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0" r:id="rId45"/>
  </p:sldIdLst>
  <p:sldSz cx="10693400" cy="7556500"/>
  <p:notesSz cx="10693400" cy="75565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710" y="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28.xml"/><Relationship Id="rId5" Type="http://schemas.openxmlformats.org/officeDocument/2006/relationships/slide" Target="slides/slide3.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267204" y="1941576"/>
            <a:ext cx="6158991" cy="1927860"/>
          </a:xfrm>
          <a:prstGeom prst="rect">
            <a:avLst/>
          </a:prstGeom>
        </p:spPr>
        <p:txBody>
          <a:bodyPr wrap="square" lIns="0" tIns="0" rIns="0" bIns="0">
            <a:spAutoFit/>
          </a:bodyPr>
          <a:lstStyle>
            <a:lvl1pPr>
              <a:defRPr sz="4800" b="1" i="0">
                <a:solidFill>
                  <a:srgbClr val="0033CC"/>
                </a:solidFill>
                <a:latin typeface="微软雅黑" panose="020B0503020204020204" charset="-122"/>
                <a:cs typeface="微软雅黑" panose="020B0503020204020204" charset="-122"/>
              </a:defRPr>
            </a:lvl1pPr>
          </a:lstStyle>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defRPr sz="900" b="1" i="0">
                <a:solidFill>
                  <a:schemeClr val="tx1"/>
                </a:solidFill>
                <a:latin typeface="Microsoft JhengHei" panose="020B0604030504040204" charset="-120"/>
                <a:cs typeface="Microsoft JhengHei" panose="020B0604030504040204" charset="-120"/>
              </a:defRPr>
            </a:lvl1p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隶书"/>
                <a:cs typeface="隶书"/>
              </a:defRPr>
            </a:lvl1pPr>
          </a:lstStyle>
          <a:p>
            <a:pPr marL="25400">
              <a:lnSpc>
                <a:spcPts val="1065"/>
              </a:lnSpc>
            </a:pPr>
            <a:fld id="{81D60167-4931-47E6-BA6A-407CBD079E47}" type="slidenum">
              <a:rPr spc="5" dirty="0"/>
            </a:fld>
            <a:endParaRPr spc="5"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1332" y="501805"/>
            <a:ext cx="1050273" cy="53040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0000CC"/>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body" idx="1"/>
          </p:nvPr>
        </p:nvSpPr>
        <p:spPr/>
        <p:txBody>
          <a:bodyPr lIns="0" tIns="0" rIns="0" bIns="0"/>
          <a:lstStyle>
            <a:lvl1pPr>
              <a:defRPr sz="5400" b="0" i="0">
                <a:solidFill>
                  <a:srgbClr val="0000CC"/>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p:txBody>
          <a:bodyPr lIns="0" tIns="0" rIns="0" bIns="0"/>
          <a:lstStyle>
            <a:lvl1pPr>
              <a:defRPr sz="900" b="1" i="0">
                <a:solidFill>
                  <a:schemeClr val="tx1"/>
                </a:solidFill>
                <a:latin typeface="Microsoft JhengHei" panose="020B0604030504040204" charset="-120"/>
                <a:cs typeface="Microsoft JhengHei" panose="020B0604030504040204" charset="-120"/>
              </a:defRPr>
            </a:lvl1p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隶书"/>
                <a:cs typeface="隶书"/>
              </a:defRPr>
            </a:lvl1pPr>
          </a:lstStyle>
          <a:p>
            <a:pPr marL="25400">
              <a:lnSpc>
                <a:spcPts val="1065"/>
              </a:lnSpc>
            </a:pPr>
            <a:fld id="{81D60167-4931-47E6-BA6A-407CBD079E47}" type="slidenum">
              <a:rPr spc="5" dirty="0"/>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0000CC"/>
                </a:solidFill>
                <a:latin typeface="宋体" panose="02010600030101010101" pitchFamily="2" charset="-122"/>
                <a:cs typeface="宋体" panose="02010600030101010101" pitchFamily="2" charset="-122"/>
              </a:defRPr>
            </a:lvl1pPr>
          </a:lstStyle>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defRPr sz="900" b="1" i="0">
                <a:solidFill>
                  <a:schemeClr val="tx1"/>
                </a:solidFill>
                <a:latin typeface="Microsoft JhengHei" panose="020B0604030504040204" charset="-120"/>
                <a:cs typeface="Microsoft JhengHei" panose="020B0604030504040204" charset="-120"/>
              </a:defRPr>
            </a:lvl1p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隶书"/>
                <a:cs typeface="隶书"/>
              </a:defRPr>
            </a:lvl1pPr>
          </a:lstStyle>
          <a:p>
            <a:pPr marL="25400">
              <a:lnSpc>
                <a:spcPts val="1065"/>
              </a:lnSpc>
            </a:pPr>
            <a:fld id="{81D60167-4931-47E6-BA6A-407CBD079E47}" type="slidenum">
              <a:rPr spc="5" dirty="0"/>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0000CC"/>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ftr" sz="quarter" idx="5"/>
          </p:nvPr>
        </p:nvSpPr>
        <p:spPr/>
        <p:txBody>
          <a:bodyPr lIns="0" tIns="0" rIns="0" bIns="0"/>
          <a:lstStyle>
            <a:lvl1pPr>
              <a:defRPr sz="900" b="1" i="0">
                <a:solidFill>
                  <a:schemeClr val="tx1"/>
                </a:solidFill>
                <a:latin typeface="Microsoft JhengHei" panose="020B0604030504040204" charset="-120"/>
                <a:cs typeface="Microsoft JhengHei" panose="020B0604030504040204" charset="-120"/>
              </a:defRPr>
            </a:lvl1p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隶书"/>
                <a:cs typeface="隶书"/>
              </a:defRPr>
            </a:lvl1pPr>
          </a:lstStyle>
          <a:p>
            <a:pPr marL="25400">
              <a:lnSpc>
                <a:spcPts val="1065"/>
              </a:lnSpc>
            </a:pPr>
            <a:fld id="{81D60167-4931-47E6-BA6A-407CBD079E47}" type="slidenum">
              <a:rPr spc="5" dirty="0"/>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1" i="0">
                <a:solidFill>
                  <a:schemeClr val="tx1"/>
                </a:solidFill>
                <a:latin typeface="Microsoft JhengHei" panose="020B0604030504040204" charset="-120"/>
                <a:cs typeface="Microsoft JhengHei" panose="020B0604030504040204" charset="-120"/>
              </a:defRPr>
            </a:lvl1p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隶书"/>
                <a:cs typeface="隶书"/>
              </a:defRPr>
            </a:lvl1pPr>
          </a:lstStyle>
          <a:p>
            <a:pPr marL="25400">
              <a:lnSpc>
                <a:spcPts val="1065"/>
              </a:lnSpc>
            </a:pPr>
            <a:fld id="{81D60167-4931-47E6-BA6A-407CBD079E47}" type="slidenum">
              <a:rPr spc="5" dirty="0"/>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618211" y="417557"/>
            <a:ext cx="5388471" cy="676936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0" tIns="40100" rIns="80200" bIns="40100" numCol="1" spcCol="0" rtlCol="0" fromWordArt="0" anchor="ctr" anchorCtr="0" forceAA="0" compatLnSpc="1">
            <a:noAutofit/>
          </a:bodyPr>
          <a:lstStyle/>
          <a:p>
            <a:pPr algn="ctr"/>
            <a:endParaRPr lang="zh-CN" altLang="en-US" sz="1580">
              <a:solidFill>
                <a:schemeClr val="lt1"/>
              </a:solidFill>
            </a:endParaRPr>
          </a:p>
        </p:txBody>
      </p:sp>
      <p:sp>
        <p:nvSpPr>
          <p:cNvPr id="2" name="标题 1"/>
          <p:cNvSpPr>
            <a:spLocks noGrp="1"/>
          </p:cNvSpPr>
          <p:nvPr>
            <p:ph type="ctrTitle" hasCustomPrompt="1"/>
            <p:custDataLst>
              <p:tags r:id="rId3"/>
            </p:custDataLst>
          </p:nvPr>
        </p:nvSpPr>
        <p:spPr>
          <a:xfrm>
            <a:off x="1006447" y="2302302"/>
            <a:ext cx="4704116" cy="1154555"/>
          </a:xfrm>
        </p:spPr>
        <p:txBody>
          <a:bodyPr lIns="90000" tIns="46800" rIns="90000" bIns="0" anchor="b" anchorCtr="0">
            <a:normAutofit/>
          </a:bodyPr>
          <a:lstStyle>
            <a:lvl1pPr algn="ctr">
              <a:defRPr sz="351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005394" y="3536049"/>
            <a:ext cx="4704116" cy="575917"/>
          </a:xfrm>
        </p:spPr>
        <p:txBody>
          <a:bodyPr lIns="90000" tIns="0" rIns="90000" bIns="46800">
            <a:normAutofit/>
          </a:bodyPr>
          <a:lstStyle>
            <a:lvl1pPr marL="0" indent="0" algn="ctr" eaLnBrk="1" fontAlgn="auto" latinLnBrk="0" hangingPunct="1">
              <a:lnSpc>
                <a:spcPct val="100000"/>
              </a:lnSpc>
              <a:buNone/>
              <a:defRPr sz="2105" u="none" strike="noStrike" kern="1200" cap="none" spc="200" normalizeH="0" baseline="0">
                <a:solidFill>
                  <a:schemeClr val="tx1">
                    <a:lumMod val="85000"/>
                    <a:lumOff val="15000"/>
                  </a:schemeClr>
                </a:solidFill>
                <a:uFillTx/>
              </a:defRPr>
            </a:lvl1pPr>
            <a:lvl2pPr marL="401320" indent="0" algn="ctr">
              <a:buNone/>
              <a:defRPr sz="1755"/>
            </a:lvl2pPr>
            <a:lvl3pPr marL="802005" indent="0" algn="ctr">
              <a:buNone/>
              <a:defRPr sz="1580"/>
            </a:lvl3pPr>
            <a:lvl4pPr marL="1203325" indent="0" algn="ctr">
              <a:buNone/>
              <a:defRPr sz="1405"/>
            </a:lvl4pPr>
            <a:lvl5pPr marL="1604010" indent="0" algn="ctr">
              <a:buNone/>
              <a:defRPr sz="1405"/>
            </a:lvl5pPr>
            <a:lvl6pPr marL="2005330" indent="0" algn="ctr">
              <a:buNone/>
              <a:defRPr sz="1405"/>
            </a:lvl6pPr>
            <a:lvl7pPr marL="2406015" indent="0" algn="ctr">
              <a:buNone/>
              <a:defRPr sz="1405"/>
            </a:lvl7pPr>
            <a:lvl8pPr marL="2807335" indent="0" algn="ctr">
              <a:buNone/>
              <a:defRPr sz="1405"/>
            </a:lvl8pPr>
            <a:lvl9pPr marL="3208020" indent="0" algn="ctr">
              <a:buNone/>
              <a:defRPr sz="140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006085" y="4197023"/>
            <a:ext cx="4703425" cy="904831"/>
          </a:xfrm>
        </p:spPr>
        <p:txBody>
          <a:bodyPr lIns="90000" tIns="46800" rIns="90000" bIns="46800">
            <a:normAutofit/>
          </a:bodyPr>
          <a:lstStyle>
            <a:lvl1pPr marL="0" indent="0" algn="ctr">
              <a:buNone/>
              <a:defRPr sz="123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836112" y="885963"/>
            <a:ext cx="4738238" cy="5952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80">
              <a:solidFill>
                <a:schemeClr val="tx1"/>
              </a:solidFill>
            </a:endParaRPr>
          </a:p>
        </p:txBody>
      </p:sp>
      <p:sp>
        <p:nvSpPr>
          <p:cNvPr id="10" name="弧形 9"/>
          <p:cNvSpPr/>
          <p:nvPr userDrawn="1">
            <p:custDataLst>
              <p:tags r:id="rId3"/>
            </p:custDataLst>
          </p:nvPr>
        </p:nvSpPr>
        <p:spPr>
          <a:xfrm>
            <a:off x="3684282" y="1983740"/>
            <a:ext cx="3137700" cy="3941792"/>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80"/>
          </a:p>
        </p:txBody>
      </p:sp>
      <p:sp>
        <p:nvSpPr>
          <p:cNvPr id="2" name="标题 1"/>
          <p:cNvSpPr>
            <a:spLocks noGrp="1"/>
          </p:cNvSpPr>
          <p:nvPr>
            <p:ph type="title" hasCustomPrompt="1"/>
            <p:custDataLst>
              <p:tags r:id="rId4"/>
            </p:custDataLst>
          </p:nvPr>
        </p:nvSpPr>
        <p:spPr>
          <a:xfrm>
            <a:off x="939492" y="2933856"/>
            <a:ext cx="4634858" cy="1299752"/>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31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939492" y="4352726"/>
            <a:ext cx="4634858" cy="902583"/>
          </a:xfrm>
        </p:spPr>
        <p:txBody>
          <a:bodyPr lIns="90000" tIns="46800" rIns="90000" bIns="46800"/>
          <a:lstStyle>
            <a:lvl1pPr marL="0" indent="0" algn="ctr">
              <a:buNone/>
              <a:defRPr baseline="0"/>
            </a:lvl1pPr>
            <a:lvl2pPr marL="40132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17" name="bk object 17"/>
          <p:cNvSpPr/>
          <p:nvPr userDrawn="1"/>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18" name="bk object 18"/>
          <p:cNvSpPr/>
          <p:nvPr userDrawn="1"/>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2" name="Holder 2"/>
          <p:cNvSpPr>
            <a:spLocks noGrp="1"/>
          </p:cNvSpPr>
          <p:nvPr>
            <p:ph type="title"/>
          </p:nvPr>
        </p:nvSpPr>
        <p:spPr>
          <a:xfrm>
            <a:off x="2213355" y="2697479"/>
            <a:ext cx="6266688" cy="1589404"/>
          </a:xfrm>
          <a:prstGeom prst="rect">
            <a:avLst/>
          </a:prstGeom>
        </p:spPr>
        <p:txBody>
          <a:bodyPr wrap="square" lIns="0" tIns="0" rIns="0" bIns="0">
            <a:spAutoFit/>
          </a:bodyPr>
          <a:lstStyle>
            <a:lvl1pPr>
              <a:defRPr sz="5400" b="0" i="0">
                <a:solidFill>
                  <a:srgbClr val="0000CC"/>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body" idx="1"/>
          </p:nvPr>
        </p:nvSpPr>
        <p:spPr>
          <a:xfrm>
            <a:off x="1237488" y="2259076"/>
            <a:ext cx="8227059" cy="4932045"/>
          </a:xfrm>
          <a:prstGeom prst="rect">
            <a:avLst/>
          </a:prstGeom>
        </p:spPr>
        <p:txBody>
          <a:bodyPr wrap="square" lIns="0" tIns="0" rIns="0" bIns="0">
            <a:spAutoFit/>
          </a:bodyPr>
          <a:lstStyle>
            <a:lvl1pPr>
              <a:defRPr sz="5400" b="0" i="0">
                <a:solidFill>
                  <a:srgbClr val="0000CC"/>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a:xfrm>
            <a:off x="1352803" y="6563393"/>
            <a:ext cx="3009900" cy="141604"/>
          </a:xfrm>
          <a:prstGeom prst="rect">
            <a:avLst/>
          </a:prstGeom>
        </p:spPr>
        <p:txBody>
          <a:bodyPr wrap="square" lIns="0" tIns="0" rIns="0" bIns="0">
            <a:spAutoFit/>
          </a:bodyPr>
          <a:lstStyle>
            <a:lvl1pPr>
              <a:defRPr sz="900" b="1" i="0">
                <a:solidFill>
                  <a:schemeClr val="tx1"/>
                </a:solidFill>
                <a:latin typeface="Microsoft JhengHei" panose="020B0604030504040204" charset="-120"/>
                <a:cs typeface="Microsoft JhengHei" panose="020B0604030504040204" charset="-120"/>
              </a:defRPr>
            </a:lvl1p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9057640" y="6825520"/>
            <a:ext cx="167004" cy="141604"/>
          </a:xfrm>
          <a:prstGeom prst="rect">
            <a:avLst/>
          </a:prstGeom>
        </p:spPr>
        <p:txBody>
          <a:bodyPr wrap="square" lIns="0" tIns="0" rIns="0" bIns="0">
            <a:spAutoFit/>
          </a:bodyPr>
          <a:lstStyle>
            <a:lvl1pPr>
              <a:defRPr sz="900" b="0" i="0">
                <a:solidFill>
                  <a:srgbClr val="888888"/>
                </a:solidFill>
                <a:latin typeface="隶书"/>
                <a:cs typeface="隶书"/>
              </a:defRPr>
            </a:lvl1pPr>
          </a:lstStyle>
          <a:p>
            <a:pPr marL="25400">
              <a:lnSpc>
                <a:spcPts val="1065"/>
              </a:lnSpc>
            </a:pPr>
            <a:fld id="{81D60167-4931-47E6-BA6A-407CBD079E47}" type="slidenum">
              <a:rPr spc="5" dirty="0"/>
            </a:fld>
            <a:endParaRPr spc="5" dirty="0"/>
          </a:p>
        </p:txBody>
      </p:sp>
      <p:pic>
        <p:nvPicPr>
          <p:cNvPr id="8" name="图片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461332" y="501805"/>
            <a:ext cx="1050273" cy="5304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22.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27.xml"/><Relationship Id="rId7" Type="http://schemas.openxmlformats.org/officeDocument/2006/relationships/hyperlink" Target="http://www.bofety.com/" TargetMode="External"/><Relationship Id="rId6" Type="http://schemas.openxmlformats.org/officeDocument/2006/relationships/tags" Target="../tags/tag26.xml"/><Relationship Id="rId5" Type="http://schemas.openxmlformats.org/officeDocument/2006/relationships/image" Target="../media/image40.jpeg"/><Relationship Id="rId4" Type="http://schemas.openxmlformats.org/officeDocument/2006/relationships/tags" Target="../tags/tag25.xml"/><Relationship Id="rId3" Type="http://schemas.openxmlformats.org/officeDocument/2006/relationships/image" Target="../media/image39.jpeg"/><Relationship Id="rId2" Type="http://schemas.openxmlformats.org/officeDocument/2006/relationships/tags" Target="../tags/tag24.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slideLayout" Target="../slideLayouts/slideLayout2.xml"/><Relationship Id="rId10" Type="http://schemas.openxmlformats.org/officeDocument/2006/relationships/image" Target="../media/image13.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ctrTitle"/>
          </p:nvPr>
        </p:nvSpPr>
        <p:spPr>
          <a:prstGeom prst="rect">
            <a:avLst/>
          </a:prstGeom>
        </p:spPr>
        <p:txBody>
          <a:bodyPr vert="horz" wrap="square" lIns="0" tIns="12700" rIns="0" bIns="0" rtlCol="0">
            <a:spAutoFit/>
          </a:bodyPr>
          <a:lstStyle/>
          <a:p>
            <a:pPr algn="ctr">
              <a:lnSpc>
                <a:spcPct val="100000"/>
              </a:lnSpc>
              <a:spcBef>
                <a:spcPts val="100"/>
              </a:spcBef>
            </a:pPr>
            <a:r>
              <a:rPr spc="15" dirty="0"/>
              <a:t>化工生</a:t>
            </a:r>
            <a:r>
              <a:rPr dirty="0"/>
              <a:t>产企业温室气体</a:t>
            </a:r>
            <a:endParaRPr dirty="0"/>
          </a:p>
          <a:p>
            <a:pPr algn="ctr">
              <a:lnSpc>
                <a:spcPct val="100000"/>
              </a:lnSpc>
              <a:spcBef>
                <a:spcPts val="3455"/>
              </a:spcBef>
            </a:pPr>
            <a:r>
              <a:rPr spc="15" dirty="0"/>
              <a:t>核算方</a:t>
            </a:r>
            <a:r>
              <a:rPr dirty="0"/>
              <a:t>法与报告指南</a:t>
            </a:r>
            <a:endParaRPr dirty="0"/>
          </a:p>
        </p:txBody>
      </p:sp>
      <p:sp>
        <p:nvSpPr>
          <p:cNvPr id="2" name="文本框 1" descr="7b0a2020202022776f7264617274223a20227b5c2269645c223a32353030343531362c5c227469645c223a31333439377d220a7d0a"/>
          <p:cNvSpPr txBox="1"/>
          <p:nvPr>
            <p:custDataLst>
              <p:tags r:id="rId1"/>
            </p:custDataLst>
          </p:nvPr>
        </p:nvSpPr>
        <p:spPr>
          <a:xfrm>
            <a:off x="6794605" y="4463770"/>
            <a:ext cx="2074074" cy="418825"/>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105" b="1" dirty="0">
                <a:solidFill>
                  <a:schemeClr val="lt1"/>
                </a:solidFill>
                <a:effectLst/>
                <a:latin typeface="微软雅黑" panose="020B0503020204020204" charset="-122"/>
                <a:ea typeface="微软雅黑" panose="020B0503020204020204" charset="-122"/>
              </a:rPr>
              <a:t>博富特咨询</a:t>
            </a:r>
            <a:r>
              <a:rPr lang="en-US" altLang="zh-CN" sz="2105" b="1" dirty="0">
                <a:solidFill>
                  <a:schemeClr val="lt1"/>
                </a:solidFill>
                <a:effectLst/>
                <a:latin typeface="微软雅黑" panose="020B0503020204020204" charset="-122"/>
                <a:ea typeface="微软雅黑" panose="020B0503020204020204" charset="-122"/>
              </a:rPr>
              <a:t> </a:t>
            </a:r>
            <a:endParaRPr lang="en-US" altLang="zh-CN" sz="2105"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6399917" y="5558309"/>
            <a:ext cx="789375" cy="789375"/>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80" b="1">
                <a:solidFill>
                  <a:schemeClr val="dk1">
                    <a:lumMod val="85000"/>
                    <a:lumOff val="15000"/>
                  </a:schemeClr>
                </a:solidFill>
              </a:rPr>
              <a:t>全面</a:t>
            </a:r>
            <a:endParaRPr lang="zh-CN" altLang="en-US" sz="1580" b="1">
              <a:solidFill>
                <a:schemeClr val="dk1">
                  <a:lumMod val="85000"/>
                  <a:lumOff val="15000"/>
                </a:schemeClr>
              </a:solidFill>
            </a:endParaRPr>
          </a:p>
        </p:txBody>
      </p:sp>
      <p:sp>
        <p:nvSpPr>
          <p:cNvPr id="9" name="椭圆 8"/>
          <p:cNvSpPr/>
          <p:nvPr>
            <p:custDataLst>
              <p:tags r:id="rId3"/>
            </p:custDataLst>
          </p:nvPr>
        </p:nvSpPr>
        <p:spPr>
          <a:xfrm>
            <a:off x="7490232" y="5558847"/>
            <a:ext cx="789375" cy="789375"/>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80" b="1">
                <a:solidFill>
                  <a:schemeClr val="dk1">
                    <a:lumMod val="85000"/>
                    <a:lumOff val="15000"/>
                  </a:schemeClr>
                </a:solidFill>
              </a:rPr>
              <a:t>专业</a:t>
            </a:r>
            <a:endParaRPr lang="zh-CN" altLang="en-US" sz="1580" b="1">
              <a:solidFill>
                <a:schemeClr val="dk1">
                  <a:lumMod val="85000"/>
                  <a:lumOff val="15000"/>
                </a:schemeClr>
              </a:solidFill>
            </a:endParaRPr>
          </a:p>
        </p:txBody>
      </p:sp>
      <p:sp>
        <p:nvSpPr>
          <p:cNvPr id="10" name="椭圆 9"/>
          <p:cNvSpPr/>
          <p:nvPr>
            <p:custDataLst>
              <p:tags r:id="rId4"/>
            </p:custDataLst>
          </p:nvPr>
        </p:nvSpPr>
        <p:spPr>
          <a:xfrm>
            <a:off x="8580548" y="5558309"/>
            <a:ext cx="789375" cy="789375"/>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80" b="1">
                <a:solidFill>
                  <a:schemeClr val="dk1">
                    <a:lumMod val="85000"/>
                    <a:lumOff val="15000"/>
                  </a:schemeClr>
                </a:solidFill>
              </a:rPr>
              <a:t>实用</a:t>
            </a:r>
            <a:endParaRPr lang="zh-CN" altLang="en-US" sz="1580" b="1">
              <a:solidFill>
                <a:schemeClr val="dk1">
                  <a:lumMod val="85000"/>
                  <a:lumOff val="15000"/>
                </a:schemeClr>
              </a:solidFill>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1332" y="501805"/>
            <a:ext cx="1050273" cy="5304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761999"/>
            <a:ext cx="5905500" cy="530225"/>
          </a:xfrm>
          <a:prstGeom prst="rect">
            <a:avLst/>
          </a:prstGeom>
        </p:spPr>
        <p:txBody>
          <a:bodyPr vert="horz" wrap="square" lIns="0" tIns="13970" rIns="0" bIns="0" rtlCol="0">
            <a:spAutoFit/>
          </a:bodyPr>
          <a:lstStyle/>
          <a:p>
            <a:pPr marL="12700">
              <a:lnSpc>
                <a:spcPct val="100000"/>
              </a:lnSpc>
              <a:spcBef>
                <a:spcPts val="110"/>
              </a:spcBef>
            </a:pPr>
            <a:r>
              <a:rPr sz="3300" spc="10" dirty="0">
                <a:solidFill>
                  <a:srgbClr val="FF0000"/>
                </a:solidFill>
              </a:rPr>
              <a:t>注意：以下情况</a:t>
            </a:r>
            <a:r>
              <a:rPr sz="3300" spc="-15" dirty="0">
                <a:solidFill>
                  <a:srgbClr val="FF0000"/>
                </a:solidFill>
              </a:rPr>
              <a:t>不</a:t>
            </a:r>
            <a:r>
              <a:rPr sz="3300" spc="10" dirty="0">
                <a:solidFill>
                  <a:srgbClr val="FF0000"/>
                </a:solidFill>
              </a:rPr>
              <a:t>视</a:t>
            </a:r>
            <a:r>
              <a:rPr sz="3300" spc="-15" dirty="0">
                <a:solidFill>
                  <a:srgbClr val="FF0000"/>
                </a:solidFill>
              </a:rPr>
              <a:t>为</a:t>
            </a:r>
            <a:r>
              <a:rPr sz="3300" spc="10" dirty="0">
                <a:solidFill>
                  <a:srgbClr val="FF0000"/>
                </a:solidFill>
              </a:rPr>
              <a:t>碳</a:t>
            </a:r>
            <a:r>
              <a:rPr sz="3300" spc="-15" dirty="0">
                <a:solidFill>
                  <a:srgbClr val="FF0000"/>
                </a:solidFill>
              </a:rPr>
              <a:t>源</a:t>
            </a:r>
            <a:r>
              <a:rPr sz="3300" spc="5" dirty="0">
                <a:solidFill>
                  <a:srgbClr val="FF0000"/>
                </a:solidFill>
              </a:rPr>
              <a:t>流</a:t>
            </a:r>
            <a:r>
              <a:rPr sz="3300" spc="10" dirty="0">
                <a:solidFill>
                  <a:srgbClr val="FF0000"/>
                </a:solidFill>
              </a:rPr>
              <a:t>！</a:t>
            </a:r>
            <a:endParaRPr sz="33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3" name="object 3"/>
          <p:cNvSpPr txBox="1"/>
          <p:nvPr/>
        </p:nvSpPr>
        <p:spPr>
          <a:xfrm>
            <a:off x="1211072" y="1676400"/>
            <a:ext cx="8017509" cy="3303904"/>
          </a:xfrm>
          <a:prstGeom prst="rect">
            <a:avLst/>
          </a:prstGeom>
        </p:spPr>
        <p:txBody>
          <a:bodyPr vert="horz" wrap="square" lIns="0" tIns="13970" rIns="0" bIns="0" rtlCol="0">
            <a:spAutoFit/>
          </a:bodyPr>
          <a:lstStyle/>
          <a:p>
            <a:pPr marL="220980" indent="-170815">
              <a:lnSpc>
                <a:spcPts val="2400"/>
              </a:lnSpc>
              <a:spcBef>
                <a:spcPts val="110"/>
              </a:spcBef>
              <a:buFont typeface="Arial" panose="020B0604020202020204"/>
              <a:buChar char="•"/>
              <a:tabLst>
                <a:tab pos="221615" algn="l"/>
              </a:tabLst>
            </a:pPr>
            <a:r>
              <a:rPr sz="2100" spc="10" dirty="0">
                <a:latin typeface="宋体" panose="02010600030101010101" pitchFamily="2" charset="-122"/>
                <a:cs typeface="宋体" panose="02010600030101010101" pitchFamily="2" charset="-122"/>
              </a:rPr>
              <a:t>在核算单元内循</a:t>
            </a:r>
            <a:r>
              <a:rPr sz="2100" spc="-15" dirty="0">
                <a:latin typeface="宋体" panose="02010600030101010101" pitchFamily="2" charset="-122"/>
                <a:cs typeface="宋体" panose="02010600030101010101" pitchFamily="2" charset="-122"/>
              </a:rPr>
              <a:t>环</a:t>
            </a:r>
            <a:r>
              <a:rPr sz="2100" spc="10" dirty="0">
                <a:latin typeface="宋体" panose="02010600030101010101" pitchFamily="2" charset="-122"/>
                <a:cs typeface="宋体" panose="02010600030101010101" pitchFamily="2" charset="-122"/>
              </a:rPr>
              <a:t>而</a:t>
            </a:r>
            <a:r>
              <a:rPr sz="2100" spc="-15" dirty="0">
                <a:latin typeface="宋体" panose="02010600030101010101" pitchFamily="2" charset="-122"/>
                <a:cs typeface="宋体" panose="02010600030101010101" pitchFamily="2" charset="-122"/>
              </a:rPr>
              <a:t>不</a:t>
            </a:r>
            <a:r>
              <a:rPr sz="2100" spc="10" dirty="0">
                <a:latin typeface="宋体" panose="02010600030101010101" pitchFamily="2" charset="-122"/>
                <a:cs typeface="宋体" panose="02010600030101010101" pitchFamily="2" charset="-122"/>
              </a:rPr>
              <a:t>出</a:t>
            </a:r>
            <a:r>
              <a:rPr sz="2100" spc="-15" dirty="0">
                <a:latin typeface="宋体" panose="02010600030101010101" pitchFamily="2" charset="-122"/>
                <a:cs typeface="宋体" panose="02010600030101010101" pitchFamily="2" charset="-122"/>
              </a:rPr>
              <a:t>边</a:t>
            </a:r>
            <a:r>
              <a:rPr sz="2100" spc="10" dirty="0">
                <a:latin typeface="宋体" panose="02010600030101010101" pitchFamily="2" charset="-122"/>
                <a:cs typeface="宋体" panose="02010600030101010101" pitchFamily="2" charset="-122"/>
              </a:rPr>
              <a:t>界</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中</a:t>
            </a:r>
            <a:r>
              <a:rPr sz="2100" spc="-15" dirty="0">
                <a:latin typeface="宋体" panose="02010600030101010101" pitchFamily="2" charset="-122"/>
                <a:cs typeface="宋体" panose="02010600030101010101" pitchFamily="2" charset="-122"/>
              </a:rPr>
              <a:t>间</a:t>
            </a:r>
            <a:r>
              <a:rPr sz="2100" spc="10" dirty="0">
                <a:latin typeface="宋体" panose="02010600030101010101" pitchFamily="2" charset="-122"/>
                <a:cs typeface="宋体" panose="02010600030101010101" pitchFamily="2" charset="-122"/>
              </a:rPr>
              <a:t>产</a:t>
            </a:r>
            <a:r>
              <a:rPr sz="2100" spc="-15" dirty="0">
                <a:latin typeface="宋体" panose="02010600030101010101" pitchFamily="2" charset="-122"/>
                <a:cs typeface="宋体" panose="02010600030101010101" pitchFamily="2" charset="-122"/>
              </a:rPr>
              <a:t>品</a:t>
            </a:r>
            <a:r>
              <a:rPr sz="2100" spc="5" dirty="0">
                <a:latin typeface="宋体" panose="02010600030101010101" pitchFamily="2" charset="-122"/>
                <a:cs typeface="宋体" panose="02010600030101010101" pitchFamily="2" charset="-122"/>
              </a:rPr>
              <a:t>或</a:t>
            </a:r>
            <a:r>
              <a:rPr sz="2100" spc="-15" dirty="0">
                <a:latin typeface="宋体" panose="02010600030101010101" pitchFamily="2" charset="-122"/>
                <a:cs typeface="宋体" panose="02010600030101010101" pitchFamily="2" charset="-122"/>
              </a:rPr>
              <a:t>副</a:t>
            </a:r>
            <a:r>
              <a:rPr sz="2100" spc="10" dirty="0">
                <a:latin typeface="宋体" panose="02010600030101010101" pitchFamily="2" charset="-122"/>
                <a:cs typeface="宋体" panose="02010600030101010101" pitchFamily="2" charset="-122"/>
              </a:rPr>
              <a:t>产</a:t>
            </a:r>
            <a:r>
              <a:rPr sz="2100" spc="-15" dirty="0">
                <a:latin typeface="宋体" panose="02010600030101010101" pitchFamily="2" charset="-122"/>
                <a:cs typeface="宋体" panose="02010600030101010101" pitchFamily="2" charset="-122"/>
              </a:rPr>
              <a:t>品</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包</a:t>
            </a:r>
            <a:r>
              <a:rPr sz="2100" spc="5" dirty="0">
                <a:latin typeface="宋体" panose="02010600030101010101" pitchFamily="2" charset="-122"/>
                <a:cs typeface="宋体" panose="02010600030101010101" pitchFamily="2" charset="-122"/>
              </a:rPr>
              <a:t>括</a:t>
            </a:r>
            <a:r>
              <a:rPr sz="2100" spc="-20" dirty="0">
                <a:latin typeface="Calibri" panose="020F0502020204030204"/>
                <a:cs typeface="Calibri" panose="020F0502020204030204"/>
              </a:rPr>
              <a:t>CO</a:t>
            </a:r>
            <a:r>
              <a:rPr sz="2100" spc="-30"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气体</a:t>
            </a:r>
            <a:endParaRPr sz="2100">
              <a:latin typeface="宋体" panose="02010600030101010101" pitchFamily="2" charset="-122"/>
              <a:cs typeface="宋体" panose="02010600030101010101" pitchFamily="2" charset="-122"/>
            </a:endParaRPr>
          </a:p>
          <a:p>
            <a:pPr marL="220980">
              <a:lnSpc>
                <a:spcPts val="2400"/>
              </a:lnSpc>
            </a:pPr>
            <a:r>
              <a:rPr sz="2100" spc="10" dirty="0">
                <a:latin typeface="宋体" panose="02010600030101010101" pitchFamily="2" charset="-122"/>
                <a:cs typeface="宋体" panose="02010600030101010101" pitchFamily="2" charset="-122"/>
              </a:rPr>
              <a:t>）不视为源流；</a:t>
            </a:r>
            <a:endParaRPr sz="2100">
              <a:latin typeface="宋体" panose="02010600030101010101" pitchFamily="2" charset="-122"/>
              <a:cs typeface="宋体" panose="02010600030101010101" pitchFamily="2" charset="-122"/>
            </a:endParaRPr>
          </a:p>
          <a:p>
            <a:pPr marL="220980" marR="167640" indent="-170815">
              <a:lnSpc>
                <a:spcPts val="2280"/>
              </a:lnSpc>
              <a:spcBef>
                <a:spcPts val="805"/>
              </a:spcBef>
              <a:buFont typeface="Arial" panose="020B0604020202020204"/>
              <a:buChar char="•"/>
              <a:tabLst>
                <a:tab pos="221615" algn="l"/>
              </a:tabLst>
            </a:pPr>
            <a:r>
              <a:rPr sz="2100" spc="10" dirty="0">
                <a:latin typeface="宋体" panose="02010600030101010101" pitchFamily="2" charset="-122"/>
                <a:cs typeface="宋体" panose="02010600030101010101" pitchFamily="2" charset="-122"/>
              </a:rPr>
              <a:t>纯生物质燃料由</a:t>
            </a:r>
            <a:r>
              <a:rPr sz="2100" spc="-15" dirty="0">
                <a:latin typeface="宋体" panose="02010600030101010101" pitchFamily="2" charset="-122"/>
                <a:cs typeface="宋体" panose="02010600030101010101" pitchFamily="2" charset="-122"/>
              </a:rPr>
              <a:t>于</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碳</a:t>
            </a:r>
            <a:r>
              <a:rPr sz="2100" spc="10" dirty="0">
                <a:latin typeface="宋体" panose="02010600030101010101" pitchFamily="2" charset="-122"/>
                <a:cs typeface="宋体" panose="02010600030101010101" pitchFamily="2" charset="-122"/>
              </a:rPr>
              <a:t>中</a:t>
            </a:r>
            <a:r>
              <a:rPr sz="2100" spc="-15" dirty="0">
                <a:latin typeface="宋体" panose="02010600030101010101" pitchFamily="2" charset="-122"/>
                <a:cs typeface="宋体" panose="02010600030101010101" pitchFamily="2" charset="-122"/>
              </a:rPr>
              <a:t>性</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即</a:t>
            </a:r>
            <a:r>
              <a:rPr sz="2100" spc="-20" dirty="0">
                <a:latin typeface="Calibri" panose="020F0502020204030204"/>
                <a:cs typeface="Calibri" panose="020F0502020204030204"/>
              </a:rPr>
              <a:t>C</a:t>
            </a:r>
            <a:r>
              <a:rPr sz="2100" spc="-5" dirty="0">
                <a:latin typeface="Calibri" panose="020F0502020204030204"/>
                <a:cs typeface="Calibri" panose="020F0502020204030204"/>
              </a:rPr>
              <a:t>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零排</a:t>
            </a:r>
            <a:r>
              <a:rPr sz="2100" spc="-15" dirty="0">
                <a:latin typeface="宋体" panose="02010600030101010101" pitchFamily="2" charset="-122"/>
                <a:cs typeface="宋体" panose="02010600030101010101" pitchFamily="2" charset="-122"/>
              </a:rPr>
              <a:t>放</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特</a:t>
            </a:r>
            <a:r>
              <a:rPr sz="2100" spc="5" dirty="0">
                <a:latin typeface="宋体" panose="02010600030101010101" pitchFamily="2" charset="-122"/>
                <a:cs typeface="宋体" panose="02010600030101010101" pitchFamily="2" charset="-122"/>
              </a:rPr>
              <a:t>点</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不</a:t>
            </a:r>
            <a:r>
              <a:rPr sz="2100" spc="-15" dirty="0">
                <a:latin typeface="宋体" panose="02010600030101010101" pitchFamily="2" charset="-122"/>
                <a:cs typeface="宋体" panose="02010600030101010101" pitchFamily="2" charset="-122"/>
              </a:rPr>
              <a:t>视</a:t>
            </a:r>
            <a:r>
              <a:rPr sz="2100" spc="10" dirty="0">
                <a:latin typeface="宋体" panose="02010600030101010101" pitchFamily="2" charset="-122"/>
                <a:cs typeface="宋体" panose="02010600030101010101" pitchFamily="2" charset="-122"/>
              </a:rPr>
              <a:t>为源 流；</a:t>
            </a:r>
            <a:endParaRPr sz="2100">
              <a:latin typeface="宋体" panose="02010600030101010101" pitchFamily="2" charset="-122"/>
              <a:cs typeface="宋体" panose="02010600030101010101" pitchFamily="2" charset="-122"/>
            </a:endParaRPr>
          </a:p>
          <a:p>
            <a:pPr marL="220980" indent="-170815">
              <a:lnSpc>
                <a:spcPct val="100000"/>
              </a:lnSpc>
              <a:spcBef>
                <a:spcPts val="515"/>
              </a:spcBef>
              <a:buFont typeface="Arial" panose="020B0604020202020204"/>
              <a:buChar char="•"/>
              <a:tabLst>
                <a:tab pos="221615" algn="l"/>
              </a:tabLst>
            </a:pPr>
            <a:r>
              <a:rPr sz="2100" spc="10" dirty="0">
                <a:latin typeface="宋体" panose="02010600030101010101" pitchFamily="2" charset="-122"/>
                <a:cs typeface="宋体" panose="02010600030101010101" pitchFamily="2" charset="-122"/>
              </a:rPr>
              <a:t>生物质混合燃料</a:t>
            </a:r>
            <a:r>
              <a:rPr sz="2100" spc="-15" dirty="0">
                <a:latin typeface="宋体" panose="02010600030101010101" pitchFamily="2" charset="-122"/>
                <a:cs typeface="宋体" panose="02010600030101010101" pitchFamily="2" charset="-122"/>
              </a:rPr>
              <a:t>只</a:t>
            </a:r>
            <a:r>
              <a:rPr sz="2100" spc="10" dirty="0">
                <a:latin typeface="宋体" panose="02010600030101010101" pitchFamily="2" charset="-122"/>
                <a:cs typeface="宋体" panose="02010600030101010101" pitchFamily="2" charset="-122"/>
              </a:rPr>
              <a:t>将</a:t>
            </a:r>
            <a:r>
              <a:rPr sz="2100" spc="-15" dirty="0">
                <a:latin typeface="宋体" panose="02010600030101010101" pitchFamily="2" charset="-122"/>
                <a:cs typeface="宋体" panose="02010600030101010101" pitchFamily="2" charset="-122"/>
              </a:rPr>
              <a:t>其</a:t>
            </a:r>
            <a:r>
              <a:rPr sz="2100" spc="10" dirty="0">
                <a:latin typeface="宋体" panose="02010600030101010101" pitchFamily="2" charset="-122"/>
                <a:cs typeface="宋体" panose="02010600030101010101" pitchFamily="2" charset="-122"/>
              </a:rPr>
              <a:t>中</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化</a:t>
            </a:r>
            <a:r>
              <a:rPr sz="2100" spc="-15" dirty="0">
                <a:latin typeface="宋体" panose="02010600030101010101" pitchFamily="2" charset="-122"/>
                <a:cs typeface="宋体" panose="02010600030101010101" pitchFamily="2" charset="-122"/>
              </a:rPr>
              <a:t>石</a:t>
            </a:r>
            <a:r>
              <a:rPr sz="2100" spc="10" dirty="0">
                <a:latin typeface="宋体" panose="02010600030101010101" pitchFamily="2" charset="-122"/>
                <a:cs typeface="宋体" panose="02010600030101010101" pitchFamily="2" charset="-122"/>
              </a:rPr>
              <a:t>燃</a:t>
            </a:r>
            <a:r>
              <a:rPr sz="2100" spc="-15" dirty="0">
                <a:latin typeface="宋体" panose="02010600030101010101" pitchFamily="2" charset="-122"/>
                <a:cs typeface="宋体" panose="02010600030101010101" pitchFamily="2" charset="-122"/>
              </a:rPr>
              <a:t>料</a:t>
            </a:r>
            <a:r>
              <a:rPr sz="2100" spc="10" dirty="0">
                <a:latin typeface="宋体" panose="02010600030101010101" pitchFamily="2" charset="-122"/>
                <a:cs typeface="宋体" panose="02010600030101010101" pitchFamily="2" charset="-122"/>
              </a:rPr>
              <a:t>部</a:t>
            </a:r>
            <a:r>
              <a:rPr sz="2100" spc="-15" dirty="0">
                <a:latin typeface="宋体" panose="02010600030101010101" pitchFamily="2" charset="-122"/>
                <a:cs typeface="宋体" panose="02010600030101010101" pitchFamily="2" charset="-122"/>
              </a:rPr>
              <a:t>分</a:t>
            </a:r>
            <a:r>
              <a:rPr sz="2100" spc="10" dirty="0">
                <a:latin typeface="宋体" panose="02010600030101010101" pitchFamily="2" charset="-122"/>
                <a:cs typeface="宋体" panose="02010600030101010101" pitchFamily="2" charset="-122"/>
              </a:rPr>
              <a:t>作</a:t>
            </a:r>
            <a:r>
              <a:rPr sz="2100" spc="-15" dirty="0">
                <a:latin typeface="宋体" panose="02010600030101010101" pitchFamily="2" charset="-122"/>
                <a:cs typeface="宋体" panose="02010600030101010101" pitchFamily="2" charset="-122"/>
              </a:rPr>
              <a:t>为</a:t>
            </a:r>
            <a:r>
              <a:rPr sz="2100" spc="10" dirty="0">
                <a:latin typeface="宋体" panose="02010600030101010101" pitchFamily="2" charset="-122"/>
                <a:cs typeface="宋体" panose="02010600030101010101" pitchFamily="2" charset="-122"/>
              </a:rPr>
              <a:t>源</a:t>
            </a:r>
            <a:r>
              <a:rPr sz="2100" spc="-20" dirty="0">
                <a:latin typeface="宋体" panose="02010600030101010101" pitchFamily="2" charset="-122"/>
                <a:cs typeface="宋体" panose="02010600030101010101" pitchFamily="2" charset="-122"/>
              </a:rPr>
              <a:t>流</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220980" marR="43180" indent="-170815">
              <a:lnSpc>
                <a:spcPts val="2110"/>
              </a:lnSpc>
              <a:spcBef>
                <a:spcPts val="1110"/>
              </a:spcBef>
              <a:buFont typeface="Arial" panose="020B0604020202020204"/>
              <a:buChar char="•"/>
              <a:tabLst>
                <a:tab pos="221615" algn="l"/>
              </a:tabLst>
            </a:pPr>
            <a:r>
              <a:rPr sz="2100" spc="10" dirty="0">
                <a:latin typeface="宋体" panose="02010600030101010101" pitchFamily="2" charset="-122"/>
                <a:cs typeface="宋体" panose="02010600030101010101" pitchFamily="2" charset="-122"/>
              </a:rPr>
              <a:t>进入企业作为非</a:t>
            </a:r>
            <a:r>
              <a:rPr sz="2100" spc="-15" dirty="0">
                <a:latin typeface="宋体" panose="02010600030101010101" pitchFamily="2" charset="-122"/>
                <a:cs typeface="宋体" panose="02010600030101010101" pitchFamily="2" charset="-122"/>
              </a:rPr>
              <a:t>能</a:t>
            </a:r>
            <a:r>
              <a:rPr sz="2100" spc="10" dirty="0">
                <a:latin typeface="宋体" panose="02010600030101010101" pitchFamily="2" charset="-122"/>
                <a:cs typeface="宋体" panose="02010600030101010101" pitchFamily="2" charset="-122"/>
              </a:rPr>
              <a:t>源</a:t>
            </a:r>
            <a:r>
              <a:rPr sz="2100" spc="-15" dirty="0">
                <a:latin typeface="宋体" panose="02010600030101010101" pitchFamily="2" charset="-122"/>
                <a:cs typeface="宋体" panose="02010600030101010101" pitchFamily="2" charset="-122"/>
              </a:rPr>
              <a:t>产</a:t>
            </a:r>
            <a:r>
              <a:rPr sz="2100" spc="10" dirty="0">
                <a:latin typeface="宋体" panose="02010600030101010101" pitchFamily="2" charset="-122"/>
                <a:cs typeface="宋体" panose="02010600030101010101" pitchFamily="2" charset="-122"/>
              </a:rPr>
              <a:t>品</a:t>
            </a:r>
            <a:r>
              <a:rPr sz="2100" spc="-15" dirty="0">
                <a:latin typeface="宋体" panose="02010600030101010101" pitchFamily="2" charset="-122"/>
                <a:cs typeface="宋体" panose="02010600030101010101" pitchFamily="2" charset="-122"/>
              </a:rPr>
              <a:t>使</a:t>
            </a:r>
            <a:r>
              <a:rPr sz="2100" spc="10" dirty="0">
                <a:latin typeface="宋体" panose="02010600030101010101" pitchFamily="2" charset="-122"/>
                <a:cs typeface="宋体" panose="02010600030101010101" pitchFamily="2" charset="-122"/>
              </a:rPr>
              <a:t>用</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地</a:t>
            </a:r>
            <a:r>
              <a:rPr sz="2100" spc="-15" dirty="0">
                <a:latin typeface="宋体" panose="02010600030101010101" pitchFamily="2" charset="-122"/>
                <a:cs typeface="宋体" panose="02010600030101010101" pitchFamily="2" charset="-122"/>
              </a:rPr>
              <a:t>沥</a:t>
            </a:r>
            <a:r>
              <a:rPr sz="2100" spc="5" dirty="0">
                <a:latin typeface="宋体" panose="02010600030101010101" pitchFamily="2" charset="-122"/>
                <a:cs typeface="宋体" panose="02010600030101010101" pitchFamily="2" charset="-122"/>
              </a:rPr>
              <a:t>青</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固</a:t>
            </a:r>
            <a:r>
              <a:rPr sz="2100" spc="-15" dirty="0">
                <a:latin typeface="宋体" panose="02010600030101010101" pitchFamily="2" charset="-122"/>
                <a:cs typeface="宋体" panose="02010600030101010101" pitchFamily="2" charset="-122"/>
              </a:rPr>
              <a:t>体</a:t>
            </a:r>
            <a:r>
              <a:rPr sz="2100" spc="10" dirty="0">
                <a:latin typeface="宋体" panose="02010600030101010101" pitchFamily="2" charset="-122"/>
                <a:cs typeface="宋体" panose="02010600030101010101" pitchFamily="2" charset="-122"/>
              </a:rPr>
              <a:t>石</a:t>
            </a:r>
            <a:r>
              <a:rPr sz="2100" spc="-15" dirty="0">
                <a:latin typeface="宋体" panose="02010600030101010101" pitchFamily="2" charset="-122"/>
                <a:cs typeface="宋体" panose="02010600030101010101" pitchFamily="2" charset="-122"/>
              </a:rPr>
              <a:t>蜡</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润</a:t>
            </a:r>
            <a:r>
              <a:rPr sz="2100" spc="10" dirty="0">
                <a:latin typeface="宋体" panose="02010600030101010101" pitchFamily="2" charset="-122"/>
                <a:cs typeface="宋体" panose="02010600030101010101" pitchFamily="2" charset="-122"/>
              </a:rPr>
              <a:t>滑</a:t>
            </a:r>
            <a:r>
              <a:rPr sz="2100" spc="-15" dirty="0">
                <a:latin typeface="宋体" panose="02010600030101010101" pitchFamily="2" charset="-122"/>
                <a:cs typeface="宋体" panose="02010600030101010101" pitchFamily="2" charset="-122"/>
              </a:rPr>
              <a:t>剂</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石</a:t>
            </a:r>
            <a:r>
              <a:rPr sz="2100" spc="5" dirty="0">
                <a:latin typeface="宋体" panose="02010600030101010101" pitchFamily="2" charset="-122"/>
                <a:cs typeface="宋体" panose="02010600030101010101" pitchFamily="2" charset="-122"/>
              </a:rPr>
              <a:t>油 </a:t>
            </a:r>
            <a:r>
              <a:rPr sz="2100" spc="10" dirty="0">
                <a:latin typeface="宋体" panose="02010600030101010101" pitchFamily="2" charset="-122"/>
                <a:cs typeface="宋体" panose="02010600030101010101" pitchFamily="2" charset="-122"/>
              </a:rPr>
              <a:t>溶剂等如果不进</a:t>
            </a:r>
            <a:r>
              <a:rPr sz="2100" spc="-15" dirty="0">
                <a:latin typeface="宋体" panose="02010600030101010101" pitchFamily="2" charset="-122"/>
                <a:cs typeface="宋体" panose="02010600030101010101" pitchFamily="2" charset="-122"/>
              </a:rPr>
              <a:t>行</a:t>
            </a:r>
            <a:r>
              <a:rPr sz="2100" spc="10" dirty="0">
                <a:latin typeface="宋体" panose="02010600030101010101" pitchFamily="2" charset="-122"/>
                <a:cs typeface="宋体" panose="02010600030101010101" pitchFamily="2" charset="-122"/>
              </a:rPr>
              <a:t>焚</a:t>
            </a:r>
            <a:r>
              <a:rPr sz="2100" spc="-15" dirty="0">
                <a:latin typeface="宋体" panose="02010600030101010101" pitchFamily="2" charset="-122"/>
                <a:cs typeface="宋体" panose="02010600030101010101" pitchFamily="2" charset="-122"/>
              </a:rPr>
              <a:t>烧</a:t>
            </a:r>
            <a:r>
              <a:rPr sz="2100" spc="10" dirty="0">
                <a:latin typeface="宋体" panose="02010600030101010101" pitchFamily="2" charset="-122"/>
                <a:cs typeface="宋体" panose="02010600030101010101" pitchFamily="2" charset="-122"/>
              </a:rPr>
              <a:t>或</a:t>
            </a:r>
            <a:r>
              <a:rPr sz="2100" spc="-15" dirty="0">
                <a:latin typeface="宋体" panose="02010600030101010101" pitchFamily="2" charset="-122"/>
                <a:cs typeface="宋体" panose="02010600030101010101" pitchFamily="2" charset="-122"/>
              </a:rPr>
              <a:t>能</a:t>
            </a:r>
            <a:r>
              <a:rPr sz="2100" spc="10" dirty="0">
                <a:latin typeface="宋体" panose="02010600030101010101" pitchFamily="2" charset="-122"/>
                <a:cs typeface="宋体" panose="02010600030101010101" pitchFamily="2" charset="-122"/>
              </a:rPr>
              <a:t>源</a:t>
            </a:r>
            <a:r>
              <a:rPr sz="2100" spc="-15" dirty="0">
                <a:latin typeface="宋体" panose="02010600030101010101" pitchFamily="2" charset="-122"/>
                <a:cs typeface="宋体" panose="02010600030101010101" pitchFamily="2" charset="-122"/>
              </a:rPr>
              <a:t>回</a:t>
            </a:r>
            <a:r>
              <a:rPr sz="2100" spc="5" dirty="0">
                <a:latin typeface="宋体" panose="02010600030101010101" pitchFamily="2" charset="-122"/>
                <a:cs typeface="宋体" panose="02010600030101010101" pitchFamily="2" charset="-122"/>
              </a:rPr>
              <a:t>收</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也</a:t>
            </a:r>
            <a:r>
              <a:rPr sz="2100" spc="-15" dirty="0">
                <a:latin typeface="宋体" panose="02010600030101010101" pitchFamily="2" charset="-122"/>
                <a:cs typeface="宋体" panose="02010600030101010101" pitchFamily="2" charset="-122"/>
              </a:rPr>
              <a:t>不</a:t>
            </a:r>
            <a:r>
              <a:rPr sz="2100" spc="10" dirty="0">
                <a:latin typeface="宋体" panose="02010600030101010101" pitchFamily="2" charset="-122"/>
                <a:cs typeface="宋体" panose="02010600030101010101" pitchFamily="2" charset="-122"/>
              </a:rPr>
              <a:t>视</a:t>
            </a:r>
            <a:r>
              <a:rPr sz="2100" spc="-15" dirty="0">
                <a:latin typeface="宋体" panose="02010600030101010101" pitchFamily="2" charset="-122"/>
                <a:cs typeface="宋体" panose="02010600030101010101" pitchFamily="2" charset="-122"/>
              </a:rPr>
              <a:t>为</a:t>
            </a:r>
            <a:r>
              <a:rPr sz="2100" spc="10" dirty="0">
                <a:latin typeface="宋体" panose="02010600030101010101" pitchFamily="2" charset="-122"/>
                <a:cs typeface="宋体" panose="02010600030101010101" pitchFamily="2" charset="-122"/>
              </a:rPr>
              <a:t>源</a:t>
            </a:r>
            <a:r>
              <a:rPr sz="2100" spc="-20" dirty="0">
                <a:latin typeface="宋体" panose="02010600030101010101" pitchFamily="2" charset="-122"/>
                <a:cs typeface="宋体" panose="02010600030101010101" pitchFamily="2" charset="-122"/>
              </a:rPr>
              <a:t>流</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a:lnSpc>
                <a:spcPct val="100000"/>
              </a:lnSpc>
              <a:spcBef>
                <a:spcPts val="40"/>
              </a:spcBef>
              <a:buChar char="•"/>
            </a:pPr>
            <a:endParaRPr sz="2950">
              <a:latin typeface="Times New Roman" panose="02020603050405020304"/>
              <a:cs typeface="Times New Roman" panose="02020603050405020304"/>
            </a:endParaRPr>
          </a:p>
          <a:p>
            <a:pPr marL="220980" indent="-170815">
              <a:lnSpc>
                <a:spcPct val="100000"/>
              </a:lnSpc>
              <a:buFont typeface="Arial" panose="020B0604020202020204"/>
              <a:buChar char="•"/>
              <a:tabLst>
                <a:tab pos="221615" algn="l"/>
              </a:tabLst>
            </a:pPr>
            <a:r>
              <a:rPr sz="3200" spc="-10" dirty="0">
                <a:solidFill>
                  <a:srgbClr val="FF0000"/>
                </a:solidFill>
                <a:latin typeface="宋体" panose="02010600030101010101" pitchFamily="2" charset="-122"/>
                <a:cs typeface="宋体" panose="02010600030101010101" pitchFamily="2" charset="-122"/>
              </a:rPr>
              <a:t>不是碳源流则不应有它的活动水平！</a:t>
            </a:r>
            <a:endParaRPr sz="3200">
              <a:latin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9172" y="719328"/>
            <a:ext cx="6231128"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各个核</a:t>
            </a:r>
            <a:r>
              <a:rPr sz="3300" b="1" spc="10" dirty="0">
                <a:solidFill>
                  <a:srgbClr val="000000"/>
                </a:solidFill>
                <a:latin typeface="Microsoft JhengHei" panose="020B0604030504040204" charset="-120"/>
                <a:cs typeface="Microsoft JhengHei" panose="020B0604030504040204" charset="-120"/>
              </a:rPr>
              <a:t>算单元的碳源流一览表</a:t>
            </a:r>
            <a:endParaRPr sz="3300" dirty="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graphicFrame>
        <p:nvGraphicFramePr>
          <p:cNvPr id="3" name="object 3"/>
          <p:cNvGraphicFramePr>
            <a:graphicFrameLocks noGrp="1"/>
          </p:cNvGraphicFramePr>
          <p:nvPr/>
        </p:nvGraphicFramePr>
        <p:xfrm>
          <a:off x="1164336" y="1686052"/>
          <a:ext cx="8569959" cy="4678672"/>
        </p:xfrm>
        <a:graphic>
          <a:graphicData uri="http://schemas.openxmlformats.org/drawingml/2006/table">
            <a:tbl>
              <a:tblPr firstRow="1" bandRow="1">
                <a:tableStyleId>{2D5ABB26-0587-4C30-8999-92F81FD0307C}</a:tableStyleId>
              </a:tblPr>
              <a:tblGrid>
                <a:gridCol w="506095"/>
                <a:gridCol w="1143000"/>
                <a:gridCol w="1014730"/>
                <a:gridCol w="3312795"/>
                <a:gridCol w="2593339"/>
              </a:tblGrid>
              <a:tr h="438912">
                <a:tc>
                  <a:txBody>
                    <a:bodyPr/>
                    <a:lstStyle/>
                    <a:p>
                      <a:pPr marL="39370">
                        <a:lnSpc>
                          <a:spcPts val="1370"/>
                        </a:lnSpc>
                      </a:pPr>
                      <a:r>
                        <a:rPr sz="1200" b="1" spc="20" dirty="0">
                          <a:latin typeface="Microsoft JhengHei" panose="020B0604030504040204" charset="-120"/>
                          <a:cs typeface="Microsoft JhengHei" panose="020B0604030504040204" charset="-120"/>
                        </a:rPr>
                        <a:t>序</a:t>
                      </a:r>
                      <a:r>
                        <a:rPr sz="1200" b="1" dirty="0">
                          <a:latin typeface="Microsoft JhengHei" panose="020B0604030504040204" charset="-120"/>
                          <a:cs typeface="Microsoft JhengHei" panose="020B0604030504040204" charset="-120"/>
                        </a:rPr>
                        <a:t>号</a:t>
                      </a:r>
                      <a:endParaRPr sz="12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70"/>
                        </a:lnSpc>
                      </a:pPr>
                      <a:r>
                        <a:rPr sz="1200" b="1" spc="20" dirty="0">
                          <a:latin typeface="Microsoft JhengHei" panose="020B0604030504040204" charset="-120"/>
                          <a:cs typeface="Microsoft JhengHei" panose="020B0604030504040204" charset="-120"/>
                        </a:rPr>
                        <a:t>源流名</a:t>
                      </a:r>
                      <a:r>
                        <a:rPr sz="1200" b="1" dirty="0">
                          <a:latin typeface="Microsoft JhengHei" panose="020B0604030504040204" charset="-120"/>
                          <a:cs typeface="Microsoft JhengHei" panose="020B0604030504040204" charset="-120"/>
                        </a:rPr>
                        <a:t>称</a:t>
                      </a:r>
                      <a:endParaRPr sz="12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400"/>
                        </a:lnSpc>
                        <a:spcBef>
                          <a:spcPts val="25"/>
                        </a:spcBef>
                      </a:pPr>
                      <a:r>
                        <a:rPr sz="1200" b="1" spc="20" dirty="0">
                          <a:latin typeface="Microsoft JhengHei" panose="020B0604030504040204" charset="-120"/>
                          <a:cs typeface="Microsoft JhengHei" panose="020B0604030504040204" charset="-120"/>
                        </a:rPr>
                        <a:t>源流类</a:t>
                      </a:r>
                      <a:r>
                        <a:rPr sz="1200" b="1" dirty="0">
                          <a:latin typeface="Microsoft JhengHei" panose="020B0604030504040204" charset="-120"/>
                          <a:cs typeface="Microsoft JhengHei" panose="020B0604030504040204" charset="-120"/>
                        </a:rPr>
                        <a:t>别说明</a:t>
                      </a:r>
                      <a:endParaRPr sz="1200">
                        <a:latin typeface="Microsoft JhengHei" panose="020B0604030504040204" charset="-120"/>
                        <a:cs typeface="Microsoft JhengHei" panose="020B0604030504040204" charset="-120"/>
                      </a:endParaRPr>
                    </a:p>
                    <a:p>
                      <a:pPr marL="36195">
                        <a:lnSpc>
                          <a:spcPts val="920"/>
                        </a:lnSpc>
                      </a:pPr>
                      <a:r>
                        <a:rPr sz="800" dirty="0">
                          <a:latin typeface="Times New Roman" panose="02020603050405020304"/>
                          <a:cs typeface="Times New Roman" panose="02020603050405020304"/>
                        </a:rPr>
                        <a:t>*</a:t>
                      </a:r>
                      <a:endParaRPr sz="800">
                        <a:latin typeface="Times New Roman" panose="02020603050405020304"/>
                        <a:cs typeface="Times New Roman" panose="02020603050405020304"/>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70"/>
                        </a:lnSpc>
                      </a:pPr>
                      <a:r>
                        <a:rPr sz="1200" b="1" spc="20" dirty="0">
                          <a:latin typeface="Microsoft JhengHei" panose="020B0604030504040204" charset="-120"/>
                          <a:cs typeface="Microsoft JhengHei" panose="020B0604030504040204" charset="-120"/>
                        </a:rPr>
                        <a:t>活动水</a:t>
                      </a:r>
                      <a:r>
                        <a:rPr sz="1200" b="1" dirty="0">
                          <a:latin typeface="Microsoft JhengHei" panose="020B0604030504040204" charset="-120"/>
                          <a:cs typeface="Microsoft JhengHei" panose="020B0604030504040204" charset="-120"/>
                        </a:rPr>
                        <a:t>平数据确定方法</a:t>
                      </a:r>
                      <a:endParaRPr sz="12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70"/>
                        </a:lnSpc>
                      </a:pPr>
                      <a:r>
                        <a:rPr sz="1200" b="1" spc="20" dirty="0">
                          <a:latin typeface="Microsoft JhengHei" panose="020B0604030504040204" charset="-120"/>
                          <a:cs typeface="Microsoft JhengHei" panose="020B0604030504040204" charset="-120"/>
                        </a:rPr>
                        <a:t>含碳量</a:t>
                      </a:r>
                      <a:r>
                        <a:rPr sz="1200" b="1" dirty="0">
                          <a:latin typeface="Microsoft JhengHei" panose="020B0604030504040204" charset="-120"/>
                          <a:cs typeface="Microsoft JhengHei" panose="020B0604030504040204" charset="-120"/>
                        </a:rPr>
                        <a:t>数据确定方法</a:t>
                      </a:r>
                      <a:endParaRPr sz="1200">
                        <a:latin typeface="Microsoft JhengHei" panose="020B0604030504040204" charset="-120"/>
                        <a:cs typeface="Microsoft JhengHei" panose="020B0604030504040204" charset="-12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9663">
                <a:tc>
                  <a:txBody>
                    <a:bodyPr/>
                    <a:lstStyle/>
                    <a:p>
                      <a:pPr marL="39370">
                        <a:lnSpc>
                          <a:spcPts val="1370"/>
                        </a:lnSpc>
                      </a:pPr>
                      <a:r>
                        <a:rPr sz="1200" dirty="0">
                          <a:latin typeface="Times New Roman" panose="02020603050405020304"/>
                          <a:cs typeface="Times New Roman" panose="02020603050405020304"/>
                        </a:rPr>
                        <a:t>1</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（原料品种</a:t>
                      </a:r>
                      <a:r>
                        <a:rPr sz="1200" dirty="0">
                          <a:latin typeface="Times New Roman" panose="02020603050405020304"/>
                          <a:cs typeface="Times New Roman" panose="02020603050405020304"/>
                        </a:rPr>
                        <a:t>1</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20039">
                <a:tc>
                  <a:txBody>
                    <a:bodyPr/>
                    <a:lstStyle/>
                    <a:p>
                      <a:pPr marL="39370">
                        <a:lnSpc>
                          <a:spcPts val="1370"/>
                        </a:lnSpc>
                      </a:pPr>
                      <a:r>
                        <a:rPr sz="1200" dirty="0">
                          <a:latin typeface="Times New Roman" panose="02020603050405020304"/>
                          <a:cs typeface="Times New Roman" panose="02020603050405020304"/>
                        </a:rPr>
                        <a:t>2</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（原料品种</a:t>
                      </a:r>
                      <a:r>
                        <a:rPr sz="1200" dirty="0">
                          <a:latin typeface="Times New Roman" panose="02020603050405020304"/>
                          <a:cs typeface="Times New Roman" panose="02020603050405020304"/>
                        </a:rPr>
                        <a:t>…</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20039">
                <a:tc>
                  <a:txBody>
                    <a:bodyPr/>
                    <a:lstStyle/>
                    <a:p>
                      <a:pPr marL="39370">
                        <a:lnSpc>
                          <a:spcPts val="1370"/>
                        </a:lnSpc>
                      </a:pPr>
                      <a:r>
                        <a:rPr sz="1200" dirty="0">
                          <a:latin typeface="Times New Roman" panose="02020603050405020304"/>
                          <a:cs typeface="Times New Roman" panose="02020603050405020304"/>
                        </a:rPr>
                        <a:t>3</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（原料品种</a:t>
                      </a:r>
                      <a:r>
                        <a:rPr sz="1200" dirty="0">
                          <a:latin typeface="Times New Roman" panose="02020603050405020304"/>
                          <a:cs typeface="Times New Roman" panose="02020603050405020304"/>
                        </a:rPr>
                        <a:t>r</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20040">
                <a:tc>
                  <a:txBody>
                    <a:bodyPr/>
                    <a:lstStyle/>
                    <a:p>
                      <a:pPr marL="39370">
                        <a:lnSpc>
                          <a:spcPts val="1370"/>
                        </a:lnSpc>
                      </a:pPr>
                      <a:r>
                        <a:rPr sz="1200" dirty="0">
                          <a:latin typeface="Times New Roman" panose="02020603050405020304"/>
                          <a:cs typeface="Times New Roman" panose="02020603050405020304"/>
                        </a:rPr>
                        <a:t>4</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（燃料品种</a:t>
                      </a:r>
                      <a:r>
                        <a:rPr sz="1200" dirty="0">
                          <a:latin typeface="Times New Roman" panose="02020603050405020304"/>
                          <a:cs typeface="Times New Roman" panose="02020603050405020304"/>
                        </a:rPr>
                        <a:t>1</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20039">
                <a:tc>
                  <a:txBody>
                    <a:bodyPr/>
                    <a:lstStyle/>
                    <a:p>
                      <a:pPr marL="39370">
                        <a:lnSpc>
                          <a:spcPts val="1370"/>
                        </a:lnSpc>
                      </a:pPr>
                      <a:r>
                        <a:rPr sz="1200" dirty="0">
                          <a:latin typeface="Times New Roman" panose="02020603050405020304"/>
                          <a:cs typeface="Times New Roman" panose="02020603050405020304"/>
                        </a:rPr>
                        <a:t>5</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（燃料品种</a:t>
                      </a:r>
                      <a:r>
                        <a:rPr sz="1200" dirty="0">
                          <a:latin typeface="Times New Roman" panose="02020603050405020304"/>
                          <a:cs typeface="Times New Roman" panose="02020603050405020304"/>
                        </a:rPr>
                        <a:t>…</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20039">
                <a:tc>
                  <a:txBody>
                    <a:bodyPr/>
                    <a:lstStyle/>
                    <a:p>
                      <a:pPr marL="39370">
                        <a:lnSpc>
                          <a:spcPts val="1370"/>
                        </a:lnSpc>
                      </a:pPr>
                      <a:r>
                        <a:rPr sz="1200" dirty="0">
                          <a:latin typeface="Times New Roman" panose="02020603050405020304"/>
                          <a:cs typeface="Times New Roman" panose="02020603050405020304"/>
                        </a:rPr>
                        <a:t>6</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（燃料品种</a:t>
                      </a:r>
                      <a:r>
                        <a:rPr sz="1200" spc="-25" dirty="0">
                          <a:latin typeface="Times New Roman" panose="02020603050405020304"/>
                          <a:cs typeface="Times New Roman" panose="02020603050405020304"/>
                        </a:rPr>
                        <a:t>i</a:t>
                      </a:r>
                      <a:r>
                        <a:rPr sz="1200" spc="-2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20039">
                <a:tc>
                  <a:txBody>
                    <a:bodyPr/>
                    <a:lstStyle/>
                    <a:p>
                      <a:pPr marL="39370">
                        <a:lnSpc>
                          <a:spcPts val="1370"/>
                        </a:lnSpc>
                      </a:pPr>
                      <a:r>
                        <a:rPr sz="1200" dirty="0">
                          <a:latin typeface="Times New Roman" panose="02020603050405020304"/>
                          <a:cs typeface="Times New Roman" panose="02020603050405020304"/>
                        </a:rPr>
                        <a:t>7</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（产品</a:t>
                      </a:r>
                      <a:r>
                        <a:rPr sz="1200" dirty="0">
                          <a:latin typeface="Times New Roman" panose="02020603050405020304"/>
                          <a:cs typeface="Times New Roman" panose="02020603050405020304"/>
                        </a:rPr>
                        <a:t>1</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20040">
                <a:tc>
                  <a:txBody>
                    <a:bodyPr/>
                    <a:lstStyle/>
                    <a:p>
                      <a:pPr marL="39370">
                        <a:lnSpc>
                          <a:spcPts val="1345"/>
                        </a:lnSpc>
                      </a:pPr>
                      <a:r>
                        <a:rPr sz="1200" dirty="0">
                          <a:latin typeface="Times New Roman" panose="02020603050405020304"/>
                          <a:cs typeface="Times New Roman" panose="02020603050405020304"/>
                        </a:rPr>
                        <a:t>8</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70"/>
                        </a:lnSpc>
                      </a:pPr>
                      <a:r>
                        <a:rPr sz="1200" dirty="0">
                          <a:latin typeface="宋体" panose="02010600030101010101" pitchFamily="2" charset="-122"/>
                          <a:cs typeface="宋体" panose="02010600030101010101" pitchFamily="2" charset="-122"/>
                        </a:rPr>
                        <a:t>（产品</a:t>
                      </a:r>
                      <a:r>
                        <a:rPr sz="1200" dirty="0">
                          <a:latin typeface="Times New Roman" panose="02020603050405020304"/>
                          <a:cs typeface="Times New Roman" panose="02020603050405020304"/>
                        </a:rPr>
                        <a:t>…</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7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7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8431">
                <a:tc>
                  <a:txBody>
                    <a:bodyPr/>
                    <a:lstStyle/>
                    <a:p>
                      <a:pPr marL="39370">
                        <a:lnSpc>
                          <a:spcPts val="1345"/>
                        </a:lnSpc>
                      </a:pPr>
                      <a:r>
                        <a:rPr sz="1200" dirty="0">
                          <a:latin typeface="Times New Roman" panose="02020603050405020304"/>
                          <a:cs typeface="Times New Roman" panose="02020603050405020304"/>
                        </a:rPr>
                        <a:t>9</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70"/>
                        </a:lnSpc>
                      </a:pPr>
                      <a:r>
                        <a:rPr sz="1200" dirty="0">
                          <a:latin typeface="宋体" panose="02010600030101010101" pitchFamily="2" charset="-122"/>
                          <a:cs typeface="宋体" panose="02010600030101010101" pitchFamily="2" charset="-122"/>
                        </a:rPr>
                        <a:t>（产品</a:t>
                      </a:r>
                      <a:r>
                        <a:rPr sz="1200" dirty="0">
                          <a:latin typeface="Times New Roman" panose="02020603050405020304"/>
                          <a:cs typeface="Times New Roman" panose="02020603050405020304"/>
                        </a:rPr>
                        <a:t>p</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7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7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11480">
                <a:tc>
                  <a:txBody>
                    <a:bodyPr/>
                    <a:lstStyle/>
                    <a:p>
                      <a:pPr marL="39370">
                        <a:lnSpc>
                          <a:spcPts val="1370"/>
                        </a:lnSpc>
                      </a:pPr>
                      <a:r>
                        <a:rPr sz="1200" dirty="0">
                          <a:latin typeface="Times New Roman" panose="02020603050405020304"/>
                          <a:cs typeface="Times New Roman" panose="02020603050405020304"/>
                        </a:rPr>
                        <a:t>10</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（废弃物</a:t>
                      </a:r>
                      <a:r>
                        <a:rPr sz="1200" dirty="0">
                          <a:latin typeface="Times New Roman" panose="02020603050405020304"/>
                          <a:cs typeface="Times New Roman" panose="02020603050405020304"/>
                        </a:rPr>
                        <a:t>1</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8431">
                <a:tc>
                  <a:txBody>
                    <a:bodyPr/>
                    <a:lstStyle/>
                    <a:p>
                      <a:pPr marL="39370">
                        <a:lnSpc>
                          <a:spcPts val="1370"/>
                        </a:lnSpc>
                      </a:pPr>
                      <a:r>
                        <a:rPr sz="1200" spc="-25" dirty="0">
                          <a:latin typeface="Times New Roman" panose="02020603050405020304"/>
                          <a:cs typeface="Times New Roman" panose="02020603050405020304"/>
                        </a:rPr>
                        <a:t>11</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（废弃物</a:t>
                      </a:r>
                      <a:r>
                        <a:rPr sz="1200" dirty="0">
                          <a:latin typeface="Times New Roman" panose="02020603050405020304"/>
                          <a:cs typeface="Times New Roman" panose="02020603050405020304"/>
                        </a:rPr>
                        <a:t>…</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11480">
                <a:tc>
                  <a:txBody>
                    <a:bodyPr/>
                    <a:lstStyle/>
                    <a:p>
                      <a:pPr marL="39370">
                        <a:lnSpc>
                          <a:spcPts val="1370"/>
                        </a:lnSpc>
                      </a:pPr>
                      <a:r>
                        <a:rPr sz="1200" dirty="0">
                          <a:latin typeface="Times New Roman" panose="02020603050405020304"/>
                          <a:cs typeface="Times New Roman" panose="02020603050405020304"/>
                        </a:rPr>
                        <a:t>12</a:t>
                      </a:r>
                      <a:endParaRPr sz="12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（废弃物</a:t>
                      </a:r>
                      <a:r>
                        <a:rPr sz="1200" spc="-5" dirty="0">
                          <a:latin typeface="Times New Roman" panose="02020603050405020304"/>
                          <a:cs typeface="Times New Roman" panose="02020603050405020304"/>
                        </a:rPr>
                        <a:t>w</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9370">
                        <a:lnSpc>
                          <a:spcPts val="1390"/>
                        </a:lnSpc>
                      </a:pPr>
                      <a:r>
                        <a:rPr sz="1200" dirty="0">
                          <a:latin typeface="宋体" panose="02010600030101010101" pitchFamily="2" charset="-122"/>
                          <a:cs typeface="宋体" panose="02010600030101010101" pitchFamily="2" charset="-122"/>
                        </a:rPr>
                        <a:t>□</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计量</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3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贸易结算及库存量变化</a:t>
                      </a:r>
                      <a:r>
                        <a:rPr sz="1200" spc="-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r>
                        <a:rPr sz="1200" spc="-2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其他</a:t>
                      </a:r>
                      <a:r>
                        <a:rPr sz="1200" spc="-37" baseline="24000" dirty="0">
                          <a:latin typeface="Times New Roman" panose="02020603050405020304"/>
                          <a:cs typeface="Times New Roman" panose="02020603050405020304"/>
                        </a:rPr>
                        <a:t>**</a:t>
                      </a:r>
                      <a:endParaRPr sz="1200" baseline="240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195">
                        <a:lnSpc>
                          <a:spcPts val="1390"/>
                        </a:lnSpc>
                      </a:pPr>
                      <a:r>
                        <a:rPr sz="1200" dirty="0">
                          <a:latin typeface="宋体" panose="02010600030101010101" pitchFamily="2" charset="-122"/>
                          <a:cs typeface="宋体" panose="02010600030101010101" pitchFamily="2" charset="-122"/>
                        </a:rPr>
                        <a:t>□检测值</a:t>
                      </a:r>
                      <a:r>
                        <a:rPr sz="1200" spc="-52" baseline="2400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□化学计算</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□默认值</a:t>
                      </a:r>
                      <a:endParaRPr sz="12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65503" y="6576093"/>
            <a:ext cx="2984500" cy="116205"/>
          </a:xfrm>
          <a:prstGeom prst="rect">
            <a:avLst/>
          </a:prstGeom>
        </p:spPr>
        <p:txBody>
          <a:bodyPr vert="horz" wrap="square" lIns="0" tIns="0" rIns="0" bIns="0" rtlCol="0">
            <a:spAutoFit/>
          </a:bodyPr>
          <a:lstStyle/>
          <a:p>
            <a:pPr>
              <a:lnSpc>
                <a:spcPts val="910"/>
              </a:lnSpc>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txBox="1">
            <a:spLocks noGrp="1"/>
          </p:cNvSpPr>
          <p:nvPr>
            <p:ph type="title"/>
          </p:nvPr>
        </p:nvSpPr>
        <p:spPr>
          <a:xfrm>
            <a:off x="1077467" y="463295"/>
            <a:ext cx="7800340" cy="984885"/>
          </a:xfrm>
          <a:prstGeom prst="rect">
            <a:avLst/>
          </a:prstGeom>
        </p:spPr>
        <p:txBody>
          <a:bodyPr vert="horz" wrap="square" lIns="0" tIns="69215" rIns="0" bIns="0" rtlCol="0">
            <a:spAutoFit/>
          </a:bodyPr>
          <a:lstStyle/>
          <a:p>
            <a:pPr marL="38100" marR="30480">
              <a:lnSpc>
                <a:spcPts val="3580"/>
              </a:lnSpc>
              <a:spcBef>
                <a:spcPts val="545"/>
              </a:spcBef>
            </a:pPr>
            <a:r>
              <a:rPr sz="3300" b="1" spc="30" dirty="0">
                <a:solidFill>
                  <a:srgbClr val="000000"/>
                </a:solidFill>
                <a:latin typeface="Microsoft JhengHei" panose="020B0604030504040204" charset="-120"/>
                <a:cs typeface="Microsoft JhengHei" panose="020B0604030504040204" charset="-120"/>
              </a:rPr>
              <a:t>根据流</a:t>
            </a:r>
            <a:r>
              <a:rPr sz="3300" b="1" spc="10" dirty="0">
                <a:solidFill>
                  <a:srgbClr val="000000"/>
                </a:solidFill>
                <a:latin typeface="Microsoft JhengHei" panose="020B0604030504040204" charset="-120"/>
                <a:cs typeface="Microsoft JhengHei" panose="020B0604030504040204" charset="-120"/>
              </a:rPr>
              <a:t>入流出核算单元的碳源流以确定</a:t>
            </a:r>
            <a:r>
              <a:rPr sz="3300" b="1" spc="-540" dirty="0">
                <a:solidFill>
                  <a:srgbClr val="000000"/>
                </a:solidFill>
                <a:latin typeface="Microsoft JhengHei" panose="020B0604030504040204" charset="-120"/>
                <a:cs typeface="Microsoft JhengHei" panose="020B0604030504040204" charset="-120"/>
              </a:rPr>
              <a:t>C</a:t>
            </a:r>
            <a:r>
              <a:rPr sz="3300" b="1" spc="-1040" dirty="0">
                <a:solidFill>
                  <a:srgbClr val="000000"/>
                </a:solidFill>
                <a:latin typeface="Microsoft JhengHei" panose="020B0604030504040204" charset="-120"/>
                <a:cs typeface="Microsoft JhengHei" panose="020B0604030504040204" charset="-120"/>
              </a:rPr>
              <a:t>O</a:t>
            </a:r>
            <a:r>
              <a:rPr sz="3300" b="1" spc="-225" baseline="-20000" dirty="0">
                <a:solidFill>
                  <a:srgbClr val="000000"/>
                </a:solidFill>
                <a:latin typeface="Microsoft JhengHei" panose="020B0604030504040204" charset="-120"/>
                <a:cs typeface="Microsoft JhengHei" panose="020B0604030504040204" charset="-120"/>
              </a:rPr>
              <a:t>2 </a:t>
            </a:r>
            <a:r>
              <a:rPr sz="3300" b="1" spc="30" dirty="0">
                <a:solidFill>
                  <a:srgbClr val="000000"/>
                </a:solidFill>
                <a:latin typeface="Microsoft JhengHei" panose="020B0604030504040204" charset="-120"/>
                <a:cs typeface="Microsoft JhengHei" panose="020B0604030504040204" charset="-120"/>
              </a:rPr>
              <a:t>排放</a:t>
            </a:r>
            <a:r>
              <a:rPr sz="3300" b="1" spc="35" dirty="0">
                <a:solidFill>
                  <a:srgbClr val="000000"/>
                </a:solidFill>
                <a:latin typeface="Microsoft JhengHei" panose="020B0604030504040204" charset="-120"/>
                <a:cs typeface="Microsoft JhengHei" panose="020B0604030504040204" charset="-120"/>
              </a:rPr>
              <a:t>源</a:t>
            </a:r>
            <a:r>
              <a:rPr sz="3300" b="1" spc="10" dirty="0">
                <a:solidFill>
                  <a:srgbClr val="000000"/>
                </a:solidFill>
                <a:latin typeface="Microsoft JhengHei" panose="020B0604030504040204" charset="-120"/>
                <a:cs typeface="Microsoft JhengHei" panose="020B0604030504040204" charset="-120"/>
              </a:rPr>
              <a:t>（续）</a:t>
            </a:r>
            <a:endParaRPr sz="3300">
              <a:latin typeface="Microsoft JhengHei" panose="020B0604030504040204" charset="-120"/>
              <a:cs typeface="Microsoft JhengHei" panose="020B0604030504040204" charset="-120"/>
            </a:endParaRPr>
          </a:p>
        </p:txBody>
      </p:sp>
      <p:sp>
        <p:nvSpPr>
          <p:cNvPr id="6" name="object 6"/>
          <p:cNvSpPr txBox="1"/>
          <p:nvPr/>
        </p:nvSpPr>
        <p:spPr>
          <a:xfrm>
            <a:off x="1176019" y="1627631"/>
            <a:ext cx="7800975" cy="585470"/>
          </a:xfrm>
          <a:prstGeom prst="rect">
            <a:avLst/>
          </a:prstGeom>
        </p:spPr>
        <p:txBody>
          <a:bodyPr vert="horz" wrap="square" lIns="0" tIns="60325" rIns="0" bIns="0" rtlCol="0">
            <a:spAutoFit/>
          </a:bodyPr>
          <a:lstStyle/>
          <a:p>
            <a:pPr marL="182880" marR="5080" indent="-170815">
              <a:lnSpc>
                <a:spcPts val="2020"/>
              </a:lnSpc>
              <a:spcBef>
                <a:spcPts val="475"/>
              </a:spcBef>
              <a:buFont typeface="Arial" panose="020B0604020202020204"/>
              <a:buChar char="•"/>
              <a:tabLst>
                <a:tab pos="183515" algn="l"/>
              </a:tabLst>
            </a:pPr>
            <a:r>
              <a:rPr sz="2000" spc="-10" dirty="0">
                <a:latin typeface="宋体" panose="02010600030101010101" pitchFamily="2" charset="-122"/>
                <a:cs typeface="宋体" panose="02010600030101010101" pitchFamily="2" charset="-122"/>
              </a:rPr>
              <a:t>报告主体可参考上图以列表的形式</a:t>
            </a:r>
            <a:r>
              <a:rPr sz="2000" spc="10" dirty="0">
                <a:latin typeface="宋体" panose="02010600030101010101" pitchFamily="2" charset="-122"/>
                <a:cs typeface="宋体" panose="02010600030101010101" pitchFamily="2" charset="-122"/>
              </a:rPr>
              <a:t>识</a:t>
            </a:r>
            <a:r>
              <a:rPr sz="2000" spc="-10" dirty="0">
                <a:latin typeface="宋体" panose="02010600030101010101" pitchFamily="2" charset="-122"/>
                <a:cs typeface="宋体" panose="02010600030101010101" pitchFamily="2" charset="-122"/>
              </a:rPr>
              <a:t>别出</a:t>
            </a:r>
            <a:r>
              <a:rPr sz="2000" spc="10" dirty="0">
                <a:latin typeface="宋体" panose="02010600030101010101" pitchFamily="2" charset="-122"/>
                <a:cs typeface="宋体" panose="02010600030101010101" pitchFamily="2" charset="-122"/>
              </a:rPr>
              <a:t>所</a:t>
            </a:r>
            <a:r>
              <a:rPr sz="2000" spc="-10" dirty="0">
                <a:latin typeface="宋体" panose="02010600030101010101" pitchFamily="2" charset="-122"/>
                <a:cs typeface="宋体" panose="02010600030101010101" pitchFamily="2" charset="-122"/>
              </a:rPr>
              <a:t>有流</a:t>
            </a:r>
            <a:r>
              <a:rPr sz="2000" spc="10" dirty="0">
                <a:latin typeface="宋体" panose="02010600030101010101" pitchFamily="2" charset="-122"/>
                <a:cs typeface="宋体" panose="02010600030101010101" pitchFamily="2" charset="-122"/>
              </a:rPr>
              <a:t>入</a:t>
            </a:r>
            <a:r>
              <a:rPr sz="2000" spc="-10" dirty="0">
                <a:latin typeface="宋体" panose="02010600030101010101" pitchFamily="2" charset="-122"/>
                <a:cs typeface="宋体" panose="02010600030101010101" pitchFamily="2" charset="-122"/>
              </a:rPr>
              <a:t>流出</a:t>
            </a:r>
            <a:r>
              <a:rPr sz="2000" spc="10" dirty="0">
                <a:latin typeface="宋体" panose="02010600030101010101" pitchFamily="2" charset="-122"/>
                <a:cs typeface="宋体" panose="02010600030101010101" pitchFamily="2" charset="-122"/>
              </a:rPr>
              <a:t>该</a:t>
            </a:r>
            <a:r>
              <a:rPr sz="2000" spc="-10" dirty="0">
                <a:latin typeface="宋体" panose="02010600030101010101" pitchFamily="2" charset="-122"/>
                <a:cs typeface="宋体" panose="02010600030101010101" pitchFamily="2" charset="-122"/>
              </a:rPr>
              <a:t>核算</a:t>
            </a:r>
            <a:r>
              <a:rPr sz="2000" spc="10" dirty="0">
                <a:latin typeface="宋体" panose="02010600030101010101" pitchFamily="2" charset="-122"/>
                <a:cs typeface="宋体" panose="02010600030101010101" pitchFamily="2" charset="-122"/>
              </a:rPr>
              <a:t>单</a:t>
            </a:r>
            <a:r>
              <a:rPr sz="2000" spc="-10" dirty="0">
                <a:latin typeface="宋体" panose="02010600030101010101" pitchFamily="2" charset="-122"/>
                <a:cs typeface="宋体" panose="02010600030101010101" pitchFamily="2" charset="-122"/>
              </a:rPr>
              <a:t>元的 碳源流，并按下列类型分类，以确</a:t>
            </a:r>
            <a:r>
              <a:rPr sz="2000" spc="10" dirty="0">
                <a:latin typeface="宋体" panose="02010600030101010101" pitchFamily="2" charset="-122"/>
                <a:cs typeface="宋体" panose="02010600030101010101" pitchFamily="2" charset="-122"/>
              </a:rPr>
              <a:t>定</a:t>
            </a:r>
            <a:r>
              <a:rPr sz="2000" spc="-10" dirty="0">
                <a:latin typeface="宋体" panose="02010600030101010101" pitchFamily="2" charset="-122"/>
                <a:cs typeface="宋体" panose="02010600030101010101" pitchFamily="2" charset="-122"/>
              </a:rPr>
              <a:t>对应</a:t>
            </a:r>
            <a:r>
              <a:rPr sz="2000" spc="10" dirty="0">
                <a:latin typeface="宋体" panose="02010600030101010101" pitchFamily="2" charset="-122"/>
                <a:cs typeface="宋体" panose="02010600030101010101" pitchFamily="2" charset="-122"/>
              </a:rPr>
              <a:t>的</a:t>
            </a:r>
            <a:r>
              <a:rPr sz="2000" spc="-10" dirty="0">
                <a:latin typeface="宋体" panose="02010600030101010101" pitchFamily="2" charset="-122"/>
                <a:cs typeface="宋体" panose="02010600030101010101" pitchFamily="2" charset="-122"/>
              </a:rPr>
              <a:t>排放</a:t>
            </a:r>
            <a:r>
              <a:rPr sz="2000" spc="10" dirty="0">
                <a:latin typeface="宋体" panose="02010600030101010101" pitchFamily="2" charset="-122"/>
                <a:cs typeface="宋体" panose="02010600030101010101" pitchFamily="2" charset="-122"/>
              </a:rPr>
              <a:t>源</a:t>
            </a:r>
            <a:r>
              <a:rPr sz="2000" spc="-10"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7" name="object 7"/>
          <p:cNvSpPr/>
          <p:nvPr/>
        </p:nvSpPr>
        <p:spPr>
          <a:xfrm>
            <a:off x="1243583" y="6087364"/>
            <a:ext cx="4898390" cy="548640"/>
          </a:xfrm>
          <a:custGeom>
            <a:avLst/>
            <a:gdLst/>
            <a:ahLst/>
            <a:cxnLst/>
            <a:rect l="l" t="t" r="r" b="b"/>
            <a:pathLst>
              <a:path w="4898390" h="548640">
                <a:moveTo>
                  <a:pt x="0" y="548640"/>
                </a:moveTo>
                <a:lnTo>
                  <a:pt x="4898136" y="548640"/>
                </a:lnTo>
                <a:lnTo>
                  <a:pt x="4898136" y="0"/>
                </a:lnTo>
                <a:lnTo>
                  <a:pt x="0" y="0"/>
                </a:lnTo>
                <a:lnTo>
                  <a:pt x="0" y="548640"/>
                </a:lnTo>
                <a:close/>
              </a:path>
            </a:pathLst>
          </a:custGeom>
          <a:solidFill>
            <a:srgbClr val="FFFFFF"/>
          </a:solidFill>
        </p:spPr>
        <p:txBody>
          <a:bodyPr wrap="square" lIns="0" tIns="0" rIns="0" bIns="0" rtlCol="0"/>
          <a:lstStyle/>
          <a:p/>
        </p:txBody>
      </p:sp>
      <p:graphicFrame>
        <p:nvGraphicFramePr>
          <p:cNvPr id="8" name="object 8"/>
          <p:cNvGraphicFramePr>
            <a:graphicFrameLocks noGrp="1"/>
          </p:cNvGraphicFramePr>
          <p:nvPr/>
        </p:nvGraphicFramePr>
        <p:xfrm>
          <a:off x="1237488" y="2259076"/>
          <a:ext cx="8208644" cy="4919468"/>
        </p:xfrm>
        <a:graphic>
          <a:graphicData uri="http://schemas.openxmlformats.org/drawingml/2006/table">
            <a:tbl>
              <a:tblPr firstRow="1" bandRow="1">
                <a:tableStyleId>{2D5ABB26-0587-4C30-8999-92F81FD0307C}</a:tableStyleId>
              </a:tblPr>
              <a:tblGrid>
                <a:gridCol w="4898390"/>
                <a:gridCol w="3310254"/>
              </a:tblGrid>
              <a:tr h="274319">
                <a:tc>
                  <a:txBody>
                    <a:bodyPr/>
                    <a:lstStyle/>
                    <a:p>
                      <a:pPr algn="ctr">
                        <a:lnSpc>
                          <a:spcPts val="2060"/>
                        </a:lnSpc>
                      </a:pPr>
                      <a:r>
                        <a:rPr sz="1800" dirty="0">
                          <a:latin typeface="宋体" panose="02010600030101010101" pitchFamily="2" charset="-122"/>
                          <a:cs typeface="宋体" panose="02010600030101010101" pitchFamily="2" charset="-122"/>
                        </a:rPr>
                        <a:t>源流类别</a:t>
                      </a:r>
                      <a:endParaRPr sz="18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0410">
                        <a:lnSpc>
                          <a:spcPts val="2060"/>
                        </a:lnSpc>
                      </a:pPr>
                      <a:r>
                        <a:rPr sz="1800" dirty="0">
                          <a:latin typeface="宋体" panose="02010600030101010101" pitchFamily="2" charset="-122"/>
                          <a:cs typeface="宋体" panose="02010600030101010101" pitchFamily="2" charset="-122"/>
                        </a:rPr>
                        <a:t>对应的排放源类别</a:t>
                      </a:r>
                      <a:endParaRPr sz="18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600456">
                <a:tc>
                  <a:txBody>
                    <a:bodyPr/>
                    <a:lstStyle/>
                    <a:p>
                      <a:pPr marL="57785" marR="260350">
                        <a:lnSpc>
                          <a:spcPts val="2040"/>
                        </a:lnSpc>
                        <a:spcBef>
                          <a:spcPts val="405"/>
                        </a:spcBef>
                      </a:pPr>
                      <a:r>
                        <a:rPr sz="1800" dirty="0">
                          <a:latin typeface="宋体" panose="02010600030101010101" pitchFamily="2" charset="-122"/>
                          <a:cs typeface="宋体" panose="02010600030101010101" pitchFamily="2" charset="-122"/>
                        </a:rPr>
                        <a:t>流入核算单元且明确送往各个燃烧设备作为燃 料燃烧的化石燃料部分</a:t>
                      </a:r>
                      <a:endParaRPr sz="1800">
                        <a:latin typeface="宋体" panose="02010600030101010101" pitchFamily="2" charset="-122"/>
                        <a:cs typeface="宋体" panose="02010600030101010101" pitchFamily="2" charset="-122"/>
                      </a:endParaRPr>
                    </a:p>
                  </a:txBody>
                  <a:tcPr marL="0" marR="0" marT="514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785">
                        <a:lnSpc>
                          <a:spcPct val="100000"/>
                        </a:lnSpc>
                        <a:spcBef>
                          <a:spcPts val="1200"/>
                        </a:spcBef>
                      </a:pPr>
                      <a:r>
                        <a:rPr sz="1800" dirty="0">
                          <a:solidFill>
                            <a:srgbClr val="0000CC"/>
                          </a:solidFill>
                          <a:latin typeface="宋体" panose="02010600030101010101" pitchFamily="2" charset="-122"/>
                          <a:cs typeface="宋体" panose="02010600030101010101" pitchFamily="2" charset="-122"/>
                        </a:rPr>
                        <a:t>化石燃料燃烧的</a:t>
                      </a:r>
                      <a:r>
                        <a:rPr sz="1800" spc="-5" dirty="0">
                          <a:solidFill>
                            <a:srgbClr val="0000CC"/>
                          </a:solidFill>
                          <a:latin typeface="Calibri" panose="020F0502020204030204"/>
                          <a:cs typeface="Calibri" panose="020F0502020204030204"/>
                        </a:rPr>
                        <a:t>CO</a:t>
                      </a:r>
                      <a:r>
                        <a:rPr sz="1800" spc="-7" baseline="-21000"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排放源</a:t>
                      </a:r>
                      <a:endParaRPr sz="1800">
                        <a:latin typeface="宋体" panose="02010600030101010101" pitchFamily="2" charset="-122"/>
                        <a:cs typeface="宋体" panose="02010600030101010101" pitchFamily="2" charset="-122"/>
                      </a:endParaRPr>
                    </a:p>
                  </a:txBody>
                  <a:tcPr marL="0" marR="0" marT="152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1103">
                <a:tc>
                  <a:txBody>
                    <a:bodyPr/>
                    <a:lstStyle/>
                    <a:p>
                      <a:pPr marL="57785">
                        <a:lnSpc>
                          <a:spcPct val="100000"/>
                        </a:lnSpc>
                        <a:spcBef>
                          <a:spcPts val="600"/>
                        </a:spcBef>
                      </a:pPr>
                      <a:r>
                        <a:rPr sz="1800" dirty="0">
                          <a:latin typeface="宋体" panose="02010600030101010101" pitchFamily="2" charset="-122"/>
                          <a:cs typeface="宋体" panose="02010600030101010101" pitchFamily="2" charset="-122"/>
                        </a:rPr>
                        <a:t>流入核算单元作为生产原料的化石燃料部分</a:t>
                      </a:r>
                      <a:endParaRPr sz="1800">
                        <a:latin typeface="宋体" panose="02010600030101010101" pitchFamily="2" charset="-122"/>
                        <a:cs typeface="宋体" panose="02010600030101010101" pitchFamily="2" charset="-122"/>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5">
                  <a:txBody>
                    <a:bodyPr/>
                    <a:lstStyle/>
                    <a:p>
                      <a:pPr>
                        <a:lnSpc>
                          <a:spcPct val="100000"/>
                        </a:lnSpc>
                      </a:pPr>
                      <a:endParaRPr sz="2300">
                        <a:latin typeface="Times New Roman" panose="02020603050405020304"/>
                        <a:cs typeface="Times New Roman" panose="02020603050405020304"/>
                      </a:endParaRPr>
                    </a:p>
                    <a:p>
                      <a:pPr>
                        <a:lnSpc>
                          <a:spcPct val="100000"/>
                        </a:lnSpc>
                      </a:pPr>
                      <a:endParaRPr sz="2300">
                        <a:latin typeface="Times New Roman" panose="02020603050405020304"/>
                        <a:cs typeface="Times New Roman" panose="02020603050405020304"/>
                      </a:endParaRPr>
                    </a:p>
                    <a:p>
                      <a:pPr marL="57785" marR="172085" indent="-180340">
                        <a:lnSpc>
                          <a:spcPct val="100000"/>
                        </a:lnSpc>
                        <a:spcBef>
                          <a:spcPts val="1910"/>
                        </a:spcBef>
                      </a:pPr>
                      <a:r>
                        <a:rPr sz="2700" spc="-577" baseline="-3000" dirty="0">
                          <a:latin typeface="宋体" panose="02010600030101010101" pitchFamily="2" charset="-122"/>
                          <a:cs typeface="宋体" panose="02010600030101010101" pitchFamily="2" charset="-122"/>
                        </a:rPr>
                        <a:t>）</a:t>
                      </a:r>
                      <a:r>
                        <a:rPr sz="1800" dirty="0">
                          <a:solidFill>
                            <a:srgbClr val="0000CC"/>
                          </a:solidFill>
                          <a:latin typeface="宋体" panose="02010600030101010101" pitchFamily="2" charset="-122"/>
                          <a:cs typeface="宋体" panose="02010600030101010101" pitchFamily="2" charset="-122"/>
                        </a:rPr>
                        <a:t>工业生产过程</a:t>
                      </a:r>
                      <a:r>
                        <a:rPr sz="1800" spc="-5" dirty="0">
                          <a:solidFill>
                            <a:srgbClr val="0000CC"/>
                          </a:solidFill>
                          <a:latin typeface="Calibri" panose="020F0502020204030204"/>
                          <a:cs typeface="Calibri" panose="020F0502020204030204"/>
                        </a:rPr>
                        <a:t>C</a:t>
                      </a:r>
                      <a:r>
                        <a:rPr sz="1800" spc="5" dirty="0">
                          <a:solidFill>
                            <a:srgbClr val="0000CC"/>
                          </a:solidFill>
                          <a:latin typeface="Calibri" panose="020F0502020204030204"/>
                          <a:cs typeface="Calibri" panose="020F0502020204030204"/>
                        </a:rPr>
                        <a:t>O</a:t>
                      </a:r>
                      <a:r>
                        <a:rPr sz="1800" spc="-15" baseline="-21000"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排放</a:t>
                      </a:r>
                      <a:r>
                        <a:rPr sz="1800" dirty="0">
                          <a:solidFill>
                            <a:srgbClr val="0000CC"/>
                          </a:solidFill>
                          <a:latin typeface="Calibri" panose="020F0502020204030204"/>
                          <a:cs typeface="Calibri" panose="020F0502020204030204"/>
                        </a:rPr>
                        <a:t>—</a:t>
                      </a:r>
                      <a:r>
                        <a:rPr sz="1800" dirty="0">
                          <a:solidFill>
                            <a:srgbClr val="0000CC"/>
                          </a:solidFill>
                          <a:latin typeface="宋体" panose="02010600030101010101" pitchFamily="2" charset="-122"/>
                          <a:cs typeface="宋体" panose="02010600030101010101" pitchFamily="2" charset="-122"/>
                        </a:rPr>
                        <a:t>生产原 料转化</a:t>
                      </a:r>
                      <a:r>
                        <a:rPr sz="1800" dirty="0">
                          <a:solidFill>
                            <a:srgbClr val="0000CC"/>
                          </a:solidFill>
                          <a:latin typeface="Calibri" panose="020F0502020204030204"/>
                          <a:cs typeface="Calibri" panose="020F0502020204030204"/>
                        </a:rPr>
                        <a:t>CO</a:t>
                      </a:r>
                      <a:r>
                        <a:rPr sz="1800" baseline="-21000" dirty="0">
                          <a:solidFill>
                            <a:srgbClr val="0000CC"/>
                          </a:solidFill>
                          <a:latin typeface="Calibri" panose="020F0502020204030204"/>
                          <a:cs typeface="Calibri" panose="020F0502020204030204"/>
                        </a:rPr>
                        <a:t>2</a:t>
                      </a:r>
                      <a:endParaRPr sz="1800" baseline="-21000">
                        <a:latin typeface="Calibri" panose="020F0502020204030204"/>
                        <a:cs typeface="Calibri" panose="020F05020202040302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2336">
                <a:tc>
                  <a:txBody>
                    <a:bodyPr/>
                    <a:lstStyle/>
                    <a:p>
                      <a:pPr marL="57785">
                        <a:lnSpc>
                          <a:spcPct val="100000"/>
                        </a:lnSpc>
                        <a:spcBef>
                          <a:spcPts val="430"/>
                        </a:spcBef>
                      </a:pPr>
                      <a:r>
                        <a:rPr sz="1800" dirty="0">
                          <a:latin typeface="宋体" panose="02010600030101010101" pitchFamily="2" charset="-122"/>
                          <a:cs typeface="宋体" panose="02010600030101010101" pitchFamily="2" charset="-122"/>
                        </a:rPr>
                        <a:t>流入核算单元作为生产原料的其它碳氢化合物</a:t>
                      </a:r>
                      <a:endParaRPr sz="1800">
                        <a:latin typeface="宋体" panose="02010600030101010101" pitchFamily="2" charset="-122"/>
                        <a:cs typeface="宋体" panose="02010600030101010101" pitchFamily="2" charset="-122"/>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48056">
                <a:tc>
                  <a:txBody>
                    <a:bodyPr/>
                    <a:lstStyle/>
                    <a:p>
                      <a:pPr marL="57785">
                        <a:lnSpc>
                          <a:spcPct val="100000"/>
                        </a:lnSpc>
                        <a:spcBef>
                          <a:spcPts val="600"/>
                        </a:spcBef>
                      </a:pPr>
                      <a:r>
                        <a:rPr sz="1800" dirty="0">
                          <a:latin typeface="宋体" panose="02010600030101010101" pitchFamily="2" charset="-122"/>
                          <a:cs typeface="宋体" panose="02010600030101010101" pitchFamily="2" charset="-122"/>
                        </a:rPr>
                        <a:t>流入核算单元作为生产原料的</a:t>
                      </a:r>
                      <a:r>
                        <a:rPr sz="1800" spc="-5" dirty="0">
                          <a:latin typeface="Calibri" panose="020F0502020204030204"/>
                          <a:cs typeface="Calibri" panose="020F0502020204030204"/>
                        </a:rPr>
                        <a:t>CO</a:t>
                      </a:r>
                      <a:r>
                        <a:rPr sz="1800" spc="-7" baseline="-210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气体（如果有</a:t>
                      </a:r>
                      <a:endParaRPr sz="1800">
                        <a:latin typeface="宋体" panose="02010600030101010101" pitchFamily="2" charset="-122"/>
                        <a:cs typeface="宋体" panose="02010600030101010101" pitchFamily="2" charset="-122"/>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48639">
                <a:tc>
                  <a:txBody>
                    <a:bodyPr/>
                    <a:lstStyle/>
                    <a:p>
                      <a:pPr marL="57785" marR="260350">
                        <a:lnSpc>
                          <a:spcPts val="2040"/>
                        </a:lnSpc>
                        <a:spcBef>
                          <a:spcPts val="190"/>
                        </a:spcBef>
                      </a:pPr>
                      <a:r>
                        <a:rPr sz="1800" dirty="0">
                          <a:latin typeface="宋体" panose="02010600030101010101" pitchFamily="2" charset="-122"/>
                          <a:cs typeface="宋体" panose="02010600030101010101" pitchFamily="2" charset="-122"/>
                        </a:rPr>
                        <a:t>流出核算单元的各类含碳产品，包括主产品、 联产产品、副产品</a:t>
                      </a:r>
                      <a:endParaRPr sz="1800">
                        <a:latin typeface="宋体" panose="02010600030101010101" pitchFamily="2" charset="-122"/>
                        <a:cs typeface="宋体" panose="02010600030101010101" pitchFamily="2" charset="-122"/>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48640">
                <a:tc>
                  <a:txBody>
                    <a:bodyPr/>
                    <a:lstStyle/>
                    <a:p>
                      <a:pPr marL="57785" marR="260350">
                        <a:lnSpc>
                          <a:spcPts val="2040"/>
                        </a:lnSpc>
                        <a:spcBef>
                          <a:spcPts val="190"/>
                        </a:spcBef>
                      </a:pPr>
                      <a:r>
                        <a:rPr sz="1800" dirty="0">
                          <a:latin typeface="宋体" panose="02010600030101010101" pitchFamily="2" charset="-122"/>
                          <a:cs typeface="宋体" panose="02010600030101010101" pitchFamily="2" charset="-122"/>
                        </a:rPr>
                        <a:t>流出核算单元的其他含碳输出物，如炉渣、粉 尘、污泥等含碳物质</a:t>
                      </a:r>
                      <a:endParaRPr sz="1800">
                        <a:latin typeface="宋体" panose="02010600030101010101" pitchFamily="2" charset="-122"/>
                        <a:cs typeface="宋体" panose="02010600030101010101" pitchFamily="2" charset="-122"/>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48639">
                <a:tc>
                  <a:txBody>
                    <a:bodyPr/>
                    <a:lstStyle/>
                    <a:p>
                      <a:pPr marL="57785" marR="260350">
                        <a:lnSpc>
                          <a:spcPts val="2040"/>
                        </a:lnSpc>
                        <a:spcBef>
                          <a:spcPts val="190"/>
                        </a:spcBef>
                      </a:pPr>
                      <a:r>
                        <a:rPr sz="1800" dirty="0">
                          <a:latin typeface="宋体" panose="02010600030101010101" pitchFamily="2" charset="-122"/>
                          <a:cs typeface="宋体" panose="02010600030101010101" pitchFamily="2" charset="-122"/>
                        </a:rPr>
                        <a:t>流入核算单元作为生产原料、助熔剂或脱硫剂 等使用的碳酸盐（如果有）</a:t>
                      </a:r>
                      <a:endParaRPr sz="1800">
                        <a:latin typeface="宋体" panose="02010600030101010101" pitchFamily="2" charset="-122"/>
                        <a:cs typeface="宋体" panose="02010600030101010101" pitchFamily="2" charset="-122"/>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785">
                        <a:lnSpc>
                          <a:spcPct val="100000"/>
                        </a:lnSpc>
                        <a:spcBef>
                          <a:spcPts val="985"/>
                        </a:spcBef>
                      </a:pPr>
                      <a:r>
                        <a:rPr sz="1800" dirty="0">
                          <a:solidFill>
                            <a:srgbClr val="0000CC"/>
                          </a:solidFill>
                          <a:latin typeface="宋体" panose="02010600030101010101" pitchFamily="2" charset="-122"/>
                          <a:cs typeface="宋体" panose="02010600030101010101" pitchFamily="2" charset="-122"/>
                        </a:rPr>
                        <a:t>碳酸盐使用过程分解生成</a:t>
                      </a:r>
                      <a:r>
                        <a:rPr sz="1800" dirty="0">
                          <a:solidFill>
                            <a:srgbClr val="0000CC"/>
                          </a:solidFill>
                          <a:latin typeface="Calibri" panose="020F0502020204030204"/>
                          <a:cs typeface="Calibri" panose="020F0502020204030204"/>
                        </a:rPr>
                        <a:t>CO</a:t>
                      </a:r>
                      <a:r>
                        <a:rPr sz="1800" baseline="-21000" dirty="0">
                          <a:solidFill>
                            <a:srgbClr val="0000CC"/>
                          </a:solidFill>
                          <a:latin typeface="Calibri" panose="020F0502020204030204"/>
                          <a:cs typeface="Calibri" panose="020F0502020204030204"/>
                        </a:rPr>
                        <a:t>2</a:t>
                      </a:r>
                      <a:endParaRPr sz="1800" baseline="-21000">
                        <a:latin typeface="Calibri" panose="020F0502020204030204"/>
                        <a:cs typeface="Calibri" panose="020F0502020204030204"/>
                      </a:endParaRPr>
                    </a:p>
                  </a:txBody>
                  <a:tcPr marL="0" marR="0" marT="1250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48640">
                <a:tc>
                  <a:txBody>
                    <a:bodyPr/>
                    <a:lstStyle/>
                    <a:p>
                      <a:pPr marL="57785" marR="260350">
                        <a:lnSpc>
                          <a:spcPts val="2040"/>
                        </a:lnSpc>
                        <a:spcBef>
                          <a:spcPts val="190"/>
                        </a:spcBef>
                      </a:pPr>
                      <a:r>
                        <a:rPr sz="1800" dirty="0">
                          <a:latin typeface="宋体" panose="02010600030101010101" pitchFamily="2" charset="-122"/>
                          <a:cs typeface="宋体" panose="02010600030101010101" pitchFamily="2" charset="-122"/>
                        </a:rPr>
                        <a:t>流出核算单元且被回收外供从而避免排放到大 气中的那部分</a:t>
                      </a:r>
                      <a:r>
                        <a:rPr sz="1800" spc="-5" dirty="0">
                          <a:latin typeface="Calibri" panose="020F0502020204030204"/>
                          <a:cs typeface="Calibri" panose="020F0502020204030204"/>
                        </a:rPr>
                        <a:t>CO</a:t>
                      </a:r>
                      <a:r>
                        <a:rPr sz="1800" spc="-7" baseline="-21000" dirty="0">
                          <a:latin typeface="Calibri" panose="020F0502020204030204"/>
                          <a:cs typeface="Calibri" panose="020F0502020204030204"/>
                        </a:rPr>
                        <a:t>2</a:t>
                      </a:r>
                      <a:r>
                        <a:rPr sz="1800" spc="-5" dirty="0">
                          <a:latin typeface="宋体" panose="02010600030101010101" pitchFamily="2" charset="-122"/>
                          <a:cs typeface="宋体" panose="02010600030101010101" pitchFamily="2" charset="-122"/>
                        </a:rPr>
                        <a:t>（</a:t>
                      </a:r>
                      <a:r>
                        <a:rPr sz="1800" dirty="0">
                          <a:latin typeface="宋体" panose="02010600030101010101" pitchFamily="2" charset="-122"/>
                          <a:cs typeface="宋体" panose="02010600030101010101" pitchFamily="2" charset="-122"/>
                        </a:rPr>
                        <a:t>如果有）</a:t>
                      </a:r>
                      <a:endParaRPr sz="1800">
                        <a:latin typeface="宋体" panose="02010600030101010101" pitchFamily="2" charset="-122"/>
                        <a:cs typeface="宋体" panose="02010600030101010101" pitchFamily="2" charset="-122"/>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785">
                        <a:lnSpc>
                          <a:spcPts val="2065"/>
                        </a:lnSpc>
                      </a:pPr>
                      <a:r>
                        <a:rPr sz="1800" dirty="0">
                          <a:solidFill>
                            <a:srgbClr val="0000CC"/>
                          </a:solidFill>
                          <a:latin typeface="宋体" panose="02010600030101010101" pitchFamily="2" charset="-122"/>
                          <a:cs typeface="宋体" panose="02010600030101010101" pitchFamily="2" charset="-122"/>
                        </a:rPr>
                        <a:t>以</a:t>
                      </a:r>
                      <a:r>
                        <a:rPr sz="1800" spc="-5" dirty="0">
                          <a:solidFill>
                            <a:srgbClr val="0000CC"/>
                          </a:solidFill>
                          <a:latin typeface="Calibri" panose="020F0502020204030204"/>
                          <a:cs typeface="Calibri" panose="020F0502020204030204"/>
                        </a:rPr>
                        <a:t>CO</a:t>
                      </a:r>
                      <a:r>
                        <a:rPr sz="1800" spc="-7" baseline="-21000"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产品形式转移出去的排放</a:t>
                      </a:r>
                      <a:endParaRPr sz="1800">
                        <a:latin typeface="宋体" panose="02010600030101010101" pitchFamily="2" charset="-122"/>
                        <a:cs typeface="宋体" panose="02010600030101010101" pitchFamily="2" charset="-122"/>
                      </a:endParaRPr>
                    </a:p>
                    <a:p>
                      <a:pPr marL="57785">
                        <a:lnSpc>
                          <a:spcPts val="2155"/>
                        </a:lnSpc>
                      </a:pPr>
                      <a:r>
                        <a:rPr sz="1800" dirty="0">
                          <a:solidFill>
                            <a:srgbClr val="0000CC"/>
                          </a:solidFill>
                          <a:latin typeface="宋体" panose="02010600030101010101" pitchFamily="2" charset="-122"/>
                          <a:cs typeface="宋体" panose="02010600030101010101" pitchFamily="2" charset="-122"/>
                        </a:rPr>
                        <a:t>扣减</a:t>
                      </a:r>
                      <a:endParaRPr sz="18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48640">
                <a:tc>
                  <a:txBody>
                    <a:bodyPr/>
                    <a:lstStyle/>
                    <a:p>
                      <a:pPr marL="57785">
                        <a:lnSpc>
                          <a:spcPct val="100000"/>
                        </a:lnSpc>
                        <a:spcBef>
                          <a:spcPts val="985"/>
                        </a:spcBef>
                      </a:pPr>
                      <a:r>
                        <a:rPr sz="1800" dirty="0">
                          <a:latin typeface="宋体" panose="02010600030101010101" pitchFamily="2" charset="-122"/>
                          <a:cs typeface="宋体" panose="02010600030101010101" pitchFamily="2" charset="-122"/>
                        </a:rPr>
                        <a:t>输入</a:t>
                      </a:r>
                      <a:r>
                        <a:rPr sz="1800" dirty="0">
                          <a:latin typeface="Calibri" panose="020F0502020204030204"/>
                          <a:cs typeface="Calibri" panose="020F0502020204030204"/>
                        </a:rPr>
                        <a:t>/</a:t>
                      </a:r>
                      <a:r>
                        <a:rPr sz="1800" dirty="0">
                          <a:latin typeface="宋体" panose="02010600030101010101" pitchFamily="2" charset="-122"/>
                          <a:cs typeface="宋体" panose="02010600030101010101" pitchFamily="2" charset="-122"/>
                        </a:rPr>
                        <a:t>输出的电力和热力</a:t>
                      </a:r>
                      <a:endParaRPr sz="1800">
                        <a:latin typeface="宋体" panose="02010600030101010101" pitchFamily="2" charset="-122"/>
                        <a:cs typeface="宋体" panose="02010600030101010101" pitchFamily="2" charset="-122"/>
                      </a:endParaRPr>
                    </a:p>
                  </a:txBody>
                  <a:tcPr marL="0" marR="0" marT="1250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785">
                        <a:lnSpc>
                          <a:spcPts val="2065"/>
                        </a:lnSpc>
                      </a:pPr>
                      <a:r>
                        <a:rPr sz="1800" dirty="0">
                          <a:solidFill>
                            <a:srgbClr val="0000CC"/>
                          </a:solidFill>
                          <a:latin typeface="宋体" panose="02010600030101010101" pitchFamily="2" charset="-122"/>
                          <a:cs typeface="宋体" panose="02010600030101010101" pitchFamily="2" charset="-122"/>
                        </a:rPr>
                        <a:t>净购入的电力和热力隐含的</a:t>
                      </a:r>
                      <a:r>
                        <a:rPr sz="1800" dirty="0">
                          <a:solidFill>
                            <a:srgbClr val="0000CC"/>
                          </a:solidFill>
                          <a:latin typeface="Calibri" panose="020F0502020204030204"/>
                          <a:cs typeface="Calibri" panose="020F0502020204030204"/>
                        </a:rPr>
                        <a:t>CO</a:t>
                      </a:r>
                      <a:r>
                        <a:rPr sz="1800" baseline="-21000" dirty="0">
                          <a:solidFill>
                            <a:srgbClr val="0000CC"/>
                          </a:solidFill>
                          <a:latin typeface="Calibri" panose="020F0502020204030204"/>
                          <a:cs typeface="Calibri" panose="020F0502020204030204"/>
                        </a:rPr>
                        <a:t>2</a:t>
                      </a:r>
                      <a:endParaRPr sz="1800" baseline="-21000">
                        <a:latin typeface="Calibri" panose="020F0502020204030204"/>
                        <a:cs typeface="Calibri" panose="020F0502020204030204"/>
                      </a:endParaRPr>
                    </a:p>
                    <a:p>
                      <a:pPr marL="57785">
                        <a:lnSpc>
                          <a:spcPts val="2155"/>
                        </a:lnSpc>
                      </a:pPr>
                      <a:r>
                        <a:rPr sz="1800" dirty="0">
                          <a:solidFill>
                            <a:srgbClr val="0000CC"/>
                          </a:solidFill>
                          <a:latin typeface="宋体" panose="02010600030101010101" pitchFamily="2" charset="-122"/>
                          <a:cs typeface="宋体" panose="02010600030101010101" pitchFamily="2" charset="-122"/>
                        </a:rPr>
                        <a:t>排放</a:t>
                      </a:r>
                      <a:endParaRPr sz="1800">
                        <a:latin typeface="宋体" panose="02010600030101010101" pitchFamily="2" charset="-122"/>
                        <a:cs typeface="宋体" panose="02010600030101010101" pitchFamily="2"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9172" y="749808"/>
            <a:ext cx="5694680" cy="574040"/>
          </a:xfrm>
          <a:prstGeom prst="rect">
            <a:avLst/>
          </a:prstGeom>
        </p:spPr>
        <p:txBody>
          <a:bodyPr vert="horz" wrap="square" lIns="0" tIns="12700" rIns="0" bIns="0" rtlCol="0">
            <a:spAutoFit/>
          </a:bodyPr>
          <a:lstStyle/>
          <a:p>
            <a:pPr marL="12700">
              <a:lnSpc>
                <a:spcPct val="100000"/>
              </a:lnSpc>
              <a:spcBef>
                <a:spcPts val="100"/>
              </a:spcBef>
            </a:pPr>
            <a:r>
              <a:rPr sz="3600" b="1" spc="20" dirty="0">
                <a:solidFill>
                  <a:srgbClr val="000000"/>
                </a:solidFill>
                <a:latin typeface="Microsoft JhengHei" panose="020B0604030504040204" charset="-120"/>
                <a:cs typeface="Microsoft JhengHei" panose="020B0604030504040204" charset="-120"/>
              </a:rPr>
              <a:t>识别其他</a:t>
            </a:r>
            <a:r>
              <a:rPr sz="3600" b="1" spc="30" dirty="0">
                <a:solidFill>
                  <a:srgbClr val="000000"/>
                </a:solidFill>
                <a:latin typeface="Microsoft JhengHei" panose="020B0604030504040204" charset="-120"/>
                <a:cs typeface="Microsoft JhengHei" panose="020B0604030504040204" charset="-120"/>
              </a:rPr>
              <a:t>非</a:t>
            </a:r>
            <a:r>
              <a:rPr sz="3600" b="1" spc="-595" dirty="0">
                <a:solidFill>
                  <a:srgbClr val="000000"/>
                </a:solidFill>
                <a:latin typeface="Microsoft JhengHei" panose="020B0604030504040204" charset="-120"/>
                <a:cs typeface="Microsoft JhengHei" panose="020B0604030504040204" charset="-120"/>
              </a:rPr>
              <a:t>C</a:t>
            </a:r>
            <a:r>
              <a:rPr sz="3600" b="1" spc="-1115" dirty="0">
                <a:solidFill>
                  <a:srgbClr val="000000"/>
                </a:solidFill>
                <a:latin typeface="Microsoft JhengHei" panose="020B0604030504040204" charset="-120"/>
                <a:cs typeface="Microsoft JhengHei" panose="020B0604030504040204" charset="-120"/>
              </a:rPr>
              <a:t>O</a:t>
            </a:r>
            <a:r>
              <a:rPr sz="2400" b="1" spc="-229" dirty="0">
                <a:solidFill>
                  <a:srgbClr val="000000"/>
                </a:solidFill>
                <a:latin typeface="Microsoft JhengHei" panose="020B0604030504040204" charset="-120"/>
                <a:cs typeface="Microsoft JhengHei" panose="020B0604030504040204" charset="-120"/>
              </a:rPr>
              <a:t>2</a:t>
            </a:r>
            <a:r>
              <a:rPr sz="3600" b="1" spc="20" dirty="0">
                <a:solidFill>
                  <a:srgbClr val="000000"/>
                </a:solidFill>
                <a:latin typeface="Microsoft JhengHei" panose="020B0604030504040204" charset="-120"/>
                <a:cs typeface="Microsoft JhengHei" panose="020B0604030504040204" charset="-120"/>
              </a:rPr>
              <a:t>气</a:t>
            </a:r>
            <a:r>
              <a:rPr sz="3600" b="1" dirty="0">
                <a:solidFill>
                  <a:srgbClr val="000000"/>
                </a:solidFill>
                <a:latin typeface="Microsoft JhengHei" panose="020B0604030504040204" charset="-120"/>
                <a:cs typeface="Microsoft JhengHei" panose="020B0604030504040204" charset="-120"/>
              </a:rPr>
              <a:t>体</a:t>
            </a:r>
            <a:r>
              <a:rPr sz="3600" b="1" spc="25" dirty="0">
                <a:solidFill>
                  <a:srgbClr val="000000"/>
                </a:solidFill>
                <a:latin typeface="Microsoft JhengHei" panose="020B0604030504040204" charset="-120"/>
                <a:cs typeface="Microsoft JhengHei" panose="020B0604030504040204" charset="-120"/>
              </a:rPr>
              <a:t>的</a:t>
            </a:r>
            <a:r>
              <a:rPr sz="3600" b="1" dirty="0">
                <a:solidFill>
                  <a:srgbClr val="000000"/>
                </a:solidFill>
                <a:latin typeface="Microsoft JhengHei" panose="020B0604030504040204" charset="-120"/>
                <a:cs typeface="Microsoft JhengHei" panose="020B0604030504040204" charset="-120"/>
              </a:rPr>
              <a:t>排</a:t>
            </a:r>
            <a:r>
              <a:rPr sz="3600" b="1" spc="20" dirty="0">
                <a:solidFill>
                  <a:srgbClr val="000000"/>
                </a:solidFill>
                <a:latin typeface="Microsoft JhengHei" panose="020B0604030504040204" charset="-120"/>
                <a:cs typeface="Microsoft JhengHei" panose="020B0604030504040204" charset="-120"/>
              </a:rPr>
              <a:t>放</a:t>
            </a:r>
            <a:r>
              <a:rPr sz="3600" b="1" dirty="0">
                <a:solidFill>
                  <a:srgbClr val="000000"/>
                </a:solidFill>
                <a:latin typeface="Microsoft JhengHei" panose="020B0604030504040204" charset="-120"/>
                <a:cs typeface="Microsoft JhengHei" panose="020B0604030504040204" charset="-120"/>
              </a:rPr>
              <a:t>源</a:t>
            </a:r>
            <a:endParaRPr sz="360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3" name="object 3"/>
          <p:cNvSpPr txBox="1"/>
          <p:nvPr/>
        </p:nvSpPr>
        <p:spPr>
          <a:xfrm>
            <a:off x="1007362" y="1600200"/>
            <a:ext cx="8476615" cy="3378200"/>
          </a:xfrm>
          <a:prstGeom prst="rect">
            <a:avLst/>
          </a:prstGeom>
        </p:spPr>
        <p:txBody>
          <a:bodyPr vert="horz" wrap="square" lIns="0" tIns="12700" rIns="0" bIns="0" rtlCol="0">
            <a:spAutoFit/>
          </a:bodyPr>
          <a:lstStyle/>
          <a:p>
            <a:pPr marL="208280" indent="-170815">
              <a:lnSpc>
                <a:spcPct val="100000"/>
              </a:lnSpc>
              <a:spcBef>
                <a:spcPts val="100"/>
              </a:spcBef>
              <a:buFont typeface="Arial" panose="020B0604020202020204"/>
              <a:buChar char="•"/>
              <a:tabLst>
                <a:tab pos="208915" algn="l"/>
              </a:tabLst>
            </a:pPr>
            <a:r>
              <a:rPr sz="2400" dirty="0">
                <a:latin typeface="宋体" panose="02010600030101010101" pitchFamily="2" charset="-122"/>
                <a:cs typeface="宋体" panose="02010600030101010101" pitchFamily="2" charset="-122"/>
              </a:rPr>
              <a:t>核算单元内是否存在硝酸生产？</a:t>
            </a:r>
            <a:endParaRPr sz="2400">
              <a:latin typeface="宋体" panose="02010600030101010101" pitchFamily="2" charset="-122"/>
              <a:cs typeface="宋体" panose="02010600030101010101" pitchFamily="2" charset="-122"/>
            </a:endParaRPr>
          </a:p>
          <a:p>
            <a:pPr marL="622935" lvl="1" indent="-241300">
              <a:lnSpc>
                <a:spcPct val="100000"/>
              </a:lnSpc>
              <a:spcBef>
                <a:spcPts val="95"/>
              </a:spcBef>
              <a:buSzPct val="96000"/>
              <a:buFont typeface="Wingdings" panose="05000000000000000000"/>
              <a:buChar char=""/>
              <a:tabLst>
                <a:tab pos="623570" algn="l"/>
              </a:tabLst>
            </a:pPr>
            <a:r>
              <a:rPr sz="2400" dirty="0">
                <a:solidFill>
                  <a:srgbClr val="006FBF"/>
                </a:solidFill>
                <a:latin typeface="宋体" panose="02010600030101010101" pitchFamily="2" charset="-122"/>
                <a:cs typeface="宋体" panose="02010600030101010101" pitchFamily="2" charset="-122"/>
              </a:rPr>
              <a:t>硝酸生产过程的</a:t>
            </a:r>
            <a:r>
              <a:rPr sz="2400" dirty="0">
                <a:solidFill>
                  <a:srgbClr val="006FBF"/>
                </a:solidFill>
                <a:latin typeface="Calibri" panose="020F0502020204030204"/>
                <a:cs typeface="Calibri" panose="020F0502020204030204"/>
              </a:rPr>
              <a:t>N</a:t>
            </a:r>
            <a:r>
              <a:rPr sz="2400" baseline="-21000" dirty="0">
                <a:solidFill>
                  <a:srgbClr val="006FBF"/>
                </a:solidFill>
                <a:latin typeface="Calibri" panose="020F0502020204030204"/>
                <a:cs typeface="Calibri" panose="020F0502020204030204"/>
              </a:rPr>
              <a:t>2</a:t>
            </a:r>
            <a:r>
              <a:rPr sz="2400" dirty="0">
                <a:solidFill>
                  <a:srgbClr val="006FBF"/>
                </a:solidFill>
                <a:latin typeface="Calibri" panose="020F0502020204030204"/>
                <a:cs typeface="Calibri" panose="020F0502020204030204"/>
              </a:rPr>
              <a:t>O</a:t>
            </a:r>
            <a:r>
              <a:rPr sz="2400" dirty="0">
                <a:solidFill>
                  <a:srgbClr val="006FBF"/>
                </a:solidFill>
                <a:latin typeface="宋体" panose="02010600030101010101" pitchFamily="2" charset="-122"/>
                <a:cs typeface="宋体" panose="02010600030101010101" pitchFamily="2" charset="-122"/>
              </a:rPr>
              <a:t>排放</a:t>
            </a:r>
            <a:endParaRPr sz="2400">
              <a:latin typeface="宋体" panose="02010600030101010101" pitchFamily="2" charset="-122"/>
              <a:cs typeface="宋体" panose="02010600030101010101" pitchFamily="2" charset="-122"/>
            </a:endParaRPr>
          </a:p>
          <a:p>
            <a:pPr marL="208280" indent="-170815">
              <a:lnSpc>
                <a:spcPct val="100000"/>
              </a:lnSpc>
              <a:spcBef>
                <a:spcPts val="525"/>
              </a:spcBef>
              <a:buFont typeface="Arial" panose="020B0604020202020204"/>
              <a:buChar char="•"/>
              <a:tabLst>
                <a:tab pos="208915" algn="l"/>
              </a:tabLst>
            </a:pPr>
            <a:r>
              <a:rPr sz="2400" dirty="0">
                <a:latin typeface="宋体" panose="02010600030101010101" pitchFamily="2" charset="-122"/>
                <a:cs typeface="宋体" panose="02010600030101010101" pitchFamily="2" charset="-122"/>
              </a:rPr>
              <a:t>核算单元内是否存在己二酸生产？</a:t>
            </a:r>
            <a:endParaRPr sz="2400">
              <a:latin typeface="宋体" panose="02010600030101010101" pitchFamily="2" charset="-122"/>
              <a:cs typeface="宋体" panose="02010600030101010101" pitchFamily="2" charset="-122"/>
            </a:endParaRPr>
          </a:p>
          <a:p>
            <a:pPr marL="622935" lvl="1" indent="-241300">
              <a:lnSpc>
                <a:spcPct val="100000"/>
              </a:lnSpc>
              <a:spcBef>
                <a:spcPts val="100"/>
              </a:spcBef>
              <a:buSzPct val="96000"/>
              <a:buFont typeface="Wingdings" panose="05000000000000000000"/>
              <a:buChar char=""/>
              <a:tabLst>
                <a:tab pos="623570" algn="l"/>
              </a:tabLst>
            </a:pPr>
            <a:r>
              <a:rPr sz="2400" dirty="0">
                <a:solidFill>
                  <a:srgbClr val="006FBF"/>
                </a:solidFill>
                <a:latin typeface="宋体" panose="02010600030101010101" pitchFamily="2" charset="-122"/>
                <a:cs typeface="宋体" panose="02010600030101010101" pitchFamily="2" charset="-122"/>
              </a:rPr>
              <a:t>己二酸生产过程的</a:t>
            </a:r>
            <a:r>
              <a:rPr sz="2400" dirty="0">
                <a:solidFill>
                  <a:srgbClr val="006FBF"/>
                </a:solidFill>
                <a:latin typeface="Calibri" panose="020F0502020204030204"/>
                <a:cs typeface="Calibri" panose="020F0502020204030204"/>
              </a:rPr>
              <a:t>N</a:t>
            </a:r>
            <a:r>
              <a:rPr sz="2400" baseline="-21000" dirty="0">
                <a:solidFill>
                  <a:srgbClr val="006FBF"/>
                </a:solidFill>
                <a:latin typeface="Calibri" panose="020F0502020204030204"/>
                <a:cs typeface="Calibri" panose="020F0502020204030204"/>
              </a:rPr>
              <a:t>2</a:t>
            </a:r>
            <a:r>
              <a:rPr sz="2400" dirty="0">
                <a:solidFill>
                  <a:srgbClr val="006FBF"/>
                </a:solidFill>
                <a:latin typeface="Calibri" panose="020F0502020204030204"/>
                <a:cs typeface="Calibri" panose="020F0502020204030204"/>
              </a:rPr>
              <a:t>O</a:t>
            </a:r>
            <a:r>
              <a:rPr sz="2400" dirty="0">
                <a:solidFill>
                  <a:srgbClr val="006FBF"/>
                </a:solidFill>
                <a:latin typeface="宋体" panose="02010600030101010101" pitchFamily="2" charset="-122"/>
                <a:cs typeface="宋体" panose="02010600030101010101" pitchFamily="2" charset="-122"/>
              </a:rPr>
              <a:t>排放</a:t>
            </a:r>
            <a:endParaRPr sz="2400">
              <a:latin typeface="宋体" panose="02010600030101010101" pitchFamily="2" charset="-122"/>
              <a:cs typeface="宋体" panose="02010600030101010101" pitchFamily="2" charset="-122"/>
            </a:endParaRPr>
          </a:p>
          <a:p>
            <a:pPr marL="208280" marR="30480" indent="-170815" algn="just">
              <a:lnSpc>
                <a:spcPct val="87000"/>
              </a:lnSpc>
              <a:spcBef>
                <a:spcPts val="1065"/>
              </a:spcBef>
              <a:buFont typeface="Arial" panose="020B0604020202020204"/>
              <a:buChar char="•"/>
              <a:tabLst>
                <a:tab pos="208915" algn="l"/>
              </a:tabLst>
            </a:pPr>
            <a:r>
              <a:rPr sz="2400" dirty="0">
                <a:latin typeface="宋体" panose="02010600030101010101" pitchFamily="2" charset="-122"/>
                <a:cs typeface="宋体" panose="02010600030101010101" pitchFamily="2" charset="-122"/>
              </a:rPr>
              <a:t>报告主体是否存在石油化工生产？氟化工生产？或者本指南未 涉及的其他生产活动？关于这些生产活动的温室气体排放是否 有主管部门发布的相应核算和报告指南作为指导？</a:t>
            </a:r>
            <a:endParaRPr sz="2400">
              <a:latin typeface="宋体" panose="02010600030101010101" pitchFamily="2" charset="-122"/>
              <a:cs typeface="宋体" panose="02010600030101010101" pitchFamily="2" charset="-122"/>
            </a:endParaRPr>
          </a:p>
          <a:p>
            <a:pPr marL="553085" marR="225425" lvl="1" indent="-170815">
              <a:lnSpc>
                <a:spcPts val="2400"/>
              </a:lnSpc>
              <a:spcBef>
                <a:spcPts val="770"/>
              </a:spcBef>
              <a:buSzPct val="96000"/>
              <a:buFont typeface="Wingdings" panose="05000000000000000000"/>
              <a:buChar char=""/>
              <a:tabLst>
                <a:tab pos="623570" algn="l"/>
              </a:tabLst>
            </a:pPr>
            <a:r>
              <a:rPr sz="2400" dirty="0">
                <a:solidFill>
                  <a:srgbClr val="006FBF"/>
                </a:solidFill>
                <a:latin typeface="宋体" panose="02010600030101010101" pitchFamily="2" charset="-122"/>
                <a:cs typeface="宋体" panose="02010600030101010101" pitchFamily="2" charset="-122"/>
              </a:rPr>
              <a:t>依照主管部门发布的对应指南应予核算和报告的相关温室 气体排放源，下不赘述</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3867" y="725423"/>
            <a:ext cx="5386833"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报告主</a:t>
            </a:r>
            <a:r>
              <a:rPr sz="3300" b="1" spc="10" dirty="0">
                <a:solidFill>
                  <a:srgbClr val="000000"/>
                </a:solidFill>
                <a:latin typeface="Microsoft JhengHei" panose="020B0604030504040204" charset="-120"/>
                <a:cs typeface="Microsoft JhengHei" panose="020B0604030504040204" charset="-120"/>
              </a:rPr>
              <a:t>体排放量的加总公式</a:t>
            </a:r>
            <a:endParaRPr sz="3300" dirty="0">
              <a:latin typeface="Microsoft JhengHei" panose="020B0604030504040204" charset="-120"/>
              <a:cs typeface="Microsoft JhengHei" panose="020B0604030504040204" charset="-120"/>
            </a:endParaRPr>
          </a:p>
        </p:txBody>
      </p:sp>
      <p:sp>
        <p:nvSpPr>
          <p:cNvPr id="3" name="object 3"/>
          <p:cNvSpPr txBox="1"/>
          <p:nvPr/>
        </p:nvSpPr>
        <p:spPr>
          <a:xfrm>
            <a:off x="1153667" y="1624584"/>
            <a:ext cx="7992745" cy="902335"/>
          </a:xfrm>
          <a:prstGeom prst="rect">
            <a:avLst/>
          </a:prstGeom>
        </p:spPr>
        <p:txBody>
          <a:bodyPr vert="horz" wrap="square" lIns="0" tIns="56515" rIns="0" bIns="0" rtlCol="0">
            <a:spAutoFit/>
          </a:bodyPr>
          <a:lstStyle/>
          <a:p>
            <a:pPr marL="208280" marR="30480" indent="-170815">
              <a:lnSpc>
                <a:spcPct val="87000"/>
              </a:lnSpc>
              <a:spcBef>
                <a:spcPts val="445"/>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报告主体的温室</a:t>
            </a:r>
            <a:r>
              <a:rPr sz="2100" spc="-15" dirty="0">
                <a:latin typeface="宋体" panose="02010600030101010101" pitchFamily="2" charset="-122"/>
                <a:cs typeface="宋体" panose="02010600030101010101" pitchFamily="2" charset="-122"/>
              </a:rPr>
              <a:t>气</a:t>
            </a:r>
            <a:r>
              <a:rPr sz="2100" spc="10" dirty="0">
                <a:latin typeface="宋体" panose="02010600030101010101" pitchFamily="2" charset="-122"/>
                <a:cs typeface="宋体" panose="02010600030101010101" pitchFamily="2" charset="-122"/>
              </a:rPr>
              <a:t>体</a:t>
            </a:r>
            <a:r>
              <a:rPr sz="2100" spc="-15" dirty="0">
                <a:latin typeface="宋体" panose="02010600030101010101" pitchFamily="2" charset="-122"/>
                <a:cs typeface="宋体" panose="02010600030101010101" pitchFamily="2" charset="-122"/>
              </a:rPr>
              <a:t>排</a:t>
            </a:r>
            <a:r>
              <a:rPr sz="2100" spc="10" dirty="0">
                <a:latin typeface="宋体" panose="02010600030101010101" pitchFamily="2" charset="-122"/>
                <a:cs typeface="宋体" panose="02010600030101010101" pitchFamily="2" charset="-122"/>
              </a:rPr>
              <a:t>放</a:t>
            </a:r>
            <a:r>
              <a:rPr sz="2100" spc="-15" dirty="0">
                <a:latin typeface="宋体" panose="02010600030101010101" pitchFamily="2" charset="-122"/>
                <a:cs typeface="宋体" panose="02010600030101010101" pitchFamily="2" charset="-122"/>
              </a:rPr>
              <a:t>总</a:t>
            </a:r>
            <a:r>
              <a:rPr sz="2100" spc="10"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等</a:t>
            </a:r>
            <a:r>
              <a:rPr sz="2100" spc="5" dirty="0">
                <a:latin typeface="宋体" panose="02010600030101010101" pitchFamily="2" charset="-122"/>
                <a:cs typeface="宋体" panose="02010600030101010101" pitchFamily="2" charset="-122"/>
              </a:rPr>
              <a:t>于</a:t>
            </a:r>
            <a:r>
              <a:rPr sz="2100" spc="-15" dirty="0">
                <a:latin typeface="宋体" panose="02010600030101010101" pitchFamily="2" charset="-122"/>
                <a:cs typeface="宋体" panose="02010600030101010101" pitchFamily="2" charset="-122"/>
              </a:rPr>
              <a:t>各</a:t>
            </a:r>
            <a:r>
              <a:rPr sz="2100" spc="10" dirty="0">
                <a:latin typeface="宋体" panose="02010600030101010101" pitchFamily="2" charset="-122"/>
                <a:cs typeface="宋体" panose="02010600030101010101" pitchFamily="2" charset="-122"/>
              </a:rPr>
              <a:t>核</a:t>
            </a:r>
            <a:r>
              <a:rPr sz="2100" spc="-15" dirty="0">
                <a:latin typeface="宋体" panose="02010600030101010101" pitchFamily="2" charset="-122"/>
                <a:cs typeface="宋体" panose="02010600030101010101" pitchFamily="2" charset="-122"/>
              </a:rPr>
              <a:t>算</a:t>
            </a:r>
            <a:r>
              <a:rPr sz="2100" spc="10" dirty="0">
                <a:latin typeface="宋体" panose="02010600030101010101" pitchFamily="2" charset="-122"/>
                <a:cs typeface="宋体" panose="02010600030101010101" pitchFamily="2" charset="-122"/>
              </a:rPr>
              <a:t>单</a:t>
            </a:r>
            <a:r>
              <a:rPr sz="2100" spc="-15" dirty="0">
                <a:latin typeface="宋体" panose="02010600030101010101" pitchFamily="2" charset="-122"/>
                <a:cs typeface="宋体" panose="02010600030101010101" pitchFamily="2" charset="-122"/>
              </a:rPr>
              <a:t>元</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燃</a:t>
            </a:r>
            <a:r>
              <a:rPr sz="2100" spc="10" dirty="0">
                <a:latin typeface="宋体" panose="02010600030101010101" pitchFamily="2" charset="-122"/>
                <a:cs typeface="宋体" panose="02010600030101010101" pitchFamily="2" charset="-122"/>
              </a:rPr>
              <a:t>料</a:t>
            </a:r>
            <a:r>
              <a:rPr sz="2100" spc="-15" dirty="0">
                <a:latin typeface="宋体" panose="02010600030101010101" pitchFamily="2" charset="-122"/>
                <a:cs typeface="宋体" panose="02010600030101010101" pitchFamily="2" charset="-122"/>
              </a:rPr>
              <a:t>燃</a:t>
            </a:r>
            <a:r>
              <a:rPr sz="2100" spc="10" dirty="0">
                <a:latin typeface="宋体" panose="02010600030101010101" pitchFamily="2" charset="-122"/>
                <a:cs typeface="宋体" panose="02010600030101010101" pitchFamily="2" charset="-122"/>
              </a:rPr>
              <a:t>烧</a:t>
            </a:r>
            <a:r>
              <a:rPr sz="2100" spc="-15" dirty="0">
                <a:latin typeface="宋体" panose="02010600030101010101" pitchFamily="2" charset="-122"/>
                <a:cs typeface="宋体" panose="02010600030101010101" pitchFamily="2" charset="-122"/>
              </a:rPr>
              <a:t>排</a:t>
            </a:r>
            <a:r>
              <a:rPr sz="2100" spc="10" dirty="0">
                <a:latin typeface="宋体" panose="02010600030101010101" pitchFamily="2" charset="-122"/>
                <a:cs typeface="宋体" panose="02010600030101010101" pitchFamily="2" charset="-122"/>
              </a:rPr>
              <a:t>放</a:t>
            </a:r>
            <a:r>
              <a:rPr sz="2100" spc="-15" dirty="0">
                <a:latin typeface="宋体" panose="02010600030101010101" pitchFamily="2" charset="-122"/>
                <a:cs typeface="宋体" panose="02010600030101010101" pitchFamily="2" charset="-122"/>
              </a:rPr>
              <a:t>量</a:t>
            </a:r>
            <a:r>
              <a:rPr sz="2100" spc="5" dirty="0">
                <a:latin typeface="宋体" panose="02010600030101010101" pitchFamily="2" charset="-122"/>
                <a:cs typeface="宋体" panose="02010600030101010101" pitchFamily="2" charset="-122"/>
              </a:rPr>
              <a:t>加 </a:t>
            </a:r>
            <a:r>
              <a:rPr sz="2100" spc="10" dirty="0">
                <a:latin typeface="宋体" panose="02010600030101010101" pitchFamily="2" charset="-122"/>
                <a:cs typeface="宋体" panose="02010600030101010101" pitchFamily="2" charset="-122"/>
              </a:rPr>
              <a:t>上工业生产过程</a:t>
            </a:r>
            <a:r>
              <a:rPr sz="2100" spc="-15" dirty="0">
                <a:latin typeface="宋体" panose="02010600030101010101" pitchFamily="2" charset="-122"/>
                <a:cs typeface="宋体" panose="02010600030101010101" pitchFamily="2" charset="-122"/>
              </a:rPr>
              <a:t>排</a:t>
            </a:r>
            <a:r>
              <a:rPr sz="2100" spc="10" dirty="0">
                <a:latin typeface="宋体" panose="02010600030101010101" pitchFamily="2" charset="-122"/>
                <a:cs typeface="宋体" panose="02010600030101010101" pitchFamily="2" charset="-122"/>
              </a:rPr>
              <a:t>放</a:t>
            </a:r>
            <a:r>
              <a:rPr sz="2100" spc="-15" dirty="0">
                <a:latin typeface="宋体" panose="02010600030101010101" pitchFamily="2" charset="-122"/>
                <a:cs typeface="宋体" panose="02010600030101010101" pitchFamily="2" charset="-122"/>
              </a:rPr>
              <a:t>量</a:t>
            </a:r>
            <a:r>
              <a:rPr sz="2100" spc="10" dirty="0">
                <a:latin typeface="宋体" panose="02010600030101010101" pitchFamily="2" charset="-122"/>
                <a:cs typeface="宋体" panose="02010600030101010101" pitchFamily="2" charset="-122"/>
              </a:rPr>
              <a:t>减</a:t>
            </a:r>
            <a:r>
              <a:rPr sz="2100" spc="-15" dirty="0">
                <a:latin typeface="宋体" panose="02010600030101010101" pitchFamily="2" charset="-122"/>
                <a:cs typeface="宋体" panose="02010600030101010101" pitchFamily="2" charset="-122"/>
              </a:rPr>
              <a:t>去</a:t>
            </a:r>
            <a:r>
              <a:rPr sz="2100" spc="10" dirty="0">
                <a:latin typeface="宋体" panose="02010600030101010101" pitchFamily="2" charset="-122"/>
                <a:cs typeface="宋体" panose="02010600030101010101" pitchFamily="2" charset="-122"/>
              </a:rPr>
              <a:t>回</a:t>
            </a:r>
            <a:r>
              <a:rPr sz="2100" spc="-15" dirty="0">
                <a:latin typeface="宋体" panose="02010600030101010101" pitchFamily="2" charset="-122"/>
                <a:cs typeface="宋体" panose="02010600030101010101" pitchFamily="2" charset="-122"/>
              </a:rPr>
              <a:t>收</a:t>
            </a:r>
            <a:r>
              <a:rPr sz="2100" spc="10" dirty="0">
                <a:latin typeface="宋体" panose="02010600030101010101" pitchFamily="2" charset="-122"/>
                <a:cs typeface="宋体" panose="02010600030101010101" pitchFamily="2" charset="-122"/>
              </a:rPr>
              <a:t>且</a:t>
            </a:r>
            <a:r>
              <a:rPr sz="2100" spc="-15" dirty="0">
                <a:latin typeface="宋体" panose="02010600030101010101" pitchFamily="2" charset="-122"/>
                <a:cs typeface="宋体" panose="02010600030101010101" pitchFamily="2" charset="-122"/>
              </a:rPr>
              <a:t>外</a:t>
            </a:r>
            <a:r>
              <a:rPr sz="2100" spc="10" dirty="0">
                <a:latin typeface="宋体" panose="02010600030101010101" pitchFamily="2" charset="-122"/>
                <a:cs typeface="宋体" panose="02010600030101010101" pitchFamily="2" charset="-122"/>
              </a:rPr>
              <a:t>供</a:t>
            </a:r>
            <a:r>
              <a:rPr sz="2100" spc="-20" dirty="0">
                <a:latin typeface="宋体" panose="02010600030101010101" pitchFamily="2" charset="-122"/>
                <a:cs typeface="宋体" panose="02010600030101010101" pitchFamily="2" charset="-122"/>
              </a:rPr>
              <a:t>的</a:t>
            </a:r>
            <a:r>
              <a:rPr sz="2100" spc="-15" dirty="0">
                <a:latin typeface="Calibri" panose="020F0502020204030204"/>
                <a:cs typeface="Calibri" panose="020F0502020204030204"/>
              </a:rPr>
              <a:t>CO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再</a:t>
            </a:r>
            <a:r>
              <a:rPr sz="2100" spc="10" dirty="0">
                <a:latin typeface="宋体" panose="02010600030101010101" pitchFamily="2" charset="-122"/>
                <a:cs typeface="宋体" panose="02010600030101010101" pitchFamily="2" charset="-122"/>
              </a:rPr>
              <a:t>加</a:t>
            </a:r>
            <a:r>
              <a:rPr sz="2100" spc="-15" dirty="0">
                <a:latin typeface="宋体" panose="02010600030101010101" pitchFamily="2" charset="-122"/>
                <a:cs typeface="宋体" panose="02010600030101010101" pitchFamily="2" charset="-122"/>
              </a:rPr>
              <a:t>上</a:t>
            </a:r>
            <a:r>
              <a:rPr sz="2100" spc="10" dirty="0">
                <a:latin typeface="宋体" panose="02010600030101010101" pitchFamily="2" charset="-122"/>
                <a:cs typeface="宋体" panose="02010600030101010101" pitchFamily="2" charset="-122"/>
              </a:rPr>
              <a:t>企</a:t>
            </a:r>
            <a:r>
              <a:rPr sz="2100" spc="-15" dirty="0">
                <a:latin typeface="宋体" panose="02010600030101010101" pitchFamily="2" charset="-122"/>
                <a:cs typeface="宋体" panose="02010600030101010101" pitchFamily="2" charset="-122"/>
              </a:rPr>
              <a:t>业</a:t>
            </a:r>
            <a:r>
              <a:rPr sz="2100" spc="10" dirty="0">
                <a:latin typeface="宋体" panose="02010600030101010101" pitchFamily="2" charset="-122"/>
                <a:cs typeface="宋体" panose="02010600030101010101" pitchFamily="2" charset="-122"/>
              </a:rPr>
              <a:t>净购 入的电力和热力</a:t>
            </a:r>
            <a:r>
              <a:rPr sz="2100" spc="-15" dirty="0">
                <a:latin typeface="宋体" panose="02010600030101010101" pitchFamily="2" charset="-122"/>
                <a:cs typeface="宋体" panose="02010600030101010101" pitchFamily="2" charset="-122"/>
              </a:rPr>
              <a:t>隐</a:t>
            </a:r>
            <a:r>
              <a:rPr sz="2100" spc="5" dirty="0">
                <a:latin typeface="宋体" panose="02010600030101010101" pitchFamily="2" charset="-122"/>
                <a:cs typeface="宋体" panose="02010600030101010101" pitchFamily="2" charset="-122"/>
              </a:rPr>
              <a:t>含</a:t>
            </a:r>
            <a:r>
              <a:rPr sz="2100" spc="-15" dirty="0">
                <a:latin typeface="宋体" panose="02010600030101010101" pitchFamily="2" charset="-122"/>
                <a:cs typeface="宋体" panose="02010600030101010101" pitchFamily="2" charset="-122"/>
              </a:rPr>
              <a:t>的</a:t>
            </a:r>
            <a:r>
              <a:rPr sz="2100" spc="-15" dirty="0">
                <a:latin typeface="Calibri" panose="020F0502020204030204"/>
                <a:cs typeface="Calibri" panose="020F0502020204030204"/>
              </a:rPr>
              <a:t>CO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排放</a:t>
            </a:r>
            <a:r>
              <a:rPr sz="2100" spc="-15" dirty="0">
                <a:latin typeface="宋体" panose="02010600030101010101" pitchFamily="2" charset="-122"/>
                <a:cs typeface="宋体" panose="02010600030101010101" pitchFamily="2" charset="-122"/>
              </a:rPr>
              <a:t>量</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4" name="object 4"/>
          <p:cNvSpPr txBox="1"/>
          <p:nvPr/>
        </p:nvSpPr>
        <p:spPr>
          <a:xfrm>
            <a:off x="1179067" y="4448861"/>
            <a:ext cx="5521325" cy="805815"/>
          </a:xfrm>
          <a:prstGeom prst="rect">
            <a:avLst/>
          </a:prstGeom>
        </p:spPr>
        <p:txBody>
          <a:bodyPr vert="horz" wrap="square" lIns="0" tIns="82550" rIns="0" bIns="0" rtlCol="0">
            <a:spAutoFit/>
          </a:bodyPr>
          <a:lstStyle/>
          <a:p>
            <a:pPr marL="12700">
              <a:lnSpc>
                <a:spcPct val="100000"/>
              </a:lnSpc>
              <a:spcBef>
                <a:spcPts val="650"/>
              </a:spcBef>
            </a:pPr>
            <a:r>
              <a:rPr sz="2100" spc="10" dirty="0">
                <a:latin typeface="宋体" panose="02010600030101010101" pitchFamily="2" charset="-122"/>
                <a:cs typeface="宋体" panose="02010600030101010101" pitchFamily="2" charset="-122"/>
              </a:rPr>
              <a:t>式中，</a:t>
            </a:r>
            <a:endParaRPr sz="2100">
              <a:latin typeface="宋体" panose="02010600030101010101" pitchFamily="2" charset="-122"/>
              <a:cs typeface="宋体" panose="02010600030101010101" pitchFamily="2" charset="-122"/>
            </a:endParaRPr>
          </a:p>
          <a:p>
            <a:pPr marL="494030">
              <a:lnSpc>
                <a:spcPct val="100000"/>
              </a:lnSpc>
              <a:spcBef>
                <a:spcPts val="550"/>
              </a:spcBef>
            </a:pPr>
            <a:r>
              <a:rPr sz="2100" spc="-5" dirty="0">
                <a:latin typeface="Calibri" panose="020F0502020204030204"/>
                <a:cs typeface="Calibri" panose="020F0502020204030204"/>
              </a:rPr>
              <a:t>i</a:t>
            </a:r>
            <a:r>
              <a:rPr sz="2100" spc="10" dirty="0">
                <a:latin typeface="宋体" panose="02010600030101010101" pitchFamily="2" charset="-122"/>
                <a:cs typeface="宋体" panose="02010600030101010101" pitchFamily="2" charset="-122"/>
              </a:rPr>
              <a:t>为核算单元的编号</a:t>
            </a:r>
            <a:r>
              <a:rPr sz="2100" spc="-10" dirty="0">
                <a:latin typeface="宋体" panose="02010600030101010101" pitchFamily="2" charset="-122"/>
                <a:cs typeface="宋体" panose="02010600030101010101" pitchFamily="2" charset="-122"/>
              </a:rPr>
              <a:t>，</a:t>
            </a:r>
            <a:r>
              <a:rPr sz="2100" spc="-10" dirty="0">
                <a:latin typeface="Calibri" panose="020F0502020204030204"/>
                <a:cs typeface="Calibri" panose="020F0502020204030204"/>
              </a:rPr>
              <a:t>n</a:t>
            </a:r>
            <a:r>
              <a:rPr sz="2100" spc="-15" dirty="0">
                <a:latin typeface="宋体" panose="02010600030101010101" pitchFamily="2" charset="-122"/>
                <a:cs typeface="宋体" panose="02010600030101010101" pitchFamily="2" charset="-122"/>
              </a:rPr>
              <a:t>为</a:t>
            </a:r>
            <a:r>
              <a:rPr sz="2100" spc="10" dirty="0">
                <a:latin typeface="宋体" panose="02010600030101010101" pitchFamily="2" charset="-122"/>
                <a:cs typeface="宋体" panose="02010600030101010101" pitchFamily="2" charset="-122"/>
              </a:rPr>
              <a:t>核</a:t>
            </a:r>
            <a:r>
              <a:rPr sz="2100" spc="-15" dirty="0">
                <a:latin typeface="宋体" panose="02010600030101010101" pitchFamily="2" charset="-122"/>
                <a:cs typeface="宋体" panose="02010600030101010101" pitchFamily="2" charset="-122"/>
              </a:rPr>
              <a:t>算</a:t>
            </a:r>
            <a:r>
              <a:rPr sz="2100" spc="10" dirty="0">
                <a:latin typeface="宋体" panose="02010600030101010101" pitchFamily="2" charset="-122"/>
                <a:cs typeface="宋体" panose="02010600030101010101" pitchFamily="2" charset="-122"/>
              </a:rPr>
              <a:t>单</a:t>
            </a:r>
            <a:r>
              <a:rPr sz="2100" spc="-15" dirty="0">
                <a:latin typeface="宋体" panose="02010600030101010101" pitchFamily="2" charset="-122"/>
                <a:cs typeface="宋体" panose="02010600030101010101" pitchFamily="2" charset="-122"/>
              </a:rPr>
              <a:t>元</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个</a:t>
            </a:r>
            <a:r>
              <a:rPr sz="2100" spc="5" dirty="0">
                <a:latin typeface="宋体" panose="02010600030101010101" pitchFamily="2" charset="-122"/>
                <a:cs typeface="宋体" panose="02010600030101010101" pitchFamily="2" charset="-122"/>
              </a:rPr>
              <a:t>数</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5" name="object 5"/>
          <p:cNvSpPr/>
          <p:nvPr/>
        </p:nvSpPr>
        <p:spPr>
          <a:xfrm>
            <a:off x="1453896" y="3121660"/>
            <a:ext cx="7842504" cy="739880"/>
          </a:xfrm>
          <a:prstGeom prst="rect">
            <a:avLst/>
          </a:prstGeom>
          <a:blipFill>
            <a:blip r:embed="rId1" cstate="print"/>
            <a:stretch>
              <a:fillRect/>
            </a:stretch>
          </a:blipFill>
        </p:spPr>
        <p:txBody>
          <a:bodyPr wrap="square" lIns="0" tIns="0" rIns="0" bIns="0" rtlCol="0"/>
          <a:lstStyle/>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411" y="807720"/>
            <a:ext cx="4827905" cy="574040"/>
          </a:xfrm>
          <a:prstGeom prst="rect">
            <a:avLst/>
          </a:prstGeom>
        </p:spPr>
        <p:txBody>
          <a:bodyPr vert="horz" wrap="square" lIns="0" tIns="12700" rIns="0" bIns="0" rtlCol="0">
            <a:spAutoFit/>
          </a:bodyPr>
          <a:lstStyle/>
          <a:p>
            <a:pPr marL="38100">
              <a:lnSpc>
                <a:spcPct val="100000"/>
              </a:lnSpc>
              <a:spcBef>
                <a:spcPts val="100"/>
              </a:spcBef>
            </a:pPr>
            <a:r>
              <a:rPr sz="3600" b="1" spc="20" dirty="0">
                <a:solidFill>
                  <a:srgbClr val="000000"/>
                </a:solidFill>
                <a:latin typeface="Microsoft JhengHei" panose="020B0604030504040204" charset="-120"/>
                <a:cs typeface="Microsoft JhengHei" panose="020B0604030504040204" charset="-120"/>
              </a:rPr>
              <a:t>化石燃料燃烧</a:t>
            </a:r>
            <a:r>
              <a:rPr sz="3600" b="1" spc="35" dirty="0">
                <a:solidFill>
                  <a:srgbClr val="000000"/>
                </a:solidFill>
                <a:latin typeface="Microsoft JhengHei" panose="020B0604030504040204" charset="-120"/>
                <a:cs typeface="Microsoft JhengHei" panose="020B0604030504040204" charset="-120"/>
              </a:rPr>
              <a:t>的</a:t>
            </a:r>
            <a:r>
              <a:rPr sz="3600" b="1" spc="-655" dirty="0">
                <a:solidFill>
                  <a:srgbClr val="000000"/>
                </a:solidFill>
                <a:latin typeface="Microsoft JhengHei" panose="020B0604030504040204" charset="-120"/>
                <a:cs typeface="Microsoft JhengHei" panose="020B0604030504040204" charset="-120"/>
              </a:rPr>
              <a:t>CO</a:t>
            </a:r>
            <a:r>
              <a:rPr sz="3600" b="1" spc="-982" baseline="-21000" dirty="0">
                <a:solidFill>
                  <a:srgbClr val="000000"/>
                </a:solidFill>
                <a:latin typeface="Microsoft JhengHei" panose="020B0604030504040204" charset="-120"/>
                <a:cs typeface="Microsoft JhengHei" panose="020B0604030504040204" charset="-120"/>
              </a:rPr>
              <a:t>2</a:t>
            </a:r>
            <a:r>
              <a:rPr sz="3600" b="1" spc="20" dirty="0">
                <a:solidFill>
                  <a:srgbClr val="000000"/>
                </a:solidFill>
                <a:latin typeface="Microsoft JhengHei" panose="020B0604030504040204" charset="-120"/>
                <a:cs typeface="Microsoft JhengHei" panose="020B0604030504040204" charset="-120"/>
              </a:rPr>
              <a:t>排</a:t>
            </a:r>
            <a:r>
              <a:rPr sz="3600" b="1" dirty="0">
                <a:solidFill>
                  <a:srgbClr val="000000"/>
                </a:solidFill>
                <a:latin typeface="Microsoft JhengHei" panose="020B0604030504040204" charset="-120"/>
                <a:cs typeface="Microsoft JhengHei" panose="020B0604030504040204" charset="-120"/>
              </a:rPr>
              <a:t>放</a:t>
            </a:r>
            <a:endParaRPr sz="3600">
              <a:latin typeface="Microsoft JhengHei" panose="020B0604030504040204" charset="-120"/>
              <a:cs typeface="Microsoft JhengHei" panose="020B0604030504040204" charset="-120"/>
            </a:endParaRPr>
          </a:p>
        </p:txBody>
      </p:sp>
      <p:sp>
        <p:nvSpPr>
          <p:cNvPr id="3" name="object 3"/>
          <p:cNvSpPr txBox="1"/>
          <p:nvPr/>
        </p:nvSpPr>
        <p:spPr>
          <a:xfrm>
            <a:off x="1153667" y="1676400"/>
            <a:ext cx="4932045" cy="347345"/>
          </a:xfrm>
          <a:prstGeom prst="rect">
            <a:avLst/>
          </a:prstGeom>
        </p:spPr>
        <p:txBody>
          <a:bodyPr vert="horz" wrap="square" lIns="0" tIns="13970" rIns="0" bIns="0" rtlCol="0">
            <a:spAutoFit/>
          </a:bodyPr>
          <a:lstStyle/>
          <a:p>
            <a:pPr marL="208280" indent="-170815">
              <a:lnSpc>
                <a:spcPct val="100000"/>
              </a:lnSpc>
              <a:spcBef>
                <a:spcPts val="11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分核算单元计算</a:t>
            </a:r>
            <a:r>
              <a:rPr sz="2100" spc="-15" dirty="0">
                <a:latin typeface="宋体" panose="02010600030101010101" pitchFamily="2" charset="-122"/>
                <a:cs typeface="宋体" panose="02010600030101010101" pitchFamily="2" charset="-122"/>
              </a:rPr>
              <a:t>它</a:t>
            </a:r>
            <a:r>
              <a:rPr sz="2100" spc="10" dirty="0">
                <a:latin typeface="宋体" panose="02010600030101010101" pitchFamily="2" charset="-122"/>
                <a:cs typeface="宋体" panose="02010600030101010101" pitchFamily="2" charset="-122"/>
              </a:rPr>
              <a:t>们</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燃</a:t>
            </a:r>
            <a:r>
              <a:rPr sz="2100" spc="-15" dirty="0">
                <a:latin typeface="宋体" panose="02010600030101010101" pitchFamily="2" charset="-122"/>
                <a:cs typeface="宋体" panose="02010600030101010101" pitchFamily="2" charset="-122"/>
              </a:rPr>
              <a:t>料</a:t>
            </a:r>
            <a:r>
              <a:rPr sz="2100" spc="10" dirty="0">
                <a:latin typeface="宋体" panose="02010600030101010101" pitchFamily="2" charset="-122"/>
                <a:cs typeface="宋体" panose="02010600030101010101" pitchFamily="2" charset="-122"/>
              </a:rPr>
              <a:t>燃</a:t>
            </a:r>
            <a:r>
              <a:rPr sz="2100" spc="-15" dirty="0">
                <a:latin typeface="宋体" panose="02010600030101010101" pitchFamily="2" charset="-122"/>
                <a:cs typeface="宋体" panose="02010600030101010101" pitchFamily="2" charset="-122"/>
              </a:rPr>
              <a:t>烧</a:t>
            </a:r>
            <a:r>
              <a:rPr sz="2100" spc="-15" dirty="0">
                <a:latin typeface="Calibri" panose="020F0502020204030204"/>
                <a:cs typeface="Calibri" panose="020F0502020204030204"/>
              </a:rPr>
              <a:t>CO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排放</a:t>
            </a:r>
            <a:endParaRPr sz="2100">
              <a:latin typeface="宋体" panose="02010600030101010101" pitchFamily="2" charset="-122"/>
              <a:cs typeface="宋体" panose="02010600030101010101" pitchFamily="2" charset="-122"/>
            </a:endParaRPr>
          </a:p>
        </p:txBody>
      </p:sp>
      <p:sp>
        <p:nvSpPr>
          <p:cNvPr id="4" name="object 4"/>
          <p:cNvSpPr/>
          <p:nvPr/>
        </p:nvSpPr>
        <p:spPr>
          <a:xfrm>
            <a:off x="2243327" y="2332227"/>
            <a:ext cx="4587239" cy="700719"/>
          </a:xfrm>
          <a:prstGeom prst="rect">
            <a:avLst/>
          </a:prstGeom>
          <a:blipFill>
            <a:blip r:embed="rId1" cstate="print"/>
            <a:stretch>
              <a:fillRect/>
            </a:stretch>
          </a:blipFill>
        </p:spPr>
        <p:txBody>
          <a:bodyPr wrap="square" lIns="0" tIns="0" rIns="0" bIns="0" rtlCol="0"/>
          <a:lstStyle/>
          <a:p/>
        </p:txBody>
      </p:sp>
      <p:sp>
        <p:nvSpPr>
          <p:cNvPr id="5" name="object 5"/>
          <p:cNvSpPr txBox="1"/>
          <p:nvPr/>
        </p:nvSpPr>
        <p:spPr>
          <a:xfrm>
            <a:off x="1813560" y="3660156"/>
            <a:ext cx="253365" cy="253365"/>
          </a:xfrm>
          <a:prstGeom prst="rect">
            <a:avLst/>
          </a:prstGeom>
        </p:spPr>
        <p:txBody>
          <a:bodyPr vert="horz" wrap="square" lIns="0" tIns="0" rIns="0" bIns="0" rtlCol="0">
            <a:spAutoFit/>
          </a:bodyPr>
          <a:lstStyle/>
          <a:p>
            <a:pPr>
              <a:lnSpc>
                <a:spcPts val="1990"/>
              </a:lnSpc>
            </a:pPr>
            <a:r>
              <a:rPr sz="2000" spc="-10" dirty="0">
                <a:latin typeface="宋体" panose="02010600030101010101" pitchFamily="2" charset="-122"/>
                <a:cs typeface="宋体" panose="02010600030101010101" pitchFamily="2" charset="-122"/>
              </a:rPr>
              <a:t>为</a:t>
            </a:r>
            <a:endParaRPr sz="2000">
              <a:latin typeface="宋体" panose="02010600030101010101" pitchFamily="2" charset="-122"/>
              <a:cs typeface="宋体" panose="02010600030101010101" pitchFamily="2" charset="-122"/>
            </a:endParaRPr>
          </a:p>
        </p:txBody>
      </p:sp>
      <p:sp>
        <p:nvSpPr>
          <p:cNvPr id="6" name="object 6"/>
          <p:cNvSpPr txBox="1"/>
          <p:nvPr/>
        </p:nvSpPr>
        <p:spPr>
          <a:xfrm>
            <a:off x="1212088" y="3062020"/>
            <a:ext cx="8129270" cy="2890520"/>
          </a:xfrm>
          <a:prstGeom prst="rect">
            <a:avLst/>
          </a:prstGeom>
        </p:spPr>
        <p:txBody>
          <a:bodyPr vert="horz" wrap="square" lIns="0" tIns="134620" rIns="0" bIns="0" rtlCol="0">
            <a:spAutoFit/>
          </a:bodyPr>
          <a:lstStyle/>
          <a:p>
            <a:pPr marL="25400">
              <a:lnSpc>
                <a:spcPct val="100000"/>
              </a:lnSpc>
              <a:spcBef>
                <a:spcPts val="1060"/>
              </a:spcBef>
            </a:pPr>
            <a:r>
              <a:rPr sz="2000" spc="-10" dirty="0">
                <a:latin typeface="宋体" panose="02010600030101010101" pitchFamily="2" charset="-122"/>
                <a:cs typeface="宋体" panose="02010600030101010101" pitchFamily="2" charset="-122"/>
              </a:rPr>
              <a:t>式中</a:t>
            </a:r>
            <a:endParaRPr sz="2000">
              <a:latin typeface="宋体" panose="02010600030101010101" pitchFamily="2" charset="-122"/>
              <a:cs typeface="宋体" panose="02010600030101010101" pitchFamily="2" charset="-122"/>
            </a:endParaRPr>
          </a:p>
          <a:p>
            <a:pPr marL="854075">
              <a:lnSpc>
                <a:spcPct val="100000"/>
              </a:lnSpc>
              <a:spcBef>
                <a:spcPts val="960"/>
              </a:spcBef>
            </a:pPr>
            <a:r>
              <a:rPr sz="2000" spc="-10" dirty="0">
                <a:latin typeface="宋体" panose="02010600030101010101" pitchFamily="2" charset="-122"/>
                <a:cs typeface="宋体" panose="02010600030101010101" pitchFamily="2" charset="-122"/>
              </a:rPr>
              <a:t>化石燃料的种类</a:t>
            </a:r>
            <a:endParaRPr sz="2000">
              <a:latin typeface="宋体" panose="02010600030101010101" pitchFamily="2" charset="-122"/>
              <a:cs typeface="宋体" panose="02010600030101010101" pitchFamily="2" charset="-122"/>
            </a:endParaRPr>
          </a:p>
          <a:p>
            <a:pPr marL="564515" marR="43180" indent="289560">
              <a:lnSpc>
                <a:spcPct val="120000"/>
              </a:lnSpc>
              <a:spcBef>
                <a:spcPts val="480"/>
              </a:spcBef>
            </a:pPr>
            <a:r>
              <a:rPr sz="2000" spc="-10" dirty="0">
                <a:latin typeface="宋体" panose="02010600030101010101" pitchFamily="2" charset="-122"/>
                <a:cs typeface="宋体" panose="02010600030101010101" pitchFamily="2" charset="-122"/>
              </a:rPr>
              <a:t>为本核算单元燃烧化石燃料品种</a:t>
            </a:r>
            <a:r>
              <a:rPr sz="2000" spc="5" dirty="0">
                <a:latin typeface="宋体" panose="02010600030101010101" pitchFamily="2" charset="-122"/>
                <a:cs typeface="宋体" panose="02010600030101010101" pitchFamily="2" charset="-122"/>
              </a:rPr>
              <a:t>i</a:t>
            </a:r>
            <a:r>
              <a:rPr sz="2000" spc="-10" dirty="0">
                <a:latin typeface="宋体" panose="02010600030101010101" pitchFamily="2" charset="-122"/>
                <a:cs typeface="宋体" panose="02010600030101010101" pitchFamily="2" charset="-122"/>
              </a:rPr>
              <a:t>的</a:t>
            </a:r>
            <a:r>
              <a:rPr sz="2000" spc="10" dirty="0">
                <a:latin typeface="宋体" panose="02010600030101010101" pitchFamily="2" charset="-122"/>
                <a:cs typeface="宋体" panose="02010600030101010101" pitchFamily="2" charset="-122"/>
              </a:rPr>
              <a:t>实</a:t>
            </a:r>
            <a:r>
              <a:rPr sz="2000" spc="-10" dirty="0">
                <a:latin typeface="宋体" panose="02010600030101010101" pitchFamily="2" charset="-122"/>
                <a:cs typeface="宋体" panose="02010600030101010101" pitchFamily="2" charset="-122"/>
              </a:rPr>
              <a:t>物量</a:t>
            </a:r>
            <a:r>
              <a:rPr sz="2000" spc="10" dirty="0">
                <a:latin typeface="宋体" panose="02010600030101010101" pitchFamily="2" charset="-122"/>
                <a:cs typeface="宋体" panose="02010600030101010101" pitchFamily="2" charset="-122"/>
              </a:rPr>
              <a:t>活</a:t>
            </a:r>
            <a:r>
              <a:rPr sz="2000" spc="-10" dirty="0">
                <a:latin typeface="宋体" panose="02010600030101010101" pitchFamily="2" charset="-122"/>
                <a:cs typeface="宋体" panose="02010600030101010101" pitchFamily="2" charset="-122"/>
              </a:rPr>
              <a:t>动水</a:t>
            </a:r>
            <a:r>
              <a:rPr sz="2000" spc="10" dirty="0">
                <a:latin typeface="宋体" panose="02010600030101010101" pitchFamily="2" charset="-122"/>
                <a:cs typeface="宋体" panose="02010600030101010101" pitchFamily="2" charset="-122"/>
              </a:rPr>
              <a:t>平</a:t>
            </a:r>
            <a:r>
              <a:rPr sz="2000" spc="-10" dirty="0">
                <a:latin typeface="宋体" panose="02010600030101010101" pitchFamily="2" charset="-122"/>
                <a:cs typeface="宋体" panose="02010600030101010101" pitchFamily="2" charset="-122"/>
              </a:rPr>
              <a:t>数据</a:t>
            </a:r>
            <a:r>
              <a:rPr sz="2000" spc="10"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对固体 或液体燃料以吨为单位，对气体燃</a:t>
            </a:r>
            <a:r>
              <a:rPr sz="2000" spc="10" dirty="0">
                <a:latin typeface="宋体" panose="02010600030101010101" pitchFamily="2" charset="-122"/>
                <a:cs typeface="宋体" panose="02010600030101010101" pitchFamily="2" charset="-122"/>
              </a:rPr>
              <a:t>料</a:t>
            </a:r>
            <a:r>
              <a:rPr sz="2000" spc="-10" dirty="0">
                <a:latin typeface="宋体" panose="02010600030101010101" pitchFamily="2" charset="-122"/>
                <a:cs typeface="宋体" panose="02010600030101010101" pitchFamily="2" charset="-122"/>
              </a:rPr>
              <a:t>以万</a:t>
            </a:r>
            <a:r>
              <a:rPr sz="2000" dirty="0">
                <a:latin typeface="宋体" panose="02010600030101010101" pitchFamily="2" charset="-122"/>
                <a:cs typeface="宋体" panose="02010600030101010101" pitchFamily="2" charset="-122"/>
              </a:rPr>
              <a:t>Nm</a:t>
            </a:r>
            <a:r>
              <a:rPr sz="2025" baseline="25000" dirty="0">
                <a:latin typeface="宋体" panose="02010600030101010101" pitchFamily="2" charset="-122"/>
                <a:cs typeface="宋体" panose="02010600030101010101" pitchFamily="2" charset="-122"/>
              </a:rPr>
              <a:t>3</a:t>
            </a:r>
            <a:r>
              <a:rPr sz="2000" spc="-10" dirty="0">
                <a:latin typeface="宋体" panose="02010600030101010101" pitchFamily="2" charset="-122"/>
                <a:cs typeface="宋体" panose="02010600030101010101" pitchFamily="2" charset="-122"/>
              </a:rPr>
              <a:t>为单位；</a:t>
            </a:r>
            <a:endParaRPr sz="2000">
              <a:latin typeface="宋体" panose="02010600030101010101" pitchFamily="2" charset="-122"/>
              <a:cs typeface="宋体" panose="02010600030101010101" pitchFamily="2" charset="-122"/>
            </a:endParaRPr>
          </a:p>
          <a:p>
            <a:pPr marL="854075">
              <a:lnSpc>
                <a:spcPct val="100000"/>
              </a:lnSpc>
              <a:spcBef>
                <a:spcPts val="960"/>
              </a:spcBef>
            </a:pPr>
            <a:r>
              <a:rPr sz="2000" spc="-10" dirty="0">
                <a:latin typeface="宋体" panose="02010600030101010101" pitchFamily="2" charset="-122"/>
                <a:cs typeface="宋体" panose="02010600030101010101" pitchFamily="2" charset="-122"/>
              </a:rPr>
              <a:t>为化石燃料</a:t>
            </a:r>
            <a:r>
              <a:rPr sz="2000" spc="5" dirty="0">
                <a:latin typeface="宋体" panose="02010600030101010101" pitchFamily="2" charset="-122"/>
                <a:cs typeface="宋体" panose="02010600030101010101" pitchFamily="2" charset="-122"/>
              </a:rPr>
              <a:t>i</a:t>
            </a:r>
            <a:r>
              <a:rPr sz="2000" spc="-10" dirty="0">
                <a:latin typeface="宋体" panose="02010600030101010101" pitchFamily="2" charset="-122"/>
                <a:cs typeface="宋体" panose="02010600030101010101" pitchFamily="2" charset="-122"/>
              </a:rPr>
              <a:t>的含碳量，对固体和液</a:t>
            </a:r>
            <a:r>
              <a:rPr sz="2000" spc="10" dirty="0">
                <a:latin typeface="宋体" panose="02010600030101010101" pitchFamily="2" charset="-122"/>
                <a:cs typeface="宋体" panose="02010600030101010101" pitchFamily="2" charset="-122"/>
              </a:rPr>
              <a:t>体</a:t>
            </a:r>
            <a:r>
              <a:rPr sz="2000" spc="-10" dirty="0">
                <a:latin typeface="宋体" panose="02010600030101010101" pitchFamily="2" charset="-122"/>
                <a:cs typeface="宋体" panose="02010600030101010101" pitchFamily="2" charset="-122"/>
              </a:rPr>
              <a:t>燃料</a:t>
            </a:r>
            <a:r>
              <a:rPr sz="2000" spc="10" dirty="0">
                <a:latin typeface="宋体" panose="02010600030101010101" pitchFamily="2" charset="-122"/>
                <a:cs typeface="宋体" panose="02010600030101010101" pitchFamily="2" charset="-122"/>
              </a:rPr>
              <a:t>以</a:t>
            </a:r>
            <a:r>
              <a:rPr sz="2000" spc="-10" dirty="0">
                <a:latin typeface="宋体" panose="02010600030101010101" pitchFamily="2" charset="-122"/>
                <a:cs typeface="宋体" panose="02010600030101010101" pitchFamily="2" charset="-122"/>
              </a:rPr>
              <a:t>吨碳</a:t>
            </a:r>
            <a:r>
              <a:rPr sz="2000" spc="5"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吨</a:t>
            </a:r>
            <a:r>
              <a:rPr sz="2000" spc="10" dirty="0">
                <a:latin typeface="宋体" panose="02010600030101010101" pitchFamily="2" charset="-122"/>
                <a:cs typeface="宋体" panose="02010600030101010101" pitchFamily="2" charset="-122"/>
              </a:rPr>
              <a:t>燃</a:t>
            </a:r>
            <a:r>
              <a:rPr sz="2000" spc="-10" dirty="0">
                <a:latin typeface="宋体" panose="02010600030101010101" pitchFamily="2" charset="-122"/>
                <a:cs typeface="宋体" panose="02010600030101010101" pitchFamily="2" charset="-122"/>
              </a:rPr>
              <a:t>料为</a:t>
            </a:r>
            <a:r>
              <a:rPr sz="2000" spc="10" dirty="0">
                <a:latin typeface="宋体" panose="02010600030101010101" pitchFamily="2" charset="-122"/>
                <a:cs typeface="宋体" panose="02010600030101010101" pitchFamily="2" charset="-122"/>
              </a:rPr>
              <a:t>单</a:t>
            </a:r>
            <a:r>
              <a:rPr sz="2000" spc="-10" dirty="0">
                <a:latin typeface="宋体" panose="02010600030101010101" pitchFamily="2" charset="-122"/>
                <a:cs typeface="宋体" panose="02010600030101010101" pitchFamily="2" charset="-122"/>
              </a:rPr>
              <a:t>位</a:t>
            </a:r>
            <a:endParaRPr sz="2000">
              <a:latin typeface="宋体" panose="02010600030101010101" pitchFamily="2" charset="-122"/>
              <a:cs typeface="宋体" panose="02010600030101010101" pitchFamily="2" charset="-122"/>
            </a:endParaRPr>
          </a:p>
          <a:p>
            <a:pPr marL="564515">
              <a:lnSpc>
                <a:spcPct val="100000"/>
              </a:lnSpc>
              <a:spcBef>
                <a:spcPts val="480"/>
              </a:spcBef>
            </a:pPr>
            <a:r>
              <a:rPr sz="2000" spc="-10" dirty="0">
                <a:latin typeface="宋体" panose="02010600030101010101" pitchFamily="2" charset="-122"/>
                <a:cs typeface="宋体" panose="02010600030101010101" pitchFamily="2" charset="-122"/>
              </a:rPr>
              <a:t>，对气体燃料以吨碳</a:t>
            </a:r>
            <a:r>
              <a:rPr sz="2000" spc="5"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万</a:t>
            </a:r>
            <a:r>
              <a:rPr sz="2000" dirty="0">
                <a:latin typeface="宋体" panose="02010600030101010101" pitchFamily="2" charset="-122"/>
                <a:cs typeface="宋体" panose="02010600030101010101" pitchFamily="2" charset="-122"/>
              </a:rPr>
              <a:t>Nm</a:t>
            </a:r>
            <a:r>
              <a:rPr sz="2025" baseline="25000" dirty="0">
                <a:latin typeface="宋体" panose="02010600030101010101" pitchFamily="2" charset="-122"/>
                <a:cs typeface="宋体" panose="02010600030101010101" pitchFamily="2" charset="-122"/>
              </a:rPr>
              <a:t>3</a:t>
            </a:r>
            <a:r>
              <a:rPr sz="2000" spc="-10" dirty="0">
                <a:latin typeface="宋体" panose="02010600030101010101" pitchFamily="2" charset="-122"/>
                <a:cs typeface="宋体" panose="02010600030101010101" pitchFamily="2" charset="-122"/>
              </a:rPr>
              <a:t>为单位；</a:t>
            </a:r>
            <a:endParaRPr sz="2000">
              <a:latin typeface="宋体" panose="02010600030101010101" pitchFamily="2" charset="-122"/>
              <a:cs typeface="宋体" panose="02010600030101010101" pitchFamily="2" charset="-122"/>
            </a:endParaRPr>
          </a:p>
          <a:p>
            <a:pPr marL="854075">
              <a:lnSpc>
                <a:spcPct val="100000"/>
              </a:lnSpc>
              <a:spcBef>
                <a:spcPts val="960"/>
              </a:spcBef>
            </a:pPr>
            <a:r>
              <a:rPr sz="2000" spc="-10" dirty="0">
                <a:latin typeface="宋体" panose="02010600030101010101" pitchFamily="2" charset="-122"/>
                <a:cs typeface="宋体" panose="02010600030101010101" pitchFamily="2" charset="-122"/>
              </a:rPr>
              <a:t>为本核算单元燃烧化石燃料</a:t>
            </a:r>
            <a:r>
              <a:rPr sz="2000" spc="5" dirty="0">
                <a:latin typeface="宋体" panose="02010600030101010101" pitchFamily="2" charset="-122"/>
                <a:cs typeface="宋体" panose="02010600030101010101" pitchFamily="2" charset="-122"/>
              </a:rPr>
              <a:t>i</a:t>
            </a:r>
            <a:r>
              <a:rPr sz="2000" spc="-10" dirty="0">
                <a:latin typeface="宋体" panose="02010600030101010101" pitchFamily="2" charset="-122"/>
                <a:cs typeface="宋体" panose="02010600030101010101" pitchFamily="2" charset="-122"/>
              </a:rPr>
              <a:t>的碳氧</a:t>
            </a:r>
            <a:r>
              <a:rPr sz="2000" spc="10" dirty="0">
                <a:latin typeface="宋体" panose="02010600030101010101" pitchFamily="2" charset="-122"/>
                <a:cs typeface="宋体" panose="02010600030101010101" pitchFamily="2" charset="-122"/>
              </a:rPr>
              <a:t>化</a:t>
            </a:r>
            <a:r>
              <a:rPr sz="2000" spc="-10" dirty="0">
                <a:latin typeface="宋体" panose="02010600030101010101" pitchFamily="2" charset="-122"/>
                <a:cs typeface="宋体" panose="02010600030101010101" pitchFamily="2" charset="-122"/>
              </a:rPr>
              <a:t>率。</a:t>
            </a:r>
            <a:endParaRPr sz="2000">
              <a:latin typeface="宋体" panose="02010600030101010101" pitchFamily="2" charset="-122"/>
              <a:cs typeface="宋体" panose="02010600030101010101" pitchFamily="2" charset="-122"/>
            </a:endParaRPr>
          </a:p>
        </p:txBody>
      </p:sp>
      <p:sp>
        <p:nvSpPr>
          <p:cNvPr id="7" name="object 7"/>
          <p:cNvSpPr/>
          <p:nvPr/>
        </p:nvSpPr>
        <p:spPr>
          <a:xfrm>
            <a:off x="1524000" y="3554476"/>
            <a:ext cx="374904" cy="947928"/>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1524000" y="4889500"/>
            <a:ext cx="323088" cy="405383"/>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1524000" y="5642355"/>
            <a:ext cx="374904" cy="337724"/>
          </a:xfrm>
          <a:prstGeom prst="rect">
            <a:avLst/>
          </a:prstGeom>
          <a:blipFill>
            <a:blip r:embed="rId4" cstate="print"/>
            <a:stretch>
              <a:fillRect/>
            </a:stretch>
          </a:blipFill>
        </p:spPr>
        <p:txBody>
          <a:bodyPr wrap="square" lIns="0" tIns="0" rIns="0" bIns="0" rtlCol="0"/>
          <a:lstStyle/>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2762" y="807720"/>
            <a:ext cx="6911340" cy="574040"/>
          </a:xfrm>
          <a:prstGeom prst="rect">
            <a:avLst/>
          </a:prstGeom>
        </p:spPr>
        <p:txBody>
          <a:bodyPr vert="horz" wrap="square" lIns="0" tIns="12700" rIns="0" bIns="0" rtlCol="0">
            <a:spAutoFit/>
          </a:bodyPr>
          <a:lstStyle/>
          <a:p>
            <a:pPr marL="12700">
              <a:lnSpc>
                <a:spcPct val="100000"/>
              </a:lnSpc>
              <a:spcBef>
                <a:spcPts val="100"/>
              </a:spcBef>
            </a:pPr>
            <a:r>
              <a:rPr sz="3600" b="1" spc="20" dirty="0">
                <a:solidFill>
                  <a:srgbClr val="000000"/>
                </a:solidFill>
                <a:latin typeface="Microsoft JhengHei" panose="020B0604030504040204" charset="-120"/>
                <a:cs typeface="Microsoft JhengHei" panose="020B0604030504040204" charset="-120"/>
              </a:rPr>
              <a:t>化石燃料燃烧活</a:t>
            </a:r>
            <a:r>
              <a:rPr sz="3600" b="1" dirty="0">
                <a:solidFill>
                  <a:srgbClr val="000000"/>
                </a:solidFill>
                <a:latin typeface="Microsoft JhengHei" panose="020B0604030504040204" charset="-120"/>
                <a:cs typeface="Microsoft JhengHei" panose="020B0604030504040204" charset="-120"/>
              </a:rPr>
              <a:t>动</a:t>
            </a:r>
            <a:r>
              <a:rPr sz="3600" b="1" spc="20" dirty="0">
                <a:solidFill>
                  <a:srgbClr val="000000"/>
                </a:solidFill>
                <a:latin typeface="Microsoft JhengHei" panose="020B0604030504040204" charset="-120"/>
                <a:cs typeface="Microsoft JhengHei" panose="020B0604030504040204" charset="-120"/>
              </a:rPr>
              <a:t>水</a:t>
            </a:r>
            <a:r>
              <a:rPr sz="3600" b="1" dirty="0">
                <a:solidFill>
                  <a:srgbClr val="000000"/>
                </a:solidFill>
                <a:latin typeface="Microsoft JhengHei" panose="020B0604030504040204" charset="-120"/>
                <a:cs typeface="Microsoft JhengHei" panose="020B0604030504040204" charset="-120"/>
              </a:rPr>
              <a:t>平</a:t>
            </a:r>
            <a:r>
              <a:rPr sz="3600" b="1" spc="20" dirty="0">
                <a:solidFill>
                  <a:srgbClr val="000000"/>
                </a:solidFill>
                <a:latin typeface="Microsoft JhengHei" panose="020B0604030504040204" charset="-120"/>
                <a:cs typeface="Microsoft JhengHei" panose="020B0604030504040204" charset="-120"/>
              </a:rPr>
              <a:t>数</a:t>
            </a:r>
            <a:r>
              <a:rPr sz="3600" b="1" dirty="0">
                <a:solidFill>
                  <a:srgbClr val="000000"/>
                </a:solidFill>
                <a:latin typeface="Microsoft JhengHei" panose="020B0604030504040204" charset="-120"/>
                <a:cs typeface="Microsoft JhengHei" panose="020B0604030504040204" charset="-120"/>
              </a:rPr>
              <a:t>据</a:t>
            </a:r>
            <a:r>
              <a:rPr sz="3600" b="1" spc="20" dirty="0">
                <a:solidFill>
                  <a:srgbClr val="000000"/>
                </a:solidFill>
                <a:latin typeface="Microsoft JhengHei" panose="020B0604030504040204" charset="-120"/>
                <a:cs typeface="Microsoft JhengHei" panose="020B0604030504040204" charset="-120"/>
              </a:rPr>
              <a:t>的</a:t>
            </a:r>
            <a:r>
              <a:rPr sz="3600" b="1" dirty="0">
                <a:solidFill>
                  <a:srgbClr val="000000"/>
                </a:solidFill>
                <a:latin typeface="Microsoft JhengHei" panose="020B0604030504040204" charset="-120"/>
                <a:cs typeface="Microsoft JhengHei" panose="020B0604030504040204" charset="-120"/>
              </a:rPr>
              <a:t>确定</a:t>
            </a:r>
            <a:endParaRPr sz="360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3" name="object 3"/>
          <p:cNvSpPr txBox="1"/>
          <p:nvPr/>
        </p:nvSpPr>
        <p:spPr>
          <a:xfrm>
            <a:off x="1176019" y="1762963"/>
            <a:ext cx="8130540" cy="4400550"/>
          </a:xfrm>
          <a:prstGeom prst="rect">
            <a:avLst/>
          </a:prstGeom>
        </p:spPr>
        <p:txBody>
          <a:bodyPr vert="horz" wrap="square" lIns="0" tIns="33655" rIns="0" bIns="0" rtlCol="0">
            <a:spAutoFit/>
          </a:bodyPr>
          <a:lstStyle/>
          <a:p>
            <a:pPr marL="182880" marR="41275" indent="-170815" algn="just">
              <a:lnSpc>
                <a:spcPct val="100000"/>
              </a:lnSpc>
              <a:spcBef>
                <a:spcPts val="265"/>
              </a:spcBef>
              <a:buFont typeface="Arial" panose="020B0604020202020204"/>
              <a:buChar char="•"/>
              <a:tabLst>
                <a:tab pos="183515" algn="l"/>
              </a:tabLst>
            </a:pPr>
            <a:r>
              <a:rPr sz="2200" spc="5" dirty="0">
                <a:latin typeface="宋体" panose="02010600030101010101" pitchFamily="2" charset="-122"/>
                <a:cs typeface="宋体" panose="02010600030101010101" pitchFamily="2" charset="-122"/>
              </a:rPr>
              <a:t>各核算单元燃烧化石燃</a:t>
            </a:r>
            <a:r>
              <a:rPr sz="2200" spc="-20" dirty="0">
                <a:latin typeface="宋体" panose="02010600030101010101" pitchFamily="2" charset="-122"/>
                <a:cs typeface="宋体" panose="02010600030101010101" pitchFamily="2" charset="-122"/>
              </a:rPr>
              <a:t>料</a:t>
            </a:r>
            <a:r>
              <a:rPr sz="2200" spc="5" dirty="0">
                <a:latin typeface="宋体" panose="02010600030101010101" pitchFamily="2" charset="-122"/>
                <a:cs typeface="宋体" panose="02010600030101010101" pitchFamily="2" charset="-122"/>
              </a:rPr>
              <a:t>品</a:t>
            </a:r>
            <a:r>
              <a:rPr sz="2200" dirty="0">
                <a:latin typeface="宋体" panose="02010600030101010101" pitchFamily="2" charset="-122"/>
                <a:cs typeface="宋体" panose="02010600030101010101" pitchFamily="2" charset="-122"/>
              </a:rPr>
              <a:t>种</a:t>
            </a:r>
            <a:r>
              <a:rPr sz="2200" spc="-5" dirty="0">
                <a:latin typeface="Calibri" panose="020F0502020204030204"/>
                <a:cs typeface="Calibri" panose="020F0502020204030204"/>
              </a:rPr>
              <a:t>i</a:t>
            </a:r>
            <a:r>
              <a:rPr sz="2200" spc="-20" dirty="0">
                <a:latin typeface="宋体" panose="02010600030101010101" pitchFamily="2" charset="-122"/>
                <a:cs typeface="宋体" panose="02010600030101010101" pitchFamily="2" charset="-122"/>
              </a:rPr>
              <a:t>的</a:t>
            </a:r>
            <a:r>
              <a:rPr sz="2200" spc="5" dirty="0">
                <a:latin typeface="宋体" panose="02010600030101010101" pitchFamily="2" charset="-122"/>
                <a:cs typeface="宋体" panose="02010600030101010101" pitchFamily="2" charset="-122"/>
              </a:rPr>
              <a:t>实物</a:t>
            </a:r>
            <a:r>
              <a:rPr sz="2200" spc="-20" dirty="0">
                <a:latin typeface="宋体" panose="02010600030101010101" pitchFamily="2" charset="-122"/>
                <a:cs typeface="宋体" panose="02010600030101010101" pitchFamily="2" charset="-122"/>
              </a:rPr>
              <a:t>量</a:t>
            </a:r>
            <a:r>
              <a:rPr sz="2200" spc="5" dirty="0">
                <a:latin typeface="宋体" panose="02010600030101010101" pitchFamily="2" charset="-122"/>
                <a:cs typeface="宋体" panose="02010600030101010101" pitchFamily="2" charset="-122"/>
              </a:rPr>
              <a:t>活动</a:t>
            </a:r>
            <a:r>
              <a:rPr sz="2200" spc="-20" dirty="0">
                <a:latin typeface="宋体" panose="02010600030101010101" pitchFamily="2" charset="-122"/>
                <a:cs typeface="宋体" panose="02010600030101010101" pitchFamily="2" charset="-122"/>
              </a:rPr>
              <a:t>水</a:t>
            </a:r>
            <a:r>
              <a:rPr sz="2200" spc="5" dirty="0">
                <a:latin typeface="宋体" panose="02010600030101010101" pitchFamily="2" charset="-122"/>
                <a:cs typeface="宋体" panose="02010600030101010101" pitchFamily="2" charset="-122"/>
              </a:rPr>
              <a:t>平数</a:t>
            </a:r>
            <a:r>
              <a:rPr sz="2200" spc="-25" dirty="0">
                <a:latin typeface="宋体" panose="02010600030101010101" pitchFamily="2" charset="-122"/>
                <a:cs typeface="宋体" panose="02010600030101010101" pitchFamily="2" charset="-122"/>
              </a:rPr>
              <a:t>据</a:t>
            </a:r>
            <a:r>
              <a:rPr sz="2200" spc="5" dirty="0">
                <a:latin typeface="宋体" panose="02010600030101010101" pitchFamily="2" charset="-122"/>
                <a:cs typeface="宋体" panose="02010600030101010101" pitchFamily="2" charset="-122"/>
              </a:rPr>
              <a:t>，根</a:t>
            </a:r>
            <a:r>
              <a:rPr sz="2200" spc="-20" dirty="0">
                <a:latin typeface="宋体" panose="02010600030101010101" pitchFamily="2" charset="-122"/>
                <a:cs typeface="宋体" panose="02010600030101010101" pitchFamily="2" charset="-122"/>
              </a:rPr>
              <a:t>据</a:t>
            </a:r>
            <a:r>
              <a:rPr sz="2200" spc="5" dirty="0">
                <a:latin typeface="宋体" panose="02010600030101010101" pitchFamily="2" charset="-122"/>
                <a:cs typeface="宋体" panose="02010600030101010101" pitchFamily="2" charset="-122"/>
              </a:rPr>
              <a:t>企业 能源消费原始记录、统</a:t>
            </a:r>
            <a:r>
              <a:rPr sz="2200" spc="-20" dirty="0">
                <a:latin typeface="宋体" panose="02010600030101010101" pitchFamily="2" charset="-122"/>
                <a:cs typeface="宋体" panose="02010600030101010101" pitchFamily="2" charset="-122"/>
              </a:rPr>
              <a:t>计</a:t>
            </a:r>
            <a:r>
              <a:rPr sz="2200" spc="5" dirty="0">
                <a:latin typeface="宋体" panose="02010600030101010101" pitchFamily="2" charset="-122"/>
                <a:cs typeface="宋体" panose="02010600030101010101" pitchFamily="2" charset="-122"/>
              </a:rPr>
              <a:t>台帐</a:t>
            </a:r>
            <a:r>
              <a:rPr sz="2200" spc="-20" dirty="0">
                <a:latin typeface="宋体" panose="02010600030101010101" pitchFamily="2" charset="-122"/>
                <a:cs typeface="宋体" panose="02010600030101010101" pitchFamily="2" charset="-122"/>
              </a:rPr>
              <a:t>或</a:t>
            </a:r>
            <a:r>
              <a:rPr sz="2200" spc="5" dirty="0">
                <a:latin typeface="宋体" panose="02010600030101010101" pitchFamily="2" charset="-122"/>
                <a:cs typeface="宋体" panose="02010600030101010101" pitchFamily="2" charset="-122"/>
              </a:rPr>
              <a:t>统计</a:t>
            </a:r>
            <a:r>
              <a:rPr sz="2200" spc="-20" dirty="0">
                <a:latin typeface="宋体" panose="02010600030101010101" pitchFamily="2" charset="-122"/>
                <a:cs typeface="宋体" panose="02010600030101010101" pitchFamily="2" charset="-122"/>
              </a:rPr>
              <a:t>报</a:t>
            </a:r>
            <a:r>
              <a:rPr sz="2200" spc="5" dirty="0">
                <a:latin typeface="宋体" panose="02010600030101010101" pitchFamily="2" charset="-122"/>
                <a:cs typeface="宋体" panose="02010600030101010101" pitchFamily="2" charset="-122"/>
              </a:rPr>
              <a:t>表来</a:t>
            </a:r>
            <a:r>
              <a:rPr sz="2200" spc="-20" dirty="0">
                <a:latin typeface="宋体" panose="02010600030101010101" pitchFamily="2" charset="-122"/>
                <a:cs typeface="宋体" panose="02010600030101010101" pitchFamily="2" charset="-122"/>
              </a:rPr>
              <a:t>确</a:t>
            </a:r>
            <a:r>
              <a:rPr sz="2200" spc="-5" dirty="0">
                <a:latin typeface="宋体" panose="02010600030101010101" pitchFamily="2" charset="-122"/>
                <a:cs typeface="宋体" panose="02010600030101010101" pitchFamily="2" charset="-122"/>
              </a:rPr>
              <a:t>定</a:t>
            </a:r>
            <a:r>
              <a:rPr sz="2200" spc="5" dirty="0">
                <a:latin typeface="宋体" panose="02010600030101010101" pitchFamily="2" charset="-122"/>
                <a:cs typeface="宋体" panose="02010600030101010101" pitchFamily="2" charset="-122"/>
              </a:rPr>
              <a:t>，</a:t>
            </a:r>
            <a:r>
              <a:rPr sz="2200" spc="-20" dirty="0">
                <a:latin typeface="宋体" panose="02010600030101010101" pitchFamily="2" charset="-122"/>
                <a:cs typeface="宋体" panose="02010600030101010101" pitchFamily="2" charset="-122"/>
              </a:rPr>
              <a:t>指</a:t>
            </a:r>
            <a:r>
              <a:rPr sz="2200" spc="5" dirty="0">
                <a:latin typeface="宋体" panose="02010600030101010101" pitchFamily="2" charset="-122"/>
                <a:cs typeface="宋体" panose="02010600030101010101" pitchFamily="2" charset="-122"/>
              </a:rPr>
              <a:t>流入</a:t>
            </a:r>
            <a:r>
              <a:rPr sz="2200" spc="-20" dirty="0">
                <a:latin typeface="宋体" panose="02010600030101010101" pitchFamily="2" charset="-122"/>
                <a:cs typeface="宋体" panose="02010600030101010101" pitchFamily="2" charset="-122"/>
              </a:rPr>
              <a:t>该</a:t>
            </a:r>
            <a:r>
              <a:rPr sz="2200" spc="5" dirty="0">
                <a:latin typeface="宋体" panose="02010600030101010101" pitchFamily="2" charset="-122"/>
                <a:cs typeface="宋体" panose="02010600030101010101" pitchFamily="2" charset="-122"/>
              </a:rPr>
              <a:t>核算 单元且明确送往各类燃</a:t>
            </a:r>
            <a:r>
              <a:rPr sz="2200" spc="-20" dirty="0">
                <a:latin typeface="宋体" panose="02010600030101010101" pitchFamily="2" charset="-122"/>
                <a:cs typeface="宋体" panose="02010600030101010101" pitchFamily="2" charset="-122"/>
              </a:rPr>
              <a:t>烧</a:t>
            </a:r>
            <a:r>
              <a:rPr sz="2200" spc="5" dirty="0">
                <a:latin typeface="宋体" panose="02010600030101010101" pitchFamily="2" charset="-122"/>
                <a:cs typeface="宋体" panose="02010600030101010101" pitchFamily="2" charset="-122"/>
              </a:rPr>
              <a:t>设备</a:t>
            </a:r>
            <a:r>
              <a:rPr sz="2200" spc="-20" dirty="0">
                <a:latin typeface="宋体" panose="02010600030101010101" pitchFamily="2" charset="-122"/>
                <a:cs typeface="宋体" panose="02010600030101010101" pitchFamily="2" charset="-122"/>
              </a:rPr>
              <a:t>作</a:t>
            </a:r>
            <a:r>
              <a:rPr sz="2200" spc="5" dirty="0">
                <a:latin typeface="宋体" panose="02010600030101010101" pitchFamily="2" charset="-122"/>
                <a:cs typeface="宋体" panose="02010600030101010101" pitchFamily="2" charset="-122"/>
              </a:rPr>
              <a:t>为燃</a:t>
            </a:r>
            <a:r>
              <a:rPr sz="2200" spc="-20" dirty="0">
                <a:latin typeface="宋体" panose="02010600030101010101" pitchFamily="2" charset="-122"/>
                <a:cs typeface="宋体" panose="02010600030101010101" pitchFamily="2" charset="-122"/>
              </a:rPr>
              <a:t>料</a:t>
            </a:r>
            <a:r>
              <a:rPr sz="2200" spc="5" dirty="0">
                <a:latin typeface="宋体" panose="02010600030101010101" pitchFamily="2" charset="-122"/>
                <a:cs typeface="宋体" panose="02010600030101010101" pitchFamily="2" charset="-122"/>
              </a:rPr>
              <a:t>燃烧</a:t>
            </a:r>
            <a:r>
              <a:rPr sz="2200" spc="-20" dirty="0">
                <a:latin typeface="宋体" panose="02010600030101010101" pitchFamily="2" charset="-122"/>
                <a:cs typeface="宋体" panose="02010600030101010101" pitchFamily="2" charset="-122"/>
              </a:rPr>
              <a:t>的</a:t>
            </a:r>
            <a:r>
              <a:rPr sz="2200" spc="5" dirty="0">
                <a:latin typeface="宋体" panose="02010600030101010101" pitchFamily="2" charset="-122"/>
                <a:cs typeface="宋体" panose="02010600030101010101" pitchFamily="2" charset="-122"/>
              </a:rPr>
              <a:t>部</a:t>
            </a:r>
            <a:r>
              <a:rPr sz="2200" spc="-5" dirty="0">
                <a:latin typeface="宋体" panose="02010600030101010101" pitchFamily="2" charset="-122"/>
                <a:cs typeface="宋体" panose="02010600030101010101" pitchFamily="2" charset="-122"/>
              </a:rPr>
              <a:t>分</a:t>
            </a:r>
            <a:r>
              <a:rPr sz="2200" spc="-20" dirty="0">
                <a:latin typeface="宋体" panose="02010600030101010101" pitchFamily="2" charset="-122"/>
                <a:cs typeface="宋体" panose="02010600030101010101" pitchFamily="2" charset="-122"/>
              </a:rPr>
              <a:t>，</a:t>
            </a:r>
            <a:r>
              <a:rPr sz="2200" spc="5" dirty="0">
                <a:latin typeface="宋体" panose="02010600030101010101" pitchFamily="2" charset="-122"/>
                <a:cs typeface="宋体" panose="02010600030101010101" pitchFamily="2" charset="-122"/>
              </a:rPr>
              <a:t>不包</a:t>
            </a:r>
            <a:r>
              <a:rPr sz="2200" spc="-20" dirty="0">
                <a:latin typeface="宋体" panose="02010600030101010101" pitchFamily="2" charset="-122"/>
                <a:cs typeface="宋体" panose="02010600030101010101" pitchFamily="2" charset="-122"/>
              </a:rPr>
              <a:t>括</a:t>
            </a:r>
            <a:r>
              <a:rPr sz="2200" spc="5" dirty="0">
                <a:latin typeface="宋体" panose="02010600030101010101" pitchFamily="2" charset="-122"/>
                <a:cs typeface="宋体" panose="02010600030101010101" pitchFamily="2" charset="-122"/>
              </a:rPr>
              <a:t>核算 单元产生的副产品或可</a:t>
            </a:r>
            <a:r>
              <a:rPr sz="2200" spc="-20" dirty="0">
                <a:latin typeface="宋体" panose="02010600030101010101" pitchFamily="2" charset="-122"/>
                <a:cs typeface="宋体" panose="02010600030101010101" pitchFamily="2" charset="-122"/>
              </a:rPr>
              <a:t>燃</a:t>
            </a:r>
            <a:r>
              <a:rPr sz="2200" spc="5" dirty="0">
                <a:latin typeface="宋体" panose="02010600030101010101" pitchFamily="2" charset="-122"/>
                <a:cs typeface="宋体" panose="02010600030101010101" pitchFamily="2" charset="-122"/>
              </a:rPr>
              <a:t>废气</a:t>
            </a:r>
            <a:r>
              <a:rPr sz="2200" spc="-20" dirty="0">
                <a:latin typeface="宋体" panose="02010600030101010101" pitchFamily="2" charset="-122"/>
                <a:cs typeface="宋体" panose="02010600030101010101" pitchFamily="2" charset="-122"/>
              </a:rPr>
              <a:t>又</a:t>
            </a:r>
            <a:r>
              <a:rPr sz="2200" spc="5" dirty="0">
                <a:latin typeface="宋体" panose="02010600030101010101" pitchFamily="2" charset="-122"/>
                <a:cs typeface="宋体" panose="02010600030101010101" pitchFamily="2" charset="-122"/>
              </a:rPr>
              <a:t>被本</a:t>
            </a:r>
            <a:r>
              <a:rPr sz="2200" spc="-20" dirty="0">
                <a:latin typeface="宋体" panose="02010600030101010101" pitchFamily="2" charset="-122"/>
                <a:cs typeface="宋体" panose="02010600030101010101" pitchFamily="2" charset="-122"/>
              </a:rPr>
              <a:t>核</a:t>
            </a:r>
            <a:r>
              <a:rPr sz="2200" spc="5" dirty="0">
                <a:latin typeface="宋体" panose="02010600030101010101" pitchFamily="2" charset="-122"/>
                <a:cs typeface="宋体" panose="02010600030101010101" pitchFamily="2" charset="-122"/>
              </a:rPr>
              <a:t>算单</a:t>
            </a:r>
            <a:r>
              <a:rPr sz="2200" spc="-20" dirty="0">
                <a:latin typeface="宋体" panose="02010600030101010101" pitchFamily="2" charset="-122"/>
                <a:cs typeface="宋体" panose="02010600030101010101" pitchFamily="2" charset="-122"/>
              </a:rPr>
              <a:t>元</a:t>
            </a:r>
            <a:r>
              <a:rPr sz="2200" spc="5" dirty="0">
                <a:latin typeface="宋体" panose="02010600030101010101" pitchFamily="2" charset="-122"/>
                <a:cs typeface="宋体" panose="02010600030101010101" pitchFamily="2" charset="-122"/>
              </a:rPr>
              <a:t>回用</a:t>
            </a:r>
            <a:r>
              <a:rPr sz="2200" spc="-20" dirty="0">
                <a:latin typeface="宋体" panose="02010600030101010101" pitchFamily="2" charset="-122"/>
                <a:cs typeface="宋体" panose="02010600030101010101" pitchFamily="2" charset="-122"/>
              </a:rPr>
              <a:t>作</a:t>
            </a:r>
            <a:r>
              <a:rPr sz="2200" spc="5" dirty="0">
                <a:latin typeface="宋体" panose="02010600030101010101" pitchFamily="2" charset="-122"/>
                <a:cs typeface="宋体" panose="02010600030101010101" pitchFamily="2" charset="-122"/>
              </a:rPr>
              <a:t>为能</a:t>
            </a:r>
            <a:r>
              <a:rPr sz="2200" spc="-20" dirty="0">
                <a:latin typeface="宋体" panose="02010600030101010101" pitchFamily="2" charset="-122"/>
                <a:cs typeface="宋体" panose="02010600030101010101" pitchFamily="2" charset="-122"/>
              </a:rPr>
              <a:t>源</a:t>
            </a:r>
            <a:r>
              <a:rPr sz="2200" spc="5" dirty="0">
                <a:latin typeface="宋体" panose="02010600030101010101" pitchFamily="2" charset="-122"/>
                <a:cs typeface="宋体" panose="02010600030101010101" pitchFamily="2" charset="-122"/>
              </a:rPr>
              <a:t>的部 分（因为它们不出边界</a:t>
            </a:r>
            <a:r>
              <a:rPr sz="2200" spc="-20" dirty="0">
                <a:latin typeface="宋体" panose="02010600030101010101" pitchFamily="2" charset="-122"/>
                <a:cs typeface="宋体" panose="02010600030101010101" pitchFamily="2" charset="-122"/>
              </a:rPr>
              <a:t>就</a:t>
            </a:r>
            <a:r>
              <a:rPr sz="2200" spc="5" dirty="0">
                <a:latin typeface="宋体" panose="02010600030101010101" pitchFamily="2" charset="-122"/>
                <a:cs typeface="宋体" panose="02010600030101010101" pitchFamily="2" charset="-122"/>
              </a:rPr>
              <a:t>不是</a:t>
            </a:r>
            <a:r>
              <a:rPr sz="2200" spc="-20" dirty="0">
                <a:latin typeface="宋体" panose="02010600030101010101" pitchFamily="2" charset="-122"/>
                <a:cs typeface="宋体" panose="02010600030101010101" pitchFamily="2" charset="-122"/>
              </a:rPr>
              <a:t>源</a:t>
            </a:r>
            <a:r>
              <a:rPr sz="2200" dirty="0">
                <a:latin typeface="宋体" panose="02010600030101010101" pitchFamily="2" charset="-122"/>
                <a:cs typeface="宋体" panose="02010600030101010101" pitchFamily="2" charset="-122"/>
              </a:rPr>
              <a:t>流</a:t>
            </a:r>
            <a:r>
              <a:rPr sz="2200" spc="5" dirty="0">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182880" marR="31750" indent="-170815" algn="just">
              <a:lnSpc>
                <a:spcPct val="100000"/>
              </a:lnSpc>
              <a:spcBef>
                <a:spcPts val="790"/>
              </a:spcBef>
              <a:buFont typeface="Arial" panose="020B0604020202020204"/>
              <a:buChar char="•"/>
              <a:tabLst>
                <a:tab pos="183515" algn="l"/>
              </a:tabLst>
            </a:pPr>
            <a:r>
              <a:rPr sz="2200" spc="5" dirty="0">
                <a:latin typeface="宋体" panose="02010600030101010101" pitchFamily="2" charset="-122"/>
                <a:cs typeface="宋体" panose="02010600030101010101" pitchFamily="2" charset="-122"/>
              </a:rPr>
              <a:t>燃料消耗量的计量应符</a:t>
            </a:r>
            <a:r>
              <a:rPr sz="2200" spc="-20" dirty="0">
                <a:latin typeface="宋体" panose="02010600030101010101" pitchFamily="2" charset="-122"/>
                <a:cs typeface="宋体" panose="02010600030101010101" pitchFamily="2" charset="-122"/>
              </a:rPr>
              <a:t>合</a:t>
            </a:r>
            <a:r>
              <a:rPr sz="2200" dirty="0">
                <a:latin typeface="Calibri" panose="020F0502020204030204"/>
                <a:cs typeface="Calibri" panose="020F0502020204030204"/>
              </a:rPr>
              <a:t>GB</a:t>
            </a:r>
            <a:r>
              <a:rPr sz="2200" spc="-75" dirty="0">
                <a:latin typeface="Calibri" panose="020F0502020204030204"/>
                <a:cs typeface="Calibri" panose="020F0502020204030204"/>
              </a:rPr>
              <a:t> </a:t>
            </a:r>
            <a:r>
              <a:rPr sz="2200" dirty="0">
                <a:latin typeface="Calibri" panose="020F0502020204030204"/>
                <a:cs typeface="Calibri" panose="020F0502020204030204"/>
              </a:rPr>
              <a:t>17167-2006</a:t>
            </a:r>
            <a:r>
              <a:rPr sz="2200" spc="5" dirty="0">
                <a:latin typeface="宋体" panose="02010600030101010101" pitchFamily="2" charset="-122"/>
                <a:cs typeface="宋体" panose="02010600030101010101" pitchFamily="2" charset="-122"/>
              </a:rPr>
              <a:t>《用</a:t>
            </a:r>
            <a:r>
              <a:rPr sz="2200" spc="-20" dirty="0">
                <a:latin typeface="宋体" panose="02010600030101010101" pitchFamily="2" charset="-122"/>
                <a:cs typeface="宋体" panose="02010600030101010101" pitchFamily="2" charset="-122"/>
              </a:rPr>
              <a:t>能</a:t>
            </a:r>
            <a:r>
              <a:rPr sz="2200" spc="5" dirty="0">
                <a:latin typeface="宋体" panose="02010600030101010101" pitchFamily="2" charset="-122"/>
                <a:cs typeface="宋体" panose="02010600030101010101" pitchFamily="2" charset="-122"/>
              </a:rPr>
              <a:t>单位</a:t>
            </a:r>
            <a:r>
              <a:rPr sz="2200" spc="-20" dirty="0">
                <a:latin typeface="宋体" panose="02010600030101010101" pitchFamily="2" charset="-122"/>
                <a:cs typeface="宋体" panose="02010600030101010101" pitchFamily="2" charset="-122"/>
              </a:rPr>
              <a:t>能</a:t>
            </a:r>
            <a:r>
              <a:rPr sz="2200" spc="5" dirty="0">
                <a:latin typeface="宋体" panose="02010600030101010101" pitchFamily="2" charset="-122"/>
                <a:cs typeface="宋体" panose="02010600030101010101" pitchFamily="2" charset="-122"/>
              </a:rPr>
              <a:t>源计</a:t>
            </a:r>
            <a:r>
              <a:rPr sz="2200" spc="-20" dirty="0">
                <a:latin typeface="宋体" panose="02010600030101010101" pitchFamily="2" charset="-122"/>
                <a:cs typeface="宋体" panose="02010600030101010101" pitchFamily="2" charset="-122"/>
              </a:rPr>
              <a:t>量</a:t>
            </a:r>
            <a:r>
              <a:rPr sz="2200" spc="5" dirty="0">
                <a:latin typeface="宋体" panose="02010600030101010101" pitchFamily="2" charset="-122"/>
                <a:cs typeface="宋体" panose="02010600030101010101" pitchFamily="2" charset="-122"/>
              </a:rPr>
              <a:t>器具 配备和管理通则》的相</a:t>
            </a:r>
            <a:r>
              <a:rPr sz="2200" spc="-20" dirty="0">
                <a:latin typeface="宋体" panose="02010600030101010101" pitchFamily="2" charset="-122"/>
                <a:cs typeface="宋体" panose="02010600030101010101" pitchFamily="2" charset="-122"/>
              </a:rPr>
              <a:t>关</a:t>
            </a:r>
            <a:r>
              <a:rPr sz="2200" spc="5" dirty="0">
                <a:latin typeface="宋体" panose="02010600030101010101" pitchFamily="2" charset="-122"/>
                <a:cs typeface="宋体" panose="02010600030101010101" pitchFamily="2" charset="-122"/>
              </a:rPr>
              <a:t>规</a:t>
            </a:r>
            <a:r>
              <a:rPr sz="2200" dirty="0">
                <a:latin typeface="宋体" panose="02010600030101010101" pitchFamily="2" charset="-122"/>
                <a:cs typeface="宋体" panose="02010600030101010101" pitchFamily="2" charset="-122"/>
              </a:rPr>
              <a:t>定</a:t>
            </a:r>
            <a:r>
              <a:rPr sz="2200" spc="5" dirty="0">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182880" marR="105410" indent="-170815" algn="just">
              <a:lnSpc>
                <a:spcPct val="100000"/>
              </a:lnSpc>
              <a:spcBef>
                <a:spcPts val="795"/>
              </a:spcBef>
              <a:buFont typeface="Arial" panose="020B0604020202020204"/>
              <a:buChar char="•"/>
              <a:tabLst>
                <a:tab pos="183515" algn="l"/>
              </a:tabLst>
            </a:pPr>
            <a:r>
              <a:rPr sz="2200" spc="5" dirty="0">
                <a:latin typeface="宋体" panose="02010600030101010101" pitchFamily="2" charset="-122"/>
                <a:cs typeface="宋体" panose="02010600030101010101" pitchFamily="2" charset="-122"/>
              </a:rPr>
              <a:t>对同一个活动水平（实</a:t>
            </a:r>
            <a:r>
              <a:rPr sz="2200" spc="-20" dirty="0">
                <a:latin typeface="宋体" panose="02010600030101010101" pitchFamily="2" charset="-122"/>
                <a:cs typeface="宋体" panose="02010600030101010101" pitchFamily="2" charset="-122"/>
              </a:rPr>
              <a:t>物</a:t>
            </a:r>
            <a:r>
              <a:rPr sz="2200" dirty="0">
                <a:latin typeface="宋体" panose="02010600030101010101" pitchFamily="2" charset="-122"/>
                <a:cs typeface="宋体" panose="02010600030101010101" pitchFamily="2" charset="-122"/>
              </a:rPr>
              <a:t>量</a:t>
            </a:r>
            <a:r>
              <a:rPr sz="2200" spc="-5" dirty="0">
                <a:latin typeface="宋体" panose="02010600030101010101" pitchFamily="2" charset="-122"/>
                <a:cs typeface="宋体" panose="02010600030101010101" pitchFamily="2" charset="-122"/>
              </a:rPr>
              <a:t>），</a:t>
            </a:r>
            <a:r>
              <a:rPr sz="2200" spc="5" dirty="0">
                <a:latin typeface="宋体" panose="02010600030101010101" pitchFamily="2" charset="-122"/>
                <a:cs typeface="宋体" panose="02010600030101010101" pitchFamily="2" charset="-122"/>
              </a:rPr>
              <a:t>企业</a:t>
            </a:r>
            <a:r>
              <a:rPr sz="2200" spc="-20" dirty="0">
                <a:latin typeface="宋体" panose="02010600030101010101" pitchFamily="2" charset="-122"/>
                <a:cs typeface="宋体" panose="02010600030101010101" pitchFamily="2" charset="-122"/>
              </a:rPr>
              <a:t>可</a:t>
            </a:r>
            <a:r>
              <a:rPr sz="2200" spc="5" dirty="0">
                <a:latin typeface="宋体" panose="02010600030101010101" pitchFamily="2" charset="-122"/>
                <a:cs typeface="宋体" panose="02010600030101010101" pitchFamily="2" charset="-122"/>
              </a:rPr>
              <a:t>能存</a:t>
            </a:r>
            <a:r>
              <a:rPr sz="2200" spc="-20" dirty="0">
                <a:latin typeface="宋体" panose="02010600030101010101" pitchFamily="2" charset="-122"/>
                <a:cs typeface="宋体" panose="02010600030101010101" pitchFamily="2" charset="-122"/>
              </a:rPr>
              <a:t>在</a:t>
            </a:r>
            <a:r>
              <a:rPr sz="2200" spc="5" dirty="0">
                <a:latin typeface="宋体" panose="02010600030101010101" pitchFamily="2" charset="-122"/>
                <a:cs typeface="宋体" panose="02010600030101010101" pitchFamily="2" charset="-122"/>
              </a:rPr>
              <a:t>多个</a:t>
            </a:r>
            <a:r>
              <a:rPr sz="2200" spc="-20" dirty="0">
                <a:latin typeface="宋体" panose="02010600030101010101" pitchFamily="2" charset="-122"/>
                <a:cs typeface="宋体" panose="02010600030101010101" pitchFamily="2" charset="-122"/>
              </a:rPr>
              <a:t>数</a:t>
            </a:r>
            <a:r>
              <a:rPr sz="2200" spc="5" dirty="0">
                <a:latin typeface="宋体" panose="02010600030101010101" pitchFamily="2" charset="-122"/>
                <a:cs typeface="宋体" panose="02010600030101010101" pitchFamily="2" charset="-122"/>
              </a:rPr>
              <a:t>据源</a:t>
            </a:r>
            <a:r>
              <a:rPr sz="2200" spc="-20" dirty="0">
                <a:latin typeface="宋体" panose="02010600030101010101" pitchFamily="2" charset="-122"/>
                <a:cs typeface="宋体" panose="02010600030101010101" pitchFamily="2" charset="-122"/>
              </a:rPr>
              <a:t>选</a:t>
            </a:r>
            <a:r>
              <a:rPr sz="2200" spc="-5" dirty="0">
                <a:latin typeface="宋体" panose="02010600030101010101" pitchFamily="2" charset="-122"/>
                <a:cs typeface="宋体" panose="02010600030101010101" pitchFamily="2" charset="-122"/>
              </a:rPr>
              <a:t>项</a:t>
            </a:r>
            <a:r>
              <a:rPr sz="2200" spc="5" dirty="0">
                <a:solidFill>
                  <a:srgbClr val="FF0000"/>
                </a:solidFill>
                <a:latin typeface="宋体" panose="02010600030101010101" pitchFamily="2" charset="-122"/>
                <a:cs typeface="宋体" panose="02010600030101010101" pitchFamily="2" charset="-122"/>
              </a:rPr>
              <a:t>，  关键是整个时间序列上</a:t>
            </a:r>
            <a:r>
              <a:rPr sz="2200" spc="-20" dirty="0">
                <a:solidFill>
                  <a:srgbClr val="FF0000"/>
                </a:solidFill>
                <a:latin typeface="宋体" panose="02010600030101010101" pitchFamily="2" charset="-122"/>
                <a:cs typeface="宋体" panose="02010600030101010101" pitchFamily="2" charset="-122"/>
              </a:rPr>
              <a:t>数</a:t>
            </a:r>
            <a:r>
              <a:rPr sz="2200" spc="5" dirty="0">
                <a:solidFill>
                  <a:srgbClr val="FF0000"/>
                </a:solidFill>
                <a:latin typeface="宋体" panose="02010600030101010101" pitchFamily="2" charset="-122"/>
                <a:cs typeface="宋体" panose="02010600030101010101" pitchFamily="2" charset="-122"/>
              </a:rPr>
              <a:t>据源</a:t>
            </a:r>
            <a:r>
              <a:rPr sz="2200" spc="-20" dirty="0">
                <a:solidFill>
                  <a:srgbClr val="FF0000"/>
                </a:solidFill>
                <a:latin typeface="宋体" panose="02010600030101010101" pitchFamily="2" charset="-122"/>
                <a:cs typeface="宋体" panose="02010600030101010101" pitchFamily="2" charset="-122"/>
              </a:rPr>
              <a:t>必</a:t>
            </a:r>
            <a:r>
              <a:rPr sz="2200" spc="5" dirty="0">
                <a:solidFill>
                  <a:srgbClr val="FF0000"/>
                </a:solidFill>
                <a:latin typeface="宋体" panose="02010600030101010101" pitchFamily="2" charset="-122"/>
                <a:cs typeface="宋体" panose="02010600030101010101" pitchFamily="2" charset="-122"/>
              </a:rPr>
              <a:t>须保</a:t>
            </a:r>
            <a:r>
              <a:rPr sz="2200" spc="-20" dirty="0">
                <a:solidFill>
                  <a:srgbClr val="FF0000"/>
                </a:solidFill>
                <a:latin typeface="宋体" panose="02010600030101010101" pitchFamily="2" charset="-122"/>
                <a:cs typeface="宋体" panose="02010600030101010101" pitchFamily="2" charset="-122"/>
              </a:rPr>
              <a:t>持</a:t>
            </a:r>
            <a:r>
              <a:rPr sz="2200" spc="5" dirty="0">
                <a:solidFill>
                  <a:srgbClr val="FF0000"/>
                </a:solidFill>
                <a:latin typeface="宋体" panose="02010600030101010101" pitchFamily="2" charset="-122"/>
                <a:cs typeface="宋体" panose="02010600030101010101" pitchFamily="2" charset="-122"/>
              </a:rPr>
              <a:t>一致</a:t>
            </a:r>
            <a:endParaRPr sz="2200">
              <a:latin typeface="宋体" panose="02010600030101010101" pitchFamily="2" charset="-122"/>
              <a:cs typeface="宋体" panose="02010600030101010101" pitchFamily="2" charset="-122"/>
            </a:endParaRPr>
          </a:p>
          <a:p>
            <a:pPr marL="720090" lvl="1" indent="-250825">
              <a:lnSpc>
                <a:spcPct val="100000"/>
              </a:lnSpc>
              <a:spcBef>
                <a:spcPts val="815"/>
              </a:spcBef>
              <a:buSzPct val="95000"/>
              <a:buFont typeface="Wingdings" panose="05000000000000000000"/>
              <a:buChar char=""/>
              <a:tabLst>
                <a:tab pos="720725" algn="l"/>
              </a:tabLst>
            </a:pPr>
            <a:r>
              <a:rPr sz="2200" spc="5" dirty="0">
                <a:solidFill>
                  <a:srgbClr val="0000CC"/>
                </a:solidFill>
                <a:latin typeface="宋体" panose="02010600030101010101" pitchFamily="2" charset="-122"/>
                <a:cs typeface="宋体" panose="02010600030101010101" pitchFamily="2" charset="-122"/>
              </a:rPr>
              <a:t>入炉数据</a:t>
            </a:r>
            <a:endParaRPr sz="2200">
              <a:latin typeface="宋体" panose="02010600030101010101" pitchFamily="2" charset="-122"/>
              <a:cs typeface="宋体" panose="02010600030101010101" pitchFamily="2" charset="-122"/>
            </a:endParaRPr>
          </a:p>
          <a:p>
            <a:pPr marL="720090" lvl="1" indent="-250825">
              <a:lnSpc>
                <a:spcPts val="2525"/>
              </a:lnSpc>
              <a:spcBef>
                <a:spcPts val="790"/>
              </a:spcBef>
              <a:buSzPct val="95000"/>
              <a:buFont typeface="Wingdings" panose="05000000000000000000"/>
              <a:buChar char=""/>
              <a:tabLst>
                <a:tab pos="720725" algn="l"/>
              </a:tabLst>
            </a:pPr>
            <a:r>
              <a:rPr sz="2200" spc="5" dirty="0">
                <a:solidFill>
                  <a:srgbClr val="0000CC"/>
                </a:solidFill>
                <a:latin typeface="宋体" panose="02010600030101010101" pitchFamily="2" charset="-122"/>
                <a:cs typeface="宋体" panose="02010600030101010101" pitchFamily="2" charset="-122"/>
              </a:rPr>
              <a:t>入厂数据（考虑库存变</a:t>
            </a:r>
            <a:r>
              <a:rPr sz="2200" spc="-20" dirty="0">
                <a:solidFill>
                  <a:srgbClr val="0000CC"/>
                </a:solidFill>
                <a:latin typeface="宋体" panose="02010600030101010101" pitchFamily="2" charset="-122"/>
                <a:cs typeface="宋体" panose="02010600030101010101" pitchFamily="2" charset="-122"/>
              </a:rPr>
              <a:t>化</a:t>
            </a:r>
            <a:r>
              <a:rPr sz="2200" spc="5" dirty="0">
                <a:solidFill>
                  <a:srgbClr val="0000CC"/>
                </a:solidFill>
                <a:latin typeface="宋体" panose="02010600030101010101" pitchFamily="2" charset="-122"/>
                <a:cs typeface="宋体" panose="02010600030101010101" pitchFamily="2" charset="-122"/>
              </a:rPr>
              <a:t>、对</a:t>
            </a:r>
            <a:r>
              <a:rPr sz="2200" spc="-20" dirty="0">
                <a:solidFill>
                  <a:srgbClr val="0000CC"/>
                </a:solidFill>
                <a:latin typeface="宋体" panose="02010600030101010101" pitchFamily="2" charset="-122"/>
                <a:cs typeface="宋体" panose="02010600030101010101" pitchFamily="2" charset="-122"/>
              </a:rPr>
              <a:t>外</a:t>
            </a:r>
            <a:r>
              <a:rPr sz="2200" spc="5" dirty="0">
                <a:solidFill>
                  <a:srgbClr val="0000CC"/>
                </a:solidFill>
                <a:latin typeface="宋体" panose="02010600030101010101" pitchFamily="2" charset="-122"/>
                <a:cs typeface="宋体" panose="02010600030101010101" pitchFamily="2" charset="-122"/>
              </a:rPr>
              <a:t>转</a:t>
            </a:r>
            <a:r>
              <a:rPr sz="2200" dirty="0">
                <a:solidFill>
                  <a:srgbClr val="0000CC"/>
                </a:solidFill>
                <a:latin typeface="宋体" panose="02010600030101010101" pitchFamily="2" charset="-122"/>
                <a:cs typeface="宋体" panose="02010600030101010101" pitchFamily="2" charset="-122"/>
              </a:rPr>
              <a:t>销</a:t>
            </a:r>
            <a:r>
              <a:rPr sz="2200" spc="-20" dirty="0">
                <a:solidFill>
                  <a:srgbClr val="0000CC"/>
                </a:solidFill>
                <a:latin typeface="宋体" panose="02010600030101010101" pitchFamily="2" charset="-122"/>
                <a:cs typeface="宋体" panose="02010600030101010101" pitchFamily="2" charset="-122"/>
              </a:rPr>
              <a:t>、</a:t>
            </a:r>
            <a:r>
              <a:rPr sz="2200" spc="5" dirty="0">
                <a:solidFill>
                  <a:srgbClr val="0000CC"/>
                </a:solidFill>
                <a:latin typeface="宋体" panose="02010600030101010101" pitchFamily="2" charset="-122"/>
                <a:cs typeface="宋体" panose="02010600030101010101" pitchFamily="2" charset="-122"/>
              </a:rPr>
              <a:t>用作</a:t>
            </a:r>
            <a:r>
              <a:rPr sz="2200" spc="-20" dirty="0">
                <a:solidFill>
                  <a:srgbClr val="0000CC"/>
                </a:solidFill>
                <a:latin typeface="宋体" panose="02010600030101010101" pitchFamily="2" charset="-122"/>
                <a:cs typeface="宋体" panose="02010600030101010101" pitchFamily="2" charset="-122"/>
              </a:rPr>
              <a:t>原</a:t>
            </a:r>
            <a:r>
              <a:rPr sz="2200" spc="5" dirty="0">
                <a:solidFill>
                  <a:srgbClr val="0000CC"/>
                </a:solidFill>
                <a:latin typeface="宋体" panose="02010600030101010101" pitchFamily="2" charset="-122"/>
                <a:cs typeface="宋体" panose="02010600030101010101" pitchFamily="2" charset="-122"/>
              </a:rPr>
              <a:t>材料</a:t>
            </a:r>
            <a:r>
              <a:rPr sz="2200" spc="-25" dirty="0">
                <a:solidFill>
                  <a:srgbClr val="0000CC"/>
                </a:solidFill>
                <a:latin typeface="宋体" panose="02010600030101010101" pitchFamily="2" charset="-122"/>
                <a:cs typeface="宋体" panose="02010600030101010101" pitchFamily="2" charset="-122"/>
              </a:rPr>
              <a:t>等</a:t>
            </a:r>
            <a:r>
              <a:rPr sz="2200" spc="5" dirty="0">
                <a:solidFill>
                  <a:srgbClr val="0000CC"/>
                </a:solidFill>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890270" lvl="2" indent="-192405">
              <a:lnSpc>
                <a:spcPts val="2165"/>
              </a:lnSpc>
              <a:buSzPct val="95000"/>
              <a:buFont typeface="Wingdings" panose="05000000000000000000"/>
              <a:buChar char=""/>
              <a:tabLst>
                <a:tab pos="890905" algn="l"/>
              </a:tabLst>
            </a:pPr>
            <a:r>
              <a:rPr sz="1900" spc="-5" dirty="0">
                <a:latin typeface="宋体" panose="02010600030101010101" pitchFamily="2" charset="-122"/>
                <a:cs typeface="宋体" panose="02010600030101010101" pitchFamily="2" charset="-122"/>
              </a:rPr>
              <a:t>燃料燃烧量＝期初库存＋购入量－期末库存－对外转销量</a:t>
            </a:r>
            <a:r>
              <a:rPr sz="1900" spc="15" dirty="0">
                <a:latin typeface="隶书"/>
                <a:cs typeface="隶书"/>
              </a:rPr>
              <a:t>－</a:t>
            </a:r>
            <a:r>
              <a:rPr sz="1900" spc="-5" dirty="0">
                <a:latin typeface="宋体" panose="02010600030101010101" pitchFamily="2" charset="-122"/>
                <a:cs typeface="宋体" panose="02010600030101010101" pitchFamily="2" charset="-122"/>
              </a:rPr>
              <a:t>其它用量</a:t>
            </a:r>
            <a:endParaRPr sz="1900">
              <a:latin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2218" y="725423"/>
            <a:ext cx="5085081"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化石燃</a:t>
            </a:r>
            <a:r>
              <a:rPr sz="3300" b="1" spc="10" dirty="0">
                <a:solidFill>
                  <a:srgbClr val="000000"/>
                </a:solidFill>
                <a:latin typeface="Microsoft JhengHei" panose="020B0604030504040204" charset="-120"/>
                <a:cs typeface="Microsoft JhengHei" panose="020B0604030504040204" charset="-120"/>
              </a:rPr>
              <a:t>料含碳量的确定</a:t>
            </a:r>
            <a:endParaRPr sz="3300" dirty="0">
              <a:latin typeface="Microsoft JhengHei" panose="020B0604030504040204" charset="-120"/>
              <a:cs typeface="Microsoft JhengHei" panose="020B0604030504040204" charset="-120"/>
            </a:endParaRPr>
          </a:p>
        </p:txBody>
      </p:sp>
      <p:sp>
        <p:nvSpPr>
          <p:cNvPr id="3" name="object 3"/>
          <p:cNvSpPr txBox="1"/>
          <p:nvPr/>
        </p:nvSpPr>
        <p:spPr>
          <a:xfrm>
            <a:off x="1035811" y="1612391"/>
            <a:ext cx="8026400" cy="2128520"/>
          </a:xfrm>
          <a:prstGeom prst="rect">
            <a:avLst/>
          </a:prstGeom>
        </p:spPr>
        <p:txBody>
          <a:bodyPr vert="horz" wrap="square" lIns="0" tIns="40005" rIns="0" bIns="0" rtlCol="0">
            <a:spAutoFit/>
          </a:bodyPr>
          <a:lstStyle/>
          <a:p>
            <a:pPr marL="182880" marR="5080" indent="-170815">
              <a:lnSpc>
                <a:spcPct val="90000"/>
              </a:lnSpc>
              <a:spcBef>
                <a:spcPts val="315"/>
              </a:spcBef>
              <a:buSzPct val="94000"/>
              <a:buFont typeface="Wingdings" panose="05000000000000000000"/>
              <a:buChar char=""/>
              <a:tabLst>
                <a:tab pos="193040" algn="l"/>
              </a:tabLst>
            </a:pPr>
            <a:r>
              <a:rPr sz="1800" dirty="0">
                <a:latin typeface="Calibri" panose="020F0502020204030204"/>
                <a:cs typeface="Calibri" panose="020F0502020204030204"/>
              </a:rPr>
              <a:t>1.</a:t>
            </a:r>
            <a:r>
              <a:rPr sz="1800" spc="30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有条件的企业可委托有资质的专业机构定期检测燃料的含碳量，企业如果有 满足资质标准的检测单位也可自行检测。燃料含碳量的测定应遵循指南引用文 件中的相关标准，如《</a:t>
            </a:r>
            <a:r>
              <a:rPr sz="1800" spc="-5" dirty="0">
                <a:latin typeface="Calibri" panose="020F0502020204030204"/>
                <a:cs typeface="Calibri" panose="020F0502020204030204"/>
              </a:rPr>
              <a:t>GB/T </a:t>
            </a:r>
            <a:r>
              <a:rPr sz="1800" dirty="0">
                <a:latin typeface="Calibri" panose="020F0502020204030204"/>
                <a:cs typeface="Calibri" panose="020F0502020204030204"/>
              </a:rPr>
              <a:t>476</a:t>
            </a:r>
            <a:r>
              <a:rPr sz="1800" spc="-1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煤中碳和氢的测量方法》、《</a:t>
            </a:r>
            <a:r>
              <a:rPr sz="1800" spc="-5" dirty="0">
                <a:latin typeface="Calibri" panose="020F0502020204030204"/>
                <a:cs typeface="Calibri" panose="020F0502020204030204"/>
              </a:rPr>
              <a:t>SH/T</a:t>
            </a:r>
            <a:r>
              <a:rPr sz="1800" dirty="0">
                <a:latin typeface="Calibri" panose="020F0502020204030204"/>
                <a:cs typeface="Calibri" panose="020F0502020204030204"/>
              </a:rPr>
              <a:t> 0656</a:t>
            </a:r>
            <a:r>
              <a:rPr sz="1800" spc="-1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石油 产品及润滑剂中碳、氢、氮测定法（元素分析仪法）》、《</a:t>
            </a:r>
            <a:r>
              <a:rPr sz="1800" spc="-5" dirty="0">
                <a:latin typeface="Calibri" panose="020F0502020204030204"/>
                <a:cs typeface="Calibri" panose="020F0502020204030204"/>
              </a:rPr>
              <a:t>GB/T</a:t>
            </a:r>
            <a:r>
              <a:rPr sz="1800" spc="-25" dirty="0">
                <a:latin typeface="Calibri" panose="020F0502020204030204"/>
                <a:cs typeface="Calibri" panose="020F0502020204030204"/>
              </a:rPr>
              <a:t> </a:t>
            </a:r>
            <a:r>
              <a:rPr sz="1800" dirty="0">
                <a:latin typeface="Calibri" panose="020F0502020204030204"/>
                <a:cs typeface="Calibri" panose="020F0502020204030204"/>
              </a:rPr>
              <a:t>13610</a:t>
            </a:r>
            <a:r>
              <a:rPr sz="1800" dirty="0">
                <a:latin typeface="宋体" panose="02010600030101010101" pitchFamily="2" charset="-122"/>
                <a:cs typeface="宋体" panose="02010600030101010101" pitchFamily="2" charset="-122"/>
              </a:rPr>
              <a:t>天然气 的组成分析（气相色谱法）》、《</a:t>
            </a:r>
            <a:r>
              <a:rPr sz="1800" spc="-5" dirty="0">
                <a:latin typeface="Calibri" panose="020F0502020204030204"/>
                <a:cs typeface="Calibri" panose="020F0502020204030204"/>
              </a:rPr>
              <a:t>GB/T</a:t>
            </a:r>
            <a:r>
              <a:rPr sz="1800" spc="-10" dirty="0">
                <a:latin typeface="Calibri" panose="020F0502020204030204"/>
                <a:cs typeface="Calibri" panose="020F0502020204030204"/>
              </a:rPr>
              <a:t> </a:t>
            </a:r>
            <a:r>
              <a:rPr sz="1800" dirty="0">
                <a:latin typeface="Calibri" panose="020F0502020204030204"/>
                <a:cs typeface="Calibri" panose="020F0502020204030204"/>
              </a:rPr>
              <a:t>8984</a:t>
            </a:r>
            <a:r>
              <a:rPr sz="1800" spc="-2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气体中一氧化碳、二氧化碳和碳 氢化合物的测定（气相色谱法）》等</a:t>
            </a:r>
            <a:endParaRPr sz="1800">
              <a:latin typeface="宋体" panose="02010600030101010101" pitchFamily="2" charset="-122"/>
              <a:cs typeface="宋体" panose="02010600030101010101" pitchFamily="2" charset="-122"/>
            </a:endParaRPr>
          </a:p>
          <a:p>
            <a:pPr marL="182880" marR="108585" indent="-170815">
              <a:lnSpc>
                <a:spcPts val="1940"/>
              </a:lnSpc>
              <a:spcBef>
                <a:spcPts val="825"/>
              </a:spcBef>
              <a:buSzPct val="94000"/>
              <a:buFont typeface="Wingdings" panose="05000000000000000000"/>
              <a:buChar char=""/>
              <a:tabLst>
                <a:tab pos="193040" algn="l"/>
              </a:tabLst>
            </a:pPr>
            <a:r>
              <a:rPr sz="18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对天然气等气体燃料可根据气体组分及每种气体组分的体积浓度、该组分化 学分子式中碳原子的数目计算含碳量：</a:t>
            </a:r>
            <a:endParaRPr sz="1800">
              <a:latin typeface="宋体" panose="02010600030101010101" pitchFamily="2" charset="-122"/>
              <a:cs typeface="宋体" panose="02010600030101010101" pitchFamily="2" charset="-122"/>
            </a:endParaRPr>
          </a:p>
        </p:txBody>
      </p:sp>
      <p:sp>
        <p:nvSpPr>
          <p:cNvPr id="4" name="object 4"/>
          <p:cNvSpPr txBox="1"/>
          <p:nvPr/>
        </p:nvSpPr>
        <p:spPr>
          <a:xfrm>
            <a:off x="1035811" y="4486655"/>
            <a:ext cx="8035925" cy="1985645"/>
          </a:xfrm>
          <a:prstGeom prst="rect">
            <a:avLst/>
          </a:prstGeom>
        </p:spPr>
        <p:txBody>
          <a:bodyPr vert="horz" wrap="square" lIns="0" tIns="40005" rIns="0" bIns="0" rtlCol="0">
            <a:spAutoFit/>
          </a:bodyPr>
          <a:lstStyle/>
          <a:p>
            <a:pPr marL="182880" marR="59690" indent="-170815" algn="just">
              <a:lnSpc>
                <a:spcPct val="90000"/>
              </a:lnSpc>
              <a:spcBef>
                <a:spcPts val="315"/>
              </a:spcBef>
              <a:buSzPct val="94000"/>
              <a:buFont typeface="Wingdings" panose="05000000000000000000"/>
              <a:buChar char=""/>
              <a:tabLst>
                <a:tab pos="193040" algn="l"/>
              </a:tabLst>
            </a:pPr>
            <a:r>
              <a:rPr sz="1800" dirty="0">
                <a:latin typeface="Calibri" panose="020F0502020204030204"/>
                <a:cs typeface="Calibri" panose="020F0502020204030204"/>
              </a:rPr>
              <a:t>3.</a:t>
            </a:r>
            <a:r>
              <a:rPr sz="1800" dirty="0">
                <a:latin typeface="宋体" panose="02010600030101010101" pitchFamily="2" charset="-122"/>
                <a:cs typeface="宋体" panose="02010600030101010101" pitchFamily="2" charset="-122"/>
              </a:rPr>
              <a:t>没有条件实测燃料含碳量的，可定期检测燃料的低位发热量，再根据指南提 供的单位热值含碳量缺省值估算燃料的含碳量。其中，低位发热量的测定需遵 循《</a:t>
            </a:r>
            <a:r>
              <a:rPr sz="1800" spc="-5" dirty="0">
                <a:latin typeface="Calibri" panose="020F0502020204030204"/>
                <a:cs typeface="Calibri" panose="020F0502020204030204"/>
              </a:rPr>
              <a:t>GB/T</a:t>
            </a:r>
            <a:r>
              <a:rPr sz="1800" spc="-15" dirty="0">
                <a:latin typeface="Calibri" panose="020F0502020204030204"/>
                <a:cs typeface="Calibri" panose="020F0502020204030204"/>
              </a:rPr>
              <a:t> </a:t>
            </a:r>
            <a:r>
              <a:rPr sz="1800" dirty="0">
                <a:latin typeface="Calibri" panose="020F0502020204030204"/>
                <a:cs typeface="Calibri" panose="020F0502020204030204"/>
              </a:rPr>
              <a:t>213</a:t>
            </a:r>
            <a:r>
              <a:rPr sz="1800" spc="-2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煤的发热量测定方法》、《</a:t>
            </a:r>
            <a:r>
              <a:rPr sz="1800" spc="-5" dirty="0">
                <a:latin typeface="Calibri" panose="020F0502020204030204"/>
                <a:cs typeface="Calibri" panose="020F0502020204030204"/>
              </a:rPr>
              <a:t>GB/T</a:t>
            </a:r>
            <a:r>
              <a:rPr sz="1800" spc="-15" dirty="0">
                <a:latin typeface="Calibri" panose="020F0502020204030204"/>
                <a:cs typeface="Calibri" panose="020F0502020204030204"/>
              </a:rPr>
              <a:t> </a:t>
            </a:r>
            <a:r>
              <a:rPr sz="1800" dirty="0">
                <a:latin typeface="Calibri" panose="020F0502020204030204"/>
                <a:cs typeface="Calibri" panose="020F0502020204030204"/>
              </a:rPr>
              <a:t>384</a:t>
            </a:r>
            <a:r>
              <a:rPr sz="1800" spc="-2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石油产品热值测定法》、《 </a:t>
            </a:r>
            <a:r>
              <a:rPr sz="1800" spc="-5" dirty="0">
                <a:latin typeface="Calibri" panose="020F0502020204030204"/>
                <a:cs typeface="Calibri" panose="020F0502020204030204"/>
              </a:rPr>
              <a:t>GB/T</a:t>
            </a:r>
            <a:r>
              <a:rPr sz="1800" spc="5" dirty="0">
                <a:latin typeface="Calibri" panose="020F0502020204030204"/>
                <a:cs typeface="Calibri" panose="020F0502020204030204"/>
              </a:rPr>
              <a:t> </a:t>
            </a:r>
            <a:r>
              <a:rPr sz="1800" dirty="0">
                <a:latin typeface="Calibri" panose="020F0502020204030204"/>
                <a:cs typeface="Calibri" panose="020F0502020204030204"/>
              </a:rPr>
              <a:t>22723 </a:t>
            </a:r>
            <a:r>
              <a:rPr sz="1800" dirty="0">
                <a:latin typeface="宋体" panose="02010600030101010101" pitchFamily="2" charset="-122"/>
                <a:cs typeface="宋体" panose="02010600030101010101" pitchFamily="2" charset="-122"/>
              </a:rPr>
              <a:t>天然气能量的测定》等相关标准</a:t>
            </a:r>
            <a:endParaRPr sz="1800">
              <a:latin typeface="宋体" panose="02010600030101010101" pitchFamily="2" charset="-122"/>
              <a:cs typeface="宋体" panose="02010600030101010101" pitchFamily="2" charset="-122"/>
            </a:endParaRPr>
          </a:p>
          <a:p>
            <a:pPr>
              <a:lnSpc>
                <a:spcPct val="100000"/>
              </a:lnSpc>
              <a:buFont typeface="Wingdings" panose="05000000000000000000"/>
              <a:buChar char=""/>
            </a:pPr>
            <a:endParaRPr sz="2000">
              <a:latin typeface="Times New Roman" panose="02020603050405020304"/>
              <a:cs typeface="Times New Roman" panose="02020603050405020304"/>
            </a:endParaRPr>
          </a:p>
          <a:p>
            <a:pPr marL="182880" marR="5080" indent="-170815" algn="just">
              <a:lnSpc>
                <a:spcPts val="1940"/>
              </a:lnSpc>
              <a:spcBef>
                <a:spcPts val="1285"/>
              </a:spcBef>
              <a:buSzPct val="94000"/>
              <a:buFont typeface="Wingdings" panose="05000000000000000000"/>
              <a:buChar char=""/>
              <a:tabLst>
                <a:tab pos="193040" algn="l"/>
              </a:tabLst>
            </a:pPr>
            <a:r>
              <a:rPr sz="1800" dirty="0">
                <a:latin typeface="Calibri" panose="020F0502020204030204"/>
                <a:cs typeface="Calibri" panose="020F0502020204030204"/>
              </a:rPr>
              <a:t>4.</a:t>
            </a:r>
            <a:r>
              <a:rPr sz="1800" spc="-9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切实没有条件实测燃料发热量的企业，建议参考附录二表</a:t>
            </a:r>
            <a:r>
              <a:rPr sz="1800" spc="-5" dirty="0">
                <a:latin typeface="Calibri" panose="020F0502020204030204"/>
                <a:cs typeface="Calibri" panose="020F0502020204030204"/>
              </a:rPr>
              <a:t>2.1</a:t>
            </a:r>
            <a:r>
              <a:rPr sz="1800" dirty="0">
                <a:latin typeface="宋体" panose="02010600030101010101" pitchFamily="2" charset="-122"/>
                <a:cs typeface="宋体" panose="02010600030101010101" pitchFamily="2" charset="-122"/>
              </a:rPr>
              <a:t>对一些常见化石 燃料的低位发热量直接取缺省值，</a:t>
            </a:r>
            <a:endParaRPr sz="1800">
              <a:latin typeface="宋体" panose="02010600030101010101" pitchFamily="2" charset="-122"/>
              <a:cs typeface="宋体" panose="02010600030101010101" pitchFamily="2" charset="-122"/>
            </a:endParaRPr>
          </a:p>
        </p:txBody>
      </p:sp>
      <p:sp>
        <p:nvSpPr>
          <p:cNvPr id="5" name="object 5"/>
          <p:cNvSpPr/>
          <p:nvPr/>
        </p:nvSpPr>
        <p:spPr>
          <a:xfrm>
            <a:off x="2026920" y="3770884"/>
            <a:ext cx="4117848" cy="606116"/>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459735" y="5572252"/>
            <a:ext cx="2529840" cy="441960"/>
          </a:xfrm>
          <a:prstGeom prst="rect">
            <a:avLst/>
          </a:prstGeom>
          <a:blipFill>
            <a:blip r:embed="rId2" cstate="print"/>
            <a:stretch>
              <a:fillRect/>
            </a:stretch>
          </a:blipFill>
        </p:spPr>
        <p:txBody>
          <a:bodyPr wrap="square" lIns="0" tIns="0" rIns="0" bIns="0" rtlCol="0"/>
          <a:lstStyle/>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0819" y="725423"/>
            <a:ext cx="5161281"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化石燃</a:t>
            </a:r>
            <a:r>
              <a:rPr sz="3300" b="1" spc="10" dirty="0">
                <a:solidFill>
                  <a:srgbClr val="000000"/>
                </a:solidFill>
                <a:latin typeface="Microsoft JhengHei" panose="020B0604030504040204" charset="-120"/>
                <a:cs typeface="Microsoft JhengHei" panose="020B0604030504040204" charset="-120"/>
              </a:rPr>
              <a:t>料碳氧化率的确定</a:t>
            </a:r>
            <a:endParaRPr sz="3300" dirty="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3" name="object 3"/>
          <p:cNvSpPr txBox="1"/>
          <p:nvPr/>
        </p:nvSpPr>
        <p:spPr>
          <a:xfrm>
            <a:off x="1249172" y="1600200"/>
            <a:ext cx="7749540" cy="1531620"/>
          </a:xfrm>
          <a:prstGeom prst="rect">
            <a:avLst/>
          </a:prstGeom>
        </p:spPr>
        <p:txBody>
          <a:bodyPr vert="horz" wrap="square" lIns="0" tIns="12700" rIns="0" bIns="0" rtlCol="0">
            <a:spAutoFit/>
          </a:bodyPr>
          <a:lstStyle/>
          <a:p>
            <a:pPr marL="182880" indent="-170815">
              <a:lnSpc>
                <a:spcPts val="2710"/>
              </a:lnSpc>
              <a:spcBef>
                <a:spcPts val="100"/>
              </a:spcBef>
              <a:buFont typeface="Arial" panose="020B0604020202020204"/>
              <a:buChar char="•"/>
              <a:tabLst>
                <a:tab pos="183515" algn="l"/>
              </a:tabLst>
            </a:pPr>
            <a:r>
              <a:rPr sz="2400" dirty="0">
                <a:latin typeface="宋体" panose="02010600030101010101" pitchFamily="2" charset="-122"/>
                <a:cs typeface="宋体" panose="02010600030101010101" pitchFamily="2" charset="-122"/>
              </a:rPr>
              <a:t>液体或气体燃料取默认值，其中气体燃料</a:t>
            </a:r>
            <a:r>
              <a:rPr sz="2400" spc="5" dirty="0">
                <a:latin typeface="Calibri" panose="020F0502020204030204"/>
                <a:cs typeface="Calibri" panose="020F0502020204030204"/>
              </a:rPr>
              <a:t>0</a:t>
            </a:r>
            <a:r>
              <a:rPr sz="2400" spc="-10" dirty="0">
                <a:latin typeface="Calibri" panose="020F0502020204030204"/>
                <a:cs typeface="Calibri" panose="020F0502020204030204"/>
              </a:rPr>
              <a:t>.</a:t>
            </a:r>
            <a:r>
              <a:rPr sz="2400" spc="5" dirty="0">
                <a:latin typeface="Calibri" panose="020F0502020204030204"/>
                <a:cs typeface="Calibri" panose="020F0502020204030204"/>
              </a:rPr>
              <a:t>99</a:t>
            </a:r>
            <a:r>
              <a:rPr sz="2400" dirty="0">
                <a:latin typeface="宋体" panose="02010600030101010101" pitchFamily="2" charset="-122"/>
                <a:cs typeface="宋体" panose="02010600030101010101" pitchFamily="2" charset="-122"/>
              </a:rPr>
              <a:t>，液体燃料</a:t>
            </a:r>
            <a:endParaRPr sz="2400">
              <a:latin typeface="宋体" panose="02010600030101010101" pitchFamily="2" charset="-122"/>
              <a:cs typeface="宋体" panose="02010600030101010101" pitchFamily="2" charset="-122"/>
            </a:endParaRPr>
          </a:p>
          <a:p>
            <a:pPr marL="182880">
              <a:lnSpc>
                <a:spcPts val="2710"/>
              </a:lnSpc>
            </a:pPr>
            <a:r>
              <a:rPr sz="2400" dirty="0">
                <a:latin typeface="Calibri" panose="020F0502020204030204"/>
                <a:cs typeface="Calibri" panose="020F0502020204030204"/>
              </a:rPr>
              <a:t>0.98</a:t>
            </a:r>
            <a:endParaRPr sz="2400">
              <a:latin typeface="Calibri" panose="020F0502020204030204"/>
              <a:cs typeface="Calibri" panose="020F0502020204030204"/>
            </a:endParaRPr>
          </a:p>
          <a:p>
            <a:pPr marL="182880" indent="-170815">
              <a:lnSpc>
                <a:spcPct val="100000"/>
              </a:lnSpc>
              <a:spcBef>
                <a:spcPts val="550"/>
              </a:spcBef>
              <a:buFont typeface="Arial" panose="020B0604020202020204"/>
              <a:buChar char="•"/>
              <a:tabLst>
                <a:tab pos="183515" algn="l"/>
              </a:tabLst>
            </a:pPr>
            <a:r>
              <a:rPr sz="2400" dirty="0">
                <a:latin typeface="宋体" panose="02010600030101010101" pitchFamily="2" charset="-122"/>
                <a:cs typeface="宋体" panose="02010600030101010101" pitchFamily="2" charset="-122"/>
              </a:rPr>
              <a:t>固体燃料</a:t>
            </a:r>
            <a:endParaRPr sz="2400">
              <a:latin typeface="宋体" panose="02010600030101010101" pitchFamily="2" charset="-122"/>
              <a:cs typeface="宋体" panose="02010600030101010101" pitchFamily="2" charset="-122"/>
            </a:endParaRPr>
          </a:p>
          <a:p>
            <a:pPr marL="629285" lvl="1" indent="-273050">
              <a:lnSpc>
                <a:spcPct val="100000"/>
              </a:lnSpc>
              <a:spcBef>
                <a:spcPts val="120"/>
              </a:spcBef>
              <a:buSzPct val="96000"/>
              <a:buFont typeface="Wingdings" panose="05000000000000000000"/>
              <a:buChar char=""/>
              <a:tabLst>
                <a:tab pos="629920" algn="l"/>
              </a:tabLst>
            </a:pPr>
            <a:r>
              <a:rPr sz="2400" dirty="0">
                <a:solidFill>
                  <a:srgbClr val="0000CC"/>
                </a:solidFill>
                <a:latin typeface="宋体" panose="02010600030101010101" pitchFamily="2" charset="-122"/>
                <a:cs typeface="宋体" panose="02010600030101010101" pitchFamily="2" charset="-122"/>
              </a:rPr>
              <a:t>视燃料品种参考指南附录二取缺省值；</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5916" y="676655"/>
            <a:ext cx="5993765" cy="574040"/>
          </a:xfrm>
          <a:prstGeom prst="rect">
            <a:avLst/>
          </a:prstGeom>
        </p:spPr>
        <p:txBody>
          <a:bodyPr vert="horz" wrap="square" lIns="0" tIns="12700" rIns="0" bIns="0" rtlCol="0">
            <a:spAutoFit/>
          </a:bodyPr>
          <a:lstStyle/>
          <a:p>
            <a:pPr marL="12700">
              <a:lnSpc>
                <a:spcPct val="100000"/>
              </a:lnSpc>
              <a:spcBef>
                <a:spcPts val="100"/>
              </a:spcBef>
            </a:pPr>
            <a:r>
              <a:rPr sz="3600" b="1" spc="20" dirty="0">
                <a:solidFill>
                  <a:srgbClr val="000000"/>
                </a:solidFill>
                <a:latin typeface="Microsoft JhengHei" panose="020B0604030504040204" charset="-120"/>
                <a:cs typeface="Microsoft JhengHei" panose="020B0604030504040204" charset="-120"/>
              </a:rPr>
              <a:t>工业生产过程的</a:t>
            </a:r>
            <a:r>
              <a:rPr sz="3600" b="1" dirty="0">
                <a:solidFill>
                  <a:srgbClr val="000000"/>
                </a:solidFill>
                <a:latin typeface="Microsoft JhengHei" panose="020B0604030504040204" charset="-120"/>
                <a:cs typeface="Microsoft JhengHei" panose="020B0604030504040204" charset="-120"/>
              </a:rPr>
              <a:t>温</a:t>
            </a:r>
            <a:r>
              <a:rPr sz="3600" b="1" spc="20" dirty="0">
                <a:solidFill>
                  <a:srgbClr val="000000"/>
                </a:solidFill>
                <a:latin typeface="Microsoft JhengHei" panose="020B0604030504040204" charset="-120"/>
                <a:cs typeface="Microsoft JhengHei" panose="020B0604030504040204" charset="-120"/>
              </a:rPr>
              <a:t>室</a:t>
            </a:r>
            <a:r>
              <a:rPr sz="3600" b="1" dirty="0">
                <a:solidFill>
                  <a:srgbClr val="000000"/>
                </a:solidFill>
                <a:latin typeface="Microsoft JhengHei" panose="020B0604030504040204" charset="-120"/>
                <a:cs typeface="Microsoft JhengHei" panose="020B0604030504040204" charset="-120"/>
              </a:rPr>
              <a:t>气</a:t>
            </a:r>
            <a:r>
              <a:rPr sz="3600" b="1" spc="20" dirty="0">
                <a:solidFill>
                  <a:srgbClr val="000000"/>
                </a:solidFill>
                <a:latin typeface="Microsoft JhengHei" panose="020B0604030504040204" charset="-120"/>
                <a:cs typeface="Microsoft JhengHei" panose="020B0604030504040204" charset="-120"/>
              </a:rPr>
              <a:t>体</a:t>
            </a:r>
            <a:r>
              <a:rPr sz="3600" b="1" dirty="0">
                <a:solidFill>
                  <a:srgbClr val="000000"/>
                </a:solidFill>
                <a:latin typeface="Microsoft JhengHei" panose="020B0604030504040204" charset="-120"/>
                <a:cs typeface="Microsoft JhengHei" panose="020B0604030504040204" charset="-120"/>
              </a:rPr>
              <a:t>排放</a:t>
            </a:r>
            <a:endParaRPr sz="3600">
              <a:latin typeface="Microsoft JhengHei" panose="020B0604030504040204" charset="-120"/>
              <a:cs typeface="Microsoft JhengHei" panose="020B0604030504040204" charset="-120"/>
            </a:endParaRPr>
          </a:p>
        </p:txBody>
      </p:sp>
      <p:sp>
        <p:nvSpPr>
          <p:cNvPr id="3" name="object 3"/>
          <p:cNvSpPr txBox="1"/>
          <p:nvPr/>
        </p:nvSpPr>
        <p:spPr>
          <a:xfrm>
            <a:off x="1153667" y="1662988"/>
            <a:ext cx="6417310" cy="2299335"/>
          </a:xfrm>
          <a:prstGeom prst="rect">
            <a:avLst/>
          </a:prstGeom>
        </p:spPr>
        <p:txBody>
          <a:bodyPr vert="horz" wrap="square" lIns="0" tIns="31115" rIns="0" bIns="0" rtlCol="0">
            <a:spAutoFit/>
          </a:bodyPr>
          <a:lstStyle/>
          <a:p>
            <a:pPr marL="38100">
              <a:lnSpc>
                <a:spcPct val="100000"/>
              </a:lnSpc>
              <a:spcBef>
                <a:spcPts val="245"/>
              </a:spcBef>
            </a:pPr>
            <a:r>
              <a:rPr sz="2000" spc="-10" dirty="0">
                <a:latin typeface="宋体" panose="02010600030101010101" pitchFamily="2" charset="-122"/>
                <a:cs typeface="宋体" panose="02010600030101010101" pitchFamily="2" charset="-122"/>
              </a:rPr>
              <a:t>工业生产过程的温室气体排放包括</a:t>
            </a:r>
            <a:endParaRPr sz="2000">
              <a:latin typeface="宋体" panose="02010600030101010101" pitchFamily="2" charset="-122"/>
              <a:cs typeface="宋体" panose="02010600030101010101" pitchFamily="2" charset="-122"/>
            </a:endParaRPr>
          </a:p>
          <a:p>
            <a:pPr marL="608330" indent="-226695">
              <a:lnSpc>
                <a:spcPct val="100000"/>
              </a:lnSpc>
              <a:spcBef>
                <a:spcPts val="145"/>
              </a:spcBef>
              <a:buSzPct val="95000"/>
              <a:buFont typeface="Wingdings" panose="05000000000000000000"/>
              <a:buChar char=""/>
              <a:tabLst>
                <a:tab pos="608965" algn="l"/>
              </a:tabLst>
            </a:pPr>
            <a:r>
              <a:rPr sz="2000" spc="-10" dirty="0">
                <a:solidFill>
                  <a:srgbClr val="0000CC"/>
                </a:solidFill>
                <a:latin typeface="宋体" panose="02010600030101010101" pitchFamily="2" charset="-122"/>
                <a:cs typeface="宋体" panose="02010600030101010101" pitchFamily="2" charset="-122"/>
              </a:rPr>
              <a:t>工业生产过程</a:t>
            </a:r>
            <a:r>
              <a:rPr sz="2000" spc="-20" dirty="0">
                <a:solidFill>
                  <a:srgbClr val="0000CC"/>
                </a:solidFill>
                <a:latin typeface="Calibri" panose="020F0502020204030204"/>
                <a:cs typeface="Calibri" panose="020F0502020204030204"/>
              </a:rPr>
              <a:t>CO</a:t>
            </a:r>
            <a:r>
              <a:rPr sz="2025" spc="-30" baseline="-21000" dirty="0">
                <a:solidFill>
                  <a:srgbClr val="0000CC"/>
                </a:solidFill>
                <a:latin typeface="Calibri" panose="020F0502020204030204"/>
                <a:cs typeface="Calibri" panose="020F0502020204030204"/>
              </a:rPr>
              <a:t>2</a:t>
            </a:r>
            <a:r>
              <a:rPr sz="2000" spc="-10" dirty="0">
                <a:solidFill>
                  <a:srgbClr val="0000CC"/>
                </a:solidFill>
                <a:latin typeface="宋体" panose="02010600030101010101" pitchFamily="2" charset="-122"/>
                <a:cs typeface="宋体" panose="02010600030101010101" pitchFamily="2" charset="-122"/>
              </a:rPr>
              <a:t>排放</a:t>
            </a:r>
            <a:endParaRPr sz="2000">
              <a:latin typeface="宋体" panose="02010600030101010101" pitchFamily="2" charset="-122"/>
              <a:cs typeface="宋体" panose="02010600030101010101" pitchFamily="2" charset="-122"/>
            </a:endParaRPr>
          </a:p>
          <a:p>
            <a:pPr marL="924560" lvl="1" indent="-201295">
              <a:lnSpc>
                <a:spcPct val="100000"/>
              </a:lnSpc>
              <a:spcBef>
                <a:spcPts val="165"/>
              </a:spcBef>
              <a:buSzPct val="95000"/>
              <a:buFont typeface="Wingdings" panose="05000000000000000000"/>
              <a:buChar char=""/>
              <a:tabLst>
                <a:tab pos="924560" algn="l"/>
              </a:tabLst>
            </a:pPr>
            <a:r>
              <a:rPr sz="2000" spc="-10" dirty="0">
                <a:latin typeface="宋体" panose="02010600030101010101" pitchFamily="2" charset="-122"/>
                <a:cs typeface="宋体" panose="02010600030101010101" pitchFamily="2" charset="-122"/>
              </a:rPr>
              <a:t>化石燃料和其它碳氢化合物用作原</a:t>
            </a:r>
            <a:r>
              <a:rPr sz="2000" spc="10" dirty="0">
                <a:latin typeface="宋体" panose="02010600030101010101" pitchFamily="2" charset="-122"/>
                <a:cs typeface="宋体" panose="02010600030101010101" pitchFamily="2" charset="-122"/>
              </a:rPr>
              <a:t>材</a:t>
            </a:r>
            <a:r>
              <a:rPr sz="2000" spc="-10" dirty="0">
                <a:latin typeface="宋体" panose="02010600030101010101" pitchFamily="2" charset="-122"/>
                <a:cs typeface="宋体" panose="02010600030101010101" pitchFamily="2" charset="-122"/>
              </a:rPr>
              <a:t>料生</a:t>
            </a:r>
            <a:r>
              <a:rPr sz="2000" spc="10" dirty="0">
                <a:latin typeface="宋体" panose="02010600030101010101" pitchFamily="2" charset="-122"/>
                <a:cs typeface="宋体" panose="02010600030101010101" pitchFamily="2" charset="-122"/>
              </a:rPr>
              <a:t>成</a:t>
            </a:r>
            <a:r>
              <a:rPr sz="2000" spc="-10" dirty="0">
                <a:latin typeface="宋体" panose="02010600030101010101" pitchFamily="2" charset="-122"/>
                <a:cs typeface="宋体" panose="02010600030101010101" pitchFamily="2" charset="-122"/>
              </a:rPr>
              <a:t>了</a:t>
            </a:r>
            <a:r>
              <a:rPr sz="2000" spc="-10" dirty="0">
                <a:latin typeface="Calibri" panose="020F0502020204030204"/>
                <a:cs typeface="Calibri" panose="020F0502020204030204"/>
              </a:rPr>
              <a:t>CO</a:t>
            </a:r>
            <a:r>
              <a:rPr sz="2025" spc="-15" baseline="-21000" dirty="0">
                <a:latin typeface="Calibri" panose="020F0502020204030204"/>
                <a:cs typeface="Calibri" panose="020F0502020204030204"/>
              </a:rPr>
              <a:t>2</a:t>
            </a:r>
            <a:endParaRPr sz="2025" baseline="-21000">
              <a:latin typeface="Calibri" panose="020F0502020204030204"/>
              <a:cs typeface="Calibri" panose="020F0502020204030204"/>
            </a:endParaRPr>
          </a:p>
          <a:p>
            <a:pPr marL="924560" lvl="1" indent="-201295">
              <a:lnSpc>
                <a:spcPct val="100000"/>
              </a:lnSpc>
              <a:spcBef>
                <a:spcPts val="170"/>
              </a:spcBef>
              <a:buSzPct val="95000"/>
              <a:buFont typeface="Wingdings" panose="05000000000000000000"/>
              <a:buChar char=""/>
              <a:tabLst>
                <a:tab pos="924560" algn="l"/>
              </a:tabLst>
            </a:pPr>
            <a:r>
              <a:rPr sz="2000" spc="-10" dirty="0">
                <a:latin typeface="宋体" panose="02010600030101010101" pitchFamily="2" charset="-122"/>
                <a:cs typeface="宋体" panose="02010600030101010101" pitchFamily="2" charset="-122"/>
              </a:rPr>
              <a:t>碳酸盐使用过程发生分解生成了</a:t>
            </a:r>
            <a:r>
              <a:rPr sz="2000" spc="-10" dirty="0">
                <a:latin typeface="Calibri" panose="020F0502020204030204"/>
                <a:cs typeface="Calibri" panose="020F0502020204030204"/>
              </a:rPr>
              <a:t>CO</a:t>
            </a:r>
            <a:r>
              <a:rPr sz="2025" spc="-15" baseline="-21000" dirty="0">
                <a:latin typeface="Calibri" panose="020F0502020204030204"/>
                <a:cs typeface="Calibri" panose="020F0502020204030204"/>
              </a:rPr>
              <a:t>2</a:t>
            </a:r>
            <a:endParaRPr sz="2025" baseline="-21000">
              <a:latin typeface="Calibri" panose="020F0502020204030204"/>
              <a:cs typeface="Calibri" panose="020F0502020204030204"/>
            </a:endParaRPr>
          </a:p>
          <a:p>
            <a:pPr marL="608330" indent="-226695">
              <a:lnSpc>
                <a:spcPct val="100000"/>
              </a:lnSpc>
              <a:spcBef>
                <a:spcPts val="145"/>
              </a:spcBef>
              <a:buSzPct val="95000"/>
              <a:buFont typeface="Wingdings" panose="05000000000000000000"/>
              <a:buChar char=""/>
              <a:tabLst>
                <a:tab pos="608965" algn="l"/>
              </a:tabLst>
            </a:pPr>
            <a:r>
              <a:rPr sz="2000" spc="-10" dirty="0">
                <a:solidFill>
                  <a:srgbClr val="0000CC"/>
                </a:solidFill>
                <a:latin typeface="宋体" panose="02010600030101010101" pitchFamily="2" charset="-122"/>
                <a:cs typeface="宋体" panose="02010600030101010101" pitchFamily="2" charset="-122"/>
              </a:rPr>
              <a:t>工业生产过程非</a:t>
            </a:r>
            <a:r>
              <a:rPr sz="2000" spc="-20" dirty="0">
                <a:solidFill>
                  <a:srgbClr val="0000CC"/>
                </a:solidFill>
                <a:latin typeface="Calibri" panose="020F0502020204030204"/>
                <a:cs typeface="Calibri" panose="020F0502020204030204"/>
              </a:rPr>
              <a:t>CO</a:t>
            </a:r>
            <a:r>
              <a:rPr sz="2025" spc="-30" baseline="-21000" dirty="0">
                <a:solidFill>
                  <a:srgbClr val="0000CC"/>
                </a:solidFill>
                <a:latin typeface="Calibri" panose="020F0502020204030204"/>
                <a:cs typeface="Calibri" panose="020F0502020204030204"/>
              </a:rPr>
              <a:t>2</a:t>
            </a:r>
            <a:r>
              <a:rPr sz="2000" spc="-10" dirty="0">
                <a:solidFill>
                  <a:srgbClr val="0000CC"/>
                </a:solidFill>
                <a:latin typeface="宋体" panose="02010600030101010101" pitchFamily="2" charset="-122"/>
                <a:cs typeface="宋体" panose="02010600030101010101" pitchFamily="2" charset="-122"/>
              </a:rPr>
              <a:t>温室气体排放</a:t>
            </a:r>
            <a:endParaRPr sz="2000">
              <a:latin typeface="宋体" panose="02010600030101010101" pitchFamily="2" charset="-122"/>
              <a:cs typeface="宋体" panose="02010600030101010101" pitchFamily="2" charset="-122"/>
            </a:endParaRPr>
          </a:p>
          <a:p>
            <a:pPr marL="924560" lvl="1" indent="-201295">
              <a:lnSpc>
                <a:spcPct val="100000"/>
              </a:lnSpc>
              <a:spcBef>
                <a:spcPts val="165"/>
              </a:spcBef>
              <a:buSzPct val="95000"/>
              <a:buFont typeface="Wingdings" panose="05000000000000000000"/>
              <a:buChar char=""/>
              <a:tabLst>
                <a:tab pos="924560" algn="l"/>
              </a:tabLst>
            </a:pPr>
            <a:r>
              <a:rPr sz="2000" spc="-10" dirty="0">
                <a:latin typeface="宋体" panose="02010600030101010101" pitchFamily="2" charset="-122"/>
                <a:cs typeface="宋体" panose="02010600030101010101" pitchFamily="2" charset="-122"/>
              </a:rPr>
              <a:t>硝酸生产过程的</a:t>
            </a:r>
            <a:r>
              <a:rPr sz="2000" spc="-5" dirty="0">
                <a:latin typeface="Calibri" panose="020F0502020204030204"/>
                <a:cs typeface="Calibri" panose="020F0502020204030204"/>
              </a:rPr>
              <a:t>N</a:t>
            </a:r>
            <a:r>
              <a:rPr sz="2025" spc="-7" baseline="-21000" dirty="0">
                <a:latin typeface="Calibri" panose="020F0502020204030204"/>
                <a:cs typeface="Calibri" panose="020F0502020204030204"/>
              </a:rPr>
              <a:t>2</a:t>
            </a:r>
            <a:r>
              <a:rPr sz="2000" spc="-5" dirty="0">
                <a:latin typeface="Calibri" panose="020F0502020204030204"/>
                <a:cs typeface="Calibri" panose="020F0502020204030204"/>
              </a:rPr>
              <a:t>O</a:t>
            </a:r>
            <a:r>
              <a:rPr sz="2000" spc="-10" dirty="0">
                <a:latin typeface="宋体" panose="02010600030101010101" pitchFamily="2" charset="-122"/>
                <a:cs typeface="宋体" panose="02010600030101010101" pitchFamily="2" charset="-122"/>
              </a:rPr>
              <a:t>排放</a:t>
            </a:r>
            <a:endParaRPr sz="2000">
              <a:latin typeface="宋体" panose="02010600030101010101" pitchFamily="2" charset="-122"/>
              <a:cs typeface="宋体" panose="02010600030101010101" pitchFamily="2" charset="-122"/>
            </a:endParaRPr>
          </a:p>
          <a:p>
            <a:pPr marL="924560" lvl="1" indent="-201295">
              <a:lnSpc>
                <a:spcPct val="100000"/>
              </a:lnSpc>
              <a:spcBef>
                <a:spcPts val="170"/>
              </a:spcBef>
              <a:buSzPct val="95000"/>
              <a:buFont typeface="Wingdings" panose="05000000000000000000"/>
              <a:buChar char=""/>
              <a:tabLst>
                <a:tab pos="924560" algn="l"/>
              </a:tabLst>
            </a:pPr>
            <a:r>
              <a:rPr sz="2000" spc="-10" dirty="0">
                <a:latin typeface="宋体" panose="02010600030101010101" pitchFamily="2" charset="-122"/>
                <a:cs typeface="宋体" panose="02010600030101010101" pitchFamily="2" charset="-122"/>
              </a:rPr>
              <a:t>己二酸生产过程的</a:t>
            </a:r>
            <a:r>
              <a:rPr sz="2000" spc="-5" dirty="0">
                <a:latin typeface="Calibri" panose="020F0502020204030204"/>
                <a:cs typeface="Calibri" panose="020F0502020204030204"/>
              </a:rPr>
              <a:t>N</a:t>
            </a:r>
            <a:r>
              <a:rPr sz="2025" spc="-7" baseline="-21000" dirty="0">
                <a:latin typeface="Calibri" panose="020F0502020204030204"/>
                <a:cs typeface="Calibri" panose="020F0502020204030204"/>
              </a:rPr>
              <a:t>2</a:t>
            </a:r>
            <a:r>
              <a:rPr sz="2000" spc="-5" dirty="0">
                <a:latin typeface="Calibri" panose="020F0502020204030204"/>
                <a:cs typeface="Calibri" panose="020F0502020204030204"/>
              </a:rPr>
              <a:t>O</a:t>
            </a:r>
            <a:r>
              <a:rPr sz="2000" spc="-10" dirty="0">
                <a:latin typeface="宋体" panose="02010600030101010101" pitchFamily="2" charset="-122"/>
                <a:cs typeface="宋体" panose="02010600030101010101" pitchFamily="2" charset="-122"/>
              </a:rPr>
              <a:t>排放</a:t>
            </a:r>
            <a:endParaRPr sz="2000">
              <a:latin typeface="宋体" panose="02010600030101010101" pitchFamily="2" charset="-122"/>
              <a:cs typeface="宋体" panose="02010600030101010101" pitchFamily="2" charset="-122"/>
            </a:endParaRPr>
          </a:p>
        </p:txBody>
      </p:sp>
      <p:sp>
        <p:nvSpPr>
          <p:cNvPr id="4" name="object 4"/>
          <p:cNvSpPr/>
          <p:nvPr/>
        </p:nvSpPr>
        <p:spPr>
          <a:xfrm>
            <a:off x="1886711" y="4336596"/>
            <a:ext cx="5696712" cy="410245"/>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886711" y="5055635"/>
            <a:ext cx="4389120" cy="40835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886711" y="5778104"/>
            <a:ext cx="4351391" cy="408963"/>
          </a:xfrm>
          <a:prstGeom prst="rect">
            <a:avLst/>
          </a:prstGeom>
          <a:blipFill>
            <a:blip r:embed="rId3" cstate="print"/>
            <a:stretch>
              <a:fillRect/>
            </a:stretch>
          </a:blipFill>
        </p:spPr>
        <p:txBody>
          <a:bodyPr wrap="square" lIns="0" tIns="0" rIns="0" bIns="0" rtlCol="0"/>
          <a:lstStyle/>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955" y="1773555"/>
            <a:ext cx="6627495" cy="2130425"/>
          </a:xfrm>
          <a:prstGeom prst="rect">
            <a:avLst/>
          </a:prstGeom>
          <a:noFill/>
        </p:spPr>
        <p:txBody>
          <a:bodyPr wrap="square" rtlCol="0" anchor="t">
            <a:spAutoFit/>
          </a:bodyPr>
          <a:lstStyle/>
          <a:p>
            <a:pPr indent="304800" algn="just">
              <a:lnSpc>
                <a:spcPct val="140000"/>
              </a:lnSpc>
            </a:pPr>
            <a:r>
              <a:rPr lang="zh-CN"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58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58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010025" y="4580255"/>
            <a:ext cx="6021164" cy="1308735"/>
          </a:xfrm>
          <a:prstGeom prst="rect">
            <a:avLst/>
          </a:prstGeom>
          <a:noFill/>
        </p:spPr>
        <p:txBody>
          <a:bodyPr wrap="square" rtlCol="0" anchor="t">
            <a:spAutoFit/>
          </a:bodyPr>
          <a:lstStyle/>
          <a:p>
            <a:pPr>
              <a:lnSpc>
                <a:spcPct val="150000"/>
              </a:lnSpc>
            </a:pPr>
            <a:r>
              <a:rPr lang="en-US" altLang="zh-CN" sz="1580" b="1" dirty="0">
                <a:solidFill>
                  <a:schemeClr val="dk1"/>
                </a:solidFill>
                <a:latin typeface="+mn-ea"/>
                <a:cs typeface="楷体" panose="02010609060101010101" charset="-122"/>
                <a:sym typeface="+mn-ea"/>
              </a:rPr>
              <a:t>   </a:t>
            </a:r>
            <a:r>
              <a:rPr lang="zh-CN" altLang="en-US" sz="1755" b="1" dirty="0">
                <a:solidFill>
                  <a:schemeClr val="dk1"/>
                </a:solidFill>
                <a:latin typeface="+mn-ea"/>
                <a:cs typeface="宋体" panose="02010600030101010101" pitchFamily="2" charset="-122"/>
                <a:sym typeface="+mn-ea"/>
              </a:rPr>
              <a:t>博富特认为：一个好的培训课程起始于一个好的设计</a:t>
            </a:r>
            <a:r>
              <a:rPr lang="en-US" altLang="zh-CN" sz="1755" b="1" dirty="0">
                <a:solidFill>
                  <a:schemeClr val="dk1"/>
                </a:solidFill>
                <a:latin typeface="+mn-ea"/>
                <a:cs typeface="宋体" panose="02010600030101010101" pitchFamily="2" charset="-122"/>
                <a:sym typeface="+mn-ea"/>
              </a:rPr>
              <a:t>,</a:t>
            </a:r>
            <a:r>
              <a:rPr lang="zh-CN" altLang="en-US" sz="1755"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755"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20552" y="4246086"/>
            <a:ext cx="3301030" cy="2200167"/>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7134225" y="1773238"/>
            <a:ext cx="3285436" cy="2189919"/>
          </a:xfrm>
          <a:prstGeom prst="rect">
            <a:avLst/>
          </a:prstGeom>
        </p:spPr>
      </p:pic>
      <p:sp>
        <p:nvSpPr>
          <p:cNvPr id="6" name="标题 3"/>
          <p:cNvSpPr txBox="1"/>
          <p:nvPr/>
        </p:nvSpPr>
        <p:spPr>
          <a:xfrm>
            <a:off x="104706" y="936145"/>
            <a:ext cx="5977722" cy="523531"/>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455"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455"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1332" y="501805"/>
            <a:ext cx="1050273" cy="530405"/>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3" name="object 3"/>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4" name="object 4"/>
          <p:cNvSpPr txBox="1">
            <a:spLocks noGrp="1"/>
          </p:cNvSpPr>
          <p:nvPr>
            <p:ph type="title"/>
          </p:nvPr>
        </p:nvSpPr>
        <p:spPr>
          <a:xfrm>
            <a:off x="1287780" y="768096"/>
            <a:ext cx="4855845" cy="530225"/>
          </a:xfrm>
          <a:prstGeom prst="rect">
            <a:avLst/>
          </a:prstGeom>
        </p:spPr>
        <p:txBody>
          <a:bodyPr vert="horz" wrap="square" lIns="0" tIns="13970" rIns="0" bIns="0" rtlCol="0">
            <a:spAutoFit/>
          </a:bodyPr>
          <a:lstStyle/>
          <a:p>
            <a:pPr marL="381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原材</a:t>
            </a:r>
            <a:r>
              <a:rPr sz="3300" b="1" spc="35" dirty="0">
                <a:solidFill>
                  <a:srgbClr val="000000"/>
                </a:solidFill>
                <a:latin typeface="Microsoft JhengHei" panose="020B0604030504040204" charset="-120"/>
                <a:cs typeface="Microsoft JhengHei" panose="020B0604030504040204" charset="-120"/>
              </a:rPr>
              <a:t>料</a:t>
            </a:r>
            <a:r>
              <a:rPr sz="3300" b="1" spc="10" dirty="0">
                <a:solidFill>
                  <a:srgbClr val="000000"/>
                </a:solidFill>
                <a:latin typeface="Microsoft JhengHei" panose="020B0604030504040204" charset="-120"/>
                <a:cs typeface="Microsoft JhengHei" panose="020B0604030504040204" charset="-120"/>
              </a:rPr>
              <a:t>使用产生的</a:t>
            </a:r>
            <a:r>
              <a:rPr sz="3300" b="1" spc="-595" dirty="0">
                <a:solidFill>
                  <a:srgbClr val="000000"/>
                </a:solidFill>
                <a:latin typeface="Microsoft JhengHei" panose="020B0604030504040204" charset="-120"/>
                <a:cs typeface="Microsoft JhengHei" panose="020B0604030504040204" charset="-120"/>
              </a:rPr>
              <a:t>CO</a:t>
            </a:r>
            <a:r>
              <a:rPr sz="3300" b="1" spc="-892" baseline="-20000" dirty="0">
                <a:solidFill>
                  <a:srgbClr val="000000"/>
                </a:solidFill>
                <a:latin typeface="Microsoft JhengHei" panose="020B0604030504040204" charset="-120"/>
                <a:cs typeface="Microsoft JhengHei" panose="020B0604030504040204" charset="-120"/>
              </a:rPr>
              <a:t>2</a:t>
            </a:r>
            <a:r>
              <a:rPr sz="3300" b="1" spc="10" dirty="0">
                <a:solidFill>
                  <a:srgbClr val="000000"/>
                </a:solidFill>
                <a:latin typeface="Microsoft JhengHei" panose="020B0604030504040204" charset="-120"/>
                <a:cs typeface="Microsoft JhengHei" panose="020B0604030504040204" charset="-120"/>
              </a:rPr>
              <a:t>排放</a:t>
            </a:r>
            <a:endParaRPr sz="3300">
              <a:latin typeface="Microsoft JhengHei" panose="020B0604030504040204" charset="-120"/>
              <a:cs typeface="Microsoft JhengHei" panose="020B0604030504040204" charset="-120"/>
            </a:endParaRPr>
          </a:p>
        </p:txBody>
      </p:sp>
      <p:sp>
        <p:nvSpPr>
          <p:cNvPr id="5" name="object 5"/>
          <p:cNvSpPr txBox="1"/>
          <p:nvPr/>
        </p:nvSpPr>
        <p:spPr>
          <a:xfrm>
            <a:off x="1313180" y="1566671"/>
            <a:ext cx="7800975" cy="376555"/>
          </a:xfrm>
          <a:prstGeom prst="rect">
            <a:avLst/>
          </a:prstGeom>
        </p:spPr>
        <p:txBody>
          <a:bodyPr vert="horz" wrap="square" lIns="0" tIns="13335" rIns="0" bIns="0" rtlCol="0">
            <a:spAutoFit/>
          </a:bodyPr>
          <a:lstStyle/>
          <a:p>
            <a:pPr marL="182880" indent="-170815">
              <a:lnSpc>
                <a:spcPct val="100000"/>
              </a:lnSpc>
              <a:spcBef>
                <a:spcPts val="105"/>
              </a:spcBef>
              <a:buFont typeface="Arial" panose="020B0604020202020204"/>
              <a:buChar char="•"/>
              <a:tabLst>
                <a:tab pos="183515" algn="l"/>
              </a:tabLst>
            </a:pPr>
            <a:r>
              <a:rPr sz="2300" dirty="0">
                <a:latin typeface="宋体" panose="02010600030101010101" pitchFamily="2" charset="-122"/>
                <a:cs typeface="宋体" panose="02010600030101010101" pitchFamily="2" charset="-122"/>
              </a:rPr>
              <a:t>根据原料－产品流程作碳质量平衡，损失的碳即</a:t>
            </a:r>
            <a:r>
              <a:rPr sz="2300" spc="-25" dirty="0">
                <a:latin typeface="宋体" panose="02010600030101010101" pitchFamily="2" charset="-122"/>
                <a:cs typeface="宋体" panose="02010600030101010101" pitchFamily="2" charset="-122"/>
              </a:rPr>
              <a:t>排</a:t>
            </a:r>
            <a:r>
              <a:rPr sz="2300" dirty="0">
                <a:latin typeface="宋体" panose="02010600030101010101" pitchFamily="2" charset="-122"/>
                <a:cs typeface="宋体" panose="02010600030101010101" pitchFamily="2" charset="-122"/>
              </a:rPr>
              <a:t>放的</a:t>
            </a:r>
            <a:r>
              <a:rPr sz="2300" spc="-5" dirty="0">
                <a:latin typeface="宋体" panose="02010600030101010101" pitchFamily="2" charset="-122"/>
                <a:cs typeface="宋体" panose="02010600030101010101" pitchFamily="2" charset="-122"/>
              </a:rPr>
              <a:t>碳</a:t>
            </a:r>
            <a:r>
              <a:rPr sz="2300" dirty="0">
                <a:latin typeface="宋体" panose="02010600030101010101" pitchFamily="2" charset="-122"/>
                <a:cs typeface="宋体" panose="02010600030101010101" pitchFamily="2" charset="-122"/>
              </a:rPr>
              <a:t>：</a:t>
            </a:r>
            <a:endParaRPr sz="2300">
              <a:latin typeface="宋体" panose="02010600030101010101" pitchFamily="2" charset="-122"/>
              <a:cs typeface="宋体" panose="02010600030101010101" pitchFamily="2" charset="-122"/>
            </a:endParaRPr>
          </a:p>
        </p:txBody>
      </p:sp>
      <p:sp>
        <p:nvSpPr>
          <p:cNvPr id="6" name="object 6"/>
          <p:cNvSpPr txBox="1"/>
          <p:nvPr/>
        </p:nvSpPr>
        <p:spPr>
          <a:xfrm>
            <a:off x="1313180" y="2910480"/>
            <a:ext cx="7993380" cy="3644265"/>
          </a:xfrm>
          <a:prstGeom prst="rect">
            <a:avLst/>
          </a:prstGeom>
        </p:spPr>
        <p:txBody>
          <a:bodyPr vert="horz" wrap="square" lIns="0" tIns="65404" rIns="0" bIns="0" rtlCol="0">
            <a:spAutoFit/>
          </a:bodyPr>
          <a:lstStyle/>
          <a:p>
            <a:pPr marL="12700">
              <a:lnSpc>
                <a:spcPct val="100000"/>
              </a:lnSpc>
              <a:spcBef>
                <a:spcPts val="515"/>
              </a:spcBef>
            </a:pPr>
            <a:r>
              <a:rPr sz="2300" dirty="0">
                <a:latin typeface="宋体" panose="02010600030101010101" pitchFamily="2" charset="-122"/>
                <a:cs typeface="宋体" panose="02010600030101010101" pitchFamily="2" charset="-122"/>
              </a:rPr>
              <a:t>式中，</a:t>
            </a:r>
            <a:endParaRPr sz="2300">
              <a:latin typeface="宋体" panose="02010600030101010101" pitchFamily="2" charset="-122"/>
              <a:cs typeface="宋体" panose="02010600030101010101" pitchFamily="2" charset="-122"/>
            </a:endParaRPr>
          </a:p>
          <a:p>
            <a:pPr marL="356870">
              <a:lnSpc>
                <a:spcPct val="100000"/>
              </a:lnSpc>
              <a:spcBef>
                <a:spcPts val="345"/>
              </a:spcBef>
            </a:pPr>
            <a:r>
              <a:rPr sz="2000" spc="-5" dirty="0">
                <a:latin typeface="Calibri" panose="020F0502020204030204"/>
                <a:cs typeface="Calibri" panose="020F0502020204030204"/>
              </a:rPr>
              <a:t>r</a:t>
            </a:r>
            <a:r>
              <a:rPr sz="2000" dirty="0">
                <a:latin typeface="Calibri" panose="020F0502020204030204"/>
                <a:cs typeface="Calibri" panose="020F0502020204030204"/>
              </a:rPr>
              <a:t> </a:t>
            </a:r>
            <a:r>
              <a:rPr sz="2000" spc="-10" dirty="0">
                <a:latin typeface="宋体" panose="02010600030101010101" pitchFamily="2" charset="-122"/>
                <a:cs typeface="宋体" panose="02010600030101010101" pitchFamily="2" charset="-122"/>
              </a:rPr>
              <a:t>为进入核算单元作为原料的源流（</a:t>
            </a:r>
            <a:r>
              <a:rPr sz="2000" spc="10" dirty="0">
                <a:latin typeface="宋体" panose="02010600030101010101" pitchFamily="2" charset="-122"/>
                <a:cs typeface="宋体" panose="02010600030101010101" pitchFamily="2" charset="-122"/>
              </a:rPr>
              <a:t>碳</a:t>
            </a:r>
            <a:r>
              <a:rPr sz="2000" spc="-10" dirty="0">
                <a:latin typeface="宋体" panose="02010600030101010101" pitchFamily="2" charset="-122"/>
                <a:cs typeface="宋体" panose="02010600030101010101" pitchFamily="2" charset="-122"/>
              </a:rPr>
              <a:t>酸盐</a:t>
            </a:r>
            <a:r>
              <a:rPr sz="2000" spc="10" dirty="0">
                <a:latin typeface="宋体" panose="02010600030101010101" pitchFamily="2" charset="-122"/>
                <a:cs typeface="宋体" panose="02010600030101010101" pitchFamily="2" charset="-122"/>
              </a:rPr>
              <a:t>除</a:t>
            </a:r>
            <a:r>
              <a:rPr sz="2000" spc="-10" dirty="0">
                <a:latin typeface="宋体" panose="02010600030101010101" pitchFamily="2" charset="-122"/>
                <a:cs typeface="宋体" panose="02010600030101010101" pitchFamily="2" charset="-122"/>
              </a:rPr>
              <a:t>外）；</a:t>
            </a:r>
            <a:endParaRPr sz="2000">
              <a:latin typeface="宋体" panose="02010600030101010101" pitchFamily="2" charset="-122"/>
              <a:cs typeface="宋体" panose="02010600030101010101" pitchFamily="2" charset="-122"/>
            </a:endParaRPr>
          </a:p>
          <a:p>
            <a:pPr marL="414655">
              <a:lnSpc>
                <a:spcPct val="100000"/>
              </a:lnSpc>
              <a:spcBef>
                <a:spcPts val="385"/>
              </a:spcBef>
            </a:pPr>
            <a:r>
              <a:rPr sz="2000" spc="-5" dirty="0">
                <a:latin typeface="Calibri" panose="020F0502020204030204"/>
                <a:cs typeface="Calibri" panose="020F0502020204030204"/>
              </a:rPr>
              <a:t>ADr </a:t>
            </a:r>
            <a:r>
              <a:rPr sz="2000" spc="-10" dirty="0">
                <a:latin typeface="宋体" panose="02010600030101010101" pitchFamily="2" charset="-122"/>
                <a:cs typeface="宋体" panose="02010600030101010101" pitchFamily="2" charset="-122"/>
              </a:rPr>
              <a:t>为原料</a:t>
            </a:r>
            <a:r>
              <a:rPr sz="2000" spc="-5" dirty="0">
                <a:latin typeface="Calibri" panose="020F0502020204030204"/>
                <a:cs typeface="Calibri" panose="020F0502020204030204"/>
              </a:rPr>
              <a:t>r</a:t>
            </a:r>
            <a:r>
              <a:rPr sz="2000" spc="-10" dirty="0">
                <a:latin typeface="宋体" panose="02010600030101010101" pitchFamily="2" charset="-122"/>
                <a:cs typeface="宋体" panose="02010600030101010101" pitchFamily="2" charset="-122"/>
              </a:rPr>
              <a:t>的投入量；</a:t>
            </a:r>
            <a:endParaRPr sz="2000">
              <a:latin typeface="宋体" panose="02010600030101010101" pitchFamily="2" charset="-122"/>
              <a:cs typeface="宋体" panose="02010600030101010101" pitchFamily="2" charset="-122"/>
            </a:endParaRPr>
          </a:p>
          <a:p>
            <a:pPr marL="414655">
              <a:lnSpc>
                <a:spcPct val="100000"/>
              </a:lnSpc>
              <a:spcBef>
                <a:spcPts val="410"/>
              </a:spcBef>
            </a:pPr>
            <a:r>
              <a:rPr sz="2000" spc="-10" dirty="0">
                <a:latin typeface="Calibri" panose="020F0502020204030204"/>
                <a:cs typeface="Calibri" panose="020F0502020204030204"/>
              </a:rPr>
              <a:t>CCr</a:t>
            </a:r>
            <a:r>
              <a:rPr sz="2000" spc="-5" dirty="0">
                <a:latin typeface="Calibri" panose="020F0502020204030204"/>
                <a:cs typeface="Calibri" panose="020F0502020204030204"/>
              </a:rPr>
              <a:t> </a:t>
            </a:r>
            <a:r>
              <a:rPr sz="2000" spc="-10" dirty="0">
                <a:latin typeface="宋体" panose="02010600030101010101" pitchFamily="2" charset="-122"/>
                <a:cs typeface="宋体" panose="02010600030101010101" pitchFamily="2" charset="-122"/>
              </a:rPr>
              <a:t>为原料</a:t>
            </a:r>
            <a:r>
              <a:rPr sz="2000" spc="-5" dirty="0">
                <a:latin typeface="Calibri" panose="020F0502020204030204"/>
                <a:cs typeface="Calibri" panose="020F0502020204030204"/>
              </a:rPr>
              <a:t>r</a:t>
            </a:r>
            <a:r>
              <a:rPr sz="2000" spc="-10" dirty="0">
                <a:latin typeface="宋体" panose="02010600030101010101" pitchFamily="2" charset="-122"/>
                <a:cs typeface="宋体" panose="02010600030101010101" pitchFamily="2" charset="-122"/>
              </a:rPr>
              <a:t>的含碳量；</a:t>
            </a:r>
            <a:endParaRPr sz="2000">
              <a:latin typeface="宋体" panose="02010600030101010101" pitchFamily="2" charset="-122"/>
              <a:cs typeface="宋体" panose="02010600030101010101" pitchFamily="2" charset="-122"/>
            </a:endParaRPr>
          </a:p>
          <a:p>
            <a:pPr marL="414655">
              <a:lnSpc>
                <a:spcPct val="100000"/>
              </a:lnSpc>
              <a:spcBef>
                <a:spcPts val="405"/>
              </a:spcBef>
            </a:pPr>
            <a:r>
              <a:rPr sz="2000" spc="-5" dirty="0">
                <a:latin typeface="Calibri" panose="020F0502020204030204"/>
                <a:cs typeface="Calibri" panose="020F0502020204030204"/>
              </a:rPr>
              <a:t>ADp</a:t>
            </a:r>
            <a:r>
              <a:rPr sz="2000" spc="355" dirty="0">
                <a:latin typeface="Calibri" panose="020F0502020204030204"/>
                <a:cs typeface="Calibri" panose="020F0502020204030204"/>
              </a:rPr>
              <a:t> </a:t>
            </a:r>
            <a:r>
              <a:rPr sz="2000" spc="-10" dirty="0">
                <a:latin typeface="宋体" panose="02010600030101010101" pitchFamily="2" charset="-122"/>
                <a:cs typeface="宋体" panose="02010600030101010101" pitchFamily="2" charset="-122"/>
              </a:rPr>
              <a:t>为含碳产品</a:t>
            </a:r>
            <a:r>
              <a:rPr sz="2000" dirty="0">
                <a:latin typeface="Calibri" panose="020F0502020204030204"/>
                <a:cs typeface="Calibri" panose="020F0502020204030204"/>
              </a:rPr>
              <a:t>p</a:t>
            </a:r>
            <a:r>
              <a:rPr sz="2000" spc="-10" dirty="0">
                <a:latin typeface="宋体" panose="02010600030101010101" pitchFamily="2" charset="-122"/>
                <a:cs typeface="宋体" panose="02010600030101010101" pitchFamily="2" charset="-122"/>
              </a:rPr>
              <a:t>的产出量；</a:t>
            </a:r>
            <a:endParaRPr sz="2000">
              <a:latin typeface="宋体" panose="02010600030101010101" pitchFamily="2" charset="-122"/>
              <a:cs typeface="宋体" panose="02010600030101010101" pitchFamily="2" charset="-122"/>
            </a:endParaRPr>
          </a:p>
          <a:p>
            <a:pPr marL="414655">
              <a:lnSpc>
                <a:spcPct val="100000"/>
              </a:lnSpc>
              <a:spcBef>
                <a:spcPts val="385"/>
              </a:spcBef>
              <a:tabLst>
                <a:tab pos="987425" algn="l"/>
              </a:tabLst>
            </a:pPr>
            <a:r>
              <a:rPr sz="2000" spc="-10" dirty="0">
                <a:latin typeface="Calibri" panose="020F0502020204030204"/>
                <a:cs typeface="Calibri" panose="020F0502020204030204"/>
              </a:rPr>
              <a:t>CC</a:t>
            </a:r>
            <a:r>
              <a:rPr sz="2000" spc="-5" dirty="0">
                <a:latin typeface="Calibri" panose="020F0502020204030204"/>
                <a:cs typeface="Calibri" panose="020F0502020204030204"/>
              </a:rPr>
              <a:t>p</a:t>
            </a:r>
            <a:r>
              <a:rPr sz="2000" dirty="0">
                <a:latin typeface="Calibri" panose="020F0502020204030204"/>
                <a:cs typeface="Calibri" panose="020F0502020204030204"/>
              </a:rPr>
              <a:t>	</a:t>
            </a:r>
            <a:r>
              <a:rPr sz="2000" spc="-10" dirty="0">
                <a:latin typeface="宋体" panose="02010600030101010101" pitchFamily="2" charset="-122"/>
                <a:cs typeface="宋体" panose="02010600030101010101" pitchFamily="2" charset="-122"/>
              </a:rPr>
              <a:t>为含碳产品</a:t>
            </a:r>
            <a:r>
              <a:rPr sz="2000" dirty="0">
                <a:latin typeface="Calibri" panose="020F0502020204030204"/>
                <a:cs typeface="Calibri" panose="020F0502020204030204"/>
              </a:rPr>
              <a:t>p</a:t>
            </a:r>
            <a:r>
              <a:rPr sz="2000" spc="-10" dirty="0">
                <a:latin typeface="宋体" panose="02010600030101010101" pitchFamily="2" charset="-122"/>
                <a:cs typeface="宋体" panose="02010600030101010101" pitchFamily="2" charset="-122"/>
              </a:rPr>
              <a:t>的含碳量；</a:t>
            </a:r>
            <a:endParaRPr sz="2000">
              <a:latin typeface="宋体" panose="02010600030101010101" pitchFamily="2" charset="-122"/>
              <a:cs typeface="宋体" panose="02010600030101010101" pitchFamily="2" charset="-122"/>
            </a:endParaRPr>
          </a:p>
          <a:p>
            <a:pPr marL="527685" marR="5080" indent="-113030">
              <a:lnSpc>
                <a:spcPct val="100000"/>
              </a:lnSpc>
              <a:spcBef>
                <a:spcPts val="410"/>
              </a:spcBef>
            </a:pPr>
            <a:r>
              <a:rPr sz="2000" spc="-10" dirty="0">
                <a:latin typeface="Calibri" panose="020F0502020204030204"/>
                <a:cs typeface="Calibri" panose="020F0502020204030204"/>
              </a:rPr>
              <a:t>ADw</a:t>
            </a:r>
            <a:r>
              <a:rPr sz="2000" spc="-35" dirty="0">
                <a:latin typeface="Calibri" panose="020F0502020204030204"/>
                <a:cs typeface="Calibri" panose="020F0502020204030204"/>
              </a:rPr>
              <a:t> </a:t>
            </a:r>
            <a:r>
              <a:rPr sz="2000" spc="-10" dirty="0">
                <a:latin typeface="宋体" panose="02010600030101010101" pitchFamily="2" charset="-122"/>
                <a:cs typeface="宋体" panose="02010600030101010101" pitchFamily="2" charset="-122"/>
              </a:rPr>
              <a:t>为含碳废物</a:t>
            </a:r>
            <a:r>
              <a:rPr sz="2000" spc="-20" dirty="0">
                <a:latin typeface="Calibri" panose="020F0502020204030204"/>
                <a:cs typeface="Calibri" panose="020F0502020204030204"/>
              </a:rPr>
              <a:t>w</a:t>
            </a:r>
            <a:r>
              <a:rPr sz="2000" spc="-10" dirty="0">
                <a:latin typeface="宋体" panose="02010600030101010101" pitchFamily="2" charset="-122"/>
                <a:cs typeface="宋体" panose="02010600030101010101" pitchFamily="2" charset="-122"/>
              </a:rPr>
              <a:t>的输出量，如炉渣</a:t>
            </a:r>
            <a:r>
              <a:rPr sz="2000" spc="10"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粉尘</a:t>
            </a:r>
            <a:r>
              <a:rPr sz="2000" spc="10"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污泥</a:t>
            </a:r>
            <a:r>
              <a:rPr sz="2000" spc="10" dirty="0">
                <a:latin typeface="宋体" panose="02010600030101010101" pitchFamily="2" charset="-122"/>
                <a:cs typeface="宋体" panose="02010600030101010101" pitchFamily="2" charset="-122"/>
              </a:rPr>
              <a:t>等</a:t>
            </a:r>
            <a:r>
              <a:rPr sz="2000" spc="-10" dirty="0">
                <a:latin typeface="宋体" panose="02010600030101010101" pitchFamily="2" charset="-122"/>
                <a:cs typeface="宋体" panose="02010600030101010101" pitchFamily="2" charset="-122"/>
              </a:rPr>
              <a:t>流出</a:t>
            </a:r>
            <a:r>
              <a:rPr sz="2000" spc="10" dirty="0">
                <a:latin typeface="宋体" panose="02010600030101010101" pitchFamily="2" charset="-122"/>
                <a:cs typeface="宋体" panose="02010600030101010101" pitchFamily="2" charset="-122"/>
              </a:rPr>
              <a:t>核</a:t>
            </a:r>
            <a:r>
              <a:rPr sz="2000" spc="-10" dirty="0">
                <a:latin typeface="宋体" panose="02010600030101010101" pitchFamily="2" charset="-122"/>
                <a:cs typeface="宋体" panose="02010600030101010101" pitchFamily="2" charset="-122"/>
              </a:rPr>
              <a:t>算单</a:t>
            </a:r>
            <a:r>
              <a:rPr sz="2000" spc="10" dirty="0">
                <a:latin typeface="宋体" panose="02010600030101010101" pitchFamily="2" charset="-122"/>
                <a:cs typeface="宋体" panose="02010600030101010101" pitchFamily="2" charset="-122"/>
              </a:rPr>
              <a:t>元</a:t>
            </a:r>
            <a:r>
              <a:rPr sz="2000" spc="-10" dirty="0">
                <a:latin typeface="宋体" panose="02010600030101010101" pitchFamily="2" charset="-122"/>
                <a:cs typeface="宋体" panose="02010600030101010101" pitchFamily="2" charset="-122"/>
              </a:rPr>
              <a:t>且 没有计入产品范畴的其它含碳输出</a:t>
            </a:r>
            <a:r>
              <a:rPr sz="2000" spc="10" dirty="0">
                <a:latin typeface="宋体" panose="02010600030101010101" pitchFamily="2" charset="-122"/>
                <a:cs typeface="宋体" panose="02010600030101010101" pitchFamily="2" charset="-122"/>
              </a:rPr>
              <a:t>物</a:t>
            </a:r>
            <a:r>
              <a:rPr sz="2000" spc="-10" dirty="0">
                <a:latin typeface="宋体" panose="02010600030101010101" pitchFamily="2" charset="-122"/>
                <a:cs typeface="宋体" panose="02010600030101010101" pitchFamily="2" charset="-122"/>
              </a:rPr>
              <a:t>种类；</a:t>
            </a:r>
            <a:endParaRPr sz="2000">
              <a:latin typeface="宋体" panose="02010600030101010101" pitchFamily="2" charset="-122"/>
              <a:cs typeface="宋体" panose="02010600030101010101" pitchFamily="2" charset="-122"/>
            </a:endParaRPr>
          </a:p>
          <a:p>
            <a:pPr marL="414655">
              <a:lnSpc>
                <a:spcPts val="2285"/>
              </a:lnSpc>
              <a:spcBef>
                <a:spcPts val="405"/>
              </a:spcBef>
            </a:pPr>
            <a:r>
              <a:rPr sz="2000" spc="-10" dirty="0">
                <a:latin typeface="Calibri" panose="020F0502020204030204"/>
                <a:cs typeface="Calibri" panose="020F0502020204030204"/>
              </a:rPr>
              <a:t>CCw</a:t>
            </a:r>
            <a:r>
              <a:rPr sz="2000" dirty="0">
                <a:latin typeface="Calibri" panose="020F0502020204030204"/>
                <a:cs typeface="Calibri" panose="020F0502020204030204"/>
              </a:rPr>
              <a:t> </a:t>
            </a:r>
            <a:r>
              <a:rPr sz="2000" spc="-10" dirty="0">
                <a:latin typeface="宋体" panose="02010600030101010101" pitchFamily="2" charset="-122"/>
                <a:cs typeface="宋体" panose="02010600030101010101" pitchFamily="2" charset="-122"/>
              </a:rPr>
              <a:t>为含碳废物</a:t>
            </a:r>
            <a:r>
              <a:rPr sz="2000" spc="-20" dirty="0">
                <a:latin typeface="Calibri" panose="020F0502020204030204"/>
                <a:cs typeface="Calibri" panose="020F0502020204030204"/>
              </a:rPr>
              <a:t>w</a:t>
            </a:r>
            <a:r>
              <a:rPr sz="2000" spc="-10" dirty="0">
                <a:latin typeface="宋体" panose="02010600030101010101" pitchFamily="2" charset="-122"/>
                <a:cs typeface="宋体" panose="02010600030101010101" pitchFamily="2" charset="-122"/>
              </a:rPr>
              <a:t>的含碳量。</a:t>
            </a:r>
            <a:endParaRPr sz="2000">
              <a:latin typeface="宋体" panose="02010600030101010101" pitchFamily="2" charset="-122"/>
              <a:cs typeface="宋体" panose="02010600030101010101" pitchFamily="2" charset="-122"/>
            </a:endParaRPr>
          </a:p>
          <a:p>
            <a:pPr marL="268605" indent="-256540">
              <a:lnSpc>
                <a:spcPts val="3485"/>
              </a:lnSpc>
              <a:buClr>
                <a:srgbClr val="000000"/>
              </a:buClr>
              <a:buChar char="•"/>
              <a:tabLst>
                <a:tab pos="269240" algn="l"/>
              </a:tabLst>
            </a:pPr>
            <a:r>
              <a:rPr sz="3000" u="heavy" dirty="0">
                <a:solidFill>
                  <a:srgbClr val="FF0000"/>
                </a:solidFill>
                <a:uFill>
                  <a:solidFill>
                    <a:srgbClr val="EC7C30"/>
                  </a:solidFill>
                </a:uFill>
                <a:latin typeface="宋体" panose="02010600030101010101" pitchFamily="2" charset="-122"/>
                <a:cs typeface="宋体" panose="02010600030101010101" pitchFamily="2" charset="-122"/>
              </a:rPr>
              <a:t>注意活动水平与含</a:t>
            </a:r>
            <a:r>
              <a:rPr sz="3000" dirty="0">
                <a:solidFill>
                  <a:srgbClr val="FF0000"/>
                </a:solidFill>
                <a:latin typeface="宋体" panose="02010600030101010101" pitchFamily="2" charset="-122"/>
                <a:cs typeface="宋体" panose="02010600030101010101" pitchFamily="2" charset="-122"/>
              </a:rPr>
              <a:t>碳量之间计量单位的一致性</a:t>
            </a:r>
            <a:endParaRPr sz="3000">
              <a:latin typeface="宋体" panose="02010600030101010101" pitchFamily="2" charset="-122"/>
              <a:cs typeface="宋体" panose="02010600030101010101" pitchFamily="2" charset="-122"/>
            </a:endParaRPr>
          </a:p>
        </p:txBody>
      </p:sp>
      <p:sp>
        <p:nvSpPr>
          <p:cNvPr id="7" name="object 7"/>
          <p:cNvSpPr/>
          <p:nvPr/>
        </p:nvSpPr>
        <p:spPr>
          <a:xfrm>
            <a:off x="1380744" y="2042667"/>
            <a:ext cx="7638288" cy="869955"/>
          </a:xfrm>
          <a:prstGeom prst="rect">
            <a:avLst/>
          </a:prstGeom>
          <a:blipFill>
            <a:blip r:embed="rId1" cstate="print"/>
            <a:stretch>
              <a:fillRect/>
            </a:stretch>
          </a:blipFill>
        </p:spPr>
        <p:txBody>
          <a:bodyPr wrap="square" lIns="0" tIns="0" rIns="0" bIns="0" rtlCol="0"/>
          <a:lstStyle/>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9172" y="725423"/>
            <a:ext cx="3820160"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活动水</a:t>
            </a:r>
            <a:r>
              <a:rPr sz="3300" b="1" spc="10" dirty="0">
                <a:solidFill>
                  <a:srgbClr val="000000"/>
                </a:solidFill>
                <a:latin typeface="Microsoft JhengHei" panose="020B0604030504040204" charset="-120"/>
                <a:cs typeface="Microsoft JhengHei" panose="020B0604030504040204" charset="-120"/>
              </a:rPr>
              <a:t>平数据的确定</a:t>
            </a:r>
            <a:endParaRPr sz="330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3" name="object 3"/>
          <p:cNvSpPr txBox="1"/>
          <p:nvPr/>
        </p:nvSpPr>
        <p:spPr>
          <a:xfrm>
            <a:off x="1102867" y="1731264"/>
            <a:ext cx="8121015" cy="4436110"/>
          </a:xfrm>
          <a:prstGeom prst="rect">
            <a:avLst/>
          </a:prstGeom>
        </p:spPr>
        <p:txBody>
          <a:bodyPr vert="horz" wrap="square" lIns="0" tIns="12700" rIns="0" bIns="0" rtlCol="0">
            <a:spAutoFit/>
          </a:bodyPr>
          <a:lstStyle/>
          <a:p>
            <a:pPr marL="182880" indent="-170815">
              <a:lnSpc>
                <a:spcPct val="100000"/>
              </a:lnSpc>
              <a:spcBef>
                <a:spcPts val="100"/>
              </a:spcBef>
              <a:buFont typeface="Arial" panose="020B0604020202020204"/>
              <a:buChar char="•"/>
              <a:tabLst>
                <a:tab pos="183515" algn="l"/>
              </a:tabLst>
            </a:pPr>
            <a:r>
              <a:rPr sz="2400" dirty="0">
                <a:latin typeface="宋体" panose="02010600030101010101" pitchFamily="2" charset="-122"/>
                <a:cs typeface="宋体" panose="02010600030101010101" pitchFamily="2" charset="-122"/>
              </a:rPr>
              <a:t>企业应结合碳源流的识别和划分情况，以企业生产原始记录</a:t>
            </a:r>
            <a:endParaRPr sz="2400">
              <a:latin typeface="宋体" panose="02010600030101010101" pitchFamily="2" charset="-122"/>
              <a:cs typeface="宋体" panose="02010600030101010101" pitchFamily="2" charset="-122"/>
            </a:endParaRPr>
          </a:p>
          <a:p>
            <a:pPr marL="182880" marR="5080">
              <a:lnSpc>
                <a:spcPts val="2710"/>
              </a:lnSpc>
              <a:spcBef>
                <a:spcPts val="230"/>
              </a:spcBef>
            </a:pPr>
            <a:r>
              <a:rPr sz="2400" dirty="0">
                <a:latin typeface="宋体" panose="02010600030101010101" pitchFamily="2" charset="-122"/>
                <a:cs typeface="宋体" panose="02010600030101010101" pitchFamily="2" charset="-122"/>
              </a:rPr>
              <a:t>、统计台帐或统计报表为据，分别确定原料投入量、含碳产 品产量以及其它含碳输出物的活动水平数据。</a:t>
            </a:r>
            <a:endParaRPr sz="2400">
              <a:latin typeface="宋体" panose="02010600030101010101" pitchFamily="2" charset="-122"/>
              <a:cs typeface="宋体" panose="02010600030101010101" pitchFamily="2" charset="-122"/>
            </a:endParaRPr>
          </a:p>
          <a:p>
            <a:pPr marL="182880" marR="5080" indent="-170815">
              <a:lnSpc>
                <a:spcPts val="2710"/>
              </a:lnSpc>
              <a:spcBef>
                <a:spcPts val="1135"/>
              </a:spcBef>
              <a:buFont typeface="Arial" panose="020B0604020202020204"/>
              <a:buChar char="•"/>
              <a:tabLst>
                <a:tab pos="183515" algn="l"/>
              </a:tabLst>
            </a:pPr>
            <a:r>
              <a:rPr sz="2400" dirty="0">
                <a:solidFill>
                  <a:srgbClr val="FF0000"/>
                </a:solidFill>
                <a:latin typeface="宋体" panose="02010600030101010101" pitchFamily="2" charset="-122"/>
                <a:cs typeface="宋体" panose="02010600030101010101" pitchFamily="2" charset="-122"/>
              </a:rPr>
              <a:t>目前还没有这些数据记录的企业，应建立起准确可行的数据 收集方案和清晰的文件存档规范</a:t>
            </a:r>
            <a:endParaRPr sz="2400">
              <a:latin typeface="宋体" panose="02010600030101010101" pitchFamily="2" charset="-122"/>
              <a:cs typeface="宋体" panose="02010600030101010101" pitchFamily="2" charset="-122"/>
            </a:endParaRPr>
          </a:p>
          <a:p>
            <a:pPr marL="12700" marR="5080">
              <a:lnSpc>
                <a:spcPts val="2710"/>
              </a:lnSpc>
              <a:spcBef>
                <a:spcPts val="335"/>
              </a:spcBef>
              <a:buFont typeface="Arial" panose="020B0604020202020204"/>
              <a:buChar char="•"/>
              <a:tabLst>
                <a:tab pos="183515" algn="l"/>
              </a:tabLst>
            </a:pPr>
            <a:r>
              <a:rPr sz="2400" dirty="0">
                <a:latin typeface="宋体" panose="02010600030101010101" pitchFamily="2" charset="-122"/>
                <a:cs typeface="宋体" panose="02010600030101010101" pitchFamily="2" charset="-122"/>
              </a:rPr>
              <a:t>对同一个活动水平（实物量），企业可能存在多个数据源选 项，</a:t>
            </a:r>
            <a:r>
              <a:rPr sz="2400" dirty="0">
                <a:solidFill>
                  <a:srgbClr val="FF0000"/>
                </a:solidFill>
                <a:latin typeface="宋体" panose="02010600030101010101" pitchFamily="2" charset="-122"/>
                <a:cs typeface="宋体" panose="02010600030101010101" pitchFamily="2" charset="-122"/>
              </a:rPr>
              <a:t>关键是整个时间序列上数据源必须一致</a:t>
            </a:r>
            <a:endParaRPr sz="2400">
              <a:latin typeface="宋体" panose="02010600030101010101" pitchFamily="2" charset="-122"/>
              <a:cs typeface="宋体" panose="02010600030101010101" pitchFamily="2" charset="-122"/>
            </a:endParaRPr>
          </a:p>
          <a:p>
            <a:pPr marL="411480" lvl="1" indent="-229235">
              <a:lnSpc>
                <a:spcPts val="2355"/>
              </a:lnSpc>
              <a:buSzPct val="95000"/>
              <a:buFont typeface="Wingdings" panose="05000000000000000000"/>
              <a:buChar char=""/>
              <a:tabLst>
                <a:tab pos="412115" algn="l"/>
              </a:tabLst>
            </a:pPr>
            <a:r>
              <a:rPr sz="2000" spc="-10" dirty="0">
                <a:solidFill>
                  <a:srgbClr val="0000CC"/>
                </a:solidFill>
                <a:latin typeface="宋体" panose="02010600030101010101" pitchFamily="2" charset="-122"/>
                <a:cs typeface="宋体" panose="02010600030101010101" pitchFamily="2" charset="-122"/>
              </a:rPr>
              <a:t>入炉数据</a:t>
            </a:r>
            <a:endParaRPr sz="2000">
              <a:latin typeface="宋体" panose="02010600030101010101" pitchFamily="2" charset="-122"/>
              <a:cs typeface="宋体" panose="02010600030101010101" pitchFamily="2" charset="-122"/>
            </a:endParaRPr>
          </a:p>
          <a:p>
            <a:pPr marL="411480" lvl="1" indent="-229235">
              <a:lnSpc>
                <a:spcPct val="100000"/>
              </a:lnSpc>
              <a:buSzPct val="95000"/>
              <a:buFont typeface="Wingdings" panose="05000000000000000000"/>
              <a:buChar char=""/>
              <a:tabLst>
                <a:tab pos="412115" algn="l"/>
              </a:tabLst>
            </a:pPr>
            <a:r>
              <a:rPr sz="2000" spc="-10" dirty="0">
                <a:solidFill>
                  <a:srgbClr val="0000CC"/>
                </a:solidFill>
                <a:latin typeface="宋体" panose="02010600030101010101" pitchFamily="2" charset="-122"/>
                <a:cs typeface="宋体" panose="02010600030101010101" pitchFamily="2" charset="-122"/>
              </a:rPr>
              <a:t>入厂数据（考虑库存变化、对外转</a:t>
            </a:r>
            <a:r>
              <a:rPr sz="2000" spc="10" dirty="0">
                <a:solidFill>
                  <a:srgbClr val="0000CC"/>
                </a:solidFill>
                <a:latin typeface="宋体" panose="02010600030101010101" pitchFamily="2" charset="-122"/>
                <a:cs typeface="宋体" panose="02010600030101010101" pitchFamily="2" charset="-122"/>
              </a:rPr>
              <a:t>销</a:t>
            </a:r>
            <a:r>
              <a:rPr sz="2000" spc="-10" dirty="0">
                <a:solidFill>
                  <a:srgbClr val="0000CC"/>
                </a:solidFill>
                <a:latin typeface="宋体" panose="02010600030101010101" pitchFamily="2" charset="-122"/>
                <a:cs typeface="宋体" panose="02010600030101010101" pitchFamily="2" charset="-122"/>
              </a:rPr>
              <a:t>、用</a:t>
            </a:r>
            <a:r>
              <a:rPr sz="2000" spc="10" dirty="0">
                <a:solidFill>
                  <a:srgbClr val="0000CC"/>
                </a:solidFill>
                <a:latin typeface="宋体" panose="02010600030101010101" pitchFamily="2" charset="-122"/>
                <a:cs typeface="宋体" panose="02010600030101010101" pitchFamily="2" charset="-122"/>
              </a:rPr>
              <a:t>作</a:t>
            </a:r>
            <a:r>
              <a:rPr sz="2000" spc="-10" dirty="0">
                <a:solidFill>
                  <a:srgbClr val="0000CC"/>
                </a:solidFill>
                <a:latin typeface="宋体" panose="02010600030101010101" pitchFamily="2" charset="-122"/>
                <a:cs typeface="宋体" panose="02010600030101010101" pitchFamily="2" charset="-122"/>
              </a:rPr>
              <a:t>燃料</a:t>
            </a:r>
            <a:r>
              <a:rPr sz="2000" spc="10" dirty="0">
                <a:solidFill>
                  <a:srgbClr val="0000CC"/>
                </a:solidFill>
                <a:latin typeface="宋体" panose="02010600030101010101" pitchFamily="2" charset="-122"/>
                <a:cs typeface="宋体" panose="02010600030101010101" pitchFamily="2" charset="-122"/>
              </a:rPr>
              <a:t>量</a:t>
            </a:r>
            <a:r>
              <a:rPr sz="2000" spc="-10" dirty="0">
                <a:solidFill>
                  <a:srgbClr val="0000CC"/>
                </a:solidFill>
                <a:latin typeface="宋体" panose="02010600030101010101" pitchFamily="2" charset="-122"/>
                <a:cs typeface="宋体" panose="02010600030101010101" pitchFamily="2" charset="-122"/>
              </a:rPr>
              <a:t>等）</a:t>
            </a:r>
            <a:endParaRPr sz="2000">
              <a:latin typeface="宋体" panose="02010600030101010101" pitchFamily="2" charset="-122"/>
              <a:cs typeface="宋体" panose="02010600030101010101" pitchFamily="2" charset="-122"/>
            </a:endParaRPr>
          </a:p>
          <a:p>
            <a:pPr marL="709930" lvl="2" indent="-182880">
              <a:lnSpc>
                <a:spcPts val="2155"/>
              </a:lnSpc>
              <a:spcBef>
                <a:spcPts val="10"/>
              </a:spcBef>
              <a:buSzPct val="94000"/>
              <a:buFont typeface="Wingdings" panose="05000000000000000000"/>
              <a:buChar char=""/>
              <a:tabLst>
                <a:tab pos="710565" algn="l"/>
              </a:tabLst>
            </a:pPr>
            <a:r>
              <a:rPr sz="1800" dirty="0">
                <a:latin typeface="宋体" panose="02010600030101010101" pitchFamily="2" charset="-122"/>
                <a:cs typeface="宋体" panose="02010600030101010101" pitchFamily="2" charset="-122"/>
              </a:rPr>
              <a:t>原料投入量＝期初库存＋购入量－期末库存－</a:t>
            </a:r>
            <a:r>
              <a:rPr sz="1800" spc="-505"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对外转销量－其它用量</a:t>
            </a:r>
            <a:endParaRPr sz="1800">
              <a:latin typeface="宋体" panose="02010600030101010101" pitchFamily="2" charset="-122"/>
              <a:cs typeface="宋体" panose="02010600030101010101" pitchFamily="2" charset="-122"/>
            </a:endParaRPr>
          </a:p>
          <a:p>
            <a:pPr marL="411480" lvl="1" indent="-229235">
              <a:lnSpc>
                <a:spcPts val="2395"/>
              </a:lnSpc>
              <a:buSzPct val="95000"/>
              <a:buFont typeface="Wingdings" panose="05000000000000000000"/>
              <a:buChar char=""/>
              <a:tabLst>
                <a:tab pos="412115" algn="l"/>
              </a:tabLst>
            </a:pPr>
            <a:r>
              <a:rPr sz="2000" spc="-10" dirty="0">
                <a:solidFill>
                  <a:srgbClr val="0000CC"/>
                </a:solidFill>
                <a:latin typeface="宋体" panose="02010600030101010101" pitchFamily="2" charset="-122"/>
                <a:cs typeface="宋体" panose="02010600030101010101" pitchFamily="2" charset="-122"/>
              </a:rPr>
              <a:t>出炉数据</a:t>
            </a:r>
            <a:endParaRPr sz="2000">
              <a:latin typeface="宋体" panose="02010600030101010101" pitchFamily="2" charset="-122"/>
              <a:cs typeface="宋体" panose="02010600030101010101" pitchFamily="2" charset="-122"/>
            </a:endParaRPr>
          </a:p>
          <a:p>
            <a:pPr marL="411480" lvl="1" indent="-229235">
              <a:lnSpc>
                <a:spcPct val="100000"/>
              </a:lnSpc>
              <a:buSzPct val="95000"/>
              <a:buFont typeface="Wingdings" panose="05000000000000000000"/>
              <a:buChar char=""/>
              <a:tabLst>
                <a:tab pos="412115" algn="l"/>
              </a:tabLst>
            </a:pPr>
            <a:r>
              <a:rPr sz="2000" spc="-10" dirty="0">
                <a:solidFill>
                  <a:srgbClr val="0000CC"/>
                </a:solidFill>
                <a:latin typeface="宋体" panose="02010600030101010101" pitchFamily="2" charset="-122"/>
                <a:cs typeface="宋体" panose="02010600030101010101" pitchFamily="2" charset="-122"/>
              </a:rPr>
              <a:t>出厂数据（考虑库存变化、自用量</a:t>
            </a:r>
            <a:r>
              <a:rPr sz="2000" spc="10" dirty="0">
                <a:solidFill>
                  <a:srgbClr val="0000CC"/>
                </a:solidFill>
                <a:latin typeface="宋体" panose="02010600030101010101" pitchFamily="2" charset="-122"/>
                <a:cs typeface="宋体" panose="02010600030101010101" pitchFamily="2" charset="-122"/>
              </a:rPr>
              <a:t>等</a:t>
            </a:r>
            <a:r>
              <a:rPr sz="2000" spc="-10" dirty="0">
                <a:solidFill>
                  <a:srgbClr val="0000CC"/>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709930" lvl="2" indent="-182880">
              <a:lnSpc>
                <a:spcPct val="100000"/>
              </a:lnSpc>
              <a:spcBef>
                <a:spcPts val="10"/>
              </a:spcBef>
              <a:buSzPct val="94000"/>
              <a:buFont typeface="Wingdings" panose="05000000000000000000"/>
              <a:buChar char=""/>
              <a:tabLst>
                <a:tab pos="710565" algn="l"/>
              </a:tabLst>
            </a:pPr>
            <a:r>
              <a:rPr sz="1800" dirty="0">
                <a:latin typeface="宋体" panose="02010600030101010101" pitchFamily="2" charset="-122"/>
                <a:cs typeface="宋体" panose="02010600030101010101" pitchFamily="2" charset="-122"/>
              </a:rPr>
              <a:t>产品产出量＝销售量＋期末库存－期初库存＋自用量</a:t>
            </a:r>
            <a:endParaRPr sz="1800">
              <a:latin typeface="宋体" panose="02010600030101010101" pitchFamily="2" charset="-122"/>
              <a:cs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176019" y="725423"/>
            <a:ext cx="6344285"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原料、</a:t>
            </a:r>
            <a:r>
              <a:rPr sz="3300" b="1" spc="10" dirty="0">
                <a:solidFill>
                  <a:srgbClr val="000000"/>
                </a:solidFill>
                <a:latin typeface="Microsoft JhengHei" panose="020B0604030504040204" charset="-120"/>
                <a:cs typeface="Microsoft JhengHei" panose="020B0604030504040204" charset="-120"/>
              </a:rPr>
              <a:t>产品或废弃物的含碳量确定</a:t>
            </a:r>
            <a:endParaRPr sz="3300">
              <a:latin typeface="Microsoft JhengHei" panose="020B0604030504040204" charset="-120"/>
              <a:cs typeface="Microsoft JhengHei" panose="020B0604030504040204" charset="-120"/>
            </a:endParaRPr>
          </a:p>
        </p:txBody>
      </p:sp>
      <p:sp>
        <p:nvSpPr>
          <p:cNvPr id="7" name="object 7"/>
          <p:cNvSpPr txBox="1"/>
          <p:nvPr/>
        </p:nvSpPr>
        <p:spPr>
          <a:xfrm>
            <a:off x="1176019" y="1676400"/>
            <a:ext cx="8011795" cy="2566670"/>
          </a:xfrm>
          <a:prstGeom prst="rect">
            <a:avLst/>
          </a:prstGeom>
        </p:spPr>
        <p:txBody>
          <a:bodyPr vert="horz" wrap="square" lIns="0" tIns="48895" rIns="0" bIns="0" rtlCol="0">
            <a:spAutoFit/>
          </a:bodyPr>
          <a:lstStyle/>
          <a:p>
            <a:pPr marL="182880" marR="196850" indent="-170815" algn="just">
              <a:lnSpc>
                <a:spcPts val="2280"/>
              </a:lnSpc>
              <a:spcBef>
                <a:spcPts val="385"/>
              </a:spcBef>
              <a:buSzPct val="95000"/>
              <a:buFont typeface="Wingdings" panose="05000000000000000000"/>
              <a:buChar char=""/>
              <a:tabLst>
                <a:tab pos="223520" algn="l"/>
              </a:tabLst>
            </a:pPr>
            <a:r>
              <a:rPr sz="2100" spc="5" dirty="0">
                <a:latin typeface="Calibri" panose="020F0502020204030204"/>
                <a:cs typeface="Calibri" panose="020F0502020204030204"/>
              </a:rPr>
              <a:t>1.</a:t>
            </a:r>
            <a:r>
              <a:rPr sz="2100" spc="-65" dirty="0">
                <a:latin typeface="Calibri" panose="020F0502020204030204"/>
                <a:cs typeface="Calibri" panose="020F0502020204030204"/>
              </a:rPr>
              <a:t> </a:t>
            </a:r>
            <a:r>
              <a:rPr sz="2100" spc="10" dirty="0">
                <a:latin typeface="宋体" panose="02010600030101010101" pitchFamily="2" charset="-122"/>
                <a:cs typeface="宋体" panose="02010600030101010101" pitchFamily="2" charset="-122"/>
              </a:rPr>
              <a:t>用作原材料的</a:t>
            </a:r>
            <a:r>
              <a:rPr sz="2100" spc="-15" dirty="0">
                <a:latin typeface="宋体" panose="02010600030101010101" pitchFamily="2" charset="-122"/>
                <a:cs typeface="宋体" panose="02010600030101010101" pitchFamily="2" charset="-122"/>
              </a:rPr>
              <a:t>化</a:t>
            </a:r>
            <a:r>
              <a:rPr sz="2100" spc="10" dirty="0">
                <a:latin typeface="宋体" panose="02010600030101010101" pitchFamily="2" charset="-122"/>
                <a:cs typeface="宋体" panose="02010600030101010101" pitchFamily="2" charset="-122"/>
              </a:rPr>
              <a:t>石</a:t>
            </a:r>
            <a:r>
              <a:rPr sz="2100" spc="-15" dirty="0">
                <a:latin typeface="宋体" panose="02010600030101010101" pitchFamily="2" charset="-122"/>
                <a:cs typeface="宋体" panose="02010600030101010101" pitchFamily="2" charset="-122"/>
              </a:rPr>
              <a:t>燃</a:t>
            </a:r>
            <a:r>
              <a:rPr sz="2100" spc="10" dirty="0">
                <a:latin typeface="宋体" panose="02010600030101010101" pitchFamily="2" charset="-122"/>
                <a:cs typeface="宋体" panose="02010600030101010101" pitchFamily="2" charset="-122"/>
              </a:rPr>
              <a:t>料</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含</a:t>
            </a:r>
            <a:r>
              <a:rPr sz="2100" spc="-15" dirty="0">
                <a:latin typeface="宋体" panose="02010600030101010101" pitchFamily="2" charset="-122"/>
                <a:cs typeface="宋体" panose="02010600030101010101" pitchFamily="2" charset="-122"/>
              </a:rPr>
              <a:t>碳</a:t>
            </a:r>
            <a:r>
              <a:rPr sz="2100" spc="5"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确</a:t>
            </a:r>
            <a:r>
              <a:rPr sz="2100" spc="5" dirty="0">
                <a:latin typeface="宋体" panose="02010600030101010101" pitchFamily="2" charset="-122"/>
                <a:cs typeface="宋体" panose="02010600030101010101" pitchFamily="2" charset="-122"/>
              </a:rPr>
              <a:t>定</a:t>
            </a:r>
            <a:r>
              <a:rPr sz="2100" spc="-15" dirty="0">
                <a:latin typeface="宋体" panose="02010600030101010101" pitchFamily="2" charset="-122"/>
                <a:cs typeface="宋体" panose="02010600030101010101" pitchFamily="2" charset="-122"/>
              </a:rPr>
              <a:t>方</a:t>
            </a:r>
            <a:r>
              <a:rPr sz="2100" spc="10" dirty="0">
                <a:latin typeface="宋体" panose="02010600030101010101" pitchFamily="2" charset="-122"/>
                <a:cs typeface="宋体" panose="02010600030101010101" pitchFamily="2" charset="-122"/>
              </a:rPr>
              <a:t>法</a:t>
            </a:r>
            <a:r>
              <a:rPr sz="2100" spc="-15" dirty="0">
                <a:latin typeface="宋体" panose="02010600030101010101" pitchFamily="2" charset="-122"/>
                <a:cs typeface="宋体" panose="02010600030101010101" pitchFamily="2" charset="-122"/>
              </a:rPr>
              <a:t>参</a:t>
            </a:r>
            <a:r>
              <a:rPr sz="2100" spc="10" dirty="0">
                <a:latin typeface="宋体" panose="02010600030101010101" pitchFamily="2" charset="-122"/>
                <a:cs typeface="宋体" panose="02010600030101010101" pitchFamily="2" charset="-122"/>
              </a:rPr>
              <a:t>考</a:t>
            </a:r>
            <a:r>
              <a:rPr sz="2100" spc="-15" dirty="0">
                <a:latin typeface="宋体" panose="02010600030101010101" pitchFamily="2" charset="-122"/>
                <a:cs typeface="宋体" panose="02010600030101010101" pitchFamily="2" charset="-122"/>
              </a:rPr>
              <a:t>指</a:t>
            </a:r>
            <a:r>
              <a:rPr sz="2100" spc="10" dirty="0">
                <a:latin typeface="宋体" panose="02010600030101010101" pitchFamily="2" charset="-122"/>
                <a:cs typeface="宋体" panose="02010600030101010101" pitchFamily="2" charset="-122"/>
              </a:rPr>
              <a:t>南</a:t>
            </a:r>
            <a:r>
              <a:rPr sz="2100" spc="-15" dirty="0">
                <a:latin typeface="宋体" panose="02010600030101010101" pitchFamily="2" charset="-122"/>
                <a:cs typeface="宋体" panose="02010600030101010101" pitchFamily="2" charset="-122"/>
              </a:rPr>
              <a:t>中</a:t>
            </a:r>
            <a:r>
              <a:rPr sz="2100" spc="10" dirty="0">
                <a:latin typeface="宋体" panose="02010600030101010101" pitchFamily="2" charset="-122"/>
                <a:cs typeface="宋体" panose="02010600030101010101" pitchFamily="2" charset="-122"/>
              </a:rPr>
              <a:t>有</a:t>
            </a:r>
            <a:r>
              <a:rPr sz="2100" spc="-20" dirty="0">
                <a:latin typeface="宋体" panose="02010600030101010101" pitchFamily="2" charset="-122"/>
                <a:cs typeface="宋体" panose="02010600030101010101" pitchFamily="2" charset="-122"/>
              </a:rPr>
              <a:t>关</a:t>
            </a:r>
            <a:r>
              <a:rPr sz="2100" spc="5" dirty="0">
                <a:latin typeface="Calibri" panose="020F0502020204030204"/>
                <a:cs typeface="Calibri" panose="020F0502020204030204"/>
              </a:rPr>
              <a:t>“</a:t>
            </a:r>
            <a:r>
              <a:rPr sz="2100" spc="-15" dirty="0">
                <a:latin typeface="宋体" panose="02010600030101010101" pitchFamily="2" charset="-122"/>
                <a:cs typeface="宋体" panose="02010600030101010101" pitchFamily="2" charset="-122"/>
              </a:rPr>
              <a:t>化</a:t>
            </a:r>
            <a:r>
              <a:rPr sz="2100" spc="10" dirty="0">
                <a:latin typeface="宋体" panose="02010600030101010101" pitchFamily="2" charset="-122"/>
                <a:cs typeface="宋体" panose="02010600030101010101" pitchFamily="2" charset="-122"/>
              </a:rPr>
              <a:t>石 燃料含碳量</a:t>
            </a:r>
            <a:r>
              <a:rPr sz="2100" spc="5" dirty="0">
                <a:latin typeface="Calibri" panose="020F0502020204030204"/>
                <a:cs typeface="Calibri" panose="020F0502020204030204"/>
              </a:rPr>
              <a:t>”</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确</a:t>
            </a:r>
            <a:r>
              <a:rPr sz="2100" spc="-15"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方</a:t>
            </a:r>
            <a:r>
              <a:rPr sz="2100" spc="-20" dirty="0">
                <a:latin typeface="宋体" panose="02010600030101010101" pitchFamily="2" charset="-122"/>
                <a:cs typeface="宋体" panose="02010600030101010101" pitchFamily="2" charset="-122"/>
              </a:rPr>
              <a:t>法</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182880" marR="41275" indent="-170815" algn="just">
              <a:lnSpc>
                <a:spcPct val="90000"/>
              </a:lnSpc>
              <a:spcBef>
                <a:spcPts val="745"/>
              </a:spcBef>
              <a:buSzPct val="95000"/>
              <a:buFont typeface="Wingdings" panose="05000000000000000000"/>
              <a:buChar char=""/>
              <a:tabLst>
                <a:tab pos="223520" algn="l"/>
              </a:tabLst>
            </a:pPr>
            <a:r>
              <a:rPr sz="2100" spc="5" dirty="0">
                <a:latin typeface="Calibri" panose="020F0502020204030204"/>
                <a:cs typeface="Calibri" panose="020F0502020204030204"/>
              </a:rPr>
              <a:t>2.</a:t>
            </a:r>
            <a:r>
              <a:rPr sz="2100" spc="-65" dirty="0">
                <a:latin typeface="Calibri" panose="020F0502020204030204"/>
                <a:cs typeface="Calibri" panose="020F0502020204030204"/>
              </a:rPr>
              <a:t> </a:t>
            </a:r>
            <a:r>
              <a:rPr sz="2100" spc="10" dirty="0">
                <a:latin typeface="宋体" panose="02010600030101010101" pitchFamily="2" charset="-122"/>
                <a:cs typeface="宋体" panose="02010600030101010101" pitchFamily="2" charset="-122"/>
              </a:rPr>
              <a:t>对其它原材料</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含</a:t>
            </a:r>
            <a:r>
              <a:rPr sz="2100" spc="-15" dirty="0">
                <a:latin typeface="宋体" panose="02010600030101010101" pitchFamily="2" charset="-122"/>
                <a:cs typeface="宋体" panose="02010600030101010101" pitchFamily="2" charset="-122"/>
              </a:rPr>
              <a:t>碳</a:t>
            </a:r>
            <a:r>
              <a:rPr sz="2100" spc="10" dirty="0">
                <a:latin typeface="宋体" panose="02010600030101010101" pitchFamily="2" charset="-122"/>
                <a:cs typeface="宋体" panose="02010600030101010101" pitchFamily="2" charset="-122"/>
              </a:rPr>
              <a:t>产</a:t>
            </a:r>
            <a:r>
              <a:rPr sz="2100" spc="-15" dirty="0">
                <a:latin typeface="宋体" panose="02010600030101010101" pitchFamily="2" charset="-122"/>
                <a:cs typeface="宋体" panose="02010600030101010101" pitchFamily="2" charset="-122"/>
              </a:rPr>
              <a:t>品</a:t>
            </a:r>
            <a:r>
              <a:rPr sz="2100" spc="10" dirty="0">
                <a:latin typeface="宋体" panose="02010600030101010101" pitchFamily="2" charset="-122"/>
                <a:cs typeface="宋体" panose="02010600030101010101" pitchFamily="2" charset="-122"/>
              </a:rPr>
              <a:t>或</a:t>
            </a:r>
            <a:r>
              <a:rPr sz="2100" spc="-15" dirty="0">
                <a:latin typeface="宋体" panose="02010600030101010101" pitchFamily="2" charset="-122"/>
                <a:cs typeface="宋体" panose="02010600030101010101" pitchFamily="2" charset="-122"/>
              </a:rPr>
              <a:t>含</a:t>
            </a:r>
            <a:r>
              <a:rPr sz="2100" spc="10" dirty="0">
                <a:latin typeface="宋体" panose="02010600030101010101" pitchFamily="2" charset="-122"/>
                <a:cs typeface="宋体" panose="02010600030101010101" pitchFamily="2" charset="-122"/>
              </a:rPr>
              <a:t>碳</a:t>
            </a:r>
            <a:r>
              <a:rPr sz="2100" spc="-15" dirty="0">
                <a:latin typeface="宋体" panose="02010600030101010101" pitchFamily="2" charset="-122"/>
                <a:cs typeface="宋体" panose="02010600030101010101" pitchFamily="2" charset="-122"/>
              </a:rPr>
              <a:t>输</a:t>
            </a:r>
            <a:r>
              <a:rPr sz="2100" spc="10" dirty="0">
                <a:latin typeface="宋体" panose="02010600030101010101" pitchFamily="2" charset="-122"/>
                <a:cs typeface="宋体" panose="02010600030101010101" pitchFamily="2" charset="-122"/>
              </a:rPr>
              <a:t>出</a:t>
            </a:r>
            <a:r>
              <a:rPr sz="2100" spc="-15" dirty="0">
                <a:latin typeface="宋体" panose="02010600030101010101" pitchFamily="2" charset="-122"/>
                <a:cs typeface="宋体" panose="02010600030101010101" pitchFamily="2" charset="-122"/>
              </a:rPr>
              <a:t>物</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含</a:t>
            </a:r>
            <a:r>
              <a:rPr sz="2100" spc="10" dirty="0">
                <a:latin typeface="宋体" panose="02010600030101010101" pitchFamily="2" charset="-122"/>
                <a:cs typeface="宋体" panose="02010600030101010101" pitchFamily="2" charset="-122"/>
              </a:rPr>
              <a:t>碳</a:t>
            </a:r>
            <a:r>
              <a:rPr sz="2100" spc="-20" dirty="0">
                <a:latin typeface="宋体" panose="02010600030101010101" pitchFamily="2" charset="-122"/>
                <a:cs typeface="宋体" panose="02010600030101010101" pitchFamily="2" charset="-122"/>
              </a:rPr>
              <a:t>量</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有</a:t>
            </a:r>
            <a:r>
              <a:rPr sz="2100" spc="10" dirty="0">
                <a:latin typeface="宋体" panose="02010600030101010101" pitchFamily="2" charset="-122"/>
                <a:cs typeface="宋体" panose="02010600030101010101" pitchFamily="2" charset="-122"/>
              </a:rPr>
              <a:t>条</a:t>
            </a:r>
            <a:r>
              <a:rPr sz="2100" spc="-15" dirty="0">
                <a:latin typeface="宋体" panose="02010600030101010101" pitchFamily="2" charset="-122"/>
                <a:cs typeface="宋体" panose="02010600030101010101" pitchFamily="2" charset="-122"/>
              </a:rPr>
              <a:t>件</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企</a:t>
            </a:r>
            <a:r>
              <a:rPr sz="2100" spc="10" dirty="0">
                <a:latin typeface="宋体" panose="02010600030101010101" pitchFamily="2" charset="-122"/>
                <a:cs typeface="宋体" panose="02010600030101010101" pitchFamily="2" charset="-122"/>
              </a:rPr>
              <a:t>业 可委托有资质的</a:t>
            </a:r>
            <a:r>
              <a:rPr sz="2100" spc="-15" dirty="0">
                <a:latin typeface="宋体" panose="02010600030101010101" pitchFamily="2" charset="-122"/>
                <a:cs typeface="宋体" panose="02010600030101010101" pitchFamily="2" charset="-122"/>
              </a:rPr>
              <a:t>专</a:t>
            </a:r>
            <a:r>
              <a:rPr sz="2100" spc="10"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机</a:t>
            </a:r>
            <a:r>
              <a:rPr sz="2100" spc="10" dirty="0">
                <a:latin typeface="宋体" panose="02010600030101010101" pitchFamily="2" charset="-122"/>
                <a:cs typeface="宋体" panose="02010600030101010101" pitchFamily="2" charset="-122"/>
              </a:rPr>
              <a:t>构</a:t>
            </a:r>
            <a:r>
              <a:rPr sz="2100" spc="-15"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期</a:t>
            </a:r>
            <a:r>
              <a:rPr sz="2100" spc="-15" dirty="0">
                <a:latin typeface="宋体" panose="02010600030101010101" pitchFamily="2" charset="-122"/>
                <a:cs typeface="宋体" panose="02010600030101010101" pitchFamily="2" charset="-122"/>
              </a:rPr>
              <a:t>检</a:t>
            </a:r>
            <a:r>
              <a:rPr sz="2100" spc="10" dirty="0">
                <a:latin typeface="宋体" panose="02010600030101010101" pitchFamily="2" charset="-122"/>
                <a:cs typeface="宋体" panose="02010600030101010101" pitchFamily="2" charset="-122"/>
              </a:rPr>
              <a:t>测</a:t>
            </a:r>
            <a:r>
              <a:rPr sz="2100" spc="-15" dirty="0">
                <a:latin typeface="宋体" panose="02010600030101010101" pitchFamily="2" charset="-122"/>
                <a:cs typeface="宋体" panose="02010600030101010101" pitchFamily="2" charset="-122"/>
              </a:rPr>
              <a:t>各</a:t>
            </a:r>
            <a:r>
              <a:rPr sz="2100" spc="10" dirty="0">
                <a:latin typeface="宋体" panose="02010600030101010101" pitchFamily="2" charset="-122"/>
                <a:cs typeface="宋体" panose="02010600030101010101" pitchFamily="2" charset="-122"/>
              </a:rPr>
              <a:t>种</a:t>
            </a:r>
            <a:r>
              <a:rPr sz="2100" spc="-15" dirty="0">
                <a:latin typeface="宋体" panose="02010600030101010101" pitchFamily="2" charset="-122"/>
                <a:cs typeface="宋体" panose="02010600030101010101" pitchFamily="2" charset="-122"/>
              </a:rPr>
              <a:t>原</a:t>
            </a:r>
            <a:r>
              <a:rPr sz="2100" spc="10" dirty="0">
                <a:latin typeface="宋体" panose="02010600030101010101" pitchFamily="2" charset="-122"/>
                <a:cs typeface="宋体" panose="02010600030101010101" pitchFamily="2" charset="-122"/>
              </a:rPr>
              <a:t>材</a:t>
            </a:r>
            <a:r>
              <a:rPr sz="2100" spc="-15" dirty="0">
                <a:latin typeface="宋体" panose="02010600030101010101" pitchFamily="2" charset="-122"/>
                <a:cs typeface="宋体" panose="02010600030101010101" pitchFamily="2" charset="-122"/>
              </a:rPr>
              <a:t>料</a:t>
            </a:r>
            <a:r>
              <a:rPr sz="2100" spc="10" dirty="0">
                <a:latin typeface="宋体" panose="02010600030101010101" pitchFamily="2" charset="-122"/>
                <a:cs typeface="宋体" panose="02010600030101010101" pitchFamily="2" charset="-122"/>
              </a:rPr>
              <a:t>和</a:t>
            </a:r>
            <a:r>
              <a:rPr sz="2100" spc="-15" dirty="0">
                <a:latin typeface="宋体" panose="02010600030101010101" pitchFamily="2" charset="-122"/>
                <a:cs typeface="宋体" panose="02010600030101010101" pitchFamily="2" charset="-122"/>
              </a:rPr>
              <a:t>产</a:t>
            </a:r>
            <a:r>
              <a:rPr sz="2100" spc="10" dirty="0">
                <a:latin typeface="宋体" panose="02010600030101010101" pitchFamily="2" charset="-122"/>
                <a:cs typeface="宋体" panose="02010600030101010101" pitchFamily="2" charset="-122"/>
              </a:rPr>
              <a:t>品</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含</a:t>
            </a:r>
            <a:r>
              <a:rPr sz="2100" spc="-15" dirty="0">
                <a:latin typeface="宋体" panose="02010600030101010101" pitchFamily="2" charset="-122"/>
                <a:cs typeface="宋体" panose="02010600030101010101" pitchFamily="2" charset="-122"/>
              </a:rPr>
              <a:t>碳</a:t>
            </a:r>
            <a:r>
              <a:rPr sz="2100"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企 业如果有满足资</a:t>
            </a:r>
            <a:r>
              <a:rPr sz="2100" spc="-15" dirty="0">
                <a:latin typeface="宋体" panose="02010600030101010101" pitchFamily="2" charset="-122"/>
                <a:cs typeface="宋体" panose="02010600030101010101" pitchFamily="2" charset="-122"/>
              </a:rPr>
              <a:t>质</a:t>
            </a:r>
            <a:r>
              <a:rPr sz="2100" spc="10" dirty="0">
                <a:latin typeface="宋体" panose="02010600030101010101" pitchFamily="2" charset="-122"/>
                <a:cs typeface="宋体" panose="02010600030101010101" pitchFamily="2" charset="-122"/>
              </a:rPr>
              <a:t>标</a:t>
            </a:r>
            <a:r>
              <a:rPr sz="2100" spc="-15" dirty="0">
                <a:latin typeface="宋体" panose="02010600030101010101" pitchFamily="2" charset="-122"/>
                <a:cs typeface="宋体" panose="02010600030101010101" pitchFamily="2" charset="-122"/>
              </a:rPr>
              <a:t>准</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检</a:t>
            </a:r>
            <a:r>
              <a:rPr sz="2100" spc="10" dirty="0">
                <a:latin typeface="宋体" panose="02010600030101010101" pitchFamily="2" charset="-122"/>
                <a:cs typeface="宋体" panose="02010600030101010101" pitchFamily="2" charset="-122"/>
              </a:rPr>
              <a:t>测</a:t>
            </a:r>
            <a:r>
              <a:rPr sz="2100" spc="-15" dirty="0">
                <a:latin typeface="宋体" panose="02010600030101010101" pitchFamily="2" charset="-122"/>
                <a:cs typeface="宋体" panose="02010600030101010101" pitchFamily="2" charset="-122"/>
              </a:rPr>
              <a:t>单</a:t>
            </a:r>
            <a:r>
              <a:rPr sz="2100" spc="10" dirty="0">
                <a:latin typeface="宋体" panose="02010600030101010101" pitchFamily="2" charset="-122"/>
                <a:cs typeface="宋体" panose="02010600030101010101" pitchFamily="2" charset="-122"/>
              </a:rPr>
              <a:t>位</a:t>
            </a:r>
            <a:r>
              <a:rPr sz="2100" spc="-15" dirty="0">
                <a:latin typeface="宋体" panose="02010600030101010101" pitchFamily="2" charset="-122"/>
                <a:cs typeface="宋体" panose="02010600030101010101" pitchFamily="2" charset="-122"/>
              </a:rPr>
              <a:t>也</a:t>
            </a:r>
            <a:r>
              <a:rPr sz="2100" spc="10" dirty="0">
                <a:latin typeface="宋体" panose="02010600030101010101" pitchFamily="2" charset="-122"/>
                <a:cs typeface="宋体" panose="02010600030101010101" pitchFamily="2" charset="-122"/>
              </a:rPr>
              <a:t>可</a:t>
            </a:r>
            <a:r>
              <a:rPr sz="2100" spc="-15" dirty="0">
                <a:latin typeface="宋体" panose="02010600030101010101" pitchFamily="2" charset="-122"/>
                <a:cs typeface="宋体" panose="02010600030101010101" pitchFamily="2" charset="-122"/>
              </a:rPr>
              <a:t>自</a:t>
            </a:r>
            <a:r>
              <a:rPr sz="2100" spc="10" dirty="0">
                <a:latin typeface="宋体" panose="02010600030101010101" pitchFamily="2" charset="-122"/>
                <a:cs typeface="宋体" panose="02010600030101010101" pitchFamily="2" charset="-122"/>
              </a:rPr>
              <a:t>行</a:t>
            </a:r>
            <a:r>
              <a:rPr sz="2100" spc="-15" dirty="0">
                <a:latin typeface="宋体" panose="02010600030101010101" pitchFamily="2" charset="-122"/>
                <a:cs typeface="宋体" panose="02010600030101010101" pitchFamily="2" charset="-122"/>
              </a:rPr>
              <a:t>检</a:t>
            </a:r>
            <a:r>
              <a:rPr sz="2100" dirty="0">
                <a:latin typeface="宋体" panose="02010600030101010101" pitchFamily="2" charset="-122"/>
                <a:cs typeface="宋体" panose="02010600030101010101" pitchFamily="2" charset="-122"/>
              </a:rPr>
              <a:t>测</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182880" marR="5080" indent="-170815" algn="just">
              <a:lnSpc>
                <a:spcPct val="90000"/>
              </a:lnSpc>
              <a:spcBef>
                <a:spcPts val="805"/>
              </a:spcBef>
              <a:buSzPct val="95000"/>
              <a:buFont typeface="Wingdings" panose="05000000000000000000"/>
              <a:buChar char=""/>
              <a:tabLst>
                <a:tab pos="223520" algn="l"/>
              </a:tabLst>
            </a:pPr>
            <a:r>
              <a:rPr sz="2100" spc="5" dirty="0">
                <a:latin typeface="Calibri" panose="020F0502020204030204"/>
                <a:cs typeface="Calibri" panose="020F0502020204030204"/>
              </a:rPr>
              <a:t>3.</a:t>
            </a:r>
            <a:r>
              <a:rPr sz="2100" spc="-50" dirty="0">
                <a:latin typeface="Calibri" panose="020F0502020204030204"/>
                <a:cs typeface="Calibri" panose="020F0502020204030204"/>
              </a:rPr>
              <a:t> </a:t>
            </a:r>
            <a:r>
              <a:rPr sz="2100" spc="10" dirty="0">
                <a:latin typeface="宋体" panose="02010600030101010101" pitchFamily="2" charset="-122"/>
                <a:cs typeface="宋体" panose="02010600030101010101" pitchFamily="2" charset="-122"/>
              </a:rPr>
              <a:t>对没有条件实</a:t>
            </a:r>
            <a:r>
              <a:rPr sz="2100" spc="-15" dirty="0">
                <a:latin typeface="宋体" panose="02010600030101010101" pitchFamily="2" charset="-122"/>
                <a:cs typeface="宋体" panose="02010600030101010101" pitchFamily="2" charset="-122"/>
              </a:rPr>
              <a:t>测</a:t>
            </a:r>
            <a:r>
              <a:rPr sz="2100" spc="10" dirty="0">
                <a:latin typeface="宋体" panose="02010600030101010101" pitchFamily="2" charset="-122"/>
                <a:cs typeface="宋体" panose="02010600030101010101" pitchFamily="2" charset="-122"/>
              </a:rPr>
              <a:t>含</a:t>
            </a:r>
            <a:r>
              <a:rPr sz="2100" spc="-15" dirty="0">
                <a:latin typeface="宋体" panose="02010600030101010101" pitchFamily="2" charset="-122"/>
                <a:cs typeface="宋体" panose="02010600030101010101" pitchFamily="2" charset="-122"/>
              </a:rPr>
              <a:t>碳</a:t>
            </a:r>
            <a:r>
              <a:rPr sz="2100" spc="10" dirty="0">
                <a:latin typeface="宋体" panose="02010600030101010101" pitchFamily="2" charset="-122"/>
                <a:cs typeface="宋体" panose="02010600030101010101" pitchFamily="2" charset="-122"/>
              </a:rPr>
              <a:t>量</a:t>
            </a:r>
            <a:r>
              <a:rPr sz="2100" spc="-20"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可</a:t>
            </a:r>
            <a:r>
              <a:rPr sz="2100" spc="10" dirty="0">
                <a:latin typeface="宋体" panose="02010600030101010101" pitchFamily="2" charset="-122"/>
                <a:cs typeface="宋体" panose="02010600030101010101" pitchFamily="2" charset="-122"/>
              </a:rPr>
              <a:t>以</a:t>
            </a:r>
            <a:r>
              <a:rPr sz="2100" spc="-15" dirty="0">
                <a:latin typeface="宋体" panose="02010600030101010101" pitchFamily="2" charset="-122"/>
                <a:cs typeface="宋体" panose="02010600030101010101" pitchFamily="2" charset="-122"/>
              </a:rPr>
              <a:t>根</a:t>
            </a:r>
            <a:r>
              <a:rPr sz="2100" spc="10" dirty="0">
                <a:latin typeface="宋体" panose="02010600030101010101" pitchFamily="2" charset="-122"/>
                <a:cs typeface="宋体" panose="02010600030101010101" pitchFamily="2" charset="-122"/>
              </a:rPr>
              <a:t>据</a:t>
            </a:r>
            <a:r>
              <a:rPr sz="2100" spc="-15" dirty="0">
                <a:latin typeface="宋体" panose="02010600030101010101" pitchFamily="2" charset="-122"/>
                <a:cs typeface="宋体" panose="02010600030101010101" pitchFamily="2" charset="-122"/>
              </a:rPr>
              <a:t>物</a:t>
            </a:r>
            <a:r>
              <a:rPr sz="2100" spc="10" dirty="0">
                <a:latin typeface="宋体" panose="02010600030101010101" pitchFamily="2" charset="-122"/>
                <a:cs typeface="宋体" panose="02010600030101010101" pitchFamily="2" charset="-122"/>
              </a:rPr>
              <a:t>质</a:t>
            </a:r>
            <a:r>
              <a:rPr sz="2100" spc="-15" dirty="0">
                <a:latin typeface="宋体" panose="02010600030101010101" pitchFamily="2" charset="-122"/>
                <a:cs typeface="宋体" panose="02010600030101010101" pitchFamily="2" charset="-122"/>
              </a:rPr>
              <a:t>成</a:t>
            </a:r>
            <a:r>
              <a:rPr sz="2100" spc="10" dirty="0">
                <a:latin typeface="宋体" panose="02010600030101010101" pitchFamily="2" charset="-122"/>
                <a:cs typeface="宋体" panose="02010600030101010101" pitchFamily="2" charset="-122"/>
              </a:rPr>
              <a:t>分</a:t>
            </a:r>
            <a:r>
              <a:rPr sz="2100" spc="-15" dirty="0">
                <a:latin typeface="宋体" panose="02010600030101010101" pitchFamily="2" charset="-122"/>
                <a:cs typeface="宋体" panose="02010600030101010101" pitchFamily="2" charset="-122"/>
              </a:rPr>
              <a:t>或</a:t>
            </a:r>
            <a:r>
              <a:rPr sz="2100" spc="10" dirty="0">
                <a:latin typeface="宋体" panose="02010600030101010101" pitchFamily="2" charset="-122"/>
                <a:cs typeface="宋体" panose="02010600030101010101" pitchFamily="2" charset="-122"/>
              </a:rPr>
              <a:t>纯</a:t>
            </a:r>
            <a:r>
              <a:rPr sz="2100" spc="-15" dirty="0">
                <a:latin typeface="宋体" panose="02010600030101010101" pitchFamily="2" charset="-122"/>
                <a:cs typeface="宋体" panose="02010600030101010101" pitchFamily="2" charset="-122"/>
              </a:rPr>
              <a:t>度</a:t>
            </a:r>
            <a:r>
              <a:rPr sz="2100" spc="10" dirty="0">
                <a:latin typeface="宋体" panose="02010600030101010101" pitchFamily="2" charset="-122"/>
                <a:cs typeface="宋体" panose="02010600030101010101" pitchFamily="2" charset="-122"/>
              </a:rPr>
              <a:t>以</a:t>
            </a:r>
            <a:r>
              <a:rPr sz="2100" spc="-15" dirty="0">
                <a:latin typeface="宋体" panose="02010600030101010101" pitchFamily="2" charset="-122"/>
                <a:cs typeface="宋体" panose="02010600030101010101" pitchFamily="2" charset="-122"/>
              </a:rPr>
              <a:t>及</a:t>
            </a:r>
            <a:r>
              <a:rPr sz="2100" spc="10" dirty="0">
                <a:latin typeface="宋体" panose="02010600030101010101" pitchFamily="2" charset="-122"/>
                <a:cs typeface="宋体" panose="02010600030101010101" pitchFamily="2" charset="-122"/>
              </a:rPr>
              <a:t>每</a:t>
            </a:r>
            <a:r>
              <a:rPr sz="2100" spc="-15" dirty="0">
                <a:latin typeface="宋体" panose="02010600030101010101" pitchFamily="2" charset="-122"/>
                <a:cs typeface="宋体" panose="02010600030101010101" pitchFamily="2" charset="-122"/>
              </a:rPr>
              <a:t>种</a:t>
            </a:r>
            <a:r>
              <a:rPr sz="2100" spc="10" dirty="0">
                <a:latin typeface="宋体" panose="02010600030101010101" pitchFamily="2" charset="-122"/>
                <a:cs typeface="宋体" panose="02010600030101010101" pitchFamily="2" charset="-122"/>
              </a:rPr>
              <a:t>物 质的化学分子式</a:t>
            </a:r>
            <a:r>
              <a:rPr sz="2100" spc="-15" dirty="0">
                <a:latin typeface="宋体" panose="02010600030101010101" pitchFamily="2" charset="-122"/>
                <a:cs typeface="宋体" panose="02010600030101010101" pitchFamily="2" charset="-122"/>
              </a:rPr>
              <a:t>和</a:t>
            </a:r>
            <a:r>
              <a:rPr sz="2100" spc="10" dirty="0">
                <a:latin typeface="宋体" panose="02010600030101010101" pitchFamily="2" charset="-122"/>
                <a:cs typeface="宋体" panose="02010600030101010101" pitchFamily="2" charset="-122"/>
              </a:rPr>
              <a:t>碳</a:t>
            </a:r>
            <a:r>
              <a:rPr sz="2100" spc="-15" dirty="0">
                <a:latin typeface="宋体" panose="02010600030101010101" pitchFamily="2" charset="-122"/>
                <a:cs typeface="宋体" panose="02010600030101010101" pitchFamily="2" charset="-122"/>
              </a:rPr>
              <a:t>原</a:t>
            </a:r>
            <a:r>
              <a:rPr sz="2100" spc="10" dirty="0">
                <a:latin typeface="宋体" panose="02010600030101010101" pitchFamily="2" charset="-122"/>
                <a:cs typeface="宋体" panose="02010600030101010101" pitchFamily="2" charset="-122"/>
              </a:rPr>
              <a:t>子</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数</a:t>
            </a:r>
            <a:r>
              <a:rPr sz="2100" spc="-15" dirty="0">
                <a:latin typeface="宋体" panose="02010600030101010101" pitchFamily="2" charset="-122"/>
                <a:cs typeface="宋体" panose="02010600030101010101" pitchFamily="2" charset="-122"/>
              </a:rPr>
              <a:t>目</a:t>
            </a:r>
            <a:r>
              <a:rPr sz="2100" spc="10" dirty="0">
                <a:latin typeface="宋体" panose="02010600030101010101" pitchFamily="2" charset="-122"/>
                <a:cs typeface="宋体" panose="02010600030101010101" pitchFamily="2" charset="-122"/>
              </a:rPr>
              <a:t>来</a:t>
            </a:r>
            <a:r>
              <a:rPr sz="2100" spc="-15" dirty="0">
                <a:latin typeface="宋体" panose="02010600030101010101" pitchFamily="2" charset="-122"/>
                <a:cs typeface="宋体" panose="02010600030101010101" pitchFamily="2" charset="-122"/>
              </a:rPr>
              <a:t>计</a:t>
            </a:r>
            <a:r>
              <a:rPr sz="2100" spc="5" dirty="0">
                <a:latin typeface="宋体" panose="02010600030101010101" pitchFamily="2" charset="-122"/>
                <a:cs typeface="宋体" panose="02010600030101010101" pitchFamily="2" charset="-122"/>
              </a:rPr>
              <a:t>算</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或</a:t>
            </a:r>
            <a:r>
              <a:rPr sz="2100" spc="-15" dirty="0">
                <a:latin typeface="宋体" panose="02010600030101010101" pitchFamily="2" charset="-122"/>
                <a:cs typeface="宋体" panose="02010600030101010101" pitchFamily="2" charset="-122"/>
              </a:rPr>
              <a:t>参</a:t>
            </a:r>
            <a:r>
              <a:rPr sz="2100" spc="10" dirty="0">
                <a:latin typeface="宋体" panose="02010600030101010101" pitchFamily="2" charset="-122"/>
                <a:cs typeface="宋体" panose="02010600030101010101" pitchFamily="2" charset="-122"/>
              </a:rPr>
              <a:t>考</a:t>
            </a:r>
            <a:r>
              <a:rPr sz="2100" spc="-15" dirty="0">
                <a:latin typeface="宋体" panose="02010600030101010101" pitchFamily="2" charset="-122"/>
                <a:cs typeface="宋体" panose="02010600030101010101" pitchFamily="2" charset="-122"/>
              </a:rPr>
              <a:t>附</a:t>
            </a:r>
            <a:r>
              <a:rPr sz="2100" spc="10" dirty="0">
                <a:latin typeface="宋体" panose="02010600030101010101" pitchFamily="2" charset="-122"/>
                <a:cs typeface="宋体" panose="02010600030101010101" pitchFamily="2" charset="-122"/>
              </a:rPr>
              <a:t>录</a:t>
            </a:r>
            <a:r>
              <a:rPr sz="2100" spc="-15" dirty="0">
                <a:latin typeface="宋体" panose="02010600030101010101" pitchFamily="2" charset="-122"/>
                <a:cs typeface="宋体" panose="02010600030101010101" pitchFamily="2" charset="-122"/>
              </a:rPr>
              <a:t>二</a:t>
            </a:r>
            <a:r>
              <a:rPr sz="2100" spc="5" dirty="0">
                <a:latin typeface="宋体" panose="02010600030101010101" pitchFamily="2" charset="-122"/>
                <a:cs typeface="宋体" panose="02010600030101010101" pitchFamily="2" charset="-122"/>
              </a:rPr>
              <a:t>表</a:t>
            </a:r>
            <a:r>
              <a:rPr sz="2100" spc="-10" dirty="0">
                <a:latin typeface="Calibri" panose="020F0502020204030204"/>
                <a:cs typeface="Calibri" panose="020F0502020204030204"/>
              </a:rPr>
              <a:t>2.</a:t>
            </a:r>
            <a:r>
              <a:rPr sz="2100" spc="-15" dirty="0">
                <a:latin typeface="Calibri" panose="020F0502020204030204"/>
                <a:cs typeface="Calibri" panose="020F0502020204030204"/>
              </a:rPr>
              <a:t>2</a:t>
            </a:r>
            <a:r>
              <a:rPr sz="2100" spc="-15" dirty="0">
                <a:latin typeface="宋体" panose="02010600030101010101" pitchFamily="2" charset="-122"/>
                <a:cs typeface="宋体" panose="02010600030101010101" pitchFamily="2" charset="-122"/>
              </a:rPr>
              <a:t>或</a:t>
            </a:r>
            <a:r>
              <a:rPr sz="2100" spc="10" dirty="0">
                <a:latin typeface="宋体" panose="02010600030101010101" pitchFamily="2" charset="-122"/>
                <a:cs typeface="宋体" panose="02010600030101010101" pitchFamily="2" charset="-122"/>
              </a:rPr>
              <a:t>其它 文献取缺省值。</a:t>
            </a:r>
            <a:endParaRPr sz="2100">
              <a:latin typeface="宋体" panose="02010600030101010101" pitchFamily="2" charset="-122"/>
              <a:cs typeface="宋体" panose="02010600030101010101" pitchFamily="2" charset="-122"/>
            </a:endParaRPr>
          </a:p>
        </p:txBody>
      </p:sp>
      <p:sp>
        <p:nvSpPr>
          <p:cNvPr id="8" name="object 8"/>
          <p:cNvSpPr txBox="1"/>
          <p:nvPr/>
        </p:nvSpPr>
        <p:spPr>
          <a:xfrm>
            <a:off x="9070340" y="6809233"/>
            <a:ext cx="141605" cy="164465"/>
          </a:xfrm>
          <a:prstGeom prst="rect">
            <a:avLst/>
          </a:prstGeom>
        </p:spPr>
        <p:txBody>
          <a:bodyPr vert="horz" wrap="square" lIns="0" tIns="13970" rIns="0" bIns="0" rtlCol="0">
            <a:spAutoFit/>
          </a:bodyPr>
          <a:lstStyle/>
          <a:p>
            <a:pPr marL="12700">
              <a:lnSpc>
                <a:spcPct val="100000"/>
              </a:lnSpc>
              <a:spcBef>
                <a:spcPts val="110"/>
              </a:spcBef>
            </a:pPr>
            <a:r>
              <a:rPr sz="900" spc="5" dirty="0">
                <a:solidFill>
                  <a:srgbClr val="888888"/>
                </a:solidFill>
                <a:latin typeface="隶书"/>
                <a:cs typeface="隶书"/>
              </a:rPr>
              <a:t>21</a:t>
            </a:r>
            <a:endParaRPr sz="900">
              <a:latin typeface="隶书"/>
              <a:cs typeface="隶书"/>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287780" y="768096"/>
            <a:ext cx="4855845" cy="530225"/>
          </a:xfrm>
          <a:prstGeom prst="rect">
            <a:avLst/>
          </a:prstGeom>
        </p:spPr>
        <p:txBody>
          <a:bodyPr vert="horz" wrap="square" lIns="0" tIns="13970" rIns="0" bIns="0" rtlCol="0">
            <a:spAutoFit/>
          </a:bodyPr>
          <a:lstStyle/>
          <a:p>
            <a:pPr marL="381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碳酸盐</a:t>
            </a:r>
            <a:r>
              <a:rPr sz="3300" b="1" spc="10" dirty="0">
                <a:solidFill>
                  <a:srgbClr val="000000"/>
                </a:solidFill>
                <a:latin typeface="Microsoft JhengHei" panose="020B0604030504040204" charset="-120"/>
                <a:cs typeface="Microsoft JhengHei" panose="020B0604030504040204" charset="-120"/>
              </a:rPr>
              <a:t>使用产生的</a:t>
            </a:r>
            <a:r>
              <a:rPr sz="3300" b="1" spc="-595" dirty="0">
                <a:solidFill>
                  <a:srgbClr val="000000"/>
                </a:solidFill>
                <a:latin typeface="Microsoft JhengHei" panose="020B0604030504040204" charset="-120"/>
                <a:cs typeface="Microsoft JhengHei" panose="020B0604030504040204" charset="-120"/>
              </a:rPr>
              <a:t>CO</a:t>
            </a:r>
            <a:r>
              <a:rPr sz="3300" b="1" spc="-892" baseline="-20000" dirty="0">
                <a:solidFill>
                  <a:srgbClr val="000000"/>
                </a:solidFill>
                <a:latin typeface="Microsoft JhengHei" panose="020B0604030504040204" charset="-120"/>
                <a:cs typeface="Microsoft JhengHei" panose="020B0604030504040204" charset="-120"/>
              </a:rPr>
              <a:t>2</a:t>
            </a:r>
            <a:r>
              <a:rPr sz="3300" b="1" spc="10" dirty="0">
                <a:solidFill>
                  <a:srgbClr val="000000"/>
                </a:solidFill>
                <a:latin typeface="Microsoft JhengHei" panose="020B0604030504040204" charset="-120"/>
                <a:cs typeface="Microsoft JhengHei" panose="020B0604030504040204" charset="-120"/>
              </a:rPr>
              <a:t>排放</a:t>
            </a:r>
            <a:endParaRPr sz="3300">
              <a:latin typeface="Microsoft JhengHei" panose="020B0604030504040204" charset="-120"/>
              <a:cs typeface="Microsoft JhengHei" panose="020B0604030504040204" charset="-120"/>
            </a:endParaRPr>
          </a:p>
        </p:txBody>
      </p:sp>
      <p:sp>
        <p:nvSpPr>
          <p:cNvPr id="7" name="object 7"/>
          <p:cNvSpPr txBox="1"/>
          <p:nvPr/>
        </p:nvSpPr>
        <p:spPr>
          <a:xfrm>
            <a:off x="1287780" y="1560575"/>
            <a:ext cx="8168640" cy="1000125"/>
          </a:xfrm>
          <a:prstGeom prst="rect">
            <a:avLst/>
          </a:prstGeom>
        </p:spPr>
        <p:txBody>
          <a:bodyPr vert="horz" wrap="square" lIns="0" tIns="11430" rIns="0" bIns="0" rtlCol="0">
            <a:spAutoFit/>
          </a:bodyPr>
          <a:lstStyle/>
          <a:p>
            <a:pPr marL="208280" marR="30480" indent="-170815">
              <a:lnSpc>
                <a:spcPct val="100000"/>
              </a:lnSpc>
              <a:spcBef>
                <a:spcPts val="90"/>
              </a:spcBef>
              <a:buFont typeface="Arial" panose="020B0604020202020204"/>
              <a:buChar char="•"/>
              <a:tabLst>
                <a:tab pos="208915" algn="l"/>
              </a:tabLst>
            </a:pPr>
            <a:r>
              <a:rPr sz="3200" spc="-10" dirty="0">
                <a:latin typeface="宋体" panose="02010600030101010101" pitchFamily="2" charset="-122"/>
                <a:cs typeface="宋体" panose="02010600030101010101" pitchFamily="2" charset="-122"/>
              </a:rPr>
              <a:t>根据每种碳酸盐的使用量及其</a:t>
            </a:r>
            <a:r>
              <a:rPr sz="3200" spc="-25" dirty="0">
                <a:latin typeface="Calibri" panose="020F0502020204030204"/>
                <a:cs typeface="Calibri" panose="020F0502020204030204"/>
              </a:rPr>
              <a:t>C</a:t>
            </a:r>
            <a:r>
              <a:rPr sz="3200" spc="-15" dirty="0">
                <a:latin typeface="Calibri" panose="020F0502020204030204"/>
                <a:cs typeface="Calibri" panose="020F0502020204030204"/>
              </a:rPr>
              <a:t>O</a:t>
            </a:r>
            <a:r>
              <a:rPr sz="3150" spc="52" baseline="-20000" dirty="0">
                <a:latin typeface="Calibri" panose="020F0502020204030204"/>
                <a:cs typeface="Calibri" panose="020F0502020204030204"/>
              </a:rPr>
              <a:t>2</a:t>
            </a:r>
            <a:r>
              <a:rPr sz="3200" spc="-10" dirty="0">
                <a:latin typeface="宋体" panose="02010600030101010101" pitchFamily="2" charset="-122"/>
                <a:cs typeface="宋体" panose="02010600030101010101" pitchFamily="2" charset="-122"/>
              </a:rPr>
              <a:t>排放</a:t>
            </a:r>
            <a:r>
              <a:rPr sz="3200" spc="10" dirty="0">
                <a:latin typeface="宋体" panose="02010600030101010101" pitchFamily="2" charset="-122"/>
                <a:cs typeface="宋体" panose="02010600030101010101" pitchFamily="2" charset="-122"/>
              </a:rPr>
              <a:t>因</a:t>
            </a:r>
            <a:r>
              <a:rPr sz="3200" spc="-10" dirty="0">
                <a:latin typeface="宋体" panose="02010600030101010101" pitchFamily="2" charset="-122"/>
                <a:cs typeface="宋体" panose="02010600030101010101" pitchFamily="2" charset="-122"/>
              </a:rPr>
              <a:t>子计 算：</a:t>
            </a:r>
            <a:endParaRPr sz="3200">
              <a:latin typeface="宋体" panose="02010600030101010101" pitchFamily="2" charset="-122"/>
              <a:cs typeface="宋体" panose="02010600030101010101" pitchFamily="2" charset="-122"/>
            </a:endParaRPr>
          </a:p>
        </p:txBody>
      </p:sp>
      <p:sp>
        <p:nvSpPr>
          <p:cNvPr id="8" name="object 8"/>
          <p:cNvSpPr txBox="1"/>
          <p:nvPr/>
        </p:nvSpPr>
        <p:spPr>
          <a:xfrm>
            <a:off x="1287780" y="3670060"/>
            <a:ext cx="8089900" cy="2524760"/>
          </a:xfrm>
          <a:prstGeom prst="rect">
            <a:avLst/>
          </a:prstGeom>
        </p:spPr>
        <p:txBody>
          <a:bodyPr vert="horz" wrap="square" lIns="0" tIns="62229" rIns="0" bIns="0" rtlCol="0">
            <a:spAutoFit/>
          </a:bodyPr>
          <a:lstStyle/>
          <a:p>
            <a:pPr marL="38100">
              <a:lnSpc>
                <a:spcPct val="100000"/>
              </a:lnSpc>
              <a:spcBef>
                <a:spcPts val="490"/>
              </a:spcBef>
            </a:pPr>
            <a:r>
              <a:rPr sz="2800" spc="5" dirty="0">
                <a:latin typeface="宋体" panose="02010600030101010101" pitchFamily="2" charset="-122"/>
                <a:cs typeface="宋体" panose="02010600030101010101" pitchFamily="2" charset="-122"/>
              </a:rPr>
              <a:t>式中，</a:t>
            </a:r>
            <a:endParaRPr sz="2800">
              <a:latin typeface="宋体" panose="02010600030101010101" pitchFamily="2" charset="-122"/>
              <a:cs typeface="宋体" panose="02010600030101010101" pitchFamily="2" charset="-122"/>
            </a:endParaRPr>
          </a:p>
          <a:p>
            <a:pPr marL="553085" indent="-171450">
              <a:lnSpc>
                <a:spcPct val="100000"/>
              </a:lnSpc>
              <a:spcBef>
                <a:spcPts val="325"/>
              </a:spcBef>
              <a:buFont typeface="Arial" panose="020B0604020202020204"/>
              <a:buChar char="•"/>
              <a:tabLst>
                <a:tab pos="553720" algn="l"/>
              </a:tabLst>
            </a:pPr>
            <a:r>
              <a:rPr sz="2400" dirty="0">
                <a:latin typeface="Calibri" panose="020F0502020204030204"/>
                <a:cs typeface="Calibri" panose="020F0502020204030204"/>
              </a:rPr>
              <a:t>i</a:t>
            </a:r>
            <a:r>
              <a:rPr sz="2400" dirty="0">
                <a:latin typeface="宋体" panose="02010600030101010101" pitchFamily="2" charset="-122"/>
                <a:cs typeface="宋体" panose="02010600030101010101" pitchFamily="2" charset="-122"/>
              </a:rPr>
              <a:t>为碳酸盐的种类；</a:t>
            </a:r>
            <a:endParaRPr sz="2400">
              <a:latin typeface="宋体" panose="02010600030101010101" pitchFamily="2" charset="-122"/>
              <a:cs typeface="宋体" panose="02010600030101010101" pitchFamily="2" charset="-122"/>
            </a:endParaRPr>
          </a:p>
          <a:p>
            <a:pPr marL="553085" indent="-171450">
              <a:lnSpc>
                <a:spcPct val="100000"/>
              </a:lnSpc>
              <a:spcBef>
                <a:spcPts val="410"/>
              </a:spcBef>
              <a:buFont typeface="Arial" panose="020B0604020202020204"/>
              <a:buChar char="•"/>
              <a:tabLst>
                <a:tab pos="553720" algn="l"/>
              </a:tabLst>
            </a:pPr>
            <a:r>
              <a:rPr sz="2400" dirty="0">
                <a:latin typeface="Calibri" panose="020F0502020204030204"/>
                <a:cs typeface="Calibri" panose="020F0502020204030204"/>
              </a:rPr>
              <a:t>AD</a:t>
            </a:r>
            <a:r>
              <a:rPr sz="1800" dirty="0">
                <a:latin typeface="Calibri" panose="020F0502020204030204"/>
                <a:cs typeface="Calibri" panose="020F0502020204030204"/>
              </a:rPr>
              <a:t>i</a:t>
            </a:r>
            <a:r>
              <a:rPr sz="2400" dirty="0">
                <a:latin typeface="宋体" panose="02010600030101010101" pitchFamily="2" charset="-122"/>
                <a:cs typeface="宋体" panose="02010600030101010101" pitchFamily="2" charset="-122"/>
              </a:rPr>
              <a:t>为碳酸盐</a:t>
            </a:r>
            <a:r>
              <a:rPr sz="2400" dirty="0">
                <a:latin typeface="Calibri" panose="020F0502020204030204"/>
                <a:cs typeface="Calibri" panose="020F0502020204030204"/>
              </a:rPr>
              <a:t>i</a:t>
            </a:r>
            <a:r>
              <a:rPr sz="2400" dirty="0">
                <a:latin typeface="宋体" panose="02010600030101010101" pitchFamily="2" charset="-122"/>
                <a:cs typeface="宋体" panose="02010600030101010101" pitchFamily="2" charset="-122"/>
              </a:rPr>
              <a:t>用于原材料、助熔剂、脱硫剂等的总消费量</a:t>
            </a:r>
            <a:endParaRPr sz="2400">
              <a:latin typeface="宋体" panose="02010600030101010101" pitchFamily="2" charset="-122"/>
              <a:cs typeface="宋体" panose="02010600030101010101" pitchFamily="2" charset="-122"/>
            </a:endParaRPr>
          </a:p>
          <a:p>
            <a:pPr marL="553085">
              <a:lnSpc>
                <a:spcPct val="100000"/>
              </a:lnSpc>
            </a:pPr>
            <a:r>
              <a:rPr sz="2400" dirty="0">
                <a:latin typeface="宋体" panose="02010600030101010101" pitchFamily="2" charset="-122"/>
                <a:cs typeface="宋体" panose="02010600030101010101" pitchFamily="2" charset="-122"/>
              </a:rPr>
              <a:t>，单位为吨；</a:t>
            </a:r>
            <a:endParaRPr sz="2400">
              <a:latin typeface="宋体" panose="02010600030101010101" pitchFamily="2" charset="-122"/>
              <a:cs typeface="宋体" panose="02010600030101010101" pitchFamily="2" charset="-122"/>
            </a:endParaRPr>
          </a:p>
          <a:p>
            <a:pPr marL="553085" indent="-171450">
              <a:lnSpc>
                <a:spcPct val="100000"/>
              </a:lnSpc>
              <a:spcBef>
                <a:spcPts val="385"/>
              </a:spcBef>
              <a:buFont typeface="Arial" panose="020B0604020202020204"/>
              <a:buChar char="•"/>
              <a:tabLst>
                <a:tab pos="553720" algn="l"/>
              </a:tabLst>
            </a:pPr>
            <a:r>
              <a:rPr sz="2400" spc="-5" dirty="0">
                <a:latin typeface="Calibri" panose="020F0502020204030204"/>
                <a:cs typeface="Calibri" panose="020F0502020204030204"/>
              </a:rPr>
              <a:t>EF</a:t>
            </a:r>
            <a:r>
              <a:rPr sz="1800" spc="-5" dirty="0">
                <a:latin typeface="Calibri" panose="020F0502020204030204"/>
                <a:cs typeface="Calibri" panose="020F0502020204030204"/>
              </a:rPr>
              <a:t>i</a:t>
            </a:r>
            <a:r>
              <a:rPr sz="2400" dirty="0">
                <a:latin typeface="宋体" panose="02010600030101010101" pitchFamily="2" charset="-122"/>
                <a:cs typeface="宋体" panose="02010600030101010101" pitchFamily="2" charset="-122"/>
              </a:rPr>
              <a:t>为碳酸盐</a:t>
            </a:r>
            <a:r>
              <a:rPr sz="2400" dirty="0">
                <a:latin typeface="Calibri" panose="020F0502020204030204"/>
                <a:cs typeface="Calibri" panose="020F0502020204030204"/>
              </a:rPr>
              <a:t>i</a:t>
            </a:r>
            <a:r>
              <a:rPr sz="2400" dirty="0">
                <a:latin typeface="宋体" panose="02010600030101010101" pitchFamily="2" charset="-122"/>
                <a:cs typeface="宋体" panose="02010600030101010101" pitchFamily="2" charset="-122"/>
              </a:rPr>
              <a:t>的</a:t>
            </a:r>
            <a:r>
              <a:rPr sz="2400" spc="-15" dirty="0">
                <a:latin typeface="Calibri" panose="020F0502020204030204"/>
                <a:cs typeface="Calibri" panose="020F0502020204030204"/>
              </a:rPr>
              <a:t>CO</a:t>
            </a:r>
            <a:r>
              <a:rPr sz="2400" spc="-22" baseline="-21000" dirty="0">
                <a:latin typeface="Calibri" panose="020F0502020204030204"/>
                <a:cs typeface="Calibri" panose="020F0502020204030204"/>
              </a:rPr>
              <a:t>2</a:t>
            </a:r>
            <a:r>
              <a:rPr sz="2400" dirty="0">
                <a:latin typeface="宋体" panose="02010600030101010101" pitchFamily="2" charset="-122"/>
                <a:cs typeface="宋体" panose="02010600030101010101" pitchFamily="2" charset="-122"/>
              </a:rPr>
              <a:t>排放因子，单位为吨</a:t>
            </a:r>
            <a:r>
              <a:rPr sz="2400" spc="-10" dirty="0">
                <a:latin typeface="Calibri" panose="020F0502020204030204"/>
                <a:cs typeface="Calibri" panose="020F0502020204030204"/>
              </a:rPr>
              <a:t>CO</a:t>
            </a:r>
            <a:r>
              <a:rPr sz="2400" spc="-15" baseline="-21000" dirty="0">
                <a:latin typeface="Calibri" panose="020F0502020204030204"/>
                <a:cs typeface="Calibri" panose="020F0502020204030204"/>
              </a:rPr>
              <a:t>2</a:t>
            </a:r>
            <a:r>
              <a:rPr sz="2400" spc="-10" dirty="0">
                <a:latin typeface="Calibri" panose="020F0502020204030204"/>
                <a:cs typeface="Calibri" panose="020F0502020204030204"/>
              </a:rPr>
              <a:t>/</a:t>
            </a:r>
            <a:r>
              <a:rPr sz="2400" dirty="0">
                <a:latin typeface="宋体" panose="02010600030101010101" pitchFamily="2" charset="-122"/>
                <a:cs typeface="宋体" panose="02010600030101010101" pitchFamily="2" charset="-122"/>
              </a:rPr>
              <a:t>吨碳酸盐</a:t>
            </a:r>
            <a:r>
              <a:rPr sz="2400" dirty="0">
                <a:latin typeface="Calibri" panose="020F0502020204030204"/>
                <a:cs typeface="Calibri" panose="020F0502020204030204"/>
              </a:rPr>
              <a:t>i</a:t>
            </a:r>
            <a:r>
              <a:rPr sz="240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553085" indent="-171450">
              <a:lnSpc>
                <a:spcPct val="100000"/>
              </a:lnSpc>
              <a:spcBef>
                <a:spcPts val="405"/>
              </a:spcBef>
              <a:buFont typeface="Arial" panose="020B0604020202020204"/>
              <a:buChar char="•"/>
              <a:tabLst>
                <a:tab pos="553720" algn="l"/>
              </a:tabLst>
            </a:pPr>
            <a:r>
              <a:rPr sz="2400" spc="-5" dirty="0">
                <a:latin typeface="Calibri" panose="020F0502020204030204"/>
                <a:cs typeface="Calibri" panose="020F0502020204030204"/>
              </a:rPr>
              <a:t>PUR</a:t>
            </a:r>
            <a:r>
              <a:rPr sz="1800" spc="-5" dirty="0">
                <a:latin typeface="Calibri" panose="020F0502020204030204"/>
                <a:cs typeface="Calibri" panose="020F0502020204030204"/>
              </a:rPr>
              <a:t>i</a:t>
            </a:r>
            <a:r>
              <a:rPr sz="2400" dirty="0">
                <a:latin typeface="宋体" panose="02010600030101010101" pitchFamily="2" charset="-122"/>
                <a:cs typeface="宋体" panose="02010600030101010101" pitchFamily="2" charset="-122"/>
              </a:rPr>
              <a:t>为碳酸</a:t>
            </a:r>
            <a:r>
              <a:rPr sz="2400" spc="525" dirty="0">
                <a:latin typeface="宋体" panose="02010600030101010101" pitchFamily="2" charset="-122"/>
                <a:cs typeface="宋体" panose="02010600030101010101" pitchFamily="2" charset="-122"/>
              </a:rPr>
              <a:t>盐</a:t>
            </a:r>
            <a:r>
              <a:rPr sz="2400" dirty="0">
                <a:latin typeface="Calibri" panose="020F0502020204030204"/>
                <a:cs typeface="Calibri" panose="020F0502020204030204"/>
              </a:rPr>
              <a:t>i</a:t>
            </a:r>
            <a:r>
              <a:rPr sz="2400" dirty="0">
                <a:latin typeface="宋体" panose="02010600030101010101" pitchFamily="2" charset="-122"/>
                <a:cs typeface="宋体" panose="02010600030101010101" pitchFamily="2" charset="-122"/>
              </a:rPr>
              <a:t>的纯度。</a:t>
            </a:r>
            <a:endParaRPr sz="2400">
              <a:latin typeface="宋体" panose="02010600030101010101" pitchFamily="2" charset="-122"/>
              <a:cs typeface="宋体" panose="02010600030101010101" pitchFamily="2" charset="-122"/>
            </a:endParaRPr>
          </a:p>
        </p:txBody>
      </p:sp>
      <p:sp>
        <p:nvSpPr>
          <p:cNvPr id="9" name="object 9"/>
          <p:cNvSpPr/>
          <p:nvPr/>
        </p:nvSpPr>
        <p:spPr>
          <a:xfrm>
            <a:off x="2173223" y="2691892"/>
            <a:ext cx="5626608" cy="737311"/>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9172" y="725423"/>
            <a:ext cx="3820160"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活动水</a:t>
            </a:r>
            <a:r>
              <a:rPr sz="3300" b="1" spc="10" dirty="0">
                <a:solidFill>
                  <a:srgbClr val="000000"/>
                </a:solidFill>
                <a:latin typeface="Microsoft JhengHei" panose="020B0604030504040204" charset="-120"/>
                <a:cs typeface="Microsoft JhengHei" panose="020B0604030504040204" charset="-120"/>
              </a:rPr>
              <a:t>平数据的确定</a:t>
            </a:r>
            <a:endParaRPr sz="3300">
              <a:latin typeface="Microsoft JhengHei" panose="020B0604030504040204" charset="-120"/>
              <a:cs typeface="Microsoft JhengHei" panose="020B0604030504040204" charset="-120"/>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032762" y="1697735"/>
            <a:ext cx="7676515" cy="902335"/>
          </a:xfrm>
          <a:prstGeom prst="rect">
            <a:avLst/>
          </a:prstGeom>
        </p:spPr>
        <p:txBody>
          <a:bodyPr vert="horz" wrap="square" lIns="0" tIns="56515" rIns="0" bIns="0" rtlCol="0">
            <a:spAutoFit/>
          </a:bodyPr>
          <a:lstStyle/>
          <a:p>
            <a:pPr marL="182880" marR="5080" indent="-170815" algn="just">
              <a:lnSpc>
                <a:spcPct val="87000"/>
              </a:lnSpc>
              <a:spcBef>
                <a:spcPts val="445"/>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每种碳酸盐的总</a:t>
            </a:r>
            <a:r>
              <a:rPr sz="2100" spc="-15" dirty="0">
                <a:latin typeface="宋体" panose="02010600030101010101" pitchFamily="2" charset="-122"/>
                <a:cs typeface="宋体" panose="02010600030101010101" pitchFamily="2" charset="-122"/>
              </a:rPr>
              <a:t>消</a:t>
            </a:r>
            <a:r>
              <a:rPr sz="2100" spc="10" dirty="0">
                <a:latin typeface="宋体" panose="02010600030101010101" pitchFamily="2" charset="-122"/>
                <a:cs typeface="宋体" panose="02010600030101010101" pitchFamily="2" charset="-122"/>
              </a:rPr>
              <a:t>费</a:t>
            </a:r>
            <a:r>
              <a:rPr sz="2100" spc="-15" dirty="0">
                <a:latin typeface="宋体" panose="02010600030101010101" pitchFamily="2" charset="-122"/>
                <a:cs typeface="宋体" panose="02010600030101010101" pitchFamily="2" charset="-122"/>
              </a:rPr>
              <a:t>量</a:t>
            </a:r>
            <a:r>
              <a:rPr sz="2100" spc="10" dirty="0">
                <a:latin typeface="宋体" panose="02010600030101010101" pitchFamily="2" charset="-122"/>
                <a:cs typeface="宋体" panose="02010600030101010101" pitchFamily="2" charset="-122"/>
              </a:rPr>
              <a:t>等</a:t>
            </a:r>
            <a:r>
              <a:rPr sz="2100" spc="-15" dirty="0">
                <a:latin typeface="宋体" panose="02010600030101010101" pitchFamily="2" charset="-122"/>
                <a:cs typeface="宋体" panose="02010600030101010101" pitchFamily="2" charset="-122"/>
              </a:rPr>
              <a:t>于</a:t>
            </a:r>
            <a:r>
              <a:rPr sz="2100" spc="10" dirty="0">
                <a:latin typeface="宋体" panose="02010600030101010101" pitchFamily="2" charset="-122"/>
                <a:cs typeface="宋体" panose="02010600030101010101" pitchFamily="2" charset="-122"/>
              </a:rPr>
              <a:t>用</a:t>
            </a:r>
            <a:r>
              <a:rPr sz="2100" spc="-15" dirty="0">
                <a:latin typeface="宋体" panose="02010600030101010101" pitchFamily="2" charset="-122"/>
                <a:cs typeface="宋体" panose="02010600030101010101" pitchFamily="2" charset="-122"/>
              </a:rPr>
              <a:t>作</a:t>
            </a:r>
            <a:r>
              <a:rPr sz="2100" spc="10" dirty="0">
                <a:latin typeface="宋体" panose="02010600030101010101" pitchFamily="2" charset="-122"/>
                <a:cs typeface="宋体" panose="02010600030101010101" pitchFamily="2" charset="-122"/>
              </a:rPr>
              <a:t>生</a:t>
            </a:r>
            <a:r>
              <a:rPr sz="2100" spc="-15" dirty="0">
                <a:latin typeface="宋体" panose="02010600030101010101" pitchFamily="2" charset="-122"/>
                <a:cs typeface="宋体" panose="02010600030101010101" pitchFamily="2" charset="-122"/>
              </a:rPr>
              <a:t>产</a:t>
            </a:r>
            <a:r>
              <a:rPr sz="2100" spc="10" dirty="0">
                <a:latin typeface="宋体" panose="02010600030101010101" pitchFamily="2" charset="-122"/>
                <a:cs typeface="宋体" panose="02010600030101010101" pitchFamily="2" charset="-122"/>
              </a:rPr>
              <a:t>原</a:t>
            </a:r>
            <a:r>
              <a:rPr sz="2100" spc="-20" dirty="0">
                <a:latin typeface="宋体" panose="02010600030101010101" pitchFamily="2" charset="-122"/>
                <a:cs typeface="宋体" panose="02010600030101010101" pitchFamily="2" charset="-122"/>
              </a:rPr>
              <a:t>料</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助</a:t>
            </a:r>
            <a:r>
              <a:rPr sz="2100" spc="10" dirty="0">
                <a:latin typeface="宋体" panose="02010600030101010101" pitchFamily="2" charset="-122"/>
                <a:cs typeface="宋体" panose="02010600030101010101" pitchFamily="2" charset="-122"/>
              </a:rPr>
              <a:t>熔</a:t>
            </a:r>
            <a:r>
              <a:rPr sz="2100" spc="-15" dirty="0">
                <a:latin typeface="宋体" panose="02010600030101010101" pitchFamily="2" charset="-122"/>
                <a:cs typeface="宋体" panose="02010600030101010101" pitchFamily="2" charset="-122"/>
              </a:rPr>
              <a:t>剂</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脱</a:t>
            </a:r>
            <a:r>
              <a:rPr sz="2100" spc="10" dirty="0">
                <a:latin typeface="宋体" panose="02010600030101010101" pitchFamily="2" charset="-122"/>
                <a:cs typeface="宋体" panose="02010600030101010101" pitchFamily="2" charset="-122"/>
              </a:rPr>
              <a:t>硫</a:t>
            </a:r>
            <a:r>
              <a:rPr sz="2100" spc="-15" dirty="0">
                <a:latin typeface="宋体" panose="02010600030101010101" pitchFamily="2" charset="-122"/>
                <a:cs typeface="宋体" panose="02010600030101010101" pitchFamily="2" charset="-122"/>
              </a:rPr>
              <a:t>剂</a:t>
            </a:r>
            <a:r>
              <a:rPr sz="2100" spc="10" dirty="0">
                <a:latin typeface="宋体" panose="02010600030101010101" pitchFamily="2" charset="-122"/>
                <a:cs typeface="宋体" panose="02010600030101010101" pitchFamily="2" charset="-122"/>
              </a:rPr>
              <a:t>等的 消费量之和，应</a:t>
            </a:r>
            <a:r>
              <a:rPr sz="2100" spc="-15" dirty="0">
                <a:latin typeface="宋体" panose="02010600030101010101" pitchFamily="2" charset="-122"/>
                <a:cs typeface="宋体" panose="02010600030101010101" pitchFamily="2" charset="-122"/>
              </a:rPr>
              <a:t>分</a:t>
            </a:r>
            <a:r>
              <a:rPr sz="2100" spc="10" dirty="0">
                <a:latin typeface="宋体" panose="02010600030101010101" pitchFamily="2" charset="-122"/>
                <a:cs typeface="宋体" panose="02010600030101010101" pitchFamily="2" charset="-122"/>
              </a:rPr>
              <a:t>别</a:t>
            </a:r>
            <a:r>
              <a:rPr sz="2100" spc="-15" dirty="0">
                <a:latin typeface="宋体" panose="02010600030101010101" pitchFamily="2" charset="-122"/>
                <a:cs typeface="宋体" panose="02010600030101010101" pitchFamily="2" charset="-122"/>
              </a:rPr>
              <a:t>根</a:t>
            </a:r>
            <a:r>
              <a:rPr sz="2100" spc="10" dirty="0">
                <a:latin typeface="宋体" panose="02010600030101010101" pitchFamily="2" charset="-122"/>
                <a:cs typeface="宋体" panose="02010600030101010101" pitchFamily="2" charset="-122"/>
              </a:rPr>
              <a:t>据</a:t>
            </a:r>
            <a:r>
              <a:rPr sz="2100" spc="-15" dirty="0">
                <a:latin typeface="宋体" panose="02010600030101010101" pitchFamily="2" charset="-122"/>
                <a:cs typeface="宋体" panose="02010600030101010101" pitchFamily="2" charset="-122"/>
              </a:rPr>
              <a:t>企</a:t>
            </a:r>
            <a:r>
              <a:rPr sz="2100" spc="5"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生</a:t>
            </a:r>
            <a:r>
              <a:rPr sz="2100" spc="10" dirty="0">
                <a:latin typeface="宋体" panose="02010600030101010101" pitchFamily="2" charset="-122"/>
                <a:cs typeface="宋体" panose="02010600030101010101" pitchFamily="2" charset="-122"/>
              </a:rPr>
              <a:t>产</a:t>
            </a:r>
            <a:r>
              <a:rPr sz="2100" spc="-15" dirty="0">
                <a:latin typeface="宋体" panose="02010600030101010101" pitchFamily="2" charset="-122"/>
                <a:cs typeface="宋体" panose="02010600030101010101" pitchFamily="2" charset="-122"/>
              </a:rPr>
              <a:t>原</a:t>
            </a:r>
            <a:r>
              <a:rPr sz="2100" spc="10" dirty="0">
                <a:latin typeface="宋体" panose="02010600030101010101" pitchFamily="2" charset="-122"/>
                <a:cs typeface="宋体" panose="02010600030101010101" pitchFamily="2" charset="-122"/>
              </a:rPr>
              <a:t>始</a:t>
            </a:r>
            <a:r>
              <a:rPr sz="2100" spc="-15" dirty="0">
                <a:latin typeface="宋体" panose="02010600030101010101" pitchFamily="2" charset="-122"/>
                <a:cs typeface="宋体" panose="02010600030101010101" pitchFamily="2" charset="-122"/>
              </a:rPr>
              <a:t>记</a:t>
            </a:r>
            <a:r>
              <a:rPr sz="2100" spc="5" dirty="0">
                <a:latin typeface="宋体" panose="02010600030101010101" pitchFamily="2" charset="-122"/>
                <a:cs typeface="宋体" panose="02010600030101010101" pitchFamily="2" charset="-122"/>
              </a:rPr>
              <a:t>录</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统</a:t>
            </a:r>
            <a:r>
              <a:rPr sz="2100" spc="-15" dirty="0">
                <a:latin typeface="宋体" panose="02010600030101010101" pitchFamily="2" charset="-122"/>
                <a:cs typeface="宋体" panose="02010600030101010101" pitchFamily="2" charset="-122"/>
              </a:rPr>
              <a:t>计</a:t>
            </a:r>
            <a:r>
              <a:rPr sz="2100" spc="10" dirty="0">
                <a:latin typeface="宋体" panose="02010600030101010101" pitchFamily="2" charset="-122"/>
                <a:cs typeface="宋体" panose="02010600030101010101" pitchFamily="2" charset="-122"/>
              </a:rPr>
              <a:t>台</a:t>
            </a:r>
            <a:r>
              <a:rPr sz="2100" spc="-15" dirty="0">
                <a:latin typeface="宋体" panose="02010600030101010101" pitchFamily="2" charset="-122"/>
                <a:cs typeface="宋体" panose="02010600030101010101" pitchFamily="2" charset="-122"/>
              </a:rPr>
              <a:t>帐</a:t>
            </a:r>
            <a:r>
              <a:rPr sz="2100" spc="10" dirty="0">
                <a:latin typeface="宋体" panose="02010600030101010101" pitchFamily="2" charset="-122"/>
                <a:cs typeface="宋体" panose="02010600030101010101" pitchFamily="2" charset="-122"/>
              </a:rPr>
              <a:t>或</a:t>
            </a:r>
            <a:r>
              <a:rPr sz="2100" spc="-15" dirty="0">
                <a:latin typeface="宋体" panose="02010600030101010101" pitchFamily="2" charset="-122"/>
                <a:cs typeface="宋体" panose="02010600030101010101" pitchFamily="2" charset="-122"/>
              </a:rPr>
              <a:t>统</a:t>
            </a:r>
            <a:r>
              <a:rPr sz="2100" spc="10" dirty="0">
                <a:latin typeface="宋体" panose="02010600030101010101" pitchFamily="2" charset="-122"/>
                <a:cs typeface="宋体" panose="02010600030101010101" pitchFamily="2" charset="-122"/>
              </a:rPr>
              <a:t>计报 表来确定；</a:t>
            </a:r>
            <a:endParaRPr sz="2100">
              <a:latin typeface="宋体" panose="02010600030101010101" pitchFamily="2" charset="-122"/>
              <a:cs typeface="宋体" panose="02010600030101010101" pitchFamily="2" charset="-122"/>
            </a:endParaRPr>
          </a:p>
        </p:txBody>
      </p:sp>
      <p:sp>
        <p:nvSpPr>
          <p:cNvPr id="4" name="object 4"/>
          <p:cNvSpPr txBox="1"/>
          <p:nvPr/>
        </p:nvSpPr>
        <p:spPr>
          <a:xfrm>
            <a:off x="1007362" y="2642616"/>
            <a:ext cx="7745730" cy="347345"/>
          </a:xfrm>
          <a:prstGeom prst="rect">
            <a:avLst/>
          </a:prstGeom>
        </p:spPr>
        <p:txBody>
          <a:bodyPr vert="horz" wrap="square" lIns="0" tIns="13970" rIns="0" bIns="0" rtlCol="0">
            <a:spAutoFit/>
          </a:bodyPr>
          <a:lstStyle/>
          <a:p>
            <a:pPr marL="208280" indent="-170815">
              <a:lnSpc>
                <a:spcPct val="100000"/>
              </a:lnSpc>
              <a:spcBef>
                <a:spcPts val="11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对于碳酸盐在使</a:t>
            </a:r>
            <a:r>
              <a:rPr sz="2100" spc="-15" dirty="0">
                <a:latin typeface="宋体" panose="02010600030101010101" pitchFamily="2" charset="-122"/>
                <a:cs typeface="宋体" panose="02010600030101010101" pitchFamily="2" charset="-122"/>
              </a:rPr>
              <a:t>用</a:t>
            </a:r>
            <a:r>
              <a:rPr sz="2100" spc="10" dirty="0">
                <a:latin typeface="宋体" panose="02010600030101010101" pitchFamily="2" charset="-122"/>
                <a:cs typeface="宋体" panose="02010600030101010101" pitchFamily="2" charset="-122"/>
              </a:rPr>
              <a:t>过</a:t>
            </a:r>
            <a:r>
              <a:rPr sz="2100" spc="-15" dirty="0">
                <a:latin typeface="宋体" panose="02010600030101010101" pitchFamily="2" charset="-122"/>
                <a:cs typeface="宋体" panose="02010600030101010101" pitchFamily="2" charset="-122"/>
              </a:rPr>
              <a:t>程</a:t>
            </a:r>
            <a:r>
              <a:rPr sz="2100" spc="10" dirty="0">
                <a:latin typeface="宋体" panose="02010600030101010101" pitchFamily="2" charset="-122"/>
                <a:cs typeface="宋体" panose="02010600030101010101" pitchFamily="2" charset="-122"/>
              </a:rPr>
              <a:t>中</a:t>
            </a:r>
            <a:r>
              <a:rPr sz="2100" spc="-15" dirty="0">
                <a:latin typeface="宋体" panose="02010600030101010101" pitchFamily="2" charset="-122"/>
                <a:cs typeface="宋体" panose="02010600030101010101" pitchFamily="2" charset="-122"/>
              </a:rPr>
              <a:t>形</a:t>
            </a:r>
            <a:r>
              <a:rPr sz="2100" spc="10" dirty="0">
                <a:latin typeface="宋体" panose="02010600030101010101" pitchFamily="2" charset="-122"/>
                <a:cs typeface="宋体" panose="02010600030101010101" pitchFamily="2" charset="-122"/>
              </a:rPr>
              <a:t>成</a:t>
            </a:r>
            <a:r>
              <a:rPr sz="2100" spc="-15" dirty="0">
                <a:latin typeface="宋体" panose="02010600030101010101" pitchFamily="2" charset="-122"/>
                <a:cs typeface="宋体" panose="02010600030101010101" pitchFamily="2" charset="-122"/>
              </a:rPr>
              <a:t>碳</a:t>
            </a:r>
            <a:r>
              <a:rPr sz="2100" spc="10" dirty="0">
                <a:latin typeface="宋体" panose="02010600030101010101" pitchFamily="2" charset="-122"/>
                <a:cs typeface="宋体" panose="02010600030101010101" pitchFamily="2" charset="-122"/>
              </a:rPr>
              <a:t>酸</a:t>
            </a:r>
            <a:r>
              <a:rPr sz="2100" spc="-15" dirty="0">
                <a:latin typeface="宋体" panose="02010600030101010101" pitchFamily="2" charset="-122"/>
                <a:cs typeface="宋体" panose="02010600030101010101" pitchFamily="2" charset="-122"/>
              </a:rPr>
              <a:t>氢</a:t>
            </a:r>
            <a:r>
              <a:rPr sz="2100" spc="10" dirty="0">
                <a:latin typeface="宋体" panose="02010600030101010101" pitchFamily="2" charset="-122"/>
                <a:cs typeface="宋体" panose="02010600030101010101" pitchFamily="2" charset="-122"/>
              </a:rPr>
              <a:t>盐</a:t>
            </a:r>
            <a:r>
              <a:rPr sz="2100" spc="-20" dirty="0">
                <a:latin typeface="宋体" panose="02010600030101010101" pitchFamily="2" charset="-122"/>
                <a:cs typeface="宋体" panose="02010600030101010101" pitchFamily="2" charset="-122"/>
              </a:rPr>
              <a:t>或</a:t>
            </a:r>
            <a:r>
              <a:rPr sz="2100" spc="-10" dirty="0">
                <a:latin typeface="Calibri" panose="020F0502020204030204"/>
                <a:cs typeface="Calibri" panose="020F0502020204030204"/>
              </a:rPr>
              <a:t>CO</a:t>
            </a:r>
            <a:r>
              <a:rPr sz="2100" spc="185" dirty="0">
                <a:latin typeface="Calibri" panose="020F0502020204030204"/>
                <a:cs typeface="Calibri" panose="020F0502020204030204"/>
              </a:rPr>
              <a:t> </a:t>
            </a:r>
            <a:r>
              <a:rPr sz="2100" spc="-15" baseline="24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离子发</a:t>
            </a:r>
            <a:r>
              <a:rPr sz="2100" spc="-15" dirty="0">
                <a:latin typeface="宋体" panose="02010600030101010101" pitchFamily="2" charset="-122"/>
                <a:cs typeface="宋体" panose="02010600030101010101" pitchFamily="2" charset="-122"/>
              </a:rPr>
              <a:t>生</a:t>
            </a:r>
            <a:r>
              <a:rPr sz="2100" spc="10" dirty="0">
                <a:latin typeface="宋体" panose="02010600030101010101" pitchFamily="2" charset="-122"/>
                <a:cs typeface="宋体" panose="02010600030101010101" pitchFamily="2" charset="-122"/>
              </a:rPr>
              <a:t>转</a:t>
            </a:r>
            <a:r>
              <a:rPr sz="2100" spc="-15" dirty="0">
                <a:latin typeface="宋体" panose="02010600030101010101" pitchFamily="2" charset="-122"/>
                <a:cs typeface="宋体" panose="02010600030101010101" pitchFamily="2" charset="-122"/>
              </a:rPr>
              <a:t>移</a:t>
            </a:r>
            <a:r>
              <a:rPr sz="2100" spc="10" dirty="0">
                <a:latin typeface="宋体" panose="02010600030101010101" pitchFamily="2" charset="-122"/>
                <a:cs typeface="宋体" panose="02010600030101010101" pitchFamily="2" charset="-122"/>
              </a:rPr>
              <a:t>而未</a:t>
            </a:r>
            <a:endParaRPr sz="2100">
              <a:latin typeface="宋体" panose="02010600030101010101" pitchFamily="2" charset="-122"/>
              <a:cs typeface="宋体" panose="02010600030101010101" pitchFamily="2" charset="-122"/>
            </a:endParaRPr>
          </a:p>
        </p:txBody>
      </p:sp>
      <p:sp>
        <p:nvSpPr>
          <p:cNvPr id="5" name="object 5"/>
          <p:cNvSpPr txBox="1"/>
          <p:nvPr/>
        </p:nvSpPr>
        <p:spPr>
          <a:xfrm>
            <a:off x="1007362" y="2798063"/>
            <a:ext cx="7727950" cy="1158240"/>
          </a:xfrm>
          <a:prstGeom prst="rect">
            <a:avLst/>
          </a:prstGeom>
        </p:spPr>
        <p:txBody>
          <a:bodyPr vert="horz" wrap="square" lIns="0" tIns="11430" rIns="0" bIns="0" rtlCol="0">
            <a:spAutoFit/>
          </a:bodyPr>
          <a:lstStyle/>
          <a:p>
            <a:pPr marR="2294255" algn="r">
              <a:lnSpc>
                <a:spcPts val="1365"/>
              </a:lnSpc>
              <a:spcBef>
                <a:spcPts val="90"/>
              </a:spcBef>
            </a:pPr>
            <a:r>
              <a:rPr sz="1400" spc="-5" dirty="0">
                <a:latin typeface="Calibri" panose="020F0502020204030204"/>
                <a:cs typeface="Calibri" panose="020F0502020204030204"/>
              </a:rPr>
              <a:t>3</a:t>
            </a:r>
            <a:endParaRPr sz="1400">
              <a:latin typeface="Calibri" panose="020F0502020204030204"/>
              <a:cs typeface="Calibri" panose="020F0502020204030204"/>
            </a:endParaRPr>
          </a:p>
          <a:p>
            <a:pPr marL="208280">
              <a:lnSpc>
                <a:spcPts val="2205"/>
              </a:lnSpc>
            </a:pPr>
            <a:r>
              <a:rPr sz="2100" spc="10" dirty="0">
                <a:latin typeface="宋体" panose="02010600030101010101" pitchFamily="2" charset="-122"/>
                <a:cs typeface="宋体" panose="02010600030101010101" pitchFamily="2" charset="-122"/>
              </a:rPr>
              <a:t>生产</a:t>
            </a:r>
            <a:r>
              <a:rPr sz="2100" spc="-15" dirty="0">
                <a:latin typeface="Calibri" panose="020F0502020204030204"/>
                <a:cs typeface="Calibri" panose="020F0502020204030204"/>
              </a:rPr>
              <a:t>CO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的情形，这部</a:t>
            </a:r>
            <a:r>
              <a:rPr sz="2100" spc="-15" dirty="0">
                <a:latin typeface="宋体" panose="02010600030101010101" pitchFamily="2" charset="-122"/>
                <a:cs typeface="宋体" panose="02010600030101010101" pitchFamily="2" charset="-122"/>
              </a:rPr>
              <a:t>分</a:t>
            </a:r>
            <a:r>
              <a:rPr sz="2100" spc="10" dirty="0">
                <a:latin typeface="宋体" panose="02010600030101010101" pitchFamily="2" charset="-122"/>
                <a:cs typeface="宋体" panose="02010600030101010101" pitchFamily="2" charset="-122"/>
              </a:rPr>
              <a:t>对</a:t>
            </a:r>
            <a:r>
              <a:rPr sz="2100" spc="-15" dirty="0">
                <a:latin typeface="宋体" panose="02010600030101010101" pitchFamily="2" charset="-122"/>
                <a:cs typeface="宋体" panose="02010600030101010101" pitchFamily="2" charset="-122"/>
              </a:rPr>
              <a:t>应</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碳</a:t>
            </a:r>
            <a:r>
              <a:rPr sz="2100" spc="10" dirty="0">
                <a:latin typeface="宋体" panose="02010600030101010101" pitchFamily="2" charset="-122"/>
                <a:cs typeface="宋体" panose="02010600030101010101" pitchFamily="2" charset="-122"/>
              </a:rPr>
              <a:t>酸</a:t>
            </a:r>
            <a:r>
              <a:rPr sz="2100" spc="-15" dirty="0">
                <a:latin typeface="宋体" panose="02010600030101010101" pitchFamily="2" charset="-122"/>
                <a:cs typeface="宋体" panose="02010600030101010101" pitchFamily="2" charset="-122"/>
              </a:rPr>
              <a:t>盐</a:t>
            </a:r>
            <a:r>
              <a:rPr sz="2100" spc="10" dirty="0">
                <a:latin typeface="宋体" panose="02010600030101010101" pitchFamily="2" charset="-122"/>
                <a:cs typeface="宋体" panose="02010600030101010101" pitchFamily="2" charset="-122"/>
              </a:rPr>
              <a:t>使</a:t>
            </a:r>
            <a:r>
              <a:rPr sz="2100" spc="-15" dirty="0">
                <a:latin typeface="宋体" panose="02010600030101010101" pitchFamily="2" charset="-122"/>
                <a:cs typeface="宋体" panose="02010600030101010101" pitchFamily="2" charset="-122"/>
              </a:rPr>
              <a:t>用</a:t>
            </a:r>
            <a:r>
              <a:rPr sz="2100" spc="10"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不</a:t>
            </a:r>
            <a:r>
              <a:rPr sz="2100" spc="10" dirty="0">
                <a:latin typeface="宋体" panose="02010600030101010101" pitchFamily="2" charset="-122"/>
                <a:cs typeface="宋体" panose="02010600030101010101" pitchFamily="2" charset="-122"/>
              </a:rPr>
              <a:t>计</a:t>
            </a:r>
            <a:r>
              <a:rPr sz="2100" spc="-15" dirty="0">
                <a:latin typeface="宋体" panose="02010600030101010101" pitchFamily="2" charset="-122"/>
                <a:cs typeface="宋体" panose="02010600030101010101" pitchFamily="2" charset="-122"/>
              </a:rPr>
              <a:t>入</a:t>
            </a:r>
            <a:r>
              <a:rPr sz="2100" spc="10" dirty="0">
                <a:latin typeface="宋体" panose="02010600030101010101" pitchFamily="2" charset="-122"/>
                <a:cs typeface="宋体" panose="02010600030101010101" pitchFamily="2" charset="-122"/>
              </a:rPr>
              <a:t>活</a:t>
            </a:r>
            <a:r>
              <a:rPr sz="2100" spc="-15" dirty="0">
                <a:latin typeface="宋体" panose="02010600030101010101" pitchFamily="2" charset="-122"/>
                <a:cs typeface="宋体" panose="02010600030101010101" pitchFamily="2" charset="-122"/>
              </a:rPr>
              <a:t>动</a:t>
            </a:r>
            <a:r>
              <a:rPr sz="2100" spc="10" dirty="0">
                <a:latin typeface="宋体" panose="02010600030101010101" pitchFamily="2" charset="-122"/>
                <a:cs typeface="宋体" panose="02010600030101010101" pitchFamily="2" charset="-122"/>
              </a:rPr>
              <a:t>水</a:t>
            </a:r>
            <a:r>
              <a:rPr sz="2100" spc="-25" dirty="0">
                <a:latin typeface="宋体" panose="02010600030101010101" pitchFamily="2" charset="-122"/>
                <a:cs typeface="宋体" panose="02010600030101010101" pitchFamily="2" charset="-122"/>
              </a:rPr>
              <a:t>平</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208280" marR="30480" indent="-170815">
              <a:lnSpc>
                <a:spcPts val="2110"/>
              </a:lnSpc>
              <a:spcBef>
                <a:spcPts val="1130"/>
              </a:spcBef>
              <a:buFont typeface="Arial" panose="020B0604020202020204"/>
              <a:buChar char="•"/>
              <a:tabLst>
                <a:tab pos="208915" algn="l"/>
              </a:tabLst>
            </a:pPr>
            <a:r>
              <a:rPr sz="2100" spc="10" dirty="0">
                <a:solidFill>
                  <a:srgbClr val="FF0000"/>
                </a:solidFill>
                <a:latin typeface="宋体" panose="02010600030101010101" pitchFamily="2" charset="-122"/>
                <a:cs typeface="宋体" panose="02010600030101010101" pitchFamily="2" charset="-122"/>
              </a:rPr>
              <a:t>目前尚没有这些</a:t>
            </a:r>
            <a:r>
              <a:rPr sz="2100" spc="-15" dirty="0">
                <a:solidFill>
                  <a:srgbClr val="FF0000"/>
                </a:solidFill>
                <a:latin typeface="宋体" panose="02010600030101010101" pitchFamily="2" charset="-122"/>
                <a:cs typeface="宋体" panose="02010600030101010101" pitchFamily="2" charset="-122"/>
              </a:rPr>
              <a:t>数</a:t>
            </a:r>
            <a:r>
              <a:rPr sz="2100" spc="10" dirty="0">
                <a:solidFill>
                  <a:srgbClr val="FF0000"/>
                </a:solidFill>
                <a:latin typeface="宋体" panose="02010600030101010101" pitchFamily="2" charset="-122"/>
                <a:cs typeface="宋体" panose="02010600030101010101" pitchFamily="2" charset="-122"/>
              </a:rPr>
              <a:t>据</a:t>
            </a:r>
            <a:r>
              <a:rPr sz="2100" spc="-15" dirty="0">
                <a:solidFill>
                  <a:srgbClr val="FF0000"/>
                </a:solidFill>
                <a:latin typeface="宋体" panose="02010600030101010101" pitchFamily="2" charset="-122"/>
                <a:cs typeface="宋体" panose="02010600030101010101" pitchFamily="2" charset="-122"/>
              </a:rPr>
              <a:t>记</a:t>
            </a:r>
            <a:r>
              <a:rPr sz="2100" spc="10" dirty="0">
                <a:solidFill>
                  <a:srgbClr val="FF0000"/>
                </a:solidFill>
                <a:latin typeface="宋体" panose="02010600030101010101" pitchFamily="2" charset="-122"/>
                <a:cs typeface="宋体" panose="02010600030101010101" pitchFamily="2" charset="-122"/>
              </a:rPr>
              <a:t>录</a:t>
            </a:r>
            <a:r>
              <a:rPr sz="2100" spc="-20" dirty="0">
                <a:solidFill>
                  <a:srgbClr val="FF0000"/>
                </a:solidFill>
                <a:latin typeface="宋体" panose="02010600030101010101" pitchFamily="2" charset="-122"/>
                <a:cs typeface="宋体" panose="02010600030101010101" pitchFamily="2" charset="-122"/>
              </a:rPr>
              <a:t>的</a:t>
            </a:r>
            <a:r>
              <a:rPr sz="2100" spc="10" dirty="0">
                <a:solidFill>
                  <a:srgbClr val="FF0000"/>
                </a:solidFill>
                <a:latin typeface="宋体" panose="02010600030101010101" pitchFamily="2" charset="-122"/>
                <a:cs typeface="宋体" panose="02010600030101010101" pitchFamily="2" charset="-122"/>
              </a:rPr>
              <a:t>，</a:t>
            </a:r>
            <a:r>
              <a:rPr sz="2100" spc="-15" dirty="0">
                <a:solidFill>
                  <a:srgbClr val="FF0000"/>
                </a:solidFill>
                <a:latin typeface="宋体" panose="02010600030101010101" pitchFamily="2" charset="-122"/>
                <a:cs typeface="宋体" panose="02010600030101010101" pitchFamily="2" charset="-122"/>
              </a:rPr>
              <a:t>应</a:t>
            </a:r>
            <a:r>
              <a:rPr sz="2100" spc="10" dirty="0">
                <a:solidFill>
                  <a:srgbClr val="FF0000"/>
                </a:solidFill>
                <a:latin typeface="宋体" panose="02010600030101010101" pitchFamily="2" charset="-122"/>
                <a:cs typeface="宋体" panose="02010600030101010101" pitchFamily="2" charset="-122"/>
              </a:rPr>
              <a:t>建</a:t>
            </a:r>
            <a:r>
              <a:rPr sz="2100" spc="-15" dirty="0">
                <a:solidFill>
                  <a:srgbClr val="FF0000"/>
                </a:solidFill>
                <a:latin typeface="宋体" panose="02010600030101010101" pitchFamily="2" charset="-122"/>
                <a:cs typeface="宋体" panose="02010600030101010101" pitchFamily="2" charset="-122"/>
              </a:rPr>
              <a:t>立</a:t>
            </a:r>
            <a:r>
              <a:rPr sz="2100" spc="10" dirty="0">
                <a:solidFill>
                  <a:srgbClr val="FF0000"/>
                </a:solidFill>
                <a:latin typeface="宋体" panose="02010600030101010101" pitchFamily="2" charset="-122"/>
                <a:cs typeface="宋体" panose="02010600030101010101" pitchFamily="2" charset="-122"/>
              </a:rPr>
              <a:t>起</a:t>
            </a:r>
            <a:r>
              <a:rPr sz="2100" spc="-15" dirty="0">
                <a:solidFill>
                  <a:srgbClr val="FF0000"/>
                </a:solidFill>
                <a:latin typeface="宋体" panose="02010600030101010101" pitchFamily="2" charset="-122"/>
                <a:cs typeface="宋体" panose="02010600030101010101" pitchFamily="2" charset="-122"/>
              </a:rPr>
              <a:t>准</a:t>
            </a:r>
            <a:r>
              <a:rPr sz="2100" spc="10" dirty="0">
                <a:solidFill>
                  <a:srgbClr val="FF0000"/>
                </a:solidFill>
                <a:latin typeface="宋体" panose="02010600030101010101" pitchFamily="2" charset="-122"/>
                <a:cs typeface="宋体" panose="02010600030101010101" pitchFamily="2" charset="-122"/>
              </a:rPr>
              <a:t>确</a:t>
            </a:r>
            <a:r>
              <a:rPr sz="2100" spc="-15" dirty="0">
                <a:solidFill>
                  <a:srgbClr val="FF0000"/>
                </a:solidFill>
                <a:latin typeface="宋体" panose="02010600030101010101" pitchFamily="2" charset="-122"/>
                <a:cs typeface="宋体" panose="02010600030101010101" pitchFamily="2" charset="-122"/>
              </a:rPr>
              <a:t>可</a:t>
            </a:r>
            <a:r>
              <a:rPr sz="2100" spc="10" dirty="0">
                <a:solidFill>
                  <a:srgbClr val="FF0000"/>
                </a:solidFill>
                <a:latin typeface="宋体" panose="02010600030101010101" pitchFamily="2" charset="-122"/>
                <a:cs typeface="宋体" panose="02010600030101010101" pitchFamily="2" charset="-122"/>
              </a:rPr>
              <a:t>行</a:t>
            </a:r>
            <a:r>
              <a:rPr sz="2100" spc="-15" dirty="0">
                <a:solidFill>
                  <a:srgbClr val="FF0000"/>
                </a:solidFill>
                <a:latin typeface="宋体" panose="02010600030101010101" pitchFamily="2" charset="-122"/>
                <a:cs typeface="宋体" panose="02010600030101010101" pitchFamily="2" charset="-122"/>
              </a:rPr>
              <a:t>的</a:t>
            </a:r>
            <a:r>
              <a:rPr sz="2100" spc="10" dirty="0">
                <a:solidFill>
                  <a:srgbClr val="FF0000"/>
                </a:solidFill>
                <a:latin typeface="宋体" panose="02010600030101010101" pitchFamily="2" charset="-122"/>
                <a:cs typeface="宋体" panose="02010600030101010101" pitchFamily="2" charset="-122"/>
              </a:rPr>
              <a:t>数</a:t>
            </a:r>
            <a:r>
              <a:rPr sz="2100" spc="-15" dirty="0">
                <a:solidFill>
                  <a:srgbClr val="FF0000"/>
                </a:solidFill>
                <a:latin typeface="宋体" panose="02010600030101010101" pitchFamily="2" charset="-122"/>
                <a:cs typeface="宋体" panose="02010600030101010101" pitchFamily="2" charset="-122"/>
              </a:rPr>
              <a:t>据</a:t>
            </a:r>
            <a:r>
              <a:rPr sz="2100" spc="10" dirty="0">
                <a:solidFill>
                  <a:srgbClr val="FF0000"/>
                </a:solidFill>
                <a:latin typeface="宋体" panose="02010600030101010101" pitchFamily="2" charset="-122"/>
                <a:cs typeface="宋体" panose="02010600030101010101" pitchFamily="2" charset="-122"/>
              </a:rPr>
              <a:t>收</a:t>
            </a:r>
            <a:r>
              <a:rPr sz="2100" spc="-15" dirty="0">
                <a:solidFill>
                  <a:srgbClr val="FF0000"/>
                </a:solidFill>
                <a:latin typeface="宋体" panose="02010600030101010101" pitchFamily="2" charset="-122"/>
                <a:cs typeface="宋体" panose="02010600030101010101" pitchFamily="2" charset="-122"/>
              </a:rPr>
              <a:t>集</a:t>
            </a:r>
            <a:r>
              <a:rPr sz="2100" spc="10" dirty="0">
                <a:solidFill>
                  <a:srgbClr val="FF0000"/>
                </a:solidFill>
                <a:latin typeface="宋体" panose="02010600030101010101" pitchFamily="2" charset="-122"/>
                <a:cs typeface="宋体" panose="02010600030101010101" pitchFamily="2" charset="-122"/>
              </a:rPr>
              <a:t>方案 和清晰的文件存</a:t>
            </a:r>
            <a:r>
              <a:rPr sz="2100" spc="-15" dirty="0">
                <a:solidFill>
                  <a:srgbClr val="FF0000"/>
                </a:solidFill>
                <a:latin typeface="宋体" panose="02010600030101010101" pitchFamily="2" charset="-122"/>
                <a:cs typeface="宋体" panose="02010600030101010101" pitchFamily="2" charset="-122"/>
              </a:rPr>
              <a:t>档</a:t>
            </a:r>
            <a:r>
              <a:rPr sz="2100" spc="10" dirty="0">
                <a:solidFill>
                  <a:srgbClr val="FF0000"/>
                </a:solidFill>
                <a:latin typeface="宋体" panose="02010600030101010101" pitchFamily="2" charset="-122"/>
                <a:cs typeface="宋体" panose="02010600030101010101" pitchFamily="2" charset="-122"/>
              </a:rPr>
              <a:t>规</a:t>
            </a:r>
            <a:r>
              <a:rPr sz="2100" spc="-15" dirty="0">
                <a:solidFill>
                  <a:srgbClr val="FF0000"/>
                </a:solidFill>
                <a:latin typeface="宋体" panose="02010600030101010101" pitchFamily="2" charset="-122"/>
                <a:cs typeface="宋体" panose="02010600030101010101" pitchFamily="2" charset="-122"/>
              </a:rPr>
              <a:t>范</a:t>
            </a:r>
            <a:r>
              <a:rPr sz="2100" spc="10" dirty="0">
                <a:solidFill>
                  <a:srgbClr val="FF0000"/>
                </a:solidFill>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0619" y="725423"/>
            <a:ext cx="6117590" cy="530225"/>
          </a:xfrm>
          <a:prstGeom prst="rect">
            <a:avLst/>
          </a:prstGeom>
        </p:spPr>
        <p:txBody>
          <a:bodyPr vert="horz" wrap="square" lIns="0" tIns="13970" rIns="0" bIns="0" rtlCol="0">
            <a:spAutoFit/>
          </a:bodyPr>
          <a:lstStyle/>
          <a:p>
            <a:pPr marL="381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碳酸</a:t>
            </a:r>
            <a:r>
              <a:rPr sz="3300" b="1" spc="35" dirty="0">
                <a:solidFill>
                  <a:srgbClr val="000000"/>
                </a:solidFill>
                <a:latin typeface="Microsoft JhengHei" panose="020B0604030504040204" charset="-120"/>
                <a:cs typeface="Microsoft JhengHei" panose="020B0604030504040204" charset="-120"/>
              </a:rPr>
              <a:t>盐</a:t>
            </a:r>
            <a:r>
              <a:rPr sz="3300" b="1" spc="10" dirty="0">
                <a:solidFill>
                  <a:srgbClr val="000000"/>
                </a:solidFill>
                <a:latin typeface="Microsoft JhengHei" panose="020B0604030504040204" charset="-120"/>
                <a:cs typeface="Microsoft JhengHei" panose="020B0604030504040204" charset="-120"/>
              </a:rPr>
              <a:t>纯度及</a:t>
            </a:r>
            <a:r>
              <a:rPr sz="3300" b="1" spc="-595" dirty="0">
                <a:solidFill>
                  <a:srgbClr val="000000"/>
                </a:solidFill>
                <a:latin typeface="Microsoft JhengHei" panose="020B0604030504040204" charset="-120"/>
                <a:cs typeface="Microsoft JhengHei" panose="020B0604030504040204" charset="-120"/>
              </a:rPr>
              <a:t>CO</a:t>
            </a:r>
            <a:r>
              <a:rPr sz="3300" b="1" spc="-892" baseline="-20000" dirty="0">
                <a:solidFill>
                  <a:srgbClr val="000000"/>
                </a:solidFill>
                <a:latin typeface="Microsoft JhengHei" panose="020B0604030504040204" charset="-120"/>
                <a:cs typeface="Microsoft JhengHei" panose="020B0604030504040204" charset="-120"/>
              </a:rPr>
              <a:t>2</a:t>
            </a:r>
            <a:r>
              <a:rPr sz="3300" b="1" spc="10" dirty="0">
                <a:solidFill>
                  <a:srgbClr val="000000"/>
                </a:solidFill>
                <a:latin typeface="Microsoft JhengHei" panose="020B0604030504040204" charset="-120"/>
                <a:cs typeface="Microsoft JhengHei" panose="020B0604030504040204" charset="-120"/>
              </a:rPr>
              <a:t>排放因子的确定</a:t>
            </a:r>
            <a:endParaRPr sz="3300">
              <a:latin typeface="Microsoft JhengHei" panose="020B0604030504040204" charset="-120"/>
              <a:cs typeface="Microsoft JhengHei" panose="020B0604030504040204" charset="-120"/>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176019" y="1697735"/>
            <a:ext cx="7941309" cy="347345"/>
          </a:xfrm>
          <a:prstGeom prst="rect">
            <a:avLst/>
          </a:prstGeom>
        </p:spPr>
        <p:txBody>
          <a:bodyPr vert="horz" wrap="square" lIns="0" tIns="13970" rIns="0" bIns="0" rtlCol="0">
            <a:spAutoFit/>
          </a:bodyPr>
          <a:lstStyle/>
          <a:p>
            <a:pPr marL="182880" indent="-170815">
              <a:lnSpc>
                <a:spcPct val="100000"/>
              </a:lnSpc>
              <a:spcBef>
                <a:spcPts val="110"/>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有条件的企业可</a:t>
            </a:r>
            <a:r>
              <a:rPr sz="2100" spc="-15" dirty="0">
                <a:latin typeface="宋体" panose="02010600030101010101" pitchFamily="2" charset="-122"/>
                <a:cs typeface="宋体" panose="02010600030101010101" pitchFamily="2" charset="-122"/>
              </a:rPr>
              <a:t>委</a:t>
            </a:r>
            <a:r>
              <a:rPr sz="2100" spc="10" dirty="0">
                <a:latin typeface="宋体" panose="02010600030101010101" pitchFamily="2" charset="-122"/>
                <a:cs typeface="宋体" panose="02010600030101010101" pitchFamily="2" charset="-122"/>
              </a:rPr>
              <a:t>托</a:t>
            </a:r>
            <a:r>
              <a:rPr sz="2100" spc="-15" dirty="0">
                <a:latin typeface="宋体" panose="02010600030101010101" pitchFamily="2" charset="-122"/>
                <a:cs typeface="宋体" panose="02010600030101010101" pitchFamily="2" charset="-122"/>
              </a:rPr>
              <a:t>有</a:t>
            </a:r>
            <a:r>
              <a:rPr sz="2100" spc="10" dirty="0">
                <a:latin typeface="宋体" panose="02010600030101010101" pitchFamily="2" charset="-122"/>
                <a:cs typeface="宋体" panose="02010600030101010101" pitchFamily="2" charset="-122"/>
              </a:rPr>
              <a:t>资</a:t>
            </a:r>
            <a:r>
              <a:rPr sz="2100" spc="-15" dirty="0">
                <a:latin typeface="宋体" panose="02010600030101010101" pitchFamily="2" charset="-122"/>
                <a:cs typeface="宋体" panose="02010600030101010101" pitchFamily="2" charset="-122"/>
              </a:rPr>
              <a:t>质</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专</a:t>
            </a:r>
            <a:r>
              <a:rPr sz="2100" spc="10"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机</a:t>
            </a:r>
            <a:r>
              <a:rPr sz="2100" spc="10" dirty="0">
                <a:latin typeface="宋体" panose="02010600030101010101" pitchFamily="2" charset="-122"/>
                <a:cs typeface="宋体" panose="02010600030101010101" pitchFamily="2" charset="-122"/>
              </a:rPr>
              <a:t>构</a:t>
            </a:r>
            <a:r>
              <a:rPr sz="2100" spc="-15"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期</a:t>
            </a:r>
            <a:r>
              <a:rPr sz="2100" spc="-15" dirty="0">
                <a:latin typeface="宋体" panose="02010600030101010101" pitchFamily="2" charset="-122"/>
                <a:cs typeface="宋体" panose="02010600030101010101" pitchFamily="2" charset="-122"/>
              </a:rPr>
              <a:t>检</a:t>
            </a:r>
            <a:r>
              <a:rPr sz="2100" spc="10" dirty="0">
                <a:latin typeface="宋体" panose="02010600030101010101" pitchFamily="2" charset="-122"/>
                <a:cs typeface="宋体" panose="02010600030101010101" pitchFamily="2" charset="-122"/>
              </a:rPr>
              <a:t>测</a:t>
            </a:r>
            <a:r>
              <a:rPr sz="2100" spc="-15" dirty="0">
                <a:latin typeface="宋体" panose="02010600030101010101" pitchFamily="2" charset="-122"/>
                <a:cs typeface="宋体" panose="02010600030101010101" pitchFamily="2" charset="-122"/>
              </a:rPr>
              <a:t>碳</a:t>
            </a:r>
            <a:r>
              <a:rPr sz="2100" spc="10" dirty="0">
                <a:latin typeface="宋体" panose="02010600030101010101" pitchFamily="2" charset="-122"/>
                <a:cs typeface="宋体" panose="02010600030101010101" pitchFamily="2" charset="-122"/>
              </a:rPr>
              <a:t>酸</a:t>
            </a:r>
            <a:r>
              <a:rPr sz="2100" spc="-15" dirty="0">
                <a:latin typeface="宋体" panose="02010600030101010101" pitchFamily="2" charset="-122"/>
                <a:cs typeface="宋体" panose="02010600030101010101" pitchFamily="2" charset="-122"/>
              </a:rPr>
              <a:t>盐</a:t>
            </a:r>
            <a:r>
              <a:rPr sz="210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纯</a:t>
            </a:r>
            <a:r>
              <a:rPr sz="2100" spc="10" dirty="0">
                <a:latin typeface="宋体" panose="02010600030101010101" pitchFamily="2" charset="-122"/>
                <a:cs typeface="宋体" panose="02010600030101010101" pitchFamily="2" charset="-122"/>
              </a:rPr>
              <a:t>度</a:t>
            </a:r>
            <a:r>
              <a:rPr sz="2100" spc="-15" dirty="0">
                <a:latin typeface="宋体" panose="02010600030101010101" pitchFamily="2" charset="-122"/>
                <a:cs typeface="宋体" panose="02010600030101010101" pitchFamily="2" charset="-122"/>
              </a:rPr>
              <a:t>或</a:t>
            </a:r>
            <a:r>
              <a:rPr sz="2100" spc="10" dirty="0">
                <a:latin typeface="宋体" panose="02010600030101010101" pitchFamily="2" charset="-122"/>
                <a:cs typeface="宋体" panose="02010600030101010101" pitchFamily="2" charset="-122"/>
              </a:rPr>
              <a:t>化</a:t>
            </a:r>
            <a:endParaRPr sz="2100">
              <a:latin typeface="宋体" panose="02010600030101010101" pitchFamily="2" charset="-122"/>
              <a:cs typeface="宋体" panose="02010600030101010101" pitchFamily="2" charset="-122"/>
            </a:endParaRPr>
          </a:p>
        </p:txBody>
      </p:sp>
      <p:sp>
        <p:nvSpPr>
          <p:cNvPr id="4" name="object 4"/>
          <p:cNvSpPr txBox="1"/>
          <p:nvPr/>
        </p:nvSpPr>
        <p:spPr>
          <a:xfrm>
            <a:off x="1321308" y="1965960"/>
            <a:ext cx="7839709" cy="347345"/>
          </a:xfrm>
          <a:prstGeom prst="rect">
            <a:avLst/>
          </a:prstGeom>
        </p:spPr>
        <p:txBody>
          <a:bodyPr vert="horz" wrap="square" lIns="0" tIns="13970" rIns="0" bIns="0" rtlCol="0">
            <a:spAutoFit/>
          </a:bodyPr>
          <a:lstStyle/>
          <a:p>
            <a:pPr marL="38100">
              <a:lnSpc>
                <a:spcPct val="100000"/>
              </a:lnSpc>
              <a:spcBef>
                <a:spcPts val="110"/>
              </a:spcBef>
            </a:pPr>
            <a:r>
              <a:rPr sz="2100" spc="10" dirty="0">
                <a:latin typeface="宋体" panose="02010600030101010101" pitchFamily="2" charset="-122"/>
                <a:cs typeface="宋体" panose="02010600030101010101" pitchFamily="2" charset="-122"/>
              </a:rPr>
              <a:t>学组分，并根据</a:t>
            </a:r>
            <a:r>
              <a:rPr sz="2100" spc="-15" dirty="0">
                <a:latin typeface="宋体" panose="02010600030101010101" pitchFamily="2" charset="-122"/>
                <a:cs typeface="宋体" panose="02010600030101010101" pitchFamily="2" charset="-122"/>
              </a:rPr>
              <a:t>化</a:t>
            </a:r>
            <a:r>
              <a:rPr sz="2100" spc="10" dirty="0">
                <a:latin typeface="宋体" panose="02010600030101010101" pitchFamily="2" charset="-122"/>
                <a:cs typeface="宋体" panose="02010600030101010101" pitchFamily="2" charset="-122"/>
              </a:rPr>
              <a:t>学</a:t>
            </a:r>
            <a:r>
              <a:rPr sz="2100" spc="-15" dirty="0">
                <a:latin typeface="宋体" panose="02010600030101010101" pitchFamily="2" charset="-122"/>
                <a:cs typeface="宋体" panose="02010600030101010101" pitchFamily="2" charset="-122"/>
              </a:rPr>
              <a:t>组</a:t>
            </a:r>
            <a:r>
              <a:rPr sz="2100" spc="10" dirty="0">
                <a:latin typeface="宋体" panose="02010600030101010101" pitchFamily="2" charset="-122"/>
                <a:cs typeface="宋体" panose="02010600030101010101" pitchFamily="2" charset="-122"/>
              </a:rPr>
              <a:t>分</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分</a:t>
            </a:r>
            <a:r>
              <a:rPr sz="2100" spc="-15" dirty="0">
                <a:latin typeface="宋体" panose="02010600030101010101" pitchFamily="2" charset="-122"/>
                <a:cs typeface="宋体" panose="02010600030101010101" pitchFamily="2" charset="-122"/>
              </a:rPr>
              <a:t>子</a:t>
            </a:r>
            <a:r>
              <a:rPr sz="2100" spc="10" dirty="0">
                <a:latin typeface="宋体" panose="02010600030101010101" pitchFamily="2" charset="-122"/>
                <a:cs typeface="宋体" panose="02010600030101010101" pitchFamily="2" charset="-122"/>
              </a:rPr>
              <a:t>式</a:t>
            </a:r>
            <a:r>
              <a:rPr sz="2100" spc="-15" dirty="0">
                <a:latin typeface="宋体" panose="02010600030101010101" pitchFamily="2" charset="-122"/>
                <a:cs typeface="宋体" panose="02010600030101010101" pitchFamily="2" charset="-122"/>
              </a:rPr>
              <a:t>及</a:t>
            </a:r>
            <a:r>
              <a:rPr sz="2100" spc="-10" dirty="0">
                <a:latin typeface="Calibri" panose="020F0502020204030204"/>
                <a:cs typeface="Calibri" panose="020F0502020204030204"/>
              </a:rPr>
              <a:t>CO</a:t>
            </a:r>
            <a:r>
              <a:rPr sz="2100" spc="190" dirty="0">
                <a:latin typeface="Calibri" panose="020F0502020204030204"/>
                <a:cs typeface="Calibri" panose="020F0502020204030204"/>
              </a:rPr>
              <a:t> </a:t>
            </a:r>
            <a:r>
              <a:rPr sz="2100" spc="-15" baseline="24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离子的</a:t>
            </a:r>
            <a:r>
              <a:rPr sz="2100" spc="-15" dirty="0">
                <a:latin typeface="宋体" panose="02010600030101010101" pitchFamily="2" charset="-122"/>
                <a:cs typeface="宋体" panose="02010600030101010101" pitchFamily="2" charset="-122"/>
              </a:rPr>
              <a:t>数</a:t>
            </a:r>
            <a:r>
              <a:rPr sz="2100" spc="10" dirty="0">
                <a:latin typeface="宋体" panose="02010600030101010101" pitchFamily="2" charset="-122"/>
                <a:cs typeface="宋体" panose="02010600030101010101" pitchFamily="2" charset="-122"/>
              </a:rPr>
              <a:t>目</a:t>
            </a:r>
            <a:r>
              <a:rPr sz="2100" spc="-15" dirty="0">
                <a:latin typeface="宋体" panose="02010600030101010101" pitchFamily="2" charset="-122"/>
                <a:cs typeface="宋体" panose="02010600030101010101" pitchFamily="2" charset="-122"/>
              </a:rPr>
              <a:t>计</a:t>
            </a:r>
            <a:r>
              <a:rPr sz="2100" spc="10" dirty="0">
                <a:latin typeface="宋体" panose="02010600030101010101" pitchFamily="2" charset="-122"/>
                <a:cs typeface="宋体" panose="02010600030101010101" pitchFamily="2" charset="-122"/>
              </a:rPr>
              <a:t>算</a:t>
            </a:r>
            <a:r>
              <a:rPr sz="2100" spc="-15" dirty="0">
                <a:latin typeface="宋体" panose="02010600030101010101" pitchFamily="2" charset="-122"/>
                <a:cs typeface="宋体" panose="02010600030101010101" pitchFamily="2" charset="-122"/>
              </a:rPr>
              <a:t>得</a:t>
            </a:r>
            <a:r>
              <a:rPr sz="2100" spc="5" dirty="0">
                <a:latin typeface="宋体" panose="02010600030101010101" pitchFamily="2" charset="-122"/>
                <a:cs typeface="宋体" panose="02010600030101010101" pitchFamily="2" charset="-122"/>
              </a:rPr>
              <a:t>到</a:t>
            </a:r>
            <a:r>
              <a:rPr sz="2100" spc="-15" dirty="0">
                <a:latin typeface="宋体" panose="02010600030101010101" pitchFamily="2" charset="-122"/>
                <a:cs typeface="宋体" panose="02010600030101010101" pitchFamily="2" charset="-122"/>
              </a:rPr>
              <a:t>碳</a:t>
            </a:r>
            <a:r>
              <a:rPr sz="2100" spc="10" dirty="0">
                <a:latin typeface="宋体" panose="02010600030101010101" pitchFamily="2" charset="-122"/>
                <a:cs typeface="宋体" panose="02010600030101010101" pitchFamily="2" charset="-122"/>
              </a:rPr>
              <a:t>酸</a:t>
            </a:r>
            <a:endParaRPr sz="2100">
              <a:latin typeface="宋体" panose="02010600030101010101" pitchFamily="2" charset="-122"/>
              <a:cs typeface="宋体" panose="02010600030101010101" pitchFamily="2" charset="-122"/>
            </a:endParaRPr>
          </a:p>
        </p:txBody>
      </p:sp>
      <p:sp>
        <p:nvSpPr>
          <p:cNvPr id="5" name="object 5"/>
          <p:cNvSpPr txBox="1"/>
          <p:nvPr/>
        </p:nvSpPr>
        <p:spPr>
          <a:xfrm>
            <a:off x="1150619" y="2121407"/>
            <a:ext cx="7992109" cy="2021205"/>
          </a:xfrm>
          <a:prstGeom prst="rect">
            <a:avLst/>
          </a:prstGeom>
        </p:spPr>
        <p:txBody>
          <a:bodyPr vert="horz" wrap="square" lIns="0" tIns="11430" rIns="0" bIns="0" rtlCol="0">
            <a:spAutoFit/>
          </a:bodyPr>
          <a:lstStyle/>
          <a:p>
            <a:pPr marL="1701800" algn="ctr">
              <a:lnSpc>
                <a:spcPts val="1365"/>
              </a:lnSpc>
              <a:spcBef>
                <a:spcPts val="90"/>
              </a:spcBef>
            </a:pPr>
            <a:r>
              <a:rPr sz="1400" spc="-5" dirty="0">
                <a:latin typeface="Calibri" panose="020F0502020204030204"/>
                <a:cs typeface="Calibri" panose="020F0502020204030204"/>
              </a:rPr>
              <a:t>3</a:t>
            </a:r>
            <a:endParaRPr sz="1400">
              <a:latin typeface="Calibri" panose="020F0502020204030204"/>
              <a:cs typeface="Calibri" panose="020F0502020204030204"/>
            </a:endParaRPr>
          </a:p>
          <a:p>
            <a:pPr marL="208280">
              <a:lnSpc>
                <a:spcPts val="2085"/>
              </a:lnSpc>
            </a:pPr>
            <a:r>
              <a:rPr sz="2100" spc="10" dirty="0">
                <a:latin typeface="宋体" panose="02010600030101010101" pitchFamily="2" charset="-122"/>
                <a:cs typeface="宋体" panose="02010600030101010101" pitchFamily="2" charset="-122"/>
              </a:rPr>
              <a:t>盐的</a:t>
            </a:r>
            <a:r>
              <a:rPr sz="2100" spc="-15" dirty="0">
                <a:latin typeface="Calibri" panose="020F0502020204030204"/>
                <a:cs typeface="Calibri" panose="020F0502020204030204"/>
              </a:rPr>
              <a:t>CO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排放因子。碳</a:t>
            </a:r>
            <a:r>
              <a:rPr sz="2100" spc="-15" dirty="0">
                <a:latin typeface="宋体" panose="02010600030101010101" pitchFamily="2" charset="-122"/>
                <a:cs typeface="宋体" panose="02010600030101010101" pitchFamily="2" charset="-122"/>
              </a:rPr>
              <a:t>酸</a:t>
            </a:r>
            <a:r>
              <a:rPr sz="2100" spc="10" dirty="0">
                <a:latin typeface="宋体" panose="02010600030101010101" pitchFamily="2" charset="-122"/>
                <a:cs typeface="宋体" panose="02010600030101010101" pitchFamily="2" charset="-122"/>
              </a:rPr>
              <a:t>盐</a:t>
            </a:r>
            <a:r>
              <a:rPr sz="2100" spc="-15" dirty="0">
                <a:latin typeface="宋体" panose="02010600030101010101" pitchFamily="2" charset="-122"/>
                <a:cs typeface="宋体" panose="02010600030101010101" pitchFamily="2" charset="-122"/>
              </a:rPr>
              <a:t>化</a:t>
            </a:r>
            <a:r>
              <a:rPr sz="2100" spc="10" dirty="0">
                <a:latin typeface="宋体" panose="02010600030101010101" pitchFamily="2" charset="-122"/>
                <a:cs typeface="宋体" panose="02010600030101010101" pitchFamily="2" charset="-122"/>
              </a:rPr>
              <a:t>学</a:t>
            </a:r>
            <a:r>
              <a:rPr sz="2100" spc="-15" dirty="0">
                <a:latin typeface="宋体" panose="02010600030101010101" pitchFamily="2" charset="-122"/>
                <a:cs typeface="宋体" panose="02010600030101010101" pitchFamily="2" charset="-122"/>
              </a:rPr>
              <a:t>组</a:t>
            </a:r>
            <a:r>
              <a:rPr sz="2100" spc="10" dirty="0">
                <a:latin typeface="宋体" panose="02010600030101010101" pitchFamily="2" charset="-122"/>
                <a:cs typeface="宋体" panose="02010600030101010101" pitchFamily="2" charset="-122"/>
              </a:rPr>
              <a:t>分</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检</a:t>
            </a:r>
            <a:r>
              <a:rPr sz="2100" spc="-20" dirty="0">
                <a:latin typeface="宋体" panose="02010600030101010101" pitchFamily="2" charset="-122"/>
                <a:cs typeface="宋体" panose="02010600030101010101" pitchFamily="2" charset="-122"/>
              </a:rPr>
              <a:t>测</a:t>
            </a:r>
            <a:r>
              <a:rPr sz="2100" spc="10" dirty="0">
                <a:latin typeface="宋体" panose="02010600030101010101" pitchFamily="2" charset="-122"/>
                <a:cs typeface="宋体" panose="02010600030101010101" pitchFamily="2" charset="-122"/>
              </a:rPr>
              <a:t>应</a:t>
            </a:r>
            <a:r>
              <a:rPr sz="2100" spc="-15" dirty="0">
                <a:latin typeface="宋体" panose="02010600030101010101" pitchFamily="2" charset="-122"/>
                <a:cs typeface="宋体" panose="02010600030101010101" pitchFamily="2" charset="-122"/>
              </a:rPr>
              <a:t>遵</a:t>
            </a:r>
            <a:r>
              <a:rPr sz="2100" spc="5" dirty="0">
                <a:latin typeface="宋体" panose="02010600030101010101" pitchFamily="2" charset="-122"/>
                <a:cs typeface="宋体" panose="02010600030101010101" pitchFamily="2" charset="-122"/>
              </a:rPr>
              <a:t>循</a:t>
            </a:r>
            <a:r>
              <a:rPr sz="2100" spc="-15" dirty="0">
                <a:latin typeface="宋体" panose="02010600030101010101" pitchFamily="2" charset="-122"/>
                <a:cs typeface="宋体" panose="02010600030101010101" pitchFamily="2" charset="-122"/>
              </a:rPr>
              <a:t>《</a:t>
            </a:r>
            <a:r>
              <a:rPr sz="2100" dirty="0">
                <a:latin typeface="Calibri" panose="020F0502020204030204"/>
                <a:cs typeface="Calibri" panose="020F0502020204030204"/>
              </a:rPr>
              <a:t>GB/T</a:t>
            </a:r>
            <a:r>
              <a:rPr sz="2100" spc="-95" dirty="0">
                <a:latin typeface="Calibri" panose="020F0502020204030204"/>
                <a:cs typeface="Calibri" panose="020F0502020204030204"/>
              </a:rPr>
              <a:t> </a:t>
            </a:r>
            <a:r>
              <a:rPr sz="2100" spc="5" dirty="0">
                <a:latin typeface="Calibri" panose="020F0502020204030204"/>
                <a:cs typeface="Calibri" panose="020F0502020204030204"/>
              </a:rPr>
              <a:t>3286.1</a:t>
            </a:r>
            <a:r>
              <a:rPr sz="2100" spc="-90" dirty="0">
                <a:latin typeface="Calibri" panose="020F0502020204030204"/>
                <a:cs typeface="Calibri" panose="020F0502020204030204"/>
              </a:rPr>
              <a:t> </a:t>
            </a:r>
            <a:r>
              <a:rPr sz="2100" spc="10" dirty="0">
                <a:latin typeface="宋体" panose="02010600030101010101" pitchFamily="2" charset="-122"/>
                <a:cs typeface="宋体" panose="02010600030101010101" pitchFamily="2" charset="-122"/>
              </a:rPr>
              <a:t>石</a:t>
            </a:r>
            <a:endParaRPr sz="2100">
              <a:latin typeface="宋体" panose="02010600030101010101" pitchFamily="2" charset="-122"/>
              <a:cs typeface="宋体" panose="02010600030101010101" pitchFamily="2" charset="-122"/>
            </a:endParaRPr>
          </a:p>
          <a:p>
            <a:pPr marL="208280" marR="81915">
              <a:lnSpc>
                <a:spcPts val="2260"/>
              </a:lnSpc>
              <a:spcBef>
                <a:spcPts val="170"/>
              </a:spcBef>
            </a:pPr>
            <a:r>
              <a:rPr sz="2100" spc="10" dirty="0">
                <a:latin typeface="宋体" panose="02010600030101010101" pitchFamily="2" charset="-122"/>
                <a:cs typeface="宋体" panose="02010600030101010101" pitchFamily="2" charset="-122"/>
              </a:rPr>
              <a:t>灰石、白云石化</a:t>
            </a:r>
            <a:r>
              <a:rPr sz="2100" spc="-15" dirty="0">
                <a:latin typeface="宋体" panose="02010600030101010101" pitchFamily="2" charset="-122"/>
                <a:cs typeface="宋体" panose="02010600030101010101" pitchFamily="2" charset="-122"/>
              </a:rPr>
              <a:t>学</a:t>
            </a:r>
            <a:r>
              <a:rPr sz="2100" spc="10" dirty="0">
                <a:latin typeface="宋体" panose="02010600030101010101" pitchFamily="2" charset="-122"/>
                <a:cs typeface="宋体" panose="02010600030101010101" pitchFamily="2" charset="-122"/>
              </a:rPr>
              <a:t>分</a:t>
            </a:r>
            <a:r>
              <a:rPr sz="2100" spc="-15" dirty="0">
                <a:latin typeface="宋体" panose="02010600030101010101" pitchFamily="2" charset="-122"/>
                <a:cs typeface="宋体" panose="02010600030101010101" pitchFamily="2" charset="-122"/>
              </a:rPr>
              <a:t>析</a:t>
            </a:r>
            <a:r>
              <a:rPr sz="2100" spc="10" dirty="0">
                <a:latin typeface="宋体" panose="02010600030101010101" pitchFamily="2" charset="-122"/>
                <a:cs typeface="宋体" panose="02010600030101010101" pitchFamily="2" charset="-122"/>
              </a:rPr>
              <a:t>方</a:t>
            </a:r>
            <a:r>
              <a:rPr sz="2100" spc="-20" dirty="0">
                <a:latin typeface="宋体" panose="02010600030101010101" pitchFamily="2" charset="-122"/>
                <a:cs typeface="宋体" panose="02010600030101010101" pitchFamily="2" charset="-122"/>
              </a:rPr>
              <a:t>法</a:t>
            </a:r>
            <a:r>
              <a:rPr sz="2100" spc="-10" dirty="0">
                <a:latin typeface="Calibri" panose="020F0502020204030204"/>
                <a:cs typeface="Calibri" panose="020F0502020204030204"/>
              </a:rPr>
              <a:t>——</a:t>
            </a:r>
            <a:r>
              <a:rPr sz="2100" spc="10" dirty="0">
                <a:latin typeface="宋体" panose="02010600030101010101" pitchFamily="2" charset="-122"/>
                <a:cs typeface="宋体" panose="02010600030101010101" pitchFamily="2" charset="-122"/>
              </a:rPr>
              <a:t>氧</a:t>
            </a:r>
            <a:r>
              <a:rPr sz="2100" spc="-15" dirty="0">
                <a:latin typeface="宋体" panose="02010600030101010101" pitchFamily="2" charset="-122"/>
                <a:cs typeface="宋体" panose="02010600030101010101" pitchFamily="2" charset="-122"/>
              </a:rPr>
              <a:t>化</a:t>
            </a:r>
            <a:r>
              <a:rPr sz="2100" spc="10" dirty="0">
                <a:latin typeface="宋体" panose="02010600030101010101" pitchFamily="2" charset="-122"/>
                <a:cs typeface="宋体" panose="02010600030101010101" pitchFamily="2" charset="-122"/>
              </a:rPr>
              <a:t>碳</a:t>
            </a:r>
            <a:r>
              <a:rPr sz="2100" spc="-15" dirty="0">
                <a:latin typeface="宋体" panose="02010600030101010101" pitchFamily="2" charset="-122"/>
                <a:cs typeface="宋体" panose="02010600030101010101" pitchFamily="2" charset="-122"/>
              </a:rPr>
              <a:t>量</a:t>
            </a:r>
            <a:r>
              <a:rPr sz="2100" spc="10" dirty="0">
                <a:latin typeface="宋体" panose="02010600030101010101" pitchFamily="2" charset="-122"/>
                <a:cs typeface="宋体" panose="02010600030101010101" pitchFamily="2" charset="-122"/>
              </a:rPr>
              <a:t>和</a:t>
            </a:r>
            <a:r>
              <a:rPr sz="2100" spc="-15" dirty="0">
                <a:latin typeface="宋体" panose="02010600030101010101" pitchFamily="2" charset="-122"/>
                <a:cs typeface="宋体" panose="02010600030101010101" pitchFamily="2" charset="-122"/>
              </a:rPr>
              <a:t>氧</a:t>
            </a:r>
            <a:r>
              <a:rPr sz="2100" spc="10" dirty="0">
                <a:latin typeface="宋体" panose="02010600030101010101" pitchFamily="2" charset="-122"/>
                <a:cs typeface="宋体" panose="02010600030101010101" pitchFamily="2" charset="-122"/>
              </a:rPr>
              <a:t>化</a:t>
            </a:r>
            <a:r>
              <a:rPr sz="2100" spc="-15" dirty="0">
                <a:latin typeface="宋体" panose="02010600030101010101" pitchFamily="2" charset="-122"/>
                <a:cs typeface="宋体" panose="02010600030101010101" pitchFamily="2" charset="-122"/>
              </a:rPr>
              <a:t>镁</a:t>
            </a:r>
            <a:r>
              <a:rPr sz="2100" spc="10"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测</a:t>
            </a:r>
            <a:r>
              <a:rPr sz="2100" spc="-20"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等</a:t>
            </a:r>
            <a:r>
              <a:rPr sz="2100" spc="5" dirty="0">
                <a:latin typeface="宋体" panose="02010600030101010101" pitchFamily="2" charset="-122"/>
                <a:cs typeface="宋体" panose="02010600030101010101" pitchFamily="2" charset="-122"/>
              </a:rPr>
              <a:t>标 </a:t>
            </a:r>
            <a:r>
              <a:rPr sz="2100" spc="10" dirty="0">
                <a:latin typeface="宋体" panose="02010600030101010101" pitchFamily="2" charset="-122"/>
                <a:cs typeface="宋体" panose="02010600030101010101" pitchFamily="2" charset="-122"/>
              </a:rPr>
              <a:t>准。企业如果有</a:t>
            </a:r>
            <a:r>
              <a:rPr sz="2100" spc="-15" dirty="0">
                <a:latin typeface="宋体" panose="02010600030101010101" pitchFamily="2" charset="-122"/>
                <a:cs typeface="宋体" panose="02010600030101010101" pitchFamily="2" charset="-122"/>
              </a:rPr>
              <a:t>满</a:t>
            </a:r>
            <a:r>
              <a:rPr sz="2100" spc="10" dirty="0">
                <a:latin typeface="宋体" panose="02010600030101010101" pitchFamily="2" charset="-122"/>
                <a:cs typeface="宋体" panose="02010600030101010101" pitchFamily="2" charset="-122"/>
              </a:rPr>
              <a:t>足</a:t>
            </a:r>
            <a:r>
              <a:rPr sz="2100" spc="-15" dirty="0">
                <a:latin typeface="宋体" panose="02010600030101010101" pitchFamily="2" charset="-122"/>
                <a:cs typeface="宋体" panose="02010600030101010101" pitchFamily="2" charset="-122"/>
              </a:rPr>
              <a:t>资</a:t>
            </a:r>
            <a:r>
              <a:rPr sz="2100" spc="10" dirty="0">
                <a:latin typeface="宋体" panose="02010600030101010101" pitchFamily="2" charset="-122"/>
                <a:cs typeface="宋体" panose="02010600030101010101" pitchFamily="2" charset="-122"/>
              </a:rPr>
              <a:t>质</a:t>
            </a:r>
            <a:r>
              <a:rPr sz="2100" spc="-15" dirty="0">
                <a:latin typeface="宋体" panose="02010600030101010101" pitchFamily="2" charset="-122"/>
                <a:cs typeface="宋体" panose="02010600030101010101" pitchFamily="2" charset="-122"/>
              </a:rPr>
              <a:t>标</a:t>
            </a:r>
            <a:r>
              <a:rPr sz="2100" spc="10" dirty="0">
                <a:latin typeface="宋体" panose="02010600030101010101" pitchFamily="2" charset="-122"/>
                <a:cs typeface="宋体" panose="02010600030101010101" pitchFamily="2" charset="-122"/>
              </a:rPr>
              <a:t>准</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检</a:t>
            </a:r>
            <a:r>
              <a:rPr sz="2100" spc="-15" dirty="0">
                <a:latin typeface="宋体" panose="02010600030101010101" pitchFamily="2" charset="-122"/>
                <a:cs typeface="宋体" panose="02010600030101010101" pitchFamily="2" charset="-122"/>
              </a:rPr>
              <a:t>测</a:t>
            </a:r>
            <a:r>
              <a:rPr sz="2100" spc="10" dirty="0">
                <a:latin typeface="宋体" panose="02010600030101010101" pitchFamily="2" charset="-122"/>
                <a:cs typeface="宋体" panose="02010600030101010101" pitchFamily="2" charset="-122"/>
              </a:rPr>
              <a:t>单</a:t>
            </a:r>
            <a:r>
              <a:rPr sz="2100" spc="-15" dirty="0">
                <a:latin typeface="宋体" panose="02010600030101010101" pitchFamily="2" charset="-122"/>
                <a:cs typeface="宋体" panose="02010600030101010101" pitchFamily="2" charset="-122"/>
              </a:rPr>
              <a:t>位</a:t>
            </a:r>
            <a:r>
              <a:rPr sz="2100" spc="10" dirty="0">
                <a:latin typeface="宋体" panose="02010600030101010101" pitchFamily="2" charset="-122"/>
                <a:cs typeface="宋体" panose="02010600030101010101" pitchFamily="2" charset="-122"/>
              </a:rPr>
              <a:t>也</a:t>
            </a:r>
            <a:r>
              <a:rPr sz="2100" spc="-15" dirty="0">
                <a:latin typeface="宋体" panose="02010600030101010101" pitchFamily="2" charset="-122"/>
                <a:cs typeface="宋体" panose="02010600030101010101" pitchFamily="2" charset="-122"/>
              </a:rPr>
              <a:t>可</a:t>
            </a:r>
            <a:r>
              <a:rPr sz="2100" spc="10" dirty="0">
                <a:latin typeface="宋体" panose="02010600030101010101" pitchFamily="2" charset="-122"/>
                <a:cs typeface="宋体" panose="02010600030101010101" pitchFamily="2" charset="-122"/>
              </a:rPr>
              <a:t>自</a:t>
            </a:r>
            <a:r>
              <a:rPr sz="2100" spc="-15" dirty="0">
                <a:latin typeface="宋体" panose="02010600030101010101" pitchFamily="2" charset="-122"/>
                <a:cs typeface="宋体" panose="02010600030101010101" pitchFamily="2" charset="-122"/>
              </a:rPr>
              <a:t>行</a:t>
            </a:r>
            <a:r>
              <a:rPr sz="2100" spc="10" dirty="0">
                <a:latin typeface="宋体" panose="02010600030101010101" pitchFamily="2" charset="-122"/>
                <a:cs typeface="宋体" panose="02010600030101010101" pitchFamily="2" charset="-122"/>
              </a:rPr>
              <a:t>检</a:t>
            </a:r>
            <a:r>
              <a:rPr sz="2100" spc="-25" dirty="0">
                <a:latin typeface="宋体" panose="02010600030101010101" pitchFamily="2" charset="-122"/>
                <a:cs typeface="宋体" panose="02010600030101010101" pitchFamily="2" charset="-122"/>
              </a:rPr>
              <a:t>测</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208280" marR="30480" indent="-170815" algn="just">
              <a:lnSpc>
                <a:spcPct val="87000"/>
              </a:lnSpc>
              <a:spcBef>
                <a:spcPts val="102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在没有条件实测</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情</a:t>
            </a:r>
            <a:r>
              <a:rPr sz="2100" spc="-15" dirty="0">
                <a:latin typeface="宋体" panose="02010600030101010101" pitchFamily="2" charset="-122"/>
                <a:cs typeface="宋体" panose="02010600030101010101" pitchFamily="2" charset="-122"/>
              </a:rPr>
              <a:t>形</a:t>
            </a:r>
            <a:r>
              <a:rPr sz="2100" spc="5" dirty="0">
                <a:latin typeface="宋体" panose="02010600030101010101" pitchFamily="2" charset="-122"/>
                <a:cs typeface="宋体" panose="02010600030101010101" pitchFamily="2" charset="-122"/>
              </a:rPr>
              <a:t>下</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可</a:t>
            </a:r>
            <a:r>
              <a:rPr sz="2100" spc="-15" dirty="0">
                <a:latin typeface="宋体" panose="02010600030101010101" pitchFamily="2" charset="-122"/>
                <a:cs typeface="宋体" panose="02010600030101010101" pitchFamily="2" charset="-122"/>
              </a:rPr>
              <a:t>采</a:t>
            </a:r>
            <a:r>
              <a:rPr sz="2100" spc="10" dirty="0">
                <a:latin typeface="宋体" panose="02010600030101010101" pitchFamily="2" charset="-122"/>
                <a:cs typeface="宋体" panose="02010600030101010101" pitchFamily="2" charset="-122"/>
              </a:rPr>
              <a:t>用</a:t>
            </a:r>
            <a:r>
              <a:rPr sz="2100" spc="-15" dirty="0">
                <a:latin typeface="宋体" panose="02010600030101010101" pitchFamily="2" charset="-122"/>
                <a:cs typeface="宋体" panose="02010600030101010101" pitchFamily="2" charset="-122"/>
              </a:rPr>
              <a:t>供</a:t>
            </a:r>
            <a:r>
              <a:rPr sz="2100" spc="10" dirty="0">
                <a:latin typeface="宋体" panose="02010600030101010101" pitchFamily="2" charset="-122"/>
                <a:cs typeface="宋体" panose="02010600030101010101" pitchFamily="2" charset="-122"/>
              </a:rPr>
              <a:t>应</a:t>
            </a:r>
            <a:r>
              <a:rPr sz="2100" spc="-15" dirty="0">
                <a:latin typeface="宋体" panose="02010600030101010101" pitchFamily="2" charset="-122"/>
                <a:cs typeface="宋体" panose="02010600030101010101" pitchFamily="2" charset="-122"/>
              </a:rPr>
              <a:t>商</a:t>
            </a:r>
            <a:r>
              <a:rPr sz="2100" spc="10" dirty="0">
                <a:latin typeface="宋体" panose="02010600030101010101" pitchFamily="2" charset="-122"/>
                <a:cs typeface="宋体" panose="02010600030101010101" pitchFamily="2" charset="-122"/>
              </a:rPr>
              <a:t>提</a:t>
            </a:r>
            <a:r>
              <a:rPr sz="2100" spc="-15" dirty="0">
                <a:latin typeface="宋体" panose="02010600030101010101" pitchFamily="2" charset="-122"/>
                <a:cs typeface="宋体" panose="02010600030101010101" pitchFamily="2" charset="-122"/>
              </a:rPr>
              <a:t>供</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商</a:t>
            </a:r>
            <a:r>
              <a:rPr sz="2100" spc="10" dirty="0">
                <a:latin typeface="宋体" panose="02010600030101010101" pitchFamily="2" charset="-122"/>
                <a:cs typeface="宋体" panose="02010600030101010101" pitchFamily="2" charset="-122"/>
              </a:rPr>
              <a:t>品</a:t>
            </a:r>
            <a:r>
              <a:rPr sz="2100" spc="-15" dirty="0">
                <a:latin typeface="宋体" panose="02010600030101010101" pitchFamily="2" charset="-122"/>
                <a:cs typeface="宋体" panose="02010600030101010101" pitchFamily="2" charset="-122"/>
              </a:rPr>
              <a:t>性</a:t>
            </a:r>
            <a:r>
              <a:rPr sz="2100" spc="10" dirty="0">
                <a:latin typeface="宋体" panose="02010600030101010101" pitchFamily="2" charset="-122"/>
                <a:cs typeface="宋体" panose="02010600030101010101" pitchFamily="2" charset="-122"/>
              </a:rPr>
              <a:t>状</a:t>
            </a:r>
            <a:r>
              <a:rPr sz="2100" spc="-15" dirty="0">
                <a:latin typeface="宋体" panose="02010600030101010101" pitchFamily="2" charset="-122"/>
                <a:cs typeface="宋体" panose="02010600030101010101" pitchFamily="2" charset="-122"/>
              </a:rPr>
              <a:t>数</a:t>
            </a:r>
            <a:r>
              <a:rPr sz="2100" dirty="0">
                <a:latin typeface="宋体" panose="02010600030101010101" pitchFamily="2" charset="-122"/>
                <a:cs typeface="宋体" panose="02010600030101010101" pitchFamily="2" charset="-122"/>
              </a:rPr>
              <a:t>据</a:t>
            </a:r>
            <a:r>
              <a:rPr sz="2100" spc="-15" dirty="0">
                <a:latin typeface="宋体" panose="02010600030101010101" pitchFamily="2" charset="-122"/>
                <a:cs typeface="宋体" panose="02010600030101010101" pitchFamily="2" charset="-122"/>
              </a:rPr>
              <a:t>，</a:t>
            </a:r>
            <a:r>
              <a:rPr sz="2100" spc="5" dirty="0">
                <a:latin typeface="宋体" panose="02010600030101010101" pitchFamily="2" charset="-122"/>
                <a:cs typeface="宋体" panose="02010600030101010101" pitchFamily="2" charset="-122"/>
              </a:rPr>
              <a:t>一 </a:t>
            </a:r>
            <a:r>
              <a:rPr sz="2100" spc="10" dirty="0">
                <a:latin typeface="宋体" panose="02010600030101010101" pitchFamily="2" charset="-122"/>
                <a:cs typeface="宋体" panose="02010600030101010101" pitchFamily="2" charset="-122"/>
              </a:rPr>
              <a:t>些常见碳酸盐的</a:t>
            </a:r>
            <a:r>
              <a:rPr sz="2100" spc="-20" dirty="0">
                <a:latin typeface="Calibri" panose="020F0502020204030204"/>
                <a:cs typeface="Calibri" panose="020F0502020204030204"/>
              </a:rPr>
              <a:t>CO</a:t>
            </a:r>
            <a:r>
              <a:rPr sz="2100" spc="-30"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排放因</a:t>
            </a:r>
            <a:r>
              <a:rPr sz="2100" spc="-15" dirty="0">
                <a:latin typeface="宋体" panose="02010600030101010101" pitchFamily="2" charset="-122"/>
                <a:cs typeface="宋体" panose="02010600030101010101" pitchFamily="2" charset="-122"/>
              </a:rPr>
              <a:t>子</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还</a:t>
            </a:r>
            <a:r>
              <a:rPr sz="2100" spc="10" dirty="0">
                <a:latin typeface="宋体" panose="02010600030101010101" pitchFamily="2" charset="-122"/>
                <a:cs typeface="宋体" panose="02010600030101010101" pitchFamily="2" charset="-122"/>
              </a:rPr>
              <a:t>可</a:t>
            </a:r>
            <a:r>
              <a:rPr sz="2100" spc="-15" dirty="0">
                <a:latin typeface="宋体" panose="02010600030101010101" pitchFamily="2" charset="-122"/>
                <a:cs typeface="宋体" panose="02010600030101010101" pitchFamily="2" charset="-122"/>
              </a:rPr>
              <a:t>以</a:t>
            </a:r>
            <a:r>
              <a:rPr sz="2100" spc="10" dirty="0">
                <a:latin typeface="宋体" panose="02010600030101010101" pitchFamily="2" charset="-122"/>
                <a:cs typeface="宋体" panose="02010600030101010101" pitchFamily="2" charset="-122"/>
              </a:rPr>
              <a:t>直</a:t>
            </a:r>
            <a:r>
              <a:rPr sz="2100" spc="-15" dirty="0">
                <a:latin typeface="宋体" panose="02010600030101010101" pitchFamily="2" charset="-122"/>
                <a:cs typeface="宋体" panose="02010600030101010101" pitchFamily="2" charset="-122"/>
              </a:rPr>
              <a:t>接</a:t>
            </a:r>
            <a:r>
              <a:rPr sz="2100" spc="10" dirty="0">
                <a:latin typeface="宋体" panose="02010600030101010101" pitchFamily="2" charset="-122"/>
                <a:cs typeface="宋体" panose="02010600030101010101" pitchFamily="2" charset="-122"/>
              </a:rPr>
              <a:t>参</a:t>
            </a:r>
            <a:r>
              <a:rPr sz="2100" spc="-15" dirty="0">
                <a:latin typeface="宋体" panose="02010600030101010101" pitchFamily="2" charset="-122"/>
                <a:cs typeface="宋体" panose="02010600030101010101" pitchFamily="2" charset="-122"/>
              </a:rPr>
              <a:t>考</a:t>
            </a:r>
            <a:r>
              <a:rPr sz="2100" spc="10" dirty="0">
                <a:latin typeface="宋体" panose="02010600030101010101" pitchFamily="2" charset="-122"/>
                <a:cs typeface="宋体" panose="02010600030101010101" pitchFamily="2" charset="-122"/>
              </a:rPr>
              <a:t>附</a:t>
            </a:r>
            <a:r>
              <a:rPr sz="2100" spc="-15" dirty="0">
                <a:latin typeface="宋体" panose="02010600030101010101" pitchFamily="2" charset="-122"/>
                <a:cs typeface="宋体" panose="02010600030101010101" pitchFamily="2" charset="-122"/>
              </a:rPr>
              <a:t>录</a:t>
            </a:r>
            <a:r>
              <a:rPr sz="2100" spc="10" dirty="0">
                <a:latin typeface="宋体" panose="02010600030101010101" pitchFamily="2" charset="-122"/>
                <a:cs typeface="宋体" panose="02010600030101010101" pitchFamily="2" charset="-122"/>
              </a:rPr>
              <a:t>二</a:t>
            </a:r>
            <a:r>
              <a:rPr sz="2100" spc="-20" dirty="0">
                <a:latin typeface="宋体" panose="02010600030101010101" pitchFamily="2" charset="-122"/>
                <a:cs typeface="宋体" panose="02010600030101010101" pitchFamily="2" charset="-122"/>
              </a:rPr>
              <a:t>表</a:t>
            </a:r>
            <a:r>
              <a:rPr sz="2100" spc="-5" dirty="0">
                <a:latin typeface="Calibri" panose="020F0502020204030204"/>
                <a:cs typeface="Calibri" panose="020F0502020204030204"/>
              </a:rPr>
              <a:t>2.3</a:t>
            </a:r>
            <a:r>
              <a:rPr sz="2100" spc="-15" dirty="0">
                <a:latin typeface="宋体" panose="02010600030101010101" pitchFamily="2" charset="-122"/>
                <a:cs typeface="宋体" panose="02010600030101010101" pitchFamily="2" charset="-122"/>
              </a:rPr>
              <a:t>取</a:t>
            </a:r>
            <a:r>
              <a:rPr sz="2100" spc="10" dirty="0">
                <a:latin typeface="宋体" panose="02010600030101010101" pitchFamily="2" charset="-122"/>
                <a:cs typeface="宋体" panose="02010600030101010101" pitchFamily="2" charset="-122"/>
              </a:rPr>
              <a:t>缺省 值。</a:t>
            </a:r>
            <a:endParaRPr sz="2100">
              <a:latin typeface="宋体" panose="02010600030101010101" pitchFamily="2" charset="-122"/>
              <a:cs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080516" y="661415"/>
            <a:ext cx="4827905" cy="574040"/>
          </a:xfrm>
          <a:prstGeom prst="rect">
            <a:avLst/>
          </a:prstGeom>
        </p:spPr>
        <p:txBody>
          <a:bodyPr vert="horz" wrap="square" lIns="0" tIns="12700" rIns="0" bIns="0" rtlCol="0">
            <a:spAutoFit/>
          </a:bodyPr>
          <a:lstStyle/>
          <a:p>
            <a:pPr marL="38100">
              <a:lnSpc>
                <a:spcPct val="100000"/>
              </a:lnSpc>
              <a:spcBef>
                <a:spcPts val="100"/>
              </a:spcBef>
            </a:pPr>
            <a:r>
              <a:rPr sz="3600" b="1" spc="20" dirty="0">
                <a:solidFill>
                  <a:srgbClr val="000000"/>
                </a:solidFill>
                <a:latin typeface="Microsoft JhengHei" panose="020B0604030504040204" charset="-120"/>
                <a:cs typeface="Microsoft JhengHei" panose="020B0604030504040204" charset="-120"/>
              </a:rPr>
              <a:t>硝酸生产过程</a:t>
            </a:r>
            <a:r>
              <a:rPr sz="3600" b="1" spc="35" dirty="0">
                <a:solidFill>
                  <a:srgbClr val="000000"/>
                </a:solidFill>
                <a:latin typeface="Microsoft JhengHei" panose="020B0604030504040204" charset="-120"/>
                <a:cs typeface="Microsoft JhengHei" panose="020B0604030504040204" charset="-120"/>
              </a:rPr>
              <a:t>的</a:t>
            </a:r>
            <a:r>
              <a:rPr sz="3600" b="1" spc="-840" dirty="0">
                <a:solidFill>
                  <a:srgbClr val="000000"/>
                </a:solidFill>
                <a:latin typeface="Microsoft JhengHei" panose="020B0604030504040204" charset="-120"/>
                <a:cs typeface="Microsoft JhengHei" panose="020B0604030504040204" charset="-120"/>
              </a:rPr>
              <a:t>N</a:t>
            </a:r>
            <a:r>
              <a:rPr sz="3600" b="1" spc="-1260" baseline="-21000" dirty="0">
                <a:solidFill>
                  <a:srgbClr val="000000"/>
                </a:solidFill>
                <a:latin typeface="Microsoft JhengHei" panose="020B0604030504040204" charset="-120"/>
                <a:cs typeface="Microsoft JhengHei" panose="020B0604030504040204" charset="-120"/>
              </a:rPr>
              <a:t>2</a:t>
            </a:r>
            <a:r>
              <a:rPr sz="3600" b="1" spc="-840" dirty="0">
                <a:solidFill>
                  <a:srgbClr val="000000"/>
                </a:solidFill>
                <a:latin typeface="Microsoft JhengHei" panose="020B0604030504040204" charset="-120"/>
                <a:cs typeface="Microsoft JhengHei" panose="020B0604030504040204" charset="-120"/>
              </a:rPr>
              <a:t>O</a:t>
            </a:r>
            <a:r>
              <a:rPr sz="3600" b="1" spc="20" dirty="0">
                <a:solidFill>
                  <a:srgbClr val="000000"/>
                </a:solidFill>
                <a:latin typeface="Microsoft JhengHei" panose="020B0604030504040204" charset="-120"/>
                <a:cs typeface="Microsoft JhengHei" panose="020B0604030504040204" charset="-120"/>
              </a:rPr>
              <a:t>排</a:t>
            </a:r>
            <a:r>
              <a:rPr sz="3600" b="1" dirty="0">
                <a:solidFill>
                  <a:srgbClr val="000000"/>
                </a:solidFill>
                <a:latin typeface="Microsoft JhengHei" panose="020B0604030504040204" charset="-120"/>
                <a:cs typeface="Microsoft JhengHei" panose="020B0604030504040204" charset="-120"/>
              </a:rPr>
              <a:t>放</a:t>
            </a:r>
            <a:endParaRPr sz="3600">
              <a:latin typeface="Microsoft JhengHei" panose="020B0604030504040204" charset="-120"/>
              <a:cs typeface="Microsoft JhengHei" panose="020B0604030504040204" charset="-120"/>
            </a:endParaRPr>
          </a:p>
        </p:txBody>
      </p:sp>
      <p:sp>
        <p:nvSpPr>
          <p:cNvPr id="7" name="object 7"/>
          <p:cNvSpPr txBox="1"/>
          <p:nvPr/>
        </p:nvSpPr>
        <p:spPr>
          <a:xfrm>
            <a:off x="1260347" y="1676400"/>
            <a:ext cx="8595360" cy="636905"/>
          </a:xfrm>
          <a:prstGeom prst="rect">
            <a:avLst/>
          </a:prstGeom>
        </p:spPr>
        <p:txBody>
          <a:bodyPr vert="horz" wrap="square" lIns="0" tIns="48895" rIns="0" bIns="0" rtlCol="0">
            <a:spAutoFit/>
          </a:bodyPr>
          <a:lstStyle/>
          <a:p>
            <a:pPr marL="208280" marR="30480" indent="-170815">
              <a:lnSpc>
                <a:spcPts val="2280"/>
              </a:lnSpc>
              <a:spcBef>
                <a:spcPts val="385"/>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根据不同生产技</a:t>
            </a:r>
            <a:r>
              <a:rPr sz="2100" spc="-15" dirty="0">
                <a:latin typeface="宋体" panose="02010600030101010101" pitchFamily="2" charset="-122"/>
                <a:cs typeface="宋体" panose="02010600030101010101" pitchFamily="2" charset="-122"/>
              </a:rPr>
              <a:t>术</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硝</a:t>
            </a:r>
            <a:r>
              <a:rPr sz="2100" spc="10" dirty="0">
                <a:latin typeface="宋体" panose="02010600030101010101" pitchFamily="2" charset="-122"/>
                <a:cs typeface="宋体" panose="02010600030101010101" pitchFamily="2" charset="-122"/>
              </a:rPr>
              <a:t>酸</a:t>
            </a:r>
            <a:r>
              <a:rPr sz="2100" spc="-15" dirty="0">
                <a:latin typeface="宋体" panose="02010600030101010101" pitchFamily="2" charset="-122"/>
                <a:cs typeface="宋体" panose="02010600030101010101" pitchFamily="2" charset="-122"/>
              </a:rPr>
              <a:t>产</a:t>
            </a:r>
            <a:r>
              <a:rPr sz="2100" spc="5"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a:t>
            </a:r>
            <a:r>
              <a:rPr sz="2100" spc="-10" dirty="0">
                <a:latin typeface="Calibri" panose="020F0502020204030204"/>
                <a:cs typeface="Calibri" panose="020F0502020204030204"/>
              </a:rPr>
              <a:t>N</a:t>
            </a:r>
            <a:r>
              <a:rPr sz="2100" spc="-15" baseline="-20000" dirty="0">
                <a:latin typeface="Calibri" panose="020F0502020204030204"/>
                <a:cs typeface="Calibri" panose="020F0502020204030204"/>
              </a:rPr>
              <a:t>2</a:t>
            </a:r>
            <a:r>
              <a:rPr sz="2100" spc="-10"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生成</a:t>
            </a:r>
            <a:r>
              <a:rPr sz="2100" spc="-15" dirty="0">
                <a:latin typeface="宋体" panose="02010600030101010101" pitchFamily="2" charset="-122"/>
                <a:cs typeface="宋体" panose="02010600030101010101" pitchFamily="2" charset="-122"/>
              </a:rPr>
              <a:t>因</a:t>
            </a:r>
            <a:r>
              <a:rPr sz="2100" spc="5" dirty="0">
                <a:latin typeface="宋体" panose="02010600030101010101" pitchFamily="2" charset="-122"/>
                <a:cs typeface="宋体" panose="02010600030101010101" pitchFamily="2" charset="-122"/>
              </a:rPr>
              <a:t>子</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所</a:t>
            </a:r>
            <a:r>
              <a:rPr sz="2100" spc="-15" dirty="0">
                <a:latin typeface="宋体" panose="02010600030101010101" pitchFamily="2" charset="-122"/>
                <a:cs typeface="宋体" panose="02010600030101010101" pitchFamily="2" charset="-122"/>
              </a:rPr>
              <a:t>安</a:t>
            </a:r>
            <a:r>
              <a:rPr sz="2100" spc="10" dirty="0">
                <a:latin typeface="宋体" panose="02010600030101010101" pitchFamily="2" charset="-122"/>
                <a:cs typeface="宋体" panose="02010600030101010101" pitchFamily="2" charset="-122"/>
              </a:rPr>
              <a:t>装</a:t>
            </a:r>
            <a:r>
              <a:rPr sz="2100" spc="-15" dirty="0">
                <a:latin typeface="宋体" panose="02010600030101010101" pitchFamily="2" charset="-122"/>
                <a:cs typeface="宋体" panose="02010600030101010101" pitchFamily="2" charset="-122"/>
              </a:rPr>
              <a:t>的</a:t>
            </a:r>
            <a:r>
              <a:rPr sz="2100" spc="-10" dirty="0">
                <a:latin typeface="Calibri" panose="020F0502020204030204"/>
                <a:cs typeface="Calibri" panose="020F0502020204030204"/>
              </a:rPr>
              <a:t>NO</a:t>
            </a:r>
            <a:r>
              <a:rPr sz="2100" spc="-15" baseline="-20000" dirty="0">
                <a:latin typeface="Calibri" panose="020F0502020204030204"/>
                <a:cs typeface="Calibri" panose="020F0502020204030204"/>
              </a:rPr>
              <a:t>x</a:t>
            </a:r>
            <a:r>
              <a:rPr sz="2100" spc="-10" dirty="0">
                <a:latin typeface="Calibri" panose="020F0502020204030204"/>
                <a:cs typeface="Calibri" panose="020F0502020204030204"/>
              </a:rPr>
              <a:t>/N</a:t>
            </a:r>
            <a:r>
              <a:rPr sz="2100" spc="-15" baseline="-20000" dirty="0">
                <a:latin typeface="Calibri" panose="020F0502020204030204"/>
                <a:cs typeface="Calibri" panose="020F0502020204030204"/>
              </a:rPr>
              <a:t>2</a:t>
            </a:r>
            <a:r>
              <a:rPr sz="2100" spc="-10"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尾气处 理设备的</a:t>
            </a:r>
            <a:r>
              <a:rPr sz="2100" spc="-5" dirty="0">
                <a:latin typeface="Calibri" panose="020F0502020204030204"/>
                <a:cs typeface="Calibri" panose="020F0502020204030204"/>
              </a:rPr>
              <a:t>N</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去除</a:t>
            </a:r>
            <a:r>
              <a:rPr sz="2100" spc="-15" dirty="0">
                <a:latin typeface="宋体" panose="02010600030101010101" pitchFamily="2" charset="-122"/>
                <a:cs typeface="宋体" panose="02010600030101010101" pitchFamily="2" charset="-122"/>
              </a:rPr>
              <a:t>效</a:t>
            </a:r>
            <a:r>
              <a:rPr sz="2100" spc="10" dirty="0">
                <a:latin typeface="宋体" panose="02010600030101010101" pitchFamily="2" charset="-122"/>
                <a:cs typeface="宋体" panose="02010600030101010101" pitchFamily="2" charset="-122"/>
              </a:rPr>
              <a:t>率</a:t>
            </a:r>
            <a:r>
              <a:rPr sz="2100" spc="-15" dirty="0">
                <a:latin typeface="宋体" panose="02010600030101010101" pitchFamily="2" charset="-122"/>
                <a:cs typeface="宋体" panose="02010600030101010101" pitchFamily="2" charset="-122"/>
              </a:rPr>
              <a:t>以</a:t>
            </a:r>
            <a:r>
              <a:rPr sz="2100" spc="10" dirty="0">
                <a:latin typeface="宋体" panose="02010600030101010101" pitchFamily="2" charset="-122"/>
                <a:cs typeface="宋体" panose="02010600030101010101" pitchFamily="2" charset="-122"/>
              </a:rPr>
              <a:t>及</a:t>
            </a:r>
            <a:r>
              <a:rPr sz="2100" spc="-15" dirty="0">
                <a:latin typeface="宋体" panose="02010600030101010101" pitchFamily="2" charset="-122"/>
                <a:cs typeface="宋体" panose="02010600030101010101" pitchFamily="2" charset="-122"/>
              </a:rPr>
              <a:t>尾</a:t>
            </a:r>
            <a:r>
              <a:rPr sz="2100" spc="10" dirty="0">
                <a:latin typeface="宋体" panose="02010600030101010101" pitchFamily="2" charset="-122"/>
                <a:cs typeface="宋体" panose="02010600030101010101" pitchFamily="2" charset="-122"/>
              </a:rPr>
              <a:t>气</a:t>
            </a:r>
            <a:r>
              <a:rPr sz="2100" spc="-15" dirty="0">
                <a:latin typeface="宋体" panose="02010600030101010101" pitchFamily="2" charset="-122"/>
                <a:cs typeface="宋体" panose="02010600030101010101" pitchFamily="2" charset="-122"/>
              </a:rPr>
              <a:t>处</a:t>
            </a:r>
            <a:r>
              <a:rPr sz="2100" spc="10" dirty="0">
                <a:latin typeface="宋体" panose="02010600030101010101" pitchFamily="2" charset="-122"/>
                <a:cs typeface="宋体" panose="02010600030101010101" pitchFamily="2" charset="-122"/>
              </a:rPr>
              <a:t>理</a:t>
            </a:r>
            <a:r>
              <a:rPr sz="2100" spc="-15" dirty="0">
                <a:latin typeface="宋体" panose="02010600030101010101" pitchFamily="2" charset="-122"/>
                <a:cs typeface="宋体" panose="02010600030101010101" pitchFamily="2" charset="-122"/>
              </a:rPr>
              <a:t>设</a:t>
            </a:r>
            <a:r>
              <a:rPr sz="2100" spc="10" dirty="0">
                <a:latin typeface="宋体" panose="02010600030101010101" pitchFamily="2" charset="-122"/>
                <a:cs typeface="宋体" panose="02010600030101010101" pitchFamily="2" charset="-122"/>
              </a:rPr>
              <a:t>备</a:t>
            </a:r>
            <a:r>
              <a:rPr sz="2100" spc="-15" dirty="0">
                <a:latin typeface="宋体" panose="02010600030101010101" pitchFamily="2" charset="-122"/>
                <a:cs typeface="宋体" panose="02010600030101010101" pitchFamily="2" charset="-122"/>
              </a:rPr>
              <a:t>使</a:t>
            </a:r>
            <a:r>
              <a:rPr sz="2100" spc="10" dirty="0">
                <a:latin typeface="宋体" panose="02010600030101010101" pitchFamily="2" charset="-122"/>
                <a:cs typeface="宋体" panose="02010600030101010101" pitchFamily="2" charset="-122"/>
              </a:rPr>
              <a:t>用</a:t>
            </a:r>
            <a:r>
              <a:rPr sz="2100" spc="-15" dirty="0">
                <a:latin typeface="宋体" panose="02010600030101010101" pitchFamily="2" charset="-122"/>
                <a:cs typeface="宋体" panose="02010600030101010101" pitchFamily="2" charset="-122"/>
              </a:rPr>
              <a:t>率</a:t>
            </a:r>
            <a:r>
              <a:rPr sz="2100" spc="10" dirty="0">
                <a:latin typeface="宋体" panose="02010600030101010101" pitchFamily="2" charset="-122"/>
                <a:cs typeface="宋体" panose="02010600030101010101" pitchFamily="2" charset="-122"/>
              </a:rPr>
              <a:t>计</a:t>
            </a:r>
            <a:r>
              <a:rPr sz="2100" spc="-20" dirty="0">
                <a:latin typeface="宋体" panose="02010600030101010101" pitchFamily="2" charset="-122"/>
                <a:cs typeface="宋体" panose="02010600030101010101" pitchFamily="2" charset="-122"/>
              </a:rPr>
              <a:t>算</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8" name="object 8"/>
          <p:cNvSpPr txBox="1"/>
          <p:nvPr/>
        </p:nvSpPr>
        <p:spPr>
          <a:xfrm>
            <a:off x="1813560" y="5763275"/>
            <a:ext cx="253365" cy="253365"/>
          </a:xfrm>
          <a:prstGeom prst="rect">
            <a:avLst/>
          </a:prstGeom>
        </p:spPr>
        <p:txBody>
          <a:bodyPr vert="horz" wrap="square" lIns="0" tIns="0" rIns="0" bIns="0" rtlCol="0">
            <a:spAutoFit/>
          </a:bodyPr>
          <a:lstStyle/>
          <a:p>
            <a:pPr>
              <a:lnSpc>
                <a:spcPts val="1990"/>
              </a:lnSpc>
            </a:pPr>
            <a:r>
              <a:rPr sz="2000" spc="-10" dirty="0">
                <a:latin typeface="宋体" panose="02010600030101010101" pitchFamily="2" charset="-122"/>
                <a:cs typeface="宋体" panose="02010600030101010101" pitchFamily="2" charset="-122"/>
              </a:rPr>
              <a:t>装</a:t>
            </a:r>
            <a:endParaRPr sz="2000">
              <a:latin typeface="宋体" panose="02010600030101010101" pitchFamily="2" charset="-122"/>
              <a:cs typeface="宋体" panose="02010600030101010101" pitchFamily="2" charset="-122"/>
            </a:endParaRPr>
          </a:p>
        </p:txBody>
      </p:sp>
      <p:sp>
        <p:nvSpPr>
          <p:cNvPr id="9" name="object 9"/>
          <p:cNvSpPr txBox="1"/>
          <p:nvPr/>
        </p:nvSpPr>
        <p:spPr>
          <a:xfrm>
            <a:off x="1260347" y="3499573"/>
            <a:ext cx="8564880" cy="2544445"/>
          </a:xfrm>
          <a:prstGeom prst="rect">
            <a:avLst/>
          </a:prstGeom>
        </p:spPr>
        <p:txBody>
          <a:bodyPr vert="horz" wrap="square" lIns="0" tIns="38100" rIns="0" bIns="0" rtlCol="0">
            <a:spAutoFit/>
          </a:bodyPr>
          <a:lstStyle/>
          <a:p>
            <a:pPr marL="38100">
              <a:lnSpc>
                <a:spcPct val="100000"/>
              </a:lnSpc>
              <a:spcBef>
                <a:spcPts val="300"/>
              </a:spcBef>
            </a:pPr>
            <a:r>
              <a:rPr sz="2100" spc="10" dirty="0">
                <a:latin typeface="宋体" panose="02010600030101010101" pitchFamily="2" charset="-122"/>
                <a:cs typeface="宋体" panose="02010600030101010101" pitchFamily="2" charset="-122"/>
              </a:rPr>
              <a:t>式中，</a:t>
            </a:r>
            <a:endParaRPr sz="2100">
              <a:latin typeface="宋体" panose="02010600030101010101" pitchFamily="2" charset="-122"/>
              <a:cs typeface="宋体" panose="02010600030101010101" pitchFamily="2" charset="-122"/>
            </a:endParaRPr>
          </a:p>
          <a:p>
            <a:pPr marL="382270">
              <a:lnSpc>
                <a:spcPct val="100000"/>
              </a:lnSpc>
              <a:spcBef>
                <a:spcPts val="170"/>
              </a:spcBef>
            </a:pPr>
            <a:r>
              <a:rPr sz="2000" spc="-5" dirty="0">
                <a:latin typeface="Calibri" panose="020F0502020204030204"/>
                <a:cs typeface="Calibri" panose="020F0502020204030204"/>
              </a:rPr>
              <a:t>j</a:t>
            </a:r>
            <a:r>
              <a:rPr sz="2000" spc="-10" dirty="0">
                <a:latin typeface="宋体" panose="02010600030101010101" pitchFamily="2" charset="-122"/>
                <a:cs typeface="宋体" panose="02010600030101010101" pitchFamily="2" charset="-122"/>
              </a:rPr>
              <a:t>为硝酸生产技术类型；</a:t>
            </a:r>
            <a:r>
              <a:rPr sz="2000" spc="-10" dirty="0">
                <a:latin typeface="Calibri" panose="020F0502020204030204"/>
                <a:cs typeface="Calibri" panose="020F0502020204030204"/>
              </a:rPr>
              <a:t>k</a:t>
            </a:r>
            <a:r>
              <a:rPr sz="2000" spc="75" dirty="0">
                <a:latin typeface="Calibri" panose="020F0502020204030204"/>
                <a:cs typeface="Calibri" panose="020F0502020204030204"/>
              </a:rPr>
              <a:t> </a:t>
            </a:r>
            <a:r>
              <a:rPr sz="2000" spc="-10" dirty="0">
                <a:latin typeface="宋体" panose="02010600030101010101" pitchFamily="2" charset="-122"/>
                <a:cs typeface="宋体" panose="02010600030101010101" pitchFamily="2" charset="-122"/>
              </a:rPr>
              <a:t>为</a:t>
            </a:r>
            <a:r>
              <a:rPr sz="2000" spc="-10" dirty="0">
                <a:latin typeface="Calibri" panose="020F0502020204030204"/>
                <a:cs typeface="Calibri" panose="020F0502020204030204"/>
              </a:rPr>
              <a:t>NO</a:t>
            </a:r>
            <a:r>
              <a:rPr sz="2025" spc="-15" baseline="-21000" dirty="0">
                <a:latin typeface="Calibri" panose="020F0502020204030204"/>
                <a:cs typeface="Calibri" panose="020F0502020204030204"/>
              </a:rPr>
              <a:t>x</a:t>
            </a:r>
            <a:r>
              <a:rPr sz="2000" spc="-10" dirty="0">
                <a:latin typeface="Calibri" panose="020F0502020204030204"/>
                <a:cs typeface="Calibri" panose="020F0502020204030204"/>
              </a:rPr>
              <a:t>/N</a:t>
            </a:r>
            <a:r>
              <a:rPr sz="2025" spc="-15" baseline="-21000" dirty="0">
                <a:latin typeface="Calibri" panose="020F0502020204030204"/>
                <a:cs typeface="Calibri" panose="020F0502020204030204"/>
              </a:rPr>
              <a:t>2</a:t>
            </a:r>
            <a:r>
              <a:rPr sz="2000" spc="-10" dirty="0">
                <a:latin typeface="Calibri" panose="020F0502020204030204"/>
                <a:cs typeface="Calibri" panose="020F0502020204030204"/>
              </a:rPr>
              <a:t>O</a:t>
            </a:r>
            <a:r>
              <a:rPr sz="2000" spc="-10" dirty="0">
                <a:latin typeface="宋体" panose="02010600030101010101" pitchFamily="2" charset="-122"/>
                <a:cs typeface="宋体" panose="02010600030101010101" pitchFamily="2" charset="-122"/>
              </a:rPr>
              <a:t>尾气处理设备类型；</a:t>
            </a:r>
            <a:endParaRPr sz="2000">
              <a:latin typeface="宋体" panose="02010600030101010101" pitchFamily="2" charset="-122"/>
              <a:cs typeface="宋体" panose="02010600030101010101" pitchFamily="2" charset="-122"/>
            </a:endParaRPr>
          </a:p>
          <a:p>
            <a:pPr marL="382270">
              <a:lnSpc>
                <a:spcPct val="100000"/>
              </a:lnSpc>
              <a:spcBef>
                <a:spcPts val="145"/>
              </a:spcBef>
            </a:pPr>
            <a:r>
              <a:rPr sz="2000" spc="-10" dirty="0">
                <a:latin typeface="Calibri" panose="020F0502020204030204"/>
                <a:cs typeface="Calibri" panose="020F0502020204030204"/>
              </a:rPr>
              <a:t>ADj</a:t>
            </a:r>
            <a:r>
              <a:rPr sz="2000" spc="-10" dirty="0">
                <a:latin typeface="宋体" panose="02010600030101010101" pitchFamily="2" charset="-122"/>
                <a:cs typeface="宋体" panose="02010600030101010101" pitchFamily="2" charset="-122"/>
              </a:rPr>
              <a:t>为生产技术类型</a:t>
            </a:r>
            <a:r>
              <a:rPr sz="2000" spc="-5" dirty="0">
                <a:latin typeface="Calibri" panose="020F0502020204030204"/>
                <a:cs typeface="Calibri" panose="020F0502020204030204"/>
              </a:rPr>
              <a:t>j</a:t>
            </a:r>
            <a:r>
              <a:rPr sz="2000" spc="-10" dirty="0">
                <a:latin typeface="宋体" panose="02010600030101010101" pitchFamily="2" charset="-122"/>
                <a:cs typeface="宋体" panose="02010600030101010101" pitchFamily="2" charset="-122"/>
              </a:rPr>
              <a:t>的硝酸产量，单位</a:t>
            </a:r>
            <a:r>
              <a:rPr sz="2000" spc="10" dirty="0">
                <a:latin typeface="宋体" panose="02010600030101010101" pitchFamily="2" charset="-122"/>
                <a:cs typeface="宋体" panose="02010600030101010101" pitchFamily="2" charset="-122"/>
              </a:rPr>
              <a:t>为</a:t>
            </a:r>
            <a:r>
              <a:rPr sz="2000" spc="-10" dirty="0">
                <a:latin typeface="宋体" panose="02010600030101010101" pitchFamily="2" charset="-122"/>
                <a:cs typeface="宋体" panose="02010600030101010101" pitchFamily="2" charset="-122"/>
              </a:rPr>
              <a:t>吨；</a:t>
            </a:r>
            <a:endParaRPr sz="2000">
              <a:latin typeface="宋体" panose="02010600030101010101" pitchFamily="2" charset="-122"/>
              <a:cs typeface="宋体" panose="02010600030101010101" pitchFamily="2" charset="-122"/>
            </a:endParaRPr>
          </a:p>
          <a:p>
            <a:pPr marL="382270">
              <a:lnSpc>
                <a:spcPct val="100000"/>
              </a:lnSpc>
              <a:spcBef>
                <a:spcPts val="170"/>
              </a:spcBef>
            </a:pPr>
            <a:r>
              <a:rPr sz="2000" spc="-5" dirty="0">
                <a:latin typeface="Calibri" panose="020F0502020204030204"/>
                <a:cs typeface="Calibri" panose="020F0502020204030204"/>
              </a:rPr>
              <a:t>EFj</a:t>
            </a:r>
            <a:r>
              <a:rPr sz="2000" spc="-10" dirty="0">
                <a:latin typeface="宋体" panose="02010600030101010101" pitchFamily="2" charset="-122"/>
                <a:cs typeface="宋体" panose="02010600030101010101" pitchFamily="2" charset="-122"/>
              </a:rPr>
              <a:t>为生产技术类型</a:t>
            </a:r>
            <a:r>
              <a:rPr sz="2000" spc="-5" dirty="0">
                <a:latin typeface="Calibri" panose="020F0502020204030204"/>
                <a:cs typeface="Calibri" panose="020F0502020204030204"/>
              </a:rPr>
              <a:t>j</a:t>
            </a:r>
            <a:r>
              <a:rPr sz="2000" spc="-10" dirty="0">
                <a:latin typeface="宋体" panose="02010600030101010101" pitchFamily="2" charset="-122"/>
                <a:cs typeface="宋体" panose="02010600030101010101" pitchFamily="2" charset="-122"/>
              </a:rPr>
              <a:t>的</a:t>
            </a:r>
            <a:r>
              <a:rPr sz="2000" spc="-5" dirty="0">
                <a:latin typeface="Calibri" panose="020F0502020204030204"/>
                <a:cs typeface="Calibri" panose="020F0502020204030204"/>
              </a:rPr>
              <a:t>N</a:t>
            </a:r>
            <a:r>
              <a:rPr sz="2025" spc="-7" baseline="-21000" dirty="0">
                <a:latin typeface="Calibri" panose="020F0502020204030204"/>
                <a:cs typeface="Calibri" panose="020F0502020204030204"/>
              </a:rPr>
              <a:t>2</a:t>
            </a:r>
            <a:r>
              <a:rPr sz="2000" spc="-5" dirty="0">
                <a:latin typeface="Calibri" panose="020F0502020204030204"/>
                <a:cs typeface="Calibri" panose="020F0502020204030204"/>
              </a:rPr>
              <a:t>O</a:t>
            </a:r>
            <a:r>
              <a:rPr sz="2000" spc="-10" dirty="0">
                <a:latin typeface="宋体" panose="02010600030101010101" pitchFamily="2" charset="-122"/>
                <a:cs typeface="宋体" panose="02010600030101010101" pitchFamily="2" charset="-122"/>
              </a:rPr>
              <a:t>生成因子，单位为</a:t>
            </a:r>
            <a:r>
              <a:rPr sz="2000" spc="-5" dirty="0">
                <a:latin typeface="Calibri" panose="020F0502020204030204"/>
                <a:cs typeface="Calibri" panose="020F0502020204030204"/>
              </a:rPr>
              <a:t>kg</a:t>
            </a:r>
            <a:r>
              <a:rPr sz="2000" spc="114" dirty="0">
                <a:latin typeface="Calibri" panose="020F0502020204030204"/>
                <a:cs typeface="Calibri" panose="020F0502020204030204"/>
              </a:rPr>
              <a:t> </a:t>
            </a:r>
            <a:r>
              <a:rPr sz="2000" spc="-10" dirty="0">
                <a:latin typeface="Calibri" panose="020F0502020204030204"/>
                <a:cs typeface="Calibri" panose="020F0502020204030204"/>
              </a:rPr>
              <a:t>N</a:t>
            </a:r>
            <a:r>
              <a:rPr sz="2025" spc="-15" baseline="-21000" dirty="0">
                <a:latin typeface="Calibri" panose="020F0502020204030204"/>
                <a:cs typeface="Calibri" panose="020F0502020204030204"/>
              </a:rPr>
              <a:t>2</a:t>
            </a:r>
            <a:r>
              <a:rPr sz="2000" spc="-10" dirty="0">
                <a:latin typeface="Calibri" panose="020F0502020204030204"/>
                <a:cs typeface="Calibri" panose="020F0502020204030204"/>
              </a:rPr>
              <a:t>O/</a:t>
            </a:r>
            <a:r>
              <a:rPr sz="2000" spc="-10" dirty="0">
                <a:latin typeface="宋体" panose="02010600030101010101" pitchFamily="2" charset="-122"/>
                <a:cs typeface="宋体" panose="02010600030101010101" pitchFamily="2" charset="-122"/>
              </a:rPr>
              <a:t>吨硝酸；</a:t>
            </a:r>
            <a:endParaRPr sz="2000">
              <a:latin typeface="宋体" panose="02010600030101010101" pitchFamily="2" charset="-122"/>
              <a:cs typeface="宋体" panose="02010600030101010101" pitchFamily="2" charset="-122"/>
            </a:endParaRPr>
          </a:p>
          <a:p>
            <a:pPr marL="553085" marR="185420" indent="115570">
              <a:lnSpc>
                <a:spcPts val="2160"/>
              </a:lnSpc>
              <a:spcBef>
                <a:spcPts val="440"/>
              </a:spcBef>
            </a:pPr>
            <a:r>
              <a:rPr sz="2000" spc="-10" dirty="0">
                <a:latin typeface="宋体" panose="02010600030101010101" pitchFamily="2" charset="-122"/>
                <a:cs typeface="宋体" panose="02010600030101010101" pitchFamily="2" charset="-122"/>
              </a:rPr>
              <a:t>为尾气处理设备类型的</a:t>
            </a:r>
            <a:r>
              <a:rPr sz="2000" dirty="0">
                <a:latin typeface="Calibri" panose="020F0502020204030204"/>
                <a:cs typeface="Calibri" panose="020F0502020204030204"/>
              </a:rPr>
              <a:t>N</a:t>
            </a:r>
            <a:r>
              <a:rPr sz="2025" spc="-22" baseline="-21000" dirty="0">
                <a:latin typeface="Calibri" panose="020F0502020204030204"/>
                <a:cs typeface="Calibri" panose="020F0502020204030204"/>
              </a:rPr>
              <a:t>2</a:t>
            </a:r>
            <a:r>
              <a:rPr sz="2000" spc="-10" dirty="0">
                <a:latin typeface="Calibri" panose="020F0502020204030204"/>
                <a:cs typeface="Calibri" panose="020F0502020204030204"/>
              </a:rPr>
              <a:t>O</a:t>
            </a:r>
            <a:r>
              <a:rPr sz="2000" spc="-10" dirty="0">
                <a:latin typeface="宋体" panose="02010600030101010101" pitchFamily="2" charset="-122"/>
                <a:cs typeface="宋体" panose="02010600030101010101" pitchFamily="2" charset="-122"/>
              </a:rPr>
              <a:t>去除效率，取</a:t>
            </a:r>
            <a:r>
              <a:rPr sz="2000" spc="10" dirty="0">
                <a:latin typeface="宋体" panose="02010600030101010101" pitchFamily="2" charset="-122"/>
                <a:cs typeface="宋体" panose="02010600030101010101" pitchFamily="2" charset="-122"/>
              </a:rPr>
              <a:t>值</a:t>
            </a:r>
            <a:r>
              <a:rPr sz="2000" spc="-10" dirty="0">
                <a:latin typeface="宋体" panose="02010600030101010101" pitchFamily="2" charset="-122"/>
                <a:cs typeface="宋体" panose="02010600030101010101" pitchFamily="2" charset="-122"/>
              </a:rPr>
              <a:t>范围</a:t>
            </a:r>
            <a:r>
              <a:rPr sz="2000" spc="10" dirty="0">
                <a:latin typeface="宋体" panose="02010600030101010101" pitchFamily="2" charset="-122"/>
                <a:cs typeface="宋体" panose="02010600030101010101" pitchFamily="2" charset="-122"/>
              </a:rPr>
              <a:t>为</a:t>
            </a:r>
            <a:r>
              <a:rPr sz="2000" spc="-10" dirty="0">
                <a:latin typeface="Calibri" panose="020F0502020204030204"/>
                <a:cs typeface="Calibri" panose="020F0502020204030204"/>
              </a:rPr>
              <a:t>0</a:t>
            </a:r>
            <a:r>
              <a:rPr sz="2000" spc="-10" dirty="0">
                <a:latin typeface="宋体" panose="02010600030101010101" pitchFamily="2" charset="-122"/>
                <a:cs typeface="宋体" panose="02010600030101010101" pitchFamily="2" charset="-122"/>
              </a:rPr>
              <a:t>～</a:t>
            </a:r>
            <a:r>
              <a:rPr sz="2000" spc="-10" dirty="0">
                <a:latin typeface="Calibri" panose="020F0502020204030204"/>
                <a:cs typeface="Calibri" panose="020F0502020204030204"/>
              </a:rPr>
              <a:t>1</a:t>
            </a:r>
            <a:r>
              <a:rPr sz="2000" spc="10"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例如</a:t>
            </a:r>
            <a:r>
              <a:rPr sz="2000" spc="-5" dirty="0">
                <a:latin typeface="Calibri" panose="020F0502020204030204"/>
                <a:cs typeface="Calibri" panose="020F0502020204030204"/>
              </a:rPr>
              <a:t>9</a:t>
            </a:r>
            <a:r>
              <a:rPr sz="2000" spc="15" dirty="0">
                <a:latin typeface="Calibri" panose="020F0502020204030204"/>
                <a:cs typeface="Calibri" panose="020F0502020204030204"/>
              </a:rPr>
              <a:t>5</a:t>
            </a:r>
            <a:r>
              <a:rPr sz="2000" spc="-20" dirty="0">
                <a:latin typeface="Calibri" panose="020F0502020204030204"/>
                <a:cs typeface="Calibri" panose="020F0502020204030204"/>
              </a:rPr>
              <a:t>%</a:t>
            </a:r>
            <a:r>
              <a:rPr sz="2000" spc="10" dirty="0">
                <a:latin typeface="宋体" panose="02010600030101010101" pitchFamily="2" charset="-122"/>
                <a:cs typeface="宋体" panose="02010600030101010101" pitchFamily="2" charset="-122"/>
              </a:rPr>
              <a:t>的</a:t>
            </a:r>
            <a:r>
              <a:rPr sz="2000" spc="-10" dirty="0">
                <a:latin typeface="宋体" panose="02010600030101010101" pitchFamily="2" charset="-122"/>
                <a:cs typeface="宋体" panose="02010600030101010101" pitchFamily="2" charset="-122"/>
              </a:rPr>
              <a:t>去 除效率取值为</a:t>
            </a:r>
            <a:r>
              <a:rPr sz="2000" spc="-10" dirty="0">
                <a:latin typeface="Calibri" panose="020F0502020204030204"/>
                <a:cs typeface="Calibri" panose="020F0502020204030204"/>
              </a:rPr>
              <a:t>0.95</a:t>
            </a:r>
            <a:r>
              <a:rPr sz="2000" spc="-10"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805815" marR="30480" indent="-137160">
              <a:lnSpc>
                <a:spcPts val="2160"/>
              </a:lnSpc>
              <a:spcBef>
                <a:spcPts val="380"/>
              </a:spcBef>
            </a:pPr>
            <a:r>
              <a:rPr sz="2000" spc="-10" dirty="0">
                <a:latin typeface="宋体" panose="02010600030101010101" pitchFamily="2" charset="-122"/>
                <a:cs typeface="宋体" panose="02010600030101010101" pitchFamily="2" charset="-122"/>
              </a:rPr>
              <a:t>为尾气处理设备类型的使用率，等于</a:t>
            </a:r>
            <a:r>
              <a:rPr sz="2000" spc="10" dirty="0">
                <a:latin typeface="宋体" panose="02010600030101010101" pitchFamily="2" charset="-122"/>
                <a:cs typeface="宋体" panose="02010600030101010101" pitchFamily="2" charset="-122"/>
              </a:rPr>
              <a:t>尾</a:t>
            </a:r>
            <a:r>
              <a:rPr sz="2000" spc="-10" dirty="0">
                <a:latin typeface="宋体" panose="02010600030101010101" pitchFamily="2" charset="-122"/>
                <a:cs typeface="宋体" panose="02010600030101010101" pitchFamily="2" charset="-122"/>
              </a:rPr>
              <a:t>气处</a:t>
            </a:r>
            <a:r>
              <a:rPr sz="2000" spc="10" dirty="0">
                <a:latin typeface="宋体" panose="02010600030101010101" pitchFamily="2" charset="-122"/>
                <a:cs typeface="宋体" panose="02010600030101010101" pitchFamily="2" charset="-122"/>
              </a:rPr>
              <a:t>理</a:t>
            </a:r>
            <a:r>
              <a:rPr sz="2000" spc="-10" dirty="0">
                <a:latin typeface="宋体" panose="02010600030101010101" pitchFamily="2" charset="-122"/>
                <a:cs typeface="宋体" panose="02010600030101010101" pitchFamily="2" charset="-122"/>
              </a:rPr>
              <a:t>设备</a:t>
            </a:r>
            <a:r>
              <a:rPr sz="2000" spc="10" dirty="0">
                <a:latin typeface="宋体" panose="02010600030101010101" pitchFamily="2" charset="-122"/>
                <a:cs typeface="宋体" panose="02010600030101010101" pitchFamily="2" charset="-122"/>
              </a:rPr>
              <a:t>运</a:t>
            </a:r>
            <a:r>
              <a:rPr sz="2000" spc="-10" dirty="0">
                <a:latin typeface="宋体" panose="02010600030101010101" pitchFamily="2" charset="-122"/>
                <a:cs typeface="宋体" panose="02010600030101010101" pitchFamily="2" charset="-122"/>
              </a:rPr>
              <a:t>行时</a:t>
            </a:r>
            <a:r>
              <a:rPr sz="2000" spc="10" dirty="0">
                <a:latin typeface="宋体" panose="02010600030101010101" pitchFamily="2" charset="-122"/>
                <a:cs typeface="宋体" panose="02010600030101010101" pitchFamily="2" charset="-122"/>
              </a:rPr>
              <a:t>间</a:t>
            </a:r>
            <a:r>
              <a:rPr sz="2000" spc="-10" dirty="0">
                <a:latin typeface="宋体" panose="02010600030101010101" pitchFamily="2" charset="-122"/>
                <a:cs typeface="宋体" panose="02010600030101010101" pitchFamily="2" charset="-122"/>
              </a:rPr>
              <a:t>与硝</a:t>
            </a:r>
            <a:r>
              <a:rPr sz="2000" spc="10" dirty="0">
                <a:latin typeface="宋体" panose="02010600030101010101" pitchFamily="2" charset="-122"/>
                <a:cs typeface="宋体" panose="02010600030101010101" pitchFamily="2" charset="-122"/>
              </a:rPr>
              <a:t>酸</a:t>
            </a:r>
            <a:r>
              <a:rPr sz="2000" spc="-10" dirty="0">
                <a:latin typeface="宋体" panose="02010600030101010101" pitchFamily="2" charset="-122"/>
                <a:cs typeface="宋体" panose="02010600030101010101" pitchFamily="2" charset="-122"/>
              </a:rPr>
              <a:t>生产 置运行时间的比率。</a:t>
            </a:r>
            <a:endParaRPr sz="2000">
              <a:latin typeface="宋体" panose="02010600030101010101" pitchFamily="2" charset="-122"/>
              <a:cs typeface="宋体" panose="02010600030101010101" pitchFamily="2" charset="-122"/>
            </a:endParaRPr>
          </a:p>
        </p:txBody>
      </p:sp>
      <p:sp>
        <p:nvSpPr>
          <p:cNvPr id="10" name="object 10"/>
          <p:cNvSpPr/>
          <p:nvPr/>
        </p:nvSpPr>
        <p:spPr>
          <a:xfrm>
            <a:off x="2243327" y="2618739"/>
            <a:ext cx="5919216" cy="872002"/>
          </a:xfrm>
          <a:prstGeom prst="rect">
            <a:avLst/>
          </a:prstGeom>
          <a:blipFill>
            <a:blip r:embed="rId1" cstate="print"/>
            <a:stretch>
              <a:fillRect/>
            </a:stretch>
          </a:blipFill>
        </p:spPr>
        <p:txBody>
          <a:bodyPr wrap="square" lIns="0" tIns="0" rIns="0" bIns="0" rtlCol="0"/>
          <a:lstStyle/>
          <a:p/>
        </p:txBody>
      </p:sp>
      <p:sp>
        <p:nvSpPr>
          <p:cNvPr id="11" name="object 11"/>
          <p:cNvSpPr/>
          <p:nvPr/>
        </p:nvSpPr>
        <p:spPr>
          <a:xfrm>
            <a:off x="1597152" y="4782820"/>
            <a:ext cx="341376" cy="496824"/>
          </a:xfrm>
          <a:prstGeom prst="rect">
            <a:avLst/>
          </a:prstGeom>
          <a:blipFill>
            <a:blip r:embed="rId2" cstate="print"/>
            <a:stretch>
              <a:fillRect/>
            </a:stretch>
          </a:blipFill>
        </p:spPr>
        <p:txBody>
          <a:bodyPr wrap="square" lIns="0" tIns="0" rIns="0" bIns="0" rtlCol="0"/>
          <a:lstStyle/>
          <a:p/>
        </p:txBody>
      </p:sp>
      <p:sp>
        <p:nvSpPr>
          <p:cNvPr id="12" name="object 12"/>
          <p:cNvSpPr/>
          <p:nvPr/>
        </p:nvSpPr>
        <p:spPr>
          <a:xfrm>
            <a:off x="1597152" y="5355844"/>
            <a:ext cx="341376" cy="569976"/>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9172" y="725423"/>
            <a:ext cx="3820160"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活动水</a:t>
            </a:r>
            <a:r>
              <a:rPr sz="3300" b="1" spc="10" dirty="0">
                <a:solidFill>
                  <a:srgbClr val="000000"/>
                </a:solidFill>
                <a:latin typeface="Microsoft JhengHei" panose="020B0604030504040204" charset="-120"/>
                <a:cs typeface="Microsoft JhengHei" panose="020B0604030504040204" charset="-120"/>
              </a:rPr>
              <a:t>平数据的确定</a:t>
            </a:r>
            <a:endParaRPr sz="3300">
              <a:latin typeface="Microsoft JhengHei" panose="020B0604030504040204" charset="-120"/>
              <a:cs typeface="Microsoft JhengHei" panose="020B0604030504040204" charset="-120"/>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032762" y="1673352"/>
            <a:ext cx="7816215" cy="3482340"/>
          </a:xfrm>
          <a:prstGeom prst="rect">
            <a:avLst/>
          </a:prstGeom>
        </p:spPr>
        <p:txBody>
          <a:bodyPr vert="horz" wrap="square" lIns="0" tIns="12700" rIns="0" bIns="0" rtlCol="0">
            <a:spAutoFit/>
          </a:bodyPr>
          <a:lstStyle/>
          <a:p>
            <a:pPr marL="182880" indent="-170815">
              <a:lnSpc>
                <a:spcPct val="100000"/>
              </a:lnSpc>
              <a:spcBef>
                <a:spcPts val="100"/>
              </a:spcBef>
              <a:buFont typeface="Arial" panose="020B0604020202020204"/>
              <a:buChar char="•"/>
              <a:tabLst>
                <a:tab pos="183515" algn="l"/>
              </a:tabLst>
            </a:pPr>
            <a:r>
              <a:rPr sz="2400" dirty="0">
                <a:latin typeface="宋体" panose="02010600030101010101" pitchFamily="2" charset="-122"/>
                <a:cs typeface="宋体" panose="02010600030101010101" pitchFamily="2" charset="-122"/>
              </a:rPr>
              <a:t>硝酸产量区分五种生成技术类型，以适用恰当的排放因子</a:t>
            </a:r>
            <a:endParaRPr sz="2400">
              <a:latin typeface="宋体" panose="02010600030101010101" pitchFamily="2" charset="-122"/>
              <a:cs typeface="宋体" panose="02010600030101010101" pitchFamily="2" charset="-122"/>
            </a:endParaRPr>
          </a:p>
          <a:p>
            <a:pPr marL="629285" lvl="1" indent="-273050">
              <a:lnSpc>
                <a:spcPct val="100000"/>
              </a:lnSpc>
              <a:spcBef>
                <a:spcPts val="95"/>
              </a:spcBef>
              <a:buSzPct val="96000"/>
              <a:buFont typeface="Wingdings" panose="05000000000000000000"/>
              <a:buChar char=""/>
              <a:tabLst>
                <a:tab pos="629920" algn="l"/>
              </a:tabLst>
            </a:pPr>
            <a:r>
              <a:rPr sz="2400" dirty="0">
                <a:solidFill>
                  <a:srgbClr val="0000CC"/>
                </a:solidFill>
                <a:latin typeface="宋体" panose="02010600030101010101" pitchFamily="2" charset="-122"/>
                <a:cs typeface="宋体" panose="02010600030101010101" pitchFamily="2" charset="-122"/>
              </a:rPr>
              <a:t>高压法</a:t>
            </a:r>
            <a:endParaRPr sz="2400">
              <a:latin typeface="宋体" panose="02010600030101010101" pitchFamily="2" charset="-122"/>
              <a:cs typeface="宋体" panose="02010600030101010101" pitchFamily="2" charset="-122"/>
            </a:endParaRPr>
          </a:p>
          <a:p>
            <a:pPr marL="629285" lvl="1" indent="-273050">
              <a:lnSpc>
                <a:spcPct val="100000"/>
              </a:lnSpc>
              <a:spcBef>
                <a:spcPts val="120"/>
              </a:spcBef>
              <a:buSzPct val="96000"/>
              <a:buFont typeface="Wingdings" panose="05000000000000000000"/>
              <a:buChar char=""/>
              <a:tabLst>
                <a:tab pos="629920" algn="l"/>
              </a:tabLst>
            </a:pPr>
            <a:r>
              <a:rPr sz="2400" dirty="0">
                <a:solidFill>
                  <a:srgbClr val="0000CC"/>
                </a:solidFill>
                <a:latin typeface="宋体" panose="02010600030101010101" pitchFamily="2" charset="-122"/>
                <a:cs typeface="宋体" panose="02010600030101010101" pitchFamily="2" charset="-122"/>
              </a:rPr>
              <a:t>中压法</a:t>
            </a:r>
            <a:endParaRPr sz="2400">
              <a:latin typeface="宋体" panose="02010600030101010101" pitchFamily="2" charset="-122"/>
              <a:cs typeface="宋体" panose="02010600030101010101" pitchFamily="2" charset="-122"/>
            </a:endParaRPr>
          </a:p>
          <a:p>
            <a:pPr marL="629285" lvl="1" indent="-273050">
              <a:lnSpc>
                <a:spcPct val="100000"/>
              </a:lnSpc>
              <a:spcBef>
                <a:spcPts val="120"/>
              </a:spcBef>
              <a:buSzPct val="96000"/>
              <a:buFont typeface="Wingdings" panose="05000000000000000000"/>
              <a:buChar char=""/>
              <a:tabLst>
                <a:tab pos="629920" algn="l"/>
              </a:tabLst>
            </a:pPr>
            <a:r>
              <a:rPr sz="2400" dirty="0">
                <a:solidFill>
                  <a:srgbClr val="0000CC"/>
                </a:solidFill>
                <a:latin typeface="宋体" panose="02010600030101010101" pitchFamily="2" charset="-122"/>
                <a:cs typeface="宋体" panose="02010600030101010101" pitchFamily="2" charset="-122"/>
              </a:rPr>
              <a:t>常压法</a:t>
            </a:r>
            <a:endParaRPr sz="2400">
              <a:latin typeface="宋体" panose="02010600030101010101" pitchFamily="2" charset="-122"/>
              <a:cs typeface="宋体" panose="02010600030101010101" pitchFamily="2" charset="-122"/>
            </a:endParaRPr>
          </a:p>
          <a:p>
            <a:pPr marL="629285" lvl="1" indent="-273050">
              <a:lnSpc>
                <a:spcPct val="100000"/>
              </a:lnSpc>
              <a:spcBef>
                <a:spcPts val="95"/>
              </a:spcBef>
              <a:buSzPct val="96000"/>
              <a:buFont typeface="Wingdings" panose="05000000000000000000"/>
              <a:buChar char=""/>
              <a:tabLst>
                <a:tab pos="629920" algn="l"/>
              </a:tabLst>
            </a:pPr>
            <a:r>
              <a:rPr sz="2400" dirty="0">
                <a:solidFill>
                  <a:srgbClr val="0000CC"/>
                </a:solidFill>
                <a:latin typeface="宋体" panose="02010600030101010101" pitchFamily="2" charset="-122"/>
                <a:cs typeface="宋体" panose="02010600030101010101" pitchFamily="2" charset="-122"/>
              </a:rPr>
              <a:t>双加压法</a:t>
            </a:r>
            <a:endParaRPr sz="2400">
              <a:latin typeface="宋体" panose="02010600030101010101" pitchFamily="2" charset="-122"/>
              <a:cs typeface="宋体" panose="02010600030101010101" pitchFamily="2" charset="-122"/>
            </a:endParaRPr>
          </a:p>
          <a:p>
            <a:pPr marL="629285" lvl="1" indent="-273050">
              <a:lnSpc>
                <a:spcPct val="100000"/>
              </a:lnSpc>
              <a:spcBef>
                <a:spcPts val="120"/>
              </a:spcBef>
              <a:buSzPct val="96000"/>
              <a:buFont typeface="Wingdings" panose="05000000000000000000"/>
              <a:buChar char=""/>
              <a:tabLst>
                <a:tab pos="629920" algn="l"/>
              </a:tabLst>
            </a:pPr>
            <a:r>
              <a:rPr sz="2400" dirty="0">
                <a:solidFill>
                  <a:srgbClr val="0000CC"/>
                </a:solidFill>
                <a:latin typeface="宋体" panose="02010600030101010101" pitchFamily="2" charset="-122"/>
                <a:cs typeface="宋体" panose="02010600030101010101" pitchFamily="2" charset="-122"/>
              </a:rPr>
              <a:t>综合法</a:t>
            </a:r>
            <a:endParaRPr sz="2400">
              <a:latin typeface="宋体" panose="02010600030101010101" pitchFamily="2" charset="-122"/>
              <a:cs typeface="宋体" panose="02010600030101010101" pitchFamily="2" charset="-122"/>
            </a:endParaRPr>
          </a:p>
          <a:p>
            <a:pPr lvl="1">
              <a:lnSpc>
                <a:spcPct val="100000"/>
              </a:lnSpc>
              <a:buClr>
                <a:srgbClr val="0000CC"/>
              </a:buClr>
              <a:buFont typeface="Wingdings" panose="05000000000000000000"/>
              <a:buChar char=""/>
            </a:pPr>
            <a:endParaRPr sz="2600">
              <a:latin typeface="Times New Roman" panose="02020603050405020304"/>
              <a:cs typeface="Times New Roman" panose="02020603050405020304"/>
            </a:endParaRPr>
          </a:p>
          <a:p>
            <a:pPr marL="182880" marR="5080" indent="-170815">
              <a:lnSpc>
                <a:spcPts val="2420"/>
              </a:lnSpc>
              <a:spcBef>
                <a:spcPts val="1555"/>
              </a:spcBef>
              <a:buFont typeface="Arial" panose="020B0604020202020204"/>
              <a:buChar char="•"/>
              <a:tabLst>
                <a:tab pos="183515" algn="l"/>
              </a:tabLst>
            </a:pPr>
            <a:r>
              <a:rPr sz="2400" dirty="0">
                <a:latin typeface="宋体" panose="02010600030101010101" pitchFamily="2" charset="-122"/>
                <a:cs typeface="宋体" panose="02010600030101010101" pitchFamily="2" charset="-122"/>
              </a:rPr>
              <a:t>每种生产技术类型的硝酸产量应根据企业生产原始记录、 统计台帐或统计报表来确定。</a:t>
            </a:r>
            <a:endParaRPr sz="2400">
              <a:latin typeface="宋体" panose="02010600030101010101" pitchFamily="2" charset="-122"/>
              <a:cs typeface="宋体" panose="02010600030101010101" pitchFamily="2" charset="-122"/>
            </a:endParaRPr>
          </a:p>
        </p:txBody>
      </p:sp>
      <p:graphicFrame>
        <p:nvGraphicFramePr>
          <p:cNvPr id="4" name="object 4"/>
          <p:cNvGraphicFramePr>
            <a:graphicFrameLocks noGrp="1"/>
          </p:cNvGraphicFramePr>
          <p:nvPr/>
        </p:nvGraphicFramePr>
        <p:xfrm>
          <a:off x="2965704" y="2091436"/>
          <a:ext cx="6096000" cy="2057397"/>
        </p:xfrm>
        <a:graphic>
          <a:graphicData uri="http://schemas.openxmlformats.org/drawingml/2006/table">
            <a:tbl>
              <a:tblPr firstRow="1" bandRow="1">
                <a:tableStyleId>{2D5ABB26-0587-4C30-8999-92F81FD0307C}</a:tableStyleId>
              </a:tblPr>
              <a:tblGrid>
                <a:gridCol w="2450465"/>
                <a:gridCol w="3645535"/>
              </a:tblGrid>
              <a:tr h="341375">
                <a:tc>
                  <a:txBody>
                    <a:bodyPr/>
                    <a:lstStyle/>
                    <a:p>
                      <a:pPr marL="194945">
                        <a:lnSpc>
                          <a:spcPct val="100000"/>
                        </a:lnSpc>
                        <a:spcBef>
                          <a:spcPts val="190"/>
                        </a:spcBef>
                      </a:pPr>
                      <a:r>
                        <a:rPr sz="1800" b="1" spc="20" dirty="0">
                          <a:latin typeface="Microsoft JhengHei" panose="020B0604030504040204" charset="-120"/>
                          <a:cs typeface="Microsoft JhengHei" panose="020B0604030504040204" charset="-120"/>
                        </a:rPr>
                        <a:t>技术</a:t>
                      </a:r>
                      <a:r>
                        <a:rPr sz="1800" b="1" dirty="0">
                          <a:latin typeface="Microsoft JhengHei" panose="020B0604030504040204" charset="-120"/>
                          <a:cs typeface="Microsoft JhengHei" panose="020B0604030504040204" charset="-120"/>
                        </a:rPr>
                        <a:t>类型</a:t>
                      </a:r>
                      <a:endParaRPr sz="1800">
                        <a:latin typeface="Microsoft JhengHei" panose="020B0604030504040204" charset="-120"/>
                        <a:cs typeface="Microsoft JhengHei" panose="020B0604030504040204" charset="-120"/>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gn="ctr">
                        <a:lnSpc>
                          <a:spcPct val="100000"/>
                        </a:lnSpc>
                        <a:spcBef>
                          <a:spcPts val="190"/>
                        </a:spcBef>
                      </a:pPr>
                      <a:r>
                        <a:rPr sz="1800" b="1" spc="45" dirty="0">
                          <a:latin typeface="Microsoft JhengHei" panose="020B0604030504040204" charset="-120"/>
                          <a:cs typeface="Microsoft JhengHei" panose="020B0604030504040204" charset="-120"/>
                        </a:rPr>
                        <a:t>排放</a:t>
                      </a:r>
                      <a:r>
                        <a:rPr sz="1800" b="1" spc="20" dirty="0">
                          <a:latin typeface="Microsoft JhengHei" panose="020B0604030504040204" charset="-120"/>
                          <a:cs typeface="Microsoft JhengHei" panose="020B0604030504040204" charset="-120"/>
                        </a:rPr>
                        <a:t>因</a:t>
                      </a:r>
                      <a:r>
                        <a:rPr sz="1800" b="1" dirty="0">
                          <a:latin typeface="Microsoft JhengHei" panose="020B0604030504040204" charset="-120"/>
                          <a:cs typeface="Microsoft JhengHei" panose="020B0604030504040204" charset="-120"/>
                        </a:rPr>
                        <a:t>子</a:t>
                      </a:r>
                      <a:r>
                        <a:rPr sz="1800" b="1" spc="-15" dirty="0">
                          <a:latin typeface="Times New Roman" panose="02020603050405020304"/>
                          <a:cs typeface="Times New Roman" panose="02020603050405020304"/>
                        </a:rPr>
                        <a:t>(kg</a:t>
                      </a:r>
                      <a:r>
                        <a:rPr sz="1800" b="1" spc="-45" dirty="0">
                          <a:latin typeface="Times New Roman" panose="02020603050405020304"/>
                          <a:cs typeface="Times New Roman" panose="02020603050405020304"/>
                        </a:rPr>
                        <a:t> </a:t>
                      </a:r>
                      <a:r>
                        <a:rPr sz="1800" b="1" spc="-5" dirty="0">
                          <a:latin typeface="Times New Roman" panose="02020603050405020304"/>
                          <a:cs typeface="Times New Roman" panose="02020603050405020304"/>
                        </a:rPr>
                        <a:t>N</a:t>
                      </a:r>
                      <a:r>
                        <a:rPr sz="1800" b="1" spc="-7" baseline="-21000" dirty="0">
                          <a:latin typeface="Times New Roman" panose="02020603050405020304"/>
                          <a:cs typeface="Times New Roman" panose="02020603050405020304"/>
                        </a:rPr>
                        <a:t>2</a:t>
                      </a:r>
                      <a:r>
                        <a:rPr sz="1800" b="1" spc="-5" dirty="0">
                          <a:latin typeface="Times New Roman" panose="02020603050405020304"/>
                          <a:cs typeface="Times New Roman" panose="02020603050405020304"/>
                        </a:rPr>
                        <a:t>O/</a:t>
                      </a:r>
                      <a:r>
                        <a:rPr sz="1800" b="1" spc="45" dirty="0">
                          <a:latin typeface="Microsoft JhengHei" panose="020B0604030504040204" charset="-120"/>
                          <a:cs typeface="Microsoft JhengHei" panose="020B0604030504040204" charset="-120"/>
                        </a:rPr>
                        <a:t>吨</a:t>
                      </a:r>
                      <a:r>
                        <a:rPr sz="1800" b="1" spc="-10" dirty="0">
                          <a:latin typeface="Times New Roman" panose="02020603050405020304"/>
                          <a:cs typeface="Times New Roman" panose="02020603050405020304"/>
                        </a:rPr>
                        <a:t>HNO</a:t>
                      </a:r>
                      <a:r>
                        <a:rPr sz="1800" b="1" spc="-15" baseline="-21000" dirty="0">
                          <a:latin typeface="Times New Roman" panose="02020603050405020304"/>
                          <a:cs typeface="Times New Roman" panose="02020603050405020304"/>
                        </a:rPr>
                        <a:t>3</a:t>
                      </a:r>
                      <a:r>
                        <a:rPr sz="1800" b="1" spc="-10" dirty="0">
                          <a:latin typeface="Times New Roman" panose="02020603050405020304"/>
                          <a:cs typeface="Times New Roman" panose="02020603050405020304"/>
                        </a:rPr>
                        <a:t>)</a:t>
                      </a:r>
                      <a:endParaRPr sz="1800">
                        <a:latin typeface="Times New Roman" panose="02020603050405020304"/>
                        <a:cs typeface="Times New Roman" panose="02020603050405020304"/>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44424">
                <a:tc>
                  <a:txBody>
                    <a:bodyPr/>
                    <a:lstStyle/>
                    <a:p>
                      <a:pPr marL="194945">
                        <a:lnSpc>
                          <a:spcPct val="100000"/>
                        </a:lnSpc>
                        <a:spcBef>
                          <a:spcPts val="215"/>
                        </a:spcBef>
                      </a:pPr>
                      <a:r>
                        <a:rPr sz="1800" dirty="0">
                          <a:latin typeface="宋体" panose="02010600030101010101" pitchFamily="2" charset="-122"/>
                          <a:cs typeface="宋体" panose="02010600030101010101" pitchFamily="2" charset="-122"/>
                        </a:rPr>
                        <a:t>高压法</a:t>
                      </a:r>
                      <a:endParaRPr sz="1800">
                        <a:latin typeface="宋体" panose="02010600030101010101" pitchFamily="2" charset="-122"/>
                        <a:cs typeface="宋体" panose="02010600030101010101" pitchFamily="2" charset="-122"/>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algn="ctr">
                        <a:lnSpc>
                          <a:spcPct val="100000"/>
                        </a:lnSpc>
                        <a:spcBef>
                          <a:spcPts val="215"/>
                        </a:spcBef>
                      </a:pPr>
                      <a:r>
                        <a:rPr sz="1800" spc="5" dirty="0">
                          <a:latin typeface="Times New Roman" panose="02020603050405020304"/>
                          <a:cs typeface="Times New Roman" panose="02020603050405020304"/>
                        </a:rPr>
                        <a:t>13.9</a:t>
                      </a:r>
                      <a:endParaRPr sz="1800">
                        <a:latin typeface="Times New Roman" panose="02020603050405020304"/>
                        <a:cs typeface="Times New Roman" panose="02020603050405020304"/>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41375">
                <a:tc>
                  <a:txBody>
                    <a:bodyPr/>
                    <a:lstStyle/>
                    <a:p>
                      <a:pPr marL="194945">
                        <a:lnSpc>
                          <a:spcPct val="100000"/>
                        </a:lnSpc>
                        <a:spcBef>
                          <a:spcPts val="190"/>
                        </a:spcBef>
                      </a:pPr>
                      <a:r>
                        <a:rPr sz="1800" dirty="0">
                          <a:latin typeface="宋体" panose="02010600030101010101" pitchFamily="2" charset="-122"/>
                          <a:cs typeface="宋体" panose="02010600030101010101" pitchFamily="2" charset="-122"/>
                        </a:rPr>
                        <a:t>中压法</a:t>
                      </a:r>
                      <a:endParaRPr sz="1800">
                        <a:latin typeface="宋体" panose="02010600030101010101" pitchFamily="2" charset="-122"/>
                        <a:cs typeface="宋体" panose="02010600030101010101" pitchFamily="2" charset="-122"/>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algn="ctr">
                        <a:lnSpc>
                          <a:spcPct val="100000"/>
                        </a:lnSpc>
                        <a:spcBef>
                          <a:spcPts val="190"/>
                        </a:spcBef>
                      </a:pPr>
                      <a:r>
                        <a:rPr sz="1800" spc="5" dirty="0">
                          <a:latin typeface="Times New Roman" panose="02020603050405020304"/>
                          <a:cs typeface="Times New Roman" panose="02020603050405020304"/>
                        </a:rPr>
                        <a:t>11.77</a:t>
                      </a:r>
                      <a:endParaRPr sz="1800">
                        <a:latin typeface="Times New Roman" panose="02020603050405020304"/>
                        <a:cs typeface="Times New Roman" panose="02020603050405020304"/>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44424">
                <a:tc>
                  <a:txBody>
                    <a:bodyPr/>
                    <a:lstStyle/>
                    <a:p>
                      <a:pPr marL="194945">
                        <a:lnSpc>
                          <a:spcPct val="100000"/>
                        </a:lnSpc>
                        <a:spcBef>
                          <a:spcPts val="215"/>
                        </a:spcBef>
                      </a:pPr>
                      <a:r>
                        <a:rPr sz="1800" dirty="0">
                          <a:latin typeface="宋体" panose="02010600030101010101" pitchFamily="2" charset="-122"/>
                          <a:cs typeface="宋体" panose="02010600030101010101" pitchFamily="2" charset="-122"/>
                        </a:rPr>
                        <a:t>常压法</a:t>
                      </a:r>
                      <a:endParaRPr sz="1800">
                        <a:latin typeface="宋体" panose="02010600030101010101" pitchFamily="2" charset="-122"/>
                        <a:cs typeface="宋体" panose="02010600030101010101" pitchFamily="2" charset="-122"/>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2555" algn="ctr">
                        <a:lnSpc>
                          <a:spcPct val="100000"/>
                        </a:lnSpc>
                        <a:spcBef>
                          <a:spcPts val="215"/>
                        </a:spcBef>
                      </a:pPr>
                      <a:r>
                        <a:rPr sz="1800" spc="5" dirty="0">
                          <a:latin typeface="Times New Roman" panose="02020603050405020304"/>
                          <a:cs typeface="Times New Roman" panose="02020603050405020304"/>
                        </a:rPr>
                        <a:t>9.72</a:t>
                      </a:r>
                      <a:endParaRPr sz="1800">
                        <a:latin typeface="Times New Roman" panose="02020603050405020304"/>
                        <a:cs typeface="Times New Roman" panose="02020603050405020304"/>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41375">
                <a:tc>
                  <a:txBody>
                    <a:bodyPr/>
                    <a:lstStyle/>
                    <a:p>
                      <a:pPr marL="194945">
                        <a:lnSpc>
                          <a:spcPct val="100000"/>
                        </a:lnSpc>
                        <a:spcBef>
                          <a:spcPts val="190"/>
                        </a:spcBef>
                      </a:pPr>
                      <a:r>
                        <a:rPr sz="1800" dirty="0">
                          <a:latin typeface="宋体" panose="02010600030101010101" pitchFamily="2" charset="-122"/>
                          <a:cs typeface="宋体" panose="02010600030101010101" pitchFamily="2" charset="-122"/>
                        </a:rPr>
                        <a:t>双加压法</a:t>
                      </a:r>
                      <a:endParaRPr sz="1800">
                        <a:latin typeface="宋体" panose="02010600030101010101" pitchFamily="2" charset="-122"/>
                        <a:cs typeface="宋体" panose="02010600030101010101" pitchFamily="2" charset="-122"/>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3190" algn="ctr">
                        <a:lnSpc>
                          <a:spcPct val="100000"/>
                        </a:lnSpc>
                        <a:spcBef>
                          <a:spcPts val="190"/>
                        </a:spcBef>
                      </a:pPr>
                      <a:r>
                        <a:rPr sz="1800" spc="5" dirty="0">
                          <a:latin typeface="Times New Roman" panose="02020603050405020304"/>
                          <a:cs typeface="Times New Roman" panose="02020603050405020304"/>
                        </a:rPr>
                        <a:t>8.0</a:t>
                      </a:r>
                      <a:endParaRPr sz="1800">
                        <a:latin typeface="Times New Roman" panose="02020603050405020304"/>
                        <a:cs typeface="Times New Roman" panose="02020603050405020304"/>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44424">
                <a:tc>
                  <a:txBody>
                    <a:bodyPr/>
                    <a:lstStyle/>
                    <a:p>
                      <a:pPr marL="194945">
                        <a:lnSpc>
                          <a:spcPct val="100000"/>
                        </a:lnSpc>
                        <a:spcBef>
                          <a:spcPts val="215"/>
                        </a:spcBef>
                      </a:pPr>
                      <a:r>
                        <a:rPr sz="1800" dirty="0">
                          <a:latin typeface="宋体" panose="02010600030101010101" pitchFamily="2" charset="-122"/>
                          <a:cs typeface="宋体" panose="02010600030101010101" pitchFamily="2" charset="-122"/>
                        </a:rPr>
                        <a:t>综合法</a:t>
                      </a:r>
                      <a:endParaRPr sz="1800">
                        <a:latin typeface="宋体" panose="02010600030101010101" pitchFamily="2" charset="-122"/>
                        <a:cs typeface="宋体" panose="02010600030101010101" pitchFamily="2" charset="-122"/>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3190" algn="ctr">
                        <a:lnSpc>
                          <a:spcPct val="100000"/>
                        </a:lnSpc>
                        <a:spcBef>
                          <a:spcPts val="215"/>
                        </a:spcBef>
                      </a:pPr>
                      <a:r>
                        <a:rPr sz="1800" spc="5" dirty="0">
                          <a:latin typeface="Times New Roman" panose="02020603050405020304"/>
                          <a:cs typeface="Times New Roman" panose="02020603050405020304"/>
                        </a:rPr>
                        <a:t>7.5</a:t>
                      </a:r>
                      <a:endParaRPr sz="1800">
                        <a:latin typeface="Times New Roman" panose="02020603050405020304"/>
                        <a:cs typeface="Times New Roman" panose="02020603050405020304"/>
                      </a:endParaRPr>
                    </a:p>
                  </a:txBody>
                  <a:tcPr marL="0" marR="0" marT="273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725423"/>
            <a:ext cx="3820160"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排放因</a:t>
            </a:r>
            <a:r>
              <a:rPr sz="3300" b="1" spc="10" dirty="0">
                <a:solidFill>
                  <a:srgbClr val="000000"/>
                </a:solidFill>
                <a:latin typeface="Microsoft JhengHei" panose="020B0604030504040204" charset="-120"/>
                <a:cs typeface="Microsoft JhengHei" panose="020B0604030504040204" charset="-120"/>
              </a:rPr>
              <a:t>子数据的确定</a:t>
            </a:r>
            <a:endParaRPr sz="3300">
              <a:latin typeface="Microsoft JhengHei" panose="020B0604030504040204" charset="-120"/>
              <a:cs typeface="Microsoft JhengHei" panose="020B0604030504040204" charset="-120"/>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150619" y="1697735"/>
            <a:ext cx="7993380" cy="2258695"/>
          </a:xfrm>
          <a:prstGeom prst="rect">
            <a:avLst/>
          </a:prstGeom>
        </p:spPr>
        <p:txBody>
          <a:bodyPr vert="horz" wrap="square" lIns="0" tIns="13970" rIns="0" bIns="0" rtlCol="0">
            <a:spAutoFit/>
          </a:bodyPr>
          <a:lstStyle/>
          <a:p>
            <a:pPr marL="208280" indent="-170815">
              <a:lnSpc>
                <a:spcPts val="2315"/>
              </a:lnSpc>
              <a:spcBef>
                <a:spcPts val="11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有实时监测条件</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企</a:t>
            </a:r>
            <a:r>
              <a:rPr sz="2100" spc="-15" dirty="0">
                <a:latin typeface="宋体" panose="02010600030101010101" pitchFamily="2" charset="-122"/>
                <a:cs typeface="宋体" panose="02010600030101010101" pitchFamily="2" charset="-122"/>
              </a:rPr>
              <a:t>业</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可</a:t>
            </a:r>
            <a:r>
              <a:rPr sz="2100" spc="10" dirty="0">
                <a:latin typeface="宋体" panose="02010600030101010101" pitchFamily="2" charset="-122"/>
                <a:cs typeface="宋体" panose="02010600030101010101" pitchFamily="2" charset="-122"/>
              </a:rPr>
              <a:t>自</a:t>
            </a:r>
            <a:r>
              <a:rPr sz="2100" spc="-15" dirty="0">
                <a:latin typeface="宋体" panose="02010600030101010101" pitchFamily="2" charset="-122"/>
                <a:cs typeface="宋体" panose="02010600030101010101" pitchFamily="2" charset="-122"/>
              </a:rPr>
              <a:t>行</a:t>
            </a:r>
            <a:r>
              <a:rPr sz="2100" spc="5" dirty="0">
                <a:latin typeface="宋体" panose="02010600030101010101" pitchFamily="2" charset="-122"/>
                <a:cs typeface="宋体" panose="02010600030101010101" pitchFamily="2" charset="-122"/>
              </a:rPr>
              <a:t>或</a:t>
            </a:r>
            <a:r>
              <a:rPr sz="2100" spc="-15" dirty="0">
                <a:latin typeface="宋体" panose="02010600030101010101" pitchFamily="2" charset="-122"/>
                <a:cs typeface="宋体" panose="02010600030101010101" pitchFamily="2" charset="-122"/>
              </a:rPr>
              <a:t>委</a:t>
            </a:r>
            <a:r>
              <a:rPr sz="2100" spc="10" dirty="0">
                <a:latin typeface="宋体" panose="02010600030101010101" pitchFamily="2" charset="-122"/>
                <a:cs typeface="宋体" panose="02010600030101010101" pitchFamily="2" charset="-122"/>
              </a:rPr>
              <a:t>托</a:t>
            </a:r>
            <a:r>
              <a:rPr sz="2100" spc="-15" dirty="0">
                <a:latin typeface="宋体" panose="02010600030101010101" pitchFamily="2" charset="-122"/>
                <a:cs typeface="宋体" panose="02010600030101010101" pitchFamily="2" charset="-122"/>
              </a:rPr>
              <a:t>有</a:t>
            </a:r>
            <a:r>
              <a:rPr sz="2100" spc="10" dirty="0">
                <a:latin typeface="宋体" panose="02010600030101010101" pitchFamily="2" charset="-122"/>
                <a:cs typeface="宋体" panose="02010600030101010101" pitchFamily="2" charset="-122"/>
              </a:rPr>
              <a:t>资</a:t>
            </a:r>
            <a:r>
              <a:rPr sz="2100" spc="-15" dirty="0">
                <a:latin typeface="宋体" panose="02010600030101010101" pitchFamily="2" charset="-122"/>
                <a:cs typeface="宋体" panose="02010600030101010101" pitchFamily="2" charset="-122"/>
              </a:rPr>
              <a:t>质</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专</a:t>
            </a:r>
            <a:r>
              <a:rPr sz="2100" spc="10"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机</a:t>
            </a:r>
            <a:r>
              <a:rPr sz="2100" spc="10" dirty="0">
                <a:latin typeface="宋体" panose="02010600030101010101" pitchFamily="2" charset="-122"/>
                <a:cs typeface="宋体" panose="02010600030101010101" pitchFamily="2" charset="-122"/>
              </a:rPr>
              <a:t>构</a:t>
            </a:r>
            <a:r>
              <a:rPr sz="2100" spc="-15"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期</a:t>
            </a:r>
            <a:r>
              <a:rPr sz="2100" spc="-15" dirty="0">
                <a:latin typeface="宋体" panose="02010600030101010101" pitchFamily="2" charset="-122"/>
                <a:cs typeface="宋体" panose="02010600030101010101" pitchFamily="2" charset="-122"/>
              </a:rPr>
              <a:t>检</a:t>
            </a:r>
            <a:r>
              <a:rPr sz="2100" spc="10" dirty="0">
                <a:latin typeface="宋体" panose="02010600030101010101" pitchFamily="2" charset="-122"/>
                <a:cs typeface="宋体" panose="02010600030101010101" pitchFamily="2" charset="-122"/>
              </a:rPr>
              <a:t>测</a:t>
            </a:r>
            <a:endParaRPr sz="2100">
              <a:latin typeface="宋体" panose="02010600030101010101" pitchFamily="2" charset="-122"/>
              <a:cs typeface="宋体" panose="02010600030101010101" pitchFamily="2" charset="-122"/>
            </a:endParaRPr>
          </a:p>
          <a:p>
            <a:pPr marL="208280">
              <a:lnSpc>
                <a:spcPts val="2315"/>
              </a:lnSpc>
            </a:pPr>
            <a:r>
              <a:rPr sz="2100" spc="-5" dirty="0">
                <a:latin typeface="Calibri" panose="020F0502020204030204"/>
                <a:cs typeface="Calibri" panose="020F0502020204030204"/>
              </a:rPr>
              <a:t>N</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生成因子和</a:t>
            </a:r>
            <a:r>
              <a:rPr sz="2100" spc="-5" dirty="0">
                <a:latin typeface="Calibri" panose="020F0502020204030204"/>
                <a:cs typeface="Calibri" panose="020F0502020204030204"/>
              </a:rPr>
              <a:t>N</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去</a:t>
            </a:r>
            <a:r>
              <a:rPr sz="2100" spc="-15" dirty="0">
                <a:latin typeface="宋体" panose="02010600030101010101" pitchFamily="2" charset="-122"/>
                <a:cs typeface="宋体" panose="02010600030101010101" pitchFamily="2" charset="-122"/>
              </a:rPr>
              <a:t>除</a:t>
            </a:r>
            <a:r>
              <a:rPr sz="2100" spc="5" dirty="0">
                <a:latin typeface="宋体" panose="02010600030101010101" pitchFamily="2" charset="-122"/>
                <a:cs typeface="宋体" panose="02010600030101010101" pitchFamily="2" charset="-122"/>
              </a:rPr>
              <a:t>率</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208280" marR="125730" indent="-170815" algn="just">
              <a:lnSpc>
                <a:spcPct val="90000"/>
              </a:lnSpc>
              <a:spcBef>
                <a:spcPts val="78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没有实时监测条</a:t>
            </a:r>
            <a:r>
              <a:rPr sz="2100" spc="-15" dirty="0">
                <a:latin typeface="宋体" panose="02010600030101010101" pitchFamily="2" charset="-122"/>
                <a:cs typeface="宋体" panose="02010600030101010101" pitchFamily="2" charset="-122"/>
              </a:rPr>
              <a:t>件</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企</a:t>
            </a:r>
            <a:r>
              <a:rPr sz="2100" spc="5"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每</a:t>
            </a:r>
            <a:r>
              <a:rPr sz="2100" spc="-15" dirty="0">
                <a:latin typeface="宋体" panose="02010600030101010101" pitchFamily="2" charset="-122"/>
                <a:cs typeface="宋体" panose="02010600030101010101" pitchFamily="2" charset="-122"/>
              </a:rPr>
              <a:t>种</a:t>
            </a:r>
            <a:r>
              <a:rPr sz="2100" spc="10" dirty="0">
                <a:latin typeface="宋体" panose="02010600030101010101" pitchFamily="2" charset="-122"/>
                <a:cs typeface="宋体" panose="02010600030101010101" pitchFamily="2" charset="-122"/>
              </a:rPr>
              <a:t>技</a:t>
            </a:r>
            <a:r>
              <a:rPr sz="2100" spc="-15" dirty="0">
                <a:latin typeface="宋体" panose="02010600030101010101" pitchFamily="2" charset="-122"/>
                <a:cs typeface="宋体" panose="02010600030101010101" pitchFamily="2" charset="-122"/>
              </a:rPr>
              <a:t>术</a:t>
            </a:r>
            <a:r>
              <a:rPr sz="2100" spc="10" dirty="0">
                <a:latin typeface="宋体" panose="02010600030101010101" pitchFamily="2" charset="-122"/>
                <a:cs typeface="宋体" panose="02010600030101010101" pitchFamily="2" charset="-122"/>
              </a:rPr>
              <a:t>类</a:t>
            </a:r>
            <a:r>
              <a:rPr sz="2100" spc="-15" dirty="0">
                <a:latin typeface="宋体" panose="02010600030101010101" pitchFamily="2" charset="-122"/>
                <a:cs typeface="宋体" panose="02010600030101010101" pitchFamily="2" charset="-122"/>
              </a:rPr>
              <a:t>型</a:t>
            </a:r>
            <a:r>
              <a:rPr sz="2100" spc="5" dirty="0">
                <a:latin typeface="宋体" panose="02010600030101010101" pitchFamily="2" charset="-122"/>
                <a:cs typeface="宋体" panose="02010600030101010101" pitchFamily="2" charset="-122"/>
              </a:rPr>
              <a:t>的</a:t>
            </a:r>
            <a:r>
              <a:rPr sz="2100" spc="-15" dirty="0">
                <a:latin typeface="Calibri" panose="020F0502020204030204"/>
                <a:cs typeface="Calibri" panose="020F0502020204030204"/>
              </a:rPr>
              <a:t>N</a:t>
            </a:r>
            <a:r>
              <a:rPr sz="2100" spc="-22"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生</a:t>
            </a:r>
            <a:r>
              <a:rPr sz="2100" spc="-15" dirty="0">
                <a:latin typeface="宋体" panose="02010600030101010101" pitchFamily="2" charset="-122"/>
                <a:cs typeface="宋体" panose="02010600030101010101" pitchFamily="2" charset="-122"/>
              </a:rPr>
              <a:t>成</a:t>
            </a:r>
            <a:r>
              <a:rPr sz="2100" spc="10" dirty="0">
                <a:latin typeface="宋体" panose="02010600030101010101" pitchFamily="2" charset="-122"/>
                <a:cs typeface="宋体" panose="02010600030101010101" pitchFamily="2" charset="-122"/>
              </a:rPr>
              <a:t>因</a:t>
            </a:r>
            <a:r>
              <a:rPr sz="2100" spc="-15" dirty="0">
                <a:latin typeface="宋体" panose="02010600030101010101" pitchFamily="2" charset="-122"/>
                <a:cs typeface="宋体" panose="02010600030101010101" pitchFamily="2" charset="-122"/>
              </a:rPr>
              <a:t>子</a:t>
            </a:r>
            <a:r>
              <a:rPr sz="2100" spc="10" dirty="0">
                <a:latin typeface="宋体" panose="02010600030101010101" pitchFamily="2" charset="-122"/>
                <a:cs typeface="宋体" panose="02010600030101010101" pitchFamily="2" charset="-122"/>
              </a:rPr>
              <a:t>可</a:t>
            </a:r>
            <a:r>
              <a:rPr sz="2100" spc="-15" dirty="0">
                <a:latin typeface="宋体" panose="02010600030101010101" pitchFamily="2" charset="-122"/>
                <a:cs typeface="宋体" panose="02010600030101010101" pitchFamily="2" charset="-122"/>
              </a:rPr>
              <a:t>参</a:t>
            </a:r>
            <a:r>
              <a:rPr sz="2100" spc="10" dirty="0">
                <a:latin typeface="宋体" panose="02010600030101010101" pitchFamily="2" charset="-122"/>
                <a:cs typeface="宋体" panose="02010600030101010101" pitchFamily="2" charset="-122"/>
              </a:rPr>
              <a:t>考附 录二表</a:t>
            </a:r>
            <a:r>
              <a:rPr sz="2100" spc="-5" dirty="0">
                <a:latin typeface="Calibri" panose="020F0502020204030204"/>
                <a:cs typeface="Calibri" panose="020F0502020204030204"/>
              </a:rPr>
              <a:t>2.4</a:t>
            </a:r>
            <a:r>
              <a:rPr sz="2100" spc="-5" dirty="0">
                <a:latin typeface="宋体" panose="02010600030101010101" pitchFamily="2" charset="-122"/>
                <a:cs typeface="宋体" panose="02010600030101010101" pitchFamily="2" charset="-122"/>
              </a:rPr>
              <a:t>；</a:t>
            </a:r>
            <a:r>
              <a:rPr sz="2100" spc="-5" dirty="0">
                <a:latin typeface="Calibri" panose="020F0502020204030204"/>
                <a:cs typeface="Calibri" panose="020F0502020204030204"/>
              </a:rPr>
              <a:t>NO</a:t>
            </a:r>
            <a:r>
              <a:rPr sz="2100" spc="-7" baseline="-20000" dirty="0">
                <a:latin typeface="Calibri" panose="020F0502020204030204"/>
                <a:cs typeface="Calibri" panose="020F0502020204030204"/>
              </a:rPr>
              <a:t>x</a:t>
            </a:r>
            <a:r>
              <a:rPr sz="2100" spc="-5" dirty="0">
                <a:latin typeface="Calibri" panose="020F0502020204030204"/>
                <a:cs typeface="Calibri" panose="020F0502020204030204"/>
              </a:rPr>
              <a:t>/N</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尾</a:t>
            </a:r>
            <a:r>
              <a:rPr sz="2100" spc="-15" dirty="0">
                <a:latin typeface="宋体" panose="02010600030101010101" pitchFamily="2" charset="-122"/>
                <a:cs typeface="宋体" panose="02010600030101010101" pitchFamily="2" charset="-122"/>
              </a:rPr>
              <a:t>气</a:t>
            </a:r>
            <a:r>
              <a:rPr sz="2100" spc="10" dirty="0">
                <a:latin typeface="宋体" panose="02010600030101010101" pitchFamily="2" charset="-122"/>
                <a:cs typeface="宋体" panose="02010600030101010101" pitchFamily="2" charset="-122"/>
              </a:rPr>
              <a:t>处</a:t>
            </a:r>
            <a:r>
              <a:rPr sz="2100" spc="-15" dirty="0">
                <a:latin typeface="宋体" panose="02010600030101010101" pitchFamily="2" charset="-122"/>
                <a:cs typeface="宋体" panose="02010600030101010101" pitchFamily="2" charset="-122"/>
              </a:rPr>
              <a:t>理</a:t>
            </a:r>
            <a:r>
              <a:rPr sz="2100" spc="10" dirty="0">
                <a:latin typeface="宋体" panose="02010600030101010101" pitchFamily="2" charset="-122"/>
                <a:cs typeface="宋体" panose="02010600030101010101" pitchFamily="2" charset="-122"/>
              </a:rPr>
              <a:t>设</a:t>
            </a:r>
            <a:r>
              <a:rPr sz="2100" spc="-15" dirty="0">
                <a:latin typeface="宋体" panose="02010600030101010101" pitchFamily="2" charset="-122"/>
                <a:cs typeface="宋体" panose="02010600030101010101" pitchFamily="2" charset="-122"/>
              </a:rPr>
              <a:t>备</a:t>
            </a:r>
            <a:r>
              <a:rPr sz="2100" spc="10" dirty="0">
                <a:latin typeface="宋体" panose="02010600030101010101" pitchFamily="2" charset="-122"/>
                <a:cs typeface="宋体" panose="02010600030101010101" pitchFamily="2" charset="-122"/>
              </a:rPr>
              <a:t>类</a:t>
            </a:r>
            <a:r>
              <a:rPr sz="2100" spc="-15" dirty="0">
                <a:latin typeface="宋体" panose="02010600030101010101" pitchFamily="2" charset="-122"/>
                <a:cs typeface="宋体" panose="02010600030101010101" pitchFamily="2" charset="-122"/>
              </a:rPr>
              <a:t>型</a:t>
            </a:r>
            <a:r>
              <a:rPr sz="2100" spc="10" dirty="0">
                <a:latin typeface="宋体" panose="02010600030101010101" pitchFamily="2" charset="-122"/>
                <a:cs typeface="宋体" panose="02010600030101010101" pitchFamily="2" charset="-122"/>
              </a:rPr>
              <a:t>分</a:t>
            </a:r>
            <a:r>
              <a:rPr sz="2100" spc="-15" dirty="0">
                <a:latin typeface="宋体" panose="02010600030101010101" pitchFamily="2" charset="-122"/>
                <a:cs typeface="宋体" panose="02010600030101010101" pitchFamily="2" charset="-122"/>
              </a:rPr>
              <a:t>类</a:t>
            </a:r>
            <a:r>
              <a:rPr sz="2100" spc="10" dirty="0">
                <a:latin typeface="宋体" panose="02010600030101010101" pitchFamily="2" charset="-122"/>
                <a:cs typeface="宋体" panose="02010600030101010101" pitchFamily="2" charset="-122"/>
              </a:rPr>
              <a:t>及</a:t>
            </a:r>
            <a:r>
              <a:rPr sz="2100" spc="-20" dirty="0">
                <a:latin typeface="宋体" panose="02010600030101010101" pitchFamily="2" charset="-122"/>
                <a:cs typeface="宋体" panose="02010600030101010101" pitchFamily="2" charset="-122"/>
              </a:rPr>
              <a:t>其</a:t>
            </a:r>
            <a:r>
              <a:rPr sz="2100" spc="-10" dirty="0">
                <a:latin typeface="Calibri" panose="020F0502020204030204"/>
                <a:cs typeface="Calibri" panose="020F0502020204030204"/>
              </a:rPr>
              <a:t>N</a:t>
            </a:r>
            <a:r>
              <a:rPr sz="2100" spc="-15" baseline="-20000" dirty="0">
                <a:latin typeface="Calibri" panose="020F0502020204030204"/>
                <a:cs typeface="Calibri" panose="020F0502020204030204"/>
              </a:rPr>
              <a:t>2</a:t>
            </a:r>
            <a:r>
              <a:rPr sz="2100" spc="-10"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去除</a:t>
            </a:r>
            <a:r>
              <a:rPr sz="2100" spc="-15" dirty="0">
                <a:latin typeface="宋体" panose="02010600030101010101" pitchFamily="2" charset="-122"/>
                <a:cs typeface="宋体" panose="02010600030101010101" pitchFamily="2" charset="-122"/>
              </a:rPr>
              <a:t>率</a:t>
            </a:r>
            <a:r>
              <a:rPr sz="2100" spc="10" dirty="0">
                <a:latin typeface="宋体" panose="02010600030101010101" pitchFamily="2" charset="-122"/>
                <a:cs typeface="宋体" panose="02010600030101010101" pitchFamily="2" charset="-122"/>
              </a:rPr>
              <a:t>可</a:t>
            </a:r>
            <a:r>
              <a:rPr sz="2100" spc="-15" dirty="0">
                <a:latin typeface="宋体" panose="02010600030101010101" pitchFamily="2" charset="-122"/>
                <a:cs typeface="宋体" panose="02010600030101010101" pitchFamily="2" charset="-122"/>
              </a:rPr>
              <a:t>参</a:t>
            </a:r>
            <a:r>
              <a:rPr sz="2100" spc="10" dirty="0">
                <a:latin typeface="宋体" panose="02010600030101010101" pitchFamily="2" charset="-122"/>
                <a:cs typeface="宋体" panose="02010600030101010101" pitchFamily="2" charset="-122"/>
              </a:rPr>
              <a:t>考 附录二表</a:t>
            </a:r>
            <a:r>
              <a:rPr sz="2100" spc="-5" dirty="0">
                <a:latin typeface="Calibri" panose="020F0502020204030204"/>
                <a:cs typeface="Calibri" panose="020F0502020204030204"/>
              </a:rPr>
              <a:t>2.5</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208280" marR="30480" indent="-170815" algn="just">
              <a:lnSpc>
                <a:spcPts val="2110"/>
              </a:lnSpc>
              <a:spcBef>
                <a:spcPts val="113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尾气处理设备使</a:t>
            </a:r>
            <a:r>
              <a:rPr sz="2100" spc="-15" dirty="0">
                <a:latin typeface="宋体" panose="02010600030101010101" pitchFamily="2" charset="-122"/>
                <a:cs typeface="宋体" panose="02010600030101010101" pitchFamily="2" charset="-122"/>
              </a:rPr>
              <a:t>用</a:t>
            </a:r>
            <a:r>
              <a:rPr sz="2100" spc="10" dirty="0">
                <a:latin typeface="宋体" panose="02010600030101010101" pitchFamily="2" charset="-122"/>
                <a:cs typeface="宋体" panose="02010600030101010101" pitchFamily="2" charset="-122"/>
              </a:rPr>
              <a:t>率</a:t>
            </a:r>
            <a:r>
              <a:rPr sz="2100" spc="-15" dirty="0">
                <a:latin typeface="宋体" panose="02010600030101010101" pitchFamily="2" charset="-122"/>
                <a:cs typeface="宋体" panose="02010600030101010101" pitchFamily="2" charset="-122"/>
              </a:rPr>
              <a:t>等</a:t>
            </a:r>
            <a:r>
              <a:rPr sz="2100" spc="10" dirty="0">
                <a:latin typeface="宋体" panose="02010600030101010101" pitchFamily="2" charset="-122"/>
                <a:cs typeface="宋体" panose="02010600030101010101" pitchFamily="2" charset="-122"/>
              </a:rPr>
              <a:t>于</a:t>
            </a:r>
            <a:r>
              <a:rPr sz="2100" spc="-15" dirty="0">
                <a:latin typeface="宋体" panose="02010600030101010101" pitchFamily="2" charset="-122"/>
                <a:cs typeface="宋体" panose="02010600030101010101" pitchFamily="2" charset="-122"/>
              </a:rPr>
              <a:t>尾</a:t>
            </a:r>
            <a:r>
              <a:rPr sz="2100" spc="10" dirty="0">
                <a:latin typeface="宋体" panose="02010600030101010101" pitchFamily="2" charset="-122"/>
                <a:cs typeface="宋体" panose="02010600030101010101" pitchFamily="2" charset="-122"/>
              </a:rPr>
              <a:t>气</a:t>
            </a:r>
            <a:r>
              <a:rPr sz="2100" spc="-15" dirty="0">
                <a:latin typeface="宋体" panose="02010600030101010101" pitchFamily="2" charset="-122"/>
                <a:cs typeface="宋体" panose="02010600030101010101" pitchFamily="2" charset="-122"/>
              </a:rPr>
              <a:t>处</a:t>
            </a:r>
            <a:r>
              <a:rPr sz="2100" spc="10" dirty="0">
                <a:latin typeface="宋体" panose="02010600030101010101" pitchFamily="2" charset="-122"/>
                <a:cs typeface="宋体" panose="02010600030101010101" pitchFamily="2" charset="-122"/>
              </a:rPr>
              <a:t>理</a:t>
            </a:r>
            <a:r>
              <a:rPr sz="2100" spc="-15" dirty="0">
                <a:latin typeface="宋体" panose="02010600030101010101" pitchFamily="2" charset="-122"/>
                <a:cs typeface="宋体" panose="02010600030101010101" pitchFamily="2" charset="-122"/>
              </a:rPr>
              <a:t>设</a:t>
            </a:r>
            <a:r>
              <a:rPr sz="2100" spc="10" dirty="0">
                <a:latin typeface="宋体" panose="02010600030101010101" pitchFamily="2" charset="-122"/>
                <a:cs typeface="宋体" panose="02010600030101010101" pitchFamily="2" charset="-122"/>
              </a:rPr>
              <a:t>备</a:t>
            </a:r>
            <a:r>
              <a:rPr sz="2100" spc="-15" dirty="0">
                <a:latin typeface="宋体" panose="02010600030101010101" pitchFamily="2" charset="-122"/>
                <a:cs typeface="宋体" panose="02010600030101010101" pitchFamily="2" charset="-122"/>
              </a:rPr>
              <a:t>运</a:t>
            </a:r>
            <a:r>
              <a:rPr sz="2100" spc="10" dirty="0">
                <a:latin typeface="宋体" panose="02010600030101010101" pitchFamily="2" charset="-122"/>
                <a:cs typeface="宋体" panose="02010600030101010101" pitchFamily="2" charset="-122"/>
              </a:rPr>
              <a:t>行</a:t>
            </a:r>
            <a:r>
              <a:rPr sz="2100" spc="-15" dirty="0">
                <a:latin typeface="宋体" panose="02010600030101010101" pitchFamily="2" charset="-122"/>
                <a:cs typeface="宋体" panose="02010600030101010101" pitchFamily="2" charset="-122"/>
              </a:rPr>
              <a:t>时</a:t>
            </a:r>
            <a:r>
              <a:rPr sz="2100" spc="10" dirty="0">
                <a:latin typeface="宋体" panose="02010600030101010101" pitchFamily="2" charset="-122"/>
                <a:cs typeface="宋体" panose="02010600030101010101" pitchFamily="2" charset="-122"/>
              </a:rPr>
              <a:t>间</a:t>
            </a:r>
            <a:r>
              <a:rPr sz="2100" spc="-15" dirty="0">
                <a:latin typeface="宋体" panose="02010600030101010101" pitchFamily="2" charset="-122"/>
                <a:cs typeface="宋体" panose="02010600030101010101" pitchFamily="2" charset="-122"/>
              </a:rPr>
              <a:t>与</a:t>
            </a:r>
            <a:r>
              <a:rPr sz="2100" spc="10" dirty="0">
                <a:latin typeface="宋体" panose="02010600030101010101" pitchFamily="2" charset="-122"/>
                <a:cs typeface="宋体" panose="02010600030101010101" pitchFamily="2" charset="-122"/>
              </a:rPr>
              <a:t>硝</a:t>
            </a:r>
            <a:r>
              <a:rPr sz="2100" spc="-15" dirty="0">
                <a:latin typeface="宋体" panose="02010600030101010101" pitchFamily="2" charset="-122"/>
                <a:cs typeface="宋体" panose="02010600030101010101" pitchFamily="2" charset="-122"/>
              </a:rPr>
              <a:t>酸</a:t>
            </a:r>
            <a:r>
              <a:rPr sz="2100" spc="10" dirty="0">
                <a:latin typeface="宋体" panose="02010600030101010101" pitchFamily="2" charset="-122"/>
                <a:cs typeface="宋体" panose="02010600030101010101" pitchFamily="2" charset="-122"/>
              </a:rPr>
              <a:t>生</a:t>
            </a:r>
            <a:r>
              <a:rPr sz="2100" spc="-15" dirty="0">
                <a:latin typeface="宋体" panose="02010600030101010101" pitchFamily="2" charset="-122"/>
                <a:cs typeface="宋体" panose="02010600030101010101" pitchFamily="2" charset="-122"/>
              </a:rPr>
              <a:t>产</a:t>
            </a:r>
            <a:r>
              <a:rPr sz="2100" spc="10" dirty="0">
                <a:latin typeface="宋体" panose="02010600030101010101" pitchFamily="2" charset="-122"/>
                <a:cs typeface="宋体" panose="02010600030101010101" pitchFamily="2" charset="-122"/>
              </a:rPr>
              <a:t>装</a:t>
            </a:r>
            <a:r>
              <a:rPr sz="2100" spc="-15" dirty="0">
                <a:latin typeface="宋体" panose="02010600030101010101" pitchFamily="2" charset="-122"/>
                <a:cs typeface="宋体" panose="02010600030101010101" pitchFamily="2" charset="-122"/>
              </a:rPr>
              <a:t>置</a:t>
            </a:r>
            <a:r>
              <a:rPr sz="2100" spc="5" dirty="0">
                <a:latin typeface="宋体" panose="02010600030101010101" pitchFamily="2" charset="-122"/>
                <a:cs typeface="宋体" panose="02010600030101010101" pitchFamily="2" charset="-122"/>
              </a:rPr>
              <a:t>运 </a:t>
            </a:r>
            <a:r>
              <a:rPr sz="2100" spc="10" dirty="0">
                <a:latin typeface="宋体" panose="02010600030101010101" pitchFamily="2" charset="-122"/>
                <a:cs typeface="宋体" panose="02010600030101010101" pitchFamily="2" charset="-122"/>
              </a:rPr>
              <a:t>行时间的比率，</a:t>
            </a:r>
            <a:r>
              <a:rPr sz="2100" spc="-15" dirty="0">
                <a:latin typeface="宋体" panose="02010600030101010101" pitchFamily="2" charset="-122"/>
                <a:cs typeface="宋体" panose="02010600030101010101" pitchFamily="2" charset="-122"/>
              </a:rPr>
              <a:t>应</a:t>
            </a:r>
            <a:r>
              <a:rPr sz="2100" spc="10" dirty="0">
                <a:latin typeface="宋体" panose="02010600030101010101" pitchFamily="2" charset="-122"/>
                <a:cs typeface="宋体" panose="02010600030101010101" pitchFamily="2" charset="-122"/>
              </a:rPr>
              <a:t>根</a:t>
            </a:r>
            <a:r>
              <a:rPr sz="2100" spc="-15" dirty="0">
                <a:latin typeface="宋体" panose="02010600030101010101" pitchFamily="2" charset="-122"/>
                <a:cs typeface="宋体" panose="02010600030101010101" pitchFamily="2" charset="-122"/>
              </a:rPr>
              <a:t>据</a:t>
            </a:r>
            <a:r>
              <a:rPr sz="2100" spc="10" dirty="0">
                <a:latin typeface="宋体" panose="02010600030101010101" pitchFamily="2" charset="-122"/>
                <a:cs typeface="宋体" panose="02010600030101010101" pitchFamily="2" charset="-122"/>
              </a:rPr>
              <a:t>企</a:t>
            </a:r>
            <a:r>
              <a:rPr sz="2100" spc="-15" dirty="0">
                <a:latin typeface="宋体" panose="02010600030101010101" pitchFamily="2" charset="-122"/>
                <a:cs typeface="宋体" panose="02010600030101010101" pitchFamily="2" charset="-122"/>
              </a:rPr>
              <a:t>业</a:t>
            </a:r>
            <a:r>
              <a:rPr sz="2100" spc="10" dirty="0">
                <a:latin typeface="宋体" panose="02010600030101010101" pitchFamily="2" charset="-122"/>
                <a:cs typeface="宋体" panose="02010600030101010101" pitchFamily="2" charset="-122"/>
              </a:rPr>
              <a:t>实</a:t>
            </a:r>
            <a:r>
              <a:rPr sz="2100" spc="-15" dirty="0">
                <a:latin typeface="宋体" panose="02010600030101010101" pitchFamily="2" charset="-122"/>
                <a:cs typeface="宋体" panose="02010600030101010101" pitchFamily="2" charset="-122"/>
              </a:rPr>
              <a:t>际</a:t>
            </a:r>
            <a:r>
              <a:rPr sz="2100" spc="10" dirty="0">
                <a:latin typeface="宋体" panose="02010600030101010101" pitchFamily="2" charset="-122"/>
                <a:cs typeface="宋体" panose="02010600030101010101" pitchFamily="2" charset="-122"/>
              </a:rPr>
              <a:t>生</a:t>
            </a:r>
            <a:r>
              <a:rPr sz="2100" spc="-15" dirty="0">
                <a:latin typeface="宋体" panose="02010600030101010101" pitchFamily="2" charset="-122"/>
                <a:cs typeface="宋体" panose="02010600030101010101" pitchFamily="2" charset="-122"/>
              </a:rPr>
              <a:t>产</a:t>
            </a:r>
            <a:r>
              <a:rPr sz="2100" spc="10" dirty="0">
                <a:latin typeface="宋体" panose="02010600030101010101" pitchFamily="2" charset="-122"/>
                <a:cs typeface="宋体" panose="02010600030101010101" pitchFamily="2" charset="-122"/>
              </a:rPr>
              <a:t>记</a:t>
            </a:r>
            <a:r>
              <a:rPr sz="2100" spc="-15" dirty="0">
                <a:latin typeface="宋体" panose="02010600030101010101" pitchFamily="2" charset="-122"/>
                <a:cs typeface="宋体" panose="02010600030101010101" pitchFamily="2" charset="-122"/>
              </a:rPr>
              <a:t>录</a:t>
            </a:r>
            <a:r>
              <a:rPr sz="2100" spc="10" dirty="0">
                <a:latin typeface="宋体" panose="02010600030101010101" pitchFamily="2" charset="-122"/>
                <a:cs typeface="宋体" panose="02010600030101010101" pitchFamily="2" charset="-122"/>
              </a:rPr>
              <a:t>来</a:t>
            </a:r>
            <a:r>
              <a:rPr sz="2100" spc="-15" dirty="0">
                <a:latin typeface="宋体" panose="02010600030101010101" pitchFamily="2" charset="-122"/>
                <a:cs typeface="宋体" panose="02010600030101010101" pitchFamily="2" charset="-122"/>
              </a:rPr>
              <a:t>确</a:t>
            </a:r>
            <a:r>
              <a:rPr sz="2100"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graphicFrame>
        <p:nvGraphicFramePr>
          <p:cNvPr id="4" name="object 4"/>
          <p:cNvGraphicFramePr>
            <a:graphicFrameLocks noGrp="1"/>
          </p:cNvGraphicFramePr>
          <p:nvPr/>
        </p:nvGraphicFramePr>
        <p:xfrm>
          <a:off x="1524000" y="4060444"/>
          <a:ext cx="6912608" cy="1840991"/>
        </p:xfrm>
        <a:graphic>
          <a:graphicData uri="http://schemas.openxmlformats.org/drawingml/2006/table">
            <a:tbl>
              <a:tblPr firstRow="1" bandRow="1">
                <a:tableStyleId>{2D5ABB26-0587-4C30-8999-92F81FD0307C}</a:tableStyleId>
              </a:tblPr>
              <a:tblGrid>
                <a:gridCol w="3456304"/>
                <a:gridCol w="3456304"/>
              </a:tblGrid>
              <a:tr h="460248">
                <a:tc>
                  <a:txBody>
                    <a:bodyPr/>
                    <a:lstStyle/>
                    <a:p>
                      <a:pPr marL="194945">
                        <a:lnSpc>
                          <a:spcPct val="100000"/>
                        </a:lnSpc>
                        <a:spcBef>
                          <a:spcPts val="790"/>
                        </a:spcBef>
                      </a:pPr>
                      <a:r>
                        <a:rPr sz="1800" spc="-10" dirty="0">
                          <a:latin typeface="Times New Roman" panose="02020603050405020304"/>
                          <a:cs typeface="Times New Roman" panose="02020603050405020304"/>
                        </a:rPr>
                        <a:t>NO</a:t>
                      </a:r>
                      <a:r>
                        <a:rPr sz="1800" spc="-15" baseline="-21000" dirty="0">
                          <a:latin typeface="Times New Roman" panose="02020603050405020304"/>
                          <a:cs typeface="Times New Roman" panose="02020603050405020304"/>
                        </a:rPr>
                        <a:t>x</a:t>
                      </a:r>
                      <a:r>
                        <a:rPr sz="1800" spc="-10" dirty="0">
                          <a:latin typeface="Times New Roman" panose="02020603050405020304"/>
                          <a:cs typeface="Times New Roman" panose="02020603050405020304"/>
                        </a:rPr>
                        <a:t>/N</a:t>
                      </a:r>
                      <a:r>
                        <a:rPr sz="1800" spc="-15" baseline="-21000" dirty="0">
                          <a:latin typeface="Times New Roman" panose="02020603050405020304"/>
                          <a:cs typeface="Times New Roman" panose="02020603050405020304"/>
                        </a:rPr>
                        <a:t>2</a:t>
                      </a:r>
                      <a:r>
                        <a:rPr sz="1800" spc="-10" dirty="0">
                          <a:latin typeface="Times New Roman" panose="02020603050405020304"/>
                          <a:cs typeface="Times New Roman" panose="02020603050405020304"/>
                        </a:rPr>
                        <a:t>O</a:t>
                      </a:r>
                      <a:r>
                        <a:rPr sz="1800" spc="20" dirty="0">
                          <a:latin typeface="宋体" panose="02010600030101010101" pitchFamily="2" charset="-122"/>
                          <a:cs typeface="宋体" panose="02010600030101010101" pitchFamily="2" charset="-122"/>
                        </a:rPr>
                        <a:t>尾气处理技</a:t>
                      </a:r>
                      <a:r>
                        <a:rPr sz="1800" dirty="0">
                          <a:latin typeface="宋体" panose="02010600030101010101" pitchFamily="2" charset="-122"/>
                          <a:cs typeface="宋体" panose="02010600030101010101" pitchFamily="2" charset="-122"/>
                        </a:rPr>
                        <a:t>术</a:t>
                      </a:r>
                      <a:endParaRPr sz="1800">
                        <a:latin typeface="宋体" panose="02010600030101010101" pitchFamily="2" charset="-122"/>
                        <a:cs typeface="宋体" panose="02010600030101010101" pitchFamily="2" charset="-122"/>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AD4"/>
                    </a:solidFill>
                  </a:tcPr>
                </a:tc>
                <a:tc>
                  <a:txBody>
                    <a:bodyPr/>
                    <a:lstStyle/>
                    <a:p>
                      <a:pPr marL="118110" algn="ctr">
                        <a:lnSpc>
                          <a:spcPct val="100000"/>
                        </a:lnSpc>
                        <a:spcBef>
                          <a:spcPts val="790"/>
                        </a:spcBef>
                      </a:pPr>
                      <a:r>
                        <a:rPr sz="1800" spc="-5" dirty="0">
                          <a:latin typeface="Times New Roman" panose="02020603050405020304"/>
                          <a:cs typeface="Times New Roman" panose="02020603050405020304"/>
                        </a:rPr>
                        <a:t>N</a:t>
                      </a:r>
                      <a:r>
                        <a:rPr sz="1800" spc="-7" baseline="-21000" dirty="0">
                          <a:latin typeface="Times New Roman" panose="02020603050405020304"/>
                          <a:cs typeface="Times New Roman" panose="02020603050405020304"/>
                        </a:rPr>
                        <a:t>2</a:t>
                      </a:r>
                      <a:r>
                        <a:rPr sz="1800" spc="-5" dirty="0">
                          <a:latin typeface="Times New Roman" panose="02020603050405020304"/>
                          <a:cs typeface="Times New Roman" panose="02020603050405020304"/>
                        </a:rPr>
                        <a:t>O </a:t>
                      </a:r>
                      <a:r>
                        <a:rPr sz="1800" spc="20" dirty="0">
                          <a:latin typeface="宋体" panose="02010600030101010101" pitchFamily="2" charset="-122"/>
                          <a:cs typeface="宋体" panose="02010600030101010101" pitchFamily="2" charset="-122"/>
                        </a:rPr>
                        <a:t>去除</a:t>
                      </a:r>
                      <a:r>
                        <a:rPr sz="1800" dirty="0">
                          <a:latin typeface="宋体" panose="02010600030101010101" pitchFamily="2" charset="-122"/>
                          <a:cs typeface="宋体" panose="02010600030101010101" pitchFamily="2" charset="-122"/>
                        </a:rPr>
                        <a:t>率</a:t>
                      </a:r>
                      <a:endParaRPr sz="1800">
                        <a:latin typeface="宋体" panose="02010600030101010101" pitchFamily="2" charset="-122"/>
                        <a:cs typeface="宋体" panose="02010600030101010101" pitchFamily="2" charset="-122"/>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AD4"/>
                    </a:solidFill>
                  </a:tcPr>
                </a:tc>
              </a:tr>
              <a:tr h="460248">
                <a:tc>
                  <a:txBody>
                    <a:bodyPr/>
                    <a:lstStyle/>
                    <a:p>
                      <a:pPr marL="194945">
                        <a:lnSpc>
                          <a:spcPct val="100000"/>
                        </a:lnSpc>
                        <a:spcBef>
                          <a:spcPts val="815"/>
                        </a:spcBef>
                      </a:pPr>
                      <a:r>
                        <a:rPr sz="1800" spc="20" dirty="0">
                          <a:latin typeface="宋体" panose="02010600030101010101" pitchFamily="2" charset="-122"/>
                          <a:cs typeface="宋体" panose="02010600030101010101" pitchFamily="2" charset="-122"/>
                        </a:rPr>
                        <a:t>非选择</a:t>
                      </a:r>
                      <a:r>
                        <a:rPr sz="1800" dirty="0">
                          <a:latin typeface="宋体" panose="02010600030101010101" pitchFamily="2" charset="-122"/>
                          <a:cs typeface="宋体" panose="02010600030101010101" pitchFamily="2" charset="-122"/>
                        </a:rPr>
                        <a:t>性催化还</a:t>
                      </a:r>
                      <a:r>
                        <a:rPr sz="1800" spc="385" dirty="0">
                          <a:latin typeface="宋体" panose="02010600030101010101" pitchFamily="2" charset="-122"/>
                          <a:cs typeface="宋体" panose="02010600030101010101" pitchFamily="2" charset="-122"/>
                        </a:rPr>
                        <a:t>原</a:t>
                      </a:r>
                      <a:r>
                        <a:rPr sz="1800" dirty="0">
                          <a:latin typeface="Times New Roman" panose="02020603050405020304"/>
                          <a:cs typeface="Times New Roman" panose="02020603050405020304"/>
                        </a:rPr>
                        <a:t>NSCR</a:t>
                      </a:r>
                      <a:endParaRPr sz="1800">
                        <a:latin typeface="Times New Roman" panose="02020603050405020304"/>
                        <a:cs typeface="Times New Roman" panose="02020603050405020304"/>
                      </a:endParaRPr>
                    </a:p>
                  </a:txBody>
                  <a:tcPr marL="0" marR="0" marT="1035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E"/>
                    </a:solidFill>
                  </a:tcPr>
                </a:tc>
                <a:tc>
                  <a:txBody>
                    <a:bodyPr/>
                    <a:lstStyle/>
                    <a:p>
                      <a:pPr marL="124460" algn="ctr">
                        <a:lnSpc>
                          <a:spcPct val="100000"/>
                        </a:lnSpc>
                        <a:spcBef>
                          <a:spcPts val="815"/>
                        </a:spcBef>
                      </a:pPr>
                      <a:r>
                        <a:rPr sz="1800" spc="5" dirty="0">
                          <a:latin typeface="Times New Roman" panose="02020603050405020304"/>
                          <a:cs typeface="Times New Roman" panose="02020603050405020304"/>
                        </a:rPr>
                        <a:t>85%</a:t>
                      </a:r>
                      <a:r>
                        <a:rPr sz="1800" spc="-35" dirty="0">
                          <a:latin typeface="Times New Roman" panose="02020603050405020304"/>
                          <a:cs typeface="Times New Roman" panose="02020603050405020304"/>
                        </a:rPr>
                        <a:t> </a:t>
                      </a:r>
                      <a:r>
                        <a:rPr sz="1800" dirty="0">
                          <a:latin typeface="Times New Roman" panose="02020603050405020304"/>
                          <a:cs typeface="Times New Roman" panose="02020603050405020304"/>
                        </a:rPr>
                        <a:t>(80%-90%)</a:t>
                      </a:r>
                      <a:endParaRPr sz="1800">
                        <a:latin typeface="Times New Roman" panose="02020603050405020304"/>
                        <a:cs typeface="Times New Roman" panose="02020603050405020304"/>
                      </a:endParaRPr>
                    </a:p>
                  </a:txBody>
                  <a:tcPr marL="0" marR="0" marT="1035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E"/>
                    </a:solidFill>
                  </a:tcPr>
                </a:tc>
              </a:tr>
              <a:tr h="460247">
                <a:tc>
                  <a:txBody>
                    <a:bodyPr/>
                    <a:lstStyle/>
                    <a:p>
                      <a:pPr marL="194945">
                        <a:lnSpc>
                          <a:spcPct val="100000"/>
                        </a:lnSpc>
                        <a:spcBef>
                          <a:spcPts val="815"/>
                        </a:spcBef>
                      </a:pPr>
                      <a:r>
                        <a:rPr sz="1800" spc="20" dirty="0">
                          <a:latin typeface="宋体" panose="02010600030101010101" pitchFamily="2" charset="-122"/>
                          <a:cs typeface="宋体" panose="02010600030101010101" pitchFamily="2" charset="-122"/>
                        </a:rPr>
                        <a:t>选择性</a:t>
                      </a:r>
                      <a:r>
                        <a:rPr sz="1800" dirty="0">
                          <a:latin typeface="宋体" panose="02010600030101010101" pitchFamily="2" charset="-122"/>
                          <a:cs typeface="宋体" panose="02010600030101010101" pitchFamily="2" charset="-122"/>
                        </a:rPr>
                        <a:t>催化还</a:t>
                      </a:r>
                      <a:r>
                        <a:rPr sz="1800" spc="385" dirty="0">
                          <a:latin typeface="宋体" panose="02010600030101010101" pitchFamily="2" charset="-122"/>
                          <a:cs typeface="宋体" panose="02010600030101010101" pitchFamily="2" charset="-122"/>
                        </a:rPr>
                        <a:t>原</a:t>
                      </a:r>
                      <a:r>
                        <a:rPr sz="1800" dirty="0">
                          <a:latin typeface="Times New Roman" panose="02020603050405020304"/>
                          <a:cs typeface="Times New Roman" panose="02020603050405020304"/>
                        </a:rPr>
                        <a:t>SCR</a:t>
                      </a:r>
                      <a:endParaRPr sz="1800">
                        <a:latin typeface="Times New Roman" panose="02020603050405020304"/>
                        <a:cs typeface="Times New Roman" panose="02020603050405020304"/>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6"/>
                    </a:solidFill>
                  </a:tcPr>
                </a:tc>
                <a:tc>
                  <a:txBody>
                    <a:bodyPr/>
                    <a:lstStyle/>
                    <a:p>
                      <a:pPr marL="120015" algn="ctr">
                        <a:lnSpc>
                          <a:spcPct val="100000"/>
                        </a:lnSpc>
                        <a:spcBef>
                          <a:spcPts val="815"/>
                        </a:spcBef>
                      </a:pPr>
                      <a:r>
                        <a:rPr sz="1800" dirty="0">
                          <a:latin typeface="Times New Roman" panose="02020603050405020304"/>
                          <a:cs typeface="Times New Roman" panose="02020603050405020304"/>
                        </a:rPr>
                        <a:t>0</a:t>
                      </a:r>
                      <a:endParaRPr sz="1800">
                        <a:latin typeface="Times New Roman" panose="02020603050405020304"/>
                        <a:cs typeface="Times New Roman" panose="02020603050405020304"/>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6"/>
                    </a:solidFill>
                  </a:tcPr>
                </a:tc>
              </a:tr>
              <a:tr h="460248">
                <a:tc>
                  <a:txBody>
                    <a:bodyPr/>
                    <a:lstStyle/>
                    <a:p>
                      <a:pPr marL="194945">
                        <a:lnSpc>
                          <a:spcPct val="100000"/>
                        </a:lnSpc>
                        <a:spcBef>
                          <a:spcPts val="815"/>
                        </a:spcBef>
                      </a:pPr>
                      <a:r>
                        <a:rPr sz="1800" spc="20" dirty="0">
                          <a:latin typeface="宋体" panose="02010600030101010101" pitchFamily="2" charset="-122"/>
                          <a:cs typeface="宋体" panose="02010600030101010101" pitchFamily="2" charset="-122"/>
                        </a:rPr>
                        <a:t>延长吸</a:t>
                      </a:r>
                      <a:r>
                        <a:rPr sz="1800" dirty="0">
                          <a:latin typeface="宋体" panose="02010600030101010101" pitchFamily="2" charset="-122"/>
                          <a:cs typeface="宋体" panose="02010600030101010101" pitchFamily="2" charset="-122"/>
                        </a:rPr>
                        <a:t>收</a:t>
                      </a:r>
                      <a:endParaRPr sz="1800">
                        <a:latin typeface="宋体" panose="02010600030101010101" pitchFamily="2" charset="-122"/>
                        <a:cs typeface="宋体" panose="02010600030101010101" pitchFamily="2" charset="-122"/>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E"/>
                    </a:solidFill>
                  </a:tcPr>
                </a:tc>
                <a:tc>
                  <a:txBody>
                    <a:bodyPr/>
                    <a:lstStyle/>
                    <a:p>
                      <a:pPr marL="120015" algn="ctr">
                        <a:lnSpc>
                          <a:spcPct val="100000"/>
                        </a:lnSpc>
                        <a:spcBef>
                          <a:spcPts val="815"/>
                        </a:spcBef>
                      </a:pPr>
                      <a:r>
                        <a:rPr sz="1800" dirty="0">
                          <a:latin typeface="Times New Roman" panose="02020603050405020304"/>
                          <a:cs typeface="Times New Roman" panose="02020603050405020304"/>
                        </a:rPr>
                        <a:t>0</a:t>
                      </a:r>
                      <a:endParaRPr sz="1800">
                        <a:latin typeface="Times New Roman" panose="02020603050405020304"/>
                        <a:cs typeface="Times New Roman" panose="02020603050405020304"/>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E"/>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010411" y="734567"/>
            <a:ext cx="5285740" cy="574040"/>
          </a:xfrm>
          <a:prstGeom prst="rect">
            <a:avLst/>
          </a:prstGeom>
        </p:spPr>
        <p:txBody>
          <a:bodyPr vert="horz" wrap="square" lIns="0" tIns="12700" rIns="0" bIns="0" rtlCol="0">
            <a:spAutoFit/>
          </a:bodyPr>
          <a:lstStyle/>
          <a:p>
            <a:pPr marL="38100">
              <a:lnSpc>
                <a:spcPct val="100000"/>
              </a:lnSpc>
              <a:spcBef>
                <a:spcPts val="100"/>
              </a:spcBef>
            </a:pPr>
            <a:r>
              <a:rPr sz="3600" b="1" spc="20" dirty="0">
                <a:solidFill>
                  <a:srgbClr val="000000"/>
                </a:solidFill>
                <a:latin typeface="Microsoft JhengHei" panose="020B0604030504040204" charset="-120"/>
                <a:cs typeface="Microsoft JhengHei" panose="020B0604030504040204" charset="-120"/>
              </a:rPr>
              <a:t>己二酸生产过程</a:t>
            </a:r>
            <a:r>
              <a:rPr sz="3600" b="1" spc="15" dirty="0">
                <a:solidFill>
                  <a:srgbClr val="000000"/>
                </a:solidFill>
                <a:latin typeface="Microsoft JhengHei" panose="020B0604030504040204" charset="-120"/>
                <a:cs typeface="Microsoft JhengHei" panose="020B0604030504040204" charset="-120"/>
              </a:rPr>
              <a:t>的</a:t>
            </a:r>
            <a:r>
              <a:rPr sz="3600" b="1" spc="-835" dirty="0">
                <a:solidFill>
                  <a:srgbClr val="000000"/>
                </a:solidFill>
                <a:latin typeface="Microsoft JhengHei" panose="020B0604030504040204" charset="-120"/>
                <a:cs typeface="Microsoft JhengHei" panose="020B0604030504040204" charset="-120"/>
              </a:rPr>
              <a:t>N</a:t>
            </a:r>
            <a:r>
              <a:rPr sz="3600" b="1" spc="-1252" baseline="-21000" dirty="0">
                <a:solidFill>
                  <a:srgbClr val="000000"/>
                </a:solidFill>
                <a:latin typeface="Microsoft JhengHei" panose="020B0604030504040204" charset="-120"/>
                <a:cs typeface="Microsoft JhengHei" panose="020B0604030504040204" charset="-120"/>
              </a:rPr>
              <a:t>2</a:t>
            </a:r>
            <a:r>
              <a:rPr sz="3600" b="1" spc="-835" dirty="0">
                <a:solidFill>
                  <a:srgbClr val="000000"/>
                </a:solidFill>
                <a:latin typeface="Microsoft JhengHei" panose="020B0604030504040204" charset="-120"/>
                <a:cs typeface="Microsoft JhengHei" panose="020B0604030504040204" charset="-120"/>
              </a:rPr>
              <a:t>O</a:t>
            </a:r>
            <a:r>
              <a:rPr sz="3600" b="1" dirty="0">
                <a:solidFill>
                  <a:srgbClr val="000000"/>
                </a:solidFill>
                <a:latin typeface="Microsoft JhengHei" panose="020B0604030504040204" charset="-120"/>
                <a:cs typeface="Microsoft JhengHei" panose="020B0604030504040204" charset="-120"/>
              </a:rPr>
              <a:t>排放</a:t>
            </a:r>
            <a:endParaRPr sz="3600">
              <a:latin typeface="Microsoft JhengHei" panose="020B0604030504040204" charset="-120"/>
              <a:cs typeface="Microsoft JhengHei" panose="020B0604030504040204" charset="-120"/>
            </a:endParaRPr>
          </a:p>
        </p:txBody>
      </p:sp>
      <p:sp>
        <p:nvSpPr>
          <p:cNvPr id="7" name="object 7"/>
          <p:cNvSpPr txBox="1"/>
          <p:nvPr/>
        </p:nvSpPr>
        <p:spPr>
          <a:xfrm>
            <a:off x="1010411" y="1749552"/>
            <a:ext cx="8595360" cy="636905"/>
          </a:xfrm>
          <a:prstGeom prst="rect">
            <a:avLst/>
          </a:prstGeom>
        </p:spPr>
        <p:txBody>
          <a:bodyPr vert="horz" wrap="square" lIns="0" tIns="48895" rIns="0" bIns="0" rtlCol="0">
            <a:spAutoFit/>
          </a:bodyPr>
          <a:lstStyle/>
          <a:p>
            <a:pPr marL="208280" marR="30480" indent="-170815">
              <a:lnSpc>
                <a:spcPts val="2280"/>
              </a:lnSpc>
              <a:spcBef>
                <a:spcPts val="385"/>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根据不同生产技</a:t>
            </a:r>
            <a:r>
              <a:rPr sz="2100" spc="-15" dirty="0">
                <a:latin typeface="宋体" panose="02010600030101010101" pitchFamily="2" charset="-122"/>
                <a:cs typeface="宋体" panose="02010600030101010101" pitchFamily="2" charset="-122"/>
              </a:rPr>
              <a:t>术</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己</a:t>
            </a:r>
            <a:r>
              <a:rPr sz="2100" spc="10" dirty="0">
                <a:latin typeface="宋体" panose="02010600030101010101" pitchFamily="2" charset="-122"/>
                <a:cs typeface="宋体" panose="02010600030101010101" pitchFamily="2" charset="-122"/>
              </a:rPr>
              <a:t>二</a:t>
            </a:r>
            <a:r>
              <a:rPr sz="2100" spc="-15" dirty="0">
                <a:latin typeface="宋体" panose="02010600030101010101" pitchFamily="2" charset="-122"/>
                <a:cs typeface="宋体" panose="02010600030101010101" pitchFamily="2" charset="-122"/>
              </a:rPr>
              <a:t>酸</a:t>
            </a:r>
            <a:r>
              <a:rPr sz="2100" spc="10" dirty="0">
                <a:latin typeface="宋体" panose="02010600030101010101" pitchFamily="2" charset="-122"/>
                <a:cs typeface="宋体" panose="02010600030101010101" pitchFamily="2" charset="-122"/>
              </a:rPr>
              <a:t>产</a:t>
            </a:r>
            <a:r>
              <a:rPr sz="2100" spc="-15" dirty="0">
                <a:latin typeface="宋体" panose="02010600030101010101" pitchFamily="2" charset="-122"/>
                <a:cs typeface="宋体" panose="02010600030101010101" pitchFamily="2" charset="-122"/>
              </a:rPr>
              <a:t>量</a:t>
            </a:r>
            <a:r>
              <a:rPr sz="2100" spc="10" dirty="0">
                <a:latin typeface="宋体" panose="02010600030101010101" pitchFamily="2" charset="-122"/>
                <a:cs typeface="宋体" panose="02010600030101010101" pitchFamily="2" charset="-122"/>
              </a:rPr>
              <a:t>、</a:t>
            </a:r>
            <a:r>
              <a:rPr sz="2100" spc="-10" dirty="0">
                <a:latin typeface="Calibri" panose="020F0502020204030204"/>
                <a:cs typeface="Calibri" panose="020F0502020204030204"/>
              </a:rPr>
              <a:t>N</a:t>
            </a:r>
            <a:r>
              <a:rPr sz="2100" spc="-15" baseline="-20000" dirty="0">
                <a:latin typeface="Calibri" panose="020F0502020204030204"/>
                <a:cs typeface="Calibri" panose="020F0502020204030204"/>
              </a:rPr>
              <a:t>2</a:t>
            </a:r>
            <a:r>
              <a:rPr sz="2100" spc="-10"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生</a:t>
            </a:r>
            <a:r>
              <a:rPr sz="2100" spc="-15" dirty="0">
                <a:latin typeface="宋体" panose="02010600030101010101" pitchFamily="2" charset="-122"/>
                <a:cs typeface="宋体" panose="02010600030101010101" pitchFamily="2" charset="-122"/>
              </a:rPr>
              <a:t>成</a:t>
            </a:r>
            <a:r>
              <a:rPr sz="2100" spc="10" dirty="0">
                <a:latin typeface="宋体" panose="02010600030101010101" pitchFamily="2" charset="-122"/>
                <a:cs typeface="宋体" panose="02010600030101010101" pitchFamily="2" charset="-122"/>
              </a:rPr>
              <a:t>因</a:t>
            </a:r>
            <a:r>
              <a:rPr sz="2100" spc="-15" dirty="0">
                <a:latin typeface="宋体" panose="02010600030101010101" pitchFamily="2" charset="-122"/>
                <a:cs typeface="宋体" panose="02010600030101010101" pitchFamily="2" charset="-122"/>
              </a:rPr>
              <a:t>子</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所</a:t>
            </a:r>
            <a:r>
              <a:rPr sz="2100" spc="10" dirty="0">
                <a:latin typeface="宋体" panose="02010600030101010101" pitchFamily="2" charset="-122"/>
                <a:cs typeface="宋体" panose="02010600030101010101" pitchFamily="2" charset="-122"/>
              </a:rPr>
              <a:t>安</a:t>
            </a:r>
            <a:r>
              <a:rPr sz="2100" spc="-15" dirty="0">
                <a:latin typeface="宋体" panose="02010600030101010101" pitchFamily="2" charset="-122"/>
                <a:cs typeface="宋体" panose="02010600030101010101" pitchFamily="2" charset="-122"/>
              </a:rPr>
              <a:t>装</a:t>
            </a:r>
            <a:r>
              <a:rPr sz="2100" spc="5" dirty="0">
                <a:latin typeface="宋体" panose="02010600030101010101" pitchFamily="2" charset="-122"/>
                <a:cs typeface="宋体" panose="02010600030101010101" pitchFamily="2" charset="-122"/>
              </a:rPr>
              <a:t>的</a:t>
            </a:r>
            <a:r>
              <a:rPr sz="2100" spc="-10" dirty="0">
                <a:latin typeface="Calibri" panose="020F0502020204030204"/>
                <a:cs typeface="Calibri" panose="020F0502020204030204"/>
              </a:rPr>
              <a:t>NO</a:t>
            </a:r>
            <a:r>
              <a:rPr sz="2100" spc="-15" baseline="-20000" dirty="0">
                <a:latin typeface="Calibri" panose="020F0502020204030204"/>
                <a:cs typeface="Calibri" panose="020F0502020204030204"/>
              </a:rPr>
              <a:t>x</a:t>
            </a:r>
            <a:r>
              <a:rPr sz="2100" spc="-10" dirty="0">
                <a:latin typeface="Calibri" panose="020F0502020204030204"/>
                <a:cs typeface="Calibri" panose="020F0502020204030204"/>
              </a:rPr>
              <a:t>/N</a:t>
            </a:r>
            <a:r>
              <a:rPr sz="2100" spc="-15" baseline="-20000" dirty="0">
                <a:latin typeface="Calibri" panose="020F0502020204030204"/>
                <a:cs typeface="Calibri" panose="020F0502020204030204"/>
              </a:rPr>
              <a:t>2</a:t>
            </a:r>
            <a:r>
              <a:rPr sz="2100" spc="-10"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尾气 处理设备的</a:t>
            </a:r>
            <a:r>
              <a:rPr sz="2100" spc="-5" dirty="0">
                <a:latin typeface="Calibri" panose="020F0502020204030204"/>
                <a:cs typeface="Calibri" panose="020F0502020204030204"/>
              </a:rPr>
              <a:t>N</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去</a:t>
            </a:r>
            <a:r>
              <a:rPr sz="2100" spc="-15" dirty="0">
                <a:latin typeface="宋体" panose="02010600030101010101" pitchFamily="2" charset="-122"/>
                <a:cs typeface="宋体" panose="02010600030101010101" pitchFamily="2" charset="-122"/>
              </a:rPr>
              <a:t>除</a:t>
            </a:r>
            <a:r>
              <a:rPr sz="2100" spc="10" dirty="0">
                <a:latin typeface="宋体" panose="02010600030101010101" pitchFamily="2" charset="-122"/>
                <a:cs typeface="宋体" panose="02010600030101010101" pitchFamily="2" charset="-122"/>
              </a:rPr>
              <a:t>效</a:t>
            </a:r>
            <a:r>
              <a:rPr sz="2100" spc="-15" dirty="0">
                <a:latin typeface="宋体" panose="02010600030101010101" pitchFamily="2" charset="-122"/>
                <a:cs typeface="宋体" panose="02010600030101010101" pitchFamily="2" charset="-122"/>
              </a:rPr>
              <a:t>率</a:t>
            </a:r>
            <a:r>
              <a:rPr sz="2100" spc="10" dirty="0">
                <a:latin typeface="宋体" panose="02010600030101010101" pitchFamily="2" charset="-122"/>
                <a:cs typeface="宋体" panose="02010600030101010101" pitchFamily="2" charset="-122"/>
              </a:rPr>
              <a:t>以</a:t>
            </a:r>
            <a:r>
              <a:rPr sz="2100" spc="-15" dirty="0">
                <a:latin typeface="宋体" panose="02010600030101010101" pitchFamily="2" charset="-122"/>
                <a:cs typeface="宋体" panose="02010600030101010101" pitchFamily="2" charset="-122"/>
              </a:rPr>
              <a:t>及</a:t>
            </a:r>
            <a:r>
              <a:rPr sz="2100" spc="10" dirty="0">
                <a:latin typeface="宋体" panose="02010600030101010101" pitchFamily="2" charset="-122"/>
                <a:cs typeface="宋体" panose="02010600030101010101" pitchFamily="2" charset="-122"/>
              </a:rPr>
              <a:t>尾</a:t>
            </a:r>
            <a:r>
              <a:rPr sz="2100" spc="-15" dirty="0">
                <a:latin typeface="宋体" panose="02010600030101010101" pitchFamily="2" charset="-122"/>
                <a:cs typeface="宋体" panose="02010600030101010101" pitchFamily="2" charset="-122"/>
              </a:rPr>
              <a:t>气</a:t>
            </a:r>
            <a:r>
              <a:rPr sz="2100" spc="10" dirty="0">
                <a:latin typeface="宋体" panose="02010600030101010101" pitchFamily="2" charset="-122"/>
                <a:cs typeface="宋体" panose="02010600030101010101" pitchFamily="2" charset="-122"/>
              </a:rPr>
              <a:t>处</a:t>
            </a:r>
            <a:r>
              <a:rPr sz="2100" spc="-15" dirty="0">
                <a:latin typeface="宋体" panose="02010600030101010101" pitchFamily="2" charset="-122"/>
                <a:cs typeface="宋体" panose="02010600030101010101" pitchFamily="2" charset="-122"/>
              </a:rPr>
              <a:t>理</a:t>
            </a:r>
            <a:r>
              <a:rPr sz="2100" spc="10" dirty="0">
                <a:latin typeface="宋体" panose="02010600030101010101" pitchFamily="2" charset="-122"/>
                <a:cs typeface="宋体" panose="02010600030101010101" pitchFamily="2" charset="-122"/>
              </a:rPr>
              <a:t>设</a:t>
            </a:r>
            <a:r>
              <a:rPr sz="2100" spc="-15" dirty="0">
                <a:latin typeface="宋体" panose="02010600030101010101" pitchFamily="2" charset="-122"/>
                <a:cs typeface="宋体" panose="02010600030101010101" pitchFamily="2" charset="-122"/>
              </a:rPr>
              <a:t>备</a:t>
            </a:r>
            <a:r>
              <a:rPr sz="2100" spc="10" dirty="0">
                <a:latin typeface="宋体" panose="02010600030101010101" pitchFamily="2" charset="-122"/>
                <a:cs typeface="宋体" panose="02010600030101010101" pitchFamily="2" charset="-122"/>
              </a:rPr>
              <a:t>使</a:t>
            </a:r>
            <a:r>
              <a:rPr sz="2100" spc="-15" dirty="0">
                <a:latin typeface="宋体" panose="02010600030101010101" pitchFamily="2" charset="-122"/>
                <a:cs typeface="宋体" panose="02010600030101010101" pitchFamily="2" charset="-122"/>
              </a:rPr>
              <a:t>用</a:t>
            </a:r>
            <a:r>
              <a:rPr sz="2100" spc="10" dirty="0">
                <a:latin typeface="宋体" panose="02010600030101010101" pitchFamily="2" charset="-122"/>
                <a:cs typeface="宋体" panose="02010600030101010101" pitchFamily="2" charset="-122"/>
              </a:rPr>
              <a:t>率</a:t>
            </a:r>
            <a:r>
              <a:rPr sz="2100" spc="-15" dirty="0">
                <a:latin typeface="宋体" panose="02010600030101010101" pitchFamily="2" charset="-122"/>
                <a:cs typeface="宋体" panose="02010600030101010101" pitchFamily="2" charset="-122"/>
              </a:rPr>
              <a:t>计</a:t>
            </a:r>
            <a:r>
              <a:rPr sz="2100" dirty="0">
                <a:latin typeface="宋体" panose="02010600030101010101" pitchFamily="2" charset="-122"/>
                <a:cs typeface="宋体" panose="02010600030101010101" pitchFamily="2" charset="-122"/>
              </a:rPr>
              <a:t>算</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8" name="object 8"/>
          <p:cNvSpPr txBox="1"/>
          <p:nvPr/>
        </p:nvSpPr>
        <p:spPr>
          <a:xfrm>
            <a:off x="1563624" y="5067950"/>
            <a:ext cx="228600" cy="774700"/>
          </a:xfrm>
          <a:prstGeom prst="rect">
            <a:avLst/>
          </a:prstGeom>
        </p:spPr>
        <p:txBody>
          <a:bodyPr vert="horz" wrap="square" lIns="0" tIns="0" rIns="0" bIns="0" rtlCol="0">
            <a:spAutoFit/>
          </a:bodyPr>
          <a:lstStyle/>
          <a:p>
            <a:pPr>
              <a:lnSpc>
                <a:spcPts val="1905"/>
              </a:lnSpc>
            </a:pPr>
            <a:r>
              <a:rPr sz="1800" dirty="0">
                <a:latin typeface="宋体" panose="02010600030101010101" pitchFamily="2" charset="-122"/>
                <a:cs typeface="宋体" panose="02010600030101010101" pitchFamily="2" charset="-122"/>
              </a:rPr>
              <a:t>值</a:t>
            </a:r>
            <a:endParaRPr sz="1800">
              <a:latin typeface="宋体" panose="02010600030101010101" pitchFamily="2" charset="-122"/>
              <a:cs typeface="宋体" panose="02010600030101010101" pitchFamily="2" charset="-122"/>
            </a:endParaRPr>
          </a:p>
          <a:p>
            <a:pPr>
              <a:lnSpc>
                <a:spcPct val="100000"/>
              </a:lnSpc>
              <a:spcBef>
                <a:spcPts val="5"/>
              </a:spcBef>
            </a:pPr>
            <a:endParaRPr sz="1850">
              <a:latin typeface="Times New Roman" panose="02020603050405020304"/>
              <a:cs typeface="Times New Roman" panose="02020603050405020304"/>
            </a:endParaRPr>
          </a:p>
          <a:p>
            <a:pPr>
              <a:lnSpc>
                <a:spcPts val="2055"/>
              </a:lnSpc>
            </a:pPr>
            <a:r>
              <a:rPr sz="1800" dirty="0">
                <a:latin typeface="宋体" panose="02010600030101010101" pitchFamily="2" charset="-122"/>
                <a:cs typeface="宋体" panose="02010600030101010101" pitchFamily="2" charset="-122"/>
              </a:rPr>
              <a:t>运</a:t>
            </a:r>
            <a:endParaRPr sz="1800">
              <a:latin typeface="宋体" panose="02010600030101010101" pitchFamily="2" charset="-122"/>
              <a:cs typeface="宋体" panose="02010600030101010101" pitchFamily="2" charset="-122"/>
            </a:endParaRPr>
          </a:p>
        </p:txBody>
      </p:sp>
      <p:sp>
        <p:nvSpPr>
          <p:cNvPr id="9" name="object 9"/>
          <p:cNvSpPr txBox="1"/>
          <p:nvPr/>
        </p:nvSpPr>
        <p:spPr>
          <a:xfrm>
            <a:off x="1010411" y="3176455"/>
            <a:ext cx="8595360" cy="2692400"/>
          </a:xfrm>
          <a:prstGeom prst="rect">
            <a:avLst/>
          </a:prstGeom>
        </p:spPr>
        <p:txBody>
          <a:bodyPr vert="horz" wrap="square" lIns="0" tIns="43815" rIns="0" bIns="0" rtlCol="0">
            <a:spAutoFit/>
          </a:bodyPr>
          <a:lstStyle/>
          <a:p>
            <a:pPr marL="38100">
              <a:lnSpc>
                <a:spcPct val="100000"/>
              </a:lnSpc>
              <a:spcBef>
                <a:spcPts val="345"/>
              </a:spcBef>
            </a:pPr>
            <a:r>
              <a:rPr sz="2100" spc="10" dirty="0">
                <a:latin typeface="宋体" panose="02010600030101010101" pitchFamily="2" charset="-122"/>
                <a:cs typeface="宋体" panose="02010600030101010101" pitchFamily="2" charset="-122"/>
              </a:rPr>
              <a:t>式中，</a:t>
            </a:r>
            <a:endParaRPr sz="2100">
              <a:latin typeface="宋体" panose="02010600030101010101" pitchFamily="2" charset="-122"/>
              <a:cs typeface="宋体" panose="02010600030101010101" pitchFamily="2" charset="-122"/>
            </a:endParaRPr>
          </a:p>
          <a:p>
            <a:pPr marL="553085" marR="78740" indent="-170815">
              <a:lnSpc>
                <a:spcPts val="1940"/>
              </a:lnSpc>
              <a:spcBef>
                <a:spcPts val="455"/>
              </a:spcBef>
            </a:pPr>
            <a:r>
              <a:rPr sz="1800" dirty="0">
                <a:latin typeface="Calibri" panose="020F0502020204030204"/>
                <a:cs typeface="Calibri" panose="020F0502020204030204"/>
              </a:rPr>
              <a:t>j</a:t>
            </a:r>
            <a:r>
              <a:rPr sz="1800" dirty="0">
                <a:latin typeface="宋体" panose="02010600030101010101" pitchFamily="2" charset="-122"/>
                <a:cs typeface="宋体" panose="02010600030101010101" pitchFamily="2" charset="-122"/>
              </a:rPr>
              <a:t>为己二酸生产工艺，分为硝酸氧化工艺、其它工艺两类；</a:t>
            </a:r>
            <a:r>
              <a:rPr sz="1800" dirty="0">
                <a:latin typeface="Calibri" panose="020F0502020204030204"/>
                <a:cs typeface="Calibri" panose="020F0502020204030204"/>
              </a:rPr>
              <a:t>k</a:t>
            </a:r>
            <a:r>
              <a:rPr sz="1800" spc="-8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为</a:t>
            </a:r>
            <a:r>
              <a:rPr sz="1800" spc="-5" dirty="0">
                <a:latin typeface="Calibri" panose="020F0502020204030204"/>
                <a:cs typeface="Calibri" panose="020F0502020204030204"/>
              </a:rPr>
              <a:t>NO</a:t>
            </a:r>
            <a:r>
              <a:rPr sz="1800" spc="-7" baseline="-21000" dirty="0">
                <a:latin typeface="Calibri" panose="020F0502020204030204"/>
                <a:cs typeface="Calibri" panose="020F0502020204030204"/>
              </a:rPr>
              <a:t>x</a:t>
            </a:r>
            <a:r>
              <a:rPr sz="1800" spc="-5" dirty="0">
                <a:latin typeface="Calibri" panose="020F0502020204030204"/>
                <a:cs typeface="Calibri" panose="020F0502020204030204"/>
              </a:rPr>
              <a:t>/N</a:t>
            </a:r>
            <a:r>
              <a:rPr sz="1800" spc="-7" baseline="-21000" dirty="0">
                <a:latin typeface="Calibri" panose="020F0502020204030204"/>
                <a:cs typeface="Calibri" panose="020F0502020204030204"/>
              </a:rPr>
              <a:t>2</a:t>
            </a:r>
            <a:r>
              <a:rPr sz="1800" spc="-5" dirty="0">
                <a:latin typeface="Calibri" panose="020F0502020204030204"/>
                <a:cs typeface="Calibri" panose="020F0502020204030204"/>
              </a:rPr>
              <a:t>O</a:t>
            </a:r>
            <a:r>
              <a:rPr sz="1800" dirty="0">
                <a:latin typeface="宋体" panose="02010600030101010101" pitchFamily="2" charset="-122"/>
                <a:cs typeface="宋体" panose="02010600030101010101" pitchFamily="2" charset="-122"/>
              </a:rPr>
              <a:t>尾气处理设 备类型；</a:t>
            </a:r>
            <a:endParaRPr sz="1800">
              <a:latin typeface="宋体" panose="02010600030101010101" pitchFamily="2" charset="-122"/>
              <a:cs typeface="宋体" panose="02010600030101010101" pitchFamily="2" charset="-122"/>
            </a:endParaRPr>
          </a:p>
          <a:p>
            <a:pPr marL="382270">
              <a:lnSpc>
                <a:spcPct val="100000"/>
              </a:lnSpc>
              <a:spcBef>
                <a:spcPts val="60"/>
              </a:spcBef>
            </a:pPr>
            <a:r>
              <a:rPr sz="1800" spc="-10" dirty="0">
                <a:latin typeface="Calibri" panose="020F0502020204030204"/>
                <a:cs typeface="Calibri" panose="020F0502020204030204"/>
              </a:rPr>
              <a:t>AD</a:t>
            </a:r>
            <a:r>
              <a:rPr sz="2100" spc="-10" dirty="0">
                <a:latin typeface="Calibri" panose="020F0502020204030204"/>
                <a:cs typeface="Calibri" panose="020F0502020204030204"/>
              </a:rPr>
              <a:t>j</a:t>
            </a:r>
            <a:r>
              <a:rPr sz="1800" dirty="0">
                <a:latin typeface="宋体" panose="02010600030101010101" pitchFamily="2" charset="-122"/>
                <a:cs typeface="宋体" panose="02010600030101010101" pitchFamily="2" charset="-122"/>
              </a:rPr>
              <a:t>为生产工艺</a:t>
            </a:r>
            <a:r>
              <a:rPr sz="1800" dirty="0">
                <a:latin typeface="Calibri" panose="020F0502020204030204"/>
                <a:cs typeface="Calibri" panose="020F0502020204030204"/>
              </a:rPr>
              <a:t>j</a:t>
            </a:r>
            <a:r>
              <a:rPr sz="1800" dirty="0">
                <a:latin typeface="宋体" panose="02010600030101010101" pitchFamily="2" charset="-122"/>
                <a:cs typeface="宋体" panose="02010600030101010101" pitchFamily="2" charset="-122"/>
              </a:rPr>
              <a:t>的己二酸产量，单位为吨；</a:t>
            </a:r>
            <a:endParaRPr sz="1800">
              <a:latin typeface="宋体" panose="02010600030101010101" pitchFamily="2" charset="-122"/>
              <a:cs typeface="宋体" panose="02010600030101010101" pitchFamily="2" charset="-122"/>
            </a:endParaRPr>
          </a:p>
          <a:p>
            <a:pPr marL="382270">
              <a:lnSpc>
                <a:spcPct val="100000"/>
              </a:lnSpc>
              <a:spcBef>
                <a:spcPts val="145"/>
              </a:spcBef>
            </a:pPr>
            <a:r>
              <a:rPr sz="1800" spc="-5" dirty="0">
                <a:latin typeface="Calibri" panose="020F0502020204030204"/>
                <a:cs typeface="Calibri" panose="020F0502020204030204"/>
              </a:rPr>
              <a:t>EF</a:t>
            </a:r>
            <a:r>
              <a:rPr sz="2100" spc="-5" dirty="0">
                <a:latin typeface="Calibri" panose="020F0502020204030204"/>
                <a:cs typeface="Calibri" panose="020F0502020204030204"/>
              </a:rPr>
              <a:t>j</a:t>
            </a:r>
            <a:r>
              <a:rPr sz="1800" dirty="0">
                <a:latin typeface="宋体" panose="02010600030101010101" pitchFamily="2" charset="-122"/>
                <a:cs typeface="宋体" panose="02010600030101010101" pitchFamily="2" charset="-122"/>
              </a:rPr>
              <a:t>为生产工艺</a:t>
            </a:r>
            <a:r>
              <a:rPr sz="1800" dirty="0">
                <a:latin typeface="Calibri" panose="020F0502020204030204"/>
                <a:cs typeface="Calibri" panose="020F0502020204030204"/>
              </a:rPr>
              <a:t>j</a:t>
            </a:r>
            <a:r>
              <a:rPr sz="1800" dirty="0">
                <a:latin typeface="宋体" panose="02010600030101010101" pitchFamily="2" charset="-122"/>
                <a:cs typeface="宋体" panose="02010600030101010101" pitchFamily="2" charset="-122"/>
              </a:rPr>
              <a:t>的</a:t>
            </a:r>
            <a:r>
              <a:rPr sz="1800" spc="-5" dirty="0">
                <a:latin typeface="Calibri" panose="020F0502020204030204"/>
                <a:cs typeface="Calibri" panose="020F0502020204030204"/>
              </a:rPr>
              <a:t>N</a:t>
            </a:r>
            <a:r>
              <a:rPr sz="1800" spc="-7" baseline="-21000" dirty="0">
                <a:latin typeface="Calibri" panose="020F0502020204030204"/>
                <a:cs typeface="Calibri" panose="020F0502020204030204"/>
              </a:rPr>
              <a:t>2</a:t>
            </a:r>
            <a:r>
              <a:rPr sz="1800" spc="-5" dirty="0">
                <a:latin typeface="Calibri" panose="020F0502020204030204"/>
                <a:cs typeface="Calibri" panose="020F0502020204030204"/>
              </a:rPr>
              <a:t>O</a:t>
            </a:r>
            <a:r>
              <a:rPr sz="1800" dirty="0">
                <a:latin typeface="宋体" panose="02010600030101010101" pitchFamily="2" charset="-122"/>
                <a:cs typeface="宋体" panose="02010600030101010101" pitchFamily="2" charset="-122"/>
              </a:rPr>
              <a:t>生成因子，单位为</a:t>
            </a:r>
            <a:r>
              <a:rPr sz="1800" spc="-5" dirty="0">
                <a:latin typeface="Calibri" panose="020F0502020204030204"/>
                <a:cs typeface="Calibri" panose="020F0502020204030204"/>
              </a:rPr>
              <a:t>kg</a:t>
            </a:r>
            <a:r>
              <a:rPr sz="1800" spc="-15" dirty="0">
                <a:latin typeface="Calibri" panose="020F0502020204030204"/>
                <a:cs typeface="Calibri" panose="020F0502020204030204"/>
              </a:rPr>
              <a:t> </a:t>
            </a:r>
            <a:r>
              <a:rPr sz="1800" spc="-5" dirty="0">
                <a:latin typeface="Calibri" panose="020F0502020204030204"/>
                <a:cs typeface="Calibri" panose="020F0502020204030204"/>
              </a:rPr>
              <a:t>N</a:t>
            </a:r>
            <a:r>
              <a:rPr sz="1800" spc="-7" baseline="-21000" dirty="0">
                <a:latin typeface="Calibri" panose="020F0502020204030204"/>
                <a:cs typeface="Calibri" panose="020F0502020204030204"/>
              </a:rPr>
              <a:t>2</a:t>
            </a:r>
            <a:r>
              <a:rPr sz="1800" spc="-5" dirty="0">
                <a:latin typeface="Calibri" panose="020F0502020204030204"/>
                <a:cs typeface="Calibri" panose="020F0502020204030204"/>
              </a:rPr>
              <a:t>O/</a:t>
            </a:r>
            <a:r>
              <a:rPr sz="1800" dirty="0">
                <a:latin typeface="宋体" panose="02010600030101010101" pitchFamily="2" charset="-122"/>
                <a:cs typeface="宋体" panose="02010600030101010101" pitchFamily="2" charset="-122"/>
              </a:rPr>
              <a:t>吨己二酸；</a:t>
            </a:r>
            <a:endParaRPr sz="1800">
              <a:latin typeface="宋体" panose="02010600030101010101" pitchFamily="2" charset="-122"/>
              <a:cs typeface="宋体" panose="02010600030101010101" pitchFamily="2" charset="-122"/>
            </a:endParaRPr>
          </a:p>
          <a:p>
            <a:pPr marL="781685" marR="30480" indent="-85725">
              <a:lnSpc>
                <a:spcPts val="1940"/>
              </a:lnSpc>
              <a:spcBef>
                <a:spcPts val="500"/>
              </a:spcBef>
            </a:pPr>
            <a:r>
              <a:rPr sz="1800" dirty="0">
                <a:latin typeface="宋体" panose="02010600030101010101" pitchFamily="2" charset="-122"/>
                <a:cs typeface="宋体" panose="02010600030101010101" pitchFamily="2" charset="-122"/>
              </a:rPr>
              <a:t>为尾气处理设备类型的</a:t>
            </a:r>
            <a:r>
              <a:rPr sz="1800" spc="-10" dirty="0">
                <a:latin typeface="Calibri" panose="020F0502020204030204"/>
                <a:cs typeface="Calibri" panose="020F0502020204030204"/>
              </a:rPr>
              <a:t>N</a:t>
            </a:r>
            <a:r>
              <a:rPr sz="1800" spc="-15" baseline="-21000" dirty="0">
                <a:latin typeface="Calibri" panose="020F0502020204030204"/>
                <a:cs typeface="Calibri" panose="020F0502020204030204"/>
              </a:rPr>
              <a:t>2</a:t>
            </a:r>
            <a:r>
              <a:rPr sz="1800" spc="5" dirty="0">
                <a:latin typeface="Calibri" panose="020F0502020204030204"/>
                <a:cs typeface="Calibri" panose="020F0502020204030204"/>
              </a:rPr>
              <a:t>O</a:t>
            </a:r>
            <a:r>
              <a:rPr sz="1800" dirty="0">
                <a:latin typeface="宋体" panose="02010600030101010101" pitchFamily="2" charset="-122"/>
                <a:cs typeface="宋体" panose="02010600030101010101" pitchFamily="2" charset="-122"/>
              </a:rPr>
              <a:t>去除效率，取值范围为</a:t>
            </a:r>
            <a:r>
              <a:rPr sz="1800" spc="-5" dirty="0">
                <a:latin typeface="Calibri" panose="020F0502020204030204"/>
                <a:cs typeface="Calibri" panose="020F0502020204030204"/>
              </a:rPr>
              <a:t>0</a:t>
            </a:r>
            <a:r>
              <a:rPr sz="1800" dirty="0">
                <a:latin typeface="宋体" panose="02010600030101010101" pitchFamily="2" charset="-122"/>
                <a:cs typeface="宋体" panose="02010600030101010101" pitchFamily="2" charset="-122"/>
              </a:rPr>
              <a:t>～</a:t>
            </a:r>
            <a:r>
              <a:rPr sz="1800" spc="-5" dirty="0">
                <a:latin typeface="Calibri" panose="020F0502020204030204"/>
                <a:cs typeface="Calibri" panose="020F0502020204030204"/>
              </a:rPr>
              <a:t>1</a:t>
            </a:r>
            <a:r>
              <a:rPr sz="1800" dirty="0">
                <a:latin typeface="宋体" panose="02010600030101010101" pitchFamily="2" charset="-122"/>
                <a:cs typeface="宋体" panose="02010600030101010101" pitchFamily="2" charset="-122"/>
              </a:rPr>
              <a:t>，例如</a:t>
            </a:r>
            <a:r>
              <a:rPr sz="1800" dirty="0">
                <a:latin typeface="Calibri" panose="020F0502020204030204"/>
                <a:cs typeface="Calibri" panose="020F0502020204030204"/>
              </a:rPr>
              <a:t>95</a:t>
            </a:r>
            <a:r>
              <a:rPr sz="1800" spc="5" dirty="0">
                <a:latin typeface="Calibri" panose="020F0502020204030204"/>
                <a:cs typeface="Calibri" panose="020F0502020204030204"/>
              </a:rPr>
              <a:t>%</a:t>
            </a:r>
            <a:r>
              <a:rPr sz="1800" dirty="0">
                <a:latin typeface="宋体" panose="02010600030101010101" pitchFamily="2" charset="-122"/>
                <a:cs typeface="宋体" panose="02010600030101010101" pitchFamily="2" charset="-122"/>
              </a:rPr>
              <a:t>的去除效率取 为</a:t>
            </a:r>
            <a:r>
              <a:rPr sz="1800" spc="-5" dirty="0">
                <a:latin typeface="Calibri" panose="020F0502020204030204"/>
                <a:cs typeface="Calibri" panose="020F0502020204030204"/>
              </a:rPr>
              <a:t>0.95</a:t>
            </a:r>
            <a:r>
              <a:rPr sz="1800" spc="-5"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781685" marR="118745" indent="-85725">
              <a:lnSpc>
                <a:spcPts val="1940"/>
              </a:lnSpc>
              <a:spcBef>
                <a:spcPts val="415"/>
              </a:spcBef>
            </a:pPr>
            <a:r>
              <a:rPr sz="1800" dirty="0">
                <a:latin typeface="宋体" panose="02010600030101010101" pitchFamily="2" charset="-122"/>
                <a:cs typeface="宋体" panose="02010600030101010101" pitchFamily="2" charset="-122"/>
              </a:rPr>
              <a:t>为尾气处理设备类型的使用率，等于尾气处理设备运行时间与己二酸生产装置 行时间的比率。</a:t>
            </a:r>
            <a:endParaRPr sz="1800">
              <a:latin typeface="宋体" panose="02010600030101010101" pitchFamily="2" charset="-122"/>
              <a:cs typeface="宋体" panose="02010600030101010101" pitchFamily="2" charset="-122"/>
            </a:endParaRPr>
          </a:p>
        </p:txBody>
      </p:sp>
      <p:sp>
        <p:nvSpPr>
          <p:cNvPr id="10" name="object 10"/>
          <p:cNvSpPr/>
          <p:nvPr/>
        </p:nvSpPr>
        <p:spPr>
          <a:xfrm>
            <a:off x="1338072" y="4651755"/>
            <a:ext cx="344423" cy="1130808"/>
          </a:xfrm>
          <a:prstGeom prst="rect">
            <a:avLst/>
          </a:prstGeom>
          <a:blipFill>
            <a:blip r:embed="rId1" cstate="print"/>
            <a:stretch>
              <a:fillRect/>
            </a:stretch>
          </a:blipFill>
        </p:spPr>
        <p:txBody>
          <a:bodyPr wrap="square" lIns="0" tIns="0" rIns="0" bIns="0" rtlCol="0"/>
          <a:lstStyle/>
          <a:p/>
        </p:txBody>
      </p:sp>
      <p:sp>
        <p:nvSpPr>
          <p:cNvPr id="11" name="object 11"/>
          <p:cNvSpPr/>
          <p:nvPr/>
        </p:nvSpPr>
        <p:spPr>
          <a:xfrm>
            <a:off x="2459735" y="2548637"/>
            <a:ext cx="6059423" cy="107899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p:nvPr/>
        </p:nvSpPr>
        <p:spPr>
          <a:xfrm>
            <a:off x="1392427" y="1493519"/>
            <a:ext cx="6240780" cy="4545965"/>
          </a:xfrm>
          <a:prstGeom prst="rect">
            <a:avLst/>
          </a:prstGeom>
        </p:spPr>
        <p:txBody>
          <a:bodyPr vert="horz" wrap="square" lIns="0" tIns="122555" rIns="0" bIns="0" rtlCol="0">
            <a:spAutoFit/>
          </a:bodyPr>
          <a:lstStyle/>
          <a:p>
            <a:pPr marL="182880" indent="-170815">
              <a:lnSpc>
                <a:spcPct val="100000"/>
              </a:lnSpc>
              <a:spcBef>
                <a:spcPts val="965"/>
              </a:spcBef>
              <a:buClr>
                <a:srgbClr val="0000CC"/>
              </a:buClr>
              <a:buSzPct val="79000"/>
              <a:buFont typeface="Arial" panose="020B0604020202020204"/>
              <a:buChar char="•"/>
              <a:tabLst>
                <a:tab pos="183515" algn="l"/>
              </a:tabLst>
            </a:pPr>
            <a:r>
              <a:rPr sz="2400" spc="-5" dirty="0">
                <a:latin typeface="华文细黑"/>
                <a:cs typeface="华文细黑"/>
              </a:rPr>
              <a:t>1.</a:t>
            </a:r>
            <a:r>
              <a:rPr sz="2400" dirty="0">
                <a:latin typeface="华文细黑"/>
                <a:cs typeface="华文细黑"/>
              </a:rPr>
              <a:t> 本指南出台的背景和目的</a:t>
            </a:r>
            <a:endParaRPr sz="2400">
              <a:latin typeface="华文细黑"/>
              <a:cs typeface="华文细黑"/>
            </a:endParaRPr>
          </a:p>
          <a:p>
            <a:pPr marL="182880" indent="-170815">
              <a:lnSpc>
                <a:spcPct val="100000"/>
              </a:lnSpc>
              <a:spcBef>
                <a:spcPts val="860"/>
              </a:spcBef>
              <a:buClr>
                <a:srgbClr val="0000CC"/>
              </a:buClr>
              <a:buSzPct val="79000"/>
              <a:buFont typeface="Arial" panose="020B0604020202020204"/>
              <a:buChar char="•"/>
              <a:tabLst>
                <a:tab pos="183515" algn="l"/>
              </a:tabLst>
            </a:pPr>
            <a:r>
              <a:rPr sz="2400" spc="-5" dirty="0">
                <a:latin typeface="华文细黑"/>
                <a:cs typeface="华文细黑"/>
              </a:rPr>
              <a:t>2. </a:t>
            </a:r>
            <a:r>
              <a:rPr sz="2400" dirty="0">
                <a:latin typeface="华文细黑"/>
                <a:cs typeface="华文细黑"/>
              </a:rPr>
              <a:t>广义的化工定义及本指南的适用范围</a:t>
            </a:r>
            <a:endParaRPr sz="2400">
              <a:latin typeface="华文细黑"/>
              <a:cs typeface="华文细黑"/>
            </a:endParaRPr>
          </a:p>
          <a:p>
            <a:pPr marL="182880" indent="-170815">
              <a:lnSpc>
                <a:spcPct val="100000"/>
              </a:lnSpc>
              <a:spcBef>
                <a:spcPts val="865"/>
              </a:spcBef>
              <a:buClr>
                <a:srgbClr val="0000CC"/>
              </a:buClr>
              <a:buSzPct val="79000"/>
              <a:buFont typeface="Arial" panose="020B0604020202020204"/>
              <a:buChar char="•"/>
              <a:tabLst>
                <a:tab pos="183515" algn="l"/>
              </a:tabLst>
            </a:pPr>
            <a:r>
              <a:rPr sz="2400" spc="-10" dirty="0">
                <a:latin typeface="华文细黑"/>
                <a:cs typeface="华文细黑"/>
              </a:rPr>
              <a:t>3</a:t>
            </a:r>
            <a:r>
              <a:rPr sz="2400" spc="5" dirty="0">
                <a:latin typeface="华文细黑"/>
                <a:cs typeface="华文细黑"/>
              </a:rPr>
              <a:t>.</a:t>
            </a:r>
            <a:r>
              <a:rPr sz="2400" dirty="0">
                <a:latin typeface="华文细黑"/>
                <a:cs typeface="华文细黑"/>
              </a:rPr>
              <a:t>化工生产企业核算温室气体排放的基本步骤</a:t>
            </a:r>
            <a:endParaRPr sz="2400">
              <a:latin typeface="华文细黑"/>
              <a:cs typeface="华文细黑"/>
            </a:endParaRPr>
          </a:p>
          <a:p>
            <a:pPr marL="182880" indent="-170815">
              <a:lnSpc>
                <a:spcPct val="100000"/>
              </a:lnSpc>
              <a:spcBef>
                <a:spcPts val="865"/>
              </a:spcBef>
              <a:buClr>
                <a:srgbClr val="0000CC"/>
              </a:buClr>
              <a:buSzPct val="79000"/>
              <a:buFont typeface="Arial" panose="020B0604020202020204"/>
              <a:buChar char="•"/>
              <a:tabLst>
                <a:tab pos="183515" algn="l"/>
                <a:tab pos="588645" algn="l"/>
              </a:tabLst>
            </a:pPr>
            <a:r>
              <a:rPr sz="2400" spc="-5" dirty="0">
                <a:latin typeface="华文细黑"/>
                <a:cs typeface="华文细黑"/>
              </a:rPr>
              <a:t>4.	</a:t>
            </a:r>
            <a:r>
              <a:rPr sz="2400" dirty="0">
                <a:latin typeface="华文细黑"/>
                <a:cs typeface="华文细黑"/>
              </a:rPr>
              <a:t>核算方法与数据来源</a:t>
            </a:r>
            <a:endParaRPr sz="2400">
              <a:latin typeface="华文细黑"/>
              <a:cs typeface="华文细黑"/>
            </a:endParaRPr>
          </a:p>
          <a:p>
            <a:pPr marL="527685" lvl="1" indent="-171450">
              <a:lnSpc>
                <a:spcPct val="100000"/>
              </a:lnSpc>
              <a:spcBef>
                <a:spcPts val="170"/>
              </a:spcBef>
              <a:buFont typeface="Arial" panose="020B0604020202020204"/>
              <a:buChar char="•"/>
              <a:tabLst>
                <a:tab pos="528320" algn="l"/>
              </a:tabLst>
            </a:pPr>
            <a:r>
              <a:rPr sz="1800" dirty="0">
                <a:latin typeface="Calibri" panose="020F0502020204030204"/>
                <a:cs typeface="Calibri" panose="020F0502020204030204"/>
              </a:rPr>
              <a:t>(1) </a:t>
            </a:r>
            <a:r>
              <a:rPr sz="1800" dirty="0">
                <a:latin typeface="宋体" panose="02010600030101010101" pitchFamily="2" charset="-122"/>
                <a:cs typeface="宋体" panose="02010600030101010101" pitchFamily="2" charset="-122"/>
              </a:rPr>
              <a:t>核算边界的确定；</a:t>
            </a:r>
            <a:endParaRPr sz="1800">
              <a:latin typeface="宋体" panose="02010600030101010101" pitchFamily="2" charset="-122"/>
              <a:cs typeface="宋体" panose="02010600030101010101" pitchFamily="2" charset="-122"/>
            </a:endParaRPr>
          </a:p>
          <a:p>
            <a:pPr marL="527685" lvl="1" indent="-171450">
              <a:lnSpc>
                <a:spcPct val="100000"/>
              </a:lnSpc>
              <a:spcBef>
                <a:spcPts val="190"/>
              </a:spcBef>
              <a:buFont typeface="Arial" panose="020B0604020202020204"/>
              <a:buChar char="•"/>
              <a:tabLst>
                <a:tab pos="528320" algn="l"/>
              </a:tabLst>
            </a:pPr>
            <a:r>
              <a:rPr sz="18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排放源和气体种类的确定；</a:t>
            </a:r>
            <a:endParaRPr sz="1800">
              <a:latin typeface="宋体" panose="02010600030101010101" pitchFamily="2" charset="-122"/>
              <a:cs typeface="宋体" panose="02010600030101010101" pitchFamily="2" charset="-122"/>
            </a:endParaRPr>
          </a:p>
          <a:p>
            <a:pPr marL="527685" lvl="1" indent="-171450">
              <a:lnSpc>
                <a:spcPct val="100000"/>
              </a:lnSpc>
              <a:spcBef>
                <a:spcPts val="190"/>
              </a:spcBef>
              <a:buFont typeface="Arial" panose="020B0604020202020204"/>
              <a:buChar char="•"/>
              <a:tabLst>
                <a:tab pos="528320" algn="l"/>
              </a:tabLst>
            </a:pPr>
            <a:r>
              <a:rPr sz="1800" dirty="0">
                <a:latin typeface="Calibri" panose="020F0502020204030204"/>
                <a:cs typeface="Calibri" panose="020F0502020204030204"/>
              </a:rPr>
              <a:t>(3)</a:t>
            </a:r>
            <a:r>
              <a:rPr sz="1800" dirty="0">
                <a:latin typeface="宋体" panose="02010600030101010101" pitchFamily="2" charset="-122"/>
                <a:cs typeface="宋体" panose="02010600030101010101" pitchFamily="2" charset="-122"/>
              </a:rPr>
              <a:t>选择每个排放源的核算方法、计算公式；</a:t>
            </a:r>
            <a:endParaRPr sz="1800">
              <a:latin typeface="宋体" panose="02010600030101010101" pitchFamily="2" charset="-122"/>
              <a:cs typeface="宋体" panose="02010600030101010101" pitchFamily="2" charset="-122"/>
            </a:endParaRPr>
          </a:p>
          <a:p>
            <a:pPr marL="527685" lvl="1" indent="-171450">
              <a:lnSpc>
                <a:spcPct val="100000"/>
              </a:lnSpc>
              <a:spcBef>
                <a:spcPts val="170"/>
              </a:spcBef>
              <a:buFont typeface="Arial" panose="020B0604020202020204"/>
              <a:buChar char="•"/>
              <a:tabLst>
                <a:tab pos="528320" algn="l"/>
              </a:tabLst>
            </a:pPr>
            <a:r>
              <a:rPr sz="1800" dirty="0">
                <a:latin typeface="Calibri" panose="020F0502020204030204"/>
                <a:cs typeface="Calibri" panose="020F0502020204030204"/>
              </a:rPr>
              <a:t>(4)</a:t>
            </a:r>
            <a:r>
              <a:rPr sz="1800" spc="-20"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制定监测计划，收集活动水平数据和排放因子数据；</a:t>
            </a:r>
            <a:endParaRPr sz="1800">
              <a:latin typeface="宋体" panose="02010600030101010101" pitchFamily="2" charset="-122"/>
              <a:cs typeface="宋体" panose="02010600030101010101" pitchFamily="2" charset="-122"/>
            </a:endParaRPr>
          </a:p>
          <a:p>
            <a:pPr marL="182880" indent="-170815">
              <a:lnSpc>
                <a:spcPct val="100000"/>
              </a:lnSpc>
              <a:spcBef>
                <a:spcPts val="890"/>
              </a:spcBef>
              <a:buClr>
                <a:srgbClr val="0000CC"/>
              </a:buClr>
              <a:buSzPct val="79000"/>
              <a:buFont typeface="Arial" panose="020B0604020202020204"/>
              <a:buChar char="•"/>
              <a:tabLst>
                <a:tab pos="183515" algn="l"/>
              </a:tabLst>
            </a:pPr>
            <a:r>
              <a:rPr sz="2400" spc="-5" dirty="0">
                <a:latin typeface="华文细黑"/>
                <a:cs typeface="华文细黑"/>
              </a:rPr>
              <a:t>5.</a:t>
            </a:r>
            <a:r>
              <a:rPr sz="2400" dirty="0">
                <a:latin typeface="华文细黑"/>
                <a:cs typeface="华文细黑"/>
              </a:rPr>
              <a:t> 数据质量保证和文件存档</a:t>
            </a:r>
            <a:endParaRPr sz="2400">
              <a:latin typeface="华文细黑"/>
              <a:cs typeface="华文细黑"/>
            </a:endParaRPr>
          </a:p>
          <a:p>
            <a:pPr marL="182880" indent="-170815">
              <a:lnSpc>
                <a:spcPct val="100000"/>
              </a:lnSpc>
              <a:spcBef>
                <a:spcPts val="860"/>
              </a:spcBef>
              <a:buClr>
                <a:srgbClr val="0000CC"/>
              </a:buClr>
              <a:buSzPct val="79000"/>
              <a:buFont typeface="Arial" panose="020B0604020202020204"/>
              <a:buChar char="•"/>
              <a:tabLst>
                <a:tab pos="183515" algn="l"/>
              </a:tabLst>
            </a:pPr>
            <a:r>
              <a:rPr sz="2400" spc="-5" dirty="0">
                <a:latin typeface="华文细黑"/>
                <a:cs typeface="华文细黑"/>
              </a:rPr>
              <a:t>6.</a:t>
            </a:r>
            <a:r>
              <a:rPr sz="2400" dirty="0">
                <a:latin typeface="华文细黑"/>
                <a:cs typeface="华文细黑"/>
              </a:rPr>
              <a:t> 报告内容（报告模板、表单）</a:t>
            </a:r>
            <a:endParaRPr sz="2400">
              <a:latin typeface="华文细黑"/>
              <a:cs typeface="华文细黑"/>
            </a:endParaRPr>
          </a:p>
          <a:p>
            <a:pPr marL="182880" indent="-170815">
              <a:lnSpc>
                <a:spcPct val="100000"/>
              </a:lnSpc>
              <a:spcBef>
                <a:spcPts val="865"/>
              </a:spcBef>
              <a:buClr>
                <a:srgbClr val="0000CC"/>
              </a:buClr>
              <a:buSzPct val="79000"/>
              <a:buFont typeface="Arial" panose="020B0604020202020204"/>
              <a:buChar char="•"/>
              <a:tabLst>
                <a:tab pos="183515" algn="l"/>
              </a:tabLst>
            </a:pPr>
            <a:r>
              <a:rPr sz="2400" spc="-5" dirty="0">
                <a:latin typeface="华文细黑"/>
                <a:cs typeface="华文细黑"/>
              </a:rPr>
              <a:t>7.</a:t>
            </a:r>
            <a:r>
              <a:rPr sz="2400" dirty="0">
                <a:latin typeface="华文细黑"/>
                <a:cs typeface="华文细黑"/>
              </a:rPr>
              <a:t>试用中遇到的典型问题及解决思路</a:t>
            </a:r>
            <a:endParaRPr sz="2400">
              <a:latin typeface="华文细黑"/>
              <a:cs typeface="华文细黑"/>
            </a:endParaRPr>
          </a:p>
        </p:txBody>
      </p:sp>
      <p:sp>
        <p:nvSpPr>
          <p:cNvPr id="7" name="object 7"/>
          <p:cNvSpPr txBox="1"/>
          <p:nvPr/>
        </p:nvSpPr>
        <p:spPr>
          <a:xfrm>
            <a:off x="9088628" y="6763511"/>
            <a:ext cx="123825" cy="238125"/>
          </a:xfrm>
          <a:prstGeom prst="rect">
            <a:avLst/>
          </a:prstGeom>
        </p:spPr>
        <p:txBody>
          <a:bodyPr vert="horz" wrap="square" lIns="0" tIns="11430" rIns="0" bIns="0" rtlCol="0">
            <a:spAutoFit/>
          </a:bodyPr>
          <a:lstStyle/>
          <a:p>
            <a:pPr marL="12700">
              <a:lnSpc>
                <a:spcPct val="100000"/>
              </a:lnSpc>
              <a:spcBef>
                <a:spcPts val="90"/>
              </a:spcBef>
            </a:pPr>
            <a:r>
              <a:rPr sz="1400" spc="-5" dirty="0">
                <a:latin typeface="Arial" panose="020B0604020202020204"/>
                <a:cs typeface="Arial" panose="020B0604020202020204"/>
              </a:rPr>
              <a:t>2</a:t>
            </a:r>
            <a:endParaRPr sz="1400">
              <a:latin typeface="Arial" panose="020B0604020202020204"/>
              <a:cs typeface="Arial" panose="020B0604020202020204"/>
            </a:endParaRPr>
          </a:p>
        </p:txBody>
      </p:sp>
      <p:sp>
        <p:nvSpPr>
          <p:cNvPr id="8" name="object 8"/>
          <p:cNvSpPr txBox="1">
            <a:spLocks noGrp="1"/>
          </p:cNvSpPr>
          <p:nvPr>
            <p:ph type="title"/>
          </p:nvPr>
        </p:nvSpPr>
        <p:spPr>
          <a:xfrm>
            <a:off x="4376420" y="697991"/>
            <a:ext cx="1862455" cy="574040"/>
          </a:xfrm>
          <a:prstGeom prst="rect">
            <a:avLst/>
          </a:prstGeom>
        </p:spPr>
        <p:txBody>
          <a:bodyPr vert="horz" wrap="square" lIns="0" tIns="12700" rIns="0" bIns="0" rtlCol="0">
            <a:spAutoFit/>
          </a:bodyPr>
          <a:lstStyle/>
          <a:p>
            <a:pPr marL="12700">
              <a:lnSpc>
                <a:spcPct val="100000"/>
              </a:lnSpc>
              <a:spcBef>
                <a:spcPts val="100"/>
              </a:spcBef>
            </a:pPr>
            <a:r>
              <a:rPr sz="3600" b="1" spc="20" dirty="0">
                <a:latin typeface="Microsoft JhengHei" panose="020B0604030504040204" charset="-120"/>
                <a:cs typeface="Microsoft JhengHei" panose="020B0604030504040204" charset="-120"/>
              </a:rPr>
              <a:t>内容提</a:t>
            </a:r>
            <a:r>
              <a:rPr sz="3600" b="1" dirty="0">
                <a:latin typeface="Microsoft JhengHei" panose="020B0604030504040204" charset="-120"/>
                <a:cs typeface="Microsoft JhengHei" panose="020B0604030504040204" charset="-120"/>
              </a:rPr>
              <a:t>要</a:t>
            </a:r>
            <a:endParaRPr sz="3600">
              <a:latin typeface="Microsoft JhengHei" panose="020B0604030504040204" charset="-120"/>
              <a:cs typeface="Microsoft JhengHei" panose="020B0604030504040204"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9172" y="725423"/>
            <a:ext cx="3820160"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活动水</a:t>
            </a:r>
            <a:r>
              <a:rPr sz="3300" b="1" spc="10" dirty="0">
                <a:solidFill>
                  <a:srgbClr val="000000"/>
                </a:solidFill>
                <a:latin typeface="Microsoft JhengHei" panose="020B0604030504040204" charset="-120"/>
                <a:cs typeface="Microsoft JhengHei" panose="020B0604030504040204" charset="-120"/>
              </a:rPr>
              <a:t>平数据的确定</a:t>
            </a:r>
            <a:endParaRPr sz="330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032762" y="1608124"/>
            <a:ext cx="8209280" cy="805815"/>
          </a:xfrm>
          <a:prstGeom prst="rect">
            <a:avLst/>
          </a:prstGeom>
        </p:spPr>
        <p:txBody>
          <a:bodyPr vert="horz" wrap="square" lIns="0" tIns="82550" rIns="0" bIns="0" rtlCol="0">
            <a:spAutoFit/>
          </a:bodyPr>
          <a:lstStyle/>
          <a:p>
            <a:pPr marL="182880" indent="-170815">
              <a:lnSpc>
                <a:spcPct val="100000"/>
              </a:lnSpc>
              <a:spcBef>
                <a:spcPts val="650"/>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乙二酸产量区分</a:t>
            </a:r>
            <a:r>
              <a:rPr sz="2100" spc="-15" dirty="0">
                <a:latin typeface="宋体" panose="02010600030101010101" pitchFamily="2" charset="-122"/>
                <a:cs typeface="宋体" panose="02010600030101010101" pitchFamily="2" charset="-122"/>
              </a:rPr>
              <a:t>为</a:t>
            </a:r>
            <a:r>
              <a:rPr sz="2100" spc="10" dirty="0">
                <a:latin typeface="宋体" panose="02010600030101010101" pitchFamily="2" charset="-122"/>
                <a:cs typeface="宋体" panose="02010600030101010101" pitchFamily="2" charset="-122"/>
              </a:rPr>
              <a:t>硝</a:t>
            </a:r>
            <a:r>
              <a:rPr sz="2100" spc="-15" dirty="0">
                <a:latin typeface="宋体" panose="02010600030101010101" pitchFamily="2" charset="-122"/>
                <a:cs typeface="宋体" panose="02010600030101010101" pitchFamily="2" charset="-122"/>
              </a:rPr>
              <a:t>酸</a:t>
            </a:r>
            <a:r>
              <a:rPr sz="2100" spc="10" dirty="0">
                <a:latin typeface="宋体" panose="02010600030101010101" pitchFamily="2" charset="-122"/>
                <a:cs typeface="宋体" panose="02010600030101010101" pitchFamily="2" charset="-122"/>
              </a:rPr>
              <a:t>氧</a:t>
            </a:r>
            <a:r>
              <a:rPr sz="2100" spc="-15" dirty="0">
                <a:latin typeface="宋体" panose="02010600030101010101" pitchFamily="2" charset="-122"/>
                <a:cs typeface="宋体" panose="02010600030101010101" pitchFamily="2" charset="-122"/>
              </a:rPr>
              <a:t>化</a:t>
            </a:r>
            <a:r>
              <a:rPr sz="2100" spc="10" dirty="0">
                <a:latin typeface="宋体" panose="02010600030101010101" pitchFamily="2" charset="-122"/>
                <a:cs typeface="宋体" panose="02010600030101010101" pitchFamily="2" charset="-122"/>
              </a:rPr>
              <a:t>工</a:t>
            </a:r>
            <a:r>
              <a:rPr sz="2100" spc="-20" dirty="0">
                <a:latin typeface="宋体" panose="02010600030101010101" pitchFamily="2" charset="-122"/>
                <a:cs typeface="宋体" panose="02010600030101010101" pitchFamily="2" charset="-122"/>
              </a:rPr>
              <a:t>艺</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其</a:t>
            </a:r>
            <a:r>
              <a:rPr sz="2100" spc="10" dirty="0">
                <a:latin typeface="宋体" panose="02010600030101010101" pitchFamily="2" charset="-122"/>
                <a:cs typeface="宋体" panose="02010600030101010101" pitchFamily="2" charset="-122"/>
              </a:rPr>
              <a:t>它</a:t>
            </a:r>
            <a:r>
              <a:rPr sz="2100" spc="-15" dirty="0">
                <a:latin typeface="宋体" panose="02010600030101010101" pitchFamily="2" charset="-122"/>
                <a:cs typeface="宋体" panose="02010600030101010101" pitchFamily="2" charset="-122"/>
              </a:rPr>
              <a:t>工</a:t>
            </a:r>
            <a:r>
              <a:rPr sz="2100" spc="10" dirty="0">
                <a:latin typeface="宋体" panose="02010600030101010101" pitchFamily="2" charset="-122"/>
                <a:cs typeface="宋体" panose="02010600030101010101" pitchFamily="2" charset="-122"/>
              </a:rPr>
              <a:t>艺</a:t>
            </a:r>
            <a:r>
              <a:rPr sz="2100" spc="-15" dirty="0">
                <a:latin typeface="宋体" panose="02010600030101010101" pitchFamily="2" charset="-122"/>
                <a:cs typeface="宋体" panose="02010600030101010101" pitchFamily="2" charset="-122"/>
              </a:rPr>
              <a:t>两</a:t>
            </a:r>
            <a:r>
              <a:rPr sz="2100" spc="10" dirty="0">
                <a:latin typeface="宋体" panose="02010600030101010101" pitchFamily="2" charset="-122"/>
                <a:cs typeface="宋体" panose="02010600030101010101" pitchFamily="2" charset="-122"/>
              </a:rPr>
              <a:t>类</a:t>
            </a:r>
            <a:endParaRPr sz="2100">
              <a:latin typeface="宋体" panose="02010600030101010101" pitchFamily="2" charset="-122"/>
              <a:cs typeface="宋体" panose="02010600030101010101" pitchFamily="2" charset="-122"/>
            </a:endParaRPr>
          </a:p>
          <a:p>
            <a:pPr marL="182880" indent="-170815">
              <a:lnSpc>
                <a:spcPct val="100000"/>
              </a:lnSpc>
              <a:spcBef>
                <a:spcPts val="550"/>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每种生产技术类</a:t>
            </a:r>
            <a:r>
              <a:rPr sz="2100" spc="-15" dirty="0">
                <a:latin typeface="宋体" panose="02010600030101010101" pitchFamily="2" charset="-122"/>
                <a:cs typeface="宋体" panose="02010600030101010101" pitchFamily="2" charset="-122"/>
              </a:rPr>
              <a:t>型</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己</a:t>
            </a:r>
            <a:r>
              <a:rPr sz="2100" spc="10" dirty="0">
                <a:latin typeface="宋体" panose="02010600030101010101" pitchFamily="2" charset="-122"/>
                <a:cs typeface="宋体" panose="02010600030101010101" pitchFamily="2" charset="-122"/>
              </a:rPr>
              <a:t>二</a:t>
            </a:r>
            <a:r>
              <a:rPr sz="2100" spc="-15" dirty="0">
                <a:latin typeface="宋体" panose="02010600030101010101" pitchFamily="2" charset="-122"/>
                <a:cs typeface="宋体" panose="02010600030101010101" pitchFamily="2" charset="-122"/>
              </a:rPr>
              <a:t>酸</a:t>
            </a:r>
            <a:r>
              <a:rPr sz="2100" spc="10" dirty="0">
                <a:latin typeface="宋体" panose="02010600030101010101" pitchFamily="2" charset="-122"/>
                <a:cs typeface="宋体" panose="02010600030101010101" pitchFamily="2" charset="-122"/>
              </a:rPr>
              <a:t>产</a:t>
            </a:r>
            <a:r>
              <a:rPr sz="2100" spc="-15" dirty="0">
                <a:latin typeface="宋体" panose="02010600030101010101" pitchFamily="2" charset="-122"/>
                <a:cs typeface="宋体" panose="02010600030101010101" pitchFamily="2" charset="-122"/>
              </a:rPr>
              <a:t>量</a:t>
            </a:r>
            <a:r>
              <a:rPr sz="2100" spc="10" dirty="0">
                <a:latin typeface="宋体" panose="02010600030101010101" pitchFamily="2" charset="-122"/>
                <a:cs typeface="宋体" panose="02010600030101010101" pitchFamily="2" charset="-122"/>
              </a:rPr>
              <a:t>应</a:t>
            </a:r>
            <a:r>
              <a:rPr sz="2100" spc="-15" dirty="0">
                <a:latin typeface="宋体" panose="02010600030101010101" pitchFamily="2" charset="-122"/>
                <a:cs typeface="宋体" panose="02010600030101010101" pitchFamily="2" charset="-122"/>
              </a:rPr>
              <a:t>根</a:t>
            </a:r>
            <a:r>
              <a:rPr sz="2100" spc="10" dirty="0">
                <a:latin typeface="宋体" panose="02010600030101010101" pitchFamily="2" charset="-122"/>
                <a:cs typeface="宋体" panose="02010600030101010101" pitchFamily="2" charset="-122"/>
              </a:rPr>
              <a:t>据</a:t>
            </a:r>
            <a:r>
              <a:rPr sz="2100" spc="-15" dirty="0">
                <a:latin typeface="宋体" panose="02010600030101010101" pitchFamily="2" charset="-122"/>
                <a:cs typeface="宋体" panose="02010600030101010101" pitchFamily="2" charset="-122"/>
              </a:rPr>
              <a:t>企</a:t>
            </a:r>
            <a:r>
              <a:rPr sz="2100" spc="10"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台</a:t>
            </a:r>
            <a:r>
              <a:rPr sz="2100" spc="10" dirty="0">
                <a:latin typeface="宋体" panose="02010600030101010101" pitchFamily="2" charset="-122"/>
                <a:cs typeface="宋体" panose="02010600030101010101" pitchFamily="2" charset="-122"/>
              </a:rPr>
              <a:t>帐</a:t>
            </a:r>
            <a:r>
              <a:rPr sz="2100" spc="-15" dirty="0">
                <a:latin typeface="宋体" panose="02010600030101010101" pitchFamily="2" charset="-122"/>
                <a:cs typeface="宋体" panose="02010600030101010101" pitchFamily="2" charset="-122"/>
              </a:rPr>
              <a:t>或</a:t>
            </a:r>
            <a:r>
              <a:rPr sz="2100" spc="10" dirty="0">
                <a:latin typeface="宋体" panose="02010600030101010101" pitchFamily="2" charset="-122"/>
                <a:cs typeface="宋体" panose="02010600030101010101" pitchFamily="2" charset="-122"/>
              </a:rPr>
              <a:t>统</a:t>
            </a:r>
            <a:r>
              <a:rPr sz="2100" spc="-15" dirty="0">
                <a:latin typeface="宋体" panose="02010600030101010101" pitchFamily="2" charset="-122"/>
                <a:cs typeface="宋体" panose="02010600030101010101" pitchFamily="2" charset="-122"/>
              </a:rPr>
              <a:t>计</a:t>
            </a:r>
            <a:r>
              <a:rPr sz="2100" spc="10" dirty="0">
                <a:latin typeface="宋体" panose="02010600030101010101" pitchFamily="2" charset="-122"/>
                <a:cs typeface="宋体" panose="02010600030101010101" pitchFamily="2" charset="-122"/>
              </a:rPr>
              <a:t>报</a:t>
            </a:r>
            <a:r>
              <a:rPr sz="2100" spc="-15" dirty="0">
                <a:latin typeface="宋体" panose="02010600030101010101" pitchFamily="2" charset="-122"/>
                <a:cs typeface="宋体" panose="02010600030101010101" pitchFamily="2" charset="-122"/>
              </a:rPr>
              <a:t>表</a:t>
            </a:r>
            <a:r>
              <a:rPr sz="2100" spc="10" dirty="0">
                <a:latin typeface="宋体" panose="02010600030101010101" pitchFamily="2" charset="-122"/>
                <a:cs typeface="宋体" panose="02010600030101010101" pitchFamily="2" charset="-122"/>
              </a:rPr>
              <a:t>来</a:t>
            </a:r>
            <a:r>
              <a:rPr sz="2100" spc="-15" dirty="0">
                <a:latin typeface="宋体" panose="02010600030101010101" pitchFamily="2" charset="-122"/>
                <a:cs typeface="宋体" panose="02010600030101010101" pitchFamily="2" charset="-122"/>
              </a:rPr>
              <a:t>确</a:t>
            </a:r>
            <a:r>
              <a:rPr sz="2100"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725423"/>
            <a:ext cx="3820160"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排放因</a:t>
            </a:r>
            <a:r>
              <a:rPr sz="3300" b="1" spc="10" dirty="0">
                <a:solidFill>
                  <a:srgbClr val="000000"/>
                </a:solidFill>
                <a:latin typeface="Microsoft JhengHei" panose="020B0604030504040204" charset="-120"/>
                <a:cs typeface="Microsoft JhengHei" panose="020B0604030504040204" charset="-120"/>
              </a:rPr>
              <a:t>子数据的确定</a:t>
            </a:r>
            <a:endParaRPr sz="3300">
              <a:latin typeface="Microsoft JhengHei" panose="020B0604030504040204" charset="-120"/>
              <a:cs typeface="Microsoft JhengHei" panose="020B0604030504040204" charset="-120"/>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150619" y="1697735"/>
            <a:ext cx="8162925" cy="2258695"/>
          </a:xfrm>
          <a:prstGeom prst="rect">
            <a:avLst/>
          </a:prstGeom>
        </p:spPr>
        <p:txBody>
          <a:bodyPr vert="horz" wrap="square" lIns="0" tIns="13970" rIns="0" bIns="0" rtlCol="0">
            <a:spAutoFit/>
          </a:bodyPr>
          <a:lstStyle/>
          <a:p>
            <a:pPr marL="208280" indent="-170815">
              <a:lnSpc>
                <a:spcPts val="2315"/>
              </a:lnSpc>
              <a:spcBef>
                <a:spcPts val="11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有实时监测条件</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企</a:t>
            </a:r>
            <a:r>
              <a:rPr sz="2100" spc="-15" dirty="0">
                <a:latin typeface="宋体" panose="02010600030101010101" pitchFamily="2" charset="-122"/>
                <a:cs typeface="宋体" panose="02010600030101010101" pitchFamily="2" charset="-122"/>
              </a:rPr>
              <a:t>业</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可</a:t>
            </a:r>
            <a:r>
              <a:rPr sz="2100" spc="10" dirty="0">
                <a:latin typeface="宋体" panose="02010600030101010101" pitchFamily="2" charset="-122"/>
                <a:cs typeface="宋体" panose="02010600030101010101" pitchFamily="2" charset="-122"/>
              </a:rPr>
              <a:t>自</a:t>
            </a:r>
            <a:r>
              <a:rPr sz="2100" spc="-15" dirty="0">
                <a:latin typeface="宋体" panose="02010600030101010101" pitchFamily="2" charset="-122"/>
                <a:cs typeface="宋体" panose="02010600030101010101" pitchFamily="2" charset="-122"/>
              </a:rPr>
              <a:t>行</a:t>
            </a:r>
            <a:r>
              <a:rPr sz="2100" spc="10" dirty="0">
                <a:latin typeface="宋体" panose="02010600030101010101" pitchFamily="2" charset="-122"/>
                <a:cs typeface="宋体" panose="02010600030101010101" pitchFamily="2" charset="-122"/>
              </a:rPr>
              <a:t>或</a:t>
            </a:r>
            <a:r>
              <a:rPr sz="2100" spc="-15" dirty="0">
                <a:latin typeface="宋体" panose="02010600030101010101" pitchFamily="2" charset="-122"/>
                <a:cs typeface="宋体" panose="02010600030101010101" pitchFamily="2" charset="-122"/>
              </a:rPr>
              <a:t>委</a:t>
            </a:r>
            <a:r>
              <a:rPr sz="2100" spc="10" dirty="0">
                <a:latin typeface="宋体" panose="02010600030101010101" pitchFamily="2" charset="-122"/>
                <a:cs typeface="宋体" panose="02010600030101010101" pitchFamily="2" charset="-122"/>
              </a:rPr>
              <a:t>托</a:t>
            </a:r>
            <a:r>
              <a:rPr sz="2100" spc="-15" dirty="0">
                <a:latin typeface="宋体" panose="02010600030101010101" pitchFamily="2" charset="-122"/>
                <a:cs typeface="宋体" panose="02010600030101010101" pitchFamily="2" charset="-122"/>
              </a:rPr>
              <a:t>有</a:t>
            </a:r>
            <a:r>
              <a:rPr sz="2100" spc="10" dirty="0">
                <a:latin typeface="宋体" panose="02010600030101010101" pitchFamily="2" charset="-122"/>
                <a:cs typeface="宋体" panose="02010600030101010101" pitchFamily="2" charset="-122"/>
              </a:rPr>
              <a:t>资</a:t>
            </a:r>
            <a:r>
              <a:rPr sz="2100" spc="-15" dirty="0">
                <a:latin typeface="宋体" panose="02010600030101010101" pitchFamily="2" charset="-122"/>
                <a:cs typeface="宋体" panose="02010600030101010101" pitchFamily="2" charset="-122"/>
              </a:rPr>
              <a:t>质</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专</a:t>
            </a:r>
            <a:r>
              <a:rPr sz="2100" spc="10"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机</a:t>
            </a:r>
            <a:r>
              <a:rPr sz="2100" spc="10" dirty="0">
                <a:latin typeface="宋体" panose="02010600030101010101" pitchFamily="2" charset="-122"/>
                <a:cs typeface="宋体" panose="02010600030101010101" pitchFamily="2" charset="-122"/>
              </a:rPr>
              <a:t>构</a:t>
            </a:r>
            <a:r>
              <a:rPr sz="2100" spc="-15"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期</a:t>
            </a:r>
            <a:r>
              <a:rPr sz="2100" spc="-15" dirty="0">
                <a:latin typeface="宋体" panose="02010600030101010101" pitchFamily="2" charset="-122"/>
                <a:cs typeface="宋体" panose="02010600030101010101" pitchFamily="2" charset="-122"/>
              </a:rPr>
              <a:t>检</a:t>
            </a:r>
            <a:r>
              <a:rPr sz="2100" spc="10" dirty="0">
                <a:latin typeface="宋体" panose="02010600030101010101" pitchFamily="2" charset="-122"/>
                <a:cs typeface="宋体" panose="02010600030101010101" pitchFamily="2" charset="-122"/>
              </a:rPr>
              <a:t>测</a:t>
            </a:r>
            <a:endParaRPr sz="2100">
              <a:latin typeface="宋体" panose="02010600030101010101" pitchFamily="2" charset="-122"/>
              <a:cs typeface="宋体" panose="02010600030101010101" pitchFamily="2" charset="-122"/>
            </a:endParaRPr>
          </a:p>
          <a:p>
            <a:pPr marL="208280">
              <a:lnSpc>
                <a:spcPts val="2315"/>
              </a:lnSpc>
            </a:pPr>
            <a:r>
              <a:rPr sz="2100" spc="-5" dirty="0">
                <a:latin typeface="Calibri" panose="020F0502020204030204"/>
                <a:cs typeface="Calibri" panose="020F0502020204030204"/>
              </a:rPr>
              <a:t>N</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生成因子和</a:t>
            </a:r>
            <a:r>
              <a:rPr sz="2100" spc="-5" dirty="0">
                <a:latin typeface="Calibri" panose="020F0502020204030204"/>
                <a:cs typeface="Calibri" panose="020F0502020204030204"/>
              </a:rPr>
              <a:t>N</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去</a:t>
            </a:r>
            <a:r>
              <a:rPr sz="2100" spc="-15" dirty="0">
                <a:latin typeface="宋体" panose="02010600030101010101" pitchFamily="2" charset="-122"/>
                <a:cs typeface="宋体" panose="02010600030101010101" pitchFamily="2" charset="-122"/>
              </a:rPr>
              <a:t>除</a:t>
            </a:r>
            <a:r>
              <a:rPr sz="2100" spc="5" dirty="0">
                <a:latin typeface="宋体" panose="02010600030101010101" pitchFamily="2" charset="-122"/>
                <a:cs typeface="宋体" panose="02010600030101010101" pitchFamily="2" charset="-122"/>
              </a:rPr>
              <a:t>率</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208280" marR="30480" indent="-170815">
              <a:lnSpc>
                <a:spcPts val="2280"/>
              </a:lnSpc>
              <a:spcBef>
                <a:spcPts val="805"/>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没有实时监测条</a:t>
            </a:r>
            <a:r>
              <a:rPr sz="2100" spc="-15" dirty="0">
                <a:latin typeface="宋体" panose="02010600030101010101" pitchFamily="2" charset="-122"/>
                <a:cs typeface="宋体" panose="02010600030101010101" pitchFamily="2" charset="-122"/>
              </a:rPr>
              <a:t>件</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企</a:t>
            </a:r>
            <a:r>
              <a:rPr sz="2100" spc="5"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硝</a:t>
            </a:r>
            <a:r>
              <a:rPr sz="2100" spc="-15" dirty="0">
                <a:latin typeface="宋体" panose="02010600030101010101" pitchFamily="2" charset="-122"/>
                <a:cs typeface="宋体" panose="02010600030101010101" pitchFamily="2" charset="-122"/>
              </a:rPr>
              <a:t>酸</a:t>
            </a:r>
            <a:r>
              <a:rPr sz="2100" spc="10" dirty="0">
                <a:latin typeface="宋体" panose="02010600030101010101" pitchFamily="2" charset="-122"/>
                <a:cs typeface="宋体" panose="02010600030101010101" pitchFamily="2" charset="-122"/>
              </a:rPr>
              <a:t>氧</a:t>
            </a:r>
            <a:r>
              <a:rPr sz="2100" spc="-15" dirty="0">
                <a:latin typeface="宋体" panose="02010600030101010101" pitchFamily="2" charset="-122"/>
                <a:cs typeface="宋体" panose="02010600030101010101" pitchFamily="2" charset="-122"/>
              </a:rPr>
              <a:t>化</a:t>
            </a:r>
            <a:r>
              <a:rPr sz="2100" spc="10" dirty="0">
                <a:latin typeface="宋体" panose="02010600030101010101" pitchFamily="2" charset="-122"/>
                <a:cs typeface="宋体" panose="02010600030101010101" pitchFamily="2" charset="-122"/>
              </a:rPr>
              <a:t>制</a:t>
            </a:r>
            <a:r>
              <a:rPr sz="2100" spc="-15" dirty="0">
                <a:latin typeface="宋体" panose="02010600030101010101" pitchFamily="2" charset="-122"/>
                <a:cs typeface="宋体" panose="02010600030101010101" pitchFamily="2" charset="-122"/>
              </a:rPr>
              <a:t>取</a:t>
            </a:r>
            <a:r>
              <a:rPr sz="2100" spc="10" dirty="0">
                <a:latin typeface="宋体" panose="02010600030101010101" pitchFamily="2" charset="-122"/>
                <a:cs typeface="宋体" panose="02010600030101010101" pitchFamily="2" charset="-122"/>
              </a:rPr>
              <a:t>己</a:t>
            </a:r>
            <a:r>
              <a:rPr sz="2100" spc="-15" dirty="0">
                <a:latin typeface="宋体" panose="02010600030101010101" pitchFamily="2" charset="-122"/>
                <a:cs typeface="宋体" panose="02010600030101010101" pitchFamily="2" charset="-122"/>
              </a:rPr>
              <a:t>二</a:t>
            </a:r>
            <a:r>
              <a:rPr sz="2100" spc="10" dirty="0">
                <a:latin typeface="宋体" panose="02010600030101010101" pitchFamily="2" charset="-122"/>
                <a:cs typeface="宋体" panose="02010600030101010101" pitchFamily="2" charset="-122"/>
              </a:rPr>
              <a:t>酸</a:t>
            </a:r>
            <a:r>
              <a:rPr sz="2100" spc="-20" dirty="0">
                <a:latin typeface="宋体" panose="02010600030101010101" pitchFamily="2" charset="-122"/>
                <a:cs typeface="宋体" panose="02010600030101010101" pitchFamily="2" charset="-122"/>
              </a:rPr>
              <a:t>的</a:t>
            </a:r>
            <a:r>
              <a:rPr sz="2100" spc="-15" dirty="0">
                <a:latin typeface="Calibri" panose="020F0502020204030204"/>
                <a:cs typeface="Calibri" panose="020F0502020204030204"/>
              </a:rPr>
              <a:t>N</a:t>
            </a:r>
            <a:r>
              <a:rPr sz="2100" spc="-22"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排放</a:t>
            </a:r>
            <a:r>
              <a:rPr sz="2100" spc="-15" dirty="0">
                <a:latin typeface="宋体" panose="02010600030101010101" pitchFamily="2" charset="-122"/>
                <a:cs typeface="宋体" panose="02010600030101010101" pitchFamily="2" charset="-122"/>
              </a:rPr>
              <a:t>因</a:t>
            </a:r>
            <a:r>
              <a:rPr sz="2100" spc="10" dirty="0">
                <a:latin typeface="宋体" panose="02010600030101010101" pitchFamily="2" charset="-122"/>
                <a:cs typeface="宋体" panose="02010600030101010101" pitchFamily="2" charset="-122"/>
              </a:rPr>
              <a:t>子</a:t>
            </a:r>
            <a:r>
              <a:rPr sz="2100" spc="-15" dirty="0">
                <a:latin typeface="宋体" panose="02010600030101010101" pitchFamily="2" charset="-122"/>
                <a:cs typeface="宋体" panose="02010600030101010101" pitchFamily="2" charset="-122"/>
              </a:rPr>
              <a:t>可</a:t>
            </a:r>
            <a:r>
              <a:rPr sz="2100" spc="5" dirty="0">
                <a:latin typeface="宋体" panose="02010600030101010101" pitchFamily="2" charset="-122"/>
                <a:cs typeface="宋体" panose="02010600030101010101" pitchFamily="2" charset="-122"/>
              </a:rPr>
              <a:t>取 </a:t>
            </a:r>
            <a:r>
              <a:rPr sz="2100" spc="10" dirty="0">
                <a:latin typeface="宋体" panose="02010600030101010101" pitchFamily="2" charset="-122"/>
                <a:cs typeface="宋体" panose="02010600030101010101" pitchFamily="2" charset="-122"/>
              </a:rPr>
              <a:t>缺省值</a:t>
            </a:r>
            <a:r>
              <a:rPr sz="2100" spc="5" dirty="0">
                <a:latin typeface="Calibri" panose="020F0502020204030204"/>
                <a:cs typeface="Calibri" panose="020F0502020204030204"/>
              </a:rPr>
              <a:t>300</a:t>
            </a:r>
            <a:r>
              <a:rPr sz="2100" spc="-85" dirty="0">
                <a:latin typeface="Calibri" panose="020F0502020204030204"/>
                <a:cs typeface="Calibri" panose="020F0502020204030204"/>
              </a:rPr>
              <a:t> </a:t>
            </a:r>
            <a:r>
              <a:rPr sz="2100" spc="5" dirty="0">
                <a:latin typeface="Calibri" panose="020F0502020204030204"/>
                <a:cs typeface="Calibri" panose="020F0502020204030204"/>
              </a:rPr>
              <a:t>kg</a:t>
            </a:r>
            <a:r>
              <a:rPr sz="2100" spc="-10" dirty="0">
                <a:latin typeface="Calibri" panose="020F0502020204030204"/>
                <a:cs typeface="Calibri" panose="020F0502020204030204"/>
              </a:rPr>
              <a:t> </a:t>
            </a:r>
            <a:r>
              <a:rPr sz="2100" spc="-5" dirty="0">
                <a:latin typeface="Calibri" panose="020F0502020204030204"/>
                <a:cs typeface="Calibri" panose="020F0502020204030204"/>
              </a:rPr>
              <a:t>N</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吨己二酸，</a:t>
            </a:r>
            <a:r>
              <a:rPr sz="2100" spc="-15" dirty="0">
                <a:latin typeface="宋体" panose="02010600030101010101" pitchFamily="2" charset="-122"/>
                <a:cs typeface="宋体" panose="02010600030101010101" pitchFamily="2" charset="-122"/>
              </a:rPr>
              <a:t>其</a:t>
            </a:r>
            <a:r>
              <a:rPr sz="2100" spc="10" dirty="0">
                <a:latin typeface="宋体" panose="02010600030101010101" pitchFamily="2" charset="-122"/>
                <a:cs typeface="宋体" panose="02010600030101010101" pitchFamily="2" charset="-122"/>
              </a:rPr>
              <a:t>它</a:t>
            </a:r>
            <a:r>
              <a:rPr sz="2100" spc="-15" dirty="0">
                <a:latin typeface="宋体" panose="02010600030101010101" pitchFamily="2" charset="-122"/>
                <a:cs typeface="宋体" panose="02010600030101010101" pitchFamily="2" charset="-122"/>
              </a:rPr>
              <a:t>生</a:t>
            </a:r>
            <a:r>
              <a:rPr sz="2100" spc="10" dirty="0">
                <a:latin typeface="宋体" panose="02010600030101010101" pitchFamily="2" charset="-122"/>
                <a:cs typeface="宋体" panose="02010600030101010101" pitchFamily="2" charset="-122"/>
              </a:rPr>
              <a:t>产</a:t>
            </a:r>
            <a:r>
              <a:rPr sz="2100" spc="-15" dirty="0">
                <a:latin typeface="宋体" panose="02010600030101010101" pitchFamily="2" charset="-122"/>
                <a:cs typeface="宋体" panose="02010600030101010101" pitchFamily="2" charset="-122"/>
              </a:rPr>
              <a:t>工</a:t>
            </a:r>
            <a:r>
              <a:rPr sz="2100" spc="10" dirty="0">
                <a:latin typeface="宋体" panose="02010600030101010101" pitchFamily="2" charset="-122"/>
                <a:cs typeface="宋体" panose="02010600030101010101" pitchFamily="2" charset="-122"/>
              </a:rPr>
              <a:t>艺</a:t>
            </a:r>
            <a:r>
              <a:rPr sz="2100" spc="-20" dirty="0">
                <a:latin typeface="宋体" panose="02010600030101010101" pitchFamily="2" charset="-122"/>
                <a:cs typeface="宋体" panose="02010600030101010101" pitchFamily="2" charset="-122"/>
              </a:rPr>
              <a:t>的</a:t>
            </a:r>
            <a:r>
              <a:rPr sz="2100" spc="-10" dirty="0">
                <a:latin typeface="Calibri" panose="020F0502020204030204"/>
                <a:cs typeface="Calibri" panose="020F0502020204030204"/>
              </a:rPr>
              <a:t>N</a:t>
            </a:r>
            <a:r>
              <a:rPr sz="2100" spc="-15" baseline="-20000" dirty="0">
                <a:latin typeface="Calibri" panose="020F0502020204030204"/>
                <a:cs typeface="Calibri" panose="020F0502020204030204"/>
              </a:rPr>
              <a:t>2</a:t>
            </a:r>
            <a:r>
              <a:rPr sz="2100" spc="-10"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排放</a:t>
            </a:r>
            <a:r>
              <a:rPr sz="2100" spc="-15" dirty="0">
                <a:latin typeface="宋体" panose="02010600030101010101" pitchFamily="2" charset="-122"/>
                <a:cs typeface="宋体" panose="02010600030101010101" pitchFamily="2" charset="-122"/>
              </a:rPr>
              <a:t>因</a:t>
            </a:r>
            <a:r>
              <a:rPr sz="2100" spc="10" dirty="0">
                <a:latin typeface="宋体" panose="02010600030101010101" pitchFamily="2" charset="-122"/>
                <a:cs typeface="宋体" panose="02010600030101010101" pitchFamily="2" charset="-122"/>
              </a:rPr>
              <a:t>子</a:t>
            </a:r>
            <a:r>
              <a:rPr sz="2100" spc="-15" dirty="0">
                <a:latin typeface="宋体" panose="02010600030101010101" pitchFamily="2" charset="-122"/>
                <a:cs typeface="宋体" panose="02010600030101010101" pitchFamily="2" charset="-122"/>
              </a:rPr>
              <a:t>可</a:t>
            </a:r>
            <a:r>
              <a:rPr sz="2100" spc="10" dirty="0">
                <a:latin typeface="宋体" panose="02010600030101010101" pitchFamily="2" charset="-122"/>
                <a:cs typeface="宋体" panose="02010600030101010101" pitchFamily="2" charset="-122"/>
              </a:rPr>
              <a:t>设</a:t>
            </a:r>
            <a:r>
              <a:rPr sz="2100" spc="-20" dirty="0">
                <a:latin typeface="宋体" panose="02010600030101010101" pitchFamily="2" charset="-122"/>
                <a:cs typeface="宋体" panose="02010600030101010101" pitchFamily="2" charset="-122"/>
              </a:rPr>
              <a:t>为</a:t>
            </a:r>
            <a:r>
              <a:rPr sz="2100" spc="5" dirty="0">
                <a:latin typeface="Calibri" panose="020F0502020204030204"/>
                <a:cs typeface="Calibri" panose="020F0502020204030204"/>
              </a:rPr>
              <a:t>0</a:t>
            </a:r>
            <a:endParaRPr sz="2100">
              <a:latin typeface="Calibri" panose="020F0502020204030204"/>
              <a:cs typeface="Calibri" panose="020F0502020204030204"/>
            </a:endParaRPr>
          </a:p>
          <a:p>
            <a:pPr marL="208280">
              <a:lnSpc>
                <a:spcPts val="2220"/>
              </a:lnSpc>
            </a:pPr>
            <a:r>
              <a:rPr sz="2100" spc="-5" dirty="0">
                <a:latin typeface="宋体" panose="02010600030101010101" pitchFamily="2" charset="-122"/>
                <a:cs typeface="宋体" panose="02010600030101010101" pitchFamily="2" charset="-122"/>
              </a:rPr>
              <a:t>；</a:t>
            </a:r>
            <a:r>
              <a:rPr sz="2100" spc="-5" dirty="0">
                <a:latin typeface="Calibri" panose="020F0502020204030204"/>
                <a:cs typeface="Calibri" panose="020F0502020204030204"/>
              </a:rPr>
              <a:t>NO</a:t>
            </a:r>
            <a:r>
              <a:rPr sz="2100" spc="-7" baseline="-20000" dirty="0">
                <a:latin typeface="Calibri" panose="020F0502020204030204"/>
                <a:cs typeface="Calibri" panose="020F0502020204030204"/>
              </a:rPr>
              <a:t>x</a:t>
            </a:r>
            <a:r>
              <a:rPr sz="2100" spc="-5" dirty="0">
                <a:latin typeface="Calibri" panose="020F0502020204030204"/>
                <a:cs typeface="Calibri" panose="020F0502020204030204"/>
              </a:rPr>
              <a:t>/N</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尾气处理设</a:t>
            </a:r>
            <a:r>
              <a:rPr sz="2100" spc="-15" dirty="0">
                <a:latin typeface="宋体" panose="02010600030101010101" pitchFamily="2" charset="-122"/>
                <a:cs typeface="宋体" panose="02010600030101010101" pitchFamily="2" charset="-122"/>
              </a:rPr>
              <a:t>备</a:t>
            </a:r>
            <a:r>
              <a:rPr sz="2100" spc="10" dirty="0">
                <a:latin typeface="宋体" panose="02010600030101010101" pitchFamily="2" charset="-122"/>
                <a:cs typeface="宋体" panose="02010600030101010101" pitchFamily="2" charset="-122"/>
              </a:rPr>
              <a:t>类</a:t>
            </a:r>
            <a:r>
              <a:rPr sz="2100" spc="-15" dirty="0">
                <a:latin typeface="宋体" panose="02010600030101010101" pitchFamily="2" charset="-122"/>
                <a:cs typeface="宋体" panose="02010600030101010101" pitchFamily="2" charset="-122"/>
              </a:rPr>
              <a:t>型</a:t>
            </a:r>
            <a:r>
              <a:rPr sz="2100" spc="10" dirty="0">
                <a:latin typeface="宋体" panose="02010600030101010101" pitchFamily="2" charset="-122"/>
                <a:cs typeface="宋体" panose="02010600030101010101" pitchFamily="2" charset="-122"/>
              </a:rPr>
              <a:t>分</a:t>
            </a:r>
            <a:r>
              <a:rPr sz="2100" spc="-15" dirty="0">
                <a:latin typeface="宋体" panose="02010600030101010101" pitchFamily="2" charset="-122"/>
                <a:cs typeface="宋体" panose="02010600030101010101" pitchFamily="2" charset="-122"/>
              </a:rPr>
              <a:t>类</a:t>
            </a:r>
            <a:r>
              <a:rPr sz="2100" spc="10" dirty="0">
                <a:latin typeface="宋体" panose="02010600030101010101" pitchFamily="2" charset="-122"/>
                <a:cs typeface="宋体" panose="02010600030101010101" pitchFamily="2" charset="-122"/>
              </a:rPr>
              <a:t>及</a:t>
            </a:r>
            <a:r>
              <a:rPr sz="2100" spc="-20" dirty="0">
                <a:latin typeface="宋体" panose="02010600030101010101" pitchFamily="2" charset="-122"/>
                <a:cs typeface="宋体" panose="02010600030101010101" pitchFamily="2" charset="-122"/>
              </a:rPr>
              <a:t>其</a:t>
            </a:r>
            <a:r>
              <a:rPr sz="2100" spc="-10" dirty="0">
                <a:latin typeface="Calibri" panose="020F0502020204030204"/>
                <a:cs typeface="Calibri" panose="020F0502020204030204"/>
              </a:rPr>
              <a:t>N</a:t>
            </a:r>
            <a:r>
              <a:rPr sz="2100" spc="-15" baseline="-20000" dirty="0">
                <a:latin typeface="Calibri" panose="020F0502020204030204"/>
                <a:cs typeface="Calibri" panose="020F0502020204030204"/>
              </a:rPr>
              <a:t>2</a:t>
            </a:r>
            <a:r>
              <a:rPr sz="2100" spc="-10" dirty="0">
                <a:latin typeface="Calibri" panose="020F0502020204030204"/>
                <a:cs typeface="Calibri" panose="020F0502020204030204"/>
              </a:rPr>
              <a:t>O</a:t>
            </a:r>
            <a:r>
              <a:rPr sz="2100" spc="10" dirty="0">
                <a:latin typeface="宋体" panose="02010600030101010101" pitchFamily="2" charset="-122"/>
                <a:cs typeface="宋体" panose="02010600030101010101" pitchFamily="2" charset="-122"/>
              </a:rPr>
              <a:t>去除</a:t>
            </a:r>
            <a:r>
              <a:rPr sz="2100" spc="-15" dirty="0">
                <a:latin typeface="宋体" panose="02010600030101010101" pitchFamily="2" charset="-122"/>
                <a:cs typeface="宋体" panose="02010600030101010101" pitchFamily="2" charset="-122"/>
              </a:rPr>
              <a:t>率</a:t>
            </a:r>
            <a:r>
              <a:rPr sz="2100" spc="10" dirty="0">
                <a:latin typeface="宋体" panose="02010600030101010101" pitchFamily="2" charset="-122"/>
                <a:cs typeface="宋体" panose="02010600030101010101" pitchFamily="2" charset="-122"/>
              </a:rPr>
              <a:t>可</a:t>
            </a:r>
            <a:r>
              <a:rPr sz="2100" spc="-15" dirty="0">
                <a:latin typeface="宋体" panose="02010600030101010101" pitchFamily="2" charset="-122"/>
                <a:cs typeface="宋体" panose="02010600030101010101" pitchFamily="2" charset="-122"/>
              </a:rPr>
              <a:t>参</a:t>
            </a:r>
            <a:r>
              <a:rPr sz="2100" spc="10" dirty="0">
                <a:latin typeface="宋体" panose="02010600030101010101" pitchFamily="2" charset="-122"/>
                <a:cs typeface="宋体" panose="02010600030101010101" pitchFamily="2" charset="-122"/>
              </a:rPr>
              <a:t>考</a:t>
            </a:r>
            <a:r>
              <a:rPr sz="2100" spc="-15" dirty="0">
                <a:latin typeface="宋体" panose="02010600030101010101" pitchFamily="2" charset="-122"/>
                <a:cs typeface="宋体" panose="02010600030101010101" pitchFamily="2" charset="-122"/>
              </a:rPr>
              <a:t>附</a:t>
            </a:r>
            <a:r>
              <a:rPr sz="2100" spc="10" dirty="0">
                <a:latin typeface="宋体" panose="02010600030101010101" pitchFamily="2" charset="-122"/>
                <a:cs typeface="宋体" panose="02010600030101010101" pitchFamily="2" charset="-122"/>
              </a:rPr>
              <a:t>录</a:t>
            </a:r>
            <a:r>
              <a:rPr sz="2100" spc="-15" dirty="0">
                <a:latin typeface="宋体" panose="02010600030101010101" pitchFamily="2" charset="-122"/>
                <a:cs typeface="宋体" panose="02010600030101010101" pitchFamily="2" charset="-122"/>
              </a:rPr>
              <a:t>二</a:t>
            </a:r>
            <a:r>
              <a:rPr sz="2100" spc="5" dirty="0">
                <a:latin typeface="宋体" panose="02010600030101010101" pitchFamily="2" charset="-122"/>
                <a:cs typeface="宋体" panose="02010600030101010101" pitchFamily="2" charset="-122"/>
              </a:rPr>
              <a:t>表</a:t>
            </a:r>
            <a:r>
              <a:rPr sz="2100" spc="-5" dirty="0">
                <a:latin typeface="Calibri" panose="020F0502020204030204"/>
                <a:cs typeface="Calibri" panose="020F0502020204030204"/>
              </a:rPr>
              <a:t>2.6</a:t>
            </a:r>
            <a:endParaRPr sz="2100">
              <a:latin typeface="Calibri" panose="020F0502020204030204"/>
              <a:cs typeface="Calibri" panose="020F0502020204030204"/>
            </a:endParaRPr>
          </a:p>
          <a:p>
            <a:pPr marL="208280" marR="200660" indent="-170815">
              <a:lnSpc>
                <a:spcPts val="2110"/>
              </a:lnSpc>
              <a:spcBef>
                <a:spcPts val="113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尾气处理设备使</a:t>
            </a:r>
            <a:r>
              <a:rPr sz="2100" spc="-15" dirty="0">
                <a:latin typeface="宋体" panose="02010600030101010101" pitchFamily="2" charset="-122"/>
                <a:cs typeface="宋体" panose="02010600030101010101" pitchFamily="2" charset="-122"/>
              </a:rPr>
              <a:t>用</a:t>
            </a:r>
            <a:r>
              <a:rPr sz="2100" spc="10" dirty="0">
                <a:latin typeface="宋体" panose="02010600030101010101" pitchFamily="2" charset="-122"/>
                <a:cs typeface="宋体" panose="02010600030101010101" pitchFamily="2" charset="-122"/>
              </a:rPr>
              <a:t>率</a:t>
            </a:r>
            <a:r>
              <a:rPr sz="2100" spc="-15" dirty="0">
                <a:latin typeface="宋体" panose="02010600030101010101" pitchFamily="2" charset="-122"/>
                <a:cs typeface="宋体" panose="02010600030101010101" pitchFamily="2" charset="-122"/>
              </a:rPr>
              <a:t>等</a:t>
            </a:r>
            <a:r>
              <a:rPr sz="2100" spc="10" dirty="0">
                <a:latin typeface="宋体" panose="02010600030101010101" pitchFamily="2" charset="-122"/>
                <a:cs typeface="宋体" panose="02010600030101010101" pitchFamily="2" charset="-122"/>
              </a:rPr>
              <a:t>于</a:t>
            </a:r>
            <a:r>
              <a:rPr sz="2100" spc="-15" dirty="0">
                <a:latin typeface="宋体" panose="02010600030101010101" pitchFamily="2" charset="-122"/>
                <a:cs typeface="宋体" panose="02010600030101010101" pitchFamily="2" charset="-122"/>
              </a:rPr>
              <a:t>尾</a:t>
            </a:r>
            <a:r>
              <a:rPr sz="2100" spc="10" dirty="0">
                <a:latin typeface="宋体" panose="02010600030101010101" pitchFamily="2" charset="-122"/>
                <a:cs typeface="宋体" panose="02010600030101010101" pitchFamily="2" charset="-122"/>
              </a:rPr>
              <a:t>气</a:t>
            </a:r>
            <a:r>
              <a:rPr sz="2100" spc="-15" dirty="0">
                <a:latin typeface="宋体" panose="02010600030101010101" pitchFamily="2" charset="-122"/>
                <a:cs typeface="宋体" panose="02010600030101010101" pitchFamily="2" charset="-122"/>
              </a:rPr>
              <a:t>处</a:t>
            </a:r>
            <a:r>
              <a:rPr sz="2100" spc="10" dirty="0">
                <a:latin typeface="宋体" panose="02010600030101010101" pitchFamily="2" charset="-122"/>
                <a:cs typeface="宋体" panose="02010600030101010101" pitchFamily="2" charset="-122"/>
              </a:rPr>
              <a:t>理</a:t>
            </a:r>
            <a:r>
              <a:rPr sz="2100" spc="-15" dirty="0">
                <a:latin typeface="宋体" panose="02010600030101010101" pitchFamily="2" charset="-122"/>
                <a:cs typeface="宋体" panose="02010600030101010101" pitchFamily="2" charset="-122"/>
              </a:rPr>
              <a:t>设</a:t>
            </a:r>
            <a:r>
              <a:rPr sz="2100" spc="10" dirty="0">
                <a:latin typeface="宋体" panose="02010600030101010101" pitchFamily="2" charset="-122"/>
                <a:cs typeface="宋体" panose="02010600030101010101" pitchFamily="2" charset="-122"/>
              </a:rPr>
              <a:t>备</a:t>
            </a:r>
            <a:r>
              <a:rPr sz="2100" spc="-15" dirty="0">
                <a:latin typeface="宋体" panose="02010600030101010101" pitchFamily="2" charset="-122"/>
                <a:cs typeface="宋体" panose="02010600030101010101" pitchFamily="2" charset="-122"/>
              </a:rPr>
              <a:t>运</a:t>
            </a:r>
            <a:r>
              <a:rPr sz="2100" spc="10" dirty="0">
                <a:latin typeface="宋体" panose="02010600030101010101" pitchFamily="2" charset="-122"/>
                <a:cs typeface="宋体" panose="02010600030101010101" pitchFamily="2" charset="-122"/>
              </a:rPr>
              <a:t>行</a:t>
            </a:r>
            <a:r>
              <a:rPr sz="2100" spc="-15" dirty="0">
                <a:latin typeface="宋体" panose="02010600030101010101" pitchFamily="2" charset="-122"/>
                <a:cs typeface="宋体" panose="02010600030101010101" pitchFamily="2" charset="-122"/>
              </a:rPr>
              <a:t>时</a:t>
            </a:r>
            <a:r>
              <a:rPr sz="2100" spc="10" dirty="0">
                <a:latin typeface="宋体" panose="02010600030101010101" pitchFamily="2" charset="-122"/>
                <a:cs typeface="宋体" panose="02010600030101010101" pitchFamily="2" charset="-122"/>
              </a:rPr>
              <a:t>间</a:t>
            </a:r>
            <a:r>
              <a:rPr sz="2100" spc="-20" dirty="0">
                <a:latin typeface="宋体" panose="02010600030101010101" pitchFamily="2" charset="-122"/>
                <a:cs typeface="宋体" panose="02010600030101010101" pitchFamily="2" charset="-122"/>
              </a:rPr>
              <a:t>与</a:t>
            </a:r>
            <a:r>
              <a:rPr sz="2100" spc="10" dirty="0">
                <a:latin typeface="宋体" panose="02010600030101010101" pitchFamily="2" charset="-122"/>
                <a:cs typeface="宋体" panose="02010600030101010101" pitchFamily="2" charset="-122"/>
              </a:rPr>
              <a:t>己</a:t>
            </a:r>
            <a:r>
              <a:rPr sz="2100" spc="-15" dirty="0">
                <a:latin typeface="宋体" panose="02010600030101010101" pitchFamily="2" charset="-122"/>
                <a:cs typeface="宋体" panose="02010600030101010101" pitchFamily="2" charset="-122"/>
              </a:rPr>
              <a:t>二</a:t>
            </a:r>
            <a:r>
              <a:rPr sz="2100" spc="5" dirty="0">
                <a:latin typeface="宋体" panose="02010600030101010101" pitchFamily="2" charset="-122"/>
                <a:cs typeface="宋体" panose="02010600030101010101" pitchFamily="2" charset="-122"/>
              </a:rPr>
              <a:t>酸</a:t>
            </a:r>
            <a:r>
              <a:rPr sz="2100" spc="-15" dirty="0">
                <a:latin typeface="宋体" panose="02010600030101010101" pitchFamily="2" charset="-122"/>
                <a:cs typeface="宋体" panose="02010600030101010101" pitchFamily="2" charset="-122"/>
              </a:rPr>
              <a:t>生</a:t>
            </a:r>
            <a:r>
              <a:rPr sz="2100" spc="10" dirty="0">
                <a:latin typeface="宋体" panose="02010600030101010101" pitchFamily="2" charset="-122"/>
                <a:cs typeface="宋体" panose="02010600030101010101" pitchFamily="2" charset="-122"/>
              </a:rPr>
              <a:t>产</a:t>
            </a:r>
            <a:r>
              <a:rPr sz="2100" spc="-15" dirty="0">
                <a:latin typeface="宋体" panose="02010600030101010101" pitchFamily="2" charset="-122"/>
                <a:cs typeface="宋体" panose="02010600030101010101" pitchFamily="2" charset="-122"/>
              </a:rPr>
              <a:t>装</a:t>
            </a:r>
            <a:r>
              <a:rPr sz="2100" spc="5" dirty="0">
                <a:latin typeface="宋体" panose="02010600030101010101" pitchFamily="2" charset="-122"/>
                <a:cs typeface="宋体" panose="02010600030101010101" pitchFamily="2" charset="-122"/>
              </a:rPr>
              <a:t>置 </a:t>
            </a:r>
            <a:r>
              <a:rPr sz="2100" spc="10" dirty="0">
                <a:latin typeface="宋体" panose="02010600030101010101" pitchFamily="2" charset="-122"/>
                <a:cs typeface="宋体" panose="02010600030101010101" pitchFamily="2" charset="-122"/>
              </a:rPr>
              <a:t>运行时间的比率</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应</a:t>
            </a:r>
            <a:r>
              <a:rPr sz="2100" spc="-15" dirty="0">
                <a:latin typeface="宋体" panose="02010600030101010101" pitchFamily="2" charset="-122"/>
                <a:cs typeface="宋体" panose="02010600030101010101" pitchFamily="2" charset="-122"/>
              </a:rPr>
              <a:t>根</a:t>
            </a:r>
            <a:r>
              <a:rPr sz="2100" spc="10" dirty="0">
                <a:latin typeface="宋体" panose="02010600030101010101" pitchFamily="2" charset="-122"/>
                <a:cs typeface="宋体" panose="02010600030101010101" pitchFamily="2" charset="-122"/>
              </a:rPr>
              <a:t>据</a:t>
            </a:r>
            <a:r>
              <a:rPr sz="2100" spc="-15" dirty="0">
                <a:latin typeface="宋体" panose="02010600030101010101" pitchFamily="2" charset="-122"/>
                <a:cs typeface="宋体" panose="02010600030101010101" pitchFamily="2" charset="-122"/>
              </a:rPr>
              <a:t>企</a:t>
            </a:r>
            <a:r>
              <a:rPr sz="2100" spc="10"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实</a:t>
            </a:r>
            <a:r>
              <a:rPr sz="2100" spc="10" dirty="0">
                <a:latin typeface="宋体" panose="02010600030101010101" pitchFamily="2" charset="-122"/>
                <a:cs typeface="宋体" panose="02010600030101010101" pitchFamily="2" charset="-122"/>
              </a:rPr>
              <a:t>际</a:t>
            </a:r>
            <a:r>
              <a:rPr sz="2100" spc="-15" dirty="0">
                <a:latin typeface="宋体" panose="02010600030101010101" pitchFamily="2" charset="-122"/>
                <a:cs typeface="宋体" panose="02010600030101010101" pitchFamily="2" charset="-122"/>
              </a:rPr>
              <a:t>生</a:t>
            </a:r>
            <a:r>
              <a:rPr sz="2100" spc="10" dirty="0">
                <a:latin typeface="宋体" panose="02010600030101010101" pitchFamily="2" charset="-122"/>
                <a:cs typeface="宋体" panose="02010600030101010101" pitchFamily="2" charset="-122"/>
              </a:rPr>
              <a:t>产</a:t>
            </a:r>
            <a:r>
              <a:rPr sz="2100" spc="-15" dirty="0">
                <a:latin typeface="宋体" panose="02010600030101010101" pitchFamily="2" charset="-122"/>
                <a:cs typeface="宋体" panose="02010600030101010101" pitchFamily="2" charset="-122"/>
              </a:rPr>
              <a:t>记</a:t>
            </a:r>
            <a:r>
              <a:rPr sz="2100" spc="10" dirty="0">
                <a:latin typeface="宋体" panose="02010600030101010101" pitchFamily="2" charset="-122"/>
                <a:cs typeface="宋体" panose="02010600030101010101" pitchFamily="2" charset="-122"/>
              </a:rPr>
              <a:t>录</a:t>
            </a:r>
            <a:r>
              <a:rPr sz="2100" spc="-15" dirty="0">
                <a:latin typeface="宋体" panose="02010600030101010101" pitchFamily="2" charset="-122"/>
                <a:cs typeface="宋体" panose="02010600030101010101" pitchFamily="2" charset="-122"/>
              </a:rPr>
              <a:t>来</a:t>
            </a:r>
            <a:r>
              <a:rPr sz="2100" spc="10" dirty="0">
                <a:latin typeface="宋体" panose="02010600030101010101" pitchFamily="2" charset="-122"/>
                <a:cs typeface="宋体" panose="02010600030101010101" pitchFamily="2" charset="-122"/>
              </a:rPr>
              <a:t>确</a:t>
            </a:r>
            <a:r>
              <a:rPr sz="2100" spc="-20"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graphicFrame>
        <p:nvGraphicFramePr>
          <p:cNvPr id="4" name="object 4"/>
          <p:cNvGraphicFramePr>
            <a:graphicFrameLocks noGrp="1"/>
          </p:cNvGraphicFramePr>
          <p:nvPr/>
        </p:nvGraphicFramePr>
        <p:xfrm>
          <a:off x="1524000" y="4133596"/>
          <a:ext cx="6912608" cy="2301238"/>
        </p:xfrm>
        <a:graphic>
          <a:graphicData uri="http://schemas.openxmlformats.org/drawingml/2006/table">
            <a:tbl>
              <a:tblPr firstRow="1" bandRow="1">
                <a:tableStyleId>{2D5ABB26-0587-4C30-8999-92F81FD0307C}</a:tableStyleId>
              </a:tblPr>
              <a:tblGrid>
                <a:gridCol w="3456304"/>
                <a:gridCol w="3456304"/>
              </a:tblGrid>
              <a:tr h="460248">
                <a:tc>
                  <a:txBody>
                    <a:bodyPr/>
                    <a:lstStyle/>
                    <a:p>
                      <a:pPr marL="194945">
                        <a:lnSpc>
                          <a:spcPct val="100000"/>
                        </a:lnSpc>
                        <a:spcBef>
                          <a:spcPts val="790"/>
                        </a:spcBef>
                      </a:pPr>
                      <a:r>
                        <a:rPr sz="1800" spc="-10" dirty="0">
                          <a:latin typeface="Times New Roman" panose="02020603050405020304"/>
                          <a:cs typeface="Times New Roman" panose="02020603050405020304"/>
                        </a:rPr>
                        <a:t>NO</a:t>
                      </a:r>
                      <a:r>
                        <a:rPr sz="1800" spc="-15" baseline="-21000" dirty="0">
                          <a:latin typeface="Times New Roman" panose="02020603050405020304"/>
                          <a:cs typeface="Times New Roman" panose="02020603050405020304"/>
                        </a:rPr>
                        <a:t>x</a:t>
                      </a:r>
                      <a:r>
                        <a:rPr sz="1800" spc="-10" dirty="0">
                          <a:latin typeface="Times New Roman" panose="02020603050405020304"/>
                          <a:cs typeface="Times New Roman" panose="02020603050405020304"/>
                        </a:rPr>
                        <a:t>/N</a:t>
                      </a:r>
                      <a:r>
                        <a:rPr sz="1800" spc="-15" baseline="-21000" dirty="0">
                          <a:latin typeface="Times New Roman" panose="02020603050405020304"/>
                          <a:cs typeface="Times New Roman" panose="02020603050405020304"/>
                        </a:rPr>
                        <a:t>2</a:t>
                      </a:r>
                      <a:r>
                        <a:rPr sz="1800" spc="-10" dirty="0">
                          <a:latin typeface="Times New Roman" panose="02020603050405020304"/>
                          <a:cs typeface="Times New Roman" panose="02020603050405020304"/>
                        </a:rPr>
                        <a:t>O</a:t>
                      </a:r>
                      <a:r>
                        <a:rPr sz="1800" spc="20" dirty="0">
                          <a:latin typeface="宋体" panose="02010600030101010101" pitchFamily="2" charset="-122"/>
                          <a:cs typeface="宋体" panose="02010600030101010101" pitchFamily="2" charset="-122"/>
                        </a:rPr>
                        <a:t>尾气处理技</a:t>
                      </a:r>
                      <a:r>
                        <a:rPr sz="1800" dirty="0">
                          <a:latin typeface="宋体" panose="02010600030101010101" pitchFamily="2" charset="-122"/>
                          <a:cs typeface="宋体" panose="02010600030101010101" pitchFamily="2" charset="-122"/>
                        </a:rPr>
                        <a:t>术</a:t>
                      </a:r>
                      <a:endParaRPr sz="1800">
                        <a:latin typeface="宋体" panose="02010600030101010101" pitchFamily="2" charset="-122"/>
                        <a:cs typeface="宋体" panose="02010600030101010101" pitchFamily="2" charset="-122"/>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AD4"/>
                    </a:solidFill>
                  </a:tcPr>
                </a:tc>
                <a:tc>
                  <a:txBody>
                    <a:bodyPr/>
                    <a:lstStyle/>
                    <a:p>
                      <a:pPr marL="121285" algn="ctr">
                        <a:lnSpc>
                          <a:spcPct val="100000"/>
                        </a:lnSpc>
                        <a:spcBef>
                          <a:spcPts val="790"/>
                        </a:spcBef>
                      </a:pPr>
                      <a:r>
                        <a:rPr sz="1800" spc="-5" dirty="0">
                          <a:latin typeface="Times New Roman" panose="02020603050405020304"/>
                          <a:cs typeface="Times New Roman" panose="02020603050405020304"/>
                        </a:rPr>
                        <a:t>N</a:t>
                      </a:r>
                      <a:r>
                        <a:rPr sz="1800" spc="-7" baseline="-21000" dirty="0">
                          <a:latin typeface="Times New Roman" panose="02020603050405020304"/>
                          <a:cs typeface="Times New Roman" panose="02020603050405020304"/>
                        </a:rPr>
                        <a:t>2</a:t>
                      </a:r>
                      <a:r>
                        <a:rPr sz="1800" spc="-5" dirty="0">
                          <a:latin typeface="Times New Roman" panose="02020603050405020304"/>
                          <a:cs typeface="Times New Roman" panose="02020603050405020304"/>
                        </a:rPr>
                        <a:t>O</a:t>
                      </a:r>
                      <a:r>
                        <a:rPr sz="1800" spc="20" dirty="0">
                          <a:latin typeface="宋体" panose="02010600030101010101" pitchFamily="2" charset="-122"/>
                          <a:cs typeface="宋体" panose="02010600030101010101" pitchFamily="2" charset="-122"/>
                        </a:rPr>
                        <a:t>去除</a:t>
                      </a:r>
                      <a:r>
                        <a:rPr sz="1800" dirty="0">
                          <a:latin typeface="宋体" panose="02010600030101010101" pitchFamily="2" charset="-122"/>
                          <a:cs typeface="宋体" panose="02010600030101010101" pitchFamily="2" charset="-122"/>
                        </a:rPr>
                        <a:t>率</a:t>
                      </a:r>
                      <a:endParaRPr sz="1800">
                        <a:latin typeface="宋体" panose="02010600030101010101" pitchFamily="2" charset="-122"/>
                        <a:cs typeface="宋体" panose="02010600030101010101" pitchFamily="2" charset="-122"/>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A9AD4"/>
                    </a:solidFill>
                  </a:tcPr>
                </a:tc>
              </a:tr>
              <a:tr h="460248">
                <a:tc>
                  <a:txBody>
                    <a:bodyPr/>
                    <a:lstStyle/>
                    <a:p>
                      <a:pPr marL="194945">
                        <a:lnSpc>
                          <a:spcPct val="100000"/>
                        </a:lnSpc>
                        <a:spcBef>
                          <a:spcPts val="790"/>
                        </a:spcBef>
                      </a:pPr>
                      <a:r>
                        <a:rPr sz="1800" spc="20" dirty="0">
                          <a:latin typeface="宋体" panose="02010600030101010101" pitchFamily="2" charset="-122"/>
                          <a:cs typeface="宋体" panose="02010600030101010101" pitchFamily="2" charset="-122"/>
                        </a:rPr>
                        <a:t>催化去</a:t>
                      </a:r>
                      <a:r>
                        <a:rPr sz="1800" dirty="0">
                          <a:latin typeface="宋体" panose="02010600030101010101" pitchFamily="2" charset="-122"/>
                          <a:cs typeface="宋体" panose="02010600030101010101" pitchFamily="2" charset="-122"/>
                        </a:rPr>
                        <a:t>除</a:t>
                      </a:r>
                      <a:endParaRPr sz="1800">
                        <a:latin typeface="宋体" panose="02010600030101010101" pitchFamily="2" charset="-122"/>
                        <a:cs typeface="宋体" panose="02010600030101010101" pitchFamily="2" charset="-122"/>
                      </a:endParaRPr>
                    </a:p>
                  </a:txBody>
                  <a:tcPr marL="0" marR="0" marT="1003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E"/>
                    </a:solidFill>
                  </a:tcPr>
                </a:tc>
                <a:tc>
                  <a:txBody>
                    <a:bodyPr/>
                    <a:lstStyle/>
                    <a:p>
                      <a:pPr marL="121920" algn="ctr">
                        <a:lnSpc>
                          <a:spcPct val="100000"/>
                        </a:lnSpc>
                        <a:spcBef>
                          <a:spcPts val="790"/>
                        </a:spcBef>
                      </a:pPr>
                      <a:r>
                        <a:rPr sz="1800" dirty="0">
                          <a:latin typeface="Times New Roman" panose="02020603050405020304"/>
                          <a:cs typeface="Times New Roman" panose="02020603050405020304"/>
                        </a:rPr>
                        <a:t>92.5%</a:t>
                      </a:r>
                      <a:r>
                        <a:rPr sz="1800" dirty="0">
                          <a:latin typeface="宋体" panose="02010600030101010101" pitchFamily="2" charset="-122"/>
                          <a:cs typeface="宋体" panose="02010600030101010101" pitchFamily="2" charset="-122"/>
                        </a:rPr>
                        <a:t>（</a:t>
                      </a:r>
                      <a:r>
                        <a:rPr sz="1800" dirty="0">
                          <a:latin typeface="Times New Roman" panose="02020603050405020304"/>
                          <a:cs typeface="Times New Roman" panose="02020603050405020304"/>
                        </a:rPr>
                        <a:t>90%-95%</a:t>
                      </a:r>
                      <a:r>
                        <a:rPr sz="180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txBody>
                  <a:tcPr marL="0" marR="0" marT="1003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E"/>
                    </a:solidFill>
                  </a:tcPr>
                </a:tc>
              </a:tr>
              <a:tr h="460248">
                <a:tc>
                  <a:txBody>
                    <a:bodyPr/>
                    <a:lstStyle/>
                    <a:p>
                      <a:pPr marL="194945">
                        <a:lnSpc>
                          <a:spcPct val="100000"/>
                        </a:lnSpc>
                        <a:spcBef>
                          <a:spcPts val="815"/>
                        </a:spcBef>
                      </a:pPr>
                      <a:r>
                        <a:rPr sz="1800" spc="20" dirty="0">
                          <a:latin typeface="宋体" panose="02010600030101010101" pitchFamily="2" charset="-122"/>
                          <a:cs typeface="宋体" panose="02010600030101010101" pitchFamily="2" charset="-122"/>
                        </a:rPr>
                        <a:t>热去</a:t>
                      </a:r>
                      <a:r>
                        <a:rPr sz="1800" dirty="0">
                          <a:latin typeface="宋体" panose="02010600030101010101" pitchFamily="2" charset="-122"/>
                          <a:cs typeface="宋体" panose="02010600030101010101" pitchFamily="2" charset="-122"/>
                        </a:rPr>
                        <a:t>除</a:t>
                      </a:r>
                      <a:endParaRPr sz="1800">
                        <a:latin typeface="宋体" panose="02010600030101010101" pitchFamily="2" charset="-122"/>
                        <a:cs typeface="宋体" panose="02010600030101010101" pitchFamily="2" charset="-122"/>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6"/>
                    </a:solidFill>
                  </a:tcPr>
                </a:tc>
                <a:tc>
                  <a:txBody>
                    <a:bodyPr/>
                    <a:lstStyle/>
                    <a:p>
                      <a:pPr marL="121920" algn="ctr">
                        <a:lnSpc>
                          <a:spcPct val="100000"/>
                        </a:lnSpc>
                        <a:spcBef>
                          <a:spcPts val="815"/>
                        </a:spcBef>
                      </a:pPr>
                      <a:r>
                        <a:rPr sz="1800" dirty="0">
                          <a:latin typeface="Times New Roman" panose="02020603050405020304"/>
                          <a:cs typeface="Times New Roman" panose="02020603050405020304"/>
                        </a:rPr>
                        <a:t>98.5%</a:t>
                      </a:r>
                      <a:r>
                        <a:rPr sz="1800" dirty="0">
                          <a:latin typeface="宋体" panose="02010600030101010101" pitchFamily="2" charset="-122"/>
                          <a:cs typeface="宋体" panose="02010600030101010101" pitchFamily="2" charset="-122"/>
                        </a:rPr>
                        <a:t>（</a:t>
                      </a:r>
                      <a:r>
                        <a:rPr sz="1800" dirty="0">
                          <a:latin typeface="Times New Roman" panose="02020603050405020304"/>
                          <a:cs typeface="Times New Roman" panose="02020603050405020304"/>
                        </a:rPr>
                        <a:t>98%-99%</a:t>
                      </a:r>
                      <a:r>
                        <a:rPr sz="180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6"/>
                    </a:solidFill>
                  </a:tcPr>
                </a:tc>
              </a:tr>
              <a:tr h="460247">
                <a:tc>
                  <a:txBody>
                    <a:bodyPr/>
                    <a:lstStyle/>
                    <a:p>
                      <a:pPr marL="194945">
                        <a:lnSpc>
                          <a:spcPct val="100000"/>
                        </a:lnSpc>
                        <a:spcBef>
                          <a:spcPts val="815"/>
                        </a:spcBef>
                      </a:pPr>
                      <a:r>
                        <a:rPr sz="1800" spc="20" dirty="0">
                          <a:latin typeface="宋体" panose="02010600030101010101" pitchFamily="2" charset="-122"/>
                          <a:cs typeface="宋体" panose="02010600030101010101" pitchFamily="2" charset="-122"/>
                        </a:rPr>
                        <a:t>回收为</a:t>
                      </a:r>
                      <a:r>
                        <a:rPr sz="1800" dirty="0">
                          <a:latin typeface="宋体" panose="02010600030101010101" pitchFamily="2" charset="-122"/>
                          <a:cs typeface="宋体" panose="02010600030101010101" pitchFamily="2" charset="-122"/>
                        </a:rPr>
                        <a:t>硝酸</a:t>
                      </a:r>
                      <a:endParaRPr sz="1800">
                        <a:latin typeface="宋体" panose="02010600030101010101" pitchFamily="2" charset="-122"/>
                        <a:cs typeface="宋体" panose="02010600030101010101" pitchFamily="2" charset="-122"/>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E"/>
                    </a:solidFill>
                  </a:tcPr>
                </a:tc>
                <a:tc>
                  <a:txBody>
                    <a:bodyPr/>
                    <a:lstStyle/>
                    <a:p>
                      <a:pPr marL="121920" algn="ctr">
                        <a:lnSpc>
                          <a:spcPct val="100000"/>
                        </a:lnSpc>
                        <a:spcBef>
                          <a:spcPts val="815"/>
                        </a:spcBef>
                      </a:pPr>
                      <a:r>
                        <a:rPr sz="1800" dirty="0">
                          <a:latin typeface="Times New Roman" panose="02020603050405020304"/>
                          <a:cs typeface="Times New Roman" panose="02020603050405020304"/>
                        </a:rPr>
                        <a:t>98.5%</a:t>
                      </a:r>
                      <a:r>
                        <a:rPr sz="1800" dirty="0">
                          <a:latin typeface="宋体" panose="02010600030101010101" pitchFamily="2" charset="-122"/>
                          <a:cs typeface="宋体" panose="02010600030101010101" pitchFamily="2" charset="-122"/>
                        </a:rPr>
                        <a:t>（</a:t>
                      </a:r>
                      <a:r>
                        <a:rPr sz="1800" dirty="0">
                          <a:latin typeface="Times New Roman" panose="02020603050405020304"/>
                          <a:cs typeface="Times New Roman" panose="02020603050405020304"/>
                        </a:rPr>
                        <a:t>98%-99%</a:t>
                      </a:r>
                      <a:r>
                        <a:rPr sz="180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E"/>
                    </a:solidFill>
                  </a:tcPr>
                </a:tc>
              </a:tr>
              <a:tr h="460247">
                <a:tc>
                  <a:txBody>
                    <a:bodyPr/>
                    <a:lstStyle/>
                    <a:p>
                      <a:pPr marL="194945">
                        <a:lnSpc>
                          <a:spcPct val="100000"/>
                        </a:lnSpc>
                        <a:spcBef>
                          <a:spcPts val="815"/>
                        </a:spcBef>
                      </a:pPr>
                      <a:r>
                        <a:rPr sz="1800" spc="20" dirty="0">
                          <a:latin typeface="宋体" panose="02010600030101010101" pitchFamily="2" charset="-122"/>
                          <a:cs typeface="宋体" panose="02010600030101010101" pitchFamily="2" charset="-122"/>
                        </a:rPr>
                        <a:t>回收用</a:t>
                      </a:r>
                      <a:r>
                        <a:rPr sz="1800" dirty="0">
                          <a:latin typeface="宋体" panose="02010600030101010101" pitchFamily="2" charset="-122"/>
                          <a:cs typeface="宋体" panose="02010600030101010101" pitchFamily="2" charset="-122"/>
                        </a:rPr>
                        <a:t>作己二酸的原料</a:t>
                      </a:r>
                      <a:endParaRPr sz="1800">
                        <a:latin typeface="宋体" panose="02010600030101010101" pitchFamily="2" charset="-122"/>
                        <a:cs typeface="宋体" panose="02010600030101010101" pitchFamily="2" charset="-122"/>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6"/>
                    </a:solidFill>
                  </a:tcPr>
                </a:tc>
                <a:tc>
                  <a:txBody>
                    <a:bodyPr/>
                    <a:lstStyle/>
                    <a:p>
                      <a:pPr marL="121920" algn="ctr">
                        <a:lnSpc>
                          <a:spcPct val="100000"/>
                        </a:lnSpc>
                        <a:spcBef>
                          <a:spcPts val="815"/>
                        </a:spcBef>
                      </a:pPr>
                      <a:r>
                        <a:rPr sz="1800" dirty="0">
                          <a:latin typeface="Times New Roman" panose="02020603050405020304"/>
                          <a:cs typeface="Times New Roman" panose="02020603050405020304"/>
                        </a:rPr>
                        <a:t>94%</a:t>
                      </a:r>
                      <a:r>
                        <a:rPr sz="1800" dirty="0">
                          <a:latin typeface="宋体" panose="02010600030101010101" pitchFamily="2" charset="-122"/>
                          <a:cs typeface="宋体" panose="02010600030101010101" pitchFamily="2" charset="-122"/>
                        </a:rPr>
                        <a:t>（</a:t>
                      </a:r>
                      <a:r>
                        <a:rPr sz="1800" dirty="0">
                          <a:latin typeface="Times New Roman" panose="02020603050405020304"/>
                          <a:cs typeface="Times New Roman" panose="02020603050405020304"/>
                        </a:rPr>
                        <a:t>90%-98%</a:t>
                      </a:r>
                      <a:r>
                        <a:rPr sz="180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6"/>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080516" y="676655"/>
            <a:ext cx="7118350" cy="574040"/>
          </a:xfrm>
          <a:prstGeom prst="rect">
            <a:avLst/>
          </a:prstGeom>
        </p:spPr>
        <p:txBody>
          <a:bodyPr vert="horz" wrap="square" lIns="0" tIns="12700" rIns="0" bIns="0" rtlCol="0">
            <a:spAutoFit/>
          </a:bodyPr>
          <a:lstStyle/>
          <a:p>
            <a:pPr marL="38100">
              <a:lnSpc>
                <a:spcPct val="100000"/>
              </a:lnSpc>
              <a:spcBef>
                <a:spcPts val="100"/>
              </a:spcBef>
            </a:pPr>
            <a:r>
              <a:rPr sz="3600" b="1" spc="20" dirty="0">
                <a:solidFill>
                  <a:srgbClr val="000000"/>
                </a:solidFill>
                <a:latin typeface="Microsoft JhengHei" panose="020B0604030504040204" charset="-120"/>
                <a:cs typeface="Microsoft JhengHei" panose="020B0604030504040204" charset="-120"/>
              </a:rPr>
              <a:t>以</a:t>
            </a:r>
            <a:r>
              <a:rPr sz="3600" b="1" spc="-640" dirty="0" smtClean="0">
                <a:solidFill>
                  <a:srgbClr val="000000"/>
                </a:solidFill>
                <a:latin typeface="Microsoft JhengHei" panose="020B0604030504040204" charset="-120"/>
                <a:cs typeface="Microsoft JhengHei" panose="020B0604030504040204" charset="-120"/>
              </a:rPr>
              <a:t>CO</a:t>
            </a:r>
            <a:r>
              <a:rPr sz="3600" b="1" spc="-960" baseline="-21000" dirty="0" smtClean="0">
                <a:solidFill>
                  <a:srgbClr val="000000"/>
                </a:solidFill>
                <a:latin typeface="Microsoft JhengHei" panose="020B0604030504040204" charset="-120"/>
                <a:cs typeface="Microsoft JhengHei" panose="020B0604030504040204" charset="-120"/>
              </a:rPr>
              <a:t>2</a:t>
            </a:r>
            <a:r>
              <a:rPr lang="en-US" sz="3600" b="1" spc="-960" baseline="-21000" dirty="0" smtClean="0">
                <a:solidFill>
                  <a:srgbClr val="000000"/>
                </a:solidFill>
                <a:latin typeface="Microsoft JhengHei" panose="020B0604030504040204" charset="-120"/>
                <a:cs typeface="Microsoft JhengHei" panose="020B0604030504040204" charset="-120"/>
              </a:rPr>
              <a:t>   </a:t>
            </a:r>
            <a:r>
              <a:rPr sz="3600" b="1" spc="20" dirty="0" err="1" smtClean="0">
                <a:solidFill>
                  <a:srgbClr val="000000"/>
                </a:solidFill>
                <a:latin typeface="Microsoft JhengHei" panose="020B0604030504040204" charset="-120"/>
                <a:cs typeface="Microsoft JhengHei" panose="020B0604030504040204" charset="-120"/>
              </a:rPr>
              <a:t>产品形</a:t>
            </a:r>
            <a:r>
              <a:rPr sz="3600" b="1" dirty="0" err="1" smtClean="0">
                <a:solidFill>
                  <a:srgbClr val="000000"/>
                </a:solidFill>
                <a:latin typeface="Microsoft JhengHei" panose="020B0604030504040204" charset="-120"/>
                <a:cs typeface="Microsoft JhengHei" panose="020B0604030504040204" charset="-120"/>
              </a:rPr>
              <a:t>式</a:t>
            </a:r>
            <a:r>
              <a:rPr sz="3600" b="1" spc="20" dirty="0" err="1" smtClean="0">
                <a:solidFill>
                  <a:srgbClr val="000000"/>
                </a:solidFill>
                <a:latin typeface="Microsoft JhengHei" panose="020B0604030504040204" charset="-120"/>
                <a:cs typeface="Microsoft JhengHei" panose="020B0604030504040204" charset="-120"/>
              </a:rPr>
              <a:t>转</a:t>
            </a:r>
            <a:r>
              <a:rPr sz="3600" b="1" dirty="0" err="1" smtClean="0">
                <a:solidFill>
                  <a:srgbClr val="000000"/>
                </a:solidFill>
                <a:latin typeface="Microsoft JhengHei" panose="020B0604030504040204" charset="-120"/>
                <a:cs typeface="Microsoft JhengHei" panose="020B0604030504040204" charset="-120"/>
              </a:rPr>
              <a:t>移</a:t>
            </a:r>
            <a:r>
              <a:rPr sz="3600" b="1" spc="20" dirty="0" err="1" smtClean="0">
                <a:solidFill>
                  <a:srgbClr val="000000"/>
                </a:solidFill>
                <a:latin typeface="Microsoft JhengHei" panose="020B0604030504040204" charset="-120"/>
                <a:cs typeface="Microsoft JhengHei" panose="020B0604030504040204" charset="-120"/>
              </a:rPr>
              <a:t>出</a:t>
            </a:r>
            <a:r>
              <a:rPr sz="3600" b="1" dirty="0" err="1" smtClean="0">
                <a:solidFill>
                  <a:srgbClr val="000000"/>
                </a:solidFill>
                <a:latin typeface="Microsoft JhengHei" panose="020B0604030504040204" charset="-120"/>
                <a:cs typeface="Microsoft JhengHei" panose="020B0604030504040204" charset="-120"/>
              </a:rPr>
              <a:t>去</a:t>
            </a:r>
            <a:r>
              <a:rPr sz="3600" b="1" spc="20" dirty="0" err="1" smtClean="0">
                <a:solidFill>
                  <a:srgbClr val="000000"/>
                </a:solidFill>
                <a:latin typeface="Microsoft JhengHei" panose="020B0604030504040204" charset="-120"/>
                <a:cs typeface="Microsoft JhengHei" panose="020B0604030504040204" charset="-120"/>
              </a:rPr>
              <a:t>的</a:t>
            </a:r>
            <a:r>
              <a:rPr sz="3600" b="1" dirty="0" err="1" smtClean="0">
                <a:solidFill>
                  <a:srgbClr val="000000"/>
                </a:solidFill>
                <a:latin typeface="Microsoft JhengHei" panose="020B0604030504040204" charset="-120"/>
                <a:cs typeface="Microsoft JhengHei" panose="020B0604030504040204" charset="-120"/>
              </a:rPr>
              <a:t>排</a:t>
            </a:r>
            <a:r>
              <a:rPr sz="3600" b="1" spc="20" dirty="0" err="1" smtClean="0">
                <a:solidFill>
                  <a:srgbClr val="000000"/>
                </a:solidFill>
                <a:latin typeface="Microsoft JhengHei" panose="020B0604030504040204" charset="-120"/>
                <a:cs typeface="Microsoft JhengHei" panose="020B0604030504040204" charset="-120"/>
              </a:rPr>
              <a:t>放</a:t>
            </a:r>
            <a:r>
              <a:rPr sz="3600" b="1" dirty="0" err="1" smtClean="0">
                <a:solidFill>
                  <a:srgbClr val="000000"/>
                </a:solidFill>
                <a:latin typeface="Microsoft JhengHei" panose="020B0604030504040204" charset="-120"/>
                <a:cs typeface="Microsoft JhengHei" panose="020B0604030504040204" charset="-120"/>
              </a:rPr>
              <a:t>扣减</a:t>
            </a:r>
            <a:endParaRPr sz="3600" dirty="0">
              <a:latin typeface="Microsoft JhengHei" panose="020B0604030504040204" charset="-120"/>
              <a:cs typeface="Microsoft JhengHei" panose="020B0604030504040204" charset="-120"/>
            </a:endParaRPr>
          </a:p>
        </p:txBody>
      </p:sp>
      <p:sp>
        <p:nvSpPr>
          <p:cNvPr id="7" name="object 7"/>
          <p:cNvSpPr txBox="1"/>
          <p:nvPr/>
        </p:nvSpPr>
        <p:spPr>
          <a:xfrm>
            <a:off x="1153667" y="1749552"/>
            <a:ext cx="3596640" cy="347345"/>
          </a:xfrm>
          <a:prstGeom prst="rect">
            <a:avLst/>
          </a:prstGeom>
        </p:spPr>
        <p:txBody>
          <a:bodyPr vert="horz" wrap="square" lIns="0" tIns="13970" rIns="0" bIns="0" rtlCol="0">
            <a:spAutoFit/>
          </a:bodyPr>
          <a:lstStyle/>
          <a:p>
            <a:pPr marL="208280" indent="-170815">
              <a:lnSpc>
                <a:spcPct val="100000"/>
              </a:lnSpc>
              <a:spcBef>
                <a:spcPts val="11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核算单元回收且</a:t>
            </a:r>
            <a:r>
              <a:rPr sz="2100" spc="-15" dirty="0">
                <a:latin typeface="宋体" panose="02010600030101010101" pitchFamily="2" charset="-122"/>
                <a:cs typeface="宋体" panose="02010600030101010101" pitchFamily="2" charset="-122"/>
              </a:rPr>
              <a:t>外</a:t>
            </a:r>
            <a:r>
              <a:rPr sz="2100" spc="10" dirty="0">
                <a:latin typeface="宋体" panose="02010600030101010101" pitchFamily="2" charset="-122"/>
                <a:cs typeface="宋体" panose="02010600030101010101" pitchFamily="2" charset="-122"/>
              </a:rPr>
              <a:t>输</a:t>
            </a:r>
            <a:r>
              <a:rPr sz="2100" spc="-15" dirty="0">
                <a:latin typeface="宋体" panose="02010600030101010101" pitchFamily="2" charset="-122"/>
                <a:cs typeface="宋体" panose="02010600030101010101" pitchFamily="2" charset="-122"/>
              </a:rPr>
              <a:t>的</a:t>
            </a:r>
            <a:r>
              <a:rPr sz="2100" spc="-15" dirty="0">
                <a:latin typeface="Calibri" panose="020F0502020204030204"/>
                <a:cs typeface="Calibri" panose="020F0502020204030204"/>
              </a:rPr>
              <a:t>CO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量</a:t>
            </a:r>
            <a:endParaRPr sz="2100">
              <a:latin typeface="宋体" panose="02010600030101010101" pitchFamily="2" charset="-122"/>
              <a:cs typeface="宋体" panose="02010600030101010101" pitchFamily="2" charset="-122"/>
            </a:endParaRPr>
          </a:p>
        </p:txBody>
      </p:sp>
      <p:sp>
        <p:nvSpPr>
          <p:cNvPr id="8" name="object 8"/>
          <p:cNvSpPr txBox="1"/>
          <p:nvPr/>
        </p:nvSpPr>
        <p:spPr>
          <a:xfrm>
            <a:off x="1140967" y="2893519"/>
            <a:ext cx="6322695" cy="2072005"/>
          </a:xfrm>
          <a:prstGeom prst="rect">
            <a:avLst/>
          </a:prstGeom>
        </p:spPr>
        <p:txBody>
          <a:bodyPr vert="horz" wrap="square" lIns="0" tIns="40640" rIns="0" bIns="0" rtlCol="0">
            <a:spAutoFit/>
          </a:bodyPr>
          <a:lstStyle/>
          <a:p>
            <a:pPr marL="50800">
              <a:lnSpc>
                <a:spcPct val="100000"/>
              </a:lnSpc>
              <a:spcBef>
                <a:spcPts val="320"/>
              </a:spcBef>
            </a:pPr>
            <a:r>
              <a:rPr sz="2100" spc="10" dirty="0">
                <a:latin typeface="宋体" panose="02010600030101010101" pitchFamily="2" charset="-122"/>
                <a:cs typeface="宋体" panose="02010600030101010101" pitchFamily="2" charset="-122"/>
              </a:rPr>
              <a:t>式中，</a:t>
            </a:r>
            <a:endParaRPr sz="2100">
              <a:latin typeface="宋体" panose="02010600030101010101" pitchFamily="2" charset="-122"/>
              <a:cs typeface="宋体" panose="02010600030101010101" pitchFamily="2" charset="-122"/>
            </a:endParaRPr>
          </a:p>
          <a:p>
            <a:pPr marL="565785" indent="-171450">
              <a:lnSpc>
                <a:spcPct val="100000"/>
              </a:lnSpc>
              <a:spcBef>
                <a:spcPts val="180"/>
              </a:spcBef>
              <a:buFont typeface="Arial" panose="020B0604020202020204"/>
              <a:buChar char="•"/>
              <a:tabLst>
                <a:tab pos="566420" algn="l"/>
              </a:tabLst>
            </a:pPr>
            <a:r>
              <a:rPr sz="1800" spc="-15" dirty="0">
                <a:latin typeface="Calibri" panose="020F0502020204030204"/>
                <a:cs typeface="Calibri" panose="020F0502020204030204"/>
              </a:rPr>
              <a:t>Q</a:t>
            </a:r>
            <a:r>
              <a:rPr sz="1800" dirty="0">
                <a:latin typeface="宋体" panose="02010600030101010101" pitchFamily="2" charset="-122"/>
                <a:cs typeface="宋体" panose="02010600030101010101" pitchFamily="2" charset="-122"/>
              </a:rPr>
              <a:t>为核算单元回收且外供的</a:t>
            </a:r>
            <a:r>
              <a:rPr sz="1800" spc="-10" dirty="0">
                <a:latin typeface="Calibri" panose="020F0502020204030204"/>
                <a:cs typeface="Calibri" panose="020F0502020204030204"/>
              </a:rPr>
              <a:t>CO</a:t>
            </a:r>
            <a:r>
              <a:rPr sz="1800" spc="-15" baseline="-210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气体体积，单位为万</a:t>
            </a:r>
            <a:r>
              <a:rPr sz="1800" spc="-5" dirty="0">
                <a:latin typeface="Calibri" panose="020F0502020204030204"/>
                <a:cs typeface="Calibri" panose="020F0502020204030204"/>
              </a:rPr>
              <a:t>Nm</a:t>
            </a:r>
            <a:r>
              <a:rPr sz="1800" spc="-7" baseline="25000" dirty="0">
                <a:latin typeface="Calibri" panose="020F0502020204030204"/>
                <a:cs typeface="Calibri" panose="020F0502020204030204"/>
              </a:rPr>
              <a:t>3</a:t>
            </a:r>
            <a:r>
              <a:rPr sz="1800" spc="-5"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565785" indent="-171450">
              <a:lnSpc>
                <a:spcPct val="100000"/>
              </a:lnSpc>
              <a:spcBef>
                <a:spcPts val="110"/>
              </a:spcBef>
              <a:buFont typeface="Arial" panose="020B0604020202020204"/>
              <a:buChar char="•"/>
              <a:tabLst>
                <a:tab pos="566420" algn="l"/>
              </a:tabLst>
            </a:pPr>
            <a:r>
              <a:rPr sz="1800" spc="-10" dirty="0">
                <a:latin typeface="Calibri" panose="020F0502020204030204"/>
                <a:cs typeface="Calibri" panose="020F0502020204030204"/>
              </a:rPr>
              <a:t>PUR</a:t>
            </a:r>
            <a:r>
              <a:rPr sz="2000" spc="-10" dirty="0">
                <a:latin typeface="Calibri" panose="020F0502020204030204"/>
                <a:cs typeface="Calibri" panose="020F0502020204030204"/>
              </a:rPr>
              <a:t>CO</a:t>
            </a:r>
            <a:r>
              <a:rPr sz="1600" spc="-1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为</a:t>
            </a:r>
            <a:r>
              <a:rPr sz="1800" spc="-10" dirty="0">
                <a:latin typeface="Calibri" panose="020F0502020204030204"/>
                <a:cs typeface="Calibri" panose="020F0502020204030204"/>
              </a:rPr>
              <a:t>CO</a:t>
            </a:r>
            <a:r>
              <a:rPr sz="1800" spc="-15" baseline="-210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外供气体的纯度，取值范围为</a:t>
            </a:r>
            <a:r>
              <a:rPr sz="1800" spc="-5" dirty="0">
                <a:latin typeface="Calibri" panose="020F0502020204030204"/>
                <a:cs typeface="Calibri" panose="020F0502020204030204"/>
              </a:rPr>
              <a:t>0</a:t>
            </a:r>
            <a:r>
              <a:rPr sz="1800" spc="-5" dirty="0">
                <a:latin typeface="宋体" panose="02010600030101010101" pitchFamily="2" charset="-122"/>
                <a:cs typeface="宋体" panose="02010600030101010101" pitchFamily="2" charset="-122"/>
              </a:rPr>
              <a:t>～</a:t>
            </a:r>
            <a:r>
              <a:rPr sz="1800" spc="-5" dirty="0">
                <a:latin typeface="Calibri" panose="020F0502020204030204"/>
                <a:cs typeface="Calibri" panose="020F0502020204030204"/>
              </a:rPr>
              <a:t>1</a:t>
            </a:r>
            <a:r>
              <a:rPr sz="1800" spc="-5"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565785" indent="-171450">
              <a:lnSpc>
                <a:spcPct val="100000"/>
              </a:lnSpc>
              <a:spcBef>
                <a:spcPts val="250"/>
              </a:spcBef>
              <a:buFont typeface="Arial" panose="020B0604020202020204"/>
              <a:buChar char="•"/>
              <a:tabLst>
                <a:tab pos="566420" algn="l"/>
              </a:tabLst>
            </a:pPr>
            <a:r>
              <a:rPr sz="1800" spc="-5" dirty="0">
                <a:latin typeface="Calibri" panose="020F0502020204030204"/>
                <a:cs typeface="Calibri" panose="020F0502020204030204"/>
              </a:rPr>
              <a:t>19.7</a:t>
            </a:r>
            <a:r>
              <a:rPr sz="1800" dirty="0">
                <a:latin typeface="宋体" panose="02010600030101010101" pitchFamily="2" charset="-122"/>
                <a:cs typeface="宋体" panose="02010600030101010101" pitchFamily="2" charset="-122"/>
              </a:rPr>
              <a:t>为</a:t>
            </a:r>
            <a:r>
              <a:rPr sz="1800" spc="-10" dirty="0">
                <a:latin typeface="Calibri" panose="020F0502020204030204"/>
                <a:cs typeface="Calibri" panose="020F0502020204030204"/>
              </a:rPr>
              <a:t>CO</a:t>
            </a:r>
            <a:r>
              <a:rPr sz="1800" spc="-15" baseline="-210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气体的密度，单位为吨</a:t>
            </a:r>
            <a:r>
              <a:rPr sz="1800" dirty="0">
                <a:latin typeface="Calibri" panose="020F0502020204030204"/>
                <a:cs typeface="Calibri" panose="020F0502020204030204"/>
              </a:rPr>
              <a:t>/</a:t>
            </a:r>
            <a:r>
              <a:rPr sz="1800" dirty="0">
                <a:latin typeface="宋体" panose="02010600030101010101" pitchFamily="2" charset="-122"/>
                <a:cs typeface="宋体" panose="02010600030101010101" pitchFamily="2" charset="-122"/>
              </a:rPr>
              <a:t>万</a:t>
            </a:r>
            <a:r>
              <a:rPr sz="1800" spc="-10" dirty="0">
                <a:latin typeface="Calibri" panose="020F0502020204030204"/>
                <a:cs typeface="Calibri" panose="020F0502020204030204"/>
              </a:rPr>
              <a:t>Nm</a:t>
            </a:r>
            <a:r>
              <a:rPr sz="1800" spc="-15" baseline="25000" dirty="0">
                <a:latin typeface="Calibri" panose="020F0502020204030204"/>
                <a:cs typeface="Calibri" panose="020F0502020204030204"/>
              </a:rPr>
              <a:t>3</a:t>
            </a:r>
            <a:r>
              <a:rPr sz="180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a:lnSpc>
                <a:spcPct val="100000"/>
              </a:lnSpc>
              <a:spcBef>
                <a:spcPts val="20"/>
              </a:spcBef>
            </a:pPr>
            <a:endParaRPr sz="3100">
              <a:latin typeface="Times New Roman" panose="02020603050405020304"/>
              <a:cs typeface="Times New Roman" panose="02020603050405020304"/>
            </a:endParaRPr>
          </a:p>
          <a:p>
            <a:pPr marL="220980" indent="-170815">
              <a:lnSpc>
                <a:spcPct val="100000"/>
              </a:lnSpc>
              <a:buFont typeface="Arial" panose="020B0604020202020204"/>
              <a:buChar char="•"/>
              <a:tabLst>
                <a:tab pos="221615" algn="l"/>
              </a:tabLst>
            </a:pPr>
            <a:r>
              <a:rPr sz="2100" spc="10" dirty="0">
                <a:solidFill>
                  <a:srgbClr val="FF0000"/>
                </a:solidFill>
                <a:latin typeface="宋体" panose="02010600030101010101" pitchFamily="2" charset="-122"/>
                <a:cs typeface="宋体" panose="02010600030101010101" pitchFamily="2" charset="-122"/>
              </a:rPr>
              <a:t>注意，不包括核</a:t>
            </a:r>
            <a:r>
              <a:rPr sz="2100" spc="-15" dirty="0">
                <a:solidFill>
                  <a:srgbClr val="FF0000"/>
                </a:solidFill>
                <a:latin typeface="宋体" panose="02010600030101010101" pitchFamily="2" charset="-122"/>
                <a:cs typeface="宋体" panose="02010600030101010101" pitchFamily="2" charset="-122"/>
              </a:rPr>
              <a:t>算</a:t>
            </a:r>
            <a:r>
              <a:rPr sz="2100" spc="10" dirty="0">
                <a:solidFill>
                  <a:srgbClr val="FF0000"/>
                </a:solidFill>
                <a:latin typeface="宋体" panose="02010600030101010101" pitchFamily="2" charset="-122"/>
                <a:cs typeface="宋体" panose="02010600030101010101" pitchFamily="2" charset="-122"/>
              </a:rPr>
              <a:t>单</a:t>
            </a:r>
            <a:r>
              <a:rPr sz="2100" spc="-15" dirty="0">
                <a:solidFill>
                  <a:srgbClr val="FF0000"/>
                </a:solidFill>
                <a:latin typeface="宋体" panose="02010600030101010101" pitchFamily="2" charset="-122"/>
                <a:cs typeface="宋体" panose="02010600030101010101" pitchFamily="2" charset="-122"/>
              </a:rPr>
              <a:t>元</a:t>
            </a:r>
            <a:r>
              <a:rPr sz="2100" spc="10" dirty="0">
                <a:solidFill>
                  <a:srgbClr val="FF0000"/>
                </a:solidFill>
                <a:latin typeface="宋体" panose="02010600030101010101" pitchFamily="2" charset="-122"/>
                <a:cs typeface="宋体" panose="02010600030101010101" pitchFamily="2" charset="-122"/>
              </a:rPr>
              <a:t>内</a:t>
            </a:r>
            <a:r>
              <a:rPr sz="2100" spc="-15" dirty="0">
                <a:solidFill>
                  <a:srgbClr val="FF0000"/>
                </a:solidFill>
                <a:latin typeface="宋体" panose="02010600030101010101" pitchFamily="2" charset="-122"/>
                <a:cs typeface="宋体" panose="02010600030101010101" pitchFamily="2" charset="-122"/>
              </a:rPr>
              <a:t>部</a:t>
            </a:r>
            <a:r>
              <a:rPr sz="2100" spc="10" dirty="0">
                <a:solidFill>
                  <a:srgbClr val="FF0000"/>
                </a:solidFill>
                <a:latin typeface="宋体" panose="02010600030101010101" pitchFamily="2" charset="-122"/>
                <a:cs typeface="宋体" panose="02010600030101010101" pitchFamily="2" charset="-122"/>
              </a:rPr>
              <a:t>回</a:t>
            </a:r>
            <a:r>
              <a:rPr sz="2100" spc="-15" dirty="0">
                <a:solidFill>
                  <a:srgbClr val="FF0000"/>
                </a:solidFill>
                <a:latin typeface="宋体" panose="02010600030101010101" pitchFamily="2" charset="-122"/>
                <a:cs typeface="宋体" panose="02010600030101010101" pitchFamily="2" charset="-122"/>
              </a:rPr>
              <a:t>收</a:t>
            </a:r>
            <a:r>
              <a:rPr sz="2100" spc="10" dirty="0">
                <a:solidFill>
                  <a:srgbClr val="FF0000"/>
                </a:solidFill>
                <a:latin typeface="宋体" panose="02010600030101010101" pitchFamily="2" charset="-122"/>
                <a:cs typeface="宋体" panose="02010600030101010101" pitchFamily="2" charset="-122"/>
              </a:rPr>
              <a:t>自</a:t>
            </a:r>
            <a:r>
              <a:rPr sz="2100" spc="-15" dirty="0">
                <a:solidFill>
                  <a:srgbClr val="FF0000"/>
                </a:solidFill>
                <a:latin typeface="宋体" panose="02010600030101010101" pitchFamily="2" charset="-122"/>
                <a:cs typeface="宋体" panose="02010600030101010101" pitchFamily="2" charset="-122"/>
              </a:rPr>
              <a:t>用</a:t>
            </a:r>
            <a:r>
              <a:rPr sz="2100" spc="10" dirty="0">
                <a:solidFill>
                  <a:srgbClr val="FF0000"/>
                </a:solidFill>
                <a:latin typeface="宋体" panose="02010600030101010101" pitchFamily="2" charset="-122"/>
                <a:cs typeface="宋体" panose="02010600030101010101" pitchFamily="2" charset="-122"/>
              </a:rPr>
              <a:t>的</a:t>
            </a:r>
            <a:r>
              <a:rPr sz="2100" spc="-15" dirty="0">
                <a:solidFill>
                  <a:srgbClr val="FF0000"/>
                </a:solidFill>
                <a:latin typeface="宋体" panose="02010600030101010101" pitchFamily="2" charset="-122"/>
                <a:cs typeface="宋体" panose="02010600030101010101" pitchFamily="2" charset="-122"/>
              </a:rPr>
              <a:t>那</a:t>
            </a:r>
            <a:r>
              <a:rPr sz="2100" spc="10" dirty="0">
                <a:solidFill>
                  <a:srgbClr val="FF0000"/>
                </a:solidFill>
                <a:latin typeface="宋体" panose="02010600030101010101" pitchFamily="2" charset="-122"/>
                <a:cs typeface="宋体" panose="02010600030101010101" pitchFamily="2" charset="-122"/>
              </a:rPr>
              <a:t>部</a:t>
            </a:r>
            <a:r>
              <a:rPr sz="2100" spc="-20" dirty="0">
                <a:solidFill>
                  <a:srgbClr val="FF0000"/>
                </a:solidFill>
                <a:latin typeface="宋体" panose="02010600030101010101" pitchFamily="2" charset="-122"/>
                <a:cs typeface="宋体" panose="02010600030101010101" pitchFamily="2" charset="-122"/>
              </a:rPr>
              <a:t>分</a:t>
            </a:r>
            <a:r>
              <a:rPr sz="2100" spc="-15" dirty="0">
                <a:solidFill>
                  <a:srgbClr val="FF0000"/>
                </a:solidFill>
                <a:latin typeface="Calibri" panose="020F0502020204030204"/>
                <a:cs typeface="Calibri" panose="020F0502020204030204"/>
              </a:rPr>
              <a:t>CO</a:t>
            </a:r>
            <a:r>
              <a:rPr sz="2100" spc="-22" baseline="-20000" dirty="0">
                <a:solidFill>
                  <a:srgbClr val="FF0000"/>
                </a:solidFill>
                <a:latin typeface="Calibri" panose="020F0502020204030204"/>
                <a:cs typeface="Calibri" panose="020F0502020204030204"/>
              </a:rPr>
              <a:t>2</a:t>
            </a:r>
            <a:r>
              <a:rPr sz="2100" spc="10" dirty="0">
                <a:solidFill>
                  <a:srgbClr val="FF0000"/>
                </a:solidFill>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9" name="object 9"/>
          <p:cNvSpPr/>
          <p:nvPr/>
        </p:nvSpPr>
        <p:spPr>
          <a:xfrm>
            <a:off x="2313432" y="2251360"/>
            <a:ext cx="4995672" cy="54070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223772" y="725423"/>
            <a:ext cx="7780528" cy="530225"/>
          </a:xfrm>
          <a:prstGeom prst="rect">
            <a:avLst/>
          </a:prstGeom>
        </p:spPr>
        <p:txBody>
          <a:bodyPr vert="horz" wrap="square" lIns="0" tIns="13970" rIns="0" bIns="0" rtlCol="0">
            <a:spAutoFit/>
          </a:bodyPr>
          <a:lstStyle/>
          <a:p>
            <a:pPr marL="38100">
              <a:lnSpc>
                <a:spcPct val="100000"/>
              </a:lnSpc>
              <a:spcBef>
                <a:spcPts val="110"/>
              </a:spcBef>
            </a:pPr>
            <a:r>
              <a:rPr sz="3300" b="1" spc="-580" dirty="0" smtClean="0">
                <a:solidFill>
                  <a:srgbClr val="000000"/>
                </a:solidFill>
                <a:latin typeface="Microsoft JhengHei" panose="020B0604030504040204" charset="-120"/>
                <a:cs typeface="Microsoft JhengHei" panose="020B0604030504040204" charset="-120"/>
              </a:rPr>
              <a:t>CO</a:t>
            </a:r>
            <a:r>
              <a:rPr sz="3300" b="1" spc="-869" baseline="-20000" dirty="0" smtClean="0">
                <a:solidFill>
                  <a:srgbClr val="000000"/>
                </a:solidFill>
                <a:latin typeface="Microsoft JhengHei" panose="020B0604030504040204" charset="-120"/>
                <a:cs typeface="Microsoft JhengHei" panose="020B0604030504040204" charset="-120"/>
              </a:rPr>
              <a:t>2</a:t>
            </a:r>
            <a:r>
              <a:rPr lang="en-US" sz="3300" b="1" spc="-869" baseline="-20000" dirty="0" smtClean="0">
                <a:solidFill>
                  <a:srgbClr val="000000"/>
                </a:solidFill>
                <a:latin typeface="Microsoft JhengHei" panose="020B0604030504040204" charset="-120"/>
                <a:cs typeface="Microsoft JhengHei" panose="020B0604030504040204" charset="-120"/>
              </a:rPr>
              <a:t>  </a:t>
            </a:r>
            <a:r>
              <a:rPr sz="3300" b="1" spc="30" dirty="0" err="1" smtClean="0">
                <a:solidFill>
                  <a:srgbClr val="000000"/>
                </a:solidFill>
                <a:latin typeface="Microsoft JhengHei" panose="020B0604030504040204" charset="-120"/>
                <a:cs typeface="Microsoft JhengHei" panose="020B0604030504040204" charset="-120"/>
              </a:rPr>
              <a:t>回</a:t>
            </a:r>
            <a:r>
              <a:rPr sz="3300" b="1" spc="10" dirty="0" err="1" smtClean="0">
                <a:solidFill>
                  <a:srgbClr val="000000"/>
                </a:solidFill>
                <a:latin typeface="Microsoft JhengHei" panose="020B0604030504040204" charset="-120"/>
                <a:cs typeface="Microsoft JhengHei" panose="020B0604030504040204" charset="-120"/>
              </a:rPr>
              <a:t>收的活动水平及排放因子数据确定</a:t>
            </a:r>
            <a:endParaRPr sz="3300" dirty="0">
              <a:latin typeface="Microsoft JhengHei" panose="020B0604030504040204" charset="-120"/>
              <a:cs typeface="Microsoft JhengHei" panose="020B0604030504040204" charset="-120"/>
            </a:endParaRPr>
          </a:p>
        </p:txBody>
      </p:sp>
      <p:sp>
        <p:nvSpPr>
          <p:cNvPr id="7" name="object 7"/>
          <p:cNvSpPr txBox="1"/>
          <p:nvPr/>
        </p:nvSpPr>
        <p:spPr>
          <a:xfrm>
            <a:off x="1223772" y="1676400"/>
            <a:ext cx="7599045" cy="1024255"/>
          </a:xfrm>
          <a:prstGeom prst="rect">
            <a:avLst/>
          </a:prstGeom>
        </p:spPr>
        <p:txBody>
          <a:bodyPr vert="horz" wrap="square" lIns="0" tIns="48895" rIns="0" bIns="0" rtlCol="0">
            <a:spAutoFit/>
          </a:bodyPr>
          <a:lstStyle/>
          <a:p>
            <a:pPr marL="208280" marR="30480" indent="-170815">
              <a:lnSpc>
                <a:spcPts val="2280"/>
              </a:lnSpc>
              <a:spcBef>
                <a:spcPts val="385"/>
              </a:spcBef>
              <a:buFont typeface="Arial" panose="020B0604020202020204"/>
              <a:buChar char="•"/>
              <a:tabLst>
                <a:tab pos="208915" algn="l"/>
              </a:tabLst>
            </a:pPr>
            <a:r>
              <a:rPr sz="2100" spc="-20" dirty="0">
                <a:latin typeface="Calibri" panose="020F0502020204030204"/>
                <a:cs typeface="Calibri" panose="020F0502020204030204"/>
              </a:rPr>
              <a:t>C</a:t>
            </a:r>
            <a:r>
              <a:rPr sz="2100" spc="-5" dirty="0">
                <a:latin typeface="Calibri" panose="020F0502020204030204"/>
                <a:cs typeface="Calibri" panose="020F0502020204030204"/>
              </a:rPr>
              <a:t>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气体回收外供量应</a:t>
            </a:r>
            <a:r>
              <a:rPr sz="2100" spc="-15" dirty="0">
                <a:latin typeface="宋体" panose="02010600030101010101" pitchFamily="2" charset="-122"/>
                <a:cs typeface="宋体" panose="02010600030101010101" pitchFamily="2" charset="-122"/>
              </a:rPr>
              <a:t>根</a:t>
            </a:r>
            <a:r>
              <a:rPr sz="2100" spc="10" dirty="0">
                <a:latin typeface="宋体" panose="02010600030101010101" pitchFamily="2" charset="-122"/>
                <a:cs typeface="宋体" panose="02010600030101010101" pitchFamily="2" charset="-122"/>
              </a:rPr>
              <a:t>据</a:t>
            </a:r>
            <a:r>
              <a:rPr sz="2100" spc="-15" dirty="0">
                <a:latin typeface="宋体" panose="02010600030101010101" pitchFamily="2" charset="-122"/>
                <a:cs typeface="宋体" panose="02010600030101010101" pitchFamily="2" charset="-122"/>
              </a:rPr>
              <a:t>企</a:t>
            </a:r>
            <a:r>
              <a:rPr sz="2100" spc="10"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台</a:t>
            </a:r>
            <a:r>
              <a:rPr sz="2100" spc="10" dirty="0">
                <a:latin typeface="宋体" panose="02010600030101010101" pitchFamily="2" charset="-122"/>
                <a:cs typeface="宋体" panose="02010600030101010101" pitchFamily="2" charset="-122"/>
              </a:rPr>
              <a:t>帐</a:t>
            </a:r>
            <a:r>
              <a:rPr sz="2100" spc="-15" dirty="0">
                <a:latin typeface="宋体" panose="02010600030101010101" pitchFamily="2" charset="-122"/>
                <a:cs typeface="宋体" panose="02010600030101010101" pitchFamily="2" charset="-122"/>
              </a:rPr>
              <a:t>或</a:t>
            </a:r>
            <a:r>
              <a:rPr sz="2100" spc="10" dirty="0">
                <a:latin typeface="宋体" panose="02010600030101010101" pitchFamily="2" charset="-122"/>
                <a:cs typeface="宋体" panose="02010600030101010101" pitchFamily="2" charset="-122"/>
              </a:rPr>
              <a:t>统</a:t>
            </a:r>
            <a:r>
              <a:rPr sz="2100" spc="-15" dirty="0">
                <a:latin typeface="宋体" panose="02010600030101010101" pitchFamily="2" charset="-122"/>
                <a:cs typeface="宋体" panose="02010600030101010101" pitchFamily="2" charset="-122"/>
              </a:rPr>
              <a:t>计</a:t>
            </a:r>
            <a:r>
              <a:rPr sz="2100" spc="10" dirty="0">
                <a:latin typeface="宋体" panose="02010600030101010101" pitchFamily="2" charset="-122"/>
                <a:cs typeface="宋体" panose="02010600030101010101" pitchFamily="2" charset="-122"/>
              </a:rPr>
              <a:t>报</a:t>
            </a:r>
            <a:r>
              <a:rPr sz="2100" spc="-15" dirty="0">
                <a:latin typeface="宋体" panose="02010600030101010101" pitchFamily="2" charset="-122"/>
                <a:cs typeface="宋体" panose="02010600030101010101" pitchFamily="2" charset="-122"/>
              </a:rPr>
              <a:t>表</a:t>
            </a:r>
            <a:r>
              <a:rPr sz="2100" spc="10" dirty="0">
                <a:latin typeface="宋体" panose="02010600030101010101" pitchFamily="2" charset="-122"/>
                <a:cs typeface="宋体" panose="02010600030101010101" pitchFamily="2" charset="-122"/>
              </a:rPr>
              <a:t>来</a:t>
            </a:r>
            <a:r>
              <a:rPr sz="2100" spc="-15" dirty="0">
                <a:latin typeface="宋体" panose="02010600030101010101" pitchFamily="2" charset="-122"/>
                <a:cs typeface="宋体" panose="02010600030101010101" pitchFamily="2" charset="-122"/>
              </a:rPr>
              <a:t>确</a:t>
            </a:r>
            <a:r>
              <a:rPr sz="2100" dirty="0">
                <a:latin typeface="宋体" panose="02010600030101010101" pitchFamily="2" charset="-122"/>
                <a:cs typeface="宋体" panose="02010600030101010101" pitchFamily="2" charset="-122"/>
              </a:rPr>
              <a:t>定</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气</a:t>
            </a:r>
            <a:r>
              <a:rPr sz="2100" spc="-15" dirty="0">
                <a:latin typeface="宋体" panose="02010600030101010101" pitchFamily="2" charset="-122"/>
                <a:cs typeface="宋体" panose="02010600030101010101" pitchFamily="2" charset="-122"/>
              </a:rPr>
              <a:t>体</a:t>
            </a:r>
            <a:r>
              <a:rPr sz="2100" spc="5" dirty="0">
                <a:latin typeface="宋体" panose="02010600030101010101" pitchFamily="2" charset="-122"/>
                <a:cs typeface="宋体" panose="02010600030101010101" pitchFamily="2" charset="-122"/>
              </a:rPr>
              <a:t>体 </a:t>
            </a:r>
            <a:r>
              <a:rPr sz="2100" spc="10" dirty="0">
                <a:latin typeface="宋体" panose="02010600030101010101" pitchFamily="2" charset="-122"/>
                <a:cs typeface="宋体" panose="02010600030101010101" pitchFamily="2" charset="-122"/>
              </a:rPr>
              <a:t>积注意换成标准</a:t>
            </a:r>
            <a:r>
              <a:rPr sz="2100" spc="-15" dirty="0">
                <a:latin typeface="宋体" panose="02010600030101010101" pitchFamily="2" charset="-122"/>
                <a:cs typeface="宋体" panose="02010600030101010101" pitchFamily="2" charset="-122"/>
              </a:rPr>
              <a:t>状</a:t>
            </a:r>
            <a:r>
              <a:rPr sz="2100" spc="10" dirty="0">
                <a:latin typeface="宋体" panose="02010600030101010101" pitchFamily="2" charset="-122"/>
                <a:cs typeface="宋体" panose="02010600030101010101" pitchFamily="2" charset="-122"/>
              </a:rPr>
              <a:t>况</a:t>
            </a:r>
            <a:r>
              <a:rPr sz="2100" spc="-15" dirty="0">
                <a:latin typeface="宋体" panose="02010600030101010101" pitchFamily="2" charset="-122"/>
                <a:cs typeface="宋体" panose="02010600030101010101" pitchFamily="2" charset="-122"/>
              </a:rPr>
              <a:t>下</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体</a:t>
            </a:r>
            <a:r>
              <a:rPr sz="2100" spc="5" dirty="0">
                <a:latin typeface="宋体" panose="02010600030101010101" pitchFamily="2" charset="-122"/>
                <a:cs typeface="宋体" panose="02010600030101010101" pitchFamily="2" charset="-122"/>
              </a:rPr>
              <a:t>积</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208280" indent="-170815">
              <a:lnSpc>
                <a:spcPct val="100000"/>
              </a:lnSpc>
              <a:spcBef>
                <a:spcPts val="495"/>
              </a:spcBef>
              <a:buFont typeface="Arial" panose="020B0604020202020204"/>
              <a:buChar char="•"/>
              <a:tabLst>
                <a:tab pos="208915" algn="l"/>
              </a:tabLst>
            </a:pPr>
            <a:r>
              <a:rPr sz="2100" spc="-15" dirty="0">
                <a:latin typeface="Calibri" panose="020F0502020204030204"/>
                <a:cs typeface="Calibri" panose="020F0502020204030204"/>
              </a:rPr>
              <a:t>CO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外供气体的</a:t>
            </a:r>
            <a:r>
              <a:rPr sz="2100" spc="-15" dirty="0">
                <a:latin typeface="Calibri" panose="020F0502020204030204"/>
                <a:cs typeface="Calibri" panose="020F0502020204030204"/>
              </a:rPr>
              <a:t>CO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纯度应根</a:t>
            </a:r>
            <a:r>
              <a:rPr sz="2100" spc="-15" dirty="0">
                <a:latin typeface="宋体" panose="02010600030101010101" pitchFamily="2" charset="-122"/>
                <a:cs typeface="宋体" panose="02010600030101010101" pitchFamily="2" charset="-122"/>
              </a:rPr>
              <a:t>据</a:t>
            </a:r>
            <a:r>
              <a:rPr sz="2100" spc="10" dirty="0">
                <a:latin typeface="宋体" panose="02010600030101010101" pitchFamily="2" charset="-122"/>
                <a:cs typeface="宋体" panose="02010600030101010101" pitchFamily="2" charset="-122"/>
              </a:rPr>
              <a:t>企</a:t>
            </a:r>
            <a:r>
              <a:rPr sz="2100" spc="-15" dirty="0">
                <a:latin typeface="宋体" panose="02010600030101010101" pitchFamily="2" charset="-122"/>
                <a:cs typeface="宋体" panose="02010600030101010101" pitchFamily="2" charset="-122"/>
              </a:rPr>
              <a:t>业</a:t>
            </a:r>
            <a:r>
              <a:rPr sz="2100" spc="10" dirty="0">
                <a:latin typeface="宋体" panose="02010600030101010101" pitchFamily="2" charset="-122"/>
                <a:cs typeface="宋体" panose="02010600030101010101" pitchFamily="2" charset="-122"/>
              </a:rPr>
              <a:t>台</a:t>
            </a:r>
            <a:r>
              <a:rPr sz="2100" spc="-15" dirty="0">
                <a:latin typeface="宋体" panose="02010600030101010101" pitchFamily="2" charset="-122"/>
                <a:cs typeface="宋体" panose="02010600030101010101" pitchFamily="2" charset="-122"/>
              </a:rPr>
              <a:t>帐</a:t>
            </a:r>
            <a:r>
              <a:rPr sz="2100" spc="10" dirty="0">
                <a:latin typeface="宋体" panose="02010600030101010101" pitchFamily="2" charset="-122"/>
                <a:cs typeface="宋体" panose="02010600030101010101" pitchFamily="2" charset="-122"/>
              </a:rPr>
              <a:t>记</a:t>
            </a:r>
            <a:r>
              <a:rPr sz="2100" spc="-15" dirty="0">
                <a:latin typeface="宋体" panose="02010600030101010101" pitchFamily="2" charset="-122"/>
                <a:cs typeface="宋体" panose="02010600030101010101" pitchFamily="2" charset="-122"/>
              </a:rPr>
              <a:t>录</a:t>
            </a:r>
            <a:r>
              <a:rPr sz="2100" spc="10" dirty="0">
                <a:latin typeface="宋体" panose="02010600030101010101" pitchFamily="2" charset="-122"/>
                <a:cs typeface="宋体" panose="02010600030101010101" pitchFamily="2" charset="-122"/>
              </a:rPr>
              <a:t>来</a:t>
            </a:r>
            <a:r>
              <a:rPr sz="2100" spc="-15" dirty="0">
                <a:latin typeface="宋体" panose="02010600030101010101" pitchFamily="2" charset="-122"/>
                <a:cs typeface="宋体" panose="02010600030101010101" pitchFamily="2" charset="-122"/>
              </a:rPr>
              <a:t>确</a:t>
            </a:r>
            <a:r>
              <a:rPr sz="2100" spc="5" dirty="0">
                <a:latin typeface="宋体" panose="02010600030101010101" pitchFamily="2" charset="-122"/>
                <a:cs typeface="宋体" panose="02010600030101010101" pitchFamily="2" charset="-122"/>
              </a:rPr>
              <a:t>定</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8" name="object 8"/>
          <p:cNvSpPr txBox="1"/>
          <p:nvPr/>
        </p:nvSpPr>
        <p:spPr>
          <a:xfrm>
            <a:off x="9070340" y="6809233"/>
            <a:ext cx="141605" cy="164465"/>
          </a:xfrm>
          <a:prstGeom prst="rect">
            <a:avLst/>
          </a:prstGeom>
        </p:spPr>
        <p:txBody>
          <a:bodyPr vert="horz" wrap="square" lIns="0" tIns="13970" rIns="0" bIns="0" rtlCol="0">
            <a:spAutoFit/>
          </a:bodyPr>
          <a:lstStyle/>
          <a:p>
            <a:pPr marL="12700">
              <a:lnSpc>
                <a:spcPct val="100000"/>
              </a:lnSpc>
              <a:spcBef>
                <a:spcPts val="110"/>
              </a:spcBef>
            </a:pPr>
            <a:r>
              <a:rPr sz="900" spc="5" dirty="0">
                <a:solidFill>
                  <a:srgbClr val="888888"/>
                </a:solidFill>
                <a:latin typeface="隶书"/>
                <a:cs typeface="隶书"/>
              </a:rPr>
              <a:t>32</a:t>
            </a:r>
            <a:endParaRPr sz="900">
              <a:latin typeface="隶书"/>
              <a:cs typeface="隶书"/>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010411" y="646175"/>
            <a:ext cx="7266940" cy="603885"/>
          </a:xfrm>
          <a:prstGeom prst="rect">
            <a:avLst/>
          </a:prstGeom>
        </p:spPr>
        <p:txBody>
          <a:bodyPr vert="horz" wrap="square" lIns="0" tIns="11430" rIns="0" bIns="0" rtlCol="0">
            <a:spAutoFit/>
          </a:bodyPr>
          <a:lstStyle/>
          <a:p>
            <a:pPr marL="38100">
              <a:lnSpc>
                <a:spcPct val="100000"/>
              </a:lnSpc>
              <a:spcBef>
                <a:spcPts val="90"/>
              </a:spcBef>
            </a:pPr>
            <a:r>
              <a:rPr sz="3800" b="1" spc="10" dirty="0">
                <a:solidFill>
                  <a:srgbClr val="000000"/>
                </a:solidFill>
                <a:latin typeface="Microsoft JhengHei" panose="020B0604030504040204" charset="-120"/>
                <a:cs typeface="Microsoft JhengHei" panose="020B0604030504040204" charset="-120"/>
              </a:rPr>
              <a:t>净购入的电</a:t>
            </a:r>
            <a:r>
              <a:rPr sz="3800" b="1" spc="20" dirty="0">
                <a:solidFill>
                  <a:srgbClr val="000000"/>
                </a:solidFill>
                <a:latin typeface="Microsoft JhengHei" panose="020B0604030504040204" charset="-120"/>
                <a:cs typeface="Microsoft JhengHei" panose="020B0604030504040204" charset="-120"/>
              </a:rPr>
              <a:t>力</a:t>
            </a:r>
            <a:r>
              <a:rPr sz="3800" b="1" spc="235" dirty="0">
                <a:solidFill>
                  <a:srgbClr val="000000"/>
                </a:solidFill>
                <a:latin typeface="Microsoft JhengHei" panose="020B0604030504040204" charset="-120"/>
                <a:cs typeface="Microsoft JhengHei" panose="020B0604030504040204" charset="-120"/>
              </a:rPr>
              <a:t>/</a:t>
            </a:r>
            <a:r>
              <a:rPr sz="3800" b="1" spc="10" dirty="0">
                <a:solidFill>
                  <a:srgbClr val="000000"/>
                </a:solidFill>
                <a:latin typeface="Microsoft JhengHei" panose="020B0604030504040204" charset="-120"/>
                <a:cs typeface="Microsoft JhengHei" panose="020B0604030504040204" charset="-120"/>
              </a:rPr>
              <a:t>热</a:t>
            </a:r>
            <a:r>
              <a:rPr sz="3800" b="1" spc="15" dirty="0">
                <a:solidFill>
                  <a:srgbClr val="000000"/>
                </a:solidFill>
                <a:latin typeface="Microsoft JhengHei" panose="020B0604030504040204" charset="-120"/>
                <a:cs typeface="Microsoft JhengHei" panose="020B0604030504040204" charset="-120"/>
              </a:rPr>
              <a:t>力</a:t>
            </a:r>
            <a:r>
              <a:rPr sz="3800" b="1" spc="10" dirty="0">
                <a:solidFill>
                  <a:srgbClr val="000000"/>
                </a:solidFill>
                <a:latin typeface="Microsoft JhengHei" panose="020B0604030504040204" charset="-120"/>
                <a:cs typeface="Microsoft JhengHei" panose="020B0604030504040204" charset="-120"/>
              </a:rPr>
              <a:t>隐</a:t>
            </a:r>
            <a:r>
              <a:rPr sz="3800" b="1" spc="15" dirty="0">
                <a:solidFill>
                  <a:srgbClr val="000000"/>
                </a:solidFill>
                <a:latin typeface="Microsoft JhengHei" panose="020B0604030504040204" charset="-120"/>
                <a:cs typeface="Microsoft JhengHei" panose="020B0604030504040204" charset="-120"/>
              </a:rPr>
              <a:t>含</a:t>
            </a:r>
            <a:r>
              <a:rPr sz="3800" b="1" spc="10" dirty="0">
                <a:solidFill>
                  <a:srgbClr val="000000"/>
                </a:solidFill>
                <a:latin typeface="Microsoft JhengHei" panose="020B0604030504040204" charset="-120"/>
                <a:cs typeface="Microsoft JhengHei" panose="020B0604030504040204" charset="-120"/>
              </a:rPr>
              <a:t>的</a:t>
            </a:r>
            <a:r>
              <a:rPr sz="3800" b="1" spc="-680" dirty="0">
                <a:solidFill>
                  <a:srgbClr val="000000"/>
                </a:solidFill>
                <a:latin typeface="Microsoft JhengHei" panose="020B0604030504040204" charset="-120"/>
                <a:cs typeface="Microsoft JhengHei" panose="020B0604030504040204" charset="-120"/>
              </a:rPr>
              <a:t>CO</a:t>
            </a:r>
            <a:r>
              <a:rPr sz="3825" b="1" spc="-1019" baseline="-21000" dirty="0">
                <a:solidFill>
                  <a:srgbClr val="000000"/>
                </a:solidFill>
                <a:latin typeface="Microsoft JhengHei" panose="020B0604030504040204" charset="-120"/>
                <a:cs typeface="Microsoft JhengHei" panose="020B0604030504040204" charset="-120"/>
              </a:rPr>
              <a:t>2</a:t>
            </a:r>
            <a:r>
              <a:rPr sz="3800" b="1" spc="-10" dirty="0">
                <a:solidFill>
                  <a:srgbClr val="000000"/>
                </a:solidFill>
                <a:latin typeface="Microsoft JhengHei" panose="020B0604030504040204" charset="-120"/>
                <a:cs typeface="Microsoft JhengHei" panose="020B0604030504040204" charset="-120"/>
              </a:rPr>
              <a:t>排放</a:t>
            </a:r>
            <a:endParaRPr sz="3800">
              <a:latin typeface="Microsoft JhengHei" panose="020B0604030504040204" charset="-120"/>
              <a:cs typeface="Microsoft JhengHei" panose="020B0604030504040204" charset="-120"/>
            </a:endParaRPr>
          </a:p>
        </p:txBody>
      </p:sp>
      <p:sp>
        <p:nvSpPr>
          <p:cNvPr id="7" name="object 7"/>
          <p:cNvSpPr txBox="1"/>
          <p:nvPr/>
        </p:nvSpPr>
        <p:spPr>
          <a:xfrm>
            <a:off x="1287780" y="1676400"/>
            <a:ext cx="8101965" cy="636905"/>
          </a:xfrm>
          <a:prstGeom prst="rect">
            <a:avLst/>
          </a:prstGeom>
        </p:spPr>
        <p:txBody>
          <a:bodyPr vert="horz" wrap="square" lIns="0" tIns="48895" rIns="0" bIns="0" rtlCol="0">
            <a:spAutoFit/>
          </a:bodyPr>
          <a:lstStyle/>
          <a:p>
            <a:pPr marL="208280" marR="30480" indent="-170815">
              <a:lnSpc>
                <a:spcPts val="2280"/>
              </a:lnSpc>
              <a:spcBef>
                <a:spcPts val="385"/>
              </a:spcBef>
            </a:pPr>
            <a:r>
              <a:rPr sz="2100" spc="10" dirty="0">
                <a:latin typeface="宋体" panose="02010600030101010101" pitchFamily="2" charset="-122"/>
                <a:cs typeface="宋体" panose="02010600030101010101" pitchFamily="2" charset="-122"/>
              </a:rPr>
              <a:t>企业净购入的电</a:t>
            </a:r>
            <a:r>
              <a:rPr sz="2100" spc="-15" dirty="0">
                <a:latin typeface="宋体" panose="02010600030101010101" pitchFamily="2" charset="-122"/>
                <a:cs typeface="宋体" panose="02010600030101010101" pitchFamily="2" charset="-122"/>
              </a:rPr>
              <a:t>力</a:t>
            </a:r>
            <a:r>
              <a:rPr sz="2100" spc="10" dirty="0">
                <a:latin typeface="宋体" panose="02010600030101010101" pitchFamily="2" charset="-122"/>
                <a:cs typeface="宋体" panose="02010600030101010101" pitchFamily="2" charset="-122"/>
              </a:rPr>
              <a:t>隐</a:t>
            </a:r>
            <a:r>
              <a:rPr sz="2100" spc="-15" dirty="0">
                <a:latin typeface="宋体" panose="02010600030101010101" pitchFamily="2" charset="-122"/>
                <a:cs typeface="宋体" panose="02010600030101010101" pitchFamily="2" charset="-122"/>
              </a:rPr>
              <a:t>含</a:t>
            </a:r>
            <a:r>
              <a:rPr sz="2100" spc="10" dirty="0">
                <a:latin typeface="宋体" panose="02010600030101010101" pitchFamily="2" charset="-122"/>
                <a:cs typeface="宋体" panose="02010600030101010101" pitchFamily="2" charset="-122"/>
              </a:rPr>
              <a:t>的</a:t>
            </a:r>
            <a:r>
              <a:rPr sz="2100" spc="-20" dirty="0">
                <a:latin typeface="Calibri" panose="020F0502020204030204"/>
                <a:cs typeface="Calibri" panose="020F0502020204030204"/>
              </a:rPr>
              <a:t>C</a:t>
            </a:r>
            <a:r>
              <a:rPr sz="2100" spc="-30" dirty="0">
                <a:latin typeface="Calibri" panose="020F0502020204030204"/>
                <a:cs typeface="Calibri" panose="020F0502020204030204"/>
              </a:rPr>
              <a:t>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排放以</a:t>
            </a:r>
            <a:r>
              <a:rPr sz="2100" spc="-15" dirty="0">
                <a:latin typeface="宋体" panose="02010600030101010101" pitchFamily="2" charset="-122"/>
                <a:cs typeface="宋体" panose="02010600030101010101" pitchFamily="2" charset="-122"/>
              </a:rPr>
              <a:t>及</a:t>
            </a:r>
            <a:r>
              <a:rPr sz="2100" spc="10" dirty="0">
                <a:latin typeface="宋体" panose="02010600030101010101" pitchFamily="2" charset="-122"/>
                <a:cs typeface="宋体" panose="02010600030101010101" pitchFamily="2" charset="-122"/>
              </a:rPr>
              <a:t>净</a:t>
            </a:r>
            <a:r>
              <a:rPr sz="2100" spc="-15" dirty="0">
                <a:latin typeface="宋体" panose="02010600030101010101" pitchFamily="2" charset="-122"/>
                <a:cs typeface="宋体" panose="02010600030101010101" pitchFamily="2" charset="-122"/>
              </a:rPr>
              <a:t>购</a:t>
            </a:r>
            <a:r>
              <a:rPr sz="2100" spc="10" dirty="0">
                <a:latin typeface="宋体" panose="02010600030101010101" pitchFamily="2" charset="-122"/>
                <a:cs typeface="宋体" panose="02010600030101010101" pitchFamily="2" charset="-122"/>
              </a:rPr>
              <a:t>入</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热</a:t>
            </a:r>
            <a:r>
              <a:rPr sz="2100" spc="-20" dirty="0">
                <a:latin typeface="宋体" panose="02010600030101010101" pitchFamily="2" charset="-122"/>
                <a:cs typeface="宋体" panose="02010600030101010101" pitchFamily="2" charset="-122"/>
              </a:rPr>
              <a:t>力</a:t>
            </a:r>
            <a:r>
              <a:rPr sz="2100" spc="10" dirty="0">
                <a:latin typeface="宋体" panose="02010600030101010101" pitchFamily="2" charset="-122"/>
                <a:cs typeface="宋体" panose="02010600030101010101" pitchFamily="2" charset="-122"/>
              </a:rPr>
              <a:t>隐</a:t>
            </a:r>
            <a:r>
              <a:rPr sz="2100" spc="-15" dirty="0">
                <a:latin typeface="宋体" panose="02010600030101010101" pitchFamily="2" charset="-122"/>
                <a:cs typeface="宋体" panose="02010600030101010101" pitchFamily="2" charset="-122"/>
              </a:rPr>
              <a:t>含</a:t>
            </a:r>
            <a:r>
              <a:rPr sz="2100" spc="10" dirty="0">
                <a:latin typeface="宋体" panose="02010600030101010101" pitchFamily="2" charset="-122"/>
                <a:cs typeface="宋体" panose="02010600030101010101" pitchFamily="2" charset="-122"/>
              </a:rPr>
              <a:t>的</a:t>
            </a:r>
            <a:r>
              <a:rPr sz="2100" spc="-20" dirty="0">
                <a:latin typeface="Calibri" panose="020F0502020204030204"/>
                <a:cs typeface="Calibri" panose="020F0502020204030204"/>
              </a:rPr>
              <a:t>C</a:t>
            </a:r>
            <a:r>
              <a:rPr sz="2100" spc="-5" dirty="0">
                <a:latin typeface="Calibri" panose="020F0502020204030204"/>
                <a:cs typeface="Calibri" panose="020F0502020204030204"/>
              </a:rPr>
              <a:t>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排</a:t>
            </a:r>
            <a:r>
              <a:rPr sz="2100" spc="-15" dirty="0">
                <a:latin typeface="宋体" panose="02010600030101010101" pitchFamily="2" charset="-122"/>
                <a:cs typeface="宋体" panose="02010600030101010101" pitchFamily="2" charset="-122"/>
              </a:rPr>
              <a:t>放</a:t>
            </a:r>
            <a:r>
              <a:rPr sz="2100" spc="5" dirty="0">
                <a:latin typeface="宋体" panose="02010600030101010101" pitchFamily="2" charset="-122"/>
                <a:cs typeface="宋体" panose="02010600030101010101" pitchFamily="2" charset="-122"/>
              </a:rPr>
              <a:t>分 </a:t>
            </a:r>
            <a:r>
              <a:rPr sz="2100" spc="10" dirty="0">
                <a:latin typeface="宋体" panose="02010600030101010101" pitchFamily="2" charset="-122"/>
                <a:cs typeface="宋体" panose="02010600030101010101" pitchFamily="2" charset="-122"/>
              </a:rPr>
              <a:t>别按下式计算：</a:t>
            </a:r>
            <a:endParaRPr sz="2100">
              <a:latin typeface="宋体" panose="02010600030101010101" pitchFamily="2" charset="-122"/>
              <a:cs typeface="宋体" panose="02010600030101010101" pitchFamily="2" charset="-122"/>
            </a:endParaRPr>
          </a:p>
        </p:txBody>
      </p:sp>
      <p:sp>
        <p:nvSpPr>
          <p:cNvPr id="8" name="object 8"/>
          <p:cNvSpPr txBox="1"/>
          <p:nvPr/>
        </p:nvSpPr>
        <p:spPr>
          <a:xfrm>
            <a:off x="1287780" y="4277311"/>
            <a:ext cx="7120255" cy="1564005"/>
          </a:xfrm>
          <a:prstGeom prst="rect">
            <a:avLst/>
          </a:prstGeom>
        </p:spPr>
        <p:txBody>
          <a:bodyPr vert="horz" wrap="square" lIns="0" tIns="40640" rIns="0" bIns="0" rtlCol="0">
            <a:spAutoFit/>
          </a:bodyPr>
          <a:lstStyle/>
          <a:p>
            <a:pPr marL="38100">
              <a:lnSpc>
                <a:spcPct val="100000"/>
              </a:lnSpc>
              <a:spcBef>
                <a:spcPts val="320"/>
              </a:spcBef>
            </a:pPr>
            <a:r>
              <a:rPr sz="2100" spc="10" dirty="0">
                <a:latin typeface="宋体" panose="02010600030101010101" pitchFamily="2" charset="-122"/>
                <a:cs typeface="宋体" panose="02010600030101010101" pitchFamily="2" charset="-122"/>
              </a:rPr>
              <a:t>式中，</a:t>
            </a:r>
            <a:endParaRPr sz="2100">
              <a:latin typeface="宋体" panose="02010600030101010101" pitchFamily="2" charset="-122"/>
              <a:cs typeface="宋体" panose="02010600030101010101" pitchFamily="2" charset="-122"/>
            </a:endParaRPr>
          </a:p>
          <a:p>
            <a:pPr marL="382270">
              <a:lnSpc>
                <a:spcPct val="100000"/>
              </a:lnSpc>
              <a:spcBef>
                <a:spcPts val="180"/>
              </a:spcBef>
            </a:pPr>
            <a:r>
              <a:rPr sz="1800" spc="-10" dirty="0">
                <a:latin typeface="Calibri" panose="020F0502020204030204"/>
                <a:cs typeface="Calibri" panose="020F0502020204030204"/>
              </a:rPr>
              <a:t>AD</a:t>
            </a:r>
            <a:r>
              <a:rPr sz="1200" spc="-15" baseline="-21000" dirty="0">
                <a:latin typeface="宋体" panose="02010600030101010101" pitchFamily="2" charset="-122"/>
                <a:cs typeface="宋体" panose="02010600030101010101" pitchFamily="2" charset="-122"/>
              </a:rPr>
              <a:t>电力</a:t>
            </a:r>
            <a:r>
              <a:rPr sz="1200" spc="37" baseline="-21000"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为企业购入电量与外供电量的净差，单位为</a:t>
            </a:r>
            <a:r>
              <a:rPr sz="1800" spc="-5" dirty="0">
                <a:latin typeface="Calibri" panose="020F0502020204030204"/>
                <a:cs typeface="Calibri" panose="020F0502020204030204"/>
              </a:rPr>
              <a:t>MWh</a:t>
            </a:r>
            <a:r>
              <a:rPr sz="1800" spc="-5"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382270">
              <a:lnSpc>
                <a:spcPct val="100000"/>
              </a:lnSpc>
              <a:spcBef>
                <a:spcPts val="190"/>
              </a:spcBef>
            </a:pPr>
            <a:r>
              <a:rPr sz="1800" spc="-10" dirty="0">
                <a:latin typeface="Calibri" panose="020F0502020204030204"/>
                <a:cs typeface="Calibri" panose="020F0502020204030204"/>
              </a:rPr>
              <a:t>AD</a:t>
            </a:r>
            <a:r>
              <a:rPr sz="1350" spc="52" baseline="-22000" dirty="0">
                <a:latin typeface="宋体" panose="02010600030101010101" pitchFamily="2" charset="-122"/>
                <a:cs typeface="宋体" panose="02010600030101010101" pitchFamily="2" charset="-122"/>
              </a:rPr>
              <a:t>热力</a:t>
            </a:r>
            <a:r>
              <a:rPr sz="1350" spc="-375" baseline="-22000"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为企业购入热量与外供热量的净差，单位为</a:t>
            </a:r>
            <a:r>
              <a:rPr sz="1800" spc="-5" dirty="0">
                <a:latin typeface="Calibri" panose="020F0502020204030204"/>
                <a:cs typeface="Calibri" panose="020F0502020204030204"/>
              </a:rPr>
              <a:t>GJ</a:t>
            </a:r>
            <a:r>
              <a:rPr sz="1800" spc="-5" dirty="0">
                <a:latin typeface="宋体" panose="02010600030101010101" pitchFamily="2" charset="-122"/>
                <a:cs typeface="宋体" panose="02010600030101010101" pitchFamily="2" charset="-122"/>
              </a:rPr>
              <a:t>（</a:t>
            </a:r>
            <a:r>
              <a:rPr sz="1800" dirty="0">
                <a:latin typeface="宋体" panose="02010600030101010101" pitchFamily="2" charset="-122"/>
                <a:cs typeface="宋体" panose="02010600030101010101" pitchFamily="2" charset="-122"/>
              </a:rPr>
              <a:t>百万千焦）；</a:t>
            </a:r>
            <a:endParaRPr sz="1800">
              <a:latin typeface="宋体" panose="02010600030101010101" pitchFamily="2" charset="-122"/>
              <a:cs typeface="宋体" panose="02010600030101010101" pitchFamily="2" charset="-122"/>
            </a:endParaRPr>
          </a:p>
          <a:p>
            <a:pPr marL="382270" marR="1289050">
              <a:lnSpc>
                <a:spcPct val="108000"/>
              </a:lnSpc>
              <a:spcBef>
                <a:spcPts val="25"/>
              </a:spcBef>
            </a:pPr>
            <a:r>
              <a:rPr sz="1800" spc="5" dirty="0">
                <a:latin typeface="Calibri" panose="020F0502020204030204"/>
                <a:cs typeface="Calibri" panose="020F0502020204030204"/>
              </a:rPr>
              <a:t>E</a:t>
            </a:r>
            <a:r>
              <a:rPr sz="1800" spc="-15" dirty="0">
                <a:latin typeface="Calibri" panose="020F0502020204030204"/>
                <a:cs typeface="Calibri" panose="020F0502020204030204"/>
              </a:rPr>
              <a:t>F</a:t>
            </a:r>
            <a:r>
              <a:rPr sz="1350" spc="52" baseline="-22000" dirty="0">
                <a:latin typeface="宋体" panose="02010600030101010101" pitchFamily="2" charset="-122"/>
                <a:cs typeface="宋体" panose="02010600030101010101" pitchFamily="2" charset="-122"/>
              </a:rPr>
              <a:t>电</a:t>
            </a:r>
            <a:r>
              <a:rPr sz="1350" spc="375" baseline="-22000" dirty="0">
                <a:latin typeface="宋体" panose="02010600030101010101" pitchFamily="2" charset="-122"/>
                <a:cs typeface="宋体" panose="02010600030101010101" pitchFamily="2" charset="-122"/>
              </a:rPr>
              <a:t>力</a:t>
            </a:r>
            <a:r>
              <a:rPr sz="1800" dirty="0">
                <a:latin typeface="宋体" panose="02010600030101010101" pitchFamily="2" charset="-122"/>
                <a:cs typeface="宋体" panose="02010600030101010101" pitchFamily="2" charset="-122"/>
              </a:rPr>
              <a:t>为电力供应的</a:t>
            </a:r>
            <a:r>
              <a:rPr sz="1800" spc="-25" dirty="0">
                <a:latin typeface="Calibri" panose="020F0502020204030204"/>
                <a:cs typeface="Calibri" panose="020F0502020204030204"/>
              </a:rPr>
              <a:t>C</a:t>
            </a:r>
            <a:r>
              <a:rPr sz="1800" spc="5" dirty="0">
                <a:latin typeface="Calibri" panose="020F0502020204030204"/>
                <a:cs typeface="Calibri" panose="020F0502020204030204"/>
              </a:rPr>
              <a:t>O</a:t>
            </a:r>
            <a:r>
              <a:rPr sz="1800" spc="-15" baseline="-210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排放因子，单位为吨</a:t>
            </a:r>
            <a:r>
              <a:rPr sz="1800" spc="-25" dirty="0">
                <a:latin typeface="Calibri" panose="020F0502020204030204"/>
                <a:cs typeface="Calibri" panose="020F0502020204030204"/>
              </a:rPr>
              <a:t>C</a:t>
            </a:r>
            <a:r>
              <a:rPr sz="1800" spc="5" dirty="0">
                <a:latin typeface="Calibri" panose="020F0502020204030204"/>
                <a:cs typeface="Calibri" panose="020F0502020204030204"/>
              </a:rPr>
              <a:t>O</a:t>
            </a:r>
            <a:r>
              <a:rPr sz="1800" spc="-15" baseline="-21000" dirty="0">
                <a:latin typeface="Calibri" panose="020F0502020204030204"/>
                <a:cs typeface="Calibri" panose="020F0502020204030204"/>
              </a:rPr>
              <a:t>2</a:t>
            </a:r>
            <a:r>
              <a:rPr sz="1800" spc="-5" dirty="0">
                <a:latin typeface="Calibri" panose="020F0502020204030204"/>
                <a:cs typeface="Calibri" panose="020F0502020204030204"/>
              </a:rPr>
              <a:t>/M</a:t>
            </a:r>
            <a:r>
              <a:rPr sz="1800" spc="5" dirty="0">
                <a:latin typeface="Calibri" panose="020F0502020204030204"/>
                <a:cs typeface="Calibri" panose="020F0502020204030204"/>
              </a:rPr>
              <a:t>W</a:t>
            </a:r>
            <a:r>
              <a:rPr sz="1800" spc="-10" dirty="0">
                <a:latin typeface="Calibri" panose="020F0502020204030204"/>
                <a:cs typeface="Calibri" panose="020F0502020204030204"/>
              </a:rPr>
              <a:t>h</a:t>
            </a:r>
            <a:r>
              <a:rPr sz="1800" dirty="0">
                <a:latin typeface="宋体" panose="02010600030101010101" pitchFamily="2" charset="-122"/>
                <a:cs typeface="宋体" panose="02010600030101010101" pitchFamily="2" charset="-122"/>
              </a:rPr>
              <a:t>；  </a:t>
            </a:r>
            <a:r>
              <a:rPr sz="1800" spc="-5" dirty="0">
                <a:latin typeface="Calibri" panose="020F0502020204030204"/>
                <a:cs typeface="Calibri" panose="020F0502020204030204"/>
              </a:rPr>
              <a:t>EF</a:t>
            </a:r>
            <a:r>
              <a:rPr sz="1350" spc="52" baseline="-22000" dirty="0">
                <a:latin typeface="宋体" panose="02010600030101010101" pitchFamily="2" charset="-122"/>
                <a:cs typeface="宋体" panose="02010600030101010101" pitchFamily="2" charset="-122"/>
              </a:rPr>
              <a:t>热</a:t>
            </a:r>
            <a:r>
              <a:rPr sz="1350" spc="375" baseline="-22000" dirty="0">
                <a:latin typeface="宋体" panose="02010600030101010101" pitchFamily="2" charset="-122"/>
                <a:cs typeface="宋体" panose="02010600030101010101" pitchFamily="2" charset="-122"/>
              </a:rPr>
              <a:t>力</a:t>
            </a:r>
            <a:r>
              <a:rPr sz="1800" dirty="0">
                <a:latin typeface="宋体" panose="02010600030101010101" pitchFamily="2" charset="-122"/>
                <a:cs typeface="宋体" panose="02010600030101010101" pitchFamily="2" charset="-122"/>
              </a:rPr>
              <a:t>为热力供应的</a:t>
            </a:r>
            <a:r>
              <a:rPr sz="1800" spc="-10" dirty="0">
                <a:latin typeface="Calibri" panose="020F0502020204030204"/>
                <a:cs typeface="Calibri" panose="020F0502020204030204"/>
              </a:rPr>
              <a:t>CO</a:t>
            </a:r>
            <a:r>
              <a:rPr sz="1800" spc="-15" baseline="-210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排放因子，单位为吨</a:t>
            </a:r>
            <a:r>
              <a:rPr sz="1800" spc="-10" dirty="0">
                <a:latin typeface="Calibri" panose="020F0502020204030204"/>
                <a:cs typeface="Calibri" panose="020F0502020204030204"/>
              </a:rPr>
              <a:t>CO</a:t>
            </a:r>
            <a:r>
              <a:rPr sz="1800" spc="-15" baseline="-21000" dirty="0">
                <a:latin typeface="Calibri" panose="020F0502020204030204"/>
                <a:cs typeface="Calibri" panose="020F0502020204030204"/>
              </a:rPr>
              <a:t>2</a:t>
            </a:r>
            <a:r>
              <a:rPr sz="1800" spc="-10" dirty="0">
                <a:latin typeface="Calibri" panose="020F0502020204030204"/>
                <a:cs typeface="Calibri" panose="020F0502020204030204"/>
              </a:rPr>
              <a:t>/GJ</a:t>
            </a:r>
            <a:r>
              <a:rPr sz="180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p:txBody>
      </p:sp>
      <p:sp>
        <p:nvSpPr>
          <p:cNvPr id="9" name="object 9"/>
          <p:cNvSpPr/>
          <p:nvPr/>
        </p:nvSpPr>
        <p:spPr>
          <a:xfrm>
            <a:off x="2313432" y="2611379"/>
            <a:ext cx="3531730" cy="476849"/>
          </a:xfrm>
          <a:prstGeom prst="rect">
            <a:avLst/>
          </a:prstGeom>
          <a:blipFill>
            <a:blip r:embed="rId1" cstate="print"/>
            <a:stretch>
              <a:fillRect/>
            </a:stretch>
          </a:blipFill>
        </p:spPr>
        <p:txBody>
          <a:bodyPr wrap="square" lIns="0" tIns="0" rIns="0" bIns="0" rtlCol="0"/>
          <a:lstStyle/>
          <a:p/>
        </p:txBody>
      </p:sp>
      <p:sp>
        <p:nvSpPr>
          <p:cNvPr id="10" name="object 10"/>
          <p:cNvSpPr/>
          <p:nvPr/>
        </p:nvSpPr>
        <p:spPr>
          <a:xfrm>
            <a:off x="2243327" y="3400607"/>
            <a:ext cx="3633216" cy="47529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3867" y="725423"/>
            <a:ext cx="3820160"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活动水</a:t>
            </a:r>
            <a:r>
              <a:rPr sz="3300" b="1" spc="10" dirty="0">
                <a:solidFill>
                  <a:srgbClr val="000000"/>
                </a:solidFill>
                <a:latin typeface="Microsoft JhengHei" panose="020B0604030504040204" charset="-120"/>
                <a:cs typeface="Microsoft JhengHei" panose="020B0604030504040204" charset="-120"/>
              </a:rPr>
              <a:t>平数据的确定</a:t>
            </a:r>
            <a:endParaRPr sz="3300">
              <a:latin typeface="Microsoft JhengHei" panose="020B0604030504040204" charset="-120"/>
              <a:cs typeface="Microsoft JhengHei" panose="020B0604030504040204" charset="-120"/>
            </a:endParaRPr>
          </a:p>
        </p:txBody>
      </p:sp>
      <p:sp>
        <p:nvSpPr>
          <p:cNvPr id="3" name="object 3"/>
          <p:cNvSpPr txBox="1"/>
          <p:nvPr/>
        </p:nvSpPr>
        <p:spPr>
          <a:xfrm>
            <a:off x="1179067" y="1624584"/>
            <a:ext cx="7941945" cy="2258695"/>
          </a:xfrm>
          <a:prstGeom prst="rect">
            <a:avLst/>
          </a:prstGeom>
        </p:spPr>
        <p:txBody>
          <a:bodyPr vert="horz" wrap="square" lIns="0" tIns="51435" rIns="0" bIns="0" rtlCol="0">
            <a:spAutoFit/>
          </a:bodyPr>
          <a:lstStyle/>
          <a:p>
            <a:pPr marL="182880" marR="5080" indent="-170815">
              <a:lnSpc>
                <a:spcPts val="2260"/>
              </a:lnSpc>
              <a:spcBef>
                <a:spcPts val="405"/>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企业净购入的电</a:t>
            </a:r>
            <a:r>
              <a:rPr sz="2100" spc="-15" dirty="0">
                <a:latin typeface="宋体" panose="02010600030101010101" pitchFamily="2" charset="-122"/>
                <a:cs typeface="宋体" panose="02010600030101010101" pitchFamily="2" charset="-122"/>
              </a:rPr>
              <a:t>力</a:t>
            </a:r>
            <a:r>
              <a:rPr sz="2100" spc="10" dirty="0">
                <a:latin typeface="宋体" panose="02010600030101010101" pitchFamily="2" charset="-122"/>
                <a:cs typeface="宋体" panose="02010600030101010101" pitchFamily="2" charset="-122"/>
              </a:rPr>
              <a:t>消</a:t>
            </a:r>
            <a:r>
              <a:rPr sz="2100" spc="-15" dirty="0">
                <a:latin typeface="宋体" panose="02010600030101010101" pitchFamily="2" charset="-122"/>
                <a:cs typeface="宋体" panose="02010600030101010101" pitchFamily="2" charset="-122"/>
              </a:rPr>
              <a:t>费</a:t>
            </a:r>
            <a:r>
              <a:rPr sz="2100" spc="5"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以</a:t>
            </a:r>
            <a:r>
              <a:rPr sz="2100" spc="-15" dirty="0">
                <a:latin typeface="宋体" panose="02010600030101010101" pitchFamily="2" charset="-122"/>
                <a:cs typeface="宋体" panose="02010600030101010101" pitchFamily="2" charset="-122"/>
              </a:rPr>
              <a:t>企</a:t>
            </a:r>
            <a:r>
              <a:rPr sz="2100" spc="10" dirty="0">
                <a:latin typeface="宋体" panose="02010600030101010101" pitchFamily="2" charset="-122"/>
                <a:cs typeface="宋体" panose="02010600030101010101" pitchFamily="2" charset="-122"/>
              </a:rPr>
              <a:t>业</a:t>
            </a:r>
            <a:r>
              <a:rPr sz="2100" spc="-15" dirty="0">
                <a:latin typeface="宋体" panose="02010600030101010101" pitchFamily="2" charset="-122"/>
                <a:cs typeface="宋体" panose="02010600030101010101" pitchFamily="2" charset="-122"/>
              </a:rPr>
              <a:t>和</a:t>
            </a:r>
            <a:r>
              <a:rPr sz="2100" spc="10" dirty="0">
                <a:latin typeface="宋体" panose="02010600030101010101" pitchFamily="2" charset="-122"/>
                <a:cs typeface="宋体" panose="02010600030101010101" pitchFamily="2" charset="-122"/>
              </a:rPr>
              <a:t>电</a:t>
            </a:r>
            <a:r>
              <a:rPr sz="2100" spc="-15" dirty="0">
                <a:latin typeface="宋体" panose="02010600030101010101" pitchFamily="2" charset="-122"/>
                <a:cs typeface="宋体" panose="02010600030101010101" pitchFamily="2" charset="-122"/>
              </a:rPr>
              <a:t>网</a:t>
            </a:r>
            <a:r>
              <a:rPr sz="2100" spc="10" dirty="0">
                <a:latin typeface="宋体" panose="02010600030101010101" pitchFamily="2" charset="-122"/>
                <a:cs typeface="宋体" panose="02010600030101010101" pitchFamily="2" charset="-122"/>
              </a:rPr>
              <a:t>公</a:t>
            </a:r>
            <a:r>
              <a:rPr sz="2100" spc="-15" dirty="0">
                <a:latin typeface="宋体" panose="02010600030101010101" pitchFamily="2" charset="-122"/>
                <a:cs typeface="宋体" panose="02010600030101010101" pitchFamily="2" charset="-122"/>
              </a:rPr>
              <a:t>司</a:t>
            </a:r>
            <a:r>
              <a:rPr sz="2100" spc="10" dirty="0">
                <a:latin typeface="宋体" panose="02010600030101010101" pitchFamily="2" charset="-122"/>
                <a:cs typeface="宋体" panose="02010600030101010101" pitchFamily="2" charset="-122"/>
              </a:rPr>
              <a:t>结</a:t>
            </a:r>
            <a:r>
              <a:rPr sz="2100" spc="-15" dirty="0">
                <a:latin typeface="宋体" panose="02010600030101010101" pitchFamily="2" charset="-122"/>
                <a:cs typeface="宋体" panose="02010600030101010101" pitchFamily="2" charset="-122"/>
              </a:rPr>
              <a:t>算</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电</a:t>
            </a:r>
            <a:r>
              <a:rPr sz="2100" spc="10" dirty="0">
                <a:latin typeface="宋体" panose="02010600030101010101" pitchFamily="2" charset="-122"/>
                <a:cs typeface="宋体" panose="02010600030101010101" pitchFamily="2" charset="-122"/>
              </a:rPr>
              <a:t>表</a:t>
            </a:r>
            <a:r>
              <a:rPr sz="2100" spc="-15" dirty="0">
                <a:latin typeface="宋体" panose="02010600030101010101" pitchFamily="2" charset="-122"/>
                <a:cs typeface="宋体" panose="02010600030101010101" pitchFamily="2" charset="-122"/>
              </a:rPr>
              <a:t>读</a:t>
            </a:r>
            <a:r>
              <a:rPr sz="2100" spc="10" dirty="0">
                <a:latin typeface="宋体" panose="02010600030101010101" pitchFamily="2" charset="-122"/>
                <a:cs typeface="宋体" panose="02010600030101010101" pitchFamily="2" charset="-122"/>
              </a:rPr>
              <a:t>数</a:t>
            </a:r>
            <a:r>
              <a:rPr sz="2100" spc="-15" dirty="0">
                <a:latin typeface="宋体" panose="02010600030101010101" pitchFamily="2" charset="-122"/>
                <a:cs typeface="宋体" panose="02010600030101010101" pitchFamily="2" charset="-122"/>
              </a:rPr>
              <a:t>或</a:t>
            </a:r>
            <a:r>
              <a:rPr sz="2100" spc="10" dirty="0">
                <a:latin typeface="宋体" panose="02010600030101010101" pitchFamily="2" charset="-122"/>
                <a:cs typeface="宋体" panose="02010600030101010101" pitchFamily="2" charset="-122"/>
              </a:rPr>
              <a:t>企 业能源消费台帐</a:t>
            </a:r>
            <a:r>
              <a:rPr sz="2100" spc="-15" dirty="0">
                <a:latin typeface="宋体" panose="02010600030101010101" pitchFamily="2" charset="-122"/>
                <a:cs typeface="宋体" panose="02010600030101010101" pitchFamily="2" charset="-122"/>
              </a:rPr>
              <a:t>或</a:t>
            </a:r>
            <a:r>
              <a:rPr sz="2100" spc="10" dirty="0">
                <a:latin typeface="宋体" panose="02010600030101010101" pitchFamily="2" charset="-122"/>
                <a:cs typeface="宋体" panose="02010600030101010101" pitchFamily="2" charset="-122"/>
              </a:rPr>
              <a:t>统</a:t>
            </a:r>
            <a:r>
              <a:rPr sz="2100" spc="-15" dirty="0">
                <a:latin typeface="宋体" panose="02010600030101010101" pitchFamily="2" charset="-122"/>
                <a:cs typeface="宋体" panose="02010600030101010101" pitchFamily="2" charset="-122"/>
              </a:rPr>
              <a:t>计</a:t>
            </a:r>
            <a:r>
              <a:rPr sz="2100" spc="10" dirty="0">
                <a:latin typeface="宋体" panose="02010600030101010101" pitchFamily="2" charset="-122"/>
                <a:cs typeface="宋体" panose="02010600030101010101" pitchFamily="2" charset="-122"/>
              </a:rPr>
              <a:t>报</a:t>
            </a:r>
            <a:r>
              <a:rPr sz="2100" spc="-15" dirty="0">
                <a:latin typeface="宋体" panose="02010600030101010101" pitchFamily="2" charset="-122"/>
                <a:cs typeface="宋体" panose="02010600030101010101" pitchFamily="2" charset="-122"/>
              </a:rPr>
              <a:t>表</a:t>
            </a:r>
            <a:r>
              <a:rPr sz="2100" spc="10" dirty="0">
                <a:latin typeface="宋体" panose="02010600030101010101" pitchFamily="2" charset="-122"/>
                <a:cs typeface="宋体" panose="02010600030101010101" pitchFamily="2" charset="-122"/>
              </a:rPr>
              <a:t>为</a:t>
            </a:r>
            <a:r>
              <a:rPr sz="2100" spc="-20" dirty="0">
                <a:latin typeface="宋体" panose="02010600030101010101" pitchFamily="2" charset="-122"/>
                <a:cs typeface="宋体" panose="02010600030101010101" pitchFamily="2" charset="-122"/>
              </a:rPr>
              <a:t>据</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等</a:t>
            </a:r>
            <a:r>
              <a:rPr sz="2100" spc="10" dirty="0">
                <a:latin typeface="宋体" panose="02010600030101010101" pitchFamily="2" charset="-122"/>
                <a:cs typeface="宋体" panose="02010600030101010101" pitchFamily="2" charset="-122"/>
              </a:rPr>
              <a:t>于</a:t>
            </a:r>
            <a:r>
              <a:rPr sz="2100" spc="-15" dirty="0">
                <a:latin typeface="宋体" panose="02010600030101010101" pitchFamily="2" charset="-122"/>
                <a:cs typeface="宋体" panose="02010600030101010101" pitchFamily="2" charset="-122"/>
              </a:rPr>
              <a:t>购</a:t>
            </a:r>
            <a:r>
              <a:rPr sz="2100" spc="10" dirty="0">
                <a:latin typeface="宋体" panose="02010600030101010101" pitchFamily="2" charset="-122"/>
                <a:cs typeface="宋体" panose="02010600030101010101" pitchFamily="2" charset="-122"/>
              </a:rPr>
              <a:t>入</a:t>
            </a:r>
            <a:r>
              <a:rPr sz="2100" spc="-15" dirty="0">
                <a:latin typeface="宋体" panose="02010600030101010101" pitchFamily="2" charset="-122"/>
                <a:cs typeface="宋体" panose="02010600030101010101" pitchFamily="2" charset="-122"/>
              </a:rPr>
              <a:t>电</a:t>
            </a:r>
            <a:r>
              <a:rPr sz="2100" spc="10"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与</a:t>
            </a:r>
            <a:r>
              <a:rPr sz="2100" spc="10" dirty="0">
                <a:latin typeface="宋体" panose="02010600030101010101" pitchFamily="2" charset="-122"/>
                <a:cs typeface="宋体" panose="02010600030101010101" pitchFamily="2" charset="-122"/>
              </a:rPr>
              <a:t>外</a:t>
            </a:r>
            <a:r>
              <a:rPr sz="2100" spc="-15" dirty="0">
                <a:latin typeface="宋体" panose="02010600030101010101" pitchFamily="2" charset="-122"/>
                <a:cs typeface="宋体" panose="02010600030101010101" pitchFamily="2" charset="-122"/>
              </a:rPr>
              <a:t>供</a:t>
            </a:r>
            <a:r>
              <a:rPr sz="2100" spc="10" dirty="0">
                <a:latin typeface="宋体" panose="02010600030101010101" pitchFamily="2" charset="-122"/>
                <a:cs typeface="宋体" panose="02010600030101010101" pitchFamily="2" charset="-122"/>
              </a:rPr>
              <a:t>电</a:t>
            </a:r>
            <a:r>
              <a:rPr sz="2100" spc="-15" dirty="0">
                <a:latin typeface="宋体" panose="02010600030101010101" pitchFamily="2" charset="-122"/>
                <a:cs typeface="宋体" panose="02010600030101010101" pitchFamily="2" charset="-122"/>
              </a:rPr>
              <a:t>量</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净</a:t>
            </a:r>
            <a:r>
              <a:rPr sz="2100" spc="10" dirty="0">
                <a:latin typeface="宋体" panose="02010600030101010101" pitchFamily="2" charset="-122"/>
                <a:cs typeface="宋体" panose="02010600030101010101" pitchFamily="2" charset="-122"/>
              </a:rPr>
              <a:t>差</a:t>
            </a:r>
            <a:endParaRPr sz="2100">
              <a:latin typeface="宋体" panose="02010600030101010101" pitchFamily="2" charset="-122"/>
              <a:cs typeface="宋体" panose="02010600030101010101" pitchFamily="2" charset="-122"/>
            </a:endParaRPr>
          </a:p>
          <a:p>
            <a:pPr marL="182880">
              <a:lnSpc>
                <a:spcPts val="2075"/>
              </a:lnSpc>
            </a:pP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182880" marR="5080" indent="-170815" algn="just">
              <a:lnSpc>
                <a:spcPct val="87000"/>
              </a:lnSpc>
              <a:spcBef>
                <a:spcPts val="1055"/>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企业净购入的热</a:t>
            </a:r>
            <a:r>
              <a:rPr sz="2100" spc="-15" dirty="0">
                <a:latin typeface="宋体" panose="02010600030101010101" pitchFamily="2" charset="-122"/>
                <a:cs typeface="宋体" panose="02010600030101010101" pitchFamily="2" charset="-122"/>
              </a:rPr>
              <a:t>力</a:t>
            </a:r>
            <a:r>
              <a:rPr sz="2100" spc="10" dirty="0">
                <a:latin typeface="宋体" panose="02010600030101010101" pitchFamily="2" charset="-122"/>
                <a:cs typeface="宋体" panose="02010600030101010101" pitchFamily="2" charset="-122"/>
              </a:rPr>
              <a:t>消</a:t>
            </a:r>
            <a:r>
              <a:rPr sz="2100" spc="-15" dirty="0">
                <a:latin typeface="宋体" panose="02010600030101010101" pitchFamily="2" charset="-122"/>
                <a:cs typeface="宋体" panose="02010600030101010101" pitchFamily="2" charset="-122"/>
              </a:rPr>
              <a:t>费</a:t>
            </a:r>
            <a:r>
              <a:rPr sz="2100" spc="5"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以</a:t>
            </a:r>
            <a:r>
              <a:rPr sz="2100" spc="-15" dirty="0">
                <a:latin typeface="宋体" panose="02010600030101010101" pitchFamily="2" charset="-122"/>
                <a:cs typeface="宋体" panose="02010600030101010101" pitchFamily="2" charset="-122"/>
              </a:rPr>
              <a:t>热</a:t>
            </a:r>
            <a:r>
              <a:rPr sz="2100" spc="10" dirty="0">
                <a:latin typeface="宋体" panose="02010600030101010101" pitchFamily="2" charset="-122"/>
                <a:cs typeface="宋体" panose="02010600030101010101" pitchFamily="2" charset="-122"/>
              </a:rPr>
              <a:t>力</a:t>
            </a:r>
            <a:r>
              <a:rPr sz="2100" spc="-15" dirty="0">
                <a:latin typeface="宋体" panose="02010600030101010101" pitchFamily="2" charset="-122"/>
                <a:cs typeface="宋体" panose="02010600030101010101" pitchFamily="2" charset="-122"/>
              </a:rPr>
              <a:t>购</a:t>
            </a:r>
            <a:r>
              <a:rPr sz="2100" spc="10" dirty="0">
                <a:latin typeface="宋体" panose="02010600030101010101" pitchFamily="2" charset="-122"/>
                <a:cs typeface="宋体" panose="02010600030101010101" pitchFamily="2" charset="-122"/>
              </a:rPr>
              <a:t>售</a:t>
            </a:r>
            <a:r>
              <a:rPr sz="2100" spc="-15" dirty="0">
                <a:latin typeface="宋体" panose="02010600030101010101" pitchFamily="2" charset="-122"/>
                <a:cs typeface="宋体" panose="02010600030101010101" pitchFamily="2" charset="-122"/>
              </a:rPr>
              <a:t>结</a:t>
            </a:r>
            <a:r>
              <a:rPr sz="2100" spc="10" dirty="0">
                <a:latin typeface="宋体" panose="02010600030101010101" pitchFamily="2" charset="-122"/>
                <a:cs typeface="宋体" panose="02010600030101010101" pitchFamily="2" charset="-122"/>
              </a:rPr>
              <a:t>算</a:t>
            </a:r>
            <a:r>
              <a:rPr sz="2100" spc="-15" dirty="0">
                <a:latin typeface="宋体" panose="02010600030101010101" pitchFamily="2" charset="-122"/>
                <a:cs typeface="宋体" panose="02010600030101010101" pitchFamily="2" charset="-122"/>
              </a:rPr>
              <a:t>凭</a:t>
            </a:r>
            <a:r>
              <a:rPr sz="2100" spc="10" dirty="0">
                <a:latin typeface="宋体" panose="02010600030101010101" pitchFamily="2" charset="-122"/>
                <a:cs typeface="宋体" panose="02010600030101010101" pitchFamily="2" charset="-122"/>
              </a:rPr>
              <a:t>证</a:t>
            </a:r>
            <a:r>
              <a:rPr sz="2100" spc="-15" dirty="0">
                <a:latin typeface="宋体" panose="02010600030101010101" pitchFamily="2" charset="-122"/>
                <a:cs typeface="宋体" panose="02010600030101010101" pitchFamily="2" charset="-122"/>
              </a:rPr>
              <a:t>或</a:t>
            </a:r>
            <a:r>
              <a:rPr sz="2100" spc="10" dirty="0">
                <a:latin typeface="宋体" panose="02010600030101010101" pitchFamily="2" charset="-122"/>
                <a:cs typeface="宋体" panose="02010600030101010101" pitchFamily="2" charset="-122"/>
              </a:rPr>
              <a:t>企</a:t>
            </a:r>
            <a:r>
              <a:rPr sz="2100" spc="-15" dirty="0">
                <a:latin typeface="宋体" panose="02010600030101010101" pitchFamily="2" charset="-122"/>
                <a:cs typeface="宋体" panose="02010600030101010101" pitchFamily="2" charset="-122"/>
              </a:rPr>
              <a:t>业</a:t>
            </a:r>
            <a:r>
              <a:rPr sz="2100" spc="10" dirty="0">
                <a:latin typeface="宋体" panose="02010600030101010101" pitchFamily="2" charset="-122"/>
                <a:cs typeface="宋体" panose="02010600030101010101" pitchFamily="2" charset="-122"/>
              </a:rPr>
              <a:t>能</a:t>
            </a:r>
            <a:r>
              <a:rPr sz="2100" spc="-15" dirty="0">
                <a:latin typeface="宋体" panose="02010600030101010101" pitchFamily="2" charset="-122"/>
                <a:cs typeface="宋体" panose="02010600030101010101" pitchFamily="2" charset="-122"/>
              </a:rPr>
              <a:t>源</a:t>
            </a:r>
            <a:r>
              <a:rPr sz="2100" spc="10" dirty="0">
                <a:latin typeface="宋体" panose="02010600030101010101" pitchFamily="2" charset="-122"/>
                <a:cs typeface="宋体" panose="02010600030101010101" pitchFamily="2" charset="-122"/>
              </a:rPr>
              <a:t>消</a:t>
            </a:r>
            <a:r>
              <a:rPr sz="2100" spc="-15" dirty="0">
                <a:latin typeface="宋体" panose="02010600030101010101" pitchFamily="2" charset="-122"/>
                <a:cs typeface="宋体" panose="02010600030101010101" pitchFamily="2" charset="-122"/>
              </a:rPr>
              <a:t>费</a:t>
            </a:r>
            <a:r>
              <a:rPr sz="2100" spc="10" dirty="0">
                <a:latin typeface="宋体" panose="02010600030101010101" pitchFamily="2" charset="-122"/>
                <a:cs typeface="宋体" panose="02010600030101010101" pitchFamily="2" charset="-122"/>
              </a:rPr>
              <a:t>台 帐或统计报表为</a:t>
            </a:r>
            <a:r>
              <a:rPr sz="2100" spc="-15" dirty="0">
                <a:latin typeface="宋体" panose="02010600030101010101" pitchFamily="2" charset="-122"/>
                <a:cs typeface="宋体" panose="02010600030101010101" pitchFamily="2" charset="-122"/>
              </a:rPr>
              <a:t>据</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等</a:t>
            </a:r>
            <a:r>
              <a:rPr sz="2100" spc="10" dirty="0">
                <a:latin typeface="宋体" panose="02010600030101010101" pitchFamily="2" charset="-122"/>
                <a:cs typeface="宋体" panose="02010600030101010101" pitchFamily="2" charset="-122"/>
              </a:rPr>
              <a:t>于</a:t>
            </a:r>
            <a:r>
              <a:rPr sz="2100" spc="-15" dirty="0">
                <a:latin typeface="宋体" panose="02010600030101010101" pitchFamily="2" charset="-122"/>
                <a:cs typeface="宋体" panose="02010600030101010101" pitchFamily="2" charset="-122"/>
              </a:rPr>
              <a:t>购</a:t>
            </a:r>
            <a:r>
              <a:rPr sz="2100" spc="10" dirty="0">
                <a:latin typeface="宋体" panose="02010600030101010101" pitchFamily="2" charset="-122"/>
                <a:cs typeface="宋体" panose="02010600030101010101" pitchFamily="2" charset="-122"/>
              </a:rPr>
              <a:t>入</a:t>
            </a:r>
            <a:r>
              <a:rPr sz="2100" spc="-15" dirty="0">
                <a:latin typeface="宋体" panose="02010600030101010101" pitchFamily="2" charset="-122"/>
                <a:cs typeface="宋体" panose="02010600030101010101" pitchFamily="2" charset="-122"/>
              </a:rPr>
              <a:t>蒸</a:t>
            </a:r>
            <a:r>
              <a:rPr sz="2100" spc="5" dirty="0">
                <a:latin typeface="宋体" panose="02010600030101010101" pitchFamily="2" charset="-122"/>
                <a:cs typeface="宋体" panose="02010600030101010101" pitchFamily="2" charset="-122"/>
              </a:rPr>
              <a:t>汽</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热</a:t>
            </a:r>
            <a:r>
              <a:rPr sz="2100" spc="-15" dirty="0">
                <a:latin typeface="宋体" panose="02010600030101010101" pitchFamily="2" charset="-122"/>
                <a:cs typeface="宋体" panose="02010600030101010101" pitchFamily="2" charset="-122"/>
              </a:rPr>
              <a:t>水</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总</a:t>
            </a:r>
            <a:r>
              <a:rPr sz="2100" spc="10" dirty="0">
                <a:latin typeface="宋体" panose="02010600030101010101" pitchFamily="2" charset="-122"/>
                <a:cs typeface="宋体" panose="02010600030101010101" pitchFamily="2" charset="-122"/>
              </a:rPr>
              <a:t>热</a:t>
            </a:r>
            <a:r>
              <a:rPr sz="2100" spc="-15" dirty="0">
                <a:latin typeface="宋体" panose="02010600030101010101" pitchFamily="2" charset="-122"/>
                <a:cs typeface="宋体" panose="02010600030101010101" pitchFamily="2" charset="-122"/>
              </a:rPr>
              <a:t>量</a:t>
            </a:r>
            <a:r>
              <a:rPr sz="2100" spc="10" dirty="0">
                <a:latin typeface="宋体" panose="02010600030101010101" pitchFamily="2" charset="-122"/>
                <a:cs typeface="宋体" panose="02010600030101010101" pitchFamily="2" charset="-122"/>
              </a:rPr>
              <a:t>与</a:t>
            </a:r>
            <a:r>
              <a:rPr sz="2100" spc="-15" dirty="0">
                <a:latin typeface="宋体" panose="02010600030101010101" pitchFamily="2" charset="-122"/>
                <a:cs typeface="宋体" panose="02010600030101010101" pitchFamily="2" charset="-122"/>
              </a:rPr>
              <a:t>外</a:t>
            </a:r>
            <a:r>
              <a:rPr sz="2100" spc="10" dirty="0">
                <a:latin typeface="宋体" panose="02010600030101010101" pitchFamily="2" charset="-122"/>
                <a:cs typeface="宋体" panose="02010600030101010101" pitchFamily="2" charset="-122"/>
              </a:rPr>
              <a:t>供</a:t>
            </a:r>
            <a:r>
              <a:rPr sz="2100" spc="-15" dirty="0">
                <a:latin typeface="宋体" panose="02010600030101010101" pitchFamily="2" charset="-122"/>
                <a:cs typeface="宋体" panose="02010600030101010101" pitchFamily="2" charset="-122"/>
              </a:rPr>
              <a:t>蒸</a:t>
            </a:r>
            <a:r>
              <a:rPr sz="2100" spc="5" dirty="0">
                <a:latin typeface="宋体" panose="02010600030101010101" pitchFamily="2" charset="-122"/>
                <a:cs typeface="宋体" panose="02010600030101010101" pitchFamily="2" charset="-122"/>
              </a:rPr>
              <a:t>汽</a:t>
            </a:r>
            <a:r>
              <a:rPr sz="2100" spc="-15" dirty="0">
                <a:latin typeface="宋体" panose="02010600030101010101" pitchFamily="2" charset="-122"/>
                <a:cs typeface="宋体" panose="02010600030101010101" pitchFamily="2" charset="-122"/>
              </a:rPr>
              <a:t>、</a:t>
            </a:r>
            <a:r>
              <a:rPr sz="2100" spc="5" dirty="0">
                <a:latin typeface="宋体" panose="02010600030101010101" pitchFamily="2" charset="-122"/>
                <a:cs typeface="宋体" panose="02010600030101010101" pitchFamily="2" charset="-122"/>
              </a:rPr>
              <a:t>热 </a:t>
            </a:r>
            <a:r>
              <a:rPr sz="2100" spc="10" dirty="0">
                <a:latin typeface="宋体" panose="02010600030101010101" pitchFamily="2" charset="-122"/>
                <a:cs typeface="宋体" panose="02010600030101010101" pitchFamily="2" charset="-122"/>
              </a:rPr>
              <a:t>水的总热量之差。</a:t>
            </a:r>
            <a:endParaRPr sz="2100">
              <a:latin typeface="宋体" panose="02010600030101010101" pitchFamily="2" charset="-122"/>
              <a:cs typeface="宋体" panose="02010600030101010101" pitchFamily="2" charset="-122"/>
            </a:endParaRPr>
          </a:p>
          <a:p>
            <a:pPr marL="182880" indent="-170815" algn="just">
              <a:lnSpc>
                <a:spcPct val="100000"/>
              </a:lnSpc>
              <a:spcBef>
                <a:spcPts val="550"/>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以质量单位计量</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热</a:t>
            </a:r>
            <a:r>
              <a:rPr sz="2100" spc="-15" dirty="0">
                <a:latin typeface="宋体" panose="02010600030101010101" pitchFamily="2" charset="-122"/>
                <a:cs typeface="宋体" panose="02010600030101010101" pitchFamily="2" charset="-122"/>
              </a:rPr>
              <a:t>水</a:t>
            </a:r>
            <a:r>
              <a:rPr sz="2100" spc="10" dirty="0">
                <a:latin typeface="宋体" panose="02010600030101010101" pitchFamily="2" charset="-122"/>
                <a:cs typeface="宋体" panose="02010600030101010101" pitchFamily="2" charset="-122"/>
              </a:rPr>
              <a:t>可</a:t>
            </a:r>
            <a:r>
              <a:rPr sz="2100" spc="-20" dirty="0">
                <a:latin typeface="宋体" panose="02010600030101010101" pitchFamily="2" charset="-122"/>
                <a:cs typeface="宋体" panose="02010600030101010101" pitchFamily="2" charset="-122"/>
              </a:rPr>
              <a:t>按</a:t>
            </a:r>
            <a:r>
              <a:rPr sz="2100" spc="10" dirty="0">
                <a:latin typeface="宋体" panose="02010600030101010101" pitchFamily="2" charset="-122"/>
                <a:cs typeface="宋体" panose="02010600030101010101" pitchFamily="2" charset="-122"/>
              </a:rPr>
              <a:t>下</a:t>
            </a:r>
            <a:r>
              <a:rPr sz="2100" spc="-15" dirty="0">
                <a:latin typeface="宋体" panose="02010600030101010101" pitchFamily="2" charset="-122"/>
                <a:cs typeface="宋体" panose="02010600030101010101" pitchFamily="2" charset="-122"/>
              </a:rPr>
              <a:t>式</a:t>
            </a:r>
            <a:r>
              <a:rPr sz="2100" spc="10" dirty="0">
                <a:latin typeface="宋体" panose="02010600030101010101" pitchFamily="2" charset="-122"/>
                <a:cs typeface="宋体" panose="02010600030101010101" pitchFamily="2" charset="-122"/>
              </a:rPr>
              <a:t>转</a:t>
            </a:r>
            <a:r>
              <a:rPr sz="2100" spc="-15" dirty="0">
                <a:latin typeface="宋体" panose="02010600030101010101" pitchFamily="2" charset="-122"/>
                <a:cs typeface="宋体" panose="02010600030101010101" pitchFamily="2" charset="-122"/>
              </a:rPr>
              <a:t>换</a:t>
            </a:r>
            <a:r>
              <a:rPr sz="2100" spc="10" dirty="0">
                <a:latin typeface="宋体" panose="02010600030101010101" pitchFamily="2" charset="-122"/>
                <a:cs typeface="宋体" panose="02010600030101010101" pitchFamily="2" charset="-122"/>
              </a:rPr>
              <a:t>为</a:t>
            </a:r>
            <a:r>
              <a:rPr sz="2100" spc="-15" dirty="0">
                <a:latin typeface="宋体" panose="02010600030101010101" pitchFamily="2" charset="-122"/>
                <a:cs typeface="宋体" panose="02010600030101010101" pitchFamily="2" charset="-122"/>
              </a:rPr>
              <a:t>热</a:t>
            </a:r>
            <a:r>
              <a:rPr sz="2100" spc="10"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单</a:t>
            </a:r>
            <a:r>
              <a:rPr sz="2100" spc="5" dirty="0">
                <a:latin typeface="宋体" panose="02010600030101010101" pitchFamily="2" charset="-122"/>
                <a:cs typeface="宋体" panose="02010600030101010101" pitchFamily="2" charset="-122"/>
              </a:rPr>
              <a:t>位</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4" name="object 4"/>
          <p:cNvSpPr txBox="1"/>
          <p:nvPr/>
        </p:nvSpPr>
        <p:spPr>
          <a:xfrm>
            <a:off x="1179067" y="4703064"/>
            <a:ext cx="6075680" cy="347345"/>
          </a:xfrm>
          <a:prstGeom prst="rect">
            <a:avLst/>
          </a:prstGeom>
        </p:spPr>
        <p:txBody>
          <a:bodyPr vert="horz" wrap="square" lIns="0" tIns="13970" rIns="0" bIns="0" rtlCol="0">
            <a:spAutoFit/>
          </a:bodyPr>
          <a:lstStyle/>
          <a:p>
            <a:pPr marL="182880" indent="-170815">
              <a:lnSpc>
                <a:spcPct val="100000"/>
              </a:lnSpc>
              <a:spcBef>
                <a:spcPts val="110"/>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以质量单位计量</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蒸</a:t>
            </a:r>
            <a:r>
              <a:rPr sz="2100" spc="-15" dirty="0">
                <a:latin typeface="宋体" panose="02010600030101010101" pitchFamily="2" charset="-122"/>
                <a:cs typeface="宋体" panose="02010600030101010101" pitchFamily="2" charset="-122"/>
              </a:rPr>
              <a:t>汽</a:t>
            </a:r>
            <a:r>
              <a:rPr sz="2100" spc="10" dirty="0">
                <a:latin typeface="宋体" panose="02010600030101010101" pitchFamily="2" charset="-122"/>
                <a:cs typeface="宋体" panose="02010600030101010101" pitchFamily="2" charset="-122"/>
              </a:rPr>
              <a:t>可</a:t>
            </a:r>
            <a:r>
              <a:rPr sz="2100" spc="-20" dirty="0">
                <a:latin typeface="宋体" panose="02010600030101010101" pitchFamily="2" charset="-122"/>
                <a:cs typeface="宋体" panose="02010600030101010101" pitchFamily="2" charset="-122"/>
              </a:rPr>
              <a:t>按</a:t>
            </a:r>
            <a:r>
              <a:rPr sz="2100" spc="10" dirty="0">
                <a:latin typeface="宋体" panose="02010600030101010101" pitchFamily="2" charset="-122"/>
                <a:cs typeface="宋体" panose="02010600030101010101" pitchFamily="2" charset="-122"/>
              </a:rPr>
              <a:t>下</a:t>
            </a:r>
            <a:r>
              <a:rPr sz="2100" spc="-15" dirty="0">
                <a:latin typeface="宋体" panose="02010600030101010101" pitchFamily="2" charset="-122"/>
                <a:cs typeface="宋体" panose="02010600030101010101" pitchFamily="2" charset="-122"/>
              </a:rPr>
              <a:t>式</a:t>
            </a:r>
            <a:r>
              <a:rPr sz="2100" spc="10" dirty="0">
                <a:latin typeface="宋体" panose="02010600030101010101" pitchFamily="2" charset="-122"/>
                <a:cs typeface="宋体" panose="02010600030101010101" pitchFamily="2" charset="-122"/>
              </a:rPr>
              <a:t>转</a:t>
            </a:r>
            <a:r>
              <a:rPr sz="2100" spc="-15" dirty="0">
                <a:latin typeface="宋体" panose="02010600030101010101" pitchFamily="2" charset="-122"/>
                <a:cs typeface="宋体" panose="02010600030101010101" pitchFamily="2" charset="-122"/>
              </a:rPr>
              <a:t>换</a:t>
            </a:r>
            <a:r>
              <a:rPr sz="2100" spc="10" dirty="0">
                <a:latin typeface="宋体" panose="02010600030101010101" pitchFamily="2" charset="-122"/>
                <a:cs typeface="宋体" panose="02010600030101010101" pitchFamily="2" charset="-122"/>
              </a:rPr>
              <a:t>为</a:t>
            </a:r>
            <a:r>
              <a:rPr sz="2100" spc="-15" dirty="0">
                <a:latin typeface="宋体" panose="02010600030101010101" pitchFamily="2" charset="-122"/>
                <a:cs typeface="宋体" panose="02010600030101010101" pitchFamily="2" charset="-122"/>
              </a:rPr>
              <a:t>热</a:t>
            </a:r>
            <a:r>
              <a:rPr sz="2100" spc="10"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单</a:t>
            </a:r>
            <a:r>
              <a:rPr sz="2100" spc="5" dirty="0">
                <a:latin typeface="宋体" panose="02010600030101010101" pitchFamily="2" charset="-122"/>
                <a:cs typeface="宋体" panose="02010600030101010101" pitchFamily="2" charset="-122"/>
              </a:rPr>
              <a:t>位</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5" name="object 5"/>
          <p:cNvSpPr txBox="1"/>
          <p:nvPr/>
        </p:nvSpPr>
        <p:spPr>
          <a:xfrm>
            <a:off x="2389632" y="5923915"/>
            <a:ext cx="4276725" cy="268605"/>
          </a:xfrm>
          <a:prstGeom prst="rect">
            <a:avLst/>
          </a:prstGeom>
        </p:spPr>
        <p:txBody>
          <a:bodyPr vert="horz" wrap="square" lIns="0" tIns="0" rIns="0" bIns="0" rtlCol="0">
            <a:spAutoFit/>
          </a:bodyPr>
          <a:lstStyle/>
          <a:p>
            <a:pPr>
              <a:lnSpc>
                <a:spcPts val="2110"/>
              </a:lnSpc>
            </a:pPr>
            <a:r>
              <a:rPr sz="2100" spc="10" dirty="0">
                <a:latin typeface="宋体" panose="02010600030101010101" pitchFamily="2" charset="-122"/>
                <a:cs typeface="宋体" panose="02010600030101010101" pitchFamily="2" charset="-122"/>
              </a:rPr>
              <a:t>为蒸汽所对应</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温</a:t>
            </a:r>
            <a:r>
              <a:rPr sz="2100" spc="-15" dirty="0">
                <a:latin typeface="宋体" panose="02010600030101010101" pitchFamily="2" charset="-122"/>
                <a:cs typeface="宋体" panose="02010600030101010101" pitchFamily="2" charset="-122"/>
              </a:rPr>
              <a:t>度</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压</a:t>
            </a:r>
            <a:r>
              <a:rPr sz="2100" spc="10" dirty="0">
                <a:latin typeface="宋体" panose="02010600030101010101" pitchFamily="2" charset="-122"/>
                <a:cs typeface="宋体" panose="02010600030101010101" pitchFamily="2" charset="-122"/>
              </a:rPr>
              <a:t>力</a:t>
            </a:r>
            <a:r>
              <a:rPr sz="2100" spc="-15" dirty="0">
                <a:latin typeface="宋体" panose="02010600030101010101" pitchFamily="2" charset="-122"/>
                <a:cs typeface="宋体" panose="02010600030101010101" pitchFamily="2" charset="-122"/>
              </a:rPr>
              <a:t>下</a:t>
            </a:r>
            <a:r>
              <a:rPr sz="2100" spc="10" dirty="0">
                <a:latin typeface="宋体" panose="02010600030101010101" pitchFamily="2" charset="-122"/>
                <a:cs typeface="宋体" panose="02010600030101010101" pitchFamily="2" charset="-122"/>
              </a:rPr>
              <a:t>每</a:t>
            </a:r>
            <a:r>
              <a:rPr sz="2100" spc="-15" dirty="0">
                <a:latin typeface="宋体" panose="02010600030101010101" pitchFamily="2" charset="-122"/>
                <a:cs typeface="宋体" panose="02010600030101010101" pitchFamily="2" charset="-122"/>
              </a:rPr>
              <a:t>千</a:t>
            </a:r>
            <a:r>
              <a:rPr sz="2100" spc="10" dirty="0">
                <a:latin typeface="宋体" panose="02010600030101010101" pitchFamily="2" charset="-122"/>
                <a:cs typeface="宋体" panose="02010600030101010101" pitchFamily="2" charset="-122"/>
              </a:rPr>
              <a:t>克</a:t>
            </a:r>
            <a:endParaRPr sz="2100">
              <a:latin typeface="宋体" panose="02010600030101010101" pitchFamily="2" charset="-122"/>
              <a:cs typeface="宋体" panose="02010600030101010101" pitchFamily="2" charset="-122"/>
            </a:endParaRPr>
          </a:p>
        </p:txBody>
      </p:sp>
      <p:sp>
        <p:nvSpPr>
          <p:cNvPr id="6" name="object 6"/>
          <p:cNvSpPr txBox="1"/>
          <p:nvPr/>
        </p:nvSpPr>
        <p:spPr>
          <a:xfrm>
            <a:off x="1240027" y="5873496"/>
            <a:ext cx="8041640" cy="634365"/>
          </a:xfrm>
          <a:prstGeom prst="rect">
            <a:avLst/>
          </a:prstGeom>
        </p:spPr>
        <p:txBody>
          <a:bodyPr vert="horz" wrap="square" lIns="0" tIns="13970" rIns="0" bIns="0" rtlCol="0">
            <a:spAutoFit/>
          </a:bodyPr>
          <a:lstStyle/>
          <a:p>
            <a:pPr marL="12700">
              <a:lnSpc>
                <a:spcPts val="2390"/>
              </a:lnSpc>
              <a:spcBef>
                <a:spcPts val="110"/>
              </a:spcBef>
              <a:tabLst>
                <a:tab pos="5426075" algn="l"/>
              </a:tabLst>
            </a:pPr>
            <a:r>
              <a:rPr sz="2100" spc="10" dirty="0">
                <a:latin typeface="宋体" panose="02010600030101010101" pitchFamily="2" charset="-122"/>
                <a:cs typeface="宋体" panose="02010600030101010101" pitchFamily="2" charset="-122"/>
              </a:rPr>
              <a:t>式中	</a:t>
            </a:r>
            <a:r>
              <a:rPr sz="2100" spc="-15" dirty="0">
                <a:latin typeface="宋体" panose="02010600030101010101" pitchFamily="2" charset="-122"/>
                <a:cs typeface="宋体" panose="02010600030101010101" pitchFamily="2" charset="-122"/>
              </a:rPr>
              <a:t>蒸</a:t>
            </a:r>
            <a:r>
              <a:rPr sz="2100" spc="10" dirty="0">
                <a:latin typeface="宋体" panose="02010600030101010101" pitchFamily="2" charset="-122"/>
                <a:cs typeface="宋体" panose="02010600030101010101" pitchFamily="2" charset="-122"/>
              </a:rPr>
              <a:t>汽</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热</a:t>
            </a:r>
            <a:r>
              <a:rPr sz="2100" spc="-20" dirty="0">
                <a:latin typeface="宋体" panose="02010600030101010101" pitchFamily="2" charset="-122"/>
                <a:cs typeface="宋体" panose="02010600030101010101" pitchFamily="2" charset="-122"/>
              </a:rPr>
              <a:t>焓</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单</a:t>
            </a:r>
            <a:r>
              <a:rPr sz="2100" spc="10" dirty="0">
                <a:latin typeface="宋体" panose="02010600030101010101" pitchFamily="2" charset="-122"/>
                <a:cs typeface="宋体" panose="02010600030101010101" pitchFamily="2" charset="-122"/>
              </a:rPr>
              <a:t>位为</a:t>
            </a:r>
            <a:endParaRPr sz="2100">
              <a:latin typeface="宋体" panose="02010600030101010101" pitchFamily="2" charset="-122"/>
              <a:cs typeface="宋体" panose="02010600030101010101" pitchFamily="2" charset="-122"/>
            </a:endParaRPr>
          </a:p>
          <a:p>
            <a:pPr marL="121920">
              <a:lnSpc>
                <a:spcPts val="2390"/>
              </a:lnSpc>
            </a:pPr>
            <a:r>
              <a:rPr sz="2100" dirty="0">
                <a:latin typeface="Calibri" panose="020F0502020204030204"/>
                <a:cs typeface="Calibri" panose="020F0502020204030204"/>
              </a:rPr>
              <a:t>kJ/kg</a:t>
            </a:r>
            <a:r>
              <a:rPr sz="2100"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饱和蒸汽</a:t>
            </a:r>
            <a:r>
              <a:rPr sz="2100" spc="-15" dirty="0">
                <a:latin typeface="宋体" panose="02010600030101010101" pitchFamily="2" charset="-122"/>
                <a:cs typeface="宋体" panose="02010600030101010101" pitchFamily="2" charset="-122"/>
              </a:rPr>
              <a:t>和</a:t>
            </a:r>
            <a:r>
              <a:rPr sz="2100" spc="10" dirty="0">
                <a:latin typeface="宋体" panose="02010600030101010101" pitchFamily="2" charset="-122"/>
                <a:cs typeface="宋体" panose="02010600030101010101" pitchFamily="2" charset="-122"/>
              </a:rPr>
              <a:t>过</a:t>
            </a:r>
            <a:r>
              <a:rPr sz="2100" spc="-15" dirty="0">
                <a:latin typeface="宋体" panose="02010600030101010101" pitchFamily="2" charset="-122"/>
                <a:cs typeface="宋体" panose="02010600030101010101" pitchFamily="2" charset="-122"/>
              </a:rPr>
              <a:t>热</a:t>
            </a:r>
            <a:r>
              <a:rPr sz="2100" spc="10" dirty="0">
                <a:latin typeface="宋体" panose="02010600030101010101" pitchFamily="2" charset="-122"/>
                <a:cs typeface="宋体" panose="02010600030101010101" pitchFamily="2" charset="-122"/>
              </a:rPr>
              <a:t>蒸</a:t>
            </a:r>
            <a:r>
              <a:rPr sz="2100" spc="-15" dirty="0">
                <a:latin typeface="宋体" panose="02010600030101010101" pitchFamily="2" charset="-122"/>
                <a:cs typeface="宋体" panose="02010600030101010101" pitchFamily="2" charset="-122"/>
              </a:rPr>
              <a:t>汽</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热</a:t>
            </a:r>
            <a:r>
              <a:rPr sz="2100" spc="10" dirty="0">
                <a:latin typeface="宋体" panose="02010600030101010101" pitchFamily="2" charset="-122"/>
                <a:cs typeface="宋体" panose="02010600030101010101" pitchFamily="2" charset="-122"/>
              </a:rPr>
              <a:t>焓</a:t>
            </a:r>
            <a:r>
              <a:rPr sz="2100" spc="-15" dirty="0">
                <a:latin typeface="宋体" panose="02010600030101010101" pitchFamily="2" charset="-122"/>
                <a:cs typeface="宋体" panose="02010600030101010101" pitchFamily="2" charset="-122"/>
              </a:rPr>
              <a:t>可</a:t>
            </a:r>
            <a:r>
              <a:rPr sz="2100" spc="10" dirty="0">
                <a:latin typeface="宋体" panose="02010600030101010101" pitchFamily="2" charset="-122"/>
                <a:cs typeface="宋体" panose="02010600030101010101" pitchFamily="2" charset="-122"/>
              </a:rPr>
              <a:t>分</a:t>
            </a:r>
            <a:r>
              <a:rPr sz="2100" spc="-15" dirty="0">
                <a:latin typeface="宋体" panose="02010600030101010101" pitchFamily="2" charset="-122"/>
                <a:cs typeface="宋体" panose="02010600030101010101" pitchFamily="2" charset="-122"/>
              </a:rPr>
              <a:t>别</a:t>
            </a:r>
            <a:r>
              <a:rPr sz="2100" spc="10" dirty="0">
                <a:latin typeface="宋体" panose="02010600030101010101" pitchFamily="2" charset="-122"/>
                <a:cs typeface="宋体" panose="02010600030101010101" pitchFamily="2" charset="-122"/>
              </a:rPr>
              <a:t>查</a:t>
            </a:r>
            <a:r>
              <a:rPr sz="2100" spc="-15" dirty="0">
                <a:latin typeface="宋体" panose="02010600030101010101" pitchFamily="2" charset="-122"/>
                <a:cs typeface="宋体" panose="02010600030101010101" pitchFamily="2" charset="-122"/>
              </a:rPr>
              <a:t>阅</a:t>
            </a:r>
            <a:r>
              <a:rPr sz="2100" spc="10" dirty="0">
                <a:latin typeface="宋体" panose="02010600030101010101" pitchFamily="2" charset="-122"/>
                <a:cs typeface="宋体" panose="02010600030101010101" pitchFamily="2" charset="-122"/>
              </a:rPr>
              <a:t>附</a:t>
            </a:r>
            <a:r>
              <a:rPr sz="2100" spc="-15" dirty="0">
                <a:latin typeface="宋体" panose="02010600030101010101" pitchFamily="2" charset="-122"/>
                <a:cs typeface="宋体" panose="02010600030101010101" pitchFamily="2" charset="-122"/>
              </a:rPr>
              <a:t>录</a:t>
            </a:r>
            <a:r>
              <a:rPr sz="2100" spc="10" dirty="0">
                <a:latin typeface="宋体" panose="02010600030101010101" pitchFamily="2" charset="-122"/>
                <a:cs typeface="宋体" panose="02010600030101010101" pitchFamily="2" charset="-122"/>
              </a:rPr>
              <a:t>二</a:t>
            </a:r>
            <a:r>
              <a:rPr sz="2100" spc="-25" dirty="0">
                <a:latin typeface="宋体" panose="02010600030101010101" pitchFamily="2" charset="-122"/>
                <a:cs typeface="宋体" panose="02010600030101010101" pitchFamily="2" charset="-122"/>
              </a:rPr>
              <a:t>表</a:t>
            </a:r>
            <a:r>
              <a:rPr sz="2100" spc="-5" dirty="0">
                <a:latin typeface="Calibri" panose="020F0502020204030204"/>
                <a:cs typeface="Calibri" panose="020F0502020204030204"/>
              </a:rPr>
              <a:t>2.7</a:t>
            </a:r>
            <a:r>
              <a:rPr sz="2100" spc="-15" dirty="0">
                <a:latin typeface="宋体" panose="02010600030101010101" pitchFamily="2" charset="-122"/>
                <a:cs typeface="宋体" panose="02010600030101010101" pitchFamily="2" charset="-122"/>
              </a:rPr>
              <a:t>和</a:t>
            </a:r>
            <a:r>
              <a:rPr sz="2100" spc="5" dirty="0">
                <a:latin typeface="宋体" panose="02010600030101010101" pitchFamily="2" charset="-122"/>
                <a:cs typeface="宋体" panose="02010600030101010101" pitchFamily="2" charset="-122"/>
              </a:rPr>
              <a:t>表</a:t>
            </a:r>
            <a:r>
              <a:rPr sz="2100" spc="-10" dirty="0">
                <a:latin typeface="Calibri" panose="020F0502020204030204"/>
                <a:cs typeface="Calibri" panose="020F0502020204030204"/>
              </a:rPr>
              <a:t>2.8</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7" name="object 7"/>
          <p:cNvSpPr/>
          <p:nvPr/>
        </p:nvSpPr>
        <p:spPr>
          <a:xfrm>
            <a:off x="1886711" y="4133596"/>
            <a:ext cx="5239512" cy="405471"/>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1810511" y="5425947"/>
            <a:ext cx="4861560" cy="880871"/>
          </a:xfrm>
          <a:prstGeom prst="rect">
            <a:avLst/>
          </a:prstGeom>
          <a:blipFill>
            <a:blip r:embed="rId2" cstate="print"/>
            <a:stretch>
              <a:fillRect/>
            </a:stretch>
          </a:blipFill>
        </p:spPr>
        <p:txBody>
          <a:bodyPr wrap="square" lIns="0" tIns="0" rIns="0" bIns="0" rtlCol="0"/>
          <a:lstStyle/>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10" name="object 10"/>
          <p:cNvSpPr txBox="1"/>
          <p:nvPr/>
        </p:nvSpPr>
        <p:spPr>
          <a:xfrm>
            <a:off x="9057640" y="6825520"/>
            <a:ext cx="170180" cy="141605"/>
          </a:xfrm>
          <a:prstGeom prst="rect">
            <a:avLst/>
          </a:prstGeom>
        </p:spPr>
        <p:txBody>
          <a:bodyPr vert="horz" wrap="square" lIns="0" tIns="0" rIns="0" bIns="0" rtlCol="0">
            <a:spAutoFit/>
          </a:bodyPr>
          <a:lstStyle/>
          <a:p>
            <a:pPr marL="27940">
              <a:lnSpc>
                <a:spcPts val="1065"/>
              </a:lnSpc>
            </a:pPr>
            <a:fld id="{81D60167-4931-47E6-BA6A-407CBD079E47}" type="slidenum">
              <a:rPr sz="900" spc="5" dirty="0">
                <a:solidFill>
                  <a:srgbClr val="888888"/>
                </a:solidFill>
                <a:latin typeface="隶书"/>
                <a:cs typeface="隶书"/>
              </a:rPr>
            </a:fld>
            <a:endParaRPr sz="900">
              <a:latin typeface="隶书"/>
              <a:cs typeface="隶书"/>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9172" y="725423"/>
            <a:ext cx="3820160"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排放因</a:t>
            </a:r>
            <a:r>
              <a:rPr sz="3300" b="1" spc="10" dirty="0">
                <a:solidFill>
                  <a:srgbClr val="000000"/>
                </a:solidFill>
                <a:latin typeface="Microsoft JhengHei" panose="020B0604030504040204" charset="-120"/>
                <a:cs typeface="Microsoft JhengHei" panose="020B0604030504040204" charset="-120"/>
              </a:rPr>
              <a:t>子数据的确定</a:t>
            </a:r>
            <a:endParaRPr sz="330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5" name="object 5"/>
          <p:cNvSpPr txBox="1"/>
          <p:nvPr/>
        </p:nvSpPr>
        <p:spPr>
          <a:xfrm>
            <a:off x="9057640" y="6825520"/>
            <a:ext cx="170180" cy="141605"/>
          </a:xfrm>
          <a:prstGeom prst="rect">
            <a:avLst/>
          </a:prstGeom>
        </p:spPr>
        <p:txBody>
          <a:bodyPr vert="horz" wrap="square" lIns="0" tIns="0" rIns="0" bIns="0" rtlCol="0">
            <a:spAutoFit/>
          </a:bodyPr>
          <a:lstStyle/>
          <a:p>
            <a:pPr marL="27940">
              <a:lnSpc>
                <a:spcPts val="1065"/>
              </a:lnSpc>
            </a:pPr>
            <a:fld id="{81D60167-4931-47E6-BA6A-407CBD079E47}" type="slidenum">
              <a:rPr sz="900" spc="5" dirty="0">
                <a:solidFill>
                  <a:srgbClr val="888888"/>
                </a:solidFill>
                <a:latin typeface="隶书"/>
                <a:cs typeface="隶书"/>
              </a:rPr>
            </a:fld>
            <a:endParaRPr sz="900">
              <a:latin typeface="隶书"/>
              <a:cs typeface="隶书"/>
            </a:endParaRPr>
          </a:p>
        </p:txBody>
      </p:sp>
      <p:sp>
        <p:nvSpPr>
          <p:cNvPr id="3" name="object 3"/>
          <p:cNvSpPr txBox="1"/>
          <p:nvPr/>
        </p:nvSpPr>
        <p:spPr>
          <a:xfrm>
            <a:off x="1455419" y="1676400"/>
            <a:ext cx="7769859" cy="1313815"/>
          </a:xfrm>
          <a:prstGeom prst="rect">
            <a:avLst/>
          </a:prstGeom>
        </p:spPr>
        <p:txBody>
          <a:bodyPr vert="horz" wrap="square" lIns="0" tIns="48895" rIns="0" bIns="0" rtlCol="0">
            <a:spAutoFit/>
          </a:bodyPr>
          <a:lstStyle/>
          <a:p>
            <a:pPr marL="208280" marR="200025" indent="-170815">
              <a:lnSpc>
                <a:spcPts val="2280"/>
              </a:lnSpc>
              <a:spcBef>
                <a:spcPts val="385"/>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电力供应的</a:t>
            </a:r>
            <a:r>
              <a:rPr sz="2100" spc="-20" dirty="0">
                <a:latin typeface="Calibri" panose="020F0502020204030204"/>
                <a:cs typeface="Calibri" panose="020F0502020204030204"/>
              </a:rPr>
              <a:t>C</a:t>
            </a:r>
            <a:r>
              <a:rPr sz="2100" spc="-5" dirty="0">
                <a:latin typeface="Calibri" panose="020F0502020204030204"/>
                <a:cs typeface="Calibri" panose="020F0502020204030204"/>
              </a:rPr>
              <a:t>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排放因</a:t>
            </a:r>
            <a:r>
              <a:rPr sz="2100" spc="-15" dirty="0">
                <a:latin typeface="宋体" panose="02010600030101010101" pitchFamily="2" charset="-122"/>
                <a:cs typeface="宋体" panose="02010600030101010101" pitchFamily="2" charset="-122"/>
              </a:rPr>
              <a:t>子</a:t>
            </a:r>
            <a:r>
              <a:rPr sz="2100" spc="10" dirty="0">
                <a:latin typeface="宋体" panose="02010600030101010101" pitchFamily="2" charset="-122"/>
                <a:cs typeface="宋体" panose="02010600030101010101" pitchFamily="2" charset="-122"/>
              </a:rPr>
              <a:t>等</a:t>
            </a:r>
            <a:r>
              <a:rPr sz="2100" spc="-15" dirty="0">
                <a:latin typeface="宋体" panose="02010600030101010101" pitchFamily="2" charset="-122"/>
                <a:cs typeface="宋体" panose="02010600030101010101" pitchFamily="2" charset="-122"/>
              </a:rPr>
              <a:t>于</a:t>
            </a:r>
            <a:r>
              <a:rPr sz="2100" spc="10" dirty="0">
                <a:latin typeface="宋体" panose="02010600030101010101" pitchFamily="2" charset="-122"/>
                <a:cs typeface="宋体" panose="02010600030101010101" pitchFamily="2" charset="-122"/>
              </a:rPr>
              <a:t>企</a:t>
            </a:r>
            <a:r>
              <a:rPr sz="2100" spc="-15" dirty="0">
                <a:latin typeface="宋体" panose="02010600030101010101" pitchFamily="2" charset="-122"/>
                <a:cs typeface="宋体" panose="02010600030101010101" pitchFamily="2" charset="-122"/>
              </a:rPr>
              <a:t>业</a:t>
            </a:r>
            <a:r>
              <a:rPr sz="2100" spc="10" dirty="0">
                <a:latin typeface="宋体" panose="02010600030101010101" pitchFamily="2" charset="-122"/>
                <a:cs typeface="宋体" panose="02010600030101010101" pitchFamily="2" charset="-122"/>
              </a:rPr>
              <a:t>生</a:t>
            </a:r>
            <a:r>
              <a:rPr sz="2100" spc="-15" dirty="0">
                <a:latin typeface="宋体" panose="02010600030101010101" pitchFamily="2" charset="-122"/>
                <a:cs typeface="宋体" panose="02010600030101010101" pitchFamily="2" charset="-122"/>
              </a:rPr>
              <a:t>产</a:t>
            </a:r>
            <a:r>
              <a:rPr sz="2100" spc="10" dirty="0">
                <a:latin typeface="宋体" panose="02010600030101010101" pitchFamily="2" charset="-122"/>
                <a:cs typeface="宋体" panose="02010600030101010101" pitchFamily="2" charset="-122"/>
              </a:rPr>
              <a:t>场</a:t>
            </a:r>
            <a:r>
              <a:rPr sz="2100" spc="-15" dirty="0">
                <a:latin typeface="宋体" panose="02010600030101010101" pitchFamily="2" charset="-122"/>
                <a:cs typeface="宋体" panose="02010600030101010101" pitchFamily="2" charset="-122"/>
              </a:rPr>
              <a:t>地</a:t>
            </a:r>
            <a:r>
              <a:rPr sz="2100" spc="10" dirty="0">
                <a:latin typeface="宋体" panose="02010600030101010101" pitchFamily="2" charset="-122"/>
                <a:cs typeface="宋体" panose="02010600030101010101" pitchFamily="2" charset="-122"/>
              </a:rPr>
              <a:t>所</a:t>
            </a:r>
            <a:r>
              <a:rPr sz="2100" spc="-15" dirty="0">
                <a:latin typeface="宋体" panose="02010600030101010101" pitchFamily="2" charset="-122"/>
                <a:cs typeface="宋体" panose="02010600030101010101" pitchFamily="2" charset="-122"/>
              </a:rPr>
              <a:t>属</a:t>
            </a:r>
            <a:r>
              <a:rPr sz="2100" spc="10" dirty="0">
                <a:latin typeface="宋体" panose="02010600030101010101" pitchFamily="2" charset="-122"/>
                <a:cs typeface="宋体" panose="02010600030101010101" pitchFamily="2" charset="-122"/>
              </a:rPr>
              <a:t>区</a:t>
            </a:r>
            <a:r>
              <a:rPr sz="2100" spc="-15" dirty="0">
                <a:latin typeface="宋体" panose="02010600030101010101" pitchFamily="2" charset="-122"/>
                <a:cs typeface="宋体" panose="02010600030101010101" pitchFamily="2" charset="-122"/>
              </a:rPr>
              <a:t>域</a:t>
            </a:r>
            <a:r>
              <a:rPr sz="2100" spc="10" dirty="0">
                <a:latin typeface="宋体" panose="02010600030101010101" pitchFamily="2" charset="-122"/>
                <a:cs typeface="宋体" panose="02010600030101010101" pitchFamily="2" charset="-122"/>
              </a:rPr>
              <a:t>电</a:t>
            </a:r>
            <a:r>
              <a:rPr sz="2100" spc="-15" dirty="0">
                <a:latin typeface="宋体" panose="02010600030101010101" pitchFamily="2" charset="-122"/>
                <a:cs typeface="宋体" panose="02010600030101010101" pitchFamily="2" charset="-122"/>
              </a:rPr>
              <a:t>网</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平</a:t>
            </a:r>
            <a:r>
              <a:rPr sz="2100" spc="10" dirty="0">
                <a:latin typeface="宋体" panose="02010600030101010101" pitchFamily="2" charset="-122"/>
                <a:cs typeface="宋体" panose="02010600030101010101" pitchFamily="2" charset="-122"/>
              </a:rPr>
              <a:t>均 供电</a:t>
            </a:r>
            <a:r>
              <a:rPr sz="2100" spc="-20" dirty="0">
                <a:latin typeface="Calibri" panose="020F0502020204030204"/>
                <a:cs typeface="Calibri" panose="020F0502020204030204"/>
              </a:rPr>
              <a:t>C</a:t>
            </a:r>
            <a:r>
              <a:rPr sz="2100" spc="-5" dirty="0">
                <a:latin typeface="Calibri" panose="020F0502020204030204"/>
                <a:cs typeface="Calibri" panose="020F0502020204030204"/>
              </a:rPr>
              <a:t>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排放因子，应</a:t>
            </a:r>
            <a:r>
              <a:rPr sz="2100" spc="-15" dirty="0">
                <a:latin typeface="宋体" panose="02010600030101010101" pitchFamily="2" charset="-122"/>
                <a:cs typeface="宋体" panose="02010600030101010101" pitchFamily="2" charset="-122"/>
              </a:rPr>
              <a:t>根</a:t>
            </a:r>
            <a:r>
              <a:rPr sz="2100" spc="10" dirty="0">
                <a:latin typeface="宋体" panose="02010600030101010101" pitchFamily="2" charset="-122"/>
                <a:cs typeface="宋体" panose="02010600030101010101" pitchFamily="2" charset="-122"/>
              </a:rPr>
              <a:t>据</a:t>
            </a:r>
            <a:r>
              <a:rPr sz="2100" spc="-15" dirty="0">
                <a:latin typeface="宋体" panose="02010600030101010101" pitchFamily="2" charset="-122"/>
                <a:cs typeface="宋体" panose="02010600030101010101" pitchFamily="2" charset="-122"/>
              </a:rPr>
              <a:t>主</a:t>
            </a:r>
            <a:r>
              <a:rPr sz="2100" spc="10" dirty="0">
                <a:latin typeface="宋体" panose="02010600030101010101" pitchFamily="2" charset="-122"/>
                <a:cs typeface="宋体" panose="02010600030101010101" pitchFamily="2" charset="-122"/>
              </a:rPr>
              <a:t>管</a:t>
            </a:r>
            <a:r>
              <a:rPr sz="2100" spc="-15" dirty="0">
                <a:latin typeface="宋体" panose="02010600030101010101" pitchFamily="2" charset="-122"/>
                <a:cs typeface="宋体" panose="02010600030101010101" pitchFamily="2" charset="-122"/>
              </a:rPr>
              <a:t>部</a:t>
            </a:r>
            <a:r>
              <a:rPr sz="2100" spc="10" dirty="0">
                <a:latin typeface="宋体" panose="02010600030101010101" pitchFamily="2" charset="-122"/>
                <a:cs typeface="宋体" panose="02010600030101010101" pitchFamily="2" charset="-122"/>
              </a:rPr>
              <a:t>门</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最</a:t>
            </a:r>
            <a:r>
              <a:rPr sz="2100" spc="-15" dirty="0">
                <a:latin typeface="宋体" panose="02010600030101010101" pitchFamily="2" charset="-122"/>
                <a:cs typeface="宋体" panose="02010600030101010101" pitchFamily="2" charset="-122"/>
              </a:rPr>
              <a:t>新</a:t>
            </a:r>
            <a:r>
              <a:rPr sz="2100" spc="10" dirty="0">
                <a:latin typeface="宋体" panose="02010600030101010101" pitchFamily="2" charset="-122"/>
                <a:cs typeface="宋体" panose="02010600030101010101" pitchFamily="2" charset="-122"/>
              </a:rPr>
              <a:t>发</a:t>
            </a:r>
            <a:r>
              <a:rPr sz="2100" spc="-15" dirty="0">
                <a:latin typeface="宋体" panose="02010600030101010101" pitchFamily="2" charset="-122"/>
                <a:cs typeface="宋体" panose="02010600030101010101" pitchFamily="2" charset="-122"/>
              </a:rPr>
              <a:t>布</a:t>
            </a:r>
            <a:r>
              <a:rPr sz="2100" spc="10" dirty="0">
                <a:latin typeface="宋体" panose="02010600030101010101" pitchFamily="2" charset="-122"/>
                <a:cs typeface="宋体" panose="02010600030101010101" pitchFamily="2" charset="-122"/>
              </a:rPr>
              <a:t>数</a:t>
            </a:r>
            <a:r>
              <a:rPr sz="2100" spc="-15" dirty="0">
                <a:latin typeface="宋体" panose="02010600030101010101" pitchFamily="2" charset="-122"/>
                <a:cs typeface="宋体" panose="02010600030101010101" pitchFamily="2" charset="-122"/>
              </a:rPr>
              <a:t>据</a:t>
            </a:r>
            <a:r>
              <a:rPr sz="2100" spc="10" dirty="0">
                <a:latin typeface="宋体" panose="02010600030101010101" pitchFamily="2" charset="-122"/>
                <a:cs typeface="宋体" panose="02010600030101010101" pitchFamily="2" charset="-122"/>
              </a:rPr>
              <a:t>进</a:t>
            </a:r>
            <a:r>
              <a:rPr sz="2100" spc="-15" dirty="0">
                <a:latin typeface="宋体" panose="02010600030101010101" pitchFamily="2" charset="-122"/>
                <a:cs typeface="宋体" panose="02010600030101010101" pitchFamily="2" charset="-122"/>
              </a:rPr>
              <a:t>行</a:t>
            </a:r>
            <a:r>
              <a:rPr sz="2100" spc="10" dirty="0">
                <a:latin typeface="宋体" panose="02010600030101010101" pitchFamily="2" charset="-122"/>
                <a:cs typeface="宋体" panose="02010600030101010101" pitchFamily="2" charset="-122"/>
              </a:rPr>
              <a:t>取</a:t>
            </a:r>
            <a:r>
              <a:rPr sz="2100" spc="-25" dirty="0">
                <a:latin typeface="宋体" panose="02010600030101010101" pitchFamily="2" charset="-122"/>
                <a:cs typeface="宋体" panose="02010600030101010101" pitchFamily="2" charset="-122"/>
              </a:rPr>
              <a:t>值</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208280" marR="30480" indent="-170815">
              <a:lnSpc>
                <a:spcPts val="2280"/>
              </a:lnSpc>
              <a:spcBef>
                <a:spcPts val="770"/>
              </a:spcBef>
              <a:buFont typeface="Arial" panose="020B0604020202020204"/>
              <a:buChar char="•"/>
              <a:tabLst>
                <a:tab pos="208915" algn="l"/>
              </a:tabLst>
            </a:pPr>
            <a:r>
              <a:rPr sz="2100" spc="10" dirty="0">
                <a:latin typeface="宋体" panose="02010600030101010101" pitchFamily="2" charset="-122"/>
                <a:cs typeface="宋体" panose="02010600030101010101" pitchFamily="2" charset="-122"/>
              </a:rPr>
              <a:t>热力供应的</a:t>
            </a:r>
            <a:r>
              <a:rPr sz="2100" spc="-15" dirty="0">
                <a:latin typeface="Calibri" panose="020F0502020204030204"/>
                <a:cs typeface="Calibri" panose="020F0502020204030204"/>
              </a:rPr>
              <a:t>CO</a:t>
            </a:r>
            <a:r>
              <a:rPr sz="2100" spc="-22" baseline="-20000" dirty="0">
                <a:latin typeface="Calibri" panose="020F0502020204030204"/>
                <a:cs typeface="Calibri" panose="020F0502020204030204"/>
              </a:rPr>
              <a:t>2</a:t>
            </a:r>
            <a:r>
              <a:rPr sz="2100" spc="10" dirty="0">
                <a:latin typeface="宋体" panose="02010600030101010101" pitchFamily="2" charset="-122"/>
                <a:cs typeface="宋体" panose="02010600030101010101" pitchFamily="2" charset="-122"/>
              </a:rPr>
              <a:t>排放因</a:t>
            </a:r>
            <a:r>
              <a:rPr sz="2100" spc="-15" dirty="0">
                <a:latin typeface="宋体" panose="02010600030101010101" pitchFamily="2" charset="-122"/>
                <a:cs typeface="宋体" panose="02010600030101010101" pitchFamily="2" charset="-122"/>
              </a:rPr>
              <a:t>子</a:t>
            </a:r>
            <a:r>
              <a:rPr sz="2100" spc="10" dirty="0">
                <a:latin typeface="宋体" panose="02010600030101010101" pitchFamily="2" charset="-122"/>
                <a:cs typeface="宋体" panose="02010600030101010101" pitchFamily="2" charset="-122"/>
              </a:rPr>
              <a:t>暂</a:t>
            </a:r>
            <a:r>
              <a:rPr sz="2100" spc="-15" dirty="0">
                <a:latin typeface="宋体" panose="02010600030101010101" pitchFamily="2" charset="-122"/>
                <a:cs typeface="宋体" panose="02010600030101010101" pitchFamily="2" charset="-122"/>
              </a:rPr>
              <a:t>按</a:t>
            </a:r>
            <a:r>
              <a:rPr sz="2100" spc="-5" dirty="0">
                <a:latin typeface="Calibri" panose="020F0502020204030204"/>
                <a:cs typeface="Calibri" panose="020F0502020204030204"/>
              </a:rPr>
              <a:t>0.11</a:t>
            </a:r>
            <a:r>
              <a:rPr sz="2100" spc="-15" dirty="0">
                <a:latin typeface="宋体" panose="02010600030101010101" pitchFamily="2" charset="-122"/>
                <a:cs typeface="宋体" panose="02010600030101010101" pitchFamily="2" charset="-122"/>
              </a:rPr>
              <a:t>吨</a:t>
            </a:r>
            <a:r>
              <a:rPr sz="2100" spc="-5" dirty="0">
                <a:latin typeface="Calibri" panose="020F0502020204030204"/>
                <a:cs typeface="Calibri" panose="020F0502020204030204"/>
              </a:rPr>
              <a:t>CO</a:t>
            </a:r>
            <a:r>
              <a:rPr sz="2100" spc="-7" baseline="-20000" dirty="0">
                <a:latin typeface="Calibri" panose="020F0502020204030204"/>
                <a:cs typeface="Calibri" panose="020F0502020204030204"/>
              </a:rPr>
              <a:t>2</a:t>
            </a:r>
            <a:r>
              <a:rPr sz="2100" spc="-5" dirty="0">
                <a:latin typeface="Calibri" panose="020F0502020204030204"/>
                <a:cs typeface="Calibri" panose="020F0502020204030204"/>
              </a:rPr>
              <a:t>/GJ</a:t>
            </a:r>
            <a:r>
              <a:rPr sz="2100" spc="10" dirty="0">
                <a:latin typeface="宋体" panose="02010600030101010101" pitchFamily="2" charset="-122"/>
                <a:cs typeface="宋体" panose="02010600030101010101" pitchFamily="2" charset="-122"/>
              </a:rPr>
              <a:t>计</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未</a:t>
            </a:r>
            <a:r>
              <a:rPr sz="2100" spc="-15" dirty="0">
                <a:latin typeface="宋体" panose="02010600030101010101" pitchFamily="2" charset="-122"/>
                <a:cs typeface="宋体" panose="02010600030101010101" pitchFamily="2" charset="-122"/>
              </a:rPr>
              <a:t>来</a:t>
            </a:r>
            <a:r>
              <a:rPr sz="2100" spc="10" dirty="0">
                <a:latin typeface="宋体" panose="02010600030101010101" pitchFamily="2" charset="-122"/>
                <a:cs typeface="宋体" panose="02010600030101010101" pitchFamily="2" charset="-122"/>
              </a:rPr>
              <a:t>应</a:t>
            </a:r>
            <a:r>
              <a:rPr sz="2100" spc="-15" dirty="0">
                <a:latin typeface="宋体" panose="02010600030101010101" pitchFamily="2" charset="-122"/>
                <a:cs typeface="宋体" panose="02010600030101010101" pitchFamily="2" charset="-122"/>
              </a:rPr>
              <a:t>根</a:t>
            </a:r>
            <a:r>
              <a:rPr sz="2100" spc="10" dirty="0">
                <a:latin typeface="宋体" panose="02010600030101010101" pitchFamily="2" charset="-122"/>
                <a:cs typeface="宋体" panose="02010600030101010101" pitchFamily="2" charset="-122"/>
              </a:rPr>
              <a:t>据</a:t>
            </a:r>
            <a:r>
              <a:rPr sz="2100" spc="-15" dirty="0">
                <a:latin typeface="宋体" panose="02010600030101010101" pitchFamily="2" charset="-122"/>
                <a:cs typeface="宋体" panose="02010600030101010101" pitchFamily="2" charset="-122"/>
              </a:rPr>
              <a:t>政</a:t>
            </a:r>
            <a:r>
              <a:rPr sz="2100" spc="10" dirty="0">
                <a:latin typeface="宋体" panose="02010600030101010101" pitchFamily="2" charset="-122"/>
                <a:cs typeface="宋体" panose="02010600030101010101" pitchFamily="2" charset="-122"/>
              </a:rPr>
              <a:t>府主 管部门发布的官</a:t>
            </a:r>
            <a:r>
              <a:rPr sz="2100" spc="-15" dirty="0">
                <a:latin typeface="宋体" panose="02010600030101010101" pitchFamily="2" charset="-122"/>
                <a:cs typeface="宋体" panose="02010600030101010101" pitchFamily="2" charset="-122"/>
              </a:rPr>
              <a:t>方</a:t>
            </a:r>
            <a:r>
              <a:rPr sz="2100" spc="10" dirty="0">
                <a:latin typeface="宋体" panose="02010600030101010101" pitchFamily="2" charset="-122"/>
                <a:cs typeface="宋体" panose="02010600030101010101" pitchFamily="2" charset="-122"/>
              </a:rPr>
              <a:t>数</a:t>
            </a:r>
            <a:r>
              <a:rPr sz="2100" spc="-15" dirty="0">
                <a:latin typeface="宋体" panose="02010600030101010101" pitchFamily="2" charset="-122"/>
                <a:cs typeface="宋体" panose="02010600030101010101" pitchFamily="2" charset="-122"/>
              </a:rPr>
              <a:t>据</a:t>
            </a:r>
            <a:r>
              <a:rPr sz="2100" spc="10" dirty="0">
                <a:latin typeface="宋体" panose="02010600030101010101" pitchFamily="2" charset="-122"/>
                <a:cs typeface="宋体" panose="02010600030101010101" pitchFamily="2" charset="-122"/>
              </a:rPr>
              <a:t>进</a:t>
            </a:r>
            <a:r>
              <a:rPr sz="2100" spc="-15" dirty="0">
                <a:latin typeface="宋体" panose="02010600030101010101" pitchFamily="2" charset="-122"/>
                <a:cs typeface="宋体" panose="02010600030101010101" pitchFamily="2" charset="-122"/>
              </a:rPr>
              <a:t>行</a:t>
            </a:r>
            <a:r>
              <a:rPr sz="2100" spc="10" dirty="0">
                <a:latin typeface="宋体" panose="02010600030101010101" pitchFamily="2" charset="-122"/>
                <a:cs typeface="宋体" panose="02010600030101010101" pitchFamily="2" charset="-122"/>
              </a:rPr>
              <a:t>更</a:t>
            </a:r>
            <a:r>
              <a:rPr sz="2100" spc="-20" dirty="0">
                <a:latin typeface="宋体" panose="02010600030101010101" pitchFamily="2" charset="-122"/>
                <a:cs typeface="宋体" panose="02010600030101010101" pitchFamily="2" charset="-122"/>
              </a:rPr>
              <a:t>新</a:t>
            </a:r>
            <a:r>
              <a:rPr sz="2100" spc="10" dirty="0">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0132" y="661416"/>
            <a:ext cx="3820160"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质量控</a:t>
            </a:r>
            <a:r>
              <a:rPr sz="3300" b="1" spc="10" dirty="0">
                <a:solidFill>
                  <a:srgbClr val="000000"/>
                </a:solidFill>
                <a:latin typeface="Microsoft JhengHei" panose="020B0604030504040204" charset="-120"/>
                <a:cs typeface="Microsoft JhengHei" panose="020B0604030504040204" charset="-120"/>
              </a:rPr>
              <a:t>制和文件存档</a:t>
            </a:r>
            <a:endParaRPr sz="330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3" name="object 3"/>
          <p:cNvSpPr txBox="1"/>
          <p:nvPr/>
        </p:nvSpPr>
        <p:spPr>
          <a:xfrm>
            <a:off x="1032762" y="1609343"/>
            <a:ext cx="8465820" cy="4340860"/>
          </a:xfrm>
          <a:prstGeom prst="rect">
            <a:avLst/>
          </a:prstGeom>
        </p:spPr>
        <p:txBody>
          <a:bodyPr vert="horz" wrap="square" lIns="0" tIns="43815" rIns="0" bIns="0" rtlCol="0">
            <a:spAutoFit/>
          </a:bodyPr>
          <a:lstStyle/>
          <a:p>
            <a:pPr marL="182880" marR="5080" indent="-170815">
              <a:lnSpc>
                <a:spcPts val="2060"/>
              </a:lnSpc>
              <a:spcBef>
                <a:spcPts val="345"/>
              </a:spcBef>
              <a:buFont typeface="Arial" panose="020B0604020202020204"/>
              <a:buChar char="•"/>
              <a:tabLst>
                <a:tab pos="183515" algn="l"/>
              </a:tabLst>
            </a:pPr>
            <a:r>
              <a:rPr sz="1900" spc="-5" dirty="0">
                <a:solidFill>
                  <a:srgbClr val="0000CC"/>
                </a:solidFill>
                <a:latin typeface="Calibri" panose="020F0502020204030204"/>
                <a:cs typeface="Calibri" panose="020F0502020204030204"/>
              </a:rPr>
              <a:t>(1)</a:t>
            </a:r>
            <a:r>
              <a:rPr sz="1900" spc="-60" dirty="0">
                <a:solidFill>
                  <a:srgbClr val="0000CC"/>
                </a:solidFill>
                <a:latin typeface="Calibri" panose="020F0502020204030204"/>
                <a:cs typeface="Calibri" panose="020F0502020204030204"/>
              </a:rPr>
              <a:t> </a:t>
            </a:r>
            <a:r>
              <a:rPr sz="1900" spc="-5" dirty="0">
                <a:solidFill>
                  <a:srgbClr val="0000CC"/>
                </a:solidFill>
                <a:latin typeface="宋体" panose="02010600030101010101" pitchFamily="2" charset="-122"/>
                <a:cs typeface="宋体" panose="02010600030101010101" pitchFamily="2" charset="-122"/>
              </a:rPr>
              <a:t>建立企业温室气体量化和报告的规章制度</a:t>
            </a:r>
            <a:r>
              <a:rPr sz="1900" spc="-5" dirty="0">
                <a:latin typeface="宋体" panose="02010600030101010101" pitchFamily="2" charset="-122"/>
                <a:cs typeface="宋体" panose="02010600030101010101" pitchFamily="2" charset="-122"/>
              </a:rPr>
              <a:t>，包括组织方式、负责机构、工作 流程等；</a:t>
            </a:r>
            <a:endParaRPr sz="1900">
              <a:latin typeface="宋体" panose="02010600030101010101" pitchFamily="2" charset="-122"/>
              <a:cs typeface="宋体" panose="02010600030101010101" pitchFamily="2" charset="-122"/>
            </a:endParaRPr>
          </a:p>
          <a:p>
            <a:pPr marL="182880" marR="5080" indent="-170815">
              <a:lnSpc>
                <a:spcPts val="2060"/>
              </a:lnSpc>
              <a:spcBef>
                <a:spcPts val="780"/>
              </a:spcBef>
              <a:buFont typeface="Arial" panose="020B0604020202020204"/>
              <a:buChar char="•"/>
              <a:tabLst>
                <a:tab pos="183515" algn="l"/>
              </a:tabLst>
            </a:pPr>
            <a:r>
              <a:rPr sz="1900" spc="-5" dirty="0">
                <a:solidFill>
                  <a:srgbClr val="0000CC"/>
                </a:solidFill>
                <a:latin typeface="Calibri" panose="020F0502020204030204"/>
                <a:cs typeface="Calibri" panose="020F0502020204030204"/>
              </a:rPr>
              <a:t>(2)</a:t>
            </a:r>
            <a:r>
              <a:rPr sz="1900" spc="-60" dirty="0">
                <a:solidFill>
                  <a:srgbClr val="0000CC"/>
                </a:solidFill>
                <a:latin typeface="Calibri" panose="020F0502020204030204"/>
                <a:cs typeface="Calibri" panose="020F0502020204030204"/>
              </a:rPr>
              <a:t> </a:t>
            </a:r>
            <a:r>
              <a:rPr sz="1900" spc="-5" dirty="0">
                <a:solidFill>
                  <a:srgbClr val="0000CC"/>
                </a:solidFill>
                <a:latin typeface="宋体" panose="02010600030101010101" pitchFamily="2" charset="-122"/>
                <a:cs typeface="宋体" panose="02010600030101010101" pitchFamily="2" charset="-122"/>
              </a:rPr>
              <a:t>建立企业温室气体排放源和源流一览表，记录排放源及源流变更情况，形成 文件并存档；</a:t>
            </a:r>
            <a:endParaRPr sz="1900">
              <a:latin typeface="宋体" panose="02010600030101010101" pitchFamily="2" charset="-122"/>
              <a:cs typeface="宋体" panose="02010600030101010101" pitchFamily="2" charset="-122"/>
            </a:endParaRPr>
          </a:p>
          <a:p>
            <a:pPr marL="182880" marR="5080" indent="-170815">
              <a:lnSpc>
                <a:spcPts val="2040"/>
              </a:lnSpc>
              <a:spcBef>
                <a:spcPts val="815"/>
              </a:spcBef>
              <a:buFont typeface="Arial" panose="020B0604020202020204"/>
              <a:buChar char="•"/>
              <a:tabLst>
                <a:tab pos="183515" algn="l"/>
              </a:tabLst>
            </a:pPr>
            <a:r>
              <a:rPr sz="1900" spc="-5" dirty="0">
                <a:solidFill>
                  <a:srgbClr val="0000CC"/>
                </a:solidFill>
                <a:latin typeface="Calibri" panose="020F0502020204030204"/>
                <a:cs typeface="Calibri" panose="020F0502020204030204"/>
              </a:rPr>
              <a:t>(3)</a:t>
            </a:r>
            <a:r>
              <a:rPr sz="1900" spc="-60" dirty="0">
                <a:solidFill>
                  <a:srgbClr val="0000CC"/>
                </a:solidFill>
                <a:latin typeface="Calibri" panose="020F0502020204030204"/>
                <a:cs typeface="Calibri" panose="020F0502020204030204"/>
              </a:rPr>
              <a:t> </a:t>
            </a:r>
            <a:r>
              <a:rPr sz="1900" spc="-5" dirty="0">
                <a:solidFill>
                  <a:srgbClr val="0000CC"/>
                </a:solidFill>
                <a:latin typeface="宋体" panose="02010600030101010101" pitchFamily="2" charset="-122"/>
                <a:cs typeface="宋体" panose="02010600030101010101" pitchFamily="2" charset="-122"/>
              </a:rPr>
              <a:t>为计算过程涉及到的每项参数制定准确可行的数据收集方案</a:t>
            </a:r>
            <a:r>
              <a:rPr sz="1900" spc="-5" dirty="0">
                <a:latin typeface="宋体" panose="02010600030101010101" pitchFamily="2" charset="-122"/>
                <a:cs typeface="宋体" panose="02010600030101010101" pitchFamily="2" charset="-122"/>
              </a:rPr>
              <a:t>。如果某些排放 因子计算参数采用缺省值，则应说明缺省值的数据来源和定期检查更新</a:t>
            </a:r>
            <a:r>
              <a:rPr sz="1900" spc="15" dirty="0">
                <a:latin typeface="宋体" panose="02010600030101010101" pitchFamily="2" charset="-122"/>
                <a:cs typeface="宋体" panose="02010600030101010101" pitchFamily="2" charset="-122"/>
              </a:rPr>
              <a:t>的</a:t>
            </a:r>
            <a:r>
              <a:rPr sz="1900" spc="-5" dirty="0">
                <a:latin typeface="宋体" panose="02010600030101010101" pitchFamily="2" charset="-122"/>
                <a:cs typeface="宋体" panose="02010600030101010101" pitchFamily="2" charset="-122"/>
              </a:rPr>
              <a:t>计划</a:t>
            </a:r>
            <a:endParaRPr sz="1900">
              <a:latin typeface="宋体" panose="02010600030101010101" pitchFamily="2" charset="-122"/>
              <a:cs typeface="宋体" panose="02010600030101010101" pitchFamily="2" charset="-122"/>
            </a:endParaRPr>
          </a:p>
          <a:p>
            <a:pPr marL="182880" marR="56515" indent="-170815">
              <a:lnSpc>
                <a:spcPts val="2060"/>
              </a:lnSpc>
              <a:spcBef>
                <a:spcPts val="800"/>
              </a:spcBef>
              <a:buFont typeface="Arial" panose="020B0604020202020204"/>
              <a:buChar char="•"/>
              <a:tabLst>
                <a:tab pos="183515" algn="l"/>
              </a:tabLst>
            </a:pPr>
            <a:r>
              <a:rPr sz="1900" spc="-10" dirty="0">
                <a:solidFill>
                  <a:srgbClr val="0000CC"/>
                </a:solidFill>
                <a:latin typeface="Calibri" panose="020F0502020204030204"/>
                <a:cs typeface="Calibri" panose="020F0502020204030204"/>
              </a:rPr>
              <a:t>(4</a:t>
            </a:r>
            <a:r>
              <a:rPr sz="1900" spc="-5" dirty="0">
                <a:solidFill>
                  <a:srgbClr val="0000CC"/>
                </a:solidFill>
                <a:latin typeface="Calibri" panose="020F0502020204030204"/>
                <a:cs typeface="Calibri" panose="020F0502020204030204"/>
              </a:rPr>
              <a:t>)</a:t>
            </a:r>
            <a:r>
              <a:rPr sz="1900" spc="-5" dirty="0">
                <a:solidFill>
                  <a:srgbClr val="0000CC"/>
                </a:solidFill>
                <a:latin typeface="宋体" panose="02010600030101010101" pitchFamily="2" charset="-122"/>
                <a:cs typeface="宋体" panose="02010600030101010101" pitchFamily="2" charset="-122"/>
              </a:rPr>
              <a:t>定期校验计量设备，</a:t>
            </a:r>
            <a:r>
              <a:rPr sz="1900" spc="-5" dirty="0">
                <a:latin typeface="宋体" panose="02010600030101010101" pitchFamily="2" charset="-122"/>
                <a:cs typeface="宋体" panose="02010600030101010101" pitchFamily="2" charset="-122"/>
              </a:rPr>
              <a:t>按照相关规程对所有计量设备定期进行校验、校准</a:t>
            </a:r>
            <a:r>
              <a:rPr sz="1900" spc="15" dirty="0">
                <a:latin typeface="宋体" panose="02010600030101010101" pitchFamily="2" charset="-122"/>
                <a:cs typeface="宋体" panose="02010600030101010101" pitchFamily="2" charset="-122"/>
              </a:rPr>
              <a:t>。</a:t>
            </a:r>
            <a:r>
              <a:rPr sz="1900" spc="-5" dirty="0">
                <a:latin typeface="宋体" panose="02010600030101010101" pitchFamily="2" charset="-122"/>
                <a:cs typeface="宋体" panose="02010600030101010101" pitchFamily="2" charset="-122"/>
              </a:rPr>
              <a:t>若 发现设备性能未达到相关要求，企业应及时采取必要的纠正和矫正措施；</a:t>
            </a:r>
            <a:endParaRPr sz="1900">
              <a:latin typeface="宋体" panose="02010600030101010101" pitchFamily="2" charset="-122"/>
              <a:cs typeface="宋体" panose="02010600030101010101" pitchFamily="2" charset="-122"/>
            </a:endParaRPr>
          </a:p>
          <a:p>
            <a:pPr marL="182880" marR="245745" indent="-170815">
              <a:lnSpc>
                <a:spcPts val="2140"/>
              </a:lnSpc>
              <a:spcBef>
                <a:spcPts val="830"/>
              </a:spcBef>
              <a:buFont typeface="Arial" panose="020B0604020202020204"/>
              <a:buChar char="•"/>
              <a:tabLst>
                <a:tab pos="183515" algn="l"/>
              </a:tabLst>
            </a:pPr>
            <a:r>
              <a:rPr sz="1900" spc="-5" dirty="0">
                <a:solidFill>
                  <a:srgbClr val="0000CC"/>
                </a:solidFill>
                <a:latin typeface="Calibri" panose="020F0502020204030204"/>
                <a:cs typeface="Calibri" panose="020F0502020204030204"/>
              </a:rPr>
              <a:t>(5)</a:t>
            </a:r>
            <a:r>
              <a:rPr sz="1900" spc="-45" dirty="0">
                <a:solidFill>
                  <a:srgbClr val="0000CC"/>
                </a:solidFill>
                <a:latin typeface="Calibri" panose="020F0502020204030204"/>
                <a:cs typeface="Calibri" panose="020F0502020204030204"/>
              </a:rPr>
              <a:t> </a:t>
            </a:r>
            <a:r>
              <a:rPr sz="1900" spc="-5" dirty="0">
                <a:solidFill>
                  <a:srgbClr val="0000CC"/>
                </a:solidFill>
                <a:latin typeface="宋体" panose="02010600030101010101" pitchFamily="2" charset="-122"/>
                <a:cs typeface="宋体" panose="02010600030101010101" pitchFamily="2" charset="-122"/>
              </a:rPr>
              <a:t>制定数据缺失的应对方案，</a:t>
            </a:r>
            <a:r>
              <a:rPr sz="2000" spc="-10" dirty="0">
                <a:latin typeface="宋体" panose="02010600030101010101" pitchFamily="2" charset="-122"/>
                <a:cs typeface="宋体" panose="02010600030101010101" pitchFamily="2" charset="-122"/>
              </a:rPr>
              <a:t>如仪表失灵或数据丢失</a:t>
            </a:r>
            <a:r>
              <a:rPr sz="2000" spc="10"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企业</a:t>
            </a:r>
            <a:r>
              <a:rPr sz="2000" spc="10" dirty="0">
                <a:latin typeface="宋体" panose="02010600030101010101" pitchFamily="2" charset="-122"/>
                <a:cs typeface="宋体" panose="02010600030101010101" pitchFamily="2" charset="-122"/>
              </a:rPr>
              <a:t>应</a:t>
            </a:r>
            <a:r>
              <a:rPr sz="2000" spc="-10" dirty="0">
                <a:latin typeface="宋体" panose="02010600030101010101" pitchFamily="2" charset="-122"/>
                <a:cs typeface="宋体" panose="02010600030101010101" pitchFamily="2" charset="-122"/>
              </a:rPr>
              <a:t>采用</a:t>
            </a:r>
            <a:r>
              <a:rPr sz="2000" spc="10" dirty="0">
                <a:latin typeface="宋体" panose="02010600030101010101" pitchFamily="2" charset="-122"/>
                <a:cs typeface="宋体" panose="02010600030101010101" pitchFamily="2" charset="-122"/>
              </a:rPr>
              <a:t>适</a:t>
            </a:r>
            <a:r>
              <a:rPr sz="2000" spc="-10" dirty="0">
                <a:latin typeface="宋体" panose="02010600030101010101" pitchFamily="2" charset="-122"/>
                <a:cs typeface="宋体" panose="02010600030101010101" pitchFamily="2" charset="-122"/>
              </a:rPr>
              <a:t>当的 估算方法获得相应时期缺失参数的</a:t>
            </a:r>
            <a:r>
              <a:rPr sz="2000" spc="10" dirty="0">
                <a:latin typeface="宋体" panose="02010600030101010101" pitchFamily="2" charset="-122"/>
                <a:cs typeface="宋体" panose="02010600030101010101" pitchFamily="2" charset="-122"/>
              </a:rPr>
              <a:t>保</a:t>
            </a:r>
            <a:r>
              <a:rPr sz="2000" spc="-10" dirty="0">
                <a:latin typeface="宋体" panose="02010600030101010101" pitchFamily="2" charset="-122"/>
                <a:cs typeface="宋体" panose="02010600030101010101" pitchFamily="2" charset="-122"/>
              </a:rPr>
              <a:t>守替</a:t>
            </a:r>
            <a:r>
              <a:rPr sz="2000" spc="10" dirty="0">
                <a:latin typeface="宋体" panose="02010600030101010101" pitchFamily="2" charset="-122"/>
                <a:cs typeface="宋体" panose="02010600030101010101" pitchFamily="2" charset="-122"/>
              </a:rPr>
              <a:t>代</a:t>
            </a:r>
            <a:r>
              <a:rPr sz="2000" spc="-10" dirty="0">
                <a:latin typeface="宋体" panose="02010600030101010101" pitchFamily="2" charset="-122"/>
                <a:cs typeface="宋体" panose="02010600030101010101" pitchFamily="2" charset="-122"/>
              </a:rPr>
              <a:t>数据；</a:t>
            </a:r>
            <a:endParaRPr sz="2000">
              <a:latin typeface="宋体" panose="02010600030101010101" pitchFamily="2" charset="-122"/>
              <a:cs typeface="宋体" panose="02010600030101010101" pitchFamily="2" charset="-122"/>
            </a:endParaRPr>
          </a:p>
          <a:p>
            <a:pPr marL="182880" indent="-170815">
              <a:lnSpc>
                <a:spcPct val="100000"/>
              </a:lnSpc>
              <a:spcBef>
                <a:spcPts val="550"/>
              </a:spcBef>
              <a:buFont typeface="Arial" panose="020B0604020202020204"/>
              <a:buChar char="•"/>
              <a:tabLst>
                <a:tab pos="183515" algn="l"/>
              </a:tabLst>
            </a:pPr>
            <a:r>
              <a:rPr sz="1900" spc="-5" dirty="0">
                <a:solidFill>
                  <a:srgbClr val="0000CC"/>
                </a:solidFill>
                <a:latin typeface="Calibri" panose="020F0502020204030204"/>
                <a:cs typeface="Calibri" panose="020F0502020204030204"/>
              </a:rPr>
              <a:t>(6)</a:t>
            </a:r>
            <a:r>
              <a:rPr sz="1900" spc="-50" dirty="0">
                <a:solidFill>
                  <a:srgbClr val="0000CC"/>
                </a:solidFill>
                <a:latin typeface="Calibri" panose="020F0502020204030204"/>
                <a:cs typeface="Calibri" panose="020F0502020204030204"/>
              </a:rPr>
              <a:t> </a:t>
            </a:r>
            <a:r>
              <a:rPr sz="1900" spc="-5" dirty="0">
                <a:solidFill>
                  <a:srgbClr val="0000CC"/>
                </a:solidFill>
                <a:latin typeface="宋体" panose="02010600030101010101" pitchFamily="2" charset="-122"/>
                <a:cs typeface="宋体" panose="02010600030101010101" pitchFamily="2" charset="-122"/>
              </a:rPr>
              <a:t>建立文档管理规范，保存、维护有关温室气体年度报告的文档和数据记录</a:t>
            </a:r>
            <a:r>
              <a:rPr sz="1900" spc="-5" dirty="0">
                <a:latin typeface="宋体" panose="02010600030101010101" pitchFamily="2" charset="-122"/>
                <a:cs typeface="宋体" panose="02010600030101010101" pitchFamily="2" charset="-122"/>
              </a:rPr>
              <a:t>；</a:t>
            </a:r>
            <a:endParaRPr sz="1900">
              <a:latin typeface="宋体" panose="02010600030101010101" pitchFamily="2" charset="-122"/>
              <a:cs typeface="宋体" panose="02010600030101010101" pitchFamily="2" charset="-122"/>
            </a:endParaRPr>
          </a:p>
          <a:p>
            <a:pPr marL="182880" marR="5080" indent="-170815">
              <a:lnSpc>
                <a:spcPct val="90000"/>
              </a:lnSpc>
              <a:spcBef>
                <a:spcPts val="800"/>
              </a:spcBef>
              <a:buFont typeface="Arial" panose="020B0604020202020204"/>
              <a:buChar char="•"/>
              <a:tabLst>
                <a:tab pos="183515" algn="l"/>
              </a:tabLst>
            </a:pPr>
            <a:r>
              <a:rPr sz="1900" spc="-5" dirty="0">
                <a:solidFill>
                  <a:srgbClr val="0000CC"/>
                </a:solidFill>
                <a:latin typeface="Calibri" panose="020F0502020204030204"/>
                <a:cs typeface="Calibri" panose="020F0502020204030204"/>
              </a:rPr>
              <a:t>(7)</a:t>
            </a:r>
            <a:r>
              <a:rPr sz="1900" spc="-60" dirty="0">
                <a:solidFill>
                  <a:srgbClr val="0000CC"/>
                </a:solidFill>
                <a:latin typeface="Calibri" panose="020F0502020204030204"/>
                <a:cs typeface="Calibri" panose="020F0502020204030204"/>
              </a:rPr>
              <a:t> </a:t>
            </a:r>
            <a:r>
              <a:rPr sz="1900" spc="-5" dirty="0">
                <a:solidFill>
                  <a:srgbClr val="0000CC"/>
                </a:solidFill>
                <a:latin typeface="宋体" panose="02010600030101010101" pitchFamily="2" charset="-122"/>
                <a:cs typeface="宋体" panose="02010600030101010101" pitchFamily="2" charset="-122"/>
              </a:rPr>
              <a:t>建立数据的内部审核和验证程序</a:t>
            </a:r>
            <a:r>
              <a:rPr sz="1900" spc="-5" dirty="0">
                <a:latin typeface="宋体" panose="02010600030101010101" pitchFamily="2" charset="-122"/>
                <a:cs typeface="宋体" panose="02010600030101010101" pitchFamily="2" charset="-122"/>
              </a:rPr>
              <a:t>，通过不同数据源的交叉验证、统计期内数 据波动情况、与多年历史运行数据的比对等逻辑审核关系，确保活动水</a:t>
            </a:r>
            <a:r>
              <a:rPr sz="1900" spc="15" dirty="0">
                <a:latin typeface="宋体" panose="02010600030101010101" pitchFamily="2" charset="-122"/>
                <a:cs typeface="宋体" panose="02010600030101010101" pitchFamily="2" charset="-122"/>
              </a:rPr>
              <a:t>平</a:t>
            </a:r>
            <a:r>
              <a:rPr sz="1900" spc="-5" dirty="0">
                <a:latin typeface="宋体" panose="02010600030101010101" pitchFamily="2" charset="-122"/>
                <a:cs typeface="宋体" panose="02010600030101010101" pitchFamily="2" charset="-122"/>
              </a:rPr>
              <a:t>数据 准确性</a:t>
            </a:r>
            <a:endParaRPr sz="1900">
              <a:latin typeface="宋体" panose="02010600030101010101" pitchFamily="2" charset="-122"/>
              <a:cs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2762" y="835152"/>
            <a:ext cx="8047738"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企业温</a:t>
            </a:r>
            <a:r>
              <a:rPr sz="3300" b="1" spc="10" dirty="0">
                <a:solidFill>
                  <a:srgbClr val="000000"/>
                </a:solidFill>
                <a:latin typeface="Microsoft JhengHei" panose="020B0604030504040204" charset="-120"/>
                <a:cs typeface="Microsoft JhengHei" panose="020B0604030504040204" charset="-120"/>
              </a:rPr>
              <a:t>室气体报告模板及必要的表单附件</a:t>
            </a:r>
            <a:endParaRPr sz="3300" dirty="0">
              <a:latin typeface="Microsoft JhengHei" panose="020B0604030504040204" charset="-120"/>
              <a:cs typeface="Microsoft JhengHei" panose="020B0604030504040204" charset="-120"/>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3" name="object 3"/>
          <p:cNvSpPr txBox="1"/>
          <p:nvPr/>
        </p:nvSpPr>
        <p:spPr>
          <a:xfrm>
            <a:off x="1176019" y="1573206"/>
            <a:ext cx="7432040" cy="2555240"/>
          </a:xfrm>
          <a:prstGeom prst="rect">
            <a:avLst/>
          </a:prstGeom>
        </p:spPr>
        <p:txBody>
          <a:bodyPr vert="horz" wrap="square" lIns="0" tIns="43815" rIns="0" bIns="0" rtlCol="0">
            <a:spAutoFit/>
          </a:bodyPr>
          <a:lstStyle/>
          <a:p>
            <a:pPr marL="182880" indent="-170815">
              <a:lnSpc>
                <a:spcPct val="100000"/>
              </a:lnSpc>
              <a:spcBef>
                <a:spcPts val="345"/>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报告主体应按照</a:t>
            </a:r>
            <a:r>
              <a:rPr sz="2100" spc="-15" dirty="0">
                <a:latin typeface="宋体" panose="02010600030101010101" pitchFamily="2" charset="-122"/>
                <a:cs typeface="宋体" panose="02010600030101010101" pitchFamily="2" charset="-122"/>
              </a:rPr>
              <a:t>指</a:t>
            </a:r>
            <a:r>
              <a:rPr sz="2100" spc="5" dirty="0">
                <a:latin typeface="宋体" panose="02010600030101010101" pitchFamily="2" charset="-122"/>
                <a:cs typeface="宋体" panose="02010600030101010101" pitchFamily="2" charset="-122"/>
              </a:rPr>
              <a:t>南</a:t>
            </a:r>
            <a:r>
              <a:rPr sz="2100" spc="-15" dirty="0">
                <a:latin typeface="宋体" panose="02010600030101010101" pitchFamily="2" charset="-122"/>
                <a:cs typeface="宋体" panose="02010600030101010101" pitchFamily="2" charset="-122"/>
              </a:rPr>
              <a:t>附</a:t>
            </a:r>
            <a:r>
              <a:rPr sz="2100" spc="10" dirty="0">
                <a:latin typeface="宋体" panose="02010600030101010101" pitchFamily="2" charset="-122"/>
                <a:cs typeface="宋体" panose="02010600030101010101" pitchFamily="2" charset="-122"/>
              </a:rPr>
              <a:t>录</a:t>
            </a:r>
            <a:r>
              <a:rPr sz="2100" spc="-15" dirty="0">
                <a:latin typeface="宋体" panose="02010600030101010101" pitchFamily="2" charset="-122"/>
                <a:cs typeface="宋体" panose="02010600030101010101" pitchFamily="2" charset="-122"/>
              </a:rPr>
              <a:t>一</a:t>
            </a:r>
            <a:r>
              <a:rPr sz="2100" spc="10" dirty="0">
                <a:latin typeface="宋体" panose="02010600030101010101" pitchFamily="2" charset="-122"/>
                <a:cs typeface="宋体" panose="02010600030101010101" pitchFamily="2" charset="-122"/>
              </a:rPr>
              <a:t>的</a:t>
            </a:r>
            <a:r>
              <a:rPr sz="2100" spc="-15" dirty="0">
                <a:latin typeface="宋体" panose="02010600030101010101" pitchFamily="2" charset="-122"/>
                <a:cs typeface="宋体" panose="02010600030101010101" pitchFamily="2" charset="-122"/>
              </a:rPr>
              <a:t>格</a:t>
            </a:r>
            <a:r>
              <a:rPr sz="2100" spc="10" dirty="0">
                <a:latin typeface="宋体" panose="02010600030101010101" pitchFamily="2" charset="-122"/>
                <a:cs typeface="宋体" panose="02010600030101010101" pitchFamily="2" charset="-122"/>
              </a:rPr>
              <a:t>式</a:t>
            </a:r>
            <a:r>
              <a:rPr sz="2100" spc="-15" dirty="0">
                <a:latin typeface="宋体" panose="02010600030101010101" pitchFamily="2" charset="-122"/>
                <a:cs typeface="宋体" panose="02010600030101010101" pitchFamily="2" charset="-122"/>
              </a:rPr>
              <a:t>对</a:t>
            </a:r>
            <a:r>
              <a:rPr sz="2100" spc="10" dirty="0">
                <a:latin typeface="宋体" panose="02010600030101010101" pitchFamily="2" charset="-122"/>
                <a:cs typeface="宋体" panose="02010600030101010101" pitchFamily="2" charset="-122"/>
              </a:rPr>
              <a:t>以</a:t>
            </a:r>
            <a:r>
              <a:rPr sz="2100" spc="-15" dirty="0">
                <a:latin typeface="宋体" panose="02010600030101010101" pitchFamily="2" charset="-122"/>
                <a:cs typeface="宋体" panose="02010600030101010101" pitchFamily="2" charset="-122"/>
              </a:rPr>
              <a:t>下</a:t>
            </a:r>
            <a:r>
              <a:rPr sz="2100" spc="10" dirty="0">
                <a:latin typeface="宋体" panose="02010600030101010101" pitchFamily="2" charset="-122"/>
                <a:cs typeface="宋体" panose="02010600030101010101" pitchFamily="2" charset="-122"/>
              </a:rPr>
              <a:t>内</a:t>
            </a:r>
            <a:r>
              <a:rPr sz="2100" spc="-15" dirty="0">
                <a:latin typeface="宋体" panose="02010600030101010101" pitchFamily="2" charset="-122"/>
                <a:cs typeface="宋体" panose="02010600030101010101" pitchFamily="2" charset="-122"/>
              </a:rPr>
              <a:t>容</a:t>
            </a:r>
            <a:r>
              <a:rPr sz="2100" spc="10" dirty="0">
                <a:latin typeface="宋体" panose="02010600030101010101" pitchFamily="2" charset="-122"/>
                <a:cs typeface="宋体" panose="02010600030101010101" pitchFamily="2" charset="-122"/>
              </a:rPr>
              <a:t>进</a:t>
            </a:r>
            <a:r>
              <a:rPr sz="2100" spc="-15" dirty="0">
                <a:latin typeface="宋体" panose="02010600030101010101" pitchFamily="2" charset="-122"/>
                <a:cs typeface="宋体" panose="02010600030101010101" pitchFamily="2" charset="-122"/>
              </a:rPr>
              <a:t>行</a:t>
            </a:r>
            <a:r>
              <a:rPr sz="2100" spc="10" dirty="0">
                <a:latin typeface="宋体" panose="02010600030101010101" pitchFamily="2" charset="-122"/>
                <a:cs typeface="宋体" panose="02010600030101010101" pitchFamily="2" charset="-122"/>
              </a:rPr>
              <a:t>报告</a:t>
            </a:r>
            <a:endParaRPr sz="2100">
              <a:latin typeface="宋体" panose="02010600030101010101" pitchFamily="2" charset="-122"/>
              <a:cs typeface="宋体" panose="02010600030101010101" pitchFamily="2" charset="-122"/>
            </a:endParaRPr>
          </a:p>
          <a:p>
            <a:pPr marL="561340" lvl="1" indent="-205105">
              <a:lnSpc>
                <a:spcPct val="100000"/>
              </a:lnSpc>
              <a:spcBef>
                <a:spcPts val="205"/>
              </a:spcBef>
              <a:buSzPct val="94000"/>
              <a:buFont typeface="Wingdings" panose="05000000000000000000"/>
              <a:buChar char=""/>
              <a:tabLst>
                <a:tab pos="561975" algn="l"/>
              </a:tabLst>
            </a:pPr>
            <a:r>
              <a:rPr sz="1800" dirty="0">
                <a:solidFill>
                  <a:srgbClr val="0000CC"/>
                </a:solidFill>
                <a:latin typeface="宋体" panose="02010600030101010101" pitchFamily="2" charset="-122"/>
                <a:cs typeface="宋体" panose="02010600030101010101" pitchFamily="2" charset="-122"/>
              </a:rPr>
              <a:t>（一）报告主体基本信息、核算单元划分、排放源及源流识别情况等</a:t>
            </a:r>
            <a:endParaRPr sz="1800">
              <a:latin typeface="宋体" panose="02010600030101010101" pitchFamily="2" charset="-122"/>
              <a:cs typeface="宋体" panose="02010600030101010101" pitchFamily="2" charset="-122"/>
            </a:endParaRPr>
          </a:p>
          <a:p>
            <a:pPr marL="561340" lvl="1" indent="-205105">
              <a:lnSpc>
                <a:spcPct val="100000"/>
              </a:lnSpc>
              <a:spcBef>
                <a:spcPts val="195"/>
              </a:spcBef>
              <a:buSzPct val="94000"/>
              <a:buFont typeface="Wingdings" panose="05000000000000000000"/>
              <a:buChar char=""/>
              <a:tabLst>
                <a:tab pos="561975" algn="l"/>
              </a:tabLst>
            </a:pPr>
            <a:r>
              <a:rPr sz="1800" dirty="0">
                <a:solidFill>
                  <a:srgbClr val="0000CC"/>
                </a:solidFill>
                <a:latin typeface="宋体" panose="02010600030101010101" pitchFamily="2" charset="-122"/>
                <a:cs typeface="宋体" panose="02010600030101010101" pitchFamily="2" charset="-122"/>
              </a:rPr>
              <a:t>（二）温室气体排放总量及各核算单元和排放源的排放量</a:t>
            </a:r>
            <a:endParaRPr sz="1800">
              <a:latin typeface="宋体" panose="02010600030101010101" pitchFamily="2" charset="-122"/>
              <a:cs typeface="宋体" panose="02010600030101010101" pitchFamily="2" charset="-122"/>
            </a:endParaRPr>
          </a:p>
          <a:p>
            <a:pPr marL="561340" lvl="1" indent="-205105">
              <a:lnSpc>
                <a:spcPct val="100000"/>
              </a:lnSpc>
              <a:spcBef>
                <a:spcPts val="165"/>
              </a:spcBef>
              <a:buSzPct val="94000"/>
              <a:buFont typeface="Wingdings" panose="05000000000000000000"/>
              <a:buChar char=""/>
              <a:tabLst>
                <a:tab pos="561975" algn="l"/>
              </a:tabLst>
            </a:pPr>
            <a:r>
              <a:rPr sz="1800" dirty="0">
                <a:solidFill>
                  <a:srgbClr val="0000CC"/>
                </a:solidFill>
                <a:latin typeface="宋体" panose="02010600030101010101" pitchFamily="2" charset="-122"/>
                <a:cs typeface="宋体" panose="02010600030101010101" pitchFamily="2" charset="-122"/>
              </a:rPr>
              <a:t>（三）活动水平数据及来源说明</a:t>
            </a:r>
            <a:endParaRPr sz="1800">
              <a:latin typeface="宋体" panose="02010600030101010101" pitchFamily="2" charset="-122"/>
              <a:cs typeface="宋体" panose="02010600030101010101" pitchFamily="2" charset="-122"/>
            </a:endParaRPr>
          </a:p>
          <a:p>
            <a:pPr marL="561340" lvl="1" indent="-205105">
              <a:lnSpc>
                <a:spcPct val="100000"/>
              </a:lnSpc>
              <a:spcBef>
                <a:spcPts val="195"/>
              </a:spcBef>
              <a:buSzPct val="94000"/>
              <a:buFont typeface="Wingdings" panose="05000000000000000000"/>
              <a:buChar char=""/>
              <a:tabLst>
                <a:tab pos="561975" algn="l"/>
              </a:tabLst>
            </a:pPr>
            <a:r>
              <a:rPr sz="1800" dirty="0">
                <a:solidFill>
                  <a:srgbClr val="0000CC"/>
                </a:solidFill>
                <a:latin typeface="宋体" panose="02010600030101010101" pitchFamily="2" charset="-122"/>
                <a:cs typeface="宋体" panose="02010600030101010101" pitchFamily="2" charset="-122"/>
              </a:rPr>
              <a:t>（四）排放因子数据及来源说明</a:t>
            </a:r>
            <a:endParaRPr sz="1800">
              <a:latin typeface="宋体" panose="02010600030101010101" pitchFamily="2" charset="-122"/>
              <a:cs typeface="宋体" panose="02010600030101010101" pitchFamily="2" charset="-122"/>
            </a:endParaRPr>
          </a:p>
          <a:p>
            <a:pPr marL="561340" lvl="1" indent="-205105">
              <a:lnSpc>
                <a:spcPct val="100000"/>
              </a:lnSpc>
              <a:spcBef>
                <a:spcPts val="190"/>
              </a:spcBef>
              <a:buSzPct val="94000"/>
              <a:buFont typeface="Wingdings" panose="05000000000000000000"/>
              <a:buChar char=""/>
              <a:tabLst>
                <a:tab pos="561975" algn="l"/>
              </a:tabLst>
            </a:pPr>
            <a:r>
              <a:rPr sz="1800" dirty="0">
                <a:solidFill>
                  <a:srgbClr val="0000CC"/>
                </a:solidFill>
                <a:latin typeface="宋体" panose="02010600030101010101" pitchFamily="2" charset="-122"/>
                <a:cs typeface="宋体" panose="02010600030101010101" pitchFamily="2" charset="-122"/>
              </a:rPr>
              <a:t>（五）其它希望说明的情况</a:t>
            </a:r>
            <a:endParaRPr sz="1800">
              <a:latin typeface="宋体" panose="02010600030101010101" pitchFamily="2" charset="-122"/>
              <a:cs typeface="宋体" panose="02010600030101010101" pitchFamily="2" charset="-122"/>
            </a:endParaRPr>
          </a:p>
          <a:p>
            <a:pPr marL="182880" indent="-170815">
              <a:lnSpc>
                <a:spcPct val="100000"/>
              </a:lnSpc>
              <a:spcBef>
                <a:spcPts val="515"/>
              </a:spcBef>
              <a:buFont typeface="Arial" panose="020B0604020202020204"/>
              <a:buChar char="•"/>
              <a:tabLst>
                <a:tab pos="183515" algn="l"/>
              </a:tabLst>
            </a:pPr>
            <a:r>
              <a:rPr sz="2100" spc="10" dirty="0">
                <a:latin typeface="宋体" panose="02010600030101010101" pitchFamily="2" charset="-122"/>
                <a:cs typeface="宋体" panose="02010600030101010101" pitchFamily="2" charset="-122"/>
              </a:rPr>
              <a:t>企业温室气体排</a:t>
            </a:r>
            <a:r>
              <a:rPr sz="2100" spc="-15" dirty="0">
                <a:latin typeface="宋体" panose="02010600030101010101" pitchFamily="2" charset="-122"/>
                <a:cs typeface="宋体" panose="02010600030101010101" pitchFamily="2" charset="-122"/>
              </a:rPr>
              <a:t>放</a:t>
            </a:r>
            <a:r>
              <a:rPr sz="2100" spc="10" dirty="0">
                <a:latin typeface="宋体" panose="02010600030101010101" pitchFamily="2" charset="-122"/>
                <a:cs typeface="宋体" panose="02010600030101010101" pitchFamily="2" charset="-122"/>
              </a:rPr>
              <a:t>报</a:t>
            </a:r>
            <a:r>
              <a:rPr sz="2100" spc="-15" dirty="0">
                <a:latin typeface="宋体" panose="02010600030101010101" pitchFamily="2" charset="-122"/>
                <a:cs typeface="宋体" panose="02010600030101010101" pitchFamily="2" charset="-122"/>
              </a:rPr>
              <a:t>告</a:t>
            </a:r>
            <a:r>
              <a:rPr sz="2100" spc="10" dirty="0">
                <a:latin typeface="宋体" panose="02010600030101010101" pitchFamily="2" charset="-122"/>
                <a:cs typeface="宋体" panose="02010600030101010101" pitchFamily="2" charset="-122"/>
              </a:rPr>
              <a:t>应</a:t>
            </a:r>
            <a:r>
              <a:rPr sz="2100" spc="-15" dirty="0">
                <a:latin typeface="宋体" panose="02010600030101010101" pitchFamily="2" charset="-122"/>
                <a:cs typeface="宋体" panose="02010600030101010101" pitchFamily="2" charset="-122"/>
              </a:rPr>
              <a:t>提</a:t>
            </a:r>
            <a:r>
              <a:rPr sz="2100" spc="10" dirty="0">
                <a:latin typeface="宋体" panose="02010600030101010101" pitchFamily="2" charset="-122"/>
                <a:cs typeface="宋体" panose="02010600030101010101" pitchFamily="2" charset="-122"/>
              </a:rPr>
              <a:t>供</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表</a:t>
            </a:r>
            <a:r>
              <a:rPr sz="2100" spc="-15" dirty="0">
                <a:latin typeface="宋体" panose="02010600030101010101" pitchFamily="2" charset="-122"/>
                <a:cs typeface="宋体" panose="02010600030101010101" pitchFamily="2" charset="-122"/>
              </a:rPr>
              <a:t>单</a:t>
            </a:r>
            <a:r>
              <a:rPr sz="2100" spc="10" dirty="0">
                <a:latin typeface="宋体" panose="02010600030101010101" pitchFamily="2" charset="-122"/>
                <a:cs typeface="宋体" panose="02010600030101010101" pitchFamily="2" charset="-122"/>
              </a:rPr>
              <a:t>附</a:t>
            </a:r>
            <a:r>
              <a:rPr sz="2100" spc="-15" dirty="0">
                <a:latin typeface="宋体" panose="02010600030101010101" pitchFamily="2" charset="-122"/>
                <a:cs typeface="宋体" panose="02010600030101010101" pitchFamily="2" charset="-122"/>
              </a:rPr>
              <a:t>件</a:t>
            </a:r>
            <a:r>
              <a:rPr sz="2100" spc="10" dirty="0">
                <a:latin typeface="宋体" panose="02010600030101010101" pitchFamily="2" charset="-122"/>
                <a:cs typeface="宋体" panose="02010600030101010101" pitchFamily="2" charset="-122"/>
              </a:rPr>
              <a:t>详</a:t>
            </a:r>
            <a:r>
              <a:rPr sz="2100" spc="-15" dirty="0">
                <a:latin typeface="宋体" panose="02010600030101010101" pitchFamily="2" charset="-122"/>
                <a:cs typeface="宋体" panose="02010600030101010101" pitchFamily="2" charset="-122"/>
              </a:rPr>
              <a:t>见</a:t>
            </a:r>
            <a:r>
              <a:rPr sz="2100" spc="10" dirty="0">
                <a:latin typeface="宋体" panose="02010600030101010101" pitchFamily="2" charset="-122"/>
                <a:cs typeface="宋体" panose="02010600030101010101" pitchFamily="2" charset="-122"/>
              </a:rPr>
              <a:t>指</a:t>
            </a:r>
            <a:r>
              <a:rPr sz="2100" spc="-15" dirty="0">
                <a:latin typeface="宋体" panose="02010600030101010101" pitchFamily="2" charset="-122"/>
                <a:cs typeface="宋体" panose="02010600030101010101" pitchFamily="2" charset="-122"/>
              </a:rPr>
              <a:t>南</a:t>
            </a:r>
            <a:r>
              <a:rPr sz="2100" spc="10" dirty="0">
                <a:latin typeface="宋体" panose="02010600030101010101" pitchFamily="2" charset="-122"/>
                <a:cs typeface="宋体" panose="02010600030101010101" pitchFamily="2" charset="-122"/>
              </a:rPr>
              <a:t>附</a:t>
            </a:r>
            <a:r>
              <a:rPr sz="2100" spc="-15" dirty="0">
                <a:latin typeface="宋体" panose="02010600030101010101" pitchFamily="2" charset="-122"/>
                <a:cs typeface="宋体" panose="02010600030101010101" pitchFamily="2" charset="-122"/>
              </a:rPr>
              <a:t>录</a:t>
            </a:r>
            <a:r>
              <a:rPr sz="2100" spc="10" dirty="0">
                <a:latin typeface="宋体" panose="02010600030101010101" pitchFamily="2" charset="-122"/>
                <a:cs typeface="宋体" panose="02010600030101010101" pitchFamily="2" charset="-122"/>
              </a:rPr>
              <a:t>一</a:t>
            </a:r>
            <a:endParaRPr sz="2100">
              <a:latin typeface="宋体" panose="02010600030101010101" pitchFamily="2" charset="-122"/>
              <a:cs typeface="宋体" panose="02010600030101010101" pitchFamily="2" charset="-122"/>
            </a:endParaRPr>
          </a:p>
          <a:p>
            <a:pPr marL="561340" lvl="1" indent="-205105">
              <a:lnSpc>
                <a:spcPct val="100000"/>
              </a:lnSpc>
              <a:spcBef>
                <a:spcPts val="205"/>
              </a:spcBef>
              <a:buSzPct val="94000"/>
              <a:buFont typeface="Wingdings" panose="05000000000000000000"/>
              <a:buChar char=""/>
              <a:tabLst>
                <a:tab pos="561975" algn="l"/>
              </a:tabLst>
            </a:pPr>
            <a:r>
              <a:rPr sz="1800" dirty="0">
                <a:solidFill>
                  <a:srgbClr val="0000CC"/>
                </a:solidFill>
                <a:latin typeface="宋体" panose="02010600030101010101" pitchFamily="2" charset="-122"/>
                <a:cs typeface="宋体" panose="02010600030101010101" pitchFamily="2" charset="-122"/>
              </a:rPr>
              <a:t>必要的表单附件旨在增加透明性、可比性、可核查性</a:t>
            </a:r>
            <a:endParaRPr sz="1800">
              <a:latin typeface="宋体" panose="02010600030101010101" pitchFamily="2" charset="-122"/>
              <a:cs typeface="宋体" panose="02010600030101010101" pitchFamily="2" charset="-122"/>
            </a:endParaRPr>
          </a:p>
        </p:txBody>
      </p:sp>
      <p:graphicFrame>
        <p:nvGraphicFramePr>
          <p:cNvPr id="4" name="object 4"/>
          <p:cNvGraphicFramePr>
            <a:graphicFrameLocks noGrp="1"/>
          </p:cNvGraphicFramePr>
          <p:nvPr/>
        </p:nvGraphicFramePr>
        <p:xfrm>
          <a:off x="1453896" y="4109212"/>
          <a:ext cx="7923529" cy="2398773"/>
        </p:xfrm>
        <a:graphic>
          <a:graphicData uri="http://schemas.openxmlformats.org/drawingml/2006/table">
            <a:tbl>
              <a:tblPr firstRow="1" bandRow="1">
                <a:tableStyleId>{2D5ABB26-0587-4C30-8999-92F81FD0307C}</a:tableStyleId>
              </a:tblPr>
              <a:tblGrid>
                <a:gridCol w="2880360"/>
                <a:gridCol w="1225550"/>
                <a:gridCol w="1152525"/>
                <a:gridCol w="1296035"/>
                <a:gridCol w="1369059"/>
              </a:tblGrid>
              <a:tr h="478535">
                <a:tc>
                  <a:txBody>
                    <a:bodyPr/>
                    <a:lstStyle/>
                    <a:p>
                      <a:pPr marL="124460" algn="ctr">
                        <a:lnSpc>
                          <a:spcPct val="100000"/>
                        </a:lnSpc>
                        <a:spcBef>
                          <a:spcPts val="340"/>
                        </a:spcBef>
                      </a:pPr>
                      <a:r>
                        <a:rPr sz="1050" b="1" spc="5" dirty="0">
                          <a:latin typeface="Microsoft JhengHei" panose="020B0604030504040204" charset="-120"/>
                          <a:cs typeface="Microsoft JhengHei" panose="020B0604030504040204" charset="-120"/>
                        </a:rPr>
                        <a:t>源类别</a:t>
                      </a:r>
                      <a:endParaRPr sz="1050">
                        <a:latin typeface="Microsoft JhengHei" panose="020B0604030504040204" charset="-120"/>
                        <a:cs typeface="Microsoft JhengHei" panose="020B0604030504040204" charset="-120"/>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5905">
                        <a:lnSpc>
                          <a:spcPct val="100000"/>
                        </a:lnSpc>
                        <a:spcBef>
                          <a:spcPts val="340"/>
                        </a:spcBef>
                      </a:pPr>
                      <a:r>
                        <a:rPr sz="1050" b="1" spc="5" dirty="0">
                          <a:latin typeface="Times New Roman" panose="02020603050405020304"/>
                          <a:cs typeface="Times New Roman" panose="02020603050405020304"/>
                        </a:rPr>
                        <a:t>XXX</a:t>
                      </a:r>
                      <a:r>
                        <a:rPr sz="1050" b="1" spc="20" dirty="0">
                          <a:latin typeface="Microsoft JhengHei" panose="020B0604030504040204" charset="-120"/>
                          <a:cs typeface="Microsoft JhengHei" panose="020B0604030504040204" charset="-120"/>
                        </a:rPr>
                        <a:t>核算</a:t>
                      </a:r>
                      <a:r>
                        <a:rPr sz="1050" b="1" dirty="0">
                          <a:latin typeface="Microsoft JhengHei" panose="020B0604030504040204" charset="-120"/>
                          <a:cs typeface="Microsoft JhengHei" panose="020B0604030504040204" charset="-120"/>
                        </a:rPr>
                        <a:t>单元</a:t>
                      </a:r>
                      <a:endParaRPr sz="1050">
                        <a:latin typeface="Microsoft JhengHei" panose="020B0604030504040204" charset="-120"/>
                        <a:cs typeface="Microsoft JhengHei" panose="020B0604030504040204" charset="-120"/>
                      </a:endParaRPr>
                    </a:p>
                    <a:p>
                      <a:pPr marL="271145">
                        <a:lnSpc>
                          <a:spcPct val="100000"/>
                        </a:lnSpc>
                        <a:spcBef>
                          <a:spcPts val="635"/>
                        </a:spcBef>
                      </a:pPr>
                      <a:r>
                        <a:rPr sz="1050" dirty="0">
                          <a:latin typeface="宋体" panose="02010600030101010101" pitchFamily="2" charset="-122"/>
                          <a:cs typeface="宋体" panose="02010600030101010101" pitchFamily="2" charset="-122"/>
                        </a:rPr>
                        <a:t>（单位：吨）</a:t>
                      </a:r>
                      <a:endParaRPr sz="1050">
                        <a:latin typeface="宋体" panose="02010600030101010101" pitchFamily="2" charset="-122"/>
                        <a:cs typeface="宋体" panose="02010600030101010101" pitchFamily="2"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22250">
                        <a:lnSpc>
                          <a:spcPct val="100000"/>
                        </a:lnSpc>
                        <a:spcBef>
                          <a:spcPts val="340"/>
                        </a:spcBef>
                      </a:pPr>
                      <a:r>
                        <a:rPr sz="1050" b="1" spc="5" dirty="0">
                          <a:latin typeface="Times New Roman" panose="02020603050405020304"/>
                          <a:cs typeface="Times New Roman" panose="02020603050405020304"/>
                        </a:rPr>
                        <a:t>XXX</a:t>
                      </a:r>
                      <a:r>
                        <a:rPr sz="1050" b="1" spc="20" dirty="0">
                          <a:latin typeface="Microsoft JhengHei" panose="020B0604030504040204" charset="-120"/>
                          <a:cs typeface="Microsoft JhengHei" panose="020B0604030504040204" charset="-120"/>
                        </a:rPr>
                        <a:t>核算</a:t>
                      </a:r>
                      <a:r>
                        <a:rPr sz="1050" b="1" dirty="0">
                          <a:latin typeface="Microsoft JhengHei" panose="020B0604030504040204" charset="-120"/>
                          <a:cs typeface="Microsoft JhengHei" panose="020B0604030504040204" charset="-120"/>
                        </a:rPr>
                        <a:t>单元</a:t>
                      </a:r>
                      <a:endParaRPr sz="1050">
                        <a:latin typeface="Microsoft JhengHei" panose="020B0604030504040204" charset="-120"/>
                        <a:cs typeface="Microsoft JhengHei" panose="020B0604030504040204" charset="-120"/>
                      </a:endParaRPr>
                    </a:p>
                    <a:p>
                      <a:pPr marL="237490">
                        <a:lnSpc>
                          <a:spcPct val="100000"/>
                        </a:lnSpc>
                        <a:spcBef>
                          <a:spcPts val="635"/>
                        </a:spcBef>
                      </a:pPr>
                      <a:r>
                        <a:rPr sz="1050" dirty="0">
                          <a:latin typeface="宋体" panose="02010600030101010101" pitchFamily="2" charset="-122"/>
                          <a:cs typeface="宋体" panose="02010600030101010101" pitchFamily="2" charset="-122"/>
                        </a:rPr>
                        <a:t>（单位：吨）</a:t>
                      </a:r>
                      <a:endParaRPr sz="1050">
                        <a:latin typeface="宋体" panose="02010600030101010101" pitchFamily="2" charset="-122"/>
                        <a:cs typeface="宋体" panose="02010600030101010101" pitchFamily="2"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2100">
                        <a:lnSpc>
                          <a:spcPct val="100000"/>
                        </a:lnSpc>
                        <a:spcBef>
                          <a:spcPts val="340"/>
                        </a:spcBef>
                      </a:pPr>
                      <a:r>
                        <a:rPr sz="1050" b="1" spc="5" dirty="0">
                          <a:latin typeface="Times New Roman" panose="02020603050405020304"/>
                          <a:cs typeface="Times New Roman" panose="02020603050405020304"/>
                        </a:rPr>
                        <a:t>XXX</a:t>
                      </a:r>
                      <a:r>
                        <a:rPr sz="1050" b="1" spc="20" dirty="0">
                          <a:latin typeface="Microsoft JhengHei" panose="020B0604030504040204" charset="-120"/>
                          <a:cs typeface="Microsoft JhengHei" panose="020B0604030504040204" charset="-120"/>
                        </a:rPr>
                        <a:t>核算</a:t>
                      </a:r>
                      <a:r>
                        <a:rPr sz="1050" b="1" dirty="0">
                          <a:latin typeface="Microsoft JhengHei" panose="020B0604030504040204" charset="-120"/>
                          <a:cs typeface="Microsoft JhengHei" panose="020B0604030504040204" charset="-120"/>
                        </a:rPr>
                        <a:t>单元</a:t>
                      </a:r>
                      <a:endParaRPr sz="1050">
                        <a:latin typeface="Microsoft JhengHei" panose="020B0604030504040204" charset="-120"/>
                        <a:cs typeface="Microsoft JhengHei" panose="020B0604030504040204" charset="-120"/>
                      </a:endParaRPr>
                    </a:p>
                    <a:p>
                      <a:pPr marL="307340">
                        <a:lnSpc>
                          <a:spcPct val="100000"/>
                        </a:lnSpc>
                        <a:spcBef>
                          <a:spcPts val="635"/>
                        </a:spcBef>
                      </a:pPr>
                      <a:r>
                        <a:rPr sz="1050" dirty="0">
                          <a:latin typeface="宋体" panose="02010600030101010101" pitchFamily="2" charset="-122"/>
                          <a:cs typeface="宋体" panose="02010600030101010101" pitchFamily="2" charset="-122"/>
                        </a:rPr>
                        <a:t>（单位：吨）</a:t>
                      </a:r>
                      <a:endParaRPr sz="1050">
                        <a:latin typeface="宋体" panose="02010600030101010101" pitchFamily="2" charset="-122"/>
                        <a:cs typeface="宋体" panose="02010600030101010101" pitchFamily="2"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4170">
                        <a:lnSpc>
                          <a:spcPct val="100000"/>
                        </a:lnSpc>
                        <a:spcBef>
                          <a:spcPts val="340"/>
                        </a:spcBef>
                      </a:pPr>
                      <a:r>
                        <a:rPr sz="1050" b="1" dirty="0">
                          <a:latin typeface="Microsoft JhengHei" panose="020B0604030504040204" charset="-120"/>
                          <a:cs typeface="Microsoft JhengHei" panose="020B0604030504040204" charset="-120"/>
                        </a:rPr>
                        <a:t>报告主体小计</a:t>
                      </a:r>
                      <a:endParaRPr sz="1050">
                        <a:latin typeface="Microsoft JhengHei" panose="020B0604030504040204" charset="-120"/>
                        <a:cs typeface="Microsoft JhengHei" panose="020B0604030504040204" charset="-120"/>
                      </a:endParaRPr>
                    </a:p>
                    <a:p>
                      <a:pPr marL="344170">
                        <a:lnSpc>
                          <a:spcPct val="100000"/>
                        </a:lnSpc>
                        <a:spcBef>
                          <a:spcPts val="635"/>
                        </a:spcBef>
                      </a:pPr>
                      <a:r>
                        <a:rPr sz="1050" dirty="0">
                          <a:latin typeface="宋体" panose="02010600030101010101" pitchFamily="2" charset="-122"/>
                          <a:cs typeface="宋体" panose="02010600030101010101" pitchFamily="2" charset="-122"/>
                        </a:rPr>
                        <a:t>（单位：吨）</a:t>
                      </a:r>
                      <a:endParaRPr sz="1050">
                        <a:latin typeface="宋体" panose="02010600030101010101" pitchFamily="2" charset="-122"/>
                        <a:cs typeface="宋体" panose="02010600030101010101" pitchFamily="2"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0792">
                <a:tc>
                  <a:txBody>
                    <a:bodyPr/>
                    <a:lstStyle/>
                    <a:p>
                      <a:pPr marL="194945">
                        <a:lnSpc>
                          <a:spcPct val="100000"/>
                        </a:lnSpc>
                        <a:spcBef>
                          <a:spcPts val="365"/>
                        </a:spcBef>
                      </a:pPr>
                      <a:r>
                        <a:rPr sz="1050" spc="5" dirty="0">
                          <a:latin typeface="宋体" panose="02010600030101010101" pitchFamily="2" charset="-122"/>
                          <a:cs typeface="宋体" panose="02010600030101010101" pitchFamily="2" charset="-122"/>
                        </a:rPr>
                        <a:t>化石燃料燃烧</a:t>
                      </a:r>
                      <a:r>
                        <a:rPr sz="1050" spc="-10" dirty="0">
                          <a:latin typeface="Times New Roman" panose="02020603050405020304"/>
                          <a:cs typeface="Times New Roman" panose="02020603050405020304"/>
                        </a:rPr>
                        <a:t>CO</a:t>
                      </a:r>
                      <a:r>
                        <a:rPr sz="1050" spc="-15" baseline="-20000" dirty="0">
                          <a:latin typeface="Times New Roman" panose="02020603050405020304"/>
                          <a:cs typeface="Times New Roman" panose="02020603050405020304"/>
                        </a:rPr>
                        <a:t>2</a:t>
                      </a:r>
                      <a:r>
                        <a:rPr sz="1050" spc="5" dirty="0">
                          <a:latin typeface="宋体" panose="02010600030101010101" pitchFamily="2" charset="-122"/>
                          <a:cs typeface="宋体" panose="02010600030101010101" pitchFamily="2" charset="-122"/>
                        </a:rPr>
                        <a:t>排放</a:t>
                      </a:r>
                      <a:endParaRPr sz="1050">
                        <a:latin typeface="宋体" panose="02010600030101010101" pitchFamily="2" charset="-122"/>
                        <a:cs typeface="宋体" panose="02010600030101010101" pitchFamily="2" charset="-122"/>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0791">
                <a:tc>
                  <a:txBody>
                    <a:bodyPr/>
                    <a:lstStyle/>
                    <a:p>
                      <a:pPr marL="194945">
                        <a:lnSpc>
                          <a:spcPct val="100000"/>
                        </a:lnSpc>
                        <a:spcBef>
                          <a:spcPts val="365"/>
                        </a:spcBef>
                      </a:pPr>
                      <a:r>
                        <a:rPr sz="1050" spc="5" dirty="0">
                          <a:latin typeface="宋体" panose="02010600030101010101" pitchFamily="2" charset="-122"/>
                          <a:cs typeface="宋体" panose="02010600030101010101" pitchFamily="2" charset="-122"/>
                        </a:rPr>
                        <a:t>工业生产过程</a:t>
                      </a:r>
                      <a:r>
                        <a:rPr sz="1050" spc="-10" dirty="0">
                          <a:latin typeface="Times New Roman" panose="02020603050405020304"/>
                          <a:cs typeface="Times New Roman" panose="02020603050405020304"/>
                        </a:rPr>
                        <a:t>CO</a:t>
                      </a:r>
                      <a:r>
                        <a:rPr sz="1050" spc="-15" baseline="-20000" dirty="0">
                          <a:latin typeface="Times New Roman" panose="02020603050405020304"/>
                          <a:cs typeface="Times New Roman" panose="02020603050405020304"/>
                        </a:rPr>
                        <a:t>2</a:t>
                      </a:r>
                      <a:r>
                        <a:rPr sz="1050" spc="5" dirty="0">
                          <a:latin typeface="宋体" panose="02010600030101010101" pitchFamily="2" charset="-122"/>
                          <a:cs typeface="宋体" panose="02010600030101010101" pitchFamily="2" charset="-122"/>
                        </a:rPr>
                        <a:t>排放</a:t>
                      </a:r>
                      <a:endParaRPr sz="1050">
                        <a:latin typeface="宋体" panose="02010600030101010101" pitchFamily="2" charset="-122"/>
                        <a:cs typeface="宋体" panose="02010600030101010101" pitchFamily="2" charset="-122"/>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0792">
                <a:tc>
                  <a:txBody>
                    <a:bodyPr/>
                    <a:lstStyle/>
                    <a:p>
                      <a:pPr marL="194945">
                        <a:lnSpc>
                          <a:spcPct val="100000"/>
                        </a:lnSpc>
                        <a:spcBef>
                          <a:spcPts val="340"/>
                        </a:spcBef>
                      </a:pPr>
                      <a:r>
                        <a:rPr sz="1050" spc="5" dirty="0">
                          <a:latin typeface="宋体" panose="02010600030101010101" pitchFamily="2" charset="-122"/>
                          <a:cs typeface="宋体" panose="02010600030101010101" pitchFamily="2" charset="-122"/>
                        </a:rPr>
                        <a:t>工业生产过程</a:t>
                      </a:r>
                      <a:r>
                        <a:rPr sz="1050" dirty="0">
                          <a:latin typeface="Times New Roman" panose="02020603050405020304"/>
                          <a:cs typeface="Times New Roman" panose="02020603050405020304"/>
                        </a:rPr>
                        <a:t>N</a:t>
                      </a:r>
                      <a:r>
                        <a:rPr sz="1050" baseline="-20000" dirty="0">
                          <a:latin typeface="Times New Roman" panose="02020603050405020304"/>
                          <a:cs typeface="Times New Roman" panose="02020603050405020304"/>
                        </a:rPr>
                        <a:t>2</a:t>
                      </a:r>
                      <a:r>
                        <a:rPr sz="1050" dirty="0">
                          <a:latin typeface="Times New Roman" panose="02020603050405020304"/>
                          <a:cs typeface="Times New Roman" panose="02020603050405020304"/>
                        </a:rPr>
                        <a:t>O</a:t>
                      </a:r>
                      <a:r>
                        <a:rPr sz="1050" spc="5" dirty="0">
                          <a:latin typeface="宋体" panose="02010600030101010101" pitchFamily="2" charset="-122"/>
                          <a:cs typeface="宋体" panose="02010600030101010101" pitchFamily="2" charset="-122"/>
                        </a:rPr>
                        <a:t>排放</a:t>
                      </a:r>
                      <a:endParaRPr sz="1050">
                        <a:latin typeface="宋体" panose="02010600030101010101" pitchFamily="2" charset="-122"/>
                        <a:cs typeface="宋体" panose="02010600030101010101" pitchFamily="2"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7744">
                <a:tc>
                  <a:txBody>
                    <a:bodyPr/>
                    <a:lstStyle/>
                    <a:p>
                      <a:pPr marL="194945">
                        <a:lnSpc>
                          <a:spcPct val="100000"/>
                        </a:lnSpc>
                        <a:spcBef>
                          <a:spcPts val="340"/>
                        </a:spcBef>
                      </a:pPr>
                      <a:r>
                        <a:rPr sz="1050" spc="-10" dirty="0">
                          <a:latin typeface="Times New Roman" panose="02020603050405020304"/>
                          <a:cs typeface="Times New Roman" panose="02020603050405020304"/>
                        </a:rPr>
                        <a:t>CO</a:t>
                      </a:r>
                      <a:r>
                        <a:rPr sz="1050" spc="-15" baseline="-20000" dirty="0">
                          <a:latin typeface="Times New Roman" panose="02020603050405020304"/>
                          <a:cs typeface="Times New Roman" panose="02020603050405020304"/>
                        </a:rPr>
                        <a:t>2</a:t>
                      </a:r>
                      <a:r>
                        <a:rPr sz="1050" spc="5" dirty="0">
                          <a:latin typeface="宋体" panose="02010600030101010101" pitchFamily="2" charset="-122"/>
                          <a:cs typeface="宋体" panose="02010600030101010101" pitchFamily="2" charset="-122"/>
                        </a:rPr>
                        <a:t>回收利用量</a:t>
                      </a:r>
                      <a:endParaRPr sz="1050">
                        <a:latin typeface="宋体" panose="02010600030101010101" pitchFamily="2" charset="-122"/>
                        <a:cs typeface="宋体" panose="02010600030101010101" pitchFamily="2"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0792">
                <a:tc>
                  <a:txBody>
                    <a:bodyPr/>
                    <a:lstStyle/>
                    <a:p>
                      <a:pPr marL="194945">
                        <a:lnSpc>
                          <a:spcPct val="100000"/>
                        </a:lnSpc>
                        <a:spcBef>
                          <a:spcPts val="365"/>
                        </a:spcBef>
                      </a:pPr>
                      <a:r>
                        <a:rPr sz="1050" spc="5" dirty="0">
                          <a:latin typeface="宋体" panose="02010600030101010101" pitchFamily="2" charset="-122"/>
                          <a:cs typeface="宋体" panose="02010600030101010101" pitchFamily="2" charset="-122"/>
                        </a:rPr>
                        <a:t>企业净购入电力隐含的</a:t>
                      </a:r>
                      <a:r>
                        <a:rPr sz="1050" spc="-10" dirty="0">
                          <a:latin typeface="Times New Roman" panose="02020603050405020304"/>
                          <a:cs typeface="Times New Roman" panose="02020603050405020304"/>
                        </a:rPr>
                        <a:t>CO</a:t>
                      </a:r>
                      <a:r>
                        <a:rPr sz="1050" spc="-15" baseline="-20000" dirty="0">
                          <a:latin typeface="Times New Roman" panose="02020603050405020304"/>
                          <a:cs typeface="Times New Roman" panose="02020603050405020304"/>
                        </a:rPr>
                        <a:t>2</a:t>
                      </a:r>
                      <a:r>
                        <a:rPr sz="1050" spc="5" dirty="0">
                          <a:latin typeface="宋体" panose="02010600030101010101" pitchFamily="2" charset="-122"/>
                          <a:cs typeface="宋体" panose="02010600030101010101" pitchFamily="2" charset="-122"/>
                        </a:rPr>
                        <a:t>排放</a:t>
                      </a:r>
                      <a:endParaRPr sz="1050">
                        <a:latin typeface="宋体" panose="02010600030101010101" pitchFamily="2" charset="-122"/>
                        <a:cs typeface="宋体" panose="02010600030101010101" pitchFamily="2" charset="-122"/>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0791">
                <a:tc>
                  <a:txBody>
                    <a:bodyPr/>
                    <a:lstStyle/>
                    <a:p>
                      <a:pPr marL="194945">
                        <a:lnSpc>
                          <a:spcPct val="100000"/>
                        </a:lnSpc>
                        <a:spcBef>
                          <a:spcPts val="365"/>
                        </a:spcBef>
                      </a:pPr>
                      <a:r>
                        <a:rPr sz="1050" spc="5" dirty="0">
                          <a:latin typeface="宋体" panose="02010600030101010101" pitchFamily="2" charset="-122"/>
                          <a:cs typeface="宋体" panose="02010600030101010101" pitchFamily="2" charset="-122"/>
                        </a:rPr>
                        <a:t>企业净购入热力隐含的</a:t>
                      </a:r>
                      <a:r>
                        <a:rPr sz="1050" spc="-10" dirty="0">
                          <a:latin typeface="Times New Roman" panose="02020603050405020304"/>
                          <a:cs typeface="Times New Roman" panose="02020603050405020304"/>
                        </a:rPr>
                        <a:t>CO</a:t>
                      </a:r>
                      <a:r>
                        <a:rPr sz="1050" spc="-15" baseline="-20000" dirty="0">
                          <a:latin typeface="Times New Roman" panose="02020603050405020304"/>
                          <a:cs typeface="Times New Roman" panose="02020603050405020304"/>
                        </a:rPr>
                        <a:t>2</a:t>
                      </a:r>
                      <a:r>
                        <a:rPr sz="1050" spc="5" dirty="0">
                          <a:latin typeface="宋体" panose="02010600030101010101" pitchFamily="2" charset="-122"/>
                          <a:cs typeface="宋体" panose="02010600030101010101" pitchFamily="2" charset="-122"/>
                        </a:rPr>
                        <a:t>排放</a:t>
                      </a:r>
                      <a:endParaRPr sz="1050">
                        <a:latin typeface="宋体" panose="02010600030101010101" pitchFamily="2" charset="-122"/>
                        <a:cs typeface="宋体" panose="02010600030101010101" pitchFamily="2" charset="-122"/>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0792">
                <a:tc rowSpan="2">
                  <a:txBody>
                    <a:bodyPr/>
                    <a:lstStyle/>
                    <a:p>
                      <a:pPr marL="194945">
                        <a:lnSpc>
                          <a:spcPct val="100000"/>
                        </a:lnSpc>
                        <a:spcBef>
                          <a:spcPts val="340"/>
                        </a:spcBef>
                      </a:pPr>
                      <a:r>
                        <a:rPr sz="1050" spc="5" dirty="0">
                          <a:latin typeface="宋体" panose="02010600030101010101" pitchFamily="2" charset="-122"/>
                          <a:cs typeface="宋体" panose="02010600030101010101" pitchFamily="2" charset="-122"/>
                        </a:rPr>
                        <a:t>报告主体温室气体排放总量</a:t>
                      </a:r>
                      <a:r>
                        <a:rPr sz="1050" b="1" spc="5" dirty="0">
                          <a:latin typeface="Microsoft JhengHei" panose="020B0604030504040204" charset="-120"/>
                          <a:cs typeface="Microsoft JhengHei" panose="020B0604030504040204" charset="-120"/>
                        </a:rPr>
                        <a:t>（吨</a:t>
                      </a:r>
                      <a:r>
                        <a:rPr sz="1050" b="1" spc="-15" dirty="0">
                          <a:latin typeface="Times New Roman" panose="02020603050405020304"/>
                          <a:cs typeface="Times New Roman" panose="02020603050405020304"/>
                        </a:rPr>
                        <a:t>CO</a:t>
                      </a:r>
                      <a:r>
                        <a:rPr sz="1050" b="1" spc="-22" baseline="-20000" dirty="0">
                          <a:latin typeface="Times New Roman" panose="02020603050405020304"/>
                          <a:cs typeface="Times New Roman" panose="02020603050405020304"/>
                        </a:rPr>
                        <a:t>2</a:t>
                      </a:r>
                      <a:r>
                        <a:rPr sz="1050" b="1" spc="5" dirty="0">
                          <a:latin typeface="Microsoft JhengHei" panose="020B0604030504040204" charset="-120"/>
                          <a:cs typeface="Microsoft JhengHei" panose="020B0604030504040204" charset="-120"/>
                        </a:rPr>
                        <a:t>当量）</a:t>
                      </a:r>
                      <a:endParaRPr sz="1050">
                        <a:latin typeface="Microsoft JhengHei" panose="020B0604030504040204" charset="-120"/>
                        <a:cs typeface="Microsoft JhengHei" panose="020B0604030504040204" charset="-120"/>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194945">
                        <a:lnSpc>
                          <a:spcPct val="100000"/>
                        </a:lnSpc>
                        <a:spcBef>
                          <a:spcPts val="340"/>
                        </a:spcBef>
                      </a:pPr>
                      <a:r>
                        <a:rPr sz="1050" spc="5" dirty="0">
                          <a:latin typeface="宋体" panose="02010600030101010101" pitchFamily="2" charset="-122"/>
                          <a:cs typeface="宋体" panose="02010600030101010101" pitchFamily="2" charset="-122"/>
                        </a:rPr>
                        <a:t>不包括净购入电力和热力隐含的</a:t>
                      </a:r>
                      <a:r>
                        <a:rPr sz="1050" spc="-15" dirty="0">
                          <a:latin typeface="Times New Roman" panose="02020603050405020304"/>
                          <a:cs typeface="Times New Roman" panose="02020603050405020304"/>
                        </a:rPr>
                        <a:t>CO</a:t>
                      </a:r>
                      <a:r>
                        <a:rPr sz="1050" spc="-22" baseline="-20000" dirty="0">
                          <a:latin typeface="Times New Roman" panose="02020603050405020304"/>
                          <a:cs typeface="Times New Roman" panose="02020603050405020304"/>
                        </a:rPr>
                        <a:t>2</a:t>
                      </a:r>
                      <a:r>
                        <a:rPr sz="1050" spc="5" dirty="0">
                          <a:latin typeface="宋体" panose="02010600030101010101" pitchFamily="2" charset="-122"/>
                          <a:cs typeface="宋体" panose="02010600030101010101" pitchFamily="2" charset="-122"/>
                        </a:rPr>
                        <a:t>排放</a:t>
                      </a:r>
                      <a:endParaRPr sz="1050">
                        <a:latin typeface="宋体" panose="02010600030101010101" pitchFamily="2" charset="-122"/>
                        <a:cs typeface="宋体" panose="02010600030101010101" pitchFamily="2"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7744">
                <a:tc vMerge="1">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194945">
                        <a:lnSpc>
                          <a:spcPct val="100000"/>
                        </a:lnSpc>
                        <a:spcBef>
                          <a:spcPts val="340"/>
                        </a:spcBef>
                      </a:pPr>
                      <a:r>
                        <a:rPr sz="1050" spc="5" dirty="0">
                          <a:latin typeface="宋体" panose="02010600030101010101" pitchFamily="2" charset="-122"/>
                          <a:cs typeface="宋体" panose="02010600030101010101" pitchFamily="2" charset="-122"/>
                        </a:rPr>
                        <a:t>包括净购入电力和热力隐含的</a:t>
                      </a:r>
                      <a:r>
                        <a:rPr sz="1050" spc="-10" dirty="0">
                          <a:latin typeface="Times New Roman" panose="02020603050405020304"/>
                          <a:cs typeface="Times New Roman" panose="02020603050405020304"/>
                        </a:rPr>
                        <a:t>CO</a:t>
                      </a:r>
                      <a:r>
                        <a:rPr sz="1050" spc="-15" baseline="-20000" dirty="0">
                          <a:latin typeface="Times New Roman" panose="02020603050405020304"/>
                          <a:cs typeface="Times New Roman" panose="02020603050405020304"/>
                        </a:rPr>
                        <a:t>2</a:t>
                      </a:r>
                      <a:r>
                        <a:rPr sz="1050" spc="5" dirty="0">
                          <a:latin typeface="宋体" panose="02010600030101010101" pitchFamily="2" charset="-122"/>
                          <a:cs typeface="宋体" panose="02010600030101010101" pitchFamily="2" charset="-122"/>
                        </a:rPr>
                        <a:t>排放</a:t>
                      </a:r>
                      <a:endParaRPr sz="1050">
                        <a:latin typeface="宋体" panose="02010600030101010101" pitchFamily="2" charset="-122"/>
                        <a:cs typeface="宋体" panose="02010600030101010101" pitchFamily="2"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a:txBody>
                    <a:bodyPr/>
                    <a:lstStyle/>
                    <a:p>
                      <a:pPr>
                        <a:lnSpc>
                          <a:spcPct val="100000"/>
                        </a:lnSpc>
                      </a:pPr>
                      <a:endParaRPr sz="14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1066" y="725423"/>
            <a:ext cx="6606033"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试用中</a:t>
            </a:r>
            <a:r>
              <a:rPr sz="3300" b="1" spc="10" dirty="0">
                <a:solidFill>
                  <a:srgbClr val="000000"/>
                </a:solidFill>
                <a:latin typeface="Microsoft JhengHei" panose="020B0604030504040204" charset="-120"/>
                <a:cs typeface="Microsoft JhengHei" panose="020B0604030504040204" charset="-120"/>
              </a:rPr>
              <a:t>遇到的典型问题及解决思路</a:t>
            </a:r>
            <a:endParaRPr sz="3300" dirty="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007362" y="1612391"/>
            <a:ext cx="8531860" cy="4808220"/>
          </a:xfrm>
          <a:prstGeom prst="rect">
            <a:avLst/>
          </a:prstGeom>
        </p:spPr>
        <p:txBody>
          <a:bodyPr vert="horz" wrap="square" lIns="0" tIns="43815" rIns="0" bIns="0" rtlCol="0">
            <a:spAutoFit/>
          </a:bodyPr>
          <a:lstStyle/>
          <a:p>
            <a:pPr marL="208280" marR="30480" indent="-170815">
              <a:lnSpc>
                <a:spcPts val="1940"/>
              </a:lnSpc>
              <a:spcBef>
                <a:spcPts val="345"/>
              </a:spcBef>
              <a:buFont typeface="Calibri" panose="020F0502020204030204"/>
              <a:buAutoNum type="arabicPeriod"/>
              <a:tabLst>
                <a:tab pos="264160" algn="l"/>
              </a:tabLst>
            </a:pPr>
            <a:r>
              <a:rPr sz="1800" dirty="0">
                <a:latin typeface="宋体" panose="02010600030101010101" pitchFamily="2" charset="-122"/>
                <a:cs typeface="宋体" panose="02010600030101010101" pitchFamily="2" charset="-122"/>
              </a:rPr>
              <a:t>报告主体租赁了别人的设备，或自己的设备租赁给别人，或某项生产活动外包给别 人，是否纳入报告范围？</a:t>
            </a:r>
            <a:endParaRPr sz="1800">
              <a:latin typeface="宋体" panose="02010600030101010101" pitchFamily="2" charset="-122"/>
              <a:cs typeface="宋体" panose="02010600030101010101" pitchFamily="2" charset="-122"/>
            </a:endParaRPr>
          </a:p>
          <a:p>
            <a:pPr marL="553085" marR="198120" lvl="1" indent="-170815">
              <a:lnSpc>
                <a:spcPts val="1800"/>
              </a:lnSpc>
              <a:spcBef>
                <a:spcPts val="650"/>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答：按照运营控制权法，租赁来的设备也应纳入报告范围；租赁出去的设备不 纳入报告范围；外包的生产活动不纳入报告范围。</a:t>
            </a:r>
            <a:endParaRPr sz="1800">
              <a:latin typeface="宋体" panose="02010600030101010101" pitchFamily="2" charset="-122"/>
              <a:cs typeface="宋体" panose="02010600030101010101" pitchFamily="2" charset="-122"/>
            </a:endParaRPr>
          </a:p>
          <a:p>
            <a:pPr marL="263525" indent="-226060">
              <a:lnSpc>
                <a:spcPct val="100000"/>
              </a:lnSpc>
              <a:spcBef>
                <a:spcPts val="600"/>
              </a:spcBef>
              <a:buFont typeface="Calibri" panose="020F0502020204030204"/>
              <a:buAutoNum type="arabicPeriod"/>
              <a:tabLst>
                <a:tab pos="264160" algn="l"/>
              </a:tabLst>
            </a:pPr>
            <a:r>
              <a:rPr sz="1800" dirty="0">
                <a:latin typeface="宋体" panose="02010600030101010101" pitchFamily="2" charset="-122"/>
                <a:cs typeface="宋体" panose="02010600030101010101" pitchFamily="2" charset="-122"/>
              </a:rPr>
              <a:t>计算企业电力消费隐含的</a:t>
            </a:r>
            <a:r>
              <a:rPr sz="1800" spc="-25" dirty="0">
                <a:latin typeface="Calibri" panose="020F0502020204030204"/>
                <a:cs typeface="Calibri" panose="020F0502020204030204"/>
              </a:rPr>
              <a:t>C</a:t>
            </a:r>
            <a:r>
              <a:rPr sz="1800" spc="5" dirty="0">
                <a:latin typeface="Calibri" panose="020F0502020204030204"/>
                <a:cs typeface="Calibri" panose="020F0502020204030204"/>
              </a:rPr>
              <a:t>O</a:t>
            </a:r>
            <a:r>
              <a:rPr sz="1800" spc="-15" baseline="-210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间接排放量时如何选取排放因子？</a:t>
            </a:r>
            <a:endParaRPr sz="1800">
              <a:latin typeface="宋体" panose="02010600030101010101" pitchFamily="2" charset="-122"/>
              <a:cs typeface="宋体" panose="02010600030101010101" pitchFamily="2" charset="-122"/>
            </a:endParaRPr>
          </a:p>
          <a:p>
            <a:pPr marL="553085" marR="78740" lvl="1" indent="-170815">
              <a:lnSpc>
                <a:spcPct val="87000"/>
              </a:lnSpc>
              <a:spcBef>
                <a:spcPts val="1005"/>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答：根据对应年份选取国家应对气候变化主管部门定期公布的各区域电网平均 供电</a:t>
            </a:r>
            <a:r>
              <a:rPr sz="1800" spc="-25" dirty="0">
                <a:solidFill>
                  <a:srgbClr val="0000CC"/>
                </a:solidFill>
                <a:latin typeface="Calibri" panose="020F0502020204030204"/>
                <a:cs typeface="Calibri" panose="020F0502020204030204"/>
              </a:rPr>
              <a:t>C</a:t>
            </a:r>
            <a:r>
              <a:rPr sz="1800" spc="5" dirty="0">
                <a:solidFill>
                  <a:srgbClr val="0000CC"/>
                </a:solidFill>
                <a:latin typeface="Calibri" panose="020F0502020204030204"/>
                <a:cs typeface="Calibri" panose="020F0502020204030204"/>
              </a:rPr>
              <a:t>O</a:t>
            </a:r>
            <a:r>
              <a:rPr sz="1800" spc="-15" baseline="-21000"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排放因子，这个排放因子也是省级温室气体清单在计算电力调入调出隐 含的</a:t>
            </a:r>
            <a:r>
              <a:rPr sz="1800" spc="-10" dirty="0">
                <a:solidFill>
                  <a:srgbClr val="0000CC"/>
                </a:solidFill>
                <a:latin typeface="Calibri" panose="020F0502020204030204"/>
                <a:cs typeface="Calibri" panose="020F0502020204030204"/>
              </a:rPr>
              <a:t>CO</a:t>
            </a:r>
            <a:r>
              <a:rPr sz="1800" spc="-15" baseline="-21000"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排放量时用到的区域电网平均供电</a:t>
            </a:r>
            <a:r>
              <a:rPr sz="1800" spc="-10" dirty="0">
                <a:solidFill>
                  <a:srgbClr val="0000CC"/>
                </a:solidFill>
                <a:latin typeface="Calibri" panose="020F0502020204030204"/>
                <a:cs typeface="Calibri" panose="020F0502020204030204"/>
              </a:rPr>
              <a:t>CO</a:t>
            </a:r>
            <a:r>
              <a:rPr sz="1800" spc="-15" baseline="-21000"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排放因子。</a:t>
            </a:r>
            <a:endParaRPr sz="1800">
              <a:latin typeface="宋体" panose="02010600030101010101" pitchFamily="2" charset="-122"/>
              <a:cs typeface="宋体" panose="02010600030101010101" pitchFamily="2" charset="-122"/>
            </a:endParaRPr>
          </a:p>
          <a:p>
            <a:pPr marL="208280" marR="30480" indent="-170815">
              <a:lnSpc>
                <a:spcPts val="1940"/>
              </a:lnSpc>
              <a:spcBef>
                <a:spcPts val="825"/>
              </a:spcBef>
              <a:buFont typeface="Calibri" panose="020F0502020204030204"/>
              <a:buAutoNum type="arabicPeriod"/>
              <a:tabLst>
                <a:tab pos="264160" algn="l"/>
              </a:tabLst>
            </a:pPr>
            <a:r>
              <a:rPr sz="1800" dirty="0">
                <a:latin typeface="宋体" panose="02010600030101010101" pitchFamily="2" charset="-122"/>
                <a:cs typeface="宋体" panose="02010600030101010101" pitchFamily="2" charset="-122"/>
              </a:rPr>
              <a:t>有企业同时存在自备电厂、电网购电及电量外销的情况，净购入的电力隐含排放如 何计算？企业自备电厂是否应按发电企业核算指南来单独核算？</a:t>
            </a:r>
            <a:endParaRPr sz="1800">
              <a:latin typeface="宋体" panose="02010600030101010101" pitchFamily="2" charset="-122"/>
              <a:cs typeface="宋体" panose="02010600030101010101" pitchFamily="2" charset="-122"/>
            </a:endParaRPr>
          </a:p>
          <a:p>
            <a:pPr marL="553085" marR="66675" lvl="1" indent="-170815">
              <a:lnSpc>
                <a:spcPct val="88000"/>
              </a:lnSpc>
              <a:spcBef>
                <a:spcPts val="575"/>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答：自备电厂如果独立的法人或视同法人单位，应按发电企业核算指南单独核 算报告；如果被划作一个核算单元，自备电厂的化石燃料燃烧排放也可参考发 电企业核算指南来计算，以适用更准确的碳氧化率，但净购入电力隐含的</a:t>
            </a:r>
            <a:r>
              <a:rPr sz="1800" spc="-25" dirty="0">
                <a:solidFill>
                  <a:srgbClr val="0000CC"/>
                </a:solidFill>
                <a:latin typeface="Calibri" panose="020F0502020204030204"/>
                <a:cs typeface="Calibri" panose="020F0502020204030204"/>
              </a:rPr>
              <a:t>C</a:t>
            </a:r>
            <a:r>
              <a:rPr sz="1800" spc="5" dirty="0">
                <a:solidFill>
                  <a:srgbClr val="0000CC"/>
                </a:solidFill>
                <a:latin typeface="Calibri" panose="020F0502020204030204"/>
                <a:cs typeface="Calibri" panose="020F0502020204030204"/>
              </a:rPr>
              <a:t>O</a:t>
            </a:r>
            <a:r>
              <a:rPr sz="1400" spc="-15"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排 放核算仍应按该企业所属行业的适用指南来核算。</a:t>
            </a:r>
            <a:endParaRPr sz="1800">
              <a:latin typeface="宋体" panose="02010600030101010101" pitchFamily="2" charset="-122"/>
              <a:cs typeface="宋体" panose="02010600030101010101" pitchFamily="2" charset="-122"/>
            </a:endParaRPr>
          </a:p>
          <a:p>
            <a:pPr marL="208280" marR="30480" indent="-170815">
              <a:lnSpc>
                <a:spcPts val="1940"/>
              </a:lnSpc>
              <a:spcBef>
                <a:spcPts val="825"/>
              </a:spcBef>
              <a:buFont typeface="Calibri" panose="020F0502020204030204"/>
              <a:buAutoNum type="arabicPeriod"/>
              <a:tabLst>
                <a:tab pos="264160" algn="l"/>
              </a:tabLst>
            </a:pPr>
            <a:r>
              <a:rPr sz="1800" dirty="0">
                <a:latin typeface="宋体" panose="02010600030101010101" pitchFamily="2" charset="-122"/>
                <a:cs typeface="宋体" panose="02010600030101010101" pitchFamily="2" charset="-122"/>
              </a:rPr>
              <a:t>有企业同时存在自备锅炉产生蒸汽，外购蒸汽、蒸汽外销的情况，净购入的热力隐 含排放如何计算？</a:t>
            </a:r>
            <a:endParaRPr sz="1800">
              <a:latin typeface="宋体" panose="02010600030101010101" pitchFamily="2" charset="-122"/>
              <a:cs typeface="宋体" panose="02010600030101010101" pitchFamily="2" charset="-122"/>
            </a:endParaRPr>
          </a:p>
          <a:p>
            <a:pPr marL="553085" lvl="1" indent="-171450">
              <a:lnSpc>
                <a:spcPct val="100000"/>
              </a:lnSpc>
              <a:spcBef>
                <a:spcPts val="170"/>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答：净购入热力隐含的</a:t>
            </a:r>
            <a:r>
              <a:rPr sz="1800" spc="-15" dirty="0">
                <a:solidFill>
                  <a:srgbClr val="0000CC"/>
                </a:solidFill>
                <a:latin typeface="Calibri" panose="020F0502020204030204"/>
                <a:cs typeface="Calibri" panose="020F0502020204030204"/>
              </a:rPr>
              <a:t>CO</a:t>
            </a:r>
            <a:r>
              <a:rPr sz="1400" spc="-15"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排放核算仍应按该企业所属行业的适用指南来核算。</a:t>
            </a:r>
            <a:endParaRPr sz="1800">
              <a:latin typeface="宋体" panose="02010600030101010101" pitchFamily="2" charset="-122"/>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480819" y="679703"/>
            <a:ext cx="555180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0000"/>
                </a:solidFill>
                <a:latin typeface="华文细黑"/>
                <a:cs typeface="华文细黑"/>
              </a:rPr>
              <a:t>1.</a:t>
            </a:r>
            <a:r>
              <a:rPr sz="3600" spc="-70" dirty="0">
                <a:solidFill>
                  <a:srgbClr val="000000"/>
                </a:solidFill>
                <a:latin typeface="华文细黑"/>
                <a:cs typeface="华文细黑"/>
              </a:rPr>
              <a:t> </a:t>
            </a:r>
            <a:r>
              <a:rPr sz="3600" dirty="0">
                <a:solidFill>
                  <a:srgbClr val="000000"/>
                </a:solidFill>
                <a:latin typeface="华文细黑"/>
                <a:cs typeface="华文细黑"/>
              </a:rPr>
              <a:t>本指南出台的背景和目的</a:t>
            </a:r>
            <a:endParaRPr sz="3600">
              <a:latin typeface="华文细黑"/>
              <a:cs typeface="华文细黑"/>
            </a:endParaRPr>
          </a:p>
        </p:txBody>
      </p:sp>
      <p:sp>
        <p:nvSpPr>
          <p:cNvPr id="7" name="object 7"/>
          <p:cNvSpPr txBox="1"/>
          <p:nvPr/>
        </p:nvSpPr>
        <p:spPr>
          <a:xfrm>
            <a:off x="1032762" y="1579418"/>
            <a:ext cx="8629650" cy="4705350"/>
          </a:xfrm>
          <a:prstGeom prst="rect">
            <a:avLst/>
          </a:prstGeom>
        </p:spPr>
        <p:txBody>
          <a:bodyPr vert="horz" wrap="square" lIns="0" tIns="33020" rIns="0" bIns="0" rtlCol="0">
            <a:spAutoFit/>
          </a:bodyPr>
          <a:lstStyle/>
          <a:p>
            <a:pPr marL="182880" indent="-170815">
              <a:lnSpc>
                <a:spcPct val="100000"/>
              </a:lnSpc>
              <a:spcBef>
                <a:spcPts val="260"/>
              </a:spcBef>
              <a:buFont typeface="Arial" panose="020B0604020202020204"/>
              <a:buChar char="•"/>
              <a:tabLst>
                <a:tab pos="183515" algn="l"/>
              </a:tabLst>
            </a:pPr>
            <a:r>
              <a:rPr sz="2400" dirty="0">
                <a:latin typeface="宋体" panose="02010600030101010101" pitchFamily="2" charset="-122"/>
                <a:cs typeface="宋体" panose="02010600030101010101" pitchFamily="2" charset="-122"/>
              </a:rPr>
              <a:t>政策背景</a:t>
            </a:r>
            <a:endParaRPr sz="2400">
              <a:latin typeface="宋体" panose="02010600030101010101" pitchFamily="2" charset="-122"/>
              <a:cs typeface="宋体" panose="02010600030101010101" pitchFamily="2" charset="-122"/>
            </a:endParaRPr>
          </a:p>
          <a:p>
            <a:pPr marL="527685" marR="172085" lvl="1" indent="-170815">
              <a:lnSpc>
                <a:spcPts val="2260"/>
              </a:lnSpc>
              <a:spcBef>
                <a:spcPts val="450"/>
              </a:spcBef>
              <a:buSzPct val="95000"/>
              <a:buFont typeface="Wingdings" panose="05000000000000000000"/>
              <a:buChar char=""/>
              <a:tabLst>
                <a:tab pos="596900" algn="l"/>
              </a:tabLst>
            </a:pPr>
            <a:r>
              <a:rPr sz="2100" spc="10" dirty="0">
                <a:solidFill>
                  <a:srgbClr val="0000CC"/>
                </a:solidFill>
                <a:latin typeface="宋体" panose="02010600030101010101" pitchFamily="2" charset="-122"/>
                <a:cs typeface="宋体" panose="02010600030101010101" pitchFamily="2" charset="-122"/>
              </a:rPr>
              <a:t>《中华人民共和</a:t>
            </a:r>
            <a:r>
              <a:rPr sz="2100" spc="-15" dirty="0">
                <a:solidFill>
                  <a:srgbClr val="0000CC"/>
                </a:solidFill>
                <a:latin typeface="宋体" panose="02010600030101010101" pitchFamily="2" charset="-122"/>
                <a:cs typeface="宋体" panose="02010600030101010101" pitchFamily="2" charset="-122"/>
              </a:rPr>
              <a:t>国</a:t>
            </a:r>
            <a:r>
              <a:rPr sz="2100" spc="10" dirty="0">
                <a:solidFill>
                  <a:srgbClr val="0000CC"/>
                </a:solidFill>
                <a:latin typeface="宋体" panose="02010600030101010101" pitchFamily="2" charset="-122"/>
                <a:cs typeface="宋体" panose="02010600030101010101" pitchFamily="2" charset="-122"/>
              </a:rPr>
              <a:t>国</a:t>
            </a:r>
            <a:r>
              <a:rPr sz="2100" spc="-15" dirty="0">
                <a:solidFill>
                  <a:srgbClr val="0000CC"/>
                </a:solidFill>
                <a:latin typeface="宋体" panose="02010600030101010101" pitchFamily="2" charset="-122"/>
                <a:cs typeface="宋体" panose="02010600030101010101" pitchFamily="2" charset="-122"/>
              </a:rPr>
              <a:t>民</a:t>
            </a:r>
            <a:r>
              <a:rPr sz="2100" spc="10" dirty="0">
                <a:solidFill>
                  <a:srgbClr val="0000CC"/>
                </a:solidFill>
                <a:latin typeface="宋体" panose="02010600030101010101" pitchFamily="2" charset="-122"/>
                <a:cs typeface="宋体" panose="02010600030101010101" pitchFamily="2" charset="-122"/>
              </a:rPr>
              <a:t>经</a:t>
            </a:r>
            <a:r>
              <a:rPr sz="2100" spc="-15" dirty="0">
                <a:solidFill>
                  <a:srgbClr val="0000CC"/>
                </a:solidFill>
                <a:latin typeface="宋体" panose="02010600030101010101" pitchFamily="2" charset="-122"/>
                <a:cs typeface="宋体" panose="02010600030101010101" pitchFamily="2" charset="-122"/>
              </a:rPr>
              <a:t>济</a:t>
            </a:r>
            <a:r>
              <a:rPr sz="2100" spc="10" dirty="0">
                <a:solidFill>
                  <a:srgbClr val="0000CC"/>
                </a:solidFill>
                <a:latin typeface="宋体" panose="02010600030101010101" pitchFamily="2" charset="-122"/>
                <a:cs typeface="宋体" panose="02010600030101010101" pitchFamily="2" charset="-122"/>
              </a:rPr>
              <a:t>和</a:t>
            </a:r>
            <a:r>
              <a:rPr sz="2100" spc="-15" dirty="0">
                <a:solidFill>
                  <a:srgbClr val="0000CC"/>
                </a:solidFill>
                <a:latin typeface="宋体" panose="02010600030101010101" pitchFamily="2" charset="-122"/>
                <a:cs typeface="宋体" panose="02010600030101010101" pitchFamily="2" charset="-122"/>
              </a:rPr>
              <a:t>社</a:t>
            </a:r>
            <a:r>
              <a:rPr sz="2100" spc="10" dirty="0">
                <a:solidFill>
                  <a:srgbClr val="0000CC"/>
                </a:solidFill>
                <a:latin typeface="宋体" panose="02010600030101010101" pitchFamily="2" charset="-122"/>
                <a:cs typeface="宋体" panose="02010600030101010101" pitchFamily="2" charset="-122"/>
              </a:rPr>
              <a:t>会</a:t>
            </a:r>
            <a:r>
              <a:rPr sz="2100" spc="-15" dirty="0">
                <a:solidFill>
                  <a:srgbClr val="0000CC"/>
                </a:solidFill>
                <a:latin typeface="宋体" panose="02010600030101010101" pitchFamily="2" charset="-122"/>
                <a:cs typeface="宋体" panose="02010600030101010101" pitchFamily="2" charset="-122"/>
              </a:rPr>
              <a:t>发</a:t>
            </a:r>
            <a:r>
              <a:rPr sz="2100" spc="10" dirty="0">
                <a:solidFill>
                  <a:srgbClr val="0000CC"/>
                </a:solidFill>
                <a:latin typeface="宋体" panose="02010600030101010101" pitchFamily="2" charset="-122"/>
                <a:cs typeface="宋体" panose="02010600030101010101" pitchFamily="2" charset="-122"/>
              </a:rPr>
              <a:t>展</a:t>
            </a:r>
            <a:r>
              <a:rPr sz="2100" spc="-15" dirty="0">
                <a:solidFill>
                  <a:srgbClr val="0000CC"/>
                </a:solidFill>
                <a:latin typeface="宋体" panose="02010600030101010101" pitchFamily="2" charset="-122"/>
                <a:cs typeface="宋体" panose="02010600030101010101" pitchFamily="2" charset="-122"/>
              </a:rPr>
              <a:t>第</a:t>
            </a:r>
            <a:r>
              <a:rPr sz="2100" spc="10" dirty="0">
                <a:solidFill>
                  <a:srgbClr val="0000CC"/>
                </a:solidFill>
                <a:latin typeface="宋体" panose="02010600030101010101" pitchFamily="2" charset="-122"/>
                <a:cs typeface="宋体" panose="02010600030101010101" pitchFamily="2" charset="-122"/>
              </a:rPr>
              <a:t>十</a:t>
            </a:r>
            <a:r>
              <a:rPr sz="2100" spc="-15" dirty="0">
                <a:solidFill>
                  <a:srgbClr val="0000CC"/>
                </a:solidFill>
                <a:latin typeface="宋体" panose="02010600030101010101" pitchFamily="2" charset="-122"/>
                <a:cs typeface="宋体" panose="02010600030101010101" pitchFamily="2" charset="-122"/>
              </a:rPr>
              <a:t>二</a:t>
            </a:r>
            <a:r>
              <a:rPr sz="2100" spc="10" dirty="0">
                <a:solidFill>
                  <a:srgbClr val="0000CC"/>
                </a:solidFill>
                <a:latin typeface="宋体" panose="02010600030101010101" pitchFamily="2" charset="-122"/>
                <a:cs typeface="宋体" panose="02010600030101010101" pitchFamily="2" charset="-122"/>
              </a:rPr>
              <a:t>个</a:t>
            </a:r>
            <a:r>
              <a:rPr sz="2100" spc="-15" dirty="0">
                <a:solidFill>
                  <a:srgbClr val="0000CC"/>
                </a:solidFill>
                <a:latin typeface="宋体" panose="02010600030101010101" pitchFamily="2" charset="-122"/>
                <a:cs typeface="宋体" panose="02010600030101010101" pitchFamily="2" charset="-122"/>
              </a:rPr>
              <a:t>五</a:t>
            </a:r>
            <a:r>
              <a:rPr sz="2100" spc="10" dirty="0">
                <a:solidFill>
                  <a:srgbClr val="0000CC"/>
                </a:solidFill>
                <a:latin typeface="宋体" panose="02010600030101010101" pitchFamily="2" charset="-122"/>
                <a:cs typeface="宋体" panose="02010600030101010101" pitchFamily="2" charset="-122"/>
              </a:rPr>
              <a:t>年</a:t>
            </a:r>
            <a:r>
              <a:rPr sz="2100" spc="-15" dirty="0">
                <a:solidFill>
                  <a:srgbClr val="0000CC"/>
                </a:solidFill>
                <a:latin typeface="宋体" panose="02010600030101010101" pitchFamily="2" charset="-122"/>
                <a:cs typeface="宋体" panose="02010600030101010101" pitchFamily="2" charset="-122"/>
              </a:rPr>
              <a:t>规</a:t>
            </a:r>
            <a:r>
              <a:rPr sz="2100" spc="10" dirty="0">
                <a:solidFill>
                  <a:srgbClr val="0000CC"/>
                </a:solidFill>
                <a:latin typeface="宋体" panose="02010600030101010101" pitchFamily="2" charset="-122"/>
                <a:cs typeface="宋体" panose="02010600030101010101" pitchFamily="2" charset="-122"/>
              </a:rPr>
              <a:t>划</a:t>
            </a:r>
            <a:r>
              <a:rPr sz="2100" spc="-15" dirty="0">
                <a:solidFill>
                  <a:srgbClr val="0000CC"/>
                </a:solidFill>
                <a:latin typeface="宋体" panose="02010600030101010101" pitchFamily="2" charset="-122"/>
                <a:cs typeface="宋体" panose="02010600030101010101" pitchFamily="2" charset="-122"/>
              </a:rPr>
              <a:t>纲</a:t>
            </a:r>
            <a:r>
              <a:rPr sz="2100" dirty="0">
                <a:solidFill>
                  <a:srgbClr val="0000CC"/>
                </a:solidFill>
                <a:latin typeface="宋体" panose="02010600030101010101" pitchFamily="2" charset="-122"/>
                <a:cs typeface="宋体" panose="02010600030101010101" pitchFamily="2" charset="-122"/>
              </a:rPr>
              <a:t>要</a:t>
            </a:r>
            <a:r>
              <a:rPr sz="2100" spc="-15" dirty="0">
                <a:solidFill>
                  <a:srgbClr val="0000CC"/>
                </a:solidFill>
                <a:latin typeface="宋体" panose="02010600030101010101" pitchFamily="2" charset="-122"/>
                <a:cs typeface="宋体" panose="02010600030101010101" pitchFamily="2" charset="-122"/>
              </a:rPr>
              <a:t>》</a:t>
            </a:r>
            <a:r>
              <a:rPr sz="2100" spc="-15" dirty="0">
                <a:latin typeface="Calibri" panose="020F0502020204030204"/>
                <a:cs typeface="Calibri" panose="020F0502020204030204"/>
              </a:rPr>
              <a:t>“</a:t>
            </a:r>
            <a:r>
              <a:rPr sz="2100" spc="5" dirty="0">
                <a:latin typeface="宋体" panose="02010600030101010101" pitchFamily="2" charset="-122"/>
                <a:cs typeface="宋体" panose="02010600030101010101" pitchFamily="2" charset="-122"/>
              </a:rPr>
              <a:t>建 </a:t>
            </a:r>
            <a:r>
              <a:rPr sz="2100" spc="10" dirty="0">
                <a:latin typeface="宋体" panose="02010600030101010101" pitchFamily="2" charset="-122"/>
                <a:cs typeface="宋体" panose="02010600030101010101" pitchFamily="2" charset="-122"/>
              </a:rPr>
              <a:t>立完善温室气体</a:t>
            </a:r>
            <a:r>
              <a:rPr sz="2100" spc="-15" dirty="0">
                <a:latin typeface="宋体" panose="02010600030101010101" pitchFamily="2" charset="-122"/>
                <a:cs typeface="宋体" panose="02010600030101010101" pitchFamily="2" charset="-122"/>
              </a:rPr>
              <a:t>统</a:t>
            </a:r>
            <a:r>
              <a:rPr sz="2100" spc="10" dirty="0">
                <a:latin typeface="宋体" panose="02010600030101010101" pitchFamily="2" charset="-122"/>
                <a:cs typeface="宋体" panose="02010600030101010101" pitchFamily="2" charset="-122"/>
              </a:rPr>
              <a:t>计</a:t>
            </a:r>
            <a:r>
              <a:rPr sz="2100" spc="-15" dirty="0">
                <a:latin typeface="宋体" panose="02010600030101010101" pitchFamily="2" charset="-122"/>
                <a:cs typeface="宋体" panose="02010600030101010101" pitchFamily="2" charset="-122"/>
              </a:rPr>
              <a:t>核</a:t>
            </a:r>
            <a:r>
              <a:rPr sz="2100" spc="10" dirty="0">
                <a:latin typeface="宋体" panose="02010600030101010101" pitchFamily="2" charset="-122"/>
                <a:cs typeface="宋体" panose="02010600030101010101" pitchFamily="2" charset="-122"/>
              </a:rPr>
              <a:t>算</a:t>
            </a:r>
            <a:r>
              <a:rPr sz="2100" spc="-15" dirty="0">
                <a:latin typeface="宋体" panose="02010600030101010101" pitchFamily="2" charset="-122"/>
                <a:cs typeface="宋体" panose="02010600030101010101" pitchFamily="2" charset="-122"/>
              </a:rPr>
              <a:t>制</a:t>
            </a:r>
            <a:r>
              <a:rPr sz="2100" spc="5" dirty="0">
                <a:latin typeface="宋体" panose="02010600030101010101" pitchFamily="2" charset="-122"/>
                <a:cs typeface="宋体" panose="02010600030101010101" pitchFamily="2" charset="-122"/>
              </a:rPr>
              <a:t>度</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逐</a:t>
            </a:r>
            <a:r>
              <a:rPr sz="2100" spc="-15" dirty="0">
                <a:latin typeface="宋体" panose="02010600030101010101" pitchFamily="2" charset="-122"/>
                <a:cs typeface="宋体" panose="02010600030101010101" pitchFamily="2" charset="-122"/>
              </a:rPr>
              <a:t>步</a:t>
            </a:r>
            <a:r>
              <a:rPr sz="2100" spc="10" dirty="0">
                <a:latin typeface="宋体" panose="02010600030101010101" pitchFamily="2" charset="-122"/>
                <a:cs typeface="宋体" panose="02010600030101010101" pitchFamily="2" charset="-122"/>
              </a:rPr>
              <a:t>建</a:t>
            </a:r>
            <a:r>
              <a:rPr sz="2100" spc="-15" dirty="0">
                <a:latin typeface="宋体" panose="02010600030101010101" pitchFamily="2" charset="-122"/>
                <a:cs typeface="宋体" panose="02010600030101010101" pitchFamily="2" charset="-122"/>
              </a:rPr>
              <a:t>立</a:t>
            </a:r>
            <a:r>
              <a:rPr sz="2100" spc="10" dirty="0">
                <a:latin typeface="宋体" panose="02010600030101010101" pitchFamily="2" charset="-122"/>
                <a:cs typeface="宋体" panose="02010600030101010101" pitchFamily="2" charset="-122"/>
              </a:rPr>
              <a:t>碳</a:t>
            </a:r>
            <a:r>
              <a:rPr sz="2100" spc="-15" dirty="0">
                <a:latin typeface="宋体" panose="02010600030101010101" pitchFamily="2" charset="-122"/>
                <a:cs typeface="宋体" panose="02010600030101010101" pitchFamily="2" charset="-122"/>
              </a:rPr>
              <a:t>排</a:t>
            </a:r>
            <a:r>
              <a:rPr sz="2100" spc="10" dirty="0">
                <a:latin typeface="宋体" panose="02010600030101010101" pitchFamily="2" charset="-122"/>
                <a:cs typeface="宋体" panose="02010600030101010101" pitchFamily="2" charset="-122"/>
              </a:rPr>
              <a:t>放</a:t>
            </a:r>
            <a:r>
              <a:rPr sz="2100" spc="-15" dirty="0">
                <a:latin typeface="宋体" panose="02010600030101010101" pitchFamily="2" charset="-122"/>
                <a:cs typeface="宋体" panose="02010600030101010101" pitchFamily="2" charset="-122"/>
              </a:rPr>
              <a:t>交</a:t>
            </a:r>
            <a:r>
              <a:rPr sz="2100" spc="10" dirty="0">
                <a:latin typeface="宋体" panose="02010600030101010101" pitchFamily="2" charset="-122"/>
                <a:cs typeface="宋体" panose="02010600030101010101" pitchFamily="2" charset="-122"/>
              </a:rPr>
              <a:t>易</a:t>
            </a:r>
            <a:r>
              <a:rPr sz="2100" spc="-15" dirty="0">
                <a:latin typeface="宋体" panose="02010600030101010101" pitchFamily="2" charset="-122"/>
                <a:cs typeface="宋体" panose="02010600030101010101" pitchFamily="2" charset="-122"/>
              </a:rPr>
              <a:t>市</a:t>
            </a:r>
            <a:r>
              <a:rPr sz="2100" spc="5" dirty="0">
                <a:latin typeface="宋体" panose="02010600030101010101" pitchFamily="2" charset="-122"/>
                <a:cs typeface="宋体" panose="02010600030101010101" pitchFamily="2" charset="-122"/>
              </a:rPr>
              <a:t>场</a:t>
            </a:r>
            <a:r>
              <a:rPr sz="2100" spc="5" dirty="0">
                <a:latin typeface="Calibri" panose="020F0502020204030204"/>
                <a:cs typeface="Calibri" panose="020F0502020204030204"/>
              </a:rPr>
              <a:t>”</a:t>
            </a:r>
            <a:endParaRPr sz="2100">
              <a:latin typeface="Calibri" panose="020F0502020204030204"/>
              <a:cs typeface="Calibri" panose="020F0502020204030204"/>
            </a:endParaRPr>
          </a:p>
          <a:p>
            <a:pPr marL="527685" marR="5080" lvl="1" indent="-170815" algn="just">
              <a:lnSpc>
                <a:spcPct val="90000"/>
              </a:lnSpc>
              <a:spcBef>
                <a:spcPts val="360"/>
              </a:spcBef>
              <a:buSzPct val="95000"/>
              <a:buFont typeface="Wingdings" panose="05000000000000000000"/>
              <a:buChar char=""/>
              <a:tabLst>
                <a:tab pos="596900" algn="l"/>
              </a:tabLst>
            </a:pPr>
            <a:r>
              <a:rPr sz="2100" spc="10" dirty="0">
                <a:solidFill>
                  <a:srgbClr val="0000CC"/>
                </a:solidFill>
                <a:latin typeface="宋体" panose="02010600030101010101" pitchFamily="2" charset="-122"/>
                <a:cs typeface="宋体" panose="02010600030101010101" pitchFamily="2" charset="-122"/>
              </a:rPr>
              <a:t>国务院《“十二</a:t>
            </a:r>
            <a:r>
              <a:rPr sz="2100" spc="-15" dirty="0">
                <a:solidFill>
                  <a:srgbClr val="0000CC"/>
                </a:solidFill>
                <a:latin typeface="宋体" panose="02010600030101010101" pitchFamily="2" charset="-122"/>
                <a:cs typeface="宋体" panose="02010600030101010101" pitchFamily="2" charset="-122"/>
              </a:rPr>
              <a:t>五</a:t>
            </a:r>
            <a:r>
              <a:rPr sz="2100" spc="10" dirty="0">
                <a:solidFill>
                  <a:srgbClr val="0000CC"/>
                </a:solidFill>
                <a:latin typeface="宋体" panose="02010600030101010101" pitchFamily="2" charset="-122"/>
                <a:cs typeface="宋体" panose="02010600030101010101" pitchFamily="2" charset="-122"/>
              </a:rPr>
              <a:t>”</a:t>
            </a:r>
            <a:r>
              <a:rPr sz="2100" spc="-15" dirty="0">
                <a:solidFill>
                  <a:srgbClr val="0000CC"/>
                </a:solidFill>
                <a:latin typeface="宋体" panose="02010600030101010101" pitchFamily="2" charset="-122"/>
                <a:cs typeface="宋体" panose="02010600030101010101" pitchFamily="2" charset="-122"/>
              </a:rPr>
              <a:t>控</a:t>
            </a:r>
            <a:r>
              <a:rPr sz="2100" spc="10" dirty="0">
                <a:solidFill>
                  <a:srgbClr val="0000CC"/>
                </a:solidFill>
                <a:latin typeface="宋体" panose="02010600030101010101" pitchFamily="2" charset="-122"/>
                <a:cs typeface="宋体" panose="02010600030101010101" pitchFamily="2" charset="-122"/>
              </a:rPr>
              <a:t>制</a:t>
            </a:r>
            <a:r>
              <a:rPr sz="2100" spc="-15" dirty="0">
                <a:solidFill>
                  <a:srgbClr val="0000CC"/>
                </a:solidFill>
                <a:latin typeface="宋体" panose="02010600030101010101" pitchFamily="2" charset="-122"/>
                <a:cs typeface="宋体" panose="02010600030101010101" pitchFamily="2" charset="-122"/>
              </a:rPr>
              <a:t>温</a:t>
            </a:r>
            <a:r>
              <a:rPr sz="2100" spc="10" dirty="0">
                <a:solidFill>
                  <a:srgbClr val="0000CC"/>
                </a:solidFill>
                <a:latin typeface="宋体" panose="02010600030101010101" pitchFamily="2" charset="-122"/>
                <a:cs typeface="宋体" panose="02010600030101010101" pitchFamily="2" charset="-122"/>
              </a:rPr>
              <a:t>室</a:t>
            </a:r>
            <a:r>
              <a:rPr sz="2100" spc="-15" dirty="0">
                <a:solidFill>
                  <a:srgbClr val="0000CC"/>
                </a:solidFill>
                <a:latin typeface="宋体" panose="02010600030101010101" pitchFamily="2" charset="-122"/>
                <a:cs typeface="宋体" panose="02010600030101010101" pitchFamily="2" charset="-122"/>
              </a:rPr>
              <a:t>气</a:t>
            </a:r>
            <a:r>
              <a:rPr sz="2100" spc="10" dirty="0">
                <a:solidFill>
                  <a:srgbClr val="0000CC"/>
                </a:solidFill>
                <a:latin typeface="宋体" panose="02010600030101010101" pitchFamily="2" charset="-122"/>
                <a:cs typeface="宋体" panose="02010600030101010101" pitchFamily="2" charset="-122"/>
              </a:rPr>
              <a:t>排</a:t>
            </a:r>
            <a:r>
              <a:rPr sz="2100" spc="-15" dirty="0">
                <a:solidFill>
                  <a:srgbClr val="0000CC"/>
                </a:solidFill>
                <a:latin typeface="宋体" panose="02010600030101010101" pitchFamily="2" charset="-122"/>
                <a:cs typeface="宋体" panose="02010600030101010101" pitchFamily="2" charset="-122"/>
              </a:rPr>
              <a:t>放</a:t>
            </a:r>
            <a:r>
              <a:rPr sz="2100" spc="10" dirty="0">
                <a:solidFill>
                  <a:srgbClr val="0000CC"/>
                </a:solidFill>
                <a:latin typeface="宋体" panose="02010600030101010101" pitchFamily="2" charset="-122"/>
                <a:cs typeface="宋体" panose="02010600030101010101" pitchFamily="2" charset="-122"/>
              </a:rPr>
              <a:t>工</a:t>
            </a:r>
            <a:r>
              <a:rPr sz="2100" spc="-15" dirty="0">
                <a:solidFill>
                  <a:srgbClr val="0000CC"/>
                </a:solidFill>
                <a:latin typeface="宋体" panose="02010600030101010101" pitchFamily="2" charset="-122"/>
                <a:cs typeface="宋体" panose="02010600030101010101" pitchFamily="2" charset="-122"/>
              </a:rPr>
              <a:t>作</a:t>
            </a:r>
            <a:r>
              <a:rPr sz="2100" spc="10" dirty="0">
                <a:solidFill>
                  <a:srgbClr val="0000CC"/>
                </a:solidFill>
                <a:latin typeface="宋体" panose="02010600030101010101" pitchFamily="2" charset="-122"/>
                <a:cs typeface="宋体" panose="02010600030101010101" pitchFamily="2" charset="-122"/>
              </a:rPr>
              <a:t>方</a:t>
            </a:r>
            <a:r>
              <a:rPr sz="2100" spc="-20" dirty="0">
                <a:solidFill>
                  <a:srgbClr val="0000CC"/>
                </a:solidFill>
                <a:latin typeface="宋体" panose="02010600030101010101" pitchFamily="2" charset="-122"/>
                <a:cs typeface="宋体" panose="02010600030101010101" pitchFamily="2" charset="-122"/>
              </a:rPr>
              <a:t>案</a:t>
            </a:r>
            <a:r>
              <a:rPr sz="2100" spc="10" dirty="0">
                <a:solidFill>
                  <a:srgbClr val="0000CC"/>
                </a:solidFill>
                <a:latin typeface="宋体" panose="02010600030101010101" pitchFamily="2" charset="-122"/>
                <a:cs typeface="宋体" panose="02010600030101010101" pitchFamily="2" charset="-122"/>
              </a:rPr>
              <a:t>》</a:t>
            </a:r>
            <a:r>
              <a:rPr sz="2100" spc="-15" dirty="0">
                <a:solidFill>
                  <a:srgbClr val="0000CC"/>
                </a:solidFill>
                <a:latin typeface="宋体" panose="02010600030101010101" pitchFamily="2" charset="-122"/>
                <a:cs typeface="宋体" panose="02010600030101010101" pitchFamily="2" charset="-122"/>
              </a:rPr>
              <a:t>（</a:t>
            </a:r>
            <a:r>
              <a:rPr sz="2100" spc="10" dirty="0">
                <a:solidFill>
                  <a:srgbClr val="0000CC"/>
                </a:solidFill>
                <a:latin typeface="宋体" panose="02010600030101010101" pitchFamily="2" charset="-122"/>
                <a:cs typeface="宋体" panose="02010600030101010101" pitchFamily="2" charset="-122"/>
              </a:rPr>
              <a:t>国</a:t>
            </a:r>
            <a:r>
              <a:rPr sz="2100" spc="-15" dirty="0">
                <a:solidFill>
                  <a:srgbClr val="0000CC"/>
                </a:solidFill>
                <a:latin typeface="宋体" panose="02010600030101010101" pitchFamily="2" charset="-122"/>
                <a:cs typeface="宋体" panose="02010600030101010101" pitchFamily="2" charset="-122"/>
              </a:rPr>
              <a:t>发</a:t>
            </a:r>
            <a:r>
              <a:rPr sz="2100" dirty="0">
                <a:solidFill>
                  <a:srgbClr val="0000CC"/>
                </a:solidFill>
                <a:latin typeface="Calibri" panose="020F0502020204030204"/>
                <a:cs typeface="Calibri" panose="020F0502020204030204"/>
              </a:rPr>
              <a:t>[</a:t>
            </a:r>
            <a:r>
              <a:rPr sz="2100" spc="-10" dirty="0">
                <a:solidFill>
                  <a:srgbClr val="0000CC"/>
                </a:solidFill>
                <a:latin typeface="Calibri" panose="020F0502020204030204"/>
                <a:cs typeface="Calibri" panose="020F0502020204030204"/>
              </a:rPr>
              <a:t>2</a:t>
            </a:r>
            <a:r>
              <a:rPr sz="2100" spc="10" dirty="0">
                <a:solidFill>
                  <a:srgbClr val="0000CC"/>
                </a:solidFill>
                <a:latin typeface="Calibri" panose="020F0502020204030204"/>
                <a:cs typeface="Calibri" panose="020F0502020204030204"/>
              </a:rPr>
              <a:t>0</a:t>
            </a:r>
            <a:r>
              <a:rPr sz="2100" spc="-10" dirty="0">
                <a:solidFill>
                  <a:srgbClr val="0000CC"/>
                </a:solidFill>
                <a:latin typeface="Calibri" panose="020F0502020204030204"/>
                <a:cs typeface="Calibri" panose="020F0502020204030204"/>
              </a:rPr>
              <a:t>11</a:t>
            </a:r>
            <a:r>
              <a:rPr sz="2100" spc="-25" dirty="0">
                <a:solidFill>
                  <a:srgbClr val="0000CC"/>
                </a:solidFill>
                <a:latin typeface="Calibri" panose="020F0502020204030204"/>
                <a:cs typeface="Calibri" panose="020F0502020204030204"/>
              </a:rPr>
              <a:t>]</a:t>
            </a:r>
            <a:r>
              <a:rPr sz="2100" spc="-10" dirty="0">
                <a:solidFill>
                  <a:srgbClr val="0000CC"/>
                </a:solidFill>
                <a:latin typeface="Calibri" panose="020F0502020204030204"/>
                <a:cs typeface="Calibri" panose="020F0502020204030204"/>
              </a:rPr>
              <a:t>4</a:t>
            </a:r>
            <a:r>
              <a:rPr sz="2100" spc="-15" dirty="0">
                <a:solidFill>
                  <a:srgbClr val="0000CC"/>
                </a:solidFill>
                <a:latin typeface="Calibri" panose="020F0502020204030204"/>
                <a:cs typeface="Calibri" panose="020F0502020204030204"/>
              </a:rPr>
              <a:t>1</a:t>
            </a:r>
            <a:r>
              <a:rPr sz="2100" spc="-15" dirty="0">
                <a:solidFill>
                  <a:srgbClr val="0000CC"/>
                </a:solidFill>
                <a:latin typeface="宋体" panose="02010600030101010101" pitchFamily="2" charset="-122"/>
                <a:cs typeface="宋体" panose="02010600030101010101" pitchFamily="2" charset="-122"/>
              </a:rPr>
              <a:t>号）</a:t>
            </a:r>
            <a:r>
              <a:rPr sz="2100" dirty="0">
                <a:latin typeface="Calibri" panose="020F0502020204030204"/>
                <a:cs typeface="Calibri" panose="020F0502020204030204"/>
              </a:rPr>
              <a:t>“ </a:t>
            </a:r>
            <a:r>
              <a:rPr sz="2100" spc="10" dirty="0">
                <a:latin typeface="宋体" panose="02010600030101010101" pitchFamily="2" charset="-122"/>
                <a:cs typeface="宋体" panose="02010600030101010101" pitchFamily="2" charset="-122"/>
              </a:rPr>
              <a:t>构建国家、地方</a:t>
            </a:r>
            <a:r>
              <a:rPr sz="2100" spc="-15" dirty="0">
                <a:latin typeface="宋体" panose="02010600030101010101" pitchFamily="2" charset="-122"/>
                <a:cs typeface="宋体" panose="02010600030101010101" pitchFamily="2" charset="-122"/>
              </a:rPr>
              <a:t>、</a:t>
            </a:r>
            <a:r>
              <a:rPr sz="2100" spc="10" dirty="0">
                <a:latin typeface="宋体" panose="02010600030101010101" pitchFamily="2" charset="-122"/>
                <a:cs typeface="宋体" panose="02010600030101010101" pitchFamily="2" charset="-122"/>
              </a:rPr>
              <a:t>企</a:t>
            </a:r>
            <a:r>
              <a:rPr sz="2100" spc="-15" dirty="0">
                <a:latin typeface="宋体" panose="02010600030101010101" pitchFamily="2" charset="-122"/>
                <a:cs typeface="宋体" panose="02010600030101010101" pitchFamily="2" charset="-122"/>
              </a:rPr>
              <a:t>业</a:t>
            </a:r>
            <a:r>
              <a:rPr sz="2100" spc="10" dirty="0">
                <a:latin typeface="宋体" panose="02010600030101010101" pitchFamily="2" charset="-122"/>
                <a:cs typeface="宋体" panose="02010600030101010101" pitchFamily="2" charset="-122"/>
              </a:rPr>
              <a:t>三</a:t>
            </a:r>
            <a:r>
              <a:rPr sz="2100" spc="-15" dirty="0">
                <a:latin typeface="宋体" panose="02010600030101010101" pitchFamily="2" charset="-122"/>
                <a:cs typeface="宋体" panose="02010600030101010101" pitchFamily="2" charset="-122"/>
              </a:rPr>
              <a:t>级</a:t>
            </a:r>
            <a:r>
              <a:rPr sz="2100" spc="10" dirty="0">
                <a:latin typeface="宋体" panose="02010600030101010101" pitchFamily="2" charset="-122"/>
                <a:cs typeface="宋体" panose="02010600030101010101" pitchFamily="2" charset="-122"/>
              </a:rPr>
              <a:t>温</a:t>
            </a:r>
            <a:r>
              <a:rPr sz="2100" spc="-15" dirty="0">
                <a:latin typeface="宋体" panose="02010600030101010101" pitchFamily="2" charset="-122"/>
                <a:cs typeface="宋体" panose="02010600030101010101" pitchFamily="2" charset="-122"/>
              </a:rPr>
              <a:t>室</a:t>
            </a:r>
            <a:r>
              <a:rPr sz="2100" spc="10" dirty="0">
                <a:latin typeface="宋体" panose="02010600030101010101" pitchFamily="2" charset="-122"/>
                <a:cs typeface="宋体" panose="02010600030101010101" pitchFamily="2" charset="-122"/>
              </a:rPr>
              <a:t>气</a:t>
            </a:r>
            <a:r>
              <a:rPr sz="2100" spc="-15" dirty="0">
                <a:latin typeface="宋体" panose="02010600030101010101" pitchFamily="2" charset="-122"/>
                <a:cs typeface="宋体" panose="02010600030101010101" pitchFamily="2" charset="-122"/>
              </a:rPr>
              <a:t>体</a:t>
            </a:r>
            <a:r>
              <a:rPr sz="2100" spc="10" dirty="0">
                <a:latin typeface="宋体" panose="02010600030101010101" pitchFamily="2" charset="-122"/>
                <a:cs typeface="宋体" panose="02010600030101010101" pitchFamily="2" charset="-122"/>
              </a:rPr>
              <a:t>排</a:t>
            </a:r>
            <a:r>
              <a:rPr sz="2100" spc="-15" dirty="0">
                <a:latin typeface="宋体" panose="02010600030101010101" pitchFamily="2" charset="-122"/>
                <a:cs typeface="宋体" panose="02010600030101010101" pitchFamily="2" charset="-122"/>
              </a:rPr>
              <a:t>放</a:t>
            </a:r>
            <a:r>
              <a:rPr sz="2100" spc="10" dirty="0">
                <a:latin typeface="宋体" panose="02010600030101010101" pitchFamily="2" charset="-122"/>
                <a:cs typeface="宋体" panose="02010600030101010101" pitchFamily="2" charset="-122"/>
              </a:rPr>
              <a:t>核</a:t>
            </a:r>
            <a:r>
              <a:rPr sz="2100" spc="-15" dirty="0">
                <a:latin typeface="宋体" panose="02010600030101010101" pitchFamily="2" charset="-122"/>
                <a:cs typeface="宋体" panose="02010600030101010101" pitchFamily="2" charset="-122"/>
              </a:rPr>
              <a:t>算</a:t>
            </a:r>
            <a:r>
              <a:rPr sz="2100" spc="10" dirty="0">
                <a:latin typeface="宋体" panose="02010600030101010101" pitchFamily="2" charset="-122"/>
                <a:cs typeface="宋体" panose="02010600030101010101" pitchFamily="2" charset="-122"/>
              </a:rPr>
              <a:t>工</a:t>
            </a:r>
            <a:r>
              <a:rPr sz="2100" spc="-15" dirty="0">
                <a:latin typeface="宋体" panose="02010600030101010101" pitchFamily="2" charset="-122"/>
                <a:cs typeface="宋体" panose="02010600030101010101" pitchFamily="2" charset="-122"/>
              </a:rPr>
              <a:t>作</a:t>
            </a:r>
            <a:r>
              <a:rPr sz="2100" spc="10" dirty="0">
                <a:latin typeface="宋体" panose="02010600030101010101" pitchFamily="2" charset="-122"/>
                <a:cs typeface="宋体" panose="02010600030101010101" pitchFamily="2" charset="-122"/>
              </a:rPr>
              <a:t>体</a:t>
            </a:r>
            <a:r>
              <a:rPr sz="2100" spc="-20" dirty="0">
                <a:latin typeface="宋体" panose="02010600030101010101" pitchFamily="2" charset="-122"/>
                <a:cs typeface="宋体" panose="02010600030101010101" pitchFamily="2" charset="-122"/>
              </a:rPr>
              <a:t>系</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实</a:t>
            </a:r>
            <a:r>
              <a:rPr sz="2100" spc="10" dirty="0">
                <a:latin typeface="宋体" panose="02010600030101010101" pitchFamily="2" charset="-122"/>
                <a:cs typeface="宋体" panose="02010600030101010101" pitchFamily="2" charset="-122"/>
              </a:rPr>
              <a:t>行</a:t>
            </a:r>
            <a:r>
              <a:rPr sz="2100" spc="-15" dirty="0">
                <a:latin typeface="宋体" panose="02010600030101010101" pitchFamily="2" charset="-122"/>
                <a:cs typeface="宋体" panose="02010600030101010101" pitchFamily="2" charset="-122"/>
              </a:rPr>
              <a:t>重</a:t>
            </a:r>
            <a:r>
              <a:rPr sz="2100" spc="10" dirty="0">
                <a:latin typeface="宋体" panose="02010600030101010101" pitchFamily="2" charset="-122"/>
                <a:cs typeface="宋体" panose="02010600030101010101" pitchFamily="2" charset="-122"/>
              </a:rPr>
              <a:t>点企 业直接报送能源</a:t>
            </a:r>
            <a:r>
              <a:rPr sz="2100" spc="-15" dirty="0">
                <a:latin typeface="宋体" panose="02010600030101010101" pitchFamily="2" charset="-122"/>
                <a:cs typeface="宋体" panose="02010600030101010101" pitchFamily="2" charset="-122"/>
              </a:rPr>
              <a:t>和</a:t>
            </a:r>
            <a:r>
              <a:rPr sz="2100" spc="10" dirty="0">
                <a:latin typeface="宋体" panose="02010600030101010101" pitchFamily="2" charset="-122"/>
                <a:cs typeface="宋体" panose="02010600030101010101" pitchFamily="2" charset="-122"/>
              </a:rPr>
              <a:t>温</a:t>
            </a:r>
            <a:r>
              <a:rPr sz="2100" spc="-15" dirty="0">
                <a:latin typeface="宋体" panose="02010600030101010101" pitchFamily="2" charset="-122"/>
                <a:cs typeface="宋体" panose="02010600030101010101" pitchFamily="2" charset="-122"/>
              </a:rPr>
              <a:t>室</a:t>
            </a:r>
            <a:r>
              <a:rPr sz="2100" spc="10" dirty="0">
                <a:latin typeface="宋体" panose="02010600030101010101" pitchFamily="2" charset="-122"/>
                <a:cs typeface="宋体" panose="02010600030101010101" pitchFamily="2" charset="-122"/>
              </a:rPr>
              <a:t>气</a:t>
            </a:r>
            <a:r>
              <a:rPr sz="2100" spc="-15" dirty="0">
                <a:latin typeface="宋体" panose="02010600030101010101" pitchFamily="2" charset="-122"/>
                <a:cs typeface="宋体" panose="02010600030101010101" pitchFamily="2" charset="-122"/>
              </a:rPr>
              <a:t>体</a:t>
            </a:r>
            <a:r>
              <a:rPr sz="2100" spc="10" dirty="0">
                <a:latin typeface="宋体" panose="02010600030101010101" pitchFamily="2" charset="-122"/>
                <a:cs typeface="宋体" panose="02010600030101010101" pitchFamily="2" charset="-122"/>
              </a:rPr>
              <a:t>排</a:t>
            </a:r>
            <a:r>
              <a:rPr sz="2100" spc="-15" dirty="0">
                <a:latin typeface="宋体" panose="02010600030101010101" pitchFamily="2" charset="-122"/>
                <a:cs typeface="宋体" panose="02010600030101010101" pitchFamily="2" charset="-122"/>
              </a:rPr>
              <a:t>放</a:t>
            </a:r>
            <a:r>
              <a:rPr sz="2100" spc="10" dirty="0">
                <a:latin typeface="宋体" panose="02010600030101010101" pitchFamily="2" charset="-122"/>
                <a:cs typeface="宋体" panose="02010600030101010101" pitchFamily="2" charset="-122"/>
              </a:rPr>
              <a:t>数</a:t>
            </a:r>
            <a:r>
              <a:rPr sz="2100" spc="-15" dirty="0">
                <a:latin typeface="宋体" panose="02010600030101010101" pitchFamily="2" charset="-122"/>
                <a:cs typeface="宋体" panose="02010600030101010101" pitchFamily="2" charset="-122"/>
              </a:rPr>
              <a:t>据</a:t>
            </a:r>
            <a:r>
              <a:rPr sz="2100" spc="10" dirty="0">
                <a:latin typeface="宋体" panose="02010600030101010101" pitchFamily="2" charset="-122"/>
                <a:cs typeface="宋体" panose="02010600030101010101" pitchFamily="2" charset="-122"/>
              </a:rPr>
              <a:t>制</a:t>
            </a:r>
            <a:r>
              <a:rPr sz="2100" spc="-20" dirty="0">
                <a:latin typeface="宋体" panose="02010600030101010101" pitchFamily="2" charset="-122"/>
                <a:cs typeface="宋体" panose="02010600030101010101" pitchFamily="2" charset="-122"/>
              </a:rPr>
              <a:t>度</a:t>
            </a:r>
            <a:r>
              <a:rPr sz="2100" spc="5" dirty="0">
                <a:latin typeface="Calibri" panose="020F0502020204030204"/>
                <a:cs typeface="Calibri" panose="020F0502020204030204"/>
              </a:rPr>
              <a:t>”</a:t>
            </a:r>
            <a:endParaRPr sz="2100">
              <a:latin typeface="Calibri" panose="020F0502020204030204"/>
              <a:cs typeface="Calibri" panose="020F0502020204030204"/>
            </a:endParaRPr>
          </a:p>
          <a:p>
            <a:pPr marL="596265" lvl="1" indent="-240030">
              <a:lnSpc>
                <a:spcPct val="100000"/>
              </a:lnSpc>
              <a:spcBef>
                <a:spcPts val="170"/>
              </a:spcBef>
              <a:buSzPct val="95000"/>
              <a:buFont typeface="Wingdings" panose="05000000000000000000"/>
              <a:buChar char=""/>
              <a:tabLst>
                <a:tab pos="596900" algn="l"/>
              </a:tabLst>
            </a:pPr>
            <a:r>
              <a:rPr sz="2100" spc="10" dirty="0">
                <a:solidFill>
                  <a:srgbClr val="0000CC"/>
                </a:solidFill>
                <a:latin typeface="宋体" panose="02010600030101010101" pitchFamily="2" charset="-122"/>
                <a:cs typeface="宋体" panose="02010600030101010101" pitchFamily="2" charset="-122"/>
              </a:rPr>
              <a:t>《关于组织开展</a:t>
            </a:r>
            <a:r>
              <a:rPr sz="2100" spc="-15" dirty="0">
                <a:solidFill>
                  <a:srgbClr val="0000CC"/>
                </a:solidFill>
                <a:latin typeface="宋体" panose="02010600030101010101" pitchFamily="2" charset="-122"/>
                <a:cs typeface="宋体" panose="02010600030101010101" pitchFamily="2" charset="-122"/>
              </a:rPr>
              <a:t>重</a:t>
            </a:r>
            <a:r>
              <a:rPr sz="2100" spc="10" dirty="0">
                <a:solidFill>
                  <a:srgbClr val="0000CC"/>
                </a:solidFill>
                <a:latin typeface="宋体" panose="02010600030101010101" pitchFamily="2" charset="-122"/>
                <a:cs typeface="宋体" panose="02010600030101010101" pitchFamily="2" charset="-122"/>
              </a:rPr>
              <a:t>点</a:t>
            </a:r>
            <a:r>
              <a:rPr sz="2100" spc="-15" dirty="0">
                <a:solidFill>
                  <a:srgbClr val="0000CC"/>
                </a:solidFill>
                <a:latin typeface="宋体" panose="02010600030101010101" pitchFamily="2" charset="-122"/>
                <a:cs typeface="宋体" panose="02010600030101010101" pitchFamily="2" charset="-122"/>
              </a:rPr>
              <a:t>企</a:t>
            </a:r>
            <a:r>
              <a:rPr sz="2100" spc="10" dirty="0">
                <a:solidFill>
                  <a:srgbClr val="0000CC"/>
                </a:solidFill>
                <a:latin typeface="宋体" panose="02010600030101010101" pitchFamily="2" charset="-122"/>
                <a:cs typeface="宋体" panose="02010600030101010101" pitchFamily="2" charset="-122"/>
              </a:rPr>
              <a:t>（</a:t>
            </a:r>
            <a:r>
              <a:rPr sz="2100" spc="-15" dirty="0">
                <a:solidFill>
                  <a:srgbClr val="0000CC"/>
                </a:solidFill>
                <a:latin typeface="宋体" panose="02010600030101010101" pitchFamily="2" charset="-122"/>
                <a:cs typeface="宋体" panose="02010600030101010101" pitchFamily="2" charset="-122"/>
              </a:rPr>
              <a:t>事</a:t>
            </a:r>
            <a:r>
              <a:rPr sz="2100" spc="10" dirty="0">
                <a:solidFill>
                  <a:srgbClr val="0000CC"/>
                </a:solidFill>
                <a:latin typeface="宋体" panose="02010600030101010101" pitchFamily="2" charset="-122"/>
                <a:cs typeface="宋体" panose="02010600030101010101" pitchFamily="2" charset="-122"/>
              </a:rPr>
              <a:t>）</a:t>
            </a:r>
            <a:r>
              <a:rPr sz="2100" spc="-15" dirty="0">
                <a:solidFill>
                  <a:srgbClr val="0000CC"/>
                </a:solidFill>
                <a:latin typeface="宋体" panose="02010600030101010101" pitchFamily="2" charset="-122"/>
                <a:cs typeface="宋体" panose="02010600030101010101" pitchFamily="2" charset="-122"/>
              </a:rPr>
              <a:t>业</a:t>
            </a:r>
            <a:r>
              <a:rPr sz="2100" spc="10" dirty="0">
                <a:solidFill>
                  <a:srgbClr val="0000CC"/>
                </a:solidFill>
                <a:latin typeface="宋体" panose="02010600030101010101" pitchFamily="2" charset="-122"/>
                <a:cs typeface="宋体" panose="02010600030101010101" pitchFamily="2" charset="-122"/>
              </a:rPr>
              <a:t>单</a:t>
            </a:r>
            <a:r>
              <a:rPr sz="2100" spc="-15" dirty="0">
                <a:solidFill>
                  <a:srgbClr val="0000CC"/>
                </a:solidFill>
                <a:latin typeface="宋体" panose="02010600030101010101" pitchFamily="2" charset="-122"/>
                <a:cs typeface="宋体" panose="02010600030101010101" pitchFamily="2" charset="-122"/>
              </a:rPr>
              <a:t>位</a:t>
            </a:r>
            <a:r>
              <a:rPr sz="2100" spc="10" dirty="0">
                <a:solidFill>
                  <a:srgbClr val="0000CC"/>
                </a:solidFill>
                <a:latin typeface="宋体" panose="02010600030101010101" pitchFamily="2" charset="-122"/>
                <a:cs typeface="宋体" panose="02010600030101010101" pitchFamily="2" charset="-122"/>
              </a:rPr>
              <a:t>温</a:t>
            </a:r>
            <a:r>
              <a:rPr sz="2100" spc="-15" dirty="0">
                <a:solidFill>
                  <a:srgbClr val="0000CC"/>
                </a:solidFill>
                <a:latin typeface="宋体" panose="02010600030101010101" pitchFamily="2" charset="-122"/>
                <a:cs typeface="宋体" panose="02010600030101010101" pitchFamily="2" charset="-122"/>
              </a:rPr>
              <a:t>室</a:t>
            </a:r>
            <a:r>
              <a:rPr sz="2100" spc="10" dirty="0">
                <a:solidFill>
                  <a:srgbClr val="0000CC"/>
                </a:solidFill>
                <a:latin typeface="宋体" panose="02010600030101010101" pitchFamily="2" charset="-122"/>
                <a:cs typeface="宋体" panose="02010600030101010101" pitchFamily="2" charset="-122"/>
              </a:rPr>
              <a:t>气</a:t>
            </a:r>
            <a:r>
              <a:rPr sz="2100" spc="-15" dirty="0">
                <a:solidFill>
                  <a:srgbClr val="0000CC"/>
                </a:solidFill>
                <a:latin typeface="宋体" panose="02010600030101010101" pitchFamily="2" charset="-122"/>
                <a:cs typeface="宋体" panose="02010600030101010101" pitchFamily="2" charset="-122"/>
              </a:rPr>
              <a:t>体</a:t>
            </a:r>
            <a:r>
              <a:rPr sz="2100" spc="10" dirty="0">
                <a:solidFill>
                  <a:srgbClr val="0000CC"/>
                </a:solidFill>
                <a:latin typeface="宋体" panose="02010600030101010101" pitchFamily="2" charset="-122"/>
                <a:cs typeface="宋体" panose="02010600030101010101" pitchFamily="2" charset="-122"/>
              </a:rPr>
              <a:t>排</a:t>
            </a:r>
            <a:r>
              <a:rPr sz="2100" spc="-15" dirty="0">
                <a:solidFill>
                  <a:srgbClr val="0000CC"/>
                </a:solidFill>
                <a:latin typeface="宋体" panose="02010600030101010101" pitchFamily="2" charset="-122"/>
                <a:cs typeface="宋体" panose="02010600030101010101" pitchFamily="2" charset="-122"/>
              </a:rPr>
              <a:t>放</a:t>
            </a:r>
            <a:r>
              <a:rPr sz="2100" spc="10" dirty="0">
                <a:solidFill>
                  <a:srgbClr val="0000CC"/>
                </a:solidFill>
                <a:latin typeface="宋体" panose="02010600030101010101" pitchFamily="2" charset="-122"/>
                <a:cs typeface="宋体" panose="02010600030101010101" pitchFamily="2" charset="-122"/>
              </a:rPr>
              <a:t>报</a:t>
            </a:r>
            <a:r>
              <a:rPr sz="2100" spc="-15" dirty="0">
                <a:solidFill>
                  <a:srgbClr val="0000CC"/>
                </a:solidFill>
                <a:latin typeface="宋体" panose="02010600030101010101" pitchFamily="2" charset="-122"/>
                <a:cs typeface="宋体" panose="02010600030101010101" pitchFamily="2" charset="-122"/>
              </a:rPr>
              <a:t>告</a:t>
            </a:r>
            <a:r>
              <a:rPr sz="2100" spc="10" dirty="0">
                <a:solidFill>
                  <a:srgbClr val="0000CC"/>
                </a:solidFill>
                <a:latin typeface="宋体" panose="02010600030101010101" pitchFamily="2" charset="-122"/>
                <a:cs typeface="宋体" panose="02010600030101010101" pitchFamily="2" charset="-122"/>
              </a:rPr>
              <a:t>工</a:t>
            </a:r>
            <a:r>
              <a:rPr sz="2100" spc="-15" dirty="0">
                <a:solidFill>
                  <a:srgbClr val="0000CC"/>
                </a:solidFill>
                <a:latin typeface="宋体" panose="02010600030101010101" pitchFamily="2" charset="-122"/>
                <a:cs typeface="宋体" panose="02010600030101010101" pitchFamily="2" charset="-122"/>
              </a:rPr>
              <a:t>作</a:t>
            </a:r>
            <a:r>
              <a:rPr sz="2100" spc="10" dirty="0">
                <a:solidFill>
                  <a:srgbClr val="0000CC"/>
                </a:solidFill>
                <a:latin typeface="宋体" panose="02010600030101010101" pitchFamily="2" charset="-122"/>
                <a:cs typeface="宋体" panose="02010600030101010101" pitchFamily="2" charset="-122"/>
              </a:rPr>
              <a:t>的</a:t>
            </a:r>
            <a:r>
              <a:rPr sz="2100" spc="-15" dirty="0">
                <a:solidFill>
                  <a:srgbClr val="0000CC"/>
                </a:solidFill>
                <a:latin typeface="宋体" panose="02010600030101010101" pitchFamily="2" charset="-122"/>
                <a:cs typeface="宋体" panose="02010600030101010101" pitchFamily="2" charset="-122"/>
              </a:rPr>
              <a:t>通</a:t>
            </a:r>
            <a:r>
              <a:rPr sz="2100" dirty="0">
                <a:solidFill>
                  <a:srgbClr val="0000CC"/>
                </a:solidFill>
                <a:latin typeface="宋体" panose="02010600030101010101" pitchFamily="2" charset="-122"/>
                <a:cs typeface="宋体" panose="02010600030101010101" pitchFamily="2" charset="-122"/>
              </a:rPr>
              <a:t>知</a:t>
            </a:r>
            <a:r>
              <a:rPr sz="2100" spc="10" dirty="0">
                <a:solidFill>
                  <a:srgbClr val="0000CC"/>
                </a:solidFill>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596265" lvl="1" indent="-240030">
              <a:lnSpc>
                <a:spcPct val="100000"/>
              </a:lnSpc>
              <a:spcBef>
                <a:spcPts val="140"/>
              </a:spcBef>
              <a:buSzPct val="95000"/>
              <a:buFont typeface="Wingdings" panose="05000000000000000000"/>
              <a:buChar char=""/>
              <a:tabLst>
                <a:tab pos="596900" algn="l"/>
              </a:tabLst>
            </a:pPr>
            <a:r>
              <a:rPr sz="2100" spc="10" dirty="0">
                <a:solidFill>
                  <a:srgbClr val="0000CC"/>
                </a:solidFill>
                <a:latin typeface="宋体" panose="02010600030101010101" pitchFamily="2" charset="-122"/>
                <a:cs typeface="宋体" panose="02010600030101010101" pitchFamily="2" charset="-122"/>
              </a:rPr>
              <a:t>《碳排放权交易</a:t>
            </a:r>
            <a:r>
              <a:rPr sz="2100" spc="-15" dirty="0">
                <a:solidFill>
                  <a:srgbClr val="0000CC"/>
                </a:solidFill>
                <a:latin typeface="宋体" panose="02010600030101010101" pitchFamily="2" charset="-122"/>
                <a:cs typeface="宋体" panose="02010600030101010101" pitchFamily="2" charset="-122"/>
              </a:rPr>
              <a:t>管</a:t>
            </a:r>
            <a:r>
              <a:rPr sz="2100" spc="10" dirty="0">
                <a:solidFill>
                  <a:srgbClr val="0000CC"/>
                </a:solidFill>
                <a:latin typeface="宋体" panose="02010600030101010101" pitchFamily="2" charset="-122"/>
                <a:cs typeface="宋体" panose="02010600030101010101" pitchFamily="2" charset="-122"/>
              </a:rPr>
              <a:t>理</a:t>
            </a:r>
            <a:r>
              <a:rPr sz="2100" spc="-15" dirty="0">
                <a:solidFill>
                  <a:srgbClr val="0000CC"/>
                </a:solidFill>
                <a:latin typeface="宋体" panose="02010600030101010101" pitchFamily="2" charset="-122"/>
                <a:cs typeface="宋体" panose="02010600030101010101" pitchFamily="2" charset="-122"/>
              </a:rPr>
              <a:t>暂</a:t>
            </a:r>
            <a:r>
              <a:rPr sz="2100" spc="10" dirty="0">
                <a:solidFill>
                  <a:srgbClr val="0000CC"/>
                </a:solidFill>
                <a:latin typeface="宋体" panose="02010600030101010101" pitchFamily="2" charset="-122"/>
                <a:cs typeface="宋体" panose="02010600030101010101" pitchFamily="2" charset="-122"/>
              </a:rPr>
              <a:t>行</a:t>
            </a:r>
            <a:r>
              <a:rPr sz="2100" spc="-15" dirty="0">
                <a:solidFill>
                  <a:srgbClr val="0000CC"/>
                </a:solidFill>
                <a:latin typeface="宋体" panose="02010600030101010101" pitchFamily="2" charset="-122"/>
                <a:cs typeface="宋体" panose="02010600030101010101" pitchFamily="2" charset="-122"/>
              </a:rPr>
              <a:t>办</a:t>
            </a:r>
            <a:r>
              <a:rPr sz="2100" spc="5" dirty="0">
                <a:solidFill>
                  <a:srgbClr val="0000CC"/>
                </a:solidFill>
                <a:latin typeface="宋体" panose="02010600030101010101" pitchFamily="2" charset="-122"/>
                <a:cs typeface="宋体" panose="02010600030101010101" pitchFamily="2" charset="-122"/>
              </a:rPr>
              <a:t>法</a:t>
            </a:r>
            <a:r>
              <a:rPr sz="2100" spc="10" dirty="0">
                <a:solidFill>
                  <a:srgbClr val="0000CC"/>
                </a:solidFill>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182880" indent="-170815">
              <a:lnSpc>
                <a:spcPct val="100000"/>
              </a:lnSpc>
              <a:spcBef>
                <a:spcPts val="495"/>
              </a:spcBef>
              <a:buFont typeface="Arial" panose="020B0604020202020204"/>
              <a:buChar char="•"/>
              <a:tabLst>
                <a:tab pos="183515" algn="l"/>
              </a:tabLst>
            </a:pPr>
            <a:r>
              <a:rPr sz="2400" dirty="0">
                <a:latin typeface="宋体" panose="02010600030101010101" pitchFamily="2" charset="-122"/>
                <a:cs typeface="宋体" panose="02010600030101010101" pitchFamily="2" charset="-122"/>
              </a:rPr>
              <a:t>目的和意义</a:t>
            </a:r>
            <a:endParaRPr sz="2400">
              <a:latin typeface="宋体" panose="02010600030101010101" pitchFamily="2" charset="-122"/>
              <a:cs typeface="宋体" panose="02010600030101010101" pitchFamily="2" charset="-122"/>
            </a:endParaRPr>
          </a:p>
          <a:p>
            <a:pPr marL="596265" lvl="1" indent="-240030">
              <a:lnSpc>
                <a:spcPts val="2315"/>
              </a:lnSpc>
              <a:spcBef>
                <a:spcPts val="325"/>
              </a:spcBef>
              <a:buSzPct val="95000"/>
              <a:buFont typeface="Wingdings" panose="05000000000000000000"/>
              <a:buChar char=""/>
              <a:tabLst>
                <a:tab pos="596900" algn="l"/>
              </a:tabLst>
            </a:pPr>
            <a:r>
              <a:rPr sz="2100" spc="10" dirty="0">
                <a:solidFill>
                  <a:srgbClr val="0000CC"/>
                </a:solidFill>
                <a:latin typeface="宋体" panose="02010600030101010101" pitchFamily="2" charset="-122"/>
                <a:cs typeface="宋体" panose="02010600030101010101" pitchFamily="2" charset="-122"/>
              </a:rPr>
              <a:t>为企业温室气体</a:t>
            </a:r>
            <a:r>
              <a:rPr sz="2100" spc="-15" dirty="0">
                <a:solidFill>
                  <a:srgbClr val="0000CC"/>
                </a:solidFill>
                <a:latin typeface="宋体" panose="02010600030101010101" pitchFamily="2" charset="-122"/>
                <a:cs typeface="宋体" panose="02010600030101010101" pitchFamily="2" charset="-122"/>
              </a:rPr>
              <a:t>报</a:t>
            </a:r>
            <a:r>
              <a:rPr sz="2100" spc="10" dirty="0">
                <a:solidFill>
                  <a:srgbClr val="0000CC"/>
                </a:solidFill>
                <a:latin typeface="宋体" panose="02010600030101010101" pitchFamily="2" charset="-122"/>
                <a:cs typeface="宋体" panose="02010600030101010101" pitchFamily="2" charset="-122"/>
              </a:rPr>
              <a:t>告</a:t>
            </a:r>
            <a:r>
              <a:rPr sz="2100" spc="-15" dirty="0">
                <a:solidFill>
                  <a:srgbClr val="0000CC"/>
                </a:solidFill>
                <a:latin typeface="宋体" panose="02010600030101010101" pitchFamily="2" charset="-122"/>
                <a:cs typeface="宋体" panose="02010600030101010101" pitchFamily="2" charset="-122"/>
              </a:rPr>
              <a:t>制</a:t>
            </a:r>
            <a:r>
              <a:rPr sz="2100" spc="10" dirty="0">
                <a:solidFill>
                  <a:srgbClr val="0000CC"/>
                </a:solidFill>
                <a:latin typeface="宋体" panose="02010600030101010101" pitchFamily="2" charset="-122"/>
                <a:cs typeface="宋体" panose="02010600030101010101" pitchFamily="2" charset="-122"/>
              </a:rPr>
              <a:t>度</a:t>
            </a:r>
            <a:r>
              <a:rPr sz="2100" spc="-15" dirty="0">
                <a:solidFill>
                  <a:srgbClr val="0000CC"/>
                </a:solidFill>
                <a:latin typeface="宋体" panose="02010600030101010101" pitchFamily="2" charset="-122"/>
                <a:cs typeface="宋体" panose="02010600030101010101" pitchFamily="2" charset="-122"/>
              </a:rPr>
              <a:t>服</a:t>
            </a:r>
            <a:r>
              <a:rPr sz="2100" spc="5" dirty="0">
                <a:solidFill>
                  <a:srgbClr val="0000CC"/>
                </a:solidFill>
                <a:latin typeface="宋体" panose="02010600030101010101" pitchFamily="2" charset="-122"/>
                <a:cs typeface="宋体" panose="02010600030101010101" pitchFamily="2" charset="-122"/>
              </a:rPr>
              <a:t>务</a:t>
            </a:r>
            <a:r>
              <a:rPr sz="2100" spc="-15" dirty="0">
                <a:solidFill>
                  <a:srgbClr val="0000CC"/>
                </a:solidFill>
                <a:latin typeface="宋体" panose="02010600030101010101" pitchFamily="2" charset="-122"/>
                <a:cs typeface="宋体" panose="02010600030101010101" pitchFamily="2" charset="-122"/>
              </a:rPr>
              <a:t>，</a:t>
            </a:r>
            <a:r>
              <a:rPr sz="2100" spc="10" dirty="0">
                <a:solidFill>
                  <a:srgbClr val="0000CC"/>
                </a:solidFill>
                <a:latin typeface="宋体" panose="02010600030101010101" pitchFamily="2" charset="-122"/>
                <a:cs typeface="宋体" panose="02010600030101010101" pitchFamily="2" charset="-122"/>
              </a:rPr>
              <a:t>确</a:t>
            </a:r>
            <a:r>
              <a:rPr sz="2100" spc="-15" dirty="0">
                <a:solidFill>
                  <a:srgbClr val="0000CC"/>
                </a:solidFill>
                <a:latin typeface="宋体" panose="02010600030101010101" pitchFamily="2" charset="-122"/>
                <a:cs typeface="宋体" panose="02010600030101010101" pitchFamily="2" charset="-122"/>
              </a:rPr>
              <a:t>保</a:t>
            </a:r>
            <a:r>
              <a:rPr sz="2100" spc="10" dirty="0">
                <a:solidFill>
                  <a:srgbClr val="0000CC"/>
                </a:solidFill>
                <a:latin typeface="宋体" panose="02010600030101010101" pitchFamily="2" charset="-122"/>
                <a:cs typeface="宋体" panose="02010600030101010101" pitchFamily="2" charset="-122"/>
              </a:rPr>
              <a:t>企</a:t>
            </a:r>
            <a:r>
              <a:rPr sz="2100" spc="-15" dirty="0">
                <a:solidFill>
                  <a:srgbClr val="0000CC"/>
                </a:solidFill>
                <a:latin typeface="宋体" panose="02010600030101010101" pitchFamily="2" charset="-122"/>
                <a:cs typeface="宋体" panose="02010600030101010101" pitchFamily="2" charset="-122"/>
              </a:rPr>
              <a:t>业</a:t>
            </a:r>
            <a:r>
              <a:rPr sz="2100" spc="10" dirty="0">
                <a:solidFill>
                  <a:srgbClr val="0000CC"/>
                </a:solidFill>
                <a:latin typeface="宋体" panose="02010600030101010101" pitchFamily="2" charset="-122"/>
                <a:cs typeface="宋体" panose="02010600030101010101" pitchFamily="2" charset="-122"/>
              </a:rPr>
              <a:t>温</a:t>
            </a:r>
            <a:r>
              <a:rPr sz="2100" spc="-15" dirty="0">
                <a:solidFill>
                  <a:srgbClr val="0000CC"/>
                </a:solidFill>
                <a:latin typeface="宋体" panose="02010600030101010101" pitchFamily="2" charset="-122"/>
                <a:cs typeface="宋体" panose="02010600030101010101" pitchFamily="2" charset="-122"/>
              </a:rPr>
              <a:t>室</a:t>
            </a:r>
            <a:r>
              <a:rPr sz="2100" spc="10" dirty="0">
                <a:solidFill>
                  <a:srgbClr val="0000CC"/>
                </a:solidFill>
                <a:latin typeface="宋体" panose="02010600030101010101" pitchFamily="2" charset="-122"/>
                <a:cs typeface="宋体" panose="02010600030101010101" pitchFamily="2" charset="-122"/>
              </a:rPr>
              <a:t>气</a:t>
            </a:r>
            <a:r>
              <a:rPr sz="2100" spc="-15" dirty="0">
                <a:solidFill>
                  <a:srgbClr val="0000CC"/>
                </a:solidFill>
                <a:latin typeface="宋体" panose="02010600030101010101" pitchFamily="2" charset="-122"/>
                <a:cs typeface="宋体" panose="02010600030101010101" pitchFamily="2" charset="-122"/>
              </a:rPr>
              <a:t>体</a:t>
            </a:r>
            <a:r>
              <a:rPr sz="2100" spc="10" dirty="0">
                <a:solidFill>
                  <a:srgbClr val="0000CC"/>
                </a:solidFill>
                <a:latin typeface="宋体" panose="02010600030101010101" pitchFamily="2" charset="-122"/>
                <a:cs typeface="宋体" panose="02010600030101010101" pitchFamily="2" charset="-122"/>
              </a:rPr>
              <a:t>核</a:t>
            </a:r>
            <a:r>
              <a:rPr sz="2100" spc="-15" dirty="0">
                <a:solidFill>
                  <a:srgbClr val="0000CC"/>
                </a:solidFill>
                <a:latin typeface="宋体" panose="02010600030101010101" pitchFamily="2" charset="-122"/>
                <a:cs typeface="宋体" panose="02010600030101010101" pitchFamily="2" charset="-122"/>
              </a:rPr>
              <a:t>算</a:t>
            </a:r>
            <a:r>
              <a:rPr sz="2100" spc="10" dirty="0">
                <a:solidFill>
                  <a:srgbClr val="0000CC"/>
                </a:solidFill>
                <a:latin typeface="宋体" panose="02010600030101010101" pitchFamily="2" charset="-122"/>
                <a:cs typeface="宋体" panose="02010600030101010101" pitchFamily="2" charset="-122"/>
              </a:rPr>
              <a:t>报</a:t>
            </a:r>
            <a:r>
              <a:rPr sz="2100" spc="-15" dirty="0">
                <a:solidFill>
                  <a:srgbClr val="0000CC"/>
                </a:solidFill>
                <a:latin typeface="宋体" panose="02010600030101010101" pitchFamily="2" charset="-122"/>
                <a:cs typeface="宋体" panose="02010600030101010101" pitchFamily="2" charset="-122"/>
              </a:rPr>
              <a:t>告</a:t>
            </a:r>
            <a:r>
              <a:rPr sz="2100" spc="10" dirty="0">
                <a:solidFill>
                  <a:srgbClr val="0000CC"/>
                </a:solidFill>
                <a:latin typeface="宋体" panose="02010600030101010101" pitchFamily="2" charset="-122"/>
                <a:cs typeface="宋体" panose="02010600030101010101" pitchFamily="2" charset="-122"/>
              </a:rPr>
              <a:t>的</a:t>
            </a:r>
            <a:r>
              <a:rPr sz="2100" spc="-15" dirty="0">
                <a:solidFill>
                  <a:srgbClr val="0000CC"/>
                </a:solidFill>
                <a:latin typeface="宋体" panose="02010600030101010101" pitchFamily="2" charset="-122"/>
                <a:cs typeface="宋体" panose="02010600030101010101" pitchFamily="2" charset="-122"/>
              </a:rPr>
              <a:t>规</a:t>
            </a:r>
            <a:r>
              <a:rPr sz="2100" spc="10" dirty="0">
                <a:solidFill>
                  <a:srgbClr val="0000CC"/>
                </a:solidFill>
                <a:latin typeface="宋体" panose="02010600030101010101" pitchFamily="2" charset="-122"/>
                <a:cs typeface="宋体" panose="02010600030101010101" pitchFamily="2" charset="-122"/>
              </a:rPr>
              <a:t>范性</a:t>
            </a:r>
            <a:endParaRPr sz="2100">
              <a:latin typeface="宋体" panose="02010600030101010101" pitchFamily="2" charset="-122"/>
              <a:cs typeface="宋体" panose="02010600030101010101" pitchFamily="2" charset="-122"/>
            </a:endParaRPr>
          </a:p>
          <a:p>
            <a:pPr marL="527685">
              <a:lnSpc>
                <a:spcPts val="2315"/>
              </a:lnSpc>
            </a:pPr>
            <a:r>
              <a:rPr sz="2100" spc="10" dirty="0">
                <a:solidFill>
                  <a:srgbClr val="0000CC"/>
                </a:solidFill>
                <a:latin typeface="宋体" panose="02010600030101010101" pitchFamily="2" charset="-122"/>
                <a:cs typeface="宋体" panose="02010600030101010101" pitchFamily="2" charset="-122"/>
              </a:rPr>
              <a:t>、透明性、一致</a:t>
            </a:r>
            <a:r>
              <a:rPr sz="2100" spc="-15" dirty="0">
                <a:solidFill>
                  <a:srgbClr val="0000CC"/>
                </a:solidFill>
                <a:latin typeface="宋体" panose="02010600030101010101" pitchFamily="2" charset="-122"/>
                <a:cs typeface="宋体" panose="02010600030101010101" pitchFamily="2" charset="-122"/>
              </a:rPr>
              <a:t>性</a:t>
            </a:r>
            <a:r>
              <a:rPr sz="2100" spc="10" dirty="0">
                <a:solidFill>
                  <a:srgbClr val="0000CC"/>
                </a:solidFill>
                <a:latin typeface="宋体" panose="02010600030101010101" pitchFamily="2" charset="-122"/>
                <a:cs typeface="宋体" panose="02010600030101010101" pitchFamily="2" charset="-122"/>
              </a:rPr>
              <a:t>、</a:t>
            </a:r>
            <a:r>
              <a:rPr sz="2100" spc="-15" dirty="0">
                <a:solidFill>
                  <a:srgbClr val="0000CC"/>
                </a:solidFill>
                <a:latin typeface="宋体" panose="02010600030101010101" pitchFamily="2" charset="-122"/>
                <a:cs typeface="宋体" panose="02010600030101010101" pitchFamily="2" charset="-122"/>
              </a:rPr>
              <a:t>可</a:t>
            </a:r>
            <a:r>
              <a:rPr sz="2100" spc="10" dirty="0">
                <a:solidFill>
                  <a:srgbClr val="0000CC"/>
                </a:solidFill>
                <a:latin typeface="宋体" panose="02010600030101010101" pitchFamily="2" charset="-122"/>
                <a:cs typeface="宋体" panose="02010600030101010101" pitchFamily="2" charset="-122"/>
              </a:rPr>
              <a:t>比</a:t>
            </a:r>
            <a:r>
              <a:rPr sz="2100" spc="-15" dirty="0">
                <a:solidFill>
                  <a:srgbClr val="0000CC"/>
                </a:solidFill>
                <a:latin typeface="宋体" panose="02010600030101010101" pitchFamily="2" charset="-122"/>
                <a:cs typeface="宋体" panose="02010600030101010101" pitchFamily="2" charset="-122"/>
              </a:rPr>
              <a:t>性</a:t>
            </a:r>
            <a:r>
              <a:rPr sz="2100" spc="10" dirty="0">
                <a:solidFill>
                  <a:srgbClr val="0000CC"/>
                </a:solidFill>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596265" lvl="1" indent="-240030">
              <a:lnSpc>
                <a:spcPct val="100000"/>
              </a:lnSpc>
              <a:spcBef>
                <a:spcPts val="140"/>
              </a:spcBef>
              <a:buSzPct val="95000"/>
              <a:buFont typeface="Wingdings" panose="05000000000000000000"/>
              <a:buChar char=""/>
              <a:tabLst>
                <a:tab pos="596900" algn="l"/>
              </a:tabLst>
            </a:pPr>
            <a:r>
              <a:rPr sz="2100" spc="10" dirty="0">
                <a:solidFill>
                  <a:srgbClr val="0000CC"/>
                </a:solidFill>
                <a:latin typeface="宋体" panose="02010600030101010101" pitchFamily="2" charset="-122"/>
                <a:cs typeface="宋体" panose="02010600030101010101" pitchFamily="2" charset="-122"/>
              </a:rPr>
              <a:t>为今后全国碳交</a:t>
            </a:r>
            <a:r>
              <a:rPr sz="2100" spc="-15" dirty="0">
                <a:solidFill>
                  <a:srgbClr val="0000CC"/>
                </a:solidFill>
                <a:latin typeface="宋体" panose="02010600030101010101" pitchFamily="2" charset="-122"/>
                <a:cs typeface="宋体" panose="02010600030101010101" pitchFamily="2" charset="-122"/>
              </a:rPr>
              <a:t>易</a:t>
            </a:r>
            <a:r>
              <a:rPr sz="2100" spc="10" dirty="0">
                <a:solidFill>
                  <a:srgbClr val="0000CC"/>
                </a:solidFill>
                <a:latin typeface="宋体" panose="02010600030101010101" pitchFamily="2" charset="-122"/>
                <a:cs typeface="宋体" panose="02010600030101010101" pitchFamily="2" charset="-122"/>
              </a:rPr>
              <a:t>制</a:t>
            </a:r>
            <a:r>
              <a:rPr sz="2100" spc="-15" dirty="0">
                <a:solidFill>
                  <a:srgbClr val="0000CC"/>
                </a:solidFill>
                <a:latin typeface="宋体" panose="02010600030101010101" pitchFamily="2" charset="-122"/>
                <a:cs typeface="宋体" panose="02010600030101010101" pitchFamily="2" charset="-122"/>
              </a:rPr>
              <a:t>度</a:t>
            </a:r>
            <a:r>
              <a:rPr sz="2100" spc="10" dirty="0">
                <a:solidFill>
                  <a:srgbClr val="0000CC"/>
                </a:solidFill>
                <a:latin typeface="宋体" panose="02010600030101010101" pitchFamily="2" charset="-122"/>
                <a:cs typeface="宋体" panose="02010600030101010101" pitchFamily="2" charset="-122"/>
              </a:rPr>
              <a:t>下</a:t>
            </a:r>
            <a:r>
              <a:rPr sz="2100" spc="-15" dirty="0">
                <a:solidFill>
                  <a:srgbClr val="0000CC"/>
                </a:solidFill>
                <a:latin typeface="宋体" panose="02010600030101010101" pitchFamily="2" charset="-122"/>
                <a:cs typeface="宋体" panose="02010600030101010101" pitchFamily="2" charset="-122"/>
              </a:rPr>
              <a:t>的</a:t>
            </a:r>
            <a:r>
              <a:rPr sz="2100" spc="10" dirty="0">
                <a:solidFill>
                  <a:srgbClr val="0000CC"/>
                </a:solidFill>
                <a:latin typeface="宋体" panose="02010600030101010101" pitchFamily="2" charset="-122"/>
                <a:cs typeface="宋体" panose="02010600030101010101" pitchFamily="2" charset="-122"/>
              </a:rPr>
              <a:t>配</a:t>
            </a:r>
            <a:r>
              <a:rPr sz="2100" spc="-15" dirty="0">
                <a:solidFill>
                  <a:srgbClr val="0000CC"/>
                </a:solidFill>
                <a:latin typeface="宋体" panose="02010600030101010101" pitchFamily="2" charset="-122"/>
                <a:cs typeface="宋体" panose="02010600030101010101" pitchFamily="2" charset="-122"/>
              </a:rPr>
              <a:t>额</a:t>
            </a:r>
            <a:r>
              <a:rPr sz="2100" spc="10" dirty="0">
                <a:solidFill>
                  <a:srgbClr val="0000CC"/>
                </a:solidFill>
                <a:latin typeface="宋体" panose="02010600030101010101" pitchFamily="2" charset="-122"/>
                <a:cs typeface="宋体" panose="02010600030101010101" pitchFamily="2" charset="-122"/>
              </a:rPr>
              <a:t>分</a:t>
            </a:r>
            <a:r>
              <a:rPr sz="2100" spc="-15" dirty="0">
                <a:solidFill>
                  <a:srgbClr val="0000CC"/>
                </a:solidFill>
                <a:latin typeface="宋体" panose="02010600030101010101" pitchFamily="2" charset="-122"/>
                <a:cs typeface="宋体" panose="02010600030101010101" pitchFamily="2" charset="-122"/>
              </a:rPr>
              <a:t>配</a:t>
            </a:r>
            <a:r>
              <a:rPr sz="2100" spc="10" dirty="0">
                <a:solidFill>
                  <a:srgbClr val="0000CC"/>
                </a:solidFill>
                <a:latin typeface="宋体" panose="02010600030101010101" pitchFamily="2" charset="-122"/>
                <a:cs typeface="宋体" panose="02010600030101010101" pitchFamily="2" charset="-122"/>
              </a:rPr>
              <a:t>和</a:t>
            </a:r>
            <a:r>
              <a:rPr sz="2100" spc="-15" dirty="0">
                <a:solidFill>
                  <a:srgbClr val="0000CC"/>
                </a:solidFill>
                <a:latin typeface="宋体" panose="02010600030101010101" pitchFamily="2" charset="-122"/>
                <a:cs typeface="宋体" panose="02010600030101010101" pitchFamily="2" charset="-122"/>
              </a:rPr>
              <a:t>企</a:t>
            </a:r>
            <a:r>
              <a:rPr sz="2100" spc="10" dirty="0">
                <a:solidFill>
                  <a:srgbClr val="0000CC"/>
                </a:solidFill>
                <a:latin typeface="宋体" panose="02010600030101010101" pitchFamily="2" charset="-122"/>
                <a:cs typeface="宋体" panose="02010600030101010101" pitchFamily="2" charset="-122"/>
              </a:rPr>
              <a:t>业</a:t>
            </a:r>
            <a:r>
              <a:rPr sz="2100" spc="-15" dirty="0">
                <a:solidFill>
                  <a:srgbClr val="0000CC"/>
                </a:solidFill>
                <a:latin typeface="宋体" panose="02010600030101010101" pitchFamily="2" charset="-122"/>
                <a:cs typeface="宋体" panose="02010600030101010101" pitchFamily="2" charset="-122"/>
              </a:rPr>
              <a:t>履</a:t>
            </a:r>
            <a:r>
              <a:rPr sz="2100" spc="10" dirty="0">
                <a:solidFill>
                  <a:srgbClr val="0000CC"/>
                </a:solidFill>
                <a:latin typeface="宋体" panose="02010600030101010101" pitchFamily="2" charset="-122"/>
                <a:cs typeface="宋体" panose="02010600030101010101" pitchFamily="2" charset="-122"/>
              </a:rPr>
              <a:t>约</a:t>
            </a:r>
            <a:r>
              <a:rPr sz="2100" spc="-15" dirty="0">
                <a:solidFill>
                  <a:srgbClr val="0000CC"/>
                </a:solidFill>
                <a:latin typeface="宋体" panose="02010600030101010101" pitchFamily="2" charset="-122"/>
                <a:cs typeface="宋体" panose="02010600030101010101" pitchFamily="2" charset="-122"/>
              </a:rPr>
              <a:t>提</a:t>
            </a:r>
            <a:r>
              <a:rPr sz="2100" spc="10" dirty="0">
                <a:solidFill>
                  <a:srgbClr val="0000CC"/>
                </a:solidFill>
                <a:latin typeface="宋体" panose="02010600030101010101" pitchFamily="2" charset="-122"/>
                <a:cs typeface="宋体" panose="02010600030101010101" pitchFamily="2" charset="-122"/>
              </a:rPr>
              <a:t>供</a:t>
            </a:r>
            <a:r>
              <a:rPr sz="2100" spc="-15" dirty="0">
                <a:solidFill>
                  <a:srgbClr val="0000CC"/>
                </a:solidFill>
                <a:latin typeface="宋体" panose="02010600030101010101" pitchFamily="2" charset="-122"/>
                <a:cs typeface="宋体" panose="02010600030101010101" pitchFamily="2" charset="-122"/>
              </a:rPr>
              <a:t>数</a:t>
            </a:r>
            <a:r>
              <a:rPr sz="2100" spc="10" dirty="0">
                <a:solidFill>
                  <a:srgbClr val="0000CC"/>
                </a:solidFill>
                <a:latin typeface="宋体" panose="02010600030101010101" pitchFamily="2" charset="-122"/>
                <a:cs typeface="宋体" panose="02010600030101010101" pitchFamily="2" charset="-122"/>
              </a:rPr>
              <a:t>据</a:t>
            </a:r>
            <a:r>
              <a:rPr sz="2100" spc="-15" dirty="0">
                <a:solidFill>
                  <a:srgbClr val="0000CC"/>
                </a:solidFill>
                <a:latin typeface="宋体" panose="02010600030101010101" pitchFamily="2" charset="-122"/>
                <a:cs typeface="宋体" panose="02010600030101010101" pitchFamily="2" charset="-122"/>
              </a:rPr>
              <a:t>支</a:t>
            </a:r>
            <a:r>
              <a:rPr sz="2100" dirty="0">
                <a:solidFill>
                  <a:srgbClr val="0000CC"/>
                </a:solidFill>
                <a:latin typeface="宋体" panose="02010600030101010101" pitchFamily="2" charset="-122"/>
                <a:cs typeface="宋体" panose="02010600030101010101" pitchFamily="2" charset="-122"/>
              </a:rPr>
              <a:t>撑</a:t>
            </a:r>
            <a:r>
              <a:rPr sz="2100" spc="10" dirty="0">
                <a:solidFill>
                  <a:srgbClr val="0000CC"/>
                </a:solidFill>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596265" lvl="1" indent="-240030">
              <a:lnSpc>
                <a:spcPct val="100000"/>
              </a:lnSpc>
              <a:spcBef>
                <a:spcPts val="145"/>
              </a:spcBef>
              <a:buSzPct val="95000"/>
              <a:buFont typeface="Wingdings" panose="05000000000000000000"/>
              <a:buChar char=""/>
              <a:tabLst>
                <a:tab pos="596900" algn="l"/>
              </a:tabLst>
            </a:pPr>
            <a:r>
              <a:rPr sz="2100" spc="10" dirty="0">
                <a:solidFill>
                  <a:srgbClr val="0000CC"/>
                </a:solidFill>
                <a:latin typeface="宋体" panose="02010600030101010101" pitchFamily="2" charset="-122"/>
                <a:cs typeface="宋体" panose="02010600030101010101" pitchFamily="2" charset="-122"/>
              </a:rPr>
              <a:t>为国家或地方层</a:t>
            </a:r>
            <a:r>
              <a:rPr sz="2100" spc="-15" dirty="0">
                <a:solidFill>
                  <a:srgbClr val="0000CC"/>
                </a:solidFill>
                <a:latin typeface="宋体" panose="02010600030101010101" pitchFamily="2" charset="-122"/>
                <a:cs typeface="宋体" panose="02010600030101010101" pitchFamily="2" charset="-122"/>
              </a:rPr>
              <a:t>级</a:t>
            </a:r>
            <a:r>
              <a:rPr sz="2100" spc="10" dirty="0">
                <a:solidFill>
                  <a:srgbClr val="0000CC"/>
                </a:solidFill>
                <a:latin typeface="宋体" panose="02010600030101010101" pitchFamily="2" charset="-122"/>
                <a:cs typeface="宋体" panose="02010600030101010101" pitchFamily="2" charset="-122"/>
              </a:rPr>
              <a:t>温</a:t>
            </a:r>
            <a:r>
              <a:rPr sz="2100" spc="-15" dirty="0">
                <a:solidFill>
                  <a:srgbClr val="0000CC"/>
                </a:solidFill>
                <a:latin typeface="宋体" panose="02010600030101010101" pitchFamily="2" charset="-122"/>
                <a:cs typeface="宋体" panose="02010600030101010101" pitchFamily="2" charset="-122"/>
              </a:rPr>
              <a:t>室</a:t>
            </a:r>
            <a:r>
              <a:rPr sz="2100" spc="10" dirty="0">
                <a:solidFill>
                  <a:srgbClr val="0000CC"/>
                </a:solidFill>
                <a:latin typeface="宋体" panose="02010600030101010101" pitchFamily="2" charset="-122"/>
                <a:cs typeface="宋体" panose="02010600030101010101" pitchFamily="2" charset="-122"/>
              </a:rPr>
              <a:t>气</a:t>
            </a:r>
            <a:r>
              <a:rPr sz="2100" spc="-15" dirty="0">
                <a:solidFill>
                  <a:srgbClr val="0000CC"/>
                </a:solidFill>
                <a:latin typeface="宋体" panose="02010600030101010101" pitchFamily="2" charset="-122"/>
                <a:cs typeface="宋体" panose="02010600030101010101" pitchFamily="2" charset="-122"/>
              </a:rPr>
              <a:t>体</a:t>
            </a:r>
            <a:r>
              <a:rPr sz="2100" spc="10" dirty="0">
                <a:solidFill>
                  <a:srgbClr val="0000CC"/>
                </a:solidFill>
                <a:latin typeface="宋体" panose="02010600030101010101" pitchFamily="2" charset="-122"/>
                <a:cs typeface="宋体" panose="02010600030101010101" pitchFamily="2" charset="-122"/>
              </a:rPr>
              <a:t>排</a:t>
            </a:r>
            <a:r>
              <a:rPr sz="2100" spc="-15" dirty="0">
                <a:solidFill>
                  <a:srgbClr val="0000CC"/>
                </a:solidFill>
                <a:latin typeface="宋体" panose="02010600030101010101" pitchFamily="2" charset="-122"/>
                <a:cs typeface="宋体" panose="02010600030101010101" pitchFamily="2" charset="-122"/>
              </a:rPr>
              <a:t>放</a:t>
            </a:r>
            <a:r>
              <a:rPr sz="2100" spc="10" dirty="0">
                <a:solidFill>
                  <a:srgbClr val="0000CC"/>
                </a:solidFill>
                <a:latin typeface="宋体" panose="02010600030101010101" pitchFamily="2" charset="-122"/>
                <a:cs typeface="宋体" panose="02010600030101010101" pitchFamily="2" charset="-122"/>
              </a:rPr>
              <a:t>清</a:t>
            </a:r>
            <a:r>
              <a:rPr sz="2100" spc="-15" dirty="0">
                <a:solidFill>
                  <a:srgbClr val="0000CC"/>
                </a:solidFill>
                <a:latin typeface="宋体" panose="02010600030101010101" pitchFamily="2" charset="-122"/>
                <a:cs typeface="宋体" panose="02010600030101010101" pitchFamily="2" charset="-122"/>
              </a:rPr>
              <a:t>单</a:t>
            </a:r>
            <a:r>
              <a:rPr sz="2100" spc="10" dirty="0">
                <a:solidFill>
                  <a:srgbClr val="0000CC"/>
                </a:solidFill>
                <a:latin typeface="宋体" panose="02010600030101010101" pitchFamily="2" charset="-122"/>
                <a:cs typeface="宋体" panose="02010600030101010101" pitchFamily="2" charset="-122"/>
              </a:rPr>
              <a:t>定</a:t>
            </a:r>
            <a:r>
              <a:rPr sz="2100" spc="-15" dirty="0">
                <a:solidFill>
                  <a:srgbClr val="0000CC"/>
                </a:solidFill>
                <a:latin typeface="宋体" panose="02010600030101010101" pitchFamily="2" charset="-122"/>
                <a:cs typeface="宋体" panose="02010600030101010101" pitchFamily="2" charset="-122"/>
              </a:rPr>
              <a:t>期</a:t>
            </a:r>
            <a:r>
              <a:rPr sz="2100" spc="10" dirty="0">
                <a:solidFill>
                  <a:srgbClr val="0000CC"/>
                </a:solidFill>
                <a:latin typeface="宋体" panose="02010600030101010101" pitchFamily="2" charset="-122"/>
                <a:cs typeface="宋体" panose="02010600030101010101" pitchFamily="2" charset="-122"/>
              </a:rPr>
              <a:t>编</a:t>
            </a:r>
            <a:r>
              <a:rPr sz="2100" spc="-15" dirty="0">
                <a:solidFill>
                  <a:srgbClr val="0000CC"/>
                </a:solidFill>
                <a:latin typeface="宋体" panose="02010600030101010101" pitchFamily="2" charset="-122"/>
                <a:cs typeface="宋体" panose="02010600030101010101" pitchFamily="2" charset="-122"/>
              </a:rPr>
              <a:t>制</a:t>
            </a:r>
            <a:r>
              <a:rPr sz="2100" spc="10" dirty="0">
                <a:solidFill>
                  <a:srgbClr val="0000CC"/>
                </a:solidFill>
                <a:latin typeface="宋体" panose="02010600030101010101" pitchFamily="2" charset="-122"/>
                <a:cs typeface="宋体" panose="02010600030101010101" pitchFamily="2" charset="-122"/>
              </a:rPr>
              <a:t>提</a:t>
            </a:r>
            <a:r>
              <a:rPr sz="2100" spc="-15" dirty="0">
                <a:solidFill>
                  <a:srgbClr val="0000CC"/>
                </a:solidFill>
                <a:latin typeface="宋体" panose="02010600030101010101" pitchFamily="2" charset="-122"/>
                <a:cs typeface="宋体" panose="02010600030101010101" pitchFamily="2" charset="-122"/>
              </a:rPr>
              <a:t>供</a:t>
            </a:r>
            <a:r>
              <a:rPr sz="2100" spc="10" dirty="0">
                <a:solidFill>
                  <a:srgbClr val="0000CC"/>
                </a:solidFill>
                <a:latin typeface="宋体" panose="02010600030101010101" pitchFamily="2" charset="-122"/>
                <a:cs typeface="宋体" panose="02010600030101010101" pitchFamily="2" charset="-122"/>
              </a:rPr>
              <a:t>参</a:t>
            </a:r>
            <a:r>
              <a:rPr sz="2100" spc="-15" dirty="0">
                <a:solidFill>
                  <a:srgbClr val="0000CC"/>
                </a:solidFill>
                <a:latin typeface="宋体" panose="02010600030101010101" pitchFamily="2" charset="-122"/>
                <a:cs typeface="宋体" panose="02010600030101010101" pitchFamily="2" charset="-122"/>
              </a:rPr>
              <a:t>考</a:t>
            </a:r>
            <a:r>
              <a:rPr sz="2100" spc="10" dirty="0">
                <a:solidFill>
                  <a:srgbClr val="0000CC"/>
                </a:solidFill>
                <a:latin typeface="宋体" panose="02010600030101010101" pitchFamily="2" charset="-122"/>
                <a:cs typeface="宋体" panose="02010600030101010101" pitchFamily="2" charset="-122"/>
              </a:rPr>
              <a:t>数</a:t>
            </a:r>
            <a:r>
              <a:rPr sz="2100" spc="-25" dirty="0">
                <a:solidFill>
                  <a:srgbClr val="0000CC"/>
                </a:solidFill>
                <a:latin typeface="宋体" panose="02010600030101010101" pitchFamily="2" charset="-122"/>
                <a:cs typeface="宋体" panose="02010600030101010101" pitchFamily="2" charset="-122"/>
              </a:rPr>
              <a:t>据</a:t>
            </a:r>
            <a:r>
              <a:rPr sz="2100" spc="10" dirty="0">
                <a:solidFill>
                  <a:srgbClr val="0000CC"/>
                </a:solidFill>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a:p>
            <a:pPr marL="596265" lvl="1" indent="-240030">
              <a:lnSpc>
                <a:spcPct val="100000"/>
              </a:lnSpc>
              <a:spcBef>
                <a:spcPts val="145"/>
              </a:spcBef>
              <a:buSzPct val="95000"/>
              <a:buFont typeface="Wingdings" panose="05000000000000000000"/>
              <a:buChar char=""/>
              <a:tabLst>
                <a:tab pos="596900" algn="l"/>
              </a:tabLst>
            </a:pPr>
            <a:r>
              <a:rPr sz="2100" spc="10" dirty="0">
                <a:solidFill>
                  <a:srgbClr val="0000CC"/>
                </a:solidFill>
                <a:latin typeface="宋体" panose="02010600030101010101" pitchFamily="2" charset="-122"/>
                <a:cs typeface="宋体" panose="02010600030101010101" pitchFamily="2" charset="-122"/>
              </a:rPr>
              <a:t>促进企业加强温</a:t>
            </a:r>
            <a:r>
              <a:rPr sz="2100" spc="-15" dirty="0">
                <a:solidFill>
                  <a:srgbClr val="0000CC"/>
                </a:solidFill>
                <a:latin typeface="宋体" panose="02010600030101010101" pitchFamily="2" charset="-122"/>
                <a:cs typeface="宋体" panose="02010600030101010101" pitchFamily="2" charset="-122"/>
              </a:rPr>
              <a:t>室</a:t>
            </a:r>
            <a:r>
              <a:rPr sz="2100" spc="10" dirty="0">
                <a:solidFill>
                  <a:srgbClr val="0000CC"/>
                </a:solidFill>
                <a:latin typeface="宋体" panose="02010600030101010101" pitchFamily="2" charset="-122"/>
                <a:cs typeface="宋体" panose="02010600030101010101" pitchFamily="2" charset="-122"/>
              </a:rPr>
              <a:t>气</a:t>
            </a:r>
            <a:r>
              <a:rPr sz="2100" spc="-15" dirty="0">
                <a:solidFill>
                  <a:srgbClr val="0000CC"/>
                </a:solidFill>
                <a:latin typeface="宋体" panose="02010600030101010101" pitchFamily="2" charset="-122"/>
                <a:cs typeface="宋体" panose="02010600030101010101" pitchFamily="2" charset="-122"/>
              </a:rPr>
              <a:t>体</a:t>
            </a:r>
            <a:r>
              <a:rPr sz="2100" spc="10" dirty="0">
                <a:solidFill>
                  <a:srgbClr val="0000CC"/>
                </a:solidFill>
                <a:latin typeface="宋体" panose="02010600030101010101" pitchFamily="2" charset="-122"/>
                <a:cs typeface="宋体" panose="02010600030101010101" pitchFamily="2" charset="-122"/>
              </a:rPr>
              <a:t>排</a:t>
            </a:r>
            <a:r>
              <a:rPr sz="2100" spc="-15" dirty="0">
                <a:solidFill>
                  <a:srgbClr val="0000CC"/>
                </a:solidFill>
                <a:latin typeface="宋体" panose="02010600030101010101" pitchFamily="2" charset="-122"/>
                <a:cs typeface="宋体" panose="02010600030101010101" pitchFamily="2" charset="-122"/>
              </a:rPr>
              <a:t>放</a:t>
            </a:r>
            <a:r>
              <a:rPr sz="2100" spc="10" dirty="0">
                <a:solidFill>
                  <a:srgbClr val="0000CC"/>
                </a:solidFill>
                <a:latin typeface="宋体" panose="02010600030101010101" pitchFamily="2" charset="-122"/>
                <a:cs typeface="宋体" panose="02010600030101010101" pitchFamily="2" charset="-122"/>
              </a:rPr>
              <a:t>管</a:t>
            </a:r>
            <a:r>
              <a:rPr sz="2100" spc="-20" dirty="0">
                <a:solidFill>
                  <a:srgbClr val="0000CC"/>
                </a:solidFill>
                <a:latin typeface="宋体" panose="02010600030101010101" pitchFamily="2" charset="-122"/>
                <a:cs typeface="宋体" panose="02010600030101010101" pitchFamily="2" charset="-122"/>
              </a:rPr>
              <a:t>理</a:t>
            </a:r>
            <a:r>
              <a:rPr sz="2100" spc="10" dirty="0">
                <a:solidFill>
                  <a:srgbClr val="0000CC"/>
                </a:solidFill>
                <a:latin typeface="宋体" panose="02010600030101010101" pitchFamily="2" charset="-122"/>
                <a:cs typeface="宋体" panose="02010600030101010101" pitchFamily="2" charset="-122"/>
              </a:rPr>
              <a:t>，</a:t>
            </a:r>
            <a:r>
              <a:rPr sz="2100" spc="-15" dirty="0">
                <a:solidFill>
                  <a:srgbClr val="0000CC"/>
                </a:solidFill>
                <a:latin typeface="宋体" panose="02010600030101010101" pitchFamily="2" charset="-122"/>
                <a:cs typeface="宋体" panose="02010600030101010101" pitchFamily="2" charset="-122"/>
              </a:rPr>
              <a:t>识</a:t>
            </a:r>
            <a:r>
              <a:rPr sz="2100" spc="10" dirty="0">
                <a:solidFill>
                  <a:srgbClr val="0000CC"/>
                </a:solidFill>
                <a:latin typeface="宋体" panose="02010600030101010101" pitchFamily="2" charset="-122"/>
                <a:cs typeface="宋体" panose="02010600030101010101" pitchFamily="2" charset="-122"/>
              </a:rPr>
              <a:t>别</a:t>
            </a:r>
            <a:r>
              <a:rPr sz="2100" spc="-15" dirty="0">
                <a:solidFill>
                  <a:srgbClr val="0000CC"/>
                </a:solidFill>
                <a:latin typeface="宋体" panose="02010600030101010101" pitchFamily="2" charset="-122"/>
                <a:cs typeface="宋体" panose="02010600030101010101" pitchFamily="2" charset="-122"/>
              </a:rPr>
              <a:t>温</a:t>
            </a:r>
            <a:r>
              <a:rPr sz="2100" spc="10" dirty="0">
                <a:solidFill>
                  <a:srgbClr val="0000CC"/>
                </a:solidFill>
                <a:latin typeface="宋体" panose="02010600030101010101" pitchFamily="2" charset="-122"/>
                <a:cs typeface="宋体" panose="02010600030101010101" pitchFamily="2" charset="-122"/>
              </a:rPr>
              <a:t>室</a:t>
            </a:r>
            <a:r>
              <a:rPr sz="2100" spc="-15" dirty="0">
                <a:solidFill>
                  <a:srgbClr val="0000CC"/>
                </a:solidFill>
                <a:latin typeface="宋体" panose="02010600030101010101" pitchFamily="2" charset="-122"/>
                <a:cs typeface="宋体" panose="02010600030101010101" pitchFamily="2" charset="-122"/>
              </a:rPr>
              <a:t>气</a:t>
            </a:r>
            <a:r>
              <a:rPr sz="2100" spc="10" dirty="0">
                <a:solidFill>
                  <a:srgbClr val="0000CC"/>
                </a:solidFill>
                <a:latin typeface="宋体" panose="02010600030101010101" pitchFamily="2" charset="-122"/>
                <a:cs typeface="宋体" panose="02010600030101010101" pitchFamily="2" charset="-122"/>
              </a:rPr>
              <a:t>体</a:t>
            </a:r>
            <a:r>
              <a:rPr sz="2100" spc="-15" dirty="0">
                <a:solidFill>
                  <a:srgbClr val="0000CC"/>
                </a:solidFill>
                <a:latin typeface="宋体" panose="02010600030101010101" pitchFamily="2" charset="-122"/>
                <a:cs typeface="宋体" panose="02010600030101010101" pitchFamily="2" charset="-122"/>
              </a:rPr>
              <a:t>减</a:t>
            </a:r>
            <a:r>
              <a:rPr sz="2100" spc="10" dirty="0">
                <a:solidFill>
                  <a:srgbClr val="0000CC"/>
                </a:solidFill>
                <a:latin typeface="宋体" panose="02010600030101010101" pitchFamily="2" charset="-122"/>
                <a:cs typeface="宋体" panose="02010600030101010101" pitchFamily="2" charset="-122"/>
              </a:rPr>
              <a:t>排</a:t>
            </a:r>
            <a:r>
              <a:rPr sz="2100" spc="-15" dirty="0">
                <a:solidFill>
                  <a:srgbClr val="0000CC"/>
                </a:solidFill>
                <a:latin typeface="宋体" panose="02010600030101010101" pitchFamily="2" charset="-122"/>
                <a:cs typeface="宋体" panose="02010600030101010101" pitchFamily="2" charset="-122"/>
              </a:rPr>
              <a:t>潜</a:t>
            </a:r>
            <a:r>
              <a:rPr sz="2100" spc="5" dirty="0">
                <a:solidFill>
                  <a:srgbClr val="0000CC"/>
                </a:solidFill>
                <a:latin typeface="宋体" panose="02010600030101010101" pitchFamily="2" charset="-122"/>
                <a:cs typeface="宋体" panose="02010600030101010101" pitchFamily="2" charset="-122"/>
              </a:rPr>
              <a:t>力</a:t>
            </a:r>
            <a:r>
              <a:rPr sz="2100" spc="10" dirty="0">
                <a:solidFill>
                  <a:srgbClr val="0000CC"/>
                </a:solidFill>
                <a:latin typeface="宋体" panose="02010600030101010101" pitchFamily="2" charset="-122"/>
                <a:cs typeface="宋体" panose="02010600030101010101" pitchFamily="2" charset="-122"/>
              </a:rPr>
              <a:t>。</a:t>
            </a:r>
            <a:endParaRPr sz="2100">
              <a:latin typeface="宋体" panose="02010600030101010101" pitchFamily="2" charset="-122"/>
              <a:cs typeface="宋体" panose="02010600030101010101" pitchFamily="2" charset="-122"/>
            </a:endParaRPr>
          </a:p>
        </p:txBody>
      </p:sp>
      <p:sp>
        <p:nvSpPr>
          <p:cNvPr id="8" name="object 8"/>
          <p:cNvSpPr txBox="1"/>
          <p:nvPr/>
        </p:nvSpPr>
        <p:spPr>
          <a:xfrm>
            <a:off x="9128252" y="6809233"/>
            <a:ext cx="83820" cy="164465"/>
          </a:xfrm>
          <a:prstGeom prst="rect">
            <a:avLst/>
          </a:prstGeom>
        </p:spPr>
        <p:txBody>
          <a:bodyPr vert="horz" wrap="square" lIns="0" tIns="13970" rIns="0" bIns="0" rtlCol="0">
            <a:spAutoFit/>
          </a:bodyPr>
          <a:lstStyle/>
          <a:p>
            <a:pPr marL="12700">
              <a:lnSpc>
                <a:spcPct val="100000"/>
              </a:lnSpc>
              <a:spcBef>
                <a:spcPts val="110"/>
              </a:spcBef>
            </a:pPr>
            <a:r>
              <a:rPr sz="900" spc="5" dirty="0">
                <a:solidFill>
                  <a:srgbClr val="888888"/>
                </a:solidFill>
                <a:latin typeface="隶书"/>
                <a:cs typeface="隶书"/>
              </a:rPr>
              <a:t>3</a:t>
            </a:r>
            <a:endParaRPr sz="900">
              <a:latin typeface="隶书"/>
              <a:cs typeface="隶书"/>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1066" y="725423"/>
            <a:ext cx="6682233"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试用中</a:t>
            </a:r>
            <a:r>
              <a:rPr sz="3300" b="1" spc="10" dirty="0">
                <a:solidFill>
                  <a:srgbClr val="000000"/>
                </a:solidFill>
                <a:latin typeface="Microsoft JhengHei" panose="020B0604030504040204" charset="-120"/>
                <a:cs typeface="Microsoft JhengHei" panose="020B0604030504040204" charset="-120"/>
              </a:rPr>
              <a:t>遇到的典型问题及解决思路</a:t>
            </a:r>
            <a:endParaRPr sz="3300" dirty="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007362" y="1685544"/>
            <a:ext cx="8531860" cy="4612640"/>
          </a:xfrm>
          <a:prstGeom prst="rect">
            <a:avLst/>
          </a:prstGeom>
        </p:spPr>
        <p:txBody>
          <a:bodyPr vert="horz" wrap="square" lIns="0" tIns="12700" rIns="0" bIns="0" rtlCol="0">
            <a:spAutoFit/>
          </a:bodyPr>
          <a:lstStyle/>
          <a:p>
            <a:pPr marL="263525" indent="-226060">
              <a:lnSpc>
                <a:spcPts val="2050"/>
              </a:lnSpc>
              <a:spcBef>
                <a:spcPts val="100"/>
              </a:spcBef>
              <a:buFont typeface="Calibri" panose="020F0502020204030204"/>
              <a:buAutoNum type="arabicPeriod" startAt="5"/>
              <a:tabLst>
                <a:tab pos="264160" algn="l"/>
              </a:tabLst>
            </a:pPr>
            <a:r>
              <a:rPr sz="1800" dirty="0">
                <a:latin typeface="宋体" panose="02010600030101010101" pitchFamily="2" charset="-122"/>
                <a:cs typeface="宋体" panose="02010600030101010101" pitchFamily="2" charset="-122"/>
              </a:rPr>
              <a:t>活动水平存在多种数据源选项，如入厂数据与入炉数据之分，原始记录、统计台账</a:t>
            </a:r>
            <a:endParaRPr sz="1800">
              <a:latin typeface="宋体" panose="02010600030101010101" pitchFamily="2" charset="-122"/>
              <a:cs typeface="宋体" panose="02010600030101010101" pitchFamily="2" charset="-122"/>
            </a:endParaRPr>
          </a:p>
          <a:p>
            <a:pPr marL="208280">
              <a:lnSpc>
                <a:spcPts val="2050"/>
              </a:lnSpc>
            </a:pPr>
            <a:r>
              <a:rPr sz="1800" dirty="0">
                <a:latin typeface="宋体" panose="02010600030101010101" pitchFamily="2" charset="-122"/>
                <a:cs typeface="宋体" panose="02010600030101010101" pitchFamily="2" charset="-122"/>
              </a:rPr>
              <a:t>、统计报表之分，企业应该如何选取？</a:t>
            </a:r>
            <a:endParaRPr sz="1800">
              <a:latin typeface="宋体" panose="02010600030101010101" pitchFamily="2" charset="-122"/>
              <a:cs typeface="宋体" panose="02010600030101010101" pitchFamily="2" charset="-122"/>
            </a:endParaRPr>
          </a:p>
          <a:p>
            <a:pPr marL="553085" marR="198755" lvl="1" indent="-170815" algn="just">
              <a:lnSpc>
                <a:spcPct val="88000"/>
              </a:lnSpc>
              <a:spcBef>
                <a:spcPts val="980"/>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答：活动水平来源的选择取决于数据的可获得性及是否能够支持既定排放源的 活动水平需求。存在多个可选的数据源时，企业可根据实际情况按照透明、准 确、完整、一致、可核查的原则选取其中一个合适的选项，关键是整个时间序 列上数据源必须一致。</a:t>
            </a:r>
            <a:endParaRPr sz="1800">
              <a:latin typeface="宋体" panose="02010600030101010101" pitchFamily="2" charset="-122"/>
              <a:cs typeface="宋体" panose="02010600030101010101" pitchFamily="2" charset="-122"/>
            </a:endParaRPr>
          </a:p>
          <a:p>
            <a:pPr marL="208280" marR="30480" indent="-170815" algn="just">
              <a:lnSpc>
                <a:spcPts val="1940"/>
              </a:lnSpc>
              <a:spcBef>
                <a:spcPts val="825"/>
              </a:spcBef>
              <a:buFont typeface="Calibri" panose="020F0502020204030204"/>
              <a:buAutoNum type="arabicPeriod" startAt="6"/>
              <a:tabLst>
                <a:tab pos="264160" algn="l"/>
              </a:tabLst>
            </a:pPr>
            <a:r>
              <a:rPr sz="1800" dirty="0">
                <a:latin typeface="宋体" panose="02010600030101010101" pitchFamily="2" charset="-122"/>
                <a:cs typeface="宋体" panose="02010600030101010101" pitchFamily="2" charset="-122"/>
              </a:rPr>
              <a:t>报告主体存在跨行业生产活动怎么办？怎么从政府发布的诸多指南中选择适用的指 南？</a:t>
            </a:r>
            <a:endParaRPr sz="1800">
              <a:latin typeface="宋体" panose="02010600030101010101" pitchFamily="2" charset="-122"/>
              <a:cs typeface="宋体" panose="02010600030101010101" pitchFamily="2" charset="-122"/>
            </a:endParaRPr>
          </a:p>
          <a:p>
            <a:pPr marL="553085" marR="198120" lvl="1" indent="-170815" algn="just">
              <a:lnSpc>
                <a:spcPts val="1800"/>
              </a:lnSpc>
              <a:spcBef>
                <a:spcPts val="675"/>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答：建议按产业活动细分核算单元，每个核算单元对应一种产业活动，也方便 适用所属行业的针对性指南。</a:t>
            </a:r>
            <a:endParaRPr sz="1800">
              <a:latin typeface="宋体" panose="02010600030101010101" pitchFamily="2" charset="-122"/>
              <a:cs typeface="宋体" panose="02010600030101010101" pitchFamily="2" charset="-122"/>
            </a:endParaRPr>
          </a:p>
          <a:p>
            <a:pPr marL="263525" indent="-226060" algn="just">
              <a:lnSpc>
                <a:spcPct val="100000"/>
              </a:lnSpc>
              <a:spcBef>
                <a:spcPts val="575"/>
              </a:spcBef>
              <a:buFont typeface="Calibri" panose="020F0502020204030204"/>
              <a:buAutoNum type="arabicPeriod" startAt="6"/>
              <a:tabLst>
                <a:tab pos="264160" algn="l"/>
              </a:tabLst>
            </a:pPr>
            <a:r>
              <a:rPr sz="1800" dirty="0">
                <a:latin typeface="宋体" panose="02010600030101010101" pitchFamily="2" charset="-122"/>
                <a:cs typeface="宋体" panose="02010600030101010101" pitchFamily="2" charset="-122"/>
              </a:rPr>
              <a:t>报告主体拥有多个分厂怎么办？</a:t>
            </a:r>
            <a:endParaRPr sz="1800">
              <a:latin typeface="宋体" panose="02010600030101010101" pitchFamily="2" charset="-122"/>
              <a:cs typeface="宋体" panose="02010600030101010101" pitchFamily="2" charset="-122"/>
            </a:endParaRPr>
          </a:p>
          <a:p>
            <a:pPr marL="553085" marR="78740" lvl="1" indent="-170815">
              <a:lnSpc>
                <a:spcPct val="87000"/>
              </a:lnSpc>
              <a:spcBef>
                <a:spcPts val="620"/>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答：建议将地理上相对独立的分厂作为一个个核算单元，在报告中分别识别并 计算每个核算单元的化石燃料燃烧、工业生产过程、</a:t>
            </a:r>
            <a:r>
              <a:rPr sz="1800" spc="-25" dirty="0">
                <a:solidFill>
                  <a:srgbClr val="0000CC"/>
                </a:solidFill>
                <a:latin typeface="Calibri" panose="020F0502020204030204"/>
                <a:cs typeface="Calibri" panose="020F0502020204030204"/>
              </a:rPr>
              <a:t>C</a:t>
            </a:r>
            <a:r>
              <a:rPr sz="1800" spc="5" dirty="0">
                <a:solidFill>
                  <a:srgbClr val="0000CC"/>
                </a:solidFill>
                <a:latin typeface="Calibri" panose="020F0502020204030204"/>
                <a:cs typeface="Calibri" panose="020F0502020204030204"/>
              </a:rPr>
              <a:t>O</a:t>
            </a:r>
            <a:r>
              <a:rPr sz="1800" spc="-15" baseline="-21000"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回收利用等排放源，最 后汇总即反映了报告主体的总排放情况。</a:t>
            </a:r>
            <a:endParaRPr sz="1800">
              <a:latin typeface="宋体" panose="02010600030101010101" pitchFamily="2" charset="-122"/>
              <a:cs typeface="宋体" panose="02010600030101010101" pitchFamily="2" charset="-122"/>
            </a:endParaRPr>
          </a:p>
          <a:p>
            <a:pPr marL="263525" indent="-226060">
              <a:lnSpc>
                <a:spcPct val="100000"/>
              </a:lnSpc>
              <a:spcBef>
                <a:spcPts val="580"/>
              </a:spcBef>
              <a:buFont typeface="Calibri" panose="020F0502020204030204"/>
              <a:buAutoNum type="arabicPeriod" startAt="6"/>
              <a:tabLst>
                <a:tab pos="264160" algn="l"/>
              </a:tabLst>
            </a:pPr>
            <a:r>
              <a:rPr sz="1800" dirty="0">
                <a:latin typeface="宋体" panose="02010600030101010101" pitchFamily="2" charset="-122"/>
                <a:cs typeface="宋体" panose="02010600030101010101" pitchFamily="2" charset="-122"/>
              </a:rPr>
              <a:t>煤化工企业的指南适用问题？</a:t>
            </a:r>
            <a:endParaRPr sz="1800">
              <a:latin typeface="宋体" panose="02010600030101010101" pitchFamily="2" charset="-122"/>
              <a:cs typeface="宋体" panose="02010600030101010101" pitchFamily="2" charset="-122"/>
            </a:endParaRPr>
          </a:p>
          <a:p>
            <a:pPr marL="553085" lvl="1" indent="-171450">
              <a:lnSpc>
                <a:spcPct val="100000"/>
              </a:lnSpc>
              <a:spcBef>
                <a:spcPts val="600"/>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答：煤化工企业可参考化工企业核算指南核算和报告温室气体排放量。</a:t>
            </a:r>
            <a:endParaRPr sz="1800">
              <a:latin typeface="宋体" panose="02010600030101010101" pitchFamily="2" charset="-122"/>
              <a:cs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1066" y="725423"/>
            <a:ext cx="6682233"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试用中</a:t>
            </a:r>
            <a:r>
              <a:rPr sz="3300" b="1" spc="10" dirty="0">
                <a:solidFill>
                  <a:srgbClr val="000000"/>
                </a:solidFill>
                <a:latin typeface="Microsoft JhengHei" panose="020B0604030504040204" charset="-120"/>
                <a:cs typeface="Microsoft JhengHei" panose="020B0604030504040204" charset="-120"/>
              </a:rPr>
              <a:t>遇到的典型问题及解决思路</a:t>
            </a:r>
            <a:endParaRPr sz="3300" dirty="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032762" y="1594104"/>
            <a:ext cx="8368030" cy="2918460"/>
          </a:xfrm>
          <a:prstGeom prst="rect">
            <a:avLst/>
          </a:prstGeom>
        </p:spPr>
        <p:txBody>
          <a:bodyPr vert="horz" wrap="square" lIns="0" tIns="104140" rIns="0" bIns="0" rtlCol="0">
            <a:spAutoFit/>
          </a:bodyPr>
          <a:lstStyle/>
          <a:p>
            <a:pPr marL="238125" indent="-226060">
              <a:lnSpc>
                <a:spcPct val="100000"/>
              </a:lnSpc>
              <a:spcBef>
                <a:spcPts val="820"/>
              </a:spcBef>
              <a:buFont typeface="Calibri" panose="020F0502020204030204"/>
              <a:buAutoNum type="arabicPeriod" startAt="9"/>
              <a:tabLst>
                <a:tab pos="238760" algn="l"/>
              </a:tabLst>
            </a:pPr>
            <a:r>
              <a:rPr sz="1800" dirty="0">
                <a:latin typeface="宋体" panose="02010600030101010101" pitchFamily="2" charset="-122"/>
                <a:cs typeface="宋体" panose="02010600030101010101" pitchFamily="2" charset="-122"/>
              </a:rPr>
              <a:t>对一些不常见的燃料品种，如兰炭、锻煤，如何获得含碳量？</a:t>
            </a:r>
            <a:endParaRPr sz="1800">
              <a:latin typeface="宋体" panose="02010600030101010101" pitchFamily="2" charset="-122"/>
              <a:cs typeface="宋体" panose="02010600030101010101" pitchFamily="2" charset="-122"/>
            </a:endParaRPr>
          </a:p>
          <a:p>
            <a:pPr marL="527685" lvl="1" indent="-171450">
              <a:lnSpc>
                <a:spcPts val="2050"/>
              </a:lnSpc>
              <a:spcBef>
                <a:spcPts val="720"/>
              </a:spcBef>
              <a:buFont typeface="Arial" panose="020B0604020202020204"/>
              <a:buChar char="•"/>
              <a:tabLst>
                <a:tab pos="528320" algn="l"/>
              </a:tabLst>
            </a:pPr>
            <a:r>
              <a:rPr sz="1800" dirty="0">
                <a:solidFill>
                  <a:srgbClr val="0000CC"/>
                </a:solidFill>
                <a:latin typeface="宋体" panose="02010600030101010101" pitchFamily="2" charset="-122"/>
                <a:cs typeface="宋体" panose="02010600030101010101" pitchFamily="2" charset="-122"/>
              </a:rPr>
              <a:t>答：对不常见的燃料品种，最好实测元素碳含量，最不济也应实测低位发热量</a:t>
            </a:r>
            <a:endParaRPr sz="1800">
              <a:latin typeface="宋体" panose="02010600030101010101" pitchFamily="2" charset="-122"/>
              <a:cs typeface="宋体" panose="02010600030101010101" pitchFamily="2" charset="-122"/>
            </a:endParaRPr>
          </a:p>
          <a:p>
            <a:pPr marL="527685" marR="59690">
              <a:lnSpc>
                <a:spcPts val="1800"/>
              </a:lnSpc>
              <a:spcBef>
                <a:spcPts val="250"/>
              </a:spcBef>
            </a:pPr>
            <a:r>
              <a:rPr sz="1800" dirty="0">
                <a:solidFill>
                  <a:srgbClr val="0000CC"/>
                </a:solidFill>
                <a:latin typeface="宋体" panose="02010600030101010101" pitchFamily="2" charset="-122"/>
                <a:cs typeface="宋体" panose="02010600030101010101" pitchFamily="2" charset="-122"/>
              </a:rPr>
              <a:t>，然后参考发热量相近燃料品种的单位热值含碳量来估算含碳量。如兰炭的含 碳量可根据实测的低位发热量及焦炭的单位热值含碳量来估算。</a:t>
            </a:r>
            <a:endParaRPr sz="1800">
              <a:latin typeface="宋体" panose="02010600030101010101" pitchFamily="2" charset="-122"/>
              <a:cs typeface="宋体" panose="02010600030101010101" pitchFamily="2" charset="-122"/>
            </a:endParaRPr>
          </a:p>
          <a:p>
            <a:pPr marL="182880" marR="102235" indent="-170815">
              <a:lnSpc>
                <a:spcPts val="1940"/>
              </a:lnSpc>
              <a:spcBef>
                <a:spcPts val="825"/>
              </a:spcBef>
              <a:buFont typeface="Calibri" panose="020F0502020204030204"/>
              <a:buAutoNum type="arabicPeriod" startAt="10"/>
              <a:tabLst>
                <a:tab pos="354330" algn="l"/>
              </a:tabLst>
            </a:pPr>
            <a:r>
              <a:rPr sz="1800" dirty="0">
                <a:latin typeface="宋体" panose="02010600030101010101" pitchFamily="2" charset="-122"/>
                <a:cs typeface="宋体" panose="02010600030101010101" pitchFamily="2" charset="-122"/>
              </a:rPr>
              <a:t>在基于碳质量平衡法计算生产过程</a:t>
            </a:r>
            <a:r>
              <a:rPr sz="1800" spc="-25" dirty="0">
                <a:latin typeface="Calibri" panose="020F0502020204030204"/>
                <a:cs typeface="Calibri" panose="020F0502020204030204"/>
              </a:rPr>
              <a:t>C</a:t>
            </a:r>
            <a:r>
              <a:rPr sz="1800" spc="5" dirty="0">
                <a:latin typeface="Calibri" panose="020F0502020204030204"/>
                <a:cs typeface="Calibri" panose="020F0502020204030204"/>
              </a:rPr>
              <a:t>O</a:t>
            </a:r>
            <a:r>
              <a:rPr sz="1400" spc="-15"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排放时，部分企业存在输入输出混合物， 并且企业无法提供混合物的碳含量，如何处理？</a:t>
            </a:r>
            <a:endParaRPr sz="1800">
              <a:latin typeface="宋体" panose="02010600030101010101" pitchFamily="2" charset="-122"/>
              <a:cs typeface="宋体" panose="02010600030101010101" pitchFamily="2" charset="-122"/>
            </a:endParaRPr>
          </a:p>
          <a:p>
            <a:pPr marL="527685" marR="5080" lvl="1" indent="-170815" algn="just">
              <a:lnSpc>
                <a:spcPct val="90000"/>
              </a:lnSpc>
              <a:spcBef>
                <a:spcPts val="790"/>
              </a:spcBef>
              <a:buFont typeface="Arial" panose="020B0604020202020204"/>
              <a:buChar char="•"/>
              <a:tabLst>
                <a:tab pos="528320" algn="l"/>
              </a:tabLst>
            </a:pPr>
            <a:r>
              <a:rPr sz="1800" dirty="0">
                <a:solidFill>
                  <a:srgbClr val="0000CC"/>
                </a:solidFill>
                <a:latin typeface="宋体" panose="02010600030101010101" pitchFamily="2" charset="-122"/>
                <a:cs typeface="宋体" panose="02010600030101010101" pitchFamily="2" charset="-122"/>
              </a:rPr>
              <a:t>答：在第一年可尽量查找相关依据粗估含碳量，如仍不可得，可假设</a:t>
            </a:r>
            <a:r>
              <a:rPr sz="1800" dirty="0">
                <a:solidFill>
                  <a:srgbClr val="0000CC"/>
                </a:solidFill>
                <a:latin typeface="Calibri" panose="020F0502020204030204"/>
                <a:cs typeface="Calibri" panose="020F0502020204030204"/>
              </a:rPr>
              <a:t>0</a:t>
            </a:r>
            <a:r>
              <a:rPr sz="1800" spc="5" dirty="0">
                <a:solidFill>
                  <a:srgbClr val="0000CC"/>
                </a:solidFill>
                <a:latin typeface="Calibri" panose="020F0502020204030204"/>
                <a:cs typeface="Calibri" panose="020F0502020204030204"/>
              </a:rPr>
              <a:t>%</a:t>
            </a:r>
            <a:r>
              <a:rPr sz="1800" dirty="0">
                <a:solidFill>
                  <a:srgbClr val="0000CC"/>
                </a:solidFill>
                <a:latin typeface="宋体" panose="02010600030101010101" pitchFamily="2" charset="-122"/>
                <a:cs typeface="宋体" panose="02010600030101010101" pitchFamily="2" charset="-122"/>
              </a:rPr>
              <a:t>含碳及  </a:t>
            </a:r>
            <a:r>
              <a:rPr sz="1800" dirty="0">
                <a:solidFill>
                  <a:srgbClr val="0000CC"/>
                </a:solidFill>
                <a:latin typeface="Calibri" panose="020F0502020204030204"/>
                <a:cs typeface="Calibri" panose="020F0502020204030204"/>
              </a:rPr>
              <a:t>100</a:t>
            </a:r>
            <a:r>
              <a:rPr sz="1800" spc="5" dirty="0">
                <a:solidFill>
                  <a:srgbClr val="0000CC"/>
                </a:solidFill>
                <a:latin typeface="Calibri" panose="020F0502020204030204"/>
                <a:cs typeface="Calibri" panose="020F0502020204030204"/>
              </a:rPr>
              <a:t>%</a:t>
            </a:r>
            <a:r>
              <a:rPr sz="1800" dirty="0">
                <a:solidFill>
                  <a:srgbClr val="0000CC"/>
                </a:solidFill>
                <a:latin typeface="宋体" panose="02010600030101010101" pitchFamily="2" charset="-122"/>
                <a:cs typeface="宋体" panose="02010600030101010101" pitchFamily="2" charset="-122"/>
              </a:rPr>
              <a:t>含碳分别计算极端值，并从上下限范围中按保守性原则取一个值作为报告 数据。同时做好今后获得该混合物含碳量的监测计划，以更准确地核算报告第 二年的排放量。</a:t>
            </a:r>
            <a:endParaRPr sz="1800">
              <a:latin typeface="宋体" panose="02010600030101010101" pitchFamily="2" charset="-122"/>
              <a:cs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1066" y="725423"/>
            <a:ext cx="6834633"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试用中</a:t>
            </a:r>
            <a:r>
              <a:rPr sz="3300" b="1" spc="10" dirty="0">
                <a:solidFill>
                  <a:srgbClr val="000000"/>
                </a:solidFill>
                <a:latin typeface="Microsoft JhengHei" panose="020B0604030504040204" charset="-120"/>
                <a:cs typeface="Microsoft JhengHei" panose="020B0604030504040204" charset="-120"/>
              </a:rPr>
              <a:t>遇到的典型问题及解决思路</a:t>
            </a:r>
            <a:endParaRPr sz="3300" dirty="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065"/>
              </a:lnSpc>
            </a:pPr>
            <a:fld id="{81D60167-4931-47E6-BA6A-407CBD079E47}" type="slidenum">
              <a:rPr spc="5" dirty="0"/>
            </a:fld>
            <a:endParaRPr spc="5" dirty="0"/>
          </a:p>
        </p:txBody>
      </p:sp>
      <p:sp>
        <p:nvSpPr>
          <p:cNvPr id="3" name="object 3"/>
          <p:cNvSpPr txBox="1"/>
          <p:nvPr/>
        </p:nvSpPr>
        <p:spPr>
          <a:xfrm>
            <a:off x="1223772" y="1612391"/>
            <a:ext cx="8312150" cy="3914775"/>
          </a:xfrm>
          <a:prstGeom prst="rect">
            <a:avLst/>
          </a:prstGeom>
        </p:spPr>
        <p:txBody>
          <a:bodyPr vert="horz" wrap="square" lIns="0" tIns="43815" rIns="0" bIns="0" rtlCol="0">
            <a:spAutoFit/>
          </a:bodyPr>
          <a:lstStyle/>
          <a:p>
            <a:pPr marL="208280" marR="249555" indent="-170815">
              <a:lnSpc>
                <a:spcPts val="1940"/>
              </a:lnSpc>
              <a:spcBef>
                <a:spcPts val="345"/>
              </a:spcBef>
              <a:buFont typeface="Calibri" panose="020F0502020204030204"/>
              <a:buAutoNum type="arabicPeriod" startAt="11"/>
              <a:tabLst>
                <a:tab pos="379730" algn="l"/>
              </a:tabLst>
            </a:pPr>
            <a:r>
              <a:rPr sz="1800" dirty="0">
                <a:latin typeface="宋体" panose="02010600030101010101" pitchFamily="2" charset="-122"/>
                <a:cs typeface="宋体" panose="02010600030101010101" pitchFamily="2" charset="-122"/>
              </a:rPr>
              <a:t>在基于碳质量平衡法计算工艺过程原材料产生的</a:t>
            </a:r>
            <a:r>
              <a:rPr sz="1800" spc="-25" dirty="0">
                <a:latin typeface="Calibri" panose="020F0502020204030204"/>
                <a:cs typeface="Calibri" panose="020F0502020204030204"/>
              </a:rPr>
              <a:t>C</a:t>
            </a:r>
            <a:r>
              <a:rPr sz="1800" spc="5" dirty="0">
                <a:latin typeface="Calibri" panose="020F0502020204030204"/>
                <a:cs typeface="Calibri" panose="020F0502020204030204"/>
              </a:rPr>
              <a:t>O</a:t>
            </a:r>
            <a:r>
              <a:rPr sz="1400" spc="-15"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排放时，结果出现负值怎 么办？</a:t>
            </a:r>
            <a:endParaRPr sz="1800">
              <a:latin typeface="宋体" panose="02010600030101010101" pitchFamily="2" charset="-122"/>
              <a:cs typeface="宋体" panose="02010600030101010101" pitchFamily="2" charset="-122"/>
            </a:endParaRPr>
          </a:p>
          <a:p>
            <a:pPr marL="553085" marR="30480" lvl="1" indent="-170815">
              <a:lnSpc>
                <a:spcPct val="88000"/>
              </a:lnSpc>
              <a:spcBef>
                <a:spcPts val="960"/>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答：结果出现负值意即该工艺过程碳的总输出大于碳的总输入，这违背了质 量平衡原理。建议</a:t>
            </a:r>
            <a:r>
              <a:rPr sz="1800" spc="5" dirty="0">
                <a:solidFill>
                  <a:srgbClr val="0000CC"/>
                </a:solidFill>
                <a:latin typeface="Calibri" panose="020F0502020204030204"/>
                <a:cs typeface="Calibri" panose="020F0502020204030204"/>
              </a:rPr>
              <a:t>(</a:t>
            </a:r>
            <a:r>
              <a:rPr sz="1800" dirty="0">
                <a:solidFill>
                  <a:srgbClr val="0000CC"/>
                </a:solidFill>
                <a:latin typeface="Calibri" panose="020F0502020204030204"/>
                <a:cs typeface="Calibri" panose="020F0502020204030204"/>
              </a:rPr>
              <a:t>1</a:t>
            </a:r>
            <a:r>
              <a:rPr sz="1800" spc="5" dirty="0">
                <a:solidFill>
                  <a:srgbClr val="0000CC"/>
                </a:solidFill>
                <a:latin typeface="Calibri" panose="020F0502020204030204"/>
                <a:cs typeface="Calibri" panose="020F0502020204030204"/>
              </a:rPr>
              <a:t>)</a:t>
            </a:r>
            <a:r>
              <a:rPr sz="1800" spc="-5" dirty="0">
                <a:solidFill>
                  <a:srgbClr val="0000CC"/>
                </a:solidFill>
                <a:latin typeface="Calibri" panose="020F0502020204030204"/>
                <a:cs typeface="Calibri" panose="020F0502020204030204"/>
              </a:rPr>
              <a:t>:</a:t>
            </a:r>
            <a:r>
              <a:rPr sz="1800" dirty="0">
                <a:solidFill>
                  <a:srgbClr val="0000CC"/>
                </a:solidFill>
                <a:latin typeface="宋体" panose="02010600030101010101" pitchFamily="2" charset="-122"/>
                <a:cs typeface="宋体" panose="02010600030101010101" pitchFamily="2" charset="-122"/>
              </a:rPr>
              <a:t>首先检查碳输入源流有无遗漏；</a:t>
            </a:r>
            <a:r>
              <a:rPr sz="1800" spc="5" dirty="0">
                <a:solidFill>
                  <a:srgbClr val="0000CC"/>
                </a:solidFill>
                <a:latin typeface="Calibri" panose="020F0502020204030204"/>
                <a:cs typeface="Calibri" panose="020F0502020204030204"/>
              </a:rPr>
              <a:t>(</a:t>
            </a:r>
            <a:r>
              <a:rPr sz="1800" dirty="0">
                <a:solidFill>
                  <a:srgbClr val="0000CC"/>
                </a:solidFill>
                <a:latin typeface="Calibri" panose="020F0502020204030204"/>
                <a:cs typeface="Calibri" panose="020F0502020204030204"/>
              </a:rPr>
              <a:t>2</a:t>
            </a:r>
            <a:r>
              <a:rPr sz="1800" spc="5" dirty="0">
                <a:solidFill>
                  <a:srgbClr val="0000CC"/>
                </a:solidFill>
                <a:latin typeface="Calibri" panose="020F0502020204030204"/>
                <a:cs typeface="Calibri" panose="020F0502020204030204"/>
              </a:rPr>
              <a:t>)</a:t>
            </a:r>
            <a:r>
              <a:rPr sz="1800" spc="-5" dirty="0">
                <a:solidFill>
                  <a:srgbClr val="0000CC"/>
                </a:solidFill>
                <a:latin typeface="Calibri" panose="020F0502020204030204"/>
                <a:cs typeface="Calibri" panose="020F0502020204030204"/>
              </a:rPr>
              <a:t>:</a:t>
            </a:r>
            <a:r>
              <a:rPr sz="1800" dirty="0">
                <a:solidFill>
                  <a:srgbClr val="0000CC"/>
                </a:solidFill>
                <a:latin typeface="宋体" panose="02010600030101010101" pitchFamily="2" charset="-122"/>
                <a:cs typeface="宋体" panose="02010600030101010101" pitchFamily="2" charset="-122"/>
              </a:rPr>
              <a:t>检查碳输入源流的活 动水平是否偏低，或者碳输出源流的活动水平是否偏高；</a:t>
            </a:r>
            <a:r>
              <a:rPr sz="1800" dirty="0">
                <a:solidFill>
                  <a:srgbClr val="0000CC"/>
                </a:solidFill>
                <a:latin typeface="Calibri" panose="020F0502020204030204"/>
                <a:cs typeface="Calibri" panose="020F0502020204030204"/>
              </a:rPr>
              <a:t>(3):</a:t>
            </a:r>
            <a:r>
              <a:rPr sz="1800" dirty="0">
                <a:solidFill>
                  <a:srgbClr val="0000CC"/>
                </a:solidFill>
                <a:latin typeface="宋体" panose="02010600030101010101" pitchFamily="2" charset="-122"/>
                <a:cs typeface="宋体" panose="02010600030101010101" pitchFamily="2" charset="-122"/>
              </a:rPr>
              <a:t>检查碳输入源流 的含碳量是否偏低，或碳输出源流的含碳量是否偏高。</a:t>
            </a:r>
            <a:endParaRPr sz="1800">
              <a:latin typeface="宋体" panose="02010600030101010101" pitchFamily="2" charset="-122"/>
              <a:cs typeface="宋体" panose="02010600030101010101" pitchFamily="2" charset="-122"/>
            </a:endParaRPr>
          </a:p>
          <a:p>
            <a:pPr marL="553085" marR="88265" indent="405130" algn="just">
              <a:lnSpc>
                <a:spcPct val="90000"/>
              </a:lnSpc>
              <a:spcBef>
                <a:spcPts val="795"/>
              </a:spcBef>
            </a:pPr>
            <a:r>
              <a:rPr sz="1800" dirty="0">
                <a:solidFill>
                  <a:srgbClr val="0000CC"/>
                </a:solidFill>
                <a:latin typeface="宋体" panose="02010600030101010101" pitchFamily="2" charset="-122"/>
                <a:cs typeface="宋体" panose="02010600030101010101" pitchFamily="2" charset="-122"/>
              </a:rPr>
              <a:t>如果上述检查没有发现问题，这表明该工艺过程原材料产生的</a:t>
            </a:r>
            <a:r>
              <a:rPr sz="1800" spc="-10" dirty="0">
                <a:solidFill>
                  <a:srgbClr val="0000CC"/>
                </a:solidFill>
                <a:latin typeface="Calibri" panose="020F0502020204030204"/>
                <a:cs typeface="Calibri" panose="020F0502020204030204"/>
              </a:rPr>
              <a:t>CO</a:t>
            </a:r>
            <a:r>
              <a:rPr sz="1800" spc="-15" baseline="-21000"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排放量 非常低或接近零，活动水平或含碳量一旦出现较大的不确定性计算结果就可 能出现负值。在这种情况下，可以直接说明该工艺过程原材料产生的</a:t>
            </a:r>
            <a:r>
              <a:rPr sz="1800" spc="-25" dirty="0">
                <a:solidFill>
                  <a:srgbClr val="0000CC"/>
                </a:solidFill>
                <a:latin typeface="Calibri" panose="020F0502020204030204"/>
                <a:cs typeface="Calibri" panose="020F0502020204030204"/>
              </a:rPr>
              <a:t>C</a:t>
            </a:r>
            <a:r>
              <a:rPr sz="1800" spc="5" dirty="0">
                <a:solidFill>
                  <a:srgbClr val="0000CC"/>
                </a:solidFill>
                <a:latin typeface="Calibri" panose="020F0502020204030204"/>
                <a:cs typeface="Calibri" panose="020F0502020204030204"/>
              </a:rPr>
              <a:t>O</a:t>
            </a:r>
            <a:r>
              <a:rPr sz="1800" spc="-15" baseline="-21000" dirty="0">
                <a:solidFill>
                  <a:srgbClr val="0000CC"/>
                </a:solidFill>
                <a:latin typeface="Calibri" panose="020F0502020204030204"/>
                <a:cs typeface="Calibri" panose="020F0502020204030204"/>
              </a:rPr>
              <a:t>2</a:t>
            </a:r>
            <a:r>
              <a:rPr sz="1800" dirty="0">
                <a:solidFill>
                  <a:srgbClr val="0000CC"/>
                </a:solidFill>
                <a:latin typeface="宋体" panose="02010600030101010101" pitchFamily="2" charset="-122"/>
                <a:cs typeface="宋体" panose="02010600030101010101" pitchFamily="2" charset="-122"/>
              </a:rPr>
              <a:t>排放 量为</a:t>
            </a:r>
            <a:r>
              <a:rPr sz="1800" spc="-5" dirty="0">
                <a:solidFill>
                  <a:srgbClr val="0000CC"/>
                </a:solidFill>
                <a:latin typeface="Calibri" panose="020F0502020204030204"/>
                <a:cs typeface="Calibri" panose="020F0502020204030204"/>
              </a:rPr>
              <a:t>0</a:t>
            </a:r>
            <a:r>
              <a:rPr sz="1800" dirty="0">
                <a:solidFill>
                  <a:srgbClr val="0000CC"/>
                </a:solidFill>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379095" indent="-341630" algn="just">
              <a:lnSpc>
                <a:spcPct val="100000"/>
              </a:lnSpc>
              <a:spcBef>
                <a:spcPts val="600"/>
              </a:spcBef>
              <a:buFont typeface="Calibri" panose="020F0502020204030204"/>
              <a:buAutoNum type="arabicPeriod" startAt="12"/>
              <a:tabLst>
                <a:tab pos="379730" algn="l"/>
              </a:tabLst>
            </a:pPr>
            <a:r>
              <a:rPr sz="1800" dirty="0">
                <a:latin typeface="宋体" panose="02010600030101010101" pitchFamily="2" charset="-122"/>
                <a:cs typeface="宋体" panose="02010600030101010101" pitchFamily="2" charset="-122"/>
              </a:rPr>
              <a:t>化工企业是否要计算厂内废水处理的</a:t>
            </a:r>
            <a:r>
              <a:rPr sz="1800" spc="-5" dirty="0">
                <a:latin typeface="Calibri" panose="020F0502020204030204"/>
                <a:cs typeface="Calibri" panose="020F0502020204030204"/>
              </a:rPr>
              <a:t>CH</a:t>
            </a:r>
            <a:r>
              <a:rPr sz="1800" spc="-7" baseline="-21000" dirty="0">
                <a:latin typeface="Calibri" panose="020F0502020204030204"/>
                <a:cs typeface="Calibri" panose="020F0502020204030204"/>
              </a:rPr>
              <a:t>4</a:t>
            </a:r>
            <a:r>
              <a:rPr sz="1800" dirty="0">
                <a:latin typeface="宋体" panose="02010600030101010101" pitchFamily="2" charset="-122"/>
                <a:cs typeface="宋体" panose="02010600030101010101" pitchFamily="2" charset="-122"/>
              </a:rPr>
              <a:t>和</a:t>
            </a:r>
            <a:r>
              <a:rPr sz="1800" spc="-5" dirty="0">
                <a:latin typeface="Calibri" panose="020F0502020204030204"/>
                <a:cs typeface="Calibri" panose="020F0502020204030204"/>
              </a:rPr>
              <a:t>N</a:t>
            </a:r>
            <a:r>
              <a:rPr sz="1800" spc="-7" baseline="-21000" dirty="0">
                <a:latin typeface="Calibri" panose="020F0502020204030204"/>
                <a:cs typeface="Calibri" panose="020F0502020204030204"/>
              </a:rPr>
              <a:t>2</a:t>
            </a:r>
            <a:r>
              <a:rPr sz="1800" spc="-5" dirty="0">
                <a:latin typeface="Calibri" panose="020F0502020204030204"/>
                <a:cs typeface="Calibri" panose="020F0502020204030204"/>
              </a:rPr>
              <a:t>O</a:t>
            </a:r>
            <a:r>
              <a:rPr sz="1800" dirty="0">
                <a:latin typeface="宋体" panose="02010600030101010101" pitchFamily="2" charset="-122"/>
                <a:cs typeface="宋体" panose="02010600030101010101" pitchFamily="2" charset="-122"/>
              </a:rPr>
              <a:t>排放量？</a:t>
            </a:r>
            <a:endParaRPr sz="1800">
              <a:latin typeface="宋体" panose="02010600030101010101" pitchFamily="2" charset="-122"/>
              <a:cs typeface="宋体" panose="02010600030101010101" pitchFamily="2" charset="-122"/>
            </a:endParaRPr>
          </a:p>
          <a:p>
            <a:pPr marL="553085" marR="207010" lvl="1" indent="-170815" algn="just">
              <a:lnSpc>
                <a:spcPct val="87000"/>
              </a:lnSpc>
              <a:spcBef>
                <a:spcPts val="1005"/>
              </a:spcBef>
              <a:buFont typeface="Arial" panose="020B0604020202020204"/>
              <a:buChar char="•"/>
              <a:tabLst>
                <a:tab pos="553720" algn="l"/>
              </a:tabLst>
            </a:pPr>
            <a:r>
              <a:rPr sz="1800" dirty="0">
                <a:solidFill>
                  <a:srgbClr val="0000CC"/>
                </a:solidFill>
                <a:latin typeface="宋体" panose="02010600030101010101" pitchFamily="2" charset="-122"/>
                <a:cs typeface="宋体" panose="02010600030101010101" pitchFamily="2" charset="-122"/>
              </a:rPr>
              <a:t>答：在指南起草过程中，综合各方的意见，暂不要求企业核算和报告那些监 测成本较高、不确定性较大、且贡献细微的排放源。如废水处理以及化石燃 料燃烧的</a:t>
            </a:r>
            <a:r>
              <a:rPr sz="1800" spc="-5" dirty="0">
                <a:solidFill>
                  <a:srgbClr val="0000CC"/>
                </a:solidFill>
                <a:latin typeface="Calibri" panose="020F0502020204030204"/>
                <a:cs typeface="Calibri" panose="020F0502020204030204"/>
              </a:rPr>
              <a:t>CH</a:t>
            </a:r>
            <a:r>
              <a:rPr sz="1800" spc="-7" baseline="-21000" dirty="0">
                <a:solidFill>
                  <a:srgbClr val="0000CC"/>
                </a:solidFill>
                <a:latin typeface="Calibri" panose="020F0502020204030204"/>
                <a:cs typeface="Calibri" panose="020F0502020204030204"/>
              </a:rPr>
              <a:t>4</a:t>
            </a:r>
            <a:r>
              <a:rPr sz="1800" dirty="0">
                <a:solidFill>
                  <a:srgbClr val="0000CC"/>
                </a:solidFill>
                <a:latin typeface="宋体" panose="02010600030101010101" pitchFamily="2" charset="-122"/>
                <a:cs typeface="宋体" panose="02010600030101010101" pitchFamily="2" charset="-122"/>
              </a:rPr>
              <a:t>和</a:t>
            </a:r>
            <a:r>
              <a:rPr sz="1800" spc="-5" dirty="0">
                <a:solidFill>
                  <a:srgbClr val="0000CC"/>
                </a:solidFill>
                <a:latin typeface="Calibri" panose="020F0502020204030204"/>
                <a:cs typeface="Calibri" panose="020F0502020204030204"/>
              </a:rPr>
              <a:t>N</a:t>
            </a:r>
            <a:r>
              <a:rPr sz="1800" spc="-7" baseline="-21000" dirty="0">
                <a:solidFill>
                  <a:srgbClr val="0000CC"/>
                </a:solidFill>
                <a:latin typeface="Calibri" panose="020F0502020204030204"/>
                <a:cs typeface="Calibri" panose="020F0502020204030204"/>
              </a:rPr>
              <a:t>2</a:t>
            </a:r>
            <a:r>
              <a:rPr sz="1800" spc="-5" dirty="0">
                <a:solidFill>
                  <a:srgbClr val="0000CC"/>
                </a:solidFill>
                <a:latin typeface="Calibri" panose="020F0502020204030204"/>
                <a:cs typeface="Calibri" panose="020F0502020204030204"/>
              </a:rPr>
              <a:t>O</a:t>
            </a:r>
            <a:r>
              <a:rPr sz="1800" dirty="0">
                <a:solidFill>
                  <a:srgbClr val="0000CC"/>
                </a:solidFill>
                <a:latin typeface="宋体" panose="02010600030101010101" pitchFamily="2" charset="-122"/>
                <a:cs typeface="宋体" panose="02010600030101010101" pitchFamily="2" charset="-122"/>
              </a:rPr>
              <a:t>排放量。</a:t>
            </a:r>
            <a:endParaRPr sz="1800">
              <a:latin typeface="宋体" panose="02010600030101010101" pitchFamily="2" charset="-122"/>
              <a:cs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925568" y="2072973"/>
            <a:ext cx="4634858" cy="1034614"/>
          </a:xfrm>
        </p:spPr>
        <p:txBody>
          <a:bodyPr>
            <a:noAutofit/>
          </a:bodyPr>
          <a:lstStyle/>
          <a:p>
            <a:r>
              <a:rPr sz="579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579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6863715" y="4410075"/>
            <a:ext cx="3461385" cy="138938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80">
              <a:solidFill>
                <a:schemeClr val="lt1"/>
              </a:solidFill>
            </a:endParaRPr>
          </a:p>
        </p:txBody>
      </p:sp>
      <p:pic>
        <p:nvPicPr>
          <p:cNvPr id="5" name="图片 4" descr="公众号二维码"/>
          <p:cNvPicPr>
            <a:picLocks noChangeAspect="1"/>
          </p:cNvPicPr>
          <p:nvPr/>
        </p:nvPicPr>
        <p:blipFill>
          <a:blip r:embed="rId3"/>
          <a:stretch>
            <a:fillRect/>
          </a:stretch>
        </p:blipFill>
        <p:spPr>
          <a:xfrm>
            <a:off x="8140908" y="4466072"/>
            <a:ext cx="1041975" cy="1041975"/>
          </a:xfrm>
          <a:prstGeom prst="rect">
            <a:avLst/>
          </a:prstGeom>
        </p:spPr>
      </p:pic>
      <p:sp>
        <p:nvSpPr>
          <p:cNvPr id="2" name="文本框 1"/>
          <p:cNvSpPr txBox="1"/>
          <p:nvPr>
            <p:custDataLst>
              <p:tags r:id="rId4"/>
            </p:custDataLst>
          </p:nvPr>
        </p:nvSpPr>
        <p:spPr>
          <a:xfrm>
            <a:off x="6946265" y="4716145"/>
            <a:ext cx="1168400" cy="76263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23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23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23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23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9262601" y="4513413"/>
            <a:ext cx="970694" cy="947250"/>
          </a:xfrm>
          <a:prstGeom prst="rect">
            <a:avLst/>
          </a:prstGeom>
        </p:spPr>
      </p:pic>
      <p:sp>
        <p:nvSpPr>
          <p:cNvPr id="7" name="文本框 6"/>
          <p:cNvSpPr txBox="1"/>
          <p:nvPr>
            <p:custDataLst>
              <p:tags r:id="rId6"/>
            </p:custDataLst>
          </p:nvPr>
        </p:nvSpPr>
        <p:spPr>
          <a:xfrm>
            <a:off x="1494516" y="4535912"/>
            <a:ext cx="3525918" cy="91503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40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40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40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230" b="1" dirty="0">
              <a:solidFill>
                <a:schemeClr val="accent1">
                  <a:lumMod val="50000"/>
                </a:schemeClr>
              </a:solidFill>
              <a:cs typeface="+mn-ea"/>
              <a:sym typeface="+mn-lt"/>
            </a:endParaRPr>
          </a:p>
          <a:p>
            <a:pPr algn="ctr">
              <a:lnSpc>
                <a:spcPct val="125000"/>
              </a:lnSpc>
            </a:pPr>
            <a:r>
              <a:rPr lang="zh-CN" altLang="en-US" sz="1230" b="1" dirty="0">
                <a:solidFill>
                  <a:schemeClr val="accent5">
                    <a:lumMod val="50000"/>
                  </a:schemeClr>
                </a:solidFill>
                <a:cs typeface="+mn-ea"/>
                <a:sym typeface="+mn-lt"/>
              </a:rPr>
              <a:t>联系我们 </a:t>
            </a:r>
            <a:r>
              <a:rPr lang="en-US" altLang="zh-CN" sz="1230" dirty="0">
                <a:solidFill>
                  <a:schemeClr val="accent5">
                    <a:lumMod val="50000"/>
                  </a:schemeClr>
                </a:solidFill>
                <a:cs typeface="+mn-ea"/>
                <a:sym typeface="+mn-lt"/>
              </a:rPr>
              <a:t>| </a:t>
            </a:r>
            <a:r>
              <a:rPr lang="en-US" altLang="zh-CN" sz="1230" kern="900" dirty="0">
                <a:solidFill>
                  <a:schemeClr val="accent5">
                    <a:lumMod val="50000"/>
                  </a:schemeClr>
                </a:solidFill>
                <a:cs typeface="+mn-ea"/>
                <a:sym typeface="+mn-lt"/>
              </a:rPr>
              <a:t>15250014332 / 0512-68637852</a:t>
            </a:r>
            <a:endParaRPr lang="en-US" altLang="zh-CN" sz="1230" kern="900" dirty="0">
              <a:solidFill>
                <a:schemeClr val="accent5">
                  <a:lumMod val="50000"/>
                </a:schemeClr>
              </a:solidFill>
              <a:cs typeface="+mn-ea"/>
              <a:sym typeface="+mn-lt"/>
            </a:endParaRPr>
          </a:p>
        </p:txBody>
      </p:sp>
      <p:sp>
        <p:nvSpPr>
          <p:cNvPr id="8" name="文本框 7"/>
          <p:cNvSpPr txBox="1"/>
          <p:nvPr/>
        </p:nvSpPr>
        <p:spPr>
          <a:xfrm>
            <a:off x="1863549" y="3399308"/>
            <a:ext cx="2759677" cy="919521"/>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40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40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40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40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230" b="1" dirty="0">
                <a:solidFill>
                  <a:schemeClr val="accent5">
                    <a:lumMod val="50000"/>
                  </a:schemeClr>
                </a:solidFill>
                <a:cs typeface="+mn-ea"/>
                <a:sym typeface="+mn-lt"/>
              </a:rPr>
              <a:t>公司官网</a:t>
            </a:r>
            <a:r>
              <a:rPr lang="zh-CN" altLang="en-US" sz="1405" b="1" dirty="0">
                <a:solidFill>
                  <a:schemeClr val="accent5">
                    <a:lumMod val="50000"/>
                  </a:schemeClr>
                </a:solidFill>
                <a:cs typeface="+mn-ea"/>
                <a:sym typeface="+mn-lt"/>
              </a:rPr>
              <a:t> </a:t>
            </a:r>
            <a:r>
              <a:rPr lang="en-US" altLang="zh-CN" sz="1405" dirty="0">
                <a:solidFill>
                  <a:schemeClr val="accent5">
                    <a:lumMod val="50000"/>
                  </a:schemeClr>
                </a:solidFill>
                <a:cs typeface="+mn-ea"/>
                <a:sym typeface="+mn-lt"/>
              </a:rPr>
              <a:t>| </a:t>
            </a:r>
            <a:r>
              <a:rPr lang="en-US" altLang="zh-CN" sz="1405" dirty="0">
                <a:solidFill>
                  <a:schemeClr val="accent5">
                    <a:lumMod val="50000"/>
                  </a:schemeClr>
                </a:solidFill>
                <a:cs typeface="+mn-ea"/>
                <a:sym typeface="+mn-lt"/>
                <a:hlinkClick r:id="rId7"/>
              </a:rPr>
              <a:t>http://www.bofety.com/</a:t>
            </a:r>
            <a:endParaRPr lang="zh-CN" altLang="en-US" sz="140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8251923" y="5508047"/>
            <a:ext cx="821041" cy="240030"/>
          </a:xfrm>
          <a:prstGeom prst="rect">
            <a:avLst/>
          </a:prstGeom>
          <a:noFill/>
        </p:spPr>
        <p:txBody>
          <a:bodyPr wrap="square" rtlCol="0">
            <a:spAutoFit/>
          </a:bodyPr>
          <a:lstStyle/>
          <a:p>
            <a:pPr algn="ctr"/>
            <a:r>
              <a:rPr lang="zh-CN" altLang="en-US" sz="965" dirty="0"/>
              <a:t>微信公众号</a:t>
            </a:r>
            <a:endParaRPr lang="zh-CN" altLang="en-US" sz="965" dirty="0"/>
          </a:p>
        </p:txBody>
      </p:sp>
      <p:sp>
        <p:nvSpPr>
          <p:cNvPr id="9" name="文本框 8"/>
          <p:cNvSpPr txBox="1"/>
          <p:nvPr/>
        </p:nvSpPr>
        <p:spPr>
          <a:xfrm>
            <a:off x="9288312" y="5506946"/>
            <a:ext cx="821041" cy="240030"/>
          </a:xfrm>
          <a:prstGeom prst="rect">
            <a:avLst/>
          </a:prstGeom>
          <a:noFill/>
        </p:spPr>
        <p:txBody>
          <a:bodyPr wrap="square" rtlCol="0">
            <a:spAutoFit/>
          </a:bodyPr>
          <a:lstStyle/>
          <a:p>
            <a:pPr algn="ctr"/>
            <a:r>
              <a:rPr lang="zh-CN" altLang="en-US" sz="965" dirty="0"/>
              <a:t>抖音</a:t>
            </a:r>
            <a:endParaRPr lang="zh-CN" altLang="en-US" sz="96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480819" y="725423"/>
            <a:ext cx="7294881"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广义的</a:t>
            </a:r>
            <a:r>
              <a:rPr sz="3300" b="1" spc="10" dirty="0">
                <a:solidFill>
                  <a:srgbClr val="000000"/>
                </a:solidFill>
                <a:latin typeface="Microsoft JhengHei" panose="020B0604030504040204" charset="-120"/>
                <a:cs typeface="Microsoft JhengHei" panose="020B0604030504040204" charset="-120"/>
              </a:rPr>
              <a:t>化工定义及本指南的适用范围</a:t>
            </a:r>
            <a:endParaRPr sz="3300" dirty="0">
              <a:latin typeface="Microsoft JhengHei" panose="020B0604030504040204" charset="-120"/>
              <a:cs typeface="Microsoft JhengHei" panose="020B0604030504040204" charset="-120"/>
            </a:endParaRPr>
          </a:p>
        </p:txBody>
      </p:sp>
      <p:sp>
        <p:nvSpPr>
          <p:cNvPr id="7" name="object 7"/>
          <p:cNvSpPr txBox="1"/>
          <p:nvPr/>
        </p:nvSpPr>
        <p:spPr>
          <a:xfrm>
            <a:off x="1102867" y="1627631"/>
            <a:ext cx="8310245" cy="4779645"/>
          </a:xfrm>
          <a:prstGeom prst="rect">
            <a:avLst/>
          </a:prstGeom>
        </p:spPr>
        <p:txBody>
          <a:bodyPr vert="horz" wrap="square" lIns="0" tIns="60325" rIns="0" bIns="0" rtlCol="0">
            <a:spAutoFit/>
          </a:bodyPr>
          <a:lstStyle/>
          <a:p>
            <a:pPr marL="182880" marR="5080" indent="-170815" algn="just">
              <a:lnSpc>
                <a:spcPts val="2020"/>
              </a:lnSpc>
              <a:spcBef>
                <a:spcPts val="475"/>
              </a:spcBef>
              <a:buFont typeface="Arial" panose="020B0604020202020204"/>
              <a:buChar char="•"/>
              <a:tabLst>
                <a:tab pos="183515" algn="l"/>
              </a:tabLst>
            </a:pPr>
            <a:r>
              <a:rPr sz="2000" spc="-10" dirty="0">
                <a:latin typeface="宋体" panose="02010600030101010101" pitchFamily="2" charset="-122"/>
                <a:cs typeface="宋体" panose="02010600030101010101" pitchFamily="2" charset="-122"/>
              </a:rPr>
              <a:t>广义的化学工业指凡生产过程主要</a:t>
            </a:r>
            <a:r>
              <a:rPr sz="2000" spc="10" dirty="0">
                <a:latin typeface="宋体" panose="02010600030101010101" pitchFamily="2" charset="-122"/>
                <a:cs typeface="宋体" panose="02010600030101010101" pitchFamily="2" charset="-122"/>
              </a:rPr>
              <a:t>表</a:t>
            </a:r>
            <a:r>
              <a:rPr sz="2000" spc="-10" dirty="0">
                <a:latin typeface="宋体" panose="02010600030101010101" pitchFamily="2" charset="-122"/>
                <a:cs typeface="宋体" panose="02010600030101010101" pitchFamily="2" charset="-122"/>
              </a:rPr>
              <a:t>现为</a:t>
            </a:r>
            <a:r>
              <a:rPr sz="2000" spc="10" dirty="0">
                <a:latin typeface="宋体" panose="02010600030101010101" pitchFamily="2" charset="-122"/>
                <a:cs typeface="宋体" panose="02010600030101010101" pitchFamily="2" charset="-122"/>
              </a:rPr>
              <a:t>化</a:t>
            </a:r>
            <a:r>
              <a:rPr sz="2000" spc="-10" dirty="0">
                <a:latin typeface="宋体" panose="02010600030101010101" pitchFamily="2" charset="-122"/>
                <a:cs typeface="宋体" panose="02010600030101010101" pitchFamily="2" charset="-122"/>
              </a:rPr>
              <a:t>学反</a:t>
            </a:r>
            <a:r>
              <a:rPr sz="2000" spc="10" dirty="0">
                <a:latin typeface="宋体" panose="02010600030101010101" pitchFamily="2" charset="-122"/>
                <a:cs typeface="宋体" panose="02010600030101010101" pitchFamily="2" charset="-122"/>
              </a:rPr>
              <a:t>应</a:t>
            </a:r>
            <a:r>
              <a:rPr sz="2000" spc="-10" dirty="0">
                <a:latin typeface="宋体" panose="02010600030101010101" pitchFamily="2" charset="-122"/>
                <a:cs typeface="宋体" panose="02010600030101010101" pitchFamily="2" charset="-122"/>
              </a:rPr>
              <a:t>过程</a:t>
            </a:r>
            <a:r>
              <a:rPr sz="2000" spc="10"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或生</a:t>
            </a:r>
            <a:r>
              <a:rPr sz="2000" spc="10" dirty="0">
                <a:latin typeface="宋体" panose="02010600030101010101" pitchFamily="2" charset="-122"/>
                <a:cs typeface="宋体" panose="02010600030101010101" pitchFamily="2" charset="-122"/>
              </a:rPr>
              <a:t>产</a:t>
            </a:r>
            <a:r>
              <a:rPr sz="2000" spc="-10" dirty="0">
                <a:latin typeface="宋体" panose="02010600030101010101" pitchFamily="2" charset="-122"/>
                <a:cs typeface="宋体" panose="02010600030101010101" pitchFamily="2" charset="-122"/>
              </a:rPr>
              <a:t>过程</a:t>
            </a:r>
            <a:r>
              <a:rPr sz="2000" spc="10" dirty="0">
                <a:latin typeface="宋体" panose="02010600030101010101" pitchFamily="2" charset="-122"/>
                <a:cs typeface="宋体" panose="02010600030101010101" pitchFamily="2" charset="-122"/>
              </a:rPr>
              <a:t>中</a:t>
            </a:r>
            <a:r>
              <a:rPr sz="2000" spc="-10" dirty="0">
                <a:latin typeface="宋体" panose="02010600030101010101" pitchFamily="2" charset="-122"/>
                <a:cs typeface="宋体" panose="02010600030101010101" pitchFamily="2" charset="-122"/>
              </a:rPr>
              <a:t>化 学过程占优势的工业</a:t>
            </a:r>
            <a:endParaRPr sz="2000">
              <a:latin typeface="宋体" panose="02010600030101010101" pitchFamily="2" charset="-122"/>
              <a:cs typeface="宋体" panose="02010600030101010101" pitchFamily="2" charset="-122"/>
            </a:endParaRPr>
          </a:p>
          <a:p>
            <a:pPr marL="527685" marR="114300" lvl="1" indent="-170815" algn="just">
              <a:lnSpc>
                <a:spcPct val="88000"/>
              </a:lnSpc>
              <a:spcBef>
                <a:spcPts val="600"/>
              </a:spcBef>
              <a:buSzPct val="95000"/>
              <a:buFont typeface="Wingdings" panose="05000000000000000000"/>
              <a:buChar char=""/>
              <a:tabLst>
                <a:tab pos="583565" algn="l"/>
              </a:tabLst>
            </a:pPr>
            <a:r>
              <a:rPr sz="2000" spc="-10" dirty="0">
                <a:solidFill>
                  <a:srgbClr val="0000CC"/>
                </a:solidFill>
                <a:latin typeface="宋体" panose="02010600030101010101" pitchFamily="2" charset="-122"/>
                <a:cs typeface="宋体" panose="02010600030101010101" pitchFamily="2" charset="-122"/>
              </a:rPr>
              <a:t>化工生产企业：指生产过程中化学</a:t>
            </a:r>
            <a:r>
              <a:rPr sz="2000" spc="10" dirty="0">
                <a:solidFill>
                  <a:srgbClr val="0000CC"/>
                </a:solidFill>
                <a:latin typeface="宋体" panose="02010600030101010101" pitchFamily="2" charset="-122"/>
                <a:cs typeface="宋体" panose="02010600030101010101" pitchFamily="2" charset="-122"/>
              </a:rPr>
              <a:t>方</a:t>
            </a:r>
            <a:r>
              <a:rPr sz="2000" spc="-10" dirty="0">
                <a:solidFill>
                  <a:srgbClr val="0000CC"/>
                </a:solidFill>
                <a:latin typeface="宋体" panose="02010600030101010101" pitchFamily="2" charset="-122"/>
                <a:cs typeface="宋体" panose="02010600030101010101" pitchFamily="2" charset="-122"/>
              </a:rPr>
              <a:t>法占</a:t>
            </a:r>
            <a:r>
              <a:rPr sz="2000" spc="10" dirty="0">
                <a:solidFill>
                  <a:srgbClr val="0000CC"/>
                </a:solidFill>
                <a:latin typeface="宋体" panose="02010600030101010101" pitchFamily="2" charset="-122"/>
                <a:cs typeface="宋体" panose="02010600030101010101" pitchFamily="2" charset="-122"/>
              </a:rPr>
              <a:t>主</a:t>
            </a:r>
            <a:r>
              <a:rPr sz="2000" spc="-10" dirty="0">
                <a:solidFill>
                  <a:srgbClr val="0000CC"/>
                </a:solidFill>
                <a:latin typeface="宋体" panose="02010600030101010101" pitchFamily="2" charset="-122"/>
                <a:cs typeface="宋体" panose="02010600030101010101" pitchFamily="2" charset="-122"/>
              </a:rPr>
              <a:t>要地</a:t>
            </a:r>
            <a:r>
              <a:rPr sz="2000" spc="10" dirty="0">
                <a:solidFill>
                  <a:srgbClr val="0000CC"/>
                </a:solidFill>
                <a:latin typeface="宋体" panose="02010600030101010101" pitchFamily="2" charset="-122"/>
                <a:cs typeface="宋体" panose="02010600030101010101" pitchFamily="2" charset="-122"/>
              </a:rPr>
              <a:t>位</a:t>
            </a:r>
            <a:r>
              <a:rPr sz="2000" spc="-10" dirty="0">
                <a:solidFill>
                  <a:srgbClr val="0000CC"/>
                </a:solidFill>
                <a:latin typeface="宋体" panose="02010600030101010101" pitchFamily="2" charset="-122"/>
                <a:cs typeface="宋体" panose="02010600030101010101" pitchFamily="2" charset="-122"/>
              </a:rPr>
              <a:t>的，</a:t>
            </a:r>
            <a:r>
              <a:rPr sz="2000" spc="10" dirty="0">
                <a:solidFill>
                  <a:srgbClr val="0000CC"/>
                </a:solidFill>
                <a:latin typeface="宋体" panose="02010600030101010101" pitchFamily="2" charset="-122"/>
                <a:cs typeface="宋体" panose="02010600030101010101" pitchFamily="2" charset="-122"/>
              </a:rPr>
              <a:t>生</a:t>
            </a:r>
            <a:r>
              <a:rPr sz="2000" spc="-10" dirty="0">
                <a:solidFill>
                  <a:srgbClr val="0000CC"/>
                </a:solidFill>
                <a:latin typeface="宋体" panose="02010600030101010101" pitchFamily="2" charset="-122"/>
                <a:cs typeface="宋体" panose="02010600030101010101" pitchFamily="2" charset="-122"/>
              </a:rPr>
              <a:t>产基</a:t>
            </a:r>
            <a:r>
              <a:rPr sz="2000" spc="10" dirty="0">
                <a:solidFill>
                  <a:srgbClr val="0000CC"/>
                </a:solidFill>
                <a:latin typeface="宋体" panose="02010600030101010101" pitchFamily="2" charset="-122"/>
                <a:cs typeface="宋体" panose="02010600030101010101" pitchFamily="2" charset="-122"/>
              </a:rPr>
              <a:t>础</a:t>
            </a:r>
            <a:r>
              <a:rPr sz="2000" spc="-10" dirty="0">
                <a:solidFill>
                  <a:srgbClr val="0000CC"/>
                </a:solidFill>
                <a:latin typeface="宋体" panose="02010600030101010101" pitchFamily="2" charset="-122"/>
                <a:cs typeface="宋体" panose="02010600030101010101" pitchFamily="2" charset="-122"/>
              </a:rPr>
              <a:t>化学 原料、化肥、农药、涂料、染料、</a:t>
            </a:r>
            <a:r>
              <a:rPr sz="2000" spc="10" dirty="0">
                <a:solidFill>
                  <a:srgbClr val="0000CC"/>
                </a:solidFill>
                <a:latin typeface="宋体" panose="02010600030101010101" pitchFamily="2" charset="-122"/>
                <a:cs typeface="宋体" panose="02010600030101010101" pitchFamily="2" charset="-122"/>
              </a:rPr>
              <a:t>合</a:t>
            </a:r>
            <a:r>
              <a:rPr sz="2000" spc="-10" dirty="0">
                <a:solidFill>
                  <a:srgbClr val="0000CC"/>
                </a:solidFill>
                <a:latin typeface="宋体" panose="02010600030101010101" pitchFamily="2" charset="-122"/>
                <a:cs typeface="宋体" panose="02010600030101010101" pitchFamily="2" charset="-122"/>
              </a:rPr>
              <a:t>成树</a:t>
            </a:r>
            <a:r>
              <a:rPr sz="2000" spc="10" dirty="0">
                <a:solidFill>
                  <a:srgbClr val="0000CC"/>
                </a:solidFill>
                <a:latin typeface="宋体" panose="02010600030101010101" pitchFamily="2" charset="-122"/>
                <a:cs typeface="宋体" panose="02010600030101010101" pitchFamily="2" charset="-122"/>
              </a:rPr>
              <a:t>脂</a:t>
            </a:r>
            <a:r>
              <a:rPr sz="2000" spc="-10" dirty="0">
                <a:solidFill>
                  <a:srgbClr val="0000CC"/>
                </a:solidFill>
                <a:latin typeface="宋体" panose="02010600030101010101" pitchFamily="2" charset="-122"/>
                <a:cs typeface="宋体" panose="02010600030101010101" pitchFamily="2" charset="-122"/>
              </a:rPr>
              <a:t>、合</a:t>
            </a:r>
            <a:r>
              <a:rPr sz="2000" spc="10" dirty="0">
                <a:solidFill>
                  <a:srgbClr val="0000CC"/>
                </a:solidFill>
                <a:latin typeface="宋体" panose="02010600030101010101" pitchFamily="2" charset="-122"/>
                <a:cs typeface="宋体" panose="02010600030101010101" pitchFamily="2" charset="-122"/>
              </a:rPr>
              <a:t>成</a:t>
            </a:r>
            <a:r>
              <a:rPr sz="2000" spc="-10" dirty="0">
                <a:solidFill>
                  <a:srgbClr val="0000CC"/>
                </a:solidFill>
                <a:latin typeface="宋体" panose="02010600030101010101" pitchFamily="2" charset="-122"/>
                <a:cs typeface="宋体" panose="02010600030101010101" pitchFamily="2" charset="-122"/>
              </a:rPr>
              <a:t>橡胶</a:t>
            </a:r>
            <a:r>
              <a:rPr sz="2000" spc="10" dirty="0">
                <a:solidFill>
                  <a:srgbClr val="0000CC"/>
                </a:solidFill>
                <a:latin typeface="宋体" panose="02010600030101010101" pitchFamily="2" charset="-122"/>
                <a:cs typeface="宋体" panose="02010600030101010101" pitchFamily="2" charset="-122"/>
              </a:rPr>
              <a:t>、</a:t>
            </a:r>
            <a:r>
              <a:rPr sz="2000" spc="-10" dirty="0">
                <a:solidFill>
                  <a:srgbClr val="0000CC"/>
                </a:solidFill>
                <a:latin typeface="宋体" panose="02010600030101010101" pitchFamily="2" charset="-122"/>
                <a:cs typeface="宋体" panose="02010600030101010101" pitchFamily="2" charset="-122"/>
              </a:rPr>
              <a:t>化学</a:t>
            </a:r>
            <a:r>
              <a:rPr sz="2000" spc="10" dirty="0">
                <a:solidFill>
                  <a:srgbClr val="0000CC"/>
                </a:solidFill>
                <a:latin typeface="宋体" panose="02010600030101010101" pitchFamily="2" charset="-122"/>
                <a:cs typeface="宋体" panose="02010600030101010101" pitchFamily="2" charset="-122"/>
              </a:rPr>
              <a:t>纤</a:t>
            </a:r>
            <a:r>
              <a:rPr sz="2000" spc="-10" dirty="0">
                <a:solidFill>
                  <a:srgbClr val="0000CC"/>
                </a:solidFill>
                <a:latin typeface="宋体" panose="02010600030101010101" pitchFamily="2" charset="-122"/>
                <a:cs typeface="宋体" panose="02010600030101010101" pitchFamily="2" charset="-122"/>
              </a:rPr>
              <a:t>维、 橡胶及其制品、专用或日用化学品</a:t>
            </a:r>
            <a:r>
              <a:rPr sz="2000" spc="10" dirty="0">
                <a:solidFill>
                  <a:srgbClr val="0000CC"/>
                </a:solidFill>
                <a:latin typeface="宋体" panose="02010600030101010101" pitchFamily="2" charset="-122"/>
                <a:cs typeface="宋体" panose="02010600030101010101" pitchFamily="2" charset="-122"/>
              </a:rPr>
              <a:t>的</a:t>
            </a:r>
            <a:r>
              <a:rPr sz="2000" spc="-10" dirty="0">
                <a:solidFill>
                  <a:srgbClr val="0000CC"/>
                </a:solidFill>
                <a:latin typeface="宋体" panose="02010600030101010101" pitchFamily="2" charset="-122"/>
                <a:cs typeface="宋体" panose="02010600030101010101" pitchFamily="2" charset="-122"/>
              </a:rPr>
              <a:t>企业</a:t>
            </a:r>
            <a:r>
              <a:rPr sz="2000" spc="10" dirty="0">
                <a:solidFill>
                  <a:srgbClr val="0000CC"/>
                </a:solidFill>
                <a:latin typeface="宋体" panose="02010600030101010101" pitchFamily="2" charset="-122"/>
                <a:cs typeface="宋体" panose="02010600030101010101" pitchFamily="2" charset="-122"/>
              </a:rPr>
              <a:t>，</a:t>
            </a:r>
            <a:r>
              <a:rPr sz="2000" spc="-10" dirty="0">
                <a:solidFill>
                  <a:srgbClr val="0000CC"/>
                </a:solidFill>
                <a:latin typeface="宋体" panose="02010600030101010101" pitchFamily="2" charset="-122"/>
                <a:cs typeface="宋体" panose="02010600030101010101" pitchFamily="2" charset="-122"/>
              </a:rPr>
              <a:t>但不</a:t>
            </a:r>
            <a:r>
              <a:rPr sz="2000" spc="10" dirty="0">
                <a:solidFill>
                  <a:srgbClr val="0000CC"/>
                </a:solidFill>
                <a:latin typeface="宋体" panose="02010600030101010101" pitchFamily="2" charset="-122"/>
                <a:cs typeface="宋体" panose="02010600030101010101" pitchFamily="2" charset="-122"/>
              </a:rPr>
              <a:t>包</a:t>
            </a:r>
            <a:r>
              <a:rPr sz="2000" spc="-10" dirty="0">
                <a:solidFill>
                  <a:srgbClr val="0000CC"/>
                </a:solidFill>
                <a:latin typeface="宋体" panose="02010600030101010101" pitchFamily="2" charset="-122"/>
                <a:cs typeface="宋体" panose="02010600030101010101" pitchFamily="2" charset="-122"/>
              </a:rPr>
              <a:t>括石</a:t>
            </a:r>
            <a:r>
              <a:rPr sz="2000" spc="10" dirty="0">
                <a:solidFill>
                  <a:srgbClr val="0000CC"/>
                </a:solidFill>
                <a:latin typeface="宋体" panose="02010600030101010101" pitchFamily="2" charset="-122"/>
                <a:cs typeface="宋体" panose="02010600030101010101" pitchFamily="2" charset="-122"/>
              </a:rPr>
              <a:t>油</a:t>
            </a:r>
            <a:r>
              <a:rPr sz="2000" spc="-10" dirty="0">
                <a:solidFill>
                  <a:srgbClr val="0000CC"/>
                </a:solidFill>
                <a:latin typeface="宋体" panose="02010600030101010101" pitchFamily="2" charset="-122"/>
                <a:cs typeface="宋体" panose="02010600030101010101" pitchFamily="2" charset="-122"/>
              </a:rPr>
              <a:t>化工</a:t>
            </a:r>
            <a:r>
              <a:rPr sz="2000" spc="10" dirty="0">
                <a:solidFill>
                  <a:srgbClr val="0000CC"/>
                </a:solidFill>
                <a:latin typeface="宋体" panose="02010600030101010101" pitchFamily="2" charset="-122"/>
                <a:cs typeface="宋体" panose="02010600030101010101" pitchFamily="2" charset="-122"/>
              </a:rPr>
              <a:t>企</a:t>
            </a:r>
            <a:r>
              <a:rPr sz="2000" spc="-10" dirty="0">
                <a:solidFill>
                  <a:srgbClr val="0000CC"/>
                </a:solidFill>
                <a:latin typeface="宋体" panose="02010600030101010101" pitchFamily="2" charset="-122"/>
                <a:cs typeface="宋体" panose="02010600030101010101" pitchFamily="2" charset="-122"/>
              </a:rPr>
              <a:t>业和 氟化工企业</a:t>
            </a:r>
            <a:endParaRPr sz="2000">
              <a:latin typeface="宋体" panose="02010600030101010101" pitchFamily="2" charset="-122"/>
              <a:cs typeface="宋体" panose="02010600030101010101" pitchFamily="2" charset="-122"/>
            </a:endParaRPr>
          </a:p>
          <a:p>
            <a:pPr marL="527685" marR="114300" lvl="1" indent="-170815" algn="just">
              <a:lnSpc>
                <a:spcPct val="87000"/>
              </a:lnSpc>
              <a:spcBef>
                <a:spcPts val="625"/>
              </a:spcBef>
              <a:buSzPct val="95000"/>
              <a:buFont typeface="Wingdings" panose="05000000000000000000"/>
              <a:buChar char=""/>
              <a:tabLst>
                <a:tab pos="583565" algn="l"/>
              </a:tabLst>
            </a:pPr>
            <a:r>
              <a:rPr sz="2000" spc="-10" dirty="0">
                <a:solidFill>
                  <a:srgbClr val="0000CC"/>
                </a:solidFill>
                <a:latin typeface="宋体" panose="02010600030101010101" pitchFamily="2" charset="-122"/>
                <a:cs typeface="宋体" panose="02010600030101010101" pitchFamily="2" charset="-122"/>
              </a:rPr>
              <a:t>石油化工企业：指以石油、天然气</a:t>
            </a:r>
            <a:r>
              <a:rPr sz="2000" spc="10" dirty="0">
                <a:solidFill>
                  <a:srgbClr val="0000CC"/>
                </a:solidFill>
                <a:latin typeface="宋体" panose="02010600030101010101" pitchFamily="2" charset="-122"/>
                <a:cs typeface="宋体" panose="02010600030101010101" pitchFamily="2" charset="-122"/>
              </a:rPr>
              <a:t>为</a:t>
            </a:r>
            <a:r>
              <a:rPr sz="2000" spc="-10" dirty="0">
                <a:solidFill>
                  <a:srgbClr val="0000CC"/>
                </a:solidFill>
                <a:latin typeface="宋体" panose="02010600030101010101" pitchFamily="2" charset="-122"/>
                <a:cs typeface="宋体" panose="02010600030101010101" pitchFamily="2" charset="-122"/>
              </a:rPr>
              <a:t>原料</a:t>
            </a:r>
            <a:r>
              <a:rPr sz="2000" spc="10" dirty="0">
                <a:solidFill>
                  <a:srgbClr val="0000CC"/>
                </a:solidFill>
                <a:latin typeface="宋体" panose="02010600030101010101" pitchFamily="2" charset="-122"/>
                <a:cs typeface="宋体" panose="02010600030101010101" pitchFamily="2" charset="-122"/>
              </a:rPr>
              <a:t>，</a:t>
            </a:r>
            <a:r>
              <a:rPr sz="2000" spc="-10" dirty="0">
                <a:solidFill>
                  <a:srgbClr val="0000CC"/>
                </a:solidFill>
                <a:latin typeface="宋体" panose="02010600030101010101" pitchFamily="2" charset="-122"/>
                <a:cs typeface="宋体" panose="02010600030101010101" pitchFamily="2" charset="-122"/>
              </a:rPr>
              <a:t>生产</a:t>
            </a:r>
            <a:r>
              <a:rPr sz="2000" spc="10" dirty="0">
                <a:solidFill>
                  <a:srgbClr val="0000CC"/>
                </a:solidFill>
                <a:latin typeface="宋体" panose="02010600030101010101" pitchFamily="2" charset="-122"/>
                <a:cs typeface="宋体" panose="02010600030101010101" pitchFamily="2" charset="-122"/>
              </a:rPr>
              <a:t>石</a:t>
            </a:r>
            <a:r>
              <a:rPr sz="2000" spc="-10" dirty="0">
                <a:solidFill>
                  <a:srgbClr val="0000CC"/>
                </a:solidFill>
                <a:latin typeface="宋体" panose="02010600030101010101" pitchFamily="2" charset="-122"/>
                <a:cs typeface="宋体" panose="02010600030101010101" pitchFamily="2" charset="-122"/>
              </a:rPr>
              <a:t>油产</a:t>
            </a:r>
            <a:r>
              <a:rPr sz="2000" spc="10" dirty="0">
                <a:solidFill>
                  <a:srgbClr val="0000CC"/>
                </a:solidFill>
                <a:latin typeface="宋体" panose="02010600030101010101" pitchFamily="2" charset="-122"/>
                <a:cs typeface="宋体" panose="02010600030101010101" pitchFamily="2" charset="-122"/>
              </a:rPr>
              <a:t>品</a:t>
            </a:r>
            <a:r>
              <a:rPr sz="2000" spc="-10" dirty="0">
                <a:solidFill>
                  <a:srgbClr val="0000CC"/>
                </a:solidFill>
                <a:latin typeface="宋体" panose="02010600030101010101" pitchFamily="2" charset="-122"/>
                <a:cs typeface="宋体" panose="02010600030101010101" pitchFamily="2" charset="-122"/>
              </a:rPr>
              <a:t>和石</a:t>
            </a:r>
            <a:r>
              <a:rPr sz="2000" spc="10" dirty="0">
                <a:solidFill>
                  <a:srgbClr val="0000CC"/>
                </a:solidFill>
                <a:latin typeface="宋体" panose="02010600030101010101" pitchFamily="2" charset="-122"/>
                <a:cs typeface="宋体" panose="02010600030101010101" pitchFamily="2" charset="-122"/>
              </a:rPr>
              <a:t>油</a:t>
            </a:r>
            <a:r>
              <a:rPr sz="2000" spc="-10" dirty="0">
                <a:solidFill>
                  <a:srgbClr val="0000CC"/>
                </a:solidFill>
                <a:latin typeface="宋体" panose="02010600030101010101" pitchFamily="2" charset="-122"/>
                <a:cs typeface="宋体" panose="02010600030101010101" pitchFamily="2" charset="-122"/>
              </a:rPr>
              <a:t>化工 产品的企业，包括炼油厂、石油化</a:t>
            </a:r>
            <a:r>
              <a:rPr sz="2000" spc="10" dirty="0">
                <a:solidFill>
                  <a:srgbClr val="0000CC"/>
                </a:solidFill>
                <a:latin typeface="宋体" panose="02010600030101010101" pitchFamily="2" charset="-122"/>
                <a:cs typeface="宋体" panose="02010600030101010101" pitchFamily="2" charset="-122"/>
              </a:rPr>
              <a:t>工</a:t>
            </a:r>
            <a:r>
              <a:rPr sz="2000" spc="-10" dirty="0">
                <a:solidFill>
                  <a:srgbClr val="0000CC"/>
                </a:solidFill>
                <a:latin typeface="宋体" panose="02010600030101010101" pitchFamily="2" charset="-122"/>
                <a:cs typeface="宋体" panose="02010600030101010101" pitchFamily="2" charset="-122"/>
              </a:rPr>
              <a:t>厂、</a:t>
            </a:r>
            <a:r>
              <a:rPr sz="2000" spc="10" dirty="0">
                <a:solidFill>
                  <a:srgbClr val="0000CC"/>
                </a:solidFill>
                <a:latin typeface="宋体" panose="02010600030101010101" pitchFamily="2" charset="-122"/>
                <a:cs typeface="宋体" panose="02010600030101010101" pitchFamily="2" charset="-122"/>
              </a:rPr>
              <a:t>石</a:t>
            </a:r>
            <a:r>
              <a:rPr sz="2000" spc="-10" dirty="0">
                <a:solidFill>
                  <a:srgbClr val="0000CC"/>
                </a:solidFill>
                <a:latin typeface="宋体" panose="02010600030101010101" pitchFamily="2" charset="-122"/>
                <a:cs typeface="宋体" panose="02010600030101010101" pitchFamily="2" charset="-122"/>
              </a:rPr>
              <a:t>油化</a:t>
            </a:r>
            <a:r>
              <a:rPr sz="2000" spc="10" dirty="0">
                <a:solidFill>
                  <a:srgbClr val="0000CC"/>
                </a:solidFill>
                <a:latin typeface="宋体" panose="02010600030101010101" pitchFamily="2" charset="-122"/>
                <a:cs typeface="宋体" panose="02010600030101010101" pitchFamily="2" charset="-122"/>
              </a:rPr>
              <a:t>纤</a:t>
            </a:r>
            <a:r>
              <a:rPr sz="2000" spc="-10" dirty="0">
                <a:solidFill>
                  <a:srgbClr val="0000CC"/>
                </a:solidFill>
                <a:latin typeface="宋体" panose="02010600030101010101" pitchFamily="2" charset="-122"/>
                <a:cs typeface="宋体" panose="02010600030101010101" pitchFamily="2" charset="-122"/>
              </a:rPr>
              <a:t>厂等</a:t>
            </a:r>
            <a:r>
              <a:rPr sz="2000" spc="10" dirty="0">
                <a:solidFill>
                  <a:srgbClr val="0000CC"/>
                </a:solidFill>
                <a:latin typeface="宋体" panose="02010600030101010101" pitchFamily="2" charset="-122"/>
                <a:cs typeface="宋体" panose="02010600030101010101" pitchFamily="2" charset="-122"/>
              </a:rPr>
              <a:t>，</a:t>
            </a:r>
            <a:r>
              <a:rPr sz="2000" spc="-10" dirty="0">
                <a:solidFill>
                  <a:srgbClr val="0000CC"/>
                </a:solidFill>
                <a:latin typeface="宋体" panose="02010600030101010101" pitchFamily="2" charset="-122"/>
                <a:cs typeface="宋体" panose="02010600030101010101" pitchFamily="2" charset="-122"/>
              </a:rPr>
              <a:t>或由</a:t>
            </a:r>
            <a:r>
              <a:rPr sz="2000" spc="10" dirty="0">
                <a:solidFill>
                  <a:srgbClr val="0000CC"/>
                </a:solidFill>
                <a:latin typeface="宋体" panose="02010600030101010101" pitchFamily="2" charset="-122"/>
                <a:cs typeface="宋体" panose="02010600030101010101" pitchFamily="2" charset="-122"/>
              </a:rPr>
              <a:t>上</a:t>
            </a:r>
            <a:r>
              <a:rPr sz="2000" spc="-10" dirty="0">
                <a:solidFill>
                  <a:srgbClr val="0000CC"/>
                </a:solidFill>
                <a:latin typeface="宋体" panose="02010600030101010101" pitchFamily="2" charset="-122"/>
                <a:cs typeface="宋体" panose="02010600030101010101" pitchFamily="2" charset="-122"/>
              </a:rPr>
              <a:t>述工 厂联合组成的企业</a:t>
            </a:r>
            <a:endParaRPr sz="2000">
              <a:latin typeface="宋体" panose="02010600030101010101" pitchFamily="2" charset="-122"/>
              <a:cs typeface="宋体" panose="02010600030101010101" pitchFamily="2" charset="-122"/>
            </a:endParaRPr>
          </a:p>
          <a:p>
            <a:pPr marL="527685" marR="114300" lvl="1" indent="-170815">
              <a:lnSpc>
                <a:spcPts val="2020"/>
              </a:lnSpc>
              <a:spcBef>
                <a:spcPts val="695"/>
              </a:spcBef>
              <a:buSzPct val="95000"/>
              <a:buFont typeface="Wingdings" panose="05000000000000000000"/>
              <a:buChar char=""/>
              <a:tabLst>
                <a:tab pos="583565" algn="l"/>
              </a:tabLst>
            </a:pPr>
            <a:r>
              <a:rPr sz="2000" spc="-10" dirty="0">
                <a:solidFill>
                  <a:srgbClr val="0000CC"/>
                </a:solidFill>
                <a:latin typeface="宋体" panose="02010600030101010101" pitchFamily="2" charset="-122"/>
                <a:cs typeface="宋体" panose="02010600030101010101" pitchFamily="2" charset="-122"/>
              </a:rPr>
              <a:t>氟化工企业：指生产氢氟烃、无机</a:t>
            </a:r>
            <a:r>
              <a:rPr sz="2000" spc="10" dirty="0">
                <a:solidFill>
                  <a:srgbClr val="0000CC"/>
                </a:solidFill>
                <a:latin typeface="宋体" panose="02010600030101010101" pitchFamily="2" charset="-122"/>
                <a:cs typeface="宋体" panose="02010600030101010101" pitchFamily="2" charset="-122"/>
              </a:rPr>
              <a:t>氟</a:t>
            </a:r>
            <a:r>
              <a:rPr sz="2000" spc="-10" dirty="0">
                <a:solidFill>
                  <a:srgbClr val="0000CC"/>
                </a:solidFill>
                <a:latin typeface="宋体" panose="02010600030101010101" pitchFamily="2" charset="-122"/>
                <a:cs typeface="宋体" panose="02010600030101010101" pitchFamily="2" charset="-122"/>
              </a:rPr>
              <a:t>化物</a:t>
            </a:r>
            <a:r>
              <a:rPr sz="2000" spc="10" dirty="0">
                <a:solidFill>
                  <a:srgbClr val="0000CC"/>
                </a:solidFill>
                <a:latin typeface="宋体" panose="02010600030101010101" pitchFamily="2" charset="-122"/>
                <a:cs typeface="宋体" panose="02010600030101010101" pitchFamily="2" charset="-122"/>
              </a:rPr>
              <a:t>、</a:t>
            </a:r>
            <a:r>
              <a:rPr sz="2000" spc="-10" dirty="0">
                <a:solidFill>
                  <a:srgbClr val="0000CC"/>
                </a:solidFill>
                <a:latin typeface="宋体" panose="02010600030101010101" pitchFamily="2" charset="-122"/>
                <a:cs typeface="宋体" panose="02010600030101010101" pitchFamily="2" charset="-122"/>
              </a:rPr>
              <a:t>含氟</a:t>
            </a:r>
            <a:r>
              <a:rPr sz="2000" spc="10" dirty="0">
                <a:solidFill>
                  <a:srgbClr val="0000CC"/>
                </a:solidFill>
                <a:latin typeface="宋体" panose="02010600030101010101" pitchFamily="2" charset="-122"/>
                <a:cs typeface="宋体" panose="02010600030101010101" pitchFamily="2" charset="-122"/>
              </a:rPr>
              <a:t>聚</a:t>
            </a:r>
            <a:r>
              <a:rPr sz="2000" spc="-10" dirty="0">
                <a:solidFill>
                  <a:srgbClr val="0000CC"/>
                </a:solidFill>
                <a:latin typeface="宋体" panose="02010600030101010101" pitchFamily="2" charset="-122"/>
                <a:cs typeface="宋体" panose="02010600030101010101" pitchFamily="2" charset="-122"/>
              </a:rPr>
              <a:t>合物</a:t>
            </a:r>
            <a:r>
              <a:rPr sz="2000" spc="10" dirty="0">
                <a:solidFill>
                  <a:srgbClr val="0000CC"/>
                </a:solidFill>
                <a:latin typeface="宋体" panose="02010600030101010101" pitchFamily="2" charset="-122"/>
                <a:cs typeface="宋体" panose="02010600030101010101" pitchFamily="2" charset="-122"/>
              </a:rPr>
              <a:t>、</a:t>
            </a:r>
            <a:r>
              <a:rPr sz="2000" spc="-10" dirty="0">
                <a:solidFill>
                  <a:srgbClr val="0000CC"/>
                </a:solidFill>
                <a:latin typeface="宋体" panose="02010600030101010101" pitchFamily="2" charset="-122"/>
                <a:cs typeface="宋体" panose="02010600030101010101" pitchFamily="2" charset="-122"/>
              </a:rPr>
              <a:t>含氟</a:t>
            </a:r>
            <a:r>
              <a:rPr sz="2000" spc="10" dirty="0">
                <a:solidFill>
                  <a:srgbClr val="0000CC"/>
                </a:solidFill>
                <a:latin typeface="宋体" panose="02010600030101010101" pitchFamily="2" charset="-122"/>
                <a:cs typeface="宋体" panose="02010600030101010101" pitchFamily="2" charset="-122"/>
              </a:rPr>
              <a:t>精</a:t>
            </a:r>
            <a:r>
              <a:rPr sz="2000" spc="-10" dirty="0">
                <a:solidFill>
                  <a:srgbClr val="0000CC"/>
                </a:solidFill>
                <a:latin typeface="宋体" panose="02010600030101010101" pitchFamily="2" charset="-122"/>
                <a:cs typeface="宋体" panose="02010600030101010101" pitchFamily="2" charset="-122"/>
              </a:rPr>
              <a:t>细化 学品的企业</a:t>
            </a:r>
            <a:endParaRPr sz="2000">
              <a:latin typeface="宋体" panose="02010600030101010101" pitchFamily="2" charset="-122"/>
              <a:cs typeface="宋体" panose="02010600030101010101" pitchFamily="2" charset="-122"/>
            </a:endParaRPr>
          </a:p>
          <a:p>
            <a:pPr marL="182880" marR="5080" indent="-170815" algn="just">
              <a:lnSpc>
                <a:spcPts val="2020"/>
              </a:lnSpc>
              <a:spcBef>
                <a:spcPts val="1070"/>
              </a:spcBef>
              <a:buFont typeface="Arial" panose="020B0604020202020204"/>
              <a:buChar char="•"/>
              <a:tabLst>
                <a:tab pos="183515" algn="l"/>
              </a:tabLst>
            </a:pPr>
            <a:r>
              <a:rPr sz="2000" spc="-10" dirty="0">
                <a:latin typeface="宋体" panose="02010600030101010101" pitchFamily="2" charset="-122"/>
                <a:cs typeface="宋体" panose="02010600030101010101" pitchFamily="2" charset="-122"/>
              </a:rPr>
              <a:t>本指南适用于除石油化工企业和氟</a:t>
            </a:r>
            <a:r>
              <a:rPr sz="2000" spc="10" dirty="0">
                <a:latin typeface="宋体" panose="02010600030101010101" pitchFamily="2" charset="-122"/>
                <a:cs typeface="宋体" panose="02010600030101010101" pitchFamily="2" charset="-122"/>
              </a:rPr>
              <a:t>化</a:t>
            </a:r>
            <a:r>
              <a:rPr sz="2000" spc="-10" dirty="0">
                <a:latin typeface="宋体" panose="02010600030101010101" pitchFamily="2" charset="-122"/>
                <a:cs typeface="宋体" panose="02010600030101010101" pitchFamily="2" charset="-122"/>
              </a:rPr>
              <a:t>工企</a:t>
            </a:r>
            <a:r>
              <a:rPr sz="2000" spc="10" dirty="0">
                <a:latin typeface="宋体" panose="02010600030101010101" pitchFamily="2" charset="-122"/>
                <a:cs typeface="宋体" panose="02010600030101010101" pitchFamily="2" charset="-122"/>
              </a:rPr>
              <a:t>业</a:t>
            </a:r>
            <a:r>
              <a:rPr sz="2000" spc="-10" dirty="0">
                <a:latin typeface="宋体" panose="02010600030101010101" pitchFamily="2" charset="-122"/>
                <a:cs typeface="宋体" panose="02010600030101010101" pitchFamily="2" charset="-122"/>
              </a:rPr>
              <a:t>之外</a:t>
            </a:r>
            <a:r>
              <a:rPr sz="2000" spc="10" dirty="0">
                <a:latin typeface="宋体" panose="02010600030101010101" pitchFamily="2" charset="-122"/>
                <a:cs typeface="宋体" panose="02010600030101010101" pitchFamily="2" charset="-122"/>
              </a:rPr>
              <a:t>的</a:t>
            </a:r>
            <a:r>
              <a:rPr sz="2000" spc="-10" dirty="0">
                <a:latin typeface="宋体" panose="02010600030101010101" pitchFamily="2" charset="-122"/>
                <a:cs typeface="宋体" panose="02010600030101010101" pitchFamily="2" charset="-122"/>
              </a:rPr>
              <a:t>化工</a:t>
            </a:r>
            <a:r>
              <a:rPr sz="2000" spc="10" dirty="0">
                <a:latin typeface="宋体" panose="02010600030101010101" pitchFamily="2" charset="-122"/>
                <a:cs typeface="宋体" panose="02010600030101010101" pitchFamily="2" charset="-122"/>
              </a:rPr>
              <a:t>生</a:t>
            </a:r>
            <a:r>
              <a:rPr sz="2000" spc="-10" dirty="0">
                <a:latin typeface="宋体" panose="02010600030101010101" pitchFamily="2" charset="-122"/>
                <a:cs typeface="宋体" panose="02010600030101010101" pitchFamily="2" charset="-122"/>
              </a:rPr>
              <a:t>产企</a:t>
            </a:r>
            <a:r>
              <a:rPr sz="2000" spc="10" dirty="0">
                <a:latin typeface="宋体" panose="02010600030101010101" pitchFamily="2" charset="-122"/>
                <a:cs typeface="宋体" panose="02010600030101010101" pitchFamily="2" charset="-122"/>
              </a:rPr>
              <a:t>业</a:t>
            </a:r>
            <a:r>
              <a:rPr sz="2000" spc="-10" dirty="0">
                <a:latin typeface="宋体" panose="02010600030101010101" pitchFamily="2" charset="-122"/>
                <a:cs typeface="宋体" panose="02010600030101010101" pitchFamily="2" charset="-122"/>
              </a:rPr>
              <a:t>，石</a:t>
            </a:r>
            <a:r>
              <a:rPr sz="2000" spc="10" dirty="0">
                <a:latin typeface="宋体" panose="02010600030101010101" pitchFamily="2" charset="-122"/>
                <a:cs typeface="宋体" panose="02010600030101010101" pitchFamily="2" charset="-122"/>
              </a:rPr>
              <a:t>油</a:t>
            </a:r>
            <a:r>
              <a:rPr sz="2000" spc="-10" dirty="0">
                <a:latin typeface="宋体" panose="02010600030101010101" pitchFamily="2" charset="-122"/>
                <a:cs typeface="宋体" panose="02010600030101010101" pitchFamily="2" charset="-122"/>
              </a:rPr>
              <a:t>化 工和氟化工另有指南</a:t>
            </a:r>
            <a:endParaRPr sz="2000">
              <a:latin typeface="宋体" panose="02010600030101010101" pitchFamily="2" charset="-122"/>
              <a:cs typeface="宋体" panose="02010600030101010101" pitchFamily="2" charset="-122"/>
            </a:endParaRPr>
          </a:p>
          <a:p>
            <a:pPr marL="182880" marR="5080" indent="-170815" algn="just">
              <a:lnSpc>
                <a:spcPct val="87000"/>
              </a:lnSpc>
              <a:spcBef>
                <a:spcPts val="1035"/>
              </a:spcBef>
              <a:buFont typeface="Arial" panose="020B0604020202020204"/>
              <a:buChar char="•"/>
              <a:tabLst>
                <a:tab pos="183515" algn="l"/>
              </a:tabLst>
            </a:pPr>
            <a:r>
              <a:rPr sz="2000" spc="-10" dirty="0">
                <a:latin typeface="宋体" panose="02010600030101010101" pitchFamily="2" charset="-122"/>
                <a:cs typeface="宋体" panose="02010600030101010101" pitchFamily="2" charset="-122"/>
              </a:rPr>
              <a:t>报告主体如果存在石油化工或氟化</a:t>
            </a:r>
            <a:r>
              <a:rPr sz="2000" spc="10" dirty="0">
                <a:latin typeface="宋体" panose="02010600030101010101" pitchFamily="2" charset="-122"/>
                <a:cs typeface="宋体" panose="02010600030101010101" pitchFamily="2" charset="-122"/>
              </a:rPr>
              <a:t>工</a:t>
            </a:r>
            <a:r>
              <a:rPr sz="2000" spc="-10" dirty="0">
                <a:latin typeface="宋体" panose="02010600030101010101" pitchFamily="2" charset="-122"/>
                <a:cs typeface="宋体" panose="02010600030101010101" pitchFamily="2" charset="-122"/>
              </a:rPr>
              <a:t>生产</a:t>
            </a:r>
            <a:r>
              <a:rPr sz="2000" spc="10"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或者</a:t>
            </a:r>
            <a:r>
              <a:rPr sz="2000" spc="10" dirty="0">
                <a:latin typeface="宋体" panose="02010600030101010101" pitchFamily="2" charset="-122"/>
                <a:cs typeface="宋体" panose="02010600030101010101" pitchFamily="2" charset="-122"/>
              </a:rPr>
              <a:t>其</a:t>
            </a:r>
            <a:r>
              <a:rPr sz="2000" spc="-10" dirty="0">
                <a:latin typeface="宋体" panose="02010600030101010101" pitchFamily="2" charset="-122"/>
                <a:cs typeface="宋体" panose="02010600030101010101" pitchFamily="2" charset="-122"/>
              </a:rPr>
              <a:t>他产</a:t>
            </a:r>
            <a:r>
              <a:rPr sz="2000" spc="10" dirty="0">
                <a:latin typeface="宋体" panose="02010600030101010101" pitchFamily="2" charset="-122"/>
                <a:cs typeface="宋体" panose="02010600030101010101" pitchFamily="2" charset="-122"/>
              </a:rPr>
              <a:t>业</a:t>
            </a:r>
            <a:r>
              <a:rPr sz="2000" spc="-10" dirty="0">
                <a:latin typeface="宋体" panose="02010600030101010101" pitchFamily="2" charset="-122"/>
                <a:cs typeface="宋体" panose="02010600030101010101" pitchFamily="2" charset="-122"/>
              </a:rPr>
              <a:t>活动</a:t>
            </a:r>
            <a:r>
              <a:rPr sz="2000" spc="10" dirty="0">
                <a:latin typeface="宋体" panose="02010600030101010101" pitchFamily="2" charset="-122"/>
                <a:cs typeface="宋体" panose="02010600030101010101" pitchFamily="2" charset="-122"/>
              </a:rPr>
              <a:t>且</a:t>
            </a:r>
            <a:r>
              <a:rPr sz="2000" spc="-10" dirty="0">
                <a:latin typeface="宋体" panose="02010600030101010101" pitchFamily="2" charset="-122"/>
                <a:cs typeface="宋体" panose="02010600030101010101" pitchFamily="2" charset="-122"/>
              </a:rPr>
              <a:t>伴有</a:t>
            </a:r>
            <a:r>
              <a:rPr sz="2000" spc="10" dirty="0">
                <a:latin typeface="宋体" panose="02010600030101010101" pitchFamily="2" charset="-122"/>
                <a:cs typeface="宋体" panose="02010600030101010101" pitchFamily="2" charset="-122"/>
              </a:rPr>
              <a:t>温</a:t>
            </a:r>
            <a:r>
              <a:rPr sz="2000" spc="-10" dirty="0">
                <a:latin typeface="宋体" panose="02010600030101010101" pitchFamily="2" charset="-122"/>
                <a:cs typeface="宋体" panose="02010600030101010101" pitchFamily="2" charset="-122"/>
              </a:rPr>
              <a:t>室 气体排放的，还应参考这些产业活</a:t>
            </a:r>
            <a:r>
              <a:rPr sz="2000" spc="10" dirty="0">
                <a:latin typeface="宋体" panose="02010600030101010101" pitchFamily="2" charset="-122"/>
                <a:cs typeface="宋体" panose="02010600030101010101" pitchFamily="2" charset="-122"/>
              </a:rPr>
              <a:t>动</a:t>
            </a:r>
            <a:r>
              <a:rPr sz="2000" spc="-10" dirty="0">
                <a:latin typeface="宋体" panose="02010600030101010101" pitchFamily="2" charset="-122"/>
                <a:cs typeface="宋体" panose="02010600030101010101" pitchFamily="2" charset="-122"/>
              </a:rPr>
              <a:t>所属</a:t>
            </a:r>
            <a:r>
              <a:rPr sz="2000" spc="10" dirty="0">
                <a:latin typeface="宋体" panose="02010600030101010101" pitchFamily="2" charset="-122"/>
                <a:cs typeface="宋体" panose="02010600030101010101" pitchFamily="2" charset="-122"/>
              </a:rPr>
              <a:t>行</a:t>
            </a:r>
            <a:r>
              <a:rPr sz="2000" spc="-10" dirty="0">
                <a:latin typeface="宋体" panose="02010600030101010101" pitchFamily="2" charset="-122"/>
                <a:cs typeface="宋体" panose="02010600030101010101" pitchFamily="2" charset="-122"/>
              </a:rPr>
              <a:t>业的</a:t>
            </a:r>
            <a:r>
              <a:rPr sz="2000" spc="10" dirty="0">
                <a:latin typeface="宋体" panose="02010600030101010101" pitchFamily="2" charset="-122"/>
                <a:cs typeface="宋体" panose="02010600030101010101" pitchFamily="2" charset="-122"/>
              </a:rPr>
              <a:t>企</a:t>
            </a:r>
            <a:r>
              <a:rPr sz="2000" spc="-10" dirty="0">
                <a:latin typeface="宋体" panose="02010600030101010101" pitchFamily="2" charset="-122"/>
                <a:cs typeface="宋体" panose="02010600030101010101" pitchFamily="2" charset="-122"/>
              </a:rPr>
              <a:t>业温</a:t>
            </a:r>
            <a:r>
              <a:rPr sz="2000" spc="10" dirty="0">
                <a:latin typeface="宋体" panose="02010600030101010101" pitchFamily="2" charset="-122"/>
                <a:cs typeface="宋体" panose="02010600030101010101" pitchFamily="2" charset="-122"/>
              </a:rPr>
              <a:t>室</a:t>
            </a:r>
            <a:r>
              <a:rPr sz="2000" spc="-10" dirty="0">
                <a:latin typeface="宋体" panose="02010600030101010101" pitchFamily="2" charset="-122"/>
                <a:cs typeface="宋体" panose="02010600030101010101" pitchFamily="2" charset="-122"/>
              </a:rPr>
              <a:t>气体</a:t>
            </a:r>
            <a:r>
              <a:rPr sz="2000" spc="10" dirty="0">
                <a:latin typeface="宋体" panose="02010600030101010101" pitchFamily="2" charset="-122"/>
                <a:cs typeface="宋体" panose="02010600030101010101" pitchFamily="2" charset="-122"/>
              </a:rPr>
              <a:t>排</a:t>
            </a:r>
            <a:r>
              <a:rPr sz="2000" spc="-10" dirty="0">
                <a:latin typeface="宋体" panose="02010600030101010101" pitchFamily="2" charset="-122"/>
                <a:cs typeface="宋体" panose="02010600030101010101" pitchFamily="2" charset="-122"/>
              </a:rPr>
              <a:t>放核</a:t>
            </a:r>
            <a:r>
              <a:rPr sz="2000" spc="10" dirty="0">
                <a:latin typeface="宋体" panose="02010600030101010101" pitchFamily="2" charset="-122"/>
                <a:cs typeface="宋体" panose="02010600030101010101" pitchFamily="2" charset="-122"/>
              </a:rPr>
              <a:t>算</a:t>
            </a:r>
            <a:r>
              <a:rPr sz="2000" spc="-10" dirty="0">
                <a:latin typeface="宋体" panose="02010600030101010101" pitchFamily="2" charset="-122"/>
                <a:cs typeface="宋体" panose="02010600030101010101" pitchFamily="2" charset="-122"/>
              </a:rPr>
              <a:t>和 报告指南，核算并报告这些产业活</a:t>
            </a:r>
            <a:r>
              <a:rPr sz="2000" spc="10" dirty="0">
                <a:latin typeface="宋体" panose="02010600030101010101" pitchFamily="2" charset="-122"/>
                <a:cs typeface="宋体" panose="02010600030101010101" pitchFamily="2" charset="-122"/>
              </a:rPr>
              <a:t>动</a:t>
            </a:r>
            <a:r>
              <a:rPr sz="2000" spc="-10" dirty="0">
                <a:latin typeface="宋体" panose="02010600030101010101" pitchFamily="2" charset="-122"/>
                <a:cs typeface="宋体" panose="02010600030101010101" pitchFamily="2" charset="-122"/>
              </a:rPr>
              <a:t>的温</a:t>
            </a:r>
            <a:r>
              <a:rPr sz="2000" spc="10" dirty="0">
                <a:latin typeface="宋体" panose="02010600030101010101" pitchFamily="2" charset="-122"/>
                <a:cs typeface="宋体" panose="02010600030101010101" pitchFamily="2" charset="-122"/>
              </a:rPr>
              <a:t>室</a:t>
            </a:r>
            <a:r>
              <a:rPr sz="2000" spc="-10" dirty="0">
                <a:latin typeface="宋体" panose="02010600030101010101" pitchFamily="2" charset="-122"/>
                <a:cs typeface="宋体" panose="02010600030101010101" pitchFamily="2" charset="-122"/>
              </a:rPr>
              <a:t>气体</a:t>
            </a:r>
            <a:r>
              <a:rPr sz="2000" spc="10" dirty="0">
                <a:latin typeface="宋体" panose="02010600030101010101" pitchFamily="2" charset="-122"/>
                <a:cs typeface="宋体" panose="02010600030101010101" pitchFamily="2" charset="-122"/>
              </a:rPr>
              <a:t>排</a:t>
            </a:r>
            <a:r>
              <a:rPr sz="2000" spc="-10" dirty="0">
                <a:latin typeface="宋体" panose="02010600030101010101" pitchFamily="2" charset="-122"/>
                <a:cs typeface="宋体" panose="02010600030101010101" pitchFamily="2" charset="-122"/>
              </a:rPr>
              <a:t>放量</a:t>
            </a:r>
            <a:r>
              <a:rPr sz="2000" spc="10" dirty="0">
                <a:latin typeface="宋体" panose="02010600030101010101" pitchFamily="2" charset="-122"/>
                <a:cs typeface="宋体" panose="02010600030101010101" pitchFamily="2" charset="-122"/>
              </a:rPr>
              <a:t>，</a:t>
            </a:r>
            <a:r>
              <a:rPr sz="2000" spc="-10" dirty="0">
                <a:latin typeface="宋体" panose="02010600030101010101" pitchFamily="2" charset="-122"/>
                <a:cs typeface="宋体" panose="02010600030101010101" pitchFamily="2" charset="-122"/>
              </a:rPr>
              <a:t>在此</a:t>
            </a:r>
            <a:r>
              <a:rPr sz="2000" spc="10" dirty="0">
                <a:latin typeface="宋体" panose="02010600030101010101" pitchFamily="2" charset="-122"/>
                <a:cs typeface="宋体" panose="02010600030101010101" pitchFamily="2" charset="-122"/>
              </a:rPr>
              <a:t>不</a:t>
            </a:r>
            <a:r>
              <a:rPr sz="2000" spc="-10" dirty="0">
                <a:latin typeface="宋体" panose="02010600030101010101" pitchFamily="2" charset="-122"/>
                <a:cs typeface="宋体" panose="02010600030101010101" pitchFamily="2" charset="-122"/>
              </a:rPr>
              <a:t>再赘</a:t>
            </a:r>
            <a:r>
              <a:rPr sz="2000" spc="10" dirty="0">
                <a:latin typeface="宋体" panose="02010600030101010101" pitchFamily="2" charset="-122"/>
                <a:cs typeface="宋体" panose="02010600030101010101" pitchFamily="2" charset="-122"/>
              </a:rPr>
              <a:t>述</a:t>
            </a:r>
            <a:r>
              <a:rPr sz="2000" spc="-10"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2803" y="6547105"/>
            <a:ext cx="3009900" cy="164465"/>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p:txBody>
      </p:sp>
      <p:sp>
        <p:nvSpPr>
          <p:cNvPr id="3" name="object 3"/>
          <p:cNvSpPr/>
          <p:nvPr/>
        </p:nvSpPr>
        <p:spPr>
          <a:xfrm>
            <a:off x="1304544" y="6561328"/>
            <a:ext cx="3035935" cy="0"/>
          </a:xfrm>
          <a:custGeom>
            <a:avLst/>
            <a:gdLst/>
            <a:ahLst/>
            <a:cxnLst/>
            <a:rect l="l" t="t" r="r" b="b"/>
            <a:pathLst>
              <a:path w="3035935">
                <a:moveTo>
                  <a:pt x="0" y="0"/>
                </a:moveTo>
                <a:lnTo>
                  <a:pt x="3035808" y="0"/>
                </a:lnTo>
              </a:path>
            </a:pathLst>
          </a:custGeom>
          <a:ln w="15240">
            <a:solidFill>
              <a:srgbClr val="EC7C30"/>
            </a:solidFill>
          </a:ln>
        </p:spPr>
        <p:txBody>
          <a:bodyPr wrap="square" lIns="0" tIns="0" rIns="0" bIns="0" rtlCol="0"/>
          <a:lstStyle/>
          <a:p/>
        </p:txBody>
      </p:sp>
      <p:sp>
        <p:nvSpPr>
          <p:cNvPr id="4" name="object 4"/>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5" name="object 5"/>
          <p:cNvSpPr/>
          <p:nvPr/>
        </p:nvSpPr>
        <p:spPr>
          <a:xfrm>
            <a:off x="774191" y="1521460"/>
            <a:ext cx="4069079" cy="48895"/>
          </a:xfrm>
          <a:custGeom>
            <a:avLst/>
            <a:gdLst/>
            <a:ahLst/>
            <a:cxnLst/>
            <a:rect l="l" t="t" r="r" b="b"/>
            <a:pathLst>
              <a:path w="4069079" h="48894">
                <a:moveTo>
                  <a:pt x="0" y="48767"/>
                </a:moveTo>
                <a:lnTo>
                  <a:pt x="4069079" y="48767"/>
                </a:lnTo>
                <a:lnTo>
                  <a:pt x="4069079" y="0"/>
                </a:lnTo>
                <a:lnTo>
                  <a:pt x="0" y="0"/>
                </a:lnTo>
                <a:lnTo>
                  <a:pt x="0" y="48767"/>
                </a:lnTo>
                <a:close/>
              </a:path>
            </a:pathLst>
          </a:custGeom>
          <a:solidFill>
            <a:srgbClr val="5A9AD4"/>
          </a:solidFill>
        </p:spPr>
        <p:txBody>
          <a:bodyPr wrap="square" lIns="0" tIns="0" rIns="0" bIns="0" rtlCol="0"/>
          <a:lstStyle/>
          <a:p/>
        </p:txBody>
      </p:sp>
      <p:sp>
        <p:nvSpPr>
          <p:cNvPr id="6" name="object 6"/>
          <p:cNvSpPr txBox="1">
            <a:spLocks noGrp="1"/>
          </p:cNvSpPr>
          <p:nvPr>
            <p:ph type="title"/>
          </p:nvPr>
        </p:nvSpPr>
        <p:spPr>
          <a:xfrm>
            <a:off x="1176018" y="725423"/>
            <a:ext cx="8437881"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化工生</a:t>
            </a:r>
            <a:r>
              <a:rPr sz="3300" b="1" spc="10" dirty="0">
                <a:solidFill>
                  <a:srgbClr val="000000"/>
                </a:solidFill>
                <a:latin typeface="Microsoft JhengHei" panose="020B0604030504040204" charset="-120"/>
                <a:cs typeface="Microsoft JhengHei" panose="020B0604030504040204" charset="-120"/>
              </a:rPr>
              <a:t>产企业核算温室气体排放的基本步骤</a:t>
            </a:r>
            <a:endParaRPr sz="3300" dirty="0">
              <a:latin typeface="Microsoft JhengHei" panose="020B0604030504040204" charset="-120"/>
              <a:cs typeface="Microsoft JhengHei" panose="020B0604030504040204" charset="-120"/>
            </a:endParaRPr>
          </a:p>
        </p:txBody>
      </p:sp>
      <p:sp>
        <p:nvSpPr>
          <p:cNvPr id="7" name="object 7"/>
          <p:cNvSpPr txBox="1"/>
          <p:nvPr/>
        </p:nvSpPr>
        <p:spPr>
          <a:xfrm>
            <a:off x="1223772" y="1609344"/>
            <a:ext cx="8205470" cy="4128135"/>
          </a:xfrm>
          <a:prstGeom prst="rect">
            <a:avLst/>
          </a:prstGeom>
        </p:spPr>
        <p:txBody>
          <a:bodyPr vert="horz" wrap="square" lIns="0" tIns="76200" rIns="0" bIns="0" rtlCol="0">
            <a:spAutoFit/>
          </a:bodyPr>
          <a:lstStyle/>
          <a:p>
            <a:pPr marL="208280" indent="-170815">
              <a:lnSpc>
                <a:spcPct val="100000"/>
              </a:lnSpc>
              <a:spcBef>
                <a:spcPts val="600"/>
              </a:spcBef>
              <a:buFont typeface="Arial" panose="020B0604020202020204"/>
              <a:buChar char="•"/>
              <a:tabLst>
                <a:tab pos="208915" algn="l"/>
              </a:tabLst>
            </a:pPr>
            <a:r>
              <a:rPr sz="2400" spc="-5" dirty="0">
                <a:latin typeface="Calibri" panose="020F0502020204030204"/>
                <a:cs typeface="Calibri" panose="020F0502020204030204"/>
              </a:rPr>
              <a:t>(1)</a:t>
            </a:r>
            <a:r>
              <a:rPr sz="2400" spc="-30" dirty="0">
                <a:latin typeface="Calibri" panose="020F0502020204030204"/>
                <a:cs typeface="Calibri" panose="020F0502020204030204"/>
              </a:rPr>
              <a:t> </a:t>
            </a:r>
            <a:r>
              <a:rPr sz="2400" dirty="0">
                <a:latin typeface="宋体" panose="02010600030101010101" pitchFamily="2" charset="-122"/>
                <a:cs typeface="宋体" panose="02010600030101010101" pitchFamily="2" charset="-122"/>
              </a:rPr>
              <a:t>确定企业核算边界；</a:t>
            </a:r>
            <a:endParaRPr sz="2400">
              <a:latin typeface="宋体" panose="02010600030101010101" pitchFamily="2" charset="-122"/>
              <a:cs typeface="宋体" panose="02010600030101010101" pitchFamily="2" charset="-122"/>
            </a:endParaRPr>
          </a:p>
          <a:p>
            <a:pPr marL="208280" indent="-170815">
              <a:lnSpc>
                <a:spcPct val="100000"/>
              </a:lnSpc>
              <a:spcBef>
                <a:spcPts val="505"/>
              </a:spcBef>
              <a:buFont typeface="Arial" panose="020B0604020202020204"/>
              <a:buChar char="•"/>
              <a:tabLst>
                <a:tab pos="208915" algn="l"/>
              </a:tabLst>
            </a:pPr>
            <a:r>
              <a:rPr sz="2400" spc="-10" dirty="0">
                <a:latin typeface="Calibri" panose="020F0502020204030204"/>
                <a:cs typeface="Calibri" panose="020F0502020204030204"/>
              </a:rPr>
              <a:t>(2)</a:t>
            </a:r>
            <a:r>
              <a:rPr sz="2400" dirty="0">
                <a:latin typeface="宋体" panose="02010600030101010101" pitchFamily="2" charset="-122"/>
                <a:cs typeface="宋体" panose="02010600030101010101" pitchFamily="2" charset="-122"/>
              </a:rPr>
              <a:t>识别排放源及气体种类</a:t>
            </a:r>
            <a:endParaRPr sz="2400">
              <a:latin typeface="宋体" panose="02010600030101010101" pitchFamily="2" charset="-122"/>
              <a:cs typeface="宋体" panose="02010600030101010101" pitchFamily="2" charset="-122"/>
            </a:endParaRPr>
          </a:p>
          <a:p>
            <a:pPr marL="626110" lvl="1" indent="-244475">
              <a:lnSpc>
                <a:spcPct val="100000"/>
              </a:lnSpc>
              <a:spcBef>
                <a:spcPts val="120"/>
              </a:spcBef>
              <a:buSzPct val="96000"/>
              <a:buFont typeface="Wingdings" panose="05000000000000000000"/>
              <a:buChar char=""/>
              <a:tabLst>
                <a:tab pos="626745" algn="l"/>
              </a:tabLst>
            </a:pPr>
            <a:r>
              <a:rPr sz="2400" dirty="0">
                <a:solidFill>
                  <a:srgbClr val="0000CC"/>
                </a:solidFill>
                <a:latin typeface="宋体" panose="02010600030101010101" pitchFamily="2" charset="-122"/>
                <a:cs typeface="宋体" panose="02010600030101010101" pitchFamily="2" charset="-122"/>
              </a:rPr>
              <a:t>根据企业碳流入流出情况识别</a:t>
            </a:r>
            <a:r>
              <a:rPr sz="2400" spc="-15" dirty="0">
                <a:solidFill>
                  <a:srgbClr val="0000CC"/>
                </a:solidFill>
                <a:latin typeface="Calibri" panose="020F0502020204030204"/>
                <a:cs typeface="Calibri" panose="020F0502020204030204"/>
              </a:rPr>
              <a:t>CO</a:t>
            </a:r>
            <a:r>
              <a:rPr sz="2400" spc="-22" baseline="-21000" dirty="0">
                <a:solidFill>
                  <a:srgbClr val="0000CC"/>
                </a:solidFill>
                <a:latin typeface="Calibri" panose="020F0502020204030204"/>
                <a:cs typeface="Calibri" panose="020F0502020204030204"/>
              </a:rPr>
              <a:t>2</a:t>
            </a:r>
            <a:r>
              <a:rPr sz="2400" dirty="0">
                <a:solidFill>
                  <a:srgbClr val="0000CC"/>
                </a:solidFill>
                <a:latin typeface="宋体" panose="02010600030101010101" pitchFamily="2" charset="-122"/>
                <a:cs typeface="宋体" panose="02010600030101010101" pitchFamily="2" charset="-122"/>
              </a:rPr>
              <a:t>排放源；</a:t>
            </a:r>
            <a:endParaRPr sz="2400">
              <a:latin typeface="宋体" panose="02010600030101010101" pitchFamily="2" charset="-122"/>
              <a:cs typeface="宋体" panose="02010600030101010101" pitchFamily="2" charset="-122"/>
            </a:endParaRPr>
          </a:p>
          <a:p>
            <a:pPr marL="626110" lvl="1" indent="-244475">
              <a:lnSpc>
                <a:spcPct val="100000"/>
              </a:lnSpc>
              <a:spcBef>
                <a:spcPts val="95"/>
              </a:spcBef>
              <a:buSzPct val="96000"/>
              <a:buFont typeface="Wingdings" panose="05000000000000000000"/>
              <a:buChar char=""/>
              <a:tabLst>
                <a:tab pos="626745" algn="l"/>
              </a:tabLst>
            </a:pPr>
            <a:r>
              <a:rPr sz="2400" dirty="0">
                <a:solidFill>
                  <a:srgbClr val="0000CC"/>
                </a:solidFill>
                <a:latin typeface="宋体" panose="02010600030101010101" pitchFamily="2" charset="-122"/>
                <a:cs typeface="宋体" panose="02010600030101010101" pitchFamily="2" charset="-122"/>
              </a:rPr>
              <a:t>根据产品及工艺类型识别其他非</a:t>
            </a:r>
            <a:r>
              <a:rPr sz="2400" spc="-15" dirty="0">
                <a:solidFill>
                  <a:srgbClr val="0000CC"/>
                </a:solidFill>
                <a:latin typeface="Calibri" panose="020F0502020204030204"/>
                <a:cs typeface="Calibri" panose="020F0502020204030204"/>
              </a:rPr>
              <a:t>CO</a:t>
            </a:r>
            <a:r>
              <a:rPr sz="2400" spc="-22" baseline="-21000" dirty="0">
                <a:solidFill>
                  <a:srgbClr val="0000CC"/>
                </a:solidFill>
                <a:latin typeface="Calibri" panose="020F0502020204030204"/>
                <a:cs typeface="Calibri" panose="020F0502020204030204"/>
              </a:rPr>
              <a:t>2</a:t>
            </a:r>
            <a:r>
              <a:rPr sz="2400" dirty="0">
                <a:solidFill>
                  <a:srgbClr val="0000CC"/>
                </a:solidFill>
                <a:latin typeface="宋体" panose="02010600030101010101" pitchFamily="2" charset="-122"/>
                <a:cs typeface="宋体" panose="02010600030101010101" pitchFamily="2" charset="-122"/>
              </a:rPr>
              <a:t>气体的排放源；</a:t>
            </a:r>
            <a:endParaRPr sz="2400">
              <a:latin typeface="宋体" panose="02010600030101010101" pitchFamily="2" charset="-122"/>
              <a:cs typeface="宋体" panose="02010600030101010101" pitchFamily="2" charset="-122"/>
            </a:endParaRPr>
          </a:p>
          <a:p>
            <a:pPr marL="208280" indent="-170815">
              <a:lnSpc>
                <a:spcPct val="100000"/>
              </a:lnSpc>
              <a:spcBef>
                <a:spcPts val="530"/>
              </a:spcBef>
              <a:buFont typeface="Arial" panose="020B0604020202020204"/>
              <a:buChar char="•"/>
              <a:tabLst>
                <a:tab pos="208915" algn="l"/>
              </a:tabLst>
            </a:pPr>
            <a:r>
              <a:rPr sz="2400" spc="-10" dirty="0">
                <a:latin typeface="Calibri" panose="020F0502020204030204"/>
                <a:cs typeface="Calibri" panose="020F0502020204030204"/>
              </a:rPr>
              <a:t>(3)</a:t>
            </a:r>
            <a:r>
              <a:rPr sz="2400" dirty="0">
                <a:latin typeface="宋体" panose="02010600030101010101" pitchFamily="2" charset="-122"/>
                <a:cs typeface="宋体" panose="02010600030101010101" pitchFamily="2" charset="-122"/>
              </a:rPr>
              <a:t>选择每个排放源的核算方法、计算公式；</a:t>
            </a:r>
            <a:endParaRPr sz="2400">
              <a:latin typeface="宋体" panose="02010600030101010101" pitchFamily="2" charset="-122"/>
              <a:cs typeface="宋体" panose="02010600030101010101" pitchFamily="2" charset="-122"/>
            </a:endParaRPr>
          </a:p>
          <a:p>
            <a:pPr marL="208280" indent="-170815">
              <a:lnSpc>
                <a:spcPct val="100000"/>
              </a:lnSpc>
              <a:spcBef>
                <a:spcPts val="505"/>
              </a:spcBef>
              <a:buFont typeface="Arial" panose="020B0604020202020204"/>
              <a:buChar char="•"/>
              <a:tabLst>
                <a:tab pos="208915" algn="l"/>
              </a:tabLst>
            </a:pPr>
            <a:r>
              <a:rPr sz="2400" spc="-5" dirty="0">
                <a:latin typeface="Calibri" panose="020F0502020204030204"/>
                <a:cs typeface="Calibri" panose="020F0502020204030204"/>
              </a:rPr>
              <a:t>(4)</a:t>
            </a:r>
            <a:r>
              <a:rPr sz="2400" spc="-35" dirty="0">
                <a:latin typeface="Calibri" panose="020F0502020204030204"/>
                <a:cs typeface="Calibri" panose="020F0502020204030204"/>
              </a:rPr>
              <a:t> </a:t>
            </a:r>
            <a:r>
              <a:rPr sz="2400" dirty="0">
                <a:latin typeface="宋体" panose="02010600030101010101" pitchFamily="2" charset="-122"/>
                <a:cs typeface="宋体" panose="02010600030101010101" pitchFamily="2" charset="-122"/>
              </a:rPr>
              <a:t>制定监测计划，收集活动水平数据和排放因子数据；</a:t>
            </a:r>
            <a:endParaRPr sz="2400">
              <a:latin typeface="宋体" panose="02010600030101010101" pitchFamily="2" charset="-122"/>
              <a:cs typeface="宋体" panose="02010600030101010101" pitchFamily="2" charset="-122"/>
            </a:endParaRPr>
          </a:p>
          <a:p>
            <a:pPr marL="208280" indent="-170815">
              <a:lnSpc>
                <a:spcPct val="100000"/>
              </a:lnSpc>
              <a:spcBef>
                <a:spcPts val="505"/>
              </a:spcBef>
              <a:buFont typeface="Arial" panose="020B0604020202020204"/>
              <a:buChar char="•"/>
              <a:tabLst>
                <a:tab pos="208915" algn="l"/>
              </a:tabLst>
            </a:pPr>
            <a:r>
              <a:rPr sz="2400" spc="-10" dirty="0">
                <a:latin typeface="Calibri" panose="020F0502020204030204"/>
                <a:cs typeface="Calibri" panose="020F0502020204030204"/>
              </a:rPr>
              <a:t>(5)</a:t>
            </a:r>
            <a:r>
              <a:rPr sz="2400" dirty="0">
                <a:latin typeface="宋体" panose="02010600030101010101" pitchFamily="2" charset="-122"/>
                <a:cs typeface="宋体" panose="02010600030101010101" pitchFamily="2" charset="-122"/>
              </a:rPr>
              <a:t>将数据分别输入各个排放源的公式计算排放量或减排量；</a:t>
            </a:r>
            <a:endParaRPr sz="2400">
              <a:latin typeface="宋体" panose="02010600030101010101" pitchFamily="2" charset="-122"/>
              <a:cs typeface="宋体" panose="02010600030101010101" pitchFamily="2" charset="-122"/>
            </a:endParaRPr>
          </a:p>
          <a:p>
            <a:pPr marL="208280" indent="-170815">
              <a:lnSpc>
                <a:spcPct val="100000"/>
              </a:lnSpc>
              <a:spcBef>
                <a:spcPts val="525"/>
              </a:spcBef>
              <a:buFont typeface="Arial" panose="020B0604020202020204"/>
              <a:buChar char="•"/>
              <a:tabLst>
                <a:tab pos="208915" algn="l"/>
              </a:tabLst>
            </a:pPr>
            <a:r>
              <a:rPr sz="2400" spc="-5" dirty="0">
                <a:latin typeface="Calibri" panose="020F0502020204030204"/>
                <a:cs typeface="Calibri" panose="020F0502020204030204"/>
              </a:rPr>
              <a:t>(6)</a:t>
            </a:r>
            <a:r>
              <a:rPr sz="2400" spc="-114" dirty="0">
                <a:latin typeface="Calibri" panose="020F0502020204030204"/>
                <a:cs typeface="Calibri" panose="020F0502020204030204"/>
              </a:rPr>
              <a:t> </a:t>
            </a:r>
            <a:r>
              <a:rPr sz="2400" dirty="0">
                <a:latin typeface="宋体" panose="02010600030101010101" pitchFamily="2" charset="-122"/>
                <a:cs typeface="宋体" panose="02010600030101010101" pitchFamily="2" charset="-122"/>
              </a:rPr>
              <a:t>数据内部核查与验证；</a:t>
            </a:r>
            <a:endParaRPr sz="2400">
              <a:latin typeface="宋体" panose="02010600030101010101" pitchFamily="2" charset="-122"/>
              <a:cs typeface="宋体" panose="02010600030101010101" pitchFamily="2" charset="-122"/>
            </a:endParaRPr>
          </a:p>
          <a:p>
            <a:pPr marL="208280" marR="30480" indent="-170815">
              <a:lnSpc>
                <a:spcPts val="2590"/>
              </a:lnSpc>
              <a:spcBef>
                <a:spcPts val="835"/>
              </a:spcBef>
              <a:buFont typeface="Arial" panose="020B0604020202020204"/>
              <a:buChar char="•"/>
              <a:tabLst>
                <a:tab pos="208915" algn="l"/>
              </a:tabLst>
            </a:pPr>
            <a:r>
              <a:rPr sz="2400" spc="-10" dirty="0">
                <a:latin typeface="Calibri" panose="020F0502020204030204"/>
                <a:cs typeface="Calibri" panose="020F0502020204030204"/>
              </a:rPr>
              <a:t>(</a:t>
            </a:r>
            <a:r>
              <a:rPr sz="2400" spc="5" dirty="0">
                <a:latin typeface="Calibri" panose="020F0502020204030204"/>
                <a:cs typeface="Calibri" panose="020F0502020204030204"/>
              </a:rPr>
              <a:t>7</a:t>
            </a:r>
            <a:r>
              <a:rPr sz="2400" spc="-15" dirty="0">
                <a:latin typeface="Calibri" panose="020F0502020204030204"/>
                <a:cs typeface="Calibri" panose="020F0502020204030204"/>
              </a:rPr>
              <a:t>)</a:t>
            </a:r>
            <a:r>
              <a:rPr sz="2400" dirty="0">
                <a:latin typeface="宋体" panose="02010600030101010101" pitchFamily="2" charset="-122"/>
                <a:cs typeface="宋体" panose="02010600030101010101" pitchFamily="2" charset="-122"/>
              </a:rPr>
              <a:t>汇总、归纳温室气体排放量计算过程和结果，编制企业温 室气体排放报告及表单。</a:t>
            </a:r>
            <a:endParaRPr sz="2400">
              <a:latin typeface="宋体" panose="02010600030101010101" pitchFamily="2" charset="-122"/>
              <a:cs typeface="宋体" panose="02010600030101010101" pitchFamily="2" charset="-122"/>
            </a:endParaRPr>
          </a:p>
        </p:txBody>
      </p:sp>
      <p:sp>
        <p:nvSpPr>
          <p:cNvPr id="8" name="object 8"/>
          <p:cNvSpPr txBox="1"/>
          <p:nvPr/>
        </p:nvSpPr>
        <p:spPr>
          <a:xfrm>
            <a:off x="9128252" y="6809233"/>
            <a:ext cx="83820" cy="164465"/>
          </a:xfrm>
          <a:prstGeom prst="rect">
            <a:avLst/>
          </a:prstGeom>
        </p:spPr>
        <p:txBody>
          <a:bodyPr vert="horz" wrap="square" lIns="0" tIns="13970" rIns="0" bIns="0" rtlCol="0">
            <a:spAutoFit/>
          </a:bodyPr>
          <a:lstStyle/>
          <a:p>
            <a:pPr marL="12700">
              <a:lnSpc>
                <a:spcPct val="100000"/>
              </a:lnSpc>
              <a:spcBef>
                <a:spcPts val="110"/>
              </a:spcBef>
            </a:pPr>
            <a:r>
              <a:rPr sz="900" spc="5" dirty="0">
                <a:solidFill>
                  <a:srgbClr val="888888"/>
                </a:solidFill>
                <a:latin typeface="隶书"/>
                <a:cs typeface="隶书"/>
              </a:rPr>
              <a:t>5</a:t>
            </a:r>
            <a:endParaRPr sz="900">
              <a:latin typeface="隶书"/>
              <a:cs typeface="隶书"/>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755904"/>
            <a:ext cx="2978785"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核算边</a:t>
            </a:r>
            <a:r>
              <a:rPr sz="3300" b="1" spc="10" dirty="0">
                <a:solidFill>
                  <a:srgbClr val="000000"/>
                </a:solidFill>
                <a:latin typeface="Microsoft JhengHei" panose="020B0604030504040204" charset="-120"/>
                <a:cs typeface="Microsoft JhengHei" panose="020B0604030504040204" charset="-120"/>
              </a:rPr>
              <a:t>界的确定</a:t>
            </a:r>
            <a:endParaRPr sz="3300">
              <a:latin typeface="Microsoft JhengHei" panose="020B0604030504040204" charset="-120"/>
              <a:cs typeface="Microsoft JhengHei" panose="020B0604030504040204" charset="-120"/>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
        <p:nvSpPr>
          <p:cNvPr id="3" name="object 3"/>
          <p:cNvSpPr txBox="1"/>
          <p:nvPr/>
        </p:nvSpPr>
        <p:spPr>
          <a:xfrm>
            <a:off x="1310132" y="1911096"/>
            <a:ext cx="8121015" cy="3003550"/>
          </a:xfrm>
          <a:prstGeom prst="rect">
            <a:avLst/>
          </a:prstGeom>
        </p:spPr>
        <p:txBody>
          <a:bodyPr vert="horz" wrap="square" lIns="0" tIns="53975" rIns="0" bIns="0" rtlCol="0">
            <a:spAutoFit/>
          </a:bodyPr>
          <a:lstStyle/>
          <a:p>
            <a:pPr marL="182880" marR="5080" indent="-170815" algn="just">
              <a:lnSpc>
                <a:spcPts val="2590"/>
              </a:lnSpc>
              <a:spcBef>
                <a:spcPts val="425"/>
              </a:spcBef>
              <a:buFont typeface="Arial" panose="020B0604020202020204"/>
              <a:buChar char="•"/>
              <a:tabLst>
                <a:tab pos="183515" algn="l"/>
              </a:tabLst>
            </a:pPr>
            <a:r>
              <a:rPr sz="2400" dirty="0">
                <a:latin typeface="宋体" panose="02010600030101010101" pitchFamily="2" charset="-122"/>
                <a:cs typeface="宋体" panose="02010600030101010101" pitchFamily="2" charset="-122"/>
              </a:rPr>
              <a:t>报告主体应以独立法人企业或视同法人的独立核算单位为核 算边界，核算和报告</a:t>
            </a:r>
            <a:r>
              <a:rPr sz="2400" dirty="0">
                <a:solidFill>
                  <a:srgbClr val="0000CC"/>
                </a:solidFill>
                <a:latin typeface="宋体" panose="02010600030101010101" pitchFamily="2" charset="-122"/>
                <a:cs typeface="宋体" panose="02010600030101010101" pitchFamily="2" charset="-122"/>
              </a:rPr>
              <a:t>在运营上受其控制的</a:t>
            </a:r>
            <a:r>
              <a:rPr sz="2400" dirty="0">
                <a:latin typeface="宋体" panose="02010600030101010101" pitchFamily="2" charset="-122"/>
                <a:cs typeface="宋体" panose="02010600030101010101" pitchFamily="2" charset="-122"/>
              </a:rPr>
              <a:t>所有生产设施产生 的温室气体排放。生产设施范围包括</a:t>
            </a:r>
            <a:r>
              <a:rPr sz="2400" dirty="0">
                <a:solidFill>
                  <a:srgbClr val="0000CC"/>
                </a:solidFill>
                <a:latin typeface="宋体" panose="02010600030101010101" pitchFamily="2" charset="-122"/>
                <a:cs typeface="宋体" panose="02010600030101010101" pitchFamily="2" charset="-122"/>
              </a:rPr>
              <a:t>主要生产系统、辅助生 产系统</a:t>
            </a:r>
            <a:r>
              <a:rPr sz="2400" dirty="0">
                <a:latin typeface="宋体" panose="02010600030101010101" pitchFamily="2" charset="-122"/>
                <a:cs typeface="宋体" panose="02010600030101010101" pitchFamily="2" charset="-122"/>
              </a:rPr>
              <a:t>、以及直接为生产服务的</a:t>
            </a:r>
            <a:r>
              <a:rPr sz="2400" dirty="0">
                <a:solidFill>
                  <a:srgbClr val="0000CC"/>
                </a:solidFill>
                <a:latin typeface="宋体" panose="02010600030101010101" pitchFamily="2" charset="-122"/>
                <a:cs typeface="宋体" panose="02010600030101010101" pitchFamily="2" charset="-122"/>
              </a:rPr>
              <a:t>附属生产系统</a:t>
            </a:r>
            <a:r>
              <a:rPr sz="2400" dirty="0">
                <a:latin typeface="宋体" panose="02010600030101010101" pitchFamily="2" charset="-122"/>
                <a:cs typeface="宋体" panose="02010600030101010101" pitchFamily="2" charset="-122"/>
              </a:rPr>
              <a:t>，其中辅助生 产系统包括厂区内的动力、供电、供水、采暖、制冷、机修</a:t>
            </a:r>
            <a:endParaRPr sz="2400">
              <a:latin typeface="宋体" panose="02010600030101010101" pitchFamily="2" charset="-122"/>
              <a:cs typeface="宋体" panose="02010600030101010101" pitchFamily="2" charset="-122"/>
            </a:endParaRPr>
          </a:p>
          <a:p>
            <a:pPr marL="182880">
              <a:lnSpc>
                <a:spcPts val="2420"/>
              </a:lnSpc>
            </a:pPr>
            <a:r>
              <a:rPr sz="2400" dirty="0">
                <a:latin typeface="宋体" panose="02010600030101010101" pitchFamily="2" charset="-122"/>
                <a:cs typeface="宋体" panose="02010600030101010101" pitchFamily="2" charset="-122"/>
              </a:rPr>
              <a:t>、化验、仪表、仓库（原料场）、报告主体生产用运输工具</a:t>
            </a:r>
            <a:endParaRPr sz="2400">
              <a:latin typeface="宋体" panose="02010600030101010101" pitchFamily="2" charset="-122"/>
              <a:cs typeface="宋体" panose="02010600030101010101" pitchFamily="2" charset="-122"/>
            </a:endParaRPr>
          </a:p>
          <a:p>
            <a:pPr marL="182880" marR="5080" algn="just">
              <a:lnSpc>
                <a:spcPct val="87000"/>
              </a:lnSpc>
              <a:spcBef>
                <a:spcPts val="230"/>
              </a:spcBef>
            </a:pPr>
            <a:r>
              <a:rPr sz="2400" dirty="0">
                <a:latin typeface="宋体" panose="02010600030101010101" pitchFamily="2" charset="-122"/>
                <a:cs typeface="宋体" panose="02010600030101010101" pitchFamily="2" charset="-122"/>
              </a:rPr>
              <a:t>（</a:t>
            </a:r>
            <a:r>
              <a:rPr sz="2400" dirty="0">
                <a:solidFill>
                  <a:srgbClr val="0000CC"/>
                </a:solidFill>
                <a:latin typeface="宋体" panose="02010600030101010101" pitchFamily="2" charset="-122"/>
                <a:cs typeface="宋体" panose="02010600030101010101" pitchFamily="2" charset="-122"/>
              </a:rPr>
              <a:t>不包括外包的运输服务</a:t>
            </a:r>
            <a:r>
              <a:rPr sz="2400" dirty="0">
                <a:latin typeface="宋体" panose="02010600030101010101" pitchFamily="2" charset="-122"/>
                <a:cs typeface="宋体" panose="02010600030101010101" pitchFamily="2" charset="-122"/>
              </a:rPr>
              <a:t>）等，附属生产系统包括生产指挥 管理系统（厂部）以及厂区内为生产服务的部门和单位（如 职工食堂、车间浴室等）。</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2762" y="755904"/>
            <a:ext cx="8196582" cy="530225"/>
          </a:xfrm>
          <a:prstGeom prst="rect">
            <a:avLst/>
          </a:prstGeom>
        </p:spPr>
        <p:txBody>
          <a:bodyPr vert="horz" wrap="square" lIns="0" tIns="13970" rIns="0" bIns="0" rtlCol="0">
            <a:spAutoFit/>
          </a:bodyPr>
          <a:lstStyle/>
          <a:p>
            <a:pPr marL="12700">
              <a:lnSpc>
                <a:spcPct val="100000"/>
              </a:lnSpc>
              <a:spcBef>
                <a:spcPts val="110"/>
              </a:spcBef>
            </a:pPr>
            <a:r>
              <a:rPr sz="3300" b="1" spc="30" dirty="0">
                <a:solidFill>
                  <a:srgbClr val="000000"/>
                </a:solidFill>
                <a:latin typeface="Microsoft JhengHei" panose="020B0604030504040204" charset="-120"/>
                <a:cs typeface="Microsoft JhengHei" panose="020B0604030504040204" charset="-120"/>
              </a:rPr>
              <a:t>报告主</a:t>
            </a:r>
            <a:r>
              <a:rPr sz="3300" b="1" spc="10" dirty="0">
                <a:solidFill>
                  <a:srgbClr val="000000"/>
                </a:solidFill>
                <a:latin typeface="Microsoft JhengHei" panose="020B0604030504040204" charset="-120"/>
                <a:cs typeface="Microsoft JhengHei" panose="020B0604030504040204" charset="-120"/>
              </a:rPr>
              <a:t>体应将核算边界再细分为核算单元</a:t>
            </a:r>
            <a:endParaRPr sz="3300" dirty="0">
              <a:latin typeface="Microsoft JhengHei" panose="020B0604030504040204" charset="-120"/>
              <a:cs typeface="Microsoft JhengHei" panose="020B0604030504040204" charset="-120"/>
            </a:endParaRPr>
          </a:p>
        </p:txBody>
      </p:sp>
      <p:sp>
        <p:nvSpPr>
          <p:cNvPr id="3" name="object 3"/>
          <p:cNvSpPr/>
          <p:nvPr/>
        </p:nvSpPr>
        <p:spPr>
          <a:xfrm>
            <a:off x="8510016" y="5752084"/>
            <a:ext cx="0" cy="119380"/>
          </a:xfrm>
          <a:custGeom>
            <a:avLst/>
            <a:gdLst/>
            <a:ahLst/>
            <a:cxnLst/>
            <a:rect l="l" t="t" r="r" b="b"/>
            <a:pathLst>
              <a:path h="119379">
                <a:moveTo>
                  <a:pt x="0" y="0"/>
                </a:moveTo>
                <a:lnTo>
                  <a:pt x="0" y="119126"/>
                </a:lnTo>
              </a:path>
            </a:pathLst>
          </a:custGeom>
          <a:ln w="12192">
            <a:solidFill>
              <a:srgbClr val="518BC0"/>
            </a:solidFill>
          </a:ln>
        </p:spPr>
        <p:txBody>
          <a:bodyPr wrap="square" lIns="0" tIns="0" rIns="0" bIns="0" rtlCol="0"/>
          <a:lstStyle/>
          <a:p/>
        </p:txBody>
      </p:sp>
      <p:sp>
        <p:nvSpPr>
          <p:cNvPr id="4" name="object 4"/>
          <p:cNvSpPr/>
          <p:nvPr/>
        </p:nvSpPr>
        <p:spPr>
          <a:xfrm>
            <a:off x="8503919" y="5751829"/>
            <a:ext cx="3175" cy="6350"/>
          </a:xfrm>
          <a:custGeom>
            <a:avLst/>
            <a:gdLst/>
            <a:ahLst/>
            <a:cxnLst/>
            <a:rect l="l" t="t" r="r" b="b"/>
            <a:pathLst>
              <a:path w="3175" h="6350">
                <a:moveTo>
                  <a:pt x="0" y="6350"/>
                </a:moveTo>
                <a:lnTo>
                  <a:pt x="2921" y="6350"/>
                </a:lnTo>
                <a:lnTo>
                  <a:pt x="2921" y="0"/>
                </a:lnTo>
                <a:lnTo>
                  <a:pt x="0" y="0"/>
                </a:lnTo>
                <a:lnTo>
                  <a:pt x="0" y="6350"/>
                </a:lnTo>
                <a:close/>
              </a:path>
            </a:pathLst>
          </a:custGeom>
          <a:solidFill>
            <a:srgbClr val="518BC0"/>
          </a:solidFill>
        </p:spPr>
        <p:txBody>
          <a:bodyPr wrap="square" lIns="0" tIns="0" rIns="0" bIns="0" rtlCol="0"/>
          <a:lstStyle/>
          <a:p/>
        </p:txBody>
      </p:sp>
      <p:sp>
        <p:nvSpPr>
          <p:cNvPr id="5" name="object 5"/>
          <p:cNvSpPr/>
          <p:nvPr/>
        </p:nvSpPr>
        <p:spPr>
          <a:xfrm>
            <a:off x="8500871" y="5751829"/>
            <a:ext cx="3175" cy="6350"/>
          </a:xfrm>
          <a:custGeom>
            <a:avLst/>
            <a:gdLst/>
            <a:ahLst/>
            <a:cxnLst/>
            <a:rect l="l" t="t" r="r" b="b"/>
            <a:pathLst>
              <a:path w="3175" h="6350">
                <a:moveTo>
                  <a:pt x="0" y="6350"/>
                </a:moveTo>
                <a:lnTo>
                  <a:pt x="3048" y="6350"/>
                </a:lnTo>
                <a:lnTo>
                  <a:pt x="3048" y="0"/>
                </a:lnTo>
                <a:lnTo>
                  <a:pt x="0" y="0"/>
                </a:lnTo>
                <a:lnTo>
                  <a:pt x="0" y="6350"/>
                </a:lnTo>
                <a:close/>
              </a:path>
            </a:pathLst>
          </a:custGeom>
          <a:solidFill>
            <a:srgbClr val="518BC0"/>
          </a:solidFill>
        </p:spPr>
        <p:txBody>
          <a:bodyPr wrap="square" lIns="0" tIns="0" rIns="0" bIns="0" rtlCol="0"/>
          <a:lstStyle/>
          <a:p/>
        </p:txBody>
      </p:sp>
      <p:sp>
        <p:nvSpPr>
          <p:cNvPr id="6" name="object 6"/>
          <p:cNvSpPr/>
          <p:nvPr/>
        </p:nvSpPr>
        <p:spPr>
          <a:xfrm>
            <a:off x="8500871" y="5745479"/>
            <a:ext cx="10160" cy="6350"/>
          </a:xfrm>
          <a:custGeom>
            <a:avLst/>
            <a:gdLst/>
            <a:ahLst/>
            <a:cxnLst/>
            <a:rect l="l" t="t" r="r" b="b"/>
            <a:pathLst>
              <a:path w="10159" h="6350">
                <a:moveTo>
                  <a:pt x="0" y="6350"/>
                </a:moveTo>
                <a:lnTo>
                  <a:pt x="10096" y="6350"/>
                </a:lnTo>
                <a:lnTo>
                  <a:pt x="10096" y="0"/>
                </a:lnTo>
                <a:lnTo>
                  <a:pt x="0" y="0"/>
                </a:lnTo>
                <a:lnTo>
                  <a:pt x="0" y="6350"/>
                </a:lnTo>
                <a:close/>
              </a:path>
            </a:pathLst>
          </a:custGeom>
          <a:solidFill>
            <a:srgbClr val="518BC0"/>
          </a:solidFill>
        </p:spPr>
        <p:txBody>
          <a:bodyPr wrap="square" lIns="0" tIns="0" rIns="0" bIns="0" rtlCol="0"/>
          <a:lstStyle/>
          <a:p/>
        </p:txBody>
      </p:sp>
      <p:sp>
        <p:nvSpPr>
          <p:cNvPr id="7" name="object 7"/>
          <p:cNvSpPr/>
          <p:nvPr/>
        </p:nvSpPr>
        <p:spPr>
          <a:xfrm>
            <a:off x="8508492" y="5492750"/>
            <a:ext cx="0" cy="252729"/>
          </a:xfrm>
          <a:custGeom>
            <a:avLst/>
            <a:gdLst/>
            <a:ahLst/>
            <a:cxnLst/>
            <a:rect l="l" t="t" r="r" b="b"/>
            <a:pathLst>
              <a:path h="252729">
                <a:moveTo>
                  <a:pt x="0" y="0"/>
                </a:moveTo>
                <a:lnTo>
                  <a:pt x="0" y="252730"/>
                </a:lnTo>
              </a:path>
            </a:pathLst>
          </a:custGeom>
          <a:ln w="15239">
            <a:solidFill>
              <a:srgbClr val="518BC0"/>
            </a:solidFill>
          </a:ln>
        </p:spPr>
        <p:txBody>
          <a:bodyPr wrap="square" lIns="0" tIns="0" rIns="0" bIns="0" rtlCol="0"/>
          <a:lstStyle/>
          <a:p/>
        </p:txBody>
      </p:sp>
      <p:sp>
        <p:nvSpPr>
          <p:cNvPr id="8" name="object 8"/>
          <p:cNvSpPr/>
          <p:nvPr/>
        </p:nvSpPr>
        <p:spPr>
          <a:xfrm>
            <a:off x="8506968" y="5745988"/>
            <a:ext cx="9525" cy="6350"/>
          </a:xfrm>
          <a:custGeom>
            <a:avLst/>
            <a:gdLst/>
            <a:ahLst/>
            <a:cxnLst/>
            <a:rect l="l" t="t" r="r" b="b"/>
            <a:pathLst>
              <a:path w="9525" h="6350">
                <a:moveTo>
                  <a:pt x="9143" y="0"/>
                </a:moveTo>
                <a:lnTo>
                  <a:pt x="0" y="0"/>
                </a:lnTo>
                <a:lnTo>
                  <a:pt x="9143" y="6095"/>
                </a:lnTo>
                <a:lnTo>
                  <a:pt x="9143" y="0"/>
                </a:lnTo>
                <a:close/>
              </a:path>
            </a:pathLst>
          </a:custGeom>
          <a:solidFill>
            <a:srgbClr val="518BC0"/>
          </a:solidFill>
        </p:spPr>
        <p:txBody>
          <a:bodyPr wrap="square" lIns="0" tIns="0" rIns="0" bIns="0" rtlCol="0"/>
          <a:lstStyle/>
          <a:p/>
        </p:txBody>
      </p:sp>
      <p:sp>
        <p:nvSpPr>
          <p:cNvPr id="9" name="object 9"/>
          <p:cNvSpPr/>
          <p:nvPr/>
        </p:nvSpPr>
        <p:spPr>
          <a:xfrm>
            <a:off x="8508492" y="4852670"/>
            <a:ext cx="0" cy="113030"/>
          </a:xfrm>
          <a:custGeom>
            <a:avLst/>
            <a:gdLst/>
            <a:ahLst/>
            <a:cxnLst/>
            <a:rect l="l" t="t" r="r" b="b"/>
            <a:pathLst>
              <a:path h="113029">
                <a:moveTo>
                  <a:pt x="0" y="0"/>
                </a:moveTo>
                <a:lnTo>
                  <a:pt x="0" y="113029"/>
                </a:lnTo>
              </a:path>
            </a:pathLst>
          </a:custGeom>
          <a:ln w="15239">
            <a:solidFill>
              <a:srgbClr val="467AA8"/>
            </a:solidFill>
          </a:ln>
        </p:spPr>
        <p:txBody>
          <a:bodyPr wrap="square" lIns="0" tIns="0" rIns="0" bIns="0" rtlCol="0"/>
          <a:lstStyle/>
          <a:p/>
        </p:txBody>
      </p:sp>
      <p:sp>
        <p:nvSpPr>
          <p:cNvPr id="10" name="object 10"/>
          <p:cNvSpPr/>
          <p:nvPr/>
        </p:nvSpPr>
        <p:spPr>
          <a:xfrm>
            <a:off x="8500871" y="4846320"/>
            <a:ext cx="3175" cy="6350"/>
          </a:xfrm>
          <a:custGeom>
            <a:avLst/>
            <a:gdLst/>
            <a:ahLst/>
            <a:cxnLst/>
            <a:rect l="l" t="t" r="r" b="b"/>
            <a:pathLst>
              <a:path w="3175" h="6350">
                <a:moveTo>
                  <a:pt x="0" y="6349"/>
                </a:moveTo>
                <a:lnTo>
                  <a:pt x="2667" y="6349"/>
                </a:lnTo>
                <a:lnTo>
                  <a:pt x="2667" y="0"/>
                </a:lnTo>
                <a:lnTo>
                  <a:pt x="0" y="0"/>
                </a:lnTo>
                <a:lnTo>
                  <a:pt x="0" y="6349"/>
                </a:lnTo>
                <a:close/>
              </a:path>
            </a:pathLst>
          </a:custGeom>
          <a:solidFill>
            <a:srgbClr val="467AA8"/>
          </a:solidFill>
        </p:spPr>
        <p:txBody>
          <a:bodyPr wrap="square" lIns="0" tIns="0" rIns="0" bIns="0" rtlCol="0"/>
          <a:lstStyle/>
          <a:p/>
        </p:txBody>
      </p:sp>
      <p:sp>
        <p:nvSpPr>
          <p:cNvPr id="11" name="object 11"/>
          <p:cNvSpPr/>
          <p:nvPr/>
        </p:nvSpPr>
        <p:spPr>
          <a:xfrm>
            <a:off x="5681471" y="4849495"/>
            <a:ext cx="2819400" cy="0"/>
          </a:xfrm>
          <a:custGeom>
            <a:avLst/>
            <a:gdLst/>
            <a:ahLst/>
            <a:cxnLst/>
            <a:rect l="l" t="t" r="r" b="b"/>
            <a:pathLst>
              <a:path w="2819400">
                <a:moveTo>
                  <a:pt x="0" y="0"/>
                </a:moveTo>
                <a:lnTo>
                  <a:pt x="2819400" y="0"/>
                </a:lnTo>
              </a:path>
            </a:pathLst>
          </a:custGeom>
          <a:ln w="6350">
            <a:solidFill>
              <a:srgbClr val="467AA8"/>
            </a:solidFill>
          </a:ln>
        </p:spPr>
        <p:txBody>
          <a:bodyPr wrap="square" lIns="0" tIns="0" rIns="0" bIns="0" rtlCol="0"/>
          <a:lstStyle/>
          <a:p/>
        </p:txBody>
      </p:sp>
      <p:sp>
        <p:nvSpPr>
          <p:cNvPr id="12" name="object 12"/>
          <p:cNvSpPr/>
          <p:nvPr/>
        </p:nvSpPr>
        <p:spPr>
          <a:xfrm>
            <a:off x="5681471" y="4841240"/>
            <a:ext cx="9525" cy="5080"/>
          </a:xfrm>
          <a:custGeom>
            <a:avLst/>
            <a:gdLst/>
            <a:ahLst/>
            <a:cxnLst/>
            <a:rect l="l" t="t" r="r" b="b"/>
            <a:pathLst>
              <a:path w="9525" h="5079">
                <a:moveTo>
                  <a:pt x="0" y="5080"/>
                </a:moveTo>
                <a:lnTo>
                  <a:pt x="9143" y="5080"/>
                </a:lnTo>
                <a:lnTo>
                  <a:pt x="9143" y="0"/>
                </a:lnTo>
                <a:lnTo>
                  <a:pt x="0" y="0"/>
                </a:lnTo>
                <a:lnTo>
                  <a:pt x="0" y="5080"/>
                </a:lnTo>
                <a:close/>
              </a:path>
            </a:pathLst>
          </a:custGeom>
          <a:solidFill>
            <a:srgbClr val="467AA8"/>
          </a:solidFill>
        </p:spPr>
        <p:txBody>
          <a:bodyPr wrap="square" lIns="0" tIns="0" rIns="0" bIns="0" rtlCol="0"/>
          <a:lstStyle/>
          <a:p/>
        </p:txBody>
      </p:sp>
      <p:sp>
        <p:nvSpPr>
          <p:cNvPr id="13" name="object 13"/>
          <p:cNvSpPr/>
          <p:nvPr/>
        </p:nvSpPr>
        <p:spPr>
          <a:xfrm>
            <a:off x="5681471" y="4587240"/>
            <a:ext cx="12700" cy="254000"/>
          </a:xfrm>
          <a:custGeom>
            <a:avLst/>
            <a:gdLst/>
            <a:ahLst/>
            <a:cxnLst/>
            <a:rect l="l" t="t" r="r" b="b"/>
            <a:pathLst>
              <a:path w="12700" h="254000">
                <a:moveTo>
                  <a:pt x="0" y="254000"/>
                </a:moveTo>
                <a:lnTo>
                  <a:pt x="12192" y="254000"/>
                </a:lnTo>
                <a:lnTo>
                  <a:pt x="12192" y="0"/>
                </a:lnTo>
                <a:lnTo>
                  <a:pt x="0" y="0"/>
                </a:lnTo>
                <a:lnTo>
                  <a:pt x="0" y="254000"/>
                </a:lnTo>
                <a:close/>
              </a:path>
            </a:pathLst>
          </a:custGeom>
          <a:solidFill>
            <a:srgbClr val="467AA8"/>
          </a:solidFill>
        </p:spPr>
        <p:txBody>
          <a:bodyPr wrap="square" lIns="0" tIns="0" rIns="0" bIns="0" rtlCol="0"/>
          <a:lstStyle/>
          <a:p/>
        </p:txBody>
      </p:sp>
      <p:sp>
        <p:nvSpPr>
          <p:cNvPr id="14" name="object 14"/>
          <p:cNvSpPr/>
          <p:nvPr/>
        </p:nvSpPr>
        <p:spPr>
          <a:xfrm>
            <a:off x="8503539" y="4846320"/>
            <a:ext cx="12700" cy="6350"/>
          </a:xfrm>
          <a:custGeom>
            <a:avLst/>
            <a:gdLst/>
            <a:ahLst/>
            <a:cxnLst/>
            <a:rect l="l" t="t" r="r" b="b"/>
            <a:pathLst>
              <a:path w="12700" h="6350">
                <a:moveTo>
                  <a:pt x="0" y="6349"/>
                </a:moveTo>
                <a:lnTo>
                  <a:pt x="12572" y="6349"/>
                </a:lnTo>
                <a:lnTo>
                  <a:pt x="12572" y="0"/>
                </a:lnTo>
                <a:lnTo>
                  <a:pt x="0" y="0"/>
                </a:lnTo>
                <a:lnTo>
                  <a:pt x="0" y="6349"/>
                </a:lnTo>
                <a:close/>
              </a:path>
            </a:pathLst>
          </a:custGeom>
          <a:solidFill>
            <a:srgbClr val="467AA8"/>
          </a:solidFill>
        </p:spPr>
        <p:txBody>
          <a:bodyPr wrap="square" lIns="0" tIns="0" rIns="0" bIns="0" rtlCol="0"/>
          <a:lstStyle/>
          <a:p/>
        </p:txBody>
      </p:sp>
      <p:sp>
        <p:nvSpPr>
          <p:cNvPr id="15" name="object 15"/>
          <p:cNvSpPr/>
          <p:nvPr/>
        </p:nvSpPr>
        <p:spPr>
          <a:xfrm>
            <a:off x="5693664" y="4843779"/>
            <a:ext cx="2822575" cy="0"/>
          </a:xfrm>
          <a:custGeom>
            <a:avLst/>
            <a:gdLst/>
            <a:ahLst/>
            <a:cxnLst/>
            <a:rect l="l" t="t" r="r" b="b"/>
            <a:pathLst>
              <a:path w="2822575">
                <a:moveTo>
                  <a:pt x="0" y="0"/>
                </a:moveTo>
                <a:lnTo>
                  <a:pt x="2822447" y="0"/>
                </a:lnTo>
              </a:path>
            </a:pathLst>
          </a:custGeom>
          <a:ln w="5080">
            <a:solidFill>
              <a:srgbClr val="467AA8"/>
            </a:solidFill>
          </a:ln>
        </p:spPr>
        <p:txBody>
          <a:bodyPr wrap="square" lIns="0" tIns="0" rIns="0" bIns="0" rtlCol="0"/>
          <a:lstStyle/>
          <a:p/>
        </p:txBody>
      </p:sp>
      <p:sp>
        <p:nvSpPr>
          <p:cNvPr id="16" name="object 16"/>
          <p:cNvSpPr/>
          <p:nvPr/>
        </p:nvSpPr>
        <p:spPr>
          <a:xfrm>
            <a:off x="5687567" y="4840732"/>
            <a:ext cx="6350" cy="6350"/>
          </a:xfrm>
          <a:custGeom>
            <a:avLst/>
            <a:gdLst/>
            <a:ahLst/>
            <a:cxnLst/>
            <a:rect l="l" t="t" r="r" b="b"/>
            <a:pathLst>
              <a:path w="6350" h="6350">
                <a:moveTo>
                  <a:pt x="6096" y="0"/>
                </a:moveTo>
                <a:lnTo>
                  <a:pt x="0" y="0"/>
                </a:lnTo>
                <a:lnTo>
                  <a:pt x="6096" y="6096"/>
                </a:lnTo>
                <a:lnTo>
                  <a:pt x="6096" y="0"/>
                </a:lnTo>
                <a:close/>
              </a:path>
            </a:pathLst>
          </a:custGeom>
          <a:solidFill>
            <a:srgbClr val="467AA8"/>
          </a:solidFill>
        </p:spPr>
        <p:txBody>
          <a:bodyPr wrap="square" lIns="0" tIns="0" rIns="0" bIns="0" rtlCol="0"/>
          <a:lstStyle/>
          <a:p/>
        </p:txBody>
      </p:sp>
      <p:sp>
        <p:nvSpPr>
          <p:cNvPr id="17" name="object 17"/>
          <p:cNvSpPr/>
          <p:nvPr/>
        </p:nvSpPr>
        <p:spPr>
          <a:xfrm>
            <a:off x="7074407" y="5493003"/>
            <a:ext cx="0" cy="365760"/>
          </a:xfrm>
          <a:custGeom>
            <a:avLst/>
            <a:gdLst/>
            <a:ahLst/>
            <a:cxnLst/>
            <a:rect l="l" t="t" r="r" b="b"/>
            <a:pathLst>
              <a:path h="365760">
                <a:moveTo>
                  <a:pt x="0" y="0"/>
                </a:moveTo>
                <a:lnTo>
                  <a:pt x="0" y="365760"/>
                </a:lnTo>
              </a:path>
            </a:pathLst>
          </a:custGeom>
          <a:ln w="12192">
            <a:solidFill>
              <a:srgbClr val="518BC0"/>
            </a:solidFill>
          </a:ln>
        </p:spPr>
        <p:txBody>
          <a:bodyPr wrap="square" lIns="0" tIns="0" rIns="0" bIns="0" rtlCol="0"/>
          <a:lstStyle/>
          <a:p/>
        </p:txBody>
      </p:sp>
      <p:sp>
        <p:nvSpPr>
          <p:cNvPr id="18" name="object 18"/>
          <p:cNvSpPr/>
          <p:nvPr/>
        </p:nvSpPr>
        <p:spPr>
          <a:xfrm>
            <a:off x="7074407" y="4856479"/>
            <a:ext cx="0" cy="111760"/>
          </a:xfrm>
          <a:custGeom>
            <a:avLst/>
            <a:gdLst/>
            <a:ahLst/>
            <a:cxnLst/>
            <a:rect l="l" t="t" r="r" b="b"/>
            <a:pathLst>
              <a:path h="111760">
                <a:moveTo>
                  <a:pt x="0" y="0"/>
                </a:moveTo>
                <a:lnTo>
                  <a:pt x="0" y="111760"/>
                </a:lnTo>
              </a:path>
            </a:pathLst>
          </a:custGeom>
          <a:ln w="12192">
            <a:solidFill>
              <a:srgbClr val="467AA8"/>
            </a:solidFill>
          </a:ln>
        </p:spPr>
        <p:txBody>
          <a:bodyPr wrap="square" lIns="0" tIns="0" rIns="0" bIns="0" rtlCol="0"/>
          <a:lstStyle/>
          <a:p/>
        </p:txBody>
      </p:sp>
      <p:sp>
        <p:nvSpPr>
          <p:cNvPr id="19" name="object 19"/>
          <p:cNvSpPr/>
          <p:nvPr/>
        </p:nvSpPr>
        <p:spPr>
          <a:xfrm>
            <a:off x="7068311" y="4846320"/>
            <a:ext cx="3175" cy="10160"/>
          </a:xfrm>
          <a:custGeom>
            <a:avLst/>
            <a:gdLst/>
            <a:ahLst/>
            <a:cxnLst/>
            <a:rect l="l" t="t" r="r" b="b"/>
            <a:pathLst>
              <a:path w="3175" h="10160">
                <a:moveTo>
                  <a:pt x="0" y="10159"/>
                </a:moveTo>
                <a:lnTo>
                  <a:pt x="3048" y="10159"/>
                </a:lnTo>
                <a:lnTo>
                  <a:pt x="3048" y="0"/>
                </a:lnTo>
                <a:lnTo>
                  <a:pt x="0" y="0"/>
                </a:lnTo>
                <a:lnTo>
                  <a:pt x="0" y="10159"/>
                </a:lnTo>
                <a:close/>
              </a:path>
            </a:pathLst>
          </a:custGeom>
          <a:solidFill>
            <a:srgbClr val="467AA8"/>
          </a:solidFill>
        </p:spPr>
        <p:txBody>
          <a:bodyPr wrap="square" lIns="0" tIns="0" rIns="0" bIns="0" rtlCol="0"/>
          <a:lstStyle/>
          <a:p/>
        </p:txBody>
      </p:sp>
      <p:sp>
        <p:nvSpPr>
          <p:cNvPr id="20" name="object 20"/>
          <p:cNvSpPr/>
          <p:nvPr/>
        </p:nvSpPr>
        <p:spPr>
          <a:xfrm>
            <a:off x="5681471" y="4851400"/>
            <a:ext cx="1386840" cy="0"/>
          </a:xfrm>
          <a:custGeom>
            <a:avLst/>
            <a:gdLst/>
            <a:ahLst/>
            <a:cxnLst/>
            <a:rect l="l" t="t" r="r" b="b"/>
            <a:pathLst>
              <a:path w="1386840">
                <a:moveTo>
                  <a:pt x="0" y="0"/>
                </a:moveTo>
                <a:lnTo>
                  <a:pt x="1386839" y="0"/>
                </a:lnTo>
              </a:path>
            </a:pathLst>
          </a:custGeom>
          <a:ln w="10159">
            <a:solidFill>
              <a:srgbClr val="467AA8"/>
            </a:solidFill>
          </a:ln>
        </p:spPr>
        <p:txBody>
          <a:bodyPr wrap="square" lIns="0" tIns="0" rIns="0" bIns="0" rtlCol="0"/>
          <a:lstStyle/>
          <a:p/>
        </p:txBody>
      </p:sp>
      <p:sp>
        <p:nvSpPr>
          <p:cNvPr id="21" name="object 21"/>
          <p:cNvSpPr/>
          <p:nvPr/>
        </p:nvSpPr>
        <p:spPr>
          <a:xfrm>
            <a:off x="5681471" y="4841240"/>
            <a:ext cx="9525" cy="5080"/>
          </a:xfrm>
          <a:custGeom>
            <a:avLst/>
            <a:gdLst/>
            <a:ahLst/>
            <a:cxnLst/>
            <a:rect l="l" t="t" r="r" b="b"/>
            <a:pathLst>
              <a:path w="9525" h="5079">
                <a:moveTo>
                  <a:pt x="0" y="5080"/>
                </a:moveTo>
                <a:lnTo>
                  <a:pt x="9143" y="5080"/>
                </a:lnTo>
                <a:lnTo>
                  <a:pt x="9143" y="0"/>
                </a:lnTo>
                <a:lnTo>
                  <a:pt x="0" y="0"/>
                </a:lnTo>
                <a:lnTo>
                  <a:pt x="0" y="5080"/>
                </a:lnTo>
                <a:close/>
              </a:path>
            </a:pathLst>
          </a:custGeom>
          <a:solidFill>
            <a:srgbClr val="467AA8"/>
          </a:solidFill>
        </p:spPr>
        <p:txBody>
          <a:bodyPr wrap="square" lIns="0" tIns="0" rIns="0" bIns="0" rtlCol="0"/>
          <a:lstStyle/>
          <a:p/>
        </p:txBody>
      </p:sp>
      <p:sp>
        <p:nvSpPr>
          <p:cNvPr id="22" name="object 22"/>
          <p:cNvSpPr/>
          <p:nvPr/>
        </p:nvSpPr>
        <p:spPr>
          <a:xfrm>
            <a:off x="5681471" y="4587240"/>
            <a:ext cx="12700" cy="254000"/>
          </a:xfrm>
          <a:custGeom>
            <a:avLst/>
            <a:gdLst/>
            <a:ahLst/>
            <a:cxnLst/>
            <a:rect l="l" t="t" r="r" b="b"/>
            <a:pathLst>
              <a:path w="12700" h="254000">
                <a:moveTo>
                  <a:pt x="0" y="254000"/>
                </a:moveTo>
                <a:lnTo>
                  <a:pt x="12192" y="254000"/>
                </a:lnTo>
                <a:lnTo>
                  <a:pt x="12192" y="0"/>
                </a:lnTo>
                <a:lnTo>
                  <a:pt x="0" y="0"/>
                </a:lnTo>
                <a:lnTo>
                  <a:pt x="0" y="254000"/>
                </a:lnTo>
                <a:close/>
              </a:path>
            </a:pathLst>
          </a:custGeom>
          <a:solidFill>
            <a:srgbClr val="467AA8"/>
          </a:solidFill>
        </p:spPr>
        <p:txBody>
          <a:bodyPr wrap="square" lIns="0" tIns="0" rIns="0" bIns="0" rtlCol="0"/>
          <a:lstStyle/>
          <a:p/>
        </p:txBody>
      </p:sp>
      <p:sp>
        <p:nvSpPr>
          <p:cNvPr id="23" name="object 23"/>
          <p:cNvSpPr/>
          <p:nvPr/>
        </p:nvSpPr>
        <p:spPr>
          <a:xfrm>
            <a:off x="7071359" y="4846320"/>
            <a:ext cx="9525" cy="10160"/>
          </a:xfrm>
          <a:custGeom>
            <a:avLst/>
            <a:gdLst/>
            <a:ahLst/>
            <a:cxnLst/>
            <a:rect l="l" t="t" r="r" b="b"/>
            <a:pathLst>
              <a:path w="9525" h="10160">
                <a:moveTo>
                  <a:pt x="0" y="10159"/>
                </a:moveTo>
                <a:lnTo>
                  <a:pt x="9144" y="10159"/>
                </a:lnTo>
                <a:lnTo>
                  <a:pt x="9144" y="0"/>
                </a:lnTo>
                <a:lnTo>
                  <a:pt x="0" y="0"/>
                </a:lnTo>
                <a:lnTo>
                  <a:pt x="0" y="10159"/>
                </a:lnTo>
                <a:close/>
              </a:path>
            </a:pathLst>
          </a:custGeom>
          <a:solidFill>
            <a:srgbClr val="467AA8"/>
          </a:solidFill>
        </p:spPr>
        <p:txBody>
          <a:bodyPr wrap="square" lIns="0" tIns="0" rIns="0" bIns="0" rtlCol="0"/>
          <a:lstStyle/>
          <a:p/>
        </p:txBody>
      </p:sp>
      <p:sp>
        <p:nvSpPr>
          <p:cNvPr id="24" name="object 24"/>
          <p:cNvSpPr/>
          <p:nvPr/>
        </p:nvSpPr>
        <p:spPr>
          <a:xfrm>
            <a:off x="5693664" y="4843779"/>
            <a:ext cx="1386840" cy="0"/>
          </a:xfrm>
          <a:custGeom>
            <a:avLst/>
            <a:gdLst/>
            <a:ahLst/>
            <a:cxnLst/>
            <a:rect l="l" t="t" r="r" b="b"/>
            <a:pathLst>
              <a:path w="1386840">
                <a:moveTo>
                  <a:pt x="0" y="0"/>
                </a:moveTo>
                <a:lnTo>
                  <a:pt x="1386839" y="0"/>
                </a:lnTo>
              </a:path>
            </a:pathLst>
          </a:custGeom>
          <a:ln w="5080">
            <a:solidFill>
              <a:srgbClr val="467AA8"/>
            </a:solidFill>
          </a:ln>
        </p:spPr>
        <p:txBody>
          <a:bodyPr wrap="square" lIns="0" tIns="0" rIns="0" bIns="0" rtlCol="0"/>
          <a:lstStyle/>
          <a:p/>
        </p:txBody>
      </p:sp>
      <p:sp>
        <p:nvSpPr>
          <p:cNvPr id="25" name="object 25"/>
          <p:cNvSpPr/>
          <p:nvPr/>
        </p:nvSpPr>
        <p:spPr>
          <a:xfrm>
            <a:off x="5687567" y="4840732"/>
            <a:ext cx="6350" cy="6350"/>
          </a:xfrm>
          <a:custGeom>
            <a:avLst/>
            <a:gdLst/>
            <a:ahLst/>
            <a:cxnLst/>
            <a:rect l="l" t="t" r="r" b="b"/>
            <a:pathLst>
              <a:path w="6350" h="6350">
                <a:moveTo>
                  <a:pt x="6096" y="0"/>
                </a:moveTo>
                <a:lnTo>
                  <a:pt x="0" y="0"/>
                </a:lnTo>
                <a:lnTo>
                  <a:pt x="6096" y="6096"/>
                </a:lnTo>
                <a:lnTo>
                  <a:pt x="6096" y="0"/>
                </a:lnTo>
                <a:close/>
              </a:path>
            </a:pathLst>
          </a:custGeom>
          <a:solidFill>
            <a:srgbClr val="467AA8"/>
          </a:solidFill>
        </p:spPr>
        <p:txBody>
          <a:bodyPr wrap="square" lIns="0" tIns="0" rIns="0" bIns="0" rtlCol="0"/>
          <a:lstStyle/>
          <a:p/>
        </p:txBody>
      </p:sp>
      <p:sp>
        <p:nvSpPr>
          <p:cNvPr id="26" name="object 26"/>
          <p:cNvSpPr/>
          <p:nvPr/>
        </p:nvSpPr>
        <p:spPr>
          <a:xfrm>
            <a:off x="5334000" y="5450332"/>
            <a:ext cx="0" cy="381000"/>
          </a:xfrm>
          <a:custGeom>
            <a:avLst/>
            <a:gdLst/>
            <a:ahLst/>
            <a:cxnLst/>
            <a:rect l="l" t="t" r="r" b="b"/>
            <a:pathLst>
              <a:path h="381000">
                <a:moveTo>
                  <a:pt x="0" y="0"/>
                </a:moveTo>
                <a:lnTo>
                  <a:pt x="0" y="381000"/>
                </a:lnTo>
              </a:path>
            </a:pathLst>
          </a:custGeom>
          <a:ln w="12191">
            <a:solidFill>
              <a:srgbClr val="518BC0"/>
            </a:solidFill>
          </a:ln>
        </p:spPr>
        <p:txBody>
          <a:bodyPr wrap="square" lIns="0" tIns="0" rIns="0" bIns="0" rtlCol="0"/>
          <a:lstStyle/>
          <a:p/>
        </p:txBody>
      </p:sp>
      <p:sp>
        <p:nvSpPr>
          <p:cNvPr id="27" name="object 27"/>
          <p:cNvSpPr/>
          <p:nvPr/>
        </p:nvSpPr>
        <p:spPr>
          <a:xfrm>
            <a:off x="5327903" y="4587747"/>
            <a:ext cx="365760" cy="378460"/>
          </a:xfrm>
          <a:custGeom>
            <a:avLst/>
            <a:gdLst/>
            <a:ahLst/>
            <a:cxnLst/>
            <a:rect l="l" t="t" r="r" b="b"/>
            <a:pathLst>
              <a:path w="365760" h="378460">
                <a:moveTo>
                  <a:pt x="353568" y="252983"/>
                </a:moveTo>
                <a:lnTo>
                  <a:pt x="0" y="252983"/>
                </a:lnTo>
                <a:lnTo>
                  <a:pt x="0" y="377951"/>
                </a:lnTo>
                <a:lnTo>
                  <a:pt x="12192" y="377951"/>
                </a:lnTo>
                <a:lnTo>
                  <a:pt x="12192" y="265175"/>
                </a:lnTo>
                <a:lnTo>
                  <a:pt x="6096" y="265175"/>
                </a:lnTo>
                <a:lnTo>
                  <a:pt x="12192" y="259079"/>
                </a:lnTo>
                <a:lnTo>
                  <a:pt x="353568" y="259079"/>
                </a:lnTo>
                <a:lnTo>
                  <a:pt x="353568" y="252983"/>
                </a:lnTo>
                <a:close/>
              </a:path>
              <a:path w="365760" h="378460">
                <a:moveTo>
                  <a:pt x="12192" y="259079"/>
                </a:moveTo>
                <a:lnTo>
                  <a:pt x="6096" y="265175"/>
                </a:lnTo>
                <a:lnTo>
                  <a:pt x="12192" y="265175"/>
                </a:lnTo>
                <a:lnTo>
                  <a:pt x="12192" y="259079"/>
                </a:lnTo>
                <a:close/>
              </a:path>
              <a:path w="365760" h="378460">
                <a:moveTo>
                  <a:pt x="365760" y="252983"/>
                </a:moveTo>
                <a:lnTo>
                  <a:pt x="359663" y="252983"/>
                </a:lnTo>
                <a:lnTo>
                  <a:pt x="353568" y="259079"/>
                </a:lnTo>
                <a:lnTo>
                  <a:pt x="12192" y="259079"/>
                </a:lnTo>
                <a:lnTo>
                  <a:pt x="12192" y="265175"/>
                </a:lnTo>
                <a:lnTo>
                  <a:pt x="365760" y="265175"/>
                </a:lnTo>
                <a:lnTo>
                  <a:pt x="365760" y="252983"/>
                </a:lnTo>
                <a:close/>
              </a:path>
              <a:path w="365760" h="378460">
                <a:moveTo>
                  <a:pt x="365760" y="0"/>
                </a:moveTo>
                <a:lnTo>
                  <a:pt x="353568" y="0"/>
                </a:lnTo>
                <a:lnTo>
                  <a:pt x="353568" y="259079"/>
                </a:lnTo>
                <a:lnTo>
                  <a:pt x="359663" y="252983"/>
                </a:lnTo>
                <a:lnTo>
                  <a:pt x="365760" y="252983"/>
                </a:lnTo>
                <a:lnTo>
                  <a:pt x="365760" y="0"/>
                </a:lnTo>
                <a:close/>
              </a:path>
            </a:pathLst>
          </a:custGeom>
          <a:solidFill>
            <a:srgbClr val="467AA8"/>
          </a:solidFill>
        </p:spPr>
        <p:txBody>
          <a:bodyPr wrap="square" lIns="0" tIns="0" rIns="0" bIns="0" rtlCol="0"/>
          <a:lstStyle/>
          <a:p/>
        </p:txBody>
      </p:sp>
      <p:sp>
        <p:nvSpPr>
          <p:cNvPr id="28" name="object 28"/>
          <p:cNvSpPr/>
          <p:nvPr/>
        </p:nvSpPr>
        <p:spPr>
          <a:xfrm>
            <a:off x="3739896" y="5706109"/>
            <a:ext cx="0" cy="115570"/>
          </a:xfrm>
          <a:custGeom>
            <a:avLst/>
            <a:gdLst/>
            <a:ahLst/>
            <a:cxnLst/>
            <a:rect l="l" t="t" r="r" b="b"/>
            <a:pathLst>
              <a:path h="115570">
                <a:moveTo>
                  <a:pt x="0" y="0"/>
                </a:moveTo>
                <a:lnTo>
                  <a:pt x="0" y="115570"/>
                </a:lnTo>
              </a:path>
            </a:pathLst>
          </a:custGeom>
          <a:ln w="12191">
            <a:solidFill>
              <a:srgbClr val="518BC0"/>
            </a:solidFill>
          </a:ln>
        </p:spPr>
        <p:txBody>
          <a:bodyPr wrap="square" lIns="0" tIns="0" rIns="0" bIns="0" rtlCol="0"/>
          <a:lstStyle/>
          <a:p/>
        </p:txBody>
      </p:sp>
      <p:sp>
        <p:nvSpPr>
          <p:cNvPr id="29" name="object 29"/>
          <p:cNvSpPr/>
          <p:nvPr/>
        </p:nvSpPr>
        <p:spPr>
          <a:xfrm>
            <a:off x="3733800" y="5699759"/>
            <a:ext cx="3175" cy="6350"/>
          </a:xfrm>
          <a:custGeom>
            <a:avLst/>
            <a:gdLst/>
            <a:ahLst/>
            <a:cxnLst/>
            <a:rect l="l" t="t" r="r" b="b"/>
            <a:pathLst>
              <a:path w="3175" h="6350">
                <a:moveTo>
                  <a:pt x="0" y="6350"/>
                </a:moveTo>
                <a:lnTo>
                  <a:pt x="2666" y="6350"/>
                </a:lnTo>
                <a:lnTo>
                  <a:pt x="2666" y="0"/>
                </a:lnTo>
                <a:lnTo>
                  <a:pt x="0" y="0"/>
                </a:lnTo>
                <a:lnTo>
                  <a:pt x="0" y="6350"/>
                </a:lnTo>
                <a:close/>
              </a:path>
            </a:pathLst>
          </a:custGeom>
          <a:solidFill>
            <a:srgbClr val="518BC0"/>
          </a:solidFill>
        </p:spPr>
        <p:txBody>
          <a:bodyPr wrap="square" lIns="0" tIns="0" rIns="0" bIns="0" rtlCol="0"/>
          <a:lstStyle/>
          <a:p/>
        </p:txBody>
      </p:sp>
      <p:sp>
        <p:nvSpPr>
          <p:cNvPr id="30" name="object 30"/>
          <p:cNvSpPr/>
          <p:nvPr/>
        </p:nvSpPr>
        <p:spPr>
          <a:xfrm>
            <a:off x="2938272" y="5702934"/>
            <a:ext cx="795655" cy="0"/>
          </a:xfrm>
          <a:custGeom>
            <a:avLst/>
            <a:gdLst/>
            <a:ahLst/>
            <a:cxnLst/>
            <a:rect l="l" t="t" r="r" b="b"/>
            <a:pathLst>
              <a:path w="795654">
                <a:moveTo>
                  <a:pt x="0" y="0"/>
                </a:moveTo>
                <a:lnTo>
                  <a:pt x="795527" y="0"/>
                </a:lnTo>
              </a:path>
            </a:pathLst>
          </a:custGeom>
          <a:ln w="6350">
            <a:solidFill>
              <a:srgbClr val="518BC0"/>
            </a:solidFill>
          </a:ln>
        </p:spPr>
        <p:txBody>
          <a:bodyPr wrap="square" lIns="0" tIns="0" rIns="0" bIns="0" rtlCol="0"/>
          <a:lstStyle/>
          <a:p/>
        </p:txBody>
      </p:sp>
      <p:sp>
        <p:nvSpPr>
          <p:cNvPr id="31" name="object 31"/>
          <p:cNvSpPr/>
          <p:nvPr/>
        </p:nvSpPr>
        <p:spPr>
          <a:xfrm>
            <a:off x="2938272" y="5694679"/>
            <a:ext cx="9525" cy="5080"/>
          </a:xfrm>
          <a:custGeom>
            <a:avLst/>
            <a:gdLst/>
            <a:ahLst/>
            <a:cxnLst/>
            <a:rect l="l" t="t" r="r" b="b"/>
            <a:pathLst>
              <a:path w="9525" h="5079">
                <a:moveTo>
                  <a:pt x="0" y="5080"/>
                </a:moveTo>
                <a:lnTo>
                  <a:pt x="9143" y="5080"/>
                </a:lnTo>
                <a:lnTo>
                  <a:pt x="9143" y="0"/>
                </a:lnTo>
                <a:lnTo>
                  <a:pt x="0" y="0"/>
                </a:lnTo>
                <a:lnTo>
                  <a:pt x="0" y="5080"/>
                </a:lnTo>
                <a:close/>
              </a:path>
            </a:pathLst>
          </a:custGeom>
          <a:solidFill>
            <a:srgbClr val="518BC0"/>
          </a:solidFill>
        </p:spPr>
        <p:txBody>
          <a:bodyPr wrap="square" lIns="0" tIns="0" rIns="0" bIns="0" rtlCol="0"/>
          <a:lstStyle/>
          <a:p/>
        </p:txBody>
      </p:sp>
      <p:sp>
        <p:nvSpPr>
          <p:cNvPr id="32" name="object 32"/>
          <p:cNvSpPr/>
          <p:nvPr/>
        </p:nvSpPr>
        <p:spPr>
          <a:xfrm>
            <a:off x="2944367" y="5444490"/>
            <a:ext cx="0" cy="250190"/>
          </a:xfrm>
          <a:custGeom>
            <a:avLst/>
            <a:gdLst/>
            <a:ahLst/>
            <a:cxnLst/>
            <a:rect l="l" t="t" r="r" b="b"/>
            <a:pathLst>
              <a:path h="250189">
                <a:moveTo>
                  <a:pt x="0" y="0"/>
                </a:moveTo>
                <a:lnTo>
                  <a:pt x="0" y="250190"/>
                </a:lnTo>
              </a:path>
            </a:pathLst>
          </a:custGeom>
          <a:ln w="12191">
            <a:solidFill>
              <a:srgbClr val="518BC0"/>
            </a:solidFill>
          </a:ln>
        </p:spPr>
        <p:txBody>
          <a:bodyPr wrap="square" lIns="0" tIns="0" rIns="0" bIns="0" rtlCol="0"/>
          <a:lstStyle/>
          <a:p/>
        </p:txBody>
      </p:sp>
      <p:sp>
        <p:nvSpPr>
          <p:cNvPr id="33" name="object 33"/>
          <p:cNvSpPr/>
          <p:nvPr/>
        </p:nvSpPr>
        <p:spPr>
          <a:xfrm>
            <a:off x="3736466" y="5699759"/>
            <a:ext cx="9525" cy="6350"/>
          </a:xfrm>
          <a:custGeom>
            <a:avLst/>
            <a:gdLst/>
            <a:ahLst/>
            <a:cxnLst/>
            <a:rect l="l" t="t" r="r" b="b"/>
            <a:pathLst>
              <a:path w="9525" h="6350">
                <a:moveTo>
                  <a:pt x="0" y="6350"/>
                </a:moveTo>
                <a:lnTo>
                  <a:pt x="9525" y="6350"/>
                </a:lnTo>
                <a:lnTo>
                  <a:pt x="9525" y="0"/>
                </a:lnTo>
                <a:lnTo>
                  <a:pt x="0" y="0"/>
                </a:lnTo>
                <a:lnTo>
                  <a:pt x="0" y="6350"/>
                </a:lnTo>
                <a:close/>
              </a:path>
            </a:pathLst>
          </a:custGeom>
          <a:solidFill>
            <a:srgbClr val="518BC0"/>
          </a:solidFill>
        </p:spPr>
        <p:txBody>
          <a:bodyPr wrap="square" lIns="0" tIns="0" rIns="0" bIns="0" rtlCol="0"/>
          <a:lstStyle/>
          <a:p/>
        </p:txBody>
      </p:sp>
      <p:sp>
        <p:nvSpPr>
          <p:cNvPr id="34" name="object 34"/>
          <p:cNvSpPr/>
          <p:nvPr/>
        </p:nvSpPr>
        <p:spPr>
          <a:xfrm>
            <a:off x="2950464" y="5697220"/>
            <a:ext cx="795655" cy="0"/>
          </a:xfrm>
          <a:custGeom>
            <a:avLst/>
            <a:gdLst/>
            <a:ahLst/>
            <a:cxnLst/>
            <a:rect l="l" t="t" r="r" b="b"/>
            <a:pathLst>
              <a:path w="795654">
                <a:moveTo>
                  <a:pt x="0" y="0"/>
                </a:moveTo>
                <a:lnTo>
                  <a:pt x="795527" y="0"/>
                </a:lnTo>
              </a:path>
            </a:pathLst>
          </a:custGeom>
          <a:ln w="5079">
            <a:solidFill>
              <a:srgbClr val="518BC0"/>
            </a:solidFill>
          </a:ln>
        </p:spPr>
        <p:txBody>
          <a:bodyPr wrap="square" lIns="0" tIns="0" rIns="0" bIns="0" rtlCol="0"/>
          <a:lstStyle/>
          <a:p/>
        </p:txBody>
      </p:sp>
      <p:sp>
        <p:nvSpPr>
          <p:cNvPr id="35" name="object 35"/>
          <p:cNvSpPr/>
          <p:nvPr/>
        </p:nvSpPr>
        <p:spPr>
          <a:xfrm>
            <a:off x="2944367" y="5694171"/>
            <a:ext cx="6350" cy="6350"/>
          </a:xfrm>
          <a:custGeom>
            <a:avLst/>
            <a:gdLst/>
            <a:ahLst/>
            <a:cxnLst/>
            <a:rect l="l" t="t" r="r" b="b"/>
            <a:pathLst>
              <a:path w="6350" h="6350">
                <a:moveTo>
                  <a:pt x="6095" y="0"/>
                </a:moveTo>
                <a:lnTo>
                  <a:pt x="0" y="0"/>
                </a:lnTo>
                <a:lnTo>
                  <a:pt x="6095" y="6095"/>
                </a:lnTo>
                <a:lnTo>
                  <a:pt x="6095" y="0"/>
                </a:lnTo>
                <a:close/>
              </a:path>
            </a:pathLst>
          </a:custGeom>
          <a:solidFill>
            <a:srgbClr val="518BC0"/>
          </a:solidFill>
        </p:spPr>
        <p:txBody>
          <a:bodyPr wrap="square" lIns="0" tIns="0" rIns="0" bIns="0" rtlCol="0"/>
          <a:lstStyle/>
          <a:p/>
        </p:txBody>
      </p:sp>
      <p:sp>
        <p:nvSpPr>
          <p:cNvPr id="36" name="object 36"/>
          <p:cNvSpPr/>
          <p:nvPr/>
        </p:nvSpPr>
        <p:spPr>
          <a:xfrm>
            <a:off x="2142744" y="5444235"/>
            <a:ext cx="807720" cy="378460"/>
          </a:xfrm>
          <a:custGeom>
            <a:avLst/>
            <a:gdLst/>
            <a:ahLst/>
            <a:cxnLst/>
            <a:rect l="l" t="t" r="r" b="b"/>
            <a:pathLst>
              <a:path w="807719" h="378460">
                <a:moveTo>
                  <a:pt x="795528" y="249936"/>
                </a:moveTo>
                <a:lnTo>
                  <a:pt x="0" y="249936"/>
                </a:lnTo>
                <a:lnTo>
                  <a:pt x="0" y="377951"/>
                </a:lnTo>
                <a:lnTo>
                  <a:pt x="12192" y="377951"/>
                </a:lnTo>
                <a:lnTo>
                  <a:pt x="12192" y="262127"/>
                </a:lnTo>
                <a:lnTo>
                  <a:pt x="6095" y="262127"/>
                </a:lnTo>
                <a:lnTo>
                  <a:pt x="12192" y="256031"/>
                </a:lnTo>
                <a:lnTo>
                  <a:pt x="795528" y="256031"/>
                </a:lnTo>
                <a:lnTo>
                  <a:pt x="795528" y="249936"/>
                </a:lnTo>
                <a:close/>
              </a:path>
              <a:path w="807719" h="378460">
                <a:moveTo>
                  <a:pt x="12192" y="256031"/>
                </a:moveTo>
                <a:lnTo>
                  <a:pt x="6095" y="262127"/>
                </a:lnTo>
                <a:lnTo>
                  <a:pt x="12192" y="262127"/>
                </a:lnTo>
                <a:lnTo>
                  <a:pt x="12192" y="256031"/>
                </a:lnTo>
                <a:close/>
              </a:path>
              <a:path w="807719" h="378460">
                <a:moveTo>
                  <a:pt x="807719" y="249936"/>
                </a:moveTo>
                <a:lnTo>
                  <a:pt x="801624" y="249936"/>
                </a:lnTo>
                <a:lnTo>
                  <a:pt x="795528" y="256031"/>
                </a:lnTo>
                <a:lnTo>
                  <a:pt x="12192" y="256031"/>
                </a:lnTo>
                <a:lnTo>
                  <a:pt x="12192" y="262127"/>
                </a:lnTo>
                <a:lnTo>
                  <a:pt x="807719" y="262127"/>
                </a:lnTo>
                <a:lnTo>
                  <a:pt x="807719" y="249936"/>
                </a:lnTo>
                <a:close/>
              </a:path>
              <a:path w="807719" h="378460">
                <a:moveTo>
                  <a:pt x="807719" y="0"/>
                </a:moveTo>
                <a:lnTo>
                  <a:pt x="795528" y="0"/>
                </a:lnTo>
                <a:lnTo>
                  <a:pt x="795528" y="256031"/>
                </a:lnTo>
                <a:lnTo>
                  <a:pt x="801624" y="249936"/>
                </a:lnTo>
                <a:lnTo>
                  <a:pt x="807719" y="249936"/>
                </a:lnTo>
                <a:lnTo>
                  <a:pt x="807719" y="0"/>
                </a:lnTo>
                <a:close/>
              </a:path>
            </a:pathLst>
          </a:custGeom>
          <a:solidFill>
            <a:srgbClr val="518BC0"/>
          </a:solidFill>
        </p:spPr>
        <p:txBody>
          <a:bodyPr wrap="square" lIns="0" tIns="0" rIns="0" bIns="0" rtlCol="0"/>
          <a:lstStyle/>
          <a:p/>
        </p:txBody>
      </p:sp>
      <p:sp>
        <p:nvSpPr>
          <p:cNvPr id="37" name="object 37"/>
          <p:cNvSpPr/>
          <p:nvPr/>
        </p:nvSpPr>
        <p:spPr>
          <a:xfrm>
            <a:off x="2938272" y="4587747"/>
            <a:ext cx="2755900" cy="378460"/>
          </a:xfrm>
          <a:custGeom>
            <a:avLst/>
            <a:gdLst/>
            <a:ahLst/>
            <a:cxnLst/>
            <a:rect l="l" t="t" r="r" b="b"/>
            <a:pathLst>
              <a:path w="2755900" h="378460">
                <a:moveTo>
                  <a:pt x="2743200" y="252983"/>
                </a:moveTo>
                <a:lnTo>
                  <a:pt x="0" y="252983"/>
                </a:lnTo>
                <a:lnTo>
                  <a:pt x="0" y="377951"/>
                </a:lnTo>
                <a:lnTo>
                  <a:pt x="12191" y="377951"/>
                </a:lnTo>
                <a:lnTo>
                  <a:pt x="12191" y="265175"/>
                </a:lnTo>
                <a:lnTo>
                  <a:pt x="6095" y="265175"/>
                </a:lnTo>
                <a:lnTo>
                  <a:pt x="12191" y="259079"/>
                </a:lnTo>
                <a:lnTo>
                  <a:pt x="2743200" y="259079"/>
                </a:lnTo>
                <a:lnTo>
                  <a:pt x="2743200" y="252983"/>
                </a:lnTo>
                <a:close/>
              </a:path>
              <a:path w="2755900" h="378460">
                <a:moveTo>
                  <a:pt x="12191" y="259079"/>
                </a:moveTo>
                <a:lnTo>
                  <a:pt x="6095" y="265175"/>
                </a:lnTo>
                <a:lnTo>
                  <a:pt x="12191" y="265175"/>
                </a:lnTo>
                <a:lnTo>
                  <a:pt x="12191" y="259079"/>
                </a:lnTo>
                <a:close/>
              </a:path>
              <a:path w="2755900" h="378460">
                <a:moveTo>
                  <a:pt x="2755391" y="252983"/>
                </a:moveTo>
                <a:lnTo>
                  <a:pt x="2749295" y="252983"/>
                </a:lnTo>
                <a:lnTo>
                  <a:pt x="2743200" y="259079"/>
                </a:lnTo>
                <a:lnTo>
                  <a:pt x="12191" y="259079"/>
                </a:lnTo>
                <a:lnTo>
                  <a:pt x="12191" y="265175"/>
                </a:lnTo>
                <a:lnTo>
                  <a:pt x="2755391" y="265175"/>
                </a:lnTo>
                <a:lnTo>
                  <a:pt x="2755391" y="252983"/>
                </a:lnTo>
                <a:close/>
              </a:path>
              <a:path w="2755900" h="378460">
                <a:moveTo>
                  <a:pt x="2755391" y="0"/>
                </a:moveTo>
                <a:lnTo>
                  <a:pt x="2743200" y="0"/>
                </a:lnTo>
                <a:lnTo>
                  <a:pt x="2743200" y="259079"/>
                </a:lnTo>
                <a:lnTo>
                  <a:pt x="2749295" y="252983"/>
                </a:lnTo>
                <a:lnTo>
                  <a:pt x="2755391" y="252983"/>
                </a:lnTo>
                <a:lnTo>
                  <a:pt x="2755391" y="0"/>
                </a:lnTo>
                <a:close/>
              </a:path>
            </a:pathLst>
          </a:custGeom>
          <a:solidFill>
            <a:srgbClr val="467AA8"/>
          </a:solidFill>
        </p:spPr>
        <p:txBody>
          <a:bodyPr wrap="square" lIns="0" tIns="0" rIns="0" bIns="0" rtlCol="0"/>
          <a:lstStyle/>
          <a:p/>
        </p:txBody>
      </p:sp>
      <p:sp>
        <p:nvSpPr>
          <p:cNvPr id="38" name="object 38"/>
          <p:cNvSpPr/>
          <p:nvPr/>
        </p:nvSpPr>
        <p:spPr>
          <a:xfrm>
            <a:off x="4087367" y="4087876"/>
            <a:ext cx="3203575" cy="500380"/>
          </a:xfrm>
          <a:custGeom>
            <a:avLst/>
            <a:gdLst/>
            <a:ahLst/>
            <a:cxnLst/>
            <a:rect l="l" t="t" r="r" b="b"/>
            <a:pathLst>
              <a:path w="3203575" h="500379">
                <a:moveTo>
                  <a:pt x="3151632" y="0"/>
                </a:moveTo>
                <a:lnTo>
                  <a:pt x="51816" y="0"/>
                </a:lnTo>
                <a:lnTo>
                  <a:pt x="30861" y="3762"/>
                </a:lnTo>
                <a:lnTo>
                  <a:pt x="14478" y="14097"/>
                </a:lnTo>
                <a:lnTo>
                  <a:pt x="3810" y="29575"/>
                </a:lnTo>
                <a:lnTo>
                  <a:pt x="0" y="48768"/>
                </a:lnTo>
                <a:lnTo>
                  <a:pt x="0" y="451104"/>
                </a:lnTo>
                <a:lnTo>
                  <a:pt x="3809" y="470296"/>
                </a:lnTo>
                <a:lnTo>
                  <a:pt x="14477" y="485775"/>
                </a:lnTo>
                <a:lnTo>
                  <a:pt x="30861" y="496109"/>
                </a:lnTo>
                <a:lnTo>
                  <a:pt x="51816" y="499872"/>
                </a:lnTo>
                <a:lnTo>
                  <a:pt x="3151632" y="499872"/>
                </a:lnTo>
                <a:lnTo>
                  <a:pt x="3171301" y="496109"/>
                </a:lnTo>
                <a:lnTo>
                  <a:pt x="3187827" y="485775"/>
                </a:lnTo>
                <a:lnTo>
                  <a:pt x="3199209" y="470296"/>
                </a:lnTo>
                <a:lnTo>
                  <a:pt x="3203448" y="451104"/>
                </a:lnTo>
                <a:lnTo>
                  <a:pt x="3203448" y="48768"/>
                </a:lnTo>
                <a:lnTo>
                  <a:pt x="3199209" y="29575"/>
                </a:lnTo>
                <a:lnTo>
                  <a:pt x="3187827" y="14097"/>
                </a:lnTo>
                <a:lnTo>
                  <a:pt x="3171301" y="3762"/>
                </a:lnTo>
                <a:lnTo>
                  <a:pt x="3151632" y="0"/>
                </a:lnTo>
                <a:close/>
              </a:path>
            </a:pathLst>
          </a:custGeom>
          <a:solidFill>
            <a:srgbClr val="5A9AD4"/>
          </a:solidFill>
        </p:spPr>
        <p:txBody>
          <a:bodyPr wrap="square" lIns="0" tIns="0" rIns="0" bIns="0" rtlCol="0"/>
          <a:lstStyle/>
          <a:p/>
        </p:txBody>
      </p:sp>
      <p:sp>
        <p:nvSpPr>
          <p:cNvPr id="39" name="object 39"/>
          <p:cNvSpPr/>
          <p:nvPr/>
        </p:nvSpPr>
        <p:spPr>
          <a:xfrm>
            <a:off x="4081271" y="4081779"/>
            <a:ext cx="3215640" cy="512445"/>
          </a:xfrm>
          <a:custGeom>
            <a:avLst/>
            <a:gdLst/>
            <a:ahLst/>
            <a:cxnLst/>
            <a:rect l="l" t="t" r="r" b="b"/>
            <a:pathLst>
              <a:path w="3215640" h="512445">
                <a:moveTo>
                  <a:pt x="3169920" y="0"/>
                </a:moveTo>
                <a:lnTo>
                  <a:pt x="45719" y="0"/>
                </a:lnTo>
                <a:lnTo>
                  <a:pt x="33527" y="3048"/>
                </a:lnTo>
                <a:lnTo>
                  <a:pt x="15239" y="15240"/>
                </a:lnTo>
                <a:lnTo>
                  <a:pt x="3048" y="33528"/>
                </a:lnTo>
                <a:lnTo>
                  <a:pt x="0" y="42672"/>
                </a:lnTo>
                <a:lnTo>
                  <a:pt x="0" y="466344"/>
                </a:lnTo>
                <a:lnTo>
                  <a:pt x="3048" y="478536"/>
                </a:lnTo>
                <a:lnTo>
                  <a:pt x="15239" y="496824"/>
                </a:lnTo>
                <a:lnTo>
                  <a:pt x="33527" y="509016"/>
                </a:lnTo>
                <a:lnTo>
                  <a:pt x="45719" y="512064"/>
                </a:lnTo>
                <a:lnTo>
                  <a:pt x="3169920" y="512064"/>
                </a:lnTo>
                <a:lnTo>
                  <a:pt x="3182111" y="509016"/>
                </a:lnTo>
                <a:lnTo>
                  <a:pt x="3191255" y="502920"/>
                </a:lnTo>
                <a:lnTo>
                  <a:pt x="3194304" y="499872"/>
                </a:lnTo>
                <a:lnTo>
                  <a:pt x="48767" y="499872"/>
                </a:lnTo>
                <a:lnTo>
                  <a:pt x="39624" y="496824"/>
                </a:lnTo>
                <a:lnTo>
                  <a:pt x="35051" y="493776"/>
                </a:lnTo>
                <a:lnTo>
                  <a:pt x="33527" y="493776"/>
                </a:lnTo>
                <a:lnTo>
                  <a:pt x="24383" y="487680"/>
                </a:lnTo>
                <a:lnTo>
                  <a:pt x="27431" y="487680"/>
                </a:lnTo>
                <a:lnTo>
                  <a:pt x="21336" y="481584"/>
                </a:lnTo>
                <a:lnTo>
                  <a:pt x="15239" y="472440"/>
                </a:lnTo>
                <a:lnTo>
                  <a:pt x="13207" y="466344"/>
                </a:lnTo>
                <a:lnTo>
                  <a:pt x="12191" y="466344"/>
                </a:lnTo>
                <a:lnTo>
                  <a:pt x="12191" y="45720"/>
                </a:lnTo>
                <a:lnTo>
                  <a:pt x="15239" y="36575"/>
                </a:lnTo>
                <a:lnTo>
                  <a:pt x="17272" y="36575"/>
                </a:lnTo>
                <a:lnTo>
                  <a:pt x="21336" y="30480"/>
                </a:lnTo>
                <a:lnTo>
                  <a:pt x="27431" y="24384"/>
                </a:lnTo>
                <a:lnTo>
                  <a:pt x="24383" y="24384"/>
                </a:lnTo>
                <a:lnTo>
                  <a:pt x="33527" y="18287"/>
                </a:lnTo>
                <a:lnTo>
                  <a:pt x="30479" y="18287"/>
                </a:lnTo>
                <a:lnTo>
                  <a:pt x="48767" y="12192"/>
                </a:lnTo>
                <a:lnTo>
                  <a:pt x="3194304" y="12192"/>
                </a:lnTo>
                <a:lnTo>
                  <a:pt x="3191255" y="9144"/>
                </a:lnTo>
                <a:lnTo>
                  <a:pt x="3182111" y="3048"/>
                </a:lnTo>
                <a:lnTo>
                  <a:pt x="3169920" y="0"/>
                </a:lnTo>
                <a:close/>
              </a:path>
              <a:path w="3215640" h="512445">
                <a:moveTo>
                  <a:pt x="3182111" y="490728"/>
                </a:moveTo>
                <a:lnTo>
                  <a:pt x="3176016" y="496824"/>
                </a:lnTo>
                <a:lnTo>
                  <a:pt x="3166872" y="499872"/>
                </a:lnTo>
                <a:lnTo>
                  <a:pt x="3194304" y="499872"/>
                </a:lnTo>
                <a:lnTo>
                  <a:pt x="3200400" y="493776"/>
                </a:lnTo>
                <a:lnTo>
                  <a:pt x="3182111" y="493776"/>
                </a:lnTo>
                <a:lnTo>
                  <a:pt x="3182111" y="490728"/>
                </a:lnTo>
                <a:close/>
              </a:path>
              <a:path w="3215640" h="512445">
                <a:moveTo>
                  <a:pt x="30479" y="490728"/>
                </a:moveTo>
                <a:lnTo>
                  <a:pt x="33527" y="493776"/>
                </a:lnTo>
                <a:lnTo>
                  <a:pt x="35051" y="493776"/>
                </a:lnTo>
                <a:lnTo>
                  <a:pt x="30479" y="490728"/>
                </a:lnTo>
                <a:close/>
              </a:path>
              <a:path w="3215640" h="512445">
                <a:moveTo>
                  <a:pt x="3200400" y="463296"/>
                </a:moveTo>
                <a:lnTo>
                  <a:pt x="3197352" y="472440"/>
                </a:lnTo>
                <a:lnTo>
                  <a:pt x="3200400" y="472440"/>
                </a:lnTo>
                <a:lnTo>
                  <a:pt x="3194304" y="481584"/>
                </a:lnTo>
                <a:lnTo>
                  <a:pt x="3188207" y="487680"/>
                </a:lnTo>
                <a:lnTo>
                  <a:pt x="3191255" y="487680"/>
                </a:lnTo>
                <a:lnTo>
                  <a:pt x="3182111" y="493776"/>
                </a:lnTo>
                <a:lnTo>
                  <a:pt x="3200400" y="493776"/>
                </a:lnTo>
                <a:lnTo>
                  <a:pt x="3206496" y="487680"/>
                </a:lnTo>
                <a:lnTo>
                  <a:pt x="3209544" y="478536"/>
                </a:lnTo>
                <a:lnTo>
                  <a:pt x="3212592" y="466344"/>
                </a:lnTo>
                <a:lnTo>
                  <a:pt x="3200400" y="466344"/>
                </a:lnTo>
                <a:lnTo>
                  <a:pt x="3200400" y="463296"/>
                </a:lnTo>
                <a:close/>
              </a:path>
              <a:path w="3215640" h="512445">
                <a:moveTo>
                  <a:pt x="12191" y="463296"/>
                </a:moveTo>
                <a:lnTo>
                  <a:pt x="12191" y="466344"/>
                </a:lnTo>
                <a:lnTo>
                  <a:pt x="13207" y="466344"/>
                </a:lnTo>
                <a:lnTo>
                  <a:pt x="12191" y="463296"/>
                </a:lnTo>
                <a:close/>
              </a:path>
              <a:path w="3215640" h="512445">
                <a:moveTo>
                  <a:pt x="3203448" y="454152"/>
                </a:moveTo>
                <a:lnTo>
                  <a:pt x="3200400" y="466344"/>
                </a:lnTo>
                <a:lnTo>
                  <a:pt x="3212592" y="466344"/>
                </a:lnTo>
                <a:lnTo>
                  <a:pt x="3215639" y="457200"/>
                </a:lnTo>
                <a:lnTo>
                  <a:pt x="3203448" y="457200"/>
                </a:lnTo>
                <a:lnTo>
                  <a:pt x="3203448" y="454152"/>
                </a:lnTo>
                <a:close/>
              </a:path>
              <a:path w="3215640" h="512445">
                <a:moveTo>
                  <a:pt x="3197352" y="36575"/>
                </a:moveTo>
                <a:lnTo>
                  <a:pt x="3203448" y="54864"/>
                </a:lnTo>
                <a:lnTo>
                  <a:pt x="3203448" y="457200"/>
                </a:lnTo>
                <a:lnTo>
                  <a:pt x="3215639" y="457200"/>
                </a:lnTo>
                <a:lnTo>
                  <a:pt x="3215639" y="54864"/>
                </a:lnTo>
                <a:lnTo>
                  <a:pt x="3212592" y="42672"/>
                </a:lnTo>
                <a:lnTo>
                  <a:pt x="3211576" y="39624"/>
                </a:lnTo>
                <a:lnTo>
                  <a:pt x="3200400" y="39624"/>
                </a:lnTo>
                <a:lnTo>
                  <a:pt x="3197352" y="36575"/>
                </a:lnTo>
                <a:close/>
              </a:path>
              <a:path w="3215640" h="512445">
                <a:moveTo>
                  <a:pt x="17272" y="36575"/>
                </a:moveTo>
                <a:lnTo>
                  <a:pt x="15239" y="36575"/>
                </a:lnTo>
                <a:lnTo>
                  <a:pt x="15239" y="39624"/>
                </a:lnTo>
                <a:lnTo>
                  <a:pt x="17272" y="36575"/>
                </a:lnTo>
                <a:close/>
              </a:path>
              <a:path w="3215640" h="512445">
                <a:moveTo>
                  <a:pt x="3194304" y="12192"/>
                </a:moveTo>
                <a:lnTo>
                  <a:pt x="3166872" y="12192"/>
                </a:lnTo>
                <a:lnTo>
                  <a:pt x="3176016" y="15240"/>
                </a:lnTo>
                <a:lnTo>
                  <a:pt x="3182111" y="18287"/>
                </a:lnTo>
                <a:lnTo>
                  <a:pt x="3191255" y="24384"/>
                </a:lnTo>
                <a:lnTo>
                  <a:pt x="3188207" y="24384"/>
                </a:lnTo>
                <a:lnTo>
                  <a:pt x="3194304" y="30480"/>
                </a:lnTo>
                <a:lnTo>
                  <a:pt x="3200400" y="39624"/>
                </a:lnTo>
                <a:lnTo>
                  <a:pt x="3211576" y="39624"/>
                </a:lnTo>
                <a:lnTo>
                  <a:pt x="3206496" y="24384"/>
                </a:lnTo>
                <a:lnTo>
                  <a:pt x="3194304" y="12192"/>
                </a:lnTo>
                <a:close/>
              </a:path>
            </a:pathLst>
          </a:custGeom>
          <a:solidFill>
            <a:srgbClr val="FFFFFF"/>
          </a:solidFill>
        </p:spPr>
        <p:txBody>
          <a:bodyPr wrap="square" lIns="0" tIns="0" rIns="0" bIns="0" rtlCol="0"/>
          <a:lstStyle/>
          <a:p/>
        </p:txBody>
      </p:sp>
      <p:sp>
        <p:nvSpPr>
          <p:cNvPr id="40" name="object 40"/>
          <p:cNvSpPr/>
          <p:nvPr/>
        </p:nvSpPr>
        <p:spPr>
          <a:xfrm>
            <a:off x="4233671" y="4225035"/>
            <a:ext cx="3200400" cy="499871"/>
          </a:xfrm>
          <a:prstGeom prst="rect">
            <a:avLst/>
          </a:prstGeom>
          <a:blipFill>
            <a:blip r:embed="rId1" cstate="print"/>
            <a:stretch>
              <a:fillRect/>
            </a:stretch>
          </a:blipFill>
        </p:spPr>
        <p:txBody>
          <a:bodyPr wrap="square" lIns="0" tIns="0" rIns="0" bIns="0" rtlCol="0"/>
          <a:lstStyle/>
          <a:p/>
        </p:txBody>
      </p:sp>
      <p:sp>
        <p:nvSpPr>
          <p:cNvPr id="41" name="object 41"/>
          <p:cNvSpPr/>
          <p:nvPr/>
        </p:nvSpPr>
        <p:spPr>
          <a:xfrm>
            <a:off x="4227576" y="4218940"/>
            <a:ext cx="3213100" cy="512445"/>
          </a:xfrm>
          <a:custGeom>
            <a:avLst/>
            <a:gdLst/>
            <a:ahLst/>
            <a:cxnLst/>
            <a:rect l="l" t="t" r="r" b="b"/>
            <a:pathLst>
              <a:path w="3213100" h="512445">
                <a:moveTo>
                  <a:pt x="3169920" y="0"/>
                </a:moveTo>
                <a:lnTo>
                  <a:pt x="42672" y="0"/>
                </a:lnTo>
                <a:lnTo>
                  <a:pt x="33527" y="3048"/>
                </a:lnTo>
                <a:lnTo>
                  <a:pt x="15239" y="15239"/>
                </a:lnTo>
                <a:lnTo>
                  <a:pt x="3048" y="33527"/>
                </a:lnTo>
                <a:lnTo>
                  <a:pt x="0" y="42672"/>
                </a:lnTo>
                <a:lnTo>
                  <a:pt x="0" y="469392"/>
                </a:lnTo>
                <a:lnTo>
                  <a:pt x="3048" y="478536"/>
                </a:lnTo>
                <a:lnTo>
                  <a:pt x="15239" y="496824"/>
                </a:lnTo>
                <a:lnTo>
                  <a:pt x="33527" y="509016"/>
                </a:lnTo>
                <a:lnTo>
                  <a:pt x="42672" y="512064"/>
                </a:lnTo>
                <a:lnTo>
                  <a:pt x="3169920" y="512064"/>
                </a:lnTo>
                <a:lnTo>
                  <a:pt x="3179064" y="509016"/>
                </a:lnTo>
                <a:lnTo>
                  <a:pt x="3192779" y="499872"/>
                </a:lnTo>
                <a:lnTo>
                  <a:pt x="45720" y="499872"/>
                </a:lnTo>
                <a:lnTo>
                  <a:pt x="36575" y="496824"/>
                </a:lnTo>
                <a:lnTo>
                  <a:pt x="39624" y="496824"/>
                </a:lnTo>
                <a:lnTo>
                  <a:pt x="30479" y="493776"/>
                </a:lnTo>
                <a:lnTo>
                  <a:pt x="18287" y="481584"/>
                </a:lnTo>
                <a:lnTo>
                  <a:pt x="16255" y="475488"/>
                </a:lnTo>
                <a:lnTo>
                  <a:pt x="15239" y="475488"/>
                </a:lnTo>
                <a:lnTo>
                  <a:pt x="12953" y="466344"/>
                </a:lnTo>
                <a:lnTo>
                  <a:pt x="12191" y="466344"/>
                </a:lnTo>
                <a:lnTo>
                  <a:pt x="12191" y="45720"/>
                </a:lnTo>
                <a:lnTo>
                  <a:pt x="12953" y="45720"/>
                </a:lnTo>
                <a:lnTo>
                  <a:pt x="15239" y="36575"/>
                </a:lnTo>
                <a:lnTo>
                  <a:pt x="16255" y="36575"/>
                </a:lnTo>
                <a:lnTo>
                  <a:pt x="18287" y="30480"/>
                </a:lnTo>
                <a:lnTo>
                  <a:pt x="30479" y="18287"/>
                </a:lnTo>
                <a:lnTo>
                  <a:pt x="39624" y="15239"/>
                </a:lnTo>
                <a:lnTo>
                  <a:pt x="36575" y="15239"/>
                </a:lnTo>
                <a:lnTo>
                  <a:pt x="45720" y="12192"/>
                </a:lnTo>
                <a:lnTo>
                  <a:pt x="3192780" y="12192"/>
                </a:lnTo>
                <a:lnTo>
                  <a:pt x="3179064" y="3048"/>
                </a:lnTo>
                <a:lnTo>
                  <a:pt x="3169920" y="0"/>
                </a:lnTo>
                <a:close/>
              </a:path>
              <a:path w="3213100" h="512445">
                <a:moveTo>
                  <a:pt x="3197352" y="472440"/>
                </a:moveTo>
                <a:lnTo>
                  <a:pt x="3194304" y="481584"/>
                </a:lnTo>
                <a:lnTo>
                  <a:pt x="3182112" y="493776"/>
                </a:lnTo>
                <a:lnTo>
                  <a:pt x="3172968" y="496824"/>
                </a:lnTo>
                <a:lnTo>
                  <a:pt x="3176016" y="496824"/>
                </a:lnTo>
                <a:lnTo>
                  <a:pt x="3163824" y="499872"/>
                </a:lnTo>
                <a:lnTo>
                  <a:pt x="3192779" y="499872"/>
                </a:lnTo>
                <a:lnTo>
                  <a:pt x="3197352" y="496824"/>
                </a:lnTo>
                <a:lnTo>
                  <a:pt x="3209544" y="478536"/>
                </a:lnTo>
                <a:lnTo>
                  <a:pt x="3210560" y="475488"/>
                </a:lnTo>
                <a:lnTo>
                  <a:pt x="3197352" y="475488"/>
                </a:lnTo>
                <a:lnTo>
                  <a:pt x="3197352" y="472440"/>
                </a:lnTo>
                <a:close/>
              </a:path>
              <a:path w="3213100" h="512445">
                <a:moveTo>
                  <a:pt x="15239" y="472440"/>
                </a:moveTo>
                <a:lnTo>
                  <a:pt x="15239" y="475488"/>
                </a:lnTo>
                <a:lnTo>
                  <a:pt x="16255" y="475488"/>
                </a:lnTo>
                <a:lnTo>
                  <a:pt x="15239" y="472440"/>
                </a:lnTo>
                <a:close/>
              </a:path>
              <a:path w="3213100" h="512445">
                <a:moveTo>
                  <a:pt x="3200400" y="463296"/>
                </a:moveTo>
                <a:lnTo>
                  <a:pt x="3197352" y="475488"/>
                </a:lnTo>
                <a:lnTo>
                  <a:pt x="3210560" y="475488"/>
                </a:lnTo>
                <a:lnTo>
                  <a:pt x="3212592" y="469392"/>
                </a:lnTo>
                <a:lnTo>
                  <a:pt x="3212592" y="466344"/>
                </a:lnTo>
                <a:lnTo>
                  <a:pt x="3200400" y="466344"/>
                </a:lnTo>
                <a:lnTo>
                  <a:pt x="3200400" y="463296"/>
                </a:lnTo>
                <a:close/>
              </a:path>
              <a:path w="3213100" h="512445">
                <a:moveTo>
                  <a:pt x="12191" y="463296"/>
                </a:moveTo>
                <a:lnTo>
                  <a:pt x="12191" y="466344"/>
                </a:lnTo>
                <a:lnTo>
                  <a:pt x="12953" y="466344"/>
                </a:lnTo>
                <a:lnTo>
                  <a:pt x="12191" y="463296"/>
                </a:lnTo>
                <a:close/>
              </a:path>
              <a:path w="3213100" h="512445">
                <a:moveTo>
                  <a:pt x="3212592" y="45720"/>
                </a:moveTo>
                <a:lnTo>
                  <a:pt x="3200400" y="45720"/>
                </a:lnTo>
                <a:lnTo>
                  <a:pt x="3200400" y="466344"/>
                </a:lnTo>
                <a:lnTo>
                  <a:pt x="3212592" y="466344"/>
                </a:lnTo>
                <a:lnTo>
                  <a:pt x="3212592" y="45720"/>
                </a:lnTo>
                <a:close/>
              </a:path>
              <a:path w="3213100" h="512445">
                <a:moveTo>
                  <a:pt x="12953" y="45720"/>
                </a:moveTo>
                <a:lnTo>
                  <a:pt x="12191" y="45720"/>
                </a:lnTo>
                <a:lnTo>
                  <a:pt x="12191" y="48768"/>
                </a:lnTo>
                <a:lnTo>
                  <a:pt x="12953" y="45720"/>
                </a:lnTo>
                <a:close/>
              </a:path>
              <a:path w="3213100" h="512445">
                <a:moveTo>
                  <a:pt x="3210560" y="36575"/>
                </a:moveTo>
                <a:lnTo>
                  <a:pt x="3197352" y="36575"/>
                </a:lnTo>
                <a:lnTo>
                  <a:pt x="3200400" y="48768"/>
                </a:lnTo>
                <a:lnTo>
                  <a:pt x="3200400" y="45720"/>
                </a:lnTo>
                <a:lnTo>
                  <a:pt x="3212592" y="45720"/>
                </a:lnTo>
                <a:lnTo>
                  <a:pt x="3212592" y="42672"/>
                </a:lnTo>
                <a:lnTo>
                  <a:pt x="3210560" y="36575"/>
                </a:lnTo>
                <a:close/>
              </a:path>
              <a:path w="3213100" h="512445">
                <a:moveTo>
                  <a:pt x="16255" y="36575"/>
                </a:moveTo>
                <a:lnTo>
                  <a:pt x="15239" y="36575"/>
                </a:lnTo>
                <a:lnTo>
                  <a:pt x="15239" y="39624"/>
                </a:lnTo>
                <a:lnTo>
                  <a:pt x="16255" y="36575"/>
                </a:lnTo>
                <a:close/>
              </a:path>
              <a:path w="3213100" h="512445">
                <a:moveTo>
                  <a:pt x="3192780" y="12192"/>
                </a:moveTo>
                <a:lnTo>
                  <a:pt x="3163824" y="12192"/>
                </a:lnTo>
                <a:lnTo>
                  <a:pt x="3176016" y="15239"/>
                </a:lnTo>
                <a:lnTo>
                  <a:pt x="3172968" y="15239"/>
                </a:lnTo>
                <a:lnTo>
                  <a:pt x="3182112" y="18287"/>
                </a:lnTo>
                <a:lnTo>
                  <a:pt x="3194304" y="30480"/>
                </a:lnTo>
                <a:lnTo>
                  <a:pt x="3197352" y="39624"/>
                </a:lnTo>
                <a:lnTo>
                  <a:pt x="3197352" y="36575"/>
                </a:lnTo>
                <a:lnTo>
                  <a:pt x="3210560" y="36575"/>
                </a:lnTo>
                <a:lnTo>
                  <a:pt x="3209544" y="33527"/>
                </a:lnTo>
                <a:lnTo>
                  <a:pt x="3197352" y="15239"/>
                </a:lnTo>
                <a:lnTo>
                  <a:pt x="3192780" y="12192"/>
                </a:lnTo>
                <a:close/>
              </a:path>
            </a:pathLst>
          </a:custGeom>
          <a:solidFill>
            <a:srgbClr val="5A9AD4"/>
          </a:solidFill>
        </p:spPr>
        <p:txBody>
          <a:bodyPr wrap="square" lIns="0" tIns="0" rIns="0" bIns="0" rtlCol="0"/>
          <a:lstStyle/>
          <a:p/>
        </p:txBody>
      </p:sp>
      <p:sp>
        <p:nvSpPr>
          <p:cNvPr id="42" name="object 42"/>
          <p:cNvSpPr txBox="1"/>
          <p:nvPr/>
        </p:nvSpPr>
        <p:spPr>
          <a:xfrm>
            <a:off x="1067816" y="1539239"/>
            <a:ext cx="8502015" cy="3032760"/>
          </a:xfrm>
          <a:prstGeom prst="rect">
            <a:avLst/>
          </a:prstGeom>
        </p:spPr>
        <p:txBody>
          <a:bodyPr vert="horz" wrap="square" lIns="0" tIns="85725" rIns="0" bIns="0" rtlCol="0">
            <a:spAutoFit/>
          </a:bodyPr>
          <a:lstStyle/>
          <a:p>
            <a:pPr marL="220980" indent="-170815">
              <a:lnSpc>
                <a:spcPct val="100000"/>
              </a:lnSpc>
              <a:spcBef>
                <a:spcPts val="675"/>
              </a:spcBef>
              <a:buFont typeface="Arial" panose="020B0604020202020204"/>
              <a:buChar char="•"/>
              <a:tabLst>
                <a:tab pos="221615" algn="l"/>
              </a:tabLst>
            </a:pPr>
            <a:r>
              <a:rPr sz="1800" dirty="0">
                <a:latin typeface="宋体" panose="02010600030101010101" pitchFamily="2" charset="-122"/>
                <a:cs typeface="宋体" panose="02010600030101010101" pitchFamily="2" charset="-122"/>
              </a:rPr>
              <a:t>切分核算单元可有效增加“透明度”和“精细度”，更精确地识别</a:t>
            </a:r>
            <a:r>
              <a:rPr sz="1800" spc="-10" dirty="0">
                <a:latin typeface="Calibri" panose="020F0502020204030204"/>
                <a:cs typeface="Calibri" panose="020F0502020204030204"/>
              </a:rPr>
              <a:t>CO</a:t>
            </a:r>
            <a:r>
              <a:rPr sz="1800" spc="-15" baseline="-21000" dirty="0">
                <a:latin typeface="Calibri" panose="020F0502020204030204"/>
                <a:cs typeface="Calibri" panose="020F0502020204030204"/>
              </a:rPr>
              <a:t>2</a:t>
            </a:r>
            <a:r>
              <a:rPr sz="1800" dirty="0">
                <a:latin typeface="宋体" panose="02010600030101010101" pitchFamily="2" charset="-122"/>
                <a:cs typeface="宋体" panose="02010600030101010101" pitchFamily="2" charset="-122"/>
              </a:rPr>
              <a:t>排放源；</a:t>
            </a:r>
            <a:endParaRPr sz="1800">
              <a:latin typeface="宋体" panose="02010600030101010101" pitchFamily="2" charset="-122"/>
              <a:cs typeface="宋体" panose="02010600030101010101" pitchFamily="2" charset="-122"/>
            </a:endParaRPr>
          </a:p>
          <a:p>
            <a:pPr marL="220980" indent="-170815">
              <a:lnSpc>
                <a:spcPct val="100000"/>
              </a:lnSpc>
              <a:spcBef>
                <a:spcPts val="575"/>
              </a:spcBef>
              <a:buFont typeface="Arial" panose="020B0604020202020204"/>
              <a:buChar char="•"/>
              <a:tabLst>
                <a:tab pos="221615" algn="l"/>
              </a:tabLst>
            </a:pPr>
            <a:r>
              <a:rPr sz="1800" dirty="0">
                <a:latin typeface="宋体" panose="02010600030101010101" pitchFamily="2" charset="-122"/>
                <a:cs typeface="宋体" panose="02010600030101010101" pitchFamily="2" charset="-122"/>
              </a:rPr>
              <a:t>便于企业判断排放源的优先次序，识别减排机会、制定减排方案；</a:t>
            </a:r>
            <a:endParaRPr sz="1800">
              <a:latin typeface="宋体" panose="02010600030101010101" pitchFamily="2" charset="-122"/>
              <a:cs typeface="宋体" panose="02010600030101010101" pitchFamily="2" charset="-122"/>
            </a:endParaRPr>
          </a:p>
          <a:p>
            <a:pPr marL="220980" marR="43180" indent="-170815">
              <a:lnSpc>
                <a:spcPts val="1800"/>
              </a:lnSpc>
              <a:spcBef>
                <a:spcPts val="1080"/>
              </a:spcBef>
              <a:buFont typeface="Arial" panose="020B0604020202020204"/>
              <a:buChar char="•"/>
              <a:tabLst>
                <a:tab pos="221615" algn="l"/>
              </a:tabLst>
            </a:pPr>
            <a:r>
              <a:rPr sz="1800" dirty="0">
                <a:latin typeface="宋体" panose="02010600030101010101" pitchFamily="2" charset="-122"/>
                <a:cs typeface="宋体" panose="02010600030101010101" pitchFamily="2" charset="-122"/>
              </a:rPr>
              <a:t>对从事多种产业活动的报告主体，核算单元的划分有利于根据不同的产业活动参考 相应的行业指南来核算和报告温室气体排放量；</a:t>
            </a:r>
            <a:endParaRPr sz="1800">
              <a:latin typeface="宋体" panose="02010600030101010101" pitchFamily="2" charset="-122"/>
              <a:cs typeface="宋体" panose="02010600030101010101" pitchFamily="2" charset="-122"/>
            </a:endParaRPr>
          </a:p>
          <a:p>
            <a:pPr marL="220980" marR="43180" indent="-170815">
              <a:lnSpc>
                <a:spcPts val="1820"/>
              </a:lnSpc>
              <a:spcBef>
                <a:spcPts val="1065"/>
              </a:spcBef>
              <a:buFont typeface="Arial" panose="020B0604020202020204"/>
              <a:buChar char="•"/>
              <a:tabLst>
                <a:tab pos="221615" algn="l"/>
              </a:tabLst>
            </a:pPr>
            <a:r>
              <a:rPr sz="1800" dirty="0">
                <a:latin typeface="宋体" panose="02010600030101010101" pitchFamily="2" charset="-122"/>
                <a:cs typeface="宋体" panose="02010600030101010101" pitchFamily="2" charset="-122"/>
              </a:rPr>
              <a:t>报告主体可自行决定划分核算单元的逻辑方式，如依据公司组织管理结构、厂房分 布、产品或产业活动分类等等。关键是遵循不重不漏的原则；</a:t>
            </a:r>
            <a:endParaRPr sz="1800">
              <a:latin typeface="宋体" panose="02010600030101010101" pitchFamily="2" charset="-122"/>
              <a:cs typeface="宋体" panose="02010600030101010101" pitchFamily="2" charset="-122"/>
            </a:endParaRPr>
          </a:p>
          <a:p>
            <a:pPr marL="220980" marR="43180" indent="-170815">
              <a:lnSpc>
                <a:spcPts val="1800"/>
              </a:lnSpc>
              <a:spcBef>
                <a:spcPts val="1080"/>
              </a:spcBef>
              <a:buFont typeface="Arial" panose="020B0604020202020204"/>
              <a:buChar char="•"/>
              <a:tabLst>
                <a:tab pos="221615" algn="l"/>
              </a:tabLst>
            </a:pPr>
            <a:r>
              <a:rPr sz="1800" dirty="0">
                <a:latin typeface="宋体" panose="02010600030101010101" pitchFamily="2" charset="-122"/>
                <a:cs typeface="宋体" panose="02010600030101010101" pitchFamily="2" charset="-122"/>
              </a:rPr>
              <a:t>报告主体如果只在一个场所从事一种或主要从事一种产品生产活动，也可以不作核 算单元的拆分，即一个报告主体只有一个核算单元。</a:t>
            </a:r>
            <a:endParaRPr sz="1800">
              <a:latin typeface="宋体" panose="02010600030101010101" pitchFamily="2" charset="-122"/>
              <a:cs typeface="宋体" panose="02010600030101010101" pitchFamily="2" charset="-122"/>
            </a:endParaRPr>
          </a:p>
          <a:p>
            <a:pPr>
              <a:lnSpc>
                <a:spcPct val="100000"/>
              </a:lnSpc>
              <a:spcBef>
                <a:spcPts val="50"/>
              </a:spcBef>
            </a:pPr>
            <a:endParaRPr sz="2100">
              <a:latin typeface="Times New Roman" panose="02020603050405020304"/>
              <a:cs typeface="Times New Roman" panose="02020603050405020304"/>
            </a:endParaRPr>
          </a:p>
          <a:p>
            <a:pPr marL="1023620" algn="ctr">
              <a:lnSpc>
                <a:spcPct val="100000"/>
              </a:lnSpc>
            </a:pPr>
            <a:r>
              <a:rPr sz="1400" spc="-10" dirty="0">
                <a:latin typeface="黑体" panose="02010609060101010101" charset="-122"/>
                <a:cs typeface="黑体" panose="02010609060101010101" charset="-122"/>
              </a:rPr>
              <a:t>某化工集团公司</a:t>
            </a:r>
            <a:endParaRPr sz="1400">
              <a:latin typeface="黑体" panose="02010609060101010101" charset="-122"/>
              <a:cs typeface="黑体" panose="02010609060101010101" charset="-122"/>
            </a:endParaRPr>
          </a:p>
        </p:txBody>
      </p:sp>
      <p:sp>
        <p:nvSpPr>
          <p:cNvPr id="43" name="object 43"/>
          <p:cNvSpPr/>
          <p:nvPr/>
        </p:nvSpPr>
        <p:spPr>
          <a:xfrm>
            <a:off x="2292095" y="4965700"/>
            <a:ext cx="1304925" cy="478790"/>
          </a:xfrm>
          <a:custGeom>
            <a:avLst/>
            <a:gdLst/>
            <a:ahLst/>
            <a:cxnLst/>
            <a:rect l="l" t="t" r="r" b="b"/>
            <a:pathLst>
              <a:path w="1304925" h="478789">
                <a:moveTo>
                  <a:pt x="1255776" y="0"/>
                </a:moveTo>
                <a:lnTo>
                  <a:pt x="48768" y="0"/>
                </a:lnTo>
                <a:lnTo>
                  <a:pt x="29575" y="3762"/>
                </a:lnTo>
                <a:lnTo>
                  <a:pt x="14097" y="14097"/>
                </a:lnTo>
                <a:lnTo>
                  <a:pt x="3762" y="29575"/>
                </a:lnTo>
                <a:lnTo>
                  <a:pt x="0" y="48768"/>
                </a:lnTo>
                <a:lnTo>
                  <a:pt x="0" y="429768"/>
                </a:lnTo>
                <a:lnTo>
                  <a:pt x="3762" y="448960"/>
                </a:lnTo>
                <a:lnTo>
                  <a:pt x="14097" y="464438"/>
                </a:lnTo>
                <a:lnTo>
                  <a:pt x="29575" y="474773"/>
                </a:lnTo>
                <a:lnTo>
                  <a:pt x="48768" y="478536"/>
                </a:lnTo>
                <a:lnTo>
                  <a:pt x="1255776" y="478536"/>
                </a:lnTo>
                <a:lnTo>
                  <a:pt x="1274968" y="474773"/>
                </a:lnTo>
                <a:lnTo>
                  <a:pt x="1290447" y="464438"/>
                </a:lnTo>
                <a:lnTo>
                  <a:pt x="1300781" y="448960"/>
                </a:lnTo>
                <a:lnTo>
                  <a:pt x="1304544" y="429768"/>
                </a:lnTo>
                <a:lnTo>
                  <a:pt x="1304544" y="48768"/>
                </a:lnTo>
                <a:lnTo>
                  <a:pt x="1300781" y="29575"/>
                </a:lnTo>
                <a:lnTo>
                  <a:pt x="1290446" y="14097"/>
                </a:lnTo>
                <a:lnTo>
                  <a:pt x="1274968" y="3762"/>
                </a:lnTo>
                <a:lnTo>
                  <a:pt x="1255776" y="0"/>
                </a:lnTo>
                <a:close/>
              </a:path>
            </a:pathLst>
          </a:custGeom>
          <a:solidFill>
            <a:srgbClr val="5A9AD4"/>
          </a:solidFill>
        </p:spPr>
        <p:txBody>
          <a:bodyPr wrap="square" lIns="0" tIns="0" rIns="0" bIns="0" rtlCol="0"/>
          <a:lstStyle/>
          <a:p/>
        </p:txBody>
      </p:sp>
      <p:sp>
        <p:nvSpPr>
          <p:cNvPr id="44" name="object 44"/>
          <p:cNvSpPr/>
          <p:nvPr/>
        </p:nvSpPr>
        <p:spPr>
          <a:xfrm>
            <a:off x="2286000" y="4959603"/>
            <a:ext cx="1316990" cy="490855"/>
          </a:xfrm>
          <a:custGeom>
            <a:avLst/>
            <a:gdLst/>
            <a:ahLst/>
            <a:cxnLst/>
            <a:rect l="l" t="t" r="r" b="b"/>
            <a:pathLst>
              <a:path w="1316989" h="490854">
                <a:moveTo>
                  <a:pt x="1261872" y="0"/>
                </a:moveTo>
                <a:lnTo>
                  <a:pt x="54863" y="0"/>
                </a:lnTo>
                <a:lnTo>
                  <a:pt x="42672" y="3048"/>
                </a:lnTo>
                <a:lnTo>
                  <a:pt x="24383" y="9144"/>
                </a:lnTo>
                <a:lnTo>
                  <a:pt x="9143" y="24384"/>
                </a:lnTo>
                <a:lnTo>
                  <a:pt x="3048" y="42672"/>
                </a:lnTo>
                <a:lnTo>
                  <a:pt x="0" y="54864"/>
                </a:lnTo>
                <a:lnTo>
                  <a:pt x="0" y="435864"/>
                </a:lnTo>
                <a:lnTo>
                  <a:pt x="15239" y="475488"/>
                </a:lnTo>
                <a:lnTo>
                  <a:pt x="54863" y="490728"/>
                </a:lnTo>
                <a:lnTo>
                  <a:pt x="1261872" y="490728"/>
                </a:lnTo>
                <a:lnTo>
                  <a:pt x="1274064" y="487680"/>
                </a:lnTo>
                <a:lnTo>
                  <a:pt x="1292352" y="481584"/>
                </a:lnTo>
                <a:lnTo>
                  <a:pt x="1296924" y="478536"/>
                </a:lnTo>
                <a:lnTo>
                  <a:pt x="54863" y="478536"/>
                </a:lnTo>
                <a:lnTo>
                  <a:pt x="45719" y="475488"/>
                </a:lnTo>
                <a:lnTo>
                  <a:pt x="39624" y="475488"/>
                </a:lnTo>
                <a:lnTo>
                  <a:pt x="30480" y="469392"/>
                </a:lnTo>
                <a:lnTo>
                  <a:pt x="33527" y="469392"/>
                </a:lnTo>
                <a:lnTo>
                  <a:pt x="24383" y="466344"/>
                </a:lnTo>
                <a:lnTo>
                  <a:pt x="27431" y="466344"/>
                </a:lnTo>
                <a:lnTo>
                  <a:pt x="21336" y="460248"/>
                </a:lnTo>
                <a:lnTo>
                  <a:pt x="15239" y="451104"/>
                </a:lnTo>
                <a:lnTo>
                  <a:pt x="17271" y="451104"/>
                </a:lnTo>
                <a:lnTo>
                  <a:pt x="12192" y="435864"/>
                </a:lnTo>
                <a:lnTo>
                  <a:pt x="12192" y="54864"/>
                </a:lnTo>
                <a:lnTo>
                  <a:pt x="15239" y="45720"/>
                </a:lnTo>
                <a:lnTo>
                  <a:pt x="16256" y="45720"/>
                </a:lnTo>
                <a:lnTo>
                  <a:pt x="18287" y="39624"/>
                </a:lnTo>
                <a:lnTo>
                  <a:pt x="15239" y="39624"/>
                </a:lnTo>
                <a:lnTo>
                  <a:pt x="21336" y="30480"/>
                </a:lnTo>
                <a:lnTo>
                  <a:pt x="23368" y="30480"/>
                </a:lnTo>
                <a:lnTo>
                  <a:pt x="25400" y="27432"/>
                </a:lnTo>
                <a:lnTo>
                  <a:pt x="24383" y="27432"/>
                </a:lnTo>
                <a:lnTo>
                  <a:pt x="27431" y="24384"/>
                </a:lnTo>
                <a:lnTo>
                  <a:pt x="28956" y="24384"/>
                </a:lnTo>
                <a:lnTo>
                  <a:pt x="33527" y="21336"/>
                </a:lnTo>
                <a:lnTo>
                  <a:pt x="30480" y="21336"/>
                </a:lnTo>
                <a:lnTo>
                  <a:pt x="48768" y="15240"/>
                </a:lnTo>
                <a:lnTo>
                  <a:pt x="1298448" y="15240"/>
                </a:lnTo>
                <a:lnTo>
                  <a:pt x="1292352" y="9144"/>
                </a:lnTo>
                <a:lnTo>
                  <a:pt x="1274064" y="3048"/>
                </a:lnTo>
                <a:lnTo>
                  <a:pt x="1261872" y="0"/>
                </a:lnTo>
                <a:close/>
              </a:path>
              <a:path w="1316989" h="490854">
                <a:moveTo>
                  <a:pt x="1280160" y="472440"/>
                </a:moveTo>
                <a:lnTo>
                  <a:pt x="1261872" y="478536"/>
                </a:lnTo>
                <a:lnTo>
                  <a:pt x="1296924" y="478536"/>
                </a:lnTo>
                <a:lnTo>
                  <a:pt x="1301496" y="475488"/>
                </a:lnTo>
                <a:lnTo>
                  <a:pt x="1277112" y="475488"/>
                </a:lnTo>
                <a:lnTo>
                  <a:pt x="1280160" y="472440"/>
                </a:lnTo>
                <a:close/>
              </a:path>
              <a:path w="1316989" h="490854">
                <a:moveTo>
                  <a:pt x="39624" y="472440"/>
                </a:moveTo>
                <a:lnTo>
                  <a:pt x="39624" y="475488"/>
                </a:lnTo>
                <a:lnTo>
                  <a:pt x="48768" y="475488"/>
                </a:lnTo>
                <a:lnTo>
                  <a:pt x="39624" y="472440"/>
                </a:lnTo>
                <a:close/>
              </a:path>
              <a:path w="1316989" h="490854">
                <a:moveTo>
                  <a:pt x="1301496" y="451104"/>
                </a:moveTo>
                <a:lnTo>
                  <a:pt x="1295400" y="460248"/>
                </a:lnTo>
                <a:lnTo>
                  <a:pt x="1298448" y="460248"/>
                </a:lnTo>
                <a:lnTo>
                  <a:pt x="1292352" y="466344"/>
                </a:lnTo>
                <a:lnTo>
                  <a:pt x="1286255" y="469392"/>
                </a:lnTo>
                <a:lnTo>
                  <a:pt x="1277112" y="475488"/>
                </a:lnTo>
                <a:lnTo>
                  <a:pt x="1301496" y="475488"/>
                </a:lnTo>
                <a:lnTo>
                  <a:pt x="1313688" y="457200"/>
                </a:lnTo>
                <a:lnTo>
                  <a:pt x="1314703" y="454152"/>
                </a:lnTo>
                <a:lnTo>
                  <a:pt x="1301496" y="454152"/>
                </a:lnTo>
                <a:lnTo>
                  <a:pt x="1301496" y="451104"/>
                </a:lnTo>
                <a:close/>
              </a:path>
              <a:path w="1316989" h="490854">
                <a:moveTo>
                  <a:pt x="17271" y="451104"/>
                </a:moveTo>
                <a:lnTo>
                  <a:pt x="15239" y="451104"/>
                </a:lnTo>
                <a:lnTo>
                  <a:pt x="18287" y="454152"/>
                </a:lnTo>
                <a:lnTo>
                  <a:pt x="17271" y="451104"/>
                </a:lnTo>
                <a:close/>
              </a:path>
              <a:path w="1316989" h="490854">
                <a:moveTo>
                  <a:pt x="1316736" y="45720"/>
                </a:moveTo>
                <a:lnTo>
                  <a:pt x="1304544" y="45720"/>
                </a:lnTo>
                <a:lnTo>
                  <a:pt x="1304544" y="445008"/>
                </a:lnTo>
                <a:lnTo>
                  <a:pt x="1301496" y="454152"/>
                </a:lnTo>
                <a:lnTo>
                  <a:pt x="1314703" y="454152"/>
                </a:lnTo>
                <a:lnTo>
                  <a:pt x="1316736" y="448056"/>
                </a:lnTo>
                <a:lnTo>
                  <a:pt x="1316736" y="45720"/>
                </a:lnTo>
                <a:close/>
              </a:path>
              <a:path w="1316989" h="490854">
                <a:moveTo>
                  <a:pt x="16256" y="45720"/>
                </a:moveTo>
                <a:lnTo>
                  <a:pt x="15239" y="45720"/>
                </a:lnTo>
                <a:lnTo>
                  <a:pt x="15239" y="48768"/>
                </a:lnTo>
                <a:lnTo>
                  <a:pt x="16256" y="45720"/>
                </a:lnTo>
                <a:close/>
              </a:path>
              <a:path w="1316989" h="490854">
                <a:moveTo>
                  <a:pt x="1295400" y="30480"/>
                </a:moveTo>
                <a:lnTo>
                  <a:pt x="1301496" y="39624"/>
                </a:lnTo>
                <a:lnTo>
                  <a:pt x="1304544" y="48768"/>
                </a:lnTo>
                <a:lnTo>
                  <a:pt x="1304544" y="45720"/>
                </a:lnTo>
                <a:lnTo>
                  <a:pt x="1316736" y="45720"/>
                </a:lnTo>
                <a:lnTo>
                  <a:pt x="1316736" y="42672"/>
                </a:lnTo>
                <a:lnTo>
                  <a:pt x="1313688" y="33528"/>
                </a:lnTo>
                <a:lnTo>
                  <a:pt x="1298448" y="33528"/>
                </a:lnTo>
                <a:lnTo>
                  <a:pt x="1295400" y="30480"/>
                </a:lnTo>
                <a:close/>
              </a:path>
              <a:path w="1316989" h="490854">
                <a:moveTo>
                  <a:pt x="23368" y="30480"/>
                </a:moveTo>
                <a:lnTo>
                  <a:pt x="21336" y="30480"/>
                </a:lnTo>
                <a:lnTo>
                  <a:pt x="21336" y="33528"/>
                </a:lnTo>
                <a:lnTo>
                  <a:pt x="23368" y="30480"/>
                </a:lnTo>
                <a:close/>
              </a:path>
              <a:path w="1316989" h="490854">
                <a:moveTo>
                  <a:pt x="1307591" y="24384"/>
                </a:moveTo>
                <a:lnTo>
                  <a:pt x="1292352" y="24384"/>
                </a:lnTo>
                <a:lnTo>
                  <a:pt x="1298448" y="33528"/>
                </a:lnTo>
                <a:lnTo>
                  <a:pt x="1313688" y="33528"/>
                </a:lnTo>
                <a:lnTo>
                  <a:pt x="1307591" y="24384"/>
                </a:lnTo>
                <a:close/>
              </a:path>
              <a:path w="1316989" h="490854">
                <a:moveTo>
                  <a:pt x="27431" y="24384"/>
                </a:moveTo>
                <a:lnTo>
                  <a:pt x="24383" y="27432"/>
                </a:lnTo>
                <a:lnTo>
                  <a:pt x="26212" y="26212"/>
                </a:lnTo>
                <a:lnTo>
                  <a:pt x="27431" y="24384"/>
                </a:lnTo>
                <a:close/>
              </a:path>
              <a:path w="1316989" h="490854">
                <a:moveTo>
                  <a:pt x="26212" y="26212"/>
                </a:moveTo>
                <a:lnTo>
                  <a:pt x="24383" y="27432"/>
                </a:lnTo>
                <a:lnTo>
                  <a:pt x="25400" y="27432"/>
                </a:lnTo>
                <a:lnTo>
                  <a:pt x="26212" y="26212"/>
                </a:lnTo>
                <a:close/>
              </a:path>
              <a:path w="1316989" h="490854">
                <a:moveTo>
                  <a:pt x="1298448" y="15240"/>
                </a:moveTo>
                <a:lnTo>
                  <a:pt x="1271015" y="15240"/>
                </a:lnTo>
                <a:lnTo>
                  <a:pt x="1280160" y="18288"/>
                </a:lnTo>
                <a:lnTo>
                  <a:pt x="1277112" y="18288"/>
                </a:lnTo>
                <a:lnTo>
                  <a:pt x="1286255" y="21336"/>
                </a:lnTo>
                <a:lnTo>
                  <a:pt x="1292352" y="27432"/>
                </a:lnTo>
                <a:lnTo>
                  <a:pt x="1292352" y="24384"/>
                </a:lnTo>
                <a:lnTo>
                  <a:pt x="1307591" y="24384"/>
                </a:lnTo>
                <a:lnTo>
                  <a:pt x="1298448" y="15240"/>
                </a:lnTo>
                <a:close/>
              </a:path>
              <a:path w="1316989" h="490854">
                <a:moveTo>
                  <a:pt x="28956" y="24384"/>
                </a:moveTo>
                <a:lnTo>
                  <a:pt x="27431" y="24384"/>
                </a:lnTo>
                <a:lnTo>
                  <a:pt x="26212" y="26212"/>
                </a:lnTo>
                <a:lnTo>
                  <a:pt x="28956" y="24384"/>
                </a:lnTo>
                <a:close/>
              </a:path>
            </a:pathLst>
          </a:custGeom>
          <a:solidFill>
            <a:srgbClr val="FFFFFF"/>
          </a:solidFill>
        </p:spPr>
        <p:txBody>
          <a:bodyPr wrap="square" lIns="0" tIns="0" rIns="0" bIns="0" rtlCol="0"/>
          <a:lstStyle/>
          <a:p/>
        </p:txBody>
      </p:sp>
      <p:sp>
        <p:nvSpPr>
          <p:cNvPr id="45" name="object 45"/>
          <p:cNvSpPr/>
          <p:nvPr/>
        </p:nvSpPr>
        <p:spPr>
          <a:xfrm>
            <a:off x="2438400" y="5105908"/>
            <a:ext cx="1301496" cy="475488"/>
          </a:xfrm>
          <a:prstGeom prst="rect">
            <a:avLst/>
          </a:prstGeom>
          <a:blipFill>
            <a:blip r:embed="rId2" cstate="print"/>
            <a:stretch>
              <a:fillRect/>
            </a:stretch>
          </a:blipFill>
        </p:spPr>
        <p:txBody>
          <a:bodyPr wrap="square" lIns="0" tIns="0" rIns="0" bIns="0" rtlCol="0"/>
          <a:lstStyle/>
          <a:p/>
        </p:txBody>
      </p:sp>
      <p:sp>
        <p:nvSpPr>
          <p:cNvPr id="46" name="object 46"/>
          <p:cNvSpPr/>
          <p:nvPr/>
        </p:nvSpPr>
        <p:spPr>
          <a:xfrm>
            <a:off x="2432304" y="5096764"/>
            <a:ext cx="1313815" cy="490855"/>
          </a:xfrm>
          <a:custGeom>
            <a:avLst/>
            <a:gdLst/>
            <a:ahLst/>
            <a:cxnLst/>
            <a:rect l="l" t="t" r="r" b="b"/>
            <a:pathLst>
              <a:path w="1313814" h="490854">
                <a:moveTo>
                  <a:pt x="1261871" y="0"/>
                </a:moveTo>
                <a:lnTo>
                  <a:pt x="51815" y="0"/>
                </a:lnTo>
                <a:lnTo>
                  <a:pt x="24383" y="9143"/>
                </a:lnTo>
                <a:lnTo>
                  <a:pt x="9143" y="24384"/>
                </a:lnTo>
                <a:lnTo>
                  <a:pt x="3047" y="33528"/>
                </a:lnTo>
                <a:lnTo>
                  <a:pt x="0" y="45719"/>
                </a:lnTo>
                <a:lnTo>
                  <a:pt x="0" y="448056"/>
                </a:lnTo>
                <a:lnTo>
                  <a:pt x="3047" y="457200"/>
                </a:lnTo>
                <a:lnTo>
                  <a:pt x="15239" y="475488"/>
                </a:lnTo>
                <a:lnTo>
                  <a:pt x="33527" y="487680"/>
                </a:lnTo>
                <a:lnTo>
                  <a:pt x="42671" y="490728"/>
                </a:lnTo>
                <a:lnTo>
                  <a:pt x="1271016" y="490728"/>
                </a:lnTo>
                <a:lnTo>
                  <a:pt x="1283208" y="487680"/>
                </a:lnTo>
                <a:lnTo>
                  <a:pt x="1292351" y="481584"/>
                </a:lnTo>
                <a:lnTo>
                  <a:pt x="1295399" y="478536"/>
                </a:lnTo>
                <a:lnTo>
                  <a:pt x="45719" y="478536"/>
                </a:lnTo>
                <a:lnTo>
                  <a:pt x="36575" y="475488"/>
                </a:lnTo>
                <a:lnTo>
                  <a:pt x="33528" y="472440"/>
                </a:lnTo>
                <a:lnTo>
                  <a:pt x="30479" y="472440"/>
                </a:lnTo>
                <a:lnTo>
                  <a:pt x="18287" y="460248"/>
                </a:lnTo>
                <a:lnTo>
                  <a:pt x="16256" y="454152"/>
                </a:lnTo>
                <a:lnTo>
                  <a:pt x="15239" y="454152"/>
                </a:lnTo>
                <a:lnTo>
                  <a:pt x="12191" y="445008"/>
                </a:lnTo>
                <a:lnTo>
                  <a:pt x="12191" y="45719"/>
                </a:lnTo>
                <a:lnTo>
                  <a:pt x="13207" y="45719"/>
                </a:lnTo>
                <a:lnTo>
                  <a:pt x="18287" y="30480"/>
                </a:lnTo>
                <a:lnTo>
                  <a:pt x="20319" y="30480"/>
                </a:lnTo>
                <a:lnTo>
                  <a:pt x="24383" y="24384"/>
                </a:lnTo>
                <a:lnTo>
                  <a:pt x="27431" y="24384"/>
                </a:lnTo>
                <a:lnTo>
                  <a:pt x="30479" y="21336"/>
                </a:lnTo>
                <a:lnTo>
                  <a:pt x="36575" y="18287"/>
                </a:lnTo>
                <a:lnTo>
                  <a:pt x="45719" y="15240"/>
                </a:lnTo>
                <a:lnTo>
                  <a:pt x="1296416" y="15240"/>
                </a:lnTo>
                <a:lnTo>
                  <a:pt x="1292351" y="9143"/>
                </a:lnTo>
                <a:lnTo>
                  <a:pt x="1283208" y="6096"/>
                </a:lnTo>
                <a:lnTo>
                  <a:pt x="1271016" y="3048"/>
                </a:lnTo>
                <a:lnTo>
                  <a:pt x="1261871" y="0"/>
                </a:lnTo>
                <a:close/>
              </a:path>
              <a:path w="1313814" h="490854">
                <a:moveTo>
                  <a:pt x="45719" y="475488"/>
                </a:moveTo>
                <a:lnTo>
                  <a:pt x="45719" y="478536"/>
                </a:lnTo>
                <a:lnTo>
                  <a:pt x="54863" y="478536"/>
                </a:lnTo>
                <a:lnTo>
                  <a:pt x="45719" y="475488"/>
                </a:lnTo>
                <a:close/>
              </a:path>
              <a:path w="1313814" h="490854">
                <a:moveTo>
                  <a:pt x="1271016" y="475488"/>
                </a:moveTo>
                <a:lnTo>
                  <a:pt x="1261871" y="478536"/>
                </a:lnTo>
                <a:lnTo>
                  <a:pt x="1267968" y="478536"/>
                </a:lnTo>
                <a:lnTo>
                  <a:pt x="1271016" y="475488"/>
                </a:lnTo>
                <a:close/>
              </a:path>
              <a:path w="1313814" h="490854">
                <a:moveTo>
                  <a:pt x="1286256" y="469392"/>
                </a:moveTo>
                <a:lnTo>
                  <a:pt x="1277111" y="475488"/>
                </a:lnTo>
                <a:lnTo>
                  <a:pt x="1267968" y="478536"/>
                </a:lnTo>
                <a:lnTo>
                  <a:pt x="1295399" y="478536"/>
                </a:lnTo>
                <a:lnTo>
                  <a:pt x="1298447" y="475488"/>
                </a:lnTo>
                <a:lnTo>
                  <a:pt x="1300479" y="472440"/>
                </a:lnTo>
                <a:lnTo>
                  <a:pt x="1283208" y="472440"/>
                </a:lnTo>
                <a:lnTo>
                  <a:pt x="1286256" y="469392"/>
                </a:lnTo>
                <a:close/>
              </a:path>
              <a:path w="1313814" h="490854">
                <a:moveTo>
                  <a:pt x="30479" y="469392"/>
                </a:moveTo>
                <a:lnTo>
                  <a:pt x="30479" y="472440"/>
                </a:lnTo>
                <a:lnTo>
                  <a:pt x="33528" y="472440"/>
                </a:lnTo>
                <a:lnTo>
                  <a:pt x="30479" y="469392"/>
                </a:lnTo>
                <a:close/>
              </a:path>
              <a:path w="1313814" h="490854">
                <a:moveTo>
                  <a:pt x="1298447" y="451104"/>
                </a:moveTo>
                <a:lnTo>
                  <a:pt x="1295399" y="460248"/>
                </a:lnTo>
                <a:lnTo>
                  <a:pt x="1289304" y="466344"/>
                </a:lnTo>
                <a:lnTo>
                  <a:pt x="1292351" y="466344"/>
                </a:lnTo>
                <a:lnTo>
                  <a:pt x="1283208" y="472440"/>
                </a:lnTo>
                <a:lnTo>
                  <a:pt x="1300479" y="472440"/>
                </a:lnTo>
                <a:lnTo>
                  <a:pt x="1310640" y="457200"/>
                </a:lnTo>
                <a:lnTo>
                  <a:pt x="1311656" y="454152"/>
                </a:lnTo>
                <a:lnTo>
                  <a:pt x="1298447" y="454152"/>
                </a:lnTo>
                <a:lnTo>
                  <a:pt x="1298447" y="451104"/>
                </a:lnTo>
                <a:close/>
              </a:path>
              <a:path w="1313814" h="490854">
                <a:moveTo>
                  <a:pt x="15239" y="451104"/>
                </a:moveTo>
                <a:lnTo>
                  <a:pt x="15239" y="454152"/>
                </a:lnTo>
                <a:lnTo>
                  <a:pt x="16256" y="454152"/>
                </a:lnTo>
                <a:lnTo>
                  <a:pt x="15239" y="451104"/>
                </a:lnTo>
                <a:close/>
              </a:path>
              <a:path w="1313814" h="490854">
                <a:moveTo>
                  <a:pt x="1313687" y="45719"/>
                </a:moveTo>
                <a:lnTo>
                  <a:pt x="1301495" y="45719"/>
                </a:lnTo>
                <a:lnTo>
                  <a:pt x="1301495" y="445008"/>
                </a:lnTo>
                <a:lnTo>
                  <a:pt x="1298447" y="454152"/>
                </a:lnTo>
                <a:lnTo>
                  <a:pt x="1311656" y="454152"/>
                </a:lnTo>
                <a:lnTo>
                  <a:pt x="1313687" y="448056"/>
                </a:lnTo>
                <a:lnTo>
                  <a:pt x="1313687" y="45719"/>
                </a:lnTo>
                <a:close/>
              </a:path>
              <a:path w="1313814" h="490854">
                <a:moveTo>
                  <a:pt x="13207" y="45719"/>
                </a:moveTo>
                <a:lnTo>
                  <a:pt x="12191" y="45719"/>
                </a:lnTo>
                <a:lnTo>
                  <a:pt x="12191" y="48768"/>
                </a:lnTo>
                <a:lnTo>
                  <a:pt x="13207" y="45719"/>
                </a:lnTo>
                <a:close/>
              </a:path>
              <a:path w="1313814" h="490854">
                <a:moveTo>
                  <a:pt x="1308608" y="30480"/>
                </a:moveTo>
                <a:lnTo>
                  <a:pt x="1295399" y="30480"/>
                </a:lnTo>
                <a:lnTo>
                  <a:pt x="1301495" y="48768"/>
                </a:lnTo>
                <a:lnTo>
                  <a:pt x="1301495" y="45719"/>
                </a:lnTo>
                <a:lnTo>
                  <a:pt x="1313687" y="45719"/>
                </a:lnTo>
                <a:lnTo>
                  <a:pt x="1310640" y="33528"/>
                </a:lnTo>
                <a:lnTo>
                  <a:pt x="1308608" y="30480"/>
                </a:lnTo>
                <a:close/>
              </a:path>
              <a:path w="1313814" h="490854">
                <a:moveTo>
                  <a:pt x="20319" y="30480"/>
                </a:moveTo>
                <a:lnTo>
                  <a:pt x="18287" y="30480"/>
                </a:lnTo>
                <a:lnTo>
                  <a:pt x="18287" y="33528"/>
                </a:lnTo>
                <a:lnTo>
                  <a:pt x="20319" y="30480"/>
                </a:lnTo>
                <a:close/>
              </a:path>
              <a:path w="1313814" h="490854">
                <a:moveTo>
                  <a:pt x="1290523" y="26212"/>
                </a:moveTo>
                <a:lnTo>
                  <a:pt x="1295399" y="33528"/>
                </a:lnTo>
                <a:lnTo>
                  <a:pt x="1295399" y="30480"/>
                </a:lnTo>
                <a:lnTo>
                  <a:pt x="1308608" y="30480"/>
                </a:lnTo>
                <a:lnTo>
                  <a:pt x="1306575" y="27431"/>
                </a:lnTo>
                <a:lnTo>
                  <a:pt x="1292351" y="27431"/>
                </a:lnTo>
                <a:lnTo>
                  <a:pt x="1290523" y="26212"/>
                </a:lnTo>
                <a:close/>
              </a:path>
              <a:path w="1313814" h="490854">
                <a:moveTo>
                  <a:pt x="27431" y="24384"/>
                </a:moveTo>
                <a:lnTo>
                  <a:pt x="24383" y="24384"/>
                </a:lnTo>
                <a:lnTo>
                  <a:pt x="24383" y="27431"/>
                </a:lnTo>
                <a:lnTo>
                  <a:pt x="27431" y="24384"/>
                </a:lnTo>
                <a:close/>
              </a:path>
              <a:path w="1313814" h="490854">
                <a:moveTo>
                  <a:pt x="1289304" y="24384"/>
                </a:moveTo>
                <a:lnTo>
                  <a:pt x="1290523" y="26212"/>
                </a:lnTo>
                <a:lnTo>
                  <a:pt x="1292351" y="27431"/>
                </a:lnTo>
                <a:lnTo>
                  <a:pt x="1289304" y="24384"/>
                </a:lnTo>
                <a:close/>
              </a:path>
              <a:path w="1313814" h="490854">
                <a:moveTo>
                  <a:pt x="1304544" y="24384"/>
                </a:moveTo>
                <a:lnTo>
                  <a:pt x="1289304" y="24384"/>
                </a:lnTo>
                <a:lnTo>
                  <a:pt x="1292351" y="27431"/>
                </a:lnTo>
                <a:lnTo>
                  <a:pt x="1306575" y="27431"/>
                </a:lnTo>
                <a:lnTo>
                  <a:pt x="1304544" y="24384"/>
                </a:lnTo>
                <a:close/>
              </a:path>
              <a:path w="1313814" h="490854">
                <a:moveTo>
                  <a:pt x="1296416" y="15240"/>
                </a:moveTo>
                <a:lnTo>
                  <a:pt x="1267968" y="15240"/>
                </a:lnTo>
                <a:lnTo>
                  <a:pt x="1286256" y="21336"/>
                </a:lnTo>
                <a:lnTo>
                  <a:pt x="1283208" y="21336"/>
                </a:lnTo>
                <a:lnTo>
                  <a:pt x="1290523" y="26212"/>
                </a:lnTo>
                <a:lnTo>
                  <a:pt x="1289304" y="24384"/>
                </a:lnTo>
                <a:lnTo>
                  <a:pt x="1304544" y="24384"/>
                </a:lnTo>
                <a:lnTo>
                  <a:pt x="1298447" y="18287"/>
                </a:lnTo>
                <a:lnTo>
                  <a:pt x="1296416" y="15240"/>
                </a:lnTo>
                <a:close/>
              </a:path>
            </a:pathLst>
          </a:custGeom>
          <a:solidFill>
            <a:srgbClr val="5A9AD4"/>
          </a:solidFill>
        </p:spPr>
        <p:txBody>
          <a:bodyPr wrap="square" lIns="0" tIns="0" rIns="0" bIns="0" rtlCol="0"/>
          <a:lstStyle/>
          <a:p/>
        </p:txBody>
      </p:sp>
      <p:sp>
        <p:nvSpPr>
          <p:cNvPr id="47" name="object 47"/>
          <p:cNvSpPr txBox="1"/>
          <p:nvPr/>
        </p:nvSpPr>
        <p:spPr>
          <a:xfrm>
            <a:off x="2809748" y="5202935"/>
            <a:ext cx="55626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黑体" panose="02010609060101010101" charset="-122"/>
                <a:cs typeface="黑体" panose="02010609060101010101" charset="-122"/>
              </a:rPr>
              <a:t>热电厂</a:t>
            </a:r>
            <a:endParaRPr sz="1400">
              <a:latin typeface="黑体" panose="02010609060101010101" charset="-122"/>
              <a:cs typeface="黑体" panose="02010609060101010101" charset="-122"/>
            </a:endParaRPr>
          </a:p>
        </p:txBody>
      </p:sp>
      <p:sp>
        <p:nvSpPr>
          <p:cNvPr id="48" name="object 48"/>
          <p:cNvSpPr/>
          <p:nvPr/>
        </p:nvSpPr>
        <p:spPr>
          <a:xfrm>
            <a:off x="1496567" y="5822188"/>
            <a:ext cx="1304925" cy="509270"/>
          </a:xfrm>
          <a:custGeom>
            <a:avLst/>
            <a:gdLst/>
            <a:ahLst/>
            <a:cxnLst/>
            <a:rect l="l" t="t" r="r" b="b"/>
            <a:pathLst>
              <a:path w="1304925" h="509270">
                <a:moveTo>
                  <a:pt x="1252727" y="0"/>
                </a:moveTo>
                <a:lnTo>
                  <a:pt x="51815" y="0"/>
                </a:lnTo>
                <a:lnTo>
                  <a:pt x="32146" y="3810"/>
                </a:lnTo>
                <a:lnTo>
                  <a:pt x="15620" y="14478"/>
                </a:lnTo>
                <a:lnTo>
                  <a:pt x="4238" y="30861"/>
                </a:lnTo>
                <a:lnTo>
                  <a:pt x="0" y="51816"/>
                </a:lnTo>
                <a:lnTo>
                  <a:pt x="0" y="460248"/>
                </a:lnTo>
                <a:lnTo>
                  <a:pt x="4238" y="479440"/>
                </a:lnTo>
                <a:lnTo>
                  <a:pt x="15621" y="494919"/>
                </a:lnTo>
                <a:lnTo>
                  <a:pt x="32146" y="505253"/>
                </a:lnTo>
                <a:lnTo>
                  <a:pt x="51815" y="509016"/>
                </a:lnTo>
                <a:lnTo>
                  <a:pt x="1252727" y="509016"/>
                </a:lnTo>
                <a:lnTo>
                  <a:pt x="1272397" y="505253"/>
                </a:lnTo>
                <a:lnTo>
                  <a:pt x="1288922" y="494919"/>
                </a:lnTo>
                <a:lnTo>
                  <a:pt x="1300305" y="479440"/>
                </a:lnTo>
                <a:lnTo>
                  <a:pt x="1304544" y="460248"/>
                </a:lnTo>
                <a:lnTo>
                  <a:pt x="1304544" y="51816"/>
                </a:lnTo>
                <a:lnTo>
                  <a:pt x="1300305" y="30861"/>
                </a:lnTo>
                <a:lnTo>
                  <a:pt x="1288923" y="14478"/>
                </a:lnTo>
                <a:lnTo>
                  <a:pt x="1272397" y="3810"/>
                </a:lnTo>
                <a:lnTo>
                  <a:pt x="1252727" y="0"/>
                </a:lnTo>
                <a:close/>
              </a:path>
            </a:pathLst>
          </a:custGeom>
          <a:solidFill>
            <a:srgbClr val="5A9AD4"/>
          </a:solidFill>
        </p:spPr>
        <p:txBody>
          <a:bodyPr wrap="square" lIns="0" tIns="0" rIns="0" bIns="0" rtlCol="0"/>
          <a:lstStyle/>
          <a:p/>
        </p:txBody>
      </p:sp>
      <p:sp>
        <p:nvSpPr>
          <p:cNvPr id="49" name="object 49"/>
          <p:cNvSpPr/>
          <p:nvPr/>
        </p:nvSpPr>
        <p:spPr>
          <a:xfrm>
            <a:off x="1490472" y="5816091"/>
            <a:ext cx="1316990" cy="521334"/>
          </a:xfrm>
          <a:custGeom>
            <a:avLst/>
            <a:gdLst/>
            <a:ahLst/>
            <a:cxnLst/>
            <a:rect l="l" t="t" r="r" b="b"/>
            <a:pathLst>
              <a:path w="1316989" h="521335">
                <a:moveTo>
                  <a:pt x="1271016" y="0"/>
                </a:moveTo>
                <a:lnTo>
                  <a:pt x="45719" y="0"/>
                </a:lnTo>
                <a:lnTo>
                  <a:pt x="36575" y="3047"/>
                </a:lnTo>
                <a:lnTo>
                  <a:pt x="24384" y="9143"/>
                </a:lnTo>
                <a:lnTo>
                  <a:pt x="9143" y="24383"/>
                </a:lnTo>
                <a:lnTo>
                  <a:pt x="6096" y="33527"/>
                </a:lnTo>
                <a:lnTo>
                  <a:pt x="0" y="45719"/>
                </a:lnTo>
                <a:lnTo>
                  <a:pt x="0" y="475487"/>
                </a:lnTo>
                <a:lnTo>
                  <a:pt x="6096" y="487679"/>
                </a:lnTo>
                <a:lnTo>
                  <a:pt x="9143" y="496823"/>
                </a:lnTo>
                <a:lnTo>
                  <a:pt x="24384" y="512063"/>
                </a:lnTo>
                <a:lnTo>
                  <a:pt x="36575" y="518159"/>
                </a:lnTo>
                <a:lnTo>
                  <a:pt x="45719" y="521207"/>
                </a:lnTo>
                <a:lnTo>
                  <a:pt x="1271016" y="521207"/>
                </a:lnTo>
                <a:lnTo>
                  <a:pt x="1280160" y="518159"/>
                </a:lnTo>
                <a:lnTo>
                  <a:pt x="1293874" y="509017"/>
                </a:lnTo>
                <a:lnTo>
                  <a:pt x="48768" y="509017"/>
                </a:lnTo>
                <a:lnTo>
                  <a:pt x="39624" y="505967"/>
                </a:lnTo>
                <a:lnTo>
                  <a:pt x="33528" y="502919"/>
                </a:lnTo>
                <a:lnTo>
                  <a:pt x="24384" y="496823"/>
                </a:lnTo>
                <a:lnTo>
                  <a:pt x="27431" y="496823"/>
                </a:lnTo>
                <a:lnTo>
                  <a:pt x="21336" y="490727"/>
                </a:lnTo>
                <a:lnTo>
                  <a:pt x="15240" y="481583"/>
                </a:lnTo>
                <a:lnTo>
                  <a:pt x="12191" y="472439"/>
                </a:lnTo>
                <a:lnTo>
                  <a:pt x="14478" y="472439"/>
                </a:lnTo>
                <a:lnTo>
                  <a:pt x="12953" y="466343"/>
                </a:lnTo>
                <a:lnTo>
                  <a:pt x="12191" y="466343"/>
                </a:lnTo>
                <a:lnTo>
                  <a:pt x="12191" y="57911"/>
                </a:lnTo>
                <a:lnTo>
                  <a:pt x="15240" y="48767"/>
                </a:lnTo>
                <a:lnTo>
                  <a:pt x="12191" y="48767"/>
                </a:lnTo>
                <a:lnTo>
                  <a:pt x="15240" y="39623"/>
                </a:lnTo>
                <a:lnTo>
                  <a:pt x="21336" y="30479"/>
                </a:lnTo>
                <a:lnTo>
                  <a:pt x="23367" y="30479"/>
                </a:lnTo>
                <a:lnTo>
                  <a:pt x="25399" y="27431"/>
                </a:lnTo>
                <a:lnTo>
                  <a:pt x="24384" y="27431"/>
                </a:lnTo>
                <a:lnTo>
                  <a:pt x="27431" y="24383"/>
                </a:lnTo>
                <a:lnTo>
                  <a:pt x="28956" y="24383"/>
                </a:lnTo>
                <a:lnTo>
                  <a:pt x="33528" y="21335"/>
                </a:lnTo>
                <a:lnTo>
                  <a:pt x="39624" y="15239"/>
                </a:lnTo>
                <a:lnTo>
                  <a:pt x="48768" y="12191"/>
                </a:lnTo>
                <a:lnTo>
                  <a:pt x="1293875" y="12191"/>
                </a:lnTo>
                <a:lnTo>
                  <a:pt x="1280160" y="3047"/>
                </a:lnTo>
                <a:lnTo>
                  <a:pt x="1271016" y="0"/>
                </a:lnTo>
                <a:close/>
              </a:path>
              <a:path w="1316989" h="521335">
                <a:moveTo>
                  <a:pt x="1301496" y="472439"/>
                </a:moveTo>
                <a:lnTo>
                  <a:pt x="1298448" y="481583"/>
                </a:lnTo>
                <a:lnTo>
                  <a:pt x="1301496" y="481583"/>
                </a:lnTo>
                <a:lnTo>
                  <a:pt x="1295400" y="490727"/>
                </a:lnTo>
                <a:lnTo>
                  <a:pt x="1283208" y="502919"/>
                </a:lnTo>
                <a:lnTo>
                  <a:pt x="1274064" y="505967"/>
                </a:lnTo>
                <a:lnTo>
                  <a:pt x="1277111" y="505967"/>
                </a:lnTo>
                <a:lnTo>
                  <a:pt x="1267967" y="509017"/>
                </a:lnTo>
                <a:lnTo>
                  <a:pt x="1293874" y="509017"/>
                </a:lnTo>
                <a:lnTo>
                  <a:pt x="1298448" y="505967"/>
                </a:lnTo>
                <a:lnTo>
                  <a:pt x="1307592" y="496823"/>
                </a:lnTo>
                <a:lnTo>
                  <a:pt x="1310640" y="487679"/>
                </a:lnTo>
                <a:lnTo>
                  <a:pt x="1313688" y="475487"/>
                </a:lnTo>
                <a:lnTo>
                  <a:pt x="1301496" y="475487"/>
                </a:lnTo>
                <a:lnTo>
                  <a:pt x="1301496" y="472439"/>
                </a:lnTo>
                <a:close/>
              </a:path>
              <a:path w="1316989" h="521335">
                <a:moveTo>
                  <a:pt x="14478" y="472439"/>
                </a:moveTo>
                <a:lnTo>
                  <a:pt x="12191" y="472439"/>
                </a:lnTo>
                <a:lnTo>
                  <a:pt x="15240" y="475487"/>
                </a:lnTo>
                <a:lnTo>
                  <a:pt x="14478" y="472439"/>
                </a:lnTo>
                <a:close/>
              </a:path>
              <a:path w="1316989" h="521335">
                <a:moveTo>
                  <a:pt x="1304544" y="463295"/>
                </a:moveTo>
                <a:lnTo>
                  <a:pt x="1301496" y="475487"/>
                </a:lnTo>
                <a:lnTo>
                  <a:pt x="1313688" y="475487"/>
                </a:lnTo>
                <a:lnTo>
                  <a:pt x="1316736" y="466343"/>
                </a:lnTo>
                <a:lnTo>
                  <a:pt x="1304544" y="466343"/>
                </a:lnTo>
                <a:lnTo>
                  <a:pt x="1304544" y="463295"/>
                </a:lnTo>
                <a:close/>
              </a:path>
              <a:path w="1316989" h="521335">
                <a:moveTo>
                  <a:pt x="12191" y="463295"/>
                </a:moveTo>
                <a:lnTo>
                  <a:pt x="12191" y="466343"/>
                </a:lnTo>
                <a:lnTo>
                  <a:pt x="12953" y="466343"/>
                </a:lnTo>
                <a:lnTo>
                  <a:pt x="12191" y="463295"/>
                </a:lnTo>
                <a:close/>
              </a:path>
              <a:path w="1316989" h="521335">
                <a:moveTo>
                  <a:pt x="1309624" y="30479"/>
                </a:moveTo>
                <a:lnTo>
                  <a:pt x="1295400" y="30479"/>
                </a:lnTo>
                <a:lnTo>
                  <a:pt x="1301496" y="39623"/>
                </a:lnTo>
                <a:lnTo>
                  <a:pt x="1298448" y="39623"/>
                </a:lnTo>
                <a:lnTo>
                  <a:pt x="1304544" y="57911"/>
                </a:lnTo>
                <a:lnTo>
                  <a:pt x="1304544" y="466343"/>
                </a:lnTo>
                <a:lnTo>
                  <a:pt x="1316736" y="466343"/>
                </a:lnTo>
                <a:lnTo>
                  <a:pt x="1316736" y="57911"/>
                </a:lnTo>
                <a:lnTo>
                  <a:pt x="1310640" y="33527"/>
                </a:lnTo>
                <a:lnTo>
                  <a:pt x="1309624" y="30479"/>
                </a:lnTo>
                <a:close/>
              </a:path>
              <a:path w="1316989" h="521335">
                <a:moveTo>
                  <a:pt x="23367" y="30479"/>
                </a:moveTo>
                <a:lnTo>
                  <a:pt x="21336" y="30479"/>
                </a:lnTo>
                <a:lnTo>
                  <a:pt x="21336" y="33527"/>
                </a:lnTo>
                <a:lnTo>
                  <a:pt x="23367" y="30479"/>
                </a:lnTo>
                <a:close/>
              </a:path>
              <a:path w="1316989" h="521335">
                <a:moveTo>
                  <a:pt x="1307592" y="24383"/>
                </a:moveTo>
                <a:lnTo>
                  <a:pt x="1289304" y="24383"/>
                </a:lnTo>
                <a:lnTo>
                  <a:pt x="1295400" y="33527"/>
                </a:lnTo>
                <a:lnTo>
                  <a:pt x="1295400" y="30479"/>
                </a:lnTo>
                <a:lnTo>
                  <a:pt x="1309624" y="30479"/>
                </a:lnTo>
                <a:lnTo>
                  <a:pt x="1307592" y="24383"/>
                </a:lnTo>
                <a:close/>
              </a:path>
              <a:path w="1316989" h="521335">
                <a:moveTo>
                  <a:pt x="27431" y="24383"/>
                </a:moveTo>
                <a:lnTo>
                  <a:pt x="24384" y="27431"/>
                </a:lnTo>
                <a:lnTo>
                  <a:pt x="26212" y="26212"/>
                </a:lnTo>
                <a:lnTo>
                  <a:pt x="27431" y="24383"/>
                </a:lnTo>
                <a:close/>
              </a:path>
              <a:path w="1316989" h="521335">
                <a:moveTo>
                  <a:pt x="26212" y="26212"/>
                </a:moveTo>
                <a:lnTo>
                  <a:pt x="24384" y="27431"/>
                </a:lnTo>
                <a:lnTo>
                  <a:pt x="25399" y="27431"/>
                </a:lnTo>
                <a:lnTo>
                  <a:pt x="26212" y="26212"/>
                </a:lnTo>
                <a:close/>
              </a:path>
              <a:path w="1316989" h="521335">
                <a:moveTo>
                  <a:pt x="1293875" y="12191"/>
                </a:moveTo>
                <a:lnTo>
                  <a:pt x="1267967" y="12191"/>
                </a:lnTo>
                <a:lnTo>
                  <a:pt x="1277111" y="15239"/>
                </a:lnTo>
                <a:lnTo>
                  <a:pt x="1274064" y="15239"/>
                </a:lnTo>
                <a:lnTo>
                  <a:pt x="1283208" y="21335"/>
                </a:lnTo>
                <a:lnTo>
                  <a:pt x="1289304" y="27431"/>
                </a:lnTo>
                <a:lnTo>
                  <a:pt x="1289304" y="24383"/>
                </a:lnTo>
                <a:lnTo>
                  <a:pt x="1307592" y="24383"/>
                </a:lnTo>
                <a:lnTo>
                  <a:pt x="1298448" y="15239"/>
                </a:lnTo>
                <a:lnTo>
                  <a:pt x="1293875" y="12191"/>
                </a:lnTo>
                <a:close/>
              </a:path>
              <a:path w="1316989" h="521335">
                <a:moveTo>
                  <a:pt x="28956" y="24383"/>
                </a:moveTo>
                <a:lnTo>
                  <a:pt x="27431" y="24383"/>
                </a:lnTo>
                <a:lnTo>
                  <a:pt x="26212" y="26212"/>
                </a:lnTo>
                <a:lnTo>
                  <a:pt x="28956" y="24383"/>
                </a:lnTo>
                <a:close/>
              </a:path>
            </a:pathLst>
          </a:custGeom>
          <a:solidFill>
            <a:srgbClr val="FFFFFF"/>
          </a:solidFill>
        </p:spPr>
        <p:txBody>
          <a:bodyPr wrap="square" lIns="0" tIns="0" rIns="0" bIns="0" rtlCol="0"/>
          <a:lstStyle/>
          <a:p/>
        </p:txBody>
      </p:sp>
      <p:sp>
        <p:nvSpPr>
          <p:cNvPr id="50" name="object 50"/>
          <p:cNvSpPr/>
          <p:nvPr/>
        </p:nvSpPr>
        <p:spPr>
          <a:xfrm>
            <a:off x="1642872" y="5959347"/>
            <a:ext cx="1301495" cy="509016"/>
          </a:xfrm>
          <a:prstGeom prst="rect">
            <a:avLst/>
          </a:prstGeom>
          <a:blipFill>
            <a:blip r:embed="rId3" cstate="print"/>
            <a:stretch>
              <a:fillRect/>
            </a:stretch>
          </a:blipFill>
        </p:spPr>
        <p:txBody>
          <a:bodyPr wrap="square" lIns="0" tIns="0" rIns="0" bIns="0" rtlCol="0"/>
          <a:lstStyle/>
          <a:p/>
        </p:txBody>
      </p:sp>
      <p:sp>
        <p:nvSpPr>
          <p:cNvPr id="51" name="object 51"/>
          <p:cNvSpPr/>
          <p:nvPr/>
        </p:nvSpPr>
        <p:spPr>
          <a:xfrm>
            <a:off x="1636776" y="5953252"/>
            <a:ext cx="1313815" cy="521334"/>
          </a:xfrm>
          <a:custGeom>
            <a:avLst/>
            <a:gdLst/>
            <a:ahLst/>
            <a:cxnLst/>
            <a:rect l="l" t="t" r="r" b="b"/>
            <a:pathLst>
              <a:path w="1313814" h="521335">
                <a:moveTo>
                  <a:pt x="1267968" y="0"/>
                </a:moveTo>
                <a:lnTo>
                  <a:pt x="45719" y="0"/>
                </a:lnTo>
                <a:lnTo>
                  <a:pt x="33528" y="6096"/>
                </a:lnTo>
                <a:lnTo>
                  <a:pt x="24384" y="9144"/>
                </a:lnTo>
                <a:lnTo>
                  <a:pt x="9143" y="24384"/>
                </a:lnTo>
                <a:lnTo>
                  <a:pt x="3048" y="36576"/>
                </a:lnTo>
                <a:lnTo>
                  <a:pt x="0" y="45720"/>
                </a:lnTo>
                <a:lnTo>
                  <a:pt x="0" y="475488"/>
                </a:lnTo>
                <a:lnTo>
                  <a:pt x="3048" y="487680"/>
                </a:lnTo>
                <a:lnTo>
                  <a:pt x="15240" y="505968"/>
                </a:lnTo>
                <a:lnTo>
                  <a:pt x="33528" y="518160"/>
                </a:lnTo>
                <a:lnTo>
                  <a:pt x="45719" y="521208"/>
                </a:lnTo>
                <a:lnTo>
                  <a:pt x="1267968" y="521208"/>
                </a:lnTo>
                <a:lnTo>
                  <a:pt x="1280160" y="518160"/>
                </a:lnTo>
                <a:lnTo>
                  <a:pt x="1293876" y="509016"/>
                </a:lnTo>
                <a:lnTo>
                  <a:pt x="48768" y="509016"/>
                </a:lnTo>
                <a:lnTo>
                  <a:pt x="30480" y="502920"/>
                </a:lnTo>
                <a:lnTo>
                  <a:pt x="18287" y="490728"/>
                </a:lnTo>
                <a:lnTo>
                  <a:pt x="16255" y="484632"/>
                </a:lnTo>
                <a:lnTo>
                  <a:pt x="15240" y="484632"/>
                </a:lnTo>
                <a:lnTo>
                  <a:pt x="12954" y="475488"/>
                </a:lnTo>
                <a:lnTo>
                  <a:pt x="12192" y="475488"/>
                </a:lnTo>
                <a:lnTo>
                  <a:pt x="12192" y="48768"/>
                </a:lnTo>
                <a:lnTo>
                  <a:pt x="15240" y="39624"/>
                </a:lnTo>
                <a:lnTo>
                  <a:pt x="18287" y="33528"/>
                </a:lnTo>
                <a:lnTo>
                  <a:pt x="24384" y="24384"/>
                </a:lnTo>
                <a:lnTo>
                  <a:pt x="27431" y="24384"/>
                </a:lnTo>
                <a:lnTo>
                  <a:pt x="30480" y="21336"/>
                </a:lnTo>
                <a:lnTo>
                  <a:pt x="39624" y="15240"/>
                </a:lnTo>
                <a:lnTo>
                  <a:pt x="48768" y="12192"/>
                </a:lnTo>
                <a:lnTo>
                  <a:pt x="1292352" y="12192"/>
                </a:lnTo>
                <a:lnTo>
                  <a:pt x="1289304" y="9144"/>
                </a:lnTo>
                <a:lnTo>
                  <a:pt x="1280160" y="6096"/>
                </a:lnTo>
                <a:lnTo>
                  <a:pt x="1267968" y="0"/>
                </a:lnTo>
                <a:close/>
              </a:path>
              <a:path w="1313814" h="521335">
                <a:moveTo>
                  <a:pt x="1298448" y="481585"/>
                </a:moveTo>
                <a:lnTo>
                  <a:pt x="1292352" y="490728"/>
                </a:lnTo>
                <a:lnTo>
                  <a:pt x="1295400" y="490728"/>
                </a:lnTo>
                <a:lnTo>
                  <a:pt x="1289304" y="496824"/>
                </a:lnTo>
                <a:lnTo>
                  <a:pt x="1280160" y="502920"/>
                </a:lnTo>
                <a:lnTo>
                  <a:pt x="1283208" y="502920"/>
                </a:lnTo>
                <a:lnTo>
                  <a:pt x="1264920" y="509016"/>
                </a:lnTo>
                <a:lnTo>
                  <a:pt x="1293876" y="509016"/>
                </a:lnTo>
                <a:lnTo>
                  <a:pt x="1298448" y="505968"/>
                </a:lnTo>
                <a:lnTo>
                  <a:pt x="1310640" y="487680"/>
                </a:lnTo>
                <a:lnTo>
                  <a:pt x="1311402" y="484632"/>
                </a:lnTo>
                <a:lnTo>
                  <a:pt x="1298448" y="484632"/>
                </a:lnTo>
                <a:lnTo>
                  <a:pt x="1298448" y="481585"/>
                </a:lnTo>
                <a:close/>
              </a:path>
              <a:path w="1313814" h="521335">
                <a:moveTo>
                  <a:pt x="15240" y="481585"/>
                </a:moveTo>
                <a:lnTo>
                  <a:pt x="15240" y="484632"/>
                </a:lnTo>
                <a:lnTo>
                  <a:pt x="16255" y="484632"/>
                </a:lnTo>
                <a:lnTo>
                  <a:pt x="15240" y="481585"/>
                </a:lnTo>
                <a:close/>
              </a:path>
              <a:path w="1313814" h="521335">
                <a:moveTo>
                  <a:pt x="1301496" y="472440"/>
                </a:moveTo>
                <a:lnTo>
                  <a:pt x="1298448" y="484632"/>
                </a:lnTo>
                <a:lnTo>
                  <a:pt x="1311402" y="484632"/>
                </a:lnTo>
                <a:lnTo>
                  <a:pt x="1313688" y="475488"/>
                </a:lnTo>
                <a:lnTo>
                  <a:pt x="1301496" y="475488"/>
                </a:lnTo>
                <a:lnTo>
                  <a:pt x="1301496" y="472440"/>
                </a:lnTo>
                <a:close/>
              </a:path>
              <a:path w="1313814" h="521335">
                <a:moveTo>
                  <a:pt x="12192" y="472440"/>
                </a:moveTo>
                <a:lnTo>
                  <a:pt x="12192" y="475488"/>
                </a:lnTo>
                <a:lnTo>
                  <a:pt x="12954" y="475488"/>
                </a:lnTo>
                <a:lnTo>
                  <a:pt x="12192" y="472440"/>
                </a:lnTo>
                <a:close/>
              </a:path>
              <a:path w="1313814" h="521335">
                <a:moveTo>
                  <a:pt x="1304544" y="24384"/>
                </a:moveTo>
                <a:lnTo>
                  <a:pt x="1289304" y="24384"/>
                </a:lnTo>
                <a:lnTo>
                  <a:pt x="1295400" y="33528"/>
                </a:lnTo>
                <a:lnTo>
                  <a:pt x="1292352" y="33528"/>
                </a:lnTo>
                <a:lnTo>
                  <a:pt x="1298448" y="39624"/>
                </a:lnTo>
                <a:lnTo>
                  <a:pt x="1301496" y="48768"/>
                </a:lnTo>
                <a:lnTo>
                  <a:pt x="1301496" y="475488"/>
                </a:lnTo>
                <a:lnTo>
                  <a:pt x="1313688" y="475488"/>
                </a:lnTo>
                <a:lnTo>
                  <a:pt x="1313688" y="45720"/>
                </a:lnTo>
                <a:lnTo>
                  <a:pt x="1310640" y="36576"/>
                </a:lnTo>
                <a:lnTo>
                  <a:pt x="1304544" y="24384"/>
                </a:lnTo>
                <a:close/>
              </a:path>
              <a:path w="1313814" h="521335">
                <a:moveTo>
                  <a:pt x="27431" y="24384"/>
                </a:moveTo>
                <a:lnTo>
                  <a:pt x="24384" y="24384"/>
                </a:lnTo>
                <a:lnTo>
                  <a:pt x="24384" y="27432"/>
                </a:lnTo>
                <a:lnTo>
                  <a:pt x="27431" y="24384"/>
                </a:lnTo>
                <a:close/>
              </a:path>
              <a:path w="1313814" h="521335">
                <a:moveTo>
                  <a:pt x="1292352" y="12192"/>
                </a:moveTo>
                <a:lnTo>
                  <a:pt x="1264920" y="12192"/>
                </a:lnTo>
                <a:lnTo>
                  <a:pt x="1274064" y="15240"/>
                </a:lnTo>
                <a:lnTo>
                  <a:pt x="1283208" y="21336"/>
                </a:lnTo>
                <a:lnTo>
                  <a:pt x="1280160" y="21336"/>
                </a:lnTo>
                <a:lnTo>
                  <a:pt x="1289304" y="27432"/>
                </a:lnTo>
                <a:lnTo>
                  <a:pt x="1289304" y="24384"/>
                </a:lnTo>
                <a:lnTo>
                  <a:pt x="1304544" y="24384"/>
                </a:lnTo>
                <a:lnTo>
                  <a:pt x="1292352" y="12192"/>
                </a:lnTo>
                <a:close/>
              </a:path>
              <a:path w="1313814" h="521335">
                <a:moveTo>
                  <a:pt x="57912" y="12192"/>
                </a:moveTo>
                <a:lnTo>
                  <a:pt x="48768" y="12192"/>
                </a:lnTo>
                <a:lnTo>
                  <a:pt x="45719" y="15240"/>
                </a:lnTo>
                <a:lnTo>
                  <a:pt x="57912" y="12192"/>
                </a:lnTo>
                <a:close/>
              </a:path>
              <a:path w="1313814" h="521335">
                <a:moveTo>
                  <a:pt x="1264920" y="12192"/>
                </a:moveTo>
                <a:lnTo>
                  <a:pt x="1255776" y="12192"/>
                </a:lnTo>
                <a:lnTo>
                  <a:pt x="1267968" y="15240"/>
                </a:lnTo>
                <a:lnTo>
                  <a:pt x="1264920" y="12192"/>
                </a:lnTo>
                <a:close/>
              </a:path>
            </a:pathLst>
          </a:custGeom>
          <a:solidFill>
            <a:srgbClr val="5A9AD4"/>
          </a:solidFill>
        </p:spPr>
        <p:txBody>
          <a:bodyPr wrap="square" lIns="0" tIns="0" rIns="0" bIns="0" rtlCol="0"/>
          <a:lstStyle/>
          <a:p/>
        </p:txBody>
      </p:sp>
      <p:sp>
        <p:nvSpPr>
          <p:cNvPr id="52" name="object 52"/>
          <p:cNvSpPr txBox="1"/>
          <p:nvPr/>
        </p:nvSpPr>
        <p:spPr>
          <a:xfrm>
            <a:off x="1925827" y="6074664"/>
            <a:ext cx="73279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黑体" panose="02010609060101010101" charset="-122"/>
                <a:cs typeface="黑体" panose="02010609060101010101" charset="-122"/>
              </a:rPr>
              <a:t>发电设施</a:t>
            </a:r>
            <a:endParaRPr sz="1400">
              <a:latin typeface="黑体" panose="02010609060101010101" charset="-122"/>
              <a:cs typeface="黑体" panose="02010609060101010101" charset="-122"/>
            </a:endParaRPr>
          </a:p>
        </p:txBody>
      </p:sp>
      <p:sp>
        <p:nvSpPr>
          <p:cNvPr id="53" name="object 53"/>
          <p:cNvSpPr/>
          <p:nvPr/>
        </p:nvSpPr>
        <p:spPr>
          <a:xfrm>
            <a:off x="3090672" y="5822188"/>
            <a:ext cx="1301750" cy="512445"/>
          </a:xfrm>
          <a:custGeom>
            <a:avLst/>
            <a:gdLst/>
            <a:ahLst/>
            <a:cxnLst/>
            <a:rect l="l" t="t" r="r" b="b"/>
            <a:pathLst>
              <a:path w="1301750" h="512445">
                <a:moveTo>
                  <a:pt x="1249679" y="0"/>
                </a:moveTo>
                <a:lnTo>
                  <a:pt x="48767" y="0"/>
                </a:lnTo>
                <a:lnTo>
                  <a:pt x="29575" y="4238"/>
                </a:lnTo>
                <a:lnTo>
                  <a:pt x="14096" y="15621"/>
                </a:lnTo>
                <a:lnTo>
                  <a:pt x="3762" y="32146"/>
                </a:lnTo>
                <a:lnTo>
                  <a:pt x="0" y="51816"/>
                </a:lnTo>
                <a:lnTo>
                  <a:pt x="0" y="460248"/>
                </a:lnTo>
                <a:lnTo>
                  <a:pt x="3762" y="479917"/>
                </a:lnTo>
                <a:lnTo>
                  <a:pt x="14096" y="496443"/>
                </a:lnTo>
                <a:lnTo>
                  <a:pt x="29575" y="507825"/>
                </a:lnTo>
                <a:lnTo>
                  <a:pt x="48767" y="512064"/>
                </a:lnTo>
                <a:lnTo>
                  <a:pt x="1249679" y="512064"/>
                </a:lnTo>
                <a:lnTo>
                  <a:pt x="1270634" y="507825"/>
                </a:lnTo>
                <a:lnTo>
                  <a:pt x="1287017" y="496443"/>
                </a:lnTo>
                <a:lnTo>
                  <a:pt x="1297685" y="479917"/>
                </a:lnTo>
                <a:lnTo>
                  <a:pt x="1301495" y="460248"/>
                </a:lnTo>
                <a:lnTo>
                  <a:pt x="1301495" y="51816"/>
                </a:lnTo>
                <a:lnTo>
                  <a:pt x="1297686" y="32146"/>
                </a:lnTo>
                <a:lnTo>
                  <a:pt x="1287018" y="15621"/>
                </a:lnTo>
                <a:lnTo>
                  <a:pt x="1270635" y="4238"/>
                </a:lnTo>
                <a:lnTo>
                  <a:pt x="1249679" y="0"/>
                </a:lnTo>
                <a:close/>
              </a:path>
            </a:pathLst>
          </a:custGeom>
          <a:solidFill>
            <a:srgbClr val="5A9AD4"/>
          </a:solidFill>
        </p:spPr>
        <p:txBody>
          <a:bodyPr wrap="square" lIns="0" tIns="0" rIns="0" bIns="0" rtlCol="0"/>
          <a:lstStyle/>
          <a:p/>
        </p:txBody>
      </p:sp>
      <p:sp>
        <p:nvSpPr>
          <p:cNvPr id="54" name="object 54"/>
          <p:cNvSpPr/>
          <p:nvPr/>
        </p:nvSpPr>
        <p:spPr>
          <a:xfrm>
            <a:off x="3084576" y="5816091"/>
            <a:ext cx="1313815" cy="524510"/>
          </a:xfrm>
          <a:custGeom>
            <a:avLst/>
            <a:gdLst/>
            <a:ahLst/>
            <a:cxnLst/>
            <a:rect l="l" t="t" r="r" b="b"/>
            <a:pathLst>
              <a:path w="1313814" h="524510">
                <a:moveTo>
                  <a:pt x="1267968" y="0"/>
                </a:moveTo>
                <a:lnTo>
                  <a:pt x="45719" y="0"/>
                </a:lnTo>
                <a:lnTo>
                  <a:pt x="33528" y="3047"/>
                </a:lnTo>
                <a:lnTo>
                  <a:pt x="15240" y="15239"/>
                </a:lnTo>
                <a:lnTo>
                  <a:pt x="3048" y="33527"/>
                </a:lnTo>
                <a:lnTo>
                  <a:pt x="0" y="45719"/>
                </a:lnTo>
                <a:lnTo>
                  <a:pt x="0" y="478535"/>
                </a:lnTo>
                <a:lnTo>
                  <a:pt x="3048" y="490727"/>
                </a:lnTo>
                <a:lnTo>
                  <a:pt x="15240" y="509017"/>
                </a:lnTo>
                <a:lnTo>
                  <a:pt x="33528" y="521207"/>
                </a:lnTo>
                <a:lnTo>
                  <a:pt x="45719" y="524255"/>
                </a:lnTo>
                <a:lnTo>
                  <a:pt x="1267968" y="524255"/>
                </a:lnTo>
                <a:lnTo>
                  <a:pt x="1280160" y="521207"/>
                </a:lnTo>
                <a:lnTo>
                  <a:pt x="1293877" y="512063"/>
                </a:lnTo>
                <a:lnTo>
                  <a:pt x="48768" y="512063"/>
                </a:lnTo>
                <a:lnTo>
                  <a:pt x="39624" y="509017"/>
                </a:lnTo>
                <a:lnTo>
                  <a:pt x="35051" y="505967"/>
                </a:lnTo>
                <a:lnTo>
                  <a:pt x="30480" y="505967"/>
                </a:lnTo>
                <a:lnTo>
                  <a:pt x="24384" y="499871"/>
                </a:lnTo>
                <a:lnTo>
                  <a:pt x="20320" y="493775"/>
                </a:lnTo>
                <a:lnTo>
                  <a:pt x="18287" y="493775"/>
                </a:lnTo>
                <a:lnTo>
                  <a:pt x="12192" y="475487"/>
                </a:lnTo>
                <a:lnTo>
                  <a:pt x="12192" y="48767"/>
                </a:lnTo>
                <a:lnTo>
                  <a:pt x="18287" y="30479"/>
                </a:lnTo>
                <a:lnTo>
                  <a:pt x="20319" y="30479"/>
                </a:lnTo>
                <a:lnTo>
                  <a:pt x="24384" y="24383"/>
                </a:lnTo>
                <a:lnTo>
                  <a:pt x="26416" y="24383"/>
                </a:lnTo>
                <a:lnTo>
                  <a:pt x="30480" y="18287"/>
                </a:lnTo>
                <a:lnTo>
                  <a:pt x="35051" y="18287"/>
                </a:lnTo>
                <a:lnTo>
                  <a:pt x="39624" y="15239"/>
                </a:lnTo>
                <a:lnTo>
                  <a:pt x="48768" y="12191"/>
                </a:lnTo>
                <a:lnTo>
                  <a:pt x="1293876" y="12191"/>
                </a:lnTo>
                <a:lnTo>
                  <a:pt x="1280160" y="3047"/>
                </a:lnTo>
                <a:lnTo>
                  <a:pt x="1267968" y="0"/>
                </a:lnTo>
                <a:close/>
              </a:path>
              <a:path w="1313814" h="524510">
                <a:moveTo>
                  <a:pt x="1283207" y="502920"/>
                </a:moveTo>
                <a:lnTo>
                  <a:pt x="1274064" y="509017"/>
                </a:lnTo>
                <a:lnTo>
                  <a:pt x="1264920" y="512063"/>
                </a:lnTo>
                <a:lnTo>
                  <a:pt x="1293877" y="512063"/>
                </a:lnTo>
                <a:lnTo>
                  <a:pt x="1298448" y="509017"/>
                </a:lnTo>
                <a:lnTo>
                  <a:pt x="1300480" y="505967"/>
                </a:lnTo>
                <a:lnTo>
                  <a:pt x="1280160" y="505967"/>
                </a:lnTo>
                <a:lnTo>
                  <a:pt x="1283207" y="502920"/>
                </a:lnTo>
                <a:close/>
              </a:path>
              <a:path w="1313814" h="524510">
                <a:moveTo>
                  <a:pt x="30480" y="502920"/>
                </a:moveTo>
                <a:lnTo>
                  <a:pt x="30480" y="505967"/>
                </a:lnTo>
                <a:lnTo>
                  <a:pt x="35051" y="505967"/>
                </a:lnTo>
                <a:lnTo>
                  <a:pt x="30480" y="502920"/>
                </a:lnTo>
                <a:close/>
              </a:path>
              <a:path w="1313814" h="524510">
                <a:moveTo>
                  <a:pt x="1289303" y="496823"/>
                </a:moveTo>
                <a:lnTo>
                  <a:pt x="1280160" y="505967"/>
                </a:lnTo>
                <a:lnTo>
                  <a:pt x="1300480" y="505967"/>
                </a:lnTo>
                <a:lnTo>
                  <a:pt x="1304544" y="499871"/>
                </a:lnTo>
                <a:lnTo>
                  <a:pt x="1289303" y="499871"/>
                </a:lnTo>
                <a:lnTo>
                  <a:pt x="1289303" y="496823"/>
                </a:lnTo>
                <a:close/>
              </a:path>
              <a:path w="1313814" h="524510">
                <a:moveTo>
                  <a:pt x="1310639" y="490727"/>
                </a:moveTo>
                <a:lnTo>
                  <a:pt x="1295400" y="490727"/>
                </a:lnTo>
                <a:lnTo>
                  <a:pt x="1289303" y="499871"/>
                </a:lnTo>
                <a:lnTo>
                  <a:pt x="1304544" y="499871"/>
                </a:lnTo>
                <a:lnTo>
                  <a:pt x="1310639" y="490727"/>
                </a:lnTo>
                <a:close/>
              </a:path>
              <a:path w="1313814" h="524510">
                <a:moveTo>
                  <a:pt x="18287" y="490727"/>
                </a:moveTo>
                <a:lnTo>
                  <a:pt x="18287" y="493775"/>
                </a:lnTo>
                <a:lnTo>
                  <a:pt x="20320" y="493775"/>
                </a:lnTo>
                <a:lnTo>
                  <a:pt x="18287" y="490727"/>
                </a:lnTo>
                <a:close/>
              </a:path>
              <a:path w="1313814" h="524510">
                <a:moveTo>
                  <a:pt x="1292352" y="30479"/>
                </a:moveTo>
                <a:lnTo>
                  <a:pt x="1298448" y="39623"/>
                </a:lnTo>
                <a:lnTo>
                  <a:pt x="1301496" y="48767"/>
                </a:lnTo>
                <a:lnTo>
                  <a:pt x="1301496" y="475487"/>
                </a:lnTo>
                <a:lnTo>
                  <a:pt x="1298448" y="484631"/>
                </a:lnTo>
                <a:lnTo>
                  <a:pt x="1292352" y="493775"/>
                </a:lnTo>
                <a:lnTo>
                  <a:pt x="1295400" y="490727"/>
                </a:lnTo>
                <a:lnTo>
                  <a:pt x="1310639" y="490727"/>
                </a:lnTo>
                <a:lnTo>
                  <a:pt x="1313688" y="478535"/>
                </a:lnTo>
                <a:lnTo>
                  <a:pt x="1313688" y="45719"/>
                </a:lnTo>
                <a:lnTo>
                  <a:pt x="1310639" y="33527"/>
                </a:lnTo>
                <a:lnTo>
                  <a:pt x="1295400" y="33527"/>
                </a:lnTo>
                <a:lnTo>
                  <a:pt x="1292352" y="30479"/>
                </a:lnTo>
                <a:close/>
              </a:path>
              <a:path w="1313814" h="524510">
                <a:moveTo>
                  <a:pt x="20319" y="30479"/>
                </a:moveTo>
                <a:lnTo>
                  <a:pt x="18287" y="30479"/>
                </a:lnTo>
                <a:lnTo>
                  <a:pt x="18287" y="33527"/>
                </a:lnTo>
                <a:lnTo>
                  <a:pt x="20319" y="30479"/>
                </a:lnTo>
                <a:close/>
              </a:path>
              <a:path w="1313814" h="524510">
                <a:moveTo>
                  <a:pt x="1304544" y="24383"/>
                </a:moveTo>
                <a:lnTo>
                  <a:pt x="1289303" y="24383"/>
                </a:lnTo>
                <a:lnTo>
                  <a:pt x="1295400" y="33527"/>
                </a:lnTo>
                <a:lnTo>
                  <a:pt x="1310639" y="33527"/>
                </a:lnTo>
                <a:lnTo>
                  <a:pt x="1304544" y="24383"/>
                </a:lnTo>
                <a:close/>
              </a:path>
              <a:path w="1313814" h="524510">
                <a:moveTo>
                  <a:pt x="26416" y="24383"/>
                </a:moveTo>
                <a:lnTo>
                  <a:pt x="24384" y="24383"/>
                </a:lnTo>
                <a:lnTo>
                  <a:pt x="24384" y="27431"/>
                </a:lnTo>
                <a:lnTo>
                  <a:pt x="26416" y="24383"/>
                </a:lnTo>
                <a:close/>
              </a:path>
              <a:path w="1313814" h="524510">
                <a:moveTo>
                  <a:pt x="1293876" y="12191"/>
                </a:moveTo>
                <a:lnTo>
                  <a:pt x="1264920" y="12191"/>
                </a:lnTo>
                <a:lnTo>
                  <a:pt x="1274064" y="15239"/>
                </a:lnTo>
                <a:lnTo>
                  <a:pt x="1283208" y="21335"/>
                </a:lnTo>
                <a:lnTo>
                  <a:pt x="1280160" y="21335"/>
                </a:lnTo>
                <a:lnTo>
                  <a:pt x="1289303" y="27431"/>
                </a:lnTo>
                <a:lnTo>
                  <a:pt x="1289303" y="24383"/>
                </a:lnTo>
                <a:lnTo>
                  <a:pt x="1304544" y="24383"/>
                </a:lnTo>
                <a:lnTo>
                  <a:pt x="1298448" y="15239"/>
                </a:lnTo>
                <a:lnTo>
                  <a:pt x="1293876" y="12191"/>
                </a:lnTo>
                <a:close/>
              </a:path>
              <a:path w="1313814" h="524510">
                <a:moveTo>
                  <a:pt x="35051" y="18287"/>
                </a:moveTo>
                <a:lnTo>
                  <a:pt x="30480" y="18287"/>
                </a:lnTo>
                <a:lnTo>
                  <a:pt x="30480" y="21335"/>
                </a:lnTo>
                <a:lnTo>
                  <a:pt x="35051" y="18287"/>
                </a:lnTo>
                <a:close/>
              </a:path>
            </a:pathLst>
          </a:custGeom>
          <a:solidFill>
            <a:srgbClr val="FFFFFF"/>
          </a:solidFill>
        </p:spPr>
        <p:txBody>
          <a:bodyPr wrap="square" lIns="0" tIns="0" rIns="0" bIns="0" rtlCol="0"/>
          <a:lstStyle/>
          <a:p/>
        </p:txBody>
      </p:sp>
      <p:sp>
        <p:nvSpPr>
          <p:cNvPr id="55" name="object 55"/>
          <p:cNvSpPr/>
          <p:nvPr/>
        </p:nvSpPr>
        <p:spPr>
          <a:xfrm>
            <a:off x="3233927" y="5959347"/>
            <a:ext cx="1304544" cy="512064"/>
          </a:xfrm>
          <a:prstGeom prst="rect">
            <a:avLst/>
          </a:prstGeom>
          <a:blipFill>
            <a:blip r:embed="rId4" cstate="print"/>
            <a:stretch>
              <a:fillRect/>
            </a:stretch>
          </a:blipFill>
        </p:spPr>
        <p:txBody>
          <a:bodyPr wrap="square" lIns="0" tIns="0" rIns="0" bIns="0" rtlCol="0"/>
          <a:lstStyle/>
          <a:p/>
        </p:txBody>
      </p:sp>
      <p:sp>
        <p:nvSpPr>
          <p:cNvPr id="56" name="object 56"/>
          <p:cNvSpPr/>
          <p:nvPr/>
        </p:nvSpPr>
        <p:spPr>
          <a:xfrm>
            <a:off x="3227832" y="5953252"/>
            <a:ext cx="1316990" cy="524510"/>
          </a:xfrm>
          <a:custGeom>
            <a:avLst/>
            <a:gdLst/>
            <a:ahLst/>
            <a:cxnLst/>
            <a:rect l="l" t="t" r="r" b="b"/>
            <a:pathLst>
              <a:path w="1316989" h="524510">
                <a:moveTo>
                  <a:pt x="1271016" y="0"/>
                </a:moveTo>
                <a:lnTo>
                  <a:pt x="45719" y="0"/>
                </a:lnTo>
                <a:lnTo>
                  <a:pt x="36576" y="6096"/>
                </a:lnTo>
                <a:lnTo>
                  <a:pt x="24383" y="9144"/>
                </a:lnTo>
                <a:lnTo>
                  <a:pt x="18287" y="18288"/>
                </a:lnTo>
                <a:lnTo>
                  <a:pt x="9143" y="24384"/>
                </a:lnTo>
                <a:lnTo>
                  <a:pt x="6095" y="36576"/>
                </a:lnTo>
                <a:lnTo>
                  <a:pt x="0" y="45720"/>
                </a:lnTo>
                <a:lnTo>
                  <a:pt x="0" y="478536"/>
                </a:lnTo>
                <a:lnTo>
                  <a:pt x="6095" y="490728"/>
                </a:lnTo>
                <a:lnTo>
                  <a:pt x="9143" y="499872"/>
                </a:lnTo>
                <a:lnTo>
                  <a:pt x="24383" y="515112"/>
                </a:lnTo>
                <a:lnTo>
                  <a:pt x="36576" y="521208"/>
                </a:lnTo>
                <a:lnTo>
                  <a:pt x="45719" y="524257"/>
                </a:lnTo>
                <a:lnTo>
                  <a:pt x="1271016" y="524257"/>
                </a:lnTo>
                <a:lnTo>
                  <a:pt x="1280159" y="521208"/>
                </a:lnTo>
                <a:lnTo>
                  <a:pt x="1293875" y="512064"/>
                </a:lnTo>
                <a:lnTo>
                  <a:pt x="48768" y="512064"/>
                </a:lnTo>
                <a:lnTo>
                  <a:pt x="39623" y="509016"/>
                </a:lnTo>
                <a:lnTo>
                  <a:pt x="36575" y="505968"/>
                </a:lnTo>
                <a:lnTo>
                  <a:pt x="33528" y="505968"/>
                </a:lnTo>
                <a:lnTo>
                  <a:pt x="24383" y="499872"/>
                </a:lnTo>
                <a:lnTo>
                  <a:pt x="27431" y="499872"/>
                </a:lnTo>
                <a:lnTo>
                  <a:pt x="23368" y="493776"/>
                </a:lnTo>
                <a:lnTo>
                  <a:pt x="21336" y="493776"/>
                </a:lnTo>
                <a:lnTo>
                  <a:pt x="15240" y="484632"/>
                </a:lnTo>
                <a:lnTo>
                  <a:pt x="12192" y="475488"/>
                </a:lnTo>
                <a:lnTo>
                  <a:pt x="14478" y="475488"/>
                </a:lnTo>
                <a:lnTo>
                  <a:pt x="12192" y="466344"/>
                </a:lnTo>
                <a:lnTo>
                  <a:pt x="12192" y="57912"/>
                </a:lnTo>
                <a:lnTo>
                  <a:pt x="15240" y="48768"/>
                </a:lnTo>
                <a:lnTo>
                  <a:pt x="12192" y="48768"/>
                </a:lnTo>
                <a:lnTo>
                  <a:pt x="15240" y="39624"/>
                </a:lnTo>
                <a:lnTo>
                  <a:pt x="21336" y="33528"/>
                </a:lnTo>
                <a:lnTo>
                  <a:pt x="25399" y="27432"/>
                </a:lnTo>
                <a:lnTo>
                  <a:pt x="24383" y="27432"/>
                </a:lnTo>
                <a:lnTo>
                  <a:pt x="27431" y="24384"/>
                </a:lnTo>
                <a:lnTo>
                  <a:pt x="28956" y="24384"/>
                </a:lnTo>
                <a:lnTo>
                  <a:pt x="33528" y="21336"/>
                </a:lnTo>
                <a:lnTo>
                  <a:pt x="39623" y="15240"/>
                </a:lnTo>
                <a:lnTo>
                  <a:pt x="48768" y="12192"/>
                </a:lnTo>
                <a:lnTo>
                  <a:pt x="1292352" y="12192"/>
                </a:lnTo>
                <a:lnTo>
                  <a:pt x="1289304" y="9144"/>
                </a:lnTo>
                <a:lnTo>
                  <a:pt x="1280159" y="6096"/>
                </a:lnTo>
                <a:lnTo>
                  <a:pt x="1271016" y="0"/>
                </a:lnTo>
                <a:close/>
              </a:path>
              <a:path w="1316989" h="524510">
                <a:moveTo>
                  <a:pt x="1283208" y="502920"/>
                </a:moveTo>
                <a:lnTo>
                  <a:pt x="1274064" y="509016"/>
                </a:lnTo>
                <a:lnTo>
                  <a:pt x="1277112" y="509016"/>
                </a:lnTo>
                <a:lnTo>
                  <a:pt x="1267968" y="512064"/>
                </a:lnTo>
                <a:lnTo>
                  <a:pt x="1293875" y="512064"/>
                </a:lnTo>
                <a:lnTo>
                  <a:pt x="1298447" y="509016"/>
                </a:lnTo>
                <a:lnTo>
                  <a:pt x="1301495" y="505968"/>
                </a:lnTo>
                <a:lnTo>
                  <a:pt x="1283208" y="505968"/>
                </a:lnTo>
                <a:lnTo>
                  <a:pt x="1283208" y="502920"/>
                </a:lnTo>
                <a:close/>
              </a:path>
              <a:path w="1316989" h="524510">
                <a:moveTo>
                  <a:pt x="33528" y="502920"/>
                </a:moveTo>
                <a:lnTo>
                  <a:pt x="33528" y="505968"/>
                </a:lnTo>
                <a:lnTo>
                  <a:pt x="36575" y="505968"/>
                </a:lnTo>
                <a:lnTo>
                  <a:pt x="33528" y="502920"/>
                </a:lnTo>
                <a:close/>
              </a:path>
              <a:path w="1316989" h="524510">
                <a:moveTo>
                  <a:pt x="1295400" y="490728"/>
                </a:moveTo>
                <a:lnTo>
                  <a:pt x="1289304" y="499872"/>
                </a:lnTo>
                <a:lnTo>
                  <a:pt x="1283208" y="505968"/>
                </a:lnTo>
                <a:lnTo>
                  <a:pt x="1301495" y="505968"/>
                </a:lnTo>
                <a:lnTo>
                  <a:pt x="1307592" y="499872"/>
                </a:lnTo>
                <a:lnTo>
                  <a:pt x="1309624" y="493776"/>
                </a:lnTo>
                <a:lnTo>
                  <a:pt x="1295400" y="493776"/>
                </a:lnTo>
                <a:lnTo>
                  <a:pt x="1295400" y="490728"/>
                </a:lnTo>
                <a:close/>
              </a:path>
              <a:path w="1316989" h="524510">
                <a:moveTo>
                  <a:pt x="21336" y="490728"/>
                </a:moveTo>
                <a:lnTo>
                  <a:pt x="21336" y="493776"/>
                </a:lnTo>
                <a:lnTo>
                  <a:pt x="23368" y="493776"/>
                </a:lnTo>
                <a:lnTo>
                  <a:pt x="21336" y="490728"/>
                </a:lnTo>
                <a:close/>
              </a:path>
              <a:path w="1316989" h="524510">
                <a:moveTo>
                  <a:pt x="1301495" y="475488"/>
                </a:moveTo>
                <a:lnTo>
                  <a:pt x="1298447" y="484632"/>
                </a:lnTo>
                <a:lnTo>
                  <a:pt x="1301495" y="484632"/>
                </a:lnTo>
                <a:lnTo>
                  <a:pt x="1295400" y="493776"/>
                </a:lnTo>
                <a:lnTo>
                  <a:pt x="1309624" y="493776"/>
                </a:lnTo>
                <a:lnTo>
                  <a:pt x="1310640" y="490728"/>
                </a:lnTo>
                <a:lnTo>
                  <a:pt x="1313688" y="478536"/>
                </a:lnTo>
                <a:lnTo>
                  <a:pt x="1301495" y="478536"/>
                </a:lnTo>
                <a:lnTo>
                  <a:pt x="1301495" y="475488"/>
                </a:lnTo>
                <a:close/>
              </a:path>
              <a:path w="1316989" h="524510">
                <a:moveTo>
                  <a:pt x="14478" y="475488"/>
                </a:moveTo>
                <a:lnTo>
                  <a:pt x="12192" y="475488"/>
                </a:lnTo>
                <a:lnTo>
                  <a:pt x="15240" y="478536"/>
                </a:lnTo>
                <a:lnTo>
                  <a:pt x="14478" y="475488"/>
                </a:lnTo>
                <a:close/>
              </a:path>
              <a:path w="1316989" h="524510">
                <a:moveTo>
                  <a:pt x="1307592" y="24384"/>
                </a:moveTo>
                <a:lnTo>
                  <a:pt x="1289304" y="24384"/>
                </a:lnTo>
                <a:lnTo>
                  <a:pt x="1295400" y="33528"/>
                </a:lnTo>
                <a:lnTo>
                  <a:pt x="1301495" y="39624"/>
                </a:lnTo>
                <a:lnTo>
                  <a:pt x="1298447" y="39624"/>
                </a:lnTo>
                <a:lnTo>
                  <a:pt x="1304544" y="57912"/>
                </a:lnTo>
                <a:lnTo>
                  <a:pt x="1304544" y="466344"/>
                </a:lnTo>
                <a:lnTo>
                  <a:pt x="1301495" y="478536"/>
                </a:lnTo>
                <a:lnTo>
                  <a:pt x="1313688" y="478536"/>
                </a:lnTo>
                <a:lnTo>
                  <a:pt x="1316735" y="466344"/>
                </a:lnTo>
                <a:lnTo>
                  <a:pt x="1316735" y="57912"/>
                </a:lnTo>
                <a:lnTo>
                  <a:pt x="1313688" y="45720"/>
                </a:lnTo>
                <a:lnTo>
                  <a:pt x="1310640" y="36576"/>
                </a:lnTo>
                <a:lnTo>
                  <a:pt x="1307592" y="24384"/>
                </a:lnTo>
                <a:close/>
              </a:path>
              <a:path w="1316989" h="524510">
                <a:moveTo>
                  <a:pt x="27431" y="24384"/>
                </a:moveTo>
                <a:lnTo>
                  <a:pt x="24383" y="27432"/>
                </a:lnTo>
                <a:lnTo>
                  <a:pt x="26212" y="26212"/>
                </a:lnTo>
                <a:lnTo>
                  <a:pt x="27431" y="24384"/>
                </a:lnTo>
                <a:close/>
              </a:path>
              <a:path w="1316989" h="524510">
                <a:moveTo>
                  <a:pt x="26212" y="26212"/>
                </a:moveTo>
                <a:lnTo>
                  <a:pt x="24383" y="27432"/>
                </a:lnTo>
                <a:lnTo>
                  <a:pt x="25399" y="27432"/>
                </a:lnTo>
                <a:lnTo>
                  <a:pt x="26212" y="26212"/>
                </a:lnTo>
                <a:close/>
              </a:path>
              <a:path w="1316989" h="524510">
                <a:moveTo>
                  <a:pt x="1292352" y="12192"/>
                </a:moveTo>
                <a:lnTo>
                  <a:pt x="1267968" y="12192"/>
                </a:lnTo>
                <a:lnTo>
                  <a:pt x="1277112" y="15240"/>
                </a:lnTo>
                <a:lnTo>
                  <a:pt x="1274064" y="15240"/>
                </a:lnTo>
                <a:lnTo>
                  <a:pt x="1283208" y="21336"/>
                </a:lnTo>
                <a:lnTo>
                  <a:pt x="1289304" y="27432"/>
                </a:lnTo>
                <a:lnTo>
                  <a:pt x="1289304" y="24384"/>
                </a:lnTo>
                <a:lnTo>
                  <a:pt x="1307592" y="24384"/>
                </a:lnTo>
                <a:lnTo>
                  <a:pt x="1298447" y="18288"/>
                </a:lnTo>
                <a:lnTo>
                  <a:pt x="1292352" y="12192"/>
                </a:lnTo>
                <a:close/>
              </a:path>
              <a:path w="1316989" h="524510">
                <a:moveTo>
                  <a:pt x="28956" y="24384"/>
                </a:moveTo>
                <a:lnTo>
                  <a:pt x="27431" y="24384"/>
                </a:lnTo>
                <a:lnTo>
                  <a:pt x="26212" y="26212"/>
                </a:lnTo>
                <a:lnTo>
                  <a:pt x="28956" y="24384"/>
                </a:lnTo>
                <a:close/>
              </a:path>
              <a:path w="1316989" h="524510">
                <a:moveTo>
                  <a:pt x="57912" y="12192"/>
                </a:moveTo>
                <a:lnTo>
                  <a:pt x="48768" y="12192"/>
                </a:lnTo>
                <a:lnTo>
                  <a:pt x="48768" y="15240"/>
                </a:lnTo>
                <a:lnTo>
                  <a:pt x="57912" y="12192"/>
                </a:lnTo>
                <a:close/>
              </a:path>
              <a:path w="1316989" h="524510">
                <a:moveTo>
                  <a:pt x="1267968" y="12192"/>
                </a:moveTo>
                <a:lnTo>
                  <a:pt x="1258823" y="12192"/>
                </a:lnTo>
                <a:lnTo>
                  <a:pt x="1267968" y="15240"/>
                </a:lnTo>
                <a:lnTo>
                  <a:pt x="1267968" y="12192"/>
                </a:lnTo>
                <a:close/>
              </a:path>
            </a:pathLst>
          </a:custGeom>
          <a:solidFill>
            <a:srgbClr val="5A9AD4"/>
          </a:solidFill>
        </p:spPr>
        <p:txBody>
          <a:bodyPr wrap="square" lIns="0" tIns="0" rIns="0" bIns="0" rtlCol="0"/>
          <a:lstStyle/>
          <a:p/>
        </p:txBody>
      </p:sp>
      <p:sp>
        <p:nvSpPr>
          <p:cNvPr id="57" name="object 57"/>
          <p:cNvSpPr txBox="1"/>
          <p:nvPr/>
        </p:nvSpPr>
        <p:spPr>
          <a:xfrm>
            <a:off x="3516884" y="6077711"/>
            <a:ext cx="73279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黑体" panose="02010609060101010101" charset="-122"/>
                <a:cs typeface="黑体" panose="02010609060101010101" charset="-122"/>
              </a:rPr>
              <a:t>热力设施</a:t>
            </a:r>
            <a:endParaRPr sz="1400">
              <a:latin typeface="黑体" panose="02010609060101010101" charset="-122"/>
              <a:cs typeface="黑体" panose="02010609060101010101" charset="-122"/>
            </a:endParaRPr>
          </a:p>
        </p:txBody>
      </p:sp>
      <p:sp>
        <p:nvSpPr>
          <p:cNvPr id="58" name="object 58"/>
          <p:cNvSpPr/>
          <p:nvPr/>
        </p:nvSpPr>
        <p:spPr>
          <a:xfrm>
            <a:off x="4681728" y="4965700"/>
            <a:ext cx="1304925" cy="485140"/>
          </a:xfrm>
          <a:custGeom>
            <a:avLst/>
            <a:gdLst/>
            <a:ahLst/>
            <a:cxnLst/>
            <a:rect l="l" t="t" r="r" b="b"/>
            <a:pathLst>
              <a:path w="1304925" h="485139">
                <a:moveTo>
                  <a:pt x="1255776" y="0"/>
                </a:moveTo>
                <a:lnTo>
                  <a:pt x="48768" y="0"/>
                </a:lnTo>
                <a:lnTo>
                  <a:pt x="29575" y="4191"/>
                </a:lnTo>
                <a:lnTo>
                  <a:pt x="14097" y="15240"/>
                </a:lnTo>
                <a:lnTo>
                  <a:pt x="3762" y="30861"/>
                </a:lnTo>
                <a:lnTo>
                  <a:pt x="0" y="48768"/>
                </a:lnTo>
                <a:lnTo>
                  <a:pt x="0" y="435863"/>
                </a:lnTo>
                <a:lnTo>
                  <a:pt x="3762" y="455056"/>
                </a:lnTo>
                <a:lnTo>
                  <a:pt x="14097" y="470534"/>
                </a:lnTo>
                <a:lnTo>
                  <a:pt x="29575" y="480869"/>
                </a:lnTo>
                <a:lnTo>
                  <a:pt x="48768" y="484631"/>
                </a:lnTo>
                <a:lnTo>
                  <a:pt x="1255776" y="484631"/>
                </a:lnTo>
                <a:lnTo>
                  <a:pt x="1273683" y="480869"/>
                </a:lnTo>
                <a:lnTo>
                  <a:pt x="1289304" y="470534"/>
                </a:lnTo>
                <a:lnTo>
                  <a:pt x="1300353" y="455056"/>
                </a:lnTo>
                <a:lnTo>
                  <a:pt x="1304544" y="435863"/>
                </a:lnTo>
                <a:lnTo>
                  <a:pt x="1304544" y="48768"/>
                </a:lnTo>
                <a:lnTo>
                  <a:pt x="1300353" y="30861"/>
                </a:lnTo>
                <a:lnTo>
                  <a:pt x="1289304" y="15240"/>
                </a:lnTo>
                <a:lnTo>
                  <a:pt x="1273683" y="4191"/>
                </a:lnTo>
                <a:lnTo>
                  <a:pt x="1255776" y="0"/>
                </a:lnTo>
                <a:close/>
              </a:path>
            </a:pathLst>
          </a:custGeom>
          <a:solidFill>
            <a:srgbClr val="5A9AD4"/>
          </a:solidFill>
        </p:spPr>
        <p:txBody>
          <a:bodyPr wrap="square" lIns="0" tIns="0" rIns="0" bIns="0" rtlCol="0"/>
          <a:lstStyle/>
          <a:p/>
        </p:txBody>
      </p:sp>
      <p:sp>
        <p:nvSpPr>
          <p:cNvPr id="59" name="object 59"/>
          <p:cNvSpPr/>
          <p:nvPr/>
        </p:nvSpPr>
        <p:spPr>
          <a:xfrm>
            <a:off x="4675632" y="4959603"/>
            <a:ext cx="1316990" cy="497205"/>
          </a:xfrm>
          <a:custGeom>
            <a:avLst/>
            <a:gdLst/>
            <a:ahLst/>
            <a:cxnLst/>
            <a:rect l="l" t="t" r="r" b="b"/>
            <a:pathLst>
              <a:path w="1316989" h="497204">
                <a:moveTo>
                  <a:pt x="1261871" y="0"/>
                </a:moveTo>
                <a:lnTo>
                  <a:pt x="54863" y="0"/>
                </a:lnTo>
                <a:lnTo>
                  <a:pt x="42671" y="3048"/>
                </a:lnTo>
                <a:lnTo>
                  <a:pt x="24383" y="9144"/>
                </a:lnTo>
                <a:lnTo>
                  <a:pt x="9143" y="24384"/>
                </a:lnTo>
                <a:lnTo>
                  <a:pt x="3047" y="33528"/>
                </a:lnTo>
                <a:lnTo>
                  <a:pt x="0" y="45720"/>
                </a:lnTo>
                <a:lnTo>
                  <a:pt x="0" y="454152"/>
                </a:lnTo>
                <a:lnTo>
                  <a:pt x="3047" y="463296"/>
                </a:lnTo>
                <a:lnTo>
                  <a:pt x="15239" y="481584"/>
                </a:lnTo>
                <a:lnTo>
                  <a:pt x="33527" y="493776"/>
                </a:lnTo>
                <a:lnTo>
                  <a:pt x="42671" y="496824"/>
                </a:lnTo>
                <a:lnTo>
                  <a:pt x="1271015" y="496824"/>
                </a:lnTo>
                <a:lnTo>
                  <a:pt x="1283207" y="493776"/>
                </a:lnTo>
                <a:lnTo>
                  <a:pt x="1292352" y="487680"/>
                </a:lnTo>
                <a:lnTo>
                  <a:pt x="1295400" y="484632"/>
                </a:lnTo>
                <a:lnTo>
                  <a:pt x="45719" y="484632"/>
                </a:lnTo>
                <a:lnTo>
                  <a:pt x="36575" y="481584"/>
                </a:lnTo>
                <a:lnTo>
                  <a:pt x="39623" y="481584"/>
                </a:lnTo>
                <a:lnTo>
                  <a:pt x="30479" y="478536"/>
                </a:lnTo>
                <a:lnTo>
                  <a:pt x="18287" y="466344"/>
                </a:lnTo>
                <a:lnTo>
                  <a:pt x="21335" y="466344"/>
                </a:lnTo>
                <a:lnTo>
                  <a:pt x="15239" y="460248"/>
                </a:lnTo>
                <a:lnTo>
                  <a:pt x="12191" y="451104"/>
                </a:lnTo>
                <a:lnTo>
                  <a:pt x="15239" y="451104"/>
                </a:lnTo>
                <a:lnTo>
                  <a:pt x="12191" y="441960"/>
                </a:lnTo>
                <a:lnTo>
                  <a:pt x="12191" y="54864"/>
                </a:lnTo>
                <a:lnTo>
                  <a:pt x="12953" y="54864"/>
                </a:lnTo>
                <a:lnTo>
                  <a:pt x="14477" y="48768"/>
                </a:lnTo>
                <a:lnTo>
                  <a:pt x="12191" y="48768"/>
                </a:lnTo>
                <a:lnTo>
                  <a:pt x="15239" y="39624"/>
                </a:lnTo>
                <a:lnTo>
                  <a:pt x="19303" y="33528"/>
                </a:lnTo>
                <a:lnTo>
                  <a:pt x="18287" y="33528"/>
                </a:lnTo>
                <a:lnTo>
                  <a:pt x="24383" y="24384"/>
                </a:lnTo>
                <a:lnTo>
                  <a:pt x="27431" y="24384"/>
                </a:lnTo>
                <a:lnTo>
                  <a:pt x="30479" y="21336"/>
                </a:lnTo>
                <a:lnTo>
                  <a:pt x="39623" y="18288"/>
                </a:lnTo>
                <a:lnTo>
                  <a:pt x="36575" y="18288"/>
                </a:lnTo>
                <a:lnTo>
                  <a:pt x="45719" y="15240"/>
                </a:lnTo>
                <a:lnTo>
                  <a:pt x="1296415" y="15240"/>
                </a:lnTo>
                <a:lnTo>
                  <a:pt x="1292352" y="9144"/>
                </a:lnTo>
                <a:lnTo>
                  <a:pt x="1283207" y="6096"/>
                </a:lnTo>
                <a:lnTo>
                  <a:pt x="1271015" y="3048"/>
                </a:lnTo>
                <a:lnTo>
                  <a:pt x="1261871" y="0"/>
                </a:lnTo>
                <a:close/>
              </a:path>
              <a:path w="1316989" h="497204">
                <a:moveTo>
                  <a:pt x="1316735" y="54864"/>
                </a:moveTo>
                <a:lnTo>
                  <a:pt x="1304543" y="54864"/>
                </a:lnTo>
                <a:lnTo>
                  <a:pt x="1304543" y="441960"/>
                </a:lnTo>
                <a:lnTo>
                  <a:pt x="1298447" y="460248"/>
                </a:lnTo>
                <a:lnTo>
                  <a:pt x="1301495" y="460248"/>
                </a:lnTo>
                <a:lnTo>
                  <a:pt x="1289303" y="472440"/>
                </a:lnTo>
                <a:lnTo>
                  <a:pt x="1292352" y="472440"/>
                </a:lnTo>
                <a:lnTo>
                  <a:pt x="1283207" y="478536"/>
                </a:lnTo>
                <a:lnTo>
                  <a:pt x="1286255" y="478536"/>
                </a:lnTo>
                <a:lnTo>
                  <a:pt x="1267967" y="484632"/>
                </a:lnTo>
                <a:lnTo>
                  <a:pt x="1295400" y="484632"/>
                </a:lnTo>
                <a:lnTo>
                  <a:pt x="1307591" y="472440"/>
                </a:lnTo>
                <a:lnTo>
                  <a:pt x="1316735" y="445008"/>
                </a:lnTo>
                <a:lnTo>
                  <a:pt x="1316735" y="54864"/>
                </a:lnTo>
                <a:close/>
              </a:path>
              <a:path w="1316989" h="497204">
                <a:moveTo>
                  <a:pt x="12953" y="54864"/>
                </a:moveTo>
                <a:lnTo>
                  <a:pt x="12191" y="54864"/>
                </a:lnTo>
                <a:lnTo>
                  <a:pt x="12191" y="57912"/>
                </a:lnTo>
                <a:lnTo>
                  <a:pt x="12953" y="54864"/>
                </a:lnTo>
                <a:close/>
              </a:path>
              <a:path w="1316989" h="497204">
                <a:moveTo>
                  <a:pt x="1313688" y="45720"/>
                </a:moveTo>
                <a:lnTo>
                  <a:pt x="1301495" y="45720"/>
                </a:lnTo>
                <a:lnTo>
                  <a:pt x="1304543" y="57912"/>
                </a:lnTo>
                <a:lnTo>
                  <a:pt x="1304543" y="54864"/>
                </a:lnTo>
                <a:lnTo>
                  <a:pt x="1316735" y="54864"/>
                </a:lnTo>
                <a:lnTo>
                  <a:pt x="1313688" y="45720"/>
                </a:lnTo>
                <a:close/>
              </a:path>
              <a:path w="1316989" h="497204">
                <a:moveTo>
                  <a:pt x="15239" y="45720"/>
                </a:moveTo>
                <a:lnTo>
                  <a:pt x="12191" y="48768"/>
                </a:lnTo>
                <a:lnTo>
                  <a:pt x="14477" y="48768"/>
                </a:lnTo>
                <a:lnTo>
                  <a:pt x="15239" y="45720"/>
                </a:lnTo>
                <a:close/>
              </a:path>
              <a:path w="1316989" h="497204">
                <a:moveTo>
                  <a:pt x="1309624" y="30480"/>
                </a:moveTo>
                <a:lnTo>
                  <a:pt x="1295400" y="30480"/>
                </a:lnTo>
                <a:lnTo>
                  <a:pt x="1301495" y="39624"/>
                </a:lnTo>
                <a:lnTo>
                  <a:pt x="1298447" y="39624"/>
                </a:lnTo>
                <a:lnTo>
                  <a:pt x="1301495" y="48768"/>
                </a:lnTo>
                <a:lnTo>
                  <a:pt x="1301495" y="45720"/>
                </a:lnTo>
                <a:lnTo>
                  <a:pt x="1313688" y="45720"/>
                </a:lnTo>
                <a:lnTo>
                  <a:pt x="1310639" y="33528"/>
                </a:lnTo>
                <a:lnTo>
                  <a:pt x="1309624" y="30480"/>
                </a:lnTo>
                <a:close/>
              </a:path>
              <a:path w="1316989" h="497204">
                <a:moveTo>
                  <a:pt x="21335" y="30480"/>
                </a:moveTo>
                <a:lnTo>
                  <a:pt x="18287" y="33528"/>
                </a:lnTo>
                <a:lnTo>
                  <a:pt x="19303" y="33528"/>
                </a:lnTo>
                <a:lnTo>
                  <a:pt x="21335" y="30480"/>
                </a:lnTo>
                <a:close/>
              </a:path>
              <a:path w="1316989" h="497204">
                <a:moveTo>
                  <a:pt x="1290523" y="26212"/>
                </a:moveTo>
                <a:lnTo>
                  <a:pt x="1295400" y="33528"/>
                </a:lnTo>
                <a:lnTo>
                  <a:pt x="1295400" y="30480"/>
                </a:lnTo>
                <a:lnTo>
                  <a:pt x="1309624" y="30480"/>
                </a:lnTo>
                <a:lnTo>
                  <a:pt x="1308607" y="27432"/>
                </a:lnTo>
                <a:lnTo>
                  <a:pt x="1292352" y="27432"/>
                </a:lnTo>
                <a:lnTo>
                  <a:pt x="1290523" y="26212"/>
                </a:lnTo>
                <a:close/>
              </a:path>
              <a:path w="1316989" h="497204">
                <a:moveTo>
                  <a:pt x="27431" y="24384"/>
                </a:moveTo>
                <a:lnTo>
                  <a:pt x="24383" y="24384"/>
                </a:lnTo>
                <a:lnTo>
                  <a:pt x="24383" y="27432"/>
                </a:lnTo>
                <a:lnTo>
                  <a:pt x="27431" y="24384"/>
                </a:lnTo>
                <a:close/>
              </a:path>
              <a:path w="1316989" h="497204">
                <a:moveTo>
                  <a:pt x="1289303" y="24384"/>
                </a:moveTo>
                <a:lnTo>
                  <a:pt x="1290523" y="26212"/>
                </a:lnTo>
                <a:lnTo>
                  <a:pt x="1292352" y="27432"/>
                </a:lnTo>
                <a:lnTo>
                  <a:pt x="1289303" y="24384"/>
                </a:lnTo>
                <a:close/>
              </a:path>
              <a:path w="1316989" h="497204">
                <a:moveTo>
                  <a:pt x="1307591" y="24384"/>
                </a:moveTo>
                <a:lnTo>
                  <a:pt x="1289303" y="24384"/>
                </a:lnTo>
                <a:lnTo>
                  <a:pt x="1292352" y="27432"/>
                </a:lnTo>
                <a:lnTo>
                  <a:pt x="1308607" y="27432"/>
                </a:lnTo>
                <a:lnTo>
                  <a:pt x="1307591" y="24384"/>
                </a:lnTo>
                <a:close/>
              </a:path>
              <a:path w="1316989" h="497204">
                <a:moveTo>
                  <a:pt x="1296415" y="15240"/>
                </a:moveTo>
                <a:lnTo>
                  <a:pt x="1267967" y="15240"/>
                </a:lnTo>
                <a:lnTo>
                  <a:pt x="1286255" y="21336"/>
                </a:lnTo>
                <a:lnTo>
                  <a:pt x="1283207" y="21336"/>
                </a:lnTo>
                <a:lnTo>
                  <a:pt x="1290523" y="26212"/>
                </a:lnTo>
                <a:lnTo>
                  <a:pt x="1289303" y="24384"/>
                </a:lnTo>
                <a:lnTo>
                  <a:pt x="1307591" y="24384"/>
                </a:lnTo>
                <a:lnTo>
                  <a:pt x="1298447" y="18288"/>
                </a:lnTo>
                <a:lnTo>
                  <a:pt x="1296415" y="15240"/>
                </a:lnTo>
                <a:close/>
              </a:path>
            </a:pathLst>
          </a:custGeom>
          <a:solidFill>
            <a:srgbClr val="FFFFFF"/>
          </a:solidFill>
        </p:spPr>
        <p:txBody>
          <a:bodyPr wrap="square" lIns="0" tIns="0" rIns="0" bIns="0" rtlCol="0"/>
          <a:lstStyle/>
          <a:p/>
        </p:txBody>
      </p:sp>
      <p:sp>
        <p:nvSpPr>
          <p:cNvPr id="60" name="object 60"/>
          <p:cNvSpPr/>
          <p:nvPr/>
        </p:nvSpPr>
        <p:spPr>
          <a:xfrm>
            <a:off x="4828032" y="5105908"/>
            <a:ext cx="1301495" cy="481584"/>
          </a:xfrm>
          <a:prstGeom prst="rect">
            <a:avLst/>
          </a:prstGeom>
          <a:blipFill>
            <a:blip r:embed="rId5" cstate="print"/>
            <a:stretch>
              <a:fillRect/>
            </a:stretch>
          </a:blipFill>
        </p:spPr>
        <p:txBody>
          <a:bodyPr wrap="square" lIns="0" tIns="0" rIns="0" bIns="0" rtlCol="0"/>
          <a:lstStyle/>
          <a:p/>
        </p:txBody>
      </p:sp>
      <p:sp>
        <p:nvSpPr>
          <p:cNvPr id="61" name="object 61"/>
          <p:cNvSpPr/>
          <p:nvPr/>
        </p:nvSpPr>
        <p:spPr>
          <a:xfrm>
            <a:off x="4821935" y="5096764"/>
            <a:ext cx="1313815" cy="497205"/>
          </a:xfrm>
          <a:custGeom>
            <a:avLst/>
            <a:gdLst/>
            <a:ahLst/>
            <a:cxnLst/>
            <a:rect l="l" t="t" r="r" b="b"/>
            <a:pathLst>
              <a:path w="1313814" h="497204">
                <a:moveTo>
                  <a:pt x="1258824" y="0"/>
                </a:moveTo>
                <a:lnTo>
                  <a:pt x="51815" y="0"/>
                </a:lnTo>
                <a:lnTo>
                  <a:pt x="33527" y="6096"/>
                </a:lnTo>
                <a:lnTo>
                  <a:pt x="21336" y="12192"/>
                </a:lnTo>
                <a:lnTo>
                  <a:pt x="9143" y="24384"/>
                </a:lnTo>
                <a:lnTo>
                  <a:pt x="3048" y="33528"/>
                </a:lnTo>
                <a:lnTo>
                  <a:pt x="0" y="45719"/>
                </a:lnTo>
                <a:lnTo>
                  <a:pt x="0" y="454152"/>
                </a:lnTo>
                <a:lnTo>
                  <a:pt x="21336" y="487680"/>
                </a:lnTo>
                <a:lnTo>
                  <a:pt x="42672" y="496824"/>
                </a:lnTo>
                <a:lnTo>
                  <a:pt x="1271015" y="496824"/>
                </a:lnTo>
                <a:lnTo>
                  <a:pt x="1280160" y="493775"/>
                </a:lnTo>
                <a:lnTo>
                  <a:pt x="1293876" y="484631"/>
                </a:lnTo>
                <a:lnTo>
                  <a:pt x="45719" y="484631"/>
                </a:lnTo>
                <a:lnTo>
                  <a:pt x="36575" y="481584"/>
                </a:lnTo>
                <a:lnTo>
                  <a:pt x="30479" y="478536"/>
                </a:lnTo>
                <a:lnTo>
                  <a:pt x="18287" y="466344"/>
                </a:lnTo>
                <a:lnTo>
                  <a:pt x="15239" y="460248"/>
                </a:lnTo>
                <a:lnTo>
                  <a:pt x="13207" y="454152"/>
                </a:lnTo>
                <a:lnTo>
                  <a:pt x="12191" y="454152"/>
                </a:lnTo>
                <a:lnTo>
                  <a:pt x="12191" y="45719"/>
                </a:lnTo>
                <a:lnTo>
                  <a:pt x="13207" y="45719"/>
                </a:lnTo>
                <a:lnTo>
                  <a:pt x="15239" y="39624"/>
                </a:lnTo>
                <a:lnTo>
                  <a:pt x="18287" y="33528"/>
                </a:lnTo>
                <a:lnTo>
                  <a:pt x="30479" y="21336"/>
                </a:lnTo>
                <a:lnTo>
                  <a:pt x="36575" y="18287"/>
                </a:lnTo>
                <a:lnTo>
                  <a:pt x="45719" y="15240"/>
                </a:lnTo>
                <a:lnTo>
                  <a:pt x="1293876" y="15240"/>
                </a:lnTo>
                <a:lnTo>
                  <a:pt x="1280160" y="6096"/>
                </a:lnTo>
                <a:lnTo>
                  <a:pt x="1271015" y="3048"/>
                </a:lnTo>
                <a:lnTo>
                  <a:pt x="1258824" y="0"/>
                </a:lnTo>
                <a:close/>
              </a:path>
              <a:path w="1313814" h="497204">
                <a:moveTo>
                  <a:pt x="1301496" y="451104"/>
                </a:moveTo>
                <a:lnTo>
                  <a:pt x="1298448" y="460248"/>
                </a:lnTo>
                <a:lnTo>
                  <a:pt x="1295400" y="466344"/>
                </a:lnTo>
                <a:lnTo>
                  <a:pt x="1283208" y="478536"/>
                </a:lnTo>
                <a:lnTo>
                  <a:pt x="1274064" y="481584"/>
                </a:lnTo>
                <a:lnTo>
                  <a:pt x="1277112" y="481584"/>
                </a:lnTo>
                <a:lnTo>
                  <a:pt x="1267967" y="484631"/>
                </a:lnTo>
                <a:lnTo>
                  <a:pt x="1293876" y="484631"/>
                </a:lnTo>
                <a:lnTo>
                  <a:pt x="1298448" y="481584"/>
                </a:lnTo>
                <a:lnTo>
                  <a:pt x="1304543" y="475488"/>
                </a:lnTo>
                <a:lnTo>
                  <a:pt x="1310639" y="466344"/>
                </a:lnTo>
                <a:lnTo>
                  <a:pt x="1313688" y="454152"/>
                </a:lnTo>
                <a:lnTo>
                  <a:pt x="1301496" y="454152"/>
                </a:lnTo>
                <a:lnTo>
                  <a:pt x="1301496" y="451104"/>
                </a:lnTo>
                <a:close/>
              </a:path>
              <a:path w="1313814" h="497204">
                <a:moveTo>
                  <a:pt x="12191" y="451104"/>
                </a:moveTo>
                <a:lnTo>
                  <a:pt x="12191" y="454152"/>
                </a:lnTo>
                <a:lnTo>
                  <a:pt x="13207" y="454152"/>
                </a:lnTo>
                <a:lnTo>
                  <a:pt x="12191" y="451104"/>
                </a:lnTo>
                <a:close/>
              </a:path>
              <a:path w="1313814" h="497204">
                <a:moveTo>
                  <a:pt x="1313688" y="45719"/>
                </a:moveTo>
                <a:lnTo>
                  <a:pt x="1301496" y="45719"/>
                </a:lnTo>
                <a:lnTo>
                  <a:pt x="1301496" y="454152"/>
                </a:lnTo>
                <a:lnTo>
                  <a:pt x="1313688" y="454152"/>
                </a:lnTo>
                <a:lnTo>
                  <a:pt x="1313688" y="45719"/>
                </a:lnTo>
                <a:close/>
              </a:path>
              <a:path w="1313814" h="497204">
                <a:moveTo>
                  <a:pt x="13207" y="45719"/>
                </a:moveTo>
                <a:lnTo>
                  <a:pt x="12191" y="45719"/>
                </a:lnTo>
                <a:lnTo>
                  <a:pt x="12191" y="48768"/>
                </a:lnTo>
                <a:lnTo>
                  <a:pt x="13207" y="45719"/>
                </a:lnTo>
                <a:close/>
              </a:path>
              <a:path w="1313814" h="497204">
                <a:moveTo>
                  <a:pt x="1308607" y="30480"/>
                </a:moveTo>
                <a:lnTo>
                  <a:pt x="1295400" y="30480"/>
                </a:lnTo>
                <a:lnTo>
                  <a:pt x="1301496" y="48768"/>
                </a:lnTo>
                <a:lnTo>
                  <a:pt x="1301496" y="45719"/>
                </a:lnTo>
                <a:lnTo>
                  <a:pt x="1313688" y="45719"/>
                </a:lnTo>
                <a:lnTo>
                  <a:pt x="1310639" y="33528"/>
                </a:lnTo>
                <a:lnTo>
                  <a:pt x="1308607" y="30480"/>
                </a:lnTo>
                <a:close/>
              </a:path>
              <a:path w="1313814" h="497204">
                <a:moveTo>
                  <a:pt x="1293876" y="15240"/>
                </a:moveTo>
                <a:lnTo>
                  <a:pt x="1267967" y="15240"/>
                </a:lnTo>
                <a:lnTo>
                  <a:pt x="1277112" y="18287"/>
                </a:lnTo>
                <a:lnTo>
                  <a:pt x="1274064" y="18287"/>
                </a:lnTo>
                <a:lnTo>
                  <a:pt x="1283208" y="21336"/>
                </a:lnTo>
                <a:lnTo>
                  <a:pt x="1295400" y="33528"/>
                </a:lnTo>
                <a:lnTo>
                  <a:pt x="1295400" y="30480"/>
                </a:lnTo>
                <a:lnTo>
                  <a:pt x="1308607" y="30480"/>
                </a:lnTo>
                <a:lnTo>
                  <a:pt x="1304543" y="24384"/>
                </a:lnTo>
                <a:lnTo>
                  <a:pt x="1298448" y="18287"/>
                </a:lnTo>
                <a:lnTo>
                  <a:pt x="1293876" y="15240"/>
                </a:lnTo>
                <a:close/>
              </a:path>
            </a:pathLst>
          </a:custGeom>
          <a:solidFill>
            <a:srgbClr val="5A9AD4"/>
          </a:solidFill>
        </p:spPr>
        <p:txBody>
          <a:bodyPr wrap="square" lIns="0" tIns="0" rIns="0" bIns="0" rtlCol="0"/>
          <a:lstStyle/>
          <a:p/>
        </p:txBody>
      </p:sp>
      <p:sp>
        <p:nvSpPr>
          <p:cNvPr id="62" name="object 62"/>
          <p:cNvSpPr txBox="1"/>
          <p:nvPr/>
        </p:nvSpPr>
        <p:spPr>
          <a:xfrm>
            <a:off x="5107940" y="5205983"/>
            <a:ext cx="73279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黑体" panose="02010609060101010101" charset="-122"/>
                <a:cs typeface="黑体" panose="02010609060101010101" charset="-122"/>
              </a:rPr>
              <a:t>化工一厂</a:t>
            </a:r>
            <a:endParaRPr sz="1400">
              <a:latin typeface="黑体" panose="02010609060101010101" charset="-122"/>
              <a:cs typeface="黑体" panose="02010609060101010101" charset="-122"/>
            </a:endParaRPr>
          </a:p>
        </p:txBody>
      </p:sp>
      <p:sp>
        <p:nvSpPr>
          <p:cNvPr id="63" name="object 63"/>
          <p:cNvSpPr/>
          <p:nvPr/>
        </p:nvSpPr>
        <p:spPr>
          <a:xfrm>
            <a:off x="4681728" y="5831332"/>
            <a:ext cx="1304925" cy="478790"/>
          </a:xfrm>
          <a:custGeom>
            <a:avLst/>
            <a:gdLst/>
            <a:ahLst/>
            <a:cxnLst/>
            <a:rect l="l" t="t" r="r" b="b"/>
            <a:pathLst>
              <a:path w="1304925" h="478789">
                <a:moveTo>
                  <a:pt x="1255776" y="0"/>
                </a:moveTo>
                <a:lnTo>
                  <a:pt x="48768" y="0"/>
                </a:lnTo>
                <a:lnTo>
                  <a:pt x="29575" y="3714"/>
                </a:lnTo>
                <a:lnTo>
                  <a:pt x="14097" y="13716"/>
                </a:lnTo>
                <a:lnTo>
                  <a:pt x="3762" y="28289"/>
                </a:lnTo>
                <a:lnTo>
                  <a:pt x="0" y="45720"/>
                </a:lnTo>
                <a:lnTo>
                  <a:pt x="0" y="432816"/>
                </a:lnTo>
                <a:lnTo>
                  <a:pt x="3762" y="450246"/>
                </a:lnTo>
                <a:lnTo>
                  <a:pt x="14097" y="464820"/>
                </a:lnTo>
                <a:lnTo>
                  <a:pt x="29575" y="474821"/>
                </a:lnTo>
                <a:lnTo>
                  <a:pt x="48768" y="478536"/>
                </a:lnTo>
                <a:lnTo>
                  <a:pt x="1255776" y="478536"/>
                </a:lnTo>
                <a:lnTo>
                  <a:pt x="1274968" y="474821"/>
                </a:lnTo>
                <a:lnTo>
                  <a:pt x="1290447" y="464820"/>
                </a:lnTo>
                <a:lnTo>
                  <a:pt x="1300781" y="450246"/>
                </a:lnTo>
                <a:lnTo>
                  <a:pt x="1304544" y="432816"/>
                </a:lnTo>
                <a:lnTo>
                  <a:pt x="1304544" y="45720"/>
                </a:lnTo>
                <a:lnTo>
                  <a:pt x="1300781" y="28289"/>
                </a:lnTo>
                <a:lnTo>
                  <a:pt x="1290447" y="13716"/>
                </a:lnTo>
                <a:lnTo>
                  <a:pt x="1274968" y="3714"/>
                </a:lnTo>
                <a:lnTo>
                  <a:pt x="1255776" y="0"/>
                </a:lnTo>
                <a:close/>
              </a:path>
            </a:pathLst>
          </a:custGeom>
          <a:solidFill>
            <a:srgbClr val="5A9AD4"/>
          </a:solidFill>
        </p:spPr>
        <p:txBody>
          <a:bodyPr wrap="square" lIns="0" tIns="0" rIns="0" bIns="0" rtlCol="0"/>
          <a:lstStyle/>
          <a:p/>
        </p:txBody>
      </p:sp>
      <p:sp>
        <p:nvSpPr>
          <p:cNvPr id="64" name="object 64"/>
          <p:cNvSpPr/>
          <p:nvPr/>
        </p:nvSpPr>
        <p:spPr>
          <a:xfrm>
            <a:off x="4675632" y="5825235"/>
            <a:ext cx="1316990" cy="494030"/>
          </a:xfrm>
          <a:custGeom>
            <a:avLst/>
            <a:gdLst/>
            <a:ahLst/>
            <a:cxnLst/>
            <a:rect l="l" t="t" r="r" b="b"/>
            <a:pathLst>
              <a:path w="1316989" h="494029">
                <a:moveTo>
                  <a:pt x="1271015" y="0"/>
                </a:moveTo>
                <a:lnTo>
                  <a:pt x="42671" y="0"/>
                </a:lnTo>
                <a:lnTo>
                  <a:pt x="33527" y="3047"/>
                </a:lnTo>
                <a:lnTo>
                  <a:pt x="15239" y="15239"/>
                </a:lnTo>
                <a:lnTo>
                  <a:pt x="9143" y="21336"/>
                </a:lnTo>
                <a:lnTo>
                  <a:pt x="3047" y="30480"/>
                </a:lnTo>
                <a:lnTo>
                  <a:pt x="0" y="42671"/>
                </a:lnTo>
                <a:lnTo>
                  <a:pt x="0" y="448055"/>
                </a:lnTo>
                <a:lnTo>
                  <a:pt x="24383" y="484631"/>
                </a:lnTo>
                <a:lnTo>
                  <a:pt x="54863" y="493775"/>
                </a:lnTo>
                <a:lnTo>
                  <a:pt x="1261871" y="493775"/>
                </a:lnTo>
                <a:lnTo>
                  <a:pt x="1271015" y="490727"/>
                </a:lnTo>
                <a:lnTo>
                  <a:pt x="1283207" y="487679"/>
                </a:lnTo>
                <a:lnTo>
                  <a:pt x="1292352" y="484631"/>
                </a:lnTo>
                <a:lnTo>
                  <a:pt x="1296415" y="478535"/>
                </a:lnTo>
                <a:lnTo>
                  <a:pt x="45719" y="478535"/>
                </a:lnTo>
                <a:lnTo>
                  <a:pt x="36575" y="475488"/>
                </a:lnTo>
                <a:lnTo>
                  <a:pt x="39623" y="475488"/>
                </a:lnTo>
                <a:lnTo>
                  <a:pt x="30479" y="472439"/>
                </a:lnTo>
                <a:lnTo>
                  <a:pt x="27431" y="469391"/>
                </a:lnTo>
                <a:lnTo>
                  <a:pt x="24383" y="469391"/>
                </a:lnTo>
                <a:lnTo>
                  <a:pt x="18287" y="460247"/>
                </a:lnTo>
                <a:lnTo>
                  <a:pt x="19303" y="460247"/>
                </a:lnTo>
                <a:lnTo>
                  <a:pt x="15239" y="454151"/>
                </a:lnTo>
                <a:lnTo>
                  <a:pt x="12191" y="445007"/>
                </a:lnTo>
                <a:lnTo>
                  <a:pt x="14224" y="445007"/>
                </a:lnTo>
                <a:lnTo>
                  <a:pt x="12191" y="438911"/>
                </a:lnTo>
                <a:lnTo>
                  <a:pt x="12191" y="51815"/>
                </a:lnTo>
                <a:lnTo>
                  <a:pt x="12953" y="51815"/>
                </a:lnTo>
                <a:lnTo>
                  <a:pt x="14477" y="45719"/>
                </a:lnTo>
                <a:lnTo>
                  <a:pt x="12191" y="45719"/>
                </a:lnTo>
                <a:lnTo>
                  <a:pt x="15239" y="36575"/>
                </a:lnTo>
                <a:lnTo>
                  <a:pt x="21335" y="30480"/>
                </a:lnTo>
                <a:lnTo>
                  <a:pt x="18287" y="30480"/>
                </a:lnTo>
                <a:lnTo>
                  <a:pt x="30479" y="18287"/>
                </a:lnTo>
                <a:lnTo>
                  <a:pt x="39623" y="15239"/>
                </a:lnTo>
                <a:lnTo>
                  <a:pt x="36575" y="15239"/>
                </a:lnTo>
                <a:lnTo>
                  <a:pt x="45719" y="12191"/>
                </a:lnTo>
                <a:lnTo>
                  <a:pt x="1295399" y="12191"/>
                </a:lnTo>
                <a:lnTo>
                  <a:pt x="1292352" y="9143"/>
                </a:lnTo>
                <a:lnTo>
                  <a:pt x="1283207" y="3047"/>
                </a:lnTo>
                <a:lnTo>
                  <a:pt x="1271015" y="0"/>
                </a:lnTo>
                <a:close/>
              </a:path>
              <a:path w="1316989" h="494029">
                <a:moveTo>
                  <a:pt x="1290523" y="467563"/>
                </a:moveTo>
                <a:lnTo>
                  <a:pt x="1283207" y="472439"/>
                </a:lnTo>
                <a:lnTo>
                  <a:pt x="1286255" y="472439"/>
                </a:lnTo>
                <a:lnTo>
                  <a:pt x="1267967" y="478535"/>
                </a:lnTo>
                <a:lnTo>
                  <a:pt x="1296415" y="478535"/>
                </a:lnTo>
                <a:lnTo>
                  <a:pt x="1298447" y="475488"/>
                </a:lnTo>
                <a:lnTo>
                  <a:pt x="1307591" y="469391"/>
                </a:lnTo>
                <a:lnTo>
                  <a:pt x="1289303" y="469391"/>
                </a:lnTo>
                <a:lnTo>
                  <a:pt x="1290523" y="467563"/>
                </a:lnTo>
                <a:close/>
              </a:path>
              <a:path w="1316989" h="494029">
                <a:moveTo>
                  <a:pt x="24383" y="466344"/>
                </a:moveTo>
                <a:lnTo>
                  <a:pt x="24383" y="469391"/>
                </a:lnTo>
                <a:lnTo>
                  <a:pt x="27431" y="469391"/>
                </a:lnTo>
                <a:lnTo>
                  <a:pt x="24383" y="466344"/>
                </a:lnTo>
                <a:close/>
              </a:path>
              <a:path w="1316989" h="494029">
                <a:moveTo>
                  <a:pt x="1292352" y="466344"/>
                </a:moveTo>
                <a:lnTo>
                  <a:pt x="1290523" y="467563"/>
                </a:lnTo>
                <a:lnTo>
                  <a:pt x="1289303" y="469391"/>
                </a:lnTo>
                <a:lnTo>
                  <a:pt x="1292352" y="466344"/>
                </a:lnTo>
                <a:close/>
              </a:path>
              <a:path w="1316989" h="494029">
                <a:moveTo>
                  <a:pt x="1308607" y="466344"/>
                </a:moveTo>
                <a:lnTo>
                  <a:pt x="1292352" y="466344"/>
                </a:lnTo>
                <a:lnTo>
                  <a:pt x="1289303" y="469391"/>
                </a:lnTo>
                <a:lnTo>
                  <a:pt x="1307591" y="469391"/>
                </a:lnTo>
                <a:lnTo>
                  <a:pt x="1308607" y="466344"/>
                </a:lnTo>
                <a:close/>
              </a:path>
              <a:path w="1316989" h="494029">
                <a:moveTo>
                  <a:pt x="1295400" y="460247"/>
                </a:moveTo>
                <a:lnTo>
                  <a:pt x="1290523" y="467563"/>
                </a:lnTo>
                <a:lnTo>
                  <a:pt x="1292352" y="466344"/>
                </a:lnTo>
                <a:lnTo>
                  <a:pt x="1308607" y="466344"/>
                </a:lnTo>
                <a:lnTo>
                  <a:pt x="1309624" y="463295"/>
                </a:lnTo>
                <a:lnTo>
                  <a:pt x="1295400" y="463295"/>
                </a:lnTo>
                <a:lnTo>
                  <a:pt x="1295400" y="460247"/>
                </a:lnTo>
                <a:close/>
              </a:path>
              <a:path w="1316989" h="494029">
                <a:moveTo>
                  <a:pt x="19303" y="460247"/>
                </a:moveTo>
                <a:lnTo>
                  <a:pt x="18287" y="460247"/>
                </a:lnTo>
                <a:lnTo>
                  <a:pt x="21335" y="463295"/>
                </a:lnTo>
                <a:lnTo>
                  <a:pt x="19303" y="460247"/>
                </a:lnTo>
                <a:close/>
              </a:path>
              <a:path w="1316989" h="494029">
                <a:moveTo>
                  <a:pt x="1301495" y="445007"/>
                </a:moveTo>
                <a:lnTo>
                  <a:pt x="1298447" y="454151"/>
                </a:lnTo>
                <a:lnTo>
                  <a:pt x="1301495" y="454151"/>
                </a:lnTo>
                <a:lnTo>
                  <a:pt x="1295400" y="463295"/>
                </a:lnTo>
                <a:lnTo>
                  <a:pt x="1309624" y="463295"/>
                </a:lnTo>
                <a:lnTo>
                  <a:pt x="1310639" y="460247"/>
                </a:lnTo>
                <a:lnTo>
                  <a:pt x="1313688" y="448055"/>
                </a:lnTo>
                <a:lnTo>
                  <a:pt x="1301495" y="448055"/>
                </a:lnTo>
                <a:lnTo>
                  <a:pt x="1301495" y="445007"/>
                </a:lnTo>
                <a:close/>
              </a:path>
              <a:path w="1316989" h="494029">
                <a:moveTo>
                  <a:pt x="14224" y="445007"/>
                </a:moveTo>
                <a:lnTo>
                  <a:pt x="12191" y="445007"/>
                </a:lnTo>
                <a:lnTo>
                  <a:pt x="15239" y="448055"/>
                </a:lnTo>
                <a:lnTo>
                  <a:pt x="14224" y="445007"/>
                </a:lnTo>
                <a:close/>
              </a:path>
              <a:path w="1316989" h="494029">
                <a:moveTo>
                  <a:pt x="1316735" y="51815"/>
                </a:moveTo>
                <a:lnTo>
                  <a:pt x="1304543" y="51815"/>
                </a:lnTo>
                <a:lnTo>
                  <a:pt x="1304543" y="438911"/>
                </a:lnTo>
                <a:lnTo>
                  <a:pt x="1301495" y="448055"/>
                </a:lnTo>
                <a:lnTo>
                  <a:pt x="1313688" y="448055"/>
                </a:lnTo>
                <a:lnTo>
                  <a:pt x="1316735" y="438911"/>
                </a:lnTo>
                <a:lnTo>
                  <a:pt x="1316735" y="51815"/>
                </a:lnTo>
                <a:close/>
              </a:path>
              <a:path w="1316989" h="494029">
                <a:moveTo>
                  <a:pt x="12953" y="51815"/>
                </a:moveTo>
                <a:lnTo>
                  <a:pt x="12191" y="51815"/>
                </a:lnTo>
                <a:lnTo>
                  <a:pt x="12191" y="54863"/>
                </a:lnTo>
                <a:lnTo>
                  <a:pt x="12953" y="51815"/>
                </a:lnTo>
                <a:close/>
              </a:path>
              <a:path w="1316989" h="494029">
                <a:moveTo>
                  <a:pt x="1313688" y="42671"/>
                </a:moveTo>
                <a:lnTo>
                  <a:pt x="1301495" y="42671"/>
                </a:lnTo>
                <a:lnTo>
                  <a:pt x="1304543" y="54863"/>
                </a:lnTo>
                <a:lnTo>
                  <a:pt x="1304543" y="51815"/>
                </a:lnTo>
                <a:lnTo>
                  <a:pt x="1316735" y="51815"/>
                </a:lnTo>
                <a:lnTo>
                  <a:pt x="1313688" y="42671"/>
                </a:lnTo>
                <a:close/>
              </a:path>
              <a:path w="1316989" h="494029">
                <a:moveTo>
                  <a:pt x="15239" y="42671"/>
                </a:moveTo>
                <a:lnTo>
                  <a:pt x="12191" y="45719"/>
                </a:lnTo>
                <a:lnTo>
                  <a:pt x="14477" y="45719"/>
                </a:lnTo>
                <a:lnTo>
                  <a:pt x="15239" y="42671"/>
                </a:lnTo>
                <a:close/>
              </a:path>
              <a:path w="1316989" h="494029">
                <a:moveTo>
                  <a:pt x="1295399" y="12191"/>
                </a:moveTo>
                <a:lnTo>
                  <a:pt x="1267967" y="12191"/>
                </a:lnTo>
                <a:lnTo>
                  <a:pt x="1286255" y="18287"/>
                </a:lnTo>
                <a:lnTo>
                  <a:pt x="1283207" y="18287"/>
                </a:lnTo>
                <a:lnTo>
                  <a:pt x="1292352" y="24383"/>
                </a:lnTo>
                <a:lnTo>
                  <a:pt x="1289303" y="24383"/>
                </a:lnTo>
                <a:lnTo>
                  <a:pt x="1301495" y="36575"/>
                </a:lnTo>
                <a:lnTo>
                  <a:pt x="1298447" y="36575"/>
                </a:lnTo>
                <a:lnTo>
                  <a:pt x="1301495" y="45719"/>
                </a:lnTo>
                <a:lnTo>
                  <a:pt x="1301495" y="42671"/>
                </a:lnTo>
                <a:lnTo>
                  <a:pt x="1313688" y="42671"/>
                </a:lnTo>
                <a:lnTo>
                  <a:pt x="1310639" y="30480"/>
                </a:lnTo>
                <a:lnTo>
                  <a:pt x="1307591" y="21336"/>
                </a:lnTo>
                <a:lnTo>
                  <a:pt x="1298447" y="15239"/>
                </a:lnTo>
                <a:lnTo>
                  <a:pt x="1295399" y="12191"/>
                </a:lnTo>
                <a:close/>
              </a:path>
            </a:pathLst>
          </a:custGeom>
          <a:solidFill>
            <a:srgbClr val="FFFFFF"/>
          </a:solidFill>
        </p:spPr>
        <p:txBody>
          <a:bodyPr wrap="square" lIns="0" tIns="0" rIns="0" bIns="0" rtlCol="0"/>
          <a:lstStyle/>
          <a:p/>
        </p:txBody>
      </p:sp>
      <p:sp>
        <p:nvSpPr>
          <p:cNvPr id="65" name="object 65"/>
          <p:cNvSpPr/>
          <p:nvPr/>
        </p:nvSpPr>
        <p:spPr>
          <a:xfrm>
            <a:off x="4828032" y="5968491"/>
            <a:ext cx="1301495" cy="481584"/>
          </a:xfrm>
          <a:prstGeom prst="rect">
            <a:avLst/>
          </a:prstGeom>
          <a:blipFill>
            <a:blip r:embed="rId6" cstate="print"/>
            <a:stretch>
              <a:fillRect/>
            </a:stretch>
          </a:blipFill>
        </p:spPr>
        <p:txBody>
          <a:bodyPr wrap="square" lIns="0" tIns="0" rIns="0" bIns="0" rtlCol="0"/>
          <a:lstStyle/>
          <a:p/>
        </p:txBody>
      </p:sp>
      <p:sp>
        <p:nvSpPr>
          <p:cNvPr id="66" name="object 66"/>
          <p:cNvSpPr/>
          <p:nvPr/>
        </p:nvSpPr>
        <p:spPr>
          <a:xfrm>
            <a:off x="4821935" y="5962396"/>
            <a:ext cx="1313815" cy="494030"/>
          </a:xfrm>
          <a:custGeom>
            <a:avLst/>
            <a:gdLst/>
            <a:ahLst/>
            <a:cxnLst/>
            <a:rect l="l" t="t" r="r" b="b"/>
            <a:pathLst>
              <a:path w="1313814" h="494029">
                <a:moveTo>
                  <a:pt x="1271015" y="0"/>
                </a:moveTo>
                <a:lnTo>
                  <a:pt x="42672" y="0"/>
                </a:lnTo>
                <a:lnTo>
                  <a:pt x="30479" y="3047"/>
                </a:lnTo>
                <a:lnTo>
                  <a:pt x="21336" y="9143"/>
                </a:lnTo>
                <a:lnTo>
                  <a:pt x="15239" y="15239"/>
                </a:lnTo>
                <a:lnTo>
                  <a:pt x="3048" y="33527"/>
                </a:lnTo>
                <a:lnTo>
                  <a:pt x="0" y="42671"/>
                </a:lnTo>
                <a:lnTo>
                  <a:pt x="0" y="448055"/>
                </a:lnTo>
                <a:lnTo>
                  <a:pt x="21336" y="484631"/>
                </a:lnTo>
                <a:lnTo>
                  <a:pt x="42672" y="490727"/>
                </a:lnTo>
                <a:lnTo>
                  <a:pt x="51815" y="493775"/>
                </a:lnTo>
                <a:lnTo>
                  <a:pt x="1258824" y="493775"/>
                </a:lnTo>
                <a:lnTo>
                  <a:pt x="1271015" y="490727"/>
                </a:lnTo>
                <a:lnTo>
                  <a:pt x="1289303" y="484631"/>
                </a:lnTo>
                <a:lnTo>
                  <a:pt x="1293876" y="481583"/>
                </a:lnTo>
                <a:lnTo>
                  <a:pt x="54863" y="481583"/>
                </a:lnTo>
                <a:lnTo>
                  <a:pt x="42672" y="478535"/>
                </a:lnTo>
                <a:lnTo>
                  <a:pt x="36575" y="478535"/>
                </a:lnTo>
                <a:lnTo>
                  <a:pt x="27432" y="469391"/>
                </a:lnTo>
                <a:lnTo>
                  <a:pt x="24384" y="469391"/>
                </a:lnTo>
                <a:lnTo>
                  <a:pt x="20320" y="463295"/>
                </a:lnTo>
                <a:lnTo>
                  <a:pt x="18287" y="463295"/>
                </a:lnTo>
                <a:lnTo>
                  <a:pt x="13207" y="448055"/>
                </a:lnTo>
                <a:lnTo>
                  <a:pt x="12191" y="448055"/>
                </a:lnTo>
                <a:lnTo>
                  <a:pt x="12191" y="45719"/>
                </a:lnTo>
                <a:lnTo>
                  <a:pt x="36575" y="15239"/>
                </a:lnTo>
                <a:lnTo>
                  <a:pt x="45719" y="12191"/>
                </a:lnTo>
                <a:lnTo>
                  <a:pt x="1293876" y="12191"/>
                </a:lnTo>
                <a:lnTo>
                  <a:pt x="1280160" y="3047"/>
                </a:lnTo>
                <a:lnTo>
                  <a:pt x="1271015" y="0"/>
                </a:lnTo>
                <a:close/>
              </a:path>
              <a:path w="1313814" h="494029">
                <a:moveTo>
                  <a:pt x="1277112" y="475487"/>
                </a:moveTo>
                <a:lnTo>
                  <a:pt x="1258824" y="481583"/>
                </a:lnTo>
                <a:lnTo>
                  <a:pt x="1293876" y="481583"/>
                </a:lnTo>
                <a:lnTo>
                  <a:pt x="1298448" y="478535"/>
                </a:lnTo>
                <a:lnTo>
                  <a:pt x="1274064" y="478535"/>
                </a:lnTo>
                <a:lnTo>
                  <a:pt x="1277112" y="475487"/>
                </a:lnTo>
                <a:close/>
              </a:path>
              <a:path w="1313814" h="494029">
                <a:moveTo>
                  <a:pt x="36575" y="475487"/>
                </a:moveTo>
                <a:lnTo>
                  <a:pt x="36575" y="478535"/>
                </a:lnTo>
                <a:lnTo>
                  <a:pt x="45719" y="478535"/>
                </a:lnTo>
                <a:lnTo>
                  <a:pt x="36575" y="475487"/>
                </a:lnTo>
                <a:close/>
              </a:path>
              <a:path w="1313814" h="494029">
                <a:moveTo>
                  <a:pt x="1289303" y="466343"/>
                </a:moveTo>
                <a:lnTo>
                  <a:pt x="1283208" y="472441"/>
                </a:lnTo>
                <a:lnTo>
                  <a:pt x="1274064" y="478535"/>
                </a:lnTo>
                <a:lnTo>
                  <a:pt x="1298448" y="478535"/>
                </a:lnTo>
                <a:lnTo>
                  <a:pt x="1304543" y="469391"/>
                </a:lnTo>
                <a:lnTo>
                  <a:pt x="1289303" y="469391"/>
                </a:lnTo>
                <a:lnTo>
                  <a:pt x="1289303" y="466343"/>
                </a:lnTo>
                <a:close/>
              </a:path>
              <a:path w="1313814" h="494029">
                <a:moveTo>
                  <a:pt x="24384" y="466343"/>
                </a:moveTo>
                <a:lnTo>
                  <a:pt x="24384" y="469391"/>
                </a:lnTo>
                <a:lnTo>
                  <a:pt x="27432" y="469391"/>
                </a:lnTo>
                <a:lnTo>
                  <a:pt x="24384" y="466343"/>
                </a:lnTo>
                <a:close/>
              </a:path>
              <a:path w="1313814" h="494029">
                <a:moveTo>
                  <a:pt x="1295400" y="460247"/>
                </a:moveTo>
                <a:lnTo>
                  <a:pt x="1289303" y="469391"/>
                </a:lnTo>
                <a:lnTo>
                  <a:pt x="1304543" y="469391"/>
                </a:lnTo>
                <a:lnTo>
                  <a:pt x="1308608" y="463295"/>
                </a:lnTo>
                <a:lnTo>
                  <a:pt x="1295400" y="463295"/>
                </a:lnTo>
                <a:lnTo>
                  <a:pt x="1295400" y="460247"/>
                </a:lnTo>
                <a:close/>
              </a:path>
              <a:path w="1313814" h="494029">
                <a:moveTo>
                  <a:pt x="18287" y="460247"/>
                </a:moveTo>
                <a:lnTo>
                  <a:pt x="18287" y="463295"/>
                </a:lnTo>
                <a:lnTo>
                  <a:pt x="20320" y="463295"/>
                </a:lnTo>
                <a:lnTo>
                  <a:pt x="18287" y="460247"/>
                </a:lnTo>
                <a:close/>
              </a:path>
              <a:path w="1313814" h="494029">
                <a:moveTo>
                  <a:pt x="1301496" y="445007"/>
                </a:moveTo>
                <a:lnTo>
                  <a:pt x="1295400" y="463295"/>
                </a:lnTo>
                <a:lnTo>
                  <a:pt x="1308608" y="463295"/>
                </a:lnTo>
                <a:lnTo>
                  <a:pt x="1310639" y="460247"/>
                </a:lnTo>
                <a:lnTo>
                  <a:pt x="1313688" y="448055"/>
                </a:lnTo>
                <a:lnTo>
                  <a:pt x="1301496" y="448055"/>
                </a:lnTo>
                <a:lnTo>
                  <a:pt x="1301496" y="445007"/>
                </a:lnTo>
                <a:close/>
              </a:path>
              <a:path w="1313814" h="494029">
                <a:moveTo>
                  <a:pt x="12191" y="445007"/>
                </a:moveTo>
                <a:lnTo>
                  <a:pt x="12191" y="448055"/>
                </a:lnTo>
                <a:lnTo>
                  <a:pt x="13207" y="448055"/>
                </a:lnTo>
                <a:lnTo>
                  <a:pt x="12191" y="445007"/>
                </a:lnTo>
                <a:close/>
              </a:path>
              <a:path w="1313814" h="494029">
                <a:moveTo>
                  <a:pt x="1293876" y="12191"/>
                </a:moveTo>
                <a:lnTo>
                  <a:pt x="1267967" y="12191"/>
                </a:lnTo>
                <a:lnTo>
                  <a:pt x="1277112" y="15239"/>
                </a:lnTo>
                <a:lnTo>
                  <a:pt x="1274064" y="15239"/>
                </a:lnTo>
                <a:lnTo>
                  <a:pt x="1283208" y="18287"/>
                </a:lnTo>
                <a:lnTo>
                  <a:pt x="1295400" y="30479"/>
                </a:lnTo>
                <a:lnTo>
                  <a:pt x="1298448" y="36575"/>
                </a:lnTo>
                <a:lnTo>
                  <a:pt x="1301496" y="45719"/>
                </a:lnTo>
                <a:lnTo>
                  <a:pt x="1301496" y="448055"/>
                </a:lnTo>
                <a:lnTo>
                  <a:pt x="1313688" y="448055"/>
                </a:lnTo>
                <a:lnTo>
                  <a:pt x="1313688" y="42671"/>
                </a:lnTo>
                <a:lnTo>
                  <a:pt x="1310639" y="33527"/>
                </a:lnTo>
                <a:lnTo>
                  <a:pt x="1298448" y="15239"/>
                </a:lnTo>
                <a:lnTo>
                  <a:pt x="1293876" y="12191"/>
                </a:lnTo>
                <a:close/>
              </a:path>
            </a:pathLst>
          </a:custGeom>
          <a:solidFill>
            <a:srgbClr val="5A9AD4"/>
          </a:solidFill>
        </p:spPr>
        <p:txBody>
          <a:bodyPr wrap="square" lIns="0" tIns="0" rIns="0" bIns="0" rtlCol="0"/>
          <a:lstStyle/>
          <a:p/>
        </p:txBody>
      </p:sp>
      <p:sp>
        <p:nvSpPr>
          <p:cNvPr id="67" name="object 67"/>
          <p:cNvSpPr txBox="1"/>
          <p:nvPr/>
        </p:nvSpPr>
        <p:spPr>
          <a:xfrm>
            <a:off x="4888484" y="6068567"/>
            <a:ext cx="117475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黑体" panose="02010609060101010101" charset="-122"/>
                <a:cs typeface="黑体" panose="02010609060101010101" charset="-122"/>
              </a:rPr>
              <a:t>产品1生产单元</a:t>
            </a:r>
            <a:endParaRPr sz="1400">
              <a:latin typeface="黑体" panose="02010609060101010101" charset="-122"/>
              <a:cs typeface="黑体" panose="02010609060101010101" charset="-122"/>
            </a:endParaRPr>
          </a:p>
        </p:txBody>
      </p:sp>
      <p:sp>
        <p:nvSpPr>
          <p:cNvPr id="68" name="object 68"/>
          <p:cNvSpPr/>
          <p:nvPr/>
        </p:nvSpPr>
        <p:spPr>
          <a:xfrm>
            <a:off x="6501384" y="4968747"/>
            <a:ext cx="1146175" cy="524510"/>
          </a:xfrm>
          <a:custGeom>
            <a:avLst/>
            <a:gdLst/>
            <a:ahLst/>
            <a:cxnLst/>
            <a:rect l="l" t="t" r="r" b="b"/>
            <a:pathLst>
              <a:path w="1146175" h="524510">
                <a:moveTo>
                  <a:pt x="1094232" y="0"/>
                </a:moveTo>
                <a:lnTo>
                  <a:pt x="51815" y="0"/>
                </a:lnTo>
                <a:lnTo>
                  <a:pt x="32146" y="4238"/>
                </a:lnTo>
                <a:lnTo>
                  <a:pt x="15620" y="15621"/>
                </a:lnTo>
                <a:lnTo>
                  <a:pt x="4238" y="32146"/>
                </a:lnTo>
                <a:lnTo>
                  <a:pt x="0" y="51815"/>
                </a:lnTo>
                <a:lnTo>
                  <a:pt x="0" y="472439"/>
                </a:lnTo>
                <a:lnTo>
                  <a:pt x="4238" y="493394"/>
                </a:lnTo>
                <a:lnTo>
                  <a:pt x="15621" y="509777"/>
                </a:lnTo>
                <a:lnTo>
                  <a:pt x="32146" y="520445"/>
                </a:lnTo>
                <a:lnTo>
                  <a:pt x="51815" y="524256"/>
                </a:lnTo>
                <a:lnTo>
                  <a:pt x="1094232" y="524256"/>
                </a:lnTo>
                <a:lnTo>
                  <a:pt x="1115187" y="520445"/>
                </a:lnTo>
                <a:lnTo>
                  <a:pt x="1131569" y="509777"/>
                </a:lnTo>
                <a:lnTo>
                  <a:pt x="1142238" y="493394"/>
                </a:lnTo>
                <a:lnTo>
                  <a:pt x="1146047" y="472439"/>
                </a:lnTo>
                <a:lnTo>
                  <a:pt x="1146047" y="51815"/>
                </a:lnTo>
                <a:lnTo>
                  <a:pt x="1142238" y="32146"/>
                </a:lnTo>
                <a:lnTo>
                  <a:pt x="1131569" y="15621"/>
                </a:lnTo>
                <a:lnTo>
                  <a:pt x="1115187" y="4238"/>
                </a:lnTo>
                <a:lnTo>
                  <a:pt x="1094232" y="0"/>
                </a:lnTo>
                <a:close/>
              </a:path>
            </a:pathLst>
          </a:custGeom>
          <a:solidFill>
            <a:srgbClr val="5A9AD4"/>
          </a:solidFill>
        </p:spPr>
        <p:txBody>
          <a:bodyPr wrap="square" lIns="0" tIns="0" rIns="0" bIns="0" rtlCol="0"/>
          <a:lstStyle/>
          <a:p/>
        </p:txBody>
      </p:sp>
      <p:sp>
        <p:nvSpPr>
          <p:cNvPr id="69" name="object 69"/>
          <p:cNvSpPr/>
          <p:nvPr/>
        </p:nvSpPr>
        <p:spPr>
          <a:xfrm>
            <a:off x="6495288" y="4962652"/>
            <a:ext cx="1158240" cy="536575"/>
          </a:xfrm>
          <a:custGeom>
            <a:avLst/>
            <a:gdLst/>
            <a:ahLst/>
            <a:cxnLst/>
            <a:rect l="l" t="t" r="r" b="b"/>
            <a:pathLst>
              <a:path w="1158240" h="536575">
                <a:moveTo>
                  <a:pt x="1112519" y="0"/>
                </a:moveTo>
                <a:lnTo>
                  <a:pt x="45719" y="0"/>
                </a:lnTo>
                <a:lnTo>
                  <a:pt x="36576" y="6096"/>
                </a:lnTo>
                <a:lnTo>
                  <a:pt x="24384" y="9143"/>
                </a:lnTo>
                <a:lnTo>
                  <a:pt x="18287" y="18287"/>
                </a:lnTo>
                <a:lnTo>
                  <a:pt x="9143" y="27431"/>
                </a:lnTo>
                <a:lnTo>
                  <a:pt x="6096" y="36575"/>
                </a:lnTo>
                <a:lnTo>
                  <a:pt x="0" y="45720"/>
                </a:lnTo>
                <a:lnTo>
                  <a:pt x="0" y="490728"/>
                </a:lnTo>
                <a:lnTo>
                  <a:pt x="6096" y="502920"/>
                </a:lnTo>
                <a:lnTo>
                  <a:pt x="9143" y="512064"/>
                </a:lnTo>
                <a:lnTo>
                  <a:pt x="24384" y="527304"/>
                </a:lnTo>
                <a:lnTo>
                  <a:pt x="36576" y="533400"/>
                </a:lnTo>
                <a:lnTo>
                  <a:pt x="45719" y="536448"/>
                </a:lnTo>
                <a:lnTo>
                  <a:pt x="1112519" y="536448"/>
                </a:lnTo>
                <a:lnTo>
                  <a:pt x="1124712" y="533400"/>
                </a:lnTo>
                <a:lnTo>
                  <a:pt x="1138428" y="524256"/>
                </a:lnTo>
                <a:lnTo>
                  <a:pt x="48767" y="524256"/>
                </a:lnTo>
                <a:lnTo>
                  <a:pt x="39623" y="521208"/>
                </a:lnTo>
                <a:lnTo>
                  <a:pt x="42671" y="521208"/>
                </a:lnTo>
                <a:lnTo>
                  <a:pt x="33528" y="518160"/>
                </a:lnTo>
                <a:lnTo>
                  <a:pt x="24384" y="512064"/>
                </a:lnTo>
                <a:lnTo>
                  <a:pt x="27432" y="512064"/>
                </a:lnTo>
                <a:lnTo>
                  <a:pt x="23367" y="505968"/>
                </a:lnTo>
                <a:lnTo>
                  <a:pt x="21336" y="505968"/>
                </a:lnTo>
                <a:lnTo>
                  <a:pt x="15239" y="496824"/>
                </a:lnTo>
                <a:lnTo>
                  <a:pt x="12191" y="487680"/>
                </a:lnTo>
                <a:lnTo>
                  <a:pt x="15239" y="487680"/>
                </a:lnTo>
                <a:lnTo>
                  <a:pt x="12191" y="478536"/>
                </a:lnTo>
                <a:lnTo>
                  <a:pt x="12191" y="57912"/>
                </a:lnTo>
                <a:lnTo>
                  <a:pt x="12954" y="57912"/>
                </a:lnTo>
                <a:lnTo>
                  <a:pt x="14477" y="51816"/>
                </a:lnTo>
                <a:lnTo>
                  <a:pt x="12191" y="51816"/>
                </a:lnTo>
                <a:lnTo>
                  <a:pt x="15239" y="39624"/>
                </a:lnTo>
                <a:lnTo>
                  <a:pt x="17271" y="39624"/>
                </a:lnTo>
                <a:lnTo>
                  <a:pt x="27432" y="24384"/>
                </a:lnTo>
                <a:lnTo>
                  <a:pt x="30480" y="24384"/>
                </a:lnTo>
                <a:lnTo>
                  <a:pt x="33528" y="21336"/>
                </a:lnTo>
                <a:lnTo>
                  <a:pt x="42671" y="15240"/>
                </a:lnTo>
                <a:lnTo>
                  <a:pt x="39623" y="15240"/>
                </a:lnTo>
                <a:lnTo>
                  <a:pt x="48767" y="12192"/>
                </a:lnTo>
                <a:lnTo>
                  <a:pt x="1136904" y="12192"/>
                </a:lnTo>
                <a:lnTo>
                  <a:pt x="1133856" y="9143"/>
                </a:lnTo>
                <a:lnTo>
                  <a:pt x="1124712" y="6096"/>
                </a:lnTo>
                <a:lnTo>
                  <a:pt x="1112519" y="0"/>
                </a:lnTo>
                <a:close/>
              </a:path>
              <a:path w="1158240" h="536575">
                <a:moveTo>
                  <a:pt x="1139952" y="502920"/>
                </a:moveTo>
                <a:lnTo>
                  <a:pt x="1133856" y="512064"/>
                </a:lnTo>
                <a:lnTo>
                  <a:pt x="1127760" y="518160"/>
                </a:lnTo>
                <a:lnTo>
                  <a:pt x="1109471" y="524256"/>
                </a:lnTo>
                <a:lnTo>
                  <a:pt x="1138428" y="524256"/>
                </a:lnTo>
                <a:lnTo>
                  <a:pt x="1143000" y="521208"/>
                </a:lnTo>
                <a:lnTo>
                  <a:pt x="1153160" y="505968"/>
                </a:lnTo>
                <a:lnTo>
                  <a:pt x="1139952" y="505968"/>
                </a:lnTo>
                <a:lnTo>
                  <a:pt x="1139952" y="502920"/>
                </a:lnTo>
                <a:close/>
              </a:path>
              <a:path w="1158240" h="536575">
                <a:moveTo>
                  <a:pt x="21336" y="502920"/>
                </a:moveTo>
                <a:lnTo>
                  <a:pt x="21336" y="505968"/>
                </a:lnTo>
                <a:lnTo>
                  <a:pt x="23367" y="505968"/>
                </a:lnTo>
                <a:lnTo>
                  <a:pt x="21336" y="502920"/>
                </a:lnTo>
                <a:close/>
              </a:path>
              <a:path w="1158240" h="536575">
                <a:moveTo>
                  <a:pt x="1158239" y="48768"/>
                </a:moveTo>
                <a:lnTo>
                  <a:pt x="1146047" y="48768"/>
                </a:lnTo>
                <a:lnTo>
                  <a:pt x="1146047" y="487680"/>
                </a:lnTo>
                <a:lnTo>
                  <a:pt x="1139952" y="505968"/>
                </a:lnTo>
                <a:lnTo>
                  <a:pt x="1153160" y="505968"/>
                </a:lnTo>
                <a:lnTo>
                  <a:pt x="1155191" y="502920"/>
                </a:lnTo>
                <a:lnTo>
                  <a:pt x="1158239" y="490728"/>
                </a:lnTo>
                <a:lnTo>
                  <a:pt x="1158239" y="48768"/>
                </a:lnTo>
                <a:close/>
              </a:path>
              <a:path w="1158240" h="536575">
                <a:moveTo>
                  <a:pt x="12954" y="57912"/>
                </a:moveTo>
                <a:lnTo>
                  <a:pt x="12191" y="57912"/>
                </a:lnTo>
                <a:lnTo>
                  <a:pt x="12191" y="60960"/>
                </a:lnTo>
                <a:lnTo>
                  <a:pt x="12954" y="57912"/>
                </a:lnTo>
                <a:close/>
              </a:path>
              <a:path w="1158240" h="536575">
                <a:moveTo>
                  <a:pt x="15239" y="48768"/>
                </a:moveTo>
                <a:lnTo>
                  <a:pt x="12191" y="51816"/>
                </a:lnTo>
                <a:lnTo>
                  <a:pt x="14477" y="51816"/>
                </a:lnTo>
                <a:lnTo>
                  <a:pt x="15239" y="48768"/>
                </a:lnTo>
                <a:close/>
              </a:path>
              <a:path w="1158240" h="536575">
                <a:moveTo>
                  <a:pt x="1156208" y="39624"/>
                </a:moveTo>
                <a:lnTo>
                  <a:pt x="1143000" y="39624"/>
                </a:lnTo>
                <a:lnTo>
                  <a:pt x="1146047" y="51816"/>
                </a:lnTo>
                <a:lnTo>
                  <a:pt x="1146047" y="48768"/>
                </a:lnTo>
                <a:lnTo>
                  <a:pt x="1158239" y="48768"/>
                </a:lnTo>
                <a:lnTo>
                  <a:pt x="1158239" y="45720"/>
                </a:lnTo>
                <a:lnTo>
                  <a:pt x="1156208" y="39624"/>
                </a:lnTo>
                <a:close/>
              </a:path>
              <a:path w="1158240" h="536575">
                <a:moveTo>
                  <a:pt x="17271" y="39624"/>
                </a:moveTo>
                <a:lnTo>
                  <a:pt x="15239" y="39624"/>
                </a:lnTo>
                <a:lnTo>
                  <a:pt x="15239" y="42672"/>
                </a:lnTo>
                <a:lnTo>
                  <a:pt x="17271" y="39624"/>
                </a:lnTo>
                <a:close/>
              </a:path>
              <a:path w="1158240" h="536575">
                <a:moveTo>
                  <a:pt x="1147064" y="24384"/>
                </a:moveTo>
                <a:lnTo>
                  <a:pt x="1133856" y="24384"/>
                </a:lnTo>
                <a:lnTo>
                  <a:pt x="1139952" y="33528"/>
                </a:lnTo>
                <a:lnTo>
                  <a:pt x="1143000" y="42672"/>
                </a:lnTo>
                <a:lnTo>
                  <a:pt x="1143000" y="39624"/>
                </a:lnTo>
                <a:lnTo>
                  <a:pt x="1156208" y="39624"/>
                </a:lnTo>
                <a:lnTo>
                  <a:pt x="1155191" y="36575"/>
                </a:lnTo>
                <a:lnTo>
                  <a:pt x="1147064" y="24384"/>
                </a:lnTo>
                <a:close/>
              </a:path>
              <a:path w="1158240" h="536575">
                <a:moveTo>
                  <a:pt x="30480" y="24384"/>
                </a:moveTo>
                <a:lnTo>
                  <a:pt x="27432" y="24384"/>
                </a:lnTo>
                <a:lnTo>
                  <a:pt x="27432" y="27431"/>
                </a:lnTo>
                <a:lnTo>
                  <a:pt x="30480" y="24384"/>
                </a:lnTo>
                <a:close/>
              </a:path>
              <a:path w="1158240" h="536575">
                <a:moveTo>
                  <a:pt x="1136904" y="12192"/>
                </a:moveTo>
                <a:lnTo>
                  <a:pt x="1109471" y="12192"/>
                </a:lnTo>
                <a:lnTo>
                  <a:pt x="1118615" y="15240"/>
                </a:lnTo>
                <a:lnTo>
                  <a:pt x="1127760" y="21336"/>
                </a:lnTo>
                <a:lnTo>
                  <a:pt x="1133856" y="27431"/>
                </a:lnTo>
                <a:lnTo>
                  <a:pt x="1133856" y="24384"/>
                </a:lnTo>
                <a:lnTo>
                  <a:pt x="1147064" y="24384"/>
                </a:lnTo>
                <a:lnTo>
                  <a:pt x="1143000" y="18287"/>
                </a:lnTo>
                <a:lnTo>
                  <a:pt x="1136904" y="12192"/>
                </a:lnTo>
                <a:close/>
              </a:path>
              <a:path w="1158240" h="536575">
                <a:moveTo>
                  <a:pt x="60960" y="12192"/>
                </a:moveTo>
                <a:lnTo>
                  <a:pt x="48767" y="12192"/>
                </a:lnTo>
                <a:lnTo>
                  <a:pt x="48767" y="15240"/>
                </a:lnTo>
                <a:lnTo>
                  <a:pt x="60960" y="12192"/>
                </a:lnTo>
                <a:close/>
              </a:path>
              <a:path w="1158240" h="536575">
                <a:moveTo>
                  <a:pt x="1109471" y="12192"/>
                </a:moveTo>
                <a:lnTo>
                  <a:pt x="1100328" y="12192"/>
                </a:lnTo>
                <a:lnTo>
                  <a:pt x="1109471" y="15240"/>
                </a:lnTo>
                <a:lnTo>
                  <a:pt x="1109471" y="12192"/>
                </a:lnTo>
                <a:close/>
              </a:path>
            </a:pathLst>
          </a:custGeom>
          <a:solidFill>
            <a:srgbClr val="FFFFFF"/>
          </a:solidFill>
        </p:spPr>
        <p:txBody>
          <a:bodyPr wrap="square" lIns="0" tIns="0" rIns="0" bIns="0" rtlCol="0"/>
          <a:lstStyle/>
          <a:p/>
        </p:txBody>
      </p:sp>
      <p:sp>
        <p:nvSpPr>
          <p:cNvPr id="70" name="object 70"/>
          <p:cNvSpPr/>
          <p:nvPr/>
        </p:nvSpPr>
        <p:spPr>
          <a:xfrm>
            <a:off x="6647688" y="5105908"/>
            <a:ext cx="1146047" cy="524256"/>
          </a:xfrm>
          <a:prstGeom prst="rect">
            <a:avLst/>
          </a:prstGeom>
          <a:blipFill>
            <a:blip r:embed="rId7" cstate="print"/>
            <a:stretch>
              <a:fillRect/>
            </a:stretch>
          </a:blipFill>
        </p:spPr>
        <p:txBody>
          <a:bodyPr wrap="square" lIns="0" tIns="0" rIns="0" bIns="0" rtlCol="0"/>
          <a:lstStyle/>
          <a:p/>
        </p:txBody>
      </p:sp>
      <p:sp>
        <p:nvSpPr>
          <p:cNvPr id="71" name="object 71"/>
          <p:cNvSpPr/>
          <p:nvPr/>
        </p:nvSpPr>
        <p:spPr>
          <a:xfrm>
            <a:off x="6641592" y="5099811"/>
            <a:ext cx="1158240" cy="539750"/>
          </a:xfrm>
          <a:custGeom>
            <a:avLst/>
            <a:gdLst/>
            <a:ahLst/>
            <a:cxnLst/>
            <a:rect l="l" t="t" r="r" b="b"/>
            <a:pathLst>
              <a:path w="1158240" h="539750">
                <a:moveTo>
                  <a:pt x="1100327" y="0"/>
                </a:moveTo>
                <a:lnTo>
                  <a:pt x="57911" y="0"/>
                </a:lnTo>
                <a:lnTo>
                  <a:pt x="33527" y="6095"/>
                </a:lnTo>
                <a:lnTo>
                  <a:pt x="24383" y="9143"/>
                </a:lnTo>
                <a:lnTo>
                  <a:pt x="15239" y="18287"/>
                </a:lnTo>
                <a:lnTo>
                  <a:pt x="3048" y="36575"/>
                </a:lnTo>
                <a:lnTo>
                  <a:pt x="0" y="48768"/>
                </a:lnTo>
                <a:lnTo>
                  <a:pt x="0" y="490727"/>
                </a:lnTo>
                <a:lnTo>
                  <a:pt x="3048" y="502919"/>
                </a:lnTo>
                <a:lnTo>
                  <a:pt x="15239" y="521207"/>
                </a:lnTo>
                <a:lnTo>
                  <a:pt x="33527" y="533400"/>
                </a:lnTo>
                <a:lnTo>
                  <a:pt x="57911" y="539495"/>
                </a:lnTo>
                <a:lnTo>
                  <a:pt x="1100327" y="539495"/>
                </a:lnTo>
                <a:lnTo>
                  <a:pt x="1112519" y="536448"/>
                </a:lnTo>
                <a:lnTo>
                  <a:pt x="1121663" y="533400"/>
                </a:lnTo>
                <a:lnTo>
                  <a:pt x="1135379" y="524256"/>
                </a:lnTo>
                <a:lnTo>
                  <a:pt x="48767" y="524256"/>
                </a:lnTo>
                <a:lnTo>
                  <a:pt x="30479" y="518160"/>
                </a:lnTo>
                <a:lnTo>
                  <a:pt x="18287" y="505968"/>
                </a:lnTo>
                <a:lnTo>
                  <a:pt x="12191" y="487680"/>
                </a:lnTo>
                <a:lnTo>
                  <a:pt x="12191" y="48768"/>
                </a:lnTo>
                <a:lnTo>
                  <a:pt x="12953" y="48768"/>
                </a:lnTo>
                <a:lnTo>
                  <a:pt x="15239" y="39624"/>
                </a:lnTo>
                <a:lnTo>
                  <a:pt x="16255" y="39624"/>
                </a:lnTo>
                <a:lnTo>
                  <a:pt x="18287" y="33527"/>
                </a:lnTo>
                <a:lnTo>
                  <a:pt x="24383" y="27431"/>
                </a:lnTo>
                <a:lnTo>
                  <a:pt x="33527" y="21336"/>
                </a:lnTo>
                <a:lnTo>
                  <a:pt x="30479" y="21336"/>
                </a:lnTo>
                <a:lnTo>
                  <a:pt x="39624" y="15239"/>
                </a:lnTo>
                <a:lnTo>
                  <a:pt x="48768" y="15239"/>
                </a:lnTo>
                <a:lnTo>
                  <a:pt x="57911" y="12192"/>
                </a:lnTo>
                <a:lnTo>
                  <a:pt x="1135887" y="12192"/>
                </a:lnTo>
                <a:lnTo>
                  <a:pt x="1133855" y="9143"/>
                </a:lnTo>
                <a:lnTo>
                  <a:pt x="1121663" y="6095"/>
                </a:lnTo>
                <a:lnTo>
                  <a:pt x="1112519" y="3048"/>
                </a:lnTo>
                <a:lnTo>
                  <a:pt x="1100327" y="0"/>
                </a:lnTo>
                <a:close/>
              </a:path>
              <a:path w="1158240" h="539750">
                <a:moveTo>
                  <a:pt x="1158239" y="57912"/>
                </a:moveTo>
                <a:lnTo>
                  <a:pt x="1146048" y="57912"/>
                </a:lnTo>
                <a:lnTo>
                  <a:pt x="1146048" y="478536"/>
                </a:lnTo>
                <a:lnTo>
                  <a:pt x="1143000" y="487680"/>
                </a:lnTo>
                <a:lnTo>
                  <a:pt x="1146048" y="487680"/>
                </a:lnTo>
                <a:lnTo>
                  <a:pt x="1143000" y="496824"/>
                </a:lnTo>
                <a:lnTo>
                  <a:pt x="1136903" y="505968"/>
                </a:lnTo>
                <a:lnTo>
                  <a:pt x="1130807" y="512063"/>
                </a:lnTo>
                <a:lnTo>
                  <a:pt x="1133855" y="512063"/>
                </a:lnTo>
                <a:lnTo>
                  <a:pt x="1124711" y="518160"/>
                </a:lnTo>
                <a:lnTo>
                  <a:pt x="1115567" y="521207"/>
                </a:lnTo>
                <a:lnTo>
                  <a:pt x="1118615" y="521207"/>
                </a:lnTo>
                <a:lnTo>
                  <a:pt x="1109472" y="524256"/>
                </a:lnTo>
                <a:lnTo>
                  <a:pt x="1135379" y="524256"/>
                </a:lnTo>
                <a:lnTo>
                  <a:pt x="1139952" y="521207"/>
                </a:lnTo>
                <a:lnTo>
                  <a:pt x="1149096" y="512063"/>
                </a:lnTo>
                <a:lnTo>
                  <a:pt x="1152143" y="502919"/>
                </a:lnTo>
                <a:lnTo>
                  <a:pt x="1158239" y="490727"/>
                </a:lnTo>
                <a:lnTo>
                  <a:pt x="1158239" y="57912"/>
                </a:lnTo>
                <a:close/>
              </a:path>
              <a:path w="1158240" h="539750">
                <a:moveTo>
                  <a:pt x="1143000" y="48768"/>
                </a:moveTo>
                <a:lnTo>
                  <a:pt x="1146048" y="60960"/>
                </a:lnTo>
                <a:lnTo>
                  <a:pt x="1146048" y="57912"/>
                </a:lnTo>
                <a:lnTo>
                  <a:pt x="1158239" y="57912"/>
                </a:lnTo>
                <a:lnTo>
                  <a:pt x="1158239" y="51815"/>
                </a:lnTo>
                <a:lnTo>
                  <a:pt x="1146048" y="51815"/>
                </a:lnTo>
                <a:lnTo>
                  <a:pt x="1143000" y="48768"/>
                </a:lnTo>
                <a:close/>
              </a:path>
              <a:path w="1158240" h="539750">
                <a:moveTo>
                  <a:pt x="12953" y="48768"/>
                </a:moveTo>
                <a:lnTo>
                  <a:pt x="12191" y="48768"/>
                </a:lnTo>
                <a:lnTo>
                  <a:pt x="12191" y="51815"/>
                </a:lnTo>
                <a:lnTo>
                  <a:pt x="12953" y="48768"/>
                </a:lnTo>
                <a:close/>
              </a:path>
              <a:path w="1158240" h="539750">
                <a:moveTo>
                  <a:pt x="1153667" y="39624"/>
                </a:moveTo>
                <a:lnTo>
                  <a:pt x="1143000" y="39624"/>
                </a:lnTo>
                <a:lnTo>
                  <a:pt x="1146048" y="51815"/>
                </a:lnTo>
                <a:lnTo>
                  <a:pt x="1158239" y="51815"/>
                </a:lnTo>
                <a:lnTo>
                  <a:pt x="1158239" y="48768"/>
                </a:lnTo>
                <a:lnTo>
                  <a:pt x="1153667" y="39624"/>
                </a:lnTo>
                <a:close/>
              </a:path>
              <a:path w="1158240" h="539750">
                <a:moveTo>
                  <a:pt x="16255" y="39624"/>
                </a:moveTo>
                <a:lnTo>
                  <a:pt x="15239" y="39624"/>
                </a:lnTo>
                <a:lnTo>
                  <a:pt x="15239" y="42671"/>
                </a:lnTo>
                <a:lnTo>
                  <a:pt x="16255" y="39624"/>
                </a:lnTo>
                <a:close/>
              </a:path>
              <a:path w="1158240" h="539750">
                <a:moveTo>
                  <a:pt x="1137920" y="15239"/>
                </a:moveTo>
                <a:lnTo>
                  <a:pt x="1115567" y="15239"/>
                </a:lnTo>
                <a:lnTo>
                  <a:pt x="1133855" y="27431"/>
                </a:lnTo>
                <a:lnTo>
                  <a:pt x="1130807" y="27431"/>
                </a:lnTo>
                <a:lnTo>
                  <a:pt x="1136903" y="33527"/>
                </a:lnTo>
                <a:lnTo>
                  <a:pt x="1143000" y="42671"/>
                </a:lnTo>
                <a:lnTo>
                  <a:pt x="1143000" y="39624"/>
                </a:lnTo>
                <a:lnTo>
                  <a:pt x="1153667" y="39624"/>
                </a:lnTo>
                <a:lnTo>
                  <a:pt x="1152143" y="36575"/>
                </a:lnTo>
                <a:lnTo>
                  <a:pt x="1149096" y="27431"/>
                </a:lnTo>
                <a:lnTo>
                  <a:pt x="1139952" y="18287"/>
                </a:lnTo>
                <a:lnTo>
                  <a:pt x="1137920" y="15239"/>
                </a:lnTo>
                <a:close/>
              </a:path>
              <a:path w="1158240" h="539750">
                <a:moveTo>
                  <a:pt x="48768" y="15239"/>
                </a:moveTo>
                <a:lnTo>
                  <a:pt x="39624" y="15239"/>
                </a:lnTo>
                <a:lnTo>
                  <a:pt x="39624" y="18287"/>
                </a:lnTo>
                <a:lnTo>
                  <a:pt x="48768" y="15239"/>
                </a:lnTo>
                <a:close/>
              </a:path>
              <a:path w="1158240" h="539750">
                <a:moveTo>
                  <a:pt x="1135887" y="12192"/>
                </a:moveTo>
                <a:lnTo>
                  <a:pt x="1097279" y="12192"/>
                </a:lnTo>
                <a:lnTo>
                  <a:pt x="1109472" y="15239"/>
                </a:lnTo>
                <a:lnTo>
                  <a:pt x="1118615" y="18287"/>
                </a:lnTo>
                <a:lnTo>
                  <a:pt x="1115567" y="15239"/>
                </a:lnTo>
                <a:lnTo>
                  <a:pt x="1137920" y="15239"/>
                </a:lnTo>
                <a:lnTo>
                  <a:pt x="1135887" y="12192"/>
                </a:lnTo>
                <a:close/>
              </a:path>
            </a:pathLst>
          </a:custGeom>
          <a:solidFill>
            <a:srgbClr val="5A9AD4"/>
          </a:solidFill>
        </p:spPr>
        <p:txBody>
          <a:bodyPr wrap="square" lIns="0" tIns="0" rIns="0" bIns="0" rtlCol="0"/>
          <a:lstStyle/>
          <a:p/>
        </p:txBody>
      </p:sp>
      <p:sp>
        <p:nvSpPr>
          <p:cNvPr id="72" name="object 72"/>
          <p:cNvSpPr txBox="1"/>
          <p:nvPr/>
        </p:nvSpPr>
        <p:spPr>
          <a:xfrm>
            <a:off x="6851395" y="5230367"/>
            <a:ext cx="73279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黑体" panose="02010609060101010101" charset="-122"/>
                <a:cs typeface="黑体" panose="02010609060101010101" charset="-122"/>
              </a:rPr>
              <a:t>化工二厂</a:t>
            </a:r>
            <a:endParaRPr sz="1400">
              <a:latin typeface="黑体" panose="02010609060101010101" charset="-122"/>
              <a:cs typeface="黑体" panose="02010609060101010101" charset="-122"/>
            </a:endParaRPr>
          </a:p>
        </p:txBody>
      </p:sp>
      <p:sp>
        <p:nvSpPr>
          <p:cNvPr id="73" name="object 73"/>
          <p:cNvSpPr/>
          <p:nvPr/>
        </p:nvSpPr>
        <p:spPr>
          <a:xfrm>
            <a:off x="6394703" y="5858764"/>
            <a:ext cx="1362710" cy="460375"/>
          </a:xfrm>
          <a:custGeom>
            <a:avLst/>
            <a:gdLst/>
            <a:ahLst/>
            <a:cxnLst/>
            <a:rect l="l" t="t" r="r" b="b"/>
            <a:pathLst>
              <a:path w="1362709" h="460375">
                <a:moveTo>
                  <a:pt x="1316736" y="0"/>
                </a:moveTo>
                <a:lnTo>
                  <a:pt x="45720" y="0"/>
                </a:lnTo>
                <a:lnTo>
                  <a:pt x="27003" y="3762"/>
                </a:lnTo>
                <a:lnTo>
                  <a:pt x="12573" y="14097"/>
                </a:lnTo>
                <a:lnTo>
                  <a:pt x="3286" y="29575"/>
                </a:lnTo>
                <a:lnTo>
                  <a:pt x="0" y="48768"/>
                </a:lnTo>
                <a:lnTo>
                  <a:pt x="0" y="414528"/>
                </a:lnTo>
                <a:lnTo>
                  <a:pt x="3286" y="431958"/>
                </a:lnTo>
                <a:lnTo>
                  <a:pt x="12573" y="446532"/>
                </a:lnTo>
                <a:lnTo>
                  <a:pt x="27003" y="456533"/>
                </a:lnTo>
                <a:lnTo>
                  <a:pt x="45720" y="460248"/>
                </a:lnTo>
                <a:lnTo>
                  <a:pt x="1316736" y="460248"/>
                </a:lnTo>
                <a:lnTo>
                  <a:pt x="1334166" y="456533"/>
                </a:lnTo>
                <a:lnTo>
                  <a:pt x="1348739" y="446532"/>
                </a:lnTo>
                <a:lnTo>
                  <a:pt x="1358741" y="431958"/>
                </a:lnTo>
                <a:lnTo>
                  <a:pt x="1362455" y="414528"/>
                </a:lnTo>
                <a:lnTo>
                  <a:pt x="1362455" y="48768"/>
                </a:lnTo>
                <a:lnTo>
                  <a:pt x="1358741" y="29575"/>
                </a:lnTo>
                <a:lnTo>
                  <a:pt x="1348739" y="14097"/>
                </a:lnTo>
                <a:lnTo>
                  <a:pt x="1334166" y="3762"/>
                </a:lnTo>
                <a:lnTo>
                  <a:pt x="1316736" y="0"/>
                </a:lnTo>
                <a:close/>
              </a:path>
            </a:pathLst>
          </a:custGeom>
          <a:solidFill>
            <a:srgbClr val="5A9AD4"/>
          </a:solidFill>
        </p:spPr>
        <p:txBody>
          <a:bodyPr wrap="square" lIns="0" tIns="0" rIns="0" bIns="0" rtlCol="0"/>
          <a:lstStyle/>
          <a:p/>
        </p:txBody>
      </p:sp>
      <p:sp>
        <p:nvSpPr>
          <p:cNvPr id="74" name="object 74"/>
          <p:cNvSpPr/>
          <p:nvPr/>
        </p:nvSpPr>
        <p:spPr>
          <a:xfrm>
            <a:off x="6388608" y="5852667"/>
            <a:ext cx="1374775" cy="472440"/>
          </a:xfrm>
          <a:custGeom>
            <a:avLst/>
            <a:gdLst/>
            <a:ahLst/>
            <a:cxnLst/>
            <a:rect l="l" t="t" r="r" b="b"/>
            <a:pathLst>
              <a:path w="1374775" h="472439">
                <a:moveTo>
                  <a:pt x="1322832" y="0"/>
                </a:moveTo>
                <a:lnTo>
                  <a:pt x="51815" y="0"/>
                </a:lnTo>
                <a:lnTo>
                  <a:pt x="39624" y="3047"/>
                </a:lnTo>
                <a:lnTo>
                  <a:pt x="21336" y="9143"/>
                </a:lnTo>
                <a:lnTo>
                  <a:pt x="6095" y="24383"/>
                </a:lnTo>
                <a:lnTo>
                  <a:pt x="0" y="42671"/>
                </a:lnTo>
                <a:lnTo>
                  <a:pt x="0" y="432815"/>
                </a:lnTo>
                <a:lnTo>
                  <a:pt x="6095" y="451103"/>
                </a:lnTo>
                <a:lnTo>
                  <a:pt x="15239" y="457199"/>
                </a:lnTo>
                <a:lnTo>
                  <a:pt x="21336" y="463295"/>
                </a:lnTo>
                <a:lnTo>
                  <a:pt x="30479" y="469391"/>
                </a:lnTo>
                <a:lnTo>
                  <a:pt x="39624" y="472441"/>
                </a:lnTo>
                <a:lnTo>
                  <a:pt x="1331975" y="472441"/>
                </a:lnTo>
                <a:lnTo>
                  <a:pt x="1344167" y="469391"/>
                </a:lnTo>
                <a:lnTo>
                  <a:pt x="1350264" y="463295"/>
                </a:lnTo>
                <a:lnTo>
                  <a:pt x="1354836" y="460247"/>
                </a:lnTo>
                <a:lnTo>
                  <a:pt x="42671" y="460247"/>
                </a:lnTo>
                <a:lnTo>
                  <a:pt x="33527" y="457199"/>
                </a:lnTo>
                <a:lnTo>
                  <a:pt x="36575" y="457199"/>
                </a:lnTo>
                <a:lnTo>
                  <a:pt x="27431" y="454151"/>
                </a:lnTo>
                <a:lnTo>
                  <a:pt x="30479" y="454151"/>
                </a:lnTo>
                <a:lnTo>
                  <a:pt x="21336" y="448055"/>
                </a:lnTo>
                <a:lnTo>
                  <a:pt x="24383" y="448055"/>
                </a:lnTo>
                <a:lnTo>
                  <a:pt x="21335" y="445007"/>
                </a:lnTo>
                <a:lnTo>
                  <a:pt x="18287" y="445007"/>
                </a:lnTo>
                <a:lnTo>
                  <a:pt x="15239" y="435863"/>
                </a:lnTo>
                <a:lnTo>
                  <a:pt x="12191" y="429767"/>
                </a:lnTo>
                <a:lnTo>
                  <a:pt x="12191" y="45719"/>
                </a:lnTo>
                <a:lnTo>
                  <a:pt x="15239" y="36575"/>
                </a:lnTo>
                <a:lnTo>
                  <a:pt x="16255" y="36575"/>
                </a:lnTo>
                <a:lnTo>
                  <a:pt x="18287" y="30479"/>
                </a:lnTo>
                <a:lnTo>
                  <a:pt x="24383" y="24383"/>
                </a:lnTo>
                <a:lnTo>
                  <a:pt x="21336" y="24383"/>
                </a:lnTo>
                <a:lnTo>
                  <a:pt x="30479" y="21335"/>
                </a:lnTo>
                <a:lnTo>
                  <a:pt x="27431" y="21335"/>
                </a:lnTo>
                <a:lnTo>
                  <a:pt x="36575" y="15239"/>
                </a:lnTo>
                <a:lnTo>
                  <a:pt x="1359408" y="15239"/>
                </a:lnTo>
                <a:lnTo>
                  <a:pt x="1350264" y="9143"/>
                </a:lnTo>
                <a:lnTo>
                  <a:pt x="1344167" y="6095"/>
                </a:lnTo>
                <a:lnTo>
                  <a:pt x="1331975" y="3047"/>
                </a:lnTo>
                <a:lnTo>
                  <a:pt x="1322832" y="0"/>
                </a:lnTo>
                <a:close/>
              </a:path>
              <a:path w="1374775" h="472439">
                <a:moveTo>
                  <a:pt x="1356360" y="441959"/>
                </a:moveTo>
                <a:lnTo>
                  <a:pt x="1344167" y="454151"/>
                </a:lnTo>
                <a:lnTo>
                  <a:pt x="1338071" y="457199"/>
                </a:lnTo>
                <a:lnTo>
                  <a:pt x="1328927" y="460247"/>
                </a:lnTo>
                <a:lnTo>
                  <a:pt x="1354836" y="460247"/>
                </a:lnTo>
                <a:lnTo>
                  <a:pt x="1359408" y="457199"/>
                </a:lnTo>
                <a:lnTo>
                  <a:pt x="1365503" y="451103"/>
                </a:lnTo>
                <a:lnTo>
                  <a:pt x="1369567" y="445007"/>
                </a:lnTo>
                <a:lnTo>
                  <a:pt x="1356360" y="445007"/>
                </a:lnTo>
                <a:lnTo>
                  <a:pt x="1356360" y="441959"/>
                </a:lnTo>
                <a:close/>
              </a:path>
              <a:path w="1374775" h="472439">
                <a:moveTo>
                  <a:pt x="18287" y="441959"/>
                </a:moveTo>
                <a:lnTo>
                  <a:pt x="18287" y="445007"/>
                </a:lnTo>
                <a:lnTo>
                  <a:pt x="21335" y="445007"/>
                </a:lnTo>
                <a:lnTo>
                  <a:pt x="18287" y="441959"/>
                </a:lnTo>
                <a:close/>
              </a:path>
              <a:path w="1374775" h="472439">
                <a:moveTo>
                  <a:pt x="1372615" y="36575"/>
                </a:moveTo>
                <a:lnTo>
                  <a:pt x="1359408" y="36575"/>
                </a:lnTo>
                <a:lnTo>
                  <a:pt x="1362456" y="45719"/>
                </a:lnTo>
                <a:lnTo>
                  <a:pt x="1362456" y="429767"/>
                </a:lnTo>
                <a:lnTo>
                  <a:pt x="1359408" y="435863"/>
                </a:lnTo>
                <a:lnTo>
                  <a:pt x="1356360" y="445007"/>
                </a:lnTo>
                <a:lnTo>
                  <a:pt x="1369567" y="445007"/>
                </a:lnTo>
                <a:lnTo>
                  <a:pt x="1371599" y="441959"/>
                </a:lnTo>
                <a:lnTo>
                  <a:pt x="1374647" y="432815"/>
                </a:lnTo>
                <a:lnTo>
                  <a:pt x="1374647" y="42671"/>
                </a:lnTo>
                <a:lnTo>
                  <a:pt x="1372615" y="36575"/>
                </a:lnTo>
                <a:close/>
              </a:path>
              <a:path w="1374775" h="472439">
                <a:moveTo>
                  <a:pt x="16255" y="36575"/>
                </a:moveTo>
                <a:lnTo>
                  <a:pt x="15239" y="36575"/>
                </a:lnTo>
                <a:lnTo>
                  <a:pt x="15239" y="39623"/>
                </a:lnTo>
                <a:lnTo>
                  <a:pt x="16255" y="36575"/>
                </a:lnTo>
                <a:close/>
              </a:path>
              <a:path w="1374775" h="472439">
                <a:moveTo>
                  <a:pt x="1365503" y="24383"/>
                </a:moveTo>
                <a:lnTo>
                  <a:pt x="1350264" y="24383"/>
                </a:lnTo>
                <a:lnTo>
                  <a:pt x="1356360" y="30479"/>
                </a:lnTo>
                <a:lnTo>
                  <a:pt x="1359408" y="39623"/>
                </a:lnTo>
                <a:lnTo>
                  <a:pt x="1359408" y="36575"/>
                </a:lnTo>
                <a:lnTo>
                  <a:pt x="1372615" y="36575"/>
                </a:lnTo>
                <a:lnTo>
                  <a:pt x="1371599" y="33527"/>
                </a:lnTo>
                <a:lnTo>
                  <a:pt x="1365503" y="24383"/>
                </a:lnTo>
                <a:close/>
              </a:path>
              <a:path w="1374775" h="472439">
                <a:moveTo>
                  <a:pt x="1359408" y="15239"/>
                </a:moveTo>
                <a:lnTo>
                  <a:pt x="1338071" y="15239"/>
                </a:lnTo>
                <a:lnTo>
                  <a:pt x="1350264" y="27431"/>
                </a:lnTo>
                <a:lnTo>
                  <a:pt x="1350264" y="24383"/>
                </a:lnTo>
                <a:lnTo>
                  <a:pt x="1365503" y="24383"/>
                </a:lnTo>
                <a:lnTo>
                  <a:pt x="1359408" y="15239"/>
                </a:lnTo>
                <a:close/>
              </a:path>
              <a:path w="1374775" h="472439">
                <a:moveTo>
                  <a:pt x="42671" y="15239"/>
                </a:moveTo>
                <a:lnTo>
                  <a:pt x="36575" y="15239"/>
                </a:lnTo>
                <a:lnTo>
                  <a:pt x="33527" y="18287"/>
                </a:lnTo>
                <a:lnTo>
                  <a:pt x="42671" y="15239"/>
                </a:lnTo>
                <a:close/>
              </a:path>
              <a:path w="1374775" h="472439">
                <a:moveTo>
                  <a:pt x="1338071" y="15239"/>
                </a:moveTo>
                <a:lnTo>
                  <a:pt x="1328927" y="15239"/>
                </a:lnTo>
                <a:lnTo>
                  <a:pt x="1338071" y="18287"/>
                </a:lnTo>
                <a:lnTo>
                  <a:pt x="1338071" y="15239"/>
                </a:lnTo>
                <a:close/>
              </a:path>
            </a:pathLst>
          </a:custGeom>
          <a:solidFill>
            <a:srgbClr val="FFFFFF"/>
          </a:solidFill>
        </p:spPr>
        <p:txBody>
          <a:bodyPr wrap="square" lIns="0" tIns="0" rIns="0" bIns="0" rtlCol="0"/>
          <a:lstStyle/>
          <a:p/>
        </p:txBody>
      </p:sp>
      <p:sp>
        <p:nvSpPr>
          <p:cNvPr id="75" name="object 75"/>
          <p:cNvSpPr/>
          <p:nvPr/>
        </p:nvSpPr>
        <p:spPr>
          <a:xfrm>
            <a:off x="6537959" y="5998971"/>
            <a:ext cx="1362456" cy="457200"/>
          </a:xfrm>
          <a:prstGeom prst="rect">
            <a:avLst/>
          </a:prstGeom>
          <a:blipFill>
            <a:blip r:embed="rId8" cstate="print"/>
            <a:stretch>
              <a:fillRect/>
            </a:stretch>
          </a:blipFill>
        </p:spPr>
        <p:txBody>
          <a:bodyPr wrap="square" lIns="0" tIns="0" rIns="0" bIns="0" rtlCol="0"/>
          <a:lstStyle/>
          <a:p/>
        </p:txBody>
      </p:sp>
      <p:sp>
        <p:nvSpPr>
          <p:cNvPr id="76" name="object 76"/>
          <p:cNvSpPr/>
          <p:nvPr/>
        </p:nvSpPr>
        <p:spPr>
          <a:xfrm>
            <a:off x="6531864" y="5992876"/>
            <a:ext cx="1374775" cy="469900"/>
          </a:xfrm>
          <a:custGeom>
            <a:avLst/>
            <a:gdLst/>
            <a:ahLst/>
            <a:cxnLst/>
            <a:rect l="l" t="t" r="r" b="b"/>
            <a:pathLst>
              <a:path w="1374775" h="469900">
                <a:moveTo>
                  <a:pt x="1335024" y="0"/>
                </a:moveTo>
                <a:lnTo>
                  <a:pt x="42671" y="0"/>
                </a:lnTo>
                <a:lnTo>
                  <a:pt x="30479" y="3048"/>
                </a:lnTo>
                <a:lnTo>
                  <a:pt x="24383" y="6096"/>
                </a:lnTo>
                <a:lnTo>
                  <a:pt x="9143" y="21336"/>
                </a:lnTo>
                <a:lnTo>
                  <a:pt x="3047" y="30480"/>
                </a:lnTo>
                <a:lnTo>
                  <a:pt x="0" y="39624"/>
                </a:lnTo>
                <a:lnTo>
                  <a:pt x="0" y="429768"/>
                </a:lnTo>
                <a:lnTo>
                  <a:pt x="24383" y="463296"/>
                </a:lnTo>
                <a:lnTo>
                  <a:pt x="42671" y="469392"/>
                </a:lnTo>
                <a:lnTo>
                  <a:pt x="1335024" y="469392"/>
                </a:lnTo>
                <a:lnTo>
                  <a:pt x="1353311" y="463296"/>
                </a:lnTo>
                <a:lnTo>
                  <a:pt x="1357376" y="457200"/>
                </a:lnTo>
                <a:lnTo>
                  <a:pt x="45719" y="457200"/>
                </a:lnTo>
                <a:lnTo>
                  <a:pt x="36575" y="454152"/>
                </a:lnTo>
                <a:lnTo>
                  <a:pt x="30479" y="451104"/>
                </a:lnTo>
                <a:lnTo>
                  <a:pt x="27431" y="448056"/>
                </a:lnTo>
                <a:lnTo>
                  <a:pt x="24383" y="448056"/>
                </a:lnTo>
                <a:lnTo>
                  <a:pt x="20320" y="441961"/>
                </a:lnTo>
                <a:lnTo>
                  <a:pt x="18287" y="441961"/>
                </a:lnTo>
                <a:lnTo>
                  <a:pt x="16255" y="435864"/>
                </a:lnTo>
                <a:lnTo>
                  <a:pt x="15239" y="435864"/>
                </a:lnTo>
                <a:lnTo>
                  <a:pt x="12191" y="426720"/>
                </a:lnTo>
                <a:lnTo>
                  <a:pt x="12191" y="42671"/>
                </a:lnTo>
                <a:lnTo>
                  <a:pt x="15239" y="33528"/>
                </a:lnTo>
                <a:lnTo>
                  <a:pt x="16255" y="33528"/>
                </a:lnTo>
                <a:lnTo>
                  <a:pt x="18287" y="27432"/>
                </a:lnTo>
                <a:lnTo>
                  <a:pt x="20319" y="27432"/>
                </a:lnTo>
                <a:lnTo>
                  <a:pt x="24383" y="21336"/>
                </a:lnTo>
                <a:lnTo>
                  <a:pt x="27431" y="21336"/>
                </a:lnTo>
                <a:lnTo>
                  <a:pt x="30479" y="18287"/>
                </a:lnTo>
                <a:lnTo>
                  <a:pt x="36575" y="15240"/>
                </a:lnTo>
                <a:lnTo>
                  <a:pt x="45719" y="12192"/>
                </a:lnTo>
                <a:lnTo>
                  <a:pt x="1357376" y="12192"/>
                </a:lnTo>
                <a:lnTo>
                  <a:pt x="1353311" y="6096"/>
                </a:lnTo>
                <a:lnTo>
                  <a:pt x="1335024" y="0"/>
                </a:lnTo>
                <a:close/>
              </a:path>
              <a:path w="1374775" h="469900">
                <a:moveTo>
                  <a:pt x="1351483" y="446227"/>
                </a:moveTo>
                <a:lnTo>
                  <a:pt x="1344167" y="451104"/>
                </a:lnTo>
                <a:lnTo>
                  <a:pt x="1347215" y="451104"/>
                </a:lnTo>
                <a:lnTo>
                  <a:pt x="1338071" y="454152"/>
                </a:lnTo>
                <a:lnTo>
                  <a:pt x="1341119" y="454152"/>
                </a:lnTo>
                <a:lnTo>
                  <a:pt x="1331976" y="457200"/>
                </a:lnTo>
                <a:lnTo>
                  <a:pt x="1357376" y="457200"/>
                </a:lnTo>
                <a:lnTo>
                  <a:pt x="1359407" y="454152"/>
                </a:lnTo>
                <a:lnTo>
                  <a:pt x="1368552" y="448056"/>
                </a:lnTo>
                <a:lnTo>
                  <a:pt x="1350263" y="448056"/>
                </a:lnTo>
                <a:lnTo>
                  <a:pt x="1351483" y="446227"/>
                </a:lnTo>
                <a:close/>
              </a:path>
              <a:path w="1374775" h="469900">
                <a:moveTo>
                  <a:pt x="24383" y="445008"/>
                </a:moveTo>
                <a:lnTo>
                  <a:pt x="24383" y="448056"/>
                </a:lnTo>
                <a:lnTo>
                  <a:pt x="27431" y="448056"/>
                </a:lnTo>
                <a:lnTo>
                  <a:pt x="24383" y="445008"/>
                </a:lnTo>
                <a:close/>
              </a:path>
              <a:path w="1374775" h="469900">
                <a:moveTo>
                  <a:pt x="1353311" y="445008"/>
                </a:moveTo>
                <a:lnTo>
                  <a:pt x="1351483" y="446227"/>
                </a:lnTo>
                <a:lnTo>
                  <a:pt x="1350263" y="448056"/>
                </a:lnTo>
                <a:lnTo>
                  <a:pt x="1353311" y="445008"/>
                </a:lnTo>
                <a:close/>
              </a:path>
              <a:path w="1374775" h="469900">
                <a:moveTo>
                  <a:pt x="1369567" y="445008"/>
                </a:moveTo>
                <a:lnTo>
                  <a:pt x="1353311" y="445008"/>
                </a:lnTo>
                <a:lnTo>
                  <a:pt x="1350263" y="448056"/>
                </a:lnTo>
                <a:lnTo>
                  <a:pt x="1368552" y="448056"/>
                </a:lnTo>
                <a:lnTo>
                  <a:pt x="1369567" y="445008"/>
                </a:lnTo>
                <a:close/>
              </a:path>
              <a:path w="1374775" h="469900">
                <a:moveTo>
                  <a:pt x="1356359" y="438912"/>
                </a:moveTo>
                <a:lnTo>
                  <a:pt x="1351483" y="446227"/>
                </a:lnTo>
                <a:lnTo>
                  <a:pt x="1353311" y="445008"/>
                </a:lnTo>
                <a:lnTo>
                  <a:pt x="1369567" y="445008"/>
                </a:lnTo>
                <a:lnTo>
                  <a:pt x="1370583" y="441961"/>
                </a:lnTo>
                <a:lnTo>
                  <a:pt x="1356359" y="441961"/>
                </a:lnTo>
                <a:lnTo>
                  <a:pt x="1356359" y="438912"/>
                </a:lnTo>
                <a:close/>
              </a:path>
              <a:path w="1374775" h="469900">
                <a:moveTo>
                  <a:pt x="18287" y="438912"/>
                </a:moveTo>
                <a:lnTo>
                  <a:pt x="18287" y="441961"/>
                </a:lnTo>
                <a:lnTo>
                  <a:pt x="20320" y="441961"/>
                </a:lnTo>
                <a:lnTo>
                  <a:pt x="18287" y="438912"/>
                </a:lnTo>
                <a:close/>
              </a:path>
              <a:path w="1374775" h="469900">
                <a:moveTo>
                  <a:pt x="1359407" y="432816"/>
                </a:moveTo>
                <a:lnTo>
                  <a:pt x="1356359" y="441961"/>
                </a:lnTo>
                <a:lnTo>
                  <a:pt x="1370583" y="441961"/>
                </a:lnTo>
                <a:lnTo>
                  <a:pt x="1372615" y="435864"/>
                </a:lnTo>
                <a:lnTo>
                  <a:pt x="1359407" y="435864"/>
                </a:lnTo>
                <a:lnTo>
                  <a:pt x="1359407" y="432816"/>
                </a:lnTo>
                <a:close/>
              </a:path>
              <a:path w="1374775" h="469900">
                <a:moveTo>
                  <a:pt x="15239" y="432816"/>
                </a:moveTo>
                <a:lnTo>
                  <a:pt x="15239" y="435864"/>
                </a:lnTo>
                <a:lnTo>
                  <a:pt x="16255" y="435864"/>
                </a:lnTo>
                <a:lnTo>
                  <a:pt x="15239" y="432816"/>
                </a:lnTo>
                <a:close/>
              </a:path>
              <a:path w="1374775" h="469900">
                <a:moveTo>
                  <a:pt x="1372615" y="33528"/>
                </a:moveTo>
                <a:lnTo>
                  <a:pt x="1359407" y="33528"/>
                </a:lnTo>
                <a:lnTo>
                  <a:pt x="1362455" y="42671"/>
                </a:lnTo>
                <a:lnTo>
                  <a:pt x="1362455" y="426720"/>
                </a:lnTo>
                <a:lnTo>
                  <a:pt x="1359407" y="435864"/>
                </a:lnTo>
                <a:lnTo>
                  <a:pt x="1372615" y="435864"/>
                </a:lnTo>
                <a:lnTo>
                  <a:pt x="1374647" y="429768"/>
                </a:lnTo>
                <a:lnTo>
                  <a:pt x="1374647" y="39624"/>
                </a:lnTo>
                <a:lnTo>
                  <a:pt x="1372615" y="33528"/>
                </a:lnTo>
                <a:close/>
              </a:path>
              <a:path w="1374775" h="469900">
                <a:moveTo>
                  <a:pt x="16255" y="33528"/>
                </a:moveTo>
                <a:lnTo>
                  <a:pt x="15239" y="33528"/>
                </a:lnTo>
                <a:lnTo>
                  <a:pt x="15239" y="36576"/>
                </a:lnTo>
                <a:lnTo>
                  <a:pt x="16255" y="33528"/>
                </a:lnTo>
                <a:close/>
              </a:path>
              <a:path w="1374775" h="469900">
                <a:moveTo>
                  <a:pt x="1370583" y="27432"/>
                </a:moveTo>
                <a:lnTo>
                  <a:pt x="1356359" y="27432"/>
                </a:lnTo>
                <a:lnTo>
                  <a:pt x="1359407" y="36576"/>
                </a:lnTo>
                <a:lnTo>
                  <a:pt x="1359407" y="33528"/>
                </a:lnTo>
                <a:lnTo>
                  <a:pt x="1372615" y="33528"/>
                </a:lnTo>
                <a:lnTo>
                  <a:pt x="1370583" y="27432"/>
                </a:lnTo>
                <a:close/>
              </a:path>
              <a:path w="1374775" h="469900">
                <a:moveTo>
                  <a:pt x="20319" y="27432"/>
                </a:moveTo>
                <a:lnTo>
                  <a:pt x="18287" y="27432"/>
                </a:lnTo>
                <a:lnTo>
                  <a:pt x="18287" y="30480"/>
                </a:lnTo>
                <a:lnTo>
                  <a:pt x="20319" y="27432"/>
                </a:lnTo>
                <a:close/>
              </a:path>
              <a:path w="1374775" h="469900">
                <a:moveTo>
                  <a:pt x="1351483" y="23164"/>
                </a:moveTo>
                <a:lnTo>
                  <a:pt x="1356359" y="30480"/>
                </a:lnTo>
                <a:lnTo>
                  <a:pt x="1356359" y="27432"/>
                </a:lnTo>
                <a:lnTo>
                  <a:pt x="1370583" y="27432"/>
                </a:lnTo>
                <a:lnTo>
                  <a:pt x="1369567" y="24384"/>
                </a:lnTo>
                <a:lnTo>
                  <a:pt x="1353311" y="24384"/>
                </a:lnTo>
                <a:lnTo>
                  <a:pt x="1351483" y="23164"/>
                </a:lnTo>
                <a:close/>
              </a:path>
              <a:path w="1374775" h="469900">
                <a:moveTo>
                  <a:pt x="27431" y="21336"/>
                </a:moveTo>
                <a:lnTo>
                  <a:pt x="24383" y="21336"/>
                </a:lnTo>
                <a:lnTo>
                  <a:pt x="24383" y="24384"/>
                </a:lnTo>
                <a:lnTo>
                  <a:pt x="27431" y="21336"/>
                </a:lnTo>
                <a:close/>
              </a:path>
              <a:path w="1374775" h="469900">
                <a:moveTo>
                  <a:pt x="1350263" y="21336"/>
                </a:moveTo>
                <a:lnTo>
                  <a:pt x="1351483" y="23164"/>
                </a:lnTo>
                <a:lnTo>
                  <a:pt x="1353311" y="24384"/>
                </a:lnTo>
                <a:lnTo>
                  <a:pt x="1350263" y="21336"/>
                </a:lnTo>
                <a:close/>
              </a:path>
              <a:path w="1374775" h="469900">
                <a:moveTo>
                  <a:pt x="1368552" y="21336"/>
                </a:moveTo>
                <a:lnTo>
                  <a:pt x="1350263" y="21336"/>
                </a:lnTo>
                <a:lnTo>
                  <a:pt x="1353311" y="24384"/>
                </a:lnTo>
                <a:lnTo>
                  <a:pt x="1369567" y="24384"/>
                </a:lnTo>
                <a:lnTo>
                  <a:pt x="1368552" y="21336"/>
                </a:lnTo>
                <a:close/>
              </a:path>
              <a:path w="1374775" h="469900">
                <a:moveTo>
                  <a:pt x="1357376" y="12192"/>
                </a:moveTo>
                <a:lnTo>
                  <a:pt x="1331976" y="12192"/>
                </a:lnTo>
                <a:lnTo>
                  <a:pt x="1341119" y="15240"/>
                </a:lnTo>
                <a:lnTo>
                  <a:pt x="1338071" y="15240"/>
                </a:lnTo>
                <a:lnTo>
                  <a:pt x="1347215" y="18287"/>
                </a:lnTo>
                <a:lnTo>
                  <a:pt x="1344167" y="18287"/>
                </a:lnTo>
                <a:lnTo>
                  <a:pt x="1351483" y="23164"/>
                </a:lnTo>
                <a:lnTo>
                  <a:pt x="1350263" y="21336"/>
                </a:lnTo>
                <a:lnTo>
                  <a:pt x="1368552" y="21336"/>
                </a:lnTo>
                <a:lnTo>
                  <a:pt x="1359407" y="15240"/>
                </a:lnTo>
                <a:lnTo>
                  <a:pt x="1357376" y="12192"/>
                </a:lnTo>
                <a:close/>
              </a:path>
            </a:pathLst>
          </a:custGeom>
          <a:solidFill>
            <a:srgbClr val="5A9AD4"/>
          </a:solidFill>
        </p:spPr>
        <p:txBody>
          <a:bodyPr wrap="square" lIns="0" tIns="0" rIns="0" bIns="0" rtlCol="0"/>
          <a:lstStyle/>
          <a:p/>
        </p:txBody>
      </p:sp>
      <p:sp>
        <p:nvSpPr>
          <p:cNvPr id="77" name="object 77"/>
          <p:cNvSpPr txBox="1"/>
          <p:nvPr/>
        </p:nvSpPr>
        <p:spPr>
          <a:xfrm>
            <a:off x="6631940" y="6086855"/>
            <a:ext cx="117475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黑体" panose="02010609060101010101" charset="-122"/>
                <a:cs typeface="黑体" panose="02010609060101010101" charset="-122"/>
              </a:rPr>
              <a:t>产品2生产单元</a:t>
            </a:r>
            <a:endParaRPr sz="1400">
              <a:latin typeface="黑体" panose="02010609060101010101" charset="-122"/>
              <a:cs typeface="黑体" panose="02010609060101010101" charset="-122"/>
            </a:endParaRPr>
          </a:p>
        </p:txBody>
      </p:sp>
      <p:sp>
        <p:nvSpPr>
          <p:cNvPr id="78" name="object 78"/>
          <p:cNvSpPr/>
          <p:nvPr/>
        </p:nvSpPr>
        <p:spPr>
          <a:xfrm>
            <a:off x="7930895" y="4965700"/>
            <a:ext cx="1152525" cy="527685"/>
          </a:xfrm>
          <a:custGeom>
            <a:avLst/>
            <a:gdLst/>
            <a:ahLst/>
            <a:cxnLst/>
            <a:rect l="l" t="t" r="r" b="b"/>
            <a:pathLst>
              <a:path w="1152525" h="527685">
                <a:moveTo>
                  <a:pt x="1100327" y="0"/>
                </a:moveTo>
                <a:lnTo>
                  <a:pt x="54863" y="0"/>
                </a:lnTo>
                <a:lnTo>
                  <a:pt x="33432" y="4286"/>
                </a:lnTo>
                <a:lnTo>
                  <a:pt x="16001" y="16001"/>
                </a:lnTo>
                <a:lnTo>
                  <a:pt x="4286" y="33432"/>
                </a:lnTo>
                <a:lnTo>
                  <a:pt x="0" y="54863"/>
                </a:lnTo>
                <a:lnTo>
                  <a:pt x="0" y="475488"/>
                </a:lnTo>
                <a:lnTo>
                  <a:pt x="4286" y="495157"/>
                </a:lnTo>
                <a:lnTo>
                  <a:pt x="16001" y="511683"/>
                </a:lnTo>
                <a:lnTo>
                  <a:pt x="33432" y="523065"/>
                </a:lnTo>
                <a:lnTo>
                  <a:pt x="54863" y="527304"/>
                </a:lnTo>
                <a:lnTo>
                  <a:pt x="1100327" y="527304"/>
                </a:lnTo>
                <a:lnTo>
                  <a:pt x="1121283" y="523065"/>
                </a:lnTo>
                <a:lnTo>
                  <a:pt x="1137666" y="511683"/>
                </a:lnTo>
                <a:lnTo>
                  <a:pt x="1148334" y="495157"/>
                </a:lnTo>
                <a:lnTo>
                  <a:pt x="1152144" y="475488"/>
                </a:lnTo>
                <a:lnTo>
                  <a:pt x="1152144" y="54863"/>
                </a:lnTo>
                <a:lnTo>
                  <a:pt x="1148333" y="33432"/>
                </a:lnTo>
                <a:lnTo>
                  <a:pt x="1137665" y="16001"/>
                </a:lnTo>
                <a:lnTo>
                  <a:pt x="1121282" y="4286"/>
                </a:lnTo>
                <a:lnTo>
                  <a:pt x="1100327" y="0"/>
                </a:lnTo>
                <a:close/>
              </a:path>
            </a:pathLst>
          </a:custGeom>
          <a:solidFill>
            <a:srgbClr val="5A9AD4"/>
          </a:solidFill>
        </p:spPr>
        <p:txBody>
          <a:bodyPr wrap="square" lIns="0" tIns="0" rIns="0" bIns="0" rtlCol="0"/>
          <a:lstStyle/>
          <a:p/>
        </p:txBody>
      </p:sp>
      <p:sp>
        <p:nvSpPr>
          <p:cNvPr id="79" name="object 79"/>
          <p:cNvSpPr/>
          <p:nvPr/>
        </p:nvSpPr>
        <p:spPr>
          <a:xfrm>
            <a:off x="7924800" y="4959603"/>
            <a:ext cx="1164590" cy="539750"/>
          </a:xfrm>
          <a:custGeom>
            <a:avLst/>
            <a:gdLst/>
            <a:ahLst/>
            <a:cxnLst/>
            <a:rect l="l" t="t" r="r" b="b"/>
            <a:pathLst>
              <a:path w="1164590" h="539750">
                <a:moveTo>
                  <a:pt x="1106424" y="0"/>
                </a:moveTo>
                <a:lnTo>
                  <a:pt x="60959" y="0"/>
                </a:lnTo>
                <a:lnTo>
                  <a:pt x="36575" y="6096"/>
                </a:lnTo>
                <a:lnTo>
                  <a:pt x="18288" y="18288"/>
                </a:lnTo>
                <a:lnTo>
                  <a:pt x="6096" y="36576"/>
                </a:lnTo>
                <a:lnTo>
                  <a:pt x="0" y="60960"/>
                </a:lnTo>
                <a:lnTo>
                  <a:pt x="0" y="481584"/>
                </a:lnTo>
                <a:lnTo>
                  <a:pt x="27431" y="530352"/>
                </a:lnTo>
                <a:lnTo>
                  <a:pt x="48768" y="539496"/>
                </a:lnTo>
                <a:lnTo>
                  <a:pt x="1118616" y="539496"/>
                </a:lnTo>
                <a:lnTo>
                  <a:pt x="1130807" y="536448"/>
                </a:lnTo>
                <a:lnTo>
                  <a:pt x="1139952" y="530352"/>
                </a:lnTo>
                <a:lnTo>
                  <a:pt x="1143000" y="527304"/>
                </a:lnTo>
                <a:lnTo>
                  <a:pt x="51816" y="527304"/>
                </a:lnTo>
                <a:lnTo>
                  <a:pt x="42672" y="524256"/>
                </a:lnTo>
                <a:lnTo>
                  <a:pt x="33527" y="518160"/>
                </a:lnTo>
                <a:lnTo>
                  <a:pt x="30479" y="515112"/>
                </a:lnTo>
                <a:lnTo>
                  <a:pt x="27431" y="515112"/>
                </a:lnTo>
                <a:lnTo>
                  <a:pt x="21335" y="505968"/>
                </a:lnTo>
                <a:lnTo>
                  <a:pt x="19303" y="499872"/>
                </a:lnTo>
                <a:lnTo>
                  <a:pt x="18288" y="499872"/>
                </a:lnTo>
                <a:lnTo>
                  <a:pt x="15240" y="490728"/>
                </a:lnTo>
                <a:lnTo>
                  <a:pt x="15240" y="48768"/>
                </a:lnTo>
                <a:lnTo>
                  <a:pt x="16255" y="48768"/>
                </a:lnTo>
                <a:lnTo>
                  <a:pt x="21335" y="33528"/>
                </a:lnTo>
                <a:lnTo>
                  <a:pt x="33527" y="21336"/>
                </a:lnTo>
                <a:lnTo>
                  <a:pt x="51816" y="15240"/>
                </a:lnTo>
                <a:lnTo>
                  <a:pt x="1144524" y="15240"/>
                </a:lnTo>
                <a:lnTo>
                  <a:pt x="1130807" y="6096"/>
                </a:lnTo>
                <a:lnTo>
                  <a:pt x="1106424" y="0"/>
                </a:lnTo>
                <a:close/>
              </a:path>
              <a:path w="1164590" h="539750">
                <a:moveTo>
                  <a:pt x="1133855" y="518160"/>
                </a:moveTo>
                <a:lnTo>
                  <a:pt x="1124711" y="524256"/>
                </a:lnTo>
                <a:lnTo>
                  <a:pt x="1115568" y="527304"/>
                </a:lnTo>
                <a:lnTo>
                  <a:pt x="1143000" y="527304"/>
                </a:lnTo>
                <a:lnTo>
                  <a:pt x="1149096" y="521208"/>
                </a:lnTo>
                <a:lnTo>
                  <a:pt x="1130807" y="521208"/>
                </a:lnTo>
                <a:lnTo>
                  <a:pt x="1133855" y="518160"/>
                </a:lnTo>
                <a:close/>
              </a:path>
              <a:path w="1164590" h="539750">
                <a:moveTo>
                  <a:pt x="1139952" y="512064"/>
                </a:moveTo>
                <a:lnTo>
                  <a:pt x="1130807" y="521208"/>
                </a:lnTo>
                <a:lnTo>
                  <a:pt x="1149096" y="521208"/>
                </a:lnTo>
                <a:lnTo>
                  <a:pt x="1155192" y="515112"/>
                </a:lnTo>
                <a:lnTo>
                  <a:pt x="1139952" y="515112"/>
                </a:lnTo>
                <a:lnTo>
                  <a:pt x="1139952" y="512064"/>
                </a:lnTo>
                <a:close/>
              </a:path>
              <a:path w="1164590" h="539750">
                <a:moveTo>
                  <a:pt x="27431" y="512064"/>
                </a:moveTo>
                <a:lnTo>
                  <a:pt x="27431" y="515112"/>
                </a:lnTo>
                <a:lnTo>
                  <a:pt x="30479" y="515112"/>
                </a:lnTo>
                <a:lnTo>
                  <a:pt x="27431" y="512064"/>
                </a:lnTo>
                <a:close/>
              </a:path>
              <a:path w="1164590" h="539750">
                <a:moveTo>
                  <a:pt x="1149096" y="496824"/>
                </a:moveTo>
                <a:lnTo>
                  <a:pt x="1146048" y="505968"/>
                </a:lnTo>
                <a:lnTo>
                  <a:pt x="1139952" y="515112"/>
                </a:lnTo>
                <a:lnTo>
                  <a:pt x="1155192" y="515112"/>
                </a:lnTo>
                <a:lnTo>
                  <a:pt x="1161288" y="502920"/>
                </a:lnTo>
                <a:lnTo>
                  <a:pt x="1162303" y="499872"/>
                </a:lnTo>
                <a:lnTo>
                  <a:pt x="1149096" y="499872"/>
                </a:lnTo>
                <a:lnTo>
                  <a:pt x="1149096" y="496824"/>
                </a:lnTo>
                <a:close/>
              </a:path>
              <a:path w="1164590" h="539750">
                <a:moveTo>
                  <a:pt x="18288" y="496824"/>
                </a:moveTo>
                <a:lnTo>
                  <a:pt x="18288" y="499872"/>
                </a:lnTo>
                <a:lnTo>
                  <a:pt x="19303" y="499872"/>
                </a:lnTo>
                <a:lnTo>
                  <a:pt x="18288" y="496824"/>
                </a:lnTo>
                <a:close/>
              </a:path>
              <a:path w="1164590" h="539750">
                <a:moveTo>
                  <a:pt x="1164335" y="48768"/>
                </a:moveTo>
                <a:lnTo>
                  <a:pt x="1152144" y="48768"/>
                </a:lnTo>
                <a:lnTo>
                  <a:pt x="1152144" y="490728"/>
                </a:lnTo>
                <a:lnTo>
                  <a:pt x="1149096" y="499872"/>
                </a:lnTo>
                <a:lnTo>
                  <a:pt x="1162303" y="499872"/>
                </a:lnTo>
                <a:lnTo>
                  <a:pt x="1164335" y="493776"/>
                </a:lnTo>
                <a:lnTo>
                  <a:pt x="1164335" y="48768"/>
                </a:lnTo>
                <a:close/>
              </a:path>
              <a:path w="1164590" h="539750">
                <a:moveTo>
                  <a:pt x="16255" y="48768"/>
                </a:moveTo>
                <a:lnTo>
                  <a:pt x="15240" y="48768"/>
                </a:lnTo>
                <a:lnTo>
                  <a:pt x="15240" y="51816"/>
                </a:lnTo>
                <a:lnTo>
                  <a:pt x="16255" y="48768"/>
                </a:lnTo>
                <a:close/>
              </a:path>
              <a:path w="1164590" h="539750">
                <a:moveTo>
                  <a:pt x="1144524" y="15240"/>
                </a:moveTo>
                <a:lnTo>
                  <a:pt x="1115568" y="15240"/>
                </a:lnTo>
                <a:lnTo>
                  <a:pt x="1133855" y="21336"/>
                </a:lnTo>
                <a:lnTo>
                  <a:pt x="1130807" y="21336"/>
                </a:lnTo>
                <a:lnTo>
                  <a:pt x="1139952" y="27432"/>
                </a:lnTo>
                <a:lnTo>
                  <a:pt x="1146048" y="33528"/>
                </a:lnTo>
                <a:lnTo>
                  <a:pt x="1152144" y="51816"/>
                </a:lnTo>
                <a:lnTo>
                  <a:pt x="1152144" y="48768"/>
                </a:lnTo>
                <a:lnTo>
                  <a:pt x="1164335" y="48768"/>
                </a:lnTo>
                <a:lnTo>
                  <a:pt x="1161288" y="36576"/>
                </a:lnTo>
                <a:lnTo>
                  <a:pt x="1149096" y="18288"/>
                </a:lnTo>
                <a:lnTo>
                  <a:pt x="1144524" y="15240"/>
                </a:lnTo>
                <a:close/>
              </a:path>
            </a:pathLst>
          </a:custGeom>
          <a:solidFill>
            <a:srgbClr val="FFFFFF"/>
          </a:solidFill>
        </p:spPr>
        <p:txBody>
          <a:bodyPr wrap="square" lIns="0" tIns="0" rIns="0" bIns="0" rtlCol="0"/>
          <a:lstStyle/>
          <a:p/>
        </p:txBody>
      </p:sp>
      <p:sp>
        <p:nvSpPr>
          <p:cNvPr id="80" name="object 80"/>
          <p:cNvSpPr/>
          <p:nvPr/>
        </p:nvSpPr>
        <p:spPr>
          <a:xfrm>
            <a:off x="8077200" y="5105908"/>
            <a:ext cx="1152144" cy="524256"/>
          </a:xfrm>
          <a:prstGeom prst="rect">
            <a:avLst/>
          </a:prstGeom>
          <a:blipFill>
            <a:blip r:embed="rId9" cstate="print"/>
            <a:stretch>
              <a:fillRect/>
            </a:stretch>
          </a:blipFill>
        </p:spPr>
        <p:txBody>
          <a:bodyPr wrap="square" lIns="0" tIns="0" rIns="0" bIns="0" rtlCol="0"/>
          <a:lstStyle/>
          <a:p/>
        </p:txBody>
      </p:sp>
      <p:sp>
        <p:nvSpPr>
          <p:cNvPr id="81" name="object 81"/>
          <p:cNvSpPr/>
          <p:nvPr/>
        </p:nvSpPr>
        <p:spPr>
          <a:xfrm>
            <a:off x="8071104" y="5096764"/>
            <a:ext cx="1164590" cy="539750"/>
          </a:xfrm>
          <a:custGeom>
            <a:avLst/>
            <a:gdLst/>
            <a:ahLst/>
            <a:cxnLst/>
            <a:rect l="l" t="t" r="r" b="b"/>
            <a:pathLst>
              <a:path w="1164590" h="539750">
                <a:moveTo>
                  <a:pt x="1106424" y="0"/>
                </a:moveTo>
                <a:lnTo>
                  <a:pt x="57912" y="0"/>
                </a:lnTo>
                <a:lnTo>
                  <a:pt x="45720" y="3048"/>
                </a:lnTo>
                <a:lnTo>
                  <a:pt x="9144" y="27431"/>
                </a:lnTo>
                <a:lnTo>
                  <a:pt x="0" y="48768"/>
                </a:lnTo>
                <a:lnTo>
                  <a:pt x="0" y="493775"/>
                </a:lnTo>
                <a:lnTo>
                  <a:pt x="24384" y="530352"/>
                </a:lnTo>
                <a:lnTo>
                  <a:pt x="45720" y="539496"/>
                </a:lnTo>
                <a:lnTo>
                  <a:pt x="1118616" y="539496"/>
                </a:lnTo>
                <a:lnTo>
                  <a:pt x="1127760" y="536448"/>
                </a:lnTo>
                <a:lnTo>
                  <a:pt x="1139952" y="530352"/>
                </a:lnTo>
                <a:lnTo>
                  <a:pt x="1143000" y="527304"/>
                </a:lnTo>
                <a:lnTo>
                  <a:pt x="48768" y="527304"/>
                </a:lnTo>
                <a:lnTo>
                  <a:pt x="39624" y="524256"/>
                </a:lnTo>
                <a:lnTo>
                  <a:pt x="42672" y="524256"/>
                </a:lnTo>
                <a:lnTo>
                  <a:pt x="38100" y="521208"/>
                </a:lnTo>
                <a:lnTo>
                  <a:pt x="33527" y="521208"/>
                </a:lnTo>
                <a:lnTo>
                  <a:pt x="24384" y="512063"/>
                </a:lnTo>
                <a:lnTo>
                  <a:pt x="25400" y="512063"/>
                </a:lnTo>
                <a:lnTo>
                  <a:pt x="23368" y="509016"/>
                </a:lnTo>
                <a:lnTo>
                  <a:pt x="21336" y="509016"/>
                </a:lnTo>
                <a:lnTo>
                  <a:pt x="15240" y="499872"/>
                </a:lnTo>
                <a:lnTo>
                  <a:pt x="12192" y="490728"/>
                </a:lnTo>
                <a:lnTo>
                  <a:pt x="12192" y="51816"/>
                </a:lnTo>
                <a:lnTo>
                  <a:pt x="15240" y="42672"/>
                </a:lnTo>
                <a:lnTo>
                  <a:pt x="21336" y="33528"/>
                </a:lnTo>
                <a:lnTo>
                  <a:pt x="27431" y="27431"/>
                </a:lnTo>
                <a:lnTo>
                  <a:pt x="24384" y="27431"/>
                </a:lnTo>
                <a:lnTo>
                  <a:pt x="33527" y="21336"/>
                </a:lnTo>
                <a:lnTo>
                  <a:pt x="42672" y="18287"/>
                </a:lnTo>
                <a:lnTo>
                  <a:pt x="39624" y="18287"/>
                </a:lnTo>
                <a:lnTo>
                  <a:pt x="48768" y="15240"/>
                </a:lnTo>
                <a:lnTo>
                  <a:pt x="1143000" y="15240"/>
                </a:lnTo>
                <a:lnTo>
                  <a:pt x="1139952" y="12192"/>
                </a:lnTo>
                <a:lnTo>
                  <a:pt x="1127760" y="6096"/>
                </a:lnTo>
                <a:lnTo>
                  <a:pt x="1118616" y="3048"/>
                </a:lnTo>
                <a:lnTo>
                  <a:pt x="1106424" y="0"/>
                </a:lnTo>
                <a:close/>
              </a:path>
              <a:path w="1164590" h="539750">
                <a:moveTo>
                  <a:pt x="1130807" y="518160"/>
                </a:moveTo>
                <a:lnTo>
                  <a:pt x="1121664" y="524256"/>
                </a:lnTo>
                <a:lnTo>
                  <a:pt x="1124712" y="524256"/>
                </a:lnTo>
                <a:lnTo>
                  <a:pt x="1115568" y="527304"/>
                </a:lnTo>
                <a:lnTo>
                  <a:pt x="1143000" y="527304"/>
                </a:lnTo>
                <a:lnTo>
                  <a:pt x="1149096" y="521208"/>
                </a:lnTo>
                <a:lnTo>
                  <a:pt x="1130807" y="521208"/>
                </a:lnTo>
                <a:lnTo>
                  <a:pt x="1130807" y="518160"/>
                </a:lnTo>
                <a:close/>
              </a:path>
              <a:path w="1164590" h="539750">
                <a:moveTo>
                  <a:pt x="33527" y="518160"/>
                </a:moveTo>
                <a:lnTo>
                  <a:pt x="33527" y="521208"/>
                </a:lnTo>
                <a:lnTo>
                  <a:pt x="38100" y="521208"/>
                </a:lnTo>
                <a:lnTo>
                  <a:pt x="33527" y="518160"/>
                </a:lnTo>
                <a:close/>
              </a:path>
              <a:path w="1164590" h="539750">
                <a:moveTo>
                  <a:pt x="1143000" y="505968"/>
                </a:moveTo>
                <a:lnTo>
                  <a:pt x="1136903" y="515112"/>
                </a:lnTo>
                <a:lnTo>
                  <a:pt x="1130807" y="521208"/>
                </a:lnTo>
                <a:lnTo>
                  <a:pt x="1149096" y="521208"/>
                </a:lnTo>
                <a:lnTo>
                  <a:pt x="1155192" y="515112"/>
                </a:lnTo>
                <a:lnTo>
                  <a:pt x="1156716" y="509016"/>
                </a:lnTo>
                <a:lnTo>
                  <a:pt x="1143000" y="509016"/>
                </a:lnTo>
                <a:lnTo>
                  <a:pt x="1143000" y="505968"/>
                </a:lnTo>
                <a:close/>
              </a:path>
              <a:path w="1164590" h="539750">
                <a:moveTo>
                  <a:pt x="25400" y="512063"/>
                </a:moveTo>
                <a:lnTo>
                  <a:pt x="24384" y="512063"/>
                </a:lnTo>
                <a:lnTo>
                  <a:pt x="27432" y="515112"/>
                </a:lnTo>
                <a:lnTo>
                  <a:pt x="25400" y="512063"/>
                </a:lnTo>
                <a:close/>
              </a:path>
              <a:path w="1164590" h="539750">
                <a:moveTo>
                  <a:pt x="21336" y="505968"/>
                </a:moveTo>
                <a:lnTo>
                  <a:pt x="21336" y="509016"/>
                </a:lnTo>
                <a:lnTo>
                  <a:pt x="23368" y="509016"/>
                </a:lnTo>
                <a:lnTo>
                  <a:pt x="21336" y="505968"/>
                </a:lnTo>
                <a:close/>
              </a:path>
              <a:path w="1164590" h="539750">
                <a:moveTo>
                  <a:pt x="1143000" y="15240"/>
                </a:moveTo>
                <a:lnTo>
                  <a:pt x="1115568" y="15240"/>
                </a:lnTo>
                <a:lnTo>
                  <a:pt x="1124712" y="18287"/>
                </a:lnTo>
                <a:lnTo>
                  <a:pt x="1121664" y="18287"/>
                </a:lnTo>
                <a:lnTo>
                  <a:pt x="1130807" y="21336"/>
                </a:lnTo>
                <a:lnTo>
                  <a:pt x="1143000" y="33528"/>
                </a:lnTo>
                <a:lnTo>
                  <a:pt x="1149096" y="42672"/>
                </a:lnTo>
                <a:lnTo>
                  <a:pt x="1152144" y="51816"/>
                </a:lnTo>
                <a:lnTo>
                  <a:pt x="1149096" y="51816"/>
                </a:lnTo>
                <a:lnTo>
                  <a:pt x="1152144" y="60960"/>
                </a:lnTo>
                <a:lnTo>
                  <a:pt x="1152144" y="481584"/>
                </a:lnTo>
                <a:lnTo>
                  <a:pt x="1149096" y="490728"/>
                </a:lnTo>
                <a:lnTo>
                  <a:pt x="1152144" y="490728"/>
                </a:lnTo>
                <a:lnTo>
                  <a:pt x="1149096" y="499872"/>
                </a:lnTo>
                <a:lnTo>
                  <a:pt x="1143000" y="509016"/>
                </a:lnTo>
                <a:lnTo>
                  <a:pt x="1156716" y="509016"/>
                </a:lnTo>
                <a:lnTo>
                  <a:pt x="1158240" y="502919"/>
                </a:lnTo>
                <a:lnTo>
                  <a:pt x="1164336" y="493775"/>
                </a:lnTo>
                <a:lnTo>
                  <a:pt x="1164336" y="48768"/>
                </a:lnTo>
                <a:lnTo>
                  <a:pt x="1158240" y="36575"/>
                </a:lnTo>
                <a:lnTo>
                  <a:pt x="1155192" y="27431"/>
                </a:lnTo>
                <a:lnTo>
                  <a:pt x="1143000" y="15240"/>
                </a:lnTo>
                <a:close/>
              </a:path>
            </a:pathLst>
          </a:custGeom>
          <a:solidFill>
            <a:srgbClr val="5A9AD4"/>
          </a:solidFill>
        </p:spPr>
        <p:txBody>
          <a:bodyPr wrap="square" lIns="0" tIns="0" rIns="0" bIns="0" rtlCol="0"/>
          <a:lstStyle/>
          <a:p/>
        </p:txBody>
      </p:sp>
      <p:sp>
        <p:nvSpPr>
          <p:cNvPr id="82" name="object 82"/>
          <p:cNvSpPr txBox="1"/>
          <p:nvPr/>
        </p:nvSpPr>
        <p:spPr>
          <a:xfrm>
            <a:off x="8372347" y="5227320"/>
            <a:ext cx="556260"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黑体" panose="02010609060101010101" charset="-122"/>
                <a:cs typeface="黑体" panose="02010609060101010101" charset="-122"/>
              </a:rPr>
              <a:t>储运厂</a:t>
            </a:r>
            <a:endParaRPr sz="1400">
              <a:latin typeface="黑体" panose="02010609060101010101" charset="-122"/>
              <a:cs typeface="黑体" panose="02010609060101010101" charset="-122"/>
            </a:endParaRPr>
          </a:p>
        </p:txBody>
      </p:sp>
      <p:sp>
        <p:nvSpPr>
          <p:cNvPr id="83" name="object 83"/>
          <p:cNvSpPr/>
          <p:nvPr/>
        </p:nvSpPr>
        <p:spPr>
          <a:xfrm>
            <a:off x="7930895" y="5870955"/>
            <a:ext cx="1161415" cy="485140"/>
          </a:xfrm>
          <a:custGeom>
            <a:avLst/>
            <a:gdLst/>
            <a:ahLst/>
            <a:cxnLst/>
            <a:rect l="l" t="t" r="r" b="b"/>
            <a:pathLst>
              <a:path w="1161415" h="485139">
                <a:moveTo>
                  <a:pt x="1112520" y="0"/>
                </a:moveTo>
                <a:lnTo>
                  <a:pt x="48768" y="0"/>
                </a:lnTo>
                <a:lnTo>
                  <a:pt x="29575" y="3762"/>
                </a:lnTo>
                <a:lnTo>
                  <a:pt x="14097" y="14097"/>
                </a:lnTo>
                <a:lnTo>
                  <a:pt x="3762" y="29575"/>
                </a:lnTo>
                <a:lnTo>
                  <a:pt x="0" y="48768"/>
                </a:lnTo>
                <a:lnTo>
                  <a:pt x="0" y="435864"/>
                </a:lnTo>
                <a:lnTo>
                  <a:pt x="3762" y="455056"/>
                </a:lnTo>
                <a:lnTo>
                  <a:pt x="14097" y="470535"/>
                </a:lnTo>
                <a:lnTo>
                  <a:pt x="29575" y="480869"/>
                </a:lnTo>
                <a:lnTo>
                  <a:pt x="48768" y="484632"/>
                </a:lnTo>
                <a:lnTo>
                  <a:pt x="1112520" y="484632"/>
                </a:lnTo>
                <a:lnTo>
                  <a:pt x="1131712" y="480869"/>
                </a:lnTo>
                <a:lnTo>
                  <a:pt x="1147190" y="470535"/>
                </a:lnTo>
                <a:lnTo>
                  <a:pt x="1157525" y="455056"/>
                </a:lnTo>
                <a:lnTo>
                  <a:pt x="1161287" y="435864"/>
                </a:lnTo>
                <a:lnTo>
                  <a:pt x="1161287" y="48768"/>
                </a:lnTo>
                <a:lnTo>
                  <a:pt x="1157525" y="29575"/>
                </a:lnTo>
                <a:lnTo>
                  <a:pt x="1147191" y="14097"/>
                </a:lnTo>
                <a:lnTo>
                  <a:pt x="1131712" y="3762"/>
                </a:lnTo>
                <a:lnTo>
                  <a:pt x="1112520" y="0"/>
                </a:lnTo>
                <a:close/>
              </a:path>
            </a:pathLst>
          </a:custGeom>
          <a:solidFill>
            <a:srgbClr val="5A9AD4"/>
          </a:solidFill>
        </p:spPr>
        <p:txBody>
          <a:bodyPr wrap="square" lIns="0" tIns="0" rIns="0" bIns="0" rtlCol="0"/>
          <a:lstStyle/>
          <a:p/>
        </p:txBody>
      </p:sp>
      <p:sp>
        <p:nvSpPr>
          <p:cNvPr id="84" name="object 84"/>
          <p:cNvSpPr/>
          <p:nvPr/>
        </p:nvSpPr>
        <p:spPr>
          <a:xfrm>
            <a:off x="7924800" y="5864859"/>
            <a:ext cx="1173480" cy="497205"/>
          </a:xfrm>
          <a:custGeom>
            <a:avLst/>
            <a:gdLst/>
            <a:ahLst/>
            <a:cxnLst/>
            <a:rect l="l" t="t" r="r" b="b"/>
            <a:pathLst>
              <a:path w="1173479" h="497204">
                <a:moveTo>
                  <a:pt x="1118616" y="0"/>
                </a:moveTo>
                <a:lnTo>
                  <a:pt x="54864" y="0"/>
                </a:lnTo>
                <a:lnTo>
                  <a:pt x="42672" y="3047"/>
                </a:lnTo>
                <a:lnTo>
                  <a:pt x="24383" y="9143"/>
                </a:lnTo>
                <a:lnTo>
                  <a:pt x="9144" y="24383"/>
                </a:lnTo>
                <a:lnTo>
                  <a:pt x="3048" y="33527"/>
                </a:lnTo>
                <a:lnTo>
                  <a:pt x="0" y="45719"/>
                </a:lnTo>
                <a:lnTo>
                  <a:pt x="0" y="454151"/>
                </a:lnTo>
                <a:lnTo>
                  <a:pt x="33527" y="493777"/>
                </a:lnTo>
                <a:lnTo>
                  <a:pt x="42672" y="496823"/>
                </a:lnTo>
                <a:lnTo>
                  <a:pt x="1127759" y="496823"/>
                </a:lnTo>
                <a:lnTo>
                  <a:pt x="1139952" y="493777"/>
                </a:lnTo>
                <a:lnTo>
                  <a:pt x="1153668" y="484631"/>
                </a:lnTo>
                <a:lnTo>
                  <a:pt x="45720" y="484631"/>
                </a:lnTo>
                <a:lnTo>
                  <a:pt x="36575" y="481583"/>
                </a:lnTo>
                <a:lnTo>
                  <a:pt x="30479" y="478535"/>
                </a:lnTo>
                <a:lnTo>
                  <a:pt x="18288" y="466343"/>
                </a:lnTo>
                <a:lnTo>
                  <a:pt x="15240" y="460249"/>
                </a:lnTo>
                <a:lnTo>
                  <a:pt x="13207" y="454151"/>
                </a:lnTo>
                <a:lnTo>
                  <a:pt x="12192" y="454151"/>
                </a:lnTo>
                <a:lnTo>
                  <a:pt x="12192" y="45719"/>
                </a:lnTo>
                <a:lnTo>
                  <a:pt x="13208" y="45719"/>
                </a:lnTo>
                <a:lnTo>
                  <a:pt x="18288" y="30479"/>
                </a:lnTo>
                <a:lnTo>
                  <a:pt x="20320" y="30479"/>
                </a:lnTo>
                <a:lnTo>
                  <a:pt x="24383" y="24383"/>
                </a:lnTo>
                <a:lnTo>
                  <a:pt x="27431" y="24383"/>
                </a:lnTo>
                <a:lnTo>
                  <a:pt x="36575" y="15239"/>
                </a:lnTo>
                <a:lnTo>
                  <a:pt x="45720" y="15239"/>
                </a:lnTo>
                <a:lnTo>
                  <a:pt x="54864" y="12191"/>
                </a:lnTo>
                <a:lnTo>
                  <a:pt x="1152144" y="12191"/>
                </a:lnTo>
                <a:lnTo>
                  <a:pt x="1149096" y="9143"/>
                </a:lnTo>
                <a:lnTo>
                  <a:pt x="1139952" y="6095"/>
                </a:lnTo>
                <a:lnTo>
                  <a:pt x="1127759" y="3047"/>
                </a:lnTo>
                <a:lnTo>
                  <a:pt x="1118616" y="0"/>
                </a:lnTo>
                <a:close/>
              </a:path>
              <a:path w="1173479" h="497204">
                <a:moveTo>
                  <a:pt x="1158240" y="451103"/>
                </a:moveTo>
                <a:lnTo>
                  <a:pt x="1155192" y="460249"/>
                </a:lnTo>
                <a:lnTo>
                  <a:pt x="1158240" y="460249"/>
                </a:lnTo>
                <a:lnTo>
                  <a:pt x="1146048" y="472439"/>
                </a:lnTo>
                <a:lnTo>
                  <a:pt x="1149096" y="472439"/>
                </a:lnTo>
                <a:lnTo>
                  <a:pt x="1139952" y="478535"/>
                </a:lnTo>
                <a:lnTo>
                  <a:pt x="1143000" y="478535"/>
                </a:lnTo>
                <a:lnTo>
                  <a:pt x="1124711" y="484631"/>
                </a:lnTo>
                <a:lnTo>
                  <a:pt x="1153668" y="484631"/>
                </a:lnTo>
                <a:lnTo>
                  <a:pt x="1158240" y="481583"/>
                </a:lnTo>
                <a:lnTo>
                  <a:pt x="1164335" y="475487"/>
                </a:lnTo>
                <a:lnTo>
                  <a:pt x="1167383" y="466343"/>
                </a:lnTo>
                <a:lnTo>
                  <a:pt x="1170431" y="454151"/>
                </a:lnTo>
                <a:lnTo>
                  <a:pt x="1158240" y="454151"/>
                </a:lnTo>
                <a:lnTo>
                  <a:pt x="1158240" y="451103"/>
                </a:lnTo>
                <a:close/>
              </a:path>
              <a:path w="1173479" h="497204">
                <a:moveTo>
                  <a:pt x="12192" y="451103"/>
                </a:moveTo>
                <a:lnTo>
                  <a:pt x="12192" y="454151"/>
                </a:lnTo>
                <a:lnTo>
                  <a:pt x="13207" y="454151"/>
                </a:lnTo>
                <a:lnTo>
                  <a:pt x="12192" y="451103"/>
                </a:lnTo>
                <a:close/>
              </a:path>
              <a:path w="1173479" h="497204">
                <a:moveTo>
                  <a:pt x="1161288" y="441959"/>
                </a:moveTo>
                <a:lnTo>
                  <a:pt x="1158240" y="454151"/>
                </a:lnTo>
                <a:lnTo>
                  <a:pt x="1170431" y="454151"/>
                </a:lnTo>
                <a:lnTo>
                  <a:pt x="1173479" y="445007"/>
                </a:lnTo>
                <a:lnTo>
                  <a:pt x="1161288" y="445007"/>
                </a:lnTo>
                <a:lnTo>
                  <a:pt x="1161288" y="441959"/>
                </a:lnTo>
                <a:close/>
              </a:path>
              <a:path w="1173479" h="497204">
                <a:moveTo>
                  <a:pt x="1170431" y="45719"/>
                </a:moveTo>
                <a:lnTo>
                  <a:pt x="1158240" y="45719"/>
                </a:lnTo>
                <a:lnTo>
                  <a:pt x="1161288" y="54863"/>
                </a:lnTo>
                <a:lnTo>
                  <a:pt x="1161288" y="445007"/>
                </a:lnTo>
                <a:lnTo>
                  <a:pt x="1173479" y="445007"/>
                </a:lnTo>
                <a:lnTo>
                  <a:pt x="1173479" y="54863"/>
                </a:lnTo>
                <a:lnTo>
                  <a:pt x="1170431" y="45719"/>
                </a:lnTo>
                <a:close/>
              </a:path>
              <a:path w="1173479" h="497204">
                <a:moveTo>
                  <a:pt x="13208" y="45719"/>
                </a:moveTo>
                <a:lnTo>
                  <a:pt x="12192" y="45719"/>
                </a:lnTo>
                <a:lnTo>
                  <a:pt x="12192" y="48767"/>
                </a:lnTo>
                <a:lnTo>
                  <a:pt x="13208" y="45719"/>
                </a:lnTo>
                <a:close/>
              </a:path>
              <a:path w="1173479" h="497204">
                <a:moveTo>
                  <a:pt x="1166367" y="30479"/>
                </a:moveTo>
                <a:lnTo>
                  <a:pt x="1152144" y="30479"/>
                </a:lnTo>
                <a:lnTo>
                  <a:pt x="1158240" y="39623"/>
                </a:lnTo>
                <a:lnTo>
                  <a:pt x="1155192" y="39623"/>
                </a:lnTo>
                <a:lnTo>
                  <a:pt x="1158240" y="48767"/>
                </a:lnTo>
                <a:lnTo>
                  <a:pt x="1158240" y="45719"/>
                </a:lnTo>
                <a:lnTo>
                  <a:pt x="1170431" y="45719"/>
                </a:lnTo>
                <a:lnTo>
                  <a:pt x="1167383" y="33527"/>
                </a:lnTo>
                <a:lnTo>
                  <a:pt x="1166367" y="30479"/>
                </a:lnTo>
                <a:close/>
              </a:path>
              <a:path w="1173479" h="497204">
                <a:moveTo>
                  <a:pt x="20320" y="30479"/>
                </a:moveTo>
                <a:lnTo>
                  <a:pt x="18288" y="30479"/>
                </a:lnTo>
                <a:lnTo>
                  <a:pt x="18288" y="33527"/>
                </a:lnTo>
                <a:lnTo>
                  <a:pt x="20320" y="30479"/>
                </a:lnTo>
                <a:close/>
              </a:path>
              <a:path w="1173479" h="497204">
                <a:moveTo>
                  <a:pt x="1147267" y="26212"/>
                </a:moveTo>
                <a:lnTo>
                  <a:pt x="1152144" y="33527"/>
                </a:lnTo>
                <a:lnTo>
                  <a:pt x="1152144" y="30479"/>
                </a:lnTo>
                <a:lnTo>
                  <a:pt x="1166367" y="30479"/>
                </a:lnTo>
                <a:lnTo>
                  <a:pt x="1165352" y="27431"/>
                </a:lnTo>
                <a:lnTo>
                  <a:pt x="1149096" y="27431"/>
                </a:lnTo>
                <a:lnTo>
                  <a:pt x="1147267" y="26212"/>
                </a:lnTo>
                <a:close/>
              </a:path>
              <a:path w="1173479" h="497204">
                <a:moveTo>
                  <a:pt x="27431" y="24383"/>
                </a:moveTo>
                <a:lnTo>
                  <a:pt x="24383" y="24383"/>
                </a:lnTo>
                <a:lnTo>
                  <a:pt x="24383" y="27431"/>
                </a:lnTo>
                <a:lnTo>
                  <a:pt x="27431" y="24383"/>
                </a:lnTo>
                <a:close/>
              </a:path>
              <a:path w="1173479" h="497204">
                <a:moveTo>
                  <a:pt x="1146048" y="24383"/>
                </a:moveTo>
                <a:lnTo>
                  <a:pt x="1147267" y="26212"/>
                </a:lnTo>
                <a:lnTo>
                  <a:pt x="1149096" y="27431"/>
                </a:lnTo>
                <a:lnTo>
                  <a:pt x="1146048" y="24383"/>
                </a:lnTo>
                <a:close/>
              </a:path>
              <a:path w="1173479" h="497204">
                <a:moveTo>
                  <a:pt x="1164335" y="24383"/>
                </a:moveTo>
                <a:lnTo>
                  <a:pt x="1146048" y="24383"/>
                </a:lnTo>
                <a:lnTo>
                  <a:pt x="1149096" y="27431"/>
                </a:lnTo>
                <a:lnTo>
                  <a:pt x="1165352" y="27431"/>
                </a:lnTo>
                <a:lnTo>
                  <a:pt x="1164335" y="24383"/>
                </a:lnTo>
                <a:close/>
              </a:path>
              <a:path w="1173479" h="497204">
                <a:moveTo>
                  <a:pt x="1152144" y="12191"/>
                </a:moveTo>
                <a:lnTo>
                  <a:pt x="1118616" y="12191"/>
                </a:lnTo>
                <a:lnTo>
                  <a:pt x="1127759" y="15239"/>
                </a:lnTo>
                <a:lnTo>
                  <a:pt x="1133855" y="15239"/>
                </a:lnTo>
                <a:lnTo>
                  <a:pt x="1143000" y="21335"/>
                </a:lnTo>
                <a:lnTo>
                  <a:pt x="1139952" y="21335"/>
                </a:lnTo>
                <a:lnTo>
                  <a:pt x="1147267" y="26212"/>
                </a:lnTo>
                <a:lnTo>
                  <a:pt x="1146048" y="24383"/>
                </a:lnTo>
                <a:lnTo>
                  <a:pt x="1164335" y="24383"/>
                </a:lnTo>
                <a:lnTo>
                  <a:pt x="1152144" y="12191"/>
                </a:lnTo>
                <a:close/>
              </a:path>
              <a:path w="1173479" h="497204">
                <a:moveTo>
                  <a:pt x="45720" y="15239"/>
                </a:moveTo>
                <a:lnTo>
                  <a:pt x="36575" y="15239"/>
                </a:lnTo>
                <a:lnTo>
                  <a:pt x="36575" y="18287"/>
                </a:lnTo>
                <a:lnTo>
                  <a:pt x="45720" y="15239"/>
                </a:lnTo>
                <a:close/>
              </a:path>
              <a:path w="1173479" h="497204">
                <a:moveTo>
                  <a:pt x="1133855" y="15239"/>
                </a:moveTo>
                <a:lnTo>
                  <a:pt x="1124711" y="15239"/>
                </a:lnTo>
                <a:lnTo>
                  <a:pt x="1133855" y="18287"/>
                </a:lnTo>
                <a:lnTo>
                  <a:pt x="1133855" y="15239"/>
                </a:lnTo>
                <a:close/>
              </a:path>
            </a:pathLst>
          </a:custGeom>
          <a:solidFill>
            <a:srgbClr val="FFFFFF"/>
          </a:solidFill>
        </p:spPr>
        <p:txBody>
          <a:bodyPr wrap="square" lIns="0" tIns="0" rIns="0" bIns="0" rtlCol="0"/>
          <a:lstStyle/>
          <a:p/>
        </p:txBody>
      </p:sp>
      <p:sp>
        <p:nvSpPr>
          <p:cNvPr id="85" name="object 85"/>
          <p:cNvSpPr/>
          <p:nvPr/>
        </p:nvSpPr>
        <p:spPr>
          <a:xfrm>
            <a:off x="8074152" y="6008115"/>
            <a:ext cx="1161288" cy="487680"/>
          </a:xfrm>
          <a:prstGeom prst="rect">
            <a:avLst/>
          </a:prstGeom>
          <a:blipFill>
            <a:blip r:embed="rId10" cstate="print"/>
            <a:stretch>
              <a:fillRect/>
            </a:stretch>
          </a:blipFill>
        </p:spPr>
        <p:txBody>
          <a:bodyPr wrap="square" lIns="0" tIns="0" rIns="0" bIns="0" rtlCol="0"/>
          <a:lstStyle/>
          <a:p/>
        </p:txBody>
      </p:sp>
      <p:sp>
        <p:nvSpPr>
          <p:cNvPr id="86" name="object 86"/>
          <p:cNvSpPr/>
          <p:nvPr/>
        </p:nvSpPr>
        <p:spPr>
          <a:xfrm>
            <a:off x="8068056" y="6002020"/>
            <a:ext cx="1173480" cy="500380"/>
          </a:xfrm>
          <a:custGeom>
            <a:avLst/>
            <a:gdLst/>
            <a:ahLst/>
            <a:cxnLst/>
            <a:rect l="l" t="t" r="r" b="b"/>
            <a:pathLst>
              <a:path w="1173479" h="500379">
                <a:moveTo>
                  <a:pt x="1118616" y="0"/>
                </a:moveTo>
                <a:lnTo>
                  <a:pt x="54864" y="0"/>
                </a:lnTo>
                <a:lnTo>
                  <a:pt x="45720" y="3047"/>
                </a:lnTo>
                <a:lnTo>
                  <a:pt x="33527" y="6095"/>
                </a:lnTo>
                <a:lnTo>
                  <a:pt x="24384" y="9143"/>
                </a:lnTo>
                <a:lnTo>
                  <a:pt x="9144" y="24383"/>
                </a:lnTo>
                <a:lnTo>
                  <a:pt x="6096" y="33527"/>
                </a:lnTo>
                <a:lnTo>
                  <a:pt x="0" y="45719"/>
                </a:lnTo>
                <a:lnTo>
                  <a:pt x="0" y="454151"/>
                </a:lnTo>
                <a:lnTo>
                  <a:pt x="6096" y="466343"/>
                </a:lnTo>
                <a:lnTo>
                  <a:pt x="9144" y="475489"/>
                </a:lnTo>
                <a:lnTo>
                  <a:pt x="24384" y="490727"/>
                </a:lnTo>
                <a:lnTo>
                  <a:pt x="33527" y="493775"/>
                </a:lnTo>
                <a:lnTo>
                  <a:pt x="45720" y="496823"/>
                </a:lnTo>
                <a:lnTo>
                  <a:pt x="54864" y="499871"/>
                </a:lnTo>
                <a:lnTo>
                  <a:pt x="1118616" y="499871"/>
                </a:lnTo>
                <a:lnTo>
                  <a:pt x="1130808" y="496823"/>
                </a:lnTo>
                <a:lnTo>
                  <a:pt x="1149096" y="490727"/>
                </a:lnTo>
                <a:lnTo>
                  <a:pt x="1155192" y="484631"/>
                </a:lnTo>
                <a:lnTo>
                  <a:pt x="48768" y="484631"/>
                </a:lnTo>
                <a:lnTo>
                  <a:pt x="30479" y="478535"/>
                </a:lnTo>
                <a:lnTo>
                  <a:pt x="33527" y="478535"/>
                </a:lnTo>
                <a:lnTo>
                  <a:pt x="28957" y="475489"/>
                </a:lnTo>
                <a:lnTo>
                  <a:pt x="27432" y="475489"/>
                </a:lnTo>
                <a:lnTo>
                  <a:pt x="24384" y="472439"/>
                </a:lnTo>
                <a:lnTo>
                  <a:pt x="25399" y="472439"/>
                </a:lnTo>
                <a:lnTo>
                  <a:pt x="23367" y="469391"/>
                </a:lnTo>
                <a:lnTo>
                  <a:pt x="21336" y="469391"/>
                </a:lnTo>
                <a:lnTo>
                  <a:pt x="15240" y="460247"/>
                </a:lnTo>
                <a:lnTo>
                  <a:pt x="15240" y="454151"/>
                </a:lnTo>
                <a:lnTo>
                  <a:pt x="12953" y="445007"/>
                </a:lnTo>
                <a:lnTo>
                  <a:pt x="12192" y="445007"/>
                </a:lnTo>
                <a:lnTo>
                  <a:pt x="12192" y="54863"/>
                </a:lnTo>
                <a:lnTo>
                  <a:pt x="12953" y="54863"/>
                </a:lnTo>
                <a:lnTo>
                  <a:pt x="15240" y="45719"/>
                </a:lnTo>
                <a:lnTo>
                  <a:pt x="15240" y="39623"/>
                </a:lnTo>
                <a:lnTo>
                  <a:pt x="21336" y="30479"/>
                </a:lnTo>
                <a:lnTo>
                  <a:pt x="23368" y="30479"/>
                </a:lnTo>
                <a:lnTo>
                  <a:pt x="25400" y="27431"/>
                </a:lnTo>
                <a:lnTo>
                  <a:pt x="24384" y="27431"/>
                </a:lnTo>
                <a:lnTo>
                  <a:pt x="27432" y="24383"/>
                </a:lnTo>
                <a:lnTo>
                  <a:pt x="28956" y="24383"/>
                </a:lnTo>
                <a:lnTo>
                  <a:pt x="33527" y="21335"/>
                </a:lnTo>
                <a:lnTo>
                  <a:pt x="30479" y="21335"/>
                </a:lnTo>
                <a:lnTo>
                  <a:pt x="48768" y="15239"/>
                </a:lnTo>
                <a:lnTo>
                  <a:pt x="1155192" y="15239"/>
                </a:lnTo>
                <a:lnTo>
                  <a:pt x="1149096" y="9143"/>
                </a:lnTo>
                <a:lnTo>
                  <a:pt x="1130808" y="3047"/>
                </a:lnTo>
                <a:lnTo>
                  <a:pt x="1118616" y="0"/>
                </a:lnTo>
                <a:close/>
              </a:path>
              <a:path w="1173479" h="500379">
                <a:moveTo>
                  <a:pt x="1149096" y="472439"/>
                </a:moveTo>
                <a:lnTo>
                  <a:pt x="1143000" y="478535"/>
                </a:lnTo>
                <a:lnTo>
                  <a:pt x="1136903" y="481583"/>
                </a:lnTo>
                <a:lnTo>
                  <a:pt x="1127760" y="484631"/>
                </a:lnTo>
                <a:lnTo>
                  <a:pt x="1155192" y="484631"/>
                </a:lnTo>
                <a:lnTo>
                  <a:pt x="1164336" y="475489"/>
                </a:lnTo>
                <a:lnTo>
                  <a:pt x="1149096" y="475489"/>
                </a:lnTo>
                <a:lnTo>
                  <a:pt x="1149096" y="472439"/>
                </a:lnTo>
                <a:close/>
              </a:path>
              <a:path w="1173479" h="500379">
                <a:moveTo>
                  <a:pt x="24384" y="472439"/>
                </a:moveTo>
                <a:lnTo>
                  <a:pt x="27432" y="475489"/>
                </a:lnTo>
                <a:lnTo>
                  <a:pt x="26211" y="473658"/>
                </a:lnTo>
                <a:lnTo>
                  <a:pt x="24384" y="472439"/>
                </a:lnTo>
                <a:close/>
              </a:path>
              <a:path w="1173479" h="500379">
                <a:moveTo>
                  <a:pt x="26211" y="473658"/>
                </a:moveTo>
                <a:lnTo>
                  <a:pt x="27432" y="475489"/>
                </a:lnTo>
                <a:lnTo>
                  <a:pt x="28957" y="475489"/>
                </a:lnTo>
                <a:lnTo>
                  <a:pt x="26211" y="473658"/>
                </a:lnTo>
                <a:close/>
              </a:path>
              <a:path w="1173479" h="500379">
                <a:moveTo>
                  <a:pt x="1155192" y="466343"/>
                </a:moveTo>
                <a:lnTo>
                  <a:pt x="1149096" y="475489"/>
                </a:lnTo>
                <a:lnTo>
                  <a:pt x="1164336" y="475489"/>
                </a:lnTo>
                <a:lnTo>
                  <a:pt x="1168400" y="469391"/>
                </a:lnTo>
                <a:lnTo>
                  <a:pt x="1155192" y="469391"/>
                </a:lnTo>
                <a:lnTo>
                  <a:pt x="1155192" y="466343"/>
                </a:lnTo>
                <a:close/>
              </a:path>
              <a:path w="1173479" h="500379">
                <a:moveTo>
                  <a:pt x="25399" y="472439"/>
                </a:moveTo>
                <a:lnTo>
                  <a:pt x="24384" y="472439"/>
                </a:lnTo>
                <a:lnTo>
                  <a:pt x="26211" y="473658"/>
                </a:lnTo>
                <a:lnTo>
                  <a:pt x="25399" y="472439"/>
                </a:lnTo>
                <a:close/>
              </a:path>
              <a:path w="1173479" h="500379">
                <a:moveTo>
                  <a:pt x="21336" y="466343"/>
                </a:moveTo>
                <a:lnTo>
                  <a:pt x="21336" y="469391"/>
                </a:lnTo>
                <a:lnTo>
                  <a:pt x="23367" y="469391"/>
                </a:lnTo>
                <a:lnTo>
                  <a:pt x="21336" y="466343"/>
                </a:lnTo>
                <a:close/>
              </a:path>
              <a:path w="1173479" h="500379">
                <a:moveTo>
                  <a:pt x="1161288" y="451103"/>
                </a:moveTo>
                <a:lnTo>
                  <a:pt x="1155192" y="469391"/>
                </a:lnTo>
                <a:lnTo>
                  <a:pt x="1168400" y="469391"/>
                </a:lnTo>
                <a:lnTo>
                  <a:pt x="1170432" y="466343"/>
                </a:lnTo>
                <a:lnTo>
                  <a:pt x="1173479" y="454151"/>
                </a:lnTo>
                <a:lnTo>
                  <a:pt x="1161288" y="454151"/>
                </a:lnTo>
                <a:lnTo>
                  <a:pt x="1161288" y="451103"/>
                </a:lnTo>
                <a:close/>
              </a:path>
              <a:path w="1173479" h="500379">
                <a:moveTo>
                  <a:pt x="1173479" y="45719"/>
                </a:moveTo>
                <a:lnTo>
                  <a:pt x="1161288" y="45719"/>
                </a:lnTo>
                <a:lnTo>
                  <a:pt x="1161288" y="454151"/>
                </a:lnTo>
                <a:lnTo>
                  <a:pt x="1173479" y="454151"/>
                </a:lnTo>
                <a:lnTo>
                  <a:pt x="1173479" y="45719"/>
                </a:lnTo>
                <a:close/>
              </a:path>
              <a:path w="1173479" h="500379">
                <a:moveTo>
                  <a:pt x="12192" y="441959"/>
                </a:moveTo>
                <a:lnTo>
                  <a:pt x="12192" y="445007"/>
                </a:lnTo>
                <a:lnTo>
                  <a:pt x="12953" y="445007"/>
                </a:lnTo>
                <a:lnTo>
                  <a:pt x="12192" y="441959"/>
                </a:lnTo>
                <a:close/>
              </a:path>
              <a:path w="1173479" h="500379">
                <a:moveTo>
                  <a:pt x="12953" y="54863"/>
                </a:moveTo>
                <a:lnTo>
                  <a:pt x="12192" y="54863"/>
                </a:lnTo>
                <a:lnTo>
                  <a:pt x="12192" y="57911"/>
                </a:lnTo>
                <a:lnTo>
                  <a:pt x="12953" y="54863"/>
                </a:lnTo>
                <a:close/>
              </a:path>
              <a:path w="1173479" h="500379">
                <a:moveTo>
                  <a:pt x="1168400" y="30479"/>
                </a:moveTo>
                <a:lnTo>
                  <a:pt x="1155192" y="30479"/>
                </a:lnTo>
                <a:lnTo>
                  <a:pt x="1161288" y="48767"/>
                </a:lnTo>
                <a:lnTo>
                  <a:pt x="1161288" y="45719"/>
                </a:lnTo>
                <a:lnTo>
                  <a:pt x="1173479" y="45719"/>
                </a:lnTo>
                <a:lnTo>
                  <a:pt x="1170432" y="33527"/>
                </a:lnTo>
                <a:lnTo>
                  <a:pt x="1168400" y="30479"/>
                </a:lnTo>
                <a:close/>
              </a:path>
              <a:path w="1173479" h="500379">
                <a:moveTo>
                  <a:pt x="23368" y="30479"/>
                </a:moveTo>
                <a:lnTo>
                  <a:pt x="21336" y="30479"/>
                </a:lnTo>
                <a:lnTo>
                  <a:pt x="21336" y="33527"/>
                </a:lnTo>
                <a:lnTo>
                  <a:pt x="23368" y="30479"/>
                </a:lnTo>
                <a:close/>
              </a:path>
              <a:path w="1173479" h="500379">
                <a:moveTo>
                  <a:pt x="1164336" y="24383"/>
                </a:moveTo>
                <a:lnTo>
                  <a:pt x="1149096" y="24383"/>
                </a:lnTo>
                <a:lnTo>
                  <a:pt x="1155192" y="33527"/>
                </a:lnTo>
                <a:lnTo>
                  <a:pt x="1155192" y="30479"/>
                </a:lnTo>
                <a:lnTo>
                  <a:pt x="1168400" y="30479"/>
                </a:lnTo>
                <a:lnTo>
                  <a:pt x="1164336" y="24383"/>
                </a:lnTo>
                <a:close/>
              </a:path>
              <a:path w="1173479" h="500379">
                <a:moveTo>
                  <a:pt x="27432" y="24383"/>
                </a:moveTo>
                <a:lnTo>
                  <a:pt x="24384" y="27431"/>
                </a:lnTo>
                <a:lnTo>
                  <a:pt x="26212" y="26212"/>
                </a:lnTo>
                <a:lnTo>
                  <a:pt x="27432" y="24383"/>
                </a:lnTo>
                <a:close/>
              </a:path>
              <a:path w="1173479" h="500379">
                <a:moveTo>
                  <a:pt x="26212" y="26212"/>
                </a:moveTo>
                <a:lnTo>
                  <a:pt x="24384" y="27431"/>
                </a:lnTo>
                <a:lnTo>
                  <a:pt x="25400" y="27431"/>
                </a:lnTo>
                <a:lnTo>
                  <a:pt x="26212" y="26212"/>
                </a:lnTo>
                <a:close/>
              </a:path>
              <a:path w="1173479" h="500379">
                <a:moveTo>
                  <a:pt x="1155192" y="15239"/>
                </a:moveTo>
                <a:lnTo>
                  <a:pt x="1127760" y="15239"/>
                </a:lnTo>
                <a:lnTo>
                  <a:pt x="1136903" y="18287"/>
                </a:lnTo>
                <a:lnTo>
                  <a:pt x="1143000" y="21335"/>
                </a:lnTo>
                <a:lnTo>
                  <a:pt x="1149096" y="27431"/>
                </a:lnTo>
                <a:lnTo>
                  <a:pt x="1149096" y="24383"/>
                </a:lnTo>
                <a:lnTo>
                  <a:pt x="1164336" y="24383"/>
                </a:lnTo>
                <a:lnTo>
                  <a:pt x="1155192" y="15239"/>
                </a:lnTo>
                <a:close/>
              </a:path>
              <a:path w="1173479" h="500379">
                <a:moveTo>
                  <a:pt x="28956" y="24383"/>
                </a:moveTo>
                <a:lnTo>
                  <a:pt x="27432" y="24383"/>
                </a:lnTo>
                <a:lnTo>
                  <a:pt x="26212" y="26212"/>
                </a:lnTo>
                <a:lnTo>
                  <a:pt x="28956" y="24383"/>
                </a:lnTo>
                <a:close/>
              </a:path>
            </a:pathLst>
          </a:custGeom>
          <a:solidFill>
            <a:srgbClr val="5A9AD4"/>
          </a:solidFill>
        </p:spPr>
        <p:txBody>
          <a:bodyPr wrap="square" lIns="0" tIns="0" rIns="0" bIns="0" rtlCol="0"/>
          <a:lstStyle/>
          <a:p/>
        </p:txBody>
      </p:sp>
      <p:sp>
        <p:nvSpPr>
          <p:cNvPr id="87" name="object 87"/>
          <p:cNvSpPr txBox="1"/>
          <p:nvPr/>
        </p:nvSpPr>
        <p:spPr>
          <a:xfrm>
            <a:off x="8463788" y="6111240"/>
            <a:ext cx="379095" cy="238125"/>
          </a:xfrm>
          <a:prstGeom prst="rect">
            <a:avLst/>
          </a:prstGeom>
        </p:spPr>
        <p:txBody>
          <a:bodyPr vert="horz" wrap="square" lIns="0" tIns="11430" rIns="0" bIns="0" rtlCol="0">
            <a:spAutoFit/>
          </a:bodyPr>
          <a:lstStyle/>
          <a:p>
            <a:pPr marL="12700">
              <a:lnSpc>
                <a:spcPct val="100000"/>
              </a:lnSpc>
              <a:spcBef>
                <a:spcPts val="90"/>
              </a:spcBef>
            </a:pPr>
            <a:r>
              <a:rPr sz="1400" spc="-10" dirty="0">
                <a:latin typeface="黑体" panose="02010609060101010101" charset="-122"/>
                <a:cs typeface="黑体" panose="02010609060101010101" charset="-122"/>
              </a:rPr>
              <a:t>车队</a:t>
            </a:r>
            <a:endParaRPr sz="1400">
              <a:latin typeface="黑体" panose="02010609060101010101" charset="-122"/>
              <a:cs typeface="黑体" panose="02010609060101010101" charset="-122"/>
            </a:endParaRPr>
          </a:p>
        </p:txBody>
      </p:sp>
      <p:sp>
        <p:nvSpPr>
          <p:cNvPr id="88" name="object 88"/>
          <p:cNvSpPr txBox="1">
            <a:spLocks noGrp="1"/>
          </p:cNvSpPr>
          <p:nvPr>
            <p:ph type="ftr" sz="quarter" idx="5"/>
          </p:nvPr>
        </p:nvSpPr>
        <p:spPr>
          <a:prstGeom prst="rect">
            <a:avLst/>
          </a:prstGeom>
        </p:spPr>
        <p:txBody>
          <a:bodyPr vert="horz" wrap="square" lIns="0" tIns="0" rIns="0" bIns="0" rtlCol="0">
            <a:spAutoFit/>
          </a:bodyPr>
          <a:lstStyle/>
          <a:p>
            <a:pPr marL="12700">
              <a:lnSpc>
                <a:spcPts val="1065"/>
              </a:lnSpc>
            </a:pPr>
            <a:r>
              <a:rPr spc="30" dirty="0"/>
              <a:t>国家</a:t>
            </a:r>
            <a:r>
              <a:rPr spc="10" dirty="0"/>
              <a:t>发</a:t>
            </a:r>
            <a:r>
              <a:rPr spc="-15" dirty="0"/>
              <a:t>展</a:t>
            </a:r>
            <a:r>
              <a:rPr spc="10" dirty="0"/>
              <a:t>改</a:t>
            </a:r>
            <a:r>
              <a:rPr spc="-15" dirty="0"/>
              <a:t>革</a:t>
            </a:r>
            <a:r>
              <a:rPr spc="10" dirty="0"/>
              <a:t>委</a:t>
            </a:r>
            <a:r>
              <a:rPr spc="-15" dirty="0"/>
              <a:t>企</a:t>
            </a:r>
            <a:r>
              <a:rPr spc="10" dirty="0"/>
              <a:t>业</a:t>
            </a:r>
            <a:r>
              <a:rPr spc="-15" dirty="0"/>
              <a:t>温</a:t>
            </a:r>
            <a:r>
              <a:rPr spc="10" dirty="0"/>
              <a:t>室</a:t>
            </a:r>
            <a:r>
              <a:rPr spc="-15" dirty="0"/>
              <a:t>气</a:t>
            </a:r>
            <a:r>
              <a:rPr spc="10" dirty="0"/>
              <a:t>体</a:t>
            </a:r>
            <a:r>
              <a:rPr spc="-15" dirty="0"/>
              <a:t>核</a:t>
            </a:r>
            <a:r>
              <a:rPr spc="10" dirty="0"/>
              <a:t>算</a:t>
            </a:r>
            <a:r>
              <a:rPr spc="-15" dirty="0"/>
              <a:t>方</a:t>
            </a:r>
            <a:r>
              <a:rPr spc="10" dirty="0"/>
              <a:t>法</a:t>
            </a:r>
            <a:r>
              <a:rPr spc="-15" dirty="0"/>
              <a:t>与</a:t>
            </a:r>
            <a:r>
              <a:rPr spc="10" dirty="0"/>
              <a:t>报</a:t>
            </a:r>
            <a:r>
              <a:rPr spc="-15" dirty="0"/>
              <a:t>告</a:t>
            </a:r>
            <a:r>
              <a:rPr spc="10" dirty="0"/>
              <a:t>指</a:t>
            </a:r>
            <a:r>
              <a:rPr spc="-15" dirty="0"/>
              <a:t>南</a:t>
            </a:r>
            <a:r>
              <a:rPr spc="10" dirty="0"/>
              <a:t>系</a:t>
            </a:r>
            <a:r>
              <a:rPr spc="-15" dirty="0"/>
              <a:t>列</a:t>
            </a:r>
            <a:r>
              <a:rPr spc="10" dirty="0"/>
              <a:t>讲义</a:t>
            </a:r>
            <a:endParaRPr spc="1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5419" y="499871"/>
            <a:ext cx="7235825" cy="984885"/>
          </a:xfrm>
          <a:prstGeom prst="rect">
            <a:avLst/>
          </a:prstGeom>
        </p:spPr>
        <p:txBody>
          <a:bodyPr vert="horz" wrap="square" lIns="0" tIns="69215" rIns="0" bIns="0" rtlCol="0">
            <a:spAutoFit/>
          </a:bodyPr>
          <a:lstStyle/>
          <a:p>
            <a:pPr marL="38100" marR="30480">
              <a:lnSpc>
                <a:spcPts val="3580"/>
              </a:lnSpc>
              <a:spcBef>
                <a:spcPts val="545"/>
              </a:spcBef>
            </a:pPr>
            <a:r>
              <a:rPr sz="3300" b="1" spc="30" dirty="0">
                <a:solidFill>
                  <a:srgbClr val="000000"/>
                </a:solidFill>
                <a:latin typeface="Microsoft JhengHei" panose="020B0604030504040204" charset="-120"/>
                <a:cs typeface="Microsoft JhengHei" panose="020B0604030504040204" charset="-120"/>
              </a:rPr>
              <a:t>根据流</a:t>
            </a:r>
            <a:r>
              <a:rPr sz="3300" b="1" spc="10" dirty="0">
                <a:solidFill>
                  <a:srgbClr val="000000"/>
                </a:solidFill>
                <a:latin typeface="Microsoft JhengHei" panose="020B0604030504040204" charset="-120"/>
                <a:cs typeface="Microsoft JhengHei" panose="020B0604030504040204" charset="-120"/>
              </a:rPr>
              <a:t>入流出核算单元的碳源流以确定  </a:t>
            </a:r>
            <a:r>
              <a:rPr sz="3300" b="1" spc="-580" dirty="0">
                <a:solidFill>
                  <a:srgbClr val="000000"/>
                </a:solidFill>
                <a:latin typeface="Microsoft JhengHei" panose="020B0604030504040204" charset="-120"/>
                <a:cs typeface="Microsoft JhengHei" panose="020B0604030504040204" charset="-120"/>
              </a:rPr>
              <a:t>CO</a:t>
            </a:r>
            <a:r>
              <a:rPr sz="3300" b="1" spc="-869" baseline="-20000" dirty="0">
                <a:solidFill>
                  <a:srgbClr val="000000"/>
                </a:solidFill>
                <a:latin typeface="Microsoft JhengHei" panose="020B0604030504040204" charset="-120"/>
                <a:cs typeface="Microsoft JhengHei" panose="020B0604030504040204" charset="-120"/>
              </a:rPr>
              <a:t>2</a:t>
            </a:r>
            <a:r>
              <a:rPr sz="3300" b="1" spc="30" dirty="0">
                <a:solidFill>
                  <a:srgbClr val="000000"/>
                </a:solidFill>
                <a:latin typeface="Microsoft JhengHei" panose="020B0604030504040204" charset="-120"/>
                <a:cs typeface="Microsoft JhengHei" panose="020B0604030504040204" charset="-120"/>
              </a:rPr>
              <a:t>排</a:t>
            </a:r>
            <a:r>
              <a:rPr sz="3300" b="1" spc="10" dirty="0">
                <a:solidFill>
                  <a:srgbClr val="000000"/>
                </a:solidFill>
                <a:latin typeface="Microsoft JhengHei" panose="020B0604030504040204" charset="-120"/>
                <a:cs typeface="Microsoft JhengHei" panose="020B0604030504040204" charset="-120"/>
              </a:rPr>
              <a:t>放源</a:t>
            </a:r>
            <a:endParaRPr sz="3300">
              <a:latin typeface="Microsoft JhengHei" panose="020B0604030504040204" charset="-120"/>
              <a:cs typeface="Microsoft JhengHei" panose="020B0604030504040204" charset="-120"/>
            </a:endParaRPr>
          </a:p>
        </p:txBody>
      </p:sp>
      <p:sp>
        <p:nvSpPr>
          <p:cNvPr id="3" name="object 3"/>
          <p:cNvSpPr/>
          <p:nvPr/>
        </p:nvSpPr>
        <p:spPr>
          <a:xfrm>
            <a:off x="7495031" y="5285740"/>
            <a:ext cx="320040" cy="533400"/>
          </a:xfrm>
          <a:custGeom>
            <a:avLst/>
            <a:gdLst/>
            <a:ahLst/>
            <a:cxnLst/>
            <a:rect l="l" t="t" r="r" b="b"/>
            <a:pathLst>
              <a:path w="320040" h="533400">
                <a:moveTo>
                  <a:pt x="149351" y="496824"/>
                </a:moveTo>
                <a:lnTo>
                  <a:pt x="131064" y="518160"/>
                </a:lnTo>
                <a:lnTo>
                  <a:pt x="152400" y="533400"/>
                </a:lnTo>
                <a:lnTo>
                  <a:pt x="160020" y="522732"/>
                </a:lnTo>
                <a:lnTo>
                  <a:pt x="152400" y="512064"/>
                </a:lnTo>
                <a:lnTo>
                  <a:pt x="160421" y="506048"/>
                </a:lnTo>
                <a:lnTo>
                  <a:pt x="149351" y="496824"/>
                </a:lnTo>
                <a:close/>
              </a:path>
              <a:path w="320040" h="533400">
                <a:moveTo>
                  <a:pt x="164592" y="502920"/>
                </a:moveTo>
                <a:lnTo>
                  <a:pt x="160421" y="506048"/>
                </a:lnTo>
                <a:lnTo>
                  <a:pt x="167640" y="512064"/>
                </a:lnTo>
                <a:lnTo>
                  <a:pt x="160020" y="522732"/>
                </a:lnTo>
                <a:lnTo>
                  <a:pt x="167640" y="533400"/>
                </a:lnTo>
                <a:lnTo>
                  <a:pt x="182879" y="521208"/>
                </a:lnTo>
                <a:lnTo>
                  <a:pt x="164592" y="502920"/>
                </a:lnTo>
                <a:close/>
              </a:path>
              <a:path w="320040" h="533400">
                <a:moveTo>
                  <a:pt x="160421" y="506048"/>
                </a:moveTo>
                <a:lnTo>
                  <a:pt x="152400" y="512064"/>
                </a:lnTo>
                <a:lnTo>
                  <a:pt x="160020" y="522732"/>
                </a:lnTo>
                <a:lnTo>
                  <a:pt x="167640" y="512064"/>
                </a:lnTo>
                <a:lnTo>
                  <a:pt x="160421" y="506048"/>
                </a:lnTo>
                <a:close/>
              </a:path>
              <a:path w="320040" h="533400">
                <a:moveTo>
                  <a:pt x="106679" y="466344"/>
                </a:moveTo>
                <a:lnTo>
                  <a:pt x="91440" y="487680"/>
                </a:lnTo>
                <a:lnTo>
                  <a:pt x="112775" y="502920"/>
                </a:lnTo>
                <a:lnTo>
                  <a:pt x="128016" y="481584"/>
                </a:lnTo>
                <a:lnTo>
                  <a:pt x="106679" y="466344"/>
                </a:lnTo>
                <a:close/>
              </a:path>
              <a:path w="320040" h="533400">
                <a:moveTo>
                  <a:pt x="67056" y="435864"/>
                </a:moveTo>
                <a:lnTo>
                  <a:pt x="51816" y="454152"/>
                </a:lnTo>
                <a:lnTo>
                  <a:pt x="73151" y="472440"/>
                </a:lnTo>
                <a:lnTo>
                  <a:pt x="88392" y="451104"/>
                </a:lnTo>
                <a:lnTo>
                  <a:pt x="67056" y="435864"/>
                </a:lnTo>
                <a:close/>
              </a:path>
              <a:path w="320040" h="533400">
                <a:moveTo>
                  <a:pt x="60960" y="417576"/>
                </a:moveTo>
                <a:lnTo>
                  <a:pt x="45720" y="417576"/>
                </a:lnTo>
                <a:lnTo>
                  <a:pt x="48768" y="420624"/>
                </a:lnTo>
                <a:lnTo>
                  <a:pt x="42062" y="427329"/>
                </a:lnTo>
                <a:lnTo>
                  <a:pt x="36575" y="441960"/>
                </a:lnTo>
                <a:lnTo>
                  <a:pt x="60960" y="441960"/>
                </a:lnTo>
                <a:lnTo>
                  <a:pt x="60960" y="417576"/>
                </a:lnTo>
                <a:close/>
              </a:path>
              <a:path w="320040" h="533400">
                <a:moveTo>
                  <a:pt x="112775" y="417576"/>
                </a:moveTo>
                <a:lnTo>
                  <a:pt x="95097" y="417576"/>
                </a:lnTo>
                <a:lnTo>
                  <a:pt x="85344" y="429768"/>
                </a:lnTo>
                <a:lnTo>
                  <a:pt x="85344" y="441960"/>
                </a:lnTo>
                <a:lnTo>
                  <a:pt x="112775" y="441960"/>
                </a:lnTo>
                <a:lnTo>
                  <a:pt x="112775" y="417576"/>
                </a:lnTo>
                <a:close/>
              </a:path>
              <a:path w="320040" h="533400">
                <a:moveTo>
                  <a:pt x="60960" y="414528"/>
                </a:moveTo>
                <a:lnTo>
                  <a:pt x="0" y="414528"/>
                </a:lnTo>
                <a:lnTo>
                  <a:pt x="30479" y="438912"/>
                </a:lnTo>
                <a:lnTo>
                  <a:pt x="42062" y="427329"/>
                </a:lnTo>
                <a:lnTo>
                  <a:pt x="45720" y="417576"/>
                </a:lnTo>
                <a:lnTo>
                  <a:pt x="60960" y="417576"/>
                </a:lnTo>
                <a:lnTo>
                  <a:pt x="60960" y="414528"/>
                </a:lnTo>
                <a:close/>
              </a:path>
              <a:path w="320040" h="533400">
                <a:moveTo>
                  <a:pt x="97536" y="414528"/>
                </a:moveTo>
                <a:lnTo>
                  <a:pt x="85344" y="414528"/>
                </a:lnTo>
                <a:lnTo>
                  <a:pt x="85344" y="429768"/>
                </a:lnTo>
                <a:lnTo>
                  <a:pt x="97536" y="414528"/>
                </a:lnTo>
                <a:close/>
              </a:path>
              <a:path w="320040" h="533400">
                <a:moveTo>
                  <a:pt x="45720" y="417576"/>
                </a:moveTo>
                <a:lnTo>
                  <a:pt x="42062" y="427329"/>
                </a:lnTo>
                <a:lnTo>
                  <a:pt x="48768" y="420624"/>
                </a:lnTo>
                <a:lnTo>
                  <a:pt x="45720" y="417576"/>
                </a:lnTo>
                <a:close/>
              </a:path>
              <a:path w="320040" h="533400">
                <a:moveTo>
                  <a:pt x="112775" y="365760"/>
                </a:moveTo>
                <a:lnTo>
                  <a:pt x="85344" y="365760"/>
                </a:lnTo>
                <a:lnTo>
                  <a:pt x="85344" y="390144"/>
                </a:lnTo>
                <a:lnTo>
                  <a:pt x="112775" y="390144"/>
                </a:lnTo>
                <a:lnTo>
                  <a:pt x="112775" y="365760"/>
                </a:lnTo>
                <a:close/>
              </a:path>
              <a:path w="320040" h="533400">
                <a:moveTo>
                  <a:pt x="112775" y="313944"/>
                </a:moveTo>
                <a:lnTo>
                  <a:pt x="85344" y="313944"/>
                </a:lnTo>
                <a:lnTo>
                  <a:pt x="85344" y="341376"/>
                </a:lnTo>
                <a:lnTo>
                  <a:pt x="112775" y="341376"/>
                </a:lnTo>
                <a:lnTo>
                  <a:pt x="112775" y="313944"/>
                </a:lnTo>
                <a:close/>
              </a:path>
              <a:path w="320040" h="533400">
                <a:moveTo>
                  <a:pt x="112775" y="265176"/>
                </a:moveTo>
                <a:lnTo>
                  <a:pt x="85344" y="265176"/>
                </a:lnTo>
                <a:lnTo>
                  <a:pt x="85344" y="289560"/>
                </a:lnTo>
                <a:lnTo>
                  <a:pt x="112775" y="289560"/>
                </a:lnTo>
                <a:lnTo>
                  <a:pt x="112775" y="265176"/>
                </a:lnTo>
                <a:close/>
              </a:path>
              <a:path w="320040" h="533400">
                <a:moveTo>
                  <a:pt x="112775" y="213360"/>
                </a:moveTo>
                <a:lnTo>
                  <a:pt x="85344" y="213360"/>
                </a:lnTo>
                <a:lnTo>
                  <a:pt x="85344" y="237744"/>
                </a:lnTo>
                <a:lnTo>
                  <a:pt x="112775" y="237744"/>
                </a:lnTo>
                <a:lnTo>
                  <a:pt x="112775" y="213360"/>
                </a:lnTo>
                <a:close/>
              </a:path>
              <a:path w="320040" h="533400">
                <a:moveTo>
                  <a:pt x="112775" y="161544"/>
                </a:moveTo>
                <a:lnTo>
                  <a:pt x="85344" y="161544"/>
                </a:lnTo>
                <a:lnTo>
                  <a:pt x="85344" y="188976"/>
                </a:lnTo>
                <a:lnTo>
                  <a:pt x="112775" y="188976"/>
                </a:lnTo>
                <a:lnTo>
                  <a:pt x="112775" y="161544"/>
                </a:lnTo>
                <a:close/>
              </a:path>
              <a:path w="320040" h="533400">
                <a:moveTo>
                  <a:pt x="112775" y="112776"/>
                </a:moveTo>
                <a:lnTo>
                  <a:pt x="85344" y="112776"/>
                </a:lnTo>
                <a:lnTo>
                  <a:pt x="85344" y="137160"/>
                </a:lnTo>
                <a:lnTo>
                  <a:pt x="112775" y="137160"/>
                </a:lnTo>
                <a:lnTo>
                  <a:pt x="112775" y="112776"/>
                </a:lnTo>
                <a:close/>
              </a:path>
              <a:path w="320040" h="533400">
                <a:moveTo>
                  <a:pt x="112775" y="60960"/>
                </a:moveTo>
                <a:lnTo>
                  <a:pt x="85344" y="60960"/>
                </a:lnTo>
                <a:lnTo>
                  <a:pt x="85344" y="85343"/>
                </a:lnTo>
                <a:lnTo>
                  <a:pt x="112775" y="85343"/>
                </a:lnTo>
                <a:lnTo>
                  <a:pt x="112775" y="60960"/>
                </a:lnTo>
                <a:close/>
              </a:path>
              <a:path w="320040" h="533400">
                <a:moveTo>
                  <a:pt x="100584" y="0"/>
                </a:moveTo>
                <a:lnTo>
                  <a:pt x="85344" y="0"/>
                </a:lnTo>
                <a:lnTo>
                  <a:pt x="85344" y="36576"/>
                </a:lnTo>
                <a:lnTo>
                  <a:pt x="112775" y="36576"/>
                </a:lnTo>
                <a:lnTo>
                  <a:pt x="112775" y="24384"/>
                </a:lnTo>
                <a:lnTo>
                  <a:pt x="97536" y="24384"/>
                </a:lnTo>
                <a:lnTo>
                  <a:pt x="100584" y="21945"/>
                </a:lnTo>
                <a:lnTo>
                  <a:pt x="100584" y="0"/>
                </a:lnTo>
                <a:close/>
              </a:path>
              <a:path w="320040" h="533400">
                <a:moveTo>
                  <a:pt x="100584" y="21945"/>
                </a:moveTo>
                <a:lnTo>
                  <a:pt x="97536" y="24384"/>
                </a:lnTo>
                <a:lnTo>
                  <a:pt x="100584" y="24384"/>
                </a:lnTo>
                <a:lnTo>
                  <a:pt x="100584" y="21945"/>
                </a:lnTo>
                <a:close/>
              </a:path>
              <a:path w="320040" h="533400">
                <a:moveTo>
                  <a:pt x="112775" y="12192"/>
                </a:moveTo>
                <a:lnTo>
                  <a:pt x="100584" y="21945"/>
                </a:lnTo>
                <a:lnTo>
                  <a:pt x="100584" y="24384"/>
                </a:lnTo>
                <a:lnTo>
                  <a:pt x="112775" y="24384"/>
                </a:lnTo>
                <a:lnTo>
                  <a:pt x="112775" y="12192"/>
                </a:lnTo>
                <a:close/>
              </a:path>
              <a:path w="320040" h="533400">
                <a:moveTo>
                  <a:pt x="152400" y="0"/>
                </a:moveTo>
                <a:lnTo>
                  <a:pt x="124968" y="0"/>
                </a:lnTo>
                <a:lnTo>
                  <a:pt x="124968" y="24384"/>
                </a:lnTo>
                <a:lnTo>
                  <a:pt x="152400" y="24384"/>
                </a:lnTo>
                <a:lnTo>
                  <a:pt x="152400" y="0"/>
                </a:lnTo>
                <a:close/>
              </a:path>
              <a:path w="320040" h="533400">
                <a:moveTo>
                  <a:pt x="201168" y="0"/>
                </a:moveTo>
                <a:lnTo>
                  <a:pt x="176784" y="0"/>
                </a:lnTo>
                <a:lnTo>
                  <a:pt x="176784" y="24384"/>
                </a:lnTo>
                <a:lnTo>
                  <a:pt x="201168" y="24384"/>
                </a:lnTo>
                <a:lnTo>
                  <a:pt x="201168" y="0"/>
                </a:lnTo>
                <a:close/>
              </a:path>
              <a:path w="320040" h="533400">
                <a:moveTo>
                  <a:pt x="234696" y="18287"/>
                </a:moveTo>
                <a:lnTo>
                  <a:pt x="210312" y="18287"/>
                </a:lnTo>
                <a:lnTo>
                  <a:pt x="210312" y="42672"/>
                </a:lnTo>
                <a:lnTo>
                  <a:pt x="234696" y="42672"/>
                </a:lnTo>
                <a:lnTo>
                  <a:pt x="234696" y="18287"/>
                </a:lnTo>
                <a:close/>
              </a:path>
              <a:path w="320040" h="533400">
                <a:moveTo>
                  <a:pt x="234696" y="70104"/>
                </a:moveTo>
                <a:lnTo>
                  <a:pt x="210312" y="70104"/>
                </a:lnTo>
                <a:lnTo>
                  <a:pt x="210312" y="94487"/>
                </a:lnTo>
                <a:lnTo>
                  <a:pt x="234696" y="94487"/>
                </a:lnTo>
                <a:lnTo>
                  <a:pt x="234696" y="70104"/>
                </a:lnTo>
                <a:close/>
              </a:path>
              <a:path w="320040" h="533400">
                <a:moveTo>
                  <a:pt x="234696" y="118872"/>
                </a:moveTo>
                <a:lnTo>
                  <a:pt x="210312" y="118872"/>
                </a:lnTo>
                <a:lnTo>
                  <a:pt x="210312" y="146304"/>
                </a:lnTo>
                <a:lnTo>
                  <a:pt x="234696" y="146304"/>
                </a:lnTo>
                <a:lnTo>
                  <a:pt x="234696" y="118872"/>
                </a:lnTo>
                <a:close/>
              </a:path>
              <a:path w="320040" h="533400">
                <a:moveTo>
                  <a:pt x="234696" y="170687"/>
                </a:moveTo>
                <a:lnTo>
                  <a:pt x="210312" y="170687"/>
                </a:lnTo>
                <a:lnTo>
                  <a:pt x="210312" y="195072"/>
                </a:lnTo>
                <a:lnTo>
                  <a:pt x="234696" y="195072"/>
                </a:lnTo>
                <a:lnTo>
                  <a:pt x="234696" y="170687"/>
                </a:lnTo>
                <a:close/>
              </a:path>
              <a:path w="320040" h="533400">
                <a:moveTo>
                  <a:pt x="234696" y="222504"/>
                </a:moveTo>
                <a:lnTo>
                  <a:pt x="210312" y="222504"/>
                </a:lnTo>
                <a:lnTo>
                  <a:pt x="210312" y="246887"/>
                </a:lnTo>
                <a:lnTo>
                  <a:pt x="234696" y="246887"/>
                </a:lnTo>
                <a:lnTo>
                  <a:pt x="234696" y="222504"/>
                </a:lnTo>
                <a:close/>
              </a:path>
              <a:path w="320040" h="533400">
                <a:moveTo>
                  <a:pt x="234696" y="271272"/>
                </a:moveTo>
                <a:lnTo>
                  <a:pt x="210312" y="271272"/>
                </a:lnTo>
                <a:lnTo>
                  <a:pt x="210312" y="298704"/>
                </a:lnTo>
                <a:lnTo>
                  <a:pt x="234696" y="298704"/>
                </a:lnTo>
                <a:lnTo>
                  <a:pt x="234696" y="271272"/>
                </a:lnTo>
                <a:close/>
              </a:path>
              <a:path w="320040" h="533400">
                <a:moveTo>
                  <a:pt x="234696" y="323088"/>
                </a:moveTo>
                <a:lnTo>
                  <a:pt x="210312" y="323088"/>
                </a:lnTo>
                <a:lnTo>
                  <a:pt x="210312" y="347472"/>
                </a:lnTo>
                <a:lnTo>
                  <a:pt x="234696" y="347472"/>
                </a:lnTo>
                <a:lnTo>
                  <a:pt x="234696" y="323088"/>
                </a:lnTo>
                <a:close/>
              </a:path>
              <a:path w="320040" h="533400">
                <a:moveTo>
                  <a:pt x="234696" y="374904"/>
                </a:moveTo>
                <a:lnTo>
                  <a:pt x="210312" y="374904"/>
                </a:lnTo>
                <a:lnTo>
                  <a:pt x="210312" y="399288"/>
                </a:lnTo>
                <a:lnTo>
                  <a:pt x="234696" y="399288"/>
                </a:lnTo>
                <a:lnTo>
                  <a:pt x="234696" y="374904"/>
                </a:lnTo>
                <a:close/>
              </a:path>
              <a:path w="320040" h="533400">
                <a:moveTo>
                  <a:pt x="207264" y="472440"/>
                </a:moveTo>
                <a:lnTo>
                  <a:pt x="185927" y="487680"/>
                </a:lnTo>
                <a:lnTo>
                  <a:pt x="201168" y="505968"/>
                </a:lnTo>
                <a:lnTo>
                  <a:pt x="222503" y="490728"/>
                </a:lnTo>
                <a:lnTo>
                  <a:pt x="207264" y="472440"/>
                </a:lnTo>
                <a:close/>
              </a:path>
              <a:path w="320040" h="533400">
                <a:moveTo>
                  <a:pt x="246888" y="441960"/>
                </a:moveTo>
                <a:lnTo>
                  <a:pt x="225551" y="457200"/>
                </a:lnTo>
                <a:lnTo>
                  <a:pt x="240792" y="475488"/>
                </a:lnTo>
                <a:lnTo>
                  <a:pt x="262127" y="460248"/>
                </a:lnTo>
                <a:lnTo>
                  <a:pt x="246888" y="441960"/>
                </a:lnTo>
                <a:close/>
              </a:path>
              <a:path w="320040" h="533400">
                <a:moveTo>
                  <a:pt x="229819" y="423672"/>
                </a:moveTo>
                <a:lnTo>
                  <a:pt x="210312" y="423672"/>
                </a:lnTo>
                <a:lnTo>
                  <a:pt x="210312" y="441960"/>
                </a:lnTo>
                <a:lnTo>
                  <a:pt x="243840" y="441960"/>
                </a:lnTo>
                <a:lnTo>
                  <a:pt x="243840" y="429768"/>
                </a:lnTo>
                <a:lnTo>
                  <a:pt x="234696" y="429768"/>
                </a:lnTo>
                <a:lnTo>
                  <a:pt x="229819" y="423672"/>
                </a:lnTo>
                <a:close/>
              </a:path>
              <a:path w="320040" h="533400">
                <a:moveTo>
                  <a:pt x="243840" y="414528"/>
                </a:moveTo>
                <a:lnTo>
                  <a:pt x="222503" y="414528"/>
                </a:lnTo>
                <a:lnTo>
                  <a:pt x="234696" y="429768"/>
                </a:lnTo>
                <a:lnTo>
                  <a:pt x="234696" y="423672"/>
                </a:lnTo>
                <a:lnTo>
                  <a:pt x="243840" y="423672"/>
                </a:lnTo>
                <a:lnTo>
                  <a:pt x="243840" y="414528"/>
                </a:lnTo>
                <a:close/>
              </a:path>
              <a:path w="320040" h="533400">
                <a:moveTo>
                  <a:pt x="243840" y="423672"/>
                </a:moveTo>
                <a:lnTo>
                  <a:pt x="234696" y="423672"/>
                </a:lnTo>
                <a:lnTo>
                  <a:pt x="234696" y="429768"/>
                </a:lnTo>
                <a:lnTo>
                  <a:pt x="243840" y="429768"/>
                </a:lnTo>
                <a:lnTo>
                  <a:pt x="243840" y="423672"/>
                </a:lnTo>
                <a:close/>
              </a:path>
              <a:path w="320040" h="533400">
                <a:moveTo>
                  <a:pt x="274320" y="417576"/>
                </a:moveTo>
                <a:lnTo>
                  <a:pt x="268224" y="421640"/>
                </a:lnTo>
                <a:lnTo>
                  <a:pt x="268224" y="427228"/>
                </a:lnTo>
                <a:lnTo>
                  <a:pt x="283464" y="445008"/>
                </a:lnTo>
                <a:lnTo>
                  <a:pt x="287121" y="441960"/>
                </a:lnTo>
                <a:lnTo>
                  <a:pt x="283464" y="441960"/>
                </a:lnTo>
                <a:lnTo>
                  <a:pt x="274320" y="417576"/>
                </a:lnTo>
                <a:close/>
              </a:path>
              <a:path w="320040" h="533400">
                <a:moveTo>
                  <a:pt x="268224" y="427228"/>
                </a:moveTo>
                <a:lnTo>
                  <a:pt x="268224" y="441960"/>
                </a:lnTo>
                <a:lnTo>
                  <a:pt x="280851" y="441960"/>
                </a:lnTo>
                <a:lnTo>
                  <a:pt x="268224" y="427228"/>
                </a:lnTo>
                <a:close/>
              </a:path>
              <a:path w="320040" h="533400">
                <a:moveTo>
                  <a:pt x="316382" y="417576"/>
                </a:moveTo>
                <a:lnTo>
                  <a:pt x="274320" y="417576"/>
                </a:lnTo>
                <a:lnTo>
                  <a:pt x="283464" y="441960"/>
                </a:lnTo>
                <a:lnTo>
                  <a:pt x="287121" y="441960"/>
                </a:lnTo>
                <a:lnTo>
                  <a:pt x="316382" y="417576"/>
                </a:lnTo>
                <a:close/>
              </a:path>
              <a:path w="320040" h="533400">
                <a:moveTo>
                  <a:pt x="268224" y="421640"/>
                </a:moveTo>
                <a:lnTo>
                  <a:pt x="265175" y="423672"/>
                </a:lnTo>
                <a:lnTo>
                  <a:pt x="268224" y="427228"/>
                </a:lnTo>
                <a:lnTo>
                  <a:pt x="268224" y="421640"/>
                </a:lnTo>
                <a:close/>
              </a:path>
              <a:path w="320040" h="533400">
                <a:moveTo>
                  <a:pt x="320040" y="414528"/>
                </a:moveTo>
                <a:lnTo>
                  <a:pt x="268224" y="414528"/>
                </a:lnTo>
                <a:lnTo>
                  <a:pt x="268224" y="421640"/>
                </a:lnTo>
                <a:lnTo>
                  <a:pt x="274320" y="417576"/>
                </a:lnTo>
                <a:lnTo>
                  <a:pt x="316382" y="417576"/>
                </a:lnTo>
                <a:lnTo>
                  <a:pt x="320040" y="414528"/>
                </a:lnTo>
                <a:close/>
              </a:path>
            </a:pathLst>
          </a:custGeom>
          <a:solidFill>
            <a:srgbClr val="000000"/>
          </a:solidFill>
        </p:spPr>
        <p:txBody>
          <a:bodyPr wrap="square" lIns="0" tIns="0" rIns="0" bIns="0" rtlCol="0"/>
          <a:lstStyle/>
          <a:p/>
        </p:txBody>
      </p:sp>
      <p:sp>
        <p:nvSpPr>
          <p:cNvPr id="4" name="object 4"/>
          <p:cNvSpPr/>
          <p:nvPr/>
        </p:nvSpPr>
        <p:spPr>
          <a:xfrm>
            <a:off x="7778495" y="5633211"/>
            <a:ext cx="1396365" cy="405765"/>
          </a:xfrm>
          <a:custGeom>
            <a:avLst/>
            <a:gdLst/>
            <a:ahLst/>
            <a:cxnLst/>
            <a:rect l="l" t="t" r="r" b="b"/>
            <a:pathLst>
              <a:path w="1396365" h="405764">
                <a:moveTo>
                  <a:pt x="0" y="405384"/>
                </a:moveTo>
                <a:lnTo>
                  <a:pt x="1395983" y="405384"/>
                </a:lnTo>
                <a:lnTo>
                  <a:pt x="1395983" y="0"/>
                </a:lnTo>
                <a:lnTo>
                  <a:pt x="0" y="0"/>
                </a:lnTo>
                <a:lnTo>
                  <a:pt x="0" y="405384"/>
                </a:lnTo>
                <a:close/>
              </a:path>
            </a:pathLst>
          </a:custGeom>
          <a:solidFill>
            <a:srgbClr val="FFFFFF"/>
          </a:solidFill>
        </p:spPr>
        <p:txBody>
          <a:bodyPr wrap="square" lIns="0" tIns="0" rIns="0" bIns="0" rtlCol="0"/>
          <a:lstStyle/>
          <a:p/>
        </p:txBody>
      </p:sp>
      <p:sp>
        <p:nvSpPr>
          <p:cNvPr id="5" name="object 5"/>
          <p:cNvSpPr txBox="1"/>
          <p:nvPr/>
        </p:nvSpPr>
        <p:spPr>
          <a:xfrm>
            <a:off x="7810500" y="5654040"/>
            <a:ext cx="890269" cy="208279"/>
          </a:xfrm>
          <a:prstGeom prst="rect">
            <a:avLst/>
          </a:prstGeom>
        </p:spPr>
        <p:txBody>
          <a:bodyPr vert="horz" wrap="square" lIns="0" tIns="12700" rIns="0" bIns="0" rtlCol="0">
            <a:spAutoFit/>
          </a:bodyPr>
          <a:lstStyle/>
          <a:p>
            <a:pPr marL="38100">
              <a:lnSpc>
                <a:spcPct val="100000"/>
              </a:lnSpc>
              <a:spcBef>
                <a:spcPts val="100"/>
              </a:spcBef>
            </a:pPr>
            <a:r>
              <a:rPr sz="1200" b="1" spc="-220" dirty="0">
                <a:latin typeface="Microsoft JhengHei" panose="020B0604030504040204" charset="-120"/>
                <a:cs typeface="Microsoft JhengHei" panose="020B0604030504040204" charset="-120"/>
              </a:rPr>
              <a:t>CO</a:t>
            </a:r>
            <a:r>
              <a:rPr sz="1200" b="1" spc="-330" baseline="-24000" dirty="0">
                <a:latin typeface="Microsoft JhengHei" panose="020B0604030504040204" charset="-120"/>
                <a:cs typeface="Microsoft JhengHei" panose="020B0604030504040204" charset="-120"/>
              </a:rPr>
              <a:t>2</a:t>
            </a:r>
            <a:r>
              <a:rPr sz="1200" b="1" dirty="0">
                <a:latin typeface="Microsoft JhengHei" panose="020B0604030504040204" charset="-120"/>
                <a:cs typeface="Microsoft JhengHei" panose="020B0604030504040204" charset="-120"/>
              </a:rPr>
              <a:t>回收外供</a:t>
            </a:r>
            <a:endParaRPr sz="1200">
              <a:latin typeface="Microsoft JhengHei" panose="020B0604030504040204" charset="-120"/>
              <a:cs typeface="Microsoft JhengHei" panose="020B0604030504040204" charset="-120"/>
            </a:endParaRPr>
          </a:p>
        </p:txBody>
      </p:sp>
      <p:sp>
        <p:nvSpPr>
          <p:cNvPr id="6" name="object 6"/>
          <p:cNvSpPr txBox="1"/>
          <p:nvPr/>
        </p:nvSpPr>
        <p:spPr>
          <a:xfrm>
            <a:off x="7968995" y="5218176"/>
            <a:ext cx="1042669" cy="208279"/>
          </a:xfrm>
          <a:prstGeom prst="rect">
            <a:avLst/>
          </a:prstGeom>
        </p:spPr>
        <p:txBody>
          <a:bodyPr vert="horz" wrap="square" lIns="0" tIns="12700" rIns="0" bIns="0" rtlCol="0">
            <a:spAutoFit/>
          </a:bodyPr>
          <a:lstStyle/>
          <a:p>
            <a:pPr marL="38100">
              <a:lnSpc>
                <a:spcPct val="100000"/>
              </a:lnSpc>
              <a:spcBef>
                <a:spcPts val="100"/>
              </a:spcBef>
            </a:pPr>
            <a:r>
              <a:rPr sz="1200" b="1" spc="-220" dirty="0">
                <a:latin typeface="Microsoft JhengHei" panose="020B0604030504040204" charset="-120"/>
                <a:cs typeface="Microsoft JhengHei" panose="020B0604030504040204" charset="-120"/>
              </a:rPr>
              <a:t>CO</a:t>
            </a:r>
            <a:r>
              <a:rPr sz="1200" b="1" spc="-330" baseline="-24000" dirty="0">
                <a:latin typeface="Microsoft JhengHei" panose="020B0604030504040204" charset="-120"/>
                <a:cs typeface="Microsoft JhengHei" panose="020B0604030504040204" charset="-120"/>
              </a:rPr>
              <a:t>2</a:t>
            </a:r>
            <a:r>
              <a:rPr sz="1200" b="1" dirty="0">
                <a:latin typeface="Microsoft JhengHei" panose="020B0604030504040204" charset="-120"/>
                <a:cs typeface="Microsoft JhengHei" panose="020B0604030504040204" charset="-120"/>
              </a:rPr>
              <a:t>排放至大气</a:t>
            </a:r>
            <a:endParaRPr sz="1200">
              <a:latin typeface="Microsoft JhengHei" panose="020B0604030504040204" charset="-120"/>
              <a:cs typeface="Microsoft JhengHei" panose="020B0604030504040204" charset="-120"/>
            </a:endParaRPr>
          </a:p>
        </p:txBody>
      </p:sp>
      <p:sp>
        <p:nvSpPr>
          <p:cNvPr id="7" name="object 7"/>
          <p:cNvSpPr/>
          <p:nvPr/>
        </p:nvSpPr>
        <p:spPr>
          <a:xfrm>
            <a:off x="4389120" y="2844292"/>
            <a:ext cx="3078480" cy="4203700"/>
          </a:xfrm>
          <a:custGeom>
            <a:avLst/>
            <a:gdLst/>
            <a:ahLst/>
            <a:cxnLst/>
            <a:rect l="l" t="t" r="r" b="b"/>
            <a:pathLst>
              <a:path w="3078479" h="4203700">
                <a:moveTo>
                  <a:pt x="27431" y="4178808"/>
                </a:moveTo>
                <a:lnTo>
                  <a:pt x="12191" y="4178808"/>
                </a:lnTo>
                <a:lnTo>
                  <a:pt x="12191" y="4203192"/>
                </a:lnTo>
                <a:lnTo>
                  <a:pt x="73151" y="4203192"/>
                </a:lnTo>
                <a:lnTo>
                  <a:pt x="73151" y="4191000"/>
                </a:lnTo>
                <a:lnTo>
                  <a:pt x="27431" y="4191000"/>
                </a:lnTo>
                <a:lnTo>
                  <a:pt x="27431" y="4178808"/>
                </a:lnTo>
                <a:close/>
              </a:path>
              <a:path w="3078479" h="4203700">
                <a:moveTo>
                  <a:pt x="27431" y="4090416"/>
                </a:moveTo>
                <a:lnTo>
                  <a:pt x="0" y="4090416"/>
                </a:lnTo>
                <a:lnTo>
                  <a:pt x="0" y="4191000"/>
                </a:lnTo>
                <a:lnTo>
                  <a:pt x="12191" y="4191000"/>
                </a:lnTo>
                <a:lnTo>
                  <a:pt x="12191" y="4178808"/>
                </a:lnTo>
                <a:lnTo>
                  <a:pt x="27431" y="4178808"/>
                </a:lnTo>
                <a:lnTo>
                  <a:pt x="27431" y="4090416"/>
                </a:lnTo>
                <a:close/>
              </a:path>
              <a:path w="3078479" h="4203700">
                <a:moveTo>
                  <a:pt x="73151" y="4178808"/>
                </a:moveTo>
                <a:lnTo>
                  <a:pt x="27431" y="4178808"/>
                </a:lnTo>
                <a:lnTo>
                  <a:pt x="27431" y="4191000"/>
                </a:lnTo>
                <a:lnTo>
                  <a:pt x="73151" y="4191000"/>
                </a:lnTo>
                <a:lnTo>
                  <a:pt x="73151" y="4178808"/>
                </a:lnTo>
                <a:close/>
              </a:path>
              <a:path w="3078479" h="4203700">
                <a:moveTo>
                  <a:pt x="27431" y="3910584"/>
                </a:moveTo>
                <a:lnTo>
                  <a:pt x="0" y="3910584"/>
                </a:lnTo>
                <a:lnTo>
                  <a:pt x="0" y="4014216"/>
                </a:lnTo>
                <a:lnTo>
                  <a:pt x="27431" y="4014216"/>
                </a:lnTo>
                <a:lnTo>
                  <a:pt x="27431" y="3910584"/>
                </a:lnTo>
                <a:close/>
              </a:path>
              <a:path w="3078479" h="4203700">
                <a:moveTo>
                  <a:pt x="27431" y="3733800"/>
                </a:moveTo>
                <a:lnTo>
                  <a:pt x="0" y="3733800"/>
                </a:lnTo>
                <a:lnTo>
                  <a:pt x="0" y="3834384"/>
                </a:lnTo>
                <a:lnTo>
                  <a:pt x="27431" y="3834384"/>
                </a:lnTo>
                <a:lnTo>
                  <a:pt x="27431" y="3733800"/>
                </a:lnTo>
                <a:close/>
              </a:path>
              <a:path w="3078479" h="4203700">
                <a:moveTo>
                  <a:pt x="27431" y="3557017"/>
                </a:moveTo>
                <a:lnTo>
                  <a:pt x="0" y="3557017"/>
                </a:lnTo>
                <a:lnTo>
                  <a:pt x="0" y="3657600"/>
                </a:lnTo>
                <a:lnTo>
                  <a:pt x="27431" y="3657600"/>
                </a:lnTo>
                <a:lnTo>
                  <a:pt x="27431" y="3557017"/>
                </a:lnTo>
                <a:close/>
              </a:path>
              <a:path w="3078479" h="4203700">
                <a:moveTo>
                  <a:pt x="27431" y="3377184"/>
                </a:moveTo>
                <a:lnTo>
                  <a:pt x="0" y="3377184"/>
                </a:lnTo>
                <a:lnTo>
                  <a:pt x="0" y="3480817"/>
                </a:lnTo>
                <a:lnTo>
                  <a:pt x="27431" y="3480817"/>
                </a:lnTo>
                <a:lnTo>
                  <a:pt x="27431" y="3377184"/>
                </a:lnTo>
                <a:close/>
              </a:path>
              <a:path w="3078479" h="4203700">
                <a:moveTo>
                  <a:pt x="27431" y="3200400"/>
                </a:moveTo>
                <a:lnTo>
                  <a:pt x="0" y="3200400"/>
                </a:lnTo>
                <a:lnTo>
                  <a:pt x="0" y="3300984"/>
                </a:lnTo>
                <a:lnTo>
                  <a:pt x="27431" y="3300984"/>
                </a:lnTo>
                <a:lnTo>
                  <a:pt x="27431" y="3200400"/>
                </a:lnTo>
                <a:close/>
              </a:path>
              <a:path w="3078479" h="4203700">
                <a:moveTo>
                  <a:pt x="27431" y="3023616"/>
                </a:moveTo>
                <a:lnTo>
                  <a:pt x="0" y="3023616"/>
                </a:lnTo>
                <a:lnTo>
                  <a:pt x="0" y="3124200"/>
                </a:lnTo>
                <a:lnTo>
                  <a:pt x="27431" y="3124200"/>
                </a:lnTo>
                <a:lnTo>
                  <a:pt x="27431" y="3023616"/>
                </a:lnTo>
                <a:close/>
              </a:path>
              <a:path w="3078479" h="4203700">
                <a:moveTo>
                  <a:pt x="27431" y="2843784"/>
                </a:moveTo>
                <a:lnTo>
                  <a:pt x="0" y="2843784"/>
                </a:lnTo>
                <a:lnTo>
                  <a:pt x="0" y="2947416"/>
                </a:lnTo>
                <a:lnTo>
                  <a:pt x="27431" y="2947416"/>
                </a:lnTo>
                <a:lnTo>
                  <a:pt x="27431" y="2843784"/>
                </a:lnTo>
                <a:close/>
              </a:path>
              <a:path w="3078479" h="4203700">
                <a:moveTo>
                  <a:pt x="27431" y="2667000"/>
                </a:moveTo>
                <a:lnTo>
                  <a:pt x="0" y="2667000"/>
                </a:lnTo>
                <a:lnTo>
                  <a:pt x="0" y="2767584"/>
                </a:lnTo>
                <a:lnTo>
                  <a:pt x="27431" y="2767584"/>
                </a:lnTo>
                <a:lnTo>
                  <a:pt x="27431" y="2667000"/>
                </a:lnTo>
                <a:close/>
              </a:path>
              <a:path w="3078479" h="4203700">
                <a:moveTo>
                  <a:pt x="27431" y="2490216"/>
                </a:moveTo>
                <a:lnTo>
                  <a:pt x="0" y="2490216"/>
                </a:lnTo>
                <a:lnTo>
                  <a:pt x="0" y="2590800"/>
                </a:lnTo>
                <a:lnTo>
                  <a:pt x="27431" y="2590800"/>
                </a:lnTo>
                <a:lnTo>
                  <a:pt x="27431" y="2490216"/>
                </a:lnTo>
                <a:close/>
              </a:path>
              <a:path w="3078479" h="4203700">
                <a:moveTo>
                  <a:pt x="27431" y="2310384"/>
                </a:moveTo>
                <a:lnTo>
                  <a:pt x="0" y="2310384"/>
                </a:lnTo>
                <a:lnTo>
                  <a:pt x="0" y="2414016"/>
                </a:lnTo>
                <a:lnTo>
                  <a:pt x="27431" y="2414016"/>
                </a:lnTo>
                <a:lnTo>
                  <a:pt x="27431" y="2310384"/>
                </a:lnTo>
                <a:close/>
              </a:path>
              <a:path w="3078479" h="4203700">
                <a:moveTo>
                  <a:pt x="27431" y="2133600"/>
                </a:moveTo>
                <a:lnTo>
                  <a:pt x="0" y="2133600"/>
                </a:lnTo>
                <a:lnTo>
                  <a:pt x="0" y="2234184"/>
                </a:lnTo>
                <a:lnTo>
                  <a:pt x="27431" y="2234184"/>
                </a:lnTo>
                <a:lnTo>
                  <a:pt x="27431" y="2133600"/>
                </a:lnTo>
                <a:close/>
              </a:path>
              <a:path w="3078479" h="4203700">
                <a:moveTo>
                  <a:pt x="27431" y="1956816"/>
                </a:moveTo>
                <a:lnTo>
                  <a:pt x="0" y="1956816"/>
                </a:lnTo>
                <a:lnTo>
                  <a:pt x="0" y="2057400"/>
                </a:lnTo>
                <a:lnTo>
                  <a:pt x="27431" y="2057400"/>
                </a:lnTo>
                <a:lnTo>
                  <a:pt x="27431" y="1956816"/>
                </a:lnTo>
                <a:close/>
              </a:path>
              <a:path w="3078479" h="4203700">
                <a:moveTo>
                  <a:pt x="27431" y="1776984"/>
                </a:moveTo>
                <a:lnTo>
                  <a:pt x="0" y="1776984"/>
                </a:lnTo>
                <a:lnTo>
                  <a:pt x="0" y="1880616"/>
                </a:lnTo>
                <a:lnTo>
                  <a:pt x="27431" y="1880616"/>
                </a:lnTo>
                <a:lnTo>
                  <a:pt x="27431" y="1776984"/>
                </a:lnTo>
                <a:close/>
              </a:path>
              <a:path w="3078479" h="4203700">
                <a:moveTo>
                  <a:pt x="27431" y="1600200"/>
                </a:moveTo>
                <a:lnTo>
                  <a:pt x="0" y="1600200"/>
                </a:lnTo>
                <a:lnTo>
                  <a:pt x="0" y="1700784"/>
                </a:lnTo>
                <a:lnTo>
                  <a:pt x="27431" y="1700784"/>
                </a:lnTo>
                <a:lnTo>
                  <a:pt x="27431" y="1600200"/>
                </a:lnTo>
                <a:close/>
              </a:path>
              <a:path w="3078479" h="4203700">
                <a:moveTo>
                  <a:pt x="27431" y="1423416"/>
                </a:moveTo>
                <a:lnTo>
                  <a:pt x="0" y="1423416"/>
                </a:lnTo>
                <a:lnTo>
                  <a:pt x="0" y="1524000"/>
                </a:lnTo>
                <a:lnTo>
                  <a:pt x="27431" y="1524000"/>
                </a:lnTo>
                <a:lnTo>
                  <a:pt x="27431" y="1423416"/>
                </a:lnTo>
                <a:close/>
              </a:path>
              <a:path w="3078479" h="4203700">
                <a:moveTo>
                  <a:pt x="27431" y="1243584"/>
                </a:moveTo>
                <a:lnTo>
                  <a:pt x="0" y="1243584"/>
                </a:lnTo>
                <a:lnTo>
                  <a:pt x="0" y="1347216"/>
                </a:lnTo>
                <a:lnTo>
                  <a:pt x="27431" y="1347216"/>
                </a:lnTo>
                <a:lnTo>
                  <a:pt x="27431" y="1243584"/>
                </a:lnTo>
                <a:close/>
              </a:path>
              <a:path w="3078479" h="4203700">
                <a:moveTo>
                  <a:pt x="27431" y="1066800"/>
                </a:moveTo>
                <a:lnTo>
                  <a:pt x="0" y="1066800"/>
                </a:lnTo>
                <a:lnTo>
                  <a:pt x="0" y="1167384"/>
                </a:lnTo>
                <a:lnTo>
                  <a:pt x="27431" y="1167384"/>
                </a:lnTo>
                <a:lnTo>
                  <a:pt x="27431" y="1066800"/>
                </a:lnTo>
                <a:close/>
              </a:path>
              <a:path w="3078479" h="4203700">
                <a:moveTo>
                  <a:pt x="27431" y="890016"/>
                </a:moveTo>
                <a:lnTo>
                  <a:pt x="0" y="890016"/>
                </a:lnTo>
                <a:lnTo>
                  <a:pt x="0" y="990600"/>
                </a:lnTo>
                <a:lnTo>
                  <a:pt x="27431" y="990600"/>
                </a:lnTo>
                <a:lnTo>
                  <a:pt x="27431" y="890016"/>
                </a:lnTo>
                <a:close/>
              </a:path>
              <a:path w="3078479" h="4203700">
                <a:moveTo>
                  <a:pt x="27431" y="710184"/>
                </a:moveTo>
                <a:lnTo>
                  <a:pt x="0" y="710184"/>
                </a:lnTo>
                <a:lnTo>
                  <a:pt x="0" y="813816"/>
                </a:lnTo>
                <a:lnTo>
                  <a:pt x="27431" y="813816"/>
                </a:lnTo>
                <a:lnTo>
                  <a:pt x="27431" y="710184"/>
                </a:lnTo>
                <a:close/>
              </a:path>
              <a:path w="3078479" h="4203700">
                <a:moveTo>
                  <a:pt x="27431" y="533400"/>
                </a:moveTo>
                <a:lnTo>
                  <a:pt x="0" y="533400"/>
                </a:lnTo>
                <a:lnTo>
                  <a:pt x="0" y="633984"/>
                </a:lnTo>
                <a:lnTo>
                  <a:pt x="27431" y="633984"/>
                </a:lnTo>
                <a:lnTo>
                  <a:pt x="27431" y="533400"/>
                </a:lnTo>
                <a:close/>
              </a:path>
              <a:path w="3078479" h="4203700">
                <a:moveTo>
                  <a:pt x="27431" y="356616"/>
                </a:moveTo>
                <a:lnTo>
                  <a:pt x="0" y="356616"/>
                </a:lnTo>
                <a:lnTo>
                  <a:pt x="0" y="457200"/>
                </a:lnTo>
                <a:lnTo>
                  <a:pt x="27431" y="457200"/>
                </a:lnTo>
                <a:lnTo>
                  <a:pt x="27431" y="356616"/>
                </a:lnTo>
                <a:close/>
              </a:path>
              <a:path w="3078479" h="4203700">
                <a:moveTo>
                  <a:pt x="27431" y="176784"/>
                </a:moveTo>
                <a:lnTo>
                  <a:pt x="0" y="176784"/>
                </a:lnTo>
                <a:lnTo>
                  <a:pt x="0" y="280416"/>
                </a:lnTo>
                <a:lnTo>
                  <a:pt x="27431" y="280416"/>
                </a:lnTo>
                <a:lnTo>
                  <a:pt x="27431" y="176784"/>
                </a:lnTo>
                <a:close/>
              </a:path>
              <a:path w="3078479" h="4203700">
                <a:moveTo>
                  <a:pt x="24383" y="0"/>
                </a:moveTo>
                <a:lnTo>
                  <a:pt x="0" y="0"/>
                </a:lnTo>
                <a:lnTo>
                  <a:pt x="0" y="100584"/>
                </a:lnTo>
                <a:lnTo>
                  <a:pt x="27431" y="100584"/>
                </a:lnTo>
                <a:lnTo>
                  <a:pt x="27431" y="24384"/>
                </a:lnTo>
                <a:lnTo>
                  <a:pt x="12191" y="24384"/>
                </a:lnTo>
                <a:lnTo>
                  <a:pt x="24383" y="14630"/>
                </a:lnTo>
                <a:lnTo>
                  <a:pt x="24383" y="0"/>
                </a:lnTo>
                <a:close/>
              </a:path>
              <a:path w="3078479" h="4203700">
                <a:moveTo>
                  <a:pt x="24383" y="14630"/>
                </a:moveTo>
                <a:lnTo>
                  <a:pt x="12191" y="24384"/>
                </a:lnTo>
                <a:lnTo>
                  <a:pt x="24383" y="24384"/>
                </a:lnTo>
                <a:lnTo>
                  <a:pt x="24383" y="14630"/>
                </a:lnTo>
                <a:close/>
              </a:path>
              <a:path w="3078479" h="4203700">
                <a:moveTo>
                  <a:pt x="27431" y="12192"/>
                </a:moveTo>
                <a:lnTo>
                  <a:pt x="24383" y="14630"/>
                </a:lnTo>
                <a:lnTo>
                  <a:pt x="24383" y="24384"/>
                </a:lnTo>
                <a:lnTo>
                  <a:pt x="27431" y="24384"/>
                </a:lnTo>
                <a:lnTo>
                  <a:pt x="27431" y="12192"/>
                </a:lnTo>
                <a:close/>
              </a:path>
              <a:path w="3078479" h="4203700">
                <a:moveTo>
                  <a:pt x="204215" y="0"/>
                </a:moveTo>
                <a:lnTo>
                  <a:pt x="100583" y="0"/>
                </a:lnTo>
                <a:lnTo>
                  <a:pt x="100583" y="24384"/>
                </a:lnTo>
                <a:lnTo>
                  <a:pt x="204215" y="24384"/>
                </a:lnTo>
                <a:lnTo>
                  <a:pt x="204215" y="0"/>
                </a:lnTo>
                <a:close/>
              </a:path>
              <a:path w="3078479" h="4203700">
                <a:moveTo>
                  <a:pt x="381000" y="0"/>
                </a:moveTo>
                <a:lnTo>
                  <a:pt x="280415" y="0"/>
                </a:lnTo>
                <a:lnTo>
                  <a:pt x="280415" y="24384"/>
                </a:lnTo>
                <a:lnTo>
                  <a:pt x="381000" y="24384"/>
                </a:lnTo>
                <a:lnTo>
                  <a:pt x="381000" y="0"/>
                </a:lnTo>
                <a:close/>
              </a:path>
              <a:path w="3078479" h="4203700">
                <a:moveTo>
                  <a:pt x="557783" y="0"/>
                </a:moveTo>
                <a:lnTo>
                  <a:pt x="457200" y="0"/>
                </a:lnTo>
                <a:lnTo>
                  <a:pt x="457200" y="24384"/>
                </a:lnTo>
                <a:lnTo>
                  <a:pt x="557783" y="24384"/>
                </a:lnTo>
                <a:lnTo>
                  <a:pt x="557783" y="0"/>
                </a:lnTo>
                <a:close/>
              </a:path>
              <a:path w="3078479" h="4203700">
                <a:moveTo>
                  <a:pt x="737615" y="0"/>
                </a:moveTo>
                <a:lnTo>
                  <a:pt x="633983" y="0"/>
                </a:lnTo>
                <a:lnTo>
                  <a:pt x="633983" y="24384"/>
                </a:lnTo>
                <a:lnTo>
                  <a:pt x="737615" y="24384"/>
                </a:lnTo>
                <a:lnTo>
                  <a:pt x="737615" y="0"/>
                </a:lnTo>
                <a:close/>
              </a:path>
              <a:path w="3078479" h="4203700">
                <a:moveTo>
                  <a:pt x="914400" y="0"/>
                </a:moveTo>
                <a:lnTo>
                  <a:pt x="813815" y="0"/>
                </a:lnTo>
                <a:lnTo>
                  <a:pt x="813815" y="24384"/>
                </a:lnTo>
                <a:lnTo>
                  <a:pt x="914400" y="24384"/>
                </a:lnTo>
                <a:lnTo>
                  <a:pt x="914400" y="0"/>
                </a:lnTo>
                <a:close/>
              </a:path>
              <a:path w="3078479" h="4203700">
                <a:moveTo>
                  <a:pt x="1091183" y="0"/>
                </a:moveTo>
                <a:lnTo>
                  <a:pt x="990600" y="0"/>
                </a:lnTo>
                <a:lnTo>
                  <a:pt x="990600" y="24384"/>
                </a:lnTo>
                <a:lnTo>
                  <a:pt x="1091183" y="24384"/>
                </a:lnTo>
                <a:lnTo>
                  <a:pt x="1091183" y="0"/>
                </a:lnTo>
                <a:close/>
              </a:path>
              <a:path w="3078479" h="4203700">
                <a:moveTo>
                  <a:pt x="1271015" y="0"/>
                </a:moveTo>
                <a:lnTo>
                  <a:pt x="1167383" y="0"/>
                </a:lnTo>
                <a:lnTo>
                  <a:pt x="1167383" y="24384"/>
                </a:lnTo>
                <a:lnTo>
                  <a:pt x="1271015" y="24384"/>
                </a:lnTo>
                <a:lnTo>
                  <a:pt x="1271015" y="0"/>
                </a:lnTo>
                <a:close/>
              </a:path>
              <a:path w="3078479" h="4203700">
                <a:moveTo>
                  <a:pt x="1447800" y="0"/>
                </a:moveTo>
                <a:lnTo>
                  <a:pt x="1347215" y="0"/>
                </a:lnTo>
                <a:lnTo>
                  <a:pt x="1347215" y="24384"/>
                </a:lnTo>
                <a:lnTo>
                  <a:pt x="1447800" y="24384"/>
                </a:lnTo>
                <a:lnTo>
                  <a:pt x="1447800" y="0"/>
                </a:lnTo>
                <a:close/>
              </a:path>
              <a:path w="3078479" h="4203700">
                <a:moveTo>
                  <a:pt x="1624583" y="0"/>
                </a:moveTo>
                <a:lnTo>
                  <a:pt x="1524000" y="0"/>
                </a:lnTo>
                <a:lnTo>
                  <a:pt x="1524000" y="24384"/>
                </a:lnTo>
                <a:lnTo>
                  <a:pt x="1624583" y="24384"/>
                </a:lnTo>
                <a:lnTo>
                  <a:pt x="1624583" y="0"/>
                </a:lnTo>
                <a:close/>
              </a:path>
              <a:path w="3078479" h="4203700">
                <a:moveTo>
                  <a:pt x="1804415" y="0"/>
                </a:moveTo>
                <a:lnTo>
                  <a:pt x="1700783" y="0"/>
                </a:lnTo>
                <a:lnTo>
                  <a:pt x="1700783" y="24384"/>
                </a:lnTo>
                <a:lnTo>
                  <a:pt x="1804415" y="24384"/>
                </a:lnTo>
                <a:lnTo>
                  <a:pt x="1804415" y="0"/>
                </a:lnTo>
                <a:close/>
              </a:path>
              <a:path w="3078479" h="4203700">
                <a:moveTo>
                  <a:pt x="1981200" y="0"/>
                </a:moveTo>
                <a:lnTo>
                  <a:pt x="1880615" y="0"/>
                </a:lnTo>
                <a:lnTo>
                  <a:pt x="1880615" y="24384"/>
                </a:lnTo>
                <a:lnTo>
                  <a:pt x="1981200" y="24384"/>
                </a:lnTo>
                <a:lnTo>
                  <a:pt x="1981200" y="0"/>
                </a:lnTo>
                <a:close/>
              </a:path>
              <a:path w="3078479" h="4203700">
                <a:moveTo>
                  <a:pt x="2157983" y="0"/>
                </a:moveTo>
                <a:lnTo>
                  <a:pt x="2057400" y="0"/>
                </a:lnTo>
                <a:lnTo>
                  <a:pt x="2057400" y="24384"/>
                </a:lnTo>
                <a:lnTo>
                  <a:pt x="2157983" y="24384"/>
                </a:lnTo>
                <a:lnTo>
                  <a:pt x="2157983" y="0"/>
                </a:lnTo>
                <a:close/>
              </a:path>
              <a:path w="3078479" h="4203700">
                <a:moveTo>
                  <a:pt x="2337815" y="0"/>
                </a:moveTo>
                <a:lnTo>
                  <a:pt x="2234183" y="0"/>
                </a:lnTo>
                <a:lnTo>
                  <a:pt x="2234183" y="24384"/>
                </a:lnTo>
                <a:lnTo>
                  <a:pt x="2337815" y="24384"/>
                </a:lnTo>
                <a:lnTo>
                  <a:pt x="2337815" y="0"/>
                </a:lnTo>
                <a:close/>
              </a:path>
              <a:path w="3078479" h="4203700">
                <a:moveTo>
                  <a:pt x="2514600" y="0"/>
                </a:moveTo>
                <a:lnTo>
                  <a:pt x="2414015" y="0"/>
                </a:lnTo>
                <a:lnTo>
                  <a:pt x="2414015" y="24384"/>
                </a:lnTo>
                <a:lnTo>
                  <a:pt x="2514600" y="24384"/>
                </a:lnTo>
                <a:lnTo>
                  <a:pt x="2514600" y="0"/>
                </a:lnTo>
                <a:close/>
              </a:path>
              <a:path w="3078479" h="4203700">
                <a:moveTo>
                  <a:pt x="2691383" y="0"/>
                </a:moveTo>
                <a:lnTo>
                  <a:pt x="2590800" y="0"/>
                </a:lnTo>
                <a:lnTo>
                  <a:pt x="2590800" y="24384"/>
                </a:lnTo>
                <a:lnTo>
                  <a:pt x="2691383" y="24384"/>
                </a:lnTo>
                <a:lnTo>
                  <a:pt x="2691383" y="0"/>
                </a:lnTo>
                <a:close/>
              </a:path>
              <a:path w="3078479" h="4203700">
                <a:moveTo>
                  <a:pt x="2871215" y="0"/>
                </a:moveTo>
                <a:lnTo>
                  <a:pt x="2767583" y="0"/>
                </a:lnTo>
                <a:lnTo>
                  <a:pt x="2767583" y="24384"/>
                </a:lnTo>
                <a:lnTo>
                  <a:pt x="2871215" y="24384"/>
                </a:lnTo>
                <a:lnTo>
                  <a:pt x="2871215" y="0"/>
                </a:lnTo>
                <a:close/>
              </a:path>
              <a:path w="3078479" h="4203700">
                <a:moveTo>
                  <a:pt x="3048000" y="0"/>
                </a:moveTo>
                <a:lnTo>
                  <a:pt x="2947415" y="0"/>
                </a:lnTo>
                <a:lnTo>
                  <a:pt x="2947415" y="24384"/>
                </a:lnTo>
                <a:lnTo>
                  <a:pt x="3048000" y="24384"/>
                </a:lnTo>
                <a:lnTo>
                  <a:pt x="3048000" y="0"/>
                </a:lnTo>
                <a:close/>
              </a:path>
              <a:path w="3078479" h="4203700">
                <a:moveTo>
                  <a:pt x="3078479" y="73152"/>
                </a:moveTo>
                <a:lnTo>
                  <a:pt x="3051048" y="73152"/>
                </a:lnTo>
                <a:lnTo>
                  <a:pt x="3051048" y="173736"/>
                </a:lnTo>
                <a:lnTo>
                  <a:pt x="3078479" y="173736"/>
                </a:lnTo>
                <a:lnTo>
                  <a:pt x="3078479" y="73152"/>
                </a:lnTo>
                <a:close/>
              </a:path>
              <a:path w="3078479" h="4203700">
                <a:moveTo>
                  <a:pt x="3078479" y="249936"/>
                </a:moveTo>
                <a:lnTo>
                  <a:pt x="3051048" y="249936"/>
                </a:lnTo>
                <a:lnTo>
                  <a:pt x="3051048" y="350520"/>
                </a:lnTo>
                <a:lnTo>
                  <a:pt x="3078479" y="350520"/>
                </a:lnTo>
                <a:lnTo>
                  <a:pt x="3078479" y="249936"/>
                </a:lnTo>
                <a:close/>
              </a:path>
              <a:path w="3078479" h="4203700">
                <a:moveTo>
                  <a:pt x="3078479" y="426720"/>
                </a:moveTo>
                <a:lnTo>
                  <a:pt x="3051048" y="426720"/>
                </a:lnTo>
                <a:lnTo>
                  <a:pt x="3051048" y="530352"/>
                </a:lnTo>
                <a:lnTo>
                  <a:pt x="3078479" y="530352"/>
                </a:lnTo>
                <a:lnTo>
                  <a:pt x="3078479" y="426720"/>
                </a:lnTo>
                <a:close/>
              </a:path>
              <a:path w="3078479" h="4203700">
                <a:moveTo>
                  <a:pt x="3078479" y="606552"/>
                </a:moveTo>
                <a:lnTo>
                  <a:pt x="3051048" y="606552"/>
                </a:lnTo>
                <a:lnTo>
                  <a:pt x="3051048" y="707136"/>
                </a:lnTo>
                <a:lnTo>
                  <a:pt x="3078479" y="707136"/>
                </a:lnTo>
                <a:lnTo>
                  <a:pt x="3078479" y="606552"/>
                </a:lnTo>
                <a:close/>
              </a:path>
              <a:path w="3078479" h="4203700">
                <a:moveTo>
                  <a:pt x="3078479" y="783336"/>
                </a:moveTo>
                <a:lnTo>
                  <a:pt x="3051048" y="783336"/>
                </a:lnTo>
                <a:lnTo>
                  <a:pt x="3051048" y="883920"/>
                </a:lnTo>
                <a:lnTo>
                  <a:pt x="3078479" y="883920"/>
                </a:lnTo>
                <a:lnTo>
                  <a:pt x="3078479" y="783336"/>
                </a:lnTo>
                <a:close/>
              </a:path>
              <a:path w="3078479" h="4203700">
                <a:moveTo>
                  <a:pt x="3078479" y="960120"/>
                </a:moveTo>
                <a:lnTo>
                  <a:pt x="3051048" y="960120"/>
                </a:lnTo>
                <a:lnTo>
                  <a:pt x="3051048" y="1063752"/>
                </a:lnTo>
                <a:lnTo>
                  <a:pt x="3078479" y="1063752"/>
                </a:lnTo>
                <a:lnTo>
                  <a:pt x="3078479" y="960120"/>
                </a:lnTo>
                <a:close/>
              </a:path>
              <a:path w="3078479" h="4203700">
                <a:moveTo>
                  <a:pt x="3078479" y="1139952"/>
                </a:moveTo>
                <a:lnTo>
                  <a:pt x="3051048" y="1139952"/>
                </a:lnTo>
                <a:lnTo>
                  <a:pt x="3051048" y="1240536"/>
                </a:lnTo>
                <a:lnTo>
                  <a:pt x="3078479" y="1240536"/>
                </a:lnTo>
                <a:lnTo>
                  <a:pt x="3078479" y="1139952"/>
                </a:lnTo>
                <a:close/>
              </a:path>
              <a:path w="3078479" h="4203700">
                <a:moveTo>
                  <a:pt x="3078479" y="1316736"/>
                </a:moveTo>
                <a:lnTo>
                  <a:pt x="3051048" y="1316736"/>
                </a:lnTo>
                <a:lnTo>
                  <a:pt x="3051048" y="1417320"/>
                </a:lnTo>
                <a:lnTo>
                  <a:pt x="3078479" y="1417320"/>
                </a:lnTo>
                <a:lnTo>
                  <a:pt x="3078479" y="1316736"/>
                </a:lnTo>
                <a:close/>
              </a:path>
              <a:path w="3078479" h="4203700">
                <a:moveTo>
                  <a:pt x="3078479" y="1493520"/>
                </a:moveTo>
                <a:lnTo>
                  <a:pt x="3051048" y="1493520"/>
                </a:lnTo>
                <a:lnTo>
                  <a:pt x="3051048" y="1597152"/>
                </a:lnTo>
                <a:lnTo>
                  <a:pt x="3078479" y="1597152"/>
                </a:lnTo>
                <a:lnTo>
                  <a:pt x="3078479" y="1493520"/>
                </a:lnTo>
                <a:close/>
              </a:path>
              <a:path w="3078479" h="4203700">
                <a:moveTo>
                  <a:pt x="3078479" y="1673352"/>
                </a:moveTo>
                <a:lnTo>
                  <a:pt x="3051048" y="1673352"/>
                </a:lnTo>
                <a:lnTo>
                  <a:pt x="3051048" y="1773936"/>
                </a:lnTo>
                <a:lnTo>
                  <a:pt x="3078479" y="1773936"/>
                </a:lnTo>
                <a:lnTo>
                  <a:pt x="3078479" y="1673352"/>
                </a:lnTo>
                <a:close/>
              </a:path>
              <a:path w="3078479" h="4203700">
                <a:moveTo>
                  <a:pt x="3078479" y="1850136"/>
                </a:moveTo>
                <a:lnTo>
                  <a:pt x="3051048" y="1850136"/>
                </a:lnTo>
                <a:lnTo>
                  <a:pt x="3051048" y="1950720"/>
                </a:lnTo>
                <a:lnTo>
                  <a:pt x="3078479" y="1950720"/>
                </a:lnTo>
                <a:lnTo>
                  <a:pt x="3078479" y="1850136"/>
                </a:lnTo>
                <a:close/>
              </a:path>
              <a:path w="3078479" h="4203700">
                <a:moveTo>
                  <a:pt x="3078479" y="2026920"/>
                </a:moveTo>
                <a:lnTo>
                  <a:pt x="3051048" y="2026920"/>
                </a:lnTo>
                <a:lnTo>
                  <a:pt x="3051048" y="2130552"/>
                </a:lnTo>
                <a:lnTo>
                  <a:pt x="3078479" y="2130552"/>
                </a:lnTo>
                <a:lnTo>
                  <a:pt x="3078479" y="2026920"/>
                </a:lnTo>
                <a:close/>
              </a:path>
              <a:path w="3078479" h="4203700">
                <a:moveTo>
                  <a:pt x="3078479" y="2206752"/>
                </a:moveTo>
                <a:lnTo>
                  <a:pt x="3051048" y="2206752"/>
                </a:lnTo>
                <a:lnTo>
                  <a:pt x="3051048" y="2307336"/>
                </a:lnTo>
                <a:lnTo>
                  <a:pt x="3078479" y="2307336"/>
                </a:lnTo>
                <a:lnTo>
                  <a:pt x="3078479" y="2206752"/>
                </a:lnTo>
                <a:close/>
              </a:path>
              <a:path w="3078479" h="4203700">
                <a:moveTo>
                  <a:pt x="3078479" y="2383536"/>
                </a:moveTo>
                <a:lnTo>
                  <a:pt x="3051048" y="2383536"/>
                </a:lnTo>
                <a:lnTo>
                  <a:pt x="3051048" y="2484120"/>
                </a:lnTo>
                <a:lnTo>
                  <a:pt x="3078479" y="2484120"/>
                </a:lnTo>
                <a:lnTo>
                  <a:pt x="3078479" y="2383536"/>
                </a:lnTo>
                <a:close/>
              </a:path>
              <a:path w="3078479" h="4203700">
                <a:moveTo>
                  <a:pt x="3078479" y="2560320"/>
                </a:moveTo>
                <a:lnTo>
                  <a:pt x="3051048" y="2560320"/>
                </a:lnTo>
                <a:lnTo>
                  <a:pt x="3051048" y="2663952"/>
                </a:lnTo>
                <a:lnTo>
                  <a:pt x="3078479" y="2663952"/>
                </a:lnTo>
                <a:lnTo>
                  <a:pt x="3078479" y="2560320"/>
                </a:lnTo>
                <a:close/>
              </a:path>
              <a:path w="3078479" h="4203700">
                <a:moveTo>
                  <a:pt x="3078479" y="2740152"/>
                </a:moveTo>
                <a:lnTo>
                  <a:pt x="3051048" y="2740152"/>
                </a:lnTo>
                <a:lnTo>
                  <a:pt x="3051048" y="2840736"/>
                </a:lnTo>
                <a:lnTo>
                  <a:pt x="3078479" y="2840736"/>
                </a:lnTo>
                <a:lnTo>
                  <a:pt x="3078479" y="2740152"/>
                </a:lnTo>
                <a:close/>
              </a:path>
              <a:path w="3078479" h="4203700">
                <a:moveTo>
                  <a:pt x="3078479" y="2916936"/>
                </a:moveTo>
                <a:lnTo>
                  <a:pt x="3051048" y="2916936"/>
                </a:lnTo>
                <a:lnTo>
                  <a:pt x="3051048" y="3017520"/>
                </a:lnTo>
                <a:lnTo>
                  <a:pt x="3078479" y="3017520"/>
                </a:lnTo>
                <a:lnTo>
                  <a:pt x="3078479" y="2916936"/>
                </a:lnTo>
                <a:close/>
              </a:path>
              <a:path w="3078479" h="4203700">
                <a:moveTo>
                  <a:pt x="3078479" y="3093720"/>
                </a:moveTo>
                <a:lnTo>
                  <a:pt x="3051048" y="3093720"/>
                </a:lnTo>
                <a:lnTo>
                  <a:pt x="3051048" y="3197352"/>
                </a:lnTo>
                <a:lnTo>
                  <a:pt x="3078479" y="3197352"/>
                </a:lnTo>
                <a:lnTo>
                  <a:pt x="3078479" y="3093720"/>
                </a:lnTo>
                <a:close/>
              </a:path>
              <a:path w="3078479" h="4203700">
                <a:moveTo>
                  <a:pt x="3078479" y="3273552"/>
                </a:moveTo>
                <a:lnTo>
                  <a:pt x="3051048" y="3273552"/>
                </a:lnTo>
                <a:lnTo>
                  <a:pt x="3051048" y="3374136"/>
                </a:lnTo>
                <a:lnTo>
                  <a:pt x="3078479" y="3374136"/>
                </a:lnTo>
                <a:lnTo>
                  <a:pt x="3078479" y="3273552"/>
                </a:lnTo>
                <a:close/>
              </a:path>
              <a:path w="3078479" h="4203700">
                <a:moveTo>
                  <a:pt x="3078479" y="3450336"/>
                </a:moveTo>
                <a:lnTo>
                  <a:pt x="3051048" y="3450336"/>
                </a:lnTo>
                <a:lnTo>
                  <a:pt x="3051048" y="3550920"/>
                </a:lnTo>
                <a:lnTo>
                  <a:pt x="3078479" y="3550920"/>
                </a:lnTo>
                <a:lnTo>
                  <a:pt x="3078479" y="3450336"/>
                </a:lnTo>
                <a:close/>
              </a:path>
              <a:path w="3078479" h="4203700">
                <a:moveTo>
                  <a:pt x="3078479" y="3627120"/>
                </a:moveTo>
                <a:lnTo>
                  <a:pt x="3051048" y="3627120"/>
                </a:lnTo>
                <a:lnTo>
                  <a:pt x="3051048" y="3730752"/>
                </a:lnTo>
                <a:lnTo>
                  <a:pt x="3078479" y="3730752"/>
                </a:lnTo>
                <a:lnTo>
                  <a:pt x="3078479" y="3627120"/>
                </a:lnTo>
                <a:close/>
              </a:path>
              <a:path w="3078479" h="4203700">
                <a:moveTo>
                  <a:pt x="3078479" y="3806952"/>
                </a:moveTo>
                <a:lnTo>
                  <a:pt x="3051048" y="3806952"/>
                </a:lnTo>
                <a:lnTo>
                  <a:pt x="3051048" y="3907536"/>
                </a:lnTo>
                <a:lnTo>
                  <a:pt x="3078479" y="3907536"/>
                </a:lnTo>
                <a:lnTo>
                  <a:pt x="3078479" y="3806952"/>
                </a:lnTo>
                <a:close/>
              </a:path>
              <a:path w="3078479" h="4203700">
                <a:moveTo>
                  <a:pt x="3078479" y="3983736"/>
                </a:moveTo>
                <a:lnTo>
                  <a:pt x="3051048" y="3983736"/>
                </a:lnTo>
                <a:lnTo>
                  <a:pt x="3051048" y="4084320"/>
                </a:lnTo>
                <a:lnTo>
                  <a:pt x="3078479" y="4084320"/>
                </a:lnTo>
                <a:lnTo>
                  <a:pt x="3078479" y="3983736"/>
                </a:lnTo>
                <a:close/>
              </a:path>
              <a:path w="3078479" h="4203700">
                <a:moveTo>
                  <a:pt x="3051048" y="4178808"/>
                </a:moveTo>
                <a:lnTo>
                  <a:pt x="2993135" y="4178808"/>
                </a:lnTo>
                <a:lnTo>
                  <a:pt x="2993135" y="4203192"/>
                </a:lnTo>
                <a:lnTo>
                  <a:pt x="3078479" y="4203192"/>
                </a:lnTo>
                <a:lnTo>
                  <a:pt x="3078479" y="4191000"/>
                </a:lnTo>
                <a:lnTo>
                  <a:pt x="3051048" y="4191000"/>
                </a:lnTo>
                <a:lnTo>
                  <a:pt x="3051048" y="4178808"/>
                </a:lnTo>
                <a:close/>
              </a:path>
              <a:path w="3078479" h="4203700">
                <a:moveTo>
                  <a:pt x="3078479" y="4160520"/>
                </a:moveTo>
                <a:lnTo>
                  <a:pt x="3051048" y="4160520"/>
                </a:lnTo>
                <a:lnTo>
                  <a:pt x="3051048" y="4191000"/>
                </a:lnTo>
                <a:lnTo>
                  <a:pt x="3063239" y="4178808"/>
                </a:lnTo>
                <a:lnTo>
                  <a:pt x="3078479" y="4178808"/>
                </a:lnTo>
                <a:lnTo>
                  <a:pt x="3078479" y="4160520"/>
                </a:lnTo>
                <a:close/>
              </a:path>
              <a:path w="3078479" h="4203700">
                <a:moveTo>
                  <a:pt x="3078479" y="4178808"/>
                </a:moveTo>
                <a:lnTo>
                  <a:pt x="3063239" y="4178808"/>
                </a:lnTo>
                <a:lnTo>
                  <a:pt x="3051048" y="4191000"/>
                </a:lnTo>
                <a:lnTo>
                  <a:pt x="3078479" y="4191000"/>
                </a:lnTo>
                <a:lnTo>
                  <a:pt x="3078479" y="4178808"/>
                </a:lnTo>
                <a:close/>
              </a:path>
              <a:path w="3078479" h="4203700">
                <a:moveTo>
                  <a:pt x="2916935" y="4178808"/>
                </a:moveTo>
                <a:lnTo>
                  <a:pt x="2816352" y="4178808"/>
                </a:lnTo>
                <a:lnTo>
                  <a:pt x="2816352" y="4203192"/>
                </a:lnTo>
                <a:lnTo>
                  <a:pt x="2916935" y="4203192"/>
                </a:lnTo>
                <a:lnTo>
                  <a:pt x="2916935" y="4178808"/>
                </a:lnTo>
                <a:close/>
              </a:path>
              <a:path w="3078479" h="4203700">
                <a:moveTo>
                  <a:pt x="2740152" y="4178808"/>
                </a:moveTo>
                <a:lnTo>
                  <a:pt x="2636520" y="4178808"/>
                </a:lnTo>
                <a:lnTo>
                  <a:pt x="2636520" y="4203192"/>
                </a:lnTo>
                <a:lnTo>
                  <a:pt x="2740152" y="4203192"/>
                </a:lnTo>
                <a:lnTo>
                  <a:pt x="2740152" y="4178808"/>
                </a:lnTo>
                <a:close/>
              </a:path>
              <a:path w="3078479" h="4203700">
                <a:moveTo>
                  <a:pt x="2560320" y="4178808"/>
                </a:moveTo>
                <a:lnTo>
                  <a:pt x="2459735" y="4178808"/>
                </a:lnTo>
                <a:lnTo>
                  <a:pt x="2459735" y="4203192"/>
                </a:lnTo>
                <a:lnTo>
                  <a:pt x="2560320" y="4203192"/>
                </a:lnTo>
                <a:lnTo>
                  <a:pt x="2560320" y="4178808"/>
                </a:lnTo>
                <a:close/>
              </a:path>
              <a:path w="3078479" h="4203700">
                <a:moveTo>
                  <a:pt x="2383535" y="4178808"/>
                </a:moveTo>
                <a:lnTo>
                  <a:pt x="2282952" y="4178808"/>
                </a:lnTo>
                <a:lnTo>
                  <a:pt x="2282952" y="4203192"/>
                </a:lnTo>
                <a:lnTo>
                  <a:pt x="2383535" y="4203192"/>
                </a:lnTo>
                <a:lnTo>
                  <a:pt x="2383535" y="4178808"/>
                </a:lnTo>
                <a:close/>
              </a:path>
              <a:path w="3078479" h="4203700">
                <a:moveTo>
                  <a:pt x="2206752" y="4178808"/>
                </a:moveTo>
                <a:lnTo>
                  <a:pt x="2103119" y="4178808"/>
                </a:lnTo>
                <a:lnTo>
                  <a:pt x="2103119" y="4203192"/>
                </a:lnTo>
                <a:lnTo>
                  <a:pt x="2206752" y="4203192"/>
                </a:lnTo>
                <a:lnTo>
                  <a:pt x="2206752" y="4178808"/>
                </a:lnTo>
                <a:close/>
              </a:path>
              <a:path w="3078479" h="4203700">
                <a:moveTo>
                  <a:pt x="2026919" y="4178808"/>
                </a:moveTo>
                <a:lnTo>
                  <a:pt x="1926335" y="4178808"/>
                </a:lnTo>
                <a:lnTo>
                  <a:pt x="1926335" y="4203192"/>
                </a:lnTo>
                <a:lnTo>
                  <a:pt x="2026919" y="4203192"/>
                </a:lnTo>
                <a:lnTo>
                  <a:pt x="2026919" y="4178808"/>
                </a:lnTo>
                <a:close/>
              </a:path>
              <a:path w="3078479" h="4203700">
                <a:moveTo>
                  <a:pt x="1850135" y="4178808"/>
                </a:moveTo>
                <a:lnTo>
                  <a:pt x="1749552" y="4178808"/>
                </a:lnTo>
                <a:lnTo>
                  <a:pt x="1749552" y="4203192"/>
                </a:lnTo>
                <a:lnTo>
                  <a:pt x="1850135" y="4203192"/>
                </a:lnTo>
                <a:lnTo>
                  <a:pt x="1850135" y="4178808"/>
                </a:lnTo>
                <a:close/>
              </a:path>
              <a:path w="3078479" h="4203700">
                <a:moveTo>
                  <a:pt x="1673352" y="4178808"/>
                </a:moveTo>
                <a:lnTo>
                  <a:pt x="1569719" y="4178808"/>
                </a:lnTo>
                <a:lnTo>
                  <a:pt x="1569719" y="4203192"/>
                </a:lnTo>
                <a:lnTo>
                  <a:pt x="1673352" y="4203192"/>
                </a:lnTo>
                <a:lnTo>
                  <a:pt x="1673352" y="4178808"/>
                </a:lnTo>
                <a:close/>
              </a:path>
              <a:path w="3078479" h="4203700">
                <a:moveTo>
                  <a:pt x="1493519" y="4178808"/>
                </a:moveTo>
                <a:lnTo>
                  <a:pt x="1392935" y="4178808"/>
                </a:lnTo>
                <a:lnTo>
                  <a:pt x="1392935" y="4203192"/>
                </a:lnTo>
                <a:lnTo>
                  <a:pt x="1493519" y="4203192"/>
                </a:lnTo>
                <a:lnTo>
                  <a:pt x="1493519" y="4178808"/>
                </a:lnTo>
                <a:close/>
              </a:path>
              <a:path w="3078479" h="4203700">
                <a:moveTo>
                  <a:pt x="1316735" y="4178808"/>
                </a:moveTo>
                <a:lnTo>
                  <a:pt x="1216152" y="4178808"/>
                </a:lnTo>
                <a:lnTo>
                  <a:pt x="1216152" y="4203192"/>
                </a:lnTo>
                <a:lnTo>
                  <a:pt x="1316735" y="4203192"/>
                </a:lnTo>
                <a:lnTo>
                  <a:pt x="1316735" y="4178808"/>
                </a:lnTo>
                <a:close/>
              </a:path>
              <a:path w="3078479" h="4203700">
                <a:moveTo>
                  <a:pt x="1139952" y="4178808"/>
                </a:moveTo>
                <a:lnTo>
                  <a:pt x="1036319" y="4178808"/>
                </a:lnTo>
                <a:lnTo>
                  <a:pt x="1036319" y="4203192"/>
                </a:lnTo>
                <a:lnTo>
                  <a:pt x="1139952" y="4203192"/>
                </a:lnTo>
                <a:lnTo>
                  <a:pt x="1139952" y="4178808"/>
                </a:lnTo>
                <a:close/>
              </a:path>
              <a:path w="3078479" h="4203700">
                <a:moveTo>
                  <a:pt x="960119" y="4178808"/>
                </a:moveTo>
                <a:lnTo>
                  <a:pt x="859535" y="4178808"/>
                </a:lnTo>
                <a:lnTo>
                  <a:pt x="859535" y="4203192"/>
                </a:lnTo>
                <a:lnTo>
                  <a:pt x="960119" y="4203192"/>
                </a:lnTo>
                <a:lnTo>
                  <a:pt x="960119" y="4178808"/>
                </a:lnTo>
                <a:close/>
              </a:path>
              <a:path w="3078479" h="4203700">
                <a:moveTo>
                  <a:pt x="783335" y="4178808"/>
                </a:moveTo>
                <a:lnTo>
                  <a:pt x="682751" y="4178808"/>
                </a:lnTo>
                <a:lnTo>
                  <a:pt x="682751" y="4203192"/>
                </a:lnTo>
                <a:lnTo>
                  <a:pt x="783335" y="4203192"/>
                </a:lnTo>
                <a:lnTo>
                  <a:pt x="783335" y="4178808"/>
                </a:lnTo>
                <a:close/>
              </a:path>
              <a:path w="3078479" h="4203700">
                <a:moveTo>
                  <a:pt x="606551" y="4178808"/>
                </a:moveTo>
                <a:lnTo>
                  <a:pt x="502919" y="4178808"/>
                </a:lnTo>
                <a:lnTo>
                  <a:pt x="502919" y="4203192"/>
                </a:lnTo>
                <a:lnTo>
                  <a:pt x="606551" y="4203192"/>
                </a:lnTo>
                <a:lnTo>
                  <a:pt x="606551" y="4178808"/>
                </a:lnTo>
                <a:close/>
              </a:path>
              <a:path w="3078479" h="4203700">
                <a:moveTo>
                  <a:pt x="426719" y="4178808"/>
                </a:moveTo>
                <a:lnTo>
                  <a:pt x="326135" y="4178808"/>
                </a:lnTo>
                <a:lnTo>
                  <a:pt x="326135" y="4203192"/>
                </a:lnTo>
                <a:lnTo>
                  <a:pt x="426719" y="4203192"/>
                </a:lnTo>
                <a:lnTo>
                  <a:pt x="426719" y="4178808"/>
                </a:lnTo>
                <a:close/>
              </a:path>
              <a:path w="3078479" h="4203700">
                <a:moveTo>
                  <a:pt x="249935" y="4178808"/>
                </a:moveTo>
                <a:lnTo>
                  <a:pt x="149351" y="4178808"/>
                </a:lnTo>
                <a:lnTo>
                  <a:pt x="149351" y="4203192"/>
                </a:lnTo>
                <a:lnTo>
                  <a:pt x="249935" y="4203192"/>
                </a:lnTo>
                <a:lnTo>
                  <a:pt x="249935" y="4178808"/>
                </a:lnTo>
                <a:close/>
              </a:path>
            </a:pathLst>
          </a:custGeom>
          <a:solidFill>
            <a:srgbClr val="C35810"/>
          </a:solidFill>
        </p:spPr>
        <p:txBody>
          <a:bodyPr wrap="square" lIns="0" tIns="0" rIns="0" bIns="0" rtlCol="0"/>
          <a:lstStyle/>
          <a:p/>
        </p:txBody>
      </p:sp>
      <p:sp>
        <p:nvSpPr>
          <p:cNvPr id="8" name="object 8"/>
          <p:cNvSpPr/>
          <p:nvPr/>
        </p:nvSpPr>
        <p:spPr>
          <a:xfrm>
            <a:off x="5574791" y="3600196"/>
            <a:ext cx="1237615" cy="2002789"/>
          </a:xfrm>
          <a:custGeom>
            <a:avLst/>
            <a:gdLst/>
            <a:ahLst/>
            <a:cxnLst/>
            <a:rect l="l" t="t" r="r" b="b"/>
            <a:pathLst>
              <a:path w="1237615" h="2002789">
                <a:moveTo>
                  <a:pt x="1237488" y="0"/>
                </a:moveTo>
                <a:lnTo>
                  <a:pt x="0" y="0"/>
                </a:lnTo>
                <a:lnTo>
                  <a:pt x="0" y="2002535"/>
                </a:lnTo>
                <a:lnTo>
                  <a:pt x="1237488" y="2002535"/>
                </a:lnTo>
                <a:lnTo>
                  <a:pt x="1237488" y="1990343"/>
                </a:lnTo>
                <a:lnTo>
                  <a:pt x="24384" y="1990343"/>
                </a:lnTo>
                <a:lnTo>
                  <a:pt x="12192" y="1978152"/>
                </a:lnTo>
                <a:lnTo>
                  <a:pt x="24384" y="1978152"/>
                </a:lnTo>
                <a:lnTo>
                  <a:pt x="24384" y="24383"/>
                </a:lnTo>
                <a:lnTo>
                  <a:pt x="12192" y="24383"/>
                </a:lnTo>
                <a:lnTo>
                  <a:pt x="24384" y="12191"/>
                </a:lnTo>
                <a:lnTo>
                  <a:pt x="1237488" y="12191"/>
                </a:lnTo>
                <a:lnTo>
                  <a:pt x="1237488" y="0"/>
                </a:lnTo>
                <a:close/>
              </a:path>
              <a:path w="1237615" h="2002789">
                <a:moveTo>
                  <a:pt x="24384" y="1978152"/>
                </a:moveTo>
                <a:lnTo>
                  <a:pt x="12192" y="1978152"/>
                </a:lnTo>
                <a:lnTo>
                  <a:pt x="24384" y="1990343"/>
                </a:lnTo>
                <a:lnTo>
                  <a:pt x="24384" y="1978152"/>
                </a:lnTo>
                <a:close/>
              </a:path>
              <a:path w="1237615" h="2002789">
                <a:moveTo>
                  <a:pt x="1213104" y="1978152"/>
                </a:moveTo>
                <a:lnTo>
                  <a:pt x="24384" y="1978152"/>
                </a:lnTo>
                <a:lnTo>
                  <a:pt x="24384" y="1990343"/>
                </a:lnTo>
                <a:lnTo>
                  <a:pt x="1213104" y="1990343"/>
                </a:lnTo>
                <a:lnTo>
                  <a:pt x="1213104" y="1978152"/>
                </a:lnTo>
                <a:close/>
              </a:path>
              <a:path w="1237615" h="2002789">
                <a:moveTo>
                  <a:pt x="1213104" y="12191"/>
                </a:moveTo>
                <a:lnTo>
                  <a:pt x="1213104" y="1990343"/>
                </a:lnTo>
                <a:lnTo>
                  <a:pt x="1225296" y="1978152"/>
                </a:lnTo>
                <a:lnTo>
                  <a:pt x="1237488" y="1978152"/>
                </a:lnTo>
                <a:lnTo>
                  <a:pt x="1237488" y="24383"/>
                </a:lnTo>
                <a:lnTo>
                  <a:pt x="1225296" y="24383"/>
                </a:lnTo>
                <a:lnTo>
                  <a:pt x="1213104" y="12191"/>
                </a:lnTo>
                <a:close/>
              </a:path>
              <a:path w="1237615" h="2002789">
                <a:moveTo>
                  <a:pt x="1237488" y="1978152"/>
                </a:moveTo>
                <a:lnTo>
                  <a:pt x="1225296" y="1978152"/>
                </a:lnTo>
                <a:lnTo>
                  <a:pt x="1213104" y="1990343"/>
                </a:lnTo>
                <a:lnTo>
                  <a:pt x="1237488" y="1990343"/>
                </a:lnTo>
                <a:lnTo>
                  <a:pt x="1237488" y="1978152"/>
                </a:lnTo>
                <a:close/>
              </a:path>
              <a:path w="1237615" h="2002789">
                <a:moveTo>
                  <a:pt x="24384" y="12191"/>
                </a:moveTo>
                <a:lnTo>
                  <a:pt x="12192" y="24383"/>
                </a:lnTo>
                <a:lnTo>
                  <a:pt x="24384" y="24383"/>
                </a:lnTo>
                <a:lnTo>
                  <a:pt x="24384" y="12191"/>
                </a:lnTo>
                <a:close/>
              </a:path>
              <a:path w="1237615" h="2002789">
                <a:moveTo>
                  <a:pt x="1213104" y="12191"/>
                </a:moveTo>
                <a:lnTo>
                  <a:pt x="24384" y="12191"/>
                </a:lnTo>
                <a:lnTo>
                  <a:pt x="24384" y="24383"/>
                </a:lnTo>
                <a:lnTo>
                  <a:pt x="1213104" y="24383"/>
                </a:lnTo>
                <a:lnTo>
                  <a:pt x="1213104" y="12191"/>
                </a:lnTo>
                <a:close/>
              </a:path>
              <a:path w="1237615" h="2002789">
                <a:moveTo>
                  <a:pt x="1237488" y="12191"/>
                </a:moveTo>
                <a:lnTo>
                  <a:pt x="1213104" y="12191"/>
                </a:lnTo>
                <a:lnTo>
                  <a:pt x="1225296" y="24383"/>
                </a:lnTo>
                <a:lnTo>
                  <a:pt x="1237488" y="24383"/>
                </a:lnTo>
                <a:lnTo>
                  <a:pt x="1237488" y="12191"/>
                </a:lnTo>
                <a:close/>
              </a:path>
            </a:pathLst>
          </a:custGeom>
          <a:solidFill>
            <a:srgbClr val="000000"/>
          </a:solidFill>
        </p:spPr>
        <p:txBody>
          <a:bodyPr wrap="square" lIns="0" tIns="0" rIns="0" bIns="0" rtlCol="0"/>
          <a:lstStyle/>
          <a:p/>
        </p:txBody>
      </p:sp>
      <p:sp>
        <p:nvSpPr>
          <p:cNvPr id="9" name="object 9"/>
          <p:cNvSpPr/>
          <p:nvPr/>
        </p:nvSpPr>
        <p:spPr>
          <a:xfrm>
            <a:off x="6803135" y="4758435"/>
            <a:ext cx="871855" cy="198120"/>
          </a:xfrm>
          <a:custGeom>
            <a:avLst/>
            <a:gdLst/>
            <a:ahLst/>
            <a:cxnLst/>
            <a:rect l="l" t="t" r="r" b="b"/>
            <a:pathLst>
              <a:path w="871854" h="198120">
                <a:moveTo>
                  <a:pt x="771144" y="0"/>
                </a:moveTo>
                <a:lnTo>
                  <a:pt x="771144" y="48768"/>
                </a:lnTo>
                <a:lnTo>
                  <a:pt x="0" y="48768"/>
                </a:lnTo>
                <a:lnTo>
                  <a:pt x="0" y="149351"/>
                </a:lnTo>
                <a:lnTo>
                  <a:pt x="771144" y="149351"/>
                </a:lnTo>
                <a:lnTo>
                  <a:pt x="771144" y="198119"/>
                </a:lnTo>
                <a:lnTo>
                  <a:pt x="871728" y="97536"/>
                </a:lnTo>
                <a:lnTo>
                  <a:pt x="771144" y="0"/>
                </a:lnTo>
                <a:close/>
              </a:path>
            </a:pathLst>
          </a:custGeom>
          <a:solidFill>
            <a:srgbClr val="FFFFFF"/>
          </a:solidFill>
        </p:spPr>
        <p:txBody>
          <a:bodyPr wrap="square" lIns="0" tIns="0" rIns="0" bIns="0" rtlCol="0"/>
          <a:lstStyle/>
          <a:p/>
        </p:txBody>
      </p:sp>
      <p:sp>
        <p:nvSpPr>
          <p:cNvPr id="10" name="object 10"/>
          <p:cNvSpPr/>
          <p:nvPr/>
        </p:nvSpPr>
        <p:spPr>
          <a:xfrm>
            <a:off x="6787895" y="4727955"/>
            <a:ext cx="905510" cy="259079"/>
          </a:xfrm>
          <a:custGeom>
            <a:avLst/>
            <a:gdLst/>
            <a:ahLst/>
            <a:cxnLst/>
            <a:rect l="l" t="t" r="r" b="b"/>
            <a:pathLst>
              <a:path w="905509" h="259079">
                <a:moveTo>
                  <a:pt x="774192" y="179832"/>
                </a:moveTo>
                <a:lnTo>
                  <a:pt x="774192" y="259080"/>
                </a:lnTo>
                <a:lnTo>
                  <a:pt x="804672" y="228600"/>
                </a:lnTo>
                <a:lnTo>
                  <a:pt x="801624" y="228600"/>
                </a:lnTo>
                <a:lnTo>
                  <a:pt x="780287" y="219456"/>
                </a:lnTo>
                <a:lnTo>
                  <a:pt x="801624" y="198119"/>
                </a:lnTo>
                <a:lnTo>
                  <a:pt x="801624" y="192024"/>
                </a:lnTo>
                <a:lnTo>
                  <a:pt x="786383" y="192024"/>
                </a:lnTo>
                <a:lnTo>
                  <a:pt x="774192" y="179832"/>
                </a:lnTo>
                <a:close/>
              </a:path>
              <a:path w="905509" h="259079">
                <a:moveTo>
                  <a:pt x="801624" y="198119"/>
                </a:moveTo>
                <a:lnTo>
                  <a:pt x="780287" y="219456"/>
                </a:lnTo>
                <a:lnTo>
                  <a:pt x="801624" y="228600"/>
                </a:lnTo>
                <a:lnTo>
                  <a:pt x="801624" y="198119"/>
                </a:lnTo>
                <a:close/>
              </a:path>
              <a:path w="905509" h="259079">
                <a:moveTo>
                  <a:pt x="870203" y="129540"/>
                </a:moveTo>
                <a:lnTo>
                  <a:pt x="801624" y="198119"/>
                </a:lnTo>
                <a:lnTo>
                  <a:pt x="801624" y="228600"/>
                </a:lnTo>
                <a:lnTo>
                  <a:pt x="804672" y="228600"/>
                </a:lnTo>
                <a:lnTo>
                  <a:pt x="896111" y="137160"/>
                </a:lnTo>
                <a:lnTo>
                  <a:pt x="877824" y="137160"/>
                </a:lnTo>
                <a:lnTo>
                  <a:pt x="870203" y="129540"/>
                </a:lnTo>
                <a:close/>
              </a:path>
              <a:path w="905509" h="259079">
                <a:moveTo>
                  <a:pt x="774192" y="67056"/>
                </a:moveTo>
                <a:lnTo>
                  <a:pt x="0" y="67056"/>
                </a:lnTo>
                <a:lnTo>
                  <a:pt x="0" y="192024"/>
                </a:lnTo>
                <a:lnTo>
                  <a:pt x="774192" y="192024"/>
                </a:lnTo>
                <a:lnTo>
                  <a:pt x="774192" y="179832"/>
                </a:lnTo>
                <a:lnTo>
                  <a:pt x="27431" y="179832"/>
                </a:lnTo>
                <a:lnTo>
                  <a:pt x="15239" y="167640"/>
                </a:lnTo>
                <a:lnTo>
                  <a:pt x="27431" y="167640"/>
                </a:lnTo>
                <a:lnTo>
                  <a:pt x="27431" y="91440"/>
                </a:lnTo>
                <a:lnTo>
                  <a:pt x="15239" y="91440"/>
                </a:lnTo>
                <a:lnTo>
                  <a:pt x="27431" y="79248"/>
                </a:lnTo>
                <a:lnTo>
                  <a:pt x="774192" y="79248"/>
                </a:lnTo>
                <a:lnTo>
                  <a:pt x="774192" y="67056"/>
                </a:lnTo>
                <a:close/>
              </a:path>
              <a:path w="905509" h="259079">
                <a:moveTo>
                  <a:pt x="801624" y="167640"/>
                </a:moveTo>
                <a:lnTo>
                  <a:pt x="27431" y="167640"/>
                </a:lnTo>
                <a:lnTo>
                  <a:pt x="27431" y="179832"/>
                </a:lnTo>
                <a:lnTo>
                  <a:pt x="774192" y="179832"/>
                </a:lnTo>
                <a:lnTo>
                  <a:pt x="786383" y="192024"/>
                </a:lnTo>
                <a:lnTo>
                  <a:pt x="801624" y="192024"/>
                </a:lnTo>
                <a:lnTo>
                  <a:pt x="801624" y="167640"/>
                </a:lnTo>
                <a:close/>
              </a:path>
              <a:path w="905509" h="259079">
                <a:moveTo>
                  <a:pt x="27431" y="167640"/>
                </a:moveTo>
                <a:lnTo>
                  <a:pt x="15239" y="167640"/>
                </a:lnTo>
                <a:lnTo>
                  <a:pt x="27431" y="179832"/>
                </a:lnTo>
                <a:lnTo>
                  <a:pt x="27431" y="167640"/>
                </a:lnTo>
                <a:close/>
              </a:path>
              <a:path w="905509" h="259079">
                <a:moveTo>
                  <a:pt x="877824" y="121920"/>
                </a:moveTo>
                <a:lnTo>
                  <a:pt x="870203" y="129540"/>
                </a:lnTo>
                <a:lnTo>
                  <a:pt x="877824" y="137160"/>
                </a:lnTo>
                <a:lnTo>
                  <a:pt x="877824" y="121920"/>
                </a:lnTo>
                <a:close/>
              </a:path>
              <a:path w="905509" h="259079">
                <a:moveTo>
                  <a:pt x="899014" y="121920"/>
                </a:moveTo>
                <a:lnTo>
                  <a:pt x="877824" y="121920"/>
                </a:lnTo>
                <a:lnTo>
                  <a:pt x="877824" y="137160"/>
                </a:lnTo>
                <a:lnTo>
                  <a:pt x="896111" y="137160"/>
                </a:lnTo>
                <a:lnTo>
                  <a:pt x="905255" y="128016"/>
                </a:lnTo>
                <a:lnTo>
                  <a:pt x="899014" y="121920"/>
                </a:lnTo>
                <a:close/>
              </a:path>
              <a:path w="905509" h="259079">
                <a:moveTo>
                  <a:pt x="805397" y="30480"/>
                </a:moveTo>
                <a:lnTo>
                  <a:pt x="801624" y="30480"/>
                </a:lnTo>
                <a:lnTo>
                  <a:pt x="801624" y="60960"/>
                </a:lnTo>
                <a:lnTo>
                  <a:pt x="870203" y="129540"/>
                </a:lnTo>
                <a:lnTo>
                  <a:pt x="877824" y="121920"/>
                </a:lnTo>
                <a:lnTo>
                  <a:pt x="899014" y="121920"/>
                </a:lnTo>
                <a:lnTo>
                  <a:pt x="805397" y="30480"/>
                </a:lnTo>
                <a:close/>
              </a:path>
              <a:path w="905509" h="259079">
                <a:moveTo>
                  <a:pt x="27431" y="79248"/>
                </a:moveTo>
                <a:lnTo>
                  <a:pt x="15239" y="91440"/>
                </a:lnTo>
                <a:lnTo>
                  <a:pt x="27431" y="91440"/>
                </a:lnTo>
                <a:lnTo>
                  <a:pt x="27431" y="79248"/>
                </a:lnTo>
                <a:close/>
              </a:path>
              <a:path w="905509" h="259079">
                <a:moveTo>
                  <a:pt x="801624" y="67056"/>
                </a:moveTo>
                <a:lnTo>
                  <a:pt x="786383" y="67056"/>
                </a:lnTo>
                <a:lnTo>
                  <a:pt x="774192" y="79248"/>
                </a:lnTo>
                <a:lnTo>
                  <a:pt x="27431" y="79248"/>
                </a:lnTo>
                <a:lnTo>
                  <a:pt x="27431" y="91440"/>
                </a:lnTo>
                <a:lnTo>
                  <a:pt x="801624" y="91440"/>
                </a:lnTo>
                <a:lnTo>
                  <a:pt x="801624" y="67056"/>
                </a:lnTo>
                <a:close/>
              </a:path>
              <a:path w="905509" h="259079">
                <a:moveTo>
                  <a:pt x="774192" y="0"/>
                </a:moveTo>
                <a:lnTo>
                  <a:pt x="774192" y="79248"/>
                </a:lnTo>
                <a:lnTo>
                  <a:pt x="786383" y="67056"/>
                </a:lnTo>
                <a:lnTo>
                  <a:pt x="801624" y="67056"/>
                </a:lnTo>
                <a:lnTo>
                  <a:pt x="801624" y="60960"/>
                </a:lnTo>
                <a:lnTo>
                  <a:pt x="780287" y="39624"/>
                </a:lnTo>
                <a:lnTo>
                  <a:pt x="801624" y="30480"/>
                </a:lnTo>
                <a:lnTo>
                  <a:pt x="805397" y="30480"/>
                </a:lnTo>
                <a:lnTo>
                  <a:pt x="774192" y="0"/>
                </a:lnTo>
                <a:close/>
              </a:path>
              <a:path w="905509" h="259079">
                <a:moveTo>
                  <a:pt x="801624" y="30480"/>
                </a:moveTo>
                <a:lnTo>
                  <a:pt x="780287" y="39624"/>
                </a:lnTo>
                <a:lnTo>
                  <a:pt x="801624" y="60960"/>
                </a:lnTo>
                <a:lnTo>
                  <a:pt x="801624" y="30480"/>
                </a:lnTo>
                <a:close/>
              </a:path>
            </a:pathLst>
          </a:custGeom>
          <a:solidFill>
            <a:srgbClr val="000000"/>
          </a:solidFill>
        </p:spPr>
        <p:txBody>
          <a:bodyPr wrap="square" lIns="0" tIns="0" rIns="0" bIns="0" rtlCol="0"/>
          <a:lstStyle/>
          <a:p/>
        </p:txBody>
      </p:sp>
      <p:sp>
        <p:nvSpPr>
          <p:cNvPr id="11" name="object 11"/>
          <p:cNvSpPr/>
          <p:nvPr/>
        </p:nvSpPr>
        <p:spPr>
          <a:xfrm>
            <a:off x="6806183" y="5249164"/>
            <a:ext cx="1057910" cy="201295"/>
          </a:xfrm>
          <a:custGeom>
            <a:avLst/>
            <a:gdLst/>
            <a:ahLst/>
            <a:cxnLst/>
            <a:rect l="l" t="t" r="r" b="b"/>
            <a:pathLst>
              <a:path w="1057909" h="201295">
                <a:moveTo>
                  <a:pt x="960120" y="0"/>
                </a:moveTo>
                <a:lnTo>
                  <a:pt x="960120" y="51816"/>
                </a:lnTo>
                <a:lnTo>
                  <a:pt x="0" y="51816"/>
                </a:lnTo>
                <a:lnTo>
                  <a:pt x="0" y="149352"/>
                </a:lnTo>
                <a:lnTo>
                  <a:pt x="960120" y="149352"/>
                </a:lnTo>
                <a:lnTo>
                  <a:pt x="960120" y="201168"/>
                </a:lnTo>
                <a:lnTo>
                  <a:pt x="1057656" y="100584"/>
                </a:lnTo>
                <a:lnTo>
                  <a:pt x="960120" y="0"/>
                </a:lnTo>
                <a:close/>
              </a:path>
            </a:pathLst>
          </a:custGeom>
          <a:solidFill>
            <a:srgbClr val="FFFFFF"/>
          </a:solidFill>
        </p:spPr>
        <p:txBody>
          <a:bodyPr wrap="square" lIns="0" tIns="0" rIns="0" bIns="0" rtlCol="0"/>
          <a:lstStyle/>
          <a:p/>
        </p:txBody>
      </p:sp>
      <p:sp>
        <p:nvSpPr>
          <p:cNvPr id="12" name="object 12"/>
          <p:cNvSpPr/>
          <p:nvPr/>
        </p:nvSpPr>
        <p:spPr>
          <a:xfrm>
            <a:off x="6793992" y="5218684"/>
            <a:ext cx="1088390" cy="262255"/>
          </a:xfrm>
          <a:custGeom>
            <a:avLst/>
            <a:gdLst/>
            <a:ahLst/>
            <a:cxnLst/>
            <a:rect l="l" t="t" r="r" b="b"/>
            <a:pathLst>
              <a:path w="1088390" h="262254">
                <a:moveTo>
                  <a:pt x="957072" y="179832"/>
                </a:moveTo>
                <a:lnTo>
                  <a:pt x="957072" y="262128"/>
                </a:lnTo>
                <a:lnTo>
                  <a:pt x="987551" y="231648"/>
                </a:lnTo>
                <a:lnTo>
                  <a:pt x="984503" y="231648"/>
                </a:lnTo>
                <a:lnTo>
                  <a:pt x="963167" y="222504"/>
                </a:lnTo>
                <a:lnTo>
                  <a:pt x="984503" y="200501"/>
                </a:lnTo>
                <a:lnTo>
                  <a:pt x="984503" y="192024"/>
                </a:lnTo>
                <a:lnTo>
                  <a:pt x="972311" y="192024"/>
                </a:lnTo>
                <a:lnTo>
                  <a:pt x="957072" y="179832"/>
                </a:lnTo>
                <a:close/>
              </a:path>
              <a:path w="1088390" h="262254">
                <a:moveTo>
                  <a:pt x="984503" y="200501"/>
                </a:moveTo>
                <a:lnTo>
                  <a:pt x="963167" y="222504"/>
                </a:lnTo>
                <a:lnTo>
                  <a:pt x="984503" y="231648"/>
                </a:lnTo>
                <a:lnTo>
                  <a:pt x="984503" y="200501"/>
                </a:lnTo>
                <a:close/>
              </a:path>
              <a:path w="1088390" h="262254">
                <a:moveTo>
                  <a:pt x="1051837" y="131064"/>
                </a:moveTo>
                <a:lnTo>
                  <a:pt x="984503" y="200501"/>
                </a:lnTo>
                <a:lnTo>
                  <a:pt x="984503" y="231648"/>
                </a:lnTo>
                <a:lnTo>
                  <a:pt x="987551" y="231648"/>
                </a:lnTo>
                <a:lnTo>
                  <a:pt x="1078991" y="140208"/>
                </a:lnTo>
                <a:lnTo>
                  <a:pt x="1060703" y="140208"/>
                </a:lnTo>
                <a:lnTo>
                  <a:pt x="1051837" y="131064"/>
                </a:lnTo>
                <a:close/>
              </a:path>
              <a:path w="1088390" h="262254">
                <a:moveTo>
                  <a:pt x="957072" y="67056"/>
                </a:moveTo>
                <a:lnTo>
                  <a:pt x="0" y="67056"/>
                </a:lnTo>
                <a:lnTo>
                  <a:pt x="0" y="192024"/>
                </a:lnTo>
                <a:lnTo>
                  <a:pt x="957072" y="192024"/>
                </a:lnTo>
                <a:lnTo>
                  <a:pt x="957072" y="179832"/>
                </a:lnTo>
                <a:lnTo>
                  <a:pt x="24383" y="179832"/>
                </a:lnTo>
                <a:lnTo>
                  <a:pt x="12191" y="167640"/>
                </a:lnTo>
                <a:lnTo>
                  <a:pt x="24383" y="167640"/>
                </a:lnTo>
                <a:lnTo>
                  <a:pt x="24383" y="94488"/>
                </a:lnTo>
                <a:lnTo>
                  <a:pt x="12191" y="94488"/>
                </a:lnTo>
                <a:lnTo>
                  <a:pt x="24383" y="82296"/>
                </a:lnTo>
                <a:lnTo>
                  <a:pt x="957072" y="82296"/>
                </a:lnTo>
                <a:lnTo>
                  <a:pt x="957072" y="67056"/>
                </a:lnTo>
                <a:close/>
              </a:path>
              <a:path w="1088390" h="262254">
                <a:moveTo>
                  <a:pt x="984503" y="167640"/>
                </a:moveTo>
                <a:lnTo>
                  <a:pt x="24383" y="167640"/>
                </a:lnTo>
                <a:lnTo>
                  <a:pt x="24383" y="179832"/>
                </a:lnTo>
                <a:lnTo>
                  <a:pt x="957072" y="179832"/>
                </a:lnTo>
                <a:lnTo>
                  <a:pt x="972311" y="192024"/>
                </a:lnTo>
                <a:lnTo>
                  <a:pt x="984503" y="192024"/>
                </a:lnTo>
                <a:lnTo>
                  <a:pt x="984503" y="167640"/>
                </a:lnTo>
                <a:close/>
              </a:path>
              <a:path w="1088390" h="262254">
                <a:moveTo>
                  <a:pt x="24383" y="167640"/>
                </a:moveTo>
                <a:lnTo>
                  <a:pt x="12191" y="167640"/>
                </a:lnTo>
                <a:lnTo>
                  <a:pt x="24383" y="179832"/>
                </a:lnTo>
                <a:lnTo>
                  <a:pt x="24383" y="167640"/>
                </a:lnTo>
                <a:close/>
              </a:path>
              <a:path w="1088390" h="262254">
                <a:moveTo>
                  <a:pt x="1060703" y="121920"/>
                </a:moveTo>
                <a:lnTo>
                  <a:pt x="1051837" y="131064"/>
                </a:lnTo>
                <a:lnTo>
                  <a:pt x="1060703" y="140208"/>
                </a:lnTo>
                <a:lnTo>
                  <a:pt x="1060703" y="121920"/>
                </a:lnTo>
                <a:close/>
              </a:path>
              <a:path w="1088390" h="262254">
                <a:moveTo>
                  <a:pt x="1078991" y="121920"/>
                </a:moveTo>
                <a:lnTo>
                  <a:pt x="1060703" y="121920"/>
                </a:lnTo>
                <a:lnTo>
                  <a:pt x="1060703" y="140208"/>
                </a:lnTo>
                <a:lnTo>
                  <a:pt x="1078991" y="140208"/>
                </a:lnTo>
                <a:lnTo>
                  <a:pt x="1088135" y="131064"/>
                </a:lnTo>
                <a:lnTo>
                  <a:pt x="1078991" y="121920"/>
                </a:lnTo>
                <a:close/>
              </a:path>
              <a:path w="1088390" h="262254">
                <a:moveTo>
                  <a:pt x="987551" y="30480"/>
                </a:moveTo>
                <a:lnTo>
                  <a:pt x="984503" y="30480"/>
                </a:lnTo>
                <a:lnTo>
                  <a:pt x="984503" y="61626"/>
                </a:lnTo>
                <a:lnTo>
                  <a:pt x="1051837" y="131064"/>
                </a:lnTo>
                <a:lnTo>
                  <a:pt x="1060703" y="121920"/>
                </a:lnTo>
                <a:lnTo>
                  <a:pt x="1078991" y="121920"/>
                </a:lnTo>
                <a:lnTo>
                  <a:pt x="987551" y="30480"/>
                </a:lnTo>
                <a:close/>
              </a:path>
              <a:path w="1088390" h="262254">
                <a:moveTo>
                  <a:pt x="24383" y="82296"/>
                </a:moveTo>
                <a:lnTo>
                  <a:pt x="12191" y="94488"/>
                </a:lnTo>
                <a:lnTo>
                  <a:pt x="24383" y="94488"/>
                </a:lnTo>
                <a:lnTo>
                  <a:pt x="24383" y="82296"/>
                </a:lnTo>
                <a:close/>
              </a:path>
              <a:path w="1088390" h="262254">
                <a:moveTo>
                  <a:pt x="984503" y="67056"/>
                </a:moveTo>
                <a:lnTo>
                  <a:pt x="972311" y="67056"/>
                </a:lnTo>
                <a:lnTo>
                  <a:pt x="957072" y="82296"/>
                </a:lnTo>
                <a:lnTo>
                  <a:pt x="24383" y="82296"/>
                </a:lnTo>
                <a:lnTo>
                  <a:pt x="24383" y="94488"/>
                </a:lnTo>
                <a:lnTo>
                  <a:pt x="984503" y="94488"/>
                </a:lnTo>
                <a:lnTo>
                  <a:pt x="984503" y="67056"/>
                </a:lnTo>
                <a:close/>
              </a:path>
              <a:path w="1088390" h="262254">
                <a:moveTo>
                  <a:pt x="957072" y="0"/>
                </a:moveTo>
                <a:lnTo>
                  <a:pt x="957072" y="82296"/>
                </a:lnTo>
                <a:lnTo>
                  <a:pt x="972311" y="67056"/>
                </a:lnTo>
                <a:lnTo>
                  <a:pt x="984503" y="67056"/>
                </a:lnTo>
                <a:lnTo>
                  <a:pt x="984503" y="61626"/>
                </a:lnTo>
                <a:lnTo>
                  <a:pt x="963167" y="39624"/>
                </a:lnTo>
                <a:lnTo>
                  <a:pt x="984503" y="30480"/>
                </a:lnTo>
                <a:lnTo>
                  <a:pt x="987551" y="30480"/>
                </a:lnTo>
                <a:lnTo>
                  <a:pt x="957072" y="0"/>
                </a:lnTo>
                <a:close/>
              </a:path>
              <a:path w="1088390" h="262254">
                <a:moveTo>
                  <a:pt x="984503" y="30480"/>
                </a:moveTo>
                <a:lnTo>
                  <a:pt x="963167" y="39624"/>
                </a:lnTo>
                <a:lnTo>
                  <a:pt x="984503" y="61626"/>
                </a:lnTo>
                <a:lnTo>
                  <a:pt x="984503" y="30480"/>
                </a:lnTo>
                <a:close/>
              </a:path>
            </a:pathLst>
          </a:custGeom>
          <a:solidFill>
            <a:srgbClr val="000000"/>
          </a:solidFill>
        </p:spPr>
        <p:txBody>
          <a:bodyPr wrap="square" lIns="0" tIns="0" rIns="0" bIns="0" rtlCol="0"/>
          <a:lstStyle/>
          <a:p/>
        </p:txBody>
      </p:sp>
      <p:sp>
        <p:nvSpPr>
          <p:cNvPr id="13" name="object 13"/>
          <p:cNvSpPr/>
          <p:nvPr/>
        </p:nvSpPr>
        <p:spPr>
          <a:xfrm>
            <a:off x="7562088" y="5354320"/>
            <a:ext cx="137160" cy="0"/>
          </a:xfrm>
          <a:custGeom>
            <a:avLst/>
            <a:gdLst/>
            <a:ahLst/>
            <a:cxnLst/>
            <a:rect l="l" t="t" r="r" b="b"/>
            <a:pathLst>
              <a:path w="137159">
                <a:moveTo>
                  <a:pt x="0" y="0"/>
                </a:moveTo>
                <a:lnTo>
                  <a:pt x="137159" y="0"/>
                </a:lnTo>
              </a:path>
            </a:pathLst>
          </a:custGeom>
          <a:ln w="51816">
            <a:solidFill>
              <a:srgbClr val="FFFFFF"/>
            </a:solidFill>
          </a:ln>
        </p:spPr>
        <p:txBody>
          <a:bodyPr wrap="square" lIns="0" tIns="0" rIns="0" bIns="0" rtlCol="0"/>
          <a:lstStyle/>
          <a:p/>
        </p:txBody>
      </p:sp>
      <p:sp>
        <p:nvSpPr>
          <p:cNvPr id="14" name="object 14"/>
          <p:cNvSpPr/>
          <p:nvPr/>
        </p:nvSpPr>
        <p:spPr>
          <a:xfrm>
            <a:off x="7562088" y="5381625"/>
            <a:ext cx="137160" cy="0"/>
          </a:xfrm>
          <a:custGeom>
            <a:avLst/>
            <a:gdLst/>
            <a:ahLst/>
            <a:cxnLst/>
            <a:rect l="l" t="t" r="r" b="b"/>
            <a:pathLst>
              <a:path w="137159">
                <a:moveTo>
                  <a:pt x="0" y="0"/>
                </a:moveTo>
                <a:lnTo>
                  <a:pt x="137159" y="0"/>
                </a:lnTo>
              </a:path>
            </a:pathLst>
          </a:custGeom>
          <a:ln w="3809">
            <a:solidFill>
              <a:srgbClr val="FFFFFF"/>
            </a:solidFill>
          </a:ln>
        </p:spPr>
        <p:txBody>
          <a:bodyPr wrap="square" lIns="0" tIns="0" rIns="0" bIns="0" rtlCol="0"/>
          <a:lstStyle/>
          <a:p/>
        </p:txBody>
      </p:sp>
      <p:sp>
        <p:nvSpPr>
          <p:cNvPr id="15" name="object 15"/>
          <p:cNvSpPr/>
          <p:nvPr/>
        </p:nvSpPr>
        <p:spPr>
          <a:xfrm>
            <a:off x="7562088" y="5328920"/>
            <a:ext cx="3175" cy="50800"/>
          </a:xfrm>
          <a:custGeom>
            <a:avLst/>
            <a:gdLst/>
            <a:ahLst/>
            <a:cxnLst/>
            <a:rect l="l" t="t" r="r" b="b"/>
            <a:pathLst>
              <a:path w="3175" h="50800">
                <a:moveTo>
                  <a:pt x="0" y="50799"/>
                </a:moveTo>
                <a:lnTo>
                  <a:pt x="3047" y="50799"/>
                </a:lnTo>
                <a:lnTo>
                  <a:pt x="3047" y="0"/>
                </a:lnTo>
                <a:lnTo>
                  <a:pt x="0" y="0"/>
                </a:lnTo>
                <a:lnTo>
                  <a:pt x="0" y="50799"/>
                </a:lnTo>
                <a:close/>
              </a:path>
            </a:pathLst>
          </a:custGeom>
          <a:solidFill>
            <a:srgbClr val="FFFFFF"/>
          </a:solidFill>
        </p:spPr>
        <p:txBody>
          <a:bodyPr wrap="square" lIns="0" tIns="0" rIns="0" bIns="0" rtlCol="0"/>
          <a:lstStyle/>
          <a:p/>
        </p:txBody>
      </p:sp>
      <p:sp>
        <p:nvSpPr>
          <p:cNvPr id="16" name="object 16"/>
          <p:cNvSpPr/>
          <p:nvPr/>
        </p:nvSpPr>
        <p:spPr>
          <a:xfrm>
            <a:off x="7562088" y="5327015"/>
            <a:ext cx="137160" cy="0"/>
          </a:xfrm>
          <a:custGeom>
            <a:avLst/>
            <a:gdLst/>
            <a:ahLst/>
            <a:cxnLst/>
            <a:rect l="l" t="t" r="r" b="b"/>
            <a:pathLst>
              <a:path w="137159">
                <a:moveTo>
                  <a:pt x="0" y="0"/>
                </a:moveTo>
                <a:lnTo>
                  <a:pt x="137159" y="0"/>
                </a:lnTo>
              </a:path>
            </a:pathLst>
          </a:custGeom>
          <a:ln w="3810">
            <a:solidFill>
              <a:srgbClr val="FFFFFF"/>
            </a:solidFill>
          </a:ln>
        </p:spPr>
        <p:txBody>
          <a:bodyPr wrap="square" lIns="0" tIns="0" rIns="0" bIns="0" rtlCol="0"/>
          <a:lstStyle/>
          <a:p/>
        </p:txBody>
      </p:sp>
      <p:sp>
        <p:nvSpPr>
          <p:cNvPr id="17" name="object 17"/>
          <p:cNvSpPr/>
          <p:nvPr/>
        </p:nvSpPr>
        <p:spPr>
          <a:xfrm>
            <a:off x="7696200" y="5328411"/>
            <a:ext cx="3175" cy="52069"/>
          </a:xfrm>
          <a:custGeom>
            <a:avLst/>
            <a:gdLst/>
            <a:ahLst/>
            <a:cxnLst/>
            <a:rect l="l" t="t" r="r" b="b"/>
            <a:pathLst>
              <a:path w="3175" h="52070">
                <a:moveTo>
                  <a:pt x="3048" y="0"/>
                </a:moveTo>
                <a:lnTo>
                  <a:pt x="0" y="0"/>
                </a:lnTo>
                <a:lnTo>
                  <a:pt x="0" y="51815"/>
                </a:lnTo>
                <a:lnTo>
                  <a:pt x="3048" y="51815"/>
                </a:lnTo>
                <a:lnTo>
                  <a:pt x="3048" y="0"/>
                </a:lnTo>
                <a:close/>
              </a:path>
            </a:pathLst>
          </a:custGeom>
          <a:solidFill>
            <a:srgbClr val="FFFFFF"/>
          </a:solidFill>
        </p:spPr>
        <p:txBody>
          <a:bodyPr wrap="square" lIns="0" tIns="0" rIns="0" bIns="0" rtlCol="0"/>
          <a:lstStyle/>
          <a:p/>
        </p:txBody>
      </p:sp>
      <p:sp>
        <p:nvSpPr>
          <p:cNvPr id="18" name="object 18"/>
          <p:cNvSpPr/>
          <p:nvPr/>
        </p:nvSpPr>
        <p:spPr>
          <a:xfrm>
            <a:off x="7004304" y="5386323"/>
            <a:ext cx="24765" cy="76200"/>
          </a:xfrm>
          <a:custGeom>
            <a:avLst/>
            <a:gdLst/>
            <a:ahLst/>
            <a:cxnLst/>
            <a:rect l="l" t="t" r="r" b="b"/>
            <a:pathLst>
              <a:path w="24765"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19" name="object 19"/>
          <p:cNvSpPr/>
          <p:nvPr/>
        </p:nvSpPr>
        <p:spPr>
          <a:xfrm>
            <a:off x="7004304" y="5486908"/>
            <a:ext cx="24765" cy="76200"/>
          </a:xfrm>
          <a:custGeom>
            <a:avLst/>
            <a:gdLst/>
            <a:ahLst/>
            <a:cxnLst/>
            <a:rect l="l" t="t" r="r" b="b"/>
            <a:pathLst>
              <a:path w="24765"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20" name="object 20"/>
          <p:cNvSpPr/>
          <p:nvPr/>
        </p:nvSpPr>
        <p:spPr>
          <a:xfrm>
            <a:off x="7004304" y="5587491"/>
            <a:ext cx="24765" cy="76200"/>
          </a:xfrm>
          <a:custGeom>
            <a:avLst/>
            <a:gdLst/>
            <a:ahLst/>
            <a:cxnLst/>
            <a:rect l="l" t="t" r="r" b="b"/>
            <a:pathLst>
              <a:path w="24765" h="76200">
                <a:moveTo>
                  <a:pt x="24384" y="0"/>
                </a:moveTo>
                <a:lnTo>
                  <a:pt x="0" y="0"/>
                </a:lnTo>
                <a:lnTo>
                  <a:pt x="0" y="76199"/>
                </a:lnTo>
                <a:lnTo>
                  <a:pt x="24384" y="76199"/>
                </a:lnTo>
                <a:lnTo>
                  <a:pt x="24384" y="0"/>
                </a:lnTo>
                <a:close/>
              </a:path>
            </a:pathLst>
          </a:custGeom>
          <a:solidFill>
            <a:srgbClr val="000000"/>
          </a:solidFill>
        </p:spPr>
        <p:txBody>
          <a:bodyPr wrap="square" lIns="0" tIns="0" rIns="0" bIns="0" rtlCol="0"/>
          <a:lstStyle/>
          <a:p/>
        </p:txBody>
      </p:sp>
      <p:sp>
        <p:nvSpPr>
          <p:cNvPr id="21" name="object 21"/>
          <p:cNvSpPr/>
          <p:nvPr/>
        </p:nvSpPr>
        <p:spPr>
          <a:xfrm>
            <a:off x="7004304" y="5691123"/>
            <a:ext cx="24765" cy="76200"/>
          </a:xfrm>
          <a:custGeom>
            <a:avLst/>
            <a:gdLst/>
            <a:ahLst/>
            <a:cxnLst/>
            <a:rect l="l" t="t" r="r" b="b"/>
            <a:pathLst>
              <a:path w="24765"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22" name="object 22"/>
          <p:cNvSpPr/>
          <p:nvPr/>
        </p:nvSpPr>
        <p:spPr>
          <a:xfrm>
            <a:off x="7004304" y="5791708"/>
            <a:ext cx="24765" cy="76200"/>
          </a:xfrm>
          <a:custGeom>
            <a:avLst/>
            <a:gdLst/>
            <a:ahLst/>
            <a:cxnLst/>
            <a:rect l="l" t="t" r="r" b="b"/>
            <a:pathLst>
              <a:path w="24765"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23" name="object 23"/>
          <p:cNvSpPr/>
          <p:nvPr/>
        </p:nvSpPr>
        <p:spPr>
          <a:xfrm>
            <a:off x="7004304" y="5892291"/>
            <a:ext cx="24765" cy="12700"/>
          </a:xfrm>
          <a:custGeom>
            <a:avLst/>
            <a:gdLst/>
            <a:ahLst/>
            <a:cxnLst/>
            <a:rect l="l" t="t" r="r" b="b"/>
            <a:pathLst>
              <a:path w="24765" h="12700">
                <a:moveTo>
                  <a:pt x="24384" y="0"/>
                </a:moveTo>
                <a:lnTo>
                  <a:pt x="0" y="0"/>
                </a:lnTo>
                <a:lnTo>
                  <a:pt x="0" y="12191"/>
                </a:lnTo>
                <a:lnTo>
                  <a:pt x="24384" y="12191"/>
                </a:lnTo>
                <a:lnTo>
                  <a:pt x="24384" y="0"/>
                </a:lnTo>
                <a:close/>
              </a:path>
            </a:pathLst>
          </a:custGeom>
          <a:solidFill>
            <a:srgbClr val="000000"/>
          </a:solidFill>
        </p:spPr>
        <p:txBody>
          <a:bodyPr wrap="square" lIns="0" tIns="0" rIns="0" bIns="0" rtlCol="0"/>
          <a:lstStyle/>
          <a:p/>
        </p:txBody>
      </p:sp>
      <p:sp>
        <p:nvSpPr>
          <p:cNvPr id="24" name="object 24"/>
          <p:cNvSpPr/>
          <p:nvPr/>
        </p:nvSpPr>
        <p:spPr>
          <a:xfrm>
            <a:off x="7147559" y="5395467"/>
            <a:ext cx="27940" cy="76200"/>
          </a:xfrm>
          <a:custGeom>
            <a:avLst/>
            <a:gdLst/>
            <a:ahLst/>
            <a:cxnLst/>
            <a:rect l="l" t="t" r="r" b="b"/>
            <a:pathLst>
              <a:path w="27940" h="76200">
                <a:moveTo>
                  <a:pt x="27432" y="0"/>
                </a:moveTo>
                <a:lnTo>
                  <a:pt x="0" y="0"/>
                </a:lnTo>
                <a:lnTo>
                  <a:pt x="0" y="76199"/>
                </a:lnTo>
                <a:lnTo>
                  <a:pt x="27432" y="76199"/>
                </a:lnTo>
                <a:lnTo>
                  <a:pt x="27432" y="0"/>
                </a:lnTo>
                <a:close/>
              </a:path>
            </a:pathLst>
          </a:custGeom>
          <a:solidFill>
            <a:srgbClr val="000000"/>
          </a:solidFill>
        </p:spPr>
        <p:txBody>
          <a:bodyPr wrap="square" lIns="0" tIns="0" rIns="0" bIns="0" rtlCol="0"/>
          <a:lstStyle/>
          <a:p/>
        </p:txBody>
      </p:sp>
      <p:sp>
        <p:nvSpPr>
          <p:cNvPr id="25" name="object 25"/>
          <p:cNvSpPr/>
          <p:nvPr/>
        </p:nvSpPr>
        <p:spPr>
          <a:xfrm>
            <a:off x="7147559" y="5499100"/>
            <a:ext cx="27940" cy="76200"/>
          </a:xfrm>
          <a:custGeom>
            <a:avLst/>
            <a:gdLst/>
            <a:ahLst/>
            <a:cxnLst/>
            <a:rect l="l" t="t" r="r" b="b"/>
            <a:pathLst>
              <a:path w="27940"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26" name="object 26"/>
          <p:cNvSpPr/>
          <p:nvPr/>
        </p:nvSpPr>
        <p:spPr>
          <a:xfrm>
            <a:off x="7147559" y="5599684"/>
            <a:ext cx="27940" cy="76200"/>
          </a:xfrm>
          <a:custGeom>
            <a:avLst/>
            <a:gdLst/>
            <a:ahLst/>
            <a:cxnLst/>
            <a:rect l="l" t="t" r="r" b="b"/>
            <a:pathLst>
              <a:path w="27940"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27" name="object 27"/>
          <p:cNvSpPr/>
          <p:nvPr/>
        </p:nvSpPr>
        <p:spPr>
          <a:xfrm>
            <a:off x="7147559" y="5700267"/>
            <a:ext cx="27940" cy="76200"/>
          </a:xfrm>
          <a:custGeom>
            <a:avLst/>
            <a:gdLst/>
            <a:ahLst/>
            <a:cxnLst/>
            <a:rect l="l" t="t" r="r" b="b"/>
            <a:pathLst>
              <a:path w="27940" h="76200">
                <a:moveTo>
                  <a:pt x="27432" y="0"/>
                </a:moveTo>
                <a:lnTo>
                  <a:pt x="0" y="0"/>
                </a:lnTo>
                <a:lnTo>
                  <a:pt x="0" y="76199"/>
                </a:lnTo>
                <a:lnTo>
                  <a:pt x="27432" y="76199"/>
                </a:lnTo>
                <a:lnTo>
                  <a:pt x="27432" y="0"/>
                </a:lnTo>
                <a:close/>
              </a:path>
            </a:pathLst>
          </a:custGeom>
          <a:solidFill>
            <a:srgbClr val="000000"/>
          </a:solidFill>
        </p:spPr>
        <p:txBody>
          <a:bodyPr wrap="square" lIns="0" tIns="0" rIns="0" bIns="0" rtlCol="0"/>
          <a:lstStyle/>
          <a:p/>
        </p:txBody>
      </p:sp>
      <p:sp>
        <p:nvSpPr>
          <p:cNvPr id="28" name="object 28"/>
          <p:cNvSpPr/>
          <p:nvPr/>
        </p:nvSpPr>
        <p:spPr>
          <a:xfrm>
            <a:off x="7147559" y="5803900"/>
            <a:ext cx="27940" cy="76200"/>
          </a:xfrm>
          <a:custGeom>
            <a:avLst/>
            <a:gdLst/>
            <a:ahLst/>
            <a:cxnLst/>
            <a:rect l="l" t="t" r="r" b="b"/>
            <a:pathLst>
              <a:path w="27940"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29" name="object 29"/>
          <p:cNvSpPr/>
          <p:nvPr/>
        </p:nvSpPr>
        <p:spPr>
          <a:xfrm>
            <a:off x="7147559" y="5904484"/>
            <a:ext cx="27940" cy="76200"/>
          </a:xfrm>
          <a:custGeom>
            <a:avLst/>
            <a:gdLst/>
            <a:ahLst/>
            <a:cxnLst/>
            <a:rect l="l" t="t" r="r" b="b"/>
            <a:pathLst>
              <a:path w="27940"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30" name="object 30"/>
          <p:cNvSpPr/>
          <p:nvPr/>
        </p:nvSpPr>
        <p:spPr>
          <a:xfrm>
            <a:off x="7031735" y="5386323"/>
            <a:ext cx="116205" cy="0"/>
          </a:xfrm>
          <a:custGeom>
            <a:avLst/>
            <a:gdLst/>
            <a:ahLst/>
            <a:cxnLst/>
            <a:rect l="l" t="t" r="r" b="b"/>
            <a:pathLst>
              <a:path w="116204">
                <a:moveTo>
                  <a:pt x="0" y="0"/>
                </a:moveTo>
                <a:lnTo>
                  <a:pt x="115822" y="0"/>
                </a:lnTo>
              </a:path>
            </a:pathLst>
          </a:custGeom>
          <a:ln w="54863">
            <a:solidFill>
              <a:srgbClr val="FFFFFF"/>
            </a:solidFill>
          </a:ln>
        </p:spPr>
        <p:txBody>
          <a:bodyPr wrap="square" lIns="0" tIns="0" rIns="0" bIns="0" rtlCol="0"/>
          <a:lstStyle/>
          <a:p/>
        </p:txBody>
      </p:sp>
      <p:sp>
        <p:nvSpPr>
          <p:cNvPr id="31" name="object 31"/>
          <p:cNvSpPr/>
          <p:nvPr/>
        </p:nvSpPr>
        <p:spPr>
          <a:xfrm>
            <a:off x="7028688" y="5358891"/>
            <a:ext cx="3175" cy="55244"/>
          </a:xfrm>
          <a:custGeom>
            <a:avLst/>
            <a:gdLst/>
            <a:ahLst/>
            <a:cxnLst/>
            <a:rect l="l" t="t" r="r" b="b"/>
            <a:pathLst>
              <a:path w="3175" h="55245">
                <a:moveTo>
                  <a:pt x="3047" y="0"/>
                </a:moveTo>
                <a:lnTo>
                  <a:pt x="0" y="0"/>
                </a:lnTo>
                <a:lnTo>
                  <a:pt x="0" y="54863"/>
                </a:lnTo>
                <a:lnTo>
                  <a:pt x="3047" y="54863"/>
                </a:lnTo>
                <a:lnTo>
                  <a:pt x="3047" y="0"/>
                </a:lnTo>
                <a:close/>
              </a:path>
            </a:pathLst>
          </a:custGeom>
          <a:solidFill>
            <a:srgbClr val="FFFFFF"/>
          </a:solidFill>
        </p:spPr>
        <p:txBody>
          <a:bodyPr wrap="square" lIns="0" tIns="0" rIns="0" bIns="0" rtlCol="0"/>
          <a:lstStyle/>
          <a:p/>
        </p:txBody>
      </p:sp>
      <p:sp>
        <p:nvSpPr>
          <p:cNvPr id="32" name="object 32"/>
          <p:cNvSpPr/>
          <p:nvPr/>
        </p:nvSpPr>
        <p:spPr>
          <a:xfrm>
            <a:off x="7031735" y="5412232"/>
            <a:ext cx="116205" cy="0"/>
          </a:xfrm>
          <a:custGeom>
            <a:avLst/>
            <a:gdLst/>
            <a:ahLst/>
            <a:cxnLst/>
            <a:rect l="l" t="t" r="r" b="b"/>
            <a:pathLst>
              <a:path w="116204">
                <a:moveTo>
                  <a:pt x="0" y="0"/>
                </a:moveTo>
                <a:lnTo>
                  <a:pt x="115824" y="0"/>
                </a:lnTo>
              </a:path>
            </a:pathLst>
          </a:custGeom>
          <a:ln w="3175">
            <a:solidFill>
              <a:srgbClr val="FFFFFF"/>
            </a:solidFill>
          </a:ln>
        </p:spPr>
        <p:txBody>
          <a:bodyPr wrap="square" lIns="0" tIns="0" rIns="0" bIns="0" rtlCol="0"/>
          <a:lstStyle/>
          <a:p/>
        </p:txBody>
      </p:sp>
      <p:sp>
        <p:nvSpPr>
          <p:cNvPr id="33" name="object 33"/>
          <p:cNvSpPr/>
          <p:nvPr/>
        </p:nvSpPr>
        <p:spPr>
          <a:xfrm>
            <a:off x="7147559" y="5358891"/>
            <a:ext cx="3175" cy="55244"/>
          </a:xfrm>
          <a:custGeom>
            <a:avLst/>
            <a:gdLst/>
            <a:ahLst/>
            <a:cxnLst/>
            <a:rect l="l" t="t" r="r" b="b"/>
            <a:pathLst>
              <a:path w="3175" h="55245">
                <a:moveTo>
                  <a:pt x="3048" y="0"/>
                </a:moveTo>
                <a:lnTo>
                  <a:pt x="0" y="0"/>
                </a:lnTo>
                <a:lnTo>
                  <a:pt x="0" y="54863"/>
                </a:lnTo>
                <a:lnTo>
                  <a:pt x="3048" y="54863"/>
                </a:lnTo>
                <a:lnTo>
                  <a:pt x="3048" y="0"/>
                </a:lnTo>
                <a:close/>
              </a:path>
            </a:pathLst>
          </a:custGeom>
          <a:solidFill>
            <a:srgbClr val="FFFFFF"/>
          </a:solidFill>
        </p:spPr>
        <p:txBody>
          <a:bodyPr wrap="square" lIns="0" tIns="0" rIns="0" bIns="0" rtlCol="0"/>
          <a:lstStyle/>
          <a:p/>
        </p:txBody>
      </p:sp>
      <p:sp>
        <p:nvSpPr>
          <p:cNvPr id="34" name="object 34"/>
          <p:cNvSpPr/>
          <p:nvPr/>
        </p:nvSpPr>
        <p:spPr>
          <a:xfrm>
            <a:off x="7031735" y="5360415"/>
            <a:ext cx="116205" cy="0"/>
          </a:xfrm>
          <a:custGeom>
            <a:avLst/>
            <a:gdLst/>
            <a:ahLst/>
            <a:cxnLst/>
            <a:rect l="l" t="t" r="r" b="b"/>
            <a:pathLst>
              <a:path w="116204">
                <a:moveTo>
                  <a:pt x="0" y="0"/>
                </a:moveTo>
                <a:lnTo>
                  <a:pt x="115824" y="0"/>
                </a:lnTo>
              </a:path>
            </a:pathLst>
          </a:custGeom>
          <a:ln w="3175">
            <a:solidFill>
              <a:srgbClr val="FFFFFF"/>
            </a:solidFill>
          </a:ln>
        </p:spPr>
        <p:txBody>
          <a:bodyPr wrap="square" lIns="0" tIns="0" rIns="0" bIns="0" rtlCol="0"/>
          <a:lstStyle/>
          <a:p/>
        </p:txBody>
      </p:sp>
      <p:sp>
        <p:nvSpPr>
          <p:cNvPr id="35" name="object 35"/>
          <p:cNvSpPr/>
          <p:nvPr/>
        </p:nvSpPr>
        <p:spPr>
          <a:xfrm>
            <a:off x="5068823" y="5816091"/>
            <a:ext cx="2091055" cy="222885"/>
          </a:xfrm>
          <a:custGeom>
            <a:avLst/>
            <a:gdLst/>
            <a:ahLst/>
            <a:cxnLst/>
            <a:rect l="l" t="t" r="r" b="b"/>
            <a:pathLst>
              <a:path w="2091054" h="222885">
                <a:moveTo>
                  <a:pt x="109727" y="0"/>
                </a:moveTo>
                <a:lnTo>
                  <a:pt x="0" y="112775"/>
                </a:lnTo>
                <a:lnTo>
                  <a:pt x="109727" y="222503"/>
                </a:lnTo>
                <a:lnTo>
                  <a:pt x="109727" y="167639"/>
                </a:lnTo>
                <a:lnTo>
                  <a:pt x="2090927" y="167639"/>
                </a:lnTo>
                <a:lnTo>
                  <a:pt x="2090927" y="57911"/>
                </a:lnTo>
                <a:lnTo>
                  <a:pt x="109727" y="57911"/>
                </a:lnTo>
                <a:lnTo>
                  <a:pt x="109727" y="0"/>
                </a:lnTo>
                <a:close/>
              </a:path>
            </a:pathLst>
          </a:custGeom>
          <a:solidFill>
            <a:srgbClr val="FFFFFF"/>
          </a:solidFill>
        </p:spPr>
        <p:txBody>
          <a:bodyPr wrap="square" lIns="0" tIns="0" rIns="0" bIns="0" rtlCol="0"/>
          <a:lstStyle/>
          <a:p/>
        </p:txBody>
      </p:sp>
      <p:sp>
        <p:nvSpPr>
          <p:cNvPr id="36" name="object 36"/>
          <p:cNvSpPr/>
          <p:nvPr/>
        </p:nvSpPr>
        <p:spPr>
          <a:xfrm>
            <a:off x="5050535" y="5785611"/>
            <a:ext cx="2124710" cy="262255"/>
          </a:xfrm>
          <a:custGeom>
            <a:avLst/>
            <a:gdLst/>
            <a:ahLst/>
            <a:cxnLst/>
            <a:rect l="l" t="t" r="r" b="b"/>
            <a:pathLst>
              <a:path w="2124709" h="262254">
                <a:moveTo>
                  <a:pt x="82296" y="188975"/>
                </a:moveTo>
                <a:lnTo>
                  <a:pt x="64008" y="207263"/>
                </a:lnTo>
                <a:lnTo>
                  <a:pt x="118872" y="262128"/>
                </a:lnTo>
                <a:lnTo>
                  <a:pt x="128015" y="252984"/>
                </a:lnTo>
                <a:lnTo>
                  <a:pt x="115824" y="252984"/>
                </a:lnTo>
                <a:lnTo>
                  <a:pt x="115824" y="222503"/>
                </a:lnTo>
                <a:lnTo>
                  <a:pt x="82296" y="188975"/>
                </a:lnTo>
                <a:close/>
              </a:path>
              <a:path w="2124709" h="262254">
                <a:moveTo>
                  <a:pt x="115824" y="222503"/>
                </a:moveTo>
                <a:lnTo>
                  <a:pt x="115824" y="252984"/>
                </a:lnTo>
                <a:lnTo>
                  <a:pt x="128015" y="252984"/>
                </a:lnTo>
                <a:lnTo>
                  <a:pt x="137160" y="243840"/>
                </a:lnTo>
                <a:lnTo>
                  <a:pt x="115824" y="222503"/>
                </a:lnTo>
                <a:close/>
              </a:path>
              <a:path w="2124709" h="262254">
                <a:moveTo>
                  <a:pt x="140208" y="222503"/>
                </a:moveTo>
                <a:lnTo>
                  <a:pt x="115824" y="222503"/>
                </a:lnTo>
                <a:lnTo>
                  <a:pt x="137160" y="243840"/>
                </a:lnTo>
                <a:lnTo>
                  <a:pt x="128015" y="252984"/>
                </a:lnTo>
                <a:lnTo>
                  <a:pt x="140208" y="252984"/>
                </a:lnTo>
                <a:lnTo>
                  <a:pt x="140208" y="222503"/>
                </a:lnTo>
                <a:close/>
              </a:path>
              <a:path w="2124709" h="262254">
                <a:moveTo>
                  <a:pt x="204215" y="185928"/>
                </a:moveTo>
                <a:lnTo>
                  <a:pt x="115824" y="185928"/>
                </a:lnTo>
                <a:lnTo>
                  <a:pt x="115824" y="198119"/>
                </a:lnTo>
                <a:lnTo>
                  <a:pt x="140208" y="198119"/>
                </a:lnTo>
                <a:lnTo>
                  <a:pt x="128015" y="210312"/>
                </a:lnTo>
                <a:lnTo>
                  <a:pt x="204215" y="210312"/>
                </a:lnTo>
                <a:lnTo>
                  <a:pt x="204215" y="185928"/>
                </a:lnTo>
                <a:close/>
              </a:path>
              <a:path w="2124709" h="262254">
                <a:moveTo>
                  <a:pt x="304800" y="185928"/>
                </a:moveTo>
                <a:lnTo>
                  <a:pt x="228600" y="185928"/>
                </a:lnTo>
                <a:lnTo>
                  <a:pt x="228600" y="210312"/>
                </a:lnTo>
                <a:lnTo>
                  <a:pt x="304800" y="210312"/>
                </a:lnTo>
                <a:lnTo>
                  <a:pt x="304800" y="185928"/>
                </a:lnTo>
                <a:close/>
              </a:path>
              <a:path w="2124709" h="262254">
                <a:moveTo>
                  <a:pt x="405384" y="185928"/>
                </a:moveTo>
                <a:lnTo>
                  <a:pt x="329184" y="185928"/>
                </a:lnTo>
                <a:lnTo>
                  <a:pt x="329184" y="210312"/>
                </a:lnTo>
                <a:lnTo>
                  <a:pt x="405384" y="210312"/>
                </a:lnTo>
                <a:lnTo>
                  <a:pt x="405384" y="185928"/>
                </a:lnTo>
                <a:close/>
              </a:path>
              <a:path w="2124709" h="262254">
                <a:moveTo>
                  <a:pt x="509015" y="185928"/>
                </a:moveTo>
                <a:lnTo>
                  <a:pt x="432815" y="185928"/>
                </a:lnTo>
                <a:lnTo>
                  <a:pt x="432815" y="210312"/>
                </a:lnTo>
                <a:lnTo>
                  <a:pt x="509015" y="210312"/>
                </a:lnTo>
                <a:lnTo>
                  <a:pt x="509015" y="185928"/>
                </a:lnTo>
                <a:close/>
              </a:path>
              <a:path w="2124709" h="262254">
                <a:moveTo>
                  <a:pt x="609600" y="185928"/>
                </a:moveTo>
                <a:lnTo>
                  <a:pt x="533400" y="185928"/>
                </a:lnTo>
                <a:lnTo>
                  <a:pt x="533400" y="210312"/>
                </a:lnTo>
                <a:lnTo>
                  <a:pt x="609600" y="210312"/>
                </a:lnTo>
                <a:lnTo>
                  <a:pt x="609600" y="185928"/>
                </a:lnTo>
                <a:close/>
              </a:path>
              <a:path w="2124709" h="262254">
                <a:moveTo>
                  <a:pt x="710184" y="185928"/>
                </a:moveTo>
                <a:lnTo>
                  <a:pt x="633984" y="185928"/>
                </a:lnTo>
                <a:lnTo>
                  <a:pt x="633984" y="210312"/>
                </a:lnTo>
                <a:lnTo>
                  <a:pt x="710184" y="210312"/>
                </a:lnTo>
                <a:lnTo>
                  <a:pt x="710184" y="185928"/>
                </a:lnTo>
                <a:close/>
              </a:path>
              <a:path w="2124709" h="262254">
                <a:moveTo>
                  <a:pt x="813815" y="185928"/>
                </a:moveTo>
                <a:lnTo>
                  <a:pt x="737615" y="185928"/>
                </a:lnTo>
                <a:lnTo>
                  <a:pt x="737615" y="210312"/>
                </a:lnTo>
                <a:lnTo>
                  <a:pt x="813815" y="210312"/>
                </a:lnTo>
                <a:lnTo>
                  <a:pt x="813815" y="185928"/>
                </a:lnTo>
                <a:close/>
              </a:path>
              <a:path w="2124709" h="262254">
                <a:moveTo>
                  <a:pt x="914400" y="185928"/>
                </a:moveTo>
                <a:lnTo>
                  <a:pt x="838200" y="185928"/>
                </a:lnTo>
                <a:lnTo>
                  <a:pt x="838200" y="210312"/>
                </a:lnTo>
                <a:lnTo>
                  <a:pt x="914400" y="210312"/>
                </a:lnTo>
                <a:lnTo>
                  <a:pt x="914400" y="185928"/>
                </a:lnTo>
                <a:close/>
              </a:path>
              <a:path w="2124709" h="262254">
                <a:moveTo>
                  <a:pt x="1014984" y="185928"/>
                </a:moveTo>
                <a:lnTo>
                  <a:pt x="938784" y="185928"/>
                </a:lnTo>
                <a:lnTo>
                  <a:pt x="938784" y="210312"/>
                </a:lnTo>
                <a:lnTo>
                  <a:pt x="1014984" y="210312"/>
                </a:lnTo>
                <a:lnTo>
                  <a:pt x="1014984" y="185928"/>
                </a:lnTo>
                <a:close/>
              </a:path>
              <a:path w="2124709" h="262254">
                <a:moveTo>
                  <a:pt x="1118615" y="185928"/>
                </a:moveTo>
                <a:lnTo>
                  <a:pt x="1042415" y="185928"/>
                </a:lnTo>
                <a:lnTo>
                  <a:pt x="1042415" y="210312"/>
                </a:lnTo>
                <a:lnTo>
                  <a:pt x="1118615" y="210312"/>
                </a:lnTo>
                <a:lnTo>
                  <a:pt x="1118615" y="185928"/>
                </a:lnTo>
                <a:close/>
              </a:path>
              <a:path w="2124709" h="262254">
                <a:moveTo>
                  <a:pt x="1219200" y="185928"/>
                </a:moveTo>
                <a:lnTo>
                  <a:pt x="1143000" y="185928"/>
                </a:lnTo>
                <a:lnTo>
                  <a:pt x="1143000" y="210312"/>
                </a:lnTo>
                <a:lnTo>
                  <a:pt x="1219200" y="210312"/>
                </a:lnTo>
                <a:lnTo>
                  <a:pt x="1219200" y="185928"/>
                </a:lnTo>
                <a:close/>
              </a:path>
              <a:path w="2124709" h="262254">
                <a:moveTo>
                  <a:pt x="1319784" y="185928"/>
                </a:moveTo>
                <a:lnTo>
                  <a:pt x="1243584" y="185928"/>
                </a:lnTo>
                <a:lnTo>
                  <a:pt x="1243584" y="210312"/>
                </a:lnTo>
                <a:lnTo>
                  <a:pt x="1319784" y="210312"/>
                </a:lnTo>
                <a:lnTo>
                  <a:pt x="1319784" y="185928"/>
                </a:lnTo>
                <a:close/>
              </a:path>
              <a:path w="2124709" h="262254">
                <a:moveTo>
                  <a:pt x="1423415" y="185928"/>
                </a:moveTo>
                <a:lnTo>
                  <a:pt x="1347215" y="185928"/>
                </a:lnTo>
                <a:lnTo>
                  <a:pt x="1347215" y="210312"/>
                </a:lnTo>
                <a:lnTo>
                  <a:pt x="1423415" y="210312"/>
                </a:lnTo>
                <a:lnTo>
                  <a:pt x="1423415" y="185928"/>
                </a:lnTo>
                <a:close/>
              </a:path>
              <a:path w="2124709" h="262254">
                <a:moveTo>
                  <a:pt x="1523999" y="185928"/>
                </a:moveTo>
                <a:lnTo>
                  <a:pt x="1447800" y="185928"/>
                </a:lnTo>
                <a:lnTo>
                  <a:pt x="1447800" y="210312"/>
                </a:lnTo>
                <a:lnTo>
                  <a:pt x="1523999" y="210312"/>
                </a:lnTo>
                <a:lnTo>
                  <a:pt x="1523999" y="185928"/>
                </a:lnTo>
                <a:close/>
              </a:path>
              <a:path w="2124709" h="262254">
                <a:moveTo>
                  <a:pt x="1624584" y="185928"/>
                </a:moveTo>
                <a:lnTo>
                  <a:pt x="1548384" y="185928"/>
                </a:lnTo>
                <a:lnTo>
                  <a:pt x="1548384" y="210312"/>
                </a:lnTo>
                <a:lnTo>
                  <a:pt x="1624584" y="210312"/>
                </a:lnTo>
                <a:lnTo>
                  <a:pt x="1624584" y="185928"/>
                </a:lnTo>
                <a:close/>
              </a:path>
              <a:path w="2124709" h="262254">
                <a:moveTo>
                  <a:pt x="1728215" y="185928"/>
                </a:moveTo>
                <a:lnTo>
                  <a:pt x="1652015" y="185928"/>
                </a:lnTo>
                <a:lnTo>
                  <a:pt x="1652015" y="210312"/>
                </a:lnTo>
                <a:lnTo>
                  <a:pt x="1728215" y="210312"/>
                </a:lnTo>
                <a:lnTo>
                  <a:pt x="1728215" y="185928"/>
                </a:lnTo>
                <a:close/>
              </a:path>
              <a:path w="2124709" h="262254">
                <a:moveTo>
                  <a:pt x="1828799" y="185928"/>
                </a:moveTo>
                <a:lnTo>
                  <a:pt x="1752599" y="185928"/>
                </a:lnTo>
                <a:lnTo>
                  <a:pt x="1752599" y="210312"/>
                </a:lnTo>
                <a:lnTo>
                  <a:pt x="1828799" y="210312"/>
                </a:lnTo>
                <a:lnTo>
                  <a:pt x="1828799" y="185928"/>
                </a:lnTo>
                <a:close/>
              </a:path>
              <a:path w="2124709" h="262254">
                <a:moveTo>
                  <a:pt x="1929384" y="185928"/>
                </a:moveTo>
                <a:lnTo>
                  <a:pt x="1853184" y="185928"/>
                </a:lnTo>
                <a:lnTo>
                  <a:pt x="1853184" y="210312"/>
                </a:lnTo>
                <a:lnTo>
                  <a:pt x="1929384" y="210312"/>
                </a:lnTo>
                <a:lnTo>
                  <a:pt x="1929384" y="185928"/>
                </a:lnTo>
                <a:close/>
              </a:path>
              <a:path w="2124709" h="262254">
                <a:moveTo>
                  <a:pt x="2033015" y="185928"/>
                </a:moveTo>
                <a:lnTo>
                  <a:pt x="1956815" y="185928"/>
                </a:lnTo>
                <a:lnTo>
                  <a:pt x="1956815" y="210312"/>
                </a:lnTo>
                <a:lnTo>
                  <a:pt x="2033015" y="210312"/>
                </a:lnTo>
                <a:lnTo>
                  <a:pt x="2033015" y="185928"/>
                </a:lnTo>
                <a:close/>
              </a:path>
              <a:path w="2124709" h="262254">
                <a:moveTo>
                  <a:pt x="2097023" y="185928"/>
                </a:moveTo>
                <a:lnTo>
                  <a:pt x="2057399" y="185928"/>
                </a:lnTo>
                <a:lnTo>
                  <a:pt x="2057399" y="210312"/>
                </a:lnTo>
                <a:lnTo>
                  <a:pt x="2124456" y="210312"/>
                </a:lnTo>
                <a:lnTo>
                  <a:pt x="2124456" y="198119"/>
                </a:lnTo>
                <a:lnTo>
                  <a:pt x="2097023" y="198119"/>
                </a:lnTo>
                <a:lnTo>
                  <a:pt x="2097023" y="185928"/>
                </a:lnTo>
                <a:close/>
              </a:path>
              <a:path w="2124709" h="262254">
                <a:moveTo>
                  <a:pt x="2124456" y="173735"/>
                </a:moveTo>
                <a:lnTo>
                  <a:pt x="2097023" y="173735"/>
                </a:lnTo>
                <a:lnTo>
                  <a:pt x="2097023" y="198119"/>
                </a:lnTo>
                <a:lnTo>
                  <a:pt x="2109216" y="185928"/>
                </a:lnTo>
                <a:lnTo>
                  <a:pt x="2124456" y="185928"/>
                </a:lnTo>
                <a:lnTo>
                  <a:pt x="2124456" y="173735"/>
                </a:lnTo>
                <a:close/>
              </a:path>
              <a:path w="2124709" h="262254">
                <a:moveTo>
                  <a:pt x="2124456" y="185928"/>
                </a:moveTo>
                <a:lnTo>
                  <a:pt x="2109216" y="185928"/>
                </a:lnTo>
                <a:lnTo>
                  <a:pt x="2097023" y="198119"/>
                </a:lnTo>
                <a:lnTo>
                  <a:pt x="2124456" y="198119"/>
                </a:lnTo>
                <a:lnTo>
                  <a:pt x="2124456" y="185928"/>
                </a:lnTo>
                <a:close/>
              </a:path>
              <a:path w="2124709" h="262254">
                <a:moveTo>
                  <a:pt x="24384" y="118871"/>
                </a:moveTo>
                <a:lnTo>
                  <a:pt x="0" y="143256"/>
                </a:lnTo>
                <a:lnTo>
                  <a:pt x="45719" y="188975"/>
                </a:lnTo>
                <a:lnTo>
                  <a:pt x="64008" y="170687"/>
                </a:lnTo>
                <a:lnTo>
                  <a:pt x="45720" y="152400"/>
                </a:lnTo>
                <a:lnTo>
                  <a:pt x="27431" y="152400"/>
                </a:lnTo>
                <a:lnTo>
                  <a:pt x="27431" y="134112"/>
                </a:lnTo>
                <a:lnTo>
                  <a:pt x="37084" y="134112"/>
                </a:lnTo>
                <a:lnTo>
                  <a:pt x="24384" y="118871"/>
                </a:lnTo>
                <a:close/>
              </a:path>
              <a:path w="2124709" h="262254">
                <a:moveTo>
                  <a:pt x="27431" y="134112"/>
                </a:moveTo>
                <a:lnTo>
                  <a:pt x="27431" y="152400"/>
                </a:lnTo>
                <a:lnTo>
                  <a:pt x="35560" y="142240"/>
                </a:lnTo>
                <a:lnTo>
                  <a:pt x="27431" y="134112"/>
                </a:lnTo>
                <a:close/>
              </a:path>
              <a:path w="2124709" h="262254">
                <a:moveTo>
                  <a:pt x="35560" y="142240"/>
                </a:moveTo>
                <a:lnTo>
                  <a:pt x="27431" y="152400"/>
                </a:lnTo>
                <a:lnTo>
                  <a:pt x="45720" y="152400"/>
                </a:lnTo>
                <a:lnTo>
                  <a:pt x="35560" y="142240"/>
                </a:lnTo>
                <a:close/>
              </a:path>
              <a:path w="2124709" h="262254">
                <a:moveTo>
                  <a:pt x="2097023" y="88392"/>
                </a:moveTo>
                <a:lnTo>
                  <a:pt x="2097023" y="149351"/>
                </a:lnTo>
                <a:lnTo>
                  <a:pt x="2124456" y="149351"/>
                </a:lnTo>
                <a:lnTo>
                  <a:pt x="2124456" y="100583"/>
                </a:lnTo>
                <a:lnTo>
                  <a:pt x="2109216" y="100583"/>
                </a:lnTo>
                <a:lnTo>
                  <a:pt x="2097023" y="88392"/>
                </a:lnTo>
                <a:close/>
              </a:path>
              <a:path w="2124709" h="262254">
                <a:moveTo>
                  <a:pt x="37084" y="134112"/>
                </a:moveTo>
                <a:lnTo>
                  <a:pt x="27431" y="134112"/>
                </a:lnTo>
                <a:lnTo>
                  <a:pt x="35560" y="142240"/>
                </a:lnTo>
                <a:lnTo>
                  <a:pt x="39624" y="137160"/>
                </a:lnTo>
                <a:lnTo>
                  <a:pt x="37084" y="134112"/>
                </a:lnTo>
                <a:close/>
              </a:path>
              <a:path w="2124709" h="262254">
                <a:moveTo>
                  <a:pt x="94487" y="45719"/>
                </a:moveTo>
                <a:lnTo>
                  <a:pt x="39624" y="100583"/>
                </a:lnTo>
                <a:lnTo>
                  <a:pt x="57912" y="118871"/>
                </a:lnTo>
                <a:lnTo>
                  <a:pt x="112775" y="64007"/>
                </a:lnTo>
                <a:lnTo>
                  <a:pt x="94487" y="45719"/>
                </a:lnTo>
                <a:close/>
              </a:path>
              <a:path w="2124709" h="262254">
                <a:moveTo>
                  <a:pt x="115824" y="30480"/>
                </a:moveTo>
                <a:lnTo>
                  <a:pt x="115824" y="100583"/>
                </a:lnTo>
                <a:lnTo>
                  <a:pt x="140208" y="100583"/>
                </a:lnTo>
                <a:lnTo>
                  <a:pt x="140208" y="88392"/>
                </a:lnTo>
                <a:lnTo>
                  <a:pt x="128015" y="73151"/>
                </a:lnTo>
                <a:lnTo>
                  <a:pt x="140208" y="73151"/>
                </a:lnTo>
                <a:lnTo>
                  <a:pt x="140208" y="45719"/>
                </a:lnTo>
                <a:lnTo>
                  <a:pt x="131063" y="45719"/>
                </a:lnTo>
                <a:lnTo>
                  <a:pt x="115824" y="30480"/>
                </a:lnTo>
                <a:close/>
              </a:path>
              <a:path w="2124709" h="262254">
                <a:moveTo>
                  <a:pt x="240791" y="73151"/>
                </a:moveTo>
                <a:lnTo>
                  <a:pt x="164591" y="73151"/>
                </a:lnTo>
                <a:lnTo>
                  <a:pt x="164591" y="100583"/>
                </a:lnTo>
                <a:lnTo>
                  <a:pt x="240791" y="100583"/>
                </a:lnTo>
                <a:lnTo>
                  <a:pt x="240791" y="73151"/>
                </a:lnTo>
                <a:close/>
              </a:path>
              <a:path w="2124709" h="262254">
                <a:moveTo>
                  <a:pt x="344424" y="73151"/>
                </a:moveTo>
                <a:lnTo>
                  <a:pt x="268224" y="73151"/>
                </a:lnTo>
                <a:lnTo>
                  <a:pt x="268224" y="100583"/>
                </a:lnTo>
                <a:lnTo>
                  <a:pt x="344424" y="100583"/>
                </a:lnTo>
                <a:lnTo>
                  <a:pt x="344424" y="73151"/>
                </a:lnTo>
                <a:close/>
              </a:path>
              <a:path w="2124709" h="262254">
                <a:moveTo>
                  <a:pt x="445008" y="73151"/>
                </a:moveTo>
                <a:lnTo>
                  <a:pt x="368808" y="73151"/>
                </a:lnTo>
                <a:lnTo>
                  <a:pt x="368808" y="100583"/>
                </a:lnTo>
                <a:lnTo>
                  <a:pt x="445008" y="100583"/>
                </a:lnTo>
                <a:lnTo>
                  <a:pt x="445008" y="73151"/>
                </a:lnTo>
                <a:close/>
              </a:path>
              <a:path w="2124709" h="262254">
                <a:moveTo>
                  <a:pt x="545591" y="73151"/>
                </a:moveTo>
                <a:lnTo>
                  <a:pt x="469391" y="73151"/>
                </a:lnTo>
                <a:lnTo>
                  <a:pt x="469391" y="100583"/>
                </a:lnTo>
                <a:lnTo>
                  <a:pt x="545591" y="100583"/>
                </a:lnTo>
                <a:lnTo>
                  <a:pt x="545591" y="73151"/>
                </a:lnTo>
                <a:close/>
              </a:path>
              <a:path w="2124709" h="262254">
                <a:moveTo>
                  <a:pt x="649224" y="73151"/>
                </a:moveTo>
                <a:lnTo>
                  <a:pt x="573024" y="73151"/>
                </a:lnTo>
                <a:lnTo>
                  <a:pt x="573024" y="100583"/>
                </a:lnTo>
                <a:lnTo>
                  <a:pt x="649224" y="100583"/>
                </a:lnTo>
                <a:lnTo>
                  <a:pt x="649224" y="73151"/>
                </a:lnTo>
                <a:close/>
              </a:path>
              <a:path w="2124709" h="262254">
                <a:moveTo>
                  <a:pt x="749808" y="73151"/>
                </a:moveTo>
                <a:lnTo>
                  <a:pt x="673608" y="73151"/>
                </a:lnTo>
                <a:lnTo>
                  <a:pt x="673608" y="100583"/>
                </a:lnTo>
                <a:lnTo>
                  <a:pt x="749808" y="100583"/>
                </a:lnTo>
                <a:lnTo>
                  <a:pt x="749808" y="73151"/>
                </a:lnTo>
                <a:close/>
              </a:path>
              <a:path w="2124709" h="262254">
                <a:moveTo>
                  <a:pt x="850391" y="73151"/>
                </a:moveTo>
                <a:lnTo>
                  <a:pt x="774191" y="73151"/>
                </a:lnTo>
                <a:lnTo>
                  <a:pt x="774191" y="100583"/>
                </a:lnTo>
                <a:lnTo>
                  <a:pt x="850391" y="100583"/>
                </a:lnTo>
                <a:lnTo>
                  <a:pt x="850391" y="73151"/>
                </a:lnTo>
                <a:close/>
              </a:path>
              <a:path w="2124709" h="262254">
                <a:moveTo>
                  <a:pt x="954024" y="73151"/>
                </a:moveTo>
                <a:lnTo>
                  <a:pt x="877824" y="73151"/>
                </a:lnTo>
                <a:lnTo>
                  <a:pt x="877824" y="100583"/>
                </a:lnTo>
                <a:lnTo>
                  <a:pt x="954024" y="100583"/>
                </a:lnTo>
                <a:lnTo>
                  <a:pt x="954024" y="73151"/>
                </a:lnTo>
                <a:close/>
              </a:path>
              <a:path w="2124709" h="262254">
                <a:moveTo>
                  <a:pt x="1054608" y="73151"/>
                </a:moveTo>
                <a:lnTo>
                  <a:pt x="978408" y="73151"/>
                </a:lnTo>
                <a:lnTo>
                  <a:pt x="978408" y="100583"/>
                </a:lnTo>
                <a:lnTo>
                  <a:pt x="1054608" y="100583"/>
                </a:lnTo>
                <a:lnTo>
                  <a:pt x="1054608" y="73151"/>
                </a:lnTo>
                <a:close/>
              </a:path>
              <a:path w="2124709" h="262254">
                <a:moveTo>
                  <a:pt x="1155191" y="73151"/>
                </a:moveTo>
                <a:lnTo>
                  <a:pt x="1078991" y="73151"/>
                </a:lnTo>
                <a:lnTo>
                  <a:pt x="1078991" y="100583"/>
                </a:lnTo>
                <a:lnTo>
                  <a:pt x="1155191" y="100583"/>
                </a:lnTo>
                <a:lnTo>
                  <a:pt x="1155191" y="73151"/>
                </a:lnTo>
                <a:close/>
              </a:path>
              <a:path w="2124709" h="262254">
                <a:moveTo>
                  <a:pt x="1258824" y="73151"/>
                </a:moveTo>
                <a:lnTo>
                  <a:pt x="1182624" y="73151"/>
                </a:lnTo>
                <a:lnTo>
                  <a:pt x="1182624" y="100583"/>
                </a:lnTo>
                <a:lnTo>
                  <a:pt x="1258824" y="100583"/>
                </a:lnTo>
                <a:lnTo>
                  <a:pt x="1258824" y="73151"/>
                </a:lnTo>
                <a:close/>
              </a:path>
              <a:path w="2124709" h="262254">
                <a:moveTo>
                  <a:pt x="1359408" y="73151"/>
                </a:moveTo>
                <a:lnTo>
                  <a:pt x="1283208" y="73151"/>
                </a:lnTo>
                <a:lnTo>
                  <a:pt x="1283208" y="100583"/>
                </a:lnTo>
                <a:lnTo>
                  <a:pt x="1359408" y="100583"/>
                </a:lnTo>
                <a:lnTo>
                  <a:pt x="1359408" y="73151"/>
                </a:lnTo>
                <a:close/>
              </a:path>
              <a:path w="2124709" h="262254">
                <a:moveTo>
                  <a:pt x="1459991" y="73151"/>
                </a:moveTo>
                <a:lnTo>
                  <a:pt x="1383791" y="73151"/>
                </a:lnTo>
                <a:lnTo>
                  <a:pt x="1383791" y="100583"/>
                </a:lnTo>
                <a:lnTo>
                  <a:pt x="1459991" y="100583"/>
                </a:lnTo>
                <a:lnTo>
                  <a:pt x="1459991" y="73151"/>
                </a:lnTo>
                <a:close/>
              </a:path>
              <a:path w="2124709" h="262254">
                <a:moveTo>
                  <a:pt x="1563623" y="73151"/>
                </a:moveTo>
                <a:lnTo>
                  <a:pt x="1487423" y="73151"/>
                </a:lnTo>
                <a:lnTo>
                  <a:pt x="1487423" y="100583"/>
                </a:lnTo>
                <a:lnTo>
                  <a:pt x="1563623" y="100583"/>
                </a:lnTo>
                <a:lnTo>
                  <a:pt x="1563623" y="73151"/>
                </a:lnTo>
                <a:close/>
              </a:path>
              <a:path w="2124709" h="262254">
                <a:moveTo>
                  <a:pt x="1664208" y="73151"/>
                </a:moveTo>
                <a:lnTo>
                  <a:pt x="1588008" y="73151"/>
                </a:lnTo>
                <a:lnTo>
                  <a:pt x="1588008" y="100583"/>
                </a:lnTo>
                <a:lnTo>
                  <a:pt x="1664208" y="100583"/>
                </a:lnTo>
                <a:lnTo>
                  <a:pt x="1664208" y="73151"/>
                </a:lnTo>
                <a:close/>
              </a:path>
              <a:path w="2124709" h="262254">
                <a:moveTo>
                  <a:pt x="1764791" y="73151"/>
                </a:moveTo>
                <a:lnTo>
                  <a:pt x="1688591" y="73151"/>
                </a:lnTo>
                <a:lnTo>
                  <a:pt x="1688591" y="100583"/>
                </a:lnTo>
                <a:lnTo>
                  <a:pt x="1764791" y="100583"/>
                </a:lnTo>
                <a:lnTo>
                  <a:pt x="1764791" y="73151"/>
                </a:lnTo>
                <a:close/>
              </a:path>
              <a:path w="2124709" h="262254">
                <a:moveTo>
                  <a:pt x="1868423" y="73151"/>
                </a:moveTo>
                <a:lnTo>
                  <a:pt x="1792223" y="73151"/>
                </a:lnTo>
                <a:lnTo>
                  <a:pt x="1792223" y="100583"/>
                </a:lnTo>
                <a:lnTo>
                  <a:pt x="1868423" y="100583"/>
                </a:lnTo>
                <a:lnTo>
                  <a:pt x="1868423" y="73151"/>
                </a:lnTo>
                <a:close/>
              </a:path>
              <a:path w="2124709" h="262254">
                <a:moveTo>
                  <a:pt x="1969008" y="73151"/>
                </a:moveTo>
                <a:lnTo>
                  <a:pt x="1892808" y="73151"/>
                </a:lnTo>
                <a:lnTo>
                  <a:pt x="1892808" y="100583"/>
                </a:lnTo>
                <a:lnTo>
                  <a:pt x="1969008" y="100583"/>
                </a:lnTo>
                <a:lnTo>
                  <a:pt x="1969008" y="73151"/>
                </a:lnTo>
                <a:close/>
              </a:path>
              <a:path w="2124709" h="262254">
                <a:moveTo>
                  <a:pt x="2069591" y="73151"/>
                </a:moveTo>
                <a:lnTo>
                  <a:pt x="1993391" y="73151"/>
                </a:lnTo>
                <a:lnTo>
                  <a:pt x="1993391" y="100583"/>
                </a:lnTo>
                <a:lnTo>
                  <a:pt x="2069591" y="100583"/>
                </a:lnTo>
                <a:lnTo>
                  <a:pt x="2069591" y="73151"/>
                </a:lnTo>
                <a:close/>
              </a:path>
              <a:path w="2124709" h="262254">
                <a:moveTo>
                  <a:pt x="2124456" y="73151"/>
                </a:moveTo>
                <a:lnTo>
                  <a:pt x="2097023" y="73151"/>
                </a:lnTo>
                <a:lnTo>
                  <a:pt x="2097023" y="88392"/>
                </a:lnTo>
                <a:lnTo>
                  <a:pt x="2109216" y="100583"/>
                </a:lnTo>
                <a:lnTo>
                  <a:pt x="2124456" y="100583"/>
                </a:lnTo>
                <a:lnTo>
                  <a:pt x="2124456" y="73151"/>
                </a:lnTo>
                <a:close/>
              </a:path>
              <a:path w="2124709" h="262254">
                <a:moveTo>
                  <a:pt x="140208" y="73151"/>
                </a:moveTo>
                <a:lnTo>
                  <a:pt x="128015" y="73151"/>
                </a:lnTo>
                <a:lnTo>
                  <a:pt x="140208" y="88392"/>
                </a:lnTo>
                <a:lnTo>
                  <a:pt x="140208" y="73151"/>
                </a:lnTo>
                <a:close/>
              </a:path>
              <a:path w="2124709" h="262254">
                <a:moveTo>
                  <a:pt x="115824" y="30480"/>
                </a:moveTo>
                <a:lnTo>
                  <a:pt x="131063" y="45719"/>
                </a:lnTo>
                <a:lnTo>
                  <a:pt x="137160" y="39624"/>
                </a:lnTo>
                <a:lnTo>
                  <a:pt x="115824" y="30480"/>
                </a:lnTo>
                <a:close/>
              </a:path>
              <a:path w="2124709" h="262254">
                <a:moveTo>
                  <a:pt x="140208" y="0"/>
                </a:moveTo>
                <a:lnTo>
                  <a:pt x="112775" y="27431"/>
                </a:lnTo>
                <a:lnTo>
                  <a:pt x="115824" y="30480"/>
                </a:lnTo>
                <a:lnTo>
                  <a:pt x="137160" y="39624"/>
                </a:lnTo>
                <a:lnTo>
                  <a:pt x="131063" y="45719"/>
                </a:lnTo>
                <a:lnTo>
                  <a:pt x="140208" y="45719"/>
                </a:lnTo>
                <a:lnTo>
                  <a:pt x="140208" y="0"/>
                </a:lnTo>
                <a:close/>
              </a:path>
            </a:pathLst>
          </a:custGeom>
          <a:solidFill>
            <a:srgbClr val="000000"/>
          </a:solidFill>
        </p:spPr>
        <p:txBody>
          <a:bodyPr wrap="square" lIns="0" tIns="0" rIns="0" bIns="0" rtlCol="0"/>
          <a:lstStyle/>
          <a:p/>
        </p:txBody>
      </p:sp>
      <p:sp>
        <p:nvSpPr>
          <p:cNvPr id="37" name="object 37"/>
          <p:cNvSpPr/>
          <p:nvPr/>
        </p:nvSpPr>
        <p:spPr>
          <a:xfrm>
            <a:off x="7034783" y="5837428"/>
            <a:ext cx="112775" cy="121920"/>
          </a:xfrm>
          <a:prstGeom prst="rect">
            <a:avLst/>
          </a:prstGeom>
          <a:blipFill>
            <a:blip r:embed="rId1" cstate="print"/>
            <a:stretch>
              <a:fillRect/>
            </a:stretch>
          </a:blipFill>
        </p:spPr>
        <p:txBody>
          <a:bodyPr wrap="square" lIns="0" tIns="0" rIns="0" bIns="0" rtlCol="0"/>
          <a:lstStyle/>
          <a:p/>
        </p:txBody>
      </p:sp>
      <p:sp>
        <p:nvSpPr>
          <p:cNvPr id="38" name="object 38"/>
          <p:cNvSpPr/>
          <p:nvPr/>
        </p:nvSpPr>
        <p:spPr>
          <a:xfrm>
            <a:off x="4678679" y="4548123"/>
            <a:ext cx="368935" cy="2124710"/>
          </a:xfrm>
          <a:custGeom>
            <a:avLst/>
            <a:gdLst/>
            <a:ahLst/>
            <a:cxnLst/>
            <a:rect l="l" t="t" r="r" b="b"/>
            <a:pathLst>
              <a:path w="368935" h="2124709">
                <a:moveTo>
                  <a:pt x="0" y="2124456"/>
                </a:moveTo>
                <a:lnTo>
                  <a:pt x="368808" y="2124456"/>
                </a:lnTo>
                <a:lnTo>
                  <a:pt x="368808" y="0"/>
                </a:lnTo>
                <a:lnTo>
                  <a:pt x="0" y="0"/>
                </a:lnTo>
                <a:lnTo>
                  <a:pt x="0" y="2124456"/>
                </a:lnTo>
                <a:close/>
              </a:path>
            </a:pathLst>
          </a:custGeom>
          <a:solidFill>
            <a:srgbClr val="FFFFFF"/>
          </a:solidFill>
        </p:spPr>
        <p:txBody>
          <a:bodyPr wrap="square" lIns="0" tIns="0" rIns="0" bIns="0" rtlCol="0"/>
          <a:lstStyle/>
          <a:p/>
        </p:txBody>
      </p:sp>
      <p:sp>
        <p:nvSpPr>
          <p:cNvPr id="39" name="object 39"/>
          <p:cNvSpPr/>
          <p:nvPr/>
        </p:nvSpPr>
        <p:spPr>
          <a:xfrm>
            <a:off x="4675632" y="4542028"/>
            <a:ext cx="375285" cy="2133600"/>
          </a:xfrm>
          <a:custGeom>
            <a:avLst/>
            <a:gdLst/>
            <a:ahLst/>
            <a:cxnLst/>
            <a:rect l="l" t="t" r="r" b="b"/>
            <a:pathLst>
              <a:path w="375285" h="2133600">
                <a:moveTo>
                  <a:pt x="374903" y="0"/>
                </a:moveTo>
                <a:lnTo>
                  <a:pt x="0" y="0"/>
                </a:lnTo>
                <a:lnTo>
                  <a:pt x="0" y="2133600"/>
                </a:lnTo>
                <a:lnTo>
                  <a:pt x="374903" y="2133600"/>
                </a:lnTo>
                <a:lnTo>
                  <a:pt x="374903" y="2130552"/>
                </a:lnTo>
                <a:lnTo>
                  <a:pt x="6095" y="2130552"/>
                </a:lnTo>
                <a:lnTo>
                  <a:pt x="3047" y="2127504"/>
                </a:lnTo>
                <a:lnTo>
                  <a:pt x="6095" y="2127504"/>
                </a:lnTo>
                <a:lnTo>
                  <a:pt x="6095" y="9144"/>
                </a:lnTo>
                <a:lnTo>
                  <a:pt x="3047" y="9144"/>
                </a:lnTo>
                <a:lnTo>
                  <a:pt x="6095" y="6096"/>
                </a:lnTo>
                <a:lnTo>
                  <a:pt x="374903" y="6096"/>
                </a:lnTo>
                <a:lnTo>
                  <a:pt x="374903" y="0"/>
                </a:lnTo>
                <a:close/>
              </a:path>
              <a:path w="375285" h="2133600">
                <a:moveTo>
                  <a:pt x="6095" y="2127504"/>
                </a:moveTo>
                <a:lnTo>
                  <a:pt x="3047" y="2127504"/>
                </a:lnTo>
                <a:lnTo>
                  <a:pt x="6095" y="2130552"/>
                </a:lnTo>
                <a:lnTo>
                  <a:pt x="6095" y="2127504"/>
                </a:lnTo>
                <a:close/>
              </a:path>
              <a:path w="375285" h="2133600">
                <a:moveTo>
                  <a:pt x="368807" y="2127504"/>
                </a:moveTo>
                <a:lnTo>
                  <a:pt x="6095" y="2127504"/>
                </a:lnTo>
                <a:lnTo>
                  <a:pt x="6095" y="2130552"/>
                </a:lnTo>
                <a:lnTo>
                  <a:pt x="368807" y="2130552"/>
                </a:lnTo>
                <a:lnTo>
                  <a:pt x="368807" y="2127504"/>
                </a:lnTo>
                <a:close/>
              </a:path>
              <a:path w="375285" h="2133600">
                <a:moveTo>
                  <a:pt x="368807" y="6096"/>
                </a:moveTo>
                <a:lnTo>
                  <a:pt x="368807" y="2130552"/>
                </a:lnTo>
                <a:lnTo>
                  <a:pt x="371855" y="2127504"/>
                </a:lnTo>
                <a:lnTo>
                  <a:pt x="374903" y="2127504"/>
                </a:lnTo>
                <a:lnTo>
                  <a:pt x="374903" y="9144"/>
                </a:lnTo>
                <a:lnTo>
                  <a:pt x="371855" y="9144"/>
                </a:lnTo>
                <a:lnTo>
                  <a:pt x="368807" y="6096"/>
                </a:lnTo>
                <a:close/>
              </a:path>
              <a:path w="375285" h="2133600">
                <a:moveTo>
                  <a:pt x="374903" y="2127504"/>
                </a:moveTo>
                <a:lnTo>
                  <a:pt x="371855" y="2127504"/>
                </a:lnTo>
                <a:lnTo>
                  <a:pt x="368807" y="2130552"/>
                </a:lnTo>
                <a:lnTo>
                  <a:pt x="374903" y="2130552"/>
                </a:lnTo>
                <a:lnTo>
                  <a:pt x="374903" y="2127504"/>
                </a:lnTo>
                <a:close/>
              </a:path>
              <a:path w="375285" h="2133600">
                <a:moveTo>
                  <a:pt x="6095" y="6096"/>
                </a:moveTo>
                <a:lnTo>
                  <a:pt x="3047" y="9144"/>
                </a:lnTo>
                <a:lnTo>
                  <a:pt x="6095" y="9144"/>
                </a:lnTo>
                <a:lnTo>
                  <a:pt x="6095" y="6096"/>
                </a:lnTo>
                <a:close/>
              </a:path>
              <a:path w="375285" h="2133600">
                <a:moveTo>
                  <a:pt x="368807" y="6096"/>
                </a:moveTo>
                <a:lnTo>
                  <a:pt x="6095" y="6096"/>
                </a:lnTo>
                <a:lnTo>
                  <a:pt x="6095" y="9144"/>
                </a:lnTo>
                <a:lnTo>
                  <a:pt x="368807" y="9144"/>
                </a:lnTo>
                <a:lnTo>
                  <a:pt x="368807" y="6096"/>
                </a:lnTo>
                <a:close/>
              </a:path>
              <a:path w="375285" h="2133600">
                <a:moveTo>
                  <a:pt x="374903" y="6096"/>
                </a:moveTo>
                <a:lnTo>
                  <a:pt x="368807" y="6096"/>
                </a:lnTo>
                <a:lnTo>
                  <a:pt x="371855" y="9144"/>
                </a:lnTo>
                <a:lnTo>
                  <a:pt x="374903" y="9144"/>
                </a:lnTo>
                <a:lnTo>
                  <a:pt x="374903" y="6096"/>
                </a:lnTo>
                <a:close/>
              </a:path>
            </a:pathLst>
          </a:custGeom>
          <a:solidFill>
            <a:srgbClr val="000000"/>
          </a:solidFill>
        </p:spPr>
        <p:txBody>
          <a:bodyPr wrap="square" lIns="0" tIns="0" rIns="0" bIns="0" rtlCol="0"/>
          <a:lstStyle/>
          <a:p/>
        </p:txBody>
      </p:sp>
      <p:sp>
        <p:nvSpPr>
          <p:cNvPr id="40" name="object 40"/>
          <p:cNvSpPr txBox="1"/>
          <p:nvPr/>
        </p:nvSpPr>
        <p:spPr>
          <a:xfrm>
            <a:off x="4678679" y="4565904"/>
            <a:ext cx="390525" cy="391160"/>
          </a:xfrm>
          <a:prstGeom prst="rect">
            <a:avLst/>
          </a:prstGeom>
        </p:spPr>
        <p:txBody>
          <a:bodyPr vert="horz" wrap="square" lIns="0" tIns="12700" rIns="0" bIns="0" rtlCol="0">
            <a:spAutoFit/>
          </a:bodyPr>
          <a:lstStyle/>
          <a:p>
            <a:pPr marL="69850" marR="160655">
              <a:lnSpc>
                <a:spcPct val="100000"/>
              </a:lnSpc>
              <a:spcBef>
                <a:spcPts val="100"/>
              </a:spcBef>
            </a:pPr>
            <a:r>
              <a:rPr sz="1200" b="1" dirty="0">
                <a:latin typeface="Microsoft JhengHei" panose="020B0604030504040204" charset="-120"/>
                <a:cs typeface="Microsoft JhengHei" panose="020B0604030504040204" charset="-120"/>
              </a:rPr>
              <a:t>原 料</a:t>
            </a:r>
            <a:endParaRPr sz="1200">
              <a:latin typeface="Microsoft JhengHei" panose="020B0604030504040204" charset="-120"/>
              <a:cs typeface="Microsoft JhengHei" panose="020B0604030504040204" charset="-120"/>
            </a:endParaRPr>
          </a:p>
        </p:txBody>
      </p:sp>
      <p:sp>
        <p:nvSpPr>
          <p:cNvPr id="41" name="object 41"/>
          <p:cNvSpPr/>
          <p:nvPr/>
        </p:nvSpPr>
        <p:spPr>
          <a:xfrm>
            <a:off x="6995159" y="3304540"/>
            <a:ext cx="128270" cy="1005840"/>
          </a:xfrm>
          <a:custGeom>
            <a:avLst/>
            <a:gdLst/>
            <a:ahLst/>
            <a:cxnLst/>
            <a:rect l="l" t="t" r="r" b="b"/>
            <a:pathLst>
              <a:path w="128270" h="1005839">
                <a:moveTo>
                  <a:pt x="0" y="1005840"/>
                </a:moveTo>
                <a:lnTo>
                  <a:pt x="128016" y="1005840"/>
                </a:lnTo>
                <a:lnTo>
                  <a:pt x="128016" y="0"/>
                </a:lnTo>
                <a:lnTo>
                  <a:pt x="0" y="0"/>
                </a:lnTo>
                <a:lnTo>
                  <a:pt x="0" y="1005840"/>
                </a:lnTo>
                <a:close/>
              </a:path>
            </a:pathLst>
          </a:custGeom>
          <a:solidFill>
            <a:srgbClr val="FFFFFF"/>
          </a:solidFill>
        </p:spPr>
        <p:txBody>
          <a:bodyPr wrap="square" lIns="0" tIns="0" rIns="0" bIns="0" rtlCol="0"/>
          <a:lstStyle/>
          <a:p/>
        </p:txBody>
      </p:sp>
      <p:sp>
        <p:nvSpPr>
          <p:cNvPr id="42" name="object 42"/>
          <p:cNvSpPr/>
          <p:nvPr/>
        </p:nvSpPr>
        <p:spPr>
          <a:xfrm>
            <a:off x="6982968" y="3292347"/>
            <a:ext cx="152400" cy="1030605"/>
          </a:xfrm>
          <a:custGeom>
            <a:avLst/>
            <a:gdLst/>
            <a:ahLst/>
            <a:cxnLst/>
            <a:rect l="l" t="t" r="r" b="b"/>
            <a:pathLst>
              <a:path w="152400" h="1030604">
                <a:moveTo>
                  <a:pt x="24383" y="1002791"/>
                </a:moveTo>
                <a:lnTo>
                  <a:pt x="12191" y="1002791"/>
                </a:lnTo>
                <a:lnTo>
                  <a:pt x="12191" y="1030224"/>
                </a:lnTo>
                <a:lnTo>
                  <a:pt x="39624" y="1030224"/>
                </a:lnTo>
                <a:lnTo>
                  <a:pt x="39624" y="1018032"/>
                </a:lnTo>
                <a:lnTo>
                  <a:pt x="24383" y="1018032"/>
                </a:lnTo>
                <a:lnTo>
                  <a:pt x="24383" y="1002791"/>
                </a:lnTo>
                <a:close/>
              </a:path>
              <a:path w="152400" h="1030604">
                <a:moveTo>
                  <a:pt x="24383" y="941831"/>
                </a:moveTo>
                <a:lnTo>
                  <a:pt x="0" y="941831"/>
                </a:lnTo>
                <a:lnTo>
                  <a:pt x="0" y="1018032"/>
                </a:lnTo>
                <a:lnTo>
                  <a:pt x="12191" y="1018032"/>
                </a:lnTo>
                <a:lnTo>
                  <a:pt x="12191" y="1002791"/>
                </a:lnTo>
                <a:lnTo>
                  <a:pt x="24383" y="1002791"/>
                </a:lnTo>
                <a:lnTo>
                  <a:pt x="24383" y="941831"/>
                </a:lnTo>
                <a:close/>
              </a:path>
              <a:path w="152400" h="1030604">
                <a:moveTo>
                  <a:pt x="39624" y="1002791"/>
                </a:moveTo>
                <a:lnTo>
                  <a:pt x="24383" y="1002791"/>
                </a:lnTo>
                <a:lnTo>
                  <a:pt x="24383" y="1018032"/>
                </a:lnTo>
                <a:lnTo>
                  <a:pt x="39624" y="1018032"/>
                </a:lnTo>
                <a:lnTo>
                  <a:pt x="39624" y="1002791"/>
                </a:lnTo>
                <a:close/>
              </a:path>
              <a:path w="152400" h="1030604">
                <a:moveTo>
                  <a:pt x="24383" y="838200"/>
                </a:moveTo>
                <a:lnTo>
                  <a:pt x="0" y="838200"/>
                </a:lnTo>
                <a:lnTo>
                  <a:pt x="0" y="914400"/>
                </a:lnTo>
                <a:lnTo>
                  <a:pt x="24383" y="914400"/>
                </a:lnTo>
                <a:lnTo>
                  <a:pt x="24383" y="838200"/>
                </a:lnTo>
                <a:close/>
              </a:path>
              <a:path w="152400" h="1030604">
                <a:moveTo>
                  <a:pt x="24383" y="737615"/>
                </a:moveTo>
                <a:lnTo>
                  <a:pt x="0" y="737615"/>
                </a:lnTo>
                <a:lnTo>
                  <a:pt x="0" y="813815"/>
                </a:lnTo>
                <a:lnTo>
                  <a:pt x="24383" y="813815"/>
                </a:lnTo>
                <a:lnTo>
                  <a:pt x="24383" y="737615"/>
                </a:lnTo>
                <a:close/>
              </a:path>
              <a:path w="152400" h="1030604">
                <a:moveTo>
                  <a:pt x="24383" y="637031"/>
                </a:moveTo>
                <a:lnTo>
                  <a:pt x="0" y="637031"/>
                </a:lnTo>
                <a:lnTo>
                  <a:pt x="0" y="713231"/>
                </a:lnTo>
                <a:lnTo>
                  <a:pt x="24383" y="713231"/>
                </a:lnTo>
                <a:lnTo>
                  <a:pt x="24383" y="637031"/>
                </a:lnTo>
                <a:close/>
              </a:path>
              <a:path w="152400" h="1030604">
                <a:moveTo>
                  <a:pt x="24383" y="533400"/>
                </a:moveTo>
                <a:lnTo>
                  <a:pt x="0" y="533400"/>
                </a:lnTo>
                <a:lnTo>
                  <a:pt x="0" y="609600"/>
                </a:lnTo>
                <a:lnTo>
                  <a:pt x="24383" y="609600"/>
                </a:lnTo>
                <a:lnTo>
                  <a:pt x="24383" y="533400"/>
                </a:lnTo>
                <a:close/>
              </a:path>
              <a:path w="152400" h="1030604">
                <a:moveTo>
                  <a:pt x="24383" y="432815"/>
                </a:moveTo>
                <a:lnTo>
                  <a:pt x="0" y="432815"/>
                </a:lnTo>
                <a:lnTo>
                  <a:pt x="0" y="509015"/>
                </a:lnTo>
                <a:lnTo>
                  <a:pt x="24383" y="509015"/>
                </a:lnTo>
                <a:lnTo>
                  <a:pt x="24383" y="432815"/>
                </a:lnTo>
                <a:close/>
              </a:path>
              <a:path w="152400" h="1030604">
                <a:moveTo>
                  <a:pt x="24383" y="332231"/>
                </a:moveTo>
                <a:lnTo>
                  <a:pt x="0" y="332231"/>
                </a:lnTo>
                <a:lnTo>
                  <a:pt x="0" y="408431"/>
                </a:lnTo>
                <a:lnTo>
                  <a:pt x="24383" y="408431"/>
                </a:lnTo>
                <a:lnTo>
                  <a:pt x="24383" y="332231"/>
                </a:lnTo>
                <a:close/>
              </a:path>
              <a:path w="152400" h="1030604">
                <a:moveTo>
                  <a:pt x="24383" y="228600"/>
                </a:moveTo>
                <a:lnTo>
                  <a:pt x="0" y="228600"/>
                </a:lnTo>
                <a:lnTo>
                  <a:pt x="0" y="304800"/>
                </a:lnTo>
                <a:lnTo>
                  <a:pt x="24383" y="304800"/>
                </a:lnTo>
                <a:lnTo>
                  <a:pt x="24383" y="228600"/>
                </a:lnTo>
                <a:close/>
              </a:path>
              <a:path w="152400" h="1030604">
                <a:moveTo>
                  <a:pt x="24383" y="128015"/>
                </a:moveTo>
                <a:lnTo>
                  <a:pt x="0" y="128015"/>
                </a:lnTo>
                <a:lnTo>
                  <a:pt x="0" y="204215"/>
                </a:lnTo>
                <a:lnTo>
                  <a:pt x="24383" y="204215"/>
                </a:lnTo>
                <a:lnTo>
                  <a:pt x="24383" y="128015"/>
                </a:lnTo>
                <a:close/>
              </a:path>
              <a:path w="152400" h="1030604">
                <a:moveTo>
                  <a:pt x="24383" y="27431"/>
                </a:moveTo>
                <a:lnTo>
                  <a:pt x="0" y="27431"/>
                </a:lnTo>
                <a:lnTo>
                  <a:pt x="0" y="103631"/>
                </a:lnTo>
                <a:lnTo>
                  <a:pt x="24383" y="103631"/>
                </a:lnTo>
                <a:lnTo>
                  <a:pt x="24383" y="27431"/>
                </a:lnTo>
                <a:close/>
              </a:path>
              <a:path w="152400" h="1030604">
                <a:moveTo>
                  <a:pt x="100583" y="0"/>
                </a:moveTo>
                <a:lnTo>
                  <a:pt x="24383" y="0"/>
                </a:lnTo>
                <a:lnTo>
                  <a:pt x="24383" y="24384"/>
                </a:lnTo>
                <a:lnTo>
                  <a:pt x="100583" y="24384"/>
                </a:lnTo>
                <a:lnTo>
                  <a:pt x="100583" y="0"/>
                </a:lnTo>
                <a:close/>
              </a:path>
              <a:path w="152400" h="1030604">
                <a:moveTo>
                  <a:pt x="124967" y="12191"/>
                </a:moveTo>
                <a:lnTo>
                  <a:pt x="124967" y="76200"/>
                </a:lnTo>
                <a:lnTo>
                  <a:pt x="152400" y="76200"/>
                </a:lnTo>
                <a:lnTo>
                  <a:pt x="152400" y="24384"/>
                </a:lnTo>
                <a:lnTo>
                  <a:pt x="140207" y="24384"/>
                </a:lnTo>
                <a:lnTo>
                  <a:pt x="124967" y="12191"/>
                </a:lnTo>
                <a:close/>
              </a:path>
              <a:path w="152400" h="1030604">
                <a:moveTo>
                  <a:pt x="152400" y="0"/>
                </a:moveTo>
                <a:lnTo>
                  <a:pt x="124967" y="0"/>
                </a:lnTo>
                <a:lnTo>
                  <a:pt x="124967" y="12191"/>
                </a:lnTo>
                <a:lnTo>
                  <a:pt x="140207" y="24384"/>
                </a:lnTo>
                <a:lnTo>
                  <a:pt x="152400" y="24384"/>
                </a:lnTo>
                <a:lnTo>
                  <a:pt x="152400" y="0"/>
                </a:lnTo>
                <a:close/>
              </a:path>
              <a:path w="152400" h="1030604">
                <a:moveTo>
                  <a:pt x="152400" y="100584"/>
                </a:moveTo>
                <a:lnTo>
                  <a:pt x="124967" y="100584"/>
                </a:lnTo>
                <a:lnTo>
                  <a:pt x="124967" y="176784"/>
                </a:lnTo>
                <a:lnTo>
                  <a:pt x="152400" y="176784"/>
                </a:lnTo>
                <a:lnTo>
                  <a:pt x="152400" y="100584"/>
                </a:lnTo>
                <a:close/>
              </a:path>
              <a:path w="152400" h="1030604">
                <a:moveTo>
                  <a:pt x="152400" y="204215"/>
                </a:moveTo>
                <a:lnTo>
                  <a:pt x="124967" y="204215"/>
                </a:lnTo>
                <a:lnTo>
                  <a:pt x="124967" y="280415"/>
                </a:lnTo>
                <a:lnTo>
                  <a:pt x="152400" y="280415"/>
                </a:lnTo>
                <a:lnTo>
                  <a:pt x="152400" y="204215"/>
                </a:lnTo>
                <a:close/>
              </a:path>
              <a:path w="152400" h="1030604">
                <a:moveTo>
                  <a:pt x="152400" y="304800"/>
                </a:moveTo>
                <a:lnTo>
                  <a:pt x="124967" y="304800"/>
                </a:lnTo>
                <a:lnTo>
                  <a:pt x="124967" y="381000"/>
                </a:lnTo>
                <a:lnTo>
                  <a:pt x="152400" y="381000"/>
                </a:lnTo>
                <a:lnTo>
                  <a:pt x="152400" y="304800"/>
                </a:lnTo>
                <a:close/>
              </a:path>
              <a:path w="152400" h="1030604">
                <a:moveTo>
                  <a:pt x="152400" y="405384"/>
                </a:moveTo>
                <a:lnTo>
                  <a:pt x="124967" y="405384"/>
                </a:lnTo>
                <a:lnTo>
                  <a:pt x="124967" y="481584"/>
                </a:lnTo>
                <a:lnTo>
                  <a:pt x="152400" y="481584"/>
                </a:lnTo>
                <a:lnTo>
                  <a:pt x="152400" y="405384"/>
                </a:lnTo>
                <a:close/>
              </a:path>
              <a:path w="152400" h="1030604">
                <a:moveTo>
                  <a:pt x="152400" y="509015"/>
                </a:moveTo>
                <a:lnTo>
                  <a:pt x="124967" y="509015"/>
                </a:lnTo>
                <a:lnTo>
                  <a:pt x="124967" y="585215"/>
                </a:lnTo>
                <a:lnTo>
                  <a:pt x="152400" y="585215"/>
                </a:lnTo>
                <a:lnTo>
                  <a:pt x="152400" y="509015"/>
                </a:lnTo>
                <a:close/>
              </a:path>
              <a:path w="152400" h="1030604">
                <a:moveTo>
                  <a:pt x="152400" y="609600"/>
                </a:moveTo>
                <a:lnTo>
                  <a:pt x="124967" y="609600"/>
                </a:lnTo>
                <a:lnTo>
                  <a:pt x="124967" y="685800"/>
                </a:lnTo>
                <a:lnTo>
                  <a:pt x="152400" y="685800"/>
                </a:lnTo>
                <a:lnTo>
                  <a:pt x="152400" y="609600"/>
                </a:lnTo>
                <a:close/>
              </a:path>
              <a:path w="152400" h="1030604">
                <a:moveTo>
                  <a:pt x="152400" y="710184"/>
                </a:moveTo>
                <a:lnTo>
                  <a:pt x="124967" y="710184"/>
                </a:lnTo>
                <a:lnTo>
                  <a:pt x="124967" y="786384"/>
                </a:lnTo>
                <a:lnTo>
                  <a:pt x="152400" y="786384"/>
                </a:lnTo>
                <a:lnTo>
                  <a:pt x="152400" y="710184"/>
                </a:lnTo>
                <a:close/>
              </a:path>
              <a:path w="152400" h="1030604">
                <a:moveTo>
                  <a:pt x="152400" y="813815"/>
                </a:moveTo>
                <a:lnTo>
                  <a:pt x="124967" y="813815"/>
                </a:lnTo>
                <a:lnTo>
                  <a:pt x="124967" y="890015"/>
                </a:lnTo>
                <a:lnTo>
                  <a:pt x="152400" y="890015"/>
                </a:lnTo>
                <a:lnTo>
                  <a:pt x="152400" y="813815"/>
                </a:lnTo>
                <a:close/>
              </a:path>
              <a:path w="152400" h="1030604">
                <a:moveTo>
                  <a:pt x="152400" y="914400"/>
                </a:moveTo>
                <a:lnTo>
                  <a:pt x="124967" y="914400"/>
                </a:lnTo>
                <a:lnTo>
                  <a:pt x="124967" y="990600"/>
                </a:lnTo>
                <a:lnTo>
                  <a:pt x="152400" y="990600"/>
                </a:lnTo>
                <a:lnTo>
                  <a:pt x="152400" y="914400"/>
                </a:lnTo>
                <a:close/>
              </a:path>
              <a:path w="152400" h="1030604">
                <a:moveTo>
                  <a:pt x="140207" y="1002791"/>
                </a:moveTo>
                <a:lnTo>
                  <a:pt x="64007" y="1002791"/>
                </a:lnTo>
                <a:lnTo>
                  <a:pt x="64007" y="1030224"/>
                </a:lnTo>
                <a:lnTo>
                  <a:pt x="152400" y="1030224"/>
                </a:lnTo>
                <a:lnTo>
                  <a:pt x="152400" y="1018032"/>
                </a:lnTo>
                <a:lnTo>
                  <a:pt x="124967" y="1018032"/>
                </a:lnTo>
                <a:lnTo>
                  <a:pt x="124967" y="1014983"/>
                </a:lnTo>
                <a:lnTo>
                  <a:pt x="128015" y="1014983"/>
                </a:lnTo>
                <a:lnTo>
                  <a:pt x="140207" y="1002791"/>
                </a:lnTo>
                <a:close/>
              </a:path>
              <a:path w="152400" h="1030604">
                <a:moveTo>
                  <a:pt x="128015" y="1014983"/>
                </a:moveTo>
                <a:lnTo>
                  <a:pt x="124967" y="1014983"/>
                </a:lnTo>
                <a:lnTo>
                  <a:pt x="124967" y="1018032"/>
                </a:lnTo>
                <a:lnTo>
                  <a:pt x="128015" y="1014983"/>
                </a:lnTo>
                <a:close/>
              </a:path>
              <a:path w="152400" h="1030604">
                <a:moveTo>
                  <a:pt x="152400" y="1014983"/>
                </a:moveTo>
                <a:lnTo>
                  <a:pt x="128015" y="1014983"/>
                </a:lnTo>
                <a:lnTo>
                  <a:pt x="124967" y="1018032"/>
                </a:lnTo>
                <a:lnTo>
                  <a:pt x="152400" y="1018032"/>
                </a:lnTo>
                <a:lnTo>
                  <a:pt x="152400" y="1014983"/>
                </a:lnTo>
                <a:close/>
              </a:path>
            </a:pathLst>
          </a:custGeom>
          <a:solidFill>
            <a:srgbClr val="000000"/>
          </a:solidFill>
        </p:spPr>
        <p:txBody>
          <a:bodyPr wrap="square" lIns="0" tIns="0" rIns="0" bIns="0" rtlCol="0"/>
          <a:lstStyle/>
          <a:p/>
        </p:txBody>
      </p:sp>
      <p:sp>
        <p:nvSpPr>
          <p:cNvPr id="43" name="object 43"/>
          <p:cNvSpPr/>
          <p:nvPr/>
        </p:nvSpPr>
        <p:spPr>
          <a:xfrm>
            <a:off x="6803135" y="3728211"/>
            <a:ext cx="871855" cy="198120"/>
          </a:xfrm>
          <a:custGeom>
            <a:avLst/>
            <a:gdLst/>
            <a:ahLst/>
            <a:cxnLst/>
            <a:rect l="l" t="t" r="r" b="b"/>
            <a:pathLst>
              <a:path w="871854" h="198120">
                <a:moveTo>
                  <a:pt x="771144" y="0"/>
                </a:moveTo>
                <a:lnTo>
                  <a:pt x="771144" y="48767"/>
                </a:lnTo>
                <a:lnTo>
                  <a:pt x="0" y="48767"/>
                </a:lnTo>
                <a:lnTo>
                  <a:pt x="0" y="146303"/>
                </a:lnTo>
                <a:lnTo>
                  <a:pt x="771144" y="146303"/>
                </a:lnTo>
                <a:lnTo>
                  <a:pt x="771144" y="198120"/>
                </a:lnTo>
                <a:lnTo>
                  <a:pt x="871728" y="97536"/>
                </a:lnTo>
                <a:lnTo>
                  <a:pt x="771144" y="0"/>
                </a:lnTo>
                <a:close/>
              </a:path>
            </a:pathLst>
          </a:custGeom>
          <a:solidFill>
            <a:srgbClr val="FFFFFF"/>
          </a:solidFill>
        </p:spPr>
        <p:txBody>
          <a:bodyPr wrap="square" lIns="0" tIns="0" rIns="0" bIns="0" rtlCol="0"/>
          <a:lstStyle/>
          <a:p/>
        </p:txBody>
      </p:sp>
      <p:sp>
        <p:nvSpPr>
          <p:cNvPr id="44" name="object 44"/>
          <p:cNvSpPr/>
          <p:nvPr/>
        </p:nvSpPr>
        <p:spPr>
          <a:xfrm>
            <a:off x="6787895" y="3694684"/>
            <a:ext cx="902335" cy="262255"/>
          </a:xfrm>
          <a:custGeom>
            <a:avLst/>
            <a:gdLst/>
            <a:ahLst/>
            <a:cxnLst/>
            <a:rect l="l" t="t" r="r" b="b"/>
            <a:pathLst>
              <a:path w="902334" h="262254">
                <a:moveTo>
                  <a:pt x="774192" y="179831"/>
                </a:moveTo>
                <a:lnTo>
                  <a:pt x="774192" y="262127"/>
                </a:lnTo>
                <a:lnTo>
                  <a:pt x="803963" y="231648"/>
                </a:lnTo>
                <a:lnTo>
                  <a:pt x="798576" y="231648"/>
                </a:lnTo>
                <a:lnTo>
                  <a:pt x="777239" y="222503"/>
                </a:lnTo>
                <a:lnTo>
                  <a:pt x="798576" y="201167"/>
                </a:lnTo>
                <a:lnTo>
                  <a:pt x="798576" y="195071"/>
                </a:lnTo>
                <a:lnTo>
                  <a:pt x="786383" y="195071"/>
                </a:lnTo>
                <a:lnTo>
                  <a:pt x="774192" y="179831"/>
                </a:lnTo>
                <a:close/>
              </a:path>
              <a:path w="902334" h="262254">
                <a:moveTo>
                  <a:pt x="798576" y="201167"/>
                </a:moveTo>
                <a:lnTo>
                  <a:pt x="777239" y="222503"/>
                </a:lnTo>
                <a:lnTo>
                  <a:pt x="798576" y="231648"/>
                </a:lnTo>
                <a:lnTo>
                  <a:pt x="798576" y="201167"/>
                </a:lnTo>
                <a:close/>
              </a:path>
              <a:path w="902334" h="262254">
                <a:moveTo>
                  <a:pt x="868679" y="131063"/>
                </a:moveTo>
                <a:lnTo>
                  <a:pt x="798576" y="201167"/>
                </a:lnTo>
                <a:lnTo>
                  <a:pt x="798576" y="231648"/>
                </a:lnTo>
                <a:lnTo>
                  <a:pt x="803963" y="231648"/>
                </a:lnTo>
                <a:lnTo>
                  <a:pt x="893276" y="140207"/>
                </a:lnTo>
                <a:lnTo>
                  <a:pt x="877824" y="140207"/>
                </a:lnTo>
                <a:lnTo>
                  <a:pt x="868679" y="131063"/>
                </a:lnTo>
                <a:close/>
              </a:path>
              <a:path w="902334" h="262254">
                <a:moveTo>
                  <a:pt x="774192" y="70103"/>
                </a:moveTo>
                <a:lnTo>
                  <a:pt x="0" y="70103"/>
                </a:lnTo>
                <a:lnTo>
                  <a:pt x="0" y="195071"/>
                </a:lnTo>
                <a:lnTo>
                  <a:pt x="774192" y="195071"/>
                </a:lnTo>
                <a:lnTo>
                  <a:pt x="774192" y="179831"/>
                </a:lnTo>
                <a:lnTo>
                  <a:pt x="27431" y="179831"/>
                </a:lnTo>
                <a:lnTo>
                  <a:pt x="15239" y="167639"/>
                </a:lnTo>
                <a:lnTo>
                  <a:pt x="27431" y="167639"/>
                </a:lnTo>
                <a:lnTo>
                  <a:pt x="27431" y="94487"/>
                </a:lnTo>
                <a:lnTo>
                  <a:pt x="15239" y="94487"/>
                </a:lnTo>
                <a:lnTo>
                  <a:pt x="27431" y="82295"/>
                </a:lnTo>
                <a:lnTo>
                  <a:pt x="774192" y="82295"/>
                </a:lnTo>
                <a:lnTo>
                  <a:pt x="774192" y="70103"/>
                </a:lnTo>
                <a:close/>
              </a:path>
              <a:path w="902334" h="262254">
                <a:moveTo>
                  <a:pt x="798576" y="167639"/>
                </a:moveTo>
                <a:lnTo>
                  <a:pt x="27431" y="167639"/>
                </a:lnTo>
                <a:lnTo>
                  <a:pt x="27431" y="179831"/>
                </a:lnTo>
                <a:lnTo>
                  <a:pt x="774192" y="179831"/>
                </a:lnTo>
                <a:lnTo>
                  <a:pt x="786383" y="195071"/>
                </a:lnTo>
                <a:lnTo>
                  <a:pt x="798576" y="195071"/>
                </a:lnTo>
                <a:lnTo>
                  <a:pt x="798576" y="167639"/>
                </a:lnTo>
                <a:close/>
              </a:path>
              <a:path w="902334" h="262254">
                <a:moveTo>
                  <a:pt x="27431" y="167639"/>
                </a:moveTo>
                <a:lnTo>
                  <a:pt x="15239" y="167639"/>
                </a:lnTo>
                <a:lnTo>
                  <a:pt x="27431" y="179831"/>
                </a:lnTo>
                <a:lnTo>
                  <a:pt x="27431" y="167639"/>
                </a:lnTo>
                <a:close/>
              </a:path>
              <a:path w="902334" h="262254">
                <a:moveTo>
                  <a:pt x="877824" y="121919"/>
                </a:moveTo>
                <a:lnTo>
                  <a:pt x="868679" y="131063"/>
                </a:lnTo>
                <a:lnTo>
                  <a:pt x="877824" y="140207"/>
                </a:lnTo>
                <a:lnTo>
                  <a:pt x="877824" y="121919"/>
                </a:lnTo>
                <a:close/>
              </a:path>
              <a:path w="902334" h="262254">
                <a:moveTo>
                  <a:pt x="893276" y="121919"/>
                </a:moveTo>
                <a:lnTo>
                  <a:pt x="877824" y="121919"/>
                </a:lnTo>
                <a:lnTo>
                  <a:pt x="877824" y="140207"/>
                </a:lnTo>
                <a:lnTo>
                  <a:pt x="893276" y="140207"/>
                </a:lnTo>
                <a:lnTo>
                  <a:pt x="902207" y="131063"/>
                </a:lnTo>
                <a:lnTo>
                  <a:pt x="893276" y="121919"/>
                </a:lnTo>
                <a:close/>
              </a:path>
              <a:path w="902334" h="262254">
                <a:moveTo>
                  <a:pt x="806940" y="33527"/>
                </a:moveTo>
                <a:lnTo>
                  <a:pt x="798576" y="33527"/>
                </a:lnTo>
                <a:lnTo>
                  <a:pt x="798576" y="60960"/>
                </a:lnTo>
                <a:lnTo>
                  <a:pt x="868679" y="131063"/>
                </a:lnTo>
                <a:lnTo>
                  <a:pt x="877824" y="121919"/>
                </a:lnTo>
                <a:lnTo>
                  <a:pt x="893276" y="121919"/>
                </a:lnTo>
                <a:lnTo>
                  <a:pt x="806940" y="33527"/>
                </a:lnTo>
                <a:close/>
              </a:path>
              <a:path w="902334" h="262254">
                <a:moveTo>
                  <a:pt x="27431" y="82295"/>
                </a:moveTo>
                <a:lnTo>
                  <a:pt x="15239" y="94487"/>
                </a:lnTo>
                <a:lnTo>
                  <a:pt x="27431" y="94487"/>
                </a:lnTo>
                <a:lnTo>
                  <a:pt x="27431" y="82295"/>
                </a:lnTo>
                <a:close/>
              </a:path>
              <a:path w="902334" h="262254">
                <a:moveTo>
                  <a:pt x="798576" y="70103"/>
                </a:moveTo>
                <a:lnTo>
                  <a:pt x="786383" y="70103"/>
                </a:lnTo>
                <a:lnTo>
                  <a:pt x="774192" y="82295"/>
                </a:lnTo>
                <a:lnTo>
                  <a:pt x="27431" y="82295"/>
                </a:lnTo>
                <a:lnTo>
                  <a:pt x="27431" y="94487"/>
                </a:lnTo>
                <a:lnTo>
                  <a:pt x="798576" y="94487"/>
                </a:lnTo>
                <a:lnTo>
                  <a:pt x="798576" y="70103"/>
                </a:lnTo>
                <a:close/>
              </a:path>
              <a:path w="902334" h="262254">
                <a:moveTo>
                  <a:pt x="774192" y="0"/>
                </a:moveTo>
                <a:lnTo>
                  <a:pt x="774192" y="82295"/>
                </a:lnTo>
                <a:lnTo>
                  <a:pt x="786383" y="70103"/>
                </a:lnTo>
                <a:lnTo>
                  <a:pt x="798576" y="70103"/>
                </a:lnTo>
                <a:lnTo>
                  <a:pt x="798576" y="60960"/>
                </a:lnTo>
                <a:lnTo>
                  <a:pt x="777239" y="39624"/>
                </a:lnTo>
                <a:lnTo>
                  <a:pt x="798576" y="33527"/>
                </a:lnTo>
                <a:lnTo>
                  <a:pt x="806940" y="33527"/>
                </a:lnTo>
                <a:lnTo>
                  <a:pt x="774192" y="0"/>
                </a:lnTo>
                <a:close/>
              </a:path>
              <a:path w="902334" h="262254">
                <a:moveTo>
                  <a:pt x="798576" y="33527"/>
                </a:moveTo>
                <a:lnTo>
                  <a:pt x="777239" y="39624"/>
                </a:lnTo>
                <a:lnTo>
                  <a:pt x="798576" y="60960"/>
                </a:lnTo>
                <a:lnTo>
                  <a:pt x="798576" y="33527"/>
                </a:lnTo>
                <a:close/>
              </a:path>
            </a:pathLst>
          </a:custGeom>
          <a:solidFill>
            <a:srgbClr val="000000"/>
          </a:solidFill>
        </p:spPr>
        <p:txBody>
          <a:bodyPr wrap="square" lIns="0" tIns="0" rIns="0" bIns="0" rtlCol="0"/>
          <a:lstStyle/>
          <a:p/>
        </p:txBody>
      </p:sp>
      <p:sp>
        <p:nvSpPr>
          <p:cNvPr id="45" name="object 45"/>
          <p:cNvSpPr/>
          <p:nvPr/>
        </p:nvSpPr>
        <p:spPr>
          <a:xfrm>
            <a:off x="6803135" y="4228084"/>
            <a:ext cx="871855" cy="198120"/>
          </a:xfrm>
          <a:custGeom>
            <a:avLst/>
            <a:gdLst/>
            <a:ahLst/>
            <a:cxnLst/>
            <a:rect l="l" t="t" r="r" b="b"/>
            <a:pathLst>
              <a:path w="871854" h="198120">
                <a:moveTo>
                  <a:pt x="771144" y="0"/>
                </a:moveTo>
                <a:lnTo>
                  <a:pt x="771144" y="48767"/>
                </a:lnTo>
                <a:lnTo>
                  <a:pt x="0" y="48767"/>
                </a:lnTo>
                <a:lnTo>
                  <a:pt x="0" y="149351"/>
                </a:lnTo>
                <a:lnTo>
                  <a:pt x="771144" y="149351"/>
                </a:lnTo>
                <a:lnTo>
                  <a:pt x="771144" y="198119"/>
                </a:lnTo>
                <a:lnTo>
                  <a:pt x="871728" y="100583"/>
                </a:lnTo>
                <a:lnTo>
                  <a:pt x="771144" y="0"/>
                </a:lnTo>
                <a:close/>
              </a:path>
            </a:pathLst>
          </a:custGeom>
          <a:solidFill>
            <a:srgbClr val="FFFFFF"/>
          </a:solidFill>
        </p:spPr>
        <p:txBody>
          <a:bodyPr wrap="square" lIns="0" tIns="0" rIns="0" bIns="0" rtlCol="0"/>
          <a:lstStyle/>
          <a:p/>
        </p:txBody>
      </p:sp>
      <p:sp>
        <p:nvSpPr>
          <p:cNvPr id="46" name="object 46"/>
          <p:cNvSpPr/>
          <p:nvPr/>
        </p:nvSpPr>
        <p:spPr>
          <a:xfrm>
            <a:off x="6787895" y="4197603"/>
            <a:ext cx="905510" cy="259079"/>
          </a:xfrm>
          <a:custGeom>
            <a:avLst/>
            <a:gdLst/>
            <a:ahLst/>
            <a:cxnLst/>
            <a:rect l="l" t="t" r="r" b="b"/>
            <a:pathLst>
              <a:path w="905509" h="259079">
                <a:moveTo>
                  <a:pt x="774192" y="179832"/>
                </a:moveTo>
                <a:lnTo>
                  <a:pt x="774192" y="259080"/>
                </a:lnTo>
                <a:lnTo>
                  <a:pt x="805397" y="228600"/>
                </a:lnTo>
                <a:lnTo>
                  <a:pt x="798576" y="228600"/>
                </a:lnTo>
                <a:lnTo>
                  <a:pt x="777239" y="219456"/>
                </a:lnTo>
                <a:lnTo>
                  <a:pt x="798576" y="198766"/>
                </a:lnTo>
                <a:lnTo>
                  <a:pt x="798576" y="192024"/>
                </a:lnTo>
                <a:lnTo>
                  <a:pt x="786383" y="192024"/>
                </a:lnTo>
                <a:lnTo>
                  <a:pt x="774192" y="179832"/>
                </a:lnTo>
                <a:close/>
              </a:path>
              <a:path w="905509" h="259079">
                <a:moveTo>
                  <a:pt x="798576" y="198766"/>
                </a:moveTo>
                <a:lnTo>
                  <a:pt x="777239" y="219456"/>
                </a:lnTo>
                <a:lnTo>
                  <a:pt x="798576" y="228600"/>
                </a:lnTo>
                <a:lnTo>
                  <a:pt x="798576" y="198766"/>
                </a:lnTo>
                <a:close/>
              </a:path>
              <a:path w="905509" h="259079">
                <a:moveTo>
                  <a:pt x="868539" y="130923"/>
                </a:moveTo>
                <a:lnTo>
                  <a:pt x="798576" y="198766"/>
                </a:lnTo>
                <a:lnTo>
                  <a:pt x="798576" y="228600"/>
                </a:lnTo>
                <a:lnTo>
                  <a:pt x="805397" y="228600"/>
                </a:lnTo>
                <a:lnTo>
                  <a:pt x="895894" y="140208"/>
                </a:lnTo>
                <a:lnTo>
                  <a:pt x="877824" y="140208"/>
                </a:lnTo>
                <a:lnTo>
                  <a:pt x="868539" y="130923"/>
                </a:lnTo>
                <a:close/>
              </a:path>
              <a:path w="905509" h="259079">
                <a:moveTo>
                  <a:pt x="774192" y="67056"/>
                </a:moveTo>
                <a:lnTo>
                  <a:pt x="0" y="67056"/>
                </a:lnTo>
                <a:lnTo>
                  <a:pt x="0" y="192024"/>
                </a:lnTo>
                <a:lnTo>
                  <a:pt x="774192" y="192024"/>
                </a:lnTo>
                <a:lnTo>
                  <a:pt x="774192" y="179832"/>
                </a:lnTo>
                <a:lnTo>
                  <a:pt x="27431" y="179832"/>
                </a:lnTo>
                <a:lnTo>
                  <a:pt x="15239" y="167640"/>
                </a:lnTo>
                <a:lnTo>
                  <a:pt x="27431" y="167640"/>
                </a:lnTo>
                <a:lnTo>
                  <a:pt x="27431" y="94487"/>
                </a:lnTo>
                <a:lnTo>
                  <a:pt x="15239" y="94487"/>
                </a:lnTo>
                <a:lnTo>
                  <a:pt x="27431" y="79248"/>
                </a:lnTo>
                <a:lnTo>
                  <a:pt x="774192" y="79248"/>
                </a:lnTo>
                <a:lnTo>
                  <a:pt x="774192" y="67056"/>
                </a:lnTo>
                <a:close/>
              </a:path>
              <a:path w="905509" h="259079">
                <a:moveTo>
                  <a:pt x="798576" y="167640"/>
                </a:moveTo>
                <a:lnTo>
                  <a:pt x="27431" y="167640"/>
                </a:lnTo>
                <a:lnTo>
                  <a:pt x="27431" y="179832"/>
                </a:lnTo>
                <a:lnTo>
                  <a:pt x="774192" y="179832"/>
                </a:lnTo>
                <a:lnTo>
                  <a:pt x="786383" y="192024"/>
                </a:lnTo>
                <a:lnTo>
                  <a:pt x="798576" y="192024"/>
                </a:lnTo>
                <a:lnTo>
                  <a:pt x="798576" y="167640"/>
                </a:lnTo>
                <a:close/>
              </a:path>
              <a:path w="905509" h="259079">
                <a:moveTo>
                  <a:pt x="27431" y="167640"/>
                </a:moveTo>
                <a:lnTo>
                  <a:pt x="15239" y="167640"/>
                </a:lnTo>
                <a:lnTo>
                  <a:pt x="27431" y="179832"/>
                </a:lnTo>
                <a:lnTo>
                  <a:pt x="27431" y="167640"/>
                </a:lnTo>
                <a:close/>
              </a:path>
              <a:path w="905509" h="259079">
                <a:moveTo>
                  <a:pt x="877824" y="121920"/>
                </a:moveTo>
                <a:lnTo>
                  <a:pt x="868539" y="130923"/>
                </a:lnTo>
                <a:lnTo>
                  <a:pt x="877824" y="140208"/>
                </a:lnTo>
                <a:lnTo>
                  <a:pt x="877824" y="121920"/>
                </a:lnTo>
                <a:close/>
              </a:path>
              <a:path w="905509" h="259079">
                <a:moveTo>
                  <a:pt x="896111" y="121920"/>
                </a:moveTo>
                <a:lnTo>
                  <a:pt x="877824" y="121920"/>
                </a:lnTo>
                <a:lnTo>
                  <a:pt x="877824" y="140208"/>
                </a:lnTo>
                <a:lnTo>
                  <a:pt x="895894" y="140208"/>
                </a:lnTo>
                <a:lnTo>
                  <a:pt x="905255" y="131064"/>
                </a:lnTo>
                <a:lnTo>
                  <a:pt x="896111" y="121920"/>
                </a:lnTo>
                <a:close/>
              </a:path>
              <a:path w="905509" h="259079">
                <a:moveTo>
                  <a:pt x="804672" y="30480"/>
                </a:moveTo>
                <a:lnTo>
                  <a:pt x="798576" y="30480"/>
                </a:lnTo>
                <a:lnTo>
                  <a:pt x="798576" y="60960"/>
                </a:lnTo>
                <a:lnTo>
                  <a:pt x="868539" y="130923"/>
                </a:lnTo>
                <a:lnTo>
                  <a:pt x="877824" y="121920"/>
                </a:lnTo>
                <a:lnTo>
                  <a:pt x="896111" y="121920"/>
                </a:lnTo>
                <a:lnTo>
                  <a:pt x="804672" y="30480"/>
                </a:lnTo>
                <a:close/>
              </a:path>
              <a:path w="905509" h="259079">
                <a:moveTo>
                  <a:pt x="27431" y="79248"/>
                </a:moveTo>
                <a:lnTo>
                  <a:pt x="15239" y="94487"/>
                </a:lnTo>
                <a:lnTo>
                  <a:pt x="27431" y="94487"/>
                </a:lnTo>
                <a:lnTo>
                  <a:pt x="27431" y="79248"/>
                </a:lnTo>
                <a:close/>
              </a:path>
              <a:path w="905509" h="259079">
                <a:moveTo>
                  <a:pt x="798576" y="67056"/>
                </a:moveTo>
                <a:lnTo>
                  <a:pt x="786383" y="67056"/>
                </a:lnTo>
                <a:lnTo>
                  <a:pt x="774192" y="79248"/>
                </a:lnTo>
                <a:lnTo>
                  <a:pt x="27431" y="79248"/>
                </a:lnTo>
                <a:lnTo>
                  <a:pt x="27431" y="94487"/>
                </a:lnTo>
                <a:lnTo>
                  <a:pt x="798576" y="94487"/>
                </a:lnTo>
                <a:lnTo>
                  <a:pt x="798576" y="67056"/>
                </a:lnTo>
                <a:close/>
              </a:path>
              <a:path w="905509" h="259079">
                <a:moveTo>
                  <a:pt x="774192" y="0"/>
                </a:moveTo>
                <a:lnTo>
                  <a:pt x="774192" y="79248"/>
                </a:lnTo>
                <a:lnTo>
                  <a:pt x="786383" y="67056"/>
                </a:lnTo>
                <a:lnTo>
                  <a:pt x="798576" y="67056"/>
                </a:lnTo>
                <a:lnTo>
                  <a:pt x="798576" y="60960"/>
                </a:lnTo>
                <a:lnTo>
                  <a:pt x="777239" y="39624"/>
                </a:lnTo>
                <a:lnTo>
                  <a:pt x="798576" y="30480"/>
                </a:lnTo>
                <a:lnTo>
                  <a:pt x="804672" y="30480"/>
                </a:lnTo>
                <a:lnTo>
                  <a:pt x="774192" y="0"/>
                </a:lnTo>
                <a:close/>
              </a:path>
              <a:path w="905509" h="259079">
                <a:moveTo>
                  <a:pt x="798576" y="30480"/>
                </a:moveTo>
                <a:lnTo>
                  <a:pt x="777239" y="39624"/>
                </a:lnTo>
                <a:lnTo>
                  <a:pt x="798576" y="60960"/>
                </a:lnTo>
                <a:lnTo>
                  <a:pt x="798576" y="30480"/>
                </a:lnTo>
                <a:close/>
              </a:path>
            </a:pathLst>
          </a:custGeom>
          <a:solidFill>
            <a:srgbClr val="000000"/>
          </a:solidFill>
        </p:spPr>
        <p:txBody>
          <a:bodyPr wrap="square" lIns="0" tIns="0" rIns="0" bIns="0" rtlCol="0"/>
          <a:lstStyle/>
          <a:p/>
        </p:txBody>
      </p:sp>
      <p:sp>
        <p:nvSpPr>
          <p:cNvPr id="47" name="object 47"/>
          <p:cNvSpPr/>
          <p:nvPr/>
        </p:nvSpPr>
        <p:spPr>
          <a:xfrm>
            <a:off x="7007352" y="4218940"/>
            <a:ext cx="106679" cy="100584"/>
          </a:xfrm>
          <a:prstGeom prst="rect">
            <a:avLst/>
          </a:prstGeom>
          <a:blipFill>
            <a:blip r:embed="rId2" cstate="print"/>
            <a:stretch>
              <a:fillRect/>
            </a:stretch>
          </a:blipFill>
        </p:spPr>
        <p:txBody>
          <a:bodyPr wrap="square" lIns="0" tIns="0" rIns="0" bIns="0" rtlCol="0"/>
          <a:lstStyle/>
          <a:p/>
        </p:txBody>
      </p:sp>
      <p:sp>
        <p:nvSpPr>
          <p:cNvPr id="48" name="object 48"/>
          <p:cNvSpPr/>
          <p:nvPr/>
        </p:nvSpPr>
        <p:spPr>
          <a:xfrm>
            <a:off x="5407152" y="3420364"/>
            <a:ext cx="1588135" cy="30480"/>
          </a:xfrm>
          <a:custGeom>
            <a:avLst/>
            <a:gdLst/>
            <a:ahLst/>
            <a:cxnLst/>
            <a:rect l="l" t="t" r="r" b="b"/>
            <a:pathLst>
              <a:path w="1588134" h="30479">
                <a:moveTo>
                  <a:pt x="1588007" y="0"/>
                </a:moveTo>
                <a:lnTo>
                  <a:pt x="1511807" y="0"/>
                </a:lnTo>
                <a:lnTo>
                  <a:pt x="1511807" y="27432"/>
                </a:lnTo>
                <a:lnTo>
                  <a:pt x="1588007" y="24384"/>
                </a:lnTo>
                <a:lnTo>
                  <a:pt x="1588007" y="0"/>
                </a:lnTo>
                <a:close/>
              </a:path>
              <a:path w="1588134" h="30479">
                <a:moveTo>
                  <a:pt x="1484376" y="0"/>
                </a:moveTo>
                <a:lnTo>
                  <a:pt x="1408176" y="0"/>
                </a:lnTo>
                <a:lnTo>
                  <a:pt x="1408176" y="27432"/>
                </a:lnTo>
                <a:lnTo>
                  <a:pt x="1484376" y="27432"/>
                </a:lnTo>
                <a:lnTo>
                  <a:pt x="1484376" y="0"/>
                </a:lnTo>
                <a:close/>
              </a:path>
              <a:path w="1588134" h="30479">
                <a:moveTo>
                  <a:pt x="1383792" y="0"/>
                </a:moveTo>
                <a:lnTo>
                  <a:pt x="1307592" y="0"/>
                </a:lnTo>
                <a:lnTo>
                  <a:pt x="1307592" y="27432"/>
                </a:lnTo>
                <a:lnTo>
                  <a:pt x="1383792" y="27432"/>
                </a:lnTo>
                <a:lnTo>
                  <a:pt x="1383792" y="0"/>
                </a:lnTo>
                <a:close/>
              </a:path>
              <a:path w="1588134" h="30479">
                <a:moveTo>
                  <a:pt x="1283207" y="0"/>
                </a:moveTo>
                <a:lnTo>
                  <a:pt x="1207007" y="0"/>
                </a:lnTo>
                <a:lnTo>
                  <a:pt x="1207007" y="27432"/>
                </a:lnTo>
                <a:lnTo>
                  <a:pt x="1283207" y="27432"/>
                </a:lnTo>
                <a:lnTo>
                  <a:pt x="1283207" y="0"/>
                </a:lnTo>
                <a:close/>
              </a:path>
              <a:path w="1588134" h="30479">
                <a:moveTo>
                  <a:pt x="1179576" y="0"/>
                </a:moveTo>
                <a:lnTo>
                  <a:pt x="1103376" y="0"/>
                </a:lnTo>
                <a:lnTo>
                  <a:pt x="1103376" y="27432"/>
                </a:lnTo>
                <a:lnTo>
                  <a:pt x="1179576" y="27432"/>
                </a:lnTo>
                <a:lnTo>
                  <a:pt x="1179576" y="0"/>
                </a:lnTo>
                <a:close/>
              </a:path>
              <a:path w="1588134" h="30479">
                <a:moveTo>
                  <a:pt x="1078992" y="0"/>
                </a:moveTo>
                <a:lnTo>
                  <a:pt x="1002792" y="3048"/>
                </a:lnTo>
                <a:lnTo>
                  <a:pt x="1002792" y="27432"/>
                </a:lnTo>
                <a:lnTo>
                  <a:pt x="1078992" y="27432"/>
                </a:lnTo>
                <a:lnTo>
                  <a:pt x="1078992" y="0"/>
                </a:lnTo>
                <a:close/>
              </a:path>
              <a:path w="1588134" h="30479">
                <a:moveTo>
                  <a:pt x="978408" y="3048"/>
                </a:moveTo>
                <a:lnTo>
                  <a:pt x="902208" y="3048"/>
                </a:lnTo>
                <a:lnTo>
                  <a:pt x="902208" y="27432"/>
                </a:lnTo>
                <a:lnTo>
                  <a:pt x="978408" y="27432"/>
                </a:lnTo>
                <a:lnTo>
                  <a:pt x="978408" y="3048"/>
                </a:lnTo>
                <a:close/>
              </a:path>
              <a:path w="1588134" h="30479">
                <a:moveTo>
                  <a:pt x="874776" y="3048"/>
                </a:moveTo>
                <a:lnTo>
                  <a:pt x="798576" y="3048"/>
                </a:lnTo>
                <a:lnTo>
                  <a:pt x="798576" y="27432"/>
                </a:lnTo>
                <a:lnTo>
                  <a:pt x="874776" y="27432"/>
                </a:lnTo>
                <a:lnTo>
                  <a:pt x="874776" y="3048"/>
                </a:lnTo>
                <a:close/>
              </a:path>
              <a:path w="1588134" h="30479">
                <a:moveTo>
                  <a:pt x="774192" y="3048"/>
                </a:moveTo>
                <a:lnTo>
                  <a:pt x="697992" y="3048"/>
                </a:lnTo>
                <a:lnTo>
                  <a:pt x="697992" y="27432"/>
                </a:lnTo>
                <a:lnTo>
                  <a:pt x="774192" y="27432"/>
                </a:lnTo>
                <a:lnTo>
                  <a:pt x="774192" y="3048"/>
                </a:lnTo>
                <a:close/>
              </a:path>
              <a:path w="1588134" h="30479">
                <a:moveTo>
                  <a:pt x="673608" y="3048"/>
                </a:moveTo>
                <a:lnTo>
                  <a:pt x="597408" y="3048"/>
                </a:lnTo>
                <a:lnTo>
                  <a:pt x="597408" y="27432"/>
                </a:lnTo>
                <a:lnTo>
                  <a:pt x="673608" y="27432"/>
                </a:lnTo>
                <a:lnTo>
                  <a:pt x="673608" y="3048"/>
                </a:lnTo>
                <a:close/>
              </a:path>
              <a:path w="1588134" h="30479">
                <a:moveTo>
                  <a:pt x="569976" y="3048"/>
                </a:moveTo>
                <a:lnTo>
                  <a:pt x="493775" y="3048"/>
                </a:lnTo>
                <a:lnTo>
                  <a:pt x="493775" y="27432"/>
                </a:lnTo>
                <a:lnTo>
                  <a:pt x="569976" y="27432"/>
                </a:lnTo>
                <a:lnTo>
                  <a:pt x="569976" y="3048"/>
                </a:lnTo>
                <a:close/>
              </a:path>
              <a:path w="1588134" h="30479">
                <a:moveTo>
                  <a:pt x="469392" y="3048"/>
                </a:moveTo>
                <a:lnTo>
                  <a:pt x="393192" y="3048"/>
                </a:lnTo>
                <a:lnTo>
                  <a:pt x="393192" y="27432"/>
                </a:lnTo>
                <a:lnTo>
                  <a:pt x="469392" y="27432"/>
                </a:lnTo>
                <a:lnTo>
                  <a:pt x="469392" y="3048"/>
                </a:lnTo>
                <a:close/>
              </a:path>
              <a:path w="1588134" h="30479">
                <a:moveTo>
                  <a:pt x="368808" y="3048"/>
                </a:moveTo>
                <a:lnTo>
                  <a:pt x="292608" y="3048"/>
                </a:lnTo>
                <a:lnTo>
                  <a:pt x="292608" y="27432"/>
                </a:lnTo>
                <a:lnTo>
                  <a:pt x="368808" y="27432"/>
                </a:lnTo>
                <a:lnTo>
                  <a:pt x="368808" y="3048"/>
                </a:lnTo>
                <a:close/>
              </a:path>
              <a:path w="1588134" h="30479">
                <a:moveTo>
                  <a:pt x="265175" y="3048"/>
                </a:moveTo>
                <a:lnTo>
                  <a:pt x="188975" y="3048"/>
                </a:lnTo>
                <a:lnTo>
                  <a:pt x="188975" y="27432"/>
                </a:lnTo>
                <a:lnTo>
                  <a:pt x="265175" y="27432"/>
                </a:lnTo>
                <a:lnTo>
                  <a:pt x="265175" y="3048"/>
                </a:lnTo>
                <a:close/>
              </a:path>
              <a:path w="1588134" h="30479">
                <a:moveTo>
                  <a:pt x="164592" y="3048"/>
                </a:moveTo>
                <a:lnTo>
                  <a:pt x="88392" y="3048"/>
                </a:lnTo>
                <a:lnTo>
                  <a:pt x="88392" y="30480"/>
                </a:lnTo>
                <a:lnTo>
                  <a:pt x="164592" y="27432"/>
                </a:lnTo>
                <a:lnTo>
                  <a:pt x="164592" y="3048"/>
                </a:lnTo>
                <a:close/>
              </a:path>
              <a:path w="1588134" h="30479">
                <a:moveTo>
                  <a:pt x="64008" y="3048"/>
                </a:moveTo>
                <a:lnTo>
                  <a:pt x="0" y="3048"/>
                </a:lnTo>
                <a:lnTo>
                  <a:pt x="0" y="30480"/>
                </a:lnTo>
                <a:lnTo>
                  <a:pt x="64008" y="30480"/>
                </a:lnTo>
                <a:lnTo>
                  <a:pt x="64008" y="3048"/>
                </a:lnTo>
                <a:close/>
              </a:path>
            </a:pathLst>
          </a:custGeom>
          <a:solidFill>
            <a:srgbClr val="000000"/>
          </a:solidFill>
        </p:spPr>
        <p:txBody>
          <a:bodyPr wrap="square" lIns="0" tIns="0" rIns="0" bIns="0" rtlCol="0"/>
          <a:lstStyle/>
          <a:p/>
        </p:txBody>
      </p:sp>
      <p:sp>
        <p:nvSpPr>
          <p:cNvPr id="49" name="object 49"/>
          <p:cNvSpPr/>
          <p:nvPr/>
        </p:nvSpPr>
        <p:spPr>
          <a:xfrm>
            <a:off x="6918959"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0" name="object 50"/>
          <p:cNvSpPr/>
          <p:nvPr/>
        </p:nvSpPr>
        <p:spPr>
          <a:xfrm>
            <a:off x="6818376"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1" name="object 51"/>
          <p:cNvSpPr/>
          <p:nvPr/>
        </p:nvSpPr>
        <p:spPr>
          <a:xfrm>
            <a:off x="6714743"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2" name="object 52"/>
          <p:cNvSpPr/>
          <p:nvPr/>
        </p:nvSpPr>
        <p:spPr>
          <a:xfrm>
            <a:off x="6614159"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3" name="object 53"/>
          <p:cNvSpPr/>
          <p:nvPr/>
        </p:nvSpPr>
        <p:spPr>
          <a:xfrm>
            <a:off x="6513576"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4" name="object 54"/>
          <p:cNvSpPr/>
          <p:nvPr/>
        </p:nvSpPr>
        <p:spPr>
          <a:xfrm>
            <a:off x="6409944"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5" name="object 55"/>
          <p:cNvSpPr/>
          <p:nvPr/>
        </p:nvSpPr>
        <p:spPr>
          <a:xfrm>
            <a:off x="6309359"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6" name="object 56"/>
          <p:cNvSpPr/>
          <p:nvPr/>
        </p:nvSpPr>
        <p:spPr>
          <a:xfrm>
            <a:off x="6208776"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7" name="object 57"/>
          <p:cNvSpPr/>
          <p:nvPr/>
        </p:nvSpPr>
        <p:spPr>
          <a:xfrm>
            <a:off x="6105144"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8" name="object 58"/>
          <p:cNvSpPr/>
          <p:nvPr/>
        </p:nvSpPr>
        <p:spPr>
          <a:xfrm>
            <a:off x="6004559"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59" name="object 59"/>
          <p:cNvSpPr/>
          <p:nvPr/>
        </p:nvSpPr>
        <p:spPr>
          <a:xfrm>
            <a:off x="5903976"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60" name="object 60"/>
          <p:cNvSpPr/>
          <p:nvPr/>
        </p:nvSpPr>
        <p:spPr>
          <a:xfrm>
            <a:off x="5800344"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61" name="object 61"/>
          <p:cNvSpPr/>
          <p:nvPr/>
        </p:nvSpPr>
        <p:spPr>
          <a:xfrm>
            <a:off x="5699759"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62" name="object 62"/>
          <p:cNvSpPr/>
          <p:nvPr/>
        </p:nvSpPr>
        <p:spPr>
          <a:xfrm>
            <a:off x="5599176"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63" name="object 63"/>
          <p:cNvSpPr/>
          <p:nvPr/>
        </p:nvSpPr>
        <p:spPr>
          <a:xfrm>
            <a:off x="5495544"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64" name="object 64"/>
          <p:cNvSpPr/>
          <p:nvPr/>
        </p:nvSpPr>
        <p:spPr>
          <a:xfrm>
            <a:off x="5394959"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65" name="object 65"/>
          <p:cNvSpPr/>
          <p:nvPr/>
        </p:nvSpPr>
        <p:spPr>
          <a:xfrm>
            <a:off x="5294376" y="3292347"/>
            <a:ext cx="76200" cy="24765"/>
          </a:xfrm>
          <a:custGeom>
            <a:avLst/>
            <a:gdLst/>
            <a:ahLst/>
            <a:cxnLst/>
            <a:rect l="l" t="t" r="r" b="b"/>
            <a:pathLst>
              <a:path w="76200" h="24764">
                <a:moveTo>
                  <a:pt x="76200" y="0"/>
                </a:moveTo>
                <a:lnTo>
                  <a:pt x="0" y="0"/>
                </a:lnTo>
                <a:lnTo>
                  <a:pt x="0" y="24384"/>
                </a:lnTo>
                <a:lnTo>
                  <a:pt x="76200" y="24384"/>
                </a:lnTo>
                <a:lnTo>
                  <a:pt x="76200" y="0"/>
                </a:lnTo>
                <a:close/>
              </a:path>
            </a:pathLst>
          </a:custGeom>
          <a:solidFill>
            <a:srgbClr val="000000"/>
          </a:solidFill>
        </p:spPr>
        <p:txBody>
          <a:bodyPr wrap="square" lIns="0" tIns="0" rIns="0" bIns="0" rtlCol="0"/>
          <a:lstStyle/>
          <a:p/>
        </p:txBody>
      </p:sp>
      <p:sp>
        <p:nvSpPr>
          <p:cNvPr id="66" name="object 66"/>
          <p:cNvSpPr/>
          <p:nvPr/>
        </p:nvSpPr>
        <p:spPr>
          <a:xfrm>
            <a:off x="6952488" y="3328923"/>
            <a:ext cx="85725" cy="82550"/>
          </a:xfrm>
          <a:custGeom>
            <a:avLst/>
            <a:gdLst/>
            <a:ahLst/>
            <a:cxnLst/>
            <a:rect l="l" t="t" r="r" b="b"/>
            <a:pathLst>
              <a:path w="85725" h="82550">
                <a:moveTo>
                  <a:pt x="0" y="82296"/>
                </a:moveTo>
                <a:lnTo>
                  <a:pt x="85344" y="82296"/>
                </a:lnTo>
                <a:lnTo>
                  <a:pt x="85344" y="0"/>
                </a:lnTo>
                <a:lnTo>
                  <a:pt x="0" y="0"/>
                </a:lnTo>
                <a:lnTo>
                  <a:pt x="0" y="82296"/>
                </a:lnTo>
                <a:close/>
              </a:path>
            </a:pathLst>
          </a:custGeom>
          <a:solidFill>
            <a:srgbClr val="FFFFFF"/>
          </a:solidFill>
        </p:spPr>
        <p:txBody>
          <a:bodyPr wrap="square" lIns="0" tIns="0" rIns="0" bIns="0" rtlCol="0"/>
          <a:lstStyle/>
          <a:p/>
        </p:txBody>
      </p:sp>
      <p:sp>
        <p:nvSpPr>
          <p:cNvPr id="67" name="object 67"/>
          <p:cNvSpPr/>
          <p:nvPr/>
        </p:nvSpPr>
        <p:spPr>
          <a:xfrm>
            <a:off x="6946392" y="3322828"/>
            <a:ext cx="97790" cy="94615"/>
          </a:xfrm>
          <a:custGeom>
            <a:avLst/>
            <a:gdLst/>
            <a:ahLst/>
            <a:cxnLst/>
            <a:rect l="l" t="t" r="r" b="b"/>
            <a:pathLst>
              <a:path w="97790" h="94614">
                <a:moveTo>
                  <a:pt x="97535" y="0"/>
                </a:moveTo>
                <a:lnTo>
                  <a:pt x="0" y="0"/>
                </a:lnTo>
                <a:lnTo>
                  <a:pt x="0" y="94487"/>
                </a:lnTo>
                <a:lnTo>
                  <a:pt x="97535" y="94487"/>
                </a:lnTo>
                <a:lnTo>
                  <a:pt x="97535" y="88392"/>
                </a:lnTo>
                <a:lnTo>
                  <a:pt x="12191" y="88392"/>
                </a:lnTo>
                <a:lnTo>
                  <a:pt x="6096" y="82296"/>
                </a:lnTo>
                <a:lnTo>
                  <a:pt x="12191" y="82296"/>
                </a:lnTo>
                <a:lnTo>
                  <a:pt x="12191" y="12192"/>
                </a:lnTo>
                <a:lnTo>
                  <a:pt x="6096" y="12192"/>
                </a:lnTo>
                <a:lnTo>
                  <a:pt x="12191" y="6096"/>
                </a:lnTo>
                <a:lnTo>
                  <a:pt x="97535" y="6096"/>
                </a:lnTo>
                <a:lnTo>
                  <a:pt x="97535" y="0"/>
                </a:lnTo>
                <a:close/>
              </a:path>
              <a:path w="97790" h="94614">
                <a:moveTo>
                  <a:pt x="12191" y="82296"/>
                </a:moveTo>
                <a:lnTo>
                  <a:pt x="6096" y="82296"/>
                </a:lnTo>
                <a:lnTo>
                  <a:pt x="12191" y="88392"/>
                </a:lnTo>
                <a:lnTo>
                  <a:pt x="12191" y="82296"/>
                </a:lnTo>
                <a:close/>
              </a:path>
              <a:path w="97790" h="94614">
                <a:moveTo>
                  <a:pt x="85343" y="82296"/>
                </a:moveTo>
                <a:lnTo>
                  <a:pt x="12191" y="82296"/>
                </a:lnTo>
                <a:lnTo>
                  <a:pt x="12191" y="88392"/>
                </a:lnTo>
                <a:lnTo>
                  <a:pt x="85343" y="88392"/>
                </a:lnTo>
                <a:lnTo>
                  <a:pt x="85343" y="82296"/>
                </a:lnTo>
                <a:close/>
              </a:path>
              <a:path w="97790" h="94614">
                <a:moveTo>
                  <a:pt x="85343" y="6096"/>
                </a:moveTo>
                <a:lnTo>
                  <a:pt x="85343" y="88392"/>
                </a:lnTo>
                <a:lnTo>
                  <a:pt x="91439" y="82296"/>
                </a:lnTo>
                <a:lnTo>
                  <a:pt x="97535" y="82296"/>
                </a:lnTo>
                <a:lnTo>
                  <a:pt x="97535" y="12192"/>
                </a:lnTo>
                <a:lnTo>
                  <a:pt x="91439" y="12192"/>
                </a:lnTo>
                <a:lnTo>
                  <a:pt x="85343" y="6096"/>
                </a:lnTo>
                <a:close/>
              </a:path>
              <a:path w="97790" h="94614">
                <a:moveTo>
                  <a:pt x="97535" y="82296"/>
                </a:moveTo>
                <a:lnTo>
                  <a:pt x="91439" y="82296"/>
                </a:lnTo>
                <a:lnTo>
                  <a:pt x="85343" y="88392"/>
                </a:lnTo>
                <a:lnTo>
                  <a:pt x="97535" y="88392"/>
                </a:lnTo>
                <a:lnTo>
                  <a:pt x="97535" y="82296"/>
                </a:lnTo>
                <a:close/>
              </a:path>
              <a:path w="97790" h="94614">
                <a:moveTo>
                  <a:pt x="12191" y="6096"/>
                </a:moveTo>
                <a:lnTo>
                  <a:pt x="6096" y="12192"/>
                </a:lnTo>
                <a:lnTo>
                  <a:pt x="12191" y="12192"/>
                </a:lnTo>
                <a:lnTo>
                  <a:pt x="12191" y="6096"/>
                </a:lnTo>
                <a:close/>
              </a:path>
              <a:path w="97790" h="94614">
                <a:moveTo>
                  <a:pt x="85343" y="6096"/>
                </a:moveTo>
                <a:lnTo>
                  <a:pt x="12191" y="6096"/>
                </a:lnTo>
                <a:lnTo>
                  <a:pt x="12191" y="12192"/>
                </a:lnTo>
                <a:lnTo>
                  <a:pt x="85343" y="12192"/>
                </a:lnTo>
                <a:lnTo>
                  <a:pt x="85343" y="6096"/>
                </a:lnTo>
                <a:close/>
              </a:path>
              <a:path w="97790" h="94614">
                <a:moveTo>
                  <a:pt x="97535" y="6096"/>
                </a:moveTo>
                <a:lnTo>
                  <a:pt x="85343" y="6096"/>
                </a:lnTo>
                <a:lnTo>
                  <a:pt x="91439" y="12192"/>
                </a:lnTo>
                <a:lnTo>
                  <a:pt x="97535" y="12192"/>
                </a:lnTo>
                <a:lnTo>
                  <a:pt x="97535" y="6096"/>
                </a:lnTo>
                <a:close/>
              </a:path>
            </a:pathLst>
          </a:custGeom>
          <a:solidFill>
            <a:srgbClr val="FFFFFF"/>
          </a:solidFill>
        </p:spPr>
        <p:txBody>
          <a:bodyPr wrap="square" lIns="0" tIns="0" rIns="0" bIns="0" rtlCol="0"/>
          <a:lstStyle/>
          <a:p/>
        </p:txBody>
      </p:sp>
      <p:sp>
        <p:nvSpPr>
          <p:cNvPr id="68" name="object 68"/>
          <p:cNvSpPr/>
          <p:nvPr/>
        </p:nvSpPr>
        <p:spPr>
          <a:xfrm>
            <a:off x="5404103" y="3438652"/>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69" name="object 69"/>
          <p:cNvSpPr/>
          <p:nvPr/>
        </p:nvSpPr>
        <p:spPr>
          <a:xfrm>
            <a:off x="5404103" y="3539235"/>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70" name="object 70"/>
          <p:cNvSpPr/>
          <p:nvPr/>
        </p:nvSpPr>
        <p:spPr>
          <a:xfrm>
            <a:off x="5404103" y="3639820"/>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71" name="object 71"/>
          <p:cNvSpPr/>
          <p:nvPr/>
        </p:nvSpPr>
        <p:spPr>
          <a:xfrm>
            <a:off x="5404103" y="3743452"/>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72" name="object 72"/>
          <p:cNvSpPr/>
          <p:nvPr/>
        </p:nvSpPr>
        <p:spPr>
          <a:xfrm>
            <a:off x="5404103" y="3844035"/>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73" name="object 73"/>
          <p:cNvSpPr/>
          <p:nvPr/>
        </p:nvSpPr>
        <p:spPr>
          <a:xfrm>
            <a:off x="5404103" y="3944620"/>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74" name="object 74"/>
          <p:cNvSpPr/>
          <p:nvPr/>
        </p:nvSpPr>
        <p:spPr>
          <a:xfrm>
            <a:off x="5404103" y="4048252"/>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75" name="object 75"/>
          <p:cNvSpPr/>
          <p:nvPr/>
        </p:nvSpPr>
        <p:spPr>
          <a:xfrm>
            <a:off x="5404103" y="4148835"/>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76" name="object 76"/>
          <p:cNvSpPr/>
          <p:nvPr/>
        </p:nvSpPr>
        <p:spPr>
          <a:xfrm>
            <a:off x="5404103" y="4249420"/>
            <a:ext cx="24765" cy="76200"/>
          </a:xfrm>
          <a:custGeom>
            <a:avLst/>
            <a:gdLst/>
            <a:ahLst/>
            <a:cxnLst/>
            <a:rect l="l" t="t" r="r" b="b"/>
            <a:pathLst>
              <a:path w="24764" h="76200">
                <a:moveTo>
                  <a:pt x="24384" y="0"/>
                </a:moveTo>
                <a:lnTo>
                  <a:pt x="0" y="0"/>
                </a:lnTo>
                <a:lnTo>
                  <a:pt x="0" y="76199"/>
                </a:lnTo>
                <a:lnTo>
                  <a:pt x="24384" y="76199"/>
                </a:lnTo>
                <a:lnTo>
                  <a:pt x="24384" y="0"/>
                </a:lnTo>
                <a:close/>
              </a:path>
            </a:pathLst>
          </a:custGeom>
          <a:solidFill>
            <a:srgbClr val="000000"/>
          </a:solidFill>
        </p:spPr>
        <p:txBody>
          <a:bodyPr wrap="square" lIns="0" tIns="0" rIns="0" bIns="0" rtlCol="0"/>
          <a:lstStyle/>
          <a:p/>
        </p:txBody>
      </p:sp>
      <p:sp>
        <p:nvSpPr>
          <p:cNvPr id="77" name="object 77"/>
          <p:cNvSpPr/>
          <p:nvPr/>
        </p:nvSpPr>
        <p:spPr>
          <a:xfrm>
            <a:off x="5404103" y="4353052"/>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78" name="object 78"/>
          <p:cNvSpPr/>
          <p:nvPr/>
        </p:nvSpPr>
        <p:spPr>
          <a:xfrm>
            <a:off x="5404103" y="4453635"/>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79" name="object 79"/>
          <p:cNvSpPr/>
          <p:nvPr/>
        </p:nvSpPr>
        <p:spPr>
          <a:xfrm>
            <a:off x="5404103" y="4554220"/>
            <a:ext cx="24765" cy="76200"/>
          </a:xfrm>
          <a:custGeom>
            <a:avLst/>
            <a:gdLst/>
            <a:ahLst/>
            <a:cxnLst/>
            <a:rect l="l" t="t" r="r" b="b"/>
            <a:pathLst>
              <a:path w="24764" h="76200">
                <a:moveTo>
                  <a:pt x="24384" y="0"/>
                </a:moveTo>
                <a:lnTo>
                  <a:pt x="0" y="0"/>
                </a:lnTo>
                <a:lnTo>
                  <a:pt x="0" y="76199"/>
                </a:lnTo>
                <a:lnTo>
                  <a:pt x="24384" y="76199"/>
                </a:lnTo>
                <a:lnTo>
                  <a:pt x="24384" y="0"/>
                </a:lnTo>
                <a:close/>
              </a:path>
            </a:pathLst>
          </a:custGeom>
          <a:solidFill>
            <a:srgbClr val="000000"/>
          </a:solidFill>
        </p:spPr>
        <p:txBody>
          <a:bodyPr wrap="square" lIns="0" tIns="0" rIns="0" bIns="0" rtlCol="0"/>
          <a:lstStyle/>
          <a:p/>
        </p:txBody>
      </p:sp>
      <p:sp>
        <p:nvSpPr>
          <p:cNvPr id="80" name="object 80"/>
          <p:cNvSpPr/>
          <p:nvPr/>
        </p:nvSpPr>
        <p:spPr>
          <a:xfrm>
            <a:off x="5404103" y="4657852"/>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81" name="object 81"/>
          <p:cNvSpPr/>
          <p:nvPr/>
        </p:nvSpPr>
        <p:spPr>
          <a:xfrm>
            <a:off x="5404103" y="4758435"/>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82" name="object 82"/>
          <p:cNvSpPr/>
          <p:nvPr/>
        </p:nvSpPr>
        <p:spPr>
          <a:xfrm>
            <a:off x="5404103" y="4859020"/>
            <a:ext cx="24765" cy="76200"/>
          </a:xfrm>
          <a:custGeom>
            <a:avLst/>
            <a:gdLst/>
            <a:ahLst/>
            <a:cxnLst/>
            <a:rect l="l" t="t" r="r" b="b"/>
            <a:pathLst>
              <a:path w="24764" h="76200">
                <a:moveTo>
                  <a:pt x="24384" y="0"/>
                </a:moveTo>
                <a:lnTo>
                  <a:pt x="0" y="0"/>
                </a:lnTo>
                <a:lnTo>
                  <a:pt x="0" y="76199"/>
                </a:lnTo>
                <a:lnTo>
                  <a:pt x="24384" y="76199"/>
                </a:lnTo>
                <a:lnTo>
                  <a:pt x="24384" y="0"/>
                </a:lnTo>
                <a:close/>
              </a:path>
            </a:pathLst>
          </a:custGeom>
          <a:solidFill>
            <a:srgbClr val="000000"/>
          </a:solidFill>
        </p:spPr>
        <p:txBody>
          <a:bodyPr wrap="square" lIns="0" tIns="0" rIns="0" bIns="0" rtlCol="0"/>
          <a:lstStyle/>
          <a:p/>
        </p:txBody>
      </p:sp>
      <p:sp>
        <p:nvSpPr>
          <p:cNvPr id="83" name="object 83"/>
          <p:cNvSpPr/>
          <p:nvPr/>
        </p:nvSpPr>
        <p:spPr>
          <a:xfrm>
            <a:off x="5404103" y="4962652"/>
            <a:ext cx="24765" cy="76200"/>
          </a:xfrm>
          <a:custGeom>
            <a:avLst/>
            <a:gdLst/>
            <a:ahLst/>
            <a:cxnLst/>
            <a:rect l="l" t="t" r="r" b="b"/>
            <a:pathLst>
              <a:path w="24764" h="76200">
                <a:moveTo>
                  <a:pt x="24384" y="0"/>
                </a:moveTo>
                <a:lnTo>
                  <a:pt x="0" y="0"/>
                </a:lnTo>
                <a:lnTo>
                  <a:pt x="0" y="76200"/>
                </a:lnTo>
                <a:lnTo>
                  <a:pt x="24384" y="76200"/>
                </a:lnTo>
                <a:lnTo>
                  <a:pt x="24384" y="0"/>
                </a:lnTo>
                <a:close/>
              </a:path>
            </a:pathLst>
          </a:custGeom>
          <a:solidFill>
            <a:srgbClr val="000000"/>
          </a:solidFill>
        </p:spPr>
        <p:txBody>
          <a:bodyPr wrap="square" lIns="0" tIns="0" rIns="0" bIns="0" rtlCol="0"/>
          <a:lstStyle/>
          <a:p/>
        </p:txBody>
      </p:sp>
      <p:sp>
        <p:nvSpPr>
          <p:cNvPr id="84" name="object 84"/>
          <p:cNvSpPr/>
          <p:nvPr/>
        </p:nvSpPr>
        <p:spPr>
          <a:xfrm>
            <a:off x="5416296" y="3438652"/>
            <a:ext cx="0" cy="1801495"/>
          </a:xfrm>
          <a:custGeom>
            <a:avLst/>
            <a:gdLst/>
            <a:ahLst/>
            <a:cxnLst/>
            <a:rect l="l" t="t" r="r" b="b"/>
            <a:pathLst>
              <a:path h="1801495">
                <a:moveTo>
                  <a:pt x="0" y="1801368"/>
                </a:moveTo>
                <a:lnTo>
                  <a:pt x="0" y="0"/>
                </a:lnTo>
                <a:lnTo>
                  <a:pt x="0" y="1801368"/>
                </a:lnTo>
                <a:close/>
              </a:path>
            </a:pathLst>
          </a:custGeom>
          <a:solidFill>
            <a:srgbClr val="000000"/>
          </a:solidFill>
        </p:spPr>
        <p:txBody>
          <a:bodyPr wrap="square" lIns="0" tIns="0" rIns="0" bIns="0" rtlCol="0"/>
          <a:lstStyle/>
          <a:p/>
        </p:txBody>
      </p:sp>
      <p:sp>
        <p:nvSpPr>
          <p:cNvPr id="85" name="object 85"/>
          <p:cNvSpPr/>
          <p:nvPr/>
        </p:nvSpPr>
        <p:spPr>
          <a:xfrm>
            <a:off x="4663440" y="3231388"/>
            <a:ext cx="365760" cy="1237615"/>
          </a:xfrm>
          <a:custGeom>
            <a:avLst/>
            <a:gdLst/>
            <a:ahLst/>
            <a:cxnLst/>
            <a:rect l="l" t="t" r="r" b="b"/>
            <a:pathLst>
              <a:path w="365760" h="1237614">
                <a:moveTo>
                  <a:pt x="0" y="1237488"/>
                </a:moveTo>
                <a:lnTo>
                  <a:pt x="365760" y="1237488"/>
                </a:lnTo>
                <a:lnTo>
                  <a:pt x="365760" y="0"/>
                </a:lnTo>
                <a:lnTo>
                  <a:pt x="0" y="0"/>
                </a:lnTo>
                <a:lnTo>
                  <a:pt x="0" y="1237488"/>
                </a:lnTo>
                <a:close/>
              </a:path>
            </a:pathLst>
          </a:custGeom>
          <a:solidFill>
            <a:srgbClr val="FFFFFF"/>
          </a:solidFill>
        </p:spPr>
        <p:txBody>
          <a:bodyPr wrap="square" lIns="0" tIns="0" rIns="0" bIns="0" rtlCol="0"/>
          <a:lstStyle/>
          <a:p/>
        </p:txBody>
      </p:sp>
      <p:sp>
        <p:nvSpPr>
          <p:cNvPr id="86" name="object 86"/>
          <p:cNvSpPr/>
          <p:nvPr/>
        </p:nvSpPr>
        <p:spPr>
          <a:xfrm>
            <a:off x="4660391" y="3228339"/>
            <a:ext cx="372110" cy="1243965"/>
          </a:xfrm>
          <a:custGeom>
            <a:avLst/>
            <a:gdLst/>
            <a:ahLst/>
            <a:cxnLst/>
            <a:rect l="l" t="t" r="r" b="b"/>
            <a:pathLst>
              <a:path w="372110" h="1243964">
                <a:moveTo>
                  <a:pt x="371856" y="0"/>
                </a:moveTo>
                <a:lnTo>
                  <a:pt x="0" y="0"/>
                </a:lnTo>
                <a:lnTo>
                  <a:pt x="0" y="1243584"/>
                </a:lnTo>
                <a:lnTo>
                  <a:pt x="371856" y="1243584"/>
                </a:lnTo>
                <a:lnTo>
                  <a:pt x="371856" y="1240536"/>
                </a:lnTo>
                <a:lnTo>
                  <a:pt x="6096" y="1240536"/>
                </a:lnTo>
                <a:lnTo>
                  <a:pt x="3048" y="1237488"/>
                </a:lnTo>
                <a:lnTo>
                  <a:pt x="6096" y="1237488"/>
                </a:lnTo>
                <a:lnTo>
                  <a:pt x="6096" y="6096"/>
                </a:lnTo>
                <a:lnTo>
                  <a:pt x="3048" y="6096"/>
                </a:lnTo>
                <a:lnTo>
                  <a:pt x="6096" y="3048"/>
                </a:lnTo>
                <a:lnTo>
                  <a:pt x="371856" y="3048"/>
                </a:lnTo>
                <a:lnTo>
                  <a:pt x="371856" y="0"/>
                </a:lnTo>
                <a:close/>
              </a:path>
              <a:path w="372110" h="1243964">
                <a:moveTo>
                  <a:pt x="6096" y="1237488"/>
                </a:moveTo>
                <a:lnTo>
                  <a:pt x="3048" y="1237488"/>
                </a:lnTo>
                <a:lnTo>
                  <a:pt x="6096" y="1240536"/>
                </a:lnTo>
                <a:lnTo>
                  <a:pt x="6096" y="1237488"/>
                </a:lnTo>
                <a:close/>
              </a:path>
              <a:path w="372110" h="1243964">
                <a:moveTo>
                  <a:pt x="365760" y="1237488"/>
                </a:moveTo>
                <a:lnTo>
                  <a:pt x="6096" y="1237488"/>
                </a:lnTo>
                <a:lnTo>
                  <a:pt x="6096" y="1240536"/>
                </a:lnTo>
                <a:lnTo>
                  <a:pt x="365760" y="1240536"/>
                </a:lnTo>
                <a:lnTo>
                  <a:pt x="365760" y="1237488"/>
                </a:lnTo>
                <a:close/>
              </a:path>
              <a:path w="372110" h="1243964">
                <a:moveTo>
                  <a:pt x="365760" y="3048"/>
                </a:moveTo>
                <a:lnTo>
                  <a:pt x="365760" y="1240536"/>
                </a:lnTo>
                <a:lnTo>
                  <a:pt x="368808" y="1237488"/>
                </a:lnTo>
                <a:lnTo>
                  <a:pt x="371856" y="1237488"/>
                </a:lnTo>
                <a:lnTo>
                  <a:pt x="371856" y="6096"/>
                </a:lnTo>
                <a:lnTo>
                  <a:pt x="368808" y="6096"/>
                </a:lnTo>
                <a:lnTo>
                  <a:pt x="365760" y="3048"/>
                </a:lnTo>
                <a:close/>
              </a:path>
              <a:path w="372110" h="1243964">
                <a:moveTo>
                  <a:pt x="371856" y="1237488"/>
                </a:moveTo>
                <a:lnTo>
                  <a:pt x="368808" y="1237488"/>
                </a:lnTo>
                <a:lnTo>
                  <a:pt x="365760" y="1240536"/>
                </a:lnTo>
                <a:lnTo>
                  <a:pt x="371856" y="1240536"/>
                </a:lnTo>
                <a:lnTo>
                  <a:pt x="371856" y="1237488"/>
                </a:lnTo>
                <a:close/>
              </a:path>
              <a:path w="372110" h="1243964">
                <a:moveTo>
                  <a:pt x="6096" y="3048"/>
                </a:moveTo>
                <a:lnTo>
                  <a:pt x="3048" y="6096"/>
                </a:lnTo>
                <a:lnTo>
                  <a:pt x="6096" y="6096"/>
                </a:lnTo>
                <a:lnTo>
                  <a:pt x="6096" y="3048"/>
                </a:lnTo>
                <a:close/>
              </a:path>
              <a:path w="372110" h="1243964">
                <a:moveTo>
                  <a:pt x="365760" y="3048"/>
                </a:moveTo>
                <a:lnTo>
                  <a:pt x="6096" y="3048"/>
                </a:lnTo>
                <a:lnTo>
                  <a:pt x="6096" y="6096"/>
                </a:lnTo>
                <a:lnTo>
                  <a:pt x="365760" y="6096"/>
                </a:lnTo>
                <a:lnTo>
                  <a:pt x="365760" y="3048"/>
                </a:lnTo>
                <a:close/>
              </a:path>
              <a:path w="372110" h="1243964">
                <a:moveTo>
                  <a:pt x="371856" y="3048"/>
                </a:moveTo>
                <a:lnTo>
                  <a:pt x="365760" y="3048"/>
                </a:lnTo>
                <a:lnTo>
                  <a:pt x="368808" y="6096"/>
                </a:lnTo>
                <a:lnTo>
                  <a:pt x="371856" y="6096"/>
                </a:lnTo>
                <a:lnTo>
                  <a:pt x="371856" y="3048"/>
                </a:lnTo>
                <a:close/>
              </a:path>
            </a:pathLst>
          </a:custGeom>
          <a:solidFill>
            <a:srgbClr val="000000"/>
          </a:solidFill>
        </p:spPr>
        <p:txBody>
          <a:bodyPr wrap="square" lIns="0" tIns="0" rIns="0" bIns="0" rtlCol="0"/>
          <a:lstStyle/>
          <a:p/>
        </p:txBody>
      </p:sp>
      <p:sp>
        <p:nvSpPr>
          <p:cNvPr id="87" name="object 87"/>
          <p:cNvSpPr txBox="1"/>
          <p:nvPr/>
        </p:nvSpPr>
        <p:spPr>
          <a:xfrm>
            <a:off x="4663440" y="3261359"/>
            <a:ext cx="365760" cy="748030"/>
          </a:xfrm>
          <a:prstGeom prst="rect">
            <a:avLst/>
          </a:prstGeom>
        </p:spPr>
        <p:txBody>
          <a:bodyPr vert="horz" wrap="square" lIns="0" tIns="15875" rIns="0" bIns="0" rtlCol="0">
            <a:spAutoFit/>
          </a:bodyPr>
          <a:lstStyle/>
          <a:p>
            <a:pPr marL="73025" marR="132080" algn="just">
              <a:lnSpc>
                <a:spcPct val="98000"/>
              </a:lnSpc>
              <a:spcBef>
                <a:spcPts val="125"/>
              </a:spcBef>
            </a:pPr>
            <a:r>
              <a:rPr sz="1200" b="1" dirty="0">
                <a:latin typeface="Microsoft JhengHei" panose="020B0604030504040204" charset="-120"/>
                <a:cs typeface="Microsoft JhengHei" panose="020B0604030504040204" charset="-120"/>
              </a:rPr>
              <a:t>燃 料 燃 烧</a:t>
            </a:r>
            <a:endParaRPr sz="1200">
              <a:latin typeface="Microsoft JhengHei" panose="020B0604030504040204" charset="-120"/>
              <a:cs typeface="Microsoft JhengHei" panose="020B0604030504040204" charset="-120"/>
            </a:endParaRPr>
          </a:p>
        </p:txBody>
      </p:sp>
      <p:sp>
        <p:nvSpPr>
          <p:cNvPr id="88" name="object 88"/>
          <p:cNvSpPr/>
          <p:nvPr/>
        </p:nvSpPr>
        <p:spPr>
          <a:xfrm>
            <a:off x="5266944" y="3304540"/>
            <a:ext cx="24765" cy="76200"/>
          </a:xfrm>
          <a:custGeom>
            <a:avLst/>
            <a:gdLst/>
            <a:ahLst/>
            <a:cxnLst/>
            <a:rect l="l" t="t" r="r" b="b"/>
            <a:pathLst>
              <a:path w="24764" h="76200">
                <a:moveTo>
                  <a:pt x="24383" y="0"/>
                </a:moveTo>
                <a:lnTo>
                  <a:pt x="0" y="0"/>
                </a:lnTo>
                <a:lnTo>
                  <a:pt x="0" y="76200"/>
                </a:lnTo>
                <a:lnTo>
                  <a:pt x="24383" y="76200"/>
                </a:lnTo>
                <a:lnTo>
                  <a:pt x="24383" y="0"/>
                </a:lnTo>
                <a:close/>
              </a:path>
            </a:pathLst>
          </a:custGeom>
          <a:solidFill>
            <a:srgbClr val="000000"/>
          </a:solidFill>
        </p:spPr>
        <p:txBody>
          <a:bodyPr wrap="square" lIns="0" tIns="0" rIns="0" bIns="0" rtlCol="0"/>
          <a:lstStyle/>
          <a:p/>
        </p:txBody>
      </p:sp>
      <p:sp>
        <p:nvSpPr>
          <p:cNvPr id="89" name="object 89"/>
          <p:cNvSpPr/>
          <p:nvPr/>
        </p:nvSpPr>
        <p:spPr>
          <a:xfrm>
            <a:off x="5266944" y="3408171"/>
            <a:ext cx="24765" cy="76200"/>
          </a:xfrm>
          <a:custGeom>
            <a:avLst/>
            <a:gdLst/>
            <a:ahLst/>
            <a:cxnLst/>
            <a:rect l="l" t="t" r="r" b="b"/>
            <a:pathLst>
              <a:path w="24764" h="76200">
                <a:moveTo>
                  <a:pt x="24383" y="0"/>
                </a:moveTo>
                <a:lnTo>
                  <a:pt x="0" y="0"/>
                </a:lnTo>
                <a:lnTo>
                  <a:pt x="0" y="76200"/>
                </a:lnTo>
                <a:lnTo>
                  <a:pt x="24383" y="76200"/>
                </a:lnTo>
                <a:lnTo>
                  <a:pt x="24383" y="0"/>
                </a:lnTo>
                <a:close/>
              </a:path>
            </a:pathLst>
          </a:custGeom>
          <a:solidFill>
            <a:srgbClr val="000000"/>
          </a:solidFill>
        </p:spPr>
        <p:txBody>
          <a:bodyPr wrap="square" lIns="0" tIns="0" rIns="0" bIns="0" rtlCol="0"/>
          <a:lstStyle/>
          <a:p/>
        </p:txBody>
      </p:sp>
      <p:sp>
        <p:nvSpPr>
          <p:cNvPr id="90" name="object 90"/>
          <p:cNvSpPr/>
          <p:nvPr/>
        </p:nvSpPr>
        <p:spPr>
          <a:xfrm>
            <a:off x="5266944" y="3508755"/>
            <a:ext cx="24765" cy="76200"/>
          </a:xfrm>
          <a:custGeom>
            <a:avLst/>
            <a:gdLst/>
            <a:ahLst/>
            <a:cxnLst/>
            <a:rect l="l" t="t" r="r" b="b"/>
            <a:pathLst>
              <a:path w="24764" h="76200">
                <a:moveTo>
                  <a:pt x="24383" y="0"/>
                </a:moveTo>
                <a:lnTo>
                  <a:pt x="0" y="0"/>
                </a:lnTo>
                <a:lnTo>
                  <a:pt x="0" y="76200"/>
                </a:lnTo>
                <a:lnTo>
                  <a:pt x="24383" y="76200"/>
                </a:lnTo>
                <a:lnTo>
                  <a:pt x="24383" y="0"/>
                </a:lnTo>
                <a:close/>
              </a:path>
            </a:pathLst>
          </a:custGeom>
          <a:solidFill>
            <a:srgbClr val="000000"/>
          </a:solidFill>
        </p:spPr>
        <p:txBody>
          <a:bodyPr wrap="square" lIns="0" tIns="0" rIns="0" bIns="0" rtlCol="0"/>
          <a:lstStyle/>
          <a:p/>
        </p:txBody>
      </p:sp>
      <p:sp>
        <p:nvSpPr>
          <p:cNvPr id="91" name="object 91"/>
          <p:cNvSpPr/>
          <p:nvPr/>
        </p:nvSpPr>
        <p:spPr>
          <a:xfrm>
            <a:off x="5266944" y="3609340"/>
            <a:ext cx="24765" cy="76200"/>
          </a:xfrm>
          <a:custGeom>
            <a:avLst/>
            <a:gdLst/>
            <a:ahLst/>
            <a:cxnLst/>
            <a:rect l="l" t="t" r="r" b="b"/>
            <a:pathLst>
              <a:path w="24764" h="76200">
                <a:moveTo>
                  <a:pt x="24383" y="0"/>
                </a:moveTo>
                <a:lnTo>
                  <a:pt x="0" y="0"/>
                </a:lnTo>
                <a:lnTo>
                  <a:pt x="0" y="76200"/>
                </a:lnTo>
                <a:lnTo>
                  <a:pt x="24383" y="76200"/>
                </a:lnTo>
                <a:lnTo>
                  <a:pt x="24383" y="0"/>
                </a:lnTo>
                <a:close/>
              </a:path>
            </a:pathLst>
          </a:custGeom>
          <a:solidFill>
            <a:srgbClr val="000000"/>
          </a:solidFill>
        </p:spPr>
        <p:txBody>
          <a:bodyPr wrap="square" lIns="0" tIns="0" rIns="0" bIns="0" rtlCol="0"/>
          <a:lstStyle/>
          <a:p/>
        </p:txBody>
      </p:sp>
      <p:sp>
        <p:nvSpPr>
          <p:cNvPr id="92" name="object 92"/>
          <p:cNvSpPr/>
          <p:nvPr/>
        </p:nvSpPr>
        <p:spPr>
          <a:xfrm>
            <a:off x="5266944" y="3712971"/>
            <a:ext cx="24765" cy="76200"/>
          </a:xfrm>
          <a:custGeom>
            <a:avLst/>
            <a:gdLst/>
            <a:ahLst/>
            <a:cxnLst/>
            <a:rect l="l" t="t" r="r" b="b"/>
            <a:pathLst>
              <a:path w="24764" h="76200">
                <a:moveTo>
                  <a:pt x="24383" y="0"/>
                </a:moveTo>
                <a:lnTo>
                  <a:pt x="0" y="0"/>
                </a:lnTo>
                <a:lnTo>
                  <a:pt x="0" y="76200"/>
                </a:lnTo>
                <a:lnTo>
                  <a:pt x="24383" y="76200"/>
                </a:lnTo>
                <a:lnTo>
                  <a:pt x="24383" y="0"/>
                </a:lnTo>
                <a:close/>
              </a:path>
            </a:pathLst>
          </a:custGeom>
          <a:solidFill>
            <a:srgbClr val="000000"/>
          </a:solidFill>
        </p:spPr>
        <p:txBody>
          <a:bodyPr wrap="square" lIns="0" tIns="0" rIns="0" bIns="0" rtlCol="0"/>
          <a:lstStyle/>
          <a:p/>
        </p:txBody>
      </p:sp>
      <p:sp>
        <p:nvSpPr>
          <p:cNvPr id="93" name="object 93"/>
          <p:cNvSpPr/>
          <p:nvPr/>
        </p:nvSpPr>
        <p:spPr>
          <a:xfrm>
            <a:off x="5266944" y="3813555"/>
            <a:ext cx="24765" cy="48895"/>
          </a:xfrm>
          <a:custGeom>
            <a:avLst/>
            <a:gdLst/>
            <a:ahLst/>
            <a:cxnLst/>
            <a:rect l="l" t="t" r="r" b="b"/>
            <a:pathLst>
              <a:path w="24764" h="48895">
                <a:moveTo>
                  <a:pt x="24383" y="0"/>
                </a:moveTo>
                <a:lnTo>
                  <a:pt x="0" y="0"/>
                </a:lnTo>
                <a:lnTo>
                  <a:pt x="0" y="48768"/>
                </a:lnTo>
                <a:lnTo>
                  <a:pt x="24383" y="48768"/>
                </a:lnTo>
                <a:lnTo>
                  <a:pt x="24383" y="0"/>
                </a:lnTo>
                <a:close/>
              </a:path>
            </a:pathLst>
          </a:custGeom>
          <a:solidFill>
            <a:srgbClr val="000000"/>
          </a:solidFill>
        </p:spPr>
        <p:txBody>
          <a:bodyPr wrap="square" lIns="0" tIns="0" rIns="0" bIns="0" rtlCol="0"/>
          <a:lstStyle/>
          <a:p/>
        </p:txBody>
      </p:sp>
      <p:sp>
        <p:nvSpPr>
          <p:cNvPr id="94" name="object 94"/>
          <p:cNvSpPr/>
          <p:nvPr/>
        </p:nvSpPr>
        <p:spPr>
          <a:xfrm>
            <a:off x="5038344" y="3883659"/>
            <a:ext cx="262255" cy="201295"/>
          </a:xfrm>
          <a:custGeom>
            <a:avLst/>
            <a:gdLst/>
            <a:ahLst/>
            <a:cxnLst/>
            <a:rect l="l" t="t" r="r" b="b"/>
            <a:pathLst>
              <a:path w="262254" h="201295">
                <a:moveTo>
                  <a:pt x="100583" y="0"/>
                </a:moveTo>
                <a:lnTo>
                  <a:pt x="0" y="100584"/>
                </a:lnTo>
                <a:lnTo>
                  <a:pt x="100583" y="201167"/>
                </a:lnTo>
                <a:lnTo>
                  <a:pt x="100583" y="152400"/>
                </a:lnTo>
                <a:lnTo>
                  <a:pt x="262127" y="152400"/>
                </a:lnTo>
                <a:lnTo>
                  <a:pt x="262127" y="51815"/>
                </a:lnTo>
                <a:lnTo>
                  <a:pt x="100583" y="51815"/>
                </a:lnTo>
                <a:lnTo>
                  <a:pt x="100583" y="0"/>
                </a:lnTo>
                <a:close/>
              </a:path>
            </a:pathLst>
          </a:custGeom>
          <a:solidFill>
            <a:srgbClr val="FFFFFF"/>
          </a:solidFill>
        </p:spPr>
        <p:txBody>
          <a:bodyPr wrap="square" lIns="0" tIns="0" rIns="0" bIns="0" rtlCol="0"/>
          <a:lstStyle/>
          <a:p/>
        </p:txBody>
      </p:sp>
      <p:sp>
        <p:nvSpPr>
          <p:cNvPr id="95" name="object 95"/>
          <p:cNvSpPr/>
          <p:nvPr/>
        </p:nvSpPr>
        <p:spPr>
          <a:xfrm>
            <a:off x="5020055" y="3877564"/>
            <a:ext cx="292735" cy="216535"/>
          </a:xfrm>
          <a:custGeom>
            <a:avLst/>
            <a:gdLst/>
            <a:ahLst/>
            <a:cxnLst/>
            <a:rect l="l" t="t" r="r" b="b"/>
            <a:pathLst>
              <a:path w="292735" h="216535">
                <a:moveTo>
                  <a:pt x="73152" y="146303"/>
                </a:moveTo>
                <a:lnTo>
                  <a:pt x="57912" y="161544"/>
                </a:lnTo>
                <a:lnTo>
                  <a:pt x="109728" y="216408"/>
                </a:lnTo>
                <a:lnTo>
                  <a:pt x="128016" y="198120"/>
                </a:lnTo>
                <a:lnTo>
                  <a:pt x="118334" y="188975"/>
                </a:lnTo>
                <a:lnTo>
                  <a:pt x="106680" y="188975"/>
                </a:lnTo>
                <a:lnTo>
                  <a:pt x="106680" y="177969"/>
                </a:lnTo>
                <a:lnTo>
                  <a:pt x="73152" y="146303"/>
                </a:lnTo>
                <a:close/>
              </a:path>
              <a:path w="292735" h="216535">
                <a:moveTo>
                  <a:pt x="106680" y="177969"/>
                </a:moveTo>
                <a:lnTo>
                  <a:pt x="106680" y="188975"/>
                </a:lnTo>
                <a:lnTo>
                  <a:pt x="118334" y="188975"/>
                </a:lnTo>
                <a:lnTo>
                  <a:pt x="106680" y="177969"/>
                </a:lnTo>
                <a:close/>
              </a:path>
              <a:path w="292735" h="216535">
                <a:moveTo>
                  <a:pt x="164592" y="146303"/>
                </a:moveTo>
                <a:lnTo>
                  <a:pt x="106680" y="146303"/>
                </a:lnTo>
                <a:lnTo>
                  <a:pt x="106680" y="177969"/>
                </a:lnTo>
                <a:lnTo>
                  <a:pt x="118334" y="188975"/>
                </a:lnTo>
                <a:lnTo>
                  <a:pt x="131064" y="188975"/>
                </a:lnTo>
                <a:lnTo>
                  <a:pt x="131064" y="170687"/>
                </a:lnTo>
                <a:lnTo>
                  <a:pt x="118872" y="170687"/>
                </a:lnTo>
                <a:lnTo>
                  <a:pt x="131064" y="158496"/>
                </a:lnTo>
                <a:lnTo>
                  <a:pt x="164592" y="158496"/>
                </a:lnTo>
                <a:lnTo>
                  <a:pt x="164592" y="146303"/>
                </a:lnTo>
                <a:close/>
              </a:path>
              <a:path w="292735" h="216535">
                <a:moveTo>
                  <a:pt x="131064" y="158496"/>
                </a:moveTo>
                <a:lnTo>
                  <a:pt x="118872" y="170687"/>
                </a:lnTo>
                <a:lnTo>
                  <a:pt x="131064" y="170687"/>
                </a:lnTo>
                <a:lnTo>
                  <a:pt x="131064" y="158496"/>
                </a:lnTo>
                <a:close/>
              </a:path>
              <a:path w="292735" h="216535">
                <a:moveTo>
                  <a:pt x="164592" y="158496"/>
                </a:moveTo>
                <a:lnTo>
                  <a:pt x="131064" y="158496"/>
                </a:lnTo>
                <a:lnTo>
                  <a:pt x="131064" y="170687"/>
                </a:lnTo>
                <a:lnTo>
                  <a:pt x="164592" y="170687"/>
                </a:lnTo>
                <a:lnTo>
                  <a:pt x="164592" y="158496"/>
                </a:lnTo>
                <a:close/>
              </a:path>
              <a:path w="292735" h="216535">
                <a:moveTo>
                  <a:pt x="36576" y="73151"/>
                </a:moveTo>
                <a:lnTo>
                  <a:pt x="0" y="106680"/>
                </a:lnTo>
                <a:lnTo>
                  <a:pt x="39624" y="146303"/>
                </a:lnTo>
                <a:lnTo>
                  <a:pt x="57912" y="128015"/>
                </a:lnTo>
                <a:lnTo>
                  <a:pt x="45720" y="115824"/>
                </a:lnTo>
                <a:lnTo>
                  <a:pt x="27432" y="115824"/>
                </a:lnTo>
                <a:lnTo>
                  <a:pt x="27432" y="97536"/>
                </a:lnTo>
                <a:lnTo>
                  <a:pt x="45720" y="97536"/>
                </a:lnTo>
                <a:lnTo>
                  <a:pt x="51816" y="91439"/>
                </a:lnTo>
                <a:lnTo>
                  <a:pt x="36576" y="73151"/>
                </a:lnTo>
                <a:close/>
              </a:path>
              <a:path w="292735" h="216535">
                <a:moveTo>
                  <a:pt x="27432" y="97536"/>
                </a:moveTo>
                <a:lnTo>
                  <a:pt x="27432" y="115824"/>
                </a:lnTo>
                <a:lnTo>
                  <a:pt x="36575" y="106680"/>
                </a:lnTo>
                <a:lnTo>
                  <a:pt x="27432" y="97536"/>
                </a:lnTo>
                <a:close/>
              </a:path>
              <a:path w="292735" h="216535">
                <a:moveTo>
                  <a:pt x="36576" y="106680"/>
                </a:moveTo>
                <a:lnTo>
                  <a:pt x="27432" y="115824"/>
                </a:lnTo>
                <a:lnTo>
                  <a:pt x="45720" y="115824"/>
                </a:lnTo>
                <a:lnTo>
                  <a:pt x="36576" y="106680"/>
                </a:lnTo>
                <a:close/>
              </a:path>
              <a:path w="292735" h="216535">
                <a:moveTo>
                  <a:pt x="45720" y="97536"/>
                </a:moveTo>
                <a:lnTo>
                  <a:pt x="27432" y="97536"/>
                </a:lnTo>
                <a:lnTo>
                  <a:pt x="36576" y="106680"/>
                </a:lnTo>
                <a:lnTo>
                  <a:pt x="45720" y="97536"/>
                </a:lnTo>
                <a:close/>
              </a:path>
              <a:path w="292735" h="216535">
                <a:moveTo>
                  <a:pt x="106680" y="0"/>
                </a:moveTo>
                <a:lnTo>
                  <a:pt x="51816" y="54863"/>
                </a:lnTo>
                <a:lnTo>
                  <a:pt x="70104" y="73151"/>
                </a:lnTo>
                <a:lnTo>
                  <a:pt x="106680" y="36575"/>
                </a:lnTo>
                <a:lnTo>
                  <a:pt x="106680" y="27432"/>
                </a:lnTo>
                <a:lnTo>
                  <a:pt x="115824" y="27432"/>
                </a:lnTo>
                <a:lnTo>
                  <a:pt x="124968" y="18287"/>
                </a:lnTo>
                <a:lnTo>
                  <a:pt x="106680" y="0"/>
                </a:lnTo>
                <a:close/>
              </a:path>
              <a:path w="292735" h="216535">
                <a:moveTo>
                  <a:pt x="131064" y="27432"/>
                </a:moveTo>
                <a:lnTo>
                  <a:pt x="115824" y="27432"/>
                </a:lnTo>
                <a:lnTo>
                  <a:pt x="106680" y="36575"/>
                </a:lnTo>
                <a:lnTo>
                  <a:pt x="106680" y="70103"/>
                </a:lnTo>
                <a:lnTo>
                  <a:pt x="164592" y="70103"/>
                </a:lnTo>
                <a:lnTo>
                  <a:pt x="164592" y="57912"/>
                </a:lnTo>
                <a:lnTo>
                  <a:pt x="131064" y="57912"/>
                </a:lnTo>
                <a:lnTo>
                  <a:pt x="118872" y="45720"/>
                </a:lnTo>
                <a:lnTo>
                  <a:pt x="131064" y="45720"/>
                </a:lnTo>
                <a:lnTo>
                  <a:pt x="131064" y="27432"/>
                </a:lnTo>
                <a:close/>
              </a:path>
              <a:path w="292735" h="216535">
                <a:moveTo>
                  <a:pt x="131064" y="45720"/>
                </a:moveTo>
                <a:lnTo>
                  <a:pt x="118872" y="45720"/>
                </a:lnTo>
                <a:lnTo>
                  <a:pt x="131064" y="57912"/>
                </a:lnTo>
                <a:lnTo>
                  <a:pt x="131064" y="45720"/>
                </a:lnTo>
                <a:close/>
              </a:path>
              <a:path w="292735" h="216535">
                <a:moveTo>
                  <a:pt x="164592" y="45720"/>
                </a:moveTo>
                <a:lnTo>
                  <a:pt x="131064" y="45720"/>
                </a:lnTo>
                <a:lnTo>
                  <a:pt x="131064" y="57912"/>
                </a:lnTo>
                <a:lnTo>
                  <a:pt x="164592" y="57912"/>
                </a:lnTo>
                <a:lnTo>
                  <a:pt x="164592" y="45720"/>
                </a:lnTo>
                <a:close/>
              </a:path>
              <a:path w="292735" h="216535">
                <a:moveTo>
                  <a:pt x="115824" y="27432"/>
                </a:moveTo>
                <a:lnTo>
                  <a:pt x="106680" y="27432"/>
                </a:lnTo>
                <a:lnTo>
                  <a:pt x="106680" y="36575"/>
                </a:lnTo>
                <a:lnTo>
                  <a:pt x="115824" y="27432"/>
                </a:lnTo>
                <a:close/>
              </a:path>
              <a:path w="292735" h="216535">
                <a:moveTo>
                  <a:pt x="265176" y="146303"/>
                </a:moveTo>
                <a:lnTo>
                  <a:pt x="188976" y="146303"/>
                </a:lnTo>
                <a:lnTo>
                  <a:pt x="188976" y="170687"/>
                </a:lnTo>
                <a:lnTo>
                  <a:pt x="265176" y="170687"/>
                </a:lnTo>
                <a:lnTo>
                  <a:pt x="265176" y="146303"/>
                </a:lnTo>
                <a:close/>
              </a:path>
              <a:path w="292735" h="216535">
                <a:moveTo>
                  <a:pt x="292608" y="70103"/>
                </a:moveTo>
                <a:lnTo>
                  <a:pt x="265176" y="70103"/>
                </a:lnTo>
                <a:lnTo>
                  <a:pt x="265176" y="146303"/>
                </a:lnTo>
                <a:lnTo>
                  <a:pt x="292608" y="146303"/>
                </a:lnTo>
                <a:lnTo>
                  <a:pt x="292608" y="70103"/>
                </a:lnTo>
                <a:close/>
              </a:path>
              <a:path w="292735" h="216535">
                <a:moveTo>
                  <a:pt x="268224" y="45720"/>
                </a:moveTo>
                <a:lnTo>
                  <a:pt x="192024" y="45720"/>
                </a:lnTo>
                <a:lnTo>
                  <a:pt x="192024" y="70103"/>
                </a:lnTo>
                <a:lnTo>
                  <a:pt x="268224" y="70103"/>
                </a:lnTo>
                <a:lnTo>
                  <a:pt x="268224" y="45720"/>
                </a:lnTo>
                <a:close/>
              </a:path>
            </a:pathLst>
          </a:custGeom>
          <a:solidFill>
            <a:srgbClr val="000000"/>
          </a:solidFill>
        </p:spPr>
        <p:txBody>
          <a:bodyPr wrap="square" lIns="0" tIns="0" rIns="0" bIns="0" rtlCol="0"/>
          <a:lstStyle/>
          <a:p/>
        </p:txBody>
      </p:sp>
      <p:sp>
        <p:nvSpPr>
          <p:cNvPr id="96" name="object 96"/>
          <p:cNvSpPr/>
          <p:nvPr/>
        </p:nvSpPr>
        <p:spPr>
          <a:xfrm>
            <a:off x="5257800" y="3975100"/>
            <a:ext cx="27940" cy="76200"/>
          </a:xfrm>
          <a:custGeom>
            <a:avLst/>
            <a:gdLst/>
            <a:ahLst/>
            <a:cxnLst/>
            <a:rect l="l" t="t" r="r" b="b"/>
            <a:pathLst>
              <a:path w="27939"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97" name="object 97"/>
          <p:cNvSpPr/>
          <p:nvPr/>
        </p:nvSpPr>
        <p:spPr>
          <a:xfrm>
            <a:off x="5257800" y="4075684"/>
            <a:ext cx="27940" cy="76200"/>
          </a:xfrm>
          <a:custGeom>
            <a:avLst/>
            <a:gdLst/>
            <a:ahLst/>
            <a:cxnLst/>
            <a:rect l="l" t="t" r="r" b="b"/>
            <a:pathLst>
              <a:path w="27939"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98" name="object 98"/>
          <p:cNvSpPr/>
          <p:nvPr/>
        </p:nvSpPr>
        <p:spPr>
          <a:xfrm>
            <a:off x="5257800" y="4176267"/>
            <a:ext cx="27940" cy="76200"/>
          </a:xfrm>
          <a:custGeom>
            <a:avLst/>
            <a:gdLst/>
            <a:ahLst/>
            <a:cxnLst/>
            <a:rect l="l" t="t" r="r" b="b"/>
            <a:pathLst>
              <a:path w="27939"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99" name="object 99"/>
          <p:cNvSpPr/>
          <p:nvPr/>
        </p:nvSpPr>
        <p:spPr>
          <a:xfrm>
            <a:off x="5257800" y="4279900"/>
            <a:ext cx="27940" cy="76200"/>
          </a:xfrm>
          <a:custGeom>
            <a:avLst/>
            <a:gdLst/>
            <a:ahLst/>
            <a:cxnLst/>
            <a:rect l="l" t="t" r="r" b="b"/>
            <a:pathLst>
              <a:path w="27939"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100" name="object 100"/>
          <p:cNvSpPr/>
          <p:nvPr/>
        </p:nvSpPr>
        <p:spPr>
          <a:xfrm>
            <a:off x="5257800" y="4380484"/>
            <a:ext cx="27940" cy="76200"/>
          </a:xfrm>
          <a:custGeom>
            <a:avLst/>
            <a:gdLst/>
            <a:ahLst/>
            <a:cxnLst/>
            <a:rect l="l" t="t" r="r" b="b"/>
            <a:pathLst>
              <a:path w="27939"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101" name="object 101"/>
          <p:cNvSpPr/>
          <p:nvPr/>
        </p:nvSpPr>
        <p:spPr>
          <a:xfrm>
            <a:off x="5257800" y="4481067"/>
            <a:ext cx="27940" cy="76200"/>
          </a:xfrm>
          <a:custGeom>
            <a:avLst/>
            <a:gdLst/>
            <a:ahLst/>
            <a:cxnLst/>
            <a:rect l="l" t="t" r="r" b="b"/>
            <a:pathLst>
              <a:path w="27939" h="76200">
                <a:moveTo>
                  <a:pt x="27432" y="0"/>
                </a:moveTo>
                <a:lnTo>
                  <a:pt x="0" y="0"/>
                </a:lnTo>
                <a:lnTo>
                  <a:pt x="0" y="76199"/>
                </a:lnTo>
                <a:lnTo>
                  <a:pt x="27432" y="76199"/>
                </a:lnTo>
                <a:lnTo>
                  <a:pt x="27432" y="0"/>
                </a:lnTo>
                <a:close/>
              </a:path>
            </a:pathLst>
          </a:custGeom>
          <a:solidFill>
            <a:srgbClr val="000000"/>
          </a:solidFill>
        </p:spPr>
        <p:txBody>
          <a:bodyPr wrap="square" lIns="0" tIns="0" rIns="0" bIns="0" rtlCol="0"/>
          <a:lstStyle/>
          <a:p/>
        </p:txBody>
      </p:sp>
      <p:sp>
        <p:nvSpPr>
          <p:cNvPr id="102" name="object 102"/>
          <p:cNvSpPr/>
          <p:nvPr/>
        </p:nvSpPr>
        <p:spPr>
          <a:xfrm>
            <a:off x="5257800" y="4584700"/>
            <a:ext cx="27940" cy="76200"/>
          </a:xfrm>
          <a:custGeom>
            <a:avLst/>
            <a:gdLst/>
            <a:ahLst/>
            <a:cxnLst/>
            <a:rect l="l" t="t" r="r" b="b"/>
            <a:pathLst>
              <a:path w="27939"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103" name="object 103"/>
          <p:cNvSpPr/>
          <p:nvPr/>
        </p:nvSpPr>
        <p:spPr>
          <a:xfrm>
            <a:off x="5257800" y="4685284"/>
            <a:ext cx="27940" cy="76200"/>
          </a:xfrm>
          <a:custGeom>
            <a:avLst/>
            <a:gdLst/>
            <a:ahLst/>
            <a:cxnLst/>
            <a:rect l="l" t="t" r="r" b="b"/>
            <a:pathLst>
              <a:path w="27939"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104" name="object 104"/>
          <p:cNvSpPr/>
          <p:nvPr/>
        </p:nvSpPr>
        <p:spPr>
          <a:xfrm>
            <a:off x="5257800" y="4785867"/>
            <a:ext cx="27940" cy="76200"/>
          </a:xfrm>
          <a:custGeom>
            <a:avLst/>
            <a:gdLst/>
            <a:ahLst/>
            <a:cxnLst/>
            <a:rect l="l" t="t" r="r" b="b"/>
            <a:pathLst>
              <a:path w="27939" h="76200">
                <a:moveTo>
                  <a:pt x="27432" y="0"/>
                </a:moveTo>
                <a:lnTo>
                  <a:pt x="0" y="0"/>
                </a:lnTo>
                <a:lnTo>
                  <a:pt x="0" y="76199"/>
                </a:lnTo>
                <a:lnTo>
                  <a:pt x="27432" y="76199"/>
                </a:lnTo>
                <a:lnTo>
                  <a:pt x="27432" y="0"/>
                </a:lnTo>
                <a:close/>
              </a:path>
            </a:pathLst>
          </a:custGeom>
          <a:solidFill>
            <a:srgbClr val="000000"/>
          </a:solidFill>
        </p:spPr>
        <p:txBody>
          <a:bodyPr wrap="square" lIns="0" tIns="0" rIns="0" bIns="0" rtlCol="0"/>
          <a:lstStyle/>
          <a:p/>
        </p:txBody>
      </p:sp>
      <p:sp>
        <p:nvSpPr>
          <p:cNvPr id="105" name="object 105"/>
          <p:cNvSpPr/>
          <p:nvPr/>
        </p:nvSpPr>
        <p:spPr>
          <a:xfrm>
            <a:off x="5257800" y="4889500"/>
            <a:ext cx="27940" cy="76200"/>
          </a:xfrm>
          <a:custGeom>
            <a:avLst/>
            <a:gdLst/>
            <a:ahLst/>
            <a:cxnLst/>
            <a:rect l="l" t="t" r="r" b="b"/>
            <a:pathLst>
              <a:path w="27939"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106" name="object 106"/>
          <p:cNvSpPr/>
          <p:nvPr/>
        </p:nvSpPr>
        <p:spPr>
          <a:xfrm>
            <a:off x="5257800" y="4990084"/>
            <a:ext cx="27940" cy="76200"/>
          </a:xfrm>
          <a:custGeom>
            <a:avLst/>
            <a:gdLst/>
            <a:ahLst/>
            <a:cxnLst/>
            <a:rect l="l" t="t" r="r" b="b"/>
            <a:pathLst>
              <a:path w="27939" h="76200">
                <a:moveTo>
                  <a:pt x="27432" y="0"/>
                </a:moveTo>
                <a:lnTo>
                  <a:pt x="0" y="0"/>
                </a:lnTo>
                <a:lnTo>
                  <a:pt x="0" y="76200"/>
                </a:lnTo>
                <a:lnTo>
                  <a:pt x="27432" y="76200"/>
                </a:lnTo>
                <a:lnTo>
                  <a:pt x="27432" y="0"/>
                </a:lnTo>
                <a:close/>
              </a:path>
            </a:pathLst>
          </a:custGeom>
          <a:solidFill>
            <a:srgbClr val="000000"/>
          </a:solidFill>
        </p:spPr>
        <p:txBody>
          <a:bodyPr wrap="square" lIns="0" tIns="0" rIns="0" bIns="0" rtlCol="0"/>
          <a:lstStyle/>
          <a:p/>
        </p:txBody>
      </p:sp>
      <p:sp>
        <p:nvSpPr>
          <p:cNvPr id="107" name="object 107"/>
          <p:cNvSpPr/>
          <p:nvPr/>
        </p:nvSpPr>
        <p:spPr>
          <a:xfrm>
            <a:off x="5257800" y="5090667"/>
            <a:ext cx="27940" cy="76200"/>
          </a:xfrm>
          <a:custGeom>
            <a:avLst/>
            <a:gdLst/>
            <a:ahLst/>
            <a:cxnLst/>
            <a:rect l="l" t="t" r="r" b="b"/>
            <a:pathLst>
              <a:path w="27939" h="76200">
                <a:moveTo>
                  <a:pt x="27432" y="0"/>
                </a:moveTo>
                <a:lnTo>
                  <a:pt x="0" y="0"/>
                </a:lnTo>
                <a:lnTo>
                  <a:pt x="0" y="76199"/>
                </a:lnTo>
                <a:lnTo>
                  <a:pt x="27432" y="76199"/>
                </a:lnTo>
                <a:lnTo>
                  <a:pt x="27432" y="0"/>
                </a:lnTo>
                <a:close/>
              </a:path>
            </a:pathLst>
          </a:custGeom>
          <a:solidFill>
            <a:srgbClr val="000000"/>
          </a:solidFill>
        </p:spPr>
        <p:txBody>
          <a:bodyPr wrap="square" lIns="0" tIns="0" rIns="0" bIns="0" rtlCol="0"/>
          <a:lstStyle/>
          <a:p/>
        </p:txBody>
      </p:sp>
      <p:sp>
        <p:nvSpPr>
          <p:cNvPr id="108" name="object 108"/>
          <p:cNvSpPr/>
          <p:nvPr/>
        </p:nvSpPr>
        <p:spPr>
          <a:xfrm>
            <a:off x="5257800" y="5194300"/>
            <a:ext cx="24765" cy="6350"/>
          </a:xfrm>
          <a:custGeom>
            <a:avLst/>
            <a:gdLst/>
            <a:ahLst/>
            <a:cxnLst/>
            <a:rect l="l" t="t" r="r" b="b"/>
            <a:pathLst>
              <a:path w="24764" h="6350">
                <a:moveTo>
                  <a:pt x="0" y="6095"/>
                </a:moveTo>
                <a:lnTo>
                  <a:pt x="24384" y="6095"/>
                </a:lnTo>
                <a:lnTo>
                  <a:pt x="24384" y="0"/>
                </a:lnTo>
                <a:lnTo>
                  <a:pt x="0" y="0"/>
                </a:lnTo>
                <a:lnTo>
                  <a:pt x="0" y="6095"/>
                </a:lnTo>
                <a:close/>
              </a:path>
            </a:pathLst>
          </a:custGeom>
          <a:solidFill>
            <a:srgbClr val="000000"/>
          </a:solidFill>
        </p:spPr>
        <p:txBody>
          <a:bodyPr wrap="square" lIns="0" tIns="0" rIns="0" bIns="0" rtlCol="0"/>
          <a:lstStyle/>
          <a:p/>
        </p:txBody>
      </p:sp>
      <p:sp>
        <p:nvSpPr>
          <p:cNvPr id="109" name="object 109"/>
          <p:cNvSpPr/>
          <p:nvPr/>
        </p:nvSpPr>
        <p:spPr>
          <a:xfrm>
            <a:off x="5062728" y="5160771"/>
            <a:ext cx="353695" cy="198120"/>
          </a:xfrm>
          <a:custGeom>
            <a:avLst/>
            <a:gdLst/>
            <a:ahLst/>
            <a:cxnLst/>
            <a:rect l="l" t="t" r="r" b="b"/>
            <a:pathLst>
              <a:path w="353695" h="198120">
                <a:moveTo>
                  <a:pt x="100584" y="0"/>
                </a:moveTo>
                <a:lnTo>
                  <a:pt x="0" y="97535"/>
                </a:lnTo>
                <a:lnTo>
                  <a:pt x="100584" y="198119"/>
                </a:lnTo>
                <a:lnTo>
                  <a:pt x="100584" y="149351"/>
                </a:lnTo>
                <a:lnTo>
                  <a:pt x="353568" y="149351"/>
                </a:lnTo>
                <a:lnTo>
                  <a:pt x="353568" y="48767"/>
                </a:lnTo>
                <a:lnTo>
                  <a:pt x="100584" y="48767"/>
                </a:lnTo>
                <a:lnTo>
                  <a:pt x="100584" y="0"/>
                </a:lnTo>
                <a:close/>
              </a:path>
            </a:pathLst>
          </a:custGeom>
          <a:solidFill>
            <a:srgbClr val="FFFFFF"/>
          </a:solidFill>
        </p:spPr>
        <p:txBody>
          <a:bodyPr wrap="square" lIns="0" tIns="0" rIns="0" bIns="0" rtlCol="0"/>
          <a:lstStyle/>
          <a:p/>
        </p:txBody>
      </p:sp>
      <p:sp>
        <p:nvSpPr>
          <p:cNvPr id="110" name="object 110"/>
          <p:cNvSpPr/>
          <p:nvPr/>
        </p:nvSpPr>
        <p:spPr>
          <a:xfrm>
            <a:off x="5044440" y="5154676"/>
            <a:ext cx="384175" cy="213360"/>
          </a:xfrm>
          <a:custGeom>
            <a:avLst/>
            <a:gdLst/>
            <a:ahLst/>
            <a:cxnLst/>
            <a:rect l="l" t="t" r="r" b="b"/>
            <a:pathLst>
              <a:path w="384175" h="213360">
                <a:moveTo>
                  <a:pt x="73151" y="143256"/>
                </a:moveTo>
                <a:lnTo>
                  <a:pt x="54863" y="161544"/>
                </a:lnTo>
                <a:lnTo>
                  <a:pt x="109727" y="213360"/>
                </a:lnTo>
                <a:lnTo>
                  <a:pt x="118871" y="204216"/>
                </a:lnTo>
                <a:lnTo>
                  <a:pt x="106680" y="204216"/>
                </a:lnTo>
                <a:lnTo>
                  <a:pt x="106680" y="174921"/>
                </a:lnTo>
                <a:lnTo>
                  <a:pt x="73151" y="143256"/>
                </a:lnTo>
                <a:close/>
              </a:path>
              <a:path w="384175" h="213360">
                <a:moveTo>
                  <a:pt x="106680" y="174921"/>
                </a:moveTo>
                <a:lnTo>
                  <a:pt x="106680" y="204216"/>
                </a:lnTo>
                <a:lnTo>
                  <a:pt x="118871" y="204216"/>
                </a:lnTo>
                <a:lnTo>
                  <a:pt x="128015" y="195072"/>
                </a:lnTo>
                <a:lnTo>
                  <a:pt x="106680" y="174921"/>
                </a:lnTo>
                <a:close/>
              </a:path>
              <a:path w="384175" h="213360">
                <a:moveTo>
                  <a:pt x="143256" y="143256"/>
                </a:moveTo>
                <a:lnTo>
                  <a:pt x="106680" y="143256"/>
                </a:lnTo>
                <a:lnTo>
                  <a:pt x="106680" y="174921"/>
                </a:lnTo>
                <a:lnTo>
                  <a:pt x="128015" y="195072"/>
                </a:lnTo>
                <a:lnTo>
                  <a:pt x="118871" y="204216"/>
                </a:lnTo>
                <a:lnTo>
                  <a:pt x="131063" y="204216"/>
                </a:lnTo>
                <a:lnTo>
                  <a:pt x="131063" y="167640"/>
                </a:lnTo>
                <a:lnTo>
                  <a:pt x="118872" y="167640"/>
                </a:lnTo>
                <a:lnTo>
                  <a:pt x="131063" y="155448"/>
                </a:lnTo>
                <a:lnTo>
                  <a:pt x="143256" y="155448"/>
                </a:lnTo>
                <a:lnTo>
                  <a:pt x="143256" y="143256"/>
                </a:lnTo>
                <a:close/>
              </a:path>
              <a:path w="384175" h="213360">
                <a:moveTo>
                  <a:pt x="131063" y="155448"/>
                </a:moveTo>
                <a:lnTo>
                  <a:pt x="118872" y="167640"/>
                </a:lnTo>
                <a:lnTo>
                  <a:pt x="131063" y="167640"/>
                </a:lnTo>
                <a:lnTo>
                  <a:pt x="131063" y="155448"/>
                </a:lnTo>
                <a:close/>
              </a:path>
              <a:path w="384175" h="213360">
                <a:moveTo>
                  <a:pt x="143256" y="155448"/>
                </a:moveTo>
                <a:lnTo>
                  <a:pt x="131063" y="155448"/>
                </a:lnTo>
                <a:lnTo>
                  <a:pt x="131063" y="167640"/>
                </a:lnTo>
                <a:lnTo>
                  <a:pt x="143256" y="167640"/>
                </a:lnTo>
                <a:lnTo>
                  <a:pt x="143256" y="155448"/>
                </a:lnTo>
                <a:close/>
              </a:path>
              <a:path w="384175" h="213360">
                <a:moveTo>
                  <a:pt x="33527" y="70104"/>
                </a:moveTo>
                <a:lnTo>
                  <a:pt x="0" y="103631"/>
                </a:lnTo>
                <a:lnTo>
                  <a:pt x="36575" y="143256"/>
                </a:lnTo>
                <a:lnTo>
                  <a:pt x="54863" y="124968"/>
                </a:lnTo>
                <a:lnTo>
                  <a:pt x="43891" y="112775"/>
                </a:lnTo>
                <a:lnTo>
                  <a:pt x="27432" y="112775"/>
                </a:lnTo>
                <a:lnTo>
                  <a:pt x="27432" y="94487"/>
                </a:lnTo>
                <a:lnTo>
                  <a:pt x="45720" y="94487"/>
                </a:lnTo>
                <a:lnTo>
                  <a:pt x="51815" y="88392"/>
                </a:lnTo>
                <a:lnTo>
                  <a:pt x="33527" y="70104"/>
                </a:lnTo>
                <a:close/>
              </a:path>
              <a:path w="384175" h="213360">
                <a:moveTo>
                  <a:pt x="27432" y="94487"/>
                </a:moveTo>
                <a:lnTo>
                  <a:pt x="27432" y="112775"/>
                </a:lnTo>
                <a:lnTo>
                  <a:pt x="36094" y="104113"/>
                </a:lnTo>
                <a:lnTo>
                  <a:pt x="27432" y="94487"/>
                </a:lnTo>
                <a:close/>
              </a:path>
              <a:path w="384175" h="213360">
                <a:moveTo>
                  <a:pt x="36094" y="104113"/>
                </a:moveTo>
                <a:lnTo>
                  <a:pt x="27432" y="112775"/>
                </a:lnTo>
                <a:lnTo>
                  <a:pt x="43891" y="112775"/>
                </a:lnTo>
                <a:lnTo>
                  <a:pt x="36094" y="104113"/>
                </a:lnTo>
                <a:close/>
              </a:path>
              <a:path w="384175" h="213360">
                <a:moveTo>
                  <a:pt x="45720" y="94487"/>
                </a:moveTo>
                <a:lnTo>
                  <a:pt x="27432" y="94487"/>
                </a:lnTo>
                <a:lnTo>
                  <a:pt x="36094" y="104113"/>
                </a:lnTo>
                <a:lnTo>
                  <a:pt x="45720" y="94487"/>
                </a:lnTo>
                <a:close/>
              </a:path>
              <a:path w="384175" h="213360">
                <a:moveTo>
                  <a:pt x="106680" y="0"/>
                </a:moveTo>
                <a:lnTo>
                  <a:pt x="51815" y="51816"/>
                </a:lnTo>
                <a:lnTo>
                  <a:pt x="70104" y="70104"/>
                </a:lnTo>
                <a:lnTo>
                  <a:pt x="106680" y="33528"/>
                </a:lnTo>
                <a:lnTo>
                  <a:pt x="106680" y="27431"/>
                </a:lnTo>
                <a:lnTo>
                  <a:pt x="112776" y="27431"/>
                </a:lnTo>
                <a:lnTo>
                  <a:pt x="124968" y="15240"/>
                </a:lnTo>
                <a:lnTo>
                  <a:pt x="106680" y="0"/>
                </a:lnTo>
                <a:close/>
              </a:path>
              <a:path w="384175" h="213360">
                <a:moveTo>
                  <a:pt x="131063" y="27431"/>
                </a:moveTo>
                <a:lnTo>
                  <a:pt x="112776" y="27431"/>
                </a:lnTo>
                <a:lnTo>
                  <a:pt x="106680" y="33528"/>
                </a:lnTo>
                <a:lnTo>
                  <a:pt x="106680" y="67056"/>
                </a:lnTo>
                <a:lnTo>
                  <a:pt x="164592" y="67056"/>
                </a:lnTo>
                <a:lnTo>
                  <a:pt x="164592" y="54863"/>
                </a:lnTo>
                <a:lnTo>
                  <a:pt x="131063" y="54863"/>
                </a:lnTo>
                <a:lnTo>
                  <a:pt x="118872" y="42672"/>
                </a:lnTo>
                <a:lnTo>
                  <a:pt x="131063" y="42672"/>
                </a:lnTo>
                <a:lnTo>
                  <a:pt x="131063" y="27431"/>
                </a:lnTo>
                <a:close/>
              </a:path>
              <a:path w="384175" h="213360">
                <a:moveTo>
                  <a:pt x="131063" y="42672"/>
                </a:moveTo>
                <a:lnTo>
                  <a:pt x="118872" y="42672"/>
                </a:lnTo>
                <a:lnTo>
                  <a:pt x="131063" y="54863"/>
                </a:lnTo>
                <a:lnTo>
                  <a:pt x="131063" y="42672"/>
                </a:lnTo>
                <a:close/>
              </a:path>
              <a:path w="384175" h="213360">
                <a:moveTo>
                  <a:pt x="164592" y="42672"/>
                </a:moveTo>
                <a:lnTo>
                  <a:pt x="131063" y="42672"/>
                </a:lnTo>
                <a:lnTo>
                  <a:pt x="131063" y="54863"/>
                </a:lnTo>
                <a:lnTo>
                  <a:pt x="164592" y="54863"/>
                </a:lnTo>
                <a:lnTo>
                  <a:pt x="164592" y="42672"/>
                </a:lnTo>
                <a:close/>
              </a:path>
              <a:path w="384175" h="213360">
                <a:moveTo>
                  <a:pt x="112776" y="27431"/>
                </a:moveTo>
                <a:lnTo>
                  <a:pt x="106680" y="27431"/>
                </a:lnTo>
                <a:lnTo>
                  <a:pt x="106680" y="33528"/>
                </a:lnTo>
                <a:lnTo>
                  <a:pt x="112776" y="27431"/>
                </a:lnTo>
                <a:close/>
              </a:path>
              <a:path w="384175" h="213360">
                <a:moveTo>
                  <a:pt x="268224" y="42672"/>
                </a:moveTo>
                <a:lnTo>
                  <a:pt x="192024" y="42672"/>
                </a:lnTo>
                <a:lnTo>
                  <a:pt x="192024" y="67056"/>
                </a:lnTo>
                <a:lnTo>
                  <a:pt x="268224" y="67056"/>
                </a:lnTo>
                <a:lnTo>
                  <a:pt x="268224" y="42672"/>
                </a:lnTo>
                <a:close/>
              </a:path>
              <a:path w="384175" h="213360">
                <a:moveTo>
                  <a:pt x="368808" y="42672"/>
                </a:moveTo>
                <a:lnTo>
                  <a:pt x="292608" y="42672"/>
                </a:lnTo>
                <a:lnTo>
                  <a:pt x="292608" y="67056"/>
                </a:lnTo>
                <a:lnTo>
                  <a:pt x="368808" y="67056"/>
                </a:lnTo>
                <a:lnTo>
                  <a:pt x="368808" y="42672"/>
                </a:lnTo>
                <a:close/>
              </a:path>
              <a:path w="384175" h="213360">
                <a:moveTo>
                  <a:pt x="384048" y="76200"/>
                </a:moveTo>
                <a:lnTo>
                  <a:pt x="359663" y="76200"/>
                </a:lnTo>
                <a:lnTo>
                  <a:pt x="359663" y="152400"/>
                </a:lnTo>
                <a:lnTo>
                  <a:pt x="384048" y="152400"/>
                </a:lnTo>
                <a:lnTo>
                  <a:pt x="384048" y="76200"/>
                </a:lnTo>
                <a:close/>
              </a:path>
              <a:path w="384175" h="213360">
                <a:moveTo>
                  <a:pt x="347472" y="143256"/>
                </a:moveTo>
                <a:lnTo>
                  <a:pt x="271272" y="143256"/>
                </a:lnTo>
                <a:lnTo>
                  <a:pt x="271272" y="167640"/>
                </a:lnTo>
                <a:lnTo>
                  <a:pt x="347472" y="167640"/>
                </a:lnTo>
                <a:lnTo>
                  <a:pt x="347472" y="143256"/>
                </a:lnTo>
                <a:close/>
              </a:path>
              <a:path w="384175" h="213360">
                <a:moveTo>
                  <a:pt x="246887" y="143256"/>
                </a:moveTo>
                <a:lnTo>
                  <a:pt x="170687" y="143256"/>
                </a:lnTo>
                <a:lnTo>
                  <a:pt x="170687" y="167640"/>
                </a:lnTo>
                <a:lnTo>
                  <a:pt x="246887" y="167640"/>
                </a:lnTo>
                <a:lnTo>
                  <a:pt x="246887" y="143256"/>
                </a:lnTo>
                <a:close/>
              </a:path>
            </a:pathLst>
          </a:custGeom>
          <a:solidFill>
            <a:srgbClr val="000000"/>
          </a:solidFill>
        </p:spPr>
        <p:txBody>
          <a:bodyPr wrap="square" lIns="0" tIns="0" rIns="0" bIns="0" rtlCol="0"/>
          <a:lstStyle/>
          <a:p/>
        </p:txBody>
      </p:sp>
      <p:sp>
        <p:nvSpPr>
          <p:cNvPr id="111" name="object 111"/>
          <p:cNvSpPr/>
          <p:nvPr/>
        </p:nvSpPr>
        <p:spPr>
          <a:xfrm>
            <a:off x="5282184" y="5197347"/>
            <a:ext cx="119380" cy="0"/>
          </a:xfrm>
          <a:custGeom>
            <a:avLst/>
            <a:gdLst/>
            <a:ahLst/>
            <a:cxnLst/>
            <a:rect l="l" t="t" r="r" b="b"/>
            <a:pathLst>
              <a:path w="119379">
                <a:moveTo>
                  <a:pt x="0" y="0"/>
                </a:moveTo>
                <a:lnTo>
                  <a:pt x="118872" y="0"/>
                </a:lnTo>
              </a:path>
            </a:pathLst>
          </a:custGeom>
          <a:ln w="54863">
            <a:solidFill>
              <a:srgbClr val="FFFFFF"/>
            </a:solidFill>
          </a:ln>
        </p:spPr>
        <p:txBody>
          <a:bodyPr wrap="square" lIns="0" tIns="0" rIns="0" bIns="0" rtlCol="0"/>
          <a:lstStyle/>
          <a:p/>
        </p:txBody>
      </p:sp>
      <p:sp>
        <p:nvSpPr>
          <p:cNvPr id="112" name="object 112"/>
          <p:cNvSpPr/>
          <p:nvPr/>
        </p:nvSpPr>
        <p:spPr>
          <a:xfrm>
            <a:off x="5282184" y="5221732"/>
            <a:ext cx="3175" cy="3175"/>
          </a:xfrm>
          <a:custGeom>
            <a:avLst/>
            <a:gdLst/>
            <a:ahLst/>
            <a:cxnLst/>
            <a:rect l="l" t="t" r="r" b="b"/>
            <a:pathLst>
              <a:path w="3175" h="3175">
                <a:moveTo>
                  <a:pt x="0" y="0"/>
                </a:moveTo>
                <a:lnTo>
                  <a:pt x="0" y="3048"/>
                </a:lnTo>
                <a:lnTo>
                  <a:pt x="3048" y="3048"/>
                </a:lnTo>
                <a:lnTo>
                  <a:pt x="0" y="0"/>
                </a:lnTo>
                <a:close/>
              </a:path>
            </a:pathLst>
          </a:custGeom>
          <a:solidFill>
            <a:srgbClr val="FFFFFF"/>
          </a:solidFill>
        </p:spPr>
        <p:txBody>
          <a:bodyPr wrap="square" lIns="0" tIns="0" rIns="0" bIns="0" rtlCol="0"/>
          <a:lstStyle/>
          <a:p/>
        </p:txBody>
      </p:sp>
      <p:sp>
        <p:nvSpPr>
          <p:cNvPr id="113" name="object 113"/>
          <p:cNvSpPr/>
          <p:nvPr/>
        </p:nvSpPr>
        <p:spPr>
          <a:xfrm>
            <a:off x="5282184" y="5169915"/>
            <a:ext cx="3175" cy="55244"/>
          </a:xfrm>
          <a:custGeom>
            <a:avLst/>
            <a:gdLst/>
            <a:ahLst/>
            <a:cxnLst/>
            <a:rect l="l" t="t" r="r" b="b"/>
            <a:pathLst>
              <a:path w="3175" h="55245">
                <a:moveTo>
                  <a:pt x="3048" y="0"/>
                </a:moveTo>
                <a:lnTo>
                  <a:pt x="0" y="3047"/>
                </a:lnTo>
                <a:lnTo>
                  <a:pt x="0" y="51815"/>
                </a:lnTo>
                <a:lnTo>
                  <a:pt x="3048" y="54863"/>
                </a:lnTo>
                <a:lnTo>
                  <a:pt x="3048" y="0"/>
                </a:lnTo>
                <a:close/>
              </a:path>
            </a:pathLst>
          </a:custGeom>
          <a:solidFill>
            <a:srgbClr val="FFFFFF"/>
          </a:solidFill>
        </p:spPr>
        <p:txBody>
          <a:bodyPr wrap="square" lIns="0" tIns="0" rIns="0" bIns="0" rtlCol="0"/>
          <a:lstStyle/>
          <a:p/>
        </p:txBody>
      </p:sp>
      <p:sp>
        <p:nvSpPr>
          <p:cNvPr id="114" name="object 114"/>
          <p:cNvSpPr/>
          <p:nvPr/>
        </p:nvSpPr>
        <p:spPr>
          <a:xfrm>
            <a:off x="5285232" y="5223255"/>
            <a:ext cx="116205" cy="0"/>
          </a:xfrm>
          <a:custGeom>
            <a:avLst/>
            <a:gdLst/>
            <a:ahLst/>
            <a:cxnLst/>
            <a:rect l="l" t="t" r="r" b="b"/>
            <a:pathLst>
              <a:path w="116204">
                <a:moveTo>
                  <a:pt x="0" y="0"/>
                </a:moveTo>
                <a:lnTo>
                  <a:pt x="115823" y="0"/>
                </a:lnTo>
              </a:path>
            </a:pathLst>
          </a:custGeom>
          <a:ln w="3175">
            <a:solidFill>
              <a:srgbClr val="FFFFFF"/>
            </a:solidFill>
          </a:ln>
        </p:spPr>
        <p:txBody>
          <a:bodyPr wrap="square" lIns="0" tIns="0" rIns="0" bIns="0" rtlCol="0"/>
          <a:lstStyle/>
          <a:p/>
        </p:txBody>
      </p:sp>
      <p:sp>
        <p:nvSpPr>
          <p:cNvPr id="115" name="object 115"/>
          <p:cNvSpPr/>
          <p:nvPr/>
        </p:nvSpPr>
        <p:spPr>
          <a:xfrm>
            <a:off x="5401055" y="5169915"/>
            <a:ext cx="3175" cy="55244"/>
          </a:xfrm>
          <a:custGeom>
            <a:avLst/>
            <a:gdLst/>
            <a:ahLst/>
            <a:cxnLst/>
            <a:rect l="l" t="t" r="r" b="b"/>
            <a:pathLst>
              <a:path w="3175" h="55245">
                <a:moveTo>
                  <a:pt x="3048" y="0"/>
                </a:moveTo>
                <a:lnTo>
                  <a:pt x="0" y="0"/>
                </a:lnTo>
                <a:lnTo>
                  <a:pt x="0" y="54863"/>
                </a:lnTo>
                <a:lnTo>
                  <a:pt x="3048" y="54863"/>
                </a:lnTo>
                <a:lnTo>
                  <a:pt x="3048" y="0"/>
                </a:lnTo>
                <a:close/>
              </a:path>
            </a:pathLst>
          </a:custGeom>
          <a:solidFill>
            <a:srgbClr val="FFFFFF"/>
          </a:solidFill>
        </p:spPr>
        <p:txBody>
          <a:bodyPr wrap="square" lIns="0" tIns="0" rIns="0" bIns="0" rtlCol="0"/>
          <a:lstStyle/>
          <a:p/>
        </p:txBody>
      </p:sp>
      <p:sp>
        <p:nvSpPr>
          <p:cNvPr id="116" name="object 116"/>
          <p:cNvSpPr/>
          <p:nvPr/>
        </p:nvSpPr>
        <p:spPr>
          <a:xfrm>
            <a:off x="5282184" y="5169915"/>
            <a:ext cx="3175" cy="3175"/>
          </a:xfrm>
          <a:custGeom>
            <a:avLst/>
            <a:gdLst/>
            <a:ahLst/>
            <a:cxnLst/>
            <a:rect l="l" t="t" r="r" b="b"/>
            <a:pathLst>
              <a:path w="3175" h="3175">
                <a:moveTo>
                  <a:pt x="3048" y="0"/>
                </a:moveTo>
                <a:lnTo>
                  <a:pt x="0" y="0"/>
                </a:lnTo>
                <a:lnTo>
                  <a:pt x="0" y="3047"/>
                </a:lnTo>
                <a:lnTo>
                  <a:pt x="3048" y="0"/>
                </a:lnTo>
                <a:close/>
              </a:path>
            </a:pathLst>
          </a:custGeom>
          <a:solidFill>
            <a:srgbClr val="FFFFFF"/>
          </a:solidFill>
        </p:spPr>
        <p:txBody>
          <a:bodyPr wrap="square" lIns="0" tIns="0" rIns="0" bIns="0" rtlCol="0"/>
          <a:lstStyle/>
          <a:p/>
        </p:txBody>
      </p:sp>
      <p:sp>
        <p:nvSpPr>
          <p:cNvPr id="117" name="object 117"/>
          <p:cNvSpPr/>
          <p:nvPr/>
        </p:nvSpPr>
        <p:spPr>
          <a:xfrm>
            <a:off x="5285232" y="5171440"/>
            <a:ext cx="116205" cy="0"/>
          </a:xfrm>
          <a:custGeom>
            <a:avLst/>
            <a:gdLst/>
            <a:ahLst/>
            <a:cxnLst/>
            <a:rect l="l" t="t" r="r" b="b"/>
            <a:pathLst>
              <a:path w="116204">
                <a:moveTo>
                  <a:pt x="0" y="0"/>
                </a:moveTo>
                <a:lnTo>
                  <a:pt x="115823" y="0"/>
                </a:lnTo>
              </a:path>
            </a:pathLst>
          </a:custGeom>
          <a:ln w="3175">
            <a:solidFill>
              <a:srgbClr val="FFFFFF"/>
            </a:solidFill>
          </a:ln>
        </p:spPr>
        <p:txBody>
          <a:bodyPr wrap="square" lIns="0" tIns="0" rIns="0" bIns="0" rtlCol="0"/>
          <a:lstStyle/>
          <a:p/>
        </p:txBody>
      </p:sp>
      <p:sp>
        <p:nvSpPr>
          <p:cNvPr id="118" name="object 118"/>
          <p:cNvSpPr/>
          <p:nvPr/>
        </p:nvSpPr>
        <p:spPr>
          <a:xfrm>
            <a:off x="5288279" y="3856228"/>
            <a:ext cx="112775" cy="134112"/>
          </a:xfrm>
          <a:prstGeom prst="rect">
            <a:avLst/>
          </a:prstGeom>
          <a:blipFill>
            <a:blip r:embed="rId3" cstate="print"/>
            <a:stretch>
              <a:fillRect/>
            </a:stretch>
          </a:blipFill>
        </p:spPr>
        <p:txBody>
          <a:bodyPr wrap="square" lIns="0" tIns="0" rIns="0" bIns="0" rtlCol="0"/>
          <a:lstStyle/>
          <a:p/>
        </p:txBody>
      </p:sp>
      <p:sp>
        <p:nvSpPr>
          <p:cNvPr id="119" name="object 119"/>
          <p:cNvSpPr/>
          <p:nvPr/>
        </p:nvSpPr>
        <p:spPr>
          <a:xfrm>
            <a:off x="3810000" y="3523996"/>
            <a:ext cx="835660" cy="228600"/>
          </a:xfrm>
          <a:custGeom>
            <a:avLst/>
            <a:gdLst/>
            <a:ahLst/>
            <a:cxnLst/>
            <a:rect l="l" t="t" r="r" b="b"/>
            <a:pathLst>
              <a:path w="835660" h="228600">
                <a:moveTo>
                  <a:pt x="722376" y="0"/>
                </a:moveTo>
                <a:lnTo>
                  <a:pt x="722376" y="57912"/>
                </a:lnTo>
                <a:lnTo>
                  <a:pt x="0" y="57912"/>
                </a:lnTo>
                <a:lnTo>
                  <a:pt x="0" y="170687"/>
                </a:lnTo>
                <a:lnTo>
                  <a:pt x="722376" y="170687"/>
                </a:lnTo>
                <a:lnTo>
                  <a:pt x="722376" y="228600"/>
                </a:lnTo>
                <a:lnTo>
                  <a:pt x="835151" y="115824"/>
                </a:lnTo>
                <a:lnTo>
                  <a:pt x="722376" y="0"/>
                </a:lnTo>
                <a:close/>
              </a:path>
            </a:pathLst>
          </a:custGeom>
          <a:solidFill>
            <a:srgbClr val="FFFFFF"/>
          </a:solidFill>
        </p:spPr>
        <p:txBody>
          <a:bodyPr wrap="square" lIns="0" tIns="0" rIns="0" bIns="0" rtlCol="0"/>
          <a:lstStyle/>
          <a:p/>
        </p:txBody>
      </p:sp>
      <p:sp>
        <p:nvSpPr>
          <p:cNvPr id="120" name="object 120"/>
          <p:cNvSpPr/>
          <p:nvPr/>
        </p:nvSpPr>
        <p:spPr>
          <a:xfrm>
            <a:off x="3797808" y="3493515"/>
            <a:ext cx="866140" cy="289560"/>
          </a:xfrm>
          <a:custGeom>
            <a:avLst/>
            <a:gdLst/>
            <a:ahLst/>
            <a:cxnLst/>
            <a:rect l="l" t="t" r="r" b="b"/>
            <a:pathLst>
              <a:path w="866139" h="289560">
                <a:moveTo>
                  <a:pt x="719327" y="201168"/>
                </a:moveTo>
                <a:lnTo>
                  <a:pt x="719327" y="289560"/>
                </a:lnTo>
                <a:lnTo>
                  <a:pt x="750456" y="259080"/>
                </a:lnTo>
                <a:lnTo>
                  <a:pt x="746759" y="259080"/>
                </a:lnTo>
                <a:lnTo>
                  <a:pt x="725424" y="249936"/>
                </a:lnTo>
                <a:lnTo>
                  <a:pt x="746759" y="228600"/>
                </a:lnTo>
                <a:lnTo>
                  <a:pt x="746759" y="213360"/>
                </a:lnTo>
                <a:lnTo>
                  <a:pt x="734567" y="213360"/>
                </a:lnTo>
                <a:lnTo>
                  <a:pt x="719327" y="201168"/>
                </a:lnTo>
                <a:close/>
              </a:path>
              <a:path w="866139" h="289560">
                <a:moveTo>
                  <a:pt x="746759" y="228600"/>
                </a:moveTo>
                <a:lnTo>
                  <a:pt x="725424" y="249936"/>
                </a:lnTo>
                <a:lnTo>
                  <a:pt x="746759" y="259080"/>
                </a:lnTo>
                <a:lnTo>
                  <a:pt x="746759" y="228600"/>
                </a:lnTo>
                <a:close/>
              </a:path>
              <a:path w="866139" h="289560">
                <a:moveTo>
                  <a:pt x="830580" y="144780"/>
                </a:moveTo>
                <a:lnTo>
                  <a:pt x="746759" y="228600"/>
                </a:lnTo>
                <a:lnTo>
                  <a:pt x="746759" y="259080"/>
                </a:lnTo>
                <a:lnTo>
                  <a:pt x="750456" y="259080"/>
                </a:lnTo>
                <a:lnTo>
                  <a:pt x="859406" y="152400"/>
                </a:lnTo>
                <a:lnTo>
                  <a:pt x="838200" y="152400"/>
                </a:lnTo>
                <a:lnTo>
                  <a:pt x="830580" y="144780"/>
                </a:lnTo>
                <a:close/>
              </a:path>
              <a:path w="866139" h="289560">
                <a:moveTo>
                  <a:pt x="719327" y="76200"/>
                </a:moveTo>
                <a:lnTo>
                  <a:pt x="0" y="76200"/>
                </a:lnTo>
                <a:lnTo>
                  <a:pt x="0" y="213360"/>
                </a:lnTo>
                <a:lnTo>
                  <a:pt x="719327" y="213360"/>
                </a:lnTo>
                <a:lnTo>
                  <a:pt x="719327" y="201168"/>
                </a:lnTo>
                <a:lnTo>
                  <a:pt x="27431" y="201168"/>
                </a:lnTo>
                <a:lnTo>
                  <a:pt x="12191" y="188975"/>
                </a:lnTo>
                <a:lnTo>
                  <a:pt x="27431" y="188975"/>
                </a:lnTo>
                <a:lnTo>
                  <a:pt x="27431" y="100584"/>
                </a:lnTo>
                <a:lnTo>
                  <a:pt x="12191" y="100584"/>
                </a:lnTo>
                <a:lnTo>
                  <a:pt x="27431" y="88392"/>
                </a:lnTo>
                <a:lnTo>
                  <a:pt x="719327" y="88392"/>
                </a:lnTo>
                <a:lnTo>
                  <a:pt x="719327" y="76200"/>
                </a:lnTo>
                <a:close/>
              </a:path>
              <a:path w="866139" h="289560">
                <a:moveTo>
                  <a:pt x="746759" y="188975"/>
                </a:moveTo>
                <a:lnTo>
                  <a:pt x="27431" y="188975"/>
                </a:lnTo>
                <a:lnTo>
                  <a:pt x="27431" y="201168"/>
                </a:lnTo>
                <a:lnTo>
                  <a:pt x="719327" y="201168"/>
                </a:lnTo>
                <a:lnTo>
                  <a:pt x="734567" y="213360"/>
                </a:lnTo>
                <a:lnTo>
                  <a:pt x="746759" y="213360"/>
                </a:lnTo>
                <a:lnTo>
                  <a:pt x="746759" y="188975"/>
                </a:lnTo>
                <a:close/>
              </a:path>
              <a:path w="866139" h="289560">
                <a:moveTo>
                  <a:pt x="27431" y="188975"/>
                </a:moveTo>
                <a:lnTo>
                  <a:pt x="12191" y="188975"/>
                </a:lnTo>
                <a:lnTo>
                  <a:pt x="27431" y="201168"/>
                </a:lnTo>
                <a:lnTo>
                  <a:pt x="27431" y="188975"/>
                </a:lnTo>
                <a:close/>
              </a:path>
              <a:path w="866139" h="289560">
                <a:moveTo>
                  <a:pt x="838200" y="137160"/>
                </a:moveTo>
                <a:lnTo>
                  <a:pt x="830580" y="144780"/>
                </a:lnTo>
                <a:lnTo>
                  <a:pt x="838200" y="152400"/>
                </a:lnTo>
                <a:lnTo>
                  <a:pt x="838200" y="137160"/>
                </a:lnTo>
                <a:close/>
              </a:path>
              <a:path w="866139" h="289560">
                <a:moveTo>
                  <a:pt x="856487" y="137160"/>
                </a:moveTo>
                <a:lnTo>
                  <a:pt x="838200" y="137160"/>
                </a:lnTo>
                <a:lnTo>
                  <a:pt x="838200" y="152400"/>
                </a:lnTo>
                <a:lnTo>
                  <a:pt x="859406" y="152400"/>
                </a:lnTo>
                <a:lnTo>
                  <a:pt x="865631" y="146304"/>
                </a:lnTo>
                <a:lnTo>
                  <a:pt x="856487" y="137160"/>
                </a:lnTo>
                <a:close/>
              </a:path>
              <a:path w="866139" h="289560">
                <a:moveTo>
                  <a:pt x="749808" y="30480"/>
                </a:moveTo>
                <a:lnTo>
                  <a:pt x="746759" y="30480"/>
                </a:lnTo>
                <a:lnTo>
                  <a:pt x="746759" y="60959"/>
                </a:lnTo>
                <a:lnTo>
                  <a:pt x="830580" y="144780"/>
                </a:lnTo>
                <a:lnTo>
                  <a:pt x="838200" y="137160"/>
                </a:lnTo>
                <a:lnTo>
                  <a:pt x="856487" y="137160"/>
                </a:lnTo>
                <a:lnTo>
                  <a:pt x="749808" y="30480"/>
                </a:lnTo>
                <a:close/>
              </a:path>
              <a:path w="866139" h="289560">
                <a:moveTo>
                  <a:pt x="27431" y="88392"/>
                </a:moveTo>
                <a:lnTo>
                  <a:pt x="12191" y="100584"/>
                </a:lnTo>
                <a:lnTo>
                  <a:pt x="27431" y="100584"/>
                </a:lnTo>
                <a:lnTo>
                  <a:pt x="27431" y="88392"/>
                </a:lnTo>
                <a:close/>
              </a:path>
              <a:path w="866139" h="289560">
                <a:moveTo>
                  <a:pt x="746759" y="76200"/>
                </a:moveTo>
                <a:lnTo>
                  <a:pt x="734567" y="76200"/>
                </a:lnTo>
                <a:lnTo>
                  <a:pt x="719327" y="88392"/>
                </a:lnTo>
                <a:lnTo>
                  <a:pt x="27431" y="88392"/>
                </a:lnTo>
                <a:lnTo>
                  <a:pt x="27431" y="100584"/>
                </a:lnTo>
                <a:lnTo>
                  <a:pt x="746759" y="100584"/>
                </a:lnTo>
                <a:lnTo>
                  <a:pt x="746759" y="76200"/>
                </a:lnTo>
                <a:close/>
              </a:path>
              <a:path w="866139" h="289560">
                <a:moveTo>
                  <a:pt x="719327" y="0"/>
                </a:moveTo>
                <a:lnTo>
                  <a:pt x="719327" y="88392"/>
                </a:lnTo>
                <a:lnTo>
                  <a:pt x="734567" y="76200"/>
                </a:lnTo>
                <a:lnTo>
                  <a:pt x="746759" y="76200"/>
                </a:lnTo>
                <a:lnTo>
                  <a:pt x="746759" y="60959"/>
                </a:lnTo>
                <a:lnTo>
                  <a:pt x="725424" y="39624"/>
                </a:lnTo>
                <a:lnTo>
                  <a:pt x="746759" y="30480"/>
                </a:lnTo>
                <a:lnTo>
                  <a:pt x="749808" y="30480"/>
                </a:lnTo>
                <a:lnTo>
                  <a:pt x="719327" y="0"/>
                </a:lnTo>
                <a:close/>
              </a:path>
              <a:path w="866139" h="289560">
                <a:moveTo>
                  <a:pt x="746759" y="30480"/>
                </a:moveTo>
                <a:lnTo>
                  <a:pt x="725424" y="39624"/>
                </a:lnTo>
                <a:lnTo>
                  <a:pt x="746759" y="60959"/>
                </a:lnTo>
                <a:lnTo>
                  <a:pt x="746759" y="30480"/>
                </a:lnTo>
                <a:close/>
              </a:path>
            </a:pathLst>
          </a:custGeom>
          <a:solidFill>
            <a:srgbClr val="000000"/>
          </a:solidFill>
        </p:spPr>
        <p:txBody>
          <a:bodyPr wrap="square" lIns="0" tIns="0" rIns="0" bIns="0" rtlCol="0"/>
          <a:lstStyle/>
          <a:p/>
        </p:txBody>
      </p:sp>
      <p:sp>
        <p:nvSpPr>
          <p:cNvPr id="121" name="object 121"/>
          <p:cNvSpPr/>
          <p:nvPr/>
        </p:nvSpPr>
        <p:spPr>
          <a:xfrm>
            <a:off x="3788664" y="3597147"/>
            <a:ext cx="45720" cy="82550"/>
          </a:xfrm>
          <a:custGeom>
            <a:avLst/>
            <a:gdLst/>
            <a:ahLst/>
            <a:cxnLst/>
            <a:rect l="l" t="t" r="r" b="b"/>
            <a:pathLst>
              <a:path w="45720" h="82550">
                <a:moveTo>
                  <a:pt x="0" y="82296"/>
                </a:moveTo>
                <a:lnTo>
                  <a:pt x="45720" y="82296"/>
                </a:lnTo>
                <a:lnTo>
                  <a:pt x="45720" y="0"/>
                </a:lnTo>
                <a:lnTo>
                  <a:pt x="0" y="0"/>
                </a:lnTo>
                <a:lnTo>
                  <a:pt x="0" y="82296"/>
                </a:lnTo>
                <a:close/>
              </a:path>
            </a:pathLst>
          </a:custGeom>
          <a:solidFill>
            <a:srgbClr val="FFFFFF"/>
          </a:solidFill>
        </p:spPr>
        <p:txBody>
          <a:bodyPr wrap="square" lIns="0" tIns="0" rIns="0" bIns="0" rtlCol="0"/>
          <a:lstStyle/>
          <a:p/>
        </p:txBody>
      </p:sp>
      <p:sp>
        <p:nvSpPr>
          <p:cNvPr id="122" name="object 122"/>
          <p:cNvSpPr/>
          <p:nvPr/>
        </p:nvSpPr>
        <p:spPr>
          <a:xfrm>
            <a:off x="3785615" y="3594100"/>
            <a:ext cx="52069" cy="85725"/>
          </a:xfrm>
          <a:custGeom>
            <a:avLst/>
            <a:gdLst/>
            <a:ahLst/>
            <a:cxnLst/>
            <a:rect l="l" t="t" r="r" b="b"/>
            <a:pathLst>
              <a:path w="52070" h="85725">
                <a:moveTo>
                  <a:pt x="51816" y="0"/>
                </a:moveTo>
                <a:lnTo>
                  <a:pt x="0" y="0"/>
                </a:lnTo>
                <a:lnTo>
                  <a:pt x="0" y="85344"/>
                </a:lnTo>
                <a:lnTo>
                  <a:pt x="3048" y="85344"/>
                </a:lnTo>
                <a:lnTo>
                  <a:pt x="3048" y="3048"/>
                </a:lnTo>
                <a:lnTo>
                  <a:pt x="51816" y="3048"/>
                </a:lnTo>
                <a:lnTo>
                  <a:pt x="51816" y="0"/>
                </a:lnTo>
                <a:close/>
              </a:path>
              <a:path w="52070" h="85725">
                <a:moveTo>
                  <a:pt x="48768" y="82296"/>
                </a:moveTo>
                <a:lnTo>
                  <a:pt x="3048" y="82296"/>
                </a:lnTo>
                <a:lnTo>
                  <a:pt x="3048" y="85344"/>
                </a:lnTo>
                <a:lnTo>
                  <a:pt x="48768" y="85344"/>
                </a:lnTo>
                <a:lnTo>
                  <a:pt x="48768" y="82296"/>
                </a:lnTo>
                <a:close/>
              </a:path>
              <a:path w="52070" h="85725">
                <a:moveTo>
                  <a:pt x="51816" y="3048"/>
                </a:moveTo>
                <a:lnTo>
                  <a:pt x="48768" y="3048"/>
                </a:lnTo>
                <a:lnTo>
                  <a:pt x="48768" y="85344"/>
                </a:lnTo>
                <a:lnTo>
                  <a:pt x="51816" y="85344"/>
                </a:lnTo>
                <a:lnTo>
                  <a:pt x="51816" y="3048"/>
                </a:lnTo>
                <a:close/>
              </a:path>
            </a:pathLst>
          </a:custGeom>
          <a:solidFill>
            <a:srgbClr val="FFFFFF"/>
          </a:solidFill>
        </p:spPr>
        <p:txBody>
          <a:bodyPr wrap="square" lIns="0" tIns="0" rIns="0" bIns="0" rtlCol="0"/>
          <a:lstStyle/>
          <a:p/>
        </p:txBody>
      </p:sp>
      <p:sp>
        <p:nvSpPr>
          <p:cNvPr id="123" name="object 123"/>
          <p:cNvSpPr/>
          <p:nvPr/>
        </p:nvSpPr>
        <p:spPr>
          <a:xfrm>
            <a:off x="3810000" y="4679188"/>
            <a:ext cx="835660" cy="228600"/>
          </a:xfrm>
          <a:custGeom>
            <a:avLst/>
            <a:gdLst/>
            <a:ahLst/>
            <a:cxnLst/>
            <a:rect l="l" t="t" r="r" b="b"/>
            <a:pathLst>
              <a:path w="835660" h="228600">
                <a:moveTo>
                  <a:pt x="722376" y="0"/>
                </a:moveTo>
                <a:lnTo>
                  <a:pt x="722376" y="57912"/>
                </a:lnTo>
                <a:lnTo>
                  <a:pt x="0" y="57912"/>
                </a:lnTo>
                <a:lnTo>
                  <a:pt x="0" y="173736"/>
                </a:lnTo>
                <a:lnTo>
                  <a:pt x="722376" y="173736"/>
                </a:lnTo>
                <a:lnTo>
                  <a:pt x="722376" y="228600"/>
                </a:lnTo>
                <a:lnTo>
                  <a:pt x="835151" y="115824"/>
                </a:lnTo>
                <a:lnTo>
                  <a:pt x="722376" y="0"/>
                </a:lnTo>
                <a:close/>
              </a:path>
            </a:pathLst>
          </a:custGeom>
          <a:solidFill>
            <a:srgbClr val="FFFFFF"/>
          </a:solidFill>
        </p:spPr>
        <p:txBody>
          <a:bodyPr wrap="square" lIns="0" tIns="0" rIns="0" bIns="0" rtlCol="0"/>
          <a:lstStyle/>
          <a:p/>
        </p:txBody>
      </p:sp>
      <p:sp>
        <p:nvSpPr>
          <p:cNvPr id="124" name="object 124"/>
          <p:cNvSpPr/>
          <p:nvPr/>
        </p:nvSpPr>
        <p:spPr>
          <a:xfrm>
            <a:off x="3797808" y="4648708"/>
            <a:ext cx="866140" cy="289560"/>
          </a:xfrm>
          <a:custGeom>
            <a:avLst/>
            <a:gdLst/>
            <a:ahLst/>
            <a:cxnLst/>
            <a:rect l="l" t="t" r="r" b="b"/>
            <a:pathLst>
              <a:path w="866139" h="289560">
                <a:moveTo>
                  <a:pt x="719327" y="204216"/>
                </a:moveTo>
                <a:lnTo>
                  <a:pt x="719327" y="289560"/>
                </a:lnTo>
                <a:lnTo>
                  <a:pt x="750456" y="259080"/>
                </a:lnTo>
                <a:lnTo>
                  <a:pt x="746759" y="259080"/>
                </a:lnTo>
                <a:lnTo>
                  <a:pt x="725424" y="249936"/>
                </a:lnTo>
                <a:lnTo>
                  <a:pt x="746759" y="228600"/>
                </a:lnTo>
                <a:lnTo>
                  <a:pt x="746759" y="216408"/>
                </a:lnTo>
                <a:lnTo>
                  <a:pt x="734567" y="216408"/>
                </a:lnTo>
                <a:lnTo>
                  <a:pt x="719327" y="204216"/>
                </a:lnTo>
                <a:close/>
              </a:path>
              <a:path w="866139" h="289560">
                <a:moveTo>
                  <a:pt x="746759" y="228600"/>
                </a:moveTo>
                <a:lnTo>
                  <a:pt x="725424" y="249936"/>
                </a:lnTo>
                <a:lnTo>
                  <a:pt x="746759" y="259080"/>
                </a:lnTo>
                <a:lnTo>
                  <a:pt x="746759" y="228600"/>
                </a:lnTo>
                <a:close/>
              </a:path>
              <a:path w="866139" h="289560">
                <a:moveTo>
                  <a:pt x="829177" y="146182"/>
                </a:moveTo>
                <a:lnTo>
                  <a:pt x="746759" y="228600"/>
                </a:lnTo>
                <a:lnTo>
                  <a:pt x="746759" y="259080"/>
                </a:lnTo>
                <a:lnTo>
                  <a:pt x="750456" y="259080"/>
                </a:lnTo>
                <a:lnTo>
                  <a:pt x="856293" y="155448"/>
                </a:lnTo>
                <a:lnTo>
                  <a:pt x="838200" y="155448"/>
                </a:lnTo>
                <a:lnTo>
                  <a:pt x="829177" y="146182"/>
                </a:lnTo>
                <a:close/>
              </a:path>
              <a:path w="866139" h="289560">
                <a:moveTo>
                  <a:pt x="719327" y="76200"/>
                </a:moveTo>
                <a:lnTo>
                  <a:pt x="0" y="76200"/>
                </a:lnTo>
                <a:lnTo>
                  <a:pt x="0" y="216408"/>
                </a:lnTo>
                <a:lnTo>
                  <a:pt x="719327" y="216408"/>
                </a:lnTo>
                <a:lnTo>
                  <a:pt x="719327" y="204216"/>
                </a:lnTo>
                <a:lnTo>
                  <a:pt x="27431" y="204216"/>
                </a:lnTo>
                <a:lnTo>
                  <a:pt x="12191" y="188976"/>
                </a:lnTo>
                <a:lnTo>
                  <a:pt x="27431" y="188976"/>
                </a:lnTo>
                <a:lnTo>
                  <a:pt x="27431" y="100584"/>
                </a:lnTo>
                <a:lnTo>
                  <a:pt x="12191" y="100584"/>
                </a:lnTo>
                <a:lnTo>
                  <a:pt x="27431" y="88392"/>
                </a:lnTo>
                <a:lnTo>
                  <a:pt x="719327" y="88392"/>
                </a:lnTo>
                <a:lnTo>
                  <a:pt x="719327" y="76200"/>
                </a:lnTo>
                <a:close/>
              </a:path>
              <a:path w="866139" h="289560">
                <a:moveTo>
                  <a:pt x="746759" y="188976"/>
                </a:moveTo>
                <a:lnTo>
                  <a:pt x="27431" y="188976"/>
                </a:lnTo>
                <a:lnTo>
                  <a:pt x="27431" y="204216"/>
                </a:lnTo>
                <a:lnTo>
                  <a:pt x="719327" y="204216"/>
                </a:lnTo>
                <a:lnTo>
                  <a:pt x="734567" y="216408"/>
                </a:lnTo>
                <a:lnTo>
                  <a:pt x="746759" y="216408"/>
                </a:lnTo>
                <a:lnTo>
                  <a:pt x="746759" y="188976"/>
                </a:lnTo>
                <a:close/>
              </a:path>
              <a:path w="866139" h="289560">
                <a:moveTo>
                  <a:pt x="27431" y="188976"/>
                </a:moveTo>
                <a:lnTo>
                  <a:pt x="12191" y="188976"/>
                </a:lnTo>
                <a:lnTo>
                  <a:pt x="27431" y="204216"/>
                </a:lnTo>
                <a:lnTo>
                  <a:pt x="27431" y="188976"/>
                </a:lnTo>
                <a:close/>
              </a:path>
              <a:path w="866139" h="289560">
                <a:moveTo>
                  <a:pt x="838200" y="137160"/>
                </a:moveTo>
                <a:lnTo>
                  <a:pt x="829177" y="146182"/>
                </a:lnTo>
                <a:lnTo>
                  <a:pt x="838200" y="155448"/>
                </a:lnTo>
                <a:lnTo>
                  <a:pt x="838200" y="137160"/>
                </a:lnTo>
                <a:close/>
              </a:path>
              <a:path w="866139" h="289560">
                <a:moveTo>
                  <a:pt x="856488" y="137160"/>
                </a:moveTo>
                <a:lnTo>
                  <a:pt x="838200" y="137160"/>
                </a:lnTo>
                <a:lnTo>
                  <a:pt x="838200" y="155448"/>
                </a:lnTo>
                <a:lnTo>
                  <a:pt x="856293" y="155448"/>
                </a:lnTo>
                <a:lnTo>
                  <a:pt x="865631" y="146304"/>
                </a:lnTo>
                <a:lnTo>
                  <a:pt x="856488" y="137160"/>
                </a:lnTo>
                <a:close/>
              </a:path>
              <a:path w="866139" h="289560">
                <a:moveTo>
                  <a:pt x="749807" y="30480"/>
                </a:moveTo>
                <a:lnTo>
                  <a:pt x="746759" y="30480"/>
                </a:lnTo>
                <a:lnTo>
                  <a:pt x="746759" y="61536"/>
                </a:lnTo>
                <a:lnTo>
                  <a:pt x="829177" y="146182"/>
                </a:lnTo>
                <a:lnTo>
                  <a:pt x="838200" y="137160"/>
                </a:lnTo>
                <a:lnTo>
                  <a:pt x="856488" y="137160"/>
                </a:lnTo>
                <a:lnTo>
                  <a:pt x="749807" y="30480"/>
                </a:lnTo>
                <a:close/>
              </a:path>
              <a:path w="866139" h="289560">
                <a:moveTo>
                  <a:pt x="27431" y="88392"/>
                </a:moveTo>
                <a:lnTo>
                  <a:pt x="12191" y="100584"/>
                </a:lnTo>
                <a:lnTo>
                  <a:pt x="27431" y="100584"/>
                </a:lnTo>
                <a:lnTo>
                  <a:pt x="27431" y="88392"/>
                </a:lnTo>
                <a:close/>
              </a:path>
              <a:path w="866139" h="289560">
                <a:moveTo>
                  <a:pt x="746759" y="76200"/>
                </a:moveTo>
                <a:lnTo>
                  <a:pt x="734567" y="76200"/>
                </a:lnTo>
                <a:lnTo>
                  <a:pt x="719327" y="88392"/>
                </a:lnTo>
                <a:lnTo>
                  <a:pt x="27431" y="88392"/>
                </a:lnTo>
                <a:lnTo>
                  <a:pt x="27431" y="100584"/>
                </a:lnTo>
                <a:lnTo>
                  <a:pt x="746759" y="100584"/>
                </a:lnTo>
                <a:lnTo>
                  <a:pt x="746759" y="76200"/>
                </a:lnTo>
                <a:close/>
              </a:path>
              <a:path w="866139" h="289560">
                <a:moveTo>
                  <a:pt x="719327" y="0"/>
                </a:moveTo>
                <a:lnTo>
                  <a:pt x="719327" y="88392"/>
                </a:lnTo>
                <a:lnTo>
                  <a:pt x="734567" y="76200"/>
                </a:lnTo>
                <a:lnTo>
                  <a:pt x="746759" y="76200"/>
                </a:lnTo>
                <a:lnTo>
                  <a:pt x="746759" y="61536"/>
                </a:lnTo>
                <a:lnTo>
                  <a:pt x="725424" y="39624"/>
                </a:lnTo>
                <a:lnTo>
                  <a:pt x="746759" y="30480"/>
                </a:lnTo>
                <a:lnTo>
                  <a:pt x="749807" y="30480"/>
                </a:lnTo>
                <a:lnTo>
                  <a:pt x="719327" y="0"/>
                </a:lnTo>
                <a:close/>
              </a:path>
              <a:path w="866139" h="289560">
                <a:moveTo>
                  <a:pt x="746759" y="30480"/>
                </a:moveTo>
                <a:lnTo>
                  <a:pt x="725424" y="39624"/>
                </a:lnTo>
                <a:lnTo>
                  <a:pt x="746759" y="61536"/>
                </a:lnTo>
                <a:lnTo>
                  <a:pt x="746759" y="30480"/>
                </a:lnTo>
                <a:close/>
              </a:path>
            </a:pathLst>
          </a:custGeom>
          <a:solidFill>
            <a:srgbClr val="000000"/>
          </a:solidFill>
        </p:spPr>
        <p:txBody>
          <a:bodyPr wrap="square" lIns="0" tIns="0" rIns="0" bIns="0" rtlCol="0"/>
          <a:lstStyle/>
          <a:p/>
        </p:txBody>
      </p:sp>
      <p:sp>
        <p:nvSpPr>
          <p:cNvPr id="125" name="object 125"/>
          <p:cNvSpPr/>
          <p:nvPr/>
        </p:nvSpPr>
        <p:spPr>
          <a:xfrm>
            <a:off x="3788664" y="4752340"/>
            <a:ext cx="45720" cy="82550"/>
          </a:xfrm>
          <a:custGeom>
            <a:avLst/>
            <a:gdLst/>
            <a:ahLst/>
            <a:cxnLst/>
            <a:rect l="l" t="t" r="r" b="b"/>
            <a:pathLst>
              <a:path w="45720" h="82550">
                <a:moveTo>
                  <a:pt x="0" y="82295"/>
                </a:moveTo>
                <a:lnTo>
                  <a:pt x="45720" y="82295"/>
                </a:lnTo>
                <a:lnTo>
                  <a:pt x="45720" y="0"/>
                </a:lnTo>
                <a:lnTo>
                  <a:pt x="0" y="0"/>
                </a:lnTo>
                <a:lnTo>
                  <a:pt x="0" y="82295"/>
                </a:lnTo>
                <a:close/>
              </a:path>
            </a:pathLst>
          </a:custGeom>
          <a:solidFill>
            <a:srgbClr val="FFFFFF"/>
          </a:solidFill>
        </p:spPr>
        <p:txBody>
          <a:bodyPr wrap="square" lIns="0" tIns="0" rIns="0" bIns="0" rtlCol="0"/>
          <a:lstStyle/>
          <a:p/>
        </p:txBody>
      </p:sp>
      <p:sp>
        <p:nvSpPr>
          <p:cNvPr id="126" name="object 126"/>
          <p:cNvSpPr/>
          <p:nvPr/>
        </p:nvSpPr>
        <p:spPr>
          <a:xfrm>
            <a:off x="3785615" y="4752340"/>
            <a:ext cx="52069" cy="82550"/>
          </a:xfrm>
          <a:custGeom>
            <a:avLst/>
            <a:gdLst/>
            <a:ahLst/>
            <a:cxnLst/>
            <a:rect l="l" t="t" r="r" b="b"/>
            <a:pathLst>
              <a:path w="52070" h="82550">
                <a:moveTo>
                  <a:pt x="3048" y="0"/>
                </a:moveTo>
                <a:lnTo>
                  <a:pt x="0" y="0"/>
                </a:lnTo>
                <a:lnTo>
                  <a:pt x="0" y="82296"/>
                </a:lnTo>
                <a:lnTo>
                  <a:pt x="3048" y="82296"/>
                </a:lnTo>
                <a:lnTo>
                  <a:pt x="3048" y="0"/>
                </a:lnTo>
                <a:close/>
              </a:path>
              <a:path w="52070" h="82550">
                <a:moveTo>
                  <a:pt x="48768" y="79248"/>
                </a:moveTo>
                <a:lnTo>
                  <a:pt x="3048" y="79248"/>
                </a:lnTo>
                <a:lnTo>
                  <a:pt x="3048" y="82296"/>
                </a:lnTo>
                <a:lnTo>
                  <a:pt x="48768" y="82296"/>
                </a:lnTo>
                <a:lnTo>
                  <a:pt x="48768" y="79248"/>
                </a:lnTo>
                <a:close/>
              </a:path>
              <a:path w="52070" h="82550">
                <a:moveTo>
                  <a:pt x="51816" y="0"/>
                </a:moveTo>
                <a:lnTo>
                  <a:pt x="48768" y="0"/>
                </a:lnTo>
                <a:lnTo>
                  <a:pt x="48768" y="82296"/>
                </a:lnTo>
                <a:lnTo>
                  <a:pt x="51816" y="82296"/>
                </a:lnTo>
                <a:lnTo>
                  <a:pt x="51816" y="0"/>
                </a:lnTo>
                <a:close/>
              </a:path>
              <a:path w="52070" h="82550">
                <a:moveTo>
                  <a:pt x="48768" y="0"/>
                </a:moveTo>
                <a:lnTo>
                  <a:pt x="3048" y="0"/>
                </a:lnTo>
                <a:lnTo>
                  <a:pt x="3048" y="3048"/>
                </a:lnTo>
                <a:lnTo>
                  <a:pt x="48768" y="3048"/>
                </a:lnTo>
                <a:lnTo>
                  <a:pt x="48768" y="0"/>
                </a:lnTo>
                <a:close/>
              </a:path>
            </a:pathLst>
          </a:custGeom>
          <a:solidFill>
            <a:srgbClr val="FFFFFF"/>
          </a:solidFill>
        </p:spPr>
        <p:txBody>
          <a:bodyPr wrap="square" lIns="0" tIns="0" rIns="0" bIns="0" rtlCol="0"/>
          <a:lstStyle/>
          <a:p/>
        </p:txBody>
      </p:sp>
      <p:sp>
        <p:nvSpPr>
          <p:cNvPr id="127" name="object 127"/>
          <p:cNvSpPr/>
          <p:nvPr/>
        </p:nvSpPr>
        <p:spPr>
          <a:xfrm>
            <a:off x="3361944" y="3581908"/>
            <a:ext cx="615950" cy="0"/>
          </a:xfrm>
          <a:custGeom>
            <a:avLst/>
            <a:gdLst/>
            <a:ahLst/>
            <a:cxnLst/>
            <a:rect l="l" t="t" r="r" b="b"/>
            <a:pathLst>
              <a:path w="615950">
                <a:moveTo>
                  <a:pt x="0" y="0"/>
                </a:moveTo>
                <a:lnTo>
                  <a:pt x="615694" y="0"/>
                </a:lnTo>
              </a:path>
            </a:pathLst>
          </a:custGeom>
          <a:ln w="24384">
            <a:solidFill>
              <a:srgbClr val="000000"/>
            </a:solidFill>
          </a:ln>
        </p:spPr>
        <p:txBody>
          <a:bodyPr wrap="square" lIns="0" tIns="0" rIns="0" bIns="0" rtlCol="0"/>
          <a:lstStyle/>
          <a:p/>
        </p:txBody>
      </p:sp>
      <p:sp>
        <p:nvSpPr>
          <p:cNvPr id="128" name="object 128"/>
          <p:cNvSpPr/>
          <p:nvPr/>
        </p:nvSpPr>
        <p:spPr>
          <a:xfrm>
            <a:off x="3361944" y="4851400"/>
            <a:ext cx="615950" cy="0"/>
          </a:xfrm>
          <a:custGeom>
            <a:avLst/>
            <a:gdLst/>
            <a:ahLst/>
            <a:cxnLst/>
            <a:rect l="l" t="t" r="r" b="b"/>
            <a:pathLst>
              <a:path w="615950">
                <a:moveTo>
                  <a:pt x="0" y="0"/>
                </a:moveTo>
                <a:lnTo>
                  <a:pt x="615694" y="0"/>
                </a:lnTo>
              </a:path>
            </a:pathLst>
          </a:custGeom>
          <a:ln w="27431">
            <a:solidFill>
              <a:srgbClr val="000000"/>
            </a:solidFill>
          </a:ln>
        </p:spPr>
        <p:txBody>
          <a:bodyPr wrap="square" lIns="0" tIns="0" rIns="0" bIns="0" rtlCol="0"/>
          <a:lstStyle/>
          <a:p/>
        </p:txBody>
      </p:sp>
      <p:sp>
        <p:nvSpPr>
          <p:cNvPr id="129" name="object 129"/>
          <p:cNvSpPr/>
          <p:nvPr/>
        </p:nvSpPr>
        <p:spPr>
          <a:xfrm>
            <a:off x="3813047" y="3691635"/>
            <a:ext cx="0" cy="1036319"/>
          </a:xfrm>
          <a:custGeom>
            <a:avLst/>
            <a:gdLst/>
            <a:ahLst/>
            <a:cxnLst/>
            <a:rect l="l" t="t" r="r" b="b"/>
            <a:pathLst>
              <a:path h="1036320">
                <a:moveTo>
                  <a:pt x="0" y="0"/>
                </a:moveTo>
                <a:lnTo>
                  <a:pt x="0" y="1036319"/>
                </a:lnTo>
              </a:path>
            </a:pathLst>
          </a:custGeom>
          <a:ln w="24384">
            <a:solidFill>
              <a:srgbClr val="000000"/>
            </a:solidFill>
          </a:ln>
        </p:spPr>
        <p:txBody>
          <a:bodyPr wrap="square" lIns="0" tIns="0" rIns="0" bIns="0" rtlCol="0"/>
          <a:lstStyle/>
          <a:p/>
        </p:txBody>
      </p:sp>
      <p:sp>
        <p:nvSpPr>
          <p:cNvPr id="130" name="object 130"/>
          <p:cNvSpPr/>
          <p:nvPr/>
        </p:nvSpPr>
        <p:spPr>
          <a:xfrm>
            <a:off x="3977640" y="5474715"/>
            <a:ext cx="661670" cy="247015"/>
          </a:xfrm>
          <a:custGeom>
            <a:avLst/>
            <a:gdLst/>
            <a:ahLst/>
            <a:cxnLst/>
            <a:rect l="l" t="t" r="r" b="b"/>
            <a:pathLst>
              <a:path w="661670" h="247014">
                <a:moveTo>
                  <a:pt x="539496" y="0"/>
                </a:moveTo>
                <a:lnTo>
                  <a:pt x="539496" y="60959"/>
                </a:lnTo>
                <a:lnTo>
                  <a:pt x="0" y="60959"/>
                </a:lnTo>
                <a:lnTo>
                  <a:pt x="0" y="185927"/>
                </a:lnTo>
                <a:lnTo>
                  <a:pt x="539496" y="185927"/>
                </a:lnTo>
                <a:lnTo>
                  <a:pt x="539496" y="246887"/>
                </a:lnTo>
                <a:lnTo>
                  <a:pt x="661415" y="121919"/>
                </a:lnTo>
                <a:lnTo>
                  <a:pt x="539496" y="0"/>
                </a:lnTo>
                <a:close/>
              </a:path>
            </a:pathLst>
          </a:custGeom>
          <a:solidFill>
            <a:srgbClr val="FFFFFF"/>
          </a:solidFill>
        </p:spPr>
        <p:txBody>
          <a:bodyPr wrap="square" lIns="0" tIns="0" rIns="0" bIns="0" rtlCol="0"/>
          <a:lstStyle/>
          <a:p/>
        </p:txBody>
      </p:sp>
      <p:sp>
        <p:nvSpPr>
          <p:cNvPr id="131" name="object 131"/>
          <p:cNvSpPr/>
          <p:nvPr/>
        </p:nvSpPr>
        <p:spPr>
          <a:xfrm>
            <a:off x="3962400" y="5444235"/>
            <a:ext cx="680085" cy="307975"/>
          </a:xfrm>
          <a:custGeom>
            <a:avLst/>
            <a:gdLst/>
            <a:ahLst/>
            <a:cxnLst/>
            <a:rect l="l" t="t" r="r" b="b"/>
            <a:pathLst>
              <a:path w="680085" h="307975">
                <a:moveTo>
                  <a:pt x="27432" y="201168"/>
                </a:moveTo>
                <a:lnTo>
                  <a:pt x="15239" y="201168"/>
                </a:lnTo>
                <a:lnTo>
                  <a:pt x="15239" y="228600"/>
                </a:lnTo>
                <a:lnTo>
                  <a:pt x="60960" y="228600"/>
                </a:lnTo>
                <a:lnTo>
                  <a:pt x="60960" y="216407"/>
                </a:lnTo>
                <a:lnTo>
                  <a:pt x="27432" y="216407"/>
                </a:lnTo>
                <a:lnTo>
                  <a:pt x="27432" y="201168"/>
                </a:lnTo>
                <a:close/>
              </a:path>
              <a:path w="680085" h="307975">
                <a:moveTo>
                  <a:pt x="27432" y="140207"/>
                </a:moveTo>
                <a:lnTo>
                  <a:pt x="0" y="140207"/>
                </a:lnTo>
                <a:lnTo>
                  <a:pt x="0" y="216407"/>
                </a:lnTo>
                <a:lnTo>
                  <a:pt x="15239" y="216407"/>
                </a:lnTo>
                <a:lnTo>
                  <a:pt x="15239" y="201168"/>
                </a:lnTo>
                <a:lnTo>
                  <a:pt x="27432" y="201168"/>
                </a:lnTo>
                <a:lnTo>
                  <a:pt x="27432" y="140207"/>
                </a:lnTo>
                <a:close/>
              </a:path>
              <a:path w="680085" h="307975">
                <a:moveTo>
                  <a:pt x="60960" y="201168"/>
                </a:moveTo>
                <a:lnTo>
                  <a:pt x="27432" y="201168"/>
                </a:lnTo>
                <a:lnTo>
                  <a:pt x="27432" y="216407"/>
                </a:lnTo>
                <a:lnTo>
                  <a:pt x="60960" y="216407"/>
                </a:lnTo>
                <a:lnTo>
                  <a:pt x="60960" y="201168"/>
                </a:lnTo>
                <a:close/>
              </a:path>
              <a:path w="680085" h="307975">
                <a:moveTo>
                  <a:pt x="70103" y="79247"/>
                </a:moveTo>
                <a:lnTo>
                  <a:pt x="0" y="79247"/>
                </a:lnTo>
                <a:lnTo>
                  <a:pt x="0" y="112775"/>
                </a:lnTo>
                <a:lnTo>
                  <a:pt x="27432" y="112775"/>
                </a:lnTo>
                <a:lnTo>
                  <a:pt x="27432" y="103631"/>
                </a:lnTo>
                <a:lnTo>
                  <a:pt x="15239" y="103631"/>
                </a:lnTo>
                <a:lnTo>
                  <a:pt x="27432" y="91439"/>
                </a:lnTo>
                <a:lnTo>
                  <a:pt x="70103" y="91439"/>
                </a:lnTo>
                <a:lnTo>
                  <a:pt x="70103" y="79247"/>
                </a:lnTo>
                <a:close/>
              </a:path>
              <a:path w="680085" h="307975">
                <a:moveTo>
                  <a:pt x="27432" y="91439"/>
                </a:moveTo>
                <a:lnTo>
                  <a:pt x="15239" y="103631"/>
                </a:lnTo>
                <a:lnTo>
                  <a:pt x="27432" y="103631"/>
                </a:lnTo>
                <a:lnTo>
                  <a:pt x="27432" y="91439"/>
                </a:lnTo>
                <a:close/>
              </a:path>
              <a:path w="680085" h="307975">
                <a:moveTo>
                  <a:pt x="70103" y="91439"/>
                </a:moveTo>
                <a:lnTo>
                  <a:pt x="27432" y="91439"/>
                </a:lnTo>
                <a:lnTo>
                  <a:pt x="27432" y="103631"/>
                </a:lnTo>
                <a:lnTo>
                  <a:pt x="70103" y="103631"/>
                </a:lnTo>
                <a:lnTo>
                  <a:pt x="70103" y="91439"/>
                </a:lnTo>
                <a:close/>
              </a:path>
              <a:path w="680085" h="307975">
                <a:moveTo>
                  <a:pt x="170687" y="79247"/>
                </a:moveTo>
                <a:lnTo>
                  <a:pt x="94487" y="79247"/>
                </a:lnTo>
                <a:lnTo>
                  <a:pt x="94487" y="103631"/>
                </a:lnTo>
                <a:lnTo>
                  <a:pt x="170687" y="103631"/>
                </a:lnTo>
                <a:lnTo>
                  <a:pt x="170687" y="79247"/>
                </a:lnTo>
                <a:close/>
              </a:path>
              <a:path w="680085" h="307975">
                <a:moveTo>
                  <a:pt x="271272" y="79247"/>
                </a:moveTo>
                <a:lnTo>
                  <a:pt x="195072" y="79247"/>
                </a:lnTo>
                <a:lnTo>
                  <a:pt x="195072" y="103631"/>
                </a:lnTo>
                <a:lnTo>
                  <a:pt x="271272" y="103631"/>
                </a:lnTo>
                <a:lnTo>
                  <a:pt x="271272" y="79247"/>
                </a:lnTo>
                <a:close/>
              </a:path>
              <a:path w="680085" h="307975">
                <a:moveTo>
                  <a:pt x="374903" y="79247"/>
                </a:moveTo>
                <a:lnTo>
                  <a:pt x="298703" y="79247"/>
                </a:lnTo>
                <a:lnTo>
                  <a:pt x="298703" y="103631"/>
                </a:lnTo>
                <a:lnTo>
                  <a:pt x="374903" y="103631"/>
                </a:lnTo>
                <a:lnTo>
                  <a:pt x="374903" y="79247"/>
                </a:lnTo>
                <a:close/>
              </a:path>
              <a:path w="680085" h="307975">
                <a:moveTo>
                  <a:pt x="475488" y="79247"/>
                </a:moveTo>
                <a:lnTo>
                  <a:pt x="399288" y="79247"/>
                </a:lnTo>
                <a:lnTo>
                  <a:pt x="399288" y="103631"/>
                </a:lnTo>
                <a:lnTo>
                  <a:pt x="475488" y="103631"/>
                </a:lnTo>
                <a:lnTo>
                  <a:pt x="475488" y="79247"/>
                </a:lnTo>
                <a:close/>
              </a:path>
              <a:path w="680085" h="307975">
                <a:moveTo>
                  <a:pt x="557783" y="256031"/>
                </a:moveTo>
                <a:lnTo>
                  <a:pt x="542544" y="256031"/>
                </a:lnTo>
                <a:lnTo>
                  <a:pt x="542544" y="307847"/>
                </a:lnTo>
                <a:lnTo>
                  <a:pt x="573024" y="277368"/>
                </a:lnTo>
                <a:lnTo>
                  <a:pt x="566927" y="277368"/>
                </a:lnTo>
                <a:lnTo>
                  <a:pt x="545591" y="268224"/>
                </a:lnTo>
                <a:lnTo>
                  <a:pt x="557783" y="256031"/>
                </a:lnTo>
                <a:close/>
              </a:path>
              <a:path w="680085" h="307975">
                <a:moveTo>
                  <a:pt x="585215" y="228600"/>
                </a:moveTo>
                <a:lnTo>
                  <a:pt x="545591" y="268224"/>
                </a:lnTo>
                <a:lnTo>
                  <a:pt x="566927" y="277368"/>
                </a:lnTo>
                <a:lnTo>
                  <a:pt x="566927" y="256031"/>
                </a:lnTo>
                <a:lnTo>
                  <a:pt x="594360" y="256031"/>
                </a:lnTo>
                <a:lnTo>
                  <a:pt x="603503" y="246887"/>
                </a:lnTo>
                <a:lnTo>
                  <a:pt x="585215" y="228600"/>
                </a:lnTo>
                <a:close/>
              </a:path>
              <a:path w="680085" h="307975">
                <a:moveTo>
                  <a:pt x="594360" y="256031"/>
                </a:moveTo>
                <a:lnTo>
                  <a:pt x="566927" y="256031"/>
                </a:lnTo>
                <a:lnTo>
                  <a:pt x="566927" y="277368"/>
                </a:lnTo>
                <a:lnTo>
                  <a:pt x="573024" y="277368"/>
                </a:lnTo>
                <a:lnTo>
                  <a:pt x="594360" y="256031"/>
                </a:lnTo>
                <a:close/>
              </a:path>
              <a:path w="680085" h="307975">
                <a:moveTo>
                  <a:pt x="542544" y="216407"/>
                </a:moveTo>
                <a:lnTo>
                  <a:pt x="542544" y="231647"/>
                </a:lnTo>
                <a:lnTo>
                  <a:pt x="566927" y="231647"/>
                </a:lnTo>
                <a:lnTo>
                  <a:pt x="566927" y="228600"/>
                </a:lnTo>
                <a:lnTo>
                  <a:pt x="554736" y="228600"/>
                </a:lnTo>
                <a:lnTo>
                  <a:pt x="542544" y="216407"/>
                </a:lnTo>
                <a:close/>
              </a:path>
              <a:path w="680085" h="307975">
                <a:moveTo>
                  <a:pt x="566927" y="201168"/>
                </a:moveTo>
                <a:lnTo>
                  <a:pt x="493775" y="201168"/>
                </a:lnTo>
                <a:lnTo>
                  <a:pt x="493775" y="228600"/>
                </a:lnTo>
                <a:lnTo>
                  <a:pt x="542544" y="228600"/>
                </a:lnTo>
                <a:lnTo>
                  <a:pt x="542544" y="216407"/>
                </a:lnTo>
                <a:lnTo>
                  <a:pt x="566927" y="216407"/>
                </a:lnTo>
                <a:lnTo>
                  <a:pt x="566927" y="201168"/>
                </a:lnTo>
                <a:close/>
              </a:path>
              <a:path w="680085" h="307975">
                <a:moveTo>
                  <a:pt x="566927" y="216407"/>
                </a:moveTo>
                <a:lnTo>
                  <a:pt x="542544" y="216407"/>
                </a:lnTo>
                <a:lnTo>
                  <a:pt x="554736" y="228600"/>
                </a:lnTo>
                <a:lnTo>
                  <a:pt x="566927" y="228600"/>
                </a:lnTo>
                <a:lnTo>
                  <a:pt x="566927" y="216407"/>
                </a:lnTo>
                <a:close/>
              </a:path>
              <a:path w="680085" h="307975">
                <a:moveTo>
                  <a:pt x="655320" y="155447"/>
                </a:moveTo>
                <a:lnTo>
                  <a:pt x="603503" y="210312"/>
                </a:lnTo>
                <a:lnTo>
                  <a:pt x="621791" y="228600"/>
                </a:lnTo>
                <a:lnTo>
                  <a:pt x="673608" y="173736"/>
                </a:lnTo>
                <a:lnTo>
                  <a:pt x="655320" y="155447"/>
                </a:lnTo>
                <a:close/>
              </a:path>
              <a:path w="680085" h="307975">
                <a:moveTo>
                  <a:pt x="624839" y="85343"/>
                </a:moveTo>
                <a:lnTo>
                  <a:pt x="606551" y="100583"/>
                </a:lnTo>
                <a:lnTo>
                  <a:pt x="661415" y="155447"/>
                </a:lnTo>
                <a:lnTo>
                  <a:pt x="679703" y="137159"/>
                </a:lnTo>
                <a:lnTo>
                  <a:pt x="624839" y="85343"/>
                </a:lnTo>
                <a:close/>
              </a:path>
              <a:path w="680085" h="307975">
                <a:moveTo>
                  <a:pt x="542544" y="79247"/>
                </a:moveTo>
                <a:lnTo>
                  <a:pt x="499872" y="79247"/>
                </a:lnTo>
                <a:lnTo>
                  <a:pt x="499872" y="103631"/>
                </a:lnTo>
                <a:lnTo>
                  <a:pt x="566927" y="103631"/>
                </a:lnTo>
                <a:lnTo>
                  <a:pt x="566927" y="91439"/>
                </a:lnTo>
                <a:lnTo>
                  <a:pt x="542544" y="91439"/>
                </a:lnTo>
                <a:lnTo>
                  <a:pt x="542544" y="79247"/>
                </a:lnTo>
                <a:close/>
              </a:path>
              <a:path w="680085" h="307975">
                <a:moveTo>
                  <a:pt x="566927" y="70103"/>
                </a:moveTo>
                <a:lnTo>
                  <a:pt x="542544" y="70103"/>
                </a:lnTo>
                <a:lnTo>
                  <a:pt x="542544" y="91439"/>
                </a:lnTo>
                <a:lnTo>
                  <a:pt x="554736" y="79247"/>
                </a:lnTo>
                <a:lnTo>
                  <a:pt x="566927" y="79247"/>
                </a:lnTo>
                <a:lnTo>
                  <a:pt x="566927" y="70103"/>
                </a:lnTo>
                <a:close/>
              </a:path>
              <a:path w="680085" h="307975">
                <a:moveTo>
                  <a:pt x="566927" y="79247"/>
                </a:moveTo>
                <a:lnTo>
                  <a:pt x="554736" y="79247"/>
                </a:lnTo>
                <a:lnTo>
                  <a:pt x="542544" y="91439"/>
                </a:lnTo>
                <a:lnTo>
                  <a:pt x="566927" y="91439"/>
                </a:lnTo>
                <a:lnTo>
                  <a:pt x="566927" y="79247"/>
                </a:lnTo>
                <a:close/>
              </a:path>
              <a:path w="680085" h="307975">
                <a:moveTo>
                  <a:pt x="566927" y="30480"/>
                </a:moveTo>
                <a:lnTo>
                  <a:pt x="545591" y="39624"/>
                </a:lnTo>
                <a:lnTo>
                  <a:pt x="588263" y="82295"/>
                </a:lnTo>
                <a:lnTo>
                  <a:pt x="606551" y="67056"/>
                </a:lnTo>
                <a:lnTo>
                  <a:pt x="583276" y="42671"/>
                </a:lnTo>
                <a:lnTo>
                  <a:pt x="566927" y="42671"/>
                </a:lnTo>
                <a:lnTo>
                  <a:pt x="566927" y="30480"/>
                </a:lnTo>
                <a:close/>
              </a:path>
              <a:path w="680085" h="307975">
                <a:moveTo>
                  <a:pt x="542544" y="0"/>
                </a:moveTo>
                <a:lnTo>
                  <a:pt x="542544" y="42671"/>
                </a:lnTo>
                <a:lnTo>
                  <a:pt x="548639" y="42671"/>
                </a:lnTo>
                <a:lnTo>
                  <a:pt x="545591" y="39624"/>
                </a:lnTo>
                <a:lnTo>
                  <a:pt x="566927" y="30480"/>
                </a:lnTo>
                <a:lnTo>
                  <a:pt x="571638" y="30480"/>
                </a:lnTo>
                <a:lnTo>
                  <a:pt x="542544" y="0"/>
                </a:lnTo>
                <a:close/>
              </a:path>
              <a:path w="680085" h="307975">
                <a:moveTo>
                  <a:pt x="571638" y="30480"/>
                </a:moveTo>
                <a:lnTo>
                  <a:pt x="566927" y="30480"/>
                </a:lnTo>
                <a:lnTo>
                  <a:pt x="566927" y="42671"/>
                </a:lnTo>
                <a:lnTo>
                  <a:pt x="583276" y="42671"/>
                </a:lnTo>
                <a:lnTo>
                  <a:pt x="571638" y="30480"/>
                </a:lnTo>
                <a:close/>
              </a:path>
              <a:path w="680085" h="307975">
                <a:moveTo>
                  <a:pt x="469391" y="201168"/>
                </a:moveTo>
                <a:lnTo>
                  <a:pt x="393191" y="201168"/>
                </a:lnTo>
                <a:lnTo>
                  <a:pt x="393191" y="228600"/>
                </a:lnTo>
                <a:lnTo>
                  <a:pt x="469391" y="228600"/>
                </a:lnTo>
                <a:lnTo>
                  <a:pt x="469391" y="201168"/>
                </a:lnTo>
                <a:close/>
              </a:path>
              <a:path w="680085" h="307975">
                <a:moveTo>
                  <a:pt x="365760" y="201168"/>
                </a:moveTo>
                <a:lnTo>
                  <a:pt x="289560" y="201168"/>
                </a:lnTo>
                <a:lnTo>
                  <a:pt x="289560" y="228600"/>
                </a:lnTo>
                <a:lnTo>
                  <a:pt x="365760" y="228600"/>
                </a:lnTo>
                <a:lnTo>
                  <a:pt x="365760" y="201168"/>
                </a:lnTo>
                <a:close/>
              </a:path>
              <a:path w="680085" h="307975">
                <a:moveTo>
                  <a:pt x="265175" y="201168"/>
                </a:moveTo>
                <a:lnTo>
                  <a:pt x="188975" y="201168"/>
                </a:lnTo>
                <a:lnTo>
                  <a:pt x="188975" y="228600"/>
                </a:lnTo>
                <a:lnTo>
                  <a:pt x="265175" y="228600"/>
                </a:lnTo>
                <a:lnTo>
                  <a:pt x="265175" y="201168"/>
                </a:lnTo>
                <a:close/>
              </a:path>
              <a:path w="680085" h="307975">
                <a:moveTo>
                  <a:pt x="164591" y="201168"/>
                </a:moveTo>
                <a:lnTo>
                  <a:pt x="88391" y="201168"/>
                </a:lnTo>
                <a:lnTo>
                  <a:pt x="88391" y="228600"/>
                </a:lnTo>
                <a:lnTo>
                  <a:pt x="164591" y="228600"/>
                </a:lnTo>
                <a:lnTo>
                  <a:pt x="164591" y="201168"/>
                </a:lnTo>
                <a:close/>
              </a:path>
            </a:pathLst>
          </a:custGeom>
          <a:solidFill>
            <a:srgbClr val="000000"/>
          </a:solidFill>
        </p:spPr>
        <p:txBody>
          <a:bodyPr wrap="square" lIns="0" tIns="0" rIns="0" bIns="0" rtlCol="0"/>
          <a:lstStyle/>
          <a:p/>
        </p:txBody>
      </p:sp>
      <p:sp>
        <p:nvSpPr>
          <p:cNvPr id="132" name="object 132"/>
          <p:cNvSpPr txBox="1"/>
          <p:nvPr/>
        </p:nvSpPr>
        <p:spPr>
          <a:xfrm>
            <a:off x="5672328" y="4310379"/>
            <a:ext cx="1073150" cy="789940"/>
          </a:xfrm>
          <a:prstGeom prst="rect">
            <a:avLst/>
          </a:prstGeom>
          <a:solidFill>
            <a:srgbClr val="FFFFFF"/>
          </a:solidFill>
        </p:spPr>
        <p:txBody>
          <a:bodyPr vert="horz" wrap="square" lIns="0" tIns="30480" rIns="0" bIns="0" rtlCol="0">
            <a:spAutoFit/>
          </a:bodyPr>
          <a:lstStyle/>
          <a:p>
            <a:pPr marL="69850">
              <a:lnSpc>
                <a:spcPct val="100000"/>
              </a:lnSpc>
              <a:spcBef>
                <a:spcPts val="240"/>
              </a:spcBef>
            </a:pPr>
            <a:r>
              <a:rPr sz="1200" b="1" dirty="0">
                <a:latin typeface="Microsoft JhengHei" panose="020B0604030504040204" charset="-120"/>
                <a:cs typeface="Microsoft JhengHei" panose="020B0604030504040204" charset="-120"/>
              </a:rPr>
              <a:t>各种生产设施</a:t>
            </a:r>
            <a:endParaRPr sz="1200">
              <a:latin typeface="Microsoft JhengHei" panose="020B0604030504040204" charset="-120"/>
              <a:cs typeface="Microsoft JhengHei" panose="020B0604030504040204" charset="-120"/>
            </a:endParaRPr>
          </a:p>
        </p:txBody>
      </p:sp>
      <p:sp>
        <p:nvSpPr>
          <p:cNvPr id="133" name="object 133"/>
          <p:cNvSpPr txBox="1"/>
          <p:nvPr/>
        </p:nvSpPr>
        <p:spPr>
          <a:xfrm>
            <a:off x="7781035" y="4675632"/>
            <a:ext cx="10922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Microsoft JhengHei" panose="020B0604030504040204" charset="-120"/>
                <a:cs typeface="Microsoft JhengHei" panose="020B0604030504040204" charset="-120"/>
              </a:rPr>
              <a:t>其他含碳输出物</a:t>
            </a:r>
            <a:endParaRPr sz="1200">
              <a:latin typeface="Microsoft JhengHei" panose="020B0604030504040204" charset="-120"/>
              <a:cs typeface="Microsoft JhengHei" panose="020B0604030504040204" charset="-120"/>
            </a:endParaRPr>
          </a:p>
        </p:txBody>
      </p:sp>
      <p:sp>
        <p:nvSpPr>
          <p:cNvPr id="134" name="object 134"/>
          <p:cNvSpPr txBox="1"/>
          <p:nvPr/>
        </p:nvSpPr>
        <p:spPr>
          <a:xfrm>
            <a:off x="7781035" y="4154423"/>
            <a:ext cx="10922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Microsoft JhengHei" panose="020B0604030504040204" charset="-120"/>
                <a:cs typeface="Microsoft JhengHei" panose="020B0604030504040204" charset="-120"/>
              </a:rPr>
              <a:t>副产品到第三方</a:t>
            </a:r>
            <a:endParaRPr sz="1200">
              <a:latin typeface="Microsoft JhengHei" panose="020B0604030504040204" charset="-120"/>
              <a:cs typeface="Microsoft JhengHei" panose="020B0604030504040204" charset="-120"/>
            </a:endParaRPr>
          </a:p>
        </p:txBody>
      </p:sp>
      <p:sp>
        <p:nvSpPr>
          <p:cNvPr id="135" name="object 135"/>
          <p:cNvSpPr txBox="1"/>
          <p:nvPr/>
        </p:nvSpPr>
        <p:spPr>
          <a:xfrm>
            <a:off x="7781035" y="3654552"/>
            <a:ext cx="12446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Microsoft JhengHei" panose="020B0604030504040204" charset="-120"/>
                <a:cs typeface="Microsoft JhengHei" panose="020B0604030504040204" charset="-120"/>
              </a:rPr>
              <a:t>主产品、联产产品</a:t>
            </a:r>
            <a:endParaRPr sz="1200">
              <a:latin typeface="Microsoft JhengHei" panose="020B0604030504040204" charset="-120"/>
              <a:cs typeface="Microsoft JhengHei" panose="020B0604030504040204" charset="-120"/>
            </a:endParaRPr>
          </a:p>
        </p:txBody>
      </p:sp>
      <p:sp>
        <p:nvSpPr>
          <p:cNvPr id="136" name="object 136"/>
          <p:cNvSpPr/>
          <p:nvPr/>
        </p:nvSpPr>
        <p:spPr>
          <a:xfrm>
            <a:off x="3788664" y="6245859"/>
            <a:ext cx="612775" cy="265430"/>
          </a:xfrm>
          <a:custGeom>
            <a:avLst/>
            <a:gdLst/>
            <a:ahLst/>
            <a:cxnLst/>
            <a:rect l="l" t="t" r="r" b="b"/>
            <a:pathLst>
              <a:path w="612775" h="265429">
                <a:moveTo>
                  <a:pt x="481584" y="0"/>
                </a:moveTo>
                <a:lnTo>
                  <a:pt x="481584" y="64007"/>
                </a:lnTo>
                <a:lnTo>
                  <a:pt x="0" y="64007"/>
                </a:lnTo>
                <a:lnTo>
                  <a:pt x="0" y="198119"/>
                </a:lnTo>
                <a:lnTo>
                  <a:pt x="481584" y="198119"/>
                </a:lnTo>
                <a:lnTo>
                  <a:pt x="481584" y="265177"/>
                </a:lnTo>
                <a:lnTo>
                  <a:pt x="612648" y="131063"/>
                </a:lnTo>
                <a:lnTo>
                  <a:pt x="481584" y="0"/>
                </a:lnTo>
                <a:close/>
              </a:path>
            </a:pathLst>
          </a:custGeom>
          <a:solidFill>
            <a:srgbClr val="FFFFFF"/>
          </a:solidFill>
        </p:spPr>
        <p:txBody>
          <a:bodyPr wrap="square" lIns="0" tIns="0" rIns="0" bIns="0" rtlCol="0"/>
          <a:lstStyle/>
          <a:p/>
        </p:txBody>
      </p:sp>
      <p:sp>
        <p:nvSpPr>
          <p:cNvPr id="137" name="object 137"/>
          <p:cNvSpPr/>
          <p:nvPr/>
        </p:nvSpPr>
        <p:spPr>
          <a:xfrm>
            <a:off x="3776471" y="6215379"/>
            <a:ext cx="643255" cy="326390"/>
          </a:xfrm>
          <a:custGeom>
            <a:avLst/>
            <a:gdLst/>
            <a:ahLst/>
            <a:cxnLst/>
            <a:rect l="l" t="t" r="r" b="b"/>
            <a:pathLst>
              <a:path w="643254" h="326390">
                <a:moveTo>
                  <a:pt x="481583" y="228600"/>
                </a:moveTo>
                <a:lnTo>
                  <a:pt x="481583" y="326136"/>
                </a:lnTo>
                <a:lnTo>
                  <a:pt x="511498" y="295657"/>
                </a:lnTo>
                <a:lnTo>
                  <a:pt x="505967" y="295657"/>
                </a:lnTo>
                <a:lnTo>
                  <a:pt x="484631" y="286512"/>
                </a:lnTo>
                <a:lnTo>
                  <a:pt x="505967" y="264679"/>
                </a:lnTo>
                <a:lnTo>
                  <a:pt x="505967" y="240792"/>
                </a:lnTo>
                <a:lnTo>
                  <a:pt x="493775" y="240792"/>
                </a:lnTo>
                <a:lnTo>
                  <a:pt x="481583" y="228600"/>
                </a:lnTo>
                <a:close/>
              </a:path>
              <a:path w="643254" h="326390">
                <a:moveTo>
                  <a:pt x="505967" y="264679"/>
                </a:moveTo>
                <a:lnTo>
                  <a:pt x="484631" y="286512"/>
                </a:lnTo>
                <a:lnTo>
                  <a:pt x="505967" y="295657"/>
                </a:lnTo>
                <a:lnTo>
                  <a:pt x="505967" y="264679"/>
                </a:lnTo>
                <a:close/>
              </a:path>
              <a:path w="643254" h="326390">
                <a:moveTo>
                  <a:pt x="606657" y="161649"/>
                </a:moveTo>
                <a:lnTo>
                  <a:pt x="505967" y="264679"/>
                </a:lnTo>
                <a:lnTo>
                  <a:pt x="505967" y="295657"/>
                </a:lnTo>
                <a:lnTo>
                  <a:pt x="511498" y="295657"/>
                </a:lnTo>
                <a:lnTo>
                  <a:pt x="634153" y="170688"/>
                </a:lnTo>
                <a:lnTo>
                  <a:pt x="615695" y="170688"/>
                </a:lnTo>
                <a:lnTo>
                  <a:pt x="606657" y="161649"/>
                </a:lnTo>
                <a:close/>
              </a:path>
              <a:path w="643254" h="326390">
                <a:moveTo>
                  <a:pt x="481583" y="82296"/>
                </a:moveTo>
                <a:lnTo>
                  <a:pt x="0" y="82296"/>
                </a:lnTo>
                <a:lnTo>
                  <a:pt x="0" y="240792"/>
                </a:lnTo>
                <a:lnTo>
                  <a:pt x="481583" y="240792"/>
                </a:lnTo>
                <a:lnTo>
                  <a:pt x="481583" y="228600"/>
                </a:lnTo>
                <a:lnTo>
                  <a:pt x="24383" y="228600"/>
                </a:lnTo>
                <a:lnTo>
                  <a:pt x="12191" y="216408"/>
                </a:lnTo>
                <a:lnTo>
                  <a:pt x="24383" y="216408"/>
                </a:lnTo>
                <a:lnTo>
                  <a:pt x="24383" y="109729"/>
                </a:lnTo>
                <a:lnTo>
                  <a:pt x="12191" y="109729"/>
                </a:lnTo>
                <a:lnTo>
                  <a:pt x="24383" y="94488"/>
                </a:lnTo>
                <a:lnTo>
                  <a:pt x="481583" y="94488"/>
                </a:lnTo>
                <a:lnTo>
                  <a:pt x="481583" y="82296"/>
                </a:lnTo>
                <a:close/>
              </a:path>
              <a:path w="643254" h="326390">
                <a:moveTo>
                  <a:pt x="505967" y="216408"/>
                </a:moveTo>
                <a:lnTo>
                  <a:pt x="24383" y="216408"/>
                </a:lnTo>
                <a:lnTo>
                  <a:pt x="24383" y="228600"/>
                </a:lnTo>
                <a:lnTo>
                  <a:pt x="481583" y="228600"/>
                </a:lnTo>
                <a:lnTo>
                  <a:pt x="493775" y="240792"/>
                </a:lnTo>
                <a:lnTo>
                  <a:pt x="505967" y="240792"/>
                </a:lnTo>
                <a:lnTo>
                  <a:pt x="505967" y="216408"/>
                </a:lnTo>
                <a:close/>
              </a:path>
              <a:path w="643254" h="326390">
                <a:moveTo>
                  <a:pt x="24383" y="216408"/>
                </a:moveTo>
                <a:lnTo>
                  <a:pt x="12191" y="216408"/>
                </a:lnTo>
                <a:lnTo>
                  <a:pt x="24383" y="228600"/>
                </a:lnTo>
                <a:lnTo>
                  <a:pt x="24383" y="216408"/>
                </a:lnTo>
                <a:close/>
              </a:path>
              <a:path w="643254" h="326390">
                <a:moveTo>
                  <a:pt x="615695" y="152400"/>
                </a:moveTo>
                <a:lnTo>
                  <a:pt x="606657" y="161649"/>
                </a:lnTo>
                <a:lnTo>
                  <a:pt x="615695" y="170688"/>
                </a:lnTo>
                <a:lnTo>
                  <a:pt x="615695" y="152400"/>
                </a:lnTo>
                <a:close/>
              </a:path>
              <a:path w="643254" h="326390">
                <a:moveTo>
                  <a:pt x="633983" y="152400"/>
                </a:moveTo>
                <a:lnTo>
                  <a:pt x="615695" y="152400"/>
                </a:lnTo>
                <a:lnTo>
                  <a:pt x="615695" y="170688"/>
                </a:lnTo>
                <a:lnTo>
                  <a:pt x="634153" y="170688"/>
                </a:lnTo>
                <a:lnTo>
                  <a:pt x="643127" y="161544"/>
                </a:lnTo>
                <a:lnTo>
                  <a:pt x="633983" y="152400"/>
                </a:lnTo>
                <a:close/>
              </a:path>
              <a:path w="643254" h="326390">
                <a:moveTo>
                  <a:pt x="512063" y="30480"/>
                </a:moveTo>
                <a:lnTo>
                  <a:pt x="505967" y="30480"/>
                </a:lnTo>
                <a:lnTo>
                  <a:pt x="505967" y="60960"/>
                </a:lnTo>
                <a:lnTo>
                  <a:pt x="606657" y="161649"/>
                </a:lnTo>
                <a:lnTo>
                  <a:pt x="615695" y="152400"/>
                </a:lnTo>
                <a:lnTo>
                  <a:pt x="633983" y="152400"/>
                </a:lnTo>
                <a:lnTo>
                  <a:pt x="512063" y="30480"/>
                </a:lnTo>
                <a:close/>
              </a:path>
              <a:path w="643254" h="326390">
                <a:moveTo>
                  <a:pt x="24383" y="94488"/>
                </a:moveTo>
                <a:lnTo>
                  <a:pt x="12191" y="109729"/>
                </a:lnTo>
                <a:lnTo>
                  <a:pt x="24383" y="109729"/>
                </a:lnTo>
                <a:lnTo>
                  <a:pt x="24383" y="94488"/>
                </a:lnTo>
                <a:close/>
              </a:path>
              <a:path w="643254" h="326390">
                <a:moveTo>
                  <a:pt x="505967" y="82296"/>
                </a:moveTo>
                <a:lnTo>
                  <a:pt x="493775" y="82296"/>
                </a:lnTo>
                <a:lnTo>
                  <a:pt x="481583" y="94488"/>
                </a:lnTo>
                <a:lnTo>
                  <a:pt x="24383" y="94488"/>
                </a:lnTo>
                <a:lnTo>
                  <a:pt x="24383" y="109729"/>
                </a:lnTo>
                <a:lnTo>
                  <a:pt x="505967" y="109729"/>
                </a:lnTo>
                <a:lnTo>
                  <a:pt x="505967" y="82296"/>
                </a:lnTo>
                <a:close/>
              </a:path>
              <a:path w="643254" h="326390">
                <a:moveTo>
                  <a:pt x="481583" y="0"/>
                </a:moveTo>
                <a:lnTo>
                  <a:pt x="481583" y="94488"/>
                </a:lnTo>
                <a:lnTo>
                  <a:pt x="493775" y="82296"/>
                </a:lnTo>
                <a:lnTo>
                  <a:pt x="505967" y="82296"/>
                </a:lnTo>
                <a:lnTo>
                  <a:pt x="505967" y="60960"/>
                </a:lnTo>
                <a:lnTo>
                  <a:pt x="484631" y="39624"/>
                </a:lnTo>
                <a:lnTo>
                  <a:pt x="505967" y="30480"/>
                </a:lnTo>
                <a:lnTo>
                  <a:pt x="512063" y="30480"/>
                </a:lnTo>
                <a:lnTo>
                  <a:pt x="481583" y="0"/>
                </a:lnTo>
                <a:close/>
              </a:path>
              <a:path w="643254" h="326390">
                <a:moveTo>
                  <a:pt x="505967" y="30480"/>
                </a:moveTo>
                <a:lnTo>
                  <a:pt x="484631" y="39624"/>
                </a:lnTo>
                <a:lnTo>
                  <a:pt x="505967" y="60960"/>
                </a:lnTo>
                <a:lnTo>
                  <a:pt x="505967" y="30480"/>
                </a:lnTo>
                <a:close/>
              </a:path>
            </a:pathLst>
          </a:custGeom>
          <a:solidFill>
            <a:srgbClr val="000000"/>
          </a:solidFill>
        </p:spPr>
        <p:txBody>
          <a:bodyPr wrap="square" lIns="0" tIns="0" rIns="0" bIns="0" rtlCol="0"/>
          <a:lstStyle/>
          <a:p/>
        </p:txBody>
      </p:sp>
      <p:sp>
        <p:nvSpPr>
          <p:cNvPr id="138" name="object 138"/>
          <p:cNvSpPr/>
          <p:nvPr/>
        </p:nvSpPr>
        <p:spPr>
          <a:xfrm>
            <a:off x="3788664" y="6715252"/>
            <a:ext cx="612775" cy="241300"/>
          </a:xfrm>
          <a:custGeom>
            <a:avLst/>
            <a:gdLst/>
            <a:ahLst/>
            <a:cxnLst/>
            <a:rect l="l" t="t" r="r" b="b"/>
            <a:pathLst>
              <a:path w="612775" h="241300">
                <a:moveTo>
                  <a:pt x="493775" y="0"/>
                </a:moveTo>
                <a:lnTo>
                  <a:pt x="493775" y="60960"/>
                </a:lnTo>
                <a:lnTo>
                  <a:pt x="0" y="60960"/>
                </a:lnTo>
                <a:lnTo>
                  <a:pt x="0" y="179832"/>
                </a:lnTo>
                <a:lnTo>
                  <a:pt x="493775" y="179832"/>
                </a:lnTo>
                <a:lnTo>
                  <a:pt x="493775" y="240792"/>
                </a:lnTo>
                <a:lnTo>
                  <a:pt x="612648" y="118872"/>
                </a:lnTo>
                <a:lnTo>
                  <a:pt x="493775" y="0"/>
                </a:lnTo>
                <a:close/>
              </a:path>
            </a:pathLst>
          </a:custGeom>
          <a:solidFill>
            <a:srgbClr val="FFFFFF"/>
          </a:solidFill>
        </p:spPr>
        <p:txBody>
          <a:bodyPr wrap="square" lIns="0" tIns="0" rIns="0" bIns="0" rtlCol="0"/>
          <a:lstStyle/>
          <a:p/>
        </p:txBody>
      </p:sp>
      <p:sp>
        <p:nvSpPr>
          <p:cNvPr id="139" name="object 139"/>
          <p:cNvSpPr/>
          <p:nvPr/>
        </p:nvSpPr>
        <p:spPr>
          <a:xfrm>
            <a:off x="3776471" y="6684771"/>
            <a:ext cx="643255" cy="268605"/>
          </a:xfrm>
          <a:custGeom>
            <a:avLst/>
            <a:gdLst/>
            <a:ahLst/>
            <a:cxnLst/>
            <a:rect l="l" t="t" r="r" b="b"/>
            <a:pathLst>
              <a:path w="643254" h="268604">
                <a:moveTo>
                  <a:pt x="24383" y="198119"/>
                </a:moveTo>
                <a:lnTo>
                  <a:pt x="12191" y="198119"/>
                </a:lnTo>
                <a:lnTo>
                  <a:pt x="12191" y="222503"/>
                </a:lnTo>
                <a:lnTo>
                  <a:pt x="54863" y="222503"/>
                </a:lnTo>
                <a:lnTo>
                  <a:pt x="54863" y="210311"/>
                </a:lnTo>
                <a:lnTo>
                  <a:pt x="24383" y="210311"/>
                </a:lnTo>
                <a:lnTo>
                  <a:pt x="24383" y="198119"/>
                </a:lnTo>
                <a:close/>
              </a:path>
              <a:path w="643254" h="268604">
                <a:moveTo>
                  <a:pt x="24383" y="134111"/>
                </a:moveTo>
                <a:lnTo>
                  <a:pt x="0" y="134111"/>
                </a:lnTo>
                <a:lnTo>
                  <a:pt x="0" y="210311"/>
                </a:lnTo>
                <a:lnTo>
                  <a:pt x="12191" y="210311"/>
                </a:lnTo>
                <a:lnTo>
                  <a:pt x="12191" y="198119"/>
                </a:lnTo>
                <a:lnTo>
                  <a:pt x="24383" y="198119"/>
                </a:lnTo>
                <a:lnTo>
                  <a:pt x="24383" y="134111"/>
                </a:lnTo>
                <a:close/>
              </a:path>
              <a:path w="643254" h="268604">
                <a:moveTo>
                  <a:pt x="54863" y="198119"/>
                </a:moveTo>
                <a:lnTo>
                  <a:pt x="24383" y="198119"/>
                </a:lnTo>
                <a:lnTo>
                  <a:pt x="24383" y="210311"/>
                </a:lnTo>
                <a:lnTo>
                  <a:pt x="54863" y="210311"/>
                </a:lnTo>
                <a:lnTo>
                  <a:pt x="54863" y="198119"/>
                </a:lnTo>
                <a:close/>
              </a:path>
              <a:path w="643254" h="268604">
                <a:moveTo>
                  <a:pt x="70103" y="76199"/>
                </a:moveTo>
                <a:lnTo>
                  <a:pt x="0" y="76199"/>
                </a:lnTo>
                <a:lnTo>
                  <a:pt x="0" y="109727"/>
                </a:lnTo>
                <a:lnTo>
                  <a:pt x="24383" y="109727"/>
                </a:lnTo>
                <a:lnTo>
                  <a:pt x="24383" y="103631"/>
                </a:lnTo>
                <a:lnTo>
                  <a:pt x="12191" y="103631"/>
                </a:lnTo>
                <a:lnTo>
                  <a:pt x="24383" y="91439"/>
                </a:lnTo>
                <a:lnTo>
                  <a:pt x="70103" y="91439"/>
                </a:lnTo>
                <a:lnTo>
                  <a:pt x="70103" y="76199"/>
                </a:lnTo>
                <a:close/>
              </a:path>
              <a:path w="643254" h="268604">
                <a:moveTo>
                  <a:pt x="24383" y="91439"/>
                </a:moveTo>
                <a:lnTo>
                  <a:pt x="12191" y="103631"/>
                </a:lnTo>
                <a:lnTo>
                  <a:pt x="24383" y="103631"/>
                </a:lnTo>
                <a:lnTo>
                  <a:pt x="24383" y="91439"/>
                </a:lnTo>
                <a:close/>
              </a:path>
              <a:path w="643254" h="268604">
                <a:moveTo>
                  <a:pt x="70103" y="91439"/>
                </a:moveTo>
                <a:lnTo>
                  <a:pt x="24383" y="91439"/>
                </a:lnTo>
                <a:lnTo>
                  <a:pt x="24383" y="103631"/>
                </a:lnTo>
                <a:lnTo>
                  <a:pt x="70103" y="103631"/>
                </a:lnTo>
                <a:lnTo>
                  <a:pt x="70103" y="91439"/>
                </a:lnTo>
                <a:close/>
              </a:path>
              <a:path w="643254" h="268604">
                <a:moveTo>
                  <a:pt x="170687" y="76199"/>
                </a:moveTo>
                <a:lnTo>
                  <a:pt x="94487" y="76199"/>
                </a:lnTo>
                <a:lnTo>
                  <a:pt x="94487" y="103631"/>
                </a:lnTo>
                <a:lnTo>
                  <a:pt x="170687" y="103631"/>
                </a:lnTo>
                <a:lnTo>
                  <a:pt x="170687" y="76199"/>
                </a:lnTo>
                <a:close/>
              </a:path>
              <a:path w="643254" h="268604">
                <a:moveTo>
                  <a:pt x="271272" y="76199"/>
                </a:moveTo>
                <a:lnTo>
                  <a:pt x="195072" y="76199"/>
                </a:lnTo>
                <a:lnTo>
                  <a:pt x="195072" y="103631"/>
                </a:lnTo>
                <a:lnTo>
                  <a:pt x="271272" y="103631"/>
                </a:lnTo>
                <a:lnTo>
                  <a:pt x="271272" y="76199"/>
                </a:lnTo>
                <a:close/>
              </a:path>
              <a:path w="643254" h="268604">
                <a:moveTo>
                  <a:pt x="374903" y="76199"/>
                </a:moveTo>
                <a:lnTo>
                  <a:pt x="298703" y="76199"/>
                </a:lnTo>
                <a:lnTo>
                  <a:pt x="298703" y="103631"/>
                </a:lnTo>
                <a:lnTo>
                  <a:pt x="374903" y="103631"/>
                </a:lnTo>
                <a:lnTo>
                  <a:pt x="374903" y="76199"/>
                </a:lnTo>
                <a:close/>
              </a:path>
              <a:path w="643254" h="268604">
                <a:moveTo>
                  <a:pt x="475488" y="76199"/>
                </a:moveTo>
                <a:lnTo>
                  <a:pt x="399288" y="76199"/>
                </a:lnTo>
                <a:lnTo>
                  <a:pt x="399288" y="103631"/>
                </a:lnTo>
                <a:lnTo>
                  <a:pt x="475488" y="103631"/>
                </a:lnTo>
                <a:lnTo>
                  <a:pt x="475488" y="76199"/>
                </a:lnTo>
                <a:close/>
              </a:path>
              <a:path w="643254" h="268604">
                <a:moveTo>
                  <a:pt x="493775" y="210311"/>
                </a:moveTo>
                <a:lnTo>
                  <a:pt x="493775" y="268223"/>
                </a:lnTo>
                <a:lnTo>
                  <a:pt x="518160" y="268223"/>
                </a:lnTo>
                <a:lnTo>
                  <a:pt x="518160" y="249936"/>
                </a:lnTo>
                <a:lnTo>
                  <a:pt x="512063" y="243839"/>
                </a:lnTo>
                <a:lnTo>
                  <a:pt x="518160" y="238082"/>
                </a:lnTo>
                <a:lnTo>
                  <a:pt x="518160" y="222503"/>
                </a:lnTo>
                <a:lnTo>
                  <a:pt x="505967" y="222503"/>
                </a:lnTo>
                <a:lnTo>
                  <a:pt x="493775" y="210311"/>
                </a:lnTo>
                <a:close/>
              </a:path>
              <a:path w="643254" h="268604">
                <a:moveTo>
                  <a:pt x="566927" y="192023"/>
                </a:moveTo>
                <a:lnTo>
                  <a:pt x="518160" y="238082"/>
                </a:lnTo>
                <a:lnTo>
                  <a:pt x="518160" y="249936"/>
                </a:lnTo>
                <a:lnTo>
                  <a:pt x="530351" y="262127"/>
                </a:lnTo>
                <a:lnTo>
                  <a:pt x="585215" y="210311"/>
                </a:lnTo>
                <a:lnTo>
                  <a:pt x="566927" y="192023"/>
                </a:lnTo>
                <a:close/>
              </a:path>
              <a:path w="643254" h="268604">
                <a:moveTo>
                  <a:pt x="518160" y="238082"/>
                </a:moveTo>
                <a:lnTo>
                  <a:pt x="512063" y="243839"/>
                </a:lnTo>
                <a:lnTo>
                  <a:pt x="518160" y="249936"/>
                </a:lnTo>
                <a:lnTo>
                  <a:pt x="518160" y="238082"/>
                </a:lnTo>
                <a:close/>
              </a:path>
              <a:path w="643254" h="268604">
                <a:moveTo>
                  <a:pt x="518160" y="198119"/>
                </a:moveTo>
                <a:lnTo>
                  <a:pt x="487679" y="198119"/>
                </a:lnTo>
                <a:lnTo>
                  <a:pt x="487679" y="222503"/>
                </a:lnTo>
                <a:lnTo>
                  <a:pt x="493775" y="222503"/>
                </a:lnTo>
                <a:lnTo>
                  <a:pt x="493775" y="210311"/>
                </a:lnTo>
                <a:lnTo>
                  <a:pt x="518160" y="210311"/>
                </a:lnTo>
                <a:lnTo>
                  <a:pt x="518160" y="198119"/>
                </a:lnTo>
                <a:close/>
              </a:path>
              <a:path w="643254" h="268604">
                <a:moveTo>
                  <a:pt x="518160" y="210311"/>
                </a:moveTo>
                <a:lnTo>
                  <a:pt x="493775" y="210311"/>
                </a:lnTo>
                <a:lnTo>
                  <a:pt x="505967" y="222503"/>
                </a:lnTo>
                <a:lnTo>
                  <a:pt x="518160" y="222503"/>
                </a:lnTo>
                <a:lnTo>
                  <a:pt x="518160" y="210311"/>
                </a:lnTo>
                <a:close/>
              </a:path>
              <a:path w="643254" h="268604">
                <a:moveTo>
                  <a:pt x="606987" y="149787"/>
                </a:moveTo>
                <a:lnTo>
                  <a:pt x="585215" y="173735"/>
                </a:lnTo>
                <a:lnTo>
                  <a:pt x="603503" y="192023"/>
                </a:lnTo>
                <a:lnTo>
                  <a:pt x="634637" y="158495"/>
                </a:lnTo>
                <a:lnTo>
                  <a:pt x="615695" y="158495"/>
                </a:lnTo>
                <a:lnTo>
                  <a:pt x="606987" y="149787"/>
                </a:lnTo>
                <a:close/>
              </a:path>
              <a:path w="643254" h="268604">
                <a:moveTo>
                  <a:pt x="615695" y="140207"/>
                </a:moveTo>
                <a:lnTo>
                  <a:pt x="606987" y="149787"/>
                </a:lnTo>
                <a:lnTo>
                  <a:pt x="615695" y="158495"/>
                </a:lnTo>
                <a:lnTo>
                  <a:pt x="615695" y="140207"/>
                </a:lnTo>
                <a:close/>
              </a:path>
              <a:path w="643254" h="268604">
                <a:moveTo>
                  <a:pt x="633984" y="140207"/>
                </a:moveTo>
                <a:lnTo>
                  <a:pt x="615695" y="140207"/>
                </a:lnTo>
                <a:lnTo>
                  <a:pt x="615695" y="158495"/>
                </a:lnTo>
                <a:lnTo>
                  <a:pt x="634637" y="158495"/>
                </a:lnTo>
                <a:lnTo>
                  <a:pt x="643127" y="149351"/>
                </a:lnTo>
                <a:lnTo>
                  <a:pt x="633984" y="140207"/>
                </a:lnTo>
                <a:close/>
              </a:path>
              <a:path w="643254" h="268604">
                <a:moveTo>
                  <a:pt x="612648" y="118871"/>
                </a:moveTo>
                <a:lnTo>
                  <a:pt x="594360" y="137159"/>
                </a:lnTo>
                <a:lnTo>
                  <a:pt x="606987" y="149787"/>
                </a:lnTo>
                <a:lnTo>
                  <a:pt x="615695" y="140207"/>
                </a:lnTo>
                <a:lnTo>
                  <a:pt x="633984" y="140207"/>
                </a:lnTo>
                <a:lnTo>
                  <a:pt x="612648" y="118871"/>
                </a:lnTo>
                <a:close/>
              </a:path>
              <a:path w="643254" h="268604">
                <a:moveTo>
                  <a:pt x="539495" y="48767"/>
                </a:moveTo>
                <a:lnTo>
                  <a:pt x="524255" y="64007"/>
                </a:lnTo>
                <a:lnTo>
                  <a:pt x="576072" y="118871"/>
                </a:lnTo>
                <a:lnTo>
                  <a:pt x="594360" y="100583"/>
                </a:lnTo>
                <a:lnTo>
                  <a:pt x="539495" y="48767"/>
                </a:lnTo>
                <a:close/>
              </a:path>
              <a:path w="643254" h="268604">
                <a:moveTo>
                  <a:pt x="518160" y="76199"/>
                </a:moveTo>
                <a:lnTo>
                  <a:pt x="505967" y="76199"/>
                </a:lnTo>
                <a:lnTo>
                  <a:pt x="499872" y="83819"/>
                </a:lnTo>
                <a:lnTo>
                  <a:pt x="499872" y="103631"/>
                </a:lnTo>
                <a:lnTo>
                  <a:pt x="518160" y="103631"/>
                </a:lnTo>
                <a:lnTo>
                  <a:pt x="518160" y="76199"/>
                </a:lnTo>
                <a:close/>
              </a:path>
              <a:path w="643254" h="268604">
                <a:moveTo>
                  <a:pt x="493775" y="0"/>
                </a:moveTo>
                <a:lnTo>
                  <a:pt x="493775" y="91439"/>
                </a:lnTo>
                <a:lnTo>
                  <a:pt x="499872" y="83819"/>
                </a:lnTo>
                <a:lnTo>
                  <a:pt x="499872" y="76199"/>
                </a:lnTo>
                <a:lnTo>
                  <a:pt x="518160" y="76199"/>
                </a:lnTo>
                <a:lnTo>
                  <a:pt x="518160" y="48767"/>
                </a:lnTo>
                <a:lnTo>
                  <a:pt x="505967" y="48767"/>
                </a:lnTo>
                <a:lnTo>
                  <a:pt x="496824" y="39623"/>
                </a:lnTo>
                <a:lnTo>
                  <a:pt x="518160" y="30479"/>
                </a:lnTo>
                <a:lnTo>
                  <a:pt x="524255" y="30479"/>
                </a:lnTo>
                <a:lnTo>
                  <a:pt x="493775" y="0"/>
                </a:lnTo>
                <a:close/>
              </a:path>
              <a:path w="643254" h="268604">
                <a:moveTo>
                  <a:pt x="505967" y="76199"/>
                </a:moveTo>
                <a:lnTo>
                  <a:pt x="499872" y="76199"/>
                </a:lnTo>
                <a:lnTo>
                  <a:pt x="499872" y="83819"/>
                </a:lnTo>
                <a:lnTo>
                  <a:pt x="505967" y="76199"/>
                </a:lnTo>
                <a:close/>
              </a:path>
              <a:path w="643254" h="268604">
                <a:moveTo>
                  <a:pt x="518160" y="30479"/>
                </a:moveTo>
                <a:lnTo>
                  <a:pt x="496824" y="39623"/>
                </a:lnTo>
                <a:lnTo>
                  <a:pt x="505967" y="48767"/>
                </a:lnTo>
                <a:lnTo>
                  <a:pt x="518160" y="36575"/>
                </a:lnTo>
                <a:lnTo>
                  <a:pt x="518160" y="30479"/>
                </a:lnTo>
                <a:close/>
              </a:path>
              <a:path w="643254" h="268604">
                <a:moveTo>
                  <a:pt x="518160" y="36575"/>
                </a:moveTo>
                <a:lnTo>
                  <a:pt x="505967" y="48767"/>
                </a:lnTo>
                <a:lnTo>
                  <a:pt x="518160" y="48767"/>
                </a:lnTo>
                <a:lnTo>
                  <a:pt x="518160" y="36575"/>
                </a:lnTo>
                <a:close/>
              </a:path>
              <a:path w="643254" h="268604">
                <a:moveTo>
                  <a:pt x="524255" y="30479"/>
                </a:moveTo>
                <a:lnTo>
                  <a:pt x="518160" y="30479"/>
                </a:lnTo>
                <a:lnTo>
                  <a:pt x="518160" y="36575"/>
                </a:lnTo>
                <a:lnTo>
                  <a:pt x="524255" y="30479"/>
                </a:lnTo>
                <a:close/>
              </a:path>
              <a:path w="643254" h="268604">
                <a:moveTo>
                  <a:pt x="463295" y="198119"/>
                </a:moveTo>
                <a:lnTo>
                  <a:pt x="387095" y="198119"/>
                </a:lnTo>
                <a:lnTo>
                  <a:pt x="387095" y="222503"/>
                </a:lnTo>
                <a:lnTo>
                  <a:pt x="463295" y="222503"/>
                </a:lnTo>
                <a:lnTo>
                  <a:pt x="463295" y="198119"/>
                </a:lnTo>
                <a:close/>
              </a:path>
              <a:path w="643254" h="268604">
                <a:moveTo>
                  <a:pt x="359663" y="198119"/>
                </a:moveTo>
                <a:lnTo>
                  <a:pt x="283463" y="198119"/>
                </a:lnTo>
                <a:lnTo>
                  <a:pt x="283463" y="222503"/>
                </a:lnTo>
                <a:lnTo>
                  <a:pt x="359663" y="222503"/>
                </a:lnTo>
                <a:lnTo>
                  <a:pt x="359663" y="198119"/>
                </a:lnTo>
                <a:close/>
              </a:path>
              <a:path w="643254" h="268604">
                <a:moveTo>
                  <a:pt x="259079" y="198119"/>
                </a:moveTo>
                <a:lnTo>
                  <a:pt x="182879" y="198119"/>
                </a:lnTo>
                <a:lnTo>
                  <a:pt x="182879" y="222503"/>
                </a:lnTo>
                <a:lnTo>
                  <a:pt x="259079" y="222503"/>
                </a:lnTo>
                <a:lnTo>
                  <a:pt x="259079" y="198119"/>
                </a:lnTo>
                <a:close/>
              </a:path>
              <a:path w="643254" h="268604">
                <a:moveTo>
                  <a:pt x="158495" y="198119"/>
                </a:moveTo>
                <a:lnTo>
                  <a:pt x="82295" y="198119"/>
                </a:lnTo>
                <a:lnTo>
                  <a:pt x="82295" y="222503"/>
                </a:lnTo>
                <a:lnTo>
                  <a:pt x="158495" y="222503"/>
                </a:lnTo>
                <a:lnTo>
                  <a:pt x="158495" y="198119"/>
                </a:lnTo>
                <a:close/>
              </a:path>
            </a:pathLst>
          </a:custGeom>
          <a:solidFill>
            <a:srgbClr val="000000"/>
          </a:solidFill>
        </p:spPr>
        <p:txBody>
          <a:bodyPr wrap="square" lIns="0" tIns="0" rIns="0" bIns="0" rtlCol="0"/>
          <a:lstStyle/>
          <a:p/>
        </p:txBody>
      </p:sp>
      <p:sp>
        <p:nvSpPr>
          <p:cNvPr id="140" name="object 140"/>
          <p:cNvSpPr txBox="1"/>
          <p:nvPr/>
        </p:nvSpPr>
        <p:spPr>
          <a:xfrm>
            <a:off x="5068823" y="6029452"/>
            <a:ext cx="2344420" cy="454659"/>
          </a:xfrm>
          <a:prstGeom prst="rect">
            <a:avLst/>
          </a:prstGeom>
          <a:solidFill>
            <a:srgbClr val="FFFFFF"/>
          </a:solidFill>
        </p:spPr>
        <p:txBody>
          <a:bodyPr vert="horz" wrap="square" lIns="0" tIns="0" rIns="0" bIns="0" rtlCol="0">
            <a:spAutoFit/>
          </a:bodyPr>
          <a:lstStyle/>
          <a:p>
            <a:pPr>
              <a:lnSpc>
                <a:spcPts val="1415"/>
              </a:lnSpc>
            </a:pPr>
            <a:r>
              <a:rPr sz="1200" b="1" spc="-220" dirty="0">
                <a:latin typeface="Microsoft JhengHei" panose="020B0604030504040204" charset="-120"/>
                <a:cs typeface="Microsoft JhengHei" panose="020B0604030504040204" charset="-120"/>
              </a:rPr>
              <a:t>CO</a:t>
            </a:r>
            <a:r>
              <a:rPr sz="1200" b="1" spc="-330" baseline="-24000" dirty="0">
                <a:latin typeface="Microsoft JhengHei" panose="020B0604030504040204" charset="-120"/>
                <a:cs typeface="Microsoft JhengHei" panose="020B0604030504040204" charset="-120"/>
              </a:rPr>
              <a:t>2</a:t>
            </a:r>
            <a:r>
              <a:rPr sz="1200" b="1" dirty="0">
                <a:latin typeface="Microsoft JhengHei" panose="020B0604030504040204" charset="-120"/>
                <a:cs typeface="Microsoft JhengHei" panose="020B0604030504040204" charset="-120"/>
              </a:rPr>
              <a:t>现场回收自用</a:t>
            </a:r>
            <a:endParaRPr sz="1200">
              <a:latin typeface="Microsoft JhengHei" panose="020B0604030504040204" charset="-120"/>
              <a:cs typeface="Microsoft JhengHei" panose="020B0604030504040204" charset="-120"/>
            </a:endParaRPr>
          </a:p>
        </p:txBody>
      </p:sp>
      <p:sp>
        <p:nvSpPr>
          <p:cNvPr id="141" name="object 141"/>
          <p:cNvSpPr/>
          <p:nvPr/>
        </p:nvSpPr>
        <p:spPr>
          <a:xfrm>
            <a:off x="7452359" y="6776211"/>
            <a:ext cx="615950" cy="259079"/>
          </a:xfrm>
          <a:custGeom>
            <a:avLst/>
            <a:gdLst/>
            <a:ahLst/>
            <a:cxnLst/>
            <a:rect l="l" t="t" r="r" b="b"/>
            <a:pathLst>
              <a:path w="615950" h="259079">
                <a:moveTo>
                  <a:pt x="484632" y="0"/>
                </a:moveTo>
                <a:lnTo>
                  <a:pt x="484632" y="64008"/>
                </a:lnTo>
                <a:lnTo>
                  <a:pt x="0" y="64008"/>
                </a:lnTo>
                <a:lnTo>
                  <a:pt x="0" y="195072"/>
                </a:lnTo>
                <a:lnTo>
                  <a:pt x="484632" y="195072"/>
                </a:lnTo>
                <a:lnTo>
                  <a:pt x="484632" y="259080"/>
                </a:lnTo>
                <a:lnTo>
                  <a:pt x="615696" y="128016"/>
                </a:lnTo>
                <a:lnTo>
                  <a:pt x="484632" y="0"/>
                </a:lnTo>
                <a:close/>
              </a:path>
            </a:pathLst>
          </a:custGeom>
          <a:solidFill>
            <a:srgbClr val="FFFFFF"/>
          </a:solidFill>
        </p:spPr>
        <p:txBody>
          <a:bodyPr wrap="square" lIns="0" tIns="0" rIns="0" bIns="0" rtlCol="0"/>
          <a:lstStyle/>
          <a:p/>
        </p:txBody>
      </p:sp>
      <p:sp>
        <p:nvSpPr>
          <p:cNvPr id="142" name="object 142"/>
          <p:cNvSpPr/>
          <p:nvPr/>
        </p:nvSpPr>
        <p:spPr>
          <a:xfrm>
            <a:off x="7440168" y="6745731"/>
            <a:ext cx="646430" cy="320040"/>
          </a:xfrm>
          <a:custGeom>
            <a:avLst/>
            <a:gdLst/>
            <a:ahLst/>
            <a:cxnLst/>
            <a:rect l="l" t="t" r="r" b="b"/>
            <a:pathLst>
              <a:path w="646429" h="320040">
                <a:moveTo>
                  <a:pt x="27431" y="213360"/>
                </a:moveTo>
                <a:lnTo>
                  <a:pt x="12191" y="213360"/>
                </a:lnTo>
                <a:lnTo>
                  <a:pt x="12191" y="237744"/>
                </a:lnTo>
                <a:lnTo>
                  <a:pt x="85343" y="237744"/>
                </a:lnTo>
                <a:lnTo>
                  <a:pt x="85343" y="225552"/>
                </a:lnTo>
                <a:lnTo>
                  <a:pt x="27431" y="225552"/>
                </a:lnTo>
                <a:lnTo>
                  <a:pt x="27431" y="213360"/>
                </a:lnTo>
                <a:close/>
              </a:path>
              <a:path w="646429" h="320040">
                <a:moveTo>
                  <a:pt x="27431" y="149352"/>
                </a:moveTo>
                <a:lnTo>
                  <a:pt x="0" y="149352"/>
                </a:lnTo>
                <a:lnTo>
                  <a:pt x="0" y="225552"/>
                </a:lnTo>
                <a:lnTo>
                  <a:pt x="12191" y="225552"/>
                </a:lnTo>
                <a:lnTo>
                  <a:pt x="12191" y="213360"/>
                </a:lnTo>
                <a:lnTo>
                  <a:pt x="27431" y="213360"/>
                </a:lnTo>
                <a:lnTo>
                  <a:pt x="27431" y="149352"/>
                </a:lnTo>
                <a:close/>
              </a:path>
              <a:path w="646429" h="320040">
                <a:moveTo>
                  <a:pt x="85343" y="213360"/>
                </a:moveTo>
                <a:lnTo>
                  <a:pt x="27431" y="213360"/>
                </a:lnTo>
                <a:lnTo>
                  <a:pt x="27431" y="225552"/>
                </a:lnTo>
                <a:lnTo>
                  <a:pt x="85343" y="225552"/>
                </a:lnTo>
                <a:lnTo>
                  <a:pt x="85343" y="213360"/>
                </a:lnTo>
                <a:close/>
              </a:path>
              <a:path w="646429" h="320040">
                <a:moveTo>
                  <a:pt x="60959" y="82296"/>
                </a:moveTo>
                <a:lnTo>
                  <a:pt x="0" y="82296"/>
                </a:lnTo>
                <a:lnTo>
                  <a:pt x="0" y="121920"/>
                </a:lnTo>
                <a:lnTo>
                  <a:pt x="27431" y="121920"/>
                </a:lnTo>
                <a:lnTo>
                  <a:pt x="27431" y="106680"/>
                </a:lnTo>
                <a:lnTo>
                  <a:pt x="12191" y="106680"/>
                </a:lnTo>
                <a:lnTo>
                  <a:pt x="27431" y="94488"/>
                </a:lnTo>
                <a:lnTo>
                  <a:pt x="60959" y="94488"/>
                </a:lnTo>
                <a:lnTo>
                  <a:pt x="60959" y="82296"/>
                </a:lnTo>
                <a:close/>
              </a:path>
              <a:path w="646429" h="320040">
                <a:moveTo>
                  <a:pt x="27431" y="94488"/>
                </a:moveTo>
                <a:lnTo>
                  <a:pt x="12191" y="106680"/>
                </a:lnTo>
                <a:lnTo>
                  <a:pt x="27431" y="106680"/>
                </a:lnTo>
                <a:lnTo>
                  <a:pt x="27431" y="94488"/>
                </a:lnTo>
                <a:close/>
              </a:path>
              <a:path w="646429" h="320040">
                <a:moveTo>
                  <a:pt x="60959" y="94488"/>
                </a:moveTo>
                <a:lnTo>
                  <a:pt x="27431" y="94488"/>
                </a:lnTo>
                <a:lnTo>
                  <a:pt x="27431" y="106680"/>
                </a:lnTo>
                <a:lnTo>
                  <a:pt x="60959" y="106680"/>
                </a:lnTo>
                <a:lnTo>
                  <a:pt x="60959" y="94488"/>
                </a:lnTo>
                <a:close/>
              </a:path>
              <a:path w="646429" h="320040">
                <a:moveTo>
                  <a:pt x="161543" y="82296"/>
                </a:moveTo>
                <a:lnTo>
                  <a:pt x="85343" y="82296"/>
                </a:lnTo>
                <a:lnTo>
                  <a:pt x="85343" y="106680"/>
                </a:lnTo>
                <a:lnTo>
                  <a:pt x="161543" y="106680"/>
                </a:lnTo>
                <a:lnTo>
                  <a:pt x="161543" y="82296"/>
                </a:lnTo>
                <a:close/>
              </a:path>
              <a:path w="646429" h="320040">
                <a:moveTo>
                  <a:pt x="265175" y="82296"/>
                </a:moveTo>
                <a:lnTo>
                  <a:pt x="188975" y="82296"/>
                </a:lnTo>
                <a:lnTo>
                  <a:pt x="188975" y="106680"/>
                </a:lnTo>
                <a:lnTo>
                  <a:pt x="265175" y="106680"/>
                </a:lnTo>
                <a:lnTo>
                  <a:pt x="265175" y="82296"/>
                </a:lnTo>
                <a:close/>
              </a:path>
              <a:path w="646429" h="320040">
                <a:moveTo>
                  <a:pt x="365759" y="82296"/>
                </a:moveTo>
                <a:lnTo>
                  <a:pt x="289559" y="82296"/>
                </a:lnTo>
                <a:lnTo>
                  <a:pt x="289559" y="106680"/>
                </a:lnTo>
                <a:lnTo>
                  <a:pt x="365759" y="106680"/>
                </a:lnTo>
                <a:lnTo>
                  <a:pt x="365759" y="82296"/>
                </a:lnTo>
                <a:close/>
              </a:path>
              <a:path w="646429" h="320040">
                <a:moveTo>
                  <a:pt x="466343" y="82296"/>
                </a:moveTo>
                <a:lnTo>
                  <a:pt x="390143" y="82296"/>
                </a:lnTo>
                <a:lnTo>
                  <a:pt x="390143" y="106680"/>
                </a:lnTo>
                <a:lnTo>
                  <a:pt x="466343" y="106680"/>
                </a:lnTo>
                <a:lnTo>
                  <a:pt x="466343" y="82296"/>
                </a:lnTo>
                <a:close/>
              </a:path>
              <a:path w="646429" h="320040">
                <a:moveTo>
                  <a:pt x="509015" y="246888"/>
                </a:moveTo>
                <a:lnTo>
                  <a:pt x="484631" y="246888"/>
                </a:lnTo>
                <a:lnTo>
                  <a:pt x="484631" y="320040"/>
                </a:lnTo>
                <a:lnTo>
                  <a:pt x="517289" y="289560"/>
                </a:lnTo>
                <a:lnTo>
                  <a:pt x="509015" y="289560"/>
                </a:lnTo>
                <a:lnTo>
                  <a:pt x="487679" y="280416"/>
                </a:lnTo>
                <a:lnTo>
                  <a:pt x="509015" y="261747"/>
                </a:lnTo>
                <a:lnTo>
                  <a:pt x="509015" y="246888"/>
                </a:lnTo>
                <a:close/>
              </a:path>
              <a:path w="646429" h="320040">
                <a:moveTo>
                  <a:pt x="509015" y="261747"/>
                </a:moveTo>
                <a:lnTo>
                  <a:pt x="487679" y="280416"/>
                </a:lnTo>
                <a:lnTo>
                  <a:pt x="509015" y="289560"/>
                </a:lnTo>
                <a:lnTo>
                  <a:pt x="509015" y="261747"/>
                </a:lnTo>
                <a:close/>
              </a:path>
              <a:path w="646429" h="320040">
                <a:moveTo>
                  <a:pt x="512063" y="259080"/>
                </a:moveTo>
                <a:lnTo>
                  <a:pt x="509015" y="261747"/>
                </a:lnTo>
                <a:lnTo>
                  <a:pt x="509015" y="289560"/>
                </a:lnTo>
                <a:lnTo>
                  <a:pt x="517289" y="289560"/>
                </a:lnTo>
                <a:lnTo>
                  <a:pt x="530351" y="277368"/>
                </a:lnTo>
                <a:lnTo>
                  <a:pt x="512063" y="259080"/>
                </a:lnTo>
                <a:close/>
              </a:path>
              <a:path w="646429" h="320040">
                <a:moveTo>
                  <a:pt x="582167" y="185928"/>
                </a:moveTo>
                <a:lnTo>
                  <a:pt x="530351" y="240792"/>
                </a:lnTo>
                <a:lnTo>
                  <a:pt x="545591" y="259080"/>
                </a:lnTo>
                <a:lnTo>
                  <a:pt x="600455" y="204216"/>
                </a:lnTo>
                <a:lnTo>
                  <a:pt x="582167" y="185928"/>
                </a:lnTo>
                <a:close/>
              </a:path>
              <a:path w="646429" h="320040">
                <a:moveTo>
                  <a:pt x="493775" y="213360"/>
                </a:moveTo>
                <a:lnTo>
                  <a:pt x="417575" y="213360"/>
                </a:lnTo>
                <a:lnTo>
                  <a:pt x="417575" y="237744"/>
                </a:lnTo>
                <a:lnTo>
                  <a:pt x="493775" y="237744"/>
                </a:lnTo>
                <a:lnTo>
                  <a:pt x="493775" y="213360"/>
                </a:lnTo>
                <a:close/>
              </a:path>
              <a:path w="646429" h="320040">
                <a:moveTo>
                  <a:pt x="636378" y="149352"/>
                </a:moveTo>
                <a:lnTo>
                  <a:pt x="618743" y="149352"/>
                </a:lnTo>
                <a:lnTo>
                  <a:pt x="618743" y="167640"/>
                </a:lnTo>
                <a:lnTo>
                  <a:pt x="600455" y="167640"/>
                </a:lnTo>
                <a:lnTo>
                  <a:pt x="618743" y="185928"/>
                </a:lnTo>
                <a:lnTo>
                  <a:pt x="637031" y="167640"/>
                </a:lnTo>
                <a:lnTo>
                  <a:pt x="618743" y="167640"/>
                </a:lnTo>
                <a:lnTo>
                  <a:pt x="609599" y="158496"/>
                </a:lnTo>
                <a:lnTo>
                  <a:pt x="646176" y="158496"/>
                </a:lnTo>
                <a:lnTo>
                  <a:pt x="636378" y="149352"/>
                </a:lnTo>
                <a:close/>
              </a:path>
              <a:path w="646429" h="320040">
                <a:moveTo>
                  <a:pt x="618743" y="149352"/>
                </a:moveTo>
                <a:lnTo>
                  <a:pt x="609599" y="158496"/>
                </a:lnTo>
                <a:lnTo>
                  <a:pt x="618743" y="167640"/>
                </a:lnTo>
                <a:lnTo>
                  <a:pt x="618743" y="149352"/>
                </a:lnTo>
                <a:close/>
              </a:path>
              <a:path w="646429" h="320040">
                <a:moveTo>
                  <a:pt x="600455" y="115824"/>
                </a:moveTo>
                <a:lnTo>
                  <a:pt x="582167" y="131064"/>
                </a:lnTo>
                <a:lnTo>
                  <a:pt x="609599" y="158496"/>
                </a:lnTo>
                <a:lnTo>
                  <a:pt x="618743" y="149352"/>
                </a:lnTo>
                <a:lnTo>
                  <a:pt x="636378" y="149352"/>
                </a:lnTo>
                <a:lnTo>
                  <a:pt x="600455" y="115824"/>
                </a:lnTo>
                <a:close/>
              </a:path>
              <a:path w="646429" h="320040">
                <a:moveTo>
                  <a:pt x="527303" y="42672"/>
                </a:moveTo>
                <a:lnTo>
                  <a:pt x="512063" y="60960"/>
                </a:lnTo>
                <a:lnTo>
                  <a:pt x="563879" y="115824"/>
                </a:lnTo>
                <a:lnTo>
                  <a:pt x="582167" y="97536"/>
                </a:lnTo>
                <a:lnTo>
                  <a:pt x="527303" y="42672"/>
                </a:lnTo>
                <a:close/>
              </a:path>
              <a:path w="646429" h="320040">
                <a:moveTo>
                  <a:pt x="509015" y="82296"/>
                </a:moveTo>
                <a:lnTo>
                  <a:pt x="496824" y="82296"/>
                </a:lnTo>
                <a:lnTo>
                  <a:pt x="493775" y="85344"/>
                </a:lnTo>
                <a:lnTo>
                  <a:pt x="493775" y="106680"/>
                </a:lnTo>
                <a:lnTo>
                  <a:pt x="509015" y="106680"/>
                </a:lnTo>
                <a:lnTo>
                  <a:pt x="509015" y="82296"/>
                </a:lnTo>
                <a:close/>
              </a:path>
              <a:path w="646429" h="320040">
                <a:moveTo>
                  <a:pt x="484631" y="0"/>
                </a:moveTo>
                <a:lnTo>
                  <a:pt x="484631" y="94488"/>
                </a:lnTo>
                <a:lnTo>
                  <a:pt x="493775" y="85344"/>
                </a:lnTo>
                <a:lnTo>
                  <a:pt x="493775" y="82296"/>
                </a:lnTo>
                <a:lnTo>
                  <a:pt x="509015" y="82296"/>
                </a:lnTo>
                <a:lnTo>
                  <a:pt x="509015" y="42672"/>
                </a:lnTo>
                <a:lnTo>
                  <a:pt x="493775" y="42672"/>
                </a:lnTo>
                <a:lnTo>
                  <a:pt x="487679" y="39624"/>
                </a:lnTo>
                <a:lnTo>
                  <a:pt x="503681" y="32766"/>
                </a:lnTo>
                <a:lnTo>
                  <a:pt x="512063" y="24384"/>
                </a:lnTo>
                <a:lnTo>
                  <a:pt x="484631" y="0"/>
                </a:lnTo>
                <a:close/>
              </a:path>
              <a:path w="646429" h="320040">
                <a:moveTo>
                  <a:pt x="496824" y="82296"/>
                </a:moveTo>
                <a:lnTo>
                  <a:pt x="493775" y="82296"/>
                </a:lnTo>
                <a:lnTo>
                  <a:pt x="493775" y="85344"/>
                </a:lnTo>
                <a:lnTo>
                  <a:pt x="496824" y="82296"/>
                </a:lnTo>
                <a:close/>
              </a:path>
              <a:path w="646429" h="320040">
                <a:moveTo>
                  <a:pt x="503681" y="32766"/>
                </a:moveTo>
                <a:lnTo>
                  <a:pt x="487679" y="39624"/>
                </a:lnTo>
                <a:lnTo>
                  <a:pt x="493775" y="42672"/>
                </a:lnTo>
                <a:lnTo>
                  <a:pt x="503681" y="32766"/>
                </a:lnTo>
                <a:close/>
              </a:path>
              <a:path w="646429" h="320040">
                <a:moveTo>
                  <a:pt x="509015" y="30480"/>
                </a:moveTo>
                <a:lnTo>
                  <a:pt x="503681" y="32766"/>
                </a:lnTo>
                <a:lnTo>
                  <a:pt x="493775" y="42672"/>
                </a:lnTo>
                <a:lnTo>
                  <a:pt x="509015" y="42672"/>
                </a:lnTo>
                <a:lnTo>
                  <a:pt x="509015" y="30480"/>
                </a:lnTo>
                <a:close/>
              </a:path>
              <a:path w="646429" h="320040">
                <a:moveTo>
                  <a:pt x="390143" y="213360"/>
                </a:moveTo>
                <a:lnTo>
                  <a:pt x="313943" y="213360"/>
                </a:lnTo>
                <a:lnTo>
                  <a:pt x="313943" y="237744"/>
                </a:lnTo>
                <a:lnTo>
                  <a:pt x="390143" y="237744"/>
                </a:lnTo>
                <a:lnTo>
                  <a:pt x="390143" y="213360"/>
                </a:lnTo>
                <a:close/>
              </a:path>
              <a:path w="646429" h="320040">
                <a:moveTo>
                  <a:pt x="289559" y="213360"/>
                </a:moveTo>
                <a:lnTo>
                  <a:pt x="213359" y="213360"/>
                </a:lnTo>
                <a:lnTo>
                  <a:pt x="213359" y="237744"/>
                </a:lnTo>
                <a:lnTo>
                  <a:pt x="289559" y="237744"/>
                </a:lnTo>
                <a:lnTo>
                  <a:pt x="289559" y="213360"/>
                </a:lnTo>
                <a:close/>
              </a:path>
              <a:path w="646429" h="320040">
                <a:moveTo>
                  <a:pt x="188975" y="213360"/>
                </a:moveTo>
                <a:lnTo>
                  <a:pt x="112775" y="213360"/>
                </a:lnTo>
                <a:lnTo>
                  <a:pt x="112775" y="237744"/>
                </a:lnTo>
                <a:lnTo>
                  <a:pt x="188975" y="237744"/>
                </a:lnTo>
                <a:lnTo>
                  <a:pt x="188975" y="213360"/>
                </a:lnTo>
                <a:close/>
              </a:path>
            </a:pathLst>
          </a:custGeom>
          <a:solidFill>
            <a:srgbClr val="000000"/>
          </a:solidFill>
        </p:spPr>
        <p:txBody>
          <a:bodyPr wrap="square" lIns="0" tIns="0" rIns="0" bIns="0" rtlCol="0"/>
          <a:lstStyle/>
          <a:p/>
        </p:txBody>
      </p:sp>
      <p:sp>
        <p:nvSpPr>
          <p:cNvPr id="143" name="object 143"/>
          <p:cNvSpPr/>
          <p:nvPr/>
        </p:nvSpPr>
        <p:spPr>
          <a:xfrm>
            <a:off x="7452359" y="6358637"/>
            <a:ext cx="615950" cy="271780"/>
          </a:xfrm>
          <a:custGeom>
            <a:avLst/>
            <a:gdLst/>
            <a:ahLst/>
            <a:cxnLst/>
            <a:rect l="l" t="t" r="r" b="b"/>
            <a:pathLst>
              <a:path w="615950" h="271779">
                <a:moveTo>
                  <a:pt x="478536" y="0"/>
                </a:moveTo>
                <a:lnTo>
                  <a:pt x="478536" y="70102"/>
                </a:lnTo>
                <a:lnTo>
                  <a:pt x="0" y="70102"/>
                </a:lnTo>
                <a:lnTo>
                  <a:pt x="0" y="204214"/>
                </a:lnTo>
                <a:lnTo>
                  <a:pt x="478536" y="204214"/>
                </a:lnTo>
                <a:lnTo>
                  <a:pt x="478536" y="271272"/>
                </a:lnTo>
                <a:lnTo>
                  <a:pt x="615696" y="137158"/>
                </a:lnTo>
                <a:lnTo>
                  <a:pt x="478536" y="0"/>
                </a:lnTo>
                <a:close/>
              </a:path>
            </a:pathLst>
          </a:custGeom>
          <a:solidFill>
            <a:srgbClr val="FFFFFF"/>
          </a:solidFill>
        </p:spPr>
        <p:txBody>
          <a:bodyPr wrap="square" lIns="0" tIns="0" rIns="0" bIns="0" rtlCol="0"/>
          <a:lstStyle/>
          <a:p/>
        </p:txBody>
      </p:sp>
      <p:sp>
        <p:nvSpPr>
          <p:cNvPr id="144" name="object 144"/>
          <p:cNvSpPr/>
          <p:nvPr/>
        </p:nvSpPr>
        <p:spPr>
          <a:xfrm>
            <a:off x="7440168" y="6328155"/>
            <a:ext cx="646430" cy="332740"/>
          </a:xfrm>
          <a:custGeom>
            <a:avLst/>
            <a:gdLst/>
            <a:ahLst/>
            <a:cxnLst/>
            <a:rect l="l" t="t" r="r" b="b"/>
            <a:pathLst>
              <a:path w="646429" h="332740">
                <a:moveTo>
                  <a:pt x="27431" y="222504"/>
                </a:moveTo>
                <a:lnTo>
                  <a:pt x="24383" y="222504"/>
                </a:lnTo>
                <a:lnTo>
                  <a:pt x="24383" y="246888"/>
                </a:lnTo>
                <a:lnTo>
                  <a:pt x="100583" y="246888"/>
                </a:lnTo>
                <a:lnTo>
                  <a:pt x="100583" y="234696"/>
                </a:lnTo>
                <a:lnTo>
                  <a:pt x="27431" y="234696"/>
                </a:lnTo>
                <a:lnTo>
                  <a:pt x="27431" y="222504"/>
                </a:lnTo>
                <a:close/>
              </a:path>
              <a:path w="646429" h="332740">
                <a:moveTo>
                  <a:pt x="27431" y="158496"/>
                </a:moveTo>
                <a:lnTo>
                  <a:pt x="0" y="158496"/>
                </a:lnTo>
                <a:lnTo>
                  <a:pt x="0" y="234696"/>
                </a:lnTo>
                <a:lnTo>
                  <a:pt x="24383" y="234696"/>
                </a:lnTo>
                <a:lnTo>
                  <a:pt x="24383" y="222504"/>
                </a:lnTo>
                <a:lnTo>
                  <a:pt x="27431" y="222504"/>
                </a:lnTo>
                <a:lnTo>
                  <a:pt x="27431" y="158496"/>
                </a:lnTo>
                <a:close/>
              </a:path>
              <a:path w="646429" h="332740">
                <a:moveTo>
                  <a:pt x="100583" y="222504"/>
                </a:moveTo>
                <a:lnTo>
                  <a:pt x="27431" y="222504"/>
                </a:lnTo>
                <a:lnTo>
                  <a:pt x="27431" y="234696"/>
                </a:lnTo>
                <a:lnTo>
                  <a:pt x="100583" y="234696"/>
                </a:lnTo>
                <a:lnTo>
                  <a:pt x="100583" y="222504"/>
                </a:lnTo>
                <a:close/>
              </a:path>
              <a:path w="646429" h="332740">
                <a:moveTo>
                  <a:pt x="54863" y="85344"/>
                </a:moveTo>
                <a:lnTo>
                  <a:pt x="0" y="85344"/>
                </a:lnTo>
                <a:lnTo>
                  <a:pt x="0" y="134112"/>
                </a:lnTo>
                <a:lnTo>
                  <a:pt x="27431" y="134112"/>
                </a:lnTo>
                <a:lnTo>
                  <a:pt x="27431" y="112776"/>
                </a:lnTo>
                <a:lnTo>
                  <a:pt x="12191" y="112776"/>
                </a:lnTo>
                <a:lnTo>
                  <a:pt x="27431" y="100584"/>
                </a:lnTo>
                <a:lnTo>
                  <a:pt x="54863" y="100584"/>
                </a:lnTo>
                <a:lnTo>
                  <a:pt x="54863" y="85344"/>
                </a:lnTo>
                <a:close/>
              </a:path>
              <a:path w="646429" h="332740">
                <a:moveTo>
                  <a:pt x="27431" y="100584"/>
                </a:moveTo>
                <a:lnTo>
                  <a:pt x="12191" y="112776"/>
                </a:lnTo>
                <a:lnTo>
                  <a:pt x="27431" y="112776"/>
                </a:lnTo>
                <a:lnTo>
                  <a:pt x="27431" y="100584"/>
                </a:lnTo>
                <a:close/>
              </a:path>
              <a:path w="646429" h="332740">
                <a:moveTo>
                  <a:pt x="54863" y="100584"/>
                </a:moveTo>
                <a:lnTo>
                  <a:pt x="27431" y="100584"/>
                </a:lnTo>
                <a:lnTo>
                  <a:pt x="27431" y="112776"/>
                </a:lnTo>
                <a:lnTo>
                  <a:pt x="54863" y="112776"/>
                </a:lnTo>
                <a:lnTo>
                  <a:pt x="54863" y="100584"/>
                </a:lnTo>
                <a:close/>
              </a:path>
              <a:path w="646429" h="332740">
                <a:moveTo>
                  <a:pt x="158496" y="85344"/>
                </a:moveTo>
                <a:lnTo>
                  <a:pt x="82296" y="85344"/>
                </a:lnTo>
                <a:lnTo>
                  <a:pt x="82296" y="112776"/>
                </a:lnTo>
                <a:lnTo>
                  <a:pt x="158496" y="112776"/>
                </a:lnTo>
                <a:lnTo>
                  <a:pt x="158496" y="85344"/>
                </a:lnTo>
                <a:close/>
              </a:path>
              <a:path w="646429" h="332740">
                <a:moveTo>
                  <a:pt x="259079" y="85344"/>
                </a:moveTo>
                <a:lnTo>
                  <a:pt x="182879" y="85344"/>
                </a:lnTo>
                <a:lnTo>
                  <a:pt x="182879" y="112776"/>
                </a:lnTo>
                <a:lnTo>
                  <a:pt x="259079" y="112776"/>
                </a:lnTo>
                <a:lnTo>
                  <a:pt x="259079" y="85344"/>
                </a:lnTo>
                <a:close/>
              </a:path>
              <a:path w="646429" h="332740">
                <a:moveTo>
                  <a:pt x="359663" y="85344"/>
                </a:moveTo>
                <a:lnTo>
                  <a:pt x="283463" y="85344"/>
                </a:lnTo>
                <a:lnTo>
                  <a:pt x="283463" y="112776"/>
                </a:lnTo>
                <a:lnTo>
                  <a:pt x="359663" y="112776"/>
                </a:lnTo>
                <a:lnTo>
                  <a:pt x="359663" y="85344"/>
                </a:lnTo>
                <a:close/>
              </a:path>
              <a:path w="646429" h="332740">
                <a:moveTo>
                  <a:pt x="463296" y="85344"/>
                </a:moveTo>
                <a:lnTo>
                  <a:pt x="387096" y="85344"/>
                </a:lnTo>
                <a:lnTo>
                  <a:pt x="387096" y="112776"/>
                </a:lnTo>
                <a:lnTo>
                  <a:pt x="463296" y="112776"/>
                </a:lnTo>
                <a:lnTo>
                  <a:pt x="463296" y="85344"/>
                </a:lnTo>
                <a:close/>
              </a:path>
              <a:path w="646429" h="332740">
                <a:moveTo>
                  <a:pt x="498210" y="277368"/>
                </a:moveTo>
                <a:lnTo>
                  <a:pt x="478535" y="277368"/>
                </a:lnTo>
                <a:lnTo>
                  <a:pt x="478535" y="332232"/>
                </a:lnTo>
                <a:lnTo>
                  <a:pt x="510707" y="301753"/>
                </a:lnTo>
                <a:lnTo>
                  <a:pt x="502920" y="301753"/>
                </a:lnTo>
                <a:lnTo>
                  <a:pt x="481583" y="292608"/>
                </a:lnTo>
                <a:lnTo>
                  <a:pt x="498210" y="277368"/>
                </a:lnTo>
                <a:close/>
              </a:path>
              <a:path w="646429" h="332740">
                <a:moveTo>
                  <a:pt x="518159" y="259081"/>
                </a:moveTo>
                <a:lnTo>
                  <a:pt x="481583" y="292608"/>
                </a:lnTo>
                <a:lnTo>
                  <a:pt x="502920" y="301753"/>
                </a:lnTo>
                <a:lnTo>
                  <a:pt x="502920" y="277368"/>
                </a:lnTo>
                <a:lnTo>
                  <a:pt x="536448" y="277368"/>
                </a:lnTo>
                <a:lnTo>
                  <a:pt x="518159" y="259081"/>
                </a:lnTo>
                <a:close/>
              </a:path>
              <a:path w="646429" h="332740">
                <a:moveTo>
                  <a:pt x="536448" y="277368"/>
                </a:moveTo>
                <a:lnTo>
                  <a:pt x="502920" y="277368"/>
                </a:lnTo>
                <a:lnTo>
                  <a:pt x="502920" y="301753"/>
                </a:lnTo>
                <a:lnTo>
                  <a:pt x="510707" y="301753"/>
                </a:lnTo>
                <a:lnTo>
                  <a:pt x="536448" y="277368"/>
                </a:lnTo>
                <a:close/>
              </a:path>
              <a:path w="646429" h="332740">
                <a:moveTo>
                  <a:pt x="591311" y="185928"/>
                </a:moveTo>
                <a:lnTo>
                  <a:pt x="536448" y="240792"/>
                </a:lnTo>
                <a:lnTo>
                  <a:pt x="554735" y="259081"/>
                </a:lnTo>
                <a:lnTo>
                  <a:pt x="606551" y="204216"/>
                </a:lnTo>
                <a:lnTo>
                  <a:pt x="591311" y="185928"/>
                </a:lnTo>
                <a:close/>
              </a:path>
              <a:path w="646429" h="332740">
                <a:moveTo>
                  <a:pt x="478535" y="234696"/>
                </a:moveTo>
                <a:lnTo>
                  <a:pt x="478535" y="252984"/>
                </a:lnTo>
                <a:lnTo>
                  <a:pt x="502920" y="252984"/>
                </a:lnTo>
                <a:lnTo>
                  <a:pt x="502920" y="246888"/>
                </a:lnTo>
                <a:lnTo>
                  <a:pt x="490727" y="246888"/>
                </a:lnTo>
                <a:lnTo>
                  <a:pt x="478535" y="234696"/>
                </a:lnTo>
                <a:close/>
              </a:path>
              <a:path w="646429" h="332740">
                <a:moveTo>
                  <a:pt x="502920" y="222504"/>
                </a:moveTo>
                <a:lnTo>
                  <a:pt x="432815" y="222504"/>
                </a:lnTo>
                <a:lnTo>
                  <a:pt x="432815" y="246888"/>
                </a:lnTo>
                <a:lnTo>
                  <a:pt x="478535" y="246888"/>
                </a:lnTo>
                <a:lnTo>
                  <a:pt x="478535" y="234696"/>
                </a:lnTo>
                <a:lnTo>
                  <a:pt x="502920" y="234696"/>
                </a:lnTo>
                <a:lnTo>
                  <a:pt x="502920" y="222504"/>
                </a:lnTo>
                <a:close/>
              </a:path>
              <a:path w="646429" h="332740">
                <a:moveTo>
                  <a:pt x="502920" y="234696"/>
                </a:moveTo>
                <a:lnTo>
                  <a:pt x="478535" y="234696"/>
                </a:lnTo>
                <a:lnTo>
                  <a:pt x="490727" y="246888"/>
                </a:lnTo>
                <a:lnTo>
                  <a:pt x="502920" y="246888"/>
                </a:lnTo>
                <a:lnTo>
                  <a:pt x="502920" y="234696"/>
                </a:lnTo>
                <a:close/>
              </a:path>
              <a:path w="646429" h="332740">
                <a:moveTo>
                  <a:pt x="608293" y="166333"/>
                </a:moveTo>
                <a:lnTo>
                  <a:pt x="606551" y="167640"/>
                </a:lnTo>
                <a:lnTo>
                  <a:pt x="624839" y="185928"/>
                </a:lnTo>
                <a:lnTo>
                  <a:pt x="635507" y="176784"/>
                </a:lnTo>
                <a:lnTo>
                  <a:pt x="618743" y="176784"/>
                </a:lnTo>
                <a:lnTo>
                  <a:pt x="608293" y="166333"/>
                </a:lnTo>
                <a:close/>
              </a:path>
              <a:path w="646429" h="332740">
                <a:moveTo>
                  <a:pt x="618743" y="158496"/>
                </a:moveTo>
                <a:lnTo>
                  <a:pt x="608293" y="166333"/>
                </a:lnTo>
                <a:lnTo>
                  <a:pt x="618743" y="176784"/>
                </a:lnTo>
                <a:lnTo>
                  <a:pt x="618743" y="158496"/>
                </a:lnTo>
                <a:close/>
              </a:path>
              <a:path w="646429" h="332740">
                <a:moveTo>
                  <a:pt x="637031" y="158496"/>
                </a:moveTo>
                <a:lnTo>
                  <a:pt x="618743" y="158496"/>
                </a:lnTo>
                <a:lnTo>
                  <a:pt x="618743" y="176784"/>
                </a:lnTo>
                <a:lnTo>
                  <a:pt x="635507" y="176784"/>
                </a:lnTo>
                <a:lnTo>
                  <a:pt x="646176" y="167640"/>
                </a:lnTo>
                <a:lnTo>
                  <a:pt x="637031" y="158496"/>
                </a:lnTo>
                <a:close/>
              </a:path>
              <a:path w="646429" h="332740">
                <a:moveTo>
                  <a:pt x="594359" y="115824"/>
                </a:moveTo>
                <a:lnTo>
                  <a:pt x="576072" y="134112"/>
                </a:lnTo>
                <a:lnTo>
                  <a:pt x="608293" y="166333"/>
                </a:lnTo>
                <a:lnTo>
                  <a:pt x="618743" y="158496"/>
                </a:lnTo>
                <a:lnTo>
                  <a:pt x="637031" y="158496"/>
                </a:lnTo>
                <a:lnTo>
                  <a:pt x="594359" y="115824"/>
                </a:lnTo>
                <a:close/>
              </a:path>
              <a:path w="646429" h="332740">
                <a:moveTo>
                  <a:pt x="521207" y="42672"/>
                </a:moveTo>
                <a:lnTo>
                  <a:pt x="502920" y="60960"/>
                </a:lnTo>
                <a:lnTo>
                  <a:pt x="557783" y="115824"/>
                </a:lnTo>
                <a:lnTo>
                  <a:pt x="576072" y="97536"/>
                </a:lnTo>
                <a:lnTo>
                  <a:pt x="521207" y="42672"/>
                </a:lnTo>
                <a:close/>
              </a:path>
              <a:path w="646429" h="332740">
                <a:moveTo>
                  <a:pt x="502920" y="85344"/>
                </a:moveTo>
                <a:lnTo>
                  <a:pt x="490727" y="85344"/>
                </a:lnTo>
                <a:lnTo>
                  <a:pt x="487679" y="89154"/>
                </a:lnTo>
                <a:lnTo>
                  <a:pt x="487679" y="112776"/>
                </a:lnTo>
                <a:lnTo>
                  <a:pt x="502920" y="112776"/>
                </a:lnTo>
                <a:lnTo>
                  <a:pt x="502920" y="85344"/>
                </a:lnTo>
                <a:close/>
              </a:path>
              <a:path w="646429" h="332740">
                <a:moveTo>
                  <a:pt x="478535" y="0"/>
                </a:moveTo>
                <a:lnTo>
                  <a:pt x="478535" y="100584"/>
                </a:lnTo>
                <a:lnTo>
                  <a:pt x="487679" y="89154"/>
                </a:lnTo>
                <a:lnTo>
                  <a:pt x="487679" y="85344"/>
                </a:lnTo>
                <a:lnTo>
                  <a:pt x="502920" y="85344"/>
                </a:lnTo>
                <a:lnTo>
                  <a:pt x="502920" y="42672"/>
                </a:lnTo>
                <a:lnTo>
                  <a:pt x="484631" y="42672"/>
                </a:lnTo>
                <a:lnTo>
                  <a:pt x="481583" y="39624"/>
                </a:lnTo>
                <a:lnTo>
                  <a:pt x="492250" y="35053"/>
                </a:lnTo>
                <a:lnTo>
                  <a:pt x="502920" y="24384"/>
                </a:lnTo>
                <a:lnTo>
                  <a:pt x="478535" y="0"/>
                </a:lnTo>
                <a:close/>
              </a:path>
              <a:path w="646429" h="332740">
                <a:moveTo>
                  <a:pt x="490727" y="85344"/>
                </a:moveTo>
                <a:lnTo>
                  <a:pt x="487679" y="85344"/>
                </a:lnTo>
                <a:lnTo>
                  <a:pt x="487679" y="89154"/>
                </a:lnTo>
                <a:lnTo>
                  <a:pt x="490727" y="85344"/>
                </a:lnTo>
                <a:close/>
              </a:path>
              <a:path w="646429" h="332740">
                <a:moveTo>
                  <a:pt x="492250" y="35053"/>
                </a:moveTo>
                <a:lnTo>
                  <a:pt x="481583" y="39624"/>
                </a:lnTo>
                <a:lnTo>
                  <a:pt x="484631" y="42672"/>
                </a:lnTo>
                <a:lnTo>
                  <a:pt x="492250" y="35053"/>
                </a:lnTo>
                <a:close/>
              </a:path>
              <a:path w="646429" h="332740">
                <a:moveTo>
                  <a:pt x="502920" y="30481"/>
                </a:moveTo>
                <a:lnTo>
                  <a:pt x="492250" y="35053"/>
                </a:lnTo>
                <a:lnTo>
                  <a:pt x="484631" y="42672"/>
                </a:lnTo>
                <a:lnTo>
                  <a:pt x="502920" y="42672"/>
                </a:lnTo>
                <a:lnTo>
                  <a:pt x="502920" y="30481"/>
                </a:lnTo>
                <a:close/>
              </a:path>
              <a:path w="646429" h="332740">
                <a:moveTo>
                  <a:pt x="405383" y="222504"/>
                </a:moveTo>
                <a:lnTo>
                  <a:pt x="329183" y="222504"/>
                </a:lnTo>
                <a:lnTo>
                  <a:pt x="329183" y="246888"/>
                </a:lnTo>
                <a:lnTo>
                  <a:pt x="405383" y="246888"/>
                </a:lnTo>
                <a:lnTo>
                  <a:pt x="405383" y="222504"/>
                </a:lnTo>
                <a:close/>
              </a:path>
              <a:path w="646429" h="332740">
                <a:moveTo>
                  <a:pt x="304800" y="222504"/>
                </a:moveTo>
                <a:lnTo>
                  <a:pt x="228600" y="222504"/>
                </a:lnTo>
                <a:lnTo>
                  <a:pt x="228600" y="246888"/>
                </a:lnTo>
                <a:lnTo>
                  <a:pt x="304800" y="246888"/>
                </a:lnTo>
                <a:lnTo>
                  <a:pt x="304800" y="222504"/>
                </a:lnTo>
                <a:close/>
              </a:path>
              <a:path w="646429" h="332740">
                <a:moveTo>
                  <a:pt x="204215" y="222504"/>
                </a:moveTo>
                <a:lnTo>
                  <a:pt x="128015" y="222504"/>
                </a:lnTo>
                <a:lnTo>
                  <a:pt x="128015" y="246888"/>
                </a:lnTo>
                <a:lnTo>
                  <a:pt x="204215" y="246888"/>
                </a:lnTo>
                <a:lnTo>
                  <a:pt x="204215" y="222504"/>
                </a:lnTo>
                <a:close/>
              </a:path>
            </a:pathLst>
          </a:custGeom>
          <a:solidFill>
            <a:srgbClr val="000000"/>
          </a:solidFill>
        </p:spPr>
        <p:txBody>
          <a:bodyPr wrap="square" lIns="0" tIns="0" rIns="0" bIns="0" rtlCol="0"/>
          <a:lstStyle/>
          <a:p/>
        </p:txBody>
      </p:sp>
      <p:sp>
        <p:nvSpPr>
          <p:cNvPr id="145" name="object 145"/>
          <p:cNvSpPr txBox="1"/>
          <p:nvPr/>
        </p:nvSpPr>
        <p:spPr>
          <a:xfrm>
            <a:off x="8107171" y="6312409"/>
            <a:ext cx="6350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Microsoft JhengHei" panose="020B0604030504040204" charset="-120"/>
                <a:cs typeface="Microsoft JhengHei" panose="020B0604030504040204" charset="-120"/>
              </a:rPr>
              <a:t>电力输出</a:t>
            </a:r>
            <a:endParaRPr sz="1200">
              <a:latin typeface="Microsoft JhengHei" panose="020B0604030504040204" charset="-120"/>
              <a:cs typeface="Microsoft JhengHei" panose="020B0604030504040204" charset="-120"/>
            </a:endParaRPr>
          </a:p>
        </p:txBody>
      </p:sp>
      <p:sp>
        <p:nvSpPr>
          <p:cNvPr id="146" name="object 146"/>
          <p:cNvSpPr txBox="1"/>
          <p:nvPr/>
        </p:nvSpPr>
        <p:spPr>
          <a:xfrm>
            <a:off x="8094980" y="6821423"/>
            <a:ext cx="6350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Microsoft JhengHei" panose="020B0604030504040204" charset="-120"/>
                <a:cs typeface="Microsoft JhengHei" panose="020B0604030504040204" charset="-120"/>
              </a:rPr>
              <a:t>热力输出</a:t>
            </a:r>
            <a:endParaRPr sz="1200">
              <a:latin typeface="Microsoft JhengHei" panose="020B0604030504040204" charset="-120"/>
              <a:cs typeface="Microsoft JhengHei" panose="020B0604030504040204" charset="-120"/>
            </a:endParaRPr>
          </a:p>
        </p:txBody>
      </p:sp>
      <p:sp>
        <p:nvSpPr>
          <p:cNvPr id="147" name="object 147"/>
          <p:cNvSpPr txBox="1"/>
          <p:nvPr/>
        </p:nvSpPr>
        <p:spPr>
          <a:xfrm>
            <a:off x="2724404" y="5145023"/>
            <a:ext cx="10922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Microsoft JhengHei" panose="020B0604030504040204" charset="-120"/>
                <a:cs typeface="Microsoft JhengHei" panose="020B0604030504040204" charset="-120"/>
              </a:rPr>
              <a:t>其他碳氢化合物</a:t>
            </a:r>
            <a:endParaRPr sz="1200">
              <a:latin typeface="Microsoft JhengHei" panose="020B0604030504040204" charset="-120"/>
              <a:cs typeface="Microsoft JhengHei" panose="020B0604030504040204" charset="-120"/>
            </a:endParaRPr>
          </a:p>
        </p:txBody>
      </p:sp>
      <p:sp>
        <p:nvSpPr>
          <p:cNvPr id="148" name="object 148"/>
          <p:cNvSpPr txBox="1"/>
          <p:nvPr/>
        </p:nvSpPr>
        <p:spPr>
          <a:xfrm>
            <a:off x="1352803" y="6547105"/>
            <a:ext cx="3009900" cy="351790"/>
          </a:xfrm>
          <a:prstGeom prst="rect">
            <a:avLst/>
          </a:prstGeom>
        </p:spPr>
        <p:txBody>
          <a:bodyPr vert="horz" wrap="square" lIns="0" tIns="13970" rIns="0" bIns="0" rtlCol="0">
            <a:spAutoFit/>
          </a:bodyPr>
          <a:lstStyle/>
          <a:p>
            <a:pPr marL="12700">
              <a:lnSpc>
                <a:spcPct val="100000"/>
              </a:lnSpc>
              <a:spcBef>
                <a:spcPts val="110"/>
              </a:spcBef>
            </a:pPr>
            <a:r>
              <a:rPr sz="900" b="1" spc="30" dirty="0">
                <a:latin typeface="Microsoft JhengHei" panose="020B0604030504040204" charset="-120"/>
                <a:cs typeface="Microsoft JhengHei" panose="020B0604030504040204" charset="-120"/>
              </a:rPr>
              <a:t>国家</a:t>
            </a:r>
            <a:r>
              <a:rPr sz="900" b="1" spc="10" dirty="0">
                <a:latin typeface="Microsoft JhengHei" panose="020B0604030504040204" charset="-120"/>
                <a:cs typeface="Microsoft JhengHei" panose="020B0604030504040204" charset="-120"/>
              </a:rPr>
              <a:t>发</a:t>
            </a:r>
            <a:r>
              <a:rPr sz="900" b="1" spc="-15" dirty="0">
                <a:latin typeface="Microsoft JhengHei" panose="020B0604030504040204" charset="-120"/>
                <a:cs typeface="Microsoft JhengHei" panose="020B0604030504040204" charset="-120"/>
              </a:rPr>
              <a:t>展</a:t>
            </a:r>
            <a:r>
              <a:rPr sz="900" b="1" spc="10" dirty="0">
                <a:latin typeface="Microsoft JhengHei" panose="020B0604030504040204" charset="-120"/>
                <a:cs typeface="Microsoft JhengHei" panose="020B0604030504040204" charset="-120"/>
              </a:rPr>
              <a:t>改</a:t>
            </a:r>
            <a:r>
              <a:rPr sz="900" b="1" spc="-15" dirty="0">
                <a:latin typeface="Microsoft JhengHei" panose="020B0604030504040204" charset="-120"/>
                <a:cs typeface="Microsoft JhengHei" panose="020B0604030504040204" charset="-120"/>
              </a:rPr>
              <a:t>革</a:t>
            </a:r>
            <a:r>
              <a:rPr sz="900" b="1" spc="10" dirty="0">
                <a:latin typeface="Microsoft JhengHei" panose="020B0604030504040204" charset="-120"/>
                <a:cs typeface="Microsoft JhengHei" panose="020B0604030504040204" charset="-120"/>
              </a:rPr>
              <a:t>委</a:t>
            </a:r>
            <a:r>
              <a:rPr sz="900" b="1" spc="-15" dirty="0">
                <a:latin typeface="Microsoft JhengHei" panose="020B0604030504040204" charset="-120"/>
                <a:cs typeface="Microsoft JhengHei" panose="020B0604030504040204" charset="-120"/>
              </a:rPr>
              <a:t>企</a:t>
            </a:r>
            <a:r>
              <a:rPr sz="900" b="1" spc="10" dirty="0">
                <a:latin typeface="Microsoft JhengHei" panose="020B0604030504040204" charset="-120"/>
                <a:cs typeface="Microsoft JhengHei" panose="020B0604030504040204" charset="-120"/>
              </a:rPr>
              <a:t>业</a:t>
            </a:r>
            <a:r>
              <a:rPr sz="900" b="1" spc="-15" dirty="0">
                <a:latin typeface="Microsoft JhengHei" panose="020B0604030504040204" charset="-120"/>
                <a:cs typeface="Microsoft JhengHei" panose="020B0604030504040204" charset="-120"/>
              </a:rPr>
              <a:t>温</a:t>
            </a:r>
            <a:r>
              <a:rPr sz="900" b="1" spc="10" dirty="0">
                <a:latin typeface="Microsoft JhengHei" panose="020B0604030504040204" charset="-120"/>
                <a:cs typeface="Microsoft JhengHei" panose="020B0604030504040204" charset="-120"/>
              </a:rPr>
              <a:t>室</a:t>
            </a:r>
            <a:r>
              <a:rPr sz="900" b="1" spc="-15" dirty="0">
                <a:latin typeface="Microsoft JhengHei" panose="020B0604030504040204" charset="-120"/>
                <a:cs typeface="Microsoft JhengHei" panose="020B0604030504040204" charset="-120"/>
              </a:rPr>
              <a:t>气</a:t>
            </a:r>
            <a:r>
              <a:rPr sz="900" b="1" spc="10" dirty="0">
                <a:latin typeface="Microsoft JhengHei" panose="020B0604030504040204" charset="-120"/>
                <a:cs typeface="Microsoft JhengHei" panose="020B0604030504040204" charset="-120"/>
              </a:rPr>
              <a:t>体</a:t>
            </a:r>
            <a:r>
              <a:rPr sz="900" b="1" spc="-15" dirty="0">
                <a:latin typeface="Microsoft JhengHei" panose="020B0604030504040204" charset="-120"/>
                <a:cs typeface="Microsoft JhengHei" panose="020B0604030504040204" charset="-120"/>
              </a:rPr>
              <a:t>核</a:t>
            </a:r>
            <a:r>
              <a:rPr sz="900" b="1" spc="10" dirty="0">
                <a:latin typeface="Microsoft JhengHei" panose="020B0604030504040204" charset="-120"/>
                <a:cs typeface="Microsoft JhengHei" panose="020B0604030504040204" charset="-120"/>
              </a:rPr>
              <a:t>算</a:t>
            </a:r>
            <a:r>
              <a:rPr sz="900" b="1" spc="-15" dirty="0">
                <a:latin typeface="Microsoft JhengHei" panose="020B0604030504040204" charset="-120"/>
                <a:cs typeface="Microsoft JhengHei" panose="020B0604030504040204" charset="-120"/>
              </a:rPr>
              <a:t>方</a:t>
            </a:r>
            <a:r>
              <a:rPr sz="900" b="1" spc="10" dirty="0">
                <a:latin typeface="Microsoft JhengHei" panose="020B0604030504040204" charset="-120"/>
                <a:cs typeface="Microsoft JhengHei" panose="020B0604030504040204" charset="-120"/>
              </a:rPr>
              <a:t>法</a:t>
            </a:r>
            <a:r>
              <a:rPr sz="900" b="1" spc="-15" dirty="0">
                <a:latin typeface="Microsoft JhengHei" panose="020B0604030504040204" charset="-120"/>
                <a:cs typeface="Microsoft JhengHei" panose="020B0604030504040204" charset="-120"/>
              </a:rPr>
              <a:t>与</a:t>
            </a:r>
            <a:r>
              <a:rPr sz="900" b="1" spc="10" dirty="0">
                <a:latin typeface="Microsoft JhengHei" panose="020B0604030504040204" charset="-120"/>
                <a:cs typeface="Microsoft JhengHei" panose="020B0604030504040204" charset="-120"/>
              </a:rPr>
              <a:t>报</a:t>
            </a:r>
            <a:r>
              <a:rPr sz="900" b="1" spc="-15" dirty="0">
                <a:latin typeface="Microsoft JhengHei" panose="020B0604030504040204" charset="-120"/>
                <a:cs typeface="Microsoft JhengHei" panose="020B0604030504040204" charset="-120"/>
              </a:rPr>
              <a:t>告</a:t>
            </a:r>
            <a:r>
              <a:rPr sz="900" b="1" spc="10" dirty="0">
                <a:latin typeface="Microsoft JhengHei" panose="020B0604030504040204" charset="-120"/>
                <a:cs typeface="Microsoft JhengHei" panose="020B0604030504040204" charset="-120"/>
              </a:rPr>
              <a:t>指</a:t>
            </a:r>
            <a:r>
              <a:rPr sz="900" b="1" spc="-15" dirty="0">
                <a:latin typeface="Microsoft JhengHei" panose="020B0604030504040204" charset="-120"/>
                <a:cs typeface="Microsoft JhengHei" panose="020B0604030504040204" charset="-120"/>
              </a:rPr>
              <a:t>南</a:t>
            </a:r>
            <a:r>
              <a:rPr sz="900" b="1" spc="10" dirty="0">
                <a:latin typeface="Microsoft JhengHei" panose="020B0604030504040204" charset="-120"/>
                <a:cs typeface="Microsoft JhengHei" panose="020B0604030504040204" charset="-120"/>
              </a:rPr>
              <a:t>系</a:t>
            </a:r>
            <a:r>
              <a:rPr sz="900" b="1" spc="-15" dirty="0">
                <a:latin typeface="Microsoft JhengHei" panose="020B0604030504040204" charset="-120"/>
                <a:cs typeface="Microsoft JhengHei" panose="020B0604030504040204" charset="-120"/>
              </a:rPr>
              <a:t>列</a:t>
            </a:r>
            <a:r>
              <a:rPr sz="900" b="1" spc="10" dirty="0">
                <a:latin typeface="Microsoft JhengHei" panose="020B0604030504040204" charset="-120"/>
                <a:cs typeface="Microsoft JhengHei" panose="020B0604030504040204" charset="-120"/>
              </a:rPr>
              <a:t>讲义</a:t>
            </a:r>
            <a:endParaRPr sz="900">
              <a:latin typeface="Microsoft JhengHei" panose="020B0604030504040204" charset="-120"/>
              <a:cs typeface="Microsoft JhengHei" panose="020B0604030504040204" charset="-120"/>
            </a:endParaRPr>
          </a:p>
          <a:p>
            <a:pPr marL="1499870">
              <a:lnSpc>
                <a:spcPct val="100000"/>
              </a:lnSpc>
              <a:spcBef>
                <a:spcPts val="35"/>
              </a:spcBef>
            </a:pPr>
            <a:r>
              <a:rPr sz="1200" b="1" dirty="0">
                <a:latin typeface="Microsoft JhengHei" panose="020B0604030504040204" charset="-120"/>
                <a:cs typeface="Microsoft JhengHei" panose="020B0604030504040204" charset="-120"/>
              </a:rPr>
              <a:t>热力输入</a:t>
            </a:r>
            <a:endParaRPr sz="1200">
              <a:latin typeface="Microsoft JhengHei" panose="020B0604030504040204" charset="-120"/>
              <a:cs typeface="Microsoft JhengHei" panose="020B0604030504040204" charset="-120"/>
            </a:endParaRPr>
          </a:p>
        </p:txBody>
      </p:sp>
      <p:sp>
        <p:nvSpPr>
          <p:cNvPr id="149" name="object 149"/>
          <p:cNvSpPr txBox="1"/>
          <p:nvPr/>
        </p:nvSpPr>
        <p:spPr>
          <a:xfrm>
            <a:off x="2837179" y="3977640"/>
            <a:ext cx="6350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Microsoft JhengHei" panose="020B0604030504040204" charset="-120"/>
                <a:cs typeface="Microsoft JhengHei" panose="020B0604030504040204" charset="-120"/>
              </a:rPr>
              <a:t>化石燃料</a:t>
            </a:r>
            <a:endParaRPr sz="1200">
              <a:latin typeface="Microsoft JhengHei" panose="020B0604030504040204" charset="-120"/>
              <a:cs typeface="Microsoft JhengHei" panose="020B0604030504040204" charset="-120"/>
            </a:endParaRPr>
          </a:p>
        </p:txBody>
      </p:sp>
      <p:sp>
        <p:nvSpPr>
          <p:cNvPr id="150" name="object 150"/>
          <p:cNvSpPr txBox="1"/>
          <p:nvPr/>
        </p:nvSpPr>
        <p:spPr>
          <a:xfrm>
            <a:off x="2840227" y="6239255"/>
            <a:ext cx="6350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Microsoft JhengHei" panose="020B0604030504040204" charset="-120"/>
                <a:cs typeface="Microsoft JhengHei" panose="020B0604030504040204" charset="-120"/>
              </a:rPr>
              <a:t>电力输入</a:t>
            </a:r>
            <a:endParaRPr sz="1200">
              <a:latin typeface="Microsoft JhengHei" panose="020B0604030504040204" charset="-120"/>
              <a:cs typeface="Microsoft JhengHei" panose="020B0604030504040204" charset="-120"/>
            </a:endParaRPr>
          </a:p>
        </p:txBody>
      </p:sp>
      <p:sp>
        <p:nvSpPr>
          <p:cNvPr id="151" name="object 151"/>
          <p:cNvSpPr/>
          <p:nvPr/>
        </p:nvSpPr>
        <p:spPr>
          <a:xfrm>
            <a:off x="3977640" y="5099811"/>
            <a:ext cx="661670" cy="243840"/>
          </a:xfrm>
          <a:custGeom>
            <a:avLst/>
            <a:gdLst/>
            <a:ahLst/>
            <a:cxnLst/>
            <a:rect l="l" t="t" r="r" b="b"/>
            <a:pathLst>
              <a:path w="661670" h="243839">
                <a:moveTo>
                  <a:pt x="539496" y="0"/>
                </a:moveTo>
                <a:lnTo>
                  <a:pt x="539496" y="60960"/>
                </a:lnTo>
                <a:lnTo>
                  <a:pt x="0" y="60960"/>
                </a:lnTo>
                <a:lnTo>
                  <a:pt x="0" y="182880"/>
                </a:lnTo>
                <a:lnTo>
                  <a:pt x="539496" y="182880"/>
                </a:lnTo>
                <a:lnTo>
                  <a:pt x="539496" y="243839"/>
                </a:lnTo>
                <a:lnTo>
                  <a:pt x="661415" y="121919"/>
                </a:lnTo>
                <a:lnTo>
                  <a:pt x="539496" y="0"/>
                </a:lnTo>
                <a:close/>
              </a:path>
            </a:pathLst>
          </a:custGeom>
          <a:solidFill>
            <a:srgbClr val="FFFFFF"/>
          </a:solidFill>
        </p:spPr>
        <p:txBody>
          <a:bodyPr wrap="square" lIns="0" tIns="0" rIns="0" bIns="0" rtlCol="0"/>
          <a:lstStyle/>
          <a:p/>
        </p:txBody>
      </p:sp>
      <p:sp>
        <p:nvSpPr>
          <p:cNvPr id="152" name="object 152"/>
          <p:cNvSpPr/>
          <p:nvPr/>
        </p:nvSpPr>
        <p:spPr>
          <a:xfrm>
            <a:off x="3962400" y="5069332"/>
            <a:ext cx="695325" cy="304800"/>
          </a:xfrm>
          <a:custGeom>
            <a:avLst/>
            <a:gdLst/>
            <a:ahLst/>
            <a:cxnLst/>
            <a:rect l="l" t="t" r="r" b="b"/>
            <a:pathLst>
              <a:path w="695325" h="304800">
                <a:moveTo>
                  <a:pt x="542544" y="213360"/>
                </a:moveTo>
                <a:lnTo>
                  <a:pt x="542544" y="304800"/>
                </a:lnTo>
                <a:lnTo>
                  <a:pt x="573024" y="274320"/>
                </a:lnTo>
                <a:lnTo>
                  <a:pt x="566927" y="274320"/>
                </a:lnTo>
                <a:lnTo>
                  <a:pt x="545591" y="265176"/>
                </a:lnTo>
                <a:lnTo>
                  <a:pt x="566927" y="243840"/>
                </a:lnTo>
                <a:lnTo>
                  <a:pt x="566927" y="225552"/>
                </a:lnTo>
                <a:lnTo>
                  <a:pt x="554736" y="225552"/>
                </a:lnTo>
                <a:lnTo>
                  <a:pt x="542544" y="213360"/>
                </a:lnTo>
                <a:close/>
              </a:path>
              <a:path w="695325" h="304800">
                <a:moveTo>
                  <a:pt x="566927" y="243840"/>
                </a:moveTo>
                <a:lnTo>
                  <a:pt x="545591" y="265176"/>
                </a:lnTo>
                <a:lnTo>
                  <a:pt x="566927" y="274320"/>
                </a:lnTo>
                <a:lnTo>
                  <a:pt x="566927" y="243840"/>
                </a:lnTo>
                <a:close/>
              </a:path>
              <a:path w="695325" h="304800">
                <a:moveTo>
                  <a:pt x="658367" y="152400"/>
                </a:moveTo>
                <a:lnTo>
                  <a:pt x="566927" y="243840"/>
                </a:lnTo>
                <a:lnTo>
                  <a:pt x="566927" y="274320"/>
                </a:lnTo>
                <a:lnTo>
                  <a:pt x="573024" y="274320"/>
                </a:lnTo>
                <a:lnTo>
                  <a:pt x="685800" y="161544"/>
                </a:lnTo>
                <a:lnTo>
                  <a:pt x="667512" y="161544"/>
                </a:lnTo>
                <a:lnTo>
                  <a:pt x="658367" y="152400"/>
                </a:lnTo>
                <a:close/>
              </a:path>
              <a:path w="695325" h="304800">
                <a:moveTo>
                  <a:pt x="542544" y="79248"/>
                </a:moveTo>
                <a:lnTo>
                  <a:pt x="0" y="79248"/>
                </a:lnTo>
                <a:lnTo>
                  <a:pt x="0" y="225552"/>
                </a:lnTo>
                <a:lnTo>
                  <a:pt x="542544" y="225552"/>
                </a:lnTo>
                <a:lnTo>
                  <a:pt x="542544" y="213360"/>
                </a:lnTo>
                <a:lnTo>
                  <a:pt x="27432" y="213360"/>
                </a:lnTo>
                <a:lnTo>
                  <a:pt x="15239" y="201168"/>
                </a:lnTo>
                <a:lnTo>
                  <a:pt x="27432" y="201168"/>
                </a:lnTo>
                <a:lnTo>
                  <a:pt x="27432" y="103632"/>
                </a:lnTo>
                <a:lnTo>
                  <a:pt x="15239" y="103632"/>
                </a:lnTo>
                <a:lnTo>
                  <a:pt x="27432" y="91440"/>
                </a:lnTo>
                <a:lnTo>
                  <a:pt x="542544" y="91440"/>
                </a:lnTo>
                <a:lnTo>
                  <a:pt x="542544" y="79248"/>
                </a:lnTo>
                <a:close/>
              </a:path>
              <a:path w="695325" h="304800">
                <a:moveTo>
                  <a:pt x="566927" y="201168"/>
                </a:moveTo>
                <a:lnTo>
                  <a:pt x="27432" y="201168"/>
                </a:lnTo>
                <a:lnTo>
                  <a:pt x="27432" y="213360"/>
                </a:lnTo>
                <a:lnTo>
                  <a:pt x="542544" y="213360"/>
                </a:lnTo>
                <a:lnTo>
                  <a:pt x="554736" y="225552"/>
                </a:lnTo>
                <a:lnTo>
                  <a:pt x="566927" y="225552"/>
                </a:lnTo>
                <a:lnTo>
                  <a:pt x="566927" y="201168"/>
                </a:lnTo>
                <a:close/>
              </a:path>
              <a:path w="695325" h="304800">
                <a:moveTo>
                  <a:pt x="27432" y="201168"/>
                </a:moveTo>
                <a:lnTo>
                  <a:pt x="15239" y="201168"/>
                </a:lnTo>
                <a:lnTo>
                  <a:pt x="27432" y="213360"/>
                </a:lnTo>
                <a:lnTo>
                  <a:pt x="27432" y="201168"/>
                </a:lnTo>
                <a:close/>
              </a:path>
              <a:path w="695325" h="304800">
                <a:moveTo>
                  <a:pt x="667512" y="143256"/>
                </a:moveTo>
                <a:lnTo>
                  <a:pt x="658367" y="152400"/>
                </a:lnTo>
                <a:lnTo>
                  <a:pt x="667512" y="161544"/>
                </a:lnTo>
                <a:lnTo>
                  <a:pt x="667512" y="143256"/>
                </a:lnTo>
                <a:close/>
              </a:path>
              <a:path w="695325" h="304800">
                <a:moveTo>
                  <a:pt x="685800" y="143256"/>
                </a:moveTo>
                <a:lnTo>
                  <a:pt x="667512" y="143256"/>
                </a:lnTo>
                <a:lnTo>
                  <a:pt x="667512" y="161544"/>
                </a:lnTo>
                <a:lnTo>
                  <a:pt x="685800" y="161544"/>
                </a:lnTo>
                <a:lnTo>
                  <a:pt x="694944" y="152400"/>
                </a:lnTo>
                <a:lnTo>
                  <a:pt x="685800" y="143256"/>
                </a:lnTo>
                <a:close/>
              </a:path>
              <a:path w="695325" h="304800">
                <a:moveTo>
                  <a:pt x="573024" y="30480"/>
                </a:moveTo>
                <a:lnTo>
                  <a:pt x="566927" y="30480"/>
                </a:lnTo>
                <a:lnTo>
                  <a:pt x="566927" y="60960"/>
                </a:lnTo>
                <a:lnTo>
                  <a:pt x="658367" y="152400"/>
                </a:lnTo>
                <a:lnTo>
                  <a:pt x="667512" y="143256"/>
                </a:lnTo>
                <a:lnTo>
                  <a:pt x="685800" y="143256"/>
                </a:lnTo>
                <a:lnTo>
                  <a:pt x="573024" y="30480"/>
                </a:lnTo>
                <a:close/>
              </a:path>
              <a:path w="695325" h="304800">
                <a:moveTo>
                  <a:pt x="27432" y="91440"/>
                </a:moveTo>
                <a:lnTo>
                  <a:pt x="15239" y="103632"/>
                </a:lnTo>
                <a:lnTo>
                  <a:pt x="27432" y="103632"/>
                </a:lnTo>
                <a:lnTo>
                  <a:pt x="27432" y="91440"/>
                </a:lnTo>
                <a:close/>
              </a:path>
              <a:path w="695325" h="304800">
                <a:moveTo>
                  <a:pt x="566927" y="79248"/>
                </a:moveTo>
                <a:lnTo>
                  <a:pt x="554736" y="79248"/>
                </a:lnTo>
                <a:lnTo>
                  <a:pt x="542544" y="91440"/>
                </a:lnTo>
                <a:lnTo>
                  <a:pt x="27432" y="91440"/>
                </a:lnTo>
                <a:lnTo>
                  <a:pt x="27432" y="103632"/>
                </a:lnTo>
                <a:lnTo>
                  <a:pt x="566927" y="103632"/>
                </a:lnTo>
                <a:lnTo>
                  <a:pt x="566927" y="79248"/>
                </a:lnTo>
                <a:close/>
              </a:path>
              <a:path w="695325" h="304800">
                <a:moveTo>
                  <a:pt x="542544" y="0"/>
                </a:moveTo>
                <a:lnTo>
                  <a:pt x="542544" y="91440"/>
                </a:lnTo>
                <a:lnTo>
                  <a:pt x="554736" y="79248"/>
                </a:lnTo>
                <a:lnTo>
                  <a:pt x="566927" y="79248"/>
                </a:lnTo>
                <a:lnTo>
                  <a:pt x="566927" y="60960"/>
                </a:lnTo>
                <a:lnTo>
                  <a:pt x="545591" y="39624"/>
                </a:lnTo>
                <a:lnTo>
                  <a:pt x="566927" y="30480"/>
                </a:lnTo>
                <a:lnTo>
                  <a:pt x="573024" y="30480"/>
                </a:lnTo>
                <a:lnTo>
                  <a:pt x="542544" y="0"/>
                </a:lnTo>
                <a:close/>
              </a:path>
              <a:path w="695325" h="304800">
                <a:moveTo>
                  <a:pt x="566927" y="30480"/>
                </a:moveTo>
                <a:lnTo>
                  <a:pt x="545591" y="39624"/>
                </a:lnTo>
                <a:lnTo>
                  <a:pt x="566927" y="60960"/>
                </a:lnTo>
                <a:lnTo>
                  <a:pt x="566927" y="30480"/>
                </a:lnTo>
                <a:close/>
              </a:path>
            </a:pathLst>
          </a:custGeom>
          <a:solidFill>
            <a:srgbClr val="000000"/>
          </a:solidFill>
        </p:spPr>
        <p:txBody>
          <a:bodyPr wrap="square" lIns="0" tIns="0" rIns="0" bIns="0" rtlCol="0"/>
          <a:lstStyle/>
          <a:p/>
        </p:txBody>
      </p:sp>
      <p:sp>
        <p:nvSpPr>
          <p:cNvPr id="153" name="object 153"/>
          <p:cNvSpPr/>
          <p:nvPr/>
        </p:nvSpPr>
        <p:spPr>
          <a:xfrm>
            <a:off x="3959352" y="5846571"/>
            <a:ext cx="664845" cy="243840"/>
          </a:xfrm>
          <a:custGeom>
            <a:avLst/>
            <a:gdLst/>
            <a:ahLst/>
            <a:cxnLst/>
            <a:rect l="l" t="t" r="r" b="b"/>
            <a:pathLst>
              <a:path w="664845" h="243839">
                <a:moveTo>
                  <a:pt x="542544" y="0"/>
                </a:moveTo>
                <a:lnTo>
                  <a:pt x="542544" y="60959"/>
                </a:lnTo>
                <a:lnTo>
                  <a:pt x="0" y="60959"/>
                </a:lnTo>
                <a:lnTo>
                  <a:pt x="0" y="182879"/>
                </a:lnTo>
                <a:lnTo>
                  <a:pt x="542544" y="182879"/>
                </a:lnTo>
                <a:lnTo>
                  <a:pt x="542544" y="243839"/>
                </a:lnTo>
                <a:lnTo>
                  <a:pt x="664463" y="121919"/>
                </a:lnTo>
                <a:lnTo>
                  <a:pt x="542544" y="0"/>
                </a:lnTo>
                <a:close/>
              </a:path>
            </a:pathLst>
          </a:custGeom>
          <a:solidFill>
            <a:srgbClr val="FFFFFF"/>
          </a:solidFill>
        </p:spPr>
        <p:txBody>
          <a:bodyPr wrap="square" lIns="0" tIns="0" rIns="0" bIns="0" rtlCol="0"/>
          <a:lstStyle/>
          <a:p/>
        </p:txBody>
      </p:sp>
      <p:sp>
        <p:nvSpPr>
          <p:cNvPr id="154" name="object 154"/>
          <p:cNvSpPr/>
          <p:nvPr/>
        </p:nvSpPr>
        <p:spPr>
          <a:xfrm>
            <a:off x="3947159" y="5816091"/>
            <a:ext cx="680085" cy="304800"/>
          </a:xfrm>
          <a:custGeom>
            <a:avLst/>
            <a:gdLst/>
            <a:ahLst/>
            <a:cxnLst/>
            <a:rect l="l" t="t" r="r" b="b"/>
            <a:pathLst>
              <a:path w="680085" h="304800">
                <a:moveTo>
                  <a:pt x="24384" y="201167"/>
                </a:moveTo>
                <a:lnTo>
                  <a:pt x="12191" y="201167"/>
                </a:lnTo>
                <a:lnTo>
                  <a:pt x="12191" y="225551"/>
                </a:lnTo>
                <a:lnTo>
                  <a:pt x="64007" y="225551"/>
                </a:lnTo>
                <a:lnTo>
                  <a:pt x="64007" y="213359"/>
                </a:lnTo>
                <a:lnTo>
                  <a:pt x="24384" y="213359"/>
                </a:lnTo>
                <a:lnTo>
                  <a:pt x="24384" y="201167"/>
                </a:lnTo>
                <a:close/>
              </a:path>
              <a:path w="680085" h="304800">
                <a:moveTo>
                  <a:pt x="24384" y="137159"/>
                </a:moveTo>
                <a:lnTo>
                  <a:pt x="0" y="137159"/>
                </a:lnTo>
                <a:lnTo>
                  <a:pt x="0" y="213359"/>
                </a:lnTo>
                <a:lnTo>
                  <a:pt x="12191" y="213359"/>
                </a:lnTo>
                <a:lnTo>
                  <a:pt x="12191" y="201167"/>
                </a:lnTo>
                <a:lnTo>
                  <a:pt x="24384" y="201167"/>
                </a:lnTo>
                <a:lnTo>
                  <a:pt x="24384" y="137159"/>
                </a:lnTo>
                <a:close/>
              </a:path>
              <a:path w="680085" h="304800">
                <a:moveTo>
                  <a:pt x="64007" y="201167"/>
                </a:moveTo>
                <a:lnTo>
                  <a:pt x="24384" y="201167"/>
                </a:lnTo>
                <a:lnTo>
                  <a:pt x="24384" y="213359"/>
                </a:lnTo>
                <a:lnTo>
                  <a:pt x="64007" y="213359"/>
                </a:lnTo>
                <a:lnTo>
                  <a:pt x="64007" y="201167"/>
                </a:lnTo>
                <a:close/>
              </a:path>
              <a:path w="680085" h="304800">
                <a:moveTo>
                  <a:pt x="67055" y="79247"/>
                </a:moveTo>
                <a:lnTo>
                  <a:pt x="0" y="79247"/>
                </a:lnTo>
                <a:lnTo>
                  <a:pt x="0" y="112775"/>
                </a:lnTo>
                <a:lnTo>
                  <a:pt x="24384" y="112775"/>
                </a:lnTo>
                <a:lnTo>
                  <a:pt x="24384" y="103631"/>
                </a:lnTo>
                <a:lnTo>
                  <a:pt x="12191" y="103631"/>
                </a:lnTo>
                <a:lnTo>
                  <a:pt x="24384" y="91439"/>
                </a:lnTo>
                <a:lnTo>
                  <a:pt x="67055" y="91439"/>
                </a:lnTo>
                <a:lnTo>
                  <a:pt x="67055" y="79247"/>
                </a:lnTo>
                <a:close/>
              </a:path>
              <a:path w="680085" h="304800">
                <a:moveTo>
                  <a:pt x="24384" y="91439"/>
                </a:moveTo>
                <a:lnTo>
                  <a:pt x="12191" y="103631"/>
                </a:lnTo>
                <a:lnTo>
                  <a:pt x="24384" y="103631"/>
                </a:lnTo>
                <a:lnTo>
                  <a:pt x="24384" y="91439"/>
                </a:lnTo>
                <a:close/>
              </a:path>
              <a:path w="680085" h="304800">
                <a:moveTo>
                  <a:pt x="67055" y="91439"/>
                </a:moveTo>
                <a:lnTo>
                  <a:pt x="24384" y="91439"/>
                </a:lnTo>
                <a:lnTo>
                  <a:pt x="24384" y="103631"/>
                </a:lnTo>
                <a:lnTo>
                  <a:pt x="67055" y="103631"/>
                </a:lnTo>
                <a:lnTo>
                  <a:pt x="67055" y="91439"/>
                </a:lnTo>
                <a:close/>
              </a:path>
              <a:path w="680085" h="304800">
                <a:moveTo>
                  <a:pt x="170687" y="79247"/>
                </a:moveTo>
                <a:lnTo>
                  <a:pt x="94487" y="79247"/>
                </a:lnTo>
                <a:lnTo>
                  <a:pt x="94487" y="103631"/>
                </a:lnTo>
                <a:lnTo>
                  <a:pt x="170687" y="103631"/>
                </a:lnTo>
                <a:lnTo>
                  <a:pt x="170687" y="79247"/>
                </a:lnTo>
                <a:close/>
              </a:path>
              <a:path w="680085" h="304800">
                <a:moveTo>
                  <a:pt x="271272" y="79247"/>
                </a:moveTo>
                <a:lnTo>
                  <a:pt x="195072" y="79247"/>
                </a:lnTo>
                <a:lnTo>
                  <a:pt x="195072" y="103631"/>
                </a:lnTo>
                <a:lnTo>
                  <a:pt x="271272" y="103631"/>
                </a:lnTo>
                <a:lnTo>
                  <a:pt x="271272" y="79247"/>
                </a:lnTo>
                <a:close/>
              </a:path>
              <a:path w="680085" h="304800">
                <a:moveTo>
                  <a:pt x="371855" y="79247"/>
                </a:moveTo>
                <a:lnTo>
                  <a:pt x="295655" y="79247"/>
                </a:lnTo>
                <a:lnTo>
                  <a:pt x="295655" y="103631"/>
                </a:lnTo>
                <a:lnTo>
                  <a:pt x="371855" y="103631"/>
                </a:lnTo>
                <a:lnTo>
                  <a:pt x="371855" y="79247"/>
                </a:lnTo>
                <a:close/>
              </a:path>
              <a:path w="680085" h="304800">
                <a:moveTo>
                  <a:pt x="475488" y="79247"/>
                </a:moveTo>
                <a:lnTo>
                  <a:pt x="399288" y="79247"/>
                </a:lnTo>
                <a:lnTo>
                  <a:pt x="399288" y="103631"/>
                </a:lnTo>
                <a:lnTo>
                  <a:pt x="475488" y="103631"/>
                </a:lnTo>
                <a:lnTo>
                  <a:pt x="475488" y="79247"/>
                </a:lnTo>
                <a:close/>
              </a:path>
              <a:path w="680085" h="304800">
                <a:moveTo>
                  <a:pt x="554735" y="256031"/>
                </a:moveTo>
                <a:lnTo>
                  <a:pt x="539495" y="256031"/>
                </a:lnTo>
                <a:lnTo>
                  <a:pt x="539495" y="304799"/>
                </a:lnTo>
                <a:lnTo>
                  <a:pt x="571499" y="274319"/>
                </a:lnTo>
                <a:lnTo>
                  <a:pt x="566927" y="274319"/>
                </a:lnTo>
                <a:lnTo>
                  <a:pt x="545591" y="265175"/>
                </a:lnTo>
                <a:lnTo>
                  <a:pt x="554735" y="256031"/>
                </a:lnTo>
                <a:close/>
              </a:path>
              <a:path w="680085" h="304800">
                <a:moveTo>
                  <a:pt x="585215" y="225551"/>
                </a:moveTo>
                <a:lnTo>
                  <a:pt x="545591" y="265175"/>
                </a:lnTo>
                <a:lnTo>
                  <a:pt x="566927" y="274319"/>
                </a:lnTo>
                <a:lnTo>
                  <a:pt x="566927" y="256031"/>
                </a:lnTo>
                <a:lnTo>
                  <a:pt x="590702" y="256031"/>
                </a:lnTo>
                <a:lnTo>
                  <a:pt x="603503" y="243839"/>
                </a:lnTo>
                <a:lnTo>
                  <a:pt x="585215" y="225551"/>
                </a:lnTo>
                <a:close/>
              </a:path>
              <a:path w="680085" h="304800">
                <a:moveTo>
                  <a:pt x="590702" y="256031"/>
                </a:moveTo>
                <a:lnTo>
                  <a:pt x="566927" y="256031"/>
                </a:lnTo>
                <a:lnTo>
                  <a:pt x="566927" y="274319"/>
                </a:lnTo>
                <a:lnTo>
                  <a:pt x="571499" y="274319"/>
                </a:lnTo>
                <a:lnTo>
                  <a:pt x="590702" y="256031"/>
                </a:lnTo>
                <a:close/>
              </a:path>
              <a:path w="680085" h="304800">
                <a:moveTo>
                  <a:pt x="539495" y="213359"/>
                </a:moveTo>
                <a:lnTo>
                  <a:pt x="539495" y="231647"/>
                </a:lnTo>
                <a:lnTo>
                  <a:pt x="566927" y="231647"/>
                </a:lnTo>
                <a:lnTo>
                  <a:pt x="566927" y="225551"/>
                </a:lnTo>
                <a:lnTo>
                  <a:pt x="554736" y="225551"/>
                </a:lnTo>
                <a:lnTo>
                  <a:pt x="539495" y="213359"/>
                </a:lnTo>
                <a:close/>
              </a:path>
              <a:path w="680085" h="304800">
                <a:moveTo>
                  <a:pt x="566927" y="201167"/>
                </a:moveTo>
                <a:lnTo>
                  <a:pt x="493775" y="201167"/>
                </a:lnTo>
                <a:lnTo>
                  <a:pt x="493775" y="225551"/>
                </a:lnTo>
                <a:lnTo>
                  <a:pt x="539495" y="225551"/>
                </a:lnTo>
                <a:lnTo>
                  <a:pt x="539495" y="213359"/>
                </a:lnTo>
                <a:lnTo>
                  <a:pt x="566927" y="213359"/>
                </a:lnTo>
                <a:lnTo>
                  <a:pt x="566927" y="201167"/>
                </a:lnTo>
                <a:close/>
              </a:path>
              <a:path w="680085" h="304800">
                <a:moveTo>
                  <a:pt x="566927" y="213359"/>
                </a:moveTo>
                <a:lnTo>
                  <a:pt x="539495" y="213359"/>
                </a:lnTo>
                <a:lnTo>
                  <a:pt x="554736" y="225551"/>
                </a:lnTo>
                <a:lnTo>
                  <a:pt x="566927" y="225551"/>
                </a:lnTo>
                <a:lnTo>
                  <a:pt x="566927" y="213359"/>
                </a:lnTo>
                <a:close/>
              </a:path>
              <a:path w="680085" h="304800">
                <a:moveTo>
                  <a:pt x="658367" y="155447"/>
                </a:moveTo>
                <a:lnTo>
                  <a:pt x="603503" y="207263"/>
                </a:lnTo>
                <a:lnTo>
                  <a:pt x="621791" y="225551"/>
                </a:lnTo>
                <a:lnTo>
                  <a:pt x="673607" y="170687"/>
                </a:lnTo>
                <a:lnTo>
                  <a:pt x="658367" y="155447"/>
                </a:lnTo>
                <a:close/>
              </a:path>
              <a:path w="680085" h="304800">
                <a:moveTo>
                  <a:pt x="624839" y="82295"/>
                </a:moveTo>
                <a:lnTo>
                  <a:pt x="606551" y="100583"/>
                </a:lnTo>
                <a:lnTo>
                  <a:pt x="661415" y="155447"/>
                </a:lnTo>
                <a:lnTo>
                  <a:pt x="679703" y="137159"/>
                </a:lnTo>
                <a:lnTo>
                  <a:pt x="624839" y="82295"/>
                </a:lnTo>
                <a:close/>
              </a:path>
              <a:path w="680085" h="304800">
                <a:moveTo>
                  <a:pt x="539495" y="79247"/>
                </a:moveTo>
                <a:lnTo>
                  <a:pt x="499872" y="79247"/>
                </a:lnTo>
                <a:lnTo>
                  <a:pt x="499872" y="103631"/>
                </a:lnTo>
                <a:lnTo>
                  <a:pt x="566927" y="103631"/>
                </a:lnTo>
                <a:lnTo>
                  <a:pt x="566927" y="91439"/>
                </a:lnTo>
                <a:lnTo>
                  <a:pt x="539495" y="91439"/>
                </a:lnTo>
                <a:lnTo>
                  <a:pt x="539495" y="79247"/>
                </a:lnTo>
                <a:close/>
              </a:path>
              <a:path w="680085" h="304800">
                <a:moveTo>
                  <a:pt x="566927" y="67055"/>
                </a:moveTo>
                <a:lnTo>
                  <a:pt x="539495" y="67055"/>
                </a:lnTo>
                <a:lnTo>
                  <a:pt x="539495" y="91439"/>
                </a:lnTo>
                <a:lnTo>
                  <a:pt x="554736" y="79247"/>
                </a:lnTo>
                <a:lnTo>
                  <a:pt x="566927" y="79247"/>
                </a:lnTo>
                <a:lnTo>
                  <a:pt x="566927" y="67055"/>
                </a:lnTo>
                <a:close/>
              </a:path>
              <a:path w="680085" h="304800">
                <a:moveTo>
                  <a:pt x="566927" y="79247"/>
                </a:moveTo>
                <a:lnTo>
                  <a:pt x="554736" y="79247"/>
                </a:lnTo>
                <a:lnTo>
                  <a:pt x="539495" y="91439"/>
                </a:lnTo>
                <a:lnTo>
                  <a:pt x="566927" y="91439"/>
                </a:lnTo>
                <a:lnTo>
                  <a:pt x="566927" y="79247"/>
                </a:lnTo>
                <a:close/>
              </a:path>
              <a:path w="680085" h="304800">
                <a:moveTo>
                  <a:pt x="566927" y="30479"/>
                </a:moveTo>
                <a:lnTo>
                  <a:pt x="545591" y="39623"/>
                </a:lnTo>
                <a:lnTo>
                  <a:pt x="588263" y="82295"/>
                </a:lnTo>
                <a:lnTo>
                  <a:pt x="606551" y="64007"/>
                </a:lnTo>
                <a:lnTo>
                  <a:pt x="584199" y="42671"/>
                </a:lnTo>
                <a:lnTo>
                  <a:pt x="566927" y="42671"/>
                </a:lnTo>
                <a:lnTo>
                  <a:pt x="566927" y="30479"/>
                </a:lnTo>
                <a:close/>
              </a:path>
              <a:path w="680085" h="304800">
                <a:moveTo>
                  <a:pt x="539495" y="0"/>
                </a:moveTo>
                <a:lnTo>
                  <a:pt x="539495" y="42671"/>
                </a:lnTo>
                <a:lnTo>
                  <a:pt x="548639" y="42671"/>
                </a:lnTo>
                <a:lnTo>
                  <a:pt x="545591" y="39623"/>
                </a:lnTo>
                <a:lnTo>
                  <a:pt x="566927" y="30479"/>
                </a:lnTo>
                <a:lnTo>
                  <a:pt x="571427" y="30479"/>
                </a:lnTo>
                <a:lnTo>
                  <a:pt x="539495" y="0"/>
                </a:lnTo>
                <a:close/>
              </a:path>
              <a:path w="680085" h="304800">
                <a:moveTo>
                  <a:pt x="571427" y="30479"/>
                </a:moveTo>
                <a:lnTo>
                  <a:pt x="566927" y="30479"/>
                </a:lnTo>
                <a:lnTo>
                  <a:pt x="566927" y="42671"/>
                </a:lnTo>
                <a:lnTo>
                  <a:pt x="584199" y="42671"/>
                </a:lnTo>
                <a:lnTo>
                  <a:pt x="571427" y="30479"/>
                </a:lnTo>
                <a:close/>
              </a:path>
              <a:path w="680085" h="304800">
                <a:moveTo>
                  <a:pt x="469391" y="201167"/>
                </a:moveTo>
                <a:lnTo>
                  <a:pt x="393191" y="201167"/>
                </a:lnTo>
                <a:lnTo>
                  <a:pt x="393191" y="225551"/>
                </a:lnTo>
                <a:lnTo>
                  <a:pt x="469391" y="225551"/>
                </a:lnTo>
                <a:lnTo>
                  <a:pt x="469391" y="201167"/>
                </a:lnTo>
                <a:close/>
              </a:path>
              <a:path w="680085" h="304800">
                <a:moveTo>
                  <a:pt x="368807" y="201167"/>
                </a:moveTo>
                <a:lnTo>
                  <a:pt x="292607" y="201167"/>
                </a:lnTo>
                <a:lnTo>
                  <a:pt x="292607" y="225551"/>
                </a:lnTo>
                <a:lnTo>
                  <a:pt x="368807" y="225551"/>
                </a:lnTo>
                <a:lnTo>
                  <a:pt x="368807" y="201167"/>
                </a:lnTo>
                <a:close/>
              </a:path>
              <a:path w="680085" h="304800">
                <a:moveTo>
                  <a:pt x="265175" y="201167"/>
                </a:moveTo>
                <a:lnTo>
                  <a:pt x="188975" y="201167"/>
                </a:lnTo>
                <a:lnTo>
                  <a:pt x="188975" y="225551"/>
                </a:lnTo>
                <a:lnTo>
                  <a:pt x="265175" y="225551"/>
                </a:lnTo>
                <a:lnTo>
                  <a:pt x="265175" y="201167"/>
                </a:lnTo>
                <a:close/>
              </a:path>
              <a:path w="680085" h="304800">
                <a:moveTo>
                  <a:pt x="164591" y="201167"/>
                </a:moveTo>
                <a:lnTo>
                  <a:pt x="88391" y="201167"/>
                </a:lnTo>
                <a:lnTo>
                  <a:pt x="88391" y="225551"/>
                </a:lnTo>
                <a:lnTo>
                  <a:pt x="164591" y="225551"/>
                </a:lnTo>
                <a:lnTo>
                  <a:pt x="164591" y="201167"/>
                </a:lnTo>
                <a:close/>
              </a:path>
            </a:pathLst>
          </a:custGeom>
          <a:solidFill>
            <a:srgbClr val="000000"/>
          </a:solidFill>
        </p:spPr>
        <p:txBody>
          <a:bodyPr wrap="square" lIns="0" tIns="0" rIns="0" bIns="0" rtlCol="0"/>
          <a:lstStyle/>
          <a:p/>
        </p:txBody>
      </p:sp>
      <p:sp>
        <p:nvSpPr>
          <p:cNvPr id="155" name="object 155"/>
          <p:cNvSpPr txBox="1"/>
          <p:nvPr/>
        </p:nvSpPr>
        <p:spPr>
          <a:xfrm>
            <a:off x="5638291" y="6531864"/>
            <a:ext cx="6350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C35810"/>
                </a:solidFill>
                <a:latin typeface="Microsoft JhengHei" panose="020B0604030504040204" charset="-120"/>
                <a:cs typeface="Microsoft JhengHei" panose="020B0604030504040204" charset="-120"/>
              </a:rPr>
              <a:t>核算单元</a:t>
            </a:r>
            <a:endParaRPr sz="1200">
              <a:latin typeface="Microsoft JhengHei" panose="020B0604030504040204" charset="-120"/>
              <a:cs typeface="Microsoft JhengHei" panose="020B0604030504040204" charset="-120"/>
            </a:endParaRPr>
          </a:p>
        </p:txBody>
      </p:sp>
      <p:sp>
        <p:nvSpPr>
          <p:cNvPr id="156" name="object 156"/>
          <p:cNvSpPr txBox="1"/>
          <p:nvPr/>
        </p:nvSpPr>
        <p:spPr>
          <a:xfrm>
            <a:off x="1198372" y="1624584"/>
            <a:ext cx="8044180" cy="1555750"/>
          </a:xfrm>
          <a:prstGeom prst="rect">
            <a:avLst/>
          </a:prstGeom>
        </p:spPr>
        <p:txBody>
          <a:bodyPr vert="horz" wrap="square" lIns="0" tIns="56515" rIns="0" bIns="0" rtlCol="0">
            <a:spAutoFit/>
          </a:bodyPr>
          <a:lstStyle/>
          <a:p>
            <a:pPr marL="233680" marR="55880" indent="-170815">
              <a:lnSpc>
                <a:spcPct val="87000"/>
              </a:lnSpc>
              <a:spcBef>
                <a:spcPts val="445"/>
              </a:spcBef>
              <a:buFont typeface="Arial" panose="020B0604020202020204"/>
              <a:buChar char="•"/>
              <a:tabLst>
                <a:tab pos="234315" algn="l"/>
              </a:tabLst>
            </a:pPr>
            <a:r>
              <a:rPr sz="2100" spc="10" dirty="0">
                <a:latin typeface="宋体" panose="02010600030101010101" pitchFamily="2" charset="-122"/>
                <a:cs typeface="宋体" panose="02010600030101010101" pitchFamily="2" charset="-122"/>
              </a:rPr>
              <a:t>碳源流识别的目</a:t>
            </a:r>
            <a:r>
              <a:rPr sz="2100" spc="-15" dirty="0">
                <a:latin typeface="宋体" panose="02010600030101010101" pitchFamily="2" charset="-122"/>
                <a:cs typeface="宋体" panose="02010600030101010101" pitchFamily="2" charset="-122"/>
              </a:rPr>
              <a:t>的</a:t>
            </a:r>
            <a:r>
              <a:rPr sz="2100" spc="10" dirty="0">
                <a:latin typeface="宋体" panose="02010600030101010101" pitchFamily="2" charset="-122"/>
                <a:cs typeface="宋体" panose="02010600030101010101" pitchFamily="2" charset="-122"/>
              </a:rPr>
              <a:t>：</a:t>
            </a:r>
            <a:r>
              <a:rPr sz="2100" spc="-15" dirty="0">
                <a:latin typeface="宋体" panose="02010600030101010101" pitchFamily="2" charset="-122"/>
                <a:cs typeface="宋体" panose="02010600030101010101" pitchFamily="2" charset="-122"/>
              </a:rPr>
              <a:t>更</a:t>
            </a:r>
            <a:r>
              <a:rPr sz="2100" spc="10" dirty="0">
                <a:latin typeface="宋体" panose="02010600030101010101" pitchFamily="2" charset="-122"/>
                <a:cs typeface="宋体" panose="02010600030101010101" pitchFamily="2" charset="-122"/>
              </a:rPr>
              <a:t>清</a:t>
            </a:r>
            <a:r>
              <a:rPr sz="2100" spc="-15" dirty="0">
                <a:latin typeface="宋体" panose="02010600030101010101" pitchFamily="2" charset="-122"/>
                <a:cs typeface="宋体" panose="02010600030101010101" pitchFamily="2" charset="-122"/>
              </a:rPr>
              <a:t>晰</a:t>
            </a:r>
            <a:r>
              <a:rPr sz="2100" spc="10" dirty="0">
                <a:latin typeface="宋体" panose="02010600030101010101" pitchFamily="2" charset="-122"/>
                <a:cs typeface="宋体" panose="02010600030101010101" pitchFamily="2" charset="-122"/>
              </a:rPr>
              <a:t>地</a:t>
            </a:r>
            <a:r>
              <a:rPr sz="2100" spc="-15" dirty="0">
                <a:latin typeface="宋体" panose="02010600030101010101" pitchFamily="2" charset="-122"/>
                <a:cs typeface="宋体" panose="02010600030101010101" pitchFamily="2" charset="-122"/>
              </a:rPr>
              <a:t>区</a:t>
            </a:r>
            <a:r>
              <a:rPr sz="2100" spc="10" dirty="0">
                <a:latin typeface="宋体" panose="02010600030101010101" pitchFamily="2" charset="-122"/>
                <a:cs typeface="宋体" panose="02010600030101010101" pitchFamily="2" charset="-122"/>
              </a:rPr>
              <a:t>分</a:t>
            </a:r>
            <a:r>
              <a:rPr sz="2100" spc="-15" dirty="0">
                <a:latin typeface="宋体" panose="02010600030101010101" pitchFamily="2" charset="-122"/>
                <a:cs typeface="宋体" panose="02010600030101010101" pitchFamily="2" charset="-122"/>
              </a:rPr>
              <a:t>化</a:t>
            </a:r>
            <a:r>
              <a:rPr sz="2100" spc="10" dirty="0">
                <a:latin typeface="宋体" panose="02010600030101010101" pitchFamily="2" charset="-122"/>
                <a:cs typeface="宋体" panose="02010600030101010101" pitchFamily="2" charset="-122"/>
              </a:rPr>
              <a:t>石</a:t>
            </a:r>
            <a:r>
              <a:rPr sz="2100" spc="-15" dirty="0">
                <a:latin typeface="宋体" panose="02010600030101010101" pitchFamily="2" charset="-122"/>
                <a:cs typeface="宋体" panose="02010600030101010101" pitchFamily="2" charset="-122"/>
              </a:rPr>
              <a:t>燃</a:t>
            </a:r>
            <a:r>
              <a:rPr sz="2100" spc="10" dirty="0">
                <a:latin typeface="宋体" panose="02010600030101010101" pitchFamily="2" charset="-122"/>
                <a:cs typeface="宋体" panose="02010600030101010101" pitchFamily="2" charset="-122"/>
              </a:rPr>
              <a:t>料</a:t>
            </a:r>
            <a:r>
              <a:rPr sz="2100" spc="-15" dirty="0">
                <a:latin typeface="宋体" panose="02010600030101010101" pitchFamily="2" charset="-122"/>
                <a:cs typeface="宋体" panose="02010600030101010101" pitchFamily="2" charset="-122"/>
              </a:rPr>
              <a:t>是</a:t>
            </a:r>
            <a:r>
              <a:rPr sz="2100" spc="10" dirty="0">
                <a:latin typeface="宋体" panose="02010600030101010101" pitchFamily="2" charset="-122"/>
                <a:cs typeface="宋体" panose="02010600030101010101" pitchFamily="2" charset="-122"/>
              </a:rPr>
              <a:t>作</a:t>
            </a:r>
            <a:r>
              <a:rPr sz="2100" spc="-15" dirty="0">
                <a:latin typeface="宋体" panose="02010600030101010101" pitchFamily="2" charset="-122"/>
                <a:cs typeface="宋体" panose="02010600030101010101" pitchFamily="2" charset="-122"/>
              </a:rPr>
              <a:t>为</a:t>
            </a:r>
            <a:r>
              <a:rPr sz="2100" spc="10" dirty="0">
                <a:latin typeface="宋体" panose="02010600030101010101" pitchFamily="2" charset="-122"/>
                <a:cs typeface="宋体" panose="02010600030101010101" pitchFamily="2" charset="-122"/>
              </a:rPr>
              <a:t>燃</a:t>
            </a:r>
            <a:r>
              <a:rPr sz="2100" spc="-15" dirty="0">
                <a:latin typeface="宋体" panose="02010600030101010101" pitchFamily="2" charset="-122"/>
                <a:cs typeface="宋体" panose="02010600030101010101" pitchFamily="2" charset="-122"/>
              </a:rPr>
              <a:t>料</a:t>
            </a:r>
            <a:r>
              <a:rPr sz="2100" spc="10" dirty="0">
                <a:latin typeface="宋体" panose="02010600030101010101" pitchFamily="2" charset="-122"/>
                <a:cs typeface="宋体" panose="02010600030101010101" pitchFamily="2" charset="-122"/>
              </a:rPr>
              <a:t>燃</a:t>
            </a:r>
            <a:r>
              <a:rPr sz="2100" spc="-15" dirty="0">
                <a:latin typeface="宋体" panose="02010600030101010101" pitchFamily="2" charset="-122"/>
                <a:cs typeface="宋体" panose="02010600030101010101" pitchFamily="2" charset="-122"/>
              </a:rPr>
              <a:t>烧</a:t>
            </a:r>
            <a:r>
              <a:rPr sz="2100" spc="10" dirty="0">
                <a:latin typeface="宋体" panose="02010600030101010101" pitchFamily="2" charset="-122"/>
                <a:cs typeface="宋体" panose="02010600030101010101" pitchFamily="2" charset="-122"/>
              </a:rPr>
              <a:t>还</a:t>
            </a:r>
            <a:r>
              <a:rPr sz="2100" spc="-15" dirty="0">
                <a:latin typeface="宋体" panose="02010600030101010101" pitchFamily="2" charset="-122"/>
                <a:cs typeface="宋体" panose="02010600030101010101" pitchFamily="2" charset="-122"/>
              </a:rPr>
              <a:t>是</a:t>
            </a:r>
            <a:r>
              <a:rPr sz="2100" spc="5" dirty="0">
                <a:latin typeface="宋体" panose="02010600030101010101" pitchFamily="2" charset="-122"/>
                <a:cs typeface="宋体" panose="02010600030101010101" pitchFamily="2" charset="-122"/>
              </a:rPr>
              <a:t>原 </a:t>
            </a:r>
            <a:r>
              <a:rPr sz="2100" spc="10" dirty="0">
                <a:latin typeface="宋体" panose="02010600030101010101" pitchFamily="2" charset="-122"/>
                <a:cs typeface="宋体" panose="02010600030101010101" pitchFamily="2" charset="-122"/>
              </a:rPr>
              <a:t>材料用途；确保</a:t>
            </a:r>
            <a:r>
              <a:rPr sz="2100" spc="-15" dirty="0">
                <a:latin typeface="宋体" panose="02010600030101010101" pitchFamily="2" charset="-122"/>
                <a:cs typeface="宋体" panose="02010600030101010101" pitchFamily="2" charset="-122"/>
              </a:rPr>
              <a:t>准</a:t>
            </a:r>
            <a:r>
              <a:rPr sz="2100" spc="10" dirty="0">
                <a:latin typeface="宋体" panose="02010600030101010101" pitchFamily="2" charset="-122"/>
                <a:cs typeface="宋体" panose="02010600030101010101" pitchFamily="2" charset="-122"/>
              </a:rPr>
              <a:t>确</a:t>
            </a:r>
            <a:r>
              <a:rPr sz="2100" spc="-15" dirty="0">
                <a:latin typeface="宋体" panose="02010600030101010101" pitchFamily="2" charset="-122"/>
                <a:cs typeface="宋体" panose="02010600030101010101" pitchFamily="2" charset="-122"/>
              </a:rPr>
              <a:t>地</a:t>
            </a:r>
            <a:r>
              <a:rPr sz="2100" spc="10" dirty="0">
                <a:latin typeface="宋体" panose="02010600030101010101" pitchFamily="2" charset="-122"/>
                <a:cs typeface="宋体" panose="02010600030101010101" pitchFamily="2" charset="-122"/>
              </a:rPr>
              <a:t>采</a:t>
            </a:r>
            <a:r>
              <a:rPr sz="2100" spc="-20" dirty="0">
                <a:latin typeface="宋体" panose="02010600030101010101" pitchFamily="2" charset="-122"/>
                <a:cs typeface="宋体" panose="02010600030101010101" pitchFamily="2" charset="-122"/>
              </a:rPr>
              <a:t>用</a:t>
            </a:r>
            <a:r>
              <a:rPr sz="2100" spc="10" dirty="0">
                <a:latin typeface="宋体" panose="02010600030101010101" pitchFamily="2" charset="-122"/>
                <a:cs typeface="宋体" panose="02010600030101010101" pitchFamily="2" charset="-122"/>
              </a:rPr>
              <a:t>碳</a:t>
            </a:r>
            <a:r>
              <a:rPr sz="2100" spc="-15" dirty="0">
                <a:latin typeface="宋体" panose="02010600030101010101" pitchFamily="2" charset="-122"/>
                <a:cs typeface="宋体" panose="02010600030101010101" pitchFamily="2" charset="-122"/>
              </a:rPr>
              <a:t>质</a:t>
            </a:r>
            <a:r>
              <a:rPr sz="2100" spc="10" dirty="0">
                <a:latin typeface="宋体" panose="02010600030101010101" pitchFamily="2" charset="-122"/>
                <a:cs typeface="宋体" panose="02010600030101010101" pitchFamily="2" charset="-122"/>
              </a:rPr>
              <a:t>量</a:t>
            </a:r>
            <a:r>
              <a:rPr sz="2100" spc="-15" dirty="0">
                <a:latin typeface="宋体" panose="02010600030101010101" pitchFamily="2" charset="-122"/>
                <a:cs typeface="宋体" panose="02010600030101010101" pitchFamily="2" charset="-122"/>
              </a:rPr>
              <a:t>平</a:t>
            </a:r>
            <a:r>
              <a:rPr sz="2100" spc="10" dirty="0">
                <a:latin typeface="宋体" panose="02010600030101010101" pitchFamily="2" charset="-122"/>
                <a:cs typeface="宋体" panose="02010600030101010101" pitchFamily="2" charset="-122"/>
              </a:rPr>
              <a:t>衡</a:t>
            </a:r>
            <a:r>
              <a:rPr sz="2100" spc="-15" dirty="0">
                <a:latin typeface="宋体" panose="02010600030101010101" pitchFamily="2" charset="-122"/>
                <a:cs typeface="宋体" panose="02010600030101010101" pitchFamily="2" charset="-122"/>
              </a:rPr>
              <a:t>法</a:t>
            </a:r>
            <a:r>
              <a:rPr sz="2100" spc="10" dirty="0">
                <a:latin typeface="宋体" panose="02010600030101010101" pitchFamily="2" charset="-122"/>
                <a:cs typeface="宋体" panose="02010600030101010101" pitchFamily="2" charset="-122"/>
              </a:rPr>
              <a:t>核</a:t>
            </a:r>
            <a:r>
              <a:rPr sz="2100" spc="-15" dirty="0">
                <a:latin typeface="宋体" panose="02010600030101010101" pitchFamily="2" charset="-122"/>
                <a:cs typeface="宋体" panose="02010600030101010101" pitchFamily="2" charset="-122"/>
              </a:rPr>
              <a:t>算</a:t>
            </a:r>
            <a:r>
              <a:rPr sz="2100" spc="10" dirty="0">
                <a:latin typeface="宋体" panose="02010600030101010101" pitchFamily="2" charset="-122"/>
                <a:cs typeface="宋体" panose="02010600030101010101" pitchFamily="2" charset="-122"/>
              </a:rPr>
              <a:t>工</a:t>
            </a:r>
            <a:r>
              <a:rPr sz="2100" spc="-15" dirty="0">
                <a:latin typeface="宋体" panose="02010600030101010101" pitchFamily="2" charset="-122"/>
                <a:cs typeface="宋体" panose="02010600030101010101" pitchFamily="2" charset="-122"/>
              </a:rPr>
              <a:t>业</a:t>
            </a:r>
            <a:r>
              <a:rPr sz="2100" spc="10" dirty="0">
                <a:latin typeface="宋体" panose="02010600030101010101" pitchFamily="2" charset="-122"/>
                <a:cs typeface="宋体" panose="02010600030101010101" pitchFamily="2" charset="-122"/>
              </a:rPr>
              <a:t>生</a:t>
            </a:r>
            <a:r>
              <a:rPr sz="2100" spc="-15" dirty="0">
                <a:latin typeface="宋体" panose="02010600030101010101" pitchFamily="2" charset="-122"/>
                <a:cs typeface="宋体" panose="02010600030101010101" pitchFamily="2" charset="-122"/>
              </a:rPr>
              <a:t>产</a:t>
            </a:r>
            <a:r>
              <a:rPr sz="2100" spc="10" dirty="0">
                <a:latin typeface="宋体" panose="02010600030101010101" pitchFamily="2" charset="-122"/>
                <a:cs typeface="宋体" panose="02010600030101010101" pitchFamily="2" charset="-122"/>
              </a:rPr>
              <a:t>过</a:t>
            </a:r>
            <a:r>
              <a:rPr sz="2100" spc="-15" dirty="0">
                <a:latin typeface="宋体" panose="02010600030101010101" pitchFamily="2" charset="-122"/>
                <a:cs typeface="宋体" panose="02010600030101010101" pitchFamily="2" charset="-122"/>
              </a:rPr>
              <a:t>程</a:t>
            </a:r>
            <a:r>
              <a:rPr sz="2100" dirty="0">
                <a:latin typeface="宋体" panose="02010600030101010101" pitchFamily="2" charset="-122"/>
                <a:cs typeface="宋体" panose="02010600030101010101" pitchFamily="2" charset="-122"/>
              </a:rPr>
              <a:t>的</a:t>
            </a:r>
            <a:r>
              <a:rPr sz="2100" spc="-20" dirty="0">
                <a:latin typeface="Calibri" panose="020F0502020204030204"/>
                <a:cs typeface="Calibri" panose="020F0502020204030204"/>
              </a:rPr>
              <a:t>CO</a:t>
            </a:r>
            <a:r>
              <a:rPr sz="2100" spc="-30" baseline="-20000" dirty="0">
                <a:latin typeface="Calibri" panose="020F0502020204030204"/>
                <a:cs typeface="Calibri" panose="020F0502020204030204"/>
              </a:rPr>
              <a:t>2  </a:t>
            </a:r>
            <a:r>
              <a:rPr sz="2100" spc="10" dirty="0">
                <a:latin typeface="宋体" panose="02010600030101010101" pitchFamily="2" charset="-122"/>
                <a:cs typeface="宋体" panose="02010600030101010101" pitchFamily="2" charset="-122"/>
              </a:rPr>
              <a:t>排放。</a:t>
            </a:r>
            <a:endParaRPr sz="2100">
              <a:latin typeface="宋体" panose="02010600030101010101" pitchFamily="2" charset="-122"/>
              <a:cs typeface="宋体" panose="02010600030101010101" pitchFamily="2" charset="-122"/>
            </a:endParaRPr>
          </a:p>
          <a:p>
            <a:pPr marL="2242185">
              <a:lnSpc>
                <a:spcPct val="100000"/>
              </a:lnSpc>
              <a:spcBef>
                <a:spcPts val="15"/>
              </a:spcBef>
              <a:tabLst>
                <a:tab pos="6405880" algn="l"/>
              </a:tabLst>
            </a:pPr>
            <a:r>
              <a:rPr sz="1200" b="1" dirty="0">
                <a:solidFill>
                  <a:srgbClr val="C35810"/>
                </a:solidFill>
                <a:latin typeface="Microsoft JhengHei" panose="020B0604030504040204" charset="-120"/>
                <a:cs typeface="Microsoft JhengHei" panose="020B0604030504040204" charset="-120"/>
              </a:rPr>
              <a:t>碳流入	碳流出</a:t>
            </a:r>
            <a:endParaRPr sz="1200">
              <a:latin typeface="Microsoft JhengHei" panose="020B0604030504040204" charset="-120"/>
              <a:cs typeface="Microsoft JhengHei" panose="020B0604030504040204" charset="-120"/>
            </a:endParaRPr>
          </a:p>
          <a:p>
            <a:pPr>
              <a:lnSpc>
                <a:spcPct val="100000"/>
              </a:lnSpc>
            </a:pPr>
            <a:endParaRPr sz="1200">
              <a:latin typeface="Times New Roman" panose="02020603050405020304"/>
              <a:cs typeface="Times New Roman" panose="02020603050405020304"/>
            </a:endParaRPr>
          </a:p>
          <a:p>
            <a:pPr marL="3921760">
              <a:lnSpc>
                <a:spcPct val="100000"/>
              </a:lnSpc>
              <a:spcBef>
                <a:spcPts val="875"/>
              </a:spcBef>
            </a:pPr>
            <a:r>
              <a:rPr sz="1200" b="1" dirty="0">
                <a:latin typeface="Microsoft JhengHei" panose="020B0604030504040204" charset="-120"/>
                <a:cs typeface="Microsoft JhengHei" panose="020B0604030504040204" charset="-120"/>
              </a:rPr>
              <a:t>副产品回收作原料或燃料</a:t>
            </a:r>
            <a:endParaRPr sz="1200">
              <a:latin typeface="Microsoft JhengHei" panose="020B0604030504040204" charset="-120"/>
              <a:cs typeface="Microsoft JhengHei" panose="020B0604030504040204" charset="-120"/>
            </a:endParaRPr>
          </a:p>
        </p:txBody>
      </p:sp>
      <p:sp>
        <p:nvSpPr>
          <p:cNvPr id="157" name="object 157"/>
          <p:cNvSpPr txBox="1"/>
          <p:nvPr/>
        </p:nvSpPr>
        <p:spPr>
          <a:xfrm>
            <a:off x="2607564" y="5498592"/>
            <a:ext cx="1295400" cy="553085"/>
          </a:xfrm>
          <a:prstGeom prst="rect">
            <a:avLst/>
          </a:prstGeom>
        </p:spPr>
        <p:txBody>
          <a:bodyPr vert="horz" wrap="square" lIns="0" tIns="12700" rIns="0" bIns="0" rtlCol="0">
            <a:spAutoFit/>
          </a:bodyPr>
          <a:lstStyle/>
          <a:p>
            <a:pPr marL="51435" algn="ctr">
              <a:lnSpc>
                <a:spcPct val="100000"/>
              </a:lnSpc>
              <a:spcBef>
                <a:spcPts val="100"/>
              </a:spcBef>
            </a:pPr>
            <a:r>
              <a:rPr sz="1200" b="1" spc="-220" dirty="0">
                <a:latin typeface="Microsoft JhengHei" panose="020B0604030504040204" charset="-120"/>
                <a:cs typeface="Microsoft JhengHei" panose="020B0604030504040204" charset="-120"/>
              </a:rPr>
              <a:t>CO</a:t>
            </a:r>
            <a:r>
              <a:rPr sz="1200" b="1" spc="-330" baseline="-24000" dirty="0">
                <a:latin typeface="Microsoft JhengHei" panose="020B0604030504040204" charset="-120"/>
                <a:cs typeface="Microsoft JhengHei" panose="020B0604030504040204" charset="-120"/>
              </a:rPr>
              <a:t>2</a:t>
            </a:r>
            <a:r>
              <a:rPr sz="1200" b="1" dirty="0">
                <a:latin typeface="Microsoft JhengHei" panose="020B0604030504040204" charset="-120"/>
                <a:cs typeface="Microsoft JhengHei" panose="020B0604030504040204" charset="-120"/>
              </a:rPr>
              <a:t>气体作原料</a:t>
            </a:r>
            <a:endParaRPr sz="1200">
              <a:latin typeface="Microsoft JhengHei" panose="020B0604030504040204" charset="-120"/>
              <a:cs typeface="Microsoft JhengHei" panose="020B0604030504040204" charset="-120"/>
            </a:endParaRPr>
          </a:p>
          <a:p>
            <a:pPr algn="ctr">
              <a:lnSpc>
                <a:spcPct val="100000"/>
              </a:lnSpc>
              <a:spcBef>
                <a:spcPts val="1270"/>
              </a:spcBef>
            </a:pPr>
            <a:r>
              <a:rPr sz="1200" b="1" dirty="0">
                <a:latin typeface="Microsoft JhengHei" panose="020B0604030504040204" charset="-120"/>
                <a:cs typeface="Microsoft JhengHei" panose="020B0604030504040204" charset="-120"/>
              </a:rPr>
              <a:t>石灰石、白云石等</a:t>
            </a:r>
            <a:endParaRPr sz="1200">
              <a:latin typeface="Microsoft JhengHei" panose="020B0604030504040204" charset="-120"/>
              <a:cs typeface="Microsoft JhengHei" panose="020B0604030504040204" charset="-12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8.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8888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11890</Words>
  <Application>WPS 演示</Application>
  <PresentationFormat>自定义</PresentationFormat>
  <Paragraphs>837</Paragraphs>
  <Slides>43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43</vt:i4>
      </vt:variant>
    </vt:vector>
  </HeadingPairs>
  <TitlesOfParts>
    <vt:vector size="59" baseType="lpstr">
      <vt:lpstr>Arial</vt:lpstr>
      <vt:lpstr>宋体</vt:lpstr>
      <vt:lpstr>Wingdings</vt:lpstr>
      <vt:lpstr>Microsoft JhengHei</vt:lpstr>
      <vt:lpstr>隶书</vt:lpstr>
      <vt:lpstr>微软雅黑</vt:lpstr>
      <vt:lpstr>Arial</vt:lpstr>
      <vt:lpstr>华文细黑</vt:lpstr>
      <vt:lpstr>Calibri</vt:lpstr>
      <vt:lpstr>Wingdings</vt:lpstr>
      <vt:lpstr>Times New Roman</vt:lpstr>
      <vt:lpstr>黑体</vt:lpstr>
      <vt:lpstr>Arial Unicode MS</vt:lpstr>
      <vt:lpstr>楷体</vt:lpstr>
      <vt:lpstr>汉仪旗黑-85S</vt:lpstr>
      <vt:lpstr>Office Theme</vt:lpstr>
      <vt:lpstr>核算方法与报告指南</vt:lpstr>
      <vt:lpstr>PowerPoint 演示文稿</vt:lpstr>
      <vt:lpstr>内容提要</vt:lpstr>
      <vt:lpstr>1. 本指南出台的背景和目的</vt:lpstr>
      <vt:lpstr>广义的化工定义及本指南的适用范围</vt:lpstr>
      <vt:lpstr>化工生产企业核算温室气体排放的基本步骤</vt:lpstr>
      <vt:lpstr>核算边界的确定</vt:lpstr>
      <vt:lpstr>报告主体应将核算边界再细分为核算单元</vt:lpstr>
      <vt:lpstr>根据流入流出核算单元的碳源流以确定  CO2排放源</vt:lpstr>
      <vt:lpstr>注意：以下情况不视为碳源流！</vt:lpstr>
      <vt:lpstr>各个核算单元的碳源流一览表</vt:lpstr>
      <vt:lpstr>根据流入流出核算单元的碳源流以确定CO2 排放源（续）</vt:lpstr>
      <vt:lpstr>识别其他非CO2气体的排放源</vt:lpstr>
      <vt:lpstr>报告主体排放量的加总公式</vt:lpstr>
      <vt:lpstr>化石燃料燃烧的CO2排放</vt:lpstr>
      <vt:lpstr>化石燃料燃烧活动水平数据的确定</vt:lpstr>
      <vt:lpstr>化石燃料含碳量的确定</vt:lpstr>
      <vt:lpstr>化石燃料碳氧化率的确定</vt:lpstr>
      <vt:lpstr>工业生产过程的温室气体排放</vt:lpstr>
      <vt:lpstr>原材料使用产生的CO2排放</vt:lpstr>
      <vt:lpstr>活动水平数据的确定</vt:lpstr>
      <vt:lpstr>原料、产品或废弃物的含碳量确定</vt:lpstr>
      <vt:lpstr>碳酸盐使用产生的CO2排放</vt:lpstr>
      <vt:lpstr>活动水平数据的确定</vt:lpstr>
      <vt:lpstr>碳酸盐纯度及CO2排放因子的确定</vt:lpstr>
      <vt:lpstr>硝酸生产过程的N2O排放</vt:lpstr>
      <vt:lpstr>活动水平数据的确定</vt:lpstr>
      <vt:lpstr>排放因子数据的确定</vt:lpstr>
      <vt:lpstr>己二酸生产过程的N2O排放</vt:lpstr>
      <vt:lpstr>活动水平数据的确定</vt:lpstr>
      <vt:lpstr>排放因子数据的确定</vt:lpstr>
      <vt:lpstr>以CO2   产品形式转移出去的排放扣减</vt:lpstr>
      <vt:lpstr>CO2  回收的活动水平及排放因子数据确定</vt:lpstr>
      <vt:lpstr>净购入的电力/热力隐含的CO2排放</vt:lpstr>
      <vt:lpstr>活动水平数据的确定</vt:lpstr>
      <vt:lpstr>排放因子数据的确定</vt:lpstr>
      <vt:lpstr>质量控制和文件存档</vt:lpstr>
      <vt:lpstr>企业温室气体报告模板及必要的表单附件</vt:lpstr>
      <vt:lpstr>试用中遇到的典型问题及解决思路</vt:lpstr>
      <vt:lpstr>试用中遇到的典型问题及解决思路</vt:lpstr>
      <vt:lpstr>试用中遇到的典型问题及解决思路</vt:lpstr>
      <vt:lpstr>试用中遇到的典型问题及解决思路</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化工生产企业温室气体 核算方法与报告指南</dc:title>
  <dc:creator>pharmadeer</dc:creator>
  <cp:lastModifiedBy>little fairy</cp:lastModifiedBy>
  <cp:revision>3</cp:revision>
  <dcterms:created xsi:type="dcterms:W3CDTF">2022-02-24T10:00:00Z</dcterms:created>
  <dcterms:modified xsi:type="dcterms:W3CDTF">2024-05-10T08:20:42Z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2015-03-27T08:00:00Z</vt:filetime>
  </property>
  <property fmtid="{D5CDD505-2E9C-101B-9397-08002B2CF9AE}" pid="3" name="LastSaved">
    <vt:filetime>2015-03-27T08:00:00Z</vt:filetime>
  </property>
  <property fmtid="{D5CDD505-2E9C-101B-9397-08002B2CF9AE}" pid="4" name="ICV">
    <vt:lpwstr>D107430739BE4EF9B3A686A32E901BA9_13</vt:lpwstr>
  </property>
  <property fmtid="{D5CDD505-2E9C-101B-9397-08002B2CF9AE}" pid="5" name="KSOProductBuildVer">
    <vt:lpwstr>2052-12.1.0.16910</vt:lpwstr>
  </property>
</Properties>
</file>