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24"/>
  </p:notesMasterIdLst>
  <p:handoutMasterIdLst>
    <p:handoutMasterId r:id="rId66"/>
  </p:handoutMasterIdLst>
  <p:sldIdLst>
    <p:sldId id="257" r:id="rId4"/>
    <p:sldId id="396" r:id="rId5"/>
    <p:sldId id="337" r:id="rId6"/>
    <p:sldId id="338" r:id="rId7"/>
    <p:sldId id="261" r:id="rId8"/>
    <p:sldId id="339" r:id="rId9"/>
    <p:sldId id="340" r:id="rId10"/>
    <p:sldId id="341" r:id="rId11"/>
    <p:sldId id="342" r:id="rId12"/>
    <p:sldId id="343" r:id="rId13"/>
    <p:sldId id="271" r:id="rId14"/>
    <p:sldId id="344" r:id="rId15"/>
    <p:sldId id="323" r:id="rId16"/>
    <p:sldId id="273" r:id="rId17"/>
    <p:sldId id="274" r:id="rId18"/>
    <p:sldId id="325" r:id="rId19"/>
    <p:sldId id="326" r:id="rId20"/>
    <p:sldId id="345" r:id="rId21"/>
    <p:sldId id="280" r:id="rId22"/>
    <p:sldId id="281" r:id="rId23"/>
    <p:sldId id="328" r:id="rId25"/>
    <p:sldId id="329" r:id="rId26"/>
    <p:sldId id="330" r:id="rId27"/>
    <p:sldId id="285" r:id="rId28"/>
    <p:sldId id="286" r:id="rId29"/>
    <p:sldId id="287" r:id="rId30"/>
    <p:sldId id="288" r:id="rId31"/>
    <p:sldId id="331" r:id="rId32"/>
    <p:sldId id="332" r:id="rId33"/>
    <p:sldId id="346" r:id="rId34"/>
    <p:sldId id="293" r:id="rId35"/>
    <p:sldId id="294" r:id="rId36"/>
    <p:sldId id="295" r:id="rId37"/>
    <p:sldId id="333" r:id="rId38"/>
    <p:sldId id="297" r:id="rId39"/>
    <p:sldId id="298" r:id="rId40"/>
    <p:sldId id="299" r:id="rId41"/>
    <p:sldId id="347" r:id="rId42"/>
    <p:sldId id="334" r:id="rId43"/>
    <p:sldId id="301" r:id="rId44"/>
    <p:sldId id="302" r:id="rId45"/>
    <p:sldId id="303" r:id="rId46"/>
    <p:sldId id="304" r:id="rId47"/>
    <p:sldId id="305" r:id="rId48"/>
    <p:sldId id="306" r:id="rId49"/>
    <p:sldId id="307" r:id="rId50"/>
    <p:sldId id="308" r:id="rId51"/>
    <p:sldId id="348" r:id="rId52"/>
    <p:sldId id="335" r:id="rId53"/>
    <p:sldId id="310" r:id="rId54"/>
    <p:sldId id="311" r:id="rId55"/>
    <p:sldId id="312" r:id="rId56"/>
    <p:sldId id="336" r:id="rId57"/>
    <p:sldId id="314" r:id="rId58"/>
    <p:sldId id="315" r:id="rId59"/>
    <p:sldId id="317" r:id="rId60"/>
    <p:sldId id="318" r:id="rId61"/>
    <p:sldId id="319" r:id="rId62"/>
    <p:sldId id="320" r:id="rId63"/>
    <p:sldId id="321" r:id="rId64"/>
    <p:sldId id="398" r:id="rId65"/>
  </p:sldIdLst>
  <p:sldSz cx="12192000" cy="6858000"/>
  <p:notesSz cx="6858000" cy="9144000"/>
  <p:custDataLst>
    <p:tags r:id="rId71"/>
  </p:custDataLst>
  <p:defaultTextStyle>
    <a:defPPr>
      <a:defRPr lang="zh-CN"/>
    </a:defPPr>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6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3702" userDrawn="1">
          <p15:clr>
            <a:srgbClr val="A4A3A4"/>
          </p15:clr>
        </p15:guide>
        <p15:guide id="2" pos="3839" userDrawn="1">
          <p15:clr>
            <a:srgbClr val="A4A3A4"/>
          </p15:clr>
        </p15:guide>
        <p15:guide id="3" orient="horz" pos="6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8B"/>
    <a:srgbClr val="FFFFFF"/>
    <a:srgbClr val="5D88DD"/>
    <a:srgbClr val="153797"/>
    <a:srgbClr val="1F4089"/>
    <a:srgbClr val="1E2B8A"/>
    <a:srgbClr val="023580"/>
    <a:srgbClr val="0000FF"/>
    <a:srgbClr val="158538"/>
    <a:srgbClr val="116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3" autoAdjust="0"/>
    <p:restoredTop sz="94525"/>
  </p:normalViewPr>
  <p:slideViewPr>
    <p:cSldViewPr showGuides="1">
      <p:cViewPr varScale="1">
        <p:scale>
          <a:sx n="59" d="100"/>
          <a:sy n="59" d="100"/>
        </p:scale>
        <p:origin x="876" y="52"/>
      </p:cViewPr>
      <p:guideLst>
        <p:guide orient="horz" pos="3702"/>
        <p:guide pos="3839"/>
        <p:guide orient="horz" pos="605"/>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4352"/>
    </p:cViewPr>
  </p:sorterViewPr>
  <p:notesViewPr>
    <p:cSldViewPr>
      <p:cViewPr varScale="1">
        <p:scale>
          <a:sx n="58" d="100"/>
          <a:sy n="58" d="100"/>
        </p:scale>
        <p:origin x="-2838" y="-84"/>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81.xml"/><Relationship Id="rId70" Type="http://schemas.openxmlformats.org/officeDocument/2006/relationships/commentAuthors" Target="commentAuthors.xml"/><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handoutMaster" Target="handoutMasters/handoutMaster1.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notesMaster" Target="notesMasters/notes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373"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4"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5"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6"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367"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ea typeface="华文中宋" panose="0201060004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68"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华文中宋" panose="02010600040101010101" charset="-122"/>
              </a:defRPr>
            </a:lvl1pPr>
          </a:lstStyle>
          <a:p>
            <a:pPr marL="0" marR="0" lvl="0" indent="0" algn="r"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69"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1049370"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49371"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ea typeface="华文中宋" panose="0201060004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cs typeface="+mn-cs"/>
            </a:endParaRPr>
          </a:p>
        </p:txBody>
      </p:sp>
      <p:sp>
        <p:nvSpPr>
          <p:cNvPr id="1049372"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hangingPunct="1"/>
            <a:fld id="{9A0DB2DC-4C9A-4742-B13C-FB6460FD3503}" type="slidenum">
              <a:rPr lang="en-US" altLang="zh-CN" sz="1200" dirty="0"/>
            </a:fld>
            <a:endParaRPr lang="en-US"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华文中宋" panose="0201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3" name="幻灯片图像占位符 1"/>
          <p:cNvSpPr>
            <a:spLocks noGrp="1" noRot="1" noChangeAspect="1" noTextEdit="1"/>
          </p:cNvSpPr>
          <p:nvPr>
            <p:ph type="sldImg"/>
          </p:nvPr>
        </p:nvSpPr>
        <p:spPr>
          <a:xfrm>
            <a:off x="381000" y="685800"/>
            <a:ext cx="6096000" cy="3429000"/>
          </a:xfrm>
        </p:spPr>
      </p:sp>
      <p:sp>
        <p:nvSpPr>
          <p:cNvPr id="1049094" name="备注占位符 2"/>
          <p:cNvSpPr>
            <a:spLocks noGrp="1"/>
          </p:cNvSpPr>
          <p:nvPr>
            <p:ph type="body" idx="1"/>
          </p:nvPr>
        </p:nvSpPr>
        <p:spPr/>
        <p:txBody>
          <a:bodyPr wrap="square" lIns="91440" tIns="45720" rIns="91440" bIns="45720" anchor="t"/>
          <a:lstStyle/>
          <a:p>
            <a:pPr lvl="0"/>
            <a:endParaRPr lang="zh-CN" altLang="en-US" dirty="0"/>
          </a:p>
        </p:txBody>
      </p:sp>
      <p:sp>
        <p:nvSpPr>
          <p:cNvPr id="104909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9" name="幻灯片图像占位符 1"/>
          <p:cNvSpPr>
            <a:spLocks noGrp="1" noRot="1" noChangeAspect="1" noTextEdit="1"/>
          </p:cNvSpPr>
          <p:nvPr>
            <p:ph type="sldImg"/>
          </p:nvPr>
        </p:nvSpPr>
        <p:spPr>
          <a:xfrm>
            <a:off x="381000" y="685800"/>
            <a:ext cx="6096000" cy="3429000"/>
          </a:xfrm>
        </p:spPr>
      </p:sp>
      <p:sp>
        <p:nvSpPr>
          <p:cNvPr id="1049100" name="备注占位符 2"/>
          <p:cNvSpPr>
            <a:spLocks noGrp="1"/>
          </p:cNvSpPr>
          <p:nvPr>
            <p:ph type="body" idx="1"/>
          </p:nvPr>
        </p:nvSpPr>
        <p:spPr/>
        <p:txBody>
          <a:bodyPr wrap="square" lIns="91440" tIns="45720" rIns="91440" bIns="45720" anchor="t"/>
          <a:lstStyle/>
          <a:p>
            <a:pPr lvl="0"/>
            <a:endParaRPr lang="zh-CN" altLang="en-US" dirty="0"/>
          </a:p>
        </p:txBody>
      </p:sp>
      <p:sp>
        <p:nvSpPr>
          <p:cNvPr id="1049101"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1"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132"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133"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2" name="Rectangle 7"/>
          <p:cNvSpPr txBox="1">
            <a:spLocks noGrp="1" noChangeArrowheads="1"/>
          </p:cNvSpPr>
          <p:nvPr/>
        </p:nvSpPr>
        <p:spPr bwMode="auto">
          <a:xfrm>
            <a:off x="3884613" y="8685213"/>
            <a:ext cx="2971800" cy="457200"/>
          </a:xfrm>
          <a:prstGeom prst="rect">
            <a:avLst/>
          </a:prstGeom>
          <a:noFill/>
          <a:ln w="9525">
            <a:noFill/>
            <a:miter lim="800000"/>
          </a:ln>
          <a:effectLst/>
        </p:spPr>
        <p:txBody>
          <a:bodyPr anchor="b"/>
          <a:lstStyle/>
          <a:p>
            <a:pPr algn="r"/>
            <a:fld id="{98B1940F-038F-4430-B6DD-4BB6D7CF8A7C}" type="slidenum">
              <a:rPr lang="en-US" altLang="zh-CN" sz="1200"/>
            </a:fld>
            <a:endParaRPr lang="en-US" altLang="zh-CN" sz="1200"/>
          </a:p>
        </p:txBody>
      </p:sp>
      <p:sp>
        <p:nvSpPr>
          <p:cNvPr id="1049143" name="Rectangle 2"/>
          <p:cNvSpPr>
            <a:spLocks noGrp="1" noRot="1" noChangeAspect="1" noChangeArrowheads="1" noTextEdit="1"/>
          </p:cNvSpPr>
          <p:nvPr>
            <p:ph type="sldImg"/>
          </p:nvPr>
        </p:nvSpPr>
        <p:spPr>
          <a:xfrm>
            <a:off x="381000" y="685800"/>
            <a:ext cx="6096000" cy="3429000"/>
          </a:xfrm>
        </p:spPr>
      </p:sp>
      <p:sp>
        <p:nvSpPr>
          <p:cNvPr id="1049144" name="Rectangle 3"/>
          <p:cNvSpPr>
            <a:spLocks noGrp="1" noChangeArrowheads="1"/>
          </p:cNvSpPr>
          <p:nvPr>
            <p:ph type="body" idx="1"/>
          </p:nvPr>
        </p:nvSpPr>
        <p:spPr>
          <a:noFill/>
        </p:spPr>
        <p:txBody>
          <a:bodyPr anchor="t"/>
          <a:lstStyle/>
          <a:p>
            <a:pPr eaLnBrk="1" hangingPunct="1"/>
            <a:r>
              <a:rPr lang="zh-CN" altLang="en-US"/>
              <a:t>法规规定的，可根据企业实际增加职责</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5"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236"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237"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41"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
        <p:nvSpPr>
          <p:cNvPr id="1049242" name="Rectangle 2"/>
          <p:cNvSpPr>
            <a:spLocks noGrp="1" noRot="1" noChangeAspect="1" noTextEdit="1"/>
          </p:cNvSpPr>
          <p:nvPr>
            <p:ph type="sldImg"/>
          </p:nvPr>
        </p:nvSpPr>
        <p:spPr>
          <a:xfrm>
            <a:off x="576263" y="793750"/>
            <a:ext cx="5705475" cy="3209925"/>
          </a:xfrm>
          <a:ln w="12700">
            <a:solidFill>
              <a:schemeClr val="tx1">
                <a:alpha val="100000"/>
              </a:schemeClr>
            </a:solidFill>
          </a:ln>
        </p:spPr>
      </p:sp>
      <p:sp>
        <p:nvSpPr>
          <p:cNvPr id="1049243" name="Rectangle 3"/>
          <p:cNvSpPr>
            <a:spLocks noGrp="1"/>
          </p:cNvSpPr>
          <p:nvPr>
            <p:ph type="body" idx="1"/>
          </p:nvPr>
        </p:nvSpPr>
        <p:spPr>
          <a:xfrm>
            <a:off x="914400" y="4344988"/>
            <a:ext cx="5029200" cy="3849687"/>
          </a:xfrm>
        </p:spPr>
        <p:txBody>
          <a:bodyPr wrap="square" lIns="92075" tIns="46038" rIns="92075" bIns="46038" anchor="t"/>
          <a:lstStyle/>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0" name="幻灯片图像占位符 1"/>
          <p:cNvSpPr>
            <a:spLocks noGrp="1" noRot="1" noChangeAspect="1" noTextEdit="1"/>
          </p:cNvSpPr>
          <p:nvPr>
            <p:ph type="sldImg"/>
          </p:nvPr>
        </p:nvSpPr>
        <p:spPr>
          <a:xfrm>
            <a:off x="381000" y="685800"/>
            <a:ext cx="6096000" cy="3429000"/>
          </a:xfrm>
        </p:spPr>
      </p:sp>
      <p:sp>
        <p:nvSpPr>
          <p:cNvPr id="1049261"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6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7" name="幻灯片图像占位符 1"/>
          <p:cNvSpPr>
            <a:spLocks noGrp="1" noRot="1" noChangeAspect="1" noTextEdit="1"/>
          </p:cNvSpPr>
          <p:nvPr>
            <p:ph type="sldImg"/>
          </p:nvPr>
        </p:nvSpPr>
        <p:spPr>
          <a:xfrm>
            <a:off x="381000" y="685800"/>
            <a:ext cx="6096000" cy="3429000"/>
          </a:xfrm>
        </p:spPr>
      </p:sp>
      <p:sp>
        <p:nvSpPr>
          <p:cNvPr id="1049268"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6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5" name="幻灯片图像占位符 1"/>
          <p:cNvSpPr>
            <a:spLocks noGrp="1" noRot="1" noChangeAspect="1" noTextEdit="1"/>
          </p:cNvSpPr>
          <p:nvPr>
            <p:ph type="sldImg"/>
          </p:nvPr>
        </p:nvSpPr>
        <p:spPr>
          <a:xfrm>
            <a:off x="381000" y="685800"/>
            <a:ext cx="6096000" cy="3429000"/>
          </a:xfrm>
        </p:spPr>
      </p:sp>
      <p:sp>
        <p:nvSpPr>
          <p:cNvPr id="1049276"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7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2" name="幻灯片图像占位符 1"/>
          <p:cNvSpPr>
            <a:spLocks noGrp="1" noRot="1" noChangeAspect="1" noTextEdit="1"/>
          </p:cNvSpPr>
          <p:nvPr>
            <p:ph type="sldImg"/>
          </p:nvPr>
        </p:nvSpPr>
        <p:spPr>
          <a:xfrm>
            <a:off x="381000" y="685800"/>
            <a:ext cx="6096000" cy="3429000"/>
          </a:xfrm>
        </p:spPr>
      </p:sp>
      <p:sp>
        <p:nvSpPr>
          <p:cNvPr id="1049283" name="备注占位符 2"/>
          <p:cNvSpPr>
            <a:spLocks noGrp="1"/>
          </p:cNvSpPr>
          <p:nvPr>
            <p:ph type="body" idx="1"/>
          </p:nvPr>
        </p:nvSpPr>
        <p:spPr/>
        <p:txBody>
          <a:bodyPr wrap="square" lIns="91440" tIns="45720" rIns="91440" bIns="45720" anchor="t"/>
          <a:lstStyle/>
          <a:p>
            <a:pPr lvl="0"/>
            <a:endParaRPr lang="zh-CN" altLang="en-US" dirty="0"/>
          </a:p>
        </p:txBody>
      </p:sp>
      <p:sp>
        <p:nvSpPr>
          <p:cNvPr id="10492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noTextEdit="1"/>
          </p:cNvSpPr>
          <p:nvPr>
            <p:ph type="sldImg"/>
          </p:nvPr>
        </p:nvSpPr>
        <p:spPr>
          <a:xfrm>
            <a:off x="381000" y="685800"/>
            <a:ext cx="6096000" cy="3429000"/>
          </a:xfrm>
        </p:spPr>
      </p:sp>
      <p:sp>
        <p:nvSpPr>
          <p:cNvPr id="1048848"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49"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5" name="幻灯片图像占位符 1"/>
          <p:cNvSpPr>
            <a:spLocks noGrp="1" noRot="1" noChangeAspect="1" noTextEdit="1"/>
          </p:cNvSpPr>
          <p:nvPr>
            <p:ph type="sldImg"/>
          </p:nvPr>
        </p:nvSpPr>
        <p:spPr>
          <a:xfrm>
            <a:off x="381000" y="685800"/>
            <a:ext cx="6096000" cy="3429000"/>
          </a:xfrm>
        </p:spPr>
      </p:sp>
      <p:sp>
        <p:nvSpPr>
          <p:cNvPr id="1048876"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77"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3" name="幻灯片图像占位符 1"/>
          <p:cNvSpPr>
            <a:spLocks noGrp="1" noRot="1" noChangeAspect="1" noTextEdit="1"/>
          </p:cNvSpPr>
          <p:nvPr>
            <p:ph type="sldImg"/>
          </p:nvPr>
        </p:nvSpPr>
        <p:spPr>
          <a:xfrm>
            <a:off x="381000" y="685800"/>
            <a:ext cx="6096000" cy="3429000"/>
          </a:xfrm>
        </p:spPr>
      </p:sp>
      <p:sp>
        <p:nvSpPr>
          <p:cNvPr id="1048884"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85"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90" name="幻灯片图像占位符 1"/>
          <p:cNvSpPr>
            <a:spLocks noGrp="1" noRot="1" noChangeAspect="1" noTextEdit="1"/>
          </p:cNvSpPr>
          <p:nvPr>
            <p:ph type="sldImg"/>
          </p:nvPr>
        </p:nvSpPr>
        <p:spPr>
          <a:xfrm>
            <a:off x="381000" y="685800"/>
            <a:ext cx="6096000" cy="3429000"/>
          </a:xfrm>
        </p:spPr>
      </p:sp>
      <p:sp>
        <p:nvSpPr>
          <p:cNvPr id="1048891" name="备注占位符 2"/>
          <p:cNvSpPr>
            <a:spLocks noGrp="1"/>
          </p:cNvSpPr>
          <p:nvPr>
            <p:ph type="body" idx="1"/>
          </p:nvPr>
        </p:nvSpPr>
        <p:spPr/>
        <p:txBody>
          <a:bodyPr wrap="square" lIns="91440" tIns="45720" rIns="91440" bIns="45720" anchor="t"/>
          <a:lstStyle/>
          <a:p>
            <a:pPr lvl="0"/>
            <a:endParaRPr lang="zh-CN" altLang="en-US" dirty="0"/>
          </a:p>
        </p:txBody>
      </p:sp>
      <p:sp>
        <p:nvSpPr>
          <p:cNvPr id="10488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01" name="幻灯片图像占位符 1"/>
          <p:cNvSpPr>
            <a:spLocks noGrp="1" noRot="1" noChangeAspect="1" noTextEdit="1"/>
          </p:cNvSpPr>
          <p:nvPr>
            <p:ph type="sldImg"/>
          </p:nvPr>
        </p:nvSpPr>
        <p:spPr>
          <a:xfrm>
            <a:off x="381000" y="685800"/>
            <a:ext cx="6096000" cy="3429000"/>
          </a:xfrm>
        </p:spPr>
      </p:sp>
      <p:sp>
        <p:nvSpPr>
          <p:cNvPr id="1048902" name="备注占位符 2"/>
          <p:cNvSpPr>
            <a:spLocks noGrp="1"/>
          </p:cNvSpPr>
          <p:nvPr>
            <p:ph type="body" idx="1"/>
          </p:nvPr>
        </p:nvSpPr>
        <p:spPr/>
        <p:txBody>
          <a:bodyPr wrap="square" lIns="91440" tIns="45720" rIns="91440" bIns="45720" anchor="t"/>
          <a:lstStyle/>
          <a:p>
            <a:pPr lvl="0"/>
            <a:endParaRPr lang="zh-CN" altLang="en-US" dirty="0"/>
          </a:p>
        </p:txBody>
      </p:sp>
      <p:sp>
        <p:nvSpPr>
          <p:cNvPr id="1048903"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fld>
            <a:endParaRPr lang="en-US" altLang="zh-C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88" name="幻灯片图像占位符 1"/>
          <p:cNvSpPr>
            <a:spLocks noGrp="1" noRot="1" noChangeAspect="1"/>
          </p:cNvSpPr>
          <p:nvPr>
            <p:ph type="sldImg"/>
          </p:nvPr>
        </p:nvSpPr>
        <p:spPr>
          <a:xfrm>
            <a:off x="381000" y="685800"/>
            <a:ext cx="6096000" cy="3429000"/>
          </a:xfrm>
        </p:spPr>
      </p:sp>
      <p:sp>
        <p:nvSpPr>
          <p:cNvPr id="1049089"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jpeg"/><Relationship Id="rId7" Type="http://schemas.openxmlformats.org/officeDocument/2006/relationships/image" Target="../media/image3.jpeg"/><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362" name="标题 1"/>
          <p:cNvSpPr>
            <a:spLocks noGrp="1"/>
          </p:cNvSpPr>
          <p:nvPr>
            <p:ph type="title"/>
          </p:nvPr>
        </p:nvSpPr>
        <p:spPr>
          <a:xfrm>
            <a:off x="508000" y="278130"/>
            <a:ext cx="11074400" cy="1103630"/>
          </a:xfrm>
          <a:prstGeom prst="rect">
            <a:avLst/>
          </a:prstGeom>
        </p:spPr>
        <p:txBody>
          <a:bodyPr/>
          <a:lstStyle/>
          <a:p>
            <a:r>
              <a:rPr lang="zh-CN" altLang="en-US"/>
              <a:t>单击此处编辑母版标题样式</a:t>
            </a:r>
            <a:endParaRPr lang="zh-CN" altLang="en-US"/>
          </a:p>
        </p:txBody>
      </p:sp>
      <p:sp>
        <p:nvSpPr>
          <p:cNvPr id="1049363" name="竖排文字占位符 2"/>
          <p:cNvSpPr>
            <a:spLocks noGrp="1"/>
          </p:cNvSpPr>
          <p:nvPr>
            <p:ph type="body" orient="vert" idx="1"/>
          </p:nvPr>
        </p:nvSpPr>
        <p:spPr>
          <a:xfrm>
            <a:off x="508000" y="1600203"/>
            <a:ext cx="11074400" cy="45307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64"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65"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66"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1049322" name="竖排标题 1"/>
          <p:cNvSpPr>
            <a:spLocks noGrp="1"/>
          </p:cNvSpPr>
          <p:nvPr>
            <p:ph type="title" orient="vert"/>
          </p:nvPr>
        </p:nvSpPr>
        <p:spPr>
          <a:xfrm>
            <a:off x="8991600" y="277813"/>
            <a:ext cx="2590800" cy="5853112"/>
          </a:xfrm>
          <a:prstGeom prst="rect">
            <a:avLst/>
          </a:prstGeom>
        </p:spPr>
        <p:txBody>
          <a:bodyPr vert="eaVert"/>
          <a:lstStyle/>
          <a:p>
            <a:r>
              <a:rPr lang="zh-CN" altLang="en-US"/>
              <a:t>单击此处编辑母版标题样式</a:t>
            </a:r>
            <a:endParaRPr lang="zh-CN" altLang="en-US"/>
          </a:p>
        </p:txBody>
      </p:sp>
      <p:sp>
        <p:nvSpPr>
          <p:cNvPr id="1049323" name="竖排文字占位符 2"/>
          <p:cNvSpPr>
            <a:spLocks noGrp="1"/>
          </p:cNvSpPr>
          <p:nvPr>
            <p:ph type="body" orient="vert" idx="1"/>
          </p:nvPr>
        </p:nvSpPr>
        <p:spPr>
          <a:xfrm>
            <a:off x="1219200" y="277813"/>
            <a:ext cx="7569200" cy="585311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24"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25"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26"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1049318" name="内容占位符 1"/>
          <p:cNvSpPr>
            <a:spLocks noGrp="1"/>
          </p:cNvSpPr>
          <p:nvPr>
            <p:ph/>
          </p:nvPr>
        </p:nvSpPr>
        <p:spPr>
          <a:xfrm>
            <a:off x="1219200" y="277813"/>
            <a:ext cx="10363200" cy="5853112"/>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19" name="日期占位符 2"/>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20" name="页脚占位符 3"/>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21" name="灯片编号占位符 4"/>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1049327" name="标题 1"/>
          <p:cNvSpPr>
            <a:spLocks noGrp="1"/>
          </p:cNvSpPr>
          <p:nvPr>
            <p:ph type="title"/>
          </p:nvPr>
        </p:nvSpPr>
        <p:spPr>
          <a:xfrm>
            <a:off x="1219200" y="277813"/>
            <a:ext cx="10363200" cy="1143000"/>
          </a:xfrm>
          <a:prstGeom prst="rect">
            <a:avLst/>
          </a:prstGeom>
        </p:spPr>
        <p:txBody>
          <a:bodyPr/>
          <a:lstStyle/>
          <a:p>
            <a:r>
              <a:rPr lang="zh-CN" altLang="en-US"/>
              <a:t>单击此处编辑母版标题样式</a:t>
            </a:r>
            <a:endParaRPr lang="zh-CN" altLang="en-US"/>
          </a:p>
        </p:txBody>
      </p:sp>
      <p:sp>
        <p:nvSpPr>
          <p:cNvPr id="1049328" name="文本占位符 2"/>
          <p:cNvSpPr>
            <a:spLocks noGrp="1"/>
          </p:cNvSpPr>
          <p:nvPr>
            <p:ph type="body" sz="half" idx="1"/>
          </p:nvPr>
        </p:nvSpPr>
        <p:spPr>
          <a:xfrm>
            <a:off x="1219200" y="1600203"/>
            <a:ext cx="5080000" cy="45307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29" name="媒体占位符 3"/>
          <p:cNvSpPr>
            <a:spLocks noGrp="1"/>
          </p:cNvSpPr>
          <p:nvPr>
            <p:ph type="media" sz="half" idx="2"/>
          </p:nvPr>
        </p:nvSpPr>
        <p:spPr>
          <a:xfrm>
            <a:off x="6502400" y="1600203"/>
            <a:ext cx="5080000" cy="4530725"/>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Char char="n"/>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1049330"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31"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32"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1049250" name="标题 1"/>
          <p:cNvSpPr>
            <a:spLocks noGrp="1"/>
          </p:cNvSpPr>
          <p:nvPr>
            <p:ph type="title"/>
          </p:nvPr>
        </p:nvSpPr>
        <p:spPr>
          <a:xfrm>
            <a:off x="1219200" y="277813"/>
            <a:ext cx="10363200" cy="1143000"/>
          </a:xfrm>
          <a:prstGeom prst="rect">
            <a:avLst/>
          </a:prstGeom>
        </p:spPr>
        <p:txBody>
          <a:bodyPr/>
          <a:lstStyle/>
          <a:p>
            <a:r>
              <a:rPr lang="zh-CN" altLang="en-US"/>
              <a:t>单击此处编辑母版标题样式</a:t>
            </a:r>
            <a:endParaRPr lang="zh-CN" altLang="en-US"/>
          </a:p>
        </p:txBody>
      </p:sp>
      <p:sp>
        <p:nvSpPr>
          <p:cNvPr id="1049251" name="文本占位符 2"/>
          <p:cNvSpPr>
            <a:spLocks noGrp="1"/>
          </p:cNvSpPr>
          <p:nvPr>
            <p:ph type="body" sz="half" idx="1"/>
          </p:nvPr>
        </p:nvSpPr>
        <p:spPr>
          <a:xfrm>
            <a:off x="1219200" y="1600203"/>
            <a:ext cx="5080000" cy="45307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52" name="内容占位符 3"/>
          <p:cNvSpPr>
            <a:spLocks noGrp="1"/>
          </p:cNvSpPr>
          <p:nvPr>
            <p:ph sz="half" idx="2"/>
          </p:nvPr>
        </p:nvSpPr>
        <p:spPr>
          <a:xfrm>
            <a:off x="6502400" y="1600203"/>
            <a:ext cx="5080000" cy="45307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253"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254"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255"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1049298" name="标题 1"/>
          <p:cNvSpPr>
            <a:spLocks noGrp="1"/>
          </p:cNvSpPr>
          <p:nvPr>
            <p:ph type="title"/>
          </p:nvPr>
        </p:nvSpPr>
        <p:spPr>
          <a:xfrm>
            <a:off x="1219200" y="277813"/>
            <a:ext cx="10363200" cy="1143000"/>
          </a:xfrm>
          <a:prstGeom prst="rect">
            <a:avLst/>
          </a:prstGeom>
        </p:spPr>
        <p:txBody>
          <a:bodyPr/>
          <a:lstStyle/>
          <a:p>
            <a:r>
              <a:rPr lang="zh-CN" altLang="en-US"/>
              <a:t>单击此处编辑母版标题样式</a:t>
            </a:r>
            <a:endParaRPr lang="zh-CN" altLang="en-US"/>
          </a:p>
        </p:txBody>
      </p:sp>
      <p:sp>
        <p:nvSpPr>
          <p:cNvPr id="1049299" name="文本占位符 2"/>
          <p:cNvSpPr>
            <a:spLocks noGrp="1"/>
          </p:cNvSpPr>
          <p:nvPr>
            <p:ph type="body" sz="half" idx="1"/>
          </p:nvPr>
        </p:nvSpPr>
        <p:spPr>
          <a:xfrm>
            <a:off x="1219200" y="1600203"/>
            <a:ext cx="5080000" cy="45307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00" name="剪贴画占位符 3"/>
          <p:cNvSpPr>
            <a:spLocks noGrp="1"/>
          </p:cNvSpPr>
          <p:nvPr>
            <p:ph type="clipArt" sz="half" idx="2"/>
          </p:nvPr>
        </p:nvSpPr>
        <p:spPr>
          <a:xfrm>
            <a:off x="6502400" y="1600203"/>
            <a:ext cx="5080000" cy="4530725"/>
          </a:xfrm>
          <a:prstGeom prst="rect">
            <a:avLst/>
          </a:prstGeo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Char char="n"/>
            </a:pPr>
            <a:endParaRPr kumimoji="0" lang="zh-CN" altLang="en-US" sz="2800" b="0" i="0" u="none" strike="noStrike" kern="0" cap="none" spc="0" normalizeH="0" baseline="0" noProof="0">
              <a:ln>
                <a:noFill/>
              </a:ln>
              <a:solidFill>
                <a:schemeClr val="tx1"/>
              </a:solidFill>
              <a:effectLst/>
              <a:uLnTx/>
              <a:uFillTx/>
              <a:latin typeface="+mn-lt"/>
              <a:ea typeface="+mn-ea"/>
              <a:cs typeface="+mn-cs"/>
            </a:endParaRPr>
          </a:p>
        </p:txBody>
      </p:sp>
      <p:sp>
        <p:nvSpPr>
          <p:cNvPr id="1049301"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02"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03"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5FAF5B9-1F9E-44E6-A365-1C17975A1C1A}" type="slidenum">
              <a:rPr lang="zh-CN" altLang="en-US" smtClean="0"/>
            </a:fld>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559050" y="5489575"/>
            <a:ext cx="7067550" cy="4743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2" name="标题 1"/>
          <p:cNvSpPr>
            <a:spLocks noGrp="1"/>
          </p:cNvSpPr>
          <p:nvPr>
            <p:ph type="title"/>
          </p:nvPr>
        </p:nvSpPr>
        <p:spPr>
          <a:xfrm>
            <a:off x="607062" y="278130"/>
            <a:ext cx="10975340" cy="1103630"/>
          </a:xfrm>
          <a:prstGeom prst="rect">
            <a:avLst/>
          </a:prstGeom>
        </p:spPr>
        <p:txBody>
          <a:bodyPr/>
          <a:lstStyle/>
          <a:p>
            <a:r>
              <a:rPr lang="zh-CN" altLang="en-US"/>
              <a:t>单击此处编辑母版标题样式</a:t>
            </a:r>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5"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lstStyle/>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6"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lstStyle/>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lstStyle/>
          <a:p>
            <a:pPr algn="ctr" fontAlgn="base"/>
            <a:r>
              <a:rPr lang="zh-CN" altLang="en-US" sz="2000" strike="noStrike" noProof="1">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管理员4号.jpg管理员4号"/>
          <p:cNvPicPr>
            <a:picLocks noChangeAspect="1"/>
          </p:cNvPicPr>
          <p:nvPr userDrawn="1"/>
        </p:nvPicPr>
        <p:blipFill>
          <a:blip r:embed="rId5"/>
          <a:srcRect/>
          <a:stretch>
            <a:fillRect/>
          </a:stretch>
        </p:blipFill>
        <p:spPr>
          <a:xfrm>
            <a:off x="6455093" y="1873885"/>
            <a:ext cx="1751330" cy="1751965"/>
          </a:xfrm>
          <a:prstGeom prst="rect">
            <a:avLst/>
          </a:prstGeom>
          <a:noFill/>
          <a:ln w="9525">
            <a:noFill/>
          </a:ln>
        </p:spPr>
      </p:pic>
      <p:pic>
        <p:nvPicPr>
          <p:cNvPr id="13" name="图片 5" descr="公众号二维码（蓝色）"/>
          <p:cNvPicPr>
            <a:picLocks noChangeAspect="1"/>
          </p:cNvPicPr>
          <p:nvPr userDrawn="1"/>
        </p:nvPicPr>
        <p:blipFill>
          <a:blip r:embed="rId6"/>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7"/>
          <a:srcRect/>
          <a:stretch>
            <a:fillRect/>
          </a:stretch>
        </p:blipFill>
        <p:spPr>
          <a:xfrm>
            <a:off x="6454775" y="3811270"/>
            <a:ext cx="1751965" cy="17519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文本框 2"/>
          <p:cNvSpPr/>
          <p:nvPr userDrawn="1"/>
        </p:nvSpPr>
        <p:spPr>
          <a:xfrm>
            <a:off x="1495425" y="492125"/>
            <a:ext cx="2793365" cy="991881"/>
          </a:xfrm>
          <a:prstGeom prst="flowChartTerminator">
            <a:avLst/>
          </a:prstGeom>
          <a:gradFill rotWithShape="1">
            <a:gsLst>
              <a:gs pos="0">
                <a:srgbClr val="14CD68"/>
              </a:gs>
              <a:gs pos="100000">
                <a:srgbClr val="FEF6A3"/>
              </a:gs>
            </a:gsLst>
            <a:lin ang="5400000"/>
            <a:tileRect/>
          </a:gradFill>
          <a:ln w="9525">
            <a:noFill/>
          </a:ln>
        </p:spPr>
        <p:txBody>
          <a:bodyPr wrap="square" lIns="91423" tIns="45712" rIns="91423" bIns="45712" anchor="t">
            <a:spAutoFit/>
          </a:bodyPr>
          <a:lstStyle/>
          <a:p>
            <a:pPr algn="ctr"/>
            <a:r>
              <a:rPr lang="zh-CN" altLang="en-US" sz="2000" dirty="0">
                <a:solidFill>
                  <a:srgbClr val="FF0000"/>
                </a:solidFill>
                <a:latin typeface="方正大标宋简体" panose="02010601030101010101" charset="-122"/>
                <a:ea typeface="方正大标宋简体" panose="02010601030101010101" charset="-122"/>
              </a:rPr>
              <a:t>扫码关注微信公众号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8" name="文本框 2"/>
          <p:cNvSpPr/>
          <p:nvPr userDrawn="1"/>
        </p:nvSpPr>
        <p:spPr>
          <a:xfrm>
            <a:off x="5914390" y="492125"/>
            <a:ext cx="2834005" cy="995323"/>
          </a:xfrm>
          <a:prstGeom prst="flowChartTerminator">
            <a:avLst/>
          </a:prstGeom>
          <a:gradFill rotWithShape="1">
            <a:gsLst>
              <a:gs pos="0">
                <a:srgbClr val="14CD68"/>
              </a:gs>
              <a:gs pos="100000">
                <a:srgbClr val="00B0F0"/>
              </a:gs>
            </a:gsLst>
            <a:lin ang="5400000"/>
            <a:tileRect/>
          </a:gradFill>
          <a:ln w="9525">
            <a:noFill/>
          </a:ln>
        </p:spPr>
        <p:txBody>
          <a:bodyPr wrap="square" lIns="91423" tIns="45712" rIns="91423" bIns="45712" anchor="t">
            <a:spAutoFit/>
          </a:bodyPr>
          <a:lstStyle/>
          <a:p>
            <a:pPr algn="ctr"/>
            <a:r>
              <a:rPr lang="zh-CN" altLang="en-US" sz="2000" dirty="0">
                <a:solidFill>
                  <a:srgbClr val="FF0000"/>
                </a:solidFill>
                <a:latin typeface="方正大标宋简体" panose="02010601030101010101" charset="-122"/>
                <a:ea typeface="方正大标宋简体" panose="02010601030101010101" charset="-122"/>
              </a:rPr>
              <a:t>扫码添加管理员账号</a:t>
            </a:r>
            <a:endParaRPr lang="zh-CN" altLang="en-US" sz="2000" dirty="0">
              <a:solidFill>
                <a:srgbClr val="FF0000"/>
              </a:solidFill>
              <a:latin typeface="方正大标宋简体" panose="02010601030101010101" charset="-122"/>
              <a:ea typeface="方正大标宋简体" panose="02010601030101010101" charset="-122"/>
            </a:endParaRPr>
          </a:p>
          <a:p>
            <a:pPr algn="ctr"/>
            <a:r>
              <a:rPr lang="zh-CN" altLang="en-US" sz="2000" dirty="0">
                <a:solidFill>
                  <a:srgbClr val="0000FF"/>
                </a:solidFill>
                <a:latin typeface="方正大标宋简体" panose="02010601030101010101" charset="-122"/>
                <a:ea typeface="方正大标宋简体" panose="02010601030101010101" charset="-122"/>
              </a:rPr>
              <a:t>“安全生产管理”</a:t>
            </a:r>
            <a:endParaRPr lang="zh-CN" altLang="en-US" sz="2000" dirty="0">
              <a:solidFill>
                <a:srgbClr val="0000FF"/>
              </a:solidFill>
              <a:latin typeface="方正大标宋简体" panose="02010601030101010101" charset="-122"/>
              <a:ea typeface="方正大标宋简体" panose="02010601030101010101" charset="-122"/>
            </a:endParaRPr>
          </a:p>
        </p:txBody>
      </p:sp>
      <p:sp>
        <p:nvSpPr>
          <p:cNvPr id="9" name="文本框 2"/>
          <p:cNvSpPr/>
          <p:nvPr userDrawn="1"/>
        </p:nvSpPr>
        <p:spPr>
          <a:xfrm>
            <a:off x="754380" y="4171315"/>
            <a:ext cx="4276725" cy="1031815"/>
          </a:xfrm>
          <a:prstGeom prst="flowChartTerminator">
            <a:avLst/>
          </a:prstGeom>
          <a:gradFill rotWithShape="1">
            <a:gsLst>
              <a:gs pos="0">
                <a:srgbClr val="9EE256"/>
              </a:gs>
              <a:gs pos="100000">
                <a:srgbClr val="FF3333"/>
              </a:gs>
            </a:gsLst>
            <a:lin ang="5400000"/>
            <a:tileRect/>
          </a:gradFill>
          <a:ln w="9525">
            <a:noFill/>
          </a:ln>
        </p:spPr>
        <p:txBody>
          <a:bodyPr wrap="square" lIns="91423" tIns="45712" rIns="91423" bIns="45712" anchor="t">
            <a:spAutoFit/>
          </a:bodyPr>
          <a:lstStyle/>
          <a:p>
            <a:pPr algn="ctr" fontAlgn="base"/>
            <a:r>
              <a:rPr lang="zh-CN" altLang="en-US" sz="2000" strike="noStrike" noProof="1">
                <a:solidFill>
                  <a:schemeClr val="accent6">
                    <a:lumMod val="50000"/>
                  </a:schemeClr>
                </a:solidFill>
                <a:latin typeface="方正大标宋简体" panose="02010601030101010101" charset="-122"/>
                <a:ea typeface="方正大标宋简体" panose="02010601030101010101" charset="-122"/>
                <a:cs typeface="方正大标宋简体" panose="02010601030101010101" charset="-122"/>
              </a:rPr>
              <a:t>获取</a:t>
            </a:r>
            <a:r>
              <a:rPr lang="zh-CN" altLang="en-US" sz="2000" strike="noStrike" noProof="1">
                <a:solidFill>
                  <a:srgbClr val="7030A0"/>
                </a:solidFill>
                <a:latin typeface="方正大标宋简体" panose="02010601030101010101" charset="-122"/>
                <a:ea typeface="方正大标宋简体" panose="02010601030101010101" charset="-122"/>
                <a:cs typeface="方正大标宋简体" panose="02010601030101010101" charset="-122"/>
              </a:rPr>
              <a:t>更多安全</a:t>
            </a:r>
            <a:r>
              <a:rPr lang="zh-CN" altLang="en-US" sz="2000" dirty="0">
                <a:solidFill>
                  <a:srgbClr val="7030A0"/>
                </a:solidFill>
                <a:latin typeface="方正大标宋简体" panose="02010601030101010101" charset="-122"/>
                <a:ea typeface="方正大标宋简体" panose="02010601030101010101" charset="-122"/>
                <a:cs typeface="方正大标宋简体" panose="02010601030101010101" charset="-122"/>
                <a:sym typeface="+mn-ea"/>
              </a:rPr>
              <a:t>精品</a:t>
            </a:r>
            <a:r>
              <a:rPr lang="zh-CN" altLang="en-US" sz="2000" strike="noStrike" noProof="1">
                <a:solidFill>
                  <a:srgbClr val="7030A0"/>
                </a:solidFill>
                <a:latin typeface="方正大标宋简体" panose="02010601030101010101" charset="-122"/>
                <a:ea typeface="方正大标宋简体" panose="02010601030101010101" charset="-122"/>
                <a:cs typeface="方正大标宋简体" panose="02010601030101010101" charset="-122"/>
              </a:rPr>
              <a:t>资料请扫码加入</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安全精品资料库</a:t>
            </a:r>
            <a:r>
              <a:rPr lang="en-US" altLang="zh-CN" sz="2000" dirty="0">
                <a:solidFill>
                  <a:srgbClr val="0000FF"/>
                </a:solidFill>
                <a:latin typeface="方正大标宋简体" panose="02010601030101010101" charset="-122"/>
                <a:ea typeface="方正大标宋简体" panose="02010601030101010101" charset="-122"/>
                <a:cs typeface="方正大标宋简体" panose="02010601030101010101" charset="-122"/>
                <a:sym typeface="+mn-ea"/>
              </a:rPr>
              <a:t>”</a:t>
            </a:r>
            <a:r>
              <a:rPr lang="zh-CN" altLang="en-US" sz="2000" strike="noStrike" noProof="1">
                <a:solidFill>
                  <a:srgbClr val="0000FF"/>
                </a:solidFill>
                <a:latin typeface="方正大标宋简体" panose="02010601030101010101" charset="-122"/>
                <a:ea typeface="方正大标宋简体" panose="02010601030101010101" charset="-122"/>
                <a:cs typeface="方正大标宋简体" panose="02010601030101010101" charset="-122"/>
              </a:rPr>
              <a:t>知识星球</a:t>
            </a:r>
            <a:endParaRPr lang="zh-CN" altLang="en-US" sz="2000" strike="noStrike" noProof="1">
              <a:solidFill>
                <a:srgbClr val="0000FF"/>
              </a:solidFill>
              <a:latin typeface="方正大标宋简体" panose="02010601030101010101" charset="-122"/>
              <a:ea typeface="方正大标宋简体" panose="02010601030101010101" charset="-122"/>
              <a:cs typeface="方正大标宋简体" panose="02010601030101010101" charset="-122"/>
            </a:endParaRPr>
          </a:p>
        </p:txBody>
      </p:sp>
      <p:sp>
        <p:nvSpPr>
          <p:cNvPr id="11" name=" 159"/>
          <p:cNvSpPr/>
          <p:nvPr userDrawn="1"/>
        </p:nvSpPr>
        <p:spPr>
          <a:xfrm>
            <a:off x="5353685" y="4504055"/>
            <a:ext cx="661035" cy="36576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012D86"/>
              </a:gs>
              <a:gs pos="100000">
                <a:srgbClr val="0E2557"/>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2" name="图片 4" descr="C:\Users\Administrator\管理员4号.jpg管理员4号"/>
          <p:cNvPicPr>
            <a:picLocks noChangeAspect="1"/>
          </p:cNvPicPr>
          <p:nvPr userDrawn="1"/>
        </p:nvPicPr>
        <p:blipFill>
          <a:blip r:embed="rId7"/>
          <a:srcRect/>
          <a:stretch>
            <a:fillRect/>
          </a:stretch>
        </p:blipFill>
        <p:spPr>
          <a:xfrm>
            <a:off x="6455093" y="1873885"/>
            <a:ext cx="1751330" cy="1751965"/>
          </a:xfrm>
          <a:prstGeom prst="rect">
            <a:avLst/>
          </a:prstGeom>
          <a:noFill/>
          <a:ln w="9525">
            <a:noFill/>
          </a:ln>
        </p:spPr>
      </p:pic>
      <p:pic>
        <p:nvPicPr>
          <p:cNvPr id="13" name="图片 5" descr="公众号二维码（蓝色）"/>
          <p:cNvPicPr>
            <a:picLocks noChangeAspect="1"/>
          </p:cNvPicPr>
          <p:nvPr userDrawn="1"/>
        </p:nvPicPr>
        <p:blipFill>
          <a:blip r:embed="rId8"/>
          <a:stretch>
            <a:fillRect/>
          </a:stretch>
        </p:blipFill>
        <p:spPr>
          <a:xfrm>
            <a:off x="2021840" y="1936750"/>
            <a:ext cx="1741170" cy="1741805"/>
          </a:xfrm>
          <a:prstGeom prst="rect">
            <a:avLst/>
          </a:prstGeom>
          <a:noFill/>
          <a:ln w="9525">
            <a:noFill/>
          </a:ln>
        </p:spPr>
      </p:pic>
      <p:sp>
        <p:nvSpPr>
          <p:cNvPr id="14" name=" 159"/>
          <p:cNvSpPr/>
          <p:nvPr userDrawn="1"/>
        </p:nvSpPr>
        <p:spPr>
          <a:xfrm rot="5400000">
            <a:off x="2687955" y="1604645"/>
            <a:ext cx="408305" cy="25527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sp>
        <p:nvSpPr>
          <p:cNvPr id="15" name=" 159"/>
          <p:cNvSpPr/>
          <p:nvPr userDrawn="1"/>
        </p:nvSpPr>
        <p:spPr>
          <a:xfrm rot="5400000">
            <a:off x="7133590" y="1630045"/>
            <a:ext cx="394970" cy="218440"/>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16" name="图片 15" descr="C:\Users\Administrator\Desktop\知识星球二维码.png知识星球二维码"/>
          <p:cNvPicPr>
            <a:picLocks noChangeAspect="1"/>
          </p:cNvPicPr>
          <p:nvPr userDrawn="1"/>
        </p:nvPicPr>
        <p:blipFill>
          <a:blip r:embed="rId9"/>
          <a:srcRect/>
          <a:stretch>
            <a:fillRect/>
          </a:stretch>
        </p:blipFill>
        <p:spPr>
          <a:xfrm>
            <a:off x="6454775" y="3811270"/>
            <a:ext cx="1751965" cy="175196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333" name="标题 1"/>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1049334"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9335" name="日期占位符 3"/>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36" name="页脚占位符 4"/>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37" name="灯片编号占位符 5"/>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344" name="标题 1"/>
          <p:cNvSpPr>
            <a:spLocks noGrp="1"/>
          </p:cNvSpPr>
          <p:nvPr>
            <p:ph type="title"/>
          </p:nvPr>
        </p:nvSpPr>
        <p:spPr>
          <a:xfrm>
            <a:off x="508000" y="278130"/>
            <a:ext cx="11074400" cy="1103630"/>
          </a:xfrm>
          <a:prstGeom prst="rect">
            <a:avLst/>
          </a:prstGeom>
        </p:spPr>
        <p:txBody>
          <a:bodyPr/>
          <a:lstStyle/>
          <a:p>
            <a:r>
              <a:rPr lang="zh-CN" altLang="en-US"/>
              <a:t>单击此处编辑母版标题样式</a:t>
            </a:r>
            <a:endParaRPr lang="zh-CN" altLang="en-US"/>
          </a:p>
        </p:txBody>
      </p:sp>
      <p:sp>
        <p:nvSpPr>
          <p:cNvPr id="1049345" name="内容占位符 2"/>
          <p:cNvSpPr>
            <a:spLocks noGrp="1"/>
          </p:cNvSpPr>
          <p:nvPr>
            <p:ph sz="half" idx="1"/>
          </p:nvPr>
        </p:nvSpPr>
        <p:spPr>
          <a:xfrm>
            <a:off x="1219200" y="1600203"/>
            <a:ext cx="508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46" name="内容占位符 3"/>
          <p:cNvSpPr>
            <a:spLocks noGrp="1"/>
          </p:cNvSpPr>
          <p:nvPr>
            <p:ph sz="half" idx="2"/>
          </p:nvPr>
        </p:nvSpPr>
        <p:spPr>
          <a:xfrm>
            <a:off x="6502400" y="1600203"/>
            <a:ext cx="50800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47"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48"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49"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310"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1049311"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312"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13"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314" name="内容占位符 5"/>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15" name="日期占位符 6"/>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16" name="页脚占位符 7"/>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17" name="灯片编号占位符 8"/>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893" name="标题 1"/>
          <p:cNvSpPr>
            <a:spLocks noGrp="1"/>
          </p:cNvSpPr>
          <p:nvPr>
            <p:ph type="title"/>
          </p:nvPr>
        </p:nvSpPr>
        <p:spPr>
          <a:xfrm>
            <a:off x="508000" y="278130"/>
            <a:ext cx="11074400" cy="1103630"/>
          </a:xfrm>
          <a:prstGeom prst="rect">
            <a:avLst/>
          </a:prstGeom>
        </p:spPr>
        <p:txBody>
          <a:bodyPr/>
          <a:lstStyle/>
          <a:p>
            <a:r>
              <a:rPr lang="zh-CN" altLang="en-US"/>
              <a:t>单击此处编辑母版标题样式</a:t>
            </a:r>
            <a:endParaRPr lang="zh-CN" altLang="en-US"/>
          </a:p>
        </p:txBody>
      </p:sp>
      <p:sp>
        <p:nvSpPr>
          <p:cNvPr id="1048894" name="日期占位符 2"/>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8895" name="页脚占位符 3"/>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8896" name="灯片编号占位符 4"/>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21" name="日期占位符 1"/>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8822" name="页脚占位符 2"/>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8823" name="灯片编号占位符 3"/>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338" name="标题 1"/>
          <p:cNvSpPr>
            <a:spLocks noGrp="1"/>
          </p:cNvSpPr>
          <p:nvPr>
            <p:ph type="title"/>
          </p:nvPr>
        </p:nvSpPr>
        <p:spPr>
          <a:xfrm>
            <a:off x="609602" y="273050"/>
            <a:ext cx="4011084"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1049339" name="内容占位符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40" name="文本占位符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49341"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42"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43"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356"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1049357" name="图片占位符 2"/>
          <p:cNvSpPr>
            <a:spLocks noGrp="1"/>
          </p:cNvSpPr>
          <p:nvPr>
            <p:ph type="pic" idx="1"/>
          </p:nvPr>
        </p:nvSpPr>
        <p:spPr>
          <a:xfrm>
            <a:off x="2389717" y="612775"/>
            <a:ext cx="7315200" cy="4114800"/>
          </a:xfrm>
          <a:prstGeom prst="rect">
            <a:avLst/>
          </a:prstGeo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Pct val="90000"/>
              <a:buFont typeface="Wingdings" panose="05000000000000000000" pitchFamily="2" charset="2"/>
              <a:buNone/>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1049358"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1049359" name="日期占位符 4"/>
          <p:cNvSpPr>
            <a:spLocks noGrp="1"/>
          </p:cNvSpPr>
          <p:nvPr>
            <p:ph type="dt" sz="half" idx="10"/>
          </p:nvPr>
        </p:nvSpPr>
        <p:spPr>
          <a:xfrm>
            <a:off x="777240" y="6248400"/>
            <a:ext cx="2641600" cy="457200"/>
          </a:xfrm>
          <a:prstGeom prst="rect">
            <a:avLst/>
          </a:prstGeom>
        </p:spPr>
        <p:txBody>
          <a:bodyPr/>
          <a:lstStyle/>
          <a:p>
            <a:pPr rtl="0"/>
            <a:endParaRPr lang="en-US" altLang="zh-CN">
              <a:cs typeface="+mn-cs"/>
            </a:endParaRPr>
          </a:p>
        </p:txBody>
      </p:sp>
      <p:sp>
        <p:nvSpPr>
          <p:cNvPr id="1049360" name="页脚占位符 5"/>
          <p:cNvSpPr>
            <a:spLocks noGrp="1"/>
          </p:cNvSpPr>
          <p:nvPr>
            <p:ph type="ftr" sz="quarter" idx="11"/>
          </p:nvPr>
        </p:nvSpPr>
        <p:spPr>
          <a:xfrm>
            <a:off x="4470400" y="6248400"/>
            <a:ext cx="3962400" cy="457200"/>
          </a:xfrm>
        </p:spPr>
        <p:txBody>
          <a:bodyPr/>
          <a:lstStyle/>
          <a:p>
            <a:pPr algn="ctr" rtl="0"/>
            <a:endParaRPr lang="en-US" altLang="zh-CN" sz="1000">
              <a:cs typeface="+mn-cs"/>
            </a:endParaRPr>
          </a:p>
        </p:txBody>
      </p:sp>
      <p:sp>
        <p:nvSpPr>
          <p:cNvPr id="1049361" name="灯片编号占位符 6"/>
          <p:cNvSpPr>
            <a:spLocks noGrp="1"/>
          </p:cNvSpPr>
          <p:nvPr>
            <p:ph type="sldNum" sz="quarter" idx="12"/>
          </p:nvPr>
        </p:nvSpPr>
        <p:spPr>
          <a:xfrm>
            <a:off x="9042400" y="6248400"/>
            <a:ext cx="2540000" cy="457200"/>
          </a:xfrm>
          <a:prstGeom prst="rect">
            <a:avLst/>
          </a:prstGeom>
        </p:spPr>
        <p:txBody>
          <a:bodyPr/>
          <a:lstStyle/>
          <a:p>
            <a:pPr lvl="0" algn="r" eaLnBrk="1" hangingPunct="1"/>
            <a:fld id="{9A0DB2DC-4C9A-4742-B13C-FB6460FD3503}" type="slidenum">
              <a:rPr lang="en-US" altLang="zh-CN" sz="1000" dirty="0"/>
            </a:fld>
            <a:endParaRPr lang="en-US" altLang="zh-CN" sz="1000" dirty="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8" Type="http://schemas.openxmlformats.org/officeDocument/2006/relationships/theme" Target="../theme/theme2.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D428B"/>
        </a:solidFill>
        <a:effectLst/>
      </p:bgPr>
    </p:bg>
    <p:spTree>
      <p:nvGrpSpPr>
        <p:cNvPr id="1" name=""/>
        <p:cNvGrpSpPr/>
        <p:nvPr/>
      </p:nvGrpSpPr>
      <p:grpSpPr>
        <a:xfrm>
          <a:off x="0" y="0"/>
          <a:ext cx="0" cy="0"/>
          <a:chOff x="0" y="0"/>
          <a:chExt cx="0" cy="0"/>
        </a:xfrm>
      </p:grpSpPr>
      <p:sp>
        <p:nvSpPr>
          <p:cNvPr id="2" name="矩形 1"/>
          <p:cNvSpPr/>
          <p:nvPr userDrawn="1"/>
        </p:nvSpPr>
        <p:spPr>
          <a:xfrm>
            <a:off x="407368" y="260648"/>
            <a:ext cx="11521280" cy="6408712"/>
          </a:xfrm>
          <a:prstGeom prst="rect">
            <a:avLst/>
          </a:prstGeom>
          <a:solidFill>
            <a:schemeClr val="bg1"/>
          </a:solidFill>
          <a:ln>
            <a:noFill/>
          </a:ln>
          <a:effectLst>
            <a:outerShdw blurRad="228600" dist="127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55340" y="2492896"/>
            <a:ext cx="593960" cy="194421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userDrawn="1"/>
        </p:nvSpPr>
        <p:spPr>
          <a:xfrm flipH="1">
            <a:off x="155340" y="2348880"/>
            <a:ext cx="252028" cy="1440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flipH="1" flipV="1">
            <a:off x="155340" y="4437112"/>
            <a:ext cx="252028" cy="14401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559990" y="33274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random/>
  </p:transition>
  <p:hf sldNum="0" hdr="0" ftr="0" dt="0"/>
  <p:txStyles>
    <p:titleStyle>
      <a:lvl1pPr algn="l" rtl="0" eaLnBrk="0" fontAlgn="base" hangingPunct="0">
        <a:spcBef>
          <a:spcPct val="0"/>
        </a:spcBef>
        <a:spcAft>
          <a:spcPct val="0"/>
        </a:spcAft>
        <a:defRPr sz="4200" b="1">
          <a:solidFill>
            <a:schemeClr val="tx2"/>
          </a:solidFill>
          <a:latin typeface="+mj-lt"/>
          <a:ea typeface="华文中宋" panose="02010600040101010101" charset="-122"/>
          <a:cs typeface="+mj-cs"/>
        </a:defRPr>
      </a:lvl1pPr>
      <a:lvl2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2pPr>
      <a:lvl3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3pPr>
      <a:lvl4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4pPr>
      <a:lvl5pPr algn="l" rtl="0" eaLnBrk="0" fontAlgn="base" hangingPunct="0">
        <a:spcBef>
          <a:spcPct val="0"/>
        </a:spcBef>
        <a:spcAft>
          <a:spcPct val="0"/>
        </a:spcAft>
        <a:defRPr sz="4200" b="1">
          <a:solidFill>
            <a:schemeClr val="tx2"/>
          </a:solidFill>
          <a:latin typeface="Times New Roman" panose="02020603050405020304"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SzPct val="90000"/>
        <a:buFont typeface="Wingdings" panose="05000000000000000000" pitchFamily="2" charset="2"/>
        <a:buChar char="n"/>
        <a:defRPr sz="2800">
          <a:solidFill>
            <a:schemeClr val="tx1"/>
          </a:solidFill>
          <a:latin typeface="+mn-lt"/>
          <a:ea typeface="华文中宋" panose="02010600040101010101" charset="-122"/>
          <a:cs typeface="+mn-cs"/>
        </a:defRPr>
      </a:lvl1pPr>
      <a:lvl2pPr marL="742950" indent="-285750" algn="l" rtl="0" eaLnBrk="0" fontAlgn="base" hangingPunct="0">
        <a:spcBef>
          <a:spcPct val="20000"/>
        </a:spcBef>
        <a:spcAft>
          <a:spcPct val="0"/>
        </a:spcAft>
        <a:buClr>
          <a:schemeClr val="accent1"/>
        </a:buClr>
        <a:buSzPct val="75000"/>
        <a:buFont typeface="Wingdings" panose="05000000000000000000" pitchFamily="2" charset="2"/>
        <a:buChar char="n"/>
        <a:defRPr sz="2600">
          <a:solidFill>
            <a:schemeClr val="tx1"/>
          </a:solidFill>
          <a:latin typeface="+mn-lt"/>
          <a:ea typeface="华文中宋" panose="02010600040101010101" charset="-122"/>
        </a:defRPr>
      </a:lvl2pPr>
      <a:lvl3pPr marL="1143000" indent="-228600" algn="l" rtl="0" eaLnBrk="0" fontAlgn="base" hangingPunct="0">
        <a:spcBef>
          <a:spcPct val="20000"/>
        </a:spcBef>
        <a:spcAft>
          <a:spcPct val="0"/>
        </a:spcAft>
        <a:buClr>
          <a:schemeClr val="folHlink"/>
        </a:buClr>
        <a:buSzPct val="55000"/>
        <a:buFont typeface="Wingdings" panose="05000000000000000000" pitchFamily="2" charset="2"/>
        <a:buChar char="n"/>
        <a:defRPr sz="2300">
          <a:solidFill>
            <a:schemeClr val="tx1"/>
          </a:solidFill>
          <a:latin typeface="+mn-lt"/>
          <a:ea typeface="华文中宋" panose="02010600040101010101" charset="-122"/>
        </a:defRPr>
      </a:lvl3pPr>
      <a:lvl4pPr marL="16002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华文中宋" panose="02010600040101010101" charset="-122"/>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ea typeface="华文中宋" panose="02010600040101010101" charset="-122"/>
        </a:defRPr>
      </a:lvl5pPr>
      <a:lvl6pPr marL="25146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75.xml"/><Relationship Id="rId4" Type="http://schemas.openxmlformats.org/officeDocument/2006/relationships/image" Target="../media/image1.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7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tags" Target="../tags/tag80.xml"/><Relationship Id="rId7" Type="http://schemas.openxmlformats.org/officeDocument/2006/relationships/hyperlink" Target="http://www.bofety.com/" TargetMode="External"/><Relationship Id="rId6" Type="http://schemas.openxmlformats.org/officeDocument/2006/relationships/tags" Target="../tags/tag79.xml"/><Relationship Id="rId5" Type="http://schemas.openxmlformats.org/officeDocument/2006/relationships/image" Target="../media/image26.jpeg"/><Relationship Id="rId4" Type="http://schemas.openxmlformats.org/officeDocument/2006/relationships/tags" Target="../tags/tag78.xml"/><Relationship Id="rId3" Type="http://schemas.openxmlformats.org/officeDocument/2006/relationships/image" Target="../media/image25.jpeg"/><Relationship Id="rId2" Type="http://schemas.openxmlformats.org/officeDocument/2006/relationships/tags" Target="../tags/tag77.xml"/><Relationship Id="rId1" Type="http://schemas.openxmlformats.org/officeDocument/2006/relationships/tags" Target="../tags/tag7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939703" y="1664194"/>
            <a:ext cx="8311323" cy="3528392"/>
          </a:xfrm>
          <a:prstGeom prst="rect">
            <a:avLst/>
          </a:prstGeom>
          <a:solidFill>
            <a:srgbClr val="1D428B"/>
          </a:solidFill>
          <a:ln>
            <a:noFill/>
          </a:ln>
          <a:effectLst>
            <a:outerShdw blurRad="50800" sx="101000" sy="101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571750" y="2324100"/>
            <a:ext cx="7049135" cy="1938020"/>
          </a:xfrm>
          <a:prstGeom prst="rect">
            <a:avLst/>
          </a:prstGeom>
        </p:spPr>
        <p:txBody>
          <a:bodyPr wrap="square">
            <a:spAutoFit/>
          </a:bodyPr>
          <a:lstStyle/>
          <a:p>
            <a:pPr algn="ctr">
              <a:lnSpc>
                <a:spcPct val="100000"/>
              </a:lnSpc>
            </a:pPr>
            <a:r>
              <a:rPr lang="zh-CN" altLang="en-US" sz="6000" b="1" dirty="0">
                <a:solidFill>
                  <a:schemeClr val="bg1"/>
                </a:solidFill>
                <a:latin typeface="微软雅黑" panose="020B0503020204020204" pitchFamily="34" charset="-122"/>
                <a:ea typeface="微软雅黑" panose="020B0503020204020204" pitchFamily="34" charset="-122"/>
              </a:rPr>
              <a:t>企业安全生产</a:t>
            </a:r>
            <a:endParaRPr lang="en-US" altLang="zh-CN" sz="6000" b="1" dirty="0">
              <a:solidFill>
                <a:schemeClr val="bg1"/>
              </a:solidFill>
              <a:latin typeface="微软雅黑" panose="020B0503020204020204" pitchFamily="34" charset="-122"/>
              <a:ea typeface="微软雅黑" panose="020B0503020204020204" pitchFamily="34" charset="-122"/>
            </a:endParaRPr>
          </a:p>
          <a:p>
            <a:pPr algn="ctr">
              <a:lnSpc>
                <a:spcPct val="100000"/>
              </a:lnSpc>
            </a:pPr>
            <a:r>
              <a:rPr lang="zh-CN" altLang="en-US" sz="6000" b="1" dirty="0">
                <a:solidFill>
                  <a:schemeClr val="bg1"/>
                </a:solidFill>
                <a:latin typeface="微软雅黑" panose="020B0503020204020204" pitchFamily="34" charset="-122"/>
                <a:ea typeface="微软雅黑" panose="020B0503020204020204" pitchFamily="34" charset="-122"/>
              </a:rPr>
              <a:t>主体责任及制度落实</a:t>
            </a: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6" name="半闭框 5"/>
          <p:cNvSpPr/>
          <p:nvPr/>
        </p:nvSpPr>
        <p:spPr>
          <a:xfrm>
            <a:off x="1774885" y="1520178"/>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半闭框 8"/>
          <p:cNvSpPr/>
          <p:nvPr/>
        </p:nvSpPr>
        <p:spPr>
          <a:xfrm flipV="1">
            <a:off x="1774885" y="4357699"/>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半闭框 11"/>
          <p:cNvSpPr/>
          <p:nvPr/>
        </p:nvSpPr>
        <p:spPr>
          <a:xfrm flipH="1" flipV="1">
            <a:off x="9407732" y="4349788"/>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半闭框 12"/>
          <p:cNvSpPr/>
          <p:nvPr/>
        </p:nvSpPr>
        <p:spPr>
          <a:xfrm flipH="1">
            <a:off x="9407732" y="1517541"/>
            <a:ext cx="1008112" cy="1008112"/>
          </a:xfrm>
          <a:prstGeom prst="halfFrame">
            <a:avLst>
              <a:gd name="adj1" fmla="val 17599"/>
              <a:gd name="adj2" fmla="val 185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855005" y="-650643"/>
            <a:ext cx="6480720" cy="3222408"/>
          </a:xfrm>
          <a:prstGeom prst="rect">
            <a:avLst/>
          </a:prstGeom>
        </p:spPr>
      </p:pic>
      <p:sp>
        <p:nvSpPr>
          <p:cNvPr id="3" name="文本框 2" descr="7b0a2020202022776f7264617274223a20227b5c2269645c223a32353030343531362c5c227469645c223a31333439377d220a7d0a"/>
          <p:cNvSpPr txBox="1"/>
          <p:nvPr>
            <p:custDataLst>
              <p:tags r:id="rId2"/>
            </p:custDataLst>
          </p:nvPr>
        </p:nvSpPr>
        <p:spPr>
          <a:xfrm>
            <a:off x="6744335" y="4436611"/>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294335" y="568454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全面</a:t>
            </a:r>
            <a:endParaRPr lang="zh-CN" altLang="en-US" sz="2000" b="1">
              <a:solidFill>
                <a:schemeClr val="dk1">
                  <a:lumMod val="85000"/>
                  <a:lumOff val="15000"/>
                </a:schemeClr>
              </a:solidFill>
            </a:endParaRPr>
          </a:p>
        </p:txBody>
      </p:sp>
      <p:sp>
        <p:nvSpPr>
          <p:cNvPr id="2" name="椭圆 1"/>
          <p:cNvSpPr/>
          <p:nvPr>
            <p:custDataLst>
              <p:tags r:id="rId4"/>
            </p:custDataLst>
          </p:nvPr>
        </p:nvSpPr>
        <p:spPr>
          <a:xfrm>
            <a:off x="7537450" y="568515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专业</a:t>
            </a:r>
            <a:endParaRPr lang="zh-CN" altLang="en-US" sz="2000" b="1">
              <a:solidFill>
                <a:schemeClr val="dk1">
                  <a:lumMod val="85000"/>
                  <a:lumOff val="15000"/>
                </a:schemeClr>
              </a:solidFill>
            </a:endParaRPr>
          </a:p>
        </p:txBody>
      </p:sp>
      <p:sp>
        <p:nvSpPr>
          <p:cNvPr id="10" name="椭圆 9"/>
          <p:cNvSpPr/>
          <p:nvPr>
            <p:custDataLst>
              <p:tags r:id="rId5"/>
            </p:custDataLst>
          </p:nvPr>
        </p:nvSpPr>
        <p:spPr>
          <a:xfrm>
            <a:off x="8780565" y="568454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2000" b="1">
                <a:solidFill>
                  <a:schemeClr val="dk1">
                    <a:lumMod val="85000"/>
                    <a:lumOff val="15000"/>
                  </a:schemeClr>
                </a:solidFill>
              </a:rPr>
              <a:t>实用</a:t>
            </a:r>
            <a:endParaRPr lang="zh-CN" altLang="en-US" sz="2000" b="1">
              <a:solidFill>
                <a:schemeClr val="dk1">
                  <a:lumMod val="85000"/>
                  <a:lumOff val="15000"/>
                </a:schemeClr>
              </a:solidFill>
            </a:endParaRPr>
          </a:p>
        </p:txBody>
      </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59990" y="332740"/>
            <a:ext cx="1197461" cy="604737"/>
          </a:xfrm>
          <a:prstGeom prst="rect">
            <a:avLst/>
          </a:prstGeom>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4008" y="617206"/>
            <a:ext cx="29039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547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499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20764"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572000" y="3747334"/>
            <a:ext cx="2994484"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危险物品肇事罪</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4221206" y="638401"/>
            <a:ext cx="3696072"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重大工程安全事故罪 </a:t>
            </a:r>
            <a:endParaRPr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318420" y="1280355"/>
            <a:ext cx="7590184"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第一百三十七条规定：“建设单位、设计单位、施工单位、工程监理单位违反国家规定，降低工程质量标准，造成重大安全事故的，对直接责任人员处</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年以下有期徒刑或者拘役，并处罚金；后果特别严重的，处</a:t>
            </a:r>
            <a:r>
              <a:rPr lang="en-US" altLang="zh-CN" sz="2000" dirty="0">
                <a:solidFill>
                  <a:schemeClr val="bg1"/>
                </a:solidFill>
                <a:latin typeface="微软雅黑" panose="020B0503020204020204" pitchFamily="34" charset="-122"/>
                <a:ea typeface="微软雅黑" panose="020B0503020204020204" pitchFamily="34" charset="-122"/>
              </a:rPr>
              <a:t>5</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10</a:t>
            </a:r>
            <a:r>
              <a:rPr lang="zh-CN" altLang="en-US" sz="2000" dirty="0">
                <a:solidFill>
                  <a:schemeClr val="bg1"/>
                </a:solidFill>
                <a:latin typeface="微软雅黑" panose="020B0503020204020204" pitchFamily="34" charset="-122"/>
                <a:ea typeface="微软雅黑" panose="020B0503020204020204" pitchFamily="34" charset="-122"/>
              </a:rPr>
              <a:t>年以下有期徒刑，并处罚金。”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239407" y="4432798"/>
            <a:ext cx="7748210"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第一百三十九条规定：“违反消防管理法规，经消防监督机构通知采取改正措施而拒绝执行，造成严重后果的，对直接责任人员，处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年以下有期徒刑或者拘役；后果特别严重的，处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3"/>
          <p:cNvPicPr>
            <a:picLocks noChangeAspect="1" noChangeArrowheads="1"/>
          </p:cNvPicPr>
          <p:nvPr/>
        </p:nvPicPr>
        <p:blipFill>
          <a:blip r:embed="rId1" cstate="print"/>
          <a:srcRect l="2284" t="2771" r="2284" b="2771"/>
          <a:stretch>
            <a:fillRect/>
          </a:stretch>
        </p:blipFill>
        <p:spPr bwMode="auto">
          <a:xfrm>
            <a:off x="7320136" y="1916832"/>
            <a:ext cx="3240360" cy="3240360"/>
          </a:xfrm>
          <a:custGeom>
            <a:avLst/>
            <a:gdLst>
              <a:gd name="connsiteX0" fmla="*/ 1836156 w 3672312"/>
              <a:gd name="connsiteY0" fmla="*/ 0 h 3672312"/>
              <a:gd name="connsiteX1" fmla="*/ 3672312 w 3672312"/>
              <a:gd name="connsiteY1" fmla="*/ 1836156 h 3672312"/>
              <a:gd name="connsiteX2" fmla="*/ 1836156 w 3672312"/>
              <a:gd name="connsiteY2" fmla="*/ 3672312 h 3672312"/>
              <a:gd name="connsiteX3" fmla="*/ 0 w 3672312"/>
              <a:gd name="connsiteY3" fmla="*/ 1836156 h 3672312"/>
              <a:gd name="connsiteX4" fmla="*/ 1836156 w 3672312"/>
              <a:gd name="connsiteY4" fmla="*/ 0 h 3672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312" h="3672312">
                <a:moveTo>
                  <a:pt x="1836156" y="0"/>
                </a:moveTo>
                <a:cubicBezTo>
                  <a:pt x="2850237" y="0"/>
                  <a:pt x="3672312" y="822075"/>
                  <a:pt x="3672312" y="1836156"/>
                </a:cubicBezTo>
                <a:cubicBezTo>
                  <a:pt x="3672312" y="2850237"/>
                  <a:pt x="2850237" y="3672312"/>
                  <a:pt x="1836156" y="3672312"/>
                </a:cubicBezTo>
                <a:cubicBezTo>
                  <a:pt x="822075" y="3672312"/>
                  <a:pt x="0" y="2850237"/>
                  <a:pt x="0" y="1836156"/>
                </a:cubicBezTo>
                <a:cubicBezTo>
                  <a:pt x="0" y="822075"/>
                  <a:pt x="822075" y="0"/>
                  <a:pt x="1836156" y="0"/>
                </a:cubicBezTo>
                <a:close/>
              </a:path>
            </a:pathLst>
          </a:custGeom>
          <a:noFill/>
          <a:ln w="38100">
            <a:solidFill>
              <a:srgbClr val="1D428B"/>
            </a:solidFill>
            <a:miter lim="800000"/>
            <a:headEnd/>
            <a:tailEnd/>
          </a:ln>
          <a:effectLst/>
        </p:spPr>
      </p:pic>
      <p:sp>
        <p:nvSpPr>
          <p:cNvPr id="1048644" name="AutoShape 3"/>
          <p:cNvSpPr>
            <a:spLocks noChangeArrowheads="1"/>
          </p:cNvSpPr>
          <p:nvPr/>
        </p:nvSpPr>
        <p:spPr bwMode="auto">
          <a:xfrm>
            <a:off x="1414785" y="1340569"/>
            <a:ext cx="5499100" cy="4495800"/>
          </a:xfrm>
          <a:prstGeom prst="rightArrow">
            <a:avLst>
              <a:gd name="adj1" fmla="val 79306"/>
              <a:gd name="adj2" fmla="val 30296"/>
            </a:avLst>
          </a:prstGeom>
          <a:gradFill rotWithShape="1">
            <a:gsLst>
              <a:gs pos="92000">
                <a:srgbClr val="1D428B"/>
              </a:gs>
              <a:gs pos="0">
                <a:schemeClr val="bg1"/>
              </a:gs>
            </a:gsLst>
            <a:lin ang="0" scaled="1"/>
          </a:gradFill>
          <a:ln w="9525">
            <a:noFill/>
            <a:miter lim="800000"/>
          </a:ln>
        </p:spPr>
        <p:txBody>
          <a:bodyPr wrap="none" anchor="ctr"/>
          <a:lstStyle/>
          <a:p>
            <a:endParaRPr lang="zh-CN" altLang="en-US"/>
          </a:p>
        </p:txBody>
      </p:sp>
      <p:sp>
        <p:nvSpPr>
          <p:cNvPr id="1048645" name="AutoShape 4"/>
          <p:cNvSpPr>
            <a:spLocks noChangeArrowheads="1"/>
          </p:cNvSpPr>
          <p:nvPr/>
        </p:nvSpPr>
        <p:spPr bwMode="auto">
          <a:xfrm>
            <a:off x="1919536" y="1916832"/>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r>
              <a:rPr lang="zh-CN" altLang="en-US" sz="2000" b="1" dirty="0">
                <a:solidFill>
                  <a:schemeClr val="tx2"/>
                </a:solidFill>
                <a:ea typeface="微软雅黑" panose="020B0503020204020204" pitchFamily="34" charset="-122"/>
              </a:rPr>
              <a:t>国家实行生产安全</a:t>
            </a: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事故责任追究制度</a:t>
            </a:r>
            <a:endParaRPr lang="zh-CN" altLang="en-US" sz="2000" b="1" dirty="0">
              <a:solidFill>
                <a:schemeClr val="tx2"/>
              </a:solidFill>
              <a:ea typeface="微软雅黑" panose="020B0503020204020204" pitchFamily="34" charset="-122"/>
            </a:endParaRPr>
          </a:p>
        </p:txBody>
      </p:sp>
      <p:sp>
        <p:nvSpPr>
          <p:cNvPr id="1048646" name="AutoShape 5"/>
          <p:cNvSpPr>
            <a:spLocks noChangeArrowheads="1"/>
          </p:cNvSpPr>
          <p:nvPr/>
        </p:nvSpPr>
        <p:spPr bwMode="auto">
          <a:xfrm>
            <a:off x="1919536" y="3069357"/>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r>
              <a:rPr lang="zh-CN" altLang="en-US" sz="2000" b="1" dirty="0">
                <a:solidFill>
                  <a:schemeClr val="tx2"/>
                </a:solidFill>
                <a:ea typeface="微软雅黑" panose="020B0503020204020204" pitchFamily="34" charset="-122"/>
              </a:rPr>
              <a:t>依照有关法律、法规的规定</a:t>
            </a:r>
            <a:endParaRPr lang="zh-CN" altLang="en-US" sz="2000" b="1" dirty="0">
              <a:solidFill>
                <a:schemeClr val="tx2"/>
              </a:solidFill>
              <a:ea typeface="微软雅黑" panose="020B0503020204020204" pitchFamily="34" charset="-122"/>
            </a:endParaRPr>
          </a:p>
        </p:txBody>
      </p:sp>
      <p:sp>
        <p:nvSpPr>
          <p:cNvPr id="1048647" name="AutoShape 6"/>
          <p:cNvSpPr>
            <a:spLocks noChangeArrowheads="1"/>
          </p:cNvSpPr>
          <p:nvPr/>
        </p:nvSpPr>
        <p:spPr bwMode="auto">
          <a:xfrm>
            <a:off x="1919536" y="4221882"/>
            <a:ext cx="3390974" cy="990600"/>
          </a:xfrm>
          <a:prstGeom prst="roundRect">
            <a:avLst>
              <a:gd name="adj" fmla="val 9106"/>
            </a:avLst>
          </a:prstGeom>
          <a:solidFill>
            <a:srgbClr val="FFC000"/>
          </a:solidFill>
          <a:ln w="25400" cmpd="sng">
            <a:noFill/>
            <a:round/>
          </a:ln>
        </p:spPr>
        <p:txBody>
          <a:bodyPr wrap="none" anchor="ctr"/>
          <a:lstStyle/>
          <a:p>
            <a:pPr algn="ctr">
              <a:lnSpc>
                <a:spcPct val="130000"/>
              </a:lnSpc>
            </a:pP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追究生产安全事故</a:t>
            </a:r>
            <a:endParaRPr lang="zh-CN" altLang="en-US" sz="2000" b="1" dirty="0">
              <a:solidFill>
                <a:schemeClr val="tx2"/>
              </a:solidFill>
              <a:ea typeface="微软雅黑" panose="020B0503020204020204" pitchFamily="34" charset="-122"/>
            </a:endParaRPr>
          </a:p>
          <a:p>
            <a:pPr algn="ctr">
              <a:lnSpc>
                <a:spcPct val="130000"/>
              </a:lnSpc>
            </a:pPr>
            <a:r>
              <a:rPr lang="zh-CN" altLang="en-US" sz="2000" b="1" dirty="0">
                <a:solidFill>
                  <a:schemeClr val="tx2"/>
                </a:solidFill>
                <a:ea typeface="微软雅黑" panose="020B0503020204020204" pitchFamily="34" charset="-122"/>
              </a:rPr>
              <a:t>责任人员的法律责任 </a:t>
            </a:r>
            <a:endParaRPr lang="zh-CN" altLang="en-US" sz="2000" b="1" dirty="0">
              <a:solidFill>
                <a:schemeClr val="tx2"/>
              </a:solidFill>
              <a:ea typeface="微软雅黑" panose="020B0503020204020204" pitchFamily="34" charset="-122"/>
            </a:endParaRPr>
          </a:p>
          <a:p>
            <a:pPr algn="ctr">
              <a:lnSpc>
                <a:spcPct val="130000"/>
              </a:lnSpc>
            </a:pPr>
            <a:endParaRPr lang="zh-CN" altLang="en-US" sz="2000" b="1" dirty="0">
              <a:solidFill>
                <a:schemeClr val="tx2"/>
              </a:solidFill>
              <a:ea typeface="微软雅黑" panose="020B0503020204020204" pitchFamily="34" charset="-122"/>
            </a:endParaRPr>
          </a:p>
        </p:txBody>
      </p:sp>
      <p:sp>
        <p:nvSpPr>
          <p:cNvPr id="1048648" name="Text Box 10"/>
          <p:cNvSpPr txBox="1">
            <a:spLocks noChangeArrowheads="1"/>
          </p:cNvSpPr>
          <p:nvPr/>
        </p:nvSpPr>
        <p:spPr bwMode="auto">
          <a:xfrm>
            <a:off x="7564760" y="2802657"/>
            <a:ext cx="1752600" cy="338554"/>
          </a:xfrm>
          <a:prstGeom prst="rect">
            <a:avLst/>
          </a:prstGeom>
          <a:noFill/>
          <a:ln w="9525">
            <a:noFill/>
            <a:miter lim="800000"/>
          </a:ln>
        </p:spPr>
        <p:txBody>
          <a:bodyPr>
            <a:spAutoFit/>
          </a:bodyPr>
          <a:lstStyle/>
          <a:p>
            <a:r>
              <a:rPr lang="en-US" sz="1600" b="1">
                <a:solidFill>
                  <a:schemeClr val="bg1"/>
                </a:solidFill>
              </a:rPr>
              <a:t>The</a:t>
            </a:r>
            <a:endParaRPr lang="en-US" sz="1600">
              <a:solidFill>
                <a:schemeClr val="bg1"/>
              </a:solidFill>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a:latin typeface="+mn-lt"/>
              </a:rPr>
              <a:t>2</a:t>
            </a:r>
            <a:endParaRPr lang="zh-CN" altLang="en-US" sz="16600" b="1" i="1" dirty="0">
              <a:latin typeface="+mn-lt"/>
            </a:endParaRPr>
          </a:p>
        </p:txBody>
      </p:sp>
      <p:sp>
        <p:nvSpPr>
          <p:cNvPr id="9" name="矩形 6"/>
          <p:cNvSpPr/>
          <p:nvPr/>
        </p:nvSpPr>
        <p:spPr>
          <a:xfrm>
            <a:off x="2944419" y="2429404"/>
            <a:ext cx="8158577" cy="2177840"/>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sym typeface="+mn-ea"/>
              </a:rPr>
              <a:t>企业主要负责人、安全管理人应当履行的职责</a:t>
            </a:r>
            <a:endParaRPr lang="en-US" altLang="zh-CN"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6"/>
          <p:cNvSpPr/>
          <p:nvPr/>
        </p:nvSpPr>
        <p:spPr>
          <a:xfrm>
            <a:off x="6731055" y="3376253"/>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6"/>
          <p:cNvSpPr/>
          <p:nvPr/>
        </p:nvSpPr>
        <p:spPr>
          <a:xfrm rot="3213073" flipH="1">
            <a:off x="4868655" y="2422514"/>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右箭头 6"/>
          <p:cNvSpPr/>
          <p:nvPr/>
        </p:nvSpPr>
        <p:spPr>
          <a:xfrm flipH="1">
            <a:off x="4411357" y="3379429"/>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右箭头 6"/>
          <p:cNvSpPr/>
          <p:nvPr/>
        </p:nvSpPr>
        <p:spPr>
          <a:xfrm rot="18386927">
            <a:off x="6273757" y="2422515"/>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右箭头 6"/>
          <p:cNvSpPr/>
          <p:nvPr/>
        </p:nvSpPr>
        <p:spPr>
          <a:xfrm rot="18386927" flipH="1" flipV="1">
            <a:off x="4849597" y="4276110"/>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右箭头 6"/>
          <p:cNvSpPr/>
          <p:nvPr/>
        </p:nvSpPr>
        <p:spPr>
          <a:xfrm rot="3213073" flipV="1">
            <a:off x="6247834" y="4295378"/>
            <a:ext cx="914595" cy="936104"/>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 name="connsiteX0-161" fmla="*/ 9237 w 2576485"/>
              <a:gd name="connsiteY0-162" fmla="*/ 0 h 3453439"/>
              <a:gd name="connsiteX1-163" fmla="*/ 1897526 w 2576485"/>
              <a:gd name="connsiteY1-164" fmla="*/ 1246909 h 3453439"/>
              <a:gd name="connsiteX2-165" fmla="*/ 1897526 w 2576485"/>
              <a:gd name="connsiteY2-166" fmla="*/ 928734 h 3453439"/>
              <a:gd name="connsiteX3-167" fmla="*/ 2576485 w 2576485"/>
              <a:gd name="connsiteY3-168" fmla="*/ 1565083 h 3453439"/>
              <a:gd name="connsiteX4-169" fmla="*/ 1897526 w 2576485"/>
              <a:gd name="connsiteY4-170" fmla="*/ 2201432 h 3453439"/>
              <a:gd name="connsiteX5-171" fmla="*/ 1897526 w 2576485"/>
              <a:gd name="connsiteY5-172" fmla="*/ 1883258 h 3453439"/>
              <a:gd name="connsiteX6-173" fmla="*/ 0 w 2576485"/>
              <a:gd name="connsiteY6-174" fmla="*/ 3453439 h 3453439"/>
              <a:gd name="connsiteX7-175" fmla="*/ 9237 w 2576485"/>
              <a:gd name="connsiteY7-176"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3" y="2170521"/>
                  <a:pt x="0" y="3453439"/>
                </a:cubicBezTo>
                <a:lnTo>
                  <a:pt x="9237" y="0"/>
                </a:lnTo>
                <a:close/>
              </a:path>
            </a:pathLst>
          </a:custGeom>
          <a:gradFill flip="none" rotWithShape="1">
            <a:gsLst>
              <a:gs pos="8000">
                <a:srgbClr val="FFC000"/>
              </a:gs>
              <a:gs pos="89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nvSpPr>
        <p:spPr>
          <a:xfrm>
            <a:off x="5286318" y="3084814"/>
            <a:ext cx="1484371" cy="148437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224584" y="3259792"/>
            <a:ext cx="1607840" cy="1134413"/>
          </a:xfrm>
          <a:prstGeom prst="rect">
            <a:avLst/>
          </a:prstGeom>
        </p:spPr>
        <p:txBody>
          <a:bodyPr wrap="square">
            <a:spAutoFit/>
          </a:bodyPr>
          <a:lstStyle/>
          <a:p>
            <a:pPr algn="ctr">
              <a:lnSpc>
                <a:spcPct val="150000"/>
              </a:lnSpc>
            </a:pPr>
            <a:r>
              <a:rPr lang="zh-CN" altLang="en-US" sz="2400" b="1" dirty="0">
                <a:solidFill>
                  <a:schemeClr val="bg1"/>
                </a:solidFill>
                <a:ea typeface="微软雅黑" panose="020B0503020204020204" pitchFamily="34" charset="-122"/>
                <a:sym typeface="Arial" panose="020B0604020202020204" pitchFamily="34" charset="0"/>
              </a:rPr>
              <a:t>安全生产</a:t>
            </a:r>
            <a:endParaRPr lang="zh-CN" altLang="en-US" sz="2400" b="1" dirty="0">
              <a:solidFill>
                <a:schemeClr val="bg1"/>
              </a:solidFill>
              <a:ea typeface="微软雅黑" panose="020B0503020204020204" pitchFamily="34" charset="-122"/>
              <a:sym typeface="Arial" panose="020B0604020202020204" pitchFamily="34" charset="0"/>
            </a:endParaRPr>
          </a:p>
          <a:p>
            <a:pPr algn="ctr">
              <a:lnSpc>
                <a:spcPct val="150000"/>
              </a:lnSpc>
            </a:pPr>
            <a:r>
              <a:rPr lang="zh-CN" altLang="en-US" sz="2400" b="1" dirty="0">
                <a:solidFill>
                  <a:schemeClr val="bg1"/>
                </a:solidFill>
                <a:ea typeface="微软雅黑" panose="020B0503020204020204" pitchFamily="34" charset="-122"/>
                <a:sym typeface="Arial" panose="020B0604020202020204" pitchFamily="34" charset="0"/>
              </a:rPr>
              <a:t>责任制</a:t>
            </a:r>
            <a:endParaRPr lang="zh-CN" altLang="en-US" sz="2400" b="1" dirty="0">
              <a:solidFill>
                <a:schemeClr val="bg1"/>
              </a:solidFill>
              <a:ea typeface="微软雅黑" panose="020B0503020204020204" pitchFamily="34" charset="-122"/>
              <a:sym typeface="Arial" panose="020B0604020202020204" pitchFamily="34" charset="0"/>
            </a:endParaRPr>
          </a:p>
        </p:txBody>
      </p:sp>
      <p:sp>
        <p:nvSpPr>
          <p:cNvPr id="17" name="椭圆 16"/>
          <p:cNvSpPr/>
          <p:nvPr/>
        </p:nvSpPr>
        <p:spPr>
          <a:xfrm>
            <a:off x="4288729" y="2087224"/>
            <a:ext cx="3479548" cy="3479548"/>
          </a:xfrm>
          <a:prstGeom prst="ellipse">
            <a:avLst/>
          </a:prstGeom>
          <a:noFill/>
          <a:ln w="57150">
            <a:solidFill>
              <a:srgbClr val="1D4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868654" y="223367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900320" y="223367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7650789" y="3660878"/>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114540" y="3660878"/>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861518" y="512131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6856292" y="5121315"/>
            <a:ext cx="288032" cy="28803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39"/>
          <p:cNvSpPr txBox="1">
            <a:spLocks noChangeArrowheads="1"/>
          </p:cNvSpPr>
          <p:nvPr/>
        </p:nvSpPr>
        <p:spPr bwMode="auto">
          <a:xfrm>
            <a:off x="2852635" y="1904773"/>
            <a:ext cx="2008883" cy="400110"/>
          </a:xfrm>
          <a:prstGeom prst="rect">
            <a:avLst/>
          </a:prstGeom>
          <a:noFill/>
          <a:ln w="9525">
            <a:noFill/>
            <a:miter lim="800000"/>
          </a:ln>
        </p:spPr>
        <p:txBody>
          <a:bodyPr wrap="none">
            <a:spAutoFit/>
          </a:bodyPr>
          <a:lstStyle/>
          <a:p>
            <a:pPr algn="r"/>
            <a:r>
              <a:rPr lang="zh-CN" altLang="en-US" sz="2000" b="1" dirty="0">
                <a:ea typeface="微软雅黑" panose="020B0503020204020204" pitchFamily="34" charset="-122"/>
                <a:sym typeface="Arial" panose="020B0604020202020204" pitchFamily="34" charset="0"/>
              </a:rPr>
              <a:t>安全制度、SOP</a:t>
            </a:r>
            <a:endParaRPr lang="zh-CN" altLang="en-US" sz="2000" b="1" dirty="0">
              <a:ea typeface="微软雅黑" panose="020B0503020204020204" pitchFamily="34" charset="-122"/>
              <a:sym typeface="Arial" panose="020B0604020202020204" pitchFamily="34" charset="0"/>
            </a:endParaRPr>
          </a:p>
        </p:txBody>
      </p:sp>
      <p:sp>
        <p:nvSpPr>
          <p:cNvPr id="26" name="Text Box 38"/>
          <p:cNvSpPr txBox="1">
            <a:spLocks noChangeArrowheads="1"/>
          </p:cNvSpPr>
          <p:nvPr/>
        </p:nvSpPr>
        <p:spPr bwMode="auto">
          <a:xfrm>
            <a:off x="7231426" y="1904773"/>
            <a:ext cx="2461575" cy="400110"/>
          </a:xfrm>
          <a:prstGeom prst="rect">
            <a:avLst/>
          </a:prstGeom>
          <a:noFill/>
          <a:ln w="9525">
            <a:noFill/>
            <a:miter lim="800000"/>
          </a:ln>
        </p:spPr>
        <p:txBody>
          <a:bodyPr wrap="square">
            <a:spAutoFit/>
          </a:bodyPr>
          <a:lstStyle>
            <a:defPPr>
              <a:defRPr lang="zh-CN"/>
            </a:defPPr>
            <a:lvl1pPr algn="r">
              <a:defRPr sz="2000" b="1">
                <a:ea typeface="微软雅黑" panose="020B0503020204020204" pitchFamily="34" charset="-122"/>
              </a:defRPr>
            </a:lvl1pPr>
          </a:lstStyle>
          <a:p>
            <a:pPr algn="l"/>
            <a:r>
              <a:rPr lang="zh-CN" altLang="en-US" dirty="0">
                <a:sym typeface="Arial" panose="020B0604020202020204" pitchFamily="34" charset="0"/>
              </a:rPr>
              <a:t>安全教育培训计划</a:t>
            </a:r>
            <a:endParaRPr lang="zh-CN" altLang="en-US" dirty="0">
              <a:sym typeface="Arial" panose="020B0604020202020204" pitchFamily="34" charset="0"/>
            </a:endParaRPr>
          </a:p>
        </p:txBody>
      </p:sp>
      <p:sp>
        <p:nvSpPr>
          <p:cNvPr id="28" name="Text Box 40"/>
          <p:cNvSpPr txBox="1">
            <a:spLocks noChangeArrowheads="1"/>
          </p:cNvSpPr>
          <p:nvPr/>
        </p:nvSpPr>
        <p:spPr bwMode="auto">
          <a:xfrm>
            <a:off x="8038894" y="3571789"/>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安全投入</a:t>
            </a:r>
            <a:endParaRPr lang="zh-CN" altLang="en-US" dirty="0">
              <a:sym typeface="Arial" panose="020B0604020202020204" pitchFamily="34" charset="0"/>
            </a:endParaRPr>
          </a:p>
        </p:txBody>
      </p:sp>
      <p:sp>
        <p:nvSpPr>
          <p:cNvPr id="29" name="Text Box 41"/>
          <p:cNvSpPr txBox="1">
            <a:spLocks noChangeArrowheads="1"/>
          </p:cNvSpPr>
          <p:nvPr/>
        </p:nvSpPr>
        <p:spPr bwMode="auto">
          <a:xfrm>
            <a:off x="7176120" y="5445224"/>
            <a:ext cx="1980029"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检查、消除隐患</a:t>
            </a:r>
            <a:endParaRPr lang="zh-CN" altLang="en-US" dirty="0">
              <a:sym typeface="Arial" panose="020B0604020202020204" pitchFamily="34" charset="0"/>
            </a:endParaRPr>
          </a:p>
        </p:txBody>
      </p:sp>
      <p:sp>
        <p:nvSpPr>
          <p:cNvPr id="30" name="Text Box 42"/>
          <p:cNvSpPr txBox="1">
            <a:spLocks noChangeArrowheads="1"/>
          </p:cNvSpPr>
          <p:nvPr/>
        </p:nvSpPr>
        <p:spPr bwMode="auto">
          <a:xfrm>
            <a:off x="2794156" y="3571789"/>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sym typeface="Arial" panose="020B0604020202020204" pitchFamily="34" charset="0"/>
              </a:rPr>
              <a:t>报告事故</a:t>
            </a:r>
            <a:endParaRPr lang="zh-CN" altLang="en-US" dirty="0">
              <a:sym typeface="Arial" panose="020B0604020202020204" pitchFamily="34" charset="0"/>
            </a:endParaRPr>
          </a:p>
        </p:txBody>
      </p:sp>
      <p:sp>
        <p:nvSpPr>
          <p:cNvPr id="31" name="Text Box 43"/>
          <p:cNvSpPr txBox="1">
            <a:spLocks noChangeArrowheads="1"/>
          </p:cNvSpPr>
          <p:nvPr/>
        </p:nvSpPr>
        <p:spPr bwMode="auto">
          <a:xfrm>
            <a:off x="3683435" y="5445430"/>
            <a:ext cx="1210588" cy="400110"/>
          </a:xfrm>
          <a:prstGeom prst="rect">
            <a:avLst/>
          </a:prstGeom>
          <a:noFill/>
          <a:ln w="9525">
            <a:noFill/>
            <a:miter lim="800000"/>
          </a:ln>
        </p:spPr>
        <p:txBody>
          <a:bodyPr wrap="none">
            <a:spAutoFit/>
          </a:bodyPr>
          <a:lstStyle>
            <a:defPPr>
              <a:defRPr lang="zh-CN"/>
            </a:defPPr>
            <a:lvl1pPr algn="r">
              <a:defRPr sz="2000" b="1">
                <a:ea typeface="微软雅黑" panose="020B0503020204020204" pitchFamily="34" charset="-122"/>
              </a:defRPr>
            </a:lvl1pPr>
          </a:lstStyle>
          <a:p>
            <a:r>
              <a:rPr lang="zh-CN" altLang="en-US" dirty="0"/>
              <a:t>应急预案</a:t>
            </a:r>
            <a:endParaRPr lang="zh-CN" altLang="en-US" dirty="0"/>
          </a:p>
        </p:txBody>
      </p:sp>
      <p:sp>
        <p:nvSpPr>
          <p:cNvPr id="33" name="Text Box 45"/>
          <p:cNvSpPr txBox="1">
            <a:spLocks noChangeArrowheads="1"/>
          </p:cNvSpPr>
          <p:nvPr/>
        </p:nvSpPr>
        <p:spPr bwMode="auto">
          <a:xfrm>
            <a:off x="2794156" y="330216"/>
            <a:ext cx="6638290" cy="584775"/>
          </a:xfrm>
          <a:prstGeom prst="rect">
            <a:avLst/>
          </a:prstGeom>
          <a:noFill/>
          <a:ln w="9525">
            <a:noFill/>
          </a:ln>
        </p:spPr>
        <p:txBody>
          <a:bodyPr wrap="square">
            <a:spAutoFit/>
          </a:bodyPr>
          <a:lstStyle>
            <a:defPPr>
              <a:defRPr lang="zh-CN"/>
            </a:defPPr>
            <a:lvl1pPr algn="ctr">
              <a:defRPr sz="2800" b="1">
                <a:solidFill>
                  <a:srgbClr val="1D428B"/>
                </a:solidFill>
                <a:latin typeface="微软雅黑" panose="020B0503020204020204" pitchFamily="34" charset="-122"/>
                <a:ea typeface="微软雅黑" panose="020B0503020204020204" pitchFamily="34" charset="-122"/>
              </a:defRPr>
            </a:lvl1pPr>
          </a:lstStyle>
          <a:p>
            <a:r>
              <a:rPr lang="zh-CN" altLang="en-US" sz="3200" dirty="0"/>
              <a:t>生产经营单位的主要负责人职责</a:t>
            </a:r>
            <a:endParaRPr lang="zh-CN" altLang="en-US" sz="32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anim calcmode="lin" valueType="num">
                                      <p:cBhvr additive="base">
                                        <p:cTn id="1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xEl>
                                              <p:pRg st="0" end="0"/>
                                            </p:txEl>
                                          </p:spTgt>
                                        </p:tgtEl>
                                        <p:attrNameLst>
                                          <p:attrName>style.visibility</p:attrName>
                                        </p:attrNameLst>
                                      </p:cBhvr>
                                      <p:to>
                                        <p:strVal val="visible"/>
                                      </p:to>
                                    </p:set>
                                    <p:anim calcmode="lin" valueType="num">
                                      <p:cBhvr additive="base">
                                        <p:cTn id="31"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
                                            <p:txEl>
                                              <p:pRg st="0" end="0"/>
                                            </p:txEl>
                                          </p:spTgt>
                                        </p:tgtEl>
                                        <p:attrNameLst>
                                          <p:attrName>style.visibility</p:attrName>
                                        </p:attrNameLst>
                                      </p:cBhvr>
                                      <p:to>
                                        <p:strVal val="visible"/>
                                      </p:to>
                                    </p:set>
                                    <p:anim calcmode="lin" valueType="num">
                                      <p:cBhvr additive="base">
                                        <p:cTn id="3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object 2"/>
          <p:cNvSpPr txBox="1"/>
          <p:nvPr/>
        </p:nvSpPr>
        <p:spPr>
          <a:xfrm>
            <a:off x="3827748" y="850756"/>
            <a:ext cx="4536504" cy="430887"/>
          </a:xfrm>
          <a:prstGeom prst="rect">
            <a:avLst/>
          </a:prstGeom>
        </p:spPr>
        <p:txBody>
          <a:bodyPr vert="horz" wrap="square" lIns="0" tIns="0" rIns="0" bIns="0" rtlCol="0">
            <a:spAutoFit/>
          </a:bodyPr>
          <a:lstStyle/>
          <a:p>
            <a:pPr marL="12700" algn="ctr"/>
            <a:r>
              <a:rPr sz="2800" b="1" spc="-30" dirty="0" err="1">
                <a:latin typeface="微软雅黑" panose="020B0503020204020204" pitchFamily="34" charset="-122"/>
                <a:ea typeface="微软雅黑" panose="020B0503020204020204" pitchFamily="34" charset="-122"/>
                <a:cs typeface="微软雅黑" panose="020B0503020204020204" pitchFamily="34" charset="-122"/>
              </a:rPr>
              <a:t>主要负责人</a:t>
            </a:r>
            <a:r>
              <a:rPr lang="en-US" sz="2800" b="1" spc="-30" dirty="0">
                <a:latin typeface="微软雅黑" panose="020B0503020204020204" pitchFamily="34" charset="-122"/>
                <a:ea typeface="微软雅黑" panose="020B0503020204020204" pitchFamily="34" charset="-122"/>
                <a:cs typeface="微软雅黑" panose="020B0503020204020204" pitchFamily="34" charset="-122"/>
              </a:rPr>
              <a:t>     </a:t>
            </a:r>
            <a:r>
              <a:rPr sz="2800" b="1" spc="-30" dirty="0" err="1">
                <a:latin typeface="微软雅黑" panose="020B0503020204020204" pitchFamily="34" charset="-122"/>
                <a:ea typeface="微软雅黑" panose="020B0503020204020204" pitchFamily="34" charset="-122"/>
                <a:cs typeface="微软雅黑" panose="020B0503020204020204" pitchFamily="34" charset="-122"/>
              </a:rPr>
              <a:t>全面负责</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87" name="object 2"/>
          <p:cNvSpPr/>
          <p:nvPr/>
        </p:nvSpPr>
        <p:spPr>
          <a:xfrm>
            <a:off x="2085212" y="2852256"/>
            <a:ext cx="3355094" cy="3155317"/>
          </a:xfrm>
          <a:custGeom>
            <a:avLst/>
            <a:gdLst/>
            <a:ahLst/>
            <a:cxnLst/>
            <a:rect l="l" t="t" r="r" b="b"/>
            <a:pathLst>
              <a:path w="3419855" h="3564636">
                <a:moveTo>
                  <a:pt x="0" y="3564636"/>
                </a:moveTo>
                <a:lnTo>
                  <a:pt x="3419855" y="3564636"/>
                </a:lnTo>
                <a:lnTo>
                  <a:pt x="3419855" y="0"/>
                </a:lnTo>
                <a:lnTo>
                  <a:pt x="0" y="0"/>
                </a:lnTo>
                <a:lnTo>
                  <a:pt x="0" y="3564636"/>
                </a:lnTo>
                <a:close/>
              </a:path>
            </a:pathLst>
          </a:custGeom>
          <a:solidFill>
            <a:srgbClr val="1D428B"/>
          </a:solidFill>
        </p:spPr>
        <p:txBody>
          <a:bodyPr wrap="square" lIns="0" tIns="0" rIns="0" bIns="0" rtlCol="0">
            <a:spAutoFit/>
          </a:bodyPr>
          <a:lstStyle/>
          <a:p/>
        </p:txBody>
      </p:sp>
      <p:sp>
        <p:nvSpPr>
          <p:cNvPr id="1048688" name="object 3"/>
          <p:cNvSpPr/>
          <p:nvPr/>
        </p:nvSpPr>
        <p:spPr>
          <a:xfrm>
            <a:off x="2085212" y="1773654"/>
            <a:ext cx="3355095" cy="899157"/>
          </a:xfrm>
          <a:custGeom>
            <a:avLst/>
            <a:gdLst/>
            <a:ahLst/>
            <a:cxnLst/>
            <a:rect l="l" t="t" r="r" b="b"/>
            <a:pathLst>
              <a:path w="3419855" h="899160">
                <a:moveTo>
                  <a:pt x="0" y="899160"/>
                </a:moveTo>
                <a:lnTo>
                  <a:pt x="3419855" y="899160"/>
                </a:lnTo>
                <a:lnTo>
                  <a:pt x="3419855" y="0"/>
                </a:lnTo>
                <a:lnTo>
                  <a:pt x="0" y="0"/>
                </a:lnTo>
                <a:lnTo>
                  <a:pt x="0" y="899160"/>
                </a:lnTo>
                <a:close/>
              </a:path>
            </a:pathLst>
          </a:custGeom>
          <a:solidFill>
            <a:srgbClr val="FFC000"/>
          </a:solidFill>
        </p:spPr>
        <p:txBody>
          <a:bodyPr wrap="square" lIns="0" tIns="0" rIns="0" bIns="0" rtlCol="0">
            <a:spAutoFit/>
          </a:bodyPr>
          <a:lstStyle/>
          <a:p/>
        </p:txBody>
      </p:sp>
      <p:sp>
        <p:nvSpPr>
          <p:cNvPr id="1048690" name="object 5"/>
          <p:cNvSpPr txBox="1"/>
          <p:nvPr/>
        </p:nvSpPr>
        <p:spPr>
          <a:xfrm>
            <a:off x="2704003" y="4365932"/>
            <a:ext cx="2374176" cy="1384995"/>
          </a:xfrm>
          <a:prstGeom prst="rect">
            <a:avLst/>
          </a:prstGeom>
        </p:spPr>
        <p:txBody>
          <a:bodyPr vert="horz" wrap="square" lIns="0" tIns="0" rIns="0" bIns="0" rtlCol="0">
            <a:spAutoFit/>
          </a:bodyPr>
          <a:lstStyle>
            <a:defPPr>
              <a:defRPr lang="zh-CN"/>
            </a:defPPr>
            <a:lvl1pPr marL="12700" marR="6350">
              <a:lnSpc>
                <a:spcPct val="150000"/>
              </a:lnSpc>
              <a:defRPr sz="2000" b="1" spc="-20">
                <a:solidFill>
                  <a:srgbClr val="FFFFFF"/>
                </a:solidFill>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err="1"/>
              <a:t>各岗位的责任人员</a:t>
            </a:r>
            <a:r>
              <a:rPr dirty="0"/>
              <a:t> </a:t>
            </a:r>
            <a:endParaRPr lang="en-US" dirty="0"/>
          </a:p>
          <a:p>
            <a:r>
              <a:rPr dirty="0" err="1"/>
              <a:t>责任范围</a:t>
            </a:r>
            <a:endParaRPr dirty="0"/>
          </a:p>
          <a:p>
            <a:r>
              <a:rPr dirty="0"/>
              <a:t>考核标准</a:t>
            </a:r>
            <a:endParaRPr dirty="0"/>
          </a:p>
        </p:txBody>
      </p:sp>
      <p:sp>
        <p:nvSpPr>
          <p:cNvPr id="1048691" name="object 6"/>
          <p:cNvSpPr/>
          <p:nvPr/>
        </p:nvSpPr>
        <p:spPr>
          <a:xfrm>
            <a:off x="3136051" y="2904112"/>
            <a:ext cx="1125681" cy="1139049"/>
          </a:xfrm>
          <a:custGeom>
            <a:avLst/>
            <a:gdLst/>
            <a:ahLst/>
            <a:cxnLst/>
            <a:rect l="l" t="t" r="r" b="b"/>
            <a:pathLst>
              <a:path w="1374648" h="1393909">
                <a:moveTo>
                  <a:pt x="32" y="101684"/>
                </a:moveTo>
                <a:lnTo>
                  <a:pt x="0" y="1393909"/>
                </a:lnTo>
                <a:lnTo>
                  <a:pt x="1223772" y="1393909"/>
                </a:lnTo>
                <a:lnTo>
                  <a:pt x="1223772" y="1333457"/>
                </a:lnTo>
                <a:lnTo>
                  <a:pt x="61468" y="1333457"/>
                </a:lnTo>
                <a:lnTo>
                  <a:pt x="61468" y="166835"/>
                </a:lnTo>
                <a:lnTo>
                  <a:pt x="195561" y="166833"/>
                </a:lnTo>
                <a:lnTo>
                  <a:pt x="201139" y="156095"/>
                </a:lnTo>
                <a:lnTo>
                  <a:pt x="207515" y="145455"/>
                </a:lnTo>
                <a:lnTo>
                  <a:pt x="214686" y="135017"/>
                </a:lnTo>
                <a:lnTo>
                  <a:pt x="222654" y="124881"/>
                </a:lnTo>
                <a:lnTo>
                  <a:pt x="231419" y="115148"/>
                </a:lnTo>
                <a:lnTo>
                  <a:pt x="240982" y="105919"/>
                </a:lnTo>
                <a:lnTo>
                  <a:pt x="32" y="101684"/>
                </a:lnTo>
                <a:close/>
              </a:path>
              <a:path w="1374648" h="1393909">
                <a:moveTo>
                  <a:pt x="1223771" y="729274"/>
                </a:moveTo>
                <a:lnTo>
                  <a:pt x="1162333" y="803577"/>
                </a:lnTo>
                <a:lnTo>
                  <a:pt x="1162304" y="1333457"/>
                </a:lnTo>
                <a:lnTo>
                  <a:pt x="1223772" y="1333457"/>
                </a:lnTo>
                <a:lnTo>
                  <a:pt x="1223771" y="729274"/>
                </a:lnTo>
                <a:close/>
              </a:path>
              <a:path w="1374648" h="1393909">
                <a:moveTo>
                  <a:pt x="106298" y="227160"/>
                </a:moveTo>
                <a:lnTo>
                  <a:pt x="106172" y="1291674"/>
                </a:lnTo>
                <a:lnTo>
                  <a:pt x="1117473" y="1291674"/>
                </a:lnTo>
                <a:lnTo>
                  <a:pt x="1117485" y="1249764"/>
                </a:lnTo>
                <a:lnTo>
                  <a:pt x="162164" y="1249764"/>
                </a:lnTo>
                <a:lnTo>
                  <a:pt x="162052" y="273764"/>
                </a:lnTo>
                <a:lnTo>
                  <a:pt x="1109643" y="273642"/>
                </a:lnTo>
                <a:lnTo>
                  <a:pt x="1117521" y="264462"/>
                </a:lnTo>
                <a:lnTo>
                  <a:pt x="1117597" y="228372"/>
                </a:lnTo>
                <a:lnTo>
                  <a:pt x="106298" y="227160"/>
                </a:lnTo>
                <a:close/>
              </a:path>
              <a:path w="1374648" h="1393909">
                <a:moveTo>
                  <a:pt x="1117599" y="859420"/>
                </a:moveTo>
                <a:lnTo>
                  <a:pt x="1061796" y="924301"/>
                </a:lnTo>
                <a:lnTo>
                  <a:pt x="1061720" y="1249764"/>
                </a:lnTo>
                <a:lnTo>
                  <a:pt x="1117485" y="1249764"/>
                </a:lnTo>
                <a:lnTo>
                  <a:pt x="1117599" y="859420"/>
                </a:lnTo>
                <a:close/>
              </a:path>
              <a:path w="1374648" h="1393909">
                <a:moveTo>
                  <a:pt x="240335" y="1049993"/>
                </a:moveTo>
                <a:lnTo>
                  <a:pt x="240284" y="1091776"/>
                </a:lnTo>
                <a:lnTo>
                  <a:pt x="653744" y="1091776"/>
                </a:lnTo>
                <a:lnTo>
                  <a:pt x="653795" y="1050021"/>
                </a:lnTo>
                <a:lnTo>
                  <a:pt x="240335" y="1049993"/>
                </a:lnTo>
                <a:close/>
              </a:path>
              <a:path w="1374648" h="1393909">
                <a:moveTo>
                  <a:pt x="720791" y="891878"/>
                </a:moveTo>
                <a:lnTo>
                  <a:pt x="240284" y="891878"/>
                </a:lnTo>
                <a:lnTo>
                  <a:pt x="240344" y="938360"/>
                </a:lnTo>
                <a:lnTo>
                  <a:pt x="720851" y="938087"/>
                </a:lnTo>
                <a:lnTo>
                  <a:pt x="720791" y="891878"/>
                </a:lnTo>
                <a:close/>
              </a:path>
              <a:path w="1374648" h="1393909">
                <a:moveTo>
                  <a:pt x="871667" y="738462"/>
                </a:moveTo>
                <a:lnTo>
                  <a:pt x="720885" y="738506"/>
                </a:lnTo>
                <a:lnTo>
                  <a:pt x="866202" y="933788"/>
                </a:lnTo>
                <a:lnTo>
                  <a:pt x="1017060" y="933733"/>
                </a:lnTo>
                <a:lnTo>
                  <a:pt x="1096958" y="836102"/>
                </a:lnTo>
                <a:lnTo>
                  <a:pt x="944355" y="836102"/>
                </a:lnTo>
                <a:lnTo>
                  <a:pt x="871667" y="738462"/>
                </a:lnTo>
                <a:close/>
              </a:path>
              <a:path w="1374648" h="1393909">
                <a:moveTo>
                  <a:pt x="1374648" y="496781"/>
                </a:moveTo>
                <a:lnTo>
                  <a:pt x="1218149" y="496823"/>
                </a:lnTo>
                <a:lnTo>
                  <a:pt x="944355" y="836102"/>
                </a:lnTo>
                <a:lnTo>
                  <a:pt x="1096958" y="836102"/>
                </a:lnTo>
                <a:lnTo>
                  <a:pt x="1374648" y="496781"/>
                </a:lnTo>
                <a:close/>
              </a:path>
              <a:path w="1374648" h="1393909">
                <a:moveTo>
                  <a:pt x="653796" y="738462"/>
                </a:moveTo>
                <a:lnTo>
                  <a:pt x="240335" y="738462"/>
                </a:lnTo>
                <a:lnTo>
                  <a:pt x="240284" y="784671"/>
                </a:lnTo>
                <a:lnTo>
                  <a:pt x="653744" y="784944"/>
                </a:lnTo>
                <a:lnTo>
                  <a:pt x="653796" y="738462"/>
                </a:lnTo>
                <a:close/>
              </a:path>
              <a:path w="1374648" h="1393909">
                <a:moveTo>
                  <a:pt x="1117599" y="552534"/>
                </a:moveTo>
                <a:lnTo>
                  <a:pt x="1061798" y="617593"/>
                </a:lnTo>
                <a:lnTo>
                  <a:pt x="1061720" y="640926"/>
                </a:lnTo>
                <a:lnTo>
                  <a:pt x="1117521" y="575867"/>
                </a:lnTo>
                <a:lnTo>
                  <a:pt x="1117599" y="552534"/>
                </a:lnTo>
                <a:close/>
              </a:path>
              <a:path w="1374648" h="1393909">
                <a:moveTo>
                  <a:pt x="720852" y="585173"/>
                </a:moveTo>
                <a:lnTo>
                  <a:pt x="240344" y="585173"/>
                </a:lnTo>
                <a:lnTo>
                  <a:pt x="240284" y="626927"/>
                </a:lnTo>
                <a:lnTo>
                  <a:pt x="720791" y="626956"/>
                </a:lnTo>
                <a:lnTo>
                  <a:pt x="720852" y="585173"/>
                </a:lnTo>
                <a:close/>
              </a:path>
              <a:path w="1374648" h="1393909">
                <a:moveTo>
                  <a:pt x="871667" y="427058"/>
                </a:moveTo>
                <a:lnTo>
                  <a:pt x="720884" y="427102"/>
                </a:lnTo>
                <a:lnTo>
                  <a:pt x="866202" y="622257"/>
                </a:lnTo>
                <a:lnTo>
                  <a:pt x="1017060" y="622203"/>
                </a:lnTo>
                <a:lnTo>
                  <a:pt x="1097746" y="524698"/>
                </a:lnTo>
                <a:lnTo>
                  <a:pt x="944355" y="524698"/>
                </a:lnTo>
                <a:lnTo>
                  <a:pt x="871667" y="427058"/>
                </a:lnTo>
                <a:close/>
              </a:path>
              <a:path w="1374648" h="1393909">
                <a:moveTo>
                  <a:pt x="1374648" y="190076"/>
                </a:moveTo>
                <a:lnTo>
                  <a:pt x="1218149" y="190118"/>
                </a:lnTo>
                <a:lnTo>
                  <a:pt x="944355" y="524698"/>
                </a:lnTo>
                <a:lnTo>
                  <a:pt x="1097746" y="524698"/>
                </a:lnTo>
                <a:lnTo>
                  <a:pt x="1374648" y="190076"/>
                </a:lnTo>
                <a:close/>
              </a:path>
              <a:path w="1374648" h="1393909">
                <a:moveTo>
                  <a:pt x="1223772" y="417787"/>
                </a:moveTo>
                <a:lnTo>
                  <a:pt x="1162334" y="492172"/>
                </a:lnTo>
                <a:lnTo>
                  <a:pt x="1162304" y="515450"/>
                </a:lnTo>
                <a:lnTo>
                  <a:pt x="1201248" y="469172"/>
                </a:lnTo>
                <a:lnTo>
                  <a:pt x="1223772" y="468968"/>
                </a:lnTo>
                <a:lnTo>
                  <a:pt x="1223772" y="417787"/>
                </a:lnTo>
                <a:close/>
              </a:path>
              <a:path w="1374648" h="1393909">
                <a:moveTo>
                  <a:pt x="653796" y="427058"/>
                </a:moveTo>
                <a:lnTo>
                  <a:pt x="240335" y="427058"/>
                </a:lnTo>
                <a:lnTo>
                  <a:pt x="240284" y="473267"/>
                </a:lnTo>
                <a:lnTo>
                  <a:pt x="653744" y="473540"/>
                </a:lnTo>
                <a:lnTo>
                  <a:pt x="653796" y="427058"/>
                </a:lnTo>
                <a:close/>
              </a:path>
              <a:path w="1374648" h="1393909">
                <a:moveTo>
                  <a:pt x="1109643" y="273642"/>
                </a:moveTo>
                <a:lnTo>
                  <a:pt x="1061607" y="273642"/>
                </a:lnTo>
                <a:lnTo>
                  <a:pt x="1061719" y="329480"/>
                </a:lnTo>
                <a:lnTo>
                  <a:pt x="1109643" y="273642"/>
                </a:lnTo>
                <a:close/>
              </a:path>
              <a:path w="1374648" h="1393909">
                <a:moveTo>
                  <a:pt x="977985" y="101684"/>
                </a:moveTo>
                <a:lnTo>
                  <a:pt x="1005377" y="128492"/>
                </a:lnTo>
                <a:lnTo>
                  <a:pt x="1025634" y="160817"/>
                </a:lnTo>
                <a:lnTo>
                  <a:pt x="1162253" y="166833"/>
                </a:lnTo>
                <a:lnTo>
                  <a:pt x="1162302" y="202758"/>
                </a:lnTo>
                <a:lnTo>
                  <a:pt x="1201420" y="162136"/>
                </a:lnTo>
                <a:lnTo>
                  <a:pt x="1223772" y="162136"/>
                </a:lnTo>
                <a:lnTo>
                  <a:pt x="1223772" y="101930"/>
                </a:lnTo>
                <a:lnTo>
                  <a:pt x="977985" y="101684"/>
                </a:lnTo>
                <a:close/>
              </a:path>
              <a:path w="1374648" h="1393909">
                <a:moveTo>
                  <a:pt x="601465" y="0"/>
                </a:moveTo>
                <a:lnTo>
                  <a:pt x="556340" y="11319"/>
                </a:lnTo>
                <a:lnTo>
                  <a:pt x="521917" y="34830"/>
                </a:lnTo>
                <a:lnTo>
                  <a:pt x="501511" y="67332"/>
                </a:lnTo>
                <a:lnTo>
                  <a:pt x="497332" y="92413"/>
                </a:lnTo>
                <a:lnTo>
                  <a:pt x="423803" y="92469"/>
                </a:lnTo>
                <a:lnTo>
                  <a:pt x="375750" y="95509"/>
                </a:lnTo>
                <a:lnTo>
                  <a:pt x="335964" y="100601"/>
                </a:lnTo>
                <a:lnTo>
                  <a:pt x="295680" y="110516"/>
                </a:lnTo>
                <a:lnTo>
                  <a:pt x="259473" y="129867"/>
                </a:lnTo>
                <a:lnTo>
                  <a:pt x="229108" y="166835"/>
                </a:lnTo>
                <a:lnTo>
                  <a:pt x="228356" y="173865"/>
                </a:lnTo>
                <a:lnTo>
                  <a:pt x="225366" y="187086"/>
                </a:lnTo>
                <a:lnTo>
                  <a:pt x="223520" y="199347"/>
                </a:lnTo>
                <a:lnTo>
                  <a:pt x="742458" y="196780"/>
                </a:lnTo>
                <a:lnTo>
                  <a:pt x="902087" y="193607"/>
                </a:lnTo>
                <a:lnTo>
                  <a:pt x="970103" y="191334"/>
                </a:lnTo>
                <a:lnTo>
                  <a:pt x="1000076" y="190001"/>
                </a:lnTo>
                <a:lnTo>
                  <a:pt x="998424" y="177119"/>
                </a:lnTo>
                <a:lnTo>
                  <a:pt x="974516" y="136994"/>
                </a:lnTo>
                <a:lnTo>
                  <a:pt x="942149" y="116628"/>
                </a:lnTo>
                <a:lnTo>
                  <a:pt x="897053" y="100581"/>
                </a:lnTo>
                <a:lnTo>
                  <a:pt x="851273" y="95449"/>
                </a:lnTo>
                <a:lnTo>
                  <a:pt x="811286" y="92960"/>
                </a:lnTo>
                <a:lnTo>
                  <a:pt x="553211" y="92413"/>
                </a:lnTo>
                <a:lnTo>
                  <a:pt x="553627" y="90805"/>
                </a:lnTo>
                <a:lnTo>
                  <a:pt x="586999" y="56095"/>
                </a:lnTo>
                <a:lnTo>
                  <a:pt x="618991" y="50778"/>
                </a:lnTo>
                <a:lnTo>
                  <a:pt x="713973" y="50778"/>
                </a:lnTo>
                <a:lnTo>
                  <a:pt x="709155" y="43650"/>
                </a:lnTo>
                <a:lnTo>
                  <a:pt x="678758" y="18129"/>
                </a:lnTo>
                <a:lnTo>
                  <a:pt x="635874" y="2952"/>
                </a:lnTo>
                <a:lnTo>
                  <a:pt x="619196" y="688"/>
                </a:lnTo>
                <a:lnTo>
                  <a:pt x="601465" y="0"/>
                </a:lnTo>
                <a:close/>
              </a:path>
              <a:path w="1374648" h="1393909">
                <a:moveTo>
                  <a:pt x="713973" y="50778"/>
                </a:moveTo>
                <a:lnTo>
                  <a:pt x="618991" y="50778"/>
                </a:lnTo>
                <a:lnTo>
                  <a:pt x="633745" y="53682"/>
                </a:lnTo>
                <a:lnTo>
                  <a:pt x="646527" y="59863"/>
                </a:lnTo>
                <a:lnTo>
                  <a:pt x="656737" y="68756"/>
                </a:lnTo>
                <a:lnTo>
                  <a:pt x="663773" y="79795"/>
                </a:lnTo>
                <a:lnTo>
                  <a:pt x="667034" y="92413"/>
                </a:lnTo>
                <a:lnTo>
                  <a:pt x="732028" y="92413"/>
                </a:lnTo>
                <a:lnTo>
                  <a:pt x="726356" y="88800"/>
                </a:lnTo>
                <a:lnTo>
                  <a:pt x="724806" y="76640"/>
                </a:lnTo>
                <a:lnTo>
                  <a:pt x="721367" y="64991"/>
                </a:lnTo>
                <a:lnTo>
                  <a:pt x="716122" y="53959"/>
                </a:lnTo>
                <a:lnTo>
                  <a:pt x="713973" y="50778"/>
                </a:lnTo>
                <a:close/>
              </a:path>
            </a:pathLst>
          </a:custGeom>
          <a:solidFill>
            <a:srgbClr val="FFFFFF"/>
          </a:solidFill>
        </p:spPr>
        <p:txBody>
          <a:bodyPr wrap="square" lIns="0" tIns="0" rIns="0" bIns="0" rtlCol="0">
            <a:spAutoFit/>
          </a:bodyPr>
          <a:lstStyle/>
          <a:p/>
        </p:txBody>
      </p:sp>
      <p:sp>
        <p:nvSpPr>
          <p:cNvPr id="1048692" name="object 7"/>
          <p:cNvSpPr/>
          <p:nvPr/>
        </p:nvSpPr>
        <p:spPr>
          <a:xfrm>
            <a:off x="6744072" y="2852256"/>
            <a:ext cx="3363030" cy="3169032"/>
          </a:xfrm>
          <a:custGeom>
            <a:avLst/>
            <a:gdLst/>
            <a:ahLst/>
            <a:cxnLst/>
            <a:rect l="l" t="t" r="r" b="b"/>
            <a:pathLst>
              <a:path w="3419855" h="3563111">
                <a:moveTo>
                  <a:pt x="0" y="3563111"/>
                </a:moveTo>
                <a:lnTo>
                  <a:pt x="3419855" y="3563111"/>
                </a:lnTo>
                <a:lnTo>
                  <a:pt x="3419855" y="0"/>
                </a:lnTo>
                <a:lnTo>
                  <a:pt x="0" y="0"/>
                </a:lnTo>
                <a:lnTo>
                  <a:pt x="0" y="3563111"/>
                </a:lnTo>
                <a:close/>
              </a:path>
            </a:pathLst>
          </a:custGeom>
          <a:solidFill>
            <a:srgbClr val="1D428B"/>
          </a:solidFill>
        </p:spPr>
        <p:txBody>
          <a:bodyPr wrap="square" lIns="0" tIns="0" rIns="0" bIns="0" rtlCol="0">
            <a:spAutoFit/>
          </a:bodyPr>
          <a:lstStyle/>
          <a:p/>
        </p:txBody>
      </p:sp>
      <p:sp>
        <p:nvSpPr>
          <p:cNvPr id="1048693" name="object 8"/>
          <p:cNvSpPr/>
          <p:nvPr/>
        </p:nvSpPr>
        <p:spPr>
          <a:xfrm>
            <a:off x="6744072" y="1773596"/>
            <a:ext cx="3363030" cy="811426"/>
          </a:xfrm>
          <a:custGeom>
            <a:avLst/>
            <a:gdLst/>
            <a:ahLst/>
            <a:cxnLst/>
            <a:rect l="l" t="t" r="r" b="b"/>
            <a:pathLst>
              <a:path w="3419855" h="900684">
                <a:moveTo>
                  <a:pt x="0" y="900684"/>
                </a:moveTo>
                <a:lnTo>
                  <a:pt x="3419855" y="900684"/>
                </a:lnTo>
                <a:lnTo>
                  <a:pt x="3419855" y="0"/>
                </a:lnTo>
                <a:lnTo>
                  <a:pt x="0" y="0"/>
                </a:lnTo>
                <a:lnTo>
                  <a:pt x="0" y="900684"/>
                </a:lnTo>
                <a:close/>
              </a:path>
            </a:pathLst>
          </a:custGeom>
          <a:solidFill>
            <a:srgbClr val="FFC000"/>
          </a:solidFill>
        </p:spPr>
        <p:txBody>
          <a:bodyPr wrap="square" lIns="0" tIns="0" rIns="0" bIns="0" rtlCol="0">
            <a:spAutoFit/>
          </a:bodyPr>
          <a:lstStyle/>
          <a:p/>
        </p:txBody>
      </p:sp>
      <p:sp>
        <p:nvSpPr>
          <p:cNvPr id="1048695" name="object 10"/>
          <p:cNvSpPr txBox="1"/>
          <p:nvPr/>
        </p:nvSpPr>
        <p:spPr>
          <a:xfrm>
            <a:off x="7057915" y="4747871"/>
            <a:ext cx="2833255" cy="923330"/>
          </a:xfrm>
          <a:prstGeom prst="rect">
            <a:avLst/>
          </a:prstGeom>
        </p:spPr>
        <p:txBody>
          <a:bodyPr vert="horz" wrap="square" lIns="0" tIns="0" rIns="0" bIns="0" rtlCol="0">
            <a:spAutoFit/>
          </a:bodyPr>
          <a:lstStyle/>
          <a:p>
            <a:pPr marL="12700" marR="6350">
              <a:lnSpc>
                <a:spcPct val="150000"/>
              </a:lnSpc>
            </a:pPr>
            <a:r>
              <a:rPr sz="2000" b="1" spc="-2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对责任制落实情况的监督考核 保证责任制的落实</a:t>
            </a:r>
            <a:endParaRPr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96" name="object 11"/>
          <p:cNvSpPr/>
          <p:nvPr/>
        </p:nvSpPr>
        <p:spPr>
          <a:xfrm>
            <a:off x="7744563" y="3122430"/>
            <a:ext cx="1437589" cy="1129634"/>
          </a:xfrm>
          <a:prstGeom prst="rect">
            <a:avLst/>
          </a:prstGeom>
          <a:blipFill>
            <a:blip r:embed="rId1" cstate="print"/>
            <a:stretch>
              <a:fillRect/>
            </a:stretch>
          </a:blipFill>
        </p:spPr>
        <p:txBody>
          <a:bodyPr wrap="square" lIns="0" tIns="0" rIns="0" bIns="0" rtlCol="0">
            <a:spAutoFit/>
          </a:bodyPr>
          <a:lstStyle/>
          <a:p/>
        </p:txBody>
      </p:sp>
      <p:sp>
        <p:nvSpPr>
          <p:cNvPr id="1048697" name="object 12"/>
          <p:cNvSpPr/>
          <p:nvPr/>
        </p:nvSpPr>
        <p:spPr>
          <a:xfrm>
            <a:off x="5819122" y="2904112"/>
            <a:ext cx="608045" cy="1082170"/>
          </a:xfrm>
          <a:custGeom>
            <a:avLst/>
            <a:gdLst/>
            <a:ahLst/>
            <a:cxnLst/>
            <a:rect l="l" t="t" r="r" b="b"/>
            <a:pathLst>
              <a:path w="766572" h="3009900">
                <a:moveTo>
                  <a:pt x="111760" y="0"/>
                </a:moveTo>
                <a:lnTo>
                  <a:pt x="0" y="0"/>
                </a:lnTo>
                <a:lnTo>
                  <a:pt x="654812" y="1504950"/>
                </a:lnTo>
                <a:lnTo>
                  <a:pt x="0" y="3009900"/>
                </a:lnTo>
                <a:lnTo>
                  <a:pt x="111760" y="3009900"/>
                </a:lnTo>
                <a:lnTo>
                  <a:pt x="766572" y="1504950"/>
                </a:lnTo>
                <a:lnTo>
                  <a:pt x="111760" y="0"/>
                </a:lnTo>
                <a:close/>
              </a:path>
            </a:pathLst>
          </a:custGeom>
          <a:solidFill>
            <a:srgbClr val="1D428B"/>
          </a:solidFill>
        </p:spPr>
        <p:txBody>
          <a:bodyPr wrap="square" lIns="0" tIns="0" rIns="0" bIns="0" rtlCol="0">
            <a:spAutoFit/>
          </a:bodyPr>
          <a:lstStyle/>
          <a:p/>
        </p:txBody>
      </p:sp>
      <p:sp>
        <p:nvSpPr>
          <p:cNvPr id="2" name="文本框 1"/>
          <p:cNvSpPr txBox="1"/>
          <p:nvPr/>
        </p:nvSpPr>
        <p:spPr>
          <a:xfrm>
            <a:off x="2286595" y="1937363"/>
            <a:ext cx="2952327"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安全生产责任制</a:t>
            </a:r>
            <a:endParaRPr lang="zh-CN" altLang="en-US" sz="28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6985427" y="1936914"/>
            <a:ext cx="2880320" cy="523220"/>
          </a:xfrm>
          <a:prstGeom prst="rect">
            <a:avLst/>
          </a:prstGeom>
          <a:noFill/>
        </p:spPr>
        <p:txBody>
          <a:bodyPr wrap="square" rtlCol="0">
            <a:spAutoFit/>
          </a:bodyPr>
          <a:lstStyle>
            <a:defPPr>
              <a:defRPr lang="zh-CN"/>
            </a:defPPr>
            <a:lvl1pPr algn="ctr">
              <a:defRPr sz="2800" b="1">
                <a:solidFill>
                  <a:srgbClr val="FFFFFF"/>
                </a:solidFill>
                <a:latin typeface="微软雅黑" panose="020B0503020204020204" pitchFamily="34" charset="-122"/>
                <a:ea typeface="微软雅黑" panose="020B0503020204020204" pitchFamily="34" charset="-122"/>
              </a:defRPr>
            </a:lvl1pPr>
          </a:lstStyle>
          <a:p>
            <a:r>
              <a:rPr lang="zh-CN" altLang="en-US" dirty="0">
                <a:solidFill>
                  <a:schemeClr val="tx1"/>
                </a:solidFill>
              </a:rPr>
              <a:t>建立相应的机制</a:t>
            </a:r>
            <a:endParaRPr lang="zh-CN" altLang="en-US" dirty="0">
              <a:solidFill>
                <a:schemeClr val="tx1"/>
              </a:solidFill>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标题 1"/>
          <p:cNvSpPr>
            <a:spLocks noGrp="1"/>
          </p:cNvSpPr>
          <p:nvPr>
            <p:ph type="title"/>
          </p:nvPr>
        </p:nvSpPr>
        <p:spPr>
          <a:xfrm>
            <a:off x="5079723" y="319018"/>
            <a:ext cx="203255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资金保障</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028000" y="395253"/>
            <a:ext cx="3909103" cy="5886650"/>
          </a:xfrm>
          <a:prstGeom prst="rect">
            <a:avLst/>
          </a:prstGeom>
        </p:spPr>
      </p:pic>
      <p:sp>
        <p:nvSpPr>
          <p:cNvPr id="6" name="空心弧 5"/>
          <p:cNvSpPr/>
          <p:nvPr/>
        </p:nvSpPr>
        <p:spPr>
          <a:xfrm rot="17014539">
            <a:off x="6001809" y="762105"/>
            <a:ext cx="5711680" cy="5711680"/>
          </a:xfrm>
          <a:prstGeom prst="blockArc">
            <a:avLst>
              <a:gd name="adj1" fmla="val 10800000"/>
              <a:gd name="adj2" fmla="val 19412395"/>
              <a:gd name="adj3" fmla="val 4229"/>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5775605" y="3338578"/>
            <a:ext cx="711961" cy="71196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05933" y="3353878"/>
            <a:ext cx="2858475"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财企【2012】16号</a:t>
            </a:r>
            <a:endParaRPr lang="zh-CN" altLang="en-US" sz="2400" b="1" dirty="0">
              <a:latin typeface="微软雅黑" panose="020B0503020204020204" pitchFamily="34" charset="-122"/>
              <a:ea typeface="微软雅黑" panose="020B0503020204020204" pitchFamily="34" charset="-122"/>
            </a:endParaRPr>
          </a:p>
        </p:txBody>
      </p:sp>
      <p:sp>
        <p:nvSpPr>
          <p:cNvPr id="17" name="椭圆 16"/>
          <p:cNvSpPr/>
          <p:nvPr/>
        </p:nvSpPr>
        <p:spPr>
          <a:xfrm>
            <a:off x="6528048" y="1342347"/>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926479" y="2297551"/>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013345" y="4382588"/>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614614" y="5226802"/>
            <a:ext cx="711961" cy="711961"/>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79823" y="1287825"/>
            <a:ext cx="1415772"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予以保证</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4395657" y="2247266"/>
            <a:ext cx="1415772"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专款专用</a:t>
            </a: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2171325" y="5403379"/>
            <a:ext cx="4356723"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投入不足导致的后果承担责任</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3264906" y="4388746"/>
            <a:ext cx="2646879" cy="646331"/>
          </a:xfrm>
          <a:prstGeom prst="rect">
            <a:avLst/>
          </a:prstGeom>
        </p:spPr>
        <p:txBody>
          <a:bodyPr wrap="square">
            <a:spAutoFit/>
          </a:bodyPr>
          <a:lstStyle/>
          <a:p>
            <a:pPr algn="ctr">
              <a:lnSpc>
                <a:spcPct val="150000"/>
              </a:lnSpc>
            </a:pPr>
            <a:r>
              <a:rPr lang="zh-CN" altLang="en-US" sz="2400" b="1" dirty="0">
                <a:latin typeface="微软雅黑" panose="020B0503020204020204" pitchFamily="34" charset="-122"/>
                <a:ea typeface="微软雅黑" panose="020B0503020204020204" pitchFamily="34" charset="-122"/>
              </a:rPr>
              <a:t>在成本中据实列支</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2351584" y="1359261"/>
            <a:ext cx="2016224" cy="2016224"/>
            <a:chOff x="1991544" y="1340768"/>
            <a:chExt cx="1800200" cy="1800200"/>
          </a:xfrm>
        </p:grpSpPr>
        <p:sp>
          <p:nvSpPr>
            <p:cNvPr id="15" name="椭圆 14"/>
            <p:cNvSpPr/>
            <p:nvPr/>
          </p:nvSpPr>
          <p:spPr>
            <a:xfrm>
              <a:off x="1991544" y="1340768"/>
              <a:ext cx="1800200" cy="180020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nvCxnSpPr>
          <p:spPr>
            <a:xfrm>
              <a:off x="2891644" y="1340768"/>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4320000">
              <a:off x="3315353" y="1651745"/>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8640000">
              <a:off x="3151864" y="2154916"/>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2960000">
              <a:off x="2622797" y="2154914"/>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4320000">
              <a:off x="2461315" y="1651743"/>
              <a:ext cx="0" cy="9001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半闭框 34"/>
          <p:cNvSpPr/>
          <p:nvPr/>
        </p:nvSpPr>
        <p:spPr>
          <a:xfrm rot="8018642">
            <a:off x="5196720" y="2040071"/>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半闭框 35"/>
          <p:cNvSpPr/>
          <p:nvPr/>
        </p:nvSpPr>
        <p:spPr>
          <a:xfrm rot="8018642">
            <a:off x="5610028" y="2044655"/>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1" name="组合 40"/>
          <p:cNvGrpSpPr/>
          <p:nvPr/>
        </p:nvGrpSpPr>
        <p:grpSpPr>
          <a:xfrm>
            <a:off x="9629464" y="1754409"/>
            <a:ext cx="859120" cy="904651"/>
            <a:chOff x="8730101" y="2607208"/>
            <a:chExt cx="436776" cy="459924"/>
          </a:xfrm>
        </p:grpSpPr>
        <p:sp>
          <p:nvSpPr>
            <p:cNvPr id="37"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42" name="图片 4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1945" y="1754409"/>
            <a:ext cx="914400" cy="914400"/>
          </a:xfrm>
          <a:prstGeom prst="rect">
            <a:avLst/>
          </a:prstGeom>
        </p:spPr>
      </p:pic>
      <p:sp>
        <p:nvSpPr>
          <p:cNvPr id="43" name="object 25"/>
          <p:cNvSpPr txBox="1"/>
          <p:nvPr/>
        </p:nvSpPr>
        <p:spPr>
          <a:xfrm>
            <a:off x="7440998" y="2767744"/>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object 26"/>
          <p:cNvSpPr txBox="1"/>
          <p:nvPr/>
        </p:nvSpPr>
        <p:spPr>
          <a:xfrm>
            <a:off x="9539593" y="2767744"/>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46" name="加号 45"/>
          <p:cNvSpPr/>
          <p:nvPr/>
        </p:nvSpPr>
        <p:spPr>
          <a:xfrm>
            <a:off x="8688591" y="2229500"/>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7" name="组合 56"/>
          <p:cNvGrpSpPr/>
          <p:nvPr/>
        </p:nvGrpSpPr>
        <p:grpSpPr>
          <a:xfrm>
            <a:off x="3017031" y="3612147"/>
            <a:ext cx="737580" cy="994703"/>
            <a:chOff x="3101755" y="3685768"/>
            <a:chExt cx="505212" cy="681331"/>
          </a:xfrm>
        </p:grpSpPr>
        <p:sp>
          <p:nvSpPr>
            <p:cNvPr id="47" name="Oval 95"/>
            <p:cNvSpPr>
              <a:spLocks noChangeArrowheads="1"/>
            </p:cNvSpPr>
            <p:nvPr/>
          </p:nvSpPr>
          <p:spPr bwMode="auto">
            <a:xfrm>
              <a:off x="3162139" y="3695832"/>
              <a:ext cx="95608" cy="11070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48" name="Freeform 96"/>
            <p:cNvSpPr/>
            <p:nvPr/>
          </p:nvSpPr>
          <p:spPr bwMode="auto">
            <a:xfrm>
              <a:off x="3193338" y="3814587"/>
              <a:ext cx="33211" cy="68435"/>
            </a:xfrm>
            <a:custGeom>
              <a:avLst/>
              <a:gdLst>
                <a:gd name="T0" fmla="*/ 0 w 33"/>
                <a:gd name="T1" fmla="*/ 17 h 68"/>
                <a:gd name="T2" fmla="*/ 17 w 33"/>
                <a:gd name="T3" fmla="*/ 68 h 68"/>
                <a:gd name="T4" fmla="*/ 33 w 33"/>
                <a:gd name="T5" fmla="*/ 17 h 68"/>
                <a:gd name="T6" fmla="*/ 17 w 33"/>
                <a:gd name="T7" fmla="*/ 0 h 68"/>
                <a:gd name="T8" fmla="*/ 0 w 33"/>
                <a:gd name="T9" fmla="*/ 17 h 68"/>
              </a:gdLst>
              <a:ahLst/>
              <a:cxnLst>
                <a:cxn ang="0">
                  <a:pos x="T0" y="T1"/>
                </a:cxn>
                <a:cxn ang="0">
                  <a:pos x="T2" y="T3"/>
                </a:cxn>
                <a:cxn ang="0">
                  <a:pos x="T4" y="T5"/>
                </a:cxn>
                <a:cxn ang="0">
                  <a:pos x="T6" y="T7"/>
                </a:cxn>
                <a:cxn ang="0">
                  <a:pos x="T8" y="T9"/>
                </a:cxn>
              </a:cxnLst>
              <a:rect l="0" t="0" r="r" b="b"/>
              <a:pathLst>
                <a:path w="33" h="68">
                  <a:moveTo>
                    <a:pt x="0" y="17"/>
                  </a:moveTo>
                  <a:lnTo>
                    <a:pt x="17" y="68"/>
                  </a:lnTo>
                  <a:lnTo>
                    <a:pt x="33" y="17"/>
                  </a:lnTo>
                  <a:lnTo>
                    <a:pt x="17" y="0"/>
                  </a:lnTo>
                  <a:lnTo>
                    <a:pt x="0" y="1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9" name="Oval 97"/>
            <p:cNvSpPr>
              <a:spLocks noChangeArrowheads="1"/>
            </p:cNvSpPr>
            <p:nvPr/>
          </p:nvSpPr>
          <p:spPr bwMode="auto">
            <a:xfrm>
              <a:off x="3450976" y="3695832"/>
              <a:ext cx="95608" cy="110704"/>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0" name="Freeform 98"/>
            <p:cNvSpPr/>
            <p:nvPr/>
          </p:nvSpPr>
          <p:spPr bwMode="auto">
            <a:xfrm>
              <a:off x="3482174" y="3814587"/>
              <a:ext cx="32205" cy="68435"/>
            </a:xfrm>
            <a:custGeom>
              <a:avLst/>
              <a:gdLst>
                <a:gd name="T0" fmla="*/ 0 w 32"/>
                <a:gd name="T1" fmla="*/ 17 h 68"/>
                <a:gd name="T2" fmla="*/ 16 w 32"/>
                <a:gd name="T3" fmla="*/ 68 h 68"/>
                <a:gd name="T4" fmla="*/ 32 w 32"/>
                <a:gd name="T5" fmla="*/ 17 h 68"/>
                <a:gd name="T6" fmla="*/ 16 w 32"/>
                <a:gd name="T7" fmla="*/ 0 h 68"/>
                <a:gd name="T8" fmla="*/ 0 w 32"/>
                <a:gd name="T9" fmla="*/ 17 h 68"/>
              </a:gdLst>
              <a:ahLst/>
              <a:cxnLst>
                <a:cxn ang="0">
                  <a:pos x="T0" y="T1"/>
                </a:cxn>
                <a:cxn ang="0">
                  <a:pos x="T2" y="T3"/>
                </a:cxn>
                <a:cxn ang="0">
                  <a:pos x="T4" y="T5"/>
                </a:cxn>
                <a:cxn ang="0">
                  <a:pos x="T6" y="T7"/>
                </a:cxn>
                <a:cxn ang="0">
                  <a:pos x="T8" y="T9"/>
                </a:cxn>
              </a:cxnLst>
              <a:rect l="0" t="0" r="r" b="b"/>
              <a:pathLst>
                <a:path w="32" h="68">
                  <a:moveTo>
                    <a:pt x="0" y="17"/>
                  </a:moveTo>
                  <a:lnTo>
                    <a:pt x="16" y="68"/>
                  </a:lnTo>
                  <a:lnTo>
                    <a:pt x="32" y="17"/>
                  </a:lnTo>
                  <a:lnTo>
                    <a:pt x="16" y="0"/>
                  </a:lnTo>
                  <a:lnTo>
                    <a:pt x="0" y="17"/>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1" name="Freeform 99"/>
            <p:cNvSpPr/>
            <p:nvPr/>
          </p:nvSpPr>
          <p:spPr bwMode="auto">
            <a:xfrm>
              <a:off x="3435879" y="3815593"/>
              <a:ext cx="171088" cy="512256"/>
            </a:xfrm>
            <a:custGeom>
              <a:avLst/>
              <a:gdLst>
                <a:gd name="T0" fmla="*/ 202 w 370"/>
                <a:gd name="T1" fmla="*/ 0 h 1114"/>
                <a:gd name="T2" fmla="*/ 136 w 370"/>
                <a:gd name="T3" fmla="*/ 196 h 1114"/>
                <a:gd name="T4" fmla="*/ 136 w 370"/>
                <a:gd name="T5" fmla="*/ 196 h 1114"/>
                <a:gd name="T6" fmla="*/ 68 w 370"/>
                <a:gd name="T7" fmla="*/ 0 h 1114"/>
                <a:gd name="T8" fmla="*/ 0 w 370"/>
                <a:gd name="T9" fmla="*/ 16 h 1114"/>
                <a:gd name="T10" fmla="*/ 42 w 370"/>
                <a:gd name="T11" fmla="*/ 60 h 1114"/>
                <a:gd name="T12" fmla="*/ 94 w 370"/>
                <a:gd name="T13" fmla="*/ 240 h 1114"/>
                <a:gd name="T14" fmla="*/ 94 w 370"/>
                <a:gd name="T15" fmla="*/ 241 h 1114"/>
                <a:gd name="T16" fmla="*/ 94 w 370"/>
                <a:gd name="T17" fmla="*/ 244 h 1114"/>
                <a:gd name="T18" fmla="*/ 94 w 370"/>
                <a:gd name="T19" fmla="*/ 578 h 1114"/>
                <a:gd name="T20" fmla="*/ 20 w 370"/>
                <a:gd name="T21" fmla="*/ 651 h 1114"/>
                <a:gd name="T22" fmla="*/ 12 w 370"/>
                <a:gd name="T23" fmla="*/ 650 h 1114"/>
                <a:gd name="T24" fmla="*/ 12 w 370"/>
                <a:gd name="T25" fmla="*/ 677 h 1114"/>
                <a:gd name="T26" fmla="*/ 11 w 370"/>
                <a:gd name="T27" fmla="*/ 689 h 1114"/>
                <a:gd name="T28" fmla="*/ 11 w 370"/>
                <a:gd name="T29" fmla="*/ 1100 h 1114"/>
                <a:gd name="T30" fmla="*/ 56 w 370"/>
                <a:gd name="T31" fmla="*/ 1114 h 1114"/>
                <a:gd name="T32" fmla="*/ 135 w 370"/>
                <a:gd name="T33" fmla="*/ 1046 h 1114"/>
                <a:gd name="T34" fmla="*/ 214 w 370"/>
                <a:gd name="T35" fmla="*/ 1114 h 1114"/>
                <a:gd name="T36" fmla="*/ 293 w 370"/>
                <a:gd name="T37" fmla="*/ 1038 h 1114"/>
                <a:gd name="T38" fmla="*/ 293 w 370"/>
                <a:gd name="T39" fmla="*/ 629 h 1114"/>
                <a:gd name="T40" fmla="*/ 293 w 370"/>
                <a:gd name="T41" fmla="*/ 618 h 1114"/>
                <a:gd name="T42" fmla="*/ 293 w 370"/>
                <a:gd name="T43" fmla="*/ 582 h 1114"/>
                <a:gd name="T44" fmla="*/ 317 w 370"/>
                <a:gd name="T45" fmla="*/ 588 h 1114"/>
                <a:gd name="T46" fmla="*/ 370 w 370"/>
                <a:gd name="T47" fmla="*/ 537 h 1114"/>
                <a:gd name="T48" fmla="*/ 370 w 370"/>
                <a:gd name="T49" fmla="*/ 227 h 1114"/>
                <a:gd name="T50" fmla="*/ 370 w 370"/>
                <a:gd name="T51" fmla="*/ 224 h 1114"/>
                <a:gd name="T52" fmla="*/ 202 w 370"/>
                <a:gd name="T53" fmla="*/ 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0" h="1114">
                  <a:moveTo>
                    <a:pt x="202" y="0"/>
                  </a:moveTo>
                  <a:cubicBezTo>
                    <a:pt x="136" y="196"/>
                    <a:pt x="136" y="196"/>
                    <a:pt x="136" y="196"/>
                  </a:cubicBezTo>
                  <a:cubicBezTo>
                    <a:pt x="136" y="196"/>
                    <a:pt x="136" y="196"/>
                    <a:pt x="136" y="196"/>
                  </a:cubicBezTo>
                  <a:cubicBezTo>
                    <a:pt x="68" y="0"/>
                    <a:pt x="68" y="0"/>
                    <a:pt x="68" y="0"/>
                  </a:cubicBezTo>
                  <a:cubicBezTo>
                    <a:pt x="42" y="0"/>
                    <a:pt x="20" y="6"/>
                    <a:pt x="0" y="16"/>
                  </a:cubicBezTo>
                  <a:cubicBezTo>
                    <a:pt x="15" y="28"/>
                    <a:pt x="29" y="43"/>
                    <a:pt x="42" y="60"/>
                  </a:cubicBezTo>
                  <a:cubicBezTo>
                    <a:pt x="74" y="106"/>
                    <a:pt x="92" y="168"/>
                    <a:pt x="94" y="240"/>
                  </a:cubicBezTo>
                  <a:cubicBezTo>
                    <a:pt x="94" y="241"/>
                    <a:pt x="94" y="241"/>
                    <a:pt x="94" y="241"/>
                  </a:cubicBezTo>
                  <a:cubicBezTo>
                    <a:pt x="94" y="242"/>
                    <a:pt x="94" y="243"/>
                    <a:pt x="94" y="244"/>
                  </a:cubicBezTo>
                  <a:cubicBezTo>
                    <a:pt x="94" y="578"/>
                    <a:pt x="94" y="578"/>
                    <a:pt x="94" y="578"/>
                  </a:cubicBezTo>
                  <a:cubicBezTo>
                    <a:pt x="94" y="618"/>
                    <a:pt x="61" y="651"/>
                    <a:pt x="20" y="651"/>
                  </a:cubicBezTo>
                  <a:cubicBezTo>
                    <a:pt x="17" y="651"/>
                    <a:pt x="14" y="651"/>
                    <a:pt x="12" y="650"/>
                  </a:cubicBezTo>
                  <a:cubicBezTo>
                    <a:pt x="12" y="677"/>
                    <a:pt x="12" y="677"/>
                    <a:pt x="12" y="677"/>
                  </a:cubicBezTo>
                  <a:cubicBezTo>
                    <a:pt x="12" y="681"/>
                    <a:pt x="11" y="685"/>
                    <a:pt x="11" y="689"/>
                  </a:cubicBezTo>
                  <a:cubicBezTo>
                    <a:pt x="11" y="1100"/>
                    <a:pt x="11" y="1100"/>
                    <a:pt x="11" y="1100"/>
                  </a:cubicBezTo>
                  <a:cubicBezTo>
                    <a:pt x="24" y="1108"/>
                    <a:pt x="39" y="1114"/>
                    <a:pt x="56" y="1114"/>
                  </a:cubicBezTo>
                  <a:cubicBezTo>
                    <a:pt x="97" y="1114"/>
                    <a:pt x="131" y="1084"/>
                    <a:pt x="135" y="1046"/>
                  </a:cubicBezTo>
                  <a:cubicBezTo>
                    <a:pt x="139" y="1084"/>
                    <a:pt x="173" y="1114"/>
                    <a:pt x="214" y="1114"/>
                  </a:cubicBezTo>
                  <a:cubicBezTo>
                    <a:pt x="258" y="1114"/>
                    <a:pt x="293" y="1080"/>
                    <a:pt x="293" y="1038"/>
                  </a:cubicBezTo>
                  <a:cubicBezTo>
                    <a:pt x="293" y="629"/>
                    <a:pt x="293" y="629"/>
                    <a:pt x="293" y="629"/>
                  </a:cubicBezTo>
                  <a:cubicBezTo>
                    <a:pt x="293" y="618"/>
                    <a:pt x="293" y="618"/>
                    <a:pt x="293" y="618"/>
                  </a:cubicBezTo>
                  <a:cubicBezTo>
                    <a:pt x="293" y="582"/>
                    <a:pt x="293" y="582"/>
                    <a:pt x="293" y="582"/>
                  </a:cubicBezTo>
                  <a:cubicBezTo>
                    <a:pt x="300" y="586"/>
                    <a:pt x="308" y="588"/>
                    <a:pt x="317" y="588"/>
                  </a:cubicBezTo>
                  <a:cubicBezTo>
                    <a:pt x="346" y="588"/>
                    <a:pt x="370" y="565"/>
                    <a:pt x="370" y="537"/>
                  </a:cubicBezTo>
                  <a:cubicBezTo>
                    <a:pt x="370" y="227"/>
                    <a:pt x="370" y="227"/>
                    <a:pt x="370" y="227"/>
                  </a:cubicBezTo>
                  <a:cubicBezTo>
                    <a:pt x="370" y="226"/>
                    <a:pt x="370" y="225"/>
                    <a:pt x="370" y="224"/>
                  </a:cubicBezTo>
                  <a:cubicBezTo>
                    <a:pt x="367" y="99"/>
                    <a:pt x="307" y="0"/>
                    <a:pt x="202" y="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2" name="Freeform 100"/>
            <p:cNvSpPr/>
            <p:nvPr/>
          </p:nvSpPr>
          <p:spPr bwMode="auto">
            <a:xfrm>
              <a:off x="3101755" y="3815593"/>
              <a:ext cx="171088" cy="512256"/>
            </a:xfrm>
            <a:custGeom>
              <a:avLst/>
              <a:gdLst>
                <a:gd name="T0" fmla="*/ 279 w 372"/>
                <a:gd name="T1" fmla="*/ 244 h 1114"/>
                <a:gd name="T2" fmla="*/ 279 w 372"/>
                <a:gd name="T3" fmla="*/ 241 h 1114"/>
                <a:gd name="T4" fmla="*/ 279 w 372"/>
                <a:gd name="T5" fmla="*/ 240 h 1114"/>
                <a:gd name="T6" fmla="*/ 331 w 372"/>
                <a:gd name="T7" fmla="*/ 60 h 1114"/>
                <a:gd name="T8" fmla="*/ 372 w 372"/>
                <a:gd name="T9" fmla="*/ 17 h 1114"/>
                <a:gd name="T10" fmla="*/ 302 w 372"/>
                <a:gd name="T11" fmla="*/ 0 h 1114"/>
                <a:gd name="T12" fmla="*/ 233 w 372"/>
                <a:gd name="T13" fmla="*/ 196 h 1114"/>
                <a:gd name="T14" fmla="*/ 233 w 372"/>
                <a:gd name="T15" fmla="*/ 196 h 1114"/>
                <a:gd name="T16" fmla="*/ 167 w 372"/>
                <a:gd name="T17" fmla="*/ 0 h 1114"/>
                <a:gd name="T18" fmla="*/ 0 w 372"/>
                <a:gd name="T19" fmla="*/ 224 h 1114"/>
                <a:gd name="T20" fmla="*/ 0 w 372"/>
                <a:gd name="T21" fmla="*/ 227 h 1114"/>
                <a:gd name="T22" fmla="*/ 0 w 372"/>
                <a:gd name="T23" fmla="*/ 537 h 1114"/>
                <a:gd name="T24" fmla="*/ 52 w 372"/>
                <a:gd name="T25" fmla="*/ 588 h 1114"/>
                <a:gd name="T26" fmla="*/ 76 w 372"/>
                <a:gd name="T27" fmla="*/ 582 h 1114"/>
                <a:gd name="T28" fmla="*/ 76 w 372"/>
                <a:gd name="T29" fmla="*/ 618 h 1114"/>
                <a:gd name="T30" fmla="*/ 76 w 372"/>
                <a:gd name="T31" fmla="*/ 629 h 1114"/>
                <a:gd name="T32" fmla="*/ 76 w 372"/>
                <a:gd name="T33" fmla="*/ 1038 h 1114"/>
                <a:gd name="T34" fmla="*/ 155 w 372"/>
                <a:gd name="T35" fmla="*/ 1114 h 1114"/>
                <a:gd name="T36" fmla="*/ 234 w 372"/>
                <a:gd name="T37" fmla="*/ 1046 h 1114"/>
                <a:gd name="T38" fmla="*/ 313 w 372"/>
                <a:gd name="T39" fmla="*/ 1114 h 1114"/>
                <a:gd name="T40" fmla="*/ 361 w 372"/>
                <a:gd name="T41" fmla="*/ 1098 h 1114"/>
                <a:gd name="T42" fmla="*/ 361 w 372"/>
                <a:gd name="T43" fmla="*/ 817 h 1114"/>
                <a:gd name="T44" fmla="*/ 361 w 372"/>
                <a:gd name="T45" fmla="*/ 817 h 1114"/>
                <a:gd name="T46" fmla="*/ 199 w 372"/>
                <a:gd name="T47" fmla="*/ 817 h 1114"/>
                <a:gd name="T48" fmla="*/ 199 w 372"/>
                <a:gd name="T49" fmla="*/ 588 h 1114"/>
                <a:gd name="T50" fmla="*/ 279 w 372"/>
                <a:gd name="T51" fmla="*/ 588 h 1114"/>
                <a:gd name="T52" fmla="*/ 279 w 372"/>
                <a:gd name="T53" fmla="*/ 578 h 1114"/>
                <a:gd name="T54" fmla="*/ 279 w 372"/>
                <a:gd name="T55" fmla="*/ 575 h 1114"/>
                <a:gd name="T56" fmla="*/ 279 w 372"/>
                <a:gd name="T57" fmla="*/ 244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2" h="1114">
                  <a:moveTo>
                    <a:pt x="279" y="244"/>
                  </a:moveTo>
                  <a:cubicBezTo>
                    <a:pt x="279" y="243"/>
                    <a:pt x="279" y="242"/>
                    <a:pt x="279" y="241"/>
                  </a:cubicBezTo>
                  <a:cubicBezTo>
                    <a:pt x="279" y="240"/>
                    <a:pt x="279" y="240"/>
                    <a:pt x="279" y="240"/>
                  </a:cubicBezTo>
                  <a:cubicBezTo>
                    <a:pt x="281" y="169"/>
                    <a:pt x="299" y="106"/>
                    <a:pt x="331" y="60"/>
                  </a:cubicBezTo>
                  <a:cubicBezTo>
                    <a:pt x="343" y="43"/>
                    <a:pt x="356" y="29"/>
                    <a:pt x="372" y="17"/>
                  </a:cubicBezTo>
                  <a:cubicBezTo>
                    <a:pt x="351" y="6"/>
                    <a:pt x="328" y="0"/>
                    <a:pt x="302" y="0"/>
                  </a:cubicBezTo>
                  <a:cubicBezTo>
                    <a:pt x="233" y="196"/>
                    <a:pt x="233" y="196"/>
                    <a:pt x="233" y="196"/>
                  </a:cubicBezTo>
                  <a:cubicBezTo>
                    <a:pt x="233" y="196"/>
                    <a:pt x="233" y="196"/>
                    <a:pt x="233" y="196"/>
                  </a:cubicBezTo>
                  <a:cubicBezTo>
                    <a:pt x="167" y="0"/>
                    <a:pt x="167" y="0"/>
                    <a:pt x="167" y="0"/>
                  </a:cubicBezTo>
                  <a:cubicBezTo>
                    <a:pt x="62" y="0"/>
                    <a:pt x="3" y="99"/>
                    <a:pt x="0" y="224"/>
                  </a:cubicBezTo>
                  <a:cubicBezTo>
                    <a:pt x="0" y="225"/>
                    <a:pt x="0" y="226"/>
                    <a:pt x="0" y="227"/>
                  </a:cubicBezTo>
                  <a:cubicBezTo>
                    <a:pt x="0" y="537"/>
                    <a:pt x="0" y="537"/>
                    <a:pt x="0" y="537"/>
                  </a:cubicBezTo>
                  <a:cubicBezTo>
                    <a:pt x="0" y="565"/>
                    <a:pt x="23" y="588"/>
                    <a:pt x="52" y="588"/>
                  </a:cubicBezTo>
                  <a:cubicBezTo>
                    <a:pt x="61" y="588"/>
                    <a:pt x="69" y="586"/>
                    <a:pt x="76" y="582"/>
                  </a:cubicBezTo>
                  <a:cubicBezTo>
                    <a:pt x="76" y="618"/>
                    <a:pt x="76" y="618"/>
                    <a:pt x="76" y="618"/>
                  </a:cubicBezTo>
                  <a:cubicBezTo>
                    <a:pt x="76" y="629"/>
                    <a:pt x="76" y="629"/>
                    <a:pt x="76" y="629"/>
                  </a:cubicBezTo>
                  <a:cubicBezTo>
                    <a:pt x="76" y="1038"/>
                    <a:pt x="76" y="1038"/>
                    <a:pt x="76" y="1038"/>
                  </a:cubicBezTo>
                  <a:cubicBezTo>
                    <a:pt x="76" y="1080"/>
                    <a:pt x="112" y="1114"/>
                    <a:pt x="155" y="1114"/>
                  </a:cubicBezTo>
                  <a:cubicBezTo>
                    <a:pt x="196" y="1114"/>
                    <a:pt x="230" y="1084"/>
                    <a:pt x="234" y="1046"/>
                  </a:cubicBezTo>
                  <a:cubicBezTo>
                    <a:pt x="238" y="1084"/>
                    <a:pt x="272" y="1114"/>
                    <a:pt x="313" y="1114"/>
                  </a:cubicBezTo>
                  <a:cubicBezTo>
                    <a:pt x="331" y="1114"/>
                    <a:pt x="348" y="1108"/>
                    <a:pt x="361" y="1098"/>
                  </a:cubicBezTo>
                  <a:cubicBezTo>
                    <a:pt x="361" y="817"/>
                    <a:pt x="361" y="817"/>
                    <a:pt x="361" y="817"/>
                  </a:cubicBezTo>
                  <a:cubicBezTo>
                    <a:pt x="361" y="817"/>
                    <a:pt x="361" y="817"/>
                    <a:pt x="361" y="817"/>
                  </a:cubicBezTo>
                  <a:cubicBezTo>
                    <a:pt x="199" y="817"/>
                    <a:pt x="199" y="817"/>
                    <a:pt x="199" y="817"/>
                  </a:cubicBezTo>
                  <a:cubicBezTo>
                    <a:pt x="199" y="588"/>
                    <a:pt x="199" y="588"/>
                    <a:pt x="199" y="588"/>
                  </a:cubicBezTo>
                  <a:cubicBezTo>
                    <a:pt x="279" y="588"/>
                    <a:pt x="279" y="588"/>
                    <a:pt x="279" y="588"/>
                  </a:cubicBezTo>
                  <a:cubicBezTo>
                    <a:pt x="279" y="585"/>
                    <a:pt x="279" y="582"/>
                    <a:pt x="279" y="578"/>
                  </a:cubicBezTo>
                  <a:cubicBezTo>
                    <a:pt x="279" y="575"/>
                    <a:pt x="279" y="575"/>
                    <a:pt x="279" y="575"/>
                  </a:cubicBezTo>
                  <a:lnTo>
                    <a:pt x="279" y="244"/>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3" name="Oval 101"/>
            <p:cNvSpPr>
              <a:spLocks noChangeArrowheads="1"/>
            </p:cNvSpPr>
            <p:nvPr/>
          </p:nvSpPr>
          <p:spPr bwMode="auto">
            <a:xfrm>
              <a:off x="3303035" y="3685768"/>
              <a:ext cx="103659" cy="119762"/>
            </a:xfrm>
            <a:prstGeom prst="ellipse">
              <a:avLst/>
            </a:prstGeom>
            <a:solidFill>
              <a:schemeClr val="tx1"/>
            </a:solidFill>
            <a:ln>
              <a:noFill/>
            </a:ln>
          </p:spPr>
          <p:txBody>
            <a:bodyPr vert="horz" wrap="square" lIns="91440" tIns="45720" rIns="91440" bIns="45720" numCol="1" anchor="t" anchorCtr="0" compatLnSpc="1"/>
            <a:lstStyle/>
            <a:p>
              <a:endParaRPr lang="zh-CN" altLang="en-US"/>
            </a:p>
          </p:txBody>
        </p:sp>
        <p:sp>
          <p:nvSpPr>
            <p:cNvPr id="54" name="Freeform 102"/>
            <p:cNvSpPr/>
            <p:nvPr/>
          </p:nvSpPr>
          <p:spPr bwMode="auto">
            <a:xfrm>
              <a:off x="3337252" y="3814587"/>
              <a:ext cx="35224" cy="73467"/>
            </a:xfrm>
            <a:custGeom>
              <a:avLst/>
              <a:gdLst>
                <a:gd name="T0" fmla="*/ 0 w 35"/>
                <a:gd name="T1" fmla="*/ 19 h 73"/>
                <a:gd name="T2" fmla="*/ 17 w 35"/>
                <a:gd name="T3" fmla="*/ 73 h 73"/>
                <a:gd name="T4" fmla="*/ 35 w 35"/>
                <a:gd name="T5" fmla="*/ 19 h 73"/>
                <a:gd name="T6" fmla="*/ 17 w 35"/>
                <a:gd name="T7" fmla="*/ 0 h 73"/>
                <a:gd name="T8" fmla="*/ 0 w 35"/>
                <a:gd name="T9" fmla="*/ 19 h 73"/>
              </a:gdLst>
              <a:ahLst/>
              <a:cxnLst>
                <a:cxn ang="0">
                  <a:pos x="T0" y="T1"/>
                </a:cxn>
                <a:cxn ang="0">
                  <a:pos x="T2" y="T3"/>
                </a:cxn>
                <a:cxn ang="0">
                  <a:pos x="T4" y="T5"/>
                </a:cxn>
                <a:cxn ang="0">
                  <a:pos x="T6" y="T7"/>
                </a:cxn>
                <a:cxn ang="0">
                  <a:pos x="T8" y="T9"/>
                </a:cxn>
              </a:cxnLst>
              <a:rect l="0" t="0" r="r" b="b"/>
              <a:pathLst>
                <a:path w="35" h="73">
                  <a:moveTo>
                    <a:pt x="0" y="19"/>
                  </a:moveTo>
                  <a:lnTo>
                    <a:pt x="17" y="73"/>
                  </a:lnTo>
                  <a:lnTo>
                    <a:pt x="35" y="19"/>
                  </a:lnTo>
                  <a:lnTo>
                    <a:pt x="17" y="0"/>
                  </a:lnTo>
                  <a:lnTo>
                    <a:pt x="0" y="19"/>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5" name="Freeform 103"/>
            <p:cNvSpPr/>
            <p:nvPr/>
          </p:nvSpPr>
          <p:spPr bwMode="auto">
            <a:xfrm>
              <a:off x="3238625" y="3815593"/>
              <a:ext cx="232478" cy="551506"/>
            </a:xfrm>
            <a:custGeom>
              <a:avLst/>
              <a:gdLst>
                <a:gd name="T0" fmla="*/ 326 w 506"/>
                <a:gd name="T1" fmla="*/ 0 h 1198"/>
                <a:gd name="T2" fmla="*/ 252 w 506"/>
                <a:gd name="T3" fmla="*/ 211 h 1198"/>
                <a:gd name="T4" fmla="*/ 252 w 506"/>
                <a:gd name="T5" fmla="*/ 211 h 1198"/>
                <a:gd name="T6" fmla="*/ 181 w 506"/>
                <a:gd name="T7" fmla="*/ 0 h 1198"/>
                <a:gd name="T8" fmla="*/ 1 w 506"/>
                <a:gd name="T9" fmla="*/ 241 h 1198"/>
                <a:gd name="T10" fmla="*/ 0 w 506"/>
                <a:gd name="T11" fmla="*/ 244 h 1198"/>
                <a:gd name="T12" fmla="*/ 0 w 506"/>
                <a:gd name="T13" fmla="*/ 575 h 1198"/>
                <a:gd name="T14" fmla="*/ 0 w 506"/>
                <a:gd name="T15" fmla="*/ 578 h 1198"/>
                <a:gd name="T16" fmla="*/ 1 w 506"/>
                <a:gd name="T17" fmla="*/ 588 h 1198"/>
                <a:gd name="T18" fmla="*/ 206 w 506"/>
                <a:gd name="T19" fmla="*/ 588 h 1198"/>
                <a:gd name="T20" fmla="*/ 206 w 506"/>
                <a:gd name="T21" fmla="*/ 817 h 1198"/>
                <a:gd name="T22" fmla="*/ 83 w 506"/>
                <a:gd name="T23" fmla="*/ 817 h 1198"/>
                <a:gd name="T24" fmla="*/ 83 w 506"/>
                <a:gd name="T25" fmla="*/ 817 h 1198"/>
                <a:gd name="T26" fmla="*/ 83 w 506"/>
                <a:gd name="T27" fmla="*/ 1117 h 1198"/>
                <a:gd name="T28" fmla="*/ 168 w 506"/>
                <a:gd name="T29" fmla="*/ 1198 h 1198"/>
                <a:gd name="T30" fmla="*/ 253 w 506"/>
                <a:gd name="T31" fmla="*/ 1125 h 1198"/>
                <a:gd name="T32" fmla="*/ 338 w 506"/>
                <a:gd name="T33" fmla="*/ 1198 h 1198"/>
                <a:gd name="T34" fmla="*/ 423 w 506"/>
                <a:gd name="T35" fmla="*/ 1117 h 1198"/>
                <a:gd name="T36" fmla="*/ 423 w 506"/>
                <a:gd name="T37" fmla="*/ 688 h 1198"/>
                <a:gd name="T38" fmla="*/ 424 w 506"/>
                <a:gd name="T39" fmla="*/ 677 h 1198"/>
                <a:gd name="T40" fmla="*/ 424 w 506"/>
                <a:gd name="T41" fmla="*/ 627 h 1198"/>
                <a:gd name="T42" fmla="*/ 450 w 506"/>
                <a:gd name="T43" fmla="*/ 633 h 1198"/>
                <a:gd name="T44" fmla="*/ 506 w 506"/>
                <a:gd name="T45" fmla="*/ 578 h 1198"/>
                <a:gd name="T46" fmla="*/ 506 w 506"/>
                <a:gd name="T47" fmla="*/ 244 h 1198"/>
                <a:gd name="T48" fmla="*/ 506 w 506"/>
                <a:gd name="T49" fmla="*/ 241 h 1198"/>
                <a:gd name="T50" fmla="*/ 326 w 506"/>
                <a:gd name="T51" fmla="*/ 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1198">
                  <a:moveTo>
                    <a:pt x="326" y="0"/>
                  </a:moveTo>
                  <a:cubicBezTo>
                    <a:pt x="252" y="211"/>
                    <a:pt x="252" y="211"/>
                    <a:pt x="252" y="211"/>
                  </a:cubicBezTo>
                  <a:cubicBezTo>
                    <a:pt x="252" y="211"/>
                    <a:pt x="252" y="211"/>
                    <a:pt x="252" y="211"/>
                  </a:cubicBezTo>
                  <a:cubicBezTo>
                    <a:pt x="181" y="0"/>
                    <a:pt x="181" y="0"/>
                    <a:pt x="181" y="0"/>
                  </a:cubicBezTo>
                  <a:cubicBezTo>
                    <a:pt x="68" y="0"/>
                    <a:pt x="4" y="107"/>
                    <a:pt x="1" y="241"/>
                  </a:cubicBezTo>
                  <a:cubicBezTo>
                    <a:pt x="1" y="242"/>
                    <a:pt x="0" y="243"/>
                    <a:pt x="0" y="244"/>
                  </a:cubicBezTo>
                  <a:cubicBezTo>
                    <a:pt x="0" y="575"/>
                    <a:pt x="0" y="575"/>
                    <a:pt x="0" y="575"/>
                  </a:cubicBezTo>
                  <a:cubicBezTo>
                    <a:pt x="0" y="578"/>
                    <a:pt x="0" y="578"/>
                    <a:pt x="0" y="578"/>
                  </a:cubicBezTo>
                  <a:cubicBezTo>
                    <a:pt x="0" y="582"/>
                    <a:pt x="1" y="585"/>
                    <a:pt x="1" y="588"/>
                  </a:cubicBezTo>
                  <a:cubicBezTo>
                    <a:pt x="206" y="588"/>
                    <a:pt x="206" y="588"/>
                    <a:pt x="206" y="588"/>
                  </a:cubicBezTo>
                  <a:cubicBezTo>
                    <a:pt x="206" y="817"/>
                    <a:pt x="206" y="817"/>
                    <a:pt x="206" y="817"/>
                  </a:cubicBezTo>
                  <a:cubicBezTo>
                    <a:pt x="83" y="817"/>
                    <a:pt x="83" y="817"/>
                    <a:pt x="83" y="817"/>
                  </a:cubicBezTo>
                  <a:cubicBezTo>
                    <a:pt x="83" y="817"/>
                    <a:pt x="83" y="817"/>
                    <a:pt x="83" y="817"/>
                  </a:cubicBezTo>
                  <a:cubicBezTo>
                    <a:pt x="83" y="1117"/>
                    <a:pt x="83" y="1117"/>
                    <a:pt x="83" y="1117"/>
                  </a:cubicBezTo>
                  <a:cubicBezTo>
                    <a:pt x="83" y="1162"/>
                    <a:pt x="121" y="1198"/>
                    <a:pt x="168" y="1198"/>
                  </a:cubicBezTo>
                  <a:cubicBezTo>
                    <a:pt x="212" y="1198"/>
                    <a:pt x="248" y="1166"/>
                    <a:pt x="253" y="1125"/>
                  </a:cubicBezTo>
                  <a:cubicBezTo>
                    <a:pt x="257" y="1166"/>
                    <a:pt x="294" y="1198"/>
                    <a:pt x="338" y="1198"/>
                  </a:cubicBezTo>
                  <a:cubicBezTo>
                    <a:pt x="385" y="1198"/>
                    <a:pt x="423" y="1162"/>
                    <a:pt x="423" y="1117"/>
                  </a:cubicBezTo>
                  <a:cubicBezTo>
                    <a:pt x="423" y="688"/>
                    <a:pt x="423" y="688"/>
                    <a:pt x="423" y="688"/>
                  </a:cubicBezTo>
                  <a:cubicBezTo>
                    <a:pt x="423" y="684"/>
                    <a:pt x="424" y="681"/>
                    <a:pt x="424" y="677"/>
                  </a:cubicBezTo>
                  <a:cubicBezTo>
                    <a:pt x="424" y="627"/>
                    <a:pt x="424" y="627"/>
                    <a:pt x="424" y="627"/>
                  </a:cubicBezTo>
                  <a:cubicBezTo>
                    <a:pt x="431" y="631"/>
                    <a:pt x="440" y="633"/>
                    <a:pt x="450" y="633"/>
                  </a:cubicBezTo>
                  <a:cubicBezTo>
                    <a:pt x="481" y="633"/>
                    <a:pt x="506" y="608"/>
                    <a:pt x="506" y="578"/>
                  </a:cubicBezTo>
                  <a:cubicBezTo>
                    <a:pt x="506" y="244"/>
                    <a:pt x="506" y="244"/>
                    <a:pt x="506" y="244"/>
                  </a:cubicBezTo>
                  <a:cubicBezTo>
                    <a:pt x="506" y="243"/>
                    <a:pt x="506" y="242"/>
                    <a:pt x="506" y="241"/>
                  </a:cubicBezTo>
                  <a:cubicBezTo>
                    <a:pt x="503" y="107"/>
                    <a:pt x="439" y="0"/>
                    <a:pt x="326" y="0"/>
                  </a:cubicBezTo>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6" name="Freeform 104"/>
            <p:cNvSpPr/>
            <p:nvPr/>
          </p:nvSpPr>
          <p:spPr bwMode="auto">
            <a:xfrm>
              <a:off x="3200382" y="4091346"/>
              <a:ext cx="125800" cy="95608"/>
            </a:xfrm>
            <a:custGeom>
              <a:avLst/>
              <a:gdLst>
                <a:gd name="T0" fmla="*/ 33 w 125"/>
                <a:gd name="T1" fmla="*/ 0 h 95"/>
                <a:gd name="T2" fmla="*/ 0 w 125"/>
                <a:gd name="T3" fmla="*/ 0 h 95"/>
                <a:gd name="T4" fmla="*/ 0 w 125"/>
                <a:gd name="T5" fmla="*/ 95 h 95"/>
                <a:gd name="T6" fmla="*/ 67 w 125"/>
                <a:gd name="T7" fmla="*/ 95 h 95"/>
                <a:gd name="T8" fmla="*/ 74 w 125"/>
                <a:gd name="T9" fmla="*/ 95 h 95"/>
                <a:gd name="T10" fmla="*/ 125 w 125"/>
                <a:gd name="T11" fmla="*/ 95 h 95"/>
                <a:gd name="T12" fmla="*/ 125 w 125"/>
                <a:gd name="T13" fmla="*/ 0 h 95"/>
                <a:gd name="T14" fmla="*/ 40 w 125"/>
                <a:gd name="T15" fmla="*/ 0 h 95"/>
                <a:gd name="T16" fmla="*/ 33 w 125"/>
                <a:gd name="T17"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95">
                  <a:moveTo>
                    <a:pt x="33" y="0"/>
                  </a:moveTo>
                  <a:lnTo>
                    <a:pt x="0" y="0"/>
                  </a:lnTo>
                  <a:lnTo>
                    <a:pt x="0" y="95"/>
                  </a:lnTo>
                  <a:lnTo>
                    <a:pt x="67" y="95"/>
                  </a:lnTo>
                  <a:lnTo>
                    <a:pt x="74" y="95"/>
                  </a:lnTo>
                  <a:lnTo>
                    <a:pt x="125" y="95"/>
                  </a:lnTo>
                  <a:lnTo>
                    <a:pt x="125" y="0"/>
                  </a:lnTo>
                  <a:lnTo>
                    <a:pt x="40" y="0"/>
                  </a:lnTo>
                  <a:lnTo>
                    <a:pt x="33"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grpSp>
      <p:sp>
        <p:nvSpPr>
          <p:cNvPr id="58" name="半闭框 57"/>
          <p:cNvSpPr/>
          <p:nvPr/>
        </p:nvSpPr>
        <p:spPr>
          <a:xfrm rot="8018642">
            <a:off x="5196720" y="3984012"/>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半闭框 58"/>
          <p:cNvSpPr/>
          <p:nvPr/>
        </p:nvSpPr>
        <p:spPr>
          <a:xfrm rot="8018642">
            <a:off x="5610028" y="3988596"/>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0" name="组合 59"/>
          <p:cNvGrpSpPr/>
          <p:nvPr/>
        </p:nvGrpSpPr>
        <p:grpSpPr>
          <a:xfrm>
            <a:off x="9629464" y="3499461"/>
            <a:ext cx="859120" cy="904651"/>
            <a:chOff x="8730101" y="2607208"/>
            <a:chExt cx="436776" cy="459924"/>
          </a:xfrm>
        </p:grpSpPr>
        <p:sp>
          <p:nvSpPr>
            <p:cNvPr id="61"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64" name="图片 6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01945" y="3499461"/>
            <a:ext cx="914400" cy="914400"/>
          </a:xfrm>
          <a:prstGeom prst="rect">
            <a:avLst/>
          </a:prstGeom>
        </p:spPr>
      </p:pic>
      <p:sp>
        <p:nvSpPr>
          <p:cNvPr id="65" name="object 25"/>
          <p:cNvSpPr txBox="1"/>
          <p:nvPr/>
        </p:nvSpPr>
        <p:spPr>
          <a:xfrm>
            <a:off x="7440998" y="4512796"/>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6" name="object 26"/>
          <p:cNvSpPr txBox="1"/>
          <p:nvPr/>
        </p:nvSpPr>
        <p:spPr>
          <a:xfrm>
            <a:off x="9539593" y="4512796"/>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67" name="加号 66"/>
          <p:cNvSpPr/>
          <p:nvPr/>
        </p:nvSpPr>
        <p:spPr>
          <a:xfrm>
            <a:off x="8688591" y="3974552"/>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组合 73"/>
          <p:cNvGrpSpPr/>
          <p:nvPr/>
        </p:nvGrpSpPr>
        <p:grpSpPr>
          <a:xfrm>
            <a:off x="3122234" y="5259300"/>
            <a:ext cx="395236" cy="980709"/>
            <a:chOff x="3221911" y="5330494"/>
            <a:chExt cx="242542" cy="601826"/>
          </a:xfrm>
        </p:grpSpPr>
        <p:sp>
          <p:nvSpPr>
            <p:cNvPr id="70" name="Oval 305"/>
            <p:cNvSpPr>
              <a:spLocks noChangeArrowheads="1"/>
            </p:cNvSpPr>
            <p:nvPr/>
          </p:nvSpPr>
          <p:spPr bwMode="auto">
            <a:xfrm>
              <a:off x="3316513" y="5330494"/>
              <a:ext cx="90576" cy="105672"/>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306"/>
            <p:cNvSpPr/>
            <p:nvPr/>
          </p:nvSpPr>
          <p:spPr bwMode="auto">
            <a:xfrm>
              <a:off x="3259148" y="5445224"/>
              <a:ext cx="205305" cy="487096"/>
            </a:xfrm>
            <a:custGeom>
              <a:avLst/>
              <a:gdLst>
                <a:gd name="T0" fmla="*/ 287 w 447"/>
                <a:gd name="T1" fmla="*/ 0 h 1059"/>
                <a:gd name="T2" fmla="*/ 225 w 447"/>
                <a:gd name="T3" fmla="*/ 187 h 1059"/>
                <a:gd name="T4" fmla="*/ 224 w 447"/>
                <a:gd name="T5" fmla="*/ 187 h 1059"/>
                <a:gd name="T6" fmla="*/ 159 w 447"/>
                <a:gd name="T7" fmla="*/ 0 h 1059"/>
                <a:gd name="T8" fmla="*/ 0 w 447"/>
                <a:gd name="T9" fmla="*/ 214 h 1059"/>
                <a:gd name="T10" fmla="*/ 0 w 447"/>
                <a:gd name="T11" fmla="*/ 216 h 1059"/>
                <a:gd name="T12" fmla="*/ 0 w 447"/>
                <a:gd name="T13" fmla="*/ 222 h 1059"/>
                <a:gd name="T14" fmla="*/ 0 w 447"/>
                <a:gd name="T15" fmla="*/ 223 h 1059"/>
                <a:gd name="T16" fmla="*/ 0 w 447"/>
                <a:gd name="T17" fmla="*/ 223 h 1059"/>
                <a:gd name="T18" fmla="*/ 0 w 447"/>
                <a:gd name="T19" fmla="*/ 511 h 1059"/>
                <a:gd name="T20" fmla="*/ 5 w 447"/>
                <a:gd name="T21" fmla="*/ 533 h 1059"/>
                <a:gd name="T22" fmla="*/ 73 w 447"/>
                <a:gd name="T23" fmla="*/ 533 h 1059"/>
                <a:gd name="T24" fmla="*/ 94 w 447"/>
                <a:gd name="T25" fmla="*/ 533 h 1059"/>
                <a:gd name="T26" fmla="*/ 100 w 447"/>
                <a:gd name="T27" fmla="*/ 533 h 1059"/>
                <a:gd name="T28" fmla="*/ 190 w 447"/>
                <a:gd name="T29" fmla="*/ 533 h 1059"/>
                <a:gd name="T30" fmla="*/ 190 w 447"/>
                <a:gd name="T31" fmla="*/ 657 h 1059"/>
                <a:gd name="T32" fmla="*/ 190 w 447"/>
                <a:gd name="T33" fmla="*/ 746 h 1059"/>
                <a:gd name="T34" fmla="*/ 74 w 447"/>
                <a:gd name="T35" fmla="*/ 746 h 1059"/>
                <a:gd name="T36" fmla="*/ 74 w 447"/>
                <a:gd name="T37" fmla="*/ 987 h 1059"/>
                <a:gd name="T38" fmla="*/ 149 w 447"/>
                <a:gd name="T39" fmla="*/ 1059 h 1059"/>
                <a:gd name="T40" fmla="*/ 202 w 447"/>
                <a:gd name="T41" fmla="*/ 1038 h 1059"/>
                <a:gd name="T42" fmla="*/ 224 w 447"/>
                <a:gd name="T43" fmla="*/ 994 h 1059"/>
                <a:gd name="T44" fmla="*/ 224 w 447"/>
                <a:gd name="T45" fmla="*/ 994 h 1059"/>
                <a:gd name="T46" fmla="*/ 298 w 447"/>
                <a:gd name="T47" fmla="*/ 1059 h 1059"/>
                <a:gd name="T48" fmla="*/ 374 w 447"/>
                <a:gd name="T49" fmla="*/ 987 h 1059"/>
                <a:gd name="T50" fmla="*/ 374 w 447"/>
                <a:gd name="T51" fmla="*/ 599 h 1059"/>
                <a:gd name="T52" fmla="*/ 374 w 447"/>
                <a:gd name="T53" fmla="*/ 599 h 1059"/>
                <a:gd name="T54" fmla="*/ 374 w 447"/>
                <a:gd name="T55" fmla="*/ 554 h 1059"/>
                <a:gd name="T56" fmla="*/ 397 w 447"/>
                <a:gd name="T57" fmla="*/ 560 h 1059"/>
                <a:gd name="T58" fmla="*/ 447 w 447"/>
                <a:gd name="T59" fmla="*/ 511 h 1059"/>
                <a:gd name="T60" fmla="*/ 447 w 447"/>
                <a:gd name="T61" fmla="*/ 216 h 1059"/>
                <a:gd name="T62" fmla="*/ 447 w 447"/>
                <a:gd name="T63" fmla="*/ 213 h 1059"/>
                <a:gd name="T64" fmla="*/ 287 w 447"/>
                <a:gd name="T65"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7" h="1059">
                  <a:moveTo>
                    <a:pt x="287" y="0"/>
                  </a:moveTo>
                  <a:cubicBezTo>
                    <a:pt x="225" y="187"/>
                    <a:pt x="225" y="187"/>
                    <a:pt x="225" y="187"/>
                  </a:cubicBezTo>
                  <a:cubicBezTo>
                    <a:pt x="224" y="187"/>
                    <a:pt x="224" y="187"/>
                    <a:pt x="224" y="187"/>
                  </a:cubicBezTo>
                  <a:cubicBezTo>
                    <a:pt x="159" y="0"/>
                    <a:pt x="159" y="0"/>
                    <a:pt x="159" y="0"/>
                  </a:cubicBezTo>
                  <a:cubicBezTo>
                    <a:pt x="59" y="0"/>
                    <a:pt x="3" y="95"/>
                    <a:pt x="0" y="214"/>
                  </a:cubicBezTo>
                  <a:cubicBezTo>
                    <a:pt x="0" y="214"/>
                    <a:pt x="0" y="215"/>
                    <a:pt x="0" y="216"/>
                  </a:cubicBezTo>
                  <a:cubicBezTo>
                    <a:pt x="0" y="222"/>
                    <a:pt x="0" y="222"/>
                    <a:pt x="0" y="222"/>
                  </a:cubicBezTo>
                  <a:cubicBezTo>
                    <a:pt x="0" y="223"/>
                    <a:pt x="0" y="223"/>
                    <a:pt x="0" y="223"/>
                  </a:cubicBezTo>
                  <a:cubicBezTo>
                    <a:pt x="0" y="223"/>
                    <a:pt x="0" y="223"/>
                    <a:pt x="0" y="223"/>
                  </a:cubicBezTo>
                  <a:cubicBezTo>
                    <a:pt x="0" y="511"/>
                    <a:pt x="0" y="511"/>
                    <a:pt x="0" y="511"/>
                  </a:cubicBezTo>
                  <a:cubicBezTo>
                    <a:pt x="0" y="519"/>
                    <a:pt x="2" y="526"/>
                    <a:pt x="5" y="533"/>
                  </a:cubicBezTo>
                  <a:cubicBezTo>
                    <a:pt x="73" y="533"/>
                    <a:pt x="73" y="533"/>
                    <a:pt x="73" y="533"/>
                  </a:cubicBezTo>
                  <a:cubicBezTo>
                    <a:pt x="94" y="533"/>
                    <a:pt x="94" y="533"/>
                    <a:pt x="94" y="533"/>
                  </a:cubicBezTo>
                  <a:cubicBezTo>
                    <a:pt x="100" y="533"/>
                    <a:pt x="100" y="533"/>
                    <a:pt x="100" y="533"/>
                  </a:cubicBezTo>
                  <a:cubicBezTo>
                    <a:pt x="190" y="533"/>
                    <a:pt x="190" y="533"/>
                    <a:pt x="190" y="533"/>
                  </a:cubicBezTo>
                  <a:cubicBezTo>
                    <a:pt x="190" y="657"/>
                    <a:pt x="190" y="657"/>
                    <a:pt x="190" y="657"/>
                  </a:cubicBezTo>
                  <a:cubicBezTo>
                    <a:pt x="190" y="746"/>
                    <a:pt x="190" y="746"/>
                    <a:pt x="190" y="746"/>
                  </a:cubicBezTo>
                  <a:cubicBezTo>
                    <a:pt x="74" y="746"/>
                    <a:pt x="74" y="746"/>
                    <a:pt x="74" y="746"/>
                  </a:cubicBezTo>
                  <a:cubicBezTo>
                    <a:pt x="74" y="987"/>
                    <a:pt x="74" y="987"/>
                    <a:pt x="74" y="987"/>
                  </a:cubicBezTo>
                  <a:cubicBezTo>
                    <a:pt x="74" y="1027"/>
                    <a:pt x="107" y="1059"/>
                    <a:pt x="149" y="1059"/>
                  </a:cubicBezTo>
                  <a:cubicBezTo>
                    <a:pt x="170" y="1059"/>
                    <a:pt x="188" y="1051"/>
                    <a:pt x="202" y="1038"/>
                  </a:cubicBezTo>
                  <a:cubicBezTo>
                    <a:pt x="214" y="1027"/>
                    <a:pt x="222" y="1011"/>
                    <a:pt x="224" y="994"/>
                  </a:cubicBezTo>
                  <a:cubicBezTo>
                    <a:pt x="224" y="994"/>
                    <a:pt x="224" y="994"/>
                    <a:pt x="224" y="994"/>
                  </a:cubicBezTo>
                  <a:cubicBezTo>
                    <a:pt x="227" y="1031"/>
                    <a:pt x="260" y="1059"/>
                    <a:pt x="298" y="1059"/>
                  </a:cubicBezTo>
                  <a:cubicBezTo>
                    <a:pt x="340" y="1059"/>
                    <a:pt x="374" y="1027"/>
                    <a:pt x="374" y="987"/>
                  </a:cubicBezTo>
                  <a:cubicBezTo>
                    <a:pt x="374" y="599"/>
                    <a:pt x="374" y="599"/>
                    <a:pt x="374" y="599"/>
                  </a:cubicBezTo>
                  <a:cubicBezTo>
                    <a:pt x="374" y="599"/>
                    <a:pt x="374" y="599"/>
                    <a:pt x="374" y="599"/>
                  </a:cubicBezTo>
                  <a:cubicBezTo>
                    <a:pt x="374" y="554"/>
                    <a:pt x="374" y="554"/>
                    <a:pt x="374" y="554"/>
                  </a:cubicBezTo>
                  <a:cubicBezTo>
                    <a:pt x="381" y="558"/>
                    <a:pt x="388" y="560"/>
                    <a:pt x="397" y="560"/>
                  </a:cubicBezTo>
                  <a:cubicBezTo>
                    <a:pt x="424" y="560"/>
                    <a:pt x="447" y="538"/>
                    <a:pt x="447" y="511"/>
                  </a:cubicBezTo>
                  <a:cubicBezTo>
                    <a:pt x="447" y="216"/>
                    <a:pt x="447" y="216"/>
                    <a:pt x="447" y="216"/>
                  </a:cubicBezTo>
                  <a:cubicBezTo>
                    <a:pt x="447" y="215"/>
                    <a:pt x="447" y="214"/>
                    <a:pt x="447" y="213"/>
                  </a:cubicBezTo>
                  <a:cubicBezTo>
                    <a:pt x="444" y="95"/>
                    <a:pt x="387" y="0"/>
                    <a:pt x="287"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307"/>
            <p:cNvSpPr/>
            <p:nvPr/>
          </p:nvSpPr>
          <p:spPr bwMode="auto">
            <a:xfrm>
              <a:off x="3346705" y="5444218"/>
              <a:ext cx="31199" cy="65416"/>
            </a:xfrm>
            <a:custGeom>
              <a:avLst/>
              <a:gdLst>
                <a:gd name="T0" fmla="*/ 0 w 31"/>
                <a:gd name="T1" fmla="*/ 16 h 65"/>
                <a:gd name="T2" fmla="*/ 15 w 31"/>
                <a:gd name="T3" fmla="*/ 65 h 65"/>
                <a:gd name="T4" fmla="*/ 31 w 31"/>
                <a:gd name="T5" fmla="*/ 16 h 65"/>
                <a:gd name="T6" fmla="*/ 15 w 31"/>
                <a:gd name="T7" fmla="*/ 0 h 65"/>
                <a:gd name="T8" fmla="*/ 0 w 31"/>
                <a:gd name="T9" fmla="*/ 16 h 65"/>
              </a:gdLst>
              <a:ahLst/>
              <a:cxnLst>
                <a:cxn ang="0">
                  <a:pos x="T0" y="T1"/>
                </a:cxn>
                <a:cxn ang="0">
                  <a:pos x="T2" y="T3"/>
                </a:cxn>
                <a:cxn ang="0">
                  <a:pos x="T4" y="T5"/>
                </a:cxn>
                <a:cxn ang="0">
                  <a:pos x="T6" y="T7"/>
                </a:cxn>
                <a:cxn ang="0">
                  <a:pos x="T8" y="T9"/>
                </a:cxn>
              </a:cxnLst>
              <a:rect l="0" t="0" r="r" b="b"/>
              <a:pathLst>
                <a:path w="31" h="65">
                  <a:moveTo>
                    <a:pt x="0" y="16"/>
                  </a:moveTo>
                  <a:lnTo>
                    <a:pt x="15" y="65"/>
                  </a:lnTo>
                  <a:lnTo>
                    <a:pt x="31" y="16"/>
                  </a:lnTo>
                  <a:lnTo>
                    <a:pt x="15"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308"/>
            <p:cNvSpPr>
              <a:spLocks noChangeArrowheads="1"/>
            </p:cNvSpPr>
            <p:nvPr/>
          </p:nvSpPr>
          <p:spPr bwMode="auto">
            <a:xfrm>
              <a:off x="3221911" y="5695816"/>
              <a:ext cx="119762" cy="86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7457225" y="5182769"/>
            <a:ext cx="859120" cy="904651"/>
            <a:chOff x="8730101" y="2607208"/>
            <a:chExt cx="436776" cy="459924"/>
          </a:xfrm>
        </p:grpSpPr>
        <p:sp>
          <p:nvSpPr>
            <p:cNvPr id="76"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9" name="组合 78"/>
          <p:cNvGrpSpPr/>
          <p:nvPr/>
        </p:nvGrpSpPr>
        <p:grpSpPr>
          <a:xfrm>
            <a:off x="9629464" y="5182769"/>
            <a:ext cx="859120" cy="904651"/>
            <a:chOff x="8730101" y="2607208"/>
            <a:chExt cx="436776" cy="459924"/>
          </a:xfrm>
        </p:grpSpPr>
        <p:sp>
          <p:nvSpPr>
            <p:cNvPr id="80" name="Oval 291"/>
            <p:cNvSpPr>
              <a:spLocks noChangeArrowheads="1"/>
            </p:cNvSpPr>
            <p:nvPr/>
          </p:nvSpPr>
          <p:spPr bwMode="auto">
            <a:xfrm>
              <a:off x="8851875" y="2607208"/>
              <a:ext cx="193228" cy="224427"/>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半闭框 82"/>
          <p:cNvSpPr/>
          <p:nvPr/>
        </p:nvSpPr>
        <p:spPr>
          <a:xfrm rot="8018642">
            <a:off x="5219613" y="5497050"/>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半闭框 83"/>
          <p:cNvSpPr/>
          <p:nvPr/>
        </p:nvSpPr>
        <p:spPr>
          <a:xfrm rot="8018642">
            <a:off x="5632921" y="5501634"/>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5" name="object 37"/>
          <p:cNvSpPr txBox="1"/>
          <p:nvPr/>
        </p:nvSpPr>
        <p:spPr>
          <a:xfrm>
            <a:off x="7367354" y="6163900"/>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86" name="object 38"/>
          <p:cNvSpPr txBox="1"/>
          <p:nvPr/>
        </p:nvSpPr>
        <p:spPr>
          <a:xfrm>
            <a:off x="9539593" y="6163478"/>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兼职安全生</a:t>
            </a:r>
            <a:endParaRPr dirty="0"/>
          </a:p>
          <a:p>
            <a:r>
              <a:rPr dirty="0"/>
              <a:t>产管理人员</a:t>
            </a:r>
            <a:endParaRPr dirty="0"/>
          </a:p>
        </p:txBody>
      </p:sp>
      <p:sp>
        <p:nvSpPr>
          <p:cNvPr id="87" name="object 35"/>
          <p:cNvSpPr txBox="1"/>
          <p:nvPr/>
        </p:nvSpPr>
        <p:spPr>
          <a:xfrm>
            <a:off x="2535823" y="4577446"/>
            <a:ext cx="1938020" cy="438784"/>
          </a:xfrm>
          <a:prstGeom prst="rect">
            <a:avLst/>
          </a:prstGeom>
        </p:spPr>
        <p:txBody>
          <a:bodyPr vert="horz" wrap="square" lIns="0" tIns="0" rIns="0" bIns="0" rtlCol="0">
            <a:spAutoFit/>
          </a:bodyPr>
          <a:lstStyle/>
          <a:p>
            <a:pPr marL="12700"/>
            <a:r>
              <a:rPr sz="1800" b="1" dirty="0">
                <a:latin typeface="微软雅黑" panose="020B0503020204020204" pitchFamily="34" charset="-122"/>
                <a:ea typeface="微软雅黑" panose="020B0503020204020204" pitchFamily="34" charset="-122"/>
                <a:cs typeface="微软雅黑" panose="020B0503020204020204" pitchFamily="34" charset="-122"/>
              </a:rPr>
              <a:t>从业人员</a:t>
            </a:r>
            <a:r>
              <a:rPr sz="1800" b="1" spc="5" dirty="0">
                <a:latin typeface="微软雅黑" panose="020B0503020204020204" pitchFamily="34" charset="-122"/>
                <a:ea typeface="微软雅黑" panose="020B0503020204020204" pitchFamily="34" charset="-122"/>
                <a:cs typeface="微软雅黑" panose="020B0503020204020204" pitchFamily="34" charset="-122"/>
              </a:rPr>
              <a:t> </a:t>
            </a:r>
            <a:r>
              <a:rPr sz="2800" b="1" spc="-20" dirty="0">
                <a:latin typeface="微软雅黑" panose="020B0503020204020204" pitchFamily="34" charset="-122"/>
                <a:ea typeface="微软雅黑" panose="020B0503020204020204" pitchFamily="34" charset="-122"/>
                <a:cs typeface="微软雅黑" panose="020B0503020204020204" pitchFamily="34" charset="-122"/>
              </a:rPr>
              <a:t>100+</a:t>
            </a:r>
            <a:endParaRPr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object 41"/>
          <p:cNvSpPr txBox="1"/>
          <p:nvPr/>
        </p:nvSpPr>
        <p:spPr>
          <a:xfrm>
            <a:off x="2550999" y="6218191"/>
            <a:ext cx="1822450" cy="430887"/>
          </a:xfrm>
          <a:prstGeom prst="rect">
            <a:avLst/>
          </a:prstGeom>
        </p:spPr>
        <p:txBody>
          <a:bodyPr vert="horz" wrap="square" lIns="0" tIns="0" rIns="0" bIns="0" rtlCol="0">
            <a:spAutoFit/>
          </a:bodyPr>
          <a:lstStyle>
            <a:defPPr>
              <a:defRPr lang="zh-CN"/>
            </a:defPPr>
            <a:lvl1pPr marL="12700">
              <a:defRPr sz="1800" b="1">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从业人员 </a:t>
            </a:r>
            <a:r>
              <a:rPr sz="2800" spc="-20" dirty="0"/>
              <a:t>100-</a:t>
            </a:r>
            <a:endParaRPr sz="2800" spc="-20" dirty="0"/>
          </a:p>
        </p:txBody>
      </p:sp>
      <p:sp>
        <p:nvSpPr>
          <p:cNvPr id="89" name="加号 88"/>
          <p:cNvSpPr/>
          <p:nvPr/>
        </p:nvSpPr>
        <p:spPr>
          <a:xfrm>
            <a:off x="8688590" y="5624207"/>
            <a:ext cx="596943" cy="596943"/>
          </a:xfrm>
          <a:prstGeom prst="mathPlus">
            <a:avLst>
              <a:gd name="adj1" fmla="val 15010"/>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标题 1"/>
          <p:cNvSpPr>
            <a:spLocks noGrp="1"/>
          </p:cNvSpPr>
          <p:nvPr>
            <p:ph type="title"/>
          </p:nvPr>
        </p:nvSpPr>
        <p:spPr>
          <a:xfrm>
            <a:off x="3168428" y="323275"/>
            <a:ext cx="5848978"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安全生产管理人员配置</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590769" y="1695642"/>
            <a:ext cx="74071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建筑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422327" y="1693473"/>
            <a:ext cx="74071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冶金</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3560592" y="2307308"/>
            <a:ext cx="740716"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矿山</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2995531" y="2637417"/>
            <a:ext cx="740716"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道路</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运输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2251021" y="2189613"/>
            <a:ext cx="990061" cy="707886"/>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危险</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物品</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9"/>
          <p:cNvSpPr txBox="1"/>
          <p:nvPr/>
        </p:nvSpPr>
        <p:spPr>
          <a:xfrm>
            <a:off x="2675620" y="343998"/>
            <a:ext cx="6840760"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t>安全生产管理人员</a:t>
            </a:r>
            <a:r>
              <a:rPr dirty="0" err="1"/>
              <a:t>职责</a:t>
            </a:r>
            <a:endParaRPr dirty="0"/>
          </a:p>
        </p:txBody>
      </p:sp>
      <p:grpSp>
        <p:nvGrpSpPr>
          <p:cNvPr id="5" name="组合 4"/>
          <p:cNvGrpSpPr/>
          <p:nvPr/>
        </p:nvGrpSpPr>
        <p:grpSpPr>
          <a:xfrm>
            <a:off x="1886106" y="4319933"/>
            <a:ext cx="859120" cy="904651"/>
            <a:chOff x="8730101" y="2607208"/>
            <a:chExt cx="436776" cy="459924"/>
          </a:xfrm>
        </p:grpSpPr>
        <p:sp>
          <p:nvSpPr>
            <p:cNvPr id="6" name="Oval 291"/>
            <p:cNvSpPr>
              <a:spLocks noChangeArrowheads="1"/>
            </p:cNvSpPr>
            <p:nvPr/>
          </p:nvSpPr>
          <p:spPr bwMode="auto">
            <a:xfrm>
              <a:off x="8851875" y="2607208"/>
              <a:ext cx="193228" cy="22442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292"/>
            <p:cNvSpPr/>
            <p:nvPr/>
          </p:nvSpPr>
          <p:spPr bwMode="auto">
            <a:xfrm>
              <a:off x="8730101" y="2849750"/>
              <a:ext cx="436776" cy="217382"/>
            </a:xfrm>
            <a:custGeom>
              <a:avLst/>
              <a:gdLst>
                <a:gd name="T0" fmla="*/ 610 w 949"/>
                <a:gd name="T1" fmla="*/ 0 h 472"/>
                <a:gd name="T2" fmla="*/ 472 w 949"/>
                <a:gd name="T3" fmla="*/ 398 h 472"/>
                <a:gd name="T4" fmla="*/ 339 w 949"/>
                <a:gd name="T5" fmla="*/ 0 h 472"/>
                <a:gd name="T6" fmla="*/ 0 w 949"/>
                <a:gd name="T7" fmla="*/ 472 h 472"/>
                <a:gd name="T8" fmla="*/ 949 w 949"/>
                <a:gd name="T9" fmla="*/ 472 h 472"/>
                <a:gd name="T10" fmla="*/ 610 w 949"/>
                <a:gd name="T11" fmla="*/ 0 h 472"/>
              </a:gdLst>
              <a:ahLst/>
              <a:cxnLst>
                <a:cxn ang="0">
                  <a:pos x="T0" y="T1"/>
                </a:cxn>
                <a:cxn ang="0">
                  <a:pos x="T2" y="T3"/>
                </a:cxn>
                <a:cxn ang="0">
                  <a:pos x="T4" y="T5"/>
                </a:cxn>
                <a:cxn ang="0">
                  <a:pos x="T6" y="T7"/>
                </a:cxn>
                <a:cxn ang="0">
                  <a:pos x="T8" y="T9"/>
                </a:cxn>
                <a:cxn ang="0">
                  <a:pos x="T10" y="T11"/>
                </a:cxn>
              </a:cxnLst>
              <a:rect l="0" t="0" r="r" b="b"/>
              <a:pathLst>
                <a:path w="949" h="472">
                  <a:moveTo>
                    <a:pt x="610" y="0"/>
                  </a:moveTo>
                  <a:cubicBezTo>
                    <a:pt x="472" y="398"/>
                    <a:pt x="472" y="398"/>
                    <a:pt x="472" y="398"/>
                  </a:cubicBezTo>
                  <a:cubicBezTo>
                    <a:pt x="339" y="0"/>
                    <a:pt x="339" y="0"/>
                    <a:pt x="339" y="0"/>
                  </a:cubicBezTo>
                  <a:cubicBezTo>
                    <a:pt x="120" y="0"/>
                    <a:pt x="0" y="212"/>
                    <a:pt x="0" y="472"/>
                  </a:cubicBezTo>
                  <a:cubicBezTo>
                    <a:pt x="949" y="472"/>
                    <a:pt x="949" y="472"/>
                    <a:pt x="949" y="472"/>
                  </a:cubicBezTo>
                  <a:cubicBezTo>
                    <a:pt x="949" y="212"/>
                    <a:pt x="829" y="0"/>
                    <a:pt x="610" y="0"/>
                  </a:cubicBezTo>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293"/>
            <p:cNvSpPr/>
            <p:nvPr/>
          </p:nvSpPr>
          <p:spPr bwMode="auto">
            <a:xfrm>
              <a:off x="8915278" y="2848744"/>
              <a:ext cx="66422" cy="137877"/>
            </a:xfrm>
            <a:custGeom>
              <a:avLst/>
              <a:gdLst>
                <a:gd name="T0" fmla="*/ 0 w 66"/>
                <a:gd name="T1" fmla="*/ 34 h 137"/>
                <a:gd name="T2" fmla="*/ 33 w 66"/>
                <a:gd name="T3" fmla="*/ 137 h 137"/>
                <a:gd name="T4" fmla="*/ 66 w 66"/>
                <a:gd name="T5" fmla="*/ 34 h 137"/>
                <a:gd name="T6" fmla="*/ 33 w 66"/>
                <a:gd name="T7" fmla="*/ 0 h 137"/>
                <a:gd name="T8" fmla="*/ 0 w 66"/>
                <a:gd name="T9" fmla="*/ 34 h 137"/>
              </a:gdLst>
              <a:ahLst/>
              <a:cxnLst>
                <a:cxn ang="0">
                  <a:pos x="T0" y="T1"/>
                </a:cxn>
                <a:cxn ang="0">
                  <a:pos x="T2" y="T3"/>
                </a:cxn>
                <a:cxn ang="0">
                  <a:pos x="T4" y="T5"/>
                </a:cxn>
                <a:cxn ang="0">
                  <a:pos x="T6" y="T7"/>
                </a:cxn>
                <a:cxn ang="0">
                  <a:pos x="T8" y="T9"/>
                </a:cxn>
              </a:cxnLst>
              <a:rect l="0" t="0" r="r" b="b"/>
              <a:pathLst>
                <a:path w="66" h="137">
                  <a:moveTo>
                    <a:pt x="0" y="34"/>
                  </a:moveTo>
                  <a:lnTo>
                    <a:pt x="33" y="137"/>
                  </a:lnTo>
                  <a:lnTo>
                    <a:pt x="66" y="34"/>
                  </a:lnTo>
                  <a:lnTo>
                    <a:pt x="33" y="0"/>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86106" y="2015677"/>
            <a:ext cx="914400" cy="914400"/>
          </a:xfrm>
          <a:prstGeom prst="rect">
            <a:avLst/>
          </a:prstGeom>
        </p:spPr>
      </p:pic>
      <p:sp>
        <p:nvSpPr>
          <p:cNvPr id="10" name="object 25"/>
          <p:cNvSpPr txBox="1"/>
          <p:nvPr/>
        </p:nvSpPr>
        <p:spPr>
          <a:xfrm>
            <a:off x="1913908" y="3027465"/>
            <a:ext cx="836294" cy="500380"/>
          </a:xfrm>
          <a:prstGeom prst="rect">
            <a:avLst/>
          </a:prstGeom>
        </p:spPr>
        <p:txBody>
          <a:bodyPr vert="horz" wrap="square" lIns="0" tIns="0" rIns="0" bIns="0" rtlCol="0">
            <a:spAutoFit/>
          </a:bodyPr>
          <a:lstStyle/>
          <a:p>
            <a:pPr marL="12700"/>
            <a:r>
              <a:rPr sz="1600" b="1" spc="-25" dirty="0">
                <a:latin typeface="微软雅黑" panose="020B0503020204020204" pitchFamily="34" charset="-122"/>
                <a:ea typeface="微软雅黑" panose="020B0503020204020204" pitchFamily="34" charset="-122"/>
                <a:cs typeface="微软雅黑" panose="020B0503020204020204" pitchFamily="34" charset="-122"/>
              </a:rPr>
              <a:t>安全生产</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a:p>
            <a:pPr marL="12700"/>
            <a:r>
              <a:rPr sz="1600" b="1" spc="-20" dirty="0">
                <a:latin typeface="微软雅黑" panose="020B0503020204020204" pitchFamily="34" charset="-122"/>
                <a:ea typeface="微软雅黑" panose="020B0503020204020204" pitchFamily="34" charset="-122"/>
                <a:cs typeface="微软雅黑" panose="020B0503020204020204" pitchFamily="34" charset="-122"/>
              </a:rPr>
              <a:t>管理机构</a:t>
            </a:r>
            <a:endParaRPr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object 26"/>
          <p:cNvSpPr txBox="1"/>
          <p:nvPr/>
        </p:nvSpPr>
        <p:spPr>
          <a:xfrm>
            <a:off x="1796235" y="5303269"/>
            <a:ext cx="1038860" cy="500380"/>
          </a:xfrm>
          <a:prstGeom prst="rect">
            <a:avLst/>
          </a:prstGeom>
        </p:spPr>
        <p:txBody>
          <a:bodyPr vert="horz" wrap="square" lIns="0" tIns="0" rIns="0" bIns="0" rtlCol="0">
            <a:spAutoFit/>
          </a:bodyPr>
          <a:lstStyle>
            <a:defPPr>
              <a:defRPr lang="zh-CN"/>
            </a:defPPr>
            <a:lvl1pPr marL="12700">
              <a:defRPr sz="1600" b="1" spc="-25">
                <a:latin typeface="微软雅黑" panose="020B0503020204020204" pitchFamily="34" charset="-122"/>
                <a:ea typeface="微软雅黑" panose="020B0503020204020204" pitchFamily="34" charset="-122"/>
                <a:cs typeface="微软雅黑" panose="020B0503020204020204" pitchFamily="34" charset="-122"/>
              </a:defRPr>
            </a:lvl1pPr>
          </a:lstStyle>
          <a:p>
            <a:r>
              <a:rPr dirty="0"/>
              <a:t>专职安全生</a:t>
            </a:r>
            <a:endParaRPr dirty="0"/>
          </a:p>
          <a:p>
            <a:r>
              <a:rPr dirty="0"/>
              <a:t>产管理人员</a:t>
            </a:r>
            <a:endParaRPr dirty="0"/>
          </a:p>
        </p:txBody>
      </p:sp>
      <p:sp>
        <p:nvSpPr>
          <p:cNvPr id="12" name="椭圆 11"/>
          <p:cNvSpPr/>
          <p:nvPr/>
        </p:nvSpPr>
        <p:spPr>
          <a:xfrm>
            <a:off x="3716734" y="1484784"/>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3215680" y="1772816"/>
            <a:ext cx="0" cy="43924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716734" y="2206715"/>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716734" y="2928646"/>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16734" y="3650577"/>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716734" y="4372508"/>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16734" y="5094439"/>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716734" y="5816370"/>
            <a:ext cx="576064" cy="576064"/>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3204000" y="178200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204000" y="6165304"/>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04000" y="2494747"/>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215680" y="317881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215680" y="3938609"/>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215680" y="4651989"/>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204000" y="5373560"/>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814682" y="1511206"/>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3814682" y="2233137"/>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2</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814681" y="2955068"/>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3</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814681" y="3676999"/>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4</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812883" y="4387913"/>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5</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812882" y="5130671"/>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6</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812882" y="5842792"/>
            <a:ext cx="380167"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7</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4373484" y="1581945"/>
            <a:ext cx="6096000" cy="400110"/>
          </a:xfrm>
          <a:prstGeom prst="rect">
            <a:avLst/>
          </a:prstGeom>
        </p:spPr>
        <p:txBody>
          <a:bodyPr>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组织或者参与拟订规章制度、操作规程和应急预案</a:t>
            </a:r>
            <a:endParaRPr lang="zh-CN" altLang="en-US" sz="2000" dirty="0">
              <a:latin typeface="微软雅黑" panose="020B0503020204020204" pitchFamily="34" charset="-122"/>
              <a:ea typeface="微软雅黑" panose="020B0503020204020204" pitchFamily="34" charset="-122"/>
            </a:endParaRPr>
          </a:p>
        </p:txBody>
      </p:sp>
      <p:sp>
        <p:nvSpPr>
          <p:cNvPr id="44" name="矩形 43"/>
          <p:cNvSpPr/>
          <p:nvPr/>
        </p:nvSpPr>
        <p:spPr>
          <a:xfrm>
            <a:off x="4373484" y="2294692"/>
            <a:ext cx="6096000" cy="400110"/>
          </a:xfrm>
          <a:prstGeom prst="rect">
            <a:avLst/>
          </a:prstGeom>
        </p:spPr>
        <p:txBody>
          <a:bodyPr>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组织或者参与安全培训，如实记录培训情况</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矩形 44"/>
          <p:cNvSpPr/>
          <p:nvPr/>
        </p:nvSpPr>
        <p:spPr>
          <a:xfrm>
            <a:off x="4369692" y="3028890"/>
            <a:ext cx="460662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督促落实重大危险源的安全管理措施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6" name="矩形 45"/>
          <p:cNvSpPr/>
          <p:nvPr/>
        </p:nvSpPr>
        <p:spPr>
          <a:xfrm>
            <a:off x="4377921" y="3763088"/>
            <a:ext cx="3262432"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组织或者参与应急救援演练</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7" name="矩形 46"/>
          <p:cNvSpPr/>
          <p:nvPr/>
        </p:nvSpPr>
        <p:spPr>
          <a:xfrm>
            <a:off x="4388947" y="4342236"/>
            <a:ext cx="6096000" cy="707886"/>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检查本单位的安全生产状况，及时排查生产安全事故隐患，提出改进安全生产管理的建议</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矩形 47"/>
          <p:cNvSpPr/>
          <p:nvPr/>
        </p:nvSpPr>
        <p:spPr>
          <a:xfrm>
            <a:off x="4377921" y="5192226"/>
            <a:ext cx="6963638"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制止和纠正违章指挥、强令冒险作业、违反操作规程的行为</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矩形 48"/>
          <p:cNvSpPr/>
          <p:nvPr/>
        </p:nvSpPr>
        <p:spPr>
          <a:xfrm>
            <a:off x="4369692" y="5904347"/>
            <a:ext cx="6096000" cy="400110"/>
          </a:xfrm>
          <a:prstGeom prst="rect">
            <a:avLst/>
          </a:prstGeom>
        </p:spPr>
        <p:txBody>
          <a:bodyPr wrap="square">
            <a:spAutoFit/>
          </a:bodyPr>
          <a:lstStyle/>
          <a:p>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督促落实本单位安全生产整改措施</a:t>
            </a:r>
            <a:endParaRPr lang="zh-CN" altLang="en-US" sz="2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a:latin typeface="+mn-lt"/>
              </a:rPr>
              <a:t>3</a:t>
            </a:r>
            <a:endParaRPr lang="zh-CN" altLang="en-US" sz="16600" b="1" i="1" dirty="0">
              <a:latin typeface="+mn-lt"/>
            </a:endParaRPr>
          </a:p>
        </p:txBody>
      </p:sp>
      <p:sp>
        <p:nvSpPr>
          <p:cNvPr id="8" name="矩形 7"/>
          <p:cNvSpPr/>
          <p:nvPr/>
        </p:nvSpPr>
        <p:spPr>
          <a:xfrm>
            <a:off x="3841973" y="2844046"/>
            <a:ext cx="6340197"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安全管理综合能力培训</a:t>
            </a:r>
            <a:endParaRPr lang="en-US" altLang="zh-CN"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3" name="AutoShape 2"/>
          <p:cNvSpPr>
            <a:spLocks noChangeArrowheads="1"/>
          </p:cNvSpPr>
          <p:nvPr/>
        </p:nvSpPr>
        <p:spPr bwMode="auto">
          <a:xfrm>
            <a:off x="1775523" y="2636568"/>
            <a:ext cx="2303909" cy="865187"/>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4" name="AutoShape 3"/>
          <p:cNvSpPr>
            <a:spLocks noChangeArrowheads="1"/>
          </p:cNvSpPr>
          <p:nvPr/>
        </p:nvSpPr>
        <p:spPr bwMode="auto">
          <a:xfrm>
            <a:off x="4728592" y="1197995"/>
            <a:ext cx="2808288"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5" name="AutoShape 4"/>
          <p:cNvSpPr>
            <a:spLocks noChangeArrowheads="1"/>
          </p:cNvSpPr>
          <p:nvPr/>
        </p:nvSpPr>
        <p:spPr bwMode="auto">
          <a:xfrm>
            <a:off x="4728592" y="2637858"/>
            <a:ext cx="2808288"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6" name="AutoShape 5"/>
          <p:cNvSpPr>
            <a:spLocks noChangeArrowheads="1"/>
          </p:cNvSpPr>
          <p:nvPr/>
        </p:nvSpPr>
        <p:spPr bwMode="auto">
          <a:xfrm>
            <a:off x="4728595" y="4077720"/>
            <a:ext cx="2879725" cy="936625"/>
          </a:xfrm>
          <a:prstGeom prst="flowChartAlternateProcess">
            <a:avLst/>
          </a:prstGeom>
          <a:solidFill>
            <a:srgbClr val="1D428B"/>
          </a:solidFill>
          <a:ln w="9525" cap="flat" cmpd="sng">
            <a:noFill/>
            <a:miter lim="800000"/>
          </a:ln>
          <a:effectLst/>
        </p:spPr>
        <p:txBody>
          <a:bodyPr wrap="none" anchor="ctr"/>
          <a:lstStyle/>
          <a:p>
            <a:pPr algn="ctr"/>
            <a:endParaRPr lang="zh-CN" altLang="en-US" sz="2400" b="1" dirty="0"/>
          </a:p>
        </p:txBody>
      </p:sp>
      <p:sp>
        <p:nvSpPr>
          <p:cNvPr id="1048837" name="AutoShape 6"/>
          <p:cNvSpPr>
            <a:spLocks noChangeArrowheads="1"/>
          </p:cNvSpPr>
          <p:nvPr/>
        </p:nvSpPr>
        <p:spPr bwMode="auto">
          <a:xfrm>
            <a:off x="7681345" y="2133030"/>
            <a:ext cx="390525" cy="1873250"/>
          </a:xfrm>
          <a:prstGeom prst="chevron">
            <a:avLst>
              <a:gd name="adj" fmla="val 52514"/>
            </a:avLst>
          </a:prstGeom>
          <a:solidFill>
            <a:schemeClr val="tx1"/>
          </a:solidFill>
          <a:ln w="9525">
            <a:noFill/>
            <a:miter lim="800000"/>
          </a:ln>
          <a:effectLst/>
        </p:spPr>
        <p:txBody>
          <a:bodyPr wrap="none" anchor="ctr"/>
          <a:lstStyle/>
          <a:p>
            <a:endParaRPr lang="zh-CN" altLang="en-US"/>
          </a:p>
        </p:txBody>
      </p:sp>
      <p:sp>
        <p:nvSpPr>
          <p:cNvPr id="1048838" name="AutoShape 6"/>
          <p:cNvSpPr>
            <a:spLocks noChangeArrowheads="1"/>
          </p:cNvSpPr>
          <p:nvPr/>
        </p:nvSpPr>
        <p:spPr bwMode="auto">
          <a:xfrm rot="10740000">
            <a:off x="4207895" y="2188592"/>
            <a:ext cx="390525" cy="1873250"/>
          </a:xfrm>
          <a:prstGeom prst="chevron">
            <a:avLst>
              <a:gd name="adj" fmla="val 52514"/>
            </a:avLst>
          </a:prstGeom>
          <a:solidFill>
            <a:schemeClr val="tx1"/>
          </a:solidFill>
          <a:ln w="9525">
            <a:noFill/>
            <a:miter lim="800000"/>
          </a:ln>
          <a:effectLst/>
        </p:spPr>
        <p:txBody>
          <a:bodyPr wrap="none" anchor="ctr"/>
          <a:lstStyle/>
          <a:p>
            <a:endParaRPr lang="zh-CN" altLang="en-US"/>
          </a:p>
        </p:txBody>
      </p:sp>
      <p:sp>
        <p:nvSpPr>
          <p:cNvPr id="1048839" name="AutoShape 8"/>
          <p:cNvSpPr>
            <a:spLocks noChangeArrowheads="1"/>
          </p:cNvSpPr>
          <p:nvPr/>
        </p:nvSpPr>
        <p:spPr bwMode="auto">
          <a:xfrm>
            <a:off x="8233137" y="2635676"/>
            <a:ext cx="1943422" cy="865188"/>
          </a:xfrm>
          <a:prstGeom prst="flowChartAlternateProcess">
            <a:avLst/>
          </a:prstGeom>
          <a:solidFill>
            <a:srgbClr val="FF9900"/>
          </a:solidFill>
          <a:ln w="9525" cap="flat" cmpd="sng">
            <a:noFill/>
            <a:miter lim="800000"/>
          </a:ln>
          <a:effectLst/>
        </p:spPr>
        <p:txBody>
          <a:bodyPr wrap="none" anchor="ctr"/>
          <a:lstStyle/>
          <a:p>
            <a:pPr algn="ctr"/>
            <a:endParaRPr lang="zh-CN" altLang="en-US" dirty="0"/>
          </a:p>
        </p:txBody>
      </p:sp>
      <p:sp>
        <p:nvSpPr>
          <p:cNvPr id="1048840" name="AutoShape 9"/>
          <p:cNvSpPr>
            <a:spLocks noChangeArrowheads="1"/>
          </p:cNvSpPr>
          <p:nvPr/>
        </p:nvSpPr>
        <p:spPr bwMode="auto">
          <a:xfrm>
            <a:off x="7824192" y="4868813"/>
            <a:ext cx="2592288" cy="1008112"/>
          </a:xfrm>
          <a:prstGeom prst="flowChartAlternateProcess">
            <a:avLst/>
          </a:prstGeom>
          <a:solidFill>
            <a:srgbClr val="FF9900"/>
          </a:solidFill>
          <a:ln w="9525" cap="flat" cmpd="sng">
            <a:noFill/>
            <a:miter lim="800000"/>
          </a:ln>
          <a:effectLst/>
        </p:spPr>
        <p:txBody>
          <a:bodyPr wrap="none" anchor="ctr"/>
          <a:lstStyle/>
          <a:p>
            <a:pPr algn="ctr"/>
            <a:endParaRPr lang="zh-CN" altLang="en-US" sz="2400" b="1" dirty="0">
              <a:ea typeface="微软雅黑" panose="020B0503020204020204" pitchFamily="34" charset="-122"/>
            </a:endParaRPr>
          </a:p>
        </p:txBody>
      </p:sp>
      <p:sp>
        <p:nvSpPr>
          <p:cNvPr id="1048841" name="AutoShape 10"/>
          <p:cNvSpPr>
            <a:spLocks noChangeArrowheads="1"/>
          </p:cNvSpPr>
          <p:nvPr/>
        </p:nvSpPr>
        <p:spPr bwMode="auto">
          <a:xfrm>
            <a:off x="9120339" y="3572672"/>
            <a:ext cx="360363" cy="1152525"/>
          </a:xfrm>
          <a:prstGeom prst="downArrow">
            <a:avLst>
              <a:gd name="adj1" fmla="val 50000"/>
              <a:gd name="adj2" fmla="val 79956"/>
            </a:avLst>
          </a:prstGeom>
          <a:solidFill>
            <a:schemeClr val="tx2"/>
          </a:solidFill>
          <a:ln w="9525" cmpd="sng">
            <a:solidFill>
              <a:schemeClr val="tx1"/>
            </a:solidFill>
            <a:miter lim="800000"/>
          </a:ln>
          <a:effectLst/>
        </p:spPr>
        <p:txBody>
          <a:bodyPr vert="eaVert" wrap="none" anchor="ctr"/>
          <a:lstStyle/>
          <a:p>
            <a:pPr algn="ctr"/>
            <a:endParaRPr lang="zh-CN" altLang="zh-CN"/>
          </a:p>
        </p:txBody>
      </p:sp>
      <p:sp>
        <p:nvSpPr>
          <p:cNvPr id="3" name="矩形 2"/>
          <p:cNvSpPr/>
          <p:nvPr/>
        </p:nvSpPr>
        <p:spPr>
          <a:xfrm>
            <a:off x="1775523" y="2838328"/>
            <a:ext cx="2339102"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安全生产责任制</a:t>
            </a:r>
            <a:endParaRPr lang="zh-CN" altLang="en-US" sz="2400" b="1" dirty="0">
              <a:solidFill>
                <a:schemeClr val="bg1"/>
              </a:solidFill>
            </a:endParaRPr>
          </a:p>
        </p:txBody>
      </p:sp>
      <p:sp>
        <p:nvSpPr>
          <p:cNvPr id="4" name="矩形 3"/>
          <p:cNvSpPr/>
          <p:nvPr/>
        </p:nvSpPr>
        <p:spPr>
          <a:xfrm>
            <a:off x="4809297" y="1407298"/>
            <a:ext cx="2646878"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各岗位的责任人员</a:t>
            </a:r>
            <a:endParaRPr lang="zh-CN" altLang="en-US" sz="2400" b="1" dirty="0">
              <a:solidFill>
                <a:schemeClr val="bg1"/>
              </a:solidFill>
              <a:ea typeface="微软雅黑" panose="020B0503020204020204" pitchFamily="34" charset="-122"/>
            </a:endParaRPr>
          </a:p>
        </p:txBody>
      </p:sp>
      <p:sp>
        <p:nvSpPr>
          <p:cNvPr id="5" name="矩形 4"/>
          <p:cNvSpPr/>
          <p:nvPr/>
        </p:nvSpPr>
        <p:spPr>
          <a:xfrm>
            <a:off x="5424849" y="2875337"/>
            <a:ext cx="1415772"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责任范围</a:t>
            </a:r>
            <a:endParaRPr lang="zh-CN" altLang="en-US" sz="2400" b="1" dirty="0">
              <a:solidFill>
                <a:schemeClr val="bg1"/>
              </a:solidFill>
              <a:ea typeface="微软雅黑" panose="020B0503020204020204" pitchFamily="34" charset="-122"/>
            </a:endParaRPr>
          </a:p>
        </p:txBody>
      </p:sp>
      <p:sp>
        <p:nvSpPr>
          <p:cNvPr id="6" name="矩形 5"/>
          <p:cNvSpPr/>
          <p:nvPr/>
        </p:nvSpPr>
        <p:spPr>
          <a:xfrm>
            <a:off x="5270961" y="4315199"/>
            <a:ext cx="1723549" cy="461665"/>
          </a:xfrm>
          <a:prstGeom prst="rect">
            <a:avLst/>
          </a:prstGeom>
        </p:spPr>
        <p:txBody>
          <a:bodyPr wrap="none">
            <a:spAutoFit/>
          </a:bodyPr>
          <a:lstStyle/>
          <a:p>
            <a:pPr algn="ctr"/>
            <a:r>
              <a:rPr lang="zh-CN" altLang="en-US" sz="2400" b="1" dirty="0">
                <a:solidFill>
                  <a:schemeClr val="bg1"/>
                </a:solidFill>
                <a:ea typeface="微软雅黑" panose="020B0503020204020204" pitchFamily="34" charset="-122"/>
              </a:rPr>
              <a:t>考核标准等</a:t>
            </a:r>
            <a:endParaRPr lang="zh-CN" altLang="en-US" sz="2400" b="1" dirty="0">
              <a:solidFill>
                <a:schemeClr val="bg1"/>
              </a:solidFill>
              <a:ea typeface="微软雅黑" panose="020B0503020204020204" pitchFamily="34" charset="-122"/>
            </a:endParaRPr>
          </a:p>
        </p:txBody>
      </p:sp>
      <p:sp>
        <p:nvSpPr>
          <p:cNvPr id="7" name="矩形 6"/>
          <p:cNvSpPr/>
          <p:nvPr/>
        </p:nvSpPr>
        <p:spPr>
          <a:xfrm>
            <a:off x="8520065" y="2694310"/>
            <a:ext cx="1415772" cy="461665"/>
          </a:xfrm>
          <a:prstGeom prst="rect">
            <a:avLst/>
          </a:prstGeom>
        </p:spPr>
        <p:txBody>
          <a:bodyPr wrap="none">
            <a:spAutoFit/>
          </a:bodyPr>
          <a:lstStyle/>
          <a:p>
            <a:pPr algn="ctr"/>
            <a:r>
              <a:rPr lang="zh-CN" altLang="en-US" sz="2400" b="1" dirty="0">
                <a:ea typeface="微软雅黑" panose="020B0503020204020204" pitchFamily="34" charset="-122"/>
              </a:rPr>
              <a:t>建立机制</a:t>
            </a:r>
            <a:endParaRPr lang="zh-CN" altLang="en-US" sz="2400" dirty="0"/>
          </a:p>
        </p:txBody>
      </p:sp>
      <p:sp>
        <p:nvSpPr>
          <p:cNvPr id="8" name="矩形 7"/>
          <p:cNvSpPr/>
          <p:nvPr/>
        </p:nvSpPr>
        <p:spPr>
          <a:xfrm>
            <a:off x="7796897" y="5156599"/>
            <a:ext cx="2646878" cy="461665"/>
          </a:xfrm>
          <a:prstGeom prst="rect">
            <a:avLst/>
          </a:prstGeom>
        </p:spPr>
        <p:txBody>
          <a:bodyPr wrap="none">
            <a:spAutoFit/>
          </a:bodyPr>
          <a:lstStyle/>
          <a:p>
            <a:pPr algn="ctr"/>
            <a:r>
              <a:rPr lang="zh-CN" altLang="en-US" sz="2400" b="1" dirty="0">
                <a:ea typeface="微软雅黑" panose="020B0503020204020204" pitchFamily="34" charset="-122"/>
              </a:rPr>
              <a:t>监督考核落实情况</a:t>
            </a:r>
            <a:endParaRPr lang="zh-CN" altLang="en-US" sz="2400" b="1" dirty="0">
              <a:ea typeface="微软雅黑" panose="020B0503020204020204" pitchFamily="34" charset="-122"/>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95326" y="1124585"/>
            <a:ext cx="742188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83430" y="40767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335280" y="4044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9990" y="332740"/>
            <a:ext cx="1197461" cy="604737"/>
          </a:xfrm>
          <a:prstGeom prst="rect">
            <a:avLst/>
          </a:prstGeom>
        </p:spPr>
      </p:pic>
    </p:spTree>
    <p:custDataLst>
      <p:tags r:id="rId5"/>
    </p:custData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296018"/>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1048845" name="Rectangle 3"/>
          <p:cNvSpPr>
            <a:spLocks noGrp="1"/>
          </p:cNvSpPr>
          <p:nvPr/>
        </p:nvSpPr>
        <p:spPr>
          <a:xfrm>
            <a:off x="3297225" y="2994553"/>
            <a:ext cx="5483250" cy="2306656"/>
          </a:xfrm>
          <a:prstGeom prst="rect">
            <a:avLst/>
          </a:prstGeom>
          <a:noFill/>
          <a:ln w="9525">
            <a:noFill/>
          </a:ln>
        </p:spPr>
        <p:txBody>
          <a:bodyPr/>
          <a:lstStyle/>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1.</a:t>
            </a:r>
            <a:r>
              <a:rPr lang="zh-CN" altLang="en-US" sz="2000" b="1" dirty="0">
                <a:solidFill>
                  <a:schemeClr val="bg1"/>
                </a:solidFill>
                <a:latin typeface="微软雅黑" panose="020B0503020204020204" pitchFamily="34" charset="-122"/>
                <a:ea typeface="微软雅黑" panose="020B0503020204020204" pitchFamily="34" charset="-122"/>
              </a:rPr>
              <a:t>建设安全文化</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安全文化是根本</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完善安全法制</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安全法制是利器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落实安全责任</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安全责任是灵魂</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4.</a:t>
            </a:r>
            <a:r>
              <a:rPr lang="zh-CN" altLang="en-US" sz="2000" b="1" dirty="0">
                <a:solidFill>
                  <a:schemeClr val="bg1"/>
                </a:solidFill>
                <a:latin typeface="微软雅黑" panose="020B0503020204020204" pitchFamily="34" charset="-122"/>
                <a:ea typeface="微软雅黑" panose="020B0503020204020204" pitchFamily="34" charset="-122"/>
              </a:rPr>
              <a:t>增强安全科技</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安全科技是手段</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1" algn="ctr" eaLnBrk="0" hangingPunct="0">
              <a:lnSpc>
                <a:spcPct val="140000"/>
              </a:lnSpc>
              <a:spcBef>
                <a:spcPts val="0"/>
              </a:spcBef>
              <a:buClr>
                <a:srgbClr val="FFFF00"/>
              </a:buClr>
              <a:buSzPct val="75000"/>
            </a:pPr>
            <a:r>
              <a:rPr lang="zh-CN" altLang="zh-CN" sz="2000" b="1" dirty="0">
                <a:solidFill>
                  <a:schemeClr val="bg1"/>
                </a:solidFill>
                <a:latin typeface="微软雅黑" panose="020B0503020204020204" pitchFamily="34" charset="-122"/>
                <a:ea typeface="微软雅黑" panose="020B0503020204020204" pitchFamily="34" charset="-122"/>
              </a:rPr>
              <a:t>5.</a:t>
            </a:r>
            <a:r>
              <a:rPr lang="zh-CN" altLang="en-US" sz="2000" b="1" dirty="0">
                <a:solidFill>
                  <a:schemeClr val="bg1"/>
                </a:solidFill>
                <a:latin typeface="微软雅黑" panose="020B0503020204020204" pitchFamily="34" charset="-122"/>
                <a:ea typeface="微软雅黑" panose="020B0503020204020204" pitchFamily="34" charset="-122"/>
              </a:rPr>
              <a:t>加大安全投入</a:t>
            </a:r>
            <a:r>
              <a:rPr lang="zh-CN"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安全投入是保障</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671900" y="1788667"/>
            <a:ext cx="4920208" cy="553357"/>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五项策略</a:t>
            </a:r>
            <a:r>
              <a:rPr lang="zh-CN"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安全生产保障“五要素”</a:t>
            </a:r>
            <a:endParaRPr lang="zh-CN" altLang="en-US" sz="2400"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7" name="矩形 6"/>
          <p:cNvSpPr/>
          <p:nvPr/>
        </p:nvSpPr>
        <p:spPr>
          <a:xfrm>
            <a:off x="4857814" y="1780064"/>
            <a:ext cx="2339102"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安全系统４要素</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4668029" y="3126031"/>
            <a:ext cx="2741642" cy="1815882"/>
          </a:xfrm>
          <a:prstGeom prst="rect">
            <a:avLst/>
          </a:prstGeom>
          <a:noFill/>
          <a:ln w="9525">
            <a:noFill/>
          </a:ln>
        </p:spPr>
        <p:txBody>
          <a:bodyPr/>
          <a:lstStyle/>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人的安全素质；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设备环境安全状态</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工艺能量本质安全</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40000"/>
              </a:lnSpc>
              <a:spcBef>
                <a:spcPts val="0"/>
              </a:spcBef>
              <a:buClr>
                <a:schemeClr val="bg1"/>
              </a:buClr>
              <a:buSzPct val="100000"/>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系统安全信息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5" name="矩形 4"/>
          <p:cNvSpPr/>
          <p:nvPr/>
        </p:nvSpPr>
        <p:spPr>
          <a:xfrm>
            <a:off x="5016664" y="1772816"/>
            <a:ext cx="2031325"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安全人本原理</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3879056" y="2577129"/>
            <a:ext cx="5249619" cy="3299796"/>
          </a:xfrm>
          <a:prstGeom prst="rect">
            <a:avLst/>
          </a:prstGeom>
          <a:noFill/>
          <a:ln w="9525">
            <a:noFill/>
          </a:ln>
        </p:spPr>
        <p:txBody>
          <a:bodyPr/>
          <a:lstStyle/>
          <a:p>
            <a:pPr marL="342900" indent="-342900">
              <a:lnSpc>
                <a:spcPct val="150000"/>
              </a:lnSpc>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定义</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chemeClr val="bg1"/>
                </a:solidFill>
                <a:latin typeface="微软雅黑" panose="020B0503020204020204" pitchFamily="34" charset="-122"/>
                <a:ea typeface="微软雅黑" panose="020B0503020204020204" pitchFamily="34" charset="-122"/>
              </a:rPr>
              <a:t>社会和企业的管理活动中，必须把人的因素放在首位，体现以人为本的指导思想。</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zh-CN" altLang="en-US" sz="2000" dirty="0">
              <a:solidFill>
                <a:schemeClr val="bg1"/>
              </a:solidFill>
              <a:latin typeface="微软雅黑" panose="020B0503020204020204" pitchFamily="34" charset="-122"/>
              <a:ea typeface="微软雅黑" panose="020B0503020204020204" pitchFamily="34" charset="-122"/>
            </a:endParaRPr>
          </a:p>
          <a:p>
            <a:pPr marL="342900" lvl="1" indent="-342900" eaLnBrk="0" hangingPunct="0">
              <a:lnSpc>
                <a:spcPct val="150000"/>
              </a:lnSpc>
              <a:spcBef>
                <a:spcPts val="0"/>
              </a:spcBef>
              <a:buClr>
                <a:schemeClr val="bg1"/>
              </a:buClr>
              <a:buSzPct val="10000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涵义</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0" lvl="2">
              <a:lnSpc>
                <a:spcPct val="150000"/>
              </a:lnSpc>
            </a:pP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一切为了人”</a:t>
            </a:r>
            <a:endParaRPr lang="zh-CN" altLang="en-US" sz="2000" dirty="0">
              <a:solidFill>
                <a:schemeClr val="bg1"/>
              </a:solidFill>
              <a:latin typeface="微软雅黑" panose="020B0503020204020204" pitchFamily="34" charset="-122"/>
              <a:ea typeface="微软雅黑" panose="020B0503020204020204" pitchFamily="34" charset="-122"/>
            </a:endParaRPr>
          </a:p>
          <a:p>
            <a:pPr marL="0" lvl="2">
              <a:lnSpc>
                <a:spcPct val="150000"/>
              </a:lnSpc>
            </a:pPr>
            <a:r>
              <a:rPr lang="zh-CN"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一切依靠人”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23592" y="1772816"/>
            <a:ext cx="7416824" cy="4392488"/>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44" name="Text Box 2"/>
          <p:cNvSpPr txBox="1"/>
          <p:nvPr/>
        </p:nvSpPr>
        <p:spPr>
          <a:xfrm>
            <a:off x="3936206" y="323275"/>
            <a:ext cx="4319588"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安全管理指导思想</a:t>
            </a:r>
            <a:endParaRPr lang="zh-CN" altLang="en-US" dirty="0">
              <a:sym typeface="Arial" panose="020B0604020202020204" pitchFamily="34" charset="0"/>
            </a:endParaRPr>
          </a:p>
        </p:txBody>
      </p:sp>
      <p:sp>
        <p:nvSpPr>
          <p:cNvPr id="3" name="矩形 2"/>
          <p:cNvSpPr/>
          <p:nvPr/>
        </p:nvSpPr>
        <p:spPr>
          <a:xfrm>
            <a:off x="3122526" y="1772816"/>
            <a:ext cx="5832648"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122526"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758621" y="2001613"/>
            <a:ext cx="183506" cy="1835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79376" y="3660546"/>
            <a:ext cx="3043624" cy="3078423"/>
            <a:chOff x="398612" y="782625"/>
            <a:chExt cx="943713" cy="954503"/>
          </a:xfrm>
        </p:grpSpPr>
        <p:sp>
          <p:nvSpPr>
            <p:cNvPr id="12" name="Freeform 5"/>
            <p:cNvSpPr/>
            <p:nvPr/>
          </p:nvSpPr>
          <p:spPr bwMode="auto">
            <a:xfrm>
              <a:off x="531412" y="1066486"/>
              <a:ext cx="117031" cy="192560"/>
            </a:xfrm>
            <a:custGeom>
              <a:avLst/>
              <a:gdLst>
                <a:gd name="T0" fmla="*/ 72 w 141"/>
                <a:gd name="T1" fmla="*/ 206 h 232"/>
                <a:gd name="T2" fmla="*/ 72 w 141"/>
                <a:gd name="T3" fmla="*/ 206 h 232"/>
                <a:gd name="T4" fmla="*/ 68 w 141"/>
                <a:gd name="T5" fmla="*/ 212 h 232"/>
                <a:gd name="T6" fmla="*/ 65 w 141"/>
                <a:gd name="T7" fmla="*/ 219 h 232"/>
                <a:gd name="T8" fmla="*/ 60 w 141"/>
                <a:gd name="T9" fmla="*/ 223 h 232"/>
                <a:gd name="T10" fmla="*/ 54 w 141"/>
                <a:gd name="T11" fmla="*/ 227 h 232"/>
                <a:gd name="T12" fmla="*/ 48 w 141"/>
                <a:gd name="T13" fmla="*/ 231 h 232"/>
                <a:gd name="T14" fmla="*/ 40 w 141"/>
                <a:gd name="T15" fmla="*/ 232 h 232"/>
                <a:gd name="T16" fmla="*/ 34 w 141"/>
                <a:gd name="T17" fmla="*/ 232 h 232"/>
                <a:gd name="T18" fmla="*/ 26 w 141"/>
                <a:gd name="T19" fmla="*/ 231 h 232"/>
                <a:gd name="T20" fmla="*/ 26 w 141"/>
                <a:gd name="T21" fmla="*/ 231 h 232"/>
                <a:gd name="T22" fmla="*/ 26 w 141"/>
                <a:gd name="T23" fmla="*/ 231 h 232"/>
                <a:gd name="T24" fmla="*/ 20 w 141"/>
                <a:gd name="T25" fmla="*/ 227 h 232"/>
                <a:gd name="T26" fmla="*/ 13 w 141"/>
                <a:gd name="T27" fmla="*/ 224 h 232"/>
                <a:gd name="T28" fmla="*/ 8 w 141"/>
                <a:gd name="T29" fmla="*/ 219 h 232"/>
                <a:gd name="T30" fmla="*/ 5 w 141"/>
                <a:gd name="T31" fmla="*/ 213 h 232"/>
                <a:gd name="T32" fmla="*/ 1 w 141"/>
                <a:gd name="T33" fmla="*/ 207 h 232"/>
                <a:gd name="T34" fmla="*/ 0 w 141"/>
                <a:gd name="T35" fmla="*/ 199 h 232"/>
                <a:gd name="T36" fmla="*/ 0 w 141"/>
                <a:gd name="T37" fmla="*/ 193 h 232"/>
                <a:gd name="T38" fmla="*/ 1 w 141"/>
                <a:gd name="T39" fmla="*/ 185 h 232"/>
                <a:gd name="T40" fmla="*/ 68 w 141"/>
                <a:gd name="T41" fmla="*/ 27 h 232"/>
                <a:gd name="T42" fmla="*/ 68 w 141"/>
                <a:gd name="T43" fmla="*/ 27 h 232"/>
                <a:gd name="T44" fmla="*/ 72 w 141"/>
                <a:gd name="T45" fmla="*/ 19 h 232"/>
                <a:gd name="T46" fmla="*/ 75 w 141"/>
                <a:gd name="T47" fmla="*/ 14 h 232"/>
                <a:gd name="T48" fmla="*/ 80 w 141"/>
                <a:gd name="T49" fmla="*/ 9 h 232"/>
                <a:gd name="T50" fmla="*/ 86 w 141"/>
                <a:gd name="T51" fmla="*/ 4 h 232"/>
                <a:gd name="T52" fmla="*/ 92 w 141"/>
                <a:gd name="T53" fmla="*/ 2 h 232"/>
                <a:gd name="T54" fmla="*/ 100 w 141"/>
                <a:gd name="T55" fmla="*/ 0 h 232"/>
                <a:gd name="T56" fmla="*/ 106 w 141"/>
                <a:gd name="T57" fmla="*/ 0 h 232"/>
                <a:gd name="T58" fmla="*/ 114 w 141"/>
                <a:gd name="T59" fmla="*/ 1 h 232"/>
                <a:gd name="T60" fmla="*/ 114 w 141"/>
                <a:gd name="T61" fmla="*/ 1 h 232"/>
                <a:gd name="T62" fmla="*/ 114 w 141"/>
                <a:gd name="T63" fmla="*/ 1 h 232"/>
                <a:gd name="T64" fmla="*/ 121 w 141"/>
                <a:gd name="T65" fmla="*/ 4 h 232"/>
                <a:gd name="T66" fmla="*/ 127 w 141"/>
                <a:gd name="T67" fmla="*/ 9 h 232"/>
                <a:gd name="T68" fmla="*/ 132 w 141"/>
                <a:gd name="T69" fmla="*/ 13 h 232"/>
                <a:gd name="T70" fmla="*/ 136 w 141"/>
                <a:gd name="T71" fmla="*/ 19 h 232"/>
                <a:gd name="T72" fmla="*/ 139 w 141"/>
                <a:gd name="T73" fmla="*/ 26 h 232"/>
                <a:gd name="T74" fmla="*/ 140 w 141"/>
                <a:gd name="T75" fmla="*/ 32 h 232"/>
                <a:gd name="T76" fmla="*/ 141 w 141"/>
                <a:gd name="T77" fmla="*/ 40 h 232"/>
                <a:gd name="T78" fmla="*/ 139 w 141"/>
                <a:gd name="T79" fmla="*/ 46 h 232"/>
                <a:gd name="T80" fmla="*/ 72 w 141"/>
                <a:gd name="T81" fmla="*/ 20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32">
                  <a:moveTo>
                    <a:pt x="72" y="206"/>
                  </a:moveTo>
                  <a:lnTo>
                    <a:pt x="72" y="206"/>
                  </a:lnTo>
                  <a:lnTo>
                    <a:pt x="68" y="212"/>
                  </a:lnTo>
                  <a:lnTo>
                    <a:pt x="65" y="219"/>
                  </a:lnTo>
                  <a:lnTo>
                    <a:pt x="60" y="223"/>
                  </a:lnTo>
                  <a:lnTo>
                    <a:pt x="54" y="227"/>
                  </a:lnTo>
                  <a:lnTo>
                    <a:pt x="48" y="231"/>
                  </a:lnTo>
                  <a:lnTo>
                    <a:pt x="40" y="232"/>
                  </a:lnTo>
                  <a:lnTo>
                    <a:pt x="34" y="232"/>
                  </a:lnTo>
                  <a:lnTo>
                    <a:pt x="26" y="231"/>
                  </a:lnTo>
                  <a:lnTo>
                    <a:pt x="26" y="231"/>
                  </a:lnTo>
                  <a:lnTo>
                    <a:pt x="26" y="231"/>
                  </a:lnTo>
                  <a:lnTo>
                    <a:pt x="20" y="227"/>
                  </a:lnTo>
                  <a:lnTo>
                    <a:pt x="13" y="224"/>
                  </a:lnTo>
                  <a:lnTo>
                    <a:pt x="8" y="219"/>
                  </a:lnTo>
                  <a:lnTo>
                    <a:pt x="5" y="213"/>
                  </a:lnTo>
                  <a:lnTo>
                    <a:pt x="1" y="207"/>
                  </a:lnTo>
                  <a:lnTo>
                    <a:pt x="0" y="199"/>
                  </a:lnTo>
                  <a:lnTo>
                    <a:pt x="0" y="193"/>
                  </a:lnTo>
                  <a:lnTo>
                    <a:pt x="1" y="185"/>
                  </a:lnTo>
                  <a:lnTo>
                    <a:pt x="68" y="27"/>
                  </a:lnTo>
                  <a:lnTo>
                    <a:pt x="68" y="27"/>
                  </a:lnTo>
                  <a:lnTo>
                    <a:pt x="72" y="19"/>
                  </a:lnTo>
                  <a:lnTo>
                    <a:pt x="75" y="14"/>
                  </a:lnTo>
                  <a:lnTo>
                    <a:pt x="80" y="9"/>
                  </a:lnTo>
                  <a:lnTo>
                    <a:pt x="86" y="4"/>
                  </a:lnTo>
                  <a:lnTo>
                    <a:pt x="92" y="2"/>
                  </a:lnTo>
                  <a:lnTo>
                    <a:pt x="100" y="0"/>
                  </a:lnTo>
                  <a:lnTo>
                    <a:pt x="106" y="0"/>
                  </a:lnTo>
                  <a:lnTo>
                    <a:pt x="114" y="1"/>
                  </a:lnTo>
                  <a:lnTo>
                    <a:pt x="114" y="1"/>
                  </a:lnTo>
                  <a:lnTo>
                    <a:pt x="114" y="1"/>
                  </a:lnTo>
                  <a:lnTo>
                    <a:pt x="121" y="4"/>
                  </a:lnTo>
                  <a:lnTo>
                    <a:pt x="127" y="9"/>
                  </a:lnTo>
                  <a:lnTo>
                    <a:pt x="132" y="13"/>
                  </a:lnTo>
                  <a:lnTo>
                    <a:pt x="136" y="19"/>
                  </a:lnTo>
                  <a:lnTo>
                    <a:pt x="139" y="26"/>
                  </a:lnTo>
                  <a:lnTo>
                    <a:pt x="140" y="32"/>
                  </a:lnTo>
                  <a:lnTo>
                    <a:pt x="141" y="40"/>
                  </a:lnTo>
                  <a:lnTo>
                    <a:pt x="139" y="46"/>
                  </a:lnTo>
                  <a:lnTo>
                    <a:pt x="72" y="20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3" name="Freeform 6"/>
            <p:cNvSpPr/>
            <p:nvPr/>
          </p:nvSpPr>
          <p:spPr bwMode="auto">
            <a:xfrm>
              <a:off x="398612" y="1143676"/>
              <a:ext cx="192561" cy="117031"/>
            </a:xfrm>
            <a:custGeom>
              <a:avLst/>
              <a:gdLst>
                <a:gd name="T0" fmla="*/ 26 w 232"/>
                <a:gd name="T1" fmla="*/ 73 h 141"/>
                <a:gd name="T2" fmla="*/ 26 w 232"/>
                <a:gd name="T3" fmla="*/ 73 h 141"/>
                <a:gd name="T4" fmla="*/ 19 w 232"/>
                <a:gd name="T5" fmla="*/ 69 h 141"/>
                <a:gd name="T6" fmla="*/ 13 w 232"/>
                <a:gd name="T7" fmla="*/ 65 h 141"/>
                <a:gd name="T8" fmla="*/ 9 w 232"/>
                <a:gd name="T9" fmla="*/ 61 h 141"/>
                <a:gd name="T10" fmla="*/ 4 w 232"/>
                <a:gd name="T11" fmla="*/ 54 h 141"/>
                <a:gd name="T12" fmla="*/ 1 w 232"/>
                <a:gd name="T13" fmla="*/ 49 h 141"/>
                <a:gd name="T14" fmla="*/ 0 w 232"/>
                <a:gd name="T15" fmla="*/ 41 h 141"/>
                <a:gd name="T16" fmla="*/ 0 w 232"/>
                <a:gd name="T17" fmla="*/ 34 h 141"/>
                <a:gd name="T18" fmla="*/ 1 w 232"/>
                <a:gd name="T19" fmla="*/ 27 h 141"/>
                <a:gd name="T20" fmla="*/ 1 w 232"/>
                <a:gd name="T21" fmla="*/ 27 h 141"/>
                <a:gd name="T22" fmla="*/ 1 w 232"/>
                <a:gd name="T23" fmla="*/ 27 h 141"/>
                <a:gd name="T24" fmla="*/ 4 w 232"/>
                <a:gd name="T25" fmla="*/ 20 h 141"/>
                <a:gd name="T26" fmla="*/ 8 w 232"/>
                <a:gd name="T27" fmla="*/ 14 h 141"/>
                <a:gd name="T28" fmla="*/ 13 w 232"/>
                <a:gd name="T29" fmla="*/ 9 h 141"/>
                <a:gd name="T30" fmla="*/ 18 w 232"/>
                <a:gd name="T31" fmla="*/ 4 h 141"/>
                <a:gd name="T32" fmla="*/ 25 w 232"/>
                <a:gd name="T33" fmla="*/ 2 h 141"/>
                <a:gd name="T34" fmla="*/ 32 w 232"/>
                <a:gd name="T35" fmla="*/ 0 h 141"/>
                <a:gd name="T36" fmla="*/ 39 w 232"/>
                <a:gd name="T37" fmla="*/ 0 h 141"/>
                <a:gd name="T38" fmla="*/ 47 w 232"/>
                <a:gd name="T39" fmla="*/ 2 h 141"/>
                <a:gd name="T40" fmla="*/ 206 w 232"/>
                <a:gd name="T41" fmla="*/ 69 h 141"/>
                <a:gd name="T42" fmla="*/ 206 w 232"/>
                <a:gd name="T43" fmla="*/ 69 h 141"/>
                <a:gd name="T44" fmla="*/ 212 w 232"/>
                <a:gd name="T45" fmla="*/ 73 h 141"/>
                <a:gd name="T46" fmla="*/ 219 w 232"/>
                <a:gd name="T47" fmla="*/ 76 h 141"/>
                <a:gd name="T48" fmla="*/ 223 w 232"/>
                <a:gd name="T49" fmla="*/ 81 h 141"/>
                <a:gd name="T50" fmla="*/ 227 w 232"/>
                <a:gd name="T51" fmla="*/ 87 h 141"/>
                <a:gd name="T52" fmla="*/ 230 w 232"/>
                <a:gd name="T53" fmla="*/ 93 h 141"/>
                <a:gd name="T54" fmla="*/ 232 w 232"/>
                <a:gd name="T55" fmla="*/ 101 h 141"/>
                <a:gd name="T56" fmla="*/ 232 w 232"/>
                <a:gd name="T57" fmla="*/ 107 h 141"/>
                <a:gd name="T58" fmla="*/ 231 w 232"/>
                <a:gd name="T59" fmla="*/ 115 h 141"/>
                <a:gd name="T60" fmla="*/ 231 w 232"/>
                <a:gd name="T61" fmla="*/ 115 h 141"/>
                <a:gd name="T62" fmla="*/ 231 w 232"/>
                <a:gd name="T63" fmla="*/ 115 h 141"/>
                <a:gd name="T64" fmla="*/ 227 w 232"/>
                <a:gd name="T65" fmla="*/ 121 h 141"/>
                <a:gd name="T66" fmla="*/ 224 w 232"/>
                <a:gd name="T67" fmla="*/ 128 h 141"/>
                <a:gd name="T68" fmla="*/ 219 w 232"/>
                <a:gd name="T69" fmla="*/ 133 h 141"/>
                <a:gd name="T70" fmla="*/ 213 w 232"/>
                <a:gd name="T71" fmla="*/ 137 h 141"/>
                <a:gd name="T72" fmla="*/ 207 w 232"/>
                <a:gd name="T73" fmla="*/ 140 h 141"/>
                <a:gd name="T74" fmla="*/ 199 w 232"/>
                <a:gd name="T75" fmla="*/ 141 h 141"/>
                <a:gd name="T76" fmla="*/ 192 w 232"/>
                <a:gd name="T77" fmla="*/ 141 h 141"/>
                <a:gd name="T78" fmla="*/ 185 w 232"/>
                <a:gd name="T79" fmla="*/ 140 h 141"/>
                <a:gd name="T80" fmla="*/ 26 w 232"/>
                <a:gd name="T81"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41">
                  <a:moveTo>
                    <a:pt x="26" y="73"/>
                  </a:moveTo>
                  <a:lnTo>
                    <a:pt x="26" y="73"/>
                  </a:lnTo>
                  <a:lnTo>
                    <a:pt x="19" y="69"/>
                  </a:lnTo>
                  <a:lnTo>
                    <a:pt x="13" y="65"/>
                  </a:lnTo>
                  <a:lnTo>
                    <a:pt x="9" y="61"/>
                  </a:lnTo>
                  <a:lnTo>
                    <a:pt x="4" y="54"/>
                  </a:lnTo>
                  <a:lnTo>
                    <a:pt x="1" y="49"/>
                  </a:lnTo>
                  <a:lnTo>
                    <a:pt x="0" y="41"/>
                  </a:lnTo>
                  <a:lnTo>
                    <a:pt x="0" y="34"/>
                  </a:lnTo>
                  <a:lnTo>
                    <a:pt x="1" y="27"/>
                  </a:lnTo>
                  <a:lnTo>
                    <a:pt x="1" y="27"/>
                  </a:lnTo>
                  <a:lnTo>
                    <a:pt x="1" y="27"/>
                  </a:lnTo>
                  <a:lnTo>
                    <a:pt x="4" y="20"/>
                  </a:lnTo>
                  <a:lnTo>
                    <a:pt x="8" y="14"/>
                  </a:lnTo>
                  <a:lnTo>
                    <a:pt x="13" y="9"/>
                  </a:lnTo>
                  <a:lnTo>
                    <a:pt x="18" y="4"/>
                  </a:lnTo>
                  <a:lnTo>
                    <a:pt x="25" y="2"/>
                  </a:lnTo>
                  <a:lnTo>
                    <a:pt x="32" y="0"/>
                  </a:lnTo>
                  <a:lnTo>
                    <a:pt x="39" y="0"/>
                  </a:lnTo>
                  <a:lnTo>
                    <a:pt x="47" y="2"/>
                  </a:lnTo>
                  <a:lnTo>
                    <a:pt x="206" y="69"/>
                  </a:lnTo>
                  <a:lnTo>
                    <a:pt x="206" y="69"/>
                  </a:lnTo>
                  <a:lnTo>
                    <a:pt x="212" y="73"/>
                  </a:lnTo>
                  <a:lnTo>
                    <a:pt x="219" y="76"/>
                  </a:lnTo>
                  <a:lnTo>
                    <a:pt x="223" y="81"/>
                  </a:lnTo>
                  <a:lnTo>
                    <a:pt x="227" y="87"/>
                  </a:lnTo>
                  <a:lnTo>
                    <a:pt x="230" y="93"/>
                  </a:lnTo>
                  <a:lnTo>
                    <a:pt x="232" y="101"/>
                  </a:lnTo>
                  <a:lnTo>
                    <a:pt x="232" y="107"/>
                  </a:lnTo>
                  <a:lnTo>
                    <a:pt x="231" y="115"/>
                  </a:lnTo>
                  <a:lnTo>
                    <a:pt x="231" y="115"/>
                  </a:lnTo>
                  <a:lnTo>
                    <a:pt x="231" y="115"/>
                  </a:lnTo>
                  <a:lnTo>
                    <a:pt x="227" y="121"/>
                  </a:lnTo>
                  <a:lnTo>
                    <a:pt x="224" y="128"/>
                  </a:lnTo>
                  <a:lnTo>
                    <a:pt x="219" y="133"/>
                  </a:lnTo>
                  <a:lnTo>
                    <a:pt x="213" y="137"/>
                  </a:lnTo>
                  <a:lnTo>
                    <a:pt x="207" y="140"/>
                  </a:lnTo>
                  <a:lnTo>
                    <a:pt x="199" y="141"/>
                  </a:lnTo>
                  <a:lnTo>
                    <a:pt x="192" y="141"/>
                  </a:lnTo>
                  <a:lnTo>
                    <a:pt x="185" y="140"/>
                  </a:lnTo>
                  <a:lnTo>
                    <a:pt x="26" y="73"/>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790373" y="1001746"/>
              <a:ext cx="344451" cy="155211"/>
            </a:xfrm>
            <a:custGeom>
              <a:avLst/>
              <a:gdLst>
                <a:gd name="T0" fmla="*/ 370 w 415"/>
                <a:gd name="T1" fmla="*/ 0 h 187"/>
                <a:gd name="T2" fmla="*/ 370 w 415"/>
                <a:gd name="T3" fmla="*/ 0 h 187"/>
                <a:gd name="T4" fmla="*/ 377 w 415"/>
                <a:gd name="T5" fmla="*/ 0 h 187"/>
                <a:gd name="T6" fmla="*/ 384 w 415"/>
                <a:gd name="T7" fmla="*/ 0 h 187"/>
                <a:gd name="T8" fmla="*/ 391 w 415"/>
                <a:gd name="T9" fmla="*/ 2 h 187"/>
                <a:gd name="T10" fmla="*/ 397 w 415"/>
                <a:gd name="T11" fmla="*/ 5 h 187"/>
                <a:gd name="T12" fmla="*/ 403 w 415"/>
                <a:gd name="T13" fmla="*/ 10 h 187"/>
                <a:gd name="T14" fmla="*/ 407 w 415"/>
                <a:gd name="T15" fmla="*/ 15 h 187"/>
                <a:gd name="T16" fmla="*/ 411 w 415"/>
                <a:gd name="T17" fmla="*/ 22 h 187"/>
                <a:gd name="T18" fmla="*/ 414 w 415"/>
                <a:gd name="T19" fmla="*/ 28 h 187"/>
                <a:gd name="T20" fmla="*/ 414 w 415"/>
                <a:gd name="T21" fmla="*/ 28 h 187"/>
                <a:gd name="T22" fmla="*/ 414 w 415"/>
                <a:gd name="T23" fmla="*/ 28 h 187"/>
                <a:gd name="T24" fmla="*/ 415 w 415"/>
                <a:gd name="T25" fmla="*/ 36 h 187"/>
                <a:gd name="T26" fmla="*/ 414 w 415"/>
                <a:gd name="T27" fmla="*/ 43 h 187"/>
                <a:gd name="T28" fmla="*/ 411 w 415"/>
                <a:gd name="T29" fmla="*/ 50 h 187"/>
                <a:gd name="T30" fmla="*/ 408 w 415"/>
                <a:gd name="T31" fmla="*/ 56 h 187"/>
                <a:gd name="T32" fmla="*/ 404 w 415"/>
                <a:gd name="T33" fmla="*/ 62 h 187"/>
                <a:gd name="T34" fmla="*/ 398 w 415"/>
                <a:gd name="T35" fmla="*/ 66 h 187"/>
                <a:gd name="T36" fmla="*/ 392 w 415"/>
                <a:gd name="T37" fmla="*/ 70 h 187"/>
                <a:gd name="T38" fmla="*/ 385 w 415"/>
                <a:gd name="T39" fmla="*/ 72 h 187"/>
                <a:gd name="T40" fmla="*/ 44 w 415"/>
                <a:gd name="T41" fmla="*/ 186 h 187"/>
                <a:gd name="T42" fmla="*/ 44 w 415"/>
                <a:gd name="T43" fmla="*/ 186 h 187"/>
                <a:gd name="T44" fmla="*/ 37 w 415"/>
                <a:gd name="T45" fmla="*/ 187 h 187"/>
                <a:gd name="T46" fmla="*/ 30 w 415"/>
                <a:gd name="T47" fmla="*/ 187 h 187"/>
                <a:gd name="T48" fmla="*/ 23 w 415"/>
                <a:gd name="T49" fmla="*/ 185 h 187"/>
                <a:gd name="T50" fmla="*/ 17 w 415"/>
                <a:gd name="T51" fmla="*/ 182 h 187"/>
                <a:gd name="T52" fmla="*/ 12 w 415"/>
                <a:gd name="T53" fmla="*/ 178 h 187"/>
                <a:gd name="T54" fmla="*/ 7 w 415"/>
                <a:gd name="T55" fmla="*/ 172 h 187"/>
                <a:gd name="T56" fmla="*/ 3 w 415"/>
                <a:gd name="T57" fmla="*/ 166 h 187"/>
                <a:gd name="T58" fmla="*/ 1 w 415"/>
                <a:gd name="T59" fmla="*/ 158 h 187"/>
                <a:gd name="T60" fmla="*/ 1 w 415"/>
                <a:gd name="T61" fmla="*/ 158 h 187"/>
                <a:gd name="T62" fmla="*/ 1 w 415"/>
                <a:gd name="T63" fmla="*/ 158 h 187"/>
                <a:gd name="T64" fmla="*/ 0 w 415"/>
                <a:gd name="T65" fmla="*/ 150 h 187"/>
                <a:gd name="T66" fmla="*/ 1 w 415"/>
                <a:gd name="T67" fmla="*/ 144 h 187"/>
                <a:gd name="T68" fmla="*/ 3 w 415"/>
                <a:gd name="T69" fmla="*/ 137 h 187"/>
                <a:gd name="T70" fmla="*/ 7 w 415"/>
                <a:gd name="T71" fmla="*/ 131 h 187"/>
                <a:gd name="T72" fmla="*/ 11 w 415"/>
                <a:gd name="T73" fmla="*/ 126 h 187"/>
                <a:gd name="T74" fmla="*/ 16 w 415"/>
                <a:gd name="T75" fmla="*/ 120 h 187"/>
                <a:gd name="T76" fmla="*/ 23 w 415"/>
                <a:gd name="T77" fmla="*/ 117 h 187"/>
                <a:gd name="T78" fmla="*/ 29 w 415"/>
                <a:gd name="T79" fmla="*/ 115 h 187"/>
                <a:gd name="T80" fmla="*/ 370 w 415"/>
                <a:gd name="T81"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5" h="187">
                  <a:moveTo>
                    <a:pt x="370" y="0"/>
                  </a:moveTo>
                  <a:lnTo>
                    <a:pt x="370" y="0"/>
                  </a:lnTo>
                  <a:lnTo>
                    <a:pt x="377" y="0"/>
                  </a:lnTo>
                  <a:lnTo>
                    <a:pt x="384" y="0"/>
                  </a:lnTo>
                  <a:lnTo>
                    <a:pt x="391" y="2"/>
                  </a:lnTo>
                  <a:lnTo>
                    <a:pt x="397" y="5"/>
                  </a:lnTo>
                  <a:lnTo>
                    <a:pt x="403" y="10"/>
                  </a:lnTo>
                  <a:lnTo>
                    <a:pt x="407" y="15"/>
                  </a:lnTo>
                  <a:lnTo>
                    <a:pt x="411" y="22"/>
                  </a:lnTo>
                  <a:lnTo>
                    <a:pt x="414" y="28"/>
                  </a:lnTo>
                  <a:lnTo>
                    <a:pt x="414" y="28"/>
                  </a:lnTo>
                  <a:lnTo>
                    <a:pt x="414" y="28"/>
                  </a:lnTo>
                  <a:lnTo>
                    <a:pt x="415" y="36"/>
                  </a:lnTo>
                  <a:lnTo>
                    <a:pt x="414" y="43"/>
                  </a:lnTo>
                  <a:lnTo>
                    <a:pt x="411" y="50"/>
                  </a:lnTo>
                  <a:lnTo>
                    <a:pt x="408" y="56"/>
                  </a:lnTo>
                  <a:lnTo>
                    <a:pt x="404" y="62"/>
                  </a:lnTo>
                  <a:lnTo>
                    <a:pt x="398" y="66"/>
                  </a:lnTo>
                  <a:lnTo>
                    <a:pt x="392" y="70"/>
                  </a:lnTo>
                  <a:lnTo>
                    <a:pt x="385" y="72"/>
                  </a:lnTo>
                  <a:lnTo>
                    <a:pt x="44" y="186"/>
                  </a:lnTo>
                  <a:lnTo>
                    <a:pt x="44" y="186"/>
                  </a:lnTo>
                  <a:lnTo>
                    <a:pt x="37" y="187"/>
                  </a:lnTo>
                  <a:lnTo>
                    <a:pt x="30" y="187"/>
                  </a:lnTo>
                  <a:lnTo>
                    <a:pt x="23" y="185"/>
                  </a:lnTo>
                  <a:lnTo>
                    <a:pt x="17" y="182"/>
                  </a:lnTo>
                  <a:lnTo>
                    <a:pt x="12" y="178"/>
                  </a:lnTo>
                  <a:lnTo>
                    <a:pt x="7" y="172"/>
                  </a:lnTo>
                  <a:lnTo>
                    <a:pt x="3" y="166"/>
                  </a:lnTo>
                  <a:lnTo>
                    <a:pt x="1" y="158"/>
                  </a:lnTo>
                  <a:lnTo>
                    <a:pt x="1" y="158"/>
                  </a:lnTo>
                  <a:lnTo>
                    <a:pt x="1" y="158"/>
                  </a:lnTo>
                  <a:lnTo>
                    <a:pt x="0" y="150"/>
                  </a:lnTo>
                  <a:lnTo>
                    <a:pt x="1" y="144"/>
                  </a:lnTo>
                  <a:lnTo>
                    <a:pt x="3" y="137"/>
                  </a:lnTo>
                  <a:lnTo>
                    <a:pt x="7" y="131"/>
                  </a:lnTo>
                  <a:lnTo>
                    <a:pt x="11" y="126"/>
                  </a:lnTo>
                  <a:lnTo>
                    <a:pt x="16" y="120"/>
                  </a:lnTo>
                  <a:lnTo>
                    <a:pt x="23" y="117"/>
                  </a:lnTo>
                  <a:lnTo>
                    <a:pt x="29" y="115"/>
                  </a:lnTo>
                  <a:lnTo>
                    <a:pt x="370"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5" name="Freeform 8"/>
            <p:cNvSpPr/>
            <p:nvPr/>
          </p:nvSpPr>
          <p:spPr bwMode="auto">
            <a:xfrm>
              <a:off x="644293" y="869776"/>
              <a:ext cx="179280" cy="180111"/>
            </a:xfrm>
            <a:custGeom>
              <a:avLst/>
              <a:gdLst>
                <a:gd name="T0" fmla="*/ 94 w 216"/>
                <a:gd name="T1" fmla="*/ 216 h 217"/>
                <a:gd name="T2" fmla="*/ 115 w 216"/>
                <a:gd name="T3" fmla="*/ 216 h 217"/>
                <a:gd name="T4" fmla="*/ 137 w 216"/>
                <a:gd name="T5" fmla="*/ 213 h 217"/>
                <a:gd name="T6" fmla="*/ 157 w 216"/>
                <a:gd name="T7" fmla="*/ 205 h 217"/>
                <a:gd name="T8" fmla="*/ 174 w 216"/>
                <a:gd name="T9" fmla="*/ 195 h 217"/>
                <a:gd name="T10" fmla="*/ 189 w 216"/>
                <a:gd name="T11" fmla="*/ 181 h 217"/>
                <a:gd name="T12" fmla="*/ 201 w 216"/>
                <a:gd name="T13" fmla="*/ 163 h 217"/>
                <a:gd name="T14" fmla="*/ 211 w 216"/>
                <a:gd name="T15" fmla="*/ 145 h 217"/>
                <a:gd name="T16" fmla="*/ 215 w 216"/>
                <a:gd name="T17" fmla="*/ 123 h 217"/>
                <a:gd name="T18" fmla="*/ 216 w 216"/>
                <a:gd name="T19" fmla="*/ 112 h 217"/>
                <a:gd name="T20" fmla="*/ 215 w 216"/>
                <a:gd name="T21" fmla="*/ 91 h 217"/>
                <a:gd name="T22" fmla="*/ 210 w 216"/>
                <a:gd name="T23" fmla="*/ 70 h 217"/>
                <a:gd name="T24" fmla="*/ 200 w 216"/>
                <a:gd name="T25" fmla="*/ 52 h 217"/>
                <a:gd name="T26" fmla="*/ 188 w 216"/>
                <a:gd name="T27" fmla="*/ 35 h 217"/>
                <a:gd name="T28" fmla="*/ 172 w 216"/>
                <a:gd name="T29" fmla="*/ 21 h 217"/>
                <a:gd name="T30" fmla="*/ 153 w 216"/>
                <a:gd name="T31" fmla="*/ 10 h 217"/>
                <a:gd name="T32" fmla="*/ 134 w 216"/>
                <a:gd name="T33" fmla="*/ 3 h 217"/>
                <a:gd name="T34" fmla="*/ 123 w 216"/>
                <a:gd name="T35" fmla="*/ 1 h 217"/>
                <a:gd name="T36" fmla="*/ 100 w 216"/>
                <a:gd name="T37" fmla="*/ 1 h 217"/>
                <a:gd name="T38" fmla="*/ 80 w 216"/>
                <a:gd name="T39" fmla="*/ 4 h 217"/>
                <a:gd name="T40" fmla="*/ 60 w 216"/>
                <a:gd name="T41" fmla="*/ 12 h 217"/>
                <a:gd name="T42" fmla="*/ 42 w 216"/>
                <a:gd name="T43" fmla="*/ 22 h 217"/>
                <a:gd name="T44" fmla="*/ 27 w 216"/>
                <a:gd name="T45" fmla="*/ 36 h 217"/>
                <a:gd name="T46" fmla="*/ 15 w 216"/>
                <a:gd name="T47" fmla="*/ 54 h 217"/>
                <a:gd name="T48" fmla="*/ 6 w 216"/>
                <a:gd name="T49" fmla="*/ 73 h 217"/>
                <a:gd name="T50" fmla="*/ 1 w 216"/>
                <a:gd name="T51" fmla="*/ 94 h 217"/>
                <a:gd name="T52" fmla="*/ 0 w 216"/>
                <a:gd name="T53" fmla="*/ 106 h 217"/>
                <a:gd name="T54" fmla="*/ 2 w 216"/>
                <a:gd name="T55" fmla="*/ 126 h 217"/>
                <a:gd name="T56" fmla="*/ 7 w 216"/>
                <a:gd name="T57" fmla="*/ 147 h 217"/>
                <a:gd name="T58" fmla="*/ 16 w 216"/>
                <a:gd name="T59" fmla="*/ 165 h 217"/>
                <a:gd name="T60" fmla="*/ 29 w 216"/>
                <a:gd name="T61" fmla="*/ 183 h 217"/>
                <a:gd name="T62" fmla="*/ 44 w 216"/>
                <a:gd name="T63" fmla="*/ 196 h 217"/>
                <a:gd name="T64" fmla="*/ 62 w 216"/>
                <a:gd name="T65" fmla="*/ 207 h 217"/>
                <a:gd name="T66" fmla="*/ 83 w 216"/>
                <a:gd name="T67" fmla="*/ 214 h 217"/>
                <a:gd name="T68" fmla="*/ 94 w 216"/>
                <a:gd name="T69"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17">
                  <a:moveTo>
                    <a:pt x="94" y="216"/>
                  </a:moveTo>
                  <a:lnTo>
                    <a:pt x="94" y="216"/>
                  </a:lnTo>
                  <a:lnTo>
                    <a:pt x="105" y="217"/>
                  </a:lnTo>
                  <a:lnTo>
                    <a:pt x="115" y="216"/>
                  </a:lnTo>
                  <a:lnTo>
                    <a:pt x="126" y="215"/>
                  </a:lnTo>
                  <a:lnTo>
                    <a:pt x="137" y="213"/>
                  </a:lnTo>
                  <a:lnTo>
                    <a:pt x="147" y="210"/>
                  </a:lnTo>
                  <a:lnTo>
                    <a:pt x="157" y="205"/>
                  </a:lnTo>
                  <a:lnTo>
                    <a:pt x="165" y="201"/>
                  </a:lnTo>
                  <a:lnTo>
                    <a:pt x="174" y="195"/>
                  </a:lnTo>
                  <a:lnTo>
                    <a:pt x="181" y="188"/>
                  </a:lnTo>
                  <a:lnTo>
                    <a:pt x="189" y="181"/>
                  </a:lnTo>
                  <a:lnTo>
                    <a:pt x="196" y="173"/>
                  </a:lnTo>
                  <a:lnTo>
                    <a:pt x="201" y="163"/>
                  </a:lnTo>
                  <a:lnTo>
                    <a:pt x="206" y="155"/>
                  </a:lnTo>
                  <a:lnTo>
                    <a:pt x="211" y="145"/>
                  </a:lnTo>
                  <a:lnTo>
                    <a:pt x="214" y="134"/>
                  </a:lnTo>
                  <a:lnTo>
                    <a:pt x="215" y="123"/>
                  </a:lnTo>
                  <a:lnTo>
                    <a:pt x="215" y="123"/>
                  </a:lnTo>
                  <a:lnTo>
                    <a:pt x="216" y="112"/>
                  </a:lnTo>
                  <a:lnTo>
                    <a:pt x="216" y="101"/>
                  </a:lnTo>
                  <a:lnTo>
                    <a:pt x="215" y="91"/>
                  </a:lnTo>
                  <a:lnTo>
                    <a:pt x="213" y="80"/>
                  </a:lnTo>
                  <a:lnTo>
                    <a:pt x="210" y="70"/>
                  </a:lnTo>
                  <a:lnTo>
                    <a:pt x="205" y="60"/>
                  </a:lnTo>
                  <a:lnTo>
                    <a:pt x="200" y="52"/>
                  </a:lnTo>
                  <a:lnTo>
                    <a:pt x="194" y="43"/>
                  </a:lnTo>
                  <a:lnTo>
                    <a:pt x="188" y="35"/>
                  </a:lnTo>
                  <a:lnTo>
                    <a:pt x="180" y="28"/>
                  </a:lnTo>
                  <a:lnTo>
                    <a:pt x="172" y="21"/>
                  </a:lnTo>
                  <a:lnTo>
                    <a:pt x="163" y="15"/>
                  </a:lnTo>
                  <a:lnTo>
                    <a:pt x="153" y="10"/>
                  </a:lnTo>
                  <a:lnTo>
                    <a:pt x="144" y="6"/>
                  </a:lnTo>
                  <a:lnTo>
                    <a:pt x="134" y="3"/>
                  </a:lnTo>
                  <a:lnTo>
                    <a:pt x="123" y="1"/>
                  </a:lnTo>
                  <a:lnTo>
                    <a:pt x="123" y="1"/>
                  </a:lnTo>
                  <a:lnTo>
                    <a:pt x="111" y="0"/>
                  </a:lnTo>
                  <a:lnTo>
                    <a:pt x="100" y="1"/>
                  </a:lnTo>
                  <a:lnTo>
                    <a:pt x="89" y="2"/>
                  </a:lnTo>
                  <a:lnTo>
                    <a:pt x="80" y="4"/>
                  </a:lnTo>
                  <a:lnTo>
                    <a:pt x="70" y="7"/>
                  </a:lnTo>
                  <a:lnTo>
                    <a:pt x="60" y="12"/>
                  </a:lnTo>
                  <a:lnTo>
                    <a:pt x="50" y="17"/>
                  </a:lnTo>
                  <a:lnTo>
                    <a:pt x="42" y="22"/>
                  </a:lnTo>
                  <a:lnTo>
                    <a:pt x="34" y="29"/>
                  </a:lnTo>
                  <a:lnTo>
                    <a:pt x="27" y="36"/>
                  </a:lnTo>
                  <a:lnTo>
                    <a:pt x="20" y="45"/>
                  </a:lnTo>
                  <a:lnTo>
                    <a:pt x="15" y="54"/>
                  </a:lnTo>
                  <a:lnTo>
                    <a:pt x="9" y="62"/>
                  </a:lnTo>
                  <a:lnTo>
                    <a:pt x="6" y="73"/>
                  </a:lnTo>
                  <a:lnTo>
                    <a:pt x="3" y="83"/>
                  </a:lnTo>
                  <a:lnTo>
                    <a:pt x="1" y="94"/>
                  </a:lnTo>
                  <a:lnTo>
                    <a:pt x="1" y="94"/>
                  </a:lnTo>
                  <a:lnTo>
                    <a:pt x="0" y="106"/>
                  </a:lnTo>
                  <a:lnTo>
                    <a:pt x="0" y="117"/>
                  </a:lnTo>
                  <a:lnTo>
                    <a:pt x="2" y="126"/>
                  </a:lnTo>
                  <a:lnTo>
                    <a:pt x="4" y="137"/>
                  </a:lnTo>
                  <a:lnTo>
                    <a:pt x="7" y="147"/>
                  </a:lnTo>
                  <a:lnTo>
                    <a:pt x="11" y="157"/>
                  </a:lnTo>
                  <a:lnTo>
                    <a:pt x="16" y="165"/>
                  </a:lnTo>
                  <a:lnTo>
                    <a:pt x="22" y="174"/>
                  </a:lnTo>
                  <a:lnTo>
                    <a:pt x="29" y="183"/>
                  </a:lnTo>
                  <a:lnTo>
                    <a:pt x="36" y="189"/>
                  </a:lnTo>
                  <a:lnTo>
                    <a:pt x="44" y="196"/>
                  </a:lnTo>
                  <a:lnTo>
                    <a:pt x="53" y="202"/>
                  </a:lnTo>
                  <a:lnTo>
                    <a:pt x="62" y="207"/>
                  </a:lnTo>
                  <a:lnTo>
                    <a:pt x="72" y="211"/>
                  </a:lnTo>
                  <a:lnTo>
                    <a:pt x="83" y="214"/>
                  </a:lnTo>
                  <a:lnTo>
                    <a:pt x="94" y="216"/>
                  </a:lnTo>
                  <a:lnTo>
                    <a:pt x="94" y="216"/>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6" name="Freeform 9"/>
            <p:cNvSpPr/>
            <p:nvPr/>
          </p:nvSpPr>
          <p:spPr bwMode="auto">
            <a:xfrm>
              <a:off x="605283" y="1337897"/>
              <a:ext cx="85490" cy="399231"/>
            </a:xfrm>
            <a:custGeom>
              <a:avLst/>
              <a:gdLst>
                <a:gd name="T0" fmla="*/ 103 w 103"/>
                <a:gd name="T1" fmla="*/ 430 h 481"/>
                <a:gd name="T2" fmla="*/ 103 w 103"/>
                <a:gd name="T3" fmla="*/ 430 h 481"/>
                <a:gd name="T4" fmla="*/ 102 w 103"/>
                <a:gd name="T5" fmla="*/ 440 h 481"/>
                <a:gd name="T6" fmla="*/ 99 w 103"/>
                <a:gd name="T7" fmla="*/ 450 h 481"/>
                <a:gd name="T8" fmla="*/ 94 w 103"/>
                <a:gd name="T9" fmla="*/ 458 h 481"/>
                <a:gd name="T10" fmla="*/ 88 w 103"/>
                <a:gd name="T11" fmla="*/ 466 h 481"/>
                <a:gd name="T12" fmla="*/ 80 w 103"/>
                <a:gd name="T13" fmla="*/ 472 h 481"/>
                <a:gd name="T14" fmla="*/ 71 w 103"/>
                <a:gd name="T15" fmla="*/ 477 h 481"/>
                <a:gd name="T16" fmla="*/ 62 w 103"/>
                <a:gd name="T17" fmla="*/ 480 h 481"/>
                <a:gd name="T18" fmla="*/ 52 w 103"/>
                <a:gd name="T19" fmla="*/ 481 h 481"/>
                <a:gd name="T20" fmla="*/ 52 w 103"/>
                <a:gd name="T21" fmla="*/ 481 h 481"/>
                <a:gd name="T22" fmla="*/ 52 w 103"/>
                <a:gd name="T23" fmla="*/ 481 h 481"/>
                <a:gd name="T24" fmla="*/ 41 w 103"/>
                <a:gd name="T25" fmla="*/ 480 h 481"/>
                <a:gd name="T26" fmla="*/ 31 w 103"/>
                <a:gd name="T27" fmla="*/ 477 h 481"/>
                <a:gd name="T28" fmla="*/ 23 w 103"/>
                <a:gd name="T29" fmla="*/ 472 h 481"/>
                <a:gd name="T30" fmla="*/ 15 w 103"/>
                <a:gd name="T31" fmla="*/ 466 h 481"/>
                <a:gd name="T32" fmla="*/ 9 w 103"/>
                <a:gd name="T33" fmla="*/ 458 h 481"/>
                <a:gd name="T34" fmla="*/ 4 w 103"/>
                <a:gd name="T35" fmla="*/ 450 h 481"/>
                <a:gd name="T36" fmla="*/ 1 w 103"/>
                <a:gd name="T37" fmla="*/ 440 h 481"/>
                <a:gd name="T38" fmla="*/ 0 w 103"/>
                <a:gd name="T39" fmla="*/ 430 h 481"/>
                <a:gd name="T40" fmla="*/ 0 w 103"/>
                <a:gd name="T41" fmla="*/ 51 h 481"/>
                <a:gd name="T42" fmla="*/ 0 w 103"/>
                <a:gd name="T43" fmla="*/ 51 h 481"/>
                <a:gd name="T44" fmla="*/ 1 w 103"/>
                <a:gd name="T45" fmla="*/ 41 h 481"/>
                <a:gd name="T46" fmla="*/ 4 w 103"/>
                <a:gd name="T47" fmla="*/ 31 h 481"/>
                <a:gd name="T48" fmla="*/ 9 w 103"/>
                <a:gd name="T49" fmla="*/ 23 h 481"/>
                <a:gd name="T50" fmla="*/ 15 w 103"/>
                <a:gd name="T51" fmla="*/ 15 h 481"/>
                <a:gd name="T52" fmla="*/ 23 w 103"/>
                <a:gd name="T53" fmla="*/ 9 h 481"/>
                <a:gd name="T54" fmla="*/ 31 w 103"/>
                <a:gd name="T55" fmla="*/ 4 h 481"/>
                <a:gd name="T56" fmla="*/ 41 w 103"/>
                <a:gd name="T57" fmla="*/ 1 h 481"/>
                <a:gd name="T58" fmla="*/ 52 w 103"/>
                <a:gd name="T59" fmla="*/ 0 h 481"/>
                <a:gd name="T60" fmla="*/ 52 w 103"/>
                <a:gd name="T61" fmla="*/ 0 h 481"/>
                <a:gd name="T62" fmla="*/ 52 w 103"/>
                <a:gd name="T63" fmla="*/ 0 h 481"/>
                <a:gd name="T64" fmla="*/ 62 w 103"/>
                <a:gd name="T65" fmla="*/ 1 h 481"/>
                <a:gd name="T66" fmla="*/ 71 w 103"/>
                <a:gd name="T67" fmla="*/ 4 h 481"/>
                <a:gd name="T68" fmla="*/ 80 w 103"/>
                <a:gd name="T69" fmla="*/ 9 h 481"/>
                <a:gd name="T70" fmla="*/ 88 w 103"/>
                <a:gd name="T71" fmla="*/ 15 h 481"/>
                <a:gd name="T72" fmla="*/ 94 w 103"/>
                <a:gd name="T73" fmla="*/ 23 h 481"/>
                <a:gd name="T74" fmla="*/ 99 w 103"/>
                <a:gd name="T75" fmla="*/ 31 h 481"/>
                <a:gd name="T76" fmla="*/ 102 w 103"/>
                <a:gd name="T77" fmla="*/ 41 h 481"/>
                <a:gd name="T78" fmla="*/ 103 w 103"/>
                <a:gd name="T79" fmla="*/ 51 h 481"/>
                <a:gd name="T80" fmla="*/ 103 w 103"/>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3" h="481">
                  <a:moveTo>
                    <a:pt x="103" y="430"/>
                  </a:moveTo>
                  <a:lnTo>
                    <a:pt x="103" y="430"/>
                  </a:lnTo>
                  <a:lnTo>
                    <a:pt x="102" y="440"/>
                  </a:lnTo>
                  <a:lnTo>
                    <a:pt x="99" y="450"/>
                  </a:lnTo>
                  <a:lnTo>
                    <a:pt x="94" y="458"/>
                  </a:lnTo>
                  <a:lnTo>
                    <a:pt x="88" y="466"/>
                  </a:lnTo>
                  <a:lnTo>
                    <a:pt x="80" y="472"/>
                  </a:lnTo>
                  <a:lnTo>
                    <a:pt x="71" y="477"/>
                  </a:lnTo>
                  <a:lnTo>
                    <a:pt x="62" y="480"/>
                  </a:lnTo>
                  <a:lnTo>
                    <a:pt x="52" y="481"/>
                  </a:lnTo>
                  <a:lnTo>
                    <a:pt x="52" y="481"/>
                  </a:lnTo>
                  <a:lnTo>
                    <a:pt x="52" y="481"/>
                  </a:lnTo>
                  <a:lnTo>
                    <a:pt x="41" y="480"/>
                  </a:lnTo>
                  <a:lnTo>
                    <a:pt x="31" y="477"/>
                  </a:lnTo>
                  <a:lnTo>
                    <a:pt x="23" y="472"/>
                  </a:lnTo>
                  <a:lnTo>
                    <a:pt x="15" y="466"/>
                  </a:lnTo>
                  <a:lnTo>
                    <a:pt x="9" y="458"/>
                  </a:lnTo>
                  <a:lnTo>
                    <a:pt x="4" y="450"/>
                  </a:lnTo>
                  <a:lnTo>
                    <a:pt x="1" y="440"/>
                  </a:lnTo>
                  <a:lnTo>
                    <a:pt x="0" y="430"/>
                  </a:lnTo>
                  <a:lnTo>
                    <a:pt x="0" y="51"/>
                  </a:lnTo>
                  <a:lnTo>
                    <a:pt x="0" y="51"/>
                  </a:lnTo>
                  <a:lnTo>
                    <a:pt x="1" y="41"/>
                  </a:lnTo>
                  <a:lnTo>
                    <a:pt x="4" y="31"/>
                  </a:lnTo>
                  <a:lnTo>
                    <a:pt x="9" y="23"/>
                  </a:lnTo>
                  <a:lnTo>
                    <a:pt x="15" y="15"/>
                  </a:lnTo>
                  <a:lnTo>
                    <a:pt x="23" y="9"/>
                  </a:lnTo>
                  <a:lnTo>
                    <a:pt x="31" y="4"/>
                  </a:lnTo>
                  <a:lnTo>
                    <a:pt x="41" y="1"/>
                  </a:lnTo>
                  <a:lnTo>
                    <a:pt x="52" y="0"/>
                  </a:lnTo>
                  <a:lnTo>
                    <a:pt x="52" y="0"/>
                  </a:lnTo>
                  <a:lnTo>
                    <a:pt x="52" y="0"/>
                  </a:lnTo>
                  <a:lnTo>
                    <a:pt x="62" y="1"/>
                  </a:lnTo>
                  <a:lnTo>
                    <a:pt x="71" y="4"/>
                  </a:lnTo>
                  <a:lnTo>
                    <a:pt x="80" y="9"/>
                  </a:lnTo>
                  <a:lnTo>
                    <a:pt x="88" y="15"/>
                  </a:lnTo>
                  <a:lnTo>
                    <a:pt x="94" y="23"/>
                  </a:lnTo>
                  <a:lnTo>
                    <a:pt x="99" y="31"/>
                  </a:lnTo>
                  <a:lnTo>
                    <a:pt x="102" y="41"/>
                  </a:lnTo>
                  <a:lnTo>
                    <a:pt x="103" y="51"/>
                  </a:lnTo>
                  <a:lnTo>
                    <a:pt x="103"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7" name="Freeform 10"/>
            <p:cNvSpPr/>
            <p:nvPr/>
          </p:nvSpPr>
          <p:spPr bwMode="auto">
            <a:xfrm>
              <a:off x="722313" y="1337897"/>
              <a:ext cx="84660" cy="399231"/>
            </a:xfrm>
            <a:custGeom>
              <a:avLst/>
              <a:gdLst>
                <a:gd name="T0" fmla="*/ 102 w 102"/>
                <a:gd name="T1" fmla="*/ 430 h 481"/>
                <a:gd name="T2" fmla="*/ 102 w 102"/>
                <a:gd name="T3" fmla="*/ 430 h 481"/>
                <a:gd name="T4" fmla="*/ 100 w 102"/>
                <a:gd name="T5" fmla="*/ 440 h 481"/>
                <a:gd name="T6" fmla="*/ 98 w 102"/>
                <a:gd name="T7" fmla="*/ 450 h 481"/>
                <a:gd name="T8" fmla="*/ 93 w 102"/>
                <a:gd name="T9" fmla="*/ 458 h 481"/>
                <a:gd name="T10" fmla="*/ 87 w 102"/>
                <a:gd name="T11" fmla="*/ 466 h 481"/>
                <a:gd name="T12" fmla="*/ 80 w 102"/>
                <a:gd name="T13" fmla="*/ 472 h 481"/>
                <a:gd name="T14" fmla="*/ 71 w 102"/>
                <a:gd name="T15" fmla="*/ 477 h 481"/>
                <a:gd name="T16" fmla="*/ 61 w 102"/>
                <a:gd name="T17" fmla="*/ 480 h 481"/>
                <a:gd name="T18" fmla="*/ 51 w 102"/>
                <a:gd name="T19" fmla="*/ 481 h 481"/>
                <a:gd name="T20" fmla="*/ 51 w 102"/>
                <a:gd name="T21" fmla="*/ 481 h 481"/>
                <a:gd name="T22" fmla="*/ 51 w 102"/>
                <a:gd name="T23" fmla="*/ 481 h 481"/>
                <a:gd name="T24" fmla="*/ 41 w 102"/>
                <a:gd name="T25" fmla="*/ 480 h 481"/>
                <a:gd name="T26" fmla="*/ 31 w 102"/>
                <a:gd name="T27" fmla="*/ 477 h 481"/>
                <a:gd name="T28" fmla="*/ 22 w 102"/>
                <a:gd name="T29" fmla="*/ 472 h 481"/>
                <a:gd name="T30" fmla="*/ 15 w 102"/>
                <a:gd name="T31" fmla="*/ 466 h 481"/>
                <a:gd name="T32" fmla="*/ 8 w 102"/>
                <a:gd name="T33" fmla="*/ 458 h 481"/>
                <a:gd name="T34" fmla="*/ 4 w 102"/>
                <a:gd name="T35" fmla="*/ 450 h 481"/>
                <a:gd name="T36" fmla="*/ 1 w 102"/>
                <a:gd name="T37" fmla="*/ 440 h 481"/>
                <a:gd name="T38" fmla="*/ 0 w 102"/>
                <a:gd name="T39" fmla="*/ 430 h 481"/>
                <a:gd name="T40" fmla="*/ 0 w 102"/>
                <a:gd name="T41" fmla="*/ 51 h 481"/>
                <a:gd name="T42" fmla="*/ 0 w 102"/>
                <a:gd name="T43" fmla="*/ 51 h 481"/>
                <a:gd name="T44" fmla="*/ 1 w 102"/>
                <a:gd name="T45" fmla="*/ 41 h 481"/>
                <a:gd name="T46" fmla="*/ 4 w 102"/>
                <a:gd name="T47" fmla="*/ 31 h 481"/>
                <a:gd name="T48" fmla="*/ 8 w 102"/>
                <a:gd name="T49" fmla="*/ 23 h 481"/>
                <a:gd name="T50" fmla="*/ 15 w 102"/>
                <a:gd name="T51" fmla="*/ 15 h 481"/>
                <a:gd name="T52" fmla="*/ 22 w 102"/>
                <a:gd name="T53" fmla="*/ 9 h 481"/>
                <a:gd name="T54" fmla="*/ 31 w 102"/>
                <a:gd name="T55" fmla="*/ 4 h 481"/>
                <a:gd name="T56" fmla="*/ 41 w 102"/>
                <a:gd name="T57" fmla="*/ 1 h 481"/>
                <a:gd name="T58" fmla="*/ 51 w 102"/>
                <a:gd name="T59" fmla="*/ 0 h 481"/>
                <a:gd name="T60" fmla="*/ 51 w 102"/>
                <a:gd name="T61" fmla="*/ 0 h 481"/>
                <a:gd name="T62" fmla="*/ 51 w 102"/>
                <a:gd name="T63" fmla="*/ 0 h 481"/>
                <a:gd name="T64" fmla="*/ 61 w 102"/>
                <a:gd name="T65" fmla="*/ 1 h 481"/>
                <a:gd name="T66" fmla="*/ 71 w 102"/>
                <a:gd name="T67" fmla="*/ 4 h 481"/>
                <a:gd name="T68" fmla="*/ 80 w 102"/>
                <a:gd name="T69" fmla="*/ 9 h 481"/>
                <a:gd name="T70" fmla="*/ 87 w 102"/>
                <a:gd name="T71" fmla="*/ 15 h 481"/>
                <a:gd name="T72" fmla="*/ 93 w 102"/>
                <a:gd name="T73" fmla="*/ 23 h 481"/>
                <a:gd name="T74" fmla="*/ 98 w 102"/>
                <a:gd name="T75" fmla="*/ 31 h 481"/>
                <a:gd name="T76" fmla="*/ 100 w 102"/>
                <a:gd name="T77" fmla="*/ 41 h 481"/>
                <a:gd name="T78" fmla="*/ 102 w 102"/>
                <a:gd name="T79" fmla="*/ 51 h 481"/>
                <a:gd name="T80" fmla="*/ 102 w 102"/>
                <a:gd name="T81" fmla="*/ 43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481">
                  <a:moveTo>
                    <a:pt x="102" y="430"/>
                  </a:moveTo>
                  <a:lnTo>
                    <a:pt x="102" y="430"/>
                  </a:lnTo>
                  <a:lnTo>
                    <a:pt x="100" y="440"/>
                  </a:lnTo>
                  <a:lnTo>
                    <a:pt x="98" y="450"/>
                  </a:lnTo>
                  <a:lnTo>
                    <a:pt x="93" y="458"/>
                  </a:lnTo>
                  <a:lnTo>
                    <a:pt x="87" y="466"/>
                  </a:lnTo>
                  <a:lnTo>
                    <a:pt x="80" y="472"/>
                  </a:lnTo>
                  <a:lnTo>
                    <a:pt x="71" y="477"/>
                  </a:lnTo>
                  <a:lnTo>
                    <a:pt x="61" y="480"/>
                  </a:lnTo>
                  <a:lnTo>
                    <a:pt x="51" y="481"/>
                  </a:lnTo>
                  <a:lnTo>
                    <a:pt x="51" y="481"/>
                  </a:lnTo>
                  <a:lnTo>
                    <a:pt x="51" y="481"/>
                  </a:lnTo>
                  <a:lnTo>
                    <a:pt x="41" y="480"/>
                  </a:lnTo>
                  <a:lnTo>
                    <a:pt x="31" y="477"/>
                  </a:lnTo>
                  <a:lnTo>
                    <a:pt x="22" y="472"/>
                  </a:lnTo>
                  <a:lnTo>
                    <a:pt x="15" y="466"/>
                  </a:lnTo>
                  <a:lnTo>
                    <a:pt x="8" y="458"/>
                  </a:lnTo>
                  <a:lnTo>
                    <a:pt x="4" y="450"/>
                  </a:lnTo>
                  <a:lnTo>
                    <a:pt x="1" y="440"/>
                  </a:lnTo>
                  <a:lnTo>
                    <a:pt x="0" y="430"/>
                  </a:lnTo>
                  <a:lnTo>
                    <a:pt x="0" y="51"/>
                  </a:lnTo>
                  <a:lnTo>
                    <a:pt x="0" y="51"/>
                  </a:lnTo>
                  <a:lnTo>
                    <a:pt x="1" y="41"/>
                  </a:lnTo>
                  <a:lnTo>
                    <a:pt x="4" y="31"/>
                  </a:lnTo>
                  <a:lnTo>
                    <a:pt x="8" y="23"/>
                  </a:lnTo>
                  <a:lnTo>
                    <a:pt x="15" y="15"/>
                  </a:lnTo>
                  <a:lnTo>
                    <a:pt x="22" y="9"/>
                  </a:lnTo>
                  <a:lnTo>
                    <a:pt x="31" y="4"/>
                  </a:lnTo>
                  <a:lnTo>
                    <a:pt x="41" y="1"/>
                  </a:lnTo>
                  <a:lnTo>
                    <a:pt x="51" y="0"/>
                  </a:lnTo>
                  <a:lnTo>
                    <a:pt x="51" y="0"/>
                  </a:lnTo>
                  <a:lnTo>
                    <a:pt x="51" y="0"/>
                  </a:lnTo>
                  <a:lnTo>
                    <a:pt x="61" y="1"/>
                  </a:lnTo>
                  <a:lnTo>
                    <a:pt x="71" y="4"/>
                  </a:lnTo>
                  <a:lnTo>
                    <a:pt x="80" y="9"/>
                  </a:lnTo>
                  <a:lnTo>
                    <a:pt x="87" y="15"/>
                  </a:lnTo>
                  <a:lnTo>
                    <a:pt x="93" y="23"/>
                  </a:lnTo>
                  <a:lnTo>
                    <a:pt x="98" y="31"/>
                  </a:lnTo>
                  <a:lnTo>
                    <a:pt x="100" y="41"/>
                  </a:lnTo>
                  <a:lnTo>
                    <a:pt x="102" y="51"/>
                  </a:lnTo>
                  <a:lnTo>
                    <a:pt x="102" y="43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8" name="Freeform 11"/>
            <p:cNvSpPr/>
            <p:nvPr/>
          </p:nvSpPr>
          <p:spPr bwMode="auto">
            <a:xfrm>
              <a:off x="593663" y="1055696"/>
              <a:ext cx="295481" cy="349431"/>
            </a:xfrm>
            <a:custGeom>
              <a:avLst/>
              <a:gdLst>
                <a:gd name="T0" fmla="*/ 266 w 356"/>
                <a:gd name="T1" fmla="*/ 369 h 421"/>
                <a:gd name="T2" fmla="*/ 262 w 356"/>
                <a:gd name="T3" fmla="*/ 388 h 421"/>
                <a:gd name="T4" fmla="*/ 253 w 356"/>
                <a:gd name="T5" fmla="*/ 402 h 421"/>
                <a:gd name="T6" fmla="*/ 242 w 356"/>
                <a:gd name="T7" fmla="*/ 412 h 421"/>
                <a:gd name="T8" fmla="*/ 228 w 356"/>
                <a:gd name="T9" fmla="*/ 418 h 421"/>
                <a:gd name="T10" fmla="*/ 213 w 356"/>
                <a:gd name="T11" fmla="*/ 420 h 421"/>
                <a:gd name="T12" fmla="*/ 175 w 356"/>
                <a:gd name="T13" fmla="*/ 420 h 421"/>
                <a:gd name="T14" fmla="*/ 110 w 356"/>
                <a:gd name="T15" fmla="*/ 412 h 421"/>
                <a:gd name="T16" fmla="*/ 90 w 356"/>
                <a:gd name="T17" fmla="*/ 408 h 421"/>
                <a:gd name="T18" fmla="*/ 53 w 356"/>
                <a:gd name="T19" fmla="*/ 399 h 421"/>
                <a:gd name="T20" fmla="*/ 38 w 356"/>
                <a:gd name="T21" fmla="*/ 392 h 421"/>
                <a:gd name="T22" fmla="*/ 26 w 356"/>
                <a:gd name="T23" fmla="*/ 382 h 421"/>
                <a:gd name="T24" fmla="*/ 18 w 356"/>
                <a:gd name="T25" fmla="*/ 370 h 421"/>
                <a:gd name="T26" fmla="*/ 14 w 356"/>
                <a:gd name="T27" fmla="*/ 355 h 421"/>
                <a:gd name="T28" fmla="*/ 15 w 356"/>
                <a:gd name="T29" fmla="*/ 336 h 421"/>
                <a:gd name="T30" fmla="*/ 48 w 356"/>
                <a:gd name="T31" fmla="*/ 93 h 421"/>
                <a:gd name="T32" fmla="*/ 25 w 356"/>
                <a:gd name="T33" fmla="*/ 75 h 421"/>
                <a:gd name="T34" fmla="*/ 11 w 356"/>
                <a:gd name="T35" fmla="*/ 59 h 421"/>
                <a:gd name="T36" fmla="*/ 2 w 356"/>
                <a:gd name="T37" fmla="*/ 46 h 421"/>
                <a:gd name="T38" fmla="*/ 0 w 356"/>
                <a:gd name="T39" fmla="*/ 35 h 421"/>
                <a:gd name="T40" fmla="*/ 2 w 356"/>
                <a:gd name="T41" fmla="*/ 26 h 421"/>
                <a:gd name="T42" fmla="*/ 9 w 356"/>
                <a:gd name="T43" fmla="*/ 18 h 421"/>
                <a:gd name="T44" fmla="*/ 19 w 356"/>
                <a:gd name="T45" fmla="*/ 12 h 421"/>
                <a:gd name="T46" fmla="*/ 49 w 356"/>
                <a:gd name="T47" fmla="*/ 3 h 421"/>
                <a:gd name="T48" fmla="*/ 84 w 356"/>
                <a:gd name="T49" fmla="*/ 0 h 421"/>
                <a:gd name="T50" fmla="*/ 137 w 356"/>
                <a:gd name="T51" fmla="*/ 0 h 421"/>
                <a:gd name="T52" fmla="*/ 209 w 356"/>
                <a:gd name="T53" fmla="*/ 9 h 421"/>
                <a:gd name="T54" fmla="*/ 235 w 356"/>
                <a:gd name="T55" fmla="*/ 13 h 421"/>
                <a:gd name="T56" fmla="*/ 285 w 356"/>
                <a:gd name="T57" fmla="*/ 25 h 421"/>
                <a:gd name="T58" fmla="*/ 316 w 356"/>
                <a:gd name="T59" fmla="*/ 36 h 421"/>
                <a:gd name="T60" fmla="*/ 342 w 356"/>
                <a:gd name="T61" fmla="*/ 49 h 421"/>
                <a:gd name="T62" fmla="*/ 353 w 356"/>
                <a:gd name="T63" fmla="*/ 58 h 421"/>
                <a:gd name="T64" fmla="*/ 356 w 356"/>
                <a:gd name="T65" fmla="*/ 66 h 421"/>
                <a:gd name="T66" fmla="*/ 354 w 356"/>
                <a:gd name="T67" fmla="*/ 72 h 421"/>
                <a:gd name="T68" fmla="*/ 347 w 356"/>
                <a:gd name="T69" fmla="*/ 80 h 421"/>
                <a:gd name="T70" fmla="*/ 334 w 356"/>
                <a:gd name="T71" fmla="*/ 88 h 421"/>
                <a:gd name="T72" fmla="*/ 302 w 356"/>
                <a:gd name="T73" fmla="*/ 98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6" h="421">
                  <a:moveTo>
                    <a:pt x="266" y="369"/>
                  </a:moveTo>
                  <a:lnTo>
                    <a:pt x="266" y="369"/>
                  </a:lnTo>
                  <a:lnTo>
                    <a:pt x="264" y="379"/>
                  </a:lnTo>
                  <a:lnTo>
                    <a:pt x="262" y="388"/>
                  </a:lnTo>
                  <a:lnTo>
                    <a:pt x="258" y="395"/>
                  </a:lnTo>
                  <a:lnTo>
                    <a:pt x="253" y="402"/>
                  </a:lnTo>
                  <a:lnTo>
                    <a:pt x="248" y="407"/>
                  </a:lnTo>
                  <a:lnTo>
                    <a:pt x="242" y="412"/>
                  </a:lnTo>
                  <a:lnTo>
                    <a:pt x="236" y="415"/>
                  </a:lnTo>
                  <a:lnTo>
                    <a:pt x="228" y="418"/>
                  </a:lnTo>
                  <a:lnTo>
                    <a:pt x="221" y="419"/>
                  </a:lnTo>
                  <a:lnTo>
                    <a:pt x="213" y="420"/>
                  </a:lnTo>
                  <a:lnTo>
                    <a:pt x="195" y="421"/>
                  </a:lnTo>
                  <a:lnTo>
                    <a:pt x="175" y="420"/>
                  </a:lnTo>
                  <a:lnTo>
                    <a:pt x="154" y="417"/>
                  </a:lnTo>
                  <a:lnTo>
                    <a:pt x="110" y="412"/>
                  </a:lnTo>
                  <a:lnTo>
                    <a:pt x="110" y="412"/>
                  </a:lnTo>
                  <a:lnTo>
                    <a:pt x="90" y="408"/>
                  </a:lnTo>
                  <a:lnTo>
                    <a:pt x="70" y="404"/>
                  </a:lnTo>
                  <a:lnTo>
                    <a:pt x="53" y="399"/>
                  </a:lnTo>
                  <a:lnTo>
                    <a:pt x="45" y="395"/>
                  </a:lnTo>
                  <a:lnTo>
                    <a:pt x="38" y="392"/>
                  </a:lnTo>
                  <a:lnTo>
                    <a:pt x="31" y="388"/>
                  </a:lnTo>
                  <a:lnTo>
                    <a:pt x="26" y="382"/>
                  </a:lnTo>
                  <a:lnTo>
                    <a:pt x="22" y="377"/>
                  </a:lnTo>
                  <a:lnTo>
                    <a:pt x="18" y="370"/>
                  </a:lnTo>
                  <a:lnTo>
                    <a:pt x="16" y="363"/>
                  </a:lnTo>
                  <a:lnTo>
                    <a:pt x="14" y="355"/>
                  </a:lnTo>
                  <a:lnTo>
                    <a:pt x="14" y="345"/>
                  </a:lnTo>
                  <a:lnTo>
                    <a:pt x="15" y="336"/>
                  </a:lnTo>
                  <a:lnTo>
                    <a:pt x="48" y="93"/>
                  </a:lnTo>
                  <a:lnTo>
                    <a:pt x="48" y="93"/>
                  </a:lnTo>
                  <a:lnTo>
                    <a:pt x="36" y="83"/>
                  </a:lnTo>
                  <a:lnTo>
                    <a:pt x="25" y="75"/>
                  </a:lnTo>
                  <a:lnTo>
                    <a:pt x="17" y="67"/>
                  </a:lnTo>
                  <a:lnTo>
                    <a:pt x="11" y="59"/>
                  </a:lnTo>
                  <a:lnTo>
                    <a:pt x="5" y="53"/>
                  </a:lnTo>
                  <a:lnTo>
                    <a:pt x="2" y="46"/>
                  </a:lnTo>
                  <a:lnTo>
                    <a:pt x="0" y="40"/>
                  </a:lnTo>
                  <a:lnTo>
                    <a:pt x="0" y="35"/>
                  </a:lnTo>
                  <a:lnTo>
                    <a:pt x="0" y="30"/>
                  </a:lnTo>
                  <a:lnTo>
                    <a:pt x="2" y="26"/>
                  </a:lnTo>
                  <a:lnTo>
                    <a:pt x="5" y="22"/>
                  </a:lnTo>
                  <a:lnTo>
                    <a:pt x="9" y="18"/>
                  </a:lnTo>
                  <a:lnTo>
                    <a:pt x="14" y="15"/>
                  </a:lnTo>
                  <a:lnTo>
                    <a:pt x="19" y="12"/>
                  </a:lnTo>
                  <a:lnTo>
                    <a:pt x="33" y="7"/>
                  </a:lnTo>
                  <a:lnTo>
                    <a:pt x="49" y="3"/>
                  </a:lnTo>
                  <a:lnTo>
                    <a:pt x="66" y="1"/>
                  </a:lnTo>
                  <a:lnTo>
                    <a:pt x="84" y="0"/>
                  </a:lnTo>
                  <a:lnTo>
                    <a:pt x="103" y="0"/>
                  </a:lnTo>
                  <a:lnTo>
                    <a:pt x="137" y="0"/>
                  </a:lnTo>
                  <a:lnTo>
                    <a:pt x="164" y="3"/>
                  </a:lnTo>
                  <a:lnTo>
                    <a:pt x="209" y="9"/>
                  </a:lnTo>
                  <a:lnTo>
                    <a:pt x="209" y="9"/>
                  </a:lnTo>
                  <a:lnTo>
                    <a:pt x="235" y="13"/>
                  </a:lnTo>
                  <a:lnTo>
                    <a:pt x="267" y="20"/>
                  </a:lnTo>
                  <a:lnTo>
                    <a:pt x="285" y="25"/>
                  </a:lnTo>
                  <a:lnTo>
                    <a:pt x="301" y="30"/>
                  </a:lnTo>
                  <a:lnTo>
                    <a:pt x="316" y="36"/>
                  </a:lnTo>
                  <a:lnTo>
                    <a:pt x="330" y="42"/>
                  </a:lnTo>
                  <a:lnTo>
                    <a:pt x="342" y="49"/>
                  </a:lnTo>
                  <a:lnTo>
                    <a:pt x="351" y="55"/>
                  </a:lnTo>
                  <a:lnTo>
                    <a:pt x="353" y="58"/>
                  </a:lnTo>
                  <a:lnTo>
                    <a:pt x="355" y="62"/>
                  </a:lnTo>
                  <a:lnTo>
                    <a:pt x="356" y="66"/>
                  </a:lnTo>
                  <a:lnTo>
                    <a:pt x="356" y="69"/>
                  </a:lnTo>
                  <a:lnTo>
                    <a:pt x="354" y="72"/>
                  </a:lnTo>
                  <a:lnTo>
                    <a:pt x="352" y="77"/>
                  </a:lnTo>
                  <a:lnTo>
                    <a:pt x="347" y="80"/>
                  </a:lnTo>
                  <a:lnTo>
                    <a:pt x="341" y="84"/>
                  </a:lnTo>
                  <a:lnTo>
                    <a:pt x="334" y="88"/>
                  </a:lnTo>
                  <a:lnTo>
                    <a:pt x="326" y="91"/>
                  </a:lnTo>
                  <a:lnTo>
                    <a:pt x="302" y="98"/>
                  </a:lnTo>
                  <a:lnTo>
                    <a:pt x="266" y="36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19" name="Freeform 18"/>
            <p:cNvSpPr/>
            <p:nvPr/>
          </p:nvSpPr>
          <p:spPr bwMode="auto">
            <a:xfrm>
              <a:off x="1118224" y="782625"/>
              <a:ext cx="224101" cy="231571"/>
            </a:xfrm>
            <a:custGeom>
              <a:avLst/>
              <a:gdLst>
                <a:gd name="T0" fmla="*/ 27 w 270"/>
                <a:gd name="T1" fmla="*/ 279 h 279"/>
                <a:gd name="T2" fmla="*/ 0 w 270"/>
                <a:gd name="T3" fmla="*/ 253 h 279"/>
                <a:gd name="T4" fmla="*/ 259 w 270"/>
                <a:gd name="T5" fmla="*/ 0 h 279"/>
                <a:gd name="T6" fmla="*/ 270 w 270"/>
                <a:gd name="T7" fmla="*/ 10 h 279"/>
                <a:gd name="T8" fmla="*/ 27 w 270"/>
                <a:gd name="T9" fmla="*/ 279 h 279"/>
              </a:gdLst>
              <a:ahLst/>
              <a:cxnLst>
                <a:cxn ang="0">
                  <a:pos x="T0" y="T1"/>
                </a:cxn>
                <a:cxn ang="0">
                  <a:pos x="T2" y="T3"/>
                </a:cxn>
                <a:cxn ang="0">
                  <a:pos x="T4" y="T5"/>
                </a:cxn>
                <a:cxn ang="0">
                  <a:pos x="T6" y="T7"/>
                </a:cxn>
                <a:cxn ang="0">
                  <a:pos x="T8" y="T9"/>
                </a:cxn>
              </a:cxnLst>
              <a:rect l="0" t="0" r="r" b="b"/>
              <a:pathLst>
                <a:path w="270" h="279">
                  <a:moveTo>
                    <a:pt x="27" y="279"/>
                  </a:moveTo>
                  <a:lnTo>
                    <a:pt x="0" y="253"/>
                  </a:lnTo>
                  <a:lnTo>
                    <a:pt x="259" y="0"/>
                  </a:lnTo>
                  <a:lnTo>
                    <a:pt x="270" y="10"/>
                  </a:lnTo>
                  <a:lnTo>
                    <a:pt x="27" y="279"/>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0" name="Freeform 19"/>
            <p:cNvSpPr/>
            <p:nvPr/>
          </p:nvSpPr>
          <p:spPr bwMode="auto">
            <a:xfrm>
              <a:off x="714013" y="1068146"/>
              <a:ext cx="23240" cy="23240"/>
            </a:xfrm>
            <a:custGeom>
              <a:avLst/>
              <a:gdLst>
                <a:gd name="T0" fmla="*/ 28 w 28"/>
                <a:gd name="T1" fmla="*/ 14 h 28"/>
                <a:gd name="T2" fmla="*/ 28 w 28"/>
                <a:gd name="T3" fmla="*/ 14 h 28"/>
                <a:gd name="T4" fmla="*/ 27 w 28"/>
                <a:gd name="T5" fmla="*/ 20 h 28"/>
                <a:gd name="T6" fmla="*/ 24 w 28"/>
                <a:gd name="T7" fmla="*/ 24 h 28"/>
                <a:gd name="T8" fmla="*/ 19 w 28"/>
                <a:gd name="T9" fmla="*/ 27 h 28"/>
                <a:gd name="T10" fmla="*/ 14 w 28"/>
                <a:gd name="T11" fmla="*/ 28 h 28"/>
                <a:gd name="T12" fmla="*/ 14 w 28"/>
                <a:gd name="T13" fmla="*/ 28 h 28"/>
                <a:gd name="T14" fmla="*/ 9 w 28"/>
                <a:gd name="T15" fmla="*/ 27 h 28"/>
                <a:gd name="T16" fmla="*/ 4 w 28"/>
                <a:gd name="T17" fmla="*/ 24 h 28"/>
                <a:gd name="T18" fmla="*/ 1 w 28"/>
                <a:gd name="T19" fmla="*/ 20 h 28"/>
                <a:gd name="T20" fmla="*/ 0 w 28"/>
                <a:gd name="T21" fmla="*/ 14 h 28"/>
                <a:gd name="T22" fmla="*/ 0 w 28"/>
                <a:gd name="T23" fmla="*/ 14 h 28"/>
                <a:gd name="T24" fmla="*/ 1 w 28"/>
                <a:gd name="T25" fmla="*/ 9 h 28"/>
                <a:gd name="T26" fmla="*/ 4 w 28"/>
                <a:gd name="T27" fmla="*/ 4 h 28"/>
                <a:gd name="T28" fmla="*/ 9 w 28"/>
                <a:gd name="T29" fmla="*/ 1 h 28"/>
                <a:gd name="T30" fmla="*/ 14 w 28"/>
                <a:gd name="T31" fmla="*/ 0 h 28"/>
                <a:gd name="T32" fmla="*/ 14 w 28"/>
                <a:gd name="T33" fmla="*/ 0 h 28"/>
                <a:gd name="T34" fmla="*/ 19 w 28"/>
                <a:gd name="T35" fmla="*/ 1 h 28"/>
                <a:gd name="T36" fmla="*/ 24 w 28"/>
                <a:gd name="T37" fmla="*/ 4 h 28"/>
                <a:gd name="T38" fmla="*/ 27 w 28"/>
                <a:gd name="T39" fmla="*/ 9 h 28"/>
                <a:gd name="T40" fmla="*/ 28 w 28"/>
                <a:gd name="T41" fmla="*/ 14 h 28"/>
                <a:gd name="T42" fmla="*/ 28 w 28"/>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8" y="14"/>
                  </a:moveTo>
                  <a:lnTo>
                    <a:pt x="28" y="14"/>
                  </a:lnTo>
                  <a:lnTo>
                    <a:pt x="27" y="20"/>
                  </a:lnTo>
                  <a:lnTo>
                    <a:pt x="24" y="24"/>
                  </a:lnTo>
                  <a:lnTo>
                    <a:pt x="19" y="27"/>
                  </a:lnTo>
                  <a:lnTo>
                    <a:pt x="14" y="28"/>
                  </a:lnTo>
                  <a:lnTo>
                    <a:pt x="14" y="28"/>
                  </a:lnTo>
                  <a:lnTo>
                    <a:pt x="9" y="27"/>
                  </a:lnTo>
                  <a:lnTo>
                    <a:pt x="4" y="24"/>
                  </a:lnTo>
                  <a:lnTo>
                    <a:pt x="1" y="20"/>
                  </a:lnTo>
                  <a:lnTo>
                    <a:pt x="0" y="14"/>
                  </a:lnTo>
                  <a:lnTo>
                    <a:pt x="0" y="14"/>
                  </a:lnTo>
                  <a:lnTo>
                    <a:pt x="1" y="9"/>
                  </a:lnTo>
                  <a:lnTo>
                    <a:pt x="4" y="4"/>
                  </a:lnTo>
                  <a:lnTo>
                    <a:pt x="9" y="1"/>
                  </a:lnTo>
                  <a:lnTo>
                    <a:pt x="14" y="0"/>
                  </a:lnTo>
                  <a:lnTo>
                    <a:pt x="14" y="0"/>
                  </a:lnTo>
                  <a:lnTo>
                    <a:pt x="19" y="1"/>
                  </a:lnTo>
                  <a:lnTo>
                    <a:pt x="24" y="4"/>
                  </a:lnTo>
                  <a:lnTo>
                    <a:pt x="27" y="9"/>
                  </a:lnTo>
                  <a:lnTo>
                    <a:pt x="28" y="14"/>
                  </a:lnTo>
                  <a:lnTo>
                    <a:pt x="28" y="14"/>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sp>
          <p:nvSpPr>
            <p:cNvPr id="21" name="Freeform 20"/>
            <p:cNvSpPr/>
            <p:nvPr/>
          </p:nvSpPr>
          <p:spPr bwMode="auto">
            <a:xfrm>
              <a:off x="696583" y="1083086"/>
              <a:ext cx="54780" cy="239871"/>
            </a:xfrm>
            <a:custGeom>
              <a:avLst/>
              <a:gdLst>
                <a:gd name="T0" fmla="*/ 31 w 66"/>
                <a:gd name="T1" fmla="*/ 0 h 289"/>
                <a:gd name="T2" fmla="*/ 0 w 66"/>
                <a:gd name="T3" fmla="*/ 252 h 289"/>
                <a:gd name="T4" fmla="*/ 35 w 66"/>
                <a:gd name="T5" fmla="*/ 289 h 289"/>
                <a:gd name="T6" fmla="*/ 66 w 66"/>
                <a:gd name="T7" fmla="*/ 252 h 289"/>
                <a:gd name="T8" fmla="*/ 38 w 66"/>
                <a:gd name="T9" fmla="*/ 2 h 289"/>
                <a:gd name="T10" fmla="*/ 38 w 66"/>
                <a:gd name="T11" fmla="*/ 2 h 289"/>
                <a:gd name="T12" fmla="*/ 31 w 66"/>
                <a:gd name="T13" fmla="*/ 0 h 289"/>
                <a:gd name="T14" fmla="*/ 31 w 66"/>
                <a:gd name="T15" fmla="*/ 0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289">
                  <a:moveTo>
                    <a:pt x="31" y="0"/>
                  </a:moveTo>
                  <a:lnTo>
                    <a:pt x="0" y="252"/>
                  </a:lnTo>
                  <a:lnTo>
                    <a:pt x="35" y="289"/>
                  </a:lnTo>
                  <a:lnTo>
                    <a:pt x="66" y="252"/>
                  </a:lnTo>
                  <a:lnTo>
                    <a:pt x="38" y="2"/>
                  </a:lnTo>
                  <a:lnTo>
                    <a:pt x="38" y="2"/>
                  </a:lnTo>
                  <a:lnTo>
                    <a:pt x="31" y="0"/>
                  </a:lnTo>
                  <a:lnTo>
                    <a:pt x="31" y="0"/>
                  </a:lnTo>
                  <a:close/>
                </a:path>
              </a:pathLst>
            </a:custGeom>
            <a:solidFill>
              <a:srgbClr val="5D88DD"/>
            </a:solidFill>
            <a:ln>
              <a:noFill/>
            </a:ln>
          </p:spPr>
          <p:txBody>
            <a:bodyPr vert="horz" wrap="square" lIns="91440" tIns="45720" rIns="91440" bIns="45720" numCol="1" anchor="t" anchorCtr="0" compatLnSpc="1"/>
            <a:lstStyle/>
            <a:p>
              <a:endParaRPr lang="zh-CN" altLang="en-US"/>
            </a:p>
          </p:txBody>
        </p:sp>
      </p:grpSp>
      <p:sp>
        <p:nvSpPr>
          <p:cNvPr id="7" name="矩形 6"/>
          <p:cNvSpPr/>
          <p:nvPr/>
        </p:nvSpPr>
        <p:spPr>
          <a:xfrm>
            <a:off x="5016664" y="1772816"/>
            <a:ext cx="2031325" cy="609398"/>
          </a:xfrm>
          <a:prstGeom prst="rect">
            <a:avLst/>
          </a:prstGeom>
        </p:spPr>
        <p:txBody>
          <a:bodyPr wrap="square">
            <a:spAutoFit/>
          </a:bodyPr>
          <a:lstStyle/>
          <a:p>
            <a:pPr algn="ctr" eaLnBrk="0" hangingPunct="0">
              <a:lnSpc>
                <a:spcPct val="140000"/>
              </a:lnSpc>
              <a:spcBef>
                <a:spcPct val="20000"/>
              </a:spcBef>
              <a:buClr>
                <a:schemeClr val="tx1"/>
              </a:buClr>
              <a:buSzPct val="75000"/>
            </a:pPr>
            <a:r>
              <a:rPr lang="zh-CN" altLang="en-US" sz="2400" b="1" dirty="0">
                <a:latin typeface="微软雅黑" panose="020B0503020204020204" pitchFamily="34" charset="-122"/>
                <a:ea typeface="微软雅黑" panose="020B0503020204020204" pitchFamily="34" charset="-122"/>
              </a:rPr>
              <a:t>安全效益法则</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4213671" y="3651650"/>
            <a:ext cx="3650358" cy="580415"/>
          </a:xfrm>
          <a:prstGeom prst="rect">
            <a:avLst/>
          </a:prstGeom>
        </p:spPr>
        <p:txBody>
          <a:bodyPr wrap="none">
            <a:spAutoFit/>
          </a:bodyPr>
          <a:lstStyle/>
          <a:p>
            <a:pPr indent="-342900">
              <a:lnSpc>
                <a:spcPct val="150000"/>
              </a:lnSpc>
              <a:spcBef>
                <a:spcPts val="0"/>
              </a:spcBef>
            </a:pPr>
            <a:r>
              <a:rPr lang="zh-CN" altLang="en-US" sz="2400" b="1" dirty="0">
                <a:solidFill>
                  <a:schemeClr val="bg1"/>
                </a:solidFill>
                <a:latin typeface="微软雅黑" panose="020B0503020204020204" pitchFamily="34" charset="-122"/>
                <a:ea typeface="微软雅黑" panose="020B0503020204020204" pitchFamily="34" charset="-122"/>
              </a:rPr>
              <a:t>成本</a:t>
            </a:r>
            <a:r>
              <a:rPr lang="he-IL"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经济效益</a:t>
            </a:r>
            <a:r>
              <a:rPr lang="he-IL" altLang="en-US"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社会效益</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73" name="Rectangle 3"/>
          <p:cNvSpPr>
            <a:spLocks noGrp="1"/>
          </p:cNvSpPr>
          <p:nvPr/>
        </p:nvSpPr>
        <p:spPr>
          <a:xfrm>
            <a:off x="2467595" y="1712475"/>
            <a:ext cx="7142509" cy="512981"/>
          </a:xfrm>
          <a:prstGeom prst="rect">
            <a:avLst/>
          </a:prstGeom>
          <a:noFill/>
          <a:ln w="9525">
            <a:noFill/>
          </a:ln>
        </p:spPr>
        <p:txBody>
          <a:bodyPr/>
          <a:lstStyle/>
          <a:p>
            <a:pPr indent="-342900" algn="ctr">
              <a:lnSpc>
                <a:spcPct val="150000"/>
              </a:lnSpc>
              <a:spcBef>
                <a:spcPts val="0"/>
              </a:spcBef>
            </a:pPr>
            <a:r>
              <a:rPr lang="zh-CN" altLang="en-US" sz="2000" dirty="0">
                <a:latin typeface="微软雅黑" panose="020B0503020204020204" pitchFamily="34" charset="-122"/>
                <a:ea typeface="微软雅黑" panose="020B0503020204020204" pitchFamily="34" charset="-122"/>
              </a:rPr>
              <a:t>主要围绕工艺、设备、环境、管理、制度五类缺陷进行管理 。</a:t>
            </a:r>
            <a:endParaRPr lang="zh-CN" altLang="en-US" sz="20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47345" y="4374240"/>
            <a:ext cx="1383010" cy="2331360"/>
          </a:xfrm>
          <a:prstGeom prst="rect">
            <a:avLst/>
          </a:prstGeom>
        </p:spPr>
      </p:pic>
      <p:sp>
        <p:nvSpPr>
          <p:cNvPr id="3" name="椭圆 2"/>
          <p:cNvSpPr/>
          <p:nvPr/>
        </p:nvSpPr>
        <p:spPr>
          <a:xfrm>
            <a:off x="3779004" y="472514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283655" y="349391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498790" y="270426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806257" y="349391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253985" y="4725144"/>
            <a:ext cx="1080120" cy="108012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918954" y="5034371"/>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工艺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4429905" y="3801524"/>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设备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638740" y="2974102"/>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环境</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946207" y="3784384"/>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7393935" y="5034371"/>
            <a:ext cx="800219"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制度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4772560" y="320296"/>
            <a:ext cx="2646879"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消除安全隐患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55840" y="1797485"/>
            <a:ext cx="6120680" cy="3384376"/>
          </a:xfrm>
          <a:prstGeom prst="rect">
            <a:avLst/>
          </a:prstGeom>
          <a:solidFill>
            <a:srgbClr val="1D4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1175" y="1772816"/>
            <a:ext cx="3425253" cy="3409045"/>
          </a:xfrm>
          <a:prstGeom prst="rect">
            <a:avLst/>
          </a:prstGeom>
        </p:spPr>
      </p:pic>
      <p:sp>
        <p:nvSpPr>
          <p:cNvPr id="5" name="矩形 4"/>
          <p:cNvSpPr/>
          <p:nvPr/>
        </p:nvSpPr>
        <p:spPr>
          <a:xfrm>
            <a:off x="5735960" y="2046177"/>
            <a:ext cx="3960440" cy="2862322"/>
          </a:xfrm>
          <a:prstGeom prst="rect">
            <a:avLst/>
          </a:prstGeom>
        </p:spPr>
        <p:txBody>
          <a:bodyPr wrap="square">
            <a:spAutoFit/>
          </a:bodyPr>
          <a:lstStyle/>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观念：影响我们的意识</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意识：强化我们的责任</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责任：规范我们的行为</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行为：表现我们的素质</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rtl="0" eaLnBrk="0" hangingPunct="0">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素质：决定我们的命运</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7" name="灯片编号占位符 3"/>
          <p:cNvSpPr txBox="1">
            <a:spLocks noGrp="1"/>
          </p:cNvSpPr>
          <p:nvPr>
            <p:ph type="sldNum" sz="quarter" idx="12"/>
          </p:nvPr>
        </p:nvSpPr>
        <p:spPr/>
        <p:txBody>
          <a:bodyPr/>
          <a:lstStyle/>
          <a:p>
            <a:pPr algn="r" eaLnBrk="1" hangingPunct="1"/>
            <a:fld id="{9A0DB2DC-4C9A-4742-B13C-FB6460FD3503}" type="slidenum">
              <a:rPr lang="zh-CN" altLang="en-US" sz="1000" dirty="0"/>
            </a:fld>
            <a:endParaRPr lang="zh-CN" altLang="en-US" sz="1000" dirty="0"/>
          </a:p>
        </p:txBody>
      </p:sp>
      <p:pic>
        <p:nvPicPr>
          <p:cNvPr id="2097230" name="Picture 2" descr="40"/>
          <p:cNvPicPr>
            <a:picLocks noChangeAspect="1"/>
          </p:cNvPicPr>
          <p:nvPr/>
        </p:nvPicPr>
        <p:blipFill>
          <a:blip r:embed="rId1" cstate="print"/>
          <a:stretch>
            <a:fillRect/>
          </a:stretch>
        </p:blipFill>
        <p:spPr>
          <a:xfrm>
            <a:off x="2274093" y="1412776"/>
            <a:ext cx="7643813" cy="5261181"/>
          </a:xfrm>
          <a:prstGeom prst="rect">
            <a:avLst/>
          </a:prstGeom>
          <a:noFill/>
          <a:ln w="9525">
            <a:noFill/>
          </a:ln>
        </p:spPr>
      </p:pic>
      <p:sp>
        <p:nvSpPr>
          <p:cNvPr id="1048888" name="Rectangle 3"/>
          <p:cNvSpPr>
            <a:spLocks noGrp="1" noRot="1"/>
          </p:cNvSpPr>
          <p:nvPr/>
        </p:nvSpPr>
        <p:spPr>
          <a:xfrm>
            <a:off x="3032917" y="323275"/>
            <a:ext cx="6126163"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安全文化建设的基础</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3269468" y="2000250"/>
            <a:ext cx="5995183" cy="2997200"/>
          </a:xfrm>
          <a:custGeom>
            <a:avLst/>
            <a:gdLst>
              <a:gd name="connsiteX0" fmla="*/ 44450 w 6038850"/>
              <a:gd name="connsiteY0" fmla="*/ 0 h 2997200"/>
              <a:gd name="connsiteX1" fmla="*/ 1930400 w 6038850"/>
              <a:gd name="connsiteY1" fmla="*/ 933450 h 2997200"/>
              <a:gd name="connsiteX2" fmla="*/ 3829050 w 6038850"/>
              <a:gd name="connsiteY2" fmla="*/ 1733550 h 2997200"/>
              <a:gd name="connsiteX3" fmla="*/ 6038850 w 6038850"/>
              <a:gd name="connsiteY3" fmla="*/ 2590800 h 2997200"/>
              <a:gd name="connsiteX4" fmla="*/ 6038850 w 6038850"/>
              <a:gd name="connsiteY4" fmla="*/ 2997200 h 2997200"/>
              <a:gd name="connsiteX5" fmla="*/ 0 w 6038850"/>
              <a:gd name="connsiteY5" fmla="*/ 2997200 h 2997200"/>
              <a:gd name="connsiteX6" fmla="*/ 44450 w 6038850"/>
              <a:gd name="connsiteY6" fmla="*/ 0 h 2997200"/>
              <a:gd name="connsiteX0-1" fmla="*/ 44450 w 6038850"/>
              <a:gd name="connsiteY0-2" fmla="*/ 0 h 2997200"/>
              <a:gd name="connsiteX1-3" fmla="*/ 1930400 w 6038850"/>
              <a:gd name="connsiteY1-4" fmla="*/ 933450 h 2997200"/>
              <a:gd name="connsiteX2-5" fmla="*/ 3829050 w 6038850"/>
              <a:gd name="connsiteY2-6" fmla="*/ 1733550 h 2997200"/>
              <a:gd name="connsiteX3-7" fmla="*/ 6038850 w 6038850"/>
              <a:gd name="connsiteY3-8" fmla="*/ 2590800 h 2997200"/>
              <a:gd name="connsiteX4-9" fmla="*/ 6038850 w 6038850"/>
              <a:gd name="connsiteY4-10" fmla="*/ 2997200 h 2997200"/>
              <a:gd name="connsiteX5-11" fmla="*/ 0 w 6038850"/>
              <a:gd name="connsiteY5-12" fmla="*/ 2997200 h 2997200"/>
              <a:gd name="connsiteX6-13" fmla="*/ 44450 w 6038850"/>
              <a:gd name="connsiteY6-14" fmla="*/ 0 h 2997200"/>
              <a:gd name="connsiteX0-15" fmla="*/ 44450 w 6038850"/>
              <a:gd name="connsiteY0-16" fmla="*/ 0 h 2997200"/>
              <a:gd name="connsiteX1-17" fmla="*/ 1930400 w 6038850"/>
              <a:gd name="connsiteY1-18" fmla="*/ 933450 h 2997200"/>
              <a:gd name="connsiteX2-19" fmla="*/ 3829050 w 6038850"/>
              <a:gd name="connsiteY2-20" fmla="*/ 1733550 h 2997200"/>
              <a:gd name="connsiteX3-21" fmla="*/ 6038850 w 6038850"/>
              <a:gd name="connsiteY3-22" fmla="*/ 2590800 h 2997200"/>
              <a:gd name="connsiteX4-23" fmla="*/ 6038850 w 6038850"/>
              <a:gd name="connsiteY4-24" fmla="*/ 2997200 h 2997200"/>
              <a:gd name="connsiteX5-25" fmla="*/ 0 w 6038850"/>
              <a:gd name="connsiteY5-26" fmla="*/ 2997200 h 2997200"/>
              <a:gd name="connsiteX6-27" fmla="*/ 44450 w 6038850"/>
              <a:gd name="connsiteY6-28" fmla="*/ 0 h 2997200"/>
              <a:gd name="connsiteX0-29" fmla="*/ 44450 w 6038850"/>
              <a:gd name="connsiteY0-30" fmla="*/ 0 h 2997200"/>
              <a:gd name="connsiteX1-31" fmla="*/ 1930400 w 6038850"/>
              <a:gd name="connsiteY1-32" fmla="*/ 933450 h 2997200"/>
              <a:gd name="connsiteX2-33" fmla="*/ 3829050 w 6038850"/>
              <a:gd name="connsiteY2-34" fmla="*/ 1733550 h 2997200"/>
              <a:gd name="connsiteX3-35" fmla="*/ 6038850 w 6038850"/>
              <a:gd name="connsiteY3-36" fmla="*/ 2590800 h 2997200"/>
              <a:gd name="connsiteX4-37" fmla="*/ 6038850 w 6038850"/>
              <a:gd name="connsiteY4-38" fmla="*/ 2997200 h 2997200"/>
              <a:gd name="connsiteX5-39" fmla="*/ 0 w 6038850"/>
              <a:gd name="connsiteY5-40" fmla="*/ 2997200 h 2997200"/>
              <a:gd name="connsiteX6-41" fmla="*/ 44450 w 6038850"/>
              <a:gd name="connsiteY6-42" fmla="*/ 0 h 2997200"/>
              <a:gd name="connsiteX0-43" fmla="*/ 44450 w 6038850"/>
              <a:gd name="connsiteY0-44" fmla="*/ 0 h 2997200"/>
              <a:gd name="connsiteX1-45" fmla="*/ 1924050 w 6038850"/>
              <a:gd name="connsiteY1-46" fmla="*/ 952500 h 2997200"/>
              <a:gd name="connsiteX2-47" fmla="*/ 3829050 w 6038850"/>
              <a:gd name="connsiteY2-48" fmla="*/ 1733550 h 2997200"/>
              <a:gd name="connsiteX3-49" fmla="*/ 6038850 w 6038850"/>
              <a:gd name="connsiteY3-50" fmla="*/ 2590800 h 2997200"/>
              <a:gd name="connsiteX4-51" fmla="*/ 6038850 w 6038850"/>
              <a:gd name="connsiteY4-52" fmla="*/ 2997200 h 2997200"/>
              <a:gd name="connsiteX5-53" fmla="*/ 0 w 6038850"/>
              <a:gd name="connsiteY5-54" fmla="*/ 2997200 h 2997200"/>
              <a:gd name="connsiteX6-55" fmla="*/ 44450 w 6038850"/>
              <a:gd name="connsiteY6-56" fmla="*/ 0 h 2997200"/>
              <a:gd name="connsiteX0-57" fmla="*/ 44450 w 6038850"/>
              <a:gd name="connsiteY0-58" fmla="*/ 0 h 2997200"/>
              <a:gd name="connsiteX1-59" fmla="*/ 1924050 w 6038850"/>
              <a:gd name="connsiteY1-60" fmla="*/ 952500 h 2997200"/>
              <a:gd name="connsiteX2-61" fmla="*/ 3829050 w 6038850"/>
              <a:gd name="connsiteY2-62" fmla="*/ 1733550 h 2997200"/>
              <a:gd name="connsiteX3-63" fmla="*/ 6038850 w 6038850"/>
              <a:gd name="connsiteY3-64" fmla="*/ 2590800 h 2997200"/>
              <a:gd name="connsiteX4-65" fmla="*/ 6038850 w 6038850"/>
              <a:gd name="connsiteY4-66" fmla="*/ 2997200 h 2997200"/>
              <a:gd name="connsiteX5-67" fmla="*/ 0 w 6038850"/>
              <a:gd name="connsiteY5-68" fmla="*/ 2997200 h 2997200"/>
              <a:gd name="connsiteX6-69" fmla="*/ 44450 w 6038850"/>
              <a:gd name="connsiteY6-70" fmla="*/ 0 h 2997200"/>
              <a:gd name="connsiteX0-71" fmla="*/ 44450 w 6038850"/>
              <a:gd name="connsiteY0-72" fmla="*/ 0 h 2997200"/>
              <a:gd name="connsiteX1-73" fmla="*/ 1924050 w 6038850"/>
              <a:gd name="connsiteY1-74" fmla="*/ 952500 h 2997200"/>
              <a:gd name="connsiteX2-75" fmla="*/ 3829050 w 6038850"/>
              <a:gd name="connsiteY2-76" fmla="*/ 1733550 h 2997200"/>
              <a:gd name="connsiteX3-77" fmla="*/ 6038850 w 6038850"/>
              <a:gd name="connsiteY3-78" fmla="*/ 2590800 h 2997200"/>
              <a:gd name="connsiteX4-79" fmla="*/ 6038850 w 6038850"/>
              <a:gd name="connsiteY4-80" fmla="*/ 2997200 h 2997200"/>
              <a:gd name="connsiteX5-81" fmla="*/ 0 w 6038850"/>
              <a:gd name="connsiteY5-82" fmla="*/ 2997200 h 2997200"/>
              <a:gd name="connsiteX6-83" fmla="*/ 44450 w 6038850"/>
              <a:gd name="connsiteY6-84" fmla="*/ 0 h 2997200"/>
              <a:gd name="connsiteX0-85" fmla="*/ 44450 w 6038850"/>
              <a:gd name="connsiteY0-86" fmla="*/ 0 h 2997200"/>
              <a:gd name="connsiteX1-87" fmla="*/ 1924050 w 6038850"/>
              <a:gd name="connsiteY1-88" fmla="*/ 952500 h 2997200"/>
              <a:gd name="connsiteX2-89" fmla="*/ 3829050 w 6038850"/>
              <a:gd name="connsiteY2-90" fmla="*/ 1733550 h 2997200"/>
              <a:gd name="connsiteX3-91" fmla="*/ 6038850 w 6038850"/>
              <a:gd name="connsiteY3-92" fmla="*/ 2590800 h 2997200"/>
              <a:gd name="connsiteX4-93" fmla="*/ 6038850 w 6038850"/>
              <a:gd name="connsiteY4-94" fmla="*/ 2997200 h 2997200"/>
              <a:gd name="connsiteX5-95" fmla="*/ 0 w 6038850"/>
              <a:gd name="connsiteY5-96" fmla="*/ 2997200 h 2997200"/>
              <a:gd name="connsiteX6-97" fmla="*/ 44450 w 6038850"/>
              <a:gd name="connsiteY6-98" fmla="*/ 0 h 2997200"/>
              <a:gd name="connsiteX0-99" fmla="*/ 44450 w 6038850"/>
              <a:gd name="connsiteY0-100" fmla="*/ 0 h 2997200"/>
              <a:gd name="connsiteX1-101" fmla="*/ 1924050 w 6038850"/>
              <a:gd name="connsiteY1-102" fmla="*/ 952500 h 2997200"/>
              <a:gd name="connsiteX2-103" fmla="*/ 3829050 w 6038850"/>
              <a:gd name="connsiteY2-104" fmla="*/ 1733550 h 2997200"/>
              <a:gd name="connsiteX3-105" fmla="*/ 6038850 w 6038850"/>
              <a:gd name="connsiteY3-106" fmla="*/ 2590800 h 2997200"/>
              <a:gd name="connsiteX4-107" fmla="*/ 6038850 w 6038850"/>
              <a:gd name="connsiteY4-108" fmla="*/ 2997200 h 2997200"/>
              <a:gd name="connsiteX5-109" fmla="*/ 0 w 6038850"/>
              <a:gd name="connsiteY5-110" fmla="*/ 2997200 h 2997200"/>
              <a:gd name="connsiteX6-111" fmla="*/ 44450 w 6038850"/>
              <a:gd name="connsiteY6-112" fmla="*/ 0 h 2997200"/>
              <a:gd name="connsiteX0-113" fmla="*/ 44450 w 6038850"/>
              <a:gd name="connsiteY0-114" fmla="*/ 0 h 2997200"/>
              <a:gd name="connsiteX1-115" fmla="*/ 1924050 w 6038850"/>
              <a:gd name="connsiteY1-116" fmla="*/ 952500 h 2997200"/>
              <a:gd name="connsiteX2-117" fmla="*/ 3829050 w 6038850"/>
              <a:gd name="connsiteY2-118" fmla="*/ 1733550 h 2997200"/>
              <a:gd name="connsiteX3-119" fmla="*/ 6038850 w 6038850"/>
              <a:gd name="connsiteY3-120" fmla="*/ 2590800 h 2997200"/>
              <a:gd name="connsiteX4-121" fmla="*/ 6038850 w 6038850"/>
              <a:gd name="connsiteY4-122" fmla="*/ 2997200 h 2997200"/>
              <a:gd name="connsiteX5-123" fmla="*/ 0 w 6038850"/>
              <a:gd name="connsiteY5-124" fmla="*/ 2997200 h 2997200"/>
              <a:gd name="connsiteX6-125" fmla="*/ 44450 w 6038850"/>
              <a:gd name="connsiteY6-126" fmla="*/ 0 h 2997200"/>
              <a:gd name="connsiteX0-127" fmla="*/ 44450 w 6038850"/>
              <a:gd name="connsiteY0-128" fmla="*/ 0 h 2997200"/>
              <a:gd name="connsiteX1-129" fmla="*/ 1924050 w 6038850"/>
              <a:gd name="connsiteY1-130" fmla="*/ 952500 h 2997200"/>
              <a:gd name="connsiteX2-131" fmla="*/ 3829050 w 6038850"/>
              <a:gd name="connsiteY2-132" fmla="*/ 1733550 h 2997200"/>
              <a:gd name="connsiteX3-133" fmla="*/ 6038850 w 6038850"/>
              <a:gd name="connsiteY3-134" fmla="*/ 2590800 h 2997200"/>
              <a:gd name="connsiteX4-135" fmla="*/ 6038850 w 6038850"/>
              <a:gd name="connsiteY4-136" fmla="*/ 2997200 h 2997200"/>
              <a:gd name="connsiteX5-137" fmla="*/ 0 w 6038850"/>
              <a:gd name="connsiteY5-138" fmla="*/ 2997200 h 2997200"/>
              <a:gd name="connsiteX6-139" fmla="*/ 44450 w 6038850"/>
              <a:gd name="connsiteY6-140" fmla="*/ 0 h 2997200"/>
              <a:gd name="connsiteX0-141" fmla="*/ 44450 w 6038850"/>
              <a:gd name="connsiteY0-142" fmla="*/ 0 h 2997200"/>
              <a:gd name="connsiteX1-143" fmla="*/ 1924050 w 6038850"/>
              <a:gd name="connsiteY1-144" fmla="*/ 952500 h 2997200"/>
              <a:gd name="connsiteX2-145" fmla="*/ 3829050 w 6038850"/>
              <a:gd name="connsiteY2-146" fmla="*/ 1733550 h 2997200"/>
              <a:gd name="connsiteX3-147" fmla="*/ 6038850 w 6038850"/>
              <a:gd name="connsiteY3-148" fmla="*/ 2590800 h 2997200"/>
              <a:gd name="connsiteX4-149" fmla="*/ 6038850 w 6038850"/>
              <a:gd name="connsiteY4-150" fmla="*/ 2997200 h 2997200"/>
              <a:gd name="connsiteX5-151" fmla="*/ 0 w 6038850"/>
              <a:gd name="connsiteY5-152" fmla="*/ 2997200 h 2997200"/>
              <a:gd name="connsiteX6-153" fmla="*/ 44450 w 6038850"/>
              <a:gd name="connsiteY6-154" fmla="*/ 0 h 2997200"/>
              <a:gd name="connsiteX0-155" fmla="*/ 44450 w 6038850"/>
              <a:gd name="connsiteY0-156" fmla="*/ 0 h 2997200"/>
              <a:gd name="connsiteX1-157" fmla="*/ 1924050 w 6038850"/>
              <a:gd name="connsiteY1-158" fmla="*/ 952500 h 2997200"/>
              <a:gd name="connsiteX2-159" fmla="*/ 3829050 w 6038850"/>
              <a:gd name="connsiteY2-160" fmla="*/ 1733550 h 2997200"/>
              <a:gd name="connsiteX3-161" fmla="*/ 6038850 w 6038850"/>
              <a:gd name="connsiteY3-162" fmla="*/ 2590800 h 2997200"/>
              <a:gd name="connsiteX4-163" fmla="*/ 6038850 w 6038850"/>
              <a:gd name="connsiteY4-164" fmla="*/ 2997200 h 2997200"/>
              <a:gd name="connsiteX5-165" fmla="*/ 0 w 6038850"/>
              <a:gd name="connsiteY5-166" fmla="*/ 2997200 h 2997200"/>
              <a:gd name="connsiteX6-167" fmla="*/ 44450 w 6038850"/>
              <a:gd name="connsiteY6-168" fmla="*/ 0 h 2997200"/>
              <a:gd name="connsiteX0-169" fmla="*/ 15093 w 6009493"/>
              <a:gd name="connsiteY0-170" fmla="*/ 0 h 2997200"/>
              <a:gd name="connsiteX1-171" fmla="*/ 1894693 w 6009493"/>
              <a:gd name="connsiteY1-172" fmla="*/ 952500 h 2997200"/>
              <a:gd name="connsiteX2-173" fmla="*/ 3799693 w 6009493"/>
              <a:gd name="connsiteY2-174" fmla="*/ 1733550 h 2997200"/>
              <a:gd name="connsiteX3-175" fmla="*/ 6009493 w 6009493"/>
              <a:gd name="connsiteY3-176" fmla="*/ 2590800 h 2997200"/>
              <a:gd name="connsiteX4-177" fmla="*/ 6009493 w 6009493"/>
              <a:gd name="connsiteY4-178" fmla="*/ 2997200 h 2997200"/>
              <a:gd name="connsiteX5-179" fmla="*/ 15093 w 6009493"/>
              <a:gd name="connsiteY5-180" fmla="*/ 2997200 h 2997200"/>
              <a:gd name="connsiteX6-181" fmla="*/ 15093 w 6009493"/>
              <a:gd name="connsiteY6-182" fmla="*/ 0 h 2997200"/>
              <a:gd name="connsiteX0-183" fmla="*/ 1222 w 5995622"/>
              <a:gd name="connsiteY0-184" fmla="*/ 0 h 2997200"/>
              <a:gd name="connsiteX1-185" fmla="*/ 1880822 w 5995622"/>
              <a:gd name="connsiteY1-186" fmla="*/ 952500 h 2997200"/>
              <a:gd name="connsiteX2-187" fmla="*/ 3785822 w 5995622"/>
              <a:gd name="connsiteY2-188" fmla="*/ 1733550 h 2997200"/>
              <a:gd name="connsiteX3-189" fmla="*/ 5995622 w 5995622"/>
              <a:gd name="connsiteY3-190" fmla="*/ 2590800 h 2997200"/>
              <a:gd name="connsiteX4-191" fmla="*/ 5995622 w 5995622"/>
              <a:gd name="connsiteY4-192" fmla="*/ 2997200 h 2997200"/>
              <a:gd name="connsiteX5-193" fmla="*/ 1222 w 5995622"/>
              <a:gd name="connsiteY5-194" fmla="*/ 2997200 h 2997200"/>
              <a:gd name="connsiteX6-195" fmla="*/ 1222 w 5995622"/>
              <a:gd name="connsiteY6-196" fmla="*/ 0 h 2997200"/>
              <a:gd name="connsiteX0-197" fmla="*/ 783 w 5995183"/>
              <a:gd name="connsiteY0-198" fmla="*/ 0 h 2997200"/>
              <a:gd name="connsiteX1-199" fmla="*/ 1880383 w 5995183"/>
              <a:gd name="connsiteY1-200" fmla="*/ 952500 h 2997200"/>
              <a:gd name="connsiteX2-201" fmla="*/ 3785383 w 5995183"/>
              <a:gd name="connsiteY2-202" fmla="*/ 1733550 h 2997200"/>
              <a:gd name="connsiteX3-203" fmla="*/ 5995183 w 5995183"/>
              <a:gd name="connsiteY3-204" fmla="*/ 2590800 h 2997200"/>
              <a:gd name="connsiteX4-205" fmla="*/ 5995183 w 5995183"/>
              <a:gd name="connsiteY4-206" fmla="*/ 2997200 h 2997200"/>
              <a:gd name="connsiteX5-207" fmla="*/ 783 w 5995183"/>
              <a:gd name="connsiteY5-208" fmla="*/ 2997200 h 2997200"/>
              <a:gd name="connsiteX6-209" fmla="*/ 783 w 5995183"/>
              <a:gd name="connsiteY6-210" fmla="*/ 0 h 2997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995183" h="2997200">
                <a:moveTo>
                  <a:pt x="783" y="0"/>
                </a:moveTo>
                <a:cubicBezTo>
                  <a:pt x="280183" y="768350"/>
                  <a:pt x="978683" y="914400"/>
                  <a:pt x="1880383" y="952500"/>
                </a:cubicBezTo>
                <a:cubicBezTo>
                  <a:pt x="2318533" y="1727200"/>
                  <a:pt x="3290083" y="1714500"/>
                  <a:pt x="3785383" y="1733550"/>
                </a:cubicBezTo>
                <a:cubicBezTo>
                  <a:pt x="4267983" y="2597150"/>
                  <a:pt x="5188733" y="2520950"/>
                  <a:pt x="5995183" y="2590800"/>
                </a:cubicBezTo>
                <a:lnTo>
                  <a:pt x="5995183" y="2997200"/>
                </a:lnTo>
                <a:lnTo>
                  <a:pt x="783" y="2997200"/>
                </a:lnTo>
                <a:cubicBezTo>
                  <a:pt x="11366" y="2040467"/>
                  <a:pt x="-3450" y="1013883"/>
                  <a:pt x="783" y="0"/>
                </a:cubicBezTo>
                <a:close/>
              </a:path>
            </a:pathLst>
          </a:custGeom>
          <a:gradFill flip="none" rotWithShape="1">
            <a:gsLst>
              <a:gs pos="0">
                <a:schemeClr val="bg1"/>
              </a:gs>
              <a:gs pos="100000">
                <a:srgbClr val="1D428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99" name="Rectangle 3"/>
          <p:cNvSpPr>
            <a:spLocks noGrp="1"/>
          </p:cNvSpPr>
          <p:nvPr>
            <p:ph type="title"/>
          </p:nvPr>
        </p:nvSpPr>
        <p:spPr>
          <a:xfrm>
            <a:off x="2939565" y="331145"/>
            <a:ext cx="624021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改善人的行为对控制事故的作用</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V="1">
            <a:off x="2999656" y="1700808"/>
            <a:ext cx="0" cy="33123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2999656" y="5006677"/>
            <a:ext cx="633670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任意多边形 5"/>
          <p:cNvSpPr/>
          <p:nvPr/>
        </p:nvSpPr>
        <p:spPr>
          <a:xfrm>
            <a:off x="3276600" y="1990725"/>
            <a:ext cx="3771900" cy="1743181"/>
          </a:xfrm>
          <a:custGeom>
            <a:avLst/>
            <a:gdLst>
              <a:gd name="connsiteX0" fmla="*/ 0 w 3771900"/>
              <a:gd name="connsiteY0" fmla="*/ 0 h 1743075"/>
              <a:gd name="connsiteX1" fmla="*/ 1876425 w 3771900"/>
              <a:gd name="connsiteY1" fmla="*/ 952500 h 1743075"/>
              <a:gd name="connsiteX2" fmla="*/ 3771900 w 3771900"/>
              <a:gd name="connsiteY2" fmla="*/ 1743075 h 1743075"/>
              <a:gd name="connsiteX0-1" fmla="*/ 0 w 3771900"/>
              <a:gd name="connsiteY0-2" fmla="*/ 0 h 1743075"/>
              <a:gd name="connsiteX1-3" fmla="*/ 1876425 w 3771900"/>
              <a:gd name="connsiteY1-4" fmla="*/ 952500 h 1743075"/>
              <a:gd name="connsiteX2-5" fmla="*/ 3771900 w 3771900"/>
              <a:gd name="connsiteY2-6" fmla="*/ 1743075 h 1743075"/>
              <a:gd name="connsiteX0-7" fmla="*/ 0 w 3771900"/>
              <a:gd name="connsiteY0-8" fmla="*/ 0 h 1743075"/>
              <a:gd name="connsiteX1-9" fmla="*/ 1876425 w 3771900"/>
              <a:gd name="connsiteY1-10" fmla="*/ 952500 h 1743075"/>
              <a:gd name="connsiteX2-11" fmla="*/ 3771900 w 3771900"/>
              <a:gd name="connsiteY2-12" fmla="*/ 1743075 h 1743075"/>
              <a:gd name="connsiteX0-13" fmla="*/ 0 w 3771900"/>
              <a:gd name="connsiteY0-14" fmla="*/ 0 h 1743075"/>
              <a:gd name="connsiteX1-15" fmla="*/ 1876425 w 3771900"/>
              <a:gd name="connsiteY1-16" fmla="*/ 952500 h 1743075"/>
              <a:gd name="connsiteX2-17" fmla="*/ 3771900 w 3771900"/>
              <a:gd name="connsiteY2-18" fmla="*/ 1743075 h 1743075"/>
              <a:gd name="connsiteX0-19" fmla="*/ 0 w 3771900"/>
              <a:gd name="connsiteY0-20" fmla="*/ 0 h 1743181"/>
              <a:gd name="connsiteX1-21" fmla="*/ 1876425 w 3771900"/>
              <a:gd name="connsiteY1-22" fmla="*/ 952500 h 1743181"/>
              <a:gd name="connsiteX2-23" fmla="*/ 3771900 w 3771900"/>
              <a:gd name="connsiteY2-24" fmla="*/ 1743075 h 1743181"/>
            </a:gdLst>
            <a:ahLst/>
            <a:cxnLst>
              <a:cxn ang="0">
                <a:pos x="connsiteX0-1" y="connsiteY0-2"/>
              </a:cxn>
              <a:cxn ang="0">
                <a:pos x="connsiteX1-3" y="connsiteY1-4"/>
              </a:cxn>
              <a:cxn ang="0">
                <a:pos x="connsiteX2-5" y="connsiteY2-6"/>
              </a:cxn>
            </a:cxnLst>
            <a:rect l="l" t="t" r="r" b="b"/>
            <a:pathLst>
              <a:path w="3771900" h="1743181">
                <a:moveTo>
                  <a:pt x="0" y="0"/>
                </a:moveTo>
                <a:cubicBezTo>
                  <a:pt x="158750" y="622300"/>
                  <a:pt x="755650" y="911225"/>
                  <a:pt x="1876425" y="952500"/>
                </a:cubicBezTo>
                <a:cubicBezTo>
                  <a:pt x="2203450" y="1682750"/>
                  <a:pt x="3149600" y="1746250"/>
                  <a:pt x="3771900" y="1743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7048500" y="3726018"/>
            <a:ext cx="2219325" cy="866775"/>
          </a:xfrm>
          <a:custGeom>
            <a:avLst/>
            <a:gdLst>
              <a:gd name="connsiteX0" fmla="*/ 0 w 2219325"/>
              <a:gd name="connsiteY0" fmla="*/ 0 h 866775"/>
              <a:gd name="connsiteX1" fmla="*/ 2219325 w 2219325"/>
              <a:gd name="connsiteY1" fmla="*/ 866775 h 866775"/>
              <a:gd name="connsiteX0-1" fmla="*/ 0 w 2219325"/>
              <a:gd name="connsiteY0-2" fmla="*/ 0 h 866775"/>
              <a:gd name="connsiteX1-3" fmla="*/ 2219325 w 2219325"/>
              <a:gd name="connsiteY1-4" fmla="*/ 866775 h 866775"/>
              <a:gd name="connsiteX0-5" fmla="*/ 0 w 2219325"/>
              <a:gd name="connsiteY0-6" fmla="*/ 0 h 866775"/>
              <a:gd name="connsiteX1-7" fmla="*/ 2219325 w 2219325"/>
              <a:gd name="connsiteY1-8" fmla="*/ 866775 h 866775"/>
            </a:gdLst>
            <a:ahLst/>
            <a:cxnLst>
              <a:cxn ang="0">
                <a:pos x="connsiteX0-1" y="connsiteY0-2"/>
              </a:cxn>
              <a:cxn ang="0">
                <a:pos x="connsiteX1-3" y="connsiteY1-4"/>
              </a:cxn>
            </a:cxnLst>
            <a:rect l="l" t="t" r="r" b="b"/>
            <a:pathLst>
              <a:path w="2219325" h="866775">
                <a:moveTo>
                  <a:pt x="0" y="0"/>
                </a:moveTo>
                <a:cubicBezTo>
                  <a:pt x="444500" y="889000"/>
                  <a:pt x="1784350" y="844550"/>
                  <a:pt x="2219325" y="866775"/>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394948" y="5020181"/>
            <a:ext cx="936104" cy="369332"/>
          </a:xfrm>
          <a:prstGeom prst="rect">
            <a:avLst/>
          </a:prstGeom>
          <a:noFill/>
        </p:spPr>
        <p:txBody>
          <a:bodyPr wrap="square" rtlCol="0">
            <a:spAutoFit/>
          </a:bodyPr>
          <a:lstStyle/>
          <a:p>
            <a:pPr algn="ctr"/>
            <a:r>
              <a:rPr lang="zh-CN" altLang="en-US" sz="1800" dirty="0">
                <a:latin typeface="微软雅黑" panose="020B0503020204020204" pitchFamily="34" charset="-122"/>
                <a:ea typeface="微软雅黑" panose="020B0503020204020204" pitchFamily="34" charset="-122"/>
              </a:rPr>
              <a:t>时间</a:t>
            </a:r>
            <a:endParaRPr lang="zh-CN" altLang="en-US" sz="18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447122" y="1700808"/>
            <a:ext cx="492443" cy="1368152"/>
          </a:xfrm>
          <a:prstGeom prst="rect">
            <a:avLst/>
          </a:prstGeom>
          <a:noFill/>
        </p:spPr>
        <p:txBody>
          <a:bodyPr vert="eaVert" wrap="square" rtlCol="0">
            <a:spAutoFit/>
          </a:bodyPr>
          <a:lstStyle/>
          <a:p>
            <a:r>
              <a:rPr lang="zh-CN" altLang="en-US" sz="2000" dirty="0">
                <a:latin typeface="微软雅黑" panose="020B0503020204020204" pitchFamily="34" charset="-122"/>
                <a:ea typeface="微软雅黑" panose="020B0503020204020204" pitchFamily="34" charset="-122"/>
              </a:rPr>
              <a:t>事故伤害率</a:t>
            </a:r>
            <a:endParaRPr lang="zh-CN" altLang="en-US" sz="20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208648" y="5876925"/>
            <a:ext cx="5688632" cy="461665"/>
          </a:xfrm>
          <a:prstGeom prst="rect">
            <a:avLst/>
          </a:prstGeom>
          <a:noFill/>
        </p:spPr>
        <p:txBody>
          <a:bodyPr wrap="square" rtlCol="0">
            <a:spAutoFit/>
          </a:bodyPr>
          <a:lstStyle/>
          <a:p>
            <a:pPr algn="ctr"/>
            <a:r>
              <a:rPr lang="zh-CN" altLang="en-US" sz="2400" dirty="0">
                <a:latin typeface="微软雅黑" panose="020B0503020204020204" pitchFamily="34" charset="-122"/>
                <a:ea typeface="微软雅黑" panose="020B0503020204020204" pitchFamily="34" charset="-122"/>
              </a:rPr>
              <a:t>人的安全行为对事故率影响</a:t>
            </a:r>
            <a:endParaRPr lang="zh-CN" altLang="en-US" sz="2400"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3727934" y="1852315"/>
            <a:ext cx="1296144" cy="369332"/>
          </a:xfrm>
          <a:prstGeom prst="rect">
            <a:avLst/>
          </a:prstGeom>
          <a:noFill/>
        </p:spPr>
        <p:txBody>
          <a:bodyPr wrap="square" rtlCol="0">
            <a:spAutoFit/>
          </a:bodyPr>
          <a:lstStyle/>
          <a:p>
            <a:pPr algn="ctr"/>
            <a:r>
              <a:rPr lang="zh-CN" altLang="en-US" sz="1800" dirty="0">
                <a:latin typeface="微软雅黑" panose="020B0503020204020204" pitchFamily="34" charset="-122"/>
                <a:ea typeface="微软雅黑" panose="020B0503020204020204" pitchFamily="34" charset="-122"/>
              </a:rPr>
              <a:t>工程技术</a:t>
            </a:r>
            <a:endParaRPr lang="zh-CN" altLang="en-US" sz="18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5591944" y="2699628"/>
            <a:ext cx="1296144" cy="369332"/>
          </a:xfrm>
          <a:prstGeom prst="rect">
            <a:avLst/>
          </a:prstGeom>
          <a:noFill/>
        </p:spPr>
        <p:txBody>
          <a:bodyPr wrap="square" rtlCol="0">
            <a:spAutoFit/>
          </a:bodyPr>
          <a:lstStyle/>
          <a:p>
            <a:pPr algn="ctr"/>
            <a:r>
              <a:rPr lang="zh-CN" altLang="en-US" sz="1800" dirty="0">
                <a:latin typeface="微软雅黑" panose="020B0503020204020204" pitchFamily="34" charset="-122"/>
                <a:ea typeface="微软雅黑" panose="020B0503020204020204" pitchFamily="34" charset="-122"/>
              </a:rPr>
              <a:t>管理体系</a:t>
            </a:r>
            <a:endParaRPr lang="zh-CN" altLang="en-US" sz="1800"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601136" y="3565086"/>
            <a:ext cx="1296144" cy="369332"/>
          </a:xfrm>
          <a:prstGeom prst="rect">
            <a:avLst/>
          </a:prstGeom>
          <a:noFill/>
        </p:spPr>
        <p:txBody>
          <a:bodyPr wrap="square" rtlCol="0">
            <a:spAutoFit/>
          </a:bodyPr>
          <a:lstStyle/>
          <a:p>
            <a:pPr algn="ctr"/>
            <a:r>
              <a:rPr lang="zh-CN" altLang="en-US" sz="1800" dirty="0">
                <a:latin typeface="微软雅黑" panose="020B0503020204020204" pitchFamily="34" charset="-122"/>
                <a:ea typeface="微软雅黑" panose="020B0503020204020204" pitchFamily="34" charset="-122"/>
              </a:rPr>
              <a:t>人的行为</a:t>
            </a:r>
            <a:endParaRPr lang="zh-CN" altLang="en-US" sz="18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zixunhomei56olo56i56"/>
          <p:cNvPicPr>
            <a:picLocks noChangeAspect="1"/>
          </p:cNvPicPr>
          <p:nvPr/>
        </p:nvPicPr>
        <p:blipFill>
          <a:blip r:embed="rId1" cstate="print"/>
          <a:srcRect t="303" b="7261"/>
          <a:stretch>
            <a:fillRect/>
          </a:stretch>
        </p:blipFill>
        <p:spPr>
          <a:xfrm>
            <a:off x="7762398" y="4277222"/>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pic>
        <p:nvPicPr>
          <p:cNvPr id="19" name="图片 18" descr="u=1338947949,4047819084&amp;fm=23&amp;gp=0"/>
          <p:cNvPicPr>
            <a:picLocks noChangeAspect="1"/>
          </p:cNvPicPr>
          <p:nvPr/>
        </p:nvPicPr>
        <p:blipFill>
          <a:blip r:embed="rId2" cstate="print"/>
          <a:srcRect l="1785" r="5241" b="710"/>
          <a:stretch>
            <a:fillRect/>
          </a:stretch>
        </p:blipFill>
        <p:spPr>
          <a:xfrm>
            <a:off x="4838717" y="4277223"/>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pic>
        <p:nvPicPr>
          <p:cNvPr id="15" name="图片 14"/>
          <p:cNvPicPr>
            <a:picLocks noChangeAspect="1"/>
          </p:cNvPicPr>
          <p:nvPr/>
        </p:nvPicPr>
        <p:blipFill>
          <a:blip r:embed="rId3" cstate="print"/>
          <a:srcRect l="649" t="10225" b="24123"/>
          <a:stretch>
            <a:fillRect/>
          </a:stretch>
        </p:blipFill>
        <p:spPr>
          <a:xfrm>
            <a:off x="1991544" y="4293097"/>
            <a:ext cx="2400266" cy="2220541"/>
          </a:xfrm>
          <a:custGeom>
            <a:avLst/>
            <a:gdLst>
              <a:gd name="connsiteX0" fmla="*/ 370098 w 2400266"/>
              <a:gd name="connsiteY0" fmla="*/ 0 h 2220541"/>
              <a:gd name="connsiteX1" fmla="*/ 2030168 w 2400266"/>
              <a:gd name="connsiteY1" fmla="*/ 0 h 2220541"/>
              <a:gd name="connsiteX2" fmla="*/ 2400266 w 2400266"/>
              <a:gd name="connsiteY2" fmla="*/ 370098 h 2220541"/>
              <a:gd name="connsiteX3" fmla="*/ 2400266 w 2400266"/>
              <a:gd name="connsiteY3" fmla="*/ 1850443 h 2220541"/>
              <a:gd name="connsiteX4" fmla="*/ 2030168 w 2400266"/>
              <a:gd name="connsiteY4" fmla="*/ 2220541 h 2220541"/>
              <a:gd name="connsiteX5" fmla="*/ 370098 w 2400266"/>
              <a:gd name="connsiteY5" fmla="*/ 2220541 h 2220541"/>
              <a:gd name="connsiteX6" fmla="*/ 0 w 2400266"/>
              <a:gd name="connsiteY6" fmla="*/ 1850443 h 2220541"/>
              <a:gd name="connsiteX7" fmla="*/ 0 w 2400266"/>
              <a:gd name="connsiteY7" fmla="*/ 370098 h 2220541"/>
              <a:gd name="connsiteX8" fmla="*/ 370098 w 2400266"/>
              <a:gd name="connsiteY8" fmla="*/ 0 h 2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0266" h="2220541">
                <a:moveTo>
                  <a:pt x="370098" y="0"/>
                </a:moveTo>
                <a:lnTo>
                  <a:pt x="2030168" y="0"/>
                </a:lnTo>
                <a:cubicBezTo>
                  <a:pt x="2234567" y="0"/>
                  <a:pt x="2400266" y="165699"/>
                  <a:pt x="2400266" y="370098"/>
                </a:cubicBezTo>
                <a:lnTo>
                  <a:pt x="2400266" y="1850443"/>
                </a:lnTo>
                <a:cubicBezTo>
                  <a:pt x="2400266" y="2054842"/>
                  <a:pt x="2234567" y="2220541"/>
                  <a:pt x="2030168" y="2220541"/>
                </a:cubicBezTo>
                <a:lnTo>
                  <a:pt x="370098" y="2220541"/>
                </a:lnTo>
                <a:cubicBezTo>
                  <a:pt x="165699" y="2220541"/>
                  <a:pt x="0" y="2054842"/>
                  <a:pt x="0" y="1850443"/>
                </a:cubicBezTo>
                <a:lnTo>
                  <a:pt x="0" y="370098"/>
                </a:lnTo>
                <a:cubicBezTo>
                  <a:pt x="0" y="165699"/>
                  <a:pt x="165699" y="0"/>
                  <a:pt x="370098" y="0"/>
                </a:cubicBezTo>
                <a:close/>
              </a:path>
            </a:pathLst>
          </a:custGeom>
          <a:noFill/>
          <a:ln w="9525">
            <a:noFill/>
          </a:ln>
        </p:spPr>
      </p:pic>
      <p:sp>
        <p:nvSpPr>
          <p:cNvPr id="2" name="椭圆 1"/>
          <p:cNvSpPr/>
          <p:nvPr/>
        </p:nvSpPr>
        <p:spPr>
          <a:xfrm>
            <a:off x="232758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20790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088221" y="2204864"/>
            <a:ext cx="1728192" cy="172819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46"/>
          <p:cNvSpPr/>
          <p:nvPr/>
        </p:nvSpPr>
        <p:spPr>
          <a:xfrm>
            <a:off x="2305899" y="2838127"/>
            <a:ext cx="1723549" cy="461665"/>
          </a:xfrm>
          <a:prstGeom prst="rect">
            <a:avLst/>
          </a:prstGeom>
          <a:noFill/>
          <a:ln w="9525">
            <a:noFill/>
          </a:ln>
        </p:spPr>
        <p:txBody>
          <a:bodyPr wrap="none">
            <a:spAutoFit/>
          </a:bodyPr>
          <a:lstStyle/>
          <a:p>
            <a:pPr lvl="0"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抓安全管理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Rectangle 47"/>
          <p:cNvSpPr/>
          <p:nvPr/>
        </p:nvSpPr>
        <p:spPr>
          <a:xfrm>
            <a:off x="5225080" y="2838127"/>
            <a:ext cx="1723549"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抓安全处罚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文本框 152"/>
          <p:cNvSpPr txBox="1"/>
          <p:nvPr/>
        </p:nvSpPr>
        <p:spPr>
          <a:xfrm>
            <a:off x="8100757" y="2838126"/>
            <a:ext cx="1723549" cy="461665"/>
          </a:xfrm>
          <a:prstGeom prst="rect">
            <a:avLst/>
          </a:prstGeom>
          <a:noFill/>
          <a:ln w="9525">
            <a:noFill/>
          </a:ln>
        </p:spPr>
        <p:txBody>
          <a:bodyPr wrap="none">
            <a:sp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r>
              <a:rPr lang="zh-CN" altLang="en-US" dirty="0"/>
              <a:t>抓安全督教</a:t>
            </a:r>
            <a:endParaRPr lang="zh-CN" altLang="en-US" dirty="0"/>
          </a:p>
        </p:txBody>
      </p:sp>
      <p:sp>
        <p:nvSpPr>
          <p:cNvPr id="17" name="圆角矩形 16"/>
          <p:cNvSpPr/>
          <p:nvPr/>
        </p:nvSpPr>
        <p:spPr>
          <a:xfrm>
            <a:off x="1991544" y="4293096"/>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4838717" y="4277221"/>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7762398" y="4277220"/>
            <a:ext cx="2400266" cy="2220541"/>
          </a:xfrm>
          <a:prstGeom prst="roundRect">
            <a:avLst/>
          </a:prstGeom>
          <a:solidFill>
            <a:srgbClr val="1D428B">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152010" y="5156657"/>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要有愚公精神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5018669" y="5153679"/>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要有包公精神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7946868" y="5153678"/>
            <a:ext cx="2031325" cy="461665"/>
          </a:xfrm>
          <a:prstGeom prst="rect">
            <a:avLst/>
          </a:prstGeom>
          <a:noFill/>
          <a:ln w="9525">
            <a:noFill/>
          </a:ln>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要有济公精神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8" name="直接连接符 27"/>
          <p:cNvCxnSpPr>
            <a:stCxn id="2" idx="4"/>
            <a:endCxn id="17" idx="0"/>
          </p:cNvCxnSpPr>
          <p:nvPr/>
        </p:nvCxnSpPr>
        <p:spPr>
          <a:xfrm>
            <a:off x="3191677" y="3933056"/>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155673" y="3892474"/>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155673" y="4272701"/>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p:nvPr/>
        </p:nvCxnSpPr>
        <p:spPr>
          <a:xfrm>
            <a:off x="6039652" y="3933055"/>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6003648" y="389247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6003648" y="4272700"/>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a:off x="8959634" y="3933055"/>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8923630" y="3892473"/>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923630" y="4272700"/>
            <a:ext cx="72008" cy="7200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Rectangle 2"/>
          <p:cNvSpPr>
            <a:spLocks noGrp="1" noRot="1"/>
          </p:cNvSpPr>
          <p:nvPr/>
        </p:nvSpPr>
        <p:spPr>
          <a:xfrm>
            <a:off x="4038600" y="338927"/>
            <a:ext cx="41148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安全工作精神</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p:nvPr/>
        </p:nvSpPr>
        <p:spPr>
          <a:xfrm>
            <a:off x="4097337" y="323275"/>
            <a:ext cx="3997325"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sym typeface="Arial" panose="020B0604020202020204" pitchFamily="34" charset="0"/>
              </a:rPr>
              <a:t>安全工作理念</a:t>
            </a:r>
            <a:endParaRPr lang="zh-CN" altLang="en-US" dirty="0">
              <a:sym typeface="Arial" panose="020B0604020202020204" pitchFamily="34" charset="0"/>
            </a:endParaRPr>
          </a:p>
        </p:txBody>
      </p:sp>
      <p:sp>
        <p:nvSpPr>
          <p:cNvPr id="9" name="任意多边形 8"/>
          <p:cNvSpPr/>
          <p:nvPr/>
        </p:nvSpPr>
        <p:spPr>
          <a:xfrm>
            <a:off x="3935760" y="1916832"/>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flipH="1">
            <a:off x="6240016" y="1916832"/>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flipH="1" flipV="1">
            <a:off x="6240016" y="4149080"/>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V="1">
            <a:off x="3935759" y="4149080"/>
            <a:ext cx="1913073" cy="187220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5241623" y="3194802"/>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V="1">
            <a:off x="5241623" y="4149080"/>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flipV="1">
            <a:off x="6240016" y="4154016"/>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6240016" y="3194802"/>
            <a:ext cx="607209" cy="594238"/>
          </a:xfrm>
          <a:custGeom>
            <a:avLst/>
            <a:gdLst>
              <a:gd name="connsiteX0" fmla="*/ 897949 w 897949"/>
              <a:gd name="connsiteY0" fmla="*/ 0 h 878768"/>
              <a:gd name="connsiteX1" fmla="*/ 897949 w 897949"/>
              <a:gd name="connsiteY1" fmla="*/ 878768 h 878768"/>
              <a:gd name="connsiteX2" fmla="*/ 0 w 897949"/>
              <a:gd name="connsiteY2" fmla="*/ 878768 h 878768"/>
              <a:gd name="connsiteX3" fmla="*/ 16136 w 897949"/>
              <a:gd name="connsiteY3" fmla="*/ 718698 h 878768"/>
              <a:gd name="connsiteX4" fmla="*/ 897949 w 897949"/>
              <a:gd name="connsiteY4" fmla="*/ 0 h 878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949" h="878768">
                <a:moveTo>
                  <a:pt x="897949" y="0"/>
                </a:moveTo>
                <a:lnTo>
                  <a:pt x="897949" y="878768"/>
                </a:lnTo>
                <a:lnTo>
                  <a:pt x="0" y="878768"/>
                </a:lnTo>
                <a:lnTo>
                  <a:pt x="16136" y="718698"/>
                </a:lnTo>
                <a:cubicBezTo>
                  <a:pt x="100067" y="308538"/>
                  <a:pt x="462976" y="0"/>
                  <a:pt x="89794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386128" y="2444634"/>
            <a:ext cx="1319808" cy="961289"/>
          </a:xfrm>
          <a:prstGeom prst="rect">
            <a:avLst/>
          </a:prstGeom>
        </p:spPr>
        <p:txBody>
          <a:bodyPr wrap="square">
            <a:spAutoFit/>
          </a:bodyPr>
          <a:lstStyle/>
          <a:p>
            <a:pPr lvl="0"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安全管理</a:t>
            </a:r>
            <a:endParaRPr lang="zh-CN" altLang="en-US" sz="2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严流程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304137" y="2417446"/>
            <a:ext cx="1497310" cy="1015663"/>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隐患整改</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抓闭合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3869527" y="4622713"/>
            <a:ext cx="2471936" cy="961289"/>
          </a:xfrm>
          <a:prstGeom prst="rect">
            <a:avLst/>
          </a:prstGeom>
        </p:spPr>
        <p:txBody>
          <a:bodyPr wrap="square">
            <a:spAutoFit/>
          </a:bodyPr>
          <a:lstStyle/>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安全零隐患</a:t>
            </a:r>
            <a:endParaRPr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管理零距离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3" name="Rectangle 31"/>
          <p:cNvSpPr/>
          <p:nvPr/>
        </p:nvSpPr>
        <p:spPr>
          <a:xfrm>
            <a:off x="6153900" y="4671090"/>
            <a:ext cx="1772098" cy="874407"/>
          </a:xfrm>
          <a:prstGeom prst="rect">
            <a:avLst/>
          </a:prstGeom>
        </p:spPr>
        <p:txBody>
          <a:bodyPr wrap="square">
            <a:spAutoFit/>
          </a:bodyPr>
          <a:lstStyle/>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抓好细节管理</a:t>
            </a:r>
            <a:endParaRPr lang="zh-CN" altLang="en-US" sz="18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1800" b="1" dirty="0">
                <a:solidFill>
                  <a:schemeClr val="bg1"/>
                </a:solidFill>
                <a:latin typeface="微软雅黑" panose="020B0503020204020204" pitchFamily="34" charset="-122"/>
                <a:ea typeface="微软雅黑" panose="020B0503020204020204" pitchFamily="34" charset="-122"/>
              </a:rPr>
              <a:t>问题到我为止</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384318" y="3273441"/>
            <a:ext cx="504056" cy="523220"/>
          </a:xfrm>
          <a:prstGeom prst="rect">
            <a:avLst/>
          </a:prstGeom>
          <a:noFill/>
        </p:spPr>
        <p:txBody>
          <a:bodyPr wrap="square" rtlCol="0">
            <a:spAutoFit/>
          </a:bodyPr>
          <a:lstStyle/>
          <a:p>
            <a:r>
              <a:rPr lang="en-US" altLang="zh-CN" sz="2800" b="1" dirty="0"/>
              <a:t>A</a:t>
            </a:r>
            <a:endParaRPr lang="zh-CN" altLang="en-US" sz="2800" b="1" dirty="0"/>
          </a:p>
        </p:txBody>
      </p:sp>
      <p:sp>
        <p:nvSpPr>
          <p:cNvPr id="25" name="文本框 24"/>
          <p:cNvSpPr txBox="1"/>
          <p:nvPr/>
        </p:nvSpPr>
        <p:spPr>
          <a:xfrm>
            <a:off x="6249736" y="3283427"/>
            <a:ext cx="504056" cy="523220"/>
          </a:xfrm>
          <a:prstGeom prst="rect">
            <a:avLst/>
          </a:prstGeom>
          <a:noFill/>
        </p:spPr>
        <p:txBody>
          <a:bodyPr wrap="square" rtlCol="0">
            <a:spAutoFit/>
          </a:bodyPr>
          <a:lstStyle/>
          <a:p>
            <a:r>
              <a:rPr lang="en-US" altLang="zh-CN" sz="2800" b="1" dirty="0"/>
              <a:t>B</a:t>
            </a:r>
            <a:endParaRPr lang="zh-CN" altLang="en-US" sz="2800" b="1" dirty="0"/>
          </a:p>
        </p:txBody>
      </p:sp>
      <p:sp>
        <p:nvSpPr>
          <p:cNvPr id="26" name="文本框 25"/>
          <p:cNvSpPr txBox="1"/>
          <p:nvPr/>
        </p:nvSpPr>
        <p:spPr>
          <a:xfrm>
            <a:off x="6249736" y="4121589"/>
            <a:ext cx="504056" cy="523220"/>
          </a:xfrm>
          <a:prstGeom prst="rect">
            <a:avLst/>
          </a:prstGeom>
          <a:noFill/>
        </p:spPr>
        <p:txBody>
          <a:bodyPr wrap="square" rtlCol="0">
            <a:spAutoFit/>
          </a:bodyPr>
          <a:lstStyle/>
          <a:p>
            <a:r>
              <a:rPr lang="en-US" altLang="zh-CN" sz="2800" b="1" dirty="0"/>
              <a:t>D</a:t>
            </a:r>
            <a:endParaRPr lang="zh-CN" altLang="en-US" sz="2800" b="1" dirty="0"/>
          </a:p>
        </p:txBody>
      </p:sp>
      <p:sp>
        <p:nvSpPr>
          <p:cNvPr id="27" name="文本框 26"/>
          <p:cNvSpPr txBox="1"/>
          <p:nvPr/>
        </p:nvSpPr>
        <p:spPr>
          <a:xfrm>
            <a:off x="5354496" y="4121589"/>
            <a:ext cx="504056" cy="523220"/>
          </a:xfrm>
          <a:prstGeom prst="rect">
            <a:avLst/>
          </a:prstGeom>
          <a:noFill/>
        </p:spPr>
        <p:txBody>
          <a:bodyPr wrap="square" rtlCol="0">
            <a:spAutoFit/>
          </a:bodyPr>
          <a:lstStyle/>
          <a:p>
            <a:r>
              <a:rPr lang="en-US" altLang="zh-CN" sz="2800" b="1" dirty="0"/>
              <a:t>C</a:t>
            </a:r>
            <a:endParaRPr lang="zh-CN" altLang="en-US" sz="2800" b="1"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梯形 3"/>
          <p:cNvSpPr/>
          <p:nvPr/>
        </p:nvSpPr>
        <p:spPr>
          <a:xfrm rot="16200000">
            <a:off x="-582673" y="2186794"/>
            <a:ext cx="5148436" cy="2592288"/>
          </a:xfrm>
          <a:prstGeom prst="trapezoid">
            <a:avLst>
              <a:gd name="adj" fmla="val 61648"/>
            </a:avLst>
          </a:prstGeom>
          <a:gradFill flip="none" rotWithShape="1">
            <a:gsLst>
              <a:gs pos="100000">
                <a:schemeClr val="bg1"/>
              </a:gs>
              <a:gs pos="0">
                <a:srgbClr val="FFC000">
                  <a:alpha val="37000"/>
                </a:srgbClr>
              </a:gs>
              <a:gs pos="91000">
                <a:srgbClr val="F3F3F3">
                  <a:alpha val="49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855640" y="908720"/>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855640" y="1787188"/>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55640" y="2665656"/>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855640" y="3544124"/>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855640" y="4422592"/>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855640" y="5301060"/>
            <a:ext cx="648072" cy="64807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613840" y="908720"/>
            <a:ext cx="3416320"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sym typeface="+mn-ea"/>
              </a:rPr>
              <a:t>国家相关的法律法规</a:t>
            </a:r>
            <a:endParaRPr lang="zh-CN" altLang="en-US" sz="2800" b="1" dirty="0">
              <a:latin typeface="微软雅黑" panose="020B0503020204020204" pitchFamily="34" charset="-122"/>
              <a:ea typeface="微软雅黑" panose="020B0503020204020204" pitchFamily="34" charset="-122"/>
            </a:endParaRPr>
          </a:p>
        </p:txBody>
      </p:sp>
      <p:sp>
        <p:nvSpPr>
          <p:cNvPr id="12" name="矩形 11"/>
          <p:cNvSpPr/>
          <p:nvPr/>
        </p:nvSpPr>
        <p:spPr>
          <a:xfrm>
            <a:off x="3647728" y="1849614"/>
            <a:ext cx="8136904"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sym typeface="+mn-ea"/>
              </a:rPr>
              <a:t>工矿企业主要负责人、安全管理人应当履行的职责</a:t>
            </a:r>
            <a:endParaRPr lang="zh-CN" altLang="en-US" sz="2800" b="1" dirty="0">
              <a:latin typeface="微软雅黑" panose="020B0503020204020204" pitchFamily="34" charset="-122"/>
              <a:ea typeface="微软雅黑" panose="020B0503020204020204" pitchFamily="34" charset="-122"/>
            </a:endParaRPr>
          </a:p>
        </p:txBody>
      </p:sp>
      <p:sp>
        <p:nvSpPr>
          <p:cNvPr id="13" name="矩形 12"/>
          <p:cNvSpPr/>
          <p:nvPr/>
        </p:nvSpPr>
        <p:spPr>
          <a:xfrm>
            <a:off x="3647728" y="2728082"/>
            <a:ext cx="3775393"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安全管理综合能力培训</a:t>
            </a:r>
            <a:endParaRPr lang="en-US" altLang="zh-CN" sz="2800" b="1" dirty="0">
              <a:latin typeface="微软雅黑" panose="020B0503020204020204" pitchFamily="34" charset="-122"/>
              <a:ea typeface="微软雅黑" panose="020B0503020204020204" pitchFamily="34" charset="-122"/>
            </a:endParaRPr>
          </a:p>
        </p:txBody>
      </p:sp>
      <p:sp>
        <p:nvSpPr>
          <p:cNvPr id="14" name="矩形 13"/>
          <p:cNvSpPr/>
          <p:nvPr/>
        </p:nvSpPr>
        <p:spPr>
          <a:xfrm>
            <a:off x="3659552" y="3619921"/>
            <a:ext cx="4134465"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什么是安全生产主体责任</a:t>
            </a:r>
            <a:endParaRPr lang="zh-CN" altLang="en-US" sz="2800" b="1" dirty="0">
              <a:latin typeface="微软雅黑" panose="020B0503020204020204" pitchFamily="34" charset="-122"/>
              <a:ea typeface="微软雅黑" panose="020B0503020204020204" pitchFamily="34" charset="-122"/>
            </a:endParaRPr>
          </a:p>
        </p:txBody>
      </p:sp>
      <p:sp>
        <p:nvSpPr>
          <p:cNvPr id="15" name="矩形 14"/>
          <p:cNvSpPr/>
          <p:nvPr/>
        </p:nvSpPr>
        <p:spPr>
          <a:xfrm>
            <a:off x="3659552" y="4481410"/>
            <a:ext cx="3057247"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怎样构建责任体系</a:t>
            </a:r>
            <a:endParaRPr lang="zh-CN" altLang="en-US" sz="2800" b="1" dirty="0">
              <a:latin typeface="微软雅黑" panose="020B0503020204020204" pitchFamily="34" charset="-122"/>
              <a:ea typeface="微软雅黑" panose="020B0503020204020204" pitchFamily="34" charset="-122"/>
            </a:endParaRPr>
          </a:p>
        </p:txBody>
      </p:sp>
      <p:sp>
        <p:nvSpPr>
          <p:cNvPr id="16" name="矩形 15"/>
          <p:cNvSpPr/>
          <p:nvPr/>
        </p:nvSpPr>
        <p:spPr>
          <a:xfrm>
            <a:off x="3659552" y="5390228"/>
            <a:ext cx="3775393" cy="523220"/>
          </a:xfrm>
          <a:prstGeom prst="rect">
            <a:avLst/>
          </a:prstGeom>
        </p:spPr>
        <p:txBody>
          <a:bodyPr wrap="square">
            <a:spAutoFit/>
          </a:bodyPr>
          <a:lstStyle/>
          <a:p>
            <a:pPr algn="just"/>
            <a:r>
              <a:rPr lang="zh-CN" altLang="en-US" sz="2800" b="1" dirty="0">
                <a:latin typeface="微软雅黑" panose="020B0503020204020204" pitchFamily="34" charset="-122"/>
                <a:ea typeface="微软雅黑" panose="020B0503020204020204" pitchFamily="34" charset="-122"/>
              </a:rPr>
              <a:t>如何落实第一主体责任</a:t>
            </a:r>
            <a:endParaRPr lang="zh-CN" altLang="en-US" sz="2800" b="1" dirty="0">
              <a:latin typeface="微软雅黑" panose="020B0503020204020204" pitchFamily="34" charset="-122"/>
              <a:ea typeface="微软雅黑" panose="020B0503020204020204" pitchFamily="34" charset="-122"/>
            </a:endParaRPr>
          </a:p>
        </p:txBody>
      </p:sp>
      <p:sp>
        <p:nvSpPr>
          <p:cNvPr id="17" name="矩形 16"/>
          <p:cNvSpPr/>
          <p:nvPr/>
        </p:nvSpPr>
        <p:spPr>
          <a:xfrm>
            <a:off x="168946" y="2564904"/>
            <a:ext cx="526454"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rot="16200000">
            <a:off x="-114729" y="3172617"/>
            <a:ext cx="1152128" cy="584775"/>
          </a:xfrm>
          <a:prstGeom prst="rect">
            <a:avLst/>
          </a:prstGeom>
        </p:spPr>
        <p:txBody>
          <a:bodyPr wrap="square">
            <a:spAutoFit/>
          </a:bodyPr>
          <a:lstStyle>
            <a:defPPr>
              <a:defRPr lang="zh-CN"/>
            </a:defPPr>
            <a:lvl1pPr algn="just">
              <a:defRPr sz="2800" b="1">
                <a:latin typeface="微软雅黑" panose="020B0503020204020204" pitchFamily="34" charset="-122"/>
                <a:ea typeface="微软雅黑" panose="020B0503020204020204" pitchFamily="34" charset="-122"/>
              </a:defRPr>
            </a:lvl1pPr>
          </a:lstStyle>
          <a:p>
            <a:pPr algn="ctr"/>
            <a:r>
              <a:rPr lang="zh-CN" altLang="en-US" sz="3200" dirty="0"/>
              <a:t>目录</a:t>
            </a:r>
            <a:endParaRPr lang="zh-CN" altLang="en-US" sz="3200" dirty="0"/>
          </a:p>
        </p:txBody>
      </p:sp>
      <p:sp>
        <p:nvSpPr>
          <p:cNvPr id="19" name="文本框 18"/>
          <p:cNvSpPr txBox="1"/>
          <p:nvPr/>
        </p:nvSpPr>
        <p:spPr>
          <a:xfrm>
            <a:off x="2952936" y="880118"/>
            <a:ext cx="643717" cy="646331"/>
          </a:xfrm>
          <a:prstGeom prst="rect">
            <a:avLst/>
          </a:prstGeom>
          <a:noFill/>
        </p:spPr>
        <p:txBody>
          <a:bodyPr wrap="square" rtlCol="0">
            <a:spAutoFit/>
          </a:bodyPr>
          <a:lstStyle/>
          <a:p>
            <a:r>
              <a:rPr lang="en-US" altLang="zh-CN" b="1" dirty="0">
                <a:solidFill>
                  <a:schemeClr val="bg1"/>
                </a:solidFill>
              </a:rPr>
              <a:t>1</a:t>
            </a:r>
            <a:endParaRPr lang="zh-CN" altLang="en-US" b="1" dirty="0">
              <a:solidFill>
                <a:schemeClr val="bg1"/>
              </a:solidFill>
            </a:endParaRPr>
          </a:p>
        </p:txBody>
      </p:sp>
      <p:sp>
        <p:nvSpPr>
          <p:cNvPr id="20" name="文本框 19"/>
          <p:cNvSpPr txBox="1"/>
          <p:nvPr/>
        </p:nvSpPr>
        <p:spPr>
          <a:xfrm>
            <a:off x="2965830" y="1756845"/>
            <a:ext cx="643717" cy="646331"/>
          </a:xfrm>
          <a:prstGeom prst="rect">
            <a:avLst/>
          </a:prstGeom>
          <a:noFill/>
        </p:spPr>
        <p:txBody>
          <a:bodyPr wrap="square" rtlCol="0">
            <a:spAutoFit/>
          </a:bodyPr>
          <a:lstStyle/>
          <a:p>
            <a:r>
              <a:rPr lang="en-US" altLang="zh-CN" b="1" dirty="0">
                <a:solidFill>
                  <a:schemeClr val="bg1"/>
                </a:solidFill>
              </a:rPr>
              <a:t>2</a:t>
            </a:r>
            <a:endParaRPr lang="zh-CN" altLang="en-US" b="1" dirty="0">
              <a:solidFill>
                <a:schemeClr val="bg1"/>
              </a:solidFill>
            </a:endParaRPr>
          </a:p>
        </p:txBody>
      </p:sp>
      <p:sp>
        <p:nvSpPr>
          <p:cNvPr id="21" name="文本框 20"/>
          <p:cNvSpPr txBox="1"/>
          <p:nvPr/>
        </p:nvSpPr>
        <p:spPr>
          <a:xfrm>
            <a:off x="2857817" y="2647844"/>
            <a:ext cx="643717" cy="646331"/>
          </a:xfrm>
          <a:prstGeom prst="rect">
            <a:avLst/>
          </a:prstGeom>
          <a:noFill/>
        </p:spPr>
        <p:txBody>
          <a:bodyPr wrap="square" rtlCol="0">
            <a:spAutoFit/>
          </a:bodyPr>
          <a:lstStyle/>
          <a:p>
            <a:pPr algn="ctr"/>
            <a:r>
              <a:rPr lang="en-US" altLang="zh-CN" b="1" dirty="0">
                <a:solidFill>
                  <a:schemeClr val="bg1"/>
                </a:solidFill>
              </a:rPr>
              <a:t>3</a:t>
            </a:r>
            <a:endParaRPr lang="zh-CN" altLang="en-US" b="1" dirty="0">
              <a:solidFill>
                <a:schemeClr val="bg1"/>
              </a:solidFill>
            </a:endParaRPr>
          </a:p>
        </p:txBody>
      </p:sp>
      <p:sp>
        <p:nvSpPr>
          <p:cNvPr id="22" name="文本框 21"/>
          <p:cNvSpPr txBox="1"/>
          <p:nvPr/>
        </p:nvSpPr>
        <p:spPr>
          <a:xfrm>
            <a:off x="2839540" y="3545865"/>
            <a:ext cx="643717" cy="646331"/>
          </a:xfrm>
          <a:prstGeom prst="rect">
            <a:avLst/>
          </a:prstGeom>
          <a:noFill/>
        </p:spPr>
        <p:txBody>
          <a:bodyPr wrap="square" rtlCol="0">
            <a:spAutoFit/>
          </a:bodyPr>
          <a:lstStyle/>
          <a:p>
            <a:pPr algn="ctr"/>
            <a:r>
              <a:rPr lang="en-US" altLang="zh-CN" b="1" dirty="0">
                <a:solidFill>
                  <a:schemeClr val="bg1"/>
                </a:solidFill>
              </a:rPr>
              <a:t>4</a:t>
            </a:r>
            <a:endParaRPr lang="zh-CN" altLang="en-US" b="1" dirty="0">
              <a:solidFill>
                <a:schemeClr val="bg1"/>
              </a:solidFill>
            </a:endParaRPr>
          </a:p>
        </p:txBody>
      </p:sp>
      <p:sp>
        <p:nvSpPr>
          <p:cNvPr id="23" name="文本框 22"/>
          <p:cNvSpPr txBox="1"/>
          <p:nvPr/>
        </p:nvSpPr>
        <p:spPr>
          <a:xfrm>
            <a:off x="2839539" y="4404780"/>
            <a:ext cx="643717" cy="646331"/>
          </a:xfrm>
          <a:prstGeom prst="rect">
            <a:avLst/>
          </a:prstGeom>
          <a:noFill/>
        </p:spPr>
        <p:txBody>
          <a:bodyPr wrap="square" rtlCol="0">
            <a:spAutoFit/>
          </a:bodyPr>
          <a:lstStyle/>
          <a:p>
            <a:pPr algn="ctr"/>
            <a:r>
              <a:rPr lang="en-US" altLang="zh-CN" b="1" dirty="0">
                <a:solidFill>
                  <a:schemeClr val="bg1"/>
                </a:solidFill>
              </a:rPr>
              <a:t>5</a:t>
            </a:r>
            <a:endParaRPr lang="zh-CN" altLang="en-US" b="1" dirty="0">
              <a:solidFill>
                <a:schemeClr val="bg1"/>
              </a:solidFill>
            </a:endParaRPr>
          </a:p>
        </p:txBody>
      </p:sp>
      <p:sp>
        <p:nvSpPr>
          <p:cNvPr id="24" name="文本框 23"/>
          <p:cNvSpPr txBox="1"/>
          <p:nvPr/>
        </p:nvSpPr>
        <p:spPr>
          <a:xfrm>
            <a:off x="2855640" y="5301060"/>
            <a:ext cx="643717" cy="646331"/>
          </a:xfrm>
          <a:prstGeom prst="rect">
            <a:avLst/>
          </a:prstGeom>
          <a:noFill/>
        </p:spPr>
        <p:txBody>
          <a:bodyPr wrap="square" rtlCol="0">
            <a:spAutoFit/>
          </a:bodyPr>
          <a:lstStyle/>
          <a:p>
            <a:pPr algn="ctr"/>
            <a:r>
              <a:rPr lang="en-US" altLang="zh-CN" b="1" dirty="0">
                <a:solidFill>
                  <a:schemeClr val="bg1"/>
                </a:solidFill>
              </a:rPr>
              <a:t>6</a:t>
            </a:r>
            <a:endParaRPr lang="zh-CN" altLang="en-US" b="1" dirty="0">
              <a:solidFill>
                <a:schemeClr val="bg1"/>
              </a:solidFill>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a:latin typeface="+mn-lt"/>
              </a:rPr>
              <a:t>4</a:t>
            </a:r>
            <a:endParaRPr lang="zh-CN" altLang="en-US" sz="16600" b="1" i="1" dirty="0">
              <a:latin typeface="+mn-lt"/>
            </a:endParaRPr>
          </a:p>
        </p:txBody>
      </p:sp>
      <p:sp>
        <p:nvSpPr>
          <p:cNvPr id="9" name="矩形 8"/>
          <p:cNvSpPr/>
          <p:nvPr/>
        </p:nvSpPr>
        <p:spPr>
          <a:xfrm>
            <a:off x="3431704" y="2844046"/>
            <a:ext cx="6955750"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什么是安全生产主体责任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8" name="Rectangle 4" descr="紫色网格"/>
          <p:cNvSpPr>
            <a:spLocks noChangeArrowheads="1"/>
          </p:cNvSpPr>
          <p:nvPr/>
        </p:nvSpPr>
        <p:spPr bwMode="auto">
          <a:xfrm>
            <a:off x="3403013" y="323275"/>
            <a:ext cx="5385974"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a:t>
            </a:r>
            <a:r>
              <a:rPr lang="en-US" altLang="zh-CN" sz="3200" b="1" dirty="0">
                <a:solidFill>
                  <a:srgbClr val="1D428B"/>
                </a:solidFill>
                <a:latin typeface="微软雅黑" panose="020B0503020204020204" pitchFamily="34" charset="-122"/>
                <a:ea typeface="微软雅黑" panose="020B0503020204020204" pitchFamily="34" charset="-122"/>
              </a:rPr>
              <a:t>&amp;</a:t>
            </a:r>
            <a:r>
              <a:rPr lang="zh-CN" altLang="en-US" sz="3200" b="1" dirty="0">
                <a:solidFill>
                  <a:srgbClr val="1D428B"/>
                </a:solidFill>
                <a:latin typeface="微软雅黑" panose="020B0503020204020204" pitchFamily="34" charset="-122"/>
                <a:ea typeface="微软雅黑" panose="020B0503020204020204" pitchFamily="34" charset="-122"/>
              </a:rPr>
              <a:t>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019" name="AutoShape 6"/>
          <p:cNvSpPr>
            <a:spLocks noChangeArrowheads="1"/>
          </p:cNvSpPr>
          <p:nvPr/>
        </p:nvSpPr>
        <p:spPr bwMode="auto">
          <a:xfrm>
            <a:off x="2189575" y="2348880"/>
            <a:ext cx="3816350" cy="3640138"/>
          </a:xfrm>
          <a:prstGeom prst="roundRect">
            <a:avLst>
              <a:gd name="adj" fmla="val 8856"/>
            </a:avLst>
          </a:prstGeom>
          <a:noFill/>
          <a:ln w="41275">
            <a:solidFill>
              <a:srgbClr val="FFC000"/>
            </a:solidFill>
            <a:prstDash val="dash"/>
            <a:round/>
          </a:ln>
        </p:spPr>
        <p:txBody>
          <a:bodyPr wrap="none" anchor="ctr"/>
          <a:lstStyle/>
          <a:p>
            <a:endParaRPr lang="zh-CN" altLang="en-US"/>
          </a:p>
        </p:txBody>
      </p:sp>
      <p:sp>
        <p:nvSpPr>
          <p:cNvPr id="1049020" name="AutoShape 8"/>
          <p:cNvSpPr>
            <a:spLocks noChangeArrowheads="1"/>
          </p:cNvSpPr>
          <p:nvPr/>
        </p:nvSpPr>
        <p:spPr bwMode="auto">
          <a:xfrm>
            <a:off x="2374731" y="2086942"/>
            <a:ext cx="3446039" cy="790575"/>
          </a:xfrm>
          <a:prstGeom prst="roundRect">
            <a:avLst>
              <a:gd name="adj" fmla="val 27917"/>
            </a:avLst>
          </a:prstGeom>
          <a:solidFill>
            <a:srgbClr val="1D428B"/>
          </a:solidFill>
          <a:ln w="9525">
            <a:noFill/>
            <a:round/>
          </a:ln>
          <a:effectLst/>
        </p:spPr>
        <p:txBody>
          <a:bodyPr wrap="none" anchor="ctr"/>
          <a:lstStyle/>
          <a:p>
            <a:endParaRPr lang="zh-CN" altLang="en-US"/>
          </a:p>
        </p:txBody>
      </p:sp>
      <p:sp>
        <p:nvSpPr>
          <p:cNvPr id="1049022" name="Rectangle 13"/>
          <p:cNvSpPr>
            <a:spLocks noChangeArrowheads="1"/>
          </p:cNvSpPr>
          <p:nvPr/>
        </p:nvSpPr>
        <p:spPr bwMode="auto">
          <a:xfrm>
            <a:off x="2694962" y="2220619"/>
            <a:ext cx="2805576" cy="523220"/>
          </a:xfrm>
          <a:prstGeom prst="rect">
            <a:avLst/>
          </a:prstGeom>
          <a:noFill/>
          <a:ln w="9525">
            <a:noFill/>
            <a:miter lim="800000"/>
          </a:ln>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安全生产责任制 </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49023" name="Rectangle 15"/>
          <p:cNvSpPr>
            <a:spLocks noChangeArrowheads="1"/>
          </p:cNvSpPr>
          <p:nvPr/>
        </p:nvSpPr>
        <p:spPr bwMode="auto">
          <a:xfrm>
            <a:off x="2502179" y="3209171"/>
            <a:ext cx="3318591" cy="2862322"/>
          </a:xfrm>
          <a:prstGeom prst="rect">
            <a:avLst/>
          </a:prstGeom>
          <a:noFill/>
          <a:ln w="9525">
            <a:noFill/>
            <a:miter lim="800000"/>
          </a:ln>
        </p:spPr>
        <p:txBody>
          <a:bodyPr wrap="square">
            <a:spAutoFit/>
          </a:bodyPr>
          <a:lstStyle/>
          <a:p>
            <a:pPr algn="l">
              <a:lnSpc>
                <a:spcPct val="150000"/>
              </a:lnSpc>
            </a:pPr>
            <a:r>
              <a:rPr lang="zh-CN" altLang="en-US" sz="2000" b="1" dirty="0">
                <a:latin typeface="微软雅黑" panose="020B0503020204020204" pitchFamily="34" charset="-122"/>
                <a:ea typeface="微软雅黑" panose="020B0503020204020204" pitchFamily="34" charset="-122"/>
              </a:rPr>
              <a:t>是对公司、企业整体的所有职责要求，横向到边（所有部门，分系统的安全责任），纵向到顶到底 （分层级的安全责任）。</a:t>
            </a:r>
            <a:endParaRPr lang="zh-CN" altLang="en-US" sz="2000" b="1" dirty="0">
              <a:latin typeface="微软雅黑" panose="020B0503020204020204" pitchFamily="34" charset="-122"/>
              <a:ea typeface="微软雅黑" panose="020B0503020204020204" pitchFamily="34" charset="-122"/>
            </a:endParaRPr>
          </a:p>
          <a:p>
            <a:pPr algn="l">
              <a:lnSpc>
                <a:spcPct val="150000"/>
              </a:lnSpc>
            </a:pPr>
            <a:endParaRPr lang="zh-CN" altLang="en-US" sz="2000" b="1" dirty="0">
              <a:latin typeface="微软雅黑" panose="020B0503020204020204" pitchFamily="34" charset="-122"/>
              <a:ea typeface="微软雅黑" panose="020B0503020204020204" pitchFamily="34" charset="-122"/>
            </a:endParaRPr>
          </a:p>
        </p:txBody>
      </p:sp>
      <p:sp>
        <p:nvSpPr>
          <p:cNvPr id="1049024" name="AutoShape 5"/>
          <p:cNvSpPr>
            <a:spLocks noChangeArrowheads="1"/>
          </p:cNvSpPr>
          <p:nvPr/>
        </p:nvSpPr>
        <p:spPr bwMode="auto">
          <a:xfrm>
            <a:off x="6240016" y="2348880"/>
            <a:ext cx="3892550" cy="3640138"/>
          </a:xfrm>
          <a:prstGeom prst="roundRect">
            <a:avLst>
              <a:gd name="adj" fmla="val 8856"/>
            </a:avLst>
          </a:prstGeom>
          <a:noFill/>
          <a:ln w="41275">
            <a:solidFill>
              <a:srgbClr val="FFC000"/>
            </a:solidFill>
            <a:prstDash val="dash"/>
            <a:round/>
          </a:ln>
        </p:spPr>
        <p:txBody>
          <a:bodyPr wrap="none" anchor="ctr"/>
          <a:lstStyle/>
          <a:p>
            <a:endParaRPr lang="zh-CN" altLang="en-US"/>
          </a:p>
        </p:txBody>
      </p:sp>
      <p:sp>
        <p:nvSpPr>
          <p:cNvPr id="1049025" name="AutoShape 11"/>
          <p:cNvSpPr>
            <a:spLocks noChangeArrowheads="1"/>
          </p:cNvSpPr>
          <p:nvPr/>
        </p:nvSpPr>
        <p:spPr bwMode="auto">
          <a:xfrm>
            <a:off x="6320979" y="2086942"/>
            <a:ext cx="3740150" cy="790575"/>
          </a:xfrm>
          <a:prstGeom prst="roundRect">
            <a:avLst>
              <a:gd name="adj" fmla="val 27917"/>
            </a:avLst>
          </a:prstGeom>
          <a:solidFill>
            <a:srgbClr val="1D428B"/>
          </a:solidFill>
          <a:ln w="9525">
            <a:noFill/>
            <a:round/>
          </a:ln>
          <a:effectLst/>
        </p:spPr>
        <p:txBody>
          <a:bodyPr wrap="none" anchor="ctr"/>
          <a:lstStyle/>
          <a:p>
            <a:endParaRPr lang="zh-CN" altLang="en-US"/>
          </a:p>
        </p:txBody>
      </p:sp>
      <p:sp>
        <p:nvSpPr>
          <p:cNvPr id="1049027" name="Rectangle 14"/>
          <p:cNvSpPr>
            <a:spLocks noChangeArrowheads="1"/>
          </p:cNvSpPr>
          <p:nvPr/>
        </p:nvSpPr>
        <p:spPr bwMode="auto">
          <a:xfrm>
            <a:off x="6566247" y="2220619"/>
            <a:ext cx="3240088" cy="523220"/>
          </a:xfrm>
          <a:prstGeom prst="rect">
            <a:avLst/>
          </a:prstGeom>
          <a:noFill/>
          <a:ln w="9525">
            <a:noFill/>
            <a:miter lim="800000"/>
          </a:ln>
        </p:spPr>
        <p:txBody>
          <a:bodyPr>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安全生产职责</a:t>
            </a:r>
            <a:r>
              <a:rPr lang="zh-CN" altLang="en-US" sz="2800" dirty="0">
                <a:solidFill>
                  <a:schemeClr val="bg1"/>
                </a:solidFill>
                <a:latin typeface="微软雅黑" panose="020B0503020204020204" pitchFamily="34" charset="-122"/>
                <a:ea typeface="微软雅黑" panose="020B0503020204020204" pitchFamily="34" charset="-122"/>
              </a:rPr>
              <a:t> </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049028" name="Rectangle 16"/>
          <p:cNvSpPr>
            <a:spLocks noChangeArrowheads="1"/>
          </p:cNvSpPr>
          <p:nvPr/>
        </p:nvSpPr>
        <p:spPr bwMode="auto">
          <a:xfrm>
            <a:off x="6566247" y="3516242"/>
            <a:ext cx="3240607" cy="1477328"/>
          </a:xfrm>
          <a:prstGeom prst="rect">
            <a:avLst/>
          </a:prstGeom>
          <a:noFill/>
          <a:ln w="9525">
            <a:noFill/>
            <a:miter lim="800000"/>
          </a:ln>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是职务上应尽的责任 ，针对个人、部门或者某一岗位的特定具体任务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75520" y="4149080"/>
            <a:ext cx="9361040" cy="2376263"/>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29" name="标题 1"/>
          <p:cNvSpPr>
            <a:spLocks noGrp="1"/>
          </p:cNvSpPr>
          <p:nvPr>
            <p:ph type="title" idx="4294967295"/>
          </p:nvPr>
        </p:nvSpPr>
        <p:spPr>
          <a:xfrm>
            <a:off x="3133328" y="324069"/>
            <a:ext cx="5925344" cy="584775"/>
          </a:xfrm>
          <a:prstGeom prst="rect">
            <a:avLst/>
          </a:prstGeo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建立安全生产责任制的目的：</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030" name="内容占位符 2"/>
          <p:cNvSpPr>
            <a:spLocks noGrp="1"/>
          </p:cNvSpPr>
          <p:nvPr>
            <p:ph idx="4294967295"/>
          </p:nvPr>
        </p:nvSpPr>
        <p:spPr>
          <a:xfrm>
            <a:off x="1635263" y="1411733"/>
            <a:ext cx="9361161" cy="2520280"/>
          </a:xfrm>
          <a:prstGeom prst="rect">
            <a:avLst/>
          </a:prstGeom>
        </p:spPr>
        <p:txBody>
          <a:bodyPr>
            <a:noAutofit/>
          </a:bodyPr>
          <a:lstStyle/>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一是：增强生产经营单位各级负责人、各管理部门管理人员及各岗位人员对安全生产的责任感；</a:t>
            </a:r>
            <a:endParaRPr lang="en-US" altLang="zh-CN" sz="2000" b="1" dirty="0">
              <a:latin typeface="微软雅黑" panose="020B0503020204020204" pitchFamily="34" charset="-122"/>
              <a:ea typeface="微软雅黑" panose="020B0503020204020204" pitchFamily="34" charset="-122"/>
            </a:endParaRPr>
          </a:p>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二是：明确责任，充分调动各级人员和各级管理部门安全生产的积极性和主观能动性，加强自主管理，落实责任；</a:t>
            </a:r>
            <a:endParaRPr lang="en-US" altLang="zh-CN" sz="2000" b="1" dirty="0">
              <a:latin typeface="微软雅黑" panose="020B0503020204020204" pitchFamily="34" charset="-122"/>
              <a:ea typeface="微软雅黑" panose="020B0503020204020204" pitchFamily="34" charset="-122"/>
            </a:endParaRPr>
          </a:p>
          <a:p>
            <a:pPr>
              <a:lnSpc>
                <a:spcPct val="150000"/>
              </a:lnSpc>
              <a:buClr>
                <a:schemeClr val="tx1"/>
              </a:buClr>
              <a:buSzPct val="100000"/>
            </a:pPr>
            <a:r>
              <a:rPr lang="zh-CN" altLang="en-US" sz="2000" b="1" dirty="0">
                <a:latin typeface="微软雅黑" panose="020B0503020204020204" pitchFamily="34" charset="-122"/>
                <a:ea typeface="微软雅黑" panose="020B0503020204020204" pitchFamily="34" charset="-122"/>
              </a:rPr>
              <a:t>三是：责任追究的依据；</a:t>
            </a:r>
            <a:endParaRPr lang="en-US" altLang="zh-CN" sz="2000" b="1" dirty="0">
              <a:latin typeface="微软雅黑" panose="020B0503020204020204" pitchFamily="34" charset="-122"/>
              <a:ea typeface="微软雅黑" panose="020B0503020204020204" pitchFamily="34" charset="-122"/>
            </a:endParaRPr>
          </a:p>
        </p:txBody>
      </p:sp>
      <p:sp>
        <p:nvSpPr>
          <p:cNvPr id="2" name="矩形 1"/>
          <p:cNvSpPr/>
          <p:nvPr/>
        </p:nvSpPr>
        <p:spPr>
          <a:xfrm>
            <a:off x="1904989" y="4163151"/>
            <a:ext cx="9102101" cy="2400657"/>
          </a:xfrm>
          <a:prstGeom prst="rect">
            <a:avLst/>
          </a:prstGeom>
        </p:spPr>
        <p:txBody>
          <a:bodyPr wrap="square">
            <a:spAutoFit/>
          </a:bodyPr>
          <a:lstStyle/>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应体现：安全生产法律法规和政策、方针的要求；</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应做到与岗位工作性质、管理职责协调一致，做到明确、具体、有可操作性；</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应明确监督、检查标准或指标，确保责任制切实落实到位；</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latin typeface="微软雅黑" panose="020B0503020204020204" pitchFamily="34" charset="-122"/>
                <a:ea typeface="微软雅黑" panose="020B0503020204020204" pitchFamily="34" charset="-122"/>
              </a:rPr>
              <a:t>应根据单位管理体制变化及安全生产新的法规、政策及安全生产形势的变化及时修订完善。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36576" y="1556792"/>
            <a:ext cx="9001000" cy="374441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1" name="Rectangle 2"/>
          <p:cNvSpPr>
            <a:spLocks noGrp="1" noChangeArrowheads="1"/>
          </p:cNvSpPr>
          <p:nvPr>
            <p:ph type="title"/>
          </p:nvPr>
        </p:nvSpPr>
        <p:spPr>
          <a:xfrm>
            <a:off x="2922587" y="323275"/>
            <a:ext cx="6346825"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主要负责人安全责任追究：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032" name="Rectangle 3"/>
          <p:cNvSpPr>
            <a:spLocks noGrp="1" noChangeArrowheads="1"/>
          </p:cNvSpPr>
          <p:nvPr>
            <p:ph type="body" idx="4294967295"/>
          </p:nvPr>
        </p:nvSpPr>
        <p:spPr>
          <a:xfrm>
            <a:off x="1604235" y="1589584"/>
            <a:ext cx="8869230" cy="3651026"/>
          </a:xfrm>
          <a:prstGeom prst="rect">
            <a:avLst/>
          </a:prstGeom>
        </p:spPr>
        <p:txBody>
          <a:bodyPr/>
          <a:lstStyle/>
          <a:p>
            <a:pPr marL="0" indent="0">
              <a:lnSpc>
                <a:spcPct val="130000"/>
              </a:lnSpc>
              <a:spcBef>
                <a:spcPts val="0"/>
              </a:spcBef>
              <a:buNone/>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第九十一条</a:t>
            </a:r>
            <a:r>
              <a:rPr lang="zh-CN" altLang="en-US" sz="2000" dirty="0">
                <a:solidFill>
                  <a:schemeClr val="bg1"/>
                </a:solidFill>
                <a:latin typeface="微软雅黑" panose="020B0503020204020204" pitchFamily="34" charset="-122"/>
                <a:ea typeface="微软雅黑" panose="020B0503020204020204" pitchFamily="34" charset="-122"/>
              </a:rPr>
              <a:t> 生产经营单位的主要负责人未履行本法规定的安全生产管理职责的，责令限期改正</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逾期未改正的，处二万元以上五万元以下的罚款，责令生产经营单位停产停业整顿。</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zh-CN" altLang="en-US" sz="2000" dirty="0">
                <a:solidFill>
                  <a:schemeClr val="bg1"/>
                </a:solidFill>
                <a:latin typeface="微软雅黑" panose="020B0503020204020204" pitchFamily="34" charset="-122"/>
                <a:ea typeface="微软雅黑" panose="020B0503020204020204" pitchFamily="34" charset="-122"/>
              </a:rPr>
              <a:t>生产经营单位的主要负责人有前款违法行为，导致发生生产安全事故的，给予撤职处分</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构成犯罪的，依照刑法有关规定追究刑事责任。</a:t>
            </a:r>
            <a:endParaRPr lang="zh-CN" altLang="en-US" sz="2000" dirty="0">
              <a:solidFill>
                <a:schemeClr val="bg1"/>
              </a:solidFill>
              <a:latin typeface="微软雅黑" panose="020B0503020204020204" pitchFamily="34" charset="-122"/>
              <a:ea typeface="微软雅黑" panose="020B0503020204020204" pitchFamily="34" charset="-122"/>
            </a:endParaRPr>
          </a:p>
          <a:p>
            <a:pPr marL="0" indent="0">
              <a:lnSpc>
                <a:spcPct val="130000"/>
              </a:lnSpc>
              <a:spcBef>
                <a:spcPts val="0"/>
              </a:spcBef>
              <a:buNone/>
            </a:pPr>
            <a:r>
              <a:rPr lang="zh-CN" altLang="en-US" sz="2000" dirty="0">
                <a:solidFill>
                  <a:schemeClr val="bg1"/>
                </a:solidFill>
                <a:latin typeface="微软雅黑" panose="020B0503020204020204" pitchFamily="34" charset="-122"/>
                <a:ea typeface="微软雅黑" panose="020B0503020204020204" pitchFamily="34" charset="-122"/>
              </a:rPr>
              <a:t>生产经营单位的主要负责人依照前款规定受刑事处罚或者撤职处分的，自刑罚执行完毕或者受处分之日起，五年内不得担任任何生产经营单位的主要负责人</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对重大、特别重大生产安全事故负有责任的，终身不得担任本行业生产经营单位的主要负责人。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7808" y="5135810"/>
            <a:ext cx="3049579" cy="5849404"/>
            <a:chOff x="5519936" y="4509120"/>
            <a:chExt cx="368300" cy="706437"/>
          </a:xfrm>
        </p:grpSpPr>
        <p:sp>
          <p:nvSpPr>
            <p:cNvPr id="6" name="Oval 302"/>
            <p:cNvSpPr>
              <a:spLocks noChangeArrowheads="1"/>
            </p:cNvSpPr>
            <p:nvPr/>
          </p:nvSpPr>
          <p:spPr bwMode="auto">
            <a:xfrm>
              <a:off x="5661224" y="4566270"/>
              <a:ext cx="85725" cy="857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3"/>
            <p:cNvSpPr/>
            <p:nvPr/>
          </p:nvSpPr>
          <p:spPr bwMode="auto">
            <a:xfrm>
              <a:off x="5519936" y="4509120"/>
              <a:ext cx="368300" cy="706437"/>
            </a:xfrm>
            <a:custGeom>
              <a:avLst/>
              <a:gdLst>
                <a:gd name="T0" fmla="*/ 147 w 232"/>
                <a:gd name="T1" fmla="*/ 99 h 445"/>
                <a:gd name="T2" fmla="*/ 86 w 232"/>
                <a:gd name="T3" fmla="*/ 99 h 445"/>
                <a:gd name="T4" fmla="*/ 20 w 232"/>
                <a:gd name="T5" fmla="*/ 0 h 445"/>
                <a:gd name="T6" fmla="*/ 0 w 232"/>
                <a:gd name="T7" fmla="*/ 11 h 445"/>
                <a:gd name="T8" fmla="*/ 67 w 232"/>
                <a:gd name="T9" fmla="*/ 136 h 445"/>
                <a:gd name="T10" fmla="*/ 67 w 232"/>
                <a:gd name="T11" fmla="*/ 445 h 445"/>
                <a:gd name="T12" fmla="*/ 95 w 232"/>
                <a:gd name="T13" fmla="*/ 445 h 445"/>
                <a:gd name="T14" fmla="*/ 116 w 232"/>
                <a:gd name="T15" fmla="*/ 302 h 445"/>
                <a:gd name="T16" fmla="*/ 135 w 232"/>
                <a:gd name="T17" fmla="*/ 445 h 445"/>
                <a:gd name="T18" fmla="*/ 162 w 232"/>
                <a:gd name="T19" fmla="*/ 445 h 445"/>
                <a:gd name="T20" fmla="*/ 166 w 232"/>
                <a:gd name="T21" fmla="*/ 136 h 445"/>
                <a:gd name="T22" fmla="*/ 232 w 232"/>
                <a:gd name="T23" fmla="*/ 11 h 445"/>
                <a:gd name="T24" fmla="*/ 213 w 232"/>
                <a:gd name="T25" fmla="*/ 0 h 445"/>
                <a:gd name="T26" fmla="*/ 147 w 232"/>
                <a:gd name="T27" fmla="*/ 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445">
                  <a:moveTo>
                    <a:pt x="147" y="99"/>
                  </a:moveTo>
                  <a:lnTo>
                    <a:pt x="86" y="99"/>
                  </a:lnTo>
                  <a:lnTo>
                    <a:pt x="20" y="0"/>
                  </a:lnTo>
                  <a:lnTo>
                    <a:pt x="0" y="11"/>
                  </a:lnTo>
                  <a:lnTo>
                    <a:pt x="67" y="136"/>
                  </a:lnTo>
                  <a:lnTo>
                    <a:pt x="67" y="445"/>
                  </a:lnTo>
                  <a:lnTo>
                    <a:pt x="95" y="445"/>
                  </a:lnTo>
                  <a:lnTo>
                    <a:pt x="116" y="302"/>
                  </a:lnTo>
                  <a:lnTo>
                    <a:pt x="135" y="445"/>
                  </a:lnTo>
                  <a:lnTo>
                    <a:pt x="162" y="445"/>
                  </a:lnTo>
                  <a:lnTo>
                    <a:pt x="166" y="136"/>
                  </a:lnTo>
                  <a:lnTo>
                    <a:pt x="232" y="11"/>
                  </a:lnTo>
                  <a:lnTo>
                    <a:pt x="213" y="0"/>
                  </a:lnTo>
                  <a:lnTo>
                    <a:pt x="147" y="9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31" name="Rectangle 2"/>
          <p:cNvSpPr>
            <a:spLocks noGrp="1" noChangeArrowheads="1"/>
          </p:cNvSpPr>
          <p:nvPr>
            <p:ph type="title"/>
          </p:nvPr>
        </p:nvSpPr>
        <p:spPr>
          <a:xfrm>
            <a:off x="2934419" y="323275"/>
            <a:ext cx="6346825"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主要负责人安全责任追究：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67808" y="5135810"/>
            <a:ext cx="3049579" cy="5849404"/>
            <a:chOff x="5519936" y="4509120"/>
            <a:chExt cx="368300" cy="706437"/>
          </a:xfrm>
        </p:grpSpPr>
        <p:sp>
          <p:nvSpPr>
            <p:cNvPr id="6" name="Oval 302"/>
            <p:cNvSpPr>
              <a:spLocks noChangeArrowheads="1"/>
            </p:cNvSpPr>
            <p:nvPr/>
          </p:nvSpPr>
          <p:spPr bwMode="auto">
            <a:xfrm>
              <a:off x="5661224" y="4566270"/>
              <a:ext cx="85725" cy="8572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303"/>
            <p:cNvSpPr/>
            <p:nvPr/>
          </p:nvSpPr>
          <p:spPr bwMode="auto">
            <a:xfrm>
              <a:off x="5519936" y="4509120"/>
              <a:ext cx="368300" cy="706437"/>
            </a:xfrm>
            <a:custGeom>
              <a:avLst/>
              <a:gdLst>
                <a:gd name="T0" fmla="*/ 147 w 232"/>
                <a:gd name="T1" fmla="*/ 99 h 445"/>
                <a:gd name="T2" fmla="*/ 86 w 232"/>
                <a:gd name="T3" fmla="*/ 99 h 445"/>
                <a:gd name="T4" fmla="*/ 20 w 232"/>
                <a:gd name="T5" fmla="*/ 0 h 445"/>
                <a:gd name="T6" fmla="*/ 0 w 232"/>
                <a:gd name="T7" fmla="*/ 11 h 445"/>
                <a:gd name="T8" fmla="*/ 67 w 232"/>
                <a:gd name="T9" fmla="*/ 136 h 445"/>
                <a:gd name="T10" fmla="*/ 67 w 232"/>
                <a:gd name="T11" fmla="*/ 445 h 445"/>
                <a:gd name="T12" fmla="*/ 95 w 232"/>
                <a:gd name="T13" fmla="*/ 445 h 445"/>
                <a:gd name="T14" fmla="*/ 116 w 232"/>
                <a:gd name="T15" fmla="*/ 302 h 445"/>
                <a:gd name="T16" fmla="*/ 135 w 232"/>
                <a:gd name="T17" fmla="*/ 445 h 445"/>
                <a:gd name="T18" fmla="*/ 162 w 232"/>
                <a:gd name="T19" fmla="*/ 445 h 445"/>
                <a:gd name="T20" fmla="*/ 166 w 232"/>
                <a:gd name="T21" fmla="*/ 136 h 445"/>
                <a:gd name="T22" fmla="*/ 232 w 232"/>
                <a:gd name="T23" fmla="*/ 11 h 445"/>
                <a:gd name="T24" fmla="*/ 213 w 232"/>
                <a:gd name="T25" fmla="*/ 0 h 445"/>
                <a:gd name="T26" fmla="*/ 147 w 232"/>
                <a:gd name="T27" fmla="*/ 99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445">
                  <a:moveTo>
                    <a:pt x="147" y="99"/>
                  </a:moveTo>
                  <a:lnTo>
                    <a:pt x="86" y="99"/>
                  </a:lnTo>
                  <a:lnTo>
                    <a:pt x="20" y="0"/>
                  </a:lnTo>
                  <a:lnTo>
                    <a:pt x="0" y="11"/>
                  </a:lnTo>
                  <a:lnTo>
                    <a:pt x="67" y="136"/>
                  </a:lnTo>
                  <a:lnTo>
                    <a:pt x="67" y="445"/>
                  </a:lnTo>
                  <a:lnTo>
                    <a:pt x="95" y="445"/>
                  </a:lnTo>
                  <a:lnTo>
                    <a:pt x="116" y="302"/>
                  </a:lnTo>
                  <a:lnTo>
                    <a:pt x="135" y="445"/>
                  </a:lnTo>
                  <a:lnTo>
                    <a:pt x="162" y="445"/>
                  </a:lnTo>
                  <a:lnTo>
                    <a:pt x="166" y="136"/>
                  </a:lnTo>
                  <a:lnTo>
                    <a:pt x="232" y="11"/>
                  </a:lnTo>
                  <a:lnTo>
                    <a:pt x="213" y="0"/>
                  </a:lnTo>
                  <a:lnTo>
                    <a:pt x="147" y="9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矩形 2"/>
          <p:cNvSpPr/>
          <p:nvPr/>
        </p:nvSpPr>
        <p:spPr>
          <a:xfrm>
            <a:off x="1536576" y="1556792"/>
            <a:ext cx="9001000" cy="374441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91544" y="1701957"/>
            <a:ext cx="8232576" cy="3323987"/>
          </a:xfrm>
          <a:prstGeom prst="rect">
            <a:avLst/>
          </a:prstGeom>
        </p:spPr>
        <p:txBody>
          <a:bodyPr wrap="square">
            <a:spAutoFit/>
          </a:bodyPr>
          <a:lstStyle/>
          <a:p>
            <a:pPr>
              <a:lnSpc>
                <a:spcPct val="150000"/>
              </a:lnSpc>
            </a:pP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安全生产法</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第九十二条</a:t>
            </a:r>
            <a:r>
              <a:rPr lang="zh-CN" altLang="en-US" sz="2000" dirty="0">
                <a:solidFill>
                  <a:schemeClr val="bg1"/>
                </a:solidFill>
                <a:latin typeface="微软雅黑" panose="020B0503020204020204" pitchFamily="34" charset="-122"/>
                <a:ea typeface="微软雅黑" panose="020B0503020204020204" pitchFamily="34" charset="-122"/>
              </a:rPr>
              <a:t> 生产经营单位的主要负责人未履行本法规定的安全生产管理职责，导致发生生产安全事故的，由安全生产监督管理部门依照下列规定处以罚款：</a:t>
            </a:r>
            <a:endParaRPr lang="zh-CN" altLang="en-US"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一</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发生一般事故的，处上一年年收入百分之三十的罚款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二</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发生较大事故的，处上一年年收入百分之四十的罚款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三</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发生重大事故的，处上一年年收入百分之六十的罚款</a:t>
            </a:r>
            <a:r>
              <a:rPr lang="en-US" altLang="zh-CN" sz="2000" dirty="0">
                <a:solidFill>
                  <a:schemeClr val="bg1"/>
                </a:solidFill>
                <a:latin typeface="微软雅黑" panose="020B0503020204020204" pitchFamily="34" charset="-122"/>
                <a:ea typeface="微软雅黑" panose="020B0503020204020204" pitchFamily="34" charset="-122"/>
              </a:rPr>
              <a:t>;</a:t>
            </a:r>
            <a:endParaRPr lang="en-US" altLang="zh-CN" sz="20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四</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发生特别重大事故的，处上一年年收入百分之八十的罚款。</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847528"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3985097"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6122666"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8254207" y="2852936"/>
            <a:ext cx="1944216" cy="2547391"/>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35" name="Rectangle 6"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安全生产责任制的制定原则</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048" name="Text Box 32"/>
          <p:cNvSpPr txBox="1">
            <a:spLocks noChangeArrowheads="1"/>
          </p:cNvSpPr>
          <p:nvPr/>
        </p:nvSpPr>
        <p:spPr bwMode="auto">
          <a:xfrm>
            <a:off x="2016919" y="3338404"/>
            <a:ext cx="1632149" cy="1477328"/>
          </a:xfrm>
          <a:prstGeom prst="rect">
            <a:avLst/>
          </a:prstGeom>
          <a:noFill/>
          <a:ln w="9525">
            <a:noFill/>
            <a:miter lim="800000"/>
          </a:ln>
        </p:spPr>
        <p:txBody>
          <a:bodyPr wrap="square">
            <a:spAutoFit/>
          </a:bodyPr>
          <a:lstStyle/>
          <a:p>
            <a:pPr algn="l">
              <a:lnSpc>
                <a:spcPct val="150000"/>
              </a:lnSpc>
            </a:pPr>
            <a:r>
              <a:rPr lang="zh-CN" altLang="en-US" sz="2000" b="1">
                <a:solidFill>
                  <a:schemeClr val="bg1"/>
                </a:solidFill>
                <a:latin typeface="微软雅黑" panose="020B0503020204020204" pitchFamily="34" charset="-122"/>
                <a:ea typeface="微软雅黑" panose="020B0503020204020204" pitchFamily="34" charset="-122"/>
              </a:rPr>
              <a:t>“一岗双责”管生产必须同时管安全</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1049059" name="Text Box 43"/>
          <p:cNvSpPr txBox="1">
            <a:spLocks noChangeArrowheads="1"/>
          </p:cNvSpPr>
          <p:nvPr/>
        </p:nvSpPr>
        <p:spPr bwMode="auto">
          <a:xfrm>
            <a:off x="4118163" y="3618799"/>
            <a:ext cx="1678083" cy="1015663"/>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谁主管，谁负责的原则；</a:t>
            </a:r>
            <a:endParaRPr lang="zh-CN" altLang="en-US" dirty="0"/>
          </a:p>
        </p:txBody>
      </p:sp>
      <p:sp>
        <p:nvSpPr>
          <p:cNvPr id="1049072" name="Text Box 57"/>
          <p:cNvSpPr txBox="1">
            <a:spLocks noChangeArrowheads="1"/>
          </p:cNvSpPr>
          <p:nvPr/>
        </p:nvSpPr>
        <p:spPr bwMode="auto">
          <a:xfrm>
            <a:off x="6184631" y="3148667"/>
            <a:ext cx="1923777" cy="1846659"/>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“五同时”的原则。</a:t>
            </a:r>
            <a:endParaRPr lang="zh-CN" altLang="en-US" dirty="0"/>
          </a:p>
          <a:p>
            <a:r>
              <a:rPr lang="zh-CN" altLang="en-US" sz="1800" b="0" dirty="0"/>
              <a:t>计划、布置、检查、总结、评比</a:t>
            </a:r>
            <a:endParaRPr lang="zh-CN" altLang="en-US" sz="1800" b="0" dirty="0"/>
          </a:p>
        </p:txBody>
      </p:sp>
      <p:sp>
        <p:nvSpPr>
          <p:cNvPr id="1049083" name="Text Box 74"/>
          <p:cNvSpPr txBox="1">
            <a:spLocks noChangeArrowheads="1"/>
          </p:cNvSpPr>
          <p:nvPr/>
        </p:nvSpPr>
        <p:spPr bwMode="auto">
          <a:xfrm>
            <a:off x="8503216" y="3564166"/>
            <a:ext cx="1612155" cy="1015663"/>
          </a:xfrm>
          <a:prstGeom prst="rect">
            <a:avLst/>
          </a:prstGeom>
          <a:noFill/>
          <a:ln w="9525">
            <a:noFill/>
            <a:miter lim="800000"/>
          </a:ln>
        </p:spPr>
        <p:txBody>
          <a:bodyPr wrap="square">
            <a:spAutoFit/>
          </a:bodyPr>
          <a:lstStyle>
            <a:defPPr>
              <a:defRPr lang="zh-CN"/>
            </a:defPPr>
            <a:lvl1pPr>
              <a:lnSpc>
                <a:spcPct val="150000"/>
              </a:lnSpc>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谁在岗，谁负责的原则</a:t>
            </a:r>
            <a:endParaRPr lang="zh-CN" altLang="en-US" dirty="0"/>
          </a:p>
        </p:txBody>
      </p:sp>
      <p:sp>
        <p:nvSpPr>
          <p:cNvPr id="3" name="椭圆 2"/>
          <p:cNvSpPr/>
          <p:nvPr/>
        </p:nvSpPr>
        <p:spPr>
          <a:xfrm>
            <a:off x="2554667" y="2557289"/>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636922" y="2557289"/>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6816448" y="2551138"/>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8954017" y="2551138"/>
            <a:ext cx="556652" cy="556652"/>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47" name="Text Box 31"/>
          <p:cNvSpPr txBox="1">
            <a:spLocks noChangeArrowheads="1"/>
          </p:cNvSpPr>
          <p:nvPr/>
        </p:nvSpPr>
        <p:spPr bwMode="auto">
          <a:xfrm>
            <a:off x="2650125" y="2548237"/>
            <a:ext cx="405880" cy="609398"/>
          </a:xfrm>
          <a:prstGeom prst="rect">
            <a:avLst/>
          </a:prstGeom>
          <a:noFill/>
          <a:ln w="9525">
            <a:noFill/>
            <a:miter lim="800000"/>
          </a:ln>
        </p:spPr>
        <p:txBody>
          <a:bodyPr wrap="none">
            <a:spAutoFit/>
          </a:bodyPr>
          <a:lstStyle/>
          <a:p>
            <a:pPr>
              <a:lnSpc>
                <a:spcPct val="120000"/>
              </a:lnSpc>
            </a:pPr>
            <a:r>
              <a:rPr lang="en-US" altLang="zh-CN" sz="2800" b="1" dirty="0">
                <a:latin typeface="微软雅黑" panose="020B0503020204020204" pitchFamily="34" charset="-122"/>
                <a:ea typeface="微软雅黑" panose="020B0503020204020204" pitchFamily="34" charset="-122"/>
              </a:rPr>
              <a:t>1</a:t>
            </a:r>
            <a:endParaRPr lang="en-US" altLang="zh-CN" sz="2800" b="1" dirty="0">
              <a:latin typeface="微软雅黑" panose="020B0503020204020204" pitchFamily="34" charset="-122"/>
              <a:ea typeface="微软雅黑" panose="020B0503020204020204" pitchFamily="34" charset="-122"/>
            </a:endParaRPr>
          </a:p>
        </p:txBody>
      </p:sp>
      <p:sp>
        <p:nvSpPr>
          <p:cNvPr id="1049058" name="Text Box 42"/>
          <p:cNvSpPr txBox="1">
            <a:spLocks noChangeArrowheads="1"/>
          </p:cNvSpPr>
          <p:nvPr/>
        </p:nvSpPr>
        <p:spPr bwMode="auto">
          <a:xfrm>
            <a:off x="4723388" y="2555143"/>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2</a:t>
            </a:r>
            <a:endParaRPr lang="en-US" altLang="zh-CN" dirty="0"/>
          </a:p>
        </p:txBody>
      </p:sp>
      <p:sp>
        <p:nvSpPr>
          <p:cNvPr id="1049071" name="Text Box 56"/>
          <p:cNvSpPr txBox="1">
            <a:spLocks noChangeArrowheads="1"/>
          </p:cNvSpPr>
          <p:nvPr/>
        </p:nvSpPr>
        <p:spPr bwMode="auto">
          <a:xfrm>
            <a:off x="6891834" y="2562625"/>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3</a:t>
            </a:r>
            <a:endParaRPr lang="en-US" altLang="zh-CN" dirty="0"/>
          </a:p>
        </p:txBody>
      </p:sp>
      <p:sp>
        <p:nvSpPr>
          <p:cNvPr id="1049082" name="Text Box 73"/>
          <p:cNvSpPr txBox="1">
            <a:spLocks noChangeArrowheads="1"/>
          </p:cNvSpPr>
          <p:nvPr/>
        </p:nvSpPr>
        <p:spPr bwMode="auto">
          <a:xfrm>
            <a:off x="9023375" y="2555143"/>
            <a:ext cx="405880" cy="565604"/>
          </a:xfrm>
          <a:prstGeom prst="rect">
            <a:avLst/>
          </a:prstGeom>
          <a:noFill/>
          <a:ln w="9525">
            <a:noFill/>
            <a:miter lim="800000"/>
          </a:ln>
        </p:spPr>
        <p:txBody>
          <a:bodyPr wrap="none">
            <a:spAutoFit/>
          </a:bodyPr>
          <a:lstStyle>
            <a:defPPr>
              <a:defRPr lang="zh-CN"/>
            </a:defPPr>
            <a:lvl1pPr>
              <a:lnSpc>
                <a:spcPct val="120000"/>
              </a:lnSpc>
              <a:defRPr sz="2800" b="1">
                <a:latin typeface="微软雅黑" panose="020B0503020204020204" pitchFamily="34" charset="-122"/>
                <a:ea typeface="微软雅黑" panose="020B0503020204020204" pitchFamily="34" charset="-122"/>
              </a:defRPr>
            </a:lvl1pPr>
          </a:lstStyle>
          <a:p>
            <a:r>
              <a:rPr lang="en-US" altLang="zh-CN" dirty="0"/>
              <a:t>4</a:t>
            </a:r>
            <a:endParaRPr lang="en-US" altLang="zh-CN" dirty="0"/>
          </a:p>
        </p:txBody>
      </p:sp>
    </p:spTree>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1" name="Rectangle 3"/>
          <p:cNvSpPr>
            <a:spLocks noGrp="1" noChangeArrowheads="1"/>
          </p:cNvSpPr>
          <p:nvPr>
            <p:ph idx="4294967295"/>
          </p:nvPr>
        </p:nvSpPr>
        <p:spPr>
          <a:xfrm>
            <a:off x="2783632" y="1299976"/>
            <a:ext cx="5652832" cy="710137"/>
          </a:xfrm>
          <a:prstGeom prst="rect">
            <a:avLst/>
          </a:prstGeom>
        </p:spPr>
        <p:txBody>
          <a:bodyPr vert="horz" wrap="square" lIns="91440" tIns="45720" rIns="91440" bIns="45720" numCol="1" anchor="t" anchorCtr="0" compatLnSpc="1"/>
          <a:lstStyle/>
          <a:p>
            <a:pPr eaLnBrk="1" hangingPunct="1">
              <a:lnSpc>
                <a:spcPct val="120000"/>
              </a:lnSpc>
              <a:buNone/>
            </a:pPr>
            <a:r>
              <a:rPr lang="zh-CN" altLang="en-US" b="1" dirty="0">
                <a:latin typeface="微软雅黑" panose="020B0503020204020204" pitchFamily="34" charset="-122"/>
                <a:ea typeface="微软雅黑" panose="020B0503020204020204" pitchFamily="34" charset="-122"/>
              </a:rPr>
              <a:t>１</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安全生产监管体制所决</a:t>
            </a:r>
            <a:endParaRPr lang="zh-CN" altLang="en-US" b="1" dirty="0">
              <a:latin typeface="微软雅黑" panose="020B0503020204020204" pitchFamily="34" charset="-122"/>
              <a:ea typeface="微软雅黑" panose="020B0503020204020204" pitchFamily="34" charset="-122"/>
            </a:endParaRPr>
          </a:p>
        </p:txBody>
      </p:sp>
      <p:sp>
        <p:nvSpPr>
          <p:cNvPr id="1049092" name="Rectangle 4"/>
          <p:cNvSpPr>
            <a:spLocks noGrp="1"/>
          </p:cNvSpPr>
          <p:nvPr>
            <p:ph type="title"/>
          </p:nvPr>
        </p:nvSpPr>
        <p:spPr>
          <a:xfrm>
            <a:off x="2639219" y="331454"/>
            <a:ext cx="6913562"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为什么企业是安全生产责任主体</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927648" y="2060848"/>
            <a:ext cx="5741044" cy="720080"/>
            <a:chOff x="2717552" y="1916832"/>
            <a:chExt cx="5741044" cy="720080"/>
          </a:xfrm>
        </p:grpSpPr>
        <p:sp>
          <p:nvSpPr>
            <p:cNvPr id="2" name="椭圆 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927648" y="2998899"/>
            <a:ext cx="5741044" cy="720080"/>
            <a:chOff x="2717552" y="1916832"/>
            <a:chExt cx="5741044" cy="720080"/>
          </a:xfrm>
        </p:grpSpPr>
        <p:sp>
          <p:nvSpPr>
            <p:cNvPr id="12" name="椭圆 1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2927896" y="3936950"/>
            <a:ext cx="5741044" cy="720080"/>
            <a:chOff x="2717552" y="1916832"/>
            <a:chExt cx="5741044" cy="720080"/>
          </a:xfrm>
        </p:grpSpPr>
        <p:sp>
          <p:nvSpPr>
            <p:cNvPr id="17" name="椭圆 16"/>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2927648" y="4875001"/>
            <a:ext cx="5741044" cy="720080"/>
            <a:chOff x="2717552" y="1916832"/>
            <a:chExt cx="5741044" cy="720080"/>
          </a:xfrm>
        </p:grpSpPr>
        <p:sp>
          <p:nvSpPr>
            <p:cNvPr id="22" name="椭圆 21"/>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927648" y="5813051"/>
            <a:ext cx="5741044" cy="720080"/>
            <a:chOff x="2717552" y="1916832"/>
            <a:chExt cx="5741044" cy="720080"/>
          </a:xfrm>
        </p:grpSpPr>
        <p:sp>
          <p:nvSpPr>
            <p:cNvPr id="27" name="椭圆 26"/>
            <p:cNvSpPr/>
            <p:nvPr/>
          </p:nvSpPr>
          <p:spPr>
            <a:xfrm>
              <a:off x="2717552" y="2132856"/>
              <a:ext cx="288032" cy="2880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3706068" y="1916832"/>
              <a:ext cx="4752528" cy="720080"/>
            </a:xfrm>
            <a:prstGeom prst="round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159552" y="2192460"/>
              <a:ext cx="216024" cy="2160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529545" y="2241747"/>
              <a:ext cx="117451" cy="11745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矩形 4"/>
          <p:cNvSpPr/>
          <p:nvPr/>
        </p:nvSpPr>
        <p:spPr>
          <a:xfrm>
            <a:off x="4803271" y="2156620"/>
            <a:ext cx="2492990" cy="535531"/>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政府统一领导</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4792355" y="3096995"/>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部门依法监管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4792355" y="4035580"/>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企业全面负责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767203" y="4991474"/>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群众参与监督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4788287" y="5889308"/>
            <a:ext cx="2492990" cy="497316"/>
          </a:xfrm>
          <a:prstGeom prst="rect">
            <a:avLst/>
          </a:prstGeom>
        </p:spPr>
        <p:txBody>
          <a:bodyPr wrap="none">
            <a:spAutoFit/>
          </a:bodyPr>
          <a:lstStyle/>
          <a:p>
            <a:pPr lvl="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社会广泛支持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97" name="Rectangle 2"/>
          <p:cNvSpPr>
            <a:spLocks noGrp="1"/>
          </p:cNvSpPr>
          <p:nvPr>
            <p:ph idx="4294967295"/>
          </p:nvPr>
        </p:nvSpPr>
        <p:spPr>
          <a:xfrm>
            <a:off x="1343472" y="2006101"/>
            <a:ext cx="5112568" cy="612601"/>
          </a:xfrm>
          <a:prstGeom prst="rect">
            <a:avLst/>
          </a:prstGeom>
        </p:spPr>
        <p:txBody>
          <a:bodyPr vert="horz" wrap="square" lIns="91440" tIns="45720" rIns="91440" bIns="45720" numCol="1" anchor="t" anchorCtr="0" compatLnSpc="1"/>
          <a:lstStyle/>
          <a:p>
            <a:pPr marL="0" eaLnBrk="1" hangingPunct="1">
              <a:spcBef>
                <a:spcPts val="0"/>
              </a:spcBef>
              <a:buNone/>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生产安全事故预防规律所要求</a:t>
            </a:r>
            <a:endParaRPr lang="zh-CN" altLang="en-US" sz="2400" b="1" dirty="0">
              <a:latin typeface="微软雅黑" panose="020B0503020204020204" pitchFamily="34" charset="-122"/>
              <a:ea typeface="微软雅黑" panose="020B0503020204020204" pitchFamily="34" charset="-122"/>
            </a:endParaRPr>
          </a:p>
        </p:txBody>
      </p:sp>
      <p:sp>
        <p:nvSpPr>
          <p:cNvPr id="1049098" name="Rectangle 3"/>
          <p:cNvSpPr>
            <a:spLocks noGrp="1"/>
          </p:cNvSpPr>
          <p:nvPr>
            <p:ph type="title"/>
          </p:nvPr>
        </p:nvSpPr>
        <p:spPr>
          <a:xfrm>
            <a:off x="2318861" y="323275"/>
            <a:ext cx="7577170"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为什么企业是安全生产责任主体</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3" name="矩形 2"/>
          <p:cNvSpPr/>
          <p:nvPr/>
        </p:nvSpPr>
        <p:spPr>
          <a:xfrm>
            <a:off x="2927292" y="3334542"/>
            <a:ext cx="6096000" cy="456148"/>
          </a:xfrm>
          <a:prstGeom prst="rect">
            <a:avLst/>
          </a:prstGeom>
        </p:spPr>
        <p:txBody>
          <a:bodyPr vert="horz" wrap="square" lIns="91440" tIns="45720" rIns="91440" bIns="45720" numCol="1" anchor="t" anchorCtr="0" compatLnSpc="1"/>
          <a:lstStyle/>
          <a:p>
            <a:pPr marL="0" lvl="1" algn="ctr" rtl="0" eaLnBrk="0" hangingPunct="0">
              <a:spcBef>
                <a:spcPts val="0"/>
              </a:spcBef>
              <a:buClr>
                <a:schemeClr val="accent1"/>
              </a:buClr>
              <a:buSzPct val="75000"/>
            </a:pPr>
            <a:r>
              <a:rPr lang="zh-CN" altLang="en-US" sz="2000" dirty="0">
                <a:latin typeface="微软雅黑" panose="020B0503020204020204" pitchFamily="34" charset="-122"/>
                <a:ea typeface="微软雅黑" panose="020B0503020204020204" pitchFamily="34" charset="-122"/>
              </a:rPr>
              <a:t>事故致因４Ｍ要素－企业是事故发生之源</a:t>
            </a:r>
            <a:endParaRPr lang="zh-CN" altLang="en-US" sz="2000" dirty="0">
              <a:latin typeface="微软雅黑" panose="020B0503020204020204" pitchFamily="34" charset="-122"/>
              <a:ea typeface="微软雅黑" panose="020B0503020204020204" pitchFamily="34" charset="-122"/>
            </a:endParaRPr>
          </a:p>
        </p:txBody>
      </p:sp>
      <p:sp>
        <p:nvSpPr>
          <p:cNvPr id="4" name="平行四边形 3"/>
          <p:cNvSpPr/>
          <p:nvPr/>
        </p:nvSpPr>
        <p:spPr>
          <a:xfrm flipH="1">
            <a:off x="1086594" y="4508088"/>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平行四边形 7"/>
          <p:cNvSpPr/>
          <p:nvPr/>
        </p:nvSpPr>
        <p:spPr>
          <a:xfrm flipH="1">
            <a:off x="3647728" y="4509120"/>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flipH="1">
            <a:off x="6208862" y="4508088"/>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flipH="1">
            <a:off x="8757148" y="4507825"/>
            <a:ext cx="2529086" cy="936104"/>
          </a:xfrm>
          <a:prstGeom prst="parallelogram">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88010" y="4745044"/>
            <a:ext cx="2339102"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人的不安全行为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3768344" y="4745044"/>
            <a:ext cx="2339102"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物的不安全状态</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765519" y="4537887"/>
            <a:ext cx="1415772" cy="830997"/>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生产作业</a:t>
            </a:r>
            <a:endParaRPr lang="en-US" altLang="zh-CN" sz="2400" b="1" dirty="0">
              <a:solidFill>
                <a:schemeClr val="bg1"/>
              </a:solidFill>
              <a:latin typeface="微软雅黑" panose="020B0503020204020204" pitchFamily="34" charset="-122"/>
              <a:ea typeface="微软雅黑" panose="020B0503020204020204" pitchFamily="34" charset="-122"/>
            </a:endParaRPr>
          </a:p>
          <a:p>
            <a:r>
              <a:rPr lang="zh-CN" altLang="en-US" sz="2400" b="1" dirty="0">
                <a:solidFill>
                  <a:schemeClr val="bg1"/>
                </a:solidFill>
                <a:latin typeface="微软雅黑" panose="020B0503020204020204" pitchFamily="34" charset="-122"/>
                <a:ea typeface="微软雅黑" panose="020B0503020204020204" pitchFamily="34" charset="-122"/>
              </a:rPr>
              <a:t>环境不良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9006028" y="4745044"/>
            <a:ext cx="2031325" cy="461665"/>
          </a:xfrm>
          <a:prstGeom prst="rect">
            <a:avLst/>
          </a:prstGeom>
        </p:spPr>
        <p:txBody>
          <a:bodyPr wrap="none">
            <a:spAutoFit/>
          </a:bodyPr>
          <a:lstStyle/>
          <a:p>
            <a:pPr marL="0" lvl="2"/>
            <a:r>
              <a:rPr lang="zh-CN" altLang="en-US" sz="2400" b="1" dirty="0">
                <a:solidFill>
                  <a:schemeClr val="bg1"/>
                </a:solidFill>
                <a:latin typeface="微软雅黑" panose="020B0503020204020204" pitchFamily="34" charset="-122"/>
                <a:ea typeface="微软雅黑" panose="020B0503020204020204" pitchFamily="34" charset="-122"/>
              </a:rPr>
              <a:t>安全管理欠缺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a:latin typeface="+mn-lt"/>
              </a:rPr>
              <a:t>5</a:t>
            </a:r>
            <a:endParaRPr lang="zh-CN" altLang="en-US" sz="16600" b="1" i="1" dirty="0">
              <a:latin typeface="+mn-lt"/>
            </a:endParaRPr>
          </a:p>
        </p:txBody>
      </p:sp>
      <p:sp>
        <p:nvSpPr>
          <p:cNvPr id="8" name="矩形 7"/>
          <p:cNvSpPr/>
          <p:nvPr/>
        </p:nvSpPr>
        <p:spPr>
          <a:xfrm>
            <a:off x="4457526" y="2844046"/>
            <a:ext cx="5109091"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怎样建立责任体系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5"/>
          <p:cNvSpPr/>
          <p:nvPr/>
        </p:nvSpPr>
        <p:spPr>
          <a:xfrm>
            <a:off x="4619836" y="323275"/>
            <a:ext cx="2952328"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宏观责任体系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1055440" y="2348880"/>
            <a:ext cx="2520280" cy="2952328"/>
            <a:chOff x="1271464" y="2492896"/>
            <a:chExt cx="2520280" cy="2952328"/>
          </a:xfrm>
        </p:grpSpPr>
        <p:sp>
          <p:nvSpPr>
            <p:cNvPr id="16" name="矩形 15"/>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直角三角形 17"/>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752611" y="2348880"/>
            <a:ext cx="2520280" cy="2952328"/>
            <a:chOff x="1271464" y="2492896"/>
            <a:chExt cx="2520280" cy="2952328"/>
          </a:xfrm>
        </p:grpSpPr>
        <p:sp>
          <p:nvSpPr>
            <p:cNvPr id="22" name="矩形 21"/>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6449782" y="2348880"/>
            <a:ext cx="2520280" cy="2952328"/>
            <a:chOff x="1271464" y="2492896"/>
            <a:chExt cx="2520280" cy="2952328"/>
          </a:xfrm>
        </p:grpSpPr>
        <p:sp>
          <p:nvSpPr>
            <p:cNvPr id="27" name="矩形 26"/>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直角三角形 28"/>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9146952" y="2348880"/>
            <a:ext cx="2520280" cy="2952328"/>
            <a:chOff x="1271464" y="2492896"/>
            <a:chExt cx="2520280" cy="2952328"/>
          </a:xfrm>
        </p:grpSpPr>
        <p:sp>
          <p:nvSpPr>
            <p:cNvPr id="32" name="矩形 31"/>
            <p:cNvSpPr/>
            <p:nvPr/>
          </p:nvSpPr>
          <p:spPr>
            <a:xfrm>
              <a:off x="1271464" y="2708920"/>
              <a:ext cx="2520280" cy="2736304"/>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451484" y="2492896"/>
              <a:ext cx="2160240" cy="43204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直角三角形 33"/>
            <p:cNvSpPr/>
            <p:nvPr/>
          </p:nvSpPr>
          <p:spPr>
            <a:xfrm>
              <a:off x="3611724"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直角三角形 34"/>
            <p:cNvSpPr/>
            <p:nvPr/>
          </p:nvSpPr>
          <p:spPr>
            <a:xfrm flipH="1">
              <a:off x="1343472" y="2492896"/>
              <a:ext cx="108012" cy="216024"/>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1446271" y="2347752"/>
            <a:ext cx="1723549" cy="407291"/>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政府监管部门</a:t>
            </a:r>
            <a:endParaRPr lang="zh-CN" altLang="en-US" sz="2000" b="1" dirty="0">
              <a:latin typeface="微软雅黑" panose="020B0503020204020204" pitchFamily="34" charset="-122"/>
              <a:ea typeface="微软雅黑" panose="020B0503020204020204" pitchFamily="34" charset="-122"/>
            </a:endParaRPr>
          </a:p>
        </p:txBody>
      </p:sp>
      <p:sp>
        <p:nvSpPr>
          <p:cNvPr id="37" name="矩形 36"/>
          <p:cNvSpPr/>
          <p:nvPr/>
        </p:nvSpPr>
        <p:spPr>
          <a:xfrm>
            <a:off x="4150976" y="2361354"/>
            <a:ext cx="1723549" cy="407099"/>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生产经营单位</a:t>
            </a:r>
            <a:endParaRPr lang="zh-CN" altLang="en-US" sz="2000" b="1" dirty="0">
              <a:latin typeface="微软雅黑" panose="020B0503020204020204" pitchFamily="34" charset="-122"/>
              <a:ea typeface="微软雅黑" panose="020B0503020204020204" pitchFamily="34" charset="-122"/>
            </a:endParaRPr>
          </a:p>
        </p:txBody>
      </p:sp>
      <p:sp>
        <p:nvSpPr>
          <p:cNvPr id="38" name="矩形 37"/>
          <p:cNvSpPr/>
          <p:nvPr/>
        </p:nvSpPr>
        <p:spPr>
          <a:xfrm>
            <a:off x="6591667" y="2361354"/>
            <a:ext cx="2236510" cy="403957"/>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安全技术服务机构</a:t>
            </a:r>
            <a:endParaRPr lang="zh-CN" altLang="en-US" sz="2000" b="1" dirty="0">
              <a:latin typeface="微软雅黑" panose="020B0503020204020204" pitchFamily="34" charset="-122"/>
              <a:ea typeface="微软雅黑" panose="020B0503020204020204" pitchFamily="34" charset="-122"/>
            </a:endParaRPr>
          </a:p>
        </p:txBody>
      </p:sp>
      <p:sp>
        <p:nvSpPr>
          <p:cNvPr id="39" name="矩形 38"/>
          <p:cNvSpPr/>
          <p:nvPr/>
        </p:nvSpPr>
        <p:spPr>
          <a:xfrm>
            <a:off x="9787293" y="2358212"/>
            <a:ext cx="1210588" cy="407099"/>
          </a:xfrm>
          <a:prstGeom prst="rect">
            <a:avLst/>
          </a:prstGeom>
        </p:spPr>
        <p:txBody>
          <a:bodyPr wrap="none">
            <a:spAutoFit/>
          </a:bodyPr>
          <a:lstStyle/>
          <a:p>
            <a:pPr marL="179705" indent="-179705" algn="ctr">
              <a:lnSpc>
                <a:spcPct val="110000"/>
              </a:lnSpc>
            </a:pPr>
            <a:r>
              <a:rPr lang="zh-CN" altLang="en-US" sz="2000" b="1" dirty="0">
                <a:latin typeface="微软雅黑" panose="020B0503020204020204" pitchFamily="34" charset="-122"/>
                <a:ea typeface="微软雅黑" panose="020B0503020204020204" pitchFamily="34" charset="-122"/>
              </a:rPr>
              <a:t>社会组织</a:t>
            </a:r>
            <a:endParaRPr lang="zh-CN" altLang="en-US" sz="2000" b="1" dirty="0">
              <a:latin typeface="微软雅黑" panose="020B0503020204020204" pitchFamily="34" charset="-122"/>
              <a:ea typeface="微软雅黑" panose="020B0503020204020204" pitchFamily="34" charset="-122"/>
            </a:endParaRPr>
          </a:p>
        </p:txBody>
      </p:sp>
      <p:sp>
        <p:nvSpPr>
          <p:cNvPr id="40" name="矩形 39"/>
          <p:cNvSpPr/>
          <p:nvPr/>
        </p:nvSpPr>
        <p:spPr>
          <a:xfrm>
            <a:off x="1108625" y="3045687"/>
            <a:ext cx="2555540"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行政审批、许可；</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认证审核、验收；</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技术鉴定、监察；</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过程监督、管理等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3878625" y="3022815"/>
            <a:ext cx="2503415"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生产经营活动；</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安全技术保障；</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安全管理措施；</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事故应急报告等；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6915047" y="3045671"/>
            <a:ext cx="2122757"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安全评价；</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检测检验；</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技术咨询；</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培训服务等；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9676553" y="3022815"/>
            <a:ext cx="2099827" cy="1938992"/>
          </a:xfrm>
          <a:prstGeom prst="rect">
            <a:avLst/>
          </a:prstGeom>
        </p:spPr>
        <p:txBody>
          <a:bodyPr wrap="square">
            <a:spAutoFit/>
          </a:bodyPr>
          <a:lstStyle/>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工会监督；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公民监督；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社区监督；</a:t>
            </a:r>
            <a:endParaRPr lang="zh-CN" altLang="en-US" sz="2000" dirty="0">
              <a:solidFill>
                <a:schemeClr val="bg1"/>
              </a:solidFill>
              <a:latin typeface="微软雅黑" panose="020B0503020204020204" pitchFamily="34" charset="-122"/>
              <a:ea typeface="微软雅黑" panose="020B0503020204020204" pitchFamily="34" charset="-122"/>
            </a:endParaRPr>
          </a:p>
          <a:p>
            <a:pPr marL="179705" indent="-179705" algn="just" eaLnBrk="0" hangingPunct="0">
              <a:lnSpc>
                <a:spcPct val="150000"/>
              </a:lnSpc>
              <a:buAutoNum type="arabicPeriod"/>
            </a:pPr>
            <a:r>
              <a:rPr lang="zh-CN" altLang="en-US" sz="2000" dirty="0">
                <a:solidFill>
                  <a:schemeClr val="bg1"/>
                </a:solidFill>
                <a:latin typeface="微软雅黑" panose="020B0503020204020204" pitchFamily="34" charset="-122"/>
                <a:ea typeface="微软雅黑" panose="020B0503020204020204" pitchFamily="34" charset="-122"/>
              </a:rPr>
              <a:t>舆论监督等。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a:latin typeface="+mn-lt"/>
              </a:rPr>
              <a:t>1</a:t>
            </a:r>
            <a:endParaRPr lang="zh-CN" altLang="en-US" sz="16600" b="1" i="1" dirty="0">
              <a:latin typeface="+mn-lt"/>
            </a:endParaRPr>
          </a:p>
        </p:txBody>
      </p:sp>
      <p:sp>
        <p:nvSpPr>
          <p:cNvPr id="8" name="矩形 7"/>
          <p:cNvSpPr/>
          <p:nvPr/>
        </p:nvSpPr>
        <p:spPr>
          <a:xfrm>
            <a:off x="4095748" y="3118278"/>
            <a:ext cx="5832648" cy="830997"/>
          </a:xfrm>
          <a:prstGeom prst="rect">
            <a:avLst/>
          </a:prstGeom>
        </p:spPr>
        <p:txBody>
          <a:bodyPr wrap="square">
            <a:spAutoFit/>
          </a:bodyPr>
          <a:lstStyle/>
          <a:p>
            <a:pPr algn="ctr"/>
            <a:r>
              <a:rPr lang="zh-CN" altLang="en-US" sz="4800" b="1" dirty="0">
                <a:latin typeface="微软雅黑" panose="020B0503020204020204" pitchFamily="34" charset="-122"/>
                <a:ea typeface="微软雅黑" panose="020B0503020204020204" pitchFamily="34" charset="-122"/>
                <a:sym typeface="+mn-ea"/>
              </a:rPr>
              <a:t>国家相关的法律法规</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0" name="矩形 5"/>
          <p:cNvSpPr/>
          <p:nvPr/>
        </p:nvSpPr>
        <p:spPr>
          <a:xfrm>
            <a:off x="4566533" y="323275"/>
            <a:ext cx="3084016" cy="584775"/>
          </a:xfrm>
          <a:prstGeom prst="rect">
            <a:avLst/>
          </a:prstGeom>
          <a:noFill/>
          <a:ln w="9525">
            <a:noFill/>
          </a:ln>
        </p:spPr>
        <p:txBody>
          <a:bodyPr wrap="square">
            <a:spAutoFit/>
          </a:bodyPr>
          <a:lstStyle/>
          <a:p>
            <a:pPr marL="0" lvl="1" algn="ctr"/>
            <a:r>
              <a:rPr lang="zh-CN" altLang="en-US" sz="3200" b="1" dirty="0">
                <a:solidFill>
                  <a:srgbClr val="1D428B"/>
                </a:solidFill>
                <a:latin typeface="微软雅黑" panose="020B0503020204020204" pitchFamily="34" charset="-122"/>
                <a:ea typeface="微软雅黑" panose="020B0503020204020204" pitchFamily="34" charset="-122"/>
              </a:rPr>
              <a:t>法律责任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l="13343" t="737" r="21922" b="2209"/>
          <a:stretch>
            <a:fillRect/>
          </a:stretch>
        </p:blipFill>
        <p:spPr>
          <a:xfrm>
            <a:off x="3144349" y="1821944"/>
            <a:ext cx="1399152" cy="1399152"/>
          </a:xfrm>
          <a:custGeom>
            <a:avLst/>
            <a:gdLst>
              <a:gd name="connsiteX0" fmla="*/ 2130148 w 4260296"/>
              <a:gd name="connsiteY0" fmla="*/ 0 h 4260296"/>
              <a:gd name="connsiteX1" fmla="*/ 4260296 w 4260296"/>
              <a:gd name="connsiteY1" fmla="*/ 2130148 h 4260296"/>
              <a:gd name="connsiteX2" fmla="*/ 2130148 w 4260296"/>
              <a:gd name="connsiteY2" fmla="*/ 4260296 h 4260296"/>
              <a:gd name="connsiteX3" fmla="*/ 0 w 4260296"/>
              <a:gd name="connsiteY3" fmla="*/ 2130148 h 4260296"/>
              <a:gd name="connsiteX4" fmla="*/ 2130148 w 4260296"/>
              <a:gd name="connsiteY4" fmla="*/ 0 h 4260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0296" h="4260296">
                <a:moveTo>
                  <a:pt x="2130148" y="0"/>
                </a:moveTo>
                <a:cubicBezTo>
                  <a:pt x="3306596" y="0"/>
                  <a:pt x="4260296" y="953700"/>
                  <a:pt x="4260296" y="2130148"/>
                </a:cubicBezTo>
                <a:cubicBezTo>
                  <a:pt x="4260296" y="3306596"/>
                  <a:pt x="3306596" y="4260296"/>
                  <a:pt x="2130148" y="4260296"/>
                </a:cubicBezTo>
                <a:cubicBezTo>
                  <a:pt x="953700" y="4260296"/>
                  <a:pt x="0" y="3306596"/>
                  <a:pt x="0" y="2130148"/>
                </a:cubicBezTo>
                <a:cubicBezTo>
                  <a:pt x="0" y="953700"/>
                  <a:pt x="953700" y="0"/>
                  <a:pt x="2130148" y="0"/>
                </a:cubicBezTo>
                <a:close/>
              </a:path>
            </a:pathLst>
          </a:cu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l="17846" t="17211" r="27103" b="254"/>
          <a:stretch>
            <a:fillRect/>
          </a:stretch>
        </p:blipFill>
        <p:spPr>
          <a:xfrm>
            <a:off x="3144349" y="3438040"/>
            <a:ext cx="1399152" cy="1399152"/>
          </a:xfrm>
          <a:custGeom>
            <a:avLst/>
            <a:gdLst>
              <a:gd name="connsiteX0" fmla="*/ 1296144 w 2592288"/>
              <a:gd name="connsiteY0" fmla="*/ 0 h 2592288"/>
              <a:gd name="connsiteX1" fmla="*/ 2592288 w 2592288"/>
              <a:gd name="connsiteY1" fmla="*/ 1296144 h 2592288"/>
              <a:gd name="connsiteX2" fmla="*/ 1296144 w 2592288"/>
              <a:gd name="connsiteY2" fmla="*/ 2592288 h 2592288"/>
              <a:gd name="connsiteX3" fmla="*/ 0 w 2592288"/>
              <a:gd name="connsiteY3" fmla="*/ 1296144 h 2592288"/>
              <a:gd name="connsiteX4" fmla="*/ 1296144 w 2592288"/>
              <a:gd name="connsiteY4" fmla="*/ 0 h 2592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288" h="2592288">
                <a:moveTo>
                  <a:pt x="1296144" y="0"/>
                </a:moveTo>
                <a:cubicBezTo>
                  <a:pt x="2011985" y="0"/>
                  <a:pt x="2592288" y="580303"/>
                  <a:pt x="2592288" y="1296144"/>
                </a:cubicBezTo>
                <a:cubicBezTo>
                  <a:pt x="2592288" y="2011985"/>
                  <a:pt x="2011985" y="2592288"/>
                  <a:pt x="1296144" y="2592288"/>
                </a:cubicBezTo>
                <a:cubicBezTo>
                  <a:pt x="580303" y="2592288"/>
                  <a:pt x="0" y="2011985"/>
                  <a:pt x="0" y="1296144"/>
                </a:cubicBezTo>
                <a:cubicBezTo>
                  <a:pt x="0" y="580303"/>
                  <a:pt x="580303" y="0"/>
                  <a:pt x="1296144" y="0"/>
                </a:cubicBezTo>
                <a:close/>
              </a:path>
            </a:pathLst>
          </a:custGeom>
        </p:spPr>
      </p:pic>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rcRect l="30267" t="592" r="11395" b="10511"/>
          <a:stretch>
            <a:fillRect/>
          </a:stretch>
        </p:blipFill>
        <p:spPr>
          <a:xfrm>
            <a:off x="3144349" y="5010461"/>
            <a:ext cx="1399152" cy="1399152"/>
          </a:xfrm>
          <a:custGeom>
            <a:avLst/>
            <a:gdLst>
              <a:gd name="connsiteX0" fmla="*/ 1944216 w 3888432"/>
              <a:gd name="connsiteY0" fmla="*/ 0 h 3888432"/>
              <a:gd name="connsiteX1" fmla="*/ 3888432 w 3888432"/>
              <a:gd name="connsiteY1" fmla="*/ 1944216 h 3888432"/>
              <a:gd name="connsiteX2" fmla="*/ 1944216 w 3888432"/>
              <a:gd name="connsiteY2" fmla="*/ 3888432 h 3888432"/>
              <a:gd name="connsiteX3" fmla="*/ 0 w 3888432"/>
              <a:gd name="connsiteY3" fmla="*/ 1944216 h 3888432"/>
              <a:gd name="connsiteX4" fmla="*/ 1944216 w 3888432"/>
              <a:gd name="connsiteY4" fmla="*/ 0 h 3888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8432" h="3888432">
                <a:moveTo>
                  <a:pt x="1944216" y="0"/>
                </a:moveTo>
                <a:cubicBezTo>
                  <a:pt x="3017977" y="0"/>
                  <a:pt x="3888432" y="870455"/>
                  <a:pt x="3888432" y="1944216"/>
                </a:cubicBezTo>
                <a:cubicBezTo>
                  <a:pt x="3888432" y="3017977"/>
                  <a:pt x="3017977" y="3888432"/>
                  <a:pt x="1944216" y="3888432"/>
                </a:cubicBezTo>
                <a:cubicBezTo>
                  <a:pt x="870455" y="3888432"/>
                  <a:pt x="0" y="3017977"/>
                  <a:pt x="0" y="1944216"/>
                </a:cubicBezTo>
                <a:cubicBezTo>
                  <a:pt x="0" y="870455"/>
                  <a:pt x="870455" y="0"/>
                  <a:pt x="1944216" y="0"/>
                </a:cubicBezTo>
                <a:close/>
              </a:path>
            </a:pathLst>
          </a:custGeom>
        </p:spPr>
      </p:pic>
      <p:sp>
        <p:nvSpPr>
          <p:cNvPr id="12" name="椭圆 11"/>
          <p:cNvSpPr/>
          <p:nvPr/>
        </p:nvSpPr>
        <p:spPr>
          <a:xfrm>
            <a:off x="3148506" y="1821944"/>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144349" y="2251674"/>
            <a:ext cx="1422184"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行政责任</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2" name="椭圆 21"/>
          <p:cNvSpPr/>
          <p:nvPr/>
        </p:nvSpPr>
        <p:spPr>
          <a:xfrm>
            <a:off x="3148506" y="3442197"/>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127729" y="3888031"/>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刑事责任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3148506" y="5014618"/>
            <a:ext cx="1394995" cy="1394995"/>
          </a:xfrm>
          <a:prstGeom prst="ellipse">
            <a:avLst/>
          </a:prstGeom>
          <a:solidFill>
            <a:srgbClr val="1D428B">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150761" y="5482383"/>
            <a:ext cx="141577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民事责任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半闭框 24"/>
          <p:cNvSpPr/>
          <p:nvPr/>
        </p:nvSpPr>
        <p:spPr>
          <a:xfrm rot="8018642">
            <a:off x="5050802" y="2102723"/>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半闭框 25"/>
          <p:cNvSpPr/>
          <p:nvPr/>
        </p:nvSpPr>
        <p:spPr>
          <a:xfrm rot="8018642">
            <a:off x="5464110" y="2107307"/>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矩形 17"/>
          <p:cNvSpPr/>
          <p:nvPr/>
        </p:nvSpPr>
        <p:spPr>
          <a:xfrm>
            <a:off x="6891520" y="2216337"/>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行政处罚</a:t>
            </a:r>
            <a:endParaRPr lang="zh-CN" altLang="en-US" sz="2400" b="1" dirty="0">
              <a:latin typeface="微软雅黑" panose="020B0503020204020204" pitchFamily="34" charset="-122"/>
              <a:ea typeface="微软雅黑" panose="020B0503020204020204" pitchFamily="34" charset="-122"/>
            </a:endParaRPr>
          </a:p>
        </p:txBody>
      </p:sp>
      <p:sp>
        <p:nvSpPr>
          <p:cNvPr id="28" name="半闭框 27"/>
          <p:cNvSpPr/>
          <p:nvPr/>
        </p:nvSpPr>
        <p:spPr>
          <a:xfrm rot="8018642">
            <a:off x="5050802" y="3781178"/>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半闭框 28"/>
          <p:cNvSpPr/>
          <p:nvPr/>
        </p:nvSpPr>
        <p:spPr>
          <a:xfrm rot="8018642">
            <a:off x="5464110" y="3785762"/>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6888088" y="3888031"/>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刑事处罚</a:t>
            </a:r>
            <a:endParaRPr lang="zh-CN" altLang="en-US" sz="2400" b="1" dirty="0">
              <a:latin typeface="微软雅黑" panose="020B0503020204020204" pitchFamily="34" charset="-122"/>
              <a:ea typeface="微软雅黑" panose="020B0503020204020204" pitchFamily="34" charset="-122"/>
            </a:endParaRPr>
          </a:p>
        </p:txBody>
      </p:sp>
      <p:sp>
        <p:nvSpPr>
          <p:cNvPr id="21" name="矩形 20"/>
          <p:cNvSpPr/>
          <p:nvPr/>
        </p:nvSpPr>
        <p:spPr>
          <a:xfrm>
            <a:off x="6888088" y="5559725"/>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sym typeface="Symbol" panose="05050102010706020507" pitchFamily="18" charset="2"/>
              </a:rPr>
              <a:t>经济处罚</a:t>
            </a:r>
            <a:endParaRPr lang="zh-CN" altLang="en-US" sz="2400" b="1" dirty="0">
              <a:latin typeface="微软雅黑" panose="020B0503020204020204" pitchFamily="34" charset="-122"/>
              <a:ea typeface="微软雅黑" panose="020B0503020204020204" pitchFamily="34" charset="-122"/>
            </a:endParaRPr>
          </a:p>
        </p:txBody>
      </p:sp>
      <p:sp>
        <p:nvSpPr>
          <p:cNvPr id="33" name="半闭框 32"/>
          <p:cNvSpPr/>
          <p:nvPr/>
        </p:nvSpPr>
        <p:spPr>
          <a:xfrm rot="8018642">
            <a:off x="5077489" y="5453873"/>
            <a:ext cx="645429" cy="645429"/>
          </a:xfrm>
          <a:prstGeom prst="halfFrame">
            <a:avLst>
              <a:gd name="adj1" fmla="val 11637"/>
              <a:gd name="adj2" fmla="val 109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半闭框 33"/>
          <p:cNvSpPr/>
          <p:nvPr/>
        </p:nvSpPr>
        <p:spPr>
          <a:xfrm rot="8018642">
            <a:off x="5490797" y="5458457"/>
            <a:ext cx="645429" cy="645429"/>
          </a:xfrm>
          <a:prstGeom prst="halfFrame">
            <a:avLst>
              <a:gd name="adj1" fmla="val 11637"/>
              <a:gd name="adj2" fmla="val 10924"/>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4" name="Rectangle 2"/>
          <p:cNvSpPr>
            <a:spLocks noGrp="1" noChangeArrowheads="1"/>
          </p:cNvSpPr>
          <p:nvPr>
            <p:ph type="body" idx="4294967295"/>
          </p:nvPr>
        </p:nvSpPr>
        <p:spPr>
          <a:xfrm>
            <a:off x="1754505" y="2348865"/>
            <a:ext cx="8568690" cy="3397885"/>
          </a:xfrm>
          <a:prstGeom prst="rect">
            <a:avLst/>
          </a:prstGeom>
          <a:noFill/>
        </p:spPr>
        <p:txBody>
          <a:bodyPr/>
          <a:lstStyle/>
          <a:p>
            <a:pPr>
              <a:lnSpc>
                <a:spcPct val="150000"/>
              </a:lnSpc>
              <a:spcBef>
                <a:spcPts val="0"/>
              </a:spcBef>
              <a:buFontTx/>
              <a:buNone/>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）要明确企业的各级领导、各职能管理部门、各级管理人员、各工作岗位的安全生产职责，做到“横向到边、纵向到底”。</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0"/>
              </a:spcBef>
              <a:buFontTx/>
              <a:buNone/>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）建立安全生产管理组织体系要遵循“分线负责，系统管理；分级管理，下管一级；责权一致”的原则。</a:t>
            </a:r>
            <a:endParaRPr lang="zh-CN" altLang="en-US" sz="2000" b="1" dirty="0">
              <a:latin typeface="微软雅黑" panose="020B0503020204020204" pitchFamily="34" charset="-122"/>
              <a:ea typeface="微软雅黑" panose="020B0503020204020204" pitchFamily="34" charset="-122"/>
            </a:endParaRPr>
          </a:p>
          <a:p>
            <a:pPr>
              <a:lnSpc>
                <a:spcPct val="150000"/>
              </a:lnSpc>
              <a:spcBef>
                <a:spcPts val="0"/>
              </a:spcBef>
              <a:buFontTx/>
              <a:buNone/>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）免费获取更多安全精品资料，请关注微信公众号〔安全生产管理〕；要把为实现安全生产应干的全部工作分配到有关的岗位的安全生产职责中，做到“人人有责”。</a:t>
            </a:r>
            <a:endParaRPr lang="zh-CN" altLang="en-US" sz="2000" b="1" dirty="0">
              <a:latin typeface="微软雅黑" panose="020B0503020204020204" pitchFamily="34" charset="-122"/>
              <a:ea typeface="微软雅黑" panose="020B0503020204020204" pitchFamily="34" charset="-122"/>
            </a:endParaRPr>
          </a:p>
        </p:txBody>
      </p:sp>
      <p:sp>
        <p:nvSpPr>
          <p:cNvPr id="1049135" name="Rectangle 7"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安全生产责任制的具体要求</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36" name="Rectangle 2"/>
          <p:cNvSpPr>
            <a:spLocks noGrp="1" noChangeArrowheads="1"/>
          </p:cNvSpPr>
          <p:nvPr>
            <p:ph type="title"/>
          </p:nvPr>
        </p:nvSpPr>
        <p:spPr>
          <a:xfrm>
            <a:off x="4115668" y="323275"/>
            <a:ext cx="3960664"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建立安全生产责任制</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137" name="Rectangle 3"/>
          <p:cNvSpPr>
            <a:spLocks noChangeArrowheads="1"/>
          </p:cNvSpPr>
          <p:nvPr/>
        </p:nvSpPr>
        <p:spPr bwMode="auto">
          <a:xfrm>
            <a:off x="4920838" y="1268760"/>
            <a:ext cx="2350323" cy="461665"/>
          </a:xfrm>
          <a:prstGeom prst="rect">
            <a:avLst/>
          </a:prstGeom>
          <a:noFill/>
          <a:ln w="9525" algn="ctr">
            <a:noFill/>
            <a:miter lim="800000"/>
          </a:ln>
          <a:effectLst/>
        </p:spPr>
        <p:txBody>
          <a:bodyPr wrap="none">
            <a:spAutoFit/>
          </a:bodyPr>
          <a:lstStyle/>
          <a:p>
            <a:r>
              <a:rPr lang="zh-CN" altLang="en-US" sz="2400" b="1" dirty="0">
                <a:latin typeface="微软雅黑" panose="020B0503020204020204" pitchFamily="34" charset="-122"/>
                <a:ea typeface="微软雅黑" panose="020B0503020204020204" pitchFamily="34" charset="-122"/>
              </a:rPr>
              <a:t>两个方面相结合</a:t>
            </a:r>
            <a:endParaRPr lang="zh-CN" altLang="en-US" sz="2400" b="1" dirty="0">
              <a:latin typeface="微软雅黑" panose="020B0503020204020204" pitchFamily="34" charset="-122"/>
              <a:ea typeface="微软雅黑" panose="020B0503020204020204" pitchFamily="34" charset="-122"/>
            </a:endParaRPr>
          </a:p>
        </p:txBody>
      </p:sp>
      <p:sp>
        <p:nvSpPr>
          <p:cNvPr id="1049138" name="Rectangle 4"/>
          <p:cNvSpPr>
            <a:spLocks noChangeArrowheads="1"/>
          </p:cNvSpPr>
          <p:nvPr/>
        </p:nvSpPr>
        <p:spPr bwMode="auto">
          <a:xfrm>
            <a:off x="1631504" y="1874029"/>
            <a:ext cx="9217024" cy="4700806"/>
          </a:xfrm>
          <a:prstGeom prst="rect">
            <a:avLst/>
          </a:prstGeom>
          <a:noFill/>
        </p:spPr>
        <p:txBody>
          <a:bodyPr/>
          <a:lstStyle/>
          <a:p>
            <a:pPr marL="342900" indent="-342900" rtl="0" eaLnBrk="0" hangingPunct="0">
              <a:lnSpc>
                <a:spcPct val="150000"/>
              </a:lnSpc>
              <a:spcBef>
                <a:spcPts val="0"/>
              </a:spcBef>
              <a:buClr>
                <a:schemeClr val="folHlink"/>
              </a:buClr>
              <a:buSzPct val="90000"/>
            </a:pPr>
            <a:r>
              <a:rPr lang="zh-CN" altLang="en-US" sz="2000" b="1" dirty="0">
                <a:latin typeface="微软雅黑" panose="020B0503020204020204" pitchFamily="34" charset="-122"/>
                <a:ea typeface="微软雅黑" panose="020B0503020204020204" pitchFamily="34" charset="-122"/>
                <a:cs typeface="+mn-cs"/>
              </a:rPr>
              <a:t>一、 以各层次各部门相应职能（分工）制定的安全生产责任制</a:t>
            </a:r>
            <a:endParaRPr lang="en-US" altLang="zh-CN" sz="2000" b="1"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用这种方法制订的安全生产责任制，与企业的现行组织结构能一一对应，各层次</a:t>
            </a:r>
            <a:endParaRPr lang="en-US" altLang="zh-CN" sz="2000"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、各部门的安全生产责任明确、全面，且条理化，能够体现“分级管理，分线负</a:t>
            </a:r>
            <a:endParaRPr lang="en-US" altLang="zh-CN" sz="2000"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责”的原则。可以避免遗漏重叠，也便于集中考核，但在实践中，遇到具体活动</a:t>
            </a:r>
            <a:endParaRPr lang="en-US" altLang="zh-CN" sz="2000"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或问题时，由于对活动中的各方职责界定得不具体，时有发生相互推诿或谁都不</a:t>
            </a:r>
            <a:endParaRPr lang="en-US" altLang="zh-CN" sz="2000" dirty="0">
              <a:latin typeface="微软雅黑" panose="020B0503020204020204" pitchFamily="34" charset="-122"/>
              <a:ea typeface="微软雅黑" panose="020B0503020204020204" pitchFamily="34" charset="-122"/>
              <a:cs typeface="+mn-cs"/>
            </a:endParaRPr>
          </a:p>
          <a:p>
            <a:pPr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管（遗漏）的现象。</a:t>
            </a:r>
            <a:br>
              <a:rPr lang="zh-CN" altLang="en-US" sz="2000" dirty="0">
                <a:latin typeface="微软雅黑" panose="020B0503020204020204" pitchFamily="34" charset="-122"/>
                <a:ea typeface="微软雅黑" panose="020B0503020204020204" pitchFamily="34" charset="-122"/>
                <a:cs typeface="+mn-cs"/>
              </a:rPr>
            </a:br>
            <a:r>
              <a:rPr lang="zh-CN" altLang="en-US" sz="2000" b="1" dirty="0">
                <a:latin typeface="微软雅黑" panose="020B0503020204020204" pitchFamily="34" charset="-122"/>
                <a:ea typeface="微软雅黑" panose="020B0503020204020204" pitchFamily="34" charset="-122"/>
                <a:cs typeface="+mn-cs"/>
              </a:rPr>
              <a:t>二．以生产经营活动，界定涉及相关部门或层次的安全生产的职责</a:t>
            </a:r>
            <a:endParaRPr lang="en-US" altLang="zh-CN" sz="2000" b="1"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在具体的安全事务中，各层次各部门，应该做什么，怎样做，做到什么程度，什</a:t>
            </a:r>
            <a:endParaRPr lang="en-US" altLang="zh-CN" sz="2000"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么时间做，谁做，规定清楚，杜绝了相互推诿或遗漏，如危险化学品管理、相关</a:t>
            </a:r>
            <a:endParaRPr lang="en-US" altLang="zh-CN" sz="2000" dirty="0">
              <a:latin typeface="微软雅黑" panose="020B0503020204020204" pitchFamily="34" charset="-122"/>
              <a:ea typeface="微软雅黑" panose="020B0503020204020204" pitchFamily="34" charset="-122"/>
              <a:cs typeface="+mn-cs"/>
            </a:endParaRPr>
          </a:p>
          <a:p>
            <a:pPr marL="342900" indent="-342900" rtl="0" eaLnBrk="0" hangingPunct="0">
              <a:lnSpc>
                <a:spcPct val="150000"/>
              </a:lnSpc>
              <a:spcBef>
                <a:spcPts val="0"/>
              </a:spcBef>
              <a:buClr>
                <a:schemeClr val="folHlink"/>
              </a:buClr>
              <a:buSzPct val="90000"/>
            </a:pPr>
            <a:r>
              <a:rPr lang="zh-CN" altLang="en-US" sz="2000" dirty="0">
                <a:latin typeface="微软雅黑" panose="020B0503020204020204" pitchFamily="34" charset="-122"/>
                <a:ea typeface="微软雅黑" panose="020B0503020204020204" pitchFamily="34" charset="-122"/>
                <a:cs typeface="+mn-cs"/>
              </a:rPr>
              <a:t>方管理、劳保管理、建设项目等等</a:t>
            </a:r>
            <a:endParaRPr lang="zh-CN" altLang="en-US" sz="2000" dirty="0">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print">
            <a:extLst>
              <a:ext uri="{28A0092B-C50C-407E-A947-70E740481C1C}">
                <a14:useLocalDpi xmlns:a14="http://schemas.microsoft.com/office/drawing/2010/main" val="0"/>
              </a:ext>
            </a:extLst>
          </a:blip>
          <a:srcRect t="33850"/>
          <a:stretch>
            <a:fillRect/>
          </a:stretch>
        </p:blipFill>
        <p:spPr>
          <a:xfrm>
            <a:off x="4100150" y="2474126"/>
            <a:ext cx="4228097" cy="4199408"/>
          </a:xfrm>
          <a:prstGeom prst="rect">
            <a:avLst/>
          </a:prstGeom>
        </p:spPr>
      </p:pic>
      <p:sp>
        <p:nvSpPr>
          <p:cNvPr id="1049139" name="Rectangle 3"/>
          <p:cNvSpPr>
            <a:spLocks noChangeArrowheads="1"/>
          </p:cNvSpPr>
          <p:nvPr/>
        </p:nvSpPr>
        <p:spPr bwMode="auto">
          <a:xfrm>
            <a:off x="3035300" y="355795"/>
            <a:ext cx="6121400" cy="586957"/>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领导班子其他负责人的安全责任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40" name="Rectangle 8"/>
          <p:cNvSpPr>
            <a:spLocks noChangeArrowheads="1"/>
          </p:cNvSpPr>
          <p:nvPr/>
        </p:nvSpPr>
        <p:spPr bwMode="auto">
          <a:xfrm>
            <a:off x="2846511" y="1556792"/>
            <a:ext cx="6498977" cy="1479509"/>
          </a:xfrm>
          <a:prstGeom prst="rect">
            <a:avLst/>
          </a:prstGeom>
          <a:noFill/>
          <a:ln w="9525" algn="ctr">
            <a:noFill/>
            <a:miter lim="800000"/>
          </a:ln>
          <a:effectLst/>
        </p:spPr>
        <p:txBody>
          <a:bodyPr wrap="square" lIns="90000" tIns="46800" rIns="90000" bIns="46800">
            <a:spAutoFit/>
          </a:bodyPr>
          <a:lstStyle/>
          <a:p>
            <a:pPr algn="l">
              <a:lnSpc>
                <a:spcPct val="150000"/>
              </a:lnSpc>
            </a:pPr>
            <a:r>
              <a:rPr kumimoji="1" lang="zh-CN" altLang="en-US" sz="2000" b="1" dirty="0">
                <a:latin typeface="微软雅黑" panose="020B0503020204020204" pitchFamily="34" charset="-122"/>
                <a:ea typeface="微软雅黑" panose="020B0503020204020204" pitchFamily="34" charset="-122"/>
              </a:rPr>
              <a:t>相关规定：分管安全生产的负责人是安全生产直接责任人，对安全生产工作负直接领导责任；其他负责人在其分管工作中涉及安全生产内容的，承担相应的领导责任。</a:t>
            </a:r>
            <a:endParaRPr kumimoji="1"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5" name="标题 1"/>
          <p:cNvSpPr>
            <a:spLocks noGrp="1"/>
          </p:cNvSpPr>
          <p:nvPr>
            <p:ph type="title" idx="4294967295"/>
          </p:nvPr>
        </p:nvSpPr>
        <p:spPr>
          <a:xfrm>
            <a:off x="3935412" y="323275"/>
            <a:ext cx="4321175" cy="584775"/>
          </a:xfrm>
          <a:prstGeom prst="rect">
            <a:avLst/>
          </a:prstGeo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分管领导的安全职责</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146" name="竖排文字占位符 2"/>
          <p:cNvSpPr>
            <a:spLocks noGrp="1"/>
          </p:cNvSpPr>
          <p:nvPr>
            <p:ph type="body" orient="vert" idx="4294967295"/>
          </p:nvPr>
        </p:nvSpPr>
        <p:spPr>
          <a:xfrm>
            <a:off x="1826381" y="1700808"/>
            <a:ext cx="8424936" cy="4249139"/>
          </a:xfrm>
          <a:prstGeom prst="rect">
            <a:avLst/>
          </a:prstGeom>
        </p:spPr>
        <p:txBody>
          <a:bodyPr anchor="ctr">
            <a:normAutofit/>
          </a:bodyPr>
          <a:lstStyle/>
          <a:p>
            <a:pPr marL="0" indent="-273050">
              <a:lnSpc>
                <a:spcPct val="150000"/>
              </a:lnSpc>
              <a:spcBef>
                <a:spcPts val="0"/>
              </a:spcBef>
              <a:buNone/>
            </a:pPr>
            <a:r>
              <a:rPr lang="zh-CN" altLang="en-US" sz="2000" b="1" dirty="0">
                <a:latin typeface="微软雅黑" panose="020B0503020204020204" pitchFamily="34" charset="-122"/>
                <a:ea typeface="微软雅黑" panose="020B0503020204020204" pitchFamily="34" charset="-122"/>
              </a:rPr>
              <a:t>公司安全主管对公司的安全生产工作负直接领导责任，其主要职责是：</a:t>
            </a:r>
            <a:endParaRPr lang="zh-CN" altLang="en-US" sz="2000" b="1"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、制定公司安全生产规章制度、安全技术规程和安全技术措施计划，并组织实施。</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、组织实施公司中长期、年度、特殊时期安全工作规划、目标及实施计划，监督检查各部门、各车间、部门安全职责履行和各项安全生产规章制度的执行情况，及时纠正安全生产工作中的失职和违章行为。</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、组织安全生产检查，落实事故隐患的整改，消除生产安全事故隐患。当现场发生危及员工生命安全的重大隐患和严重问题时，要立即组织采取停产、撤人、排除隐患等紧急处置措施</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47" name="竖排文字占位符 2"/>
          <p:cNvSpPr>
            <a:spLocks noGrp="1"/>
          </p:cNvSpPr>
          <p:nvPr>
            <p:ph type="body" orient="vert" idx="4294967295"/>
          </p:nvPr>
        </p:nvSpPr>
        <p:spPr>
          <a:xfrm>
            <a:off x="1898776" y="2132856"/>
            <a:ext cx="8280148" cy="3201023"/>
          </a:xfrm>
          <a:prstGeom prst="rect">
            <a:avLst/>
          </a:prstGeom>
        </p:spPr>
        <p:txBody>
          <a:bodyPr anchor="ctr"/>
          <a:lstStyle/>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、定期组织召开公司安全生产工作会议，分析安全生产动态，及时解决安全生产中存在的问题。</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、组织开展安全生产竞赛活动，总结推广安全生产工作的先进经验。</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、负责组织对安全事故的调查、分析、处理及报告。</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、负责收集有关安全生产法律法规和行政规定等要求，并组织评审。</a:t>
            </a:r>
            <a:endParaRPr lang="zh-CN" altLang="en-US" sz="2000" dirty="0">
              <a:latin typeface="微软雅黑" panose="020B0503020204020204" pitchFamily="34" charset="-122"/>
              <a:ea typeface="微软雅黑" panose="020B0503020204020204" pitchFamily="34" charset="-122"/>
            </a:endParaRPr>
          </a:p>
          <a:p>
            <a:pPr marL="0" indent="-273050">
              <a:lnSpc>
                <a:spcPct val="150000"/>
              </a:lnSpc>
              <a:spcBef>
                <a:spcPts val="0"/>
              </a:spcBef>
              <a:buClr>
                <a:schemeClr val="tx1"/>
              </a:buClr>
              <a:buSzPct val="100000"/>
            </a:pP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、组织危险源的辨识与风险评价</a:t>
            </a:r>
            <a:endParaRPr lang="zh-CN" altLang="en-US" sz="2000" dirty="0">
              <a:latin typeface="微软雅黑" panose="020B0503020204020204" pitchFamily="34" charset="-122"/>
              <a:ea typeface="微软雅黑" panose="020B0503020204020204" pitchFamily="34" charset="-122"/>
            </a:endParaRPr>
          </a:p>
        </p:txBody>
      </p:sp>
      <p:sp>
        <p:nvSpPr>
          <p:cNvPr id="1049148" name="标题 1"/>
          <p:cNvSpPr/>
          <p:nvPr/>
        </p:nvSpPr>
        <p:spPr bwMode="auto">
          <a:xfrm>
            <a:off x="3935760" y="323275"/>
            <a:ext cx="4321175"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分管领导的安全职责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2135" y="3212629"/>
            <a:ext cx="7704856" cy="2824101"/>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149" name="Rectangle 10"/>
          <p:cNvSpPr>
            <a:spLocks noChangeArrowheads="1"/>
          </p:cNvSpPr>
          <p:nvPr/>
        </p:nvSpPr>
        <p:spPr bwMode="auto">
          <a:xfrm>
            <a:off x="1728769" y="347311"/>
            <a:ext cx="8734462"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各业务部门负责人的安全责任（部门安全职责）</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50" name="Rectangle 16"/>
          <p:cNvSpPr>
            <a:spLocks noChangeArrowheads="1"/>
          </p:cNvSpPr>
          <p:nvPr/>
        </p:nvSpPr>
        <p:spPr bwMode="auto">
          <a:xfrm>
            <a:off x="2199943" y="1696544"/>
            <a:ext cx="7632700" cy="1017844"/>
          </a:xfrm>
          <a:prstGeom prst="rect">
            <a:avLst/>
          </a:prstGeom>
          <a:noFill/>
          <a:ln w="9525" algn="ctr">
            <a:noFill/>
            <a:miter lim="800000"/>
          </a:ln>
          <a:effectLst/>
        </p:spPr>
        <p:txBody>
          <a:bodyPr lIns="90000" tIns="46800" rIns="90000" bIns="46800">
            <a:spAutoFit/>
          </a:bodyPr>
          <a:lstStyle/>
          <a:p>
            <a:pPr algn="l">
              <a:lnSpc>
                <a:spcPct val="150000"/>
              </a:lnSpc>
              <a:spcBef>
                <a:spcPts val="0"/>
              </a:spcBef>
            </a:pPr>
            <a:r>
              <a:rPr lang="zh-CN" altLang="en-US" sz="2000" b="1" dirty="0">
                <a:latin typeface="微软雅黑" panose="020B0503020204020204" pitchFamily="34" charset="-122"/>
                <a:ea typeface="微软雅黑" panose="020B0503020204020204" pitchFamily="34" charset="-122"/>
              </a:rPr>
              <a:t>按照“谁主管，谁负责”原则，要体现责权利关系协调的原则，并力求做到定量化、程序化。</a:t>
            </a:r>
            <a:endParaRPr lang="zh-CN" altLang="en-US" sz="2000" b="1" dirty="0">
              <a:latin typeface="微软雅黑" panose="020B0503020204020204" pitchFamily="34" charset="-122"/>
              <a:ea typeface="微软雅黑" panose="020B0503020204020204" pitchFamily="34" charset="-122"/>
            </a:endParaRPr>
          </a:p>
        </p:txBody>
      </p:sp>
      <p:sp>
        <p:nvSpPr>
          <p:cNvPr id="1049151" name="Rectangle 17"/>
          <p:cNvSpPr>
            <a:spLocks noChangeArrowheads="1"/>
          </p:cNvSpPr>
          <p:nvPr/>
        </p:nvSpPr>
        <p:spPr bwMode="auto">
          <a:xfrm>
            <a:off x="2351908" y="3386769"/>
            <a:ext cx="7345309" cy="2400657"/>
          </a:xfrm>
          <a:prstGeom prst="rect">
            <a:avLst/>
          </a:prstGeom>
          <a:noFill/>
          <a:ln w="9525" algn="ctr">
            <a:noFill/>
            <a:miter lim="800000"/>
          </a:ln>
          <a:effectLst/>
        </p:spPr>
        <p:txBody>
          <a:bodyPr wrap="square">
            <a:spAutoFit/>
          </a:bodyPr>
          <a:lstStyle/>
          <a:p>
            <a:pPr algn="l">
              <a:lnSpc>
                <a:spcPct val="150000"/>
              </a:lnSpc>
              <a:spcBef>
                <a:spcPts val="0"/>
              </a:spcBef>
            </a:pPr>
            <a:r>
              <a:rPr lang="zh-CN" altLang="en-US" sz="2000" b="1" dirty="0">
                <a:solidFill>
                  <a:schemeClr val="bg1"/>
                </a:solidFill>
                <a:latin typeface="微软雅黑" panose="020B0503020204020204" pitchFamily="34" charset="-122"/>
                <a:ea typeface="微软雅黑" panose="020B0503020204020204" pitchFamily="34" charset="-122"/>
              </a:rPr>
              <a:t>这里特别强调：安全职能部门是企业安全生产工作的综合管理部门，对其它职能部门的安全生产管理工作进行综合协调和监督；责任主体是主管领导和各级专业部门，主管领导和各部门都要对所管专业，范围内的安全负责，就是明确责任主体和监管主体，进一步落实责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2351908" y="3386769"/>
            <a:ext cx="7345309" cy="249015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152" name="AutoShape 3"/>
          <p:cNvSpPr>
            <a:spLocks noChangeArrowheads="1"/>
          </p:cNvSpPr>
          <p:nvPr/>
        </p:nvSpPr>
        <p:spPr bwMode="auto">
          <a:xfrm>
            <a:off x="1881981" y="2359025"/>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3" name="AutoShape 4"/>
          <p:cNvSpPr>
            <a:spLocks noChangeArrowheads="1"/>
          </p:cNvSpPr>
          <p:nvPr/>
        </p:nvSpPr>
        <p:spPr bwMode="auto">
          <a:xfrm>
            <a:off x="1881981" y="1663700"/>
            <a:ext cx="8313737" cy="593725"/>
          </a:xfrm>
          <a:prstGeom prst="roundRect">
            <a:avLst>
              <a:gd name="adj" fmla="val 16667"/>
            </a:avLst>
          </a:prstGeom>
          <a:solidFill>
            <a:srgbClr val="1D428B"/>
          </a:solidFill>
          <a:ln w="28575">
            <a:noFill/>
            <a:round/>
          </a:ln>
          <a:effectLst/>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nvGrpSpPr>
          <p:cNvPr id="216" name="Group 6"/>
          <p:cNvGrpSpPr/>
          <p:nvPr/>
        </p:nvGrpSpPr>
        <p:grpSpPr bwMode="auto">
          <a:xfrm>
            <a:off x="9776618" y="2016122"/>
            <a:ext cx="187325" cy="601662"/>
            <a:chOff x="0" y="0"/>
            <a:chExt cx="130" cy="418"/>
          </a:xfrm>
        </p:grpSpPr>
        <p:sp>
          <p:nvSpPr>
            <p:cNvPr id="1049154" name="Oval 6"/>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5" name="Oval 7"/>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6" name="AutoShape 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17" name="Group 10"/>
          <p:cNvGrpSpPr/>
          <p:nvPr/>
        </p:nvGrpSpPr>
        <p:grpSpPr bwMode="auto">
          <a:xfrm>
            <a:off x="2034381" y="2000247"/>
            <a:ext cx="187325" cy="601662"/>
            <a:chOff x="0" y="0"/>
            <a:chExt cx="130" cy="418"/>
          </a:xfrm>
        </p:grpSpPr>
        <p:sp>
          <p:nvSpPr>
            <p:cNvPr id="1049157" name="Oval 10"/>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8" name="Oval 11"/>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59" name="AutoShape 1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60" name="Text Box 13"/>
          <p:cNvSpPr txBox="1">
            <a:spLocks noChangeArrowheads="1"/>
          </p:cNvSpPr>
          <p:nvPr/>
        </p:nvSpPr>
        <p:spPr bwMode="auto">
          <a:xfrm>
            <a:off x="2921120" y="1760229"/>
            <a:ext cx="6150319"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p>
            <a:pPr marL="457200" indent="-457200">
              <a:spcBef>
                <a:spcPct val="50000"/>
              </a:spcBef>
              <a:buClr>
                <a:schemeClr val="tx1"/>
              </a:buClr>
            </a:pPr>
            <a:r>
              <a:rPr lang="zh-CN" altLang="en-US" sz="2000" b="1" dirty="0">
                <a:solidFill>
                  <a:schemeClr val="bg1"/>
                </a:solidFill>
                <a:latin typeface="微软雅黑" panose="020B0503020204020204" pitchFamily="34" charset="-122"/>
                <a:ea typeface="微软雅黑" panose="020B0503020204020204" pitchFamily="34" charset="-122"/>
              </a:rPr>
              <a:t>根据本部门的特点落实和健全岗位安全生产责任制；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49161" name="AutoShape 14"/>
          <p:cNvSpPr>
            <a:spLocks noChangeArrowheads="1"/>
          </p:cNvSpPr>
          <p:nvPr/>
        </p:nvSpPr>
        <p:spPr bwMode="auto">
          <a:xfrm>
            <a:off x="1881981" y="3084512"/>
            <a:ext cx="8313737" cy="593725"/>
          </a:xfrm>
          <a:prstGeom prst="roundRect">
            <a:avLst>
              <a:gd name="adj" fmla="val 16667"/>
            </a:avLst>
          </a:prstGeom>
          <a:solidFill>
            <a:srgbClr val="1D428B"/>
          </a:solidFill>
          <a:ln w="28575">
            <a:no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2" name="AutoShape 15"/>
          <p:cNvSpPr>
            <a:spLocks noChangeArrowheads="1"/>
          </p:cNvSpPr>
          <p:nvPr/>
        </p:nvSpPr>
        <p:spPr bwMode="auto">
          <a:xfrm>
            <a:off x="1881981" y="3798887"/>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grpSp>
        <p:nvGrpSpPr>
          <p:cNvPr id="218" name="Group 17"/>
          <p:cNvGrpSpPr/>
          <p:nvPr/>
        </p:nvGrpSpPr>
        <p:grpSpPr bwMode="auto">
          <a:xfrm>
            <a:off x="9776618" y="3455987"/>
            <a:ext cx="187325" cy="601663"/>
            <a:chOff x="0" y="0"/>
            <a:chExt cx="130" cy="418"/>
          </a:xfrm>
        </p:grpSpPr>
        <p:sp>
          <p:nvSpPr>
            <p:cNvPr id="1049163" name="Oval 17"/>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4" name="Oval 18"/>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5" name="AutoShape 1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19" name="Group 21"/>
          <p:cNvGrpSpPr/>
          <p:nvPr/>
        </p:nvGrpSpPr>
        <p:grpSpPr bwMode="auto">
          <a:xfrm>
            <a:off x="2034381" y="3440112"/>
            <a:ext cx="187325" cy="601663"/>
            <a:chOff x="0" y="0"/>
            <a:chExt cx="130" cy="418"/>
          </a:xfrm>
        </p:grpSpPr>
        <p:sp>
          <p:nvSpPr>
            <p:cNvPr id="1049166" name="Oval 21"/>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7" name="Oval 22"/>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68" name="AutoShape 2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69" name="AutoShape 24"/>
          <p:cNvSpPr>
            <a:spLocks noChangeArrowheads="1"/>
          </p:cNvSpPr>
          <p:nvPr/>
        </p:nvSpPr>
        <p:spPr bwMode="auto">
          <a:xfrm>
            <a:off x="1881981" y="4524375"/>
            <a:ext cx="8313737" cy="593725"/>
          </a:xfrm>
          <a:prstGeom prst="roundRect">
            <a:avLst>
              <a:gd name="adj" fmla="val 16667"/>
            </a:avLst>
          </a:prstGeom>
          <a:solidFill>
            <a:srgbClr val="1D428B"/>
          </a:solidFill>
          <a:ln w="28575">
            <a:no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0" name="Text Box 25"/>
          <p:cNvSpPr txBox="1">
            <a:spLocks noChangeArrowheads="1"/>
          </p:cNvSpPr>
          <p:nvPr/>
        </p:nvSpPr>
        <p:spPr bwMode="auto">
          <a:xfrm>
            <a:off x="2503504" y="2445005"/>
            <a:ext cx="7015163"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rPr>
              <a:t>根据部门特点健全安全管理制度和安全操作规程；</a:t>
            </a:r>
            <a:endParaRPr lang="zh-CN" altLang="en-US" dirty="0">
              <a:solidFill>
                <a:schemeClr val="tx1"/>
              </a:solidFill>
            </a:endParaRPr>
          </a:p>
        </p:txBody>
      </p:sp>
      <p:sp>
        <p:nvSpPr>
          <p:cNvPr id="1049171" name="Text Box 26"/>
          <p:cNvSpPr txBox="1">
            <a:spLocks noChangeArrowheads="1"/>
          </p:cNvSpPr>
          <p:nvPr/>
        </p:nvSpPr>
        <p:spPr bwMode="auto">
          <a:xfrm>
            <a:off x="3649325" y="3176981"/>
            <a:ext cx="4693908"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pPr algn="ctr"/>
            <a:r>
              <a:rPr lang="zh-CN" altLang="en-US" dirty="0"/>
              <a:t>对下属职工进行安全生产教育；</a:t>
            </a:r>
            <a:endParaRPr lang="zh-CN" altLang="en-US" dirty="0"/>
          </a:p>
        </p:txBody>
      </p:sp>
      <p:sp>
        <p:nvSpPr>
          <p:cNvPr id="1049172" name="Text Box 27"/>
          <p:cNvSpPr txBox="1">
            <a:spLocks noChangeArrowheads="1"/>
          </p:cNvSpPr>
          <p:nvPr/>
        </p:nvSpPr>
        <p:spPr bwMode="auto">
          <a:xfrm>
            <a:off x="2642111" y="3909285"/>
            <a:ext cx="6726237"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latin typeface="微软雅黑" panose="020B0503020204020204" pitchFamily="34" charset="-122"/>
                <a:ea typeface="微软雅黑" panose="020B0503020204020204" pitchFamily="34" charset="-122"/>
              </a:defRPr>
            </a:lvl1pPr>
          </a:lstStyle>
          <a:p>
            <a:r>
              <a:rPr lang="zh-CN" altLang="en-US" dirty="0"/>
              <a:t>每月组织安全检查，及时消除存在的安全隐患。</a:t>
            </a:r>
            <a:endParaRPr lang="zh-CN" altLang="en-US" dirty="0"/>
          </a:p>
        </p:txBody>
      </p:sp>
      <p:sp>
        <p:nvSpPr>
          <p:cNvPr id="1049173" name="AutoShape 29"/>
          <p:cNvSpPr>
            <a:spLocks noChangeArrowheads="1"/>
          </p:cNvSpPr>
          <p:nvPr/>
        </p:nvSpPr>
        <p:spPr bwMode="auto">
          <a:xfrm>
            <a:off x="1881981" y="5283200"/>
            <a:ext cx="8313737" cy="593725"/>
          </a:xfrm>
          <a:prstGeom prst="roundRect">
            <a:avLst>
              <a:gd name="adj" fmla="val 16667"/>
            </a:avLst>
          </a:prstGeom>
          <a:solidFill>
            <a:srgbClr val="5D88DD">
              <a:alpha val="50000"/>
            </a:srgbClr>
          </a:solidFill>
          <a:ln w="28575">
            <a:solidFill>
              <a:srgbClr val="FCFCFC"/>
            </a:solidFill>
            <a:round/>
          </a:ln>
          <a:effectLst/>
        </p:spPr>
        <p:txBody>
          <a:bodyPr wrap="none" anchor="ctr"/>
          <a:lstStyle/>
          <a:p>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4" name="Text Box 30"/>
          <p:cNvSpPr txBox="1">
            <a:spLocks noChangeArrowheads="1"/>
          </p:cNvSpPr>
          <p:nvPr/>
        </p:nvSpPr>
        <p:spPr bwMode="auto">
          <a:xfrm>
            <a:off x="2237078" y="5380007"/>
            <a:ext cx="7518400"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latin typeface="微软雅黑" panose="020B0503020204020204" pitchFamily="34" charset="-122"/>
                <a:ea typeface="微软雅黑" panose="020B0503020204020204" pitchFamily="34" charset="-122"/>
              </a:defRPr>
            </a:lvl1pPr>
          </a:lstStyle>
          <a:p>
            <a:r>
              <a:rPr lang="zh-CN" altLang="en-US" dirty="0"/>
              <a:t>本部门整改有困难的及时向上汇报，提出整改意见</a:t>
            </a:r>
            <a:endParaRPr lang="zh-CN" altLang="en-US" dirty="0"/>
          </a:p>
        </p:txBody>
      </p:sp>
      <p:grpSp>
        <p:nvGrpSpPr>
          <p:cNvPr id="220" name="Group 31"/>
          <p:cNvGrpSpPr/>
          <p:nvPr/>
        </p:nvGrpSpPr>
        <p:grpSpPr bwMode="auto">
          <a:xfrm>
            <a:off x="9776618" y="4899022"/>
            <a:ext cx="187325" cy="601662"/>
            <a:chOff x="0" y="0"/>
            <a:chExt cx="130" cy="418"/>
          </a:xfrm>
        </p:grpSpPr>
        <p:sp>
          <p:nvSpPr>
            <p:cNvPr id="1049175" name="Oval 32"/>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6" name="Oval 33"/>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7" name="AutoShape 34"/>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EAEAEA"/>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grpSp>
        <p:nvGrpSpPr>
          <p:cNvPr id="221" name="Group 35"/>
          <p:cNvGrpSpPr/>
          <p:nvPr/>
        </p:nvGrpSpPr>
        <p:grpSpPr bwMode="auto">
          <a:xfrm>
            <a:off x="2034381" y="4883147"/>
            <a:ext cx="187325" cy="601662"/>
            <a:chOff x="0" y="0"/>
            <a:chExt cx="130" cy="418"/>
          </a:xfrm>
        </p:grpSpPr>
        <p:sp>
          <p:nvSpPr>
            <p:cNvPr id="1049178" name="Oval 36"/>
            <p:cNvSpPr>
              <a:spLocks noChangeArrowheads="1"/>
            </p:cNvSpPr>
            <p:nvPr/>
          </p:nvSpPr>
          <p:spPr bwMode="auto">
            <a:xfrm>
              <a:off x="0" y="0"/>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79" name="Oval 37"/>
            <p:cNvSpPr>
              <a:spLocks noChangeArrowheads="1"/>
            </p:cNvSpPr>
            <p:nvPr/>
          </p:nvSpPr>
          <p:spPr bwMode="auto">
            <a:xfrm>
              <a:off x="4" y="298"/>
              <a:ext cx="126" cy="120"/>
            </a:xfrm>
            <a:prstGeom prst="ellipse">
              <a:avLst/>
            </a:prstGeom>
            <a:solidFill>
              <a:schemeClr val="bg1"/>
            </a:solidFill>
            <a:ln w="38100">
              <a:solidFill>
                <a:srgbClr val="FFC000"/>
              </a:solid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sp>
          <p:nvSpPr>
            <p:cNvPr id="1049180" name="AutoShape 3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FFFFFF"/>
                </a:gs>
                <a:gs pos="100000">
                  <a:srgbClr val="B2B2B2"/>
                </a:gs>
              </a:gsLst>
              <a:lin ang="5400000" scaled="1"/>
            </a:gradFill>
            <a:ln w="9525">
              <a:noFill/>
              <a:round/>
            </a:ln>
          </p:spPr>
          <p:txBody>
            <a:bodyPr wrap="none" anchor="ctr"/>
            <a:lstStyle/>
            <a:p>
              <a:pPr algn="l"/>
              <a:endParaRPr lang="zh-CN" altLang="en-US" sz="2200">
                <a:solidFill>
                  <a:srgbClr val="FFFDE8"/>
                </a:solidFill>
                <a:latin typeface="黑体" panose="02010609060101010101" pitchFamily="49" charset="-122"/>
                <a:ea typeface="黑体" panose="02010609060101010101" pitchFamily="49" charset="-122"/>
              </a:endParaRPr>
            </a:p>
          </p:txBody>
        </p:sp>
      </p:grpSp>
      <p:sp>
        <p:nvSpPr>
          <p:cNvPr id="1049181" name="Text Box 27"/>
          <p:cNvSpPr txBox="1">
            <a:spLocks noChangeArrowheads="1"/>
          </p:cNvSpPr>
          <p:nvPr/>
        </p:nvSpPr>
        <p:spPr bwMode="auto">
          <a:xfrm>
            <a:off x="2720175" y="4621182"/>
            <a:ext cx="6552207" cy="400110"/>
          </a:xfrm>
          <a:prstGeom prst="rect">
            <a:avLst/>
          </a:prstGeom>
          <a:noFill/>
          <a:ln w="9525">
            <a:noFill/>
            <a:miter lim="800000"/>
          </a:ln>
          <a:effectLst>
            <a:outerShdw dist="17961" dir="2700000" algn="ctr" rotWithShape="0">
              <a:srgbClr val="000000">
                <a:alpha val="50000"/>
              </a:srgbClr>
            </a:outerShdw>
          </a:effectLst>
        </p:spPr>
        <p:txBody>
          <a:bodyPr wrap="square">
            <a:spAutoFit/>
          </a:bodyPr>
          <a:lstStyle>
            <a:defPPr>
              <a:defRPr lang="zh-CN"/>
            </a:defPPr>
            <a:lvl1pPr marL="457200" indent="-457200" algn="ctr">
              <a:spcBef>
                <a:spcPct val="50000"/>
              </a:spcBef>
              <a:buClr>
                <a:schemeClr val="tx1"/>
              </a:buClr>
              <a:defRPr sz="2000" b="1">
                <a:solidFill>
                  <a:schemeClr val="bg1"/>
                </a:solidFill>
                <a:latin typeface="微软雅黑" panose="020B0503020204020204" pitchFamily="34" charset="-122"/>
                <a:ea typeface="微软雅黑" panose="020B0503020204020204" pitchFamily="34" charset="-122"/>
              </a:defRPr>
            </a:lvl1pPr>
          </a:lstStyle>
          <a:p>
            <a:r>
              <a:rPr lang="zh-CN" altLang="en-US" dirty="0"/>
              <a:t>监督检查本系统人员按规定穿戴合格的劳动保护用品</a:t>
            </a:r>
            <a:endParaRPr lang="zh-CN" altLang="en-US" dirty="0"/>
          </a:p>
        </p:txBody>
      </p:sp>
      <p:sp>
        <p:nvSpPr>
          <p:cNvPr id="1049182" name="Text Box 40"/>
          <p:cNvSpPr txBox="1">
            <a:spLocks noChangeArrowheads="1"/>
          </p:cNvSpPr>
          <p:nvPr/>
        </p:nvSpPr>
        <p:spPr bwMode="auto">
          <a:xfrm>
            <a:off x="3325850" y="323275"/>
            <a:ext cx="5540299" cy="584775"/>
          </a:xfrm>
          <a:prstGeom prst="rect">
            <a:avLst/>
          </a:prstGeom>
          <a:noFill/>
          <a:ln w="9525">
            <a:noFill/>
          </a:ln>
        </p:spPr>
        <p:txBody>
          <a:bodyPr wrap="square">
            <a:spAutoFit/>
          </a:bodyPr>
          <a:lstStyle>
            <a:defPPr>
              <a:defRPr lang="zh-CN"/>
            </a:defPPr>
            <a:lvl1pPr algn="ctr">
              <a:defRPr sz="3200" b="1">
                <a:solidFill>
                  <a:srgbClr val="1D428B"/>
                </a:solidFill>
                <a:latin typeface="微软雅黑" panose="020B0503020204020204" pitchFamily="34" charset="-122"/>
                <a:ea typeface="微软雅黑" panose="020B0503020204020204" pitchFamily="34" charset="-122"/>
              </a:defRPr>
            </a:lvl1pPr>
          </a:lstStyle>
          <a:p>
            <a:r>
              <a:rPr lang="zh-CN" altLang="en-US" dirty="0"/>
              <a:t>各部门管理人员应履行的职责</a:t>
            </a:r>
            <a:endParaRPr lang="zh-CN" altLang="en-US" dirty="0"/>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303912" y="2708920"/>
            <a:ext cx="3416320" cy="523220"/>
          </a:xfrm>
          <a:prstGeom prst="rect">
            <a:avLst/>
          </a:prstGeom>
        </p:spPr>
        <p:txBody>
          <a:bodyPr wrap="square">
            <a:spAutoFit/>
          </a:bodyPr>
          <a:lstStyle/>
          <a:p>
            <a:pPr algn="just"/>
            <a:r>
              <a:rPr lang="zh-CN" altLang="en-US" sz="2800" b="1" dirty="0">
                <a:solidFill>
                  <a:schemeClr val="bg1"/>
                </a:solidFill>
                <a:latin typeface="微软雅黑" panose="020B0503020204020204" pitchFamily="34" charset="-122"/>
                <a:ea typeface="微软雅黑" panose="020B0503020204020204" pitchFamily="34" charset="-122"/>
                <a:sym typeface="+mn-ea"/>
              </a:rPr>
              <a:t>国家相关的法律法规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767408" y="2420888"/>
            <a:ext cx="10441160"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dirty="0"/>
          </a:p>
        </p:txBody>
      </p:sp>
      <p:sp>
        <p:nvSpPr>
          <p:cNvPr id="4" name="矩形 3"/>
          <p:cNvSpPr/>
          <p:nvPr/>
        </p:nvSpPr>
        <p:spPr>
          <a:xfrm>
            <a:off x="1059158" y="1996750"/>
            <a:ext cx="1715752" cy="33764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a:off x="2774910" y="1996749"/>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a:off x="771126" y="1996750"/>
            <a:ext cx="288032" cy="424137"/>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72903" y="2208817"/>
            <a:ext cx="2088232" cy="2646878"/>
          </a:xfrm>
          <a:prstGeom prst="rect">
            <a:avLst/>
          </a:prstGeom>
          <a:noFill/>
        </p:spPr>
        <p:txBody>
          <a:bodyPr wrap="square" rtlCol="0">
            <a:spAutoFit/>
          </a:bodyPr>
          <a:lstStyle/>
          <a:p>
            <a:r>
              <a:rPr lang="en-US" altLang="zh-CN" sz="16600" b="1" i="1" dirty="0">
                <a:latin typeface="+mn-lt"/>
              </a:rPr>
              <a:t>6</a:t>
            </a:r>
            <a:endParaRPr lang="zh-CN" altLang="en-US" sz="16600" b="1" i="1" dirty="0">
              <a:latin typeface="+mn-lt"/>
            </a:endParaRPr>
          </a:p>
        </p:txBody>
      </p:sp>
      <p:sp>
        <p:nvSpPr>
          <p:cNvPr id="9" name="矩形 8"/>
          <p:cNvSpPr/>
          <p:nvPr/>
        </p:nvSpPr>
        <p:spPr>
          <a:xfrm>
            <a:off x="3719736" y="2844046"/>
            <a:ext cx="6340198" cy="1200329"/>
          </a:xfrm>
          <a:prstGeom prst="rect">
            <a:avLst/>
          </a:prstGeom>
        </p:spPr>
        <p:txBody>
          <a:bodyPr wrap="square">
            <a:spAutoFit/>
          </a:bodyPr>
          <a:lstStyle/>
          <a:p>
            <a:pPr algn="ctr">
              <a:lnSpc>
                <a:spcPct val="150000"/>
              </a:lnSpc>
            </a:pPr>
            <a:r>
              <a:rPr lang="zh-CN" altLang="en-US" sz="4800" b="1" dirty="0">
                <a:latin typeface="微软雅黑" panose="020B0503020204020204" pitchFamily="34" charset="-122"/>
                <a:ea typeface="微软雅黑" panose="020B0503020204020204" pitchFamily="34" charset="-122"/>
              </a:rPr>
              <a:t>如何落实第一主体责任</a:t>
            </a:r>
            <a:endParaRPr lang="zh-CN" altLang="en-US" sz="4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313832" y="1343614"/>
            <a:ext cx="288032" cy="42484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025800" y="1199598"/>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25800" y="2537747"/>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025800" y="3875896"/>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025800" y="5214044"/>
            <a:ext cx="864096" cy="8640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321944" y="1400813"/>
            <a:ext cx="4379292"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迫于教训：吸取事故经验教训</a:t>
            </a:r>
            <a:endParaRPr lang="zh-CN" altLang="en-US" sz="2400" b="1" dirty="0">
              <a:latin typeface="微软雅黑" panose="020B0503020204020204" pitchFamily="34" charset="-122"/>
              <a:ea typeface="微软雅黑" panose="020B0503020204020204" pitchFamily="34" charset="-122"/>
            </a:endParaRPr>
          </a:p>
        </p:txBody>
      </p:sp>
      <p:sp>
        <p:nvSpPr>
          <p:cNvPr id="11" name="矩形 10"/>
          <p:cNvSpPr/>
          <p:nvPr/>
        </p:nvSpPr>
        <p:spPr>
          <a:xfrm>
            <a:off x="4330080" y="2738962"/>
            <a:ext cx="4659188"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依据法规：按照安全法规要求</a:t>
            </a:r>
            <a:endParaRPr lang="zh-CN" altLang="en-US" sz="2400" b="1" dirty="0">
              <a:latin typeface="微软雅黑" panose="020B0503020204020204" pitchFamily="34" charset="-122"/>
              <a:ea typeface="微软雅黑" panose="020B0503020204020204" pitchFamily="34" charset="-122"/>
            </a:endParaRPr>
          </a:p>
        </p:txBody>
      </p:sp>
      <p:sp>
        <p:nvSpPr>
          <p:cNvPr id="12" name="矩形 11"/>
          <p:cNvSpPr/>
          <p:nvPr/>
        </p:nvSpPr>
        <p:spPr>
          <a:xfrm>
            <a:off x="4308748" y="4077111"/>
            <a:ext cx="4536504"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基于理论：根据安全原理规律</a:t>
            </a:r>
            <a:endParaRPr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4295800" y="5415260"/>
            <a:ext cx="3877985"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基于客户：应客户审核要求</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6218" y="620688"/>
            <a:ext cx="11521280" cy="5688493"/>
          </a:xfrm>
          <a:prstGeom prst="rect">
            <a:avLst/>
          </a:prstGeom>
        </p:spPr>
      </p:pic>
      <p:sp>
        <p:nvSpPr>
          <p:cNvPr id="3" name="矩形 2"/>
          <p:cNvSpPr/>
          <p:nvPr/>
        </p:nvSpPr>
        <p:spPr>
          <a:xfrm>
            <a:off x="406218" y="1628730"/>
            <a:ext cx="11521280" cy="3816424"/>
          </a:xfrm>
          <a:prstGeom prst="rect">
            <a:avLst/>
          </a:prstGeom>
          <a:solidFill>
            <a:srgbClr val="1D428B">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6" name="矩形 3"/>
          <p:cNvSpPr/>
          <p:nvPr/>
        </p:nvSpPr>
        <p:spPr>
          <a:xfrm>
            <a:off x="1847528" y="2047013"/>
            <a:ext cx="8496944" cy="961289"/>
          </a:xfrm>
          <a:prstGeom prst="rect">
            <a:avLst/>
          </a:prstGeom>
        </p:spPr>
        <p:txBody>
          <a:bodyPr wrap="square">
            <a:spAutoFit/>
          </a:bodyPr>
          <a:lstStyle/>
          <a:p>
            <a:pPr>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经全国人民代表大会常务委员会修改的《中华人民共和国安全生产法》自（</a:t>
            </a:r>
            <a:r>
              <a:rPr lang="en-US" altLang="zh-CN" sz="2000" b="1" dirty="0">
                <a:solidFill>
                  <a:schemeClr val="bg1"/>
                </a:solidFill>
                <a:latin typeface="微软雅黑" panose="020B0503020204020204" pitchFamily="34" charset="-122"/>
                <a:ea typeface="微软雅黑" panose="020B0503020204020204" pitchFamily="34" charset="-122"/>
              </a:rPr>
              <a:t>2014</a:t>
            </a:r>
            <a:r>
              <a:rPr lang="zh-CN" altLang="zh-CN" sz="2000" b="1" dirty="0">
                <a:solidFill>
                  <a:schemeClr val="bg1"/>
                </a:solidFill>
                <a:latin typeface="微软雅黑" panose="020B0503020204020204" pitchFamily="34" charset="-122"/>
                <a:ea typeface="微软雅黑" panose="020B0503020204020204" pitchFamily="34" charset="-122"/>
              </a:rPr>
              <a:t>年</a:t>
            </a:r>
            <a:r>
              <a:rPr lang="en-US" altLang="zh-CN" sz="2000" b="1" dirty="0">
                <a:solidFill>
                  <a:schemeClr val="bg1"/>
                </a:solidFill>
                <a:latin typeface="微软雅黑" panose="020B0503020204020204" pitchFamily="34" charset="-122"/>
                <a:ea typeface="微软雅黑" panose="020B0503020204020204" pitchFamily="34" charset="-122"/>
              </a:rPr>
              <a:t>12</a:t>
            </a:r>
            <a:r>
              <a:rPr lang="zh-CN" altLang="zh-CN" sz="2000" b="1" dirty="0">
                <a:solidFill>
                  <a:schemeClr val="bg1"/>
                </a:solidFill>
                <a:latin typeface="微软雅黑" panose="020B0503020204020204" pitchFamily="34" charset="-122"/>
                <a:ea typeface="微软雅黑" panose="020B0503020204020204" pitchFamily="34" charset="-122"/>
              </a:rPr>
              <a:t>月</a:t>
            </a:r>
            <a:r>
              <a:rPr lang="en-US" altLang="zh-CN" sz="2000" b="1" dirty="0">
                <a:solidFill>
                  <a:schemeClr val="bg1"/>
                </a:solidFill>
                <a:latin typeface="微软雅黑" panose="020B0503020204020204" pitchFamily="34" charset="-122"/>
                <a:ea typeface="微软雅黑" panose="020B0503020204020204" pitchFamily="34" charset="-122"/>
              </a:rPr>
              <a:t>1</a:t>
            </a:r>
            <a:r>
              <a:rPr lang="zh-CN" altLang="zh-CN" sz="2000" b="1" dirty="0">
                <a:solidFill>
                  <a:schemeClr val="bg1"/>
                </a:solidFill>
                <a:latin typeface="微软雅黑" panose="020B0503020204020204" pitchFamily="34" charset="-122"/>
                <a:ea typeface="微软雅黑" panose="020B0503020204020204" pitchFamily="34" charset="-122"/>
              </a:rPr>
              <a:t>日）起施行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48597" name="矩形 6"/>
          <p:cNvSpPr/>
          <p:nvPr/>
        </p:nvSpPr>
        <p:spPr>
          <a:xfrm>
            <a:off x="1775520" y="3536942"/>
            <a:ext cx="8640960" cy="1477328"/>
          </a:xfrm>
          <a:prstGeom prst="rect">
            <a:avLst/>
          </a:prstGeom>
        </p:spPr>
        <p:txBody>
          <a:bodyPr wrap="square">
            <a:spAutoFit/>
          </a:bodyPr>
          <a:lstStyle/>
          <a:p>
            <a:pPr>
              <a:lnSpc>
                <a:spcPct val="150000"/>
              </a:lnSpc>
            </a:pPr>
            <a:r>
              <a:rPr lang="zh-CN" altLang="zh-CN" sz="2000" b="1" dirty="0">
                <a:solidFill>
                  <a:schemeClr val="bg1"/>
                </a:solidFill>
                <a:latin typeface="微软雅黑" panose="020B0503020204020204" pitchFamily="34" charset="-122"/>
                <a:ea typeface="微软雅黑" panose="020B0503020204020204" pitchFamily="34" charset="-122"/>
              </a:rPr>
              <a:t>安全生产工作应当以人为本，坚持安全发展，坚持安全第一、预防为主、综合治理的方针，强化和落实生产经营单位的主体责任，建立生产经营单位负责、职工参与、政府监管、行业自律和社会监督的机制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190" name="Text Box 5" descr="羊皮纸"/>
          <p:cNvSpPr txBox="1">
            <a:spLocks noChangeArrowheads="1"/>
          </p:cNvSpPr>
          <p:nvPr/>
        </p:nvSpPr>
        <p:spPr bwMode="auto">
          <a:xfrm>
            <a:off x="2005882" y="4365104"/>
            <a:ext cx="8426870" cy="1015663"/>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2.</a:t>
            </a:r>
            <a:r>
              <a:rPr lang="zh-CN" altLang="en-US" dirty="0"/>
              <a:t>领导支持：主要领导要以身作则，积极支持分管安全的领导的工作，同时支持积极落实领导、职能部门职责的安全部门的工作。</a:t>
            </a:r>
            <a:endParaRPr lang="zh-CN" altLang="en-US" dirty="0"/>
          </a:p>
        </p:txBody>
      </p:sp>
      <p:sp>
        <p:nvSpPr>
          <p:cNvPr id="1049191"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2" name="矩形 1"/>
          <p:cNvSpPr/>
          <p:nvPr/>
        </p:nvSpPr>
        <p:spPr>
          <a:xfrm>
            <a:off x="1989610" y="2420888"/>
            <a:ext cx="8426870" cy="1477328"/>
          </a:xfrm>
          <a:prstGeom prst="rect">
            <a:avLst/>
          </a:prstGeom>
        </p:spPr>
        <p:txBody>
          <a:bodyPr wrap="square">
            <a:spAutoFit/>
          </a:bodyPr>
          <a:lstStyle/>
          <a:p>
            <a:pPr eaLnBrk="0" hangingPunct="0">
              <a:lnSpc>
                <a:spcPct val="150000"/>
              </a:lnSpc>
              <a:spcBef>
                <a:spcPts val="0"/>
              </a:spcBef>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把握关键：单位主要负责人、分管安全的领导要组织安全部门理顺领导、机关职能部门及下属单位的责任制，职责分解到岗位，健全岗位、部门安全及综合责任体系，并经安委会审查通过和行文颁发执行。</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6"/>
          <p:cNvGrpSpPr/>
          <p:nvPr/>
        </p:nvGrpSpPr>
        <p:grpSpPr bwMode="auto">
          <a:xfrm>
            <a:off x="1852290" y="2276872"/>
            <a:ext cx="8569325" cy="3298825"/>
            <a:chOff x="158" y="799"/>
            <a:chExt cx="5398" cy="2078"/>
          </a:xfrm>
        </p:grpSpPr>
        <p:sp>
          <p:nvSpPr>
            <p:cNvPr id="1049192" name="Text Box 3" descr="羊皮纸"/>
            <p:cNvSpPr txBox="1">
              <a:spLocks noChangeArrowheads="1"/>
            </p:cNvSpPr>
            <p:nvPr/>
          </p:nvSpPr>
          <p:spPr bwMode="auto">
            <a:xfrm>
              <a:off x="158" y="1793"/>
              <a:ext cx="5398" cy="349"/>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4.</a:t>
              </a:r>
              <a:r>
                <a:rPr lang="zh-CN" altLang="en-US" dirty="0"/>
                <a:t>完善制度：配套、健全、完善考核问责制度，并严格兑现。</a:t>
              </a:r>
              <a:endParaRPr lang="zh-CN" altLang="en-US" dirty="0"/>
            </a:p>
          </p:txBody>
        </p:sp>
        <p:sp>
          <p:nvSpPr>
            <p:cNvPr id="1049193" name="Text Box 3" descr="羊皮纸"/>
            <p:cNvSpPr txBox="1">
              <a:spLocks noChangeArrowheads="1"/>
            </p:cNvSpPr>
            <p:nvPr/>
          </p:nvSpPr>
          <p:spPr bwMode="auto">
            <a:xfrm>
              <a:off x="158" y="2237"/>
              <a:ext cx="5398" cy="640"/>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5.</a:t>
              </a:r>
              <a:r>
                <a:rPr lang="zh-CN" altLang="en-US" dirty="0"/>
                <a:t>定期汇报：安全分管领导和安全综合监管部门要加大监督检查力度，定期向安委会报告责任制执行情况。</a:t>
              </a:r>
              <a:endParaRPr lang="zh-CN" altLang="en-US" dirty="0"/>
            </a:p>
          </p:txBody>
        </p:sp>
        <p:sp>
          <p:nvSpPr>
            <p:cNvPr id="1049194" name="Text Box 6" descr="羊皮纸"/>
            <p:cNvSpPr txBox="1">
              <a:spLocks noChangeArrowheads="1"/>
            </p:cNvSpPr>
            <p:nvPr/>
          </p:nvSpPr>
          <p:spPr bwMode="auto">
            <a:xfrm>
              <a:off x="158" y="799"/>
              <a:ext cx="5398" cy="931"/>
            </a:xfrm>
            <a:prstGeom prst="rect">
              <a:avLst/>
            </a:prstGeom>
          </p:spPr>
          <p:txBody>
            <a:bodyPr wrap="square">
              <a:spAutoFit/>
            </a:bodyPr>
            <a:lstStyle>
              <a:defPPr>
                <a:defRPr lang="zh-CN"/>
              </a:defPPr>
              <a:lvl1pPr eaLnBrk="0" hangingPunct="0">
                <a:lnSpc>
                  <a:spcPct val="150000"/>
                </a:lnSpc>
                <a:spcBef>
                  <a:spcPts val="0"/>
                </a:spcBef>
                <a:defRPr sz="2000" b="1">
                  <a:latin typeface="微软雅黑" panose="020B0503020204020204" pitchFamily="34" charset="-122"/>
                  <a:ea typeface="微软雅黑" panose="020B0503020204020204" pitchFamily="34" charset="-122"/>
                </a:defRPr>
              </a:lvl1pPr>
            </a:lstStyle>
            <a:p>
              <a:r>
                <a:rPr lang="en-US" altLang="zh-CN" dirty="0"/>
                <a:t>3.</a:t>
              </a:r>
              <a:r>
                <a:rPr lang="zh-CN" altLang="en-US" dirty="0"/>
                <a:t>纠正偏见：不分管安全的领导、机关职能部门及岗位人员要提高认识，在工作中仍需牢记并严格落实安全职责，并彻底消除“安全工作是安全部门和安全专职管理人员的职责”的偏见。发挥专业科室的作用。</a:t>
              </a:r>
              <a:endParaRPr lang="zh-CN" altLang="en-US" dirty="0"/>
            </a:p>
          </p:txBody>
        </p:sp>
      </p:grpSp>
      <p:sp>
        <p:nvSpPr>
          <p:cNvPr id="1049195"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6"/>
          <p:cNvSpPr/>
          <p:nvPr/>
        </p:nvSpPr>
        <p:spPr>
          <a:xfrm flipH="1">
            <a:off x="4311740" y="2346327"/>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89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9196" name="Rectangle 9" descr="紫色网格"/>
          <p:cNvSpPr>
            <a:spLocks noChangeArrowheads="1"/>
          </p:cNvSpPr>
          <p:nvPr/>
        </p:nvSpPr>
        <p:spPr bwMode="auto">
          <a:xfrm>
            <a:off x="3270250" y="32327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97" name="Line 10"/>
          <p:cNvSpPr>
            <a:spLocks noChangeShapeType="1"/>
          </p:cNvSpPr>
          <p:nvPr/>
        </p:nvSpPr>
        <p:spPr bwMode="auto">
          <a:xfrm>
            <a:off x="7416850" y="4426347"/>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198" name="Line 11"/>
          <p:cNvSpPr>
            <a:spLocks noChangeShapeType="1"/>
          </p:cNvSpPr>
          <p:nvPr/>
        </p:nvSpPr>
        <p:spPr bwMode="auto">
          <a:xfrm flipH="1">
            <a:off x="7002513" y="4685110"/>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199" name="Freeform 22"/>
          <p:cNvSpPr>
            <a:spLocks noChangeArrowheads="1"/>
          </p:cNvSpPr>
          <p:nvPr/>
        </p:nvSpPr>
        <p:spPr bwMode="auto">
          <a:xfrm>
            <a:off x="6613575" y="2699544"/>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0" name="Rectangle 23"/>
          <p:cNvSpPr>
            <a:spLocks noChangeArrowheads="1"/>
          </p:cNvSpPr>
          <p:nvPr/>
        </p:nvSpPr>
        <p:spPr bwMode="auto">
          <a:xfrm>
            <a:off x="6453238" y="2292747"/>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anose="02010609060101010101" pitchFamily="49" charset="-122"/>
              <a:ea typeface="黑体" panose="02010609060101010101" pitchFamily="49" charset="-122"/>
            </a:endParaRPr>
          </a:p>
        </p:txBody>
      </p:sp>
      <p:sp>
        <p:nvSpPr>
          <p:cNvPr id="1049201" name="Freeform 25"/>
          <p:cNvSpPr>
            <a:spLocks noChangeArrowheads="1"/>
          </p:cNvSpPr>
          <p:nvPr/>
        </p:nvSpPr>
        <p:spPr bwMode="auto">
          <a:xfrm>
            <a:off x="6684219" y="3617913"/>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2" name="Rectangle 26"/>
          <p:cNvSpPr>
            <a:spLocks noChangeArrowheads="1"/>
          </p:cNvSpPr>
          <p:nvPr/>
        </p:nvSpPr>
        <p:spPr bwMode="auto">
          <a:xfrm>
            <a:off x="6453238" y="3232547"/>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3" name="Freeform 28"/>
          <p:cNvSpPr>
            <a:spLocks noChangeArrowheads="1"/>
          </p:cNvSpPr>
          <p:nvPr/>
        </p:nvSpPr>
        <p:spPr bwMode="auto">
          <a:xfrm>
            <a:off x="6611988" y="4573588"/>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4" name="Rectangle 29"/>
          <p:cNvSpPr>
            <a:spLocks noChangeArrowheads="1"/>
          </p:cNvSpPr>
          <p:nvPr/>
        </p:nvSpPr>
        <p:spPr bwMode="auto">
          <a:xfrm>
            <a:off x="6437363" y="4153297"/>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8" name="Rectangle 32"/>
          <p:cNvSpPr>
            <a:spLocks noChangeArrowheads="1"/>
          </p:cNvSpPr>
          <p:nvPr/>
        </p:nvSpPr>
        <p:spPr bwMode="auto">
          <a:xfrm>
            <a:off x="1960735" y="2376884"/>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anose="02010600040101010101" charset="-122"/>
            </a:endParaRPr>
          </a:p>
        </p:txBody>
      </p:sp>
      <p:sp>
        <p:nvSpPr>
          <p:cNvPr id="1049209" name="Line 10"/>
          <p:cNvSpPr>
            <a:spLocks noChangeShapeType="1"/>
          </p:cNvSpPr>
          <p:nvPr/>
        </p:nvSpPr>
        <p:spPr bwMode="auto">
          <a:xfrm>
            <a:off x="7435900" y="5288360"/>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210" name="Line 11"/>
          <p:cNvSpPr>
            <a:spLocks noChangeShapeType="1"/>
          </p:cNvSpPr>
          <p:nvPr/>
        </p:nvSpPr>
        <p:spPr bwMode="auto">
          <a:xfrm flipH="1">
            <a:off x="7021563" y="5547122"/>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211" name="Freeform 28"/>
          <p:cNvSpPr>
            <a:spLocks noChangeArrowheads="1"/>
          </p:cNvSpPr>
          <p:nvPr/>
        </p:nvSpPr>
        <p:spPr bwMode="auto">
          <a:xfrm>
            <a:off x="6613575" y="5431235"/>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12" name="Rectangle 29"/>
          <p:cNvSpPr>
            <a:spLocks noChangeArrowheads="1"/>
          </p:cNvSpPr>
          <p:nvPr/>
        </p:nvSpPr>
        <p:spPr bwMode="auto">
          <a:xfrm>
            <a:off x="6456413" y="5015310"/>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2" name="矩形 1"/>
          <p:cNvSpPr/>
          <p:nvPr/>
        </p:nvSpPr>
        <p:spPr>
          <a:xfrm>
            <a:off x="6771832" y="2373643"/>
            <a:ext cx="3023585"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安全是权力、义务、责任</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7244745" y="3345627"/>
            <a:ext cx="223651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安全责任重于泰山</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6980327" y="4236691"/>
            <a:ext cx="2749471"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推卸责任就是放弃安全</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6988264" y="5097036"/>
            <a:ext cx="2749471"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用责任筑起安全的大堤</a:t>
            </a:r>
            <a:endParaRPr lang="zh-CN" altLang="en-US" sz="2000" b="1" dirty="0">
              <a:latin typeface="微软雅黑" panose="020B0503020204020204" pitchFamily="34" charset="-122"/>
              <a:ea typeface="微软雅黑" panose="020B0503020204020204" pitchFamily="34" charset="-122"/>
            </a:endParaRPr>
          </a:p>
        </p:txBody>
      </p:sp>
      <p:sp>
        <p:nvSpPr>
          <p:cNvPr id="6" name="矩形 5"/>
          <p:cNvSpPr/>
          <p:nvPr/>
        </p:nvSpPr>
        <p:spPr>
          <a:xfrm>
            <a:off x="2149510" y="2972594"/>
            <a:ext cx="1939003" cy="1902059"/>
          </a:xfrm>
          <a:prstGeom prst="rect">
            <a:avLst/>
          </a:prstGeom>
        </p:spPr>
        <p:txBody>
          <a:bodyPr wrap="square">
            <a:spAutoFit/>
          </a:bodyPr>
          <a:lstStyle/>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对安全负责，</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就是对自己</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负责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右箭头 6"/>
          <p:cNvSpPr/>
          <p:nvPr/>
        </p:nvSpPr>
        <p:spPr>
          <a:xfrm flipH="1">
            <a:off x="4311740" y="2346327"/>
            <a:ext cx="2222133" cy="3454400"/>
          </a:xfrm>
          <a:custGeom>
            <a:avLst/>
            <a:gdLst>
              <a:gd name="connsiteX0" fmla="*/ 0 w 2280921"/>
              <a:gd name="connsiteY0" fmla="*/ 318175 h 1272698"/>
              <a:gd name="connsiteX1" fmla="*/ 1601962 w 2280921"/>
              <a:gd name="connsiteY1" fmla="*/ 318175 h 1272698"/>
              <a:gd name="connsiteX2" fmla="*/ 1601962 w 2280921"/>
              <a:gd name="connsiteY2" fmla="*/ 0 h 1272698"/>
              <a:gd name="connsiteX3" fmla="*/ 2280921 w 2280921"/>
              <a:gd name="connsiteY3" fmla="*/ 636349 h 1272698"/>
              <a:gd name="connsiteX4" fmla="*/ 1601962 w 2280921"/>
              <a:gd name="connsiteY4" fmla="*/ 1272698 h 1272698"/>
              <a:gd name="connsiteX5" fmla="*/ 1601962 w 2280921"/>
              <a:gd name="connsiteY5" fmla="*/ 954524 h 1272698"/>
              <a:gd name="connsiteX6" fmla="*/ 0 w 2280921"/>
              <a:gd name="connsiteY6" fmla="*/ 954524 h 1272698"/>
              <a:gd name="connsiteX7" fmla="*/ 0 w 2280921"/>
              <a:gd name="connsiteY7" fmla="*/ 318175 h 1272698"/>
              <a:gd name="connsiteX0-1" fmla="*/ 0 w 2567248"/>
              <a:gd name="connsiteY0-2" fmla="*/ 0 h 2173723"/>
              <a:gd name="connsiteX1-3" fmla="*/ 1888289 w 2567248"/>
              <a:gd name="connsiteY1-4" fmla="*/ 1219200 h 2173723"/>
              <a:gd name="connsiteX2-5" fmla="*/ 1888289 w 2567248"/>
              <a:gd name="connsiteY2-6" fmla="*/ 901025 h 2173723"/>
              <a:gd name="connsiteX3-7" fmla="*/ 2567248 w 2567248"/>
              <a:gd name="connsiteY3-8" fmla="*/ 1537374 h 2173723"/>
              <a:gd name="connsiteX4-9" fmla="*/ 1888289 w 2567248"/>
              <a:gd name="connsiteY4-10" fmla="*/ 2173723 h 2173723"/>
              <a:gd name="connsiteX5-11" fmla="*/ 1888289 w 2567248"/>
              <a:gd name="connsiteY5-12" fmla="*/ 1855549 h 2173723"/>
              <a:gd name="connsiteX6-13" fmla="*/ 286327 w 2567248"/>
              <a:gd name="connsiteY6-14" fmla="*/ 1855549 h 2173723"/>
              <a:gd name="connsiteX7-15" fmla="*/ 0 w 2567248"/>
              <a:gd name="connsiteY7-16" fmla="*/ 0 h 2173723"/>
              <a:gd name="connsiteX0-17" fmla="*/ 9237 w 2576485"/>
              <a:gd name="connsiteY0-18" fmla="*/ 0 h 3425730"/>
              <a:gd name="connsiteX1-19" fmla="*/ 1897526 w 2576485"/>
              <a:gd name="connsiteY1-20" fmla="*/ 1219200 h 3425730"/>
              <a:gd name="connsiteX2-21" fmla="*/ 1897526 w 2576485"/>
              <a:gd name="connsiteY2-22" fmla="*/ 901025 h 3425730"/>
              <a:gd name="connsiteX3-23" fmla="*/ 2576485 w 2576485"/>
              <a:gd name="connsiteY3-24" fmla="*/ 1537374 h 3425730"/>
              <a:gd name="connsiteX4-25" fmla="*/ 1897526 w 2576485"/>
              <a:gd name="connsiteY4-26" fmla="*/ 2173723 h 3425730"/>
              <a:gd name="connsiteX5-27" fmla="*/ 1897526 w 2576485"/>
              <a:gd name="connsiteY5-28" fmla="*/ 1855549 h 3425730"/>
              <a:gd name="connsiteX6-29" fmla="*/ 0 w 2576485"/>
              <a:gd name="connsiteY6-30" fmla="*/ 3425730 h 3425730"/>
              <a:gd name="connsiteX7-31" fmla="*/ 9237 w 2576485"/>
              <a:gd name="connsiteY7-32" fmla="*/ 0 h 3425730"/>
              <a:gd name="connsiteX0-33" fmla="*/ 9237 w 2576485"/>
              <a:gd name="connsiteY0-34" fmla="*/ 0 h 3453439"/>
              <a:gd name="connsiteX1-35" fmla="*/ 1897526 w 2576485"/>
              <a:gd name="connsiteY1-36" fmla="*/ 1246909 h 3453439"/>
              <a:gd name="connsiteX2-37" fmla="*/ 1897526 w 2576485"/>
              <a:gd name="connsiteY2-38" fmla="*/ 928734 h 3453439"/>
              <a:gd name="connsiteX3-39" fmla="*/ 2576485 w 2576485"/>
              <a:gd name="connsiteY3-40" fmla="*/ 1565083 h 3453439"/>
              <a:gd name="connsiteX4-41" fmla="*/ 1897526 w 2576485"/>
              <a:gd name="connsiteY4-42" fmla="*/ 2201432 h 3453439"/>
              <a:gd name="connsiteX5-43" fmla="*/ 1897526 w 2576485"/>
              <a:gd name="connsiteY5-44" fmla="*/ 1883258 h 3453439"/>
              <a:gd name="connsiteX6-45" fmla="*/ 0 w 2576485"/>
              <a:gd name="connsiteY6-46" fmla="*/ 3453439 h 3453439"/>
              <a:gd name="connsiteX7-47" fmla="*/ 9237 w 2576485"/>
              <a:gd name="connsiteY7-48" fmla="*/ 0 h 3453439"/>
              <a:gd name="connsiteX0-49" fmla="*/ 9237 w 2576485"/>
              <a:gd name="connsiteY0-50" fmla="*/ 0 h 3453439"/>
              <a:gd name="connsiteX1-51" fmla="*/ 1897526 w 2576485"/>
              <a:gd name="connsiteY1-52" fmla="*/ 1246909 h 3453439"/>
              <a:gd name="connsiteX2-53" fmla="*/ 1897526 w 2576485"/>
              <a:gd name="connsiteY2-54" fmla="*/ 928734 h 3453439"/>
              <a:gd name="connsiteX3-55" fmla="*/ 2576485 w 2576485"/>
              <a:gd name="connsiteY3-56" fmla="*/ 1565083 h 3453439"/>
              <a:gd name="connsiteX4-57" fmla="*/ 1897526 w 2576485"/>
              <a:gd name="connsiteY4-58" fmla="*/ 2201432 h 3453439"/>
              <a:gd name="connsiteX5-59" fmla="*/ 1897526 w 2576485"/>
              <a:gd name="connsiteY5-60" fmla="*/ 1883258 h 3453439"/>
              <a:gd name="connsiteX6-61" fmla="*/ 0 w 2576485"/>
              <a:gd name="connsiteY6-62" fmla="*/ 3453439 h 3453439"/>
              <a:gd name="connsiteX7-63" fmla="*/ 9237 w 2576485"/>
              <a:gd name="connsiteY7-64" fmla="*/ 0 h 3453439"/>
              <a:gd name="connsiteX0-65" fmla="*/ 9237 w 2576485"/>
              <a:gd name="connsiteY0-66" fmla="*/ 0 h 3453439"/>
              <a:gd name="connsiteX1-67" fmla="*/ 1897526 w 2576485"/>
              <a:gd name="connsiteY1-68" fmla="*/ 1246909 h 3453439"/>
              <a:gd name="connsiteX2-69" fmla="*/ 1897526 w 2576485"/>
              <a:gd name="connsiteY2-70" fmla="*/ 928734 h 3453439"/>
              <a:gd name="connsiteX3-71" fmla="*/ 2576485 w 2576485"/>
              <a:gd name="connsiteY3-72" fmla="*/ 1565083 h 3453439"/>
              <a:gd name="connsiteX4-73" fmla="*/ 1897526 w 2576485"/>
              <a:gd name="connsiteY4-74" fmla="*/ 2201432 h 3453439"/>
              <a:gd name="connsiteX5-75" fmla="*/ 1897526 w 2576485"/>
              <a:gd name="connsiteY5-76" fmla="*/ 1883258 h 3453439"/>
              <a:gd name="connsiteX6-77" fmla="*/ 0 w 2576485"/>
              <a:gd name="connsiteY6-78" fmla="*/ 3453439 h 3453439"/>
              <a:gd name="connsiteX7-79" fmla="*/ 9237 w 2576485"/>
              <a:gd name="connsiteY7-80" fmla="*/ 0 h 3453439"/>
              <a:gd name="connsiteX0-81" fmla="*/ 9237 w 2576485"/>
              <a:gd name="connsiteY0-82" fmla="*/ 0 h 3453439"/>
              <a:gd name="connsiteX1-83" fmla="*/ 1897526 w 2576485"/>
              <a:gd name="connsiteY1-84" fmla="*/ 1246909 h 3453439"/>
              <a:gd name="connsiteX2-85" fmla="*/ 1897526 w 2576485"/>
              <a:gd name="connsiteY2-86" fmla="*/ 928734 h 3453439"/>
              <a:gd name="connsiteX3-87" fmla="*/ 2576485 w 2576485"/>
              <a:gd name="connsiteY3-88" fmla="*/ 1565083 h 3453439"/>
              <a:gd name="connsiteX4-89" fmla="*/ 1897526 w 2576485"/>
              <a:gd name="connsiteY4-90" fmla="*/ 2201432 h 3453439"/>
              <a:gd name="connsiteX5-91" fmla="*/ 1897526 w 2576485"/>
              <a:gd name="connsiteY5-92" fmla="*/ 1883258 h 3453439"/>
              <a:gd name="connsiteX6-93" fmla="*/ 0 w 2576485"/>
              <a:gd name="connsiteY6-94" fmla="*/ 3453439 h 3453439"/>
              <a:gd name="connsiteX7-95" fmla="*/ 9237 w 2576485"/>
              <a:gd name="connsiteY7-96" fmla="*/ 0 h 3453439"/>
              <a:gd name="connsiteX0-97" fmla="*/ 9237 w 2576485"/>
              <a:gd name="connsiteY0-98" fmla="*/ 0 h 3453439"/>
              <a:gd name="connsiteX1-99" fmla="*/ 1897526 w 2576485"/>
              <a:gd name="connsiteY1-100" fmla="*/ 1246909 h 3453439"/>
              <a:gd name="connsiteX2-101" fmla="*/ 1897526 w 2576485"/>
              <a:gd name="connsiteY2-102" fmla="*/ 928734 h 3453439"/>
              <a:gd name="connsiteX3-103" fmla="*/ 2576485 w 2576485"/>
              <a:gd name="connsiteY3-104" fmla="*/ 1565083 h 3453439"/>
              <a:gd name="connsiteX4-105" fmla="*/ 1897526 w 2576485"/>
              <a:gd name="connsiteY4-106" fmla="*/ 2201432 h 3453439"/>
              <a:gd name="connsiteX5-107" fmla="*/ 1897526 w 2576485"/>
              <a:gd name="connsiteY5-108" fmla="*/ 1883258 h 3453439"/>
              <a:gd name="connsiteX6-109" fmla="*/ 0 w 2576485"/>
              <a:gd name="connsiteY6-110" fmla="*/ 3453439 h 3453439"/>
              <a:gd name="connsiteX7-111" fmla="*/ 9237 w 2576485"/>
              <a:gd name="connsiteY7-112" fmla="*/ 0 h 3453439"/>
              <a:gd name="connsiteX0-113" fmla="*/ 9237 w 2576485"/>
              <a:gd name="connsiteY0-114" fmla="*/ 0 h 3453439"/>
              <a:gd name="connsiteX1-115" fmla="*/ 1897526 w 2576485"/>
              <a:gd name="connsiteY1-116" fmla="*/ 1246909 h 3453439"/>
              <a:gd name="connsiteX2-117" fmla="*/ 1897526 w 2576485"/>
              <a:gd name="connsiteY2-118" fmla="*/ 928734 h 3453439"/>
              <a:gd name="connsiteX3-119" fmla="*/ 2576485 w 2576485"/>
              <a:gd name="connsiteY3-120" fmla="*/ 1565083 h 3453439"/>
              <a:gd name="connsiteX4-121" fmla="*/ 1897526 w 2576485"/>
              <a:gd name="connsiteY4-122" fmla="*/ 2201432 h 3453439"/>
              <a:gd name="connsiteX5-123" fmla="*/ 1897526 w 2576485"/>
              <a:gd name="connsiteY5-124" fmla="*/ 1883258 h 3453439"/>
              <a:gd name="connsiteX6-125" fmla="*/ 0 w 2576485"/>
              <a:gd name="connsiteY6-126" fmla="*/ 3453439 h 3453439"/>
              <a:gd name="connsiteX7-127" fmla="*/ 9237 w 2576485"/>
              <a:gd name="connsiteY7-128" fmla="*/ 0 h 3453439"/>
              <a:gd name="connsiteX0-129" fmla="*/ 9237 w 2576485"/>
              <a:gd name="connsiteY0-130" fmla="*/ 0 h 3453439"/>
              <a:gd name="connsiteX1-131" fmla="*/ 1897526 w 2576485"/>
              <a:gd name="connsiteY1-132" fmla="*/ 1246909 h 3453439"/>
              <a:gd name="connsiteX2-133" fmla="*/ 1897526 w 2576485"/>
              <a:gd name="connsiteY2-134" fmla="*/ 928734 h 3453439"/>
              <a:gd name="connsiteX3-135" fmla="*/ 2576485 w 2576485"/>
              <a:gd name="connsiteY3-136" fmla="*/ 1565083 h 3453439"/>
              <a:gd name="connsiteX4-137" fmla="*/ 1897526 w 2576485"/>
              <a:gd name="connsiteY4-138" fmla="*/ 2201432 h 3453439"/>
              <a:gd name="connsiteX5-139" fmla="*/ 1897526 w 2576485"/>
              <a:gd name="connsiteY5-140" fmla="*/ 1883258 h 3453439"/>
              <a:gd name="connsiteX6-141" fmla="*/ 0 w 2576485"/>
              <a:gd name="connsiteY6-142" fmla="*/ 3453439 h 3453439"/>
              <a:gd name="connsiteX7-143" fmla="*/ 9237 w 2576485"/>
              <a:gd name="connsiteY7-144" fmla="*/ 0 h 3453439"/>
              <a:gd name="connsiteX0-145" fmla="*/ 9237 w 2576485"/>
              <a:gd name="connsiteY0-146" fmla="*/ 0 h 3453439"/>
              <a:gd name="connsiteX1-147" fmla="*/ 1897526 w 2576485"/>
              <a:gd name="connsiteY1-148" fmla="*/ 1246909 h 3453439"/>
              <a:gd name="connsiteX2-149" fmla="*/ 1897526 w 2576485"/>
              <a:gd name="connsiteY2-150" fmla="*/ 928734 h 3453439"/>
              <a:gd name="connsiteX3-151" fmla="*/ 2576485 w 2576485"/>
              <a:gd name="connsiteY3-152" fmla="*/ 1565083 h 3453439"/>
              <a:gd name="connsiteX4-153" fmla="*/ 1897526 w 2576485"/>
              <a:gd name="connsiteY4-154" fmla="*/ 2201432 h 3453439"/>
              <a:gd name="connsiteX5-155" fmla="*/ 1897526 w 2576485"/>
              <a:gd name="connsiteY5-156" fmla="*/ 1883258 h 3453439"/>
              <a:gd name="connsiteX6-157" fmla="*/ 0 w 2576485"/>
              <a:gd name="connsiteY6-158" fmla="*/ 3453439 h 3453439"/>
              <a:gd name="connsiteX7-159" fmla="*/ 9237 w 2576485"/>
              <a:gd name="connsiteY7-160" fmla="*/ 0 h 34534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576485" h="3453439">
                <a:moveTo>
                  <a:pt x="9237" y="0"/>
                </a:moveTo>
                <a:cubicBezTo>
                  <a:pt x="749504" y="1136073"/>
                  <a:pt x="1277332" y="1163781"/>
                  <a:pt x="1897526" y="1246909"/>
                </a:cubicBezTo>
                <a:lnTo>
                  <a:pt x="1897526" y="928734"/>
                </a:lnTo>
                <a:lnTo>
                  <a:pt x="2576485" y="1565083"/>
                </a:lnTo>
                <a:lnTo>
                  <a:pt x="1897526" y="2201432"/>
                </a:lnTo>
                <a:lnTo>
                  <a:pt x="1897526" y="1883258"/>
                </a:lnTo>
                <a:cubicBezTo>
                  <a:pt x="1209599" y="2120325"/>
                  <a:pt x="493964" y="2662190"/>
                  <a:pt x="0" y="3453439"/>
                </a:cubicBezTo>
                <a:lnTo>
                  <a:pt x="9237" y="0"/>
                </a:lnTo>
                <a:close/>
              </a:path>
            </a:pathLst>
          </a:custGeom>
          <a:gradFill flip="none" rotWithShape="1">
            <a:gsLst>
              <a:gs pos="97000">
                <a:schemeClr val="bg1"/>
              </a:gs>
              <a:gs pos="0">
                <a:srgbClr val="1D42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49196" name="Rectangle 9" descr="紫色网格"/>
          <p:cNvSpPr>
            <a:spLocks noChangeArrowheads="1"/>
          </p:cNvSpPr>
          <p:nvPr/>
        </p:nvSpPr>
        <p:spPr bwMode="auto">
          <a:xfrm>
            <a:off x="3270250" y="316925"/>
            <a:ext cx="5651500"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如何有效落实安全生产责任？</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
        <p:nvSpPr>
          <p:cNvPr id="1049197" name="Line 10"/>
          <p:cNvSpPr>
            <a:spLocks noChangeShapeType="1"/>
          </p:cNvSpPr>
          <p:nvPr/>
        </p:nvSpPr>
        <p:spPr bwMode="auto">
          <a:xfrm>
            <a:off x="7416850" y="4426347"/>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198" name="Line 11"/>
          <p:cNvSpPr>
            <a:spLocks noChangeShapeType="1"/>
          </p:cNvSpPr>
          <p:nvPr/>
        </p:nvSpPr>
        <p:spPr bwMode="auto">
          <a:xfrm flipH="1">
            <a:off x="7002513" y="4685110"/>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199" name="Freeform 22"/>
          <p:cNvSpPr>
            <a:spLocks noChangeArrowheads="1"/>
          </p:cNvSpPr>
          <p:nvPr/>
        </p:nvSpPr>
        <p:spPr bwMode="auto">
          <a:xfrm>
            <a:off x="6613575" y="2699544"/>
            <a:ext cx="3341688" cy="273050"/>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0" name="Rectangle 23"/>
          <p:cNvSpPr>
            <a:spLocks noChangeArrowheads="1"/>
          </p:cNvSpPr>
          <p:nvPr/>
        </p:nvSpPr>
        <p:spPr bwMode="auto">
          <a:xfrm>
            <a:off x="6453238" y="2292747"/>
            <a:ext cx="3819525" cy="563563"/>
          </a:xfrm>
          <a:prstGeom prst="rect">
            <a:avLst/>
          </a:prstGeom>
          <a:solidFill>
            <a:schemeClr val="bg1"/>
          </a:solidFill>
          <a:ln w="22225">
            <a:solidFill>
              <a:srgbClr val="1D428B"/>
            </a:solidFill>
            <a:miter lim="800000"/>
          </a:ln>
        </p:spPr>
        <p:txBody>
          <a:bodyPr wrap="none" anchor="ctr"/>
          <a:lstStyle/>
          <a:p>
            <a:pPr algn="l"/>
            <a:endParaRPr lang="zh-CN" altLang="en-US" sz="2400" b="1" dirty="0">
              <a:latin typeface="黑体" panose="02010609060101010101" pitchFamily="49" charset="-122"/>
              <a:ea typeface="黑体" panose="02010609060101010101" pitchFamily="49" charset="-122"/>
            </a:endParaRPr>
          </a:p>
        </p:txBody>
      </p:sp>
      <p:sp>
        <p:nvSpPr>
          <p:cNvPr id="1049201" name="Freeform 25"/>
          <p:cNvSpPr>
            <a:spLocks noChangeArrowheads="1"/>
          </p:cNvSpPr>
          <p:nvPr/>
        </p:nvSpPr>
        <p:spPr bwMode="auto">
          <a:xfrm>
            <a:off x="6684219" y="3617913"/>
            <a:ext cx="3341688" cy="295275"/>
          </a:xfrm>
          <a:custGeom>
            <a:avLst/>
            <a:gdLst>
              <a:gd name="T0" fmla="*/ 3771519 w 1120"/>
              <a:gd name="T1" fmla="*/ 2 h 252"/>
              <a:gd name="T2" fmla="*/ 3754954 w 1120"/>
              <a:gd name="T3" fmla="*/ 2 h 252"/>
              <a:gd name="T4" fmla="*/ 3700397 w 1120"/>
              <a:gd name="T5" fmla="*/ 2 h 252"/>
              <a:gd name="T6" fmla="*/ 3616900 w 1120"/>
              <a:gd name="T7" fmla="*/ 2 h 252"/>
              <a:gd name="T8" fmla="*/ 3496047 w 1120"/>
              <a:gd name="T9" fmla="*/ 2 h 252"/>
              <a:gd name="T10" fmla="*/ 3340945 w 1120"/>
              <a:gd name="T11" fmla="*/ 2 h 252"/>
              <a:gd name="T12" fmla="*/ 3161088 w 1120"/>
              <a:gd name="T13" fmla="*/ 2 h 252"/>
              <a:gd name="T14" fmla="*/ 2949434 w 1120"/>
              <a:gd name="T15" fmla="*/ 2 h 252"/>
              <a:gd name="T16" fmla="*/ 2710388 w 1120"/>
              <a:gd name="T17" fmla="*/ 2 h 252"/>
              <a:gd name="T18" fmla="*/ 2459301 w 1120"/>
              <a:gd name="T19" fmla="*/ 2 h 252"/>
              <a:gd name="T20" fmla="*/ 2175395 w 1120"/>
              <a:gd name="T21" fmla="*/ 2 h 252"/>
              <a:gd name="T22" fmla="*/ 1868401 w 1120"/>
              <a:gd name="T23" fmla="*/ 2 h 252"/>
              <a:gd name="T24" fmla="*/ 1566889 w 1120"/>
              <a:gd name="T25" fmla="*/ 2 h 252"/>
              <a:gd name="T26" fmla="*/ 1290570 w 1120"/>
              <a:gd name="T27" fmla="*/ 2 h 252"/>
              <a:gd name="T28" fmla="*/ 1036276 w 1120"/>
              <a:gd name="T29" fmla="*/ 2 h 252"/>
              <a:gd name="T30" fmla="*/ 802044 w 1120"/>
              <a:gd name="T31" fmla="*/ 2 h 252"/>
              <a:gd name="T32" fmla="*/ 601422 w 1120"/>
              <a:gd name="T33" fmla="*/ 2 h 252"/>
              <a:gd name="T34" fmla="*/ 425438 w 1120"/>
              <a:gd name="T35" fmla="*/ 2 h 252"/>
              <a:gd name="T36" fmla="*/ 273794 w 1120"/>
              <a:gd name="T37" fmla="*/ 2 h 252"/>
              <a:gd name="T38" fmla="*/ 155264 w 1120"/>
              <a:gd name="T39" fmla="*/ 2 h 252"/>
              <a:gd name="T40" fmla="*/ 66092 w 1120"/>
              <a:gd name="T41" fmla="*/ 2 h 252"/>
              <a:gd name="T42" fmla="*/ 19595 w 1120"/>
              <a:gd name="T43" fmla="*/ 2 h 252"/>
              <a:gd name="T44" fmla="*/ 0 w 1120"/>
              <a:gd name="T45" fmla="*/ 2 h 252"/>
              <a:gd name="T46" fmla="*/ 0 w 1120"/>
              <a:gd name="T47" fmla="*/ 2 h 252"/>
              <a:gd name="T48" fmla="*/ 1883359 w 1120"/>
              <a:gd name="T49" fmla="*/ 0 h 252"/>
              <a:gd name="T50" fmla="*/ 3771519 w 1120"/>
              <a:gd name="T51" fmla="*/ 2 h 252"/>
              <a:gd name="T52" fmla="*/ 3771519 w 1120"/>
              <a:gd name="T53" fmla="*/ 2 h 252"/>
              <a:gd name="T54" fmla="*/ 3771519 w 1120"/>
              <a:gd name="T55" fmla="*/ 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2" name="Rectangle 26"/>
          <p:cNvSpPr>
            <a:spLocks noChangeArrowheads="1"/>
          </p:cNvSpPr>
          <p:nvPr/>
        </p:nvSpPr>
        <p:spPr bwMode="auto">
          <a:xfrm>
            <a:off x="6453238" y="3232547"/>
            <a:ext cx="3819525"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3" name="Freeform 28"/>
          <p:cNvSpPr>
            <a:spLocks noChangeArrowheads="1"/>
          </p:cNvSpPr>
          <p:nvPr/>
        </p:nvSpPr>
        <p:spPr bwMode="auto">
          <a:xfrm>
            <a:off x="6611988" y="4573588"/>
            <a:ext cx="3343275"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04" name="Rectangle 29"/>
          <p:cNvSpPr>
            <a:spLocks noChangeArrowheads="1"/>
          </p:cNvSpPr>
          <p:nvPr/>
        </p:nvSpPr>
        <p:spPr bwMode="auto">
          <a:xfrm>
            <a:off x="6437363" y="4153297"/>
            <a:ext cx="383540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1049208" name="Rectangle 32"/>
          <p:cNvSpPr>
            <a:spLocks noChangeArrowheads="1"/>
          </p:cNvSpPr>
          <p:nvPr/>
        </p:nvSpPr>
        <p:spPr bwMode="auto">
          <a:xfrm>
            <a:off x="1960735" y="2376884"/>
            <a:ext cx="2232025" cy="3240088"/>
          </a:xfrm>
          <a:prstGeom prst="rect">
            <a:avLst/>
          </a:prstGeom>
          <a:solidFill>
            <a:srgbClr val="1D428B"/>
          </a:solidFill>
          <a:ln w="9525">
            <a:noFill/>
            <a:miter lim="800000"/>
          </a:ln>
        </p:spPr>
        <p:txBody>
          <a:bodyPr/>
          <a:lstStyle/>
          <a:p>
            <a:pPr marL="342900" indent="-342900">
              <a:spcBef>
                <a:spcPct val="20000"/>
              </a:spcBef>
            </a:pPr>
            <a:r>
              <a:rPr lang="zh-CN" altLang="en-US" sz="2800" dirty="0">
                <a:solidFill>
                  <a:srgbClr val="0066FF"/>
                </a:solidFill>
              </a:rPr>
              <a:t>   </a:t>
            </a:r>
            <a:endParaRPr lang="zh-CN" altLang="en-US" dirty="0">
              <a:solidFill>
                <a:srgbClr val="000066"/>
              </a:solidFill>
              <a:ea typeface="华文中宋" panose="02010600040101010101" charset="-122"/>
            </a:endParaRPr>
          </a:p>
        </p:txBody>
      </p:sp>
      <p:sp>
        <p:nvSpPr>
          <p:cNvPr id="1049209" name="Line 10"/>
          <p:cNvSpPr>
            <a:spLocks noChangeShapeType="1"/>
          </p:cNvSpPr>
          <p:nvPr/>
        </p:nvSpPr>
        <p:spPr bwMode="auto">
          <a:xfrm>
            <a:off x="7435900" y="5288360"/>
            <a:ext cx="1588" cy="115888"/>
          </a:xfrm>
          <a:prstGeom prst="line">
            <a:avLst/>
          </a:prstGeom>
          <a:noFill/>
          <a:ln w="9525">
            <a:solidFill>
              <a:srgbClr val="1C1C1C">
                <a:alpha val="37999"/>
              </a:srgbClr>
            </a:solidFill>
            <a:round/>
          </a:ln>
        </p:spPr>
        <p:txBody>
          <a:bodyPr wrap="none" anchor="ctr"/>
          <a:lstStyle/>
          <a:p>
            <a:endParaRPr lang="zh-CN" altLang="en-US"/>
          </a:p>
        </p:txBody>
      </p:sp>
      <p:sp>
        <p:nvSpPr>
          <p:cNvPr id="1049210" name="Line 11"/>
          <p:cNvSpPr>
            <a:spLocks noChangeShapeType="1"/>
          </p:cNvSpPr>
          <p:nvPr/>
        </p:nvSpPr>
        <p:spPr bwMode="auto">
          <a:xfrm flipH="1">
            <a:off x="7021563" y="5547122"/>
            <a:ext cx="1588" cy="69850"/>
          </a:xfrm>
          <a:prstGeom prst="line">
            <a:avLst/>
          </a:prstGeom>
          <a:noFill/>
          <a:ln w="9525">
            <a:solidFill>
              <a:srgbClr val="1C1C1C">
                <a:alpha val="37999"/>
              </a:srgbClr>
            </a:solidFill>
            <a:round/>
          </a:ln>
        </p:spPr>
        <p:txBody>
          <a:bodyPr wrap="none" anchor="ctr"/>
          <a:lstStyle/>
          <a:p>
            <a:endParaRPr lang="zh-CN" altLang="en-US"/>
          </a:p>
        </p:txBody>
      </p:sp>
      <p:sp>
        <p:nvSpPr>
          <p:cNvPr id="1049211" name="Freeform 28"/>
          <p:cNvSpPr>
            <a:spLocks noChangeArrowheads="1"/>
          </p:cNvSpPr>
          <p:nvPr/>
        </p:nvSpPr>
        <p:spPr bwMode="auto">
          <a:xfrm>
            <a:off x="6613575" y="5431235"/>
            <a:ext cx="3327400" cy="246063"/>
          </a:xfrm>
          <a:custGeom>
            <a:avLst/>
            <a:gdLst>
              <a:gd name="T0" fmla="*/ 4501595 w 1120"/>
              <a:gd name="T1" fmla="*/ 1 h 252"/>
              <a:gd name="T2" fmla="*/ 4481242 w 1120"/>
              <a:gd name="T3" fmla="*/ 1 h 252"/>
              <a:gd name="T4" fmla="*/ 4416430 w 1120"/>
              <a:gd name="T5" fmla="*/ 1 h 252"/>
              <a:gd name="T6" fmla="*/ 4316690 w 1120"/>
              <a:gd name="T7" fmla="*/ 1 h 252"/>
              <a:gd name="T8" fmla="*/ 4173139 w 1120"/>
              <a:gd name="T9" fmla="*/ 1 h 252"/>
              <a:gd name="T10" fmla="*/ 3988237 w 1120"/>
              <a:gd name="T11" fmla="*/ 1 h 252"/>
              <a:gd name="T12" fmla="*/ 3772633 w 1120"/>
              <a:gd name="T13" fmla="*/ 1 h 252"/>
              <a:gd name="T14" fmla="*/ 3520275 w 1120"/>
              <a:gd name="T15" fmla="*/ 1 h 252"/>
              <a:gd name="T16" fmla="*/ 3235083 w 1120"/>
              <a:gd name="T17" fmla="*/ 1 h 252"/>
              <a:gd name="T18" fmla="*/ 2935020 w 1120"/>
              <a:gd name="T19" fmla="*/ 1 h 252"/>
              <a:gd name="T20" fmla="*/ 2597004 w 1120"/>
              <a:gd name="T21" fmla="*/ 1 h 252"/>
              <a:gd name="T22" fmla="*/ 2229286 w 1120"/>
              <a:gd name="T23" fmla="*/ 1 h 252"/>
              <a:gd name="T24" fmla="*/ 1870119 w 1120"/>
              <a:gd name="T25" fmla="*/ 1 h 252"/>
              <a:gd name="T26" fmla="*/ 1539735 w 1120"/>
              <a:gd name="T27" fmla="*/ 1 h 252"/>
              <a:gd name="T28" fmla="*/ 1236613 w 1120"/>
              <a:gd name="T29" fmla="*/ 1 h 252"/>
              <a:gd name="T30" fmla="*/ 956712 w 1120"/>
              <a:gd name="T31" fmla="*/ 1 h 252"/>
              <a:gd name="T32" fmla="*/ 718122 w 1120"/>
              <a:gd name="T33" fmla="*/ 1 h 252"/>
              <a:gd name="T34" fmla="*/ 507414 w 1120"/>
              <a:gd name="T35" fmla="*/ 1 h 252"/>
              <a:gd name="T36" fmla="*/ 326849 w 1120"/>
              <a:gd name="T37" fmla="*/ 1 h 252"/>
              <a:gd name="T38" fmla="*/ 185124 w 1120"/>
              <a:gd name="T39" fmla="*/ 1 h 252"/>
              <a:gd name="T40" fmla="*/ 78507 w 1120"/>
              <a:gd name="T41" fmla="*/ 1 h 252"/>
              <a:gd name="T42" fmla="*/ 22832 w 1120"/>
              <a:gd name="T43" fmla="*/ 1 h 252"/>
              <a:gd name="T44" fmla="*/ 0 w 1120"/>
              <a:gd name="T45" fmla="*/ 1 h 252"/>
              <a:gd name="T46" fmla="*/ 0 w 1120"/>
              <a:gd name="T47" fmla="*/ 1 h 252"/>
              <a:gd name="T48" fmla="*/ 2248015 w 1120"/>
              <a:gd name="T49" fmla="*/ 0 h 252"/>
              <a:gd name="T50" fmla="*/ 4501595 w 1120"/>
              <a:gd name="T51" fmla="*/ 1 h 252"/>
              <a:gd name="T52" fmla="*/ 4501595 w 1120"/>
              <a:gd name="T53" fmla="*/ 1 h 252"/>
              <a:gd name="T54" fmla="*/ 4501595 w 1120"/>
              <a:gd name="T55" fmla="*/ 1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gradFill rotWithShape="1">
            <a:gsLst>
              <a:gs pos="0">
                <a:srgbClr val="000000"/>
              </a:gs>
              <a:gs pos="100000">
                <a:srgbClr val="000000"/>
              </a:gs>
            </a:gsLst>
            <a:lin ang="2700000" scaled="1"/>
          </a:gradFill>
          <a:ln w="9525">
            <a:noFill/>
            <a:miter lim="800000"/>
          </a:ln>
        </p:spPr>
        <p:txBody>
          <a:bodyPr/>
          <a:lstStyle/>
          <a:p>
            <a:pPr algn="l"/>
            <a:endParaRPr lang="zh-CN" altLang="en-US" sz="2400">
              <a:ea typeface="黑体" panose="02010609060101010101" pitchFamily="49" charset="-122"/>
            </a:endParaRPr>
          </a:p>
        </p:txBody>
      </p:sp>
      <p:sp>
        <p:nvSpPr>
          <p:cNvPr id="1049212" name="Rectangle 29"/>
          <p:cNvSpPr>
            <a:spLocks noChangeArrowheads="1"/>
          </p:cNvSpPr>
          <p:nvPr/>
        </p:nvSpPr>
        <p:spPr bwMode="auto">
          <a:xfrm>
            <a:off x="6456413" y="5015310"/>
            <a:ext cx="3816350" cy="563563"/>
          </a:xfrm>
          <a:prstGeom prst="rect">
            <a:avLst/>
          </a:prstGeom>
          <a:solidFill>
            <a:schemeClr val="bg1"/>
          </a:solidFill>
          <a:ln w="22225">
            <a:solidFill>
              <a:srgbClr val="1D428B"/>
            </a:solidFill>
            <a:miter lim="800000"/>
          </a:ln>
        </p:spPr>
        <p:txBody>
          <a:bodyPr wrap="none" anchor="ctr"/>
          <a:lstStyle/>
          <a:p>
            <a:endParaRPr lang="zh-CN" altLang="en-US" sz="2400" b="1" dirty="0">
              <a:latin typeface="黑体" panose="02010609060101010101" pitchFamily="49" charset="-122"/>
              <a:ea typeface="黑体" panose="02010609060101010101" pitchFamily="49" charset="-122"/>
            </a:endParaRPr>
          </a:p>
        </p:txBody>
      </p:sp>
      <p:sp>
        <p:nvSpPr>
          <p:cNvPr id="7" name="矩形 6"/>
          <p:cNvSpPr/>
          <p:nvPr/>
        </p:nvSpPr>
        <p:spPr>
          <a:xfrm>
            <a:off x="7116504" y="2374473"/>
            <a:ext cx="249299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责任是一种生活态度</a:t>
            </a:r>
            <a:endParaRPr lang="zh-CN" altLang="en-US" sz="2000" b="1" dirty="0">
              <a:latin typeface="微软雅黑" panose="020B0503020204020204" pitchFamily="34" charset="-122"/>
              <a:ea typeface="微软雅黑" panose="020B0503020204020204" pitchFamily="34" charset="-122"/>
            </a:endParaRPr>
          </a:p>
        </p:txBody>
      </p:sp>
      <p:sp>
        <p:nvSpPr>
          <p:cNvPr id="8" name="矩形 7"/>
          <p:cNvSpPr/>
          <p:nvPr/>
        </p:nvSpPr>
        <p:spPr>
          <a:xfrm>
            <a:off x="7156823" y="3322196"/>
            <a:ext cx="249299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没有无法保证的安全</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7285063" y="4224308"/>
            <a:ext cx="2236510"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标准是最低的要求</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7365048" y="5112274"/>
            <a:ext cx="1980029"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安全责任无极限</a:t>
            </a:r>
            <a:endParaRPr lang="zh-CN" altLang="en-US" sz="2000" b="1" dirty="0">
              <a:latin typeface="微软雅黑" panose="020B0503020204020204" pitchFamily="34" charset="-122"/>
              <a:ea typeface="微软雅黑" panose="020B0503020204020204" pitchFamily="34" charset="-122"/>
            </a:endParaRPr>
          </a:p>
        </p:txBody>
      </p:sp>
      <p:sp>
        <p:nvSpPr>
          <p:cNvPr id="11" name="矩形 10"/>
          <p:cNvSpPr/>
          <p:nvPr/>
        </p:nvSpPr>
        <p:spPr>
          <a:xfrm>
            <a:off x="2161019" y="2917592"/>
            <a:ext cx="1895872" cy="1902059"/>
          </a:xfrm>
          <a:prstGeom prst="rect">
            <a:avLst/>
          </a:prstGeom>
        </p:spPr>
        <p:txBody>
          <a:bodyPr wrap="square">
            <a:spAutoFit/>
          </a:bodyPr>
          <a:lstStyle/>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让安全责任</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意识融入到</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你的血液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3" name="Rectangle 3"/>
          <p:cNvSpPr>
            <a:spLocks noGrp="1"/>
          </p:cNvSpPr>
          <p:nvPr>
            <p:ph type="title"/>
          </p:nvPr>
        </p:nvSpPr>
        <p:spPr>
          <a:xfrm>
            <a:off x="2137569" y="323275"/>
            <a:ext cx="7916862"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   企业安全生产主体责任的内容</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234" name="内容占位符 5"/>
          <p:cNvSpPr>
            <a:spLocks noGrp="1"/>
          </p:cNvSpPr>
          <p:nvPr>
            <p:ph idx="4294967295"/>
          </p:nvPr>
        </p:nvSpPr>
        <p:spPr>
          <a:xfrm>
            <a:off x="1559496" y="1764508"/>
            <a:ext cx="9180509" cy="4276725"/>
          </a:xfrm>
          <a:prstGeom prst="rect">
            <a:avLst/>
          </a:prstGeom>
        </p:spPr>
        <p:txBody>
          <a:bodyPr/>
          <a:lstStyle/>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、依法建立安全生产管理机构。</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、建立健全安全生产责任制和各项管理制度。</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、持续具备法律、法规、规章、国家标准和行业标准规定的安全生产条件。</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、确保资金投入满足安全生产条件需要。</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、依法组织从业人员参加安全生产教育和培训。</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、如实告知从业人员作业场所和工作岗位存在的危险、危害因素、防范措施和事故应急措施，教育职工自觉承担安全生产义务。</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、为从业人员提供符合国家标准或行业标准的劳动防护用品，并监督教育从业人员按照规定佩戴使用。</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39" name="TextBox 4"/>
          <p:cNvSpPr txBox="1"/>
          <p:nvPr/>
        </p:nvSpPr>
        <p:spPr>
          <a:xfrm>
            <a:off x="1847528" y="1268760"/>
            <a:ext cx="8424936" cy="648072"/>
          </a:xfrm>
          <a:prstGeom prst="rect">
            <a:avLst/>
          </a:prstGeom>
          <a:solidFill>
            <a:schemeClr val="bg1"/>
          </a:solidFill>
        </p:spPr>
        <p:txBody>
          <a:bodyPr wrap="square" rtlCol="0">
            <a:spAutoFit/>
          </a:bodyPr>
          <a:lstStyle/>
          <a:p>
            <a:endParaRPr lang="zh-CN" altLang="en-US" dirty="0"/>
          </a:p>
        </p:txBody>
      </p:sp>
      <p:sp>
        <p:nvSpPr>
          <p:cNvPr id="1049240" name="内容占位符 5"/>
          <p:cNvSpPr>
            <a:spLocks noGrp="1"/>
          </p:cNvSpPr>
          <p:nvPr>
            <p:ph idx="4294967295"/>
          </p:nvPr>
        </p:nvSpPr>
        <p:spPr>
          <a:xfrm>
            <a:off x="1127448" y="476672"/>
            <a:ext cx="10441160" cy="6597352"/>
          </a:xfrm>
          <a:prstGeom prst="rect">
            <a:avLst/>
          </a:prstGeom>
        </p:spPr>
        <p:txBody>
          <a:bodyPr/>
          <a:lstStyle/>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8</a:t>
            </a:r>
            <a:r>
              <a:rPr lang="zh-CN" altLang="en-US" sz="2000" b="1" dirty="0">
                <a:latin typeface="微软雅黑" panose="020B0503020204020204" pitchFamily="34" charset="-122"/>
                <a:ea typeface="微软雅黑" panose="020B0503020204020204" pitchFamily="34" charset="-122"/>
              </a:rPr>
              <a:t>、对重大危险源实施有效的检测、监控。</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、预防和减少作业场所职业危害。</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10</a:t>
            </a:r>
            <a:r>
              <a:rPr lang="zh-CN" altLang="en-US" sz="2000" b="1" dirty="0">
                <a:latin typeface="微软雅黑" panose="020B0503020204020204" pitchFamily="34" charset="-122"/>
                <a:ea typeface="微软雅黑" panose="020B0503020204020204" pitchFamily="34" charset="-122"/>
              </a:rPr>
              <a:t>、安全设施、设备（包括特种设备）符合安全管理的有关要求，按规定定期检测检验。</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11</a:t>
            </a:r>
            <a:r>
              <a:rPr lang="zh-CN" altLang="en-US" sz="2000" b="1" dirty="0">
                <a:latin typeface="微软雅黑" panose="020B0503020204020204" pitchFamily="34" charset="-122"/>
                <a:ea typeface="微软雅黑" panose="020B0503020204020204" pitchFamily="34" charset="-122"/>
              </a:rPr>
              <a:t>、依法制定生产安全事故应急救援预案，落实操作岗位应急措施。</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、及时发现、治理和消除本单位安全事故隐患。</a:t>
            </a:r>
            <a:endParaRPr lang="en-US" altLang="zh-CN"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13</a:t>
            </a:r>
            <a:r>
              <a:rPr lang="zh-CN" altLang="en-US" sz="2000" b="1" dirty="0">
                <a:latin typeface="微软雅黑" panose="020B0503020204020204" pitchFamily="34" charset="-122"/>
                <a:ea typeface="微软雅黑" panose="020B0503020204020204" pitchFamily="34" charset="-122"/>
              </a:rPr>
              <a:t>、积极采取先进的安全生产技术、设备和工艺，提高安全生产科技保障水平；确保所使用的工艺装备及相关劳动工具符合安全生产要求。</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14</a:t>
            </a:r>
            <a:r>
              <a:rPr lang="zh-CN" altLang="en-US" sz="2000" b="1" dirty="0">
                <a:latin typeface="微软雅黑" panose="020B0503020204020204" pitchFamily="34" charset="-122"/>
                <a:ea typeface="微软雅黑" panose="020B0503020204020204" pitchFamily="34" charset="-122"/>
              </a:rPr>
              <a:t>、保证新建、改建、扩建工程项目（以下简称建设项目）依法实施安全设施“三同时”。</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15</a:t>
            </a:r>
            <a:r>
              <a:rPr lang="zh-CN" altLang="en-US" sz="2000" b="1" dirty="0">
                <a:latin typeface="微软雅黑" panose="020B0503020204020204" pitchFamily="34" charset="-122"/>
                <a:ea typeface="微软雅黑" panose="020B0503020204020204" pitchFamily="34" charset="-122"/>
              </a:rPr>
              <a:t>、统一协调管理承包、承租单位安全生产工作。</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、依法参加工伤社会保险，为从业人员缴纳保险费。</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17</a:t>
            </a:r>
            <a:r>
              <a:rPr lang="zh-CN" altLang="en-US" sz="2000" b="1" dirty="0">
                <a:latin typeface="微软雅黑" panose="020B0503020204020204" pitchFamily="34" charset="-122"/>
                <a:ea typeface="微软雅黑" panose="020B0503020204020204" pitchFamily="34" charset="-122"/>
              </a:rPr>
              <a:t>、按要求上报生产安全事故，做好事故抢险救援，妥善处理对事故伤亡人员依法赔偿等事故善后工作。</a:t>
            </a:r>
            <a:endParaRPr lang="zh-CN" altLang="en-US" sz="2000" b="1" dirty="0">
              <a:latin typeface="微软雅黑" panose="020B0503020204020204" pitchFamily="34" charset="-122"/>
              <a:ea typeface="微软雅黑" panose="020B0503020204020204" pitchFamily="34" charset="-122"/>
            </a:endParaRPr>
          </a:p>
          <a:p>
            <a:pPr marL="0" lvl="1" eaLnBrk="1" hangingPunct="1">
              <a:lnSpc>
                <a:spcPct val="150000"/>
              </a:lnSpc>
              <a:spcBef>
                <a:spcPts val="0"/>
              </a:spcBef>
              <a:buNone/>
            </a:pPr>
            <a:r>
              <a:rPr lang="en-US" altLang="zh-CN" sz="2000" b="1" dirty="0">
                <a:latin typeface="微软雅黑" panose="020B0503020204020204" pitchFamily="34" charset="-122"/>
                <a:ea typeface="微软雅黑" panose="020B0503020204020204" pitchFamily="34" charset="-122"/>
              </a:rPr>
              <a:t>18</a:t>
            </a:r>
            <a:r>
              <a:rPr lang="zh-CN" altLang="en-US" sz="2000" b="1" dirty="0">
                <a:latin typeface="微软雅黑" panose="020B0503020204020204" pitchFamily="34" charset="-122"/>
                <a:ea typeface="微软雅黑" panose="020B0503020204020204" pitchFamily="34" charset="-122"/>
              </a:rPr>
              <a:t>、法律、法规规定的其他安全生产责任。</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67608" y="198884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7" name="Rectangle 2"/>
          <p:cNvSpPr>
            <a:spLocks noGrp="1"/>
          </p:cNvSpPr>
          <p:nvPr>
            <p:ph type="title"/>
          </p:nvPr>
        </p:nvSpPr>
        <p:spPr>
          <a:xfrm>
            <a:off x="3352870" y="357977"/>
            <a:ext cx="5517753"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建立管理责任权重体系</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2" name="椭圆 1"/>
          <p:cNvSpPr/>
          <p:nvPr/>
        </p:nvSpPr>
        <p:spPr>
          <a:xfrm>
            <a:off x="1760792" y="170080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93462" y="2123274"/>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原理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3352870" y="2123274"/>
            <a:ext cx="6360368" cy="499624"/>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基于经济学、数学、计算机科学、统计学等于基本理论</a:t>
            </a:r>
            <a:endParaRPr lang="en-US" altLang="zh-CN" sz="2000" b="1" dirty="0">
              <a:latin typeface="微软雅黑" panose="020B0503020204020204" pitchFamily="34" charset="-122"/>
              <a:ea typeface="微软雅黑" panose="020B0503020204020204" pitchFamily="34" charset="-122"/>
            </a:endParaRPr>
          </a:p>
        </p:txBody>
      </p:sp>
      <p:sp>
        <p:nvSpPr>
          <p:cNvPr id="10" name="圆角矩形 9"/>
          <p:cNvSpPr/>
          <p:nvPr/>
        </p:nvSpPr>
        <p:spPr>
          <a:xfrm>
            <a:off x="2567608" y="360902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760792" y="332098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352870" y="3731896"/>
            <a:ext cx="3912096"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指导安全责任强化和科学决策 </a:t>
            </a:r>
            <a:endParaRPr lang="en-US" altLang="zh-CN" sz="2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2567608" y="527398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760792" y="498594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52870" y="5367224"/>
            <a:ext cx="6791274"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作为安全责任考核、奖励，以及事故处罚和责任追究的依据</a:t>
            </a:r>
            <a:endParaRPr lang="zh-CN" altLang="en-US" sz="2000" b="1" dirty="0">
              <a:latin typeface="微软雅黑" panose="020B0503020204020204" pitchFamily="34" charset="-122"/>
              <a:ea typeface="微软雅黑" panose="020B0503020204020204" pitchFamily="34" charset="-122"/>
            </a:endParaRPr>
          </a:p>
        </p:txBody>
      </p:sp>
      <p:sp>
        <p:nvSpPr>
          <p:cNvPr id="12" name="矩形 11"/>
          <p:cNvSpPr/>
          <p:nvPr/>
        </p:nvSpPr>
        <p:spPr>
          <a:xfrm>
            <a:off x="1993461" y="3709845"/>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993460" y="5398002"/>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用途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64" name="Rectangle 2"/>
          <p:cNvSpPr>
            <a:spLocks noGrp="1"/>
          </p:cNvSpPr>
          <p:nvPr>
            <p:ph type="title"/>
          </p:nvPr>
        </p:nvSpPr>
        <p:spPr/>
        <p:txBody>
          <a:bodyPr vert="horz" wrap="square" lIns="91440" tIns="45720" rIns="91440" bIns="45720" anchor="ctr"/>
          <a:lstStyle/>
          <a:p>
            <a:pPr eaLnBrk="1" hangingPunct="1"/>
            <a:r>
              <a:rPr lang="zh-CN" altLang="en-US" sz="4600" dirty="0">
                <a:solidFill>
                  <a:schemeClr val="hlink"/>
                </a:solidFill>
                <a:latin typeface="华文中宋" panose="02010600040101010101" charset="-122"/>
              </a:rPr>
              <a:t>　　</a:t>
            </a:r>
            <a:endParaRPr lang="zh-CN" altLang="en-US" sz="4600" dirty="0">
              <a:solidFill>
                <a:schemeClr val="hlink"/>
              </a:solidFill>
              <a:latin typeface="华文中宋" panose="02010600040101010101" charset="-122"/>
            </a:endParaRPr>
          </a:p>
        </p:txBody>
      </p:sp>
      <p:sp>
        <p:nvSpPr>
          <p:cNvPr id="1049265" name="Rectangle 3"/>
          <p:cNvSpPr>
            <a:spLocks noGrp="1"/>
          </p:cNvSpPr>
          <p:nvPr>
            <p:ph type="body" sz="half" idx="1"/>
          </p:nvPr>
        </p:nvSpPr>
        <p:spPr>
          <a:xfrm>
            <a:off x="2459596" y="323275"/>
            <a:ext cx="7272808" cy="584775"/>
          </a:xfrm>
          <a:noFill/>
          <a:ln w="9525">
            <a:noFill/>
          </a:ln>
        </p:spPr>
        <p:txBody>
          <a:bodyPr wrap="square">
            <a:spAutoFit/>
          </a:bodyPr>
          <a:lstStyle/>
          <a:p>
            <a:pPr marL="0" indent="0" algn="ctr" eaLnBrk="1" hangingPunct="1">
              <a:spcBef>
                <a:spcPct val="0"/>
              </a:spcBef>
              <a:buNone/>
            </a:pPr>
            <a:r>
              <a:rPr lang="zh-CN" altLang="en-US" sz="3200" b="1" kern="1200" dirty="0">
                <a:solidFill>
                  <a:srgbClr val="1D428B"/>
                </a:solidFill>
                <a:latin typeface="微软雅黑" panose="020B0503020204020204" pitchFamily="34" charset="-122"/>
                <a:ea typeface="微软雅黑" panose="020B0503020204020204" pitchFamily="34" charset="-122"/>
              </a:rPr>
              <a:t>企业安全管理责任权重体系矩阵表</a:t>
            </a:r>
            <a:endParaRPr lang="zh-CN" altLang="en-US" sz="3200" b="1" kern="1200" dirty="0">
              <a:solidFill>
                <a:srgbClr val="1D428B"/>
              </a:solidFill>
              <a:latin typeface="微软雅黑" panose="020B0503020204020204" pitchFamily="34" charset="-122"/>
              <a:ea typeface="微软雅黑" panose="020B0503020204020204" pitchFamily="34" charset="-122"/>
            </a:endParaRPr>
          </a:p>
        </p:txBody>
      </p:sp>
      <p:graphicFrame>
        <p:nvGraphicFramePr>
          <p:cNvPr id="4194305" name="Group 62"/>
          <p:cNvGraphicFramePr>
            <a:graphicFrameLocks noGrp="1"/>
          </p:cNvGraphicFramePr>
          <p:nvPr>
            <p:ph sz="half" idx="1"/>
          </p:nvPr>
        </p:nvGraphicFramePr>
        <p:xfrm>
          <a:off x="1718531" y="1916832"/>
          <a:ext cx="8640638" cy="4134169"/>
        </p:xfrm>
        <a:graphic>
          <a:graphicData uri="http://schemas.openxmlformats.org/drawingml/2006/table">
            <a:tbl>
              <a:tblPr/>
              <a:tblGrid>
                <a:gridCol w="1031091"/>
                <a:gridCol w="1060640"/>
                <a:gridCol w="1108851"/>
                <a:gridCol w="1472765"/>
                <a:gridCol w="1505424"/>
                <a:gridCol w="1191276"/>
                <a:gridCol w="1270591"/>
              </a:tblGrid>
              <a:tr h="640080">
                <a:tc rowSpan="2">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类型</a:t>
                      </a:r>
                      <a:endPar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系数</a:t>
                      </a:r>
                      <a:endPar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层次</a:t>
                      </a:r>
                      <a:endPar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tabLst>
                          <a:tab pos="428625" algn="l"/>
                        </a:tabLst>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比例</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领导或负责人</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直接管理人员</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gridSpan="2">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专管（分管）人员</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r>
              <a:tr h="787400">
                <a:tc vMerge="1">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角色</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权重</a:t>
                      </a:r>
                      <a:endParaRPr kumimoji="0" lang="zh-CN" altLang="en-US" sz="1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40%</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班组长</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作业负责</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0.16</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现场安全员</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0.16</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873125">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30%</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经理或车间主管</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0.06</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车间经理分管人员或值班经理</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0.12</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车间安全员或负责</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0.12</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20%</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分公司或分厂</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分公司分管</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领导</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安全环保部门负责</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0.08</a:t>
                      </a:r>
                      <a:endPar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61118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kumimoji="0" lang="en-US" altLang="zh-CN"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公司或总厂</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0.02</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分管领导或部门负责</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安全管理人员</a:t>
                      </a:r>
                      <a:endParaRPr kumimoji="0" lang="zh-CN" altLang="en-US" sz="16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0.04</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567608" y="198884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760792" y="170080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993462" y="2123274"/>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原理</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2567608" y="360902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760792" y="332098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2567608" y="5273980"/>
            <a:ext cx="7776864" cy="79208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760792" y="4985948"/>
            <a:ext cx="1368152" cy="1368152"/>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993461" y="3709845"/>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目的</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1993460" y="5398002"/>
            <a:ext cx="902811" cy="523220"/>
          </a:xfrm>
          <a:prstGeom prst="rect">
            <a:avLst/>
          </a:prstGeom>
        </p:spPr>
        <p:txBody>
          <a:bodyPr wrap="none">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用途</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049271" name="Rectangle 2"/>
          <p:cNvSpPr>
            <a:spLocks noGrp="1"/>
          </p:cNvSpPr>
          <p:nvPr>
            <p:ph type="title"/>
          </p:nvPr>
        </p:nvSpPr>
        <p:spPr>
          <a:xfrm>
            <a:off x="2783632" y="316925"/>
            <a:ext cx="6624736" cy="584775"/>
          </a:xfrm>
          <a:noFill/>
          <a:ln w="9525">
            <a:noFill/>
          </a:ln>
        </p:spPr>
        <p:txBody>
          <a:bodyPr wrap="square">
            <a:spAutoFit/>
          </a:bodyPr>
          <a:lstStyle/>
          <a:p>
            <a:pPr algn="ctr" eaLnBrk="1" hangingPunct="1"/>
            <a:r>
              <a:rPr lang="zh-CN" altLang="en-US" sz="3200" kern="1200" dirty="0">
                <a:solidFill>
                  <a:srgbClr val="1D428B"/>
                </a:solidFill>
                <a:latin typeface="微软雅黑" panose="020B0503020204020204" pitchFamily="34" charset="-122"/>
                <a:ea typeface="微软雅黑" panose="020B0503020204020204" pitchFamily="34" charset="-122"/>
              </a:rPr>
              <a:t>安全责任综合绩效考核　</a:t>
            </a:r>
            <a:endParaRPr lang="zh-CN" altLang="en-US" sz="3200" kern="1200" dirty="0">
              <a:solidFill>
                <a:srgbClr val="1D428B"/>
              </a:solidFill>
              <a:latin typeface="微软雅黑" panose="020B0503020204020204" pitchFamily="34" charset="-122"/>
              <a:ea typeface="微软雅黑" panose="020B0503020204020204" pitchFamily="34" charset="-122"/>
            </a:endParaRPr>
          </a:p>
        </p:txBody>
      </p:sp>
      <p:sp>
        <p:nvSpPr>
          <p:cNvPr id="1049272" name="Rectangle 3"/>
          <p:cNvSpPr/>
          <p:nvPr/>
        </p:nvSpPr>
        <p:spPr>
          <a:xfrm>
            <a:off x="2171703" y="431803"/>
            <a:ext cx="7629525" cy="1052513"/>
          </a:xfrm>
          <a:prstGeom prst="rect">
            <a:avLst/>
          </a:prstGeom>
          <a:noFill/>
          <a:ln w="9525">
            <a:noFill/>
          </a:ln>
        </p:spPr>
        <p:txBody>
          <a:bodyPr anchor="ctr"/>
          <a:lstStyle/>
          <a:p>
            <a:pPr lvl="0" eaLnBrk="1" hangingPunct="1"/>
            <a:endParaRPr lang="zh-CN" altLang="zh-CN" sz="4200" b="1" dirty="0">
              <a:solidFill>
                <a:schemeClr val="tx2"/>
              </a:solidFill>
              <a:latin typeface="Times New Roman" panose="02020603050405020304" pitchFamily="18" charset="0"/>
              <a:ea typeface="华文中宋" panose="02010600040101010101" charset="-122"/>
            </a:endParaRPr>
          </a:p>
        </p:txBody>
      </p:sp>
      <p:sp>
        <p:nvSpPr>
          <p:cNvPr id="2" name="矩形 1"/>
          <p:cNvSpPr/>
          <p:nvPr/>
        </p:nvSpPr>
        <p:spPr>
          <a:xfrm>
            <a:off x="3352870" y="2184976"/>
            <a:ext cx="2313454" cy="400110"/>
          </a:xfrm>
          <a:prstGeom prst="rect">
            <a:avLst/>
          </a:prstGeom>
        </p:spPr>
        <p:txBody>
          <a:bodyPr wrap="square">
            <a:spAutoFit/>
          </a:bodyPr>
          <a:lstStyle/>
          <a:p>
            <a:pPr marL="0" lvl="1"/>
            <a:r>
              <a:rPr lang="en-US" altLang="zh-CN" sz="2000" b="1" dirty="0">
                <a:latin typeface="微软雅黑" panose="020B0503020204020204" pitchFamily="34" charset="-122"/>
                <a:ea typeface="微软雅黑" panose="020B0503020204020204" pitchFamily="34" charset="-122"/>
              </a:rPr>
              <a:t>KPI</a:t>
            </a:r>
            <a:r>
              <a:rPr lang="zh-CN" altLang="en-US" sz="2000" b="1" dirty="0">
                <a:latin typeface="微软雅黑" panose="020B0503020204020204" pitchFamily="34" charset="-122"/>
                <a:ea typeface="微软雅黑" panose="020B0503020204020204" pitchFamily="34" charset="-122"/>
              </a:rPr>
              <a:t>原理</a:t>
            </a:r>
            <a:endParaRPr lang="zh-CN" altLang="en-US" sz="2000" b="1" dirty="0">
              <a:latin typeface="微软雅黑" panose="020B0503020204020204" pitchFamily="34" charset="-122"/>
              <a:ea typeface="微软雅黑" panose="020B0503020204020204" pitchFamily="34" charset="-122"/>
            </a:endParaRPr>
          </a:p>
        </p:txBody>
      </p:sp>
      <p:sp>
        <p:nvSpPr>
          <p:cNvPr id="3" name="矩形 2"/>
          <p:cNvSpPr/>
          <p:nvPr/>
        </p:nvSpPr>
        <p:spPr>
          <a:xfrm>
            <a:off x="3352870" y="3753994"/>
            <a:ext cx="3339376" cy="553998"/>
          </a:xfrm>
          <a:prstGeom prst="rect">
            <a:avLst/>
          </a:prstGeom>
        </p:spPr>
        <p:txBody>
          <a:bodyPr wrap="square">
            <a:spAutoFit/>
          </a:bodyPr>
          <a:lstStyle/>
          <a:p>
            <a:pPr>
              <a:lnSpc>
                <a:spcPct val="150000"/>
              </a:lnSpc>
            </a:pPr>
            <a:r>
              <a:rPr lang="zh-CN" altLang="en-US" sz="2000" b="1" dirty="0">
                <a:latin typeface="微软雅黑" panose="020B0503020204020204" pitchFamily="34" charset="-122"/>
                <a:ea typeface="微软雅黑" panose="020B0503020204020204" pitchFamily="34" charset="-122"/>
              </a:rPr>
              <a:t>科学综合测评安全生产绩效 </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3352870" y="5344672"/>
            <a:ext cx="6448358" cy="707886"/>
          </a:xfrm>
          <a:prstGeom prst="rect">
            <a:avLst/>
          </a:prstGeom>
        </p:spPr>
        <p:txBody>
          <a:bodyPr wrap="square">
            <a:spAutoFit/>
          </a:bodyPr>
          <a:lstStyle/>
          <a:p>
            <a:pPr marL="0" lvl="1"/>
            <a:r>
              <a:rPr lang="zh-CN" altLang="en-US" sz="2000" b="1" dirty="0">
                <a:latin typeface="微软雅黑" panose="020B0503020204020204" pitchFamily="34" charset="-122"/>
                <a:ea typeface="微软雅黑" panose="020B0503020204020204" pitchFamily="34" charset="-122"/>
              </a:rPr>
              <a:t>安全生产责任落实效果的全面科学评价，指导安全生产工作的改进。</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0" name="Rectangle 3"/>
          <p:cNvSpPr>
            <a:spLocks noGrp="1"/>
          </p:cNvSpPr>
          <p:nvPr>
            <p:ph type="body" sz="half" idx="1"/>
          </p:nvPr>
        </p:nvSpPr>
        <p:spPr>
          <a:xfrm>
            <a:off x="2531604" y="323275"/>
            <a:ext cx="7128792" cy="584775"/>
          </a:xfrm>
          <a:noFill/>
          <a:ln w="9525">
            <a:noFill/>
          </a:ln>
        </p:spPr>
        <p:txBody>
          <a:bodyPr wrap="square">
            <a:spAutoFit/>
          </a:bodyPr>
          <a:lstStyle/>
          <a:p>
            <a:pPr marL="0" indent="0" algn="ctr" eaLnBrk="1" hangingPunct="1">
              <a:spcBef>
                <a:spcPct val="0"/>
              </a:spcBef>
              <a:buNone/>
            </a:pPr>
            <a:r>
              <a:rPr lang="zh-CN" altLang="en-US" sz="3200" b="1" kern="1200" dirty="0">
                <a:solidFill>
                  <a:srgbClr val="1D428B"/>
                </a:solidFill>
                <a:latin typeface="微软雅黑" panose="020B0503020204020204" pitchFamily="34" charset="-122"/>
                <a:ea typeface="微软雅黑" panose="020B0503020204020204" pitchFamily="34" charset="-122"/>
              </a:rPr>
              <a:t>安全生产综合绩效测评指标统计表</a:t>
            </a:r>
            <a:endParaRPr lang="zh-CN" altLang="en-US" sz="3200" b="1" kern="1200" dirty="0">
              <a:solidFill>
                <a:srgbClr val="1D428B"/>
              </a:solidFill>
              <a:latin typeface="微软雅黑" panose="020B0503020204020204" pitchFamily="34" charset="-122"/>
              <a:ea typeface="微软雅黑" panose="020B0503020204020204" pitchFamily="34" charset="-122"/>
            </a:endParaRPr>
          </a:p>
        </p:txBody>
      </p:sp>
      <p:graphicFrame>
        <p:nvGraphicFramePr>
          <p:cNvPr id="4194306" name="Group 165"/>
          <p:cNvGraphicFramePr>
            <a:graphicFrameLocks noGrp="1"/>
          </p:cNvGraphicFramePr>
          <p:nvPr>
            <p:ph sz="half" idx="1"/>
          </p:nvPr>
        </p:nvGraphicFramePr>
        <p:xfrm>
          <a:off x="1701006" y="1772816"/>
          <a:ext cx="8675688" cy="4340544"/>
        </p:xfrm>
        <a:graphic>
          <a:graphicData uri="http://schemas.openxmlformats.org/drawingml/2006/table">
            <a:tbl>
              <a:tblPr/>
              <a:tblGrid>
                <a:gridCol w="1973263"/>
                <a:gridCol w="701675"/>
                <a:gridCol w="701675"/>
                <a:gridCol w="700087"/>
                <a:gridCol w="820738"/>
                <a:gridCol w="1016000"/>
                <a:gridCol w="1071562"/>
                <a:gridCol w="771525"/>
                <a:gridCol w="919163"/>
              </a:tblGrid>
              <a:tr h="117475">
                <a:tc rowSpan="2">
                  <a:txBody>
                    <a:bodyPr/>
                    <a:lstStyle/>
                    <a:p>
                      <a:pPr marL="0" marR="0" lvl="0" indent="84455" algn="l" defTabSz="914400" rtl="0" eaLnBrk="1" fontAlgn="base" latinLnBrk="0" hangingPunct="1">
                        <a:lnSpc>
                          <a:spcPct val="90000"/>
                        </a:lnSpc>
                        <a:spcBef>
                          <a:spcPct val="0"/>
                        </a:spcBef>
                        <a:spcAft>
                          <a:spcPct val="0"/>
                        </a:spcAft>
                        <a:buClrTx/>
                        <a:buSzPct val="90000"/>
                        <a:buFontTx/>
                        <a:buNone/>
                      </a:pPr>
                      <a:r>
                        <a:rPr kumimoji="0" lang="en-US" altLang="zh-CN"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指标特性</a:t>
                      </a:r>
                      <a:endPar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84455" algn="l" defTabSz="914400" rtl="0" eaLnBrk="0" fontAlgn="base" latinLnBrk="0" hangingPunct="0">
                        <a:lnSpc>
                          <a:spcPct val="90000"/>
                        </a:lnSpc>
                        <a:spcBef>
                          <a:spcPct val="0"/>
                        </a:spcBef>
                        <a:spcAft>
                          <a:spcPct val="0"/>
                        </a:spcAft>
                        <a:buClrTx/>
                        <a:buSzPct val="90000"/>
                        <a:buFontTx/>
                        <a:buNone/>
                      </a:pPr>
                      <a:endPar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84455" algn="l" defTabSz="914400" rtl="0" eaLnBrk="0" fontAlgn="base" latinLnBrk="0" hangingPunct="0">
                        <a:lnSpc>
                          <a:spcPct val="90000"/>
                        </a:lnSpc>
                        <a:spcBef>
                          <a:spcPct val="0"/>
                        </a:spcBef>
                        <a:spcAft>
                          <a:spcPct val="0"/>
                        </a:spcAft>
                        <a:buClrTx/>
                        <a:buSzPct val="90000"/>
                        <a:buFontTx/>
                        <a:buNone/>
                      </a:pPr>
                      <a:r>
                        <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指标分类</a:t>
                      </a:r>
                      <a:endPar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gridSpan="3">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指标分级</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hMerge="1">
                  <a:tcPr/>
                </a:tc>
                <a:tc gridSpan="5">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指标属性</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hMerge="1">
                  <a:tcPr/>
                </a:tc>
                <a:tc hMerge="1">
                  <a:tcPr/>
                </a:tc>
                <a:tc hMerge="1">
                  <a:tcPr/>
                </a:tc>
                <a:tc hMerge="1">
                  <a:tcPr/>
                </a:tc>
              </a:tr>
              <a:tr h="503238">
                <a:tc vMerge="1">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一级</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二级</a:t>
                      </a:r>
                      <a:endParaRPr kumimoji="0" lang="zh-CN" altLang="en-US"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三级</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统计型</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问卷调查型</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个人测试型</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检查型</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9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查阅型</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人员素质</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kumimoji="0" lang="en-US" altLang="zh-CN"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47</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21</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安全管理</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32</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100</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81</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安全文化</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8</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20</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14</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设备设施</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15</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11</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88950">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环境条件</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19</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72</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490538">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事故状况</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18</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anose="05000000000000000000" pitchFamily="2" charset="2"/>
                        <a:buNone/>
                      </a:pPr>
                      <a:endParaRPr kumimoji="0" lang="zh-CN"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r h="301625">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合计</a:t>
                      </a:r>
                      <a:endParaRPr kumimoji="0" lang="zh-CN" altLang="en-US"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78</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272</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41</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29</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25</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74</a:t>
                      </a:r>
                      <a:endParaRPr kumimoji="0" lang="en-US" altLang="zh-CN" sz="20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pPr>
                      <a:r>
                        <a:rPr kumimoji="0" lang="en-US" altLang="zh-CN"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93</a:t>
                      </a:r>
                      <a:endParaRPr kumimoji="0" lang="en-US" altLang="zh-CN" sz="2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1D428B"/>
                      </a:solidFill>
                      <a:prstDash val="solid"/>
                      <a:round/>
                      <a:headEnd type="none" w="med" len="med"/>
                      <a:tailEnd type="none" w="med" len="med"/>
                    </a:lnL>
                    <a:lnR w="12700" cap="flat" cmpd="sng" algn="ctr">
                      <a:solidFill>
                        <a:srgbClr val="1D428B"/>
                      </a:solidFill>
                      <a:prstDash val="solid"/>
                      <a:round/>
                      <a:headEnd type="none" w="med" len="med"/>
                      <a:tailEnd type="none" w="med" len="med"/>
                    </a:lnR>
                    <a:lnT w="12700" cap="flat" cmpd="sng" algn="ctr">
                      <a:solidFill>
                        <a:srgbClr val="1D428B"/>
                      </a:solidFill>
                      <a:prstDash val="solid"/>
                      <a:round/>
                      <a:headEnd type="none" w="med" len="med"/>
                      <a:tailEnd type="none" w="med" len="med"/>
                    </a:lnT>
                    <a:lnB w="12700" cap="flat" cmpd="sng" algn="ctr">
                      <a:solidFill>
                        <a:srgbClr val="1D428B"/>
                      </a:solidFill>
                      <a:prstDash val="solid"/>
                      <a:round/>
                      <a:headEnd type="none" w="med" len="med"/>
                      <a:tailEnd type="none" w="med" len="med"/>
                    </a:lnB>
                    <a:lnTlToBr>
                      <a:noFill/>
                      <a:headEnd type="none" w="med" len="med"/>
                      <a:tailEnd type="none" w="med" len="med"/>
                    </a:lnTlToBr>
                    <a:lnBlToTr>
                      <a:noFill/>
                      <a:headEnd type="none" w="med" len="med"/>
                      <a:tailEnd type="none" w="med" len="med"/>
                    </a:lnBlToTr>
                    <a:noFill/>
                  </a:tcPr>
                </a:tc>
              </a:tr>
            </a:tbl>
          </a:graphicData>
        </a:graphic>
      </p:graphicFrame>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950842" y="2276872"/>
            <a:ext cx="1080120" cy="33843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030962" y="2276872"/>
            <a:ext cx="1080120" cy="3384376"/>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左右箭头 4"/>
          <p:cNvSpPr/>
          <p:nvPr/>
        </p:nvSpPr>
        <p:spPr>
          <a:xfrm>
            <a:off x="5634918" y="3645024"/>
            <a:ext cx="792088" cy="648072"/>
          </a:xfrm>
          <a:prstGeom prst="leftRightArrow">
            <a:avLst>
              <a:gd name="adj1" fmla="val 47120"/>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73371" y="3127804"/>
            <a:ext cx="615553" cy="1682512"/>
          </a:xfrm>
          <a:prstGeom prst="rect">
            <a:avLst/>
          </a:prstGeom>
        </p:spPr>
        <p:txBody>
          <a:bodyPr vert="eaVert" wrap="none">
            <a:spAutoFit/>
          </a:bodyPr>
          <a:lstStyle/>
          <a:p>
            <a:r>
              <a:rPr lang="zh-CN" altLang="en-US" sz="2800" b="1" spc="300" dirty="0">
                <a:latin typeface="微软雅黑" panose="020B0503020204020204" pitchFamily="34" charset="-122"/>
                <a:ea typeface="微软雅黑" panose="020B0503020204020204" pitchFamily="34" charset="-122"/>
                <a:sym typeface="+mn-ea"/>
              </a:rPr>
              <a:t>综合法规</a:t>
            </a:r>
            <a:endParaRPr lang="zh-CN" altLang="en-US" sz="2800" spc="300" dirty="0">
              <a:latin typeface="微软雅黑" panose="020B0503020204020204" pitchFamily="34" charset="-122"/>
              <a:ea typeface="微软雅黑" panose="020B0503020204020204" pitchFamily="34" charset="-122"/>
            </a:endParaRPr>
          </a:p>
        </p:txBody>
      </p:sp>
      <p:sp>
        <p:nvSpPr>
          <p:cNvPr id="7" name="矩形 6"/>
          <p:cNvSpPr/>
          <p:nvPr/>
        </p:nvSpPr>
        <p:spPr>
          <a:xfrm>
            <a:off x="6373000" y="3127804"/>
            <a:ext cx="615553" cy="1682512"/>
          </a:xfrm>
          <a:prstGeom prst="rect">
            <a:avLst/>
          </a:prstGeom>
        </p:spPr>
        <p:txBody>
          <a:bodyPr vert="eaVert" wrap="none">
            <a:spAutoFit/>
          </a:bodyPr>
          <a:lstStyle/>
          <a:p>
            <a:r>
              <a:rPr lang="zh-CN" altLang="en-US" sz="2800" b="1" spc="300" dirty="0">
                <a:solidFill>
                  <a:schemeClr val="bg1"/>
                </a:solidFill>
                <a:latin typeface="微软雅黑" panose="020B0503020204020204" pitchFamily="34" charset="-122"/>
                <a:ea typeface="微软雅黑" panose="020B0503020204020204" pitchFamily="34" charset="-122"/>
                <a:sym typeface="+mn-ea"/>
              </a:rPr>
              <a:t>专业法规</a:t>
            </a:r>
            <a:endParaRPr lang="zh-CN" altLang="en-US" sz="2800" b="1" spc="3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11424" y="2537899"/>
            <a:ext cx="4161947" cy="2862322"/>
          </a:xfrm>
          <a:prstGeom prst="rect">
            <a:avLst/>
          </a:prstGeom>
        </p:spPr>
        <p:txBody>
          <a:bodyPr wrap="square">
            <a:spAutoFit/>
          </a:bodyPr>
          <a:lstStyle/>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安全生产法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2014</a:t>
            </a:r>
            <a:r>
              <a:rPr lang="zh-CN" altLang="en-US" sz="2000" b="1" dirty="0">
                <a:latin typeface="微软雅黑" panose="020B0503020204020204" pitchFamily="34" charset="-122"/>
                <a:ea typeface="微软雅黑" panose="020B0503020204020204" pitchFamily="34" charset="-122"/>
                <a:sym typeface="+mn-ea"/>
              </a:rPr>
              <a:t>年 ）</a:t>
            </a:r>
            <a:endParaRPr lang="en-US" altLang="zh-CN" sz="2000" b="1" dirty="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消防法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1998</a:t>
            </a:r>
            <a:r>
              <a:rPr lang="zh-CN" altLang="en-US" sz="2000" b="1" dirty="0">
                <a:latin typeface="微软雅黑" panose="020B0503020204020204" pitchFamily="34" charset="-122"/>
                <a:ea typeface="微软雅黑" panose="020B0503020204020204" pitchFamily="34" charset="-122"/>
                <a:sym typeface="+mn-ea"/>
              </a:rPr>
              <a:t>年）</a:t>
            </a:r>
            <a:endParaRPr lang="en-US" altLang="zh-CN" sz="2000" b="1" dirty="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职业病防治法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 </a:t>
            </a:r>
            <a:r>
              <a:rPr lang="en-US" altLang="zh-CN" sz="2000" b="1" dirty="0">
                <a:latin typeface="微软雅黑" panose="020B0503020204020204" pitchFamily="34" charset="-122"/>
                <a:ea typeface="微软雅黑" panose="020B0503020204020204" pitchFamily="34" charset="-122"/>
                <a:sym typeface="+mn-ea"/>
              </a:rPr>
              <a:t>2001</a:t>
            </a:r>
            <a:r>
              <a:rPr lang="zh-CN" altLang="en-US" sz="2000" b="1" dirty="0">
                <a:latin typeface="微软雅黑" panose="020B0503020204020204" pitchFamily="34" charset="-122"/>
                <a:ea typeface="微软雅黑" panose="020B0503020204020204" pitchFamily="34" charset="-122"/>
                <a:sym typeface="+mn-ea"/>
              </a:rPr>
              <a:t>年 ）</a:t>
            </a:r>
            <a:endParaRPr lang="en-US" altLang="zh-CN" sz="2000" b="1" dirty="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生产安全事故报告和调查处理条例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2007</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493</a:t>
            </a:r>
            <a:r>
              <a:rPr lang="zh-CN" altLang="en-US" sz="2000" b="1" dirty="0">
                <a:latin typeface="微软雅黑" panose="020B0503020204020204" pitchFamily="34" charset="-122"/>
                <a:ea typeface="微软雅黑" panose="020B0503020204020204" pitchFamily="34" charset="-122"/>
                <a:sym typeface="+mn-ea"/>
              </a:rPr>
              <a:t>号）</a:t>
            </a:r>
            <a:endParaRPr lang="en-US" altLang="zh-CN" sz="2000" b="1" dirty="0">
              <a:latin typeface="微软雅黑" panose="020B0503020204020204" pitchFamily="34" charset="-122"/>
              <a:ea typeface="微软雅黑" panose="020B0503020204020204" pitchFamily="34" charset="-122"/>
              <a:sym typeface="+mn-ea"/>
            </a:endParaRPr>
          </a:p>
          <a:p>
            <a:pPr>
              <a:lnSpc>
                <a:spcPct val="15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工伤保险条例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以及</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刑法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等</a:t>
            </a:r>
            <a:endParaRPr lang="zh-CN" altLang="en-US" sz="2000" dirty="0">
              <a:latin typeface="微软雅黑" panose="020B0503020204020204" pitchFamily="34" charset="-122"/>
              <a:ea typeface="微软雅黑" panose="020B0503020204020204" pitchFamily="34" charset="-122"/>
            </a:endParaRPr>
          </a:p>
        </p:txBody>
      </p:sp>
      <p:sp>
        <p:nvSpPr>
          <p:cNvPr id="9" name="矩形 8"/>
          <p:cNvSpPr/>
          <p:nvPr/>
        </p:nvSpPr>
        <p:spPr>
          <a:xfrm>
            <a:off x="7176120" y="2322455"/>
            <a:ext cx="4596085" cy="3293209"/>
          </a:xfrm>
          <a:prstGeom prst="rect">
            <a:avLst/>
          </a:prstGeom>
        </p:spPr>
        <p:txBody>
          <a:bodyPr wrap="square">
            <a:spAutoFit/>
          </a:bodyPr>
          <a:lstStyle/>
          <a:p>
            <a:pPr>
              <a:lnSpc>
                <a:spcPct val="13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农业机械安全监督管理条例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2009</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563</a:t>
            </a:r>
            <a:r>
              <a:rPr lang="zh-CN" altLang="en-US" sz="2000" b="1" dirty="0">
                <a:latin typeface="微软雅黑" panose="020B0503020204020204" pitchFamily="34" charset="-122"/>
                <a:ea typeface="微软雅黑" panose="020B0503020204020204" pitchFamily="34" charset="-122"/>
                <a:sym typeface="+mn-ea"/>
              </a:rPr>
              <a:t>号）</a:t>
            </a:r>
            <a:endParaRPr lang="en-US" altLang="zh-CN" sz="2000" b="1" dirty="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电力安全事故应急处置和调查处理条例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2011</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599</a:t>
            </a:r>
            <a:r>
              <a:rPr lang="zh-CN" altLang="en-US" sz="2000" b="1" dirty="0">
                <a:latin typeface="微软雅黑" panose="020B0503020204020204" pitchFamily="34" charset="-122"/>
                <a:ea typeface="微软雅黑" panose="020B0503020204020204" pitchFamily="34" charset="-122"/>
                <a:sym typeface="+mn-ea"/>
              </a:rPr>
              <a:t>号）</a:t>
            </a:r>
            <a:endParaRPr lang="en-US" altLang="zh-CN" sz="2000" b="1" dirty="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道路交通安全法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2011</a:t>
            </a:r>
            <a:r>
              <a:rPr lang="zh-CN" altLang="en-US" sz="2000" b="1" dirty="0">
                <a:latin typeface="微软雅黑" panose="020B0503020204020204" pitchFamily="34" charset="-122"/>
                <a:ea typeface="微软雅黑" panose="020B0503020204020204" pitchFamily="34" charset="-122"/>
                <a:sym typeface="+mn-ea"/>
              </a:rPr>
              <a:t>年）</a:t>
            </a:r>
            <a:endParaRPr lang="en-US" altLang="zh-CN" sz="2000" b="1" dirty="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特种设备安全监察条例</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 </a:t>
            </a:r>
            <a:r>
              <a:rPr lang="en-US" altLang="zh-CN" sz="2000" b="1" dirty="0">
                <a:latin typeface="微软雅黑" panose="020B0503020204020204" pitchFamily="34" charset="-122"/>
                <a:ea typeface="微软雅黑" panose="020B0503020204020204" pitchFamily="34" charset="-122"/>
                <a:sym typeface="+mn-ea"/>
              </a:rPr>
              <a:t>2009</a:t>
            </a:r>
            <a:r>
              <a:rPr lang="zh-CN" altLang="en-US" sz="2000" b="1" dirty="0">
                <a:latin typeface="微软雅黑" panose="020B0503020204020204" pitchFamily="34" charset="-122"/>
                <a:ea typeface="微软雅黑" panose="020B0503020204020204" pitchFamily="34" charset="-122"/>
                <a:sym typeface="+mn-ea"/>
              </a:rPr>
              <a:t>年国务院令第</a:t>
            </a:r>
            <a:r>
              <a:rPr lang="en-US" altLang="zh-CN" sz="2000" b="1" dirty="0">
                <a:latin typeface="微软雅黑" panose="020B0503020204020204" pitchFamily="34" charset="-122"/>
                <a:ea typeface="微软雅黑" panose="020B0503020204020204" pitchFamily="34" charset="-122"/>
                <a:sym typeface="+mn-ea"/>
              </a:rPr>
              <a:t>549</a:t>
            </a:r>
            <a:r>
              <a:rPr lang="zh-CN" altLang="en-US" sz="2000" b="1" dirty="0">
                <a:latin typeface="微软雅黑" panose="020B0503020204020204" pitchFamily="34" charset="-122"/>
                <a:ea typeface="微软雅黑" panose="020B0503020204020204" pitchFamily="34" charset="-122"/>
                <a:sym typeface="+mn-ea"/>
              </a:rPr>
              <a:t>号）</a:t>
            </a:r>
            <a:endParaRPr lang="en-US" altLang="zh-CN" sz="2000" b="1" dirty="0">
              <a:latin typeface="微软雅黑" panose="020B0503020204020204" pitchFamily="34" charset="-122"/>
              <a:ea typeface="微软雅黑" panose="020B0503020204020204" pitchFamily="34" charset="-122"/>
              <a:sym typeface="+mn-ea"/>
            </a:endParaRPr>
          </a:p>
          <a:p>
            <a:pPr>
              <a:lnSpc>
                <a:spcPct val="130000"/>
              </a:lnSpc>
            </a:pP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特种设备安全法</a:t>
            </a:r>
            <a:r>
              <a:rPr lang="en-US" altLang="zh-CN" sz="2000" b="1" dirty="0">
                <a:latin typeface="微软雅黑" panose="020B0503020204020204" pitchFamily="34" charset="-122"/>
                <a:ea typeface="微软雅黑" panose="020B0503020204020204" pitchFamily="34" charset="-122"/>
                <a:sym typeface="+mn-ea"/>
              </a:rPr>
              <a:t>》</a:t>
            </a:r>
            <a:r>
              <a:rPr lang="zh-CN" altLang="en-US" sz="2000" b="1" dirty="0">
                <a:latin typeface="微软雅黑" panose="020B0503020204020204" pitchFamily="34" charset="-122"/>
                <a:ea typeface="微软雅黑" panose="020B0503020204020204" pitchFamily="34" charset="-122"/>
                <a:sym typeface="+mn-ea"/>
              </a:rPr>
              <a:t>（</a:t>
            </a:r>
            <a:r>
              <a:rPr lang="en-US" altLang="zh-CN" sz="2000" b="1" dirty="0">
                <a:latin typeface="微软雅黑" panose="020B0503020204020204" pitchFamily="34" charset="-122"/>
                <a:ea typeface="微软雅黑" panose="020B0503020204020204" pitchFamily="34" charset="-122"/>
                <a:sym typeface="+mn-ea"/>
              </a:rPr>
              <a:t>2013</a:t>
            </a:r>
            <a:r>
              <a:rPr lang="zh-CN" altLang="en-US" sz="2000" b="1" dirty="0">
                <a:latin typeface="微软雅黑" panose="020B0503020204020204" pitchFamily="34" charset="-122"/>
                <a:ea typeface="微软雅黑" panose="020B0503020204020204" pitchFamily="34" charset="-122"/>
                <a:sym typeface="+mn-ea"/>
              </a:rPr>
              <a:t>年）等 </a:t>
            </a:r>
            <a:endParaRPr lang="zh-CN" altLang="en-US" sz="2000" b="1" dirty="0">
              <a:latin typeface="微软雅黑" panose="020B0503020204020204" pitchFamily="34" charset="-122"/>
              <a:ea typeface="微软雅黑" panose="020B0503020204020204" pitchFamily="34" charset="-122"/>
            </a:endParaRPr>
          </a:p>
        </p:txBody>
      </p:sp>
      <p:sp>
        <p:nvSpPr>
          <p:cNvPr id="10" name="矩形 9"/>
          <p:cNvSpPr/>
          <p:nvPr/>
        </p:nvSpPr>
        <p:spPr>
          <a:xfrm>
            <a:off x="5182929" y="332656"/>
            <a:ext cx="1826141"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sym typeface="+mn-ea"/>
              </a:rPr>
              <a:t>法律法规</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97" name="Rectangle 70" descr="紫色网格"/>
          <p:cNvSpPr>
            <a:spLocks noChangeArrowheads="1"/>
          </p:cNvSpPr>
          <p:nvPr/>
        </p:nvSpPr>
        <p:spPr bwMode="auto">
          <a:xfrm>
            <a:off x="3053556" y="323275"/>
            <a:ext cx="6084888" cy="584775"/>
          </a:xfrm>
          <a:prstGeom prst="rect">
            <a:avLst/>
          </a:prstGeom>
          <a:noFill/>
          <a:ln w="9525">
            <a:noFill/>
          </a:ln>
        </p:spPr>
        <p:txBody>
          <a:bodyPr wrap="square">
            <a:spAutoFit/>
          </a:bodyPr>
          <a:lstStyle/>
          <a:p>
            <a:pPr algn="ctr"/>
            <a:r>
              <a:rPr lang="zh-CN" altLang="en-US" sz="3200" b="1" dirty="0">
                <a:solidFill>
                  <a:srgbClr val="1D428B"/>
                </a:solidFill>
                <a:latin typeface="微软雅黑" panose="020B0503020204020204" pitchFamily="34" charset="-122"/>
                <a:ea typeface="微软雅黑" panose="020B0503020204020204" pitchFamily="34" charset="-122"/>
              </a:rPr>
              <a:t>结束语</a:t>
            </a:r>
            <a:r>
              <a:rPr lang="en-US" altLang="zh-CN" sz="3200" b="1" dirty="0">
                <a:solidFill>
                  <a:srgbClr val="1D428B"/>
                </a:solidFill>
                <a:latin typeface="微软雅黑" panose="020B0503020204020204" pitchFamily="34" charset="-122"/>
                <a:ea typeface="微软雅黑" panose="020B0503020204020204" pitchFamily="34" charset="-122"/>
              </a:rPr>
              <a:t>—</a:t>
            </a:r>
            <a:r>
              <a:rPr lang="zh-CN" altLang="en-US" sz="3200" b="1" dirty="0">
                <a:solidFill>
                  <a:srgbClr val="1D428B"/>
                </a:solidFill>
                <a:latin typeface="微软雅黑" panose="020B0503020204020204" pitchFamily="34" charset="-122"/>
                <a:ea typeface="微软雅黑" panose="020B0503020204020204" pitchFamily="34" charset="-122"/>
              </a:rPr>
              <a:t>安全生产，谁是主角？</a:t>
            </a:r>
            <a:endParaRPr lang="zh-CN" altLang="en-US" sz="3200" b="1" dirty="0">
              <a:solidFill>
                <a:srgbClr val="1D428B"/>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320136" y="2624651"/>
            <a:ext cx="4685641" cy="4044709"/>
          </a:xfrm>
          <a:prstGeom prst="rect">
            <a:avLst/>
          </a:prstGeom>
        </p:spPr>
      </p:pic>
      <p:sp>
        <p:nvSpPr>
          <p:cNvPr id="20" name="Text Box 9"/>
          <p:cNvSpPr txBox="1">
            <a:spLocks noChangeArrowheads="1"/>
          </p:cNvSpPr>
          <p:nvPr/>
        </p:nvSpPr>
        <p:spPr bwMode="auto">
          <a:xfrm>
            <a:off x="2501662" y="1847103"/>
            <a:ext cx="4213674" cy="961289"/>
          </a:xfrm>
          <a:prstGeom prst="rect">
            <a:avLst/>
          </a:prstGeom>
          <a:noFill/>
          <a:ln w="9525">
            <a:noFill/>
            <a:miter lim="800000"/>
          </a:ln>
        </p:spPr>
        <p:txBody>
          <a:bodyPr>
            <a:spAutoFit/>
          </a:bodyPr>
          <a:lstStyle/>
          <a:p>
            <a:pPr algn="l" eaLnBrk="0" hangingPunct="0">
              <a:lnSpc>
                <a:spcPct val="150000"/>
              </a:lnSpc>
            </a:pPr>
            <a:r>
              <a:rPr lang="zh-CN" altLang="en-US" sz="2000" b="1" dirty="0">
                <a:latin typeface="微软雅黑" panose="020B0503020204020204" pitchFamily="34" charset="-122"/>
                <a:ea typeface="微软雅黑" panose="020B0503020204020204" pitchFamily="34" charset="-122"/>
              </a:rPr>
              <a:t>对自己的安全，我责无旁贷。 </a:t>
            </a:r>
            <a:endParaRPr lang="en-US" altLang="zh-CN" sz="2000" b="1" dirty="0">
              <a:latin typeface="微软雅黑" panose="020B0503020204020204" pitchFamily="34" charset="-122"/>
              <a:ea typeface="微软雅黑" panose="020B0503020204020204" pitchFamily="34" charset="-122"/>
            </a:endParaRPr>
          </a:p>
          <a:p>
            <a:pPr algn="r" eaLnBrk="0" hangingPunct="0">
              <a:lnSpc>
                <a:spcPct val="150000"/>
              </a:lnSpc>
            </a:pP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最低标准</a:t>
            </a:r>
            <a:endParaRPr lang="zh-CN" altLang="en-US" sz="2000" b="1" dirty="0">
              <a:latin typeface="微软雅黑" panose="020B0503020204020204" pitchFamily="34" charset="-122"/>
              <a:ea typeface="微软雅黑" panose="020B0503020204020204" pitchFamily="34" charset="-122"/>
            </a:endParaRPr>
          </a:p>
        </p:txBody>
      </p:sp>
      <p:sp>
        <p:nvSpPr>
          <p:cNvPr id="21" name="Text Box 9"/>
          <p:cNvSpPr txBox="1">
            <a:spLocks noChangeArrowheads="1"/>
          </p:cNvSpPr>
          <p:nvPr/>
        </p:nvSpPr>
        <p:spPr bwMode="auto">
          <a:xfrm>
            <a:off x="2495600" y="3327608"/>
            <a:ext cx="4165054" cy="961289"/>
          </a:xfrm>
          <a:prstGeom prst="rect">
            <a:avLst/>
          </a:prstGeom>
          <a:noFill/>
          <a:ln w="9525">
            <a:noFill/>
            <a:miter lim="800000"/>
          </a:ln>
        </p:spPr>
        <p:txBody>
          <a:bodyPr>
            <a:spAutoFit/>
          </a:bodyPr>
          <a:lstStyle>
            <a:defPPr>
              <a:defRPr lang="zh-CN"/>
            </a:defPPr>
            <a:lvl1pPr eaLnBrk="0" hangingPunct="0">
              <a:lnSpc>
                <a:spcPct val="150000"/>
              </a:lnSpc>
              <a:defRPr sz="2000" b="1">
                <a:latin typeface="微软雅黑" panose="020B0503020204020204" pitchFamily="34" charset="-122"/>
                <a:ea typeface="微软雅黑" panose="020B0503020204020204" pitchFamily="34" charset="-122"/>
              </a:defRPr>
            </a:lvl1pPr>
          </a:lstStyle>
          <a:p>
            <a:r>
              <a:rPr lang="zh-CN" altLang="en-US" dirty="0"/>
              <a:t>对企业的安全，我义无反顾。</a:t>
            </a:r>
            <a:endParaRPr lang="en-US" altLang="zh-CN" dirty="0"/>
          </a:p>
          <a:p>
            <a:pPr algn="r"/>
            <a:r>
              <a:rPr lang="zh-CN" altLang="en-US" dirty="0"/>
              <a:t> </a:t>
            </a:r>
            <a:r>
              <a:rPr lang="en-US" altLang="zh-CN" dirty="0"/>
              <a:t>——</a:t>
            </a:r>
            <a:r>
              <a:rPr lang="zh-CN" altLang="en-US" dirty="0"/>
              <a:t>职业规范</a:t>
            </a:r>
            <a:endParaRPr lang="zh-CN" altLang="en-US" dirty="0"/>
          </a:p>
        </p:txBody>
      </p:sp>
      <p:sp>
        <p:nvSpPr>
          <p:cNvPr id="22" name="Text Box 9"/>
          <p:cNvSpPr txBox="1">
            <a:spLocks noChangeArrowheads="1"/>
          </p:cNvSpPr>
          <p:nvPr/>
        </p:nvSpPr>
        <p:spPr bwMode="auto">
          <a:xfrm>
            <a:off x="2495600" y="4555534"/>
            <a:ext cx="4219736" cy="1477328"/>
          </a:xfrm>
          <a:prstGeom prst="rect">
            <a:avLst/>
          </a:prstGeom>
          <a:noFill/>
          <a:ln w="9525">
            <a:noFill/>
            <a:miter lim="800000"/>
          </a:ln>
        </p:spPr>
        <p:txBody>
          <a:bodyPr wrap="square">
            <a:spAutoFit/>
          </a:bodyPr>
          <a:lstStyle>
            <a:defPPr>
              <a:defRPr lang="zh-CN"/>
            </a:defPPr>
            <a:lvl1pPr eaLnBrk="0" hangingPunct="0">
              <a:lnSpc>
                <a:spcPct val="150000"/>
              </a:lnSpc>
              <a:defRPr sz="2000" b="1">
                <a:latin typeface="微软雅黑" panose="020B0503020204020204" pitchFamily="34" charset="-122"/>
                <a:ea typeface="微软雅黑" panose="020B0503020204020204" pitchFamily="34" charset="-122"/>
              </a:defRPr>
            </a:lvl1pPr>
          </a:lstStyle>
          <a:p>
            <a:r>
              <a:rPr lang="zh-CN" altLang="en-US" dirty="0"/>
              <a:t>对他人的安全，我有监督和帮助的责任；我有提醒和制止的义务。</a:t>
            </a:r>
            <a:endParaRPr lang="en-US" altLang="zh-CN" dirty="0"/>
          </a:p>
          <a:p>
            <a:pPr algn="r"/>
            <a:r>
              <a:rPr lang="zh-CN" altLang="en-US" dirty="0"/>
              <a:t> </a:t>
            </a:r>
            <a:r>
              <a:rPr lang="en-US" altLang="zh-CN" dirty="0"/>
              <a:t>——</a:t>
            </a:r>
            <a:r>
              <a:rPr lang="zh-CN" altLang="en-US" dirty="0"/>
              <a:t>爱心、修养</a:t>
            </a:r>
            <a:endParaRPr lang="zh-CN" altLang="en-US" dirty="0"/>
          </a:p>
        </p:txBody>
      </p:sp>
      <p:sp>
        <p:nvSpPr>
          <p:cNvPr id="3" name="矩形 2"/>
          <p:cNvSpPr/>
          <p:nvPr/>
        </p:nvSpPr>
        <p:spPr>
          <a:xfrm>
            <a:off x="2207568" y="1847103"/>
            <a:ext cx="4824536" cy="122185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2207568" y="3197325"/>
            <a:ext cx="4824536" cy="1221857"/>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210247" y="4555534"/>
            <a:ext cx="4824536" cy="1520852"/>
          </a:xfrm>
          <a:prstGeom prst="rect">
            <a:avLst/>
          </a:prstGeom>
          <a:noFill/>
          <a:ln w="412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34630" y="4149090"/>
            <a:ext cx="393700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6783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5119901" y="3471308"/>
            <a:ext cx="1872208" cy="1872208"/>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4867873" y="3219280"/>
            <a:ext cx="2376264" cy="237626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空心弧 4"/>
          <p:cNvSpPr/>
          <p:nvPr/>
        </p:nvSpPr>
        <p:spPr>
          <a:xfrm rot="17609352">
            <a:off x="4772825" y="3239595"/>
            <a:ext cx="2362942" cy="2362942"/>
          </a:xfrm>
          <a:prstGeom prst="blockArc">
            <a:avLst>
              <a:gd name="adj1" fmla="val 10800000"/>
              <a:gd name="adj2" fmla="val 18413811"/>
              <a:gd name="adj3" fmla="val 5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rot="3990648" flipH="1">
            <a:off x="4988849" y="3225940"/>
            <a:ext cx="2362942" cy="2362942"/>
          </a:xfrm>
          <a:prstGeom prst="blockArc">
            <a:avLst>
              <a:gd name="adj1" fmla="val 10800000"/>
              <a:gd name="adj2" fmla="val 18413811"/>
              <a:gd name="adj3" fmla="val 51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椭圆 6"/>
          <p:cNvSpPr/>
          <p:nvPr/>
        </p:nvSpPr>
        <p:spPr>
          <a:xfrm>
            <a:off x="4965303" y="3431284"/>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651849" y="4316361"/>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042754" y="5109490"/>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786667" y="3431284"/>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108878" y="4316361"/>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690454" y="5109490"/>
            <a:ext cx="360040" cy="360040"/>
          </a:xfrm>
          <a:prstGeom prst="ellipse">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382045" y="3306155"/>
            <a:ext cx="2424062"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重大责任事故罪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4" name="矩形 13"/>
          <p:cNvSpPr/>
          <p:nvPr/>
        </p:nvSpPr>
        <p:spPr>
          <a:xfrm>
            <a:off x="1642299" y="4265548"/>
            <a:ext cx="3046026"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重大劳动安全事故罪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5" name="矩形 14"/>
          <p:cNvSpPr/>
          <p:nvPr/>
        </p:nvSpPr>
        <p:spPr>
          <a:xfrm>
            <a:off x="2396257" y="5203010"/>
            <a:ext cx="2430473"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危险物品肇事罪 </a:t>
            </a:r>
            <a:endParaRPr kumimoji="1" lang="zh-CN" altLang="en-US" sz="2400" b="1" dirty="0">
              <a:latin typeface="微软雅黑" panose="020B0503020204020204" pitchFamily="34" charset="-122"/>
              <a:ea typeface="微软雅黑" panose="020B0503020204020204" pitchFamily="34" charset="-122"/>
            </a:endParaRPr>
          </a:p>
        </p:txBody>
      </p:sp>
      <p:sp>
        <p:nvSpPr>
          <p:cNvPr id="16" name="矩形 15"/>
          <p:cNvSpPr/>
          <p:nvPr/>
        </p:nvSpPr>
        <p:spPr>
          <a:xfrm>
            <a:off x="7392144" y="3306154"/>
            <a:ext cx="2339102"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消防责任事故罪</a:t>
            </a:r>
            <a:endParaRPr kumimoji="1" lang="zh-CN" altLang="en-US" sz="2400" b="1" dirty="0">
              <a:latin typeface="微软雅黑" panose="020B0503020204020204" pitchFamily="34" charset="-122"/>
              <a:ea typeface="微软雅黑" panose="020B0503020204020204" pitchFamily="34" charset="-122"/>
            </a:endParaRPr>
          </a:p>
        </p:txBody>
      </p:sp>
      <p:sp>
        <p:nvSpPr>
          <p:cNvPr id="17" name="矩形 16"/>
          <p:cNvSpPr/>
          <p:nvPr/>
        </p:nvSpPr>
        <p:spPr>
          <a:xfrm>
            <a:off x="7625540" y="4246422"/>
            <a:ext cx="3046026"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重大工程安全事故罪 </a:t>
            </a:r>
            <a:endParaRPr kumimoji="1" lang="zh-CN" altLang="en-US" sz="2400" b="1" dirty="0">
              <a:latin typeface="微软雅黑" panose="020B0503020204020204" pitchFamily="34" charset="-122"/>
              <a:ea typeface="微软雅黑" panose="020B0503020204020204" pitchFamily="34" charset="-122"/>
            </a:endParaRPr>
          </a:p>
        </p:txBody>
      </p:sp>
      <p:sp>
        <p:nvSpPr>
          <p:cNvPr id="18" name="矩形 17"/>
          <p:cNvSpPr/>
          <p:nvPr/>
        </p:nvSpPr>
        <p:spPr>
          <a:xfrm>
            <a:off x="7392144" y="5201438"/>
            <a:ext cx="2646878" cy="461665"/>
          </a:xfrm>
          <a:prstGeom prst="rect">
            <a:avLst/>
          </a:prstGeom>
        </p:spPr>
        <p:txBody>
          <a:bodyPr wrap="none">
            <a:spAutoFit/>
          </a:bodyPr>
          <a:lstStyle/>
          <a:p>
            <a:pPr algn="ctr"/>
            <a:r>
              <a:rPr kumimoji="1" lang="zh-CN" altLang="en-US" sz="2400" b="1" dirty="0">
                <a:latin typeface="微软雅黑" panose="020B0503020204020204" pitchFamily="34" charset="-122"/>
                <a:ea typeface="微软雅黑" panose="020B0503020204020204" pitchFamily="34" charset="-122"/>
              </a:rPr>
              <a:t>瞒报、谎报事故罪</a:t>
            </a:r>
            <a:endParaRPr kumimoji="1" lang="zh-CN" altLang="en-US" sz="2400" b="1" dirty="0">
              <a:latin typeface="微软雅黑" panose="020B0503020204020204" pitchFamily="34" charset="-122"/>
              <a:ea typeface="微软雅黑" panose="020B0503020204020204" pitchFamily="34" charset="-122"/>
            </a:endParaRPr>
          </a:p>
        </p:txBody>
      </p:sp>
      <p:sp>
        <p:nvSpPr>
          <p:cNvPr id="19" name="Rectangle 130"/>
          <p:cNvSpPr>
            <a:spLocks noChangeArrowheads="1"/>
          </p:cNvSpPr>
          <p:nvPr/>
        </p:nvSpPr>
        <p:spPr bwMode="auto">
          <a:xfrm>
            <a:off x="2639616" y="1525305"/>
            <a:ext cx="6912768" cy="961289"/>
          </a:xfrm>
          <a:prstGeom prst="rect">
            <a:avLst/>
          </a:prstGeom>
          <a:noFill/>
          <a:ln w="9525" algn="ctr">
            <a:noFill/>
            <a:miter lim="800000"/>
          </a:ln>
          <a:effectLst/>
        </p:spPr>
        <p:txBody>
          <a:bodyPr wrap="square">
            <a:spAutoFit/>
          </a:bodyPr>
          <a:lstStyle/>
          <a:p>
            <a:pPr algn="ctr">
              <a:lnSpc>
                <a:spcPct val="150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中华人民共和国刑法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关于生产经营单位在安全生产经营活动规定了六类犯罪。</a:t>
            </a:r>
            <a:endParaRPr lang="zh-CN" altLang="en-US" sz="2000" dirty="0">
              <a:latin typeface="微软雅黑" panose="020B0503020204020204" pitchFamily="34" charset="-122"/>
              <a:ea typeface="微软雅黑" panose="020B0503020204020204" pitchFamily="34" charset="-122"/>
            </a:endParaRPr>
          </a:p>
        </p:txBody>
      </p:sp>
      <p:sp>
        <p:nvSpPr>
          <p:cNvPr id="20" name="矩形 19"/>
          <p:cNvSpPr/>
          <p:nvPr/>
        </p:nvSpPr>
        <p:spPr>
          <a:xfrm>
            <a:off x="5152630" y="3668747"/>
            <a:ext cx="1723549" cy="1477328"/>
          </a:xfrm>
          <a:prstGeom prst="rect">
            <a:avLst/>
          </a:prstGeom>
        </p:spPr>
        <p:txBody>
          <a:bodyPr wrap="none">
            <a:spAutoFit/>
          </a:bodyPr>
          <a:lstStyle/>
          <a:p>
            <a:pPr algn="ctr">
              <a:lnSpc>
                <a:spcPct val="150000"/>
              </a:lnSpc>
            </a:pPr>
            <a:r>
              <a:rPr kumimoji="1" lang="en-US" altLang="zh-CN" sz="2000" b="1" dirty="0">
                <a:solidFill>
                  <a:schemeClr val="bg1"/>
                </a:solidFill>
                <a:latin typeface="微软雅黑" panose="020B0503020204020204" pitchFamily="34" charset="-122"/>
                <a:ea typeface="微软雅黑" panose="020B0503020204020204" pitchFamily="34" charset="-122"/>
              </a:rPr>
              <a:t>《</a:t>
            </a:r>
            <a:r>
              <a:rPr kumimoji="1" lang="zh-CN" altLang="en-US" sz="2000" b="1" dirty="0">
                <a:solidFill>
                  <a:schemeClr val="bg1"/>
                </a:solidFill>
                <a:latin typeface="微软雅黑" panose="020B0503020204020204" pitchFamily="34" charset="-122"/>
                <a:ea typeface="微软雅黑" panose="020B0503020204020204" pitchFamily="34" charset="-122"/>
              </a:rPr>
              <a:t>刑法</a:t>
            </a:r>
            <a:r>
              <a:rPr kumimoji="1" lang="en-US" altLang="zh-CN" sz="2000" b="1" dirty="0">
                <a:solidFill>
                  <a:schemeClr val="bg1"/>
                </a:solidFill>
                <a:latin typeface="微软雅黑" panose="020B0503020204020204" pitchFamily="34" charset="-122"/>
                <a:ea typeface="微软雅黑" panose="020B0503020204020204" pitchFamily="34" charset="-122"/>
              </a:rPr>
              <a:t>》</a:t>
            </a:r>
            <a:r>
              <a:rPr kumimoji="1" lang="zh-CN" altLang="en-US" sz="2000" b="1" dirty="0">
                <a:solidFill>
                  <a:schemeClr val="bg1"/>
                </a:solidFill>
                <a:latin typeface="微软雅黑" panose="020B0503020204020204" pitchFamily="34" charset="-122"/>
                <a:ea typeface="微软雅黑" panose="020B0503020204020204" pitchFamily="34" charset="-122"/>
              </a:rPr>
              <a:t>规定</a:t>
            </a:r>
            <a:endParaRPr kumimoji="1"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rPr>
              <a:t>六类安全生产</a:t>
            </a:r>
            <a:endParaRPr kumimoji="1" lang="zh-CN" altLang="en-US" sz="2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kumimoji="1" lang="zh-CN" altLang="en-US" sz="2000" b="1" dirty="0">
                <a:solidFill>
                  <a:schemeClr val="bg1"/>
                </a:solidFill>
                <a:latin typeface="微软雅黑" panose="020B0503020204020204" pitchFamily="34" charset="-122"/>
                <a:ea typeface="微软雅黑" panose="020B0503020204020204" pitchFamily="34" charset="-122"/>
              </a:rPr>
              <a:t>犯罪类型</a:t>
            </a:r>
            <a:endParaRPr kumimoji="1"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685725" y="329422"/>
            <a:ext cx="4820550" cy="584775"/>
          </a:xfrm>
          <a:prstGeom prst="rect">
            <a:avLst/>
          </a:prstGeom>
          <a:noFill/>
          <a:ln w="9525">
            <a:noFill/>
          </a:ln>
        </p:spPr>
        <p:txBody>
          <a:bodyPr wrap="square">
            <a:spAutoFit/>
          </a:bodyPr>
          <a:lstStyle/>
          <a:p>
            <a:pPr algn="ctr"/>
            <a:r>
              <a:rPr lang="en-US" altLang="zh-CN" sz="3200" b="1" dirty="0">
                <a:solidFill>
                  <a:srgbClr val="1D428B"/>
                </a:solidFill>
                <a:latin typeface="微软雅黑" panose="020B0503020204020204" pitchFamily="34" charset="-122"/>
                <a:ea typeface="微软雅黑" panose="020B0503020204020204" pitchFamily="34" charset="-122"/>
              </a:rPr>
              <a:t>《</a:t>
            </a:r>
            <a:r>
              <a:rPr lang="zh-CN" altLang="en-US" sz="3200" b="1" dirty="0">
                <a:solidFill>
                  <a:srgbClr val="1D428B"/>
                </a:solidFill>
                <a:latin typeface="微软雅黑" panose="020B0503020204020204" pitchFamily="34" charset="-122"/>
                <a:ea typeface="微软雅黑" panose="020B0503020204020204" pitchFamily="34" charset="-122"/>
              </a:rPr>
              <a:t>中华人民共和国刑法</a:t>
            </a:r>
            <a:r>
              <a:rPr lang="en-US" altLang="zh-CN" sz="3200" b="1" dirty="0">
                <a:solidFill>
                  <a:srgbClr val="1D428B"/>
                </a:solidFill>
                <a:latin typeface="微软雅黑" panose="020B0503020204020204" pitchFamily="34" charset="-122"/>
                <a:ea typeface="微软雅黑" panose="020B0503020204020204" pitchFamily="34" charset="-122"/>
              </a:rPr>
              <a:t>》 </a:t>
            </a:r>
            <a:endParaRPr lang="en-US" altLang="zh-CN" sz="3200" b="1" dirty="0">
              <a:solidFill>
                <a:srgbClr val="1D428B"/>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745850" y="617206"/>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446150" y="617206"/>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601834" y="617206"/>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01834" y="629038"/>
            <a:ext cx="2831976"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重大责任事故罪</a:t>
            </a:r>
            <a:endParaRPr lang="zh-CN" altLang="en-US" sz="2400" b="1" dirty="0">
              <a:latin typeface="微软雅黑" panose="020B0503020204020204" pitchFamily="34" charset="-122"/>
              <a:ea typeface="微软雅黑" panose="020B0503020204020204" pitchFamily="34" charset="-122"/>
            </a:endParaRPr>
          </a:p>
        </p:txBody>
      </p:sp>
      <p:sp>
        <p:nvSpPr>
          <p:cNvPr id="9" name="矩形 8"/>
          <p:cNvSpPr/>
          <p:nvPr/>
        </p:nvSpPr>
        <p:spPr>
          <a:xfrm>
            <a:off x="1811524" y="1412776"/>
            <a:ext cx="8568952" cy="1292662"/>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第一百三十四条规定，在生产、作业中违反有关安全管理的规定，因而发生重大伤亡事故或者造成其他严重后果的，处三年以下有期徒刑或者拘役；情节特别恶劣的，处三年以上七年以下有期徒刑。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649016"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829036" y="4512602"/>
            <a:ext cx="8568952" cy="1292662"/>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第一百三十四条规定，在生产、作业中违反有关安全管理的规定，因而发生重大伤亡事故或者造成其他严重后果的，处三年以下有期徒刑或者拘役；情节特别恶劣的，处三年以上七年以下有期徒刑。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4644008" y="3759423"/>
            <a:ext cx="2903984"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重大责任事故罪</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1504" y="761222"/>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44008" y="617206"/>
            <a:ext cx="2903984"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a:off x="7547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flipH="1">
            <a:off x="4499992" y="619590"/>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620764" y="3861048"/>
            <a:ext cx="8928992" cy="2448272"/>
          </a:xfrm>
          <a:prstGeom prst="rect">
            <a:avLst/>
          </a:prstGeom>
          <a:solidFill>
            <a:srgbClr val="1D4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63362" y="3717032"/>
            <a:ext cx="2700300" cy="5040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a:off x="7463662"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H="1">
            <a:off x="4619346" y="3717032"/>
            <a:ext cx="144016" cy="144016"/>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283968" y="638401"/>
            <a:ext cx="3624064"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重大劳动安全事故罪 </a:t>
            </a:r>
            <a:endParaRPr lang="zh-CN" altLang="en-US" sz="2400" b="1" dirty="0">
              <a:latin typeface="微软雅黑" panose="020B0503020204020204" pitchFamily="34" charset="-122"/>
              <a:ea typeface="微软雅黑" panose="020B0503020204020204" pitchFamily="34" charset="-122"/>
            </a:endParaRPr>
          </a:p>
        </p:txBody>
      </p:sp>
      <p:sp>
        <p:nvSpPr>
          <p:cNvPr id="3" name="矩形 2"/>
          <p:cNvSpPr/>
          <p:nvPr/>
        </p:nvSpPr>
        <p:spPr>
          <a:xfrm>
            <a:off x="1877380" y="1271079"/>
            <a:ext cx="8520608"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第一百三十五条　规定，安全生产设施或者安全生产条件不符合国家规定，因而发生重大伤亡事故或者造成其他严重后果的，对直接负责的主管人员和其他直接责任人员，处三年以下有期徒刑或者拘役；情节特别恶劣的，处三年以上七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572000" y="3747334"/>
            <a:ext cx="2994484" cy="461665"/>
          </a:xfrm>
          <a:prstGeom prst="rect">
            <a:avLst/>
          </a:prstGeom>
        </p:spPr>
        <p:txBody>
          <a:bodyPr wrap="square">
            <a:spAutoFit/>
          </a:bodyPr>
          <a:lstStyle/>
          <a:p>
            <a:pPr algn="ctr"/>
            <a:r>
              <a:rPr lang="zh-CN" altLang="en-US" sz="2400" b="1" dirty="0">
                <a:latin typeface="微软雅黑" panose="020B0503020204020204" pitchFamily="34" charset="-122"/>
                <a:ea typeface="微软雅黑" panose="020B0503020204020204" pitchFamily="34" charset="-122"/>
              </a:rPr>
              <a:t>危险物品肇事罪</a:t>
            </a:r>
            <a:endParaRPr lang="zh-CN" altLang="en-US" sz="2400" b="1" dirty="0">
              <a:latin typeface="微软雅黑" panose="020B0503020204020204" pitchFamily="34" charset="-122"/>
              <a:ea typeface="微软雅黑" panose="020B0503020204020204" pitchFamily="34" charset="-122"/>
            </a:endParaRPr>
          </a:p>
        </p:txBody>
      </p:sp>
      <p:sp>
        <p:nvSpPr>
          <p:cNvPr id="17" name="矩形 16"/>
          <p:cNvSpPr/>
          <p:nvPr/>
        </p:nvSpPr>
        <p:spPr>
          <a:xfrm>
            <a:off x="2093404" y="4412774"/>
            <a:ext cx="8304584" cy="1692771"/>
          </a:xfrm>
          <a:prstGeom prst="rect">
            <a:avLst/>
          </a:prstGeom>
        </p:spPr>
        <p:txBody>
          <a:bodyPr wrap="square">
            <a:spAutoFit/>
          </a:bodyPr>
          <a:lstStyle/>
          <a:p>
            <a:pPr>
              <a:lnSpc>
                <a:spcPct val="130000"/>
              </a:lnSpc>
            </a:pP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中华人民共和国刑法</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第一百三十六条规定：“违反爆炸性、易燃性、放射性、毒害性、腐蚀性物品的管理规定，在生产、储存、运输、使用中发生重大事故，造成严重后果的</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年以下有期徒刑或者拘役；后果特别严重的，处</a:t>
            </a:r>
            <a:r>
              <a:rPr lang="en-US" altLang="zh-CN" sz="2000" dirty="0">
                <a:solidFill>
                  <a:schemeClr val="bg1"/>
                </a:solidFill>
                <a:latin typeface="微软雅黑" panose="020B0503020204020204" pitchFamily="34" charset="-122"/>
                <a:ea typeface="微软雅黑" panose="020B0503020204020204" pitchFamily="34" charset="-122"/>
              </a:rPr>
              <a:t>3</a:t>
            </a:r>
            <a:r>
              <a:rPr lang="zh-CN" altLang="en-US" sz="2000" dirty="0">
                <a:solidFill>
                  <a:schemeClr val="bg1"/>
                </a:solidFill>
                <a:latin typeface="微软雅黑" panose="020B0503020204020204" pitchFamily="34" charset="-122"/>
                <a:ea typeface="微软雅黑" panose="020B0503020204020204" pitchFamily="34" charset="-122"/>
              </a:rPr>
              <a:t>年以上</a:t>
            </a:r>
            <a:r>
              <a:rPr lang="en-US" altLang="zh-CN" sz="2000" dirty="0">
                <a:solidFill>
                  <a:schemeClr val="bg1"/>
                </a:solidFill>
                <a:latin typeface="微软雅黑" panose="020B0503020204020204" pitchFamily="34" charset="-122"/>
                <a:ea typeface="微软雅黑" panose="020B0503020204020204" pitchFamily="34" charset="-122"/>
              </a:rPr>
              <a:t>7</a:t>
            </a:r>
            <a:r>
              <a:rPr lang="zh-CN" altLang="en-US" sz="2000" dirty="0">
                <a:solidFill>
                  <a:schemeClr val="bg1"/>
                </a:solidFill>
                <a:latin typeface="微软雅黑" panose="020B0503020204020204" pitchFamily="34" charset="-122"/>
                <a:ea typeface="微软雅黑" panose="020B0503020204020204" pitchFamily="34" charset="-122"/>
              </a:rPr>
              <a:t>年以下有期徒刑。”</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5.xml><?xml version="1.0" encoding="utf-8"?>
<p:tagLst xmlns:p="http://schemas.openxmlformats.org/presentationml/2006/main">
  <p:tag name="KSO_WM_SPECIAL_SOURCE" val="bdnull"/>
</p:tagLst>
</file>

<file path=ppt/tags/tag7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7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7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81.xml><?xml version="1.0" encoding="utf-8"?>
<p:tagLst xmlns:p="http://schemas.openxmlformats.org/presentationml/2006/main">
  <p:tag name="commondata" val="eyJoZGlkIjoiZTVlNmE2ZmI1ZjYwNzY0MzcxMzc3ZmQ0YThkN2JhMWY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bofe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ayers">
      <a:majorFont>
        <a:latin typeface="Times New Roman"/>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微信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7074</Words>
  <Application>WPS 演示</Application>
  <PresentationFormat>宽屏</PresentationFormat>
  <Paragraphs>944</Paragraphs>
  <Slides>61</Slides>
  <Notes>19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61</vt:i4>
      </vt:variant>
    </vt:vector>
  </HeadingPairs>
  <TitlesOfParts>
    <vt:vector size="76" baseType="lpstr">
      <vt:lpstr>Arial</vt:lpstr>
      <vt:lpstr>宋体</vt:lpstr>
      <vt:lpstr>Wingdings</vt:lpstr>
      <vt:lpstr>华文中宋</vt:lpstr>
      <vt:lpstr>Times New Roman</vt:lpstr>
      <vt:lpstr>微软雅黑</vt:lpstr>
      <vt:lpstr>Wingdings</vt:lpstr>
      <vt:lpstr>方正大标宋简体</vt:lpstr>
      <vt:lpstr>Arial Unicode MS</vt:lpstr>
      <vt:lpstr>Symbol</vt:lpstr>
      <vt:lpstr>黑体</vt:lpstr>
      <vt:lpstr>楷体</vt:lpstr>
      <vt:lpstr>汉仪旗黑-85S</vt:lpstr>
      <vt:lpstr>bofety</vt:lpstr>
      <vt:lpstr>微信公众号: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资金保障</vt:lpstr>
      <vt:lpstr>安全生产管理人员配置</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改善人的行为对控制事故的作用</vt:lpstr>
      <vt:lpstr>PowerPoint 演示文稿</vt:lpstr>
      <vt:lpstr>PowerPoint 演示文稿</vt:lpstr>
      <vt:lpstr>PowerPoint 演示文稿</vt:lpstr>
      <vt:lpstr>PowerPoint 演示文稿</vt:lpstr>
      <vt:lpstr>建立安全生产责任制的目的：</vt:lpstr>
      <vt:lpstr>主要负责人安全责任追究：</vt:lpstr>
      <vt:lpstr>主要负责人安全责任追究：</vt:lpstr>
      <vt:lpstr>PowerPoint 演示文稿</vt:lpstr>
      <vt:lpstr>为什么企业是安全生产责任主体</vt:lpstr>
      <vt:lpstr>为什么企业是安全生产责任主体</vt:lpstr>
      <vt:lpstr>PowerPoint 演示文稿</vt:lpstr>
      <vt:lpstr>PowerPoint 演示文稿</vt:lpstr>
      <vt:lpstr>PowerPoint 演示文稿</vt:lpstr>
      <vt:lpstr>PowerPoint 演示文稿</vt:lpstr>
      <vt:lpstr>建立安全生产责任制</vt:lpstr>
      <vt:lpstr>PowerPoint 演示文稿</vt:lpstr>
      <vt:lpstr>分管领导的安全职责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企业安全生产主体责任的内容</vt:lpstr>
      <vt:lpstr>PowerPoint 演示文稿</vt:lpstr>
      <vt:lpstr>建立管理责任权重体系</vt:lpstr>
      <vt:lpstr>　　</vt:lpstr>
      <vt:lpstr>安全责任综合绩效考核　</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免费安全资料加微anquan2024</dc:description>
  <dc:subject>免费安全资料加微anquan2024</dc:subject>
  <cp:category>微信公众号:安全生产管理</cp:category>
  <cp:lastModifiedBy>little fairy</cp:lastModifiedBy>
  <cp:revision>4</cp:revision>
  <dcterms:created xsi:type="dcterms:W3CDTF">2021-01-17T23:58:00Z</dcterms:created>
  <dcterms:modified xsi:type="dcterms:W3CDTF">2024-05-17T02:10:11Z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3692EE8DAAE245A69157FD515C0CB440_13</vt:lpwstr>
  </property>
</Properties>
</file>