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7"/>
  </p:notesMasterIdLst>
  <p:sldIdLst>
    <p:sldId id="256" r:id="rId4"/>
    <p:sldId id="291" r:id="rId5"/>
    <p:sldId id="259" r:id="rId6"/>
    <p:sldId id="261" r:id="rId8"/>
    <p:sldId id="260" r:id="rId9"/>
    <p:sldId id="263" r:id="rId10"/>
    <p:sldId id="264" r:id="rId11"/>
    <p:sldId id="266" r:id="rId12"/>
    <p:sldId id="265" r:id="rId13"/>
    <p:sldId id="268" r:id="rId14"/>
    <p:sldId id="267" r:id="rId15"/>
    <p:sldId id="269" r:id="rId16"/>
    <p:sldId id="270" r:id="rId17"/>
    <p:sldId id="271" r:id="rId18"/>
    <p:sldId id="274" r:id="rId19"/>
    <p:sldId id="278" r:id="rId20"/>
    <p:sldId id="277" r:id="rId21"/>
    <p:sldId id="285" r:id="rId22"/>
    <p:sldId id="279" r:id="rId23"/>
    <p:sldId id="280" r:id="rId24"/>
    <p:sldId id="284" r:id="rId25"/>
    <p:sldId id="281" r:id="rId26"/>
    <p:sldId id="293"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143"/>
    <a:srgbClr val="FAFF73"/>
    <a:srgbClr val="EE9C0C"/>
    <a:srgbClr val="9ABA58"/>
    <a:srgbClr val="15A085"/>
    <a:srgbClr val="2A7FB6"/>
    <a:srgbClr val="069B87"/>
    <a:srgbClr val="0B9796"/>
    <a:srgbClr val="6FC665"/>
    <a:srgbClr val="308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60.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70280" y="142240"/>
            <a:ext cx="10603230" cy="1031240"/>
          </a:xfrm>
        </p:spPr>
        <p:txBody>
          <a:bodyPr/>
          <a:lstStyle/>
          <a:p>
            <a:r>
              <a:rPr lang="zh-CN" altLang="en-US" smtClean="0"/>
              <a:t>单击此处编辑母版标题样式</a:t>
            </a:r>
            <a:endParaRPr lang="zh-CN" altLang="en-US"/>
          </a:p>
        </p:txBody>
      </p:sp>
      <p:cxnSp>
        <p:nvCxnSpPr>
          <p:cNvPr id="8" name="直接连接符 7"/>
          <p:cNvCxnSpPr/>
          <p:nvPr/>
        </p:nvCxnSpPr>
        <p:spPr>
          <a:xfrm>
            <a:off x="558800" y="-4445"/>
            <a:ext cx="0" cy="1177925"/>
          </a:xfrm>
          <a:prstGeom prst="line">
            <a:avLst/>
          </a:prstGeom>
          <a:ln w="76200">
            <a:solidFill>
              <a:srgbClr val="0B97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70280" y="142240"/>
            <a:ext cx="10603230" cy="1031240"/>
          </a:xfrm>
        </p:spPr>
        <p:txBody>
          <a:bodyPr/>
          <a:lstStyle/>
          <a:p>
            <a:r>
              <a:rPr lang="zh-CN" altLang="en-US" smtClean="0"/>
              <a:t>单击此处编辑母版标题样式</a:t>
            </a:r>
            <a:endParaRPr lang="zh-CN" altLang="en-US"/>
          </a:p>
        </p:txBody>
      </p:sp>
      <p:cxnSp>
        <p:nvCxnSpPr>
          <p:cNvPr id="8" name="直接连接符 7"/>
          <p:cNvCxnSpPr/>
          <p:nvPr/>
        </p:nvCxnSpPr>
        <p:spPr>
          <a:xfrm>
            <a:off x="558800" y="-4445"/>
            <a:ext cx="0" cy="1177925"/>
          </a:xfrm>
          <a:prstGeom prst="line">
            <a:avLst/>
          </a:prstGeom>
          <a:ln w="76200">
            <a:solidFill>
              <a:srgbClr val="0B97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mt="11000"/>
            <a:grayscl/>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descr="earth-universe-space-planet"/>
          <p:cNvPicPr>
            <a:picLocks noChangeAspect="1"/>
          </p:cNvPicPr>
          <p:nvPr userDrawn="1"/>
        </p:nvPicPr>
        <p:blipFill>
          <a:blip r:embed="rId4">
            <a:alphaModFix amt="5000"/>
            <a:grayscl/>
          </a:blip>
          <a:srcRect t="6700" b="6372"/>
          <a:stretch>
            <a:fillRect/>
          </a:stretch>
        </p:blipFill>
        <p:spPr>
          <a:xfrm>
            <a:off x="635" y="-635"/>
            <a:ext cx="12191365" cy="6976745"/>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mt="11000"/>
            <a:grayscl/>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descr="earth-universe-space-planet"/>
          <p:cNvPicPr>
            <a:picLocks noChangeAspect="1"/>
          </p:cNvPicPr>
          <p:nvPr userDrawn="1"/>
        </p:nvPicPr>
        <p:blipFill>
          <a:blip r:embed="rId5">
            <a:alphaModFix amt="5000"/>
            <a:grayscl/>
          </a:blip>
          <a:srcRect t="6700" b="6372"/>
          <a:stretch>
            <a:fillRect/>
          </a:stretch>
        </p:blipFill>
        <p:spPr>
          <a:xfrm>
            <a:off x="635" y="-635"/>
            <a:ext cx="12191365" cy="6976745"/>
          </a:xfrm>
          <a:prstGeom prst="rect">
            <a:avLst/>
          </a:prstGeom>
        </p:spPr>
      </p:pic>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tags" Target="../tags/tag36.xml"/><Relationship Id="rId3" Type="http://schemas.openxmlformats.org/officeDocument/2006/relationships/image" Target="../media/image9.png"/><Relationship Id="rId2" Type="http://schemas.openxmlformats.org/officeDocument/2006/relationships/tags" Target="../tags/tag35.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1.png"/><Relationship Id="rId2" Type="http://schemas.openxmlformats.org/officeDocument/2006/relationships/tags" Target="../tags/tag38.xml"/><Relationship Id="rId16" Type="http://schemas.openxmlformats.org/officeDocument/2006/relationships/slideLayout" Target="../slideLayouts/slideLayout5.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2.png"/><Relationship Id="rId2" Type="http://schemas.openxmlformats.org/officeDocument/2006/relationships/tags" Target="../tags/tag53.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59.xml"/><Relationship Id="rId7" Type="http://schemas.openxmlformats.org/officeDocument/2006/relationships/hyperlink" Target="http://www.bofety.com/" TargetMode="External"/><Relationship Id="rId6" Type="http://schemas.openxmlformats.org/officeDocument/2006/relationships/tags" Target="../tags/tag58.xml"/><Relationship Id="rId5" Type="http://schemas.openxmlformats.org/officeDocument/2006/relationships/image" Target="../media/image14.jpeg"/><Relationship Id="rId4" Type="http://schemas.openxmlformats.org/officeDocument/2006/relationships/tags" Target="../tags/tag57.xml"/><Relationship Id="rId3" Type="http://schemas.openxmlformats.org/officeDocument/2006/relationships/image" Target="../media/image13.jpeg"/><Relationship Id="rId2" Type="http://schemas.openxmlformats.org/officeDocument/2006/relationships/tags" Target="../tags/tag56.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3" Type="http://schemas.openxmlformats.org/officeDocument/2006/relationships/slideLayout" Target="../slideLayouts/slideLayout2.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34.xml"/><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3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0" y="1821815"/>
            <a:ext cx="12192000" cy="1717040"/>
          </a:xfrm>
          <a:solidFill>
            <a:srgbClr val="39998D">
              <a:alpha val="71000"/>
            </a:srgbClr>
          </a:solidFill>
        </p:spPr>
        <p:txBody>
          <a:bodyPr anchor="ctr" anchorCtr="0"/>
          <a:p>
            <a:r>
              <a:rPr lang="zh-CN" altLang="zh-CN" sz="7200" b="1">
                <a:solidFill>
                  <a:schemeClr val="bg1"/>
                </a:solidFill>
              </a:rPr>
              <a:t>碳票、碳积分、碳标签</a:t>
            </a:r>
            <a:endParaRPr lang="zh-CN" altLang="zh-CN" sz="7200" b="1">
              <a:solidFill>
                <a:schemeClr val="bg1"/>
              </a:solidFill>
            </a:endParaRPr>
          </a:p>
        </p:txBody>
      </p:sp>
      <p:sp>
        <p:nvSpPr>
          <p:cNvPr id="3" name="副标题 2"/>
          <p:cNvSpPr>
            <a:spLocks noGrp="1"/>
          </p:cNvSpPr>
          <p:nvPr>
            <p:ph type="subTitle" idx="1"/>
          </p:nvPr>
        </p:nvSpPr>
        <p:spPr>
          <a:xfrm>
            <a:off x="1524000" y="4809173"/>
            <a:ext cx="9144000" cy="1655762"/>
          </a:xfrm>
        </p:spPr>
        <p:txBody>
          <a:bodyPr anchor="ctr" anchorCtr="0"/>
          <a:p>
            <a:endParaRPr lang="zh-CN" altLang="en-US">
              <a:solidFill>
                <a:schemeClr val="tx1"/>
              </a:solidFill>
            </a:endParaRPr>
          </a:p>
          <a:p>
            <a:r>
              <a:rPr lang="en-US" altLang="zh-CN">
                <a:solidFill>
                  <a:schemeClr val="tx1"/>
                </a:solidFill>
                <a:latin typeface="Times New Roman" panose="02020603050405020304" charset="0"/>
                <a:cs typeface="Times New Roman" panose="02020603050405020304" charset="0"/>
              </a:rPr>
              <a:t>2023</a:t>
            </a:r>
            <a:r>
              <a:rPr lang="zh-CN" altLang="en-US">
                <a:solidFill>
                  <a:schemeClr val="tx1"/>
                </a:solidFill>
                <a:latin typeface="Times New Roman" panose="02020603050405020304" charset="0"/>
                <a:cs typeface="Times New Roman" panose="02020603050405020304" charset="0"/>
              </a:rPr>
              <a:t>年</a:t>
            </a:r>
            <a:r>
              <a:rPr lang="en-US" altLang="zh-CN">
                <a:solidFill>
                  <a:schemeClr val="tx1"/>
                </a:solidFill>
                <a:latin typeface="Times New Roman" panose="02020603050405020304" charset="0"/>
                <a:cs typeface="Times New Roman" panose="02020603050405020304" charset="0"/>
              </a:rPr>
              <a:t>7</a:t>
            </a:r>
            <a:r>
              <a:rPr lang="zh-CN" altLang="en-US">
                <a:solidFill>
                  <a:schemeClr val="tx1"/>
                </a:solidFill>
                <a:latin typeface="Times New Roman" panose="02020603050405020304" charset="0"/>
                <a:cs typeface="Times New Roman" panose="02020603050405020304" charset="0"/>
              </a:rPr>
              <a:t>月</a:t>
            </a:r>
            <a:r>
              <a:rPr lang="en-US" altLang="zh-CN">
                <a:solidFill>
                  <a:schemeClr val="tx1"/>
                </a:solidFill>
                <a:latin typeface="Times New Roman" panose="02020603050405020304" charset="0"/>
                <a:cs typeface="Times New Roman" panose="02020603050405020304" charset="0"/>
              </a:rPr>
              <a:t>21</a:t>
            </a:r>
            <a:r>
              <a:rPr lang="zh-CN" altLang="en-US">
                <a:solidFill>
                  <a:schemeClr val="tx1"/>
                </a:solidFill>
                <a:latin typeface="Times New Roman" panose="02020603050405020304" charset="0"/>
                <a:cs typeface="Times New Roman" panose="02020603050405020304" charset="0"/>
              </a:rPr>
              <a:t>日</a:t>
            </a:r>
            <a:endParaRPr lang="zh-CN" altLang="en-US">
              <a:solidFill>
                <a:schemeClr val="tx1"/>
              </a:solidFill>
              <a:latin typeface="Times New Roman" panose="02020603050405020304" charset="0"/>
              <a:cs typeface="Times New Roman" panose="02020603050405020304" charset="0"/>
            </a:endParaRPr>
          </a:p>
        </p:txBody>
      </p:sp>
      <p:sp>
        <p:nvSpPr>
          <p:cNvPr id="4" name="文本框 3" descr="7b0a2020202022776f7264617274223a20227b5c2269645c223a32353030343531362c5c227469645c223a31333439377d220a7d0a"/>
          <p:cNvSpPr txBox="1"/>
          <p:nvPr>
            <p:custDataLst>
              <p:tags r:id="rId1"/>
            </p:custDataLst>
          </p:nvPr>
        </p:nvSpPr>
        <p:spPr>
          <a:xfrm>
            <a:off x="7853045" y="37533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7403045" y="500128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646160" y="50018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889275" y="50012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碳积分</a:t>
            </a:r>
            <a:r>
              <a:rPr lang="en-US" altLang="zh-CN"/>
              <a:t>—</a:t>
            </a:r>
            <a:r>
              <a:rPr lang="zh-CN" altLang="en-US"/>
              <a:t>概念</a:t>
            </a:r>
            <a:endParaRPr lang="zh-CN" altLang="en-US"/>
          </a:p>
        </p:txBody>
      </p:sp>
      <p:sp>
        <p:nvSpPr>
          <p:cNvPr id="3" name="文本框 2"/>
          <p:cNvSpPr txBox="1"/>
          <p:nvPr/>
        </p:nvSpPr>
        <p:spPr>
          <a:xfrm>
            <a:off x="970280" y="2006600"/>
            <a:ext cx="9917430" cy="2306320"/>
          </a:xfrm>
          <a:prstGeom prst="rect">
            <a:avLst/>
          </a:prstGeom>
          <a:ln>
            <a:solidFill>
              <a:srgbClr val="39998D"/>
            </a:solidFill>
          </a:ln>
        </p:spPr>
        <p:txBody>
          <a:bodyPr wrap="square">
            <a:spAutoFit/>
          </a:bodyPr>
          <a:p>
            <a:pPr marL="285750" indent="-285750" algn="l">
              <a:lnSpc>
                <a:spcPct val="180000"/>
              </a:lnSpc>
              <a:buFont typeface="Wingdings" panose="05000000000000000000" charset="0"/>
              <a:buChar char="l"/>
            </a:pPr>
            <a:r>
              <a:rPr lang="zh-CN" altLang="en-US" sz="1600">
                <a:latin typeface="Arial" panose="020B0604020202020204" pitchFamily="34" charset="0"/>
                <a:ea typeface="微软雅黑" panose="020B0503020204020204" charset="-122"/>
              </a:rPr>
              <a:t>国内叫做新能源汽车积分管理制度，也就是NEV，是借鉴美国ZEV计划制定的碳积分政策；</a:t>
            </a:r>
            <a:endParaRPr lang="zh-CN" altLang="en-US" sz="1600">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l"/>
            </a:pPr>
            <a:r>
              <a:rPr lang="zh-CN" altLang="en-US" sz="1600">
                <a:latin typeface="Arial" panose="020B0604020202020204" pitchFamily="34" charset="0"/>
                <a:ea typeface="微软雅黑" panose="020B0503020204020204" charset="-122"/>
              </a:rPr>
              <a:t>政策依据：《乘用车企业平均燃料消耗量与新能源汽车积分并行管理办法》；</a:t>
            </a:r>
            <a:endParaRPr lang="zh-CN" altLang="en-US" sz="1600">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l"/>
            </a:pPr>
            <a:r>
              <a:rPr lang="zh-CN" altLang="en-US" sz="1600">
                <a:latin typeface="Arial" panose="020B0604020202020204" pitchFamily="34" charset="0"/>
                <a:ea typeface="微软雅黑" panose="020B0503020204020204" charset="-122"/>
                <a:sym typeface="+mn-ea"/>
              </a:rPr>
              <a:t>（ZEV: zero emission vehicles）：</a:t>
            </a:r>
            <a:r>
              <a:rPr lang="zh-CN" altLang="en-US" sz="1600">
                <a:latin typeface="Arial" panose="020B0604020202020204" pitchFamily="34" charset="0"/>
                <a:ea typeface="微软雅黑" panose="020B0503020204020204" charset="-122"/>
              </a:rPr>
              <a:t>由美国空气资源委员会（CARB）牵头，于1990年为防治机动车污染物排放提出。法规要求车企应通过销售新能源汽车获取相应额度的ZEV积分，未达标企业需向其他企业购买积分，或是缴纳罚金。</a:t>
            </a:r>
            <a:endParaRPr lang="zh-CN" altLang="en-US" sz="1600">
              <a:latin typeface="Arial" panose="020B0604020202020204" pitchFamily="34" charset="0"/>
              <a:ea typeface="微软雅黑" panose="020B0503020204020204" charset="-122"/>
            </a:endParaRPr>
          </a:p>
        </p:txBody>
      </p:sp>
      <p:sp>
        <p:nvSpPr>
          <p:cNvPr id="9" name="文本框 8"/>
          <p:cNvSpPr txBox="1"/>
          <p:nvPr/>
        </p:nvSpPr>
        <p:spPr>
          <a:xfrm>
            <a:off x="970280" y="5448935"/>
            <a:ext cx="10398760" cy="878840"/>
          </a:xfrm>
          <a:prstGeom prst="rect">
            <a:avLst/>
          </a:prstGeom>
          <a:ln>
            <a:solidFill>
              <a:srgbClr val="6FC665"/>
            </a:solidFill>
          </a:ln>
        </p:spPr>
        <p:txBody>
          <a:bodyPr wrap="square">
            <a:spAutoFit/>
          </a:bodyPr>
          <a:p>
            <a:pPr marL="285750" indent="-285750" algn="l">
              <a:lnSpc>
                <a:spcPct val="160000"/>
              </a:lnSpc>
              <a:buFont typeface="Wingdings" panose="05000000000000000000" charset="0"/>
              <a:buChar char="l"/>
            </a:pPr>
            <a:r>
              <a:rPr lang="zh-CN" altLang="en-US" sz="1600">
                <a:latin typeface="Arial" panose="020B0604020202020204" pitchFamily="34" charset="0"/>
                <a:ea typeface="微软雅黑" panose="020B0503020204020204" charset="-122"/>
              </a:rPr>
              <a:t>个人开通碳积分账户，日常生活中的碳减排行为会被换算成积分，存到相应账户里。</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a:latin typeface="Arial" panose="020B0604020202020204" pitchFamily="34" charset="0"/>
                <a:ea typeface="微软雅黑" panose="020B0503020204020204" charset="-122"/>
              </a:rPr>
              <a:t>碳积分可在申请平台兑换商品或者服务。</a:t>
            </a:r>
            <a:endParaRPr lang="zh-CN" altLang="en-US" sz="1600">
              <a:latin typeface="Arial" panose="020B0604020202020204" pitchFamily="34" charset="0"/>
              <a:ea typeface="微软雅黑" panose="020B0503020204020204" charset="-122"/>
            </a:endParaRPr>
          </a:p>
        </p:txBody>
      </p:sp>
      <p:sp>
        <p:nvSpPr>
          <p:cNvPr id="11" name="矩形 10"/>
          <p:cNvSpPr/>
          <p:nvPr/>
        </p:nvSpPr>
        <p:spPr>
          <a:xfrm>
            <a:off x="970280" y="1598295"/>
            <a:ext cx="2806700" cy="422910"/>
          </a:xfrm>
          <a:prstGeom prst="rect">
            <a:avLst/>
          </a:prstGeom>
          <a:solidFill>
            <a:srgbClr val="308E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针对车企的企业碳积分</a:t>
            </a:r>
            <a:endParaRPr lang="zh-CN" altLang="en-US" b="1">
              <a:latin typeface="Arial" panose="020B0604020202020204" pitchFamily="34" charset="0"/>
              <a:ea typeface="微软雅黑" panose="020B0503020204020204" charset="-122"/>
              <a:sym typeface="+mn-ea"/>
            </a:endParaRPr>
          </a:p>
        </p:txBody>
      </p:sp>
      <p:sp>
        <p:nvSpPr>
          <p:cNvPr id="12" name="矩形 11"/>
          <p:cNvSpPr/>
          <p:nvPr/>
        </p:nvSpPr>
        <p:spPr>
          <a:xfrm>
            <a:off x="970280" y="5041900"/>
            <a:ext cx="3364865" cy="407035"/>
          </a:xfrm>
          <a:prstGeom prst="rect">
            <a:avLst/>
          </a:prstGeom>
          <a:solidFill>
            <a:srgbClr val="6FC66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碳普惠机制下的个人碳积分</a:t>
            </a:r>
            <a:endParaRPr lang="zh-CN" altLang="en-U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碳积分</a:t>
            </a:r>
            <a:r>
              <a:rPr lang="en-US" altLang="zh-CN"/>
              <a:t>—</a:t>
            </a:r>
            <a:r>
              <a:rPr lang="zh-CN" altLang="en-US"/>
              <a:t>案例</a:t>
            </a:r>
            <a:endParaRPr lang="zh-CN" altLang="en-US"/>
          </a:p>
        </p:txBody>
      </p:sp>
      <p:sp>
        <p:nvSpPr>
          <p:cNvPr id="3" name="文本框 2"/>
          <p:cNvSpPr txBox="1"/>
          <p:nvPr/>
        </p:nvSpPr>
        <p:spPr>
          <a:xfrm>
            <a:off x="970280" y="1743710"/>
            <a:ext cx="9917430" cy="4628515"/>
          </a:xfrm>
          <a:prstGeom prst="rect">
            <a:avLst/>
          </a:prstGeom>
          <a:ln>
            <a:solidFill>
              <a:srgbClr val="39998D"/>
            </a:solidFill>
          </a:ln>
        </p:spPr>
        <p:txBody>
          <a:bodyPr wrap="square">
            <a:spAutoFit/>
          </a:bodyPr>
          <a:p>
            <a:pPr marL="285750" indent="-285750" algn="l" fontAlgn="auto">
              <a:lnSpc>
                <a:spcPct val="120000"/>
              </a:lnSpc>
              <a:spcBef>
                <a:spcPts val="1200"/>
              </a:spcBef>
              <a:buFont typeface="Wingdings" panose="05000000000000000000" charset="0"/>
              <a:buChar char="l"/>
            </a:pPr>
            <a:r>
              <a:rPr lang="zh-CN" altLang="en-US" b="1">
                <a:solidFill>
                  <a:srgbClr val="0B9796"/>
                </a:solidFill>
                <a:latin typeface="Arial" panose="020B0604020202020204" pitchFamily="34" charset="0"/>
                <a:ea typeface="微软雅黑" panose="020B0503020204020204" charset="-122"/>
              </a:rPr>
              <a:t>新能源汽车企业十分重要的收入来源。</a:t>
            </a:r>
            <a:endParaRPr lang="zh-CN" altLang="en-US" b="1">
              <a:solidFill>
                <a:srgbClr val="0B9796"/>
              </a:solidFill>
              <a:latin typeface="Arial" panose="020B0604020202020204" pitchFamily="34" charset="0"/>
              <a:ea typeface="微软雅黑" panose="020B0503020204020204" charset="-122"/>
            </a:endParaRPr>
          </a:p>
          <a:p>
            <a:pPr marL="349250" lvl="1" indent="0" algn="l" fontAlgn="auto">
              <a:lnSpc>
                <a:spcPct val="120000"/>
              </a:lnSpc>
              <a:spcBef>
                <a:spcPts val="1200"/>
              </a:spcBef>
              <a:buFont typeface="Wingdings" panose="05000000000000000000" charset="0"/>
              <a:buNone/>
            </a:pPr>
            <a:r>
              <a:rPr lang="zh-CN" altLang="en-US" sz="1600">
                <a:solidFill>
                  <a:schemeClr val="tx1"/>
                </a:solidFill>
                <a:latin typeface="Arial" panose="020B0604020202020204" pitchFamily="34" charset="0"/>
                <a:ea typeface="微软雅黑" panose="020B0503020204020204" charset="-122"/>
              </a:rPr>
              <a:t>特斯拉</a:t>
            </a:r>
            <a:r>
              <a:rPr lang="en-US" altLang="zh-CN" sz="1600">
                <a:solidFill>
                  <a:schemeClr val="tx1"/>
                </a:solidFill>
                <a:latin typeface="Arial" panose="020B0604020202020204" pitchFamily="34" charset="0"/>
                <a:ea typeface="微软雅黑" panose="020B0503020204020204" charset="-122"/>
              </a:rPr>
              <a:t>2023</a:t>
            </a:r>
            <a:r>
              <a:rPr lang="zh-CN" altLang="en-US" sz="1600">
                <a:solidFill>
                  <a:schemeClr val="tx1"/>
                </a:solidFill>
                <a:latin typeface="Arial" panose="020B0604020202020204" pitchFamily="34" charset="0"/>
                <a:ea typeface="微软雅黑" panose="020B0503020204020204" charset="-122"/>
              </a:rPr>
              <a:t>年第一季度碳积分收入</a:t>
            </a:r>
            <a:r>
              <a:rPr lang="en-US" altLang="zh-CN" sz="1600">
                <a:solidFill>
                  <a:schemeClr val="tx1"/>
                </a:solidFill>
                <a:latin typeface="Arial" panose="020B0604020202020204" pitchFamily="34" charset="0"/>
                <a:ea typeface="微软雅黑" panose="020B0503020204020204" charset="-122"/>
              </a:rPr>
              <a:t>6.97</a:t>
            </a:r>
            <a:r>
              <a:rPr lang="zh-CN" altLang="en-US" sz="1600">
                <a:solidFill>
                  <a:schemeClr val="tx1"/>
                </a:solidFill>
                <a:latin typeface="Arial" panose="020B0604020202020204" pitchFamily="34" charset="0"/>
                <a:ea typeface="微软雅黑" panose="020B0503020204020204" charset="-122"/>
              </a:rPr>
              <a:t>亿美元。</a:t>
            </a:r>
            <a:endParaRPr lang="zh-CN" altLang="en-US" sz="1600">
              <a:solidFill>
                <a:schemeClr val="tx1"/>
              </a:solidFill>
              <a:latin typeface="Arial" panose="020B0604020202020204" pitchFamily="34" charset="0"/>
              <a:ea typeface="微软雅黑" panose="020B0503020204020204" charset="-122"/>
            </a:endParaRPr>
          </a:p>
          <a:p>
            <a:pPr marL="285750" indent="-285750" algn="l" fontAlgn="auto">
              <a:lnSpc>
                <a:spcPct val="120000"/>
              </a:lnSpc>
              <a:spcBef>
                <a:spcPts val="1200"/>
              </a:spcBef>
              <a:buFont typeface="Wingdings" panose="05000000000000000000" charset="0"/>
              <a:buChar char="l"/>
            </a:pPr>
            <a:r>
              <a:rPr lang="zh-CN" altLang="en-US" b="1">
                <a:solidFill>
                  <a:srgbClr val="0B9796"/>
                </a:solidFill>
                <a:latin typeface="Arial" panose="020B0604020202020204" pitchFamily="34" charset="0"/>
                <a:ea typeface="微软雅黑" panose="020B0503020204020204" charset="-122"/>
              </a:rPr>
              <a:t>是国家为了支持新能源汽车发展而制定的变相补贴政策。</a:t>
            </a:r>
            <a:endParaRPr lang="zh-CN" altLang="en-US" b="1">
              <a:solidFill>
                <a:srgbClr val="0B9796"/>
              </a:solidFill>
              <a:latin typeface="Arial" panose="020B0604020202020204" pitchFamily="34" charset="0"/>
              <a:ea typeface="微软雅黑" panose="020B0503020204020204" charset="-122"/>
            </a:endParaRPr>
          </a:p>
          <a:p>
            <a:pPr marL="338455" lvl="2" indent="0" algn="l" fontAlgn="auto">
              <a:lnSpc>
                <a:spcPct val="120000"/>
              </a:lnSpc>
              <a:spcBef>
                <a:spcPts val="1200"/>
              </a:spcBef>
              <a:buFont typeface="Wingdings" panose="05000000000000000000" charset="0"/>
              <a:buNone/>
            </a:pPr>
            <a:r>
              <a:rPr lang="zh-CN" altLang="en-US" sz="1600">
                <a:latin typeface="Arial" panose="020B0604020202020204" pitchFamily="34" charset="0"/>
                <a:ea typeface="微软雅黑" panose="020B0503020204020204" charset="-122"/>
              </a:rPr>
              <a:t>2017年8月16日，国务院工信部发布《乘用车企业平均燃料消耗量与新能源汽车积分并行管理办法》，自2018年4月1日起施行。该政策2020年修订改变了部分参考指标的权重，</a:t>
            </a:r>
            <a:r>
              <a:rPr lang="en-US" altLang="zh-CN" sz="1600">
                <a:latin typeface="Arial" panose="020B0604020202020204" pitchFamily="34" charset="0"/>
                <a:ea typeface="微软雅黑" panose="020B0503020204020204" charset="-122"/>
              </a:rPr>
              <a:t>2023</a:t>
            </a:r>
            <a:r>
              <a:rPr lang="zh-CN" altLang="en-US" sz="1600">
                <a:latin typeface="Arial" panose="020B0604020202020204" pitchFamily="34" charset="0"/>
                <a:ea typeface="微软雅黑" panose="020B0503020204020204" charset="-122"/>
              </a:rPr>
              <a:t>年</a:t>
            </a:r>
            <a:r>
              <a:rPr lang="en-US" altLang="zh-CN" sz="1600">
                <a:latin typeface="Arial" panose="020B0604020202020204" pitchFamily="34" charset="0"/>
                <a:ea typeface="微软雅黑" panose="020B0503020204020204" charset="-122"/>
              </a:rPr>
              <a:t>7</a:t>
            </a:r>
            <a:r>
              <a:rPr lang="zh-CN" altLang="en-US" sz="1600">
                <a:latin typeface="Arial" panose="020B0604020202020204" pitchFamily="34" charset="0"/>
                <a:ea typeface="微软雅黑" panose="020B0503020204020204" charset="-122"/>
              </a:rPr>
              <a:t>月</a:t>
            </a:r>
            <a:r>
              <a:rPr lang="en-US" altLang="zh-CN" sz="1600">
                <a:latin typeface="Arial" panose="020B0604020202020204" pitchFamily="34" charset="0"/>
                <a:ea typeface="微软雅黑" panose="020B0503020204020204" charset="-122"/>
              </a:rPr>
              <a:t>6</a:t>
            </a:r>
            <a:r>
              <a:rPr lang="zh-CN" altLang="en-US" sz="1600">
                <a:latin typeface="Arial" panose="020B0604020202020204" pitchFamily="34" charset="0"/>
                <a:ea typeface="微软雅黑" panose="020B0503020204020204" charset="-122"/>
              </a:rPr>
              <a:t>日再次修订，调整新能源车型积分计算方法。</a:t>
            </a:r>
            <a:endParaRPr lang="zh-CN" altLang="en-US" sz="1600">
              <a:latin typeface="Arial" panose="020B0604020202020204" pitchFamily="34" charset="0"/>
              <a:ea typeface="微软雅黑" panose="020B0503020204020204" charset="-122"/>
            </a:endParaRPr>
          </a:p>
          <a:p>
            <a:pPr marL="323850" indent="0" algn="l" fontAlgn="auto">
              <a:lnSpc>
                <a:spcPct val="120000"/>
              </a:lnSpc>
              <a:spcBef>
                <a:spcPts val="1200"/>
              </a:spcBef>
              <a:buFont typeface="Wingdings" panose="05000000000000000000" charset="0"/>
              <a:buNone/>
            </a:pPr>
            <a:r>
              <a:rPr lang="zh-CN" altLang="en-US" sz="1600">
                <a:latin typeface="Arial" panose="020B0604020202020204" pitchFamily="34" charset="0"/>
                <a:ea typeface="微软雅黑" panose="020B0503020204020204" charset="-122"/>
              </a:rPr>
              <a:t>中国的碳积分政策采用的是</a:t>
            </a:r>
            <a:r>
              <a:rPr lang="zh-CN" altLang="en-US" sz="1600" b="1">
                <a:highlight>
                  <a:srgbClr val="FFFF00"/>
                </a:highlight>
                <a:latin typeface="Arial" panose="020B0604020202020204" pitchFamily="34" charset="0"/>
                <a:ea typeface="微软雅黑" panose="020B0503020204020204" charset="-122"/>
              </a:rPr>
              <a:t>双积分政策：燃料消耗量积分与新能源汽车积分</a:t>
            </a:r>
            <a:r>
              <a:rPr lang="zh-CN" altLang="en-US" sz="1600">
                <a:latin typeface="Arial" panose="020B0604020202020204" pitchFamily="34" charset="0"/>
                <a:ea typeface="微软雅黑" panose="020B0503020204020204" charset="-122"/>
              </a:rPr>
              <a:t>。对于这两个积分，分别设立达标值。 </a:t>
            </a:r>
            <a:endParaRPr lang="zh-CN" altLang="en-US" sz="1600">
              <a:latin typeface="Arial" panose="020B0604020202020204" pitchFamily="34" charset="0"/>
              <a:ea typeface="微软雅黑" panose="020B0503020204020204" charset="-122"/>
            </a:endParaRPr>
          </a:p>
          <a:p>
            <a:pPr marL="323850" indent="0" algn="l" fontAlgn="auto">
              <a:lnSpc>
                <a:spcPct val="120000"/>
              </a:lnSpc>
              <a:spcBef>
                <a:spcPts val="1200"/>
              </a:spcBef>
              <a:buFont typeface="Wingdings" panose="05000000000000000000" charset="0"/>
              <a:buNone/>
            </a:pPr>
            <a:r>
              <a:rPr lang="zh-CN" altLang="en-US" sz="1600">
                <a:latin typeface="Arial" panose="020B0604020202020204" pitchFamily="34" charset="0"/>
                <a:ea typeface="微软雅黑" panose="020B0503020204020204" charset="-122"/>
              </a:rPr>
              <a:t>对于燃料消耗量积分，设定的是</a:t>
            </a:r>
            <a:r>
              <a:rPr lang="zh-CN" altLang="en-US" sz="1600" b="1">
                <a:highlight>
                  <a:srgbClr val="FFFF00"/>
                </a:highlight>
                <a:latin typeface="Arial" panose="020B0604020202020204" pitchFamily="34" charset="0"/>
                <a:ea typeface="微软雅黑" panose="020B0503020204020204" charset="-122"/>
              </a:rPr>
              <a:t>油耗标准</a:t>
            </a:r>
            <a:r>
              <a:rPr lang="zh-CN" altLang="en-US" sz="1600">
                <a:latin typeface="Arial" panose="020B0604020202020204" pitchFamily="34" charset="0"/>
                <a:ea typeface="微软雅黑" panose="020B0503020204020204" charset="-122"/>
              </a:rPr>
              <a:t>。若生产的燃油车油耗高于油耗标准，产生负积分，油耗小于标准，产生正积分。 </a:t>
            </a:r>
            <a:endParaRPr lang="zh-CN" altLang="en-US" sz="1600">
              <a:latin typeface="Arial" panose="020B0604020202020204" pitchFamily="34" charset="0"/>
              <a:ea typeface="微软雅黑" panose="020B0503020204020204" charset="-122"/>
            </a:endParaRPr>
          </a:p>
          <a:p>
            <a:pPr marL="323850" indent="0" algn="l" fontAlgn="auto">
              <a:lnSpc>
                <a:spcPct val="120000"/>
              </a:lnSpc>
              <a:spcBef>
                <a:spcPts val="1200"/>
              </a:spcBef>
              <a:buFont typeface="Wingdings" panose="05000000000000000000" charset="0"/>
              <a:buNone/>
            </a:pPr>
            <a:r>
              <a:rPr lang="zh-CN" altLang="en-US" sz="1600">
                <a:latin typeface="Arial" panose="020B0604020202020204" pitchFamily="34" charset="0"/>
                <a:ea typeface="微软雅黑" panose="020B0503020204020204" charset="-122"/>
              </a:rPr>
              <a:t>对于新能源汽车积分，设定的</a:t>
            </a:r>
            <a:r>
              <a:rPr lang="zh-CN" altLang="en-US" sz="1600" b="1">
                <a:highlight>
                  <a:srgbClr val="FFFF00"/>
                </a:highlight>
                <a:latin typeface="Arial" panose="020B0604020202020204" pitchFamily="34" charset="0"/>
                <a:ea typeface="微软雅黑" panose="020B0503020204020204" charset="-122"/>
              </a:rPr>
              <a:t>是新能源车销售占比</a:t>
            </a:r>
            <a:r>
              <a:rPr lang="zh-CN" altLang="en-US" sz="1600">
                <a:latin typeface="Arial" panose="020B0604020202020204" pitchFamily="34" charset="0"/>
                <a:ea typeface="微软雅黑" panose="020B0503020204020204" charset="-122"/>
              </a:rPr>
              <a:t>。若生产的新能源汽车数量占比小于达标值，产生负积分，多于达标值，产生正积分。 </a:t>
            </a:r>
            <a:endParaRPr lang="zh-CN" altLang="en-US" sz="1600">
              <a:latin typeface="Arial" panose="020B0604020202020204" pitchFamily="34" charset="0"/>
              <a:ea typeface="微软雅黑" panose="020B0503020204020204" charset="-122"/>
            </a:endParaRPr>
          </a:p>
        </p:txBody>
      </p:sp>
      <p:sp>
        <p:nvSpPr>
          <p:cNvPr id="11" name="矩形 10"/>
          <p:cNvSpPr/>
          <p:nvPr/>
        </p:nvSpPr>
        <p:spPr>
          <a:xfrm>
            <a:off x="970280" y="1335405"/>
            <a:ext cx="2806700" cy="422910"/>
          </a:xfrm>
          <a:prstGeom prst="rect">
            <a:avLst/>
          </a:prstGeom>
          <a:solidFill>
            <a:srgbClr val="308E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针对车企的企业碳积分</a:t>
            </a:r>
            <a:endParaRPr lang="zh-CN" altLang="en-US" b="1">
              <a:latin typeface="Arial" panose="020B0604020202020204" pitchFamily="34" charset="0"/>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碳积分</a:t>
            </a:r>
            <a:r>
              <a:rPr lang="en-US" altLang="zh-CN"/>
              <a:t>—</a:t>
            </a:r>
            <a:r>
              <a:rPr lang="zh-CN" altLang="en-US"/>
              <a:t>案例</a:t>
            </a:r>
            <a:endParaRPr lang="zh-CN" altLang="en-US"/>
          </a:p>
        </p:txBody>
      </p:sp>
      <p:sp>
        <p:nvSpPr>
          <p:cNvPr id="9" name="文本框 8"/>
          <p:cNvSpPr txBox="1"/>
          <p:nvPr/>
        </p:nvSpPr>
        <p:spPr>
          <a:xfrm>
            <a:off x="970280" y="1958340"/>
            <a:ext cx="10603230" cy="4143375"/>
          </a:xfrm>
          <a:prstGeom prst="rect">
            <a:avLst/>
          </a:prstGeom>
          <a:ln>
            <a:solidFill>
              <a:srgbClr val="6FC665"/>
            </a:solidFill>
          </a:ln>
        </p:spPr>
        <p:txBody>
          <a:bodyPr wrap="square">
            <a:noAutofit/>
          </a:bodyPr>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2014年武汉启动“碳积分体系”</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利用“碳币’兑换机制”引导全民践行低碳生活；</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湖北鼓励金融机构开发碳积分等创新性碳普惠金融产品</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sym typeface="+mn-ea"/>
              </a:rPr>
              <a:t>2021年11月</a:t>
            </a:r>
            <a:r>
              <a:rPr lang="zh-CN" altLang="en-US" sz="1600">
                <a:latin typeface="Arial" panose="020B0604020202020204" pitchFamily="34" charset="0"/>
                <a:ea typeface="微软雅黑" panose="020B0503020204020204" charset="-122"/>
              </a:rPr>
              <a:t>《湖北省生态环境保护“十四五”规划》；</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江西省</a:t>
            </a:r>
            <a:r>
              <a:rPr lang="zh-CN" altLang="en-US" sz="1600" b="1">
                <a:solidFill>
                  <a:srgbClr val="0B9796"/>
                </a:solidFill>
                <a:latin typeface="Arial" panose="020B0604020202020204" pitchFamily="34" charset="0"/>
                <a:ea typeface="微软雅黑" panose="020B0503020204020204" charset="-122"/>
                <a:sym typeface="+mn-ea"/>
              </a:rPr>
              <a:t>提出推行碳积分、碳账户等碳普惠政策</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2022年4月</a:t>
            </a:r>
            <a:r>
              <a:rPr lang="zh-CN" altLang="en-US" sz="1600">
                <a:latin typeface="Arial" panose="020B0604020202020204" pitchFamily="34" charset="0"/>
                <a:ea typeface="微软雅黑" panose="020B0503020204020204" charset="-122"/>
              </a:rPr>
              <a:t>《关于完整准确全面贯彻新发展理念做好碳达峰碳中和工作的实施意见》；</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湖北省</a:t>
            </a:r>
            <a:r>
              <a:rPr lang="zh-CN" altLang="en-US" sz="1600" b="1">
                <a:solidFill>
                  <a:srgbClr val="0B9796"/>
                </a:solidFill>
                <a:latin typeface="Arial" panose="020B0604020202020204" pitchFamily="34" charset="0"/>
                <a:ea typeface="微软雅黑" panose="020B0503020204020204" charset="-122"/>
                <a:sym typeface="+mn-ea"/>
              </a:rPr>
              <a:t>湖北鼓励金融机构开发碳积分等创新性碳普惠金融产品</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sym typeface="+mn-ea"/>
              </a:rPr>
              <a:t>2022年12月</a:t>
            </a:r>
            <a:r>
              <a:rPr lang="zh-CN" altLang="en-US" sz="1600">
                <a:latin typeface="Arial" panose="020B0604020202020204" pitchFamily="34" charset="0"/>
                <a:ea typeface="微软雅黑" panose="020B0503020204020204" charset="-122"/>
              </a:rPr>
              <a:t>《湖北省减污降碳协同增效实施方案》；</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云南省鼓励</a:t>
            </a:r>
            <a:r>
              <a:rPr lang="zh-CN" altLang="en-US" sz="1600" b="1">
                <a:solidFill>
                  <a:srgbClr val="0B9796"/>
                </a:solidFill>
                <a:latin typeface="Arial" panose="020B0604020202020204" pitchFamily="34" charset="0"/>
                <a:ea typeface="微软雅黑" panose="020B0503020204020204" charset="-122"/>
                <a:sym typeface="+mn-ea"/>
              </a:rPr>
              <a:t>建立碳积分、碳账户等碳普惠机制，推动形成具有云南特点的碳汇开发管理运作体</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2022 年12月</a:t>
            </a:r>
            <a:r>
              <a:rPr lang="zh-CN" altLang="en-US" sz="1600">
                <a:latin typeface="Arial" panose="020B0604020202020204" pitchFamily="34" charset="0"/>
                <a:ea typeface="微软雅黑" panose="020B0503020204020204" charset="-122"/>
              </a:rPr>
              <a:t>《中共云南省委 云南省人民政府关于完整准确全面贯彻新发展理念做好碳达峰碳中和工作的实施意见》；</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sym typeface="+mn-ea"/>
              </a:rPr>
              <a:t>成都</a:t>
            </a:r>
            <a:r>
              <a:rPr lang="zh-CN" altLang="en-US" sz="1600" b="1">
                <a:solidFill>
                  <a:srgbClr val="0B9796"/>
                </a:solidFill>
                <a:latin typeface="Arial" panose="020B0604020202020204" pitchFamily="34" charset="0"/>
                <a:ea typeface="微软雅黑" panose="020B0503020204020204" charset="-122"/>
                <a:sym typeface="+mn-ea"/>
              </a:rPr>
              <a:t>公众践行绿色低碳行为可获得碳积分兑换商品或服务</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2020年10月</a:t>
            </a:r>
            <a:r>
              <a:rPr lang="zh-CN" altLang="en-US" sz="1600">
                <a:latin typeface="Arial" panose="020B0604020202020204" pitchFamily="34" charset="0"/>
                <a:ea typeface="微软雅黑" panose="020B0503020204020204" charset="-122"/>
                <a:sym typeface="+mn-ea"/>
              </a:rPr>
              <a:t>《成都市“碳惠天府”机制管理办法(试行)》；</a:t>
            </a:r>
            <a:endParaRPr lang="zh-CN" altLang="en-US" sz="1600">
              <a:latin typeface="Arial" panose="020B0604020202020204" pitchFamily="34" charset="0"/>
              <a:ea typeface="微软雅黑" panose="020B0503020204020204" charset="-122"/>
            </a:endParaRPr>
          </a:p>
        </p:txBody>
      </p:sp>
      <p:sp>
        <p:nvSpPr>
          <p:cNvPr id="12" name="矩形 11"/>
          <p:cNvSpPr/>
          <p:nvPr/>
        </p:nvSpPr>
        <p:spPr>
          <a:xfrm>
            <a:off x="970280" y="1551305"/>
            <a:ext cx="3364865" cy="407035"/>
          </a:xfrm>
          <a:prstGeom prst="rect">
            <a:avLst/>
          </a:prstGeom>
          <a:solidFill>
            <a:srgbClr val="6FC66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碳普惠机制下的个人碳积分</a:t>
            </a:r>
            <a:endParaRPr lang="zh-CN" alt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碳积分</a:t>
            </a:r>
            <a:r>
              <a:rPr lang="en-US" altLang="zh-CN"/>
              <a:t>—</a:t>
            </a:r>
            <a:r>
              <a:rPr lang="zh-CN" altLang="en-US"/>
              <a:t>案例</a:t>
            </a:r>
            <a:endParaRPr lang="zh-CN" altLang="en-US"/>
          </a:p>
        </p:txBody>
      </p:sp>
      <p:sp>
        <p:nvSpPr>
          <p:cNvPr id="9" name="文本框 8"/>
          <p:cNvSpPr txBox="1"/>
          <p:nvPr/>
        </p:nvSpPr>
        <p:spPr>
          <a:xfrm>
            <a:off x="970280" y="1958340"/>
            <a:ext cx="10398760" cy="4565015"/>
          </a:xfrm>
          <a:prstGeom prst="rect">
            <a:avLst/>
          </a:prstGeom>
          <a:ln>
            <a:solidFill>
              <a:srgbClr val="6FC665"/>
            </a:solidFill>
          </a:ln>
        </p:spPr>
        <p:txBody>
          <a:bodyPr wrap="square">
            <a:noAutofit/>
          </a:bodyPr>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成都市</a:t>
            </a:r>
            <a:r>
              <a:rPr lang="zh-CN" altLang="en-US" sz="1600" b="1">
                <a:solidFill>
                  <a:srgbClr val="0B9796"/>
                </a:solidFill>
                <a:latin typeface="Arial" panose="020B0604020202020204" pitchFamily="34" charset="0"/>
                <a:ea typeface="微软雅黑" panose="020B0503020204020204" charset="-122"/>
                <a:sym typeface="+mn-ea"/>
              </a:rPr>
              <a:t>丰富公众获得碳积分的生活场景，制定餐饮、商超、景区、酒店等消费领域评价规范</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2021年10月27 日，</a:t>
            </a:r>
            <a:r>
              <a:rPr lang="zh-CN" altLang="en-US" sz="1600">
                <a:latin typeface="Arial" panose="020B0604020202020204" pitchFamily="34" charset="0"/>
                <a:ea typeface="微软雅黑" panose="020B0503020204020204" charset="-122"/>
              </a:rPr>
              <a:t>《成都市“碳惠天府”机制公众低碳场景评价规范（试行）》；</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rPr>
              <a:t>深圳市</a:t>
            </a:r>
            <a:r>
              <a:rPr lang="zh-CN" altLang="en-US" sz="1600" b="1">
                <a:solidFill>
                  <a:srgbClr val="0B9796"/>
                </a:solidFill>
                <a:latin typeface="Arial" panose="020B0604020202020204" pitchFamily="34" charset="0"/>
                <a:ea typeface="微软雅黑" panose="020B0503020204020204" charset="-122"/>
                <a:sym typeface="+mn-ea"/>
              </a:rPr>
              <a:t>对碳普惠方法学、减排量、碳积分管理、场景管理等提出明确要求</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2022年8月2日</a:t>
            </a:r>
            <a:r>
              <a:rPr lang="zh-CN" altLang="en-US" sz="1600">
                <a:latin typeface="Arial" panose="020B0604020202020204" pitchFamily="34" charset="0"/>
                <a:ea typeface="微软雅黑" panose="020B0503020204020204" charset="-122"/>
              </a:rPr>
              <a:t>《深圳市碳普惠管理办法》；</a:t>
            </a:r>
            <a:endParaRPr lang="zh-CN" altLang="en-US" sz="1600">
              <a:latin typeface="Arial" panose="020B0604020202020204" pitchFamily="34" charset="0"/>
              <a:ea typeface="微软雅黑" panose="020B0503020204020204" charset="-122"/>
            </a:endParaRPr>
          </a:p>
          <a:p>
            <a:pPr marL="285750" indent="-285750" algn="l">
              <a:lnSpc>
                <a:spcPct val="160000"/>
              </a:lnSpc>
              <a:buFont typeface="Wingdings" panose="05000000000000000000" charset="0"/>
              <a:buChar char="l"/>
            </a:pPr>
            <a:r>
              <a:rPr lang="zh-CN" altLang="en-US" sz="1600" b="1">
                <a:solidFill>
                  <a:srgbClr val="0B9796"/>
                </a:solidFill>
                <a:latin typeface="Arial" panose="020B0604020202020204" pitchFamily="34" charset="0"/>
                <a:ea typeface="微软雅黑" panose="020B0503020204020204" charset="-122"/>
                <a:sym typeface="+mn-ea"/>
              </a:rPr>
              <a:t>山东将通过搭建碳普惠平台并与公共机构数据进行对接，量化公众在出行、生活、消费等领域的低碳行为减碳量，给予其相应的碳币或碳积分</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 2023年1月</a:t>
            </a:r>
            <a:r>
              <a:rPr lang="zh-CN" altLang="en-US" sz="1600">
                <a:latin typeface="Arial" panose="020B0604020202020204" pitchFamily="34" charset="0"/>
                <a:ea typeface="微软雅黑" panose="020B0503020204020204" charset="-122"/>
              </a:rPr>
              <a:t>《山东省碳普惠体系建设工作方案》；</a:t>
            </a:r>
            <a:endParaRPr lang="zh-CN" altLang="en-US" sz="1600">
              <a:latin typeface="Arial" panose="020B0604020202020204" pitchFamily="34" charset="0"/>
              <a:ea typeface="微软雅黑" panose="020B0503020204020204" charset="-122"/>
            </a:endParaRPr>
          </a:p>
        </p:txBody>
      </p:sp>
      <p:sp>
        <p:nvSpPr>
          <p:cNvPr id="12" name="矩形 11"/>
          <p:cNvSpPr/>
          <p:nvPr/>
        </p:nvSpPr>
        <p:spPr>
          <a:xfrm>
            <a:off x="970280" y="1551305"/>
            <a:ext cx="3364865" cy="407035"/>
          </a:xfrm>
          <a:prstGeom prst="rect">
            <a:avLst/>
          </a:prstGeom>
          <a:solidFill>
            <a:srgbClr val="6FC66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碳普惠机制下的个人碳积分</a:t>
            </a:r>
            <a:endParaRPr lang="zh-CN" alt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碳积分</a:t>
            </a:r>
            <a:r>
              <a:rPr lang="en-US" altLang="zh-CN"/>
              <a:t>—</a:t>
            </a:r>
            <a:r>
              <a:rPr lang="zh-CN" altLang="en-US"/>
              <a:t>案例</a:t>
            </a:r>
            <a:endParaRPr lang="zh-CN" altLang="en-US"/>
          </a:p>
        </p:txBody>
      </p:sp>
      <p:sp>
        <p:nvSpPr>
          <p:cNvPr id="9" name="文本框 8"/>
          <p:cNvSpPr txBox="1"/>
          <p:nvPr/>
        </p:nvSpPr>
        <p:spPr>
          <a:xfrm>
            <a:off x="970280" y="1958340"/>
            <a:ext cx="10398760" cy="4460240"/>
          </a:xfrm>
          <a:prstGeom prst="rect">
            <a:avLst/>
          </a:prstGeom>
          <a:ln>
            <a:solidFill>
              <a:srgbClr val="6FC665"/>
            </a:solidFill>
          </a:ln>
        </p:spPr>
        <p:txBody>
          <a:bodyPr wrap="square">
            <a:noAutofit/>
          </a:bodyPr>
          <a:p>
            <a:pPr indent="0" algn="l">
              <a:lnSpc>
                <a:spcPct val="160000"/>
              </a:lnSpc>
              <a:buFont typeface="Wingdings" panose="05000000000000000000" charset="0"/>
              <a:buNone/>
            </a:pPr>
            <a:r>
              <a:rPr lang="zh-CN" altLang="en-US" sz="1600" b="1">
                <a:solidFill>
                  <a:srgbClr val="6FC665"/>
                </a:solidFill>
                <a:latin typeface="Arial" panose="020B0604020202020204" pitchFamily="34" charset="0"/>
                <a:ea typeface="微软雅黑" panose="020B0503020204020204" charset="-122"/>
              </a:rPr>
              <a:t>通过以下小程序或</a:t>
            </a:r>
            <a:r>
              <a:rPr lang="en-US" altLang="zh-CN" sz="1600" b="1">
                <a:solidFill>
                  <a:srgbClr val="6FC665"/>
                </a:solidFill>
                <a:latin typeface="Arial" panose="020B0604020202020204" pitchFamily="34" charset="0"/>
                <a:ea typeface="微软雅黑" panose="020B0503020204020204" charset="-122"/>
              </a:rPr>
              <a:t>APP</a:t>
            </a:r>
            <a:r>
              <a:rPr lang="zh-CN" altLang="en-US" sz="1600" b="1">
                <a:solidFill>
                  <a:srgbClr val="6FC665"/>
                </a:solidFill>
                <a:latin typeface="Arial" panose="020B0604020202020204" pitchFamily="34" charset="0"/>
                <a:ea typeface="微软雅黑" panose="020B0503020204020204" charset="-122"/>
              </a:rPr>
              <a:t>均可获得碳积分，并在所在平台兑换礼品或服务。</a:t>
            </a:r>
            <a:endParaRPr lang="zh-CN" altLang="en-US" sz="1600" b="1">
              <a:solidFill>
                <a:srgbClr val="6FC665"/>
              </a:solidFill>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zh-CN" altLang="en-US" sz="1600">
              <a:solidFill>
                <a:srgbClr val="6FC665"/>
              </a:solidFill>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rPr>
              <a:t>天津</a:t>
            </a:r>
            <a:r>
              <a:rPr lang="en-US" altLang="zh-CN" sz="1600">
                <a:latin typeface="Arial" panose="020B0604020202020204" pitchFamily="34" charset="0"/>
                <a:ea typeface="微软雅黑" panose="020B0503020204020204" charset="-122"/>
              </a:rPr>
              <a:t>-津碳行支付宝小程序</a:t>
            </a:r>
            <a:endParaRPr lang="en-US" alt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rPr>
              <a:t>浙江</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浙江碳普惠平台</a:t>
            </a:r>
            <a:endParaRPr lang="en-US" alt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rPr>
              <a:t>江西</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绿宝碳汇</a:t>
            </a:r>
            <a:r>
              <a:rPr lang="en-US" altLang="zh-CN" sz="1600">
                <a:latin typeface="Arial" panose="020B0604020202020204" pitchFamily="34" charset="0"/>
                <a:ea typeface="微软雅黑" panose="020B0503020204020204" charset="-122"/>
              </a:rPr>
              <a:t>APP</a:t>
            </a:r>
            <a:r>
              <a:rPr lang="zh-CN" altLang="en-US" sz="1600">
                <a:latin typeface="Arial" panose="020B0604020202020204" pitchFamily="34" charset="0"/>
                <a:ea typeface="微软雅黑" panose="020B0503020204020204" charset="-122"/>
              </a:rPr>
              <a:t>（个人、单位均可）</a:t>
            </a:r>
            <a:endParaRPr lang="zh-CN" altLang="en-US"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sym typeface="+mn-ea"/>
              </a:rPr>
              <a:t>深圳</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低碳星球（微信小程序、腾讯地图</a:t>
            </a:r>
            <a:r>
              <a:rPr lang="en-US" altLang="zh-CN" sz="1600">
                <a:latin typeface="Arial" panose="020B0604020202020204" pitchFamily="34" charset="0"/>
                <a:ea typeface="微软雅黑" panose="020B0503020204020204" charset="-122"/>
                <a:sym typeface="+mn-ea"/>
              </a:rPr>
              <a:t>APP</a:t>
            </a:r>
            <a:r>
              <a:rPr lang="zh-CN" altLang="en-US" sz="1600">
                <a:latin typeface="Arial" panose="020B0604020202020204" pitchFamily="34" charset="0"/>
                <a:ea typeface="微软雅黑" panose="020B0503020204020204" charset="-122"/>
                <a:sym typeface="+mn-ea"/>
              </a:rPr>
              <a:t>、乘车码微信小程序）</a:t>
            </a:r>
            <a:endParaRPr lang="zh-CN" altLang="en-US"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sym typeface="+mn-ea"/>
              </a:rPr>
              <a:t>甘肃</a:t>
            </a:r>
            <a:r>
              <a:rPr lang="en-US" altLang="zh-CN"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丝路碳惠小程序</a:t>
            </a:r>
            <a:endParaRPr lang="zh-CN" altLang="en-US"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sym typeface="+mn-ea"/>
              </a:rPr>
              <a:t>快电</a:t>
            </a:r>
            <a:r>
              <a:rPr lang="en-US" altLang="zh-CN" sz="1600">
                <a:latin typeface="Arial" panose="020B0604020202020204" pitchFamily="34" charset="0"/>
                <a:ea typeface="微软雅黑" panose="020B0503020204020204" charset="-122"/>
                <a:sym typeface="+mn-ea"/>
              </a:rPr>
              <a:t>APP</a:t>
            </a:r>
            <a:endParaRPr lang="en-US" altLang="zh-CN" sz="1600">
              <a:latin typeface="Arial" panose="020B0604020202020204" pitchFamily="34" charset="0"/>
              <a:ea typeface="微软雅黑" panose="020B0503020204020204" charset="-122"/>
              <a:sym typeface="+mn-ea"/>
            </a:endParaRPr>
          </a:p>
          <a:p>
            <a:pPr marL="285750" indent="-285750" algn="l">
              <a:lnSpc>
                <a:spcPct val="160000"/>
              </a:lnSpc>
              <a:buClr>
                <a:srgbClr val="97C890"/>
              </a:buClr>
              <a:buFont typeface="Wingdings" panose="05000000000000000000" charset="0"/>
              <a:buChar char="l"/>
            </a:pPr>
            <a:r>
              <a:rPr lang="zh-CN" sz="1600">
                <a:latin typeface="Arial" panose="020B0604020202020204" pitchFamily="34" charset="0"/>
                <a:ea typeface="微软雅黑" panose="020B0503020204020204" charset="-122"/>
                <a:sym typeface="+mn-ea"/>
              </a:rPr>
              <a:t>哈啰出行</a:t>
            </a:r>
            <a:endParaRPr lang="en-US" alt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sym typeface="+mn-ea"/>
              </a:rPr>
              <a:t>曹操出行</a:t>
            </a:r>
            <a:endParaRPr lang="zh-CN" altLang="en-US"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altLang="en-US" sz="1600">
                <a:latin typeface="Arial" panose="020B0604020202020204" pitchFamily="34" charset="0"/>
                <a:ea typeface="微软雅黑" panose="020B0503020204020204" charset="-122"/>
                <a:sym typeface="+mn-ea"/>
              </a:rPr>
              <a:t>衢州农商银行</a:t>
            </a:r>
            <a:endParaRPr lang="zh-CN" altLang="en-US" sz="1600">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en-US" altLang="zh-CN" sz="1600">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en-US" altLang="zh-CN" sz="1600">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en-US" altLang="zh-CN" sz="1600">
              <a:latin typeface="Arial" panose="020B0604020202020204" pitchFamily="34" charset="0"/>
              <a:ea typeface="微软雅黑" panose="020B0503020204020204" charset="-122"/>
            </a:endParaRPr>
          </a:p>
        </p:txBody>
      </p:sp>
      <p:sp>
        <p:nvSpPr>
          <p:cNvPr id="12" name="矩形 11"/>
          <p:cNvSpPr/>
          <p:nvPr/>
        </p:nvSpPr>
        <p:spPr>
          <a:xfrm>
            <a:off x="970280" y="1551305"/>
            <a:ext cx="3364865" cy="407035"/>
          </a:xfrm>
          <a:prstGeom prst="rect">
            <a:avLst/>
          </a:prstGeom>
          <a:solidFill>
            <a:srgbClr val="6FC66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碳普惠机制下的个人碳积分</a:t>
            </a:r>
            <a:endParaRPr lang="zh-CN" alt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碳积分</a:t>
            </a:r>
            <a:r>
              <a:rPr lang="en-US" altLang="zh-CN"/>
              <a:t>—</a:t>
            </a:r>
            <a:r>
              <a:rPr lang="zh-CN" altLang="en-US"/>
              <a:t>案例</a:t>
            </a:r>
            <a:endParaRPr lang="zh-CN" altLang="en-US"/>
          </a:p>
        </p:txBody>
      </p:sp>
      <p:sp>
        <p:nvSpPr>
          <p:cNvPr id="9" name="文本框 8"/>
          <p:cNvSpPr txBox="1"/>
          <p:nvPr/>
        </p:nvSpPr>
        <p:spPr>
          <a:xfrm>
            <a:off x="970280" y="1958340"/>
            <a:ext cx="10398760" cy="3780790"/>
          </a:xfrm>
          <a:prstGeom prst="rect">
            <a:avLst/>
          </a:prstGeom>
          <a:ln>
            <a:solidFill>
              <a:srgbClr val="6FC665"/>
            </a:solidFill>
          </a:ln>
        </p:spPr>
        <p:txBody>
          <a:bodyPr wrap="square">
            <a:noAutofit/>
          </a:bodyPr>
          <a:p>
            <a:pPr marL="285750" indent="-285750" algn="l">
              <a:lnSpc>
                <a:spcPct val="160000"/>
              </a:lnSpc>
              <a:buClr>
                <a:srgbClr val="97C890"/>
              </a:buClr>
              <a:buFont typeface="Wingdings" panose="05000000000000000000" charset="0"/>
              <a:buChar char="l"/>
            </a:pPr>
            <a:r>
              <a:rPr lang="zh-CN" sz="1600">
                <a:latin typeface="Arial" panose="020B0604020202020204" pitchFamily="34" charset="0"/>
                <a:ea typeface="微软雅黑" panose="020B0503020204020204" charset="-122"/>
              </a:rPr>
              <a:t>日照银行</a:t>
            </a:r>
            <a:endParaRPr 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zh-CN" sz="1600">
                <a:latin typeface="Arial" panose="020B0604020202020204" pitchFamily="34" charset="0"/>
                <a:ea typeface="微软雅黑" panose="020B0503020204020204" charset="-122"/>
              </a:rPr>
              <a:t>中信银行</a:t>
            </a:r>
            <a:r>
              <a:rPr lang="en-US" altLang="zh-CN" sz="1600">
                <a:latin typeface="Arial" panose="020B0604020202020204" pitchFamily="34" charset="0"/>
                <a:ea typeface="微软雅黑" panose="020B0503020204020204" charset="-122"/>
              </a:rPr>
              <a:t>—“动卡空间”App中信碳账户</a:t>
            </a:r>
            <a:endParaRPr lang="en-US" alt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en-US" altLang="zh-CN" sz="1600">
                <a:latin typeface="Arial" panose="020B0604020202020204" pitchFamily="34" charset="0"/>
                <a:ea typeface="微软雅黑" panose="020B0503020204020204" charset="-122"/>
              </a:rPr>
              <a:t>中国邮储银行湖南省分行-C邮记</a:t>
            </a:r>
            <a:endParaRPr lang="en-US" alt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lang="en-US" altLang="zh-CN" sz="1600">
                <a:latin typeface="Arial" panose="020B0604020202020204" pitchFamily="34" charset="0"/>
                <a:ea typeface="微软雅黑" panose="020B0503020204020204" charset="-122"/>
                <a:sym typeface="+mn-ea"/>
              </a:rPr>
              <a:t>青岛农商行-碳惠通</a:t>
            </a:r>
            <a:endParaRPr lang="en-US" altLang="zh-CN" sz="1600">
              <a:latin typeface="Arial" panose="020B0604020202020204" pitchFamily="34" charset="0"/>
              <a:ea typeface="微软雅黑" panose="020B0503020204020204" charset="-122"/>
              <a:sym typeface="+mn-ea"/>
            </a:endParaRPr>
          </a:p>
          <a:p>
            <a:pPr marL="285750" indent="-285750" algn="l">
              <a:lnSpc>
                <a:spcPct val="160000"/>
              </a:lnSpc>
              <a:buClr>
                <a:srgbClr val="97C890"/>
              </a:buClr>
              <a:buFont typeface="Wingdings" panose="05000000000000000000" charset="0"/>
              <a:buChar char="l"/>
            </a:pPr>
            <a:r>
              <a:rPr lang="zh-CN" sz="1600">
                <a:latin typeface="Arial" panose="020B0604020202020204" pitchFamily="34" charset="0"/>
                <a:ea typeface="微软雅黑" panose="020B0503020204020204" charset="-122"/>
                <a:sym typeface="+mn-ea"/>
              </a:rPr>
              <a:t>国家电投-低碳E点</a:t>
            </a:r>
            <a:endParaRPr lang="zh-CN" sz="1600">
              <a:latin typeface="Arial" panose="020B0604020202020204" pitchFamily="34" charset="0"/>
              <a:ea typeface="微软雅黑" panose="020B0503020204020204" charset="-122"/>
            </a:endParaRPr>
          </a:p>
          <a:p>
            <a:pPr marL="285750" indent="-285750" algn="l">
              <a:lnSpc>
                <a:spcPct val="160000"/>
              </a:lnSpc>
              <a:buClr>
                <a:srgbClr val="97C890"/>
              </a:buClr>
              <a:buFont typeface="Wingdings" panose="05000000000000000000" charset="0"/>
              <a:buChar char="l"/>
            </a:pPr>
            <a:r>
              <a:rPr sz="1600">
                <a:latin typeface="Arial" panose="020B0604020202020204" pitchFamily="34" charset="0"/>
                <a:ea typeface="微软雅黑" panose="020B0503020204020204" charset="-122"/>
                <a:sym typeface="+mn-ea"/>
              </a:rPr>
              <a:t>联想-乐碳圈</a:t>
            </a:r>
            <a:r>
              <a:rPr lang="zh-CN" sz="1600">
                <a:latin typeface="Arial" panose="020B0604020202020204" pitchFamily="34" charset="0"/>
                <a:ea typeface="微软雅黑" panose="020B0503020204020204" charset="-122"/>
                <a:sym typeface="+mn-ea"/>
              </a:rPr>
              <a:t>（只面向内部员工）</a:t>
            </a:r>
            <a:endParaRPr sz="1600">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en-US" altLang="zh-CN" sz="1600">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en-US" altLang="zh-CN" sz="1600">
              <a:latin typeface="Arial" panose="020B0604020202020204" pitchFamily="34" charset="0"/>
              <a:ea typeface="微软雅黑" panose="020B0503020204020204" charset="-122"/>
            </a:endParaRPr>
          </a:p>
          <a:p>
            <a:pPr indent="0" algn="l">
              <a:lnSpc>
                <a:spcPct val="160000"/>
              </a:lnSpc>
              <a:buFont typeface="Wingdings" panose="05000000000000000000" charset="0"/>
              <a:buNone/>
            </a:pPr>
            <a:endParaRPr lang="en-US" altLang="zh-CN" sz="1600">
              <a:latin typeface="Arial" panose="020B0604020202020204" pitchFamily="34" charset="0"/>
              <a:ea typeface="微软雅黑" panose="020B0503020204020204" charset="-122"/>
            </a:endParaRPr>
          </a:p>
        </p:txBody>
      </p:sp>
      <p:sp>
        <p:nvSpPr>
          <p:cNvPr id="12" name="矩形 11"/>
          <p:cNvSpPr/>
          <p:nvPr/>
        </p:nvSpPr>
        <p:spPr>
          <a:xfrm>
            <a:off x="970280" y="1551305"/>
            <a:ext cx="3364865" cy="407035"/>
          </a:xfrm>
          <a:prstGeom prst="rect">
            <a:avLst/>
          </a:prstGeom>
          <a:solidFill>
            <a:srgbClr val="6FC66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碳普惠机制下的个人碳积分</a:t>
            </a:r>
            <a:endParaRPr lang="zh-CN" altLang="en-US"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概念</a:t>
            </a:r>
            <a:endParaRPr lang="zh-CN" altLang="en-US"/>
          </a:p>
        </p:txBody>
      </p:sp>
      <p:sp>
        <p:nvSpPr>
          <p:cNvPr id="3" name="文本框 2"/>
          <p:cNvSpPr txBox="1"/>
          <p:nvPr/>
        </p:nvSpPr>
        <p:spPr>
          <a:xfrm>
            <a:off x="828040" y="1357630"/>
            <a:ext cx="10603230" cy="953135"/>
          </a:xfrm>
          <a:prstGeom prst="rect">
            <a:avLst/>
          </a:prstGeom>
        </p:spPr>
        <p:txBody>
          <a:bodyPr wrap="square">
            <a:spAutoFit/>
          </a:bodyPr>
          <a:p>
            <a:pPr algn="l"/>
            <a:r>
              <a:rPr lang="zh-CN" altLang="en-US" sz="2000" b="1">
                <a:solidFill>
                  <a:srgbClr val="069B87"/>
                </a:solidFill>
                <a:latin typeface="Arial" panose="020B0604020202020204" pitchFamily="34" charset="0"/>
                <a:ea typeface="微软雅黑" panose="020B0503020204020204" charset="-122"/>
              </a:rPr>
              <a:t>碳标签</a:t>
            </a:r>
            <a:r>
              <a:rPr lang="zh-CN" altLang="en-US" sz="1800">
                <a:latin typeface="Arial" panose="020B0604020202020204" pitchFamily="34" charset="0"/>
                <a:ea typeface="微软雅黑" panose="020B0503020204020204" charset="-122"/>
              </a:rPr>
              <a:t>源于英国碳信托（Carbon Trust）于2006年推出的Carbon Reduction Label，是英国政府于2001年成立的一个组织，旨在协助企业、政府和金融机构进行脱碳（减少工作过程中产生的二氧化碳排放量），公司可以使用碳标签向消费者传达产品足迹的摘要。</a:t>
            </a:r>
            <a:endParaRPr lang="zh-CN" altLang="en-US" sz="1800">
              <a:latin typeface="Arial" panose="020B0604020202020204" pitchFamily="34" charset="0"/>
              <a:ea typeface="微软雅黑" panose="020B0503020204020204" charset="-122"/>
            </a:endParaRPr>
          </a:p>
        </p:txBody>
      </p:sp>
      <p:pic>
        <p:nvPicPr>
          <p:cNvPr id="4" name="图片 3"/>
          <p:cNvPicPr>
            <a:picLocks noChangeAspect="1"/>
          </p:cNvPicPr>
          <p:nvPr>
            <p:custDataLst>
              <p:tags r:id="rId2"/>
            </p:custDataLst>
          </p:nvPr>
        </p:nvPicPr>
        <p:blipFill>
          <a:blip r:embed="rId3"/>
          <a:stretch>
            <a:fillRect/>
          </a:stretch>
        </p:blipFill>
        <p:spPr>
          <a:xfrm>
            <a:off x="828040" y="4237355"/>
            <a:ext cx="4257675" cy="2162175"/>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5585460" y="2526030"/>
            <a:ext cx="6606540" cy="3873500"/>
          </a:xfrm>
          <a:prstGeom prst="rect">
            <a:avLst/>
          </a:prstGeom>
        </p:spPr>
      </p:pic>
      <p:sp>
        <p:nvSpPr>
          <p:cNvPr id="6" name="文本框 5"/>
          <p:cNvSpPr txBox="1"/>
          <p:nvPr/>
        </p:nvSpPr>
        <p:spPr>
          <a:xfrm>
            <a:off x="985520" y="2649770"/>
            <a:ext cx="4064000" cy="1143000"/>
          </a:xfrm>
          <a:prstGeom prst="rect">
            <a:avLst/>
          </a:prstGeom>
          <a:solidFill>
            <a:srgbClr val="069B87"/>
          </a:solidFill>
        </p:spPr>
        <p:txBody>
          <a:bodyPr anchor="ctr" anchorCtr="0">
            <a:spAutoFit/>
          </a:bodyPr>
          <a:p>
            <a:pPr algn="l">
              <a:lnSpc>
                <a:spcPct val="190000"/>
              </a:lnSpc>
            </a:pPr>
            <a:r>
              <a:rPr lang="zh-CN" altLang="en-US" b="1">
                <a:solidFill>
                  <a:schemeClr val="bg1"/>
                </a:solidFill>
                <a:latin typeface="Arial" panose="020B0604020202020204" pitchFamily="34" charset="0"/>
                <a:ea typeface="微软雅黑" panose="020B0503020204020204" charset="-122"/>
                <a:sym typeface="+mn-ea"/>
              </a:rPr>
              <a:t>Carbon Trust 推出了世界上第一个碳标签，称为碳减排标签。</a:t>
            </a:r>
            <a:endParaRPr lang="zh-CN" altLang="en-US" sz="1800" b="1">
              <a:solidFill>
                <a:schemeClr val="bg1"/>
              </a:solidFill>
              <a:latin typeface="Arial" panose="020B0604020202020204" pitchFamily="34" charset="0"/>
              <a:ea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概念</a:t>
            </a:r>
            <a:endParaRPr lang="zh-CN" altLang="en-US"/>
          </a:p>
        </p:txBody>
      </p:sp>
      <p:sp>
        <p:nvSpPr>
          <p:cNvPr id="3" name="文本框 2"/>
          <p:cNvSpPr txBox="1"/>
          <p:nvPr/>
        </p:nvSpPr>
        <p:spPr>
          <a:xfrm>
            <a:off x="794385" y="3670300"/>
            <a:ext cx="10603230" cy="2527935"/>
          </a:xfrm>
          <a:prstGeom prst="rect">
            <a:avLst/>
          </a:prstGeom>
          <a:solidFill>
            <a:schemeClr val="accent6">
              <a:lumMod val="40000"/>
              <a:lumOff val="60000"/>
            </a:schemeClr>
          </a:solidFill>
        </p:spPr>
        <p:txBody>
          <a:bodyPr wrap="square">
            <a:spAutoFit/>
          </a:bodyPr>
          <a:p>
            <a:pPr algn="l">
              <a:lnSpc>
                <a:spcPct val="220000"/>
              </a:lnSpc>
            </a:pPr>
            <a:r>
              <a:rPr lang="zh-CN" altLang="en-US" sz="1800">
                <a:latin typeface="Arial" panose="020B0604020202020204" pitchFamily="34" charset="0"/>
                <a:ea typeface="微软雅黑" panose="020B0503020204020204" charset="-122"/>
              </a:rPr>
              <a:t>常见碳标签种类</a:t>
            </a:r>
            <a:endParaRPr lang="zh-CN" altLang="en-US" sz="1800">
              <a:latin typeface="Arial" panose="020B0604020202020204" pitchFamily="34" charset="0"/>
              <a:ea typeface="微软雅黑" panose="020B0503020204020204" charset="-122"/>
            </a:endParaRPr>
          </a:p>
          <a:p>
            <a:pPr marL="285750" indent="-285750" algn="l">
              <a:lnSpc>
                <a:spcPct val="220000"/>
              </a:lnSpc>
              <a:buFont typeface="Wingdings" panose="05000000000000000000" charset="0"/>
              <a:buChar char="l"/>
            </a:pPr>
            <a:r>
              <a:rPr lang="zh-CN" altLang="en-US" sz="1800">
                <a:latin typeface="Arial" panose="020B0604020202020204" pitchFamily="34" charset="0"/>
                <a:ea typeface="微软雅黑" panose="020B0503020204020204" charset="-122"/>
              </a:rPr>
              <a:t>仅披露碳足迹的常规标签</a:t>
            </a:r>
            <a:endParaRPr lang="zh-CN" altLang="en-US" sz="1800">
              <a:latin typeface="Arial" panose="020B0604020202020204" pitchFamily="34" charset="0"/>
              <a:ea typeface="微软雅黑" panose="020B0503020204020204" charset="-122"/>
            </a:endParaRPr>
          </a:p>
          <a:p>
            <a:pPr marL="285750" indent="-285750" algn="l">
              <a:lnSpc>
                <a:spcPct val="220000"/>
              </a:lnSpc>
              <a:buFont typeface="Wingdings" panose="05000000000000000000" charset="0"/>
              <a:buChar char="l"/>
            </a:pPr>
            <a:r>
              <a:rPr lang="zh-CN" altLang="en-US" sz="1800">
                <a:latin typeface="Arial" panose="020B0604020202020204" pitchFamily="34" charset="0"/>
                <a:ea typeface="微软雅黑" panose="020B0503020204020204" charset="-122"/>
              </a:rPr>
              <a:t>表明相对于本单位产品或类似主流产品的碳排放量减少的碳减排标签</a:t>
            </a:r>
            <a:endParaRPr lang="zh-CN" altLang="en-US" sz="1800">
              <a:latin typeface="Arial" panose="020B0604020202020204" pitchFamily="34" charset="0"/>
              <a:ea typeface="微软雅黑" panose="020B0503020204020204" charset="-122"/>
            </a:endParaRPr>
          </a:p>
          <a:p>
            <a:pPr marL="285750" indent="-285750" algn="l">
              <a:lnSpc>
                <a:spcPct val="220000"/>
              </a:lnSpc>
              <a:buFont typeface="Wingdings" panose="05000000000000000000" charset="0"/>
              <a:buChar char="l"/>
            </a:pPr>
            <a:r>
              <a:rPr lang="zh-CN" altLang="en-US" sz="1800">
                <a:latin typeface="Arial" panose="020B0604020202020204" pitchFamily="34" charset="0"/>
                <a:ea typeface="微软雅黑" panose="020B0503020204020204" charset="-122"/>
              </a:rPr>
              <a:t>表明产品或服务已通过碳抵消实现碳中和的碳中和标签</a:t>
            </a:r>
            <a:endParaRPr lang="zh-CN" altLang="en-US" sz="1800">
              <a:latin typeface="Arial" panose="020B0604020202020204" pitchFamily="34" charset="0"/>
              <a:ea typeface="微软雅黑" panose="020B0503020204020204" charset="-122"/>
            </a:endParaRPr>
          </a:p>
        </p:txBody>
      </p:sp>
      <p:sp>
        <p:nvSpPr>
          <p:cNvPr id="8" name="文本框 7"/>
          <p:cNvSpPr txBox="1"/>
          <p:nvPr>
            <p:custDataLst>
              <p:tags r:id="rId2"/>
            </p:custDataLst>
          </p:nvPr>
        </p:nvSpPr>
        <p:spPr>
          <a:xfrm>
            <a:off x="828040" y="1625600"/>
            <a:ext cx="10603230" cy="1668780"/>
          </a:xfrm>
          <a:prstGeom prst="rect">
            <a:avLst/>
          </a:prstGeom>
          <a:solidFill>
            <a:schemeClr val="accent6">
              <a:lumMod val="20000"/>
              <a:lumOff val="80000"/>
            </a:schemeClr>
          </a:solidFill>
        </p:spPr>
        <p:txBody>
          <a:bodyPr wrap="square">
            <a:spAutoFit/>
          </a:bodyPr>
          <a:p>
            <a:pPr algn="l">
              <a:lnSpc>
                <a:spcPct val="190000"/>
              </a:lnSpc>
            </a:pPr>
            <a:r>
              <a:rPr lang="zh-CN" altLang="en-US" sz="1800">
                <a:latin typeface="Arial" panose="020B0604020202020204" pitchFamily="34" charset="0"/>
                <a:ea typeface="微软雅黑" panose="020B0503020204020204" charset="-122"/>
              </a:rPr>
              <a:t>碳标签上指示的足迹是通过生命周期产品碳足迹措施计算得出的。无论是B2B（Cradle to Gate）还是B2C（Cradle to Grave）的销售模式，生命周期都分为原材料生产和流通、产品制造、流通和零售、使用阶段到处置和回收五个阶段。各阶段的碳排放量分别计算。</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申请</a:t>
            </a:r>
            <a:r>
              <a:rPr lang="zh-CN" altLang="en-US"/>
              <a:t>流程</a:t>
            </a:r>
            <a:endParaRPr lang="zh-CN" altLang="en-US"/>
          </a:p>
        </p:txBody>
      </p:sp>
      <p:pic>
        <p:nvPicPr>
          <p:cNvPr id="4" name="图片 3"/>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rcRect b="18052"/>
          <a:stretch>
            <a:fillRect/>
          </a:stretch>
        </p:blipFill>
        <p:spPr>
          <a:xfrm rot="5400000">
            <a:off x="-905510" y="3277870"/>
            <a:ext cx="5466715" cy="1151255"/>
          </a:xfrm>
          <a:prstGeom prst="rect">
            <a:avLst/>
          </a:prstGeom>
        </p:spPr>
      </p:pic>
      <p:grpSp>
        <p:nvGrpSpPr>
          <p:cNvPr id="12" name="组合 11"/>
          <p:cNvGrpSpPr/>
          <p:nvPr/>
        </p:nvGrpSpPr>
        <p:grpSpPr>
          <a:xfrm>
            <a:off x="2157095" y="1570990"/>
            <a:ext cx="633095" cy="74930"/>
            <a:chOff x="3397" y="2520"/>
            <a:chExt cx="997" cy="118"/>
          </a:xfrm>
        </p:grpSpPr>
        <p:cxnSp>
          <p:nvCxnSpPr>
            <p:cNvPr id="7" name="直接连接符 6"/>
            <p:cNvCxnSpPr/>
            <p:nvPr/>
          </p:nvCxnSpPr>
          <p:spPr>
            <a:xfrm>
              <a:off x="3516" y="2566"/>
              <a:ext cx="879" cy="0"/>
            </a:xfrm>
            <a:prstGeom prst="line">
              <a:avLst/>
            </a:prstGeom>
            <a:solidFill>
              <a:schemeClr val="bg1">
                <a:lumMod val="75000"/>
              </a:schemeClr>
            </a:solidFill>
            <a:ln w="12700"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397" y="2520"/>
              <a:ext cx="119" cy="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 name="组合 12"/>
          <p:cNvGrpSpPr/>
          <p:nvPr/>
        </p:nvGrpSpPr>
        <p:grpSpPr>
          <a:xfrm>
            <a:off x="2157095" y="2542540"/>
            <a:ext cx="633095" cy="74930"/>
            <a:chOff x="3397" y="2520"/>
            <a:chExt cx="997" cy="118"/>
          </a:xfrm>
        </p:grpSpPr>
        <p:cxnSp>
          <p:nvCxnSpPr>
            <p:cNvPr id="14" name="直接连接符 13"/>
            <p:cNvCxnSpPr/>
            <p:nvPr>
              <p:custDataLst>
                <p:tags r:id="rId4"/>
              </p:custDataLst>
            </p:nvPr>
          </p:nvCxnSpPr>
          <p:spPr>
            <a:xfrm>
              <a:off x="3516" y="2566"/>
              <a:ext cx="879" cy="0"/>
            </a:xfrm>
            <a:prstGeom prst="line">
              <a:avLst/>
            </a:prstGeom>
            <a:solidFill>
              <a:schemeClr val="bg1">
                <a:lumMod val="75000"/>
              </a:schemeClr>
            </a:solidFill>
            <a:ln w="12700"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custDataLst>
                <p:tags r:id="rId5"/>
              </p:custDataLst>
            </p:nvPr>
          </p:nvSpPr>
          <p:spPr>
            <a:xfrm>
              <a:off x="3397" y="2520"/>
              <a:ext cx="119" cy="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a:off x="2157095" y="3411855"/>
            <a:ext cx="633095" cy="74930"/>
            <a:chOff x="3397" y="2520"/>
            <a:chExt cx="997" cy="118"/>
          </a:xfrm>
        </p:grpSpPr>
        <p:cxnSp>
          <p:nvCxnSpPr>
            <p:cNvPr id="17" name="直接连接符 16"/>
            <p:cNvCxnSpPr/>
            <p:nvPr>
              <p:custDataLst>
                <p:tags r:id="rId6"/>
              </p:custDataLst>
            </p:nvPr>
          </p:nvCxnSpPr>
          <p:spPr>
            <a:xfrm>
              <a:off x="3516" y="2566"/>
              <a:ext cx="879" cy="0"/>
            </a:xfrm>
            <a:prstGeom prst="line">
              <a:avLst/>
            </a:prstGeom>
            <a:solidFill>
              <a:schemeClr val="bg1">
                <a:lumMod val="75000"/>
              </a:schemeClr>
            </a:solidFill>
            <a:ln w="12700"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custDataLst>
                <p:tags r:id="rId7"/>
              </p:custDataLst>
            </p:nvPr>
          </p:nvSpPr>
          <p:spPr>
            <a:xfrm>
              <a:off x="3397" y="2520"/>
              <a:ext cx="119" cy="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9" name="组合 18"/>
          <p:cNvGrpSpPr/>
          <p:nvPr/>
        </p:nvGrpSpPr>
        <p:grpSpPr>
          <a:xfrm>
            <a:off x="2157095" y="4500245"/>
            <a:ext cx="633095" cy="74930"/>
            <a:chOff x="3397" y="2520"/>
            <a:chExt cx="997" cy="118"/>
          </a:xfrm>
        </p:grpSpPr>
        <p:cxnSp>
          <p:nvCxnSpPr>
            <p:cNvPr id="20" name="直接连接符 19"/>
            <p:cNvCxnSpPr/>
            <p:nvPr>
              <p:custDataLst>
                <p:tags r:id="rId8"/>
              </p:custDataLst>
            </p:nvPr>
          </p:nvCxnSpPr>
          <p:spPr>
            <a:xfrm>
              <a:off x="3516" y="2566"/>
              <a:ext cx="879" cy="0"/>
            </a:xfrm>
            <a:prstGeom prst="line">
              <a:avLst/>
            </a:prstGeom>
            <a:solidFill>
              <a:schemeClr val="bg1">
                <a:lumMod val="75000"/>
              </a:schemeClr>
            </a:solidFill>
            <a:ln w="12700"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椭圆 20"/>
            <p:cNvSpPr/>
            <p:nvPr>
              <p:custDataLst>
                <p:tags r:id="rId9"/>
              </p:custDataLst>
            </p:nvPr>
          </p:nvSpPr>
          <p:spPr>
            <a:xfrm>
              <a:off x="3397" y="2520"/>
              <a:ext cx="119" cy="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 name="组合 21"/>
          <p:cNvGrpSpPr/>
          <p:nvPr/>
        </p:nvGrpSpPr>
        <p:grpSpPr>
          <a:xfrm>
            <a:off x="2186305" y="5442585"/>
            <a:ext cx="633095" cy="74930"/>
            <a:chOff x="3397" y="2520"/>
            <a:chExt cx="997" cy="118"/>
          </a:xfrm>
        </p:grpSpPr>
        <p:cxnSp>
          <p:nvCxnSpPr>
            <p:cNvPr id="23" name="直接连接符 22"/>
            <p:cNvCxnSpPr/>
            <p:nvPr>
              <p:custDataLst>
                <p:tags r:id="rId10"/>
              </p:custDataLst>
            </p:nvPr>
          </p:nvCxnSpPr>
          <p:spPr>
            <a:xfrm>
              <a:off x="3516" y="2566"/>
              <a:ext cx="879" cy="0"/>
            </a:xfrm>
            <a:prstGeom prst="line">
              <a:avLst/>
            </a:prstGeom>
            <a:solidFill>
              <a:schemeClr val="bg1">
                <a:lumMod val="75000"/>
              </a:schemeClr>
            </a:solidFill>
            <a:ln w="12700"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11"/>
              </p:custDataLst>
            </p:nvPr>
          </p:nvSpPr>
          <p:spPr>
            <a:xfrm>
              <a:off x="3397" y="2520"/>
              <a:ext cx="119" cy="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文本框 24"/>
          <p:cNvSpPr txBox="1"/>
          <p:nvPr/>
        </p:nvSpPr>
        <p:spPr>
          <a:xfrm>
            <a:off x="2977515" y="1247140"/>
            <a:ext cx="8484870" cy="614045"/>
          </a:xfrm>
          <a:prstGeom prst="rect">
            <a:avLst/>
          </a:prstGeom>
        </p:spPr>
        <p:txBody>
          <a:bodyPr wrap="square">
            <a:spAutoFit/>
          </a:bodyPr>
          <a:p>
            <a:pPr algn="l"/>
            <a:r>
              <a:rPr lang="en-US" altLang="zh-CN" sz="1800" b="1">
                <a:solidFill>
                  <a:srgbClr val="2A7FB6"/>
                </a:solidFill>
                <a:latin typeface="Arial" panose="020B0604020202020204" pitchFamily="34" charset="0"/>
                <a:ea typeface="微软雅黑" panose="020B0503020204020204" charset="-122"/>
              </a:rPr>
              <a:t>01</a:t>
            </a:r>
            <a:r>
              <a:rPr lang="zh-CN" altLang="en-US" sz="1800" b="1">
                <a:solidFill>
                  <a:srgbClr val="2A7FB6"/>
                </a:solidFill>
                <a:latin typeface="Arial" panose="020B0604020202020204" pitchFamily="34" charset="0"/>
                <a:ea typeface="微软雅黑" panose="020B0503020204020204" charset="-122"/>
              </a:rPr>
              <a:t>查找或创建适当的产品类别规则 (PCR)</a:t>
            </a:r>
            <a:endParaRPr lang="zh-CN" altLang="en-US" sz="1800" b="1">
              <a:solidFill>
                <a:srgbClr val="2A7FB6"/>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常用的国际PCR是基于ISO14025的EPD-PCR</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涵盖</a:t>
            </a:r>
            <a:r>
              <a:rPr lang="en-US" altLang="zh-CN" sz="1600">
                <a:latin typeface="Arial" panose="020B0604020202020204" pitchFamily="34" charset="0"/>
                <a:ea typeface="微软雅黑" panose="020B0503020204020204" charset="-122"/>
              </a:rPr>
              <a:t>100</a:t>
            </a:r>
            <a:r>
              <a:rPr lang="zh-CN" altLang="en-US" sz="1600">
                <a:latin typeface="Arial" panose="020B0604020202020204" pitchFamily="34" charset="0"/>
                <a:ea typeface="微软雅黑" panose="020B0503020204020204" charset="-122"/>
              </a:rPr>
              <a:t>多个项目类型。</a:t>
            </a:r>
            <a:endParaRPr lang="zh-CN" altLang="en-US" sz="1600">
              <a:latin typeface="Arial" panose="020B0604020202020204" pitchFamily="34" charset="0"/>
              <a:ea typeface="微软雅黑" panose="020B0503020204020204" charset="-122"/>
            </a:endParaRPr>
          </a:p>
        </p:txBody>
      </p:sp>
      <p:sp>
        <p:nvSpPr>
          <p:cNvPr id="29" name="文本框 28"/>
          <p:cNvSpPr txBox="1"/>
          <p:nvPr>
            <p:custDataLst>
              <p:tags r:id="rId12"/>
            </p:custDataLst>
          </p:nvPr>
        </p:nvSpPr>
        <p:spPr>
          <a:xfrm>
            <a:off x="2977515" y="2080895"/>
            <a:ext cx="8862060" cy="614045"/>
          </a:xfrm>
          <a:prstGeom prst="rect">
            <a:avLst/>
          </a:prstGeom>
        </p:spPr>
        <p:txBody>
          <a:bodyPr wrap="square">
            <a:spAutoFit/>
          </a:bodyPr>
          <a:p>
            <a:pPr algn="l"/>
            <a:r>
              <a:rPr lang="en-US" altLang="zh-CN" sz="1800" b="1">
                <a:solidFill>
                  <a:srgbClr val="15A085"/>
                </a:solidFill>
                <a:latin typeface="Arial" panose="020B0604020202020204" pitchFamily="34" charset="0"/>
                <a:ea typeface="微软雅黑" panose="020B0503020204020204" charset="-122"/>
              </a:rPr>
              <a:t>02</a:t>
            </a:r>
            <a:r>
              <a:rPr lang="zh-CN" altLang="en-US" sz="1800" b="1">
                <a:solidFill>
                  <a:srgbClr val="15A085"/>
                </a:solidFill>
                <a:latin typeface="Arial" panose="020B0604020202020204" pitchFamily="34" charset="0"/>
                <a:ea typeface="微软雅黑" panose="020B0503020204020204" charset="-122"/>
              </a:rPr>
              <a:t>基于PCR进行碳足迹验证</a:t>
            </a:r>
            <a:endParaRPr lang="zh-CN" altLang="en-US" sz="1800" b="1">
              <a:solidFill>
                <a:srgbClr val="15A085"/>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从原材料生产和流通、产品制造、流通和零售、使用阶段到处置和回收五个阶段计算碳排放量。</a:t>
            </a:r>
            <a:endParaRPr lang="zh-CN" altLang="en-US" sz="1600">
              <a:latin typeface="Arial" panose="020B0604020202020204" pitchFamily="34" charset="0"/>
              <a:ea typeface="微软雅黑" panose="020B0503020204020204" charset="-122"/>
            </a:endParaRPr>
          </a:p>
        </p:txBody>
      </p:sp>
      <p:sp>
        <p:nvSpPr>
          <p:cNvPr id="30" name="文本框 29"/>
          <p:cNvSpPr txBox="1"/>
          <p:nvPr>
            <p:custDataLst>
              <p:tags r:id="rId13"/>
            </p:custDataLst>
          </p:nvPr>
        </p:nvSpPr>
        <p:spPr>
          <a:xfrm>
            <a:off x="2977515" y="2886075"/>
            <a:ext cx="8595995" cy="1156970"/>
          </a:xfrm>
          <a:prstGeom prst="rect">
            <a:avLst/>
          </a:prstGeom>
        </p:spPr>
        <p:txBody>
          <a:bodyPr wrap="square">
            <a:noAutofit/>
          </a:bodyPr>
          <a:p>
            <a:pPr algn="l"/>
            <a:r>
              <a:rPr lang="en-US" altLang="zh-CN" sz="1800" b="1">
                <a:solidFill>
                  <a:srgbClr val="9ABA58"/>
                </a:solidFill>
                <a:latin typeface="Arial" panose="020B0604020202020204" pitchFamily="34" charset="0"/>
                <a:ea typeface="微软雅黑" panose="020B0503020204020204" charset="-122"/>
              </a:rPr>
              <a:t>03</a:t>
            </a:r>
            <a:r>
              <a:rPr lang="zh-CN" altLang="en-US" sz="1800" b="1">
                <a:solidFill>
                  <a:srgbClr val="9ABA58"/>
                </a:solidFill>
                <a:latin typeface="Arial" panose="020B0604020202020204" pitchFamily="34" charset="0"/>
                <a:ea typeface="微软雅黑" panose="020B0503020204020204" charset="-122"/>
              </a:rPr>
              <a:t>第三方验证计算</a:t>
            </a:r>
            <a:endParaRPr lang="zh-CN" altLang="en-US" sz="1800" b="1">
              <a:solidFill>
                <a:srgbClr val="9ABA58"/>
              </a:solidFill>
              <a:latin typeface="Arial" panose="020B0604020202020204" pitchFamily="34" charset="0"/>
              <a:ea typeface="微软雅黑" panose="020B0503020204020204" charset="-122"/>
            </a:endParaRPr>
          </a:p>
          <a:p>
            <a:pPr marL="285750" indent="-285750" algn="l">
              <a:buFont typeface="Wingdings" panose="05000000000000000000" charset="0"/>
              <a:buChar char="l"/>
            </a:pPr>
            <a:r>
              <a:rPr lang="zh-CN" altLang="en-US" sz="1600">
                <a:latin typeface="Arial" panose="020B0604020202020204" pitchFamily="34" charset="0"/>
                <a:ea typeface="微软雅黑" panose="020B0503020204020204" charset="-122"/>
              </a:rPr>
              <a:t>常见国际第三方机构包括BSI、TUV Rheinland和SGS，验证也可以由发行者进行。</a:t>
            </a:r>
            <a:endParaRPr lang="zh-CN" altLang="en-US" sz="1600">
              <a:latin typeface="Arial" panose="020B0604020202020204" pitchFamily="34" charset="0"/>
              <a:ea typeface="微软雅黑" panose="020B0503020204020204" charset="-122"/>
            </a:endParaRPr>
          </a:p>
          <a:p>
            <a:pPr marL="285750" indent="-285750" algn="l">
              <a:buFont typeface="Wingdings" panose="05000000000000000000" charset="0"/>
              <a:buChar char="l"/>
            </a:pPr>
            <a:r>
              <a:rPr lang="zh-CN" altLang="en-US" sz="1600">
                <a:latin typeface="Arial" panose="020B0604020202020204" pitchFamily="34" charset="0"/>
                <a:ea typeface="微软雅黑" panose="020B0503020204020204" charset="-122"/>
                <a:sym typeface="+mn-ea"/>
              </a:rPr>
              <a:t>主要碳足迹计算标准：ISO14040、ISO14064、</a:t>
            </a:r>
            <a:r>
              <a:rPr lang="zh-CN" altLang="en-US" sz="1600">
                <a:latin typeface="Arial" panose="020B0604020202020204" pitchFamily="34" charset="0"/>
                <a:ea typeface="微软雅黑" panose="020B0503020204020204" charset="-122"/>
                <a:sym typeface="+mn-ea"/>
              </a:rPr>
              <a:t>ISO14067、</a:t>
            </a:r>
            <a:r>
              <a:rPr lang="zh-CN" altLang="en-US" sz="1600">
                <a:latin typeface="Arial" panose="020B0604020202020204" pitchFamily="34" charset="0"/>
                <a:ea typeface="微软雅黑" panose="020B0503020204020204" charset="-122"/>
                <a:sym typeface="+mn-ea"/>
              </a:rPr>
              <a:t>ISO14025；PAS2050</a:t>
            </a:r>
            <a:r>
              <a:rPr lang="zh-CN" altLang="en-US" sz="1600">
                <a:latin typeface="Arial" panose="020B0604020202020204" pitchFamily="34" charset="0"/>
                <a:ea typeface="微软雅黑" panose="020B0503020204020204" charset="-122"/>
                <a:sym typeface="+mn-ea"/>
              </a:rPr>
              <a:t>；</a:t>
            </a:r>
            <a:r>
              <a:rPr lang="zh-CN" altLang="en-US" sz="1600">
                <a:latin typeface="Arial" panose="020B0604020202020204" pitchFamily="34" charset="0"/>
                <a:ea typeface="微软雅黑" panose="020B0503020204020204" charset="-122"/>
                <a:sym typeface="+mn-ea"/>
              </a:rPr>
              <a:t>GHG 协议产品标准。</a:t>
            </a:r>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p:txBody>
      </p:sp>
      <p:sp>
        <p:nvSpPr>
          <p:cNvPr id="31" name="文本框 30"/>
          <p:cNvSpPr txBox="1"/>
          <p:nvPr>
            <p:custDataLst>
              <p:tags r:id="rId14"/>
            </p:custDataLst>
          </p:nvPr>
        </p:nvSpPr>
        <p:spPr>
          <a:xfrm>
            <a:off x="2977515" y="4324265"/>
            <a:ext cx="4064000" cy="368300"/>
          </a:xfrm>
          <a:prstGeom prst="rect">
            <a:avLst/>
          </a:prstGeom>
        </p:spPr>
        <p:txBody>
          <a:bodyPr>
            <a:spAutoFit/>
          </a:bodyPr>
          <a:p>
            <a:pPr algn="l"/>
            <a:r>
              <a:rPr lang="en-US" altLang="zh-CN" sz="1800" b="1">
                <a:solidFill>
                  <a:srgbClr val="EE9C0C"/>
                </a:solidFill>
                <a:latin typeface="Arial" panose="020B0604020202020204" pitchFamily="34" charset="0"/>
                <a:ea typeface="微软雅黑" panose="020B0503020204020204" charset="-122"/>
              </a:rPr>
              <a:t>04</a:t>
            </a:r>
            <a:r>
              <a:rPr lang="zh-CN" altLang="en-US" sz="1800" b="1">
                <a:solidFill>
                  <a:srgbClr val="EE9C0C"/>
                </a:solidFill>
                <a:latin typeface="Arial" panose="020B0604020202020204" pitchFamily="34" charset="0"/>
                <a:ea typeface="微软雅黑" panose="020B0503020204020204" charset="-122"/>
              </a:rPr>
              <a:t>验证结果提交签发机构</a:t>
            </a:r>
            <a:endParaRPr lang="zh-CN" altLang="en-US" sz="1800" b="1">
              <a:solidFill>
                <a:srgbClr val="EE9C0C"/>
              </a:solidFill>
              <a:latin typeface="Arial" panose="020B0604020202020204" pitchFamily="34" charset="0"/>
              <a:ea typeface="微软雅黑" panose="020B0503020204020204" charset="-122"/>
            </a:endParaRPr>
          </a:p>
        </p:txBody>
      </p:sp>
      <p:sp>
        <p:nvSpPr>
          <p:cNvPr id="32" name="文本框 31"/>
          <p:cNvSpPr txBox="1"/>
          <p:nvPr>
            <p:custDataLst>
              <p:tags r:id="rId15"/>
            </p:custDataLst>
          </p:nvPr>
        </p:nvSpPr>
        <p:spPr>
          <a:xfrm>
            <a:off x="2977515" y="5296535"/>
            <a:ext cx="6387465" cy="368300"/>
          </a:xfrm>
          <a:prstGeom prst="rect">
            <a:avLst/>
          </a:prstGeom>
        </p:spPr>
        <p:txBody>
          <a:bodyPr wrap="square">
            <a:spAutoFit/>
          </a:bodyPr>
          <a:p>
            <a:pPr algn="l"/>
            <a:r>
              <a:rPr lang="en-US" altLang="zh-CN" sz="1800" b="1">
                <a:solidFill>
                  <a:schemeClr val="accent4">
                    <a:lumMod val="60000"/>
                    <a:lumOff val="40000"/>
                  </a:schemeClr>
                </a:solidFill>
                <a:latin typeface="Arial" panose="020B0604020202020204" pitchFamily="34" charset="0"/>
                <a:ea typeface="微软雅黑" panose="020B0503020204020204" charset="-122"/>
              </a:rPr>
              <a:t>05</a:t>
            </a:r>
            <a:r>
              <a:rPr lang="zh-CN" altLang="en-US" sz="1800" b="1">
                <a:solidFill>
                  <a:schemeClr val="accent4">
                    <a:lumMod val="60000"/>
                    <a:lumOff val="40000"/>
                  </a:schemeClr>
                </a:solidFill>
                <a:latin typeface="Arial" panose="020B0604020202020204" pitchFamily="34" charset="0"/>
                <a:ea typeface="微软雅黑" panose="020B0503020204020204" charset="-122"/>
              </a:rPr>
              <a:t>披露碳标签并通过持续减碳来继续持有它</a:t>
            </a:r>
            <a:endParaRPr lang="zh-CN" altLang="en-US" sz="1800" b="1">
              <a:solidFill>
                <a:schemeClr val="accent4">
                  <a:lumMod val="60000"/>
                  <a:lumOff val="40000"/>
                </a:schemeClr>
              </a:solidFill>
              <a:latin typeface="Arial" panose="020B0604020202020204" pitchFamily="34" charset="0"/>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案例</a:t>
            </a:r>
            <a:endParaRPr lang="zh-CN" altLang="en-US"/>
          </a:p>
        </p:txBody>
      </p:sp>
      <p:sp>
        <p:nvSpPr>
          <p:cNvPr id="4" name="文本框 3"/>
          <p:cNvSpPr txBox="1"/>
          <p:nvPr>
            <p:custDataLst>
              <p:tags r:id="rId2"/>
            </p:custDataLst>
          </p:nvPr>
        </p:nvSpPr>
        <p:spPr>
          <a:xfrm>
            <a:off x="828040" y="1270000"/>
            <a:ext cx="10461625" cy="5338445"/>
          </a:xfrm>
          <a:prstGeom prst="rect">
            <a:avLst/>
          </a:prstGeom>
        </p:spPr>
        <p:txBody>
          <a:bodyPr wrap="square">
            <a:noAutofit/>
          </a:bodyPr>
          <a:p>
            <a:pPr algn="l"/>
            <a:r>
              <a:rPr lang="zh-CN" altLang="en-US" sz="1800" b="1">
                <a:solidFill>
                  <a:srgbClr val="069B87"/>
                </a:solidFill>
                <a:latin typeface="Arial" panose="020B0604020202020204" pitchFamily="34" charset="0"/>
                <a:ea typeface="微软雅黑" panose="020B0503020204020204" charset="-122"/>
              </a:rPr>
              <a:t>不同国家或地区的碳标签</a:t>
            </a:r>
            <a:endParaRPr lang="zh-CN" altLang="en-US" sz="1800" b="1">
              <a:solidFill>
                <a:srgbClr val="069B87"/>
              </a:solidFill>
              <a:latin typeface="Arial" panose="020B0604020202020204" pitchFamily="34" charset="0"/>
              <a:ea typeface="微软雅黑" panose="020B0503020204020204" charset="-122"/>
            </a:endParaRPr>
          </a:p>
          <a:p>
            <a:pPr algn="l"/>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b="1">
                <a:solidFill>
                  <a:srgbClr val="069B87"/>
                </a:solidFill>
                <a:latin typeface="Arial" panose="020B0604020202020204" pitchFamily="34" charset="0"/>
                <a:ea typeface="微软雅黑" panose="020B0503020204020204" charset="-122"/>
              </a:rPr>
              <a:t>英国</a:t>
            </a:r>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英国碳信托的碳标签产品类别涉及B2B、B2C 的所有产品与服务，主要有食品、服装、日用品等。</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b="1">
                <a:solidFill>
                  <a:srgbClr val="069B87"/>
                </a:solidFill>
                <a:latin typeface="Arial" panose="020B0604020202020204" pitchFamily="34" charset="0"/>
                <a:ea typeface="微软雅黑" panose="020B0503020204020204" charset="-122"/>
              </a:rPr>
              <a:t>德国</a:t>
            </a:r>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德国产品碳足迹试点项目于2008年7月启动，2009 年2月，德国碳足迹试点项目推出碳足迹标签。目前，碳标签产品包括电话、床单、洗发水、包装纸箱、运动背袋、冷冻食品等。 德国产品碳足迹测量方法 同时参考</a:t>
            </a:r>
            <a:r>
              <a:rPr lang="zh-CN" altLang="en-US">
                <a:latin typeface="Arial" panose="020B0604020202020204" pitchFamily="34" charset="0"/>
                <a:ea typeface="微软雅黑" panose="020B0503020204020204" charset="-122"/>
                <a:sym typeface="+mn-ea"/>
              </a:rPr>
              <a:t>ISO</a:t>
            </a:r>
            <a:r>
              <a:rPr lang="zh-CN" altLang="en-US" sz="1800">
                <a:latin typeface="Arial" panose="020B0604020202020204" pitchFamily="34" charset="0"/>
                <a:ea typeface="微软雅黑" panose="020B0503020204020204" charset="-122"/>
              </a:rPr>
              <a:t>14040/44和PAS2050。</a:t>
            </a:r>
            <a:endParaRPr lang="zh-CN" altLang="en-US" sz="1800">
              <a:latin typeface="Arial" panose="020B0604020202020204" pitchFamily="34" charset="0"/>
              <a:ea typeface="微软雅黑" panose="020B0503020204020204" charset="-122"/>
            </a:endParaRPr>
          </a:p>
          <a:p>
            <a:pPr algn="l"/>
            <a:endParaRPr lang="zh-CN" altLang="en-US" sz="1800">
              <a:solidFill>
                <a:srgbClr val="069B87"/>
              </a:solidFill>
              <a:latin typeface="Arial" panose="020B0604020202020204" pitchFamily="34" charset="0"/>
              <a:ea typeface="微软雅黑" panose="020B0503020204020204" charset="-122"/>
            </a:endParaRPr>
          </a:p>
          <a:p>
            <a:pPr algn="l"/>
            <a:r>
              <a:rPr lang="zh-CN" altLang="en-US" b="1">
                <a:solidFill>
                  <a:srgbClr val="069B87"/>
                </a:solidFill>
                <a:latin typeface="Arial" panose="020B0604020202020204" pitchFamily="34" charset="0"/>
                <a:ea typeface="微软雅黑" panose="020B0503020204020204" charset="-122"/>
                <a:sym typeface="+mn-ea"/>
              </a:rPr>
              <a:t>法国</a:t>
            </a:r>
            <a:endParaRPr lang="zh-CN" altLang="en-US" b="1">
              <a:solidFill>
                <a:srgbClr val="069B87"/>
              </a:solidFill>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sym typeface="+mn-ea"/>
              </a:rPr>
              <a:t>法国生态转型署（ADEME）计划从2023年起将碳标签系统广泛应用于食品和纺织行业。</a:t>
            </a:r>
            <a:endParaRPr lang="zh-CN" altLang="en-US">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使用碳标签的著名法国公司 Casino 于2008年6月推出Group Casino Indice Carbon碳标签用于所有 Casino自售产品。</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b="1">
                <a:solidFill>
                  <a:srgbClr val="069B87"/>
                </a:solidFill>
                <a:latin typeface="Arial" panose="020B0604020202020204" pitchFamily="34" charset="0"/>
                <a:ea typeface="微软雅黑" panose="020B0503020204020204" charset="-122"/>
              </a:rPr>
              <a:t>瑞典</a:t>
            </a:r>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主要面向B2C水果、蔬菜、乳制品等食品的产品评价范围主要为运输阶段，碳足迹计算LCA 为基础设定标准。</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案例</a:t>
            </a:r>
            <a:endParaRPr lang="zh-CN" altLang="en-US"/>
          </a:p>
        </p:txBody>
      </p:sp>
      <p:sp>
        <p:nvSpPr>
          <p:cNvPr id="4" name="文本框 3"/>
          <p:cNvSpPr txBox="1"/>
          <p:nvPr>
            <p:custDataLst>
              <p:tags r:id="rId2"/>
            </p:custDataLst>
          </p:nvPr>
        </p:nvSpPr>
        <p:spPr>
          <a:xfrm>
            <a:off x="828040" y="1270000"/>
            <a:ext cx="10461625" cy="5338445"/>
          </a:xfrm>
          <a:prstGeom prst="rect">
            <a:avLst/>
          </a:prstGeom>
        </p:spPr>
        <p:txBody>
          <a:bodyPr wrap="square">
            <a:noAutofit/>
          </a:bodyPr>
          <a:p>
            <a:pPr algn="l"/>
            <a:r>
              <a:rPr lang="zh-CN" altLang="en-US" b="1">
                <a:solidFill>
                  <a:srgbClr val="069B87"/>
                </a:solidFill>
                <a:latin typeface="Arial" panose="020B0604020202020204" pitchFamily="34" charset="0"/>
                <a:ea typeface="微软雅黑" panose="020B0503020204020204" charset="-122"/>
                <a:sym typeface="+mn-ea"/>
              </a:rPr>
              <a:t>瑞士</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sym typeface="+mn-ea"/>
              </a:rPr>
              <a:t>瑞士碳标签</a:t>
            </a:r>
            <a:r>
              <a:rPr lang="zh-CN" altLang="en-US">
                <a:latin typeface="Arial" panose="020B0604020202020204" pitchFamily="34" charset="0"/>
                <a:ea typeface="微软雅黑" panose="020B0503020204020204" charset="-122"/>
                <a:sym typeface="+mn-ea"/>
              </a:rPr>
              <a:t>Climatop</a:t>
            </a:r>
            <a:r>
              <a:rPr lang="zh-CN" altLang="en-US">
                <a:latin typeface="Arial" panose="020B0604020202020204" pitchFamily="34" charset="0"/>
                <a:ea typeface="微软雅黑" panose="020B0503020204020204" charset="-122"/>
                <a:sym typeface="+mn-ea"/>
              </a:rPr>
              <a:t>于2008年初推出，主要面向产品和服务。  </a:t>
            </a:r>
            <a:endParaRPr lang="zh-CN" altLang="en-US">
              <a:latin typeface="Arial" panose="020B0604020202020204" pitchFamily="34" charset="0"/>
              <a:ea typeface="微软雅黑" panose="020B0503020204020204" charset="-122"/>
            </a:endParaRPr>
          </a:p>
          <a:p>
            <a:pPr algn="l"/>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b="1">
                <a:solidFill>
                  <a:srgbClr val="069B87"/>
                </a:solidFill>
                <a:latin typeface="Arial" panose="020B0604020202020204" pitchFamily="34" charset="0"/>
                <a:ea typeface="微软雅黑" panose="020B0503020204020204" charset="-122"/>
              </a:rPr>
              <a:t>美国</a:t>
            </a:r>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大多数美国公司使用第三方或其他海外组织（如碳信托）推出的碳标签。例如，领先的咖啡和可可产品制造商雀巢的产品已获得碳信托的认证。</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b="1">
                <a:solidFill>
                  <a:srgbClr val="069B87"/>
                </a:solidFill>
                <a:latin typeface="Arial" panose="020B0604020202020204" pitchFamily="34" charset="0"/>
                <a:ea typeface="微软雅黑" panose="020B0503020204020204" charset="-122"/>
              </a:rPr>
              <a:t>日本</a:t>
            </a:r>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2009 年开始制定碳标签法规， 2012 年引入产品碳足迹 (CFP)，将其管理授权给私人承包商。2017年，产品碳足迹合并为JEMAI环境标签项目，2022年更名为SuMPO环境标签项目。获批碳标签申请的产品包括CITIZEN WATCHES的CITIZEN L系列和日本肉类加工集团 (Nippon Meat Packers, Inc.) 的肉类产品</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b="1">
                <a:solidFill>
                  <a:srgbClr val="069B87"/>
                </a:solidFill>
                <a:latin typeface="Arial" panose="020B0604020202020204" pitchFamily="34" charset="0"/>
                <a:ea typeface="微软雅黑" panose="020B0503020204020204" charset="-122"/>
              </a:rPr>
              <a:t>韩国</a:t>
            </a:r>
            <a:endParaRPr lang="zh-CN" altLang="en-US" sz="1800" b="1">
              <a:solidFill>
                <a:srgbClr val="069B87"/>
              </a:solidFill>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2009年</a:t>
            </a:r>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月正式推出碳足迹标签。碳标签主要分为两类，一类是标识碳排放，另一类是强调减碳的节能商品，也可以说是碳标签认证的两个阶段。韩国的碳足迹标签约涉及145种产品，包括99种非耐用产品、13种非能耗耐用产品、10种制造产品、7种服务产品和16种能耗耐用产品种。</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案例</a:t>
            </a:r>
            <a:endParaRPr lang="zh-CN" altLang="en-US"/>
          </a:p>
        </p:txBody>
      </p:sp>
      <p:sp>
        <p:nvSpPr>
          <p:cNvPr id="4" name="文本框 3"/>
          <p:cNvSpPr txBox="1"/>
          <p:nvPr>
            <p:custDataLst>
              <p:tags r:id="rId2"/>
            </p:custDataLst>
          </p:nvPr>
        </p:nvSpPr>
        <p:spPr>
          <a:xfrm>
            <a:off x="828040" y="1173480"/>
            <a:ext cx="10461625" cy="2102485"/>
          </a:xfrm>
          <a:prstGeom prst="rect">
            <a:avLst/>
          </a:prstGeom>
        </p:spPr>
        <p:txBody>
          <a:bodyPr wrap="square">
            <a:noAutofit/>
          </a:bodyPr>
          <a:p>
            <a:r>
              <a:rPr lang="zh-CN" altLang="en-US" b="1">
                <a:solidFill>
                  <a:srgbClr val="069B87"/>
                </a:solidFill>
                <a:latin typeface="Arial" panose="020B0604020202020204" pitchFamily="34" charset="0"/>
                <a:ea typeface="微软雅黑" panose="020B0503020204020204" charset="-122"/>
                <a:sym typeface="+mn-ea"/>
              </a:rPr>
              <a:t>泰国</a:t>
            </a:r>
            <a:endParaRPr lang="zh-CN" altLang="en-US" b="1">
              <a:solidFill>
                <a:srgbClr val="069B87"/>
              </a:solidFill>
              <a:latin typeface="Arial" panose="020B0604020202020204" pitchFamily="34" charset="0"/>
              <a:ea typeface="微软雅黑" panose="020B0503020204020204" charset="-122"/>
            </a:endParaRPr>
          </a:p>
          <a:p>
            <a:r>
              <a:rPr lang="zh-CN" altLang="en-US" sz="1600">
                <a:latin typeface="Arial" panose="020B0604020202020204" pitchFamily="34" charset="0"/>
                <a:ea typeface="微软雅黑" panose="020B0503020204020204" charset="-122"/>
                <a:sym typeface="+mn-ea"/>
              </a:rPr>
              <a:t>2008年8月，泰国温室气体管理办公室计划推广碳标签计划。 2009年11月，泰国推出了首批碳足迹标签产品。</a:t>
            </a:r>
            <a:endParaRPr lang="zh-CN" altLang="en-US">
              <a:latin typeface="Arial" panose="020B0604020202020204" pitchFamily="34" charset="0"/>
              <a:ea typeface="微软雅黑" panose="020B0503020204020204" charset="-122"/>
              <a:sym typeface="+mn-ea"/>
            </a:endParaRPr>
          </a:p>
          <a:p>
            <a:endParaRPr lang="zh-CN" altLang="en-US">
              <a:latin typeface="Arial" panose="020B0604020202020204" pitchFamily="34" charset="0"/>
              <a:ea typeface="微软雅黑" panose="020B0503020204020204" charset="-122"/>
              <a:sym typeface="+mn-ea"/>
            </a:endParaRPr>
          </a:p>
          <a:p>
            <a:r>
              <a:rPr lang="zh-CN" altLang="en-US" b="1">
                <a:solidFill>
                  <a:srgbClr val="069B87"/>
                </a:solidFill>
                <a:latin typeface="Arial" panose="020B0604020202020204" pitchFamily="34" charset="0"/>
                <a:ea typeface="微软雅黑" panose="020B0503020204020204" charset="-122"/>
              </a:rPr>
              <a:t>中国</a:t>
            </a:r>
            <a:endParaRPr lang="zh-CN" altLang="en-US" b="1">
              <a:solidFill>
                <a:srgbClr val="069B87"/>
              </a:solidFill>
              <a:latin typeface="Arial" panose="020B0604020202020204" pitchFamily="34" charset="0"/>
              <a:ea typeface="微软雅黑" panose="020B0503020204020204" charset="-122"/>
            </a:endParaRPr>
          </a:p>
          <a:p>
            <a:pPr marL="285750" indent="-285750">
              <a:buFont typeface="Wingdings" panose="05000000000000000000" charset="0"/>
              <a:buChar char="l"/>
            </a:pPr>
            <a:r>
              <a:rPr lang="zh-CN" altLang="en-US" sz="1600">
                <a:latin typeface="Arial" panose="020B0604020202020204" pitchFamily="34" charset="0"/>
                <a:ea typeface="微软雅黑" panose="020B0503020204020204" charset="-122"/>
              </a:rPr>
              <a:t>对于碳标签，我国尚处于探索阶段，之前的“中国环境标志”、“节能低碳产品认证标识”、“绿色产品标识”等环境标识可以说是广义上的碳标签；</a:t>
            </a:r>
            <a:endParaRPr lang="zh-CN" altLang="en-US" sz="1600">
              <a:latin typeface="Arial" panose="020B0604020202020204" pitchFamily="34" charset="0"/>
              <a:ea typeface="微软雅黑" panose="020B0503020204020204" charset="-122"/>
            </a:endParaRPr>
          </a:p>
          <a:p>
            <a:pPr marL="285750" indent="-285750">
              <a:buFont typeface="Wingdings" panose="05000000000000000000" charset="0"/>
              <a:buChar char="l"/>
            </a:pPr>
            <a:r>
              <a:rPr lang="zh-CN" altLang="en-US" sz="1600">
                <a:latin typeface="Arial" panose="020B0604020202020204" pitchFamily="34" charset="0"/>
                <a:ea typeface="微软雅黑" panose="020B0503020204020204" charset="-122"/>
              </a:rPr>
              <a:t>2020年9月份以来，我国已有多个相关政策提出，探索碳标签制度，规范碳标签认证、评价活动等；</a:t>
            </a:r>
            <a:endParaRPr lang="zh-CN" altLang="en-US" sz="1600">
              <a:latin typeface="Arial" panose="020B0604020202020204" pitchFamily="34" charset="0"/>
              <a:ea typeface="微软雅黑" panose="020B0503020204020204" charset="-122"/>
            </a:endParaRPr>
          </a:p>
          <a:p>
            <a:endParaRPr lang="zh-CN" altLang="en-US" b="1">
              <a:solidFill>
                <a:srgbClr val="069B87"/>
              </a:solidFill>
              <a:latin typeface="Arial" panose="020B0604020202020204" pitchFamily="34" charset="0"/>
              <a:ea typeface="微软雅黑" panose="020B0503020204020204" charset="-122"/>
            </a:endParaRPr>
          </a:p>
          <a:p>
            <a:endParaRPr lang="zh-CN" altLang="en-US">
              <a:latin typeface="Arial" panose="020B0604020202020204" pitchFamily="34" charset="0"/>
              <a:ea typeface="微软雅黑" panose="020B0503020204020204" charset="-122"/>
            </a:endParaRPr>
          </a:p>
        </p:txBody>
      </p:sp>
      <p:sp>
        <p:nvSpPr>
          <p:cNvPr id="3" name="文本框 2"/>
          <p:cNvSpPr txBox="1"/>
          <p:nvPr/>
        </p:nvSpPr>
        <p:spPr>
          <a:xfrm>
            <a:off x="828040" y="5746750"/>
            <a:ext cx="10319385" cy="880745"/>
          </a:xfrm>
          <a:prstGeom prst="rect">
            <a:avLst/>
          </a:prstGeom>
        </p:spPr>
        <p:txBody>
          <a:bodyPr wrap="square">
            <a:noAutofit/>
          </a:bodyPr>
          <a:p>
            <a:pPr marL="285750" indent="-285750">
              <a:buFont typeface="Wingdings" panose="05000000000000000000" charset="0"/>
              <a:buChar char="l"/>
            </a:pPr>
            <a:r>
              <a:rPr lang="zh-CN" altLang="en-US" sz="1600">
                <a:latin typeface="Arial" panose="020B0604020202020204" pitchFamily="34" charset="0"/>
                <a:ea typeface="微软雅黑" panose="020B0503020204020204" charset="-122"/>
                <a:sym typeface="+mn-ea"/>
              </a:rPr>
              <a:t>2021年，贴有碳标签的“天目水果笋”进入市场；</a:t>
            </a:r>
            <a:endParaRPr lang="zh-CN" altLang="en-US" sz="1600">
              <a:latin typeface="Arial" panose="020B0604020202020204" pitchFamily="34" charset="0"/>
              <a:ea typeface="微软雅黑" panose="020B0503020204020204" charset="-122"/>
            </a:endParaRPr>
          </a:p>
          <a:p>
            <a:pPr marL="285750" indent="-285750">
              <a:buFont typeface="Wingdings" panose="05000000000000000000" charset="0"/>
              <a:buChar char="l"/>
            </a:pPr>
            <a:r>
              <a:rPr lang="zh-CN" altLang="en-US" sz="1600">
                <a:latin typeface="Arial" panose="020B0604020202020204" pitchFamily="34" charset="0"/>
                <a:ea typeface="微软雅黑" panose="020B0503020204020204" charset="-122"/>
                <a:sym typeface="+mn-ea"/>
              </a:rPr>
              <a:t>2022年，农业农村部农村经济研究中心团队帮助江苏省淮安市洪泽区开展水稻碳标签体系建设，并促成其签约碳交易项目。</a:t>
            </a:r>
            <a:endParaRPr lang="zh-CN" altLang="en-US" sz="1600">
              <a:latin typeface="Arial" panose="020B0604020202020204" pitchFamily="34" charset="0"/>
              <a:ea typeface="微软雅黑" panose="020B0503020204020204" charset="-122"/>
            </a:endParaRPr>
          </a:p>
          <a:p>
            <a:endParaRPr lang="zh-CN" altLang="en-US" sz="1600">
              <a:latin typeface="Arial" panose="020B0604020202020204" pitchFamily="34" charset="0"/>
              <a:ea typeface="微软雅黑" panose="020B0503020204020204" charset="-122"/>
            </a:endParaRPr>
          </a:p>
        </p:txBody>
      </p:sp>
      <p:pic>
        <p:nvPicPr>
          <p:cNvPr id="101" name="图片 100"/>
          <p:cNvPicPr/>
          <p:nvPr/>
        </p:nvPicPr>
        <p:blipFill>
          <a:blip r:embed="rId3">
            <a:clrChange>
              <a:clrFrom>
                <a:srgbClr val="FFFFFF">
                  <a:alpha val="100000"/>
                </a:srgbClr>
              </a:clrFrom>
              <a:clrTo>
                <a:srgbClr val="FFFFFF">
                  <a:alpha val="100000"/>
                  <a:alpha val="0"/>
                </a:srgbClr>
              </a:clrTo>
            </a:clrChange>
          </a:blip>
          <a:stretch>
            <a:fillRect/>
          </a:stretch>
        </p:blipFill>
        <p:spPr>
          <a:xfrm>
            <a:off x="8341938" y="2985078"/>
            <a:ext cx="2805545" cy="2805545"/>
          </a:xfrm>
          <a:prstGeom prst="rect">
            <a:avLst/>
          </a:prstGeom>
          <a:noFill/>
          <a:ln w="9525">
            <a:noFill/>
          </a:ln>
        </p:spPr>
      </p:pic>
      <p:sp>
        <p:nvSpPr>
          <p:cNvPr id="5" name="文本框 4"/>
          <p:cNvSpPr txBox="1"/>
          <p:nvPr/>
        </p:nvSpPr>
        <p:spPr>
          <a:xfrm>
            <a:off x="828040" y="3836035"/>
            <a:ext cx="7625080" cy="829945"/>
          </a:xfrm>
          <a:prstGeom prst="rect">
            <a:avLst/>
          </a:prstGeom>
        </p:spPr>
        <p:txBody>
          <a:bodyPr wrap="square">
            <a:spAutoFit/>
          </a:bodyPr>
          <a:p>
            <a:pPr marL="285750" indent="-285750" algn="l">
              <a:buFont typeface="Wingdings" panose="05000000000000000000" charset="0"/>
              <a:buChar char="l"/>
            </a:pPr>
            <a:r>
              <a:rPr lang="zh-CN" altLang="en-US" sz="1600">
                <a:latin typeface="Arial" panose="020B0604020202020204" pitchFamily="34" charset="0"/>
                <a:ea typeface="微软雅黑" panose="020B0503020204020204" charset="-122"/>
                <a:sym typeface="+mn-ea"/>
              </a:rPr>
              <a:t>广东碳标签由广东省低碳发展促进会内设的广东碳标签专业委员会进行统一管理。广东碳标签评价由符合相关要求并获得专委会授权的评价机构实施；</a:t>
            </a:r>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p:txBody>
      </p:sp>
      <p:sp>
        <p:nvSpPr>
          <p:cNvPr id="6" name="文本框 5"/>
          <p:cNvSpPr txBox="1"/>
          <p:nvPr/>
        </p:nvSpPr>
        <p:spPr>
          <a:xfrm>
            <a:off x="8453120" y="5549265"/>
            <a:ext cx="2032000" cy="337185"/>
          </a:xfrm>
          <a:prstGeom prst="rect">
            <a:avLst/>
          </a:prstGeom>
        </p:spPr>
        <p:txBody>
          <a:bodyPr wrap="square">
            <a:spAutoFit/>
          </a:bodyPr>
          <a:p>
            <a:pPr algn="ctr"/>
            <a:r>
              <a:rPr lang="en-US" altLang="zh-CN" sz="1600">
                <a:solidFill>
                  <a:schemeClr val="bg1">
                    <a:lumMod val="65000"/>
                  </a:schemeClr>
                </a:solidFill>
                <a:latin typeface="Arial" panose="020B0604020202020204" pitchFamily="34" charset="0"/>
                <a:ea typeface="微软雅黑" panose="020B0503020204020204" charset="-122"/>
              </a:rPr>
              <a:t>“</a:t>
            </a:r>
            <a:r>
              <a:rPr lang="zh-CN" altLang="en-US" sz="1600">
                <a:solidFill>
                  <a:schemeClr val="bg1">
                    <a:lumMod val="65000"/>
                  </a:schemeClr>
                </a:solidFill>
                <a:latin typeface="Arial" panose="020B0604020202020204" pitchFamily="34" charset="0"/>
                <a:ea typeface="微软雅黑" panose="020B0503020204020204" charset="-122"/>
              </a:rPr>
              <a:t>广东碳标签</a:t>
            </a:r>
            <a:r>
              <a:rPr lang="en-US" altLang="zh-CN" sz="1600">
                <a:solidFill>
                  <a:schemeClr val="bg1">
                    <a:lumMod val="65000"/>
                  </a:schemeClr>
                </a:solidFill>
                <a:latin typeface="Arial" panose="020B0604020202020204" pitchFamily="34" charset="0"/>
                <a:ea typeface="微软雅黑" panose="020B0503020204020204" charset="-122"/>
              </a:rPr>
              <a:t>”</a:t>
            </a:r>
            <a:r>
              <a:rPr lang="zh-CN" altLang="en-US" sz="1600">
                <a:solidFill>
                  <a:schemeClr val="bg1">
                    <a:lumMod val="65000"/>
                  </a:schemeClr>
                </a:solidFill>
                <a:latin typeface="Arial" panose="020B0604020202020204" pitchFamily="34" charset="0"/>
                <a:ea typeface="微软雅黑" panose="020B0503020204020204" charset="-122"/>
              </a:rPr>
              <a:t>样式</a:t>
            </a:r>
            <a:endParaRPr lang="zh-CN" altLang="en-US" sz="1600">
              <a:solidFill>
                <a:schemeClr val="bg1">
                  <a:lumMod val="65000"/>
                </a:schemeClr>
              </a:solidFill>
              <a:latin typeface="Arial" panose="020B0604020202020204" pitchFamily="34" charset="0"/>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碳标签</a:t>
            </a:r>
            <a:r>
              <a:rPr lang="en-US" altLang="zh-CN"/>
              <a:t>—</a:t>
            </a:r>
            <a:r>
              <a:rPr lang="zh-CN" altLang="en-US"/>
              <a:t>用途</a:t>
            </a:r>
            <a:endParaRPr lang="zh-CN" altLang="en-US"/>
          </a:p>
        </p:txBody>
      </p:sp>
      <p:sp>
        <p:nvSpPr>
          <p:cNvPr id="3" name="文本框 2"/>
          <p:cNvSpPr txBox="1"/>
          <p:nvPr/>
        </p:nvSpPr>
        <p:spPr>
          <a:xfrm>
            <a:off x="819785" y="1374775"/>
            <a:ext cx="10039350" cy="1753235"/>
          </a:xfrm>
          <a:prstGeom prst="rect">
            <a:avLst/>
          </a:prstGeom>
          <a:solidFill>
            <a:schemeClr val="accent6">
              <a:lumMod val="20000"/>
              <a:lumOff val="80000"/>
            </a:schemeClr>
          </a:solidFill>
        </p:spPr>
        <p:txBody>
          <a:bodyPr wrap="square">
            <a:spAutoFit/>
          </a:bodyPr>
          <a:p>
            <a:pPr algn="l"/>
            <a:r>
              <a:rPr lang="zh-CN" altLang="en-US" sz="1800" b="1">
                <a:latin typeface="Arial" panose="020B0604020202020204" pitchFamily="34" charset="0"/>
                <a:ea typeface="微软雅黑" panose="020B0503020204020204" charset="-122"/>
              </a:rPr>
              <a:t>企业</a:t>
            </a:r>
            <a:endParaRPr lang="zh-CN" altLang="en-US" sz="1800" b="1">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有助于企业了解其产品在每个生命周期阶段产生的温室气体排放量。</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向消费者披露碳排放信息，可提升企业形象。</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Carbon Trust公布的2020年消费者调查显示，超过三分之二的受访者表示对减少碳足迹的企业印象良好，23%的受访者表示会考虑购买相对低碳的产品。低碳足迹。</a:t>
            </a:r>
            <a:endParaRPr lang="zh-CN" altLang="en-US" sz="1800">
              <a:latin typeface="Arial" panose="020B0604020202020204" pitchFamily="34" charset="0"/>
              <a:ea typeface="微软雅黑" panose="020B0503020204020204" charset="-122"/>
            </a:endParaRPr>
          </a:p>
        </p:txBody>
      </p:sp>
      <p:sp>
        <p:nvSpPr>
          <p:cNvPr id="5" name="文本框 4"/>
          <p:cNvSpPr txBox="1"/>
          <p:nvPr>
            <p:custDataLst>
              <p:tags r:id="rId2"/>
            </p:custDataLst>
          </p:nvPr>
        </p:nvSpPr>
        <p:spPr>
          <a:xfrm>
            <a:off x="819785" y="3857625"/>
            <a:ext cx="10039350" cy="922020"/>
          </a:xfrm>
          <a:prstGeom prst="rect">
            <a:avLst/>
          </a:prstGeom>
          <a:solidFill>
            <a:schemeClr val="accent6">
              <a:lumMod val="40000"/>
              <a:lumOff val="60000"/>
            </a:schemeClr>
          </a:solidFill>
        </p:spPr>
        <p:txBody>
          <a:bodyPr wrap="square">
            <a:spAutoFit/>
          </a:bodyPr>
          <a:p>
            <a:pPr algn="l"/>
            <a:r>
              <a:rPr lang="zh-CN" altLang="en-US" sz="1800" b="1">
                <a:latin typeface="Arial" panose="020B0604020202020204" pitchFamily="34" charset="0"/>
                <a:ea typeface="微软雅黑" panose="020B0503020204020204" charset="-122"/>
              </a:rPr>
              <a:t>消费者</a:t>
            </a:r>
            <a:endParaRPr lang="zh-CN" altLang="en-US" sz="1800" b="1">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消费时，了解产品或服务对环境的负担，提高低碳产品消费意识。</a:t>
            </a:r>
            <a:endParaRPr lang="zh-CN" altLang="en-US" sz="1800">
              <a:latin typeface="Arial" panose="020B0604020202020204" pitchFamily="34" charset="0"/>
              <a:ea typeface="微软雅黑" panose="020B0503020204020204" charset="-122"/>
            </a:endParaRPr>
          </a:p>
        </p:txBody>
      </p:sp>
      <p:sp>
        <p:nvSpPr>
          <p:cNvPr id="6" name="文本框 5"/>
          <p:cNvSpPr txBox="1"/>
          <p:nvPr/>
        </p:nvSpPr>
        <p:spPr>
          <a:xfrm>
            <a:off x="819785" y="5509260"/>
            <a:ext cx="10039350" cy="922020"/>
          </a:xfrm>
          <a:prstGeom prst="rect">
            <a:avLst/>
          </a:prstGeom>
          <a:solidFill>
            <a:schemeClr val="accent6">
              <a:lumMod val="60000"/>
              <a:lumOff val="40000"/>
            </a:schemeClr>
          </a:solidFill>
        </p:spPr>
        <p:txBody>
          <a:bodyPr wrap="square" rtlCol="0" anchor="t">
            <a:spAutoFit/>
          </a:bodyPr>
          <a:p>
            <a:r>
              <a:rPr lang="zh-CN" altLang="en-US" b="1"/>
              <a:t>环境</a:t>
            </a:r>
            <a:endParaRPr lang="zh-CN" altLang="en-US"/>
          </a:p>
          <a:p>
            <a:endParaRPr lang="zh-CN" altLang="en-US"/>
          </a:p>
          <a:p>
            <a:r>
              <a:rPr lang="zh-CN" altLang="en-US"/>
              <a:t>通过上述两方面减少产品、服务产生的碳排放。</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custDataLst>
              <p:tags r:id="rId1"/>
            </p:custDataLst>
          </p:nvPr>
        </p:nvSpPr>
        <p:spPr>
          <a:xfrm>
            <a:off x="7299325" y="-132715"/>
            <a:ext cx="5096510" cy="7250430"/>
          </a:xfrm>
          <a:prstGeom prst="roundRect">
            <a:avLst/>
          </a:prstGeom>
          <a:solidFill>
            <a:srgbClr val="308E98"/>
          </a:solidFill>
          <a:ln>
            <a:noFill/>
          </a:ln>
          <a:effectLst>
            <a:outerShdw blurRad="114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custDataLst>
              <p:tags r:id="rId2"/>
            </p:custDataLst>
          </p:nvPr>
        </p:nvSpPr>
        <p:spPr>
          <a:xfrm>
            <a:off x="3436620" y="-132080"/>
            <a:ext cx="5096510" cy="7250430"/>
          </a:xfrm>
          <a:prstGeom prst="roundRect">
            <a:avLst/>
          </a:prstGeom>
          <a:solidFill>
            <a:srgbClr val="48A088"/>
          </a:solidFill>
          <a:ln>
            <a:noFill/>
          </a:ln>
          <a:effectLst>
            <a:outerShdw blurRad="114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426085" y="-131445"/>
            <a:ext cx="5096510" cy="7249160"/>
          </a:xfrm>
          <a:prstGeom prst="roundRect">
            <a:avLst/>
          </a:prstGeom>
          <a:solidFill>
            <a:srgbClr val="7CB683"/>
          </a:solidFill>
          <a:ln>
            <a:noFill/>
          </a:ln>
          <a:effectLst>
            <a:outerShdw blurRad="114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409575" y="800735"/>
            <a:ext cx="2808605" cy="2122805"/>
          </a:xfrm>
          <a:prstGeom prst="rect">
            <a:avLst/>
          </a:prstGeom>
        </p:spPr>
        <p:txBody>
          <a:bodyPr wrap="square">
            <a:spAutoFit/>
          </a:bodyPr>
          <a:p>
            <a:pPr algn="ctr"/>
            <a:r>
              <a:rPr lang="en-US" altLang="zh-CN" sz="6600" b="1" spc="400">
                <a:solidFill>
                  <a:schemeClr val="bg1"/>
                </a:solidFill>
                <a:latin typeface="Arial" panose="020B0604020202020204" pitchFamily="34" charset="0"/>
                <a:ea typeface="微软雅黑" panose="020B0503020204020204" charset="-122"/>
              </a:rPr>
              <a:t>01</a:t>
            </a:r>
            <a:endParaRPr lang="en-US" altLang="zh-CN" sz="6600" b="1" spc="400">
              <a:solidFill>
                <a:schemeClr val="bg1"/>
              </a:solidFill>
              <a:latin typeface="Arial" panose="020B0604020202020204" pitchFamily="34" charset="0"/>
              <a:ea typeface="微软雅黑" panose="020B0503020204020204" charset="-122"/>
            </a:endParaRPr>
          </a:p>
          <a:p>
            <a:pPr algn="ctr"/>
            <a:r>
              <a:rPr lang="zh-CN" altLang="zh-CN" sz="6600" b="1" spc="400">
                <a:solidFill>
                  <a:schemeClr val="bg1"/>
                </a:solidFill>
                <a:latin typeface="Arial" panose="020B0604020202020204" pitchFamily="34" charset="0"/>
                <a:ea typeface="微软雅黑" panose="020B0503020204020204" charset="-122"/>
              </a:rPr>
              <a:t>碳票</a:t>
            </a:r>
            <a:endParaRPr lang="zh-CN" altLang="zh-CN" sz="6600" b="1" spc="400">
              <a:solidFill>
                <a:schemeClr val="bg1"/>
              </a:solidFill>
              <a:latin typeface="Arial" panose="020B0604020202020204" pitchFamily="34" charset="0"/>
              <a:ea typeface="微软雅黑" panose="020B0503020204020204" charset="-122"/>
            </a:endParaRPr>
          </a:p>
        </p:txBody>
      </p:sp>
      <p:sp>
        <p:nvSpPr>
          <p:cNvPr id="8" name="文本框 7"/>
          <p:cNvSpPr txBox="1"/>
          <p:nvPr>
            <p:custDataLst>
              <p:tags r:id="rId3"/>
            </p:custDataLst>
          </p:nvPr>
        </p:nvSpPr>
        <p:spPr>
          <a:xfrm>
            <a:off x="4706620" y="800735"/>
            <a:ext cx="3185795" cy="2122805"/>
          </a:xfrm>
          <a:prstGeom prst="rect">
            <a:avLst/>
          </a:prstGeom>
        </p:spPr>
        <p:txBody>
          <a:bodyPr wrap="square">
            <a:spAutoFit/>
          </a:bodyPr>
          <a:p>
            <a:pPr algn="ctr"/>
            <a:r>
              <a:rPr lang="en-US" altLang="zh-CN" sz="6600" b="1" spc="400">
                <a:solidFill>
                  <a:schemeClr val="bg1"/>
                </a:solidFill>
                <a:latin typeface="Arial" panose="020B0604020202020204" pitchFamily="34" charset="0"/>
                <a:ea typeface="微软雅黑" panose="020B0503020204020204" charset="-122"/>
              </a:rPr>
              <a:t>02</a:t>
            </a:r>
            <a:endParaRPr lang="en-US" altLang="zh-CN" sz="6600" b="1" spc="400">
              <a:solidFill>
                <a:schemeClr val="bg1"/>
              </a:solidFill>
              <a:latin typeface="Arial" panose="020B0604020202020204" pitchFamily="34" charset="0"/>
              <a:ea typeface="微软雅黑" panose="020B0503020204020204" charset="-122"/>
            </a:endParaRPr>
          </a:p>
          <a:p>
            <a:pPr algn="ctr"/>
            <a:r>
              <a:rPr lang="zh-CN" altLang="zh-CN" sz="6600" b="1" spc="400">
                <a:solidFill>
                  <a:schemeClr val="bg1"/>
                </a:solidFill>
                <a:latin typeface="Arial" panose="020B0604020202020204" pitchFamily="34" charset="0"/>
                <a:ea typeface="微软雅黑" panose="020B0503020204020204" charset="-122"/>
              </a:rPr>
              <a:t>碳积分</a:t>
            </a:r>
            <a:endParaRPr lang="zh-CN" altLang="zh-CN" sz="6600" b="1" spc="400">
              <a:solidFill>
                <a:schemeClr val="bg1"/>
              </a:solidFill>
              <a:latin typeface="Arial" panose="020B0604020202020204" pitchFamily="34" charset="0"/>
              <a:ea typeface="微软雅黑" panose="020B0503020204020204" charset="-122"/>
            </a:endParaRPr>
          </a:p>
        </p:txBody>
      </p:sp>
      <p:sp>
        <p:nvSpPr>
          <p:cNvPr id="9" name="文本框 8"/>
          <p:cNvSpPr txBox="1"/>
          <p:nvPr>
            <p:custDataLst>
              <p:tags r:id="rId4"/>
            </p:custDataLst>
          </p:nvPr>
        </p:nvSpPr>
        <p:spPr>
          <a:xfrm>
            <a:off x="8752205" y="800735"/>
            <a:ext cx="3272790" cy="2122805"/>
          </a:xfrm>
          <a:prstGeom prst="rect">
            <a:avLst/>
          </a:prstGeom>
        </p:spPr>
        <p:txBody>
          <a:bodyPr wrap="square">
            <a:spAutoFit/>
          </a:bodyPr>
          <a:p>
            <a:pPr algn="ctr"/>
            <a:r>
              <a:rPr lang="en-US" altLang="zh-CN" sz="6600" b="1" spc="400">
                <a:solidFill>
                  <a:schemeClr val="bg1"/>
                </a:solidFill>
                <a:latin typeface="Arial" panose="020B0604020202020204" pitchFamily="34" charset="0"/>
                <a:ea typeface="微软雅黑" panose="020B0503020204020204" charset="-122"/>
              </a:rPr>
              <a:t>03</a:t>
            </a:r>
            <a:endParaRPr lang="en-US" altLang="zh-CN" sz="6600" b="1" spc="400">
              <a:solidFill>
                <a:schemeClr val="bg1"/>
              </a:solidFill>
              <a:latin typeface="Arial" panose="020B0604020202020204" pitchFamily="34" charset="0"/>
              <a:ea typeface="微软雅黑" panose="020B0503020204020204" charset="-122"/>
            </a:endParaRPr>
          </a:p>
          <a:p>
            <a:pPr algn="ctr"/>
            <a:r>
              <a:rPr lang="zh-CN" altLang="zh-CN" sz="6600" b="1" spc="400">
                <a:solidFill>
                  <a:schemeClr val="bg1"/>
                </a:solidFill>
                <a:latin typeface="Arial" panose="020B0604020202020204" pitchFamily="34" charset="0"/>
                <a:ea typeface="微软雅黑" panose="020B0503020204020204" charset="-122"/>
              </a:rPr>
              <a:t>碳标签</a:t>
            </a:r>
            <a:endParaRPr lang="zh-CN" altLang="zh-CN" sz="6600" b="1" spc="400">
              <a:solidFill>
                <a:schemeClr val="bg1"/>
              </a:solidFill>
              <a:latin typeface="Arial" panose="020B0604020202020204" pitchFamily="34" charset="0"/>
              <a:ea typeface="微软雅黑" panose="020B0503020204020204" charset="-122"/>
            </a:endParaRPr>
          </a:p>
        </p:txBody>
      </p:sp>
      <p:sp>
        <p:nvSpPr>
          <p:cNvPr id="10" name="文本框 9"/>
          <p:cNvSpPr txBox="1"/>
          <p:nvPr/>
        </p:nvSpPr>
        <p:spPr>
          <a:xfrm>
            <a:off x="409575" y="3625215"/>
            <a:ext cx="4064000" cy="1918335"/>
          </a:xfrm>
          <a:prstGeom prst="rect">
            <a:avLst/>
          </a:prstGeom>
          <a:noFill/>
        </p:spPr>
        <p:txBody>
          <a:bodyPr wrap="square" rtlCol="0">
            <a:spAutoFit/>
          </a:bodyPr>
          <a:p>
            <a:pPr marL="285750" indent="-285750">
              <a:lnSpc>
                <a:spcPct val="220000"/>
              </a:lnSpc>
              <a:buFont typeface="Wingdings" panose="05000000000000000000" charset="0"/>
              <a:buChar char="l"/>
            </a:pPr>
            <a:r>
              <a:rPr lang="zh-CN" altLang="en-US" b="1">
                <a:solidFill>
                  <a:schemeClr val="bg1"/>
                </a:solidFill>
              </a:rPr>
              <a:t>背景</a:t>
            </a:r>
            <a:endParaRPr lang="zh-CN" altLang="en-US" b="1">
              <a:solidFill>
                <a:schemeClr val="bg1"/>
              </a:solidFill>
            </a:endParaRPr>
          </a:p>
          <a:p>
            <a:pPr marL="285750" indent="-285750">
              <a:lnSpc>
                <a:spcPct val="220000"/>
              </a:lnSpc>
              <a:buFont typeface="Wingdings" panose="05000000000000000000" charset="0"/>
              <a:buChar char="l"/>
            </a:pPr>
            <a:r>
              <a:rPr lang="zh-CN" altLang="en-US" b="1">
                <a:solidFill>
                  <a:schemeClr val="bg1"/>
                </a:solidFill>
              </a:rPr>
              <a:t>概念</a:t>
            </a:r>
            <a:endParaRPr lang="zh-CN" altLang="en-US" b="1">
              <a:solidFill>
                <a:schemeClr val="bg1"/>
              </a:solidFill>
            </a:endParaRPr>
          </a:p>
          <a:p>
            <a:pPr marL="285750" indent="-285750">
              <a:lnSpc>
                <a:spcPct val="220000"/>
              </a:lnSpc>
              <a:buFont typeface="Wingdings" panose="05000000000000000000" charset="0"/>
              <a:buChar char="l"/>
            </a:pPr>
            <a:r>
              <a:rPr lang="zh-CN" altLang="en-US" b="1">
                <a:solidFill>
                  <a:schemeClr val="bg1"/>
                </a:solidFill>
              </a:rPr>
              <a:t>交易流通</a:t>
            </a:r>
            <a:endParaRPr lang="zh-CN" altLang="en-US" b="1">
              <a:solidFill>
                <a:schemeClr val="bg1"/>
              </a:solidFill>
            </a:endParaRPr>
          </a:p>
        </p:txBody>
      </p:sp>
      <p:sp>
        <p:nvSpPr>
          <p:cNvPr id="11" name="文本框 10"/>
          <p:cNvSpPr txBox="1"/>
          <p:nvPr/>
        </p:nvSpPr>
        <p:spPr>
          <a:xfrm>
            <a:off x="5195570" y="3625215"/>
            <a:ext cx="2932430" cy="1309370"/>
          </a:xfrm>
          <a:prstGeom prst="rect">
            <a:avLst/>
          </a:prstGeom>
        </p:spPr>
        <p:txBody>
          <a:bodyPr wrap="square">
            <a:spAutoFit/>
          </a:bodyPr>
          <a:p>
            <a:pPr marL="285750" indent="-285750" algn="l">
              <a:lnSpc>
                <a:spcPct val="220000"/>
              </a:lnSpc>
              <a:buFont typeface="Wingdings" panose="05000000000000000000" charset="0"/>
              <a:buChar char="l"/>
            </a:pPr>
            <a:r>
              <a:rPr lang="zh-CN" altLang="en-US" sz="1800" b="1">
                <a:solidFill>
                  <a:schemeClr val="bg1"/>
                </a:solidFill>
                <a:latin typeface="Arial" panose="020B0604020202020204" pitchFamily="34" charset="0"/>
                <a:ea typeface="微软雅黑" panose="020B0503020204020204" charset="-122"/>
              </a:rPr>
              <a:t>概念</a:t>
            </a:r>
            <a:endParaRPr lang="zh-CN" altLang="en-US" sz="1800" b="1">
              <a:solidFill>
                <a:schemeClr val="bg1"/>
              </a:solidFill>
              <a:latin typeface="Arial" panose="020B0604020202020204" pitchFamily="34" charset="0"/>
              <a:ea typeface="微软雅黑" panose="020B0503020204020204" charset="-122"/>
            </a:endParaRPr>
          </a:p>
          <a:p>
            <a:pPr marL="285750" indent="-285750" algn="l">
              <a:lnSpc>
                <a:spcPct val="220000"/>
              </a:lnSpc>
              <a:buFont typeface="Wingdings" panose="05000000000000000000" charset="0"/>
              <a:buChar char="l"/>
            </a:pPr>
            <a:r>
              <a:rPr lang="zh-CN" altLang="en-US" sz="1800" b="1">
                <a:solidFill>
                  <a:schemeClr val="bg1"/>
                </a:solidFill>
                <a:latin typeface="Arial" panose="020B0604020202020204" pitchFamily="34" charset="0"/>
                <a:ea typeface="微软雅黑" panose="020B0503020204020204" charset="-122"/>
              </a:rPr>
              <a:t>案例</a:t>
            </a:r>
            <a:endParaRPr lang="zh-CN" altLang="en-US" sz="1800" b="1">
              <a:solidFill>
                <a:schemeClr val="bg1"/>
              </a:solidFill>
              <a:latin typeface="Arial" panose="020B0604020202020204" pitchFamily="34" charset="0"/>
              <a:ea typeface="微软雅黑" panose="020B0503020204020204" charset="-122"/>
            </a:endParaRPr>
          </a:p>
        </p:txBody>
      </p:sp>
      <p:sp>
        <p:nvSpPr>
          <p:cNvPr id="12" name="文本框 11"/>
          <p:cNvSpPr txBox="1"/>
          <p:nvPr/>
        </p:nvSpPr>
        <p:spPr>
          <a:xfrm>
            <a:off x="9168130" y="3625215"/>
            <a:ext cx="3023870" cy="2084070"/>
          </a:xfrm>
          <a:prstGeom prst="rect">
            <a:avLst/>
          </a:prstGeom>
        </p:spPr>
        <p:txBody>
          <a:bodyPr wrap="square">
            <a:spAutoFit/>
          </a:bodyPr>
          <a:p>
            <a:pPr marL="285750" indent="-285750" algn="l">
              <a:lnSpc>
                <a:spcPct val="180000"/>
              </a:lnSpc>
              <a:buFont typeface="Wingdings" panose="05000000000000000000" charset="0"/>
              <a:buChar char="l"/>
            </a:pPr>
            <a:r>
              <a:rPr lang="zh-CN" altLang="en-US" sz="1800" b="1">
                <a:solidFill>
                  <a:schemeClr val="bg1"/>
                </a:solidFill>
                <a:latin typeface="Arial" panose="020B0604020202020204" pitchFamily="34" charset="0"/>
                <a:ea typeface="微软雅黑" panose="020B0503020204020204" charset="-122"/>
              </a:rPr>
              <a:t>概念</a:t>
            </a:r>
            <a:endParaRPr lang="zh-CN" altLang="en-US" sz="1800" b="1">
              <a:solidFill>
                <a:schemeClr val="bg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l"/>
            </a:pPr>
            <a:r>
              <a:rPr lang="zh-CN" altLang="en-US" sz="1800" b="1">
                <a:solidFill>
                  <a:schemeClr val="bg1"/>
                </a:solidFill>
                <a:latin typeface="Arial" panose="020B0604020202020204" pitchFamily="34" charset="0"/>
                <a:ea typeface="微软雅黑" panose="020B0503020204020204" charset="-122"/>
              </a:rPr>
              <a:t>申请流程</a:t>
            </a:r>
            <a:endParaRPr lang="zh-CN" altLang="en-US" sz="1800" b="1">
              <a:solidFill>
                <a:schemeClr val="bg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l"/>
            </a:pPr>
            <a:r>
              <a:rPr lang="zh-CN" altLang="en-US" sz="1800" b="1">
                <a:solidFill>
                  <a:schemeClr val="bg1"/>
                </a:solidFill>
                <a:latin typeface="Arial" panose="020B0604020202020204" pitchFamily="34" charset="0"/>
                <a:ea typeface="微软雅黑" panose="020B0503020204020204" charset="-122"/>
              </a:rPr>
              <a:t>案例</a:t>
            </a:r>
            <a:endParaRPr lang="zh-CN" altLang="en-US" sz="1800" b="1">
              <a:solidFill>
                <a:schemeClr val="bg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l"/>
            </a:pPr>
            <a:r>
              <a:rPr lang="zh-CN" altLang="en-US" sz="1800" b="1">
                <a:solidFill>
                  <a:schemeClr val="bg1"/>
                </a:solidFill>
                <a:latin typeface="Arial" panose="020B0604020202020204" pitchFamily="34" charset="0"/>
                <a:ea typeface="微软雅黑" panose="020B0503020204020204" charset="-122"/>
              </a:rPr>
              <a:t>用途</a:t>
            </a:r>
            <a:endParaRPr lang="zh-CN" altLang="en-US" sz="1800" b="1">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0280" y="142240"/>
            <a:ext cx="10603230" cy="735330"/>
          </a:xfrm>
        </p:spPr>
        <p:txBody>
          <a:bodyPr>
            <a:normAutofit fontScale="90000"/>
          </a:bodyPr>
          <a:p>
            <a:r>
              <a:rPr lang="zh-CN" altLang="en-US"/>
              <a:t>碳票</a:t>
            </a:r>
            <a:r>
              <a:rPr lang="en-US" altLang="zh-CN"/>
              <a:t>—</a:t>
            </a:r>
            <a:r>
              <a:rPr lang="zh-CN" altLang="en-US"/>
              <a:t>背景</a:t>
            </a:r>
            <a:endParaRPr lang="zh-CN" altLang="en-US"/>
          </a:p>
        </p:txBody>
      </p:sp>
      <p:sp>
        <p:nvSpPr>
          <p:cNvPr id="3" name="弧形 2"/>
          <p:cNvSpPr/>
          <p:nvPr/>
        </p:nvSpPr>
        <p:spPr>
          <a:xfrm rot="3360000">
            <a:off x="-4741545" y="-72390"/>
            <a:ext cx="7856855" cy="7867015"/>
          </a:xfrm>
          <a:prstGeom prst="arc">
            <a:avLst>
              <a:gd name="adj1" fmla="val 15385311"/>
              <a:gd name="adj2" fmla="val 20975387"/>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ltLang="zh-CN"/>
          </a:p>
        </p:txBody>
      </p:sp>
      <p:sp>
        <p:nvSpPr>
          <p:cNvPr id="5" name="椭圆 4"/>
          <p:cNvSpPr/>
          <p:nvPr/>
        </p:nvSpPr>
        <p:spPr>
          <a:xfrm>
            <a:off x="2114550" y="1219835"/>
            <a:ext cx="145415" cy="145415"/>
          </a:xfrm>
          <a:prstGeom prst="ellipse">
            <a:avLst/>
          </a:prstGeom>
          <a:solidFill>
            <a:srgbClr val="C4DEB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custDataLst>
              <p:tags r:id="rId1"/>
            </p:custDataLst>
          </p:nvPr>
        </p:nvSpPr>
        <p:spPr>
          <a:xfrm>
            <a:off x="2588260" y="1939925"/>
            <a:ext cx="145415" cy="145415"/>
          </a:xfrm>
          <a:prstGeom prst="ellipse">
            <a:avLst/>
          </a:prstGeom>
          <a:solidFill>
            <a:srgbClr val="97C89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custDataLst>
              <p:tags r:id="rId2"/>
            </p:custDataLst>
          </p:nvPr>
        </p:nvSpPr>
        <p:spPr>
          <a:xfrm>
            <a:off x="2907030" y="2733040"/>
            <a:ext cx="145415" cy="145415"/>
          </a:xfrm>
          <a:prstGeom prst="ellipse">
            <a:avLst/>
          </a:prstGeom>
          <a:solidFill>
            <a:srgbClr val="8CC28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custDataLst>
              <p:tags r:id="rId3"/>
            </p:custDataLst>
          </p:nvPr>
        </p:nvSpPr>
        <p:spPr>
          <a:xfrm>
            <a:off x="3021330" y="4316095"/>
            <a:ext cx="145415" cy="145415"/>
          </a:xfrm>
          <a:prstGeom prst="ellipse">
            <a:avLst/>
          </a:prstGeom>
          <a:solidFill>
            <a:srgbClr val="57C45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custDataLst>
              <p:tags r:id="rId4"/>
            </p:custDataLst>
          </p:nvPr>
        </p:nvSpPr>
        <p:spPr>
          <a:xfrm>
            <a:off x="2817495" y="5118100"/>
            <a:ext cx="145415" cy="145415"/>
          </a:xfrm>
          <a:prstGeom prst="ellipse">
            <a:avLst/>
          </a:prstGeom>
          <a:solidFill>
            <a:srgbClr val="44B3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3035300" y="3467100"/>
            <a:ext cx="145415" cy="145415"/>
          </a:xfrm>
          <a:prstGeom prst="ellipse">
            <a:avLst/>
          </a:prstGeom>
          <a:solidFill>
            <a:srgbClr val="6FC66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custDataLst>
              <p:tags r:id="rId6"/>
            </p:custDataLst>
          </p:nvPr>
        </p:nvSpPr>
        <p:spPr>
          <a:xfrm>
            <a:off x="2315845" y="6075680"/>
            <a:ext cx="145415" cy="145415"/>
          </a:xfrm>
          <a:prstGeom prst="ellipse">
            <a:avLst/>
          </a:prstGeom>
          <a:solidFill>
            <a:srgbClr val="0FB74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546350" y="941070"/>
            <a:ext cx="9027795" cy="798830"/>
          </a:xfrm>
          <a:prstGeom prst="rect">
            <a:avLst/>
          </a:prstGeom>
        </p:spPr>
        <p:txBody>
          <a:bodyPr wrap="square">
            <a:spAutoFit/>
          </a:bodyPr>
          <a:p>
            <a:pPr algn="l"/>
            <a:r>
              <a:rPr lang="en-US" altLang="zh-CN" sz="1800" b="1">
                <a:solidFill>
                  <a:srgbClr val="0B9796"/>
                </a:solidFill>
                <a:latin typeface="Arial" panose="020B0604020202020204" pitchFamily="34" charset="0"/>
                <a:ea typeface="微软雅黑" panose="020B0503020204020204" charset="-122"/>
              </a:rPr>
              <a:t>1997</a:t>
            </a:r>
            <a:r>
              <a:rPr lang="zh-CN" altLang="zh-CN" sz="1800" b="1">
                <a:solidFill>
                  <a:srgbClr val="0B9796"/>
                </a:solidFill>
                <a:latin typeface="Arial" panose="020B0604020202020204" pitchFamily="34" charset="0"/>
                <a:ea typeface="微软雅黑" panose="020B0503020204020204" charset="-122"/>
              </a:rPr>
              <a:t>年</a:t>
            </a:r>
            <a:r>
              <a:rPr lang="en-US" altLang="zh-CN" sz="1800" b="1">
                <a:solidFill>
                  <a:srgbClr val="0B9796"/>
                </a:solidFill>
                <a:latin typeface="Arial" panose="020B0604020202020204" pitchFamily="34" charset="0"/>
                <a:ea typeface="微软雅黑" panose="020B0503020204020204" charset="-122"/>
              </a:rPr>
              <a:t>12</a:t>
            </a:r>
            <a:r>
              <a:rPr lang="zh-CN" altLang="en-US" sz="1800" b="1">
                <a:solidFill>
                  <a:srgbClr val="0B9796"/>
                </a:solidFill>
                <a:latin typeface="Arial" panose="020B0604020202020204" pitchFamily="34" charset="0"/>
                <a:ea typeface="微软雅黑" panose="020B0503020204020204" charset="-122"/>
              </a:rPr>
              <a:t>月《京都议定书》</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承认林业碳汇对减缓气候变暖的贡献，确立CDM等三大减排机制，CDM旨在提高发展中国家能源利用率、减少排放，或通过造林等增加二氧化碳吸收。</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3" name="文本框 12"/>
          <p:cNvSpPr txBox="1"/>
          <p:nvPr>
            <p:custDataLst>
              <p:tags r:id="rId7"/>
            </p:custDataLst>
          </p:nvPr>
        </p:nvSpPr>
        <p:spPr>
          <a:xfrm>
            <a:off x="2881630" y="1741720"/>
            <a:ext cx="4064000" cy="583565"/>
          </a:xfrm>
          <a:prstGeom prst="rect">
            <a:avLst/>
          </a:prstGeom>
        </p:spPr>
        <p:txBody>
          <a:bodyPr>
            <a:spAutoFit/>
          </a:bodyPr>
          <a:p>
            <a:pPr algn="l"/>
            <a:r>
              <a:rPr lang="en-US" altLang="zh-CN" sz="1800" b="1">
                <a:solidFill>
                  <a:srgbClr val="0B9796"/>
                </a:solidFill>
                <a:latin typeface="Arial" panose="020B0604020202020204" pitchFamily="34" charset="0"/>
                <a:ea typeface="微软雅黑" panose="020B0503020204020204" charset="-122"/>
              </a:rPr>
              <a:t>2003</a:t>
            </a:r>
            <a:r>
              <a:rPr lang="zh-CN" altLang="en-US" sz="1800" b="1">
                <a:solidFill>
                  <a:srgbClr val="0B9796"/>
                </a:solidFill>
                <a:latin typeface="Arial" panose="020B0604020202020204" pitchFamily="34" charset="0"/>
                <a:ea typeface="微软雅黑" panose="020B0503020204020204" charset="-122"/>
              </a:rPr>
              <a:t>年</a:t>
            </a:r>
            <a:r>
              <a:rPr lang="en-US" altLang="zh-CN" sz="1800" b="1">
                <a:solidFill>
                  <a:srgbClr val="0B9796"/>
                </a:solidFill>
                <a:latin typeface="Arial" panose="020B0604020202020204" pitchFamily="34" charset="0"/>
                <a:ea typeface="微软雅黑" panose="020B0503020204020204" charset="-122"/>
              </a:rPr>
              <a:t>12</a:t>
            </a:r>
            <a:r>
              <a:rPr lang="zh-CN" altLang="en-US" sz="1800" b="1">
                <a:solidFill>
                  <a:srgbClr val="0B9796"/>
                </a:solidFill>
                <a:latin typeface="Arial" panose="020B0604020202020204" pitchFamily="34" charset="0"/>
                <a:ea typeface="微软雅黑" panose="020B0503020204020204" charset="-122"/>
              </a:rPr>
              <a:t>月国家林业局</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成立碳汇管理办公室。</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4" name="文本框 13"/>
          <p:cNvSpPr txBox="1"/>
          <p:nvPr>
            <p:custDataLst>
              <p:tags r:id="rId8"/>
            </p:custDataLst>
          </p:nvPr>
        </p:nvSpPr>
        <p:spPr>
          <a:xfrm>
            <a:off x="3175000" y="2458720"/>
            <a:ext cx="8398510" cy="583565"/>
          </a:xfrm>
          <a:prstGeom prst="rect">
            <a:avLst/>
          </a:prstGeom>
        </p:spPr>
        <p:txBody>
          <a:bodyPr wrap="square">
            <a:spAutoFit/>
          </a:bodyPr>
          <a:p>
            <a:pPr algn="l"/>
            <a:r>
              <a:rPr lang="en-US" altLang="zh-CN" sz="1800" b="1">
                <a:solidFill>
                  <a:srgbClr val="0B9796"/>
                </a:solidFill>
                <a:latin typeface="Arial" panose="020B0604020202020204" pitchFamily="34" charset="0"/>
                <a:ea typeface="微软雅黑" panose="020B0503020204020204" charset="-122"/>
              </a:rPr>
              <a:t>2008</a:t>
            </a:r>
            <a:r>
              <a:rPr lang="zh-CN" altLang="en-US" sz="1800" b="1">
                <a:solidFill>
                  <a:srgbClr val="0B9796"/>
                </a:solidFill>
                <a:latin typeface="Arial" panose="020B0604020202020204" pitchFamily="34" charset="0"/>
                <a:ea typeface="微软雅黑" panose="020B0503020204020204" charset="-122"/>
              </a:rPr>
              <a:t>年</a:t>
            </a:r>
            <a:r>
              <a:rPr lang="en-US" altLang="zh-CN" sz="1800" b="1">
                <a:solidFill>
                  <a:srgbClr val="0B9796"/>
                </a:solidFill>
                <a:latin typeface="Arial" panose="020B0604020202020204" pitchFamily="34" charset="0"/>
                <a:ea typeface="微软雅黑" panose="020B0503020204020204" charset="-122"/>
              </a:rPr>
              <a:t>6</a:t>
            </a:r>
            <a:r>
              <a:rPr lang="zh-CN" altLang="en-US" sz="1800" b="1">
                <a:solidFill>
                  <a:srgbClr val="0B9796"/>
                </a:solidFill>
                <a:latin typeface="Arial" panose="020B0604020202020204" pitchFamily="34" charset="0"/>
                <a:ea typeface="微软雅黑" panose="020B0503020204020204" charset="-122"/>
              </a:rPr>
              <a:t>月国家林业局</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依托中国林科院成立碳汇计量与研究中心和国家林业局生物质能源研究所。</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5" name="文本框 14"/>
          <p:cNvSpPr txBox="1"/>
          <p:nvPr>
            <p:custDataLst>
              <p:tags r:id="rId9"/>
            </p:custDataLst>
          </p:nvPr>
        </p:nvSpPr>
        <p:spPr>
          <a:xfrm>
            <a:off x="3300730" y="3189605"/>
            <a:ext cx="8272145" cy="798830"/>
          </a:xfrm>
          <a:prstGeom prst="rect">
            <a:avLst/>
          </a:prstGeom>
        </p:spPr>
        <p:txBody>
          <a:bodyPr wrap="square">
            <a:spAutoFit/>
          </a:bodyPr>
          <a:p>
            <a:pPr algn="l"/>
            <a:r>
              <a:rPr lang="en-US" altLang="zh-CN" sz="1800" b="1">
                <a:solidFill>
                  <a:srgbClr val="0B9796"/>
                </a:solidFill>
                <a:latin typeface="Arial" panose="020B0604020202020204" pitchFamily="34" charset="0"/>
                <a:ea typeface="微软雅黑" panose="020B0503020204020204" charset="-122"/>
              </a:rPr>
              <a:t>2008</a:t>
            </a:r>
            <a:r>
              <a:rPr lang="zh-CN" altLang="en-US" sz="1800" b="1">
                <a:solidFill>
                  <a:srgbClr val="0B9796"/>
                </a:solidFill>
                <a:latin typeface="Arial" panose="020B0604020202020204" pitchFamily="34" charset="0"/>
                <a:ea typeface="微软雅黑" panose="020B0503020204020204" charset="-122"/>
              </a:rPr>
              <a:t>年</a:t>
            </a:r>
            <a:r>
              <a:rPr lang="en-US" altLang="zh-CN" sz="1800" b="1">
                <a:solidFill>
                  <a:srgbClr val="0B9796"/>
                </a:solidFill>
                <a:latin typeface="Arial" panose="020B0604020202020204" pitchFamily="34" charset="0"/>
                <a:ea typeface="微软雅黑" panose="020B0503020204020204" charset="-122"/>
              </a:rPr>
              <a:t>8</a:t>
            </a:r>
            <a:r>
              <a:rPr lang="zh-CN" altLang="en-US" sz="1800" b="1">
                <a:solidFill>
                  <a:srgbClr val="0B9796"/>
                </a:solidFill>
                <a:latin typeface="Arial" panose="020B0604020202020204" pitchFamily="34" charset="0"/>
                <a:ea typeface="微软雅黑" panose="020B0503020204020204" charset="-122"/>
              </a:rPr>
              <a:t>月国家林业局</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印发《关于加强林业应对气候变化及碳汇管理工作的通知》（造碳函〔2008〕72号），要求努力增加碳汇、积极开展林业碳汇项目。</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6" name="文本框 15"/>
          <p:cNvSpPr txBox="1"/>
          <p:nvPr>
            <p:custDataLst>
              <p:tags r:id="rId10"/>
            </p:custDataLst>
          </p:nvPr>
        </p:nvSpPr>
        <p:spPr>
          <a:xfrm>
            <a:off x="3286760" y="4130040"/>
            <a:ext cx="8285480" cy="798830"/>
          </a:xfrm>
          <a:prstGeom prst="rect">
            <a:avLst/>
          </a:prstGeom>
        </p:spPr>
        <p:txBody>
          <a:bodyPr wrap="square">
            <a:spAutoFit/>
          </a:bodyPr>
          <a:p>
            <a:pPr algn="l"/>
            <a:r>
              <a:rPr lang="en-US" altLang="zh-CN" sz="1800" b="1">
                <a:solidFill>
                  <a:srgbClr val="0B9796"/>
                </a:solidFill>
                <a:latin typeface="Arial" panose="020B0604020202020204" pitchFamily="34" charset="0"/>
                <a:ea typeface="微软雅黑" panose="020B0503020204020204" charset="-122"/>
              </a:rPr>
              <a:t>2014</a:t>
            </a:r>
            <a:r>
              <a:rPr lang="zh-CN" altLang="en-US" sz="1800" b="1">
                <a:solidFill>
                  <a:srgbClr val="0B9796"/>
                </a:solidFill>
                <a:latin typeface="Arial" panose="020B0604020202020204" pitchFamily="34" charset="0"/>
                <a:ea typeface="微软雅黑" panose="020B0503020204020204" charset="-122"/>
              </a:rPr>
              <a:t>年</a:t>
            </a:r>
            <a:r>
              <a:rPr lang="en-US" altLang="zh-CN" sz="1800" b="1">
                <a:solidFill>
                  <a:srgbClr val="0B9796"/>
                </a:solidFill>
                <a:latin typeface="Arial" panose="020B0604020202020204" pitchFamily="34" charset="0"/>
                <a:ea typeface="微软雅黑" panose="020B0503020204020204" charset="-122"/>
              </a:rPr>
              <a:t>4</a:t>
            </a:r>
            <a:r>
              <a:rPr lang="zh-CN" altLang="en-US" sz="1800" b="1">
                <a:solidFill>
                  <a:srgbClr val="0B9796"/>
                </a:solidFill>
                <a:latin typeface="Arial" panose="020B0604020202020204" pitchFamily="34" charset="0"/>
                <a:ea typeface="微软雅黑" panose="020B0503020204020204" charset="-122"/>
              </a:rPr>
              <a:t>月国家林业局</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印发《关于推进林业碳汇交易工作的指导意见》（林造发〔2014〕55号），要求完善CDM林业碳汇项目交易、推进林业碳汇自愿交易、探索碳排放权交易下的林业碳汇交易。</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7" name="文本框 16"/>
          <p:cNvSpPr txBox="1"/>
          <p:nvPr>
            <p:custDataLst>
              <p:tags r:id="rId11"/>
            </p:custDataLst>
          </p:nvPr>
        </p:nvSpPr>
        <p:spPr>
          <a:xfrm>
            <a:off x="3049270" y="5014595"/>
            <a:ext cx="8522970" cy="798830"/>
          </a:xfrm>
          <a:prstGeom prst="rect">
            <a:avLst/>
          </a:prstGeom>
        </p:spPr>
        <p:txBody>
          <a:bodyPr wrap="square">
            <a:spAutoFit/>
          </a:bodyPr>
          <a:p>
            <a:pPr algn="l"/>
            <a:r>
              <a:rPr lang="en-US" altLang="zh-CN" sz="1800" b="1">
                <a:solidFill>
                  <a:srgbClr val="0B9796"/>
                </a:solidFill>
                <a:latin typeface="Arial" panose="020B0604020202020204" pitchFamily="34" charset="0"/>
                <a:ea typeface="微软雅黑" panose="020B0503020204020204" charset="-122"/>
              </a:rPr>
              <a:t>2014</a:t>
            </a:r>
            <a:r>
              <a:rPr lang="zh-CN" altLang="en-US" sz="1800" b="1">
                <a:solidFill>
                  <a:srgbClr val="0B9796"/>
                </a:solidFill>
                <a:latin typeface="Arial" panose="020B0604020202020204" pitchFamily="34" charset="0"/>
                <a:ea typeface="微软雅黑" panose="020B0503020204020204" charset="-122"/>
              </a:rPr>
              <a:t>年</a:t>
            </a:r>
            <a:r>
              <a:rPr lang="en-US" altLang="zh-CN" sz="1800" b="1">
                <a:solidFill>
                  <a:srgbClr val="0B9796"/>
                </a:solidFill>
                <a:latin typeface="Arial" panose="020B0604020202020204" pitchFamily="34" charset="0"/>
                <a:ea typeface="微软雅黑" panose="020B0503020204020204" charset="-122"/>
              </a:rPr>
              <a:t>4</a:t>
            </a:r>
            <a:r>
              <a:rPr lang="zh-CN" altLang="en-US" sz="1800" b="1">
                <a:solidFill>
                  <a:srgbClr val="0B9796"/>
                </a:solidFill>
                <a:latin typeface="Arial" panose="020B0604020202020204" pitchFamily="34" charset="0"/>
                <a:ea typeface="微软雅黑" panose="020B0503020204020204" charset="-122"/>
              </a:rPr>
              <a:t>月中办、国办</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印发《关于建立健全生态产品价值实现机制的意见》，鼓励地方探索生态产品价值评价机制，探索碳汇权益交易试点等。</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8" name="文本框 17"/>
          <p:cNvSpPr txBox="1"/>
          <p:nvPr>
            <p:custDataLst>
              <p:tags r:id="rId12"/>
            </p:custDataLst>
          </p:nvPr>
        </p:nvSpPr>
        <p:spPr>
          <a:xfrm>
            <a:off x="2658110" y="5899150"/>
            <a:ext cx="8913495" cy="798830"/>
          </a:xfrm>
          <a:prstGeom prst="rect">
            <a:avLst/>
          </a:prstGeom>
        </p:spPr>
        <p:txBody>
          <a:bodyPr wrap="square">
            <a:spAutoFit/>
          </a:bodyPr>
          <a:p>
            <a:pPr algn="l"/>
            <a:r>
              <a:rPr lang="en-US" altLang="zh-CN" sz="1800" b="1">
                <a:solidFill>
                  <a:srgbClr val="0B9796"/>
                </a:solidFill>
                <a:latin typeface="Arial" panose="020B0604020202020204" pitchFamily="34" charset="0"/>
                <a:ea typeface="微软雅黑" panose="020B0503020204020204" charset="-122"/>
              </a:rPr>
              <a:t>2022</a:t>
            </a:r>
            <a:r>
              <a:rPr lang="zh-CN" altLang="en-US" sz="1800" b="1">
                <a:solidFill>
                  <a:srgbClr val="0B9796"/>
                </a:solidFill>
                <a:latin typeface="Arial" panose="020B0604020202020204" pitchFamily="34" charset="0"/>
                <a:ea typeface="微软雅黑" panose="020B0503020204020204" charset="-122"/>
              </a:rPr>
              <a:t>年国家林业和草原局</a:t>
            </a:r>
            <a:endParaRPr lang="zh-CN" altLang="en-US" sz="1800" b="1">
              <a:solidFill>
                <a:srgbClr val="0B9796"/>
              </a:solidFill>
              <a:latin typeface="Arial" panose="020B0604020202020204" pitchFamily="34" charset="0"/>
              <a:ea typeface="微软雅黑" panose="020B0503020204020204" charset="-122"/>
            </a:endParaRPr>
          </a:p>
          <a:p>
            <a:pPr algn="l"/>
            <a:r>
              <a:rPr lang="zh-CN" altLang="en-US" sz="1400">
                <a:solidFill>
                  <a:schemeClr val="bg1">
                    <a:lumMod val="50000"/>
                  </a:schemeClr>
                </a:solidFill>
                <a:latin typeface="Arial" panose="020B0604020202020204" pitchFamily="34" charset="0"/>
                <a:ea typeface="微软雅黑" panose="020B0503020204020204" charset="-122"/>
              </a:rPr>
              <a:t>启动“林业碳汇试点市（县）建设项目”和“国有林场森林碳汇试点建设”工作，从森林碳汇交易模式、林业碳汇价值实现方式等方面开展先行先试。</a:t>
            </a:r>
            <a:endParaRPr lang="zh-CN" altLang="en-US" sz="1400">
              <a:solidFill>
                <a:schemeClr val="bg1">
                  <a:lumMod val="50000"/>
                </a:schemeClr>
              </a:solidFill>
              <a:latin typeface="Arial" panose="020B0604020202020204" pitchFamily="34" charset="0"/>
              <a:ea typeface="微软雅黑" panose="020B0503020204020204" charset="-122"/>
            </a:endParaRPr>
          </a:p>
        </p:txBody>
      </p:sp>
      <p:sp>
        <p:nvSpPr>
          <p:cNvPr id="19" name="文本框 18"/>
          <p:cNvSpPr txBox="1"/>
          <p:nvPr/>
        </p:nvSpPr>
        <p:spPr>
          <a:xfrm>
            <a:off x="568960" y="2971165"/>
            <a:ext cx="2248535" cy="1322070"/>
          </a:xfrm>
          <a:prstGeom prst="rect">
            <a:avLst/>
          </a:prstGeom>
        </p:spPr>
        <p:txBody>
          <a:bodyPr wrap="square">
            <a:spAutoFit/>
          </a:bodyPr>
          <a:p>
            <a:pPr algn="ctr"/>
            <a:r>
              <a:rPr lang="zh-CN" altLang="en-US" sz="4000" b="1">
                <a:solidFill>
                  <a:schemeClr val="tx1"/>
                </a:solidFill>
                <a:latin typeface="Arial" panose="020B0604020202020204" pitchFamily="34" charset="0"/>
                <a:ea typeface="微软雅黑" panose="020B0503020204020204" charset="-122"/>
              </a:rPr>
              <a:t>林业碳汇</a:t>
            </a:r>
            <a:endParaRPr lang="zh-CN" altLang="en-US" sz="4000" b="1">
              <a:solidFill>
                <a:schemeClr val="tx1"/>
              </a:solidFill>
              <a:latin typeface="Arial" panose="020B0604020202020204" pitchFamily="34" charset="0"/>
              <a:ea typeface="微软雅黑" panose="020B0503020204020204" charset="-122"/>
            </a:endParaRPr>
          </a:p>
          <a:p>
            <a:pPr algn="ctr"/>
            <a:r>
              <a:rPr lang="zh-CN" altLang="en-US" sz="4000" b="1">
                <a:solidFill>
                  <a:schemeClr val="tx1"/>
                </a:solidFill>
                <a:latin typeface="Arial" panose="020B0604020202020204" pitchFamily="34" charset="0"/>
                <a:ea typeface="微软雅黑" panose="020B0503020204020204" charset="-122"/>
              </a:rPr>
              <a:t>政策</a:t>
            </a:r>
            <a:endParaRPr lang="zh-CN" altLang="en-US" sz="4000" b="1">
              <a:solidFill>
                <a:schemeClr val="tx1"/>
              </a:solidFill>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碳票</a:t>
            </a:r>
            <a:r>
              <a:rPr lang="en-US" altLang="zh-CN"/>
              <a:t>—</a:t>
            </a:r>
            <a:r>
              <a:rPr lang="zh-CN" altLang="en-US"/>
              <a:t>背景</a:t>
            </a:r>
            <a:endParaRPr lang="zh-CN" altLang="en-US"/>
          </a:p>
        </p:txBody>
      </p:sp>
      <p:sp>
        <p:nvSpPr>
          <p:cNvPr id="3" name="文本框 2"/>
          <p:cNvSpPr txBox="1"/>
          <p:nvPr/>
        </p:nvSpPr>
        <p:spPr>
          <a:xfrm>
            <a:off x="970280" y="1330960"/>
            <a:ext cx="10194925" cy="3525520"/>
          </a:xfrm>
          <a:prstGeom prst="rect">
            <a:avLst/>
          </a:prstGeom>
        </p:spPr>
        <p:txBody>
          <a:bodyPr wrap="square">
            <a:spAutoFit/>
          </a:bodyPr>
          <a:p>
            <a:pPr marL="285750" indent="-285750" algn="l">
              <a:lnSpc>
                <a:spcPct val="310000"/>
              </a:lnSpc>
              <a:buClr>
                <a:srgbClr val="308E98"/>
              </a:buClr>
              <a:buFont typeface="Wingdings" panose="05000000000000000000" charset="0"/>
              <a:buChar char="ü"/>
            </a:pPr>
            <a:r>
              <a:rPr lang="zh-CN" altLang="en-US" sz="1800">
                <a:latin typeface="Arial" panose="020B0604020202020204" pitchFamily="34" charset="0"/>
                <a:ea typeface="微软雅黑" panose="020B0503020204020204" charset="-122"/>
              </a:rPr>
              <a:t>我国碳交易市场采用强制执行的配额为主导、自愿执行的核证自愿减排量为补充的双轨体系；</a:t>
            </a:r>
            <a:endParaRPr lang="zh-CN" altLang="en-US" sz="1800">
              <a:latin typeface="Arial" panose="020B0604020202020204" pitchFamily="34" charset="0"/>
              <a:ea typeface="微软雅黑" panose="020B0503020204020204" charset="-122"/>
            </a:endParaRPr>
          </a:p>
          <a:p>
            <a:pPr marL="285750" indent="-285750" algn="l">
              <a:lnSpc>
                <a:spcPct val="310000"/>
              </a:lnSpc>
              <a:buClr>
                <a:srgbClr val="308E98"/>
              </a:buClr>
              <a:buFont typeface="Wingdings" panose="05000000000000000000" charset="0"/>
              <a:buChar char="ü"/>
            </a:pPr>
            <a:r>
              <a:rPr lang="zh-CN" altLang="en-US" sz="1800">
                <a:latin typeface="Arial" panose="020B0604020202020204" pitchFamily="34" charset="0"/>
                <a:ea typeface="微软雅黑" panose="020B0503020204020204" charset="-122"/>
              </a:rPr>
              <a:t>2017年3月起CCER 项目暂缓备案；</a:t>
            </a:r>
            <a:endParaRPr lang="zh-CN" altLang="en-US" sz="1800">
              <a:latin typeface="Arial" panose="020B0604020202020204" pitchFamily="34" charset="0"/>
              <a:ea typeface="微软雅黑" panose="020B0503020204020204" charset="-122"/>
            </a:endParaRPr>
          </a:p>
          <a:p>
            <a:pPr marL="285750" indent="-285750" algn="l">
              <a:lnSpc>
                <a:spcPct val="310000"/>
              </a:lnSpc>
              <a:buClr>
                <a:srgbClr val="308E98"/>
              </a:buClr>
              <a:buFont typeface="Wingdings" panose="05000000000000000000" charset="0"/>
              <a:buChar char="ü"/>
            </a:pPr>
            <a:r>
              <a:rPr lang="zh-CN" altLang="en-US" sz="1800">
                <a:latin typeface="Arial" panose="020B0604020202020204" pitchFamily="34" charset="0"/>
                <a:ea typeface="微软雅黑" panose="020B0503020204020204" charset="-122"/>
              </a:rPr>
              <a:t>林业碳汇是一种经济的碳吸收手段，在国际碳信用签发量中占42%，</a:t>
            </a:r>
            <a:r>
              <a:rPr lang="en-US" altLang="zh-CN" sz="1800">
                <a:latin typeface="Arial" panose="020B0604020202020204" pitchFamily="34" charset="0"/>
                <a:ea typeface="微软雅黑" panose="020B0503020204020204" charset="-122"/>
              </a:rPr>
              <a:t>CCER</a:t>
            </a:r>
            <a:r>
              <a:rPr lang="zh-CN" altLang="en-US" sz="1800">
                <a:latin typeface="Arial" panose="020B0604020202020204" pitchFamily="34" charset="0"/>
                <a:ea typeface="微软雅黑" panose="020B0503020204020204" charset="-122"/>
              </a:rPr>
              <a:t>签发量偏少；</a:t>
            </a:r>
            <a:endParaRPr lang="zh-CN" altLang="en-US" sz="1800">
              <a:latin typeface="Arial" panose="020B0604020202020204" pitchFamily="34" charset="0"/>
              <a:ea typeface="微软雅黑" panose="020B0503020204020204" charset="-122"/>
            </a:endParaRPr>
          </a:p>
          <a:p>
            <a:pPr marL="285750" indent="-285750" algn="l">
              <a:lnSpc>
                <a:spcPct val="310000"/>
              </a:lnSpc>
              <a:buClr>
                <a:srgbClr val="308E98"/>
              </a:buClr>
              <a:buFont typeface="Wingdings" panose="05000000000000000000" charset="0"/>
              <a:buChar char="ü"/>
            </a:pPr>
            <a:r>
              <a:rPr lang="en-US" altLang="zh-CN" sz="1800">
                <a:latin typeface="Arial" panose="020B0604020202020204" pitchFamily="34" charset="0"/>
                <a:ea typeface="微软雅黑" panose="020B0503020204020204" charset="-122"/>
              </a:rPr>
              <a:t>CCER</a:t>
            </a:r>
            <a:r>
              <a:rPr lang="zh-CN" altLang="en-US" sz="1800">
                <a:latin typeface="Arial" panose="020B0604020202020204" pitchFamily="34" charset="0"/>
                <a:ea typeface="微软雅黑" panose="020B0503020204020204" charset="-122"/>
              </a:rPr>
              <a:t>将于</a:t>
            </a:r>
            <a:r>
              <a:rPr lang="en-US" altLang="zh-CN" sz="1800">
                <a:latin typeface="Arial" panose="020B0604020202020204" pitchFamily="34" charset="0"/>
                <a:ea typeface="微软雅黑" panose="020B0503020204020204" charset="-122"/>
              </a:rPr>
              <a:t>2023</a:t>
            </a:r>
            <a:r>
              <a:rPr lang="zh-CN" altLang="en-US" sz="1800">
                <a:latin typeface="Arial" panose="020B0604020202020204" pitchFamily="34" charset="0"/>
                <a:ea typeface="微软雅黑" panose="020B0503020204020204" charset="-122"/>
              </a:rPr>
              <a:t>年年内重启。</a:t>
            </a:r>
            <a:endParaRPr lang="zh-CN" altLang="en-US" sz="1800">
              <a:latin typeface="Arial" panose="020B0604020202020204" pitchFamily="34" charset="0"/>
              <a:ea typeface="微软雅黑" panose="020B0503020204020204" charset="-122"/>
            </a:endParaRPr>
          </a:p>
        </p:txBody>
      </p:sp>
      <p:sp>
        <p:nvSpPr>
          <p:cNvPr id="4" name="任意多边形 3"/>
          <p:cNvSpPr/>
          <p:nvPr/>
        </p:nvSpPr>
        <p:spPr>
          <a:xfrm>
            <a:off x="-10160" y="4896485"/>
            <a:ext cx="12189460" cy="1482090"/>
          </a:xfrm>
          <a:custGeom>
            <a:avLst/>
            <a:gdLst>
              <a:gd name="connsiteX0" fmla="*/ 0 w 19196"/>
              <a:gd name="connsiteY0" fmla="*/ 0 h 2334"/>
              <a:gd name="connsiteX1" fmla="*/ 2275 w 19196"/>
              <a:gd name="connsiteY1" fmla="*/ 137 h 2334"/>
              <a:gd name="connsiteX2" fmla="*/ 9483 w 19196"/>
              <a:gd name="connsiteY2" fmla="*/ 366 h 2334"/>
              <a:gd name="connsiteX3" fmla="*/ 16736 w 19196"/>
              <a:gd name="connsiteY3" fmla="*/ 320 h 2334"/>
              <a:gd name="connsiteX4" fmla="*/ 19196 w 19196"/>
              <a:gd name="connsiteY4" fmla="*/ 0 h 2334"/>
              <a:gd name="connsiteX5" fmla="*/ 19196 w 19196"/>
              <a:gd name="connsiteY5" fmla="*/ 2334 h 2334"/>
              <a:gd name="connsiteX6" fmla="*/ 7515 w 19196"/>
              <a:gd name="connsiteY6" fmla="*/ 2059 h 2334"/>
              <a:gd name="connsiteX7" fmla="*/ 2458 w 19196"/>
              <a:gd name="connsiteY7" fmla="*/ 2311 h 2334"/>
              <a:gd name="connsiteX8" fmla="*/ 0 w 19196"/>
              <a:gd name="connsiteY8" fmla="*/ 2334 h 2334"/>
              <a:gd name="connsiteX9" fmla="*/ 0 w 19196"/>
              <a:gd name="connsiteY9" fmla="*/ 0 h 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6" h="2334">
                <a:moveTo>
                  <a:pt x="0" y="0"/>
                </a:moveTo>
                <a:lnTo>
                  <a:pt x="2275" y="137"/>
                </a:lnTo>
                <a:lnTo>
                  <a:pt x="9483" y="366"/>
                </a:lnTo>
                <a:lnTo>
                  <a:pt x="16736" y="320"/>
                </a:lnTo>
                <a:lnTo>
                  <a:pt x="19196" y="0"/>
                </a:lnTo>
                <a:lnTo>
                  <a:pt x="19196" y="2334"/>
                </a:lnTo>
                <a:cubicBezTo>
                  <a:pt x="15302" y="2242"/>
                  <a:pt x="11519" y="1945"/>
                  <a:pt x="7515" y="2059"/>
                </a:cubicBezTo>
                <a:lnTo>
                  <a:pt x="2458" y="2311"/>
                </a:lnTo>
                <a:lnTo>
                  <a:pt x="0" y="2334"/>
                </a:lnTo>
                <a:lnTo>
                  <a:pt x="0" y="0"/>
                </a:lnTo>
                <a:close/>
              </a:path>
            </a:pathLst>
          </a:custGeom>
          <a:blipFill rotWithShape="1">
            <a:blip r:embed="rId2">
              <a:alphaModFix amt="7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8" name="圆角矩形 7"/>
          <p:cNvSpPr/>
          <p:nvPr/>
        </p:nvSpPr>
        <p:spPr>
          <a:xfrm>
            <a:off x="582930" y="1155700"/>
            <a:ext cx="4375785" cy="4572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p>
            <a:r>
              <a:rPr lang="zh-CN" altLang="en-US"/>
              <a:t>碳票</a:t>
            </a:r>
            <a:r>
              <a:rPr lang="en-US" altLang="zh-CN"/>
              <a:t>—</a:t>
            </a:r>
            <a:r>
              <a:rPr lang="zh-CN" altLang="en-US"/>
              <a:t>概念</a:t>
            </a:r>
            <a:endParaRPr lang="zh-CN" altLang="en-US"/>
          </a:p>
        </p:txBody>
      </p:sp>
      <p:sp>
        <p:nvSpPr>
          <p:cNvPr id="3" name="文本框 2"/>
          <p:cNvSpPr txBox="1"/>
          <p:nvPr/>
        </p:nvSpPr>
        <p:spPr>
          <a:xfrm>
            <a:off x="789305" y="1389380"/>
            <a:ext cx="4461510" cy="1128395"/>
          </a:xfrm>
          <a:prstGeom prst="rect">
            <a:avLst/>
          </a:prstGeom>
        </p:spPr>
        <p:txBody>
          <a:bodyPr wrap="square">
            <a:noAutofit/>
          </a:bodyPr>
          <a:p>
            <a:pPr indent="0" algn="l">
              <a:lnSpc>
                <a:spcPct val="140000"/>
              </a:lnSpc>
              <a:buClr>
                <a:srgbClr val="308E98"/>
              </a:buClr>
              <a:buFont typeface="Wingdings" panose="05000000000000000000" charset="0"/>
              <a:buNone/>
            </a:pPr>
            <a:r>
              <a:rPr lang="zh-CN" altLang="en-US" sz="3200" b="1">
                <a:solidFill>
                  <a:srgbClr val="0B9796"/>
                </a:solidFill>
                <a:latin typeface="Arial" panose="020B0604020202020204" pitchFamily="34" charset="0"/>
                <a:ea typeface="微软雅黑" panose="020B0503020204020204" charset="-122"/>
              </a:rPr>
              <a:t>碳票</a:t>
            </a:r>
            <a:r>
              <a:rPr lang="zh-CN" altLang="en-US" sz="1800">
                <a:latin typeface="Arial" panose="020B0604020202020204" pitchFamily="34" charset="0"/>
                <a:ea typeface="微软雅黑" panose="020B0503020204020204" charset="-122"/>
              </a:rPr>
              <a:t>是减排固碳量收益权的证明，</a:t>
            </a:r>
            <a:endParaRPr lang="zh-CN" altLang="en-US" sz="1800">
              <a:latin typeface="Arial" panose="020B0604020202020204" pitchFamily="34" charset="0"/>
              <a:ea typeface="微软雅黑" panose="020B0503020204020204" charset="-122"/>
            </a:endParaRPr>
          </a:p>
          <a:p>
            <a:pPr indent="0" algn="l">
              <a:lnSpc>
                <a:spcPct val="140000"/>
              </a:lnSpc>
              <a:buClr>
                <a:srgbClr val="308E98"/>
              </a:buClr>
              <a:buFont typeface="Wingdings" panose="05000000000000000000" charset="0"/>
              <a:buNone/>
            </a:pPr>
            <a:r>
              <a:rPr lang="zh-CN" altLang="en-US" sz="1800">
                <a:latin typeface="Arial" panose="020B0604020202020204" pitchFamily="34" charset="0"/>
                <a:ea typeface="微软雅黑" panose="020B0503020204020204" charset="-122"/>
              </a:rPr>
              <a:t>具体来说，是指</a:t>
            </a:r>
            <a:endParaRPr lang="zh-CN" altLang="en-US" sz="1800">
              <a:latin typeface="Arial" panose="020B0604020202020204" pitchFamily="34" charset="0"/>
              <a:ea typeface="微软雅黑" panose="020B0503020204020204" charset="-122"/>
            </a:endParaRPr>
          </a:p>
          <a:p>
            <a:pPr indent="0" algn="l">
              <a:lnSpc>
                <a:spcPct val="140000"/>
              </a:lnSpc>
              <a:buClr>
                <a:srgbClr val="308E98"/>
              </a:buClr>
              <a:buFont typeface="Wingdings" panose="05000000000000000000" charset="0"/>
              <a:buNone/>
            </a:pPr>
            <a:endParaRPr lang="zh-CN" altLang="en-US" sz="1800">
              <a:latin typeface="Arial" panose="020B0604020202020204" pitchFamily="34" charset="0"/>
              <a:ea typeface="微软雅黑" panose="020B0503020204020204" charset="-122"/>
            </a:endParaRPr>
          </a:p>
        </p:txBody>
      </p:sp>
      <p:sp>
        <p:nvSpPr>
          <p:cNvPr id="5" name="文本框 4"/>
          <p:cNvSpPr txBox="1"/>
          <p:nvPr/>
        </p:nvSpPr>
        <p:spPr>
          <a:xfrm>
            <a:off x="789305" y="2659380"/>
            <a:ext cx="2585085" cy="368300"/>
          </a:xfrm>
          <a:prstGeom prst="rect">
            <a:avLst/>
          </a:prstGeom>
          <a:solidFill>
            <a:srgbClr val="308E98"/>
          </a:solidFill>
        </p:spPr>
        <p:txBody>
          <a:bodyPr wrap="square">
            <a:spAutoFit/>
          </a:bodyPr>
          <a:p>
            <a:pPr algn="l"/>
            <a:r>
              <a:rPr lang="zh-CN" altLang="en-US" sz="1800" b="1">
                <a:solidFill>
                  <a:schemeClr val="bg1"/>
                </a:solidFill>
                <a:latin typeface="Arial" panose="020B0604020202020204" pitchFamily="34" charset="0"/>
                <a:ea typeface="微软雅黑" panose="020B0503020204020204" charset="-122"/>
                <a:sym typeface="+mn-ea"/>
              </a:rPr>
              <a:t>碳汇项目</a:t>
            </a:r>
            <a:endParaRPr lang="zh-CN" altLang="en-US" sz="1800" b="1">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nvSpPr>
        <p:spPr>
          <a:xfrm>
            <a:off x="789305" y="3905885"/>
            <a:ext cx="2585720" cy="645160"/>
          </a:xfrm>
          <a:prstGeom prst="rect">
            <a:avLst/>
          </a:prstGeom>
          <a:solidFill>
            <a:srgbClr val="B7207D"/>
          </a:solidFill>
        </p:spPr>
        <p:txBody>
          <a:bodyPr wrap="square">
            <a:spAutoFit/>
          </a:bodyPr>
          <a:p>
            <a:pPr algn="l"/>
            <a:r>
              <a:rPr lang="zh-CN" altLang="en-US" b="1">
                <a:solidFill>
                  <a:schemeClr val="bg1"/>
                </a:solidFill>
                <a:latin typeface="Arial" panose="020B0604020202020204" pitchFamily="34" charset="0"/>
                <a:ea typeface="微软雅黑" panose="020B0503020204020204" charset="-122"/>
                <a:sym typeface="+mn-ea"/>
              </a:rPr>
              <a:t>第三方机构、专家审查</a:t>
            </a:r>
            <a:r>
              <a:rPr lang="zh-CN" altLang="en-US" b="1">
                <a:solidFill>
                  <a:schemeClr val="bg1"/>
                </a:solidFill>
                <a:latin typeface="Arial" panose="020B0604020202020204" pitchFamily="34" charset="0"/>
                <a:ea typeface="微软雅黑" panose="020B0503020204020204" charset="-122"/>
                <a:sym typeface="+mn-ea"/>
              </a:rPr>
              <a:t>以及相关部门</a:t>
            </a:r>
            <a:endParaRPr lang="zh-CN" altLang="en-US" sz="1800" b="1">
              <a:solidFill>
                <a:schemeClr val="bg1"/>
              </a:solidFill>
              <a:latin typeface="Arial" panose="020B0604020202020204" pitchFamily="34" charset="0"/>
              <a:ea typeface="微软雅黑" panose="020B0503020204020204" charset="-122"/>
              <a:sym typeface="+mn-ea"/>
            </a:endParaRPr>
          </a:p>
        </p:txBody>
      </p:sp>
      <p:sp>
        <p:nvSpPr>
          <p:cNvPr id="7" name="文本框 6"/>
          <p:cNvSpPr txBox="1"/>
          <p:nvPr/>
        </p:nvSpPr>
        <p:spPr>
          <a:xfrm>
            <a:off x="789305" y="4743450"/>
            <a:ext cx="4064000" cy="645160"/>
          </a:xfrm>
          <a:prstGeom prst="rect">
            <a:avLst/>
          </a:prstGeom>
        </p:spPr>
        <p:txBody>
          <a:bodyPr>
            <a:spAutoFit/>
          </a:bodyPr>
          <a:p>
            <a:pPr algn="l"/>
            <a:r>
              <a:rPr lang="zh-CN" altLang="en-US">
                <a:latin typeface="Arial" panose="020B0604020202020204" pitchFamily="34" charset="0"/>
                <a:ea typeface="微软雅黑" panose="020B0503020204020204" charset="-122"/>
                <a:sym typeface="+mn-ea"/>
              </a:rPr>
              <a:t>核验确定减排量或固碳量后，得到的凭证。</a:t>
            </a:r>
            <a:endParaRPr lang="zh-CN" altLang="en-US" sz="1800">
              <a:latin typeface="Arial" panose="020B0604020202020204" pitchFamily="34" charset="0"/>
              <a:ea typeface="微软雅黑" panose="020B0503020204020204" charset="-122"/>
            </a:endParaRPr>
          </a:p>
        </p:txBody>
      </p:sp>
      <p:sp>
        <p:nvSpPr>
          <p:cNvPr id="10" name="线形标注 2 9"/>
          <p:cNvSpPr/>
          <p:nvPr/>
        </p:nvSpPr>
        <p:spPr>
          <a:xfrm>
            <a:off x="5698490" y="3589020"/>
            <a:ext cx="5875020" cy="1887855"/>
          </a:xfrm>
          <a:prstGeom prst="borderCallout2">
            <a:avLst>
              <a:gd name="adj1" fmla="val 51471"/>
              <a:gd name="adj2" fmla="val -118"/>
              <a:gd name="adj3" fmla="val 53370"/>
              <a:gd name="adj4" fmla="val -11792"/>
              <a:gd name="adj5" fmla="val 37907"/>
              <a:gd name="adj6" fmla="val -39213"/>
            </a:avLst>
          </a:prstGeom>
          <a:solidFill>
            <a:srgbClr val="B7207D"/>
          </a:solidFill>
          <a:ln>
            <a:solidFill>
              <a:srgbClr val="B72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lnSpc>
                <a:spcPct val="120000"/>
              </a:lnSpc>
              <a:buFont typeface="Wingdings" panose="05000000000000000000" charset="0"/>
              <a:buChar char="ü"/>
            </a:pPr>
            <a:r>
              <a:rPr lang="zh-CN" altLang="en-US"/>
              <a:t>之前的</a:t>
            </a:r>
            <a:r>
              <a:rPr lang="en-US" altLang="zh-CN"/>
              <a:t>CCER</a:t>
            </a:r>
            <a:r>
              <a:rPr lang="zh-CN" altLang="en-US"/>
              <a:t>交易中，国家发改委审核公布了12家单位，其中涉及林业碳汇的有6家。</a:t>
            </a:r>
            <a:endParaRPr lang="zh-CN" altLang="en-US"/>
          </a:p>
          <a:p>
            <a:pPr indent="0" algn="l">
              <a:lnSpc>
                <a:spcPct val="120000"/>
              </a:lnSpc>
              <a:buFont typeface="Wingdings" panose="05000000000000000000" charset="0"/>
              <a:buNone/>
            </a:pPr>
            <a:endParaRPr lang="zh-CN" altLang="en-US"/>
          </a:p>
          <a:p>
            <a:pPr marL="285750" indent="-285750" algn="l">
              <a:lnSpc>
                <a:spcPct val="110000"/>
              </a:lnSpc>
              <a:buFont typeface="Wingdings" panose="05000000000000000000" charset="0"/>
              <a:buChar char="ü"/>
            </a:pPr>
            <a:r>
              <a:rPr lang="zh-CN" altLang="en-US"/>
              <a:t>碳票的审核机构或团队，需要经过当地政府认定后，方可履行职责。</a:t>
            </a:r>
            <a:endParaRPr lang="zh-CN" altLang="en-US"/>
          </a:p>
        </p:txBody>
      </p:sp>
      <p:sp>
        <p:nvSpPr>
          <p:cNvPr id="12" name="文本框 11"/>
          <p:cNvSpPr txBox="1"/>
          <p:nvPr/>
        </p:nvSpPr>
        <p:spPr>
          <a:xfrm>
            <a:off x="789305" y="3282865"/>
            <a:ext cx="4064000" cy="368300"/>
          </a:xfrm>
          <a:prstGeom prst="rect">
            <a:avLst/>
          </a:prstGeom>
        </p:spPr>
        <p:txBody>
          <a:bodyPr>
            <a:spAutoFit/>
          </a:bodyPr>
          <a:p>
            <a:pPr algn="l"/>
            <a:r>
              <a:rPr lang="zh-CN" altLang="en-US" sz="1800">
                <a:latin typeface="Arial" panose="020B0604020202020204" pitchFamily="34" charset="0"/>
                <a:ea typeface="微软雅黑" panose="020B0503020204020204" charset="-122"/>
              </a:rPr>
              <a:t>经</a:t>
            </a:r>
            <a:endParaRPr lang="zh-CN" altLang="en-US" sz="1800">
              <a:latin typeface="Arial" panose="020B0604020202020204" pitchFamily="34" charset="0"/>
              <a:ea typeface="微软雅黑" panose="020B0503020204020204" charset="-122"/>
            </a:endParaRPr>
          </a:p>
        </p:txBody>
      </p:sp>
      <p:sp>
        <p:nvSpPr>
          <p:cNvPr id="13" name="线形标注 1 12"/>
          <p:cNvSpPr/>
          <p:nvPr/>
        </p:nvSpPr>
        <p:spPr>
          <a:xfrm>
            <a:off x="5607685" y="1413510"/>
            <a:ext cx="5874385" cy="1614170"/>
          </a:xfrm>
          <a:prstGeom prst="borderCallout1">
            <a:avLst>
              <a:gd name="adj1" fmla="val 50550"/>
              <a:gd name="adj2" fmla="val 140"/>
              <a:gd name="adj3" fmla="val 88198"/>
              <a:gd name="adj4" fmla="val -38071"/>
            </a:avLst>
          </a:prstGeom>
          <a:solidFill>
            <a:srgbClr val="308E98"/>
          </a:solidFill>
          <a:ln>
            <a:solidFill>
              <a:srgbClr val="308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lnSpc>
                <a:spcPct val="90000"/>
              </a:lnSpc>
              <a:buFont typeface="Wingdings" panose="05000000000000000000" charset="0"/>
              <a:buChar char="ü"/>
            </a:pPr>
            <a:r>
              <a:rPr lang="zh-CN" altLang="en-US"/>
              <a:t>不仅仅是林业碳汇；</a:t>
            </a:r>
            <a:endParaRPr lang="zh-CN" altLang="en-US"/>
          </a:p>
          <a:p>
            <a:pPr indent="0" algn="l">
              <a:lnSpc>
                <a:spcPct val="90000"/>
              </a:lnSpc>
              <a:buFont typeface="Wingdings" panose="05000000000000000000" charset="0"/>
              <a:buNone/>
            </a:pPr>
            <a:endParaRPr lang="zh-CN" altLang="en-US"/>
          </a:p>
          <a:p>
            <a:pPr marL="285750" indent="-285750" algn="l">
              <a:lnSpc>
                <a:spcPct val="90000"/>
              </a:lnSpc>
              <a:buFont typeface="Wingdings" panose="05000000000000000000" charset="0"/>
              <a:buChar char="ü"/>
            </a:pPr>
            <a:r>
              <a:rPr lang="zh-CN" altLang="en-US"/>
              <a:t>当前碳汇市场已有林业碳票（森林碳票）、竹林碳票、农业碳票三种类型。</a:t>
            </a:r>
            <a:endParaRPr lang="zh-CN" altLang="en-US"/>
          </a:p>
        </p:txBody>
      </p:sp>
      <p:sp>
        <p:nvSpPr>
          <p:cNvPr id="15" name="文本框 14"/>
          <p:cNvSpPr txBox="1"/>
          <p:nvPr/>
        </p:nvSpPr>
        <p:spPr>
          <a:xfrm>
            <a:off x="635" y="6012180"/>
            <a:ext cx="12191365" cy="796925"/>
          </a:xfrm>
          <a:prstGeom prst="rect">
            <a:avLst/>
          </a:prstGeom>
          <a:solidFill>
            <a:srgbClr val="0B9796"/>
          </a:solidFill>
        </p:spPr>
        <p:txBody>
          <a:bodyPr wrap="square" anchor="ctr" anchorCtr="0">
            <a:noAutofit/>
          </a:bodyPr>
          <a:p>
            <a:pPr algn="l"/>
            <a:r>
              <a:rPr lang="zh-CN" altLang="en-US" sz="1800" b="1">
                <a:solidFill>
                  <a:schemeClr val="bg1"/>
                </a:solidFill>
                <a:latin typeface="Arial" panose="020B0604020202020204" pitchFamily="34" charset="0"/>
                <a:ea typeface="微软雅黑" panose="020B0503020204020204" charset="-122"/>
              </a:rPr>
              <a:t>三明市林业碳票</a:t>
            </a:r>
            <a:r>
              <a:rPr lang="zh-CN" altLang="en-US" sz="1800">
                <a:solidFill>
                  <a:schemeClr val="bg1"/>
                </a:solidFill>
                <a:latin typeface="Arial" panose="020B0604020202020204" pitchFamily="34" charset="0"/>
                <a:ea typeface="微软雅黑" panose="020B0503020204020204" charset="-122"/>
              </a:rPr>
              <a:t>就是由三明市发展改革、自然资源、生态环境、林业、金融监督管理等多个部门联合印发，三明市林业局制发的。</a:t>
            </a:r>
            <a:endParaRPr lang="zh-CN" altLang="en-US" sz="18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碳票</a:t>
            </a:r>
            <a:r>
              <a:rPr lang="en-US" altLang="zh-CN"/>
              <a:t>—</a:t>
            </a:r>
            <a:r>
              <a:rPr lang="zh-CN" altLang="en-US"/>
              <a:t>交易流通</a:t>
            </a:r>
            <a:endParaRPr lang="zh-CN" altLang="en-US"/>
          </a:p>
        </p:txBody>
      </p:sp>
      <p:sp>
        <p:nvSpPr>
          <p:cNvPr id="9" name="圆角矩形 8"/>
          <p:cNvSpPr/>
          <p:nvPr/>
        </p:nvSpPr>
        <p:spPr>
          <a:xfrm>
            <a:off x="4201795" y="1653540"/>
            <a:ext cx="3893820" cy="5054600"/>
          </a:xfrm>
          <a:prstGeom prst="roundRect">
            <a:avLst/>
          </a:prstGeom>
          <a:solidFill>
            <a:srgbClr val="48A08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240000"/>
              </a:lnSpc>
            </a:pPr>
            <a:r>
              <a:rPr lang="zh-CN" altLang="en-US" sz="2000" b="1"/>
              <a:t>企业购买“碳票”动机</a:t>
            </a:r>
            <a:endParaRPr lang="zh-CN" altLang="en-US" sz="2000">
              <a:solidFill>
                <a:schemeClr val="bg1">
                  <a:lumMod val="85000"/>
                </a:schemeClr>
              </a:solidFill>
            </a:endParaRPr>
          </a:p>
          <a:p>
            <a:pPr marL="285750" indent="-285750" algn="l">
              <a:lnSpc>
                <a:spcPct val="300000"/>
              </a:lnSpc>
              <a:buFont typeface="Wingdings" panose="05000000000000000000" charset="0"/>
              <a:buChar char="l"/>
            </a:pPr>
            <a:r>
              <a:rPr lang="zh-CN" altLang="en-US">
                <a:solidFill>
                  <a:schemeClr val="bg1">
                    <a:lumMod val="85000"/>
                  </a:schemeClr>
                </a:solidFill>
              </a:rPr>
              <a:t>着眼未来，弱竞争环境下抢购；</a:t>
            </a:r>
            <a:endParaRPr lang="zh-CN" altLang="en-US">
              <a:solidFill>
                <a:schemeClr val="bg1">
                  <a:lumMod val="85000"/>
                </a:schemeClr>
              </a:solidFill>
            </a:endParaRPr>
          </a:p>
          <a:p>
            <a:pPr marL="285750" indent="-285750" algn="l">
              <a:lnSpc>
                <a:spcPct val="300000"/>
              </a:lnSpc>
              <a:buFont typeface="Wingdings" panose="05000000000000000000" charset="0"/>
              <a:buChar char="l"/>
            </a:pPr>
            <a:r>
              <a:rPr lang="zh-CN" altLang="en-US">
                <a:solidFill>
                  <a:schemeClr val="bg1">
                    <a:lumMod val="85000"/>
                  </a:schemeClr>
                </a:solidFill>
              </a:rPr>
              <a:t>“双碳目标”方针政策已明确；</a:t>
            </a:r>
            <a:endParaRPr lang="zh-CN" altLang="en-US">
              <a:solidFill>
                <a:schemeClr val="bg1">
                  <a:lumMod val="85000"/>
                </a:schemeClr>
              </a:solidFill>
            </a:endParaRPr>
          </a:p>
          <a:p>
            <a:pPr marL="285750" indent="-285750" algn="l">
              <a:lnSpc>
                <a:spcPct val="300000"/>
              </a:lnSpc>
              <a:buFont typeface="Wingdings" panose="05000000000000000000" charset="0"/>
              <a:buChar char="l"/>
            </a:pPr>
            <a:r>
              <a:rPr lang="zh-CN" altLang="en-US">
                <a:solidFill>
                  <a:schemeClr val="bg1">
                    <a:lumMod val="85000"/>
                  </a:schemeClr>
                </a:solidFill>
              </a:rPr>
              <a:t>碳市场碳排放权配额管理；</a:t>
            </a:r>
            <a:endParaRPr lang="zh-CN" altLang="en-US">
              <a:solidFill>
                <a:schemeClr val="bg1">
                  <a:lumMod val="85000"/>
                </a:schemeClr>
              </a:solidFill>
            </a:endParaRPr>
          </a:p>
          <a:p>
            <a:pPr marL="285750" indent="-285750" algn="l">
              <a:lnSpc>
                <a:spcPct val="300000"/>
              </a:lnSpc>
              <a:buFont typeface="Wingdings" panose="05000000000000000000" charset="0"/>
              <a:buChar char="l"/>
            </a:pPr>
            <a:r>
              <a:rPr lang="zh-CN" altLang="en-US">
                <a:solidFill>
                  <a:schemeClr val="bg1">
                    <a:lumMod val="85000"/>
                  </a:schemeClr>
                </a:solidFill>
              </a:rPr>
              <a:t>政治、社会影响的考虑。</a:t>
            </a:r>
            <a:endParaRPr lang="zh-CN" altLang="en-US">
              <a:solidFill>
                <a:schemeClr val="bg1">
                  <a:lumMod val="85000"/>
                </a:schemeClr>
              </a:solidFill>
            </a:endParaRPr>
          </a:p>
        </p:txBody>
      </p:sp>
      <p:sp>
        <p:nvSpPr>
          <p:cNvPr id="11" name="圆角矩形 10"/>
          <p:cNvSpPr/>
          <p:nvPr>
            <p:custDataLst>
              <p:tags r:id="rId2"/>
            </p:custDataLst>
          </p:nvPr>
        </p:nvSpPr>
        <p:spPr>
          <a:xfrm>
            <a:off x="8194675" y="1653540"/>
            <a:ext cx="3893820" cy="5054600"/>
          </a:xfrm>
          <a:prstGeom prst="roundRect">
            <a:avLst/>
          </a:prstGeom>
          <a:solidFill>
            <a:srgbClr val="0B979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地方“碳票”如何流通？</a:t>
            </a:r>
            <a:endParaRPr lang="zh-CN" altLang="en-US" sz="2000" b="1"/>
          </a:p>
          <a:p>
            <a:pPr marL="285750" indent="-285750" algn="l">
              <a:lnSpc>
                <a:spcPct val="150000"/>
              </a:lnSpc>
              <a:buFont typeface="Wingdings" panose="05000000000000000000" charset="0"/>
              <a:buChar char="l"/>
            </a:pPr>
            <a:r>
              <a:rPr lang="zh-CN" altLang="en-US">
                <a:solidFill>
                  <a:schemeClr val="bg1"/>
                </a:solidFill>
              </a:rPr>
              <a:t>与国际上一样；</a:t>
            </a:r>
            <a:endParaRPr lang="zh-CN" altLang="en-US">
              <a:solidFill>
                <a:schemeClr val="bg1"/>
              </a:solidFill>
            </a:endParaRPr>
          </a:p>
          <a:p>
            <a:pPr marL="285750" indent="-285750" algn="l">
              <a:lnSpc>
                <a:spcPct val="150000"/>
              </a:lnSpc>
              <a:buFont typeface="Wingdings" panose="05000000000000000000" charset="0"/>
              <a:buChar char="l"/>
            </a:pPr>
            <a:r>
              <a:rPr lang="zh-CN" altLang="en-US">
                <a:solidFill>
                  <a:schemeClr val="bg1"/>
                </a:solidFill>
              </a:rPr>
              <a:t>北京市林业碳汇核证减排量在北京环境交易所交易；</a:t>
            </a:r>
            <a:endParaRPr lang="zh-CN" altLang="en-US">
              <a:solidFill>
                <a:schemeClr val="bg1"/>
              </a:solidFill>
            </a:endParaRPr>
          </a:p>
          <a:p>
            <a:pPr marL="285750" indent="-285750" algn="l">
              <a:lnSpc>
                <a:spcPct val="150000"/>
              </a:lnSpc>
              <a:buFont typeface="Wingdings" panose="05000000000000000000" charset="0"/>
              <a:buChar char="l"/>
            </a:pPr>
            <a:r>
              <a:rPr lang="zh-CN" altLang="en-US">
                <a:solidFill>
                  <a:schemeClr val="bg1"/>
                </a:solidFill>
              </a:rPr>
              <a:t>广东省林业碳汇核证减排量在广州碳排放权交易所交易；</a:t>
            </a:r>
            <a:endParaRPr lang="zh-CN" altLang="en-US">
              <a:solidFill>
                <a:schemeClr val="bg1"/>
              </a:solidFill>
            </a:endParaRPr>
          </a:p>
          <a:p>
            <a:pPr marL="285750" indent="-285750" algn="l">
              <a:lnSpc>
                <a:spcPct val="150000"/>
              </a:lnSpc>
              <a:buFont typeface="Wingdings" panose="05000000000000000000" charset="0"/>
              <a:buChar char="l"/>
            </a:pPr>
            <a:r>
              <a:rPr lang="zh-CN" altLang="en-US">
                <a:solidFill>
                  <a:schemeClr val="bg1"/>
                </a:solidFill>
              </a:rPr>
              <a:t>咸阳市林业碳汇核证减排量只能在咸阳市域内交易流通。目前咸阳市还没有建立碳汇交易中心，只能在市政府组织下，采取竞价拍卖的形式交易。</a:t>
            </a:r>
            <a:endParaRPr lang="zh-CN" altLang="en-US">
              <a:solidFill>
                <a:schemeClr val="bg1"/>
              </a:solidFill>
            </a:endParaRPr>
          </a:p>
        </p:txBody>
      </p:sp>
      <p:sp>
        <p:nvSpPr>
          <p:cNvPr id="15" name="圆角矩形 14"/>
          <p:cNvSpPr/>
          <p:nvPr>
            <p:custDataLst>
              <p:tags r:id="rId3"/>
            </p:custDataLst>
          </p:nvPr>
        </p:nvSpPr>
        <p:spPr>
          <a:xfrm>
            <a:off x="208915" y="1653540"/>
            <a:ext cx="3893820" cy="5054600"/>
          </a:xfrm>
          <a:prstGeom prst="roundRect">
            <a:avLst/>
          </a:prstGeom>
          <a:solidFill>
            <a:srgbClr val="7CB6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a:lnSpc>
                <a:spcPct val="140000"/>
              </a:lnSpc>
              <a:buFont typeface="Wingdings" panose="05000000000000000000" charset="0"/>
              <a:buChar char="l"/>
            </a:pPr>
            <a:r>
              <a:rPr lang="zh-CN" altLang="en-US" sz="2000" b="1">
                <a:sym typeface="+mn-ea"/>
              </a:rPr>
              <a:t>个人或公司凭碳票减排证明可参与碳汇市场，如碳汇买卖、抵押、投融资等活动。</a:t>
            </a:r>
            <a:endParaRPr lang="zh-CN" altLang="en-US" sz="2000" b="1">
              <a:sym typeface="+mn-ea"/>
            </a:endParaRPr>
          </a:p>
          <a:p>
            <a:pPr indent="0" algn="l">
              <a:lnSpc>
                <a:spcPct val="140000"/>
              </a:lnSpc>
              <a:buFont typeface="Wingdings" panose="05000000000000000000" charset="0"/>
              <a:buNone/>
            </a:pPr>
            <a:endParaRPr lang="zh-CN" altLang="en-US" sz="2000">
              <a:sym typeface="+mn-ea"/>
            </a:endParaRPr>
          </a:p>
          <a:p>
            <a:pPr marL="342900" indent="-342900" algn="l">
              <a:lnSpc>
                <a:spcPct val="140000"/>
              </a:lnSpc>
              <a:buFont typeface="Wingdings" panose="05000000000000000000" charset="0"/>
              <a:buChar char="l"/>
            </a:pPr>
            <a:r>
              <a:rPr lang="zh-CN" altLang="en-US" sz="2000" b="1">
                <a:sym typeface="+mn-ea"/>
              </a:rPr>
              <a:t>碳票已成为各地探索碳汇流通融资的重要载体。</a:t>
            </a:r>
            <a:endParaRPr lang="zh-CN" altLang="en-US" b="1">
              <a:solidFill>
                <a:schemeClr val="bg1">
                  <a:lumMod val="8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碳票</a:t>
            </a:r>
            <a:r>
              <a:rPr lang="en-US" altLang="zh-CN"/>
              <a:t>—</a:t>
            </a:r>
            <a:r>
              <a:rPr lang="zh-CN" altLang="en-US"/>
              <a:t>交易流通</a:t>
            </a:r>
            <a:endParaRPr lang="zh-CN" altLang="en-US"/>
          </a:p>
        </p:txBody>
      </p:sp>
      <p:sp>
        <p:nvSpPr>
          <p:cNvPr id="9" name="圆角矩形 8"/>
          <p:cNvSpPr/>
          <p:nvPr/>
        </p:nvSpPr>
        <p:spPr>
          <a:xfrm>
            <a:off x="970280" y="1711325"/>
            <a:ext cx="4648200" cy="4149725"/>
          </a:xfrm>
          <a:prstGeom prst="roundRect">
            <a:avLst/>
          </a:prstGeom>
          <a:solidFill>
            <a:srgbClr val="48A088"/>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indent="0" algn="ctr">
              <a:lnSpc>
                <a:spcPct val="300000"/>
              </a:lnSpc>
              <a:buFont typeface="Wingdings" panose="05000000000000000000" charset="0"/>
              <a:buNone/>
            </a:pPr>
            <a:r>
              <a:rPr lang="zh-CN" altLang="en-US" sz="2000" b="1"/>
              <a:t>碳票交易</a:t>
            </a:r>
            <a:endParaRPr lang="zh-CN" altLang="en-US" sz="2000" b="1"/>
          </a:p>
          <a:p>
            <a:pPr indent="0" algn="l">
              <a:lnSpc>
                <a:spcPct val="180000"/>
              </a:lnSpc>
              <a:buFont typeface="Wingdings" panose="05000000000000000000" charset="0"/>
              <a:buNone/>
            </a:pPr>
            <a:r>
              <a:rPr lang="zh-CN" altLang="en-US">
                <a:solidFill>
                  <a:schemeClr val="bg1">
                    <a:lumMod val="85000"/>
                  </a:schemeClr>
                </a:solidFill>
              </a:rPr>
              <a:t>三明首批推出5张“碳票”，总计碳减排量29715吨。“碳票”推出当天，福建通海镍业科技有限公司便以4万元的价格购买了其中1张“碳票”，买下了2723吨碳减排量。</a:t>
            </a:r>
            <a:endParaRPr lang="zh-CN" altLang="en-US">
              <a:solidFill>
                <a:schemeClr val="bg1">
                  <a:lumMod val="85000"/>
                </a:schemeClr>
              </a:solidFill>
            </a:endParaRPr>
          </a:p>
        </p:txBody>
      </p:sp>
      <p:sp>
        <p:nvSpPr>
          <p:cNvPr id="11" name="圆角矩形 10"/>
          <p:cNvSpPr/>
          <p:nvPr>
            <p:custDataLst>
              <p:tags r:id="rId2"/>
            </p:custDataLst>
          </p:nvPr>
        </p:nvSpPr>
        <p:spPr>
          <a:xfrm>
            <a:off x="7440295" y="1711325"/>
            <a:ext cx="4648200" cy="4149725"/>
          </a:xfrm>
          <a:prstGeom prst="roundRect">
            <a:avLst/>
          </a:prstGeom>
          <a:solidFill>
            <a:srgbClr val="0B979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碳票质押</a:t>
            </a:r>
            <a:endParaRPr lang="zh-CN" altLang="en-US" sz="2000" b="1"/>
          </a:p>
          <a:p>
            <a:pPr indent="0" algn="l">
              <a:lnSpc>
                <a:spcPct val="150000"/>
              </a:lnSpc>
              <a:buFont typeface="Wingdings" panose="05000000000000000000" charset="0"/>
              <a:buNone/>
            </a:pPr>
            <a:r>
              <a:rPr lang="zh-CN" altLang="en-US">
                <a:solidFill>
                  <a:schemeClr val="bg1"/>
                </a:solidFill>
              </a:rPr>
              <a:t>福建金森碳汇科技有限公司以每吨10元的价格购买了3张“碳票”，相当于收购储备了18294吨的碳减排量，并以这些碳减排量作为质押，获得兴业银行三明分行授信贷款额度500万元。</a:t>
            </a:r>
            <a:endParaRPr lang="zh-CN"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alphaModFix amt="0"/>
            <a:grayscl/>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碳票</a:t>
            </a:r>
            <a:r>
              <a:rPr lang="en-US" altLang="zh-CN"/>
              <a:t>—</a:t>
            </a:r>
            <a:r>
              <a:rPr lang="zh-CN" altLang="en-US"/>
              <a:t>交易流通</a:t>
            </a:r>
            <a:endParaRPr lang="zh-CN" altLang="en-US"/>
          </a:p>
        </p:txBody>
      </p:sp>
      <p:pic>
        <p:nvPicPr>
          <p:cNvPr id="4" name="图片 3"/>
          <p:cNvPicPr>
            <a:picLocks noChangeAspect="1"/>
          </p:cNvPicPr>
          <p:nvPr>
            <p:custDataLst>
              <p:tags r:id="rId2"/>
            </p:custDataLst>
          </p:nvPr>
        </p:nvPicPr>
        <p:blipFill>
          <a:blip r:embed="rId3"/>
          <a:stretch>
            <a:fillRect/>
          </a:stretch>
        </p:blipFill>
        <p:spPr>
          <a:xfrm>
            <a:off x="31115" y="4448175"/>
            <a:ext cx="12131675" cy="1981200"/>
          </a:xfrm>
          <a:prstGeom prst="rect">
            <a:avLst/>
          </a:prstGeom>
        </p:spPr>
      </p:pic>
      <p:sp>
        <p:nvSpPr>
          <p:cNvPr id="5" name="文本框 4"/>
          <p:cNvSpPr txBox="1"/>
          <p:nvPr/>
        </p:nvSpPr>
        <p:spPr>
          <a:xfrm>
            <a:off x="31115" y="6400165"/>
            <a:ext cx="10537190" cy="275590"/>
          </a:xfrm>
          <a:prstGeom prst="rect">
            <a:avLst/>
          </a:prstGeom>
        </p:spPr>
        <p:txBody>
          <a:bodyPr wrap="square">
            <a:spAutoFit/>
          </a:bodyPr>
          <a:p>
            <a:r>
              <a:rPr lang="zh-CN" altLang="en-US" sz="1200">
                <a:solidFill>
                  <a:schemeClr val="bg1">
                    <a:lumMod val="50000"/>
                  </a:schemeClr>
                </a:solidFill>
                <a:latin typeface="Arial" panose="020B0604020202020204" pitchFamily="34" charset="0"/>
                <a:ea typeface="微软雅黑" panose="020B0503020204020204" charset="-122"/>
              </a:rPr>
              <a:t>来源：金书秦，马如霞</a:t>
            </a:r>
            <a:r>
              <a:rPr lang="en-US" altLang="zh-CN" sz="1200">
                <a:solidFill>
                  <a:schemeClr val="bg1">
                    <a:lumMod val="50000"/>
                  </a:schemeClr>
                </a:solidFill>
                <a:latin typeface="Arial" panose="020B0604020202020204" pitchFamily="34" charset="0"/>
                <a:ea typeface="微软雅黑" panose="020B0503020204020204" charset="-122"/>
              </a:rPr>
              <a:t> </a:t>
            </a:r>
            <a:r>
              <a:rPr lang="zh-CN" altLang="en-US" sz="1200">
                <a:solidFill>
                  <a:schemeClr val="bg1">
                    <a:lumMod val="50000"/>
                  </a:schemeClr>
                </a:solidFill>
                <a:latin typeface="Arial" panose="020B0604020202020204" pitchFamily="34" charset="0"/>
                <a:ea typeface="微软雅黑" panose="020B0503020204020204" charset="-122"/>
              </a:rPr>
              <a:t>，</a:t>
            </a:r>
            <a:r>
              <a:rPr lang="en-US" altLang="zh-CN" sz="1200">
                <a:solidFill>
                  <a:schemeClr val="bg1">
                    <a:lumMod val="50000"/>
                  </a:schemeClr>
                </a:solidFill>
                <a:latin typeface="Arial" panose="020B0604020202020204" pitchFamily="34" charset="0"/>
                <a:ea typeface="微软雅黑" panose="020B0503020204020204" charset="-122"/>
              </a:rPr>
              <a:t>当前农业碳汇价值实现的主要途径和完善建议</a:t>
            </a:r>
            <a:r>
              <a:rPr lang="zh-CN" altLang="en-US" sz="1200">
                <a:solidFill>
                  <a:schemeClr val="bg1">
                    <a:lumMod val="50000"/>
                  </a:schemeClr>
                </a:solidFill>
                <a:latin typeface="Arial" panose="020B0604020202020204" pitchFamily="34" charset="0"/>
                <a:ea typeface="微软雅黑" panose="020B0503020204020204" charset="-122"/>
              </a:rPr>
              <a:t>，</a:t>
            </a:r>
            <a:r>
              <a:rPr lang="en-US" altLang="zh-CN" sz="1200">
                <a:solidFill>
                  <a:schemeClr val="bg1">
                    <a:lumMod val="50000"/>
                  </a:schemeClr>
                </a:solidFill>
                <a:latin typeface="Arial" panose="020B0604020202020204" pitchFamily="34" charset="0"/>
                <a:ea typeface="微软雅黑" panose="020B0503020204020204" charset="-122"/>
              </a:rPr>
              <a:t> </a:t>
            </a:r>
            <a:r>
              <a:rPr lang="zh-CN" altLang="en-US" sz="1200">
                <a:solidFill>
                  <a:schemeClr val="bg1">
                    <a:lumMod val="50000"/>
                  </a:schemeClr>
                </a:solidFill>
                <a:latin typeface="Arial" panose="020B0604020202020204" pitchFamily="34" charset="0"/>
                <a:ea typeface="微软雅黑" panose="020B0503020204020204" charset="-122"/>
              </a:rPr>
              <a:t>环境保护</a:t>
            </a:r>
            <a:endParaRPr lang="zh-CN" altLang="en-US" sz="1200">
              <a:solidFill>
                <a:schemeClr val="bg1">
                  <a:lumMod val="50000"/>
                </a:schemeClr>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4"/>
          <a:srcRect l="5623" t="26820" r="4369" b="15244"/>
          <a:stretch>
            <a:fillRect/>
          </a:stretch>
        </p:blipFill>
        <p:spPr>
          <a:xfrm>
            <a:off x="947420" y="1099820"/>
            <a:ext cx="5226050" cy="3197225"/>
          </a:xfrm>
          <a:prstGeom prst="rect">
            <a:avLst/>
          </a:prstGeom>
        </p:spPr>
      </p:pic>
      <p:pic>
        <p:nvPicPr>
          <p:cNvPr id="100" name="图片 99"/>
          <p:cNvPicPr/>
          <p:nvPr/>
        </p:nvPicPr>
        <p:blipFill>
          <a:blip r:embed="rId5"/>
          <a:srcRect l="18790" t="21672" r="18346" b="8677"/>
          <a:stretch>
            <a:fillRect/>
          </a:stretch>
        </p:blipFill>
        <p:spPr>
          <a:xfrm>
            <a:off x="6542405" y="1099820"/>
            <a:ext cx="4285615" cy="3124200"/>
          </a:xfrm>
          <a:prstGeom prst="rect">
            <a:avLst/>
          </a:prstGeom>
          <a:noFill/>
          <a:ln w="9525">
            <a:noFill/>
          </a:ln>
        </p:spPr>
      </p:pic>
      <p:sp>
        <p:nvSpPr>
          <p:cNvPr id="7" name="文本框 6"/>
          <p:cNvSpPr txBox="1"/>
          <p:nvPr/>
        </p:nvSpPr>
        <p:spPr>
          <a:xfrm>
            <a:off x="170815" y="3928745"/>
            <a:ext cx="2284730" cy="368300"/>
          </a:xfrm>
          <a:prstGeom prst="rect">
            <a:avLst/>
          </a:prstGeom>
          <a:solidFill>
            <a:srgbClr val="39998D"/>
          </a:solidFill>
        </p:spPr>
        <p:txBody>
          <a:bodyPr wrap="square">
            <a:spAutoFit/>
          </a:bodyPr>
          <a:p>
            <a:pPr algn="l"/>
            <a:r>
              <a:rPr lang="zh-CN" altLang="en-US" sz="1800">
                <a:solidFill>
                  <a:schemeClr val="bg1"/>
                </a:solidFill>
                <a:latin typeface="Arial" panose="020B0604020202020204" pitchFamily="34" charset="0"/>
                <a:ea typeface="微软雅黑" panose="020B0503020204020204" charset="-122"/>
              </a:rPr>
              <a:t>全国首张林业碳票</a:t>
            </a:r>
            <a:endParaRPr lang="zh-CN" altLang="en-US" sz="1800">
              <a:solidFill>
                <a:schemeClr val="bg1"/>
              </a:solidFill>
              <a:latin typeface="Arial" panose="020B0604020202020204" pitchFamily="34" charset="0"/>
              <a:ea typeface="微软雅黑" panose="020B0503020204020204" charset="-122"/>
            </a:endParaRPr>
          </a:p>
        </p:txBody>
      </p:sp>
      <p:sp>
        <p:nvSpPr>
          <p:cNvPr id="8" name="文本框 7"/>
          <p:cNvSpPr txBox="1"/>
          <p:nvPr>
            <p:custDataLst>
              <p:tags r:id="rId6"/>
            </p:custDataLst>
          </p:nvPr>
        </p:nvSpPr>
        <p:spPr>
          <a:xfrm>
            <a:off x="9472295" y="3855720"/>
            <a:ext cx="2480945" cy="368300"/>
          </a:xfrm>
          <a:prstGeom prst="rect">
            <a:avLst/>
          </a:prstGeom>
          <a:solidFill>
            <a:srgbClr val="39998D"/>
          </a:solidFill>
        </p:spPr>
        <p:txBody>
          <a:bodyPr wrap="square">
            <a:spAutoFit/>
          </a:bodyPr>
          <a:p>
            <a:pPr algn="l"/>
            <a:r>
              <a:rPr lang="zh-CN" altLang="en-US" sz="1800">
                <a:solidFill>
                  <a:schemeClr val="bg1"/>
                </a:solidFill>
                <a:latin typeface="Arial" panose="020B0604020202020204" pitchFamily="34" charset="0"/>
                <a:ea typeface="微软雅黑" panose="020B0503020204020204" charset="-122"/>
              </a:rPr>
              <a:t>贵州毕节首张林业碳票</a:t>
            </a:r>
            <a:endParaRPr lang="zh-CN" altLang="en-US" sz="18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COMMONDATA" val="eyJoZGlkIjoiYTVjNDc0ODVmZjExMzVjMzNhMDE1MDE5N2MxZjRjNTMifQ=="/>
  <p:tag name="KSO_WPP_MARK_KEY" val="6a11c631-32e3-4545-97cc-d6bada60fcb8"/>
  <p:tag name="commondata" val="eyJoZGlkIjoiZTVlNmE2ZmI1ZjYwNzY0MzcxMzc3ZmQ0YThkN2JhMWY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5231</Words>
  <Application>WPS 演示</Application>
  <PresentationFormat>宽屏</PresentationFormat>
  <Paragraphs>325</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Arial</vt:lpstr>
      <vt:lpstr>宋体</vt:lpstr>
      <vt:lpstr>Wingdings</vt:lpstr>
      <vt:lpstr>Times New Roman</vt:lpstr>
      <vt:lpstr>微软雅黑</vt:lpstr>
      <vt:lpstr>Wingdings</vt:lpstr>
      <vt:lpstr>Calibri</vt:lpstr>
      <vt:lpstr>Arial Unicode MS</vt:lpstr>
      <vt:lpstr>楷体</vt:lpstr>
      <vt:lpstr>汉仪旗黑-85S</vt:lpstr>
      <vt:lpstr>黑体</vt:lpstr>
      <vt:lpstr>Office 主题</vt:lpstr>
      <vt:lpstr>1_Office 主题</vt:lpstr>
      <vt:lpstr>碳票、碳积分、碳标签</vt:lpstr>
      <vt:lpstr>PowerPoint 演示文稿</vt:lpstr>
      <vt:lpstr>PowerPoint 演示文稿</vt:lpstr>
      <vt:lpstr>碳票—背景</vt:lpstr>
      <vt:lpstr>碳票—背景</vt:lpstr>
      <vt:lpstr>碳票—概念</vt:lpstr>
      <vt:lpstr>碳票—交易流通</vt:lpstr>
      <vt:lpstr>碳票—交易流通</vt:lpstr>
      <vt:lpstr>碳票—交易流通</vt:lpstr>
      <vt:lpstr>碳积分—概念</vt:lpstr>
      <vt:lpstr>碳积分—案例</vt:lpstr>
      <vt:lpstr>碳积分—案例</vt:lpstr>
      <vt:lpstr>碳积分—案例</vt:lpstr>
      <vt:lpstr>碳积分—案例</vt:lpstr>
      <vt:lpstr>碳积分—案例</vt:lpstr>
      <vt:lpstr>碳标签—概念</vt:lpstr>
      <vt:lpstr>碳标签—概念</vt:lpstr>
      <vt:lpstr>碳标签—申请流程</vt:lpstr>
      <vt:lpstr>碳标签—案例</vt:lpstr>
      <vt:lpstr>碳标签—案例</vt:lpstr>
      <vt:lpstr>碳标签—案例</vt:lpstr>
      <vt:lpstr>碳标签—用途</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28</cp:revision>
  <dcterms:created xsi:type="dcterms:W3CDTF">2023-07-21T00:42:00Z</dcterms:created>
  <dcterms:modified xsi:type="dcterms:W3CDTF">2024-05-11T02:45:25Z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6E583F9F72834FC4909FD131B671D6A3_13</vt:lpwstr>
  </property>
  <property fmtid="{D5CDD505-2E9C-101B-9397-08002B2CF9AE}" pid="3" name="KSOProductBuildVer">
    <vt:lpwstr>2052-12.1.0.16910</vt:lpwstr>
  </property>
</Properties>
</file>