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8"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300" r:id="rId46"/>
  </p:sldIdLst>
  <p:sldSz cx="9144000" cy="5143500" type="screen16x9"/>
  <p:notesSz cx="6858000" cy="9144000"/>
  <p:custDataLst>
    <p:tags r:id="rId51"/>
  </p:custDataLst>
  <p:kinsoku lang="zh-CN" invalStChars="!%),.:;?]}¨·ˇˉ་―‖’”…‰∶、。〃々〉》」』】〕〗！＂＇％），．：；？］｀｜｝～￠&gt;¢°′″›℃〞︶︺︾﹀﹄﹚﹜﹞" invalEndChars="([{·‘“〈《「『【〔〖（．［｛￡￥$£¥〝﹙﹛﹝＄"/>
  <p:defaultTextStyle>
    <a:defPPr>
      <a:defRPr lang="zh-CN"/>
    </a:defPPr>
    <a:lvl1pPr marL="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457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914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3716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18288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2860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2743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9pPr>
  </p:defaultTextStyle>
  <p:extLst>
    <p:ext uri="{EFAFB233-063F-42B5-8137-9DF3F51BA10A}">
      <p15:sldGuideLst xmlns:p15="http://schemas.microsoft.com/office/powerpoint/2012/main">
        <p15:guide id="1" orient="horz" pos="792" userDrawn="1">
          <p15:clr>
            <a:srgbClr val="A4A3A4"/>
          </p15:clr>
        </p15:guide>
        <p15:guide id="2" orient="horz" pos="256" userDrawn="1">
          <p15:clr>
            <a:srgbClr val="A4A3A4"/>
          </p15:clr>
        </p15:guide>
        <p15:guide id="3" orient="horz" pos="3008" userDrawn="1">
          <p15:clr>
            <a:srgbClr val="A4A3A4"/>
          </p15:clr>
        </p15:guide>
        <p15:guide id="4" orient="horz" pos="432" userDrawn="1">
          <p15:clr>
            <a:srgbClr val="A4A3A4"/>
          </p15:clr>
        </p15:guide>
        <p15:guide id="5" pos="2864" userDrawn="1">
          <p15:clr>
            <a:srgbClr val="A4A3A4"/>
          </p15:clr>
        </p15:guide>
        <p15:guide id="6" pos="192" userDrawn="1">
          <p15:clr>
            <a:srgbClr val="A4A3A4"/>
          </p15:clr>
        </p15:guide>
        <p15:guide id="7"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4"/>
    <a:srgbClr val="333F50"/>
    <a:srgbClr val="7E7E7E"/>
    <a:srgbClr val="0070C0"/>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31" autoAdjust="0"/>
    <p:restoredTop sz="94695"/>
  </p:normalViewPr>
  <p:slideViewPr>
    <p:cSldViewPr snapToGrid="0" showGuides="1">
      <p:cViewPr varScale="1">
        <p:scale>
          <a:sx n="78" d="100"/>
          <a:sy n="78" d="100"/>
        </p:scale>
        <p:origin x="788" y="52"/>
      </p:cViewPr>
      <p:guideLst>
        <p:guide orient="horz" pos="792"/>
        <p:guide orient="horz" pos="256"/>
        <p:guide orient="horz" pos="3008"/>
        <p:guide orient="horz" pos="432"/>
        <p:guide pos="2864"/>
        <p:guide pos="192"/>
        <p:guide pos="5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gs" Target="tags/tag25.xml"/><Relationship Id="rId50" Type="http://schemas.openxmlformats.org/officeDocument/2006/relationships/commentAuthors" Target="commentAuthors.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algn="l"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endParaRPr lang="zh-CN" altLang="en-US" sz="1200">
              <a:latin typeface="Calibri" panose="020F0502020204030204" charset="0"/>
              <a:ea typeface="宋体" panose="02010600030101010101" pitchFamily="2" charset="-122"/>
              <a:cs typeface="Calibri" panose="020F0502020204030204" charset="0"/>
            </a:endParaRPr>
          </a:p>
        </p:txBody>
      </p:sp>
      <p:sp>
        <p:nvSpPr>
          <p:cNvPr id="12"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algn="r"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datetime5">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
        <p:nvSpPr>
          <p:cNvPr id="13" name="文本"/>
          <p:cNvSpPr>
            <a:spLocks noGrp="1" noRot="1" noChangeAspect="1"/>
          </p:cNvSpPr>
          <p:nvPr>
            <p:ph type="sldImg" idx="2"/>
          </p:nvPr>
        </p:nvSpPr>
        <p:spPr>
          <a:xfrm>
            <a:off x="686280" y="1143000"/>
            <a:ext cx="5485440" cy="3086100"/>
          </a:xfrm>
          <a:prstGeom prst="rect">
            <a:avLst/>
          </a:prstGeom>
          <a:noFill/>
          <a:ln w="12700" cap="flat" cmpd="sng">
            <a:solidFill>
              <a:srgbClr val="000000"/>
            </a:solidFill>
            <a:prstDash val="solid"/>
            <a:round/>
          </a:ln>
        </p:spPr>
      </p:sp>
      <p:sp>
        <p:nvSpPr>
          <p:cNvPr id="14" name="备注占位符 13"/>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15" name="页脚占位符"/>
          <p:cNvSpPr>
            <a:spLocks noGrp="1"/>
          </p:cNvSpPr>
          <p:nvPr>
            <p:ph type="ftr" idx="4"/>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algn="l"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endParaRPr lang="zh-CN" altLang="en-US" sz="1200">
              <a:latin typeface="Calibri" panose="020F0502020204030204" charset="0"/>
              <a:ea typeface="宋体" panose="02010600030101010101" pitchFamily="2" charset="-122"/>
              <a:cs typeface="Calibri" panose="020F0502020204030204" charset="0"/>
            </a:endParaRPr>
          </a:p>
        </p:txBody>
      </p:sp>
      <p:sp>
        <p:nvSpPr>
          <p:cNvPr id="16"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eaLnBrk="1" fontAlgn="base" latinLnBrk="0"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幻灯片图像占位符 79"/>
          <p:cNvSpPr>
            <a:spLocks noGrp="1" noRot="1" noChangeAspect="1"/>
          </p:cNvSpPr>
          <p:nvPr>
            <p:ph type="sldImg"/>
          </p:nvPr>
        </p:nvSpPr>
        <p:spPr>
          <a:xfrm>
            <a:off x="482600" y="1279525"/>
            <a:ext cx="6140450" cy="3454400"/>
          </a:xfrm>
          <a:prstGeom prst="rect">
            <a:avLst/>
          </a:prstGeom>
          <a:noFill/>
          <a:ln w="12700" cap="flat" cmpd="sng">
            <a:solidFill>
              <a:srgbClr val="000000"/>
            </a:solidFill>
            <a:prstDash val="solid"/>
            <a:round/>
          </a:ln>
        </p:spPr>
      </p:sp>
      <p:sp>
        <p:nvSpPr>
          <p:cNvPr id="81" name="备注占位符 8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charset="0"/>
                <a:ea typeface="宋体" panose="02010600030101010101" pitchFamily="2" charset="-122"/>
                <a:cs typeface="Calibri" panose="020F0502020204030204" charset="0"/>
              </a:rPr>
            </a:fld>
            <a:endParaRPr lang="zh-CN" altLang="en-US">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 name="幻灯片图像占位符 357"/>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359" name="备注占位符 358"/>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60"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0" name="幻灯片图像占位符 379"/>
          <p:cNvSpPr>
            <a:spLocks noGrp="1" noRot="1" noChangeAspect="1"/>
          </p:cNvSpPr>
          <p:nvPr>
            <p:ph type="sldImg"/>
          </p:nvPr>
        </p:nvSpPr>
        <p:spPr>
          <a:xfrm>
            <a:off x="686280" y="1143000"/>
            <a:ext cx="5485440" cy="3086100"/>
          </a:xfrm>
          <a:prstGeom prst="rect">
            <a:avLst/>
          </a:prstGeom>
          <a:noFill/>
          <a:ln w="12700" cap="flat" cmpd="sng">
            <a:solidFill>
              <a:srgbClr val="000000"/>
            </a:solidFill>
            <a:prstDash val="solid"/>
            <a:round/>
          </a:ln>
        </p:spPr>
      </p:sp>
      <p:sp>
        <p:nvSpPr>
          <p:cNvPr id="381" name="备注占位符 38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8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5" name="幻灯片图像占位符 394"/>
          <p:cNvSpPr>
            <a:spLocks noGrp="1" noRot="1" noChangeAspect="1"/>
          </p:cNvSpPr>
          <p:nvPr>
            <p:ph type="sldImg"/>
          </p:nvPr>
        </p:nvSpPr>
        <p:spPr>
          <a:xfrm>
            <a:off x="686280" y="1143000"/>
            <a:ext cx="5485440" cy="3086100"/>
          </a:xfrm>
          <a:prstGeom prst="rect">
            <a:avLst/>
          </a:prstGeom>
          <a:noFill/>
          <a:ln w="12700" cap="flat" cmpd="sng">
            <a:solidFill>
              <a:srgbClr val="000000"/>
            </a:solidFill>
            <a:prstDash val="solid"/>
            <a:round/>
          </a:ln>
        </p:spPr>
      </p:sp>
      <p:sp>
        <p:nvSpPr>
          <p:cNvPr id="396" name="备注占位符 39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9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8" name="幻灯片图像占位符 417"/>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419" name="备注占位符 418"/>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20"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 name="幻灯片图像占位符 449"/>
          <p:cNvSpPr>
            <a:spLocks noGrp="1" noRot="1" noChangeAspect="1"/>
          </p:cNvSpPr>
          <p:nvPr>
            <p:ph type="sldImg"/>
          </p:nvPr>
        </p:nvSpPr>
        <p:spPr>
          <a:xfrm>
            <a:off x="686280" y="1143000"/>
            <a:ext cx="5485440" cy="3086100"/>
          </a:xfrm>
          <a:prstGeom prst="rect">
            <a:avLst/>
          </a:prstGeom>
          <a:noFill/>
          <a:ln w="12700" cap="flat" cmpd="sng">
            <a:solidFill>
              <a:srgbClr val="000000"/>
            </a:solidFill>
            <a:prstDash val="solid"/>
            <a:round/>
          </a:ln>
        </p:spPr>
      </p:sp>
      <p:sp>
        <p:nvSpPr>
          <p:cNvPr id="451" name="备注占位符 45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5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3" name="幻灯片图像占位符 482"/>
          <p:cNvSpPr>
            <a:spLocks noGrp="1" noRot="1" noChangeAspect="1"/>
          </p:cNvSpPr>
          <p:nvPr>
            <p:ph type="sldImg"/>
          </p:nvPr>
        </p:nvSpPr>
        <p:spPr>
          <a:xfrm>
            <a:off x="686280" y="1143000"/>
            <a:ext cx="5485440" cy="3086100"/>
          </a:xfrm>
          <a:prstGeom prst="rect">
            <a:avLst/>
          </a:prstGeom>
          <a:noFill/>
          <a:ln w="12700" cap="flat" cmpd="sng">
            <a:solidFill>
              <a:srgbClr val="000000"/>
            </a:solidFill>
            <a:prstDash val="solid"/>
            <a:round/>
          </a:ln>
        </p:spPr>
      </p:sp>
      <p:sp>
        <p:nvSpPr>
          <p:cNvPr id="484" name="备注占位符 48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8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9" name="幻灯片图像占位符 488"/>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490" name="备注占位符 489"/>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91"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0" name="幻灯片图像占位符 509"/>
          <p:cNvSpPr>
            <a:spLocks noGrp="1" noRot="1" noChangeAspect="1"/>
          </p:cNvSpPr>
          <p:nvPr>
            <p:ph type="sldImg"/>
          </p:nvPr>
        </p:nvSpPr>
        <p:spPr>
          <a:xfrm>
            <a:off x="686280" y="1143000"/>
            <a:ext cx="5485440" cy="3086100"/>
          </a:xfrm>
          <a:prstGeom prst="rect">
            <a:avLst/>
          </a:prstGeom>
          <a:noFill/>
          <a:ln w="12700" cap="flat" cmpd="sng">
            <a:solidFill>
              <a:srgbClr val="000000"/>
            </a:solidFill>
            <a:prstDash val="solid"/>
            <a:round/>
          </a:ln>
        </p:spPr>
      </p:sp>
      <p:sp>
        <p:nvSpPr>
          <p:cNvPr id="511" name="备注占位符 51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1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5" name="幻灯片图像占位符 524"/>
          <p:cNvSpPr>
            <a:spLocks noGrp="1" noRot="1" noChangeAspect="1"/>
          </p:cNvSpPr>
          <p:nvPr>
            <p:ph type="sldImg"/>
          </p:nvPr>
        </p:nvSpPr>
        <p:spPr>
          <a:xfrm>
            <a:off x="686280" y="1143000"/>
            <a:ext cx="5485440" cy="3086100"/>
          </a:xfrm>
          <a:prstGeom prst="rect">
            <a:avLst/>
          </a:prstGeom>
          <a:noFill/>
          <a:ln w="12700" cap="flat" cmpd="sng">
            <a:solidFill>
              <a:srgbClr val="000000"/>
            </a:solidFill>
            <a:prstDash val="solid"/>
            <a:round/>
          </a:ln>
        </p:spPr>
      </p:sp>
      <p:sp>
        <p:nvSpPr>
          <p:cNvPr id="526" name="备注占位符 52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2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 name="幻灯片图像占位符 531"/>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533" name="备注占位符 532"/>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r>
              <a:rPr lang="zh-CN" altLang="en-US">
                <a:sym typeface="宋体" panose="02010600030101010101" pitchFamily="2" charset="-122"/>
              </a:rPr>
              <a:t>更多安全资料，请添加安小应微信号：</a:t>
            </a:r>
            <a:r>
              <a:rPr lang="en-US" altLang="zh-CN">
                <a:sym typeface="宋体" panose="02010600030101010101" pitchFamily="2" charset="-122"/>
              </a:rPr>
              <a:t>ansyingcysafety</a:t>
            </a:r>
            <a:r>
              <a:rPr lang="zh-CN" altLang="en-US">
                <a:sym typeface="宋体" panose="02010600030101010101" pitchFamily="2" charset="-122"/>
              </a:rPr>
              <a:t>。</a:t>
            </a:r>
            <a:endParaRPr lang="en-US" altLang="zh-CN">
              <a:sym typeface="宋体" panose="02010600030101010101" pitchFamily="2" charset="-122"/>
            </a:endParaRPr>
          </a:p>
          <a:p>
            <a:endParaRPr lang="zh-CN" altLang="en-US"/>
          </a:p>
        </p:txBody>
      </p:sp>
      <p:sp>
        <p:nvSpPr>
          <p:cNvPr id="534"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 name="幻灯片图像占位符 143"/>
          <p:cNvSpPr>
            <a:spLocks noGrp="1" noRot="1" noChangeAspect="1"/>
          </p:cNvSpPr>
          <p:nvPr>
            <p:ph type="sldImg"/>
          </p:nvPr>
        </p:nvSpPr>
        <p:spPr>
          <a:xfrm>
            <a:off x="482599" y="1279525"/>
            <a:ext cx="6140450" cy="3454400"/>
          </a:xfrm>
          <a:prstGeom prst="rect">
            <a:avLst/>
          </a:prstGeom>
          <a:noFill/>
          <a:ln w="12700" cap="flat" cmpd="sng">
            <a:solidFill>
              <a:srgbClr val="000000"/>
            </a:solidFill>
            <a:prstDash val="solid"/>
            <a:round/>
          </a:ln>
        </p:spPr>
      </p:sp>
      <p:sp>
        <p:nvSpPr>
          <p:cNvPr id="145" name="备注占位符 14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charset="0"/>
                <a:ea typeface="宋体" panose="02010600030101010101" pitchFamily="2" charset="-122"/>
                <a:cs typeface="Calibri" panose="020F0502020204030204" charset="0"/>
              </a:rPr>
            </a:fld>
            <a:endParaRPr lang="zh-CN" altLang="en-US">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6" name="幻灯片图像占位符 555"/>
          <p:cNvSpPr>
            <a:spLocks noGrp="1" noRot="1" noChangeAspect="1"/>
          </p:cNvSpPr>
          <p:nvPr>
            <p:ph type="sldImg"/>
          </p:nvPr>
        </p:nvSpPr>
        <p:spPr>
          <a:xfrm>
            <a:off x="686280" y="1143000"/>
            <a:ext cx="5485440" cy="3086100"/>
          </a:xfrm>
          <a:prstGeom prst="rect">
            <a:avLst/>
          </a:prstGeom>
          <a:noFill/>
          <a:ln w="12700" cap="flat" cmpd="sng">
            <a:solidFill>
              <a:srgbClr val="000000"/>
            </a:solidFill>
            <a:prstDash val="solid"/>
            <a:round/>
          </a:ln>
        </p:spPr>
      </p:sp>
      <p:sp>
        <p:nvSpPr>
          <p:cNvPr id="557" name="备注占位符 55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58"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2" name="幻灯片图像占位符 571"/>
          <p:cNvSpPr>
            <a:spLocks noGrp="1" noRot="1" noChangeAspect="1"/>
          </p:cNvSpPr>
          <p:nvPr>
            <p:ph type="sldImg"/>
          </p:nvPr>
        </p:nvSpPr>
        <p:spPr>
          <a:xfrm>
            <a:off x="686280" y="1143000"/>
            <a:ext cx="5485440" cy="3086100"/>
          </a:xfrm>
          <a:prstGeom prst="rect">
            <a:avLst/>
          </a:prstGeom>
          <a:noFill/>
          <a:ln w="12700" cap="flat" cmpd="sng">
            <a:solidFill>
              <a:srgbClr val="000000"/>
            </a:solidFill>
            <a:prstDash val="solid"/>
            <a:round/>
          </a:ln>
        </p:spPr>
      </p:sp>
      <p:sp>
        <p:nvSpPr>
          <p:cNvPr id="573" name="备注占位符 57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7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8" name="幻灯片图像占位符 587"/>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589" name="备注占位符 588"/>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90"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8" name="幻灯片图像占位符 597"/>
          <p:cNvSpPr>
            <a:spLocks noGrp="1" noRot="1" noChangeAspect="1"/>
          </p:cNvSpPr>
          <p:nvPr>
            <p:ph type="sldImg"/>
          </p:nvPr>
        </p:nvSpPr>
        <p:spPr>
          <a:xfrm>
            <a:off x="686280" y="1143000"/>
            <a:ext cx="5485440" cy="3086100"/>
          </a:xfrm>
          <a:prstGeom prst="rect">
            <a:avLst/>
          </a:prstGeom>
          <a:noFill/>
          <a:ln w="12700" cap="flat" cmpd="sng">
            <a:solidFill>
              <a:srgbClr val="000000"/>
            </a:solidFill>
            <a:prstDash val="solid"/>
            <a:round/>
          </a:ln>
        </p:spPr>
      </p:sp>
      <p:sp>
        <p:nvSpPr>
          <p:cNvPr id="599" name="备注占位符 59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0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 name="幻灯片图像占位符 614"/>
          <p:cNvSpPr>
            <a:spLocks noGrp="1" noRot="1" noChangeAspect="1"/>
          </p:cNvSpPr>
          <p:nvPr>
            <p:ph type="sldImg"/>
          </p:nvPr>
        </p:nvSpPr>
        <p:spPr>
          <a:xfrm>
            <a:off x="686280" y="1143000"/>
            <a:ext cx="5485440" cy="3086100"/>
          </a:xfrm>
          <a:prstGeom prst="rect">
            <a:avLst/>
          </a:prstGeom>
          <a:noFill/>
          <a:ln w="12700" cap="flat" cmpd="sng">
            <a:solidFill>
              <a:srgbClr val="000000"/>
            </a:solidFill>
            <a:prstDash val="solid"/>
            <a:round/>
          </a:ln>
        </p:spPr>
      </p:sp>
      <p:sp>
        <p:nvSpPr>
          <p:cNvPr id="616" name="备注占位符 61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1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1" name="幻灯片图像占位符 660"/>
          <p:cNvSpPr>
            <a:spLocks noGrp="1" noRot="1" noChangeAspect="1"/>
          </p:cNvSpPr>
          <p:nvPr>
            <p:ph type="sldImg"/>
          </p:nvPr>
        </p:nvSpPr>
        <p:spPr>
          <a:xfrm>
            <a:off x="482599" y="1279525"/>
            <a:ext cx="6140450" cy="3454400"/>
          </a:xfrm>
          <a:prstGeom prst="rect">
            <a:avLst/>
          </a:prstGeom>
          <a:noFill/>
          <a:ln w="12700" cap="flat" cmpd="sng">
            <a:solidFill>
              <a:srgbClr val="000000"/>
            </a:solidFill>
            <a:prstDash val="solid"/>
            <a:round/>
          </a:ln>
        </p:spPr>
      </p:sp>
      <p:sp>
        <p:nvSpPr>
          <p:cNvPr id="662" name="备注占位符 66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6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charset="0"/>
                <a:ea typeface="宋体" panose="02010600030101010101" pitchFamily="2" charset="-122"/>
                <a:cs typeface="Calibri" panose="020F0502020204030204" charset="0"/>
              </a:rPr>
            </a:fld>
            <a:endParaRPr lang="zh-CN" altLang="en-US">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9" name="幻灯片图像占位符 688"/>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690" name="备注占位符 689"/>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91"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0" name="幻灯片图像占位符 709"/>
          <p:cNvSpPr>
            <a:spLocks noGrp="1" noRot="1" noChangeAspect="1"/>
          </p:cNvSpPr>
          <p:nvPr>
            <p:ph type="sldImg"/>
          </p:nvPr>
        </p:nvSpPr>
        <p:spPr>
          <a:xfrm>
            <a:off x="686280" y="1143000"/>
            <a:ext cx="5485440" cy="3086100"/>
          </a:xfrm>
          <a:prstGeom prst="rect">
            <a:avLst/>
          </a:prstGeom>
          <a:noFill/>
          <a:ln w="12700" cap="flat" cmpd="sng">
            <a:solidFill>
              <a:srgbClr val="000000"/>
            </a:solidFill>
            <a:prstDash val="solid"/>
            <a:round/>
          </a:ln>
        </p:spPr>
      </p:sp>
      <p:sp>
        <p:nvSpPr>
          <p:cNvPr id="711" name="备注占位符 71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12"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 name="幻灯片图像占位符 767"/>
          <p:cNvSpPr>
            <a:spLocks noGrp="1" noRot="1" noChangeAspect="1"/>
          </p:cNvSpPr>
          <p:nvPr>
            <p:ph type="sldImg"/>
          </p:nvPr>
        </p:nvSpPr>
        <p:spPr>
          <a:xfrm>
            <a:off x="686280" y="1143000"/>
            <a:ext cx="5485440" cy="3086100"/>
          </a:xfrm>
          <a:prstGeom prst="rect">
            <a:avLst/>
          </a:prstGeom>
          <a:noFill/>
          <a:ln w="12700" cap="flat" cmpd="sng">
            <a:solidFill>
              <a:srgbClr val="000000"/>
            </a:solidFill>
            <a:prstDash val="solid"/>
            <a:round/>
          </a:ln>
        </p:spPr>
      </p:sp>
      <p:sp>
        <p:nvSpPr>
          <p:cNvPr id="769" name="备注占位符 76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70"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4" name="幻灯片图像占位符 793"/>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795" name="备注占位符 794"/>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796"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幻灯片图像占位符 189"/>
          <p:cNvSpPr>
            <a:spLocks noGrp="1" noRot="1" noChangeAspect="1"/>
          </p:cNvSpPr>
          <p:nvPr>
            <p:ph type="sldImg"/>
          </p:nvPr>
        </p:nvSpPr>
        <p:spPr>
          <a:xfrm>
            <a:off x="482599" y="1279525"/>
            <a:ext cx="6140450" cy="3454400"/>
          </a:xfrm>
          <a:prstGeom prst="rect">
            <a:avLst/>
          </a:prstGeom>
          <a:noFill/>
          <a:ln w="12700" cap="flat" cmpd="sng">
            <a:solidFill>
              <a:srgbClr val="000000"/>
            </a:solidFill>
            <a:prstDash val="solid"/>
            <a:round/>
          </a:ln>
        </p:spPr>
      </p:sp>
      <p:sp>
        <p:nvSpPr>
          <p:cNvPr id="191" name="备注占位符 19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9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charset="0"/>
                <a:ea typeface="宋体" panose="02010600030101010101" pitchFamily="2" charset="-122"/>
                <a:cs typeface="Calibri" panose="020F0502020204030204" charset="0"/>
              </a:rPr>
            </a:fld>
            <a:endParaRPr lang="zh-CN" altLang="en-US">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4" name="幻灯片图像占位符 813"/>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815" name="备注占位符 814"/>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16"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8" name="幻灯片图像占位符 837"/>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839" name="备注占位符 838"/>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40"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7" name="幻灯片图像占位符 866"/>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868" name="备注占位符 867"/>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69"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1" name="幻灯片图像占位符 890"/>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892" name="备注占位符 891"/>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893"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4" name="幻灯片图像占位符 913"/>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915" name="备注占位符 914"/>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16"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3" name="幻灯片图像占位符 972"/>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974" name="备注占位符 973"/>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75"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4" name="幻灯片图像占位符 993"/>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995" name="备注占位符 994"/>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96"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幻灯片图像占位符 1039"/>
          <p:cNvSpPr>
            <a:spLocks noGrp="1" noRot="1" noChangeAspect="1"/>
          </p:cNvSpPr>
          <p:nvPr>
            <p:ph type="sldImg"/>
          </p:nvPr>
        </p:nvSpPr>
        <p:spPr>
          <a:xfrm>
            <a:off x="482599" y="1279525"/>
            <a:ext cx="6140450" cy="3454400"/>
          </a:xfrm>
          <a:prstGeom prst="rect">
            <a:avLst/>
          </a:prstGeom>
          <a:noFill/>
          <a:ln w="12700" cap="flat" cmpd="sng">
            <a:solidFill>
              <a:srgbClr val="000000"/>
            </a:solidFill>
            <a:prstDash val="solid"/>
            <a:round/>
          </a:ln>
        </p:spPr>
      </p:sp>
      <p:sp>
        <p:nvSpPr>
          <p:cNvPr id="1041" name="备注占位符 104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4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charset="0"/>
                <a:ea typeface="宋体" panose="02010600030101010101" pitchFamily="2" charset="-122"/>
                <a:cs typeface="Calibri" panose="020F0502020204030204" charset="0"/>
              </a:rPr>
            </a:fld>
            <a:endParaRPr lang="zh-CN" altLang="en-US">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5" name="幻灯片图像占位符 1044"/>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1046" name="备注占位符 1045"/>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47"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1" name="幻灯片图像占位符 1090"/>
          <p:cNvSpPr>
            <a:spLocks noGrp="1" noRot="1" noChangeAspect="1"/>
          </p:cNvSpPr>
          <p:nvPr>
            <p:ph type="sldImg"/>
          </p:nvPr>
        </p:nvSpPr>
        <p:spPr>
          <a:xfrm>
            <a:off x="482599" y="1279525"/>
            <a:ext cx="6140450" cy="3454400"/>
          </a:xfrm>
          <a:prstGeom prst="rect">
            <a:avLst/>
          </a:prstGeom>
          <a:noFill/>
          <a:ln w="12700" cap="flat" cmpd="sng">
            <a:solidFill>
              <a:srgbClr val="000000"/>
            </a:solidFill>
            <a:prstDash val="solid"/>
            <a:round/>
          </a:ln>
        </p:spPr>
      </p:sp>
      <p:sp>
        <p:nvSpPr>
          <p:cNvPr id="1092" name="备注占位符 109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9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charset="0"/>
                <a:ea typeface="宋体" panose="02010600030101010101" pitchFamily="2" charset="-122"/>
                <a:cs typeface="Calibri" panose="020F0502020204030204" charset="0"/>
              </a:rPr>
            </a:fld>
            <a:endParaRPr lang="zh-CN" altLang="en-US">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 name="幻灯片图像占位符 206"/>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208" name="备注占位符 207"/>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09"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7" name="幻灯片图像占位符 1106"/>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1108" name="备注占位符 1107"/>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09"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9" name="幻灯片图像占位符 1128"/>
          <p:cNvSpPr>
            <a:spLocks noGrp="1" noRot="1" noChangeAspect="1"/>
          </p:cNvSpPr>
          <p:nvPr>
            <p:ph type="sldImg"/>
          </p:nvPr>
        </p:nvSpPr>
        <p:spPr>
          <a:xfrm>
            <a:off x="686280" y="1143000"/>
            <a:ext cx="5485440" cy="3086100"/>
          </a:xfrm>
          <a:prstGeom prst="rect">
            <a:avLst/>
          </a:prstGeom>
          <a:noFill/>
          <a:ln w="12700" cap="flat" cmpd="sng">
            <a:solidFill>
              <a:srgbClr val="000000"/>
            </a:solidFill>
            <a:prstDash val="solid"/>
            <a:round/>
          </a:ln>
        </p:spPr>
      </p:sp>
      <p:sp>
        <p:nvSpPr>
          <p:cNvPr id="1130" name="备注占位符 112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31"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 name="幻灯片图像占位符 221"/>
          <p:cNvSpPr>
            <a:spLocks noGrp="1" noRot="1" noChangeAspect="1"/>
          </p:cNvSpPr>
          <p:nvPr>
            <p:ph type="sldImg"/>
          </p:nvPr>
        </p:nvSpPr>
        <p:spPr>
          <a:xfrm>
            <a:off x="686280" y="1143000"/>
            <a:ext cx="5485440" cy="3086100"/>
          </a:xfrm>
          <a:prstGeom prst="rect">
            <a:avLst/>
          </a:prstGeom>
          <a:noFill/>
          <a:ln w="12700" cap="flat" cmpd="sng">
            <a:solidFill>
              <a:srgbClr val="000000"/>
            </a:solidFill>
            <a:prstDash val="solid"/>
            <a:round/>
          </a:ln>
        </p:spPr>
      </p:sp>
      <p:sp>
        <p:nvSpPr>
          <p:cNvPr id="223" name="备注占位符 22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 name="幻灯片图像占位符 250"/>
          <p:cNvSpPr>
            <a:spLocks noGrp="1" noRot="1" noChangeAspect="1"/>
          </p:cNvSpPr>
          <p:nvPr>
            <p:ph type="sldImg"/>
          </p:nvPr>
        </p:nvSpPr>
        <p:spPr>
          <a:xfrm>
            <a:off x="686280" y="1143000"/>
            <a:ext cx="5485440" cy="3086100"/>
          </a:xfrm>
          <a:prstGeom prst="rect">
            <a:avLst/>
          </a:prstGeom>
          <a:noFill/>
          <a:ln w="12700" cap="flat" cmpd="sng">
            <a:solidFill>
              <a:srgbClr val="000000"/>
            </a:solidFill>
            <a:prstDash val="solid"/>
            <a:round/>
          </a:ln>
        </p:spPr>
      </p:sp>
      <p:sp>
        <p:nvSpPr>
          <p:cNvPr id="252" name="备注占位符 25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53"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 name="幻灯片图像占位符 270"/>
          <p:cNvSpPr>
            <a:spLocks noGrp="1" noRot="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272" name="备注占位符 271"/>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73" name="编号占位符"/>
          <p:cNvSpPr>
            <a:spLocks noGrp="1"/>
          </p:cNvSpPr>
          <p:nvPr>
            <p:ph type="sldNum"/>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 name="幻灯片图像占位符 316"/>
          <p:cNvSpPr>
            <a:spLocks noGrp="1" noRot="1" noChangeAspect="1"/>
          </p:cNvSpPr>
          <p:nvPr>
            <p:ph type="sldImg"/>
          </p:nvPr>
        </p:nvSpPr>
        <p:spPr>
          <a:xfrm>
            <a:off x="482599" y="1279525"/>
            <a:ext cx="6140450" cy="3454400"/>
          </a:xfrm>
          <a:prstGeom prst="rect">
            <a:avLst/>
          </a:prstGeom>
          <a:noFill/>
          <a:ln w="12700" cap="flat" cmpd="sng">
            <a:solidFill>
              <a:srgbClr val="000000"/>
            </a:solidFill>
            <a:prstDash val="solid"/>
            <a:round/>
          </a:ln>
        </p:spPr>
      </p:sp>
      <p:sp>
        <p:nvSpPr>
          <p:cNvPr id="318" name="备注占位符 31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1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Calibri" panose="020F0502020204030204" charset="0"/>
                <a:ea typeface="宋体" panose="02010600030101010101" pitchFamily="2" charset="-122"/>
                <a:cs typeface="Calibri" panose="020F0502020204030204" charset="0"/>
              </a:rPr>
            </a:fld>
            <a:endParaRPr lang="zh-CN" altLang="en-US">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3" name="幻灯片图像占位符 342"/>
          <p:cNvSpPr>
            <a:spLocks noGrp="1" noRot="1" noChangeAspect="1"/>
          </p:cNvSpPr>
          <p:nvPr>
            <p:ph type="sldImg"/>
          </p:nvPr>
        </p:nvSpPr>
        <p:spPr>
          <a:xfrm>
            <a:off x="686280" y="1143000"/>
            <a:ext cx="5485440" cy="3086100"/>
          </a:xfrm>
          <a:prstGeom prst="rect">
            <a:avLst/>
          </a:prstGeom>
          <a:noFill/>
          <a:ln w="12700" cap="flat" cmpd="sng">
            <a:solidFill>
              <a:srgbClr val="000000"/>
            </a:solidFill>
            <a:prstDash val="solid"/>
            <a:round/>
          </a:ln>
        </p:spPr>
      </p:sp>
      <p:sp>
        <p:nvSpPr>
          <p:cNvPr id="344" name="备注占位符 34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45"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仅标题">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284219"/>
            <a:ext cx="4607719" cy="460771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1567113"/>
            <a:ext cx="4022522" cy="78587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406890"/>
            <a:ext cx="4022522" cy="39201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6457950" y="4762375"/>
            <a:ext cx="2025000" cy="2376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2856797"/>
            <a:ext cx="4021931" cy="615893"/>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曲线"/>
          <p:cNvSpPr/>
          <p:nvPr userDrawn="1"/>
        </p:nvSpPr>
        <p:spPr>
          <a:xfrm>
            <a:off x="-134021" y="2"/>
            <a:ext cx="5032666" cy="419100"/>
          </a:xfrm>
          <a:custGeom>
            <a:avLst/>
            <a:gdLst>
              <a:gd name="T1" fmla="*/ 0 w 21600"/>
              <a:gd name="T2" fmla="*/ 0 h 21600"/>
              <a:gd name="T3" fmla="*/ 21600 w 21600"/>
              <a:gd name="T4" fmla="*/ 21600 h 21600"/>
            </a:gdLst>
            <a:ahLst/>
            <a:cxnLst/>
            <a:rect l="T1" t="T2" r="T3" b="T4"/>
            <a:pathLst>
              <a:path w="21600" h="21600">
                <a:moveTo>
                  <a:pt x="449" y="0"/>
                </a:moveTo>
                <a:lnTo>
                  <a:pt x="646" y="0"/>
                </a:lnTo>
                <a:lnTo>
                  <a:pt x="693" y="0"/>
                </a:lnTo>
                <a:lnTo>
                  <a:pt x="858" y="0"/>
                </a:lnTo>
                <a:lnTo>
                  <a:pt x="890" y="0"/>
                </a:lnTo>
                <a:lnTo>
                  <a:pt x="965" y="0"/>
                </a:lnTo>
                <a:lnTo>
                  <a:pt x="1101" y="0"/>
                </a:lnTo>
                <a:lnTo>
                  <a:pt x="1163" y="0"/>
                </a:lnTo>
                <a:lnTo>
                  <a:pt x="1208" y="0"/>
                </a:lnTo>
                <a:lnTo>
                  <a:pt x="1349" y="0"/>
                </a:lnTo>
                <a:lnTo>
                  <a:pt x="1375" y="0"/>
                </a:lnTo>
                <a:lnTo>
                  <a:pt x="1406" y="0"/>
                </a:lnTo>
                <a:lnTo>
                  <a:pt x="1546" y="0"/>
                </a:lnTo>
                <a:lnTo>
                  <a:pt x="1592" y="0"/>
                </a:lnTo>
                <a:lnTo>
                  <a:pt x="1618" y="0"/>
                </a:lnTo>
                <a:lnTo>
                  <a:pt x="1757" y="0"/>
                </a:lnTo>
                <a:lnTo>
                  <a:pt x="1789" y="0"/>
                </a:lnTo>
                <a:lnTo>
                  <a:pt x="1864" y="0"/>
                </a:lnTo>
                <a:lnTo>
                  <a:pt x="2001" y="0"/>
                </a:lnTo>
                <a:lnTo>
                  <a:pt x="2061" y="0"/>
                </a:lnTo>
                <a:lnTo>
                  <a:pt x="2109" y="0"/>
                </a:lnTo>
                <a:lnTo>
                  <a:pt x="2274" y="0"/>
                </a:lnTo>
                <a:lnTo>
                  <a:pt x="2305" y="0"/>
                </a:lnTo>
                <a:lnTo>
                  <a:pt x="2411" y="0"/>
                </a:lnTo>
                <a:lnTo>
                  <a:pt x="2516" y="0"/>
                </a:lnTo>
                <a:lnTo>
                  <a:pt x="2609" y="0"/>
                </a:lnTo>
                <a:lnTo>
                  <a:pt x="2655" y="0"/>
                </a:lnTo>
                <a:lnTo>
                  <a:pt x="2820" y="0"/>
                </a:lnTo>
                <a:lnTo>
                  <a:pt x="2852" y="0"/>
                </a:lnTo>
                <a:lnTo>
                  <a:pt x="2928" y="0"/>
                </a:lnTo>
                <a:lnTo>
                  <a:pt x="3064" y="0"/>
                </a:lnTo>
                <a:lnTo>
                  <a:pt x="3124" y="0"/>
                </a:lnTo>
                <a:lnTo>
                  <a:pt x="3171" y="0"/>
                </a:lnTo>
                <a:lnTo>
                  <a:pt x="3220" y="0"/>
                </a:lnTo>
                <a:lnTo>
                  <a:pt x="3311" y="0"/>
                </a:lnTo>
                <a:lnTo>
                  <a:pt x="3336" y="0"/>
                </a:lnTo>
                <a:lnTo>
                  <a:pt x="3369" y="0"/>
                </a:lnTo>
                <a:lnTo>
                  <a:pt x="3416" y="0"/>
                </a:lnTo>
                <a:lnTo>
                  <a:pt x="3463" y="0"/>
                </a:lnTo>
                <a:lnTo>
                  <a:pt x="3508" y="0"/>
                </a:lnTo>
                <a:lnTo>
                  <a:pt x="3554" y="0"/>
                </a:lnTo>
                <a:lnTo>
                  <a:pt x="3580" y="0"/>
                </a:lnTo>
                <a:lnTo>
                  <a:pt x="3629" y="0"/>
                </a:lnTo>
                <a:lnTo>
                  <a:pt x="3661" y="0"/>
                </a:lnTo>
                <a:lnTo>
                  <a:pt x="3720" y="0"/>
                </a:lnTo>
                <a:lnTo>
                  <a:pt x="3736" y="0"/>
                </a:lnTo>
                <a:lnTo>
                  <a:pt x="3752" y="0"/>
                </a:lnTo>
                <a:lnTo>
                  <a:pt x="3827" y="0"/>
                </a:lnTo>
                <a:lnTo>
                  <a:pt x="3872" y="0"/>
                </a:lnTo>
                <a:lnTo>
                  <a:pt x="3934" y="0"/>
                </a:lnTo>
                <a:lnTo>
                  <a:pt x="3963" y="0"/>
                </a:lnTo>
                <a:lnTo>
                  <a:pt x="3980" y="0"/>
                </a:lnTo>
                <a:lnTo>
                  <a:pt x="4024" y="0"/>
                </a:lnTo>
                <a:lnTo>
                  <a:pt x="4071" y="0"/>
                </a:lnTo>
                <a:lnTo>
                  <a:pt x="4119" y="0"/>
                </a:lnTo>
                <a:lnTo>
                  <a:pt x="4145" y="0"/>
                </a:lnTo>
                <a:lnTo>
                  <a:pt x="4177" y="0"/>
                </a:lnTo>
                <a:lnTo>
                  <a:pt x="4236" y="0"/>
                </a:lnTo>
                <a:lnTo>
                  <a:pt x="4268" y="0"/>
                </a:lnTo>
                <a:lnTo>
                  <a:pt x="4317" y="0"/>
                </a:lnTo>
                <a:lnTo>
                  <a:pt x="4363" y="0"/>
                </a:lnTo>
                <a:lnTo>
                  <a:pt x="4389" y="0"/>
                </a:lnTo>
                <a:lnTo>
                  <a:pt x="4480" y="0"/>
                </a:lnTo>
                <a:lnTo>
                  <a:pt x="4528" y="0"/>
                </a:lnTo>
                <a:lnTo>
                  <a:pt x="4560" y="0"/>
                </a:lnTo>
                <a:lnTo>
                  <a:pt x="4636" y="0"/>
                </a:lnTo>
                <a:lnTo>
                  <a:pt x="4771" y="0"/>
                </a:lnTo>
                <a:lnTo>
                  <a:pt x="4833" y="0"/>
                </a:lnTo>
                <a:lnTo>
                  <a:pt x="4879" y="0"/>
                </a:lnTo>
                <a:lnTo>
                  <a:pt x="5045" y="0"/>
                </a:lnTo>
                <a:lnTo>
                  <a:pt x="5076" y="0"/>
                </a:lnTo>
                <a:lnTo>
                  <a:pt x="5182" y="0"/>
                </a:lnTo>
                <a:lnTo>
                  <a:pt x="5288" y="0"/>
                </a:lnTo>
                <a:lnTo>
                  <a:pt x="5379" y="0"/>
                </a:lnTo>
                <a:lnTo>
                  <a:pt x="5426" y="0"/>
                </a:lnTo>
                <a:lnTo>
                  <a:pt x="5591" y="0"/>
                </a:lnTo>
                <a:lnTo>
                  <a:pt x="5623" y="0"/>
                </a:lnTo>
                <a:lnTo>
                  <a:pt x="5699" y="0"/>
                </a:lnTo>
                <a:lnTo>
                  <a:pt x="5834" y="0"/>
                </a:lnTo>
                <a:lnTo>
                  <a:pt x="5896" y="0"/>
                </a:lnTo>
                <a:lnTo>
                  <a:pt x="5942" y="0"/>
                </a:lnTo>
                <a:lnTo>
                  <a:pt x="6082" y="0"/>
                </a:lnTo>
                <a:lnTo>
                  <a:pt x="6108" y="0"/>
                </a:lnTo>
                <a:lnTo>
                  <a:pt x="6139" y="0"/>
                </a:lnTo>
                <a:lnTo>
                  <a:pt x="6279" y="0"/>
                </a:lnTo>
                <a:lnTo>
                  <a:pt x="6325" y="0"/>
                </a:lnTo>
                <a:lnTo>
                  <a:pt x="6350" y="0"/>
                </a:lnTo>
                <a:lnTo>
                  <a:pt x="6418" y="0"/>
                </a:lnTo>
                <a:lnTo>
                  <a:pt x="6490" y="0"/>
                </a:lnTo>
                <a:lnTo>
                  <a:pt x="6522" y="0"/>
                </a:lnTo>
                <a:lnTo>
                  <a:pt x="6598" y="0"/>
                </a:lnTo>
                <a:lnTo>
                  <a:pt x="6614" y="0"/>
                </a:lnTo>
                <a:lnTo>
                  <a:pt x="6661" y="0"/>
                </a:lnTo>
                <a:lnTo>
                  <a:pt x="6733" y="0"/>
                </a:lnTo>
                <a:lnTo>
                  <a:pt x="6795" y="0"/>
                </a:lnTo>
                <a:lnTo>
                  <a:pt x="6827" y="0"/>
                </a:lnTo>
                <a:lnTo>
                  <a:pt x="6840" y="0"/>
                </a:lnTo>
                <a:lnTo>
                  <a:pt x="6858" y="0"/>
                </a:lnTo>
                <a:lnTo>
                  <a:pt x="6934" y="0"/>
                </a:lnTo>
                <a:lnTo>
                  <a:pt x="7007" y="0"/>
                </a:lnTo>
                <a:lnTo>
                  <a:pt x="7038" y="0"/>
                </a:lnTo>
                <a:lnTo>
                  <a:pt x="7070" y="0"/>
                </a:lnTo>
                <a:lnTo>
                  <a:pt x="7132" y="0"/>
                </a:lnTo>
                <a:lnTo>
                  <a:pt x="7178" y="0"/>
                </a:lnTo>
                <a:lnTo>
                  <a:pt x="7250" y="0"/>
                </a:lnTo>
                <a:lnTo>
                  <a:pt x="7317" y="0"/>
                </a:lnTo>
                <a:lnTo>
                  <a:pt x="7342" y="0"/>
                </a:lnTo>
                <a:lnTo>
                  <a:pt x="7375" y="0"/>
                </a:lnTo>
                <a:lnTo>
                  <a:pt x="7514" y="0"/>
                </a:lnTo>
                <a:lnTo>
                  <a:pt x="7561" y="0"/>
                </a:lnTo>
                <a:lnTo>
                  <a:pt x="7587" y="0"/>
                </a:lnTo>
                <a:lnTo>
                  <a:pt x="7725" y="0"/>
                </a:lnTo>
                <a:lnTo>
                  <a:pt x="7758" y="0"/>
                </a:lnTo>
                <a:lnTo>
                  <a:pt x="7834" y="0"/>
                </a:lnTo>
                <a:lnTo>
                  <a:pt x="7969" y="0"/>
                </a:lnTo>
                <a:lnTo>
                  <a:pt x="8031" y="0"/>
                </a:lnTo>
                <a:lnTo>
                  <a:pt x="8077" y="0"/>
                </a:lnTo>
                <a:lnTo>
                  <a:pt x="8243" y="0"/>
                </a:lnTo>
                <a:lnTo>
                  <a:pt x="8274" y="0"/>
                </a:lnTo>
                <a:lnTo>
                  <a:pt x="8380" y="0"/>
                </a:lnTo>
                <a:lnTo>
                  <a:pt x="8486" y="0"/>
                </a:lnTo>
                <a:lnTo>
                  <a:pt x="8577" y="0"/>
                </a:lnTo>
                <a:lnTo>
                  <a:pt x="8623" y="0"/>
                </a:lnTo>
                <a:lnTo>
                  <a:pt x="8789" y="0"/>
                </a:lnTo>
                <a:lnTo>
                  <a:pt x="8821" y="0"/>
                </a:lnTo>
                <a:lnTo>
                  <a:pt x="8829" y="0"/>
                </a:lnTo>
                <a:lnTo>
                  <a:pt x="8897" y="0"/>
                </a:lnTo>
                <a:lnTo>
                  <a:pt x="9027" y="0"/>
                </a:lnTo>
                <a:lnTo>
                  <a:pt x="9032" y="0"/>
                </a:lnTo>
                <a:lnTo>
                  <a:pt x="9073" y="0"/>
                </a:lnTo>
                <a:lnTo>
                  <a:pt x="9094" y="0"/>
                </a:lnTo>
                <a:lnTo>
                  <a:pt x="9140" y="0"/>
                </a:lnTo>
                <a:lnTo>
                  <a:pt x="9188" y="0"/>
                </a:lnTo>
                <a:lnTo>
                  <a:pt x="9239" y="0"/>
                </a:lnTo>
                <a:lnTo>
                  <a:pt x="9270" y="0"/>
                </a:lnTo>
                <a:lnTo>
                  <a:pt x="9279" y="0"/>
                </a:lnTo>
                <a:lnTo>
                  <a:pt x="9305" y="0"/>
                </a:lnTo>
                <a:lnTo>
                  <a:pt x="9337" y="0"/>
                </a:lnTo>
                <a:lnTo>
                  <a:pt x="9346" y="0"/>
                </a:lnTo>
                <a:lnTo>
                  <a:pt x="9386" y="0"/>
                </a:lnTo>
                <a:lnTo>
                  <a:pt x="9432" y="0"/>
                </a:lnTo>
                <a:lnTo>
                  <a:pt x="9477" y="0"/>
                </a:lnTo>
                <a:lnTo>
                  <a:pt x="9482" y="0"/>
                </a:lnTo>
                <a:lnTo>
                  <a:pt x="9523" y="0"/>
                </a:lnTo>
                <a:lnTo>
                  <a:pt x="9544" y="0"/>
                </a:lnTo>
                <a:lnTo>
                  <a:pt x="9549" y="0"/>
                </a:lnTo>
                <a:lnTo>
                  <a:pt x="9590" y="0"/>
                </a:lnTo>
                <a:lnTo>
                  <a:pt x="9597" y="0"/>
                </a:lnTo>
                <a:lnTo>
                  <a:pt x="9629" y="0"/>
                </a:lnTo>
                <a:lnTo>
                  <a:pt x="9687" y="0"/>
                </a:lnTo>
                <a:lnTo>
                  <a:pt x="9705" y="0"/>
                </a:lnTo>
                <a:lnTo>
                  <a:pt x="9720" y="0"/>
                </a:lnTo>
                <a:lnTo>
                  <a:pt x="9729" y="0"/>
                </a:lnTo>
                <a:lnTo>
                  <a:pt x="9755" y="0"/>
                </a:lnTo>
                <a:lnTo>
                  <a:pt x="9787" y="0"/>
                </a:lnTo>
                <a:lnTo>
                  <a:pt x="9796" y="0"/>
                </a:lnTo>
                <a:lnTo>
                  <a:pt x="9841" y="0"/>
                </a:lnTo>
                <a:lnTo>
                  <a:pt x="9902" y="0"/>
                </a:lnTo>
                <a:lnTo>
                  <a:pt x="9926" y="0"/>
                </a:lnTo>
                <a:lnTo>
                  <a:pt x="9932" y="0"/>
                </a:lnTo>
                <a:lnTo>
                  <a:pt x="9948" y="0"/>
                </a:lnTo>
                <a:lnTo>
                  <a:pt x="9973" y="0"/>
                </a:lnTo>
                <a:lnTo>
                  <a:pt x="9993" y="0"/>
                </a:lnTo>
                <a:lnTo>
                  <a:pt x="9999" y="0"/>
                </a:lnTo>
                <a:lnTo>
                  <a:pt x="10039" y="0"/>
                </a:lnTo>
                <a:lnTo>
                  <a:pt x="10088" y="0"/>
                </a:lnTo>
                <a:lnTo>
                  <a:pt x="10114" y="0"/>
                </a:lnTo>
                <a:lnTo>
                  <a:pt x="10138" y="0"/>
                </a:lnTo>
                <a:lnTo>
                  <a:pt x="10146" y="0"/>
                </a:lnTo>
                <a:lnTo>
                  <a:pt x="10170" y="0"/>
                </a:lnTo>
                <a:lnTo>
                  <a:pt x="10205" y="0"/>
                </a:lnTo>
                <a:lnTo>
                  <a:pt x="10237" y="0"/>
                </a:lnTo>
                <a:lnTo>
                  <a:pt x="10245" y="0"/>
                </a:lnTo>
                <a:lnTo>
                  <a:pt x="10285" y="0"/>
                </a:lnTo>
                <a:lnTo>
                  <a:pt x="10331" y="0"/>
                </a:lnTo>
                <a:lnTo>
                  <a:pt x="10357" y="0"/>
                </a:lnTo>
                <a:lnTo>
                  <a:pt x="10381" y="0"/>
                </a:lnTo>
                <a:lnTo>
                  <a:pt x="10443" y="0"/>
                </a:lnTo>
                <a:lnTo>
                  <a:pt x="10448" y="0"/>
                </a:lnTo>
                <a:lnTo>
                  <a:pt x="10488" y="0"/>
                </a:lnTo>
                <a:lnTo>
                  <a:pt x="10496" y="0"/>
                </a:lnTo>
                <a:lnTo>
                  <a:pt x="10529" y="0"/>
                </a:lnTo>
                <a:lnTo>
                  <a:pt x="10604" y="0"/>
                </a:lnTo>
                <a:lnTo>
                  <a:pt x="10654" y="0"/>
                </a:lnTo>
                <a:lnTo>
                  <a:pt x="10686" y="0"/>
                </a:lnTo>
                <a:lnTo>
                  <a:pt x="10740" y="0"/>
                </a:lnTo>
                <a:lnTo>
                  <a:pt x="10791" y="0"/>
                </a:lnTo>
                <a:lnTo>
                  <a:pt x="10801" y="0"/>
                </a:lnTo>
                <a:lnTo>
                  <a:pt x="10848" y="0"/>
                </a:lnTo>
                <a:lnTo>
                  <a:pt x="10897" y="0"/>
                </a:lnTo>
                <a:lnTo>
                  <a:pt x="10989" y="0"/>
                </a:lnTo>
                <a:lnTo>
                  <a:pt x="11012" y="0"/>
                </a:lnTo>
                <a:lnTo>
                  <a:pt x="11034" y="0"/>
                </a:lnTo>
                <a:lnTo>
                  <a:pt x="11045" y="0"/>
                </a:lnTo>
                <a:lnTo>
                  <a:pt x="11151" y="0"/>
                </a:lnTo>
                <a:lnTo>
                  <a:pt x="11201" y="0"/>
                </a:lnTo>
                <a:lnTo>
                  <a:pt x="11233" y="0"/>
                </a:lnTo>
                <a:lnTo>
                  <a:pt x="11256" y="0"/>
                </a:lnTo>
                <a:lnTo>
                  <a:pt x="11308" y="0"/>
                </a:lnTo>
                <a:lnTo>
                  <a:pt x="11347" y="0"/>
                </a:lnTo>
                <a:lnTo>
                  <a:pt x="11393" y="0"/>
                </a:lnTo>
                <a:lnTo>
                  <a:pt x="11443" y="0"/>
                </a:lnTo>
                <a:lnTo>
                  <a:pt x="11506" y="0"/>
                </a:lnTo>
                <a:lnTo>
                  <a:pt x="11551" y="0"/>
                </a:lnTo>
                <a:lnTo>
                  <a:pt x="11560" y="0"/>
                </a:lnTo>
                <a:lnTo>
                  <a:pt x="11590" y="0"/>
                </a:lnTo>
                <a:lnTo>
                  <a:pt x="11600" y="0"/>
                </a:lnTo>
                <a:lnTo>
                  <a:pt x="11667" y="0"/>
                </a:lnTo>
                <a:lnTo>
                  <a:pt x="11691" y="0"/>
                </a:lnTo>
                <a:lnTo>
                  <a:pt x="11717" y="0"/>
                </a:lnTo>
                <a:lnTo>
                  <a:pt x="11749" y="0"/>
                </a:lnTo>
                <a:lnTo>
                  <a:pt x="11798" y="0"/>
                </a:lnTo>
                <a:lnTo>
                  <a:pt x="11803" y="0"/>
                </a:lnTo>
                <a:lnTo>
                  <a:pt x="11843" y="0"/>
                </a:lnTo>
                <a:lnTo>
                  <a:pt x="11865" y="0"/>
                </a:lnTo>
                <a:lnTo>
                  <a:pt x="11888" y="0"/>
                </a:lnTo>
                <a:lnTo>
                  <a:pt x="11910" y="0"/>
                </a:lnTo>
                <a:lnTo>
                  <a:pt x="11935" y="0"/>
                </a:lnTo>
                <a:lnTo>
                  <a:pt x="11961" y="0"/>
                </a:lnTo>
                <a:lnTo>
                  <a:pt x="12009" y="0"/>
                </a:lnTo>
                <a:lnTo>
                  <a:pt x="12040" y="0"/>
                </a:lnTo>
                <a:lnTo>
                  <a:pt x="12050" y="0"/>
                </a:lnTo>
                <a:lnTo>
                  <a:pt x="12076" y="0"/>
                </a:lnTo>
                <a:lnTo>
                  <a:pt x="12099" y="0"/>
                </a:lnTo>
                <a:lnTo>
                  <a:pt x="12108" y="0"/>
                </a:lnTo>
                <a:lnTo>
                  <a:pt x="12116" y="0"/>
                </a:lnTo>
                <a:lnTo>
                  <a:pt x="12132" y="0"/>
                </a:lnTo>
                <a:lnTo>
                  <a:pt x="12208" y="0"/>
                </a:lnTo>
                <a:lnTo>
                  <a:pt x="12247" y="0"/>
                </a:lnTo>
                <a:lnTo>
                  <a:pt x="12252" y="0"/>
                </a:lnTo>
                <a:lnTo>
                  <a:pt x="12294" y="0"/>
                </a:lnTo>
                <a:lnTo>
                  <a:pt x="12314" y="0"/>
                </a:lnTo>
                <a:lnTo>
                  <a:pt x="12319" y="0"/>
                </a:lnTo>
                <a:lnTo>
                  <a:pt x="12343" y="0"/>
                </a:lnTo>
                <a:lnTo>
                  <a:pt x="12359" y="0"/>
                </a:lnTo>
                <a:lnTo>
                  <a:pt x="12404" y="0"/>
                </a:lnTo>
                <a:lnTo>
                  <a:pt x="12451" y="0"/>
                </a:lnTo>
                <a:lnTo>
                  <a:pt x="12459" y="0"/>
                </a:lnTo>
                <a:lnTo>
                  <a:pt x="12490" y="0"/>
                </a:lnTo>
                <a:lnTo>
                  <a:pt x="12499" y="0"/>
                </a:lnTo>
                <a:lnTo>
                  <a:pt x="12526" y="0"/>
                </a:lnTo>
                <a:lnTo>
                  <a:pt x="12558" y="0"/>
                </a:lnTo>
                <a:lnTo>
                  <a:pt x="12566" y="0"/>
                </a:lnTo>
                <a:lnTo>
                  <a:pt x="12617" y="0"/>
                </a:lnTo>
                <a:lnTo>
                  <a:pt x="12648" y="0"/>
                </a:lnTo>
                <a:lnTo>
                  <a:pt x="12697" y="0"/>
                </a:lnTo>
                <a:lnTo>
                  <a:pt x="12701" y="0"/>
                </a:lnTo>
                <a:lnTo>
                  <a:pt x="12743" y="0"/>
                </a:lnTo>
                <a:lnTo>
                  <a:pt x="12763" y="0"/>
                </a:lnTo>
                <a:lnTo>
                  <a:pt x="12768" y="0"/>
                </a:lnTo>
                <a:lnTo>
                  <a:pt x="12810" y="0"/>
                </a:lnTo>
                <a:lnTo>
                  <a:pt x="12860" y="0"/>
                </a:lnTo>
                <a:lnTo>
                  <a:pt x="12908" y="0"/>
                </a:lnTo>
                <a:lnTo>
                  <a:pt x="12941" y="0"/>
                </a:lnTo>
                <a:lnTo>
                  <a:pt x="12976" y="0"/>
                </a:lnTo>
                <a:lnTo>
                  <a:pt x="13006" y="0"/>
                </a:lnTo>
                <a:lnTo>
                  <a:pt x="13015" y="0"/>
                </a:lnTo>
                <a:lnTo>
                  <a:pt x="13151" y="0"/>
                </a:lnTo>
                <a:lnTo>
                  <a:pt x="13213" y="0"/>
                </a:lnTo>
                <a:lnTo>
                  <a:pt x="13218" y="0"/>
                </a:lnTo>
                <a:lnTo>
                  <a:pt x="13260" y="0"/>
                </a:lnTo>
                <a:lnTo>
                  <a:pt x="13424" y="0"/>
                </a:lnTo>
                <a:lnTo>
                  <a:pt x="13456" y="0"/>
                </a:lnTo>
                <a:lnTo>
                  <a:pt x="13562" y="0"/>
                </a:lnTo>
                <a:lnTo>
                  <a:pt x="13668" y="0"/>
                </a:lnTo>
                <a:lnTo>
                  <a:pt x="13759" y="0"/>
                </a:lnTo>
                <a:lnTo>
                  <a:pt x="13805" y="0"/>
                </a:lnTo>
                <a:lnTo>
                  <a:pt x="13971" y="0"/>
                </a:lnTo>
                <a:lnTo>
                  <a:pt x="14002" y="0"/>
                </a:lnTo>
                <a:lnTo>
                  <a:pt x="14078" y="0"/>
                </a:lnTo>
                <a:lnTo>
                  <a:pt x="14214" y="0"/>
                </a:lnTo>
                <a:lnTo>
                  <a:pt x="14276" y="0"/>
                </a:lnTo>
                <a:lnTo>
                  <a:pt x="14323" y="0"/>
                </a:lnTo>
                <a:lnTo>
                  <a:pt x="14462" y="0"/>
                </a:lnTo>
                <a:lnTo>
                  <a:pt x="14487" y="0"/>
                </a:lnTo>
                <a:lnTo>
                  <a:pt x="14520" y="0"/>
                </a:lnTo>
                <a:lnTo>
                  <a:pt x="14658" y="0"/>
                </a:lnTo>
                <a:lnTo>
                  <a:pt x="14705" y="0"/>
                </a:lnTo>
                <a:lnTo>
                  <a:pt x="14732" y="0"/>
                </a:lnTo>
                <a:lnTo>
                  <a:pt x="14797" y="0"/>
                </a:lnTo>
                <a:lnTo>
                  <a:pt x="14871" y="0"/>
                </a:lnTo>
                <a:lnTo>
                  <a:pt x="14903" y="0"/>
                </a:lnTo>
                <a:lnTo>
                  <a:pt x="14978" y="0"/>
                </a:lnTo>
                <a:lnTo>
                  <a:pt x="14995" y="0"/>
                </a:lnTo>
                <a:lnTo>
                  <a:pt x="15041" y="0"/>
                </a:lnTo>
                <a:lnTo>
                  <a:pt x="15114" y="0"/>
                </a:lnTo>
                <a:lnTo>
                  <a:pt x="15175" y="0"/>
                </a:lnTo>
                <a:lnTo>
                  <a:pt x="15206" y="0"/>
                </a:lnTo>
                <a:lnTo>
                  <a:pt x="15221" y="0"/>
                </a:lnTo>
                <a:lnTo>
                  <a:pt x="15238" y="0"/>
                </a:lnTo>
                <a:lnTo>
                  <a:pt x="15314" y="0"/>
                </a:lnTo>
                <a:lnTo>
                  <a:pt x="15388" y="0"/>
                </a:lnTo>
                <a:lnTo>
                  <a:pt x="15418" y="0"/>
                </a:lnTo>
                <a:lnTo>
                  <a:pt x="15450" y="0"/>
                </a:lnTo>
                <a:lnTo>
                  <a:pt x="15512" y="0"/>
                </a:lnTo>
                <a:lnTo>
                  <a:pt x="15558" y="0"/>
                </a:lnTo>
                <a:lnTo>
                  <a:pt x="15630" y="0"/>
                </a:lnTo>
                <a:lnTo>
                  <a:pt x="15697" y="0"/>
                </a:lnTo>
                <a:lnTo>
                  <a:pt x="15723" y="0"/>
                </a:lnTo>
                <a:lnTo>
                  <a:pt x="15755" y="0"/>
                </a:lnTo>
                <a:lnTo>
                  <a:pt x="15895" y="0"/>
                </a:lnTo>
                <a:lnTo>
                  <a:pt x="15941" y="0"/>
                </a:lnTo>
                <a:lnTo>
                  <a:pt x="15967" y="0"/>
                </a:lnTo>
                <a:lnTo>
                  <a:pt x="16107" y="0"/>
                </a:lnTo>
                <a:lnTo>
                  <a:pt x="16137" y="0"/>
                </a:lnTo>
                <a:lnTo>
                  <a:pt x="16213" y="0"/>
                </a:lnTo>
                <a:lnTo>
                  <a:pt x="16349" y="0"/>
                </a:lnTo>
                <a:lnTo>
                  <a:pt x="16412" y="0"/>
                </a:lnTo>
                <a:lnTo>
                  <a:pt x="16457" y="0"/>
                </a:lnTo>
                <a:lnTo>
                  <a:pt x="16622" y="0"/>
                </a:lnTo>
                <a:lnTo>
                  <a:pt x="16654" y="0"/>
                </a:lnTo>
                <a:lnTo>
                  <a:pt x="16761" y="0"/>
                </a:lnTo>
                <a:lnTo>
                  <a:pt x="16866" y="0"/>
                </a:lnTo>
                <a:lnTo>
                  <a:pt x="16958" y="0"/>
                </a:lnTo>
                <a:lnTo>
                  <a:pt x="17004" y="0"/>
                </a:lnTo>
                <a:lnTo>
                  <a:pt x="17169" y="0"/>
                </a:lnTo>
                <a:lnTo>
                  <a:pt x="17201" y="0"/>
                </a:lnTo>
                <a:lnTo>
                  <a:pt x="17277" y="0"/>
                </a:lnTo>
                <a:lnTo>
                  <a:pt x="17412" y="0"/>
                </a:lnTo>
                <a:lnTo>
                  <a:pt x="17474" y="0"/>
                </a:lnTo>
                <a:lnTo>
                  <a:pt x="17521" y="0"/>
                </a:lnTo>
                <a:lnTo>
                  <a:pt x="17569" y="0"/>
                </a:lnTo>
                <a:lnTo>
                  <a:pt x="17659" y="0"/>
                </a:lnTo>
                <a:lnTo>
                  <a:pt x="17686" y="0"/>
                </a:lnTo>
                <a:lnTo>
                  <a:pt x="17718" y="0"/>
                </a:lnTo>
                <a:lnTo>
                  <a:pt x="17766" y="0"/>
                </a:lnTo>
                <a:lnTo>
                  <a:pt x="17812" y="0"/>
                </a:lnTo>
                <a:lnTo>
                  <a:pt x="17856" y="0"/>
                </a:lnTo>
                <a:lnTo>
                  <a:pt x="17903" y="0"/>
                </a:lnTo>
                <a:lnTo>
                  <a:pt x="17929" y="0"/>
                </a:lnTo>
                <a:lnTo>
                  <a:pt x="17978" y="0"/>
                </a:lnTo>
                <a:lnTo>
                  <a:pt x="18010" y="0"/>
                </a:lnTo>
                <a:lnTo>
                  <a:pt x="18069" y="0"/>
                </a:lnTo>
                <a:lnTo>
                  <a:pt x="18086" y="0"/>
                </a:lnTo>
                <a:lnTo>
                  <a:pt x="18100" y="0"/>
                </a:lnTo>
                <a:lnTo>
                  <a:pt x="18176" y="0"/>
                </a:lnTo>
                <a:lnTo>
                  <a:pt x="18221" y="0"/>
                </a:lnTo>
                <a:lnTo>
                  <a:pt x="18283" y="0"/>
                </a:lnTo>
                <a:lnTo>
                  <a:pt x="18312" y="0"/>
                </a:lnTo>
                <a:lnTo>
                  <a:pt x="18329" y="0"/>
                </a:lnTo>
                <a:lnTo>
                  <a:pt x="18374" y="0"/>
                </a:lnTo>
                <a:lnTo>
                  <a:pt x="18420" y="0"/>
                </a:lnTo>
                <a:lnTo>
                  <a:pt x="18468" y="0"/>
                </a:lnTo>
                <a:lnTo>
                  <a:pt x="18494" y="0"/>
                </a:lnTo>
                <a:lnTo>
                  <a:pt x="18526" y="0"/>
                </a:lnTo>
                <a:lnTo>
                  <a:pt x="18584" y="0"/>
                </a:lnTo>
                <a:lnTo>
                  <a:pt x="18617" y="0"/>
                </a:lnTo>
                <a:lnTo>
                  <a:pt x="18665" y="0"/>
                </a:lnTo>
                <a:lnTo>
                  <a:pt x="18712" y="0"/>
                </a:lnTo>
                <a:lnTo>
                  <a:pt x="18737" y="0"/>
                </a:lnTo>
                <a:lnTo>
                  <a:pt x="18829" y="0"/>
                </a:lnTo>
                <a:lnTo>
                  <a:pt x="18877" y="0"/>
                </a:lnTo>
                <a:lnTo>
                  <a:pt x="18909" y="0"/>
                </a:lnTo>
                <a:lnTo>
                  <a:pt x="18985" y="0"/>
                </a:lnTo>
                <a:lnTo>
                  <a:pt x="19121" y="0"/>
                </a:lnTo>
                <a:lnTo>
                  <a:pt x="19181" y="0"/>
                </a:lnTo>
                <a:lnTo>
                  <a:pt x="19227" y="0"/>
                </a:lnTo>
                <a:lnTo>
                  <a:pt x="19393" y="0"/>
                </a:lnTo>
                <a:lnTo>
                  <a:pt x="19426" y="0"/>
                </a:lnTo>
                <a:lnTo>
                  <a:pt x="19530" y="0"/>
                </a:lnTo>
                <a:lnTo>
                  <a:pt x="19636" y="0"/>
                </a:lnTo>
                <a:lnTo>
                  <a:pt x="19729" y="0"/>
                </a:lnTo>
                <a:lnTo>
                  <a:pt x="19774" y="0"/>
                </a:lnTo>
                <a:lnTo>
                  <a:pt x="19939" y="0"/>
                </a:lnTo>
                <a:lnTo>
                  <a:pt x="19971" y="0"/>
                </a:lnTo>
                <a:lnTo>
                  <a:pt x="20048" y="0"/>
                </a:lnTo>
                <a:lnTo>
                  <a:pt x="20184" y="0"/>
                </a:lnTo>
                <a:lnTo>
                  <a:pt x="20245" y="0"/>
                </a:lnTo>
                <a:lnTo>
                  <a:pt x="20291" y="0"/>
                </a:lnTo>
                <a:lnTo>
                  <a:pt x="20431" y="0"/>
                </a:lnTo>
                <a:lnTo>
                  <a:pt x="20457" y="0"/>
                </a:lnTo>
                <a:lnTo>
                  <a:pt x="20489" y="0"/>
                </a:lnTo>
                <a:lnTo>
                  <a:pt x="20628" y="0"/>
                </a:lnTo>
                <a:lnTo>
                  <a:pt x="20673" y="0"/>
                </a:lnTo>
                <a:lnTo>
                  <a:pt x="20700" y="0"/>
                </a:lnTo>
                <a:lnTo>
                  <a:pt x="20840" y="0"/>
                </a:lnTo>
                <a:lnTo>
                  <a:pt x="20871" y="0"/>
                </a:lnTo>
                <a:lnTo>
                  <a:pt x="20947" y="0"/>
                </a:lnTo>
                <a:lnTo>
                  <a:pt x="21083" y="0"/>
                </a:lnTo>
                <a:lnTo>
                  <a:pt x="21145" y="0"/>
                </a:lnTo>
                <a:lnTo>
                  <a:pt x="21191" y="0"/>
                </a:lnTo>
                <a:lnTo>
                  <a:pt x="21356" y="0"/>
                </a:lnTo>
                <a:lnTo>
                  <a:pt x="21387" y="0"/>
                </a:lnTo>
                <a:lnTo>
                  <a:pt x="21600" y="0"/>
                </a:lnTo>
                <a:lnTo>
                  <a:pt x="21150" y="21600"/>
                </a:lnTo>
                <a:lnTo>
                  <a:pt x="20938" y="21600"/>
                </a:lnTo>
                <a:lnTo>
                  <a:pt x="20905" y="21600"/>
                </a:lnTo>
                <a:lnTo>
                  <a:pt x="20740" y="21600"/>
                </a:lnTo>
                <a:lnTo>
                  <a:pt x="20695" y="21600"/>
                </a:lnTo>
                <a:lnTo>
                  <a:pt x="20633" y="21600"/>
                </a:lnTo>
                <a:lnTo>
                  <a:pt x="20497" y="21600"/>
                </a:lnTo>
                <a:lnTo>
                  <a:pt x="20421" y="21600"/>
                </a:lnTo>
                <a:lnTo>
                  <a:pt x="20390" y="21600"/>
                </a:lnTo>
                <a:lnTo>
                  <a:pt x="20249" y="21600"/>
                </a:lnTo>
                <a:lnTo>
                  <a:pt x="20224" y="21600"/>
                </a:lnTo>
                <a:lnTo>
                  <a:pt x="20178" y="21600"/>
                </a:lnTo>
                <a:lnTo>
                  <a:pt x="20039" y="21600"/>
                </a:lnTo>
                <a:lnTo>
                  <a:pt x="20006" y="21600"/>
                </a:lnTo>
                <a:lnTo>
                  <a:pt x="19980" y="21600"/>
                </a:lnTo>
                <a:lnTo>
                  <a:pt x="19842" y="21600"/>
                </a:lnTo>
                <a:lnTo>
                  <a:pt x="19795" y="21600"/>
                </a:lnTo>
                <a:lnTo>
                  <a:pt x="19734" y="21600"/>
                </a:lnTo>
                <a:lnTo>
                  <a:pt x="19598" y="21600"/>
                </a:lnTo>
                <a:lnTo>
                  <a:pt x="19522" y="21600"/>
                </a:lnTo>
                <a:lnTo>
                  <a:pt x="19490" y="21600"/>
                </a:lnTo>
                <a:lnTo>
                  <a:pt x="19325" y="21600"/>
                </a:lnTo>
                <a:lnTo>
                  <a:pt x="19279" y="21600"/>
                </a:lnTo>
                <a:lnTo>
                  <a:pt x="19188" y="21600"/>
                </a:lnTo>
                <a:lnTo>
                  <a:pt x="19081" y="21600"/>
                </a:lnTo>
                <a:lnTo>
                  <a:pt x="18975" y="21600"/>
                </a:lnTo>
                <a:lnTo>
                  <a:pt x="18944" y="21600"/>
                </a:lnTo>
                <a:lnTo>
                  <a:pt x="18779" y="21600"/>
                </a:lnTo>
                <a:lnTo>
                  <a:pt x="18732" y="21600"/>
                </a:lnTo>
                <a:lnTo>
                  <a:pt x="18670" y="21600"/>
                </a:lnTo>
                <a:lnTo>
                  <a:pt x="18535" y="21600"/>
                </a:lnTo>
                <a:lnTo>
                  <a:pt x="18458" y="21600"/>
                </a:lnTo>
                <a:lnTo>
                  <a:pt x="18428" y="21600"/>
                </a:lnTo>
                <a:lnTo>
                  <a:pt x="18378" y="21600"/>
                </a:lnTo>
                <a:lnTo>
                  <a:pt x="18288" y="21600"/>
                </a:lnTo>
                <a:lnTo>
                  <a:pt x="18261" y="21600"/>
                </a:lnTo>
                <a:lnTo>
                  <a:pt x="18216" y="21600"/>
                </a:lnTo>
                <a:lnTo>
                  <a:pt x="18168" y="21600"/>
                </a:lnTo>
                <a:lnTo>
                  <a:pt x="18135" y="21600"/>
                </a:lnTo>
                <a:lnTo>
                  <a:pt x="18076" y="21600"/>
                </a:lnTo>
                <a:lnTo>
                  <a:pt x="18045" y="21600"/>
                </a:lnTo>
                <a:lnTo>
                  <a:pt x="18018" y="21600"/>
                </a:lnTo>
                <a:lnTo>
                  <a:pt x="17970" y="21600"/>
                </a:lnTo>
                <a:lnTo>
                  <a:pt x="17924" y="21600"/>
                </a:lnTo>
                <a:lnTo>
                  <a:pt x="17879" y="21600"/>
                </a:lnTo>
                <a:lnTo>
                  <a:pt x="17862" y="21600"/>
                </a:lnTo>
                <a:lnTo>
                  <a:pt x="17833" y="21600"/>
                </a:lnTo>
                <a:lnTo>
                  <a:pt x="17772" y="21600"/>
                </a:lnTo>
                <a:lnTo>
                  <a:pt x="17727" y="21600"/>
                </a:lnTo>
                <a:lnTo>
                  <a:pt x="17651" y="21600"/>
                </a:lnTo>
                <a:lnTo>
                  <a:pt x="17635" y="21600"/>
                </a:lnTo>
                <a:lnTo>
                  <a:pt x="17619" y="21600"/>
                </a:lnTo>
                <a:lnTo>
                  <a:pt x="17560" y="21600"/>
                </a:lnTo>
                <a:lnTo>
                  <a:pt x="17528" y="21600"/>
                </a:lnTo>
                <a:lnTo>
                  <a:pt x="17479" y="21600"/>
                </a:lnTo>
                <a:lnTo>
                  <a:pt x="17453" y="21600"/>
                </a:lnTo>
                <a:lnTo>
                  <a:pt x="17408" y="21600"/>
                </a:lnTo>
                <a:lnTo>
                  <a:pt x="17363" y="21600"/>
                </a:lnTo>
                <a:lnTo>
                  <a:pt x="17317" y="21600"/>
                </a:lnTo>
                <a:lnTo>
                  <a:pt x="17267" y="21600"/>
                </a:lnTo>
                <a:lnTo>
                  <a:pt x="17236" y="21600"/>
                </a:lnTo>
                <a:lnTo>
                  <a:pt x="17210" y="21600"/>
                </a:lnTo>
                <a:lnTo>
                  <a:pt x="17119" y="21600"/>
                </a:lnTo>
                <a:lnTo>
                  <a:pt x="17070" y="21600"/>
                </a:lnTo>
                <a:lnTo>
                  <a:pt x="17025" y="21600"/>
                </a:lnTo>
                <a:lnTo>
                  <a:pt x="16963" y="21600"/>
                </a:lnTo>
                <a:lnTo>
                  <a:pt x="16828" y="21600"/>
                </a:lnTo>
                <a:lnTo>
                  <a:pt x="16752" y="21600"/>
                </a:lnTo>
                <a:lnTo>
                  <a:pt x="16720" y="21600"/>
                </a:lnTo>
                <a:lnTo>
                  <a:pt x="16554" y="21600"/>
                </a:lnTo>
                <a:lnTo>
                  <a:pt x="16508" y="21600"/>
                </a:lnTo>
                <a:lnTo>
                  <a:pt x="16417" y="21600"/>
                </a:lnTo>
                <a:lnTo>
                  <a:pt x="16311" y="21600"/>
                </a:lnTo>
                <a:lnTo>
                  <a:pt x="16204" y="21600"/>
                </a:lnTo>
                <a:lnTo>
                  <a:pt x="16172" y="21600"/>
                </a:lnTo>
                <a:lnTo>
                  <a:pt x="16008" y="21600"/>
                </a:lnTo>
                <a:lnTo>
                  <a:pt x="15962" y="21600"/>
                </a:lnTo>
                <a:lnTo>
                  <a:pt x="15900" y="21600"/>
                </a:lnTo>
                <a:lnTo>
                  <a:pt x="15764" y="21600"/>
                </a:lnTo>
                <a:lnTo>
                  <a:pt x="15688" y="21600"/>
                </a:lnTo>
                <a:lnTo>
                  <a:pt x="15656" y="21600"/>
                </a:lnTo>
                <a:lnTo>
                  <a:pt x="15517" y="21600"/>
                </a:lnTo>
                <a:lnTo>
                  <a:pt x="15490" y="21600"/>
                </a:lnTo>
                <a:lnTo>
                  <a:pt x="15445" y="21600"/>
                </a:lnTo>
                <a:lnTo>
                  <a:pt x="15305" y="21600"/>
                </a:lnTo>
                <a:lnTo>
                  <a:pt x="15274" y="21600"/>
                </a:lnTo>
                <a:lnTo>
                  <a:pt x="15247" y="21600"/>
                </a:lnTo>
                <a:lnTo>
                  <a:pt x="15180" y="21600"/>
                </a:lnTo>
                <a:lnTo>
                  <a:pt x="15108" y="21600"/>
                </a:lnTo>
                <a:lnTo>
                  <a:pt x="15063" y="21600"/>
                </a:lnTo>
                <a:lnTo>
                  <a:pt x="15000" y="21600"/>
                </a:lnTo>
                <a:lnTo>
                  <a:pt x="14970" y="21600"/>
                </a:lnTo>
                <a:lnTo>
                  <a:pt x="14938" y="21600"/>
                </a:lnTo>
                <a:lnTo>
                  <a:pt x="14864" y="21600"/>
                </a:lnTo>
                <a:lnTo>
                  <a:pt x="14789" y="21600"/>
                </a:lnTo>
                <a:lnTo>
                  <a:pt x="14771" y="21600"/>
                </a:lnTo>
                <a:lnTo>
                  <a:pt x="14757" y="21600"/>
                </a:lnTo>
                <a:lnTo>
                  <a:pt x="14725" y="21600"/>
                </a:lnTo>
                <a:lnTo>
                  <a:pt x="14664" y="21600"/>
                </a:lnTo>
                <a:lnTo>
                  <a:pt x="14592" y="21600"/>
                </a:lnTo>
                <a:lnTo>
                  <a:pt x="14546" y="21600"/>
                </a:lnTo>
                <a:lnTo>
                  <a:pt x="14528" y="21600"/>
                </a:lnTo>
                <a:lnTo>
                  <a:pt x="14453" y="21600"/>
                </a:lnTo>
                <a:lnTo>
                  <a:pt x="14421" y="21600"/>
                </a:lnTo>
                <a:lnTo>
                  <a:pt x="14349" y="21600"/>
                </a:lnTo>
                <a:lnTo>
                  <a:pt x="14282" y="21600"/>
                </a:lnTo>
                <a:lnTo>
                  <a:pt x="14255" y="21600"/>
                </a:lnTo>
                <a:lnTo>
                  <a:pt x="14209" y="21600"/>
                </a:lnTo>
                <a:lnTo>
                  <a:pt x="14069" y="21600"/>
                </a:lnTo>
                <a:lnTo>
                  <a:pt x="14037" y="21600"/>
                </a:lnTo>
                <a:lnTo>
                  <a:pt x="14012" y="21600"/>
                </a:lnTo>
                <a:lnTo>
                  <a:pt x="13873" y="21600"/>
                </a:lnTo>
                <a:lnTo>
                  <a:pt x="13827" y="21600"/>
                </a:lnTo>
                <a:lnTo>
                  <a:pt x="13764" y="21600"/>
                </a:lnTo>
                <a:lnTo>
                  <a:pt x="13629" y="21600"/>
                </a:lnTo>
                <a:lnTo>
                  <a:pt x="13553" y="21600"/>
                </a:lnTo>
                <a:lnTo>
                  <a:pt x="13521" y="21600"/>
                </a:lnTo>
                <a:lnTo>
                  <a:pt x="13355" y="21600"/>
                </a:lnTo>
                <a:lnTo>
                  <a:pt x="13309" y="21600"/>
                </a:lnTo>
                <a:lnTo>
                  <a:pt x="13218" y="21600"/>
                </a:lnTo>
                <a:lnTo>
                  <a:pt x="13112" y="21600"/>
                </a:lnTo>
                <a:lnTo>
                  <a:pt x="13006" y="21600"/>
                </a:lnTo>
                <a:lnTo>
                  <a:pt x="12976" y="21600"/>
                </a:lnTo>
                <a:lnTo>
                  <a:pt x="12810" y="21600"/>
                </a:lnTo>
                <a:lnTo>
                  <a:pt x="12768" y="21600"/>
                </a:lnTo>
                <a:lnTo>
                  <a:pt x="12763" y="21600"/>
                </a:lnTo>
                <a:lnTo>
                  <a:pt x="12701" y="21600"/>
                </a:lnTo>
                <a:lnTo>
                  <a:pt x="12566" y="21600"/>
                </a:lnTo>
                <a:lnTo>
                  <a:pt x="12558" y="21600"/>
                </a:lnTo>
                <a:lnTo>
                  <a:pt x="12526" y="21600"/>
                </a:lnTo>
                <a:lnTo>
                  <a:pt x="12490" y="21600"/>
                </a:lnTo>
                <a:lnTo>
                  <a:pt x="12459" y="21600"/>
                </a:lnTo>
                <a:lnTo>
                  <a:pt x="12411" y="21600"/>
                </a:lnTo>
                <a:lnTo>
                  <a:pt x="12359" y="21600"/>
                </a:lnTo>
                <a:lnTo>
                  <a:pt x="12319" y="21600"/>
                </a:lnTo>
                <a:lnTo>
                  <a:pt x="12314" y="21600"/>
                </a:lnTo>
                <a:lnTo>
                  <a:pt x="12294" y="21600"/>
                </a:lnTo>
                <a:lnTo>
                  <a:pt x="12252" y="21600"/>
                </a:lnTo>
                <a:lnTo>
                  <a:pt x="12247" y="21600"/>
                </a:lnTo>
                <a:lnTo>
                  <a:pt x="12199" y="21600"/>
                </a:lnTo>
                <a:lnTo>
                  <a:pt x="12167" y="21600"/>
                </a:lnTo>
                <a:lnTo>
                  <a:pt x="12116" y="21600"/>
                </a:lnTo>
                <a:lnTo>
                  <a:pt x="12108" y="21600"/>
                </a:lnTo>
                <a:lnTo>
                  <a:pt x="12076" y="21600"/>
                </a:lnTo>
                <a:lnTo>
                  <a:pt x="12050" y="21600"/>
                </a:lnTo>
                <a:lnTo>
                  <a:pt x="12040" y="21600"/>
                </a:lnTo>
                <a:lnTo>
                  <a:pt x="12009" y="21600"/>
                </a:lnTo>
                <a:lnTo>
                  <a:pt x="12002" y="21600"/>
                </a:lnTo>
                <a:lnTo>
                  <a:pt x="11956" y="21600"/>
                </a:lnTo>
                <a:lnTo>
                  <a:pt x="11910" y="21600"/>
                </a:lnTo>
                <a:lnTo>
                  <a:pt x="11893" y="21600"/>
                </a:lnTo>
                <a:lnTo>
                  <a:pt x="11869" y="21600"/>
                </a:lnTo>
                <a:lnTo>
                  <a:pt x="11865" y="21600"/>
                </a:lnTo>
                <a:lnTo>
                  <a:pt x="11843" y="21600"/>
                </a:lnTo>
                <a:lnTo>
                  <a:pt x="11803" y="21600"/>
                </a:lnTo>
                <a:lnTo>
                  <a:pt x="11798" y="21600"/>
                </a:lnTo>
                <a:lnTo>
                  <a:pt x="11757" y="21600"/>
                </a:lnTo>
                <a:lnTo>
                  <a:pt x="11681" y="21600"/>
                </a:lnTo>
                <a:lnTo>
                  <a:pt x="11667" y="21600"/>
                </a:lnTo>
                <a:lnTo>
                  <a:pt x="11658" y="21600"/>
                </a:lnTo>
                <a:lnTo>
                  <a:pt x="11651" y="21600"/>
                </a:lnTo>
                <a:lnTo>
                  <a:pt x="11625" y="21600"/>
                </a:lnTo>
                <a:lnTo>
                  <a:pt x="11600" y="21600"/>
                </a:lnTo>
                <a:lnTo>
                  <a:pt x="11590" y="21600"/>
                </a:lnTo>
                <a:lnTo>
                  <a:pt x="11560" y="21600"/>
                </a:lnTo>
                <a:lnTo>
                  <a:pt x="11511" y="21600"/>
                </a:lnTo>
                <a:lnTo>
                  <a:pt x="11484" y="21600"/>
                </a:lnTo>
                <a:lnTo>
                  <a:pt x="11460" y="21600"/>
                </a:lnTo>
                <a:lnTo>
                  <a:pt x="11438" y="21600"/>
                </a:lnTo>
                <a:lnTo>
                  <a:pt x="11414" y="21600"/>
                </a:lnTo>
                <a:lnTo>
                  <a:pt x="11393" y="21600"/>
                </a:lnTo>
                <a:lnTo>
                  <a:pt x="11353" y="21600"/>
                </a:lnTo>
                <a:lnTo>
                  <a:pt x="11347" y="21600"/>
                </a:lnTo>
                <a:lnTo>
                  <a:pt x="11299" y="21600"/>
                </a:lnTo>
                <a:lnTo>
                  <a:pt x="11267" y="21600"/>
                </a:lnTo>
                <a:lnTo>
                  <a:pt x="11241" y="21600"/>
                </a:lnTo>
                <a:lnTo>
                  <a:pt x="11217" y="21600"/>
                </a:lnTo>
                <a:lnTo>
                  <a:pt x="11151" y="21600"/>
                </a:lnTo>
                <a:lnTo>
                  <a:pt x="11142" y="21600"/>
                </a:lnTo>
                <a:lnTo>
                  <a:pt x="11109" y="21600"/>
                </a:lnTo>
                <a:lnTo>
                  <a:pt x="11101" y="21600"/>
                </a:lnTo>
                <a:lnTo>
                  <a:pt x="11055" y="21600"/>
                </a:lnTo>
                <a:lnTo>
                  <a:pt x="10995" y="21600"/>
                </a:lnTo>
                <a:lnTo>
                  <a:pt x="10943" y="21600"/>
                </a:lnTo>
                <a:lnTo>
                  <a:pt x="10897" y="21600"/>
                </a:lnTo>
                <a:lnTo>
                  <a:pt x="10859" y="21600"/>
                </a:lnTo>
                <a:lnTo>
                  <a:pt x="10807" y="21600"/>
                </a:lnTo>
                <a:lnTo>
                  <a:pt x="10783" y="21600"/>
                </a:lnTo>
                <a:lnTo>
                  <a:pt x="10750" y="21600"/>
                </a:lnTo>
                <a:lnTo>
                  <a:pt x="10701" y="21600"/>
                </a:lnTo>
                <a:lnTo>
                  <a:pt x="10594" y="21600"/>
                </a:lnTo>
                <a:lnTo>
                  <a:pt x="10586" y="21600"/>
                </a:lnTo>
                <a:lnTo>
                  <a:pt x="10564" y="21600"/>
                </a:lnTo>
                <a:lnTo>
                  <a:pt x="10539" y="21600"/>
                </a:lnTo>
                <a:lnTo>
                  <a:pt x="10448" y="21600"/>
                </a:lnTo>
                <a:lnTo>
                  <a:pt x="10398" y="21600"/>
                </a:lnTo>
                <a:lnTo>
                  <a:pt x="10352" y="21600"/>
                </a:lnTo>
                <a:lnTo>
                  <a:pt x="10342" y="21600"/>
                </a:lnTo>
                <a:lnTo>
                  <a:pt x="10289" y="21600"/>
                </a:lnTo>
                <a:lnTo>
                  <a:pt x="10237" y="21600"/>
                </a:lnTo>
                <a:lnTo>
                  <a:pt x="10205" y="21600"/>
                </a:lnTo>
                <a:lnTo>
                  <a:pt x="10155" y="21600"/>
                </a:lnTo>
                <a:lnTo>
                  <a:pt x="10079" y="21600"/>
                </a:lnTo>
                <a:lnTo>
                  <a:pt x="10046" y="21600"/>
                </a:lnTo>
                <a:lnTo>
                  <a:pt x="10039" y="21600"/>
                </a:lnTo>
                <a:lnTo>
                  <a:pt x="9999" y="21600"/>
                </a:lnTo>
                <a:lnTo>
                  <a:pt x="9993" y="21600"/>
                </a:lnTo>
                <a:lnTo>
                  <a:pt x="9932" y="21600"/>
                </a:lnTo>
                <a:lnTo>
                  <a:pt x="9908" y="21600"/>
                </a:lnTo>
                <a:lnTo>
                  <a:pt x="9882" y="21600"/>
                </a:lnTo>
                <a:lnTo>
                  <a:pt x="9835" y="21600"/>
                </a:lnTo>
                <a:lnTo>
                  <a:pt x="9796" y="21600"/>
                </a:lnTo>
                <a:lnTo>
                  <a:pt x="9787" y="21600"/>
                </a:lnTo>
                <a:lnTo>
                  <a:pt x="9755" y="21600"/>
                </a:lnTo>
                <a:lnTo>
                  <a:pt x="9720" y="21600"/>
                </a:lnTo>
                <a:lnTo>
                  <a:pt x="9696" y="21600"/>
                </a:lnTo>
                <a:lnTo>
                  <a:pt x="9687" y="21600"/>
                </a:lnTo>
                <a:lnTo>
                  <a:pt x="9664" y="21600"/>
                </a:lnTo>
                <a:lnTo>
                  <a:pt x="9638" y="21600"/>
                </a:lnTo>
                <a:lnTo>
                  <a:pt x="9590" y="21600"/>
                </a:lnTo>
                <a:lnTo>
                  <a:pt x="9549" y="21600"/>
                </a:lnTo>
                <a:lnTo>
                  <a:pt x="9544" y="21600"/>
                </a:lnTo>
                <a:lnTo>
                  <a:pt x="9523" y="21600"/>
                </a:lnTo>
                <a:lnTo>
                  <a:pt x="9499" y="21600"/>
                </a:lnTo>
                <a:lnTo>
                  <a:pt x="9482" y="21600"/>
                </a:lnTo>
                <a:lnTo>
                  <a:pt x="9477" y="21600"/>
                </a:lnTo>
                <a:lnTo>
                  <a:pt x="9453" y="21600"/>
                </a:lnTo>
                <a:lnTo>
                  <a:pt x="9391" y="21600"/>
                </a:lnTo>
                <a:lnTo>
                  <a:pt x="9346" y="21600"/>
                </a:lnTo>
                <a:lnTo>
                  <a:pt x="9337" y="21600"/>
                </a:lnTo>
                <a:lnTo>
                  <a:pt x="9305" y="21600"/>
                </a:lnTo>
                <a:lnTo>
                  <a:pt x="9279" y="21600"/>
                </a:lnTo>
                <a:lnTo>
                  <a:pt x="9270" y="21600"/>
                </a:lnTo>
                <a:lnTo>
                  <a:pt x="9255" y="21600"/>
                </a:lnTo>
                <a:lnTo>
                  <a:pt x="9239" y="21600"/>
                </a:lnTo>
                <a:lnTo>
                  <a:pt x="9179" y="21600"/>
                </a:lnTo>
                <a:lnTo>
                  <a:pt x="9148" y="21600"/>
                </a:lnTo>
                <a:lnTo>
                  <a:pt x="9140" y="21600"/>
                </a:lnTo>
                <a:lnTo>
                  <a:pt x="9099" y="21600"/>
                </a:lnTo>
                <a:lnTo>
                  <a:pt x="9094" y="21600"/>
                </a:lnTo>
                <a:lnTo>
                  <a:pt x="9073" y="21600"/>
                </a:lnTo>
                <a:lnTo>
                  <a:pt x="9032" y="21600"/>
                </a:lnTo>
                <a:lnTo>
                  <a:pt x="9027" y="21600"/>
                </a:lnTo>
                <a:lnTo>
                  <a:pt x="8982" y="21600"/>
                </a:lnTo>
                <a:lnTo>
                  <a:pt x="8936" y="21600"/>
                </a:lnTo>
                <a:lnTo>
                  <a:pt x="8897" y="21600"/>
                </a:lnTo>
                <a:lnTo>
                  <a:pt x="8888" y="21600"/>
                </a:lnTo>
                <a:lnTo>
                  <a:pt x="8856" y="21600"/>
                </a:lnTo>
                <a:lnTo>
                  <a:pt x="8829" y="21600"/>
                </a:lnTo>
                <a:lnTo>
                  <a:pt x="8821" y="21600"/>
                </a:lnTo>
                <a:lnTo>
                  <a:pt x="8789" y="21600"/>
                </a:lnTo>
                <a:lnTo>
                  <a:pt x="8739" y="21600"/>
                </a:lnTo>
                <a:lnTo>
                  <a:pt x="8690" y="21600"/>
                </a:lnTo>
                <a:lnTo>
                  <a:pt x="8644" y="21600"/>
                </a:lnTo>
                <a:lnTo>
                  <a:pt x="8623" y="21600"/>
                </a:lnTo>
                <a:lnTo>
                  <a:pt x="8583" y="21600"/>
                </a:lnTo>
                <a:lnTo>
                  <a:pt x="8577" y="21600"/>
                </a:lnTo>
                <a:lnTo>
                  <a:pt x="8446" y="21600"/>
                </a:lnTo>
                <a:lnTo>
                  <a:pt x="8380" y="21600"/>
                </a:lnTo>
                <a:lnTo>
                  <a:pt x="8371" y="21600"/>
                </a:lnTo>
                <a:lnTo>
                  <a:pt x="8339" y="21600"/>
                </a:lnTo>
                <a:lnTo>
                  <a:pt x="8174" y="21600"/>
                </a:lnTo>
                <a:lnTo>
                  <a:pt x="8127" y="21600"/>
                </a:lnTo>
                <a:lnTo>
                  <a:pt x="8036" y="21600"/>
                </a:lnTo>
                <a:lnTo>
                  <a:pt x="7930" y="21600"/>
                </a:lnTo>
                <a:lnTo>
                  <a:pt x="7825" y="21600"/>
                </a:lnTo>
                <a:lnTo>
                  <a:pt x="7793" y="21600"/>
                </a:lnTo>
                <a:lnTo>
                  <a:pt x="7627" y="21600"/>
                </a:lnTo>
                <a:lnTo>
                  <a:pt x="7581" y="21600"/>
                </a:lnTo>
                <a:lnTo>
                  <a:pt x="7519" y="21600"/>
                </a:lnTo>
                <a:lnTo>
                  <a:pt x="7383" y="21600"/>
                </a:lnTo>
                <a:lnTo>
                  <a:pt x="7307" y="21600"/>
                </a:lnTo>
                <a:lnTo>
                  <a:pt x="7276" y="21600"/>
                </a:lnTo>
                <a:lnTo>
                  <a:pt x="7137" y="21600"/>
                </a:lnTo>
                <a:lnTo>
                  <a:pt x="7111" y="21600"/>
                </a:lnTo>
                <a:lnTo>
                  <a:pt x="7065" y="21600"/>
                </a:lnTo>
                <a:lnTo>
                  <a:pt x="6925" y="21600"/>
                </a:lnTo>
                <a:lnTo>
                  <a:pt x="6893" y="21600"/>
                </a:lnTo>
                <a:lnTo>
                  <a:pt x="6867" y="21600"/>
                </a:lnTo>
                <a:lnTo>
                  <a:pt x="6801" y="21600"/>
                </a:lnTo>
                <a:lnTo>
                  <a:pt x="6728" y="21600"/>
                </a:lnTo>
                <a:lnTo>
                  <a:pt x="6682" y="21600"/>
                </a:lnTo>
                <a:lnTo>
                  <a:pt x="6620" y="21600"/>
                </a:lnTo>
                <a:lnTo>
                  <a:pt x="6589" y="21600"/>
                </a:lnTo>
                <a:lnTo>
                  <a:pt x="6557" y="21600"/>
                </a:lnTo>
                <a:lnTo>
                  <a:pt x="6485" y="21600"/>
                </a:lnTo>
                <a:lnTo>
                  <a:pt x="6409" y="21600"/>
                </a:lnTo>
                <a:lnTo>
                  <a:pt x="6391" y="21600"/>
                </a:lnTo>
                <a:lnTo>
                  <a:pt x="6377" y="21600"/>
                </a:lnTo>
                <a:lnTo>
                  <a:pt x="6346" y="21600"/>
                </a:lnTo>
                <a:lnTo>
                  <a:pt x="6284" y="21600"/>
                </a:lnTo>
                <a:lnTo>
                  <a:pt x="6211" y="21600"/>
                </a:lnTo>
                <a:lnTo>
                  <a:pt x="6165" y="21600"/>
                </a:lnTo>
                <a:lnTo>
                  <a:pt x="6148" y="21600"/>
                </a:lnTo>
                <a:lnTo>
                  <a:pt x="6073" y="21600"/>
                </a:lnTo>
                <a:lnTo>
                  <a:pt x="6041" y="21600"/>
                </a:lnTo>
                <a:lnTo>
                  <a:pt x="5968" y="21600"/>
                </a:lnTo>
                <a:lnTo>
                  <a:pt x="5901" y="21600"/>
                </a:lnTo>
                <a:lnTo>
                  <a:pt x="5875" y="21600"/>
                </a:lnTo>
                <a:lnTo>
                  <a:pt x="5829" y="21600"/>
                </a:lnTo>
                <a:lnTo>
                  <a:pt x="5689" y="21600"/>
                </a:lnTo>
                <a:lnTo>
                  <a:pt x="5658" y="21600"/>
                </a:lnTo>
                <a:lnTo>
                  <a:pt x="5631" y="21600"/>
                </a:lnTo>
                <a:lnTo>
                  <a:pt x="5492" y="21600"/>
                </a:lnTo>
                <a:lnTo>
                  <a:pt x="5445" y="21600"/>
                </a:lnTo>
                <a:lnTo>
                  <a:pt x="5384" y="21600"/>
                </a:lnTo>
                <a:lnTo>
                  <a:pt x="5249" y="21600"/>
                </a:lnTo>
                <a:lnTo>
                  <a:pt x="5173" y="21600"/>
                </a:lnTo>
                <a:lnTo>
                  <a:pt x="5141" y="21600"/>
                </a:lnTo>
                <a:lnTo>
                  <a:pt x="4976" y="21600"/>
                </a:lnTo>
                <a:lnTo>
                  <a:pt x="4930" y="21600"/>
                </a:lnTo>
                <a:lnTo>
                  <a:pt x="4838" y="21600"/>
                </a:lnTo>
                <a:lnTo>
                  <a:pt x="4732" y="21600"/>
                </a:lnTo>
                <a:lnTo>
                  <a:pt x="4627" y="21600"/>
                </a:lnTo>
                <a:lnTo>
                  <a:pt x="4595" y="21600"/>
                </a:lnTo>
                <a:lnTo>
                  <a:pt x="4430" y="21600"/>
                </a:lnTo>
                <a:lnTo>
                  <a:pt x="4383" y="21600"/>
                </a:lnTo>
                <a:lnTo>
                  <a:pt x="4322" y="21600"/>
                </a:lnTo>
                <a:lnTo>
                  <a:pt x="4186" y="21600"/>
                </a:lnTo>
                <a:lnTo>
                  <a:pt x="4110" y="21600"/>
                </a:lnTo>
                <a:lnTo>
                  <a:pt x="4078" y="21600"/>
                </a:lnTo>
                <a:lnTo>
                  <a:pt x="4030" y="21600"/>
                </a:lnTo>
                <a:lnTo>
                  <a:pt x="3939" y="21600"/>
                </a:lnTo>
                <a:lnTo>
                  <a:pt x="3913" y="21600"/>
                </a:lnTo>
                <a:lnTo>
                  <a:pt x="3867" y="21600"/>
                </a:lnTo>
                <a:lnTo>
                  <a:pt x="3818" y="21600"/>
                </a:lnTo>
                <a:lnTo>
                  <a:pt x="3787" y="21600"/>
                </a:lnTo>
                <a:lnTo>
                  <a:pt x="3727" y="21600"/>
                </a:lnTo>
                <a:lnTo>
                  <a:pt x="3696" y="21600"/>
                </a:lnTo>
                <a:lnTo>
                  <a:pt x="3670" y="21600"/>
                </a:lnTo>
                <a:lnTo>
                  <a:pt x="3620" y="21600"/>
                </a:lnTo>
                <a:lnTo>
                  <a:pt x="3575" y="21600"/>
                </a:lnTo>
                <a:lnTo>
                  <a:pt x="3530" y="21600"/>
                </a:lnTo>
                <a:lnTo>
                  <a:pt x="3513" y="21600"/>
                </a:lnTo>
                <a:lnTo>
                  <a:pt x="3484" y="21600"/>
                </a:lnTo>
                <a:lnTo>
                  <a:pt x="3422" y="21600"/>
                </a:lnTo>
                <a:lnTo>
                  <a:pt x="3377" y="21600"/>
                </a:lnTo>
                <a:lnTo>
                  <a:pt x="3302" y="21600"/>
                </a:lnTo>
                <a:lnTo>
                  <a:pt x="3286" y="21600"/>
                </a:lnTo>
                <a:lnTo>
                  <a:pt x="3270" y="21600"/>
                </a:lnTo>
                <a:lnTo>
                  <a:pt x="3211" y="21600"/>
                </a:lnTo>
                <a:lnTo>
                  <a:pt x="3179" y="21600"/>
                </a:lnTo>
                <a:lnTo>
                  <a:pt x="3130" y="21600"/>
                </a:lnTo>
                <a:lnTo>
                  <a:pt x="3105" y="21600"/>
                </a:lnTo>
                <a:lnTo>
                  <a:pt x="3058" y="21600"/>
                </a:lnTo>
                <a:lnTo>
                  <a:pt x="3014" y="21600"/>
                </a:lnTo>
                <a:lnTo>
                  <a:pt x="2967" y="21600"/>
                </a:lnTo>
                <a:lnTo>
                  <a:pt x="2919" y="21600"/>
                </a:lnTo>
                <a:lnTo>
                  <a:pt x="2887" y="21600"/>
                </a:lnTo>
                <a:lnTo>
                  <a:pt x="2861" y="21600"/>
                </a:lnTo>
                <a:lnTo>
                  <a:pt x="2770" y="21600"/>
                </a:lnTo>
                <a:lnTo>
                  <a:pt x="2721" y="21600"/>
                </a:lnTo>
                <a:lnTo>
                  <a:pt x="2675" y="21600"/>
                </a:lnTo>
                <a:lnTo>
                  <a:pt x="2614" y="21600"/>
                </a:lnTo>
                <a:lnTo>
                  <a:pt x="2478" y="21600"/>
                </a:lnTo>
                <a:lnTo>
                  <a:pt x="2402" y="21600"/>
                </a:lnTo>
                <a:lnTo>
                  <a:pt x="2371" y="21600"/>
                </a:lnTo>
                <a:lnTo>
                  <a:pt x="2205" y="21600"/>
                </a:lnTo>
                <a:lnTo>
                  <a:pt x="2159" y="21600"/>
                </a:lnTo>
                <a:lnTo>
                  <a:pt x="2068" y="21600"/>
                </a:lnTo>
                <a:lnTo>
                  <a:pt x="1961" y="21600"/>
                </a:lnTo>
                <a:lnTo>
                  <a:pt x="1856" y="21600"/>
                </a:lnTo>
                <a:lnTo>
                  <a:pt x="1824" y="21600"/>
                </a:lnTo>
                <a:lnTo>
                  <a:pt x="1659" y="21600"/>
                </a:lnTo>
                <a:lnTo>
                  <a:pt x="1613" y="21600"/>
                </a:lnTo>
                <a:lnTo>
                  <a:pt x="1551" y="21600"/>
                </a:lnTo>
                <a:lnTo>
                  <a:pt x="1415" y="21600"/>
                </a:lnTo>
                <a:lnTo>
                  <a:pt x="1339" y="21600"/>
                </a:lnTo>
                <a:lnTo>
                  <a:pt x="1308" y="21600"/>
                </a:lnTo>
                <a:lnTo>
                  <a:pt x="1168" y="21600"/>
                </a:lnTo>
                <a:lnTo>
                  <a:pt x="1142" y="21600"/>
                </a:lnTo>
                <a:lnTo>
                  <a:pt x="1096" y="21600"/>
                </a:lnTo>
                <a:lnTo>
                  <a:pt x="957" y="21600"/>
                </a:lnTo>
                <a:lnTo>
                  <a:pt x="925" y="21600"/>
                </a:lnTo>
                <a:lnTo>
                  <a:pt x="899" y="21600"/>
                </a:lnTo>
                <a:lnTo>
                  <a:pt x="758" y="21600"/>
                </a:lnTo>
                <a:lnTo>
                  <a:pt x="713" y="21600"/>
                </a:lnTo>
                <a:lnTo>
                  <a:pt x="652" y="21600"/>
                </a:lnTo>
                <a:lnTo>
                  <a:pt x="516" y="21600"/>
                </a:lnTo>
                <a:lnTo>
                  <a:pt x="440" y="21600"/>
                </a:lnTo>
                <a:lnTo>
                  <a:pt x="407" y="21600"/>
                </a:lnTo>
                <a:lnTo>
                  <a:pt x="243" y="21600"/>
                </a:lnTo>
                <a:lnTo>
                  <a:pt x="197" y="21600"/>
                </a:lnTo>
                <a:lnTo>
                  <a:pt x="0" y="21600"/>
                </a:lnTo>
                <a:close/>
              </a:path>
            </a:pathLst>
          </a:custGeom>
          <a:solidFill>
            <a:srgbClr val="313F4F"/>
          </a:solidFill>
          <a:ln w="25400" cap="flat" cmpd="sng">
            <a:noFill/>
            <a:prstDash val="solid"/>
            <a:round/>
          </a:ln>
        </p:spPr>
        <p:txBody>
          <a:bodyPr rtlCol="0" anchor="ctr"/>
          <a:lstStyle/>
          <a:p>
            <a:pPr algn="ctr"/>
          </a:p>
        </p:txBody>
      </p:sp>
      <p:grpSp>
        <p:nvGrpSpPr>
          <p:cNvPr id="9" name="组合"/>
          <p:cNvGrpSpPr/>
          <p:nvPr userDrawn="1"/>
        </p:nvGrpSpPr>
        <p:grpSpPr>
          <a:xfrm>
            <a:off x="-391195" y="-1"/>
            <a:ext cx="1417773" cy="723901"/>
            <a:chOff x="-391195" y="-1"/>
            <a:chExt cx="1417773" cy="723901"/>
          </a:xfrm>
        </p:grpSpPr>
        <p:sp>
          <p:nvSpPr>
            <p:cNvPr id="3" name="曲线"/>
            <p:cNvSpPr/>
            <p:nvPr/>
          </p:nvSpPr>
          <p:spPr>
            <a:xfrm>
              <a:off x="134508" y="-1"/>
              <a:ext cx="278917" cy="723901"/>
            </a:xfrm>
            <a:custGeom>
              <a:avLst/>
              <a:gdLst>
                <a:gd name="T1" fmla="*/ 0 w 21600"/>
                <a:gd name="T2" fmla="*/ 0 h 21600"/>
                <a:gd name="T3" fmla="*/ 21600 w 21600"/>
                <a:gd name="T4" fmla="*/ 21600 h 21600"/>
              </a:gdLst>
              <a:ahLst/>
              <a:cxnLst/>
              <a:rect l="T1" t="T2" r="T3" b="T4"/>
              <a:pathLst>
                <a:path w="21600" h="21600">
                  <a:moveTo>
                    <a:pt x="14015" y="0"/>
                  </a:moveTo>
                  <a:lnTo>
                    <a:pt x="21600" y="0"/>
                  </a:lnTo>
                  <a:lnTo>
                    <a:pt x="7584"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4" name="曲线"/>
            <p:cNvSpPr/>
            <p:nvPr/>
          </p:nvSpPr>
          <p:spPr>
            <a:xfrm>
              <a:off x="287796" y="-1"/>
              <a:ext cx="278917" cy="723901"/>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5" name="曲线"/>
            <p:cNvSpPr/>
            <p:nvPr/>
          </p:nvSpPr>
          <p:spPr>
            <a:xfrm>
              <a:off x="441084" y="-1"/>
              <a:ext cx="278916" cy="723901"/>
            </a:xfrm>
            <a:custGeom>
              <a:avLst/>
              <a:gdLst>
                <a:gd name="T1" fmla="*/ 0 w 21600"/>
                <a:gd name="T2" fmla="*/ 0 h 21600"/>
                <a:gd name="T3" fmla="*/ 21600 w 21600"/>
                <a:gd name="T4" fmla="*/ 21600 h 21600"/>
              </a:gdLst>
              <a:ahLst/>
              <a:cxnLst/>
              <a:rect l="T1" t="T2" r="T3" b="T4"/>
              <a:pathLst>
                <a:path w="21600" h="21600">
                  <a:moveTo>
                    <a:pt x="14015" y="0"/>
                  </a:moveTo>
                  <a:lnTo>
                    <a:pt x="21600" y="0"/>
                  </a:lnTo>
                  <a:lnTo>
                    <a:pt x="7584"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6" name="曲线"/>
            <p:cNvSpPr/>
            <p:nvPr/>
          </p:nvSpPr>
          <p:spPr>
            <a:xfrm>
              <a:off x="594372" y="-1"/>
              <a:ext cx="278916" cy="723901"/>
            </a:xfrm>
            <a:custGeom>
              <a:avLst/>
              <a:gdLst>
                <a:gd name="T1" fmla="*/ 0 w 21600"/>
                <a:gd name="T2" fmla="*/ 0 h 21600"/>
                <a:gd name="T3" fmla="*/ 21600 w 21600"/>
                <a:gd name="T4" fmla="*/ 21600 h 21600"/>
              </a:gdLst>
              <a:ahLst/>
              <a:cxnLst/>
              <a:rect l="T1" t="T2" r="T3" b="T4"/>
              <a:pathLst>
                <a:path w="21600" h="21600">
                  <a:moveTo>
                    <a:pt x="14015" y="0"/>
                  </a:moveTo>
                  <a:lnTo>
                    <a:pt x="21600" y="0"/>
                  </a:lnTo>
                  <a:lnTo>
                    <a:pt x="7584"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7" name="曲线"/>
            <p:cNvSpPr/>
            <p:nvPr/>
          </p:nvSpPr>
          <p:spPr>
            <a:xfrm>
              <a:off x="747661" y="-1"/>
              <a:ext cx="278917" cy="723901"/>
            </a:xfrm>
            <a:custGeom>
              <a:avLst/>
              <a:gdLst>
                <a:gd name="T1" fmla="*/ 0 w 21600"/>
                <a:gd name="T2" fmla="*/ 0 h 21600"/>
                <a:gd name="T3" fmla="*/ 21600 w 21600"/>
                <a:gd name="T4" fmla="*/ 21600 h 21600"/>
              </a:gdLst>
              <a:ahLst/>
              <a:cxnLst/>
              <a:rect l="T1" t="T2" r="T3" b="T4"/>
              <a:pathLst>
                <a:path w="21600" h="21600">
                  <a:moveTo>
                    <a:pt x="14015" y="0"/>
                  </a:moveTo>
                  <a:lnTo>
                    <a:pt x="21600" y="0"/>
                  </a:lnTo>
                  <a:lnTo>
                    <a:pt x="7584"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8" name="曲线"/>
            <p:cNvSpPr/>
            <p:nvPr/>
          </p:nvSpPr>
          <p:spPr>
            <a:xfrm>
              <a:off x="-391195" y="-1"/>
              <a:ext cx="651333" cy="723901"/>
            </a:xfrm>
            <a:custGeom>
              <a:avLst/>
              <a:gdLst>
                <a:gd name="T1" fmla="*/ 0 w 21600"/>
                <a:gd name="T2" fmla="*/ 0 h 21600"/>
                <a:gd name="T3" fmla="*/ 21600 w 21600"/>
                <a:gd name="T4" fmla="*/ 21600 h 21600"/>
              </a:gdLst>
              <a:ahLst/>
              <a:cxnLst/>
              <a:rect l="T1" t="T2" r="T3" b="T4"/>
              <a:pathLst>
                <a:path w="21600" h="21600">
                  <a:moveTo>
                    <a:pt x="6001" y="0"/>
                  </a:moveTo>
                  <a:lnTo>
                    <a:pt x="8634" y="0"/>
                  </a:lnTo>
                  <a:lnTo>
                    <a:pt x="9249" y="0"/>
                  </a:lnTo>
                  <a:lnTo>
                    <a:pt x="11457" y="0"/>
                  </a:lnTo>
                  <a:lnTo>
                    <a:pt x="11882" y="0"/>
                  </a:lnTo>
                  <a:lnTo>
                    <a:pt x="12895" y="0"/>
                  </a:lnTo>
                  <a:lnTo>
                    <a:pt x="14705" y="0"/>
                  </a:lnTo>
                  <a:lnTo>
                    <a:pt x="15528" y="0"/>
                  </a:lnTo>
                  <a:lnTo>
                    <a:pt x="16143" y="0"/>
                  </a:lnTo>
                  <a:lnTo>
                    <a:pt x="18351" y="0"/>
                  </a:lnTo>
                  <a:lnTo>
                    <a:pt x="18776" y="0"/>
                  </a:lnTo>
                  <a:lnTo>
                    <a:pt x="21600" y="0"/>
                  </a:lnTo>
                  <a:lnTo>
                    <a:pt x="15598" y="21600"/>
                  </a:lnTo>
                  <a:lnTo>
                    <a:pt x="12775" y="21600"/>
                  </a:lnTo>
                  <a:lnTo>
                    <a:pt x="12350" y="21600"/>
                  </a:lnTo>
                  <a:lnTo>
                    <a:pt x="10142" y="21600"/>
                  </a:lnTo>
                  <a:lnTo>
                    <a:pt x="9527" y="21600"/>
                  </a:lnTo>
                  <a:lnTo>
                    <a:pt x="8704" y="21600"/>
                  </a:lnTo>
                  <a:lnTo>
                    <a:pt x="6894" y="21600"/>
                  </a:lnTo>
                  <a:lnTo>
                    <a:pt x="5881" y="21600"/>
                  </a:lnTo>
                  <a:lnTo>
                    <a:pt x="5456" y="21600"/>
                  </a:lnTo>
                  <a:lnTo>
                    <a:pt x="3248" y="21600"/>
                  </a:lnTo>
                  <a:lnTo>
                    <a:pt x="2632" y="21600"/>
                  </a:lnTo>
                  <a:lnTo>
                    <a:pt x="0" y="21600"/>
                  </a:lnTo>
                  <a:close/>
                </a:path>
              </a:pathLst>
            </a:custGeom>
            <a:solidFill>
              <a:srgbClr val="FFC200"/>
            </a:solidFill>
            <a:ln w="25400" cap="flat" cmpd="sng">
              <a:noFill/>
              <a:prstDash val="solid"/>
              <a:round/>
            </a:ln>
          </p:spPr>
          <p:txBody>
            <a:bodyPr rtlCol="0" anchor="ctr"/>
            <a:lstStyle/>
            <a:p>
              <a:pPr algn="ctr"/>
            </a:p>
          </p:txBody>
        </p:sp>
      </p:grpSp>
      <p:sp>
        <p:nvSpPr>
          <p:cNvPr id="10" name="直线"/>
          <p:cNvSpPr/>
          <p:nvPr userDrawn="1"/>
        </p:nvSpPr>
        <p:spPr>
          <a:xfrm>
            <a:off x="962878" y="516078"/>
            <a:ext cx="8181123" cy="0"/>
          </a:xfrm>
          <a:prstGeom prst="line">
            <a:avLst/>
          </a:prstGeom>
          <a:noFill/>
          <a:ln w="28575" cap="flat" cmpd="sng">
            <a:solidFill>
              <a:srgbClr val="313F4F"/>
            </a:solidFill>
            <a:prstDash val="solid"/>
            <a:round/>
          </a:ln>
        </p:spPr>
        <p:txBody>
          <a:bodyPr rtlCol="0" anchor="ctr"/>
          <a:lstStyle/>
          <a:p>
            <a:pPr algn="ctr"/>
          </a:p>
        </p:txBody>
      </p:sp>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02396" y="5191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eaLnBrk="1" fontAlgn="auto" latinLnBrk="0" hangingPunct="1">
        <a:spcBef>
          <a:spcPts val="0"/>
        </a:spcBef>
        <a:buNone/>
        <a:defRPr sz="3300" kern="1200">
          <a:solidFill>
            <a:schemeClr val="tx1"/>
          </a:solidFill>
          <a:latin typeface="Calibri" panose="020F0502020204030204" charset="0"/>
          <a:ea typeface="宋体" panose="02010600030101010101" pitchFamily="2" charset="-122"/>
          <a:cs typeface="Calibri" panose="020F0502020204030204" charset="0"/>
        </a:defRPr>
      </a:lvl1pPr>
    </p:titleStyle>
    <p:bodyStyle>
      <a:lvl1pPr marL="257175" indent="-257175" algn="l" defTabSz="914400" eaLnBrk="1" fontAlgn="auto" latinLnBrk="0" hangingPunct="1">
        <a:spcBef>
          <a:spcPct val="200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Calibri" panose="020F0502020204030204" charset="0"/>
        </a:defRPr>
      </a:lvl1pPr>
      <a:lvl2pPr marL="557530" indent="-214630" algn="l" defTabSz="914400" eaLnBrk="1" fontAlgn="auto" latinLnBrk="0" hangingPunct="1">
        <a:spcBef>
          <a:spcPct val="20000"/>
        </a:spcBef>
        <a:buFont typeface="Arial" panose="020B0604020202020204" pitchFamily="34" charset="0"/>
        <a:buChar char="–"/>
        <a:defRPr sz="2100" kern="1200">
          <a:solidFill>
            <a:schemeClr val="tx1"/>
          </a:solidFill>
          <a:latin typeface="Calibri" panose="020F0502020204030204" charset="0"/>
          <a:ea typeface="宋体" panose="02010600030101010101" pitchFamily="2" charset="-122"/>
          <a:cs typeface="Calibri" panose="020F0502020204030204" charset="0"/>
        </a:defRPr>
      </a:lvl2pPr>
      <a:lvl3pPr marL="857250" indent="-171450" algn="l" defTabSz="914400" eaLnBrk="1" fontAlgn="auto" latinLnBrk="0" hangingPunct="1">
        <a:spcBef>
          <a:spcPct val="200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Calibri" panose="020F0502020204030204" charset="0"/>
        </a:defRPr>
      </a:lvl3pPr>
      <a:lvl4pPr marL="12001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4pPr>
      <a:lvl5pPr marL="15430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5pPr>
      <a:lvl6pPr marL="18859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6pPr>
      <a:lvl7pPr marL="22288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7pPr>
      <a:lvl8pPr marL="25717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8pPr>
      <a:lvl9pPr marL="25717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4.xml"/><Relationship Id="rId7" Type="http://schemas.openxmlformats.org/officeDocument/2006/relationships/hyperlink" Target="http://www.bofety.com/" TargetMode="External"/><Relationship Id="rId6" Type="http://schemas.openxmlformats.org/officeDocument/2006/relationships/tags" Target="../tags/tag23.xml"/><Relationship Id="rId5" Type="http://schemas.openxmlformats.org/officeDocument/2006/relationships/image" Target="../media/image12.jpeg"/><Relationship Id="rId4" Type="http://schemas.openxmlformats.org/officeDocument/2006/relationships/tags" Target="../tags/tag22.xml"/><Relationship Id="rId3" Type="http://schemas.openxmlformats.org/officeDocument/2006/relationships/image" Target="../media/image11.jpeg"/><Relationship Id="rId2" Type="http://schemas.openxmlformats.org/officeDocument/2006/relationships/tags" Target="../tags/tag21.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 name="矩形"/>
          <p:cNvSpPr/>
          <p:nvPr/>
        </p:nvSpPr>
        <p:spPr>
          <a:xfrm>
            <a:off x="0" y="1590189"/>
            <a:ext cx="9144000" cy="2115519"/>
          </a:xfrm>
          <a:prstGeom prst="rect">
            <a:avLst/>
          </a:prstGeom>
          <a:solidFill>
            <a:srgbClr val="313F4F"/>
          </a:solidFill>
          <a:ln w="25400" cap="flat" cmpd="sng">
            <a:noFill/>
            <a:prstDash val="solid"/>
            <a:round/>
          </a:ln>
        </p:spPr>
        <p:txBody>
          <a:bodyPr rtlCol="0" anchor="ctr"/>
          <a:lstStyle/>
          <a:p>
            <a:pPr algn="ctr"/>
          </a:p>
        </p:txBody>
      </p:sp>
      <p:sp>
        <p:nvSpPr>
          <p:cNvPr id="18" name="直线"/>
          <p:cNvSpPr/>
          <p:nvPr/>
        </p:nvSpPr>
        <p:spPr>
          <a:xfrm>
            <a:off x="2042637" y="572720"/>
            <a:ext cx="7101364" cy="0"/>
          </a:xfrm>
          <a:prstGeom prst="line">
            <a:avLst/>
          </a:prstGeom>
          <a:noFill/>
          <a:ln w="28575" cap="flat" cmpd="sng">
            <a:solidFill>
              <a:srgbClr val="313F4F"/>
            </a:solidFill>
            <a:prstDash val="solid"/>
            <a:round/>
          </a:ln>
        </p:spPr>
        <p:txBody>
          <a:bodyPr rtlCol="0" anchor="ctr"/>
          <a:lstStyle/>
          <a:p>
            <a:pPr algn="ctr"/>
          </a:p>
        </p:txBody>
      </p:sp>
      <p:sp>
        <p:nvSpPr>
          <p:cNvPr id="19" name="直线"/>
          <p:cNvSpPr/>
          <p:nvPr/>
        </p:nvSpPr>
        <p:spPr>
          <a:xfrm>
            <a:off x="3007519" y="795814"/>
            <a:ext cx="6136481" cy="0"/>
          </a:xfrm>
          <a:prstGeom prst="line">
            <a:avLst/>
          </a:prstGeom>
          <a:solidFill>
            <a:schemeClr val="accent5"/>
          </a:solidFill>
          <a:ln w="28575" cap="flat" cmpd="sng">
            <a:solidFill>
              <a:srgbClr val="FFC200"/>
            </a:solidFill>
            <a:prstDash val="solid"/>
            <a:round/>
          </a:ln>
        </p:spPr>
        <p:txBody>
          <a:bodyPr rtlCol="0" anchor="ctr"/>
          <a:lstStyle/>
          <a:p>
            <a:pPr algn="ctr"/>
          </a:p>
        </p:txBody>
      </p:sp>
      <p:sp>
        <p:nvSpPr>
          <p:cNvPr id="20" name="直线"/>
          <p:cNvSpPr/>
          <p:nvPr/>
        </p:nvSpPr>
        <p:spPr>
          <a:xfrm>
            <a:off x="4012407" y="1027271"/>
            <a:ext cx="5131594" cy="0"/>
          </a:xfrm>
          <a:prstGeom prst="line">
            <a:avLst/>
          </a:prstGeom>
          <a:noFill/>
          <a:ln w="28575" cap="flat" cmpd="sng">
            <a:solidFill>
              <a:srgbClr val="A6A6A6"/>
            </a:solidFill>
            <a:prstDash val="solid"/>
            <a:round/>
          </a:ln>
        </p:spPr>
        <p:txBody>
          <a:bodyPr rtlCol="0" anchor="ctr"/>
          <a:lstStyle/>
          <a:p>
            <a:pPr algn="ctr"/>
          </a:p>
        </p:txBody>
      </p:sp>
      <p:sp>
        <p:nvSpPr>
          <p:cNvPr id="21" name="平行四边形"/>
          <p:cNvSpPr/>
          <p:nvPr/>
        </p:nvSpPr>
        <p:spPr>
          <a:xfrm>
            <a:off x="656035" y="1440413"/>
            <a:ext cx="2293994" cy="299553"/>
          </a:xfrm>
          <a:prstGeom prst="parallelogram">
            <a:avLst>
              <a:gd name="adj" fmla="val 24959"/>
            </a:avLst>
          </a:prstGeom>
          <a:solidFill>
            <a:srgbClr val="FFC200"/>
          </a:solidFill>
          <a:ln w="25400" cap="flat" cmpd="sng">
            <a:noFill/>
            <a:prstDash val="solid"/>
            <a:round/>
          </a:ln>
        </p:spPr>
        <p:txBody>
          <a:bodyPr rtlCol="0" anchor="ctr"/>
          <a:lstStyle/>
          <a:p>
            <a:pPr algn="ctr"/>
          </a:p>
        </p:txBody>
      </p:sp>
      <p:sp>
        <p:nvSpPr>
          <p:cNvPr id="22" name="曲线"/>
          <p:cNvSpPr/>
          <p:nvPr/>
        </p:nvSpPr>
        <p:spPr>
          <a:xfrm>
            <a:off x="7021746" y="3225862"/>
            <a:ext cx="496245" cy="985376"/>
          </a:xfrm>
          <a:custGeom>
            <a:avLst/>
            <a:gdLst>
              <a:gd name="T1" fmla="*/ 0 w 21600"/>
              <a:gd name="T2" fmla="*/ 0 h 21600"/>
              <a:gd name="T3" fmla="*/ 21600 w 21600"/>
              <a:gd name="T4" fmla="*/ 21600 h 21600"/>
            </a:gdLst>
            <a:ahLst/>
            <a:cxnLst/>
            <a:rect l="T1" t="T2" r="T3" b="T4"/>
            <a:pathLst>
              <a:path w="21600" h="21600">
                <a:moveTo>
                  <a:pt x="10721" y="0"/>
                </a:moveTo>
                <a:lnTo>
                  <a:pt x="21600" y="0"/>
                </a:lnTo>
                <a:lnTo>
                  <a:pt x="10876"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23" name="曲线"/>
          <p:cNvSpPr/>
          <p:nvPr/>
        </p:nvSpPr>
        <p:spPr>
          <a:xfrm>
            <a:off x="7338720" y="3225862"/>
            <a:ext cx="496245" cy="985376"/>
          </a:xfrm>
          <a:custGeom>
            <a:avLst/>
            <a:gdLst>
              <a:gd name="T1" fmla="*/ 0 w 21600"/>
              <a:gd name="T2" fmla="*/ 0 h 21600"/>
              <a:gd name="T3" fmla="*/ 21600 w 21600"/>
              <a:gd name="T4" fmla="*/ 21600 h 21600"/>
            </a:gdLst>
            <a:ahLst/>
            <a:cxnLst/>
            <a:rect l="T1" t="T2" r="T3" b="T4"/>
            <a:pathLst>
              <a:path w="21600" h="21600">
                <a:moveTo>
                  <a:pt x="10721" y="0"/>
                </a:moveTo>
                <a:lnTo>
                  <a:pt x="21600" y="0"/>
                </a:lnTo>
                <a:lnTo>
                  <a:pt x="10876"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24" name="曲线"/>
          <p:cNvSpPr/>
          <p:nvPr/>
        </p:nvSpPr>
        <p:spPr>
          <a:xfrm>
            <a:off x="7655695" y="3225862"/>
            <a:ext cx="496244" cy="985376"/>
          </a:xfrm>
          <a:custGeom>
            <a:avLst/>
            <a:gdLst>
              <a:gd name="T1" fmla="*/ 0 w 21600"/>
              <a:gd name="T2" fmla="*/ 0 h 21600"/>
              <a:gd name="T3" fmla="*/ 21600 w 21600"/>
              <a:gd name="T4" fmla="*/ 21600 h 21600"/>
            </a:gdLst>
            <a:ahLst/>
            <a:cxnLst/>
            <a:rect l="T1" t="T2" r="T3" b="T4"/>
            <a:pathLst>
              <a:path w="21600" h="21600">
                <a:moveTo>
                  <a:pt x="10722" y="0"/>
                </a:moveTo>
                <a:lnTo>
                  <a:pt x="21600" y="0"/>
                </a:lnTo>
                <a:lnTo>
                  <a:pt x="10877"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25" name="曲线"/>
          <p:cNvSpPr/>
          <p:nvPr/>
        </p:nvSpPr>
        <p:spPr>
          <a:xfrm>
            <a:off x="7972671" y="3225862"/>
            <a:ext cx="496244" cy="985376"/>
          </a:xfrm>
          <a:custGeom>
            <a:avLst/>
            <a:gdLst>
              <a:gd name="T1" fmla="*/ 0 w 21600"/>
              <a:gd name="T2" fmla="*/ 0 h 21600"/>
              <a:gd name="T3" fmla="*/ 21600 w 21600"/>
              <a:gd name="T4" fmla="*/ 21600 h 21600"/>
            </a:gdLst>
            <a:ahLst/>
            <a:cxnLst/>
            <a:rect l="T1" t="T2" r="T3" b="T4"/>
            <a:pathLst>
              <a:path w="21600" h="21600">
                <a:moveTo>
                  <a:pt x="10722" y="0"/>
                </a:moveTo>
                <a:lnTo>
                  <a:pt x="21600" y="0"/>
                </a:lnTo>
                <a:lnTo>
                  <a:pt x="10877"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26" name="曲线"/>
          <p:cNvSpPr/>
          <p:nvPr/>
        </p:nvSpPr>
        <p:spPr>
          <a:xfrm>
            <a:off x="6906458"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27" name="曲线"/>
          <p:cNvSpPr/>
          <p:nvPr/>
        </p:nvSpPr>
        <p:spPr>
          <a:xfrm>
            <a:off x="6822772"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28" name="曲线"/>
          <p:cNvSpPr/>
          <p:nvPr/>
        </p:nvSpPr>
        <p:spPr>
          <a:xfrm>
            <a:off x="6739083"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29" name="曲线"/>
          <p:cNvSpPr/>
          <p:nvPr/>
        </p:nvSpPr>
        <p:spPr>
          <a:xfrm>
            <a:off x="6655395"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30" name="曲线"/>
          <p:cNvSpPr/>
          <p:nvPr/>
        </p:nvSpPr>
        <p:spPr>
          <a:xfrm>
            <a:off x="6571706"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31" name="曲线"/>
          <p:cNvSpPr/>
          <p:nvPr/>
        </p:nvSpPr>
        <p:spPr>
          <a:xfrm>
            <a:off x="6488017"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32" name="曲线"/>
          <p:cNvSpPr/>
          <p:nvPr/>
        </p:nvSpPr>
        <p:spPr>
          <a:xfrm>
            <a:off x="6404328"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33" name="曲线"/>
          <p:cNvSpPr/>
          <p:nvPr/>
        </p:nvSpPr>
        <p:spPr>
          <a:xfrm>
            <a:off x="6320639"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34" name="曲线"/>
          <p:cNvSpPr/>
          <p:nvPr/>
        </p:nvSpPr>
        <p:spPr>
          <a:xfrm>
            <a:off x="6236951"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35" name="曲线"/>
          <p:cNvSpPr/>
          <p:nvPr/>
        </p:nvSpPr>
        <p:spPr>
          <a:xfrm>
            <a:off x="6153262"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36" name="曲线"/>
          <p:cNvSpPr/>
          <p:nvPr/>
        </p:nvSpPr>
        <p:spPr>
          <a:xfrm>
            <a:off x="6069572"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37" name="曲线"/>
          <p:cNvSpPr/>
          <p:nvPr/>
        </p:nvSpPr>
        <p:spPr>
          <a:xfrm>
            <a:off x="5985883"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38" name="曲线"/>
          <p:cNvSpPr/>
          <p:nvPr/>
        </p:nvSpPr>
        <p:spPr>
          <a:xfrm>
            <a:off x="5902194"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39" name="曲线"/>
          <p:cNvSpPr/>
          <p:nvPr/>
        </p:nvSpPr>
        <p:spPr>
          <a:xfrm>
            <a:off x="5818505"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40" name="曲线"/>
          <p:cNvSpPr/>
          <p:nvPr/>
        </p:nvSpPr>
        <p:spPr>
          <a:xfrm>
            <a:off x="5734816"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41" name="曲线"/>
          <p:cNvSpPr/>
          <p:nvPr/>
        </p:nvSpPr>
        <p:spPr>
          <a:xfrm>
            <a:off x="5651130"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42" name="曲线"/>
          <p:cNvSpPr/>
          <p:nvPr/>
        </p:nvSpPr>
        <p:spPr>
          <a:xfrm>
            <a:off x="5567441"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43" name="曲线"/>
          <p:cNvSpPr/>
          <p:nvPr/>
        </p:nvSpPr>
        <p:spPr>
          <a:xfrm>
            <a:off x="5483752"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44" name="曲线"/>
          <p:cNvSpPr/>
          <p:nvPr/>
        </p:nvSpPr>
        <p:spPr>
          <a:xfrm>
            <a:off x="5400063"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45" name="曲线"/>
          <p:cNvSpPr/>
          <p:nvPr/>
        </p:nvSpPr>
        <p:spPr>
          <a:xfrm>
            <a:off x="5316374"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46" name="曲线"/>
          <p:cNvSpPr/>
          <p:nvPr/>
        </p:nvSpPr>
        <p:spPr>
          <a:xfrm>
            <a:off x="5232685"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47" name="曲线"/>
          <p:cNvSpPr/>
          <p:nvPr/>
        </p:nvSpPr>
        <p:spPr>
          <a:xfrm>
            <a:off x="5148996"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48" name="曲线"/>
          <p:cNvSpPr/>
          <p:nvPr/>
        </p:nvSpPr>
        <p:spPr>
          <a:xfrm>
            <a:off x="5065306"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49" name="曲线"/>
          <p:cNvSpPr/>
          <p:nvPr/>
        </p:nvSpPr>
        <p:spPr>
          <a:xfrm>
            <a:off x="4981620"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50" name="曲线"/>
          <p:cNvSpPr/>
          <p:nvPr/>
        </p:nvSpPr>
        <p:spPr>
          <a:xfrm>
            <a:off x="4897931" y="3847634"/>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51" name="曲线"/>
          <p:cNvSpPr/>
          <p:nvPr/>
        </p:nvSpPr>
        <p:spPr>
          <a:xfrm>
            <a:off x="4814242" y="3847634"/>
            <a:ext cx="138779"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52" name="曲线"/>
          <p:cNvSpPr/>
          <p:nvPr/>
        </p:nvSpPr>
        <p:spPr>
          <a:xfrm>
            <a:off x="4730553" y="3847634"/>
            <a:ext cx="138780" cy="363605"/>
          </a:xfrm>
          <a:custGeom>
            <a:avLst/>
            <a:gdLst>
              <a:gd name="T1" fmla="*/ 0 w 21600"/>
              <a:gd name="T2" fmla="*/ 0 h 21600"/>
              <a:gd name="T3" fmla="*/ 21600 w 21600"/>
              <a:gd name="T4" fmla="*/ 21600 h 21600"/>
            </a:gdLst>
            <a:ahLst/>
            <a:cxnLst/>
            <a:rect l="T1" t="T2" r="T3" b="T4"/>
            <a:pathLst>
              <a:path w="21600" h="21600">
                <a:moveTo>
                  <a:pt x="14146"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53" name="曲线"/>
          <p:cNvSpPr/>
          <p:nvPr/>
        </p:nvSpPr>
        <p:spPr>
          <a:xfrm>
            <a:off x="4646865" y="3847634"/>
            <a:ext cx="138780" cy="363605"/>
          </a:xfrm>
          <a:custGeom>
            <a:avLst/>
            <a:gdLst>
              <a:gd name="T1" fmla="*/ 0 w 21600"/>
              <a:gd name="T2" fmla="*/ 0 h 21600"/>
              <a:gd name="T3" fmla="*/ 21600 w 21600"/>
              <a:gd name="T4" fmla="*/ 21600 h 21600"/>
            </a:gdLst>
            <a:ahLst/>
            <a:cxnLst/>
            <a:rect l="T1" t="T2" r="T3" b="T4"/>
            <a:pathLst>
              <a:path w="21600" h="21600">
                <a:moveTo>
                  <a:pt x="14146"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54" name="曲线"/>
          <p:cNvSpPr/>
          <p:nvPr/>
        </p:nvSpPr>
        <p:spPr>
          <a:xfrm>
            <a:off x="4563176" y="3847634"/>
            <a:ext cx="138780" cy="363605"/>
          </a:xfrm>
          <a:custGeom>
            <a:avLst/>
            <a:gdLst>
              <a:gd name="T1" fmla="*/ 0 w 21600"/>
              <a:gd name="T2" fmla="*/ 0 h 21600"/>
              <a:gd name="T3" fmla="*/ 21600 w 21600"/>
              <a:gd name="T4" fmla="*/ 21600 h 21600"/>
            </a:gdLst>
            <a:ahLst/>
            <a:cxnLst/>
            <a:rect l="T1" t="T2" r="T3" b="T4"/>
            <a:pathLst>
              <a:path w="21600" h="21600">
                <a:moveTo>
                  <a:pt x="14146"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sp>
        <p:nvSpPr>
          <p:cNvPr id="55" name="曲线"/>
          <p:cNvSpPr/>
          <p:nvPr/>
        </p:nvSpPr>
        <p:spPr>
          <a:xfrm>
            <a:off x="4479487" y="3847634"/>
            <a:ext cx="138780" cy="363605"/>
          </a:xfrm>
          <a:custGeom>
            <a:avLst/>
            <a:gdLst>
              <a:gd name="T1" fmla="*/ 0 w 21600"/>
              <a:gd name="T2" fmla="*/ 0 h 21600"/>
              <a:gd name="T3" fmla="*/ 21600 w 21600"/>
              <a:gd name="T4" fmla="*/ 21600 h 21600"/>
            </a:gdLst>
            <a:ahLst/>
            <a:cxnLst/>
            <a:rect l="T1" t="T2" r="T3" b="T4"/>
            <a:pathLst>
              <a:path w="21600" h="21600">
                <a:moveTo>
                  <a:pt x="14146" y="0"/>
                </a:moveTo>
                <a:lnTo>
                  <a:pt x="21600" y="0"/>
                </a:lnTo>
                <a:lnTo>
                  <a:pt x="7451" y="21600"/>
                </a:lnTo>
                <a:lnTo>
                  <a:pt x="0" y="21600"/>
                </a:lnTo>
                <a:close/>
              </a:path>
            </a:pathLst>
          </a:custGeom>
          <a:solidFill>
            <a:srgbClr val="313F4F"/>
          </a:solidFill>
          <a:ln w="25400" cap="flat" cmpd="sng">
            <a:noFill/>
            <a:prstDash val="solid"/>
            <a:round/>
          </a:ln>
        </p:spPr>
        <p:txBody>
          <a:bodyPr rtlCol="0" anchor="ctr"/>
          <a:lstStyle/>
          <a:p>
            <a:pPr algn="ctr"/>
          </a:p>
        </p:txBody>
      </p:sp>
      <p:grpSp>
        <p:nvGrpSpPr>
          <p:cNvPr id="74" name="组合"/>
          <p:cNvGrpSpPr/>
          <p:nvPr/>
        </p:nvGrpSpPr>
        <p:grpSpPr>
          <a:xfrm>
            <a:off x="-132517" y="1318860"/>
            <a:ext cx="829745" cy="190727"/>
            <a:chOff x="-132517" y="1318860"/>
            <a:chExt cx="829745" cy="190727"/>
          </a:xfrm>
        </p:grpSpPr>
        <p:sp>
          <p:nvSpPr>
            <p:cNvPr id="56" name="曲线"/>
            <p:cNvSpPr/>
            <p:nvPr/>
          </p:nvSpPr>
          <p:spPr>
            <a:xfrm>
              <a:off x="223694" y="1318860"/>
              <a:ext cx="72795" cy="190727"/>
            </a:xfrm>
            <a:custGeom>
              <a:avLst/>
              <a:gdLst>
                <a:gd name="T1" fmla="*/ 0 w 21600"/>
                <a:gd name="T2" fmla="*/ 0 h 21600"/>
                <a:gd name="T3" fmla="*/ 21600 w 21600"/>
                <a:gd name="T4" fmla="*/ 21600 h 21600"/>
              </a:gdLst>
              <a:ahLst/>
              <a:cxnLst/>
              <a:rect l="T1" t="T2" r="T3" b="T4"/>
              <a:pathLst>
                <a:path w="21600" h="21600">
                  <a:moveTo>
                    <a:pt x="14146" y="0"/>
                  </a:moveTo>
                  <a:lnTo>
                    <a:pt x="21600" y="0"/>
                  </a:lnTo>
                  <a:lnTo>
                    <a:pt x="7452"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57" name="曲线"/>
            <p:cNvSpPr/>
            <p:nvPr/>
          </p:nvSpPr>
          <p:spPr>
            <a:xfrm>
              <a:off x="179169" y="1318860"/>
              <a:ext cx="72796" cy="190727"/>
            </a:xfrm>
            <a:custGeom>
              <a:avLst/>
              <a:gdLst>
                <a:gd name="T1" fmla="*/ 0 w 21600"/>
                <a:gd name="T2" fmla="*/ 0 h 21600"/>
                <a:gd name="T3" fmla="*/ 21600 w 21600"/>
                <a:gd name="T4" fmla="*/ 21600 h 21600"/>
              </a:gdLst>
              <a:ahLst/>
              <a:cxnLst/>
              <a:rect l="T1" t="T2" r="T3" b="T4"/>
              <a:pathLst>
                <a:path w="21600" h="21600">
                  <a:moveTo>
                    <a:pt x="14146" y="0"/>
                  </a:moveTo>
                  <a:lnTo>
                    <a:pt x="21600" y="0"/>
                  </a:lnTo>
                  <a:lnTo>
                    <a:pt x="7452"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58" name="曲线"/>
            <p:cNvSpPr/>
            <p:nvPr/>
          </p:nvSpPr>
          <p:spPr>
            <a:xfrm>
              <a:off x="134642" y="1318860"/>
              <a:ext cx="72795" cy="190727"/>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2"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59" name="曲线"/>
            <p:cNvSpPr/>
            <p:nvPr/>
          </p:nvSpPr>
          <p:spPr>
            <a:xfrm>
              <a:off x="90115" y="1318860"/>
              <a:ext cx="72796" cy="190727"/>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60" name="曲线"/>
            <p:cNvSpPr/>
            <p:nvPr/>
          </p:nvSpPr>
          <p:spPr>
            <a:xfrm>
              <a:off x="45588" y="1318860"/>
              <a:ext cx="72796" cy="190727"/>
            </a:xfrm>
            <a:custGeom>
              <a:avLst/>
              <a:gdLst>
                <a:gd name="T1" fmla="*/ 0 w 21600"/>
                <a:gd name="T2" fmla="*/ 0 h 21600"/>
                <a:gd name="T3" fmla="*/ 21600 w 21600"/>
                <a:gd name="T4" fmla="*/ 21600 h 21600"/>
              </a:gdLst>
              <a:ahLst/>
              <a:cxnLst/>
              <a:rect l="T1" t="T2" r="T3" b="T4"/>
              <a:pathLst>
                <a:path w="21600" h="21600">
                  <a:moveTo>
                    <a:pt x="14146" y="0"/>
                  </a:moveTo>
                  <a:lnTo>
                    <a:pt x="21600" y="0"/>
                  </a:lnTo>
                  <a:lnTo>
                    <a:pt x="7451"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61" name="曲线"/>
            <p:cNvSpPr/>
            <p:nvPr/>
          </p:nvSpPr>
          <p:spPr>
            <a:xfrm>
              <a:off x="1062" y="1318860"/>
              <a:ext cx="72796" cy="190727"/>
            </a:xfrm>
            <a:custGeom>
              <a:avLst/>
              <a:gdLst>
                <a:gd name="T1" fmla="*/ 0 w 21600"/>
                <a:gd name="T2" fmla="*/ 0 h 21600"/>
                <a:gd name="T3" fmla="*/ 21600 w 21600"/>
                <a:gd name="T4" fmla="*/ 21600 h 21600"/>
              </a:gdLst>
              <a:ahLst/>
              <a:cxnLst/>
              <a:rect l="T1" t="T2" r="T3" b="T4"/>
              <a:pathLst>
                <a:path w="21600" h="21600">
                  <a:moveTo>
                    <a:pt x="14146" y="0"/>
                  </a:moveTo>
                  <a:lnTo>
                    <a:pt x="21600" y="0"/>
                  </a:lnTo>
                  <a:lnTo>
                    <a:pt x="7451"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62" name="曲线"/>
            <p:cNvSpPr/>
            <p:nvPr/>
          </p:nvSpPr>
          <p:spPr>
            <a:xfrm>
              <a:off x="-43464" y="1318860"/>
              <a:ext cx="72796" cy="190727"/>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63" name="曲线"/>
            <p:cNvSpPr/>
            <p:nvPr/>
          </p:nvSpPr>
          <p:spPr>
            <a:xfrm>
              <a:off x="-87991" y="1318860"/>
              <a:ext cx="72796" cy="190727"/>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2"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64" name="曲线"/>
            <p:cNvSpPr/>
            <p:nvPr/>
          </p:nvSpPr>
          <p:spPr>
            <a:xfrm>
              <a:off x="-132517" y="1318860"/>
              <a:ext cx="72796" cy="190727"/>
            </a:xfrm>
            <a:custGeom>
              <a:avLst/>
              <a:gdLst>
                <a:gd name="T1" fmla="*/ 0 w 21600"/>
                <a:gd name="T2" fmla="*/ 0 h 21600"/>
                <a:gd name="T3" fmla="*/ 21600 w 21600"/>
                <a:gd name="T4" fmla="*/ 21600 h 21600"/>
              </a:gdLst>
              <a:ahLst/>
              <a:cxnLst/>
              <a:rect l="T1" t="T2" r="T3" b="T4"/>
              <a:pathLst>
                <a:path w="21600" h="21600">
                  <a:moveTo>
                    <a:pt x="14146" y="0"/>
                  </a:moveTo>
                  <a:lnTo>
                    <a:pt x="21600" y="0"/>
                  </a:lnTo>
                  <a:lnTo>
                    <a:pt x="7451"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65" name="曲线"/>
            <p:cNvSpPr/>
            <p:nvPr/>
          </p:nvSpPr>
          <p:spPr>
            <a:xfrm>
              <a:off x="624433" y="1318860"/>
              <a:ext cx="72795" cy="190727"/>
            </a:xfrm>
            <a:custGeom>
              <a:avLst/>
              <a:gdLst>
                <a:gd name="T1" fmla="*/ 0 w 21600"/>
                <a:gd name="T2" fmla="*/ 0 h 21600"/>
                <a:gd name="T3" fmla="*/ 21600 w 21600"/>
                <a:gd name="T4" fmla="*/ 21600 h 21600"/>
              </a:gdLst>
              <a:ahLst/>
              <a:cxnLst/>
              <a:rect l="T1" t="T2" r="T3" b="T4"/>
              <a:pathLst>
                <a:path w="21600" h="21600">
                  <a:moveTo>
                    <a:pt x="14146" y="0"/>
                  </a:moveTo>
                  <a:lnTo>
                    <a:pt x="21599" y="0"/>
                  </a:lnTo>
                  <a:lnTo>
                    <a:pt x="7451"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66" name="曲线"/>
            <p:cNvSpPr/>
            <p:nvPr/>
          </p:nvSpPr>
          <p:spPr>
            <a:xfrm>
              <a:off x="579909" y="1318860"/>
              <a:ext cx="72795" cy="190727"/>
            </a:xfrm>
            <a:custGeom>
              <a:avLst/>
              <a:gdLst>
                <a:gd name="T1" fmla="*/ 0 w 21600"/>
                <a:gd name="T2" fmla="*/ 0 h 21600"/>
                <a:gd name="T3" fmla="*/ 21600 w 21600"/>
                <a:gd name="T4" fmla="*/ 21600 h 21600"/>
              </a:gdLst>
              <a:ahLst/>
              <a:cxnLst/>
              <a:rect l="T1" t="T2" r="T3" b="T4"/>
              <a:pathLst>
                <a:path w="21600" h="21600">
                  <a:moveTo>
                    <a:pt x="14146" y="0"/>
                  </a:moveTo>
                  <a:lnTo>
                    <a:pt x="21599" y="0"/>
                  </a:lnTo>
                  <a:lnTo>
                    <a:pt x="7452"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67" name="曲线"/>
            <p:cNvSpPr/>
            <p:nvPr/>
          </p:nvSpPr>
          <p:spPr>
            <a:xfrm>
              <a:off x="535383" y="1318860"/>
              <a:ext cx="72796" cy="190727"/>
            </a:xfrm>
            <a:custGeom>
              <a:avLst/>
              <a:gdLst>
                <a:gd name="T1" fmla="*/ 0 w 21600"/>
                <a:gd name="T2" fmla="*/ 0 h 21600"/>
                <a:gd name="T3" fmla="*/ 21600 w 21600"/>
                <a:gd name="T4" fmla="*/ 21600 h 21600"/>
              </a:gdLst>
              <a:ahLst/>
              <a:cxnLst/>
              <a:rect l="T1" t="T2" r="T3" b="T4"/>
              <a:pathLst>
                <a:path w="21600" h="21600">
                  <a:moveTo>
                    <a:pt x="14146" y="0"/>
                  </a:moveTo>
                  <a:lnTo>
                    <a:pt x="21600" y="0"/>
                  </a:lnTo>
                  <a:lnTo>
                    <a:pt x="7451"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68" name="曲线"/>
            <p:cNvSpPr/>
            <p:nvPr/>
          </p:nvSpPr>
          <p:spPr>
            <a:xfrm>
              <a:off x="490856" y="1318860"/>
              <a:ext cx="72796" cy="190727"/>
            </a:xfrm>
            <a:custGeom>
              <a:avLst/>
              <a:gdLst>
                <a:gd name="T1" fmla="*/ 0 w 21600"/>
                <a:gd name="T2" fmla="*/ 0 h 21600"/>
                <a:gd name="T3" fmla="*/ 21600 w 21600"/>
                <a:gd name="T4" fmla="*/ 21600 h 21600"/>
              </a:gdLst>
              <a:ahLst/>
              <a:cxnLst/>
              <a:rect l="T1" t="T2" r="T3" b="T4"/>
              <a:pathLst>
                <a:path w="21600" h="21600">
                  <a:moveTo>
                    <a:pt x="14146" y="0"/>
                  </a:moveTo>
                  <a:lnTo>
                    <a:pt x="21600" y="0"/>
                  </a:lnTo>
                  <a:lnTo>
                    <a:pt x="7451"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69" name="曲线"/>
            <p:cNvSpPr/>
            <p:nvPr/>
          </p:nvSpPr>
          <p:spPr>
            <a:xfrm>
              <a:off x="446328" y="1318860"/>
              <a:ext cx="72796" cy="190727"/>
            </a:xfrm>
            <a:custGeom>
              <a:avLst/>
              <a:gdLst>
                <a:gd name="T1" fmla="*/ 0 w 21600"/>
                <a:gd name="T2" fmla="*/ 0 h 21600"/>
                <a:gd name="T3" fmla="*/ 21600 w 21600"/>
                <a:gd name="T4" fmla="*/ 21600 h 21600"/>
              </a:gdLst>
              <a:ahLst/>
              <a:cxnLst/>
              <a:rect l="T1" t="T2" r="T3" b="T4"/>
              <a:pathLst>
                <a:path w="21600" h="21600">
                  <a:moveTo>
                    <a:pt x="14146" y="0"/>
                  </a:moveTo>
                  <a:lnTo>
                    <a:pt x="21600" y="0"/>
                  </a:lnTo>
                  <a:lnTo>
                    <a:pt x="7451"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70" name="曲线"/>
            <p:cNvSpPr/>
            <p:nvPr/>
          </p:nvSpPr>
          <p:spPr>
            <a:xfrm>
              <a:off x="401802" y="1318860"/>
              <a:ext cx="72796" cy="190727"/>
            </a:xfrm>
            <a:custGeom>
              <a:avLst/>
              <a:gdLst>
                <a:gd name="T1" fmla="*/ 0 w 21600"/>
                <a:gd name="T2" fmla="*/ 0 h 21600"/>
                <a:gd name="T3" fmla="*/ 21600 w 21600"/>
                <a:gd name="T4" fmla="*/ 21600 h 21600"/>
              </a:gdLst>
              <a:ahLst/>
              <a:cxnLst/>
              <a:rect l="T1" t="T2" r="T3" b="T4"/>
              <a:pathLst>
                <a:path w="21600" h="21600">
                  <a:moveTo>
                    <a:pt x="14146" y="0"/>
                  </a:moveTo>
                  <a:lnTo>
                    <a:pt x="21600" y="0"/>
                  </a:lnTo>
                  <a:lnTo>
                    <a:pt x="7451"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71" name="曲线"/>
            <p:cNvSpPr/>
            <p:nvPr/>
          </p:nvSpPr>
          <p:spPr>
            <a:xfrm>
              <a:off x="357276" y="1318860"/>
              <a:ext cx="72796" cy="190727"/>
            </a:xfrm>
            <a:custGeom>
              <a:avLst/>
              <a:gdLst>
                <a:gd name="T1" fmla="*/ 0 w 21600"/>
                <a:gd name="T2" fmla="*/ 0 h 21600"/>
                <a:gd name="T3" fmla="*/ 21600 w 21600"/>
                <a:gd name="T4" fmla="*/ 21600 h 21600"/>
              </a:gdLst>
              <a:ahLst/>
              <a:cxnLst/>
              <a:rect l="T1" t="T2" r="T3" b="T4"/>
              <a:pathLst>
                <a:path w="21600" h="21600">
                  <a:moveTo>
                    <a:pt x="14146" y="0"/>
                  </a:moveTo>
                  <a:lnTo>
                    <a:pt x="21600" y="0"/>
                  </a:lnTo>
                  <a:lnTo>
                    <a:pt x="7451"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72" name="曲线"/>
            <p:cNvSpPr/>
            <p:nvPr/>
          </p:nvSpPr>
          <p:spPr>
            <a:xfrm>
              <a:off x="312749" y="1318860"/>
              <a:ext cx="72796" cy="190727"/>
            </a:xfrm>
            <a:custGeom>
              <a:avLst/>
              <a:gdLst>
                <a:gd name="T1" fmla="*/ 0 w 21600"/>
                <a:gd name="T2" fmla="*/ 0 h 21600"/>
                <a:gd name="T3" fmla="*/ 21600 w 21600"/>
                <a:gd name="T4" fmla="*/ 21600 h 21600"/>
              </a:gdLst>
              <a:ahLst/>
              <a:cxnLst/>
              <a:rect l="T1" t="T2" r="T3" b="T4"/>
              <a:pathLst>
                <a:path w="21600" h="21600">
                  <a:moveTo>
                    <a:pt x="14146" y="0"/>
                  </a:moveTo>
                  <a:lnTo>
                    <a:pt x="21600" y="0"/>
                  </a:lnTo>
                  <a:lnTo>
                    <a:pt x="7451" y="21600"/>
                  </a:lnTo>
                  <a:lnTo>
                    <a:pt x="0" y="21600"/>
                  </a:lnTo>
                  <a:close/>
                </a:path>
              </a:pathLst>
            </a:custGeom>
            <a:solidFill>
              <a:srgbClr val="FFC200"/>
            </a:solidFill>
            <a:ln w="25400" cap="flat" cmpd="sng">
              <a:noFill/>
              <a:prstDash val="solid"/>
              <a:round/>
            </a:ln>
          </p:spPr>
          <p:txBody>
            <a:bodyPr rtlCol="0" anchor="ctr"/>
            <a:lstStyle/>
            <a:p>
              <a:pPr algn="ctr"/>
            </a:p>
          </p:txBody>
        </p:sp>
        <p:sp>
          <p:nvSpPr>
            <p:cNvPr id="73" name="曲线"/>
            <p:cNvSpPr/>
            <p:nvPr/>
          </p:nvSpPr>
          <p:spPr>
            <a:xfrm>
              <a:off x="268222" y="1318860"/>
              <a:ext cx="72795" cy="190727"/>
            </a:xfrm>
            <a:custGeom>
              <a:avLst/>
              <a:gdLst>
                <a:gd name="T1" fmla="*/ 0 w 21600"/>
                <a:gd name="T2" fmla="*/ 0 h 21600"/>
                <a:gd name="T3" fmla="*/ 21600 w 21600"/>
                <a:gd name="T4" fmla="*/ 21600 h 21600"/>
              </a:gdLst>
              <a:ahLst/>
              <a:cxnLst/>
              <a:rect l="T1" t="T2" r="T3" b="T4"/>
              <a:pathLst>
                <a:path w="21600" h="21600">
                  <a:moveTo>
                    <a:pt x="14146" y="0"/>
                  </a:moveTo>
                  <a:lnTo>
                    <a:pt x="21600" y="0"/>
                  </a:lnTo>
                  <a:lnTo>
                    <a:pt x="7452" y="21600"/>
                  </a:lnTo>
                  <a:lnTo>
                    <a:pt x="0" y="21600"/>
                  </a:lnTo>
                  <a:close/>
                </a:path>
              </a:pathLst>
            </a:custGeom>
            <a:solidFill>
              <a:srgbClr val="FFC200"/>
            </a:solidFill>
            <a:ln w="25400" cap="flat" cmpd="sng">
              <a:noFill/>
              <a:prstDash val="solid"/>
              <a:round/>
            </a:ln>
          </p:spPr>
          <p:txBody>
            <a:bodyPr rtlCol="0" anchor="ctr"/>
            <a:lstStyle/>
            <a:p>
              <a:pPr algn="ctr"/>
            </a:p>
          </p:txBody>
        </p:sp>
      </p:grpSp>
      <p:sp>
        <p:nvSpPr>
          <p:cNvPr id="75" name="矩形"/>
          <p:cNvSpPr/>
          <p:nvPr/>
        </p:nvSpPr>
        <p:spPr>
          <a:xfrm>
            <a:off x="179169" y="2026453"/>
            <a:ext cx="9156244" cy="852862"/>
          </a:xfrm>
          <a:prstGeom prst="rect">
            <a:avLst/>
          </a:prstGeom>
          <a:noFill/>
          <a:ln w="9525" cap="flat" cmpd="sng">
            <a:noFill/>
            <a:prstDash val="solid"/>
            <a:round/>
          </a:ln>
        </p:spPr>
        <p:txBody>
          <a:bodyPr vert="horz" wrap="square" lIns="91440" tIns="45720" rIns="91440" bIns="45720" anchor="t" anchorCtr="0">
            <a:spAutoFit/>
          </a:bodyPr>
          <a:lstStyle/>
          <a:p>
            <a:pPr algn="just">
              <a:lnSpc>
                <a:spcPct val="120000"/>
              </a:lnSpc>
            </a:pPr>
            <a:r>
              <a:rPr lang="zh-CN" altLang="en-US" sz="4500" b="1" i="0" u="none" strike="noStrike" kern="1200" cap="none" spc="0" baseline="0" dirty="0">
                <a:solidFill>
                  <a:schemeClr val="bg1"/>
                </a:solidFill>
                <a:latin typeface="微软雅黑" panose="020B0503020204020204" pitchFamily="34" charset="-122"/>
                <a:ea typeface="微软雅黑" panose="020B0503020204020204" pitchFamily="34" charset="-122"/>
                <a:cs typeface="Calibri" panose="020F0502020204030204" charset="0"/>
              </a:rPr>
              <a:t>特种设备</a:t>
            </a:r>
            <a:r>
              <a:rPr lang="zh-CN" altLang="en-US" sz="4500" b="1" dirty="0">
                <a:solidFill>
                  <a:schemeClr val="bg1"/>
                </a:solidFill>
                <a:latin typeface="微软雅黑" panose="020B0503020204020204" pitchFamily="34" charset="-122"/>
                <a:ea typeface="微软雅黑" panose="020B0503020204020204" pitchFamily="34" charset="-122"/>
                <a:cs typeface="Calibri" panose="020F0502020204030204" charset="0"/>
              </a:rPr>
              <a:t>生产使用与检验检测</a:t>
            </a:r>
            <a:r>
              <a:rPr lang="zh-CN" altLang="en-US" sz="4500" b="1" i="0" u="none" strike="noStrike" kern="1200" cap="none" spc="0" baseline="0" dirty="0">
                <a:solidFill>
                  <a:schemeClr val="bg1"/>
                </a:solidFill>
                <a:latin typeface="微软雅黑" panose="020B0503020204020204" pitchFamily="34" charset="-122"/>
                <a:ea typeface="微软雅黑" panose="020B0503020204020204" pitchFamily="34" charset="-122"/>
                <a:cs typeface="Calibri" panose="020F0502020204030204" charset="0"/>
              </a:rPr>
              <a:t>培训</a:t>
            </a:r>
            <a:endParaRPr lang="zh-CN" altLang="en-US" sz="4500" b="1" i="0" u="none" strike="noStrike" kern="1200" cap="none" spc="0" baseline="0"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76" name="矩形"/>
          <p:cNvSpPr/>
          <p:nvPr/>
        </p:nvSpPr>
        <p:spPr>
          <a:xfrm>
            <a:off x="599598" y="3860007"/>
            <a:ext cx="1566526" cy="342900"/>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685800">
              <a:lnSpc>
                <a:spcPct val="120000"/>
              </a:lnSpc>
              <a:spcBef>
                <a:spcPts val="0"/>
              </a:spcBef>
              <a:spcAft>
                <a:spcPts val="0"/>
              </a:spcAft>
              <a:buNone/>
            </a:pPr>
            <a:r>
              <a:rPr lang="zh-CN" altLang="en-US" sz="1350" b="1" i="0" u="none" strike="noStrike" kern="1200" cap="none" spc="0" baseline="0">
                <a:solidFill>
                  <a:srgbClr val="313F4F"/>
                </a:solidFill>
                <a:latin typeface="微软雅黑" panose="020B0503020204020204" pitchFamily="34" charset="-122"/>
                <a:ea typeface="微软雅黑" panose="020B0503020204020204" pitchFamily="34" charset="-122"/>
                <a:cs typeface="Calibri" panose="020F0502020204030204" charset="0"/>
              </a:rPr>
              <a:t>培训讲师：</a:t>
            </a:r>
            <a:endParaRPr lang="zh-CN" altLang="en-US" sz="1350" b="1" i="0" u="none" strike="noStrike" kern="1200" cap="none" spc="0" baseline="0">
              <a:solidFill>
                <a:srgbClr val="313F4F"/>
              </a:solidFill>
              <a:latin typeface="微软雅黑" panose="020B0503020204020204" pitchFamily="34" charset="-122"/>
              <a:ea typeface="微软雅黑" panose="020B0503020204020204" pitchFamily="34" charset="-122"/>
              <a:cs typeface="Calibri" panose="020F0502020204030204" charset="0"/>
            </a:endParaRPr>
          </a:p>
        </p:txBody>
      </p:sp>
      <p:sp>
        <p:nvSpPr>
          <p:cNvPr id="77" name="曲线"/>
          <p:cNvSpPr/>
          <p:nvPr/>
        </p:nvSpPr>
        <p:spPr>
          <a:xfrm>
            <a:off x="7090274" y="4478210"/>
            <a:ext cx="290305" cy="290308"/>
          </a:xfrm>
          <a:custGeom>
            <a:avLst/>
            <a:gdLst>
              <a:gd name="T1" fmla="*/ 0 w 21600"/>
              <a:gd name="T2" fmla="*/ 0 h 21600"/>
              <a:gd name="T3" fmla="*/ 21600 w 21600"/>
              <a:gd name="T4" fmla="*/ 21600 h 21600"/>
            </a:gdLst>
            <a:ahLst/>
            <a:cxnLst/>
            <a:rect l="T1" t="T2" r="T3" b="T4"/>
            <a:pathLst>
              <a:path w="21600" h="21600">
                <a:moveTo>
                  <a:pt x="10800" y="12995"/>
                </a:moveTo>
                <a:cubicBezTo>
                  <a:pt x="11989" y="12995"/>
                  <a:pt x="12996" y="11989"/>
                  <a:pt x="12996" y="10800"/>
                </a:cubicBezTo>
                <a:cubicBezTo>
                  <a:pt x="12996" y="10341"/>
                  <a:pt x="12813" y="9884"/>
                  <a:pt x="12538" y="9609"/>
                </a:cubicBezTo>
                <a:cubicBezTo>
                  <a:pt x="12172" y="9059"/>
                  <a:pt x="11532" y="8693"/>
                  <a:pt x="10800" y="8693"/>
                </a:cubicBezTo>
                <a:cubicBezTo>
                  <a:pt x="10067" y="8693"/>
                  <a:pt x="9426" y="9059"/>
                  <a:pt x="9060" y="9609"/>
                </a:cubicBezTo>
                <a:cubicBezTo>
                  <a:pt x="8786" y="9884"/>
                  <a:pt x="8602" y="10341"/>
                  <a:pt x="8602" y="10800"/>
                </a:cubicBezTo>
                <a:cubicBezTo>
                  <a:pt x="8602" y="11989"/>
                  <a:pt x="9610" y="12995"/>
                  <a:pt x="10800" y="12995"/>
                </a:cubicBezTo>
                <a:close/>
                <a:moveTo>
                  <a:pt x="15559" y="8145"/>
                </a:moveTo>
                <a:cubicBezTo>
                  <a:pt x="15559" y="6406"/>
                  <a:pt x="15559" y="6406"/>
                  <a:pt x="15559" y="6406"/>
                </a:cubicBezTo>
                <a:cubicBezTo>
                  <a:pt x="15559" y="6131"/>
                  <a:pt x="15559" y="6131"/>
                  <a:pt x="15559" y="6131"/>
                </a:cubicBezTo>
                <a:cubicBezTo>
                  <a:pt x="15283" y="6131"/>
                  <a:pt x="15283" y="6131"/>
                  <a:pt x="15283" y="6131"/>
                </a:cubicBezTo>
                <a:cubicBezTo>
                  <a:pt x="13453" y="6131"/>
                  <a:pt x="13453" y="6131"/>
                  <a:pt x="13453" y="6131"/>
                </a:cubicBezTo>
                <a:cubicBezTo>
                  <a:pt x="13453" y="8237"/>
                  <a:pt x="13453" y="8237"/>
                  <a:pt x="13453" y="8237"/>
                </a:cubicBezTo>
                <a:lnTo>
                  <a:pt x="15559" y="8145"/>
                </a:lnTo>
                <a:close/>
                <a:moveTo>
                  <a:pt x="10800" y="0"/>
                </a:moveTo>
                <a:cubicBezTo>
                  <a:pt x="4850" y="0"/>
                  <a:pt x="0" y="4850"/>
                  <a:pt x="0" y="10800"/>
                </a:cubicBezTo>
                <a:cubicBezTo>
                  <a:pt x="0" y="16748"/>
                  <a:pt x="4850" y="21600"/>
                  <a:pt x="10800" y="21600"/>
                </a:cubicBezTo>
                <a:cubicBezTo>
                  <a:pt x="16748" y="21600"/>
                  <a:pt x="21600" y="16748"/>
                  <a:pt x="21600" y="10800"/>
                </a:cubicBezTo>
                <a:cubicBezTo>
                  <a:pt x="21600" y="4850"/>
                  <a:pt x="16748" y="0"/>
                  <a:pt x="10800" y="0"/>
                </a:cubicBezTo>
                <a:close/>
                <a:moveTo>
                  <a:pt x="16932" y="9609"/>
                </a:moveTo>
                <a:cubicBezTo>
                  <a:pt x="16932" y="14644"/>
                  <a:pt x="16932" y="14644"/>
                  <a:pt x="16932" y="14644"/>
                </a:cubicBezTo>
                <a:cubicBezTo>
                  <a:pt x="16932" y="15925"/>
                  <a:pt x="15832" y="17023"/>
                  <a:pt x="14551" y="17023"/>
                </a:cubicBezTo>
                <a:cubicBezTo>
                  <a:pt x="7047" y="17023"/>
                  <a:pt x="7047" y="17023"/>
                  <a:pt x="7047" y="17023"/>
                </a:cubicBezTo>
                <a:cubicBezTo>
                  <a:pt x="5673" y="17023"/>
                  <a:pt x="4667" y="15925"/>
                  <a:pt x="4667" y="14644"/>
                </a:cubicBezTo>
                <a:cubicBezTo>
                  <a:pt x="4667" y="9609"/>
                  <a:pt x="4667" y="9609"/>
                  <a:pt x="4667" y="9609"/>
                </a:cubicBezTo>
                <a:cubicBezTo>
                  <a:pt x="4667" y="7047"/>
                  <a:pt x="4667" y="7047"/>
                  <a:pt x="4667" y="7047"/>
                </a:cubicBezTo>
                <a:cubicBezTo>
                  <a:pt x="4667" y="5765"/>
                  <a:pt x="5673" y="4667"/>
                  <a:pt x="7047" y="4667"/>
                </a:cubicBezTo>
                <a:cubicBezTo>
                  <a:pt x="14551" y="4667"/>
                  <a:pt x="14551" y="4667"/>
                  <a:pt x="14551" y="4667"/>
                </a:cubicBezTo>
                <a:cubicBezTo>
                  <a:pt x="15832" y="4667"/>
                  <a:pt x="16932" y="5765"/>
                  <a:pt x="16932" y="7047"/>
                </a:cubicBezTo>
                <a:lnTo>
                  <a:pt x="16932" y="9609"/>
                </a:lnTo>
                <a:close/>
                <a:moveTo>
                  <a:pt x="14186" y="10800"/>
                </a:moveTo>
                <a:cubicBezTo>
                  <a:pt x="14186" y="12722"/>
                  <a:pt x="12629" y="14185"/>
                  <a:pt x="10800" y="14185"/>
                </a:cubicBezTo>
                <a:cubicBezTo>
                  <a:pt x="8968" y="14185"/>
                  <a:pt x="7413" y="12722"/>
                  <a:pt x="7413" y="10800"/>
                </a:cubicBezTo>
                <a:cubicBezTo>
                  <a:pt x="7413" y="10433"/>
                  <a:pt x="7505" y="9976"/>
                  <a:pt x="7688" y="9609"/>
                </a:cubicBezTo>
                <a:cubicBezTo>
                  <a:pt x="5856" y="9609"/>
                  <a:pt x="5856" y="9609"/>
                  <a:pt x="5856" y="9609"/>
                </a:cubicBezTo>
                <a:cubicBezTo>
                  <a:pt x="5856" y="14644"/>
                  <a:pt x="5856" y="14644"/>
                  <a:pt x="5856" y="14644"/>
                </a:cubicBezTo>
                <a:cubicBezTo>
                  <a:pt x="5856" y="15284"/>
                  <a:pt x="6405" y="15741"/>
                  <a:pt x="7047" y="15741"/>
                </a:cubicBezTo>
                <a:cubicBezTo>
                  <a:pt x="14551" y="15741"/>
                  <a:pt x="14551" y="15741"/>
                  <a:pt x="14551" y="15741"/>
                </a:cubicBezTo>
                <a:cubicBezTo>
                  <a:pt x="15193" y="15741"/>
                  <a:pt x="15742" y="15284"/>
                  <a:pt x="15742" y="14644"/>
                </a:cubicBezTo>
                <a:cubicBezTo>
                  <a:pt x="15742" y="9609"/>
                  <a:pt x="15742" y="9609"/>
                  <a:pt x="15742" y="9609"/>
                </a:cubicBezTo>
                <a:cubicBezTo>
                  <a:pt x="13910" y="9609"/>
                  <a:pt x="13910" y="9609"/>
                  <a:pt x="13910" y="9609"/>
                </a:cubicBezTo>
                <a:cubicBezTo>
                  <a:pt x="14093" y="9976"/>
                  <a:pt x="14186" y="10433"/>
                  <a:pt x="14186" y="10800"/>
                </a:cubicBezTo>
                <a:close/>
              </a:path>
            </a:pathLst>
          </a:custGeom>
          <a:solidFill>
            <a:schemeClr val="accent2"/>
          </a:solidFill>
          <a:ln w="9525" cap="flat" cmpd="sng">
            <a:noFill/>
            <a:prstDash val="solid"/>
            <a:round/>
          </a:ln>
        </p:spPr>
        <p:txBody>
          <a:bodyPr rtlCol="0" anchor="ctr"/>
          <a:lstStyle/>
          <a:p>
            <a:pPr algn="ctr"/>
          </a:p>
        </p:txBody>
      </p:sp>
      <p:sp>
        <p:nvSpPr>
          <p:cNvPr id="78" name="曲线"/>
          <p:cNvSpPr/>
          <p:nvPr/>
        </p:nvSpPr>
        <p:spPr>
          <a:xfrm>
            <a:off x="8059756" y="4473216"/>
            <a:ext cx="300295" cy="300296"/>
          </a:xfrm>
          <a:custGeom>
            <a:avLst/>
            <a:gdLst>
              <a:gd name="T1" fmla="*/ 0 w 21600"/>
              <a:gd name="T2" fmla="*/ 0 h 21600"/>
              <a:gd name="T3" fmla="*/ 21600 w 21600"/>
              <a:gd name="T4" fmla="*/ 21600 h 21600"/>
            </a:gdLst>
            <a:ahLst/>
            <a:cxnLst/>
            <a:rect l="T1" t="T2" r="T3" b="T4"/>
            <a:pathLst>
              <a:path w="21600" h="21600">
                <a:moveTo>
                  <a:pt x="10890" y="11256"/>
                </a:moveTo>
                <a:cubicBezTo>
                  <a:pt x="10433" y="11256"/>
                  <a:pt x="10159" y="11623"/>
                  <a:pt x="10159" y="11988"/>
                </a:cubicBezTo>
                <a:cubicBezTo>
                  <a:pt x="10159" y="12264"/>
                  <a:pt x="10250" y="12446"/>
                  <a:pt x="10524" y="12629"/>
                </a:cubicBezTo>
                <a:cubicBezTo>
                  <a:pt x="10524" y="13728"/>
                  <a:pt x="10524" y="13728"/>
                  <a:pt x="10524" y="13728"/>
                </a:cubicBezTo>
                <a:cubicBezTo>
                  <a:pt x="10524" y="13910"/>
                  <a:pt x="10615" y="14093"/>
                  <a:pt x="10800" y="14093"/>
                </a:cubicBezTo>
                <a:cubicBezTo>
                  <a:pt x="10890" y="14093"/>
                  <a:pt x="10890" y="14093"/>
                  <a:pt x="10890" y="14093"/>
                </a:cubicBezTo>
                <a:cubicBezTo>
                  <a:pt x="11074" y="14093"/>
                  <a:pt x="11165" y="13910"/>
                  <a:pt x="11165" y="13728"/>
                </a:cubicBezTo>
                <a:cubicBezTo>
                  <a:pt x="11165" y="12629"/>
                  <a:pt x="11165" y="12629"/>
                  <a:pt x="11165" y="12629"/>
                </a:cubicBezTo>
                <a:cubicBezTo>
                  <a:pt x="11439" y="12446"/>
                  <a:pt x="11531" y="12264"/>
                  <a:pt x="11531" y="11988"/>
                </a:cubicBezTo>
                <a:cubicBezTo>
                  <a:pt x="11531" y="11531"/>
                  <a:pt x="11256" y="11256"/>
                  <a:pt x="10890" y="11256"/>
                </a:cubicBezTo>
                <a:close/>
                <a:moveTo>
                  <a:pt x="10890" y="6039"/>
                </a:moveTo>
                <a:cubicBezTo>
                  <a:pt x="9883" y="6039"/>
                  <a:pt x="9152" y="6772"/>
                  <a:pt x="9152" y="7688"/>
                </a:cubicBezTo>
                <a:cubicBezTo>
                  <a:pt x="9152" y="9334"/>
                  <a:pt x="9152" y="9334"/>
                  <a:pt x="9152" y="9334"/>
                </a:cubicBezTo>
                <a:cubicBezTo>
                  <a:pt x="12538" y="9334"/>
                  <a:pt x="12538" y="9334"/>
                  <a:pt x="12538" y="9334"/>
                </a:cubicBezTo>
                <a:cubicBezTo>
                  <a:pt x="12538" y="7688"/>
                  <a:pt x="12538" y="7688"/>
                  <a:pt x="12538" y="7688"/>
                </a:cubicBezTo>
                <a:cubicBezTo>
                  <a:pt x="12538" y="6772"/>
                  <a:pt x="11805" y="6039"/>
                  <a:pt x="10890" y="6039"/>
                </a:cubicBezTo>
                <a:close/>
                <a:moveTo>
                  <a:pt x="10800" y="0"/>
                </a:moveTo>
                <a:cubicBezTo>
                  <a:pt x="4850" y="0"/>
                  <a:pt x="0" y="4849"/>
                  <a:pt x="0" y="10800"/>
                </a:cubicBezTo>
                <a:cubicBezTo>
                  <a:pt x="0" y="16749"/>
                  <a:pt x="4850" y="21600"/>
                  <a:pt x="10800" y="21600"/>
                </a:cubicBezTo>
                <a:cubicBezTo>
                  <a:pt x="16748" y="21600"/>
                  <a:pt x="21600" y="16749"/>
                  <a:pt x="21600" y="10800"/>
                </a:cubicBezTo>
                <a:cubicBezTo>
                  <a:pt x="21600" y="4849"/>
                  <a:pt x="16748" y="0"/>
                  <a:pt x="10800" y="0"/>
                </a:cubicBezTo>
                <a:close/>
                <a:moveTo>
                  <a:pt x="15009" y="14734"/>
                </a:moveTo>
                <a:cubicBezTo>
                  <a:pt x="15009" y="15467"/>
                  <a:pt x="14368" y="16108"/>
                  <a:pt x="13636" y="16108"/>
                </a:cubicBezTo>
                <a:cubicBezTo>
                  <a:pt x="8053" y="16108"/>
                  <a:pt x="8053" y="16108"/>
                  <a:pt x="8053" y="16108"/>
                </a:cubicBezTo>
                <a:cubicBezTo>
                  <a:pt x="7322" y="16108"/>
                  <a:pt x="6681" y="15467"/>
                  <a:pt x="6681" y="14734"/>
                </a:cubicBezTo>
                <a:cubicBezTo>
                  <a:pt x="6681" y="9610"/>
                  <a:pt x="6681" y="9610"/>
                  <a:pt x="6681" y="9610"/>
                </a:cubicBezTo>
                <a:cubicBezTo>
                  <a:pt x="6681" y="9426"/>
                  <a:pt x="6771" y="9334"/>
                  <a:pt x="6954" y="9334"/>
                </a:cubicBezTo>
                <a:cubicBezTo>
                  <a:pt x="7871" y="9334"/>
                  <a:pt x="7871" y="9334"/>
                  <a:pt x="7871" y="9334"/>
                </a:cubicBezTo>
                <a:cubicBezTo>
                  <a:pt x="7871" y="7688"/>
                  <a:pt x="7871" y="7688"/>
                  <a:pt x="7871" y="7688"/>
                </a:cubicBezTo>
                <a:cubicBezTo>
                  <a:pt x="7871" y="6039"/>
                  <a:pt x="9152" y="4758"/>
                  <a:pt x="10800" y="4667"/>
                </a:cubicBezTo>
                <a:cubicBezTo>
                  <a:pt x="10890" y="4667"/>
                  <a:pt x="10890" y="4667"/>
                  <a:pt x="10890" y="4667"/>
                </a:cubicBezTo>
                <a:cubicBezTo>
                  <a:pt x="12538" y="4758"/>
                  <a:pt x="13911" y="6039"/>
                  <a:pt x="13911" y="7688"/>
                </a:cubicBezTo>
                <a:cubicBezTo>
                  <a:pt x="13911" y="9334"/>
                  <a:pt x="13911" y="9334"/>
                  <a:pt x="13911" y="9334"/>
                </a:cubicBezTo>
                <a:cubicBezTo>
                  <a:pt x="14735" y="9334"/>
                  <a:pt x="14735" y="9334"/>
                  <a:pt x="14735" y="9334"/>
                </a:cubicBezTo>
                <a:cubicBezTo>
                  <a:pt x="14917" y="9334"/>
                  <a:pt x="15009" y="9426"/>
                  <a:pt x="15009" y="9610"/>
                </a:cubicBezTo>
                <a:lnTo>
                  <a:pt x="15009" y="14734"/>
                </a:lnTo>
                <a:close/>
              </a:path>
            </a:pathLst>
          </a:custGeom>
          <a:solidFill>
            <a:schemeClr val="accent2"/>
          </a:solidFill>
          <a:ln w="9525" cap="flat" cmpd="sng">
            <a:noFill/>
            <a:prstDash val="solid"/>
            <a:round/>
          </a:ln>
        </p:spPr>
        <p:txBody>
          <a:bodyPr rtlCol="0" anchor="ctr"/>
          <a:lstStyle/>
          <a:p>
            <a:pPr algn="ctr"/>
          </a:p>
        </p:txBody>
      </p:sp>
      <p:sp>
        <p:nvSpPr>
          <p:cNvPr id="79" name="曲线"/>
          <p:cNvSpPr/>
          <p:nvPr/>
        </p:nvSpPr>
        <p:spPr>
          <a:xfrm>
            <a:off x="7570021" y="4473216"/>
            <a:ext cx="300296" cy="300296"/>
          </a:xfrm>
          <a:custGeom>
            <a:avLst/>
            <a:gdLst>
              <a:gd name="T1" fmla="*/ 0 w 21600"/>
              <a:gd name="T2" fmla="*/ 0 h 21600"/>
              <a:gd name="T3" fmla="*/ 21600 w 21600"/>
              <a:gd name="T4" fmla="*/ 21600 h 21600"/>
            </a:gdLst>
            <a:ahLst/>
            <a:cxnLst/>
            <a:rect l="T1" t="T2" r="T3" b="T4"/>
            <a:pathLst>
              <a:path w="21600" h="21600">
                <a:moveTo>
                  <a:pt x="10800" y="0"/>
                </a:moveTo>
                <a:cubicBezTo>
                  <a:pt x="4849" y="0"/>
                  <a:pt x="0" y="4849"/>
                  <a:pt x="0" y="10800"/>
                </a:cubicBezTo>
                <a:cubicBezTo>
                  <a:pt x="0" y="16749"/>
                  <a:pt x="4849" y="21600"/>
                  <a:pt x="10800" y="21600"/>
                </a:cubicBezTo>
                <a:cubicBezTo>
                  <a:pt x="16749" y="21600"/>
                  <a:pt x="21600" y="16749"/>
                  <a:pt x="21600" y="10800"/>
                </a:cubicBezTo>
                <a:cubicBezTo>
                  <a:pt x="21600" y="4849"/>
                  <a:pt x="16749" y="0"/>
                  <a:pt x="10800" y="0"/>
                </a:cubicBezTo>
                <a:close/>
                <a:moveTo>
                  <a:pt x="9701" y="15649"/>
                </a:moveTo>
                <a:cubicBezTo>
                  <a:pt x="4941" y="14918"/>
                  <a:pt x="4941" y="14918"/>
                  <a:pt x="4941" y="14918"/>
                </a:cubicBezTo>
                <a:cubicBezTo>
                  <a:pt x="4941" y="11074"/>
                  <a:pt x="4941" y="11074"/>
                  <a:pt x="4941" y="11074"/>
                </a:cubicBezTo>
                <a:cubicBezTo>
                  <a:pt x="9701" y="11074"/>
                  <a:pt x="9701" y="11074"/>
                  <a:pt x="9701" y="11074"/>
                </a:cubicBezTo>
                <a:lnTo>
                  <a:pt x="9701" y="15649"/>
                </a:lnTo>
                <a:close/>
                <a:moveTo>
                  <a:pt x="9701" y="10432"/>
                </a:moveTo>
                <a:cubicBezTo>
                  <a:pt x="4941" y="10432"/>
                  <a:pt x="4941" y="10432"/>
                  <a:pt x="4941" y="10432"/>
                </a:cubicBezTo>
                <a:cubicBezTo>
                  <a:pt x="4941" y="6588"/>
                  <a:pt x="4941" y="6588"/>
                  <a:pt x="4941" y="6588"/>
                </a:cubicBezTo>
                <a:cubicBezTo>
                  <a:pt x="9701" y="5857"/>
                  <a:pt x="9701" y="5857"/>
                  <a:pt x="9701" y="5857"/>
                </a:cubicBezTo>
                <a:lnTo>
                  <a:pt x="9701" y="10432"/>
                </a:lnTo>
                <a:close/>
                <a:moveTo>
                  <a:pt x="16657" y="16656"/>
                </a:moveTo>
                <a:cubicBezTo>
                  <a:pt x="10342" y="15741"/>
                  <a:pt x="10342" y="15741"/>
                  <a:pt x="10342" y="15741"/>
                </a:cubicBezTo>
                <a:cubicBezTo>
                  <a:pt x="10342" y="11074"/>
                  <a:pt x="10342" y="11074"/>
                  <a:pt x="10342" y="11074"/>
                </a:cubicBezTo>
                <a:cubicBezTo>
                  <a:pt x="16657" y="11074"/>
                  <a:pt x="16657" y="11074"/>
                  <a:pt x="16657" y="11074"/>
                </a:cubicBezTo>
                <a:lnTo>
                  <a:pt x="16657" y="16656"/>
                </a:lnTo>
                <a:close/>
                <a:moveTo>
                  <a:pt x="16657" y="10432"/>
                </a:moveTo>
                <a:cubicBezTo>
                  <a:pt x="10342" y="10432"/>
                  <a:pt x="10342" y="10432"/>
                  <a:pt x="10342" y="10432"/>
                </a:cubicBezTo>
                <a:cubicBezTo>
                  <a:pt x="10342" y="5766"/>
                  <a:pt x="10342" y="5766"/>
                  <a:pt x="10342" y="5766"/>
                </a:cubicBezTo>
                <a:cubicBezTo>
                  <a:pt x="16657" y="4849"/>
                  <a:pt x="16657" y="4849"/>
                  <a:pt x="16657" y="4849"/>
                </a:cubicBezTo>
                <a:lnTo>
                  <a:pt x="16657" y="10432"/>
                </a:lnTo>
                <a:close/>
              </a:path>
            </a:pathLst>
          </a:custGeom>
          <a:solidFill>
            <a:schemeClr val="accent2"/>
          </a:solidFill>
          <a:ln w="9525" cap="flat" cmpd="sng">
            <a:noFill/>
            <a:prstDash val="solid"/>
            <a:round/>
          </a:ln>
        </p:spPr>
        <p:txBody>
          <a:bodyPr rtlCol="0" anchor="ctr"/>
          <a:lstStyle/>
          <a:p>
            <a:pPr algn="ctr"/>
          </a:p>
        </p:txBody>
      </p:sp>
      <p:sp>
        <p:nvSpPr>
          <p:cNvPr id="3" name="文本框 2" descr="7b0a2020202022776f7264617274223a20227b5c2269645c223a32353030343531362c5c227469645c223a31333439377d220a7d0a"/>
          <p:cNvSpPr txBox="1"/>
          <p:nvPr>
            <p:custDataLst>
              <p:tags r:id="rId1"/>
            </p:custDataLst>
          </p:nvPr>
        </p:nvSpPr>
        <p:spPr>
          <a:xfrm>
            <a:off x="2289969" y="31283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1952469" y="40643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2884805" y="40647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3817141" y="40643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2396" y="51911"/>
            <a:ext cx="898096" cy="45355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0-#ppt_w/2"/>
                                          </p:val>
                                        </p:tav>
                                        <p:tav tm="100000">
                                          <p:val>
                                            <p:strVal val="#ppt_x"/>
                                          </p:val>
                                        </p:tav>
                                      </p:tavLst>
                                    </p:anim>
                                    <p:anim calcmode="lin" valueType="num">
                                      <p:cBhvr additive="base">
                                        <p:cTn id="24" dur="500" fill="hold"/>
                                        <p:tgtEl>
                                          <p:spTgt spid="7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1+#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1+#ppt_w/2"/>
                                          </p:val>
                                        </p:tav>
                                        <p:tav tm="100000">
                                          <p:val>
                                            <p:strVal val="#ppt_x"/>
                                          </p:val>
                                        </p:tav>
                                      </p:tavLst>
                                    </p:anim>
                                    <p:anim calcmode="lin" valueType="num">
                                      <p:cBhvr additive="base">
                                        <p:cTn id="41" dur="500" fill="hold"/>
                                        <p:tgtEl>
                                          <p:spTgt spid="24"/>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1+#ppt_w/2"/>
                                          </p:val>
                                        </p:tav>
                                        <p:tav tm="100000">
                                          <p:val>
                                            <p:strVal val="#ppt_x"/>
                                          </p:val>
                                        </p:tav>
                                      </p:tavLst>
                                    </p:anim>
                                    <p:anim calcmode="lin" valueType="num">
                                      <p:cBhvr additive="base">
                                        <p:cTn id="45" dur="500" fill="hold"/>
                                        <p:tgtEl>
                                          <p:spTgt spid="25"/>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1+#ppt_w/2"/>
                                          </p:val>
                                        </p:tav>
                                        <p:tav tm="100000">
                                          <p:val>
                                            <p:strVal val="#ppt_x"/>
                                          </p:val>
                                        </p:tav>
                                      </p:tavLst>
                                    </p:anim>
                                    <p:anim calcmode="lin" valueType="num">
                                      <p:cBhvr additive="base">
                                        <p:cTn id="53" dur="500" fill="hold"/>
                                        <p:tgtEl>
                                          <p:spTgt spid="27"/>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1+#ppt_w/2"/>
                                          </p:val>
                                        </p:tav>
                                        <p:tav tm="100000">
                                          <p:val>
                                            <p:strVal val="#ppt_x"/>
                                          </p:val>
                                        </p:tav>
                                      </p:tavLst>
                                    </p:anim>
                                    <p:anim calcmode="lin" valueType="num">
                                      <p:cBhvr additive="base">
                                        <p:cTn id="57" dur="500" fill="hold"/>
                                        <p:tgtEl>
                                          <p:spTgt spid="28"/>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1+#ppt_w/2"/>
                                          </p:val>
                                        </p:tav>
                                        <p:tav tm="100000">
                                          <p:val>
                                            <p:strVal val="#ppt_x"/>
                                          </p:val>
                                        </p:tav>
                                      </p:tavLst>
                                    </p:anim>
                                    <p:anim calcmode="lin" valueType="num">
                                      <p:cBhvr additive="base">
                                        <p:cTn id="61" dur="500" fill="hold"/>
                                        <p:tgtEl>
                                          <p:spTgt spid="29"/>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1+#ppt_w/2"/>
                                          </p:val>
                                        </p:tav>
                                        <p:tav tm="100000">
                                          <p:val>
                                            <p:strVal val="#ppt_x"/>
                                          </p:val>
                                        </p:tav>
                                      </p:tavLst>
                                    </p:anim>
                                    <p:anim calcmode="lin" valueType="num">
                                      <p:cBhvr additive="base">
                                        <p:cTn id="65" dur="500" fill="hold"/>
                                        <p:tgtEl>
                                          <p:spTgt spid="30"/>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1+#ppt_w/2"/>
                                          </p:val>
                                        </p:tav>
                                        <p:tav tm="100000">
                                          <p:val>
                                            <p:strVal val="#ppt_x"/>
                                          </p:val>
                                        </p:tav>
                                      </p:tavLst>
                                    </p:anim>
                                    <p:anim calcmode="lin" valueType="num">
                                      <p:cBhvr additive="base">
                                        <p:cTn id="69" dur="500" fill="hold"/>
                                        <p:tgtEl>
                                          <p:spTgt spid="3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1+#ppt_w/2"/>
                                          </p:val>
                                        </p:tav>
                                        <p:tav tm="100000">
                                          <p:val>
                                            <p:strVal val="#ppt_x"/>
                                          </p:val>
                                        </p:tav>
                                      </p:tavLst>
                                    </p:anim>
                                    <p:anim calcmode="lin" valueType="num">
                                      <p:cBhvr additive="base">
                                        <p:cTn id="73" dur="500" fill="hold"/>
                                        <p:tgtEl>
                                          <p:spTgt spid="3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1+#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1+#ppt_w/2"/>
                                          </p:val>
                                        </p:tav>
                                        <p:tav tm="100000">
                                          <p:val>
                                            <p:strVal val="#ppt_x"/>
                                          </p:val>
                                        </p:tav>
                                      </p:tavLst>
                                    </p:anim>
                                    <p:anim calcmode="lin" valueType="num">
                                      <p:cBhvr additive="base">
                                        <p:cTn id="81" dur="500" fill="hold"/>
                                        <p:tgtEl>
                                          <p:spTgt spid="34"/>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additive="base">
                                        <p:cTn id="84" dur="500" fill="hold"/>
                                        <p:tgtEl>
                                          <p:spTgt spid="35"/>
                                        </p:tgtEl>
                                        <p:attrNameLst>
                                          <p:attrName>ppt_x</p:attrName>
                                        </p:attrNameLst>
                                      </p:cBhvr>
                                      <p:tavLst>
                                        <p:tav tm="0">
                                          <p:val>
                                            <p:strVal val="1+#ppt_w/2"/>
                                          </p:val>
                                        </p:tav>
                                        <p:tav tm="100000">
                                          <p:val>
                                            <p:strVal val="#ppt_x"/>
                                          </p:val>
                                        </p:tav>
                                      </p:tavLst>
                                    </p:anim>
                                    <p:anim calcmode="lin" valueType="num">
                                      <p:cBhvr additive="base">
                                        <p:cTn id="85" dur="500" fill="hold"/>
                                        <p:tgtEl>
                                          <p:spTgt spid="35"/>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500" fill="hold"/>
                                        <p:tgtEl>
                                          <p:spTgt spid="37"/>
                                        </p:tgtEl>
                                        <p:attrNameLst>
                                          <p:attrName>ppt_x</p:attrName>
                                        </p:attrNameLst>
                                      </p:cBhvr>
                                      <p:tavLst>
                                        <p:tav tm="0">
                                          <p:val>
                                            <p:strVal val="1+#ppt_w/2"/>
                                          </p:val>
                                        </p:tav>
                                        <p:tav tm="100000">
                                          <p:val>
                                            <p:strVal val="#ppt_x"/>
                                          </p:val>
                                        </p:tav>
                                      </p:tavLst>
                                    </p:anim>
                                    <p:anim calcmode="lin" valueType="num">
                                      <p:cBhvr additive="base">
                                        <p:cTn id="93" dur="500" fill="hold"/>
                                        <p:tgtEl>
                                          <p:spTgt spid="37"/>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500" fill="hold"/>
                                        <p:tgtEl>
                                          <p:spTgt spid="38"/>
                                        </p:tgtEl>
                                        <p:attrNameLst>
                                          <p:attrName>ppt_x</p:attrName>
                                        </p:attrNameLst>
                                      </p:cBhvr>
                                      <p:tavLst>
                                        <p:tav tm="0">
                                          <p:val>
                                            <p:strVal val="1+#ppt_w/2"/>
                                          </p:val>
                                        </p:tav>
                                        <p:tav tm="100000">
                                          <p:val>
                                            <p:strVal val="#ppt_x"/>
                                          </p:val>
                                        </p:tav>
                                      </p:tavLst>
                                    </p:anim>
                                    <p:anim calcmode="lin" valueType="num">
                                      <p:cBhvr additive="base">
                                        <p:cTn id="97" dur="500" fill="hold"/>
                                        <p:tgtEl>
                                          <p:spTgt spid="38"/>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additive="base">
                                        <p:cTn id="100" dur="500" fill="hold"/>
                                        <p:tgtEl>
                                          <p:spTgt spid="39"/>
                                        </p:tgtEl>
                                        <p:attrNameLst>
                                          <p:attrName>ppt_x</p:attrName>
                                        </p:attrNameLst>
                                      </p:cBhvr>
                                      <p:tavLst>
                                        <p:tav tm="0">
                                          <p:val>
                                            <p:strVal val="1+#ppt_w/2"/>
                                          </p:val>
                                        </p:tav>
                                        <p:tav tm="100000">
                                          <p:val>
                                            <p:strVal val="#ppt_x"/>
                                          </p:val>
                                        </p:tav>
                                      </p:tavLst>
                                    </p:anim>
                                    <p:anim calcmode="lin" valueType="num">
                                      <p:cBhvr additive="base">
                                        <p:cTn id="101" dur="500" fill="hold"/>
                                        <p:tgtEl>
                                          <p:spTgt spid="39"/>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40"/>
                                        </p:tgtEl>
                                        <p:attrNameLst>
                                          <p:attrName>style.visibility</p:attrName>
                                        </p:attrNameLst>
                                      </p:cBhvr>
                                      <p:to>
                                        <p:strVal val="visible"/>
                                      </p:to>
                                    </p:set>
                                    <p:anim calcmode="lin" valueType="num">
                                      <p:cBhvr additive="base">
                                        <p:cTn id="104" dur="500" fill="hold"/>
                                        <p:tgtEl>
                                          <p:spTgt spid="40"/>
                                        </p:tgtEl>
                                        <p:attrNameLst>
                                          <p:attrName>ppt_x</p:attrName>
                                        </p:attrNameLst>
                                      </p:cBhvr>
                                      <p:tavLst>
                                        <p:tav tm="0">
                                          <p:val>
                                            <p:strVal val="1+#ppt_w/2"/>
                                          </p:val>
                                        </p:tav>
                                        <p:tav tm="100000">
                                          <p:val>
                                            <p:strVal val="#ppt_x"/>
                                          </p:val>
                                        </p:tav>
                                      </p:tavLst>
                                    </p:anim>
                                    <p:anim calcmode="lin" valueType="num">
                                      <p:cBhvr additive="base">
                                        <p:cTn id="105" dur="500" fill="hold"/>
                                        <p:tgtEl>
                                          <p:spTgt spid="40"/>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additive="base">
                                        <p:cTn id="108" dur="500" fill="hold"/>
                                        <p:tgtEl>
                                          <p:spTgt spid="41"/>
                                        </p:tgtEl>
                                        <p:attrNameLst>
                                          <p:attrName>ppt_x</p:attrName>
                                        </p:attrNameLst>
                                      </p:cBhvr>
                                      <p:tavLst>
                                        <p:tav tm="0">
                                          <p:val>
                                            <p:strVal val="1+#ppt_w/2"/>
                                          </p:val>
                                        </p:tav>
                                        <p:tav tm="100000">
                                          <p:val>
                                            <p:strVal val="#ppt_x"/>
                                          </p:val>
                                        </p:tav>
                                      </p:tavLst>
                                    </p:anim>
                                    <p:anim calcmode="lin" valueType="num">
                                      <p:cBhvr additive="base">
                                        <p:cTn id="109" dur="500" fill="hold"/>
                                        <p:tgtEl>
                                          <p:spTgt spid="41"/>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additive="base">
                                        <p:cTn id="112" dur="500" fill="hold"/>
                                        <p:tgtEl>
                                          <p:spTgt spid="42"/>
                                        </p:tgtEl>
                                        <p:attrNameLst>
                                          <p:attrName>ppt_x</p:attrName>
                                        </p:attrNameLst>
                                      </p:cBhvr>
                                      <p:tavLst>
                                        <p:tav tm="0">
                                          <p:val>
                                            <p:strVal val="1+#ppt_w/2"/>
                                          </p:val>
                                        </p:tav>
                                        <p:tav tm="100000">
                                          <p:val>
                                            <p:strVal val="#ppt_x"/>
                                          </p:val>
                                        </p:tav>
                                      </p:tavLst>
                                    </p:anim>
                                    <p:anim calcmode="lin" valueType="num">
                                      <p:cBhvr additive="base">
                                        <p:cTn id="113" dur="500" fill="hold"/>
                                        <p:tgtEl>
                                          <p:spTgt spid="42"/>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43"/>
                                        </p:tgtEl>
                                        <p:attrNameLst>
                                          <p:attrName>style.visibility</p:attrName>
                                        </p:attrNameLst>
                                      </p:cBhvr>
                                      <p:to>
                                        <p:strVal val="visible"/>
                                      </p:to>
                                    </p:set>
                                    <p:anim calcmode="lin" valueType="num">
                                      <p:cBhvr additive="base">
                                        <p:cTn id="116" dur="500" fill="hold"/>
                                        <p:tgtEl>
                                          <p:spTgt spid="43"/>
                                        </p:tgtEl>
                                        <p:attrNameLst>
                                          <p:attrName>ppt_x</p:attrName>
                                        </p:attrNameLst>
                                      </p:cBhvr>
                                      <p:tavLst>
                                        <p:tav tm="0">
                                          <p:val>
                                            <p:strVal val="1+#ppt_w/2"/>
                                          </p:val>
                                        </p:tav>
                                        <p:tav tm="100000">
                                          <p:val>
                                            <p:strVal val="#ppt_x"/>
                                          </p:val>
                                        </p:tav>
                                      </p:tavLst>
                                    </p:anim>
                                    <p:anim calcmode="lin" valueType="num">
                                      <p:cBhvr additive="base">
                                        <p:cTn id="117" dur="500" fill="hold"/>
                                        <p:tgtEl>
                                          <p:spTgt spid="43"/>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anim calcmode="lin" valueType="num">
                                      <p:cBhvr additive="base">
                                        <p:cTn id="120" dur="500" fill="hold"/>
                                        <p:tgtEl>
                                          <p:spTgt spid="44"/>
                                        </p:tgtEl>
                                        <p:attrNameLst>
                                          <p:attrName>ppt_x</p:attrName>
                                        </p:attrNameLst>
                                      </p:cBhvr>
                                      <p:tavLst>
                                        <p:tav tm="0">
                                          <p:val>
                                            <p:strVal val="1+#ppt_w/2"/>
                                          </p:val>
                                        </p:tav>
                                        <p:tav tm="100000">
                                          <p:val>
                                            <p:strVal val="#ppt_x"/>
                                          </p:val>
                                        </p:tav>
                                      </p:tavLst>
                                    </p:anim>
                                    <p:anim calcmode="lin" valueType="num">
                                      <p:cBhvr additive="base">
                                        <p:cTn id="121" dur="500" fill="hold"/>
                                        <p:tgtEl>
                                          <p:spTgt spid="44"/>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45"/>
                                        </p:tgtEl>
                                        <p:attrNameLst>
                                          <p:attrName>style.visibility</p:attrName>
                                        </p:attrNameLst>
                                      </p:cBhvr>
                                      <p:to>
                                        <p:strVal val="visible"/>
                                      </p:to>
                                    </p:set>
                                    <p:anim calcmode="lin" valueType="num">
                                      <p:cBhvr additive="base">
                                        <p:cTn id="124" dur="500" fill="hold"/>
                                        <p:tgtEl>
                                          <p:spTgt spid="45"/>
                                        </p:tgtEl>
                                        <p:attrNameLst>
                                          <p:attrName>ppt_x</p:attrName>
                                        </p:attrNameLst>
                                      </p:cBhvr>
                                      <p:tavLst>
                                        <p:tav tm="0">
                                          <p:val>
                                            <p:strVal val="1+#ppt_w/2"/>
                                          </p:val>
                                        </p:tav>
                                        <p:tav tm="100000">
                                          <p:val>
                                            <p:strVal val="#ppt_x"/>
                                          </p:val>
                                        </p:tav>
                                      </p:tavLst>
                                    </p:anim>
                                    <p:anim calcmode="lin" valueType="num">
                                      <p:cBhvr additive="base">
                                        <p:cTn id="125" dur="500" fill="hold"/>
                                        <p:tgtEl>
                                          <p:spTgt spid="45"/>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1+#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47"/>
                                        </p:tgtEl>
                                        <p:attrNameLst>
                                          <p:attrName>style.visibility</p:attrName>
                                        </p:attrNameLst>
                                      </p:cBhvr>
                                      <p:to>
                                        <p:strVal val="visible"/>
                                      </p:to>
                                    </p:set>
                                    <p:anim calcmode="lin" valueType="num">
                                      <p:cBhvr additive="base">
                                        <p:cTn id="132" dur="500" fill="hold"/>
                                        <p:tgtEl>
                                          <p:spTgt spid="47"/>
                                        </p:tgtEl>
                                        <p:attrNameLst>
                                          <p:attrName>ppt_x</p:attrName>
                                        </p:attrNameLst>
                                      </p:cBhvr>
                                      <p:tavLst>
                                        <p:tav tm="0">
                                          <p:val>
                                            <p:strVal val="1+#ppt_w/2"/>
                                          </p:val>
                                        </p:tav>
                                        <p:tav tm="100000">
                                          <p:val>
                                            <p:strVal val="#ppt_x"/>
                                          </p:val>
                                        </p:tav>
                                      </p:tavLst>
                                    </p:anim>
                                    <p:anim calcmode="lin" valueType="num">
                                      <p:cBhvr additive="base">
                                        <p:cTn id="133" dur="500" fill="hold"/>
                                        <p:tgtEl>
                                          <p:spTgt spid="47"/>
                                        </p:tgtEl>
                                        <p:attrNameLst>
                                          <p:attrName>ppt_y</p:attrName>
                                        </p:attrNameLst>
                                      </p:cBhvr>
                                      <p:tavLst>
                                        <p:tav tm="0">
                                          <p:val>
                                            <p:strVal val="#ppt_y"/>
                                          </p:val>
                                        </p:tav>
                                        <p:tav tm="100000">
                                          <p:val>
                                            <p:strVal val="#ppt_y"/>
                                          </p:val>
                                        </p:tav>
                                      </p:tavLst>
                                    </p:anim>
                                  </p:childTnLst>
                                </p:cTn>
                              </p:par>
                              <p:par>
                                <p:cTn id="134" presetID="2" presetClass="entr" presetSubtype="2" fill="hold" grpId="0" nodeType="withEffect">
                                  <p:stCondLst>
                                    <p:cond delay="0"/>
                                  </p:stCondLst>
                                  <p:childTnLst>
                                    <p:set>
                                      <p:cBhvr>
                                        <p:cTn id="135" dur="1" fill="hold">
                                          <p:stCondLst>
                                            <p:cond delay="0"/>
                                          </p:stCondLst>
                                        </p:cTn>
                                        <p:tgtEl>
                                          <p:spTgt spid="48"/>
                                        </p:tgtEl>
                                        <p:attrNameLst>
                                          <p:attrName>style.visibility</p:attrName>
                                        </p:attrNameLst>
                                      </p:cBhvr>
                                      <p:to>
                                        <p:strVal val="visible"/>
                                      </p:to>
                                    </p:set>
                                    <p:anim calcmode="lin" valueType="num">
                                      <p:cBhvr additive="base">
                                        <p:cTn id="136" dur="500" fill="hold"/>
                                        <p:tgtEl>
                                          <p:spTgt spid="48"/>
                                        </p:tgtEl>
                                        <p:attrNameLst>
                                          <p:attrName>ppt_x</p:attrName>
                                        </p:attrNameLst>
                                      </p:cBhvr>
                                      <p:tavLst>
                                        <p:tav tm="0">
                                          <p:val>
                                            <p:strVal val="1+#ppt_w/2"/>
                                          </p:val>
                                        </p:tav>
                                        <p:tav tm="100000">
                                          <p:val>
                                            <p:strVal val="#ppt_x"/>
                                          </p:val>
                                        </p:tav>
                                      </p:tavLst>
                                    </p:anim>
                                    <p:anim calcmode="lin" valueType="num">
                                      <p:cBhvr additive="base">
                                        <p:cTn id="137" dur="500" fill="hold"/>
                                        <p:tgtEl>
                                          <p:spTgt spid="48"/>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0"/>
                                  </p:stCondLst>
                                  <p:childTnLst>
                                    <p:set>
                                      <p:cBhvr>
                                        <p:cTn id="139" dur="1" fill="hold">
                                          <p:stCondLst>
                                            <p:cond delay="0"/>
                                          </p:stCondLst>
                                        </p:cTn>
                                        <p:tgtEl>
                                          <p:spTgt spid="49"/>
                                        </p:tgtEl>
                                        <p:attrNameLst>
                                          <p:attrName>style.visibility</p:attrName>
                                        </p:attrNameLst>
                                      </p:cBhvr>
                                      <p:to>
                                        <p:strVal val="visible"/>
                                      </p:to>
                                    </p:set>
                                    <p:anim calcmode="lin" valueType="num">
                                      <p:cBhvr additive="base">
                                        <p:cTn id="140" dur="500" fill="hold"/>
                                        <p:tgtEl>
                                          <p:spTgt spid="49"/>
                                        </p:tgtEl>
                                        <p:attrNameLst>
                                          <p:attrName>ppt_x</p:attrName>
                                        </p:attrNameLst>
                                      </p:cBhvr>
                                      <p:tavLst>
                                        <p:tav tm="0">
                                          <p:val>
                                            <p:strVal val="1+#ppt_w/2"/>
                                          </p:val>
                                        </p:tav>
                                        <p:tav tm="100000">
                                          <p:val>
                                            <p:strVal val="#ppt_x"/>
                                          </p:val>
                                        </p:tav>
                                      </p:tavLst>
                                    </p:anim>
                                    <p:anim calcmode="lin" valueType="num">
                                      <p:cBhvr additive="base">
                                        <p:cTn id="141" dur="500" fill="hold"/>
                                        <p:tgtEl>
                                          <p:spTgt spid="49"/>
                                        </p:tgtEl>
                                        <p:attrNameLst>
                                          <p:attrName>ppt_y</p:attrName>
                                        </p:attrNameLst>
                                      </p:cBhvr>
                                      <p:tavLst>
                                        <p:tav tm="0">
                                          <p:val>
                                            <p:strVal val="#ppt_y"/>
                                          </p:val>
                                        </p:tav>
                                        <p:tav tm="100000">
                                          <p:val>
                                            <p:strVal val="#ppt_y"/>
                                          </p:val>
                                        </p:tav>
                                      </p:tavLst>
                                    </p:anim>
                                  </p:childTnLst>
                                </p:cTn>
                              </p:par>
                              <p:par>
                                <p:cTn id="142" presetID="2" presetClass="entr" presetSubtype="2" fill="hold" grpId="0" nodeType="with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additive="base">
                                        <p:cTn id="144" dur="500" fill="hold"/>
                                        <p:tgtEl>
                                          <p:spTgt spid="50"/>
                                        </p:tgtEl>
                                        <p:attrNameLst>
                                          <p:attrName>ppt_x</p:attrName>
                                        </p:attrNameLst>
                                      </p:cBhvr>
                                      <p:tavLst>
                                        <p:tav tm="0">
                                          <p:val>
                                            <p:strVal val="1+#ppt_w/2"/>
                                          </p:val>
                                        </p:tav>
                                        <p:tav tm="100000">
                                          <p:val>
                                            <p:strVal val="#ppt_x"/>
                                          </p:val>
                                        </p:tav>
                                      </p:tavLst>
                                    </p:anim>
                                    <p:anim calcmode="lin" valueType="num">
                                      <p:cBhvr additive="base">
                                        <p:cTn id="145" dur="500" fill="hold"/>
                                        <p:tgtEl>
                                          <p:spTgt spid="50"/>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51"/>
                                        </p:tgtEl>
                                        <p:attrNameLst>
                                          <p:attrName>style.visibility</p:attrName>
                                        </p:attrNameLst>
                                      </p:cBhvr>
                                      <p:to>
                                        <p:strVal val="visible"/>
                                      </p:to>
                                    </p:set>
                                    <p:anim calcmode="lin" valueType="num">
                                      <p:cBhvr additive="base">
                                        <p:cTn id="148" dur="500" fill="hold"/>
                                        <p:tgtEl>
                                          <p:spTgt spid="51"/>
                                        </p:tgtEl>
                                        <p:attrNameLst>
                                          <p:attrName>ppt_x</p:attrName>
                                        </p:attrNameLst>
                                      </p:cBhvr>
                                      <p:tavLst>
                                        <p:tav tm="0">
                                          <p:val>
                                            <p:strVal val="1+#ppt_w/2"/>
                                          </p:val>
                                        </p:tav>
                                        <p:tav tm="100000">
                                          <p:val>
                                            <p:strVal val="#ppt_x"/>
                                          </p:val>
                                        </p:tav>
                                      </p:tavLst>
                                    </p:anim>
                                    <p:anim calcmode="lin" valueType="num">
                                      <p:cBhvr additive="base">
                                        <p:cTn id="149" dur="500" fill="hold"/>
                                        <p:tgtEl>
                                          <p:spTgt spid="51"/>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0"/>
                                  </p:stCondLst>
                                  <p:childTnLst>
                                    <p:set>
                                      <p:cBhvr>
                                        <p:cTn id="151" dur="1" fill="hold">
                                          <p:stCondLst>
                                            <p:cond delay="0"/>
                                          </p:stCondLst>
                                        </p:cTn>
                                        <p:tgtEl>
                                          <p:spTgt spid="52"/>
                                        </p:tgtEl>
                                        <p:attrNameLst>
                                          <p:attrName>style.visibility</p:attrName>
                                        </p:attrNameLst>
                                      </p:cBhvr>
                                      <p:to>
                                        <p:strVal val="visible"/>
                                      </p:to>
                                    </p:set>
                                    <p:anim calcmode="lin" valueType="num">
                                      <p:cBhvr additive="base">
                                        <p:cTn id="152" dur="500" fill="hold"/>
                                        <p:tgtEl>
                                          <p:spTgt spid="52"/>
                                        </p:tgtEl>
                                        <p:attrNameLst>
                                          <p:attrName>ppt_x</p:attrName>
                                        </p:attrNameLst>
                                      </p:cBhvr>
                                      <p:tavLst>
                                        <p:tav tm="0">
                                          <p:val>
                                            <p:strVal val="1+#ppt_w/2"/>
                                          </p:val>
                                        </p:tav>
                                        <p:tav tm="100000">
                                          <p:val>
                                            <p:strVal val="#ppt_x"/>
                                          </p:val>
                                        </p:tav>
                                      </p:tavLst>
                                    </p:anim>
                                    <p:anim calcmode="lin" valueType="num">
                                      <p:cBhvr additive="base">
                                        <p:cTn id="153" dur="500" fill="hold"/>
                                        <p:tgtEl>
                                          <p:spTgt spid="52"/>
                                        </p:tgtEl>
                                        <p:attrNameLst>
                                          <p:attrName>ppt_y</p:attrName>
                                        </p:attrNameLst>
                                      </p:cBhvr>
                                      <p:tavLst>
                                        <p:tav tm="0">
                                          <p:val>
                                            <p:strVal val="#ppt_y"/>
                                          </p:val>
                                        </p:tav>
                                        <p:tav tm="100000">
                                          <p:val>
                                            <p:strVal val="#ppt_y"/>
                                          </p:val>
                                        </p:tav>
                                      </p:tavLst>
                                    </p:anim>
                                  </p:childTnLst>
                                </p:cTn>
                              </p:par>
                              <p:par>
                                <p:cTn id="154" presetID="2" presetClass="entr" presetSubtype="2" fill="hold" grpId="0" nodeType="withEffect">
                                  <p:stCondLst>
                                    <p:cond delay="0"/>
                                  </p:stCondLst>
                                  <p:childTnLst>
                                    <p:set>
                                      <p:cBhvr>
                                        <p:cTn id="155" dur="1" fill="hold">
                                          <p:stCondLst>
                                            <p:cond delay="0"/>
                                          </p:stCondLst>
                                        </p:cTn>
                                        <p:tgtEl>
                                          <p:spTgt spid="53"/>
                                        </p:tgtEl>
                                        <p:attrNameLst>
                                          <p:attrName>style.visibility</p:attrName>
                                        </p:attrNameLst>
                                      </p:cBhvr>
                                      <p:to>
                                        <p:strVal val="visible"/>
                                      </p:to>
                                    </p:set>
                                    <p:anim calcmode="lin" valueType="num">
                                      <p:cBhvr additive="base">
                                        <p:cTn id="156" dur="500" fill="hold"/>
                                        <p:tgtEl>
                                          <p:spTgt spid="53"/>
                                        </p:tgtEl>
                                        <p:attrNameLst>
                                          <p:attrName>ppt_x</p:attrName>
                                        </p:attrNameLst>
                                      </p:cBhvr>
                                      <p:tavLst>
                                        <p:tav tm="0">
                                          <p:val>
                                            <p:strVal val="1+#ppt_w/2"/>
                                          </p:val>
                                        </p:tav>
                                        <p:tav tm="100000">
                                          <p:val>
                                            <p:strVal val="#ppt_x"/>
                                          </p:val>
                                        </p:tav>
                                      </p:tavLst>
                                    </p:anim>
                                    <p:anim calcmode="lin" valueType="num">
                                      <p:cBhvr additive="base">
                                        <p:cTn id="157" dur="500" fill="hold"/>
                                        <p:tgtEl>
                                          <p:spTgt spid="53"/>
                                        </p:tgtEl>
                                        <p:attrNameLst>
                                          <p:attrName>ppt_y</p:attrName>
                                        </p:attrNameLst>
                                      </p:cBhvr>
                                      <p:tavLst>
                                        <p:tav tm="0">
                                          <p:val>
                                            <p:strVal val="#ppt_y"/>
                                          </p:val>
                                        </p:tav>
                                        <p:tav tm="100000">
                                          <p:val>
                                            <p:strVal val="#ppt_y"/>
                                          </p:val>
                                        </p:tav>
                                      </p:tavLst>
                                    </p:anim>
                                  </p:childTnLst>
                                </p:cTn>
                              </p:par>
                              <p:par>
                                <p:cTn id="158" presetID="2" presetClass="entr" presetSubtype="2" fill="hold" grpId="0" nodeType="withEffect">
                                  <p:stCondLst>
                                    <p:cond delay="0"/>
                                  </p:stCondLst>
                                  <p:childTnLst>
                                    <p:set>
                                      <p:cBhvr>
                                        <p:cTn id="159" dur="1" fill="hold">
                                          <p:stCondLst>
                                            <p:cond delay="0"/>
                                          </p:stCondLst>
                                        </p:cTn>
                                        <p:tgtEl>
                                          <p:spTgt spid="54"/>
                                        </p:tgtEl>
                                        <p:attrNameLst>
                                          <p:attrName>style.visibility</p:attrName>
                                        </p:attrNameLst>
                                      </p:cBhvr>
                                      <p:to>
                                        <p:strVal val="visible"/>
                                      </p:to>
                                    </p:set>
                                    <p:anim calcmode="lin" valueType="num">
                                      <p:cBhvr additive="base">
                                        <p:cTn id="160" dur="500" fill="hold"/>
                                        <p:tgtEl>
                                          <p:spTgt spid="54"/>
                                        </p:tgtEl>
                                        <p:attrNameLst>
                                          <p:attrName>ppt_x</p:attrName>
                                        </p:attrNameLst>
                                      </p:cBhvr>
                                      <p:tavLst>
                                        <p:tav tm="0">
                                          <p:val>
                                            <p:strVal val="1+#ppt_w/2"/>
                                          </p:val>
                                        </p:tav>
                                        <p:tav tm="100000">
                                          <p:val>
                                            <p:strVal val="#ppt_x"/>
                                          </p:val>
                                        </p:tav>
                                      </p:tavLst>
                                    </p:anim>
                                    <p:anim calcmode="lin" valueType="num">
                                      <p:cBhvr additive="base">
                                        <p:cTn id="161" dur="500" fill="hold"/>
                                        <p:tgtEl>
                                          <p:spTgt spid="54"/>
                                        </p:tgtEl>
                                        <p:attrNameLst>
                                          <p:attrName>ppt_y</p:attrName>
                                        </p:attrNameLst>
                                      </p:cBhvr>
                                      <p:tavLst>
                                        <p:tav tm="0">
                                          <p:val>
                                            <p:strVal val="#ppt_y"/>
                                          </p:val>
                                        </p:tav>
                                        <p:tav tm="100000">
                                          <p:val>
                                            <p:strVal val="#ppt_y"/>
                                          </p:val>
                                        </p:tav>
                                      </p:tavLst>
                                    </p:anim>
                                  </p:childTnLst>
                                </p:cTn>
                              </p:par>
                              <p:par>
                                <p:cTn id="162" presetID="2" presetClass="entr" presetSubtype="2" fill="hold" grpId="0" nodeType="withEffect">
                                  <p:stCondLst>
                                    <p:cond delay="0"/>
                                  </p:stCondLst>
                                  <p:childTnLst>
                                    <p:set>
                                      <p:cBhvr>
                                        <p:cTn id="163" dur="1" fill="hold">
                                          <p:stCondLst>
                                            <p:cond delay="0"/>
                                          </p:stCondLst>
                                        </p:cTn>
                                        <p:tgtEl>
                                          <p:spTgt spid="55"/>
                                        </p:tgtEl>
                                        <p:attrNameLst>
                                          <p:attrName>style.visibility</p:attrName>
                                        </p:attrNameLst>
                                      </p:cBhvr>
                                      <p:to>
                                        <p:strVal val="visible"/>
                                      </p:to>
                                    </p:set>
                                    <p:anim calcmode="lin" valueType="num">
                                      <p:cBhvr additive="base">
                                        <p:cTn id="164" dur="500" fill="hold"/>
                                        <p:tgtEl>
                                          <p:spTgt spid="55"/>
                                        </p:tgtEl>
                                        <p:attrNameLst>
                                          <p:attrName>ppt_x</p:attrName>
                                        </p:attrNameLst>
                                      </p:cBhvr>
                                      <p:tavLst>
                                        <p:tav tm="0">
                                          <p:val>
                                            <p:strVal val="1+#ppt_w/2"/>
                                          </p:val>
                                        </p:tav>
                                        <p:tav tm="100000">
                                          <p:val>
                                            <p:strVal val="#ppt_x"/>
                                          </p:val>
                                        </p:tav>
                                      </p:tavLst>
                                    </p:anim>
                                    <p:anim calcmode="lin" valueType="num">
                                      <p:cBhvr additive="base">
                                        <p:cTn id="165" dur="500" fill="hold"/>
                                        <p:tgtEl>
                                          <p:spTgt spid="55"/>
                                        </p:tgtEl>
                                        <p:attrNameLst>
                                          <p:attrName>ppt_y</p:attrName>
                                        </p:attrNameLst>
                                      </p:cBhvr>
                                      <p:tavLst>
                                        <p:tav tm="0">
                                          <p:val>
                                            <p:strVal val="#ppt_y"/>
                                          </p:val>
                                        </p:tav>
                                        <p:tav tm="100000">
                                          <p:val>
                                            <p:strVal val="#ppt_y"/>
                                          </p:val>
                                        </p:tav>
                                      </p:tavLst>
                                    </p:anim>
                                  </p:childTnLst>
                                </p:cTn>
                              </p:par>
                            </p:childTnLst>
                          </p:cTn>
                        </p:par>
                        <p:par>
                          <p:cTn id="166" fill="hold">
                            <p:stCondLst>
                              <p:cond delay="1500"/>
                            </p:stCondLst>
                            <p:childTnLst>
                              <p:par>
                                <p:cTn id="167" presetID="22" presetClass="entr" presetSubtype="8" fill="hold" grpId="0" nodeType="afterEffect">
                                  <p:stCondLst>
                                    <p:cond delay="0"/>
                                  </p:stCondLst>
                                  <p:childTnLst>
                                    <p:set>
                                      <p:cBhvr>
                                        <p:cTn id="168" dur="1" fill="hold">
                                          <p:stCondLst>
                                            <p:cond delay="0"/>
                                          </p:stCondLst>
                                        </p:cTn>
                                        <p:tgtEl>
                                          <p:spTgt spid="75"/>
                                        </p:tgtEl>
                                        <p:attrNameLst>
                                          <p:attrName>style.visibility</p:attrName>
                                        </p:attrNameLst>
                                      </p:cBhvr>
                                      <p:to>
                                        <p:strVal val="visible"/>
                                      </p:to>
                                    </p:set>
                                    <p:animEffect transition="in" filter="wipe(left)">
                                      <p:cBhvr>
                                        <p:cTn id="169" dur="500"/>
                                        <p:tgtEl>
                                          <p:spTgt spid="75"/>
                                        </p:tgtEl>
                                      </p:cBhvr>
                                    </p:animEffect>
                                  </p:childTnLst>
                                </p:cTn>
                              </p:par>
                            </p:childTnLst>
                          </p:cTn>
                        </p:par>
                        <p:par>
                          <p:cTn id="170" fill="hold">
                            <p:stCondLst>
                              <p:cond delay="2000"/>
                            </p:stCondLst>
                            <p:childTnLst>
                              <p:par>
                                <p:cTn id="171" presetID="14" presetClass="entr" presetSubtype="10" fill="hold" grpId="0" nodeType="afterEffect">
                                  <p:stCondLst>
                                    <p:cond delay="0"/>
                                  </p:stCondLst>
                                  <p:childTnLst>
                                    <p:set>
                                      <p:cBhvr>
                                        <p:cTn id="172" dur="1" fill="hold">
                                          <p:stCondLst>
                                            <p:cond delay="0"/>
                                          </p:stCondLst>
                                        </p:cTn>
                                        <p:tgtEl>
                                          <p:spTgt spid="76"/>
                                        </p:tgtEl>
                                        <p:attrNameLst>
                                          <p:attrName>style.visibility</p:attrName>
                                        </p:attrNameLst>
                                      </p:cBhvr>
                                      <p:to>
                                        <p:strVal val="visible"/>
                                      </p:to>
                                    </p:set>
                                    <p:animEffect transition="in" filter="randombar(horizontal)">
                                      <p:cBhvr>
                                        <p:cTn id="173" dur="500"/>
                                        <p:tgtEl>
                                          <p:spTgt spid="76"/>
                                        </p:tgtEl>
                                      </p:cBhvr>
                                    </p:animEffect>
                                  </p:childTnLst>
                                </p:cTn>
                              </p:par>
                            </p:childTnLst>
                          </p:cTn>
                        </p:par>
                        <p:par>
                          <p:cTn id="174" fill="hold">
                            <p:stCondLst>
                              <p:cond delay="2500"/>
                            </p:stCondLst>
                            <p:childTnLst>
                              <p:par>
                                <p:cTn id="175" presetID="53" presetClass="entr" presetSubtype="16" fill="hold" grpId="0" nodeType="afterEffect">
                                  <p:stCondLst>
                                    <p:cond delay="0"/>
                                  </p:stCondLst>
                                  <p:childTnLst>
                                    <p:set>
                                      <p:cBhvr>
                                        <p:cTn id="176" dur="1" fill="hold">
                                          <p:stCondLst>
                                            <p:cond delay="0"/>
                                          </p:stCondLst>
                                        </p:cTn>
                                        <p:tgtEl>
                                          <p:spTgt spid="77"/>
                                        </p:tgtEl>
                                        <p:attrNameLst>
                                          <p:attrName>style.visibility</p:attrName>
                                        </p:attrNameLst>
                                      </p:cBhvr>
                                      <p:to>
                                        <p:strVal val="visible"/>
                                      </p:to>
                                    </p:set>
                                    <p:anim calcmode="lin" valueType="num">
                                      <p:cBhvr>
                                        <p:cTn id="177" dur="500" fill="hold"/>
                                        <p:tgtEl>
                                          <p:spTgt spid="77"/>
                                        </p:tgtEl>
                                        <p:attrNameLst>
                                          <p:attrName>ppt_w</p:attrName>
                                        </p:attrNameLst>
                                      </p:cBhvr>
                                      <p:tavLst>
                                        <p:tav tm="0">
                                          <p:val>
                                            <p:fltVal val="0"/>
                                          </p:val>
                                        </p:tav>
                                        <p:tav tm="100000">
                                          <p:val>
                                            <p:strVal val="#ppt_w"/>
                                          </p:val>
                                        </p:tav>
                                      </p:tavLst>
                                    </p:anim>
                                    <p:anim calcmode="lin" valueType="num">
                                      <p:cBhvr>
                                        <p:cTn id="178" dur="500" fill="hold"/>
                                        <p:tgtEl>
                                          <p:spTgt spid="77"/>
                                        </p:tgtEl>
                                        <p:attrNameLst>
                                          <p:attrName>ppt_h</p:attrName>
                                        </p:attrNameLst>
                                      </p:cBhvr>
                                      <p:tavLst>
                                        <p:tav tm="0">
                                          <p:val>
                                            <p:fltVal val="0"/>
                                          </p:val>
                                        </p:tav>
                                        <p:tav tm="100000">
                                          <p:val>
                                            <p:strVal val="#ppt_h"/>
                                          </p:val>
                                        </p:tav>
                                      </p:tavLst>
                                    </p:anim>
                                    <p:animEffect transition="in" filter="fade">
                                      <p:cBhvr>
                                        <p:cTn id="179" dur="500"/>
                                        <p:tgtEl>
                                          <p:spTgt spid="77"/>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78"/>
                                        </p:tgtEl>
                                        <p:attrNameLst>
                                          <p:attrName>style.visibility</p:attrName>
                                        </p:attrNameLst>
                                      </p:cBhvr>
                                      <p:to>
                                        <p:strVal val="visible"/>
                                      </p:to>
                                    </p:set>
                                    <p:anim calcmode="lin" valueType="num">
                                      <p:cBhvr>
                                        <p:cTn id="182" dur="500" fill="hold"/>
                                        <p:tgtEl>
                                          <p:spTgt spid="78"/>
                                        </p:tgtEl>
                                        <p:attrNameLst>
                                          <p:attrName>ppt_w</p:attrName>
                                        </p:attrNameLst>
                                      </p:cBhvr>
                                      <p:tavLst>
                                        <p:tav tm="0">
                                          <p:val>
                                            <p:fltVal val="0"/>
                                          </p:val>
                                        </p:tav>
                                        <p:tav tm="100000">
                                          <p:val>
                                            <p:strVal val="#ppt_w"/>
                                          </p:val>
                                        </p:tav>
                                      </p:tavLst>
                                    </p:anim>
                                    <p:anim calcmode="lin" valueType="num">
                                      <p:cBhvr>
                                        <p:cTn id="183" dur="500" fill="hold"/>
                                        <p:tgtEl>
                                          <p:spTgt spid="78"/>
                                        </p:tgtEl>
                                        <p:attrNameLst>
                                          <p:attrName>ppt_h</p:attrName>
                                        </p:attrNameLst>
                                      </p:cBhvr>
                                      <p:tavLst>
                                        <p:tav tm="0">
                                          <p:val>
                                            <p:fltVal val="0"/>
                                          </p:val>
                                        </p:tav>
                                        <p:tav tm="100000">
                                          <p:val>
                                            <p:strVal val="#ppt_h"/>
                                          </p:val>
                                        </p:tav>
                                      </p:tavLst>
                                    </p:anim>
                                    <p:animEffect transition="in" filter="fade">
                                      <p:cBhvr>
                                        <p:cTn id="184" dur="500"/>
                                        <p:tgtEl>
                                          <p:spTgt spid="78"/>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79"/>
                                        </p:tgtEl>
                                        <p:attrNameLst>
                                          <p:attrName>style.visibility</p:attrName>
                                        </p:attrNameLst>
                                      </p:cBhvr>
                                      <p:to>
                                        <p:strVal val="visible"/>
                                      </p:to>
                                    </p:set>
                                    <p:anim calcmode="lin" valueType="num">
                                      <p:cBhvr>
                                        <p:cTn id="187" dur="500" fill="hold"/>
                                        <p:tgtEl>
                                          <p:spTgt spid="79"/>
                                        </p:tgtEl>
                                        <p:attrNameLst>
                                          <p:attrName>ppt_w</p:attrName>
                                        </p:attrNameLst>
                                      </p:cBhvr>
                                      <p:tavLst>
                                        <p:tav tm="0">
                                          <p:val>
                                            <p:fltVal val="0"/>
                                          </p:val>
                                        </p:tav>
                                        <p:tav tm="100000">
                                          <p:val>
                                            <p:strVal val="#ppt_w"/>
                                          </p:val>
                                        </p:tav>
                                      </p:tavLst>
                                    </p:anim>
                                    <p:anim calcmode="lin" valueType="num">
                                      <p:cBhvr>
                                        <p:cTn id="188" dur="500" fill="hold"/>
                                        <p:tgtEl>
                                          <p:spTgt spid="79"/>
                                        </p:tgtEl>
                                        <p:attrNameLst>
                                          <p:attrName>ppt_h</p:attrName>
                                        </p:attrNameLst>
                                      </p:cBhvr>
                                      <p:tavLst>
                                        <p:tav tm="0">
                                          <p:val>
                                            <p:fltVal val="0"/>
                                          </p:val>
                                        </p:tav>
                                        <p:tav tm="100000">
                                          <p:val>
                                            <p:strVal val="#ppt_h"/>
                                          </p:val>
                                        </p:tav>
                                      </p:tavLst>
                                    </p:anim>
                                    <p:animEffect transition="in" filter="fade">
                                      <p:cBhvr>
                                        <p:cTn id="18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74" grpId="0" animBg="1"/>
      <p:bldP spid="75" grpId="0"/>
      <p:bldP spid="76" grpId="0"/>
      <p:bldP spid="77" grpId="0" animBg="1"/>
      <p:bldP spid="78" grpId="0" animBg="1"/>
      <p:bldP spid="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 name="矩形"/>
          <p:cNvSpPr/>
          <p:nvPr/>
        </p:nvSpPr>
        <p:spPr>
          <a:xfrm>
            <a:off x="3833994" y="1143634"/>
            <a:ext cx="1476010" cy="332103"/>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生产单位条件</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321" name="矩形"/>
          <p:cNvSpPr/>
          <p:nvPr/>
        </p:nvSpPr>
        <p:spPr>
          <a:xfrm>
            <a:off x="751840" y="1778000"/>
            <a:ext cx="5732780" cy="310513"/>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5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特种设备设计、制造、安装、改造单位应具备下列条件：</a:t>
            </a:r>
            <a:endParaRPr lang="zh-CN" altLang="en-US" sz="15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326" name="组合"/>
          <p:cNvGrpSpPr/>
          <p:nvPr/>
        </p:nvGrpSpPr>
        <p:grpSpPr>
          <a:xfrm>
            <a:off x="751847" y="2333307"/>
            <a:ext cx="3800467" cy="815588"/>
            <a:chOff x="751847" y="2333307"/>
            <a:chExt cx="3800467" cy="815588"/>
          </a:xfrm>
        </p:grpSpPr>
        <p:grpSp>
          <p:nvGrpSpPr>
            <p:cNvPr id="324" name="组合"/>
            <p:cNvGrpSpPr/>
            <p:nvPr/>
          </p:nvGrpSpPr>
          <p:grpSpPr>
            <a:xfrm>
              <a:off x="751847" y="2408550"/>
              <a:ext cx="740346" cy="740345"/>
              <a:chOff x="751847" y="2408550"/>
              <a:chExt cx="740346" cy="740345"/>
            </a:xfrm>
          </p:grpSpPr>
          <p:sp>
            <p:nvSpPr>
              <p:cNvPr id="322" name="曲线"/>
              <p:cNvSpPr/>
              <p:nvPr/>
            </p:nvSpPr>
            <p:spPr>
              <a:xfrm>
                <a:off x="751847" y="2408550"/>
                <a:ext cx="740346" cy="740345"/>
              </a:xfrm>
              <a:custGeom>
                <a:avLst/>
                <a:gdLst>
                  <a:gd name="T1" fmla="*/ 0 w 21600"/>
                  <a:gd name="T2" fmla="*/ 0 h 21600"/>
                  <a:gd name="T3" fmla="*/ 21600 w 21600"/>
                  <a:gd name="T4" fmla="*/ 21600 h 21600"/>
                </a:gdLst>
                <a:ahLst/>
                <a:cxnLst/>
                <a:rect l="T1" t="T2" r="T3" b="T4"/>
                <a:pathLst>
                  <a:path w="21600" h="21600">
                    <a:moveTo>
                      <a:pt x="18435" y="3162"/>
                    </a:moveTo>
                    <a:cubicBezTo>
                      <a:pt x="22653" y="7379"/>
                      <a:pt x="22653" y="14218"/>
                      <a:pt x="18435" y="18435"/>
                    </a:cubicBezTo>
                    <a:cubicBezTo>
                      <a:pt x="14218" y="22652"/>
                      <a:pt x="7380" y="22652"/>
                      <a:pt x="3162" y="18435"/>
                    </a:cubicBezTo>
                    <a:cubicBezTo>
                      <a:pt x="-1053" y="14218"/>
                      <a:pt x="-1053" y="7379"/>
                      <a:pt x="3162" y="3162"/>
                    </a:cubicBezTo>
                    <a:cubicBezTo>
                      <a:pt x="7380" y="-1054"/>
                      <a:pt x="14218" y="-1054"/>
                      <a:pt x="18435" y="3162"/>
                    </a:cubicBezTo>
                  </a:path>
                </a:pathLst>
              </a:custGeom>
              <a:noFill/>
              <a:ln w="25400" cap="flat" cmpd="sng">
                <a:solidFill>
                  <a:srgbClr val="17375E"/>
                </a:solidFill>
                <a:prstDash val="solid"/>
                <a:miter/>
              </a:ln>
            </p:spPr>
            <p:txBody>
              <a:bodyPr rtlCol="0" anchor="ctr"/>
              <a:lstStyle/>
              <a:p>
                <a:pPr algn="ctr"/>
              </a:p>
            </p:txBody>
          </p:sp>
          <p:sp>
            <p:nvSpPr>
              <p:cNvPr id="323" name="曲线"/>
              <p:cNvSpPr/>
              <p:nvPr/>
            </p:nvSpPr>
            <p:spPr>
              <a:xfrm>
                <a:off x="777965" y="2437990"/>
                <a:ext cx="688017" cy="688018"/>
              </a:xfrm>
              <a:custGeom>
                <a:avLst/>
                <a:gdLst>
                  <a:gd name="T1" fmla="*/ 0 w 21600"/>
                  <a:gd name="T2" fmla="*/ 5178 h 21600"/>
                  <a:gd name="T3" fmla="*/ 21600 w 21600"/>
                  <a:gd name="T4" fmla="*/ 16422 h 21600"/>
                </a:gdLst>
                <a:ahLst/>
                <a:cxnLst/>
                <a:rect l="T1" t="T2" r="T3" b="T4"/>
                <a:pathLst>
                  <a:path w="21600" h="21600">
                    <a:moveTo>
                      <a:pt x="18435" y="3163"/>
                    </a:moveTo>
                    <a:cubicBezTo>
                      <a:pt x="22653" y="7379"/>
                      <a:pt x="22653" y="14218"/>
                      <a:pt x="18435" y="18434"/>
                    </a:cubicBezTo>
                    <a:cubicBezTo>
                      <a:pt x="14218" y="22653"/>
                      <a:pt x="7379" y="22653"/>
                      <a:pt x="3162" y="18434"/>
                    </a:cubicBezTo>
                    <a:cubicBezTo>
                      <a:pt x="-1054" y="14218"/>
                      <a:pt x="-1054" y="7379"/>
                      <a:pt x="3162" y="3163"/>
                    </a:cubicBezTo>
                    <a:cubicBezTo>
                      <a:pt x="7379" y="-1053"/>
                      <a:pt x="14218" y="-1053"/>
                      <a:pt x="18435" y="3163"/>
                    </a:cubicBezTo>
                  </a:path>
                </a:pathLst>
              </a:custGeom>
              <a:solidFill>
                <a:srgbClr val="17375E"/>
              </a:solidFill>
              <a:ln w="25400" cap="flat" cmpd="sng">
                <a:solidFill>
                  <a:srgbClr val="000000">
                    <a:alpha val="0"/>
                  </a:srgbClr>
                </a:solidFill>
                <a:prstDash val="solid"/>
                <a:miter/>
              </a:ln>
            </p:spPr>
            <p:txBody>
              <a:bodyPr vert="horz" wrap="square" lIns="91440" tIns="45720" rIns="91440" bIns="45720" anchor="ctr" anchorCtr="0">
                <a:noAutofit/>
              </a:bodyPr>
              <a:lstStyle/>
              <a:p>
                <a:pPr marL="0" indent="0" algn="ctr" fontAlgn="auto">
                  <a:lnSpc>
                    <a:spcPct val="100000"/>
                  </a:lnSpc>
                  <a:spcBef>
                    <a:spcPts val="0"/>
                  </a:spcBef>
                  <a:spcAft>
                    <a:spcPts val="0"/>
                  </a:spcAft>
                  <a:buNone/>
                </a:pPr>
                <a:r>
                  <a:rPr lang="en-US" altLang="zh-CN" sz="1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rPr>
                  <a:t>1</a:t>
                </a:r>
                <a:endParaRPr lang="zh-CN" altLang="en-US" sz="1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325" name="矩形"/>
            <p:cNvSpPr/>
            <p:nvPr/>
          </p:nvSpPr>
          <p:spPr>
            <a:xfrm>
              <a:off x="1492250" y="2333307"/>
              <a:ext cx="3060065" cy="7200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5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经国务院特种设备安全监督管理部门许可。</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331" name="组合"/>
          <p:cNvGrpSpPr/>
          <p:nvPr/>
        </p:nvGrpSpPr>
        <p:grpSpPr>
          <a:xfrm>
            <a:off x="4593066" y="2320607"/>
            <a:ext cx="3800362" cy="825121"/>
            <a:chOff x="4593066" y="2320607"/>
            <a:chExt cx="3800362" cy="825121"/>
          </a:xfrm>
        </p:grpSpPr>
        <p:grpSp>
          <p:nvGrpSpPr>
            <p:cNvPr id="329" name="组合"/>
            <p:cNvGrpSpPr/>
            <p:nvPr/>
          </p:nvGrpSpPr>
          <p:grpSpPr>
            <a:xfrm>
              <a:off x="4593066" y="2405382"/>
              <a:ext cx="740160" cy="740346"/>
              <a:chOff x="4593066" y="2405382"/>
              <a:chExt cx="740160" cy="740346"/>
            </a:xfrm>
          </p:grpSpPr>
          <p:sp>
            <p:nvSpPr>
              <p:cNvPr id="327" name="曲线"/>
              <p:cNvSpPr/>
              <p:nvPr/>
            </p:nvSpPr>
            <p:spPr>
              <a:xfrm>
                <a:off x="4593066" y="2405382"/>
                <a:ext cx="740160" cy="740346"/>
              </a:xfrm>
              <a:custGeom>
                <a:avLst/>
                <a:gdLst>
                  <a:gd name="T1" fmla="*/ 0 w 21600"/>
                  <a:gd name="T2" fmla="*/ 0 h 21600"/>
                  <a:gd name="T3" fmla="*/ 21600 w 21600"/>
                  <a:gd name="T4" fmla="*/ 21600 h 21600"/>
                </a:gdLst>
                <a:ahLst/>
                <a:cxnLst/>
                <a:rect l="T1" t="T2" r="T3" b="T4"/>
                <a:pathLst>
                  <a:path w="21600" h="21600">
                    <a:moveTo>
                      <a:pt x="18435" y="3162"/>
                    </a:moveTo>
                    <a:cubicBezTo>
                      <a:pt x="22652" y="7380"/>
                      <a:pt x="22652" y="14218"/>
                      <a:pt x="18435" y="18435"/>
                    </a:cubicBezTo>
                    <a:cubicBezTo>
                      <a:pt x="14217" y="22652"/>
                      <a:pt x="7380" y="22652"/>
                      <a:pt x="3162" y="18435"/>
                    </a:cubicBezTo>
                    <a:cubicBezTo>
                      <a:pt x="-1053" y="14218"/>
                      <a:pt x="-1053" y="7380"/>
                      <a:pt x="3162" y="3162"/>
                    </a:cubicBezTo>
                    <a:cubicBezTo>
                      <a:pt x="7380" y="-1054"/>
                      <a:pt x="14217" y="-1054"/>
                      <a:pt x="18435" y="3162"/>
                    </a:cubicBezTo>
                  </a:path>
                </a:pathLst>
              </a:custGeom>
              <a:noFill/>
              <a:ln w="25400" cap="flat" cmpd="sng">
                <a:solidFill>
                  <a:srgbClr val="7F7F7F"/>
                </a:solidFill>
                <a:prstDash val="solid"/>
                <a:miter/>
              </a:ln>
            </p:spPr>
            <p:txBody>
              <a:bodyPr rtlCol="0" anchor="ctr"/>
              <a:lstStyle/>
              <a:p>
                <a:pPr algn="ctr"/>
              </a:p>
            </p:txBody>
          </p:sp>
          <p:sp>
            <p:nvSpPr>
              <p:cNvPr id="328" name="曲线"/>
              <p:cNvSpPr/>
              <p:nvPr/>
            </p:nvSpPr>
            <p:spPr>
              <a:xfrm>
                <a:off x="4619277" y="2434822"/>
                <a:ext cx="687740" cy="688018"/>
              </a:xfrm>
              <a:custGeom>
                <a:avLst/>
                <a:gdLst>
                  <a:gd name="T1" fmla="*/ 0 w 21600"/>
                  <a:gd name="T2" fmla="*/ 5178 h 21600"/>
                  <a:gd name="T3" fmla="*/ 21600 w 21600"/>
                  <a:gd name="T4" fmla="*/ 16422 h 21600"/>
                </a:gdLst>
                <a:ahLst/>
                <a:cxnLst/>
                <a:rect l="T1" t="T2" r="T3" b="T4"/>
                <a:pathLst>
                  <a:path w="21600" h="21600">
                    <a:moveTo>
                      <a:pt x="18435" y="3162"/>
                    </a:moveTo>
                    <a:cubicBezTo>
                      <a:pt x="22653" y="7379"/>
                      <a:pt x="22653" y="14218"/>
                      <a:pt x="18435" y="18434"/>
                    </a:cubicBezTo>
                    <a:cubicBezTo>
                      <a:pt x="14217" y="22653"/>
                      <a:pt x="7379" y="22653"/>
                      <a:pt x="3163" y="18434"/>
                    </a:cubicBezTo>
                    <a:cubicBezTo>
                      <a:pt x="-1053" y="14218"/>
                      <a:pt x="-1053" y="7379"/>
                      <a:pt x="3163" y="3162"/>
                    </a:cubicBezTo>
                    <a:cubicBezTo>
                      <a:pt x="7379" y="-1054"/>
                      <a:pt x="14217" y="-1054"/>
                      <a:pt x="18435" y="3162"/>
                    </a:cubicBezTo>
                  </a:path>
                </a:pathLst>
              </a:custGeom>
              <a:solidFill>
                <a:srgbClr val="7F7F7F"/>
              </a:solidFill>
              <a:ln w="25400" cap="flat" cmpd="sng">
                <a:solidFill>
                  <a:srgbClr val="000000">
                    <a:alpha val="0"/>
                  </a:srgbClr>
                </a:solidFill>
                <a:prstDash val="solid"/>
                <a:miter/>
              </a:ln>
            </p:spPr>
            <p:txBody>
              <a:bodyPr vert="horz" wrap="square" lIns="91440" tIns="45720" rIns="91440" bIns="45720" anchor="ctr" anchorCtr="0">
                <a:noAutofit/>
              </a:bodyPr>
              <a:lstStyle/>
              <a:p>
                <a:pPr marL="0" indent="0" algn="ctr" fontAlgn="auto">
                  <a:lnSpc>
                    <a:spcPct val="100000"/>
                  </a:lnSpc>
                  <a:spcBef>
                    <a:spcPts val="0"/>
                  </a:spcBef>
                  <a:spcAft>
                    <a:spcPts val="0"/>
                  </a:spcAft>
                  <a:buNone/>
                </a:pPr>
                <a:r>
                  <a:rPr lang="en-US" altLang="zh-CN" sz="1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rPr>
                  <a:t>2</a:t>
                </a:r>
                <a:endParaRPr lang="zh-CN" altLang="en-US" sz="1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330" name="矩形"/>
            <p:cNvSpPr/>
            <p:nvPr/>
          </p:nvSpPr>
          <p:spPr>
            <a:xfrm>
              <a:off x="5333365" y="2320607"/>
              <a:ext cx="3060063" cy="7200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5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有与特种设备制造、安装、改造相适应的专业技术人员和技术工人。</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336" name="组合"/>
          <p:cNvGrpSpPr/>
          <p:nvPr/>
        </p:nvGrpSpPr>
        <p:grpSpPr>
          <a:xfrm>
            <a:off x="751847" y="3483292"/>
            <a:ext cx="3774433" cy="783953"/>
            <a:chOff x="751847" y="3483292"/>
            <a:chExt cx="3774433" cy="783953"/>
          </a:xfrm>
        </p:grpSpPr>
        <p:grpSp>
          <p:nvGrpSpPr>
            <p:cNvPr id="334" name="组合"/>
            <p:cNvGrpSpPr/>
            <p:nvPr/>
          </p:nvGrpSpPr>
          <p:grpSpPr>
            <a:xfrm>
              <a:off x="751847" y="3526715"/>
              <a:ext cx="740346" cy="740529"/>
              <a:chOff x="751847" y="3526715"/>
              <a:chExt cx="740346" cy="740529"/>
            </a:xfrm>
          </p:grpSpPr>
          <p:sp>
            <p:nvSpPr>
              <p:cNvPr id="332" name="曲线"/>
              <p:cNvSpPr/>
              <p:nvPr/>
            </p:nvSpPr>
            <p:spPr>
              <a:xfrm>
                <a:off x="751847" y="3526715"/>
                <a:ext cx="740346" cy="740529"/>
              </a:xfrm>
              <a:custGeom>
                <a:avLst/>
                <a:gdLst>
                  <a:gd name="T1" fmla="*/ 0 w 21600"/>
                  <a:gd name="T2" fmla="*/ 0 h 21600"/>
                  <a:gd name="T3" fmla="*/ 21600 w 21600"/>
                  <a:gd name="T4" fmla="*/ 21600 h 21600"/>
                </a:gdLst>
                <a:ahLst/>
                <a:cxnLst/>
                <a:rect l="T1" t="T2" r="T3" b="T4"/>
                <a:pathLst>
                  <a:path w="21600" h="21600">
                    <a:moveTo>
                      <a:pt x="18435" y="3163"/>
                    </a:moveTo>
                    <a:cubicBezTo>
                      <a:pt x="22653" y="7380"/>
                      <a:pt x="22653" y="14217"/>
                      <a:pt x="18435" y="18434"/>
                    </a:cubicBezTo>
                    <a:cubicBezTo>
                      <a:pt x="14218" y="22653"/>
                      <a:pt x="7380" y="22653"/>
                      <a:pt x="3162" y="18434"/>
                    </a:cubicBezTo>
                    <a:cubicBezTo>
                      <a:pt x="-1053" y="14217"/>
                      <a:pt x="-1053" y="7380"/>
                      <a:pt x="3162" y="3163"/>
                    </a:cubicBezTo>
                    <a:cubicBezTo>
                      <a:pt x="7380" y="-1053"/>
                      <a:pt x="14218" y="-1053"/>
                      <a:pt x="18435" y="3163"/>
                    </a:cubicBezTo>
                  </a:path>
                </a:pathLst>
              </a:custGeom>
              <a:noFill/>
              <a:ln w="25400" cap="flat" cmpd="sng">
                <a:solidFill>
                  <a:srgbClr val="7F7F7F"/>
                </a:solidFill>
                <a:prstDash val="solid"/>
                <a:miter/>
              </a:ln>
            </p:spPr>
            <p:txBody>
              <a:bodyPr rtlCol="0" anchor="ctr"/>
              <a:lstStyle/>
              <a:p>
                <a:pPr algn="ctr"/>
              </a:p>
            </p:txBody>
          </p:sp>
          <p:sp>
            <p:nvSpPr>
              <p:cNvPr id="333" name="曲线"/>
              <p:cNvSpPr/>
              <p:nvPr/>
            </p:nvSpPr>
            <p:spPr>
              <a:xfrm>
                <a:off x="777965" y="3556063"/>
                <a:ext cx="688017" cy="688294"/>
              </a:xfrm>
              <a:custGeom>
                <a:avLst/>
                <a:gdLst>
                  <a:gd name="T1" fmla="*/ 0 w 21600"/>
                  <a:gd name="T2" fmla="*/ 5180 h 21600"/>
                  <a:gd name="T3" fmla="*/ 21600 w 21600"/>
                  <a:gd name="T4" fmla="*/ 16420 h 21600"/>
                </a:gdLst>
                <a:ahLst/>
                <a:cxnLst/>
                <a:rect l="T1" t="T2" r="T3" b="T4"/>
                <a:pathLst>
                  <a:path w="21600" h="21600">
                    <a:moveTo>
                      <a:pt x="18435" y="3163"/>
                    </a:moveTo>
                    <a:cubicBezTo>
                      <a:pt x="22653" y="7379"/>
                      <a:pt x="22653" y="14218"/>
                      <a:pt x="18435" y="18435"/>
                    </a:cubicBezTo>
                    <a:cubicBezTo>
                      <a:pt x="14218" y="22653"/>
                      <a:pt x="7379" y="22653"/>
                      <a:pt x="3162" y="18435"/>
                    </a:cubicBezTo>
                    <a:cubicBezTo>
                      <a:pt x="-1054" y="14218"/>
                      <a:pt x="-1054" y="7379"/>
                      <a:pt x="3162" y="3163"/>
                    </a:cubicBezTo>
                    <a:cubicBezTo>
                      <a:pt x="7379" y="-1054"/>
                      <a:pt x="14218" y="-1054"/>
                      <a:pt x="18435" y="3163"/>
                    </a:cubicBezTo>
                  </a:path>
                </a:pathLst>
              </a:custGeom>
              <a:solidFill>
                <a:srgbClr val="7F7F7F"/>
              </a:solidFill>
              <a:ln w="25400" cap="flat" cmpd="sng">
                <a:solidFill>
                  <a:srgbClr val="000000">
                    <a:alpha val="0"/>
                  </a:srgbClr>
                </a:solidFill>
                <a:prstDash val="solid"/>
                <a:miter/>
              </a:ln>
            </p:spPr>
            <p:txBody>
              <a:bodyPr vert="horz" wrap="square" lIns="91440" tIns="45720" rIns="91440" bIns="45720" anchor="ctr" anchorCtr="0">
                <a:noAutofit/>
              </a:bodyPr>
              <a:lstStyle/>
              <a:p>
                <a:pPr marL="0" indent="0" algn="ctr" fontAlgn="auto">
                  <a:lnSpc>
                    <a:spcPct val="100000"/>
                  </a:lnSpc>
                  <a:spcBef>
                    <a:spcPts val="0"/>
                  </a:spcBef>
                  <a:spcAft>
                    <a:spcPts val="0"/>
                  </a:spcAft>
                  <a:buNone/>
                </a:pPr>
                <a:r>
                  <a:rPr lang="en-US" altLang="zh-CN" sz="1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rPr>
                  <a:t>3</a:t>
                </a:r>
                <a:endParaRPr lang="zh-CN" altLang="en-US" sz="1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335" name="矩形"/>
            <p:cNvSpPr/>
            <p:nvPr/>
          </p:nvSpPr>
          <p:spPr>
            <a:xfrm>
              <a:off x="1466215" y="3483292"/>
              <a:ext cx="3060065" cy="720089"/>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5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有与特种设备制造、安装、改造相适应的生产条件和检测手段。</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341" name="组合"/>
          <p:cNvGrpSpPr/>
          <p:nvPr/>
        </p:nvGrpSpPr>
        <p:grpSpPr>
          <a:xfrm>
            <a:off x="4592792" y="3536313"/>
            <a:ext cx="3800637" cy="740529"/>
            <a:chOff x="4592792" y="3536313"/>
            <a:chExt cx="3800637" cy="740529"/>
          </a:xfrm>
        </p:grpSpPr>
        <p:grpSp>
          <p:nvGrpSpPr>
            <p:cNvPr id="339" name="组合"/>
            <p:cNvGrpSpPr/>
            <p:nvPr/>
          </p:nvGrpSpPr>
          <p:grpSpPr>
            <a:xfrm>
              <a:off x="4592792" y="3536313"/>
              <a:ext cx="740530" cy="740529"/>
              <a:chOff x="4592792" y="3536313"/>
              <a:chExt cx="740530" cy="740529"/>
            </a:xfrm>
          </p:grpSpPr>
          <p:sp>
            <p:nvSpPr>
              <p:cNvPr id="337" name="曲线"/>
              <p:cNvSpPr/>
              <p:nvPr/>
            </p:nvSpPr>
            <p:spPr>
              <a:xfrm>
                <a:off x="4592792" y="3536313"/>
                <a:ext cx="740530" cy="740529"/>
              </a:xfrm>
              <a:custGeom>
                <a:avLst/>
                <a:gdLst>
                  <a:gd name="T1" fmla="*/ 0 w 21600"/>
                  <a:gd name="T2" fmla="*/ 0 h 21600"/>
                  <a:gd name="T3" fmla="*/ 21600 w 21600"/>
                  <a:gd name="T4" fmla="*/ 21600 h 21600"/>
                </a:gdLst>
                <a:ahLst/>
                <a:cxnLst/>
                <a:rect l="T1" t="T2" r="T3" b="T4"/>
                <a:pathLst>
                  <a:path w="21600" h="21600">
                    <a:moveTo>
                      <a:pt x="18434" y="3163"/>
                    </a:moveTo>
                    <a:cubicBezTo>
                      <a:pt x="22652" y="7380"/>
                      <a:pt x="22652" y="14217"/>
                      <a:pt x="18434" y="18434"/>
                    </a:cubicBezTo>
                    <a:cubicBezTo>
                      <a:pt x="14218" y="22653"/>
                      <a:pt x="7379" y="22653"/>
                      <a:pt x="3162" y="18434"/>
                    </a:cubicBezTo>
                    <a:cubicBezTo>
                      <a:pt x="-1053" y="14217"/>
                      <a:pt x="-1053" y="7380"/>
                      <a:pt x="3162" y="3163"/>
                    </a:cubicBezTo>
                    <a:cubicBezTo>
                      <a:pt x="7379" y="-1053"/>
                      <a:pt x="14218" y="-1053"/>
                      <a:pt x="18434" y="3163"/>
                    </a:cubicBezTo>
                  </a:path>
                </a:pathLst>
              </a:custGeom>
              <a:solidFill>
                <a:srgbClr val="EEECE1"/>
              </a:solidFill>
              <a:ln w="25400" cap="flat" cmpd="sng">
                <a:solidFill>
                  <a:srgbClr val="17375E"/>
                </a:solidFill>
                <a:prstDash val="solid"/>
                <a:miter/>
              </a:ln>
            </p:spPr>
            <p:txBody>
              <a:bodyPr rtlCol="0" anchor="ctr"/>
              <a:lstStyle/>
              <a:p>
                <a:pPr algn="ctr"/>
              </a:p>
            </p:txBody>
          </p:sp>
          <p:sp>
            <p:nvSpPr>
              <p:cNvPr id="338" name="曲线"/>
              <p:cNvSpPr/>
              <p:nvPr/>
            </p:nvSpPr>
            <p:spPr>
              <a:xfrm>
                <a:off x="4619002" y="3565661"/>
                <a:ext cx="688109" cy="688294"/>
              </a:xfrm>
              <a:custGeom>
                <a:avLst/>
                <a:gdLst>
                  <a:gd name="T1" fmla="*/ 0 w 21600"/>
                  <a:gd name="T2" fmla="*/ 5180 h 21600"/>
                  <a:gd name="T3" fmla="*/ 21600 w 21600"/>
                  <a:gd name="T4" fmla="*/ 16420 h 21600"/>
                </a:gdLst>
                <a:ahLst/>
                <a:cxnLst/>
                <a:rect l="T1" t="T2" r="T3" b="T4"/>
                <a:pathLst>
                  <a:path w="21600" h="21600">
                    <a:moveTo>
                      <a:pt x="18435" y="3163"/>
                    </a:moveTo>
                    <a:cubicBezTo>
                      <a:pt x="22653" y="7379"/>
                      <a:pt x="22653" y="14218"/>
                      <a:pt x="18435" y="18435"/>
                    </a:cubicBezTo>
                    <a:cubicBezTo>
                      <a:pt x="14217" y="22653"/>
                      <a:pt x="7380" y="22653"/>
                      <a:pt x="3163" y="18435"/>
                    </a:cubicBezTo>
                    <a:cubicBezTo>
                      <a:pt x="-1053" y="14218"/>
                      <a:pt x="-1053" y="7379"/>
                      <a:pt x="3163" y="3163"/>
                    </a:cubicBezTo>
                    <a:cubicBezTo>
                      <a:pt x="7380" y="-1054"/>
                      <a:pt x="14217" y="-1054"/>
                      <a:pt x="18435" y="3163"/>
                    </a:cubicBezTo>
                  </a:path>
                </a:pathLst>
              </a:custGeom>
              <a:solidFill>
                <a:srgbClr val="17375E"/>
              </a:solidFill>
              <a:ln w="25400" cap="flat" cmpd="sng">
                <a:solidFill>
                  <a:srgbClr val="000000">
                    <a:alpha val="0"/>
                  </a:srgbClr>
                </a:solidFill>
                <a:prstDash val="solid"/>
                <a:miter/>
              </a:ln>
            </p:spPr>
            <p:txBody>
              <a:bodyPr vert="horz" wrap="square" lIns="91440" tIns="45720" rIns="91440" bIns="45720" anchor="ctr" anchorCtr="0">
                <a:noAutofit/>
              </a:bodyPr>
              <a:lstStyle/>
              <a:p>
                <a:pPr marL="0" indent="0" algn="ctr" fontAlgn="auto">
                  <a:lnSpc>
                    <a:spcPct val="100000"/>
                  </a:lnSpc>
                  <a:spcBef>
                    <a:spcPts val="0"/>
                  </a:spcBef>
                  <a:spcAft>
                    <a:spcPts val="0"/>
                  </a:spcAft>
                  <a:buNone/>
                </a:pPr>
                <a:r>
                  <a:rPr lang="en-US" altLang="zh-CN" sz="1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rPr>
                  <a:t>4</a:t>
                </a:r>
                <a:endParaRPr lang="zh-CN" altLang="en-US" sz="1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340" name="矩形"/>
            <p:cNvSpPr/>
            <p:nvPr/>
          </p:nvSpPr>
          <p:spPr>
            <a:xfrm>
              <a:off x="5333365" y="3755707"/>
              <a:ext cx="3060065"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有健全的质量管理制度和责任制度。</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sp>
        <p:nvSpPr>
          <p:cNvPr id="342"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二、生产使用</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6" name="矩形"/>
          <p:cNvSpPr/>
          <p:nvPr/>
        </p:nvSpPr>
        <p:spPr>
          <a:xfrm>
            <a:off x="4049996" y="1076960"/>
            <a:ext cx="1044007" cy="332103"/>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相关规定</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347" name="矩形"/>
          <p:cNvSpPr/>
          <p:nvPr/>
        </p:nvSpPr>
        <p:spPr>
          <a:xfrm>
            <a:off x="903483" y="1657349"/>
            <a:ext cx="5732780" cy="310513"/>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5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特种设备制造、安装、改造单位应遵守下列规定：</a:t>
            </a:r>
            <a:endParaRPr lang="zh-CN" altLang="en-US" sz="15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348" name="矩形"/>
          <p:cNvSpPr/>
          <p:nvPr/>
        </p:nvSpPr>
        <p:spPr>
          <a:xfrm>
            <a:off x="1580515" y="2072925"/>
            <a:ext cx="6659880" cy="902398"/>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29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特种设备安装、改造、维修的施工单位应当在施工前将拟进行的特种设备安装、改造、维修情况书面告知直辖市或者设区的市的特种设备安全监督管理部门，告知后即可施工。</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349" name="矩形"/>
          <p:cNvSpPr/>
          <p:nvPr/>
        </p:nvSpPr>
        <p:spPr>
          <a:xfrm>
            <a:off x="1580515" y="2964465"/>
            <a:ext cx="6659880" cy="902398"/>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29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特种设备制造过程、安装、改造、重大维修过程，必须经国务院特种设备安全监督管理部门核准的检验检测机构进行监督检验；未经监督检验合格的不得出厂或者交付使用。</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350" name="矩形"/>
          <p:cNvSpPr/>
          <p:nvPr/>
        </p:nvSpPr>
        <p:spPr>
          <a:xfrm>
            <a:off x="1580515" y="3918585"/>
            <a:ext cx="6659880" cy="63627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29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特种设备改造、维修竣工后，安装、改造、维修的施工单位应当在验收后30日内将有关技术资料移交使用单位，使用单位应将其存入安全技术档案。</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356" name="组合"/>
          <p:cNvGrpSpPr/>
          <p:nvPr/>
        </p:nvGrpSpPr>
        <p:grpSpPr>
          <a:xfrm>
            <a:off x="903605" y="2185670"/>
            <a:ext cx="676909" cy="2417444"/>
            <a:chOff x="903605" y="2185670"/>
            <a:chExt cx="676909" cy="2417444"/>
          </a:xfrm>
        </p:grpSpPr>
        <p:sp>
          <p:nvSpPr>
            <p:cNvPr id="351" name="椭圆"/>
            <p:cNvSpPr/>
            <p:nvPr/>
          </p:nvSpPr>
          <p:spPr>
            <a:xfrm flipH="1">
              <a:off x="903605" y="2185670"/>
              <a:ext cx="676909" cy="676793"/>
            </a:xfrm>
            <a:prstGeom prst="ellipse">
              <a:avLst/>
            </a:prstGeom>
            <a:solidFill>
              <a:srgbClr val="333F50"/>
            </a:solidFill>
            <a:ln w="57150" cap="flat" cmpd="sng">
              <a:solidFill>
                <a:srgbClr val="7E7E7E"/>
              </a:solidFill>
              <a:prstDash val="solid"/>
              <a:round/>
            </a:ln>
          </p:spPr>
          <p:txBody>
            <a:bodyPr vert="horz" wrap="square" lIns="67500" tIns="35100" rIns="67500" bIns="35100" anchor="ctr" anchorCtr="0">
              <a:noAutofit/>
            </a:bodyPr>
            <a:lstStyle/>
            <a:p>
              <a:pPr marL="0" indent="0" algn="ctr" fontAlgn="auto">
                <a:lnSpc>
                  <a:spcPct val="100000"/>
                </a:lnSpc>
                <a:spcBef>
                  <a:spcPts val="0"/>
                </a:spcBef>
                <a:spcAft>
                  <a:spcPts val="0"/>
                </a:spcAft>
                <a:buNone/>
              </a:pPr>
              <a:r>
                <a:rPr lang="en-US" altLang="zh-CN" sz="1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rPr>
                <a:t>1</a:t>
              </a:r>
              <a:endParaRPr lang="zh-CN" altLang="en-US" sz="1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352" name="等腰三角形"/>
            <p:cNvSpPr/>
            <p:nvPr/>
          </p:nvSpPr>
          <p:spPr>
            <a:xfrm flipH="1" flipV="1">
              <a:off x="1131329" y="2865878"/>
              <a:ext cx="222600" cy="191824"/>
            </a:xfrm>
            <a:prstGeom prst="triangle">
              <a:avLst>
                <a:gd name="adj" fmla="val 50000"/>
              </a:avLst>
            </a:prstGeom>
            <a:solidFill>
              <a:srgbClr val="7E7E7E"/>
            </a:solidFill>
            <a:ln w="25400" cap="flat" cmpd="sng">
              <a:noFill/>
              <a:prstDash val="solid"/>
              <a:round/>
            </a:ln>
          </p:spPr>
          <p:txBody>
            <a:bodyPr rtlCol="0" anchor="ctr"/>
            <a:lstStyle/>
            <a:p>
              <a:pPr algn="ctr"/>
            </a:p>
          </p:txBody>
        </p:sp>
        <p:sp>
          <p:nvSpPr>
            <p:cNvPr id="353" name="椭圆"/>
            <p:cNvSpPr/>
            <p:nvPr/>
          </p:nvSpPr>
          <p:spPr>
            <a:xfrm>
              <a:off x="903605" y="3057134"/>
              <a:ext cx="676909" cy="676792"/>
            </a:xfrm>
            <a:prstGeom prst="ellipse">
              <a:avLst/>
            </a:prstGeom>
            <a:solidFill>
              <a:srgbClr val="7E7E7E"/>
            </a:solidFill>
            <a:ln w="57150" cap="flat" cmpd="sng">
              <a:solidFill>
                <a:srgbClr val="333F50"/>
              </a:solidFill>
              <a:prstDash val="solid"/>
              <a:round/>
            </a:ln>
          </p:spPr>
          <p:txBody>
            <a:bodyPr vert="horz" wrap="square" lIns="67500" tIns="35100" rIns="67500" bIns="35100" anchor="ctr" anchorCtr="0">
              <a:noAutofit/>
            </a:bodyPr>
            <a:lstStyle/>
            <a:p>
              <a:pPr marL="0" indent="0" algn="ctr" fontAlgn="auto">
                <a:lnSpc>
                  <a:spcPct val="100000"/>
                </a:lnSpc>
                <a:spcBef>
                  <a:spcPts val="0"/>
                </a:spcBef>
                <a:spcAft>
                  <a:spcPts val="0"/>
                </a:spcAft>
                <a:buNone/>
              </a:pPr>
              <a:r>
                <a:rPr lang="en-US" altLang="zh-CN" sz="1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rPr>
                <a:t>2</a:t>
              </a:r>
              <a:endParaRPr lang="zh-CN" altLang="en-US" sz="1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354" name="等腰三角形"/>
            <p:cNvSpPr/>
            <p:nvPr/>
          </p:nvSpPr>
          <p:spPr>
            <a:xfrm flipV="1">
              <a:off x="1131329" y="3733927"/>
              <a:ext cx="222600" cy="191824"/>
            </a:xfrm>
            <a:prstGeom prst="triangle">
              <a:avLst>
                <a:gd name="adj" fmla="val 50000"/>
              </a:avLst>
            </a:prstGeom>
            <a:solidFill>
              <a:srgbClr val="333F50"/>
            </a:solidFill>
            <a:ln w="25400" cap="flat" cmpd="sng">
              <a:noFill/>
              <a:prstDash val="solid"/>
              <a:round/>
            </a:ln>
          </p:spPr>
          <p:txBody>
            <a:bodyPr rtlCol="0" anchor="ctr"/>
            <a:lstStyle/>
            <a:p>
              <a:pPr algn="ctr"/>
            </a:p>
          </p:txBody>
        </p:sp>
        <p:sp>
          <p:nvSpPr>
            <p:cNvPr id="355" name="椭圆"/>
            <p:cNvSpPr/>
            <p:nvPr/>
          </p:nvSpPr>
          <p:spPr>
            <a:xfrm flipH="1">
              <a:off x="903605" y="3926321"/>
              <a:ext cx="676909" cy="676792"/>
            </a:xfrm>
            <a:prstGeom prst="ellipse">
              <a:avLst/>
            </a:prstGeom>
            <a:solidFill>
              <a:srgbClr val="333F50"/>
            </a:solidFill>
            <a:ln w="57150" cap="flat" cmpd="sng">
              <a:solidFill>
                <a:srgbClr val="7E7E7E"/>
              </a:solidFill>
              <a:prstDash val="solid"/>
              <a:round/>
            </a:ln>
          </p:spPr>
          <p:txBody>
            <a:bodyPr vert="horz" wrap="square" lIns="67500" tIns="35100" rIns="67500" bIns="35100" anchor="ctr" anchorCtr="0">
              <a:noAutofit/>
            </a:bodyPr>
            <a:lstStyle/>
            <a:p>
              <a:pPr marL="0" indent="0" algn="ctr" fontAlgn="auto">
                <a:lnSpc>
                  <a:spcPct val="100000"/>
                </a:lnSpc>
                <a:spcBef>
                  <a:spcPts val="0"/>
                </a:spcBef>
                <a:spcAft>
                  <a:spcPts val="0"/>
                </a:spcAft>
                <a:buNone/>
              </a:pPr>
              <a:r>
                <a:rPr lang="en-US" altLang="zh-CN" sz="1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rPr>
                <a:t>3</a:t>
              </a:r>
              <a:endParaRPr lang="zh-CN" altLang="en-US" sz="1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357"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二、生产使用</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1" name="矩形"/>
          <p:cNvSpPr/>
          <p:nvPr/>
        </p:nvSpPr>
        <p:spPr>
          <a:xfrm>
            <a:off x="4049996" y="1191259"/>
            <a:ext cx="1044007"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法律责任</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362" name="矩形"/>
          <p:cNvSpPr/>
          <p:nvPr/>
        </p:nvSpPr>
        <p:spPr>
          <a:xfrm>
            <a:off x="1548130" y="2761297"/>
            <a:ext cx="6659880" cy="720089"/>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5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在验收后30日内未将有关技术资料移交锅炉、压力容器、电梯、起重机械、客运索道、大型游乐设施的使用单位的。</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363" name="矩形"/>
          <p:cNvSpPr/>
          <p:nvPr/>
        </p:nvSpPr>
        <p:spPr>
          <a:xfrm>
            <a:off x="1548130" y="3749357"/>
            <a:ext cx="6659880" cy="720089"/>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5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未经国务院特种设备安全监督管理部门核准的检验检测机构按照安全技术规范的要求进行监督检验的。</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364" name="矩形"/>
          <p:cNvSpPr/>
          <p:nvPr/>
        </p:nvSpPr>
        <p:spPr>
          <a:xfrm>
            <a:off x="1548130" y="1773872"/>
            <a:ext cx="6659880" cy="7200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5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在施工前未将拟进行的特种设备安装、改造、维修情况书面告知直辖市或者设区的市的特种设备安全监督管理部门即行施工的。</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368" name="组合"/>
          <p:cNvGrpSpPr/>
          <p:nvPr/>
        </p:nvGrpSpPr>
        <p:grpSpPr>
          <a:xfrm>
            <a:off x="936624" y="1894204"/>
            <a:ext cx="611505" cy="535304"/>
            <a:chOff x="936624" y="1894204"/>
            <a:chExt cx="611505" cy="535304"/>
          </a:xfrm>
        </p:grpSpPr>
        <p:sp>
          <p:nvSpPr>
            <p:cNvPr id="365" name="椭圆"/>
            <p:cNvSpPr/>
            <p:nvPr/>
          </p:nvSpPr>
          <p:spPr>
            <a:xfrm>
              <a:off x="1013063" y="1894204"/>
              <a:ext cx="535066" cy="535304"/>
            </a:xfrm>
            <a:prstGeom prst="ellipse">
              <a:avLst/>
            </a:prstGeom>
            <a:solidFill>
              <a:srgbClr val="333F50"/>
            </a:solidFill>
            <a:ln w="3175" cap="flat" cmpd="sng">
              <a:noFill/>
              <a:prstDash val="solid"/>
              <a:round/>
            </a:ln>
          </p:spPr>
          <p:txBody>
            <a:bodyPr vert="horz" wrap="square" lIns="90170" tIns="46990" rIns="90170" bIns="46990" anchor="ctr" anchorCtr="0">
              <a:noAutofit/>
            </a:bodyPr>
            <a:lstStyle/>
            <a:p>
              <a:pPr marL="0" indent="0" algn="ctr" fontAlgn="auto">
                <a:lnSpc>
                  <a:spcPct val="100000"/>
                </a:lnSpc>
                <a:spcBef>
                  <a:spcPts val="0"/>
                </a:spcBef>
                <a:spcAft>
                  <a:spcPts val="0"/>
                </a:spcAft>
                <a:buNone/>
              </a:pPr>
              <a:r>
                <a:rPr lang="en-US" altLang="zh-CN" sz="16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rPr>
                <a:t>1</a:t>
              </a:r>
              <a:endPar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endParaRPr>
            </a:p>
          </p:txBody>
        </p:sp>
        <p:sp>
          <p:nvSpPr>
            <p:cNvPr id="366" name="椭圆"/>
            <p:cNvSpPr/>
            <p:nvPr/>
          </p:nvSpPr>
          <p:spPr>
            <a:xfrm>
              <a:off x="936624" y="2049272"/>
              <a:ext cx="225067" cy="225168"/>
            </a:xfrm>
            <a:prstGeom prst="ellipse">
              <a:avLst/>
            </a:prstGeom>
            <a:solidFill>
              <a:srgbClr val="333F50"/>
            </a:solidFill>
            <a:ln w="3175" cap="flat" cmpd="sng">
              <a:noFill/>
              <a:prstDash val="solid"/>
              <a:round/>
            </a:ln>
            <a:effectLst>
              <a:outerShdw blurRad="50800" dist="12700" algn="l" rotWithShape="0">
                <a:srgbClr val="000000">
                  <a:alpha val="39607"/>
                </a:srgbClr>
              </a:outerShdw>
            </a:effectLst>
          </p:spPr>
          <p:txBody>
            <a:bodyPr rtlCol="0" anchor="ctr"/>
            <a:lstStyle/>
            <a:p>
              <a:pPr algn="ctr"/>
            </a:p>
          </p:txBody>
        </p:sp>
        <p:sp>
          <p:nvSpPr>
            <p:cNvPr id="367" name="椭圆"/>
            <p:cNvSpPr/>
            <p:nvPr/>
          </p:nvSpPr>
          <p:spPr>
            <a:xfrm>
              <a:off x="956264" y="1931379"/>
              <a:ext cx="130581" cy="130639"/>
            </a:xfrm>
            <a:prstGeom prst="ellipse">
              <a:avLst/>
            </a:prstGeom>
            <a:solidFill>
              <a:srgbClr val="333F50"/>
            </a:solidFill>
            <a:ln w="3175" cap="flat" cmpd="sng">
              <a:noFill/>
              <a:prstDash val="solid"/>
              <a:round/>
            </a:ln>
            <a:effectLst>
              <a:outerShdw blurRad="50800" dist="12700" algn="l" rotWithShape="0">
                <a:srgbClr val="000000">
                  <a:alpha val="39607"/>
                </a:srgbClr>
              </a:outerShdw>
            </a:effectLst>
          </p:spPr>
          <p:txBody>
            <a:bodyPr rtlCol="0" anchor="ctr"/>
            <a:lstStyle/>
            <a:p>
              <a:pPr algn="ctr"/>
            </a:p>
          </p:txBody>
        </p:sp>
      </p:grpSp>
      <p:grpSp>
        <p:nvGrpSpPr>
          <p:cNvPr id="372" name="组合"/>
          <p:cNvGrpSpPr/>
          <p:nvPr/>
        </p:nvGrpSpPr>
        <p:grpSpPr>
          <a:xfrm>
            <a:off x="936624" y="2882265"/>
            <a:ext cx="611505" cy="535305"/>
            <a:chOff x="936624" y="2882265"/>
            <a:chExt cx="611505" cy="535305"/>
          </a:xfrm>
        </p:grpSpPr>
        <p:sp>
          <p:nvSpPr>
            <p:cNvPr id="369" name="椭圆"/>
            <p:cNvSpPr/>
            <p:nvPr/>
          </p:nvSpPr>
          <p:spPr>
            <a:xfrm>
              <a:off x="1013063" y="2882265"/>
              <a:ext cx="535066" cy="535305"/>
            </a:xfrm>
            <a:prstGeom prst="ellipse">
              <a:avLst/>
            </a:prstGeom>
            <a:solidFill>
              <a:srgbClr val="7E7E7E"/>
            </a:solidFill>
            <a:ln w="3175" cap="flat" cmpd="sng">
              <a:noFill/>
              <a:prstDash val="solid"/>
              <a:round/>
            </a:ln>
          </p:spPr>
          <p:txBody>
            <a:bodyPr vert="horz" wrap="square" lIns="90170" tIns="46990" rIns="90170" bIns="46990" anchor="ctr" anchorCtr="0">
              <a:noAutofit/>
            </a:bodyPr>
            <a:lstStyle/>
            <a:p>
              <a:pPr marL="0" indent="0" algn="ctr" fontAlgn="auto">
                <a:lnSpc>
                  <a:spcPct val="100000"/>
                </a:lnSpc>
                <a:spcBef>
                  <a:spcPts val="0"/>
                </a:spcBef>
                <a:spcAft>
                  <a:spcPts val="0"/>
                </a:spcAft>
                <a:buNone/>
              </a:pPr>
              <a:r>
                <a:rPr lang="en-US" altLang="zh-CN" sz="16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rPr>
                <a:t>2</a:t>
              </a:r>
              <a:endPar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endParaRPr>
            </a:p>
          </p:txBody>
        </p:sp>
        <p:sp>
          <p:nvSpPr>
            <p:cNvPr id="370" name="椭圆"/>
            <p:cNvSpPr/>
            <p:nvPr/>
          </p:nvSpPr>
          <p:spPr>
            <a:xfrm>
              <a:off x="936624" y="3037332"/>
              <a:ext cx="225067" cy="225168"/>
            </a:xfrm>
            <a:prstGeom prst="ellipse">
              <a:avLst/>
            </a:prstGeom>
            <a:solidFill>
              <a:srgbClr val="7E7E7E"/>
            </a:solidFill>
            <a:ln w="3175" cap="flat" cmpd="sng">
              <a:noFill/>
              <a:prstDash val="solid"/>
              <a:round/>
            </a:ln>
            <a:effectLst>
              <a:outerShdw blurRad="50800" dist="12700" algn="l" rotWithShape="0">
                <a:srgbClr val="000000">
                  <a:alpha val="39607"/>
                </a:srgbClr>
              </a:outerShdw>
            </a:effectLst>
          </p:spPr>
          <p:txBody>
            <a:bodyPr rtlCol="0" anchor="ctr"/>
            <a:lstStyle/>
            <a:p>
              <a:pPr algn="ctr"/>
            </a:p>
          </p:txBody>
        </p:sp>
        <p:sp>
          <p:nvSpPr>
            <p:cNvPr id="371" name="椭圆"/>
            <p:cNvSpPr/>
            <p:nvPr/>
          </p:nvSpPr>
          <p:spPr>
            <a:xfrm>
              <a:off x="956264" y="2919439"/>
              <a:ext cx="130581" cy="130638"/>
            </a:xfrm>
            <a:prstGeom prst="ellipse">
              <a:avLst/>
            </a:prstGeom>
            <a:solidFill>
              <a:srgbClr val="7E7E7E"/>
            </a:solidFill>
            <a:ln w="3175" cap="flat" cmpd="sng">
              <a:noFill/>
              <a:prstDash val="solid"/>
              <a:round/>
            </a:ln>
            <a:effectLst>
              <a:outerShdw blurRad="50800" dist="12700" algn="l" rotWithShape="0">
                <a:srgbClr val="000000">
                  <a:alpha val="39607"/>
                </a:srgbClr>
              </a:outerShdw>
            </a:effectLst>
          </p:spPr>
          <p:txBody>
            <a:bodyPr rtlCol="0" anchor="ctr"/>
            <a:lstStyle/>
            <a:p>
              <a:pPr algn="ctr"/>
            </a:p>
          </p:txBody>
        </p:sp>
      </p:grpSp>
      <p:grpSp>
        <p:nvGrpSpPr>
          <p:cNvPr id="376" name="组合"/>
          <p:cNvGrpSpPr/>
          <p:nvPr/>
        </p:nvGrpSpPr>
        <p:grpSpPr>
          <a:xfrm>
            <a:off x="936624" y="3870325"/>
            <a:ext cx="611505" cy="535305"/>
            <a:chOff x="936624" y="3870325"/>
            <a:chExt cx="611505" cy="535305"/>
          </a:xfrm>
        </p:grpSpPr>
        <p:sp>
          <p:nvSpPr>
            <p:cNvPr id="373" name="椭圆"/>
            <p:cNvSpPr/>
            <p:nvPr/>
          </p:nvSpPr>
          <p:spPr>
            <a:xfrm>
              <a:off x="1013063" y="3870325"/>
              <a:ext cx="535066" cy="535305"/>
            </a:xfrm>
            <a:prstGeom prst="ellipse">
              <a:avLst/>
            </a:prstGeom>
            <a:solidFill>
              <a:srgbClr val="333F50"/>
            </a:solidFill>
            <a:ln w="3175" cap="flat" cmpd="sng">
              <a:noFill/>
              <a:prstDash val="solid"/>
              <a:round/>
            </a:ln>
          </p:spPr>
          <p:txBody>
            <a:bodyPr vert="horz" wrap="square" lIns="90170" tIns="46990" rIns="90170" bIns="46990" anchor="ctr" anchorCtr="0">
              <a:noAutofit/>
            </a:bodyPr>
            <a:lstStyle/>
            <a:p>
              <a:pPr marL="0" indent="0" algn="ctr" fontAlgn="auto">
                <a:lnSpc>
                  <a:spcPct val="100000"/>
                </a:lnSpc>
                <a:spcBef>
                  <a:spcPts val="0"/>
                </a:spcBef>
                <a:spcAft>
                  <a:spcPts val="0"/>
                </a:spcAft>
                <a:buNone/>
              </a:pPr>
              <a:r>
                <a:rPr lang="en-US" altLang="zh-CN" sz="16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rPr>
                <a:t>3</a:t>
              </a:r>
              <a:endPar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endParaRPr>
            </a:p>
          </p:txBody>
        </p:sp>
        <p:sp>
          <p:nvSpPr>
            <p:cNvPr id="374" name="椭圆"/>
            <p:cNvSpPr/>
            <p:nvPr/>
          </p:nvSpPr>
          <p:spPr>
            <a:xfrm>
              <a:off x="936624" y="4025393"/>
              <a:ext cx="225067" cy="225168"/>
            </a:xfrm>
            <a:prstGeom prst="ellipse">
              <a:avLst/>
            </a:prstGeom>
            <a:solidFill>
              <a:srgbClr val="333F50"/>
            </a:solidFill>
            <a:ln w="3175" cap="flat" cmpd="sng">
              <a:noFill/>
              <a:prstDash val="solid"/>
              <a:round/>
            </a:ln>
            <a:effectLst>
              <a:outerShdw blurRad="50800" dist="12700" algn="l" rotWithShape="0">
                <a:srgbClr val="000000">
                  <a:alpha val="39607"/>
                </a:srgbClr>
              </a:outerShdw>
            </a:effectLst>
          </p:spPr>
          <p:txBody>
            <a:bodyPr rtlCol="0" anchor="ctr"/>
            <a:lstStyle/>
            <a:p>
              <a:pPr algn="ctr"/>
            </a:p>
          </p:txBody>
        </p:sp>
        <p:sp>
          <p:nvSpPr>
            <p:cNvPr id="375" name="椭圆"/>
            <p:cNvSpPr/>
            <p:nvPr/>
          </p:nvSpPr>
          <p:spPr>
            <a:xfrm>
              <a:off x="956264" y="3907499"/>
              <a:ext cx="130581" cy="130638"/>
            </a:xfrm>
            <a:prstGeom prst="ellipse">
              <a:avLst/>
            </a:prstGeom>
            <a:solidFill>
              <a:srgbClr val="333F50"/>
            </a:solidFill>
            <a:ln w="3175" cap="flat" cmpd="sng">
              <a:noFill/>
              <a:prstDash val="solid"/>
              <a:round/>
            </a:ln>
            <a:effectLst>
              <a:outerShdw blurRad="50800" dist="12700" algn="l" rotWithShape="0">
                <a:srgbClr val="000000">
                  <a:alpha val="39607"/>
                </a:srgbClr>
              </a:outerShdw>
            </a:effectLst>
          </p:spPr>
          <p:txBody>
            <a:bodyPr rtlCol="0" anchor="ctr"/>
            <a:lstStyle/>
            <a:p>
              <a:pPr algn="ctr"/>
            </a:p>
          </p:txBody>
        </p:sp>
      </p:grpSp>
      <p:sp>
        <p:nvSpPr>
          <p:cNvPr id="377" name="直线"/>
          <p:cNvSpPr/>
          <p:nvPr/>
        </p:nvSpPr>
        <p:spPr>
          <a:xfrm flipV="1">
            <a:off x="936519" y="2667417"/>
            <a:ext cx="7200053" cy="0"/>
          </a:xfrm>
          <a:prstGeom prst="line">
            <a:avLst/>
          </a:prstGeom>
          <a:noFill/>
          <a:ln w="19050" cap="flat" cmpd="sng">
            <a:solidFill>
              <a:srgbClr val="7E7E7E"/>
            </a:solidFill>
            <a:prstDash val="sysDash"/>
            <a:round/>
          </a:ln>
        </p:spPr>
        <p:txBody>
          <a:bodyPr rtlCol="0" anchor="ctr"/>
          <a:lstStyle/>
          <a:p>
            <a:pPr algn="ctr"/>
          </a:p>
        </p:txBody>
      </p:sp>
      <p:sp>
        <p:nvSpPr>
          <p:cNvPr id="378" name="直线"/>
          <p:cNvSpPr/>
          <p:nvPr/>
        </p:nvSpPr>
        <p:spPr>
          <a:xfrm flipV="1">
            <a:off x="936519" y="3663096"/>
            <a:ext cx="7200053" cy="0"/>
          </a:xfrm>
          <a:prstGeom prst="line">
            <a:avLst/>
          </a:prstGeom>
          <a:noFill/>
          <a:ln w="19050" cap="flat" cmpd="sng">
            <a:solidFill>
              <a:srgbClr val="7E7E7E"/>
            </a:solidFill>
            <a:prstDash val="sysDash"/>
            <a:round/>
          </a:ln>
        </p:spPr>
        <p:txBody>
          <a:bodyPr rtlCol="0" anchor="ctr"/>
          <a:lstStyle/>
          <a:p>
            <a:pPr algn="ctr"/>
          </a:p>
        </p:txBody>
      </p:sp>
      <p:sp>
        <p:nvSpPr>
          <p:cNvPr id="379"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二、生产使用</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3" name="矩形"/>
          <p:cNvSpPr/>
          <p:nvPr/>
        </p:nvSpPr>
        <p:spPr>
          <a:xfrm>
            <a:off x="4049996" y="1124584"/>
            <a:ext cx="1044007"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出厂要求</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387" name="组合"/>
          <p:cNvGrpSpPr/>
          <p:nvPr/>
        </p:nvGrpSpPr>
        <p:grpSpPr>
          <a:xfrm>
            <a:off x="1635760" y="1819275"/>
            <a:ext cx="2020569" cy="2637790"/>
            <a:chOff x="1635760" y="1819275"/>
            <a:chExt cx="2020569" cy="2637790"/>
          </a:xfrm>
        </p:grpSpPr>
        <p:sp>
          <p:nvSpPr>
            <p:cNvPr id="384" name="矩形"/>
            <p:cNvSpPr/>
            <p:nvPr/>
          </p:nvSpPr>
          <p:spPr>
            <a:xfrm>
              <a:off x="1635760" y="1819275"/>
              <a:ext cx="2020569" cy="2637790"/>
            </a:xfrm>
            <a:prstGeom prst="rect">
              <a:avLst/>
            </a:prstGeom>
            <a:solidFill>
              <a:srgbClr val="333F50"/>
            </a:solidFill>
            <a:ln w="25400" cap="flat" cmpd="sng">
              <a:noFill/>
              <a:prstDash val="solid"/>
              <a:round/>
            </a:ln>
          </p:spPr>
          <p:txBody>
            <a:bodyPr rtlCol="0" anchor="ctr"/>
            <a:lstStyle/>
            <a:p>
              <a:pPr algn="ctr"/>
            </a:p>
          </p:txBody>
        </p:sp>
        <p:pic>
          <p:nvPicPr>
            <p:cNvPr id="385" name="图片"/>
            <p:cNvPicPr>
              <a:picLocks noChangeAspect="1"/>
            </p:cNvPicPr>
            <p:nvPr/>
          </p:nvPicPr>
          <p:blipFill>
            <a:blip r:embed="rId1" cstate="print"/>
            <a:stretch>
              <a:fillRect/>
            </a:stretch>
          </p:blipFill>
          <p:spPr>
            <a:xfrm>
              <a:off x="1701800" y="1892935"/>
              <a:ext cx="1864358" cy="1440180"/>
            </a:xfrm>
            <a:prstGeom prst="rect">
              <a:avLst/>
            </a:prstGeom>
            <a:noFill/>
            <a:ln w="9525" cap="flat" cmpd="sng">
              <a:noFill/>
              <a:prstDash val="solid"/>
              <a:miter/>
            </a:ln>
          </p:spPr>
        </p:pic>
        <p:sp>
          <p:nvSpPr>
            <p:cNvPr id="386" name="矩形"/>
            <p:cNvSpPr/>
            <p:nvPr/>
          </p:nvSpPr>
          <p:spPr>
            <a:xfrm>
              <a:off x="2073275" y="3665220"/>
              <a:ext cx="1145540" cy="329564"/>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产品铭牌</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392" name="组合"/>
          <p:cNvGrpSpPr/>
          <p:nvPr/>
        </p:nvGrpSpPr>
        <p:grpSpPr>
          <a:xfrm>
            <a:off x="5096510" y="1819275"/>
            <a:ext cx="2411730" cy="2637790"/>
            <a:chOff x="5096510" y="1819275"/>
            <a:chExt cx="2411730" cy="2637790"/>
          </a:xfrm>
        </p:grpSpPr>
        <p:sp>
          <p:nvSpPr>
            <p:cNvPr id="388" name="矩形"/>
            <p:cNvSpPr/>
            <p:nvPr/>
          </p:nvSpPr>
          <p:spPr>
            <a:xfrm>
              <a:off x="5096510" y="1819275"/>
              <a:ext cx="2411730" cy="2637790"/>
            </a:xfrm>
            <a:prstGeom prst="rect">
              <a:avLst/>
            </a:prstGeom>
            <a:solidFill>
              <a:srgbClr val="7E7E7E"/>
            </a:solidFill>
            <a:ln w="25400" cap="flat" cmpd="sng">
              <a:noFill/>
              <a:prstDash val="solid"/>
              <a:round/>
            </a:ln>
          </p:spPr>
          <p:txBody>
            <a:bodyPr rtlCol="0" anchor="ctr"/>
            <a:lstStyle/>
            <a:p>
              <a:pPr algn="ctr"/>
            </a:p>
          </p:txBody>
        </p:sp>
        <p:pic>
          <p:nvPicPr>
            <p:cNvPr id="389" name="图片"/>
            <p:cNvPicPr>
              <a:picLocks noChangeAspect="1"/>
            </p:cNvPicPr>
            <p:nvPr/>
          </p:nvPicPr>
          <p:blipFill>
            <a:blip r:embed="rId2" cstate="print"/>
            <a:stretch>
              <a:fillRect/>
            </a:stretch>
          </p:blipFill>
          <p:spPr>
            <a:xfrm>
              <a:off x="6365875" y="1892935"/>
              <a:ext cx="1060448" cy="1440180"/>
            </a:xfrm>
            <a:prstGeom prst="rect">
              <a:avLst/>
            </a:prstGeom>
            <a:noFill/>
            <a:ln w="9525" cap="flat" cmpd="sng">
              <a:noFill/>
              <a:prstDash val="solid"/>
              <a:miter/>
            </a:ln>
          </p:spPr>
        </p:pic>
        <p:pic>
          <p:nvPicPr>
            <p:cNvPr id="390" name="图片"/>
            <p:cNvPicPr>
              <a:picLocks noChangeAspect="1"/>
            </p:cNvPicPr>
            <p:nvPr/>
          </p:nvPicPr>
          <p:blipFill>
            <a:blip r:embed="rId3" cstate="print"/>
            <a:stretch>
              <a:fillRect/>
            </a:stretch>
          </p:blipFill>
          <p:spPr>
            <a:xfrm>
              <a:off x="5171439" y="1892935"/>
              <a:ext cx="1130935" cy="1440180"/>
            </a:xfrm>
            <a:prstGeom prst="rect">
              <a:avLst/>
            </a:prstGeom>
            <a:noFill/>
            <a:ln w="9525" cap="flat" cmpd="sng">
              <a:noFill/>
              <a:prstDash val="solid"/>
              <a:miter/>
            </a:ln>
          </p:spPr>
        </p:pic>
        <p:sp>
          <p:nvSpPr>
            <p:cNvPr id="391" name="矩形"/>
            <p:cNvSpPr/>
            <p:nvPr/>
          </p:nvSpPr>
          <p:spPr>
            <a:xfrm>
              <a:off x="5114289" y="3665220"/>
              <a:ext cx="2376170" cy="329564"/>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安全警示标志及其说明</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sp>
        <p:nvSpPr>
          <p:cNvPr id="393" name="加号"/>
          <p:cNvSpPr/>
          <p:nvPr/>
        </p:nvSpPr>
        <p:spPr>
          <a:xfrm>
            <a:off x="3836034" y="2598420"/>
            <a:ext cx="1080135" cy="1080135"/>
          </a:xfrm>
          <a:prstGeom prst="mathPlus">
            <a:avLst>
              <a:gd name="adj1" fmla="val 12921"/>
            </a:avLst>
          </a:prstGeom>
          <a:solidFill>
            <a:srgbClr val="7E7E7E"/>
          </a:solidFill>
          <a:ln w="25400" cap="flat" cmpd="sng">
            <a:noFill/>
            <a:prstDash val="solid"/>
            <a:round/>
          </a:ln>
        </p:spPr>
        <p:txBody>
          <a:bodyPr rtlCol="0" anchor="ctr"/>
          <a:lstStyle/>
          <a:p>
            <a:pPr algn="ctr"/>
          </a:p>
        </p:txBody>
      </p:sp>
      <p:sp>
        <p:nvSpPr>
          <p:cNvPr id="394"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二、生产使用</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8" name="矩形"/>
          <p:cNvSpPr/>
          <p:nvPr/>
        </p:nvSpPr>
        <p:spPr>
          <a:xfrm>
            <a:off x="4049996" y="1124584"/>
            <a:ext cx="1044007"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出厂要求</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416" name="组合"/>
          <p:cNvGrpSpPr/>
          <p:nvPr/>
        </p:nvGrpSpPr>
        <p:grpSpPr>
          <a:xfrm>
            <a:off x="1169353" y="1570355"/>
            <a:ext cx="6805929" cy="2974340"/>
            <a:chOff x="1169353" y="1570355"/>
            <a:chExt cx="6805929" cy="2974340"/>
          </a:xfrm>
        </p:grpSpPr>
        <p:sp>
          <p:nvSpPr>
            <p:cNvPr id="399" name="椭圆"/>
            <p:cNvSpPr/>
            <p:nvPr/>
          </p:nvSpPr>
          <p:spPr>
            <a:xfrm>
              <a:off x="6799898" y="2470150"/>
              <a:ext cx="1175384" cy="1175385"/>
            </a:xfrm>
            <a:prstGeom prst="ellipse">
              <a:avLst/>
            </a:prstGeom>
            <a:solidFill>
              <a:srgbClr val="17375E"/>
            </a:solidFill>
            <a:ln w="12700" cap="flat" cmpd="sng">
              <a:noFill/>
              <a:prstDash val="solid"/>
              <a:miter/>
            </a:ln>
          </p:spPr>
          <p:txBody>
            <a:bodyPr rtlCol="0" anchor="ctr"/>
            <a:lstStyle/>
            <a:p>
              <a:pPr algn="ctr"/>
            </a:p>
          </p:txBody>
        </p:sp>
        <p:grpSp>
          <p:nvGrpSpPr>
            <p:cNvPr id="406" name="组合"/>
            <p:cNvGrpSpPr/>
            <p:nvPr/>
          </p:nvGrpSpPr>
          <p:grpSpPr>
            <a:xfrm>
              <a:off x="1169353" y="1570355"/>
              <a:ext cx="5552167" cy="2974340"/>
              <a:chOff x="1169353" y="1570355"/>
              <a:chExt cx="5552167" cy="2974340"/>
            </a:xfrm>
          </p:grpSpPr>
          <p:sp>
            <p:nvSpPr>
              <p:cNvPr id="400" name="直线"/>
              <p:cNvSpPr/>
              <p:nvPr/>
            </p:nvSpPr>
            <p:spPr>
              <a:xfrm flipV="1">
                <a:off x="1169353" y="1570355"/>
                <a:ext cx="0" cy="2974340"/>
              </a:xfrm>
              <a:prstGeom prst="line">
                <a:avLst/>
              </a:prstGeom>
              <a:noFill/>
              <a:ln w="12700" cap="flat" cmpd="sng">
                <a:solidFill>
                  <a:srgbClr val="A6A6A6"/>
                </a:solidFill>
                <a:prstDash val="solid"/>
                <a:miter/>
              </a:ln>
            </p:spPr>
            <p:txBody>
              <a:bodyPr rtlCol="0" anchor="ctr"/>
              <a:lstStyle/>
              <a:p>
                <a:pPr algn="ctr"/>
              </a:p>
            </p:txBody>
          </p:sp>
          <p:grpSp>
            <p:nvGrpSpPr>
              <p:cNvPr id="405" name="组合"/>
              <p:cNvGrpSpPr/>
              <p:nvPr/>
            </p:nvGrpSpPr>
            <p:grpSpPr>
              <a:xfrm>
                <a:off x="1170441" y="1806872"/>
                <a:ext cx="5551079" cy="2663865"/>
                <a:chOff x="1170441" y="1806872"/>
                <a:chExt cx="5551079" cy="2663865"/>
              </a:xfrm>
            </p:grpSpPr>
            <p:sp>
              <p:nvSpPr>
                <p:cNvPr id="401" name="曲线"/>
                <p:cNvSpPr/>
                <p:nvPr/>
              </p:nvSpPr>
              <p:spPr>
                <a:xfrm rot="5400000">
                  <a:off x="3652888" y="21492"/>
                  <a:ext cx="586186" cy="5551079"/>
                </a:xfrm>
                <a:custGeom>
                  <a:avLst/>
                  <a:gdLst>
                    <a:gd name="T1" fmla="*/ 0 w 21600"/>
                    <a:gd name="T2" fmla="*/ 0 h 21600"/>
                    <a:gd name="T3" fmla="*/ 21600 w 21600"/>
                    <a:gd name="T4" fmla="*/ 21600 h 21600"/>
                  </a:gdLst>
                  <a:ahLst/>
                  <a:cxnLst/>
                  <a:rect l="T1" t="T2" r="T3" b="T4"/>
                  <a:pathLst>
                    <a:path w="21600" h="21600">
                      <a:moveTo>
                        <a:pt x="21597" y="15451"/>
                      </a:moveTo>
                      <a:lnTo>
                        <a:pt x="21490" y="13864"/>
                      </a:lnTo>
                      <a:lnTo>
                        <a:pt x="21490" y="0"/>
                      </a:lnTo>
                      <a:lnTo>
                        <a:pt x="8517" y="1799"/>
                      </a:lnTo>
                      <a:lnTo>
                        <a:pt x="8517" y="13864"/>
                      </a:lnTo>
                      <a:lnTo>
                        <a:pt x="8517" y="13864"/>
                      </a:lnTo>
                      <a:lnTo>
                        <a:pt x="81" y="15451"/>
                      </a:lnTo>
                      <a:lnTo>
                        <a:pt x="10" y="15451"/>
                      </a:lnTo>
                      <a:lnTo>
                        <a:pt x="10" y="15464"/>
                      </a:lnTo>
                      <a:lnTo>
                        <a:pt x="0" y="15466"/>
                      </a:lnTo>
                      <a:lnTo>
                        <a:pt x="10" y="15466"/>
                      </a:lnTo>
                      <a:lnTo>
                        <a:pt x="10" y="21599"/>
                      </a:lnTo>
                      <a:lnTo>
                        <a:pt x="21600" y="21599"/>
                      </a:lnTo>
                      <a:lnTo>
                        <a:pt x="21600" y="15451"/>
                      </a:lnTo>
                      <a:lnTo>
                        <a:pt x="21597" y="15451"/>
                      </a:lnTo>
                      <a:close/>
                    </a:path>
                  </a:pathLst>
                </a:custGeom>
                <a:solidFill>
                  <a:srgbClr val="7F7F7F"/>
                </a:solidFill>
                <a:ln w="12700" cap="flat" cmpd="sng">
                  <a:noFill/>
                  <a:prstDash val="solid"/>
                  <a:miter/>
                </a:ln>
              </p:spPr>
              <p:txBody>
                <a:bodyPr rtlCol="0" anchor="ctr"/>
                <a:lstStyle/>
                <a:p>
                  <a:pPr algn="ctr"/>
                </a:p>
              </p:txBody>
            </p:sp>
            <p:sp>
              <p:nvSpPr>
                <p:cNvPr id="402" name="曲线"/>
                <p:cNvSpPr/>
                <p:nvPr/>
              </p:nvSpPr>
              <p:spPr>
                <a:xfrm rot="5400000">
                  <a:off x="3651884" y="719566"/>
                  <a:ext cx="578748" cy="5541630"/>
                </a:xfrm>
                <a:custGeom>
                  <a:avLst/>
                  <a:gdLst>
                    <a:gd name="T1" fmla="*/ 0 w 21600"/>
                    <a:gd name="T2" fmla="*/ 0 h 21600"/>
                    <a:gd name="T3" fmla="*/ 21600 w 21600"/>
                    <a:gd name="T4" fmla="*/ 21600 h 21600"/>
                  </a:gdLst>
                  <a:ahLst/>
                  <a:cxnLst/>
                  <a:rect l="T1" t="T2" r="T3" b="T4"/>
                  <a:pathLst>
                    <a:path w="21600" h="21600">
                      <a:moveTo>
                        <a:pt x="21532" y="15451"/>
                      </a:moveTo>
                      <a:lnTo>
                        <a:pt x="12873" y="13851"/>
                      </a:lnTo>
                      <a:lnTo>
                        <a:pt x="12873" y="1789"/>
                      </a:lnTo>
                      <a:lnTo>
                        <a:pt x="0" y="0"/>
                      </a:lnTo>
                      <a:lnTo>
                        <a:pt x="0" y="13879"/>
                      </a:lnTo>
                      <a:lnTo>
                        <a:pt x="0" y="13879"/>
                      </a:lnTo>
                      <a:lnTo>
                        <a:pt x="110" y="15451"/>
                      </a:lnTo>
                      <a:lnTo>
                        <a:pt x="0" y="15451"/>
                      </a:lnTo>
                      <a:lnTo>
                        <a:pt x="0" y="21600"/>
                      </a:lnTo>
                      <a:lnTo>
                        <a:pt x="21600" y="21600"/>
                      </a:lnTo>
                      <a:lnTo>
                        <a:pt x="21600" y="15451"/>
                      </a:lnTo>
                      <a:lnTo>
                        <a:pt x="21532" y="15451"/>
                      </a:lnTo>
                      <a:close/>
                    </a:path>
                  </a:pathLst>
                </a:custGeom>
                <a:solidFill>
                  <a:srgbClr val="17375E"/>
                </a:solidFill>
                <a:ln w="12700" cap="flat" cmpd="sng">
                  <a:noFill/>
                  <a:prstDash val="solid"/>
                  <a:miter/>
                </a:ln>
              </p:spPr>
              <p:txBody>
                <a:bodyPr rtlCol="0" anchor="ctr"/>
                <a:lstStyle/>
                <a:p>
                  <a:pPr algn="ctr"/>
                </a:p>
              </p:txBody>
            </p:sp>
            <p:sp>
              <p:nvSpPr>
                <p:cNvPr id="403" name="曲线"/>
                <p:cNvSpPr/>
                <p:nvPr/>
              </p:nvSpPr>
              <p:spPr>
                <a:xfrm rot="5400000">
                  <a:off x="3268344" y="1556825"/>
                  <a:ext cx="816738" cy="5011087"/>
                </a:xfrm>
                <a:custGeom>
                  <a:avLst/>
                  <a:gdLst>
                    <a:gd name="T1" fmla="*/ 0 w 21600"/>
                    <a:gd name="T2" fmla="*/ 0 h 21600"/>
                    <a:gd name="T3" fmla="*/ 21600 w 21600"/>
                    <a:gd name="T4" fmla="*/ 21600 h 21600"/>
                  </a:gdLst>
                  <a:ahLst/>
                  <a:cxnLst/>
                  <a:rect l="T1" t="T2" r="T3" b="T4"/>
                  <a:pathLst>
                    <a:path w="21600" h="21600">
                      <a:moveTo>
                        <a:pt x="21404" y="14800"/>
                      </a:moveTo>
                      <a:lnTo>
                        <a:pt x="9187" y="13032"/>
                      </a:lnTo>
                      <a:lnTo>
                        <a:pt x="9187" y="2006"/>
                      </a:lnTo>
                      <a:lnTo>
                        <a:pt x="21" y="0"/>
                      </a:lnTo>
                      <a:lnTo>
                        <a:pt x="21" y="13032"/>
                      </a:lnTo>
                      <a:lnTo>
                        <a:pt x="0" y="13032"/>
                      </a:lnTo>
                      <a:lnTo>
                        <a:pt x="21" y="13038"/>
                      </a:lnTo>
                      <a:lnTo>
                        <a:pt x="21" y="13061"/>
                      </a:lnTo>
                      <a:lnTo>
                        <a:pt x="103" y="13061"/>
                      </a:lnTo>
                      <a:lnTo>
                        <a:pt x="6143" y="14808"/>
                      </a:lnTo>
                      <a:lnTo>
                        <a:pt x="6270" y="14808"/>
                      </a:lnTo>
                      <a:lnTo>
                        <a:pt x="6270" y="21600"/>
                      </a:lnTo>
                      <a:lnTo>
                        <a:pt x="21600" y="21600"/>
                      </a:lnTo>
                      <a:lnTo>
                        <a:pt x="21600" y="14800"/>
                      </a:lnTo>
                      <a:cubicBezTo>
                        <a:pt x="21600" y="14800"/>
                        <a:pt x="21404" y="14800"/>
                        <a:pt x="21404" y="14800"/>
                      </a:cubicBezTo>
                      <a:close/>
                    </a:path>
                  </a:pathLst>
                </a:custGeom>
                <a:solidFill>
                  <a:srgbClr val="7F7F7F"/>
                </a:solidFill>
                <a:ln w="12700" cap="flat" cmpd="sng">
                  <a:noFill/>
                  <a:prstDash val="solid"/>
                  <a:miter/>
                </a:ln>
              </p:spPr>
              <p:txBody>
                <a:bodyPr rtlCol="0" anchor="ctr"/>
                <a:lstStyle/>
                <a:p>
                  <a:pPr algn="ctr"/>
                </a:p>
              </p:txBody>
            </p:sp>
            <p:sp>
              <p:nvSpPr>
                <p:cNvPr id="404" name="曲线"/>
                <p:cNvSpPr/>
                <p:nvPr/>
              </p:nvSpPr>
              <p:spPr>
                <a:xfrm rot="5400000">
                  <a:off x="3272477" y="-292254"/>
                  <a:ext cx="810654" cy="5008907"/>
                </a:xfrm>
                <a:custGeom>
                  <a:avLst/>
                  <a:gdLst>
                    <a:gd name="T1" fmla="*/ 0 w 21600"/>
                    <a:gd name="T2" fmla="*/ 0 h 21600"/>
                    <a:gd name="T3" fmla="*/ 21600 w 21600"/>
                    <a:gd name="T4" fmla="*/ 21600 h 21600"/>
                  </a:gdLst>
                  <a:ahLst/>
                  <a:cxnLst/>
                  <a:rect l="T1" t="T2" r="T3" b="T4"/>
                  <a:pathLst>
                    <a:path w="21600" h="21600">
                      <a:moveTo>
                        <a:pt x="21600" y="13078"/>
                      </a:moveTo>
                      <a:lnTo>
                        <a:pt x="21600" y="0"/>
                      </a:lnTo>
                      <a:lnTo>
                        <a:pt x="12325" y="1995"/>
                      </a:lnTo>
                      <a:lnTo>
                        <a:pt x="12341" y="13028"/>
                      </a:lnTo>
                      <a:lnTo>
                        <a:pt x="12325" y="13028"/>
                      </a:lnTo>
                      <a:lnTo>
                        <a:pt x="39" y="14797"/>
                      </a:lnTo>
                      <a:lnTo>
                        <a:pt x="0" y="14797"/>
                      </a:lnTo>
                      <a:lnTo>
                        <a:pt x="0" y="21600"/>
                      </a:lnTo>
                      <a:lnTo>
                        <a:pt x="15442" y="21600"/>
                      </a:lnTo>
                      <a:lnTo>
                        <a:pt x="15442" y="14802"/>
                      </a:lnTo>
                      <a:lnTo>
                        <a:pt x="21424" y="13078"/>
                      </a:lnTo>
                      <a:cubicBezTo>
                        <a:pt x="21424" y="13078"/>
                        <a:pt x="21600" y="13078"/>
                        <a:pt x="21600" y="13078"/>
                      </a:cubicBezTo>
                      <a:close/>
                    </a:path>
                  </a:pathLst>
                </a:custGeom>
                <a:solidFill>
                  <a:srgbClr val="17375E"/>
                </a:solidFill>
                <a:ln w="12700" cap="flat" cmpd="sng">
                  <a:noFill/>
                  <a:prstDash val="solid"/>
                  <a:miter/>
                </a:ln>
              </p:spPr>
              <p:txBody>
                <a:bodyPr rtlCol="0" anchor="ctr"/>
                <a:lstStyle/>
                <a:p>
                  <a:pPr algn="ctr"/>
                </a:p>
              </p:txBody>
            </p:sp>
          </p:grpSp>
        </p:grpSp>
        <p:sp>
          <p:nvSpPr>
            <p:cNvPr id="407" name="矩形"/>
            <p:cNvSpPr/>
            <p:nvPr/>
          </p:nvSpPr>
          <p:spPr>
            <a:xfrm>
              <a:off x="1381442" y="1922145"/>
              <a:ext cx="1145540" cy="358138"/>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en-US" altLang="zh-CN" sz="18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1</a:t>
              </a:r>
              <a:endParaRPr lang="zh-CN" altLang="en-US" sz="18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408" name="矩形"/>
            <p:cNvSpPr/>
            <p:nvPr/>
          </p:nvSpPr>
          <p:spPr>
            <a:xfrm>
              <a:off x="1381442" y="2617470"/>
              <a:ext cx="1145540" cy="35814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en-US" altLang="zh-CN" sz="18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2</a:t>
              </a:r>
              <a:endParaRPr lang="zh-CN" altLang="en-US" sz="18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409" name="矩形"/>
            <p:cNvSpPr/>
            <p:nvPr/>
          </p:nvSpPr>
          <p:spPr>
            <a:xfrm>
              <a:off x="1381442" y="3311525"/>
              <a:ext cx="1145540" cy="35814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en-US" altLang="zh-CN" sz="18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3</a:t>
              </a:r>
              <a:endParaRPr lang="zh-CN" altLang="en-US" sz="18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410" name="矩形"/>
            <p:cNvSpPr/>
            <p:nvPr/>
          </p:nvSpPr>
          <p:spPr>
            <a:xfrm>
              <a:off x="1381442" y="4011295"/>
              <a:ext cx="1145540" cy="35814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en-US" altLang="zh-CN" sz="18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4</a:t>
              </a:r>
              <a:endParaRPr lang="zh-CN" altLang="en-US" sz="18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411" name="矩形"/>
            <p:cNvSpPr/>
            <p:nvPr/>
          </p:nvSpPr>
          <p:spPr>
            <a:xfrm>
              <a:off x="3374707" y="2300287"/>
              <a:ext cx="2173605"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设计文件</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412" name="矩形"/>
            <p:cNvSpPr/>
            <p:nvPr/>
          </p:nvSpPr>
          <p:spPr>
            <a:xfrm>
              <a:off x="3374707" y="2767012"/>
              <a:ext cx="2173605"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产品质量合格证明</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413" name="矩形"/>
            <p:cNvSpPr/>
            <p:nvPr/>
          </p:nvSpPr>
          <p:spPr>
            <a:xfrm>
              <a:off x="3374707" y="3222942"/>
              <a:ext cx="264033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安装及使用维护保养说明</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414" name="矩形"/>
            <p:cNvSpPr/>
            <p:nvPr/>
          </p:nvSpPr>
          <p:spPr>
            <a:xfrm>
              <a:off x="3374707" y="3667442"/>
              <a:ext cx="145034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监督检验证明</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415" name="矩形"/>
            <p:cNvSpPr/>
            <p:nvPr/>
          </p:nvSpPr>
          <p:spPr>
            <a:xfrm>
              <a:off x="6890704" y="2773996"/>
              <a:ext cx="993774" cy="56769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完 整</a:t>
              </a:r>
              <a:endParaRPr lang="en-US" altLang="zh-CN" sz="16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0" indent="0" algn="ctr" eaLnBrk="1" fontAlgn="auto" latinLnBrk="0" hangingPunct="1">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资 料</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sp>
        <p:nvSpPr>
          <p:cNvPr id="417"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二、生产使用</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1" name="矩形"/>
          <p:cNvSpPr/>
          <p:nvPr/>
        </p:nvSpPr>
        <p:spPr>
          <a:xfrm>
            <a:off x="3833994" y="1124584"/>
            <a:ext cx="1476010"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使用单位责任</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424" name="组合"/>
          <p:cNvGrpSpPr/>
          <p:nvPr/>
        </p:nvGrpSpPr>
        <p:grpSpPr>
          <a:xfrm>
            <a:off x="889635" y="1852928"/>
            <a:ext cx="1259840" cy="1259840"/>
            <a:chOff x="889635" y="1852928"/>
            <a:chExt cx="1259840" cy="1259840"/>
          </a:xfrm>
        </p:grpSpPr>
        <p:sp>
          <p:nvSpPr>
            <p:cNvPr id="422" name="菱形"/>
            <p:cNvSpPr/>
            <p:nvPr/>
          </p:nvSpPr>
          <p:spPr>
            <a:xfrm>
              <a:off x="889635" y="1852928"/>
              <a:ext cx="1259840" cy="1259840"/>
            </a:xfrm>
            <a:prstGeom prst="diamond">
              <a:avLst/>
            </a:prstGeom>
            <a:solidFill>
              <a:srgbClr val="333F50"/>
            </a:solidFill>
            <a:ln w="25400" cap="flat" cmpd="sng">
              <a:noFill/>
              <a:prstDash val="solid"/>
              <a:round/>
            </a:ln>
          </p:spPr>
          <p:txBody>
            <a:bodyPr rtlCol="0" anchor="ctr"/>
            <a:lstStyle/>
            <a:p>
              <a:pPr algn="ctr"/>
            </a:p>
          </p:txBody>
        </p:sp>
        <p:sp>
          <p:nvSpPr>
            <p:cNvPr id="423" name="矩形"/>
            <p:cNvSpPr/>
            <p:nvPr/>
          </p:nvSpPr>
          <p:spPr>
            <a:xfrm>
              <a:off x="965835" y="2332672"/>
              <a:ext cx="1107439"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使用登记</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427" name="组合"/>
          <p:cNvGrpSpPr/>
          <p:nvPr/>
        </p:nvGrpSpPr>
        <p:grpSpPr>
          <a:xfrm>
            <a:off x="2435860" y="1852928"/>
            <a:ext cx="1259840" cy="1259840"/>
            <a:chOff x="2435860" y="1852928"/>
            <a:chExt cx="1259840" cy="1259840"/>
          </a:xfrm>
        </p:grpSpPr>
        <p:sp>
          <p:nvSpPr>
            <p:cNvPr id="425" name="菱形"/>
            <p:cNvSpPr/>
            <p:nvPr/>
          </p:nvSpPr>
          <p:spPr>
            <a:xfrm>
              <a:off x="2435860" y="1852928"/>
              <a:ext cx="1259840" cy="1259840"/>
            </a:xfrm>
            <a:prstGeom prst="diamond">
              <a:avLst/>
            </a:prstGeom>
            <a:solidFill>
              <a:srgbClr val="7E7E7E"/>
            </a:solidFill>
            <a:ln w="25400" cap="flat" cmpd="sng">
              <a:noFill/>
              <a:prstDash val="solid"/>
              <a:round/>
            </a:ln>
          </p:spPr>
          <p:txBody>
            <a:bodyPr rtlCol="0" anchor="ctr"/>
            <a:lstStyle/>
            <a:p>
              <a:pPr algn="ctr"/>
            </a:p>
          </p:txBody>
        </p:sp>
        <p:sp>
          <p:nvSpPr>
            <p:cNvPr id="426" name="矩形"/>
            <p:cNvSpPr/>
            <p:nvPr/>
          </p:nvSpPr>
          <p:spPr>
            <a:xfrm>
              <a:off x="2512060" y="2333307"/>
              <a:ext cx="110744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建立档案</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430" name="组合"/>
          <p:cNvGrpSpPr/>
          <p:nvPr/>
        </p:nvGrpSpPr>
        <p:grpSpPr>
          <a:xfrm>
            <a:off x="3902710" y="1853565"/>
            <a:ext cx="1259840" cy="1259840"/>
            <a:chOff x="3902710" y="1853565"/>
            <a:chExt cx="1259840" cy="1259840"/>
          </a:xfrm>
        </p:grpSpPr>
        <p:sp>
          <p:nvSpPr>
            <p:cNvPr id="428" name="菱形"/>
            <p:cNvSpPr/>
            <p:nvPr/>
          </p:nvSpPr>
          <p:spPr>
            <a:xfrm>
              <a:off x="3902710" y="1853565"/>
              <a:ext cx="1259840" cy="1259840"/>
            </a:xfrm>
            <a:prstGeom prst="diamond">
              <a:avLst/>
            </a:prstGeom>
            <a:solidFill>
              <a:srgbClr val="333F50"/>
            </a:solidFill>
            <a:ln w="25400" cap="flat" cmpd="sng">
              <a:noFill/>
              <a:prstDash val="solid"/>
              <a:round/>
            </a:ln>
          </p:spPr>
          <p:txBody>
            <a:bodyPr rtlCol="0" anchor="ctr"/>
            <a:lstStyle/>
            <a:p>
              <a:pPr algn="ctr"/>
            </a:p>
          </p:txBody>
        </p:sp>
        <p:sp>
          <p:nvSpPr>
            <p:cNvPr id="429" name="矩形"/>
            <p:cNvSpPr/>
            <p:nvPr/>
          </p:nvSpPr>
          <p:spPr>
            <a:xfrm>
              <a:off x="3978910" y="2333942"/>
              <a:ext cx="110744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日常维护</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433" name="组合"/>
          <p:cNvGrpSpPr/>
          <p:nvPr/>
        </p:nvGrpSpPr>
        <p:grpSpPr>
          <a:xfrm>
            <a:off x="5452110" y="1852928"/>
            <a:ext cx="1259840" cy="1259840"/>
            <a:chOff x="5452110" y="1852928"/>
            <a:chExt cx="1259840" cy="1259840"/>
          </a:xfrm>
        </p:grpSpPr>
        <p:sp>
          <p:nvSpPr>
            <p:cNvPr id="431" name="菱形"/>
            <p:cNvSpPr/>
            <p:nvPr/>
          </p:nvSpPr>
          <p:spPr>
            <a:xfrm>
              <a:off x="5452110" y="1852928"/>
              <a:ext cx="1259840" cy="1259840"/>
            </a:xfrm>
            <a:prstGeom prst="diamond">
              <a:avLst/>
            </a:prstGeom>
            <a:solidFill>
              <a:srgbClr val="7E7E7E"/>
            </a:solidFill>
            <a:ln w="25400" cap="flat" cmpd="sng">
              <a:noFill/>
              <a:prstDash val="solid"/>
              <a:round/>
            </a:ln>
          </p:spPr>
          <p:txBody>
            <a:bodyPr rtlCol="0" anchor="ctr"/>
            <a:lstStyle/>
            <a:p>
              <a:pPr algn="ctr"/>
            </a:p>
          </p:txBody>
        </p:sp>
        <p:sp>
          <p:nvSpPr>
            <p:cNvPr id="432" name="矩形"/>
            <p:cNvSpPr/>
            <p:nvPr/>
          </p:nvSpPr>
          <p:spPr>
            <a:xfrm>
              <a:off x="5528310" y="2333307"/>
              <a:ext cx="110744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定期校验</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436" name="组合"/>
          <p:cNvGrpSpPr/>
          <p:nvPr/>
        </p:nvGrpSpPr>
        <p:grpSpPr>
          <a:xfrm>
            <a:off x="6995160" y="1854200"/>
            <a:ext cx="1259840" cy="1259839"/>
            <a:chOff x="6995160" y="1854200"/>
            <a:chExt cx="1259840" cy="1259839"/>
          </a:xfrm>
        </p:grpSpPr>
        <p:sp>
          <p:nvSpPr>
            <p:cNvPr id="434" name="菱形"/>
            <p:cNvSpPr/>
            <p:nvPr/>
          </p:nvSpPr>
          <p:spPr>
            <a:xfrm>
              <a:off x="6995160" y="1854200"/>
              <a:ext cx="1259840" cy="1259839"/>
            </a:xfrm>
            <a:prstGeom prst="diamond">
              <a:avLst/>
            </a:prstGeom>
            <a:solidFill>
              <a:srgbClr val="333F50"/>
            </a:solidFill>
            <a:ln w="25400" cap="flat" cmpd="sng">
              <a:noFill/>
              <a:prstDash val="solid"/>
              <a:round/>
            </a:ln>
          </p:spPr>
          <p:txBody>
            <a:bodyPr rtlCol="0" anchor="ctr"/>
            <a:lstStyle/>
            <a:p>
              <a:pPr algn="ctr"/>
            </a:p>
          </p:txBody>
        </p:sp>
        <p:sp>
          <p:nvSpPr>
            <p:cNvPr id="435" name="矩形"/>
            <p:cNvSpPr/>
            <p:nvPr/>
          </p:nvSpPr>
          <p:spPr>
            <a:xfrm>
              <a:off x="7071360" y="2334577"/>
              <a:ext cx="110744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故障排查</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439" name="组合"/>
          <p:cNvGrpSpPr/>
          <p:nvPr/>
        </p:nvGrpSpPr>
        <p:grpSpPr>
          <a:xfrm>
            <a:off x="1661160" y="3086100"/>
            <a:ext cx="1259839" cy="1259840"/>
            <a:chOff x="1661160" y="3086100"/>
            <a:chExt cx="1259839" cy="1259840"/>
          </a:xfrm>
        </p:grpSpPr>
        <p:sp>
          <p:nvSpPr>
            <p:cNvPr id="437" name="菱形"/>
            <p:cNvSpPr/>
            <p:nvPr/>
          </p:nvSpPr>
          <p:spPr>
            <a:xfrm>
              <a:off x="1661160" y="3086100"/>
              <a:ext cx="1259839" cy="1259840"/>
            </a:xfrm>
            <a:prstGeom prst="diamond">
              <a:avLst/>
            </a:prstGeom>
            <a:solidFill>
              <a:srgbClr val="333F50"/>
            </a:solidFill>
            <a:ln w="25400" cap="flat" cmpd="sng">
              <a:noFill/>
              <a:prstDash val="solid"/>
              <a:round/>
            </a:ln>
          </p:spPr>
          <p:txBody>
            <a:bodyPr rtlCol="0" anchor="ctr"/>
            <a:lstStyle/>
            <a:p>
              <a:pPr algn="ctr"/>
            </a:p>
          </p:txBody>
        </p:sp>
        <p:sp>
          <p:nvSpPr>
            <p:cNvPr id="438" name="矩形"/>
            <p:cNvSpPr/>
            <p:nvPr/>
          </p:nvSpPr>
          <p:spPr>
            <a:xfrm>
              <a:off x="1737360" y="3566477"/>
              <a:ext cx="1107439"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使用报废</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442" name="组合"/>
          <p:cNvGrpSpPr/>
          <p:nvPr/>
        </p:nvGrpSpPr>
        <p:grpSpPr>
          <a:xfrm>
            <a:off x="3156585" y="3086100"/>
            <a:ext cx="1259840" cy="1259840"/>
            <a:chOff x="3156585" y="3086100"/>
            <a:chExt cx="1259840" cy="1259840"/>
          </a:xfrm>
        </p:grpSpPr>
        <p:sp>
          <p:nvSpPr>
            <p:cNvPr id="440" name="菱形"/>
            <p:cNvSpPr/>
            <p:nvPr/>
          </p:nvSpPr>
          <p:spPr>
            <a:xfrm>
              <a:off x="3156585" y="3086100"/>
              <a:ext cx="1259840" cy="1259840"/>
            </a:xfrm>
            <a:prstGeom prst="diamond">
              <a:avLst/>
            </a:prstGeom>
            <a:solidFill>
              <a:srgbClr val="7E7E7E"/>
            </a:solidFill>
            <a:ln w="25400" cap="flat" cmpd="sng">
              <a:noFill/>
              <a:prstDash val="solid"/>
              <a:round/>
            </a:ln>
          </p:spPr>
          <p:txBody>
            <a:bodyPr rtlCol="0" anchor="ctr"/>
            <a:lstStyle/>
            <a:p>
              <a:pPr algn="ctr"/>
            </a:p>
          </p:txBody>
        </p:sp>
        <p:sp>
          <p:nvSpPr>
            <p:cNvPr id="441" name="矩形"/>
            <p:cNvSpPr/>
            <p:nvPr/>
          </p:nvSpPr>
          <p:spPr>
            <a:xfrm>
              <a:off x="3232785" y="3566477"/>
              <a:ext cx="110744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应急救援</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445" name="组合"/>
          <p:cNvGrpSpPr/>
          <p:nvPr/>
        </p:nvGrpSpPr>
        <p:grpSpPr>
          <a:xfrm>
            <a:off x="4661535" y="3088004"/>
            <a:ext cx="1259840" cy="1259840"/>
            <a:chOff x="4661535" y="3088004"/>
            <a:chExt cx="1259840" cy="1259840"/>
          </a:xfrm>
        </p:grpSpPr>
        <p:sp>
          <p:nvSpPr>
            <p:cNvPr id="443" name="菱形"/>
            <p:cNvSpPr/>
            <p:nvPr/>
          </p:nvSpPr>
          <p:spPr>
            <a:xfrm>
              <a:off x="4661535" y="3088004"/>
              <a:ext cx="1259840" cy="1259840"/>
            </a:xfrm>
            <a:prstGeom prst="diamond">
              <a:avLst/>
            </a:prstGeom>
            <a:solidFill>
              <a:srgbClr val="333F50"/>
            </a:solidFill>
            <a:ln w="25400" cap="flat" cmpd="sng">
              <a:noFill/>
              <a:prstDash val="solid"/>
              <a:round/>
            </a:ln>
          </p:spPr>
          <p:txBody>
            <a:bodyPr rtlCol="0" anchor="ctr"/>
            <a:lstStyle/>
            <a:p>
              <a:pPr algn="ctr"/>
            </a:p>
          </p:txBody>
        </p:sp>
        <p:sp>
          <p:nvSpPr>
            <p:cNvPr id="444" name="矩形"/>
            <p:cNvSpPr/>
            <p:nvPr/>
          </p:nvSpPr>
          <p:spPr>
            <a:xfrm>
              <a:off x="4737735" y="3568382"/>
              <a:ext cx="110744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人员取证</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448" name="组合"/>
          <p:cNvGrpSpPr/>
          <p:nvPr/>
        </p:nvGrpSpPr>
        <p:grpSpPr>
          <a:xfrm>
            <a:off x="6156960" y="3088004"/>
            <a:ext cx="1259840" cy="1259840"/>
            <a:chOff x="6156960" y="3088004"/>
            <a:chExt cx="1259840" cy="1259840"/>
          </a:xfrm>
        </p:grpSpPr>
        <p:sp>
          <p:nvSpPr>
            <p:cNvPr id="446" name="菱形"/>
            <p:cNvSpPr/>
            <p:nvPr/>
          </p:nvSpPr>
          <p:spPr>
            <a:xfrm>
              <a:off x="6156960" y="3088004"/>
              <a:ext cx="1259840" cy="1259840"/>
            </a:xfrm>
            <a:prstGeom prst="diamond">
              <a:avLst/>
            </a:prstGeom>
            <a:solidFill>
              <a:srgbClr val="7E7E7E"/>
            </a:solidFill>
            <a:ln w="25400" cap="flat" cmpd="sng">
              <a:noFill/>
              <a:prstDash val="solid"/>
              <a:round/>
            </a:ln>
          </p:spPr>
          <p:txBody>
            <a:bodyPr rtlCol="0" anchor="ctr"/>
            <a:lstStyle/>
            <a:p>
              <a:pPr algn="ctr"/>
            </a:p>
          </p:txBody>
        </p:sp>
        <p:sp>
          <p:nvSpPr>
            <p:cNvPr id="447" name="矩形"/>
            <p:cNvSpPr/>
            <p:nvPr/>
          </p:nvSpPr>
          <p:spPr>
            <a:xfrm>
              <a:off x="6233160" y="3568382"/>
              <a:ext cx="110744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教育培训</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sp>
        <p:nvSpPr>
          <p:cNvPr id="449"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二、生产使用</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 name="矩形"/>
          <p:cNvSpPr/>
          <p:nvPr/>
        </p:nvSpPr>
        <p:spPr>
          <a:xfrm>
            <a:off x="4049996" y="1019809"/>
            <a:ext cx="1044007"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使用登记</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454" name="矩形"/>
          <p:cNvSpPr/>
          <p:nvPr/>
        </p:nvSpPr>
        <p:spPr>
          <a:xfrm>
            <a:off x="648335" y="1486534"/>
            <a:ext cx="7884057" cy="63627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auto">
              <a:lnSpc>
                <a:spcPct val="129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特种设备在投入使用前或者投入使用后30日内，特种设备使用单位应当向直辖市或者设区的市的特种设备安全监督管理部门登记。登记标志应当置于或者附着于该特种设备的显著位置。</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457" name="组合"/>
          <p:cNvGrpSpPr/>
          <p:nvPr/>
        </p:nvGrpSpPr>
        <p:grpSpPr>
          <a:xfrm>
            <a:off x="724535" y="2246313"/>
            <a:ext cx="3239770" cy="594359"/>
            <a:chOff x="724535" y="2246313"/>
            <a:chExt cx="3239770" cy="594359"/>
          </a:xfrm>
        </p:grpSpPr>
        <p:sp>
          <p:nvSpPr>
            <p:cNvPr id="455" name="椭圆"/>
            <p:cNvSpPr/>
            <p:nvPr/>
          </p:nvSpPr>
          <p:spPr>
            <a:xfrm>
              <a:off x="724535" y="2334895"/>
              <a:ext cx="360045" cy="360043"/>
            </a:xfrm>
            <a:prstGeom prst="ellipse">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1</a:t>
              </a:r>
              <a:endParaRPr lang="zh-CN" altLang="en-US"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456" name="矩形"/>
            <p:cNvSpPr/>
            <p:nvPr/>
          </p:nvSpPr>
          <p:spPr>
            <a:xfrm>
              <a:off x="1084580" y="2246313"/>
              <a:ext cx="2879724" cy="594359"/>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auto">
                <a:lnSpc>
                  <a:spcPct val="12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使用单位组织机构代码证，受委托人的身份证及授权委托书；</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460" name="组合"/>
          <p:cNvGrpSpPr/>
          <p:nvPr/>
        </p:nvGrpSpPr>
        <p:grpSpPr>
          <a:xfrm>
            <a:off x="724535" y="2963862"/>
            <a:ext cx="3239770" cy="594359"/>
            <a:chOff x="724535" y="2963862"/>
            <a:chExt cx="3239770" cy="594359"/>
          </a:xfrm>
        </p:grpSpPr>
        <p:sp>
          <p:nvSpPr>
            <p:cNvPr id="458" name="椭圆"/>
            <p:cNvSpPr/>
            <p:nvPr/>
          </p:nvSpPr>
          <p:spPr>
            <a:xfrm>
              <a:off x="724535" y="3033395"/>
              <a:ext cx="360045" cy="360044"/>
            </a:xfrm>
            <a:prstGeom prst="ellipse">
              <a:avLst/>
            </a:prstGeom>
            <a:solidFill>
              <a:srgbClr val="7E7E7E"/>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2</a:t>
              </a:r>
              <a:endParaRPr lang="zh-CN" altLang="en-US"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459" name="矩形"/>
            <p:cNvSpPr/>
            <p:nvPr/>
          </p:nvSpPr>
          <p:spPr>
            <a:xfrm>
              <a:off x="1084580" y="2963862"/>
              <a:ext cx="2879724" cy="594359"/>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auto">
                <a:lnSpc>
                  <a:spcPct val="12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管理人员和足够数量操作人员的特种设备作业人员证；</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463" name="组合"/>
          <p:cNvGrpSpPr/>
          <p:nvPr/>
        </p:nvGrpSpPr>
        <p:grpSpPr>
          <a:xfrm>
            <a:off x="724535" y="3695065"/>
            <a:ext cx="2484755" cy="360044"/>
            <a:chOff x="724535" y="3695065"/>
            <a:chExt cx="2484755" cy="360044"/>
          </a:xfrm>
        </p:grpSpPr>
        <p:sp>
          <p:nvSpPr>
            <p:cNvPr id="461" name="椭圆"/>
            <p:cNvSpPr/>
            <p:nvPr/>
          </p:nvSpPr>
          <p:spPr>
            <a:xfrm>
              <a:off x="724535" y="3695065"/>
              <a:ext cx="360045" cy="360044"/>
            </a:xfrm>
            <a:prstGeom prst="ellipse">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3</a:t>
              </a:r>
              <a:endParaRPr lang="zh-CN" altLang="en-US"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462" name="矩形"/>
            <p:cNvSpPr/>
            <p:nvPr/>
          </p:nvSpPr>
          <p:spPr>
            <a:xfrm>
              <a:off x="1084580" y="3724593"/>
              <a:ext cx="212471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压力容器使用登记表；</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466" name="组合"/>
          <p:cNvGrpSpPr/>
          <p:nvPr/>
        </p:nvGrpSpPr>
        <p:grpSpPr>
          <a:xfrm>
            <a:off x="724535" y="4218939"/>
            <a:ext cx="2427605" cy="360044"/>
            <a:chOff x="724535" y="4218939"/>
            <a:chExt cx="2427605" cy="360044"/>
          </a:xfrm>
        </p:grpSpPr>
        <p:sp>
          <p:nvSpPr>
            <p:cNvPr id="464" name="椭圆"/>
            <p:cNvSpPr/>
            <p:nvPr/>
          </p:nvSpPr>
          <p:spPr>
            <a:xfrm>
              <a:off x="724535" y="4218939"/>
              <a:ext cx="360043" cy="360044"/>
            </a:xfrm>
            <a:prstGeom prst="ellipse">
              <a:avLst/>
            </a:prstGeom>
            <a:solidFill>
              <a:srgbClr val="7E7E7E"/>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4</a:t>
              </a:r>
              <a:endParaRPr lang="zh-CN" altLang="en-US"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465" name="矩形"/>
            <p:cNvSpPr/>
            <p:nvPr/>
          </p:nvSpPr>
          <p:spPr>
            <a:xfrm>
              <a:off x="1084580" y="4248467"/>
              <a:ext cx="206756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压力容器产品合格证；</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469" name="组合"/>
          <p:cNvGrpSpPr/>
          <p:nvPr/>
        </p:nvGrpSpPr>
        <p:grpSpPr>
          <a:xfrm>
            <a:off x="4497070" y="2268220"/>
            <a:ext cx="2628265" cy="360044"/>
            <a:chOff x="4497070" y="2268220"/>
            <a:chExt cx="2628265" cy="360044"/>
          </a:xfrm>
        </p:grpSpPr>
        <p:sp>
          <p:nvSpPr>
            <p:cNvPr id="467" name="椭圆"/>
            <p:cNvSpPr/>
            <p:nvPr/>
          </p:nvSpPr>
          <p:spPr>
            <a:xfrm>
              <a:off x="4497070" y="2268220"/>
              <a:ext cx="360044" cy="360044"/>
            </a:xfrm>
            <a:prstGeom prst="ellipse">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5</a:t>
              </a:r>
              <a:endParaRPr lang="zh-CN" altLang="en-US"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468" name="矩形"/>
            <p:cNvSpPr/>
            <p:nvPr/>
          </p:nvSpPr>
          <p:spPr>
            <a:xfrm>
              <a:off x="4857115" y="2297747"/>
              <a:ext cx="226822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压力容器监督检验证书；</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472" name="组合"/>
          <p:cNvGrpSpPr/>
          <p:nvPr/>
        </p:nvGrpSpPr>
        <p:grpSpPr>
          <a:xfrm>
            <a:off x="4497070" y="2742565"/>
            <a:ext cx="3247390" cy="360044"/>
            <a:chOff x="4497070" y="2742565"/>
            <a:chExt cx="3247390" cy="360044"/>
          </a:xfrm>
        </p:grpSpPr>
        <p:sp>
          <p:nvSpPr>
            <p:cNvPr id="470" name="矩形"/>
            <p:cNvSpPr/>
            <p:nvPr/>
          </p:nvSpPr>
          <p:spPr>
            <a:xfrm>
              <a:off x="4857115" y="2772092"/>
              <a:ext cx="2887344"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压力容器安装质量证明资料；</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471" name="椭圆"/>
            <p:cNvSpPr/>
            <p:nvPr/>
          </p:nvSpPr>
          <p:spPr>
            <a:xfrm>
              <a:off x="4497070" y="2742565"/>
              <a:ext cx="360044" cy="360044"/>
            </a:xfrm>
            <a:prstGeom prst="ellipse">
              <a:avLst/>
            </a:prstGeom>
            <a:solidFill>
              <a:srgbClr val="7E7E7E"/>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6</a:t>
              </a:r>
              <a:endParaRPr lang="zh-CN" altLang="en-US"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grpSp>
      <p:grpSp>
        <p:nvGrpSpPr>
          <p:cNvPr id="475" name="组合"/>
          <p:cNvGrpSpPr/>
          <p:nvPr/>
        </p:nvGrpSpPr>
        <p:grpSpPr>
          <a:xfrm>
            <a:off x="4497070" y="4218940"/>
            <a:ext cx="3522979" cy="360044"/>
            <a:chOff x="4497070" y="4218940"/>
            <a:chExt cx="3522979" cy="360044"/>
          </a:xfrm>
        </p:grpSpPr>
        <p:sp>
          <p:nvSpPr>
            <p:cNvPr id="473" name="椭圆"/>
            <p:cNvSpPr/>
            <p:nvPr/>
          </p:nvSpPr>
          <p:spPr>
            <a:xfrm>
              <a:off x="4497070" y="4218940"/>
              <a:ext cx="360044" cy="360044"/>
            </a:xfrm>
            <a:prstGeom prst="ellipse">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9</a:t>
              </a:r>
              <a:endParaRPr lang="zh-CN" altLang="en-US"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474" name="矩形"/>
            <p:cNvSpPr/>
            <p:nvPr/>
          </p:nvSpPr>
          <p:spPr>
            <a:xfrm>
              <a:off x="4857115" y="4248467"/>
              <a:ext cx="3162933"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压力容器使用管理的有关规章制度。</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478" name="组合"/>
          <p:cNvGrpSpPr/>
          <p:nvPr/>
        </p:nvGrpSpPr>
        <p:grpSpPr>
          <a:xfrm>
            <a:off x="4497070" y="3225165"/>
            <a:ext cx="3227703" cy="360044"/>
            <a:chOff x="4497070" y="3225165"/>
            <a:chExt cx="3227703" cy="360044"/>
          </a:xfrm>
        </p:grpSpPr>
        <p:sp>
          <p:nvSpPr>
            <p:cNvPr id="476" name="椭圆"/>
            <p:cNvSpPr/>
            <p:nvPr/>
          </p:nvSpPr>
          <p:spPr>
            <a:xfrm>
              <a:off x="4497070" y="3225165"/>
              <a:ext cx="360044" cy="360044"/>
            </a:xfrm>
            <a:prstGeom prst="ellipse">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7</a:t>
              </a:r>
              <a:endParaRPr lang="zh-CN" altLang="en-US"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477" name="矩形"/>
            <p:cNvSpPr/>
            <p:nvPr/>
          </p:nvSpPr>
          <p:spPr>
            <a:xfrm>
              <a:off x="4857115" y="3254692"/>
              <a:ext cx="2867658"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压力容器投入使用前验收资料；</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481" name="组合"/>
          <p:cNvGrpSpPr/>
          <p:nvPr/>
        </p:nvGrpSpPr>
        <p:grpSpPr>
          <a:xfrm>
            <a:off x="4497070" y="3723640"/>
            <a:ext cx="3816350" cy="360044"/>
            <a:chOff x="4497070" y="3723640"/>
            <a:chExt cx="3816350" cy="360044"/>
          </a:xfrm>
        </p:grpSpPr>
        <p:sp>
          <p:nvSpPr>
            <p:cNvPr id="479" name="椭圆"/>
            <p:cNvSpPr/>
            <p:nvPr/>
          </p:nvSpPr>
          <p:spPr>
            <a:xfrm>
              <a:off x="4497070" y="3723640"/>
              <a:ext cx="360044" cy="360044"/>
            </a:xfrm>
            <a:prstGeom prst="ellipse">
              <a:avLst/>
            </a:prstGeom>
            <a:solidFill>
              <a:srgbClr val="7E7E7E"/>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8</a:t>
              </a:r>
              <a:endParaRPr lang="zh-CN" altLang="en-US"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480" name="矩形"/>
            <p:cNvSpPr/>
            <p:nvPr/>
          </p:nvSpPr>
          <p:spPr>
            <a:xfrm>
              <a:off x="4857115" y="3753167"/>
              <a:ext cx="3456305"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有效期内的安全阀及压力表的检验报告；</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sp>
        <p:nvSpPr>
          <p:cNvPr id="482"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二、生产使用</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6" name="图片"/>
          <p:cNvPicPr>
            <a:picLocks noChangeAspect="1"/>
          </p:cNvPicPr>
          <p:nvPr/>
        </p:nvPicPr>
        <p:blipFill>
          <a:blip r:embed="rId1" cstate="print"/>
          <a:stretch>
            <a:fillRect/>
          </a:stretch>
        </p:blipFill>
        <p:spPr>
          <a:xfrm>
            <a:off x="3872865" y="782955"/>
            <a:ext cx="3204844" cy="4237355"/>
          </a:xfrm>
          <a:prstGeom prst="rect">
            <a:avLst/>
          </a:prstGeom>
          <a:noFill/>
          <a:ln w="9525" cap="flat" cmpd="sng">
            <a:noFill/>
            <a:prstDash val="solid"/>
            <a:miter/>
          </a:ln>
        </p:spPr>
      </p:pic>
      <p:sp>
        <p:nvSpPr>
          <p:cNvPr id="487" name="矩形"/>
          <p:cNvSpPr/>
          <p:nvPr/>
        </p:nvSpPr>
        <p:spPr>
          <a:xfrm>
            <a:off x="1914525" y="2378392"/>
            <a:ext cx="360045" cy="1046480"/>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使用登记</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488"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二、生产使用</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2" name="矩形"/>
          <p:cNvSpPr/>
          <p:nvPr/>
        </p:nvSpPr>
        <p:spPr>
          <a:xfrm>
            <a:off x="4049996" y="1181735"/>
            <a:ext cx="1044007" cy="332103"/>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日常维护</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508" name="组合"/>
          <p:cNvGrpSpPr/>
          <p:nvPr/>
        </p:nvGrpSpPr>
        <p:grpSpPr>
          <a:xfrm>
            <a:off x="868680" y="1969452"/>
            <a:ext cx="7407275" cy="2195511"/>
            <a:chOff x="868680" y="1969452"/>
            <a:chExt cx="7407275" cy="2195511"/>
          </a:xfrm>
        </p:grpSpPr>
        <p:sp>
          <p:nvSpPr>
            <p:cNvPr id="493" name="矩形"/>
            <p:cNvSpPr/>
            <p:nvPr/>
          </p:nvSpPr>
          <p:spPr>
            <a:xfrm>
              <a:off x="868680" y="1969452"/>
              <a:ext cx="705612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特种设备使用单位应当对在用特种设备进行经常性日常维护保养，并定期自行检查。</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494" name="矩形"/>
            <p:cNvSpPr/>
            <p:nvPr/>
          </p:nvSpPr>
          <p:spPr>
            <a:xfrm>
              <a:off x="1795780" y="2473007"/>
              <a:ext cx="6480176" cy="720089"/>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ctr" latinLnBrk="0" hangingPunct="1">
                <a:lnSpc>
                  <a:spcPct val="15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应对在用特种设备应当至少每月进行一次自行检查，并作出记录。在对在用特种设备进行自行检查和日常维护保养时发现异常情况的，应当及时处理。</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495" name="矩形"/>
            <p:cNvSpPr/>
            <p:nvPr/>
          </p:nvSpPr>
          <p:spPr>
            <a:xfrm>
              <a:off x="1795780" y="3443922"/>
              <a:ext cx="6480176" cy="7200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5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应当对在用特种设备的安全附件、安全保护装置、测量调控装置及有关附属仪器仪表进行定期校验、检修，并作出记录。</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501" name="组合"/>
            <p:cNvGrpSpPr/>
            <p:nvPr/>
          </p:nvGrpSpPr>
          <p:grpSpPr>
            <a:xfrm>
              <a:off x="944879" y="2506980"/>
              <a:ext cx="697865" cy="691514"/>
              <a:chOff x="944879" y="2506980"/>
              <a:chExt cx="697865" cy="691514"/>
            </a:xfrm>
          </p:grpSpPr>
          <p:sp>
            <p:nvSpPr>
              <p:cNvPr id="496" name="矩形"/>
              <p:cNvSpPr/>
              <p:nvPr/>
            </p:nvSpPr>
            <p:spPr>
              <a:xfrm>
                <a:off x="1023620" y="2582545"/>
                <a:ext cx="539749" cy="539748"/>
              </a:xfrm>
              <a:prstGeom prst="rect">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8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1</a:t>
                </a:r>
                <a:endParaRPr lang="zh-CN" altLang="en-US" sz="18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497" name="曲线"/>
              <p:cNvSpPr/>
              <p:nvPr/>
            </p:nvSpPr>
            <p:spPr>
              <a:xfrm>
                <a:off x="944879" y="2506980"/>
                <a:ext cx="288289" cy="28828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555"/>
                    </a:lnTo>
                    <a:lnTo>
                      <a:pt x="2584" y="2555"/>
                    </a:lnTo>
                    <a:lnTo>
                      <a:pt x="2584" y="21600"/>
                    </a:lnTo>
                    <a:lnTo>
                      <a:pt x="0" y="21600"/>
                    </a:lnTo>
                    <a:close/>
                  </a:path>
                </a:pathLst>
              </a:custGeom>
              <a:solidFill>
                <a:srgbClr val="333F50"/>
              </a:solidFill>
              <a:ln w="25400" cap="flat" cmpd="sng">
                <a:noFill/>
                <a:prstDash val="solid"/>
                <a:round/>
              </a:ln>
            </p:spPr>
            <p:txBody>
              <a:bodyPr rtlCol="0" anchor="ctr"/>
              <a:lstStyle/>
              <a:p>
                <a:pPr algn="ctr"/>
              </a:p>
            </p:txBody>
          </p:sp>
          <p:sp>
            <p:nvSpPr>
              <p:cNvPr id="498" name="曲线"/>
              <p:cNvSpPr/>
              <p:nvPr/>
            </p:nvSpPr>
            <p:spPr>
              <a:xfrm flipH="1">
                <a:off x="1354455" y="2506980"/>
                <a:ext cx="288290" cy="28828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555"/>
                    </a:lnTo>
                    <a:lnTo>
                      <a:pt x="2585" y="2555"/>
                    </a:lnTo>
                    <a:lnTo>
                      <a:pt x="2585" y="21600"/>
                    </a:lnTo>
                    <a:lnTo>
                      <a:pt x="0" y="21600"/>
                    </a:lnTo>
                    <a:close/>
                  </a:path>
                </a:pathLst>
              </a:custGeom>
              <a:solidFill>
                <a:srgbClr val="333F50"/>
              </a:solidFill>
              <a:ln w="25400" cap="flat" cmpd="sng">
                <a:noFill/>
                <a:prstDash val="solid"/>
                <a:round/>
              </a:ln>
            </p:spPr>
            <p:txBody>
              <a:bodyPr rtlCol="0" anchor="ctr"/>
              <a:lstStyle/>
              <a:p>
                <a:pPr algn="ctr"/>
              </a:p>
            </p:txBody>
          </p:sp>
          <p:sp>
            <p:nvSpPr>
              <p:cNvPr id="499" name="曲线"/>
              <p:cNvSpPr/>
              <p:nvPr/>
            </p:nvSpPr>
            <p:spPr>
              <a:xfrm flipV="1">
                <a:off x="944879" y="2910205"/>
                <a:ext cx="288289" cy="28828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555"/>
                    </a:lnTo>
                    <a:lnTo>
                      <a:pt x="2584" y="2555"/>
                    </a:lnTo>
                    <a:lnTo>
                      <a:pt x="2584" y="21600"/>
                    </a:lnTo>
                    <a:lnTo>
                      <a:pt x="0" y="21600"/>
                    </a:lnTo>
                    <a:close/>
                  </a:path>
                </a:pathLst>
              </a:custGeom>
              <a:solidFill>
                <a:srgbClr val="333F50"/>
              </a:solidFill>
              <a:ln w="25400" cap="flat" cmpd="sng">
                <a:noFill/>
                <a:prstDash val="solid"/>
                <a:round/>
              </a:ln>
            </p:spPr>
            <p:txBody>
              <a:bodyPr rtlCol="0" anchor="ctr"/>
              <a:lstStyle/>
              <a:p>
                <a:pPr algn="ctr"/>
              </a:p>
            </p:txBody>
          </p:sp>
          <p:sp>
            <p:nvSpPr>
              <p:cNvPr id="500" name="曲线"/>
              <p:cNvSpPr/>
              <p:nvPr/>
            </p:nvSpPr>
            <p:spPr>
              <a:xfrm flipH="1" flipV="1">
                <a:off x="1354455" y="2910205"/>
                <a:ext cx="288290" cy="28828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555"/>
                    </a:lnTo>
                    <a:lnTo>
                      <a:pt x="2585" y="2555"/>
                    </a:lnTo>
                    <a:lnTo>
                      <a:pt x="2585" y="21600"/>
                    </a:lnTo>
                    <a:lnTo>
                      <a:pt x="0" y="21600"/>
                    </a:lnTo>
                    <a:close/>
                  </a:path>
                </a:pathLst>
              </a:custGeom>
              <a:solidFill>
                <a:srgbClr val="333F50"/>
              </a:solidFill>
              <a:ln w="25400" cap="flat" cmpd="sng">
                <a:noFill/>
                <a:prstDash val="solid"/>
                <a:round/>
              </a:ln>
            </p:spPr>
            <p:txBody>
              <a:bodyPr rtlCol="0" anchor="ctr"/>
              <a:lstStyle/>
              <a:p>
                <a:pPr algn="ctr"/>
              </a:p>
            </p:txBody>
          </p:sp>
        </p:grpSp>
        <p:grpSp>
          <p:nvGrpSpPr>
            <p:cNvPr id="507" name="组合"/>
            <p:cNvGrpSpPr/>
            <p:nvPr/>
          </p:nvGrpSpPr>
          <p:grpSpPr>
            <a:xfrm>
              <a:off x="944879" y="3473449"/>
              <a:ext cx="697865" cy="691514"/>
              <a:chOff x="944879" y="3473449"/>
              <a:chExt cx="697865" cy="691514"/>
            </a:xfrm>
          </p:grpSpPr>
          <p:sp>
            <p:nvSpPr>
              <p:cNvPr id="502" name="矩形"/>
              <p:cNvSpPr/>
              <p:nvPr/>
            </p:nvSpPr>
            <p:spPr>
              <a:xfrm>
                <a:off x="1023620" y="3549015"/>
                <a:ext cx="539749" cy="539748"/>
              </a:xfrm>
              <a:prstGeom prst="rect">
                <a:avLst/>
              </a:prstGeom>
              <a:solidFill>
                <a:srgbClr val="7E7E7E"/>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8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2</a:t>
                </a:r>
                <a:endParaRPr lang="zh-CN" altLang="en-US" sz="18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503" name="曲线"/>
              <p:cNvSpPr/>
              <p:nvPr/>
            </p:nvSpPr>
            <p:spPr>
              <a:xfrm>
                <a:off x="944879" y="3473449"/>
                <a:ext cx="288289" cy="28828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555"/>
                    </a:lnTo>
                    <a:lnTo>
                      <a:pt x="2584" y="2555"/>
                    </a:lnTo>
                    <a:lnTo>
                      <a:pt x="2584" y="21600"/>
                    </a:lnTo>
                    <a:lnTo>
                      <a:pt x="0" y="21600"/>
                    </a:lnTo>
                    <a:close/>
                  </a:path>
                </a:pathLst>
              </a:custGeom>
              <a:solidFill>
                <a:srgbClr val="7E7E7E"/>
              </a:solidFill>
              <a:ln w="25400" cap="flat" cmpd="sng">
                <a:noFill/>
                <a:prstDash val="solid"/>
                <a:round/>
              </a:ln>
            </p:spPr>
            <p:txBody>
              <a:bodyPr rtlCol="0" anchor="ctr"/>
              <a:lstStyle/>
              <a:p>
                <a:pPr algn="ctr"/>
              </a:p>
            </p:txBody>
          </p:sp>
          <p:sp>
            <p:nvSpPr>
              <p:cNvPr id="504" name="曲线"/>
              <p:cNvSpPr/>
              <p:nvPr/>
            </p:nvSpPr>
            <p:spPr>
              <a:xfrm flipH="1">
                <a:off x="1354455" y="3473449"/>
                <a:ext cx="288290" cy="28828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555"/>
                    </a:lnTo>
                    <a:lnTo>
                      <a:pt x="2585" y="2555"/>
                    </a:lnTo>
                    <a:lnTo>
                      <a:pt x="2585" y="21600"/>
                    </a:lnTo>
                    <a:lnTo>
                      <a:pt x="0" y="21600"/>
                    </a:lnTo>
                    <a:close/>
                  </a:path>
                </a:pathLst>
              </a:custGeom>
              <a:solidFill>
                <a:srgbClr val="7E7E7E"/>
              </a:solidFill>
              <a:ln w="25400" cap="flat" cmpd="sng">
                <a:noFill/>
                <a:prstDash val="solid"/>
                <a:round/>
              </a:ln>
            </p:spPr>
            <p:txBody>
              <a:bodyPr rtlCol="0" anchor="ctr"/>
              <a:lstStyle/>
              <a:p>
                <a:pPr algn="ctr"/>
              </a:p>
            </p:txBody>
          </p:sp>
          <p:sp>
            <p:nvSpPr>
              <p:cNvPr id="505" name="曲线"/>
              <p:cNvSpPr/>
              <p:nvPr/>
            </p:nvSpPr>
            <p:spPr>
              <a:xfrm flipV="1">
                <a:off x="944879" y="3876674"/>
                <a:ext cx="288289" cy="28828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555"/>
                    </a:lnTo>
                    <a:lnTo>
                      <a:pt x="2584" y="2555"/>
                    </a:lnTo>
                    <a:lnTo>
                      <a:pt x="2584" y="21600"/>
                    </a:lnTo>
                    <a:lnTo>
                      <a:pt x="0" y="21600"/>
                    </a:lnTo>
                    <a:close/>
                  </a:path>
                </a:pathLst>
              </a:custGeom>
              <a:solidFill>
                <a:srgbClr val="7E7E7E"/>
              </a:solidFill>
              <a:ln w="25400" cap="flat" cmpd="sng">
                <a:noFill/>
                <a:prstDash val="solid"/>
                <a:round/>
              </a:ln>
            </p:spPr>
            <p:txBody>
              <a:bodyPr rtlCol="0" anchor="ctr"/>
              <a:lstStyle/>
              <a:p>
                <a:pPr algn="ctr"/>
              </a:p>
            </p:txBody>
          </p:sp>
          <p:sp>
            <p:nvSpPr>
              <p:cNvPr id="506" name="曲线"/>
              <p:cNvSpPr/>
              <p:nvPr/>
            </p:nvSpPr>
            <p:spPr>
              <a:xfrm flipH="1" flipV="1">
                <a:off x="1354455" y="3876674"/>
                <a:ext cx="288290" cy="28828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555"/>
                    </a:lnTo>
                    <a:lnTo>
                      <a:pt x="2585" y="2555"/>
                    </a:lnTo>
                    <a:lnTo>
                      <a:pt x="2585" y="21600"/>
                    </a:lnTo>
                    <a:lnTo>
                      <a:pt x="0" y="21600"/>
                    </a:lnTo>
                    <a:close/>
                  </a:path>
                </a:pathLst>
              </a:custGeom>
              <a:solidFill>
                <a:srgbClr val="7E7E7E"/>
              </a:solidFill>
              <a:ln w="25400" cap="flat" cmpd="sng">
                <a:noFill/>
                <a:prstDash val="solid"/>
                <a:round/>
              </a:ln>
            </p:spPr>
            <p:txBody>
              <a:bodyPr rtlCol="0" anchor="ctr"/>
              <a:lstStyle/>
              <a:p>
                <a:pPr algn="ctr"/>
              </a:p>
            </p:txBody>
          </p:sp>
        </p:grpSp>
      </p:grpSp>
      <p:sp>
        <p:nvSpPr>
          <p:cNvPr id="509"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二、生产使用</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 name="矩形"/>
          <p:cNvSpPr/>
          <p:nvPr/>
        </p:nvSpPr>
        <p:spPr>
          <a:xfrm>
            <a:off x="4049996" y="1181735"/>
            <a:ext cx="1044007" cy="332103"/>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定期校验</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514" name="矩形"/>
          <p:cNvSpPr/>
          <p:nvPr/>
        </p:nvSpPr>
        <p:spPr>
          <a:xfrm>
            <a:off x="3347720" y="2315209"/>
            <a:ext cx="4328158" cy="1520189"/>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ctr" latinLnBrk="0" hangingPunct="1">
              <a:lnSpc>
                <a:spcPct val="200000"/>
              </a:lnSpc>
              <a:spcBef>
                <a:spcPts val="0"/>
              </a:spcBef>
              <a:spcAft>
                <a:spcPts val="0"/>
              </a:spcAft>
              <a:buNone/>
            </a:pPr>
            <a:r>
              <a:rPr lang="zh-CN" altLang="en-US" sz="16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应当按照安全技术规范的定期检验要求，在安全检验合格有效期届满前1个月向特种设备检验检测机构提出定期检验要求。</a:t>
            </a:r>
            <a:endParaRPr lang="zh-CN" altLang="en-US" sz="16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523" name="组合"/>
          <p:cNvGrpSpPr/>
          <p:nvPr/>
        </p:nvGrpSpPr>
        <p:grpSpPr>
          <a:xfrm>
            <a:off x="1468120" y="1479549"/>
            <a:ext cx="1452245" cy="3191511"/>
            <a:chOff x="1468120" y="1479549"/>
            <a:chExt cx="1452245" cy="3191511"/>
          </a:xfrm>
        </p:grpSpPr>
        <p:grpSp>
          <p:nvGrpSpPr>
            <p:cNvPr id="520" name="组合"/>
            <p:cNvGrpSpPr/>
            <p:nvPr/>
          </p:nvGrpSpPr>
          <p:grpSpPr>
            <a:xfrm>
              <a:off x="1468120" y="2552645"/>
              <a:ext cx="1452245" cy="2118415"/>
              <a:chOff x="1468120" y="2552645"/>
              <a:chExt cx="1452245" cy="2118415"/>
            </a:xfrm>
          </p:grpSpPr>
          <p:sp>
            <p:nvSpPr>
              <p:cNvPr id="515" name="曲线"/>
              <p:cNvSpPr/>
              <p:nvPr/>
            </p:nvSpPr>
            <p:spPr>
              <a:xfrm>
                <a:off x="1468120" y="2552645"/>
                <a:ext cx="1452245" cy="1750656"/>
              </a:xfrm>
              <a:custGeom>
                <a:avLst/>
                <a:gdLst>
                  <a:gd name="T1" fmla="*/ 0 w 21600"/>
                  <a:gd name="T2" fmla="*/ 0 h 21600"/>
                  <a:gd name="T3" fmla="*/ 21600 w 21600"/>
                  <a:gd name="T4" fmla="*/ 21600 h 21600"/>
                </a:gdLst>
                <a:ahLst/>
                <a:cxnLst/>
                <a:rect l="T1" t="T2" r="T3" b="T4"/>
                <a:pathLst>
                  <a:path w="21600" h="21600">
                    <a:moveTo>
                      <a:pt x="10780" y="0"/>
                    </a:moveTo>
                    <a:cubicBezTo>
                      <a:pt x="4816" y="0"/>
                      <a:pt x="0" y="4028"/>
                      <a:pt x="0" y="8976"/>
                    </a:cubicBezTo>
                    <a:cubicBezTo>
                      <a:pt x="0" y="11290"/>
                      <a:pt x="1031" y="13384"/>
                      <a:pt x="2751" y="14969"/>
                    </a:cubicBezTo>
                    <a:cubicBezTo>
                      <a:pt x="2751" y="14969"/>
                      <a:pt x="2751" y="14969"/>
                      <a:pt x="2751" y="14969"/>
                    </a:cubicBezTo>
                    <a:cubicBezTo>
                      <a:pt x="2751" y="14969"/>
                      <a:pt x="2751" y="15001"/>
                      <a:pt x="2789" y="15001"/>
                    </a:cubicBezTo>
                    <a:cubicBezTo>
                      <a:pt x="2942" y="15160"/>
                      <a:pt x="3096" y="15288"/>
                      <a:pt x="3249" y="15414"/>
                    </a:cubicBezTo>
                    <a:cubicBezTo>
                      <a:pt x="3898" y="15985"/>
                      <a:pt x="5008" y="16999"/>
                      <a:pt x="5772" y="18014"/>
                    </a:cubicBezTo>
                    <a:cubicBezTo>
                      <a:pt x="6881" y="19506"/>
                      <a:pt x="6306" y="21600"/>
                      <a:pt x="8869" y="21600"/>
                    </a:cubicBezTo>
                    <a:cubicBezTo>
                      <a:pt x="10513" y="21600"/>
                      <a:pt x="10513" y="21600"/>
                      <a:pt x="10513" y="21600"/>
                    </a:cubicBezTo>
                    <a:cubicBezTo>
                      <a:pt x="11048" y="21600"/>
                      <a:pt x="11048" y="21600"/>
                      <a:pt x="11048" y="21600"/>
                    </a:cubicBezTo>
                    <a:cubicBezTo>
                      <a:pt x="12692" y="21600"/>
                      <a:pt x="12692" y="21600"/>
                      <a:pt x="12692" y="21600"/>
                    </a:cubicBezTo>
                    <a:cubicBezTo>
                      <a:pt x="15253" y="21600"/>
                      <a:pt x="14718" y="19506"/>
                      <a:pt x="15827" y="18014"/>
                    </a:cubicBezTo>
                    <a:cubicBezTo>
                      <a:pt x="16553" y="17064"/>
                      <a:pt x="17585" y="16080"/>
                      <a:pt x="18235" y="15477"/>
                    </a:cubicBezTo>
                    <a:cubicBezTo>
                      <a:pt x="20300" y="13860"/>
                      <a:pt x="21600" y="11545"/>
                      <a:pt x="21600" y="8976"/>
                    </a:cubicBezTo>
                    <a:cubicBezTo>
                      <a:pt x="21600" y="4028"/>
                      <a:pt x="16783" y="0"/>
                      <a:pt x="10780" y="0"/>
                    </a:cubicBezTo>
                    <a:close/>
                    <a:moveTo>
                      <a:pt x="14833" y="13003"/>
                    </a:moveTo>
                    <a:cubicBezTo>
                      <a:pt x="14489" y="13321"/>
                      <a:pt x="13915" y="13892"/>
                      <a:pt x="13532" y="14431"/>
                    </a:cubicBezTo>
                    <a:cubicBezTo>
                      <a:pt x="12921" y="15288"/>
                      <a:pt x="13227" y="16493"/>
                      <a:pt x="11812" y="16493"/>
                    </a:cubicBezTo>
                    <a:cubicBezTo>
                      <a:pt x="10933" y="16493"/>
                      <a:pt x="10933" y="16493"/>
                      <a:pt x="10933" y="16493"/>
                    </a:cubicBezTo>
                    <a:cubicBezTo>
                      <a:pt x="10666" y="16493"/>
                      <a:pt x="10666" y="16493"/>
                      <a:pt x="10666" y="16493"/>
                    </a:cubicBezTo>
                    <a:cubicBezTo>
                      <a:pt x="9747" y="16493"/>
                      <a:pt x="9747" y="16493"/>
                      <a:pt x="9747" y="16493"/>
                    </a:cubicBezTo>
                    <a:cubicBezTo>
                      <a:pt x="8372" y="16493"/>
                      <a:pt x="8678" y="15288"/>
                      <a:pt x="8066" y="14431"/>
                    </a:cubicBezTo>
                    <a:cubicBezTo>
                      <a:pt x="7684" y="13860"/>
                      <a:pt x="7072" y="13289"/>
                      <a:pt x="6727" y="12940"/>
                    </a:cubicBezTo>
                    <a:cubicBezTo>
                      <a:pt x="6613" y="12877"/>
                      <a:pt x="6537" y="12782"/>
                      <a:pt x="6460" y="12718"/>
                    </a:cubicBezTo>
                    <a:cubicBezTo>
                      <a:pt x="6460" y="12718"/>
                      <a:pt x="6422" y="12686"/>
                      <a:pt x="6422" y="12686"/>
                    </a:cubicBezTo>
                    <a:cubicBezTo>
                      <a:pt x="6422" y="12686"/>
                      <a:pt x="6422" y="12686"/>
                      <a:pt x="6422" y="12686"/>
                    </a:cubicBezTo>
                    <a:cubicBezTo>
                      <a:pt x="5504" y="11766"/>
                      <a:pt x="4931" y="10561"/>
                      <a:pt x="4931" y="9260"/>
                    </a:cubicBezTo>
                    <a:cubicBezTo>
                      <a:pt x="4931" y="6406"/>
                      <a:pt x="7568" y="4090"/>
                      <a:pt x="10780" y="4090"/>
                    </a:cubicBezTo>
                    <a:cubicBezTo>
                      <a:pt x="14030" y="4090"/>
                      <a:pt x="16668" y="6406"/>
                      <a:pt x="16668" y="9260"/>
                    </a:cubicBezTo>
                    <a:cubicBezTo>
                      <a:pt x="16668" y="10719"/>
                      <a:pt x="15941" y="12052"/>
                      <a:pt x="14833" y="13003"/>
                    </a:cubicBezTo>
                    <a:close/>
                  </a:path>
                </a:pathLst>
              </a:custGeom>
              <a:solidFill>
                <a:srgbClr val="7E7E7E"/>
              </a:solidFill>
              <a:ln w="9525" cap="flat" cmpd="sng">
                <a:noFill/>
                <a:prstDash val="solid"/>
                <a:round/>
              </a:ln>
            </p:spPr>
            <p:txBody>
              <a:bodyPr rtlCol="0" anchor="ctr"/>
              <a:lstStyle/>
              <a:p>
                <a:pPr algn="ctr"/>
              </a:p>
            </p:txBody>
          </p:sp>
          <p:sp>
            <p:nvSpPr>
              <p:cNvPr id="516" name="曲线"/>
              <p:cNvSpPr/>
              <p:nvPr/>
            </p:nvSpPr>
            <p:spPr>
              <a:xfrm>
                <a:off x="1948938" y="4316359"/>
                <a:ext cx="488431" cy="117507"/>
              </a:xfrm>
              <a:custGeom>
                <a:avLst/>
                <a:gdLst>
                  <a:gd name="T1" fmla="*/ 0 w 21600"/>
                  <a:gd name="T2" fmla="*/ 0 h 21600"/>
                  <a:gd name="T3" fmla="*/ 21600 w 21600"/>
                  <a:gd name="T4" fmla="*/ 21600 h 21600"/>
                </a:gdLst>
                <a:ahLst/>
                <a:cxnLst/>
                <a:rect l="T1" t="T2" r="T3" b="T4"/>
                <a:pathLst>
                  <a:path w="21600" h="21600">
                    <a:moveTo>
                      <a:pt x="19097" y="0"/>
                    </a:moveTo>
                    <a:cubicBezTo>
                      <a:pt x="2272" y="0"/>
                      <a:pt x="2272" y="0"/>
                      <a:pt x="2272" y="0"/>
                    </a:cubicBezTo>
                    <a:cubicBezTo>
                      <a:pt x="1023" y="0"/>
                      <a:pt x="0" y="5634"/>
                      <a:pt x="0" y="10798"/>
                    </a:cubicBezTo>
                    <a:cubicBezTo>
                      <a:pt x="0" y="11269"/>
                      <a:pt x="0" y="11269"/>
                      <a:pt x="0" y="11269"/>
                    </a:cubicBezTo>
                    <a:cubicBezTo>
                      <a:pt x="0" y="16434"/>
                      <a:pt x="1023" y="21600"/>
                      <a:pt x="2272" y="21600"/>
                    </a:cubicBezTo>
                    <a:cubicBezTo>
                      <a:pt x="19097" y="21600"/>
                      <a:pt x="19097" y="21600"/>
                      <a:pt x="19097" y="21600"/>
                    </a:cubicBezTo>
                    <a:cubicBezTo>
                      <a:pt x="20463" y="21600"/>
                      <a:pt x="21600" y="16434"/>
                      <a:pt x="21600" y="11269"/>
                    </a:cubicBezTo>
                    <a:cubicBezTo>
                      <a:pt x="21600" y="10798"/>
                      <a:pt x="21600" y="10798"/>
                      <a:pt x="21600" y="10798"/>
                    </a:cubicBezTo>
                    <a:cubicBezTo>
                      <a:pt x="21600" y="5634"/>
                      <a:pt x="20463" y="0"/>
                      <a:pt x="19097" y="0"/>
                    </a:cubicBezTo>
                    <a:close/>
                  </a:path>
                </a:pathLst>
              </a:custGeom>
              <a:solidFill>
                <a:srgbClr val="7E7E7E"/>
              </a:solidFill>
              <a:ln w="9525" cap="flat" cmpd="sng">
                <a:noFill/>
                <a:prstDash val="solid"/>
                <a:round/>
              </a:ln>
            </p:spPr>
            <p:txBody>
              <a:bodyPr rtlCol="0" anchor="ctr"/>
              <a:lstStyle/>
              <a:p>
                <a:pPr algn="ctr"/>
              </a:p>
            </p:txBody>
          </p:sp>
          <p:sp>
            <p:nvSpPr>
              <p:cNvPr id="517" name="曲线"/>
              <p:cNvSpPr/>
              <p:nvPr/>
            </p:nvSpPr>
            <p:spPr>
              <a:xfrm>
                <a:off x="1948938" y="4454540"/>
                <a:ext cx="488431" cy="216520"/>
              </a:xfrm>
              <a:custGeom>
                <a:avLst/>
                <a:gdLst>
                  <a:gd name="T1" fmla="*/ 0 w 21600"/>
                  <a:gd name="T2" fmla="*/ 0 h 21600"/>
                  <a:gd name="T3" fmla="*/ 21600 w 21600"/>
                  <a:gd name="T4" fmla="*/ 21600 h 21600"/>
                </a:gdLst>
                <a:ahLst/>
                <a:cxnLst/>
                <a:rect l="T1" t="T2" r="T3" b="T4"/>
                <a:pathLst>
                  <a:path w="21600" h="21600">
                    <a:moveTo>
                      <a:pt x="19097" y="0"/>
                    </a:moveTo>
                    <a:cubicBezTo>
                      <a:pt x="2272" y="0"/>
                      <a:pt x="2272" y="0"/>
                      <a:pt x="2272" y="0"/>
                    </a:cubicBezTo>
                    <a:cubicBezTo>
                      <a:pt x="1023" y="0"/>
                      <a:pt x="0" y="2828"/>
                      <a:pt x="0" y="5656"/>
                    </a:cubicBezTo>
                    <a:cubicBezTo>
                      <a:pt x="0" y="5656"/>
                      <a:pt x="0" y="5656"/>
                      <a:pt x="0" y="5656"/>
                    </a:cubicBezTo>
                    <a:cubicBezTo>
                      <a:pt x="0" y="8485"/>
                      <a:pt x="1023" y="10542"/>
                      <a:pt x="2272" y="10542"/>
                    </a:cubicBezTo>
                    <a:cubicBezTo>
                      <a:pt x="5455" y="10542"/>
                      <a:pt x="5455" y="10542"/>
                      <a:pt x="5455" y="10542"/>
                    </a:cubicBezTo>
                    <a:cubicBezTo>
                      <a:pt x="5455" y="11056"/>
                      <a:pt x="5455" y="11314"/>
                      <a:pt x="5455" y="11827"/>
                    </a:cubicBezTo>
                    <a:cubicBezTo>
                      <a:pt x="5455" y="17227"/>
                      <a:pt x="7844" y="21600"/>
                      <a:pt x="10799" y="21600"/>
                    </a:cubicBezTo>
                    <a:cubicBezTo>
                      <a:pt x="13642" y="21600"/>
                      <a:pt x="16029" y="17227"/>
                      <a:pt x="16029" y="11827"/>
                    </a:cubicBezTo>
                    <a:cubicBezTo>
                      <a:pt x="16029" y="11314"/>
                      <a:pt x="16029" y="11056"/>
                      <a:pt x="16029" y="10542"/>
                    </a:cubicBezTo>
                    <a:cubicBezTo>
                      <a:pt x="19097" y="10542"/>
                      <a:pt x="19097" y="10542"/>
                      <a:pt x="19097" y="10542"/>
                    </a:cubicBezTo>
                    <a:cubicBezTo>
                      <a:pt x="20463" y="10542"/>
                      <a:pt x="21600" y="8485"/>
                      <a:pt x="21600" y="5656"/>
                    </a:cubicBezTo>
                    <a:cubicBezTo>
                      <a:pt x="21600" y="5656"/>
                      <a:pt x="21600" y="5656"/>
                      <a:pt x="21600" y="5656"/>
                    </a:cubicBezTo>
                    <a:cubicBezTo>
                      <a:pt x="21600" y="2828"/>
                      <a:pt x="20463" y="0"/>
                      <a:pt x="19097" y="0"/>
                    </a:cubicBezTo>
                    <a:close/>
                  </a:path>
                </a:pathLst>
              </a:custGeom>
              <a:solidFill>
                <a:srgbClr val="7E7E7E"/>
              </a:solidFill>
              <a:ln w="9525" cap="flat" cmpd="sng">
                <a:noFill/>
                <a:prstDash val="solid"/>
                <a:round/>
              </a:ln>
            </p:spPr>
            <p:txBody>
              <a:bodyPr rtlCol="0" anchor="ctr"/>
              <a:lstStyle/>
              <a:p>
                <a:pPr algn="ctr"/>
              </a:p>
            </p:txBody>
          </p:sp>
          <p:sp>
            <p:nvSpPr>
              <p:cNvPr id="518" name="曲线"/>
              <p:cNvSpPr/>
              <p:nvPr/>
            </p:nvSpPr>
            <p:spPr>
              <a:xfrm>
                <a:off x="2077300" y="3210908"/>
                <a:ext cx="233882" cy="300298"/>
              </a:xfrm>
              <a:custGeom>
                <a:avLst/>
                <a:gdLst>
                  <a:gd name="T1" fmla="*/ 0 w 21600"/>
                  <a:gd name="T2" fmla="*/ 0 h 21600"/>
                  <a:gd name="T3" fmla="*/ 21600 w 21600"/>
                  <a:gd name="T4" fmla="*/ 21600 h 21600"/>
                </a:gdLst>
                <a:ahLst/>
                <a:cxnLst/>
                <a:rect l="T1" t="T2" r="T3" b="T4"/>
                <a:pathLst>
                  <a:path w="21600" h="21600">
                    <a:moveTo>
                      <a:pt x="20887" y="0"/>
                    </a:moveTo>
                    <a:cubicBezTo>
                      <a:pt x="711" y="0"/>
                      <a:pt x="711" y="0"/>
                      <a:pt x="711" y="0"/>
                    </a:cubicBezTo>
                    <a:cubicBezTo>
                      <a:pt x="237" y="0"/>
                      <a:pt x="0" y="183"/>
                      <a:pt x="0" y="553"/>
                    </a:cubicBezTo>
                    <a:cubicBezTo>
                      <a:pt x="0" y="21046"/>
                      <a:pt x="0" y="21046"/>
                      <a:pt x="0" y="21046"/>
                    </a:cubicBezTo>
                    <a:cubicBezTo>
                      <a:pt x="0" y="21415"/>
                      <a:pt x="237" y="21600"/>
                      <a:pt x="711" y="21415"/>
                    </a:cubicBezTo>
                    <a:cubicBezTo>
                      <a:pt x="10206" y="16983"/>
                      <a:pt x="10206" y="16983"/>
                      <a:pt x="10206" y="16983"/>
                    </a:cubicBezTo>
                    <a:cubicBezTo>
                      <a:pt x="10443" y="16800"/>
                      <a:pt x="11156" y="16800"/>
                      <a:pt x="11393" y="16983"/>
                    </a:cubicBezTo>
                    <a:cubicBezTo>
                      <a:pt x="20887" y="21415"/>
                      <a:pt x="20887" y="21415"/>
                      <a:pt x="20887" y="21415"/>
                    </a:cubicBezTo>
                    <a:cubicBezTo>
                      <a:pt x="21362" y="21600"/>
                      <a:pt x="21600" y="21415"/>
                      <a:pt x="21600" y="21046"/>
                    </a:cubicBezTo>
                    <a:cubicBezTo>
                      <a:pt x="21600" y="553"/>
                      <a:pt x="21600" y="553"/>
                      <a:pt x="21600" y="553"/>
                    </a:cubicBezTo>
                    <a:cubicBezTo>
                      <a:pt x="21600" y="183"/>
                      <a:pt x="21125" y="0"/>
                      <a:pt x="20887" y="0"/>
                    </a:cubicBezTo>
                    <a:close/>
                    <a:moveTo>
                      <a:pt x="15428" y="9045"/>
                    </a:moveTo>
                    <a:cubicBezTo>
                      <a:pt x="15428" y="9414"/>
                      <a:pt x="15191" y="9783"/>
                      <a:pt x="14716" y="9783"/>
                    </a:cubicBezTo>
                    <a:cubicBezTo>
                      <a:pt x="11868" y="9783"/>
                      <a:pt x="11868" y="9783"/>
                      <a:pt x="11868" y="9783"/>
                    </a:cubicBezTo>
                    <a:cubicBezTo>
                      <a:pt x="11868" y="11815"/>
                      <a:pt x="11868" y="11815"/>
                      <a:pt x="11868" y="11815"/>
                    </a:cubicBezTo>
                    <a:cubicBezTo>
                      <a:pt x="11868" y="12184"/>
                      <a:pt x="11630" y="12369"/>
                      <a:pt x="11156" y="12369"/>
                    </a:cubicBezTo>
                    <a:cubicBezTo>
                      <a:pt x="10443" y="12369"/>
                      <a:pt x="10443" y="12369"/>
                      <a:pt x="10443" y="12369"/>
                    </a:cubicBezTo>
                    <a:cubicBezTo>
                      <a:pt x="9969" y="12369"/>
                      <a:pt x="9730" y="12184"/>
                      <a:pt x="9730" y="11815"/>
                    </a:cubicBezTo>
                    <a:cubicBezTo>
                      <a:pt x="9730" y="9783"/>
                      <a:pt x="9730" y="9783"/>
                      <a:pt x="9730" y="9783"/>
                    </a:cubicBezTo>
                    <a:cubicBezTo>
                      <a:pt x="6882" y="9783"/>
                      <a:pt x="6882" y="9783"/>
                      <a:pt x="6882" y="9783"/>
                    </a:cubicBezTo>
                    <a:cubicBezTo>
                      <a:pt x="6407" y="9783"/>
                      <a:pt x="6170" y="9414"/>
                      <a:pt x="6170" y="9045"/>
                    </a:cubicBezTo>
                    <a:cubicBezTo>
                      <a:pt x="6170" y="8491"/>
                      <a:pt x="6170" y="8491"/>
                      <a:pt x="6170" y="8491"/>
                    </a:cubicBezTo>
                    <a:cubicBezTo>
                      <a:pt x="6170" y="8123"/>
                      <a:pt x="6407" y="7938"/>
                      <a:pt x="6882" y="7938"/>
                    </a:cubicBezTo>
                    <a:cubicBezTo>
                      <a:pt x="9730" y="7938"/>
                      <a:pt x="9730" y="7938"/>
                      <a:pt x="9730" y="7938"/>
                    </a:cubicBezTo>
                    <a:cubicBezTo>
                      <a:pt x="9730" y="5722"/>
                      <a:pt x="9730" y="5722"/>
                      <a:pt x="9730" y="5722"/>
                    </a:cubicBezTo>
                    <a:cubicBezTo>
                      <a:pt x="9730" y="5353"/>
                      <a:pt x="9969" y="5168"/>
                      <a:pt x="10443" y="5168"/>
                    </a:cubicBezTo>
                    <a:cubicBezTo>
                      <a:pt x="11156" y="5168"/>
                      <a:pt x="11156" y="5168"/>
                      <a:pt x="11156" y="5168"/>
                    </a:cubicBezTo>
                    <a:cubicBezTo>
                      <a:pt x="11630" y="5168"/>
                      <a:pt x="11868" y="5353"/>
                      <a:pt x="11868" y="5722"/>
                    </a:cubicBezTo>
                    <a:cubicBezTo>
                      <a:pt x="11868" y="7938"/>
                      <a:pt x="11868" y="7938"/>
                      <a:pt x="11868" y="7938"/>
                    </a:cubicBezTo>
                    <a:cubicBezTo>
                      <a:pt x="14716" y="7938"/>
                      <a:pt x="14716" y="7938"/>
                      <a:pt x="14716" y="7938"/>
                    </a:cubicBezTo>
                    <a:cubicBezTo>
                      <a:pt x="15191" y="7938"/>
                      <a:pt x="15428" y="8123"/>
                      <a:pt x="15428" y="8491"/>
                    </a:cubicBezTo>
                    <a:lnTo>
                      <a:pt x="15428" y="9045"/>
                    </a:lnTo>
                    <a:close/>
                  </a:path>
                </a:pathLst>
              </a:custGeom>
              <a:solidFill>
                <a:srgbClr val="7E7E7E"/>
              </a:solidFill>
              <a:ln w="9525" cap="flat" cmpd="sng">
                <a:noFill/>
                <a:prstDash val="solid"/>
                <a:round/>
              </a:ln>
            </p:spPr>
            <p:txBody>
              <a:bodyPr rtlCol="0" anchor="ctr"/>
              <a:lstStyle/>
              <a:p>
                <a:pPr algn="ctr"/>
              </a:p>
            </p:txBody>
          </p:sp>
          <p:sp>
            <p:nvSpPr>
              <p:cNvPr id="519" name="曲线"/>
              <p:cNvSpPr/>
              <p:nvPr/>
            </p:nvSpPr>
            <p:spPr>
              <a:xfrm>
                <a:off x="2143658" y="3143451"/>
                <a:ext cx="233882" cy="303562"/>
              </a:xfrm>
              <a:custGeom>
                <a:avLst/>
                <a:gdLst>
                  <a:gd name="T1" fmla="*/ 0 w 21600"/>
                  <a:gd name="T2" fmla="*/ 0 h 21600"/>
                  <a:gd name="T3" fmla="*/ 21600 w 21600"/>
                  <a:gd name="T4" fmla="*/ 21600 h 21600"/>
                </a:gdLst>
                <a:ahLst/>
                <a:cxnLst/>
                <a:rect l="T1" t="T2" r="T3" b="T4"/>
                <a:pathLst>
                  <a:path w="21600" h="21600">
                    <a:moveTo>
                      <a:pt x="20649" y="0"/>
                    </a:moveTo>
                    <a:cubicBezTo>
                      <a:pt x="21125" y="0"/>
                      <a:pt x="21600" y="366"/>
                      <a:pt x="21600" y="548"/>
                    </a:cubicBezTo>
                    <a:cubicBezTo>
                      <a:pt x="21600" y="21049"/>
                      <a:pt x="21600" y="21049"/>
                      <a:pt x="21600" y="21049"/>
                    </a:cubicBezTo>
                    <a:cubicBezTo>
                      <a:pt x="21600" y="21415"/>
                      <a:pt x="21125" y="21600"/>
                      <a:pt x="20887" y="21415"/>
                    </a:cubicBezTo>
                    <a:cubicBezTo>
                      <a:pt x="18276" y="19952"/>
                      <a:pt x="18276" y="19952"/>
                      <a:pt x="18276" y="19952"/>
                    </a:cubicBezTo>
                    <a:cubicBezTo>
                      <a:pt x="18039" y="19768"/>
                      <a:pt x="17802" y="19403"/>
                      <a:pt x="17802" y="19037"/>
                    </a:cubicBezTo>
                    <a:cubicBezTo>
                      <a:pt x="17802" y="3476"/>
                      <a:pt x="17802" y="3476"/>
                      <a:pt x="17802" y="3476"/>
                    </a:cubicBezTo>
                    <a:cubicBezTo>
                      <a:pt x="17802" y="3293"/>
                      <a:pt x="17326" y="2928"/>
                      <a:pt x="16851" y="2928"/>
                    </a:cubicBezTo>
                    <a:cubicBezTo>
                      <a:pt x="711" y="2928"/>
                      <a:pt x="711" y="2928"/>
                      <a:pt x="711" y="2928"/>
                    </a:cubicBezTo>
                    <a:cubicBezTo>
                      <a:pt x="237" y="2928"/>
                      <a:pt x="0" y="2745"/>
                      <a:pt x="0" y="2378"/>
                    </a:cubicBezTo>
                    <a:cubicBezTo>
                      <a:pt x="0" y="548"/>
                      <a:pt x="0" y="548"/>
                      <a:pt x="0" y="548"/>
                    </a:cubicBezTo>
                    <a:cubicBezTo>
                      <a:pt x="0" y="366"/>
                      <a:pt x="237" y="0"/>
                      <a:pt x="711" y="0"/>
                    </a:cubicBezTo>
                    <a:lnTo>
                      <a:pt x="20649" y="0"/>
                    </a:lnTo>
                    <a:close/>
                  </a:path>
                </a:pathLst>
              </a:custGeom>
              <a:solidFill>
                <a:srgbClr val="7E7E7E"/>
              </a:solidFill>
              <a:ln w="9525" cap="flat" cmpd="sng">
                <a:noFill/>
                <a:prstDash val="solid"/>
                <a:round/>
              </a:ln>
            </p:spPr>
            <p:txBody>
              <a:bodyPr rtlCol="0" anchor="ctr"/>
              <a:lstStyle/>
              <a:p>
                <a:pPr algn="ctr"/>
              </a:p>
            </p:txBody>
          </p:sp>
        </p:grpSp>
        <p:sp>
          <p:nvSpPr>
            <p:cNvPr id="521" name="曲线"/>
            <p:cNvSpPr/>
            <p:nvPr/>
          </p:nvSpPr>
          <p:spPr>
            <a:xfrm>
              <a:off x="1822541" y="1479549"/>
              <a:ext cx="740691" cy="952506"/>
            </a:xfrm>
            <a:custGeom>
              <a:avLst/>
              <a:gdLst>
                <a:gd name="T1" fmla="*/ 0 w 21600"/>
                <a:gd name="T2" fmla="*/ 0 h 21600"/>
                <a:gd name="T3" fmla="*/ 21600 w 21600"/>
                <a:gd name="T4" fmla="*/ 21600 h 21600"/>
              </a:gdLst>
              <a:ahLst/>
              <a:cxnLst/>
              <a:rect l="T1" t="T2" r="T3" b="T4"/>
              <a:pathLst>
                <a:path w="21600" h="21600">
                  <a:moveTo>
                    <a:pt x="3801" y="5415"/>
                  </a:moveTo>
                  <a:cubicBezTo>
                    <a:pt x="0" y="8358"/>
                    <a:pt x="0" y="13173"/>
                    <a:pt x="3801" y="16182"/>
                  </a:cubicBezTo>
                  <a:cubicBezTo>
                    <a:pt x="3801" y="16182"/>
                    <a:pt x="3801" y="16182"/>
                    <a:pt x="3801" y="16182"/>
                  </a:cubicBezTo>
                  <a:cubicBezTo>
                    <a:pt x="10800" y="21600"/>
                    <a:pt x="10800" y="21600"/>
                    <a:pt x="10800" y="21600"/>
                  </a:cubicBezTo>
                  <a:cubicBezTo>
                    <a:pt x="17798" y="16182"/>
                    <a:pt x="17798" y="16182"/>
                    <a:pt x="17798" y="16182"/>
                  </a:cubicBezTo>
                  <a:cubicBezTo>
                    <a:pt x="17798" y="16182"/>
                    <a:pt x="17798" y="16182"/>
                    <a:pt x="17798" y="16182"/>
                  </a:cubicBezTo>
                  <a:cubicBezTo>
                    <a:pt x="21600" y="13173"/>
                    <a:pt x="21600" y="8358"/>
                    <a:pt x="17798" y="5415"/>
                  </a:cubicBezTo>
                  <a:cubicBezTo>
                    <a:pt x="10800" y="0"/>
                    <a:pt x="10800" y="0"/>
                    <a:pt x="10800" y="0"/>
                  </a:cubicBezTo>
                  <a:lnTo>
                    <a:pt x="3801" y="5415"/>
                  </a:lnTo>
                  <a:close/>
                </a:path>
              </a:pathLst>
            </a:custGeom>
            <a:solidFill>
              <a:srgbClr val="333F50"/>
            </a:solidFill>
            <a:ln w="9525" cap="flat" cmpd="sng">
              <a:noFill/>
              <a:prstDash val="solid"/>
              <a:round/>
            </a:ln>
            <a:effectLst>
              <a:outerShdw dist="35921" dir="2700000" algn="ctr" rotWithShape="0">
                <a:srgbClr val="C7C4C4">
                  <a:alpha val="99607"/>
                </a:srgbClr>
              </a:outerShdw>
            </a:effectLst>
          </p:spPr>
          <p:txBody>
            <a:bodyPr rtlCol="0" anchor="ctr"/>
            <a:lstStyle/>
            <a:p>
              <a:pPr algn="ctr"/>
            </a:p>
          </p:txBody>
        </p:sp>
        <p:sp>
          <p:nvSpPr>
            <p:cNvPr id="522" name="曲线"/>
            <p:cNvSpPr/>
            <p:nvPr/>
          </p:nvSpPr>
          <p:spPr>
            <a:xfrm>
              <a:off x="2037361" y="1799988"/>
              <a:ext cx="313759" cy="315017"/>
            </a:xfrm>
            <a:custGeom>
              <a:avLst/>
              <a:gdLst>
                <a:gd name="T1" fmla="*/ 0 w 21600"/>
                <a:gd name="T2" fmla="*/ 0 h 21600"/>
                <a:gd name="T3" fmla="*/ 21600 w 21600"/>
                <a:gd name="T4" fmla="*/ 21600 h 21600"/>
              </a:gdLst>
              <a:ahLst/>
              <a:cxnLst/>
              <a:rect l="T1" t="T2" r="T3" b="T4"/>
              <a:pathLst>
                <a:path w="21600" h="21600">
                  <a:moveTo>
                    <a:pt x="8149" y="0"/>
                  </a:moveTo>
                  <a:cubicBezTo>
                    <a:pt x="13449" y="0"/>
                    <a:pt x="13449" y="0"/>
                    <a:pt x="13449" y="0"/>
                  </a:cubicBezTo>
                  <a:cubicBezTo>
                    <a:pt x="13856" y="0"/>
                    <a:pt x="13856" y="0"/>
                    <a:pt x="13856" y="0"/>
                  </a:cubicBezTo>
                  <a:cubicBezTo>
                    <a:pt x="13856" y="0"/>
                    <a:pt x="13856" y="0"/>
                    <a:pt x="13856" y="0"/>
                  </a:cubicBezTo>
                  <a:cubicBezTo>
                    <a:pt x="14875" y="0"/>
                    <a:pt x="14875" y="0"/>
                    <a:pt x="14875" y="0"/>
                  </a:cubicBezTo>
                  <a:cubicBezTo>
                    <a:pt x="15282" y="0"/>
                    <a:pt x="15689" y="402"/>
                    <a:pt x="15689" y="806"/>
                  </a:cubicBezTo>
                  <a:cubicBezTo>
                    <a:pt x="15689" y="1413"/>
                    <a:pt x="15282" y="1614"/>
                    <a:pt x="14875" y="1614"/>
                  </a:cubicBezTo>
                  <a:cubicBezTo>
                    <a:pt x="14670" y="1614"/>
                    <a:pt x="14670" y="1614"/>
                    <a:pt x="14670" y="1614"/>
                  </a:cubicBezTo>
                  <a:cubicBezTo>
                    <a:pt x="14670" y="8275"/>
                    <a:pt x="14670" y="8275"/>
                    <a:pt x="14670" y="8275"/>
                  </a:cubicBezTo>
                  <a:cubicBezTo>
                    <a:pt x="20988" y="19379"/>
                    <a:pt x="20988" y="19379"/>
                    <a:pt x="20988" y="19379"/>
                  </a:cubicBezTo>
                  <a:cubicBezTo>
                    <a:pt x="21600" y="20186"/>
                    <a:pt x="20783" y="21600"/>
                    <a:pt x="19562" y="21600"/>
                  </a:cubicBezTo>
                  <a:cubicBezTo>
                    <a:pt x="19562" y="21600"/>
                    <a:pt x="19562" y="21600"/>
                    <a:pt x="19562" y="21600"/>
                  </a:cubicBezTo>
                  <a:cubicBezTo>
                    <a:pt x="2037" y="21600"/>
                    <a:pt x="2037" y="21600"/>
                    <a:pt x="2037" y="21600"/>
                  </a:cubicBezTo>
                  <a:cubicBezTo>
                    <a:pt x="2037" y="21600"/>
                    <a:pt x="2037" y="21600"/>
                    <a:pt x="2037" y="21600"/>
                  </a:cubicBezTo>
                  <a:cubicBezTo>
                    <a:pt x="815" y="21600"/>
                    <a:pt x="0" y="20186"/>
                    <a:pt x="611" y="19379"/>
                  </a:cubicBezTo>
                  <a:cubicBezTo>
                    <a:pt x="611" y="19176"/>
                    <a:pt x="611" y="19176"/>
                    <a:pt x="611" y="19176"/>
                  </a:cubicBezTo>
                  <a:cubicBezTo>
                    <a:pt x="6927" y="8275"/>
                    <a:pt x="6927" y="8275"/>
                    <a:pt x="6927" y="8275"/>
                  </a:cubicBezTo>
                  <a:cubicBezTo>
                    <a:pt x="6927" y="1614"/>
                    <a:pt x="6927" y="1614"/>
                    <a:pt x="6927" y="1614"/>
                  </a:cubicBezTo>
                  <a:cubicBezTo>
                    <a:pt x="6723" y="1614"/>
                    <a:pt x="6723" y="1614"/>
                    <a:pt x="6723" y="1614"/>
                  </a:cubicBezTo>
                  <a:cubicBezTo>
                    <a:pt x="6316" y="1614"/>
                    <a:pt x="5909" y="1413"/>
                    <a:pt x="5909" y="806"/>
                  </a:cubicBezTo>
                  <a:cubicBezTo>
                    <a:pt x="5909" y="402"/>
                    <a:pt x="6316" y="0"/>
                    <a:pt x="6723" y="0"/>
                  </a:cubicBezTo>
                  <a:cubicBezTo>
                    <a:pt x="7743" y="0"/>
                    <a:pt x="7743" y="0"/>
                    <a:pt x="7743" y="0"/>
                  </a:cubicBezTo>
                  <a:cubicBezTo>
                    <a:pt x="7743" y="0"/>
                    <a:pt x="7743" y="0"/>
                    <a:pt x="7743" y="0"/>
                  </a:cubicBezTo>
                  <a:cubicBezTo>
                    <a:pt x="7743" y="0"/>
                    <a:pt x="7743" y="0"/>
                    <a:pt x="7743" y="0"/>
                  </a:cubicBezTo>
                  <a:cubicBezTo>
                    <a:pt x="8149" y="0"/>
                    <a:pt x="8149" y="0"/>
                    <a:pt x="8149" y="0"/>
                  </a:cubicBezTo>
                  <a:close/>
                  <a:moveTo>
                    <a:pt x="5500" y="17360"/>
                  </a:moveTo>
                  <a:cubicBezTo>
                    <a:pt x="5500" y="17360"/>
                    <a:pt x="5500" y="17360"/>
                    <a:pt x="5500" y="17360"/>
                  </a:cubicBezTo>
                  <a:cubicBezTo>
                    <a:pt x="5909" y="17360"/>
                    <a:pt x="6113" y="17562"/>
                    <a:pt x="6113" y="17966"/>
                  </a:cubicBezTo>
                  <a:cubicBezTo>
                    <a:pt x="6113" y="18168"/>
                    <a:pt x="5909" y="18369"/>
                    <a:pt x="5500" y="18369"/>
                  </a:cubicBezTo>
                  <a:cubicBezTo>
                    <a:pt x="5297" y="18369"/>
                    <a:pt x="5093" y="18168"/>
                    <a:pt x="5093" y="17966"/>
                  </a:cubicBezTo>
                  <a:cubicBezTo>
                    <a:pt x="5093" y="17562"/>
                    <a:pt x="5297" y="17360"/>
                    <a:pt x="5500" y="17360"/>
                  </a:cubicBezTo>
                  <a:close/>
                  <a:moveTo>
                    <a:pt x="8149" y="15947"/>
                  </a:moveTo>
                  <a:cubicBezTo>
                    <a:pt x="8149" y="15947"/>
                    <a:pt x="8149" y="15947"/>
                    <a:pt x="8149" y="15947"/>
                  </a:cubicBezTo>
                  <a:cubicBezTo>
                    <a:pt x="8557" y="15947"/>
                    <a:pt x="8762" y="16148"/>
                    <a:pt x="8762" y="16552"/>
                  </a:cubicBezTo>
                  <a:cubicBezTo>
                    <a:pt x="8762" y="16754"/>
                    <a:pt x="8557" y="16956"/>
                    <a:pt x="8149" y="16956"/>
                  </a:cubicBezTo>
                  <a:cubicBezTo>
                    <a:pt x="7946" y="16956"/>
                    <a:pt x="7743" y="16754"/>
                    <a:pt x="7743" y="16552"/>
                  </a:cubicBezTo>
                  <a:cubicBezTo>
                    <a:pt x="7743" y="16148"/>
                    <a:pt x="7946" y="15947"/>
                    <a:pt x="8149" y="15947"/>
                  </a:cubicBezTo>
                  <a:close/>
                  <a:moveTo>
                    <a:pt x="7335" y="12716"/>
                  </a:moveTo>
                  <a:cubicBezTo>
                    <a:pt x="7335" y="12716"/>
                    <a:pt x="7335" y="12716"/>
                    <a:pt x="7335" y="12716"/>
                  </a:cubicBezTo>
                  <a:cubicBezTo>
                    <a:pt x="7743" y="12716"/>
                    <a:pt x="7946" y="12918"/>
                    <a:pt x="7946" y="13120"/>
                  </a:cubicBezTo>
                  <a:cubicBezTo>
                    <a:pt x="7946" y="13524"/>
                    <a:pt x="7743" y="13726"/>
                    <a:pt x="7335" y="13726"/>
                  </a:cubicBezTo>
                  <a:cubicBezTo>
                    <a:pt x="7132" y="13726"/>
                    <a:pt x="6927" y="13524"/>
                    <a:pt x="6927" y="13120"/>
                  </a:cubicBezTo>
                  <a:cubicBezTo>
                    <a:pt x="6927" y="12918"/>
                    <a:pt x="7132" y="12716"/>
                    <a:pt x="7335" y="12716"/>
                  </a:cubicBezTo>
                  <a:close/>
                  <a:moveTo>
                    <a:pt x="7539" y="17562"/>
                  </a:moveTo>
                  <a:cubicBezTo>
                    <a:pt x="7539" y="17562"/>
                    <a:pt x="7539" y="17562"/>
                    <a:pt x="7539" y="17562"/>
                  </a:cubicBezTo>
                  <a:cubicBezTo>
                    <a:pt x="7946" y="17562"/>
                    <a:pt x="8353" y="17966"/>
                    <a:pt x="8353" y="18570"/>
                  </a:cubicBezTo>
                  <a:cubicBezTo>
                    <a:pt x="8353" y="18974"/>
                    <a:pt x="7946" y="19379"/>
                    <a:pt x="7539" y="19379"/>
                  </a:cubicBezTo>
                  <a:cubicBezTo>
                    <a:pt x="7132" y="19379"/>
                    <a:pt x="6723" y="18974"/>
                    <a:pt x="6723" y="18570"/>
                  </a:cubicBezTo>
                  <a:cubicBezTo>
                    <a:pt x="6723" y="17966"/>
                    <a:pt x="7132" y="17562"/>
                    <a:pt x="7539" y="17562"/>
                  </a:cubicBezTo>
                  <a:close/>
                  <a:moveTo>
                    <a:pt x="6519" y="14533"/>
                  </a:moveTo>
                  <a:cubicBezTo>
                    <a:pt x="6519" y="14533"/>
                    <a:pt x="6519" y="14533"/>
                    <a:pt x="6519" y="14533"/>
                  </a:cubicBezTo>
                  <a:cubicBezTo>
                    <a:pt x="6927" y="14533"/>
                    <a:pt x="7335" y="14937"/>
                    <a:pt x="7335" y="15341"/>
                  </a:cubicBezTo>
                  <a:cubicBezTo>
                    <a:pt x="7335" y="15745"/>
                    <a:pt x="6927" y="16148"/>
                    <a:pt x="6519" y="16148"/>
                  </a:cubicBezTo>
                  <a:cubicBezTo>
                    <a:pt x="6113" y="16148"/>
                    <a:pt x="5705" y="15745"/>
                    <a:pt x="5705" y="15341"/>
                  </a:cubicBezTo>
                  <a:cubicBezTo>
                    <a:pt x="5705" y="14937"/>
                    <a:pt x="6113" y="14533"/>
                    <a:pt x="6519" y="14533"/>
                  </a:cubicBezTo>
                  <a:close/>
                  <a:moveTo>
                    <a:pt x="7539" y="10698"/>
                  </a:moveTo>
                  <a:cubicBezTo>
                    <a:pt x="7539" y="10698"/>
                    <a:pt x="7539" y="10698"/>
                    <a:pt x="7539" y="10698"/>
                  </a:cubicBezTo>
                  <a:cubicBezTo>
                    <a:pt x="14059" y="10698"/>
                    <a:pt x="14059" y="10698"/>
                    <a:pt x="14059" y="10698"/>
                  </a:cubicBezTo>
                  <a:cubicBezTo>
                    <a:pt x="13040" y="9084"/>
                    <a:pt x="13040" y="9084"/>
                    <a:pt x="13040" y="9084"/>
                  </a:cubicBezTo>
                  <a:cubicBezTo>
                    <a:pt x="13040" y="8882"/>
                    <a:pt x="13040" y="8680"/>
                    <a:pt x="13040" y="8478"/>
                  </a:cubicBezTo>
                  <a:cubicBezTo>
                    <a:pt x="13040" y="1614"/>
                    <a:pt x="13040" y="1614"/>
                    <a:pt x="13040" y="1614"/>
                  </a:cubicBezTo>
                  <a:cubicBezTo>
                    <a:pt x="8557" y="1614"/>
                    <a:pt x="8557" y="1614"/>
                    <a:pt x="8557" y="1614"/>
                  </a:cubicBezTo>
                  <a:cubicBezTo>
                    <a:pt x="8557" y="8478"/>
                    <a:pt x="8557" y="8478"/>
                    <a:pt x="8557" y="8478"/>
                  </a:cubicBezTo>
                  <a:cubicBezTo>
                    <a:pt x="8557" y="8478"/>
                    <a:pt x="8557" y="8478"/>
                    <a:pt x="8557" y="8478"/>
                  </a:cubicBezTo>
                  <a:cubicBezTo>
                    <a:pt x="8557" y="8680"/>
                    <a:pt x="8557" y="8882"/>
                    <a:pt x="8557" y="8882"/>
                  </a:cubicBezTo>
                  <a:cubicBezTo>
                    <a:pt x="7539" y="10698"/>
                    <a:pt x="7539" y="10698"/>
                    <a:pt x="7539" y="10698"/>
                  </a:cubicBezTo>
                  <a:close/>
                  <a:moveTo>
                    <a:pt x="14670" y="11707"/>
                  </a:moveTo>
                  <a:cubicBezTo>
                    <a:pt x="14670" y="11707"/>
                    <a:pt x="14670" y="11707"/>
                    <a:pt x="14670" y="11707"/>
                  </a:cubicBezTo>
                  <a:cubicBezTo>
                    <a:pt x="6927" y="11707"/>
                    <a:pt x="6927" y="11707"/>
                    <a:pt x="6927" y="11707"/>
                  </a:cubicBezTo>
                  <a:cubicBezTo>
                    <a:pt x="2241" y="19783"/>
                    <a:pt x="2241" y="19783"/>
                    <a:pt x="2241" y="19783"/>
                  </a:cubicBezTo>
                  <a:cubicBezTo>
                    <a:pt x="19357" y="19783"/>
                    <a:pt x="19357" y="19783"/>
                    <a:pt x="19357" y="19783"/>
                  </a:cubicBezTo>
                  <a:cubicBezTo>
                    <a:pt x="14670" y="11707"/>
                    <a:pt x="14670" y="11707"/>
                    <a:pt x="14670" y="11707"/>
                  </a:cubicBezTo>
                  <a:close/>
                  <a:moveTo>
                    <a:pt x="9983" y="18369"/>
                  </a:moveTo>
                  <a:cubicBezTo>
                    <a:pt x="9983" y="18369"/>
                    <a:pt x="9983" y="18369"/>
                    <a:pt x="9983" y="18369"/>
                  </a:cubicBezTo>
                  <a:cubicBezTo>
                    <a:pt x="9576" y="18369"/>
                    <a:pt x="9373" y="18168"/>
                    <a:pt x="9373" y="17763"/>
                  </a:cubicBezTo>
                  <a:cubicBezTo>
                    <a:pt x="9373" y="17562"/>
                    <a:pt x="9576" y="17360"/>
                    <a:pt x="9983" y="17360"/>
                  </a:cubicBezTo>
                  <a:cubicBezTo>
                    <a:pt x="11615" y="17360"/>
                    <a:pt x="11615" y="17360"/>
                    <a:pt x="11615" y="17360"/>
                  </a:cubicBezTo>
                  <a:cubicBezTo>
                    <a:pt x="12022" y="17360"/>
                    <a:pt x="12226" y="17562"/>
                    <a:pt x="12226" y="17763"/>
                  </a:cubicBezTo>
                  <a:cubicBezTo>
                    <a:pt x="12226" y="18168"/>
                    <a:pt x="12022" y="18369"/>
                    <a:pt x="11615" y="18369"/>
                  </a:cubicBezTo>
                  <a:cubicBezTo>
                    <a:pt x="9983" y="18369"/>
                    <a:pt x="9983" y="18369"/>
                    <a:pt x="9983" y="18369"/>
                  </a:cubicBezTo>
                  <a:close/>
                  <a:moveTo>
                    <a:pt x="10392" y="15745"/>
                  </a:moveTo>
                  <a:cubicBezTo>
                    <a:pt x="10392" y="15745"/>
                    <a:pt x="10392" y="15745"/>
                    <a:pt x="10392" y="15745"/>
                  </a:cubicBezTo>
                  <a:cubicBezTo>
                    <a:pt x="10188" y="15745"/>
                    <a:pt x="9983" y="15341"/>
                    <a:pt x="9983" y="15139"/>
                  </a:cubicBezTo>
                  <a:cubicBezTo>
                    <a:pt x="9983" y="14937"/>
                    <a:pt x="10188" y="14735"/>
                    <a:pt x="10392" y="14735"/>
                  </a:cubicBezTo>
                  <a:cubicBezTo>
                    <a:pt x="11206" y="14735"/>
                    <a:pt x="11206" y="14735"/>
                    <a:pt x="11206" y="14735"/>
                  </a:cubicBezTo>
                  <a:cubicBezTo>
                    <a:pt x="11410" y="14735"/>
                    <a:pt x="11615" y="14937"/>
                    <a:pt x="11615" y="15139"/>
                  </a:cubicBezTo>
                  <a:cubicBezTo>
                    <a:pt x="11615" y="15341"/>
                    <a:pt x="11410" y="15745"/>
                    <a:pt x="11206" y="15745"/>
                  </a:cubicBezTo>
                  <a:cubicBezTo>
                    <a:pt x="10392" y="15745"/>
                    <a:pt x="10392" y="15745"/>
                    <a:pt x="10392" y="15745"/>
                  </a:cubicBezTo>
                  <a:close/>
                  <a:moveTo>
                    <a:pt x="10392" y="10294"/>
                  </a:moveTo>
                  <a:cubicBezTo>
                    <a:pt x="10392" y="10294"/>
                    <a:pt x="10392" y="10294"/>
                    <a:pt x="10392" y="10294"/>
                  </a:cubicBezTo>
                  <a:cubicBezTo>
                    <a:pt x="10188" y="10294"/>
                    <a:pt x="9983" y="10092"/>
                    <a:pt x="9983" y="9890"/>
                  </a:cubicBezTo>
                  <a:cubicBezTo>
                    <a:pt x="9983" y="9486"/>
                    <a:pt x="10188" y="9284"/>
                    <a:pt x="10392" y="9284"/>
                  </a:cubicBezTo>
                  <a:cubicBezTo>
                    <a:pt x="11206" y="9284"/>
                    <a:pt x="11206" y="9284"/>
                    <a:pt x="11206" y="9284"/>
                  </a:cubicBezTo>
                  <a:cubicBezTo>
                    <a:pt x="11410" y="9284"/>
                    <a:pt x="11615" y="9486"/>
                    <a:pt x="11615" y="9890"/>
                  </a:cubicBezTo>
                  <a:cubicBezTo>
                    <a:pt x="11615" y="10092"/>
                    <a:pt x="11410" y="10294"/>
                    <a:pt x="11206" y="10294"/>
                  </a:cubicBezTo>
                  <a:cubicBezTo>
                    <a:pt x="10392" y="10294"/>
                    <a:pt x="10392" y="10294"/>
                    <a:pt x="10392" y="10294"/>
                  </a:cubicBezTo>
                  <a:close/>
                  <a:moveTo>
                    <a:pt x="9983" y="12918"/>
                  </a:moveTo>
                  <a:cubicBezTo>
                    <a:pt x="9983" y="12918"/>
                    <a:pt x="9983" y="12918"/>
                    <a:pt x="9983" y="12918"/>
                  </a:cubicBezTo>
                  <a:cubicBezTo>
                    <a:pt x="9576" y="12918"/>
                    <a:pt x="9373" y="12716"/>
                    <a:pt x="9373" y="12514"/>
                  </a:cubicBezTo>
                  <a:cubicBezTo>
                    <a:pt x="9373" y="12313"/>
                    <a:pt x="9576" y="12111"/>
                    <a:pt x="9983" y="12111"/>
                  </a:cubicBezTo>
                  <a:cubicBezTo>
                    <a:pt x="11615" y="12111"/>
                    <a:pt x="11615" y="12111"/>
                    <a:pt x="11615" y="12111"/>
                  </a:cubicBezTo>
                  <a:cubicBezTo>
                    <a:pt x="12022" y="12111"/>
                    <a:pt x="12226" y="12313"/>
                    <a:pt x="12226" y="12514"/>
                  </a:cubicBezTo>
                  <a:cubicBezTo>
                    <a:pt x="12226" y="12716"/>
                    <a:pt x="12022" y="12918"/>
                    <a:pt x="11615" y="12918"/>
                  </a:cubicBezTo>
                  <a:cubicBezTo>
                    <a:pt x="9983" y="12918"/>
                    <a:pt x="9983" y="12918"/>
                    <a:pt x="9983" y="12918"/>
                  </a:cubicBezTo>
                  <a:close/>
                  <a:moveTo>
                    <a:pt x="9983" y="7671"/>
                  </a:moveTo>
                  <a:cubicBezTo>
                    <a:pt x="9983" y="7671"/>
                    <a:pt x="9983" y="7671"/>
                    <a:pt x="9983" y="7671"/>
                  </a:cubicBezTo>
                  <a:cubicBezTo>
                    <a:pt x="9576" y="7671"/>
                    <a:pt x="9373" y="7468"/>
                    <a:pt x="9373" y="7266"/>
                  </a:cubicBezTo>
                  <a:cubicBezTo>
                    <a:pt x="9373" y="6862"/>
                    <a:pt x="9576" y="6660"/>
                    <a:pt x="9983" y="6660"/>
                  </a:cubicBezTo>
                  <a:cubicBezTo>
                    <a:pt x="11615" y="6660"/>
                    <a:pt x="11615" y="6660"/>
                    <a:pt x="11615" y="6660"/>
                  </a:cubicBezTo>
                  <a:cubicBezTo>
                    <a:pt x="12022" y="6660"/>
                    <a:pt x="12226" y="6862"/>
                    <a:pt x="12226" y="7266"/>
                  </a:cubicBezTo>
                  <a:cubicBezTo>
                    <a:pt x="12226" y="7468"/>
                    <a:pt x="12022" y="7671"/>
                    <a:pt x="11615" y="7671"/>
                  </a:cubicBezTo>
                  <a:cubicBezTo>
                    <a:pt x="9983" y="7671"/>
                    <a:pt x="9983" y="7671"/>
                    <a:pt x="9983" y="7671"/>
                  </a:cubicBezTo>
                  <a:close/>
                </a:path>
              </a:pathLst>
            </a:custGeom>
            <a:solidFill>
              <a:schemeClr val="bg1"/>
            </a:solidFill>
            <a:ln w="9525" cap="flat" cmpd="sng">
              <a:noFill/>
              <a:prstDash val="solid"/>
              <a:round/>
            </a:ln>
          </p:spPr>
          <p:txBody>
            <a:bodyPr rtlCol="0" anchor="ctr"/>
            <a:lstStyle/>
            <a:p>
              <a:pPr algn="ctr"/>
            </a:p>
          </p:txBody>
        </p:sp>
      </p:grpSp>
      <p:sp>
        <p:nvSpPr>
          <p:cNvPr id="524"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二、生产使用</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72008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5191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 name="曲线"/>
          <p:cNvSpPr/>
          <p:nvPr/>
        </p:nvSpPr>
        <p:spPr>
          <a:xfrm>
            <a:off x="1697990" y="1951990"/>
            <a:ext cx="5748020" cy="228472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0226" y="18172"/>
                </a:lnTo>
                <a:lnTo>
                  <a:pt x="2660" y="21600"/>
                </a:lnTo>
                <a:lnTo>
                  <a:pt x="0" y="0"/>
                </a:lnTo>
                <a:close/>
              </a:path>
            </a:pathLst>
          </a:custGeom>
          <a:solidFill>
            <a:srgbClr val="7E7E7E"/>
          </a:solidFill>
          <a:ln w="25400" cap="flat" cmpd="sng">
            <a:noFill/>
            <a:prstDash val="solid"/>
            <a:round/>
          </a:ln>
          <a:effectLst>
            <a:outerShdw blurRad="50800" dist="76200" dir="2700000" algn="tl" rotWithShape="0">
              <a:srgbClr val="000000">
                <a:alpha val="29803"/>
              </a:srgbClr>
            </a:outerShdw>
          </a:effectLst>
        </p:spPr>
        <p:txBody>
          <a:bodyPr rtlCol="0" anchor="ctr"/>
          <a:lstStyle/>
          <a:p>
            <a:pPr algn="ctr"/>
          </a:p>
        </p:txBody>
      </p:sp>
      <p:sp>
        <p:nvSpPr>
          <p:cNvPr id="529" name="矩形"/>
          <p:cNvSpPr/>
          <p:nvPr/>
        </p:nvSpPr>
        <p:spPr>
          <a:xfrm>
            <a:off x="4049996" y="1181735"/>
            <a:ext cx="1044007" cy="332103"/>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故障排查</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530" name="矩形"/>
          <p:cNvSpPr/>
          <p:nvPr/>
        </p:nvSpPr>
        <p:spPr>
          <a:xfrm>
            <a:off x="2617153" y="2134234"/>
            <a:ext cx="4081145" cy="1520189"/>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ctr" latinLnBrk="0" hangingPunct="1">
              <a:lnSpc>
                <a:spcPct val="2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特种设备出现故障或者发生异常情况，使用单位应当对其进行全面检查，消除事故隐患后，方可重新投入使用。</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531"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二、生产使用</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5" name="矩形"/>
          <p:cNvSpPr/>
          <p:nvPr/>
        </p:nvSpPr>
        <p:spPr>
          <a:xfrm>
            <a:off x="4049996" y="1181735"/>
            <a:ext cx="1044007" cy="332103"/>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建立档案</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538" name="组合"/>
          <p:cNvGrpSpPr/>
          <p:nvPr/>
        </p:nvGrpSpPr>
        <p:grpSpPr>
          <a:xfrm>
            <a:off x="609600" y="1895125"/>
            <a:ext cx="3599814" cy="902398"/>
            <a:chOff x="609600" y="1895125"/>
            <a:chExt cx="3599814" cy="902398"/>
          </a:xfrm>
        </p:grpSpPr>
        <p:sp>
          <p:nvSpPr>
            <p:cNvPr id="536" name="矩形"/>
            <p:cNvSpPr/>
            <p:nvPr/>
          </p:nvSpPr>
          <p:spPr>
            <a:xfrm>
              <a:off x="609600" y="1895125"/>
              <a:ext cx="3239770" cy="902398"/>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29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特种设备的设计文件、制造单位、产品质量合格证明、使用维护说明等文件以及安装技术文件和资料。</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537" name="椭圆"/>
            <p:cNvSpPr/>
            <p:nvPr/>
          </p:nvSpPr>
          <p:spPr>
            <a:xfrm>
              <a:off x="3849370" y="1986914"/>
              <a:ext cx="360044" cy="360045"/>
            </a:xfrm>
            <a:prstGeom prst="ellipse">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1</a:t>
              </a:r>
              <a:endParaRPr lang="zh-CN" altLang="en-US"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grpSp>
      <p:grpSp>
        <p:nvGrpSpPr>
          <p:cNvPr id="541" name="组合"/>
          <p:cNvGrpSpPr/>
          <p:nvPr/>
        </p:nvGrpSpPr>
        <p:grpSpPr>
          <a:xfrm>
            <a:off x="4935855" y="1986914"/>
            <a:ext cx="3420110" cy="360045"/>
            <a:chOff x="4935855" y="1986914"/>
            <a:chExt cx="3420110" cy="360045"/>
          </a:xfrm>
        </p:grpSpPr>
        <p:sp>
          <p:nvSpPr>
            <p:cNvPr id="539" name="矩形"/>
            <p:cNvSpPr/>
            <p:nvPr/>
          </p:nvSpPr>
          <p:spPr>
            <a:xfrm>
              <a:off x="5295900" y="2016442"/>
              <a:ext cx="3060065"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ctr"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特种设备的日常使用状况记录。</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540" name="椭圆"/>
            <p:cNvSpPr/>
            <p:nvPr/>
          </p:nvSpPr>
          <p:spPr>
            <a:xfrm>
              <a:off x="4935855" y="1986914"/>
              <a:ext cx="360045" cy="360045"/>
            </a:xfrm>
            <a:prstGeom prst="ellipse">
              <a:avLst/>
            </a:prstGeom>
            <a:solidFill>
              <a:srgbClr val="7E7E7E"/>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2</a:t>
              </a:r>
              <a:endParaRPr lang="zh-CN" altLang="en-US"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542" name="矩形"/>
          <p:cNvSpPr/>
          <p:nvPr/>
        </p:nvSpPr>
        <p:spPr>
          <a:xfrm>
            <a:off x="4399280" y="1986914"/>
            <a:ext cx="360044" cy="2169794"/>
          </a:xfrm>
          <a:prstGeom prst="rect">
            <a:avLst/>
          </a:prstGeom>
          <a:solidFill>
            <a:srgbClr val="7E7E7E"/>
          </a:solidFill>
          <a:ln w="9525" cap="flat" cmpd="sng">
            <a:noFill/>
            <a:prstDash val="solid"/>
            <a:miter/>
          </a:ln>
        </p:spPr>
        <p:txBody>
          <a:bodyPr vert="horz" wrap="square" lIns="91440" tIns="45720" rIns="91440" bIns="45720" anchor="ctr" anchorCtr="0">
            <a:noAutofit/>
          </a:bodyPr>
          <a:lstStyle/>
          <a:p>
            <a:pPr marL="0" indent="0" algn="ctr" eaLnBrk="1" fontAlgn="ctr" latinLnBrk="0" hangingPunct="1">
              <a:lnSpc>
                <a:spcPct val="100000"/>
              </a:lnSpc>
              <a:spcBef>
                <a:spcPts val="0"/>
              </a:spcBef>
              <a:spcAft>
                <a:spcPts val="0"/>
              </a:spcAft>
              <a:buNone/>
            </a:pPr>
            <a:r>
              <a:rPr lang="zh-CN" altLang="en-US" sz="15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安全技术档案</a:t>
            </a:r>
            <a:endParaRPr lang="zh-CN" altLang="en-US" sz="15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545" name="组合"/>
          <p:cNvGrpSpPr/>
          <p:nvPr/>
        </p:nvGrpSpPr>
        <p:grpSpPr>
          <a:xfrm>
            <a:off x="609600" y="2812065"/>
            <a:ext cx="3599814" cy="902398"/>
            <a:chOff x="609600" y="2812065"/>
            <a:chExt cx="3599814" cy="902398"/>
          </a:xfrm>
        </p:grpSpPr>
        <p:sp>
          <p:nvSpPr>
            <p:cNvPr id="543" name="矩形"/>
            <p:cNvSpPr/>
            <p:nvPr/>
          </p:nvSpPr>
          <p:spPr>
            <a:xfrm>
              <a:off x="609600" y="2812065"/>
              <a:ext cx="3239770" cy="902398"/>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29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特种设备及其安全附件、安全保护装置、测量调控装置及有关附属仪器仪表的日常维护保养记录。</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544" name="椭圆"/>
            <p:cNvSpPr/>
            <p:nvPr/>
          </p:nvSpPr>
          <p:spPr>
            <a:xfrm>
              <a:off x="3849370" y="2914014"/>
              <a:ext cx="360044" cy="360044"/>
            </a:xfrm>
            <a:prstGeom prst="ellipse">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3</a:t>
              </a:r>
              <a:endParaRPr lang="zh-CN" altLang="en-US"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grpSp>
      <p:grpSp>
        <p:nvGrpSpPr>
          <p:cNvPr id="548" name="组合"/>
          <p:cNvGrpSpPr/>
          <p:nvPr/>
        </p:nvGrpSpPr>
        <p:grpSpPr>
          <a:xfrm>
            <a:off x="4935855" y="2830384"/>
            <a:ext cx="3599815" cy="632078"/>
            <a:chOff x="4935855" y="2830384"/>
            <a:chExt cx="3599815" cy="632078"/>
          </a:xfrm>
        </p:grpSpPr>
        <p:sp>
          <p:nvSpPr>
            <p:cNvPr id="546" name="矩形"/>
            <p:cNvSpPr/>
            <p:nvPr/>
          </p:nvSpPr>
          <p:spPr>
            <a:xfrm>
              <a:off x="5295900" y="2830384"/>
              <a:ext cx="3239770" cy="632078"/>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29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特种设备的定期检验和定期自行检查的记录。</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547" name="椭圆"/>
            <p:cNvSpPr/>
            <p:nvPr/>
          </p:nvSpPr>
          <p:spPr>
            <a:xfrm>
              <a:off x="4935855" y="2923539"/>
              <a:ext cx="360044" cy="360044"/>
            </a:xfrm>
            <a:prstGeom prst="ellipse">
              <a:avLst/>
            </a:prstGeom>
            <a:solidFill>
              <a:srgbClr val="7E7E7E"/>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4</a:t>
              </a:r>
              <a:endParaRPr lang="zh-CN" altLang="en-US"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grpSp>
      <p:grpSp>
        <p:nvGrpSpPr>
          <p:cNvPr id="551" name="组合"/>
          <p:cNvGrpSpPr/>
          <p:nvPr/>
        </p:nvGrpSpPr>
        <p:grpSpPr>
          <a:xfrm>
            <a:off x="733424" y="3796665"/>
            <a:ext cx="3475989" cy="360044"/>
            <a:chOff x="733424" y="3796665"/>
            <a:chExt cx="3475989" cy="360044"/>
          </a:xfrm>
        </p:grpSpPr>
        <p:sp>
          <p:nvSpPr>
            <p:cNvPr id="549" name="矩形"/>
            <p:cNvSpPr/>
            <p:nvPr/>
          </p:nvSpPr>
          <p:spPr>
            <a:xfrm>
              <a:off x="733424" y="3826192"/>
              <a:ext cx="323977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r" eaLnBrk="1" fontAlgn="ctr"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特种设备运行故障和事故记录。</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550" name="椭圆"/>
            <p:cNvSpPr/>
            <p:nvPr/>
          </p:nvSpPr>
          <p:spPr>
            <a:xfrm>
              <a:off x="3849369" y="3796665"/>
              <a:ext cx="360044" cy="360044"/>
            </a:xfrm>
            <a:prstGeom prst="ellipse">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5</a:t>
              </a:r>
              <a:endParaRPr lang="zh-CN" altLang="en-US"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grpSp>
      <p:grpSp>
        <p:nvGrpSpPr>
          <p:cNvPr id="554" name="组合"/>
          <p:cNvGrpSpPr/>
          <p:nvPr/>
        </p:nvGrpSpPr>
        <p:grpSpPr>
          <a:xfrm>
            <a:off x="4935855" y="3701415"/>
            <a:ext cx="3599815" cy="636270"/>
            <a:chOff x="4935855" y="3701415"/>
            <a:chExt cx="3599815" cy="636270"/>
          </a:xfrm>
        </p:grpSpPr>
        <p:sp>
          <p:nvSpPr>
            <p:cNvPr id="552" name="矩形"/>
            <p:cNvSpPr/>
            <p:nvPr/>
          </p:nvSpPr>
          <p:spPr>
            <a:xfrm>
              <a:off x="5295900" y="3701415"/>
              <a:ext cx="3239770" cy="63627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29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高耗能特种设备的能效测试报告、能耗状况记录以及节能改造技术资料。</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553" name="椭圆"/>
            <p:cNvSpPr/>
            <p:nvPr/>
          </p:nvSpPr>
          <p:spPr>
            <a:xfrm>
              <a:off x="4935855" y="3796665"/>
              <a:ext cx="360044" cy="360044"/>
            </a:xfrm>
            <a:prstGeom prst="ellipse">
              <a:avLst/>
            </a:prstGeom>
            <a:solidFill>
              <a:srgbClr val="7E7E7E"/>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6</a:t>
              </a:r>
              <a:endParaRPr lang="zh-CN" altLang="en-US" sz="15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grpSp>
      <p:sp>
        <p:nvSpPr>
          <p:cNvPr id="555"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二、生产使用</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 name="矩形"/>
          <p:cNvSpPr/>
          <p:nvPr/>
        </p:nvSpPr>
        <p:spPr>
          <a:xfrm>
            <a:off x="4049996" y="943609"/>
            <a:ext cx="1044007"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应急救援</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560" name="矩形"/>
          <p:cNvSpPr/>
          <p:nvPr/>
        </p:nvSpPr>
        <p:spPr>
          <a:xfrm>
            <a:off x="4049996" y="1990723"/>
            <a:ext cx="1044007" cy="332105"/>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人员取证</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561" name="矩形"/>
          <p:cNvSpPr/>
          <p:nvPr/>
        </p:nvSpPr>
        <p:spPr>
          <a:xfrm>
            <a:off x="4050631" y="3479800"/>
            <a:ext cx="1044007"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教育培训</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564" name="组合"/>
          <p:cNvGrpSpPr/>
          <p:nvPr/>
        </p:nvGrpSpPr>
        <p:grpSpPr>
          <a:xfrm>
            <a:off x="972185" y="1384300"/>
            <a:ext cx="7200265" cy="467994"/>
            <a:chOff x="972185" y="1384300"/>
            <a:chExt cx="7200265" cy="467994"/>
          </a:xfrm>
        </p:grpSpPr>
        <p:sp>
          <p:nvSpPr>
            <p:cNvPr id="562" name="矩形"/>
            <p:cNvSpPr/>
            <p:nvPr/>
          </p:nvSpPr>
          <p:spPr>
            <a:xfrm>
              <a:off x="1151890" y="1467802"/>
              <a:ext cx="6840856"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ctr"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特种设备使用单位应当制定特种设备的事故应急措施和救援预案。</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563" name="矩形"/>
            <p:cNvSpPr/>
            <p:nvPr/>
          </p:nvSpPr>
          <p:spPr>
            <a:xfrm>
              <a:off x="972185" y="1384300"/>
              <a:ext cx="7200265" cy="467994"/>
            </a:xfrm>
            <a:prstGeom prst="rect">
              <a:avLst/>
            </a:prstGeom>
            <a:noFill/>
            <a:ln w="19050" cap="flat" cmpd="sng">
              <a:solidFill>
                <a:srgbClr val="333F50"/>
              </a:solidFill>
              <a:prstDash val="sysDash"/>
              <a:round/>
            </a:ln>
          </p:spPr>
          <p:txBody>
            <a:bodyPr rtlCol="0" anchor="ctr"/>
            <a:lstStyle/>
            <a:p>
              <a:pPr algn="ctr"/>
            </a:p>
          </p:txBody>
        </p:sp>
      </p:grpSp>
      <p:grpSp>
        <p:nvGrpSpPr>
          <p:cNvPr id="567" name="组合"/>
          <p:cNvGrpSpPr/>
          <p:nvPr/>
        </p:nvGrpSpPr>
        <p:grpSpPr>
          <a:xfrm>
            <a:off x="972185" y="2472689"/>
            <a:ext cx="7200264" cy="899795"/>
            <a:chOff x="972185" y="2472689"/>
            <a:chExt cx="7200264" cy="899795"/>
          </a:xfrm>
        </p:grpSpPr>
        <p:sp>
          <p:nvSpPr>
            <p:cNvPr id="565" name="矩形"/>
            <p:cNvSpPr/>
            <p:nvPr/>
          </p:nvSpPr>
          <p:spPr>
            <a:xfrm>
              <a:off x="1151890" y="2480943"/>
              <a:ext cx="6840855" cy="845819"/>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2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特种设备作业人员及其相关管理人员，应当按照国家有关规定经特种设备安全监督管理部门考核合格，取得国家统一格式的特种作业人员证书，方可从事相应的作业或者管理工作。</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566" name="矩形"/>
            <p:cNvSpPr/>
            <p:nvPr/>
          </p:nvSpPr>
          <p:spPr>
            <a:xfrm>
              <a:off x="972185" y="2472689"/>
              <a:ext cx="7200264" cy="899795"/>
            </a:xfrm>
            <a:prstGeom prst="rect">
              <a:avLst/>
            </a:prstGeom>
            <a:noFill/>
            <a:ln w="19050" cap="flat" cmpd="sng">
              <a:solidFill>
                <a:srgbClr val="333F50"/>
              </a:solidFill>
              <a:prstDash val="sysDash"/>
              <a:round/>
            </a:ln>
          </p:spPr>
          <p:txBody>
            <a:bodyPr rtlCol="0" anchor="ctr"/>
            <a:lstStyle/>
            <a:p>
              <a:pPr algn="ctr"/>
            </a:p>
          </p:txBody>
        </p:sp>
      </p:grpSp>
      <p:grpSp>
        <p:nvGrpSpPr>
          <p:cNvPr id="570" name="组合"/>
          <p:cNvGrpSpPr/>
          <p:nvPr/>
        </p:nvGrpSpPr>
        <p:grpSpPr>
          <a:xfrm>
            <a:off x="972185" y="3942715"/>
            <a:ext cx="7200264" cy="728979"/>
            <a:chOff x="972185" y="3942715"/>
            <a:chExt cx="7200264" cy="728979"/>
          </a:xfrm>
        </p:grpSpPr>
        <p:sp>
          <p:nvSpPr>
            <p:cNvPr id="568" name="矩形"/>
            <p:cNvSpPr/>
            <p:nvPr/>
          </p:nvSpPr>
          <p:spPr>
            <a:xfrm>
              <a:off x="1151890" y="3990657"/>
              <a:ext cx="6840856" cy="594359"/>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2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特种设备使用单位应当对特种设备作业人员进行特种设备安全教育和培训，保证特种设备作业人员具备必要的特种设备安全作业知识。</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569" name="矩形"/>
            <p:cNvSpPr/>
            <p:nvPr/>
          </p:nvSpPr>
          <p:spPr>
            <a:xfrm>
              <a:off x="972185" y="3942715"/>
              <a:ext cx="7200264" cy="728979"/>
            </a:xfrm>
            <a:prstGeom prst="rect">
              <a:avLst/>
            </a:prstGeom>
            <a:noFill/>
            <a:ln w="19050" cap="flat" cmpd="sng">
              <a:solidFill>
                <a:srgbClr val="333F50"/>
              </a:solidFill>
              <a:prstDash val="sysDash"/>
              <a:round/>
            </a:ln>
          </p:spPr>
          <p:txBody>
            <a:bodyPr rtlCol="0" anchor="ctr"/>
            <a:lstStyle/>
            <a:p>
              <a:pPr algn="ctr"/>
            </a:p>
          </p:txBody>
        </p:sp>
      </p:grpSp>
      <p:sp>
        <p:nvSpPr>
          <p:cNvPr id="571"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二、生产使用</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5" name="矩形"/>
          <p:cNvSpPr/>
          <p:nvPr/>
        </p:nvSpPr>
        <p:spPr>
          <a:xfrm>
            <a:off x="4049996" y="1038858"/>
            <a:ext cx="1044007"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使用报废</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576" name="矩形"/>
          <p:cNvSpPr/>
          <p:nvPr/>
        </p:nvSpPr>
        <p:spPr>
          <a:xfrm>
            <a:off x="1013460" y="1557655"/>
            <a:ext cx="7117080" cy="845819"/>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2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特种设备存在严重事故隐患，无改造、维修价值，或者超过安全技术规范规定使用年限，特种设备使用单位应当及时予以报废，并应当向原登记的特种设备安全监督管理部门办理注销。</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577" name="矩形"/>
          <p:cNvSpPr/>
          <p:nvPr/>
        </p:nvSpPr>
        <p:spPr>
          <a:xfrm>
            <a:off x="2032635" y="3351211"/>
            <a:ext cx="6018530" cy="1034415"/>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ctr" latinLnBrk="0" hangingPunct="1">
              <a:lnSpc>
                <a:spcPct val="15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如果要继续使用，使用单位应当委托有资格的特种设备检验检测机构对其进行检验（必要时进行使用评价），经过使用单位主要负责人批准后，方可继续使用。</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581" name="组合"/>
          <p:cNvGrpSpPr/>
          <p:nvPr/>
        </p:nvGrpSpPr>
        <p:grpSpPr>
          <a:xfrm>
            <a:off x="1013459" y="2538095"/>
            <a:ext cx="1019174" cy="1037353"/>
            <a:chOff x="1013459" y="2538095"/>
            <a:chExt cx="1019174" cy="1037353"/>
          </a:xfrm>
        </p:grpSpPr>
        <p:sp>
          <p:nvSpPr>
            <p:cNvPr id="578" name="曲线"/>
            <p:cNvSpPr/>
            <p:nvPr/>
          </p:nvSpPr>
          <p:spPr>
            <a:xfrm>
              <a:off x="1390102" y="3021580"/>
              <a:ext cx="199516" cy="190754"/>
            </a:xfrm>
            <a:custGeom>
              <a:avLst/>
              <a:gdLst>
                <a:gd name="T1" fmla="*/ 0 w 21600"/>
                <a:gd name="T2" fmla="*/ 0 h 21600"/>
                <a:gd name="T3" fmla="*/ 21600 w 21600"/>
                <a:gd name="T4" fmla="*/ 21600 h 21600"/>
              </a:gdLst>
              <a:ahLst/>
              <a:cxnLst/>
              <a:rect l="T1" t="T2" r="T3" b="T4"/>
              <a:pathLst>
                <a:path w="21600" h="21600">
                  <a:moveTo>
                    <a:pt x="21600" y="8538"/>
                  </a:moveTo>
                  <a:lnTo>
                    <a:pt x="8159" y="21600"/>
                  </a:lnTo>
                  <a:lnTo>
                    <a:pt x="0" y="13059"/>
                  </a:lnTo>
                  <a:lnTo>
                    <a:pt x="13919" y="0"/>
                  </a:lnTo>
                  <a:lnTo>
                    <a:pt x="21600" y="8538"/>
                  </a:lnTo>
                  <a:close/>
                </a:path>
              </a:pathLst>
            </a:custGeom>
            <a:solidFill>
              <a:srgbClr val="333F50"/>
            </a:solidFill>
            <a:ln w="25400" cap="flat" cmpd="sng">
              <a:noFill/>
              <a:prstDash val="solid"/>
              <a:round/>
            </a:ln>
          </p:spPr>
          <p:txBody>
            <a:bodyPr rtlCol="0" anchor="ctr"/>
            <a:lstStyle/>
            <a:p>
              <a:pPr algn="ctr"/>
            </a:p>
          </p:txBody>
        </p:sp>
        <p:sp>
          <p:nvSpPr>
            <p:cNvPr id="579" name="曲线"/>
            <p:cNvSpPr/>
            <p:nvPr/>
          </p:nvSpPr>
          <p:spPr>
            <a:xfrm>
              <a:off x="1403297" y="2538095"/>
              <a:ext cx="629336" cy="629451"/>
            </a:xfrm>
            <a:custGeom>
              <a:avLst/>
              <a:gdLst>
                <a:gd name="T1" fmla="*/ 0 w 21600"/>
                <a:gd name="T2" fmla="*/ 4655 h 21600"/>
                <a:gd name="T3" fmla="*/ 21600 w 21600"/>
                <a:gd name="T4" fmla="*/ 16945 h 21600"/>
              </a:gdLst>
              <a:ahLst/>
              <a:cxnLst/>
              <a:rect l="T1" t="T2" r="T3" b="T4"/>
              <a:pathLst>
                <a:path w="21600" h="21600">
                  <a:moveTo>
                    <a:pt x="10799" y="0"/>
                  </a:moveTo>
                  <a:cubicBezTo>
                    <a:pt x="4679" y="0"/>
                    <a:pt x="0" y="4680"/>
                    <a:pt x="0" y="10800"/>
                  </a:cubicBezTo>
                  <a:cubicBezTo>
                    <a:pt x="0" y="16919"/>
                    <a:pt x="4679" y="21600"/>
                    <a:pt x="10799" y="21600"/>
                  </a:cubicBezTo>
                  <a:cubicBezTo>
                    <a:pt x="16920" y="21600"/>
                    <a:pt x="21600" y="16919"/>
                    <a:pt x="21600" y="10800"/>
                  </a:cubicBezTo>
                  <a:cubicBezTo>
                    <a:pt x="21600" y="4680"/>
                    <a:pt x="16920" y="0"/>
                    <a:pt x="10799" y="0"/>
                  </a:cubicBezTo>
                  <a:close/>
                  <a:moveTo>
                    <a:pt x="10799" y="18358"/>
                  </a:moveTo>
                  <a:cubicBezTo>
                    <a:pt x="6480" y="18358"/>
                    <a:pt x="2879" y="15118"/>
                    <a:pt x="2879" y="10800"/>
                  </a:cubicBezTo>
                  <a:cubicBezTo>
                    <a:pt x="2879" y="6479"/>
                    <a:pt x="6480" y="2878"/>
                    <a:pt x="10799" y="2878"/>
                  </a:cubicBezTo>
                  <a:cubicBezTo>
                    <a:pt x="15118" y="2878"/>
                    <a:pt x="18720" y="6479"/>
                    <a:pt x="18720" y="10800"/>
                  </a:cubicBezTo>
                  <a:cubicBezTo>
                    <a:pt x="18720" y="15118"/>
                    <a:pt x="15118" y="18358"/>
                    <a:pt x="10799" y="18358"/>
                  </a:cubicBezTo>
                  <a:close/>
                </a:path>
              </a:pathLst>
            </a:custGeom>
            <a:solidFill>
              <a:srgbClr val="333F50"/>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800" b="1" i="0" u="none" strike="noStrike" kern="1200" cap="none" spc="0" baseline="0">
                  <a:solidFill>
                    <a:srgbClr val="333F50"/>
                  </a:solidFill>
                  <a:latin typeface="微软雅黑" panose="020B0503020204020204" pitchFamily="34" charset="-122"/>
                  <a:ea typeface="微软雅黑" panose="020B0503020204020204" pitchFamily="34" charset="-122"/>
                  <a:cs typeface="宋体" panose="02010600030101010101" pitchFamily="2" charset="-122"/>
                </a:rPr>
                <a:t>1</a:t>
              </a:r>
              <a:endParaRPr lang="zh-CN" altLang="en-US" sz="1800" b="1" i="0" u="none" strike="noStrike" kern="1200" cap="none" spc="0" baseline="0">
                <a:solidFill>
                  <a:srgbClr val="333F5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80" name="曲线"/>
            <p:cNvSpPr/>
            <p:nvPr/>
          </p:nvSpPr>
          <p:spPr>
            <a:xfrm>
              <a:off x="1013459" y="3145550"/>
              <a:ext cx="443014" cy="429898"/>
            </a:xfrm>
            <a:custGeom>
              <a:avLst/>
              <a:gdLst>
                <a:gd name="T1" fmla="*/ 0 w 21600"/>
                <a:gd name="T2" fmla="*/ 0 h 21600"/>
                <a:gd name="T3" fmla="*/ 21600 w 21600"/>
                <a:gd name="T4" fmla="*/ 21600 h 21600"/>
              </a:gdLst>
              <a:ahLst/>
              <a:cxnLst/>
              <a:rect l="T1" t="T2" r="T3" b="T4"/>
              <a:pathLst>
                <a:path w="21600" h="21600">
                  <a:moveTo>
                    <a:pt x="15427" y="0"/>
                  </a:moveTo>
                  <a:cubicBezTo>
                    <a:pt x="1542" y="13697"/>
                    <a:pt x="1542" y="13697"/>
                    <a:pt x="1542" y="13697"/>
                  </a:cubicBezTo>
                  <a:cubicBezTo>
                    <a:pt x="0" y="15278"/>
                    <a:pt x="0" y="17912"/>
                    <a:pt x="1542" y="20018"/>
                  </a:cubicBezTo>
                  <a:cubicBezTo>
                    <a:pt x="3085" y="21600"/>
                    <a:pt x="6170" y="21600"/>
                    <a:pt x="7713" y="20018"/>
                  </a:cubicBezTo>
                  <a:cubicBezTo>
                    <a:pt x="21600" y="6320"/>
                    <a:pt x="21600" y="6320"/>
                    <a:pt x="21600" y="6320"/>
                  </a:cubicBezTo>
                  <a:lnTo>
                    <a:pt x="15427" y="0"/>
                  </a:lnTo>
                  <a:close/>
                </a:path>
              </a:pathLst>
            </a:custGeom>
            <a:solidFill>
              <a:srgbClr val="333F50"/>
            </a:solidFill>
            <a:ln w="25400" cap="flat" cmpd="sng">
              <a:noFill/>
              <a:prstDash val="solid"/>
              <a:round/>
            </a:ln>
          </p:spPr>
          <p:txBody>
            <a:bodyPr rtlCol="0" anchor="ctr"/>
            <a:lstStyle/>
            <a:p>
              <a:pPr algn="ctr"/>
            </a:p>
          </p:txBody>
        </p:sp>
      </p:grpSp>
      <p:sp>
        <p:nvSpPr>
          <p:cNvPr id="582" name="矩形"/>
          <p:cNvSpPr/>
          <p:nvPr/>
        </p:nvSpPr>
        <p:spPr>
          <a:xfrm>
            <a:off x="2032635" y="2431097"/>
            <a:ext cx="6098540" cy="7200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ctr" latinLnBrk="0" hangingPunct="1">
              <a:lnSpc>
                <a:spcPct val="15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对于已经达到设计使用年限的压力容器，或者未规定设计使用年限，但是使用超过20年的压力容器。</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586" name="组合"/>
          <p:cNvGrpSpPr/>
          <p:nvPr/>
        </p:nvGrpSpPr>
        <p:grpSpPr>
          <a:xfrm>
            <a:off x="1013459" y="3474084"/>
            <a:ext cx="1019174" cy="1037355"/>
            <a:chOff x="1013459" y="3474084"/>
            <a:chExt cx="1019174" cy="1037355"/>
          </a:xfrm>
        </p:grpSpPr>
        <p:sp>
          <p:nvSpPr>
            <p:cNvPr id="583" name="曲线"/>
            <p:cNvSpPr/>
            <p:nvPr/>
          </p:nvSpPr>
          <p:spPr>
            <a:xfrm>
              <a:off x="1390102" y="3957570"/>
              <a:ext cx="199516" cy="190754"/>
            </a:xfrm>
            <a:custGeom>
              <a:avLst/>
              <a:gdLst>
                <a:gd name="T1" fmla="*/ 0 w 21600"/>
                <a:gd name="T2" fmla="*/ 0 h 21600"/>
                <a:gd name="T3" fmla="*/ 21600 w 21600"/>
                <a:gd name="T4" fmla="*/ 21600 h 21600"/>
              </a:gdLst>
              <a:ahLst/>
              <a:cxnLst/>
              <a:rect l="T1" t="T2" r="T3" b="T4"/>
              <a:pathLst>
                <a:path w="21600" h="21600">
                  <a:moveTo>
                    <a:pt x="21600" y="8538"/>
                  </a:moveTo>
                  <a:lnTo>
                    <a:pt x="8159" y="21600"/>
                  </a:lnTo>
                  <a:lnTo>
                    <a:pt x="0" y="13059"/>
                  </a:lnTo>
                  <a:lnTo>
                    <a:pt x="13919" y="0"/>
                  </a:lnTo>
                  <a:lnTo>
                    <a:pt x="21600" y="8538"/>
                  </a:lnTo>
                  <a:close/>
                </a:path>
              </a:pathLst>
            </a:custGeom>
            <a:solidFill>
              <a:srgbClr val="7E7E7E"/>
            </a:solidFill>
            <a:ln w="25400" cap="flat" cmpd="sng">
              <a:noFill/>
              <a:prstDash val="solid"/>
              <a:round/>
            </a:ln>
          </p:spPr>
          <p:txBody>
            <a:bodyPr rtlCol="0" anchor="ctr"/>
            <a:lstStyle/>
            <a:p>
              <a:pPr algn="ctr"/>
            </a:p>
          </p:txBody>
        </p:sp>
        <p:sp>
          <p:nvSpPr>
            <p:cNvPr id="584" name="曲线"/>
            <p:cNvSpPr/>
            <p:nvPr/>
          </p:nvSpPr>
          <p:spPr>
            <a:xfrm>
              <a:off x="1403297" y="3474084"/>
              <a:ext cx="629336" cy="629450"/>
            </a:xfrm>
            <a:custGeom>
              <a:avLst/>
              <a:gdLst>
                <a:gd name="T1" fmla="*/ 0 w 21600"/>
                <a:gd name="T2" fmla="*/ 4655 h 21600"/>
                <a:gd name="T3" fmla="*/ 21600 w 21600"/>
                <a:gd name="T4" fmla="*/ 16945 h 21600"/>
              </a:gdLst>
              <a:ahLst/>
              <a:cxnLst/>
              <a:rect l="T1" t="T2" r="T3" b="T4"/>
              <a:pathLst>
                <a:path w="21600" h="21600">
                  <a:moveTo>
                    <a:pt x="10799" y="0"/>
                  </a:moveTo>
                  <a:cubicBezTo>
                    <a:pt x="4679" y="0"/>
                    <a:pt x="0" y="4679"/>
                    <a:pt x="0" y="10800"/>
                  </a:cubicBezTo>
                  <a:cubicBezTo>
                    <a:pt x="0" y="16920"/>
                    <a:pt x="4679" y="21600"/>
                    <a:pt x="10799" y="21600"/>
                  </a:cubicBezTo>
                  <a:cubicBezTo>
                    <a:pt x="16920" y="21600"/>
                    <a:pt x="21600" y="16920"/>
                    <a:pt x="21600" y="10800"/>
                  </a:cubicBezTo>
                  <a:cubicBezTo>
                    <a:pt x="21600" y="4679"/>
                    <a:pt x="16920" y="0"/>
                    <a:pt x="10799" y="0"/>
                  </a:cubicBezTo>
                  <a:close/>
                  <a:moveTo>
                    <a:pt x="10799" y="18358"/>
                  </a:moveTo>
                  <a:cubicBezTo>
                    <a:pt x="6480" y="18358"/>
                    <a:pt x="2879" y="15119"/>
                    <a:pt x="2879" y="10800"/>
                  </a:cubicBezTo>
                  <a:cubicBezTo>
                    <a:pt x="2879" y="6479"/>
                    <a:pt x="6480" y="2879"/>
                    <a:pt x="10799" y="2879"/>
                  </a:cubicBezTo>
                  <a:cubicBezTo>
                    <a:pt x="15118" y="2879"/>
                    <a:pt x="18720" y="6479"/>
                    <a:pt x="18720" y="10800"/>
                  </a:cubicBezTo>
                  <a:cubicBezTo>
                    <a:pt x="18720" y="15119"/>
                    <a:pt x="15118" y="18358"/>
                    <a:pt x="10799" y="18358"/>
                  </a:cubicBezTo>
                  <a:close/>
                </a:path>
              </a:pathLst>
            </a:custGeom>
            <a:solidFill>
              <a:srgbClr val="7E7E7E"/>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800" b="1" i="0" u="none" strike="noStrike" kern="1200" cap="none" spc="0" baseline="0">
                  <a:solidFill>
                    <a:srgbClr val="7E7E7E"/>
                  </a:solidFill>
                  <a:latin typeface="微软雅黑" panose="020B0503020204020204" pitchFamily="34" charset="-122"/>
                  <a:ea typeface="微软雅黑" panose="020B0503020204020204" pitchFamily="34" charset="-122"/>
                  <a:cs typeface="宋体" panose="02010600030101010101" pitchFamily="2" charset="-122"/>
                </a:rPr>
                <a:t>2</a:t>
              </a:r>
              <a:endParaRPr lang="zh-CN" altLang="en-US" sz="1800" b="1" i="0" u="none" strike="noStrike" kern="1200" cap="none" spc="0" baseline="0">
                <a:solidFill>
                  <a:srgbClr val="7E7E7E"/>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85" name="曲线"/>
            <p:cNvSpPr/>
            <p:nvPr/>
          </p:nvSpPr>
          <p:spPr>
            <a:xfrm>
              <a:off x="1013459" y="4081541"/>
              <a:ext cx="443014" cy="429898"/>
            </a:xfrm>
            <a:custGeom>
              <a:avLst/>
              <a:gdLst>
                <a:gd name="T1" fmla="*/ 0 w 21600"/>
                <a:gd name="T2" fmla="*/ 0 h 21600"/>
                <a:gd name="T3" fmla="*/ 21600 w 21600"/>
                <a:gd name="T4" fmla="*/ 21600 h 21600"/>
              </a:gdLst>
              <a:ahLst/>
              <a:cxnLst/>
              <a:rect l="T1" t="T2" r="T3" b="T4"/>
              <a:pathLst>
                <a:path w="21600" h="21600">
                  <a:moveTo>
                    <a:pt x="15427" y="0"/>
                  </a:moveTo>
                  <a:cubicBezTo>
                    <a:pt x="1542" y="13697"/>
                    <a:pt x="1542" y="13697"/>
                    <a:pt x="1542" y="13697"/>
                  </a:cubicBezTo>
                  <a:cubicBezTo>
                    <a:pt x="0" y="15277"/>
                    <a:pt x="0" y="17912"/>
                    <a:pt x="1542" y="20019"/>
                  </a:cubicBezTo>
                  <a:cubicBezTo>
                    <a:pt x="3085" y="21600"/>
                    <a:pt x="6170" y="21600"/>
                    <a:pt x="7713" y="20019"/>
                  </a:cubicBezTo>
                  <a:cubicBezTo>
                    <a:pt x="21600" y="6321"/>
                    <a:pt x="21600" y="6321"/>
                    <a:pt x="21600" y="6321"/>
                  </a:cubicBezTo>
                  <a:lnTo>
                    <a:pt x="15427" y="0"/>
                  </a:lnTo>
                  <a:close/>
                </a:path>
              </a:pathLst>
            </a:custGeom>
            <a:solidFill>
              <a:srgbClr val="7E7E7E"/>
            </a:solidFill>
            <a:ln w="25400" cap="flat" cmpd="sng">
              <a:noFill/>
              <a:prstDash val="solid"/>
              <a:round/>
            </a:ln>
          </p:spPr>
          <p:txBody>
            <a:bodyPr rtlCol="0" anchor="ctr"/>
            <a:lstStyle/>
            <a:p>
              <a:pPr algn="ctr"/>
            </a:p>
          </p:txBody>
        </p:sp>
      </p:grpSp>
      <p:sp>
        <p:nvSpPr>
          <p:cNvPr id="587"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二、生产使用</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1" name="矩形"/>
          <p:cNvSpPr/>
          <p:nvPr/>
        </p:nvSpPr>
        <p:spPr>
          <a:xfrm>
            <a:off x="4049996" y="1038858"/>
            <a:ext cx="1044007"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法律责任</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592" name="椭圆"/>
          <p:cNvSpPr/>
          <p:nvPr/>
        </p:nvSpPr>
        <p:spPr>
          <a:xfrm>
            <a:off x="1799016" y="1745955"/>
            <a:ext cx="1175340" cy="1175340"/>
          </a:xfrm>
          <a:prstGeom prst="ellipse">
            <a:avLst/>
          </a:prstGeom>
          <a:solidFill>
            <a:srgbClr val="17375E"/>
          </a:solidFill>
          <a:ln w="12700" cap="flat" cmpd="sng">
            <a:noFill/>
            <a:prstDash val="solid"/>
            <a:miter/>
          </a:ln>
        </p:spPr>
        <p:txBody>
          <a:bodyPr vert="horz" wrap="square" lIns="0" tIns="0" rIns="0" bIns="0" anchor="ctr" anchorCtr="0">
            <a:no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定期校验</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593" name="椭圆"/>
          <p:cNvSpPr/>
          <p:nvPr/>
        </p:nvSpPr>
        <p:spPr>
          <a:xfrm>
            <a:off x="3984330" y="1745955"/>
            <a:ext cx="1175340" cy="1175340"/>
          </a:xfrm>
          <a:prstGeom prst="ellipse">
            <a:avLst/>
          </a:prstGeom>
          <a:solidFill>
            <a:srgbClr val="7E7E7E"/>
          </a:solidFill>
          <a:ln w="12700" cap="flat" cmpd="sng">
            <a:noFill/>
            <a:prstDash val="solid"/>
            <a:miter/>
          </a:ln>
        </p:spPr>
        <p:txBody>
          <a:bodyPr vert="horz" wrap="square" lIns="0" tIns="0" rIns="0" bIns="0" anchor="ctr" anchorCtr="0">
            <a:no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使用登记</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594" name="椭圆"/>
          <p:cNvSpPr/>
          <p:nvPr/>
        </p:nvSpPr>
        <p:spPr>
          <a:xfrm>
            <a:off x="6164642" y="1745955"/>
            <a:ext cx="1175340" cy="1175340"/>
          </a:xfrm>
          <a:prstGeom prst="ellipse">
            <a:avLst/>
          </a:prstGeom>
          <a:solidFill>
            <a:srgbClr val="17375E"/>
          </a:solidFill>
          <a:ln w="12700" cap="flat" cmpd="sng">
            <a:noFill/>
            <a:prstDash val="solid"/>
            <a:miter/>
          </a:ln>
        </p:spPr>
        <p:txBody>
          <a:bodyPr vert="horz" wrap="square" lIns="0" tIns="0" rIns="0" bIns="0" anchor="ctr" anchorCtr="0">
            <a:no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建立档案</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595" name="矩形"/>
          <p:cNvSpPr/>
          <p:nvPr/>
        </p:nvSpPr>
        <p:spPr>
          <a:xfrm>
            <a:off x="971974" y="3341687"/>
            <a:ext cx="7200053" cy="1034415"/>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ctr" latinLnBrk="0" hangingPunct="1">
              <a:lnSpc>
                <a:spcPct val="15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使用单位未按照规定履行上述职责的，由特种设备安全监督管理部门责令限期改正；逾期未改正的，处2000元以上2万元以下罚款；情节严重的，责令停止使用或者停产停业整顿。</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596" name="直线"/>
          <p:cNvSpPr/>
          <p:nvPr/>
        </p:nvSpPr>
        <p:spPr>
          <a:xfrm>
            <a:off x="971974" y="3224530"/>
            <a:ext cx="7200053" cy="0"/>
          </a:xfrm>
          <a:prstGeom prst="line">
            <a:avLst/>
          </a:prstGeom>
          <a:noFill/>
          <a:ln w="19050" cap="flat" cmpd="sng">
            <a:solidFill>
              <a:srgbClr val="333F50"/>
            </a:solidFill>
            <a:prstDash val="sysDash"/>
            <a:round/>
          </a:ln>
        </p:spPr>
        <p:txBody>
          <a:bodyPr rtlCol="0" anchor="ctr"/>
          <a:lstStyle/>
          <a:p>
            <a:pPr algn="ctr"/>
          </a:p>
        </p:txBody>
      </p:sp>
      <p:sp>
        <p:nvSpPr>
          <p:cNvPr id="597"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二、生产使用</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1" name="矩形"/>
          <p:cNvSpPr/>
          <p:nvPr/>
        </p:nvSpPr>
        <p:spPr>
          <a:xfrm>
            <a:off x="4049996" y="1124584"/>
            <a:ext cx="1044007"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人员责任</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607" name="组合"/>
          <p:cNvGrpSpPr/>
          <p:nvPr/>
        </p:nvGrpSpPr>
        <p:grpSpPr>
          <a:xfrm>
            <a:off x="928370" y="1733920"/>
            <a:ext cx="7597140" cy="1129722"/>
            <a:chOff x="928370" y="1733920"/>
            <a:chExt cx="7597140" cy="1129722"/>
          </a:xfrm>
        </p:grpSpPr>
        <p:sp>
          <p:nvSpPr>
            <p:cNvPr id="602" name="矩形"/>
            <p:cNvSpPr/>
            <p:nvPr/>
          </p:nvSpPr>
          <p:spPr>
            <a:xfrm>
              <a:off x="928370" y="2043513"/>
              <a:ext cx="1082674" cy="510540"/>
            </a:xfrm>
            <a:prstGeom prst="rect">
              <a:avLst/>
            </a:prstGeom>
            <a:solidFill>
              <a:srgbClr val="333F50"/>
            </a:solidFill>
            <a:ln w="25400" cap="flat" cmpd="sng">
              <a:noFill/>
              <a:prstDash val="solid"/>
              <a:round/>
            </a:ln>
          </p:spPr>
          <p:txBody>
            <a:bodyPr vert="horz" wrap="square" lIns="91440" tIns="45720" rIns="91440" bIns="45720" anchor="ctr" anchorCtr="0">
              <a:spAutoFit/>
            </a:bodyPr>
            <a:lstStyle/>
            <a:p>
              <a:pPr marL="0" indent="0" algn="ctr">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特种设备管理人员</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603" name="矩形"/>
            <p:cNvSpPr/>
            <p:nvPr/>
          </p:nvSpPr>
          <p:spPr>
            <a:xfrm>
              <a:off x="2369185" y="1733920"/>
              <a:ext cx="6156326" cy="320038"/>
            </a:xfrm>
            <a:prstGeom prst="rect">
              <a:avLst/>
            </a:prstGeom>
            <a:noFill/>
            <a:ln w="19050" cap="flat" cmpd="sng">
              <a:solidFill>
                <a:srgbClr val="333F50"/>
              </a:solidFill>
              <a:prstDash val="sysDash"/>
              <a:round/>
            </a:ln>
          </p:spPr>
          <p:txBody>
            <a:bodyPr vert="horz" wrap="square" lIns="91440" tIns="45720" rIns="91440" bIns="45720" anchor="ctr" anchorCtr="0">
              <a:spAutoFit/>
            </a:bodyPr>
            <a:lstStyle/>
            <a:p>
              <a:pPr marL="0" indent="0" algn="just" eaLnBrk="1" fontAlgn="ctr"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对特种设备使用状况进行经常性检查，发现问题应当立即处理；</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604" name="矩形"/>
            <p:cNvSpPr/>
            <p:nvPr/>
          </p:nvSpPr>
          <p:spPr>
            <a:xfrm>
              <a:off x="2369185" y="2543604"/>
              <a:ext cx="6156326" cy="320038"/>
            </a:xfrm>
            <a:prstGeom prst="rect">
              <a:avLst/>
            </a:prstGeom>
            <a:noFill/>
            <a:ln w="19050" cap="flat" cmpd="sng">
              <a:solidFill>
                <a:srgbClr val="333F50"/>
              </a:solidFill>
              <a:prstDash val="sysDash"/>
              <a:round/>
            </a:ln>
          </p:spPr>
          <p:txBody>
            <a:bodyPr vert="horz" wrap="square" lIns="91440" tIns="45720" rIns="91440" bIns="45720" anchor="ctr" anchorCtr="0">
              <a:spAutoFit/>
            </a:bodyPr>
            <a:lstStyle/>
            <a:p>
              <a:pPr marL="0" indent="0" algn="just" eaLnBrk="1" fontAlgn="ctr"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情况紧急时，可以决定停止使用特种设备并及时报告本单位有关负责人。</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cxnSp>
          <p:nvCxnSpPr>
            <p:cNvPr id="605" name="肘形连接线"/>
            <p:cNvCxnSpPr/>
            <p:nvPr/>
          </p:nvCxnSpPr>
          <p:spPr>
            <a:xfrm rot="21600000" flipV="1">
              <a:off x="2009140" y="1891939"/>
              <a:ext cx="360044" cy="272296"/>
            </a:xfrm>
            <a:prstGeom prst="bentConnector3">
              <a:avLst>
                <a:gd name="adj1" fmla="val 50000"/>
              </a:avLst>
            </a:prstGeom>
            <a:noFill/>
            <a:ln w="19050" cap="flat" cmpd="sng">
              <a:solidFill>
                <a:srgbClr val="7F7F7F"/>
              </a:solidFill>
              <a:prstDash val="solid"/>
              <a:round/>
              <a:tailEnd type="arrow" w="med" len="med"/>
            </a:ln>
          </p:spPr>
        </p:cxnSp>
        <p:cxnSp>
          <p:nvCxnSpPr>
            <p:cNvPr id="606" name="肘形连接线"/>
            <p:cNvCxnSpPr/>
            <p:nvPr/>
          </p:nvCxnSpPr>
          <p:spPr>
            <a:xfrm>
              <a:off x="2009140" y="2415710"/>
              <a:ext cx="360044" cy="272297"/>
            </a:xfrm>
            <a:prstGeom prst="bentConnector3">
              <a:avLst>
                <a:gd name="adj1" fmla="val 50000"/>
              </a:avLst>
            </a:prstGeom>
            <a:noFill/>
            <a:ln w="19050" cap="flat" cmpd="sng">
              <a:solidFill>
                <a:srgbClr val="7F7F7F"/>
              </a:solidFill>
              <a:prstDash val="solid"/>
              <a:round/>
              <a:tailEnd type="arrow" w="med" len="med"/>
            </a:ln>
          </p:spPr>
        </p:cxnSp>
      </p:grpSp>
      <p:grpSp>
        <p:nvGrpSpPr>
          <p:cNvPr id="613" name="组合"/>
          <p:cNvGrpSpPr/>
          <p:nvPr/>
        </p:nvGrpSpPr>
        <p:grpSpPr>
          <a:xfrm>
            <a:off x="928370" y="3162838"/>
            <a:ext cx="7597140" cy="1275606"/>
            <a:chOff x="928370" y="3162838"/>
            <a:chExt cx="7597140" cy="1275606"/>
          </a:xfrm>
        </p:grpSpPr>
        <p:sp>
          <p:nvSpPr>
            <p:cNvPr id="608" name="矩形"/>
            <p:cNvSpPr/>
            <p:nvPr/>
          </p:nvSpPr>
          <p:spPr>
            <a:xfrm>
              <a:off x="928370" y="3619114"/>
              <a:ext cx="1082674" cy="510540"/>
            </a:xfrm>
            <a:prstGeom prst="rect">
              <a:avLst/>
            </a:prstGeom>
            <a:solidFill>
              <a:srgbClr val="333F50"/>
            </a:solidFill>
            <a:ln w="25400" cap="flat" cmpd="sng">
              <a:noFill/>
              <a:prstDash val="solid"/>
              <a:round/>
            </a:ln>
          </p:spPr>
          <p:txBody>
            <a:bodyPr vert="horz" wrap="square" lIns="91440" tIns="45720" rIns="91440" bIns="45720" anchor="ctr" anchorCtr="0">
              <a:spAutoFit/>
            </a:bodyPr>
            <a:lstStyle/>
            <a:p>
              <a:pPr marL="0" indent="0" algn="ctr">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特种设备作业人员</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609" name="矩形"/>
            <p:cNvSpPr/>
            <p:nvPr/>
          </p:nvSpPr>
          <p:spPr>
            <a:xfrm>
              <a:off x="2369185" y="3162838"/>
              <a:ext cx="6156326" cy="613409"/>
            </a:xfrm>
            <a:prstGeom prst="rect">
              <a:avLst/>
            </a:prstGeom>
            <a:noFill/>
            <a:ln w="19050" cap="flat" cmpd="sng">
              <a:solidFill>
                <a:srgbClr val="333F50"/>
              </a:solidFill>
              <a:prstDash val="sysDash"/>
              <a:round/>
            </a:ln>
          </p:spPr>
          <p:txBody>
            <a:bodyPr vert="horz" wrap="square" lIns="91440" tIns="45720" rIns="91440" bIns="45720" anchor="ctr" anchorCtr="0">
              <a:spAutoFit/>
            </a:bodyPr>
            <a:lstStyle/>
            <a:p>
              <a:pPr marL="0" indent="0" algn="just" fontAlgn="ctr">
                <a:lnSpc>
                  <a:spcPct val="12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在作业过程中发现事故隐患或者其他不安全因素，应当立即向现场安全管理人员和单位有关负责人报告。</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610" name="矩形"/>
            <p:cNvSpPr/>
            <p:nvPr/>
          </p:nvSpPr>
          <p:spPr>
            <a:xfrm>
              <a:off x="2369185" y="4118405"/>
              <a:ext cx="6156326" cy="320038"/>
            </a:xfrm>
            <a:prstGeom prst="rect">
              <a:avLst/>
            </a:prstGeom>
            <a:noFill/>
            <a:ln w="19050" cap="flat" cmpd="sng">
              <a:solidFill>
                <a:srgbClr val="333F50"/>
              </a:solidFill>
              <a:prstDash val="sysDash"/>
              <a:round/>
            </a:ln>
          </p:spPr>
          <p:txBody>
            <a:bodyPr vert="horz" wrap="square" lIns="91440" tIns="45720" rIns="91440" bIns="45720" anchor="ctr" anchorCtr="0">
              <a:spAutoFit/>
            </a:bodyPr>
            <a:lstStyle/>
            <a:p>
              <a:pPr marL="0" indent="0" algn="just" eaLnBrk="1" fontAlgn="ctr"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在作业中应当严格执行特种设备的操作规程和有关的安全规章制度。</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cxnSp>
          <p:nvCxnSpPr>
            <p:cNvPr id="611" name="肘形连接线"/>
            <p:cNvCxnSpPr/>
            <p:nvPr/>
          </p:nvCxnSpPr>
          <p:spPr>
            <a:xfrm rot="21600000" flipV="1">
              <a:off x="2009140" y="3466739"/>
              <a:ext cx="360044" cy="272296"/>
            </a:xfrm>
            <a:prstGeom prst="bentConnector3">
              <a:avLst>
                <a:gd name="adj1" fmla="val 50000"/>
              </a:avLst>
            </a:prstGeom>
            <a:noFill/>
            <a:ln w="19050" cap="flat" cmpd="sng">
              <a:solidFill>
                <a:srgbClr val="7F7F7F"/>
              </a:solidFill>
              <a:prstDash val="solid"/>
              <a:round/>
              <a:tailEnd type="arrow" w="med" len="med"/>
            </a:ln>
          </p:spPr>
        </p:cxnSp>
        <p:cxnSp>
          <p:nvCxnSpPr>
            <p:cNvPr id="612" name="肘形连接线"/>
            <p:cNvCxnSpPr/>
            <p:nvPr/>
          </p:nvCxnSpPr>
          <p:spPr>
            <a:xfrm>
              <a:off x="2009140" y="3990510"/>
              <a:ext cx="360044" cy="272296"/>
            </a:xfrm>
            <a:prstGeom prst="bentConnector3">
              <a:avLst>
                <a:gd name="adj1" fmla="val 50000"/>
              </a:avLst>
            </a:prstGeom>
            <a:noFill/>
            <a:ln w="19050" cap="flat" cmpd="sng">
              <a:solidFill>
                <a:srgbClr val="7F7F7F"/>
              </a:solidFill>
              <a:prstDash val="solid"/>
              <a:round/>
              <a:tailEnd type="arrow" w="med" len="med"/>
            </a:ln>
          </p:spPr>
        </p:cxnSp>
      </p:grpSp>
      <p:sp>
        <p:nvSpPr>
          <p:cNvPr id="614"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二、生产使用</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8" name="矩形"/>
          <p:cNvSpPr/>
          <p:nvPr/>
        </p:nvSpPr>
        <p:spPr>
          <a:xfrm>
            <a:off x="0" y="1590189"/>
            <a:ext cx="9144000" cy="2115519"/>
          </a:xfrm>
          <a:prstGeom prst="rect">
            <a:avLst/>
          </a:prstGeom>
          <a:solidFill>
            <a:srgbClr val="313F4F"/>
          </a:solidFill>
          <a:ln w="25400" cap="flat" cmpd="sng">
            <a:noFill/>
            <a:prstDash val="solid"/>
            <a:round/>
          </a:ln>
        </p:spPr>
        <p:txBody>
          <a:bodyPr rtlCol="0" anchor="ctr"/>
          <a:lstStyle/>
          <a:p>
            <a:pPr algn="ctr"/>
          </a:p>
        </p:txBody>
      </p:sp>
      <p:sp>
        <p:nvSpPr>
          <p:cNvPr id="619" name="曲线"/>
          <p:cNvSpPr/>
          <p:nvPr/>
        </p:nvSpPr>
        <p:spPr>
          <a:xfrm>
            <a:off x="343995" y="1304629"/>
            <a:ext cx="1035157" cy="2686641"/>
          </a:xfrm>
          <a:custGeom>
            <a:avLst/>
            <a:gdLst>
              <a:gd name="T1" fmla="*/ 0 w 21600"/>
              <a:gd name="T2" fmla="*/ 0 h 21600"/>
              <a:gd name="T3" fmla="*/ 21600 w 21600"/>
              <a:gd name="T4" fmla="*/ 21600 h 21600"/>
            </a:gdLst>
            <a:ahLst/>
            <a:cxnLst/>
            <a:rect l="T1" t="T2" r="T3" b="T4"/>
            <a:pathLst>
              <a:path w="21600" h="21600">
                <a:moveTo>
                  <a:pt x="14015" y="0"/>
                </a:moveTo>
                <a:lnTo>
                  <a:pt x="21599"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20" name="曲线"/>
          <p:cNvSpPr/>
          <p:nvPr/>
        </p:nvSpPr>
        <p:spPr>
          <a:xfrm>
            <a:off x="851776" y="1304629"/>
            <a:ext cx="1035157" cy="2686641"/>
          </a:xfrm>
          <a:custGeom>
            <a:avLst/>
            <a:gdLst>
              <a:gd name="T1" fmla="*/ 0 w 21600"/>
              <a:gd name="T2" fmla="*/ 0 h 21600"/>
              <a:gd name="T3" fmla="*/ 21600 w 21600"/>
              <a:gd name="T4" fmla="*/ 21600 h 21600"/>
            </a:gdLst>
            <a:ahLst/>
            <a:cxnLst/>
            <a:rect l="T1" t="T2" r="T3" b="T4"/>
            <a:pathLst>
              <a:path w="21600" h="21600">
                <a:moveTo>
                  <a:pt x="14015" y="0"/>
                </a:moveTo>
                <a:lnTo>
                  <a:pt x="21599"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21" name="曲线"/>
          <p:cNvSpPr/>
          <p:nvPr/>
        </p:nvSpPr>
        <p:spPr>
          <a:xfrm>
            <a:off x="1359558" y="1304629"/>
            <a:ext cx="1035156" cy="2686641"/>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22" name="曲线"/>
          <p:cNvSpPr/>
          <p:nvPr/>
        </p:nvSpPr>
        <p:spPr>
          <a:xfrm>
            <a:off x="1867339" y="1304629"/>
            <a:ext cx="1035157" cy="2686641"/>
          </a:xfrm>
          <a:custGeom>
            <a:avLst/>
            <a:gdLst>
              <a:gd name="T1" fmla="*/ 0 w 21600"/>
              <a:gd name="T2" fmla="*/ 0 h 21600"/>
              <a:gd name="T3" fmla="*/ 21600 w 21600"/>
              <a:gd name="T4" fmla="*/ 21600 h 21600"/>
            </a:gdLst>
            <a:ahLst/>
            <a:cxnLst/>
            <a:rect l="T1" t="T2" r="T3" b="T4"/>
            <a:pathLst>
              <a:path w="21600" h="21600">
                <a:moveTo>
                  <a:pt x="14015" y="0"/>
                </a:moveTo>
                <a:lnTo>
                  <a:pt x="21598" y="0"/>
                </a:lnTo>
                <a:lnTo>
                  <a:pt x="7583"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23" name="曲线"/>
          <p:cNvSpPr/>
          <p:nvPr/>
        </p:nvSpPr>
        <p:spPr>
          <a:xfrm>
            <a:off x="2375119" y="1304629"/>
            <a:ext cx="1035156" cy="2686641"/>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3"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24" name="曲线"/>
          <p:cNvSpPr/>
          <p:nvPr/>
        </p:nvSpPr>
        <p:spPr>
          <a:xfrm>
            <a:off x="-774391" y="1304629"/>
            <a:ext cx="1645762" cy="2686641"/>
          </a:xfrm>
          <a:custGeom>
            <a:avLst/>
            <a:gdLst>
              <a:gd name="T1" fmla="*/ 0 w 21600"/>
              <a:gd name="T2" fmla="*/ 0 h 21600"/>
              <a:gd name="T3" fmla="*/ 21600 w 21600"/>
              <a:gd name="T4" fmla="*/ 21600 h 21600"/>
            </a:gdLst>
            <a:ahLst/>
            <a:cxnLst/>
            <a:rect l="T1" t="T2" r="T3" b="T4"/>
            <a:pathLst>
              <a:path w="21600" h="21600">
                <a:moveTo>
                  <a:pt x="8815" y="0"/>
                </a:moveTo>
                <a:lnTo>
                  <a:pt x="12682" y="0"/>
                </a:lnTo>
                <a:lnTo>
                  <a:pt x="13586" y="0"/>
                </a:lnTo>
                <a:lnTo>
                  <a:pt x="16829" y="0"/>
                </a:lnTo>
                <a:lnTo>
                  <a:pt x="17453" y="0"/>
                </a:lnTo>
                <a:lnTo>
                  <a:pt x="21600" y="0"/>
                </a:lnTo>
                <a:lnTo>
                  <a:pt x="12784" y="21600"/>
                </a:lnTo>
                <a:lnTo>
                  <a:pt x="8638" y="21600"/>
                </a:lnTo>
                <a:lnTo>
                  <a:pt x="8013" y="21600"/>
                </a:lnTo>
                <a:lnTo>
                  <a:pt x="4770" y="21600"/>
                </a:lnTo>
                <a:lnTo>
                  <a:pt x="3867"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25" name="直线"/>
          <p:cNvSpPr/>
          <p:nvPr/>
        </p:nvSpPr>
        <p:spPr>
          <a:xfrm>
            <a:off x="0" y="4319968"/>
            <a:ext cx="6505413" cy="0"/>
          </a:xfrm>
          <a:prstGeom prst="line">
            <a:avLst/>
          </a:prstGeom>
          <a:noFill/>
          <a:ln w="28575" cap="flat" cmpd="sng">
            <a:solidFill>
              <a:srgbClr val="F4C703"/>
            </a:solidFill>
            <a:prstDash val="solid"/>
            <a:round/>
          </a:ln>
        </p:spPr>
        <p:txBody>
          <a:bodyPr rtlCol="0" anchor="ctr"/>
          <a:lstStyle/>
          <a:p>
            <a:pPr algn="ctr"/>
          </a:p>
        </p:txBody>
      </p:sp>
      <p:sp>
        <p:nvSpPr>
          <p:cNvPr id="626" name="直线"/>
          <p:cNvSpPr/>
          <p:nvPr/>
        </p:nvSpPr>
        <p:spPr>
          <a:xfrm>
            <a:off x="1" y="4551524"/>
            <a:ext cx="5610386" cy="0"/>
          </a:xfrm>
          <a:prstGeom prst="line">
            <a:avLst/>
          </a:prstGeom>
          <a:noFill/>
          <a:ln w="28575" cap="flat" cmpd="sng">
            <a:solidFill>
              <a:srgbClr val="313F4F"/>
            </a:solidFill>
            <a:prstDash val="solid"/>
            <a:round/>
          </a:ln>
        </p:spPr>
        <p:txBody>
          <a:bodyPr rtlCol="0" anchor="ctr"/>
          <a:lstStyle/>
          <a:p>
            <a:pPr algn="ctr"/>
          </a:p>
        </p:txBody>
      </p:sp>
      <p:sp>
        <p:nvSpPr>
          <p:cNvPr id="627" name="直线"/>
          <p:cNvSpPr/>
          <p:nvPr/>
        </p:nvSpPr>
        <p:spPr>
          <a:xfrm>
            <a:off x="0" y="4783081"/>
            <a:ext cx="4572000" cy="0"/>
          </a:xfrm>
          <a:prstGeom prst="line">
            <a:avLst/>
          </a:prstGeom>
          <a:noFill/>
          <a:ln w="28575" cap="flat" cmpd="sng">
            <a:solidFill>
              <a:srgbClr val="A6A6A6"/>
            </a:solidFill>
            <a:prstDash val="solid"/>
            <a:round/>
          </a:ln>
        </p:spPr>
        <p:txBody>
          <a:bodyPr rtlCol="0" anchor="ctr"/>
          <a:lstStyle/>
          <a:p>
            <a:pPr algn="ctr"/>
          </a:p>
        </p:txBody>
      </p:sp>
      <p:sp>
        <p:nvSpPr>
          <p:cNvPr id="628" name="曲线"/>
          <p:cNvSpPr/>
          <p:nvPr/>
        </p:nvSpPr>
        <p:spPr>
          <a:xfrm>
            <a:off x="866216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29" name="曲线"/>
          <p:cNvSpPr/>
          <p:nvPr/>
        </p:nvSpPr>
        <p:spPr>
          <a:xfrm>
            <a:off x="857848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30" name="曲线"/>
          <p:cNvSpPr/>
          <p:nvPr/>
        </p:nvSpPr>
        <p:spPr>
          <a:xfrm>
            <a:off x="849479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31" name="曲线"/>
          <p:cNvSpPr/>
          <p:nvPr/>
        </p:nvSpPr>
        <p:spPr>
          <a:xfrm>
            <a:off x="841110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32" name="曲线"/>
          <p:cNvSpPr/>
          <p:nvPr/>
        </p:nvSpPr>
        <p:spPr>
          <a:xfrm>
            <a:off x="832741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33" name="曲线"/>
          <p:cNvSpPr/>
          <p:nvPr/>
        </p:nvSpPr>
        <p:spPr>
          <a:xfrm>
            <a:off x="824372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34" name="曲线"/>
          <p:cNvSpPr/>
          <p:nvPr/>
        </p:nvSpPr>
        <p:spPr>
          <a:xfrm>
            <a:off x="816003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35" name="曲线"/>
          <p:cNvSpPr/>
          <p:nvPr/>
        </p:nvSpPr>
        <p:spPr>
          <a:xfrm>
            <a:off x="8076348"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36" name="曲线"/>
          <p:cNvSpPr/>
          <p:nvPr/>
        </p:nvSpPr>
        <p:spPr>
          <a:xfrm>
            <a:off x="7992660"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37" name="曲线"/>
          <p:cNvSpPr/>
          <p:nvPr/>
        </p:nvSpPr>
        <p:spPr>
          <a:xfrm>
            <a:off x="790897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38" name="曲线"/>
          <p:cNvSpPr/>
          <p:nvPr/>
        </p:nvSpPr>
        <p:spPr>
          <a:xfrm>
            <a:off x="782528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39" name="曲线"/>
          <p:cNvSpPr/>
          <p:nvPr/>
        </p:nvSpPr>
        <p:spPr>
          <a:xfrm>
            <a:off x="774159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40" name="曲线"/>
          <p:cNvSpPr/>
          <p:nvPr/>
        </p:nvSpPr>
        <p:spPr>
          <a:xfrm>
            <a:off x="7657904"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41" name="曲线"/>
          <p:cNvSpPr/>
          <p:nvPr/>
        </p:nvSpPr>
        <p:spPr>
          <a:xfrm>
            <a:off x="757421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42" name="曲线"/>
          <p:cNvSpPr/>
          <p:nvPr/>
        </p:nvSpPr>
        <p:spPr>
          <a:xfrm>
            <a:off x="749052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43" name="曲线"/>
          <p:cNvSpPr/>
          <p:nvPr/>
        </p:nvSpPr>
        <p:spPr>
          <a:xfrm>
            <a:off x="740683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44" name="曲线"/>
          <p:cNvSpPr/>
          <p:nvPr/>
        </p:nvSpPr>
        <p:spPr>
          <a:xfrm>
            <a:off x="7323150"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45" name="曲线"/>
          <p:cNvSpPr/>
          <p:nvPr/>
        </p:nvSpPr>
        <p:spPr>
          <a:xfrm>
            <a:off x="723946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46" name="曲线"/>
          <p:cNvSpPr/>
          <p:nvPr/>
        </p:nvSpPr>
        <p:spPr>
          <a:xfrm>
            <a:off x="715577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47" name="曲线"/>
          <p:cNvSpPr/>
          <p:nvPr/>
        </p:nvSpPr>
        <p:spPr>
          <a:xfrm>
            <a:off x="707208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48" name="曲线"/>
          <p:cNvSpPr/>
          <p:nvPr/>
        </p:nvSpPr>
        <p:spPr>
          <a:xfrm>
            <a:off x="698839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49" name="曲线"/>
          <p:cNvSpPr/>
          <p:nvPr/>
        </p:nvSpPr>
        <p:spPr>
          <a:xfrm>
            <a:off x="690470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50" name="曲线"/>
          <p:cNvSpPr/>
          <p:nvPr/>
        </p:nvSpPr>
        <p:spPr>
          <a:xfrm>
            <a:off x="682101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51" name="曲线"/>
          <p:cNvSpPr/>
          <p:nvPr/>
        </p:nvSpPr>
        <p:spPr>
          <a:xfrm>
            <a:off x="6737328"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52" name="曲线"/>
          <p:cNvSpPr/>
          <p:nvPr/>
        </p:nvSpPr>
        <p:spPr>
          <a:xfrm>
            <a:off x="6653640"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53" name="曲线"/>
          <p:cNvSpPr/>
          <p:nvPr/>
        </p:nvSpPr>
        <p:spPr>
          <a:xfrm>
            <a:off x="656995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54" name="曲线"/>
          <p:cNvSpPr/>
          <p:nvPr/>
        </p:nvSpPr>
        <p:spPr>
          <a:xfrm>
            <a:off x="648626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55" name="曲线"/>
          <p:cNvSpPr/>
          <p:nvPr/>
        </p:nvSpPr>
        <p:spPr>
          <a:xfrm>
            <a:off x="640257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56" name="曲线"/>
          <p:cNvSpPr/>
          <p:nvPr/>
        </p:nvSpPr>
        <p:spPr>
          <a:xfrm>
            <a:off x="631888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57" name="曲线"/>
          <p:cNvSpPr/>
          <p:nvPr/>
        </p:nvSpPr>
        <p:spPr>
          <a:xfrm>
            <a:off x="623519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658" name="直线"/>
          <p:cNvSpPr/>
          <p:nvPr/>
        </p:nvSpPr>
        <p:spPr>
          <a:xfrm>
            <a:off x="4766876" y="2074457"/>
            <a:ext cx="0" cy="1072753"/>
          </a:xfrm>
          <a:prstGeom prst="line">
            <a:avLst/>
          </a:prstGeom>
          <a:noFill/>
          <a:ln w="19050" cap="flat" cmpd="sng">
            <a:solidFill>
              <a:srgbClr val="BFBFBF"/>
            </a:solidFill>
            <a:prstDash val="solid"/>
            <a:round/>
          </a:ln>
        </p:spPr>
        <p:txBody>
          <a:bodyPr rtlCol="0" anchor="ctr"/>
          <a:lstStyle/>
          <a:p>
            <a:pPr algn="ctr"/>
          </a:p>
        </p:txBody>
      </p:sp>
      <p:sp>
        <p:nvSpPr>
          <p:cNvPr id="659" name="矩形"/>
          <p:cNvSpPr/>
          <p:nvPr/>
        </p:nvSpPr>
        <p:spPr>
          <a:xfrm>
            <a:off x="3673585" y="2039243"/>
            <a:ext cx="912951" cy="1205865"/>
          </a:xfrm>
          <a:prstGeom prst="rect">
            <a:avLst/>
          </a:prstGeom>
          <a:noFill/>
          <a:ln w="9525" cap="flat" cmpd="sng">
            <a:noFill/>
            <a:prstDash val="solid"/>
            <a:miter/>
          </a:ln>
        </p:spPr>
        <p:txBody>
          <a:bodyPr vert="horz" wrap="none" lIns="91440" tIns="45720" rIns="91440" bIns="45720" anchor="t" anchorCtr="0">
            <a:spAutoFit/>
          </a:bodyPr>
          <a:lstStyle/>
          <a:p>
            <a:pPr marL="0" indent="0" algn="ctr">
              <a:lnSpc>
                <a:spcPct val="100000"/>
              </a:lnSpc>
              <a:spcBef>
                <a:spcPts val="0"/>
              </a:spcBef>
              <a:spcAft>
                <a:spcPts val="0"/>
              </a:spcAft>
              <a:buNone/>
            </a:pPr>
            <a:r>
              <a:rPr lang="en-US" altLang="zh-CN" sz="2400" b="0" i="0" u="none" strike="noStrike" kern="1200" cap="none" spc="0" baseline="0">
                <a:solidFill>
                  <a:schemeClr val="bg1"/>
                </a:solidFill>
                <a:latin typeface="Century Gothic" pitchFamily="34" charset="0"/>
                <a:ea typeface="宋体" panose="02010600030101010101" pitchFamily="2" charset="-122"/>
                <a:cs typeface="经典综艺体简" pitchFamily="49" charset="-122"/>
              </a:rPr>
              <a:t>PART</a:t>
            </a:r>
            <a:endParaRPr lang="en-US" altLang="zh-CN" sz="2400" b="0" i="0" u="none" strike="noStrike" kern="1200" cap="none" spc="0" baseline="0">
              <a:solidFill>
                <a:schemeClr val="bg1"/>
              </a:solidFill>
              <a:latin typeface="Century Gothic" pitchFamily="34" charset="0"/>
              <a:ea typeface="宋体" panose="02010600030101010101" pitchFamily="2" charset="-122"/>
              <a:cs typeface="经典综艺体简" pitchFamily="49" charset="-122"/>
            </a:endParaRPr>
          </a:p>
          <a:p>
            <a:pPr marL="0" indent="0" algn="ctr">
              <a:lnSpc>
                <a:spcPct val="100000"/>
              </a:lnSpc>
              <a:spcBef>
                <a:spcPts val="0"/>
              </a:spcBef>
              <a:spcAft>
                <a:spcPts val="0"/>
              </a:spcAft>
              <a:buNone/>
            </a:pPr>
            <a:r>
              <a:rPr lang="en-US" altLang="zh-CN" sz="4950" b="1" i="0" u="none" strike="noStrike" kern="1200" cap="none" spc="0" baseline="0">
                <a:solidFill>
                  <a:schemeClr val="bg1"/>
                </a:solidFill>
                <a:latin typeface="Century Gothic" pitchFamily="34" charset="0"/>
                <a:ea typeface="宋体" panose="02010600030101010101" pitchFamily="2" charset="-122"/>
                <a:cs typeface="经典综艺体简" pitchFamily="49" charset="-122"/>
              </a:rPr>
              <a:t>03</a:t>
            </a:r>
            <a:endParaRPr lang="zh-CN" altLang="en-US" sz="4950" b="1" i="0" u="none" strike="noStrike" kern="1200" cap="none" spc="0" baseline="0">
              <a:solidFill>
                <a:schemeClr val="bg1"/>
              </a:solidFill>
              <a:latin typeface="Century Gothic" pitchFamily="34" charset="0"/>
              <a:ea typeface="宋体" panose="02010600030101010101" pitchFamily="2" charset="-122"/>
              <a:cs typeface="经典综艺体简" pitchFamily="49" charset="-122"/>
            </a:endParaRPr>
          </a:p>
        </p:txBody>
      </p:sp>
      <p:sp>
        <p:nvSpPr>
          <p:cNvPr id="660" name="矩形"/>
          <p:cNvSpPr/>
          <p:nvPr/>
        </p:nvSpPr>
        <p:spPr>
          <a:xfrm>
            <a:off x="4983617" y="2345553"/>
            <a:ext cx="1716405" cy="5391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685800">
              <a:lnSpc>
                <a:spcPct val="100000"/>
              </a:lnSpc>
              <a:spcBef>
                <a:spcPts val="0"/>
              </a:spcBef>
              <a:spcAft>
                <a:spcPts val="0"/>
              </a:spcAft>
              <a:buNone/>
            </a:pPr>
            <a:r>
              <a:rPr lang="zh-CN" altLang="en-US" sz="30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sym typeface="宋体" panose="02010600030101010101" pitchFamily="2" charset="-122"/>
              </a:rPr>
              <a:t>检验检测</a:t>
            </a:r>
            <a:endParaRPr lang="zh-CN" altLang="en-US" sz="30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sym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9"/>
                                        </p:tgtEl>
                                        <p:attrNameLst>
                                          <p:attrName>style.visibility</p:attrName>
                                        </p:attrNameLst>
                                      </p:cBhvr>
                                      <p:to>
                                        <p:strVal val="visible"/>
                                      </p:to>
                                    </p:set>
                                    <p:anim calcmode="lin" valueType="num">
                                      <p:cBhvr>
                                        <p:cTn id="7" dur="500" fill="hold"/>
                                        <p:tgtEl>
                                          <p:spTgt spid="659"/>
                                        </p:tgtEl>
                                        <p:attrNameLst>
                                          <p:attrName>ppt_w</p:attrName>
                                        </p:attrNameLst>
                                      </p:cBhvr>
                                      <p:tavLst>
                                        <p:tav tm="0">
                                          <p:val>
                                            <p:fltVal val="0"/>
                                          </p:val>
                                        </p:tav>
                                        <p:tav tm="100000">
                                          <p:val>
                                            <p:strVal val="#ppt_w"/>
                                          </p:val>
                                        </p:tav>
                                      </p:tavLst>
                                    </p:anim>
                                    <p:anim calcmode="lin" valueType="num">
                                      <p:cBhvr>
                                        <p:cTn id="8" dur="500" fill="hold"/>
                                        <p:tgtEl>
                                          <p:spTgt spid="659"/>
                                        </p:tgtEl>
                                        <p:attrNameLst>
                                          <p:attrName>ppt_h</p:attrName>
                                        </p:attrNameLst>
                                      </p:cBhvr>
                                      <p:tavLst>
                                        <p:tav tm="0">
                                          <p:val>
                                            <p:fltVal val="0"/>
                                          </p:val>
                                        </p:tav>
                                        <p:tav tm="100000">
                                          <p:val>
                                            <p:strVal val="#ppt_h"/>
                                          </p:val>
                                        </p:tav>
                                      </p:tavLst>
                                    </p:anim>
                                    <p:animEffect transition="in" filter="fade">
                                      <p:cBhvr>
                                        <p:cTn id="9" dur="500"/>
                                        <p:tgtEl>
                                          <p:spTgt spid="659"/>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58"/>
                                        </p:tgtEl>
                                        <p:attrNameLst>
                                          <p:attrName>style.visibility</p:attrName>
                                        </p:attrNameLst>
                                      </p:cBhvr>
                                      <p:to>
                                        <p:strVal val="visible"/>
                                      </p:to>
                                    </p:set>
                                    <p:animEffect transition="in" filter="wipe(up)">
                                      <p:cBhvr>
                                        <p:cTn id="13" dur="500"/>
                                        <p:tgtEl>
                                          <p:spTgt spid="658"/>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60"/>
                                        </p:tgtEl>
                                        <p:attrNameLst>
                                          <p:attrName>style.visibility</p:attrName>
                                        </p:attrNameLst>
                                      </p:cBhvr>
                                      <p:to>
                                        <p:strVal val="visible"/>
                                      </p:to>
                                    </p:set>
                                    <p:anim calcmode="lin" valueType="num">
                                      <p:cBhvr additive="base">
                                        <p:cTn id="17" dur="500" fill="hold"/>
                                        <p:tgtEl>
                                          <p:spTgt spid="660"/>
                                        </p:tgtEl>
                                        <p:attrNameLst>
                                          <p:attrName>ppt_x</p:attrName>
                                        </p:attrNameLst>
                                      </p:cBhvr>
                                      <p:tavLst>
                                        <p:tav tm="0">
                                          <p:val>
                                            <p:strVal val="1+#ppt_w/2"/>
                                          </p:val>
                                        </p:tav>
                                        <p:tav tm="100000">
                                          <p:val>
                                            <p:strVal val="#ppt_x"/>
                                          </p:val>
                                        </p:tav>
                                      </p:tavLst>
                                    </p:anim>
                                    <p:anim calcmode="lin" valueType="num">
                                      <p:cBhvr additive="base">
                                        <p:cTn id="18" dur="500" fill="hold"/>
                                        <p:tgtEl>
                                          <p:spTgt spid="6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 grpId="0" animBg="1"/>
      <p:bldP spid="659" grpId="0"/>
      <p:bldP spid="6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4" name="矩形"/>
          <p:cNvSpPr/>
          <p:nvPr/>
        </p:nvSpPr>
        <p:spPr>
          <a:xfrm>
            <a:off x="4049996" y="1057910"/>
            <a:ext cx="1044007"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检验目的</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683" name="组合"/>
          <p:cNvGrpSpPr/>
          <p:nvPr/>
        </p:nvGrpSpPr>
        <p:grpSpPr>
          <a:xfrm>
            <a:off x="788034" y="1668780"/>
            <a:ext cx="1441850" cy="2953384"/>
            <a:chOff x="788034" y="1668780"/>
            <a:chExt cx="1441850" cy="2953384"/>
          </a:xfrm>
        </p:grpSpPr>
        <p:sp>
          <p:nvSpPr>
            <p:cNvPr id="665" name="直线"/>
            <p:cNvSpPr/>
            <p:nvPr/>
          </p:nvSpPr>
          <p:spPr>
            <a:xfrm flipV="1">
              <a:off x="1271229" y="2456255"/>
              <a:ext cx="0" cy="2165909"/>
            </a:xfrm>
            <a:prstGeom prst="line">
              <a:avLst/>
            </a:prstGeom>
            <a:noFill/>
            <a:ln w="57150" cap="flat" cmpd="sng">
              <a:solidFill>
                <a:srgbClr val="7E7E7E"/>
              </a:solidFill>
              <a:prstDash val="solid"/>
              <a:round/>
            </a:ln>
          </p:spPr>
          <p:txBody>
            <a:bodyPr rtlCol="0" anchor="ctr"/>
            <a:lstStyle/>
            <a:p>
              <a:pPr algn="ctr"/>
            </a:p>
          </p:txBody>
        </p:sp>
        <p:sp>
          <p:nvSpPr>
            <p:cNvPr id="666" name="直线"/>
            <p:cNvSpPr/>
            <p:nvPr/>
          </p:nvSpPr>
          <p:spPr>
            <a:xfrm flipV="1">
              <a:off x="1459164" y="1790723"/>
              <a:ext cx="0" cy="2831441"/>
            </a:xfrm>
            <a:prstGeom prst="line">
              <a:avLst/>
            </a:prstGeom>
            <a:solidFill>
              <a:srgbClr val="7CB0C8"/>
            </a:solidFill>
            <a:ln w="57150" cap="flat" cmpd="sng">
              <a:solidFill>
                <a:srgbClr val="333F50"/>
              </a:solidFill>
              <a:prstDash val="solid"/>
              <a:round/>
            </a:ln>
          </p:spPr>
          <p:txBody>
            <a:bodyPr rtlCol="0" anchor="ctr"/>
            <a:lstStyle/>
            <a:p>
              <a:pPr algn="ctr"/>
            </a:p>
          </p:txBody>
        </p:sp>
        <p:sp>
          <p:nvSpPr>
            <p:cNvPr id="667" name="等腰三角形"/>
            <p:cNvSpPr/>
            <p:nvPr/>
          </p:nvSpPr>
          <p:spPr>
            <a:xfrm rot="14640000">
              <a:off x="951830" y="1669017"/>
              <a:ext cx="638327" cy="637853"/>
            </a:xfrm>
            <a:prstGeom prst="triangle">
              <a:avLst>
                <a:gd name="adj" fmla="val 50000"/>
              </a:avLst>
            </a:prstGeom>
            <a:solidFill>
              <a:srgbClr val="333F50"/>
            </a:solidFill>
            <a:ln w="25400" cap="flat" cmpd="sng">
              <a:noFill/>
              <a:prstDash val="solid"/>
              <a:round/>
            </a:ln>
          </p:spPr>
          <p:txBody>
            <a:bodyPr rtlCol="0" anchor="ctr"/>
            <a:lstStyle/>
            <a:p>
              <a:pPr algn="ctr"/>
            </a:p>
          </p:txBody>
        </p:sp>
        <p:sp>
          <p:nvSpPr>
            <p:cNvPr id="668" name="等腰三角形"/>
            <p:cNvSpPr/>
            <p:nvPr/>
          </p:nvSpPr>
          <p:spPr>
            <a:xfrm rot="17640000">
              <a:off x="906921" y="2348970"/>
              <a:ext cx="416015" cy="320097"/>
            </a:xfrm>
            <a:prstGeom prst="triangle">
              <a:avLst>
                <a:gd name="adj" fmla="val 50000"/>
              </a:avLst>
            </a:prstGeom>
            <a:solidFill>
              <a:srgbClr val="7E7E7E"/>
            </a:solidFill>
            <a:ln w="25400" cap="flat" cmpd="sng">
              <a:noFill/>
              <a:prstDash val="solid"/>
              <a:round/>
            </a:ln>
          </p:spPr>
          <p:txBody>
            <a:bodyPr rtlCol="0" anchor="ctr"/>
            <a:lstStyle/>
            <a:p>
              <a:pPr algn="ctr"/>
            </a:p>
          </p:txBody>
        </p:sp>
        <p:sp>
          <p:nvSpPr>
            <p:cNvPr id="669" name="等腰三角形"/>
            <p:cNvSpPr/>
            <p:nvPr/>
          </p:nvSpPr>
          <p:spPr>
            <a:xfrm rot="8280000" flipH="1">
              <a:off x="1636320" y="2483927"/>
              <a:ext cx="415706" cy="320336"/>
            </a:xfrm>
            <a:prstGeom prst="triangle">
              <a:avLst>
                <a:gd name="adj" fmla="val 50000"/>
              </a:avLst>
            </a:prstGeom>
            <a:solidFill>
              <a:srgbClr val="7E7E7E"/>
            </a:solidFill>
            <a:ln w="25400" cap="flat" cmpd="sng">
              <a:noFill/>
              <a:prstDash val="solid"/>
              <a:round/>
            </a:ln>
          </p:spPr>
          <p:txBody>
            <a:bodyPr rtlCol="0" anchor="ctr"/>
            <a:lstStyle/>
            <a:p>
              <a:pPr algn="ctr"/>
            </a:p>
          </p:txBody>
        </p:sp>
        <p:sp>
          <p:nvSpPr>
            <p:cNvPr id="670" name="等腰三角形"/>
            <p:cNvSpPr/>
            <p:nvPr/>
          </p:nvSpPr>
          <p:spPr>
            <a:xfrm rot="8280000" flipH="1">
              <a:off x="1304504" y="2770963"/>
              <a:ext cx="259639" cy="199799"/>
            </a:xfrm>
            <a:prstGeom prst="triangle">
              <a:avLst>
                <a:gd name="adj" fmla="val 50000"/>
              </a:avLst>
            </a:prstGeom>
            <a:solidFill>
              <a:srgbClr val="7E7E7E"/>
            </a:solidFill>
            <a:ln w="25400" cap="flat" cmpd="sng">
              <a:noFill/>
              <a:prstDash val="solid"/>
              <a:round/>
            </a:ln>
          </p:spPr>
          <p:txBody>
            <a:bodyPr rtlCol="0" anchor="ctr"/>
            <a:lstStyle/>
            <a:p>
              <a:pPr algn="ctr"/>
            </a:p>
          </p:txBody>
        </p:sp>
        <p:sp>
          <p:nvSpPr>
            <p:cNvPr id="671" name="等腰三角形"/>
            <p:cNvSpPr/>
            <p:nvPr/>
          </p:nvSpPr>
          <p:spPr>
            <a:xfrm rot="8280000" flipH="1">
              <a:off x="901920" y="3064566"/>
              <a:ext cx="368840" cy="320336"/>
            </a:xfrm>
            <a:prstGeom prst="triangle">
              <a:avLst>
                <a:gd name="adj" fmla="val 50000"/>
              </a:avLst>
            </a:prstGeom>
            <a:solidFill>
              <a:srgbClr val="333F50"/>
            </a:solidFill>
            <a:ln w="25400" cap="flat" cmpd="sng">
              <a:noFill/>
              <a:prstDash val="solid"/>
              <a:round/>
            </a:ln>
          </p:spPr>
          <p:txBody>
            <a:bodyPr rtlCol="0" anchor="ctr"/>
            <a:lstStyle/>
            <a:p>
              <a:pPr algn="ctr"/>
            </a:p>
          </p:txBody>
        </p:sp>
        <p:sp>
          <p:nvSpPr>
            <p:cNvPr id="672" name="等腰三角形"/>
            <p:cNvSpPr/>
            <p:nvPr/>
          </p:nvSpPr>
          <p:spPr>
            <a:xfrm rot="5040000" flipH="1">
              <a:off x="1749078" y="3048789"/>
              <a:ext cx="508880" cy="452730"/>
            </a:xfrm>
            <a:prstGeom prst="triangle">
              <a:avLst>
                <a:gd name="adj" fmla="val 50000"/>
              </a:avLst>
            </a:prstGeom>
            <a:solidFill>
              <a:srgbClr val="333F50"/>
            </a:solidFill>
            <a:ln w="25400" cap="flat" cmpd="sng">
              <a:noFill/>
              <a:prstDash val="solid"/>
              <a:round/>
            </a:ln>
          </p:spPr>
          <p:txBody>
            <a:bodyPr rtlCol="0" anchor="ctr"/>
            <a:lstStyle/>
            <a:p>
              <a:pPr algn="ctr"/>
            </a:p>
          </p:txBody>
        </p:sp>
        <p:sp>
          <p:nvSpPr>
            <p:cNvPr id="673" name="直线"/>
            <p:cNvSpPr/>
            <p:nvPr/>
          </p:nvSpPr>
          <p:spPr>
            <a:xfrm flipV="1">
              <a:off x="1003621" y="3640047"/>
              <a:ext cx="0" cy="981646"/>
            </a:xfrm>
            <a:prstGeom prst="line">
              <a:avLst/>
            </a:prstGeom>
            <a:solidFill>
              <a:srgbClr val="7CB0C8"/>
            </a:solidFill>
            <a:ln w="57150" cap="flat" cmpd="sng">
              <a:solidFill>
                <a:srgbClr val="333F50"/>
              </a:solidFill>
              <a:prstDash val="solid"/>
              <a:round/>
            </a:ln>
          </p:spPr>
          <p:txBody>
            <a:bodyPr rtlCol="0" anchor="ctr"/>
            <a:lstStyle/>
            <a:p>
              <a:pPr algn="ctr"/>
            </a:p>
          </p:txBody>
        </p:sp>
        <p:sp>
          <p:nvSpPr>
            <p:cNvPr id="674" name="直线"/>
            <p:cNvSpPr/>
            <p:nvPr/>
          </p:nvSpPr>
          <p:spPr>
            <a:xfrm flipV="1">
              <a:off x="1697715" y="3932244"/>
              <a:ext cx="10778" cy="689920"/>
            </a:xfrm>
            <a:prstGeom prst="line">
              <a:avLst/>
            </a:prstGeom>
            <a:noFill/>
            <a:ln w="57150" cap="flat" cmpd="sng">
              <a:solidFill>
                <a:srgbClr val="7E7E7E"/>
              </a:solidFill>
              <a:prstDash val="solid"/>
              <a:round/>
            </a:ln>
          </p:spPr>
          <p:txBody>
            <a:bodyPr rtlCol="0" anchor="ctr"/>
            <a:lstStyle/>
            <a:p>
              <a:pPr algn="ctr"/>
            </a:p>
          </p:txBody>
        </p:sp>
        <p:sp>
          <p:nvSpPr>
            <p:cNvPr id="675" name="等腰三角形"/>
            <p:cNvSpPr/>
            <p:nvPr/>
          </p:nvSpPr>
          <p:spPr>
            <a:xfrm rot="1440000" flipH="1">
              <a:off x="1323720" y="3001719"/>
              <a:ext cx="163094" cy="100369"/>
            </a:xfrm>
            <a:prstGeom prst="triangle">
              <a:avLst>
                <a:gd name="adj" fmla="val 50000"/>
              </a:avLst>
            </a:prstGeom>
            <a:solidFill>
              <a:srgbClr val="333F50"/>
            </a:solidFill>
            <a:ln w="25400" cap="flat" cmpd="sng">
              <a:noFill/>
              <a:prstDash val="solid"/>
              <a:round/>
            </a:ln>
          </p:spPr>
          <p:txBody>
            <a:bodyPr rtlCol="0" anchor="ctr"/>
            <a:lstStyle/>
            <a:p>
              <a:pPr algn="ctr"/>
            </a:p>
          </p:txBody>
        </p:sp>
        <p:sp>
          <p:nvSpPr>
            <p:cNvPr id="676" name="等腰三角形"/>
            <p:cNvSpPr/>
            <p:nvPr/>
          </p:nvSpPr>
          <p:spPr>
            <a:xfrm rot="18660000" flipH="1">
              <a:off x="1578576" y="3713289"/>
              <a:ext cx="259833" cy="199651"/>
            </a:xfrm>
            <a:prstGeom prst="triangle">
              <a:avLst>
                <a:gd name="adj" fmla="val 50000"/>
              </a:avLst>
            </a:prstGeom>
            <a:solidFill>
              <a:srgbClr val="7E7E7E"/>
            </a:solidFill>
            <a:ln w="25400" cap="flat" cmpd="sng">
              <a:noFill/>
              <a:prstDash val="solid"/>
              <a:round/>
            </a:ln>
          </p:spPr>
          <p:txBody>
            <a:bodyPr rtlCol="0" anchor="ctr"/>
            <a:lstStyle/>
            <a:p>
              <a:pPr algn="ctr"/>
            </a:p>
          </p:txBody>
        </p:sp>
        <p:sp>
          <p:nvSpPr>
            <p:cNvPr id="677" name="等腰三角形"/>
            <p:cNvSpPr/>
            <p:nvPr/>
          </p:nvSpPr>
          <p:spPr>
            <a:xfrm rot="13477214" flipH="1">
              <a:off x="1384178" y="4139080"/>
              <a:ext cx="368840" cy="320336"/>
            </a:xfrm>
            <a:prstGeom prst="triangle">
              <a:avLst>
                <a:gd name="adj" fmla="val 50000"/>
              </a:avLst>
            </a:prstGeom>
            <a:solidFill>
              <a:srgbClr val="333F50"/>
            </a:solidFill>
            <a:ln w="25400" cap="flat" cmpd="sng">
              <a:noFill/>
              <a:prstDash val="solid"/>
              <a:round/>
            </a:ln>
          </p:spPr>
          <p:txBody>
            <a:bodyPr rtlCol="0" anchor="ctr"/>
            <a:lstStyle/>
            <a:p>
              <a:pPr algn="ctr"/>
            </a:p>
          </p:txBody>
        </p:sp>
        <p:sp>
          <p:nvSpPr>
            <p:cNvPr id="678" name="等腰三角形"/>
            <p:cNvSpPr/>
            <p:nvPr/>
          </p:nvSpPr>
          <p:spPr>
            <a:xfrm rot="1440000" flipH="1">
              <a:off x="821309" y="1957224"/>
              <a:ext cx="163094" cy="100368"/>
            </a:xfrm>
            <a:prstGeom prst="triangle">
              <a:avLst>
                <a:gd name="adj" fmla="val 50000"/>
              </a:avLst>
            </a:prstGeom>
            <a:solidFill>
              <a:srgbClr val="333F50"/>
            </a:solidFill>
            <a:ln w="25400" cap="flat" cmpd="sng">
              <a:noFill/>
              <a:prstDash val="solid"/>
              <a:round/>
            </a:ln>
          </p:spPr>
          <p:txBody>
            <a:bodyPr rtlCol="0" anchor="ctr"/>
            <a:lstStyle/>
            <a:p>
              <a:pPr algn="ctr"/>
            </a:p>
          </p:txBody>
        </p:sp>
        <p:sp>
          <p:nvSpPr>
            <p:cNvPr id="679" name="等腰三角形"/>
            <p:cNvSpPr/>
            <p:nvPr/>
          </p:nvSpPr>
          <p:spPr>
            <a:xfrm rot="8280000" flipH="1">
              <a:off x="883642" y="2372771"/>
              <a:ext cx="87171" cy="67068"/>
            </a:xfrm>
            <a:prstGeom prst="triangle">
              <a:avLst>
                <a:gd name="adj" fmla="val 50000"/>
              </a:avLst>
            </a:prstGeom>
            <a:solidFill>
              <a:srgbClr val="7E7E7E"/>
            </a:solidFill>
            <a:ln w="25400" cap="flat" cmpd="sng">
              <a:noFill/>
              <a:prstDash val="solid"/>
              <a:round/>
            </a:ln>
          </p:spPr>
          <p:txBody>
            <a:bodyPr rtlCol="0" anchor="ctr"/>
            <a:lstStyle/>
            <a:p>
              <a:pPr algn="ctr"/>
            </a:p>
          </p:txBody>
        </p:sp>
        <p:sp>
          <p:nvSpPr>
            <p:cNvPr id="680" name="等腰三角形"/>
            <p:cNvSpPr/>
            <p:nvPr/>
          </p:nvSpPr>
          <p:spPr>
            <a:xfrm rot="8280000" flipH="1">
              <a:off x="1924549" y="2344161"/>
              <a:ext cx="87170" cy="67069"/>
            </a:xfrm>
            <a:prstGeom prst="triangle">
              <a:avLst>
                <a:gd name="adj" fmla="val 50000"/>
              </a:avLst>
            </a:prstGeom>
            <a:solidFill>
              <a:srgbClr val="7E7E7E"/>
            </a:solidFill>
            <a:ln w="25400" cap="flat" cmpd="sng">
              <a:noFill/>
              <a:prstDash val="solid"/>
              <a:round/>
            </a:ln>
          </p:spPr>
          <p:txBody>
            <a:bodyPr rtlCol="0" anchor="ctr"/>
            <a:lstStyle/>
            <a:p>
              <a:pPr algn="ctr"/>
            </a:p>
          </p:txBody>
        </p:sp>
        <p:sp>
          <p:nvSpPr>
            <p:cNvPr id="681" name="等腰三角形"/>
            <p:cNvSpPr/>
            <p:nvPr/>
          </p:nvSpPr>
          <p:spPr>
            <a:xfrm rot="7960725" flipH="1">
              <a:off x="1075765" y="2918253"/>
              <a:ext cx="79732" cy="48741"/>
            </a:xfrm>
            <a:prstGeom prst="triangle">
              <a:avLst>
                <a:gd name="adj" fmla="val 50000"/>
              </a:avLst>
            </a:prstGeom>
            <a:solidFill>
              <a:srgbClr val="7E7E7E"/>
            </a:solidFill>
            <a:ln w="25400" cap="flat" cmpd="sng">
              <a:noFill/>
              <a:prstDash val="solid"/>
              <a:round/>
            </a:ln>
          </p:spPr>
          <p:txBody>
            <a:bodyPr rtlCol="0" anchor="ctr"/>
            <a:lstStyle/>
            <a:p>
              <a:pPr algn="ctr"/>
            </a:p>
          </p:txBody>
        </p:sp>
        <p:sp>
          <p:nvSpPr>
            <p:cNvPr id="682" name="等腰三角形"/>
            <p:cNvSpPr/>
            <p:nvPr/>
          </p:nvSpPr>
          <p:spPr>
            <a:xfrm rot="13477214" flipH="1">
              <a:off x="788034" y="3542962"/>
              <a:ext cx="235737" cy="204959"/>
            </a:xfrm>
            <a:prstGeom prst="triangle">
              <a:avLst>
                <a:gd name="adj" fmla="val 50000"/>
              </a:avLst>
            </a:prstGeom>
            <a:solidFill>
              <a:srgbClr val="333F50"/>
            </a:solidFill>
            <a:ln w="25400" cap="flat" cmpd="sng">
              <a:noFill/>
              <a:prstDash val="solid"/>
              <a:round/>
            </a:ln>
          </p:spPr>
          <p:txBody>
            <a:bodyPr rtlCol="0" anchor="ctr"/>
            <a:lstStyle/>
            <a:p>
              <a:pPr algn="ctr"/>
            </a:p>
          </p:txBody>
        </p:sp>
      </p:grpSp>
      <p:grpSp>
        <p:nvGrpSpPr>
          <p:cNvPr id="686" name="组合"/>
          <p:cNvGrpSpPr/>
          <p:nvPr/>
        </p:nvGrpSpPr>
        <p:grpSpPr>
          <a:xfrm>
            <a:off x="2460624" y="1704974"/>
            <a:ext cx="5895975" cy="2029459"/>
            <a:chOff x="2460624" y="1704974"/>
            <a:chExt cx="5895975" cy="2029459"/>
          </a:xfrm>
        </p:grpSpPr>
        <p:sp>
          <p:nvSpPr>
            <p:cNvPr id="684" name="矩形"/>
            <p:cNvSpPr/>
            <p:nvPr/>
          </p:nvSpPr>
          <p:spPr>
            <a:xfrm>
              <a:off x="2608580" y="1767670"/>
              <a:ext cx="5600699" cy="176784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ctr" latinLnBrk="0" hangingPunct="1">
                <a:lnSpc>
                  <a:spcPct val="2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定期检验是确保特种设备安全有效运行、杜绝各类安全事故的基础，而安全附件作为预防特种的高温/高压/过载的最后一道屏障，安全附件定期校验保证其灵敏可靠是特种设备能够安全稳定运行，避免恶性事故发生的重要一环。</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685" name="矩形"/>
            <p:cNvSpPr/>
            <p:nvPr/>
          </p:nvSpPr>
          <p:spPr>
            <a:xfrm>
              <a:off x="2460624" y="1704974"/>
              <a:ext cx="5895975" cy="2029459"/>
            </a:xfrm>
            <a:prstGeom prst="rect">
              <a:avLst/>
            </a:prstGeom>
            <a:noFill/>
            <a:ln w="19050" cap="flat" cmpd="sng">
              <a:solidFill>
                <a:srgbClr val="333F50"/>
              </a:solidFill>
              <a:prstDash val="sysDash"/>
              <a:round/>
            </a:ln>
          </p:spPr>
          <p:txBody>
            <a:bodyPr rtlCol="0" anchor="ctr"/>
            <a:lstStyle/>
            <a:p>
              <a:pPr algn="ctr"/>
            </a:p>
          </p:txBody>
        </p:sp>
      </p:grpSp>
      <p:sp>
        <p:nvSpPr>
          <p:cNvPr id="687" name="矩形"/>
          <p:cNvSpPr/>
          <p:nvPr/>
        </p:nvSpPr>
        <p:spPr>
          <a:xfrm>
            <a:off x="2607945" y="3680777"/>
            <a:ext cx="5600698" cy="929639"/>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ctr" latinLnBrk="0" hangingPunct="1">
              <a:lnSpc>
                <a:spcPct val="2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定期检验工作的一般程序，包括检验方案制定、检验前的准备、检验实施、缺陷及问题的处理、检验结果汇总、出具检验报告等。</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688"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三、检验检测</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2" name="矩形"/>
          <p:cNvSpPr/>
          <p:nvPr/>
        </p:nvSpPr>
        <p:spPr>
          <a:xfrm>
            <a:off x="581025" y="4110355"/>
            <a:ext cx="7981314" cy="521970"/>
          </a:xfrm>
          <a:prstGeom prst="rect">
            <a:avLst/>
          </a:prstGeom>
          <a:solidFill>
            <a:srgbClr val="7E7E7E"/>
          </a:solidFill>
          <a:ln w="12700" cap="flat" cmpd="sng">
            <a:solidFill>
              <a:srgbClr val="7E7E7E"/>
            </a:solidFill>
            <a:prstDash val="solid"/>
            <a:miter/>
          </a:ln>
        </p:spPr>
        <p:txBody>
          <a:bodyPr vert="horz" wrap="square" lIns="0" tIns="0" rIns="0" bIns="0" anchor="ctr" anchorCtr="0">
            <a:no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只有当内部检验、外部检验和水压试验均在合格有效期内，锅炉才能投入运行</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693" name="矩形"/>
          <p:cNvSpPr/>
          <p:nvPr/>
        </p:nvSpPr>
        <p:spPr>
          <a:xfrm>
            <a:off x="4049996" y="1057910"/>
            <a:ext cx="1044007"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检验范围</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698" name="组合"/>
          <p:cNvGrpSpPr/>
          <p:nvPr/>
        </p:nvGrpSpPr>
        <p:grpSpPr>
          <a:xfrm>
            <a:off x="581024" y="1693545"/>
            <a:ext cx="7981950" cy="756284"/>
            <a:chOff x="581024" y="1693545"/>
            <a:chExt cx="7981950" cy="756284"/>
          </a:xfrm>
        </p:grpSpPr>
        <p:sp>
          <p:nvSpPr>
            <p:cNvPr id="694" name="矩形"/>
            <p:cNvSpPr/>
            <p:nvPr/>
          </p:nvSpPr>
          <p:spPr>
            <a:xfrm>
              <a:off x="581024" y="1693545"/>
              <a:ext cx="1175384" cy="756284"/>
            </a:xfrm>
            <a:prstGeom prst="rect">
              <a:avLst/>
            </a:prstGeom>
            <a:solidFill>
              <a:srgbClr val="333F50"/>
            </a:solidFill>
            <a:ln w="12700" cap="flat" cmpd="sng">
              <a:solidFill>
                <a:srgbClr val="333F50"/>
              </a:solidFill>
              <a:prstDash val="solid"/>
              <a:miter/>
            </a:ln>
          </p:spPr>
          <p:txBody>
            <a:bodyPr vert="horz" wrap="square" lIns="0" tIns="0" rIns="0" bIns="0" anchor="ctr" anchorCtr="0">
              <a:no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锅  炉</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695" name="矩形"/>
            <p:cNvSpPr/>
            <p:nvPr/>
          </p:nvSpPr>
          <p:spPr>
            <a:xfrm>
              <a:off x="1755775" y="1706880"/>
              <a:ext cx="1190625" cy="729613"/>
            </a:xfrm>
            <a:prstGeom prst="rect">
              <a:avLst/>
            </a:prstGeom>
            <a:noFill/>
            <a:ln w="12700" cap="flat" cmpd="sng">
              <a:solidFill>
                <a:srgbClr val="333F50"/>
              </a:solidFill>
              <a:prstDash val="solid"/>
              <a:round/>
            </a:ln>
          </p:spPr>
          <p:txBody>
            <a:bodyPr vert="horz" wrap="square" lIns="91440" tIns="45720" rIns="91440" bIns="45720" anchor="ctr" anchorCtr="0">
              <a:spAutoFit/>
            </a:bodyPr>
            <a:lstStyle/>
            <a:p>
              <a:pPr marL="179705" indent="-179705" algn="just" fontAlgn="ctr">
                <a:lnSpc>
                  <a:spcPct val="100000"/>
                </a:lnSpc>
                <a:spcBef>
                  <a:spcPts val="0"/>
                </a:spcBef>
                <a:spcAft>
                  <a:spcPts val="0"/>
                </a:spcAft>
                <a:buClr>
                  <a:srgbClr val="333F50"/>
                </a:buClr>
                <a:buSzPct val="75000"/>
                <a:buFont typeface="Wingdings" panose="05000000000000000000" charset="0"/>
                <a:buChar char="l"/>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外部检验</a:t>
              </a:r>
              <a:endParaRPr lang="en-US" altLang="zh-CN"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179705" indent="-179705" algn="just" fontAlgn="ctr">
                <a:lnSpc>
                  <a:spcPct val="100000"/>
                </a:lnSpc>
                <a:spcBef>
                  <a:spcPts val="0"/>
                </a:spcBef>
                <a:spcAft>
                  <a:spcPts val="0"/>
                </a:spcAft>
                <a:buClr>
                  <a:srgbClr val="333F50"/>
                </a:buClr>
                <a:buSzPct val="75000"/>
                <a:buFont typeface="Wingdings" panose="05000000000000000000" charset="0"/>
                <a:buChar char="l"/>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内部检验</a:t>
              </a:r>
              <a:endParaRPr lang="en-US" altLang="zh-CN"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179705" indent="-179705" algn="just" fontAlgn="ctr">
                <a:lnSpc>
                  <a:spcPct val="100000"/>
                </a:lnSpc>
                <a:spcBef>
                  <a:spcPts val="0"/>
                </a:spcBef>
                <a:spcAft>
                  <a:spcPts val="0"/>
                </a:spcAft>
                <a:buClr>
                  <a:srgbClr val="333F50"/>
                </a:buClr>
                <a:buSzPct val="75000"/>
                <a:buFont typeface="Wingdings" panose="05000000000000000000" charset="0"/>
                <a:buChar char="l"/>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水压试验</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696" name="矩形"/>
            <p:cNvSpPr/>
            <p:nvPr/>
          </p:nvSpPr>
          <p:spPr>
            <a:xfrm>
              <a:off x="2947034" y="1921191"/>
              <a:ext cx="5076189"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ctr"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特种设备安全技术规范（TSG G7002）锅炉定期检验规则</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697" name="直线"/>
            <p:cNvSpPr/>
            <p:nvPr/>
          </p:nvSpPr>
          <p:spPr>
            <a:xfrm flipV="1">
              <a:off x="2947034" y="2449830"/>
              <a:ext cx="5615939" cy="0"/>
            </a:xfrm>
            <a:prstGeom prst="line">
              <a:avLst/>
            </a:prstGeom>
            <a:noFill/>
            <a:ln w="12700" cap="flat" cmpd="sng">
              <a:solidFill>
                <a:srgbClr val="333F50"/>
              </a:solidFill>
              <a:prstDash val="solid"/>
              <a:round/>
            </a:ln>
          </p:spPr>
          <p:txBody>
            <a:bodyPr rtlCol="0" anchor="ctr"/>
            <a:lstStyle/>
            <a:p>
              <a:pPr algn="ctr"/>
            </a:p>
          </p:txBody>
        </p:sp>
      </p:grpSp>
      <p:grpSp>
        <p:nvGrpSpPr>
          <p:cNvPr id="703" name="组合"/>
          <p:cNvGrpSpPr/>
          <p:nvPr/>
        </p:nvGrpSpPr>
        <p:grpSpPr>
          <a:xfrm>
            <a:off x="581024" y="2658745"/>
            <a:ext cx="7981950" cy="521970"/>
            <a:chOff x="581024" y="2658745"/>
            <a:chExt cx="7981950" cy="521970"/>
          </a:xfrm>
        </p:grpSpPr>
        <p:sp>
          <p:nvSpPr>
            <p:cNvPr id="699" name="矩形"/>
            <p:cNvSpPr/>
            <p:nvPr/>
          </p:nvSpPr>
          <p:spPr>
            <a:xfrm>
              <a:off x="581024" y="2658745"/>
              <a:ext cx="1175384" cy="521970"/>
            </a:xfrm>
            <a:prstGeom prst="rect">
              <a:avLst/>
            </a:prstGeom>
            <a:solidFill>
              <a:srgbClr val="7E7E7E"/>
            </a:solidFill>
            <a:ln w="12700" cap="flat" cmpd="sng">
              <a:solidFill>
                <a:srgbClr val="7E7E7E"/>
              </a:solidFill>
              <a:prstDash val="solid"/>
              <a:miter/>
            </a:ln>
          </p:spPr>
          <p:txBody>
            <a:bodyPr vert="horz" wrap="square" lIns="0" tIns="0" rIns="0" bIns="0" anchor="ctr" anchorCtr="0">
              <a:no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压力容器</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700" name="矩形"/>
            <p:cNvSpPr/>
            <p:nvPr/>
          </p:nvSpPr>
          <p:spPr>
            <a:xfrm>
              <a:off x="1756410" y="2658745"/>
              <a:ext cx="1190623" cy="521970"/>
            </a:xfrm>
            <a:prstGeom prst="rect">
              <a:avLst/>
            </a:prstGeom>
            <a:noFill/>
            <a:ln w="12700" cap="flat" cmpd="sng">
              <a:solidFill>
                <a:srgbClr val="7E7E7E"/>
              </a:solidFill>
              <a:prstDash val="solid"/>
              <a:round/>
            </a:ln>
          </p:spPr>
          <p:txBody>
            <a:bodyPr vert="horz" wrap="square" lIns="91440" tIns="45720" rIns="91440" bIns="45720" anchor="ctr" anchorCtr="0">
              <a:spAutoFit/>
            </a:bodyPr>
            <a:lstStyle/>
            <a:p>
              <a:pPr marL="179705" indent="-179705" algn="just" fontAlgn="ctr">
                <a:lnSpc>
                  <a:spcPct val="100000"/>
                </a:lnSpc>
                <a:spcBef>
                  <a:spcPts val="0"/>
                </a:spcBef>
                <a:spcAft>
                  <a:spcPts val="0"/>
                </a:spcAft>
                <a:buClr>
                  <a:srgbClr val="7E7E7E"/>
                </a:buClr>
                <a:buSzPct val="75000"/>
                <a:buFont typeface="Wingdings" panose="05000000000000000000" charset="0"/>
                <a:buChar char="l"/>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全面检验</a:t>
              </a:r>
              <a:endParaRPr lang="en-US" altLang="zh-CN"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179705" indent="-179705" algn="just" fontAlgn="ctr">
                <a:lnSpc>
                  <a:spcPct val="100000"/>
                </a:lnSpc>
                <a:spcBef>
                  <a:spcPts val="0"/>
                </a:spcBef>
                <a:spcAft>
                  <a:spcPts val="0"/>
                </a:spcAft>
                <a:buClr>
                  <a:srgbClr val="7E7E7E"/>
                </a:buClr>
                <a:buSzPct val="75000"/>
                <a:buFont typeface="Wingdings" panose="05000000000000000000" charset="0"/>
                <a:buChar char="l"/>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耐压试验</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01" name="矩形"/>
            <p:cNvSpPr/>
            <p:nvPr/>
          </p:nvSpPr>
          <p:spPr>
            <a:xfrm>
              <a:off x="2946400" y="2769552"/>
              <a:ext cx="542925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ctr"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特种设备安全技术规范（TSG R7001）压力容器定期检验规则</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02" name="直线"/>
            <p:cNvSpPr/>
            <p:nvPr/>
          </p:nvSpPr>
          <p:spPr>
            <a:xfrm flipV="1">
              <a:off x="2947034" y="3180715"/>
              <a:ext cx="5615939" cy="0"/>
            </a:xfrm>
            <a:prstGeom prst="line">
              <a:avLst/>
            </a:prstGeom>
            <a:noFill/>
            <a:ln w="12700" cap="flat" cmpd="sng">
              <a:solidFill>
                <a:srgbClr val="7E7E7E"/>
              </a:solidFill>
              <a:prstDash val="solid"/>
              <a:round/>
            </a:ln>
          </p:spPr>
          <p:txBody>
            <a:bodyPr rtlCol="0" anchor="ctr"/>
            <a:lstStyle/>
            <a:p>
              <a:pPr algn="ctr"/>
            </a:p>
          </p:txBody>
        </p:sp>
      </p:grpSp>
      <p:grpSp>
        <p:nvGrpSpPr>
          <p:cNvPr id="708" name="组合"/>
          <p:cNvGrpSpPr/>
          <p:nvPr/>
        </p:nvGrpSpPr>
        <p:grpSpPr>
          <a:xfrm>
            <a:off x="581024" y="3373119"/>
            <a:ext cx="7981950" cy="521971"/>
            <a:chOff x="581024" y="3373119"/>
            <a:chExt cx="7981950" cy="521971"/>
          </a:xfrm>
        </p:grpSpPr>
        <p:sp>
          <p:nvSpPr>
            <p:cNvPr id="704" name="矩形"/>
            <p:cNvSpPr/>
            <p:nvPr/>
          </p:nvSpPr>
          <p:spPr>
            <a:xfrm>
              <a:off x="581024" y="3373119"/>
              <a:ext cx="1175384" cy="521970"/>
            </a:xfrm>
            <a:prstGeom prst="rect">
              <a:avLst/>
            </a:prstGeom>
            <a:solidFill>
              <a:srgbClr val="333F50"/>
            </a:solidFill>
            <a:ln w="12700" cap="flat" cmpd="sng">
              <a:solidFill>
                <a:srgbClr val="333F50"/>
              </a:solidFill>
              <a:prstDash val="solid"/>
              <a:miter/>
            </a:ln>
          </p:spPr>
          <p:txBody>
            <a:bodyPr vert="horz" wrap="square" lIns="0" tIns="0" rIns="0" bIns="0" anchor="ctr" anchorCtr="0">
              <a:no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安全附件</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705" name="矩形"/>
            <p:cNvSpPr/>
            <p:nvPr/>
          </p:nvSpPr>
          <p:spPr>
            <a:xfrm>
              <a:off x="1756410" y="3373119"/>
              <a:ext cx="1190623" cy="521970"/>
            </a:xfrm>
            <a:prstGeom prst="rect">
              <a:avLst/>
            </a:prstGeom>
            <a:noFill/>
            <a:ln w="12700" cap="flat" cmpd="sng">
              <a:solidFill>
                <a:srgbClr val="333F50"/>
              </a:solidFill>
              <a:prstDash val="solid"/>
              <a:round/>
            </a:ln>
          </p:spPr>
          <p:txBody>
            <a:bodyPr vert="horz" wrap="square" lIns="91440" tIns="45720" rIns="91440" bIns="45720" anchor="ctr" anchorCtr="0">
              <a:spAutoFit/>
            </a:bodyPr>
            <a:lstStyle/>
            <a:p>
              <a:pPr marL="179705" indent="-179705" algn="just" fontAlgn="ctr">
                <a:lnSpc>
                  <a:spcPct val="100000"/>
                </a:lnSpc>
                <a:spcBef>
                  <a:spcPts val="0"/>
                </a:spcBef>
                <a:spcAft>
                  <a:spcPts val="0"/>
                </a:spcAft>
                <a:buClr>
                  <a:srgbClr val="333F50"/>
                </a:buClr>
                <a:buSzPct val="75000"/>
                <a:buFont typeface="Wingdings" panose="05000000000000000000" charset="0"/>
                <a:buChar char="l"/>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压力表</a:t>
              </a:r>
              <a:endParaRPr lang="en-US" altLang="zh-CN"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179705" indent="-179705" algn="just" fontAlgn="ctr">
                <a:lnSpc>
                  <a:spcPct val="100000"/>
                </a:lnSpc>
                <a:spcBef>
                  <a:spcPts val="0"/>
                </a:spcBef>
                <a:spcAft>
                  <a:spcPts val="0"/>
                </a:spcAft>
                <a:buClr>
                  <a:srgbClr val="333F50"/>
                </a:buClr>
                <a:buSzPct val="75000"/>
                <a:buFont typeface="Wingdings" panose="05000000000000000000" charset="0"/>
                <a:buChar char="l"/>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安全阀</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06" name="矩形"/>
            <p:cNvSpPr/>
            <p:nvPr/>
          </p:nvSpPr>
          <p:spPr>
            <a:xfrm>
              <a:off x="2947034" y="3483926"/>
              <a:ext cx="5615939"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ctr"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特种设备安全技术规范（TSG ZF001）安全阀安全技术检查规程</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07" name="直线"/>
            <p:cNvSpPr/>
            <p:nvPr/>
          </p:nvSpPr>
          <p:spPr>
            <a:xfrm flipV="1">
              <a:off x="2947034" y="3895090"/>
              <a:ext cx="5615939" cy="0"/>
            </a:xfrm>
            <a:prstGeom prst="line">
              <a:avLst/>
            </a:prstGeom>
            <a:noFill/>
            <a:ln w="12700" cap="flat" cmpd="sng">
              <a:solidFill>
                <a:srgbClr val="333F50"/>
              </a:solidFill>
              <a:prstDash val="solid"/>
              <a:round/>
            </a:ln>
          </p:spPr>
          <p:txBody>
            <a:bodyPr rtlCol="0" anchor="ctr"/>
            <a:lstStyle/>
            <a:p>
              <a:pPr algn="ctr"/>
            </a:p>
          </p:txBody>
        </p:sp>
      </p:grpSp>
      <p:sp>
        <p:nvSpPr>
          <p:cNvPr id="709"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三、检验检测</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3" name="矩形"/>
          <p:cNvSpPr/>
          <p:nvPr/>
        </p:nvSpPr>
        <p:spPr>
          <a:xfrm>
            <a:off x="4049996" y="895984"/>
            <a:ext cx="1044007"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锅炉外检</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728" name="组合"/>
          <p:cNvGrpSpPr/>
          <p:nvPr/>
        </p:nvGrpSpPr>
        <p:grpSpPr>
          <a:xfrm>
            <a:off x="988060" y="2311400"/>
            <a:ext cx="7168515" cy="2517457"/>
            <a:chOff x="988060" y="2311400"/>
            <a:chExt cx="7168515" cy="2517457"/>
          </a:xfrm>
        </p:grpSpPr>
        <p:sp>
          <p:nvSpPr>
            <p:cNvPr id="714" name="矩形"/>
            <p:cNvSpPr/>
            <p:nvPr/>
          </p:nvSpPr>
          <p:spPr>
            <a:xfrm>
              <a:off x="5537200" y="3731577"/>
              <a:ext cx="2592069" cy="109728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2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检验时，锅炉使用单位的锅炉管理人员和司炉班长应到场配合，协助检验工作，并提供检验员需要的其它资料。</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15" name="曲线"/>
            <p:cNvSpPr/>
            <p:nvPr/>
          </p:nvSpPr>
          <p:spPr>
            <a:xfrm rot="14400000" flipH="1">
              <a:off x="4546600" y="3924299"/>
              <a:ext cx="944244" cy="827404"/>
            </a:xfrm>
            <a:custGeom>
              <a:avLst/>
              <a:gdLst>
                <a:gd name="T1" fmla="*/ 0 w 21600"/>
                <a:gd name="T2" fmla="*/ 0 h 21600"/>
                <a:gd name="T3" fmla="*/ 21600 w 21600"/>
                <a:gd name="T4" fmla="*/ 21600 h 21600"/>
              </a:gdLst>
              <a:ahLst/>
              <a:cxnLst/>
              <a:rect l="T1" t="T2" r="T3" b="T4"/>
              <a:pathLst>
                <a:path w="21600" h="21600">
                  <a:moveTo>
                    <a:pt x="0" y="0"/>
                  </a:moveTo>
                  <a:cubicBezTo>
                    <a:pt x="4940" y="-5640"/>
                    <a:pt x="12952" y="-5640"/>
                    <a:pt x="17894" y="0"/>
                  </a:cubicBezTo>
                  <a:cubicBezTo>
                    <a:pt x="22829" y="5633"/>
                    <a:pt x="22834" y="14762"/>
                    <a:pt x="17912" y="20404"/>
                  </a:cubicBezTo>
                  <a:lnTo>
                    <a:pt x="18958" y="21600"/>
                  </a:lnTo>
                  <a:lnTo>
                    <a:pt x="14872" y="21600"/>
                  </a:lnTo>
                  <a:lnTo>
                    <a:pt x="14872" y="16933"/>
                  </a:lnTo>
                  <a:lnTo>
                    <a:pt x="16027" y="18252"/>
                  </a:lnTo>
                  <a:cubicBezTo>
                    <a:pt x="19908" y="13798"/>
                    <a:pt x="19903" y="6596"/>
                    <a:pt x="16008" y="2151"/>
                  </a:cubicBezTo>
                  <a:cubicBezTo>
                    <a:pt x="12108" y="-2299"/>
                    <a:pt x="5784" y="-2299"/>
                    <a:pt x="1883" y="2151"/>
                  </a:cubicBezTo>
                  <a:cubicBezTo>
                    <a:pt x="-2014" y="6603"/>
                    <a:pt x="-2014" y="13821"/>
                    <a:pt x="1883" y="18275"/>
                  </a:cubicBezTo>
                  <a:lnTo>
                    <a:pt x="0" y="20427"/>
                  </a:lnTo>
                  <a:cubicBezTo>
                    <a:pt x="-4940" y="14785"/>
                    <a:pt x="-4940" y="5640"/>
                    <a:pt x="0" y="0"/>
                  </a:cubicBezTo>
                  <a:close/>
                </a:path>
              </a:pathLst>
            </a:custGeom>
            <a:solidFill>
              <a:srgbClr val="17375E"/>
            </a:solidFill>
            <a:ln w="12700" cap="flat" cmpd="sng">
              <a:noFill/>
              <a:prstDash val="solid"/>
              <a:round/>
            </a:ln>
          </p:spPr>
          <p:txBody>
            <a:bodyPr rtlCol="0" anchor="ctr"/>
            <a:lstStyle/>
            <a:p>
              <a:pPr algn="ctr"/>
            </a:p>
          </p:txBody>
        </p:sp>
        <p:sp>
          <p:nvSpPr>
            <p:cNvPr id="716" name="曲线"/>
            <p:cNvSpPr/>
            <p:nvPr/>
          </p:nvSpPr>
          <p:spPr>
            <a:xfrm rot="14400000" flipH="1">
              <a:off x="3629659" y="3232149"/>
              <a:ext cx="944245" cy="827404"/>
            </a:xfrm>
            <a:custGeom>
              <a:avLst/>
              <a:gdLst>
                <a:gd name="T1" fmla="*/ 0 w 21600"/>
                <a:gd name="T2" fmla="*/ 0 h 21600"/>
                <a:gd name="T3" fmla="*/ 21600 w 21600"/>
                <a:gd name="T4" fmla="*/ 21600 h 21600"/>
              </a:gdLst>
              <a:ahLst/>
              <a:cxnLst/>
              <a:rect l="T1" t="T2" r="T3" b="T4"/>
              <a:pathLst>
                <a:path w="21600" h="21600">
                  <a:moveTo>
                    <a:pt x="0" y="0"/>
                  </a:moveTo>
                  <a:cubicBezTo>
                    <a:pt x="4940" y="-5640"/>
                    <a:pt x="12952" y="-5640"/>
                    <a:pt x="17894" y="0"/>
                  </a:cubicBezTo>
                  <a:cubicBezTo>
                    <a:pt x="22829" y="5633"/>
                    <a:pt x="22834" y="14762"/>
                    <a:pt x="17912" y="20404"/>
                  </a:cubicBezTo>
                  <a:lnTo>
                    <a:pt x="18958" y="21600"/>
                  </a:lnTo>
                  <a:lnTo>
                    <a:pt x="14871" y="21600"/>
                  </a:lnTo>
                  <a:lnTo>
                    <a:pt x="14871" y="16933"/>
                  </a:lnTo>
                  <a:lnTo>
                    <a:pt x="16026" y="18251"/>
                  </a:lnTo>
                  <a:cubicBezTo>
                    <a:pt x="19909" y="13798"/>
                    <a:pt x="19903" y="6596"/>
                    <a:pt x="16008" y="2151"/>
                  </a:cubicBezTo>
                  <a:cubicBezTo>
                    <a:pt x="12107" y="-2299"/>
                    <a:pt x="5784" y="-2299"/>
                    <a:pt x="1883" y="2151"/>
                  </a:cubicBezTo>
                  <a:cubicBezTo>
                    <a:pt x="-2014" y="6603"/>
                    <a:pt x="-2014" y="13821"/>
                    <a:pt x="1883" y="18275"/>
                  </a:cubicBezTo>
                  <a:lnTo>
                    <a:pt x="0" y="20427"/>
                  </a:lnTo>
                  <a:cubicBezTo>
                    <a:pt x="-4940" y="14786"/>
                    <a:pt x="-4940" y="5640"/>
                    <a:pt x="0" y="0"/>
                  </a:cubicBezTo>
                  <a:close/>
                </a:path>
              </a:pathLst>
            </a:custGeom>
            <a:solidFill>
              <a:srgbClr val="17375E"/>
            </a:solidFill>
            <a:ln w="12700" cap="flat" cmpd="sng">
              <a:noFill/>
              <a:prstDash val="solid"/>
              <a:round/>
            </a:ln>
          </p:spPr>
          <p:txBody>
            <a:bodyPr rtlCol="0" anchor="ctr"/>
            <a:lstStyle/>
            <a:p>
              <a:pPr algn="ctr"/>
            </a:p>
          </p:txBody>
        </p:sp>
        <p:sp>
          <p:nvSpPr>
            <p:cNvPr id="717" name="曲线"/>
            <p:cNvSpPr/>
            <p:nvPr/>
          </p:nvSpPr>
          <p:spPr>
            <a:xfrm rot="900000">
              <a:off x="3615054" y="2311400"/>
              <a:ext cx="944243" cy="827404"/>
            </a:xfrm>
            <a:custGeom>
              <a:avLst/>
              <a:gdLst>
                <a:gd name="T1" fmla="*/ 0 w 21600"/>
                <a:gd name="T2" fmla="*/ 0 h 21600"/>
                <a:gd name="T3" fmla="*/ 21600 w 21600"/>
                <a:gd name="T4" fmla="*/ 21600 h 21600"/>
              </a:gdLst>
              <a:ahLst/>
              <a:cxnLst/>
              <a:rect l="T1" t="T2" r="T3" b="T4"/>
              <a:pathLst>
                <a:path w="21600" h="21600">
                  <a:moveTo>
                    <a:pt x="0" y="0"/>
                  </a:moveTo>
                  <a:cubicBezTo>
                    <a:pt x="4940" y="-5640"/>
                    <a:pt x="12951" y="-5640"/>
                    <a:pt x="17893" y="0"/>
                  </a:cubicBezTo>
                  <a:cubicBezTo>
                    <a:pt x="22828" y="5633"/>
                    <a:pt x="22835" y="14762"/>
                    <a:pt x="17912" y="20404"/>
                  </a:cubicBezTo>
                  <a:lnTo>
                    <a:pt x="18958" y="21600"/>
                  </a:lnTo>
                  <a:lnTo>
                    <a:pt x="14872" y="21600"/>
                  </a:lnTo>
                  <a:lnTo>
                    <a:pt x="14872" y="16933"/>
                  </a:lnTo>
                  <a:lnTo>
                    <a:pt x="16027" y="18251"/>
                  </a:lnTo>
                  <a:cubicBezTo>
                    <a:pt x="19909" y="13798"/>
                    <a:pt x="19902" y="6596"/>
                    <a:pt x="16009" y="2151"/>
                  </a:cubicBezTo>
                  <a:cubicBezTo>
                    <a:pt x="12108" y="-2300"/>
                    <a:pt x="5784" y="-2300"/>
                    <a:pt x="1884" y="2151"/>
                  </a:cubicBezTo>
                  <a:cubicBezTo>
                    <a:pt x="-2015" y="6603"/>
                    <a:pt x="-2015" y="13821"/>
                    <a:pt x="1884" y="18275"/>
                  </a:cubicBezTo>
                  <a:lnTo>
                    <a:pt x="0" y="20427"/>
                  </a:lnTo>
                  <a:cubicBezTo>
                    <a:pt x="-4940" y="14786"/>
                    <a:pt x="-4940" y="5640"/>
                    <a:pt x="0" y="0"/>
                  </a:cubicBezTo>
                  <a:close/>
                </a:path>
              </a:pathLst>
            </a:custGeom>
            <a:solidFill>
              <a:srgbClr val="7F7F7F"/>
            </a:solidFill>
            <a:ln w="25400" cap="flat" cmpd="sng">
              <a:noFill/>
              <a:prstDash val="solid"/>
              <a:round/>
            </a:ln>
          </p:spPr>
          <p:txBody>
            <a:bodyPr rtlCol="0" anchor="ctr"/>
            <a:lstStyle/>
            <a:p>
              <a:pPr algn="ctr"/>
            </a:p>
          </p:txBody>
        </p:sp>
        <p:sp>
          <p:nvSpPr>
            <p:cNvPr id="718" name="曲线"/>
            <p:cNvSpPr/>
            <p:nvPr/>
          </p:nvSpPr>
          <p:spPr>
            <a:xfrm rot="900000">
              <a:off x="4533264" y="3004819"/>
              <a:ext cx="944243" cy="827404"/>
            </a:xfrm>
            <a:custGeom>
              <a:avLst/>
              <a:gdLst>
                <a:gd name="T1" fmla="*/ 0 w 21600"/>
                <a:gd name="T2" fmla="*/ 0 h 21600"/>
                <a:gd name="T3" fmla="*/ 21600 w 21600"/>
                <a:gd name="T4" fmla="*/ 21600 h 21600"/>
              </a:gdLst>
              <a:ahLst/>
              <a:cxnLst/>
              <a:rect l="T1" t="T2" r="T3" b="T4"/>
              <a:pathLst>
                <a:path w="21600" h="21600">
                  <a:moveTo>
                    <a:pt x="0" y="0"/>
                  </a:moveTo>
                  <a:cubicBezTo>
                    <a:pt x="4941" y="-5640"/>
                    <a:pt x="12951" y="-5640"/>
                    <a:pt x="17893" y="0"/>
                  </a:cubicBezTo>
                  <a:cubicBezTo>
                    <a:pt x="22828" y="5633"/>
                    <a:pt x="22834" y="14762"/>
                    <a:pt x="17912" y="20404"/>
                  </a:cubicBezTo>
                  <a:lnTo>
                    <a:pt x="18958" y="21600"/>
                  </a:lnTo>
                  <a:lnTo>
                    <a:pt x="14872" y="21600"/>
                  </a:lnTo>
                  <a:lnTo>
                    <a:pt x="14872" y="16933"/>
                  </a:lnTo>
                  <a:lnTo>
                    <a:pt x="16027" y="18251"/>
                  </a:lnTo>
                  <a:cubicBezTo>
                    <a:pt x="19908" y="13798"/>
                    <a:pt x="19902" y="6596"/>
                    <a:pt x="16009" y="2151"/>
                  </a:cubicBezTo>
                  <a:cubicBezTo>
                    <a:pt x="12108" y="-2299"/>
                    <a:pt x="5785" y="-2299"/>
                    <a:pt x="1884" y="2151"/>
                  </a:cubicBezTo>
                  <a:cubicBezTo>
                    <a:pt x="-2014" y="6603"/>
                    <a:pt x="-2014" y="13821"/>
                    <a:pt x="1884" y="18275"/>
                  </a:cubicBezTo>
                  <a:lnTo>
                    <a:pt x="0" y="20427"/>
                  </a:lnTo>
                  <a:cubicBezTo>
                    <a:pt x="-4941" y="14786"/>
                    <a:pt x="-4941" y="5640"/>
                    <a:pt x="0" y="0"/>
                  </a:cubicBezTo>
                  <a:close/>
                </a:path>
              </a:pathLst>
            </a:custGeom>
            <a:solidFill>
              <a:srgbClr val="7F7F7F"/>
            </a:solidFill>
            <a:ln w="25400" cap="flat" cmpd="sng">
              <a:noFill/>
              <a:prstDash val="solid"/>
              <a:round/>
            </a:ln>
          </p:spPr>
          <p:txBody>
            <a:bodyPr rtlCol="0" anchor="ctr"/>
            <a:lstStyle/>
            <a:p>
              <a:pPr algn="ctr"/>
            </a:p>
          </p:txBody>
        </p:sp>
        <p:sp>
          <p:nvSpPr>
            <p:cNvPr id="719" name="直线"/>
            <p:cNvSpPr/>
            <p:nvPr/>
          </p:nvSpPr>
          <p:spPr>
            <a:xfrm>
              <a:off x="988695" y="3019425"/>
              <a:ext cx="2404110" cy="0"/>
            </a:xfrm>
            <a:prstGeom prst="line">
              <a:avLst/>
            </a:prstGeom>
            <a:noFill/>
            <a:ln w="3175" cap="rnd" cmpd="sng">
              <a:solidFill>
                <a:srgbClr val="BFBFBF"/>
              </a:solidFill>
              <a:prstDash val="solid"/>
              <a:round/>
            </a:ln>
          </p:spPr>
          <p:txBody>
            <a:bodyPr rtlCol="0" anchor="ctr"/>
            <a:lstStyle/>
            <a:p>
              <a:pPr algn="ctr"/>
            </a:p>
          </p:txBody>
        </p:sp>
        <p:sp>
          <p:nvSpPr>
            <p:cNvPr id="720" name="直线"/>
            <p:cNvSpPr/>
            <p:nvPr/>
          </p:nvSpPr>
          <p:spPr>
            <a:xfrm>
              <a:off x="5618480" y="3681095"/>
              <a:ext cx="2404109" cy="0"/>
            </a:xfrm>
            <a:prstGeom prst="line">
              <a:avLst/>
            </a:prstGeom>
            <a:noFill/>
            <a:ln w="3175" cap="rnd" cmpd="sng">
              <a:solidFill>
                <a:srgbClr val="BFBFBF"/>
              </a:solidFill>
              <a:prstDash val="solid"/>
              <a:round/>
            </a:ln>
          </p:spPr>
          <p:txBody>
            <a:bodyPr rtlCol="0" anchor="ctr"/>
            <a:lstStyle/>
            <a:p>
              <a:pPr algn="ctr"/>
            </a:p>
          </p:txBody>
        </p:sp>
        <p:sp>
          <p:nvSpPr>
            <p:cNvPr id="721" name="矩形"/>
            <p:cNvSpPr/>
            <p:nvPr/>
          </p:nvSpPr>
          <p:spPr>
            <a:xfrm>
              <a:off x="3840479" y="2446337"/>
              <a:ext cx="360044" cy="386715"/>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en-US" altLang="zh-CN" sz="2000" b="1" i="0" u="none" strike="noStrike" kern="1200" cap="none" spc="100" baseline="0">
                  <a:solidFill>
                    <a:srgbClr val="7E7E7E"/>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1</a:t>
              </a:r>
              <a:endParaRPr lang="zh-CN" altLang="en-US" sz="2000" b="1" i="0" u="none" strike="noStrike" kern="1200" cap="none" spc="100" baseline="0">
                <a:solidFill>
                  <a:srgbClr val="7E7E7E"/>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22" name="矩形"/>
            <p:cNvSpPr/>
            <p:nvPr/>
          </p:nvSpPr>
          <p:spPr>
            <a:xfrm>
              <a:off x="4768214" y="3148647"/>
              <a:ext cx="360043" cy="386715"/>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en-US" altLang="zh-CN" sz="2000" b="1" i="0" u="none" strike="noStrike" kern="1200" cap="none" spc="100" baseline="0">
                  <a:solidFill>
                    <a:srgbClr val="7E7E7E"/>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2</a:t>
              </a:r>
              <a:endParaRPr lang="zh-CN" altLang="en-US" sz="2000" b="1" i="0" u="none" strike="noStrike" kern="1200" cap="none" spc="100" baseline="0">
                <a:solidFill>
                  <a:srgbClr val="7E7E7E"/>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23" name="矩形"/>
            <p:cNvSpPr/>
            <p:nvPr/>
          </p:nvSpPr>
          <p:spPr>
            <a:xfrm>
              <a:off x="3869055" y="3392487"/>
              <a:ext cx="360044" cy="386715"/>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en-US" altLang="zh-CN" sz="20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3</a:t>
              </a:r>
              <a:endParaRPr lang="zh-CN" altLang="en-US" sz="20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24" name="矩形"/>
            <p:cNvSpPr/>
            <p:nvPr/>
          </p:nvSpPr>
          <p:spPr>
            <a:xfrm>
              <a:off x="4810125" y="4125277"/>
              <a:ext cx="360044" cy="386715"/>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en-US" altLang="zh-CN" sz="20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4</a:t>
              </a:r>
              <a:endParaRPr lang="zh-CN" altLang="en-US" sz="20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25" name="矩形"/>
            <p:cNvSpPr/>
            <p:nvPr/>
          </p:nvSpPr>
          <p:spPr>
            <a:xfrm>
              <a:off x="988695" y="2489517"/>
              <a:ext cx="2342515"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ctr"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锅炉外部的清理工作；</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26" name="矩形"/>
            <p:cNvSpPr/>
            <p:nvPr/>
          </p:nvSpPr>
          <p:spPr>
            <a:xfrm>
              <a:off x="5537200" y="3191827"/>
              <a:ext cx="2619375"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ctr"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准备好锅炉的技术档案资料；</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27" name="矩形"/>
            <p:cNvSpPr/>
            <p:nvPr/>
          </p:nvSpPr>
          <p:spPr>
            <a:xfrm>
              <a:off x="988060" y="3198812"/>
              <a:ext cx="2343149" cy="594359"/>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2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准备好司炉人员和水质化验人员的资格证件；</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731" name="组合"/>
          <p:cNvGrpSpPr/>
          <p:nvPr/>
        </p:nvGrpSpPr>
        <p:grpSpPr>
          <a:xfrm>
            <a:off x="1014413" y="1403815"/>
            <a:ext cx="7115174" cy="631375"/>
            <a:chOff x="1014413" y="1403815"/>
            <a:chExt cx="7115174" cy="631375"/>
          </a:xfrm>
        </p:grpSpPr>
        <p:sp>
          <p:nvSpPr>
            <p:cNvPr id="729" name="矩形"/>
            <p:cNvSpPr/>
            <p:nvPr/>
          </p:nvSpPr>
          <p:spPr>
            <a:xfrm>
              <a:off x="1102788" y="1403815"/>
              <a:ext cx="6880059" cy="59436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auto">
                <a:lnSpc>
                  <a:spcPct val="12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锅炉外部检验是指锅炉在运行状态下对锅炉安全状况进行的检验，外部检验一般每年进行一次。</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30" name="矩形"/>
            <p:cNvSpPr/>
            <p:nvPr/>
          </p:nvSpPr>
          <p:spPr>
            <a:xfrm>
              <a:off x="1014413" y="1412716"/>
              <a:ext cx="7115174" cy="622473"/>
            </a:xfrm>
            <a:prstGeom prst="rect">
              <a:avLst/>
            </a:prstGeom>
            <a:noFill/>
            <a:ln w="19050" cap="flat" cmpd="sng">
              <a:solidFill>
                <a:srgbClr val="333F50"/>
              </a:solidFill>
              <a:prstDash val="sysDash"/>
              <a:round/>
            </a:ln>
          </p:spPr>
          <p:txBody>
            <a:bodyPr rtlCol="0" anchor="ctr"/>
            <a:lstStyle/>
            <a:p>
              <a:pPr algn="ctr"/>
            </a:p>
          </p:txBody>
        </p:sp>
      </p:grpSp>
      <p:grpSp>
        <p:nvGrpSpPr>
          <p:cNvPr id="766"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905943" y="1831975"/>
            <a:ext cx="1223643" cy="1246504"/>
            <a:chOff x="6905943" y="1831975"/>
            <a:chExt cx="1223643" cy="1246504"/>
          </a:xfrm>
        </p:grpSpPr>
        <p:sp>
          <p:nvSpPr>
            <p:cNvPr id="732" name="曲线"/>
            <p:cNvSpPr/>
            <p:nvPr/>
          </p:nvSpPr>
          <p:spPr>
            <a:xfrm>
              <a:off x="7000224" y="2387162"/>
              <a:ext cx="119654" cy="146222"/>
            </a:xfrm>
            <a:custGeom>
              <a:avLst/>
              <a:gdLst>
                <a:gd name="T1" fmla="*/ 0 w 21600"/>
                <a:gd name="T2" fmla="*/ 0 h 21600"/>
                <a:gd name="T3" fmla="*/ 21600 w 21600"/>
                <a:gd name="T4" fmla="*/ 21600 h 21600"/>
              </a:gdLst>
              <a:ahLst/>
              <a:cxnLst/>
              <a:rect l="T1" t="T2" r="T3" b="T4"/>
              <a:pathLst>
                <a:path w="21600" h="21600">
                  <a:moveTo>
                    <a:pt x="21599" y="0"/>
                  </a:moveTo>
                  <a:cubicBezTo>
                    <a:pt x="21134" y="290"/>
                    <a:pt x="14795" y="12589"/>
                    <a:pt x="0" y="21600"/>
                  </a:cubicBezTo>
                  <a:cubicBezTo>
                    <a:pt x="476" y="240"/>
                    <a:pt x="476" y="240"/>
                    <a:pt x="476" y="240"/>
                  </a:cubicBezTo>
                  <a:lnTo>
                    <a:pt x="21599" y="0"/>
                  </a:lnTo>
                  <a:close/>
                </a:path>
              </a:pathLst>
            </a:custGeom>
            <a:solidFill>
              <a:srgbClr val="BC9673"/>
            </a:solidFill>
            <a:ln w="9525" cap="flat" cmpd="sng">
              <a:noFill/>
              <a:prstDash val="solid"/>
              <a:round/>
            </a:ln>
          </p:spPr>
          <p:txBody>
            <a:bodyPr rtlCol="0" anchor="ctr"/>
            <a:lstStyle/>
            <a:p>
              <a:pPr algn="ctr"/>
            </a:p>
          </p:txBody>
        </p:sp>
        <p:sp>
          <p:nvSpPr>
            <p:cNvPr id="733" name="曲线"/>
            <p:cNvSpPr/>
            <p:nvPr/>
          </p:nvSpPr>
          <p:spPr>
            <a:xfrm>
              <a:off x="6905943" y="2289392"/>
              <a:ext cx="265257" cy="397427"/>
            </a:xfrm>
            <a:custGeom>
              <a:avLst/>
              <a:gdLst>
                <a:gd name="T1" fmla="*/ 0 w 21600"/>
                <a:gd name="T2" fmla="*/ 0 h 21600"/>
                <a:gd name="T3" fmla="*/ 21600 w 21600"/>
                <a:gd name="T4" fmla="*/ 21600 h 21600"/>
              </a:gdLst>
              <a:ahLst/>
              <a:cxnLst/>
              <a:rect l="T1" t="T2" r="T3" b="T4"/>
              <a:pathLst>
                <a:path w="21600" h="21600">
                  <a:moveTo>
                    <a:pt x="683" y="14390"/>
                  </a:moveTo>
                  <a:cubicBezTo>
                    <a:pt x="3446" y="6288"/>
                    <a:pt x="3446" y="6288"/>
                    <a:pt x="3446" y="6288"/>
                  </a:cubicBezTo>
                  <a:cubicBezTo>
                    <a:pt x="3446" y="6288"/>
                    <a:pt x="3711" y="5669"/>
                    <a:pt x="4268" y="5010"/>
                  </a:cubicBezTo>
                  <a:cubicBezTo>
                    <a:pt x="4853" y="4322"/>
                    <a:pt x="5791" y="3798"/>
                    <a:pt x="6905" y="3534"/>
                  </a:cubicBezTo>
                  <a:cubicBezTo>
                    <a:pt x="21600" y="0"/>
                    <a:pt x="21600" y="0"/>
                    <a:pt x="21600" y="0"/>
                  </a:cubicBezTo>
                  <a:cubicBezTo>
                    <a:pt x="17992" y="5135"/>
                    <a:pt x="17992" y="5135"/>
                    <a:pt x="17992" y="5135"/>
                  </a:cubicBezTo>
                  <a:cubicBezTo>
                    <a:pt x="10539" y="6660"/>
                    <a:pt x="10539" y="6660"/>
                    <a:pt x="10539" y="6660"/>
                  </a:cubicBezTo>
                  <a:cubicBezTo>
                    <a:pt x="10539" y="6660"/>
                    <a:pt x="9536" y="6877"/>
                    <a:pt x="9658" y="8400"/>
                  </a:cubicBezTo>
                  <a:cubicBezTo>
                    <a:pt x="9513" y="12439"/>
                    <a:pt x="9513" y="12439"/>
                    <a:pt x="9513" y="12439"/>
                  </a:cubicBezTo>
                  <a:cubicBezTo>
                    <a:pt x="9464" y="13857"/>
                    <a:pt x="10765" y="15153"/>
                    <a:pt x="12773" y="15624"/>
                  </a:cubicBezTo>
                  <a:cubicBezTo>
                    <a:pt x="13132" y="15712"/>
                    <a:pt x="13507" y="15768"/>
                    <a:pt x="13887" y="15778"/>
                  </a:cubicBezTo>
                  <a:cubicBezTo>
                    <a:pt x="7435" y="21600"/>
                    <a:pt x="7435" y="21600"/>
                    <a:pt x="7435" y="21600"/>
                  </a:cubicBezTo>
                  <a:cubicBezTo>
                    <a:pt x="2581" y="18134"/>
                    <a:pt x="2581" y="18134"/>
                    <a:pt x="2581" y="18134"/>
                  </a:cubicBezTo>
                  <a:cubicBezTo>
                    <a:pt x="2581" y="18134"/>
                    <a:pt x="0" y="16478"/>
                    <a:pt x="683" y="14390"/>
                  </a:cubicBezTo>
                  <a:close/>
                </a:path>
              </a:pathLst>
            </a:custGeom>
            <a:solidFill>
              <a:srgbClr val="ECB98C"/>
            </a:solidFill>
            <a:ln w="9525" cap="flat" cmpd="sng">
              <a:noFill/>
              <a:prstDash val="solid"/>
              <a:round/>
            </a:ln>
          </p:spPr>
          <p:txBody>
            <a:bodyPr rtlCol="0" anchor="ctr"/>
            <a:lstStyle/>
            <a:p>
              <a:pPr algn="ctr"/>
            </a:p>
          </p:txBody>
        </p:sp>
        <p:sp>
          <p:nvSpPr>
            <p:cNvPr id="734" name="曲线"/>
            <p:cNvSpPr/>
            <p:nvPr/>
          </p:nvSpPr>
          <p:spPr>
            <a:xfrm>
              <a:off x="7092489" y="1906384"/>
              <a:ext cx="742432" cy="997030"/>
            </a:xfrm>
            <a:custGeom>
              <a:avLst/>
              <a:gdLst>
                <a:gd name="T1" fmla="*/ 0 w 21600"/>
                <a:gd name="T2" fmla="*/ 0 h 21600"/>
                <a:gd name="T3" fmla="*/ 21600 w 21600"/>
                <a:gd name="T4" fmla="*/ 21600 h 21600"/>
              </a:gdLst>
              <a:ahLst/>
              <a:cxnLst/>
              <a:rect l="T1" t="T2" r="T3" b="T4"/>
              <a:pathLst>
                <a:path w="21600" h="21600">
                  <a:moveTo>
                    <a:pt x="20827" y="21600"/>
                  </a:moveTo>
                  <a:cubicBezTo>
                    <a:pt x="772" y="21600"/>
                    <a:pt x="772" y="21600"/>
                    <a:pt x="772" y="21600"/>
                  </a:cubicBezTo>
                  <a:cubicBezTo>
                    <a:pt x="346" y="21600"/>
                    <a:pt x="0" y="21340"/>
                    <a:pt x="0" y="21024"/>
                  </a:cubicBezTo>
                  <a:cubicBezTo>
                    <a:pt x="0" y="574"/>
                    <a:pt x="0" y="574"/>
                    <a:pt x="0" y="574"/>
                  </a:cubicBezTo>
                  <a:cubicBezTo>
                    <a:pt x="0" y="258"/>
                    <a:pt x="346" y="0"/>
                    <a:pt x="772" y="0"/>
                  </a:cubicBezTo>
                  <a:cubicBezTo>
                    <a:pt x="20827" y="0"/>
                    <a:pt x="20827" y="0"/>
                    <a:pt x="20827" y="0"/>
                  </a:cubicBezTo>
                  <a:cubicBezTo>
                    <a:pt x="21253" y="0"/>
                    <a:pt x="21600" y="258"/>
                    <a:pt x="21600" y="574"/>
                  </a:cubicBezTo>
                  <a:cubicBezTo>
                    <a:pt x="21600" y="21024"/>
                    <a:pt x="21600" y="21024"/>
                    <a:pt x="21600" y="21024"/>
                  </a:cubicBezTo>
                  <a:cubicBezTo>
                    <a:pt x="21600" y="21340"/>
                    <a:pt x="21253" y="21600"/>
                    <a:pt x="20827" y="21600"/>
                  </a:cubicBezTo>
                  <a:close/>
                </a:path>
              </a:pathLst>
            </a:custGeom>
            <a:solidFill>
              <a:srgbClr val="221F21"/>
            </a:solidFill>
            <a:ln w="9525" cap="flat" cmpd="sng">
              <a:noFill/>
              <a:prstDash val="solid"/>
              <a:round/>
            </a:ln>
          </p:spPr>
          <p:txBody>
            <a:bodyPr rtlCol="0" anchor="ctr"/>
            <a:lstStyle/>
            <a:p>
              <a:pPr algn="ctr"/>
            </a:p>
          </p:txBody>
        </p:sp>
        <p:sp>
          <p:nvSpPr>
            <p:cNvPr id="735" name="曲线"/>
            <p:cNvSpPr/>
            <p:nvPr/>
          </p:nvSpPr>
          <p:spPr>
            <a:xfrm>
              <a:off x="7142079" y="1954260"/>
              <a:ext cx="645843" cy="901277"/>
            </a:xfrm>
            <a:custGeom>
              <a:avLst/>
              <a:gdLst>
                <a:gd name="T1" fmla="*/ 0 w 21600"/>
                <a:gd name="T2" fmla="*/ 0 h 21600"/>
                <a:gd name="T3" fmla="*/ 21600 w 21600"/>
                <a:gd name="T4" fmla="*/ 21600 h 21600"/>
              </a:gdLst>
              <a:ahLst/>
              <a:cxnLst/>
              <a:rect l="T1" t="T2" r="T3" b="T4"/>
              <a:pathLst>
                <a:path w="21600" h="21600">
                  <a:moveTo>
                    <a:pt x="19868" y="21600"/>
                  </a:moveTo>
                  <a:cubicBezTo>
                    <a:pt x="1730" y="21600"/>
                    <a:pt x="1730" y="21600"/>
                    <a:pt x="1730" y="21600"/>
                  </a:cubicBezTo>
                  <a:cubicBezTo>
                    <a:pt x="775" y="21600"/>
                    <a:pt x="0" y="21044"/>
                    <a:pt x="0" y="20359"/>
                  </a:cubicBezTo>
                  <a:cubicBezTo>
                    <a:pt x="0" y="1239"/>
                    <a:pt x="0" y="1239"/>
                    <a:pt x="0" y="1239"/>
                  </a:cubicBezTo>
                  <a:cubicBezTo>
                    <a:pt x="0" y="554"/>
                    <a:pt x="775" y="0"/>
                    <a:pt x="1730" y="0"/>
                  </a:cubicBezTo>
                  <a:cubicBezTo>
                    <a:pt x="19868" y="0"/>
                    <a:pt x="19868" y="0"/>
                    <a:pt x="19868" y="0"/>
                  </a:cubicBezTo>
                  <a:cubicBezTo>
                    <a:pt x="20824" y="0"/>
                    <a:pt x="21600" y="554"/>
                    <a:pt x="21600" y="1239"/>
                  </a:cubicBezTo>
                  <a:cubicBezTo>
                    <a:pt x="21600" y="20359"/>
                    <a:pt x="21600" y="20359"/>
                    <a:pt x="21600" y="20359"/>
                  </a:cubicBezTo>
                  <a:cubicBezTo>
                    <a:pt x="21600" y="21044"/>
                    <a:pt x="20824" y="21600"/>
                    <a:pt x="19868" y="21600"/>
                  </a:cubicBezTo>
                  <a:close/>
                </a:path>
              </a:pathLst>
            </a:custGeom>
            <a:solidFill>
              <a:srgbClr val="FFFFFF"/>
            </a:solidFill>
            <a:ln w="9525" cap="flat" cmpd="sng">
              <a:noFill/>
              <a:prstDash val="solid"/>
              <a:round/>
            </a:ln>
          </p:spPr>
          <p:txBody>
            <a:bodyPr rtlCol="0" anchor="ctr"/>
            <a:lstStyle/>
            <a:p>
              <a:pPr algn="ctr"/>
            </a:p>
          </p:txBody>
        </p:sp>
        <p:sp>
          <p:nvSpPr>
            <p:cNvPr id="736" name="曲线"/>
            <p:cNvSpPr/>
            <p:nvPr/>
          </p:nvSpPr>
          <p:spPr>
            <a:xfrm>
              <a:off x="7285954" y="1831975"/>
              <a:ext cx="352906" cy="139589"/>
            </a:xfrm>
            <a:custGeom>
              <a:avLst/>
              <a:gdLst>
                <a:gd name="T1" fmla="*/ 0 w 21600"/>
                <a:gd name="T2" fmla="*/ 0 h 21600"/>
                <a:gd name="T3" fmla="*/ 21600 w 21600"/>
                <a:gd name="T4" fmla="*/ 21600 h 21600"/>
              </a:gdLst>
              <a:ahLst/>
              <a:cxnLst/>
              <a:rect l="T1" t="T2" r="T3" b="T4"/>
              <a:pathLst>
                <a:path w="21600" h="21600">
                  <a:moveTo>
                    <a:pt x="14358" y="8436"/>
                  </a:moveTo>
                  <a:cubicBezTo>
                    <a:pt x="14358" y="8436"/>
                    <a:pt x="14416" y="1865"/>
                    <a:pt x="11617" y="302"/>
                  </a:cubicBezTo>
                  <a:cubicBezTo>
                    <a:pt x="11076" y="0"/>
                    <a:pt x="10512" y="0"/>
                    <a:pt x="9973" y="302"/>
                  </a:cubicBezTo>
                  <a:cubicBezTo>
                    <a:pt x="7182" y="1865"/>
                    <a:pt x="7234" y="8436"/>
                    <a:pt x="7234" y="8436"/>
                  </a:cubicBezTo>
                  <a:cubicBezTo>
                    <a:pt x="131" y="7471"/>
                    <a:pt x="0" y="21600"/>
                    <a:pt x="0" y="21600"/>
                  </a:cubicBezTo>
                  <a:cubicBezTo>
                    <a:pt x="21600" y="21600"/>
                    <a:pt x="21600" y="21600"/>
                    <a:pt x="21600" y="21600"/>
                  </a:cubicBezTo>
                  <a:cubicBezTo>
                    <a:pt x="21600" y="21600"/>
                    <a:pt x="21462" y="7471"/>
                    <a:pt x="14358" y="8436"/>
                  </a:cubicBezTo>
                  <a:close/>
                  <a:moveTo>
                    <a:pt x="10886" y="11308"/>
                  </a:moveTo>
                  <a:cubicBezTo>
                    <a:pt x="10035" y="11308"/>
                    <a:pt x="9342" y="9558"/>
                    <a:pt x="9342" y="7409"/>
                  </a:cubicBezTo>
                  <a:cubicBezTo>
                    <a:pt x="9342" y="5261"/>
                    <a:pt x="10035" y="3509"/>
                    <a:pt x="10886" y="3509"/>
                  </a:cubicBezTo>
                  <a:cubicBezTo>
                    <a:pt x="11736" y="3509"/>
                    <a:pt x="12430" y="5261"/>
                    <a:pt x="12430" y="7409"/>
                  </a:cubicBezTo>
                  <a:cubicBezTo>
                    <a:pt x="12430" y="9558"/>
                    <a:pt x="11736" y="11308"/>
                    <a:pt x="10886" y="11308"/>
                  </a:cubicBezTo>
                  <a:close/>
                </a:path>
              </a:pathLst>
            </a:custGeom>
            <a:solidFill>
              <a:srgbClr val="184F78"/>
            </a:solidFill>
            <a:ln w="9525" cap="flat" cmpd="sng">
              <a:noFill/>
              <a:prstDash val="solid"/>
              <a:round/>
            </a:ln>
          </p:spPr>
          <p:txBody>
            <a:bodyPr rtlCol="0" anchor="ctr"/>
            <a:lstStyle/>
            <a:p>
              <a:pPr algn="ctr"/>
            </a:p>
          </p:txBody>
        </p:sp>
        <p:sp>
          <p:nvSpPr>
            <p:cNvPr id="737" name="矩形"/>
            <p:cNvSpPr/>
            <p:nvPr/>
          </p:nvSpPr>
          <p:spPr>
            <a:xfrm>
              <a:off x="7206953" y="2060971"/>
              <a:ext cx="510620" cy="24226"/>
            </a:xfrm>
            <a:prstGeom prst="rect">
              <a:avLst/>
            </a:prstGeom>
            <a:solidFill>
              <a:srgbClr val="9A9A9A"/>
            </a:solidFill>
            <a:ln w="9525" cap="flat" cmpd="sng">
              <a:noFill/>
              <a:prstDash val="solid"/>
              <a:round/>
            </a:ln>
          </p:spPr>
          <p:txBody>
            <a:bodyPr rtlCol="0" anchor="ctr"/>
            <a:lstStyle/>
            <a:p>
              <a:pPr algn="ctr"/>
            </a:p>
          </p:txBody>
        </p:sp>
        <p:sp>
          <p:nvSpPr>
            <p:cNvPr id="738" name="矩形"/>
            <p:cNvSpPr/>
            <p:nvPr/>
          </p:nvSpPr>
          <p:spPr>
            <a:xfrm>
              <a:off x="7206953" y="2129901"/>
              <a:ext cx="510620" cy="24513"/>
            </a:xfrm>
            <a:prstGeom prst="rect">
              <a:avLst/>
            </a:prstGeom>
            <a:solidFill>
              <a:srgbClr val="9A9A9A"/>
            </a:solidFill>
            <a:ln w="9525" cap="flat" cmpd="sng">
              <a:noFill/>
              <a:prstDash val="solid"/>
              <a:round/>
            </a:ln>
          </p:spPr>
          <p:txBody>
            <a:bodyPr rtlCol="0" anchor="ctr"/>
            <a:lstStyle/>
            <a:p>
              <a:pPr algn="ctr"/>
            </a:p>
          </p:txBody>
        </p:sp>
        <p:sp>
          <p:nvSpPr>
            <p:cNvPr id="739" name="矩形"/>
            <p:cNvSpPr/>
            <p:nvPr/>
          </p:nvSpPr>
          <p:spPr>
            <a:xfrm>
              <a:off x="7206953" y="2199120"/>
              <a:ext cx="510620" cy="24226"/>
            </a:xfrm>
            <a:prstGeom prst="rect">
              <a:avLst/>
            </a:prstGeom>
            <a:solidFill>
              <a:srgbClr val="9A9A9A"/>
            </a:solidFill>
            <a:ln w="9525" cap="flat" cmpd="sng">
              <a:noFill/>
              <a:prstDash val="solid"/>
              <a:round/>
            </a:ln>
          </p:spPr>
          <p:txBody>
            <a:bodyPr rtlCol="0" anchor="ctr"/>
            <a:lstStyle/>
            <a:p>
              <a:pPr algn="ctr"/>
            </a:p>
          </p:txBody>
        </p:sp>
        <p:sp>
          <p:nvSpPr>
            <p:cNvPr id="740" name="矩形"/>
            <p:cNvSpPr/>
            <p:nvPr/>
          </p:nvSpPr>
          <p:spPr>
            <a:xfrm>
              <a:off x="7206953" y="2268049"/>
              <a:ext cx="510620" cy="24513"/>
            </a:xfrm>
            <a:prstGeom prst="rect">
              <a:avLst/>
            </a:prstGeom>
            <a:solidFill>
              <a:srgbClr val="9A9A9A"/>
            </a:solidFill>
            <a:ln w="9525" cap="flat" cmpd="sng">
              <a:noFill/>
              <a:prstDash val="solid"/>
              <a:round/>
            </a:ln>
          </p:spPr>
          <p:txBody>
            <a:bodyPr rtlCol="0" anchor="ctr"/>
            <a:lstStyle/>
            <a:p>
              <a:pPr algn="ctr"/>
            </a:p>
          </p:txBody>
        </p:sp>
        <p:sp>
          <p:nvSpPr>
            <p:cNvPr id="741" name="矩形"/>
            <p:cNvSpPr/>
            <p:nvPr/>
          </p:nvSpPr>
          <p:spPr>
            <a:xfrm>
              <a:off x="7206953" y="2337268"/>
              <a:ext cx="510620" cy="24226"/>
            </a:xfrm>
            <a:prstGeom prst="rect">
              <a:avLst/>
            </a:prstGeom>
            <a:solidFill>
              <a:srgbClr val="9A9A9A"/>
            </a:solidFill>
            <a:ln w="9525" cap="flat" cmpd="sng">
              <a:noFill/>
              <a:prstDash val="solid"/>
              <a:round/>
            </a:ln>
          </p:spPr>
          <p:txBody>
            <a:bodyPr rtlCol="0" anchor="ctr"/>
            <a:lstStyle/>
            <a:p>
              <a:pPr algn="ctr"/>
            </a:p>
          </p:txBody>
        </p:sp>
        <p:sp>
          <p:nvSpPr>
            <p:cNvPr id="742" name="矩形"/>
            <p:cNvSpPr/>
            <p:nvPr/>
          </p:nvSpPr>
          <p:spPr>
            <a:xfrm>
              <a:off x="7206953" y="2406198"/>
              <a:ext cx="510620" cy="24513"/>
            </a:xfrm>
            <a:prstGeom prst="rect">
              <a:avLst/>
            </a:prstGeom>
            <a:solidFill>
              <a:srgbClr val="9A9A9A"/>
            </a:solidFill>
            <a:ln w="9525" cap="flat" cmpd="sng">
              <a:noFill/>
              <a:prstDash val="solid"/>
              <a:round/>
            </a:ln>
          </p:spPr>
          <p:txBody>
            <a:bodyPr rtlCol="0" anchor="ctr"/>
            <a:lstStyle/>
            <a:p>
              <a:pPr algn="ctr"/>
            </a:p>
          </p:txBody>
        </p:sp>
        <p:sp>
          <p:nvSpPr>
            <p:cNvPr id="743" name="矩形"/>
            <p:cNvSpPr/>
            <p:nvPr/>
          </p:nvSpPr>
          <p:spPr>
            <a:xfrm>
              <a:off x="7206953" y="2475416"/>
              <a:ext cx="510620" cy="24226"/>
            </a:xfrm>
            <a:prstGeom prst="rect">
              <a:avLst/>
            </a:prstGeom>
            <a:solidFill>
              <a:srgbClr val="9A9A9A"/>
            </a:solidFill>
            <a:ln w="9525" cap="flat" cmpd="sng">
              <a:noFill/>
              <a:prstDash val="solid"/>
              <a:round/>
            </a:ln>
          </p:spPr>
          <p:txBody>
            <a:bodyPr rtlCol="0" anchor="ctr"/>
            <a:lstStyle/>
            <a:p>
              <a:pPr algn="ctr"/>
            </a:p>
          </p:txBody>
        </p:sp>
        <p:sp>
          <p:nvSpPr>
            <p:cNvPr id="744" name="矩形"/>
            <p:cNvSpPr/>
            <p:nvPr/>
          </p:nvSpPr>
          <p:spPr>
            <a:xfrm>
              <a:off x="7206953" y="2544345"/>
              <a:ext cx="510620" cy="24514"/>
            </a:xfrm>
            <a:prstGeom prst="rect">
              <a:avLst/>
            </a:prstGeom>
            <a:solidFill>
              <a:srgbClr val="9A9A9A"/>
            </a:solidFill>
            <a:ln w="9525" cap="flat" cmpd="sng">
              <a:noFill/>
              <a:prstDash val="solid"/>
              <a:round/>
            </a:ln>
          </p:spPr>
          <p:txBody>
            <a:bodyPr rtlCol="0" anchor="ctr"/>
            <a:lstStyle/>
            <a:p>
              <a:pPr algn="ctr"/>
            </a:p>
          </p:txBody>
        </p:sp>
        <p:sp>
          <p:nvSpPr>
            <p:cNvPr id="745" name="矩形"/>
            <p:cNvSpPr/>
            <p:nvPr/>
          </p:nvSpPr>
          <p:spPr>
            <a:xfrm>
              <a:off x="7206953" y="2613564"/>
              <a:ext cx="510620" cy="24226"/>
            </a:xfrm>
            <a:prstGeom prst="rect">
              <a:avLst/>
            </a:prstGeom>
            <a:solidFill>
              <a:srgbClr val="9A9A9A"/>
            </a:solidFill>
            <a:ln w="9525" cap="flat" cmpd="sng">
              <a:noFill/>
              <a:prstDash val="solid"/>
              <a:round/>
            </a:ln>
          </p:spPr>
          <p:txBody>
            <a:bodyPr rtlCol="0" anchor="ctr"/>
            <a:lstStyle/>
            <a:p>
              <a:pPr algn="ctr"/>
            </a:p>
          </p:txBody>
        </p:sp>
        <p:sp>
          <p:nvSpPr>
            <p:cNvPr id="746" name="矩形"/>
            <p:cNvSpPr/>
            <p:nvPr/>
          </p:nvSpPr>
          <p:spPr>
            <a:xfrm>
              <a:off x="7206953" y="2682493"/>
              <a:ext cx="510620" cy="24514"/>
            </a:xfrm>
            <a:prstGeom prst="rect">
              <a:avLst/>
            </a:prstGeom>
            <a:solidFill>
              <a:srgbClr val="9A9A9A"/>
            </a:solidFill>
            <a:ln w="9525" cap="flat" cmpd="sng">
              <a:noFill/>
              <a:prstDash val="solid"/>
              <a:round/>
            </a:ln>
          </p:spPr>
          <p:txBody>
            <a:bodyPr rtlCol="0" anchor="ctr"/>
            <a:lstStyle/>
            <a:p>
              <a:pPr algn="ctr"/>
            </a:p>
          </p:txBody>
        </p:sp>
        <p:sp>
          <p:nvSpPr>
            <p:cNvPr id="747" name="矩形"/>
            <p:cNvSpPr/>
            <p:nvPr/>
          </p:nvSpPr>
          <p:spPr>
            <a:xfrm>
              <a:off x="7206953" y="2751710"/>
              <a:ext cx="510620" cy="24226"/>
            </a:xfrm>
            <a:prstGeom prst="rect">
              <a:avLst/>
            </a:prstGeom>
            <a:solidFill>
              <a:srgbClr val="9A9A9A"/>
            </a:solidFill>
            <a:ln w="9525" cap="flat" cmpd="sng">
              <a:noFill/>
              <a:prstDash val="solid"/>
              <a:round/>
            </a:ln>
          </p:spPr>
          <p:txBody>
            <a:bodyPr rtlCol="0" anchor="ctr"/>
            <a:lstStyle/>
            <a:p>
              <a:pPr algn="ctr"/>
            </a:p>
          </p:txBody>
        </p:sp>
        <p:sp>
          <p:nvSpPr>
            <p:cNvPr id="748" name="曲线"/>
            <p:cNvSpPr/>
            <p:nvPr/>
          </p:nvSpPr>
          <p:spPr>
            <a:xfrm>
              <a:off x="7003396" y="2869094"/>
              <a:ext cx="238155" cy="209384"/>
            </a:xfrm>
            <a:custGeom>
              <a:avLst/>
              <a:gdLst>
                <a:gd name="T1" fmla="*/ 0 w 21600"/>
                <a:gd name="T2" fmla="*/ 0 h 21600"/>
                <a:gd name="T3" fmla="*/ 21600 w 21600"/>
                <a:gd name="T4" fmla="*/ 21600 h 21600"/>
              </a:gdLst>
              <a:ahLst/>
              <a:cxnLst/>
              <a:rect l="T1" t="T2" r="T3" b="T4"/>
              <a:pathLst>
                <a:path w="21600" h="21600">
                  <a:moveTo>
                    <a:pt x="21599" y="21600"/>
                  </a:moveTo>
                  <a:lnTo>
                    <a:pt x="0" y="21600"/>
                  </a:lnTo>
                  <a:lnTo>
                    <a:pt x="0" y="0"/>
                  </a:lnTo>
                  <a:lnTo>
                    <a:pt x="10015" y="0"/>
                  </a:lnTo>
                  <a:lnTo>
                    <a:pt x="11506" y="0"/>
                  </a:lnTo>
                  <a:lnTo>
                    <a:pt x="21547" y="0"/>
                  </a:lnTo>
                  <a:lnTo>
                    <a:pt x="21599" y="0"/>
                  </a:lnTo>
                  <a:lnTo>
                    <a:pt x="21599" y="21600"/>
                  </a:lnTo>
                  <a:close/>
                </a:path>
              </a:pathLst>
            </a:custGeom>
            <a:solidFill>
              <a:srgbClr val="41424D"/>
            </a:solidFill>
            <a:ln w="9525" cap="flat" cmpd="sng">
              <a:noFill/>
              <a:prstDash val="solid"/>
              <a:round/>
            </a:ln>
          </p:spPr>
          <p:txBody>
            <a:bodyPr rtlCol="0" anchor="ctr"/>
            <a:lstStyle/>
            <a:p>
              <a:pPr algn="ctr"/>
            </a:p>
          </p:txBody>
        </p:sp>
        <p:sp>
          <p:nvSpPr>
            <p:cNvPr id="749" name="曲线"/>
            <p:cNvSpPr/>
            <p:nvPr/>
          </p:nvSpPr>
          <p:spPr>
            <a:xfrm>
              <a:off x="7003108" y="2868806"/>
              <a:ext cx="127439" cy="209672"/>
            </a:xfrm>
            <a:custGeom>
              <a:avLst/>
              <a:gdLst>
                <a:gd name="T1" fmla="*/ 0 w 21600"/>
                <a:gd name="T2" fmla="*/ 0 h 21600"/>
                <a:gd name="T3" fmla="*/ 21600 w 21600"/>
                <a:gd name="T4" fmla="*/ 21600 h 21600"/>
              </a:gdLst>
              <a:ahLst/>
              <a:cxnLst/>
              <a:rect l="T1" t="T2" r="T3" b="T4"/>
              <a:pathLst>
                <a:path w="21600" h="21600">
                  <a:moveTo>
                    <a:pt x="21600" y="21600"/>
                  </a:moveTo>
                  <a:lnTo>
                    <a:pt x="47" y="21600"/>
                  </a:lnTo>
                  <a:lnTo>
                    <a:pt x="0" y="28"/>
                  </a:lnTo>
                  <a:lnTo>
                    <a:pt x="21551" y="0"/>
                  </a:lnTo>
                  <a:lnTo>
                    <a:pt x="21551" y="28"/>
                  </a:lnTo>
                  <a:lnTo>
                    <a:pt x="21600" y="21600"/>
                  </a:lnTo>
                  <a:close/>
                </a:path>
              </a:pathLst>
            </a:custGeom>
            <a:solidFill>
              <a:srgbClr val="35363D"/>
            </a:solidFill>
            <a:ln w="9525" cap="flat" cmpd="sng">
              <a:noFill/>
              <a:prstDash val="solid"/>
              <a:round/>
            </a:ln>
          </p:spPr>
          <p:txBody>
            <a:bodyPr rtlCol="0" anchor="ctr"/>
            <a:lstStyle/>
            <a:p>
              <a:pPr algn="ctr"/>
            </a:p>
          </p:txBody>
        </p:sp>
        <p:sp>
          <p:nvSpPr>
            <p:cNvPr id="750" name="曲线"/>
            <p:cNvSpPr/>
            <p:nvPr/>
          </p:nvSpPr>
          <p:spPr>
            <a:xfrm>
              <a:off x="6997053" y="2332653"/>
              <a:ext cx="231811" cy="432037"/>
            </a:xfrm>
            <a:custGeom>
              <a:avLst/>
              <a:gdLst>
                <a:gd name="T1" fmla="*/ 0 w 21600"/>
                <a:gd name="T2" fmla="*/ 0 h 21600"/>
                <a:gd name="T3" fmla="*/ 21600 w 21600"/>
                <a:gd name="T4" fmla="*/ 21600 h 21600"/>
              </a:gdLst>
              <a:ahLst/>
              <a:cxnLst/>
              <a:rect l="T1" t="T2" r="T3" b="T4"/>
              <a:pathLst>
                <a:path w="21600" h="21600">
                  <a:moveTo>
                    <a:pt x="12002" y="9864"/>
                  </a:moveTo>
                  <a:cubicBezTo>
                    <a:pt x="12362" y="9396"/>
                    <a:pt x="13526" y="7491"/>
                    <a:pt x="13360" y="5721"/>
                  </a:cubicBezTo>
                  <a:cubicBezTo>
                    <a:pt x="13152" y="2090"/>
                    <a:pt x="13152" y="2090"/>
                    <a:pt x="13152" y="2090"/>
                  </a:cubicBezTo>
                  <a:cubicBezTo>
                    <a:pt x="13152" y="2090"/>
                    <a:pt x="13183" y="869"/>
                    <a:pt x="15287" y="334"/>
                  </a:cubicBezTo>
                  <a:cubicBezTo>
                    <a:pt x="15389" y="310"/>
                    <a:pt x="15489" y="290"/>
                    <a:pt x="15597" y="277"/>
                  </a:cubicBezTo>
                  <a:cubicBezTo>
                    <a:pt x="16197" y="198"/>
                    <a:pt x="18327" y="0"/>
                    <a:pt x="19962" y="797"/>
                  </a:cubicBezTo>
                  <a:cubicBezTo>
                    <a:pt x="20145" y="888"/>
                    <a:pt x="20285" y="1001"/>
                    <a:pt x="20379" y="1123"/>
                  </a:cubicBezTo>
                  <a:cubicBezTo>
                    <a:pt x="20582" y="1404"/>
                    <a:pt x="20873" y="1999"/>
                    <a:pt x="20873" y="3153"/>
                  </a:cubicBezTo>
                  <a:cubicBezTo>
                    <a:pt x="21600" y="13030"/>
                    <a:pt x="21600" y="13030"/>
                    <a:pt x="21600" y="13030"/>
                  </a:cubicBezTo>
                  <a:cubicBezTo>
                    <a:pt x="21600" y="13030"/>
                    <a:pt x="21567" y="15521"/>
                    <a:pt x="20645" y="17210"/>
                  </a:cubicBezTo>
                  <a:cubicBezTo>
                    <a:pt x="20627" y="17238"/>
                    <a:pt x="20614" y="17264"/>
                    <a:pt x="20607" y="17287"/>
                  </a:cubicBezTo>
                  <a:cubicBezTo>
                    <a:pt x="20513" y="17549"/>
                    <a:pt x="19957" y="19023"/>
                    <a:pt x="19387" y="19707"/>
                  </a:cubicBezTo>
                  <a:cubicBezTo>
                    <a:pt x="19293" y="19819"/>
                    <a:pt x="19242" y="19941"/>
                    <a:pt x="19242" y="20062"/>
                  </a:cubicBezTo>
                  <a:cubicBezTo>
                    <a:pt x="19236" y="21551"/>
                    <a:pt x="19236" y="21551"/>
                    <a:pt x="19236" y="21551"/>
                  </a:cubicBezTo>
                  <a:cubicBezTo>
                    <a:pt x="19236" y="21579"/>
                    <a:pt x="19199" y="21600"/>
                    <a:pt x="19148" y="21600"/>
                  </a:cubicBezTo>
                  <a:cubicBezTo>
                    <a:pt x="4333" y="21600"/>
                    <a:pt x="4333" y="21600"/>
                    <a:pt x="4333" y="21600"/>
                  </a:cubicBezTo>
                  <a:cubicBezTo>
                    <a:pt x="4333" y="20723"/>
                    <a:pt x="4333" y="20723"/>
                    <a:pt x="4333" y="20723"/>
                  </a:cubicBezTo>
                  <a:cubicBezTo>
                    <a:pt x="4333" y="20513"/>
                    <a:pt x="4188" y="20309"/>
                    <a:pt x="3934" y="20151"/>
                  </a:cubicBezTo>
                  <a:cubicBezTo>
                    <a:pt x="0" y="17714"/>
                    <a:pt x="0" y="17714"/>
                    <a:pt x="0" y="17714"/>
                  </a:cubicBezTo>
                  <a:cubicBezTo>
                    <a:pt x="6872" y="12739"/>
                    <a:pt x="6872" y="12739"/>
                    <a:pt x="6872" y="12739"/>
                  </a:cubicBezTo>
                  <a:cubicBezTo>
                    <a:pt x="7031" y="12624"/>
                    <a:pt x="7220" y="12476"/>
                    <a:pt x="7385" y="12365"/>
                  </a:cubicBezTo>
                  <a:cubicBezTo>
                    <a:pt x="7524" y="12262"/>
                    <a:pt x="9571" y="13040"/>
                    <a:pt x="12002" y="9864"/>
                  </a:cubicBezTo>
                  <a:close/>
                </a:path>
              </a:pathLst>
            </a:custGeom>
            <a:solidFill>
              <a:srgbClr val="ECB98C"/>
            </a:solidFill>
            <a:ln w="9525" cap="flat" cmpd="sng">
              <a:noFill/>
              <a:prstDash val="solid"/>
              <a:round/>
            </a:ln>
          </p:spPr>
          <p:txBody>
            <a:bodyPr rtlCol="0" anchor="ctr"/>
            <a:lstStyle/>
            <a:p>
              <a:pPr algn="ctr"/>
            </a:p>
          </p:txBody>
        </p:sp>
        <p:sp>
          <p:nvSpPr>
            <p:cNvPr id="751" name="曲线"/>
            <p:cNvSpPr/>
            <p:nvPr/>
          </p:nvSpPr>
          <p:spPr>
            <a:xfrm>
              <a:off x="7154766" y="2349092"/>
              <a:ext cx="54204" cy="50182"/>
            </a:xfrm>
            <a:custGeom>
              <a:avLst/>
              <a:gdLst>
                <a:gd name="T1" fmla="*/ 0 w 21600"/>
                <a:gd name="T2" fmla="*/ 0 h 21600"/>
                <a:gd name="T3" fmla="*/ 21600 w 21600"/>
                <a:gd name="T4" fmla="*/ 21600 h 21600"/>
              </a:gdLst>
              <a:ahLst/>
              <a:cxnLst/>
              <a:rect l="T1" t="T2" r="T3" b="T4"/>
              <a:pathLst>
                <a:path w="21600" h="21600">
                  <a:moveTo>
                    <a:pt x="18513" y="21569"/>
                  </a:moveTo>
                  <a:cubicBezTo>
                    <a:pt x="2463" y="21249"/>
                    <a:pt x="2463" y="21249"/>
                    <a:pt x="2463" y="21249"/>
                  </a:cubicBezTo>
                  <a:cubicBezTo>
                    <a:pt x="1081" y="21221"/>
                    <a:pt x="0" y="19966"/>
                    <a:pt x="53" y="18509"/>
                  </a:cubicBezTo>
                  <a:cubicBezTo>
                    <a:pt x="406" y="9035"/>
                    <a:pt x="406" y="9035"/>
                    <a:pt x="406" y="9035"/>
                  </a:cubicBezTo>
                  <a:cubicBezTo>
                    <a:pt x="406" y="9035"/>
                    <a:pt x="1108" y="1544"/>
                    <a:pt x="9906" y="553"/>
                  </a:cubicBezTo>
                  <a:cubicBezTo>
                    <a:pt x="9906" y="553"/>
                    <a:pt x="17322" y="0"/>
                    <a:pt x="20517" y="7053"/>
                  </a:cubicBezTo>
                  <a:cubicBezTo>
                    <a:pt x="20517" y="7053"/>
                    <a:pt x="21600" y="9968"/>
                    <a:pt x="21058" y="15944"/>
                  </a:cubicBezTo>
                  <a:cubicBezTo>
                    <a:pt x="21004" y="18976"/>
                    <a:pt x="21004" y="18976"/>
                    <a:pt x="21004" y="18976"/>
                  </a:cubicBezTo>
                  <a:cubicBezTo>
                    <a:pt x="21004" y="20434"/>
                    <a:pt x="19866" y="21600"/>
                    <a:pt x="18513" y="21569"/>
                  </a:cubicBezTo>
                  <a:close/>
                </a:path>
              </a:pathLst>
            </a:custGeom>
            <a:solidFill>
              <a:srgbClr val="F6E2C9"/>
            </a:solidFill>
            <a:ln w="9525" cap="flat" cmpd="sng">
              <a:noFill/>
              <a:prstDash val="solid"/>
              <a:round/>
            </a:ln>
          </p:spPr>
          <p:txBody>
            <a:bodyPr rtlCol="0" anchor="ctr"/>
            <a:lstStyle/>
            <a:p>
              <a:pPr algn="ctr"/>
            </a:p>
          </p:txBody>
        </p:sp>
        <p:sp>
          <p:nvSpPr>
            <p:cNvPr id="752" name="曲线"/>
            <p:cNvSpPr/>
            <p:nvPr/>
          </p:nvSpPr>
          <p:spPr>
            <a:xfrm>
              <a:off x="6988980" y="2756615"/>
              <a:ext cx="266698" cy="118536"/>
            </a:xfrm>
            <a:custGeom>
              <a:avLst/>
              <a:gdLst>
                <a:gd name="T1" fmla="*/ 0 w 21600"/>
                <a:gd name="T2" fmla="*/ 0 h 21600"/>
                <a:gd name="T3" fmla="*/ 21600 w 21600"/>
                <a:gd name="T4" fmla="*/ 21600 h 21600"/>
              </a:gdLst>
              <a:ahLst/>
              <a:cxnLst/>
              <a:rect l="T1" t="T2" r="T3" b="T4"/>
              <a:pathLst>
                <a:path w="21600" h="21600">
                  <a:moveTo>
                    <a:pt x="2056" y="21600"/>
                  </a:moveTo>
                  <a:cubicBezTo>
                    <a:pt x="19547" y="21549"/>
                    <a:pt x="19547" y="21549"/>
                    <a:pt x="19547" y="21549"/>
                  </a:cubicBezTo>
                  <a:cubicBezTo>
                    <a:pt x="20678" y="21549"/>
                    <a:pt x="21599" y="19462"/>
                    <a:pt x="21599" y="16930"/>
                  </a:cubicBezTo>
                  <a:cubicBezTo>
                    <a:pt x="21594" y="4617"/>
                    <a:pt x="21594" y="4617"/>
                    <a:pt x="21594" y="4617"/>
                  </a:cubicBezTo>
                  <a:cubicBezTo>
                    <a:pt x="21594" y="2074"/>
                    <a:pt x="20666" y="0"/>
                    <a:pt x="19537" y="0"/>
                  </a:cubicBezTo>
                  <a:cubicBezTo>
                    <a:pt x="2051" y="36"/>
                    <a:pt x="2051" y="36"/>
                    <a:pt x="2051" y="36"/>
                  </a:cubicBezTo>
                  <a:cubicBezTo>
                    <a:pt x="920" y="36"/>
                    <a:pt x="0" y="2124"/>
                    <a:pt x="0" y="4667"/>
                  </a:cubicBezTo>
                  <a:cubicBezTo>
                    <a:pt x="4" y="16980"/>
                    <a:pt x="4" y="16980"/>
                    <a:pt x="4" y="16980"/>
                  </a:cubicBezTo>
                  <a:cubicBezTo>
                    <a:pt x="4" y="19524"/>
                    <a:pt x="931" y="21600"/>
                    <a:pt x="2056" y="21600"/>
                  </a:cubicBezTo>
                  <a:close/>
                </a:path>
              </a:pathLst>
            </a:custGeom>
            <a:solidFill>
              <a:srgbClr val="CECECE"/>
            </a:solidFill>
            <a:ln w="9525" cap="flat" cmpd="sng">
              <a:noFill/>
              <a:prstDash val="solid"/>
              <a:round/>
            </a:ln>
          </p:spPr>
          <p:txBody>
            <a:bodyPr rtlCol="0" anchor="ctr"/>
            <a:lstStyle/>
            <a:p>
              <a:pPr algn="ctr"/>
            </a:p>
          </p:txBody>
        </p:sp>
        <p:sp>
          <p:nvSpPr>
            <p:cNvPr id="753" name="曲线"/>
            <p:cNvSpPr/>
            <p:nvPr/>
          </p:nvSpPr>
          <p:spPr>
            <a:xfrm>
              <a:off x="7449144" y="2173740"/>
              <a:ext cx="91974" cy="73832"/>
            </a:xfrm>
            <a:custGeom>
              <a:avLst/>
              <a:gdLst>
                <a:gd name="T1" fmla="*/ 0 w 21600"/>
                <a:gd name="T2" fmla="*/ 0 h 21600"/>
                <a:gd name="T3" fmla="*/ 21600 w 21600"/>
                <a:gd name="T4" fmla="*/ 21600 h 21600"/>
              </a:gdLst>
              <a:ahLst/>
              <a:cxnLst/>
              <a:rect l="T1" t="T2" r="T3" b="T4"/>
              <a:pathLst>
                <a:path w="21600" h="21600">
                  <a:moveTo>
                    <a:pt x="21600" y="2647"/>
                  </a:moveTo>
                  <a:cubicBezTo>
                    <a:pt x="21600" y="2647"/>
                    <a:pt x="936" y="0"/>
                    <a:pt x="459" y="1067"/>
                  </a:cubicBezTo>
                  <a:cubicBezTo>
                    <a:pt x="0" y="2133"/>
                    <a:pt x="14351" y="21600"/>
                    <a:pt x="14351" y="21600"/>
                  </a:cubicBezTo>
                  <a:cubicBezTo>
                    <a:pt x="20391" y="14445"/>
                    <a:pt x="20391" y="14445"/>
                    <a:pt x="20391" y="14445"/>
                  </a:cubicBezTo>
                  <a:lnTo>
                    <a:pt x="21600" y="2647"/>
                  </a:lnTo>
                  <a:close/>
                </a:path>
              </a:pathLst>
            </a:custGeom>
            <a:solidFill>
              <a:srgbClr val="F9C68F"/>
            </a:solidFill>
            <a:ln w="9525" cap="flat" cmpd="sng">
              <a:noFill/>
              <a:prstDash val="solid"/>
              <a:round/>
            </a:ln>
          </p:spPr>
          <p:txBody>
            <a:bodyPr rtlCol="0" anchor="ctr"/>
            <a:lstStyle/>
            <a:p>
              <a:pPr algn="ctr"/>
            </a:p>
          </p:txBody>
        </p:sp>
        <p:sp>
          <p:nvSpPr>
            <p:cNvPr id="754" name="曲线"/>
            <p:cNvSpPr/>
            <p:nvPr/>
          </p:nvSpPr>
          <p:spPr>
            <a:xfrm>
              <a:off x="7449721" y="2174893"/>
              <a:ext cx="36328" cy="29706"/>
            </a:xfrm>
            <a:custGeom>
              <a:avLst/>
              <a:gdLst>
                <a:gd name="T1" fmla="*/ 0 w 21600"/>
                <a:gd name="T2" fmla="*/ 0 h 21600"/>
                <a:gd name="T3" fmla="*/ 21600 w 21600"/>
                <a:gd name="T4" fmla="*/ 21600 h 21600"/>
              </a:gdLst>
              <a:ahLst/>
              <a:cxnLst/>
              <a:rect l="T1" t="T2" r="T3" b="T4"/>
              <a:pathLst>
                <a:path w="21600" h="21600">
                  <a:moveTo>
                    <a:pt x="21600" y="2109"/>
                  </a:moveTo>
                  <a:cubicBezTo>
                    <a:pt x="21600" y="2109"/>
                    <a:pt x="965" y="0"/>
                    <a:pt x="521" y="1472"/>
                  </a:cubicBezTo>
                  <a:cubicBezTo>
                    <a:pt x="0" y="3288"/>
                    <a:pt x="13273" y="21600"/>
                    <a:pt x="13273" y="21600"/>
                  </a:cubicBezTo>
                  <a:lnTo>
                    <a:pt x="21600" y="2109"/>
                  </a:lnTo>
                  <a:close/>
                </a:path>
              </a:pathLst>
            </a:custGeom>
            <a:solidFill>
              <a:srgbClr val="282928"/>
            </a:solidFill>
            <a:ln w="9525" cap="flat" cmpd="sng">
              <a:noFill/>
              <a:prstDash val="solid"/>
              <a:round/>
            </a:ln>
          </p:spPr>
          <p:txBody>
            <a:bodyPr rtlCol="0" anchor="ctr"/>
            <a:lstStyle/>
            <a:p>
              <a:pPr algn="ctr"/>
            </a:p>
          </p:txBody>
        </p:sp>
        <p:sp>
          <p:nvSpPr>
            <p:cNvPr id="755" name="曲线"/>
            <p:cNvSpPr/>
            <p:nvPr/>
          </p:nvSpPr>
          <p:spPr>
            <a:xfrm>
              <a:off x="7684992" y="2247572"/>
              <a:ext cx="170399" cy="126323"/>
            </a:xfrm>
            <a:custGeom>
              <a:avLst/>
              <a:gdLst>
                <a:gd name="T1" fmla="*/ 0 w 21600"/>
                <a:gd name="T2" fmla="*/ 0 h 21600"/>
                <a:gd name="T3" fmla="*/ 21600 w 21600"/>
                <a:gd name="T4" fmla="*/ 21600 h 21600"/>
              </a:gdLst>
              <a:ahLst/>
              <a:cxnLst/>
              <a:rect l="T1" t="T2" r="T3" b="T4"/>
              <a:pathLst>
                <a:path w="21600" h="21600">
                  <a:moveTo>
                    <a:pt x="0" y="8596"/>
                  </a:moveTo>
                  <a:cubicBezTo>
                    <a:pt x="402" y="8688"/>
                    <a:pt x="8998" y="18603"/>
                    <a:pt x="21600" y="21600"/>
                  </a:cubicBezTo>
                  <a:cubicBezTo>
                    <a:pt x="13201" y="0"/>
                    <a:pt x="13201" y="0"/>
                    <a:pt x="13201" y="0"/>
                  </a:cubicBezTo>
                  <a:lnTo>
                    <a:pt x="0" y="8596"/>
                  </a:lnTo>
                  <a:close/>
                </a:path>
              </a:pathLst>
            </a:custGeom>
            <a:solidFill>
              <a:srgbClr val="E0BA94"/>
            </a:solidFill>
            <a:ln w="9525" cap="flat" cmpd="sng">
              <a:noFill/>
              <a:prstDash val="solid"/>
              <a:round/>
            </a:ln>
          </p:spPr>
          <p:txBody>
            <a:bodyPr rtlCol="0" anchor="ctr"/>
            <a:lstStyle/>
            <a:p>
              <a:pPr algn="ctr"/>
            </a:p>
          </p:txBody>
        </p:sp>
        <p:sp>
          <p:nvSpPr>
            <p:cNvPr id="756" name="曲线"/>
            <p:cNvSpPr/>
            <p:nvPr/>
          </p:nvSpPr>
          <p:spPr>
            <a:xfrm>
              <a:off x="7596478" y="2210367"/>
              <a:ext cx="368188" cy="297927"/>
            </a:xfrm>
            <a:custGeom>
              <a:avLst/>
              <a:gdLst>
                <a:gd name="T1" fmla="*/ 0 w 21600"/>
                <a:gd name="T2" fmla="*/ 0 h 21600"/>
                <a:gd name="T3" fmla="*/ 21600 w 21600"/>
                <a:gd name="T4" fmla="*/ 21600 h 21600"/>
              </a:gdLst>
              <a:ahLst/>
              <a:cxnLst/>
              <a:rect l="T1" t="T2" r="T3" b="T4"/>
              <a:pathLst>
                <a:path w="21600" h="21600">
                  <a:moveTo>
                    <a:pt x="20170" y="10457"/>
                  </a:moveTo>
                  <a:cubicBezTo>
                    <a:pt x="14546" y="2004"/>
                    <a:pt x="14546" y="2004"/>
                    <a:pt x="14546" y="2004"/>
                  </a:cubicBezTo>
                  <a:cubicBezTo>
                    <a:pt x="14546" y="2004"/>
                    <a:pt x="14085" y="1380"/>
                    <a:pt x="13412" y="825"/>
                  </a:cubicBezTo>
                  <a:cubicBezTo>
                    <a:pt x="12712" y="244"/>
                    <a:pt x="11870" y="0"/>
                    <a:pt x="11033" y="121"/>
                  </a:cubicBezTo>
                  <a:cubicBezTo>
                    <a:pt x="0" y="1748"/>
                    <a:pt x="0" y="1748"/>
                    <a:pt x="0" y="1748"/>
                  </a:cubicBezTo>
                  <a:cubicBezTo>
                    <a:pt x="4744" y="6371"/>
                    <a:pt x="4744" y="6371"/>
                    <a:pt x="4744" y="6371"/>
                  </a:cubicBezTo>
                  <a:cubicBezTo>
                    <a:pt x="10210" y="5236"/>
                    <a:pt x="10210" y="5236"/>
                    <a:pt x="10210" y="5236"/>
                  </a:cubicBezTo>
                  <a:cubicBezTo>
                    <a:pt x="10210" y="5236"/>
                    <a:pt x="10951" y="5093"/>
                    <a:pt x="11603" y="6936"/>
                  </a:cubicBezTo>
                  <a:cubicBezTo>
                    <a:pt x="13619" y="11632"/>
                    <a:pt x="13619" y="11632"/>
                    <a:pt x="13619" y="11632"/>
                  </a:cubicBezTo>
                  <a:cubicBezTo>
                    <a:pt x="14331" y="13282"/>
                    <a:pt x="14116" y="15321"/>
                    <a:pt x="13070" y="16661"/>
                  </a:cubicBezTo>
                  <a:cubicBezTo>
                    <a:pt x="12879" y="16908"/>
                    <a:pt x="12668" y="17119"/>
                    <a:pt x="12434" y="17281"/>
                  </a:cubicBezTo>
                  <a:cubicBezTo>
                    <a:pt x="19312" y="21600"/>
                    <a:pt x="19312" y="21600"/>
                    <a:pt x="19312" y="21600"/>
                  </a:cubicBezTo>
                  <a:cubicBezTo>
                    <a:pt x="20752" y="15611"/>
                    <a:pt x="20752" y="15611"/>
                    <a:pt x="20752" y="15611"/>
                  </a:cubicBezTo>
                  <a:cubicBezTo>
                    <a:pt x="20752" y="15611"/>
                    <a:pt x="21600" y="12644"/>
                    <a:pt x="20170" y="10457"/>
                  </a:cubicBezTo>
                  <a:close/>
                </a:path>
              </a:pathLst>
            </a:custGeom>
            <a:solidFill>
              <a:srgbClr val="ECB98C"/>
            </a:solidFill>
            <a:ln w="9525" cap="flat" cmpd="sng">
              <a:noFill/>
              <a:prstDash val="solid"/>
              <a:round/>
            </a:ln>
          </p:spPr>
          <p:txBody>
            <a:bodyPr rtlCol="0" anchor="ctr"/>
            <a:lstStyle/>
            <a:p>
              <a:pPr algn="ctr"/>
            </a:p>
          </p:txBody>
        </p:sp>
        <p:sp>
          <p:nvSpPr>
            <p:cNvPr id="757" name="曲线"/>
            <p:cNvSpPr/>
            <p:nvPr/>
          </p:nvSpPr>
          <p:spPr>
            <a:xfrm>
              <a:off x="7790808" y="2671821"/>
              <a:ext cx="338778" cy="406657"/>
            </a:xfrm>
            <a:custGeom>
              <a:avLst/>
              <a:gdLst>
                <a:gd name="T1" fmla="*/ 0 w 21600"/>
                <a:gd name="T2" fmla="*/ 0 h 21600"/>
                <a:gd name="T3" fmla="*/ 21600 w 21600"/>
                <a:gd name="T4" fmla="*/ 21600 h 21600"/>
              </a:gdLst>
              <a:ahLst/>
              <a:cxnLst/>
              <a:rect l="T1" t="T2" r="T3" b="T4"/>
              <a:pathLst>
                <a:path w="21600" h="21600">
                  <a:moveTo>
                    <a:pt x="21600" y="13649"/>
                  </a:moveTo>
                  <a:lnTo>
                    <a:pt x="21600" y="21600"/>
                  </a:lnTo>
                  <a:lnTo>
                    <a:pt x="9632" y="21600"/>
                  </a:lnTo>
                  <a:lnTo>
                    <a:pt x="0" y="5560"/>
                  </a:lnTo>
                  <a:lnTo>
                    <a:pt x="35" y="5545"/>
                  </a:lnTo>
                  <a:lnTo>
                    <a:pt x="7186" y="2573"/>
                  </a:lnTo>
                  <a:lnTo>
                    <a:pt x="13400" y="0"/>
                  </a:lnTo>
                  <a:lnTo>
                    <a:pt x="21600" y="13649"/>
                  </a:lnTo>
                  <a:close/>
                </a:path>
              </a:pathLst>
            </a:custGeom>
            <a:solidFill>
              <a:srgbClr val="41424D"/>
            </a:solidFill>
            <a:ln w="9525" cap="flat" cmpd="sng">
              <a:noFill/>
              <a:prstDash val="solid"/>
              <a:round/>
            </a:ln>
          </p:spPr>
          <p:txBody>
            <a:bodyPr rtlCol="0" anchor="ctr"/>
            <a:lstStyle/>
            <a:p>
              <a:pPr algn="ctr"/>
            </a:p>
          </p:txBody>
        </p:sp>
        <p:sp>
          <p:nvSpPr>
            <p:cNvPr id="758" name="曲线"/>
            <p:cNvSpPr/>
            <p:nvPr/>
          </p:nvSpPr>
          <p:spPr>
            <a:xfrm>
              <a:off x="7791384" y="2720275"/>
              <a:ext cx="291206" cy="358204"/>
            </a:xfrm>
            <a:custGeom>
              <a:avLst/>
              <a:gdLst>
                <a:gd name="T1" fmla="*/ 0 w 21600"/>
                <a:gd name="T2" fmla="*/ 0 h 21600"/>
                <a:gd name="T3" fmla="*/ 21600 w 21600"/>
                <a:gd name="T4" fmla="*/ 21600 h 21600"/>
              </a:gdLst>
              <a:ahLst/>
              <a:cxnLst/>
              <a:rect l="T1" t="T2" r="T3" b="T4"/>
              <a:pathLst>
                <a:path w="21600" h="21600">
                  <a:moveTo>
                    <a:pt x="21600" y="21600"/>
                  </a:moveTo>
                  <a:lnTo>
                    <a:pt x="11184" y="21600"/>
                  </a:lnTo>
                  <a:lnTo>
                    <a:pt x="0" y="3372"/>
                  </a:lnTo>
                  <a:lnTo>
                    <a:pt x="8318" y="0"/>
                  </a:lnTo>
                  <a:lnTo>
                    <a:pt x="21600" y="21600"/>
                  </a:lnTo>
                  <a:close/>
                </a:path>
              </a:pathLst>
            </a:custGeom>
            <a:solidFill>
              <a:srgbClr val="35363D"/>
            </a:solidFill>
            <a:ln w="9525" cap="flat" cmpd="sng">
              <a:noFill/>
              <a:prstDash val="solid"/>
              <a:round/>
            </a:ln>
          </p:spPr>
          <p:txBody>
            <a:bodyPr rtlCol="0" anchor="ctr"/>
            <a:lstStyle/>
            <a:p>
              <a:pPr algn="ctr"/>
            </a:p>
          </p:txBody>
        </p:sp>
        <p:sp>
          <p:nvSpPr>
            <p:cNvPr id="759" name="曲线"/>
            <p:cNvSpPr/>
            <p:nvPr/>
          </p:nvSpPr>
          <p:spPr>
            <a:xfrm>
              <a:off x="7507097" y="2182680"/>
              <a:ext cx="414031" cy="245723"/>
            </a:xfrm>
            <a:custGeom>
              <a:avLst/>
              <a:gdLst>
                <a:gd name="T1" fmla="*/ 0 w 21600"/>
                <a:gd name="T2" fmla="*/ 0 h 21600"/>
                <a:gd name="T3" fmla="*/ 21600 w 21600"/>
                <a:gd name="T4" fmla="*/ 21600 h 21600"/>
              </a:gdLst>
              <a:ahLst/>
              <a:cxnLst/>
              <a:rect l="T1" t="T2" r="T3" b="T4"/>
              <a:pathLst>
                <a:path w="21600" h="21600">
                  <a:moveTo>
                    <a:pt x="1772" y="0"/>
                  </a:moveTo>
                  <a:cubicBezTo>
                    <a:pt x="21600" y="16055"/>
                    <a:pt x="21600" y="16055"/>
                    <a:pt x="21600" y="16055"/>
                  </a:cubicBezTo>
                  <a:cubicBezTo>
                    <a:pt x="20003" y="21600"/>
                    <a:pt x="20003" y="21600"/>
                    <a:pt x="20003" y="21600"/>
                  </a:cubicBezTo>
                  <a:cubicBezTo>
                    <a:pt x="161" y="5709"/>
                    <a:pt x="161" y="5709"/>
                    <a:pt x="161" y="5709"/>
                  </a:cubicBezTo>
                  <a:cubicBezTo>
                    <a:pt x="161" y="5709"/>
                    <a:pt x="0" y="4763"/>
                    <a:pt x="506" y="4628"/>
                  </a:cubicBezTo>
                  <a:cubicBezTo>
                    <a:pt x="506" y="4628"/>
                    <a:pt x="222" y="3794"/>
                    <a:pt x="849" y="3526"/>
                  </a:cubicBezTo>
                  <a:cubicBezTo>
                    <a:pt x="849" y="3526"/>
                    <a:pt x="580" y="2730"/>
                    <a:pt x="1191" y="2242"/>
                  </a:cubicBezTo>
                  <a:cubicBezTo>
                    <a:pt x="1191" y="2242"/>
                    <a:pt x="923" y="1457"/>
                    <a:pt x="1454" y="1171"/>
                  </a:cubicBezTo>
                  <a:cubicBezTo>
                    <a:pt x="1454" y="1171"/>
                    <a:pt x="1213" y="606"/>
                    <a:pt x="1772" y="0"/>
                  </a:cubicBezTo>
                  <a:close/>
                </a:path>
              </a:pathLst>
            </a:custGeom>
            <a:solidFill>
              <a:srgbClr val="FBBF32"/>
            </a:solidFill>
            <a:ln w="9525" cap="flat" cmpd="sng">
              <a:noFill/>
              <a:prstDash val="solid"/>
              <a:round/>
            </a:ln>
          </p:spPr>
          <p:txBody>
            <a:bodyPr rtlCol="0" anchor="ctr"/>
            <a:lstStyle/>
            <a:p>
              <a:pPr algn="ctr"/>
            </a:p>
          </p:txBody>
        </p:sp>
        <p:sp>
          <p:nvSpPr>
            <p:cNvPr id="760" name="曲线"/>
            <p:cNvSpPr/>
            <p:nvPr/>
          </p:nvSpPr>
          <p:spPr>
            <a:xfrm>
              <a:off x="7507097" y="2214117"/>
              <a:ext cx="398174" cy="214288"/>
            </a:xfrm>
            <a:custGeom>
              <a:avLst/>
              <a:gdLst>
                <a:gd name="T1" fmla="*/ 0 w 21600"/>
                <a:gd name="T2" fmla="*/ 0 h 21600"/>
                <a:gd name="T3" fmla="*/ 21600 w 21600"/>
                <a:gd name="T4" fmla="*/ 21600 h 21600"/>
              </a:gdLst>
              <a:ahLst/>
              <a:cxnLst/>
              <a:rect l="T1" t="T2" r="T3" b="T4"/>
              <a:pathLst>
                <a:path w="21600" h="21600">
                  <a:moveTo>
                    <a:pt x="870" y="0"/>
                  </a:moveTo>
                  <a:cubicBezTo>
                    <a:pt x="753" y="443"/>
                    <a:pt x="882" y="865"/>
                    <a:pt x="882" y="865"/>
                  </a:cubicBezTo>
                  <a:cubicBezTo>
                    <a:pt x="230" y="1173"/>
                    <a:pt x="526" y="2128"/>
                    <a:pt x="526" y="2128"/>
                  </a:cubicBezTo>
                  <a:cubicBezTo>
                    <a:pt x="0" y="2285"/>
                    <a:pt x="169" y="3370"/>
                    <a:pt x="169" y="3370"/>
                  </a:cubicBezTo>
                  <a:cubicBezTo>
                    <a:pt x="20793" y="21600"/>
                    <a:pt x="20793" y="21600"/>
                    <a:pt x="20793" y="21600"/>
                  </a:cubicBezTo>
                  <a:cubicBezTo>
                    <a:pt x="21600" y="18501"/>
                    <a:pt x="21600" y="18501"/>
                    <a:pt x="21600" y="18501"/>
                  </a:cubicBezTo>
                  <a:lnTo>
                    <a:pt x="870" y="0"/>
                  </a:lnTo>
                  <a:close/>
                </a:path>
              </a:pathLst>
            </a:custGeom>
            <a:solidFill>
              <a:srgbClr val="F9A823"/>
            </a:solidFill>
            <a:ln w="9525" cap="flat" cmpd="sng">
              <a:noFill/>
              <a:prstDash val="solid"/>
              <a:round/>
            </a:ln>
          </p:spPr>
          <p:txBody>
            <a:bodyPr rtlCol="0" anchor="ctr"/>
            <a:lstStyle/>
            <a:p>
              <a:pPr algn="ctr"/>
            </a:p>
          </p:txBody>
        </p:sp>
        <p:sp>
          <p:nvSpPr>
            <p:cNvPr id="761" name="曲线"/>
            <p:cNvSpPr/>
            <p:nvPr/>
          </p:nvSpPr>
          <p:spPr>
            <a:xfrm>
              <a:off x="7586097" y="2273241"/>
              <a:ext cx="339932" cy="394543"/>
            </a:xfrm>
            <a:custGeom>
              <a:avLst/>
              <a:gdLst>
                <a:gd name="T1" fmla="*/ 0 w 21600"/>
                <a:gd name="T2" fmla="*/ 0 h 21600"/>
                <a:gd name="T3" fmla="*/ 21600 w 21600"/>
                <a:gd name="T4" fmla="*/ 21600 h 21600"/>
              </a:gdLst>
              <a:ahLst/>
              <a:cxnLst/>
              <a:rect l="T1" t="T2" r="T3" b="T4"/>
              <a:pathLst>
                <a:path w="21600" h="21600">
                  <a:moveTo>
                    <a:pt x="9964" y="8392"/>
                  </a:moveTo>
                  <a:cubicBezTo>
                    <a:pt x="9485" y="8033"/>
                    <a:pt x="7719" y="6494"/>
                    <a:pt x="6823" y="4736"/>
                  </a:cubicBezTo>
                  <a:cubicBezTo>
                    <a:pt x="4906" y="1171"/>
                    <a:pt x="4906" y="1171"/>
                    <a:pt x="4906" y="1171"/>
                  </a:cubicBezTo>
                  <a:cubicBezTo>
                    <a:pt x="4906" y="1171"/>
                    <a:pt x="4199" y="0"/>
                    <a:pt x="2631" y="29"/>
                  </a:cubicBezTo>
                  <a:cubicBezTo>
                    <a:pt x="2557" y="32"/>
                    <a:pt x="2485" y="40"/>
                    <a:pt x="2415" y="55"/>
                  </a:cubicBezTo>
                  <a:cubicBezTo>
                    <a:pt x="2006" y="137"/>
                    <a:pt x="616" y="492"/>
                    <a:pt x="80" y="1691"/>
                  </a:cubicBezTo>
                  <a:cubicBezTo>
                    <a:pt x="21" y="1823"/>
                    <a:pt x="0" y="1968"/>
                    <a:pt x="16" y="2114"/>
                  </a:cubicBezTo>
                  <a:cubicBezTo>
                    <a:pt x="50" y="2435"/>
                    <a:pt x="211" y="3089"/>
                    <a:pt x="856" y="4205"/>
                  </a:cubicBezTo>
                  <a:cubicBezTo>
                    <a:pt x="5975" y="13937"/>
                    <a:pt x="5975" y="13937"/>
                    <a:pt x="5975" y="13937"/>
                  </a:cubicBezTo>
                  <a:cubicBezTo>
                    <a:pt x="5975" y="13937"/>
                    <a:pt x="7391" y="16340"/>
                    <a:pt x="8899" y="17731"/>
                  </a:cubicBezTo>
                  <a:cubicBezTo>
                    <a:pt x="8921" y="17752"/>
                    <a:pt x="8942" y="17775"/>
                    <a:pt x="8963" y="17798"/>
                  </a:cubicBezTo>
                  <a:cubicBezTo>
                    <a:pt x="9167" y="18024"/>
                    <a:pt x="10330" y="19304"/>
                    <a:pt x="11058" y="19819"/>
                  </a:cubicBezTo>
                  <a:cubicBezTo>
                    <a:pt x="11178" y="19905"/>
                    <a:pt x="11277" y="20008"/>
                    <a:pt x="11346" y="20126"/>
                  </a:cubicBezTo>
                  <a:cubicBezTo>
                    <a:pt x="12186" y="21566"/>
                    <a:pt x="12186" y="21566"/>
                    <a:pt x="12186" y="21566"/>
                  </a:cubicBezTo>
                  <a:cubicBezTo>
                    <a:pt x="12199" y="21588"/>
                    <a:pt x="12234" y="21600"/>
                    <a:pt x="12263" y="21584"/>
                  </a:cubicBezTo>
                  <a:cubicBezTo>
                    <a:pt x="21176" y="17746"/>
                    <a:pt x="21176" y="17746"/>
                    <a:pt x="21176" y="17746"/>
                  </a:cubicBezTo>
                  <a:cubicBezTo>
                    <a:pt x="20686" y="16899"/>
                    <a:pt x="20686" y="16899"/>
                    <a:pt x="20686" y="16899"/>
                  </a:cubicBezTo>
                  <a:cubicBezTo>
                    <a:pt x="20566" y="16696"/>
                    <a:pt x="20535" y="16462"/>
                    <a:pt x="20599" y="16243"/>
                  </a:cubicBezTo>
                  <a:cubicBezTo>
                    <a:pt x="21600" y="12869"/>
                    <a:pt x="21600" y="12869"/>
                    <a:pt x="21600" y="12869"/>
                  </a:cubicBezTo>
                  <a:cubicBezTo>
                    <a:pt x="14667" y="9839"/>
                    <a:pt x="14667" y="9839"/>
                    <a:pt x="14667" y="9839"/>
                  </a:cubicBezTo>
                  <a:cubicBezTo>
                    <a:pt x="14508" y="9767"/>
                    <a:pt x="14310" y="9675"/>
                    <a:pt x="14151" y="9609"/>
                  </a:cubicBezTo>
                  <a:cubicBezTo>
                    <a:pt x="14008" y="9549"/>
                    <a:pt x="13211" y="10832"/>
                    <a:pt x="9964" y="8392"/>
                  </a:cubicBezTo>
                  <a:close/>
                </a:path>
              </a:pathLst>
            </a:custGeom>
            <a:solidFill>
              <a:srgbClr val="ECB98C"/>
            </a:solidFill>
            <a:ln w="9525" cap="flat" cmpd="sng">
              <a:noFill/>
              <a:prstDash val="solid"/>
              <a:round/>
            </a:ln>
          </p:spPr>
          <p:txBody>
            <a:bodyPr rtlCol="0" anchor="ctr"/>
            <a:lstStyle/>
            <a:p>
              <a:pPr algn="ctr"/>
            </a:p>
          </p:txBody>
        </p:sp>
        <p:sp>
          <p:nvSpPr>
            <p:cNvPr id="762" name="曲线"/>
            <p:cNvSpPr/>
            <p:nvPr/>
          </p:nvSpPr>
          <p:spPr>
            <a:xfrm>
              <a:off x="7599362" y="2284200"/>
              <a:ext cx="58817" cy="61718"/>
            </a:xfrm>
            <a:custGeom>
              <a:avLst/>
              <a:gdLst>
                <a:gd name="T1" fmla="*/ 0 w 21600"/>
                <a:gd name="T2" fmla="*/ 0 h 21600"/>
                <a:gd name="T3" fmla="*/ 21600 w 21600"/>
                <a:gd name="T4" fmla="*/ 21600 h 21600"/>
              </a:gdLst>
              <a:ahLst/>
              <a:cxnLst/>
              <a:rect l="T1" t="T2" r="T3" b="T4"/>
              <a:pathLst>
                <a:path w="21600" h="21600">
                  <a:moveTo>
                    <a:pt x="7174" y="21054"/>
                  </a:moveTo>
                  <a:cubicBezTo>
                    <a:pt x="20079" y="14619"/>
                    <a:pt x="20079" y="14619"/>
                    <a:pt x="20079" y="14619"/>
                  </a:cubicBezTo>
                  <a:cubicBezTo>
                    <a:pt x="21175" y="14075"/>
                    <a:pt x="21600" y="12774"/>
                    <a:pt x="21001" y="11733"/>
                  </a:cubicBezTo>
                  <a:cubicBezTo>
                    <a:pt x="17140" y="5109"/>
                    <a:pt x="17140" y="5109"/>
                    <a:pt x="17140" y="5109"/>
                  </a:cubicBezTo>
                  <a:cubicBezTo>
                    <a:pt x="17140" y="5109"/>
                    <a:pt x="13752" y="0"/>
                    <a:pt x="6228" y="2696"/>
                  </a:cubicBezTo>
                  <a:cubicBezTo>
                    <a:pt x="6228" y="2696"/>
                    <a:pt x="0" y="5157"/>
                    <a:pt x="49" y="11449"/>
                  </a:cubicBezTo>
                  <a:cubicBezTo>
                    <a:pt x="49" y="11449"/>
                    <a:pt x="273" y="13957"/>
                    <a:pt x="2988" y="18002"/>
                  </a:cubicBezTo>
                  <a:cubicBezTo>
                    <a:pt x="4159" y="20156"/>
                    <a:pt x="4159" y="20156"/>
                    <a:pt x="4159" y="20156"/>
                  </a:cubicBezTo>
                  <a:cubicBezTo>
                    <a:pt x="4732" y="21197"/>
                    <a:pt x="6078" y="21600"/>
                    <a:pt x="7174" y="21054"/>
                  </a:cubicBezTo>
                  <a:close/>
                </a:path>
              </a:pathLst>
            </a:custGeom>
            <a:solidFill>
              <a:srgbClr val="F6E2C9"/>
            </a:solidFill>
            <a:ln w="9525" cap="flat" cmpd="sng">
              <a:noFill/>
              <a:prstDash val="solid"/>
              <a:round/>
            </a:ln>
          </p:spPr>
          <p:txBody>
            <a:bodyPr rtlCol="0" anchor="ctr"/>
            <a:lstStyle/>
            <a:p>
              <a:pPr algn="ctr"/>
            </a:p>
          </p:txBody>
        </p:sp>
        <p:sp>
          <p:nvSpPr>
            <p:cNvPr id="763" name="曲线"/>
            <p:cNvSpPr/>
            <p:nvPr/>
          </p:nvSpPr>
          <p:spPr>
            <a:xfrm>
              <a:off x="7733720" y="2571455"/>
              <a:ext cx="277654" cy="211691"/>
            </a:xfrm>
            <a:custGeom>
              <a:avLst/>
              <a:gdLst>
                <a:gd name="T1" fmla="*/ 0 w 21600"/>
                <a:gd name="T2" fmla="*/ 0 h 21600"/>
                <a:gd name="T3" fmla="*/ 21600 w 21600"/>
                <a:gd name="T4" fmla="*/ 21600 h 21600"/>
              </a:gdLst>
              <a:ahLst/>
              <a:cxnLst/>
              <a:rect l="T1" t="T2" r="T3" b="T4"/>
              <a:pathLst>
                <a:path w="21600" h="21600">
                  <a:moveTo>
                    <a:pt x="20248" y="11268"/>
                  </a:moveTo>
                  <a:cubicBezTo>
                    <a:pt x="5406" y="20971"/>
                    <a:pt x="5406" y="20971"/>
                    <a:pt x="5406" y="20971"/>
                  </a:cubicBezTo>
                  <a:cubicBezTo>
                    <a:pt x="4447" y="21600"/>
                    <a:pt x="3270" y="21087"/>
                    <a:pt x="2795" y="19830"/>
                  </a:cubicBezTo>
                  <a:cubicBezTo>
                    <a:pt x="474" y="13750"/>
                    <a:pt x="474" y="13750"/>
                    <a:pt x="474" y="13750"/>
                  </a:cubicBezTo>
                  <a:cubicBezTo>
                    <a:pt x="0" y="12499"/>
                    <a:pt x="389" y="10957"/>
                    <a:pt x="1349" y="10329"/>
                  </a:cubicBezTo>
                  <a:cubicBezTo>
                    <a:pt x="16191" y="628"/>
                    <a:pt x="16191" y="628"/>
                    <a:pt x="16191" y="628"/>
                  </a:cubicBezTo>
                  <a:cubicBezTo>
                    <a:pt x="17151" y="0"/>
                    <a:pt x="18322" y="510"/>
                    <a:pt x="18802" y="1768"/>
                  </a:cubicBezTo>
                  <a:cubicBezTo>
                    <a:pt x="21118" y="7848"/>
                    <a:pt x="21118" y="7848"/>
                    <a:pt x="21118" y="7848"/>
                  </a:cubicBezTo>
                  <a:cubicBezTo>
                    <a:pt x="21600" y="9100"/>
                    <a:pt x="21209" y="10640"/>
                    <a:pt x="20248" y="11268"/>
                  </a:cubicBezTo>
                  <a:close/>
                </a:path>
              </a:pathLst>
            </a:custGeom>
            <a:solidFill>
              <a:srgbClr val="CECECE"/>
            </a:solidFill>
            <a:ln w="9525" cap="flat" cmpd="sng">
              <a:noFill/>
              <a:prstDash val="solid"/>
              <a:round/>
            </a:ln>
          </p:spPr>
          <p:txBody>
            <a:bodyPr rtlCol="0" anchor="ctr"/>
            <a:lstStyle/>
            <a:p>
              <a:pPr algn="ctr"/>
            </a:p>
          </p:txBody>
        </p:sp>
        <p:sp>
          <p:nvSpPr>
            <p:cNvPr id="764" name="曲线"/>
            <p:cNvSpPr/>
            <p:nvPr/>
          </p:nvSpPr>
          <p:spPr>
            <a:xfrm>
              <a:off x="7889991" y="2364955"/>
              <a:ext cx="49014" cy="72102"/>
            </a:xfrm>
            <a:custGeom>
              <a:avLst/>
              <a:gdLst>
                <a:gd name="T1" fmla="*/ 0 w 21600"/>
                <a:gd name="T2" fmla="*/ 0 h 21600"/>
                <a:gd name="T3" fmla="*/ 21600 w 21600"/>
                <a:gd name="T4" fmla="*/ 21600 h 21600"/>
              </a:gdLst>
              <a:ahLst/>
              <a:cxnLst/>
              <a:rect l="T1" t="T2" r="T3" b="T4"/>
              <a:pathLst>
                <a:path w="21600" h="21600">
                  <a:moveTo>
                    <a:pt x="0" y="19008"/>
                  </a:moveTo>
                  <a:lnTo>
                    <a:pt x="8130" y="21600"/>
                  </a:lnTo>
                  <a:lnTo>
                    <a:pt x="21600" y="2677"/>
                  </a:lnTo>
                  <a:lnTo>
                    <a:pt x="13214" y="0"/>
                  </a:lnTo>
                  <a:lnTo>
                    <a:pt x="0" y="19008"/>
                  </a:lnTo>
                  <a:close/>
                </a:path>
              </a:pathLst>
            </a:custGeom>
            <a:solidFill>
              <a:srgbClr val="E5E5E9"/>
            </a:solidFill>
            <a:ln w="9525" cap="flat" cmpd="sng">
              <a:noFill/>
              <a:prstDash val="solid"/>
              <a:round/>
            </a:ln>
          </p:spPr>
          <p:txBody>
            <a:bodyPr rtlCol="0" anchor="ctr"/>
            <a:lstStyle/>
            <a:p>
              <a:pPr algn="ctr"/>
            </a:p>
          </p:txBody>
        </p:sp>
        <p:sp>
          <p:nvSpPr>
            <p:cNvPr id="765" name="曲线"/>
            <p:cNvSpPr/>
            <p:nvPr/>
          </p:nvSpPr>
          <p:spPr>
            <a:xfrm>
              <a:off x="7908443" y="2373607"/>
              <a:ext cx="60836" cy="76427"/>
            </a:xfrm>
            <a:custGeom>
              <a:avLst/>
              <a:gdLst>
                <a:gd name="T1" fmla="*/ 0 w 21600"/>
                <a:gd name="T2" fmla="*/ 0 h 21600"/>
                <a:gd name="T3" fmla="*/ 21600 w 21600"/>
                <a:gd name="T4" fmla="*/ 21600 h 21600"/>
              </a:gdLst>
              <a:ahLst/>
              <a:cxnLst/>
              <a:rect l="T1" t="T2" r="T3" b="T4"/>
              <a:pathLst>
                <a:path w="21600" h="21600">
                  <a:moveTo>
                    <a:pt x="0" y="17926"/>
                  </a:moveTo>
                  <a:cubicBezTo>
                    <a:pt x="6648" y="20452"/>
                    <a:pt x="6648" y="20452"/>
                    <a:pt x="6648" y="20452"/>
                  </a:cubicBezTo>
                  <a:cubicBezTo>
                    <a:pt x="9648" y="21600"/>
                    <a:pt x="13247" y="20586"/>
                    <a:pt x="14662" y="18193"/>
                  </a:cubicBezTo>
                  <a:cubicBezTo>
                    <a:pt x="20184" y="8972"/>
                    <a:pt x="20184" y="8972"/>
                    <a:pt x="20184" y="8972"/>
                  </a:cubicBezTo>
                  <a:cubicBezTo>
                    <a:pt x="21600" y="6600"/>
                    <a:pt x="20352" y="3730"/>
                    <a:pt x="17351" y="2601"/>
                  </a:cubicBezTo>
                  <a:cubicBezTo>
                    <a:pt x="10607" y="0"/>
                    <a:pt x="10607" y="0"/>
                    <a:pt x="10607" y="0"/>
                  </a:cubicBezTo>
                  <a:lnTo>
                    <a:pt x="0" y="17926"/>
                  </a:lnTo>
                  <a:close/>
                </a:path>
              </a:pathLst>
            </a:custGeom>
            <a:solidFill>
              <a:srgbClr val="CE5852"/>
            </a:solidFill>
            <a:ln w="9525" cap="flat" cmpd="sng">
              <a:noFill/>
              <a:prstDash val="solid"/>
              <a:round/>
            </a:ln>
          </p:spPr>
          <p:txBody>
            <a:bodyPr rtlCol="0" anchor="ctr"/>
            <a:lstStyle/>
            <a:p>
              <a:pPr algn="ctr"/>
            </a:p>
          </p:txBody>
        </p:sp>
      </p:grpSp>
      <p:sp>
        <p:nvSpPr>
          <p:cNvPr id="767"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三、检验检测</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4" name="组合"/>
          <p:cNvGrpSpPr/>
          <p:nvPr/>
        </p:nvGrpSpPr>
        <p:grpSpPr>
          <a:xfrm>
            <a:off x="1208349" y="1637603"/>
            <a:ext cx="3017782" cy="495879"/>
            <a:chOff x="1208349" y="1637603"/>
            <a:chExt cx="3017782" cy="495879"/>
          </a:xfrm>
        </p:grpSpPr>
        <p:grpSp>
          <p:nvGrpSpPr>
            <p:cNvPr id="91" name="组合"/>
            <p:cNvGrpSpPr/>
            <p:nvPr/>
          </p:nvGrpSpPr>
          <p:grpSpPr>
            <a:xfrm>
              <a:off x="1208349" y="1637603"/>
              <a:ext cx="3017782" cy="495879"/>
              <a:chOff x="1208349" y="1637603"/>
              <a:chExt cx="3017782" cy="495879"/>
            </a:xfrm>
          </p:grpSpPr>
          <p:sp>
            <p:nvSpPr>
              <p:cNvPr id="83" name="曲线"/>
              <p:cNvSpPr/>
              <p:nvPr/>
            </p:nvSpPr>
            <p:spPr>
              <a:xfrm>
                <a:off x="1237628" y="1686073"/>
                <a:ext cx="2988503" cy="398938"/>
              </a:xfrm>
              <a:custGeom>
                <a:avLst/>
                <a:gdLst>
                  <a:gd name="T1" fmla="*/ 0 w 21600"/>
                  <a:gd name="T2" fmla="*/ 0 h 21600"/>
                  <a:gd name="T3" fmla="*/ 21600 w 21600"/>
                  <a:gd name="T4" fmla="*/ 21600 h 21600"/>
                </a:gdLst>
                <a:ahLst/>
                <a:cxnLst/>
                <a:rect l="T1" t="T2" r="T3" b="T4"/>
                <a:pathLst>
                  <a:path w="21600" h="21600">
                    <a:moveTo>
                      <a:pt x="807" y="0"/>
                    </a:moveTo>
                    <a:lnTo>
                      <a:pt x="1163" y="0"/>
                    </a:lnTo>
                    <a:lnTo>
                      <a:pt x="1246" y="0"/>
                    </a:lnTo>
                    <a:lnTo>
                      <a:pt x="1543" y="0"/>
                    </a:lnTo>
                    <a:lnTo>
                      <a:pt x="1601" y="0"/>
                    </a:lnTo>
                    <a:lnTo>
                      <a:pt x="1736" y="0"/>
                    </a:lnTo>
                    <a:lnTo>
                      <a:pt x="1981" y="0"/>
                    </a:lnTo>
                    <a:lnTo>
                      <a:pt x="2091" y="0"/>
                    </a:lnTo>
                    <a:lnTo>
                      <a:pt x="2174" y="0"/>
                    </a:lnTo>
                    <a:lnTo>
                      <a:pt x="2426" y="0"/>
                    </a:lnTo>
                    <a:lnTo>
                      <a:pt x="2471" y="0"/>
                    </a:lnTo>
                    <a:lnTo>
                      <a:pt x="2529" y="0"/>
                    </a:lnTo>
                    <a:lnTo>
                      <a:pt x="2780" y="0"/>
                    </a:lnTo>
                    <a:lnTo>
                      <a:pt x="2863" y="0"/>
                    </a:lnTo>
                    <a:lnTo>
                      <a:pt x="2909" y="0"/>
                    </a:lnTo>
                    <a:lnTo>
                      <a:pt x="3161" y="0"/>
                    </a:lnTo>
                    <a:lnTo>
                      <a:pt x="3218" y="0"/>
                    </a:lnTo>
                    <a:lnTo>
                      <a:pt x="3354" y="0"/>
                    </a:lnTo>
                    <a:lnTo>
                      <a:pt x="3598" y="0"/>
                    </a:lnTo>
                    <a:lnTo>
                      <a:pt x="3708" y="0"/>
                    </a:lnTo>
                    <a:lnTo>
                      <a:pt x="3791" y="0"/>
                    </a:lnTo>
                    <a:lnTo>
                      <a:pt x="4089" y="0"/>
                    </a:lnTo>
                    <a:lnTo>
                      <a:pt x="4146" y="0"/>
                    </a:lnTo>
                    <a:lnTo>
                      <a:pt x="4337" y="0"/>
                    </a:lnTo>
                    <a:lnTo>
                      <a:pt x="4526" y="0"/>
                    </a:lnTo>
                    <a:lnTo>
                      <a:pt x="4692" y="0"/>
                    </a:lnTo>
                    <a:lnTo>
                      <a:pt x="4775" y="0"/>
                    </a:lnTo>
                    <a:lnTo>
                      <a:pt x="5072" y="0"/>
                    </a:lnTo>
                    <a:lnTo>
                      <a:pt x="5129" y="0"/>
                    </a:lnTo>
                    <a:lnTo>
                      <a:pt x="5265" y="0"/>
                    </a:lnTo>
                    <a:lnTo>
                      <a:pt x="5510" y="0"/>
                    </a:lnTo>
                    <a:lnTo>
                      <a:pt x="5620" y="0"/>
                    </a:lnTo>
                    <a:lnTo>
                      <a:pt x="5704" y="0"/>
                    </a:lnTo>
                    <a:lnTo>
                      <a:pt x="5790" y="0"/>
                    </a:lnTo>
                    <a:lnTo>
                      <a:pt x="5954" y="0"/>
                    </a:lnTo>
                    <a:lnTo>
                      <a:pt x="6000" y="0"/>
                    </a:lnTo>
                    <a:lnTo>
                      <a:pt x="6058" y="0"/>
                    </a:lnTo>
                    <a:lnTo>
                      <a:pt x="6145" y="0"/>
                    </a:lnTo>
                    <a:lnTo>
                      <a:pt x="6228" y="0"/>
                    </a:lnTo>
                    <a:lnTo>
                      <a:pt x="6308" y="0"/>
                    </a:lnTo>
                    <a:lnTo>
                      <a:pt x="6392" y="0"/>
                    </a:lnTo>
                    <a:lnTo>
                      <a:pt x="6439" y="0"/>
                    </a:lnTo>
                    <a:lnTo>
                      <a:pt x="6526" y="0"/>
                    </a:lnTo>
                    <a:lnTo>
                      <a:pt x="6582" y="0"/>
                    </a:lnTo>
                    <a:lnTo>
                      <a:pt x="6689" y="0"/>
                    </a:lnTo>
                    <a:lnTo>
                      <a:pt x="6720" y="0"/>
                    </a:lnTo>
                    <a:lnTo>
                      <a:pt x="6746" y="0"/>
                    </a:lnTo>
                    <a:lnTo>
                      <a:pt x="6882" y="0"/>
                    </a:lnTo>
                    <a:lnTo>
                      <a:pt x="6964" y="0"/>
                    </a:lnTo>
                    <a:lnTo>
                      <a:pt x="7074" y="0"/>
                    </a:lnTo>
                    <a:lnTo>
                      <a:pt x="7126" y="0"/>
                    </a:lnTo>
                    <a:lnTo>
                      <a:pt x="7156" y="0"/>
                    </a:lnTo>
                    <a:lnTo>
                      <a:pt x="7238" y="0"/>
                    </a:lnTo>
                    <a:lnTo>
                      <a:pt x="7321" y="0"/>
                    </a:lnTo>
                    <a:lnTo>
                      <a:pt x="7407" y="0"/>
                    </a:lnTo>
                    <a:lnTo>
                      <a:pt x="7454" y="0"/>
                    </a:lnTo>
                    <a:lnTo>
                      <a:pt x="7512" y="0"/>
                    </a:lnTo>
                    <a:lnTo>
                      <a:pt x="7618" y="0"/>
                    </a:lnTo>
                    <a:lnTo>
                      <a:pt x="7675" y="0"/>
                    </a:lnTo>
                    <a:lnTo>
                      <a:pt x="7763" y="0"/>
                    </a:lnTo>
                    <a:lnTo>
                      <a:pt x="7845" y="0"/>
                    </a:lnTo>
                    <a:lnTo>
                      <a:pt x="7892" y="0"/>
                    </a:lnTo>
                    <a:lnTo>
                      <a:pt x="8056" y="0"/>
                    </a:lnTo>
                    <a:lnTo>
                      <a:pt x="8143" y="0"/>
                    </a:lnTo>
                    <a:lnTo>
                      <a:pt x="8200" y="0"/>
                    </a:lnTo>
                    <a:lnTo>
                      <a:pt x="8336" y="0"/>
                    </a:lnTo>
                    <a:lnTo>
                      <a:pt x="8580" y="0"/>
                    </a:lnTo>
                    <a:lnTo>
                      <a:pt x="8692" y="0"/>
                    </a:lnTo>
                    <a:lnTo>
                      <a:pt x="8775" y="0"/>
                    </a:lnTo>
                    <a:lnTo>
                      <a:pt x="9072" y="0"/>
                    </a:lnTo>
                    <a:lnTo>
                      <a:pt x="9129" y="0"/>
                    </a:lnTo>
                    <a:lnTo>
                      <a:pt x="9318" y="0"/>
                    </a:lnTo>
                    <a:lnTo>
                      <a:pt x="9510" y="0"/>
                    </a:lnTo>
                    <a:lnTo>
                      <a:pt x="9674" y="0"/>
                    </a:lnTo>
                    <a:lnTo>
                      <a:pt x="9757" y="0"/>
                    </a:lnTo>
                    <a:lnTo>
                      <a:pt x="10055" y="0"/>
                    </a:lnTo>
                    <a:lnTo>
                      <a:pt x="10111" y="0"/>
                    </a:lnTo>
                    <a:lnTo>
                      <a:pt x="10247" y="0"/>
                    </a:lnTo>
                    <a:lnTo>
                      <a:pt x="10491" y="0"/>
                    </a:lnTo>
                    <a:lnTo>
                      <a:pt x="10602" y="0"/>
                    </a:lnTo>
                    <a:lnTo>
                      <a:pt x="10686" y="0"/>
                    </a:lnTo>
                    <a:lnTo>
                      <a:pt x="10936" y="0"/>
                    </a:lnTo>
                    <a:lnTo>
                      <a:pt x="10984" y="0"/>
                    </a:lnTo>
                    <a:lnTo>
                      <a:pt x="11040" y="0"/>
                    </a:lnTo>
                    <a:lnTo>
                      <a:pt x="11292" y="0"/>
                    </a:lnTo>
                    <a:lnTo>
                      <a:pt x="11374" y="0"/>
                    </a:lnTo>
                    <a:lnTo>
                      <a:pt x="11421" y="0"/>
                    </a:lnTo>
                    <a:lnTo>
                      <a:pt x="11541" y="0"/>
                    </a:lnTo>
                    <a:lnTo>
                      <a:pt x="11672" y="0"/>
                    </a:lnTo>
                    <a:lnTo>
                      <a:pt x="11729" y="0"/>
                    </a:lnTo>
                    <a:lnTo>
                      <a:pt x="11866" y="0"/>
                    </a:lnTo>
                    <a:lnTo>
                      <a:pt x="11895" y="0"/>
                    </a:lnTo>
                    <a:lnTo>
                      <a:pt x="11978" y="0"/>
                    </a:lnTo>
                    <a:lnTo>
                      <a:pt x="12109" y="0"/>
                    </a:lnTo>
                    <a:lnTo>
                      <a:pt x="12221" y="0"/>
                    </a:lnTo>
                    <a:lnTo>
                      <a:pt x="12277" y="0"/>
                    </a:lnTo>
                    <a:lnTo>
                      <a:pt x="12303" y="0"/>
                    </a:lnTo>
                    <a:lnTo>
                      <a:pt x="12334" y="0"/>
                    </a:lnTo>
                    <a:lnTo>
                      <a:pt x="12470" y="0"/>
                    </a:lnTo>
                    <a:lnTo>
                      <a:pt x="12601" y="0"/>
                    </a:lnTo>
                    <a:lnTo>
                      <a:pt x="12657" y="0"/>
                    </a:lnTo>
                    <a:lnTo>
                      <a:pt x="12713" y="0"/>
                    </a:lnTo>
                    <a:lnTo>
                      <a:pt x="12824" y="0"/>
                    </a:lnTo>
                    <a:lnTo>
                      <a:pt x="12907" y="0"/>
                    </a:lnTo>
                    <a:lnTo>
                      <a:pt x="13039" y="0"/>
                    </a:lnTo>
                    <a:lnTo>
                      <a:pt x="13159" y="0"/>
                    </a:lnTo>
                    <a:lnTo>
                      <a:pt x="13205" y="0"/>
                    </a:lnTo>
                    <a:lnTo>
                      <a:pt x="13263" y="0"/>
                    </a:lnTo>
                    <a:lnTo>
                      <a:pt x="13514" y="0"/>
                    </a:lnTo>
                    <a:lnTo>
                      <a:pt x="13596" y="0"/>
                    </a:lnTo>
                    <a:lnTo>
                      <a:pt x="13643" y="0"/>
                    </a:lnTo>
                    <a:lnTo>
                      <a:pt x="13893" y="0"/>
                    </a:lnTo>
                    <a:lnTo>
                      <a:pt x="13950" y="0"/>
                    </a:lnTo>
                    <a:lnTo>
                      <a:pt x="14087" y="0"/>
                    </a:lnTo>
                    <a:lnTo>
                      <a:pt x="14331" y="0"/>
                    </a:lnTo>
                    <a:lnTo>
                      <a:pt x="14443" y="0"/>
                    </a:lnTo>
                    <a:lnTo>
                      <a:pt x="14525" y="0"/>
                    </a:lnTo>
                    <a:lnTo>
                      <a:pt x="14822" y="0"/>
                    </a:lnTo>
                    <a:lnTo>
                      <a:pt x="14880" y="0"/>
                    </a:lnTo>
                    <a:lnTo>
                      <a:pt x="15070" y="0"/>
                    </a:lnTo>
                    <a:lnTo>
                      <a:pt x="15260" y="0"/>
                    </a:lnTo>
                    <a:lnTo>
                      <a:pt x="15424" y="0"/>
                    </a:lnTo>
                    <a:lnTo>
                      <a:pt x="15507" y="0"/>
                    </a:lnTo>
                    <a:lnTo>
                      <a:pt x="15805" y="0"/>
                    </a:lnTo>
                    <a:lnTo>
                      <a:pt x="15863" y="0"/>
                    </a:lnTo>
                    <a:lnTo>
                      <a:pt x="15879" y="0"/>
                    </a:lnTo>
                    <a:lnTo>
                      <a:pt x="15999" y="0"/>
                    </a:lnTo>
                    <a:lnTo>
                      <a:pt x="16234" y="0"/>
                    </a:lnTo>
                    <a:lnTo>
                      <a:pt x="16243" y="0"/>
                    </a:lnTo>
                    <a:lnTo>
                      <a:pt x="16316" y="0"/>
                    </a:lnTo>
                    <a:lnTo>
                      <a:pt x="16354" y="0"/>
                    </a:lnTo>
                    <a:lnTo>
                      <a:pt x="16437" y="0"/>
                    </a:lnTo>
                    <a:lnTo>
                      <a:pt x="16524" y="0"/>
                    </a:lnTo>
                    <a:lnTo>
                      <a:pt x="16613" y="0"/>
                    </a:lnTo>
                    <a:lnTo>
                      <a:pt x="16671" y="0"/>
                    </a:lnTo>
                    <a:lnTo>
                      <a:pt x="16688" y="0"/>
                    </a:lnTo>
                    <a:lnTo>
                      <a:pt x="16733" y="0"/>
                    </a:lnTo>
                    <a:lnTo>
                      <a:pt x="16791" y="0"/>
                    </a:lnTo>
                    <a:lnTo>
                      <a:pt x="16808" y="0"/>
                    </a:lnTo>
                    <a:lnTo>
                      <a:pt x="16879" y="0"/>
                    </a:lnTo>
                    <a:lnTo>
                      <a:pt x="16961" y="0"/>
                    </a:lnTo>
                    <a:lnTo>
                      <a:pt x="17042" y="0"/>
                    </a:lnTo>
                    <a:lnTo>
                      <a:pt x="17052" y="0"/>
                    </a:lnTo>
                    <a:lnTo>
                      <a:pt x="17125" y="0"/>
                    </a:lnTo>
                    <a:lnTo>
                      <a:pt x="17163" y="0"/>
                    </a:lnTo>
                    <a:lnTo>
                      <a:pt x="17172" y="0"/>
                    </a:lnTo>
                    <a:lnTo>
                      <a:pt x="17246" y="0"/>
                    </a:lnTo>
                    <a:lnTo>
                      <a:pt x="17258" y="0"/>
                    </a:lnTo>
                    <a:lnTo>
                      <a:pt x="17316" y="0"/>
                    </a:lnTo>
                    <a:lnTo>
                      <a:pt x="17422" y="0"/>
                    </a:lnTo>
                    <a:lnTo>
                      <a:pt x="17453" y="0"/>
                    </a:lnTo>
                    <a:lnTo>
                      <a:pt x="17479" y="0"/>
                    </a:lnTo>
                    <a:lnTo>
                      <a:pt x="17496" y="0"/>
                    </a:lnTo>
                    <a:lnTo>
                      <a:pt x="17542" y="0"/>
                    </a:lnTo>
                    <a:lnTo>
                      <a:pt x="17600" y="0"/>
                    </a:lnTo>
                    <a:lnTo>
                      <a:pt x="17616" y="0"/>
                    </a:lnTo>
                    <a:lnTo>
                      <a:pt x="17697" y="0"/>
                    </a:lnTo>
                    <a:lnTo>
                      <a:pt x="17807" y="0"/>
                    </a:lnTo>
                    <a:lnTo>
                      <a:pt x="17851" y="0"/>
                    </a:lnTo>
                    <a:lnTo>
                      <a:pt x="17859" y="0"/>
                    </a:lnTo>
                    <a:lnTo>
                      <a:pt x="17891" y="0"/>
                    </a:lnTo>
                    <a:lnTo>
                      <a:pt x="17934" y="0"/>
                    </a:lnTo>
                    <a:lnTo>
                      <a:pt x="17970" y="0"/>
                    </a:lnTo>
                    <a:lnTo>
                      <a:pt x="17981" y="0"/>
                    </a:lnTo>
                    <a:lnTo>
                      <a:pt x="18054" y="0"/>
                    </a:lnTo>
                    <a:lnTo>
                      <a:pt x="18140" y="0"/>
                    </a:lnTo>
                    <a:lnTo>
                      <a:pt x="18187" y="0"/>
                    </a:lnTo>
                    <a:lnTo>
                      <a:pt x="18231" y="0"/>
                    </a:lnTo>
                    <a:lnTo>
                      <a:pt x="18245" y="0"/>
                    </a:lnTo>
                    <a:lnTo>
                      <a:pt x="18289" y="0"/>
                    </a:lnTo>
                    <a:lnTo>
                      <a:pt x="18352" y="0"/>
                    </a:lnTo>
                    <a:lnTo>
                      <a:pt x="18409" y="0"/>
                    </a:lnTo>
                    <a:lnTo>
                      <a:pt x="18424" y="0"/>
                    </a:lnTo>
                    <a:lnTo>
                      <a:pt x="18496" y="0"/>
                    </a:lnTo>
                    <a:lnTo>
                      <a:pt x="18579" y="0"/>
                    </a:lnTo>
                    <a:lnTo>
                      <a:pt x="18626" y="0"/>
                    </a:lnTo>
                    <a:lnTo>
                      <a:pt x="18668" y="0"/>
                    </a:lnTo>
                    <a:lnTo>
                      <a:pt x="18780" y="0"/>
                    </a:lnTo>
                    <a:lnTo>
                      <a:pt x="18789" y="0"/>
                    </a:lnTo>
                    <a:lnTo>
                      <a:pt x="18862" y="0"/>
                    </a:lnTo>
                    <a:lnTo>
                      <a:pt x="18877" y="0"/>
                    </a:lnTo>
                    <a:lnTo>
                      <a:pt x="18933" y="0"/>
                    </a:lnTo>
                    <a:lnTo>
                      <a:pt x="19069" y="0"/>
                    </a:lnTo>
                    <a:lnTo>
                      <a:pt x="19160" y="0"/>
                    </a:lnTo>
                    <a:lnTo>
                      <a:pt x="19218" y="0"/>
                    </a:lnTo>
                    <a:lnTo>
                      <a:pt x="19314" y="0"/>
                    </a:lnTo>
                    <a:lnTo>
                      <a:pt x="19408" y="0"/>
                    </a:lnTo>
                    <a:lnTo>
                      <a:pt x="19425" y="0"/>
                    </a:lnTo>
                    <a:lnTo>
                      <a:pt x="19508" y="0"/>
                    </a:lnTo>
                    <a:lnTo>
                      <a:pt x="19598" y="0"/>
                    </a:lnTo>
                    <a:lnTo>
                      <a:pt x="19762" y="0"/>
                    </a:lnTo>
                    <a:lnTo>
                      <a:pt x="19804" y="0"/>
                    </a:lnTo>
                    <a:lnTo>
                      <a:pt x="19845" y="0"/>
                    </a:lnTo>
                    <a:lnTo>
                      <a:pt x="19862" y="0"/>
                    </a:lnTo>
                    <a:lnTo>
                      <a:pt x="20053" y="0"/>
                    </a:lnTo>
                    <a:lnTo>
                      <a:pt x="20142" y="0"/>
                    </a:lnTo>
                    <a:lnTo>
                      <a:pt x="20199" y="0"/>
                    </a:lnTo>
                    <a:lnTo>
                      <a:pt x="20243" y="0"/>
                    </a:lnTo>
                    <a:lnTo>
                      <a:pt x="20337" y="0"/>
                    </a:lnTo>
                    <a:lnTo>
                      <a:pt x="20408" y="0"/>
                    </a:lnTo>
                    <a:lnTo>
                      <a:pt x="20490" y="0"/>
                    </a:lnTo>
                    <a:lnTo>
                      <a:pt x="20580" y="0"/>
                    </a:lnTo>
                    <a:lnTo>
                      <a:pt x="20691" y="0"/>
                    </a:lnTo>
                    <a:lnTo>
                      <a:pt x="20774" y="0"/>
                    </a:lnTo>
                    <a:lnTo>
                      <a:pt x="20787" y="0"/>
                    </a:lnTo>
                    <a:lnTo>
                      <a:pt x="20844" y="0"/>
                    </a:lnTo>
                    <a:lnTo>
                      <a:pt x="20861" y="0"/>
                    </a:lnTo>
                    <a:lnTo>
                      <a:pt x="20981" y="0"/>
                    </a:lnTo>
                    <a:lnTo>
                      <a:pt x="21024" y="0"/>
                    </a:lnTo>
                    <a:lnTo>
                      <a:pt x="21071" y="0"/>
                    </a:lnTo>
                    <a:lnTo>
                      <a:pt x="21129" y="0"/>
                    </a:lnTo>
                    <a:lnTo>
                      <a:pt x="21216" y="0"/>
                    </a:lnTo>
                    <a:lnTo>
                      <a:pt x="21226" y="0"/>
                    </a:lnTo>
                    <a:lnTo>
                      <a:pt x="21299" y="0"/>
                    </a:lnTo>
                    <a:lnTo>
                      <a:pt x="21337" y="0"/>
                    </a:lnTo>
                    <a:lnTo>
                      <a:pt x="21380" y="0"/>
                    </a:lnTo>
                    <a:lnTo>
                      <a:pt x="21419" y="0"/>
                    </a:lnTo>
                    <a:lnTo>
                      <a:pt x="21463" y="0"/>
                    </a:lnTo>
                    <a:lnTo>
                      <a:pt x="21509" y="0"/>
                    </a:lnTo>
                    <a:lnTo>
                      <a:pt x="21597" y="0"/>
                    </a:lnTo>
                    <a:lnTo>
                      <a:pt x="21600" y="0"/>
                    </a:lnTo>
                    <a:lnTo>
                      <a:pt x="20790" y="21600"/>
                    </a:lnTo>
                    <a:lnTo>
                      <a:pt x="20787" y="21600"/>
                    </a:lnTo>
                    <a:lnTo>
                      <a:pt x="20700" y="21600"/>
                    </a:lnTo>
                    <a:lnTo>
                      <a:pt x="20654" y="21600"/>
                    </a:lnTo>
                    <a:lnTo>
                      <a:pt x="20611" y="21600"/>
                    </a:lnTo>
                    <a:lnTo>
                      <a:pt x="20571" y="21600"/>
                    </a:lnTo>
                    <a:lnTo>
                      <a:pt x="20528" y="21600"/>
                    </a:lnTo>
                    <a:lnTo>
                      <a:pt x="20490" y="21600"/>
                    </a:lnTo>
                    <a:lnTo>
                      <a:pt x="20417" y="21600"/>
                    </a:lnTo>
                    <a:lnTo>
                      <a:pt x="20408" y="21600"/>
                    </a:lnTo>
                    <a:lnTo>
                      <a:pt x="20320" y="21600"/>
                    </a:lnTo>
                    <a:lnTo>
                      <a:pt x="20263" y="21600"/>
                    </a:lnTo>
                    <a:lnTo>
                      <a:pt x="20215" y="21600"/>
                    </a:lnTo>
                    <a:lnTo>
                      <a:pt x="20173" y="21600"/>
                    </a:lnTo>
                    <a:lnTo>
                      <a:pt x="20053" y="21600"/>
                    </a:lnTo>
                    <a:lnTo>
                      <a:pt x="20037" y="21600"/>
                    </a:lnTo>
                    <a:lnTo>
                      <a:pt x="19978" y="21600"/>
                    </a:lnTo>
                    <a:lnTo>
                      <a:pt x="19966" y="21600"/>
                    </a:lnTo>
                    <a:lnTo>
                      <a:pt x="19883" y="21600"/>
                    </a:lnTo>
                    <a:lnTo>
                      <a:pt x="19772" y="21600"/>
                    </a:lnTo>
                    <a:lnTo>
                      <a:pt x="19681" y="21600"/>
                    </a:lnTo>
                    <a:lnTo>
                      <a:pt x="19599" y="21600"/>
                    </a:lnTo>
                    <a:lnTo>
                      <a:pt x="19528" y="21600"/>
                    </a:lnTo>
                    <a:lnTo>
                      <a:pt x="19434" y="21600"/>
                    </a:lnTo>
                    <a:lnTo>
                      <a:pt x="19390" y="21600"/>
                    </a:lnTo>
                    <a:lnTo>
                      <a:pt x="19334" y="21600"/>
                    </a:lnTo>
                    <a:lnTo>
                      <a:pt x="19244" y="21600"/>
                    </a:lnTo>
                    <a:lnTo>
                      <a:pt x="19053" y="21600"/>
                    </a:lnTo>
                    <a:lnTo>
                      <a:pt x="19036" y="21600"/>
                    </a:lnTo>
                    <a:lnTo>
                      <a:pt x="18997" y="21600"/>
                    </a:lnTo>
                    <a:lnTo>
                      <a:pt x="18954" y="21600"/>
                    </a:lnTo>
                    <a:lnTo>
                      <a:pt x="18789" y="21600"/>
                    </a:lnTo>
                    <a:lnTo>
                      <a:pt x="18699" y="21600"/>
                    </a:lnTo>
                    <a:lnTo>
                      <a:pt x="18616" y="21600"/>
                    </a:lnTo>
                    <a:lnTo>
                      <a:pt x="18599" y="21600"/>
                    </a:lnTo>
                    <a:lnTo>
                      <a:pt x="18506" y="21600"/>
                    </a:lnTo>
                    <a:lnTo>
                      <a:pt x="18409" y="21600"/>
                    </a:lnTo>
                    <a:lnTo>
                      <a:pt x="18352" y="21600"/>
                    </a:lnTo>
                    <a:lnTo>
                      <a:pt x="18262" y="21600"/>
                    </a:lnTo>
                    <a:lnTo>
                      <a:pt x="18124" y="21600"/>
                    </a:lnTo>
                    <a:lnTo>
                      <a:pt x="18067" y="21600"/>
                    </a:lnTo>
                    <a:lnTo>
                      <a:pt x="18054" y="21600"/>
                    </a:lnTo>
                    <a:lnTo>
                      <a:pt x="17981" y="21600"/>
                    </a:lnTo>
                    <a:lnTo>
                      <a:pt x="17970" y="21600"/>
                    </a:lnTo>
                    <a:lnTo>
                      <a:pt x="17859" y="21600"/>
                    </a:lnTo>
                    <a:lnTo>
                      <a:pt x="17817" y="21600"/>
                    </a:lnTo>
                    <a:lnTo>
                      <a:pt x="17770" y="21600"/>
                    </a:lnTo>
                    <a:lnTo>
                      <a:pt x="17687" y="21600"/>
                    </a:lnTo>
                    <a:lnTo>
                      <a:pt x="17616" y="21600"/>
                    </a:lnTo>
                    <a:lnTo>
                      <a:pt x="17600" y="21600"/>
                    </a:lnTo>
                    <a:lnTo>
                      <a:pt x="17542" y="21600"/>
                    </a:lnTo>
                    <a:lnTo>
                      <a:pt x="17479" y="21600"/>
                    </a:lnTo>
                    <a:lnTo>
                      <a:pt x="17436" y="21600"/>
                    </a:lnTo>
                    <a:lnTo>
                      <a:pt x="17422" y="21600"/>
                    </a:lnTo>
                    <a:lnTo>
                      <a:pt x="17378" y="21600"/>
                    </a:lnTo>
                    <a:lnTo>
                      <a:pt x="17333" y="21600"/>
                    </a:lnTo>
                    <a:lnTo>
                      <a:pt x="17246" y="21600"/>
                    </a:lnTo>
                    <a:lnTo>
                      <a:pt x="17172" y="21600"/>
                    </a:lnTo>
                    <a:lnTo>
                      <a:pt x="17163" y="21600"/>
                    </a:lnTo>
                    <a:lnTo>
                      <a:pt x="17125" y="21600"/>
                    </a:lnTo>
                    <a:lnTo>
                      <a:pt x="17082" y="21600"/>
                    </a:lnTo>
                    <a:lnTo>
                      <a:pt x="17052" y="21600"/>
                    </a:lnTo>
                    <a:lnTo>
                      <a:pt x="17042" y="21600"/>
                    </a:lnTo>
                    <a:lnTo>
                      <a:pt x="16999" y="21600"/>
                    </a:lnTo>
                    <a:lnTo>
                      <a:pt x="16888" y="21600"/>
                    </a:lnTo>
                    <a:lnTo>
                      <a:pt x="16808" y="21600"/>
                    </a:lnTo>
                    <a:lnTo>
                      <a:pt x="16791" y="21600"/>
                    </a:lnTo>
                    <a:lnTo>
                      <a:pt x="16733" y="21600"/>
                    </a:lnTo>
                    <a:lnTo>
                      <a:pt x="16688" y="21600"/>
                    </a:lnTo>
                    <a:lnTo>
                      <a:pt x="16671" y="21600"/>
                    </a:lnTo>
                    <a:lnTo>
                      <a:pt x="16644" y="21600"/>
                    </a:lnTo>
                    <a:lnTo>
                      <a:pt x="16613" y="21600"/>
                    </a:lnTo>
                    <a:lnTo>
                      <a:pt x="16508" y="21600"/>
                    </a:lnTo>
                    <a:lnTo>
                      <a:pt x="16450" y="21600"/>
                    </a:lnTo>
                    <a:lnTo>
                      <a:pt x="16437" y="21600"/>
                    </a:lnTo>
                    <a:lnTo>
                      <a:pt x="16362" y="21600"/>
                    </a:lnTo>
                    <a:lnTo>
                      <a:pt x="16354" y="21600"/>
                    </a:lnTo>
                    <a:lnTo>
                      <a:pt x="16316" y="21600"/>
                    </a:lnTo>
                    <a:lnTo>
                      <a:pt x="16243" y="21600"/>
                    </a:lnTo>
                    <a:lnTo>
                      <a:pt x="16234" y="21600"/>
                    </a:lnTo>
                    <a:lnTo>
                      <a:pt x="16152" y="21600"/>
                    </a:lnTo>
                    <a:lnTo>
                      <a:pt x="16069" y="21600"/>
                    </a:lnTo>
                    <a:lnTo>
                      <a:pt x="15999" y="21600"/>
                    </a:lnTo>
                    <a:lnTo>
                      <a:pt x="15983" y="21600"/>
                    </a:lnTo>
                    <a:lnTo>
                      <a:pt x="15925" y="21600"/>
                    </a:lnTo>
                    <a:lnTo>
                      <a:pt x="15879" y="21600"/>
                    </a:lnTo>
                    <a:lnTo>
                      <a:pt x="15863" y="21600"/>
                    </a:lnTo>
                    <a:lnTo>
                      <a:pt x="15805" y="21600"/>
                    </a:lnTo>
                    <a:lnTo>
                      <a:pt x="15715" y="21600"/>
                    </a:lnTo>
                    <a:lnTo>
                      <a:pt x="15627" y="21600"/>
                    </a:lnTo>
                    <a:lnTo>
                      <a:pt x="15544" y="21600"/>
                    </a:lnTo>
                    <a:lnTo>
                      <a:pt x="15507" y="21600"/>
                    </a:lnTo>
                    <a:lnTo>
                      <a:pt x="15433" y="21600"/>
                    </a:lnTo>
                    <a:lnTo>
                      <a:pt x="15424" y="21600"/>
                    </a:lnTo>
                    <a:lnTo>
                      <a:pt x="15190" y="21600"/>
                    </a:lnTo>
                    <a:lnTo>
                      <a:pt x="15070" y="21600"/>
                    </a:lnTo>
                    <a:lnTo>
                      <a:pt x="15054" y="21600"/>
                    </a:lnTo>
                    <a:lnTo>
                      <a:pt x="14997" y="21600"/>
                    </a:lnTo>
                    <a:lnTo>
                      <a:pt x="14698" y="21600"/>
                    </a:lnTo>
                    <a:lnTo>
                      <a:pt x="14615" y="21600"/>
                    </a:lnTo>
                    <a:lnTo>
                      <a:pt x="14452" y="21600"/>
                    </a:lnTo>
                    <a:lnTo>
                      <a:pt x="14261" y="21600"/>
                    </a:lnTo>
                    <a:lnTo>
                      <a:pt x="14071" y="21600"/>
                    </a:lnTo>
                    <a:lnTo>
                      <a:pt x="14013" y="21600"/>
                    </a:lnTo>
                    <a:lnTo>
                      <a:pt x="13717" y="21600"/>
                    </a:lnTo>
                    <a:lnTo>
                      <a:pt x="13634" y="21600"/>
                    </a:lnTo>
                    <a:lnTo>
                      <a:pt x="13523" y="21600"/>
                    </a:lnTo>
                    <a:lnTo>
                      <a:pt x="13279" y="21600"/>
                    </a:lnTo>
                    <a:lnTo>
                      <a:pt x="13143" y="21600"/>
                    </a:lnTo>
                    <a:lnTo>
                      <a:pt x="13084" y="21600"/>
                    </a:lnTo>
                    <a:lnTo>
                      <a:pt x="12835" y="21600"/>
                    </a:lnTo>
                    <a:lnTo>
                      <a:pt x="12787" y="21600"/>
                    </a:lnTo>
                    <a:lnTo>
                      <a:pt x="12704" y="21600"/>
                    </a:lnTo>
                    <a:lnTo>
                      <a:pt x="12454" y="21600"/>
                    </a:lnTo>
                    <a:lnTo>
                      <a:pt x="12397" y="21600"/>
                    </a:lnTo>
                    <a:lnTo>
                      <a:pt x="12350" y="21600"/>
                    </a:lnTo>
                    <a:lnTo>
                      <a:pt x="12230" y="21600"/>
                    </a:lnTo>
                    <a:lnTo>
                      <a:pt x="12099" y="21600"/>
                    </a:lnTo>
                    <a:lnTo>
                      <a:pt x="12016" y="21600"/>
                    </a:lnTo>
                    <a:lnTo>
                      <a:pt x="11906" y="21600"/>
                    </a:lnTo>
                    <a:lnTo>
                      <a:pt x="11850" y="21600"/>
                    </a:lnTo>
                    <a:lnTo>
                      <a:pt x="11792" y="21600"/>
                    </a:lnTo>
                    <a:lnTo>
                      <a:pt x="11661" y="21600"/>
                    </a:lnTo>
                    <a:lnTo>
                      <a:pt x="11525" y="21600"/>
                    </a:lnTo>
                    <a:lnTo>
                      <a:pt x="11495" y="21600"/>
                    </a:lnTo>
                    <a:lnTo>
                      <a:pt x="11468" y="21600"/>
                    </a:lnTo>
                    <a:lnTo>
                      <a:pt x="11412" y="21600"/>
                    </a:lnTo>
                    <a:lnTo>
                      <a:pt x="11300" y="21600"/>
                    </a:lnTo>
                    <a:lnTo>
                      <a:pt x="11169" y="21600"/>
                    </a:lnTo>
                    <a:lnTo>
                      <a:pt x="11088" y="21600"/>
                    </a:lnTo>
                    <a:lnTo>
                      <a:pt x="11056" y="21600"/>
                    </a:lnTo>
                    <a:lnTo>
                      <a:pt x="10921" y="21600"/>
                    </a:lnTo>
                    <a:lnTo>
                      <a:pt x="10863" y="21600"/>
                    </a:lnTo>
                    <a:lnTo>
                      <a:pt x="10733" y="21600"/>
                    </a:lnTo>
                    <a:lnTo>
                      <a:pt x="10613" y="21600"/>
                    </a:lnTo>
                    <a:lnTo>
                      <a:pt x="10566" y="21600"/>
                    </a:lnTo>
                    <a:lnTo>
                      <a:pt x="10483" y="21600"/>
                    </a:lnTo>
                    <a:lnTo>
                      <a:pt x="10231" y="21600"/>
                    </a:lnTo>
                    <a:lnTo>
                      <a:pt x="10174" y="21600"/>
                    </a:lnTo>
                    <a:lnTo>
                      <a:pt x="10127" y="21600"/>
                    </a:lnTo>
                    <a:lnTo>
                      <a:pt x="9876" y="21600"/>
                    </a:lnTo>
                    <a:lnTo>
                      <a:pt x="9795" y="21600"/>
                    </a:lnTo>
                    <a:lnTo>
                      <a:pt x="9684" y="21600"/>
                    </a:lnTo>
                    <a:lnTo>
                      <a:pt x="9440" y="21600"/>
                    </a:lnTo>
                    <a:lnTo>
                      <a:pt x="9302" y="21600"/>
                    </a:lnTo>
                    <a:lnTo>
                      <a:pt x="9245" y="21600"/>
                    </a:lnTo>
                    <a:lnTo>
                      <a:pt x="8947" y="21600"/>
                    </a:lnTo>
                    <a:lnTo>
                      <a:pt x="8866" y="21600"/>
                    </a:lnTo>
                    <a:lnTo>
                      <a:pt x="8701" y="21600"/>
                    </a:lnTo>
                    <a:lnTo>
                      <a:pt x="8511" y="21600"/>
                    </a:lnTo>
                    <a:lnTo>
                      <a:pt x="8321" y="21600"/>
                    </a:lnTo>
                    <a:lnTo>
                      <a:pt x="8263" y="21600"/>
                    </a:lnTo>
                    <a:lnTo>
                      <a:pt x="7965" y="21600"/>
                    </a:lnTo>
                    <a:lnTo>
                      <a:pt x="7883" y="21600"/>
                    </a:lnTo>
                    <a:lnTo>
                      <a:pt x="7771" y="21600"/>
                    </a:lnTo>
                    <a:lnTo>
                      <a:pt x="7527" y="21600"/>
                    </a:lnTo>
                    <a:lnTo>
                      <a:pt x="7392" y="21600"/>
                    </a:lnTo>
                    <a:lnTo>
                      <a:pt x="7334" y="21600"/>
                    </a:lnTo>
                    <a:lnTo>
                      <a:pt x="7247" y="21600"/>
                    </a:lnTo>
                    <a:lnTo>
                      <a:pt x="7084" y="21600"/>
                    </a:lnTo>
                    <a:lnTo>
                      <a:pt x="7036" y="21600"/>
                    </a:lnTo>
                    <a:lnTo>
                      <a:pt x="6954" y="21600"/>
                    </a:lnTo>
                    <a:lnTo>
                      <a:pt x="6866" y="21600"/>
                    </a:lnTo>
                    <a:lnTo>
                      <a:pt x="6809" y="21600"/>
                    </a:lnTo>
                    <a:lnTo>
                      <a:pt x="6703" y="21600"/>
                    </a:lnTo>
                    <a:lnTo>
                      <a:pt x="6645" y="21600"/>
                    </a:lnTo>
                    <a:lnTo>
                      <a:pt x="6598" y="21600"/>
                    </a:lnTo>
                    <a:lnTo>
                      <a:pt x="6511" y="21600"/>
                    </a:lnTo>
                    <a:lnTo>
                      <a:pt x="6429" y="21600"/>
                    </a:lnTo>
                    <a:lnTo>
                      <a:pt x="6349" y="21600"/>
                    </a:lnTo>
                    <a:lnTo>
                      <a:pt x="6317" y="21600"/>
                    </a:lnTo>
                    <a:lnTo>
                      <a:pt x="6265" y="21600"/>
                    </a:lnTo>
                    <a:lnTo>
                      <a:pt x="6155" y="21600"/>
                    </a:lnTo>
                    <a:lnTo>
                      <a:pt x="6075" y="21600"/>
                    </a:lnTo>
                    <a:lnTo>
                      <a:pt x="5938" y="21600"/>
                    </a:lnTo>
                    <a:lnTo>
                      <a:pt x="5911" y="21600"/>
                    </a:lnTo>
                    <a:lnTo>
                      <a:pt x="5881" y="21600"/>
                    </a:lnTo>
                    <a:lnTo>
                      <a:pt x="5773" y="21600"/>
                    </a:lnTo>
                    <a:lnTo>
                      <a:pt x="5717" y="21600"/>
                    </a:lnTo>
                    <a:lnTo>
                      <a:pt x="5629" y="21600"/>
                    </a:lnTo>
                    <a:lnTo>
                      <a:pt x="5583" y="21600"/>
                    </a:lnTo>
                    <a:lnTo>
                      <a:pt x="5499" y="21600"/>
                    </a:lnTo>
                    <a:lnTo>
                      <a:pt x="5420" y="21600"/>
                    </a:lnTo>
                    <a:lnTo>
                      <a:pt x="5337" y="21600"/>
                    </a:lnTo>
                    <a:lnTo>
                      <a:pt x="5250" y="21600"/>
                    </a:lnTo>
                    <a:lnTo>
                      <a:pt x="5192" y="21600"/>
                    </a:lnTo>
                    <a:lnTo>
                      <a:pt x="5145" y="21600"/>
                    </a:lnTo>
                    <a:lnTo>
                      <a:pt x="4982" y="21600"/>
                    </a:lnTo>
                    <a:lnTo>
                      <a:pt x="4895" y="21600"/>
                    </a:lnTo>
                    <a:lnTo>
                      <a:pt x="4812" y="21600"/>
                    </a:lnTo>
                    <a:lnTo>
                      <a:pt x="4701" y="21600"/>
                    </a:lnTo>
                    <a:lnTo>
                      <a:pt x="4456" y="21600"/>
                    </a:lnTo>
                    <a:lnTo>
                      <a:pt x="4320" y="21600"/>
                    </a:lnTo>
                    <a:lnTo>
                      <a:pt x="4262" y="21600"/>
                    </a:lnTo>
                    <a:lnTo>
                      <a:pt x="3966" y="21600"/>
                    </a:lnTo>
                    <a:lnTo>
                      <a:pt x="3882" y="21600"/>
                    </a:lnTo>
                    <a:lnTo>
                      <a:pt x="3719" y="21600"/>
                    </a:lnTo>
                    <a:lnTo>
                      <a:pt x="3527" y="21600"/>
                    </a:lnTo>
                    <a:lnTo>
                      <a:pt x="3338" y="21600"/>
                    </a:lnTo>
                    <a:lnTo>
                      <a:pt x="3280" y="21600"/>
                    </a:lnTo>
                    <a:lnTo>
                      <a:pt x="2983" y="21600"/>
                    </a:lnTo>
                    <a:lnTo>
                      <a:pt x="2900" y="21600"/>
                    </a:lnTo>
                    <a:lnTo>
                      <a:pt x="2790" y="21600"/>
                    </a:lnTo>
                    <a:lnTo>
                      <a:pt x="2545" y="21600"/>
                    </a:lnTo>
                    <a:lnTo>
                      <a:pt x="2409" y="21600"/>
                    </a:lnTo>
                    <a:lnTo>
                      <a:pt x="2351" y="21600"/>
                    </a:lnTo>
                    <a:lnTo>
                      <a:pt x="2101" y="21600"/>
                    </a:lnTo>
                    <a:lnTo>
                      <a:pt x="2055" y="21600"/>
                    </a:lnTo>
                    <a:lnTo>
                      <a:pt x="1971" y="21600"/>
                    </a:lnTo>
                    <a:lnTo>
                      <a:pt x="1721" y="21600"/>
                    </a:lnTo>
                    <a:lnTo>
                      <a:pt x="1663" y="21600"/>
                    </a:lnTo>
                    <a:lnTo>
                      <a:pt x="1616" y="21600"/>
                    </a:lnTo>
                    <a:lnTo>
                      <a:pt x="1366" y="21600"/>
                    </a:lnTo>
                    <a:lnTo>
                      <a:pt x="1282" y="21600"/>
                    </a:lnTo>
                    <a:lnTo>
                      <a:pt x="1172" y="21600"/>
                    </a:lnTo>
                    <a:lnTo>
                      <a:pt x="927" y="21600"/>
                    </a:lnTo>
                    <a:lnTo>
                      <a:pt x="792" y="21600"/>
                    </a:lnTo>
                    <a:lnTo>
                      <a:pt x="734" y="21600"/>
                    </a:lnTo>
                    <a:lnTo>
                      <a:pt x="436" y="21600"/>
                    </a:lnTo>
                    <a:lnTo>
                      <a:pt x="354" y="21600"/>
                    </a:lnTo>
                    <a:lnTo>
                      <a:pt x="0" y="21600"/>
                    </a:lnTo>
                    <a:close/>
                  </a:path>
                </a:pathLst>
              </a:custGeom>
              <a:solidFill>
                <a:srgbClr val="313F4F"/>
              </a:solidFill>
              <a:ln w="25400" cap="flat" cmpd="sng">
                <a:noFill/>
                <a:prstDash val="solid"/>
                <a:round/>
              </a:ln>
            </p:spPr>
            <p:txBody>
              <a:bodyPr rtlCol="0" anchor="ctr"/>
              <a:lstStyle/>
              <a:p>
                <a:pPr algn="ctr"/>
              </a:p>
            </p:txBody>
          </p:sp>
          <p:grpSp>
            <p:nvGrpSpPr>
              <p:cNvPr id="90" name="组合"/>
              <p:cNvGrpSpPr/>
              <p:nvPr/>
            </p:nvGrpSpPr>
            <p:grpSpPr>
              <a:xfrm>
                <a:off x="1208349" y="1637603"/>
                <a:ext cx="1089509" cy="495879"/>
                <a:chOff x="1208349" y="1637603"/>
                <a:chExt cx="1089509" cy="495879"/>
              </a:xfrm>
            </p:grpSpPr>
            <p:sp>
              <p:nvSpPr>
                <p:cNvPr id="84" name="曲线"/>
                <p:cNvSpPr/>
                <p:nvPr/>
              </p:nvSpPr>
              <p:spPr>
                <a:xfrm>
                  <a:off x="1612334" y="1637603"/>
                  <a:ext cx="214338" cy="495879"/>
                </a:xfrm>
                <a:custGeom>
                  <a:avLst/>
                  <a:gdLst>
                    <a:gd name="T1" fmla="*/ 0 w 21600"/>
                    <a:gd name="T2" fmla="*/ 0 h 21600"/>
                    <a:gd name="T3" fmla="*/ 21600 w 21600"/>
                    <a:gd name="T4" fmla="*/ 21600 h 21600"/>
                  </a:gdLst>
                  <a:ahLst/>
                  <a:cxnLst/>
                  <a:rect l="T1" t="T2" r="T3" b="T4"/>
                  <a:pathLst>
                    <a:path w="21600" h="21600">
                      <a:moveTo>
                        <a:pt x="14015"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85" name="曲线"/>
                <p:cNvSpPr/>
                <p:nvPr/>
              </p:nvSpPr>
              <p:spPr>
                <a:xfrm>
                  <a:off x="1730130" y="1637603"/>
                  <a:ext cx="214338" cy="495879"/>
                </a:xfrm>
                <a:custGeom>
                  <a:avLst/>
                  <a:gdLst>
                    <a:gd name="T1" fmla="*/ 0 w 21600"/>
                    <a:gd name="T2" fmla="*/ 0 h 21600"/>
                    <a:gd name="T3" fmla="*/ 21600 w 21600"/>
                    <a:gd name="T4" fmla="*/ 21600 h 21600"/>
                  </a:gdLst>
                  <a:ahLst/>
                  <a:cxnLst/>
                  <a:rect l="T1" t="T2" r="T3" b="T4"/>
                  <a:pathLst>
                    <a:path w="21600" h="21600">
                      <a:moveTo>
                        <a:pt x="14015"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86" name="曲线"/>
                <p:cNvSpPr/>
                <p:nvPr/>
              </p:nvSpPr>
              <p:spPr>
                <a:xfrm>
                  <a:off x="1847927" y="1637603"/>
                  <a:ext cx="214338" cy="495879"/>
                </a:xfrm>
                <a:custGeom>
                  <a:avLst/>
                  <a:gdLst>
                    <a:gd name="T1" fmla="*/ 0 w 21600"/>
                    <a:gd name="T2" fmla="*/ 0 h 21600"/>
                    <a:gd name="T3" fmla="*/ 21600 w 21600"/>
                    <a:gd name="T4" fmla="*/ 21600 h 21600"/>
                  </a:gdLst>
                  <a:ahLst/>
                  <a:cxnLst/>
                  <a:rect l="T1" t="T2" r="T3" b="T4"/>
                  <a:pathLst>
                    <a:path w="21600" h="21600">
                      <a:moveTo>
                        <a:pt x="14015"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87" name="曲线"/>
                <p:cNvSpPr/>
                <p:nvPr/>
              </p:nvSpPr>
              <p:spPr>
                <a:xfrm>
                  <a:off x="1965724" y="1637603"/>
                  <a:ext cx="214338" cy="495879"/>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88" name="曲线"/>
                <p:cNvSpPr/>
                <p:nvPr/>
              </p:nvSpPr>
              <p:spPr>
                <a:xfrm>
                  <a:off x="2083521" y="1637603"/>
                  <a:ext cx="214338" cy="495879"/>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89" name="曲线"/>
                <p:cNvSpPr/>
                <p:nvPr/>
              </p:nvSpPr>
              <p:spPr>
                <a:xfrm>
                  <a:off x="1208349" y="1637603"/>
                  <a:ext cx="500527" cy="495879"/>
                </a:xfrm>
                <a:custGeom>
                  <a:avLst/>
                  <a:gdLst>
                    <a:gd name="T1" fmla="*/ 0 w 21600"/>
                    <a:gd name="T2" fmla="*/ 0 h 21600"/>
                    <a:gd name="T3" fmla="*/ 21600 w 21600"/>
                    <a:gd name="T4" fmla="*/ 21600 h 21600"/>
                  </a:gdLst>
                  <a:ahLst/>
                  <a:cxnLst/>
                  <a:rect l="T1" t="T2" r="T3" b="T4"/>
                  <a:pathLst>
                    <a:path w="21600" h="21600">
                      <a:moveTo>
                        <a:pt x="6001" y="0"/>
                      </a:moveTo>
                      <a:lnTo>
                        <a:pt x="8634" y="0"/>
                      </a:lnTo>
                      <a:lnTo>
                        <a:pt x="9248" y="0"/>
                      </a:lnTo>
                      <a:lnTo>
                        <a:pt x="11456" y="0"/>
                      </a:lnTo>
                      <a:lnTo>
                        <a:pt x="11882" y="0"/>
                      </a:lnTo>
                      <a:lnTo>
                        <a:pt x="12895" y="0"/>
                      </a:lnTo>
                      <a:lnTo>
                        <a:pt x="14705" y="0"/>
                      </a:lnTo>
                      <a:lnTo>
                        <a:pt x="15527" y="0"/>
                      </a:lnTo>
                      <a:lnTo>
                        <a:pt x="16142" y="0"/>
                      </a:lnTo>
                      <a:lnTo>
                        <a:pt x="18351" y="0"/>
                      </a:lnTo>
                      <a:lnTo>
                        <a:pt x="18776" y="0"/>
                      </a:lnTo>
                      <a:lnTo>
                        <a:pt x="21600" y="0"/>
                      </a:lnTo>
                      <a:lnTo>
                        <a:pt x="15597" y="21600"/>
                      </a:lnTo>
                      <a:lnTo>
                        <a:pt x="12775" y="21600"/>
                      </a:lnTo>
                      <a:lnTo>
                        <a:pt x="12350" y="21600"/>
                      </a:lnTo>
                      <a:lnTo>
                        <a:pt x="10142" y="21600"/>
                      </a:lnTo>
                      <a:lnTo>
                        <a:pt x="9526" y="21600"/>
                      </a:lnTo>
                      <a:lnTo>
                        <a:pt x="8704" y="21600"/>
                      </a:lnTo>
                      <a:lnTo>
                        <a:pt x="6893" y="21600"/>
                      </a:lnTo>
                      <a:lnTo>
                        <a:pt x="5881" y="21600"/>
                      </a:lnTo>
                      <a:lnTo>
                        <a:pt x="5456" y="21600"/>
                      </a:lnTo>
                      <a:lnTo>
                        <a:pt x="3247" y="21600"/>
                      </a:lnTo>
                      <a:lnTo>
                        <a:pt x="2633" y="21600"/>
                      </a:lnTo>
                      <a:lnTo>
                        <a:pt x="0" y="21600"/>
                      </a:lnTo>
                      <a:close/>
                    </a:path>
                  </a:pathLst>
                </a:custGeom>
                <a:solidFill>
                  <a:srgbClr val="F4C703"/>
                </a:solidFill>
                <a:ln w="25400" cap="flat" cmpd="sng">
                  <a:noFill/>
                  <a:prstDash val="solid"/>
                  <a:round/>
                </a:ln>
              </p:spPr>
              <p:txBody>
                <a:bodyPr rtlCol="0" anchor="ctr"/>
                <a:lstStyle/>
                <a:p>
                  <a:pPr algn="ctr"/>
                </a:p>
              </p:txBody>
            </p:sp>
          </p:grpSp>
        </p:grpSp>
        <p:sp>
          <p:nvSpPr>
            <p:cNvPr id="92" name="矩形"/>
            <p:cNvSpPr/>
            <p:nvPr/>
          </p:nvSpPr>
          <p:spPr>
            <a:xfrm>
              <a:off x="2311279" y="1712490"/>
              <a:ext cx="1411604" cy="329563"/>
            </a:xfrm>
            <a:prstGeom prst="rect">
              <a:avLst/>
            </a:prstGeom>
            <a:noFill/>
            <a:ln w="9525" cap="flat" cmpd="sng">
              <a:noFill/>
              <a:prstDash val="solid"/>
              <a:miter/>
            </a:ln>
          </p:spPr>
          <p:txBody>
            <a:bodyPr vert="horz" wrap="none" lIns="91440" tIns="45720" rIns="91440" bIns="45720" anchor="t" anchorCtr="0">
              <a:spAutoFit/>
            </a:bodyPr>
            <a:lstStyle/>
            <a:p>
              <a:pPr marL="0" indent="0" algn="l" defTabSz="685800">
                <a:lnSpc>
                  <a:spcPct val="100000"/>
                </a:lnSpc>
                <a:spcBef>
                  <a:spcPts val="0"/>
                </a:spcBef>
                <a:spcAft>
                  <a:spcPts val="0"/>
                </a:spcAft>
                <a:buNone/>
              </a:pPr>
              <a:r>
                <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rPr>
                <a:t>特种设备简介</a:t>
              </a:r>
              <a:endPar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endParaRPr>
            </a:p>
          </p:txBody>
        </p:sp>
        <p:sp>
          <p:nvSpPr>
            <p:cNvPr id="93" name="矩形"/>
            <p:cNvSpPr/>
            <p:nvPr/>
          </p:nvSpPr>
          <p:spPr>
            <a:xfrm>
              <a:off x="1287455" y="1704266"/>
              <a:ext cx="335284" cy="358138"/>
            </a:xfrm>
            <a:prstGeom prst="rect">
              <a:avLst/>
            </a:prstGeom>
            <a:noFill/>
            <a:ln w="9525" cap="flat" cmpd="sng">
              <a:noFill/>
              <a:prstDash val="solid"/>
              <a:miter/>
            </a:ln>
          </p:spPr>
          <p:txBody>
            <a:bodyPr vert="horz" wrap="none" lIns="91440" tIns="45720" rIns="91440" bIns="45720" anchor="t" anchorCtr="0">
              <a:spAutoFit/>
            </a:bodyPr>
            <a:lstStyle/>
            <a:p>
              <a:pPr marL="0" indent="0" algn="l" defTabSz="685800">
                <a:lnSpc>
                  <a:spcPct val="100000"/>
                </a:lnSpc>
                <a:spcBef>
                  <a:spcPts val="0"/>
                </a:spcBef>
                <a:spcAft>
                  <a:spcPts val="0"/>
                </a:spcAft>
                <a:buNone/>
              </a:pPr>
              <a:r>
                <a:rPr lang="en-US" altLang="zh-CN" sz="1800" b="1" i="1" u="none" strike="noStrike" kern="1200" cap="none" spc="0" baseline="0">
                  <a:solidFill>
                    <a:srgbClr val="313F4F"/>
                  </a:solidFill>
                  <a:latin typeface="微软雅黑" panose="020B0503020204020204" pitchFamily="34" charset="-122"/>
                  <a:ea typeface="微软雅黑" panose="020B0503020204020204" pitchFamily="34" charset="-122"/>
                  <a:cs typeface="经典综艺体简" pitchFamily="49" charset="-122"/>
                </a:rPr>
                <a:t>1</a:t>
              </a:r>
              <a:endParaRPr lang="zh-CN" altLang="en-US" sz="1800" b="1" i="1" u="none" strike="noStrike" kern="1200" cap="none" spc="0" baseline="0">
                <a:solidFill>
                  <a:srgbClr val="313F4F"/>
                </a:solidFill>
                <a:latin typeface="微软雅黑" panose="020B0503020204020204" pitchFamily="34" charset="-122"/>
                <a:ea typeface="微软雅黑" panose="020B0503020204020204" pitchFamily="34" charset="-122"/>
                <a:cs typeface="经典综艺体简" pitchFamily="49" charset="-122"/>
              </a:endParaRPr>
            </a:p>
          </p:txBody>
        </p:sp>
      </p:grpSp>
      <p:grpSp>
        <p:nvGrpSpPr>
          <p:cNvPr id="106" name="组合"/>
          <p:cNvGrpSpPr/>
          <p:nvPr/>
        </p:nvGrpSpPr>
        <p:grpSpPr>
          <a:xfrm>
            <a:off x="5181635" y="1637603"/>
            <a:ext cx="3017785" cy="495879"/>
            <a:chOff x="5181635" y="1637603"/>
            <a:chExt cx="3017785" cy="495879"/>
          </a:xfrm>
        </p:grpSpPr>
        <p:grpSp>
          <p:nvGrpSpPr>
            <p:cNvPr id="103" name="组合"/>
            <p:cNvGrpSpPr/>
            <p:nvPr/>
          </p:nvGrpSpPr>
          <p:grpSpPr>
            <a:xfrm>
              <a:off x="5181635" y="1637603"/>
              <a:ext cx="3017785" cy="495879"/>
              <a:chOff x="5181635" y="1637603"/>
              <a:chExt cx="3017785" cy="495879"/>
            </a:xfrm>
          </p:grpSpPr>
          <p:sp>
            <p:nvSpPr>
              <p:cNvPr id="95" name="曲线"/>
              <p:cNvSpPr/>
              <p:nvPr/>
            </p:nvSpPr>
            <p:spPr>
              <a:xfrm>
                <a:off x="5210916" y="1686073"/>
                <a:ext cx="2988505" cy="398938"/>
              </a:xfrm>
              <a:custGeom>
                <a:avLst/>
                <a:gdLst>
                  <a:gd name="T1" fmla="*/ 0 w 21600"/>
                  <a:gd name="T2" fmla="*/ 0 h 21600"/>
                  <a:gd name="T3" fmla="*/ 21600 w 21600"/>
                  <a:gd name="T4" fmla="*/ 21600 h 21600"/>
                </a:gdLst>
                <a:ahLst/>
                <a:cxnLst/>
                <a:rect l="T1" t="T2" r="T3" b="T4"/>
                <a:pathLst>
                  <a:path w="21600" h="21600">
                    <a:moveTo>
                      <a:pt x="807" y="0"/>
                    </a:moveTo>
                    <a:lnTo>
                      <a:pt x="1163" y="0"/>
                    </a:lnTo>
                    <a:lnTo>
                      <a:pt x="1246" y="0"/>
                    </a:lnTo>
                    <a:lnTo>
                      <a:pt x="1542" y="0"/>
                    </a:lnTo>
                    <a:lnTo>
                      <a:pt x="1601" y="0"/>
                    </a:lnTo>
                    <a:lnTo>
                      <a:pt x="1736" y="0"/>
                    </a:lnTo>
                    <a:lnTo>
                      <a:pt x="1980" y="0"/>
                    </a:lnTo>
                    <a:lnTo>
                      <a:pt x="2092" y="0"/>
                    </a:lnTo>
                    <a:lnTo>
                      <a:pt x="2175" y="0"/>
                    </a:lnTo>
                    <a:lnTo>
                      <a:pt x="2426" y="0"/>
                    </a:lnTo>
                    <a:lnTo>
                      <a:pt x="2472" y="0"/>
                    </a:lnTo>
                    <a:lnTo>
                      <a:pt x="2530" y="0"/>
                    </a:lnTo>
                    <a:lnTo>
                      <a:pt x="2780" y="0"/>
                    </a:lnTo>
                    <a:lnTo>
                      <a:pt x="2863" y="0"/>
                    </a:lnTo>
                    <a:lnTo>
                      <a:pt x="2910" y="0"/>
                    </a:lnTo>
                    <a:lnTo>
                      <a:pt x="3161" y="0"/>
                    </a:lnTo>
                    <a:lnTo>
                      <a:pt x="3217" y="0"/>
                    </a:lnTo>
                    <a:lnTo>
                      <a:pt x="3353" y="0"/>
                    </a:lnTo>
                    <a:lnTo>
                      <a:pt x="3597" y="0"/>
                    </a:lnTo>
                    <a:lnTo>
                      <a:pt x="3708" y="0"/>
                    </a:lnTo>
                    <a:lnTo>
                      <a:pt x="3791" y="0"/>
                    </a:lnTo>
                    <a:lnTo>
                      <a:pt x="4089" y="0"/>
                    </a:lnTo>
                    <a:lnTo>
                      <a:pt x="4147" y="0"/>
                    </a:lnTo>
                    <a:lnTo>
                      <a:pt x="4337" y="0"/>
                    </a:lnTo>
                    <a:lnTo>
                      <a:pt x="4527" y="0"/>
                    </a:lnTo>
                    <a:lnTo>
                      <a:pt x="4691" y="0"/>
                    </a:lnTo>
                    <a:lnTo>
                      <a:pt x="4775" y="0"/>
                    </a:lnTo>
                    <a:lnTo>
                      <a:pt x="5072" y="0"/>
                    </a:lnTo>
                    <a:lnTo>
                      <a:pt x="5128" y="0"/>
                    </a:lnTo>
                    <a:lnTo>
                      <a:pt x="5265" y="0"/>
                    </a:lnTo>
                    <a:lnTo>
                      <a:pt x="5509" y="0"/>
                    </a:lnTo>
                    <a:lnTo>
                      <a:pt x="5620" y="0"/>
                    </a:lnTo>
                    <a:lnTo>
                      <a:pt x="5703" y="0"/>
                    </a:lnTo>
                    <a:lnTo>
                      <a:pt x="5791" y="0"/>
                    </a:lnTo>
                    <a:lnTo>
                      <a:pt x="5954" y="0"/>
                    </a:lnTo>
                    <a:lnTo>
                      <a:pt x="6000" y="0"/>
                    </a:lnTo>
                    <a:lnTo>
                      <a:pt x="6058" y="0"/>
                    </a:lnTo>
                    <a:lnTo>
                      <a:pt x="6144" y="0"/>
                    </a:lnTo>
                    <a:lnTo>
                      <a:pt x="6227" y="0"/>
                    </a:lnTo>
                    <a:lnTo>
                      <a:pt x="6309" y="0"/>
                    </a:lnTo>
                    <a:lnTo>
                      <a:pt x="6392" y="0"/>
                    </a:lnTo>
                    <a:lnTo>
                      <a:pt x="6439" y="0"/>
                    </a:lnTo>
                    <a:lnTo>
                      <a:pt x="6526" y="0"/>
                    </a:lnTo>
                    <a:lnTo>
                      <a:pt x="6583" y="0"/>
                    </a:lnTo>
                    <a:lnTo>
                      <a:pt x="6688" y="0"/>
                    </a:lnTo>
                    <a:lnTo>
                      <a:pt x="6719" y="0"/>
                    </a:lnTo>
                    <a:lnTo>
                      <a:pt x="6747" y="0"/>
                    </a:lnTo>
                    <a:lnTo>
                      <a:pt x="6883" y="0"/>
                    </a:lnTo>
                    <a:lnTo>
                      <a:pt x="6963" y="0"/>
                    </a:lnTo>
                    <a:lnTo>
                      <a:pt x="7074" y="0"/>
                    </a:lnTo>
                    <a:lnTo>
                      <a:pt x="7127" y="0"/>
                    </a:lnTo>
                    <a:lnTo>
                      <a:pt x="7157" y="0"/>
                    </a:lnTo>
                    <a:lnTo>
                      <a:pt x="7238" y="0"/>
                    </a:lnTo>
                    <a:lnTo>
                      <a:pt x="7320" y="0"/>
                    </a:lnTo>
                    <a:lnTo>
                      <a:pt x="7408" y="0"/>
                    </a:lnTo>
                    <a:lnTo>
                      <a:pt x="7455" y="0"/>
                    </a:lnTo>
                    <a:lnTo>
                      <a:pt x="7512" y="0"/>
                    </a:lnTo>
                    <a:lnTo>
                      <a:pt x="7618" y="0"/>
                    </a:lnTo>
                    <a:lnTo>
                      <a:pt x="7675" y="0"/>
                    </a:lnTo>
                    <a:lnTo>
                      <a:pt x="7762" y="0"/>
                    </a:lnTo>
                    <a:lnTo>
                      <a:pt x="7846" y="0"/>
                    </a:lnTo>
                    <a:lnTo>
                      <a:pt x="7891" y="0"/>
                    </a:lnTo>
                    <a:lnTo>
                      <a:pt x="8055" y="0"/>
                    </a:lnTo>
                    <a:lnTo>
                      <a:pt x="8143" y="0"/>
                    </a:lnTo>
                    <a:lnTo>
                      <a:pt x="8200" y="0"/>
                    </a:lnTo>
                    <a:lnTo>
                      <a:pt x="8337" y="0"/>
                    </a:lnTo>
                    <a:lnTo>
                      <a:pt x="8581" y="0"/>
                    </a:lnTo>
                    <a:lnTo>
                      <a:pt x="8692" y="0"/>
                    </a:lnTo>
                    <a:lnTo>
                      <a:pt x="8774" y="0"/>
                    </a:lnTo>
                    <a:lnTo>
                      <a:pt x="9072" y="0"/>
                    </a:lnTo>
                    <a:lnTo>
                      <a:pt x="9128" y="0"/>
                    </a:lnTo>
                    <a:lnTo>
                      <a:pt x="9319" y="0"/>
                    </a:lnTo>
                    <a:lnTo>
                      <a:pt x="9509" y="0"/>
                    </a:lnTo>
                    <a:lnTo>
                      <a:pt x="9674" y="0"/>
                    </a:lnTo>
                    <a:lnTo>
                      <a:pt x="9756" y="0"/>
                    </a:lnTo>
                    <a:lnTo>
                      <a:pt x="10055" y="0"/>
                    </a:lnTo>
                    <a:lnTo>
                      <a:pt x="10111" y="0"/>
                    </a:lnTo>
                    <a:lnTo>
                      <a:pt x="10247" y="0"/>
                    </a:lnTo>
                    <a:lnTo>
                      <a:pt x="10492" y="0"/>
                    </a:lnTo>
                    <a:lnTo>
                      <a:pt x="10603" y="0"/>
                    </a:lnTo>
                    <a:lnTo>
                      <a:pt x="10686" y="0"/>
                    </a:lnTo>
                    <a:lnTo>
                      <a:pt x="10937" y="0"/>
                    </a:lnTo>
                    <a:lnTo>
                      <a:pt x="10984" y="0"/>
                    </a:lnTo>
                    <a:lnTo>
                      <a:pt x="11041" y="0"/>
                    </a:lnTo>
                    <a:lnTo>
                      <a:pt x="11291" y="0"/>
                    </a:lnTo>
                    <a:lnTo>
                      <a:pt x="11374" y="0"/>
                    </a:lnTo>
                    <a:lnTo>
                      <a:pt x="11420" y="0"/>
                    </a:lnTo>
                    <a:lnTo>
                      <a:pt x="11541" y="0"/>
                    </a:lnTo>
                    <a:lnTo>
                      <a:pt x="11671" y="0"/>
                    </a:lnTo>
                    <a:lnTo>
                      <a:pt x="11729" y="0"/>
                    </a:lnTo>
                    <a:lnTo>
                      <a:pt x="11866" y="0"/>
                    </a:lnTo>
                    <a:lnTo>
                      <a:pt x="11895" y="0"/>
                    </a:lnTo>
                    <a:lnTo>
                      <a:pt x="11979" y="0"/>
                    </a:lnTo>
                    <a:lnTo>
                      <a:pt x="12110" y="0"/>
                    </a:lnTo>
                    <a:lnTo>
                      <a:pt x="12221" y="0"/>
                    </a:lnTo>
                    <a:lnTo>
                      <a:pt x="12276" y="0"/>
                    </a:lnTo>
                    <a:lnTo>
                      <a:pt x="12303" y="0"/>
                    </a:lnTo>
                    <a:lnTo>
                      <a:pt x="12334" y="0"/>
                    </a:lnTo>
                    <a:lnTo>
                      <a:pt x="12470" y="0"/>
                    </a:lnTo>
                    <a:lnTo>
                      <a:pt x="12601" y="0"/>
                    </a:lnTo>
                    <a:lnTo>
                      <a:pt x="12657" y="0"/>
                    </a:lnTo>
                    <a:lnTo>
                      <a:pt x="12714" y="0"/>
                    </a:lnTo>
                    <a:lnTo>
                      <a:pt x="12825" y="0"/>
                    </a:lnTo>
                    <a:lnTo>
                      <a:pt x="12908" y="0"/>
                    </a:lnTo>
                    <a:lnTo>
                      <a:pt x="13039" y="0"/>
                    </a:lnTo>
                    <a:lnTo>
                      <a:pt x="13159" y="0"/>
                    </a:lnTo>
                    <a:lnTo>
                      <a:pt x="13206" y="0"/>
                    </a:lnTo>
                    <a:lnTo>
                      <a:pt x="13263" y="0"/>
                    </a:lnTo>
                    <a:lnTo>
                      <a:pt x="13514" y="0"/>
                    </a:lnTo>
                    <a:lnTo>
                      <a:pt x="13597" y="0"/>
                    </a:lnTo>
                    <a:lnTo>
                      <a:pt x="13642" y="0"/>
                    </a:lnTo>
                    <a:lnTo>
                      <a:pt x="13894" y="0"/>
                    </a:lnTo>
                    <a:lnTo>
                      <a:pt x="13950" y="0"/>
                    </a:lnTo>
                    <a:lnTo>
                      <a:pt x="14087" y="0"/>
                    </a:lnTo>
                    <a:lnTo>
                      <a:pt x="14331" y="0"/>
                    </a:lnTo>
                    <a:lnTo>
                      <a:pt x="14442" y="0"/>
                    </a:lnTo>
                    <a:lnTo>
                      <a:pt x="14525" y="0"/>
                    </a:lnTo>
                    <a:lnTo>
                      <a:pt x="14822" y="0"/>
                    </a:lnTo>
                    <a:lnTo>
                      <a:pt x="14880" y="0"/>
                    </a:lnTo>
                    <a:lnTo>
                      <a:pt x="15070" y="0"/>
                    </a:lnTo>
                    <a:lnTo>
                      <a:pt x="15261" y="0"/>
                    </a:lnTo>
                    <a:lnTo>
                      <a:pt x="15425" y="0"/>
                    </a:lnTo>
                    <a:lnTo>
                      <a:pt x="15508" y="0"/>
                    </a:lnTo>
                    <a:lnTo>
                      <a:pt x="15804" y="0"/>
                    </a:lnTo>
                    <a:lnTo>
                      <a:pt x="15862" y="0"/>
                    </a:lnTo>
                    <a:lnTo>
                      <a:pt x="15879" y="0"/>
                    </a:lnTo>
                    <a:lnTo>
                      <a:pt x="15998" y="0"/>
                    </a:lnTo>
                    <a:lnTo>
                      <a:pt x="16234" y="0"/>
                    </a:lnTo>
                    <a:lnTo>
                      <a:pt x="16242" y="0"/>
                    </a:lnTo>
                    <a:lnTo>
                      <a:pt x="16317" y="0"/>
                    </a:lnTo>
                    <a:lnTo>
                      <a:pt x="16354" y="0"/>
                    </a:lnTo>
                    <a:lnTo>
                      <a:pt x="16437" y="0"/>
                    </a:lnTo>
                    <a:lnTo>
                      <a:pt x="16524" y="0"/>
                    </a:lnTo>
                    <a:lnTo>
                      <a:pt x="16613" y="0"/>
                    </a:lnTo>
                    <a:lnTo>
                      <a:pt x="16671" y="0"/>
                    </a:lnTo>
                    <a:lnTo>
                      <a:pt x="16688" y="0"/>
                    </a:lnTo>
                    <a:lnTo>
                      <a:pt x="16734" y="0"/>
                    </a:lnTo>
                    <a:lnTo>
                      <a:pt x="16792" y="0"/>
                    </a:lnTo>
                    <a:lnTo>
                      <a:pt x="16807" y="0"/>
                    </a:lnTo>
                    <a:lnTo>
                      <a:pt x="16879" y="0"/>
                    </a:lnTo>
                    <a:lnTo>
                      <a:pt x="16961" y="0"/>
                    </a:lnTo>
                    <a:lnTo>
                      <a:pt x="17042" y="0"/>
                    </a:lnTo>
                    <a:lnTo>
                      <a:pt x="17052" y="0"/>
                    </a:lnTo>
                    <a:lnTo>
                      <a:pt x="17125" y="0"/>
                    </a:lnTo>
                    <a:lnTo>
                      <a:pt x="17163" y="0"/>
                    </a:lnTo>
                    <a:lnTo>
                      <a:pt x="17172" y="0"/>
                    </a:lnTo>
                    <a:lnTo>
                      <a:pt x="17246" y="0"/>
                    </a:lnTo>
                    <a:lnTo>
                      <a:pt x="17259" y="0"/>
                    </a:lnTo>
                    <a:lnTo>
                      <a:pt x="17316" y="0"/>
                    </a:lnTo>
                    <a:lnTo>
                      <a:pt x="17423" y="0"/>
                    </a:lnTo>
                    <a:lnTo>
                      <a:pt x="17453" y="0"/>
                    </a:lnTo>
                    <a:lnTo>
                      <a:pt x="17479" y="0"/>
                    </a:lnTo>
                    <a:lnTo>
                      <a:pt x="17496" y="0"/>
                    </a:lnTo>
                    <a:lnTo>
                      <a:pt x="17543" y="0"/>
                    </a:lnTo>
                    <a:lnTo>
                      <a:pt x="17600" y="0"/>
                    </a:lnTo>
                    <a:lnTo>
                      <a:pt x="17617" y="0"/>
                    </a:lnTo>
                    <a:lnTo>
                      <a:pt x="17697" y="0"/>
                    </a:lnTo>
                    <a:lnTo>
                      <a:pt x="17808" y="0"/>
                    </a:lnTo>
                    <a:lnTo>
                      <a:pt x="17851" y="0"/>
                    </a:lnTo>
                    <a:lnTo>
                      <a:pt x="17860" y="0"/>
                    </a:lnTo>
                    <a:lnTo>
                      <a:pt x="17891" y="0"/>
                    </a:lnTo>
                    <a:lnTo>
                      <a:pt x="17934" y="0"/>
                    </a:lnTo>
                    <a:lnTo>
                      <a:pt x="17971" y="0"/>
                    </a:lnTo>
                    <a:lnTo>
                      <a:pt x="17981" y="0"/>
                    </a:lnTo>
                    <a:lnTo>
                      <a:pt x="18053" y="0"/>
                    </a:lnTo>
                    <a:lnTo>
                      <a:pt x="18141" y="0"/>
                    </a:lnTo>
                    <a:lnTo>
                      <a:pt x="18187" y="0"/>
                    </a:lnTo>
                    <a:lnTo>
                      <a:pt x="18231" y="0"/>
                    </a:lnTo>
                    <a:lnTo>
                      <a:pt x="18245" y="0"/>
                    </a:lnTo>
                    <a:lnTo>
                      <a:pt x="18289" y="0"/>
                    </a:lnTo>
                    <a:lnTo>
                      <a:pt x="18352" y="0"/>
                    </a:lnTo>
                    <a:lnTo>
                      <a:pt x="18409" y="0"/>
                    </a:lnTo>
                    <a:lnTo>
                      <a:pt x="18424" y="0"/>
                    </a:lnTo>
                    <a:lnTo>
                      <a:pt x="18496" y="0"/>
                    </a:lnTo>
                    <a:lnTo>
                      <a:pt x="18579" y="0"/>
                    </a:lnTo>
                    <a:lnTo>
                      <a:pt x="18626" y="0"/>
                    </a:lnTo>
                    <a:lnTo>
                      <a:pt x="18668" y="0"/>
                    </a:lnTo>
                    <a:lnTo>
                      <a:pt x="18779" y="0"/>
                    </a:lnTo>
                    <a:lnTo>
                      <a:pt x="18789" y="0"/>
                    </a:lnTo>
                    <a:lnTo>
                      <a:pt x="18863" y="0"/>
                    </a:lnTo>
                    <a:lnTo>
                      <a:pt x="18877" y="0"/>
                    </a:lnTo>
                    <a:lnTo>
                      <a:pt x="18934" y="0"/>
                    </a:lnTo>
                    <a:lnTo>
                      <a:pt x="19070" y="0"/>
                    </a:lnTo>
                    <a:lnTo>
                      <a:pt x="19160" y="0"/>
                    </a:lnTo>
                    <a:lnTo>
                      <a:pt x="19218" y="0"/>
                    </a:lnTo>
                    <a:lnTo>
                      <a:pt x="19314" y="0"/>
                    </a:lnTo>
                    <a:lnTo>
                      <a:pt x="19408" y="0"/>
                    </a:lnTo>
                    <a:lnTo>
                      <a:pt x="19425" y="0"/>
                    </a:lnTo>
                    <a:lnTo>
                      <a:pt x="19508" y="0"/>
                    </a:lnTo>
                    <a:lnTo>
                      <a:pt x="19598" y="0"/>
                    </a:lnTo>
                    <a:lnTo>
                      <a:pt x="19762" y="0"/>
                    </a:lnTo>
                    <a:lnTo>
                      <a:pt x="19805" y="0"/>
                    </a:lnTo>
                    <a:lnTo>
                      <a:pt x="19845" y="0"/>
                    </a:lnTo>
                    <a:lnTo>
                      <a:pt x="19863" y="0"/>
                    </a:lnTo>
                    <a:lnTo>
                      <a:pt x="20053" y="0"/>
                    </a:lnTo>
                    <a:lnTo>
                      <a:pt x="20143" y="0"/>
                    </a:lnTo>
                    <a:lnTo>
                      <a:pt x="20199" y="0"/>
                    </a:lnTo>
                    <a:lnTo>
                      <a:pt x="20242" y="0"/>
                    </a:lnTo>
                    <a:lnTo>
                      <a:pt x="20336" y="0"/>
                    </a:lnTo>
                    <a:lnTo>
                      <a:pt x="20408" y="0"/>
                    </a:lnTo>
                    <a:lnTo>
                      <a:pt x="20489" y="0"/>
                    </a:lnTo>
                    <a:lnTo>
                      <a:pt x="20580" y="0"/>
                    </a:lnTo>
                    <a:lnTo>
                      <a:pt x="20691" y="0"/>
                    </a:lnTo>
                    <a:lnTo>
                      <a:pt x="20774" y="0"/>
                    </a:lnTo>
                    <a:lnTo>
                      <a:pt x="20788" y="0"/>
                    </a:lnTo>
                    <a:lnTo>
                      <a:pt x="20845" y="0"/>
                    </a:lnTo>
                    <a:lnTo>
                      <a:pt x="20861" y="0"/>
                    </a:lnTo>
                    <a:lnTo>
                      <a:pt x="20982" y="0"/>
                    </a:lnTo>
                    <a:lnTo>
                      <a:pt x="21025" y="0"/>
                    </a:lnTo>
                    <a:lnTo>
                      <a:pt x="21072" y="0"/>
                    </a:lnTo>
                    <a:lnTo>
                      <a:pt x="21129" y="0"/>
                    </a:lnTo>
                    <a:lnTo>
                      <a:pt x="21216" y="0"/>
                    </a:lnTo>
                    <a:lnTo>
                      <a:pt x="21226" y="0"/>
                    </a:lnTo>
                    <a:lnTo>
                      <a:pt x="21299" y="0"/>
                    </a:lnTo>
                    <a:lnTo>
                      <a:pt x="21337" y="0"/>
                    </a:lnTo>
                    <a:lnTo>
                      <a:pt x="21380" y="0"/>
                    </a:lnTo>
                    <a:lnTo>
                      <a:pt x="21419" y="0"/>
                    </a:lnTo>
                    <a:lnTo>
                      <a:pt x="21463" y="0"/>
                    </a:lnTo>
                    <a:lnTo>
                      <a:pt x="21509" y="0"/>
                    </a:lnTo>
                    <a:lnTo>
                      <a:pt x="21597" y="0"/>
                    </a:lnTo>
                    <a:lnTo>
                      <a:pt x="21600" y="0"/>
                    </a:lnTo>
                    <a:lnTo>
                      <a:pt x="20791" y="21600"/>
                    </a:lnTo>
                    <a:lnTo>
                      <a:pt x="20788" y="21600"/>
                    </a:lnTo>
                    <a:lnTo>
                      <a:pt x="20701" y="21600"/>
                    </a:lnTo>
                    <a:lnTo>
                      <a:pt x="20654" y="21600"/>
                    </a:lnTo>
                    <a:lnTo>
                      <a:pt x="20611" y="21600"/>
                    </a:lnTo>
                    <a:lnTo>
                      <a:pt x="20571" y="21600"/>
                    </a:lnTo>
                    <a:lnTo>
                      <a:pt x="20528" y="21600"/>
                    </a:lnTo>
                    <a:lnTo>
                      <a:pt x="20489" y="21600"/>
                    </a:lnTo>
                    <a:lnTo>
                      <a:pt x="20417" y="21600"/>
                    </a:lnTo>
                    <a:lnTo>
                      <a:pt x="20408" y="21600"/>
                    </a:lnTo>
                    <a:lnTo>
                      <a:pt x="20320" y="21600"/>
                    </a:lnTo>
                    <a:lnTo>
                      <a:pt x="20263" y="21600"/>
                    </a:lnTo>
                    <a:lnTo>
                      <a:pt x="20216" y="21600"/>
                    </a:lnTo>
                    <a:lnTo>
                      <a:pt x="20173" y="21600"/>
                    </a:lnTo>
                    <a:lnTo>
                      <a:pt x="20053" y="21600"/>
                    </a:lnTo>
                    <a:lnTo>
                      <a:pt x="20037" y="21600"/>
                    </a:lnTo>
                    <a:lnTo>
                      <a:pt x="19979" y="21600"/>
                    </a:lnTo>
                    <a:lnTo>
                      <a:pt x="19966" y="21600"/>
                    </a:lnTo>
                    <a:lnTo>
                      <a:pt x="19882" y="21600"/>
                    </a:lnTo>
                    <a:lnTo>
                      <a:pt x="19772" y="21600"/>
                    </a:lnTo>
                    <a:lnTo>
                      <a:pt x="19682" y="21600"/>
                    </a:lnTo>
                    <a:lnTo>
                      <a:pt x="19599" y="21600"/>
                    </a:lnTo>
                    <a:lnTo>
                      <a:pt x="19528" y="21600"/>
                    </a:lnTo>
                    <a:lnTo>
                      <a:pt x="19434" y="21600"/>
                    </a:lnTo>
                    <a:lnTo>
                      <a:pt x="19390" y="21600"/>
                    </a:lnTo>
                    <a:lnTo>
                      <a:pt x="19334" y="21600"/>
                    </a:lnTo>
                    <a:lnTo>
                      <a:pt x="19243" y="21600"/>
                    </a:lnTo>
                    <a:lnTo>
                      <a:pt x="19054" y="21600"/>
                    </a:lnTo>
                    <a:lnTo>
                      <a:pt x="19037" y="21600"/>
                    </a:lnTo>
                    <a:lnTo>
                      <a:pt x="18997" y="21600"/>
                    </a:lnTo>
                    <a:lnTo>
                      <a:pt x="18954" y="21600"/>
                    </a:lnTo>
                    <a:lnTo>
                      <a:pt x="18789" y="21600"/>
                    </a:lnTo>
                    <a:lnTo>
                      <a:pt x="18699" y="21600"/>
                    </a:lnTo>
                    <a:lnTo>
                      <a:pt x="18616" y="21600"/>
                    </a:lnTo>
                    <a:lnTo>
                      <a:pt x="18599" y="21600"/>
                    </a:lnTo>
                    <a:lnTo>
                      <a:pt x="18506" y="21600"/>
                    </a:lnTo>
                    <a:lnTo>
                      <a:pt x="18409" y="21600"/>
                    </a:lnTo>
                    <a:lnTo>
                      <a:pt x="18352" y="21600"/>
                    </a:lnTo>
                    <a:lnTo>
                      <a:pt x="18262" y="21600"/>
                    </a:lnTo>
                    <a:lnTo>
                      <a:pt x="18125" y="21600"/>
                    </a:lnTo>
                    <a:lnTo>
                      <a:pt x="18067" y="21600"/>
                    </a:lnTo>
                    <a:lnTo>
                      <a:pt x="18053" y="21600"/>
                    </a:lnTo>
                    <a:lnTo>
                      <a:pt x="17981" y="21600"/>
                    </a:lnTo>
                    <a:lnTo>
                      <a:pt x="17971" y="21600"/>
                    </a:lnTo>
                    <a:lnTo>
                      <a:pt x="17860" y="21600"/>
                    </a:lnTo>
                    <a:lnTo>
                      <a:pt x="17816" y="21600"/>
                    </a:lnTo>
                    <a:lnTo>
                      <a:pt x="17770" y="21600"/>
                    </a:lnTo>
                    <a:lnTo>
                      <a:pt x="17687" y="21600"/>
                    </a:lnTo>
                    <a:lnTo>
                      <a:pt x="17617" y="21600"/>
                    </a:lnTo>
                    <a:lnTo>
                      <a:pt x="17600" y="21600"/>
                    </a:lnTo>
                    <a:lnTo>
                      <a:pt x="17543" y="21600"/>
                    </a:lnTo>
                    <a:lnTo>
                      <a:pt x="17479" y="21600"/>
                    </a:lnTo>
                    <a:lnTo>
                      <a:pt x="17436" y="21600"/>
                    </a:lnTo>
                    <a:lnTo>
                      <a:pt x="17423" y="21600"/>
                    </a:lnTo>
                    <a:lnTo>
                      <a:pt x="17379" y="21600"/>
                    </a:lnTo>
                    <a:lnTo>
                      <a:pt x="17332" y="21600"/>
                    </a:lnTo>
                    <a:lnTo>
                      <a:pt x="17246" y="21600"/>
                    </a:lnTo>
                    <a:lnTo>
                      <a:pt x="17172" y="21600"/>
                    </a:lnTo>
                    <a:lnTo>
                      <a:pt x="17163" y="21600"/>
                    </a:lnTo>
                    <a:lnTo>
                      <a:pt x="17125" y="21600"/>
                    </a:lnTo>
                    <a:lnTo>
                      <a:pt x="17082" y="21600"/>
                    </a:lnTo>
                    <a:lnTo>
                      <a:pt x="17052" y="21600"/>
                    </a:lnTo>
                    <a:lnTo>
                      <a:pt x="17042" y="21600"/>
                    </a:lnTo>
                    <a:lnTo>
                      <a:pt x="16999" y="21600"/>
                    </a:lnTo>
                    <a:lnTo>
                      <a:pt x="16888" y="21600"/>
                    </a:lnTo>
                    <a:lnTo>
                      <a:pt x="16807" y="21600"/>
                    </a:lnTo>
                    <a:lnTo>
                      <a:pt x="16792" y="21600"/>
                    </a:lnTo>
                    <a:lnTo>
                      <a:pt x="16734" y="21600"/>
                    </a:lnTo>
                    <a:lnTo>
                      <a:pt x="16688" y="21600"/>
                    </a:lnTo>
                    <a:lnTo>
                      <a:pt x="16671" y="21600"/>
                    </a:lnTo>
                    <a:lnTo>
                      <a:pt x="16644" y="21600"/>
                    </a:lnTo>
                    <a:lnTo>
                      <a:pt x="16613" y="21600"/>
                    </a:lnTo>
                    <a:lnTo>
                      <a:pt x="16508" y="21600"/>
                    </a:lnTo>
                    <a:lnTo>
                      <a:pt x="16451" y="21600"/>
                    </a:lnTo>
                    <a:lnTo>
                      <a:pt x="16437" y="21600"/>
                    </a:lnTo>
                    <a:lnTo>
                      <a:pt x="16363" y="21600"/>
                    </a:lnTo>
                    <a:lnTo>
                      <a:pt x="16354" y="21600"/>
                    </a:lnTo>
                    <a:lnTo>
                      <a:pt x="16317" y="21600"/>
                    </a:lnTo>
                    <a:lnTo>
                      <a:pt x="16242" y="21600"/>
                    </a:lnTo>
                    <a:lnTo>
                      <a:pt x="16234" y="21600"/>
                    </a:lnTo>
                    <a:lnTo>
                      <a:pt x="16152" y="21600"/>
                    </a:lnTo>
                    <a:lnTo>
                      <a:pt x="16070" y="21600"/>
                    </a:lnTo>
                    <a:lnTo>
                      <a:pt x="15998" y="21600"/>
                    </a:lnTo>
                    <a:lnTo>
                      <a:pt x="15983" y="21600"/>
                    </a:lnTo>
                    <a:lnTo>
                      <a:pt x="15926" y="21600"/>
                    </a:lnTo>
                    <a:lnTo>
                      <a:pt x="15879" y="21600"/>
                    </a:lnTo>
                    <a:lnTo>
                      <a:pt x="15862" y="21600"/>
                    </a:lnTo>
                    <a:lnTo>
                      <a:pt x="15804" y="21600"/>
                    </a:lnTo>
                    <a:lnTo>
                      <a:pt x="15715" y="21600"/>
                    </a:lnTo>
                    <a:lnTo>
                      <a:pt x="15628" y="21600"/>
                    </a:lnTo>
                    <a:lnTo>
                      <a:pt x="15545" y="21600"/>
                    </a:lnTo>
                    <a:lnTo>
                      <a:pt x="15508" y="21600"/>
                    </a:lnTo>
                    <a:lnTo>
                      <a:pt x="15433" y="21600"/>
                    </a:lnTo>
                    <a:lnTo>
                      <a:pt x="15425" y="21600"/>
                    </a:lnTo>
                    <a:lnTo>
                      <a:pt x="15191" y="21600"/>
                    </a:lnTo>
                    <a:lnTo>
                      <a:pt x="15070" y="21600"/>
                    </a:lnTo>
                    <a:lnTo>
                      <a:pt x="15053" y="21600"/>
                    </a:lnTo>
                    <a:lnTo>
                      <a:pt x="14996" y="21600"/>
                    </a:lnTo>
                    <a:lnTo>
                      <a:pt x="14698" y="21600"/>
                    </a:lnTo>
                    <a:lnTo>
                      <a:pt x="14616" y="21600"/>
                    </a:lnTo>
                    <a:lnTo>
                      <a:pt x="14452" y="21600"/>
                    </a:lnTo>
                    <a:lnTo>
                      <a:pt x="14262" y="21600"/>
                    </a:lnTo>
                    <a:lnTo>
                      <a:pt x="14072" y="21600"/>
                    </a:lnTo>
                    <a:lnTo>
                      <a:pt x="14014" y="21600"/>
                    </a:lnTo>
                    <a:lnTo>
                      <a:pt x="13716" y="21600"/>
                    </a:lnTo>
                    <a:lnTo>
                      <a:pt x="13634" y="21600"/>
                    </a:lnTo>
                    <a:lnTo>
                      <a:pt x="13523" y="21600"/>
                    </a:lnTo>
                    <a:lnTo>
                      <a:pt x="13279" y="21600"/>
                    </a:lnTo>
                    <a:lnTo>
                      <a:pt x="13143" y="21600"/>
                    </a:lnTo>
                    <a:lnTo>
                      <a:pt x="13084" y="21600"/>
                    </a:lnTo>
                    <a:lnTo>
                      <a:pt x="12835" y="21600"/>
                    </a:lnTo>
                    <a:lnTo>
                      <a:pt x="12788" y="21600"/>
                    </a:lnTo>
                    <a:lnTo>
                      <a:pt x="12705" y="21600"/>
                    </a:lnTo>
                    <a:lnTo>
                      <a:pt x="12454" y="21600"/>
                    </a:lnTo>
                    <a:lnTo>
                      <a:pt x="12397" y="21600"/>
                    </a:lnTo>
                    <a:lnTo>
                      <a:pt x="12350" y="21600"/>
                    </a:lnTo>
                    <a:lnTo>
                      <a:pt x="12229" y="21600"/>
                    </a:lnTo>
                    <a:lnTo>
                      <a:pt x="12099" y="21600"/>
                    </a:lnTo>
                    <a:lnTo>
                      <a:pt x="12016" y="21600"/>
                    </a:lnTo>
                    <a:lnTo>
                      <a:pt x="11905" y="21600"/>
                    </a:lnTo>
                    <a:lnTo>
                      <a:pt x="11850" y="21600"/>
                    </a:lnTo>
                    <a:lnTo>
                      <a:pt x="11791" y="21600"/>
                    </a:lnTo>
                    <a:lnTo>
                      <a:pt x="11661" y="21600"/>
                    </a:lnTo>
                    <a:lnTo>
                      <a:pt x="11524" y="21600"/>
                    </a:lnTo>
                    <a:lnTo>
                      <a:pt x="11495" y="21600"/>
                    </a:lnTo>
                    <a:lnTo>
                      <a:pt x="11468" y="21600"/>
                    </a:lnTo>
                    <a:lnTo>
                      <a:pt x="11412" y="21600"/>
                    </a:lnTo>
                    <a:lnTo>
                      <a:pt x="11301" y="21600"/>
                    </a:lnTo>
                    <a:lnTo>
                      <a:pt x="11169" y="21600"/>
                    </a:lnTo>
                    <a:lnTo>
                      <a:pt x="11088" y="21600"/>
                    </a:lnTo>
                    <a:lnTo>
                      <a:pt x="11057" y="21600"/>
                    </a:lnTo>
                    <a:lnTo>
                      <a:pt x="10920" y="21600"/>
                    </a:lnTo>
                    <a:lnTo>
                      <a:pt x="10863" y="21600"/>
                    </a:lnTo>
                    <a:lnTo>
                      <a:pt x="10733" y="21600"/>
                    </a:lnTo>
                    <a:lnTo>
                      <a:pt x="10613" y="21600"/>
                    </a:lnTo>
                    <a:lnTo>
                      <a:pt x="10565" y="21600"/>
                    </a:lnTo>
                    <a:lnTo>
                      <a:pt x="10482" y="21600"/>
                    </a:lnTo>
                    <a:lnTo>
                      <a:pt x="10231" y="21600"/>
                    </a:lnTo>
                    <a:lnTo>
                      <a:pt x="10175" y="21600"/>
                    </a:lnTo>
                    <a:lnTo>
                      <a:pt x="10127" y="21600"/>
                    </a:lnTo>
                    <a:lnTo>
                      <a:pt x="9877" y="21600"/>
                    </a:lnTo>
                    <a:lnTo>
                      <a:pt x="9795" y="21600"/>
                    </a:lnTo>
                    <a:lnTo>
                      <a:pt x="9684" y="21600"/>
                    </a:lnTo>
                    <a:lnTo>
                      <a:pt x="9440" y="21600"/>
                    </a:lnTo>
                    <a:lnTo>
                      <a:pt x="9303" y="21600"/>
                    </a:lnTo>
                    <a:lnTo>
                      <a:pt x="9245" y="21600"/>
                    </a:lnTo>
                    <a:lnTo>
                      <a:pt x="8948" y="21600"/>
                    </a:lnTo>
                    <a:lnTo>
                      <a:pt x="8865" y="21600"/>
                    </a:lnTo>
                    <a:lnTo>
                      <a:pt x="8701" y="21600"/>
                    </a:lnTo>
                    <a:lnTo>
                      <a:pt x="8510" y="21600"/>
                    </a:lnTo>
                    <a:lnTo>
                      <a:pt x="8321" y="21600"/>
                    </a:lnTo>
                    <a:lnTo>
                      <a:pt x="8262" y="21600"/>
                    </a:lnTo>
                    <a:lnTo>
                      <a:pt x="7966" y="21600"/>
                    </a:lnTo>
                    <a:lnTo>
                      <a:pt x="7883" y="21600"/>
                    </a:lnTo>
                    <a:lnTo>
                      <a:pt x="7772" y="21600"/>
                    </a:lnTo>
                    <a:lnTo>
                      <a:pt x="7528" y="21600"/>
                    </a:lnTo>
                    <a:lnTo>
                      <a:pt x="7392" y="21600"/>
                    </a:lnTo>
                    <a:lnTo>
                      <a:pt x="7334" y="21600"/>
                    </a:lnTo>
                    <a:lnTo>
                      <a:pt x="7247" y="21600"/>
                    </a:lnTo>
                    <a:lnTo>
                      <a:pt x="7083" y="21600"/>
                    </a:lnTo>
                    <a:lnTo>
                      <a:pt x="7036" y="21600"/>
                    </a:lnTo>
                    <a:lnTo>
                      <a:pt x="6953" y="21600"/>
                    </a:lnTo>
                    <a:lnTo>
                      <a:pt x="6866" y="21600"/>
                    </a:lnTo>
                    <a:lnTo>
                      <a:pt x="6810" y="21600"/>
                    </a:lnTo>
                    <a:lnTo>
                      <a:pt x="6702" y="21600"/>
                    </a:lnTo>
                    <a:lnTo>
                      <a:pt x="6646" y="21600"/>
                    </a:lnTo>
                    <a:lnTo>
                      <a:pt x="6598" y="21600"/>
                    </a:lnTo>
                    <a:lnTo>
                      <a:pt x="6512" y="21600"/>
                    </a:lnTo>
                    <a:lnTo>
                      <a:pt x="6429" y="21600"/>
                    </a:lnTo>
                    <a:lnTo>
                      <a:pt x="6349" y="21600"/>
                    </a:lnTo>
                    <a:lnTo>
                      <a:pt x="6318" y="21600"/>
                    </a:lnTo>
                    <a:lnTo>
                      <a:pt x="6266" y="21600"/>
                    </a:lnTo>
                    <a:lnTo>
                      <a:pt x="6155" y="21600"/>
                    </a:lnTo>
                    <a:lnTo>
                      <a:pt x="6075" y="21600"/>
                    </a:lnTo>
                    <a:lnTo>
                      <a:pt x="5937" y="21600"/>
                    </a:lnTo>
                    <a:lnTo>
                      <a:pt x="5911" y="21600"/>
                    </a:lnTo>
                    <a:lnTo>
                      <a:pt x="5881" y="21600"/>
                    </a:lnTo>
                    <a:lnTo>
                      <a:pt x="5773" y="21600"/>
                    </a:lnTo>
                    <a:lnTo>
                      <a:pt x="5717" y="21600"/>
                    </a:lnTo>
                    <a:lnTo>
                      <a:pt x="5630" y="21600"/>
                    </a:lnTo>
                    <a:lnTo>
                      <a:pt x="5583" y="21600"/>
                    </a:lnTo>
                    <a:lnTo>
                      <a:pt x="5500" y="21600"/>
                    </a:lnTo>
                    <a:lnTo>
                      <a:pt x="5419" y="21600"/>
                    </a:lnTo>
                    <a:lnTo>
                      <a:pt x="5337" y="21600"/>
                    </a:lnTo>
                    <a:lnTo>
                      <a:pt x="5250" y="21600"/>
                    </a:lnTo>
                    <a:lnTo>
                      <a:pt x="5192" y="21600"/>
                    </a:lnTo>
                    <a:lnTo>
                      <a:pt x="5145" y="21600"/>
                    </a:lnTo>
                    <a:lnTo>
                      <a:pt x="4981" y="21600"/>
                    </a:lnTo>
                    <a:lnTo>
                      <a:pt x="4894" y="21600"/>
                    </a:lnTo>
                    <a:lnTo>
                      <a:pt x="4811" y="21600"/>
                    </a:lnTo>
                    <a:lnTo>
                      <a:pt x="4700" y="21600"/>
                    </a:lnTo>
                    <a:lnTo>
                      <a:pt x="4456" y="21600"/>
                    </a:lnTo>
                    <a:lnTo>
                      <a:pt x="4320" y="21600"/>
                    </a:lnTo>
                    <a:lnTo>
                      <a:pt x="4262" y="21600"/>
                    </a:lnTo>
                    <a:lnTo>
                      <a:pt x="3966" y="21600"/>
                    </a:lnTo>
                    <a:lnTo>
                      <a:pt x="3883" y="21600"/>
                    </a:lnTo>
                    <a:lnTo>
                      <a:pt x="3718" y="21600"/>
                    </a:lnTo>
                    <a:lnTo>
                      <a:pt x="3528" y="21600"/>
                    </a:lnTo>
                    <a:lnTo>
                      <a:pt x="3337" y="21600"/>
                    </a:lnTo>
                    <a:lnTo>
                      <a:pt x="3281" y="21600"/>
                    </a:lnTo>
                    <a:lnTo>
                      <a:pt x="2982" y="21600"/>
                    </a:lnTo>
                    <a:lnTo>
                      <a:pt x="2901" y="21600"/>
                    </a:lnTo>
                    <a:lnTo>
                      <a:pt x="2789" y="21600"/>
                    </a:lnTo>
                    <a:lnTo>
                      <a:pt x="2546" y="21600"/>
                    </a:lnTo>
                    <a:lnTo>
                      <a:pt x="2408" y="21600"/>
                    </a:lnTo>
                    <a:lnTo>
                      <a:pt x="2352" y="21600"/>
                    </a:lnTo>
                    <a:lnTo>
                      <a:pt x="2101" y="21600"/>
                    </a:lnTo>
                    <a:lnTo>
                      <a:pt x="2055" y="21600"/>
                    </a:lnTo>
                    <a:lnTo>
                      <a:pt x="1972" y="21600"/>
                    </a:lnTo>
                    <a:lnTo>
                      <a:pt x="1721" y="21600"/>
                    </a:lnTo>
                    <a:lnTo>
                      <a:pt x="1663" y="21600"/>
                    </a:lnTo>
                    <a:lnTo>
                      <a:pt x="1617" y="21600"/>
                    </a:lnTo>
                    <a:lnTo>
                      <a:pt x="1366" y="21600"/>
                    </a:lnTo>
                    <a:lnTo>
                      <a:pt x="1282" y="21600"/>
                    </a:lnTo>
                    <a:lnTo>
                      <a:pt x="1171" y="21600"/>
                    </a:lnTo>
                    <a:lnTo>
                      <a:pt x="927" y="21600"/>
                    </a:lnTo>
                    <a:lnTo>
                      <a:pt x="791" y="21600"/>
                    </a:lnTo>
                    <a:lnTo>
                      <a:pt x="735" y="21600"/>
                    </a:lnTo>
                    <a:lnTo>
                      <a:pt x="437" y="21600"/>
                    </a:lnTo>
                    <a:lnTo>
                      <a:pt x="353" y="21600"/>
                    </a:lnTo>
                    <a:lnTo>
                      <a:pt x="0" y="21600"/>
                    </a:lnTo>
                    <a:close/>
                  </a:path>
                </a:pathLst>
              </a:custGeom>
              <a:solidFill>
                <a:srgbClr val="313F4F"/>
              </a:solidFill>
              <a:ln w="25400" cap="flat" cmpd="sng">
                <a:noFill/>
                <a:prstDash val="solid"/>
                <a:round/>
              </a:ln>
            </p:spPr>
            <p:txBody>
              <a:bodyPr rtlCol="0" anchor="ctr"/>
              <a:lstStyle/>
              <a:p>
                <a:pPr algn="ctr"/>
              </a:p>
            </p:txBody>
          </p:sp>
          <p:grpSp>
            <p:nvGrpSpPr>
              <p:cNvPr id="102" name="组合"/>
              <p:cNvGrpSpPr/>
              <p:nvPr/>
            </p:nvGrpSpPr>
            <p:grpSpPr>
              <a:xfrm>
                <a:off x="5181635" y="1637603"/>
                <a:ext cx="1089511" cy="495879"/>
                <a:chOff x="5181635" y="1637603"/>
                <a:chExt cx="1089511" cy="495879"/>
              </a:xfrm>
            </p:grpSpPr>
            <p:sp>
              <p:nvSpPr>
                <p:cNvPr id="96" name="曲线"/>
                <p:cNvSpPr/>
                <p:nvPr/>
              </p:nvSpPr>
              <p:spPr>
                <a:xfrm>
                  <a:off x="5585621" y="1637603"/>
                  <a:ext cx="214337" cy="495879"/>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97" name="曲线"/>
                <p:cNvSpPr/>
                <p:nvPr/>
              </p:nvSpPr>
              <p:spPr>
                <a:xfrm>
                  <a:off x="5703418" y="1637603"/>
                  <a:ext cx="214337" cy="495879"/>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98" name="曲线"/>
                <p:cNvSpPr/>
                <p:nvPr/>
              </p:nvSpPr>
              <p:spPr>
                <a:xfrm>
                  <a:off x="5821215" y="1637603"/>
                  <a:ext cx="214337" cy="495879"/>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99" name="曲线"/>
                <p:cNvSpPr/>
                <p:nvPr/>
              </p:nvSpPr>
              <p:spPr>
                <a:xfrm>
                  <a:off x="5939011" y="1637603"/>
                  <a:ext cx="214337" cy="495879"/>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0" name="曲线"/>
                <p:cNvSpPr/>
                <p:nvPr/>
              </p:nvSpPr>
              <p:spPr>
                <a:xfrm>
                  <a:off x="6056809" y="1637603"/>
                  <a:ext cx="214337" cy="495879"/>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1" name="曲线"/>
                <p:cNvSpPr/>
                <p:nvPr/>
              </p:nvSpPr>
              <p:spPr>
                <a:xfrm>
                  <a:off x="5181635" y="1637603"/>
                  <a:ext cx="500526" cy="495879"/>
                </a:xfrm>
                <a:custGeom>
                  <a:avLst/>
                  <a:gdLst>
                    <a:gd name="T1" fmla="*/ 0 w 21600"/>
                    <a:gd name="T2" fmla="*/ 0 h 21600"/>
                    <a:gd name="T3" fmla="*/ 21600 w 21600"/>
                    <a:gd name="T4" fmla="*/ 21600 h 21600"/>
                  </a:gdLst>
                  <a:ahLst/>
                  <a:cxnLst/>
                  <a:rect l="T1" t="T2" r="T3" b="T4"/>
                  <a:pathLst>
                    <a:path w="21600" h="21600">
                      <a:moveTo>
                        <a:pt x="6001" y="0"/>
                      </a:moveTo>
                      <a:lnTo>
                        <a:pt x="8634" y="0"/>
                      </a:lnTo>
                      <a:lnTo>
                        <a:pt x="9249" y="0"/>
                      </a:lnTo>
                      <a:lnTo>
                        <a:pt x="11457" y="0"/>
                      </a:lnTo>
                      <a:lnTo>
                        <a:pt x="11881" y="0"/>
                      </a:lnTo>
                      <a:lnTo>
                        <a:pt x="12894" y="0"/>
                      </a:lnTo>
                      <a:lnTo>
                        <a:pt x="14705" y="0"/>
                      </a:lnTo>
                      <a:lnTo>
                        <a:pt x="15528" y="0"/>
                      </a:lnTo>
                      <a:lnTo>
                        <a:pt x="16143" y="0"/>
                      </a:lnTo>
                      <a:lnTo>
                        <a:pt x="18351" y="0"/>
                      </a:lnTo>
                      <a:lnTo>
                        <a:pt x="18776" y="0"/>
                      </a:lnTo>
                      <a:lnTo>
                        <a:pt x="21600" y="0"/>
                      </a:lnTo>
                      <a:lnTo>
                        <a:pt x="15598" y="21600"/>
                      </a:lnTo>
                      <a:lnTo>
                        <a:pt x="12775" y="21600"/>
                      </a:lnTo>
                      <a:lnTo>
                        <a:pt x="12350" y="21600"/>
                      </a:lnTo>
                      <a:lnTo>
                        <a:pt x="10141" y="21600"/>
                      </a:lnTo>
                      <a:lnTo>
                        <a:pt x="9527" y="21600"/>
                      </a:lnTo>
                      <a:lnTo>
                        <a:pt x="8704" y="21600"/>
                      </a:lnTo>
                      <a:lnTo>
                        <a:pt x="6894" y="21600"/>
                      </a:lnTo>
                      <a:lnTo>
                        <a:pt x="5880" y="21600"/>
                      </a:lnTo>
                      <a:lnTo>
                        <a:pt x="5455" y="21600"/>
                      </a:lnTo>
                      <a:lnTo>
                        <a:pt x="3248" y="21600"/>
                      </a:lnTo>
                      <a:lnTo>
                        <a:pt x="2633" y="21600"/>
                      </a:lnTo>
                      <a:lnTo>
                        <a:pt x="0" y="21600"/>
                      </a:lnTo>
                      <a:close/>
                    </a:path>
                  </a:pathLst>
                </a:custGeom>
                <a:solidFill>
                  <a:srgbClr val="F4C703"/>
                </a:solidFill>
                <a:ln w="25400" cap="flat" cmpd="sng">
                  <a:noFill/>
                  <a:prstDash val="solid"/>
                  <a:round/>
                </a:ln>
              </p:spPr>
              <p:txBody>
                <a:bodyPr rtlCol="0" anchor="ctr"/>
                <a:lstStyle/>
                <a:p>
                  <a:pPr algn="ctr"/>
                </a:p>
              </p:txBody>
            </p:sp>
          </p:grpSp>
        </p:grpSp>
        <p:sp>
          <p:nvSpPr>
            <p:cNvPr id="104" name="矩形"/>
            <p:cNvSpPr/>
            <p:nvPr/>
          </p:nvSpPr>
          <p:spPr>
            <a:xfrm>
              <a:off x="6284566" y="1712490"/>
              <a:ext cx="1005204" cy="329563"/>
            </a:xfrm>
            <a:prstGeom prst="rect">
              <a:avLst/>
            </a:prstGeom>
            <a:noFill/>
            <a:ln w="9525" cap="flat" cmpd="sng">
              <a:noFill/>
              <a:prstDash val="solid"/>
              <a:miter/>
            </a:ln>
          </p:spPr>
          <p:txBody>
            <a:bodyPr vert="horz" wrap="none" lIns="91440" tIns="45720" rIns="91440" bIns="45720" anchor="t" anchorCtr="0">
              <a:spAutoFit/>
            </a:bodyPr>
            <a:lstStyle/>
            <a:p>
              <a:pPr marL="0" indent="0" algn="l" defTabSz="685800">
                <a:lnSpc>
                  <a:spcPct val="100000"/>
                </a:lnSpc>
                <a:spcBef>
                  <a:spcPts val="0"/>
                </a:spcBef>
                <a:spcAft>
                  <a:spcPts val="0"/>
                </a:spcAft>
                <a:buNone/>
              </a:pPr>
              <a:r>
                <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rPr>
                <a:t>生产使用</a:t>
              </a:r>
              <a:endPar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endParaRPr>
            </a:p>
          </p:txBody>
        </p:sp>
        <p:sp>
          <p:nvSpPr>
            <p:cNvPr id="105" name="矩形"/>
            <p:cNvSpPr/>
            <p:nvPr/>
          </p:nvSpPr>
          <p:spPr>
            <a:xfrm>
              <a:off x="5270069" y="1704266"/>
              <a:ext cx="335283" cy="358138"/>
            </a:xfrm>
            <a:prstGeom prst="rect">
              <a:avLst/>
            </a:prstGeom>
            <a:noFill/>
            <a:ln w="9525" cap="flat" cmpd="sng">
              <a:noFill/>
              <a:prstDash val="solid"/>
              <a:miter/>
            </a:ln>
          </p:spPr>
          <p:txBody>
            <a:bodyPr vert="horz" wrap="none" lIns="91440" tIns="45720" rIns="91440" bIns="45720" anchor="t" anchorCtr="0">
              <a:spAutoFit/>
            </a:bodyPr>
            <a:lstStyle/>
            <a:p>
              <a:pPr marL="0" indent="0" algn="l" defTabSz="685800">
                <a:lnSpc>
                  <a:spcPct val="100000"/>
                </a:lnSpc>
                <a:spcBef>
                  <a:spcPts val="0"/>
                </a:spcBef>
                <a:spcAft>
                  <a:spcPts val="0"/>
                </a:spcAft>
                <a:buNone/>
              </a:pPr>
              <a:r>
                <a:rPr lang="en-US" altLang="zh-CN" sz="1800" b="1" i="1" u="none" strike="noStrike" kern="1200" cap="none" spc="0" baseline="0">
                  <a:solidFill>
                    <a:srgbClr val="313F4F"/>
                  </a:solidFill>
                  <a:latin typeface="微软雅黑" panose="020B0503020204020204" pitchFamily="34" charset="-122"/>
                  <a:ea typeface="微软雅黑" panose="020B0503020204020204" pitchFamily="34" charset="-122"/>
                  <a:cs typeface="经典综艺体简" pitchFamily="49" charset="-122"/>
                </a:rPr>
                <a:t>2</a:t>
              </a:r>
              <a:endParaRPr lang="zh-CN" altLang="en-US" sz="1800" b="1" i="1" u="none" strike="noStrike" kern="1200" cap="none" spc="0" baseline="0">
                <a:solidFill>
                  <a:srgbClr val="313F4F"/>
                </a:solidFill>
                <a:latin typeface="微软雅黑" panose="020B0503020204020204" pitchFamily="34" charset="-122"/>
                <a:ea typeface="微软雅黑" panose="020B0503020204020204" pitchFamily="34" charset="-122"/>
                <a:cs typeface="经典综艺体简" pitchFamily="49" charset="-122"/>
              </a:endParaRPr>
            </a:p>
          </p:txBody>
        </p:sp>
      </p:grpSp>
      <p:grpSp>
        <p:nvGrpSpPr>
          <p:cNvPr id="118" name="组合"/>
          <p:cNvGrpSpPr/>
          <p:nvPr/>
        </p:nvGrpSpPr>
        <p:grpSpPr>
          <a:xfrm>
            <a:off x="1208349" y="2342203"/>
            <a:ext cx="3017782" cy="495879"/>
            <a:chOff x="1208349" y="2342203"/>
            <a:chExt cx="3017782" cy="495879"/>
          </a:xfrm>
        </p:grpSpPr>
        <p:grpSp>
          <p:nvGrpSpPr>
            <p:cNvPr id="115" name="组合"/>
            <p:cNvGrpSpPr/>
            <p:nvPr/>
          </p:nvGrpSpPr>
          <p:grpSpPr>
            <a:xfrm>
              <a:off x="1208349" y="2342203"/>
              <a:ext cx="3017782" cy="495879"/>
              <a:chOff x="1208349" y="2342203"/>
              <a:chExt cx="3017782" cy="495879"/>
            </a:xfrm>
          </p:grpSpPr>
          <p:sp>
            <p:nvSpPr>
              <p:cNvPr id="107" name="曲线"/>
              <p:cNvSpPr/>
              <p:nvPr/>
            </p:nvSpPr>
            <p:spPr>
              <a:xfrm>
                <a:off x="1237628" y="2390673"/>
                <a:ext cx="2988503" cy="398939"/>
              </a:xfrm>
              <a:custGeom>
                <a:avLst/>
                <a:gdLst>
                  <a:gd name="T1" fmla="*/ 0 w 21600"/>
                  <a:gd name="T2" fmla="*/ 0 h 21600"/>
                  <a:gd name="T3" fmla="*/ 21600 w 21600"/>
                  <a:gd name="T4" fmla="*/ 21600 h 21600"/>
                </a:gdLst>
                <a:ahLst/>
                <a:cxnLst/>
                <a:rect l="T1" t="T2" r="T3" b="T4"/>
                <a:pathLst>
                  <a:path w="21600" h="21600">
                    <a:moveTo>
                      <a:pt x="807" y="0"/>
                    </a:moveTo>
                    <a:lnTo>
                      <a:pt x="1163" y="0"/>
                    </a:lnTo>
                    <a:lnTo>
                      <a:pt x="1246" y="0"/>
                    </a:lnTo>
                    <a:lnTo>
                      <a:pt x="1543" y="0"/>
                    </a:lnTo>
                    <a:lnTo>
                      <a:pt x="1601" y="0"/>
                    </a:lnTo>
                    <a:lnTo>
                      <a:pt x="1736" y="0"/>
                    </a:lnTo>
                    <a:lnTo>
                      <a:pt x="1981" y="0"/>
                    </a:lnTo>
                    <a:lnTo>
                      <a:pt x="2091" y="0"/>
                    </a:lnTo>
                    <a:lnTo>
                      <a:pt x="2174" y="0"/>
                    </a:lnTo>
                    <a:lnTo>
                      <a:pt x="2426" y="0"/>
                    </a:lnTo>
                    <a:lnTo>
                      <a:pt x="2471" y="0"/>
                    </a:lnTo>
                    <a:lnTo>
                      <a:pt x="2529" y="0"/>
                    </a:lnTo>
                    <a:lnTo>
                      <a:pt x="2780" y="0"/>
                    </a:lnTo>
                    <a:lnTo>
                      <a:pt x="2863" y="0"/>
                    </a:lnTo>
                    <a:lnTo>
                      <a:pt x="2909" y="0"/>
                    </a:lnTo>
                    <a:lnTo>
                      <a:pt x="3161" y="0"/>
                    </a:lnTo>
                    <a:lnTo>
                      <a:pt x="3218" y="0"/>
                    </a:lnTo>
                    <a:lnTo>
                      <a:pt x="3354" y="0"/>
                    </a:lnTo>
                    <a:lnTo>
                      <a:pt x="3598" y="0"/>
                    </a:lnTo>
                    <a:lnTo>
                      <a:pt x="3708" y="0"/>
                    </a:lnTo>
                    <a:lnTo>
                      <a:pt x="3791" y="0"/>
                    </a:lnTo>
                    <a:lnTo>
                      <a:pt x="4089" y="0"/>
                    </a:lnTo>
                    <a:lnTo>
                      <a:pt x="4146" y="0"/>
                    </a:lnTo>
                    <a:lnTo>
                      <a:pt x="4337" y="0"/>
                    </a:lnTo>
                    <a:lnTo>
                      <a:pt x="4526" y="0"/>
                    </a:lnTo>
                    <a:lnTo>
                      <a:pt x="4692" y="0"/>
                    </a:lnTo>
                    <a:lnTo>
                      <a:pt x="4775" y="0"/>
                    </a:lnTo>
                    <a:lnTo>
                      <a:pt x="5072" y="0"/>
                    </a:lnTo>
                    <a:lnTo>
                      <a:pt x="5129" y="0"/>
                    </a:lnTo>
                    <a:lnTo>
                      <a:pt x="5265" y="0"/>
                    </a:lnTo>
                    <a:lnTo>
                      <a:pt x="5510" y="0"/>
                    </a:lnTo>
                    <a:lnTo>
                      <a:pt x="5620" y="0"/>
                    </a:lnTo>
                    <a:lnTo>
                      <a:pt x="5704" y="0"/>
                    </a:lnTo>
                    <a:lnTo>
                      <a:pt x="5790" y="0"/>
                    </a:lnTo>
                    <a:lnTo>
                      <a:pt x="5954" y="0"/>
                    </a:lnTo>
                    <a:lnTo>
                      <a:pt x="6000" y="0"/>
                    </a:lnTo>
                    <a:lnTo>
                      <a:pt x="6058" y="0"/>
                    </a:lnTo>
                    <a:lnTo>
                      <a:pt x="6145" y="0"/>
                    </a:lnTo>
                    <a:lnTo>
                      <a:pt x="6228" y="0"/>
                    </a:lnTo>
                    <a:lnTo>
                      <a:pt x="6308" y="0"/>
                    </a:lnTo>
                    <a:lnTo>
                      <a:pt x="6392" y="0"/>
                    </a:lnTo>
                    <a:lnTo>
                      <a:pt x="6439" y="0"/>
                    </a:lnTo>
                    <a:lnTo>
                      <a:pt x="6526" y="0"/>
                    </a:lnTo>
                    <a:lnTo>
                      <a:pt x="6582" y="0"/>
                    </a:lnTo>
                    <a:lnTo>
                      <a:pt x="6689" y="0"/>
                    </a:lnTo>
                    <a:lnTo>
                      <a:pt x="6720" y="0"/>
                    </a:lnTo>
                    <a:lnTo>
                      <a:pt x="6746" y="0"/>
                    </a:lnTo>
                    <a:lnTo>
                      <a:pt x="6882" y="0"/>
                    </a:lnTo>
                    <a:lnTo>
                      <a:pt x="6964" y="0"/>
                    </a:lnTo>
                    <a:lnTo>
                      <a:pt x="7074" y="0"/>
                    </a:lnTo>
                    <a:lnTo>
                      <a:pt x="7126" y="0"/>
                    </a:lnTo>
                    <a:lnTo>
                      <a:pt x="7156" y="0"/>
                    </a:lnTo>
                    <a:lnTo>
                      <a:pt x="7238" y="0"/>
                    </a:lnTo>
                    <a:lnTo>
                      <a:pt x="7321" y="0"/>
                    </a:lnTo>
                    <a:lnTo>
                      <a:pt x="7407" y="0"/>
                    </a:lnTo>
                    <a:lnTo>
                      <a:pt x="7454" y="0"/>
                    </a:lnTo>
                    <a:lnTo>
                      <a:pt x="7512" y="0"/>
                    </a:lnTo>
                    <a:lnTo>
                      <a:pt x="7618" y="0"/>
                    </a:lnTo>
                    <a:lnTo>
                      <a:pt x="7675" y="0"/>
                    </a:lnTo>
                    <a:lnTo>
                      <a:pt x="7763" y="0"/>
                    </a:lnTo>
                    <a:lnTo>
                      <a:pt x="7845" y="0"/>
                    </a:lnTo>
                    <a:lnTo>
                      <a:pt x="7892" y="0"/>
                    </a:lnTo>
                    <a:lnTo>
                      <a:pt x="8056" y="0"/>
                    </a:lnTo>
                    <a:lnTo>
                      <a:pt x="8143" y="0"/>
                    </a:lnTo>
                    <a:lnTo>
                      <a:pt x="8200" y="0"/>
                    </a:lnTo>
                    <a:lnTo>
                      <a:pt x="8336" y="0"/>
                    </a:lnTo>
                    <a:lnTo>
                      <a:pt x="8580" y="0"/>
                    </a:lnTo>
                    <a:lnTo>
                      <a:pt x="8692" y="0"/>
                    </a:lnTo>
                    <a:lnTo>
                      <a:pt x="8775" y="0"/>
                    </a:lnTo>
                    <a:lnTo>
                      <a:pt x="9072" y="0"/>
                    </a:lnTo>
                    <a:lnTo>
                      <a:pt x="9129" y="0"/>
                    </a:lnTo>
                    <a:lnTo>
                      <a:pt x="9318" y="0"/>
                    </a:lnTo>
                    <a:lnTo>
                      <a:pt x="9510" y="0"/>
                    </a:lnTo>
                    <a:lnTo>
                      <a:pt x="9674" y="0"/>
                    </a:lnTo>
                    <a:lnTo>
                      <a:pt x="9757" y="0"/>
                    </a:lnTo>
                    <a:lnTo>
                      <a:pt x="10055" y="0"/>
                    </a:lnTo>
                    <a:lnTo>
                      <a:pt x="10111" y="0"/>
                    </a:lnTo>
                    <a:lnTo>
                      <a:pt x="10247" y="0"/>
                    </a:lnTo>
                    <a:lnTo>
                      <a:pt x="10491" y="0"/>
                    </a:lnTo>
                    <a:lnTo>
                      <a:pt x="10602" y="0"/>
                    </a:lnTo>
                    <a:lnTo>
                      <a:pt x="10686" y="0"/>
                    </a:lnTo>
                    <a:lnTo>
                      <a:pt x="10936" y="0"/>
                    </a:lnTo>
                    <a:lnTo>
                      <a:pt x="10984" y="0"/>
                    </a:lnTo>
                    <a:lnTo>
                      <a:pt x="11040" y="0"/>
                    </a:lnTo>
                    <a:lnTo>
                      <a:pt x="11292" y="0"/>
                    </a:lnTo>
                    <a:lnTo>
                      <a:pt x="11374" y="0"/>
                    </a:lnTo>
                    <a:lnTo>
                      <a:pt x="11421" y="0"/>
                    </a:lnTo>
                    <a:lnTo>
                      <a:pt x="11541" y="0"/>
                    </a:lnTo>
                    <a:lnTo>
                      <a:pt x="11672" y="0"/>
                    </a:lnTo>
                    <a:lnTo>
                      <a:pt x="11729" y="0"/>
                    </a:lnTo>
                    <a:lnTo>
                      <a:pt x="11866" y="0"/>
                    </a:lnTo>
                    <a:lnTo>
                      <a:pt x="11895" y="0"/>
                    </a:lnTo>
                    <a:lnTo>
                      <a:pt x="11978" y="0"/>
                    </a:lnTo>
                    <a:lnTo>
                      <a:pt x="12109" y="0"/>
                    </a:lnTo>
                    <a:lnTo>
                      <a:pt x="12221" y="0"/>
                    </a:lnTo>
                    <a:lnTo>
                      <a:pt x="12277" y="0"/>
                    </a:lnTo>
                    <a:lnTo>
                      <a:pt x="12303" y="0"/>
                    </a:lnTo>
                    <a:lnTo>
                      <a:pt x="12334" y="0"/>
                    </a:lnTo>
                    <a:lnTo>
                      <a:pt x="12470" y="0"/>
                    </a:lnTo>
                    <a:lnTo>
                      <a:pt x="12601" y="0"/>
                    </a:lnTo>
                    <a:lnTo>
                      <a:pt x="12657" y="0"/>
                    </a:lnTo>
                    <a:lnTo>
                      <a:pt x="12713" y="0"/>
                    </a:lnTo>
                    <a:lnTo>
                      <a:pt x="12824" y="0"/>
                    </a:lnTo>
                    <a:lnTo>
                      <a:pt x="12907" y="0"/>
                    </a:lnTo>
                    <a:lnTo>
                      <a:pt x="13039" y="0"/>
                    </a:lnTo>
                    <a:lnTo>
                      <a:pt x="13159" y="0"/>
                    </a:lnTo>
                    <a:lnTo>
                      <a:pt x="13205" y="0"/>
                    </a:lnTo>
                    <a:lnTo>
                      <a:pt x="13263" y="0"/>
                    </a:lnTo>
                    <a:lnTo>
                      <a:pt x="13514" y="0"/>
                    </a:lnTo>
                    <a:lnTo>
                      <a:pt x="13596" y="0"/>
                    </a:lnTo>
                    <a:lnTo>
                      <a:pt x="13643" y="0"/>
                    </a:lnTo>
                    <a:lnTo>
                      <a:pt x="13893" y="0"/>
                    </a:lnTo>
                    <a:lnTo>
                      <a:pt x="13950" y="0"/>
                    </a:lnTo>
                    <a:lnTo>
                      <a:pt x="14087" y="0"/>
                    </a:lnTo>
                    <a:lnTo>
                      <a:pt x="14331" y="0"/>
                    </a:lnTo>
                    <a:lnTo>
                      <a:pt x="14443" y="0"/>
                    </a:lnTo>
                    <a:lnTo>
                      <a:pt x="14525" y="0"/>
                    </a:lnTo>
                    <a:lnTo>
                      <a:pt x="14822" y="0"/>
                    </a:lnTo>
                    <a:lnTo>
                      <a:pt x="14880" y="0"/>
                    </a:lnTo>
                    <a:lnTo>
                      <a:pt x="15070" y="0"/>
                    </a:lnTo>
                    <a:lnTo>
                      <a:pt x="15260" y="0"/>
                    </a:lnTo>
                    <a:lnTo>
                      <a:pt x="15424" y="0"/>
                    </a:lnTo>
                    <a:lnTo>
                      <a:pt x="15507" y="0"/>
                    </a:lnTo>
                    <a:lnTo>
                      <a:pt x="15805" y="0"/>
                    </a:lnTo>
                    <a:lnTo>
                      <a:pt x="15863" y="0"/>
                    </a:lnTo>
                    <a:lnTo>
                      <a:pt x="15879" y="0"/>
                    </a:lnTo>
                    <a:lnTo>
                      <a:pt x="15999" y="0"/>
                    </a:lnTo>
                    <a:lnTo>
                      <a:pt x="16234" y="0"/>
                    </a:lnTo>
                    <a:lnTo>
                      <a:pt x="16243" y="0"/>
                    </a:lnTo>
                    <a:lnTo>
                      <a:pt x="16316" y="0"/>
                    </a:lnTo>
                    <a:lnTo>
                      <a:pt x="16354" y="0"/>
                    </a:lnTo>
                    <a:lnTo>
                      <a:pt x="16437" y="0"/>
                    </a:lnTo>
                    <a:lnTo>
                      <a:pt x="16524" y="0"/>
                    </a:lnTo>
                    <a:lnTo>
                      <a:pt x="16613" y="0"/>
                    </a:lnTo>
                    <a:lnTo>
                      <a:pt x="16671" y="0"/>
                    </a:lnTo>
                    <a:lnTo>
                      <a:pt x="16688" y="0"/>
                    </a:lnTo>
                    <a:lnTo>
                      <a:pt x="16733" y="0"/>
                    </a:lnTo>
                    <a:lnTo>
                      <a:pt x="16791" y="0"/>
                    </a:lnTo>
                    <a:lnTo>
                      <a:pt x="16808" y="0"/>
                    </a:lnTo>
                    <a:lnTo>
                      <a:pt x="16879" y="0"/>
                    </a:lnTo>
                    <a:lnTo>
                      <a:pt x="16961" y="0"/>
                    </a:lnTo>
                    <a:lnTo>
                      <a:pt x="17042" y="0"/>
                    </a:lnTo>
                    <a:lnTo>
                      <a:pt x="17052" y="0"/>
                    </a:lnTo>
                    <a:lnTo>
                      <a:pt x="17125" y="0"/>
                    </a:lnTo>
                    <a:lnTo>
                      <a:pt x="17163" y="0"/>
                    </a:lnTo>
                    <a:lnTo>
                      <a:pt x="17172" y="0"/>
                    </a:lnTo>
                    <a:lnTo>
                      <a:pt x="17246" y="0"/>
                    </a:lnTo>
                    <a:lnTo>
                      <a:pt x="17258" y="0"/>
                    </a:lnTo>
                    <a:lnTo>
                      <a:pt x="17316" y="0"/>
                    </a:lnTo>
                    <a:lnTo>
                      <a:pt x="17422" y="0"/>
                    </a:lnTo>
                    <a:lnTo>
                      <a:pt x="17453" y="0"/>
                    </a:lnTo>
                    <a:lnTo>
                      <a:pt x="17479" y="0"/>
                    </a:lnTo>
                    <a:lnTo>
                      <a:pt x="17496" y="0"/>
                    </a:lnTo>
                    <a:lnTo>
                      <a:pt x="17542" y="0"/>
                    </a:lnTo>
                    <a:lnTo>
                      <a:pt x="17600" y="0"/>
                    </a:lnTo>
                    <a:lnTo>
                      <a:pt x="17616" y="0"/>
                    </a:lnTo>
                    <a:lnTo>
                      <a:pt x="17697" y="0"/>
                    </a:lnTo>
                    <a:lnTo>
                      <a:pt x="17807" y="0"/>
                    </a:lnTo>
                    <a:lnTo>
                      <a:pt x="17851" y="0"/>
                    </a:lnTo>
                    <a:lnTo>
                      <a:pt x="17859" y="0"/>
                    </a:lnTo>
                    <a:lnTo>
                      <a:pt x="17891" y="0"/>
                    </a:lnTo>
                    <a:lnTo>
                      <a:pt x="17934" y="0"/>
                    </a:lnTo>
                    <a:lnTo>
                      <a:pt x="17970" y="0"/>
                    </a:lnTo>
                    <a:lnTo>
                      <a:pt x="17981" y="0"/>
                    </a:lnTo>
                    <a:lnTo>
                      <a:pt x="18054" y="0"/>
                    </a:lnTo>
                    <a:lnTo>
                      <a:pt x="18140" y="0"/>
                    </a:lnTo>
                    <a:lnTo>
                      <a:pt x="18187" y="0"/>
                    </a:lnTo>
                    <a:lnTo>
                      <a:pt x="18231" y="0"/>
                    </a:lnTo>
                    <a:lnTo>
                      <a:pt x="18245" y="0"/>
                    </a:lnTo>
                    <a:lnTo>
                      <a:pt x="18289" y="0"/>
                    </a:lnTo>
                    <a:lnTo>
                      <a:pt x="18352" y="0"/>
                    </a:lnTo>
                    <a:lnTo>
                      <a:pt x="18409" y="0"/>
                    </a:lnTo>
                    <a:lnTo>
                      <a:pt x="18424" y="0"/>
                    </a:lnTo>
                    <a:lnTo>
                      <a:pt x="18496" y="0"/>
                    </a:lnTo>
                    <a:lnTo>
                      <a:pt x="18579" y="0"/>
                    </a:lnTo>
                    <a:lnTo>
                      <a:pt x="18626" y="0"/>
                    </a:lnTo>
                    <a:lnTo>
                      <a:pt x="18668" y="0"/>
                    </a:lnTo>
                    <a:lnTo>
                      <a:pt x="18780" y="0"/>
                    </a:lnTo>
                    <a:lnTo>
                      <a:pt x="18789" y="0"/>
                    </a:lnTo>
                    <a:lnTo>
                      <a:pt x="18862" y="0"/>
                    </a:lnTo>
                    <a:lnTo>
                      <a:pt x="18877" y="0"/>
                    </a:lnTo>
                    <a:lnTo>
                      <a:pt x="18933" y="0"/>
                    </a:lnTo>
                    <a:lnTo>
                      <a:pt x="19069" y="0"/>
                    </a:lnTo>
                    <a:lnTo>
                      <a:pt x="19160" y="0"/>
                    </a:lnTo>
                    <a:lnTo>
                      <a:pt x="19218" y="0"/>
                    </a:lnTo>
                    <a:lnTo>
                      <a:pt x="19314" y="0"/>
                    </a:lnTo>
                    <a:lnTo>
                      <a:pt x="19408" y="0"/>
                    </a:lnTo>
                    <a:lnTo>
                      <a:pt x="19425" y="0"/>
                    </a:lnTo>
                    <a:lnTo>
                      <a:pt x="19508" y="0"/>
                    </a:lnTo>
                    <a:lnTo>
                      <a:pt x="19598" y="0"/>
                    </a:lnTo>
                    <a:lnTo>
                      <a:pt x="19762" y="0"/>
                    </a:lnTo>
                    <a:lnTo>
                      <a:pt x="19804" y="0"/>
                    </a:lnTo>
                    <a:lnTo>
                      <a:pt x="19845" y="0"/>
                    </a:lnTo>
                    <a:lnTo>
                      <a:pt x="19862" y="0"/>
                    </a:lnTo>
                    <a:lnTo>
                      <a:pt x="20053" y="0"/>
                    </a:lnTo>
                    <a:lnTo>
                      <a:pt x="20142" y="0"/>
                    </a:lnTo>
                    <a:lnTo>
                      <a:pt x="20199" y="0"/>
                    </a:lnTo>
                    <a:lnTo>
                      <a:pt x="20243" y="0"/>
                    </a:lnTo>
                    <a:lnTo>
                      <a:pt x="20337" y="0"/>
                    </a:lnTo>
                    <a:lnTo>
                      <a:pt x="20408" y="0"/>
                    </a:lnTo>
                    <a:lnTo>
                      <a:pt x="20490" y="0"/>
                    </a:lnTo>
                    <a:lnTo>
                      <a:pt x="20580" y="0"/>
                    </a:lnTo>
                    <a:lnTo>
                      <a:pt x="20691" y="0"/>
                    </a:lnTo>
                    <a:lnTo>
                      <a:pt x="20774" y="0"/>
                    </a:lnTo>
                    <a:lnTo>
                      <a:pt x="20787" y="0"/>
                    </a:lnTo>
                    <a:lnTo>
                      <a:pt x="20844" y="0"/>
                    </a:lnTo>
                    <a:lnTo>
                      <a:pt x="20861" y="0"/>
                    </a:lnTo>
                    <a:lnTo>
                      <a:pt x="20981" y="0"/>
                    </a:lnTo>
                    <a:lnTo>
                      <a:pt x="21024" y="0"/>
                    </a:lnTo>
                    <a:lnTo>
                      <a:pt x="21071" y="0"/>
                    </a:lnTo>
                    <a:lnTo>
                      <a:pt x="21129" y="0"/>
                    </a:lnTo>
                    <a:lnTo>
                      <a:pt x="21216" y="0"/>
                    </a:lnTo>
                    <a:lnTo>
                      <a:pt x="21226" y="0"/>
                    </a:lnTo>
                    <a:lnTo>
                      <a:pt x="21299" y="0"/>
                    </a:lnTo>
                    <a:lnTo>
                      <a:pt x="21337" y="0"/>
                    </a:lnTo>
                    <a:lnTo>
                      <a:pt x="21380" y="0"/>
                    </a:lnTo>
                    <a:lnTo>
                      <a:pt x="21419" y="0"/>
                    </a:lnTo>
                    <a:lnTo>
                      <a:pt x="21463" y="0"/>
                    </a:lnTo>
                    <a:lnTo>
                      <a:pt x="21509" y="0"/>
                    </a:lnTo>
                    <a:lnTo>
                      <a:pt x="21597" y="0"/>
                    </a:lnTo>
                    <a:lnTo>
                      <a:pt x="21600" y="0"/>
                    </a:lnTo>
                    <a:lnTo>
                      <a:pt x="20790" y="21600"/>
                    </a:lnTo>
                    <a:lnTo>
                      <a:pt x="20787" y="21600"/>
                    </a:lnTo>
                    <a:lnTo>
                      <a:pt x="20700" y="21600"/>
                    </a:lnTo>
                    <a:lnTo>
                      <a:pt x="20654" y="21600"/>
                    </a:lnTo>
                    <a:lnTo>
                      <a:pt x="20611" y="21600"/>
                    </a:lnTo>
                    <a:lnTo>
                      <a:pt x="20571" y="21600"/>
                    </a:lnTo>
                    <a:lnTo>
                      <a:pt x="20528" y="21600"/>
                    </a:lnTo>
                    <a:lnTo>
                      <a:pt x="20490" y="21600"/>
                    </a:lnTo>
                    <a:lnTo>
                      <a:pt x="20417" y="21600"/>
                    </a:lnTo>
                    <a:lnTo>
                      <a:pt x="20408" y="21600"/>
                    </a:lnTo>
                    <a:lnTo>
                      <a:pt x="20320" y="21600"/>
                    </a:lnTo>
                    <a:lnTo>
                      <a:pt x="20263" y="21600"/>
                    </a:lnTo>
                    <a:lnTo>
                      <a:pt x="20215" y="21600"/>
                    </a:lnTo>
                    <a:lnTo>
                      <a:pt x="20173" y="21600"/>
                    </a:lnTo>
                    <a:lnTo>
                      <a:pt x="20053" y="21600"/>
                    </a:lnTo>
                    <a:lnTo>
                      <a:pt x="20037" y="21600"/>
                    </a:lnTo>
                    <a:lnTo>
                      <a:pt x="19978" y="21600"/>
                    </a:lnTo>
                    <a:lnTo>
                      <a:pt x="19966" y="21600"/>
                    </a:lnTo>
                    <a:lnTo>
                      <a:pt x="19883" y="21600"/>
                    </a:lnTo>
                    <a:lnTo>
                      <a:pt x="19772" y="21600"/>
                    </a:lnTo>
                    <a:lnTo>
                      <a:pt x="19681" y="21600"/>
                    </a:lnTo>
                    <a:lnTo>
                      <a:pt x="19599" y="21600"/>
                    </a:lnTo>
                    <a:lnTo>
                      <a:pt x="19528" y="21600"/>
                    </a:lnTo>
                    <a:lnTo>
                      <a:pt x="19434" y="21600"/>
                    </a:lnTo>
                    <a:lnTo>
                      <a:pt x="19390" y="21600"/>
                    </a:lnTo>
                    <a:lnTo>
                      <a:pt x="19334" y="21600"/>
                    </a:lnTo>
                    <a:lnTo>
                      <a:pt x="19244" y="21600"/>
                    </a:lnTo>
                    <a:lnTo>
                      <a:pt x="19053" y="21600"/>
                    </a:lnTo>
                    <a:lnTo>
                      <a:pt x="19036" y="21600"/>
                    </a:lnTo>
                    <a:lnTo>
                      <a:pt x="18997" y="21600"/>
                    </a:lnTo>
                    <a:lnTo>
                      <a:pt x="18954" y="21600"/>
                    </a:lnTo>
                    <a:lnTo>
                      <a:pt x="18789" y="21600"/>
                    </a:lnTo>
                    <a:lnTo>
                      <a:pt x="18699" y="21600"/>
                    </a:lnTo>
                    <a:lnTo>
                      <a:pt x="18616" y="21600"/>
                    </a:lnTo>
                    <a:lnTo>
                      <a:pt x="18599" y="21600"/>
                    </a:lnTo>
                    <a:lnTo>
                      <a:pt x="18506" y="21600"/>
                    </a:lnTo>
                    <a:lnTo>
                      <a:pt x="18409" y="21600"/>
                    </a:lnTo>
                    <a:lnTo>
                      <a:pt x="18352" y="21600"/>
                    </a:lnTo>
                    <a:lnTo>
                      <a:pt x="18262" y="21600"/>
                    </a:lnTo>
                    <a:lnTo>
                      <a:pt x="18124" y="21600"/>
                    </a:lnTo>
                    <a:lnTo>
                      <a:pt x="18067" y="21600"/>
                    </a:lnTo>
                    <a:lnTo>
                      <a:pt x="18054" y="21600"/>
                    </a:lnTo>
                    <a:lnTo>
                      <a:pt x="17981" y="21600"/>
                    </a:lnTo>
                    <a:lnTo>
                      <a:pt x="17970" y="21600"/>
                    </a:lnTo>
                    <a:lnTo>
                      <a:pt x="17859" y="21600"/>
                    </a:lnTo>
                    <a:lnTo>
                      <a:pt x="17817" y="21600"/>
                    </a:lnTo>
                    <a:lnTo>
                      <a:pt x="17770" y="21600"/>
                    </a:lnTo>
                    <a:lnTo>
                      <a:pt x="17687" y="21600"/>
                    </a:lnTo>
                    <a:lnTo>
                      <a:pt x="17616" y="21600"/>
                    </a:lnTo>
                    <a:lnTo>
                      <a:pt x="17600" y="21600"/>
                    </a:lnTo>
                    <a:lnTo>
                      <a:pt x="17542" y="21600"/>
                    </a:lnTo>
                    <a:lnTo>
                      <a:pt x="17479" y="21600"/>
                    </a:lnTo>
                    <a:lnTo>
                      <a:pt x="17436" y="21600"/>
                    </a:lnTo>
                    <a:lnTo>
                      <a:pt x="17422" y="21600"/>
                    </a:lnTo>
                    <a:lnTo>
                      <a:pt x="17378" y="21600"/>
                    </a:lnTo>
                    <a:lnTo>
                      <a:pt x="17333" y="21600"/>
                    </a:lnTo>
                    <a:lnTo>
                      <a:pt x="17246" y="21600"/>
                    </a:lnTo>
                    <a:lnTo>
                      <a:pt x="17172" y="21600"/>
                    </a:lnTo>
                    <a:lnTo>
                      <a:pt x="17163" y="21600"/>
                    </a:lnTo>
                    <a:lnTo>
                      <a:pt x="17125" y="21600"/>
                    </a:lnTo>
                    <a:lnTo>
                      <a:pt x="17082" y="21600"/>
                    </a:lnTo>
                    <a:lnTo>
                      <a:pt x="17052" y="21600"/>
                    </a:lnTo>
                    <a:lnTo>
                      <a:pt x="17042" y="21600"/>
                    </a:lnTo>
                    <a:lnTo>
                      <a:pt x="16999" y="21600"/>
                    </a:lnTo>
                    <a:lnTo>
                      <a:pt x="16888" y="21600"/>
                    </a:lnTo>
                    <a:lnTo>
                      <a:pt x="16808" y="21600"/>
                    </a:lnTo>
                    <a:lnTo>
                      <a:pt x="16791" y="21600"/>
                    </a:lnTo>
                    <a:lnTo>
                      <a:pt x="16733" y="21600"/>
                    </a:lnTo>
                    <a:lnTo>
                      <a:pt x="16688" y="21600"/>
                    </a:lnTo>
                    <a:lnTo>
                      <a:pt x="16671" y="21600"/>
                    </a:lnTo>
                    <a:lnTo>
                      <a:pt x="16644" y="21600"/>
                    </a:lnTo>
                    <a:lnTo>
                      <a:pt x="16613" y="21600"/>
                    </a:lnTo>
                    <a:lnTo>
                      <a:pt x="16508" y="21600"/>
                    </a:lnTo>
                    <a:lnTo>
                      <a:pt x="16450" y="21600"/>
                    </a:lnTo>
                    <a:lnTo>
                      <a:pt x="16437" y="21600"/>
                    </a:lnTo>
                    <a:lnTo>
                      <a:pt x="16362" y="21600"/>
                    </a:lnTo>
                    <a:lnTo>
                      <a:pt x="16354" y="21600"/>
                    </a:lnTo>
                    <a:lnTo>
                      <a:pt x="16316" y="21600"/>
                    </a:lnTo>
                    <a:lnTo>
                      <a:pt x="16243" y="21600"/>
                    </a:lnTo>
                    <a:lnTo>
                      <a:pt x="16234" y="21600"/>
                    </a:lnTo>
                    <a:lnTo>
                      <a:pt x="16152" y="21600"/>
                    </a:lnTo>
                    <a:lnTo>
                      <a:pt x="16069" y="21600"/>
                    </a:lnTo>
                    <a:lnTo>
                      <a:pt x="15999" y="21600"/>
                    </a:lnTo>
                    <a:lnTo>
                      <a:pt x="15983" y="21600"/>
                    </a:lnTo>
                    <a:lnTo>
                      <a:pt x="15925" y="21600"/>
                    </a:lnTo>
                    <a:lnTo>
                      <a:pt x="15879" y="21600"/>
                    </a:lnTo>
                    <a:lnTo>
                      <a:pt x="15863" y="21600"/>
                    </a:lnTo>
                    <a:lnTo>
                      <a:pt x="15805" y="21600"/>
                    </a:lnTo>
                    <a:lnTo>
                      <a:pt x="15715" y="21600"/>
                    </a:lnTo>
                    <a:lnTo>
                      <a:pt x="15627" y="21600"/>
                    </a:lnTo>
                    <a:lnTo>
                      <a:pt x="15544" y="21600"/>
                    </a:lnTo>
                    <a:lnTo>
                      <a:pt x="15507" y="21600"/>
                    </a:lnTo>
                    <a:lnTo>
                      <a:pt x="15433" y="21600"/>
                    </a:lnTo>
                    <a:lnTo>
                      <a:pt x="15424" y="21600"/>
                    </a:lnTo>
                    <a:lnTo>
                      <a:pt x="15190" y="21600"/>
                    </a:lnTo>
                    <a:lnTo>
                      <a:pt x="15070" y="21600"/>
                    </a:lnTo>
                    <a:lnTo>
                      <a:pt x="15054" y="21600"/>
                    </a:lnTo>
                    <a:lnTo>
                      <a:pt x="14997" y="21600"/>
                    </a:lnTo>
                    <a:lnTo>
                      <a:pt x="14698" y="21600"/>
                    </a:lnTo>
                    <a:lnTo>
                      <a:pt x="14615" y="21600"/>
                    </a:lnTo>
                    <a:lnTo>
                      <a:pt x="14452" y="21600"/>
                    </a:lnTo>
                    <a:lnTo>
                      <a:pt x="14261" y="21600"/>
                    </a:lnTo>
                    <a:lnTo>
                      <a:pt x="14071" y="21600"/>
                    </a:lnTo>
                    <a:lnTo>
                      <a:pt x="14013" y="21600"/>
                    </a:lnTo>
                    <a:lnTo>
                      <a:pt x="13717" y="21600"/>
                    </a:lnTo>
                    <a:lnTo>
                      <a:pt x="13634" y="21600"/>
                    </a:lnTo>
                    <a:lnTo>
                      <a:pt x="13523" y="21600"/>
                    </a:lnTo>
                    <a:lnTo>
                      <a:pt x="13279" y="21600"/>
                    </a:lnTo>
                    <a:lnTo>
                      <a:pt x="13143" y="21600"/>
                    </a:lnTo>
                    <a:lnTo>
                      <a:pt x="13084" y="21600"/>
                    </a:lnTo>
                    <a:lnTo>
                      <a:pt x="12835" y="21600"/>
                    </a:lnTo>
                    <a:lnTo>
                      <a:pt x="12787" y="21600"/>
                    </a:lnTo>
                    <a:lnTo>
                      <a:pt x="12704" y="21600"/>
                    </a:lnTo>
                    <a:lnTo>
                      <a:pt x="12454" y="21600"/>
                    </a:lnTo>
                    <a:lnTo>
                      <a:pt x="12397" y="21600"/>
                    </a:lnTo>
                    <a:lnTo>
                      <a:pt x="12350" y="21600"/>
                    </a:lnTo>
                    <a:lnTo>
                      <a:pt x="12230" y="21600"/>
                    </a:lnTo>
                    <a:lnTo>
                      <a:pt x="12099" y="21600"/>
                    </a:lnTo>
                    <a:lnTo>
                      <a:pt x="12016" y="21600"/>
                    </a:lnTo>
                    <a:lnTo>
                      <a:pt x="11906" y="21600"/>
                    </a:lnTo>
                    <a:lnTo>
                      <a:pt x="11850" y="21600"/>
                    </a:lnTo>
                    <a:lnTo>
                      <a:pt x="11792" y="21600"/>
                    </a:lnTo>
                    <a:lnTo>
                      <a:pt x="11661" y="21600"/>
                    </a:lnTo>
                    <a:lnTo>
                      <a:pt x="11525" y="21600"/>
                    </a:lnTo>
                    <a:lnTo>
                      <a:pt x="11495" y="21600"/>
                    </a:lnTo>
                    <a:lnTo>
                      <a:pt x="11468" y="21600"/>
                    </a:lnTo>
                    <a:lnTo>
                      <a:pt x="11412" y="21600"/>
                    </a:lnTo>
                    <a:lnTo>
                      <a:pt x="11300" y="21600"/>
                    </a:lnTo>
                    <a:lnTo>
                      <a:pt x="11169" y="21600"/>
                    </a:lnTo>
                    <a:lnTo>
                      <a:pt x="11088" y="21600"/>
                    </a:lnTo>
                    <a:lnTo>
                      <a:pt x="11056" y="21600"/>
                    </a:lnTo>
                    <a:lnTo>
                      <a:pt x="10921" y="21600"/>
                    </a:lnTo>
                    <a:lnTo>
                      <a:pt x="10863" y="21600"/>
                    </a:lnTo>
                    <a:lnTo>
                      <a:pt x="10733" y="21600"/>
                    </a:lnTo>
                    <a:lnTo>
                      <a:pt x="10613" y="21600"/>
                    </a:lnTo>
                    <a:lnTo>
                      <a:pt x="10566" y="21600"/>
                    </a:lnTo>
                    <a:lnTo>
                      <a:pt x="10483" y="21600"/>
                    </a:lnTo>
                    <a:lnTo>
                      <a:pt x="10231" y="21600"/>
                    </a:lnTo>
                    <a:lnTo>
                      <a:pt x="10174" y="21600"/>
                    </a:lnTo>
                    <a:lnTo>
                      <a:pt x="10127" y="21600"/>
                    </a:lnTo>
                    <a:lnTo>
                      <a:pt x="9876" y="21600"/>
                    </a:lnTo>
                    <a:lnTo>
                      <a:pt x="9795" y="21600"/>
                    </a:lnTo>
                    <a:lnTo>
                      <a:pt x="9684" y="21600"/>
                    </a:lnTo>
                    <a:lnTo>
                      <a:pt x="9440" y="21600"/>
                    </a:lnTo>
                    <a:lnTo>
                      <a:pt x="9302" y="21600"/>
                    </a:lnTo>
                    <a:lnTo>
                      <a:pt x="9245" y="21600"/>
                    </a:lnTo>
                    <a:lnTo>
                      <a:pt x="8947" y="21600"/>
                    </a:lnTo>
                    <a:lnTo>
                      <a:pt x="8866" y="21600"/>
                    </a:lnTo>
                    <a:lnTo>
                      <a:pt x="8701" y="21600"/>
                    </a:lnTo>
                    <a:lnTo>
                      <a:pt x="8511" y="21600"/>
                    </a:lnTo>
                    <a:lnTo>
                      <a:pt x="8321" y="21600"/>
                    </a:lnTo>
                    <a:lnTo>
                      <a:pt x="8263" y="21600"/>
                    </a:lnTo>
                    <a:lnTo>
                      <a:pt x="7965" y="21600"/>
                    </a:lnTo>
                    <a:lnTo>
                      <a:pt x="7883" y="21600"/>
                    </a:lnTo>
                    <a:lnTo>
                      <a:pt x="7771" y="21600"/>
                    </a:lnTo>
                    <a:lnTo>
                      <a:pt x="7527" y="21600"/>
                    </a:lnTo>
                    <a:lnTo>
                      <a:pt x="7392" y="21600"/>
                    </a:lnTo>
                    <a:lnTo>
                      <a:pt x="7334" y="21600"/>
                    </a:lnTo>
                    <a:lnTo>
                      <a:pt x="7247" y="21600"/>
                    </a:lnTo>
                    <a:lnTo>
                      <a:pt x="7084" y="21600"/>
                    </a:lnTo>
                    <a:lnTo>
                      <a:pt x="7036" y="21600"/>
                    </a:lnTo>
                    <a:lnTo>
                      <a:pt x="6954" y="21600"/>
                    </a:lnTo>
                    <a:lnTo>
                      <a:pt x="6866" y="21600"/>
                    </a:lnTo>
                    <a:lnTo>
                      <a:pt x="6809" y="21600"/>
                    </a:lnTo>
                    <a:lnTo>
                      <a:pt x="6703" y="21600"/>
                    </a:lnTo>
                    <a:lnTo>
                      <a:pt x="6645" y="21600"/>
                    </a:lnTo>
                    <a:lnTo>
                      <a:pt x="6598" y="21600"/>
                    </a:lnTo>
                    <a:lnTo>
                      <a:pt x="6511" y="21600"/>
                    </a:lnTo>
                    <a:lnTo>
                      <a:pt x="6429" y="21600"/>
                    </a:lnTo>
                    <a:lnTo>
                      <a:pt x="6349" y="21600"/>
                    </a:lnTo>
                    <a:lnTo>
                      <a:pt x="6317" y="21600"/>
                    </a:lnTo>
                    <a:lnTo>
                      <a:pt x="6265" y="21600"/>
                    </a:lnTo>
                    <a:lnTo>
                      <a:pt x="6155" y="21600"/>
                    </a:lnTo>
                    <a:lnTo>
                      <a:pt x="6075" y="21600"/>
                    </a:lnTo>
                    <a:lnTo>
                      <a:pt x="5938" y="21600"/>
                    </a:lnTo>
                    <a:lnTo>
                      <a:pt x="5911" y="21600"/>
                    </a:lnTo>
                    <a:lnTo>
                      <a:pt x="5881" y="21600"/>
                    </a:lnTo>
                    <a:lnTo>
                      <a:pt x="5773" y="21600"/>
                    </a:lnTo>
                    <a:lnTo>
                      <a:pt x="5717" y="21600"/>
                    </a:lnTo>
                    <a:lnTo>
                      <a:pt x="5629" y="21600"/>
                    </a:lnTo>
                    <a:lnTo>
                      <a:pt x="5583" y="21600"/>
                    </a:lnTo>
                    <a:lnTo>
                      <a:pt x="5499" y="21600"/>
                    </a:lnTo>
                    <a:lnTo>
                      <a:pt x="5420" y="21600"/>
                    </a:lnTo>
                    <a:lnTo>
                      <a:pt x="5337" y="21600"/>
                    </a:lnTo>
                    <a:lnTo>
                      <a:pt x="5250" y="21600"/>
                    </a:lnTo>
                    <a:lnTo>
                      <a:pt x="5192" y="21600"/>
                    </a:lnTo>
                    <a:lnTo>
                      <a:pt x="5145" y="21600"/>
                    </a:lnTo>
                    <a:lnTo>
                      <a:pt x="4982" y="21600"/>
                    </a:lnTo>
                    <a:lnTo>
                      <a:pt x="4895" y="21600"/>
                    </a:lnTo>
                    <a:lnTo>
                      <a:pt x="4812" y="21600"/>
                    </a:lnTo>
                    <a:lnTo>
                      <a:pt x="4701" y="21600"/>
                    </a:lnTo>
                    <a:lnTo>
                      <a:pt x="4456" y="21600"/>
                    </a:lnTo>
                    <a:lnTo>
                      <a:pt x="4320" y="21600"/>
                    </a:lnTo>
                    <a:lnTo>
                      <a:pt x="4262" y="21600"/>
                    </a:lnTo>
                    <a:lnTo>
                      <a:pt x="3966" y="21600"/>
                    </a:lnTo>
                    <a:lnTo>
                      <a:pt x="3882" y="21600"/>
                    </a:lnTo>
                    <a:lnTo>
                      <a:pt x="3719" y="21600"/>
                    </a:lnTo>
                    <a:lnTo>
                      <a:pt x="3527" y="21600"/>
                    </a:lnTo>
                    <a:lnTo>
                      <a:pt x="3338" y="21600"/>
                    </a:lnTo>
                    <a:lnTo>
                      <a:pt x="3280" y="21600"/>
                    </a:lnTo>
                    <a:lnTo>
                      <a:pt x="2983" y="21600"/>
                    </a:lnTo>
                    <a:lnTo>
                      <a:pt x="2900" y="21600"/>
                    </a:lnTo>
                    <a:lnTo>
                      <a:pt x="2790" y="21600"/>
                    </a:lnTo>
                    <a:lnTo>
                      <a:pt x="2545" y="21600"/>
                    </a:lnTo>
                    <a:lnTo>
                      <a:pt x="2409" y="21600"/>
                    </a:lnTo>
                    <a:lnTo>
                      <a:pt x="2351" y="21600"/>
                    </a:lnTo>
                    <a:lnTo>
                      <a:pt x="2101" y="21600"/>
                    </a:lnTo>
                    <a:lnTo>
                      <a:pt x="2055" y="21600"/>
                    </a:lnTo>
                    <a:lnTo>
                      <a:pt x="1971" y="21600"/>
                    </a:lnTo>
                    <a:lnTo>
                      <a:pt x="1721" y="21600"/>
                    </a:lnTo>
                    <a:lnTo>
                      <a:pt x="1663" y="21600"/>
                    </a:lnTo>
                    <a:lnTo>
                      <a:pt x="1616" y="21600"/>
                    </a:lnTo>
                    <a:lnTo>
                      <a:pt x="1366" y="21600"/>
                    </a:lnTo>
                    <a:lnTo>
                      <a:pt x="1282" y="21600"/>
                    </a:lnTo>
                    <a:lnTo>
                      <a:pt x="1172" y="21600"/>
                    </a:lnTo>
                    <a:lnTo>
                      <a:pt x="927" y="21600"/>
                    </a:lnTo>
                    <a:lnTo>
                      <a:pt x="792" y="21600"/>
                    </a:lnTo>
                    <a:lnTo>
                      <a:pt x="734" y="21600"/>
                    </a:lnTo>
                    <a:lnTo>
                      <a:pt x="436" y="21600"/>
                    </a:lnTo>
                    <a:lnTo>
                      <a:pt x="354" y="21600"/>
                    </a:lnTo>
                    <a:lnTo>
                      <a:pt x="0" y="21600"/>
                    </a:lnTo>
                    <a:close/>
                  </a:path>
                </a:pathLst>
              </a:custGeom>
              <a:solidFill>
                <a:srgbClr val="313F4F"/>
              </a:solidFill>
              <a:ln w="25400" cap="flat" cmpd="sng">
                <a:noFill/>
                <a:prstDash val="solid"/>
                <a:round/>
              </a:ln>
            </p:spPr>
            <p:txBody>
              <a:bodyPr rtlCol="0" anchor="ctr"/>
              <a:lstStyle/>
              <a:p>
                <a:pPr algn="ctr"/>
              </a:p>
            </p:txBody>
          </p:sp>
          <p:grpSp>
            <p:nvGrpSpPr>
              <p:cNvPr id="114" name="组合"/>
              <p:cNvGrpSpPr/>
              <p:nvPr/>
            </p:nvGrpSpPr>
            <p:grpSpPr>
              <a:xfrm>
                <a:off x="1208349" y="2342203"/>
                <a:ext cx="1089509" cy="495879"/>
                <a:chOff x="1208349" y="2342203"/>
                <a:chExt cx="1089509" cy="495879"/>
              </a:xfrm>
            </p:grpSpPr>
            <p:sp>
              <p:nvSpPr>
                <p:cNvPr id="108" name="曲线"/>
                <p:cNvSpPr/>
                <p:nvPr/>
              </p:nvSpPr>
              <p:spPr>
                <a:xfrm>
                  <a:off x="1612334" y="2342203"/>
                  <a:ext cx="214338" cy="495879"/>
                </a:xfrm>
                <a:custGeom>
                  <a:avLst/>
                  <a:gdLst>
                    <a:gd name="T1" fmla="*/ 0 w 21600"/>
                    <a:gd name="T2" fmla="*/ 0 h 21600"/>
                    <a:gd name="T3" fmla="*/ 21600 w 21600"/>
                    <a:gd name="T4" fmla="*/ 21600 h 21600"/>
                  </a:gdLst>
                  <a:ahLst/>
                  <a:cxnLst/>
                  <a:rect l="T1" t="T2" r="T3" b="T4"/>
                  <a:pathLst>
                    <a:path w="21600" h="21600">
                      <a:moveTo>
                        <a:pt x="14015"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9" name="曲线"/>
                <p:cNvSpPr/>
                <p:nvPr/>
              </p:nvSpPr>
              <p:spPr>
                <a:xfrm>
                  <a:off x="1730130" y="2342203"/>
                  <a:ext cx="214338" cy="495879"/>
                </a:xfrm>
                <a:custGeom>
                  <a:avLst/>
                  <a:gdLst>
                    <a:gd name="T1" fmla="*/ 0 w 21600"/>
                    <a:gd name="T2" fmla="*/ 0 h 21600"/>
                    <a:gd name="T3" fmla="*/ 21600 w 21600"/>
                    <a:gd name="T4" fmla="*/ 21600 h 21600"/>
                  </a:gdLst>
                  <a:ahLst/>
                  <a:cxnLst/>
                  <a:rect l="T1" t="T2" r="T3" b="T4"/>
                  <a:pathLst>
                    <a:path w="21600" h="21600">
                      <a:moveTo>
                        <a:pt x="14015"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10" name="曲线"/>
                <p:cNvSpPr/>
                <p:nvPr/>
              </p:nvSpPr>
              <p:spPr>
                <a:xfrm>
                  <a:off x="1847927" y="2342203"/>
                  <a:ext cx="214338" cy="495879"/>
                </a:xfrm>
                <a:custGeom>
                  <a:avLst/>
                  <a:gdLst>
                    <a:gd name="T1" fmla="*/ 0 w 21600"/>
                    <a:gd name="T2" fmla="*/ 0 h 21600"/>
                    <a:gd name="T3" fmla="*/ 21600 w 21600"/>
                    <a:gd name="T4" fmla="*/ 21600 h 21600"/>
                  </a:gdLst>
                  <a:ahLst/>
                  <a:cxnLst/>
                  <a:rect l="T1" t="T2" r="T3" b="T4"/>
                  <a:pathLst>
                    <a:path w="21600" h="21600">
                      <a:moveTo>
                        <a:pt x="14015"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11" name="曲线"/>
                <p:cNvSpPr/>
                <p:nvPr/>
              </p:nvSpPr>
              <p:spPr>
                <a:xfrm>
                  <a:off x="1965724" y="2342203"/>
                  <a:ext cx="214338" cy="495879"/>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12" name="曲线"/>
                <p:cNvSpPr/>
                <p:nvPr/>
              </p:nvSpPr>
              <p:spPr>
                <a:xfrm>
                  <a:off x="2083521" y="2342203"/>
                  <a:ext cx="214338" cy="495879"/>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13" name="曲线"/>
                <p:cNvSpPr/>
                <p:nvPr/>
              </p:nvSpPr>
              <p:spPr>
                <a:xfrm>
                  <a:off x="1208349" y="2342203"/>
                  <a:ext cx="500527" cy="495879"/>
                </a:xfrm>
                <a:custGeom>
                  <a:avLst/>
                  <a:gdLst>
                    <a:gd name="T1" fmla="*/ 0 w 21600"/>
                    <a:gd name="T2" fmla="*/ 0 h 21600"/>
                    <a:gd name="T3" fmla="*/ 21600 w 21600"/>
                    <a:gd name="T4" fmla="*/ 21600 h 21600"/>
                  </a:gdLst>
                  <a:ahLst/>
                  <a:cxnLst/>
                  <a:rect l="T1" t="T2" r="T3" b="T4"/>
                  <a:pathLst>
                    <a:path w="21600" h="21600">
                      <a:moveTo>
                        <a:pt x="6001" y="0"/>
                      </a:moveTo>
                      <a:lnTo>
                        <a:pt x="8634" y="0"/>
                      </a:lnTo>
                      <a:lnTo>
                        <a:pt x="9248" y="0"/>
                      </a:lnTo>
                      <a:lnTo>
                        <a:pt x="11456" y="0"/>
                      </a:lnTo>
                      <a:lnTo>
                        <a:pt x="11882" y="0"/>
                      </a:lnTo>
                      <a:lnTo>
                        <a:pt x="12895" y="0"/>
                      </a:lnTo>
                      <a:lnTo>
                        <a:pt x="14705" y="0"/>
                      </a:lnTo>
                      <a:lnTo>
                        <a:pt x="15527" y="0"/>
                      </a:lnTo>
                      <a:lnTo>
                        <a:pt x="16142" y="0"/>
                      </a:lnTo>
                      <a:lnTo>
                        <a:pt x="18351" y="0"/>
                      </a:lnTo>
                      <a:lnTo>
                        <a:pt x="18776" y="0"/>
                      </a:lnTo>
                      <a:lnTo>
                        <a:pt x="21600" y="0"/>
                      </a:lnTo>
                      <a:lnTo>
                        <a:pt x="15597" y="21600"/>
                      </a:lnTo>
                      <a:lnTo>
                        <a:pt x="12775" y="21600"/>
                      </a:lnTo>
                      <a:lnTo>
                        <a:pt x="12350" y="21600"/>
                      </a:lnTo>
                      <a:lnTo>
                        <a:pt x="10142" y="21600"/>
                      </a:lnTo>
                      <a:lnTo>
                        <a:pt x="9526" y="21600"/>
                      </a:lnTo>
                      <a:lnTo>
                        <a:pt x="8704" y="21600"/>
                      </a:lnTo>
                      <a:lnTo>
                        <a:pt x="6893" y="21600"/>
                      </a:lnTo>
                      <a:lnTo>
                        <a:pt x="5881" y="21600"/>
                      </a:lnTo>
                      <a:lnTo>
                        <a:pt x="5456" y="21600"/>
                      </a:lnTo>
                      <a:lnTo>
                        <a:pt x="3247" y="21600"/>
                      </a:lnTo>
                      <a:lnTo>
                        <a:pt x="2633" y="21600"/>
                      </a:lnTo>
                      <a:lnTo>
                        <a:pt x="0" y="21600"/>
                      </a:lnTo>
                      <a:close/>
                    </a:path>
                  </a:pathLst>
                </a:custGeom>
                <a:solidFill>
                  <a:srgbClr val="F4C703"/>
                </a:solidFill>
                <a:ln w="25400" cap="flat" cmpd="sng">
                  <a:noFill/>
                  <a:prstDash val="solid"/>
                  <a:round/>
                </a:ln>
              </p:spPr>
              <p:txBody>
                <a:bodyPr rtlCol="0" anchor="ctr"/>
                <a:lstStyle/>
                <a:p>
                  <a:pPr algn="ctr"/>
                </a:p>
              </p:txBody>
            </p:sp>
          </p:grpSp>
        </p:grpSp>
        <p:sp>
          <p:nvSpPr>
            <p:cNvPr id="116" name="矩形"/>
            <p:cNvSpPr/>
            <p:nvPr/>
          </p:nvSpPr>
          <p:spPr>
            <a:xfrm>
              <a:off x="2311279" y="2417089"/>
              <a:ext cx="1005204" cy="329564"/>
            </a:xfrm>
            <a:prstGeom prst="rect">
              <a:avLst/>
            </a:prstGeom>
            <a:noFill/>
            <a:ln w="9525" cap="flat" cmpd="sng">
              <a:noFill/>
              <a:prstDash val="solid"/>
              <a:miter/>
            </a:ln>
          </p:spPr>
          <p:txBody>
            <a:bodyPr vert="horz" wrap="none" lIns="91440" tIns="45720" rIns="91440" bIns="45720" anchor="t" anchorCtr="0">
              <a:spAutoFit/>
            </a:bodyPr>
            <a:lstStyle/>
            <a:p>
              <a:pPr marL="0" indent="0" algn="l" defTabSz="685800">
                <a:lnSpc>
                  <a:spcPct val="100000"/>
                </a:lnSpc>
                <a:spcBef>
                  <a:spcPts val="0"/>
                </a:spcBef>
                <a:spcAft>
                  <a:spcPts val="0"/>
                </a:spcAft>
                <a:buNone/>
              </a:pPr>
              <a:r>
                <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rPr>
                <a:t>检验检测</a:t>
              </a:r>
              <a:endPar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endParaRPr>
            </a:p>
          </p:txBody>
        </p:sp>
        <p:sp>
          <p:nvSpPr>
            <p:cNvPr id="117" name="矩形"/>
            <p:cNvSpPr/>
            <p:nvPr/>
          </p:nvSpPr>
          <p:spPr>
            <a:xfrm>
              <a:off x="1296781" y="2408866"/>
              <a:ext cx="335284" cy="358140"/>
            </a:xfrm>
            <a:prstGeom prst="rect">
              <a:avLst/>
            </a:prstGeom>
            <a:noFill/>
            <a:ln w="9525" cap="flat" cmpd="sng">
              <a:noFill/>
              <a:prstDash val="solid"/>
              <a:miter/>
            </a:ln>
          </p:spPr>
          <p:txBody>
            <a:bodyPr vert="horz" wrap="none" lIns="91440" tIns="45720" rIns="91440" bIns="45720" anchor="t" anchorCtr="0">
              <a:spAutoFit/>
            </a:bodyPr>
            <a:lstStyle/>
            <a:p>
              <a:pPr marL="0" indent="0" algn="l" defTabSz="685800">
                <a:lnSpc>
                  <a:spcPct val="100000"/>
                </a:lnSpc>
                <a:spcBef>
                  <a:spcPts val="0"/>
                </a:spcBef>
                <a:spcAft>
                  <a:spcPts val="0"/>
                </a:spcAft>
                <a:buNone/>
              </a:pPr>
              <a:r>
                <a:rPr lang="en-US" altLang="zh-CN" sz="1800" b="1" i="1" u="none" strike="noStrike" kern="1200" cap="none" spc="0" baseline="0">
                  <a:solidFill>
                    <a:srgbClr val="313F4F"/>
                  </a:solidFill>
                  <a:latin typeface="微软雅黑" panose="020B0503020204020204" pitchFamily="34" charset="-122"/>
                  <a:ea typeface="微软雅黑" panose="020B0503020204020204" pitchFamily="34" charset="-122"/>
                  <a:cs typeface="经典综艺体简" pitchFamily="49" charset="-122"/>
                </a:rPr>
                <a:t>3</a:t>
              </a:r>
              <a:endParaRPr lang="zh-CN" altLang="en-US" sz="1800" b="1" i="1" u="none" strike="noStrike" kern="1200" cap="none" spc="0" baseline="0">
                <a:solidFill>
                  <a:srgbClr val="313F4F"/>
                </a:solidFill>
                <a:latin typeface="微软雅黑" panose="020B0503020204020204" pitchFamily="34" charset="-122"/>
                <a:ea typeface="微软雅黑" panose="020B0503020204020204" pitchFamily="34" charset="-122"/>
                <a:cs typeface="经典综艺体简" pitchFamily="49" charset="-122"/>
              </a:endParaRPr>
            </a:p>
          </p:txBody>
        </p:sp>
      </p:grpSp>
      <p:grpSp>
        <p:nvGrpSpPr>
          <p:cNvPr id="130" name="组合"/>
          <p:cNvGrpSpPr/>
          <p:nvPr/>
        </p:nvGrpSpPr>
        <p:grpSpPr>
          <a:xfrm>
            <a:off x="5181635" y="2342203"/>
            <a:ext cx="3017781" cy="495879"/>
            <a:chOff x="5181635" y="2342203"/>
            <a:chExt cx="3017781" cy="495879"/>
          </a:xfrm>
        </p:grpSpPr>
        <p:grpSp>
          <p:nvGrpSpPr>
            <p:cNvPr id="127" name="组合"/>
            <p:cNvGrpSpPr/>
            <p:nvPr/>
          </p:nvGrpSpPr>
          <p:grpSpPr>
            <a:xfrm>
              <a:off x="5181635" y="2342203"/>
              <a:ext cx="3017781" cy="495879"/>
              <a:chOff x="5181635" y="2342203"/>
              <a:chExt cx="3017781" cy="495879"/>
            </a:xfrm>
          </p:grpSpPr>
          <p:sp>
            <p:nvSpPr>
              <p:cNvPr id="119" name="曲线"/>
              <p:cNvSpPr/>
              <p:nvPr/>
            </p:nvSpPr>
            <p:spPr>
              <a:xfrm>
                <a:off x="5210913" y="2390673"/>
                <a:ext cx="2988503" cy="398939"/>
              </a:xfrm>
              <a:custGeom>
                <a:avLst/>
                <a:gdLst>
                  <a:gd name="T1" fmla="*/ 0 w 21600"/>
                  <a:gd name="T2" fmla="*/ 0 h 21600"/>
                  <a:gd name="T3" fmla="*/ 21600 w 21600"/>
                  <a:gd name="T4" fmla="*/ 21600 h 21600"/>
                </a:gdLst>
                <a:ahLst/>
                <a:cxnLst/>
                <a:rect l="T1" t="T2" r="T3" b="T4"/>
                <a:pathLst>
                  <a:path w="21600" h="21600">
                    <a:moveTo>
                      <a:pt x="807" y="0"/>
                    </a:moveTo>
                    <a:lnTo>
                      <a:pt x="1162" y="0"/>
                    </a:lnTo>
                    <a:lnTo>
                      <a:pt x="1246" y="0"/>
                    </a:lnTo>
                    <a:lnTo>
                      <a:pt x="1543" y="0"/>
                    </a:lnTo>
                    <a:lnTo>
                      <a:pt x="1601" y="0"/>
                    </a:lnTo>
                    <a:lnTo>
                      <a:pt x="1736" y="0"/>
                    </a:lnTo>
                    <a:lnTo>
                      <a:pt x="1980" y="0"/>
                    </a:lnTo>
                    <a:lnTo>
                      <a:pt x="2091" y="0"/>
                    </a:lnTo>
                    <a:lnTo>
                      <a:pt x="2174" y="0"/>
                    </a:lnTo>
                    <a:lnTo>
                      <a:pt x="2425" y="0"/>
                    </a:lnTo>
                    <a:lnTo>
                      <a:pt x="2471" y="0"/>
                    </a:lnTo>
                    <a:lnTo>
                      <a:pt x="2529" y="0"/>
                    </a:lnTo>
                    <a:lnTo>
                      <a:pt x="2780" y="0"/>
                    </a:lnTo>
                    <a:lnTo>
                      <a:pt x="2863" y="0"/>
                    </a:lnTo>
                    <a:lnTo>
                      <a:pt x="2909" y="0"/>
                    </a:lnTo>
                    <a:lnTo>
                      <a:pt x="3161" y="0"/>
                    </a:lnTo>
                    <a:lnTo>
                      <a:pt x="3218" y="0"/>
                    </a:lnTo>
                    <a:lnTo>
                      <a:pt x="3353" y="0"/>
                    </a:lnTo>
                    <a:lnTo>
                      <a:pt x="3597" y="0"/>
                    </a:lnTo>
                    <a:lnTo>
                      <a:pt x="3708" y="0"/>
                    </a:lnTo>
                    <a:lnTo>
                      <a:pt x="3792" y="0"/>
                    </a:lnTo>
                    <a:lnTo>
                      <a:pt x="4089" y="0"/>
                    </a:lnTo>
                    <a:lnTo>
                      <a:pt x="4147" y="0"/>
                    </a:lnTo>
                    <a:lnTo>
                      <a:pt x="4336" y="0"/>
                    </a:lnTo>
                    <a:lnTo>
                      <a:pt x="4527" y="0"/>
                    </a:lnTo>
                    <a:lnTo>
                      <a:pt x="4691" y="0"/>
                    </a:lnTo>
                    <a:lnTo>
                      <a:pt x="4775" y="0"/>
                    </a:lnTo>
                    <a:lnTo>
                      <a:pt x="5072" y="0"/>
                    </a:lnTo>
                    <a:lnTo>
                      <a:pt x="5128" y="0"/>
                    </a:lnTo>
                    <a:lnTo>
                      <a:pt x="5265" y="0"/>
                    </a:lnTo>
                    <a:lnTo>
                      <a:pt x="5509" y="0"/>
                    </a:lnTo>
                    <a:lnTo>
                      <a:pt x="5620" y="0"/>
                    </a:lnTo>
                    <a:lnTo>
                      <a:pt x="5703" y="0"/>
                    </a:lnTo>
                    <a:lnTo>
                      <a:pt x="5791" y="0"/>
                    </a:lnTo>
                    <a:lnTo>
                      <a:pt x="5954" y="0"/>
                    </a:lnTo>
                    <a:lnTo>
                      <a:pt x="6000" y="0"/>
                    </a:lnTo>
                    <a:lnTo>
                      <a:pt x="6058" y="0"/>
                    </a:lnTo>
                    <a:lnTo>
                      <a:pt x="6145" y="0"/>
                    </a:lnTo>
                    <a:lnTo>
                      <a:pt x="6227" y="0"/>
                    </a:lnTo>
                    <a:lnTo>
                      <a:pt x="6309" y="0"/>
                    </a:lnTo>
                    <a:lnTo>
                      <a:pt x="6392" y="0"/>
                    </a:lnTo>
                    <a:lnTo>
                      <a:pt x="6438" y="0"/>
                    </a:lnTo>
                    <a:lnTo>
                      <a:pt x="6526" y="0"/>
                    </a:lnTo>
                    <a:lnTo>
                      <a:pt x="6582" y="0"/>
                    </a:lnTo>
                    <a:lnTo>
                      <a:pt x="6688" y="0"/>
                    </a:lnTo>
                    <a:lnTo>
                      <a:pt x="6719" y="0"/>
                    </a:lnTo>
                    <a:lnTo>
                      <a:pt x="6747" y="0"/>
                    </a:lnTo>
                    <a:lnTo>
                      <a:pt x="6883" y="0"/>
                    </a:lnTo>
                    <a:lnTo>
                      <a:pt x="6964" y="0"/>
                    </a:lnTo>
                    <a:lnTo>
                      <a:pt x="7073" y="0"/>
                    </a:lnTo>
                    <a:lnTo>
                      <a:pt x="7126" y="0"/>
                    </a:lnTo>
                    <a:lnTo>
                      <a:pt x="7157" y="0"/>
                    </a:lnTo>
                    <a:lnTo>
                      <a:pt x="7237" y="0"/>
                    </a:lnTo>
                    <a:lnTo>
                      <a:pt x="7321" y="0"/>
                    </a:lnTo>
                    <a:lnTo>
                      <a:pt x="7408" y="0"/>
                    </a:lnTo>
                    <a:lnTo>
                      <a:pt x="7455" y="0"/>
                    </a:lnTo>
                    <a:lnTo>
                      <a:pt x="7512" y="0"/>
                    </a:lnTo>
                    <a:lnTo>
                      <a:pt x="7617" y="0"/>
                    </a:lnTo>
                    <a:lnTo>
                      <a:pt x="7676" y="0"/>
                    </a:lnTo>
                    <a:lnTo>
                      <a:pt x="7762" y="0"/>
                    </a:lnTo>
                    <a:lnTo>
                      <a:pt x="7845" y="0"/>
                    </a:lnTo>
                    <a:lnTo>
                      <a:pt x="7891" y="0"/>
                    </a:lnTo>
                    <a:lnTo>
                      <a:pt x="8056" y="0"/>
                    </a:lnTo>
                    <a:lnTo>
                      <a:pt x="8142" y="0"/>
                    </a:lnTo>
                    <a:lnTo>
                      <a:pt x="8199" y="0"/>
                    </a:lnTo>
                    <a:lnTo>
                      <a:pt x="8336" y="0"/>
                    </a:lnTo>
                    <a:lnTo>
                      <a:pt x="8580" y="0"/>
                    </a:lnTo>
                    <a:lnTo>
                      <a:pt x="8691" y="0"/>
                    </a:lnTo>
                    <a:lnTo>
                      <a:pt x="8775" y="0"/>
                    </a:lnTo>
                    <a:lnTo>
                      <a:pt x="9072" y="0"/>
                    </a:lnTo>
                    <a:lnTo>
                      <a:pt x="9129" y="0"/>
                    </a:lnTo>
                    <a:lnTo>
                      <a:pt x="9318" y="0"/>
                    </a:lnTo>
                    <a:lnTo>
                      <a:pt x="9510" y="0"/>
                    </a:lnTo>
                    <a:lnTo>
                      <a:pt x="9674" y="0"/>
                    </a:lnTo>
                    <a:lnTo>
                      <a:pt x="9756" y="0"/>
                    </a:lnTo>
                    <a:lnTo>
                      <a:pt x="10054" y="0"/>
                    </a:lnTo>
                    <a:lnTo>
                      <a:pt x="10111" y="0"/>
                    </a:lnTo>
                    <a:lnTo>
                      <a:pt x="10247" y="0"/>
                    </a:lnTo>
                    <a:lnTo>
                      <a:pt x="10491" y="0"/>
                    </a:lnTo>
                    <a:lnTo>
                      <a:pt x="10602" y="0"/>
                    </a:lnTo>
                    <a:lnTo>
                      <a:pt x="10686" y="0"/>
                    </a:lnTo>
                    <a:lnTo>
                      <a:pt x="10937" y="0"/>
                    </a:lnTo>
                    <a:lnTo>
                      <a:pt x="10984" y="0"/>
                    </a:lnTo>
                    <a:lnTo>
                      <a:pt x="11041" y="0"/>
                    </a:lnTo>
                    <a:lnTo>
                      <a:pt x="11291" y="0"/>
                    </a:lnTo>
                    <a:lnTo>
                      <a:pt x="11373" y="0"/>
                    </a:lnTo>
                    <a:lnTo>
                      <a:pt x="11420" y="0"/>
                    </a:lnTo>
                    <a:lnTo>
                      <a:pt x="11540" y="0"/>
                    </a:lnTo>
                    <a:lnTo>
                      <a:pt x="11672" y="0"/>
                    </a:lnTo>
                    <a:lnTo>
                      <a:pt x="11728" y="0"/>
                    </a:lnTo>
                    <a:lnTo>
                      <a:pt x="11865" y="0"/>
                    </a:lnTo>
                    <a:lnTo>
                      <a:pt x="11896" y="0"/>
                    </a:lnTo>
                    <a:lnTo>
                      <a:pt x="11979" y="0"/>
                    </a:lnTo>
                    <a:lnTo>
                      <a:pt x="12109" y="0"/>
                    </a:lnTo>
                    <a:lnTo>
                      <a:pt x="12220" y="0"/>
                    </a:lnTo>
                    <a:lnTo>
                      <a:pt x="12277" y="0"/>
                    </a:lnTo>
                    <a:lnTo>
                      <a:pt x="12303" y="0"/>
                    </a:lnTo>
                    <a:lnTo>
                      <a:pt x="12333" y="0"/>
                    </a:lnTo>
                    <a:lnTo>
                      <a:pt x="12469" y="0"/>
                    </a:lnTo>
                    <a:lnTo>
                      <a:pt x="12600" y="0"/>
                    </a:lnTo>
                    <a:lnTo>
                      <a:pt x="12658" y="0"/>
                    </a:lnTo>
                    <a:lnTo>
                      <a:pt x="12713" y="0"/>
                    </a:lnTo>
                    <a:lnTo>
                      <a:pt x="12824" y="0"/>
                    </a:lnTo>
                    <a:lnTo>
                      <a:pt x="12907" y="0"/>
                    </a:lnTo>
                    <a:lnTo>
                      <a:pt x="13039" y="0"/>
                    </a:lnTo>
                    <a:lnTo>
                      <a:pt x="13158" y="0"/>
                    </a:lnTo>
                    <a:lnTo>
                      <a:pt x="13205" y="0"/>
                    </a:lnTo>
                    <a:lnTo>
                      <a:pt x="13263" y="0"/>
                    </a:lnTo>
                    <a:lnTo>
                      <a:pt x="13514" y="0"/>
                    </a:lnTo>
                    <a:lnTo>
                      <a:pt x="13597" y="0"/>
                    </a:lnTo>
                    <a:lnTo>
                      <a:pt x="13643" y="0"/>
                    </a:lnTo>
                    <a:lnTo>
                      <a:pt x="13894" y="0"/>
                    </a:lnTo>
                    <a:lnTo>
                      <a:pt x="13951" y="0"/>
                    </a:lnTo>
                    <a:lnTo>
                      <a:pt x="14088" y="0"/>
                    </a:lnTo>
                    <a:lnTo>
                      <a:pt x="14332" y="0"/>
                    </a:lnTo>
                    <a:lnTo>
                      <a:pt x="14442" y="0"/>
                    </a:lnTo>
                    <a:lnTo>
                      <a:pt x="14525" y="0"/>
                    </a:lnTo>
                    <a:lnTo>
                      <a:pt x="14822" y="0"/>
                    </a:lnTo>
                    <a:lnTo>
                      <a:pt x="14880" y="0"/>
                    </a:lnTo>
                    <a:lnTo>
                      <a:pt x="15069" y="0"/>
                    </a:lnTo>
                    <a:lnTo>
                      <a:pt x="15261" y="0"/>
                    </a:lnTo>
                    <a:lnTo>
                      <a:pt x="15425" y="0"/>
                    </a:lnTo>
                    <a:lnTo>
                      <a:pt x="15508" y="0"/>
                    </a:lnTo>
                    <a:lnTo>
                      <a:pt x="15805" y="0"/>
                    </a:lnTo>
                    <a:lnTo>
                      <a:pt x="15863" y="0"/>
                    </a:lnTo>
                    <a:lnTo>
                      <a:pt x="15878" y="0"/>
                    </a:lnTo>
                    <a:lnTo>
                      <a:pt x="15998" y="0"/>
                    </a:lnTo>
                    <a:lnTo>
                      <a:pt x="16234" y="0"/>
                    </a:lnTo>
                    <a:lnTo>
                      <a:pt x="16242" y="0"/>
                    </a:lnTo>
                    <a:lnTo>
                      <a:pt x="16317" y="0"/>
                    </a:lnTo>
                    <a:lnTo>
                      <a:pt x="16353" y="0"/>
                    </a:lnTo>
                    <a:lnTo>
                      <a:pt x="16436" y="0"/>
                    </a:lnTo>
                    <a:lnTo>
                      <a:pt x="16524" y="0"/>
                    </a:lnTo>
                    <a:lnTo>
                      <a:pt x="16614" y="0"/>
                    </a:lnTo>
                    <a:lnTo>
                      <a:pt x="16670" y="0"/>
                    </a:lnTo>
                    <a:lnTo>
                      <a:pt x="16687" y="0"/>
                    </a:lnTo>
                    <a:lnTo>
                      <a:pt x="16733" y="0"/>
                    </a:lnTo>
                    <a:lnTo>
                      <a:pt x="16791" y="0"/>
                    </a:lnTo>
                    <a:lnTo>
                      <a:pt x="16808" y="0"/>
                    </a:lnTo>
                    <a:lnTo>
                      <a:pt x="16879" y="0"/>
                    </a:lnTo>
                    <a:lnTo>
                      <a:pt x="16961" y="0"/>
                    </a:lnTo>
                    <a:lnTo>
                      <a:pt x="17042" y="0"/>
                    </a:lnTo>
                    <a:lnTo>
                      <a:pt x="17051" y="0"/>
                    </a:lnTo>
                    <a:lnTo>
                      <a:pt x="17125" y="0"/>
                    </a:lnTo>
                    <a:lnTo>
                      <a:pt x="17162" y="0"/>
                    </a:lnTo>
                    <a:lnTo>
                      <a:pt x="17172" y="0"/>
                    </a:lnTo>
                    <a:lnTo>
                      <a:pt x="17246" y="0"/>
                    </a:lnTo>
                    <a:lnTo>
                      <a:pt x="17259" y="0"/>
                    </a:lnTo>
                    <a:lnTo>
                      <a:pt x="17316" y="0"/>
                    </a:lnTo>
                    <a:lnTo>
                      <a:pt x="17423" y="0"/>
                    </a:lnTo>
                    <a:lnTo>
                      <a:pt x="17453" y="0"/>
                    </a:lnTo>
                    <a:lnTo>
                      <a:pt x="17480" y="0"/>
                    </a:lnTo>
                    <a:lnTo>
                      <a:pt x="17496" y="0"/>
                    </a:lnTo>
                    <a:lnTo>
                      <a:pt x="17542" y="0"/>
                    </a:lnTo>
                    <a:lnTo>
                      <a:pt x="17600" y="0"/>
                    </a:lnTo>
                    <a:lnTo>
                      <a:pt x="17617" y="0"/>
                    </a:lnTo>
                    <a:lnTo>
                      <a:pt x="17697" y="0"/>
                    </a:lnTo>
                    <a:lnTo>
                      <a:pt x="17807" y="0"/>
                    </a:lnTo>
                    <a:lnTo>
                      <a:pt x="17851" y="0"/>
                    </a:lnTo>
                    <a:lnTo>
                      <a:pt x="17859" y="0"/>
                    </a:lnTo>
                    <a:lnTo>
                      <a:pt x="17890" y="0"/>
                    </a:lnTo>
                    <a:lnTo>
                      <a:pt x="17934" y="0"/>
                    </a:lnTo>
                    <a:lnTo>
                      <a:pt x="17970" y="0"/>
                    </a:lnTo>
                    <a:lnTo>
                      <a:pt x="17981" y="0"/>
                    </a:lnTo>
                    <a:lnTo>
                      <a:pt x="18054" y="0"/>
                    </a:lnTo>
                    <a:lnTo>
                      <a:pt x="18140" y="0"/>
                    </a:lnTo>
                    <a:lnTo>
                      <a:pt x="18188" y="0"/>
                    </a:lnTo>
                    <a:lnTo>
                      <a:pt x="18231" y="0"/>
                    </a:lnTo>
                    <a:lnTo>
                      <a:pt x="18244" y="0"/>
                    </a:lnTo>
                    <a:lnTo>
                      <a:pt x="18289" y="0"/>
                    </a:lnTo>
                    <a:lnTo>
                      <a:pt x="18351" y="0"/>
                    </a:lnTo>
                    <a:lnTo>
                      <a:pt x="18409" y="0"/>
                    </a:lnTo>
                    <a:lnTo>
                      <a:pt x="18425" y="0"/>
                    </a:lnTo>
                    <a:lnTo>
                      <a:pt x="18496" y="0"/>
                    </a:lnTo>
                    <a:lnTo>
                      <a:pt x="18578" y="0"/>
                    </a:lnTo>
                    <a:lnTo>
                      <a:pt x="18626" y="0"/>
                    </a:lnTo>
                    <a:lnTo>
                      <a:pt x="18669" y="0"/>
                    </a:lnTo>
                    <a:lnTo>
                      <a:pt x="18779" y="0"/>
                    </a:lnTo>
                    <a:lnTo>
                      <a:pt x="18789" y="0"/>
                    </a:lnTo>
                    <a:lnTo>
                      <a:pt x="18862" y="0"/>
                    </a:lnTo>
                    <a:lnTo>
                      <a:pt x="18877" y="0"/>
                    </a:lnTo>
                    <a:lnTo>
                      <a:pt x="18933" y="0"/>
                    </a:lnTo>
                    <a:lnTo>
                      <a:pt x="19069" y="0"/>
                    </a:lnTo>
                    <a:lnTo>
                      <a:pt x="19159" y="0"/>
                    </a:lnTo>
                    <a:lnTo>
                      <a:pt x="19218" y="0"/>
                    </a:lnTo>
                    <a:lnTo>
                      <a:pt x="19313" y="0"/>
                    </a:lnTo>
                    <a:lnTo>
                      <a:pt x="19407" y="0"/>
                    </a:lnTo>
                    <a:lnTo>
                      <a:pt x="19424" y="0"/>
                    </a:lnTo>
                    <a:lnTo>
                      <a:pt x="19508" y="0"/>
                    </a:lnTo>
                    <a:lnTo>
                      <a:pt x="19598" y="0"/>
                    </a:lnTo>
                    <a:lnTo>
                      <a:pt x="19762" y="0"/>
                    </a:lnTo>
                    <a:lnTo>
                      <a:pt x="19804" y="0"/>
                    </a:lnTo>
                    <a:lnTo>
                      <a:pt x="19845" y="0"/>
                    </a:lnTo>
                    <a:lnTo>
                      <a:pt x="19863" y="0"/>
                    </a:lnTo>
                    <a:lnTo>
                      <a:pt x="20053" y="0"/>
                    </a:lnTo>
                    <a:lnTo>
                      <a:pt x="20143" y="0"/>
                    </a:lnTo>
                    <a:lnTo>
                      <a:pt x="20200" y="0"/>
                    </a:lnTo>
                    <a:lnTo>
                      <a:pt x="20243" y="0"/>
                    </a:lnTo>
                    <a:lnTo>
                      <a:pt x="20337" y="0"/>
                    </a:lnTo>
                    <a:lnTo>
                      <a:pt x="20408" y="0"/>
                    </a:lnTo>
                    <a:lnTo>
                      <a:pt x="20489" y="0"/>
                    </a:lnTo>
                    <a:lnTo>
                      <a:pt x="20581" y="0"/>
                    </a:lnTo>
                    <a:lnTo>
                      <a:pt x="20690" y="0"/>
                    </a:lnTo>
                    <a:lnTo>
                      <a:pt x="20774" y="0"/>
                    </a:lnTo>
                    <a:lnTo>
                      <a:pt x="20788" y="0"/>
                    </a:lnTo>
                    <a:lnTo>
                      <a:pt x="20844" y="0"/>
                    </a:lnTo>
                    <a:lnTo>
                      <a:pt x="20861" y="0"/>
                    </a:lnTo>
                    <a:lnTo>
                      <a:pt x="20981" y="0"/>
                    </a:lnTo>
                    <a:lnTo>
                      <a:pt x="21025" y="0"/>
                    </a:lnTo>
                    <a:lnTo>
                      <a:pt x="21071" y="0"/>
                    </a:lnTo>
                    <a:lnTo>
                      <a:pt x="21129" y="0"/>
                    </a:lnTo>
                    <a:lnTo>
                      <a:pt x="21215" y="0"/>
                    </a:lnTo>
                    <a:lnTo>
                      <a:pt x="21226" y="0"/>
                    </a:lnTo>
                    <a:lnTo>
                      <a:pt x="21298" y="0"/>
                    </a:lnTo>
                    <a:lnTo>
                      <a:pt x="21337" y="0"/>
                    </a:lnTo>
                    <a:lnTo>
                      <a:pt x="21380" y="0"/>
                    </a:lnTo>
                    <a:lnTo>
                      <a:pt x="21419" y="0"/>
                    </a:lnTo>
                    <a:lnTo>
                      <a:pt x="21463" y="0"/>
                    </a:lnTo>
                    <a:lnTo>
                      <a:pt x="21509" y="0"/>
                    </a:lnTo>
                    <a:lnTo>
                      <a:pt x="21597" y="0"/>
                    </a:lnTo>
                    <a:lnTo>
                      <a:pt x="21600" y="0"/>
                    </a:lnTo>
                    <a:lnTo>
                      <a:pt x="20791" y="21600"/>
                    </a:lnTo>
                    <a:lnTo>
                      <a:pt x="20788" y="21600"/>
                    </a:lnTo>
                    <a:lnTo>
                      <a:pt x="20700" y="21600"/>
                    </a:lnTo>
                    <a:lnTo>
                      <a:pt x="20654" y="21600"/>
                    </a:lnTo>
                    <a:lnTo>
                      <a:pt x="20610" y="21600"/>
                    </a:lnTo>
                    <a:lnTo>
                      <a:pt x="20571" y="21600"/>
                    </a:lnTo>
                    <a:lnTo>
                      <a:pt x="20528" y="21600"/>
                    </a:lnTo>
                    <a:lnTo>
                      <a:pt x="20489" y="21600"/>
                    </a:lnTo>
                    <a:lnTo>
                      <a:pt x="20417" y="21600"/>
                    </a:lnTo>
                    <a:lnTo>
                      <a:pt x="20408" y="21600"/>
                    </a:lnTo>
                    <a:lnTo>
                      <a:pt x="20320" y="21600"/>
                    </a:lnTo>
                    <a:lnTo>
                      <a:pt x="20263" y="21600"/>
                    </a:lnTo>
                    <a:lnTo>
                      <a:pt x="20216" y="21600"/>
                    </a:lnTo>
                    <a:lnTo>
                      <a:pt x="20173" y="21600"/>
                    </a:lnTo>
                    <a:lnTo>
                      <a:pt x="20053" y="21600"/>
                    </a:lnTo>
                    <a:lnTo>
                      <a:pt x="20037" y="21600"/>
                    </a:lnTo>
                    <a:lnTo>
                      <a:pt x="19979" y="21600"/>
                    </a:lnTo>
                    <a:lnTo>
                      <a:pt x="19965" y="21600"/>
                    </a:lnTo>
                    <a:lnTo>
                      <a:pt x="19882" y="21600"/>
                    </a:lnTo>
                    <a:lnTo>
                      <a:pt x="19771" y="21600"/>
                    </a:lnTo>
                    <a:lnTo>
                      <a:pt x="19681" y="21600"/>
                    </a:lnTo>
                    <a:lnTo>
                      <a:pt x="19599" y="21600"/>
                    </a:lnTo>
                    <a:lnTo>
                      <a:pt x="19528" y="21600"/>
                    </a:lnTo>
                    <a:lnTo>
                      <a:pt x="19433" y="21600"/>
                    </a:lnTo>
                    <a:lnTo>
                      <a:pt x="19390" y="21600"/>
                    </a:lnTo>
                    <a:lnTo>
                      <a:pt x="19334" y="21600"/>
                    </a:lnTo>
                    <a:lnTo>
                      <a:pt x="19244" y="21600"/>
                    </a:lnTo>
                    <a:lnTo>
                      <a:pt x="19054" y="21600"/>
                    </a:lnTo>
                    <a:lnTo>
                      <a:pt x="19037" y="21600"/>
                    </a:lnTo>
                    <a:lnTo>
                      <a:pt x="18997" y="21600"/>
                    </a:lnTo>
                    <a:lnTo>
                      <a:pt x="18953" y="21600"/>
                    </a:lnTo>
                    <a:lnTo>
                      <a:pt x="18789" y="21600"/>
                    </a:lnTo>
                    <a:lnTo>
                      <a:pt x="18699" y="21600"/>
                    </a:lnTo>
                    <a:lnTo>
                      <a:pt x="18616" y="21600"/>
                    </a:lnTo>
                    <a:lnTo>
                      <a:pt x="18598" y="21600"/>
                    </a:lnTo>
                    <a:lnTo>
                      <a:pt x="18506" y="21600"/>
                    </a:lnTo>
                    <a:lnTo>
                      <a:pt x="18409" y="21600"/>
                    </a:lnTo>
                    <a:lnTo>
                      <a:pt x="18351" y="21600"/>
                    </a:lnTo>
                    <a:lnTo>
                      <a:pt x="18262" y="21600"/>
                    </a:lnTo>
                    <a:lnTo>
                      <a:pt x="18124" y="21600"/>
                    </a:lnTo>
                    <a:lnTo>
                      <a:pt x="18068" y="21600"/>
                    </a:lnTo>
                    <a:lnTo>
                      <a:pt x="18054" y="21600"/>
                    </a:lnTo>
                    <a:lnTo>
                      <a:pt x="17981" y="21600"/>
                    </a:lnTo>
                    <a:lnTo>
                      <a:pt x="17970" y="21600"/>
                    </a:lnTo>
                    <a:lnTo>
                      <a:pt x="17859" y="21600"/>
                    </a:lnTo>
                    <a:lnTo>
                      <a:pt x="17817" y="21600"/>
                    </a:lnTo>
                    <a:lnTo>
                      <a:pt x="17769" y="21600"/>
                    </a:lnTo>
                    <a:lnTo>
                      <a:pt x="17687" y="21600"/>
                    </a:lnTo>
                    <a:lnTo>
                      <a:pt x="17617" y="21600"/>
                    </a:lnTo>
                    <a:lnTo>
                      <a:pt x="17600" y="21600"/>
                    </a:lnTo>
                    <a:lnTo>
                      <a:pt x="17542" y="21600"/>
                    </a:lnTo>
                    <a:lnTo>
                      <a:pt x="17480" y="21600"/>
                    </a:lnTo>
                    <a:lnTo>
                      <a:pt x="17437" y="21600"/>
                    </a:lnTo>
                    <a:lnTo>
                      <a:pt x="17423" y="21600"/>
                    </a:lnTo>
                    <a:lnTo>
                      <a:pt x="17379" y="21600"/>
                    </a:lnTo>
                    <a:lnTo>
                      <a:pt x="17333" y="21600"/>
                    </a:lnTo>
                    <a:lnTo>
                      <a:pt x="17246" y="21600"/>
                    </a:lnTo>
                    <a:lnTo>
                      <a:pt x="17172" y="21600"/>
                    </a:lnTo>
                    <a:lnTo>
                      <a:pt x="17162" y="21600"/>
                    </a:lnTo>
                    <a:lnTo>
                      <a:pt x="17125" y="21600"/>
                    </a:lnTo>
                    <a:lnTo>
                      <a:pt x="17081" y="21600"/>
                    </a:lnTo>
                    <a:lnTo>
                      <a:pt x="17051" y="21600"/>
                    </a:lnTo>
                    <a:lnTo>
                      <a:pt x="17042" y="21600"/>
                    </a:lnTo>
                    <a:lnTo>
                      <a:pt x="16999" y="21600"/>
                    </a:lnTo>
                    <a:lnTo>
                      <a:pt x="16888" y="21600"/>
                    </a:lnTo>
                    <a:lnTo>
                      <a:pt x="16808" y="21600"/>
                    </a:lnTo>
                    <a:lnTo>
                      <a:pt x="16791" y="21600"/>
                    </a:lnTo>
                    <a:lnTo>
                      <a:pt x="16733" y="21600"/>
                    </a:lnTo>
                    <a:lnTo>
                      <a:pt x="16687" y="21600"/>
                    </a:lnTo>
                    <a:lnTo>
                      <a:pt x="16670" y="21600"/>
                    </a:lnTo>
                    <a:lnTo>
                      <a:pt x="16644" y="21600"/>
                    </a:lnTo>
                    <a:lnTo>
                      <a:pt x="16614" y="21600"/>
                    </a:lnTo>
                    <a:lnTo>
                      <a:pt x="16508" y="21600"/>
                    </a:lnTo>
                    <a:lnTo>
                      <a:pt x="16450" y="21600"/>
                    </a:lnTo>
                    <a:lnTo>
                      <a:pt x="16436" y="21600"/>
                    </a:lnTo>
                    <a:lnTo>
                      <a:pt x="16363" y="21600"/>
                    </a:lnTo>
                    <a:lnTo>
                      <a:pt x="16353" y="21600"/>
                    </a:lnTo>
                    <a:lnTo>
                      <a:pt x="16317" y="21600"/>
                    </a:lnTo>
                    <a:lnTo>
                      <a:pt x="16242" y="21600"/>
                    </a:lnTo>
                    <a:lnTo>
                      <a:pt x="16234" y="21600"/>
                    </a:lnTo>
                    <a:lnTo>
                      <a:pt x="16152" y="21600"/>
                    </a:lnTo>
                    <a:lnTo>
                      <a:pt x="16070" y="21600"/>
                    </a:lnTo>
                    <a:lnTo>
                      <a:pt x="15998" y="21600"/>
                    </a:lnTo>
                    <a:lnTo>
                      <a:pt x="15982" y="21600"/>
                    </a:lnTo>
                    <a:lnTo>
                      <a:pt x="15925" y="21600"/>
                    </a:lnTo>
                    <a:lnTo>
                      <a:pt x="15878" y="21600"/>
                    </a:lnTo>
                    <a:lnTo>
                      <a:pt x="15863" y="21600"/>
                    </a:lnTo>
                    <a:lnTo>
                      <a:pt x="15805" y="21600"/>
                    </a:lnTo>
                    <a:lnTo>
                      <a:pt x="15714" y="21600"/>
                    </a:lnTo>
                    <a:lnTo>
                      <a:pt x="15627" y="21600"/>
                    </a:lnTo>
                    <a:lnTo>
                      <a:pt x="15544" y="21600"/>
                    </a:lnTo>
                    <a:lnTo>
                      <a:pt x="15508" y="21600"/>
                    </a:lnTo>
                    <a:lnTo>
                      <a:pt x="15433" y="21600"/>
                    </a:lnTo>
                    <a:lnTo>
                      <a:pt x="15425" y="21600"/>
                    </a:lnTo>
                    <a:lnTo>
                      <a:pt x="15191" y="21600"/>
                    </a:lnTo>
                    <a:lnTo>
                      <a:pt x="15069" y="21600"/>
                    </a:lnTo>
                    <a:lnTo>
                      <a:pt x="15053" y="21600"/>
                    </a:lnTo>
                    <a:lnTo>
                      <a:pt x="14997" y="21600"/>
                    </a:lnTo>
                    <a:lnTo>
                      <a:pt x="14699" y="21600"/>
                    </a:lnTo>
                    <a:lnTo>
                      <a:pt x="14615" y="21600"/>
                    </a:lnTo>
                    <a:lnTo>
                      <a:pt x="14452" y="21600"/>
                    </a:lnTo>
                    <a:lnTo>
                      <a:pt x="14261" y="21600"/>
                    </a:lnTo>
                    <a:lnTo>
                      <a:pt x="14072" y="21600"/>
                    </a:lnTo>
                    <a:lnTo>
                      <a:pt x="14013" y="21600"/>
                    </a:lnTo>
                    <a:lnTo>
                      <a:pt x="13716" y="21600"/>
                    </a:lnTo>
                    <a:lnTo>
                      <a:pt x="13633" y="21600"/>
                    </a:lnTo>
                    <a:lnTo>
                      <a:pt x="13522" y="21600"/>
                    </a:lnTo>
                    <a:lnTo>
                      <a:pt x="13278" y="21600"/>
                    </a:lnTo>
                    <a:lnTo>
                      <a:pt x="13143" y="21600"/>
                    </a:lnTo>
                    <a:lnTo>
                      <a:pt x="13084" y="21600"/>
                    </a:lnTo>
                    <a:lnTo>
                      <a:pt x="12834" y="21600"/>
                    </a:lnTo>
                    <a:lnTo>
                      <a:pt x="12788" y="21600"/>
                    </a:lnTo>
                    <a:lnTo>
                      <a:pt x="12705" y="21600"/>
                    </a:lnTo>
                    <a:lnTo>
                      <a:pt x="12454" y="21600"/>
                    </a:lnTo>
                    <a:lnTo>
                      <a:pt x="12397" y="21600"/>
                    </a:lnTo>
                    <a:lnTo>
                      <a:pt x="12349" y="21600"/>
                    </a:lnTo>
                    <a:lnTo>
                      <a:pt x="12230" y="21600"/>
                    </a:lnTo>
                    <a:lnTo>
                      <a:pt x="12098" y="21600"/>
                    </a:lnTo>
                    <a:lnTo>
                      <a:pt x="12016" y="21600"/>
                    </a:lnTo>
                    <a:lnTo>
                      <a:pt x="11906" y="21600"/>
                    </a:lnTo>
                    <a:lnTo>
                      <a:pt x="11850" y="21600"/>
                    </a:lnTo>
                    <a:lnTo>
                      <a:pt x="11792" y="21600"/>
                    </a:lnTo>
                    <a:lnTo>
                      <a:pt x="11661" y="21600"/>
                    </a:lnTo>
                    <a:lnTo>
                      <a:pt x="11524" y="21600"/>
                    </a:lnTo>
                    <a:lnTo>
                      <a:pt x="11495" y="21600"/>
                    </a:lnTo>
                    <a:lnTo>
                      <a:pt x="11468" y="21600"/>
                    </a:lnTo>
                    <a:lnTo>
                      <a:pt x="11411" y="21600"/>
                    </a:lnTo>
                    <a:lnTo>
                      <a:pt x="11300" y="21600"/>
                    </a:lnTo>
                    <a:lnTo>
                      <a:pt x="11170" y="21600"/>
                    </a:lnTo>
                    <a:lnTo>
                      <a:pt x="11088" y="21600"/>
                    </a:lnTo>
                    <a:lnTo>
                      <a:pt x="11056" y="21600"/>
                    </a:lnTo>
                    <a:lnTo>
                      <a:pt x="10920" y="21600"/>
                    </a:lnTo>
                    <a:lnTo>
                      <a:pt x="10863" y="21600"/>
                    </a:lnTo>
                    <a:lnTo>
                      <a:pt x="10733" y="21600"/>
                    </a:lnTo>
                    <a:lnTo>
                      <a:pt x="10613" y="21600"/>
                    </a:lnTo>
                    <a:lnTo>
                      <a:pt x="10565" y="21600"/>
                    </a:lnTo>
                    <a:lnTo>
                      <a:pt x="10482" y="21600"/>
                    </a:lnTo>
                    <a:lnTo>
                      <a:pt x="10231" y="21600"/>
                    </a:lnTo>
                    <a:lnTo>
                      <a:pt x="10175" y="21600"/>
                    </a:lnTo>
                    <a:lnTo>
                      <a:pt x="10128" y="21600"/>
                    </a:lnTo>
                    <a:lnTo>
                      <a:pt x="9877" y="21600"/>
                    </a:lnTo>
                    <a:lnTo>
                      <a:pt x="9795" y="21600"/>
                    </a:lnTo>
                    <a:lnTo>
                      <a:pt x="9684" y="21600"/>
                    </a:lnTo>
                    <a:lnTo>
                      <a:pt x="9440" y="21600"/>
                    </a:lnTo>
                    <a:lnTo>
                      <a:pt x="9302" y="21600"/>
                    </a:lnTo>
                    <a:lnTo>
                      <a:pt x="9245" y="21600"/>
                    </a:lnTo>
                    <a:lnTo>
                      <a:pt x="8947" y="21600"/>
                    </a:lnTo>
                    <a:lnTo>
                      <a:pt x="8865" y="21600"/>
                    </a:lnTo>
                    <a:lnTo>
                      <a:pt x="8700" y="21600"/>
                    </a:lnTo>
                    <a:lnTo>
                      <a:pt x="8511" y="21600"/>
                    </a:lnTo>
                    <a:lnTo>
                      <a:pt x="8321" y="21600"/>
                    </a:lnTo>
                    <a:lnTo>
                      <a:pt x="8263" y="21600"/>
                    </a:lnTo>
                    <a:lnTo>
                      <a:pt x="7966" y="21600"/>
                    </a:lnTo>
                    <a:lnTo>
                      <a:pt x="7882" y="21600"/>
                    </a:lnTo>
                    <a:lnTo>
                      <a:pt x="7771" y="21600"/>
                    </a:lnTo>
                    <a:lnTo>
                      <a:pt x="7527" y="21600"/>
                    </a:lnTo>
                    <a:lnTo>
                      <a:pt x="7391" y="21600"/>
                    </a:lnTo>
                    <a:lnTo>
                      <a:pt x="7335" y="21600"/>
                    </a:lnTo>
                    <a:lnTo>
                      <a:pt x="7247" y="21600"/>
                    </a:lnTo>
                    <a:lnTo>
                      <a:pt x="7084" y="21600"/>
                    </a:lnTo>
                    <a:lnTo>
                      <a:pt x="7036" y="21600"/>
                    </a:lnTo>
                    <a:lnTo>
                      <a:pt x="6953" y="21600"/>
                    </a:lnTo>
                    <a:lnTo>
                      <a:pt x="6867" y="21600"/>
                    </a:lnTo>
                    <a:lnTo>
                      <a:pt x="6809" y="21600"/>
                    </a:lnTo>
                    <a:lnTo>
                      <a:pt x="6702" y="21600"/>
                    </a:lnTo>
                    <a:lnTo>
                      <a:pt x="6646" y="21600"/>
                    </a:lnTo>
                    <a:lnTo>
                      <a:pt x="6598" y="21600"/>
                    </a:lnTo>
                    <a:lnTo>
                      <a:pt x="6512" y="21600"/>
                    </a:lnTo>
                    <a:lnTo>
                      <a:pt x="6428" y="21600"/>
                    </a:lnTo>
                    <a:lnTo>
                      <a:pt x="6348" y="21600"/>
                    </a:lnTo>
                    <a:lnTo>
                      <a:pt x="6317" y="21600"/>
                    </a:lnTo>
                    <a:lnTo>
                      <a:pt x="6266" y="21600"/>
                    </a:lnTo>
                    <a:lnTo>
                      <a:pt x="6155" y="21600"/>
                    </a:lnTo>
                    <a:lnTo>
                      <a:pt x="6075" y="21600"/>
                    </a:lnTo>
                    <a:lnTo>
                      <a:pt x="5938" y="21600"/>
                    </a:lnTo>
                    <a:lnTo>
                      <a:pt x="5911" y="21600"/>
                    </a:lnTo>
                    <a:lnTo>
                      <a:pt x="5880" y="21600"/>
                    </a:lnTo>
                    <a:lnTo>
                      <a:pt x="5773" y="21600"/>
                    </a:lnTo>
                    <a:lnTo>
                      <a:pt x="5717" y="21600"/>
                    </a:lnTo>
                    <a:lnTo>
                      <a:pt x="5629" y="21600"/>
                    </a:lnTo>
                    <a:lnTo>
                      <a:pt x="5583" y="21600"/>
                    </a:lnTo>
                    <a:lnTo>
                      <a:pt x="5500" y="21600"/>
                    </a:lnTo>
                    <a:lnTo>
                      <a:pt x="5420" y="21600"/>
                    </a:lnTo>
                    <a:lnTo>
                      <a:pt x="5336" y="21600"/>
                    </a:lnTo>
                    <a:lnTo>
                      <a:pt x="5249" y="21600"/>
                    </a:lnTo>
                    <a:lnTo>
                      <a:pt x="5192" y="21600"/>
                    </a:lnTo>
                    <a:lnTo>
                      <a:pt x="5145" y="21600"/>
                    </a:lnTo>
                    <a:lnTo>
                      <a:pt x="4982" y="21600"/>
                    </a:lnTo>
                    <a:lnTo>
                      <a:pt x="4894" y="21600"/>
                    </a:lnTo>
                    <a:lnTo>
                      <a:pt x="4811" y="21600"/>
                    </a:lnTo>
                    <a:lnTo>
                      <a:pt x="4700" y="21600"/>
                    </a:lnTo>
                    <a:lnTo>
                      <a:pt x="4456" y="21600"/>
                    </a:lnTo>
                    <a:lnTo>
                      <a:pt x="4320" y="21600"/>
                    </a:lnTo>
                    <a:lnTo>
                      <a:pt x="4262" y="21600"/>
                    </a:lnTo>
                    <a:lnTo>
                      <a:pt x="3966" y="21600"/>
                    </a:lnTo>
                    <a:lnTo>
                      <a:pt x="3882" y="21600"/>
                    </a:lnTo>
                    <a:lnTo>
                      <a:pt x="3718" y="21600"/>
                    </a:lnTo>
                    <a:lnTo>
                      <a:pt x="3527" y="21600"/>
                    </a:lnTo>
                    <a:lnTo>
                      <a:pt x="3338" y="21600"/>
                    </a:lnTo>
                    <a:lnTo>
                      <a:pt x="3280" y="21600"/>
                    </a:lnTo>
                    <a:lnTo>
                      <a:pt x="2983" y="21600"/>
                    </a:lnTo>
                    <a:lnTo>
                      <a:pt x="2900" y="21600"/>
                    </a:lnTo>
                    <a:lnTo>
                      <a:pt x="2789" y="21600"/>
                    </a:lnTo>
                    <a:lnTo>
                      <a:pt x="2546" y="21600"/>
                    </a:lnTo>
                    <a:lnTo>
                      <a:pt x="2408" y="21600"/>
                    </a:lnTo>
                    <a:lnTo>
                      <a:pt x="2351" y="21600"/>
                    </a:lnTo>
                    <a:lnTo>
                      <a:pt x="2100" y="21600"/>
                    </a:lnTo>
                    <a:lnTo>
                      <a:pt x="2055" y="21600"/>
                    </a:lnTo>
                    <a:lnTo>
                      <a:pt x="1971" y="21600"/>
                    </a:lnTo>
                    <a:lnTo>
                      <a:pt x="1720" y="21600"/>
                    </a:lnTo>
                    <a:lnTo>
                      <a:pt x="1664" y="21600"/>
                    </a:lnTo>
                    <a:lnTo>
                      <a:pt x="1616" y="21600"/>
                    </a:lnTo>
                    <a:lnTo>
                      <a:pt x="1365" y="21600"/>
                    </a:lnTo>
                    <a:lnTo>
                      <a:pt x="1282" y="21600"/>
                    </a:lnTo>
                    <a:lnTo>
                      <a:pt x="1171" y="21600"/>
                    </a:lnTo>
                    <a:lnTo>
                      <a:pt x="927" y="21600"/>
                    </a:lnTo>
                    <a:lnTo>
                      <a:pt x="791" y="21600"/>
                    </a:lnTo>
                    <a:lnTo>
                      <a:pt x="735" y="21600"/>
                    </a:lnTo>
                    <a:lnTo>
                      <a:pt x="437" y="21600"/>
                    </a:lnTo>
                    <a:lnTo>
                      <a:pt x="354" y="21600"/>
                    </a:lnTo>
                    <a:lnTo>
                      <a:pt x="0" y="21600"/>
                    </a:lnTo>
                    <a:close/>
                  </a:path>
                </a:pathLst>
              </a:custGeom>
              <a:solidFill>
                <a:srgbClr val="313F4F"/>
              </a:solidFill>
              <a:ln w="25400" cap="flat" cmpd="sng">
                <a:noFill/>
                <a:prstDash val="solid"/>
                <a:round/>
              </a:ln>
            </p:spPr>
            <p:txBody>
              <a:bodyPr rtlCol="0" anchor="ctr"/>
              <a:lstStyle/>
              <a:p>
                <a:pPr algn="ctr"/>
              </a:p>
            </p:txBody>
          </p:sp>
          <p:grpSp>
            <p:nvGrpSpPr>
              <p:cNvPr id="126" name="组合"/>
              <p:cNvGrpSpPr/>
              <p:nvPr/>
            </p:nvGrpSpPr>
            <p:grpSpPr>
              <a:xfrm>
                <a:off x="5181635" y="2342203"/>
                <a:ext cx="1089509" cy="495879"/>
                <a:chOff x="5181635" y="2342203"/>
                <a:chExt cx="1089509" cy="495879"/>
              </a:xfrm>
            </p:grpSpPr>
            <p:sp>
              <p:nvSpPr>
                <p:cNvPr id="120" name="曲线"/>
                <p:cNvSpPr/>
                <p:nvPr/>
              </p:nvSpPr>
              <p:spPr>
                <a:xfrm>
                  <a:off x="5585620" y="2342203"/>
                  <a:ext cx="214337" cy="495879"/>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21" name="曲线"/>
                <p:cNvSpPr/>
                <p:nvPr/>
              </p:nvSpPr>
              <p:spPr>
                <a:xfrm>
                  <a:off x="5703417" y="2342203"/>
                  <a:ext cx="214337" cy="495879"/>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22" name="曲线"/>
                <p:cNvSpPr/>
                <p:nvPr/>
              </p:nvSpPr>
              <p:spPr>
                <a:xfrm>
                  <a:off x="5821213" y="2342203"/>
                  <a:ext cx="214337" cy="495879"/>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23" name="曲线"/>
                <p:cNvSpPr/>
                <p:nvPr/>
              </p:nvSpPr>
              <p:spPr>
                <a:xfrm>
                  <a:off x="5939010" y="2342203"/>
                  <a:ext cx="214337" cy="495879"/>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24" name="曲线"/>
                <p:cNvSpPr/>
                <p:nvPr/>
              </p:nvSpPr>
              <p:spPr>
                <a:xfrm>
                  <a:off x="6056806" y="2342203"/>
                  <a:ext cx="214337" cy="495879"/>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25" name="曲线"/>
                <p:cNvSpPr/>
                <p:nvPr/>
              </p:nvSpPr>
              <p:spPr>
                <a:xfrm>
                  <a:off x="5181635" y="2342203"/>
                  <a:ext cx="500526" cy="495879"/>
                </a:xfrm>
                <a:custGeom>
                  <a:avLst/>
                  <a:gdLst>
                    <a:gd name="T1" fmla="*/ 0 w 21600"/>
                    <a:gd name="T2" fmla="*/ 0 h 21600"/>
                    <a:gd name="T3" fmla="*/ 21600 w 21600"/>
                    <a:gd name="T4" fmla="*/ 21600 h 21600"/>
                  </a:gdLst>
                  <a:ahLst/>
                  <a:cxnLst/>
                  <a:rect l="T1" t="T2" r="T3" b="T4"/>
                  <a:pathLst>
                    <a:path w="21600" h="21600">
                      <a:moveTo>
                        <a:pt x="6001" y="0"/>
                      </a:moveTo>
                      <a:lnTo>
                        <a:pt x="8634" y="0"/>
                      </a:lnTo>
                      <a:lnTo>
                        <a:pt x="9249" y="0"/>
                      </a:lnTo>
                      <a:lnTo>
                        <a:pt x="11457" y="0"/>
                      </a:lnTo>
                      <a:lnTo>
                        <a:pt x="11881" y="0"/>
                      </a:lnTo>
                      <a:lnTo>
                        <a:pt x="12894" y="0"/>
                      </a:lnTo>
                      <a:lnTo>
                        <a:pt x="14705" y="0"/>
                      </a:lnTo>
                      <a:lnTo>
                        <a:pt x="15528" y="0"/>
                      </a:lnTo>
                      <a:lnTo>
                        <a:pt x="16143" y="0"/>
                      </a:lnTo>
                      <a:lnTo>
                        <a:pt x="18351" y="0"/>
                      </a:lnTo>
                      <a:lnTo>
                        <a:pt x="18776" y="0"/>
                      </a:lnTo>
                      <a:lnTo>
                        <a:pt x="21600" y="0"/>
                      </a:lnTo>
                      <a:lnTo>
                        <a:pt x="15598" y="21600"/>
                      </a:lnTo>
                      <a:lnTo>
                        <a:pt x="12775" y="21600"/>
                      </a:lnTo>
                      <a:lnTo>
                        <a:pt x="12350" y="21600"/>
                      </a:lnTo>
                      <a:lnTo>
                        <a:pt x="10141" y="21600"/>
                      </a:lnTo>
                      <a:lnTo>
                        <a:pt x="9527" y="21600"/>
                      </a:lnTo>
                      <a:lnTo>
                        <a:pt x="8704" y="21600"/>
                      </a:lnTo>
                      <a:lnTo>
                        <a:pt x="6894" y="21600"/>
                      </a:lnTo>
                      <a:lnTo>
                        <a:pt x="5880" y="21600"/>
                      </a:lnTo>
                      <a:lnTo>
                        <a:pt x="5455" y="21600"/>
                      </a:lnTo>
                      <a:lnTo>
                        <a:pt x="3248" y="21600"/>
                      </a:lnTo>
                      <a:lnTo>
                        <a:pt x="2633" y="21600"/>
                      </a:lnTo>
                      <a:lnTo>
                        <a:pt x="0" y="21600"/>
                      </a:lnTo>
                      <a:close/>
                    </a:path>
                  </a:pathLst>
                </a:custGeom>
                <a:solidFill>
                  <a:srgbClr val="F4C703"/>
                </a:solidFill>
                <a:ln w="25400" cap="flat" cmpd="sng">
                  <a:noFill/>
                  <a:prstDash val="solid"/>
                  <a:round/>
                </a:ln>
              </p:spPr>
              <p:txBody>
                <a:bodyPr rtlCol="0" anchor="ctr"/>
                <a:lstStyle/>
                <a:p>
                  <a:pPr algn="ctr"/>
                </a:p>
              </p:txBody>
            </p:sp>
          </p:grpSp>
        </p:grpSp>
        <p:sp>
          <p:nvSpPr>
            <p:cNvPr id="128" name="矩形"/>
            <p:cNvSpPr/>
            <p:nvPr/>
          </p:nvSpPr>
          <p:spPr>
            <a:xfrm>
              <a:off x="6284565" y="2417089"/>
              <a:ext cx="1005204" cy="329564"/>
            </a:xfrm>
            <a:prstGeom prst="rect">
              <a:avLst/>
            </a:prstGeom>
            <a:noFill/>
            <a:ln w="9525" cap="flat" cmpd="sng">
              <a:noFill/>
              <a:prstDash val="solid"/>
              <a:miter/>
            </a:ln>
          </p:spPr>
          <p:txBody>
            <a:bodyPr vert="horz" wrap="none" lIns="91440" tIns="45720" rIns="91440" bIns="45720" anchor="t" anchorCtr="0">
              <a:spAutoFit/>
            </a:bodyPr>
            <a:lstStyle/>
            <a:p>
              <a:pPr marL="0" indent="0" algn="l" defTabSz="685800">
                <a:lnSpc>
                  <a:spcPct val="100000"/>
                </a:lnSpc>
                <a:spcBef>
                  <a:spcPts val="0"/>
                </a:spcBef>
                <a:spcAft>
                  <a:spcPts val="0"/>
                </a:spcAft>
                <a:buNone/>
              </a:pPr>
              <a:r>
                <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rPr>
                <a:t>具体工作</a:t>
              </a:r>
              <a:endPar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endParaRPr>
            </a:p>
          </p:txBody>
        </p:sp>
        <p:sp>
          <p:nvSpPr>
            <p:cNvPr id="129" name="矩形"/>
            <p:cNvSpPr/>
            <p:nvPr/>
          </p:nvSpPr>
          <p:spPr>
            <a:xfrm>
              <a:off x="5270067" y="2408866"/>
              <a:ext cx="335284" cy="358140"/>
            </a:xfrm>
            <a:prstGeom prst="rect">
              <a:avLst/>
            </a:prstGeom>
            <a:noFill/>
            <a:ln w="9525" cap="flat" cmpd="sng">
              <a:noFill/>
              <a:prstDash val="solid"/>
              <a:miter/>
            </a:ln>
          </p:spPr>
          <p:txBody>
            <a:bodyPr vert="horz" wrap="none" lIns="91440" tIns="45720" rIns="91440" bIns="45720" anchor="t" anchorCtr="0">
              <a:spAutoFit/>
            </a:bodyPr>
            <a:lstStyle/>
            <a:p>
              <a:pPr marL="0" indent="0" algn="l" defTabSz="685800">
                <a:lnSpc>
                  <a:spcPct val="100000"/>
                </a:lnSpc>
                <a:spcBef>
                  <a:spcPts val="0"/>
                </a:spcBef>
                <a:spcAft>
                  <a:spcPts val="0"/>
                </a:spcAft>
                <a:buNone/>
              </a:pPr>
              <a:r>
                <a:rPr lang="en-US" altLang="zh-CN" sz="1800" b="1" i="1" u="none" strike="noStrike" kern="1200" cap="none" spc="0" baseline="0">
                  <a:solidFill>
                    <a:srgbClr val="313F4F"/>
                  </a:solidFill>
                  <a:latin typeface="微软雅黑" panose="020B0503020204020204" pitchFamily="34" charset="-122"/>
                  <a:ea typeface="微软雅黑" panose="020B0503020204020204" pitchFamily="34" charset="-122"/>
                  <a:cs typeface="经典综艺体简" pitchFamily="49" charset="-122"/>
                </a:rPr>
                <a:t>4</a:t>
              </a:r>
              <a:endParaRPr lang="zh-CN" altLang="en-US" sz="1800" b="1" i="1" u="none" strike="noStrike" kern="1200" cap="none" spc="0" baseline="0">
                <a:solidFill>
                  <a:srgbClr val="313F4F"/>
                </a:solidFill>
                <a:latin typeface="微软雅黑" panose="020B0503020204020204" pitchFamily="34" charset="-122"/>
                <a:ea typeface="微软雅黑" panose="020B0503020204020204" pitchFamily="34" charset="-122"/>
                <a:cs typeface="经典综艺体简" pitchFamily="49" charset="-122"/>
              </a:endParaRPr>
            </a:p>
          </p:txBody>
        </p:sp>
      </p:grpSp>
      <p:sp>
        <p:nvSpPr>
          <p:cNvPr id="131" name="矩形"/>
          <p:cNvSpPr/>
          <p:nvPr/>
        </p:nvSpPr>
        <p:spPr>
          <a:xfrm>
            <a:off x="2060417" y="448731"/>
            <a:ext cx="5023167" cy="767715"/>
          </a:xfrm>
          <a:prstGeom prst="rect">
            <a:avLst/>
          </a:prstGeom>
          <a:noFill/>
          <a:ln w="9525" cap="flat" cmpd="sng">
            <a:no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1200" b="1" i="0" u="none" strike="noStrike" kern="1200" cap="none" spc="0" baseline="0">
                <a:solidFill>
                  <a:srgbClr val="BFBFBF"/>
                </a:solidFill>
                <a:latin typeface="宋体" panose="02010600030101010101" pitchFamily="2" charset="-122"/>
                <a:ea typeface="宋体" panose="02010600030101010101" pitchFamily="2" charset="-122"/>
                <a:cs typeface="Calibri" panose="020F0502020204030204" charset="0"/>
              </a:rPr>
              <a:t>CONTENTS</a:t>
            </a:r>
            <a:endParaRPr lang="en-US" altLang="zh-CN" sz="3300" b="1" i="0" u="none" strike="noStrike" kern="1200" cap="none" spc="0" baseline="0">
              <a:solidFill>
                <a:schemeClr val="accent1"/>
              </a:solidFill>
              <a:latin typeface="宋体" panose="02010600030101010101" pitchFamily="2" charset="-122"/>
              <a:ea typeface="宋体" panose="02010600030101010101" pitchFamily="2" charset="-122"/>
              <a:cs typeface="Calibri" panose="020F0502020204030204" charset="0"/>
            </a:endParaRPr>
          </a:p>
          <a:p>
            <a:pPr marL="0" indent="0" algn="ctr">
              <a:lnSpc>
                <a:spcPct val="100000"/>
              </a:lnSpc>
              <a:spcBef>
                <a:spcPts val="0"/>
              </a:spcBef>
              <a:spcAft>
                <a:spcPts val="0"/>
              </a:spcAft>
              <a:buNone/>
            </a:pPr>
            <a:r>
              <a:rPr lang="zh-CN" altLang="en-US" sz="3300" b="1" i="0" u="none" strike="noStrike" kern="1200" cap="none" spc="0" baseline="0">
                <a:solidFill>
                  <a:srgbClr val="313F4F"/>
                </a:solidFill>
                <a:latin typeface="宋体" panose="02010600030101010101" pitchFamily="2" charset="-122"/>
                <a:ea typeface="宋体" panose="02010600030101010101" pitchFamily="2" charset="-122"/>
                <a:cs typeface="Calibri" panose="020F0502020204030204" charset="0"/>
              </a:rPr>
              <a:t>目录</a:t>
            </a:r>
            <a:endParaRPr lang="zh-CN" altLang="en-US" sz="3300" b="1" i="0" u="none" strike="noStrike" kern="1200" cap="none" spc="0" baseline="0">
              <a:solidFill>
                <a:srgbClr val="313F4F"/>
              </a:solidFill>
              <a:latin typeface="宋体" panose="02010600030101010101" pitchFamily="2" charset="-122"/>
              <a:ea typeface="宋体" panose="02010600030101010101" pitchFamily="2" charset="-122"/>
              <a:cs typeface="Calibri" panose="020F0502020204030204" charset="0"/>
            </a:endParaRPr>
          </a:p>
        </p:txBody>
      </p:sp>
      <p:grpSp>
        <p:nvGrpSpPr>
          <p:cNvPr id="143" name="组合"/>
          <p:cNvGrpSpPr/>
          <p:nvPr/>
        </p:nvGrpSpPr>
        <p:grpSpPr>
          <a:xfrm>
            <a:off x="1208347" y="3046801"/>
            <a:ext cx="3017781" cy="495879"/>
            <a:chOff x="1208347" y="3046801"/>
            <a:chExt cx="3017781" cy="495879"/>
          </a:xfrm>
        </p:grpSpPr>
        <p:grpSp>
          <p:nvGrpSpPr>
            <p:cNvPr id="140" name="组合"/>
            <p:cNvGrpSpPr/>
            <p:nvPr/>
          </p:nvGrpSpPr>
          <p:grpSpPr>
            <a:xfrm>
              <a:off x="1208347" y="3046801"/>
              <a:ext cx="3017781" cy="495879"/>
              <a:chOff x="1208347" y="3046801"/>
              <a:chExt cx="3017781" cy="495879"/>
            </a:xfrm>
          </p:grpSpPr>
          <p:sp>
            <p:nvSpPr>
              <p:cNvPr id="132" name="曲线"/>
              <p:cNvSpPr/>
              <p:nvPr/>
            </p:nvSpPr>
            <p:spPr>
              <a:xfrm>
                <a:off x="1237626" y="3095271"/>
                <a:ext cx="2988503" cy="398939"/>
              </a:xfrm>
              <a:custGeom>
                <a:avLst/>
                <a:gdLst>
                  <a:gd name="T1" fmla="*/ 0 w 21600"/>
                  <a:gd name="T2" fmla="*/ 0 h 21600"/>
                  <a:gd name="T3" fmla="*/ 21600 w 21600"/>
                  <a:gd name="T4" fmla="*/ 21600 h 21600"/>
                </a:gdLst>
                <a:ahLst/>
                <a:cxnLst/>
                <a:rect l="T1" t="T2" r="T3" b="T4"/>
                <a:pathLst>
                  <a:path w="21600" h="21600">
                    <a:moveTo>
                      <a:pt x="807" y="0"/>
                    </a:moveTo>
                    <a:lnTo>
                      <a:pt x="1163" y="0"/>
                    </a:lnTo>
                    <a:lnTo>
                      <a:pt x="1246" y="0"/>
                    </a:lnTo>
                    <a:lnTo>
                      <a:pt x="1543" y="0"/>
                    </a:lnTo>
                    <a:lnTo>
                      <a:pt x="1601" y="0"/>
                    </a:lnTo>
                    <a:lnTo>
                      <a:pt x="1736" y="0"/>
                    </a:lnTo>
                    <a:lnTo>
                      <a:pt x="1981" y="0"/>
                    </a:lnTo>
                    <a:lnTo>
                      <a:pt x="2091" y="0"/>
                    </a:lnTo>
                    <a:lnTo>
                      <a:pt x="2174" y="0"/>
                    </a:lnTo>
                    <a:lnTo>
                      <a:pt x="2426" y="0"/>
                    </a:lnTo>
                    <a:lnTo>
                      <a:pt x="2471" y="0"/>
                    </a:lnTo>
                    <a:lnTo>
                      <a:pt x="2529" y="0"/>
                    </a:lnTo>
                    <a:lnTo>
                      <a:pt x="2780" y="0"/>
                    </a:lnTo>
                    <a:lnTo>
                      <a:pt x="2863" y="0"/>
                    </a:lnTo>
                    <a:lnTo>
                      <a:pt x="2909" y="0"/>
                    </a:lnTo>
                    <a:lnTo>
                      <a:pt x="3161" y="0"/>
                    </a:lnTo>
                    <a:lnTo>
                      <a:pt x="3218" y="0"/>
                    </a:lnTo>
                    <a:lnTo>
                      <a:pt x="3354" y="0"/>
                    </a:lnTo>
                    <a:lnTo>
                      <a:pt x="3598" y="0"/>
                    </a:lnTo>
                    <a:lnTo>
                      <a:pt x="3708" y="0"/>
                    </a:lnTo>
                    <a:lnTo>
                      <a:pt x="3791" y="0"/>
                    </a:lnTo>
                    <a:lnTo>
                      <a:pt x="4089" y="0"/>
                    </a:lnTo>
                    <a:lnTo>
                      <a:pt x="4146" y="0"/>
                    </a:lnTo>
                    <a:lnTo>
                      <a:pt x="4337" y="0"/>
                    </a:lnTo>
                    <a:lnTo>
                      <a:pt x="4526" y="0"/>
                    </a:lnTo>
                    <a:lnTo>
                      <a:pt x="4692" y="0"/>
                    </a:lnTo>
                    <a:lnTo>
                      <a:pt x="4775" y="0"/>
                    </a:lnTo>
                    <a:lnTo>
                      <a:pt x="5072" y="0"/>
                    </a:lnTo>
                    <a:lnTo>
                      <a:pt x="5129" y="0"/>
                    </a:lnTo>
                    <a:lnTo>
                      <a:pt x="5265" y="0"/>
                    </a:lnTo>
                    <a:lnTo>
                      <a:pt x="5510" y="0"/>
                    </a:lnTo>
                    <a:lnTo>
                      <a:pt x="5620" y="0"/>
                    </a:lnTo>
                    <a:lnTo>
                      <a:pt x="5704" y="0"/>
                    </a:lnTo>
                    <a:lnTo>
                      <a:pt x="5790" y="0"/>
                    </a:lnTo>
                    <a:lnTo>
                      <a:pt x="5954" y="0"/>
                    </a:lnTo>
                    <a:lnTo>
                      <a:pt x="6000" y="0"/>
                    </a:lnTo>
                    <a:lnTo>
                      <a:pt x="6058" y="0"/>
                    </a:lnTo>
                    <a:lnTo>
                      <a:pt x="6145" y="0"/>
                    </a:lnTo>
                    <a:lnTo>
                      <a:pt x="6228" y="0"/>
                    </a:lnTo>
                    <a:lnTo>
                      <a:pt x="6308" y="0"/>
                    </a:lnTo>
                    <a:lnTo>
                      <a:pt x="6392" y="0"/>
                    </a:lnTo>
                    <a:lnTo>
                      <a:pt x="6439" y="0"/>
                    </a:lnTo>
                    <a:lnTo>
                      <a:pt x="6526" y="0"/>
                    </a:lnTo>
                    <a:lnTo>
                      <a:pt x="6582" y="0"/>
                    </a:lnTo>
                    <a:lnTo>
                      <a:pt x="6689" y="0"/>
                    </a:lnTo>
                    <a:lnTo>
                      <a:pt x="6720" y="0"/>
                    </a:lnTo>
                    <a:lnTo>
                      <a:pt x="6746" y="0"/>
                    </a:lnTo>
                    <a:lnTo>
                      <a:pt x="6882" y="0"/>
                    </a:lnTo>
                    <a:lnTo>
                      <a:pt x="6964" y="0"/>
                    </a:lnTo>
                    <a:lnTo>
                      <a:pt x="7074" y="0"/>
                    </a:lnTo>
                    <a:lnTo>
                      <a:pt x="7126" y="0"/>
                    </a:lnTo>
                    <a:lnTo>
                      <a:pt x="7156" y="0"/>
                    </a:lnTo>
                    <a:lnTo>
                      <a:pt x="7238" y="0"/>
                    </a:lnTo>
                    <a:lnTo>
                      <a:pt x="7321" y="0"/>
                    </a:lnTo>
                    <a:lnTo>
                      <a:pt x="7407" y="0"/>
                    </a:lnTo>
                    <a:lnTo>
                      <a:pt x="7454" y="0"/>
                    </a:lnTo>
                    <a:lnTo>
                      <a:pt x="7512" y="0"/>
                    </a:lnTo>
                    <a:lnTo>
                      <a:pt x="7618" y="0"/>
                    </a:lnTo>
                    <a:lnTo>
                      <a:pt x="7675" y="0"/>
                    </a:lnTo>
                    <a:lnTo>
                      <a:pt x="7763" y="0"/>
                    </a:lnTo>
                    <a:lnTo>
                      <a:pt x="7845" y="0"/>
                    </a:lnTo>
                    <a:lnTo>
                      <a:pt x="7892" y="0"/>
                    </a:lnTo>
                    <a:lnTo>
                      <a:pt x="8056" y="0"/>
                    </a:lnTo>
                    <a:lnTo>
                      <a:pt x="8143" y="0"/>
                    </a:lnTo>
                    <a:lnTo>
                      <a:pt x="8200" y="0"/>
                    </a:lnTo>
                    <a:lnTo>
                      <a:pt x="8336" y="0"/>
                    </a:lnTo>
                    <a:lnTo>
                      <a:pt x="8580" y="0"/>
                    </a:lnTo>
                    <a:lnTo>
                      <a:pt x="8692" y="0"/>
                    </a:lnTo>
                    <a:lnTo>
                      <a:pt x="8775" y="0"/>
                    </a:lnTo>
                    <a:lnTo>
                      <a:pt x="9072" y="0"/>
                    </a:lnTo>
                    <a:lnTo>
                      <a:pt x="9129" y="0"/>
                    </a:lnTo>
                    <a:lnTo>
                      <a:pt x="9318" y="0"/>
                    </a:lnTo>
                    <a:lnTo>
                      <a:pt x="9510" y="0"/>
                    </a:lnTo>
                    <a:lnTo>
                      <a:pt x="9674" y="0"/>
                    </a:lnTo>
                    <a:lnTo>
                      <a:pt x="9757" y="0"/>
                    </a:lnTo>
                    <a:lnTo>
                      <a:pt x="10055" y="0"/>
                    </a:lnTo>
                    <a:lnTo>
                      <a:pt x="10111" y="0"/>
                    </a:lnTo>
                    <a:lnTo>
                      <a:pt x="10247" y="0"/>
                    </a:lnTo>
                    <a:lnTo>
                      <a:pt x="10491" y="0"/>
                    </a:lnTo>
                    <a:lnTo>
                      <a:pt x="10602" y="0"/>
                    </a:lnTo>
                    <a:lnTo>
                      <a:pt x="10686" y="0"/>
                    </a:lnTo>
                    <a:lnTo>
                      <a:pt x="10936" y="0"/>
                    </a:lnTo>
                    <a:lnTo>
                      <a:pt x="10984" y="0"/>
                    </a:lnTo>
                    <a:lnTo>
                      <a:pt x="11040" y="0"/>
                    </a:lnTo>
                    <a:lnTo>
                      <a:pt x="11292" y="0"/>
                    </a:lnTo>
                    <a:lnTo>
                      <a:pt x="11374" y="0"/>
                    </a:lnTo>
                    <a:lnTo>
                      <a:pt x="11421" y="0"/>
                    </a:lnTo>
                    <a:lnTo>
                      <a:pt x="11541" y="0"/>
                    </a:lnTo>
                    <a:lnTo>
                      <a:pt x="11672" y="0"/>
                    </a:lnTo>
                    <a:lnTo>
                      <a:pt x="11729" y="0"/>
                    </a:lnTo>
                    <a:lnTo>
                      <a:pt x="11866" y="0"/>
                    </a:lnTo>
                    <a:lnTo>
                      <a:pt x="11895" y="0"/>
                    </a:lnTo>
                    <a:lnTo>
                      <a:pt x="11978" y="0"/>
                    </a:lnTo>
                    <a:lnTo>
                      <a:pt x="12109" y="0"/>
                    </a:lnTo>
                    <a:lnTo>
                      <a:pt x="12221" y="0"/>
                    </a:lnTo>
                    <a:lnTo>
                      <a:pt x="12277" y="0"/>
                    </a:lnTo>
                    <a:lnTo>
                      <a:pt x="12303" y="0"/>
                    </a:lnTo>
                    <a:lnTo>
                      <a:pt x="12334" y="0"/>
                    </a:lnTo>
                    <a:lnTo>
                      <a:pt x="12470" y="0"/>
                    </a:lnTo>
                    <a:lnTo>
                      <a:pt x="12601" y="0"/>
                    </a:lnTo>
                    <a:lnTo>
                      <a:pt x="12657" y="0"/>
                    </a:lnTo>
                    <a:lnTo>
                      <a:pt x="12713" y="0"/>
                    </a:lnTo>
                    <a:lnTo>
                      <a:pt x="12824" y="0"/>
                    </a:lnTo>
                    <a:lnTo>
                      <a:pt x="12907" y="0"/>
                    </a:lnTo>
                    <a:lnTo>
                      <a:pt x="13039" y="0"/>
                    </a:lnTo>
                    <a:lnTo>
                      <a:pt x="13159" y="0"/>
                    </a:lnTo>
                    <a:lnTo>
                      <a:pt x="13205" y="0"/>
                    </a:lnTo>
                    <a:lnTo>
                      <a:pt x="13263" y="0"/>
                    </a:lnTo>
                    <a:lnTo>
                      <a:pt x="13514" y="0"/>
                    </a:lnTo>
                    <a:lnTo>
                      <a:pt x="13596" y="0"/>
                    </a:lnTo>
                    <a:lnTo>
                      <a:pt x="13643" y="0"/>
                    </a:lnTo>
                    <a:lnTo>
                      <a:pt x="13893" y="0"/>
                    </a:lnTo>
                    <a:lnTo>
                      <a:pt x="13950" y="0"/>
                    </a:lnTo>
                    <a:lnTo>
                      <a:pt x="14087" y="0"/>
                    </a:lnTo>
                    <a:lnTo>
                      <a:pt x="14331" y="0"/>
                    </a:lnTo>
                    <a:lnTo>
                      <a:pt x="14443" y="0"/>
                    </a:lnTo>
                    <a:lnTo>
                      <a:pt x="14525" y="0"/>
                    </a:lnTo>
                    <a:lnTo>
                      <a:pt x="14822" y="0"/>
                    </a:lnTo>
                    <a:lnTo>
                      <a:pt x="14880" y="0"/>
                    </a:lnTo>
                    <a:lnTo>
                      <a:pt x="15070" y="0"/>
                    </a:lnTo>
                    <a:lnTo>
                      <a:pt x="15260" y="0"/>
                    </a:lnTo>
                    <a:lnTo>
                      <a:pt x="15424" y="0"/>
                    </a:lnTo>
                    <a:lnTo>
                      <a:pt x="15507" y="0"/>
                    </a:lnTo>
                    <a:lnTo>
                      <a:pt x="15805" y="0"/>
                    </a:lnTo>
                    <a:lnTo>
                      <a:pt x="15863" y="0"/>
                    </a:lnTo>
                    <a:lnTo>
                      <a:pt x="15879" y="0"/>
                    </a:lnTo>
                    <a:lnTo>
                      <a:pt x="15999" y="0"/>
                    </a:lnTo>
                    <a:lnTo>
                      <a:pt x="16234" y="0"/>
                    </a:lnTo>
                    <a:lnTo>
                      <a:pt x="16243" y="0"/>
                    </a:lnTo>
                    <a:lnTo>
                      <a:pt x="16316" y="0"/>
                    </a:lnTo>
                    <a:lnTo>
                      <a:pt x="16354" y="0"/>
                    </a:lnTo>
                    <a:lnTo>
                      <a:pt x="16437" y="0"/>
                    </a:lnTo>
                    <a:lnTo>
                      <a:pt x="16524" y="0"/>
                    </a:lnTo>
                    <a:lnTo>
                      <a:pt x="16613" y="0"/>
                    </a:lnTo>
                    <a:lnTo>
                      <a:pt x="16671" y="0"/>
                    </a:lnTo>
                    <a:lnTo>
                      <a:pt x="16688" y="0"/>
                    </a:lnTo>
                    <a:lnTo>
                      <a:pt x="16733" y="0"/>
                    </a:lnTo>
                    <a:lnTo>
                      <a:pt x="16791" y="0"/>
                    </a:lnTo>
                    <a:lnTo>
                      <a:pt x="16808" y="0"/>
                    </a:lnTo>
                    <a:lnTo>
                      <a:pt x="16879" y="0"/>
                    </a:lnTo>
                    <a:lnTo>
                      <a:pt x="16961" y="0"/>
                    </a:lnTo>
                    <a:lnTo>
                      <a:pt x="17042" y="0"/>
                    </a:lnTo>
                    <a:lnTo>
                      <a:pt x="17052" y="0"/>
                    </a:lnTo>
                    <a:lnTo>
                      <a:pt x="17125" y="0"/>
                    </a:lnTo>
                    <a:lnTo>
                      <a:pt x="17163" y="0"/>
                    </a:lnTo>
                    <a:lnTo>
                      <a:pt x="17172" y="0"/>
                    </a:lnTo>
                    <a:lnTo>
                      <a:pt x="17246" y="0"/>
                    </a:lnTo>
                    <a:lnTo>
                      <a:pt x="17258" y="0"/>
                    </a:lnTo>
                    <a:lnTo>
                      <a:pt x="17316" y="0"/>
                    </a:lnTo>
                    <a:lnTo>
                      <a:pt x="17422" y="0"/>
                    </a:lnTo>
                    <a:lnTo>
                      <a:pt x="17453" y="0"/>
                    </a:lnTo>
                    <a:lnTo>
                      <a:pt x="17479" y="0"/>
                    </a:lnTo>
                    <a:lnTo>
                      <a:pt x="17496" y="0"/>
                    </a:lnTo>
                    <a:lnTo>
                      <a:pt x="17542" y="0"/>
                    </a:lnTo>
                    <a:lnTo>
                      <a:pt x="17600" y="0"/>
                    </a:lnTo>
                    <a:lnTo>
                      <a:pt x="17616" y="0"/>
                    </a:lnTo>
                    <a:lnTo>
                      <a:pt x="17697" y="0"/>
                    </a:lnTo>
                    <a:lnTo>
                      <a:pt x="17807" y="0"/>
                    </a:lnTo>
                    <a:lnTo>
                      <a:pt x="17851" y="0"/>
                    </a:lnTo>
                    <a:lnTo>
                      <a:pt x="17859" y="0"/>
                    </a:lnTo>
                    <a:lnTo>
                      <a:pt x="17891" y="0"/>
                    </a:lnTo>
                    <a:lnTo>
                      <a:pt x="17934" y="0"/>
                    </a:lnTo>
                    <a:lnTo>
                      <a:pt x="17970" y="0"/>
                    </a:lnTo>
                    <a:lnTo>
                      <a:pt x="17981" y="0"/>
                    </a:lnTo>
                    <a:lnTo>
                      <a:pt x="18054" y="0"/>
                    </a:lnTo>
                    <a:lnTo>
                      <a:pt x="18140" y="0"/>
                    </a:lnTo>
                    <a:lnTo>
                      <a:pt x="18187" y="0"/>
                    </a:lnTo>
                    <a:lnTo>
                      <a:pt x="18231" y="0"/>
                    </a:lnTo>
                    <a:lnTo>
                      <a:pt x="18245" y="0"/>
                    </a:lnTo>
                    <a:lnTo>
                      <a:pt x="18289" y="0"/>
                    </a:lnTo>
                    <a:lnTo>
                      <a:pt x="18352" y="0"/>
                    </a:lnTo>
                    <a:lnTo>
                      <a:pt x="18409" y="0"/>
                    </a:lnTo>
                    <a:lnTo>
                      <a:pt x="18424" y="0"/>
                    </a:lnTo>
                    <a:lnTo>
                      <a:pt x="18496" y="0"/>
                    </a:lnTo>
                    <a:lnTo>
                      <a:pt x="18579" y="0"/>
                    </a:lnTo>
                    <a:lnTo>
                      <a:pt x="18626" y="0"/>
                    </a:lnTo>
                    <a:lnTo>
                      <a:pt x="18668" y="0"/>
                    </a:lnTo>
                    <a:lnTo>
                      <a:pt x="18780" y="0"/>
                    </a:lnTo>
                    <a:lnTo>
                      <a:pt x="18789" y="0"/>
                    </a:lnTo>
                    <a:lnTo>
                      <a:pt x="18862" y="0"/>
                    </a:lnTo>
                    <a:lnTo>
                      <a:pt x="18877" y="0"/>
                    </a:lnTo>
                    <a:lnTo>
                      <a:pt x="18933" y="0"/>
                    </a:lnTo>
                    <a:lnTo>
                      <a:pt x="19069" y="0"/>
                    </a:lnTo>
                    <a:lnTo>
                      <a:pt x="19160" y="0"/>
                    </a:lnTo>
                    <a:lnTo>
                      <a:pt x="19218" y="0"/>
                    </a:lnTo>
                    <a:lnTo>
                      <a:pt x="19314" y="0"/>
                    </a:lnTo>
                    <a:lnTo>
                      <a:pt x="19408" y="0"/>
                    </a:lnTo>
                    <a:lnTo>
                      <a:pt x="19425" y="0"/>
                    </a:lnTo>
                    <a:lnTo>
                      <a:pt x="19508" y="0"/>
                    </a:lnTo>
                    <a:lnTo>
                      <a:pt x="19598" y="0"/>
                    </a:lnTo>
                    <a:lnTo>
                      <a:pt x="19762" y="0"/>
                    </a:lnTo>
                    <a:lnTo>
                      <a:pt x="19804" y="0"/>
                    </a:lnTo>
                    <a:lnTo>
                      <a:pt x="19845" y="0"/>
                    </a:lnTo>
                    <a:lnTo>
                      <a:pt x="19862" y="0"/>
                    </a:lnTo>
                    <a:lnTo>
                      <a:pt x="20053" y="0"/>
                    </a:lnTo>
                    <a:lnTo>
                      <a:pt x="20142" y="0"/>
                    </a:lnTo>
                    <a:lnTo>
                      <a:pt x="20199" y="0"/>
                    </a:lnTo>
                    <a:lnTo>
                      <a:pt x="20243" y="0"/>
                    </a:lnTo>
                    <a:lnTo>
                      <a:pt x="20337" y="0"/>
                    </a:lnTo>
                    <a:lnTo>
                      <a:pt x="20408" y="0"/>
                    </a:lnTo>
                    <a:lnTo>
                      <a:pt x="20490" y="0"/>
                    </a:lnTo>
                    <a:lnTo>
                      <a:pt x="20580" y="0"/>
                    </a:lnTo>
                    <a:lnTo>
                      <a:pt x="20691" y="0"/>
                    </a:lnTo>
                    <a:lnTo>
                      <a:pt x="20774" y="0"/>
                    </a:lnTo>
                    <a:lnTo>
                      <a:pt x="20787" y="0"/>
                    </a:lnTo>
                    <a:lnTo>
                      <a:pt x="20844" y="0"/>
                    </a:lnTo>
                    <a:lnTo>
                      <a:pt x="20861" y="0"/>
                    </a:lnTo>
                    <a:lnTo>
                      <a:pt x="20981" y="0"/>
                    </a:lnTo>
                    <a:lnTo>
                      <a:pt x="21024" y="0"/>
                    </a:lnTo>
                    <a:lnTo>
                      <a:pt x="21071" y="0"/>
                    </a:lnTo>
                    <a:lnTo>
                      <a:pt x="21129" y="0"/>
                    </a:lnTo>
                    <a:lnTo>
                      <a:pt x="21216" y="0"/>
                    </a:lnTo>
                    <a:lnTo>
                      <a:pt x="21226" y="0"/>
                    </a:lnTo>
                    <a:lnTo>
                      <a:pt x="21299" y="0"/>
                    </a:lnTo>
                    <a:lnTo>
                      <a:pt x="21337" y="0"/>
                    </a:lnTo>
                    <a:lnTo>
                      <a:pt x="21380" y="0"/>
                    </a:lnTo>
                    <a:lnTo>
                      <a:pt x="21419" y="0"/>
                    </a:lnTo>
                    <a:lnTo>
                      <a:pt x="21463" y="0"/>
                    </a:lnTo>
                    <a:lnTo>
                      <a:pt x="21509" y="0"/>
                    </a:lnTo>
                    <a:lnTo>
                      <a:pt x="21597" y="0"/>
                    </a:lnTo>
                    <a:lnTo>
                      <a:pt x="21600" y="0"/>
                    </a:lnTo>
                    <a:lnTo>
                      <a:pt x="20790" y="21600"/>
                    </a:lnTo>
                    <a:lnTo>
                      <a:pt x="20787" y="21600"/>
                    </a:lnTo>
                    <a:lnTo>
                      <a:pt x="20700" y="21600"/>
                    </a:lnTo>
                    <a:lnTo>
                      <a:pt x="20654" y="21600"/>
                    </a:lnTo>
                    <a:lnTo>
                      <a:pt x="20611" y="21600"/>
                    </a:lnTo>
                    <a:lnTo>
                      <a:pt x="20571" y="21600"/>
                    </a:lnTo>
                    <a:lnTo>
                      <a:pt x="20528" y="21600"/>
                    </a:lnTo>
                    <a:lnTo>
                      <a:pt x="20490" y="21600"/>
                    </a:lnTo>
                    <a:lnTo>
                      <a:pt x="20417" y="21600"/>
                    </a:lnTo>
                    <a:lnTo>
                      <a:pt x="20408" y="21600"/>
                    </a:lnTo>
                    <a:lnTo>
                      <a:pt x="20320" y="21600"/>
                    </a:lnTo>
                    <a:lnTo>
                      <a:pt x="20263" y="21600"/>
                    </a:lnTo>
                    <a:lnTo>
                      <a:pt x="20215" y="21600"/>
                    </a:lnTo>
                    <a:lnTo>
                      <a:pt x="20173" y="21600"/>
                    </a:lnTo>
                    <a:lnTo>
                      <a:pt x="20053" y="21600"/>
                    </a:lnTo>
                    <a:lnTo>
                      <a:pt x="20037" y="21600"/>
                    </a:lnTo>
                    <a:lnTo>
                      <a:pt x="19978" y="21600"/>
                    </a:lnTo>
                    <a:lnTo>
                      <a:pt x="19966" y="21600"/>
                    </a:lnTo>
                    <a:lnTo>
                      <a:pt x="19883" y="21600"/>
                    </a:lnTo>
                    <a:lnTo>
                      <a:pt x="19772" y="21600"/>
                    </a:lnTo>
                    <a:lnTo>
                      <a:pt x="19681" y="21600"/>
                    </a:lnTo>
                    <a:lnTo>
                      <a:pt x="19599" y="21600"/>
                    </a:lnTo>
                    <a:lnTo>
                      <a:pt x="19528" y="21600"/>
                    </a:lnTo>
                    <a:lnTo>
                      <a:pt x="19434" y="21600"/>
                    </a:lnTo>
                    <a:lnTo>
                      <a:pt x="19390" y="21600"/>
                    </a:lnTo>
                    <a:lnTo>
                      <a:pt x="19334" y="21600"/>
                    </a:lnTo>
                    <a:lnTo>
                      <a:pt x="19244" y="21600"/>
                    </a:lnTo>
                    <a:lnTo>
                      <a:pt x="19053" y="21600"/>
                    </a:lnTo>
                    <a:lnTo>
                      <a:pt x="19036" y="21600"/>
                    </a:lnTo>
                    <a:lnTo>
                      <a:pt x="18997" y="21600"/>
                    </a:lnTo>
                    <a:lnTo>
                      <a:pt x="18954" y="21600"/>
                    </a:lnTo>
                    <a:lnTo>
                      <a:pt x="18789" y="21600"/>
                    </a:lnTo>
                    <a:lnTo>
                      <a:pt x="18699" y="21600"/>
                    </a:lnTo>
                    <a:lnTo>
                      <a:pt x="18616" y="21600"/>
                    </a:lnTo>
                    <a:lnTo>
                      <a:pt x="18599" y="21600"/>
                    </a:lnTo>
                    <a:lnTo>
                      <a:pt x="18506" y="21600"/>
                    </a:lnTo>
                    <a:lnTo>
                      <a:pt x="18409" y="21600"/>
                    </a:lnTo>
                    <a:lnTo>
                      <a:pt x="18352" y="21600"/>
                    </a:lnTo>
                    <a:lnTo>
                      <a:pt x="18262" y="21600"/>
                    </a:lnTo>
                    <a:lnTo>
                      <a:pt x="18124" y="21600"/>
                    </a:lnTo>
                    <a:lnTo>
                      <a:pt x="18067" y="21600"/>
                    </a:lnTo>
                    <a:lnTo>
                      <a:pt x="18054" y="21600"/>
                    </a:lnTo>
                    <a:lnTo>
                      <a:pt x="17981" y="21600"/>
                    </a:lnTo>
                    <a:lnTo>
                      <a:pt x="17970" y="21600"/>
                    </a:lnTo>
                    <a:lnTo>
                      <a:pt x="17859" y="21600"/>
                    </a:lnTo>
                    <a:lnTo>
                      <a:pt x="17817" y="21600"/>
                    </a:lnTo>
                    <a:lnTo>
                      <a:pt x="17770" y="21600"/>
                    </a:lnTo>
                    <a:lnTo>
                      <a:pt x="17687" y="21600"/>
                    </a:lnTo>
                    <a:lnTo>
                      <a:pt x="17616" y="21600"/>
                    </a:lnTo>
                    <a:lnTo>
                      <a:pt x="17600" y="21600"/>
                    </a:lnTo>
                    <a:lnTo>
                      <a:pt x="17542" y="21600"/>
                    </a:lnTo>
                    <a:lnTo>
                      <a:pt x="17479" y="21600"/>
                    </a:lnTo>
                    <a:lnTo>
                      <a:pt x="17436" y="21600"/>
                    </a:lnTo>
                    <a:lnTo>
                      <a:pt x="17422" y="21600"/>
                    </a:lnTo>
                    <a:lnTo>
                      <a:pt x="17378" y="21600"/>
                    </a:lnTo>
                    <a:lnTo>
                      <a:pt x="17333" y="21600"/>
                    </a:lnTo>
                    <a:lnTo>
                      <a:pt x="17246" y="21600"/>
                    </a:lnTo>
                    <a:lnTo>
                      <a:pt x="17172" y="21600"/>
                    </a:lnTo>
                    <a:lnTo>
                      <a:pt x="17163" y="21600"/>
                    </a:lnTo>
                    <a:lnTo>
                      <a:pt x="17125" y="21600"/>
                    </a:lnTo>
                    <a:lnTo>
                      <a:pt x="17082" y="21600"/>
                    </a:lnTo>
                    <a:lnTo>
                      <a:pt x="17052" y="21600"/>
                    </a:lnTo>
                    <a:lnTo>
                      <a:pt x="17042" y="21600"/>
                    </a:lnTo>
                    <a:lnTo>
                      <a:pt x="16999" y="21600"/>
                    </a:lnTo>
                    <a:lnTo>
                      <a:pt x="16888" y="21600"/>
                    </a:lnTo>
                    <a:lnTo>
                      <a:pt x="16808" y="21600"/>
                    </a:lnTo>
                    <a:lnTo>
                      <a:pt x="16791" y="21600"/>
                    </a:lnTo>
                    <a:lnTo>
                      <a:pt x="16733" y="21600"/>
                    </a:lnTo>
                    <a:lnTo>
                      <a:pt x="16688" y="21600"/>
                    </a:lnTo>
                    <a:lnTo>
                      <a:pt x="16671" y="21600"/>
                    </a:lnTo>
                    <a:lnTo>
                      <a:pt x="16644" y="21600"/>
                    </a:lnTo>
                    <a:lnTo>
                      <a:pt x="16613" y="21600"/>
                    </a:lnTo>
                    <a:lnTo>
                      <a:pt x="16508" y="21600"/>
                    </a:lnTo>
                    <a:lnTo>
                      <a:pt x="16450" y="21600"/>
                    </a:lnTo>
                    <a:lnTo>
                      <a:pt x="16437" y="21600"/>
                    </a:lnTo>
                    <a:lnTo>
                      <a:pt x="16362" y="21600"/>
                    </a:lnTo>
                    <a:lnTo>
                      <a:pt x="16354" y="21600"/>
                    </a:lnTo>
                    <a:lnTo>
                      <a:pt x="16316" y="21600"/>
                    </a:lnTo>
                    <a:lnTo>
                      <a:pt x="16243" y="21600"/>
                    </a:lnTo>
                    <a:lnTo>
                      <a:pt x="16234" y="21600"/>
                    </a:lnTo>
                    <a:lnTo>
                      <a:pt x="16152" y="21600"/>
                    </a:lnTo>
                    <a:lnTo>
                      <a:pt x="16069" y="21600"/>
                    </a:lnTo>
                    <a:lnTo>
                      <a:pt x="15999" y="21600"/>
                    </a:lnTo>
                    <a:lnTo>
                      <a:pt x="15983" y="21600"/>
                    </a:lnTo>
                    <a:lnTo>
                      <a:pt x="15925" y="21600"/>
                    </a:lnTo>
                    <a:lnTo>
                      <a:pt x="15879" y="21600"/>
                    </a:lnTo>
                    <a:lnTo>
                      <a:pt x="15863" y="21600"/>
                    </a:lnTo>
                    <a:lnTo>
                      <a:pt x="15805" y="21600"/>
                    </a:lnTo>
                    <a:lnTo>
                      <a:pt x="15715" y="21600"/>
                    </a:lnTo>
                    <a:lnTo>
                      <a:pt x="15627" y="21600"/>
                    </a:lnTo>
                    <a:lnTo>
                      <a:pt x="15544" y="21600"/>
                    </a:lnTo>
                    <a:lnTo>
                      <a:pt x="15507" y="21600"/>
                    </a:lnTo>
                    <a:lnTo>
                      <a:pt x="15433" y="21600"/>
                    </a:lnTo>
                    <a:lnTo>
                      <a:pt x="15424" y="21600"/>
                    </a:lnTo>
                    <a:lnTo>
                      <a:pt x="15190" y="21600"/>
                    </a:lnTo>
                    <a:lnTo>
                      <a:pt x="15070" y="21600"/>
                    </a:lnTo>
                    <a:lnTo>
                      <a:pt x="15054" y="21600"/>
                    </a:lnTo>
                    <a:lnTo>
                      <a:pt x="14997" y="21600"/>
                    </a:lnTo>
                    <a:lnTo>
                      <a:pt x="14698" y="21600"/>
                    </a:lnTo>
                    <a:lnTo>
                      <a:pt x="14615" y="21600"/>
                    </a:lnTo>
                    <a:lnTo>
                      <a:pt x="14452" y="21600"/>
                    </a:lnTo>
                    <a:lnTo>
                      <a:pt x="14261" y="21600"/>
                    </a:lnTo>
                    <a:lnTo>
                      <a:pt x="14071" y="21600"/>
                    </a:lnTo>
                    <a:lnTo>
                      <a:pt x="14013" y="21600"/>
                    </a:lnTo>
                    <a:lnTo>
                      <a:pt x="13717" y="21600"/>
                    </a:lnTo>
                    <a:lnTo>
                      <a:pt x="13634" y="21600"/>
                    </a:lnTo>
                    <a:lnTo>
                      <a:pt x="13523" y="21600"/>
                    </a:lnTo>
                    <a:lnTo>
                      <a:pt x="13279" y="21600"/>
                    </a:lnTo>
                    <a:lnTo>
                      <a:pt x="13143" y="21600"/>
                    </a:lnTo>
                    <a:lnTo>
                      <a:pt x="13084" y="21600"/>
                    </a:lnTo>
                    <a:lnTo>
                      <a:pt x="12835" y="21600"/>
                    </a:lnTo>
                    <a:lnTo>
                      <a:pt x="12787" y="21600"/>
                    </a:lnTo>
                    <a:lnTo>
                      <a:pt x="12704" y="21600"/>
                    </a:lnTo>
                    <a:lnTo>
                      <a:pt x="12454" y="21600"/>
                    </a:lnTo>
                    <a:lnTo>
                      <a:pt x="12397" y="21600"/>
                    </a:lnTo>
                    <a:lnTo>
                      <a:pt x="12350" y="21600"/>
                    </a:lnTo>
                    <a:lnTo>
                      <a:pt x="12230" y="21600"/>
                    </a:lnTo>
                    <a:lnTo>
                      <a:pt x="12099" y="21600"/>
                    </a:lnTo>
                    <a:lnTo>
                      <a:pt x="12016" y="21600"/>
                    </a:lnTo>
                    <a:lnTo>
                      <a:pt x="11906" y="21600"/>
                    </a:lnTo>
                    <a:lnTo>
                      <a:pt x="11850" y="21600"/>
                    </a:lnTo>
                    <a:lnTo>
                      <a:pt x="11792" y="21600"/>
                    </a:lnTo>
                    <a:lnTo>
                      <a:pt x="11661" y="21600"/>
                    </a:lnTo>
                    <a:lnTo>
                      <a:pt x="11525" y="21600"/>
                    </a:lnTo>
                    <a:lnTo>
                      <a:pt x="11495" y="21600"/>
                    </a:lnTo>
                    <a:lnTo>
                      <a:pt x="11468" y="21600"/>
                    </a:lnTo>
                    <a:lnTo>
                      <a:pt x="11412" y="21600"/>
                    </a:lnTo>
                    <a:lnTo>
                      <a:pt x="11300" y="21600"/>
                    </a:lnTo>
                    <a:lnTo>
                      <a:pt x="11169" y="21600"/>
                    </a:lnTo>
                    <a:lnTo>
                      <a:pt x="11088" y="21600"/>
                    </a:lnTo>
                    <a:lnTo>
                      <a:pt x="11056" y="21600"/>
                    </a:lnTo>
                    <a:lnTo>
                      <a:pt x="10921" y="21600"/>
                    </a:lnTo>
                    <a:lnTo>
                      <a:pt x="10863" y="21600"/>
                    </a:lnTo>
                    <a:lnTo>
                      <a:pt x="10733" y="21600"/>
                    </a:lnTo>
                    <a:lnTo>
                      <a:pt x="10613" y="21600"/>
                    </a:lnTo>
                    <a:lnTo>
                      <a:pt x="10566" y="21600"/>
                    </a:lnTo>
                    <a:lnTo>
                      <a:pt x="10483" y="21600"/>
                    </a:lnTo>
                    <a:lnTo>
                      <a:pt x="10231" y="21600"/>
                    </a:lnTo>
                    <a:lnTo>
                      <a:pt x="10174" y="21600"/>
                    </a:lnTo>
                    <a:lnTo>
                      <a:pt x="10127" y="21600"/>
                    </a:lnTo>
                    <a:lnTo>
                      <a:pt x="9876" y="21600"/>
                    </a:lnTo>
                    <a:lnTo>
                      <a:pt x="9795" y="21600"/>
                    </a:lnTo>
                    <a:lnTo>
                      <a:pt x="9684" y="21600"/>
                    </a:lnTo>
                    <a:lnTo>
                      <a:pt x="9440" y="21600"/>
                    </a:lnTo>
                    <a:lnTo>
                      <a:pt x="9302" y="21600"/>
                    </a:lnTo>
                    <a:lnTo>
                      <a:pt x="9245" y="21600"/>
                    </a:lnTo>
                    <a:lnTo>
                      <a:pt x="8947" y="21600"/>
                    </a:lnTo>
                    <a:lnTo>
                      <a:pt x="8866" y="21600"/>
                    </a:lnTo>
                    <a:lnTo>
                      <a:pt x="8701" y="21600"/>
                    </a:lnTo>
                    <a:lnTo>
                      <a:pt x="8511" y="21600"/>
                    </a:lnTo>
                    <a:lnTo>
                      <a:pt x="8321" y="21600"/>
                    </a:lnTo>
                    <a:lnTo>
                      <a:pt x="8263" y="21600"/>
                    </a:lnTo>
                    <a:lnTo>
                      <a:pt x="7965" y="21600"/>
                    </a:lnTo>
                    <a:lnTo>
                      <a:pt x="7883" y="21600"/>
                    </a:lnTo>
                    <a:lnTo>
                      <a:pt x="7771" y="21600"/>
                    </a:lnTo>
                    <a:lnTo>
                      <a:pt x="7527" y="21600"/>
                    </a:lnTo>
                    <a:lnTo>
                      <a:pt x="7392" y="21600"/>
                    </a:lnTo>
                    <a:lnTo>
                      <a:pt x="7334" y="21600"/>
                    </a:lnTo>
                    <a:lnTo>
                      <a:pt x="7247" y="21600"/>
                    </a:lnTo>
                    <a:lnTo>
                      <a:pt x="7084" y="21600"/>
                    </a:lnTo>
                    <a:lnTo>
                      <a:pt x="7036" y="21600"/>
                    </a:lnTo>
                    <a:lnTo>
                      <a:pt x="6954" y="21600"/>
                    </a:lnTo>
                    <a:lnTo>
                      <a:pt x="6866" y="21600"/>
                    </a:lnTo>
                    <a:lnTo>
                      <a:pt x="6809" y="21600"/>
                    </a:lnTo>
                    <a:lnTo>
                      <a:pt x="6703" y="21600"/>
                    </a:lnTo>
                    <a:lnTo>
                      <a:pt x="6645" y="21600"/>
                    </a:lnTo>
                    <a:lnTo>
                      <a:pt x="6598" y="21600"/>
                    </a:lnTo>
                    <a:lnTo>
                      <a:pt x="6511" y="21600"/>
                    </a:lnTo>
                    <a:lnTo>
                      <a:pt x="6429" y="21600"/>
                    </a:lnTo>
                    <a:lnTo>
                      <a:pt x="6349" y="21600"/>
                    </a:lnTo>
                    <a:lnTo>
                      <a:pt x="6317" y="21600"/>
                    </a:lnTo>
                    <a:lnTo>
                      <a:pt x="6265" y="21600"/>
                    </a:lnTo>
                    <a:lnTo>
                      <a:pt x="6155" y="21600"/>
                    </a:lnTo>
                    <a:lnTo>
                      <a:pt x="6075" y="21600"/>
                    </a:lnTo>
                    <a:lnTo>
                      <a:pt x="5938" y="21600"/>
                    </a:lnTo>
                    <a:lnTo>
                      <a:pt x="5911" y="21600"/>
                    </a:lnTo>
                    <a:lnTo>
                      <a:pt x="5881" y="21600"/>
                    </a:lnTo>
                    <a:lnTo>
                      <a:pt x="5773" y="21600"/>
                    </a:lnTo>
                    <a:lnTo>
                      <a:pt x="5717" y="21600"/>
                    </a:lnTo>
                    <a:lnTo>
                      <a:pt x="5629" y="21600"/>
                    </a:lnTo>
                    <a:lnTo>
                      <a:pt x="5583" y="21600"/>
                    </a:lnTo>
                    <a:lnTo>
                      <a:pt x="5499" y="21600"/>
                    </a:lnTo>
                    <a:lnTo>
                      <a:pt x="5420" y="21600"/>
                    </a:lnTo>
                    <a:lnTo>
                      <a:pt x="5337" y="21600"/>
                    </a:lnTo>
                    <a:lnTo>
                      <a:pt x="5250" y="21600"/>
                    </a:lnTo>
                    <a:lnTo>
                      <a:pt x="5192" y="21600"/>
                    </a:lnTo>
                    <a:lnTo>
                      <a:pt x="5145" y="21600"/>
                    </a:lnTo>
                    <a:lnTo>
                      <a:pt x="4982" y="21600"/>
                    </a:lnTo>
                    <a:lnTo>
                      <a:pt x="4895" y="21600"/>
                    </a:lnTo>
                    <a:lnTo>
                      <a:pt x="4812" y="21600"/>
                    </a:lnTo>
                    <a:lnTo>
                      <a:pt x="4701" y="21600"/>
                    </a:lnTo>
                    <a:lnTo>
                      <a:pt x="4456" y="21600"/>
                    </a:lnTo>
                    <a:lnTo>
                      <a:pt x="4320" y="21600"/>
                    </a:lnTo>
                    <a:lnTo>
                      <a:pt x="4262" y="21600"/>
                    </a:lnTo>
                    <a:lnTo>
                      <a:pt x="3966" y="21600"/>
                    </a:lnTo>
                    <a:lnTo>
                      <a:pt x="3882" y="21600"/>
                    </a:lnTo>
                    <a:lnTo>
                      <a:pt x="3719" y="21600"/>
                    </a:lnTo>
                    <a:lnTo>
                      <a:pt x="3527" y="21600"/>
                    </a:lnTo>
                    <a:lnTo>
                      <a:pt x="3338" y="21600"/>
                    </a:lnTo>
                    <a:lnTo>
                      <a:pt x="3280" y="21600"/>
                    </a:lnTo>
                    <a:lnTo>
                      <a:pt x="2983" y="21600"/>
                    </a:lnTo>
                    <a:lnTo>
                      <a:pt x="2900" y="21600"/>
                    </a:lnTo>
                    <a:lnTo>
                      <a:pt x="2790" y="21600"/>
                    </a:lnTo>
                    <a:lnTo>
                      <a:pt x="2545" y="21600"/>
                    </a:lnTo>
                    <a:lnTo>
                      <a:pt x="2409" y="21600"/>
                    </a:lnTo>
                    <a:lnTo>
                      <a:pt x="2351" y="21600"/>
                    </a:lnTo>
                    <a:lnTo>
                      <a:pt x="2101" y="21600"/>
                    </a:lnTo>
                    <a:lnTo>
                      <a:pt x="2055" y="21600"/>
                    </a:lnTo>
                    <a:lnTo>
                      <a:pt x="1971" y="21600"/>
                    </a:lnTo>
                    <a:lnTo>
                      <a:pt x="1721" y="21600"/>
                    </a:lnTo>
                    <a:lnTo>
                      <a:pt x="1663" y="21600"/>
                    </a:lnTo>
                    <a:lnTo>
                      <a:pt x="1616" y="21600"/>
                    </a:lnTo>
                    <a:lnTo>
                      <a:pt x="1366" y="21600"/>
                    </a:lnTo>
                    <a:lnTo>
                      <a:pt x="1282" y="21600"/>
                    </a:lnTo>
                    <a:lnTo>
                      <a:pt x="1172" y="21600"/>
                    </a:lnTo>
                    <a:lnTo>
                      <a:pt x="927" y="21600"/>
                    </a:lnTo>
                    <a:lnTo>
                      <a:pt x="792" y="21600"/>
                    </a:lnTo>
                    <a:lnTo>
                      <a:pt x="734" y="21600"/>
                    </a:lnTo>
                    <a:lnTo>
                      <a:pt x="436" y="21600"/>
                    </a:lnTo>
                    <a:lnTo>
                      <a:pt x="354" y="21600"/>
                    </a:lnTo>
                    <a:lnTo>
                      <a:pt x="0" y="21600"/>
                    </a:lnTo>
                    <a:close/>
                  </a:path>
                </a:pathLst>
              </a:custGeom>
              <a:solidFill>
                <a:srgbClr val="313F4F"/>
              </a:solidFill>
              <a:ln w="25400" cap="flat" cmpd="sng">
                <a:noFill/>
                <a:prstDash val="solid"/>
                <a:round/>
              </a:ln>
            </p:spPr>
            <p:txBody>
              <a:bodyPr rtlCol="0" anchor="ctr"/>
              <a:lstStyle/>
              <a:p>
                <a:pPr algn="ctr"/>
              </a:p>
            </p:txBody>
          </p:sp>
          <p:grpSp>
            <p:nvGrpSpPr>
              <p:cNvPr id="139" name="组合"/>
              <p:cNvGrpSpPr/>
              <p:nvPr/>
            </p:nvGrpSpPr>
            <p:grpSpPr>
              <a:xfrm>
                <a:off x="1208347" y="3046801"/>
                <a:ext cx="1089510" cy="495879"/>
                <a:chOff x="1208347" y="3046801"/>
                <a:chExt cx="1089510" cy="495879"/>
              </a:xfrm>
            </p:grpSpPr>
            <p:sp>
              <p:nvSpPr>
                <p:cNvPr id="133" name="曲线"/>
                <p:cNvSpPr/>
                <p:nvPr/>
              </p:nvSpPr>
              <p:spPr>
                <a:xfrm>
                  <a:off x="1612332" y="3046801"/>
                  <a:ext cx="214338" cy="495879"/>
                </a:xfrm>
                <a:custGeom>
                  <a:avLst/>
                  <a:gdLst>
                    <a:gd name="T1" fmla="*/ 0 w 21600"/>
                    <a:gd name="T2" fmla="*/ 0 h 21600"/>
                    <a:gd name="T3" fmla="*/ 21600 w 21600"/>
                    <a:gd name="T4" fmla="*/ 21600 h 21600"/>
                  </a:gdLst>
                  <a:ahLst/>
                  <a:cxnLst/>
                  <a:rect l="T1" t="T2" r="T3" b="T4"/>
                  <a:pathLst>
                    <a:path w="21600" h="21600">
                      <a:moveTo>
                        <a:pt x="14015"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34" name="曲线"/>
                <p:cNvSpPr/>
                <p:nvPr/>
              </p:nvSpPr>
              <p:spPr>
                <a:xfrm>
                  <a:off x="1730128" y="3046801"/>
                  <a:ext cx="214338" cy="495879"/>
                </a:xfrm>
                <a:custGeom>
                  <a:avLst/>
                  <a:gdLst>
                    <a:gd name="T1" fmla="*/ 0 w 21600"/>
                    <a:gd name="T2" fmla="*/ 0 h 21600"/>
                    <a:gd name="T3" fmla="*/ 21600 w 21600"/>
                    <a:gd name="T4" fmla="*/ 21600 h 21600"/>
                  </a:gdLst>
                  <a:ahLst/>
                  <a:cxnLst/>
                  <a:rect l="T1" t="T2" r="T3" b="T4"/>
                  <a:pathLst>
                    <a:path w="21600" h="21600">
                      <a:moveTo>
                        <a:pt x="14015"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35" name="曲线"/>
                <p:cNvSpPr/>
                <p:nvPr/>
              </p:nvSpPr>
              <p:spPr>
                <a:xfrm>
                  <a:off x="1847925" y="3046801"/>
                  <a:ext cx="214338" cy="495879"/>
                </a:xfrm>
                <a:custGeom>
                  <a:avLst/>
                  <a:gdLst>
                    <a:gd name="T1" fmla="*/ 0 w 21600"/>
                    <a:gd name="T2" fmla="*/ 0 h 21600"/>
                    <a:gd name="T3" fmla="*/ 21600 w 21600"/>
                    <a:gd name="T4" fmla="*/ 21600 h 21600"/>
                  </a:gdLst>
                  <a:ahLst/>
                  <a:cxnLst/>
                  <a:rect l="T1" t="T2" r="T3" b="T4"/>
                  <a:pathLst>
                    <a:path w="21600" h="21600">
                      <a:moveTo>
                        <a:pt x="14015"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36" name="曲线"/>
                <p:cNvSpPr/>
                <p:nvPr/>
              </p:nvSpPr>
              <p:spPr>
                <a:xfrm>
                  <a:off x="1965722" y="3046801"/>
                  <a:ext cx="214338" cy="495879"/>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37" name="曲线"/>
                <p:cNvSpPr/>
                <p:nvPr/>
              </p:nvSpPr>
              <p:spPr>
                <a:xfrm>
                  <a:off x="2083519" y="3046801"/>
                  <a:ext cx="214338" cy="495879"/>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38" name="曲线"/>
                <p:cNvSpPr/>
                <p:nvPr/>
              </p:nvSpPr>
              <p:spPr>
                <a:xfrm>
                  <a:off x="1208347" y="3046801"/>
                  <a:ext cx="500527" cy="495879"/>
                </a:xfrm>
                <a:custGeom>
                  <a:avLst/>
                  <a:gdLst>
                    <a:gd name="T1" fmla="*/ 0 w 21600"/>
                    <a:gd name="T2" fmla="*/ 0 h 21600"/>
                    <a:gd name="T3" fmla="*/ 21600 w 21600"/>
                    <a:gd name="T4" fmla="*/ 21600 h 21600"/>
                  </a:gdLst>
                  <a:ahLst/>
                  <a:cxnLst/>
                  <a:rect l="T1" t="T2" r="T3" b="T4"/>
                  <a:pathLst>
                    <a:path w="21600" h="21600">
                      <a:moveTo>
                        <a:pt x="6001" y="0"/>
                      </a:moveTo>
                      <a:lnTo>
                        <a:pt x="8633" y="0"/>
                      </a:lnTo>
                      <a:lnTo>
                        <a:pt x="9248" y="0"/>
                      </a:lnTo>
                      <a:lnTo>
                        <a:pt x="11456" y="0"/>
                      </a:lnTo>
                      <a:lnTo>
                        <a:pt x="11881" y="0"/>
                      </a:lnTo>
                      <a:lnTo>
                        <a:pt x="12895" y="0"/>
                      </a:lnTo>
                      <a:lnTo>
                        <a:pt x="14705" y="0"/>
                      </a:lnTo>
                      <a:lnTo>
                        <a:pt x="15527" y="0"/>
                      </a:lnTo>
                      <a:lnTo>
                        <a:pt x="16143" y="0"/>
                      </a:lnTo>
                      <a:lnTo>
                        <a:pt x="18351" y="0"/>
                      </a:lnTo>
                      <a:lnTo>
                        <a:pt x="18776" y="0"/>
                      </a:lnTo>
                      <a:lnTo>
                        <a:pt x="21600" y="0"/>
                      </a:lnTo>
                      <a:lnTo>
                        <a:pt x="15597" y="21600"/>
                      </a:lnTo>
                      <a:lnTo>
                        <a:pt x="12774" y="21600"/>
                      </a:lnTo>
                      <a:lnTo>
                        <a:pt x="12350" y="21600"/>
                      </a:lnTo>
                      <a:lnTo>
                        <a:pt x="10142" y="21600"/>
                      </a:lnTo>
                      <a:lnTo>
                        <a:pt x="9527" y="21600"/>
                      </a:lnTo>
                      <a:lnTo>
                        <a:pt x="8704" y="21600"/>
                      </a:lnTo>
                      <a:lnTo>
                        <a:pt x="6894" y="21600"/>
                      </a:lnTo>
                      <a:lnTo>
                        <a:pt x="5881" y="21600"/>
                      </a:lnTo>
                      <a:lnTo>
                        <a:pt x="5455" y="21600"/>
                      </a:lnTo>
                      <a:lnTo>
                        <a:pt x="3247" y="21600"/>
                      </a:lnTo>
                      <a:lnTo>
                        <a:pt x="2633" y="21600"/>
                      </a:lnTo>
                      <a:lnTo>
                        <a:pt x="0" y="21600"/>
                      </a:lnTo>
                      <a:close/>
                    </a:path>
                  </a:pathLst>
                </a:custGeom>
                <a:solidFill>
                  <a:srgbClr val="F4C703"/>
                </a:solidFill>
                <a:ln w="25400" cap="flat" cmpd="sng">
                  <a:noFill/>
                  <a:prstDash val="solid"/>
                  <a:round/>
                </a:ln>
              </p:spPr>
              <p:txBody>
                <a:bodyPr rtlCol="0" anchor="ctr"/>
                <a:lstStyle/>
                <a:p>
                  <a:pPr algn="ctr"/>
                </a:p>
              </p:txBody>
            </p:sp>
          </p:grpSp>
        </p:grpSp>
        <p:sp>
          <p:nvSpPr>
            <p:cNvPr id="141" name="矩形"/>
            <p:cNvSpPr/>
            <p:nvPr/>
          </p:nvSpPr>
          <p:spPr>
            <a:xfrm>
              <a:off x="2311277" y="3121686"/>
              <a:ext cx="1005203" cy="329564"/>
            </a:xfrm>
            <a:prstGeom prst="rect">
              <a:avLst/>
            </a:prstGeom>
            <a:noFill/>
            <a:ln w="9525" cap="flat" cmpd="sng">
              <a:noFill/>
              <a:prstDash val="solid"/>
              <a:miter/>
            </a:ln>
          </p:spPr>
          <p:txBody>
            <a:bodyPr vert="horz" wrap="none" lIns="91440" tIns="45720" rIns="91440" bIns="45720" anchor="t" anchorCtr="0">
              <a:spAutoFit/>
            </a:bodyPr>
            <a:lstStyle/>
            <a:p>
              <a:pPr marL="0" indent="0" algn="l" defTabSz="685800">
                <a:lnSpc>
                  <a:spcPct val="100000"/>
                </a:lnSpc>
                <a:spcBef>
                  <a:spcPts val="0"/>
                </a:spcBef>
                <a:spcAft>
                  <a:spcPts val="0"/>
                </a:spcAft>
                <a:buNone/>
              </a:pPr>
              <a:r>
                <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rPr>
                <a:t>法律依据</a:t>
              </a:r>
              <a:endPar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endParaRPr>
            </a:p>
          </p:txBody>
        </p:sp>
        <p:sp>
          <p:nvSpPr>
            <p:cNvPr id="142" name="矩形"/>
            <p:cNvSpPr/>
            <p:nvPr/>
          </p:nvSpPr>
          <p:spPr>
            <a:xfrm>
              <a:off x="1287453" y="3113464"/>
              <a:ext cx="335284" cy="358140"/>
            </a:xfrm>
            <a:prstGeom prst="rect">
              <a:avLst/>
            </a:prstGeom>
            <a:noFill/>
            <a:ln w="9525" cap="flat" cmpd="sng">
              <a:noFill/>
              <a:prstDash val="solid"/>
              <a:miter/>
            </a:ln>
          </p:spPr>
          <p:txBody>
            <a:bodyPr vert="horz" wrap="none" lIns="91440" tIns="45720" rIns="91440" bIns="45720" anchor="t" anchorCtr="0">
              <a:spAutoFit/>
            </a:bodyPr>
            <a:lstStyle/>
            <a:p>
              <a:pPr marL="0" indent="0" algn="l" defTabSz="685800">
                <a:lnSpc>
                  <a:spcPct val="100000"/>
                </a:lnSpc>
                <a:spcBef>
                  <a:spcPts val="0"/>
                </a:spcBef>
                <a:spcAft>
                  <a:spcPts val="0"/>
                </a:spcAft>
                <a:buNone/>
              </a:pPr>
              <a:r>
                <a:rPr lang="en-US" altLang="zh-CN" sz="1800" b="1" i="1" u="none" strike="noStrike" kern="1200" cap="none" spc="0" baseline="0">
                  <a:solidFill>
                    <a:srgbClr val="313F4F"/>
                  </a:solidFill>
                  <a:latin typeface="微软雅黑" panose="020B0503020204020204" pitchFamily="34" charset="-122"/>
                  <a:ea typeface="微软雅黑" panose="020B0503020204020204" pitchFamily="34" charset="-122"/>
                  <a:cs typeface="经典综艺体简" pitchFamily="49" charset="-122"/>
                </a:rPr>
                <a:t>5</a:t>
              </a:r>
              <a:endParaRPr lang="zh-CN" altLang="en-US" sz="1800" b="1" i="1" u="none" strike="noStrike" kern="1200" cap="none" spc="0" baseline="0">
                <a:solidFill>
                  <a:srgbClr val="313F4F"/>
                </a:solidFill>
                <a:latin typeface="微软雅黑" panose="020B0503020204020204" pitchFamily="34" charset="-122"/>
                <a:ea typeface="微软雅黑" panose="020B0503020204020204" pitchFamily="34" charset="-122"/>
                <a:cs typeface="经典综艺体简" pitchFamily="49"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p:tgtEl>
                                          <p:spTgt spid="94"/>
                                        </p:tgtEl>
                                        <p:attrNameLst>
                                          <p:attrName>ppt_x</p:attrName>
                                        </p:attrNameLst>
                                      </p:cBhvr>
                                      <p:tavLst>
                                        <p:tav tm="0">
                                          <p:val>
                                            <p:strVal val="#ppt_x-#ppt_w*1.125000"/>
                                          </p:val>
                                        </p:tav>
                                        <p:tav tm="100000">
                                          <p:val>
                                            <p:strVal val="#ppt_x"/>
                                          </p:val>
                                        </p:tav>
                                      </p:tavLst>
                                    </p:anim>
                                    <p:animEffect transition="in" filter="wipe(right)">
                                      <p:cBhvr>
                                        <p:cTn id="8" dur="500"/>
                                        <p:tgtEl>
                                          <p:spTgt spid="9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additive="base">
                                        <p:cTn id="12" dur="500"/>
                                        <p:tgtEl>
                                          <p:spTgt spid="106"/>
                                        </p:tgtEl>
                                        <p:attrNameLst>
                                          <p:attrName>ppt_x</p:attrName>
                                        </p:attrNameLst>
                                      </p:cBhvr>
                                      <p:tavLst>
                                        <p:tav tm="0">
                                          <p:val>
                                            <p:strVal val="#ppt_x-#ppt_w*1.125000"/>
                                          </p:val>
                                        </p:tav>
                                        <p:tav tm="100000">
                                          <p:val>
                                            <p:strVal val="#ppt_x"/>
                                          </p:val>
                                        </p:tav>
                                      </p:tavLst>
                                    </p:anim>
                                    <p:animEffect transition="in" filter="wipe(right)">
                                      <p:cBhvr>
                                        <p:cTn id="13" dur="500"/>
                                        <p:tgtEl>
                                          <p:spTgt spid="106"/>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18"/>
                                        </p:tgtEl>
                                        <p:attrNameLst>
                                          <p:attrName>style.visibility</p:attrName>
                                        </p:attrNameLst>
                                      </p:cBhvr>
                                      <p:to>
                                        <p:strVal val="visible"/>
                                      </p:to>
                                    </p:set>
                                    <p:anim calcmode="lin" valueType="num">
                                      <p:cBhvr additive="base">
                                        <p:cTn id="17" dur="500"/>
                                        <p:tgtEl>
                                          <p:spTgt spid="118"/>
                                        </p:tgtEl>
                                        <p:attrNameLst>
                                          <p:attrName>ppt_x</p:attrName>
                                        </p:attrNameLst>
                                      </p:cBhvr>
                                      <p:tavLst>
                                        <p:tav tm="0">
                                          <p:val>
                                            <p:strVal val="#ppt_x-#ppt_w*1.125000"/>
                                          </p:val>
                                        </p:tav>
                                        <p:tav tm="100000">
                                          <p:val>
                                            <p:strVal val="#ppt_x"/>
                                          </p:val>
                                        </p:tav>
                                      </p:tavLst>
                                    </p:anim>
                                    <p:animEffect transition="in" filter="wipe(right)">
                                      <p:cBhvr>
                                        <p:cTn id="18" dur="500"/>
                                        <p:tgtEl>
                                          <p:spTgt spid="118"/>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additive="base">
                                        <p:cTn id="22" dur="500"/>
                                        <p:tgtEl>
                                          <p:spTgt spid="130"/>
                                        </p:tgtEl>
                                        <p:attrNameLst>
                                          <p:attrName>ppt_x</p:attrName>
                                        </p:attrNameLst>
                                      </p:cBhvr>
                                      <p:tavLst>
                                        <p:tav tm="0">
                                          <p:val>
                                            <p:strVal val="#ppt_x-#ppt_w*1.125000"/>
                                          </p:val>
                                        </p:tav>
                                        <p:tav tm="100000">
                                          <p:val>
                                            <p:strVal val="#ppt_x"/>
                                          </p:val>
                                        </p:tav>
                                      </p:tavLst>
                                    </p:anim>
                                    <p:animEffect transition="in" filter="wipe(right)">
                                      <p:cBhvr>
                                        <p:cTn id="23" dur="500"/>
                                        <p:tgtEl>
                                          <p:spTgt spid="130"/>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143"/>
                                        </p:tgtEl>
                                        <p:attrNameLst>
                                          <p:attrName>style.visibility</p:attrName>
                                        </p:attrNameLst>
                                      </p:cBhvr>
                                      <p:to>
                                        <p:strVal val="visible"/>
                                      </p:to>
                                    </p:set>
                                    <p:anim calcmode="lin" valueType="num">
                                      <p:cBhvr additive="base">
                                        <p:cTn id="27" dur="500"/>
                                        <p:tgtEl>
                                          <p:spTgt spid="143"/>
                                        </p:tgtEl>
                                        <p:attrNameLst>
                                          <p:attrName>ppt_x</p:attrName>
                                        </p:attrNameLst>
                                      </p:cBhvr>
                                      <p:tavLst>
                                        <p:tav tm="0">
                                          <p:val>
                                            <p:strVal val="#ppt_x-#ppt_w*1.125000"/>
                                          </p:val>
                                        </p:tav>
                                        <p:tav tm="100000">
                                          <p:val>
                                            <p:strVal val="#ppt_x"/>
                                          </p:val>
                                        </p:tav>
                                      </p:tavLst>
                                    </p:anim>
                                    <p:animEffect transition="in" filter="wipe(right)">
                                      <p:cBhvr>
                                        <p:cTn id="28"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06" grpId="0" animBg="1"/>
      <p:bldP spid="118" grpId="0" animBg="1"/>
      <p:bldP spid="130" grpId="0" animBg="1"/>
      <p:bldP spid="1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1" name="矩形"/>
          <p:cNvSpPr/>
          <p:nvPr/>
        </p:nvSpPr>
        <p:spPr>
          <a:xfrm>
            <a:off x="4049996" y="895984"/>
            <a:ext cx="1044007"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锅炉内检</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774" name="组合"/>
          <p:cNvGrpSpPr/>
          <p:nvPr/>
        </p:nvGrpSpPr>
        <p:grpSpPr>
          <a:xfrm>
            <a:off x="863972" y="1355565"/>
            <a:ext cx="7416054" cy="622473"/>
            <a:chOff x="863972" y="1355565"/>
            <a:chExt cx="7416054" cy="622473"/>
          </a:xfrm>
        </p:grpSpPr>
        <p:sp>
          <p:nvSpPr>
            <p:cNvPr id="772" name="矩形"/>
            <p:cNvSpPr/>
            <p:nvPr/>
          </p:nvSpPr>
          <p:spPr>
            <a:xfrm>
              <a:off x="956085" y="1356041"/>
              <a:ext cx="7170996" cy="59436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auto">
                <a:lnSpc>
                  <a:spcPct val="12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锅炉内部检验是指锅炉在停炉状态下对锅炉安全状况进行的检验，内部检验一般每二年进行一次。</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73" name="矩形"/>
            <p:cNvSpPr/>
            <p:nvPr/>
          </p:nvSpPr>
          <p:spPr>
            <a:xfrm>
              <a:off x="863972" y="1355565"/>
              <a:ext cx="7416054" cy="622473"/>
            </a:xfrm>
            <a:prstGeom prst="rect">
              <a:avLst/>
            </a:prstGeom>
            <a:noFill/>
            <a:ln w="19050" cap="flat" cmpd="sng">
              <a:solidFill>
                <a:srgbClr val="333F50"/>
              </a:solidFill>
              <a:prstDash val="sysDash"/>
              <a:round/>
            </a:ln>
          </p:spPr>
          <p:txBody>
            <a:bodyPr rtlCol="0" anchor="ctr"/>
            <a:lstStyle/>
            <a:p>
              <a:pPr algn="ctr"/>
            </a:p>
          </p:txBody>
        </p:sp>
      </p:grpSp>
      <p:grpSp>
        <p:nvGrpSpPr>
          <p:cNvPr id="777" name="组合"/>
          <p:cNvGrpSpPr/>
          <p:nvPr/>
        </p:nvGrpSpPr>
        <p:grpSpPr>
          <a:xfrm>
            <a:off x="864869" y="2059622"/>
            <a:ext cx="7416164" cy="552450"/>
            <a:chOff x="864869" y="2059622"/>
            <a:chExt cx="7416164" cy="552450"/>
          </a:xfrm>
        </p:grpSpPr>
        <p:sp>
          <p:nvSpPr>
            <p:cNvPr id="775" name="矩形"/>
            <p:cNvSpPr/>
            <p:nvPr/>
          </p:nvSpPr>
          <p:spPr>
            <a:xfrm>
              <a:off x="864869" y="2139315"/>
              <a:ext cx="360074" cy="360044"/>
            </a:xfrm>
            <a:prstGeom prst="rect">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6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1</a:t>
              </a:r>
              <a:endParaRPr lang="zh-CN" altLang="en-US" sz="16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776" name="矩形"/>
            <p:cNvSpPr/>
            <p:nvPr/>
          </p:nvSpPr>
          <p:spPr>
            <a:xfrm>
              <a:off x="1224944" y="2059622"/>
              <a:ext cx="7056090" cy="55245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准备好有关技术资料，包括锅炉制造和安装的技术资料、锅炉技术登记资料、锅炉运行记录、水质化验记录、修理和改造记录、事故记录及历次检验资料等；</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780" name="组合"/>
          <p:cNvGrpSpPr/>
          <p:nvPr/>
        </p:nvGrpSpPr>
        <p:grpSpPr>
          <a:xfrm>
            <a:off x="864869" y="2557462"/>
            <a:ext cx="7416164" cy="552450"/>
            <a:chOff x="864869" y="2557462"/>
            <a:chExt cx="7416164" cy="552450"/>
          </a:xfrm>
        </p:grpSpPr>
        <p:sp>
          <p:nvSpPr>
            <p:cNvPr id="778" name="矩形"/>
            <p:cNvSpPr/>
            <p:nvPr/>
          </p:nvSpPr>
          <p:spPr>
            <a:xfrm>
              <a:off x="864869" y="2637155"/>
              <a:ext cx="360013" cy="360044"/>
            </a:xfrm>
            <a:prstGeom prst="rect">
              <a:avLst/>
            </a:prstGeom>
            <a:solidFill>
              <a:srgbClr val="7E7E7E"/>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6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2</a:t>
              </a:r>
              <a:endParaRPr lang="zh-CN" altLang="en-US" sz="16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779" name="矩形"/>
            <p:cNvSpPr/>
            <p:nvPr/>
          </p:nvSpPr>
          <p:spPr>
            <a:xfrm>
              <a:off x="1224883" y="2557462"/>
              <a:ext cx="7056150" cy="55245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提前停炉，放净锅炉内的水，打开锅炉上的人孔、头孔、手孔、检查孔和灰门等一切门孔装置，使锅炉内部得到充分冷却，并通风换气；</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783" name="组合"/>
          <p:cNvGrpSpPr/>
          <p:nvPr/>
        </p:nvGrpSpPr>
        <p:grpSpPr>
          <a:xfrm>
            <a:off x="864235" y="3055937"/>
            <a:ext cx="7416164" cy="552450"/>
            <a:chOff x="864235" y="3055937"/>
            <a:chExt cx="7416164" cy="552450"/>
          </a:xfrm>
        </p:grpSpPr>
        <p:sp>
          <p:nvSpPr>
            <p:cNvPr id="781" name="矩形"/>
            <p:cNvSpPr/>
            <p:nvPr/>
          </p:nvSpPr>
          <p:spPr>
            <a:xfrm>
              <a:off x="864235" y="3125470"/>
              <a:ext cx="360073" cy="360044"/>
            </a:xfrm>
            <a:prstGeom prst="rect">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6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3</a:t>
              </a:r>
              <a:endParaRPr lang="zh-CN" altLang="en-US" sz="16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782" name="矩形"/>
            <p:cNvSpPr/>
            <p:nvPr/>
          </p:nvSpPr>
          <p:spPr>
            <a:xfrm>
              <a:off x="1224308" y="3055937"/>
              <a:ext cx="7056090" cy="55245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采取可靠措施隔断受检锅炉与热力系统相连的蒸汽、给水、排污等管道及烟、风道并切断电源，对于燃油、燃气的锅炉还须可靠地隔断油、气来源并进行通风置换；</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786" name="组合"/>
          <p:cNvGrpSpPr/>
          <p:nvPr/>
        </p:nvGrpSpPr>
        <p:grpSpPr>
          <a:xfrm>
            <a:off x="864869" y="3566795"/>
            <a:ext cx="4263390" cy="360044"/>
            <a:chOff x="864869" y="3566795"/>
            <a:chExt cx="4263390" cy="360044"/>
          </a:xfrm>
        </p:grpSpPr>
        <p:sp>
          <p:nvSpPr>
            <p:cNvPr id="784" name="矩形"/>
            <p:cNvSpPr/>
            <p:nvPr/>
          </p:nvSpPr>
          <p:spPr>
            <a:xfrm>
              <a:off x="864869" y="3566795"/>
              <a:ext cx="359991" cy="360044"/>
            </a:xfrm>
            <a:prstGeom prst="rect">
              <a:avLst/>
            </a:prstGeom>
            <a:solidFill>
              <a:srgbClr val="7E7E7E"/>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6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4</a:t>
              </a:r>
              <a:endParaRPr lang="zh-CN" altLang="en-US" sz="16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785" name="矩形"/>
            <p:cNvSpPr/>
            <p:nvPr/>
          </p:nvSpPr>
          <p:spPr>
            <a:xfrm>
              <a:off x="1224860" y="3596322"/>
              <a:ext cx="3903399"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清理锅炉内的垢渣、炉渣、烟灰等污物；</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789" name="组合"/>
          <p:cNvGrpSpPr/>
          <p:nvPr/>
        </p:nvGrpSpPr>
        <p:grpSpPr>
          <a:xfrm>
            <a:off x="864235" y="3904932"/>
            <a:ext cx="7416164" cy="552450"/>
            <a:chOff x="864235" y="3904932"/>
            <a:chExt cx="7416164" cy="552450"/>
          </a:xfrm>
        </p:grpSpPr>
        <p:sp>
          <p:nvSpPr>
            <p:cNvPr id="787" name="矩形"/>
            <p:cNvSpPr/>
            <p:nvPr/>
          </p:nvSpPr>
          <p:spPr>
            <a:xfrm>
              <a:off x="864235" y="3983990"/>
              <a:ext cx="360073" cy="360044"/>
            </a:xfrm>
            <a:prstGeom prst="rect">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6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5</a:t>
              </a:r>
              <a:endParaRPr lang="zh-CN" altLang="en-US" sz="16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788" name="矩形"/>
            <p:cNvSpPr/>
            <p:nvPr/>
          </p:nvSpPr>
          <p:spPr>
            <a:xfrm>
              <a:off x="1224308" y="3904932"/>
              <a:ext cx="7056090" cy="55245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拆除妨碍检查的汽水挡板、分离装置及给水、排污装置等锅筒内件，并准备好用于照明的安全电源；</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grpSp>
        <p:nvGrpSpPr>
          <p:cNvPr id="792" name="组合"/>
          <p:cNvGrpSpPr/>
          <p:nvPr/>
        </p:nvGrpSpPr>
        <p:grpSpPr>
          <a:xfrm>
            <a:off x="864235" y="4415790"/>
            <a:ext cx="7416164" cy="360044"/>
            <a:chOff x="864235" y="4415790"/>
            <a:chExt cx="7416164" cy="360044"/>
          </a:xfrm>
        </p:grpSpPr>
        <p:sp>
          <p:nvSpPr>
            <p:cNvPr id="790" name="矩形"/>
            <p:cNvSpPr/>
            <p:nvPr/>
          </p:nvSpPr>
          <p:spPr>
            <a:xfrm>
              <a:off x="864235" y="4415790"/>
              <a:ext cx="360014" cy="360044"/>
            </a:xfrm>
            <a:prstGeom prst="rect">
              <a:avLst/>
            </a:prstGeom>
            <a:solidFill>
              <a:srgbClr val="7E7E7E"/>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6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6</a:t>
              </a:r>
              <a:endParaRPr lang="zh-CN" altLang="en-US" sz="16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791" name="矩形"/>
            <p:cNvSpPr/>
            <p:nvPr/>
          </p:nvSpPr>
          <p:spPr>
            <a:xfrm>
              <a:off x="1224249" y="4445317"/>
              <a:ext cx="705615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对于需要登高检验作业（离地面或固定平面3m以上）的部位，应搭脚手架。</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sp>
        <p:nvSpPr>
          <p:cNvPr id="793"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三、检验检测</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7" name="矩形"/>
          <p:cNvSpPr/>
          <p:nvPr/>
        </p:nvSpPr>
        <p:spPr>
          <a:xfrm>
            <a:off x="4049996" y="895984"/>
            <a:ext cx="1044007"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水压试验</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800" name="组合"/>
          <p:cNvGrpSpPr/>
          <p:nvPr/>
        </p:nvGrpSpPr>
        <p:grpSpPr>
          <a:xfrm>
            <a:off x="863972" y="1355565"/>
            <a:ext cx="7416054" cy="622473"/>
            <a:chOff x="863972" y="1355565"/>
            <a:chExt cx="7416054" cy="622473"/>
          </a:xfrm>
        </p:grpSpPr>
        <p:sp>
          <p:nvSpPr>
            <p:cNvPr id="798" name="矩形"/>
            <p:cNvSpPr/>
            <p:nvPr/>
          </p:nvSpPr>
          <p:spPr>
            <a:xfrm>
              <a:off x="956085" y="1356041"/>
              <a:ext cx="7170996" cy="59436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auto">
                <a:lnSpc>
                  <a:spcPct val="12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锅炉水压试验是指锅炉以水为介质，以规定的试验压力对锅炉受压部件强度和严密性进行的检验，水压试验一般每六年进行一次。</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99" name="矩形"/>
            <p:cNvSpPr/>
            <p:nvPr/>
          </p:nvSpPr>
          <p:spPr>
            <a:xfrm>
              <a:off x="863972" y="1355565"/>
              <a:ext cx="7416054" cy="622473"/>
            </a:xfrm>
            <a:prstGeom prst="rect">
              <a:avLst/>
            </a:prstGeom>
            <a:noFill/>
            <a:ln w="19050" cap="flat" cmpd="sng">
              <a:solidFill>
                <a:srgbClr val="333F50"/>
              </a:solidFill>
              <a:prstDash val="sysDash"/>
              <a:round/>
            </a:ln>
          </p:spPr>
          <p:txBody>
            <a:bodyPr rtlCol="0" anchor="ctr"/>
            <a:lstStyle/>
            <a:p>
              <a:pPr algn="ctr"/>
            </a:p>
          </p:txBody>
        </p:sp>
      </p:grpSp>
      <p:grpSp>
        <p:nvGrpSpPr>
          <p:cNvPr id="812" name="组合"/>
          <p:cNvGrpSpPr/>
          <p:nvPr/>
        </p:nvGrpSpPr>
        <p:grpSpPr>
          <a:xfrm>
            <a:off x="864235" y="2040274"/>
            <a:ext cx="7416165" cy="2636566"/>
            <a:chOff x="864235" y="2040274"/>
            <a:chExt cx="7416165" cy="2636566"/>
          </a:xfrm>
        </p:grpSpPr>
        <p:sp>
          <p:nvSpPr>
            <p:cNvPr id="801" name="矩形"/>
            <p:cNvSpPr/>
            <p:nvPr/>
          </p:nvSpPr>
          <p:spPr>
            <a:xfrm>
              <a:off x="1383665" y="2059033"/>
              <a:ext cx="1548128" cy="55245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清除受压部件表面的烟灰和污物；</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02" name="圆角矩形"/>
            <p:cNvSpPr/>
            <p:nvPr/>
          </p:nvSpPr>
          <p:spPr>
            <a:xfrm>
              <a:off x="1819275" y="2827125"/>
              <a:ext cx="676275" cy="597755"/>
            </a:xfrm>
            <a:prstGeom prst="roundRect">
              <a:avLst>
                <a:gd name="adj" fmla="val 16666"/>
              </a:avLst>
            </a:prstGeom>
            <a:solidFill>
              <a:srgbClr val="333F50"/>
            </a:solidFill>
            <a:ln w="25400" cap="flat" cmpd="sng">
              <a:noFill/>
              <a:prstDash val="solid"/>
              <a:round/>
            </a:ln>
            <a:effectLst>
              <a:innerShdw blurRad="63500" dist="50800" dir="16200000">
                <a:srgbClr val="000000">
                  <a:alpha val="49803"/>
                </a:srgbClr>
              </a:innerShdw>
            </a:effectLst>
          </p:spPr>
          <p:txBody>
            <a:bodyPr vert="horz" wrap="square" lIns="0" tIns="0" rIns="0" bIns="162000" anchor="ctr" anchorCtr="0">
              <a:noAutofit/>
            </a:bodyPr>
            <a:lstStyle/>
            <a:p>
              <a:pPr marL="0" indent="0" algn="ctr">
                <a:lnSpc>
                  <a:spcPct val="100000"/>
                </a:lnSpc>
                <a:spcBef>
                  <a:spcPts val="0"/>
                </a:spcBef>
                <a:spcAft>
                  <a:spcPts val="0"/>
                </a:spcAft>
                <a:buNone/>
              </a:pPr>
              <a:r>
                <a:rPr lang="en-US" altLang="zh-CN" sz="16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rPr>
                <a:t>1</a:t>
              </a:r>
              <a:endPar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endParaRPr>
            </a:p>
          </p:txBody>
        </p:sp>
        <p:sp>
          <p:nvSpPr>
            <p:cNvPr id="803" name="圆角矩形"/>
            <p:cNvSpPr/>
            <p:nvPr/>
          </p:nvSpPr>
          <p:spPr>
            <a:xfrm>
              <a:off x="4234180" y="2827125"/>
              <a:ext cx="676274" cy="597755"/>
            </a:xfrm>
            <a:prstGeom prst="roundRect">
              <a:avLst>
                <a:gd name="adj" fmla="val 16666"/>
              </a:avLst>
            </a:prstGeom>
            <a:solidFill>
              <a:srgbClr val="7E7E7E"/>
            </a:solidFill>
            <a:ln w="25400" cap="flat" cmpd="sng">
              <a:noFill/>
              <a:prstDash val="solid"/>
              <a:round/>
            </a:ln>
            <a:effectLst>
              <a:innerShdw blurRad="63500" dist="50800" dir="16200000">
                <a:srgbClr val="000000">
                  <a:alpha val="49803"/>
                </a:srgbClr>
              </a:innerShdw>
            </a:effectLst>
          </p:spPr>
          <p:txBody>
            <a:bodyPr vert="horz" wrap="square" lIns="0" tIns="0" rIns="0" bIns="162000" anchor="ctr" anchorCtr="0">
              <a:noAutofit/>
            </a:bodyPr>
            <a:lstStyle/>
            <a:p>
              <a:pPr marL="0" indent="0" algn="ctr">
                <a:lnSpc>
                  <a:spcPct val="100000"/>
                </a:lnSpc>
                <a:spcBef>
                  <a:spcPts val="0"/>
                </a:spcBef>
                <a:spcAft>
                  <a:spcPts val="0"/>
                </a:spcAft>
                <a:buNone/>
              </a:pPr>
              <a:r>
                <a:rPr lang="en-US" altLang="zh-CN" sz="16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rPr>
                <a:t>3</a:t>
              </a:r>
              <a:endPar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endParaRPr>
            </a:p>
          </p:txBody>
        </p:sp>
        <p:sp>
          <p:nvSpPr>
            <p:cNvPr id="804" name="圆角矩形"/>
            <p:cNvSpPr/>
            <p:nvPr/>
          </p:nvSpPr>
          <p:spPr>
            <a:xfrm>
              <a:off x="6656070" y="2827125"/>
              <a:ext cx="676275" cy="597755"/>
            </a:xfrm>
            <a:prstGeom prst="roundRect">
              <a:avLst>
                <a:gd name="adj" fmla="val 16666"/>
              </a:avLst>
            </a:prstGeom>
            <a:solidFill>
              <a:srgbClr val="333F50"/>
            </a:solidFill>
            <a:ln w="25400" cap="flat" cmpd="sng">
              <a:noFill/>
              <a:prstDash val="solid"/>
              <a:round/>
            </a:ln>
            <a:effectLst>
              <a:innerShdw blurRad="63500" dist="50800" dir="16200000">
                <a:srgbClr val="000000">
                  <a:alpha val="49803"/>
                </a:srgbClr>
              </a:innerShdw>
            </a:effectLst>
          </p:spPr>
          <p:txBody>
            <a:bodyPr vert="horz" wrap="square" lIns="0" tIns="0" rIns="0" bIns="162000" anchor="ctr" anchorCtr="0">
              <a:noAutofit/>
            </a:bodyPr>
            <a:lstStyle/>
            <a:p>
              <a:pPr marL="0" indent="0" algn="ctr">
                <a:lnSpc>
                  <a:spcPct val="100000"/>
                </a:lnSpc>
                <a:spcBef>
                  <a:spcPts val="0"/>
                </a:spcBef>
                <a:spcAft>
                  <a:spcPts val="0"/>
                </a:spcAft>
                <a:buNone/>
              </a:pPr>
              <a:r>
                <a:rPr lang="en-US" altLang="zh-CN" sz="16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rPr>
                <a:t>5</a:t>
              </a:r>
              <a:endPar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endParaRPr>
            </a:p>
          </p:txBody>
        </p:sp>
        <p:sp>
          <p:nvSpPr>
            <p:cNvPr id="805" name="圆角矩形"/>
            <p:cNvSpPr/>
            <p:nvPr/>
          </p:nvSpPr>
          <p:spPr>
            <a:xfrm>
              <a:off x="3030855" y="3296789"/>
              <a:ext cx="676274" cy="597755"/>
            </a:xfrm>
            <a:prstGeom prst="roundRect">
              <a:avLst>
                <a:gd name="adj" fmla="val 16666"/>
              </a:avLst>
            </a:prstGeom>
            <a:solidFill>
              <a:srgbClr val="333F50"/>
            </a:solidFill>
            <a:ln w="25400" cap="flat" cmpd="sng">
              <a:noFill/>
              <a:prstDash val="solid"/>
              <a:round/>
            </a:ln>
            <a:effectLst>
              <a:innerShdw blurRad="63500" dist="50800" dir="5400000">
                <a:srgbClr val="000000">
                  <a:alpha val="49803"/>
                </a:srgbClr>
              </a:innerShdw>
            </a:effectLst>
          </p:spPr>
          <p:txBody>
            <a:bodyPr vert="horz" wrap="square" lIns="0" tIns="162000" rIns="0" bIns="0" anchor="ctr" anchorCtr="0">
              <a:noAutofit/>
            </a:bodyPr>
            <a:lstStyle/>
            <a:p>
              <a:pPr marL="0" indent="0" algn="ctr">
                <a:lnSpc>
                  <a:spcPct val="100000"/>
                </a:lnSpc>
                <a:spcBef>
                  <a:spcPts val="0"/>
                </a:spcBef>
                <a:spcAft>
                  <a:spcPts val="0"/>
                </a:spcAft>
                <a:buNone/>
              </a:pPr>
              <a:r>
                <a:rPr lang="en-US" altLang="zh-CN" sz="16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rPr>
                <a:t>2</a:t>
              </a:r>
              <a:endPar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endParaRPr>
            </a:p>
          </p:txBody>
        </p:sp>
        <p:sp>
          <p:nvSpPr>
            <p:cNvPr id="806" name="圆角矩形"/>
            <p:cNvSpPr/>
            <p:nvPr/>
          </p:nvSpPr>
          <p:spPr>
            <a:xfrm>
              <a:off x="5434965" y="3296789"/>
              <a:ext cx="676275" cy="597755"/>
            </a:xfrm>
            <a:prstGeom prst="roundRect">
              <a:avLst>
                <a:gd name="adj" fmla="val 16666"/>
              </a:avLst>
            </a:prstGeom>
            <a:solidFill>
              <a:srgbClr val="7E7E7E"/>
            </a:solidFill>
            <a:ln w="25400" cap="flat" cmpd="sng">
              <a:noFill/>
              <a:prstDash val="solid"/>
              <a:round/>
            </a:ln>
            <a:effectLst>
              <a:innerShdw blurRad="63500" dist="50800" dir="5400000">
                <a:srgbClr val="000000">
                  <a:alpha val="49803"/>
                </a:srgbClr>
              </a:innerShdw>
            </a:effectLst>
          </p:spPr>
          <p:txBody>
            <a:bodyPr vert="horz" wrap="square" lIns="0" tIns="162000" rIns="0" bIns="0" anchor="ctr" anchorCtr="0">
              <a:noAutofit/>
            </a:bodyPr>
            <a:lstStyle/>
            <a:p>
              <a:pPr marL="0" indent="0" algn="ctr">
                <a:lnSpc>
                  <a:spcPct val="100000"/>
                </a:lnSpc>
                <a:spcBef>
                  <a:spcPts val="0"/>
                </a:spcBef>
                <a:spcAft>
                  <a:spcPts val="0"/>
                </a:spcAft>
                <a:buNone/>
              </a:pPr>
              <a:r>
                <a:rPr lang="en-US" altLang="zh-CN" sz="16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rPr>
                <a:t>4</a:t>
              </a:r>
              <a:endParaRPr lang="zh-CN" altLang="en-US" sz="16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endParaRPr>
            </a:p>
          </p:txBody>
        </p:sp>
        <p:sp>
          <p:nvSpPr>
            <p:cNvPr id="807" name="矩形"/>
            <p:cNvSpPr/>
            <p:nvPr/>
          </p:nvSpPr>
          <p:spPr>
            <a:xfrm>
              <a:off x="864235" y="3296789"/>
              <a:ext cx="7416165" cy="136629"/>
            </a:xfrm>
            <a:prstGeom prst="rect">
              <a:avLst/>
            </a:prstGeom>
            <a:solidFill>
              <a:srgbClr val="A6A6A6"/>
            </a:solidFill>
            <a:ln w="25400" cap="flat" cmpd="sng">
              <a:noFill/>
              <a:prstDash val="solid"/>
              <a:round/>
            </a:ln>
          </p:spPr>
          <p:txBody>
            <a:bodyPr rtlCol="0" anchor="ctr"/>
            <a:lstStyle/>
            <a:p>
              <a:pPr algn="ctr"/>
            </a:p>
          </p:txBody>
        </p:sp>
        <p:sp>
          <p:nvSpPr>
            <p:cNvPr id="808" name="矩形"/>
            <p:cNvSpPr/>
            <p:nvPr/>
          </p:nvSpPr>
          <p:spPr>
            <a:xfrm>
              <a:off x="1929130" y="3893886"/>
              <a:ext cx="2879724" cy="782955"/>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对不参加水压试验的连通部件（如锅炉范围内外的管路、安全阀等）应采取可靠的隔断措施；</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09" name="矩形"/>
            <p:cNvSpPr/>
            <p:nvPr/>
          </p:nvSpPr>
          <p:spPr>
            <a:xfrm>
              <a:off x="3132455" y="2040274"/>
              <a:ext cx="2879724" cy="782955"/>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锅炉应装两只在校验合格期内的压力表，其量程应为试验压力的1.5-3倍，精度应不低于1.5级；</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10" name="矩形"/>
            <p:cNvSpPr/>
            <p:nvPr/>
          </p:nvSpPr>
          <p:spPr>
            <a:xfrm>
              <a:off x="4728845" y="3893886"/>
              <a:ext cx="2087880" cy="782955"/>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水压试验加压前，参加试验的各个部件内都应上满水，不得残留气体；</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11" name="矩形"/>
            <p:cNvSpPr/>
            <p:nvPr/>
          </p:nvSpPr>
          <p:spPr>
            <a:xfrm>
              <a:off x="6220460" y="2040274"/>
              <a:ext cx="1548130" cy="782955"/>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水压试验时，锅炉使用单位的管理人员应到场。</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sp>
        <p:nvSpPr>
          <p:cNvPr id="813"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三、检验检测</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7" name="矩形"/>
          <p:cNvSpPr/>
          <p:nvPr/>
        </p:nvSpPr>
        <p:spPr>
          <a:xfrm>
            <a:off x="4049996" y="895984"/>
            <a:ext cx="1044007"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压力容器</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818" name="矩形"/>
          <p:cNvSpPr/>
          <p:nvPr/>
        </p:nvSpPr>
        <p:spPr>
          <a:xfrm>
            <a:off x="1556881" y="1446530"/>
            <a:ext cx="5760043" cy="782955"/>
          </a:xfrm>
          <a:prstGeom prst="rect">
            <a:avLst/>
          </a:prstGeom>
          <a:noFill/>
          <a:ln w="12700" cap="flat" cmpd="sng">
            <a:noFill/>
            <a:prstDash val="solid"/>
            <a:round/>
          </a:ln>
        </p:spPr>
        <p:txBody>
          <a:bodyPr vert="horz" wrap="square" lIns="91440" tIns="45720" rIns="91440" bIns="45720" anchor="ctr" anchorCtr="0">
            <a:spAutoFit/>
          </a:bodyPr>
          <a:lstStyle/>
          <a:p>
            <a:pPr marL="179705" indent="-179705" algn="just" fontAlgn="ctr">
              <a:lnSpc>
                <a:spcPct val="110000"/>
              </a:lnSpc>
              <a:spcBef>
                <a:spcPts val="0"/>
              </a:spcBef>
              <a:spcAft>
                <a:spcPts val="0"/>
              </a:spcAft>
              <a:buClr>
                <a:srgbClr val="333F50"/>
              </a:buClr>
              <a:buSzPct val="75000"/>
              <a:buFont typeface="Wingdings" panose="05000000000000000000" charset="0"/>
              <a:buChar char="l"/>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全面检验是指压力容器停机时的检验</a:t>
            </a:r>
            <a:endParaRPr lang="en-US" altLang="zh-CN"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179705" indent="-179705" algn="just" fontAlgn="ctr">
              <a:lnSpc>
                <a:spcPct val="110000"/>
              </a:lnSpc>
              <a:spcBef>
                <a:spcPts val="0"/>
              </a:spcBef>
              <a:spcAft>
                <a:spcPts val="0"/>
              </a:spcAft>
              <a:buClr>
                <a:srgbClr val="333F50"/>
              </a:buClr>
              <a:buSzPct val="75000"/>
              <a:buFont typeface="Wingdings" panose="05000000000000000000" charset="0"/>
              <a:buChar char="l"/>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耐压试验是指压力容器全面检验合格后进行的超过最高工作压力的液压试验或者气压试验（非强制性）。</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835" name="组合"/>
          <p:cNvGrpSpPr/>
          <p:nvPr/>
        </p:nvGrpSpPr>
        <p:grpSpPr>
          <a:xfrm>
            <a:off x="1402398" y="2466975"/>
            <a:ext cx="6068059" cy="2289174"/>
            <a:chOff x="1402398" y="2466975"/>
            <a:chExt cx="6068059" cy="2289174"/>
          </a:xfrm>
        </p:grpSpPr>
        <p:sp>
          <p:nvSpPr>
            <p:cNvPr id="819" name="矩形"/>
            <p:cNvSpPr/>
            <p:nvPr/>
          </p:nvSpPr>
          <p:spPr>
            <a:xfrm>
              <a:off x="1402398" y="3231514"/>
              <a:ext cx="1175385" cy="756283"/>
            </a:xfrm>
            <a:prstGeom prst="rect">
              <a:avLst/>
            </a:prstGeom>
            <a:solidFill>
              <a:srgbClr val="333F50"/>
            </a:solidFill>
            <a:ln w="12700" cap="flat" cmpd="sng">
              <a:noFill/>
              <a:prstDash val="solid"/>
              <a:miter/>
            </a:ln>
          </p:spPr>
          <p:txBody>
            <a:bodyPr vert="horz" wrap="square" lIns="0" tIns="0" rIns="0" bIns="0" anchor="ctr" anchorCtr="0">
              <a:no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压力容器</a:t>
              </a:r>
              <a:endParaRPr lang="en-US" altLang="zh-CN"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a:p>
              <a:pPr marL="0" indent="0" algn="ctr" fontAlgn="auto">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安全状况</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820" name="矩形"/>
            <p:cNvSpPr/>
            <p:nvPr/>
          </p:nvSpPr>
          <p:spPr>
            <a:xfrm>
              <a:off x="3114357" y="2466975"/>
              <a:ext cx="899794" cy="360044"/>
            </a:xfrm>
            <a:prstGeom prst="rect">
              <a:avLst/>
            </a:prstGeom>
            <a:solidFill>
              <a:srgbClr val="7E7E7E"/>
            </a:solidFill>
            <a:ln w="12700" cap="flat" cmpd="sng">
              <a:noFill/>
              <a:prstDash val="solid"/>
              <a:miter/>
            </a:ln>
          </p:spPr>
          <p:txBody>
            <a:bodyPr vert="horz" wrap="square" lIns="0" tIns="0" rIns="0" bIns="0" anchor="ctr" anchorCtr="0">
              <a:noAutofit/>
            </a:bodyPr>
            <a:lstStyle/>
            <a:p>
              <a:pPr marL="0" indent="0" algn="ctr" fontAlgn="auto">
                <a:lnSpc>
                  <a:spcPct val="100000"/>
                </a:lnSpc>
                <a:spcBef>
                  <a:spcPts val="0"/>
                </a:spcBef>
                <a:spcAft>
                  <a:spcPts val="0"/>
                </a:spcAft>
                <a:buNone/>
              </a:pPr>
              <a:r>
                <a:rPr lang="en-US" altLang="zh-CN"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1、2级</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821" name="矩形"/>
            <p:cNvSpPr/>
            <p:nvPr/>
          </p:nvSpPr>
          <p:spPr>
            <a:xfrm>
              <a:off x="3114357" y="3108324"/>
              <a:ext cx="899794" cy="360044"/>
            </a:xfrm>
            <a:prstGeom prst="rect">
              <a:avLst/>
            </a:prstGeom>
            <a:solidFill>
              <a:srgbClr val="7E7E7E"/>
            </a:solidFill>
            <a:ln w="12700" cap="flat" cmpd="sng">
              <a:noFill/>
              <a:prstDash val="solid"/>
              <a:miter/>
            </a:ln>
          </p:spPr>
          <p:txBody>
            <a:bodyPr vert="horz" wrap="square" lIns="0" tIns="0" rIns="0" bIns="0" anchor="ctr" anchorCtr="0">
              <a:noAutofit/>
            </a:bodyPr>
            <a:lstStyle/>
            <a:p>
              <a:pPr marL="0" indent="0" algn="ctr" fontAlgn="auto">
                <a:lnSpc>
                  <a:spcPct val="100000"/>
                </a:lnSpc>
                <a:spcBef>
                  <a:spcPts val="0"/>
                </a:spcBef>
                <a:spcAft>
                  <a:spcPts val="0"/>
                </a:spcAft>
                <a:buNone/>
              </a:pPr>
              <a:r>
                <a:rPr lang="en-US" altLang="zh-CN"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3 </a:t>
              </a: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级</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822" name="矩形"/>
            <p:cNvSpPr/>
            <p:nvPr/>
          </p:nvSpPr>
          <p:spPr>
            <a:xfrm>
              <a:off x="3114357" y="3750309"/>
              <a:ext cx="899794" cy="360044"/>
            </a:xfrm>
            <a:prstGeom prst="rect">
              <a:avLst/>
            </a:prstGeom>
            <a:solidFill>
              <a:srgbClr val="7E7E7E"/>
            </a:solidFill>
            <a:ln w="12700" cap="flat" cmpd="sng">
              <a:noFill/>
              <a:prstDash val="solid"/>
              <a:miter/>
            </a:ln>
          </p:spPr>
          <p:txBody>
            <a:bodyPr vert="horz" wrap="square" lIns="0" tIns="0" rIns="0" bIns="0" anchor="ctr" anchorCtr="0">
              <a:noAutofit/>
            </a:bodyPr>
            <a:lstStyle/>
            <a:p>
              <a:pPr marL="0" indent="0" algn="ctr" fontAlgn="auto">
                <a:lnSpc>
                  <a:spcPct val="100000"/>
                </a:lnSpc>
                <a:spcBef>
                  <a:spcPts val="0"/>
                </a:spcBef>
                <a:spcAft>
                  <a:spcPts val="0"/>
                </a:spcAft>
                <a:buNone/>
              </a:pPr>
              <a:r>
                <a:rPr lang="en-US" altLang="zh-CN"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4 </a:t>
              </a: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级</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823" name="矩形"/>
            <p:cNvSpPr/>
            <p:nvPr/>
          </p:nvSpPr>
          <p:spPr>
            <a:xfrm>
              <a:off x="3114357" y="4396105"/>
              <a:ext cx="899794" cy="360044"/>
            </a:xfrm>
            <a:prstGeom prst="rect">
              <a:avLst/>
            </a:prstGeom>
            <a:solidFill>
              <a:srgbClr val="7E7E7E"/>
            </a:solidFill>
            <a:ln w="12700" cap="flat" cmpd="sng">
              <a:noFill/>
              <a:prstDash val="solid"/>
              <a:miter/>
            </a:ln>
          </p:spPr>
          <p:txBody>
            <a:bodyPr vert="horz" wrap="square" lIns="0" tIns="0" rIns="0" bIns="0" anchor="ctr" anchorCtr="0">
              <a:noAutofit/>
            </a:bodyPr>
            <a:lstStyle/>
            <a:p>
              <a:pPr marL="0" indent="0" algn="ctr" fontAlgn="auto">
                <a:lnSpc>
                  <a:spcPct val="100000"/>
                </a:lnSpc>
                <a:spcBef>
                  <a:spcPts val="0"/>
                </a:spcBef>
                <a:spcAft>
                  <a:spcPts val="0"/>
                </a:spcAft>
                <a:buNone/>
              </a:pPr>
              <a:r>
                <a:rPr lang="en-US" altLang="zh-CN"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5 </a:t>
              </a: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级</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824" name="矩形"/>
            <p:cNvSpPr/>
            <p:nvPr/>
          </p:nvSpPr>
          <p:spPr>
            <a:xfrm>
              <a:off x="4014153" y="2496502"/>
              <a:ext cx="2204719"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一般每6年检验一次</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25" name="矩形"/>
            <p:cNvSpPr/>
            <p:nvPr/>
          </p:nvSpPr>
          <p:spPr>
            <a:xfrm>
              <a:off x="4014153" y="3137852"/>
              <a:ext cx="3023235"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一般每3年至6年检验一次</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26" name="矩形"/>
            <p:cNvSpPr/>
            <p:nvPr/>
          </p:nvSpPr>
          <p:spPr>
            <a:xfrm>
              <a:off x="4014153" y="3779837"/>
              <a:ext cx="3456304"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监控使用，其检验周期由检验机构确定</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27" name="矩形"/>
            <p:cNvSpPr/>
            <p:nvPr/>
          </p:nvSpPr>
          <p:spPr>
            <a:xfrm>
              <a:off x="4014153" y="4425632"/>
              <a:ext cx="3456304"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应对缺陷进行处理，否则不得继续使用</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28" name="直线"/>
            <p:cNvSpPr/>
            <p:nvPr/>
          </p:nvSpPr>
          <p:spPr>
            <a:xfrm flipV="1">
              <a:off x="3114357" y="2967354"/>
              <a:ext cx="4248150" cy="0"/>
            </a:xfrm>
            <a:prstGeom prst="line">
              <a:avLst/>
            </a:prstGeom>
            <a:noFill/>
            <a:ln w="12700" cap="flat" cmpd="sng">
              <a:solidFill>
                <a:srgbClr val="333F50"/>
              </a:solidFill>
              <a:prstDash val="solid"/>
              <a:round/>
            </a:ln>
          </p:spPr>
          <p:txBody>
            <a:bodyPr rtlCol="0" anchor="ctr"/>
            <a:lstStyle/>
            <a:p>
              <a:pPr algn="ctr"/>
            </a:p>
          </p:txBody>
        </p:sp>
        <p:sp>
          <p:nvSpPr>
            <p:cNvPr id="829" name="直线"/>
            <p:cNvSpPr/>
            <p:nvPr/>
          </p:nvSpPr>
          <p:spPr>
            <a:xfrm flipV="1">
              <a:off x="3114357" y="4253230"/>
              <a:ext cx="4248150" cy="0"/>
            </a:xfrm>
            <a:prstGeom prst="line">
              <a:avLst/>
            </a:prstGeom>
            <a:noFill/>
            <a:ln w="12700" cap="flat" cmpd="sng">
              <a:solidFill>
                <a:srgbClr val="333F50"/>
              </a:solidFill>
              <a:prstDash val="solid"/>
              <a:round/>
            </a:ln>
          </p:spPr>
          <p:txBody>
            <a:bodyPr rtlCol="0" anchor="ctr"/>
            <a:lstStyle/>
            <a:p>
              <a:pPr algn="ctr"/>
            </a:p>
          </p:txBody>
        </p:sp>
        <p:sp>
          <p:nvSpPr>
            <p:cNvPr id="830" name="直线"/>
            <p:cNvSpPr/>
            <p:nvPr/>
          </p:nvSpPr>
          <p:spPr>
            <a:xfrm flipV="1">
              <a:off x="3114357" y="3609340"/>
              <a:ext cx="4248150" cy="0"/>
            </a:xfrm>
            <a:prstGeom prst="line">
              <a:avLst/>
            </a:prstGeom>
            <a:noFill/>
            <a:ln w="12700" cap="flat" cmpd="sng">
              <a:solidFill>
                <a:srgbClr val="333F50"/>
              </a:solidFill>
              <a:prstDash val="solid"/>
              <a:round/>
            </a:ln>
          </p:spPr>
          <p:txBody>
            <a:bodyPr rtlCol="0" anchor="ctr"/>
            <a:lstStyle/>
            <a:p>
              <a:pPr algn="ctr"/>
            </a:p>
          </p:txBody>
        </p:sp>
        <p:cxnSp>
          <p:nvCxnSpPr>
            <p:cNvPr id="831" name="肘形连接线"/>
            <p:cNvCxnSpPr/>
            <p:nvPr/>
          </p:nvCxnSpPr>
          <p:spPr>
            <a:xfrm rot="21600000" flipV="1">
              <a:off x="2574608" y="2641600"/>
              <a:ext cx="539750" cy="720089"/>
            </a:xfrm>
            <a:prstGeom prst="bentConnector3">
              <a:avLst>
                <a:gd name="adj1" fmla="val 30569"/>
              </a:avLst>
            </a:prstGeom>
            <a:noFill/>
            <a:ln w="19050" cap="flat" cmpd="sng">
              <a:solidFill>
                <a:srgbClr val="7F7F7F"/>
              </a:solidFill>
              <a:prstDash val="solid"/>
              <a:round/>
              <a:tailEnd type="arrow" w="med" len="med"/>
            </a:ln>
          </p:spPr>
        </p:cxnSp>
        <p:cxnSp>
          <p:nvCxnSpPr>
            <p:cNvPr id="832" name="肘形连接线"/>
            <p:cNvCxnSpPr/>
            <p:nvPr/>
          </p:nvCxnSpPr>
          <p:spPr>
            <a:xfrm rot="21600000" flipV="1">
              <a:off x="2577783" y="3295014"/>
              <a:ext cx="539750" cy="252095"/>
            </a:xfrm>
            <a:prstGeom prst="bentConnector3">
              <a:avLst>
                <a:gd name="adj1" fmla="val 49935"/>
              </a:avLst>
            </a:prstGeom>
            <a:noFill/>
            <a:ln w="19050" cap="flat" cmpd="sng">
              <a:solidFill>
                <a:srgbClr val="7F7F7F"/>
              </a:solidFill>
              <a:prstDash val="solid"/>
              <a:round/>
              <a:tailEnd type="arrow" w="med" len="med"/>
            </a:ln>
          </p:spPr>
        </p:cxnSp>
        <p:cxnSp>
          <p:nvCxnSpPr>
            <p:cNvPr id="833" name="肘形连接线"/>
            <p:cNvCxnSpPr/>
            <p:nvPr/>
          </p:nvCxnSpPr>
          <p:spPr>
            <a:xfrm>
              <a:off x="2574608" y="3844924"/>
              <a:ext cx="539750" cy="720089"/>
            </a:xfrm>
            <a:prstGeom prst="bentConnector3">
              <a:avLst>
                <a:gd name="adj1" fmla="val 30569"/>
              </a:avLst>
            </a:prstGeom>
            <a:noFill/>
            <a:ln w="19050" cap="flat" cmpd="sng">
              <a:solidFill>
                <a:srgbClr val="7F7F7F"/>
              </a:solidFill>
              <a:prstDash val="solid"/>
              <a:round/>
              <a:tailEnd type="arrow" w="med" len="med"/>
            </a:ln>
          </p:spPr>
        </p:cxnSp>
        <p:cxnSp>
          <p:nvCxnSpPr>
            <p:cNvPr id="834" name="肘形连接线"/>
            <p:cNvCxnSpPr/>
            <p:nvPr/>
          </p:nvCxnSpPr>
          <p:spPr>
            <a:xfrm>
              <a:off x="2574608" y="3678554"/>
              <a:ext cx="539750" cy="252095"/>
            </a:xfrm>
            <a:prstGeom prst="bentConnector3">
              <a:avLst>
                <a:gd name="adj1" fmla="val 49935"/>
              </a:avLst>
            </a:prstGeom>
            <a:noFill/>
            <a:ln w="19050" cap="flat" cmpd="sng">
              <a:solidFill>
                <a:srgbClr val="7F7F7F"/>
              </a:solidFill>
              <a:prstDash val="solid"/>
              <a:round/>
              <a:tailEnd type="arrow" w="med" len="med"/>
            </a:ln>
          </p:spPr>
        </p:cxnSp>
      </p:grpSp>
      <p:sp>
        <p:nvSpPr>
          <p:cNvPr id="836" name="矩形"/>
          <p:cNvSpPr/>
          <p:nvPr/>
        </p:nvSpPr>
        <p:spPr>
          <a:xfrm>
            <a:off x="1402080" y="1408429"/>
            <a:ext cx="6069644" cy="859153"/>
          </a:xfrm>
          <a:prstGeom prst="rect">
            <a:avLst/>
          </a:prstGeom>
          <a:noFill/>
          <a:ln w="12700" cap="flat" cmpd="sng">
            <a:solidFill>
              <a:srgbClr val="333F50"/>
            </a:solidFill>
            <a:prstDash val="dash"/>
            <a:round/>
          </a:ln>
        </p:spPr>
        <p:txBody>
          <a:bodyPr rtlCol="0" anchor="ctr"/>
          <a:lstStyle/>
          <a:p>
            <a:pPr algn="ctr"/>
          </a:p>
        </p:txBody>
      </p:sp>
      <p:sp>
        <p:nvSpPr>
          <p:cNvPr id="837"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三、检验检测</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1" name="矩形"/>
          <p:cNvSpPr/>
          <p:nvPr/>
        </p:nvSpPr>
        <p:spPr>
          <a:xfrm>
            <a:off x="753745" y="2348547"/>
            <a:ext cx="360045" cy="1046480"/>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压力容器</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865" name="组合"/>
          <p:cNvGrpSpPr/>
          <p:nvPr/>
        </p:nvGrpSpPr>
        <p:grpSpPr>
          <a:xfrm>
            <a:off x="1730375" y="924559"/>
            <a:ext cx="6660515" cy="3932555"/>
            <a:chOff x="1730375" y="924559"/>
            <a:chExt cx="6660515" cy="3932555"/>
          </a:xfrm>
        </p:grpSpPr>
        <p:sp>
          <p:nvSpPr>
            <p:cNvPr id="842" name="矩形"/>
            <p:cNvSpPr/>
            <p:nvPr/>
          </p:nvSpPr>
          <p:spPr>
            <a:xfrm>
              <a:off x="1730375" y="2178685"/>
              <a:ext cx="1080135" cy="539748"/>
            </a:xfrm>
            <a:prstGeom prst="rect">
              <a:avLst/>
            </a:prstGeom>
            <a:solidFill>
              <a:srgbClr val="7E7E7E"/>
            </a:solidFill>
            <a:ln w="12700" cap="flat" cmpd="sng">
              <a:noFill/>
              <a:prstDash val="solid"/>
              <a:miter/>
            </a:ln>
          </p:spPr>
          <p:txBody>
            <a:bodyPr vert="horz" wrap="square" lIns="0" tIns="0" rIns="0" bIns="0" anchor="ctr" anchorCtr="0">
              <a:no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准备工作</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843" name="矩形"/>
            <p:cNvSpPr/>
            <p:nvPr/>
          </p:nvSpPr>
          <p:spPr>
            <a:xfrm>
              <a:off x="1731010" y="925195"/>
              <a:ext cx="1080134" cy="1078865"/>
            </a:xfrm>
            <a:prstGeom prst="rect">
              <a:avLst/>
            </a:prstGeom>
            <a:noFill/>
            <a:ln w="12700" cap="flat" cmpd="sng">
              <a:solidFill>
                <a:srgbClr val="333F50"/>
              </a:solidFill>
              <a:prstDash val="solid"/>
              <a:miter/>
            </a:ln>
          </p:spPr>
          <p:txBody>
            <a:bodyPr vert="horz" wrap="square" lIns="0" tIns="0" rIns="0" bIns="0" anchor="ctr" anchorCtr="0">
              <a:no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rPr>
                <a:t>相关资料</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endParaRPr>
            </a:p>
          </p:txBody>
        </p:sp>
        <p:sp>
          <p:nvSpPr>
            <p:cNvPr id="844" name="矩形"/>
            <p:cNvSpPr/>
            <p:nvPr/>
          </p:nvSpPr>
          <p:spPr>
            <a:xfrm>
              <a:off x="1730375" y="2902585"/>
              <a:ext cx="1080135" cy="1915794"/>
            </a:xfrm>
            <a:prstGeom prst="rect">
              <a:avLst/>
            </a:prstGeom>
            <a:noFill/>
            <a:ln w="12700" cap="flat" cmpd="sng">
              <a:solidFill>
                <a:srgbClr val="333F50"/>
              </a:solidFill>
              <a:prstDash val="solid"/>
              <a:miter/>
            </a:ln>
          </p:spPr>
          <p:txBody>
            <a:bodyPr vert="horz" wrap="square" lIns="0" tIns="0" rIns="0" bIns="0" anchor="ctr" anchorCtr="0">
              <a:no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rPr>
                <a:t>现场条件</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endParaRPr>
            </a:p>
          </p:txBody>
        </p:sp>
        <p:sp>
          <p:nvSpPr>
            <p:cNvPr id="845" name="矩形"/>
            <p:cNvSpPr/>
            <p:nvPr/>
          </p:nvSpPr>
          <p:spPr>
            <a:xfrm>
              <a:off x="3170555" y="2178685"/>
              <a:ext cx="5220335" cy="539748"/>
            </a:xfrm>
            <a:prstGeom prst="rect">
              <a:avLst/>
            </a:prstGeom>
            <a:solidFill>
              <a:srgbClr val="7E7E7E"/>
            </a:solidFill>
            <a:ln w="12700" cap="flat" cmpd="sng">
              <a:noFill/>
              <a:prstDash val="solid"/>
              <a:miter/>
            </a:ln>
          </p:spPr>
          <p:txBody>
            <a:bodyPr vert="horz" wrap="square" lIns="0" tIns="0" rIns="0" bIns="0" anchor="ctr" anchorCtr="0">
              <a:no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压力容器全面检验</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cxnSp>
          <p:nvCxnSpPr>
            <p:cNvPr id="846" name="直线连接线"/>
            <p:cNvCxnSpPr/>
            <p:nvPr/>
          </p:nvCxnSpPr>
          <p:spPr>
            <a:xfrm rot="21600000" flipV="1">
              <a:off x="2270760" y="1998980"/>
              <a:ext cx="1587" cy="179704"/>
            </a:xfrm>
            <a:prstGeom prst="straightConnector1">
              <a:avLst/>
            </a:prstGeom>
            <a:noFill/>
            <a:ln w="19050" cap="flat" cmpd="sng">
              <a:solidFill>
                <a:srgbClr val="7F7F7F"/>
              </a:solidFill>
              <a:prstDash val="solid"/>
              <a:round/>
            </a:ln>
          </p:spPr>
        </p:cxnSp>
        <p:cxnSp>
          <p:nvCxnSpPr>
            <p:cNvPr id="847" name="直线连接线"/>
            <p:cNvCxnSpPr/>
            <p:nvPr/>
          </p:nvCxnSpPr>
          <p:spPr>
            <a:xfrm rot="21600000" flipV="1">
              <a:off x="2270760" y="2722879"/>
              <a:ext cx="1587" cy="179704"/>
            </a:xfrm>
            <a:prstGeom prst="straightConnector1">
              <a:avLst/>
            </a:prstGeom>
            <a:noFill/>
            <a:ln w="19050" cap="flat" cmpd="sng">
              <a:solidFill>
                <a:srgbClr val="7F7F7F"/>
              </a:solidFill>
              <a:prstDash val="solid"/>
              <a:round/>
            </a:ln>
          </p:spPr>
        </p:cxnSp>
        <p:cxnSp>
          <p:nvCxnSpPr>
            <p:cNvPr id="848" name="肘形连接线"/>
            <p:cNvCxnSpPr/>
            <p:nvPr/>
          </p:nvCxnSpPr>
          <p:spPr>
            <a:xfrm>
              <a:off x="2810510" y="1464945"/>
              <a:ext cx="360044" cy="1587"/>
            </a:xfrm>
            <a:prstGeom prst="bentConnector2">
              <a:avLst/>
            </a:prstGeom>
            <a:noFill/>
            <a:ln w="19050" cap="flat" cmpd="sng">
              <a:solidFill>
                <a:srgbClr val="7F7F7F"/>
              </a:solidFill>
              <a:prstDash val="solid"/>
              <a:round/>
              <a:tailEnd type="arrow" w="med" len="med"/>
            </a:ln>
          </p:spPr>
        </p:cxnSp>
        <p:grpSp>
          <p:nvGrpSpPr>
            <p:cNvPr id="854" name="组合"/>
            <p:cNvGrpSpPr/>
            <p:nvPr/>
          </p:nvGrpSpPr>
          <p:grpSpPr>
            <a:xfrm>
              <a:off x="3170555" y="924559"/>
              <a:ext cx="5220335" cy="1080135"/>
              <a:chOff x="3170555" y="924559"/>
              <a:chExt cx="5220335" cy="1080135"/>
            </a:xfrm>
          </p:grpSpPr>
          <p:sp>
            <p:nvSpPr>
              <p:cNvPr id="849" name="矩形"/>
              <p:cNvSpPr/>
              <p:nvPr/>
            </p:nvSpPr>
            <p:spPr>
              <a:xfrm>
                <a:off x="3591560" y="1444942"/>
                <a:ext cx="4787900" cy="55245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检验、检查记录：定期检验周期内的年度检查报告和上次的定期检验报告</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50" name="矩形"/>
              <p:cNvSpPr/>
              <p:nvPr/>
            </p:nvSpPr>
            <p:spPr>
              <a:xfrm>
                <a:off x="3170555" y="924559"/>
                <a:ext cx="5220335" cy="1080135"/>
              </a:xfrm>
              <a:prstGeom prst="rect">
                <a:avLst/>
              </a:prstGeom>
              <a:noFill/>
              <a:ln w="12700" cap="flat" cmpd="sng">
                <a:solidFill>
                  <a:srgbClr val="333F50"/>
                </a:solidFill>
                <a:prstDash val="solid"/>
                <a:miter/>
              </a:ln>
            </p:spPr>
            <p:txBody>
              <a:bodyPr rtlCol="0" anchor="ctr"/>
              <a:lstStyle/>
              <a:p>
                <a:pPr algn="ctr"/>
              </a:p>
            </p:txBody>
          </p:sp>
          <p:sp>
            <p:nvSpPr>
              <p:cNvPr id="851" name="矩形"/>
              <p:cNvSpPr/>
              <p:nvPr/>
            </p:nvSpPr>
            <p:spPr>
              <a:xfrm>
                <a:off x="3231515" y="1059497"/>
                <a:ext cx="360044" cy="303529"/>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en-US" altLang="zh-CN"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1</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852" name="矩形"/>
              <p:cNvSpPr/>
              <p:nvPr/>
            </p:nvSpPr>
            <p:spPr>
              <a:xfrm>
                <a:off x="3591560" y="935037"/>
                <a:ext cx="4787900" cy="552449"/>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使用管理资料：使用登记证、运行记录、运行条件变化情况、运行中出现的异常情况等</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53" name="矩形"/>
              <p:cNvSpPr/>
              <p:nvPr/>
            </p:nvSpPr>
            <p:spPr>
              <a:xfrm>
                <a:off x="3231515" y="1569402"/>
                <a:ext cx="360044" cy="303530"/>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en-US" altLang="zh-CN"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2</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grpSp>
          <p:nvGrpSpPr>
            <p:cNvPr id="864" name="组合"/>
            <p:cNvGrpSpPr/>
            <p:nvPr/>
          </p:nvGrpSpPr>
          <p:grpSpPr>
            <a:xfrm>
              <a:off x="3170555" y="2940685"/>
              <a:ext cx="5219701" cy="1916430"/>
              <a:chOff x="3170555" y="2940685"/>
              <a:chExt cx="5219701" cy="1916430"/>
            </a:xfrm>
          </p:grpSpPr>
          <p:sp>
            <p:nvSpPr>
              <p:cNvPr id="855" name="矩形"/>
              <p:cNvSpPr/>
              <p:nvPr/>
            </p:nvSpPr>
            <p:spPr>
              <a:xfrm>
                <a:off x="3590925" y="4298632"/>
                <a:ext cx="4787901" cy="55245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人孔和检查孔打开后，必须消除可能滞留的易燃、易爆、有毒、有害气体和液体</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56" name="矩形"/>
              <p:cNvSpPr/>
              <p:nvPr/>
            </p:nvSpPr>
            <p:spPr>
              <a:xfrm>
                <a:off x="3591560" y="3318192"/>
                <a:ext cx="4787900" cy="55245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需要进行检验的表筒，特别是腐蚀部位和可能产生裂纹缺陷的部位，彻底消理干净，露出金属本体</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57" name="矩形"/>
              <p:cNvSpPr/>
              <p:nvPr/>
            </p:nvSpPr>
            <p:spPr>
              <a:xfrm>
                <a:off x="3170555" y="2940685"/>
                <a:ext cx="5219701" cy="1916430"/>
              </a:xfrm>
              <a:prstGeom prst="rect">
                <a:avLst/>
              </a:prstGeom>
              <a:noFill/>
              <a:ln w="12700" cap="flat" cmpd="sng">
                <a:solidFill>
                  <a:srgbClr val="333F50"/>
                </a:solidFill>
                <a:prstDash val="solid"/>
                <a:miter/>
              </a:ln>
            </p:spPr>
            <p:txBody>
              <a:bodyPr rtlCol="0" anchor="ctr"/>
              <a:lstStyle/>
              <a:p>
                <a:pPr algn="ctr"/>
              </a:p>
            </p:txBody>
          </p:sp>
          <p:sp>
            <p:nvSpPr>
              <p:cNvPr id="858" name="矩形"/>
              <p:cNvSpPr/>
              <p:nvPr/>
            </p:nvSpPr>
            <p:spPr>
              <a:xfrm>
                <a:off x="3231515" y="3027998"/>
                <a:ext cx="360044" cy="303530"/>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en-US" altLang="zh-CN"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1</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859" name="矩形"/>
              <p:cNvSpPr/>
              <p:nvPr/>
            </p:nvSpPr>
            <p:spPr>
              <a:xfrm>
                <a:off x="3591560" y="3029266"/>
                <a:ext cx="3688715"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设置明显的安全警示标志</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60" name="矩形"/>
              <p:cNvSpPr/>
              <p:nvPr/>
            </p:nvSpPr>
            <p:spPr>
              <a:xfrm>
                <a:off x="3231515" y="3442652"/>
                <a:ext cx="360044" cy="303530"/>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en-US" altLang="zh-CN"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2</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861" name="矩形"/>
              <p:cNvSpPr/>
              <p:nvPr/>
            </p:nvSpPr>
            <p:spPr>
              <a:xfrm>
                <a:off x="3231515" y="3932871"/>
                <a:ext cx="360044" cy="303530"/>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en-US" altLang="zh-CN"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3</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862" name="矩形"/>
              <p:cNvSpPr/>
              <p:nvPr/>
            </p:nvSpPr>
            <p:spPr>
              <a:xfrm>
                <a:off x="3590925" y="3808412"/>
                <a:ext cx="4787901" cy="55245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需要进入压力容器内部进行检验，将内部介质排放、清理干净，用盲板隔断所有液体、气体或者燕汽的来源</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63" name="矩形"/>
              <p:cNvSpPr/>
              <p:nvPr/>
            </p:nvSpPr>
            <p:spPr>
              <a:xfrm>
                <a:off x="3231515" y="4423093"/>
                <a:ext cx="360044" cy="303530"/>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en-US" altLang="zh-CN"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4</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grpSp>
      <p:sp>
        <p:nvSpPr>
          <p:cNvPr id="866"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三、检验检测</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 name="矩形"/>
          <p:cNvSpPr/>
          <p:nvPr/>
        </p:nvSpPr>
        <p:spPr>
          <a:xfrm>
            <a:off x="3671992" y="924559"/>
            <a:ext cx="1800013"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安全附件-压力表</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871" name="矩形"/>
          <p:cNvSpPr/>
          <p:nvPr/>
        </p:nvSpPr>
        <p:spPr>
          <a:xfrm>
            <a:off x="683971" y="1426528"/>
            <a:ext cx="7776057" cy="782955"/>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强制检定压力表的周期，由执行强制检定的计量检定机构根据计量检定规程确定（一般不超过半年）</a:t>
            </a:r>
            <a:endParaRPr lang="en-US" altLang="zh-CN"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0" indent="0" algn="just" fontAlgn="ctr">
              <a:lnSpc>
                <a:spcPct val="11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—《强制检定的工作计量器具检定管理办法》</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888" name="组合"/>
          <p:cNvGrpSpPr/>
          <p:nvPr/>
        </p:nvGrpSpPr>
        <p:grpSpPr>
          <a:xfrm>
            <a:off x="684848" y="2503062"/>
            <a:ext cx="7774305" cy="2308692"/>
            <a:chOff x="684848" y="2503062"/>
            <a:chExt cx="7774305" cy="2308692"/>
          </a:xfrm>
        </p:grpSpPr>
        <p:sp>
          <p:nvSpPr>
            <p:cNvPr id="872" name="矩形"/>
            <p:cNvSpPr/>
            <p:nvPr/>
          </p:nvSpPr>
          <p:spPr>
            <a:xfrm>
              <a:off x="864553" y="2590992"/>
              <a:ext cx="3060065"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锅炉主气缸和给水压力部位的测量</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73" name="矩形"/>
            <p:cNvSpPr/>
            <p:nvPr/>
          </p:nvSpPr>
          <p:spPr>
            <a:xfrm>
              <a:off x="684848" y="2998632"/>
              <a:ext cx="323977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固定式空压机风仓及总管压力的测量</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74" name="矩形"/>
            <p:cNvSpPr/>
            <p:nvPr/>
          </p:nvSpPr>
          <p:spPr>
            <a:xfrm>
              <a:off x="5002848" y="2800526"/>
              <a:ext cx="3456304"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发电机、气轮机油压及机车压力的测量</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75" name="矩形"/>
            <p:cNvSpPr/>
            <p:nvPr/>
          </p:nvSpPr>
          <p:spPr>
            <a:xfrm>
              <a:off x="1620838" y="3373891"/>
              <a:ext cx="230378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密封增压容器压力的测量</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76" name="矩形"/>
            <p:cNvSpPr/>
            <p:nvPr/>
          </p:nvSpPr>
          <p:spPr>
            <a:xfrm>
              <a:off x="5002848" y="3248805"/>
              <a:ext cx="208788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带报警装置压力的测量</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77" name="矩形"/>
            <p:cNvSpPr/>
            <p:nvPr/>
          </p:nvSpPr>
          <p:spPr>
            <a:xfrm>
              <a:off x="685482" y="3737709"/>
              <a:ext cx="3239135" cy="55245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有害、有毒、腐蚀性严重介质压力的测量</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878" name="矩形"/>
            <p:cNvSpPr/>
            <p:nvPr/>
          </p:nvSpPr>
          <p:spPr>
            <a:xfrm>
              <a:off x="5002848" y="3666604"/>
              <a:ext cx="323977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医用高压灭菌器、高压锅压力的测量</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887" name="组合"/>
            <p:cNvGrpSpPr/>
            <p:nvPr/>
          </p:nvGrpSpPr>
          <p:grpSpPr>
            <a:xfrm>
              <a:off x="3924617" y="2503062"/>
              <a:ext cx="1043939" cy="2308692"/>
              <a:chOff x="3924617" y="2503062"/>
              <a:chExt cx="1043939" cy="2308692"/>
            </a:xfrm>
          </p:grpSpPr>
          <p:sp>
            <p:nvSpPr>
              <p:cNvPr id="879" name="矩形"/>
              <p:cNvSpPr/>
              <p:nvPr/>
            </p:nvSpPr>
            <p:spPr>
              <a:xfrm rot="20215490">
                <a:off x="4187014" y="3782534"/>
                <a:ext cx="393390" cy="393310"/>
              </a:xfrm>
              <a:prstGeom prst="rect">
                <a:avLst/>
              </a:prstGeom>
              <a:solidFill>
                <a:srgbClr val="333F50"/>
              </a:solidFill>
              <a:ln w="9525" cap="flat" cmpd="sng">
                <a:noFill/>
                <a:prstDash val="solid"/>
                <a:round/>
              </a:ln>
            </p:spPr>
            <p:txBody>
              <a:bodyPr vert="horz" wrap="square" lIns="91440" tIns="45720" rIns="91440" bIns="45720" anchor="ctr" anchorCtr="0">
                <a:noAutofit/>
              </a:bodyPr>
              <a:lstStyle/>
              <a:p>
                <a:pPr marL="0" indent="0" algn="ctr" defTabSz="457200" eaLnBrk="1" fontAlgn="auto" latinLnBrk="0" hangingPunct="1">
                  <a:lnSpc>
                    <a:spcPct val="100000"/>
                  </a:lnSpc>
                  <a:spcBef>
                    <a:spcPts val="0"/>
                  </a:spcBef>
                  <a:spcAft>
                    <a:spcPts val="0"/>
                  </a:spcAft>
                  <a:buNone/>
                </a:pPr>
                <a:r>
                  <a:rPr lang="en-US" altLang="zh-CN" sz="14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6</a:t>
                </a:r>
                <a:endParaRPr lang="zh-CN" altLang="en-US" sz="14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880" name="矩形"/>
              <p:cNvSpPr/>
              <p:nvPr/>
            </p:nvSpPr>
            <p:spPr>
              <a:xfrm rot="20215490">
                <a:off x="4548967" y="3628595"/>
                <a:ext cx="393391" cy="393310"/>
              </a:xfrm>
              <a:prstGeom prst="rect">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defTabSz="457200" eaLnBrk="1" fontAlgn="auto" latinLnBrk="0" hangingPunct="1">
                  <a:lnSpc>
                    <a:spcPct val="100000"/>
                  </a:lnSpc>
                  <a:spcBef>
                    <a:spcPts val="0"/>
                  </a:spcBef>
                  <a:spcAft>
                    <a:spcPts val="0"/>
                  </a:spcAft>
                  <a:buNone/>
                </a:pPr>
                <a:r>
                  <a:rPr lang="en-US" altLang="zh-CN" sz="14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7</a:t>
                </a:r>
                <a:endParaRPr lang="zh-CN" altLang="en-US" sz="14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881" name="曲线"/>
              <p:cNvSpPr/>
              <p:nvPr/>
            </p:nvSpPr>
            <p:spPr>
              <a:xfrm>
                <a:off x="3924617" y="3905848"/>
                <a:ext cx="1043939" cy="905905"/>
              </a:xfrm>
              <a:custGeom>
                <a:avLst/>
                <a:gdLst>
                  <a:gd name="T1" fmla="*/ 0 w 21600"/>
                  <a:gd name="T2" fmla="*/ 0 h 21600"/>
                  <a:gd name="T3" fmla="*/ 21600 w 21600"/>
                  <a:gd name="T4" fmla="*/ 21600 h 21600"/>
                </a:gdLst>
                <a:ahLst/>
                <a:cxnLst/>
                <a:rect l="T1" t="T2" r="T3" b="T4"/>
                <a:pathLst>
                  <a:path w="21600" h="21600">
                    <a:moveTo>
                      <a:pt x="20633" y="12674"/>
                    </a:moveTo>
                    <a:cubicBezTo>
                      <a:pt x="20633" y="12691"/>
                      <a:pt x="20633" y="12691"/>
                      <a:pt x="20633" y="12691"/>
                    </a:cubicBezTo>
                    <a:cubicBezTo>
                      <a:pt x="6546" y="13159"/>
                      <a:pt x="6546" y="13159"/>
                      <a:pt x="6546" y="13159"/>
                    </a:cubicBezTo>
                    <a:cubicBezTo>
                      <a:pt x="6537" y="13167"/>
                      <a:pt x="6529" y="13167"/>
                      <a:pt x="6514" y="13176"/>
                    </a:cubicBezTo>
                    <a:cubicBezTo>
                      <a:pt x="5867" y="13123"/>
                      <a:pt x="5822" y="14175"/>
                      <a:pt x="6616" y="14148"/>
                    </a:cubicBezTo>
                    <a:cubicBezTo>
                      <a:pt x="6655" y="14138"/>
                      <a:pt x="6685" y="14130"/>
                      <a:pt x="6724" y="14130"/>
                    </a:cubicBezTo>
                    <a:cubicBezTo>
                      <a:pt x="20806" y="14130"/>
                      <a:pt x="20806" y="14130"/>
                      <a:pt x="20806" y="14130"/>
                    </a:cubicBezTo>
                    <a:cubicBezTo>
                      <a:pt x="21101" y="14130"/>
                      <a:pt x="21342" y="14363"/>
                      <a:pt x="21342" y="14696"/>
                    </a:cubicBezTo>
                    <a:cubicBezTo>
                      <a:pt x="21342" y="15037"/>
                      <a:pt x="21101" y="15640"/>
                      <a:pt x="20806" y="15640"/>
                    </a:cubicBezTo>
                    <a:cubicBezTo>
                      <a:pt x="6724" y="15640"/>
                      <a:pt x="6724" y="15640"/>
                      <a:pt x="6724" y="15640"/>
                    </a:cubicBezTo>
                    <a:cubicBezTo>
                      <a:pt x="6685" y="15640"/>
                      <a:pt x="6655" y="15630"/>
                      <a:pt x="6616" y="15621"/>
                    </a:cubicBezTo>
                    <a:cubicBezTo>
                      <a:pt x="4381" y="15595"/>
                      <a:pt x="4606" y="12188"/>
                      <a:pt x="5758" y="12188"/>
                    </a:cubicBezTo>
                    <a:cubicBezTo>
                      <a:pt x="5782" y="12161"/>
                      <a:pt x="5822" y="12170"/>
                      <a:pt x="5867" y="12197"/>
                    </a:cubicBezTo>
                    <a:cubicBezTo>
                      <a:pt x="3168" y="1913"/>
                      <a:pt x="3168" y="1913"/>
                      <a:pt x="3168" y="1913"/>
                    </a:cubicBezTo>
                    <a:cubicBezTo>
                      <a:pt x="2209" y="1913"/>
                      <a:pt x="2209" y="1913"/>
                      <a:pt x="2209" y="1913"/>
                    </a:cubicBezTo>
                    <a:cubicBezTo>
                      <a:pt x="2016" y="2346"/>
                      <a:pt x="1626" y="2705"/>
                      <a:pt x="1175" y="2705"/>
                    </a:cubicBezTo>
                    <a:cubicBezTo>
                      <a:pt x="521" y="2705"/>
                      <a:pt x="0" y="2102"/>
                      <a:pt x="0" y="1347"/>
                    </a:cubicBezTo>
                    <a:cubicBezTo>
                      <a:pt x="0" y="602"/>
                      <a:pt x="521" y="0"/>
                      <a:pt x="1175" y="0"/>
                    </a:cubicBezTo>
                    <a:cubicBezTo>
                      <a:pt x="1649" y="0"/>
                      <a:pt x="2053" y="413"/>
                      <a:pt x="2240" y="888"/>
                    </a:cubicBezTo>
                    <a:cubicBezTo>
                      <a:pt x="3627" y="888"/>
                      <a:pt x="3627" y="888"/>
                      <a:pt x="3627" y="888"/>
                    </a:cubicBezTo>
                    <a:cubicBezTo>
                      <a:pt x="3627" y="898"/>
                      <a:pt x="3627" y="898"/>
                      <a:pt x="3627" y="898"/>
                    </a:cubicBezTo>
                    <a:cubicBezTo>
                      <a:pt x="3782" y="898"/>
                      <a:pt x="3782" y="898"/>
                      <a:pt x="3782" y="898"/>
                    </a:cubicBezTo>
                    <a:cubicBezTo>
                      <a:pt x="4342" y="2731"/>
                      <a:pt x="4342" y="2731"/>
                      <a:pt x="4342" y="2731"/>
                    </a:cubicBezTo>
                    <a:cubicBezTo>
                      <a:pt x="20633" y="3460"/>
                      <a:pt x="20633" y="3460"/>
                      <a:pt x="20633" y="3460"/>
                    </a:cubicBezTo>
                    <a:cubicBezTo>
                      <a:pt x="20633" y="3460"/>
                      <a:pt x="20633" y="3460"/>
                      <a:pt x="20633" y="3460"/>
                    </a:cubicBezTo>
                    <a:cubicBezTo>
                      <a:pt x="20681" y="3460"/>
                      <a:pt x="21592" y="3505"/>
                      <a:pt x="21592" y="4817"/>
                    </a:cubicBezTo>
                    <a:cubicBezTo>
                      <a:pt x="20719" y="4817"/>
                      <a:pt x="20719" y="4817"/>
                      <a:pt x="20719" y="4817"/>
                    </a:cubicBezTo>
                    <a:cubicBezTo>
                      <a:pt x="20719" y="4826"/>
                      <a:pt x="20719" y="4826"/>
                      <a:pt x="20719" y="4826"/>
                    </a:cubicBezTo>
                    <a:cubicBezTo>
                      <a:pt x="20711" y="4394"/>
                      <a:pt x="20711" y="4394"/>
                      <a:pt x="20711" y="4394"/>
                    </a:cubicBezTo>
                    <a:cubicBezTo>
                      <a:pt x="20711" y="4376"/>
                      <a:pt x="20711" y="4376"/>
                      <a:pt x="20711" y="4376"/>
                    </a:cubicBezTo>
                    <a:cubicBezTo>
                      <a:pt x="18299" y="4278"/>
                      <a:pt x="18299" y="4278"/>
                      <a:pt x="18299" y="4278"/>
                    </a:cubicBezTo>
                    <a:cubicBezTo>
                      <a:pt x="18299" y="5078"/>
                      <a:pt x="18299" y="5078"/>
                      <a:pt x="18299" y="5078"/>
                    </a:cubicBezTo>
                    <a:cubicBezTo>
                      <a:pt x="20719" y="5078"/>
                      <a:pt x="20719" y="5078"/>
                      <a:pt x="20719" y="5078"/>
                    </a:cubicBezTo>
                    <a:cubicBezTo>
                      <a:pt x="20719" y="4826"/>
                      <a:pt x="20719" y="4826"/>
                      <a:pt x="20719" y="4826"/>
                    </a:cubicBezTo>
                    <a:cubicBezTo>
                      <a:pt x="20719" y="4826"/>
                      <a:pt x="21528" y="4826"/>
                      <a:pt x="21592" y="4826"/>
                    </a:cubicBezTo>
                    <a:cubicBezTo>
                      <a:pt x="21592" y="4817"/>
                      <a:pt x="21592" y="4817"/>
                      <a:pt x="21592" y="4817"/>
                    </a:cubicBezTo>
                    <a:cubicBezTo>
                      <a:pt x="21592" y="4817"/>
                      <a:pt x="21592" y="4817"/>
                      <a:pt x="21592" y="4817"/>
                    </a:cubicBezTo>
                    <a:cubicBezTo>
                      <a:pt x="21592" y="11316"/>
                      <a:pt x="21592" y="11316"/>
                      <a:pt x="21592" y="11316"/>
                    </a:cubicBezTo>
                    <a:cubicBezTo>
                      <a:pt x="21600" y="11316"/>
                      <a:pt x="21600" y="11316"/>
                      <a:pt x="21600" y="11316"/>
                    </a:cubicBezTo>
                    <a:cubicBezTo>
                      <a:pt x="21600" y="12638"/>
                      <a:pt x="20681" y="12674"/>
                      <a:pt x="20633" y="12674"/>
                    </a:cubicBezTo>
                    <a:close/>
                    <a:moveTo>
                      <a:pt x="6701" y="12170"/>
                    </a:moveTo>
                    <a:cubicBezTo>
                      <a:pt x="8226" y="12124"/>
                      <a:pt x="8226" y="12124"/>
                      <a:pt x="8226" y="12124"/>
                    </a:cubicBezTo>
                    <a:cubicBezTo>
                      <a:pt x="8009" y="10596"/>
                      <a:pt x="8009" y="10596"/>
                      <a:pt x="8009" y="10596"/>
                    </a:cubicBezTo>
                    <a:cubicBezTo>
                      <a:pt x="6320" y="10596"/>
                      <a:pt x="6320" y="10596"/>
                      <a:pt x="6320" y="10596"/>
                    </a:cubicBezTo>
                    <a:lnTo>
                      <a:pt x="6701" y="12170"/>
                    </a:lnTo>
                    <a:close/>
                    <a:moveTo>
                      <a:pt x="6187" y="9833"/>
                    </a:moveTo>
                    <a:cubicBezTo>
                      <a:pt x="7900" y="9833"/>
                      <a:pt x="7900" y="9833"/>
                      <a:pt x="7900" y="9833"/>
                    </a:cubicBezTo>
                    <a:cubicBezTo>
                      <a:pt x="7782" y="9051"/>
                      <a:pt x="7782" y="9051"/>
                      <a:pt x="7782" y="9051"/>
                    </a:cubicBezTo>
                    <a:cubicBezTo>
                      <a:pt x="5883" y="9051"/>
                      <a:pt x="5883" y="9051"/>
                      <a:pt x="5883" y="9051"/>
                    </a:cubicBezTo>
                    <a:lnTo>
                      <a:pt x="6187" y="9833"/>
                    </a:lnTo>
                    <a:close/>
                    <a:moveTo>
                      <a:pt x="7027" y="3820"/>
                    </a:moveTo>
                    <a:cubicBezTo>
                      <a:pt x="4584" y="3720"/>
                      <a:pt x="4584" y="3720"/>
                      <a:pt x="4584" y="3720"/>
                    </a:cubicBezTo>
                    <a:cubicBezTo>
                      <a:pt x="4966" y="5078"/>
                      <a:pt x="4966" y="5078"/>
                      <a:pt x="4966" y="5078"/>
                    </a:cubicBezTo>
                    <a:cubicBezTo>
                      <a:pt x="7207" y="5078"/>
                      <a:pt x="7207" y="5078"/>
                      <a:pt x="7207" y="5078"/>
                    </a:cubicBezTo>
                    <a:lnTo>
                      <a:pt x="7027" y="3820"/>
                    </a:lnTo>
                    <a:close/>
                    <a:moveTo>
                      <a:pt x="7316" y="5833"/>
                    </a:moveTo>
                    <a:cubicBezTo>
                      <a:pt x="5089" y="5833"/>
                      <a:pt x="5089" y="5833"/>
                      <a:pt x="5089" y="5833"/>
                    </a:cubicBezTo>
                    <a:cubicBezTo>
                      <a:pt x="5369" y="6659"/>
                      <a:pt x="5369" y="6659"/>
                      <a:pt x="5369" y="6659"/>
                    </a:cubicBezTo>
                    <a:cubicBezTo>
                      <a:pt x="7440" y="6659"/>
                      <a:pt x="7440" y="6659"/>
                      <a:pt x="7440" y="6659"/>
                    </a:cubicBezTo>
                    <a:lnTo>
                      <a:pt x="7316" y="5833"/>
                    </a:lnTo>
                    <a:close/>
                    <a:moveTo>
                      <a:pt x="7549" y="7415"/>
                    </a:moveTo>
                    <a:cubicBezTo>
                      <a:pt x="5502" y="7415"/>
                      <a:pt x="5502" y="7415"/>
                      <a:pt x="5502" y="7415"/>
                    </a:cubicBezTo>
                    <a:cubicBezTo>
                      <a:pt x="5752" y="8242"/>
                      <a:pt x="5752" y="8242"/>
                      <a:pt x="5752" y="8242"/>
                    </a:cubicBezTo>
                    <a:cubicBezTo>
                      <a:pt x="7667" y="8242"/>
                      <a:pt x="7667" y="8242"/>
                      <a:pt x="7667" y="8242"/>
                    </a:cubicBezTo>
                    <a:lnTo>
                      <a:pt x="7549" y="7415"/>
                    </a:lnTo>
                    <a:close/>
                    <a:moveTo>
                      <a:pt x="10414" y="3955"/>
                    </a:moveTo>
                    <a:cubicBezTo>
                      <a:pt x="7705" y="3846"/>
                      <a:pt x="7705" y="3846"/>
                      <a:pt x="7705" y="3846"/>
                    </a:cubicBezTo>
                    <a:cubicBezTo>
                      <a:pt x="7883" y="5078"/>
                      <a:pt x="7883" y="5078"/>
                      <a:pt x="7883" y="5078"/>
                    </a:cubicBezTo>
                    <a:cubicBezTo>
                      <a:pt x="10468" y="5078"/>
                      <a:pt x="10468" y="5078"/>
                      <a:pt x="10468" y="5078"/>
                    </a:cubicBezTo>
                    <a:lnTo>
                      <a:pt x="10414" y="3955"/>
                    </a:lnTo>
                    <a:close/>
                    <a:moveTo>
                      <a:pt x="10500" y="5833"/>
                    </a:moveTo>
                    <a:cubicBezTo>
                      <a:pt x="7992" y="5833"/>
                      <a:pt x="7992" y="5833"/>
                      <a:pt x="7992" y="5833"/>
                    </a:cubicBezTo>
                    <a:cubicBezTo>
                      <a:pt x="8118" y="6659"/>
                      <a:pt x="8118" y="6659"/>
                      <a:pt x="8118" y="6659"/>
                    </a:cubicBezTo>
                    <a:cubicBezTo>
                      <a:pt x="10538" y="6659"/>
                      <a:pt x="10538" y="6659"/>
                      <a:pt x="10538" y="6659"/>
                    </a:cubicBezTo>
                    <a:lnTo>
                      <a:pt x="10500" y="5833"/>
                    </a:lnTo>
                    <a:close/>
                    <a:moveTo>
                      <a:pt x="10577" y="7415"/>
                    </a:moveTo>
                    <a:cubicBezTo>
                      <a:pt x="8226" y="7415"/>
                      <a:pt x="8226" y="7415"/>
                      <a:pt x="8226" y="7415"/>
                    </a:cubicBezTo>
                    <a:cubicBezTo>
                      <a:pt x="8343" y="8242"/>
                      <a:pt x="8343" y="8242"/>
                      <a:pt x="8343" y="8242"/>
                    </a:cubicBezTo>
                    <a:cubicBezTo>
                      <a:pt x="10616" y="8242"/>
                      <a:pt x="10616" y="8242"/>
                      <a:pt x="10616" y="8242"/>
                    </a:cubicBezTo>
                    <a:lnTo>
                      <a:pt x="10577" y="7415"/>
                    </a:lnTo>
                    <a:close/>
                    <a:moveTo>
                      <a:pt x="10656" y="9051"/>
                    </a:moveTo>
                    <a:cubicBezTo>
                      <a:pt x="8459" y="9051"/>
                      <a:pt x="8459" y="9051"/>
                      <a:pt x="8459" y="9051"/>
                    </a:cubicBezTo>
                    <a:cubicBezTo>
                      <a:pt x="8576" y="9833"/>
                      <a:pt x="8576" y="9833"/>
                      <a:pt x="8576" y="9833"/>
                    </a:cubicBezTo>
                    <a:cubicBezTo>
                      <a:pt x="10686" y="9833"/>
                      <a:pt x="10686" y="9833"/>
                      <a:pt x="10686" y="9833"/>
                    </a:cubicBezTo>
                    <a:lnTo>
                      <a:pt x="10656" y="9051"/>
                    </a:lnTo>
                    <a:close/>
                    <a:moveTo>
                      <a:pt x="10725" y="10596"/>
                    </a:moveTo>
                    <a:cubicBezTo>
                      <a:pt x="8685" y="10596"/>
                      <a:pt x="8685" y="10596"/>
                      <a:pt x="8685" y="10596"/>
                    </a:cubicBezTo>
                    <a:cubicBezTo>
                      <a:pt x="8904" y="12106"/>
                      <a:pt x="8904" y="12106"/>
                      <a:pt x="8904" y="12106"/>
                    </a:cubicBezTo>
                    <a:cubicBezTo>
                      <a:pt x="10787" y="12053"/>
                      <a:pt x="10787" y="12053"/>
                      <a:pt x="10787" y="12053"/>
                    </a:cubicBezTo>
                    <a:lnTo>
                      <a:pt x="10725" y="10596"/>
                    </a:lnTo>
                    <a:close/>
                    <a:moveTo>
                      <a:pt x="13893" y="4098"/>
                    </a:moveTo>
                    <a:cubicBezTo>
                      <a:pt x="11099" y="3982"/>
                      <a:pt x="11099" y="3982"/>
                      <a:pt x="11099" y="3982"/>
                    </a:cubicBezTo>
                    <a:cubicBezTo>
                      <a:pt x="11146" y="5078"/>
                      <a:pt x="11146" y="5078"/>
                      <a:pt x="11146" y="5078"/>
                    </a:cubicBezTo>
                    <a:cubicBezTo>
                      <a:pt x="13932" y="5078"/>
                      <a:pt x="13932" y="5078"/>
                      <a:pt x="13932" y="5078"/>
                    </a:cubicBezTo>
                    <a:lnTo>
                      <a:pt x="13893" y="4098"/>
                    </a:lnTo>
                    <a:close/>
                    <a:moveTo>
                      <a:pt x="13955" y="5833"/>
                    </a:moveTo>
                    <a:cubicBezTo>
                      <a:pt x="11185" y="5833"/>
                      <a:pt x="11185" y="5833"/>
                      <a:pt x="11185" y="5833"/>
                    </a:cubicBezTo>
                    <a:cubicBezTo>
                      <a:pt x="11216" y="6659"/>
                      <a:pt x="11216" y="6659"/>
                      <a:pt x="11216" y="6659"/>
                    </a:cubicBezTo>
                    <a:cubicBezTo>
                      <a:pt x="13994" y="6659"/>
                      <a:pt x="13994" y="6659"/>
                      <a:pt x="13994" y="6659"/>
                    </a:cubicBezTo>
                    <a:lnTo>
                      <a:pt x="13955" y="5833"/>
                    </a:lnTo>
                    <a:close/>
                    <a:moveTo>
                      <a:pt x="14017" y="7415"/>
                    </a:moveTo>
                    <a:cubicBezTo>
                      <a:pt x="11255" y="7415"/>
                      <a:pt x="11255" y="7415"/>
                      <a:pt x="11255" y="7415"/>
                    </a:cubicBezTo>
                    <a:cubicBezTo>
                      <a:pt x="11294" y="8242"/>
                      <a:pt x="11294" y="8242"/>
                      <a:pt x="11294" y="8242"/>
                    </a:cubicBezTo>
                    <a:cubicBezTo>
                      <a:pt x="14049" y="8242"/>
                      <a:pt x="14049" y="8242"/>
                      <a:pt x="14049" y="8242"/>
                    </a:cubicBezTo>
                    <a:lnTo>
                      <a:pt x="14017" y="7415"/>
                    </a:lnTo>
                    <a:close/>
                    <a:moveTo>
                      <a:pt x="14088" y="9051"/>
                    </a:moveTo>
                    <a:cubicBezTo>
                      <a:pt x="11324" y="9051"/>
                      <a:pt x="11324" y="9051"/>
                      <a:pt x="11324" y="9051"/>
                    </a:cubicBezTo>
                    <a:cubicBezTo>
                      <a:pt x="11364" y="9833"/>
                      <a:pt x="11364" y="9833"/>
                      <a:pt x="11364" y="9833"/>
                    </a:cubicBezTo>
                    <a:cubicBezTo>
                      <a:pt x="14118" y="9833"/>
                      <a:pt x="14118" y="9833"/>
                      <a:pt x="14118" y="9833"/>
                    </a:cubicBezTo>
                    <a:lnTo>
                      <a:pt x="14088" y="9051"/>
                    </a:lnTo>
                    <a:close/>
                    <a:moveTo>
                      <a:pt x="14142" y="10596"/>
                    </a:moveTo>
                    <a:cubicBezTo>
                      <a:pt x="11403" y="10596"/>
                      <a:pt x="11403" y="10596"/>
                      <a:pt x="11403" y="10596"/>
                    </a:cubicBezTo>
                    <a:cubicBezTo>
                      <a:pt x="11465" y="12035"/>
                      <a:pt x="11465" y="12035"/>
                      <a:pt x="11465" y="12035"/>
                    </a:cubicBezTo>
                    <a:cubicBezTo>
                      <a:pt x="14197" y="11955"/>
                      <a:pt x="14197" y="11955"/>
                      <a:pt x="14197" y="11955"/>
                    </a:cubicBezTo>
                    <a:lnTo>
                      <a:pt x="14142" y="10596"/>
                    </a:lnTo>
                    <a:close/>
                    <a:moveTo>
                      <a:pt x="17622" y="4250"/>
                    </a:moveTo>
                    <a:cubicBezTo>
                      <a:pt x="14571" y="4125"/>
                      <a:pt x="14571" y="4125"/>
                      <a:pt x="14571" y="4125"/>
                    </a:cubicBezTo>
                    <a:cubicBezTo>
                      <a:pt x="14610" y="5078"/>
                      <a:pt x="14610" y="5078"/>
                      <a:pt x="14610" y="5078"/>
                    </a:cubicBezTo>
                    <a:cubicBezTo>
                      <a:pt x="17622" y="5078"/>
                      <a:pt x="17622" y="5078"/>
                      <a:pt x="17622" y="5078"/>
                    </a:cubicBezTo>
                    <a:lnTo>
                      <a:pt x="17622" y="4250"/>
                    </a:lnTo>
                    <a:close/>
                    <a:moveTo>
                      <a:pt x="17622" y="5833"/>
                    </a:moveTo>
                    <a:cubicBezTo>
                      <a:pt x="14632" y="5833"/>
                      <a:pt x="14632" y="5833"/>
                      <a:pt x="14632" y="5833"/>
                    </a:cubicBezTo>
                    <a:cubicBezTo>
                      <a:pt x="14664" y="6659"/>
                      <a:pt x="14664" y="6659"/>
                      <a:pt x="14664" y="6659"/>
                    </a:cubicBezTo>
                    <a:cubicBezTo>
                      <a:pt x="17622" y="6659"/>
                      <a:pt x="17622" y="6659"/>
                      <a:pt x="17622" y="6659"/>
                    </a:cubicBezTo>
                    <a:lnTo>
                      <a:pt x="17622" y="5833"/>
                    </a:lnTo>
                    <a:close/>
                    <a:moveTo>
                      <a:pt x="17622" y="7415"/>
                    </a:moveTo>
                    <a:cubicBezTo>
                      <a:pt x="14694" y="7415"/>
                      <a:pt x="14694" y="7415"/>
                      <a:pt x="14694" y="7415"/>
                    </a:cubicBezTo>
                    <a:cubicBezTo>
                      <a:pt x="14734" y="8242"/>
                      <a:pt x="14734" y="8242"/>
                      <a:pt x="14734" y="8242"/>
                    </a:cubicBezTo>
                    <a:cubicBezTo>
                      <a:pt x="17622" y="8242"/>
                      <a:pt x="17622" y="8242"/>
                      <a:pt x="17622" y="8242"/>
                    </a:cubicBezTo>
                    <a:lnTo>
                      <a:pt x="17622" y="7415"/>
                    </a:lnTo>
                    <a:close/>
                    <a:moveTo>
                      <a:pt x="17622" y="9051"/>
                    </a:moveTo>
                    <a:cubicBezTo>
                      <a:pt x="14765" y="9051"/>
                      <a:pt x="14765" y="9051"/>
                      <a:pt x="14765" y="9051"/>
                    </a:cubicBezTo>
                    <a:cubicBezTo>
                      <a:pt x="14796" y="9833"/>
                      <a:pt x="14796" y="9833"/>
                      <a:pt x="14796" y="9833"/>
                    </a:cubicBezTo>
                    <a:cubicBezTo>
                      <a:pt x="17622" y="9833"/>
                      <a:pt x="17622" y="9833"/>
                      <a:pt x="17622" y="9833"/>
                    </a:cubicBezTo>
                    <a:lnTo>
                      <a:pt x="17622" y="9051"/>
                    </a:lnTo>
                    <a:close/>
                    <a:moveTo>
                      <a:pt x="17622" y="10596"/>
                    </a:moveTo>
                    <a:cubicBezTo>
                      <a:pt x="14820" y="10596"/>
                      <a:pt x="14820" y="10596"/>
                      <a:pt x="14820" y="10596"/>
                    </a:cubicBezTo>
                    <a:cubicBezTo>
                      <a:pt x="14873" y="11937"/>
                      <a:pt x="14873" y="11937"/>
                      <a:pt x="14873" y="11937"/>
                    </a:cubicBezTo>
                    <a:cubicBezTo>
                      <a:pt x="17622" y="11856"/>
                      <a:pt x="17622" y="11856"/>
                      <a:pt x="17622" y="11856"/>
                    </a:cubicBezTo>
                    <a:lnTo>
                      <a:pt x="17622" y="10596"/>
                    </a:lnTo>
                    <a:close/>
                    <a:moveTo>
                      <a:pt x="20719" y="5833"/>
                    </a:moveTo>
                    <a:cubicBezTo>
                      <a:pt x="18299" y="5833"/>
                      <a:pt x="18299" y="5833"/>
                      <a:pt x="18299" y="5833"/>
                    </a:cubicBezTo>
                    <a:cubicBezTo>
                      <a:pt x="18299" y="6659"/>
                      <a:pt x="18299" y="6659"/>
                      <a:pt x="18299" y="6659"/>
                    </a:cubicBezTo>
                    <a:cubicBezTo>
                      <a:pt x="20719" y="6659"/>
                      <a:pt x="20719" y="6659"/>
                      <a:pt x="20719" y="6659"/>
                    </a:cubicBezTo>
                    <a:lnTo>
                      <a:pt x="20719" y="5833"/>
                    </a:lnTo>
                    <a:close/>
                    <a:moveTo>
                      <a:pt x="20719" y="7415"/>
                    </a:moveTo>
                    <a:cubicBezTo>
                      <a:pt x="18299" y="7415"/>
                      <a:pt x="18299" y="7415"/>
                      <a:pt x="18299" y="7415"/>
                    </a:cubicBezTo>
                    <a:cubicBezTo>
                      <a:pt x="18299" y="8242"/>
                      <a:pt x="18299" y="8242"/>
                      <a:pt x="18299" y="8242"/>
                    </a:cubicBezTo>
                    <a:cubicBezTo>
                      <a:pt x="20719" y="8242"/>
                      <a:pt x="20719" y="8242"/>
                      <a:pt x="20719" y="8242"/>
                    </a:cubicBezTo>
                    <a:lnTo>
                      <a:pt x="20719" y="7415"/>
                    </a:lnTo>
                    <a:close/>
                    <a:moveTo>
                      <a:pt x="20719" y="9051"/>
                    </a:moveTo>
                    <a:cubicBezTo>
                      <a:pt x="18299" y="9051"/>
                      <a:pt x="18299" y="9051"/>
                      <a:pt x="18299" y="9051"/>
                    </a:cubicBezTo>
                    <a:cubicBezTo>
                      <a:pt x="18299" y="9833"/>
                      <a:pt x="18299" y="9833"/>
                      <a:pt x="18299" y="9833"/>
                    </a:cubicBezTo>
                    <a:cubicBezTo>
                      <a:pt x="20719" y="9833"/>
                      <a:pt x="20719" y="9833"/>
                      <a:pt x="20719" y="9833"/>
                    </a:cubicBezTo>
                    <a:lnTo>
                      <a:pt x="20719" y="9051"/>
                    </a:lnTo>
                    <a:close/>
                    <a:moveTo>
                      <a:pt x="20719" y="10596"/>
                    </a:moveTo>
                    <a:cubicBezTo>
                      <a:pt x="18299" y="10596"/>
                      <a:pt x="18299" y="10596"/>
                      <a:pt x="18299" y="10596"/>
                    </a:cubicBezTo>
                    <a:cubicBezTo>
                      <a:pt x="18299" y="11838"/>
                      <a:pt x="18299" y="11838"/>
                      <a:pt x="18299" y="11838"/>
                    </a:cubicBezTo>
                    <a:cubicBezTo>
                      <a:pt x="20711" y="11765"/>
                      <a:pt x="20711" y="11765"/>
                      <a:pt x="20711" y="11765"/>
                    </a:cubicBezTo>
                    <a:cubicBezTo>
                      <a:pt x="20711" y="11730"/>
                      <a:pt x="20711" y="11730"/>
                      <a:pt x="20711" y="11730"/>
                    </a:cubicBezTo>
                    <a:cubicBezTo>
                      <a:pt x="20719" y="11316"/>
                      <a:pt x="20719" y="11316"/>
                      <a:pt x="20719" y="11316"/>
                    </a:cubicBezTo>
                    <a:lnTo>
                      <a:pt x="20719" y="10596"/>
                    </a:lnTo>
                    <a:close/>
                    <a:moveTo>
                      <a:pt x="9254" y="16476"/>
                    </a:moveTo>
                    <a:cubicBezTo>
                      <a:pt x="10483" y="16476"/>
                      <a:pt x="11473" y="17616"/>
                      <a:pt x="11473" y="19038"/>
                    </a:cubicBezTo>
                    <a:cubicBezTo>
                      <a:pt x="11473" y="20448"/>
                      <a:pt x="10483" y="21600"/>
                      <a:pt x="9254" y="21600"/>
                    </a:cubicBezTo>
                    <a:cubicBezTo>
                      <a:pt x="8032" y="21600"/>
                      <a:pt x="7036" y="20448"/>
                      <a:pt x="7036" y="19038"/>
                    </a:cubicBezTo>
                    <a:cubicBezTo>
                      <a:pt x="7036" y="17616"/>
                      <a:pt x="8032" y="16476"/>
                      <a:pt x="9254" y="16476"/>
                    </a:cubicBezTo>
                    <a:close/>
                    <a:moveTo>
                      <a:pt x="9254" y="20206"/>
                    </a:moveTo>
                    <a:cubicBezTo>
                      <a:pt x="9815" y="20206"/>
                      <a:pt x="10273" y="19685"/>
                      <a:pt x="10273" y="19038"/>
                    </a:cubicBezTo>
                    <a:cubicBezTo>
                      <a:pt x="10273" y="18391"/>
                      <a:pt x="9815" y="17869"/>
                      <a:pt x="9254" y="17869"/>
                    </a:cubicBezTo>
                    <a:cubicBezTo>
                      <a:pt x="8694" y="17869"/>
                      <a:pt x="8243" y="18391"/>
                      <a:pt x="8243" y="19038"/>
                    </a:cubicBezTo>
                    <a:cubicBezTo>
                      <a:pt x="8243" y="19685"/>
                      <a:pt x="8694" y="20206"/>
                      <a:pt x="9254" y="20206"/>
                    </a:cubicBezTo>
                    <a:close/>
                    <a:moveTo>
                      <a:pt x="18470" y="16476"/>
                    </a:moveTo>
                    <a:cubicBezTo>
                      <a:pt x="19700" y="16476"/>
                      <a:pt x="20688" y="17616"/>
                      <a:pt x="20688" y="19038"/>
                    </a:cubicBezTo>
                    <a:cubicBezTo>
                      <a:pt x="20688" y="20448"/>
                      <a:pt x="19700" y="21600"/>
                      <a:pt x="18470" y="21600"/>
                    </a:cubicBezTo>
                    <a:cubicBezTo>
                      <a:pt x="17248" y="21600"/>
                      <a:pt x="16251" y="20448"/>
                      <a:pt x="16251" y="19038"/>
                    </a:cubicBezTo>
                    <a:cubicBezTo>
                      <a:pt x="16251" y="17616"/>
                      <a:pt x="17248" y="16476"/>
                      <a:pt x="18470" y="16476"/>
                    </a:cubicBezTo>
                    <a:close/>
                    <a:moveTo>
                      <a:pt x="18470" y="20206"/>
                    </a:moveTo>
                    <a:cubicBezTo>
                      <a:pt x="19031" y="20206"/>
                      <a:pt x="19490" y="19685"/>
                      <a:pt x="19490" y="19038"/>
                    </a:cubicBezTo>
                    <a:cubicBezTo>
                      <a:pt x="19490" y="18391"/>
                      <a:pt x="19031" y="17869"/>
                      <a:pt x="18470" y="17869"/>
                    </a:cubicBezTo>
                    <a:cubicBezTo>
                      <a:pt x="17909" y="17869"/>
                      <a:pt x="17458" y="18391"/>
                      <a:pt x="17458" y="19038"/>
                    </a:cubicBezTo>
                    <a:cubicBezTo>
                      <a:pt x="17458" y="19685"/>
                      <a:pt x="17909" y="20206"/>
                      <a:pt x="18470" y="20206"/>
                    </a:cubicBezTo>
                    <a:close/>
                  </a:path>
                </a:pathLst>
              </a:custGeom>
              <a:solidFill>
                <a:srgbClr val="A6A6A6"/>
              </a:solidFill>
              <a:ln w="9525" cap="flat" cmpd="sng">
                <a:noFill/>
                <a:prstDash val="solid"/>
                <a:round/>
              </a:ln>
            </p:spPr>
            <p:txBody>
              <a:bodyPr rtlCol="0" anchor="ctr"/>
              <a:lstStyle/>
              <a:p>
                <a:pPr algn="ctr"/>
              </a:p>
            </p:txBody>
          </p:sp>
          <p:sp>
            <p:nvSpPr>
              <p:cNvPr id="882" name="矩形"/>
              <p:cNvSpPr/>
              <p:nvPr/>
            </p:nvSpPr>
            <p:spPr>
              <a:xfrm rot="20215490">
                <a:off x="4187014" y="3356178"/>
                <a:ext cx="393390" cy="393310"/>
              </a:xfrm>
              <a:prstGeom prst="rect">
                <a:avLst/>
              </a:prstGeom>
              <a:solidFill>
                <a:srgbClr val="7E7E7E"/>
              </a:solidFill>
              <a:ln w="25400" cap="flat" cmpd="sng">
                <a:noFill/>
                <a:prstDash val="solid"/>
                <a:round/>
              </a:ln>
            </p:spPr>
            <p:txBody>
              <a:bodyPr vert="horz" wrap="square" lIns="91440" tIns="45720" rIns="91440" bIns="45720" anchor="ctr" anchorCtr="0">
                <a:noAutofit/>
              </a:bodyPr>
              <a:lstStyle/>
              <a:p>
                <a:pPr marL="0" indent="0" algn="ctr" defTabSz="457200" eaLnBrk="1" fontAlgn="auto" latinLnBrk="0" hangingPunct="1">
                  <a:lnSpc>
                    <a:spcPct val="100000"/>
                  </a:lnSpc>
                  <a:spcBef>
                    <a:spcPts val="0"/>
                  </a:spcBef>
                  <a:spcAft>
                    <a:spcPts val="0"/>
                  </a:spcAft>
                  <a:buNone/>
                </a:pPr>
                <a:r>
                  <a:rPr lang="en-US" altLang="zh-CN" sz="14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4</a:t>
                </a:r>
                <a:endParaRPr lang="zh-CN" altLang="en-US" sz="14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883" name="矩形"/>
              <p:cNvSpPr/>
              <p:nvPr/>
            </p:nvSpPr>
            <p:spPr>
              <a:xfrm rot="20215490">
                <a:off x="4548967" y="3202237"/>
                <a:ext cx="393391" cy="393311"/>
              </a:xfrm>
              <a:prstGeom prst="rect">
                <a:avLst/>
              </a:prstGeom>
              <a:solidFill>
                <a:srgbClr val="7E7E7E"/>
              </a:solidFill>
              <a:ln w="25400" cap="flat" cmpd="sng">
                <a:noFill/>
                <a:prstDash val="solid"/>
                <a:round/>
              </a:ln>
            </p:spPr>
            <p:txBody>
              <a:bodyPr vert="horz" wrap="square" lIns="91440" tIns="45720" rIns="91440" bIns="45720" anchor="ctr" anchorCtr="0">
                <a:noAutofit/>
              </a:bodyPr>
              <a:lstStyle/>
              <a:p>
                <a:pPr marL="0" indent="0" algn="ctr" defTabSz="457200" eaLnBrk="1" fontAlgn="auto" latinLnBrk="0" hangingPunct="1">
                  <a:lnSpc>
                    <a:spcPct val="100000"/>
                  </a:lnSpc>
                  <a:spcBef>
                    <a:spcPts val="0"/>
                  </a:spcBef>
                  <a:spcAft>
                    <a:spcPts val="0"/>
                  </a:spcAft>
                  <a:buNone/>
                </a:pPr>
                <a:r>
                  <a:rPr lang="en-US" altLang="zh-CN" sz="14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5</a:t>
                </a:r>
                <a:endParaRPr lang="zh-CN" altLang="en-US" sz="14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884" name="矩形"/>
              <p:cNvSpPr/>
              <p:nvPr/>
            </p:nvSpPr>
            <p:spPr>
              <a:xfrm rot="20215490">
                <a:off x="4187014" y="2930224"/>
                <a:ext cx="393390" cy="393312"/>
              </a:xfrm>
              <a:prstGeom prst="rect">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defTabSz="457200" eaLnBrk="1" fontAlgn="auto" latinLnBrk="0" hangingPunct="1">
                  <a:lnSpc>
                    <a:spcPct val="100000"/>
                  </a:lnSpc>
                  <a:spcBef>
                    <a:spcPts val="0"/>
                  </a:spcBef>
                  <a:spcAft>
                    <a:spcPts val="0"/>
                  </a:spcAft>
                  <a:buNone/>
                </a:pPr>
                <a:r>
                  <a:rPr lang="en-US" altLang="zh-CN" sz="14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2</a:t>
                </a:r>
                <a:endParaRPr lang="zh-CN" altLang="en-US" sz="14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885" name="矩形"/>
              <p:cNvSpPr/>
              <p:nvPr/>
            </p:nvSpPr>
            <p:spPr>
              <a:xfrm rot="20215490">
                <a:off x="4548967" y="2775882"/>
                <a:ext cx="393391" cy="393311"/>
              </a:xfrm>
              <a:prstGeom prst="rect">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defTabSz="457200" eaLnBrk="1" fontAlgn="auto" latinLnBrk="0" hangingPunct="1">
                  <a:lnSpc>
                    <a:spcPct val="100000"/>
                  </a:lnSpc>
                  <a:spcBef>
                    <a:spcPts val="0"/>
                  </a:spcBef>
                  <a:spcAft>
                    <a:spcPts val="0"/>
                  </a:spcAft>
                  <a:buNone/>
                </a:pPr>
                <a:r>
                  <a:rPr lang="en-US" altLang="zh-CN" sz="14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3</a:t>
                </a:r>
                <a:endParaRPr lang="zh-CN" altLang="en-US" sz="14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886" name="矩形"/>
              <p:cNvSpPr/>
              <p:nvPr/>
            </p:nvSpPr>
            <p:spPr>
              <a:xfrm rot="20215490">
                <a:off x="4187014" y="2503062"/>
                <a:ext cx="393390" cy="393310"/>
              </a:xfrm>
              <a:prstGeom prst="rect">
                <a:avLst/>
              </a:prstGeom>
              <a:solidFill>
                <a:srgbClr val="7E7E7E"/>
              </a:solidFill>
              <a:ln w="25400" cap="flat" cmpd="sng">
                <a:noFill/>
                <a:prstDash val="solid"/>
                <a:round/>
              </a:ln>
            </p:spPr>
            <p:txBody>
              <a:bodyPr vert="horz" wrap="square" lIns="91440" tIns="45720" rIns="91440" bIns="45720" anchor="ctr" anchorCtr="0">
                <a:noAutofit/>
              </a:bodyPr>
              <a:lstStyle/>
              <a:p>
                <a:pPr marL="0" indent="0" algn="ctr" defTabSz="457200" eaLnBrk="1" fontAlgn="auto" latinLnBrk="0" hangingPunct="1">
                  <a:lnSpc>
                    <a:spcPct val="100000"/>
                  </a:lnSpc>
                  <a:spcBef>
                    <a:spcPts val="0"/>
                  </a:spcBef>
                  <a:spcAft>
                    <a:spcPts val="0"/>
                  </a:spcAft>
                  <a:buNone/>
                </a:pPr>
                <a:r>
                  <a:rPr lang="en-US" altLang="zh-CN" sz="14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rPr>
                  <a:t>1</a:t>
                </a:r>
                <a:endParaRPr lang="zh-CN" altLang="en-US" sz="14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grpSp>
      </p:grpSp>
      <p:sp>
        <p:nvSpPr>
          <p:cNvPr id="889" name="直线"/>
          <p:cNvSpPr/>
          <p:nvPr/>
        </p:nvSpPr>
        <p:spPr>
          <a:xfrm flipV="1">
            <a:off x="683577" y="2298700"/>
            <a:ext cx="7776057" cy="0"/>
          </a:xfrm>
          <a:prstGeom prst="line">
            <a:avLst/>
          </a:prstGeom>
          <a:noFill/>
          <a:ln w="19050" cap="flat" cmpd="sng">
            <a:solidFill>
              <a:srgbClr val="333F50"/>
            </a:solidFill>
            <a:prstDash val="sysDash"/>
            <a:round/>
          </a:ln>
        </p:spPr>
        <p:txBody>
          <a:bodyPr rtlCol="0" anchor="ctr"/>
          <a:lstStyle/>
          <a:p>
            <a:pPr algn="ctr"/>
          </a:p>
        </p:txBody>
      </p:sp>
      <p:sp>
        <p:nvSpPr>
          <p:cNvPr id="890"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三、检验检测</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4" name="矩形"/>
          <p:cNvSpPr/>
          <p:nvPr/>
        </p:nvSpPr>
        <p:spPr>
          <a:xfrm>
            <a:off x="3671992" y="924559"/>
            <a:ext cx="1800013"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安全附件-压力表</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910" name="组合"/>
          <p:cNvGrpSpPr/>
          <p:nvPr/>
        </p:nvGrpSpPr>
        <p:grpSpPr>
          <a:xfrm>
            <a:off x="1624648" y="1504631"/>
            <a:ext cx="5894703" cy="2324734"/>
            <a:chOff x="1624648" y="1504631"/>
            <a:chExt cx="5894703" cy="2324734"/>
          </a:xfrm>
        </p:grpSpPr>
        <p:pic>
          <p:nvPicPr>
            <p:cNvPr id="895" name="图片" descr="457402859781346398.jpg"/>
            <p:cNvPicPr>
              <a:picLocks noChangeAspect="1"/>
            </p:cNvPicPr>
            <p:nvPr/>
          </p:nvPicPr>
          <p:blipFill>
            <a:blip r:embed="rId1" cstate="print"/>
            <a:srcRect t="12401" b="26900"/>
            <a:stretch>
              <a:fillRect/>
            </a:stretch>
          </p:blipFill>
          <p:spPr>
            <a:xfrm>
              <a:off x="3417888" y="1511300"/>
              <a:ext cx="2306955" cy="2311399"/>
            </a:xfrm>
            <a:prstGeom prst="rect">
              <a:avLst/>
            </a:prstGeom>
            <a:noFill/>
            <a:ln w="9525" cap="flat" cmpd="sng">
              <a:noFill/>
              <a:prstDash val="solid"/>
              <a:miter/>
            </a:ln>
          </p:spPr>
        </p:pic>
        <p:sp>
          <p:nvSpPr>
            <p:cNvPr id="896" name="矩形"/>
            <p:cNvSpPr/>
            <p:nvPr/>
          </p:nvSpPr>
          <p:spPr>
            <a:xfrm>
              <a:off x="1624648" y="1504631"/>
              <a:ext cx="1548129" cy="322579"/>
            </a:xfrm>
            <a:prstGeom prst="rect">
              <a:avLst/>
            </a:prstGeom>
            <a:noFill/>
            <a:ln w="19050" cap="flat" cmpd="sng">
              <a:solidFill>
                <a:srgbClr val="333F50"/>
              </a:solidFill>
              <a:prstDash val="sysDash"/>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产品名称</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cxnSp>
          <p:nvCxnSpPr>
            <p:cNvPr id="897" name="直线连接线"/>
            <p:cNvCxnSpPr>
              <a:stCxn id="896" idx="3"/>
            </p:cNvCxnSpPr>
            <p:nvPr/>
          </p:nvCxnSpPr>
          <p:spPr>
            <a:xfrm>
              <a:off x="3172778" y="1666238"/>
              <a:ext cx="1200784" cy="729615"/>
            </a:xfrm>
            <a:prstGeom prst="straightConnector1">
              <a:avLst/>
            </a:prstGeom>
            <a:noFill/>
            <a:ln w="28575" cap="flat" cmpd="sng">
              <a:solidFill>
                <a:srgbClr val="333F50"/>
              </a:solidFill>
              <a:prstDash val="solid"/>
              <a:round/>
              <a:tailEnd type="arrow" w="med" len="med"/>
            </a:ln>
          </p:spPr>
        </p:cxnSp>
        <p:sp>
          <p:nvSpPr>
            <p:cNvPr id="898" name="矩形"/>
            <p:cNvSpPr/>
            <p:nvPr/>
          </p:nvSpPr>
          <p:spPr>
            <a:xfrm>
              <a:off x="1624648" y="2079942"/>
              <a:ext cx="1548129" cy="322579"/>
            </a:xfrm>
            <a:prstGeom prst="rect">
              <a:avLst/>
            </a:prstGeom>
            <a:noFill/>
            <a:ln w="19050" cap="flat" cmpd="sng">
              <a:solidFill>
                <a:srgbClr val="333F50"/>
              </a:solidFill>
              <a:prstDash val="sysDash"/>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精准度</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cxnSp>
          <p:nvCxnSpPr>
            <p:cNvPr id="899" name="直线连接线"/>
            <p:cNvCxnSpPr>
              <a:stCxn id="898" idx="3"/>
            </p:cNvCxnSpPr>
            <p:nvPr/>
          </p:nvCxnSpPr>
          <p:spPr>
            <a:xfrm>
              <a:off x="3172778" y="2241550"/>
              <a:ext cx="1048384" cy="497205"/>
            </a:xfrm>
            <a:prstGeom prst="straightConnector1">
              <a:avLst/>
            </a:prstGeom>
            <a:noFill/>
            <a:ln w="28575" cap="flat" cmpd="sng">
              <a:solidFill>
                <a:srgbClr val="333F50"/>
              </a:solidFill>
              <a:prstDash val="solid"/>
              <a:round/>
              <a:tailEnd type="arrow" w="med" len="med"/>
            </a:ln>
          </p:spPr>
        </p:cxnSp>
        <p:sp>
          <p:nvSpPr>
            <p:cNvPr id="900" name="矩形"/>
            <p:cNvSpPr/>
            <p:nvPr/>
          </p:nvSpPr>
          <p:spPr>
            <a:xfrm>
              <a:off x="1624648" y="2654617"/>
              <a:ext cx="1548129" cy="322578"/>
            </a:xfrm>
            <a:prstGeom prst="rect">
              <a:avLst/>
            </a:prstGeom>
            <a:noFill/>
            <a:ln w="19050" cap="flat" cmpd="sng">
              <a:solidFill>
                <a:srgbClr val="333F50"/>
              </a:solidFill>
              <a:prstDash val="sysDash"/>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制造单位名称</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cxnSp>
          <p:nvCxnSpPr>
            <p:cNvPr id="901" name="直线连接线"/>
            <p:cNvCxnSpPr>
              <a:stCxn id="900" idx="3"/>
            </p:cNvCxnSpPr>
            <p:nvPr/>
          </p:nvCxnSpPr>
          <p:spPr>
            <a:xfrm>
              <a:off x="3172778" y="2816225"/>
              <a:ext cx="905509" cy="503554"/>
            </a:xfrm>
            <a:prstGeom prst="straightConnector1">
              <a:avLst/>
            </a:prstGeom>
            <a:noFill/>
            <a:ln w="28575" cap="flat" cmpd="sng">
              <a:solidFill>
                <a:srgbClr val="333F50"/>
              </a:solidFill>
              <a:prstDash val="solid"/>
              <a:round/>
              <a:tailEnd type="arrow" w="med" len="med"/>
            </a:ln>
          </p:spPr>
        </p:cxnSp>
        <p:sp>
          <p:nvSpPr>
            <p:cNvPr id="902" name="矩形"/>
            <p:cNvSpPr/>
            <p:nvPr/>
          </p:nvSpPr>
          <p:spPr>
            <a:xfrm>
              <a:off x="5971222" y="1504631"/>
              <a:ext cx="1548129" cy="322579"/>
            </a:xfrm>
            <a:prstGeom prst="rect">
              <a:avLst/>
            </a:prstGeom>
            <a:noFill/>
            <a:ln w="19050" cap="flat" cmpd="sng">
              <a:solidFill>
                <a:srgbClr val="333F50"/>
              </a:solidFill>
              <a:prstDash val="sysDash"/>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校验标示</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cxnSp>
          <p:nvCxnSpPr>
            <p:cNvPr id="903" name="直线连接线"/>
            <p:cNvCxnSpPr>
              <a:stCxn id="902" idx="1"/>
            </p:cNvCxnSpPr>
            <p:nvPr/>
          </p:nvCxnSpPr>
          <p:spPr>
            <a:xfrm rot="21600000" flipH="1">
              <a:off x="4754563" y="1666238"/>
              <a:ext cx="1216660" cy="1243964"/>
            </a:xfrm>
            <a:prstGeom prst="straightConnector1">
              <a:avLst/>
            </a:prstGeom>
            <a:noFill/>
            <a:ln w="28575" cap="flat" cmpd="sng">
              <a:solidFill>
                <a:srgbClr val="333F50"/>
              </a:solidFill>
              <a:prstDash val="solid"/>
              <a:round/>
              <a:tailEnd type="arrow" w="med" len="med"/>
            </a:ln>
          </p:spPr>
        </p:cxnSp>
        <p:sp>
          <p:nvSpPr>
            <p:cNvPr id="904" name="矩形"/>
            <p:cNvSpPr/>
            <p:nvPr/>
          </p:nvSpPr>
          <p:spPr>
            <a:xfrm>
              <a:off x="5971222" y="2079942"/>
              <a:ext cx="1548129" cy="322579"/>
            </a:xfrm>
            <a:prstGeom prst="rect">
              <a:avLst/>
            </a:prstGeom>
            <a:noFill/>
            <a:ln w="19050" cap="flat" cmpd="sng">
              <a:solidFill>
                <a:srgbClr val="333F50"/>
              </a:solidFill>
              <a:prstDash val="sysDash"/>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量  程</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cxnSp>
          <p:nvCxnSpPr>
            <p:cNvPr id="905" name="直线连接线"/>
            <p:cNvCxnSpPr>
              <a:stCxn id="904" idx="1"/>
            </p:cNvCxnSpPr>
            <p:nvPr/>
          </p:nvCxnSpPr>
          <p:spPr>
            <a:xfrm rot="21600000" flipH="1">
              <a:off x="5021263" y="2241550"/>
              <a:ext cx="949960" cy="792479"/>
            </a:xfrm>
            <a:prstGeom prst="straightConnector1">
              <a:avLst/>
            </a:prstGeom>
            <a:noFill/>
            <a:ln w="28575" cap="flat" cmpd="sng">
              <a:solidFill>
                <a:srgbClr val="333F50"/>
              </a:solidFill>
              <a:prstDash val="solid"/>
              <a:round/>
              <a:tailEnd type="arrow" w="med" len="med"/>
            </a:ln>
          </p:spPr>
        </p:cxnSp>
        <p:sp>
          <p:nvSpPr>
            <p:cNvPr id="906" name="矩形"/>
            <p:cNvSpPr/>
            <p:nvPr/>
          </p:nvSpPr>
          <p:spPr>
            <a:xfrm>
              <a:off x="5971222" y="2979737"/>
              <a:ext cx="1548129" cy="322578"/>
            </a:xfrm>
            <a:prstGeom prst="rect">
              <a:avLst/>
            </a:prstGeom>
            <a:noFill/>
            <a:ln w="19050" cap="flat" cmpd="sng">
              <a:solidFill>
                <a:srgbClr val="333F50"/>
              </a:solidFill>
              <a:prstDash val="sysDash"/>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制造许可证标志</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cxnSp>
          <p:nvCxnSpPr>
            <p:cNvPr id="907" name="直线连接线"/>
            <p:cNvCxnSpPr>
              <a:stCxn id="906" idx="1"/>
            </p:cNvCxnSpPr>
            <p:nvPr/>
          </p:nvCxnSpPr>
          <p:spPr>
            <a:xfrm flipH="1" flipV="1">
              <a:off x="4649788" y="3062605"/>
              <a:ext cx="1321434" cy="78739"/>
            </a:xfrm>
            <a:prstGeom prst="straightConnector1">
              <a:avLst/>
            </a:prstGeom>
            <a:noFill/>
            <a:ln w="28575" cap="flat" cmpd="sng">
              <a:solidFill>
                <a:srgbClr val="333F50"/>
              </a:solidFill>
              <a:prstDash val="solid"/>
              <a:round/>
              <a:tailEnd type="arrow" w="med" len="med"/>
            </a:ln>
          </p:spPr>
        </p:cxnSp>
        <p:sp>
          <p:nvSpPr>
            <p:cNvPr id="908" name="矩形"/>
            <p:cNvSpPr/>
            <p:nvPr/>
          </p:nvSpPr>
          <p:spPr>
            <a:xfrm>
              <a:off x="5971222" y="3506786"/>
              <a:ext cx="1548129" cy="322578"/>
            </a:xfrm>
            <a:prstGeom prst="rect">
              <a:avLst/>
            </a:prstGeom>
            <a:noFill/>
            <a:ln w="19050" cap="flat" cmpd="sng">
              <a:solidFill>
                <a:srgbClr val="333F50"/>
              </a:solidFill>
              <a:prstDash val="sysDash"/>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出厂编号</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cxnSp>
          <p:nvCxnSpPr>
            <p:cNvPr id="909" name="直线连接线"/>
            <p:cNvCxnSpPr>
              <a:stCxn id="908" idx="1"/>
            </p:cNvCxnSpPr>
            <p:nvPr/>
          </p:nvCxnSpPr>
          <p:spPr>
            <a:xfrm flipH="1" flipV="1">
              <a:off x="4678363" y="3424555"/>
              <a:ext cx="1292859" cy="243838"/>
            </a:xfrm>
            <a:prstGeom prst="straightConnector1">
              <a:avLst/>
            </a:prstGeom>
            <a:noFill/>
            <a:ln w="28575" cap="flat" cmpd="sng">
              <a:solidFill>
                <a:srgbClr val="333F50"/>
              </a:solidFill>
              <a:prstDash val="solid"/>
              <a:round/>
              <a:tailEnd type="arrow" w="med" len="med"/>
            </a:ln>
          </p:spPr>
        </p:cxnSp>
      </p:grpSp>
      <p:sp>
        <p:nvSpPr>
          <p:cNvPr id="911" name="矩形"/>
          <p:cNvSpPr/>
          <p:nvPr/>
        </p:nvSpPr>
        <p:spPr>
          <a:xfrm>
            <a:off x="971974" y="4042410"/>
            <a:ext cx="7200053" cy="782955"/>
          </a:xfrm>
          <a:prstGeom prst="rect">
            <a:avLst/>
          </a:prstGeom>
          <a:noFill/>
          <a:ln w="9525" cap="flat" cmpd="sng">
            <a:noFill/>
            <a:prstDash val="solid"/>
            <a:miter/>
          </a:ln>
        </p:spPr>
        <p:txBody>
          <a:bodyPr vert="horz" wrap="square" lIns="91440" tIns="45720" rIns="91440" bIns="45720" anchor="ctr" anchorCtr="0">
            <a:spAutoFit/>
          </a:bodyPr>
          <a:lstStyle/>
          <a:p>
            <a:pPr marL="179705" indent="-179705" algn="just" fontAlgn="ctr">
              <a:lnSpc>
                <a:spcPct val="110000"/>
              </a:lnSpc>
              <a:spcBef>
                <a:spcPts val="0"/>
              </a:spcBef>
              <a:spcAft>
                <a:spcPts val="0"/>
              </a:spcAft>
              <a:buClr>
                <a:srgbClr val="7E7E7E"/>
              </a:buClr>
              <a:buSzPct val="75000"/>
              <a:buFont typeface="Wingdings" panose="05000000000000000000" charset="0"/>
              <a:buChar char="l"/>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新购的压力表可能由于运输过程中产生振动儿损坏，使用前必须校验；</a:t>
            </a:r>
            <a:endParaRPr lang="en-US" altLang="zh-CN"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179705" indent="-179705" algn="just" fontAlgn="ctr">
              <a:lnSpc>
                <a:spcPct val="110000"/>
              </a:lnSpc>
              <a:spcBef>
                <a:spcPts val="0"/>
              </a:spcBef>
              <a:spcAft>
                <a:spcPts val="0"/>
              </a:spcAft>
              <a:buClr>
                <a:srgbClr val="7E7E7E"/>
              </a:buClr>
              <a:buSzPct val="75000"/>
              <a:buFont typeface="Wingdings" panose="05000000000000000000" charset="0"/>
              <a:buChar char="l"/>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经过一阶段使用与受压的压力表，内部机件难免出现一些变形和磨损，导致产生各种误差和故障，因此必须定期校验。</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912" name="直线"/>
          <p:cNvSpPr/>
          <p:nvPr/>
        </p:nvSpPr>
        <p:spPr>
          <a:xfrm flipV="1">
            <a:off x="971974" y="3960495"/>
            <a:ext cx="7200053" cy="0"/>
          </a:xfrm>
          <a:prstGeom prst="line">
            <a:avLst/>
          </a:prstGeom>
          <a:noFill/>
          <a:ln w="12700" cap="flat" cmpd="sng">
            <a:solidFill>
              <a:srgbClr val="333F50"/>
            </a:solidFill>
            <a:prstDash val="solid"/>
            <a:round/>
          </a:ln>
        </p:spPr>
        <p:txBody>
          <a:bodyPr rtlCol="0" anchor="ctr"/>
          <a:lstStyle/>
          <a:p>
            <a:pPr algn="ctr"/>
          </a:p>
        </p:txBody>
      </p:sp>
      <p:sp>
        <p:nvSpPr>
          <p:cNvPr id="913"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三、检验检测</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7" name="矩形"/>
          <p:cNvSpPr/>
          <p:nvPr/>
        </p:nvSpPr>
        <p:spPr>
          <a:xfrm>
            <a:off x="3671992" y="924559"/>
            <a:ext cx="1800013"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安全附件-安全阀</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918" name="矩形"/>
          <p:cNvSpPr/>
          <p:nvPr/>
        </p:nvSpPr>
        <p:spPr>
          <a:xfrm>
            <a:off x="972185" y="3376930"/>
            <a:ext cx="7200265" cy="179704"/>
          </a:xfrm>
          <a:prstGeom prst="rect">
            <a:avLst/>
          </a:prstGeom>
          <a:solidFill>
            <a:srgbClr val="7E7E7E"/>
          </a:solidFill>
          <a:ln w="25400" cap="flat" cmpd="sng">
            <a:noFill/>
            <a:prstDash val="solid"/>
            <a:round/>
          </a:ln>
        </p:spPr>
        <p:txBody>
          <a:bodyPr rtlCol="0" anchor="ctr"/>
          <a:lstStyle/>
          <a:p>
            <a:pPr algn="ctr"/>
          </a:p>
        </p:txBody>
      </p:sp>
      <p:pic>
        <p:nvPicPr>
          <p:cNvPr id="919" name="图片"/>
          <p:cNvPicPr>
            <a:picLocks noChangeAspect="1"/>
          </p:cNvPicPr>
          <p:nvPr/>
        </p:nvPicPr>
        <p:blipFill>
          <a:blip r:embed="rId1" cstate="print"/>
          <a:stretch>
            <a:fillRect/>
          </a:stretch>
        </p:blipFill>
        <p:spPr>
          <a:xfrm>
            <a:off x="1273810" y="1501775"/>
            <a:ext cx="1336675" cy="3240405"/>
          </a:xfrm>
          <a:prstGeom prst="rect">
            <a:avLst/>
          </a:prstGeom>
          <a:noFill/>
          <a:ln w="9525" cap="flat" cmpd="sng">
            <a:noFill/>
            <a:prstDash val="solid"/>
            <a:miter/>
          </a:ln>
        </p:spPr>
      </p:pic>
      <p:sp>
        <p:nvSpPr>
          <p:cNvPr id="920" name="矩形"/>
          <p:cNvSpPr/>
          <p:nvPr/>
        </p:nvSpPr>
        <p:spPr>
          <a:xfrm>
            <a:off x="2749549" y="1511300"/>
            <a:ext cx="972184" cy="652145"/>
          </a:xfrm>
          <a:prstGeom prst="rect">
            <a:avLst/>
          </a:prstGeom>
          <a:noFill/>
          <a:ln w="12700" cap="flat" cmpd="sng">
            <a:solidFill>
              <a:srgbClr val="333F50"/>
            </a:solidFill>
            <a:prstDash val="solid"/>
            <a:round/>
          </a:ln>
        </p:spPr>
        <p:txBody>
          <a:bodyPr vert="horz" wrap="square" lIns="90170" tIns="46990" rIns="90170" bIns="46990" anchor="ctr" anchorCtr="0">
            <a:no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安全阀</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921" name="矩形"/>
          <p:cNvSpPr/>
          <p:nvPr/>
        </p:nvSpPr>
        <p:spPr>
          <a:xfrm>
            <a:off x="3721735" y="1431289"/>
            <a:ext cx="4450715" cy="782955"/>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一种自动阀门，当设备或管道内的介质压力升高超过规定值时，通过向系统外排放介质来防止管道或设备内介质压力超过规定数值的特殊阀门。</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922" name="矩形"/>
          <p:cNvSpPr/>
          <p:nvPr/>
        </p:nvSpPr>
        <p:spPr>
          <a:xfrm>
            <a:off x="2749549" y="2312670"/>
            <a:ext cx="972184" cy="313053"/>
          </a:xfrm>
          <a:prstGeom prst="rect">
            <a:avLst/>
          </a:prstGeom>
          <a:noFill/>
          <a:ln w="12700" cap="flat" cmpd="sng">
            <a:solidFill>
              <a:srgbClr val="333F50"/>
            </a:solid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工作压力</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923" name="矩形"/>
          <p:cNvSpPr/>
          <p:nvPr/>
        </p:nvSpPr>
        <p:spPr>
          <a:xfrm>
            <a:off x="3721735" y="2319972"/>
            <a:ext cx="274447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安全阀在适用介质下的压力。</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924" name="矩形"/>
          <p:cNvSpPr/>
          <p:nvPr/>
        </p:nvSpPr>
        <p:spPr>
          <a:xfrm>
            <a:off x="2749549" y="2795904"/>
            <a:ext cx="972184" cy="431799"/>
          </a:xfrm>
          <a:prstGeom prst="rect">
            <a:avLst/>
          </a:prstGeom>
          <a:noFill/>
          <a:ln w="12700" cap="flat" cmpd="sng">
            <a:solidFill>
              <a:srgbClr val="333F50"/>
            </a:solidFill>
            <a:prstDash val="solid"/>
            <a:round/>
          </a:ln>
        </p:spPr>
        <p:txBody>
          <a:bodyPr vert="horz" wrap="square" lIns="90170" tIns="46990" rIns="90170" bIns="46990" anchor="ctr" anchorCtr="0">
            <a:no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整定压力</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925" name="矩形"/>
          <p:cNvSpPr/>
          <p:nvPr/>
        </p:nvSpPr>
        <p:spPr>
          <a:xfrm>
            <a:off x="3721735" y="2712402"/>
            <a:ext cx="4450715" cy="552450"/>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安全阀在运行条件下开始开启的预定压力，整定压力一般为工作压力的1.05~1.1倍。</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926" name="矩形"/>
          <p:cNvSpPr/>
          <p:nvPr/>
        </p:nvSpPr>
        <p:spPr>
          <a:xfrm>
            <a:off x="2610484" y="3580193"/>
            <a:ext cx="3305175" cy="1172718"/>
          </a:xfrm>
          <a:prstGeom prst="rect">
            <a:avLst/>
          </a:prstGeom>
          <a:noFill/>
          <a:ln w="9525" cap="flat" cmpd="sng">
            <a:noFill/>
            <a:prstDash val="solid"/>
            <a:miter/>
          </a:ln>
        </p:spPr>
        <p:txBody>
          <a:bodyPr vert="horz" wrap="square" lIns="91440" tIns="45720" rIns="91440" bIns="45720" anchor="ctr" anchorCtr="0">
            <a:spAutoFit/>
          </a:bodyPr>
          <a:lstStyle/>
          <a:p>
            <a:pPr marL="179705" indent="-179705" algn="just" fontAlgn="ctr">
              <a:lnSpc>
                <a:spcPct val="129000"/>
              </a:lnSpc>
              <a:spcBef>
                <a:spcPts val="0"/>
              </a:spcBef>
              <a:spcAft>
                <a:spcPts val="0"/>
              </a:spcAft>
              <a:buClr>
                <a:srgbClr val="7E7E7E"/>
              </a:buClr>
              <a:buSzPct val="75000"/>
              <a:buFont typeface="Wingdings" panose="05000000000000000000" charset="0"/>
              <a:buChar char="l"/>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长期存放或第一次适用的安全阀；</a:t>
            </a:r>
            <a:endParaRPr lang="en-US" altLang="zh-CN"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179705" indent="-179705" algn="just" fontAlgn="ctr">
              <a:lnSpc>
                <a:spcPct val="129000"/>
              </a:lnSpc>
              <a:spcBef>
                <a:spcPts val="0"/>
              </a:spcBef>
              <a:spcAft>
                <a:spcPts val="0"/>
              </a:spcAft>
              <a:buClr>
                <a:srgbClr val="7E7E7E"/>
              </a:buClr>
              <a:buSzPct val="75000"/>
              <a:buFont typeface="Wingdings" panose="05000000000000000000" charset="0"/>
              <a:buChar char="l"/>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严重损坏和锈蚀的安全阀；</a:t>
            </a:r>
            <a:endParaRPr lang="en-US" altLang="zh-CN"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179705" indent="-179705" algn="just" fontAlgn="ctr">
              <a:lnSpc>
                <a:spcPct val="129000"/>
              </a:lnSpc>
              <a:spcBef>
                <a:spcPts val="0"/>
              </a:spcBef>
              <a:spcAft>
                <a:spcPts val="0"/>
              </a:spcAft>
              <a:buClr>
                <a:srgbClr val="7E7E7E"/>
              </a:buClr>
              <a:buSzPct val="75000"/>
              <a:buFont typeface="Wingdings" panose="05000000000000000000" charset="0"/>
              <a:buChar char="l"/>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阀门铭牌丢失的安全阀；</a:t>
            </a:r>
            <a:endParaRPr lang="en-US" altLang="zh-CN"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179705" indent="-179705" algn="just" fontAlgn="ctr">
              <a:lnSpc>
                <a:spcPct val="129000"/>
              </a:lnSpc>
              <a:spcBef>
                <a:spcPts val="0"/>
              </a:spcBef>
              <a:spcAft>
                <a:spcPts val="0"/>
              </a:spcAft>
              <a:buClr>
                <a:srgbClr val="7E7E7E"/>
              </a:buClr>
              <a:buSzPct val="75000"/>
              <a:buFont typeface="Wingdings" panose="05000000000000000000" charset="0"/>
              <a:buChar char="l"/>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定期校验。</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971"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246495" y="3657600"/>
            <a:ext cx="1318895" cy="1075055"/>
            <a:chOff x="6246495" y="3657600"/>
            <a:chExt cx="1318895" cy="1075055"/>
          </a:xfrm>
        </p:grpSpPr>
        <p:sp>
          <p:nvSpPr>
            <p:cNvPr id="927" name="曲线"/>
            <p:cNvSpPr/>
            <p:nvPr/>
          </p:nvSpPr>
          <p:spPr>
            <a:xfrm>
              <a:off x="7049838" y="4228583"/>
              <a:ext cx="515553" cy="372648"/>
            </a:xfrm>
            <a:custGeom>
              <a:avLst/>
              <a:gdLst>
                <a:gd name="T1" fmla="*/ 0 w 21600"/>
                <a:gd name="T2" fmla="*/ 0 h 21600"/>
                <a:gd name="T3" fmla="*/ 21600 w 21600"/>
                <a:gd name="T4" fmla="*/ 21600 h 21600"/>
              </a:gdLst>
              <a:ahLst/>
              <a:cxnLst/>
              <a:rect l="T1" t="T2" r="T3" b="T4"/>
              <a:pathLst>
                <a:path w="21600" h="21600">
                  <a:moveTo>
                    <a:pt x="20563" y="15638"/>
                  </a:moveTo>
                  <a:cubicBezTo>
                    <a:pt x="20563" y="7325"/>
                    <a:pt x="20563" y="7325"/>
                    <a:pt x="20563" y="7325"/>
                  </a:cubicBezTo>
                  <a:cubicBezTo>
                    <a:pt x="20563" y="6946"/>
                    <a:pt x="20327" y="6651"/>
                    <a:pt x="20040" y="6635"/>
                  </a:cubicBezTo>
                  <a:cubicBezTo>
                    <a:pt x="20040" y="6098"/>
                    <a:pt x="20040" y="6098"/>
                    <a:pt x="20040" y="6098"/>
                  </a:cubicBezTo>
                  <a:cubicBezTo>
                    <a:pt x="20040" y="5234"/>
                    <a:pt x="19527" y="4544"/>
                    <a:pt x="18904" y="4544"/>
                  </a:cubicBezTo>
                  <a:cubicBezTo>
                    <a:pt x="17769" y="4544"/>
                    <a:pt x="17769" y="4544"/>
                    <a:pt x="17769" y="4544"/>
                  </a:cubicBezTo>
                  <a:cubicBezTo>
                    <a:pt x="17856" y="4354"/>
                    <a:pt x="17906" y="4128"/>
                    <a:pt x="17906" y="3888"/>
                  </a:cubicBezTo>
                  <a:cubicBezTo>
                    <a:pt x="17906" y="3161"/>
                    <a:pt x="17906" y="3161"/>
                    <a:pt x="17906" y="3161"/>
                  </a:cubicBezTo>
                  <a:cubicBezTo>
                    <a:pt x="17906" y="2453"/>
                    <a:pt x="17482" y="1865"/>
                    <a:pt x="16970" y="1865"/>
                  </a:cubicBezTo>
                  <a:cubicBezTo>
                    <a:pt x="16445" y="1865"/>
                    <a:pt x="16445" y="1865"/>
                    <a:pt x="16445" y="1865"/>
                  </a:cubicBezTo>
                  <a:cubicBezTo>
                    <a:pt x="16496" y="1728"/>
                    <a:pt x="16532" y="1572"/>
                    <a:pt x="16532" y="1399"/>
                  </a:cubicBezTo>
                  <a:cubicBezTo>
                    <a:pt x="16532" y="897"/>
                    <a:pt x="16532" y="897"/>
                    <a:pt x="16532" y="897"/>
                  </a:cubicBezTo>
                  <a:cubicBezTo>
                    <a:pt x="16532" y="396"/>
                    <a:pt x="16246" y="0"/>
                    <a:pt x="15884" y="0"/>
                  </a:cubicBezTo>
                  <a:cubicBezTo>
                    <a:pt x="10968" y="0"/>
                    <a:pt x="10968" y="0"/>
                    <a:pt x="10968" y="0"/>
                  </a:cubicBezTo>
                  <a:cubicBezTo>
                    <a:pt x="10605" y="0"/>
                    <a:pt x="10307" y="396"/>
                    <a:pt x="10307" y="897"/>
                  </a:cubicBezTo>
                  <a:cubicBezTo>
                    <a:pt x="10307" y="1399"/>
                    <a:pt x="10307" y="1399"/>
                    <a:pt x="10307" y="1399"/>
                  </a:cubicBezTo>
                  <a:cubicBezTo>
                    <a:pt x="10307" y="1572"/>
                    <a:pt x="10344" y="1728"/>
                    <a:pt x="10405" y="1865"/>
                  </a:cubicBezTo>
                  <a:cubicBezTo>
                    <a:pt x="9882" y="1865"/>
                    <a:pt x="9882" y="1865"/>
                    <a:pt x="9882" y="1865"/>
                  </a:cubicBezTo>
                  <a:cubicBezTo>
                    <a:pt x="9371" y="1865"/>
                    <a:pt x="8946" y="2453"/>
                    <a:pt x="8946" y="3161"/>
                  </a:cubicBezTo>
                  <a:cubicBezTo>
                    <a:pt x="8946" y="3888"/>
                    <a:pt x="8946" y="3888"/>
                    <a:pt x="8946" y="3888"/>
                  </a:cubicBezTo>
                  <a:cubicBezTo>
                    <a:pt x="8946" y="4128"/>
                    <a:pt x="8996" y="4354"/>
                    <a:pt x="9071" y="4544"/>
                  </a:cubicBezTo>
                  <a:cubicBezTo>
                    <a:pt x="8783" y="4544"/>
                    <a:pt x="8783" y="4544"/>
                    <a:pt x="8783" y="4544"/>
                  </a:cubicBezTo>
                  <a:cubicBezTo>
                    <a:pt x="8160" y="4544"/>
                    <a:pt x="7660" y="5234"/>
                    <a:pt x="7660" y="6098"/>
                  </a:cubicBezTo>
                  <a:cubicBezTo>
                    <a:pt x="7660" y="6635"/>
                    <a:pt x="7660" y="6635"/>
                    <a:pt x="7660" y="6635"/>
                  </a:cubicBezTo>
                  <a:cubicBezTo>
                    <a:pt x="6426" y="6635"/>
                    <a:pt x="6426" y="6635"/>
                    <a:pt x="6426" y="6635"/>
                  </a:cubicBezTo>
                  <a:cubicBezTo>
                    <a:pt x="6126" y="6635"/>
                    <a:pt x="5889" y="6946"/>
                    <a:pt x="5889" y="7325"/>
                  </a:cubicBezTo>
                  <a:cubicBezTo>
                    <a:pt x="5889" y="13132"/>
                    <a:pt x="5889" y="13132"/>
                    <a:pt x="5889" y="13132"/>
                  </a:cubicBezTo>
                  <a:cubicBezTo>
                    <a:pt x="3506" y="13132"/>
                    <a:pt x="3506" y="13132"/>
                    <a:pt x="3506" y="13132"/>
                  </a:cubicBezTo>
                  <a:cubicBezTo>
                    <a:pt x="2943" y="13132"/>
                    <a:pt x="2482" y="13771"/>
                    <a:pt x="2482" y="14567"/>
                  </a:cubicBezTo>
                  <a:cubicBezTo>
                    <a:pt x="2482" y="15361"/>
                    <a:pt x="2482" y="15361"/>
                    <a:pt x="2482" y="15361"/>
                  </a:cubicBezTo>
                  <a:cubicBezTo>
                    <a:pt x="1895" y="15361"/>
                    <a:pt x="1895" y="15361"/>
                    <a:pt x="1895" y="15361"/>
                  </a:cubicBezTo>
                  <a:cubicBezTo>
                    <a:pt x="847" y="15361"/>
                    <a:pt x="0" y="16536"/>
                    <a:pt x="0" y="17988"/>
                  </a:cubicBezTo>
                  <a:cubicBezTo>
                    <a:pt x="0" y="18973"/>
                    <a:pt x="0" y="18973"/>
                    <a:pt x="0" y="18973"/>
                  </a:cubicBezTo>
                  <a:cubicBezTo>
                    <a:pt x="0" y="20424"/>
                    <a:pt x="847" y="21600"/>
                    <a:pt x="1895" y="21600"/>
                  </a:cubicBezTo>
                  <a:cubicBezTo>
                    <a:pt x="19703" y="21600"/>
                    <a:pt x="19703" y="21600"/>
                    <a:pt x="19703" y="21600"/>
                  </a:cubicBezTo>
                  <a:cubicBezTo>
                    <a:pt x="20750" y="21600"/>
                    <a:pt x="21600" y="20424"/>
                    <a:pt x="21600" y="18973"/>
                  </a:cubicBezTo>
                  <a:cubicBezTo>
                    <a:pt x="21600" y="17988"/>
                    <a:pt x="21600" y="17988"/>
                    <a:pt x="21600" y="17988"/>
                  </a:cubicBezTo>
                  <a:cubicBezTo>
                    <a:pt x="21600" y="16967"/>
                    <a:pt x="21175" y="16070"/>
                    <a:pt x="20563" y="15638"/>
                  </a:cubicBezTo>
                  <a:close/>
                </a:path>
              </a:pathLst>
            </a:custGeom>
            <a:solidFill>
              <a:srgbClr val="DADADA"/>
            </a:solidFill>
            <a:ln w="9525" cap="flat" cmpd="sng">
              <a:noFill/>
              <a:prstDash val="solid"/>
              <a:round/>
            </a:ln>
          </p:spPr>
          <p:txBody>
            <a:bodyPr rtlCol="0" anchor="ctr"/>
            <a:lstStyle/>
            <a:p>
              <a:pPr algn="ctr"/>
            </a:p>
          </p:txBody>
        </p:sp>
        <p:sp>
          <p:nvSpPr>
            <p:cNvPr id="928" name="曲线"/>
            <p:cNvSpPr/>
            <p:nvPr/>
          </p:nvSpPr>
          <p:spPr>
            <a:xfrm>
              <a:off x="6637533" y="4211084"/>
              <a:ext cx="199291" cy="65881"/>
            </a:xfrm>
            <a:custGeom>
              <a:avLst/>
              <a:gdLst>
                <a:gd name="T1" fmla="*/ 0 w 21600"/>
                <a:gd name="T2" fmla="*/ 0 h 21600"/>
                <a:gd name="T3" fmla="*/ 21600 w 21600"/>
                <a:gd name="T4" fmla="*/ 21600 h 21600"/>
              </a:gdLst>
              <a:ahLst/>
              <a:cxnLst/>
              <a:rect l="T1" t="T2" r="T3" b="T4"/>
              <a:pathLst>
                <a:path w="21600" h="21600">
                  <a:moveTo>
                    <a:pt x="19598" y="9578"/>
                  </a:moveTo>
                  <a:cubicBezTo>
                    <a:pt x="18435" y="9578"/>
                    <a:pt x="18435" y="9578"/>
                    <a:pt x="18435" y="9578"/>
                  </a:cubicBezTo>
                  <a:cubicBezTo>
                    <a:pt x="18725" y="8503"/>
                    <a:pt x="18919" y="7232"/>
                    <a:pt x="18919" y="5766"/>
                  </a:cubicBezTo>
                  <a:cubicBezTo>
                    <a:pt x="18919" y="2541"/>
                    <a:pt x="18079" y="0"/>
                    <a:pt x="17015" y="0"/>
                  </a:cubicBezTo>
                  <a:cubicBezTo>
                    <a:pt x="9975" y="0"/>
                    <a:pt x="9975" y="0"/>
                    <a:pt x="9975" y="0"/>
                  </a:cubicBezTo>
                  <a:cubicBezTo>
                    <a:pt x="8911" y="0"/>
                    <a:pt x="8070" y="2541"/>
                    <a:pt x="8070" y="5766"/>
                  </a:cubicBezTo>
                  <a:cubicBezTo>
                    <a:pt x="8070" y="7232"/>
                    <a:pt x="8232" y="8503"/>
                    <a:pt x="8556" y="9578"/>
                  </a:cubicBezTo>
                  <a:cubicBezTo>
                    <a:pt x="2000" y="9578"/>
                    <a:pt x="2000" y="9578"/>
                    <a:pt x="2000" y="9578"/>
                  </a:cubicBezTo>
                  <a:cubicBezTo>
                    <a:pt x="903" y="9578"/>
                    <a:pt x="0" y="12216"/>
                    <a:pt x="0" y="15637"/>
                  </a:cubicBezTo>
                  <a:cubicBezTo>
                    <a:pt x="0" y="18961"/>
                    <a:pt x="903" y="21600"/>
                    <a:pt x="2000" y="21600"/>
                  </a:cubicBezTo>
                  <a:cubicBezTo>
                    <a:pt x="19598" y="21600"/>
                    <a:pt x="19598" y="21600"/>
                    <a:pt x="19598" y="21600"/>
                  </a:cubicBezTo>
                  <a:cubicBezTo>
                    <a:pt x="20694" y="21600"/>
                    <a:pt x="21600" y="18961"/>
                    <a:pt x="21600" y="15637"/>
                  </a:cubicBezTo>
                  <a:cubicBezTo>
                    <a:pt x="21600" y="12216"/>
                    <a:pt x="20694" y="9578"/>
                    <a:pt x="19598" y="9578"/>
                  </a:cubicBezTo>
                  <a:close/>
                </a:path>
              </a:pathLst>
            </a:custGeom>
            <a:solidFill>
              <a:srgbClr val="DADADA"/>
            </a:solidFill>
            <a:ln w="9525" cap="flat" cmpd="sng">
              <a:noFill/>
              <a:prstDash val="solid"/>
              <a:round/>
            </a:ln>
          </p:spPr>
          <p:txBody>
            <a:bodyPr rtlCol="0" anchor="ctr"/>
            <a:lstStyle/>
            <a:p>
              <a:pPr algn="ctr"/>
            </a:p>
          </p:txBody>
        </p:sp>
        <p:sp>
          <p:nvSpPr>
            <p:cNvPr id="929" name="曲线"/>
            <p:cNvSpPr/>
            <p:nvPr/>
          </p:nvSpPr>
          <p:spPr>
            <a:xfrm>
              <a:off x="6830308" y="4145201"/>
              <a:ext cx="192774" cy="122156"/>
            </a:xfrm>
            <a:custGeom>
              <a:avLst/>
              <a:gdLst>
                <a:gd name="T1" fmla="*/ 0 w 21600"/>
                <a:gd name="T2" fmla="*/ 0 h 21600"/>
                <a:gd name="T3" fmla="*/ 21600 w 21600"/>
                <a:gd name="T4" fmla="*/ 21600 h 21600"/>
              </a:gdLst>
              <a:ahLst/>
              <a:cxnLst/>
              <a:rect l="T1" t="T2" r="T3" b="T4"/>
              <a:pathLst>
                <a:path w="21600" h="21600">
                  <a:moveTo>
                    <a:pt x="21165" y="18438"/>
                  </a:moveTo>
                  <a:cubicBezTo>
                    <a:pt x="15390" y="9271"/>
                    <a:pt x="15390" y="9271"/>
                    <a:pt x="15390" y="9271"/>
                  </a:cubicBezTo>
                  <a:cubicBezTo>
                    <a:pt x="15089" y="8850"/>
                    <a:pt x="14689" y="8692"/>
                    <a:pt x="14321" y="8850"/>
                  </a:cubicBezTo>
                  <a:cubicBezTo>
                    <a:pt x="14287" y="8850"/>
                    <a:pt x="14255" y="8850"/>
                    <a:pt x="14221" y="8850"/>
                  </a:cubicBezTo>
                  <a:cubicBezTo>
                    <a:pt x="11751" y="9639"/>
                    <a:pt x="11751" y="9639"/>
                    <a:pt x="11751" y="9639"/>
                  </a:cubicBezTo>
                  <a:cubicBezTo>
                    <a:pt x="12151" y="4582"/>
                    <a:pt x="7844" y="4267"/>
                    <a:pt x="3038" y="1368"/>
                  </a:cubicBezTo>
                  <a:cubicBezTo>
                    <a:pt x="767" y="0"/>
                    <a:pt x="0" y="684"/>
                    <a:pt x="1569" y="3582"/>
                  </a:cubicBezTo>
                  <a:cubicBezTo>
                    <a:pt x="8712" y="16173"/>
                    <a:pt x="8712" y="16173"/>
                    <a:pt x="8712" y="16173"/>
                  </a:cubicBezTo>
                  <a:cubicBezTo>
                    <a:pt x="9714" y="17754"/>
                    <a:pt x="10749" y="18597"/>
                    <a:pt x="10982" y="16120"/>
                  </a:cubicBezTo>
                  <a:cubicBezTo>
                    <a:pt x="10982" y="16120"/>
                    <a:pt x="11117" y="14592"/>
                    <a:pt x="11284" y="13064"/>
                  </a:cubicBezTo>
                  <a:cubicBezTo>
                    <a:pt x="14054" y="12169"/>
                    <a:pt x="14054" y="12169"/>
                    <a:pt x="14054" y="12169"/>
                  </a:cubicBezTo>
                  <a:cubicBezTo>
                    <a:pt x="19595" y="20914"/>
                    <a:pt x="19595" y="20914"/>
                    <a:pt x="19595" y="20914"/>
                  </a:cubicBezTo>
                  <a:cubicBezTo>
                    <a:pt x="20029" y="21600"/>
                    <a:pt x="20732" y="21600"/>
                    <a:pt x="21165" y="20914"/>
                  </a:cubicBezTo>
                  <a:cubicBezTo>
                    <a:pt x="21600" y="20229"/>
                    <a:pt x="21600" y="19122"/>
                    <a:pt x="21165" y="18438"/>
                  </a:cubicBezTo>
                  <a:close/>
                </a:path>
              </a:pathLst>
            </a:custGeom>
            <a:solidFill>
              <a:srgbClr val="706F6F"/>
            </a:solidFill>
            <a:ln w="9525" cap="flat" cmpd="sng">
              <a:noFill/>
              <a:prstDash val="solid"/>
              <a:round/>
            </a:ln>
          </p:spPr>
          <p:txBody>
            <a:bodyPr rtlCol="0" anchor="ctr"/>
            <a:lstStyle/>
            <a:p>
              <a:pPr algn="ctr"/>
            </a:p>
          </p:txBody>
        </p:sp>
        <p:sp>
          <p:nvSpPr>
            <p:cNvPr id="930" name="曲线"/>
            <p:cNvSpPr/>
            <p:nvPr/>
          </p:nvSpPr>
          <p:spPr>
            <a:xfrm>
              <a:off x="6989810" y="4220348"/>
              <a:ext cx="116281" cy="97793"/>
            </a:xfrm>
            <a:custGeom>
              <a:avLst/>
              <a:gdLst>
                <a:gd name="T1" fmla="*/ 0 w 21600"/>
                <a:gd name="T2" fmla="*/ 0 h 21600"/>
                <a:gd name="T3" fmla="*/ 21600 w 21600"/>
                <a:gd name="T4" fmla="*/ 21600 h 21600"/>
              </a:gdLst>
              <a:ahLst/>
              <a:cxnLst/>
              <a:rect l="T1" t="T2" r="T3" b="T4"/>
              <a:pathLst>
                <a:path w="21600" h="21600">
                  <a:moveTo>
                    <a:pt x="9193" y="20286"/>
                  </a:moveTo>
                  <a:cubicBezTo>
                    <a:pt x="5426" y="16478"/>
                    <a:pt x="5426" y="16478"/>
                    <a:pt x="5426" y="16478"/>
                  </a:cubicBezTo>
                  <a:cubicBezTo>
                    <a:pt x="4153" y="15165"/>
                    <a:pt x="3986" y="12801"/>
                    <a:pt x="5095" y="11292"/>
                  </a:cubicBezTo>
                  <a:cubicBezTo>
                    <a:pt x="5592" y="10569"/>
                    <a:pt x="5592" y="10569"/>
                    <a:pt x="5592" y="10569"/>
                  </a:cubicBezTo>
                  <a:cubicBezTo>
                    <a:pt x="5260" y="10504"/>
                    <a:pt x="4929" y="10373"/>
                    <a:pt x="4707" y="10373"/>
                  </a:cubicBezTo>
                  <a:cubicBezTo>
                    <a:pt x="3875" y="10437"/>
                    <a:pt x="3155" y="12671"/>
                    <a:pt x="1606" y="12079"/>
                  </a:cubicBezTo>
                  <a:cubicBezTo>
                    <a:pt x="0" y="11553"/>
                    <a:pt x="332" y="11094"/>
                    <a:pt x="1660" y="9256"/>
                  </a:cubicBezTo>
                  <a:cubicBezTo>
                    <a:pt x="2990" y="7352"/>
                    <a:pt x="3709" y="6434"/>
                    <a:pt x="5815" y="5513"/>
                  </a:cubicBezTo>
                  <a:cubicBezTo>
                    <a:pt x="7255" y="4923"/>
                    <a:pt x="9470" y="4923"/>
                    <a:pt x="10800" y="4923"/>
                  </a:cubicBezTo>
                  <a:cubicBezTo>
                    <a:pt x="11132" y="4923"/>
                    <a:pt x="11464" y="4923"/>
                    <a:pt x="11795" y="4988"/>
                  </a:cubicBezTo>
                  <a:cubicBezTo>
                    <a:pt x="11906" y="4988"/>
                    <a:pt x="11906" y="4988"/>
                    <a:pt x="11906" y="4988"/>
                  </a:cubicBezTo>
                  <a:cubicBezTo>
                    <a:pt x="11906" y="4988"/>
                    <a:pt x="11906" y="5055"/>
                    <a:pt x="11906" y="5055"/>
                  </a:cubicBezTo>
                  <a:cubicBezTo>
                    <a:pt x="12129" y="5120"/>
                    <a:pt x="12295" y="5185"/>
                    <a:pt x="12460" y="5251"/>
                  </a:cubicBezTo>
                  <a:cubicBezTo>
                    <a:pt x="15729" y="722"/>
                    <a:pt x="15729" y="722"/>
                    <a:pt x="15729" y="722"/>
                  </a:cubicBezTo>
                  <a:cubicBezTo>
                    <a:pt x="16283" y="0"/>
                    <a:pt x="17888" y="589"/>
                    <a:pt x="19384" y="2035"/>
                  </a:cubicBezTo>
                  <a:cubicBezTo>
                    <a:pt x="20823" y="3544"/>
                    <a:pt x="21600" y="5382"/>
                    <a:pt x="21046" y="6105"/>
                  </a:cubicBezTo>
                  <a:cubicBezTo>
                    <a:pt x="17667" y="10766"/>
                    <a:pt x="17667" y="10766"/>
                    <a:pt x="17667" y="10766"/>
                  </a:cubicBezTo>
                  <a:cubicBezTo>
                    <a:pt x="18221" y="12014"/>
                    <a:pt x="18055" y="13654"/>
                    <a:pt x="17223" y="14771"/>
                  </a:cubicBezTo>
                  <a:cubicBezTo>
                    <a:pt x="13568" y="19892"/>
                    <a:pt x="13568" y="19892"/>
                    <a:pt x="13568" y="19892"/>
                  </a:cubicBezTo>
                  <a:cubicBezTo>
                    <a:pt x="12460" y="21402"/>
                    <a:pt x="10467" y="21600"/>
                    <a:pt x="9193" y="20286"/>
                  </a:cubicBezTo>
                  <a:close/>
                </a:path>
              </a:pathLst>
            </a:custGeom>
            <a:solidFill>
              <a:srgbClr val="FAD9AA"/>
            </a:solidFill>
            <a:ln w="9525" cap="flat" cmpd="sng">
              <a:noFill/>
              <a:prstDash val="solid"/>
              <a:round/>
            </a:ln>
          </p:spPr>
          <p:txBody>
            <a:bodyPr rtlCol="0" anchor="ctr"/>
            <a:lstStyle/>
            <a:p>
              <a:pPr algn="ctr"/>
            </a:p>
          </p:txBody>
        </p:sp>
        <p:sp>
          <p:nvSpPr>
            <p:cNvPr id="931" name="曲线"/>
            <p:cNvSpPr/>
            <p:nvPr/>
          </p:nvSpPr>
          <p:spPr>
            <a:xfrm>
              <a:off x="6993926" y="4238191"/>
              <a:ext cx="86095" cy="77892"/>
            </a:xfrm>
            <a:custGeom>
              <a:avLst/>
              <a:gdLst>
                <a:gd name="T1" fmla="*/ 0 w 21600"/>
                <a:gd name="T2" fmla="*/ 0 h 21600"/>
                <a:gd name="T3" fmla="*/ 21600 w 21600"/>
                <a:gd name="T4" fmla="*/ 21600 h 21600"/>
              </a:gdLst>
              <a:ahLst/>
              <a:cxnLst/>
              <a:rect l="T1" t="T2" r="T3" b="T4"/>
              <a:pathLst>
                <a:path w="21600" h="21600">
                  <a:moveTo>
                    <a:pt x="20105" y="19282"/>
                  </a:moveTo>
                  <a:cubicBezTo>
                    <a:pt x="18610" y="21268"/>
                    <a:pt x="15918" y="21600"/>
                    <a:pt x="14124" y="19944"/>
                  </a:cubicBezTo>
                  <a:cubicBezTo>
                    <a:pt x="2091" y="8854"/>
                    <a:pt x="2091" y="8854"/>
                    <a:pt x="2091" y="8854"/>
                  </a:cubicBezTo>
                  <a:cubicBezTo>
                    <a:pt x="298" y="7200"/>
                    <a:pt x="0" y="4303"/>
                    <a:pt x="1493" y="2234"/>
                  </a:cubicBezTo>
                  <a:cubicBezTo>
                    <a:pt x="1493" y="2234"/>
                    <a:pt x="1493" y="2234"/>
                    <a:pt x="1493" y="2234"/>
                  </a:cubicBezTo>
                  <a:cubicBezTo>
                    <a:pt x="2989" y="248"/>
                    <a:pt x="5680" y="0"/>
                    <a:pt x="7474" y="1654"/>
                  </a:cubicBezTo>
                  <a:cubicBezTo>
                    <a:pt x="19507" y="12661"/>
                    <a:pt x="19507" y="12661"/>
                    <a:pt x="19507" y="12661"/>
                  </a:cubicBezTo>
                  <a:cubicBezTo>
                    <a:pt x="21301" y="14316"/>
                    <a:pt x="21600" y="17296"/>
                    <a:pt x="20105" y="19282"/>
                  </a:cubicBezTo>
                  <a:close/>
                </a:path>
              </a:pathLst>
            </a:custGeom>
            <a:solidFill>
              <a:srgbClr val="432918"/>
            </a:solidFill>
            <a:ln w="9525" cap="flat" cmpd="sng">
              <a:noFill/>
              <a:prstDash val="solid"/>
              <a:round/>
            </a:ln>
          </p:spPr>
          <p:txBody>
            <a:bodyPr rtlCol="0" anchor="ctr"/>
            <a:lstStyle/>
            <a:p>
              <a:pPr algn="ctr"/>
            </a:p>
          </p:txBody>
        </p:sp>
        <p:sp>
          <p:nvSpPr>
            <p:cNvPr id="932" name="曲线"/>
            <p:cNvSpPr/>
            <p:nvPr/>
          </p:nvSpPr>
          <p:spPr>
            <a:xfrm>
              <a:off x="7002159" y="4262897"/>
              <a:ext cx="32242" cy="34656"/>
            </a:xfrm>
            <a:custGeom>
              <a:avLst/>
              <a:gdLst>
                <a:gd name="T1" fmla="*/ 0 w 21600"/>
                <a:gd name="T2" fmla="*/ 0 h 21600"/>
                <a:gd name="T3" fmla="*/ 21600 w 21600"/>
                <a:gd name="T4" fmla="*/ 21600 h 21600"/>
              </a:gdLst>
              <a:ahLst/>
              <a:cxnLst/>
              <a:rect l="T1" t="T2" r="T3" b="T4"/>
              <a:pathLst>
                <a:path w="21600" h="21600">
                  <a:moveTo>
                    <a:pt x="19600" y="8751"/>
                  </a:moveTo>
                  <a:cubicBezTo>
                    <a:pt x="21599" y="6703"/>
                    <a:pt x="21400" y="3536"/>
                    <a:pt x="18999" y="1675"/>
                  </a:cubicBezTo>
                  <a:cubicBezTo>
                    <a:pt x="18999" y="1675"/>
                    <a:pt x="18999" y="1675"/>
                    <a:pt x="18999" y="1675"/>
                  </a:cubicBezTo>
                  <a:cubicBezTo>
                    <a:pt x="16799" y="0"/>
                    <a:pt x="13400" y="186"/>
                    <a:pt x="11599" y="2234"/>
                  </a:cubicBezTo>
                  <a:cubicBezTo>
                    <a:pt x="1800" y="12661"/>
                    <a:pt x="1800" y="12661"/>
                    <a:pt x="1800" y="12661"/>
                  </a:cubicBezTo>
                  <a:cubicBezTo>
                    <a:pt x="0" y="14896"/>
                    <a:pt x="199" y="17875"/>
                    <a:pt x="2399" y="19737"/>
                  </a:cubicBezTo>
                  <a:cubicBezTo>
                    <a:pt x="2399" y="19737"/>
                    <a:pt x="2399" y="19737"/>
                    <a:pt x="2399" y="19737"/>
                  </a:cubicBezTo>
                  <a:cubicBezTo>
                    <a:pt x="4599" y="21600"/>
                    <a:pt x="8000" y="21226"/>
                    <a:pt x="9999" y="19178"/>
                  </a:cubicBezTo>
                  <a:lnTo>
                    <a:pt x="19600" y="8751"/>
                  </a:lnTo>
                  <a:close/>
                </a:path>
              </a:pathLst>
            </a:custGeom>
            <a:solidFill>
              <a:srgbClr val="FDEACE"/>
            </a:solidFill>
            <a:ln w="9525" cap="flat" cmpd="sng">
              <a:noFill/>
              <a:prstDash val="solid"/>
              <a:round/>
            </a:ln>
          </p:spPr>
          <p:txBody>
            <a:bodyPr rtlCol="0" anchor="ctr"/>
            <a:lstStyle/>
            <a:p>
              <a:pPr algn="ctr"/>
            </a:p>
          </p:txBody>
        </p:sp>
        <p:sp>
          <p:nvSpPr>
            <p:cNvPr id="933" name="曲线"/>
            <p:cNvSpPr/>
            <p:nvPr/>
          </p:nvSpPr>
          <p:spPr>
            <a:xfrm>
              <a:off x="7011763" y="4268045"/>
              <a:ext cx="38759" cy="42549"/>
            </a:xfrm>
            <a:custGeom>
              <a:avLst/>
              <a:gdLst>
                <a:gd name="T1" fmla="*/ 0 w 21600"/>
                <a:gd name="T2" fmla="*/ 0 h 21600"/>
                <a:gd name="T3" fmla="*/ 21600 w 21600"/>
                <a:gd name="T4" fmla="*/ 21600 h 21600"/>
              </a:gdLst>
              <a:ahLst/>
              <a:cxnLst/>
              <a:rect l="T1" t="T2" r="T3" b="T4"/>
              <a:pathLst>
                <a:path w="21600" h="21600">
                  <a:moveTo>
                    <a:pt x="19950" y="7249"/>
                  </a:moveTo>
                  <a:cubicBezTo>
                    <a:pt x="21600" y="5436"/>
                    <a:pt x="21435" y="2869"/>
                    <a:pt x="19621" y="1509"/>
                  </a:cubicBezTo>
                  <a:cubicBezTo>
                    <a:pt x="19621" y="1509"/>
                    <a:pt x="19621" y="1509"/>
                    <a:pt x="19621" y="1509"/>
                  </a:cubicBezTo>
                  <a:cubicBezTo>
                    <a:pt x="17642" y="0"/>
                    <a:pt x="14838" y="302"/>
                    <a:pt x="13355" y="1963"/>
                  </a:cubicBezTo>
                  <a:cubicBezTo>
                    <a:pt x="1484" y="14499"/>
                    <a:pt x="1484" y="14499"/>
                    <a:pt x="1484" y="14499"/>
                  </a:cubicBezTo>
                  <a:cubicBezTo>
                    <a:pt x="0" y="16162"/>
                    <a:pt x="164" y="18729"/>
                    <a:pt x="1978" y="20240"/>
                  </a:cubicBezTo>
                  <a:cubicBezTo>
                    <a:pt x="1978" y="20240"/>
                    <a:pt x="1978" y="20240"/>
                    <a:pt x="1978" y="20240"/>
                  </a:cubicBezTo>
                  <a:cubicBezTo>
                    <a:pt x="3792" y="21600"/>
                    <a:pt x="6595" y="21448"/>
                    <a:pt x="8244" y="19786"/>
                  </a:cubicBezTo>
                  <a:lnTo>
                    <a:pt x="19950" y="7249"/>
                  </a:lnTo>
                  <a:close/>
                </a:path>
              </a:pathLst>
            </a:custGeom>
            <a:solidFill>
              <a:srgbClr val="FDEACE"/>
            </a:solidFill>
            <a:ln w="9525" cap="flat" cmpd="sng">
              <a:noFill/>
              <a:prstDash val="solid"/>
              <a:round/>
            </a:ln>
          </p:spPr>
          <p:txBody>
            <a:bodyPr rtlCol="0" anchor="ctr"/>
            <a:lstStyle/>
            <a:p>
              <a:pPr algn="ctr"/>
            </a:p>
          </p:txBody>
        </p:sp>
        <p:sp>
          <p:nvSpPr>
            <p:cNvPr id="934" name="曲线"/>
            <p:cNvSpPr/>
            <p:nvPr/>
          </p:nvSpPr>
          <p:spPr>
            <a:xfrm>
              <a:off x="7026169" y="4283486"/>
              <a:ext cx="32242" cy="34656"/>
            </a:xfrm>
            <a:custGeom>
              <a:avLst/>
              <a:gdLst>
                <a:gd name="T1" fmla="*/ 0 w 21600"/>
                <a:gd name="T2" fmla="*/ 0 h 21600"/>
                <a:gd name="T3" fmla="*/ 21600 w 21600"/>
                <a:gd name="T4" fmla="*/ 21600 h 21600"/>
              </a:gdLst>
              <a:ahLst/>
              <a:cxnLst/>
              <a:rect l="T1" t="T2" r="T3" b="T4"/>
              <a:pathLst>
                <a:path w="21600" h="21600">
                  <a:moveTo>
                    <a:pt x="19600" y="8750"/>
                  </a:moveTo>
                  <a:cubicBezTo>
                    <a:pt x="21599" y="6702"/>
                    <a:pt x="21400" y="3537"/>
                    <a:pt x="18999" y="1862"/>
                  </a:cubicBezTo>
                  <a:cubicBezTo>
                    <a:pt x="18999" y="1862"/>
                    <a:pt x="18999" y="1862"/>
                    <a:pt x="18999" y="1862"/>
                  </a:cubicBezTo>
                  <a:cubicBezTo>
                    <a:pt x="16799" y="0"/>
                    <a:pt x="13400" y="186"/>
                    <a:pt x="11599" y="2420"/>
                  </a:cubicBezTo>
                  <a:cubicBezTo>
                    <a:pt x="1800" y="12848"/>
                    <a:pt x="1800" y="12848"/>
                    <a:pt x="1800" y="12848"/>
                  </a:cubicBezTo>
                  <a:cubicBezTo>
                    <a:pt x="0" y="14896"/>
                    <a:pt x="199" y="18061"/>
                    <a:pt x="2399" y="19924"/>
                  </a:cubicBezTo>
                  <a:cubicBezTo>
                    <a:pt x="2399" y="19924"/>
                    <a:pt x="2399" y="19924"/>
                    <a:pt x="2399" y="19924"/>
                  </a:cubicBezTo>
                  <a:cubicBezTo>
                    <a:pt x="4599" y="21600"/>
                    <a:pt x="8000" y="21413"/>
                    <a:pt x="9999" y="19364"/>
                  </a:cubicBezTo>
                  <a:lnTo>
                    <a:pt x="19600" y="8750"/>
                  </a:lnTo>
                  <a:close/>
                </a:path>
              </a:pathLst>
            </a:custGeom>
            <a:solidFill>
              <a:srgbClr val="FDEACE"/>
            </a:solidFill>
            <a:ln w="9525" cap="flat" cmpd="sng">
              <a:noFill/>
              <a:prstDash val="solid"/>
              <a:round/>
            </a:ln>
          </p:spPr>
          <p:txBody>
            <a:bodyPr rtlCol="0" anchor="ctr"/>
            <a:lstStyle/>
            <a:p>
              <a:pPr algn="ctr"/>
            </a:p>
          </p:txBody>
        </p:sp>
        <p:sp>
          <p:nvSpPr>
            <p:cNvPr id="935" name="曲线"/>
            <p:cNvSpPr/>
            <p:nvPr/>
          </p:nvSpPr>
          <p:spPr>
            <a:xfrm>
              <a:off x="7039890" y="4295496"/>
              <a:ext cx="27783" cy="29509"/>
            </a:xfrm>
            <a:custGeom>
              <a:avLst/>
              <a:gdLst>
                <a:gd name="T1" fmla="*/ 0 w 21600"/>
                <a:gd name="T2" fmla="*/ 0 h 21600"/>
                <a:gd name="T3" fmla="*/ 21600 w 21600"/>
                <a:gd name="T4" fmla="*/ 21600 h 21600"/>
              </a:gdLst>
              <a:ahLst/>
              <a:cxnLst/>
              <a:rect l="T1" t="T2" r="T3" b="T4"/>
              <a:pathLst>
                <a:path w="21600" h="21600">
                  <a:moveTo>
                    <a:pt x="19742" y="9381"/>
                  </a:moveTo>
                  <a:cubicBezTo>
                    <a:pt x="21600" y="6980"/>
                    <a:pt x="21367" y="3708"/>
                    <a:pt x="19045" y="1963"/>
                  </a:cubicBezTo>
                  <a:cubicBezTo>
                    <a:pt x="19045" y="1963"/>
                    <a:pt x="19045" y="1963"/>
                    <a:pt x="19045" y="1963"/>
                  </a:cubicBezTo>
                  <a:cubicBezTo>
                    <a:pt x="16722" y="0"/>
                    <a:pt x="13237" y="218"/>
                    <a:pt x="11148" y="2398"/>
                  </a:cubicBezTo>
                  <a:cubicBezTo>
                    <a:pt x="2090" y="12217"/>
                    <a:pt x="2090" y="12217"/>
                    <a:pt x="2090" y="12217"/>
                  </a:cubicBezTo>
                  <a:cubicBezTo>
                    <a:pt x="0" y="14618"/>
                    <a:pt x="464" y="17889"/>
                    <a:pt x="2787" y="19853"/>
                  </a:cubicBezTo>
                  <a:cubicBezTo>
                    <a:pt x="2787" y="19853"/>
                    <a:pt x="2787" y="19853"/>
                    <a:pt x="2787" y="19853"/>
                  </a:cubicBezTo>
                  <a:cubicBezTo>
                    <a:pt x="5108" y="21600"/>
                    <a:pt x="8593" y="21381"/>
                    <a:pt x="10684" y="19199"/>
                  </a:cubicBezTo>
                  <a:lnTo>
                    <a:pt x="19742" y="9381"/>
                  </a:lnTo>
                  <a:close/>
                </a:path>
              </a:pathLst>
            </a:custGeom>
            <a:solidFill>
              <a:srgbClr val="FDEACE"/>
            </a:solidFill>
            <a:ln w="9525" cap="flat" cmpd="sng">
              <a:noFill/>
              <a:prstDash val="solid"/>
              <a:round/>
            </a:ln>
          </p:spPr>
          <p:txBody>
            <a:bodyPr rtlCol="0" anchor="ctr"/>
            <a:lstStyle/>
            <a:p>
              <a:pPr algn="ctr"/>
            </a:p>
          </p:txBody>
        </p:sp>
        <p:sp>
          <p:nvSpPr>
            <p:cNvPr id="936" name="曲线"/>
            <p:cNvSpPr/>
            <p:nvPr/>
          </p:nvSpPr>
          <p:spPr>
            <a:xfrm>
              <a:off x="7054297" y="3993190"/>
              <a:ext cx="126228" cy="267304"/>
            </a:xfrm>
            <a:custGeom>
              <a:avLst/>
              <a:gdLst>
                <a:gd name="T1" fmla="*/ 0 w 21600"/>
                <a:gd name="T2" fmla="*/ 0 h 21600"/>
                <a:gd name="T3" fmla="*/ 21600 w 21600"/>
                <a:gd name="T4" fmla="*/ 21600 h 21600"/>
              </a:gdLst>
              <a:ahLst/>
              <a:cxnLst/>
              <a:rect l="T1" t="T2" r="T3" b="T4"/>
              <a:pathLst>
                <a:path w="21600" h="21600">
                  <a:moveTo>
                    <a:pt x="0" y="19046"/>
                  </a:moveTo>
                  <a:cubicBezTo>
                    <a:pt x="0" y="19046"/>
                    <a:pt x="3056" y="20131"/>
                    <a:pt x="8048" y="21600"/>
                  </a:cubicBezTo>
                  <a:cubicBezTo>
                    <a:pt x="8048" y="21600"/>
                    <a:pt x="18949" y="17722"/>
                    <a:pt x="20682" y="11703"/>
                  </a:cubicBezTo>
                  <a:cubicBezTo>
                    <a:pt x="21396" y="9246"/>
                    <a:pt x="21600" y="2022"/>
                    <a:pt x="21600" y="2022"/>
                  </a:cubicBezTo>
                  <a:cubicBezTo>
                    <a:pt x="21600" y="914"/>
                    <a:pt x="19663" y="0"/>
                    <a:pt x="17319" y="0"/>
                  </a:cubicBezTo>
                  <a:cubicBezTo>
                    <a:pt x="15944" y="0"/>
                    <a:pt x="15944" y="0"/>
                    <a:pt x="15944" y="0"/>
                  </a:cubicBezTo>
                  <a:cubicBezTo>
                    <a:pt x="13550" y="0"/>
                    <a:pt x="11666" y="914"/>
                    <a:pt x="11666" y="2022"/>
                  </a:cubicBezTo>
                  <a:cubicBezTo>
                    <a:pt x="11666" y="2022"/>
                    <a:pt x="12582" y="8691"/>
                    <a:pt x="11054" y="10762"/>
                  </a:cubicBezTo>
                  <a:cubicBezTo>
                    <a:pt x="6113" y="17482"/>
                    <a:pt x="0" y="19046"/>
                    <a:pt x="0" y="19046"/>
                  </a:cubicBezTo>
                  <a:close/>
                </a:path>
              </a:pathLst>
            </a:custGeom>
            <a:solidFill>
              <a:srgbClr val="EFA500"/>
            </a:solidFill>
            <a:ln w="9525" cap="flat" cmpd="sng">
              <a:noFill/>
              <a:prstDash val="solid"/>
              <a:round/>
            </a:ln>
          </p:spPr>
          <p:txBody>
            <a:bodyPr rtlCol="0" anchor="ctr"/>
            <a:lstStyle/>
            <a:p>
              <a:pPr algn="ctr"/>
            </a:p>
          </p:txBody>
        </p:sp>
        <p:sp>
          <p:nvSpPr>
            <p:cNvPr id="937" name="曲线"/>
            <p:cNvSpPr/>
            <p:nvPr/>
          </p:nvSpPr>
          <p:spPr>
            <a:xfrm>
              <a:off x="7152399" y="4658537"/>
              <a:ext cx="101531" cy="37402"/>
            </a:xfrm>
            <a:custGeom>
              <a:avLst/>
              <a:gdLst>
                <a:gd name="T1" fmla="*/ 0 w 21600"/>
                <a:gd name="T2" fmla="*/ 0 h 21600"/>
                <a:gd name="T3" fmla="*/ 21600 w 21600"/>
                <a:gd name="T4" fmla="*/ 21600 h 21600"/>
              </a:gdLst>
              <a:ahLst/>
              <a:cxnLst/>
              <a:rect l="T1" t="T2" r="T3" b="T4"/>
              <a:pathLst>
                <a:path w="21600" h="21600">
                  <a:moveTo>
                    <a:pt x="14483" y="0"/>
                  </a:moveTo>
                  <a:cubicBezTo>
                    <a:pt x="14483" y="0"/>
                    <a:pt x="11308" y="1714"/>
                    <a:pt x="8194" y="6857"/>
                  </a:cubicBezTo>
                  <a:cubicBezTo>
                    <a:pt x="3938" y="13714"/>
                    <a:pt x="0" y="21600"/>
                    <a:pt x="0" y="21600"/>
                  </a:cubicBezTo>
                  <a:cubicBezTo>
                    <a:pt x="21344" y="18857"/>
                    <a:pt x="21344" y="18857"/>
                    <a:pt x="21344" y="18857"/>
                  </a:cubicBezTo>
                  <a:cubicBezTo>
                    <a:pt x="21600" y="0"/>
                    <a:pt x="21600" y="0"/>
                    <a:pt x="21600" y="0"/>
                  </a:cubicBezTo>
                  <a:lnTo>
                    <a:pt x="14483" y="0"/>
                  </a:lnTo>
                  <a:close/>
                </a:path>
              </a:pathLst>
            </a:custGeom>
            <a:solidFill>
              <a:srgbClr val="024456"/>
            </a:solidFill>
            <a:ln w="9525" cap="flat" cmpd="sng">
              <a:noFill/>
              <a:prstDash val="solid"/>
              <a:round/>
            </a:ln>
          </p:spPr>
          <p:txBody>
            <a:bodyPr rtlCol="0" anchor="ctr"/>
            <a:lstStyle/>
            <a:p>
              <a:pPr algn="ctr"/>
            </a:p>
          </p:txBody>
        </p:sp>
        <p:sp>
          <p:nvSpPr>
            <p:cNvPr id="938" name="曲线"/>
            <p:cNvSpPr/>
            <p:nvPr/>
          </p:nvSpPr>
          <p:spPr>
            <a:xfrm>
              <a:off x="7203509" y="4346280"/>
              <a:ext cx="51107" cy="317060"/>
            </a:xfrm>
            <a:custGeom>
              <a:avLst/>
              <a:gdLst>
                <a:gd name="T1" fmla="*/ 0 w 21600"/>
                <a:gd name="T2" fmla="*/ 0 h 21600"/>
                <a:gd name="T3" fmla="*/ 21600 w 21600"/>
                <a:gd name="T4" fmla="*/ 21600 h 21600"/>
              </a:gdLst>
              <a:ahLst/>
              <a:cxnLst/>
              <a:rect l="T1" t="T2" r="T3" b="T4"/>
              <a:pathLst>
                <a:path w="21600" h="21600">
                  <a:moveTo>
                    <a:pt x="21600" y="21552"/>
                  </a:moveTo>
                  <a:lnTo>
                    <a:pt x="0" y="21600"/>
                  </a:lnTo>
                  <a:lnTo>
                    <a:pt x="0" y="0"/>
                  </a:lnTo>
                  <a:lnTo>
                    <a:pt x="21600" y="584"/>
                  </a:lnTo>
                  <a:lnTo>
                    <a:pt x="21600" y="21552"/>
                  </a:lnTo>
                  <a:close/>
                </a:path>
              </a:pathLst>
            </a:custGeom>
            <a:solidFill>
              <a:srgbClr val="024456"/>
            </a:solidFill>
            <a:ln w="9525" cap="flat" cmpd="sng">
              <a:noFill/>
              <a:prstDash val="solid"/>
              <a:round/>
            </a:ln>
          </p:spPr>
          <p:txBody>
            <a:bodyPr rtlCol="0" anchor="ctr"/>
            <a:lstStyle/>
            <a:p>
              <a:pPr algn="ctr"/>
            </a:p>
          </p:txBody>
        </p:sp>
        <p:sp>
          <p:nvSpPr>
            <p:cNvPr id="939" name="曲线"/>
            <p:cNvSpPr/>
            <p:nvPr/>
          </p:nvSpPr>
          <p:spPr>
            <a:xfrm>
              <a:off x="7159259" y="3991816"/>
              <a:ext cx="227418" cy="373334"/>
            </a:xfrm>
            <a:custGeom>
              <a:avLst/>
              <a:gdLst>
                <a:gd name="T1" fmla="*/ 0 w 21600"/>
                <a:gd name="T2" fmla="*/ 0 h 21600"/>
                <a:gd name="T3" fmla="*/ 21600 w 21600"/>
                <a:gd name="T4" fmla="*/ 21600 h 21600"/>
              </a:gdLst>
              <a:ahLst/>
              <a:cxnLst/>
              <a:rect l="T1" t="T2" r="T3" b="T4"/>
              <a:pathLst>
                <a:path w="21600" h="21600">
                  <a:moveTo>
                    <a:pt x="18881" y="0"/>
                  </a:moveTo>
                  <a:cubicBezTo>
                    <a:pt x="17636" y="0"/>
                    <a:pt x="17636" y="0"/>
                    <a:pt x="17636" y="0"/>
                  </a:cubicBezTo>
                  <a:cubicBezTo>
                    <a:pt x="16645" y="0"/>
                    <a:pt x="16645" y="0"/>
                    <a:pt x="16645" y="0"/>
                  </a:cubicBezTo>
                  <a:cubicBezTo>
                    <a:pt x="4755" y="0"/>
                    <a:pt x="4755" y="0"/>
                    <a:pt x="4755" y="0"/>
                  </a:cubicBezTo>
                  <a:cubicBezTo>
                    <a:pt x="4642" y="0"/>
                    <a:pt x="4642" y="0"/>
                    <a:pt x="4642" y="0"/>
                  </a:cubicBezTo>
                  <a:cubicBezTo>
                    <a:pt x="2746" y="0"/>
                    <a:pt x="2746" y="0"/>
                    <a:pt x="2746" y="0"/>
                  </a:cubicBezTo>
                  <a:cubicBezTo>
                    <a:pt x="1217" y="0"/>
                    <a:pt x="0" y="654"/>
                    <a:pt x="0" y="1466"/>
                  </a:cubicBezTo>
                  <a:cubicBezTo>
                    <a:pt x="0" y="20133"/>
                    <a:pt x="0" y="20133"/>
                    <a:pt x="0" y="20133"/>
                  </a:cubicBezTo>
                  <a:cubicBezTo>
                    <a:pt x="0" y="20943"/>
                    <a:pt x="1217" y="21600"/>
                    <a:pt x="2746" y="21600"/>
                  </a:cubicBezTo>
                  <a:cubicBezTo>
                    <a:pt x="18881" y="21600"/>
                    <a:pt x="18881" y="21600"/>
                    <a:pt x="18881" y="21600"/>
                  </a:cubicBezTo>
                  <a:cubicBezTo>
                    <a:pt x="20381" y="21600"/>
                    <a:pt x="21600" y="20943"/>
                    <a:pt x="21600" y="20133"/>
                  </a:cubicBezTo>
                  <a:cubicBezTo>
                    <a:pt x="21600" y="1466"/>
                    <a:pt x="21600" y="1466"/>
                    <a:pt x="21600" y="1466"/>
                  </a:cubicBezTo>
                  <a:cubicBezTo>
                    <a:pt x="21600" y="654"/>
                    <a:pt x="20381" y="0"/>
                    <a:pt x="18881" y="0"/>
                  </a:cubicBezTo>
                  <a:close/>
                </a:path>
              </a:pathLst>
            </a:custGeom>
            <a:solidFill>
              <a:srgbClr val="024456"/>
            </a:solidFill>
            <a:ln w="9525" cap="flat" cmpd="sng">
              <a:noFill/>
              <a:prstDash val="solid"/>
              <a:round/>
            </a:ln>
          </p:spPr>
          <p:txBody>
            <a:bodyPr rtlCol="0" anchor="ctr"/>
            <a:lstStyle/>
            <a:p>
              <a:pPr algn="ctr"/>
            </a:p>
          </p:txBody>
        </p:sp>
        <p:sp>
          <p:nvSpPr>
            <p:cNvPr id="940" name="曲线"/>
            <p:cNvSpPr/>
            <p:nvPr/>
          </p:nvSpPr>
          <p:spPr>
            <a:xfrm>
              <a:off x="7209340" y="3991816"/>
              <a:ext cx="135490" cy="180147"/>
            </a:xfrm>
            <a:custGeom>
              <a:avLst/>
              <a:gdLst>
                <a:gd name="T1" fmla="*/ 0 w 21600"/>
                <a:gd name="T2" fmla="*/ 0 h 21600"/>
                <a:gd name="T3" fmla="*/ 21600 w 21600"/>
                <a:gd name="T4" fmla="*/ 21600 h 21600"/>
              </a:gdLst>
              <a:ahLst/>
              <a:cxnLst/>
              <a:rect l="T1" t="T2" r="T3" b="T4"/>
              <a:pathLst>
                <a:path w="21600" h="21600">
                  <a:moveTo>
                    <a:pt x="3180" y="21600"/>
                  </a:moveTo>
                  <a:cubicBezTo>
                    <a:pt x="18418" y="21600"/>
                    <a:pt x="18418" y="21600"/>
                    <a:pt x="18418" y="21600"/>
                  </a:cubicBezTo>
                  <a:cubicBezTo>
                    <a:pt x="20175" y="21600"/>
                    <a:pt x="21600" y="20526"/>
                    <a:pt x="21600" y="19202"/>
                  </a:cubicBezTo>
                  <a:cubicBezTo>
                    <a:pt x="21600" y="0"/>
                    <a:pt x="21600" y="0"/>
                    <a:pt x="21600" y="0"/>
                  </a:cubicBezTo>
                  <a:cubicBezTo>
                    <a:pt x="19937" y="0"/>
                    <a:pt x="19937" y="0"/>
                    <a:pt x="19937" y="0"/>
                  </a:cubicBezTo>
                  <a:cubicBezTo>
                    <a:pt x="0" y="0"/>
                    <a:pt x="0" y="0"/>
                    <a:pt x="0" y="0"/>
                  </a:cubicBezTo>
                  <a:cubicBezTo>
                    <a:pt x="0" y="19202"/>
                    <a:pt x="0" y="19202"/>
                    <a:pt x="0" y="19202"/>
                  </a:cubicBezTo>
                  <a:cubicBezTo>
                    <a:pt x="0" y="20526"/>
                    <a:pt x="1424" y="21600"/>
                    <a:pt x="3180" y="21600"/>
                  </a:cubicBezTo>
                  <a:close/>
                </a:path>
              </a:pathLst>
            </a:custGeom>
            <a:solidFill>
              <a:srgbClr val="F2C900"/>
            </a:solidFill>
            <a:ln w="9525" cap="flat" cmpd="sng">
              <a:noFill/>
              <a:prstDash val="solid"/>
              <a:round/>
            </a:ln>
          </p:spPr>
          <p:txBody>
            <a:bodyPr rtlCol="0" anchor="ctr"/>
            <a:lstStyle/>
            <a:p>
              <a:pPr algn="ctr"/>
            </a:p>
          </p:txBody>
        </p:sp>
        <p:sp>
          <p:nvSpPr>
            <p:cNvPr id="941" name="曲线"/>
            <p:cNvSpPr/>
            <p:nvPr/>
          </p:nvSpPr>
          <p:spPr>
            <a:xfrm>
              <a:off x="7250159" y="3943435"/>
              <a:ext cx="42189" cy="67941"/>
            </a:xfrm>
            <a:custGeom>
              <a:avLst/>
              <a:gdLst>
                <a:gd name="T1" fmla="*/ 0 w 21600"/>
                <a:gd name="T2" fmla="*/ 0 h 21600"/>
                <a:gd name="T3" fmla="*/ 21600 w 21600"/>
                <a:gd name="T4" fmla="*/ 21600 h 21600"/>
              </a:gdLst>
              <a:ahLst/>
              <a:cxnLst/>
              <a:rect l="T1" t="T2" r="T3" b="T4"/>
              <a:pathLst>
                <a:path w="21600" h="21600">
                  <a:moveTo>
                    <a:pt x="21600" y="16937"/>
                  </a:moveTo>
                  <a:cubicBezTo>
                    <a:pt x="21600" y="19506"/>
                    <a:pt x="16850" y="21600"/>
                    <a:pt x="10875" y="21600"/>
                  </a:cubicBezTo>
                  <a:cubicBezTo>
                    <a:pt x="10875" y="21600"/>
                    <a:pt x="10875" y="21600"/>
                    <a:pt x="10875" y="21600"/>
                  </a:cubicBezTo>
                  <a:cubicBezTo>
                    <a:pt x="4902" y="21600"/>
                    <a:pt x="0" y="19506"/>
                    <a:pt x="0" y="16937"/>
                  </a:cubicBezTo>
                  <a:cubicBezTo>
                    <a:pt x="0" y="4662"/>
                    <a:pt x="0" y="4662"/>
                    <a:pt x="0" y="4662"/>
                  </a:cubicBezTo>
                  <a:cubicBezTo>
                    <a:pt x="0" y="2092"/>
                    <a:pt x="4902" y="0"/>
                    <a:pt x="10875" y="0"/>
                  </a:cubicBezTo>
                  <a:cubicBezTo>
                    <a:pt x="10875" y="0"/>
                    <a:pt x="10875" y="0"/>
                    <a:pt x="10875" y="0"/>
                  </a:cubicBezTo>
                  <a:cubicBezTo>
                    <a:pt x="16850" y="0"/>
                    <a:pt x="21600" y="2092"/>
                    <a:pt x="21600" y="4662"/>
                  </a:cubicBezTo>
                  <a:lnTo>
                    <a:pt x="21600" y="16937"/>
                  </a:lnTo>
                  <a:close/>
                </a:path>
              </a:pathLst>
            </a:custGeom>
            <a:solidFill>
              <a:srgbClr val="FAD9AA"/>
            </a:solidFill>
            <a:ln w="9525" cap="flat" cmpd="sng">
              <a:noFill/>
              <a:prstDash val="solid"/>
              <a:round/>
            </a:ln>
          </p:spPr>
          <p:txBody>
            <a:bodyPr rtlCol="0" anchor="ctr"/>
            <a:lstStyle/>
            <a:p>
              <a:pPr algn="ctr"/>
            </a:p>
          </p:txBody>
        </p:sp>
        <p:sp>
          <p:nvSpPr>
            <p:cNvPr id="942" name="曲线"/>
            <p:cNvSpPr/>
            <p:nvPr/>
          </p:nvSpPr>
          <p:spPr>
            <a:xfrm>
              <a:off x="7194591" y="3752650"/>
              <a:ext cx="153670" cy="204509"/>
            </a:xfrm>
            <a:custGeom>
              <a:avLst/>
              <a:gdLst>
                <a:gd name="T1" fmla="*/ 0 w 21600"/>
                <a:gd name="T2" fmla="*/ 0 h 21600"/>
                <a:gd name="T3" fmla="*/ 21600 w 21600"/>
                <a:gd name="T4" fmla="*/ 21600 h 21600"/>
              </a:gdLst>
              <a:ahLst/>
              <a:cxnLst/>
              <a:rect l="T1" t="T2" r="T3" b="T4"/>
              <a:pathLst>
                <a:path w="21600" h="21600">
                  <a:moveTo>
                    <a:pt x="12934" y="0"/>
                  </a:moveTo>
                  <a:cubicBezTo>
                    <a:pt x="10799" y="0"/>
                    <a:pt x="10799" y="0"/>
                    <a:pt x="10799" y="0"/>
                  </a:cubicBezTo>
                  <a:cubicBezTo>
                    <a:pt x="8622" y="0"/>
                    <a:pt x="8622" y="0"/>
                    <a:pt x="8622" y="0"/>
                  </a:cubicBezTo>
                  <a:cubicBezTo>
                    <a:pt x="3850" y="0"/>
                    <a:pt x="0" y="2900"/>
                    <a:pt x="0" y="6495"/>
                  </a:cubicBezTo>
                  <a:cubicBezTo>
                    <a:pt x="0" y="14284"/>
                    <a:pt x="0" y="14284"/>
                    <a:pt x="0" y="14284"/>
                  </a:cubicBezTo>
                  <a:cubicBezTo>
                    <a:pt x="0" y="17878"/>
                    <a:pt x="5273" y="21600"/>
                    <a:pt x="8958" y="21600"/>
                  </a:cubicBezTo>
                  <a:cubicBezTo>
                    <a:pt x="11134" y="21600"/>
                    <a:pt x="11134" y="21600"/>
                    <a:pt x="11134" y="21600"/>
                  </a:cubicBezTo>
                  <a:cubicBezTo>
                    <a:pt x="13269" y="21600"/>
                    <a:pt x="13269" y="21600"/>
                    <a:pt x="13269" y="21600"/>
                  </a:cubicBezTo>
                  <a:cubicBezTo>
                    <a:pt x="16116" y="21600"/>
                    <a:pt x="21600" y="17878"/>
                    <a:pt x="21600" y="14284"/>
                  </a:cubicBezTo>
                  <a:cubicBezTo>
                    <a:pt x="21600" y="6495"/>
                    <a:pt x="21600" y="6495"/>
                    <a:pt x="21600" y="6495"/>
                  </a:cubicBezTo>
                  <a:cubicBezTo>
                    <a:pt x="21600" y="2900"/>
                    <a:pt x="17705" y="0"/>
                    <a:pt x="12934" y="0"/>
                  </a:cubicBezTo>
                  <a:close/>
                </a:path>
              </a:pathLst>
            </a:custGeom>
            <a:solidFill>
              <a:srgbClr val="FDEACF"/>
            </a:solidFill>
            <a:ln w="9525" cap="flat" cmpd="sng">
              <a:noFill/>
              <a:prstDash val="solid"/>
              <a:round/>
            </a:ln>
          </p:spPr>
          <p:txBody>
            <a:bodyPr rtlCol="0" anchor="ctr"/>
            <a:lstStyle/>
            <a:p>
              <a:pPr algn="ctr"/>
            </a:p>
          </p:txBody>
        </p:sp>
        <p:sp>
          <p:nvSpPr>
            <p:cNvPr id="943" name="曲线"/>
            <p:cNvSpPr/>
            <p:nvPr/>
          </p:nvSpPr>
          <p:spPr>
            <a:xfrm>
              <a:off x="7249473" y="3752650"/>
              <a:ext cx="116281" cy="204509"/>
            </a:xfrm>
            <a:custGeom>
              <a:avLst/>
              <a:gdLst>
                <a:gd name="T1" fmla="*/ 0 w 21600"/>
                <a:gd name="T2" fmla="*/ 0 h 21600"/>
                <a:gd name="T3" fmla="*/ 21600 w 21600"/>
                <a:gd name="T4" fmla="*/ 21600 h 21600"/>
              </a:gdLst>
              <a:ahLst/>
              <a:cxnLst/>
              <a:rect l="T1" t="T2" r="T3" b="T4"/>
              <a:pathLst>
                <a:path w="21600" h="21600">
                  <a:moveTo>
                    <a:pt x="19169" y="10279"/>
                  </a:moveTo>
                  <a:cubicBezTo>
                    <a:pt x="18893" y="10279"/>
                    <a:pt x="18616" y="10311"/>
                    <a:pt x="18340" y="10373"/>
                  </a:cubicBezTo>
                  <a:cubicBezTo>
                    <a:pt x="18340" y="6495"/>
                    <a:pt x="18340" y="6495"/>
                    <a:pt x="18340" y="6495"/>
                  </a:cubicBezTo>
                  <a:cubicBezTo>
                    <a:pt x="18340" y="2900"/>
                    <a:pt x="13202" y="0"/>
                    <a:pt x="6904" y="0"/>
                  </a:cubicBezTo>
                  <a:cubicBezTo>
                    <a:pt x="4088" y="0"/>
                    <a:pt x="4088" y="0"/>
                    <a:pt x="4088" y="0"/>
                  </a:cubicBezTo>
                  <a:cubicBezTo>
                    <a:pt x="4088" y="9364"/>
                    <a:pt x="4088" y="9364"/>
                    <a:pt x="4088" y="9364"/>
                  </a:cubicBezTo>
                  <a:cubicBezTo>
                    <a:pt x="4031" y="9774"/>
                    <a:pt x="3755" y="11540"/>
                    <a:pt x="2154" y="12423"/>
                  </a:cubicBezTo>
                  <a:cubicBezTo>
                    <a:pt x="1160" y="13023"/>
                    <a:pt x="0" y="13274"/>
                    <a:pt x="0" y="13274"/>
                  </a:cubicBezTo>
                  <a:cubicBezTo>
                    <a:pt x="4088" y="14850"/>
                    <a:pt x="4088" y="14850"/>
                    <a:pt x="4088" y="14850"/>
                  </a:cubicBezTo>
                  <a:cubicBezTo>
                    <a:pt x="4528" y="21600"/>
                    <a:pt x="4528" y="21600"/>
                    <a:pt x="4528" y="21600"/>
                  </a:cubicBezTo>
                  <a:cubicBezTo>
                    <a:pt x="7347" y="21600"/>
                    <a:pt x="7347" y="21600"/>
                    <a:pt x="7347" y="21600"/>
                  </a:cubicBezTo>
                  <a:cubicBezTo>
                    <a:pt x="11103" y="21600"/>
                    <a:pt x="18340" y="17878"/>
                    <a:pt x="18340" y="14284"/>
                  </a:cubicBezTo>
                  <a:cubicBezTo>
                    <a:pt x="18340" y="13873"/>
                    <a:pt x="18340" y="13873"/>
                    <a:pt x="18340" y="13873"/>
                  </a:cubicBezTo>
                  <a:cubicBezTo>
                    <a:pt x="18616" y="13905"/>
                    <a:pt x="18893" y="13936"/>
                    <a:pt x="19169" y="13936"/>
                  </a:cubicBezTo>
                  <a:cubicBezTo>
                    <a:pt x="20495" y="13936"/>
                    <a:pt x="21600" y="13369"/>
                    <a:pt x="21600" y="12675"/>
                  </a:cubicBezTo>
                  <a:cubicBezTo>
                    <a:pt x="21600" y="11571"/>
                    <a:pt x="21600" y="11571"/>
                    <a:pt x="21600" y="11571"/>
                  </a:cubicBezTo>
                  <a:cubicBezTo>
                    <a:pt x="21600" y="10847"/>
                    <a:pt x="20495" y="10279"/>
                    <a:pt x="19169" y="10279"/>
                  </a:cubicBezTo>
                  <a:close/>
                </a:path>
              </a:pathLst>
            </a:custGeom>
            <a:solidFill>
              <a:srgbClr val="FAD9AA"/>
            </a:solidFill>
            <a:ln w="9525" cap="flat" cmpd="sng">
              <a:noFill/>
              <a:prstDash val="solid"/>
              <a:round/>
            </a:ln>
          </p:spPr>
          <p:txBody>
            <a:bodyPr rtlCol="0" anchor="ctr"/>
            <a:lstStyle/>
            <a:p>
              <a:pPr algn="ctr"/>
            </a:p>
          </p:txBody>
        </p:sp>
        <p:sp>
          <p:nvSpPr>
            <p:cNvPr id="944" name="椭圆"/>
            <p:cNvSpPr/>
            <p:nvPr/>
          </p:nvSpPr>
          <p:spPr>
            <a:xfrm>
              <a:off x="7307786" y="3844267"/>
              <a:ext cx="16465" cy="16469"/>
            </a:xfrm>
            <a:prstGeom prst="ellipse">
              <a:avLst/>
            </a:prstGeom>
            <a:solidFill>
              <a:srgbClr val="1D1D1B"/>
            </a:solidFill>
            <a:ln w="9525" cap="flat" cmpd="sng">
              <a:noFill/>
              <a:prstDash val="solid"/>
              <a:round/>
            </a:ln>
          </p:spPr>
          <p:txBody>
            <a:bodyPr rtlCol="0" anchor="ctr"/>
            <a:lstStyle/>
            <a:p>
              <a:pPr algn="ctr"/>
            </a:p>
          </p:txBody>
        </p:sp>
        <p:sp>
          <p:nvSpPr>
            <p:cNvPr id="945" name="椭圆"/>
            <p:cNvSpPr/>
            <p:nvPr/>
          </p:nvSpPr>
          <p:spPr>
            <a:xfrm>
              <a:off x="7214828" y="3844267"/>
              <a:ext cx="16463" cy="16469"/>
            </a:xfrm>
            <a:prstGeom prst="ellipse">
              <a:avLst/>
            </a:prstGeom>
            <a:solidFill>
              <a:srgbClr val="1D1D1B"/>
            </a:solidFill>
            <a:ln w="9525" cap="flat" cmpd="sng">
              <a:noFill/>
              <a:prstDash val="solid"/>
              <a:round/>
            </a:ln>
          </p:spPr>
          <p:txBody>
            <a:bodyPr rtlCol="0" anchor="ctr"/>
            <a:lstStyle/>
            <a:p>
              <a:pPr algn="ctr"/>
            </a:p>
          </p:txBody>
        </p:sp>
        <p:sp>
          <p:nvSpPr>
            <p:cNvPr id="946" name="曲线"/>
            <p:cNvSpPr/>
            <p:nvPr/>
          </p:nvSpPr>
          <p:spPr>
            <a:xfrm>
              <a:off x="7290291" y="4658537"/>
              <a:ext cx="100845" cy="37402"/>
            </a:xfrm>
            <a:custGeom>
              <a:avLst/>
              <a:gdLst>
                <a:gd name="T1" fmla="*/ 0 w 21600"/>
                <a:gd name="T2" fmla="*/ 0 h 21600"/>
                <a:gd name="T3" fmla="*/ 21600 w 21600"/>
                <a:gd name="T4" fmla="*/ 21600 h 21600"/>
              </a:gdLst>
              <a:ahLst/>
              <a:cxnLst/>
              <a:rect l="T1" t="T2" r="T3" b="T4"/>
              <a:pathLst>
                <a:path w="21600" h="21600">
                  <a:moveTo>
                    <a:pt x="7071" y="0"/>
                  </a:moveTo>
                  <a:cubicBezTo>
                    <a:pt x="7071" y="0"/>
                    <a:pt x="10257" y="1714"/>
                    <a:pt x="13380" y="6857"/>
                  </a:cubicBezTo>
                  <a:cubicBezTo>
                    <a:pt x="17649" y="13714"/>
                    <a:pt x="21600" y="21600"/>
                    <a:pt x="21600" y="21600"/>
                  </a:cubicBezTo>
                  <a:cubicBezTo>
                    <a:pt x="190" y="18857"/>
                    <a:pt x="190" y="18857"/>
                    <a:pt x="190" y="18857"/>
                  </a:cubicBezTo>
                  <a:cubicBezTo>
                    <a:pt x="0" y="0"/>
                    <a:pt x="0" y="0"/>
                    <a:pt x="0" y="0"/>
                  </a:cubicBezTo>
                  <a:lnTo>
                    <a:pt x="7071" y="0"/>
                  </a:lnTo>
                  <a:close/>
                </a:path>
              </a:pathLst>
            </a:custGeom>
            <a:solidFill>
              <a:srgbClr val="024456"/>
            </a:solidFill>
            <a:ln w="9525" cap="flat" cmpd="sng">
              <a:noFill/>
              <a:prstDash val="solid"/>
              <a:round/>
            </a:ln>
          </p:spPr>
          <p:txBody>
            <a:bodyPr rtlCol="0" anchor="ctr"/>
            <a:lstStyle/>
            <a:p>
              <a:pPr algn="ctr"/>
            </a:p>
          </p:txBody>
        </p:sp>
        <p:sp>
          <p:nvSpPr>
            <p:cNvPr id="947" name="曲线"/>
            <p:cNvSpPr/>
            <p:nvPr/>
          </p:nvSpPr>
          <p:spPr>
            <a:xfrm>
              <a:off x="7289262" y="4346280"/>
              <a:ext cx="51108" cy="317060"/>
            </a:xfrm>
            <a:custGeom>
              <a:avLst/>
              <a:gdLst>
                <a:gd name="T1" fmla="*/ 0 w 21600"/>
                <a:gd name="T2" fmla="*/ 0 h 21600"/>
                <a:gd name="T3" fmla="*/ 21600 w 21600"/>
                <a:gd name="T4" fmla="*/ 21600 h 21600"/>
              </a:gdLst>
              <a:ahLst/>
              <a:cxnLst/>
              <a:rect l="T1" t="T2" r="T3" b="T4"/>
              <a:pathLst>
                <a:path w="21600" h="21600">
                  <a:moveTo>
                    <a:pt x="0" y="21552"/>
                  </a:moveTo>
                  <a:lnTo>
                    <a:pt x="21600" y="21600"/>
                  </a:lnTo>
                  <a:lnTo>
                    <a:pt x="21600" y="0"/>
                  </a:lnTo>
                  <a:lnTo>
                    <a:pt x="0" y="584"/>
                  </a:lnTo>
                  <a:lnTo>
                    <a:pt x="0" y="21552"/>
                  </a:lnTo>
                  <a:close/>
                </a:path>
              </a:pathLst>
            </a:custGeom>
            <a:solidFill>
              <a:srgbClr val="024456"/>
            </a:solidFill>
            <a:ln w="9525" cap="flat" cmpd="sng">
              <a:noFill/>
              <a:prstDash val="solid"/>
              <a:round/>
            </a:ln>
          </p:spPr>
          <p:txBody>
            <a:bodyPr rtlCol="0" anchor="ctr"/>
            <a:lstStyle/>
            <a:p>
              <a:pPr algn="ctr"/>
            </a:p>
          </p:txBody>
        </p:sp>
        <p:sp>
          <p:nvSpPr>
            <p:cNvPr id="948" name="曲线"/>
            <p:cNvSpPr/>
            <p:nvPr/>
          </p:nvSpPr>
          <p:spPr>
            <a:xfrm>
              <a:off x="7156859" y="3722796"/>
              <a:ext cx="211983" cy="135196"/>
            </a:xfrm>
            <a:custGeom>
              <a:avLst/>
              <a:gdLst>
                <a:gd name="T1" fmla="*/ 0 w 21600"/>
                <a:gd name="T2" fmla="*/ 0 h 21600"/>
                <a:gd name="T3" fmla="*/ 21600 w 21600"/>
                <a:gd name="T4" fmla="*/ 21600 h 21600"/>
              </a:gdLst>
              <a:ahLst/>
              <a:cxnLst/>
              <a:rect l="T1" t="T2" r="T3" b="T4"/>
              <a:pathLst>
                <a:path w="21600" h="21600">
                  <a:moveTo>
                    <a:pt x="21477" y="10276"/>
                  </a:moveTo>
                  <a:cubicBezTo>
                    <a:pt x="21356" y="9752"/>
                    <a:pt x="21143" y="9229"/>
                    <a:pt x="20870" y="8800"/>
                  </a:cubicBezTo>
                  <a:cubicBezTo>
                    <a:pt x="16465" y="1998"/>
                    <a:pt x="16465" y="1998"/>
                    <a:pt x="16465" y="1998"/>
                  </a:cubicBezTo>
                  <a:cubicBezTo>
                    <a:pt x="16191" y="1331"/>
                    <a:pt x="15796" y="807"/>
                    <a:pt x="15340" y="474"/>
                  </a:cubicBezTo>
                  <a:cubicBezTo>
                    <a:pt x="14946" y="142"/>
                    <a:pt x="14551" y="0"/>
                    <a:pt x="14125" y="0"/>
                  </a:cubicBezTo>
                  <a:cubicBezTo>
                    <a:pt x="13821" y="0"/>
                    <a:pt x="13518" y="46"/>
                    <a:pt x="13245" y="189"/>
                  </a:cubicBezTo>
                  <a:cubicBezTo>
                    <a:pt x="2368" y="5423"/>
                    <a:pt x="2368" y="5423"/>
                    <a:pt x="2368" y="5423"/>
                  </a:cubicBezTo>
                  <a:cubicBezTo>
                    <a:pt x="849" y="6184"/>
                    <a:pt x="0" y="8705"/>
                    <a:pt x="454" y="11085"/>
                  </a:cubicBezTo>
                  <a:cubicBezTo>
                    <a:pt x="516" y="11466"/>
                    <a:pt x="516" y="11466"/>
                    <a:pt x="516" y="11466"/>
                  </a:cubicBezTo>
                  <a:cubicBezTo>
                    <a:pt x="1001" y="13843"/>
                    <a:pt x="2550" y="14463"/>
                    <a:pt x="4130" y="14414"/>
                  </a:cubicBezTo>
                  <a:cubicBezTo>
                    <a:pt x="10024" y="14224"/>
                    <a:pt x="14339" y="9514"/>
                    <a:pt x="14339" y="9514"/>
                  </a:cubicBezTo>
                  <a:cubicBezTo>
                    <a:pt x="14339" y="9514"/>
                    <a:pt x="14065" y="10324"/>
                    <a:pt x="15949" y="14273"/>
                  </a:cubicBezTo>
                  <a:cubicBezTo>
                    <a:pt x="17042" y="16604"/>
                    <a:pt x="18075" y="16698"/>
                    <a:pt x="18469" y="16841"/>
                  </a:cubicBezTo>
                  <a:cubicBezTo>
                    <a:pt x="18773" y="19696"/>
                    <a:pt x="18773" y="19696"/>
                    <a:pt x="18773" y="19696"/>
                  </a:cubicBezTo>
                  <a:cubicBezTo>
                    <a:pt x="19168" y="21124"/>
                    <a:pt x="19230" y="21600"/>
                    <a:pt x="20079" y="21600"/>
                  </a:cubicBezTo>
                  <a:cubicBezTo>
                    <a:pt x="20930" y="21600"/>
                    <a:pt x="21600" y="20742"/>
                    <a:pt x="21600" y="19696"/>
                  </a:cubicBezTo>
                  <a:cubicBezTo>
                    <a:pt x="21600" y="11085"/>
                    <a:pt x="21600" y="11085"/>
                    <a:pt x="21600" y="11085"/>
                  </a:cubicBezTo>
                  <a:cubicBezTo>
                    <a:pt x="21600" y="10798"/>
                    <a:pt x="21538" y="10514"/>
                    <a:pt x="21477" y="10276"/>
                  </a:cubicBezTo>
                  <a:close/>
                </a:path>
              </a:pathLst>
            </a:custGeom>
            <a:solidFill>
              <a:srgbClr val="1D1D1B"/>
            </a:solidFill>
            <a:ln w="9525" cap="flat" cmpd="sng">
              <a:noFill/>
              <a:prstDash val="solid"/>
              <a:round/>
            </a:ln>
          </p:spPr>
          <p:txBody>
            <a:bodyPr rtlCol="0" anchor="ctr"/>
            <a:lstStyle/>
            <a:p>
              <a:pPr algn="ctr"/>
            </a:p>
          </p:txBody>
        </p:sp>
        <p:sp>
          <p:nvSpPr>
            <p:cNvPr id="949" name="曲线"/>
            <p:cNvSpPr/>
            <p:nvPr/>
          </p:nvSpPr>
          <p:spPr>
            <a:xfrm>
              <a:off x="7371586" y="4275250"/>
              <a:ext cx="68602" cy="101569"/>
            </a:xfrm>
            <a:custGeom>
              <a:avLst/>
              <a:gdLst>
                <a:gd name="T1" fmla="*/ 0 w 21600"/>
                <a:gd name="T2" fmla="*/ 0 h 21600"/>
                <a:gd name="T3" fmla="*/ 21600 w 21600"/>
                <a:gd name="T4" fmla="*/ 21600 h 21600"/>
              </a:gdLst>
              <a:ahLst/>
              <a:cxnLst/>
              <a:rect l="T1" t="T2" r="T3" b="T4"/>
              <a:pathLst>
                <a:path w="21600" h="21600">
                  <a:moveTo>
                    <a:pt x="17561" y="19888"/>
                  </a:moveTo>
                  <a:cubicBezTo>
                    <a:pt x="16340" y="20458"/>
                    <a:pt x="10799" y="21600"/>
                    <a:pt x="7887" y="21600"/>
                  </a:cubicBezTo>
                  <a:cubicBezTo>
                    <a:pt x="6009" y="21600"/>
                    <a:pt x="5727" y="19382"/>
                    <a:pt x="4788" y="17355"/>
                  </a:cubicBezTo>
                  <a:cubicBezTo>
                    <a:pt x="4695" y="17101"/>
                    <a:pt x="4226" y="16215"/>
                    <a:pt x="4226" y="16215"/>
                  </a:cubicBezTo>
                  <a:cubicBezTo>
                    <a:pt x="3661" y="16404"/>
                    <a:pt x="6197" y="20205"/>
                    <a:pt x="2817" y="20776"/>
                  </a:cubicBezTo>
                  <a:cubicBezTo>
                    <a:pt x="2065" y="20903"/>
                    <a:pt x="1878" y="20713"/>
                    <a:pt x="1033" y="18559"/>
                  </a:cubicBezTo>
                  <a:cubicBezTo>
                    <a:pt x="0" y="15708"/>
                    <a:pt x="280" y="12477"/>
                    <a:pt x="939" y="11465"/>
                  </a:cubicBezTo>
                  <a:cubicBezTo>
                    <a:pt x="1878" y="9944"/>
                    <a:pt x="3192" y="9501"/>
                    <a:pt x="4788" y="8551"/>
                  </a:cubicBezTo>
                  <a:cubicBezTo>
                    <a:pt x="5070" y="8296"/>
                    <a:pt x="6667" y="7601"/>
                    <a:pt x="6948" y="7474"/>
                  </a:cubicBezTo>
                  <a:cubicBezTo>
                    <a:pt x="6386" y="2027"/>
                    <a:pt x="6386" y="2027"/>
                    <a:pt x="6386" y="2027"/>
                  </a:cubicBezTo>
                  <a:cubicBezTo>
                    <a:pt x="6292" y="1140"/>
                    <a:pt x="8732" y="252"/>
                    <a:pt x="11739" y="125"/>
                  </a:cubicBezTo>
                  <a:cubicBezTo>
                    <a:pt x="14838" y="0"/>
                    <a:pt x="17467" y="570"/>
                    <a:pt x="17561" y="1519"/>
                  </a:cubicBezTo>
                  <a:cubicBezTo>
                    <a:pt x="18218" y="7094"/>
                    <a:pt x="18218" y="7094"/>
                    <a:pt x="18218" y="7094"/>
                  </a:cubicBezTo>
                  <a:cubicBezTo>
                    <a:pt x="20003" y="7474"/>
                    <a:pt x="20941" y="7791"/>
                    <a:pt x="21600" y="10008"/>
                  </a:cubicBezTo>
                  <a:cubicBezTo>
                    <a:pt x="21600" y="16341"/>
                    <a:pt x="21600" y="16341"/>
                    <a:pt x="21600" y="16341"/>
                  </a:cubicBezTo>
                  <a:cubicBezTo>
                    <a:pt x="20753" y="18431"/>
                    <a:pt x="20660" y="18431"/>
                    <a:pt x="17561" y="19888"/>
                  </a:cubicBezTo>
                  <a:close/>
                </a:path>
              </a:pathLst>
            </a:custGeom>
            <a:solidFill>
              <a:srgbClr val="FAD9AA"/>
            </a:solidFill>
            <a:ln w="9525" cap="flat" cmpd="sng">
              <a:noFill/>
              <a:prstDash val="solid"/>
              <a:round/>
            </a:ln>
          </p:spPr>
          <p:txBody>
            <a:bodyPr rtlCol="0" anchor="ctr"/>
            <a:lstStyle/>
            <a:p>
              <a:pPr algn="ctr"/>
            </a:p>
          </p:txBody>
        </p:sp>
        <p:sp>
          <p:nvSpPr>
            <p:cNvPr id="950" name="曲线"/>
            <p:cNvSpPr/>
            <p:nvPr/>
          </p:nvSpPr>
          <p:spPr>
            <a:xfrm>
              <a:off x="7176067" y="3667551"/>
              <a:ext cx="219186" cy="131421"/>
            </a:xfrm>
            <a:custGeom>
              <a:avLst/>
              <a:gdLst>
                <a:gd name="T1" fmla="*/ 0 w 21600"/>
                <a:gd name="T2" fmla="*/ 0 h 21600"/>
                <a:gd name="T3" fmla="*/ 21600 w 21600"/>
                <a:gd name="T4" fmla="*/ 21600 h 21600"/>
              </a:gdLst>
              <a:ahLst/>
              <a:cxnLst/>
              <a:rect l="T1" t="T2" r="T3" b="T4"/>
              <a:pathLst>
                <a:path w="21600" h="21600">
                  <a:moveTo>
                    <a:pt x="12002" y="1566"/>
                  </a:moveTo>
                  <a:cubicBezTo>
                    <a:pt x="6280" y="0"/>
                    <a:pt x="908" y="6514"/>
                    <a:pt x="0" y="16064"/>
                  </a:cubicBezTo>
                  <a:cubicBezTo>
                    <a:pt x="20689" y="21600"/>
                    <a:pt x="20689" y="21600"/>
                    <a:pt x="20689" y="21600"/>
                  </a:cubicBezTo>
                  <a:cubicBezTo>
                    <a:pt x="21600" y="12048"/>
                    <a:pt x="17726" y="3085"/>
                    <a:pt x="12002" y="1566"/>
                  </a:cubicBezTo>
                  <a:close/>
                </a:path>
              </a:pathLst>
            </a:custGeom>
            <a:solidFill>
              <a:srgbClr val="F27006"/>
            </a:solidFill>
            <a:ln w="9525" cap="flat" cmpd="sng">
              <a:noFill/>
              <a:prstDash val="solid"/>
              <a:round/>
            </a:ln>
          </p:spPr>
          <p:txBody>
            <a:bodyPr rtlCol="0" anchor="ctr"/>
            <a:lstStyle/>
            <a:p>
              <a:pPr algn="ctr"/>
            </a:p>
          </p:txBody>
        </p:sp>
        <p:sp>
          <p:nvSpPr>
            <p:cNvPr id="951" name="曲线"/>
            <p:cNvSpPr/>
            <p:nvPr/>
          </p:nvSpPr>
          <p:spPr>
            <a:xfrm>
              <a:off x="7146567" y="3749904"/>
              <a:ext cx="266523" cy="53872"/>
            </a:xfrm>
            <a:custGeom>
              <a:avLst/>
              <a:gdLst>
                <a:gd name="T1" fmla="*/ 0 w 21600"/>
                <a:gd name="T2" fmla="*/ 0 h 21600"/>
                <a:gd name="T3" fmla="*/ 21600 w 21600"/>
                <a:gd name="T4" fmla="*/ 21600 h 21600"/>
              </a:gdLst>
              <a:ahLst/>
              <a:cxnLst/>
              <a:rect l="T1" t="T2" r="T3" b="T4"/>
              <a:pathLst>
                <a:path w="21600" h="21600">
                  <a:moveTo>
                    <a:pt x="21502" y="19929"/>
                  </a:moveTo>
                  <a:cubicBezTo>
                    <a:pt x="21600" y="21600"/>
                    <a:pt x="20345" y="20405"/>
                    <a:pt x="19862" y="20048"/>
                  </a:cubicBezTo>
                  <a:cubicBezTo>
                    <a:pt x="2002" y="5966"/>
                    <a:pt x="2002" y="5966"/>
                    <a:pt x="2002" y="5966"/>
                  </a:cubicBezTo>
                  <a:cubicBezTo>
                    <a:pt x="1495" y="5488"/>
                    <a:pt x="71" y="4654"/>
                    <a:pt x="23" y="3222"/>
                  </a:cubicBezTo>
                  <a:cubicBezTo>
                    <a:pt x="0" y="2147"/>
                    <a:pt x="2147" y="0"/>
                    <a:pt x="2654" y="477"/>
                  </a:cubicBezTo>
                  <a:cubicBezTo>
                    <a:pt x="19595" y="13843"/>
                    <a:pt x="19595" y="13843"/>
                    <a:pt x="19595" y="13843"/>
                  </a:cubicBezTo>
                  <a:cubicBezTo>
                    <a:pt x="20078" y="14320"/>
                    <a:pt x="21405" y="18497"/>
                    <a:pt x="21502" y="19929"/>
                  </a:cubicBezTo>
                  <a:close/>
                </a:path>
              </a:pathLst>
            </a:custGeom>
            <a:solidFill>
              <a:srgbClr val="F39E03"/>
            </a:solidFill>
            <a:ln w="9525" cap="flat" cmpd="sng">
              <a:noFill/>
              <a:prstDash val="solid"/>
              <a:round/>
            </a:ln>
          </p:spPr>
          <p:txBody>
            <a:bodyPr rtlCol="0" anchor="ctr"/>
            <a:lstStyle/>
            <a:p>
              <a:pPr algn="ctr"/>
            </a:p>
          </p:txBody>
        </p:sp>
        <p:sp>
          <p:nvSpPr>
            <p:cNvPr id="952" name="曲线"/>
            <p:cNvSpPr/>
            <p:nvPr/>
          </p:nvSpPr>
          <p:spPr>
            <a:xfrm>
              <a:off x="7198707" y="3657600"/>
              <a:ext cx="189344" cy="85097"/>
            </a:xfrm>
            <a:custGeom>
              <a:avLst/>
              <a:gdLst>
                <a:gd name="T1" fmla="*/ 0 w 21600"/>
                <a:gd name="T2" fmla="*/ 0 h 21600"/>
                <a:gd name="T3" fmla="*/ 21600 w 21600"/>
                <a:gd name="T4" fmla="*/ 21600 h 21600"/>
              </a:gdLst>
              <a:ahLst/>
              <a:cxnLst/>
              <a:rect l="T1" t="T2" r="T3" b="T4"/>
              <a:pathLst>
                <a:path w="21600" h="21600">
                  <a:moveTo>
                    <a:pt x="20681" y="21600"/>
                  </a:moveTo>
                  <a:cubicBezTo>
                    <a:pt x="20681" y="21600"/>
                    <a:pt x="16735" y="9473"/>
                    <a:pt x="11123" y="7502"/>
                  </a:cubicBezTo>
                  <a:cubicBezTo>
                    <a:pt x="5816" y="5608"/>
                    <a:pt x="305" y="13642"/>
                    <a:pt x="305" y="13642"/>
                  </a:cubicBezTo>
                  <a:cubicBezTo>
                    <a:pt x="0" y="10761"/>
                    <a:pt x="0" y="10761"/>
                    <a:pt x="0" y="10761"/>
                  </a:cubicBezTo>
                  <a:cubicBezTo>
                    <a:pt x="815" y="8943"/>
                    <a:pt x="815" y="8943"/>
                    <a:pt x="815" y="8943"/>
                  </a:cubicBezTo>
                  <a:cubicBezTo>
                    <a:pt x="985" y="8563"/>
                    <a:pt x="5000" y="0"/>
                    <a:pt x="11497" y="2349"/>
                  </a:cubicBezTo>
                  <a:cubicBezTo>
                    <a:pt x="18367" y="4773"/>
                    <a:pt x="20987" y="16900"/>
                    <a:pt x="21089" y="17431"/>
                  </a:cubicBezTo>
                  <a:cubicBezTo>
                    <a:pt x="21600" y="19781"/>
                    <a:pt x="21600" y="19781"/>
                    <a:pt x="21600" y="19781"/>
                  </a:cubicBezTo>
                  <a:lnTo>
                    <a:pt x="20681" y="21600"/>
                  </a:lnTo>
                  <a:close/>
                </a:path>
              </a:pathLst>
            </a:custGeom>
            <a:solidFill>
              <a:srgbClr val="F39E03"/>
            </a:solidFill>
            <a:ln w="9525" cap="flat" cmpd="sng">
              <a:noFill/>
              <a:prstDash val="solid"/>
              <a:round/>
            </a:ln>
          </p:spPr>
          <p:txBody>
            <a:bodyPr rtlCol="0" anchor="ctr"/>
            <a:lstStyle/>
            <a:p>
              <a:pPr algn="ctr"/>
            </a:p>
          </p:txBody>
        </p:sp>
        <p:sp>
          <p:nvSpPr>
            <p:cNvPr id="953" name="曲线"/>
            <p:cNvSpPr/>
            <p:nvPr/>
          </p:nvSpPr>
          <p:spPr>
            <a:xfrm>
              <a:off x="7372615" y="3991816"/>
              <a:ext cx="63113" cy="297157"/>
            </a:xfrm>
            <a:custGeom>
              <a:avLst/>
              <a:gdLst>
                <a:gd name="T1" fmla="*/ 0 w 21600"/>
                <a:gd name="T2" fmla="*/ 0 h 21600"/>
                <a:gd name="T3" fmla="*/ 21600 w 21600"/>
                <a:gd name="T4" fmla="*/ 21600 h 21600"/>
              </a:gdLst>
              <a:ahLst/>
              <a:cxnLst/>
              <a:rect l="T1" t="T2" r="T3" b="T4"/>
              <a:pathLst>
                <a:path w="21600" h="21600">
                  <a:moveTo>
                    <a:pt x="21600" y="19779"/>
                  </a:moveTo>
                  <a:cubicBezTo>
                    <a:pt x="21600" y="20797"/>
                    <a:pt x="17708" y="21600"/>
                    <a:pt x="13000" y="21600"/>
                  </a:cubicBezTo>
                  <a:cubicBezTo>
                    <a:pt x="8496" y="21600"/>
                    <a:pt x="8496" y="21600"/>
                    <a:pt x="8496" y="21600"/>
                  </a:cubicBezTo>
                  <a:cubicBezTo>
                    <a:pt x="3787" y="21600"/>
                    <a:pt x="0" y="20797"/>
                    <a:pt x="0" y="19779"/>
                  </a:cubicBezTo>
                  <a:cubicBezTo>
                    <a:pt x="0" y="1797"/>
                    <a:pt x="0" y="1797"/>
                    <a:pt x="0" y="1797"/>
                  </a:cubicBezTo>
                  <a:cubicBezTo>
                    <a:pt x="0" y="800"/>
                    <a:pt x="3787" y="0"/>
                    <a:pt x="8496" y="0"/>
                  </a:cubicBezTo>
                  <a:cubicBezTo>
                    <a:pt x="13000" y="0"/>
                    <a:pt x="13000" y="0"/>
                    <a:pt x="13000" y="0"/>
                  </a:cubicBezTo>
                  <a:cubicBezTo>
                    <a:pt x="17708" y="0"/>
                    <a:pt x="21600" y="800"/>
                    <a:pt x="21600" y="1797"/>
                  </a:cubicBezTo>
                  <a:lnTo>
                    <a:pt x="21600" y="19779"/>
                  </a:lnTo>
                  <a:close/>
                </a:path>
              </a:pathLst>
            </a:custGeom>
            <a:solidFill>
              <a:srgbClr val="F2C900"/>
            </a:solidFill>
            <a:ln w="9525" cap="flat" cmpd="sng">
              <a:noFill/>
              <a:prstDash val="solid"/>
              <a:round/>
            </a:ln>
          </p:spPr>
          <p:txBody>
            <a:bodyPr rtlCol="0" anchor="ctr"/>
            <a:lstStyle/>
            <a:p>
              <a:pPr algn="ctr"/>
            </a:p>
          </p:txBody>
        </p:sp>
        <p:sp>
          <p:nvSpPr>
            <p:cNvPr id="954" name="曲线"/>
            <p:cNvSpPr/>
            <p:nvPr/>
          </p:nvSpPr>
          <p:spPr>
            <a:xfrm>
              <a:off x="6246495" y="4275594"/>
              <a:ext cx="1046541" cy="457061"/>
            </a:xfrm>
            <a:custGeom>
              <a:avLst/>
              <a:gdLst>
                <a:gd name="T1" fmla="*/ 0 w 21600"/>
                <a:gd name="T2" fmla="*/ 0 h 21600"/>
                <a:gd name="T3" fmla="*/ 21600 w 21600"/>
                <a:gd name="T4" fmla="*/ 21600 h 21600"/>
              </a:gdLst>
              <a:ahLst/>
              <a:cxnLst/>
              <a:rect l="T1" t="T2" r="T3" b="T4"/>
              <a:pathLst>
                <a:path w="21600" h="21600">
                  <a:moveTo>
                    <a:pt x="21175" y="10791"/>
                  </a:moveTo>
                  <a:cubicBezTo>
                    <a:pt x="18507" y="10791"/>
                    <a:pt x="18507" y="10791"/>
                    <a:pt x="18507" y="10791"/>
                  </a:cubicBezTo>
                  <a:cubicBezTo>
                    <a:pt x="18507" y="7650"/>
                    <a:pt x="18507" y="7650"/>
                    <a:pt x="18507" y="7650"/>
                  </a:cubicBezTo>
                  <a:cubicBezTo>
                    <a:pt x="18507" y="7101"/>
                    <a:pt x="18316" y="6678"/>
                    <a:pt x="18083" y="6678"/>
                  </a:cubicBezTo>
                  <a:cubicBezTo>
                    <a:pt x="13163" y="6678"/>
                    <a:pt x="13163" y="6678"/>
                    <a:pt x="13163" y="6678"/>
                  </a:cubicBezTo>
                  <a:cubicBezTo>
                    <a:pt x="13163" y="6580"/>
                    <a:pt x="13163" y="6580"/>
                    <a:pt x="13163" y="6580"/>
                  </a:cubicBezTo>
                  <a:cubicBezTo>
                    <a:pt x="13163" y="3873"/>
                    <a:pt x="13163" y="3873"/>
                    <a:pt x="13163" y="3873"/>
                  </a:cubicBezTo>
                  <a:cubicBezTo>
                    <a:pt x="13163" y="971"/>
                    <a:pt x="13163" y="971"/>
                    <a:pt x="13163" y="971"/>
                  </a:cubicBezTo>
                  <a:cubicBezTo>
                    <a:pt x="13163" y="436"/>
                    <a:pt x="12972" y="0"/>
                    <a:pt x="12738" y="0"/>
                  </a:cubicBezTo>
                  <a:cubicBezTo>
                    <a:pt x="423" y="0"/>
                    <a:pt x="423" y="0"/>
                    <a:pt x="423" y="0"/>
                  </a:cubicBezTo>
                  <a:cubicBezTo>
                    <a:pt x="190" y="0"/>
                    <a:pt x="0" y="436"/>
                    <a:pt x="0" y="971"/>
                  </a:cubicBezTo>
                  <a:cubicBezTo>
                    <a:pt x="0" y="20626"/>
                    <a:pt x="0" y="20626"/>
                    <a:pt x="0" y="20626"/>
                  </a:cubicBezTo>
                  <a:cubicBezTo>
                    <a:pt x="0" y="21163"/>
                    <a:pt x="190" y="21600"/>
                    <a:pt x="423" y="21600"/>
                  </a:cubicBezTo>
                  <a:cubicBezTo>
                    <a:pt x="10759" y="21600"/>
                    <a:pt x="10759" y="21600"/>
                    <a:pt x="10759" y="21600"/>
                  </a:cubicBezTo>
                  <a:cubicBezTo>
                    <a:pt x="12738" y="21600"/>
                    <a:pt x="12738" y="21600"/>
                    <a:pt x="12738" y="21600"/>
                  </a:cubicBezTo>
                  <a:cubicBezTo>
                    <a:pt x="21175" y="21600"/>
                    <a:pt x="21175" y="21600"/>
                    <a:pt x="21175" y="21600"/>
                  </a:cubicBezTo>
                  <a:cubicBezTo>
                    <a:pt x="21409" y="21600"/>
                    <a:pt x="21600" y="21163"/>
                    <a:pt x="21600" y="20626"/>
                  </a:cubicBezTo>
                  <a:cubicBezTo>
                    <a:pt x="21600" y="11764"/>
                    <a:pt x="21600" y="11764"/>
                    <a:pt x="21600" y="11764"/>
                  </a:cubicBezTo>
                  <a:cubicBezTo>
                    <a:pt x="21600" y="11228"/>
                    <a:pt x="21409" y="10791"/>
                    <a:pt x="21175" y="10791"/>
                  </a:cubicBezTo>
                  <a:close/>
                </a:path>
              </a:pathLst>
            </a:custGeom>
            <a:solidFill>
              <a:srgbClr val="822707"/>
            </a:solidFill>
            <a:ln w="9525" cap="flat" cmpd="sng">
              <a:noFill/>
              <a:prstDash val="solid"/>
              <a:round/>
            </a:ln>
          </p:spPr>
          <p:txBody>
            <a:bodyPr rtlCol="0" anchor="ctr"/>
            <a:lstStyle/>
            <a:p>
              <a:pPr algn="ctr"/>
            </a:p>
          </p:txBody>
        </p:sp>
        <p:sp>
          <p:nvSpPr>
            <p:cNvPr id="955" name="曲线"/>
            <p:cNvSpPr/>
            <p:nvPr/>
          </p:nvSpPr>
          <p:spPr>
            <a:xfrm>
              <a:off x="6748326" y="4287947"/>
              <a:ext cx="127600" cy="56961"/>
            </a:xfrm>
            <a:custGeom>
              <a:avLst/>
              <a:gdLst>
                <a:gd name="T1" fmla="*/ 0 w 21600"/>
                <a:gd name="T2" fmla="*/ 0 h 21600"/>
                <a:gd name="T3" fmla="*/ 21600 w 21600"/>
                <a:gd name="T4" fmla="*/ 21600 h 21600"/>
              </a:gdLst>
              <a:ahLst/>
              <a:cxnLst/>
              <a:rect l="T1" t="T2" r="T3" b="T4"/>
              <a:pathLst>
                <a:path w="21600" h="21600">
                  <a:moveTo>
                    <a:pt x="21600" y="15152"/>
                  </a:moveTo>
                  <a:cubicBezTo>
                    <a:pt x="21600" y="18772"/>
                    <a:pt x="20287" y="21600"/>
                    <a:pt x="18672" y="21600"/>
                  </a:cubicBezTo>
                  <a:cubicBezTo>
                    <a:pt x="2927" y="21600"/>
                    <a:pt x="2927" y="21600"/>
                    <a:pt x="2927" y="21600"/>
                  </a:cubicBezTo>
                  <a:cubicBezTo>
                    <a:pt x="1312" y="21600"/>
                    <a:pt x="0" y="18772"/>
                    <a:pt x="0" y="15152"/>
                  </a:cubicBezTo>
                  <a:cubicBezTo>
                    <a:pt x="0" y="6445"/>
                    <a:pt x="0" y="6445"/>
                    <a:pt x="0" y="6445"/>
                  </a:cubicBezTo>
                  <a:cubicBezTo>
                    <a:pt x="0" y="2826"/>
                    <a:pt x="1312" y="0"/>
                    <a:pt x="2927" y="0"/>
                  </a:cubicBezTo>
                  <a:cubicBezTo>
                    <a:pt x="18672" y="0"/>
                    <a:pt x="18672" y="0"/>
                    <a:pt x="18672" y="0"/>
                  </a:cubicBezTo>
                  <a:cubicBezTo>
                    <a:pt x="20287" y="0"/>
                    <a:pt x="21600" y="2826"/>
                    <a:pt x="21600" y="6445"/>
                  </a:cubicBezTo>
                  <a:lnTo>
                    <a:pt x="21600" y="15152"/>
                  </a:lnTo>
                  <a:close/>
                </a:path>
              </a:pathLst>
            </a:custGeom>
            <a:solidFill>
              <a:srgbClr val="9B3B1E"/>
            </a:solidFill>
            <a:ln w="9525" cap="flat" cmpd="sng">
              <a:noFill/>
              <a:prstDash val="solid"/>
              <a:round/>
            </a:ln>
          </p:spPr>
          <p:txBody>
            <a:bodyPr rtlCol="0" anchor="ctr"/>
            <a:lstStyle/>
            <a:p>
              <a:pPr algn="ctr"/>
            </a:p>
          </p:txBody>
        </p:sp>
        <p:sp>
          <p:nvSpPr>
            <p:cNvPr id="956" name="曲线"/>
            <p:cNvSpPr/>
            <p:nvPr/>
          </p:nvSpPr>
          <p:spPr>
            <a:xfrm>
              <a:off x="6608376" y="4287947"/>
              <a:ext cx="127600" cy="56961"/>
            </a:xfrm>
            <a:custGeom>
              <a:avLst/>
              <a:gdLst>
                <a:gd name="T1" fmla="*/ 0 w 21600"/>
                <a:gd name="T2" fmla="*/ 0 h 21600"/>
                <a:gd name="T3" fmla="*/ 21600 w 21600"/>
                <a:gd name="T4" fmla="*/ 21600 h 21600"/>
              </a:gdLst>
              <a:ahLst/>
              <a:cxnLst/>
              <a:rect l="T1" t="T2" r="T3" b="T4"/>
              <a:pathLst>
                <a:path w="21600" h="21600">
                  <a:moveTo>
                    <a:pt x="21600" y="15152"/>
                  </a:moveTo>
                  <a:cubicBezTo>
                    <a:pt x="21600" y="18772"/>
                    <a:pt x="20287" y="21600"/>
                    <a:pt x="18672" y="21600"/>
                  </a:cubicBezTo>
                  <a:cubicBezTo>
                    <a:pt x="2927" y="21600"/>
                    <a:pt x="2927" y="21600"/>
                    <a:pt x="2927" y="21600"/>
                  </a:cubicBezTo>
                  <a:cubicBezTo>
                    <a:pt x="1312" y="21600"/>
                    <a:pt x="0" y="18772"/>
                    <a:pt x="0" y="15152"/>
                  </a:cubicBezTo>
                  <a:cubicBezTo>
                    <a:pt x="0" y="6445"/>
                    <a:pt x="0" y="6445"/>
                    <a:pt x="0" y="6445"/>
                  </a:cubicBezTo>
                  <a:cubicBezTo>
                    <a:pt x="0" y="2826"/>
                    <a:pt x="1312" y="0"/>
                    <a:pt x="2927" y="0"/>
                  </a:cubicBezTo>
                  <a:cubicBezTo>
                    <a:pt x="18672" y="0"/>
                    <a:pt x="18672" y="0"/>
                    <a:pt x="18672" y="0"/>
                  </a:cubicBezTo>
                  <a:cubicBezTo>
                    <a:pt x="20287" y="0"/>
                    <a:pt x="21600" y="2826"/>
                    <a:pt x="21600" y="6445"/>
                  </a:cubicBezTo>
                  <a:lnTo>
                    <a:pt x="21600" y="15152"/>
                  </a:lnTo>
                  <a:close/>
                </a:path>
              </a:pathLst>
            </a:custGeom>
            <a:solidFill>
              <a:srgbClr val="9B3B1E"/>
            </a:solidFill>
            <a:ln w="9525" cap="flat" cmpd="sng">
              <a:noFill/>
              <a:prstDash val="solid"/>
              <a:round/>
            </a:ln>
          </p:spPr>
          <p:txBody>
            <a:bodyPr rtlCol="0" anchor="ctr"/>
            <a:lstStyle/>
            <a:p>
              <a:pPr algn="ctr"/>
            </a:p>
          </p:txBody>
        </p:sp>
        <p:sp>
          <p:nvSpPr>
            <p:cNvPr id="957" name="曲线"/>
            <p:cNvSpPr/>
            <p:nvPr/>
          </p:nvSpPr>
          <p:spPr>
            <a:xfrm>
              <a:off x="6467397" y="4287947"/>
              <a:ext cx="127257" cy="56961"/>
            </a:xfrm>
            <a:custGeom>
              <a:avLst/>
              <a:gdLst>
                <a:gd name="T1" fmla="*/ 0 w 21600"/>
                <a:gd name="T2" fmla="*/ 0 h 21600"/>
                <a:gd name="T3" fmla="*/ 21600 w 21600"/>
                <a:gd name="T4" fmla="*/ 21600 h 21600"/>
              </a:gdLst>
              <a:ahLst/>
              <a:cxnLst/>
              <a:rect l="T1" t="T2" r="T3" b="T4"/>
              <a:pathLst>
                <a:path w="21600" h="21600">
                  <a:moveTo>
                    <a:pt x="21600" y="15152"/>
                  </a:moveTo>
                  <a:cubicBezTo>
                    <a:pt x="21600" y="18772"/>
                    <a:pt x="20287" y="21600"/>
                    <a:pt x="18723" y="21600"/>
                  </a:cubicBezTo>
                  <a:cubicBezTo>
                    <a:pt x="2927" y="21600"/>
                    <a:pt x="2927" y="21600"/>
                    <a:pt x="2927" y="21600"/>
                  </a:cubicBezTo>
                  <a:cubicBezTo>
                    <a:pt x="1311" y="21600"/>
                    <a:pt x="0" y="18772"/>
                    <a:pt x="0" y="15152"/>
                  </a:cubicBezTo>
                  <a:cubicBezTo>
                    <a:pt x="0" y="6445"/>
                    <a:pt x="0" y="6445"/>
                    <a:pt x="0" y="6445"/>
                  </a:cubicBezTo>
                  <a:cubicBezTo>
                    <a:pt x="0" y="2826"/>
                    <a:pt x="1311" y="0"/>
                    <a:pt x="2927" y="0"/>
                  </a:cubicBezTo>
                  <a:cubicBezTo>
                    <a:pt x="18723" y="0"/>
                    <a:pt x="18723" y="0"/>
                    <a:pt x="18723" y="0"/>
                  </a:cubicBezTo>
                  <a:cubicBezTo>
                    <a:pt x="20287" y="0"/>
                    <a:pt x="21600" y="2826"/>
                    <a:pt x="21600" y="6445"/>
                  </a:cubicBezTo>
                  <a:lnTo>
                    <a:pt x="21600" y="15152"/>
                  </a:lnTo>
                  <a:close/>
                </a:path>
              </a:pathLst>
            </a:custGeom>
            <a:solidFill>
              <a:srgbClr val="9B3B1E"/>
            </a:solidFill>
            <a:ln w="9525" cap="flat" cmpd="sng">
              <a:noFill/>
              <a:prstDash val="solid"/>
              <a:round/>
            </a:ln>
          </p:spPr>
          <p:txBody>
            <a:bodyPr rtlCol="0" anchor="ctr"/>
            <a:lstStyle/>
            <a:p>
              <a:pPr algn="ctr"/>
            </a:p>
          </p:txBody>
        </p:sp>
        <p:sp>
          <p:nvSpPr>
            <p:cNvPr id="958" name="曲线"/>
            <p:cNvSpPr/>
            <p:nvPr/>
          </p:nvSpPr>
          <p:spPr>
            <a:xfrm>
              <a:off x="6537372" y="4357604"/>
              <a:ext cx="127600" cy="57304"/>
            </a:xfrm>
            <a:custGeom>
              <a:avLst/>
              <a:gdLst>
                <a:gd name="T1" fmla="*/ 0 w 21600"/>
                <a:gd name="T2" fmla="*/ 0 h 21600"/>
                <a:gd name="T3" fmla="*/ 21600 w 21600"/>
                <a:gd name="T4" fmla="*/ 21600 h 21600"/>
              </a:gdLst>
              <a:ahLst/>
              <a:cxnLst/>
              <a:rect l="T1" t="T2" r="T3" b="T4"/>
              <a:pathLst>
                <a:path w="21600" h="21600">
                  <a:moveTo>
                    <a:pt x="21600" y="15075"/>
                  </a:moveTo>
                  <a:cubicBezTo>
                    <a:pt x="21600" y="18675"/>
                    <a:pt x="20287" y="21600"/>
                    <a:pt x="18672" y="21600"/>
                  </a:cubicBezTo>
                  <a:cubicBezTo>
                    <a:pt x="2876" y="21600"/>
                    <a:pt x="2876" y="21600"/>
                    <a:pt x="2876" y="21600"/>
                  </a:cubicBezTo>
                  <a:cubicBezTo>
                    <a:pt x="1312" y="21600"/>
                    <a:pt x="0" y="18675"/>
                    <a:pt x="0" y="15075"/>
                  </a:cubicBezTo>
                  <a:cubicBezTo>
                    <a:pt x="0" y="6524"/>
                    <a:pt x="0" y="6524"/>
                    <a:pt x="0" y="6524"/>
                  </a:cubicBezTo>
                  <a:cubicBezTo>
                    <a:pt x="0" y="2924"/>
                    <a:pt x="1312" y="0"/>
                    <a:pt x="2876" y="0"/>
                  </a:cubicBezTo>
                  <a:cubicBezTo>
                    <a:pt x="18672" y="0"/>
                    <a:pt x="18672" y="0"/>
                    <a:pt x="18672" y="0"/>
                  </a:cubicBezTo>
                  <a:cubicBezTo>
                    <a:pt x="20287" y="0"/>
                    <a:pt x="21600" y="2924"/>
                    <a:pt x="21600" y="6524"/>
                  </a:cubicBezTo>
                  <a:lnTo>
                    <a:pt x="21600" y="15075"/>
                  </a:lnTo>
                  <a:close/>
                </a:path>
              </a:pathLst>
            </a:custGeom>
            <a:solidFill>
              <a:srgbClr val="9B3B1E"/>
            </a:solidFill>
            <a:ln w="9525" cap="flat" cmpd="sng">
              <a:noFill/>
              <a:prstDash val="solid"/>
              <a:round/>
            </a:ln>
          </p:spPr>
          <p:txBody>
            <a:bodyPr rtlCol="0" anchor="ctr"/>
            <a:lstStyle/>
            <a:p>
              <a:pPr algn="ctr"/>
            </a:p>
          </p:txBody>
        </p:sp>
        <p:sp>
          <p:nvSpPr>
            <p:cNvPr id="959" name="曲线"/>
            <p:cNvSpPr/>
            <p:nvPr/>
          </p:nvSpPr>
          <p:spPr>
            <a:xfrm>
              <a:off x="6678695" y="4357604"/>
              <a:ext cx="126914" cy="57304"/>
            </a:xfrm>
            <a:custGeom>
              <a:avLst/>
              <a:gdLst>
                <a:gd name="T1" fmla="*/ 0 w 21600"/>
                <a:gd name="T2" fmla="*/ 0 h 21600"/>
                <a:gd name="T3" fmla="*/ 21600 w 21600"/>
                <a:gd name="T4" fmla="*/ 21600 h 21600"/>
              </a:gdLst>
              <a:ahLst/>
              <a:cxnLst/>
              <a:rect l="T1" t="T2" r="T3" b="T4"/>
              <a:pathLst>
                <a:path w="21600" h="21600">
                  <a:moveTo>
                    <a:pt x="21600" y="15075"/>
                  </a:moveTo>
                  <a:cubicBezTo>
                    <a:pt x="21600" y="18675"/>
                    <a:pt x="20334" y="21600"/>
                    <a:pt x="18716" y="21600"/>
                  </a:cubicBezTo>
                  <a:cubicBezTo>
                    <a:pt x="2882" y="21600"/>
                    <a:pt x="2882" y="21600"/>
                    <a:pt x="2882" y="21600"/>
                  </a:cubicBezTo>
                  <a:cubicBezTo>
                    <a:pt x="1315" y="21600"/>
                    <a:pt x="0" y="18675"/>
                    <a:pt x="0" y="15075"/>
                  </a:cubicBezTo>
                  <a:cubicBezTo>
                    <a:pt x="0" y="6524"/>
                    <a:pt x="0" y="6524"/>
                    <a:pt x="0" y="6524"/>
                  </a:cubicBezTo>
                  <a:cubicBezTo>
                    <a:pt x="0" y="2924"/>
                    <a:pt x="1315" y="0"/>
                    <a:pt x="2882" y="0"/>
                  </a:cubicBezTo>
                  <a:cubicBezTo>
                    <a:pt x="18716" y="0"/>
                    <a:pt x="18716" y="0"/>
                    <a:pt x="18716" y="0"/>
                  </a:cubicBezTo>
                  <a:cubicBezTo>
                    <a:pt x="20334" y="0"/>
                    <a:pt x="21600" y="2924"/>
                    <a:pt x="21600" y="6524"/>
                  </a:cubicBezTo>
                  <a:lnTo>
                    <a:pt x="21600" y="15075"/>
                  </a:lnTo>
                  <a:close/>
                </a:path>
              </a:pathLst>
            </a:custGeom>
            <a:solidFill>
              <a:srgbClr val="9B3B1E"/>
            </a:solidFill>
            <a:ln w="9525" cap="flat" cmpd="sng">
              <a:noFill/>
              <a:prstDash val="solid"/>
              <a:round/>
            </a:ln>
          </p:spPr>
          <p:txBody>
            <a:bodyPr rtlCol="0" anchor="ctr"/>
            <a:lstStyle/>
            <a:p>
              <a:pPr algn="ctr"/>
            </a:p>
          </p:txBody>
        </p:sp>
        <p:sp>
          <p:nvSpPr>
            <p:cNvPr id="960" name="曲线"/>
            <p:cNvSpPr/>
            <p:nvPr/>
          </p:nvSpPr>
          <p:spPr>
            <a:xfrm>
              <a:off x="6817616" y="4357604"/>
              <a:ext cx="66886" cy="57304"/>
            </a:xfrm>
            <a:custGeom>
              <a:avLst/>
              <a:gdLst>
                <a:gd name="T1" fmla="*/ 0 w 21600"/>
                <a:gd name="T2" fmla="*/ 0 h 21600"/>
                <a:gd name="T3" fmla="*/ 21600 w 21600"/>
                <a:gd name="T4" fmla="*/ 21600 h 21600"/>
              </a:gdLst>
              <a:ahLst/>
              <a:cxnLst/>
              <a:rect l="T1" t="T2" r="T3" b="T4"/>
              <a:pathLst>
                <a:path w="21600" h="21600">
                  <a:moveTo>
                    <a:pt x="0" y="6524"/>
                  </a:moveTo>
                  <a:cubicBezTo>
                    <a:pt x="0" y="15075"/>
                    <a:pt x="0" y="15075"/>
                    <a:pt x="0" y="15075"/>
                  </a:cubicBezTo>
                  <a:cubicBezTo>
                    <a:pt x="0" y="18675"/>
                    <a:pt x="2409" y="21600"/>
                    <a:pt x="5496" y="21600"/>
                  </a:cubicBezTo>
                  <a:cubicBezTo>
                    <a:pt x="21600" y="21600"/>
                    <a:pt x="21600" y="21600"/>
                    <a:pt x="21600" y="21600"/>
                  </a:cubicBezTo>
                  <a:cubicBezTo>
                    <a:pt x="21600" y="0"/>
                    <a:pt x="21600" y="0"/>
                    <a:pt x="21600" y="0"/>
                  </a:cubicBezTo>
                  <a:cubicBezTo>
                    <a:pt x="5496" y="0"/>
                    <a:pt x="5496" y="0"/>
                    <a:pt x="5496" y="0"/>
                  </a:cubicBezTo>
                  <a:cubicBezTo>
                    <a:pt x="2409" y="0"/>
                    <a:pt x="0" y="2924"/>
                    <a:pt x="0" y="6524"/>
                  </a:cubicBezTo>
                  <a:close/>
                </a:path>
              </a:pathLst>
            </a:custGeom>
            <a:solidFill>
              <a:srgbClr val="9B3B1E"/>
            </a:solidFill>
            <a:ln w="9525" cap="flat" cmpd="sng">
              <a:noFill/>
              <a:prstDash val="solid"/>
              <a:round/>
            </a:ln>
          </p:spPr>
          <p:txBody>
            <a:bodyPr rtlCol="0" anchor="ctr"/>
            <a:lstStyle/>
            <a:p>
              <a:pPr algn="ctr"/>
            </a:p>
          </p:txBody>
        </p:sp>
        <p:sp>
          <p:nvSpPr>
            <p:cNvPr id="961" name="曲线"/>
            <p:cNvSpPr/>
            <p:nvPr/>
          </p:nvSpPr>
          <p:spPr>
            <a:xfrm>
              <a:off x="6409770" y="4587507"/>
              <a:ext cx="127600" cy="57304"/>
            </a:xfrm>
            <a:custGeom>
              <a:avLst/>
              <a:gdLst>
                <a:gd name="T1" fmla="*/ 0 w 21600"/>
                <a:gd name="T2" fmla="*/ 0 h 21600"/>
                <a:gd name="T3" fmla="*/ 21600 w 21600"/>
                <a:gd name="T4" fmla="*/ 21600 h 21600"/>
              </a:gdLst>
              <a:ahLst/>
              <a:cxnLst/>
              <a:rect l="T1" t="T2" r="T3" b="T4"/>
              <a:pathLst>
                <a:path w="21600" h="21600">
                  <a:moveTo>
                    <a:pt x="21600" y="15075"/>
                  </a:moveTo>
                  <a:cubicBezTo>
                    <a:pt x="21600" y="18675"/>
                    <a:pt x="20287" y="21600"/>
                    <a:pt x="18723" y="21600"/>
                  </a:cubicBezTo>
                  <a:cubicBezTo>
                    <a:pt x="2927" y="21600"/>
                    <a:pt x="2927" y="21600"/>
                    <a:pt x="2927" y="21600"/>
                  </a:cubicBezTo>
                  <a:cubicBezTo>
                    <a:pt x="1312" y="21600"/>
                    <a:pt x="0" y="18675"/>
                    <a:pt x="0" y="15075"/>
                  </a:cubicBezTo>
                  <a:cubicBezTo>
                    <a:pt x="0" y="6524"/>
                    <a:pt x="0" y="6524"/>
                    <a:pt x="0" y="6524"/>
                  </a:cubicBezTo>
                  <a:cubicBezTo>
                    <a:pt x="0" y="2924"/>
                    <a:pt x="1312" y="0"/>
                    <a:pt x="2927" y="0"/>
                  </a:cubicBezTo>
                  <a:cubicBezTo>
                    <a:pt x="18723" y="0"/>
                    <a:pt x="18723" y="0"/>
                    <a:pt x="18723" y="0"/>
                  </a:cubicBezTo>
                  <a:cubicBezTo>
                    <a:pt x="20287" y="0"/>
                    <a:pt x="21600" y="2924"/>
                    <a:pt x="21600" y="6524"/>
                  </a:cubicBezTo>
                  <a:lnTo>
                    <a:pt x="21600" y="15075"/>
                  </a:lnTo>
                  <a:close/>
                </a:path>
              </a:pathLst>
            </a:custGeom>
            <a:solidFill>
              <a:srgbClr val="9B3B1E"/>
            </a:solidFill>
            <a:ln w="9525" cap="flat" cmpd="sng">
              <a:noFill/>
              <a:prstDash val="solid"/>
              <a:round/>
            </a:ln>
          </p:spPr>
          <p:txBody>
            <a:bodyPr rtlCol="0" anchor="ctr"/>
            <a:lstStyle/>
            <a:p>
              <a:pPr algn="ctr"/>
            </a:p>
          </p:txBody>
        </p:sp>
        <p:sp>
          <p:nvSpPr>
            <p:cNvPr id="962" name="曲线"/>
            <p:cNvSpPr/>
            <p:nvPr/>
          </p:nvSpPr>
          <p:spPr>
            <a:xfrm>
              <a:off x="6268791" y="4587507"/>
              <a:ext cx="127257" cy="57304"/>
            </a:xfrm>
            <a:custGeom>
              <a:avLst/>
              <a:gdLst>
                <a:gd name="T1" fmla="*/ 0 w 21600"/>
                <a:gd name="T2" fmla="*/ 0 h 21600"/>
                <a:gd name="T3" fmla="*/ 21600 w 21600"/>
                <a:gd name="T4" fmla="*/ 21600 h 21600"/>
              </a:gdLst>
              <a:ahLst/>
              <a:cxnLst/>
              <a:rect l="T1" t="T2" r="T3" b="T4"/>
              <a:pathLst>
                <a:path w="21600" h="21600">
                  <a:moveTo>
                    <a:pt x="21600" y="15075"/>
                  </a:moveTo>
                  <a:cubicBezTo>
                    <a:pt x="21600" y="18675"/>
                    <a:pt x="20283" y="21600"/>
                    <a:pt x="18715" y="21600"/>
                  </a:cubicBezTo>
                  <a:cubicBezTo>
                    <a:pt x="2882" y="21600"/>
                    <a:pt x="2882" y="21600"/>
                    <a:pt x="2882" y="21600"/>
                  </a:cubicBezTo>
                  <a:cubicBezTo>
                    <a:pt x="1264" y="21600"/>
                    <a:pt x="0" y="18675"/>
                    <a:pt x="0" y="15075"/>
                  </a:cubicBezTo>
                  <a:cubicBezTo>
                    <a:pt x="0" y="6524"/>
                    <a:pt x="0" y="6524"/>
                    <a:pt x="0" y="6524"/>
                  </a:cubicBezTo>
                  <a:cubicBezTo>
                    <a:pt x="0" y="2924"/>
                    <a:pt x="1264" y="0"/>
                    <a:pt x="2882" y="0"/>
                  </a:cubicBezTo>
                  <a:cubicBezTo>
                    <a:pt x="18715" y="0"/>
                    <a:pt x="18715" y="0"/>
                    <a:pt x="18715" y="0"/>
                  </a:cubicBezTo>
                  <a:cubicBezTo>
                    <a:pt x="20283" y="0"/>
                    <a:pt x="21600" y="2924"/>
                    <a:pt x="21600" y="6524"/>
                  </a:cubicBezTo>
                  <a:lnTo>
                    <a:pt x="21600" y="15075"/>
                  </a:lnTo>
                  <a:close/>
                </a:path>
              </a:pathLst>
            </a:custGeom>
            <a:solidFill>
              <a:srgbClr val="9B3B1E"/>
            </a:solidFill>
            <a:ln w="9525" cap="flat" cmpd="sng">
              <a:noFill/>
              <a:prstDash val="solid"/>
              <a:round/>
            </a:ln>
          </p:spPr>
          <p:txBody>
            <a:bodyPr rtlCol="0" anchor="ctr"/>
            <a:lstStyle/>
            <a:p>
              <a:pPr algn="ctr"/>
            </a:p>
          </p:txBody>
        </p:sp>
        <p:sp>
          <p:nvSpPr>
            <p:cNvPr id="963" name="曲线"/>
            <p:cNvSpPr/>
            <p:nvPr/>
          </p:nvSpPr>
          <p:spPr>
            <a:xfrm>
              <a:off x="6338422" y="4657507"/>
              <a:ext cx="127600" cy="56961"/>
            </a:xfrm>
            <a:custGeom>
              <a:avLst/>
              <a:gdLst>
                <a:gd name="T1" fmla="*/ 0 w 21600"/>
                <a:gd name="T2" fmla="*/ 0 h 21600"/>
                <a:gd name="T3" fmla="*/ 21600 w 21600"/>
                <a:gd name="T4" fmla="*/ 21600 h 21600"/>
              </a:gdLst>
              <a:ahLst/>
              <a:cxnLst/>
              <a:rect l="T1" t="T2" r="T3" b="T4"/>
              <a:pathLst>
                <a:path w="21600" h="21600">
                  <a:moveTo>
                    <a:pt x="21600" y="15152"/>
                  </a:moveTo>
                  <a:cubicBezTo>
                    <a:pt x="21600" y="18659"/>
                    <a:pt x="20287" y="21600"/>
                    <a:pt x="18672" y="21600"/>
                  </a:cubicBezTo>
                  <a:cubicBezTo>
                    <a:pt x="2927" y="21600"/>
                    <a:pt x="2927" y="21600"/>
                    <a:pt x="2927" y="21600"/>
                  </a:cubicBezTo>
                  <a:cubicBezTo>
                    <a:pt x="1312" y="21600"/>
                    <a:pt x="0" y="18659"/>
                    <a:pt x="0" y="15152"/>
                  </a:cubicBezTo>
                  <a:cubicBezTo>
                    <a:pt x="0" y="6445"/>
                    <a:pt x="0" y="6445"/>
                    <a:pt x="0" y="6445"/>
                  </a:cubicBezTo>
                  <a:cubicBezTo>
                    <a:pt x="0" y="2826"/>
                    <a:pt x="1312" y="0"/>
                    <a:pt x="2927" y="0"/>
                  </a:cubicBezTo>
                  <a:cubicBezTo>
                    <a:pt x="18672" y="0"/>
                    <a:pt x="18672" y="0"/>
                    <a:pt x="18672" y="0"/>
                  </a:cubicBezTo>
                  <a:cubicBezTo>
                    <a:pt x="20287" y="0"/>
                    <a:pt x="21600" y="2826"/>
                    <a:pt x="21600" y="6445"/>
                  </a:cubicBezTo>
                  <a:lnTo>
                    <a:pt x="21600" y="15152"/>
                  </a:lnTo>
                  <a:close/>
                </a:path>
              </a:pathLst>
            </a:custGeom>
            <a:solidFill>
              <a:srgbClr val="9B3B1E"/>
            </a:solidFill>
            <a:ln w="9525" cap="flat" cmpd="sng">
              <a:noFill/>
              <a:prstDash val="solid"/>
              <a:round/>
            </a:ln>
          </p:spPr>
          <p:txBody>
            <a:bodyPr rtlCol="0" anchor="ctr"/>
            <a:lstStyle/>
            <a:p>
              <a:pPr algn="ctr"/>
            </a:p>
          </p:txBody>
        </p:sp>
        <p:sp>
          <p:nvSpPr>
            <p:cNvPr id="964" name="曲线"/>
            <p:cNvSpPr/>
            <p:nvPr/>
          </p:nvSpPr>
          <p:spPr>
            <a:xfrm>
              <a:off x="6261587" y="4287947"/>
              <a:ext cx="127257" cy="56961"/>
            </a:xfrm>
            <a:custGeom>
              <a:avLst/>
              <a:gdLst>
                <a:gd name="T1" fmla="*/ 0 w 21600"/>
                <a:gd name="T2" fmla="*/ 0 h 21600"/>
                <a:gd name="T3" fmla="*/ 21600 w 21600"/>
                <a:gd name="T4" fmla="*/ 21600 h 21600"/>
              </a:gdLst>
              <a:ahLst/>
              <a:cxnLst/>
              <a:rect l="T1" t="T2" r="T3" b="T4"/>
              <a:pathLst>
                <a:path w="21600" h="21600">
                  <a:moveTo>
                    <a:pt x="21600" y="15152"/>
                  </a:moveTo>
                  <a:cubicBezTo>
                    <a:pt x="21600" y="18772"/>
                    <a:pt x="20334" y="21600"/>
                    <a:pt x="18715" y="21600"/>
                  </a:cubicBezTo>
                  <a:cubicBezTo>
                    <a:pt x="2882" y="21600"/>
                    <a:pt x="2882" y="21600"/>
                    <a:pt x="2882" y="21600"/>
                  </a:cubicBezTo>
                  <a:cubicBezTo>
                    <a:pt x="1264" y="21600"/>
                    <a:pt x="0" y="18772"/>
                    <a:pt x="0" y="15152"/>
                  </a:cubicBezTo>
                  <a:cubicBezTo>
                    <a:pt x="0" y="6445"/>
                    <a:pt x="0" y="6445"/>
                    <a:pt x="0" y="6445"/>
                  </a:cubicBezTo>
                  <a:cubicBezTo>
                    <a:pt x="0" y="2826"/>
                    <a:pt x="1264" y="0"/>
                    <a:pt x="2882" y="0"/>
                  </a:cubicBezTo>
                  <a:cubicBezTo>
                    <a:pt x="18715" y="0"/>
                    <a:pt x="18715" y="0"/>
                    <a:pt x="18715" y="0"/>
                  </a:cubicBezTo>
                  <a:cubicBezTo>
                    <a:pt x="20334" y="0"/>
                    <a:pt x="21600" y="2826"/>
                    <a:pt x="21600" y="6445"/>
                  </a:cubicBezTo>
                  <a:lnTo>
                    <a:pt x="21600" y="15152"/>
                  </a:lnTo>
                  <a:close/>
                </a:path>
              </a:pathLst>
            </a:custGeom>
            <a:solidFill>
              <a:srgbClr val="9B3B1E"/>
            </a:solidFill>
            <a:ln w="9525" cap="flat" cmpd="sng">
              <a:noFill/>
              <a:prstDash val="solid"/>
              <a:round/>
            </a:ln>
          </p:spPr>
          <p:txBody>
            <a:bodyPr rtlCol="0" anchor="ctr"/>
            <a:lstStyle/>
            <a:p>
              <a:pPr algn="ctr"/>
            </a:p>
          </p:txBody>
        </p:sp>
        <p:sp>
          <p:nvSpPr>
            <p:cNvPr id="965" name="曲线"/>
            <p:cNvSpPr/>
            <p:nvPr/>
          </p:nvSpPr>
          <p:spPr>
            <a:xfrm>
              <a:off x="7124958" y="4587507"/>
              <a:ext cx="127257" cy="57304"/>
            </a:xfrm>
            <a:custGeom>
              <a:avLst/>
              <a:gdLst>
                <a:gd name="T1" fmla="*/ 0 w 21600"/>
                <a:gd name="T2" fmla="*/ 0 h 21600"/>
                <a:gd name="T3" fmla="*/ 21600 w 21600"/>
                <a:gd name="T4" fmla="*/ 21600 h 21600"/>
              </a:gdLst>
              <a:ahLst/>
              <a:cxnLst/>
              <a:rect l="T1" t="T2" r="T3" b="T4"/>
              <a:pathLst>
                <a:path w="21600" h="21600">
                  <a:moveTo>
                    <a:pt x="21600" y="15075"/>
                  </a:moveTo>
                  <a:cubicBezTo>
                    <a:pt x="21600" y="18675"/>
                    <a:pt x="20334" y="21600"/>
                    <a:pt x="18715" y="21600"/>
                  </a:cubicBezTo>
                  <a:cubicBezTo>
                    <a:pt x="2882" y="21600"/>
                    <a:pt x="2882" y="21600"/>
                    <a:pt x="2882" y="21600"/>
                  </a:cubicBezTo>
                  <a:cubicBezTo>
                    <a:pt x="1315" y="21600"/>
                    <a:pt x="0" y="18675"/>
                    <a:pt x="0" y="15075"/>
                  </a:cubicBezTo>
                  <a:cubicBezTo>
                    <a:pt x="0" y="6524"/>
                    <a:pt x="0" y="6524"/>
                    <a:pt x="0" y="6524"/>
                  </a:cubicBezTo>
                  <a:cubicBezTo>
                    <a:pt x="0" y="2924"/>
                    <a:pt x="1315" y="0"/>
                    <a:pt x="2882" y="0"/>
                  </a:cubicBezTo>
                  <a:cubicBezTo>
                    <a:pt x="18715" y="0"/>
                    <a:pt x="18715" y="0"/>
                    <a:pt x="18715" y="0"/>
                  </a:cubicBezTo>
                  <a:cubicBezTo>
                    <a:pt x="20334" y="0"/>
                    <a:pt x="21600" y="2924"/>
                    <a:pt x="21600" y="6524"/>
                  </a:cubicBezTo>
                  <a:lnTo>
                    <a:pt x="21600" y="15075"/>
                  </a:lnTo>
                  <a:close/>
                </a:path>
              </a:pathLst>
            </a:custGeom>
            <a:solidFill>
              <a:srgbClr val="9B3B1E"/>
            </a:solidFill>
            <a:ln w="9525" cap="flat" cmpd="sng">
              <a:noFill/>
              <a:prstDash val="solid"/>
              <a:round/>
            </a:ln>
          </p:spPr>
          <p:txBody>
            <a:bodyPr rtlCol="0" anchor="ctr"/>
            <a:lstStyle/>
            <a:p>
              <a:pPr algn="ctr"/>
            </a:p>
          </p:txBody>
        </p:sp>
        <p:sp>
          <p:nvSpPr>
            <p:cNvPr id="966" name="曲线"/>
            <p:cNvSpPr/>
            <p:nvPr/>
          </p:nvSpPr>
          <p:spPr>
            <a:xfrm>
              <a:off x="6985351" y="4587507"/>
              <a:ext cx="127257" cy="57304"/>
            </a:xfrm>
            <a:custGeom>
              <a:avLst/>
              <a:gdLst>
                <a:gd name="T1" fmla="*/ 0 w 21600"/>
                <a:gd name="T2" fmla="*/ 0 h 21600"/>
                <a:gd name="T3" fmla="*/ 21600 w 21600"/>
                <a:gd name="T4" fmla="*/ 21600 h 21600"/>
              </a:gdLst>
              <a:ahLst/>
              <a:cxnLst/>
              <a:rect l="T1" t="T2" r="T3" b="T4"/>
              <a:pathLst>
                <a:path w="21600" h="21600">
                  <a:moveTo>
                    <a:pt x="21600" y="15075"/>
                  </a:moveTo>
                  <a:cubicBezTo>
                    <a:pt x="21600" y="18675"/>
                    <a:pt x="20334" y="21600"/>
                    <a:pt x="18715" y="21600"/>
                  </a:cubicBezTo>
                  <a:cubicBezTo>
                    <a:pt x="2882" y="21600"/>
                    <a:pt x="2882" y="21600"/>
                    <a:pt x="2882" y="21600"/>
                  </a:cubicBezTo>
                  <a:cubicBezTo>
                    <a:pt x="1315" y="21600"/>
                    <a:pt x="0" y="18675"/>
                    <a:pt x="0" y="15075"/>
                  </a:cubicBezTo>
                  <a:cubicBezTo>
                    <a:pt x="0" y="6524"/>
                    <a:pt x="0" y="6524"/>
                    <a:pt x="0" y="6524"/>
                  </a:cubicBezTo>
                  <a:cubicBezTo>
                    <a:pt x="0" y="2924"/>
                    <a:pt x="1315" y="0"/>
                    <a:pt x="2882" y="0"/>
                  </a:cubicBezTo>
                  <a:cubicBezTo>
                    <a:pt x="18715" y="0"/>
                    <a:pt x="18715" y="0"/>
                    <a:pt x="18715" y="0"/>
                  </a:cubicBezTo>
                  <a:cubicBezTo>
                    <a:pt x="20334" y="0"/>
                    <a:pt x="21600" y="2924"/>
                    <a:pt x="21600" y="6524"/>
                  </a:cubicBezTo>
                  <a:lnTo>
                    <a:pt x="21600" y="15075"/>
                  </a:lnTo>
                  <a:close/>
                </a:path>
              </a:pathLst>
            </a:custGeom>
            <a:solidFill>
              <a:srgbClr val="9B3B1E"/>
            </a:solidFill>
            <a:ln w="9525" cap="flat" cmpd="sng">
              <a:noFill/>
              <a:prstDash val="solid"/>
              <a:round/>
            </a:ln>
          </p:spPr>
          <p:txBody>
            <a:bodyPr rtlCol="0" anchor="ctr"/>
            <a:lstStyle/>
            <a:p>
              <a:pPr algn="ctr"/>
            </a:p>
          </p:txBody>
        </p:sp>
        <p:sp>
          <p:nvSpPr>
            <p:cNvPr id="967" name="曲线"/>
            <p:cNvSpPr/>
            <p:nvPr/>
          </p:nvSpPr>
          <p:spPr>
            <a:xfrm>
              <a:off x="6844028" y="4587507"/>
              <a:ext cx="127600" cy="57304"/>
            </a:xfrm>
            <a:custGeom>
              <a:avLst/>
              <a:gdLst>
                <a:gd name="T1" fmla="*/ 0 w 21600"/>
                <a:gd name="T2" fmla="*/ 0 h 21600"/>
                <a:gd name="T3" fmla="*/ 21600 w 21600"/>
                <a:gd name="T4" fmla="*/ 21600 h 21600"/>
              </a:gdLst>
              <a:ahLst/>
              <a:cxnLst/>
              <a:rect l="T1" t="T2" r="T3" b="T4"/>
              <a:pathLst>
                <a:path w="21600" h="21600">
                  <a:moveTo>
                    <a:pt x="21600" y="15075"/>
                  </a:moveTo>
                  <a:cubicBezTo>
                    <a:pt x="21600" y="18675"/>
                    <a:pt x="20287" y="21600"/>
                    <a:pt x="18672" y="21600"/>
                  </a:cubicBezTo>
                  <a:cubicBezTo>
                    <a:pt x="2876" y="21600"/>
                    <a:pt x="2876" y="21600"/>
                    <a:pt x="2876" y="21600"/>
                  </a:cubicBezTo>
                  <a:cubicBezTo>
                    <a:pt x="1312" y="21600"/>
                    <a:pt x="0" y="18675"/>
                    <a:pt x="0" y="15075"/>
                  </a:cubicBezTo>
                  <a:cubicBezTo>
                    <a:pt x="0" y="6524"/>
                    <a:pt x="0" y="6524"/>
                    <a:pt x="0" y="6524"/>
                  </a:cubicBezTo>
                  <a:cubicBezTo>
                    <a:pt x="0" y="2924"/>
                    <a:pt x="1312" y="0"/>
                    <a:pt x="2876" y="0"/>
                  </a:cubicBezTo>
                  <a:cubicBezTo>
                    <a:pt x="18672" y="0"/>
                    <a:pt x="18672" y="0"/>
                    <a:pt x="18672" y="0"/>
                  </a:cubicBezTo>
                  <a:cubicBezTo>
                    <a:pt x="20287" y="0"/>
                    <a:pt x="21600" y="2924"/>
                    <a:pt x="21600" y="6524"/>
                  </a:cubicBezTo>
                  <a:lnTo>
                    <a:pt x="21600" y="15075"/>
                  </a:lnTo>
                  <a:close/>
                </a:path>
              </a:pathLst>
            </a:custGeom>
            <a:solidFill>
              <a:srgbClr val="9B3B1E"/>
            </a:solidFill>
            <a:ln w="9525" cap="flat" cmpd="sng">
              <a:noFill/>
              <a:prstDash val="solid"/>
              <a:round/>
            </a:ln>
          </p:spPr>
          <p:txBody>
            <a:bodyPr rtlCol="0" anchor="ctr"/>
            <a:lstStyle/>
            <a:p>
              <a:pPr algn="ctr"/>
            </a:p>
          </p:txBody>
        </p:sp>
        <p:sp>
          <p:nvSpPr>
            <p:cNvPr id="968" name="曲线"/>
            <p:cNvSpPr/>
            <p:nvPr/>
          </p:nvSpPr>
          <p:spPr>
            <a:xfrm>
              <a:off x="6914347" y="4657507"/>
              <a:ext cx="126914" cy="56961"/>
            </a:xfrm>
            <a:custGeom>
              <a:avLst/>
              <a:gdLst>
                <a:gd name="T1" fmla="*/ 0 w 21600"/>
                <a:gd name="T2" fmla="*/ 0 h 21600"/>
                <a:gd name="T3" fmla="*/ 21600 w 21600"/>
                <a:gd name="T4" fmla="*/ 21600 h 21600"/>
              </a:gdLst>
              <a:ahLst/>
              <a:cxnLst/>
              <a:rect l="T1" t="T2" r="T3" b="T4"/>
              <a:pathLst>
                <a:path w="21600" h="21600">
                  <a:moveTo>
                    <a:pt x="21600" y="15152"/>
                  </a:moveTo>
                  <a:cubicBezTo>
                    <a:pt x="21600" y="18659"/>
                    <a:pt x="20283" y="21600"/>
                    <a:pt x="18716" y="21600"/>
                  </a:cubicBezTo>
                  <a:cubicBezTo>
                    <a:pt x="2882" y="21600"/>
                    <a:pt x="2882" y="21600"/>
                    <a:pt x="2882" y="21600"/>
                  </a:cubicBezTo>
                  <a:cubicBezTo>
                    <a:pt x="1263" y="21600"/>
                    <a:pt x="0" y="18659"/>
                    <a:pt x="0" y="15152"/>
                  </a:cubicBezTo>
                  <a:cubicBezTo>
                    <a:pt x="0" y="6445"/>
                    <a:pt x="0" y="6445"/>
                    <a:pt x="0" y="6445"/>
                  </a:cubicBezTo>
                  <a:cubicBezTo>
                    <a:pt x="0" y="2826"/>
                    <a:pt x="1263" y="0"/>
                    <a:pt x="2882" y="0"/>
                  </a:cubicBezTo>
                  <a:cubicBezTo>
                    <a:pt x="18716" y="0"/>
                    <a:pt x="18716" y="0"/>
                    <a:pt x="18716" y="0"/>
                  </a:cubicBezTo>
                  <a:cubicBezTo>
                    <a:pt x="20283" y="0"/>
                    <a:pt x="21600" y="2826"/>
                    <a:pt x="21600" y="6445"/>
                  </a:cubicBezTo>
                  <a:lnTo>
                    <a:pt x="21600" y="15152"/>
                  </a:lnTo>
                  <a:close/>
                </a:path>
              </a:pathLst>
            </a:custGeom>
            <a:solidFill>
              <a:srgbClr val="9B3B1E"/>
            </a:solidFill>
            <a:ln w="9525" cap="flat" cmpd="sng">
              <a:noFill/>
              <a:prstDash val="solid"/>
              <a:round/>
            </a:ln>
          </p:spPr>
          <p:txBody>
            <a:bodyPr rtlCol="0" anchor="ctr"/>
            <a:lstStyle/>
            <a:p>
              <a:pPr algn="ctr"/>
            </a:p>
          </p:txBody>
        </p:sp>
        <p:sp>
          <p:nvSpPr>
            <p:cNvPr id="969" name="曲线"/>
            <p:cNvSpPr/>
            <p:nvPr/>
          </p:nvSpPr>
          <p:spPr>
            <a:xfrm>
              <a:off x="7054983" y="4657507"/>
              <a:ext cx="127600" cy="56961"/>
            </a:xfrm>
            <a:custGeom>
              <a:avLst/>
              <a:gdLst>
                <a:gd name="T1" fmla="*/ 0 w 21600"/>
                <a:gd name="T2" fmla="*/ 0 h 21600"/>
                <a:gd name="T3" fmla="*/ 21600 w 21600"/>
                <a:gd name="T4" fmla="*/ 21600 h 21600"/>
              </a:gdLst>
              <a:ahLst/>
              <a:cxnLst/>
              <a:rect l="T1" t="T2" r="T3" b="T4"/>
              <a:pathLst>
                <a:path w="21600" h="21600">
                  <a:moveTo>
                    <a:pt x="21600" y="15152"/>
                  </a:moveTo>
                  <a:cubicBezTo>
                    <a:pt x="21600" y="18659"/>
                    <a:pt x="20287" y="21600"/>
                    <a:pt x="18672" y="21600"/>
                  </a:cubicBezTo>
                  <a:cubicBezTo>
                    <a:pt x="2927" y="21600"/>
                    <a:pt x="2927" y="21600"/>
                    <a:pt x="2927" y="21600"/>
                  </a:cubicBezTo>
                  <a:cubicBezTo>
                    <a:pt x="1312" y="21600"/>
                    <a:pt x="0" y="18659"/>
                    <a:pt x="0" y="15152"/>
                  </a:cubicBezTo>
                  <a:cubicBezTo>
                    <a:pt x="0" y="6445"/>
                    <a:pt x="0" y="6445"/>
                    <a:pt x="0" y="6445"/>
                  </a:cubicBezTo>
                  <a:cubicBezTo>
                    <a:pt x="0" y="2826"/>
                    <a:pt x="1312" y="0"/>
                    <a:pt x="2927" y="0"/>
                  </a:cubicBezTo>
                  <a:cubicBezTo>
                    <a:pt x="18672" y="0"/>
                    <a:pt x="18672" y="0"/>
                    <a:pt x="18672" y="0"/>
                  </a:cubicBezTo>
                  <a:cubicBezTo>
                    <a:pt x="20287" y="0"/>
                    <a:pt x="21600" y="2826"/>
                    <a:pt x="21600" y="6445"/>
                  </a:cubicBezTo>
                  <a:lnTo>
                    <a:pt x="21600" y="15152"/>
                  </a:lnTo>
                  <a:close/>
                </a:path>
              </a:pathLst>
            </a:custGeom>
            <a:solidFill>
              <a:srgbClr val="9B3B1E"/>
            </a:solidFill>
            <a:ln w="9525" cap="flat" cmpd="sng">
              <a:noFill/>
              <a:prstDash val="solid"/>
              <a:round/>
            </a:ln>
          </p:spPr>
          <p:txBody>
            <a:bodyPr rtlCol="0" anchor="ctr"/>
            <a:lstStyle/>
            <a:p>
              <a:pPr algn="ctr"/>
            </a:p>
          </p:txBody>
        </p:sp>
        <p:sp>
          <p:nvSpPr>
            <p:cNvPr id="970" name="曲线"/>
            <p:cNvSpPr/>
            <p:nvPr/>
          </p:nvSpPr>
          <p:spPr>
            <a:xfrm>
              <a:off x="7003188" y="4429663"/>
              <a:ext cx="127257" cy="56961"/>
            </a:xfrm>
            <a:custGeom>
              <a:avLst/>
              <a:gdLst>
                <a:gd name="T1" fmla="*/ 0 w 21600"/>
                <a:gd name="T2" fmla="*/ 0 h 21600"/>
                <a:gd name="T3" fmla="*/ 21600 w 21600"/>
                <a:gd name="T4" fmla="*/ 21600 h 21600"/>
              </a:gdLst>
              <a:ahLst/>
              <a:cxnLst/>
              <a:rect l="T1" t="T2" r="T3" b="T4"/>
              <a:pathLst>
                <a:path w="21600" h="21600">
                  <a:moveTo>
                    <a:pt x="21600" y="15152"/>
                  </a:moveTo>
                  <a:cubicBezTo>
                    <a:pt x="21600" y="18772"/>
                    <a:pt x="20334" y="21600"/>
                    <a:pt x="18715" y="21600"/>
                  </a:cubicBezTo>
                  <a:cubicBezTo>
                    <a:pt x="2882" y="21600"/>
                    <a:pt x="2882" y="21600"/>
                    <a:pt x="2882" y="21600"/>
                  </a:cubicBezTo>
                  <a:cubicBezTo>
                    <a:pt x="1315" y="21600"/>
                    <a:pt x="0" y="18772"/>
                    <a:pt x="0" y="15152"/>
                  </a:cubicBezTo>
                  <a:cubicBezTo>
                    <a:pt x="0" y="6445"/>
                    <a:pt x="0" y="6445"/>
                    <a:pt x="0" y="6445"/>
                  </a:cubicBezTo>
                  <a:cubicBezTo>
                    <a:pt x="0" y="2939"/>
                    <a:pt x="1315" y="0"/>
                    <a:pt x="2882" y="0"/>
                  </a:cubicBezTo>
                  <a:cubicBezTo>
                    <a:pt x="18715" y="0"/>
                    <a:pt x="18715" y="0"/>
                    <a:pt x="18715" y="0"/>
                  </a:cubicBezTo>
                  <a:cubicBezTo>
                    <a:pt x="20334" y="0"/>
                    <a:pt x="21600" y="2939"/>
                    <a:pt x="21600" y="6445"/>
                  </a:cubicBezTo>
                  <a:lnTo>
                    <a:pt x="21600" y="15152"/>
                  </a:lnTo>
                  <a:close/>
                </a:path>
              </a:pathLst>
            </a:custGeom>
            <a:solidFill>
              <a:srgbClr val="9B3B1E"/>
            </a:solidFill>
            <a:ln w="9525" cap="flat" cmpd="sng">
              <a:noFill/>
              <a:prstDash val="solid"/>
              <a:round/>
            </a:ln>
          </p:spPr>
          <p:txBody>
            <a:bodyPr rtlCol="0" anchor="ctr"/>
            <a:lstStyle/>
            <a:p>
              <a:pPr algn="ctr"/>
            </a:p>
          </p:txBody>
        </p:sp>
      </p:grpSp>
      <p:sp>
        <p:nvSpPr>
          <p:cNvPr id="972"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三、检验检测</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6" name="矩形"/>
          <p:cNvSpPr/>
          <p:nvPr/>
        </p:nvSpPr>
        <p:spPr>
          <a:xfrm>
            <a:off x="3671994" y="1105534"/>
            <a:ext cx="1800013"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安全附件-安全阀</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992" name="组合"/>
          <p:cNvGrpSpPr/>
          <p:nvPr/>
        </p:nvGrpSpPr>
        <p:grpSpPr>
          <a:xfrm>
            <a:off x="743585" y="1816417"/>
            <a:ext cx="7656830" cy="2569209"/>
            <a:chOff x="743585" y="1816417"/>
            <a:chExt cx="7656830" cy="2569209"/>
          </a:xfrm>
        </p:grpSpPr>
        <p:grpSp>
          <p:nvGrpSpPr>
            <p:cNvPr id="986" name="组合"/>
            <p:cNvGrpSpPr/>
            <p:nvPr/>
          </p:nvGrpSpPr>
          <p:grpSpPr>
            <a:xfrm>
              <a:off x="2903855" y="1902460"/>
              <a:ext cx="3336290" cy="2172969"/>
              <a:chOff x="2903855" y="1902460"/>
              <a:chExt cx="3336290" cy="2172969"/>
            </a:xfrm>
          </p:grpSpPr>
          <p:sp>
            <p:nvSpPr>
              <p:cNvPr id="977" name="椭圆"/>
              <p:cNvSpPr/>
              <p:nvPr/>
            </p:nvSpPr>
            <p:spPr>
              <a:xfrm>
                <a:off x="3834765" y="2295525"/>
                <a:ext cx="1488440" cy="1488438"/>
              </a:xfrm>
              <a:prstGeom prst="ellipse">
                <a:avLst/>
              </a:prstGeom>
              <a:solidFill>
                <a:srgbClr val="7E7E7E"/>
              </a:solidFill>
              <a:ln w="28575" cap="flat" cmpd="sng">
                <a:noFill/>
                <a:prstDash val="solid"/>
                <a:round/>
              </a:ln>
            </p:spPr>
            <p:txBody>
              <a:bodyPr rtlCol="0" anchor="ctr"/>
              <a:lstStyle/>
              <a:p>
                <a:pPr algn="ctr"/>
              </a:p>
            </p:txBody>
          </p:sp>
          <p:sp>
            <p:nvSpPr>
              <p:cNvPr id="978" name="直线"/>
              <p:cNvSpPr/>
              <p:nvPr/>
            </p:nvSpPr>
            <p:spPr>
              <a:xfrm>
                <a:off x="3578225" y="2239645"/>
                <a:ext cx="256538" cy="800098"/>
              </a:xfrm>
              <a:prstGeom prst="line">
                <a:avLst/>
              </a:prstGeom>
              <a:noFill/>
              <a:ln w="19050" cap="flat" cmpd="sng">
                <a:solidFill>
                  <a:srgbClr val="BFBFBF"/>
                </a:solidFill>
                <a:prstDash val="dash"/>
                <a:round/>
              </a:ln>
            </p:spPr>
            <p:txBody>
              <a:bodyPr rtlCol="0" anchor="ctr"/>
              <a:lstStyle/>
              <a:p>
                <a:pPr algn="ctr"/>
              </a:p>
            </p:txBody>
          </p:sp>
          <p:sp>
            <p:nvSpPr>
              <p:cNvPr id="979" name="直线"/>
              <p:cNvSpPr/>
              <p:nvPr/>
            </p:nvSpPr>
            <p:spPr>
              <a:xfrm flipV="1">
                <a:off x="3578225" y="3039745"/>
                <a:ext cx="256538" cy="699769"/>
              </a:xfrm>
              <a:prstGeom prst="line">
                <a:avLst/>
              </a:prstGeom>
              <a:noFill/>
              <a:ln w="19050" cap="flat" cmpd="sng">
                <a:solidFill>
                  <a:srgbClr val="BFBFBF"/>
                </a:solidFill>
                <a:prstDash val="dash"/>
                <a:round/>
              </a:ln>
            </p:spPr>
            <p:txBody>
              <a:bodyPr rtlCol="0" anchor="ctr"/>
              <a:lstStyle/>
              <a:p>
                <a:pPr algn="ctr"/>
              </a:p>
            </p:txBody>
          </p:sp>
          <p:sp>
            <p:nvSpPr>
              <p:cNvPr id="980" name="直线"/>
              <p:cNvSpPr/>
              <p:nvPr/>
            </p:nvSpPr>
            <p:spPr>
              <a:xfrm flipH="1">
                <a:off x="5323205" y="2239645"/>
                <a:ext cx="243205" cy="800098"/>
              </a:xfrm>
              <a:prstGeom prst="line">
                <a:avLst/>
              </a:prstGeom>
              <a:noFill/>
              <a:ln w="19050" cap="flat" cmpd="sng">
                <a:solidFill>
                  <a:srgbClr val="BFBFBF"/>
                </a:solidFill>
                <a:prstDash val="dash"/>
                <a:round/>
              </a:ln>
            </p:spPr>
            <p:txBody>
              <a:bodyPr rtlCol="0" anchor="ctr"/>
              <a:lstStyle/>
              <a:p>
                <a:pPr algn="ctr"/>
              </a:p>
            </p:txBody>
          </p:sp>
          <p:sp>
            <p:nvSpPr>
              <p:cNvPr id="981" name="直线"/>
              <p:cNvSpPr/>
              <p:nvPr/>
            </p:nvSpPr>
            <p:spPr>
              <a:xfrm flipH="1" flipV="1">
                <a:off x="5323205" y="3039745"/>
                <a:ext cx="243205" cy="699769"/>
              </a:xfrm>
              <a:prstGeom prst="line">
                <a:avLst/>
              </a:prstGeom>
              <a:noFill/>
              <a:ln w="19050" cap="flat" cmpd="sng">
                <a:solidFill>
                  <a:srgbClr val="BFBFBF"/>
                </a:solidFill>
                <a:prstDash val="dash"/>
                <a:round/>
              </a:ln>
            </p:spPr>
            <p:txBody>
              <a:bodyPr rtlCol="0" anchor="ctr"/>
              <a:lstStyle/>
              <a:p>
                <a:pPr algn="ctr"/>
              </a:p>
            </p:txBody>
          </p:sp>
          <p:sp>
            <p:nvSpPr>
              <p:cNvPr id="982" name="椭圆"/>
              <p:cNvSpPr/>
              <p:nvPr/>
            </p:nvSpPr>
            <p:spPr>
              <a:xfrm>
                <a:off x="2903855" y="1902460"/>
                <a:ext cx="673734" cy="673733"/>
              </a:xfrm>
              <a:prstGeom prst="ellipse">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8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rPr>
                  <a:t>1</a:t>
                </a:r>
                <a:endParaRPr lang="zh-CN" altLang="en-US" sz="18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endParaRPr>
              </a:p>
            </p:txBody>
          </p:sp>
          <p:sp>
            <p:nvSpPr>
              <p:cNvPr id="983" name="椭圆"/>
              <p:cNvSpPr/>
              <p:nvPr/>
            </p:nvSpPr>
            <p:spPr>
              <a:xfrm>
                <a:off x="2903855" y="3401695"/>
                <a:ext cx="673734" cy="673734"/>
              </a:xfrm>
              <a:prstGeom prst="ellipse">
                <a:avLst/>
              </a:prstGeom>
              <a:solidFill>
                <a:srgbClr val="7E7E7E"/>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8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rPr>
                  <a:t>3</a:t>
                </a:r>
                <a:endParaRPr lang="zh-CN" altLang="en-US" sz="18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endParaRPr>
              </a:p>
            </p:txBody>
          </p:sp>
          <p:sp>
            <p:nvSpPr>
              <p:cNvPr id="984" name="椭圆"/>
              <p:cNvSpPr/>
              <p:nvPr/>
            </p:nvSpPr>
            <p:spPr>
              <a:xfrm>
                <a:off x="5566411" y="1902460"/>
                <a:ext cx="673734" cy="673733"/>
              </a:xfrm>
              <a:prstGeom prst="ellipse">
                <a:avLst/>
              </a:prstGeom>
              <a:solidFill>
                <a:srgbClr val="7E7E7E"/>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8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rPr>
                  <a:t>2</a:t>
                </a:r>
                <a:endParaRPr lang="zh-CN" altLang="en-US" sz="18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endParaRPr>
              </a:p>
            </p:txBody>
          </p:sp>
          <p:sp>
            <p:nvSpPr>
              <p:cNvPr id="985" name="椭圆"/>
              <p:cNvSpPr/>
              <p:nvPr/>
            </p:nvSpPr>
            <p:spPr>
              <a:xfrm>
                <a:off x="5566411" y="3401695"/>
                <a:ext cx="673734" cy="673734"/>
              </a:xfrm>
              <a:prstGeom prst="ellipse">
                <a:avLst/>
              </a:prstGeom>
              <a:solidFill>
                <a:srgbClr val="333F50"/>
              </a:solidFill>
              <a:ln w="25400" cap="flat" cmpd="sng">
                <a:noFill/>
                <a:prstDash val="solid"/>
                <a:round/>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8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rPr>
                  <a:t>4</a:t>
                </a:r>
                <a:endParaRPr lang="zh-CN" altLang="en-US" sz="1800" b="1" i="0" u="none" strike="noStrike" kern="1200" cap="none" spc="0" baseline="0">
                  <a:solidFill>
                    <a:srgbClr val="FFFFFF"/>
                  </a:solidFill>
                  <a:latin typeface="微软雅黑" panose="020B0503020204020204" pitchFamily="34" charset="-122"/>
                  <a:ea typeface="微软雅黑" panose="020B0503020204020204" pitchFamily="34" charset="-122"/>
                  <a:cs typeface="Calibri" panose="020F0502020204030204" charset="0"/>
                  <a:sym typeface="Calibri" panose="020F0502020204030204" charset="0"/>
                </a:endParaRPr>
              </a:p>
            </p:txBody>
          </p:sp>
        </p:grpSp>
        <p:sp>
          <p:nvSpPr>
            <p:cNvPr id="987" name="矩形"/>
            <p:cNvSpPr/>
            <p:nvPr/>
          </p:nvSpPr>
          <p:spPr>
            <a:xfrm>
              <a:off x="3915409" y="2520315"/>
              <a:ext cx="1332230" cy="1013459"/>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1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安全阀应当定期进行校验，一般每年至少校验一次。</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988" name="矩形"/>
            <p:cNvSpPr/>
            <p:nvPr/>
          </p:nvSpPr>
          <p:spPr>
            <a:xfrm>
              <a:off x="746125" y="1820226"/>
              <a:ext cx="2160270" cy="1074419"/>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29000"/>
                </a:lnSpc>
                <a:spcBef>
                  <a:spcPts val="0"/>
                </a:spcBef>
                <a:spcAft>
                  <a:spcPts val="0"/>
                </a:spcAft>
                <a:buNone/>
              </a:pPr>
              <a:r>
                <a:rPr lang="zh-CN" altLang="en-US" sz="13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对安全阀进行检查和维修前，应当采取预防措施维持被保护设备的安全，尤其是设备在运行中。</a:t>
              </a:r>
              <a:endParaRPr lang="zh-CN" altLang="en-US" sz="13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989" name="矩形"/>
            <p:cNvSpPr/>
            <p:nvPr/>
          </p:nvSpPr>
          <p:spPr>
            <a:xfrm>
              <a:off x="6240145" y="1816417"/>
              <a:ext cx="2160270" cy="1320164"/>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29000"/>
                </a:lnSpc>
                <a:spcBef>
                  <a:spcPts val="0"/>
                </a:spcBef>
                <a:spcAft>
                  <a:spcPts val="0"/>
                </a:spcAft>
                <a:buNone/>
              </a:pPr>
              <a:r>
                <a:rPr lang="zh-CN" altLang="en-US" sz="13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每个从被保护设备上拆卸的安全阀，应当携带一个可以识别的标签，标明设备号、工位号、整定压力、最后一次试验日期。</a:t>
              </a:r>
              <a:endParaRPr lang="zh-CN" altLang="en-US" sz="13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990" name="矩形"/>
            <p:cNvSpPr/>
            <p:nvPr/>
          </p:nvSpPr>
          <p:spPr>
            <a:xfrm>
              <a:off x="743585" y="3330575"/>
              <a:ext cx="2160270" cy="834389"/>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29000"/>
                </a:lnSpc>
                <a:spcBef>
                  <a:spcPts val="0"/>
                </a:spcBef>
                <a:spcAft>
                  <a:spcPts val="0"/>
                </a:spcAft>
                <a:buNone/>
              </a:pPr>
              <a:r>
                <a:rPr lang="zh-CN" altLang="en-US" sz="13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离线检查前，应当获得每台安全阀自从上次检查后在线运行期间的操作记录。</a:t>
              </a:r>
              <a:endParaRPr lang="zh-CN" altLang="en-US" sz="13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991" name="矩形"/>
            <p:cNvSpPr/>
            <p:nvPr/>
          </p:nvSpPr>
          <p:spPr>
            <a:xfrm>
              <a:off x="6240145" y="3311206"/>
              <a:ext cx="2160270" cy="1074419"/>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29000"/>
                </a:lnSpc>
                <a:spcBef>
                  <a:spcPts val="0"/>
                </a:spcBef>
                <a:spcAft>
                  <a:spcPts val="0"/>
                </a:spcAft>
                <a:buNone/>
              </a:pPr>
              <a:r>
                <a:rPr lang="zh-CN" altLang="en-US" sz="13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安全阀拆下时，应做好计划尽量减少离线持续时间。并且在工艺管线上采取相应的安全措施。</a:t>
              </a:r>
              <a:endParaRPr lang="zh-CN" altLang="en-US" sz="13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sp>
        <p:nvSpPr>
          <p:cNvPr id="993"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三、检验检测</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7" name="矩形"/>
          <p:cNvSpPr/>
          <p:nvPr/>
        </p:nvSpPr>
        <p:spPr>
          <a:xfrm>
            <a:off x="0" y="1590189"/>
            <a:ext cx="9144000" cy="2115519"/>
          </a:xfrm>
          <a:prstGeom prst="rect">
            <a:avLst/>
          </a:prstGeom>
          <a:solidFill>
            <a:srgbClr val="313F4F"/>
          </a:solidFill>
          <a:ln w="25400" cap="flat" cmpd="sng">
            <a:noFill/>
            <a:prstDash val="solid"/>
            <a:round/>
          </a:ln>
        </p:spPr>
        <p:txBody>
          <a:bodyPr rtlCol="0" anchor="ctr"/>
          <a:lstStyle/>
          <a:p>
            <a:pPr algn="ctr"/>
          </a:p>
        </p:txBody>
      </p:sp>
      <p:sp>
        <p:nvSpPr>
          <p:cNvPr id="998" name="曲线"/>
          <p:cNvSpPr/>
          <p:nvPr/>
        </p:nvSpPr>
        <p:spPr>
          <a:xfrm>
            <a:off x="343995" y="1304629"/>
            <a:ext cx="1035157" cy="2686641"/>
          </a:xfrm>
          <a:custGeom>
            <a:avLst/>
            <a:gdLst>
              <a:gd name="T1" fmla="*/ 0 w 21600"/>
              <a:gd name="T2" fmla="*/ 0 h 21600"/>
              <a:gd name="T3" fmla="*/ 21600 w 21600"/>
              <a:gd name="T4" fmla="*/ 21600 h 21600"/>
            </a:gdLst>
            <a:ahLst/>
            <a:cxnLst/>
            <a:rect l="T1" t="T2" r="T3" b="T4"/>
            <a:pathLst>
              <a:path w="21600" h="21600">
                <a:moveTo>
                  <a:pt x="14015" y="0"/>
                </a:moveTo>
                <a:lnTo>
                  <a:pt x="21599"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999" name="曲线"/>
          <p:cNvSpPr/>
          <p:nvPr/>
        </p:nvSpPr>
        <p:spPr>
          <a:xfrm>
            <a:off x="851776" y="1304629"/>
            <a:ext cx="1035157" cy="2686641"/>
          </a:xfrm>
          <a:custGeom>
            <a:avLst/>
            <a:gdLst>
              <a:gd name="T1" fmla="*/ 0 w 21600"/>
              <a:gd name="T2" fmla="*/ 0 h 21600"/>
              <a:gd name="T3" fmla="*/ 21600 w 21600"/>
              <a:gd name="T4" fmla="*/ 21600 h 21600"/>
            </a:gdLst>
            <a:ahLst/>
            <a:cxnLst/>
            <a:rect l="T1" t="T2" r="T3" b="T4"/>
            <a:pathLst>
              <a:path w="21600" h="21600">
                <a:moveTo>
                  <a:pt x="14015" y="0"/>
                </a:moveTo>
                <a:lnTo>
                  <a:pt x="21599"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00" name="曲线"/>
          <p:cNvSpPr/>
          <p:nvPr/>
        </p:nvSpPr>
        <p:spPr>
          <a:xfrm>
            <a:off x="1359558" y="1304629"/>
            <a:ext cx="1035156" cy="2686641"/>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01" name="曲线"/>
          <p:cNvSpPr/>
          <p:nvPr/>
        </p:nvSpPr>
        <p:spPr>
          <a:xfrm>
            <a:off x="1867339" y="1304629"/>
            <a:ext cx="1035157" cy="2686641"/>
          </a:xfrm>
          <a:custGeom>
            <a:avLst/>
            <a:gdLst>
              <a:gd name="T1" fmla="*/ 0 w 21600"/>
              <a:gd name="T2" fmla="*/ 0 h 21600"/>
              <a:gd name="T3" fmla="*/ 21600 w 21600"/>
              <a:gd name="T4" fmla="*/ 21600 h 21600"/>
            </a:gdLst>
            <a:ahLst/>
            <a:cxnLst/>
            <a:rect l="T1" t="T2" r="T3" b="T4"/>
            <a:pathLst>
              <a:path w="21600" h="21600">
                <a:moveTo>
                  <a:pt x="14015" y="0"/>
                </a:moveTo>
                <a:lnTo>
                  <a:pt x="21598" y="0"/>
                </a:lnTo>
                <a:lnTo>
                  <a:pt x="7583"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02" name="曲线"/>
          <p:cNvSpPr/>
          <p:nvPr/>
        </p:nvSpPr>
        <p:spPr>
          <a:xfrm>
            <a:off x="2375119" y="1304629"/>
            <a:ext cx="1035156" cy="2686641"/>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3"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03" name="曲线"/>
          <p:cNvSpPr/>
          <p:nvPr/>
        </p:nvSpPr>
        <p:spPr>
          <a:xfrm>
            <a:off x="-774391" y="1304629"/>
            <a:ext cx="1645762" cy="2686641"/>
          </a:xfrm>
          <a:custGeom>
            <a:avLst/>
            <a:gdLst>
              <a:gd name="T1" fmla="*/ 0 w 21600"/>
              <a:gd name="T2" fmla="*/ 0 h 21600"/>
              <a:gd name="T3" fmla="*/ 21600 w 21600"/>
              <a:gd name="T4" fmla="*/ 21600 h 21600"/>
            </a:gdLst>
            <a:ahLst/>
            <a:cxnLst/>
            <a:rect l="T1" t="T2" r="T3" b="T4"/>
            <a:pathLst>
              <a:path w="21600" h="21600">
                <a:moveTo>
                  <a:pt x="8815" y="0"/>
                </a:moveTo>
                <a:lnTo>
                  <a:pt x="12682" y="0"/>
                </a:lnTo>
                <a:lnTo>
                  <a:pt x="13586" y="0"/>
                </a:lnTo>
                <a:lnTo>
                  <a:pt x="16829" y="0"/>
                </a:lnTo>
                <a:lnTo>
                  <a:pt x="17453" y="0"/>
                </a:lnTo>
                <a:lnTo>
                  <a:pt x="21600" y="0"/>
                </a:lnTo>
                <a:lnTo>
                  <a:pt x="12784" y="21600"/>
                </a:lnTo>
                <a:lnTo>
                  <a:pt x="8638" y="21600"/>
                </a:lnTo>
                <a:lnTo>
                  <a:pt x="8013" y="21600"/>
                </a:lnTo>
                <a:lnTo>
                  <a:pt x="4770" y="21600"/>
                </a:lnTo>
                <a:lnTo>
                  <a:pt x="3867"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04" name="直线"/>
          <p:cNvSpPr/>
          <p:nvPr/>
        </p:nvSpPr>
        <p:spPr>
          <a:xfrm>
            <a:off x="0" y="4319968"/>
            <a:ext cx="6505413" cy="0"/>
          </a:xfrm>
          <a:prstGeom prst="line">
            <a:avLst/>
          </a:prstGeom>
          <a:noFill/>
          <a:ln w="28575" cap="flat" cmpd="sng">
            <a:solidFill>
              <a:srgbClr val="F4C703"/>
            </a:solidFill>
            <a:prstDash val="solid"/>
            <a:round/>
          </a:ln>
        </p:spPr>
        <p:txBody>
          <a:bodyPr rtlCol="0" anchor="ctr"/>
          <a:lstStyle/>
          <a:p>
            <a:pPr algn="ctr"/>
          </a:p>
        </p:txBody>
      </p:sp>
      <p:sp>
        <p:nvSpPr>
          <p:cNvPr id="1005" name="直线"/>
          <p:cNvSpPr/>
          <p:nvPr/>
        </p:nvSpPr>
        <p:spPr>
          <a:xfrm>
            <a:off x="1" y="4551524"/>
            <a:ext cx="5610386" cy="0"/>
          </a:xfrm>
          <a:prstGeom prst="line">
            <a:avLst/>
          </a:prstGeom>
          <a:noFill/>
          <a:ln w="28575" cap="flat" cmpd="sng">
            <a:solidFill>
              <a:srgbClr val="313F4F"/>
            </a:solidFill>
            <a:prstDash val="solid"/>
            <a:round/>
          </a:ln>
        </p:spPr>
        <p:txBody>
          <a:bodyPr rtlCol="0" anchor="ctr"/>
          <a:lstStyle/>
          <a:p>
            <a:pPr algn="ctr"/>
          </a:p>
        </p:txBody>
      </p:sp>
      <p:sp>
        <p:nvSpPr>
          <p:cNvPr id="1006" name="直线"/>
          <p:cNvSpPr/>
          <p:nvPr/>
        </p:nvSpPr>
        <p:spPr>
          <a:xfrm>
            <a:off x="0" y="4783081"/>
            <a:ext cx="4572000" cy="0"/>
          </a:xfrm>
          <a:prstGeom prst="line">
            <a:avLst/>
          </a:prstGeom>
          <a:noFill/>
          <a:ln w="28575" cap="flat" cmpd="sng">
            <a:solidFill>
              <a:srgbClr val="A6A6A6"/>
            </a:solidFill>
            <a:prstDash val="solid"/>
            <a:round/>
          </a:ln>
        </p:spPr>
        <p:txBody>
          <a:bodyPr rtlCol="0" anchor="ctr"/>
          <a:lstStyle/>
          <a:p>
            <a:pPr algn="ctr"/>
          </a:p>
        </p:txBody>
      </p:sp>
      <p:sp>
        <p:nvSpPr>
          <p:cNvPr id="1007" name="曲线"/>
          <p:cNvSpPr/>
          <p:nvPr/>
        </p:nvSpPr>
        <p:spPr>
          <a:xfrm>
            <a:off x="866216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08" name="曲线"/>
          <p:cNvSpPr/>
          <p:nvPr/>
        </p:nvSpPr>
        <p:spPr>
          <a:xfrm>
            <a:off x="857848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09" name="曲线"/>
          <p:cNvSpPr/>
          <p:nvPr/>
        </p:nvSpPr>
        <p:spPr>
          <a:xfrm>
            <a:off x="849479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10" name="曲线"/>
          <p:cNvSpPr/>
          <p:nvPr/>
        </p:nvSpPr>
        <p:spPr>
          <a:xfrm>
            <a:off x="841110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11" name="曲线"/>
          <p:cNvSpPr/>
          <p:nvPr/>
        </p:nvSpPr>
        <p:spPr>
          <a:xfrm>
            <a:off x="832741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12" name="曲线"/>
          <p:cNvSpPr/>
          <p:nvPr/>
        </p:nvSpPr>
        <p:spPr>
          <a:xfrm>
            <a:off x="824372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13" name="曲线"/>
          <p:cNvSpPr/>
          <p:nvPr/>
        </p:nvSpPr>
        <p:spPr>
          <a:xfrm>
            <a:off x="816003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14" name="曲线"/>
          <p:cNvSpPr/>
          <p:nvPr/>
        </p:nvSpPr>
        <p:spPr>
          <a:xfrm>
            <a:off x="8076348"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15" name="曲线"/>
          <p:cNvSpPr/>
          <p:nvPr/>
        </p:nvSpPr>
        <p:spPr>
          <a:xfrm>
            <a:off x="7992660"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16" name="曲线"/>
          <p:cNvSpPr/>
          <p:nvPr/>
        </p:nvSpPr>
        <p:spPr>
          <a:xfrm>
            <a:off x="790897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17" name="曲线"/>
          <p:cNvSpPr/>
          <p:nvPr/>
        </p:nvSpPr>
        <p:spPr>
          <a:xfrm>
            <a:off x="782528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18" name="曲线"/>
          <p:cNvSpPr/>
          <p:nvPr/>
        </p:nvSpPr>
        <p:spPr>
          <a:xfrm>
            <a:off x="774159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19" name="曲线"/>
          <p:cNvSpPr/>
          <p:nvPr/>
        </p:nvSpPr>
        <p:spPr>
          <a:xfrm>
            <a:off x="7657904"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20" name="曲线"/>
          <p:cNvSpPr/>
          <p:nvPr/>
        </p:nvSpPr>
        <p:spPr>
          <a:xfrm>
            <a:off x="757421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21" name="曲线"/>
          <p:cNvSpPr/>
          <p:nvPr/>
        </p:nvSpPr>
        <p:spPr>
          <a:xfrm>
            <a:off x="749052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22" name="曲线"/>
          <p:cNvSpPr/>
          <p:nvPr/>
        </p:nvSpPr>
        <p:spPr>
          <a:xfrm>
            <a:off x="740683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23" name="曲线"/>
          <p:cNvSpPr/>
          <p:nvPr/>
        </p:nvSpPr>
        <p:spPr>
          <a:xfrm>
            <a:off x="7323150"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24" name="曲线"/>
          <p:cNvSpPr/>
          <p:nvPr/>
        </p:nvSpPr>
        <p:spPr>
          <a:xfrm>
            <a:off x="723946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25" name="曲线"/>
          <p:cNvSpPr/>
          <p:nvPr/>
        </p:nvSpPr>
        <p:spPr>
          <a:xfrm>
            <a:off x="715577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26" name="曲线"/>
          <p:cNvSpPr/>
          <p:nvPr/>
        </p:nvSpPr>
        <p:spPr>
          <a:xfrm>
            <a:off x="707208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27" name="曲线"/>
          <p:cNvSpPr/>
          <p:nvPr/>
        </p:nvSpPr>
        <p:spPr>
          <a:xfrm>
            <a:off x="698839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28" name="曲线"/>
          <p:cNvSpPr/>
          <p:nvPr/>
        </p:nvSpPr>
        <p:spPr>
          <a:xfrm>
            <a:off x="690470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29" name="曲线"/>
          <p:cNvSpPr/>
          <p:nvPr/>
        </p:nvSpPr>
        <p:spPr>
          <a:xfrm>
            <a:off x="682101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30" name="曲线"/>
          <p:cNvSpPr/>
          <p:nvPr/>
        </p:nvSpPr>
        <p:spPr>
          <a:xfrm>
            <a:off x="6737328"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31" name="曲线"/>
          <p:cNvSpPr/>
          <p:nvPr/>
        </p:nvSpPr>
        <p:spPr>
          <a:xfrm>
            <a:off x="6653640"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32" name="曲线"/>
          <p:cNvSpPr/>
          <p:nvPr/>
        </p:nvSpPr>
        <p:spPr>
          <a:xfrm>
            <a:off x="656995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33" name="曲线"/>
          <p:cNvSpPr/>
          <p:nvPr/>
        </p:nvSpPr>
        <p:spPr>
          <a:xfrm>
            <a:off x="648626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34" name="曲线"/>
          <p:cNvSpPr/>
          <p:nvPr/>
        </p:nvSpPr>
        <p:spPr>
          <a:xfrm>
            <a:off x="640257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35" name="曲线"/>
          <p:cNvSpPr/>
          <p:nvPr/>
        </p:nvSpPr>
        <p:spPr>
          <a:xfrm>
            <a:off x="631888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36" name="曲线"/>
          <p:cNvSpPr/>
          <p:nvPr/>
        </p:nvSpPr>
        <p:spPr>
          <a:xfrm>
            <a:off x="623519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37" name="直线"/>
          <p:cNvSpPr/>
          <p:nvPr/>
        </p:nvSpPr>
        <p:spPr>
          <a:xfrm>
            <a:off x="4766876" y="2074457"/>
            <a:ext cx="0" cy="1072753"/>
          </a:xfrm>
          <a:prstGeom prst="line">
            <a:avLst/>
          </a:prstGeom>
          <a:noFill/>
          <a:ln w="19050" cap="flat" cmpd="sng">
            <a:solidFill>
              <a:srgbClr val="BFBFBF"/>
            </a:solidFill>
            <a:prstDash val="solid"/>
            <a:round/>
          </a:ln>
        </p:spPr>
        <p:txBody>
          <a:bodyPr rtlCol="0" anchor="ctr"/>
          <a:lstStyle/>
          <a:p>
            <a:pPr algn="ctr"/>
          </a:p>
        </p:txBody>
      </p:sp>
      <p:sp>
        <p:nvSpPr>
          <p:cNvPr id="1038" name="矩形"/>
          <p:cNvSpPr/>
          <p:nvPr/>
        </p:nvSpPr>
        <p:spPr>
          <a:xfrm>
            <a:off x="3673585" y="2039243"/>
            <a:ext cx="912951" cy="1205865"/>
          </a:xfrm>
          <a:prstGeom prst="rect">
            <a:avLst/>
          </a:prstGeom>
          <a:noFill/>
          <a:ln w="9525" cap="flat" cmpd="sng">
            <a:noFill/>
            <a:prstDash val="solid"/>
            <a:miter/>
          </a:ln>
        </p:spPr>
        <p:txBody>
          <a:bodyPr vert="horz" wrap="none" lIns="91440" tIns="45720" rIns="91440" bIns="45720" anchor="t" anchorCtr="0">
            <a:spAutoFit/>
          </a:bodyPr>
          <a:lstStyle/>
          <a:p>
            <a:pPr marL="0" indent="0" algn="ctr">
              <a:lnSpc>
                <a:spcPct val="100000"/>
              </a:lnSpc>
              <a:spcBef>
                <a:spcPts val="0"/>
              </a:spcBef>
              <a:spcAft>
                <a:spcPts val="0"/>
              </a:spcAft>
              <a:buNone/>
            </a:pPr>
            <a:r>
              <a:rPr lang="en-US" altLang="zh-CN" sz="2400" b="0" i="0" u="none" strike="noStrike" kern="1200" cap="none" spc="0" baseline="0">
                <a:solidFill>
                  <a:schemeClr val="bg1"/>
                </a:solidFill>
                <a:latin typeface="Century Gothic" pitchFamily="34" charset="0"/>
                <a:ea typeface="宋体" panose="02010600030101010101" pitchFamily="2" charset="-122"/>
                <a:cs typeface="经典综艺体简" pitchFamily="49" charset="-122"/>
              </a:rPr>
              <a:t>PART</a:t>
            </a:r>
            <a:endParaRPr lang="en-US" altLang="zh-CN" sz="2400" b="0" i="0" u="none" strike="noStrike" kern="1200" cap="none" spc="0" baseline="0">
              <a:solidFill>
                <a:schemeClr val="bg1"/>
              </a:solidFill>
              <a:latin typeface="Century Gothic" pitchFamily="34" charset="0"/>
              <a:ea typeface="宋体" panose="02010600030101010101" pitchFamily="2" charset="-122"/>
              <a:cs typeface="经典综艺体简" pitchFamily="49" charset="-122"/>
            </a:endParaRPr>
          </a:p>
          <a:p>
            <a:pPr marL="0" indent="0" algn="ctr">
              <a:lnSpc>
                <a:spcPct val="100000"/>
              </a:lnSpc>
              <a:spcBef>
                <a:spcPts val="0"/>
              </a:spcBef>
              <a:spcAft>
                <a:spcPts val="0"/>
              </a:spcAft>
              <a:buNone/>
            </a:pPr>
            <a:r>
              <a:rPr lang="en-US" altLang="zh-CN" sz="4950" b="1" i="0" u="none" strike="noStrike" kern="1200" cap="none" spc="0" baseline="0">
                <a:solidFill>
                  <a:schemeClr val="bg1"/>
                </a:solidFill>
                <a:latin typeface="Century Gothic" pitchFamily="34" charset="0"/>
                <a:ea typeface="宋体" panose="02010600030101010101" pitchFamily="2" charset="-122"/>
                <a:cs typeface="经典综艺体简" pitchFamily="49" charset="-122"/>
              </a:rPr>
              <a:t>04</a:t>
            </a:r>
            <a:endParaRPr lang="zh-CN" altLang="en-US" sz="4950" b="1" i="0" u="none" strike="noStrike" kern="1200" cap="none" spc="0" baseline="0">
              <a:solidFill>
                <a:schemeClr val="bg1"/>
              </a:solidFill>
              <a:latin typeface="Century Gothic" pitchFamily="34" charset="0"/>
              <a:ea typeface="宋体" panose="02010600030101010101" pitchFamily="2" charset="-122"/>
              <a:cs typeface="经典综艺体简" pitchFamily="49" charset="-122"/>
            </a:endParaRPr>
          </a:p>
        </p:txBody>
      </p:sp>
      <p:sp>
        <p:nvSpPr>
          <p:cNvPr id="1039" name="矩形"/>
          <p:cNvSpPr/>
          <p:nvPr/>
        </p:nvSpPr>
        <p:spPr>
          <a:xfrm>
            <a:off x="4983617" y="2345553"/>
            <a:ext cx="1716405" cy="5391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685800">
              <a:lnSpc>
                <a:spcPct val="100000"/>
              </a:lnSpc>
              <a:spcBef>
                <a:spcPts val="0"/>
              </a:spcBef>
              <a:spcAft>
                <a:spcPts val="0"/>
              </a:spcAft>
              <a:buNone/>
            </a:pPr>
            <a:r>
              <a:rPr lang="zh-CN" altLang="en-US" sz="30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sym typeface="宋体" panose="02010600030101010101" pitchFamily="2" charset="-122"/>
              </a:rPr>
              <a:t>具体工作</a:t>
            </a:r>
            <a:endParaRPr lang="zh-CN" altLang="en-US" sz="30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sym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p:cTn id="7" dur="500" fill="hold"/>
                                        <p:tgtEl>
                                          <p:spTgt spid="1038"/>
                                        </p:tgtEl>
                                        <p:attrNameLst>
                                          <p:attrName>ppt_w</p:attrName>
                                        </p:attrNameLst>
                                      </p:cBhvr>
                                      <p:tavLst>
                                        <p:tav tm="0">
                                          <p:val>
                                            <p:fltVal val="0"/>
                                          </p:val>
                                        </p:tav>
                                        <p:tav tm="100000">
                                          <p:val>
                                            <p:strVal val="#ppt_w"/>
                                          </p:val>
                                        </p:tav>
                                      </p:tavLst>
                                    </p:anim>
                                    <p:anim calcmode="lin" valueType="num">
                                      <p:cBhvr>
                                        <p:cTn id="8" dur="500" fill="hold"/>
                                        <p:tgtEl>
                                          <p:spTgt spid="1038"/>
                                        </p:tgtEl>
                                        <p:attrNameLst>
                                          <p:attrName>ppt_h</p:attrName>
                                        </p:attrNameLst>
                                      </p:cBhvr>
                                      <p:tavLst>
                                        <p:tav tm="0">
                                          <p:val>
                                            <p:fltVal val="0"/>
                                          </p:val>
                                        </p:tav>
                                        <p:tav tm="100000">
                                          <p:val>
                                            <p:strVal val="#ppt_h"/>
                                          </p:val>
                                        </p:tav>
                                      </p:tavLst>
                                    </p:anim>
                                    <p:animEffect transition="in" filter="fade">
                                      <p:cBhvr>
                                        <p:cTn id="9" dur="500"/>
                                        <p:tgtEl>
                                          <p:spTgt spid="1038"/>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037"/>
                                        </p:tgtEl>
                                        <p:attrNameLst>
                                          <p:attrName>style.visibility</p:attrName>
                                        </p:attrNameLst>
                                      </p:cBhvr>
                                      <p:to>
                                        <p:strVal val="visible"/>
                                      </p:to>
                                    </p:set>
                                    <p:animEffect transition="in" filter="wipe(up)">
                                      <p:cBhvr>
                                        <p:cTn id="13" dur="500"/>
                                        <p:tgtEl>
                                          <p:spTgt spid="1037"/>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039"/>
                                        </p:tgtEl>
                                        <p:attrNameLst>
                                          <p:attrName>style.visibility</p:attrName>
                                        </p:attrNameLst>
                                      </p:cBhvr>
                                      <p:to>
                                        <p:strVal val="visible"/>
                                      </p:to>
                                    </p:set>
                                    <p:anim calcmode="lin" valueType="num">
                                      <p:cBhvr additive="base">
                                        <p:cTn id="17" dur="500" fill="hold"/>
                                        <p:tgtEl>
                                          <p:spTgt spid="1039"/>
                                        </p:tgtEl>
                                        <p:attrNameLst>
                                          <p:attrName>ppt_x</p:attrName>
                                        </p:attrNameLst>
                                      </p:cBhvr>
                                      <p:tavLst>
                                        <p:tav tm="0">
                                          <p:val>
                                            <p:strVal val="1+#ppt_w/2"/>
                                          </p:val>
                                        </p:tav>
                                        <p:tav tm="100000">
                                          <p:val>
                                            <p:strVal val="#ppt_x"/>
                                          </p:val>
                                        </p:tav>
                                      </p:tavLst>
                                    </p:anim>
                                    <p:anim calcmode="lin" valueType="num">
                                      <p:cBhvr additive="base">
                                        <p:cTn id="18" dur="500" fill="hold"/>
                                        <p:tgtEl>
                                          <p:spTgt spid="10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animBg="1"/>
      <p:bldP spid="1038" grpId="0"/>
      <p:bldP spid="103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43" name="表格"/>
          <p:cNvGraphicFramePr>
            <a:graphicFrameLocks noGrp="1"/>
          </p:cNvGraphicFramePr>
          <p:nvPr/>
        </p:nvGraphicFramePr>
        <p:xfrm>
          <a:off x="971868" y="1238250"/>
          <a:ext cx="7247611" cy="3324221"/>
        </p:xfrm>
        <a:graphic>
          <a:graphicData uri="http://schemas.openxmlformats.org/drawingml/2006/table">
            <a:tbl>
              <a:tblPr bandRow="1">
                <a:noFill/>
              </a:tblPr>
              <a:tblGrid>
                <a:gridCol w="1079969"/>
                <a:gridCol w="6119965"/>
              </a:tblGrid>
              <a:tr h="381000">
                <a:tc>
                  <a:txBody>
                    <a:bodyPr/>
                    <a:lstStyle/>
                    <a:p>
                      <a:pPr marL="0" indent="0" algn="ctr" defTabSz="685800" eaLnBrk="1" fontAlgn="auto" latinLnBrk="0" hangingPunct="1">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项  目</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a:txBody>
                  <a:tcPr marL="90170" marR="90170" marT="46990" marB="4699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7E7E7E"/>
                    </a:solidFill>
                  </a:tcPr>
                </a:tc>
                <a:tc>
                  <a:txBody>
                    <a:bodyPr/>
                    <a:lstStyle/>
                    <a:p>
                      <a:pPr marL="0" indent="0" algn="ctr" defTabSz="685800" eaLnBrk="1" fontAlgn="auto" latinLnBrk="0" hangingPunct="1">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rPr>
                        <a:t>工作内容</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endParaRPr>
                    </a:p>
                  </a:txBody>
                  <a:tcPr marL="90170" marR="90170" marT="46990" marB="4699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7E7E7E"/>
                    </a:solidFill>
                  </a:tcPr>
                </a:tc>
              </a:tr>
              <a:tr h="381000">
                <a:tc rowSpan="4">
                  <a:txBody>
                    <a:bodyPr/>
                    <a:lstStyle/>
                    <a:p>
                      <a:pPr marL="0" indent="0" algn="ctr" defTabSz="685800"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rPr>
                        <a:t>日常安检</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endParaRPr>
                    </a:p>
                  </a:txBody>
                  <a:tcPr marL="68580" marR="68580" marT="34290" marB="3429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DEE7D1"/>
                    </a:solidFill>
                  </a:tcPr>
                </a:tc>
                <a:tc>
                  <a:txBody>
                    <a:bodyPr/>
                    <a:lstStyle/>
                    <a:p>
                      <a:pPr marL="0" indent="0" algn="l"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rPr>
                        <a:t>检查特种设备及安全附件是否完好，运行、维护保养、定期检修计划是否按规定实施并记录</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endParaRPr>
                    </a:p>
                  </a:txBody>
                  <a:tcPr marL="68580" marR="68580" marT="34290" marB="3429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headEnd type="none" w="med" len="med"/>
                      <a:tailEnd type="none" w="med" len="med"/>
                    </a:lnB>
                    <a:solidFill>
                      <a:srgbClr val="DEE7D1"/>
                    </a:solidFill>
                  </a:tcPr>
                </a:tc>
              </a:tr>
              <a:tr h="381000">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EE7D1"/>
                    </a:solidFill>
                  </a:tcPr>
                </a:tc>
                <a:tc>
                  <a:txBody>
                    <a:bodyPr/>
                    <a:lstStyle/>
                    <a:p>
                      <a:pPr marL="0" indent="0" algn="l" defTabSz="685800"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rPr>
                        <a:t>检查特种设备及安全附件等校验标签是否在有效期内</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endParaRPr>
                    </a:p>
                  </a:txBody>
                  <a:tcPr marL="68580" marR="68580" marT="34290" marB="3429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FF3EA"/>
                    </a:solidFill>
                  </a:tcPr>
                </a:tc>
              </a:tr>
              <a:tr h="381000">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EE7D1"/>
                    </a:solidFill>
                  </a:tcPr>
                </a:tc>
                <a:tc>
                  <a:txBody>
                    <a:bodyPr/>
                    <a:lstStyle/>
                    <a:p>
                      <a:pPr marL="0" indent="0" algn="l" defTabSz="685800"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rPr>
                        <a:t>检查特种作业人员持证上岗情况，是否按规定进行年检</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endParaRPr>
                    </a:p>
                  </a:txBody>
                  <a:tcPr marL="68580" marR="68580" marT="34290" marB="3429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EE7D1"/>
                    </a:solidFill>
                  </a:tcPr>
                </a:tc>
              </a:tr>
              <a:tr h="381000">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EE7D1"/>
                    </a:solidFill>
                  </a:tcPr>
                </a:tc>
                <a:tc>
                  <a:txBody>
                    <a:bodyPr/>
                    <a:lstStyle/>
                    <a:p>
                      <a:pPr marL="0" indent="0" algn="l"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rPr>
                        <a:t>检查特种作业人员是否按岗位安全作业标准进行操作</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endParaRPr>
                    </a:p>
                  </a:txBody>
                  <a:tcPr marL="68580" marR="68580" marT="34290" marB="3429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FF3EA"/>
                    </a:solidFill>
                  </a:tcPr>
                </a:tc>
              </a:tr>
              <a:tr h="381000">
                <a:tc>
                  <a:txBody>
                    <a:bodyPr/>
                    <a:lstStyle/>
                    <a:p>
                      <a:pPr marL="0" indent="0" algn="ctr" defTabSz="685800"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rPr>
                        <a:t>事故报告</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endParaRPr>
                    </a:p>
                  </a:txBody>
                  <a:tcPr marL="68580" marR="68580" marT="34290" marB="3429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EE7D1"/>
                    </a:solidFill>
                  </a:tcPr>
                </a:tc>
                <a:tc>
                  <a:txBody>
                    <a:bodyPr/>
                    <a:lstStyle/>
                    <a:p>
                      <a:pPr marL="0" indent="0" algn="l"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rPr>
                        <a:t>发现事故隐患或者不安全因素立即向单位领导报告</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endParaRPr>
                    </a:p>
                  </a:txBody>
                  <a:tcPr marL="68580" marR="68580" marT="34290" marB="3429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EE7D1"/>
                    </a:solidFill>
                  </a:tcPr>
                </a:tc>
              </a:tr>
              <a:tr h="381000">
                <a:tc rowSpan="2">
                  <a:txBody>
                    <a:bodyPr/>
                    <a:lstStyle/>
                    <a:p>
                      <a:pPr marL="0" indent="0" algn="ctr" defTabSz="685800"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rPr>
                        <a:t>定期检验</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endParaRPr>
                    </a:p>
                  </a:txBody>
                  <a:tcPr marL="68580" marR="68580" marT="34290" marB="3429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FF3EA"/>
                    </a:solidFill>
                  </a:tcPr>
                </a:tc>
                <a:tc>
                  <a:txBody>
                    <a:bodyPr/>
                    <a:lstStyle/>
                    <a:p>
                      <a:pPr marL="0" indent="0" algn="l"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rPr>
                        <a:t>通知各厂设备部门校验时间，协助进行现场准备工作</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endParaRPr>
                    </a:p>
                  </a:txBody>
                  <a:tcPr marL="68580" marR="68580" marT="34290" marB="3429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FF3EA"/>
                    </a:solidFill>
                  </a:tcPr>
                </a:tc>
              </a:tr>
              <a:tr h="381000">
                <a:tc vMerge="1">
                  <a:tcPr marL="68580" marR="68580" marT="0" marB="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FF3EA"/>
                    </a:solidFill>
                  </a:tcPr>
                </a:tc>
                <a:tc>
                  <a:txBody>
                    <a:bodyPr/>
                    <a:lstStyle/>
                    <a:p>
                      <a:pPr marL="0" indent="0" algn="l" eaLnBrk="1" fontAlgn="auto" latinLnBrk="0" hangingPunct="1">
                        <a:lnSpc>
                          <a:spcPct val="10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rPr>
                        <a:t>协助进行各厂校验费用确认表签字</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Calibri" panose="020F0502020204030204" charset="0"/>
                      </a:endParaRPr>
                    </a:p>
                  </a:txBody>
                  <a:tcPr marL="68580" marR="68580" marT="34290" marB="34290"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EE7D1"/>
                    </a:solidFill>
                  </a:tcPr>
                </a:tc>
              </a:tr>
            </a:tbl>
          </a:graphicData>
        </a:graphic>
      </p:graphicFrame>
      <p:sp>
        <p:nvSpPr>
          <p:cNvPr id="1044"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四、具体工作</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 name="矩形"/>
          <p:cNvSpPr/>
          <p:nvPr/>
        </p:nvSpPr>
        <p:spPr>
          <a:xfrm>
            <a:off x="0" y="1590189"/>
            <a:ext cx="9144000" cy="2115519"/>
          </a:xfrm>
          <a:prstGeom prst="rect">
            <a:avLst/>
          </a:prstGeom>
          <a:solidFill>
            <a:srgbClr val="313F4F"/>
          </a:solidFill>
          <a:ln w="25400" cap="flat" cmpd="sng">
            <a:noFill/>
            <a:prstDash val="solid"/>
            <a:round/>
          </a:ln>
        </p:spPr>
        <p:txBody>
          <a:bodyPr rtlCol="0" anchor="ctr"/>
          <a:lstStyle/>
          <a:p>
            <a:pPr algn="ctr"/>
          </a:p>
        </p:txBody>
      </p:sp>
      <p:sp>
        <p:nvSpPr>
          <p:cNvPr id="148" name="曲线"/>
          <p:cNvSpPr/>
          <p:nvPr/>
        </p:nvSpPr>
        <p:spPr>
          <a:xfrm>
            <a:off x="343995" y="1304629"/>
            <a:ext cx="1035157" cy="2686641"/>
          </a:xfrm>
          <a:custGeom>
            <a:avLst/>
            <a:gdLst>
              <a:gd name="T1" fmla="*/ 0 w 21600"/>
              <a:gd name="T2" fmla="*/ 0 h 21600"/>
              <a:gd name="T3" fmla="*/ 21600 w 21600"/>
              <a:gd name="T4" fmla="*/ 21600 h 21600"/>
            </a:gdLst>
            <a:ahLst/>
            <a:cxnLst/>
            <a:rect l="T1" t="T2" r="T3" b="T4"/>
            <a:pathLst>
              <a:path w="21600" h="21600">
                <a:moveTo>
                  <a:pt x="14015" y="0"/>
                </a:moveTo>
                <a:lnTo>
                  <a:pt x="21599"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49" name="曲线"/>
          <p:cNvSpPr/>
          <p:nvPr/>
        </p:nvSpPr>
        <p:spPr>
          <a:xfrm>
            <a:off x="851776" y="1304629"/>
            <a:ext cx="1035157" cy="2686641"/>
          </a:xfrm>
          <a:custGeom>
            <a:avLst/>
            <a:gdLst>
              <a:gd name="T1" fmla="*/ 0 w 21600"/>
              <a:gd name="T2" fmla="*/ 0 h 21600"/>
              <a:gd name="T3" fmla="*/ 21600 w 21600"/>
              <a:gd name="T4" fmla="*/ 21600 h 21600"/>
            </a:gdLst>
            <a:ahLst/>
            <a:cxnLst/>
            <a:rect l="T1" t="T2" r="T3" b="T4"/>
            <a:pathLst>
              <a:path w="21600" h="21600">
                <a:moveTo>
                  <a:pt x="14015" y="0"/>
                </a:moveTo>
                <a:lnTo>
                  <a:pt x="21599"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50" name="曲线"/>
          <p:cNvSpPr/>
          <p:nvPr/>
        </p:nvSpPr>
        <p:spPr>
          <a:xfrm>
            <a:off x="1359558" y="1304629"/>
            <a:ext cx="1035156" cy="2686641"/>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51" name="曲线"/>
          <p:cNvSpPr/>
          <p:nvPr/>
        </p:nvSpPr>
        <p:spPr>
          <a:xfrm>
            <a:off x="1867339" y="1304629"/>
            <a:ext cx="1035157" cy="2686641"/>
          </a:xfrm>
          <a:custGeom>
            <a:avLst/>
            <a:gdLst>
              <a:gd name="T1" fmla="*/ 0 w 21600"/>
              <a:gd name="T2" fmla="*/ 0 h 21600"/>
              <a:gd name="T3" fmla="*/ 21600 w 21600"/>
              <a:gd name="T4" fmla="*/ 21600 h 21600"/>
            </a:gdLst>
            <a:ahLst/>
            <a:cxnLst/>
            <a:rect l="T1" t="T2" r="T3" b="T4"/>
            <a:pathLst>
              <a:path w="21600" h="21600">
                <a:moveTo>
                  <a:pt x="14015" y="0"/>
                </a:moveTo>
                <a:lnTo>
                  <a:pt x="21598" y="0"/>
                </a:lnTo>
                <a:lnTo>
                  <a:pt x="7583"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52" name="曲线"/>
          <p:cNvSpPr/>
          <p:nvPr/>
        </p:nvSpPr>
        <p:spPr>
          <a:xfrm>
            <a:off x="2375119" y="1304629"/>
            <a:ext cx="1035156" cy="2686641"/>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3"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53" name="曲线"/>
          <p:cNvSpPr/>
          <p:nvPr/>
        </p:nvSpPr>
        <p:spPr>
          <a:xfrm>
            <a:off x="-774391" y="1304629"/>
            <a:ext cx="1645762" cy="2686641"/>
          </a:xfrm>
          <a:custGeom>
            <a:avLst/>
            <a:gdLst>
              <a:gd name="T1" fmla="*/ 0 w 21600"/>
              <a:gd name="T2" fmla="*/ 0 h 21600"/>
              <a:gd name="T3" fmla="*/ 21600 w 21600"/>
              <a:gd name="T4" fmla="*/ 21600 h 21600"/>
            </a:gdLst>
            <a:ahLst/>
            <a:cxnLst/>
            <a:rect l="T1" t="T2" r="T3" b="T4"/>
            <a:pathLst>
              <a:path w="21600" h="21600">
                <a:moveTo>
                  <a:pt x="8815" y="0"/>
                </a:moveTo>
                <a:lnTo>
                  <a:pt x="12682" y="0"/>
                </a:lnTo>
                <a:lnTo>
                  <a:pt x="13586" y="0"/>
                </a:lnTo>
                <a:lnTo>
                  <a:pt x="16829" y="0"/>
                </a:lnTo>
                <a:lnTo>
                  <a:pt x="17453" y="0"/>
                </a:lnTo>
                <a:lnTo>
                  <a:pt x="21600" y="0"/>
                </a:lnTo>
                <a:lnTo>
                  <a:pt x="12784" y="21600"/>
                </a:lnTo>
                <a:lnTo>
                  <a:pt x="8638" y="21600"/>
                </a:lnTo>
                <a:lnTo>
                  <a:pt x="8013" y="21600"/>
                </a:lnTo>
                <a:lnTo>
                  <a:pt x="4770" y="21600"/>
                </a:lnTo>
                <a:lnTo>
                  <a:pt x="3867"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54" name="直线"/>
          <p:cNvSpPr/>
          <p:nvPr/>
        </p:nvSpPr>
        <p:spPr>
          <a:xfrm>
            <a:off x="0" y="4319968"/>
            <a:ext cx="6505413" cy="0"/>
          </a:xfrm>
          <a:prstGeom prst="line">
            <a:avLst/>
          </a:prstGeom>
          <a:noFill/>
          <a:ln w="28575" cap="flat" cmpd="sng">
            <a:solidFill>
              <a:srgbClr val="F4C703"/>
            </a:solidFill>
            <a:prstDash val="solid"/>
            <a:round/>
          </a:ln>
        </p:spPr>
        <p:txBody>
          <a:bodyPr rtlCol="0" anchor="ctr"/>
          <a:lstStyle/>
          <a:p>
            <a:pPr algn="ctr"/>
          </a:p>
        </p:txBody>
      </p:sp>
      <p:sp>
        <p:nvSpPr>
          <p:cNvPr id="155" name="直线"/>
          <p:cNvSpPr/>
          <p:nvPr/>
        </p:nvSpPr>
        <p:spPr>
          <a:xfrm>
            <a:off x="1" y="4551524"/>
            <a:ext cx="5610386" cy="0"/>
          </a:xfrm>
          <a:prstGeom prst="line">
            <a:avLst/>
          </a:prstGeom>
          <a:noFill/>
          <a:ln w="28575" cap="flat" cmpd="sng">
            <a:solidFill>
              <a:srgbClr val="313F4F"/>
            </a:solidFill>
            <a:prstDash val="solid"/>
            <a:round/>
          </a:ln>
        </p:spPr>
        <p:txBody>
          <a:bodyPr rtlCol="0" anchor="ctr"/>
          <a:lstStyle/>
          <a:p>
            <a:pPr algn="ctr"/>
          </a:p>
        </p:txBody>
      </p:sp>
      <p:sp>
        <p:nvSpPr>
          <p:cNvPr id="156" name="直线"/>
          <p:cNvSpPr/>
          <p:nvPr/>
        </p:nvSpPr>
        <p:spPr>
          <a:xfrm>
            <a:off x="0" y="4783081"/>
            <a:ext cx="4572000" cy="0"/>
          </a:xfrm>
          <a:prstGeom prst="line">
            <a:avLst/>
          </a:prstGeom>
          <a:noFill/>
          <a:ln w="28575" cap="flat" cmpd="sng">
            <a:solidFill>
              <a:srgbClr val="A6A6A6"/>
            </a:solidFill>
            <a:prstDash val="solid"/>
            <a:round/>
          </a:ln>
        </p:spPr>
        <p:txBody>
          <a:bodyPr rtlCol="0" anchor="ctr"/>
          <a:lstStyle/>
          <a:p>
            <a:pPr algn="ctr"/>
          </a:p>
        </p:txBody>
      </p:sp>
      <p:sp>
        <p:nvSpPr>
          <p:cNvPr id="157" name="曲线"/>
          <p:cNvSpPr/>
          <p:nvPr/>
        </p:nvSpPr>
        <p:spPr>
          <a:xfrm>
            <a:off x="866216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58" name="曲线"/>
          <p:cNvSpPr/>
          <p:nvPr/>
        </p:nvSpPr>
        <p:spPr>
          <a:xfrm>
            <a:off x="857848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59" name="曲线"/>
          <p:cNvSpPr/>
          <p:nvPr/>
        </p:nvSpPr>
        <p:spPr>
          <a:xfrm>
            <a:off x="849479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60" name="曲线"/>
          <p:cNvSpPr/>
          <p:nvPr/>
        </p:nvSpPr>
        <p:spPr>
          <a:xfrm>
            <a:off x="841110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61" name="曲线"/>
          <p:cNvSpPr/>
          <p:nvPr/>
        </p:nvSpPr>
        <p:spPr>
          <a:xfrm>
            <a:off x="832741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62" name="曲线"/>
          <p:cNvSpPr/>
          <p:nvPr/>
        </p:nvSpPr>
        <p:spPr>
          <a:xfrm>
            <a:off x="824372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63" name="曲线"/>
          <p:cNvSpPr/>
          <p:nvPr/>
        </p:nvSpPr>
        <p:spPr>
          <a:xfrm>
            <a:off x="816003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64" name="曲线"/>
          <p:cNvSpPr/>
          <p:nvPr/>
        </p:nvSpPr>
        <p:spPr>
          <a:xfrm>
            <a:off x="8076348"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65" name="曲线"/>
          <p:cNvSpPr/>
          <p:nvPr/>
        </p:nvSpPr>
        <p:spPr>
          <a:xfrm>
            <a:off x="7992660"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66" name="曲线"/>
          <p:cNvSpPr/>
          <p:nvPr/>
        </p:nvSpPr>
        <p:spPr>
          <a:xfrm>
            <a:off x="790897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67" name="曲线"/>
          <p:cNvSpPr/>
          <p:nvPr/>
        </p:nvSpPr>
        <p:spPr>
          <a:xfrm>
            <a:off x="782528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68" name="曲线"/>
          <p:cNvSpPr/>
          <p:nvPr/>
        </p:nvSpPr>
        <p:spPr>
          <a:xfrm>
            <a:off x="774159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69" name="曲线"/>
          <p:cNvSpPr/>
          <p:nvPr/>
        </p:nvSpPr>
        <p:spPr>
          <a:xfrm>
            <a:off x="7657904"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70" name="曲线"/>
          <p:cNvSpPr/>
          <p:nvPr/>
        </p:nvSpPr>
        <p:spPr>
          <a:xfrm>
            <a:off x="757421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71" name="曲线"/>
          <p:cNvSpPr/>
          <p:nvPr/>
        </p:nvSpPr>
        <p:spPr>
          <a:xfrm>
            <a:off x="749052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72" name="曲线"/>
          <p:cNvSpPr/>
          <p:nvPr/>
        </p:nvSpPr>
        <p:spPr>
          <a:xfrm>
            <a:off x="740683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73" name="曲线"/>
          <p:cNvSpPr/>
          <p:nvPr/>
        </p:nvSpPr>
        <p:spPr>
          <a:xfrm>
            <a:off x="7323150"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74" name="曲线"/>
          <p:cNvSpPr/>
          <p:nvPr/>
        </p:nvSpPr>
        <p:spPr>
          <a:xfrm>
            <a:off x="723946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75" name="曲线"/>
          <p:cNvSpPr/>
          <p:nvPr/>
        </p:nvSpPr>
        <p:spPr>
          <a:xfrm>
            <a:off x="715577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76" name="曲线"/>
          <p:cNvSpPr/>
          <p:nvPr/>
        </p:nvSpPr>
        <p:spPr>
          <a:xfrm>
            <a:off x="707208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77" name="曲线"/>
          <p:cNvSpPr/>
          <p:nvPr/>
        </p:nvSpPr>
        <p:spPr>
          <a:xfrm>
            <a:off x="698839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78" name="曲线"/>
          <p:cNvSpPr/>
          <p:nvPr/>
        </p:nvSpPr>
        <p:spPr>
          <a:xfrm>
            <a:off x="690470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79" name="曲线"/>
          <p:cNvSpPr/>
          <p:nvPr/>
        </p:nvSpPr>
        <p:spPr>
          <a:xfrm>
            <a:off x="682101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80" name="曲线"/>
          <p:cNvSpPr/>
          <p:nvPr/>
        </p:nvSpPr>
        <p:spPr>
          <a:xfrm>
            <a:off x="6737328"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81" name="曲线"/>
          <p:cNvSpPr/>
          <p:nvPr/>
        </p:nvSpPr>
        <p:spPr>
          <a:xfrm>
            <a:off x="6653640"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82" name="曲线"/>
          <p:cNvSpPr/>
          <p:nvPr/>
        </p:nvSpPr>
        <p:spPr>
          <a:xfrm>
            <a:off x="656995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83" name="曲线"/>
          <p:cNvSpPr/>
          <p:nvPr/>
        </p:nvSpPr>
        <p:spPr>
          <a:xfrm>
            <a:off x="648626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84" name="曲线"/>
          <p:cNvSpPr/>
          <p:nvPr/>
        </p:nvSpPr>
        <p:spPr>
          <a:xfrm>
            <a:off x="640257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85" name="曲线"/>
          <p:cNvSpPr/>
          <p:nvPr/>
        </p:nvSpPr>
        <p:spPr>
          <a:xfrm>
            <a:off x="631888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86" name="曲线"/>
          <p:cNvSpPr/>
          <p:nvPr/>
        </p:nvSpPr>
        <p:spPr>
          <a:xfrm>
            <a:off x="623519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87" name="直线"/>
          <p:cNvSpPr/>
          <p:nvPr/>
        </p:nvSpPr>
        <p:spPr>
          <a:xfrm>
            <a:off x="4766876" y="2074457"/>
            <a:ext cx="0" cy="1072753"/>
          </a:xfrm>
          <a:prstGeom prst="line">
            <a:avLst/>
          </a:prstGeom>
          <a:noFill/>
          <a:ln w="19050" cap="flat" cmpd="sng">
            <a:solidFill>
              <a:srgbClr val="BFBFBF"/>
            </a:solidFill>
            <a:prstDash val="solid"/>
            <a:round/>
          </a:ln>
        </p:spPr>
        <p:txBody>
          <a:bodyPr rtlCol="0" anchor="ctr"/>
          <a:lstStyle/>
          <a:p>
            <a:pPr algn="ctr"/>
          </a:p>
        </p:txBody>
      </p:sp>
      <p:sp>
        <p:nvSpPr>
          <p:cNvPr id="188" name="矩形"/>
          <p:cNvSpPr/>
          <p:nvPr/>
        </p:nvSpPr>
        <p:spPr>
          <a:xfrm>
            <a:off x="3673585" y="2039243"/>
            <a:ext cx="912951" cy="1205865"/>
          </a:xfrm>
          <a:prstGeom prst="rect">
            <a:avLst/>
          </a:prstGeom>
          <a:noFill/>
          <a:ln w="9525" cap="flat" cmpd="sng">
            <a:noFill/>
            <a:prstDash val="solid"/>
            <a:miter/>
          </a:ln>
        </p:spPr>
        <p:txBody>
          <a:bodyPr vert="horz" wrap="none" lIns="91440" tIns="45720" rIns="91440" bIns="45720" anchor="t" anchorCtr="0">
            <a:spAutoFit/>
          </a:bodyPr>
          <a:lstStyle/>
          <a:p>
            <a:pPr marL="0" indent="0" algn="ctr">
              <a:lnSpc>
                <a:spcPct val="100000"/>
              </a:lnSpc>
              <a:spcBef>
                <a:spcPts val="0"/>
              </a:spcBef>
              <a:spcAft>
                <a:spcPts val="0"/>
              </a:spcAft>
              <a:buNone/>
            </a:pPr>
            <a:r>
              <a:rPr lang="en-US" altLang="zh-CN" sz="2400" b="0" i="0" u="none" strike="noStrike" kern="1200" cap="none" spc="0" baseline="0">
                <a:solidFill>
                  <a:schemeClr val="bg1"/>
                </a:solidFill>
                <a:latin typeface="Century Gothic" pitchFamily="34" charset="0"/>
                <a:ea typeface="宋体" panose="02010600030101010101" pitchFamily="2" charset="-122"/>
                <a:cs typeface="经典综艺体简" pitchFamily="49" charset="-122"/>
              </a:rPr>
              <a:t>PART</a:t>
            </a:r>
            <a:endParaRPr lang="en-US" altLang="zh-CN" sz="2400" b="0" i="0" u="none" strike="noStrike" kern="1200" cap="none" spc="0" baseline="0">
              <a:solidFill>
                <a:schemeClr val="bg1"/>
              </a:solidFill>
              <a:latin typeface="Century Gothic" pitchFamily="34" charset="0"/>
              <a:ea typeface="宋体" panose="02010600030101010101" pitchFamily="2" charset="-122"/>
              <a:cs typeface="经典综艺体简" pitchFamily="49" charset="-122"/>
            </a:endParaRPr>
          </a:p>
          <a:p>
            <a:pPr marL="0" indent="0" algn="ctr">
              <a:lnSpc>
                <a:spcPct val="100000"/>
              </a:lnSpc>
              <a:spcBef>
                <a:spcPts val="0"/>
              </a:spcBef>
              <a:spcAft>
                <a:spcPts val="0"/>
              </a:spcAft>
              <a:buNone/>
            </a:pPr>
            <a:r>
              <a:rPr lang="en-US" altLang="zh-CN" sz="4950" b="1" i="0" u="none" strike="noStrike" kern="1200" cap="none" spc="0" baseline="0">
                <a:solidFill>
                  <a:schemeClr val="bg1"/>
                </a:solidFill>
                <a:latin typeface="Century Gothic" pitchFamily="34" charset="0"/>
                <a:ea typeface="宋体" panose="02010600030101010101" pitchFamily="2" charset="-122"/>
                <a:cs typeface="经典综艺体简" pitchFamily="49" charset="-122"/>
              </a:rPr>
              <a:t>01</a:t>
            </a:r>
            <a:endParaRPr lang="zh-CN" altLang="en-US" sz="4950" b="1" i="0" u="none" strike="noStrike" kern="1200" cap="none" spc="0" baseline="0">
              <a:solidFill>
                <a:schemeClr val="bg1"/>
              </a:solidFill>
              <a:latin typeface="Century Gothic" pitchFamily="34" charset="0"/>
              <a:ea typeface="宋体" panose="02010600030101010101" pitchFamily="2" charset="-122"/>
              <a:cs typeface="经典综艺体简" pitchFamily="49" charset="-122"/>
            </a:endParaRPr>
          </a:p>
        </p:txBody>
      </p:sp>
      <p:sp>
        <p:nvSpPr>
          <p:cNvPr id="189" name="矩形"/>
          <p:cNvSpPr/>
          <p:nvPr/>
        </p:nvSpPr>
        <p:spPr>
          <a:xfrm>
            <a:off x="4983617" y="2345553"/>
            <a:ext cx="2478405" cy="5391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685800">
              <a:lnSpc>
                <a:spcPct val="100000"/>
              </a:lnSpc>
              <a:spcBef>
                <a:spcPts val="0"/>
              </a:spcBef>
              <a:spcAft>
                <a:spcPts val="0"/>
              </a:spcAft>
              <a:buNone/>
            </a:pPr>
            <a:r>
              <a:rPr lang="zh-CN" altLang="en-US" sz="30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sym typeface="宋体" panose="02010600030101010101" pitchFamily="2" charset="-122"/>
              </a:rPr>
              <a:t>特种设备简介</a:t>
            </a:r>
            <a:endParaRPr lang="zh-CN" altLang="en-US" sz="30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sym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p:cTn id="7" dur="500" fill="hold"/>
                                        <p:tgtEl>
                                          <p:spTgt spid="188"/>
                                        </p:tgtEl>
                                        <p:attrNameLst>
                                          <p:attrName>ppt_w</p:attrName>
                                        </p:attrNameLst>
                                      </p:cBhvr>
                                      <p:tavLst>
                                        <p:tav tm="0">
                                          <p:val>
                                            <p:fltVal val="0"/>
                                          </p:val>
                                        </p:tav>
                                        <p:tav tm="100000">
                                          <p:val>
                                            <p:strVal val="#ppt_w"/>
                                          </p:val>
                                        </p:tav>
                                      </p:tavLst>
                                    </p:anim>
                                    <p:anim calcmode="lin" valueType="num">
                                      <p:cBhvr>
                                        <p:cTn id="8" dur="500" fill="hold"/>
                                        <p:tgtEl>
                                          <p:spTgt spid="188"/>
                                        </p:tgtEl>
                                        <p:attrNameLst>
                                          <p:attrName>ppt_h</p:attrName>
                                        </p:attrNameLst>
                                      </p:cBhvr>
                                      <p:tavLst>
                                        <p:tav tm="0">
                                          <p:val>
                                            <p:fltVal val="0"/>
                                          </p:val>
                                        </p:tav>
                                        <p:tav tm="100000">
                                          <p:val>
                                            <p:strVal val="#ppt_h"/>
                                          </p:val>
                                        </p:tav>
                                      </p:tavLst>
                                    </p:anim>
                                    <p:animEffect transition="in" filter="fade">
                                      <p:cBhvr>
                                        <p:cTn id="9" dur="500"/>
                                        <p:tgtEl>
                                          <p:spTgt spid="188"/>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87"/>
                                        </p:tgtEl>
                                        <p:attrNameLst>
                                          <p:attrName>style.visibility</p:attrName>
                                        </p:attrNameLst>
                                      </p:cBhvr>
                                      <p:to>
                                        <p:strVal val="visible"/>
                                      </p:to>
                                    </p:set>
                                    <p:animEffect transition="in" filter="wipe(up)">
                                      <p:cBhvr>
                                        <p:cTn id="13" dur="500"/>
                                        <p:tgtEl>
                                          <p:spTgt spid="187"/>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89"/>
                                        </p:tgtEl>
                                        <p:attrNameLst>
                                          <p:attrName>style.visibility</p:attrName>
                                        </p:attrNameLst>
                                      </p:cBhvr>
                                      <p:to>
                                        <p:strVal val="visible"/>
                                      </p:to>
                                    </p:set>
                                    <p:anim calcmode="lin" valueType="num">
                                      <p:cBhvr additive="base">
                                        <p:cTn id="17" dur="500" fill="hold"/>
                                        <p:tgtEl>
                                          <p:spTgt spid="189"/>
                                        </p:tgtEl>
                                        <p:attrNameLst>
                                          <p:attrName>ppt_x</p:attrName>
                                        </p:attrNameLst>
                                      </p:cBhvr>
                                      <p:tavLst>
                                        <p:tav tm="0">
                                          <p:val>
                                            <p:strVal val="1+#ppt_w/2"/>
                                          </p:val>
                                        </p:tav>
                                        <p:tav tm="100000">
                                          <p:val>
                                            <p:strVal val="#ppt_x"/>
                                          </p:val>
                                        </p:tav>
                                      </p:tavLst>
                                    </p:anim>
                                    <p:anim calcmode="lin" valueType="num">
                                      <p:cBhvr additive="base">
                                        <p:cTn id="18" dur="500" fill="hold"/>
                                        <p:tgtEl>
                                          <p:spTgt spid="1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p:bldP spid="189"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 name="矩形"/>
          <p:cNvSpPr/>
          <p:nvPr/>
        </p:nvSpPr>
        <p:spPr>
          <a:xfrm>
            <a:off x="0" y="1590189"/>
            <a:ext cx="9144000" cy="2115519"/>
          </a:xfrm>
          <a:prstGeom prst="rect">
            <a:avLst/>
          </a:prstGeom>
          <a:solidFill>
            <a:srgbClr val="313F4F"/>
          </a:solidFill>
          <a:ln w="25400" cap="flat" cmpd="sng">
            <a:noFill/>
            <a:prstDash val="solid"/>
            <a:round/>
          </a:ln>
        </p:spPr>
        <p:txBody>
          <a:bodyPr rtlCol="0" anchor="ctr"/>
          <a:lstStyle/>
          <a:p>
            <a:pPr algn="ctr"/>
          </a:p>
        </p:txBody>
      </p:sp>
      <p:sp>
        <p:nvSpPr>
          <p:cNvPr id="1049" name="曲线"/>
          <p:cNvSpPr/>
          <p:nvPr/>
        </p:nvSpPr>
        <p:spPr>
          <a:xfrm>
            <a:off x="343995" y="1304629"/>
            <a:ext cx="1035157" cy="2686641"/>
          </a:xfrm>
          <a:custGeom>
            <a:avLst/>
            <a:gdLst>
              <a:gd name="T1" fmla="*/ 0 w 21600"/>
              <a:gd name="T2" fmla="*/ 0 h 21600"/>
              <a:gd name="T3" fmla="*/ 21600 w 21600"/>
              <a:gd name="T4" fmla="*/ 21600 h 21600"/>
            </a:gdLst>
            <a:ahLst/>
            <a:cxnLst/>
            <a:rect l="T1" t="T2" r="T3" b="T4"/>
            <a:pathLst>
              <a:path w="21600" h="21600">
                <a:moveTo>
                  <a:pt x="14015" y="0"/>
                </a:moveTo>
                <a:lnTo>
                  <a:pt x="21599"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50" name="曲线"/>
          <p:cNvSpPr/>
          <p:nvPr/>
        </p:nvSpPr>
        <p:spPr>
          <a:xfrm>
            <a:off x="851776" y="1304629"/>
            <a:ext cx="1035157" cy="2686641"/>
          </a:xfrm>
          <a:custGeom>
            <a:avLst/>
            <a:gdLst>
              <a:gd name="T1" fmla="*/ 0 w 21600"/>
              <a:gd name="T2" fmla="*/ 0 h 21600"/>
              <a:gd name="T3" fmla="*/ 21600 w 21600"/>
              <a:gd name="T4" fmla="*/ 21600 h 21600"/>
            </a:gdLst>
            <a:ahLst/>
            <a:cxnLst/>
            <a:rect l="T1" t="T2" r="T3" b="T4"/>
            <a:pathLst>
              <a:path w="21600" h="21600">
                <a:moveTo>
                  <a:pt x="14015" y="0"/>
                </a:moveTo>
                <a:lnTo>
                  <a:pt x="21599"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51" name="曲线"/>
          <p:cNvSpPr/>
          <p:nvPr/>
        </p:nvSpPr>
        <p:spPr>
          <a:xfrm>
            <a:off x="1359558" y="1304629"/>
            <a:ext cx="1035156" cy="2686641"/>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52" name="曲线"/>
          <p:cNvSpPr/>
          <p:nvPr/>
        </p:nvSpPr>
        <p:spPr>
          <a:xfrm>
            <a:off x="1867339" y="1304629"/>
            <a:ext cx="1035157" cy="2686641"/>
          </a:xfrm>
          <a:custGeom>
            <a:avLst/>
            <a:gdLst>
              <a:gd name="T1" fmla="*/ 0 w 21600"/>
              <a:gd name="T2" fmla="*/ 0 h 21600"/>
              <a:gd name="T3" fmla="*/ 21600 w 21600"/>
              <a:gd name="T4" fmla="*/ 21600 h 21600"/>
            </a:gdLst>
            <a:ahLst/>
            <a:cxnLst/>
            <a:rect l="T1" t="T2" r="T3" b="T4"/>
            <a:pathLst>
              <a:path w="21600" h="21600">
                <a:moveTo>
                  <a:pt x="14015" y="0"/>
                </a:moveTo>
                <a:lnTo>
                  <a:pt x="21598" y="0"/>
                </a:lnTo>
                <a:lnTo>
                  <a:pt x="7583"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53" name="曲线"/>
          <p:cNvSpPr/>
          <p:nvPr/>
        </p:nvSpPr>
        <p:spPr>
          <a:xfrm>
            <a:off x="2375119" y="1304629"/>
            <a:ext cx="1035156" cy="2686641"/>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3"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54" name="曲线"/>
          <p:cNvSpPr/>
          <p:nvPr/>
        </p:nvSpPr>
        <p:spPr>
          <a:xfrm>
            <a:off x="-774391" y="1304629"/>
            <a:ext cx="1645762" cy="2686641"/>
          </a:xfrm>
          <a:custGeom>
            <a:avLst/>
            <a:gdLst>
              <a:gd name="T1" fmla="*/ 0 w 21600"/>
              <a:gd name="T2" fmla="*/ 0 h 21600"/>
              <a:gd name="T3" fmla="*/ 21600 w 21600"/>
              <a:gd name="T4" fmla="*/ 21600 h 21600"/>
            </a:gdLst>
            <a:ahLst/>
            <a:cxnLst/>
            <a:rect l="T1" t="T2" r="T3" b="T4"/>
            <a:pathLst>
              <a:path w="21600" h="21600">
                <a:moveTo>
                  <a:pt x="8815" y="0"/>
                </a:moveTo>
                <a:lnTo>
                  <a:pt x="12682" y="0"/>
                </a:lnTo>
                <a:lnTo>
                  <a:pt x="13586" y="0"/>
                </a:lnTo>
                <a:lnTo>
                  <a:pt x="16829" y="0"/>
                </a:lnTo>
                <a:lnTo>
                  <a:pt x="17453" y="0"/>
                </a:lnTo>
                <a:lnTo>
                  <a:pt x="21600" y="0"/>
                </a:lnTo>
                <a:lnTo>
                  <a:pt x="12784" y="21600"/>
                </a:lnTo>
                <a:lnTo>
                  <a:pt x="8638" y="21600"/>
                </a:lnTo>
                <a:lnTo>
                  <a:pt x="8013" y="21600"/>
                </a:lnTo>
                <a:lnTo>
                  <a:pt x="4770" y="21600"/>
                </a:lnTo>
                <a:lnTo>
                  <a:pt x="3867"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55" name="直线"/>
          <p:cNvSpPr/>
          <p:nvPr/>
        </p:nvSpPr>
        <p:spPr>
          <a:xfrm>
            <a:off x="0" y="4319968"/>
            <a:ext cx="6505413" cy="0"/>
          </a:xfrm>
          <a:prstGeom prst="line">
            <a:avLst/>
          </a:prstGeom>
          <a:noFill/>
          <a:ln w="28575" cap="flat" cmpd="sng">
            <a:solidFill>
              <a:srgbClr val="F4C703"/>
            </a:solidFill>
            <a:prstDash val="solid"/>
            <a:round/>
          </a:ln>
        </p:spPr>
        <p:txBody>
          <a:bodyPr rtlCol="0" anchor="ctr"/>
          <a:lstStyle/>
          <a:p>
            <a:pPr algn="ctr"/>
          </a:p>
        </p:txBody>
      </p:sp>
      <p:sp>
        <p:nvSpPr>
          <p:cNvPr id="1056" name="直线"/>
          <p:cNvSpPr/>
          <p:nvPr/>
        </p:nvSpPr>
        <p:spPr>
          <a:xfrm>
            <a:off x="1" y="4551524"/>
            <a:ext cx="5610386" cy="0"/>
          </a:xfrm>
          <a:prstGeom prst="line">
            <a:avLst/>
          </a:prstGeom>
          <a:noFill/>
          <a:ln w="28575" cap="flat" cmpd="sng">
            <a:solidFill>
              <a:srgbClr val="313F4F"/>
            </a:solidFill>
            <a:prstDash val="solid"/>
            <a:round/>
          </a:ln>
        </p:spPr>
        <p:txBody>
          <a:bodyPr rtlCol="0" anchor="ctr"/>
          <a:lstStyle/>
          <a:p>
            <a:pPr algn="ctr"/>
          </a:p>
        </p:txBody>
      </p:sp>
      <p:sp>
        <p:nvSpPr>
          <p:cNvPr id="1057" name="直线"/>
          <p:cNvSpPr/>
          <p:nvPr/>
        </p:nvSpPr>
        <p:spPr>
          <a:xfrm>
            <a:off x="0" y="4783081"/>
            <a:ext cx="4572000" cy="0"/>
          </a:xfrm>
          <a:prstGeom prst="line">
            <a:avLst/>
          </a:prstGeom>
          <a:noFill/>
          <a:ln w="28575" cap="flat" cmpd="sng">
            <a:solidFill>
              <a:srgbClr val="A6A6A6"/>
            </a:solidFill>
            <a:prstDash val="solid"/>
            <a:round/>
          </a:ln>
        </p:spPr>
        <p:txBody>
          <a:bodyPr rtlCol="0" anchor="ctr"/>
          <a:lstStyle/>
          <a:p>
            <a:pPr algn="ctr"/>
          </a:p>
        </p:txBody>
      </p:sp>
      <p:sp>
        <p:nvSpPr>
          <p:cNvPr id="1058" name="曲线"/>
          <p:cNvSpPr/>
          <p:nvPr/>
        </p:nvSpPr>
        <p:spPr>
          <a:xfrm>
            <a:off x="866216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59" name="曲线"/>
          <p:cNvSpPr/>
          <p:nvPr/>
        </p:nvSpPr>
        <p:spPr>
          <a:xfrm>
            <a:off x="857848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60" name="曲线"/>
          <p:cNvSpPr/>
          <p:nvPr/>
        </p:nvSpPr>
        <p:spPr>
          <a:xfrm>
            <a:off x="849479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61" name="曲线"/>
          <p:cNvSpPr/>
          <p:nvPr/>
        </p:nvSpPr>
        <p:spPr>
          <a:xfrm>
            <a:off x="841110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62" name="曲线"/>
          <p:cNvSpPr/>
          <p:nvPr/>
        </p:nvSpPr>
        <p:spPr>
          <a:xfrm>
            <a:off x="832741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63" name="曲线"/>
          <p:cNvSpPr/>
          <p:nvPr/>
        </p:nvSpPr>
        <p:spPr>
          <a:xfrm>
            <a:off x="824372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64" name="曲线"/>
          <p:cNvSpPr/>
          <p:nvPr/>
        </p:nvSpPr>
        <p:spPr>
          <a:xfrm>
            <a:off x="816003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65" name="曲线"/>
          <p:cNvSpPr/>
          <p:nvPr/>
        </p:nvSpPr>
        <p:spPr>
          <a:xfrm>
            <a:off x="8076348"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66" name="曲线"/>
          <p:cNvSpPr/>
          <p:nvPr/>
        </p:nvSpPr>
        <p:spPr>
          <a:xfrm>
            <a:off x="7992660"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67" name="曲线"/>
          <p:cNvSpPr/>
          <p:nvPr/>
        </p:nvSpPr>
        <p:spPr>
          <a:xfrm>
            <a:off x="790897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68" name="曲线"/>
          <p:cNvSpPr/>
          <p:nvPr/>
        </p:nvSpPr>
        <p:spPr>
          <a:xfrm>
            <a:off x="782528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69" name="曲线"/>
          <p:cNvSpPr/>
          <p:nvPr/>
        </p:nvSpPr>
        <p:spPr>
          <a:xfrm>
            <a:off x="774159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70" name="曲线"/>
          <p:cNvSpPr/>
          <p:nvPr/>
        </p:nvSpPr>
        <p:spPr>
          <a:xfrm>
            <a:off x="7657904"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71" name="曲线"/>
          <p:cNvSpPr/>
          <p:nvPr/>
        </p:nvSpPr>
        <p:spPr>
          <a:xfrm>
            <a:off x="757421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72" name="曲线"/>
          <p:cNvSpPr/>
          <p:nvPr/>
        </p:nvSpPr>
        <p:spPr>
          <a:xfrm>
            <a:off x="749052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73" name="曲线"/>
          <p:cNvSpPr/>
          <p:nvPr/>
        </p:nvSpPr>
        <p:spPr>
          <a:xfrm>
            <a:off x="740683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74" name="曲线"/>
          <p:cNvSpPr/>
          <p:nvPr/>
        </p:nvSpPr>
        <p:spPr>
          <a:xfrm>
            <a:off x="7323150"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75" name="曲线"/>
          <p:cNvSpPr/>
          <p:nvPr/>
        </p:nvSpPr>
        <p:spPr>
          <a:xfrm>
            <a:off x="723946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76" name="曲线"/>
          <p:cNvSpPr/>
          <p:nvPr/>
        </p:nvSpPr>
        <p:spPr>
          <a:xfrm>
            <a:off x="715577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77" name="曲线"/>
          <p:cNvSpPr/>
          <p:nvPr/>
        </p:nvSpPr>
        <p:spPr>
          <a:xfrm>
            <a:off x="707208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78" name="曲线"/>
          <p:cNvSpPr/>
          <p:nvPr/>
        </p:nvSpPr>
        <p:spPr>
          <a:xfrm>
            <a:off x="698839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79" name="曲线"/>
          <p:cNvSpPr/>
          <p:nvPr/>
        </p:nvSpPr>
        <p:spPr>
          <a:xfrm>
            <a:off x="690470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80" name="曲线"/>
          <p:cNvSpPr/>
          <p:nvPr/>
        </p:nvSpPr>
        <p:spPr>
          <a:xfrm>
            <a:off x="682101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81" name="曲线"/>
          <p:cNvSpPr/>
          <p:nvPr/>
        </p:nvSpPr>
        <p:spPr>
          <a:xfrm>
            <a:off x="6737328"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82" name="曲线"/>
          <p:cNvSpPr/>
          <p:nvPr/>
        </p:nvSpPr>
        <p:spPr>
          <a:xfrm>
            <a:off x="6653640"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83" name="曲线"/>
          <p:cNvSpPr/>
          <p:nvPr/>
        </p:nvSpPr>
        <p:spPr>
          <a:xfrm>
            <a:off x="656995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84" name="曲线"/>
          <p:cNvSpPr/>
          <p:nvPr/>
        </p:nvSpPr>
        <p:spPr>
          <a:xfrm>
            <a:off x="648626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85" name="曲线"/>
          <p:cNvSpPr/>
          <p:nvPr/>
        </p:nvSpPr>
        <p:spPr>
          <a:xfrm>
            <a:off x="640257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86" name="曲线"/>
          <p:cNvSpPr/>
          <p:nvPr/>
        </p:nvSpPr>
        <p:spPr>
          <a:xfrm>
            <a:off x="631888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87" name="曲线"/>
          <p:cNvSpPr/>
          <p:nvPr/>
        </p:nvSpPr>
        <p:spPr>
          <a:xfrm>
            <a:off x="623519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1088" name="直线"/>
          <p:cNvSpPr/>
          <p:nvPr/>
        </p:nvSpPr>
        <p:spPr>
          <a:xfrm>
            <a:off x="4766876" y="2074457"/>
            <a:ext cx="0" cy="1072753"/>
          </a:xfrm>
          <a:prstGeom prst="line">
            <a:avLst/>
          </a:prstGeom>
          <a:noFill/>
          <a:ln w="19050" cap="flat" cmpd="sng">
            <a:solidFill>
              <a:srgbClr val="BFBFBF"/>
            </a:solidFill>
            <a:prstDash val="solid"/>
            <a:round/>
          </a:ln>
        </p:spPr>
        <p:txBody>
          <a:bodyPr rtlCol="0" anchor="ctr"/>
          <a:lstStyle/>
          <a:p>
            <a:pPr algn="ctr"/>
          </a:p>
        </p:txBody>
      </p:sp>
      <p:sp>
        <p:nvSpPr>
          <p:cNvPr id="1089" name="矩形"/>
          <p:cNvSpPr/>
          <p:nvPr/>
        </p:nvSpPr>
        <p:spPr>
          <a:xfrm>
            <a:off x="3673585" y="2039243"/>
            <a:ext cx="912951" cy="1205865"/>
          </a:xfrm>
          <a:prstGeom prst="rect">
            <a:avLst/>
          </a:prstGeom>
          <a:noFill/>
          <a:ln w="9525" cap="flat" cmpd="sng">
            <a:noFill/>
            <a:prstDash val="solid"/>
            <a:miter/>
          </a:ln>
        </p:spPr>
        <p:txBody>
          <a:bodyPr vert="horz" wrap="none" lIns="91440" tIns="45720" rIns="91440" bIns="45720" anchor="t" anchorCtr="0">
            <a:spAutoFit/>
          </a:bodyPr>
          <a:lstStyle/>
          <a:p>
            <a:pPr marL="0" indent="0" algn="ctr">
              <a:lnSpc>
                <a:spcPct val="100000"/>
              </a:lnSpc>
              <a:spcBef>
                <a:spcPts val="0"/>
              </a:spcBef>
              <a:spcAft>
                <a:spcPts val="0"/>
              </a:spcAft>
              <a:buNone/>
            </a:pPr>
            <a:r>
              <a:rPr lang="en-US" altLang="zh-CN" sz="2400" b="0" i="0" u="none" strike="noStrike" kern="1200" cap="none" spc="0" baseline="0">
                <a:solidFill>
                  <a:schemeClr val="bg1"/>
                </a:solidFill>
                <a:latin typeface="Century Gothic" pitchFamily="34" charset="0"/>
                <a:ea typeface="宋体" panose="02010600030101010101" pitchFamily="2" charset="-122"/>
                <a:cs typeface="经典综艺体简" pitchFamily="49" charset="-122"/>
              </a:rPr>
              <a:t>PART</a:t>
            </a:r>
            <a:endParaRPr lang="en-US" altLang="zh-CN" sz="2400" b="0" i="0" u="none" strike="noStrike" kern="1200" cap="none" spc="0" baseline="0">
              <a:solidFill>
                <a:schemeClr val="bg1"/>
              </a:solidFill>
              <a:latin typeface="Century Gothic" pitchFamily="34" charset="0"/>
              <a:ea typeface="宋体" panose="02010600030101010101" pitchFamily="2" charset="-122"/>
              <a:cs typeface="经典综艺体简" pitchFamily="49" charset="-122"/>
            </a:endParaRPr>
          </a:p>
          <a:p>
            <a:pPr marL="0" indent="0" algn="ctr">
              <a:lnSpc>
                <a:spcPct val="100000"/>
              </a:lnSpc>
              <a:spcBef>
                <a:spcPts val="0"/>
              </a:spcBef>
              <a:spcAft>
                <a:spcPts val="0"/>
              </a:spcAft>
              <a:buNone/>
            </a:pPr>
            <a:r>
              <a:rPr lang="en-US" altLang="zh-CN" sz="4950" b="1" i="0" u="none" strike="noStrike" kern="1200" cap="none" spc="0" baseline="0">
                <a:solidFill>
                  <a:schemeClr val="bg1"/>
                </a:solidFill>
                <a:latin typeface="Century Gothic" pitchFamily="34" charset="0"/>
                <a:ea typeface="宋体" panose="02010600030101010101" pitchFamily="2" charset="-122"/>
                <a:cs typeface="经典综艺体简" pitchFamily="49" charset="-122"/>
              </a:rPr>
              <a:t>05</a:t>
            </a:r>
            <a:endParaRPr lang="zh-CN" altLang="en-US" sz="4950" b="1" i="0" u="none" strike="noStrike" kern="1200" cap="none" spc="0" baseline="0">
              <a:solidFill>
                <a:schemeClr val="bg1"/>
              </a:solidFill>
              <a:latin typeface="Century Gothic" pitchFamily="34" charset="0"/>
              <a:ea typeface="宋体" panose="02010600030101010101" pitchFamily="2" charset="-122"/>
              <a:cs typeface="经典综艺体简" pitchFamily="49" charset="-122"/>
            </a:endParaRPr>
          </a:p>
        </p:txBody>
      </p:sp>
      <p:sp>
        <p:nvSpPr>
          <p:cNvPr id="1090" name="矩形"/>
          <p:cNvSpPr/>
          <p:nvPr/>
        </p:nvSpPr>
        <p:spPr>
          <a:xfrm>
            <a:off x="4983617" y="2345553"/>
            <a:ext cx="1716405" cy="5391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685800">
              <a:lnSpc>
                <a:spcPct val="100000"/>
              </a:lnSpc>
              <a:spcBef>
                <a:spcPts val="0"/>
              </a:spcBef>
              <a:spcAft>
                <a:spcPts val="0"/>
              </a:spcAft>
              <a:buNone/>
            </a:pPr>
            <a:r>
              <a:rPr lang="zh-CN" altLang="en-US" sz="30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sym typeface="宋体" panose="02010600030101010101" pitchFamily="2" charset="-122"/>
              </a:rPr>
              <a:t>法律依据</a:t>
            </a:r>
            <a:endParaRPr lang="zh-CN" altLang="en-US" sz="30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sym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89"/>
                                        </p:tgtEl>
                                        <p:attrNameLst>
                                          <p:attrName>style.visibility</p:attrName>
                                        </p:attrNameLst>
                                      </p:cBhvr>
                                      <p:to>
                                        <p:strVal val="visible"/>
                                      </p:to>
                                    </p:set>
                                    <p:anim calcmode="lin" valueType="num">
                                      <p:cBhvr>
                                        <p:cTn id="7" dur="500" fill="hold"/>
                                        <p:tgtEl>
                                          <p:spTgt spid="1089"/>
                                        </p:tgtEl>
                                        <p:attrNameLst>
                                          <p:attrName>ppt_w</p:attrName>
                                        </p:attrNameLst>
                                      </p:cBhvr>
                                      <p:tavLst>
                                        <p:tav tm="0">
                                          <p:val>
                                            <p:fltVal val="0"/>
                                          </p:val>
                                        </p:tav>
                                        <p:tav tm="100000">
                                          <p:val>
                                            <p:strVal val="#ppt_w"/>
                                          </p:val>
                                        </p:tav>
                                      </p:tavLst>
                                    </p:anim>
                                    <p:anim calcmode="lin" valueType="num">
                                      <p:cBhvr>
                                        <p:cTn id="8" dur="500" fill="hold"/>
                                        <p:tgtEl>
                                          <p:spTgt spid="1089"/>
                                        </p:tgtEl>
                                        <p:attrNameLst>
                                          <p:attrName>ppt_h</p:attrName>
                                        </p:attrNameLst>
                                      </p:cBhvr>
                                      <p:tavLst>
                                        <p:tav tm="0">
                                          <p:val>
                                            <p:fltVal val="0"/>
                                          </p:val>
                                        </p:tav>
                                        <p:tav tm="100000">
                                          <p:val>
                                            <p:strVal val="#ppt_h"/>
                                          </p:val>
                                        </p:tav>
                                      </p:tavLst>
                                    </p:anim>
                                    <p:animEffect transition="in" filter="fade">
                                      <p:cBhvr>
                                        <p:cTn id="9" dur="500"/>
                                        <p:tgtEl>
                                          <p:spTgt spid="1089"/>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088"/>
                                        </p:tgtEl>
                                        <p:attrNameLst>
                                          <p:attrName>style.visibility</p:attrName>
                                        </p:attrNameLst>
                                      </p:cBhvr>
                                      <p:to>
                                        <p:strVal val="visible"/>
                                      </p:to>
                                    </p:set>
                                    <p:animEffect transition="in" filter="wipe(up)">
                                      <p:cBhvr>
                                        <p:cTn id="13" dur="500"/>
                                        <p:tgtEl>
                                          <p:spTgt spid="1088"/>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090"/>
                                        </p:tgtEl>
                                        <p:attrNameLst>
                                          <p:attrName>style.visibility</p:attrName>
                                        </p:attrNameLst>
                                      </p:cBhvr>
                                      <p:to>
                                        <p:strVal val="visible"/>
                                      </p:to>
                                    </p:set>
                                    <p:anim calcmode="lin" valueType="num">
                                      <p:cBhvr additive="base">
                                        <p:cTn id="17" dur="500" fill="hold"/>
                                        <p:tgtEl>
                                          <p:spTgt spid="1090"/>
                                        </p:tgtEl>
                                        <p:attrNameLst>
                                          <p:attrName>ppt_x</p:attrName>
                                        </p:attrNameLst>
                                      </p:cBhvr>
                                      <p:tavLst>
                                        <p:tav tm="0">
                                          <p:val>
                                            <p:strVal val="1+#ppt_w/2"/>
                                          </p:val>
                                        </p:tav>
                                        <p:tav tm="100000">
                                          <p:val>
                                            <p:strVal val="#ppt_x"/>
                                          </p:val>
                                        </p:tav>
                                      </p:tavLst>
                                    </p:anim>
                                    <p:anim calcmode="lin" valueType="num">
                                      <p:cBhvr additive="base">
                                        <p:cTn id="18" dur="500" fill="hold"/>
                                        <p:tgtEl>
                                          <p:spTgt spid="10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 grpId="0" animBg="1"/>
      <p:bldP spid="1089" grpId="0"/>
      <p:bldP spid="109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05" name="组合"/>
          <p:cNvGrpSpPr/>
          <p:nvPr/>
        </p:nvGrpSpPr>
        <p:grpSpPr>
          <a:xfrm>
            <a:off x="581978" y="1417955"/>
            <a:ext cx="7980678" cy="3726178"/>
            <a:chOff x="581978" y="1417955"/>
            <a:chExt cx="7980678" cy="3726178"/>
          </a:xfrm>
        </p:grpSpPr>
        <p:sp>
          <p:nvSpPr>
            <p:cNvPr id="1094" name="矩形"/>
            <p:cNvSpPr/>
            <p:nvPr/>
          </p:nvSpPr>
          <p:spPr>
            <a:xfrm>
              <a:off x="4278312" y="1445894"/>
              <a:ext cx="3296920" cy="329563"/>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6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特种设备安全法</a:t>
              </a:r>
              <a:endParaRPr lang="zh-CN" altLang="en-US" sz="16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095" name="矩形"/>
            <p:cNvSpPr/>
            <p:nvPr/>
          </p:nvSpPr>
          <p:spPr>
            <a:xfrm>
              <a:off x="4278312" y="2244090"/>
              <a:ext cx="4284344" cy="329564"/>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6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特种设备安全监察条例</a:t>
              </a:r>
              <a:endParaRPr lang="zh-CN" altLang="en-US" sz="16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096" name="矩形"/>
            <p:cNvSpPr/>
            <p:nvPr/>
          </p:nvSpPr>
          <p:spPr>
            <a:xfrm>
              <a:off x="4278312" y="3042920"/>
              <a:ext cx="3191510" cy="329564"/>
            </a:xfrm>
            <a:prstGeom prst="rect">
              <a:avLst/>
            </a:prstGeom>
            <a:noFill/>
            <a:ln w="9525" cap="flat" cmpd="sng">
              <a:noFill/>
              <a:prstDash val="solid"/>
              <a:miter/>
            </a:ln>
          </p:spPr>
          <p:txBody>
            <a:bodyPr vert="horz" wrap="square" lIns="91440" tIns="45720" rIns="91440" bIns="45720" anchor="ctr" anchorCtr="0">
              <a:spAutoFit/>
            </a:bodyPr>
            <a:lstStyle/>
            <a:p>
              <a:pPr marL="0" indent="0" algn="just" fontAlgn="ctr">
                <a:lnSpc>
                  <a:spcPct val="100000"/>
                </a:lnSpc>
                <a:spcBef>
                  <a:spcPts val="0"/>
                </a:spcBef>
                <a:spcAft>
                  <a:spcPts val="0"/>
                </a:spcAft>
                <a:buNone/>
              </a:pPr>
              <a:r>
                <a:rPr lang="zh-CN" altLang="en-US" sz="16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特种设备安全技术规范</a:t>
              </a:r>
              <a:endParaRPr lang="zh-CN" altLang="en-US" sz="16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nvGrpSpPr>
            <p:cNvPr id="1101" name="组合"/>
            <p:cNvGrpSpPr/>
            <p:nvPr/>
          </p:nvGrpSpPr>
          <p:grpSpPr>
            <a:xfrm>
              <a:off x="581978" y="1824355"/>
              <a:ext cx="3206748" cy="3319778"/>
              <a:chOff x="581978" y="1824355"/>
              <a:chExt cx="3206748" cy="3319778"/>
            </a:xfrm>
          </p:grpSpPr>
          <p:sp>
            <p:nvSpPr>
              <p:cNvPr id="1097" name="曲线"/>
              <p:cNvSpPr/>
              <p:nvPr/>
            </p:nvSpPr>
            <p:spPr>
              <a:xfrm>
                <a:off x="1555110" y="3574603"/>
                <a:ext cx="1261038" cy="1569530"/>
              </a:xfrm>
              <a:custGeom>
                <a:avLst/>
                <a:gdLst>
                  <a:gd name="T1" fmla="*/ 0 w 21600"/>
                  <a:gd name="T2" fmla="*/ 0 h 21600"/>
                  <a:gd name="T3" fmla="*/ 21600 w 21600"/>
                  <a:gd name="T4" fmla="*/ 21600 h 21600"/>
                </a:gdLst>
                <a:ahLst/>
                <a:cxnLst/>
                <a:rect l="T1" t="T2" r="T3" b="T4"/>
                <a:pathLst>
                  <a:path w="21600" h="21600">
                    <a:moveTo>
                      <a:pt x="11991" y="0"/>
                    </a:moveTo>
                    <a:cubicBezTo>
                      <a:pt x="12601" y="-12"/>
                      <a:pt x="12685" y="680"/>
                      <a:pt x="12762" y="3932"/>
                    </a:cubicBezTo>
                    <a:cubicBezTo>
                      <a:pt x="12813" y="6155"/>
                      <a:pt x="12991" y="7211"/>
                      <a:pt x="13271" y="7232"/>
                    </a:cubicBezTo>
                    <a:cubicBezTo>
                      <a:pt x="13941" y="7273"/>
                      <a:pt x="14348" y="6556"/>
                      <a:pt x="14984" y="5179"/>
                    </a:cubicBezTo>
                    <a:cubicBezTo>
                      <a:pt x="15663" y="3694"/>
                      <a:pt x="16188" y="934"/>
                      <a:pt x="17419" y="1157"/>
                    </a:cubicBezTo>
                    <a:cubicBezTo>
                      <a:pt x="18420" y="1342"/>
                      <a:pt x="17902" y="2439"/>
                      <a:pt x="16978" y="4961"/>
                    </a:cubicBezTo>
                    <a:cubicBezTo>
                      <a:pt x="16418" y="6489"/>
                      <a:pt x="15697" y="8165"/>
                      <a:pt x="16045" y="8226"/>
                    </a:cubicBezTo>
                    <a:cubicBezTo>
                      <a:pt x="16393" y="8288"/>
                      <a:pt x="17410" y="7668"/>
                      <a:pt x="18472" y="6501"/>
                    </a:cubicBezTo>
                    <a:cubicBezTo>
                      <a:pt x="19531" y="5336"/>
                      <a:pt x="21074" y="3156"/>
                      <a:pt x="21568" y="4102"/>
                    </a:cubicBezTo>
                    <a:cubicBezTo>
                      <a:pt x="21813" y="4573"/>
                      <a:pt x="20583" y="6243"/>
                      <a:pt x="19912" y="7007"/>
                    </a:cubicBezTo>
                    <a:cubicBezTo>
                      <a:pt x="19362" y="7640"/>
                      <a:pt x="18293" y="9018"/>
                      <a:pt x="17928" y="10572"/>
                    </a:cubicBezTo>
                    <a:cubicBezTo>
                      <a:pt x="17562" y="12125"/>
                      <a:pt x="17851" y="13960"/>
                      <a:pt x="16146" y="16754"/>
                    </a:cubicBezTo>
                    <a:cubicBezTo>
                      <a:pt x="16146" y="16754"/>
                      <a:pt x="15998" y="18394"/>
                      <a:pt x="15832" y="21138"/>
                    </a:cubicBezTo>
                    <a:lnTo>
                      <a:pt x="15805" y="21600"/>
                    </a:lnTo>
                    <a:lnTo>
                      <a:pt x="9679" y="21600"/>
                    </a:lnTo>
                    <a:lnTo>
                      <a:pt x="9683" y="20824"/>
                    </a:lnTo>
                    <a:cubicBezTo>
                      <a:pt x="9683" y="20824"/>
                      <a:pt x="9743" y="17604"/>
                      <a:pt x="9234" y="16569"/>
                    </a:cubicBezTo>
                    <a:cubicBezTo>
                      <a:pt x="8724" y="15533"/>
                      <a:pt x="8180" y="15015"/>
                      <a:pt x="6331" y="14156"/>
                    </a:cubicBezTo>
                    <a:cubicBezTo>
                      <a:pt x="4475" y="13299"/>
                      <a:pt x="3855" y="12240"/>
                      <a:pt x="2624" y="11595"/>
                    </a:cubicBezTo>
                    <a:cubicBezTo>
                      <a:pt x="1403" y="10946"/>
                      <a:pt x="835" y="10809"/>
                      <a:pt x="436" y="10931"/>
                    </a:cubicBezTo>
                    <a:cubicBezTo>
                      <a:pt x="46" y="11056"/>
                      <a:pt x="-299" y="10408"/>
                      <a:pt x="411" y="9760"/>
                    </a:cubicBezTo>
                    <a:cubicBezTo>
                      <a:pt x="1123" y="9113"/>
                      <a:pt x="2556" y="9154"/>
                      <a:pt x="4075" y="9918"/>
                    </a:cubicBezTo>
                    <a:cubicBezTo>
                      <a:pt x="5594" y="10680"/>
                      <a:pt x="6442" y="11438"/>
                      <a:pt x="7724" y="10427"/>
                    </a:cubicBezTo>
                    <a:cubicBezTo>
                      <a:pt x="8655" y="9692"/>
                      <a:pt x="8258" y="8260"/>
                      <a:pt x="7358" y="6475"/>
                    </a:cubicBezTo>
                    <a:cubicBezTo>
                      <a:pt x="6458" y="4688"/>
                      <a:pt x="5280" y="1786"/>
                      <a:pt x="6120" y="1062"/>
                    </a:cubicBezTo>
                    <a:cubicBezTo>
                      <a:pt x="7299" y="47"/>
                      <a:pt x="7842" y="2222"/>
                      <a:pt x="8613" y="3755"/>
                    </a:cubicBezTo>
                    <a:cubicBezTo>
                      <a:pt x="9386" y="5289"/>
                      <a:pt x="9928" y="7402"/>
                      <a:pt x="10718" y="7123"/>
                    </a:cubicBezTo>
                    <a:cubicBezTo>
                      <a:pt x="10904" y="7061"/>
                      <a:pt x="10667" y="5329"/>
                      <a:pt x="10744" y="3660"/>
                    </a:cubicBezTo>
                    <a:cubicBezTo>
                      <a:pt x="10820" y="1983"/>
                      <a:pt x="10548" y="40"/>
                      <a:pt x="11991" y="0"/>
                    </a:cubicBezTo>
                    <a:close/>
                  </a:path>
                </a:pathLst>
              </a:custGeom>
              <a:solidFill>
                <a:srgbClr val="BFBFBF"/>
              </a:solidFill>
              <a:ln w="9525" cap="flat" cmpd="sng">
                <a:noFill/>
                <a:prstDash val="solid"/>
                <a:round/>
              </a:ln>
            </p:spPr>
            <p:txBody>
              <a:bodyPr rtlCol="0" anchor="ctr"/>
              <a:lstStyle/>
              <a:p>
                <a:pPr algn="ctr"/>
              </a:p>
            </p:txBody>
          </p:sp>
          <p:sp>
            <p:nvSpPr>
              <p:cNvPr id="1098" name="曲线"/>
              <p:cNvSpPr/>
              <p:nvPr/>
            </p:nvSpPr>
            <p:spPr>
              <a:xfrm>
                <a:off x="2378487" y="2334453"/>
                <a:ext cx="1410239" cy="1479449"/>
              </a:xfrm>
              <a:custGeom>
                <a:avLst/>
                <a:gdLst>
                  <a:gd name="T1" fmla="*/ 0 w 21600"/>
                  <a:gd name="T2" fmla="*/ 7645 h 21600"/>
                  <a:gd name="T3" fmla="*/ 21600 w 21600"/>
                  <a:gd name="T4" fmla="*/ 13955 h 21600"/>
                </a:gdLst>
                <a:ahLst/>
                <a:cxnLst/>
                <a:rect l="T1" t="T2" r="T3" b="T4"/>
                <a:pathLst>
                  <a:path w="21600" h="21600">
                    <a:moveTo>
                      <a:pt x="487" y="11715"/>
                    </a:moveTo>
                    <a:cubicBezTo>
                      <a:pt x="487" y="11715"/>
                      <a:pt x="-1992" y="4694"/>
                      <a:pt x="4239" y="1542"/>
                    </a:cubicBezTo>
                    <a:cubicBezTo>
                      <a:pt x="10473" y="-1609"/>
                      <a:pt x="21140" y="-250"/>
                      <a:pt x="21587" y="8635"/>
                    </a:cubicBezTo>
                    <a:cubicBezTo>
                      <a:pt x="22035" y="17514"/>
                      <a:pt x="9198" y="21600"/>
                      <a:pt x="8068" y="21600"/>
                    </a:cubicBezTo>
                    <a:cubicBezTo>
                      <a:pt x="8068" y="21600"/>
                      <a:pt x="9494" y="19806"/>
                      <a:pt x="9797" y="18374"/>
                    </a:cubicBezTo>
                    <a:cubicBezTo>
                      <a:pt x="9805" y="18382"/>
                      <a:pt x="1767" y="18592"/>
                      <a:pt x="487" y="11715"/>
                    </a:cubicBezTo>
                    <a:close/>
                    <a:moveTo>
                      <a:pt x="487" y="11715"/>
                    </a:moveTo>
                    <a:close/>
                  </a:path>
                </a:pathLst>
              </a:custGeom>
              <a:solidFill>
                <a:srgbClr val="333F50">
                  <a:alpha val="81000"/>
                </a:srgbClr>
              </a:solidFill>
              <a:ln w="9525" cap="flat" cmpd="sng">
                <a:noFill/>
                <a:prstDash val="solid"/>
                <a:round/>
              </a:ln>
            </p:spPr>
            <p:txBody>
              <a:bodyPr vert="horz" wrap="square" lIns="67500" tIns="35100" rIns="67500" bIns="35100" anchor="ctr" anchorCtr="0">
                <a:noAutofit/>
              </a:bodyPr>
              <a:lstStyle/>
              <a:p>
                <a:pPr marL="0" indent="0" algn="ctr" defTabSz="457200" eaLnBrk="1" fontAlgn="auto" latinLnBrk="0" hangingPunct="1">
                  <a:lnSpc>
                    <a:spcPct val="100000"/>
                  </a:lnSpc>
                  <a:spcBef>
                    <a:spcPts val="0"/>
                  </a:spcBef>
                  <a:spcAft>
                    <a:spcPts val="0"/>
                  </a:spcAft>
                  <a:buNone/>
                </a:pPr>
                <a:r>
                  <a:rPr lang="en-US" altLang="zh-CN" sz="24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rPr>
                  <a:t>3</a:t>
                </a:r>
                <a:endParaRPr lang="zh-CN" altLang="en-US" sz="24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endParaRPr>
              </a:p>
            </p:txBody>
          </p:sp>
          <p:sp>
            <p:nvSpPr>
              <p:cNvPr id="1099" name="曲线"/>
              <p:cNvSpPr/>
              <p:nvPr/>
            </p:nvSpPr>
            <p:spPr>
              <a:xfrm>
                <a:off x="1199234" y="1824355"/>
                <a:ext cx="1681015" cy="1798329"/>
              </a:xfrm>
              <a:custGeom>
                <a:avLst/>
                <a:gdLst>
                  <a:gd name="T1" fmla="*/ 0 w 21600"/>
                  <a:gd name="T2" fmla="*/ 7804 h 21600"/>
                  <a:gd name="T3" fmla="*/ 21600 w 21600"/>
                  <a:gd name="T4" fmla="*/ 13796 h 21600"/>
                </a:gdLst>
                <a:ahLst/>
                <a:cxnLst/>
                <a:rect l="T1" t="T2" r="T3" b="T4"/>
                <a:pathLst>
                  <a:path w="21600" h="21600">
                    <a:moveTo>
                      <a:pt x="11638" y="18446"/>
                    </a:moveTo>
                    <a:cubicBezTo>
                      <a:pt x="11638" y="18446"/>
                      <a:pt x="13705" y="17488"/>
                      <a:pt x="14169" y="21597"/>
                    </a:cubicBezTo>
                    <a:cubicBezTo>
                      <a:pt x="14169" y="21597"/>
                      <a:pt x="17210" y="17988"/>
                      <a:pt x="16478" y="16083"/>
                    </a:cubicBezTo>
                    <a:cubicBezTo>
                      <a:pt x="16478" y="16083"/>
                      <a:pt x="23750" y="11449"/>
                      <a:pt x="20963" y="4993"/>
                    </a:cubicBezTo>
                    <a:cubicBezTo>
                      <a:pt x="18178" y="-1465"/>
                      <a:pt x="11249" y="-514"/>
                      <a:pt x="7522" y="1524"/>
                    </a:cubicBezTo>
                    <a:cubicBezTo>
                      <a:pt x="3796" y="3565"/>
                      <a:pt x="-3301" y="9199"/>
                      <a:pt x="1760" y="15715"/>
                    </a:cubicBezTo>
                    <a:cubicBezTo>
                      <a:pt x="6817" y="22224"/>
                      <a:pt x="11638" y="18446"/>
                      <a:pt x="11638" y="18446"/>
                    </a:cubicBezTo>
                    <a:close/>
                    <a:moveTo>
                      <a:pt x="11638" y="18446"/>
                    </a:moveTo>
                    <a:close/>
                  </a:path>
                </a:pathLst>
              </a:custGeom>
              <a:solidFill>
                <a:srgbClr val="7E7E7E">
                  <a:alpha val="82000"/>
                </a:srgbClr>
              </a:solidFill>
              <a:ln w="9525" cap="flat" cmpd="sng">
                <a:noFill/>
                <a:prstDash val="solid"/>
                <a:round/>
              </a:ln>
            </p:spPr>
            <p:txBody>
              <a:bodyPr vert="horz" wrap="square" lIns="67500" tIns="35100" rIns="67500" bIns="35100" anchor="ctr" anchorCtr="0">
                <a:noAutofit/>
              </a:bodyPr>
              <a:lstStyle/>
              <a:p>
                <a:pPr marL="0" indent="0" algn="ctr" defTabSz="457200" eaLnBrk="1" fontAlgn="auto" latinLnBrk="0" hangingPunct="1">
                  <a:lnSpc>
                    <a:spcPct val="100000"/>
                  </a:lnSpc>
                  <a:spcBef>
                    <a:spcPts val="0"/>
                  </a:spcBef>
                  <a:spcAft>
                    <a:spcPts val="0"/>
                  </a:spcAft>
                  <a:buNone/>
                </a:pPr>
                <a:r>
                  <a:rPr lang="en-US" altLang="zh-CN" sz="2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rPr>
                  <a:t>2</a:t>
                </a:r>
                <a:endParaRPr lang="zh-CN" altLang="en-US" sz="28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endParaRPr>
              </a:p>
            </p:txBody>
          </p:sp>
          <p:sp>
            <p:nvSpPr>
              <p:cNvPr id="1100" name="曲线"/>
              <p:cNvSpPr/>
              <p:nvPr/>
            </p:nvSpPr>
            <p:spPr>
              <a:xfrm>
                <a:off x="581978" y="2957291"/>
                <a:ext cx="1122887" cy="1045617"/>
              </a:xfrm>
              <a:custGeom>
                <a:avLst/>
                <a:gdLst>
                  <a:gd name="T1" fmla="*/ 0 w 21600"/>
                  <a:gd name="T2" fmla="*/ 7025 h 21600"/>
                  <a:gd name="T3" fmla="*/ 21600 w 21600"/>
                  <a:gd name="T4" fmla="*/ 14575 h 21600"/>
                </a:gdLst>
                <a:ahLst/>
                <a:cxnLst/>
                <a:rect l="T1" t="T2" r="T3" b="T4"/>
                <a:pathLst>
                  <a:path w="21600" h="21600">
                    <a:moveTo>
                      <a:pt x="17252" y="16306"/>
                    </a:moveTo>
                    <a:cubicBezTo>
                      <a:pt x="17252" y="16306"/>
                      <a:pt x="15775" y="17739"/>
                      <a:pt x="21502" y="21503"/>
                    </a:cubicBezTo>
                    <a:cubicBezTo>
                      <a:pt x="21502" y="21503"/>
                      <a:pt x="15193" y="22393"/>
                      <a:pt x="11573" y="18782"/>
                    </a:cubicBezTo>
                    <a:cubicBezTo>
                      <a:pt x="11573" y="18782"/>
                      <a:pt x="4369" y="20798"/>
                      <a:pt x="1071" y="14066"/>
                    </a:cubicBezTo>
                    <a:cubicBezTo>
                      <a:pt x="-2224" y="7334"/>
                      <a:pt x="2777" y="2609"/>
                      <a:pt x="6656" y="1145"/>
                    </a:cubicBezTo>
                    <a:cubicBezTo>
                      <a:pt x="10534" y="-314"/>
                      <a:pt x="19272" y="-1860"/>
                      <a:pt x="21206" y="6670"/>
                    </a:cubicBezTo>
                    <a:cubicBezTo>
                      <a:pt x="23150" y="15211"/>
                      <a:pt x="17252" y="16306"/>
                      <a:pt x="17252" y="16306"/>
                    </a:cubicBezTo>
                    <a:close/>
                    <a:moveTo>
                      <a:pt x="17252" y="16306"/>
                    </a:moveTo>
                    <a:close/>
                  </a:path>
                </a:pathLst>
              </a:custGeom>
              <a:solidFill>
                <a:srgbClr val="333F50"/>
              </a:solidFill>
              <a:ln w="9525" cap="flat" cmpd="sng">
                <a:noFill/>
                <a:prstDash val="solid"/>
                <a:round/>
              </a:ln>
            </p:spPr>
            <p:txBody>
              <a:bodyPr vert="horz" wrap="square" lIns="67500" tIns="35100" rIns="67500" bIns="35100" anchor="ctr" anchorCtr="0">
                <a:noAutofit/>
              </a:bodyPr>
              <a:lstStyle/>
              <a:p>
                <a:pPr marL="0" indent="0" algn="ctr" defTabSz="457200" eaLnBrk="1" fontAlgn="auto" latinLnBrk="0" hangingPunct="1">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rPr>
                  <a:t>1</a:t>
                </a:r>
                <a:endParaRPr lang="zh-CN" altLang="en-US" sz="20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endParaRPr>
              </a:p>
            </p:txBody>
          </p:sp>
        </p:grpSp>
        <p:sp>
          <p:nvSpPr>
            <p:cNvPr id="1102" name="椭圆"/>
            <p:cNvSpPr/>
            <p:nvPr/>
          </p:nvSpPr>
          <p:spPr>
            <a:xfrm>
              <a:off x="3892867" y="2216785"/>
              <a:ext cx="384809" cy="384809"/>
            </a:xfrm>
            <a:prstGeom prst="ellipse">
              <a:avLst/>
            </a:prstGeom>
            <a:solidFill>
              <a:srgbClr val="7E7E7E"/>
            </a:solidFill>
            <a:ln w="12700" cap="flat" cmpd="sng">
              <a:noFill/>
              <a:prstDash val="solid"/>
              <a:round/>
            </a:ln>
          </p:spPr>
          <p:txBody>
            <a:bodyPr vert="horz" wrap="square" lIns="67500" tIns="35100" rIns="67500" bIns="35100" anchor="ctr" anchorCtr="0">
              <a:noAutofit/>
            </a:bodyPr>
            <a:lstStyle/>
            <a:p>
              <a:pPr marL="0" indent="0" algn="ctr" defTabSz="457200" eaLnBrk="1" latinLnBrk="0" hangingPunct="1">
                <a:lnSpc>
                  <a:spcPct val="100000"/>
                </a:lnSpc>
                <a:spcBef>
                  <a:spcPts val="0"/>
                </a:spcBef>
                <a:spcAft>
                  <a:spcPts val="0"/>
                </a:spcAft>
                <a:buNone/>
              </a:pPr>
              <a:r>
                <a:rPr lang="en-US" altLang="zh-CN" sz="14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rPr>
                <a:t>2</a:t>
              </a:r>
              <a:endParaRPr lang="zh-CN" altLang="en-US" sz="14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endParaRPr>
            </a:p>
          </p:txBody>
        </p:sp>
        <p:sp>
          <p:nvSpPr>
            <p:cNvPr id="1103" name="椭圆"/>
            <p:cNvSpPr/>
            <p:nvPr/>
          </p:nvSpPr>
          <p:spPr>
            <a:xfrm>
              <a:off x="3892867" y="3015615"/>
              <a:ext cx="384809" cy="384809"/>
            </a:xfrm>
            <a:prstGeom prst="ellipse">
              <a:avLst/>
            </a:prstGeom>
            <a:solidFill>
              <a:srgbClr val="333F50"/>
            </a:solidFill>
            <a:ln w="12700" cap="flat" cmpd="sng">
              <a:noFill/>
              <a:prstDash val="solid"/>
              <a:round/>
            </a:ln>
          </p:spPr>
          <p:txBody>
            <a:bodyPr vert="horz" wrap="square" lIns="67500" tIns="35100" rIns="67500" bIns="35100" anchor="ctr" anchorCtr="0">
              <a:noAutofit/>
            </a:bodyPr>
            <a:lstStyle/>
            <a:p>
              <a:pPr marL="0" indent="0" algn="ctr" defTabSz="457200" eaLnBrk="1" latinLnBrk="0" hangingPunct="1">
                <a:lnSpc>
                  <a:spcPct val="100000"/>
                </a:lnSpc>
                <a:spcBef>
                  <a:spcPts val="0"/>
                </a:spcBef>
                <a:spcAft>
                  <a:spcPts val="0"/>
                </a:spcAft>
                <a:buNone/>
              </a:pPr>
              <a:r>
                <a:rPr lang="en-US" altLang="zh-CN" sz="14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rPr>
                <a:t>3</a:t>
              </a:r>
              <a:endParaRPr lang="zh-CN" altLang="en-US" sz="14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endParaRPr>
            </a:p>
          </p:txBody>
        </p:sp>
        <p:sp>
          <p:nvSpPr>
            <p:cNvPr id="1104" name="椭圆"/>
            <p:cNvSpPr/>
            <p:nvPr/>
          </p:nvSpPr>
          <p:spPr>
            <a:xfrm>
              <a:off x="3892867" y="1417955"/>
              <a:ext cx="384809" cy="384810"/>
            </a:xfrm>
            <a:prstGeom prst="ellipse">
              <a:avLst/>
            </a:prstGeom>
            <a:solidFill>
              <a:srgbClr val="333F50"/>
            </a:solidFill>
            <a:ln w="12700" cap="flat" cmpd="sng">
              <a:noFill/>
              <a:prstDash val="solid"/>
              <a:round/>
            </a:ln>
          </p:spPr>
          <p:txBody>
            <a:bodyPr vert="horz" wrap="square" lIns="67500" tIns="35100" rIns="67500" bIns="35100" anchor="ctr" anchorCtr="0">
              <a:noAutofit/>
            </a:bodyPr>
            <a:lstStyle/>
            <a:p>
              <a:pPr marL="0" indent="0" algn="ctr" defTabSz="457200" eaLnBrk="1" latinLnBrk="0" hangingPunct="1">
                <a:lnSpc>
                  <a:spcPct val="100000"/>
                </a:lnSpc>
                <a:spcBef>
                  <a:spcPts val="0"/>
                </a:spcBef>
                <a:spcAft>
                  <a:spcPts val="0"/>
                </a:spcAft>
                <a:buNone/>
              </a:pPr>
              <a:r>
                <a:rPr lang="en-US" altLang="zh-CN" sz="14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rPr>
                <a:t>1</a:t>
              </a:r>
              <a:endParaRPr lang="zh-CN" altLang="en-US" sz="1400" b="1" i="0" u="none" strike="noStrike" kern="1200" cap="none" spc="0" baseline="0">
                <a:solidFill>
                  <a:schemeClr val="bg1"/>
                </a:solidFill>
                <a:latin typeface="微软雅黑" panose="020B0503020204020204" pitchFamily="34" charset="-122"/>
                <a:ea typeface="微软雅黑" panose="020B0503020204020204" pitchFamily="34" charset="-122"/>
                <a:cs typeface="Calibri" panose="020F0502020204030204" charset="0"/>
                <a:sym typeface="Arial" panose="020B0604020202020204" pitchFamily="34" charset="0"/>
              </a:endParaRPr>
            </a:p>
          </p:txBody>
        </p:sp>
      </p:grpSp>
      <p:sp>
        <p:nvSpPr>
          <p:cNvPr id="1106"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五、法律依据</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0" name="矩形"/>
          <p:cNvSpPr/>
          <p:nvPr/>
        </p:nvSpPr>
        <p:spPr>
          <a:xfrm>
            <a:off x="3401991" y="486255"/>
            <a:ext cx="2340017" cy="332103"/>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eaLnBrk="1" fontAlgn="auto" latinLnBrk="0" hangingPunct="1">
              <a:lnSpc>
                <a:spcPct val="100000"/>
              </a:lnSpc>
              <a:spcBef>
                <a:spcPts val="0"/>
              </a:spcBef>
              <a:spcAft>
                <a:spcPts val="0"/>
              </a:spcAft>
              <a:buNone/>
            </a:pPr>
            <a:r>
              <a:rPr lang="zh-CN" altLang="en-US" sz="16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特种设备安全监察条例</a:t>
            </a:r>
            <a:endParaRPr lang="zh-CN" altLang="en-US" sz="16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1127" name="组合"/>
          <p:cNvGrpSpPr/>
          <p:nvPr/>
        </p:nvGrpSpPr>
        <p:grpSpPr>
          <a:xfrm>
            <a:off x="1097914" y="1047237"/>
            <a:ext cx="6948169" cy="3744595"/>
            <a:chOff x="1097914" y="1047237"/>
            <a:chExt cx="6948169" cy="3744595"/>
          </a:xfrm>
        </p:grpSpPr>
        <p:sp>
          <p:nvSpPr>
            <p:cNvPr id="1111" name="矩形"/>
            <p:cNvSpPr/>
            <p:nvPr/>
          </p:nvSpPr>
          <p:spPr>
            <a:xfrm>
              <a:off x="1925954" y="3998717"/>
              <a:ext cx="6017258"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1"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法律责任：</a:t>
              </a:r>
              <a:r>
                <a:rPr lang="zh-CN" altLang="en-US" sz="1400" b="0"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各方的法律责任，包括行政责任、民事责任和刑事责任等</a:t>
              </a:r>
              <a:endParaRPr lang="zh-CN" altLang="en-US" sz="1400" b="0"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112" name="矩形"/>
            <p:cNvSpPr/>
            <p:nvPr/>
          </p:nvSpPr>
          <p:spPr>
            <a:xfrm>
              <a:off x="1097914" y="1047237"/>
              <a:ext cx="828039" cy="300990"/>
            </a:xfrm>
            <a:prstGeom prst="rect">
              <a:avLst/>
            </a:prstGeom>
            <a:solidFill>
              <a:srgbClr val="333F50"/>
            </a:solidFill>
            <a:ln w="25400" cap="flat" cmpd="sng">
              <a:noFill/>
              <a:prstDash val="solid"/>
              <a:round/>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rPr>
                <a:t>第一章</a:t>
              </a:r>
              <a:endParaRPr lang="zh-CN" altLang="en-US" sz="14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1113" name="矩形"/>
            <p:cNvSpPr/>
            <p:nvPr/>
          </p:nvSpPr>
          <p:spPr>
            <a:xfrm>
              <a:off x="1925954" y="1047237"/>
              <a:ext cx="3435984"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1"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总则：</a:t>
              </a:r>
              <a:r>
                <a:rPr lang="zh-CN" altLang="en-US" sz="1400" b="0"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特种设备定义、范围、分类</a:t>
              </a:r>
              <a:endParaRPr lang="zh-CN" altLang="en-US" sz="1400" b="0"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114" name="矩形"/>
            <p:cNvSpPr/>
            <p:nvPr/>
          </p:nvSpPr>
          <p:spPr>
            <a:xfrm>
              <a:off x="1097914" y="1536187"/>
              <a:ext cx="828039" cy="300990"/>
            </a:xfrm>
            <a:prstGeom prst="rect">
              <a:avLst/>
            </a:prstGeom>
            <a:solidFill>
              <a:srgbClr val="7E7E7E"/>
            </a:solidFill>
            <a:ln w="25400" cap="flat" cmpd="sng">
              <a:noFill/>
              <a:prstDash val="solid"/>
              <a:round/>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rPr>
                <a:t>第二章</a:t>
              </a:r>
              <a:endParaRPr lang="zh-CN" altLang="en-US" sz="14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1115" name="矩形"/>
            <p:cNvSpPr/>
            <p:nvPr/>
          </p:nvSpPr>
          <p:spPr>
            <a:xfrm>
              <a:off x="1925954" y="1536187"/>
              <a:ext cx="4065268"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1"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特种设备的生产：</a:t>
              </a:r>
              <a:r>
                <a:rPr lang="zh-CN" altLang="en-US" sz="1400" b="0"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生产单位的要求</a:t>
              </a:r>
              <a:r>
                <a:rPr lang="zh-CN" altLang="en-US" sz="1400" b="1"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1400" b="0"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义务</a:t>
              </a:r>
              <a:endParaRPr lang="zh-CN" altLang="en-US" sz="1400" b="0"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116" name="矩形"/>
            <p:cNvSpPr/>
            <p:nvPr/>
          </p:nvSpPr>
          <p:spPr>
            <a:xfrm>
              <a:off x="1097914" y="2033391"/>
              <a:ext cx="828039" cy="300990"/>
            </a:xfrm>
            <a:prstGeom prst="rect">
              <a:avLst/>
            </a:prstGeom>
            <a:solidFill>
              <a:srgbClr val="333F50"/>
            </a:solidFill>
            <a:ln w="25400" cap="flat" cmpd="sng">
              <a:noFill/>
              <a:prstDash val="solid"/>
              <a:round/>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rPr>
                <a:t>第三章</a:t>
              </a:r>
              <a:endParaRPr lang="zh-CN" altLang="en-US" sz="14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1117" name="矩形"/>
            <p:cNvSpPr/>
            <p:nvPr/>
          </p:nvSpPr>
          <p:spPr>
            <a:xfrm>
              <a:off x="1097914" y="2522342"/>
              <a:ext cx="828039" cy="300990"/>
            </a:xfrm>
            <a:prstGeom prst="rect">
              <a:avLst/>
            </a:prstGeom>
            <a:solidFill>
              <a:srgbClr val="7E7E7E"/>
            </a:solidFill>
            <a:ln w="25400" cap="flat" cmpd="sng">
              <a:noFill/>
              <a:prstDash val="solid"/>
              <a:round/>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rPr>
                <a:t>第四章</a:t>
              </a:r>
              <a:endParaRPr lang="zh-CN" altLang="en-US" sz="14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1118" name="矩形"/>
            <p:cNvSpPr/>
            <p:nvPr/>
          </p:nvSpPr>
          <p:spPr>
            <a:xfrm>
              <a:off x="1097914" y="3012562"/>
              <a:ext cx="828039" cy="300990"/>
            </a:xfrm>
            <a:prstGeom prst="rect">
              <a:avLst/>
            </a:prstGeom>
            <a:solidFill>
              <a:srgbClr val="333F50"/>
            </a:solidFill>
            <a:ln w="25400" cap="flat" cmpd="sng">
              <a:noFill/>
              <a:prstDash val="solid"/>
              <a:round/>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rPr>
                <a:t>第五章</a:t>
              </a:r>
              <a:endParaRPr lang="zh-CN" altLang="en-US" sz="14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1119" name="矩形"/>
            <p:cNvSpPr/>
            <p:nvPr/>
          </p:nvSpPr>
          <p:spPr>
            <a:xfrm>
              <a:off x="1097914" y="3501512"/>
              <a:ext cx="828039" cy="300990"/>
            </a:xfrm>
            <a:prstGeom prst="rect">
              <a:avLst/>
            </a:prstGeom>
            <a:solidFill>
              <a:srgbClr val="7E7E7E"/>
            </a:solidFill>
            <a:ln w="25400" cap="flat" cmpd="sng">
              <a:noFill/>
              <a:prstDash val="solid"/>
              <a:round/>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rPr>
                <a:t>第六章</a:t>
              </a:r>
              <a:endParaRPr lang="zh-CN" altLang="en-US" sz="14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1120" name="矩形"/>
            <p:cNvSpPr/>
            <p:nvPr/>
          </p:nvSpPr>
          <p:spPr>
            <a:xfrm>
              <a:off x="1097914" y="3998717"/>
              <a:ext cx="828039" cy="300990"/>
            </a:xfrm>
            <a:prstGeom prst="rect">
              <a:avLst/>
            </a:prstGeom>
            <a:solidFill>
              <a:srgbClr val="333F50"/>
            </a:solidFill>
            <a:ln w="25400" cap="flat" cmpd="sng">
              <a:noFill/>
              <a:prstDash val="solid"/>
              <a:round/>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rPr>
                <a:t>第七章</a:t>
              </a:r>
              <a:endParaRPr lang="zh-CN" altLang="en-US" sz="14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1121" name="矩形"/>
            <p:cNvSpPr/>
            <p:nvPr/>
          </p:nvSpPr>
          <p:spPr>
            <a:xfrm>
              <a:off x="1925954" y="2033391"/>
              <a:ext cx="488188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1"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特种设备的使用：</a:t>
              </a:r>
              <a:r>
                <a:rPr lang="zh-CN" altLang="en-US" sz="1400" b="0"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使用单位的责任、义务</a:t>
              </a:r>
              <a:endParaRPr lang="zh-CN" altLang="en-US" sz="1400" b="0"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122" name="矩形"/>
            <p:cNvSpPr/>
            <p:nvPr/>
          </p:nvSpPr>
          <p:spPr>
            <a:xfrm>
              <a:off x="1925954" y="2522342"/>
              <a:ext cx="3540123"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1"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检验检测：</a:t>
              </a:r>
              <a:r>
                <a:rPr lang="zh-CN" altLang="en-US" sz="1400" b="0"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检验检测的周期、注意事项</a:t>
              </a:r>
              <a:endParaRPr lang="zh-CN" altLang="en-US" sz="1400" b="0"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123" name="矩形"/>
            <p:cNvSpPr/>
            <p:nvPr/>
          </p:nvSpPr>
          <p:spPr>
            <a:xfrm>
              <a:off x="1925954" y="3012562"/>
              <a:ext cx="5187948"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1"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监督检查：</a:t>
              </a:r>
              <a:r>
                <a:rPr lang="zh-CN" altLang="en-US" sz="1400" b="0"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监督管理部门的职权和执法工作的职责</a:t>
              </a:r>
              <a:endParaRPr lang="zh-CN" altLang="en-US" sz="1400" b="0"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124" name="矩形"/>
            <p:cNvSpPr/>
            <p:nvPr/>
          </p:nvSpPr>
          <p:spPr>
            <a:xfrm>
              <a:off x="1925954" y="3501512"/>
              <a:ext cx="612013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1"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事故预防和调查处理：</a:t>
              </a:r>
              <a:r>
                <a:rPr lang="zh-CN" altLang="en-US" sz="1400" b="0"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应急预案的制定、启动，事故报告、调查及处理</a:t>
              </a:r>
              <a:endParaRPr lang="zh-CN" altLang="en-US" sz="1400" b="0"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125" name="矩形"/>
            <p:cNvSpPr/>
            <p:nvPr/>
          </p:nvSpPr>
          <p:spPr>
            <a:xfrm>
              <a:off x="1097914" y="4490842"/>
              <a:ext cx="828039" cy="300990"/>
            </a:xfrm>
            <a:prstGeom prst="rect">
              <a:avLst/>
            </a:prstGeom>
            <a:solidFill>
              <a:srgbClr val="7E7E7E"/>
            </a:solidFill>
            <a:ln w="25400" cap="flat" cmpd="sng">
              <a:noFill/>
              <a:prstDash val="solid"/>
              <a:round/>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4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rPr>
                <a:t>第八章</a:t>
              </a:r>
              <a:endParaRPr lang="zh-CN" altLang="en-US" sz="1400" b="1" i="0" u="none" strike="noStrike" kern="1200" cap="none" spc="100" baseline="0">
                <a:solidFill>
                  <a:srgbClr val="FFFFFF"/>
                </a:solidFill>
                <a:latin typeface="微软雅黑" panose="020B0503020204020204" pitchFamily="34" charset="-122"/>
                <a:ea typeface="微软雅黑" panose="020B0503020204020204" pitchFamily="34" charset="-122"/>
                <a:cs typeface="Calibri" panose="020F0502020204030204" charset="0"/>
              </a:endParaRPr>
            </a:p>
          </p:txBody>
        </p:sp>
        <p:sp>
          <p:nvSpPr>
            <p:cNvPr id="1126" name="矩形"/>
            <p:cNvSpPr/>
            <p:nvPr/>
          </p:nvSpPr>
          <p:spPr>
            <a:xfrm>
              <a:off x="1925954" y="4490842"/>
              <a:ext cx="612013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1"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附则</a:t>
              </a:r>
              <a:endParaRPr lang="zh-CN" altLang="en-US" sz="1400" b="0" i="0" u="none" strike="noStrike" kern="1200" cap="none" spc="100" baseline="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sp>
        <p:nvSpPr>
          <p:cNvPr id="1128" name="矩形"/>
          <p:cNvSpPr/>
          <p:nvPr/>
        </p:nvSpPr>
        <p:spPr>
          <a:xfrm>
            <a:off x="980426" y="505593"/>
            <a:ext cx="1634488" cy="358139"/>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五、法律依据</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75020" y="3111500"/>
            <a:ext cx="29540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954395" y="3373755"/>
            <a:ext cx="100711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11670" y="4050665"/>
            <a:ext cx="74676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 name="矩形"/>
          <p:cNvSpPr/>
          <p:nvPr/>
        </p:nvSpPr>
        <p:spPr>
          <a:xfrm>
            <a:off x="980426" y="505593"/>
            <a:ext cx="2117090" cy="358138"/>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一、特种设备简介</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94" name="矩形"/>
          <p:cNvSpPr/>
          <p:nvPr/>
        </p:nvSpPr>
        <p:spPr>
          <a:xfrm>
            <a:off x="3725994" y="1096010"/>
            <a:ext cx="1692010" cy="332103"/>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特种设备的定义</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206" name="组合"/>
          <p:cNvGrpSpPr/>
          <p:nvPr/>
        </p:nvGrpSpPr>
        <p:grpSpPr>
          <a:xfrm>
            <a:off x="542164" y="1848402"/>
            <a:ext cx="8059545" cy="2566117"/>
            <a:chOff x="542164" y="1848402"/>
            <a:chExt cx="8059545" cy="2566117"/>
          </a:xfrm>
        </p:grpSpPr>
        <p:grpSp>
          <p:nvGrpSpPr>
            <p:cNvPr id="203" name="组合"/>
            <p:cNvGrpSpPr/>
            <p:nvPr/>
          </p:nvGrpSpPr>
          <p:grpSpPr>
            <a:xfrm>
              <a:off x="542164" y="1848402"/>
              <a:ext cx="4494465" cy="2566063"/>
              <a:chOff x="542164" y="1848402"/>
              <a:chExt cx="4494465" cy="2566063"/>
            </a:xfrm>
          </p:grpSpPr>
          <p:grpSp>
            <p:nvGrpSpPr>
              <p:cNvPr id="201" name="组合"/>
              <p:cNvGrpSpPr/>
              <p:nvPr/>
            </p:nvGrpSpPr>
            <p:grpSpPr>
              <a:xfrm>
                <a:off x="542164" y="1848402"/>
                <a:ext cx="4494465" cy="2566063"/>
                <a:chOff x="542164" y="1848402"/>
                <a:chExt cx="4494465" cy="2566063"/>
              </a:xfrm>
            </p:grpSpPr>
            <p:sp>
              <p:nvSpPr>
                <p:cNvPr id="195" name="曲线"/>
                <p:cNvSpPr/>
                <p:nvPr/>
              </p:nvSpPr>
              <p:spPr>
                <a:xfrm>
                  <a:off x="980455" y="1848402"/>
                  <a:ext cx="3635098" cy="2486609"/>
                </a:xfrm>
                <a:custGeom>
                  <a:avLst/>
                  <a:gdLst>
                    <a:gd name="T1" fmla="*/ 0 w 21600"/>
                    <a:gd name="T2" fmla="*/ 0 h 21600"/>
                    <a:gd name="T3" fmla="*/ 21600 w 21600"/>
                    <a:gd name="T4" fmla="*/ 21600 h 21600"/>
                  </a:gdLst>
                  <a:ahLst/>
                  <a:cxnLst/>
                  <a:rect l="T1" t="T2" r="T3" b="T4"/>
                  <a:pathLst>
                    <a:path w="21600" h="21600">
                      <a:moveTo>
                        <a:pt x="21009" y="21598"/>
                      </a:moveTo>
                      <a:lnTo>
                        <a:pt x="589" y="21598"/>
                      </a:lnTo>
                      <a:cubicBezTo>
                        <a:pt x="262" y="21598"/>
                        <a:pt x="0" y="21213"/>
                        <a:pt x="0" y="20738"/>
                      </a:cubicBezTo>
                      <a:lnTo>
                        <a:pt x="0" y="857"/>
                      </a:lnTo>
                      <a:cubicBezTo>
                        <a:pt x="0" y="384"/>
                        <a:pt x="262" y="0"/>
                        <a:pt x="589" y="0"/>
                      </a:cubicBezTo>
                      <a:lnTo>
                        <a:pt x="21009" y="0"/>
                      </a:lnTo>
                      <a:cubicBezTo>
                        <a:pt x="21333" y="0"/>
                        <a:pt x="21598" y="384"/>
                        <a:pt x="21598" y="857"/>
                      </a:cubicBezTo>
                      <a:lnTo>
                        <a:pt x="21598" y="20738"/>
                      </a:lnTo>
                      <a:cubicBezTo>
                        <a:pt x="21598" y="21213"/>
                        <a:pt x="21333" y="21598"/>
                        <a:pt x="21009" y="21598"/>
                      </a:cubicBezTo>
                    </a:path>
                  </a:pathLst>
                </a:custGeom>
                <a:solidFill>
                  <a:srgbClr val="0F243E"/>
                </a:solidFill>
                <a:ln w="9525" cap="flat" cmpd="sng">
                  <a:noFill/>
                  <a:prstDash val="solid"/>
                  <a:round/>
                </a:ln>
              </p:spPr>
              <p:txBody>
                <a:bodyPr rtlCol="0" anchor="ctr"/>
                <a:lstStyle/>
                <a:p>
                  <a:pPr algn="ctr"/>
                </a:p>
              </p:txBody>
            </p:sp>
            <p:sp>
              <p:nvSpPr>
                <p:cNvPr id="196" name="曲线"/>
                <p:cNvSpPr/>
                <p:nvPr/>
              </p:nvSpPr>
              <p:spPr>
                <a:xfrm>
                  <a:off x="543157" y="4281380"/>
                  <a:ext cx="4492809" cy="80447"/>
                </a:xfrm>
                <a:custGeom>
                  <a:avLst/>
                  <a:gdLst>
                    <a:gd name="T1" fmla="*/ 0 w 21600"/>
                    <a:gd name="T2" fmla="*/ 0 h 21600"/>
                    <a:gd name="T3" fmla="*/ 21600 w 21600"/>
                    <a:gd name="T4" fmla="*/ 21600 h 21600"/>
                  </a:gdLst>
                  <a:ahLst/>
                  <a:cxnLst/>
                  <a:rect l="T1" t="T2" r="T3" b="T4"/>
                  <a:pathLst>
                    <a:path w="21600" h="21600">
                      <a:moveTo>
                        <a:pt x="21599" y="13085"/>
                      </a:moveTo>
                      <a:cubicBezTo>
                        <a:pt x="21599" y="13085"/>
                        <a:pt x="21252" y="21566"/>
                        <a:pt x="20786" y="21566"/>
                      </a:cubicBezTo>
                      <a:lnTo>
                        <a:pt x="844" y="21566"/>
                      </a:lnTo>
                      <a:cubicBezTo>
                        <a:pt x="448" y="21566"/>
                        <a:pt x="0" y="13085"/>
                        <a:pt x="0" y="13085"/>
                      </a:cubicBezTo>
                      <a:lnTo>
                        <a:pt x="0" y="0"/>
                      </a:lnTo>
                      <a:lnTo>
                        <a:pt x="21599" y="0"/>
                      </a:lnTo>
                      <a:lnTo>
                        <a:pt x="21599" y="13085"/>
                      </a:lnTo>
                    </a:path>
                  </a:pathLst>
                </a:custGeom>
                <a:solidFill>
                  <a:srgbClr val="F2F2F2"/>
                </a:solidFill>
                <a:ln w="9525" cap="flat" cmpd="sng">
                  <a:noFill/>
                  <a:prstDash val="solid"/>
                  <a:round/>
                </a:ln>
              </p:spPr>
              <p:txBody>
                <a:bodyPr rtlCol="0" anchor="ctr"/>
                <a:lstStyle/>
                <a:p>
                  <a:pPr algn="ctr"/>
                </a:p>
              </p:txBody>
            </p:sp>
            <p:sp>
              <p:nvSpPr>
                <p:cNvPr id="197" name="曲线"/>
                <p:cNvSpPr/>
                <p:nvPr/>
              </p:nvSpPr>
              <p:spPr>
                <a:xfrm>
                  <a:off x="543157" y="4281380"/>
                  <a:ext cx="4492809" cy="133086"/>
                </a:xfrm>
                <a:custGeom>
                  <a:avLst/>
                  <a:gdLst>
                    <a:gd name="T1" fmla="*/ 0 w 21600"/>
                    <a:gd name="T2" fmla="*/ 0 h 21600"/>
                    <a:gd name="T3" fmla="*/ 21600 w 21600"/>
                    <a:gd name="T4" fmla="*/ 21600 h 21600"/>
                  </a:gdLst>
                  <a:ahLst/>
                  <a:cxnLst/>
                  <a:rect l="T1" t="T2" r="T3" b="T4"/>
                  <a:pathLst>
                    <a:path w="21600" h="21600">
                      <a:moveTo>
                        <a:pt x="21599" y="13084"/>
                      </a:moveTo>
                      <a:cubicBezTo>
                        <a:pt x="21599" y="13084"/>
                        <a:pt x="21252" y="21566"/>
                        <a:pt x="20786" y="21566"/>
                      </a:cubicBezTo>
                      <a:lnTo>
                        <a:pt x="844" y="21566"/>
                      </a:lnTo>
                      <a:cubicBezTo>
                        <a:pt x="448" y="21566"/>
                        <a:pt x="0" y="13084"/>
                        <a:pt x="0" y="13084"/>
                      </a:cubicBezTo>
                      <a:lnTo>
                        <a:pt x="0" y="0"/>
                      </a:lnTo>
                      <a:lnTo>
                        <a:pt x="21599" y="0"/>
                      </a:lnTo>
                      <a:lnTo>
                        <a:pt x="21599" y="13084"/>
                      </a:lnTo>
                    </a:path>
                  </a:pathLst>
                </a:custGeom>
                <a:noFill/>
                <a:ln w="10080" cap="flat" cmpd="sng">
                  <a:solidFill>
                    <a:srgbClr val="1F497D"/>
                  </a:solidFill>
                  <a:prstDash val="solid"/>
                  <a:miter/>
                </a:ln>
              </p:spPr>
              <p:txBody>
                <a:bodyPr rtlCol="0" anchor="ctr"/>
                <a:lstStyle/>
                <a:p>
                  <a:pPr algn="ctr"/>
                </a:p>
              </p:txBody>
            </p:sp>
            <p:sp>
              <p:nvSpPr>
                <p:cNvPr id="198" name="曲线"/>
                <p:cNvSpPr/>
                <p:nvPr/>
              </p:nvSpPr>
              <p:spPr>
                <a:xfrm>
                  <a:off x="542164" y="4361828"/>
                  <a:ext cx="4494465" cy="52638"/>
                </a:xfrm>
                <a:custGeom>
                  <a:avLst/>
                  <a:gdLst>
                    <a:gd name="T1" fmla="*/ 0 w 21600"/>
                    <a:gd name="T2" fmla="*/ 0 h 21600"/>
                    <a:gd name="T3" fmla="*/ 21600 w 21600"/>
                    <a:gd name="T4" fmla="*/ 21600 h 21600"/>
                  </a:gdLst>
                  <a:ahLst/>
                  <a:cxnLst/>
                  <a:rect l="T1" t="T2" r="T3" b="T4"/>
                  <a:pathLst>
                    <a:path w="21600" h="21600">
                      <a:moveTo>
                        <a:pt x="0" y="0"/>
                      </a:moveTo>
                      <a:cubicBezTo>
                        <a:pt x="0" y="0"/>
                        <a:pt x="448" y="21516"/>
                        <a:pt x="844" y="21516"/>
                      </a:cubicBezTo>
                      <a:lnTo>
                        <a:pt x="20786" y="21516"/>
                      </a:lnTo>
                      <a:cubicBezTo>
                        <a:pt x="21252" y="21516"/>
                        <a:pt x="21599" y="0"/>
                        <a:pt x="21599" y="0"/>
                      </a:cubicBezTo>
                      <a:lnTo>
                        <a:pt x="0" y="0"/>
                      </a:lnTo>
                    </a:path>
                  </a:pathLst>
                </a:custGeom>
                <a:solidFill>
                  <a:srgbClr val="0F243E"/>
                </a:solidFill>
                <a:ln w="9525" cap="flat" cmpd="sng">
                  <a:noFill/>
                  <a:prstDash val="solid"/>
                  <a:round/>
                </a:ln>
              </p:spPr>
              <p:txBody>
                <a:bodyPr rtlCol="0" anchor="ctr"/>
                <a:lstStyle/>
                <a:p>
                  <a:pPr algn="ctr"/>
                </a:p>
              </p:txBody>
            </p:sp>
            <p:sp>
              <p:nvSpPr>
                <p:cNvPr id="199" name="曲线"/>
                <p:cNvSpPr/>
                <p:nvPr/>
              </p:nvSpPr>
              <p:spPr>
                <a:xfrm>
                  <a:off x="2471106" y="4280387"/>
                  <a:ext cx="640222" cy="49990"/>
                </a:xfrm>
                <a:custGeom>
                  <a:avLst/>
                  <a:gdLst>
                    <a:gd name="T1" fmla="*/ 0 w 21600"/>
                    <a:gd name="T2" fmla="*/ 0 h 21600"/>
                    <a:gd name="T3" fmla="*/ 21600 w 21600"/>
                    <a:gd name="T4" fmla="*/ 21600 h 21600"/>
                  </a:gdLst>
                  <a:ahLst/>
                  <a:cxnLst/>
                  <a:rect l="T1" t="T2" r="T3" b="T4"/>
                  <a:pathLst>
                    <a:path w="21600" h="21600">
                      <a:moveTo>
                        <a:pt x="0" y="0"/>
                      </a:moveTo>
                      <a:cubicBezTo>
                        <a:pt x="332" y="12490"/>
                        <a:pt x="1272" y="21512"/>
                        <a:pt x="2376" y="21512"/>
                      </a:cubicBezTo>
                      <a:lnTo>
                        <a:pt x="19214" y="21512"/>
                      </a:lnTo>
                      <a:cubicBezTo>
                        <a:pt x="20318" y="21512"/>
                        <a:pt x="21251" y="12490"/>
                        <a:pt x="21592" y="0"/>
                      </a:cubicBezTo>
                      <a:lnTo>
                        <a:pt x="0" y="0"/>
                      </a:lnTo>
                    </a:path>
                  </a:pathLst>
                </a:custGeom>
                <a:solidFill>
                  <a:srgbClr val="0F243E"/>
                </a:solidFill>
                <a:ln w="9525" cap="flat" cmpd="sng">
                  <a:noFill/>
                  <a:prstDash val="solid"/>
                  <a:round/>
                </a:ln>
              </p:spPr>
              <p:txBody>
                <a:bodyPr rtlCol="0" anchor="ctr"/>
                <a:lstStyle/>
                <a:p>
                  <a:pPr algn="ctr"/>
                </a:p>
              </p:txBody>
            </p:sp>
            <p:sp>
              <p:nvSpPr>
                <p:cNvPr id="200" name="曲线"/>
                <p:cNvSpPr/>
                <p:nvPr/>
              </p:nvSpPr>
              <p:spPr>
                <a:xfrm>
                  <a:off x="2803465" y="1901041"/>
                  <a:ext cx="21185" cy="20525"/>
                </a:xfrm>
                <a:custGeom>
                  <a:avLst/>
                  <a:gdLst>
                    <a:gd name="T1" fmla="*/ 0 w 21600"/>
                    <a:gd name="T2" fmla="*/ 0 h 21600"/>
                    <a:gd name="T3" fmla="*/ 21600 w 21600"/>
                    <a:gd name="T4" fmla="*/ 21600 h 21600"/>
                  </a:gdLst>
                  <a:ahLst/>
                  <a:cxnLst/>
                  <a:rect l="T1" t="T2" r="T3" b="T4"/>
                  <a:pathLst>
                    <a:path w="21600" h="21600">
                      <a:moveTo>
                        <a:pt x="11811" y="23850"/>
                      </a:moveTo>
                      <a:cubicBezTo>
                        <a:pt x="5327" y="23850"/>
                        <a:pt x="0" y="18472"/>
                        <a:pt x="0" y="11925"/>
                      </a:cubicBezTo>
                      <a:cubicBezTo>
                        <a:pt x="0" y="5144"/>
                        <a:pt x="5327" y="0"/>
                        <a:pt x="11811" y="0"/>
                      </a:cubicBezTo>
                      <a:cubicBezTo>
                        <a:pt x="18528" y="0"/>
                        <a:pt x="23855" y="5144"/>
                        <a:pt x="23855" y="11925"/>
                      </a:cubicBezTo>
                      <a:cubicBezTo>
                        <a:pt x="23855" y="18472"/>
                        <a:pt x="18528" y="23850"/>
                        <a:pt x="11811" y="23850"/>
                      </a:cubicBezTo>
                    </a:path>
                  </a:pathLst>
                </a:custGeom>
                <a:solidFill>
                  <a:srgbClr val="FFFFFF"/>
                </a:solidFill>
                <a:ln w="9525" cap="flat" cmpd="sng">
                  <a:noFill/>
                  <a:prstDash val="solid"/>
                  <a:round/>
                </a:ln>
              </p:spPr>
              <p:txBody>
                <a:bodyPr rtlCol="0" anchor="ctr"/>
                <a:lstStyle/>
                <a:p>
                  <a:pPr algn="ctr"/>
                </a:p>
              </p:txBody>
            </p:sp>
          </p:grpSp>
          <p:pic>
            <p:nvPicPr>
              <p:cNvPr id="202" name="图片" descr="特种设备图片.png"/>
              <p:cNvPicPr>
                <a:picLocks noChangeAspect="1"/>
              </p:cNvPicPr>
              <p:nvPr/>
            </p:nvPicPr>
            <p:blipFill>
              <a:blip r:embed="rId1" cstate="print"/>
              <a:stretch>
                <a:fillRect/>
              </a:stretch>
            </p:blipFill>
            <p:spPr>
              <a:xfrm>
                <a:off x="1141893" y="2029006"/>
                <a:ext cx="3324867" cy="2107610"/>
              </a:xfrm>
              <a:prstGeom prst="rect">
                <a:avLst/>
              </a:prstGeom>
              <a:noFill/>
              <a:ln w="9525" cap="flat" cmpd="sng">
                <a:noFill/>
                <a:prstDash val="solid"/>
                <a:miter/>
              </a:ln>
            </p:spPr>
          </p:pic>
        </p:grpSp>
        <p:sp>
          <p:nvSpPr>
            <p:cNvPr id="204" name="矩形"/>
            <p:cNvSpPr/>
            <p:nvPr/>
          </p:nvSpPr>
          <p:spPr>
            <a:xfrm>
              <a:off x="5405754" y="2142807"/>
              <a:ext cx="2931159" cy="19773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50000"/>
                </a:lnSpc>
                <a:spcBef>
                  <a:spcPts val="0"/>
                </a:spcBef>
                <a:spcAft>
                  <a:spcPts val="0"/>
                </a:spcAft>
                <a:buNone/>
              </a:pP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指涉及生命安全、危险性较大的锅炉、压力容器（含气瓶）、压力管道、电梯、起重机械、客运索道、大型游乐设施、场（厂）内专用机动车辆，以及法律、行政法规规定的其他特种设备。</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05" name="矩形"/>
            <p:cNvSpPr/>
            <p:nvPr/>
          </p:nvSpPr>
          <p:spPr>
            <a:xfrm>
              <a:off x="5140960" y="1848485"/>
              <a:ext cx="3460749" cy="2566034"/>
            </a:xfrm>
            <a:prstGeom prst="rect">
              <a:avLst/>
            </a:prstGeom>
            <a:noFill/>
            <a:ln w="19050" cap="flat" cmpd="sng">
              <a:solidFill>
                <a:srgbClr val="17375E"/>
              </a:solidFill>
              <a:prstDash val="solid"/>
              <a:round/>
            </a:ln>
          </p:spPr>
          <p:txBody>
            <a:bodyPr rtlCol="0" anchor="ctr"/>
            <a:lstStyle/>
            <a:p>
              <a:pPr algn="ctr"/>
            </a:p>
          </p:txBody>
        </p:sp>
      </p:grpSp>
    </p:spTree>
  </p:cSld>
  <p:clrMapOvr>
    <a:masterClrMapping/>
  </p:clrMapOvr>
  <p:transition advTm="3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 name="矩形"/>
          <p:cNvSpPr/>
          <p:nvPr/>
        </p:nvSpPr>
        <p:spPr>
          <a:xfrm>
            <a:off x="3725994" y="981709"/>
            <a:ext cx="1692010" cy="332104"/>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特种设备的定义</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211" name="矩形"/>
          <p:cNvSpPr/>
          <p:nvPr/>
        </p:nvSpPr>
        <p:spPr>
          <a:xfrm>
            <a:off x="971550" y="1447989"/>
            <a:ext cx="7200264" cy="632079"/>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29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锅炉：</a:t>
            </a: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利用各种燃料、电或者其他能源，将所盛装的液体加热到一定的参数，并对外输出热能的设备。</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12" name="矩形"/>
          <p:cNvSpPr/>
          <p:nvPr/>
        </p:nvSpPr>
        <p:spPr>
          <a:xfrm>
            <a:off x="972185" y="2135505"/>
            <a:ext cx="7199630" cy="63627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29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压力容器：</a:t>
            </a: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盛装气体或者液体，承载一定压力的密闭设备，分为固定式容器和移动式容器。</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13" name="矩形"/>
          <p:cNvSpPr/>
          <p:nvPr/>
        </p:nvSpPr>
        <p:spPr>
          <a:xfrm>
            <a:off x="971550" y="2838767"/>
            <a:ext cx="5732780" cy="30099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压力管道：</a:t>
            </a: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利用一定的压力，用于输送气体或者液体的管状设备。</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14" name="矩形"/>
          <p:cNvSpPr/>
          <p:nvPr/>
        </p:nvSpPr>
        <p:spPr>
          <a:xfrm>
            <a:off x="971550" y="3153600"/>
            <a:ext cx="7200264" cy="632078"/>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29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电梯：</a:t>
            </a: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动力驱动，利用沿刚性导轨运行的箱体或者沿固定线路运行的梯级进行升降或者平行运送人、货物的机电设备。</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15" name="矩形"/>
          <p:cNvSpPr/>
          <p:nvPr/>
        </p:nvSpPr>
        <p:spPr>
          <a:xfrm>
            <a:off x="972185" y="3841750"/>
            <a:ext cx="7200265" cy="636270"/>
          </a:xfrm>
          <a:prstGeom prst="rect">
            <a:avLst/>
          </a:prstGeom>
          <a:noFill/>
          <a:ln w="9525" cap="flat" cmpd="sng">
            <a:noFill/>
            <a:prstDash val="solid"/>
            <a:miter/>
          </a:ln>
        </p:spPr>
        <p:txBody>
          <a:bodyPr vert="horz" wrap="square" lIns="91440" tIns="45720" rIns="91440" bIns="45720" anchor="ctr" anchorCtr="0">
            <a:spAutoFit/>
          </a:bodyPr>
          <a:lstStyle/>
          <a:p>
            <a:pPr marL="0" indent="0" algn="just" eaLnBrk="1" fontAlgn="auto" latinLnBrk="0" hangingPunct="1">
              <a:lnSpc>
                <a:spcPct val="129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场（厂）内专用机动车辆：</a:t>
            </a:r>
            <a:r>
              <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除道路交通、农用车辆以外仅在工厂厂区、旅游景区、游乐场所等特定区域使用的专用机动车辆。</a:t>
            </a:r>
            <a:endParaRPr lang="zh-CN" altLang="en-US" sz="1400" b="0" i="0" u="none" strike="noStrike" kern="1200" cap="none" spc="1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16" name="直线"/>
          <p:cNvSpPr/>
          <p:nvPr/>
        </p:nvSpPr>
        <p:spPr>
          <a:xfrm flipV="1">
            <a:off x="971550" y="2139315"/>
            <a:ext cx="7200264" cy="0"/>
          </a:xfrm>
          <a:prstGeom prst="line">
            <a:avLst/>
          </a:prstGeom>
          <a:noFill/>
          <a:ln w="19050" cap="flat" cmpd="sng">
            <a:solidFill>
              <a:srgbClr val="7E7E7E"/>
            </a:solidFill>
            <a:prstDash val="sysDash"/>
            <a:round/>
          </a:ln>
        </p:spPr>
        <p:txBody>
          <a:bodyPr rtlCol="0" anchor="ctr"/>
          <a:lstStyle/>
          <a:p>
            <a:pPr algn="ctr"/>
          </a:p>
        </p:txBody>
      </p:sp>
      <p:sp>
        <p:nvSpPr>
          <p:cNvPr id="217" name="直线"/>
          <p:cNvSpPr/>
          <p:nvPr/>
        </p:nvSpPr>
        <p:spPr>
          <a:xfrm flipV="1">
            <a:off x="972185" y="2799080"/>
            <a:ext cx="7200265" cy="0"/>
          </a:xfrm>
          <a:prstGeom prst="line">
            <a:avLst/>
          </a:prstGeom>
          <a:noFill/>
          <a:ln w="19050" cap="flat" cmpd="sng">
            <a:solidFill>
              <a:srgbClr val="7E7E7E"/>
            </a:solidFill>
            <a:prstDash val="sysDash"/>
            <a:round/>
          </a:ln>
        </p:spPr>
        <p:txBody>
          <a:bodyPr rtlCol="0" anchor="ctr"/>
          <a:lstStyle/>
          <a:p>
            <a:pPr algn="ctr"/>
          </a:p>
        </p:txBody>
      </p:sp>
      <p:sp>
        <p:nvSpPr>
          <p:cNvPr id="218" name="直线"/>
          <p:cNvSpPr/>
          <p:nvPr/>
        </p:nvSpPr>
        <p:spPr>
          <a:xfrm flipV="1">
            <a:off x="971550" y="3183255"/>
            <a:ext cx="7200264" cy="0"/>
          </a:xfrm>
          <a:prstGeom prst="line">
            <a:avLst/>
          </a:prstGeom>
          <a:noFill/>
          <a:ln w="19050" cap="flat" cmpd="sng">
            <a:solidFill>
              <a:srgbClr val="7E7E7E"/>
            </a:solidFill>
            <a:prstDash val="sysDash"/>
            <a:round/>
          </a:ln>
        </p:spPr>
        <p:txBody>
          <a:bodyPr rtlCol="0" anchor="ctr"/>
          <a:lstStyle/>
          <a:p>
            <a:pPr algn="ctr"/>
          </a:p>
        </p:txBody>
      </p:sp>
      <p:sp>
        <p:nvSpPr>
          <p:cNvPr id="219" name="直线"/>
          <p:cNvSpPr/>
          <p:nvPr/>
        </p:nvSpPr>
        <p:spPr>
          <a:xfrm flipV="1">
            <a:off x="972185" y="3844924"/>
            <a:ext cx="7200265" cy="0"/>
          </a:xfrm>
          <a:prstGeom prst="line">
            <a:avLst/>
          </a:prstGeom>
          <a:noFill/>
          <a:ln w="19050" cap="flat" cmpd="sng">
            <a:solidFill>
              <a:srgbClr val="7E7E7E"/>
            </a:solidFill>
            <a:prstDash val="sysDash"/>
            <a:round/>
          </a:ln>
        </p:spPr>
        <p:txBody>
          <a:bodyPr rtlCol="0" anchor="ctr"/>
          <a:lstStyle/>
          <a:p>
            <a:pPr algn="ctr"/>
          </a:p>
        </p:txBody>
      </p:sp>
      <p:sp>
        <p:nvSpPr>
          <p:cNvPr id="220" name="直线"/>
          <p:cNvSpPr/>
          <p:nvPr/>
        </p:nvSpPr>
        <p:spPr>
          <a:xfrm flipV="1">
            <a:off x="971550" y="4535170"/>
            <a:ext cx="7200264" cy="0"/>
          </a:xfrm>
          <a:prstGeom prst="line">
            <a:avLst/>
          </a:prstGeom>
          <a:noFill/>
          <a:ln w="19050" cap="flat" cmpd="sng">
            <a:solidFill>
              <a:srgbClr val="7E7E7E"/>
            </a:solidFill>
            <a:prstDash val="sysDash"/>
            <a:round/>
          </a:ln>
        </p:spPr>
        <p:txBody>
          <a:bodyPr rtlCol="0" anchor="ctr"/>
          <a:lstStyle/>
          <a:p>
            <a:pPr algn="ctr"/>
          </a:p>
        </p:txBody>
      </p:sp>
      <p:sp>
        <p:nvSpPr>
          <p:cNvPr id="221" name="矩形"/>
          <p:cNvSpPr/>
          <p:nvPr/>
        </p:nvSpPr>
        <p:spPr>
          <a:xfrm>
            <a:off x="980426" y="505593"/>
            <a:ext cx="2117090" cy="358138"/>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一、特种设备简介</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 name="矩形"/>
          <p:cNvSpPr/>
          <p:nvPr/>
        </p:nvSpPr>
        <p:spPr>
          <a:xfrm>
            <a:off x="1520825" y="2117725"/>
            <a:ext cx="360044" cy="1522729"/>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特种设备分类</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226" name="矩形"/>
          <p:cNvSpPr/>
          <p:nvPr/>
        </p:nvSpPr>
        <p:spPr>
          <a:xfrm>
            <a:off x="2666365" y="2727642"/>
            <a:ext cx="972184" cy="303530"/>
          </a:xfrm>
          <a:prstGeom prst="rect">
            <a:avLst/>
          </a:prstGeom>
          <a:solidFill>
            <a:srgbClr val="333F50"/>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特种设备</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227" name="矩形"/>
          <p:cNvSpPr/>
          <p:nvPr/>
        </p:nvSpPr>
        <p:spPr>
          <a:xfrm>
            <a:off x="4347210" y="2506980"/>
            <a:ext cx="1727835" cy="309245"/>
          </a:xfrm>
          <a:prstGeom prst="rect">
            <a:avLst/>
          </a:prstGeom>
          <a:noFill/>
          <a:ln w="12700" cap="flat" cmpd="sng">
            <a:solidFill>
              <a:srgbClr val="333F50"/>
            </a:solid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电  梯</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228" name="矩形"/>
          <p:cNvSpPr/>
          <p:nvPr/>
        </p:nvSpPr>
        <p:spPr>
          <a:xfrm>
            <a:off x="4347210" y="1187450"/>
            <a:ext cx="1728470" cy="309245"/>
          </a:xfrm>
          <a:prstGeom prst="rect">
            <a:avLst/>
          </a:prstGeom>
          <a:noFill/>
          <a:ln w="12700" cap="flat" cmpd="sng">
            <a:solidFill>
              <a:srgbClr val="333F50"/>
            </a:solid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锅  炉</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229" name="矩形"/>
          <p:cNvSpPr/>
          <p:nvPr/>
        </p:nvSpPr>
        <p:spPr>
          <a:xfrm>
            <a:off x="4347210" y="1624965"/>
            <a:ext cx="1727835" cy="309245"/>
          </a:xfrm>
          <a:prstGeom prst="rect">
            <a:avLst/>
          </a:prstGeom>
          <a:noFill/>
          <a:ln w="12700" cap="flat" cmpd="sng">
            <a:solidFill>
              <a:srgbClr val="333F50"/>
            </a:solid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压力容器含气瓶</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230" name="矩形"/>
          <p:cNvSpPr/>
          <p:nvPr/>
        </p:nvSpPr>
        <p:spPr>
          <a:xfrm>
            <a:off x="4347210" y="2065654"/>
            <a:ext cx="1727835" cy="313054"/>
          </a:xfrm>
          <a:prstGeom prst="rect">
            <a:avLst/>
          </a:prstGeom>
          <a:noFill/>
          <a:ln w="12700" cap="flat" cmpd="sng">
            <a:solidFill>
              <a:srgbClr val="333F50"/>
            </a:solid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压力管道</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231" name="矩形"/>
          <p:cNvSpPr/>
          <p:nvPr/>
        </p:nvSpPr>
        <p:spPr>
          <a:xfrm>
            <a:off x="4347210" y="4262120"/>
            <a:ext cx="1727835" cy="309245"/>
          </a:xfrm>
          <a:prstGeom prst="rect">
            <a:avLst/>
          </a:prstGeom>
          <a:noFill/>
          <a:ln w="12700" cap="flat" cmpd="sng">
            <a:solidFill>
              <a:srgbClr val="333F50"/>
            </a:solid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客运索道</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232" name="矩形"/>
          <p:cNvSpPr/>
          <p:nvPr/>
        </p:nvSpPr>
        <p:spPr>
          <a:xfrm>
            <a:off x="4347210" y="3824605"/>
            <a:ext cx="1727835" cy="309245"/>
          </a:xfrm>
          <a:prstGeom prst="rect">
            <a:avLst/>
          </a:prstGeom>
          <a:noFill/>
          <a:ln w="12700" cap="flat" cmpd="sng">
            <a:solidFill>
              <a:srgbClr val="333F50"/>
            </a:solid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大型游乐设施</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233" name="矩形"/>
          <p:cNvSpPr/>
          <p:nvPr/>
        </p:nvSpPr>
        <p:spPr>
          <a:xfrm>
            <a:off x="4347210" y="3387090"/>
            <a:ext cx="1727835" cy="309245"/>
          </a:xfrm>
          <a:prstGeom prst="rect">
            <a:avLst/>
          </a:prstGeom>
          <a:noFill/>
          <a:ln w="12700" cap="flat" cmpd="sng">
            <a:solidFill>
              <a:srgbClr val="333F50"/>
            </a:solid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场内专用机动车辆</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234" name="矩形"/>
          <p:cNvSpPr/>
          <p:nvPr/>
        </p:nvSpPr>
        <p:spPr>
          <a:xfrm>
            <a:off x="4347210" y="2942589"/>
            <a:ext cx="1728470" cy="309245"/>
          </a:xfrm>
          <a:prstGeom prst="rect">
            <a:avLst/>
          </a:prstGeom>
          <a:noFill/>
          <a:ln w="12700" cap="flat" cmpd="sng">
            <a:solidFill>
              <a:srgbClr val="333F50"/>
            </a:solid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起重设备</a:t>
            </a:r>
            <a:endParaRPr lang="zh-CN" altLang="en-US" sz="1400" b="1" i="0" u="none" strike="noStrike" kern="1200" cap="none" spc="100" baseline="0">
              <a:solidFill>
                <a:srgbClr val="333F50"/>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cxnSp>
        <p:nvCxnSpPr>
          <p:cNvPr id="235" name="直线连接线"/>
          <p:cNvCxnSpPr/>
          <p:nvPr/>
        </p:nvCxnSpPr>
        <p:spPr>
          <a:xfrm flipH="1" flipV="1">
            <a:off x="6075680" y="1342390"/>
            <a:ext cx="288290" cy="1587"/>
          </a:xfrm>
          <a:prstGeom prst="straightConnector1">
            <a:avLst/>
          </a:prstGeom>
          <a:noFill/>
          <a:ln w="19050" cap="flat" cmpd="sng">
            <a:solidFill>
              <a:srgbClr val="7F7F7F"/>
            </a:solidFill>
            <a:prstDash val="solid"/>
            <a:round/>
            <a:tailEnd type="arrow" w="med" len="med"/>
          </a:ln>
        </p:spPr>
      </p:cxnSp>
      <p:cxnSp>
        <p:nvCxnSpPr>
          <p:cNvPr id="236" name="直线连接线"/>
          <p:cNvCxnSpPr/>
          <p:nvPr/>
        </p:nvCxnSpPr>
        <p:spPr>
          <a:xfrm flipH="1" flipV="1">
            <a:off x="6075680" y="1779905"/>
            <a:ext cx="288290" cy="1587"/>
          </a:xfrm>
          <a:prstGeom prst="straightConnector1">
            <a:avLst/>
          </a:prstGeom>
          <a:noFill/>
          <a:ln w="19050" cap="flat" cmpd="sng">
            <a:solidFill>
              <a:srgbClr val="7F7F7F"/>
            </a:solidFill>
            <a:prstDash val="solid"/>
            <a:round/>
            <a:tailEnd type="arrow" w="med" len="med"/>
          </a:ln>
        </p:spPr>
      </p:cxnSp>
      <p:cxnSp>
        <p:nvCxnSpPr>
          <p:cNvPr id="237" name="直线连接线"/>
          <p:cNvCxnSpPr/>
          <p:nvPr/>
        </p:nvCxnSpPr>
        <p:spPr>
          <a:xfrm flipH="1" flipV="1">
            <a:off x="6075680" y="2221865"/>
            <a:ext cx="288290" cy="1587"/>
          </a:xfrm>
          <a:prstGeom prst="straightConnector1">
            <a:avLst/>
          </a:prstGeom>
          <a:noFill/>
          <a:ln w="19050" cap="flat" cmpd="sng">
            <a:solidFill>
              <a:srgbClr val="7F7F7F"/>
            </a:solidFill>
            <a:prstDash val="solid"/>
            <a:round/>
            <a:tailEnd type="arrow" w="med" len="med"/>
          </a:ln>
        </p:spPr>
      </p:cxnSp>
      <p:cxnSp>
        <p:nvCxnSpPr>
          <p:cNvPr id="238" name="直线连接线"/>
          <p:cNvCxnSpPr/>
          <p:nvPr/>
        </p:nvCxnSpPr>
        <p:spPr>
          <a:xfrm flipH="1" flipV="1">
            <a:off x="6075680" y="2661285"/>
            <a:ext cx="288290" cy="1587"/>
          </a:xfrm>
          <a:prstGeom prst="straightConnector1">
            <a:avLst/>
          </a:prstGeom>
          <a:noFill/>
          <a:ln w="19050" cap="flat" cmpd="sng">
            <a:solidFill>
              <a:srgbClr val="7F7F7F"/>
            </a:solidFill>
            <a:prstDash val="solid"/>
            <a:round/>
            <a:tailEnd type="arrow" w="med" len="med"/>
          </a:ln>
        </p:spPr>
      </p:cxnSp>
      <p:cxnSp>
        <p:nvCxnSpPr>
          <p:cNvPr id="239" name="直线连接线"/>
          <p:cNvCxnSpPr/>
          <p:nvPr/>
        </p:nvCxnSpPr>
        <p:spPr>
          <a:xfrm flipH="1" flipV="1">
            <a:off x="6075045" y="3096894"/>
            <a:ext cx="288290" cy="1587"/>
          </a:xfrm>
          <a:prstGeom prst="straightConnector1">
            <a:avLst/>
          </a:prstGeom>
          <a:noFill/>
          <a:ln w="19050" cap="flat" cmpd="sng">
            <a:solidFill>
              <a:srgbClr val="7F7F7F"/>
            </a:solidFill>
            <a:prstDash val="solid"/>
            <a:round/>
            <a:tailEnd type="arrow" w="med" len="med"/>
          </a:ln>
        </p:spPr>
      </p:cxnSp>
      <p:cxnSp>
        <p:nvCxnSpPr>
          <p:cNvPr id="240" name="直线连接线"/>
          <p:cNvCxnSpPr/>
          <p:nvPr/>
        </p:nvCxnSpPr>
        <p:spPr>
          <a:xfrm flipH="1" flipV="1">
            <a:off x="6075045" y="3541395"/>
            <a:ext cx="288290" cy="1587"/>
          </a:xfrm>
          <a:prstGeom prst="straightConnector1">
            <a:avLst/>
          </a:prstGeom>
          <a:noFill/>
          <a:ln w="19050" cap="flat" cmpd="sng">
            <a:solidFill>
              <a:srgbClr val="7F7F7F"/>
            </a:solidFill>
            <a:prstDash val="solid"/>
            <a:round/>
            <a:tailEnd type="arrow" w="med" len="med"/>
          </a:ln>
        </p:spPr>
      </p:cxnSp>
      <p:cxnSp>
        <p:nvCxnSpPr>
          <p:cNvPr id="241" name="直线连接线"/>
          <p:cNvCxnSpPr/>
          <p:nvPr/>
        </p:nvCxnSpPr>
        <p:spPr>
          <a:xfrm flipH="1" flipV="1">
            <a:off x="6075045" y="3979545"/>
            <a:ext cx="288290" cy="1587"/>
          </a:xfrm>
          <a:prstGeom prst="straightConnector1">
            <a:avLst/>
          </a:prstGeom>
          <a:noFill/>
          <a:ln w="19050" cap="flat" cmpd="sng">
            <a:solidFill>
              <a:srgbClr val="7F7F7F"/>
            </a:solidFill>
            <a:prstDash val="solid"/>
            <a:round/>
            <a:tailEnd type="arrow" w="med" len="med"/>
          </a:ln>
        </p:spPr>
      </p:cxnSp>
      <p:cxnSp>
        <p:nvCxnSpPr>
          <p:cNvPr id="242" name="直线连接线"/>
          <p:cNvCxnSpPr/>
          <p:nvPr/>
        </p:nvCxnSpPr>
        <p:spPr>
          <a:xfrm flipH="1" flipV="1">
            <a:off x="6075045" y="4416425"/>
            <a:ext cx="288290" cy="1587"/>
          </a:xfrm>
          <a:prstGeom prst="straightConnector1">
            <a:avLst/>
          </a:prstGeom>
          <a:noFill/>
          <a:ln w="19050" cap="flat" cmpd="sng">
            <a:solidFill>
              <a:srgbClr val="7F7F7F"/>
            </a:solidFill>
            <a:prstDash val="solid"/>
            <a:round/>
            <a:tailEnd type="arrow" w="med" len="med"/>
          </a:ln>
        </p:spPr>
      </p:cxnSp>
      <p:cxnSp>
        <p:nvCxnSpPr>
          <p:cNvPr id="243" name="直线连接线"/>
          <p:cNvCxnSpPr/>
          <p:nvPr/>
        </p:nvCxnSpPr>
        <p:spPr>
          <a:xfrm rot="21600000" flipV="1">
            <a:off x="6363970" y="1332864"/>
            <a:ext cx="1587" cy="899794"/>
          </a:xfrm>
          <a:prstGeom prst="straightConnector1">
            <a:avLst/>
          </a:prstGeom>
          <a:noFill/>
          <a:ln w="19050" cap="flat" cmpd="sng">
            <a:solidFill>
              <a:srgbClr val="7F7F7F"/>
            </a:solidFill>
            <a:prstDash val="solid"/>
            <a:round/>
          </a:ln>
        </p:spPr>
      </p:cxnSp>
      <p:cxnSp>
        <p:nvCxnSpPr>
          <p:cNvPr id="244" name="直线连接线"/>
          <p:cNvCxnSpPr/>
          <p:nvPr/>
        </p:nvCxnSpPr>
        <p:spPr>
          <a:xfrm rot="21600000" flipV="1">
            <a:off x="6363970" y="1783080"/>
            <a:ext cx="288290" cy="1587"/>
          </a:xfrm>
          <a:prstGeom prst="straightConnector1">
            <a:avLst/>
          </a:prstGeom>
          <a:noFill/>
          <a:ln w="19050" cap="flat" cmpd="sng">
            <a:solidFill>
              <a:srgbClr val="7F7F7F"/>
            </a:solidFill>
            <a:prstDash val="solid"/>
            <a:round/>
            <a:tailEnd type="arrow" w="med" len="med"/>
          </a:ln>
        </p:spPr>
      </p:cxnSp>
      <p:sp>
        <p:nvSpPr>
          <p:cNvPr id="245" name="矩形"/>
          <p:cNvSpPr/>
          <p:nvPr/>
        </p:nvSpPr>
        <p:spPr>
          <a:xfrm>
            <a:off x="6652260" y="1627822"/>
            <a:ext cx="972185" cy="303530"/>
          </a:xfrm>
          <a:prstGeom prst="rect">
            <a:avLst/>
          </a:prstGeom>
          <a:solidFill>
            <a:srgbClr val="7E7E7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承压类</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cxnSp>
        <p:nvCxnSpPr>
          <p:cNvPr id="246" name="直线连接线"/>
          <p:cNvCxnSpPr/>
          <p:nvPr/>
        </p:nvCxnSpPr>
        <p:spPr>
          <a:xfrm rot="21600000" flipV="1">
            <a:off x="6363653" y="2652077"/>
            <a:ext cx="1587" cy="1781809"/>
          </a:xfrm>
          <a:prstGeom prst="straightConnector1">
            <a:avLst/>
          </a:prstGeom>
          <a:noFill/>
          <a:ln w="19050" cap="flat" cmpd="sng">
            <a:solidFill>
              <a:srgbClr val="7F7F7F"/>
            </a:solidFill>
            <a:prstDash val="solid"/>
            <a:round/>
          </a:ln>
        </p:spPr>
      </p:cxnSp>
      <p:cxnSp>
        <p:nvCxnSpPr>
          <p:cNvPr id="247" name="直线连接线"/>
          <p:cNvCxnSpPr/>
          <p:nvPr/>
        </p:nvCxnSpPr>
        <p:spPr>
          <a:xfrm rot="21600000" flipV="1">
            <a:off x="6363970" y="3542665"/>
            <a:ext cx="288290" cy="1587"/>
          </a:xfrm>
          <a:prstGeom prst="straightConnector1">
            <a:avLst/>
          </a:prstGeom>
          <a:noFill/>
          <a:ln w="19050" cap="flat" cmpd="sng">
            <a:solidFill>
              <a:srgbClr val="7F7F7F"/>
            </a:solidFill>
            <a:prstDash val="solid"/>
            <a:round/>
            <a:tailEnd type="arrow" w="med" len="med"/>
          </a:ln>
        </p:spPr>
      </p:cxnSp>
      <p:sp>
        <p:nvSpPr>
          <p:cNvPr id="248" name="矩形"/>
          <p:cNvSpPr/>
          <p:nvPr/>
        </p:nvSpPr>
        <p:spPr>
          <a:xfrm>
            <a:off x="6652260" y="3391217"/>
            <a:ext cx="972185" cy="303530"/>
          </a:xfrm>
          <a:prstGeom prst="rect">
            <a:avLst/>
          </a:prstGeom>
          <a:solidFill>
            <a:srgbClr val="7E7E7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机械类</a:t>
            </a:r>
            <a:endParaRPr lang="zh-CN" altLang="en-US" sz="14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sp>
        <p:nvSpPr>
          <p:cNvPr id="249" name="曲线"/>
          <p:cNvSpPr/>
          <p:nvPr/>
        </p:nvSpPr>
        <p:spPr>
          <a:xfrm flipH="1">
            <a:off x="3733165" y="1332864"/>
            <a:ext cx="539750" cy="3082925"/>
          </a:xfrm>
          <a:custGeom>
            <a:avLst/>
            <a:gdLst>
              <a:gd name="T1" fmla="*/ 0 w 21600"/>
              <a:gd name="T2" fmla="*/ 0 h 21600"/>
              <a:gd name="T3" fmla="*/ 21600 w 21600"/>
              <a:gd name="T4" fmla="*/ 21600 h 21600"/>
            </a:gdLst>
            <a:ahLst/>
            <a:cxnLst/>
            <a:rect l="T1" t="T2" r="T3" b="T4"/>
            <a:pathLst>
              <a:path w="21600" h="21600">
                <a:moveTo>
                  <a:pt x="7901" y="3151"/>
                </a:moveTo>
                <a:cubicBezTo>
                  <a:pt x="7901" y="2228"/>
                  <a:pt x="6847" y="1460"/>
                  <a:pt x="5795" y="998"/>
                </a:cubicBezTo>
                <a:cubicBezTo>
                  <a:pt x="4741" y="537"/>
                  <a:pt x="2633" y="153"/>
                  <a:pt x="0" y="0"/>
                </a:cubicBezTo>
                <a:cubicBezTo>
                  <a:pt x="5268" y="0"/>
                  <a:pt x="8955" y="229"/>
                  <a:pt x="11062" y="690"/>
                </a:cubicBezTo>
                <a:cubicBezTo>
                  <a:pt x="13169" y="1076"/>
                  <a:pt x="14223" y="2074"/>
                  <a:pt x="14223" y="3459"/>
                </a:cubicBezTo>
                <a:cubicBezTo>
                  <a:pt x="14223" y="7917"/>
                  <a:pt x="14223" y="7917"/>
                  <a:pt x="14223" y="7917"/>
                </a:cubicBezTo>
                <a:cubicBezTo>
                  <a:pt x="14223" y="8762"/>
                  <a:pt x="14751" y="9376"/>
                  <a:pt x="15803" y="9839"/>
                </a:cubicBezTo>
                <a:cubicBezTo>
                  <a:pt x="16858" y="10299"/>
                  <a:pt x="18439" y="10606"/>
                  <a:pt x="21600" y="10837"/>
                </a:cubicBezTo>
                <a:cubicBezTo>
                  <a:pt x="18439" y="10991"/>
                  <a:pt x="16330" y="11298"/>
                  <a:pt x="15803" y="11760"/>
                </a:cubicBezTo>
                <a:cubicBezTo>
                  <a:pt x="14751" y="12145"/>
                  <a:pt x="14223" y="12837"/>
                  <a:pt x="14223" y="13759"/>
                </a:cubicBezTo>
                <a:cubicBezTo>
                  <a:pt x="14223" y="17833"/>
                  <a:pt x="14223" y="17833"/>
                  <a:pt x="14223" y="17833"/>
                </a:cubicBezTo>
                <a:cubicBezTo>
                  <a:pt x="14223" y="18832"/>
                  <a:pt x="13697" y="19601"/>
                  <a:pt x="13169" y="20139"/>
                </a:cubicBezTo>
                <a:cubicBezTo>
                  <a:pt x="12116" y="20676"/>
                  <a:pt x="10536" y="21061"/>
                  <a:pt x="8429" y="21292"/>
                </a:cubicBezTo>
                <a:cubicBezTo>
                  <a:pt x="6321" y="21446"/>
                  <a:pt x="3686" y="21600"/>
                  <a:pt x="0" y="21600"/>
                </a:cubicBezTo>
                <a:cubicBezTo>
                  <a:pt x="2633" y="21446"/>
                  <a:pt x="4741" y="21061"/>
                  <a:pt x="5795" y="20600"/>
                </a:cubicBezTo>
                <a:cubicBezTo>
                  <a:pt x="6847" y="20062"/>
                  <a:pt x="7901" y="19369"/>
                  <a:pt x="7901" y="18448"/>
                </a:cubicBezTo>
                <a:cubicBezTo>
                  <a:pt x="7901" y="14297"/>
                  <a:pt x="7901" y="14297"/>
                  <a:pt x="7901" y="14297"/>
                </a:cubicBezTo>
                <a:cubicBezTo>
                  <a:pt x="7901" y="13220"/>
                  <a:pt x="7901" y="12452"/>
                  <a:pt x="8955" y="11914"/>
                </a:cubicBezTo>
                <a:cubicBezTo>
                  <a:pt x="10009" y="11376"/>
                  <a:pt x="12116" y="11068"/>
                  <a:pt x="15277" y="10837"/>
                </a:cubicBezTo>
                <a:cubicBezTo>
                  <a:pt x="12116" y="10606"/>
                  <a:pt x="10009" y="10223"/>
                  <a:pt x="8955" y="9761"/>
                </a:cubicBezTo>
                <a:cubicBezTo>
                  <a:pt x="7901" y="9301"/>
                  <a:pt x="7901" y="8532"/>
                  <a:pt x="7901" y="7532"/>
                </a:cubicBezTo>
                <a:lnTo>
                  <a:pt x="7901" y="3151"/>
                </a:lnTo>
                <a:close/>
              </a:path>
            </a:pathLst>
          </a:custGeom>
          <a:solidFill>
            <a:srgbClr val="A6A6A6"/>
          </a:solidFill>
          <a:ln w="9525" cap="flat" cmpd="sng">
            <a:noFill/>
            <a:prstDash val="solid"/>
            <a:round/>
          </a:ln>
        </p:spPr>
        <p:txBody>
          <a:bodyPr rtlCol="0" anchor="ctr"/>
          <a:lstStyle/>
          <a:p>
            <a:pPr algn="ctr"/>
          </a:p>
        </p:txBody>
      </p:sp>
      <p:sp>
        <p:nvSpPr>
          <p:cNvPr id="250" name="矩形"/>
          <p:cNvSpPr/>
          <p:nvPr/>
        </p:nvSpPr>
        <p:spPr>
          <a:xfrm>
            <a:off x="980426" y="505593"/>
            <a:ext cx="2117090" cy="358138"/>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一、特种设备简介</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 name="矩形"/>
          <p:cNvSpPr/>
          <p:nvPr/>
        </p:nvSpPr>
        <p:spPr>
          <a:xfrm>
            <a:off x="3833994" y="1229360"/>
            <a:ext cx="1476010" cy="332105"/>
          </a:xfrm>
          <a:prstGeom prst="rect">
            <a:avLst/>
          </a:prstGeom>
          <a:solidFill>
            <a:srgbClr val="17375E"/>
          </a:solidFill>
          <a:ln w="9525" cap="flat" cmpd="sng">
            <a:noFill/>
            <a:prstDash val="solid"/>
            <a:round/>
          </a:ln>
        </p:spPr>
        <p:txBody>
          <a:bodyPr vert="horz" wrap="square" lIns="90170" tIns="46990" rIns="90170" bIns="46990" anchor="ctr" anchorCtr="0">
            <a:spAutoFit/>
          </a:bodyPr>
          <a:lstStyle/>
          <a:p>
            <a:pPr marL="0" indent="0" algn="ctr" fontAlgn="auto">
              <a:lnSpc>
                <a:spcPct val="100000"/>
              </a:lnSpc>
              <a:spcBef>
                <a:spcPts val="0"/>
              </a:spcBef>
              <a:spcAft>
                <a:spcPts val="0"/>
              </a:spcAft>
              <a:buNone/>
            </a:pPr>
            <a:r>
              <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rPr>
              <a:t>安全工作原则</a:t>
            </a:r>
            <a:endParaRPr lang="zh-CN" altLang="en-US" sz="1600" b="1" i="0" u="none" strike="noStrike" kern="1200" cap="none" spc="100" baseline="0">
              <a:solidFill>
                <a:schemeClr val="bg1"/>
              </a:solidFill>
              <a:latin typeface="微软雅黑" panose="020B0503020204020204" pitchFamily="34" charset="-122"/>
              <a:ea typeface="微软雅黑" panose="020B0503020204020204" pitchFamily="34" charset="-122"/>
              <a:cs typeface="Calibri" panose="020F0502020204030204" charset="0"/>
              <a:sym typeface="宋体" panose="02010600030101010101" pitchFamily="2" charset="-122"/>
            </a:endParaRPr>
          </a:p>
        </p:txBody>
      </p:sp>
      <p:grpSp>
        <p:nvGrpSpPr>
          <p:cNvPr id="269" name="组合"/>
          <p:cNvGrpSpPr/>
          <p:nvPr/>
        </p:nvGrpSpPr>
        <p:grpSpPr>
          <a:xfrm>
            <a:off x="1080770" y="1969770"/>
            <a:ext cx="6982462" cy="2357182"/>
            <a:chOff x="1080770" y="1969770"/>
            <a:chExt cx="6982462" cy="2357182"/>
          </a:xfrm>
        </p:grpSpPr>
        <p:grpSp>
          <p:nvGrpSpPr>
            <p:cNvPr id="264" name="组合"/>
            <p:cNvGrpSpPr/>
            <p:nvPr/>
          </p:nvGrpSpPr>
          <p:grpSpPr>
            <a:xfrm>
              <a:off x="1080770" y="1969770"/>
              <a:ext cx="6982462" cy="2357182"/>
              <a:chOff x="1080770" y="1969770"/>
              <a:chExt cx="6982462" cy="2357182"/>
            </a:xfrm>
          </p:grpSpPr>
          <p:sp>
            <p:nvSpPr>
              <p:cNvPr id="255" name="曲线"/>
              <p:cNvSpPr/>
              <p:nvPr/>
            </p:nvSpPr>
            <p:spPr>
              <a:xfrm rot="1574853">
                <a:off x="2213625" y="2755033"/>
                <a:ext cx="1063184" cy="691197"/>
              </a:xfrm>
              <a:custGeom>
                <a:avLst/>
                <a:gdLst>
                  <a:gd name="T1" fmla="*/ 0 w 21600"/>
                  <a:gd name="T2" fmla="*/ 0 h 21600"/>
                  <a:gd name="T3" fmla="*/ 21600 w 21600"/>
                  <a:gd name="T4" fmla="*/ 21600 h 21600"/>
                </a:gdLst>
                <a:ahLst/>
                <a:cxnLst/>
                <a:rect l="T1" t="T2" r="T3" b="T4"/>
                <a:pathLst>
                  <a:path w="21600" h="21600">
                    <a:moveTo>
                      <a:pt x="0" y="0"/>
                    </a:moveTo>
                    <a:lnTo>
                      <a:pt x="549" y="0"/>
                    </a:lnTo>
                    <a:cubicBezTo>
                      <a:pt x="3554" y="1996"/>
                      <a:pt x="7059" y="3129"/>
                      <a:pt x="10799" y="3129"/>
                    </a:cubicBezTo>
                    <a:cubicBezTo>
                      <a:pt x="14539" y="3129"/>
                      <a:pt x="18045" y="1996"/>
                      <a:pt x="21049" y="0"/>
                    </a:cubicBezTo>
                    <a:lnTo>
                      <a:pt x="21600" y="0"/>
                    </a:lnTo>
                    <a:lnTo>
                      <a:pt x="21600" y="21600"/>
                    </a:lnTo>
                    <a:lnTo>
                      <a:pt x="21314" y="21600"/>
                    </a:lnTo>
                    <a:cubicBezTo>
                      <a:pt x="18253" y="19489"/>
                      <a:pt x="14651" y="18288"/>
                      <a:pt x="10799" y="18288"/>
                    </a:cubicBezTo>
                    <a:cubicBezTo>
                      <a:pt x="6947" y="18288"/>
                      <a:pt x="3345" y="19489"/>
                      <a:pt x="284" y="21600"/>
                    </a:cubicBezTo>
                    <a:lnTo>
                      <a:pt x="0" y="21600"/>
                    </a:lnTo>
                    <a:close/>
                  </a:path>
                </a:pathLst>
              </a:custGeom>
              <a:solidFill>
                <a:srgbClr val="333F50"/>
              </a:solidFill>
              <a:ln w="25400" cap="flat" cmpd="sng">
                <a:noFill/>
                <a:prstDash val="solid"/>
                <a:round/>
              </a:ln>
            </p:spPr>
            <p:txBody>
              <a:bodyPr rtlCol="0" anchor="ctr"/>
              <a:lstStyle/>
              <a:p>
                <a:pPr algn="ctr"/>
              </a:p>
            </p:txBody>
          </p:sp>
          <p:sp>
            <p:nvSpPr>
              <p:cNvPr id="256" name="椭圆"/>
              <p:cNvSpPr/>
              <p:nvPr/>
            </p:nvSpPr>
            <p:spPr>
              <a:xfrm>
                <a:off x="1080770" y="1969770"/>
                <a:ext cx="1467975" cy="1468099"/>
              </a:xfrm>
              <a:prstGeom prst="ellipse">
                <a:avLst/>
              </a:prstGeom>
              <a:solidFill>
                <a:srgbClr val="333F50"/>
              </a:solidFill>
              <a:ln w="25400" cap="flat" cmpd="sng">
                <a:noFill/>
                <a:prstDash val="solid"/>
                <a:round/>
              </a:ln>
            </p:spPr>
            <p:txBody>
              <a:bodyPr rtlCol="0" anchor="ctr"/>
              <a:lstStyle/>
              <a:p>
                <a:pPr algn="ctr"/>
              </a:p>
            </p:txBody>
          </p:sp>
          <p:sp>
            <p:nvSpPr>
              <p:cNvPr id="257" name="椭圆"/>
              <p:cNvSpPr/>
              <p:nvPr/>
            </p:nvSpPr>
            <p:spPr>
              <a:xfrm>
                <a:off x="2923576" y="2804504"/>
                <a:ext cx="1467975" cy="1468099"/>
              </a:xfrm>
              <a:prstGeom prst="ellipse">
                <a:avLst/>
              </a:prstGeom>
              <a:solidFill>
                <a:srgbClr val="7E7E7E"/>
              </a:solidFill>
              <a:ln w="25400" cap="flat" cmpd="sng">
                <a:noFill/>
                <a:prstDash val="solid"/>
                <a:round/>
              </a:ln>
            </p:spPr>
            <p:txBody>
              <a:bodyPr rtlCol="0" anchor="ctr"/>
              <a:lstStyle/>
              <a:p>
                <a:pPr algn="ctr"/>
              </a:p>
            </p:txBody>
          </p:sp>
          <p:sp>
            <p:nvSpPr>
              <p:cNvPr id="258" name="曲线"/>
              <p:cNvSpPr/>
              <p:nvPr/>
            </p:nvSpPr>
            <p:spPr>
              <a:xfrm rot="20025146" flipH="1">
                <a:off x="3951925" y="2755033"/>
                <a:ext cx="1063184" cy="691197"/>
              </a:xfrm>
              <a:custGeom>
                <a:avLst/>
                <a:gdLst>
                  <a:gd name="T1" fmla="*/ 0 w 21600"/>
                  <a:gd name="T2" fmla="*/ 0 h 21600"/>
                  <a:gd name="T3" fmla="*/ 21600 w 21600"/>
                  <a:gd name="T4" fmla="*/ 21600 h 21600"/>
                </a:gdLst>
                <a:ahLst/>
                <a:cxnLst/>
                <a:rect l="T1" t="T2" r="T3" b="T4"/>
                <a:pathLst>
                  <a:path w="21600" h="21600">
                    <a:moveTo>
                      <a:pt x="0" y="0"/>
                    </a:moveTo>
                    <a:lnTo>
                      <a:pt x="549" y="0"/>
                    </a:lnTo>
                    <a:cubicBezTo>
                      <a:pt x="3553" y="1996"/>
                      <a:pt x="7059" y="3129"/>
                      <a:pt x="10798" y="3129"/>
                    </a:cubicBezTo>
                    <a:cubicBezTo>
                      <a:pt x="14540" y="3129"/>
                      <a:pt x="18044" y="1996"/>
                      <a:pt x="21048" y="0"/>
                    </a:cubicBezTo>
                    <a:lnTo>
                      <a:pt x="21599" y="0"/>
                    </a:lnTo>
                    <a:lnTo>
                      <a:pt x="21599" y="21600"/>
                    </a:lnTo>
                    <a:lnTo>
                      <a:pt x="21313" y="21600"/>
                    </a:lnTo>
                    <a:cubicBezTo>
                      <a:pt x="18252" y="19489"/>
                      <a:pt x="14650" y="18288"/>
                      <a:pt x="10798" y="18288"/>
                    </a:cubicBezTo>
                    <a:cubicBezTo>
                      <a:pt x="6948" y="18288"/>
                      <a:pt x="3345" y="19489"/>
                      <a:pt x="284" y="21600"/>
                    </a:cubicBezTo>
                    <a:lnTo>
                      <a:pt x="0" y="21600"/>
                    </a:lnTo>
                    <a:close/>
                  </a:path>
                </a:pathLst>
              </a:custGeom>
              <a:solidFill>
                <a:srgbClr val="7E7E7E"/>
              </a:solidFill>
              <a:ln w="25400" cap="flat" cmpd="sng">
                <a:noFill/>
                <a:prstDash val="solid"/>
                <a:round/>
              </a:ln>
            </p:spPr>
            <p:txBody>
              <a:bodyPr rtlCol="0" anchor="ctr"/>
              <a:lstStyle/>
              <a:p>
                <a:pPr algn="ctr"/>
              </a:p>
            </p:txBody>
          </p:sp>
          <p:grpSp>
            <p:nvGrpSpPr>
              <p:cNvPr id="263" name="组合"/>
              <p:cNvGrpSpPr/>
              <p:nvPr/>
            </p:nvGrpSpPr>
            <p:grpSpPr>
              <a:xfrm>
                <a:off x="4752449" y="2024117"/>
                <a:ext cx="3310782" cy="2302834"/>
                <a:chOff x="4752449" y="2024117"/>
                <a:chExt cx="3310782" cy="2302834"/>
              </a:xfrm>
            </p:grpSpPr>
            <p:grpSp>
              <p:nvGrpSpPr>
                <p:cNvPr id="261" name="组合"/>
                <p:cNvGrpSpPr/>
                <p:nvPr/>
              </p:nvGrpSpPr>
              <p:grpSpPr>
                <a:xfrm>
                  <a:off x="4752449" y="2024117"/>
                  <a:ext cx="2196040" cy="1476462"/>
                  <a:chOff x="4752449" y="2024117"/>
                  <a:chExt cx="2196040" cy="1476462"/>
                </a:xfrm>
              </p:grpSpPr>
              <p:sp>
                <p:nvSpPr>
                  <p:cNvPr id="259" name="曲线"/>
                  <p:cNvSpPr/>
                  <p:nvPr/>
                </p:nvSpPr>
                <p:spPr>
                  <a:xfrm rot="1574853">
                    <a:off x="5885304" y="2809381"/>
                    <a:ext cx="1063185" cy="691199"/>
                  </a:xfrm>
                  <a:custGeom>
                    <a:avLst/>
                    <a:gdLst>
                      <a:gd name="T1" fmla="*/ 0 w 21600"/>
                      <a:gd name="T2" fmla="*/ 0 h 21600"/>
                      <a:gd name="T3" fmla="*/ 21600 w 21600"/>
                      <a:gd name="T4" fmla="*/ 21600 h 21600"/>
                    </a:gdLst>
                    <a:ahLst/>
                    <a:cxnLst/>
                    <a:rect l="T1" t="T2" r="T3" b="T4"/>
                    <a:pathLst>
                      <a:path w="21600" h="21600">
                        <a:moveTo>
                          <a:pt x="0" y="0"/>
                        </a:moveTo>
                        <a:lnTo>
                          <a:pt x="549" y="0"/>
                        </a:lnTo>
                        <a:cubicBezTo>
                          <a:pt x="3554" y="1995"/>
                          <a:pt x="7059" y="3128"/>
                          <a:pt x="10800" y="3128"/>
                        </a:cubicBezTo>
                        <a:cubicBezTo>
                          <a:pt x="14539" y="3128"/>
                          <a:pt x="18045" y="1995"/>
                          <a:pt x="21048" y="0"/>
                        </a:cubicBezTo>
                        <a:lnTo>
                          <a:pt x="21600" y="0"/>
                        </a:lnTo>
                        <a:lnTo>
                          <a:pt x="21600" y="21600"/>
                        </a:lnTo>
                        <a:lnTo>
                          <a:pt x="21313" y="21600"/>
                        </a:lnTo>
                        <a:cubicBezTo>
                          <a:pt x="18253" y="19490"/>
                          <a:pt x="14650" y="18289"/>
                          <a:pt x="10800" y="18289"/>
                        </a:cubicBezTo>
                        <a:cubicBezTo>
                          <a:pt x="6947" y="18289"/>
                          <a:pt x="3345" y="19490"/>
                          <a:pt x="284" y="21600"/>
                        </a:cubicBezTo>
                        <a:lnTo>
                          <a:pt x="0" y="21600"/>
                        </a:lnTo>
                        <a:close/>
                      </a:path>
                    </a:pathLst>
                  </a:custGeom>
                  <a:solidFill>
                    <a:srgbClr val="333F50"/>
                  </a:solidFill>
                  <a:ln w="25400" cap="flat" cmpd="sng">
                    <a:noFill/>
                    <a:prstDash val="solid"/>
                    <a:round/>
                  </a:ln>
                </p:spPr>
                <p:txBody>
                  <a:bodyPr rtlCol="0" anchor="ctr"/>
                  <a:lstStyle/>
                  <a:p>
                    <a:pPr algn="ctr"/>
                  </a:p>
                </p:txBody>
              </p:sp>
              <p:sp>
                <p:nvSpPr>
                  <p:cNvPr id="260" name="椭圆"/>
                  <p:cNvSpPr/>
                  <p:nvPr/>
                </p:nvSpPr>
                <p:spPr>
                  <a:xfrm>
                    <a:off x="4752449" y="2024117"/>
                    <a:ext cx="1467975" cy="1468100"/>
                  </a:xfrm>
                  <a:prstGeom prst="ellipse">
                    <a:avLst/>
                  </a:prstGeom>
                  <a:solidFill>
                    <a:srgbClr val="333F50"/>
                  </a:solidFill>
                  <a:ln w="25400" cap="flat" cmpd="sng">
                    <a:noFill/>
                    <a:prstDash val="solid"/>
                    <a:round/>
                  </a:ln>
                </p:spPr>
                <p:txBody>
                  <a:bodyPr rtlCol="0" anchor="ctr"/>
                  <a:lstStyle/>
                  <a:p>
                    <a:pPr algn="ctr"/>
                  </a:p>
                </p:txBody>
              </p:sp>
            </p:grpSp>
            <p:sp>
              <p:nvSpPr>
                <p:cNvPr id="262" name="椭圆"/>
                <p:cNvSpPr/>
                <p:nvPr/>
              </p:nvSpPr>
              <p:spPr>
                <a:xfrm>
                  <a:off x="6595256" y="2858852"/>
                  <a:ext cx="1467975" cy="1468099"/>
                </a:xfrm>
                <a:prstGeom prst="ellipse">
                  <a:avLst/>
                </a:prstGeom>
                <a:solidFill>
                  <a:srgbClr val="7E7E7E"/>
                </a:solidFill>
                <a:ln w="25400" cap="flat" cmpd="sng">
                  <a:noFill/>
                  <a:prstDash val="solid"/>
                  <a:round/>
                </a:ln>
              </p:spPr>
              <p:txBody>
                <a:bodyPr rtlCol="0" anchor="ctr"/>
                <a:lstStyle/>
                <a:p>
                  <a:pPr algn="ctr"/>
                </a:p>
              </p:txBody>
            </p:sp>
          </p:grpSp>
        </p:grpSp>
        <p:sp>
          <p:nvSpPr>
            <p:cNvPr id="265" name="矩形"/>
            <p:cNvSpPr/>
            <p:nvPr/>
          </p:nvSpPr>
          <p:spPr>
            <a:xfrm>
              <a:off x="1229359" y="2524760"/>
              <a:ext cx="1170939" cy="35814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8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安全第一</a:t>
              </a:r>
              <a:endParaRPr lang="zh-CN" altLang="en-US" sz="18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66" name="矩形"/>
            <p:cNvSpPr/>
            <p:nvPr/>
          </p:nvSpPr>
          <p:spPr>
            <a:xfrm>
              <a:off x="3072130" y="3413760"/>
              <a:ext cx="1170938" cy="35814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8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预防为主</a:t>
              </a:r>
              <a:endParaRPr lang="zh-CN" altLang="en-US" sz="18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67" name="矩形"/>
            <p:cNvSpPr/>
            <p:nvPr/>
          </p:nvSpPr>
          <p:spPr>
            <a:xfrm>
              <a:off x="4900930" y="2524760"/>
              <a:ext cx="1170939" cy="35814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8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节能环保</a:t>
              </a:r>
              <a:endParaRPr lang="zh-CN" altLang="en-US" sz="18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68" name="矩形"/>
            <p:cNvSpPr/>
            <p:nvPr/>
          </p:nvSpPr>
          <p:spPr>
            <a:xfrm>
              <a:off x="6743699" y="3413760"/>
              <a:ext cx="1170939" cy="358140"/>
            </a:xfrm>
            <a:prstGeom prst="rect">
              <a:avLst/>
            </a:prstGeom>
            <a:noFill/>
            <a:ln w="9525" cap="flat" cmpd="sng">
              <a:noFill/>
              <a:prstDash val="solid"/>
              <a:miter/>
            </a:ln>
          </p:spPr>
          <p:txBody>
            <a:bodyPr vert="horz" wrap="square" lIns="91440" tIns="45720" rIns="91440" bIns="45720" anchor="ctr" anchorCtr="0">
              <a:spAutoFit/>
            </a:bodyPr>
            <a:lstStyle/>
            <a:p>
              <a:pPr marL="0" indent="0" algn="ctr" eaLnBrk="1" fontAlgn="auto" latinLnBrk="0" hangingPunct="1">
                <a:lnSpc>
                  <a:spcPct val="100000"/>
                </a:lnSpc>
                <a:spcBef>
                  <a:spcPts val="0"/>
                </a:spcBef>
                <a:spcAft>
                  <a:spcPts val="0"/>
                </a:spcAft>
                <a:buNone/>
              </a:pPr>
              <a:r>
                <a:rPr lang="zh-CN" altLang="en-US" sz="18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综合治理</a:t>
              </a:r>
              <a:endParaRPr lang="zh-CN" altLang="en-US" sz="1800" b="1" i="0" u="none" strike="noStrike" kern="1200" cap="none" spc="1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grpSp>
      <p:sp>
        <p:nvSpPr>
          <p:cNvPr id="270" name="矩形"/>
          <p:cNvSpPr/>
          <p:nvPr/>
        </p:nvSpPr>
        <p:spPr>
          <a:xfrm>
            <a:off x="980426" y="505593"/>
            <a:ext cx="2117090" cy="358138"/>
          </a:xfrm>
          <a:prstGeom prst="rect">
            <a:avLst/>
          </a:prstGeom>
          <a:noFill/>
          <a:ln w="9525" cap="flat" cmpd="sng">
            <a:noFill/>
            <a:prstDash val="solid"/>
            <a:miter/>
          </a:ln>
        </p:spPr>
        <p:txBody>
          <a:bodyPr vert="horz" wrap="none" lIns="91440" tIns="45720" rIns="91440" bIns="45720" anchor="ctr" anchorCtr="0">
            <a:spAutoFit/>
          </a:bodyPr>
          <a:lstStyle/>
          <a:p>
            <a:pPr marL="0" indent="0" algn="l" eaLnBrk="1" fontAlgn="auto" latinLnBrk="0" hangingPunct="1">
              <a:lnSpc>
                <a:spcPct val="100000"/>
              </a:lnSpc>
              <a:spcBef>
                <a:spcPts val="0"/>
              </a:spcBef>
              <a:spcAft>
                <a:spcPts val="0"/>
              </a:spcAft>
              <a:buNone/>
            </a:pPr>
            <a:r>
              <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一、特种设备简介</a:t>
            </a:r>
            <a:endParaRPr lang="zh-CN" altLang="en-US" sz="1800" b="1" i="0" u="none" strike="noStrike" kern="1200" cap="none" spc="100" baseline="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Tree>
  </p:cSld>
  <p:clrMapOvr>
    <a:masterClrMapping/>
  </p:clrMapOvr>
  <p:transition advTm="300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 name="矩形"/>
          <p:cNvSpPr/>
          <p:nvPr/>
        </p:nvSpPr>
        <p:spPr>
          <a:xfrm>
            <a:off x="0" y="1590189"/>
            <a:ext cx="9144000" cy="2115519"/>
          </a:xfrm>
          <a:prstGeom prst="rect">
            <a:avLst/>
          </a:prstGeom>
          <a:solidFill>
            <a:srgbClr val="313F4F"/>
          </a:solidFill>
          <a:ln w="25400" cap="flat" cmpd="sng">
            <a:noFill/>
            <a:prstDash val="solid"/>
            <a:round/>
          </a:ln>
        </p:spPr>
        <p:txBody>
          <a:bodyPr rtlCol="0" anchor="ctr"/>
          <a:lstStyle/>
          <a:p>
            <a:pPr algn="ctr"/>
          </a:p>
        </p:txBody>
      </p:sp>
      <p:sp>
        <p:nvSpPr>
          <p:cNvPr id="275" name="曲线"/>
          <p:cNvSpPr/>
          <p:nvPr/>
        </p:nvSpPr>
        <p:spPr>
          <a:xfrm>
            <a:off x="343995" y="1304629"/>
            <a:ext cx="1035157" cy="2686641"/>
          </a:xfrm>
          <a:custGeom>
            <a:avLst/>
            <a:gdLst>
              <a:gd name="T1" fmla="*/ 0 w 21600"/>
              <a:gd name="T2" fmla="*/ 0 h 21600"/>
              <a:gd name="T3" fmla="*/ 21600 w 21600"/>
              <a:gd name="T4" fmla="*/ 21600 h 21600"/>
            </a:gdLst>
            <a:ahLst/>
            <a:cxnLst/>
            <a:rect l="T1" t="T2" r="T3" b="T4"/>
            <a:pathLst>
              <a:path w="21600" h="21600">
                <a:moveTo>
                  <a:pt x="14015" y="0"/>
                </a:moveTo>
                <a:lnTo>
                  <a:pt x="21599"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76" name="曲线"/>
          <p:cNvSpPr/>
          <p:nvPr/>
        </p:nvSpPr>
        <p:spPr>
          <a:xfrm>
            <a:off x="851776" y="1304629"/>
            <a:ext cx="1035157" cy="2686641"/>
          </a:xfrm>
          <a:custGeom>
            <a:avLst/>
            <a:gdLst>
              <a:gd name="T1" fmla="*/ 0 w 21600"/>
              <a:gd name="T2" fmla="*/ 0 h 21600"/>
              <a:gd name="T3" fmla="*/ 21600 w 21600"/>
              <a:gd name="T4" fmla="*/ 21600 h 21600"/>
            </a:gdLst>
            <a:ahLst/>
            <a:cxnLst/>
            <a:rect l="T1" t="T2" r="T3" b="T4"/>
            <a:pathLst>
              <a:path w="21600" h="21600">
                <a:moveTo>
                  <a:pt x="14015" y="0"/>
                </a:moveTo>
                <a:lnTo>
                  <a:pt x="21599"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77" name="曲线"/>
          <p:cNvSpPr/>
          <p:nvPr/>
        </p:nvSpPr>
        <p:spPr>
          <a:xfrm>
            <a:off x="1359558" y="1304629"/>
            <a:ext cx="1035156" cy="2686641"/>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4"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78" name="曲线"/>
          <p:cNvSpPr/>
          <p:nvPr/>
        </p:nvSpPr>
        <p:spPr>
          <a:xfrm>
            <a:off x="1867339" y="1304629"/>
            <a:ext cx="1035157" cy="2686641"/>
          </a:xfrm>
          <a:custGeom>
            <a:avLst/>
            <a:gdLst>
              <a:gd name="T1" fmla="*/ 0 w 21600"/>
              <a:gd name="T2" fmla="*/ 0 h 21600"/>
              <a:gd name="T3" fmla="*/ 21600 w 21600"/>
              <a:gd name="T4" fmla="*/ 21600 h 21600"/>
            </a:gdLst>
            <a:ahLst/>
            <a:cxnLst/>
            <a:rect l="T1" t="T2" r="T3" b="T4"/>
            <a:pathLst>
              <a:path w="21600" h="21600">
                <a:moveTo>
                  <a:pt x="14015" y="0"/>
                </a:moveTo>
                <a:lnTo>
                  <a:pt x="21598" y="0"/>
                </a:lnTo>
                <a:lnTo>
                  <a:pt x="7583"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79" name="曲线"/>
          <p:cNvSpPr/>
          <p:nvPr/>
        </p:nvSpPr>
        <p:spPr>
          <a:xfrm>
            <a:off x="2375119" y="1304629"/>
            <a:ext cx="1035156" cy="2686641"/>
          </a:xfrm>
          <a:custGeom>
            <a:avLst/>
            <a:gdLst>
              <a:gd name="T1" fmla="*/ 0 w 21600"/>
              <a:gd name="T2" fmla="*/ 0 h 21600"/>
              <a:gd name="T3" fmla="*/ 21600 w 21600"/>
              <a:gd name="T4" fmla="*/ 21600 h 21600"/>
            </a:gdLst>
            <a:ahLst/>
            <a:cxnLst/>
            <a:rect l="T1" t="T2" r="T3" b="T4"/>
            <a:pathLst>
              <a:path w="21600" h="21600">
                <a:moveTo>
                  <a:pt x="14014" y="0"/>
                </a:moveTo>
                <a:lnTo>
                  <a:pt x="21600" y="0"/>
                </a:lnTo>
                <a:lnTo>
                  <a:pt x="7583"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80" name="曲线"/>
          <p:cNvSpPr/>
          <p:nvPr/>
        </p:nvSpPr>
        <p:spPr>
          <a:xfrm>
            <a:off x="-774391" y="1304629"/>
            <a:ext cx="1645762" cy="2686641"/>
          </a:xfrm>
          <a:custGeom>
            <a:avLst/>
            <a:gdLst>
              <a:gd name="T1" fmla="*/ 0 w 21600"/>
              <a:gd name="T2" fmla="*/ 0 h 21600"/>
              <a:gd name="T3" fmla="*/ 21600 w 21600"/>
              <a:gd name="T4" fmla="*/ 21600 h 21600"/>
            </a:gdLst>
            <a:ahLst/>
            <a:cxnLst/>
            <a:rect l="T1" t="T2" r="T3" b="T4"/>
            <a:pathLst>
              <a:path w="21600" h="21600">
                <a:moveTo>
                  <a:pt x="8815" y="0"/>
                </a:moveTo>
                <a:lnTo>
                  <a:pt x="12682" y="0"/>
                </a:lnTo>
                <a:lnTo>
                  <a:pt x="13586" y="0"/>
                </a:lnTo>
                <a:lnTo>
                  <a:pt x="16829" y="0"/>
                </a:lnTo>
                <a:lnTo>
                  <a:pt x="17453" y="0"/>
                </a:lnTo>
                <a:lnTo>
                  <a:pt x="21600" y="0"/>
                </a:lnTo>
                <a:lnTo>
                  <a:pt x="12784" y="21600"/>
                </a:lnTo>
                <a:lnTo>
                  <a:pt x="8638" y="21600"/>
                </a:lnTo>
                <a:lnTo>
                  <a:pt x="8013" y="21600"/>
                </a:lnTo>
                <a:lnTo>
                  <a:pt x="4770" y="21600"/>
                </a:lnTo>
                <a:lnTo>
                  <a:pt x="3867"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81" name="直线"/>
          <p:cNvSpPr/>
          <p:nvPr/>
        </p:nvSpPr>
        <p:spPr>
          <a:xfrm>
            <a:off x="0" y="4319968"/>
            <a:ext cx="6505413" cy="0"/>
          </a:xfrm>
          <a:prstGeom prst="line">
            <a:avLst/>
          </a:prstGeom>
          <a:noFill/>
          <a:ln w="28575" cap="flat" cmpd="sng">
            <a:solidFill>
              <a:srgbClr val="F4C703"/>
            </a:solidFill>
            <a:prstDash val="solid"/>
            <a:round/>
          </a:ln>
        </p:spPr>
        <p:txBody>
          <a:bodyPr rtlCol="0" anchor="ctr"/>
          <a:lstStyle/>
          <a:p>
            <a:pPr algn="ctr"/>
          </a:p>
        </p:txBody>
      </p:sp>
      <p:sp>
        <p:nvSpPr>
          <p:cNvPr id="282" name="直线"/>
          <p:cNvSpPr/>
          <p:nvPr/>
        </p:nvSpPr>
        <p:spPr>
          <a:xfrm>
            <a:off x="1" y="4551524"/>
            <a:ext cx="5610386" cy="0"/>
          </a:xfrm>
          <a:prstGeom prst="line">
            <a:avLst/>
          </a:prstGeom>
          <a:noFill/>
          <a:ln w="28575" cap="flat" cmpd="sng">
            <a:solidFill>
              <a:srgbClr val="313F4F"/>
            </a:solidFill>
            <a:prstDash val="solid"/>
            <a:round/>
          </a:ln>
        </p:spPr>
        <p:txBody>
          <a:bodyPr rtlCol="0" anchor="ctr"/>
          <a:lstStyle/>
          <a:p>
            <a:pPr algn="ctr"/>
          </a:p>
        </p:txBody>
      </p:sp>
      <p:sp>
        <p:nvSpPr>
          <p:cNvPr id="283" name="直线"/>
          <p:cNvSpPr/>
          <p:nvPr/>
        </p:nvSpPr>
        <p:spPr>
          <a:xfrm>
            <a:off x="0" y="4783081"/>
            <a:ext cx="4572000" cy="0"/>
          </a:xfrm>
          <a:prstGeom prst="line">
            <a:avLst/>
          </a:prstGeom>
          <a:noFill/>
          <a:ln w="28575" cap="flat" cmpd="sng">
            <a:solidFill>
              <a:srgbClr val="A6A6A6"/>
            </a:solidFill>
            <a:prstDash val="solid"/>
            <a:round/>
          </a:ln>
        </p:spPr>
        <p:txBody>
          <a:bodyPr rtlCol="0" anchor="ctr"/>
          <a:lstStyle/>
          <a:p>
            <a:pPr algn="ctr"/>
          </a:p>
        </p:txBody>
      </p:sp>
      <p:sp>
        <p:nvSpPr>
          <p:cNvPr id="284" name="曲线"/>
          <p:cNvSpPr/>
          <p:nvPr/>
        </p:nvSpPr>
        <p:spPr>
          <a:xfrm>
            <a:off x="866216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85" name="曲线"/>
          <p:cNvSpPr/>
          <p:nvPr/>
        </p:nvSpPr>
        <p:spPr>
          <a:xfrm>
            <a:off x="857848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86" name="曲线"/>
          <p:cNvSpPr/>
          <p:nvPr/>
        </p:nvSpPr>
        <p:spPr>
          <a:xfrm>
            <a:off x="849479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87" name="曲线"/>
          <p:cNvSpPr/>
          <p:nvPr/>
        </p:nvSpPr>
        <p:spPr>
          <a:xfrm>
            <a:off x="841110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88" name="曲线"/>
          <p:cNvSpPr/>
          <p:nvPr/>
        </p:nvSpPr>
        <p:spPr>
          <a:xfrm>
            <a:off x="832741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89" name="曲线"/>
          <p:cNvSpPr/>
          <p:nvPr/>
        </p:nvSpPr>
        <p:spPr>
          <a:xfrm>
            <a:off x="824372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90" name="曲线"/>
          <p:cNvSpPr/>
          <p:nvPr/>
        </p:nvSpPr>
        <p:spPr>
          <a:xfrm>
            <a:off x="816003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91" name="曲线"/>
          <p:cNvSpPr/>
          <p:nvPr/>
        </p:nvSpPr>
        <p:spPr>
          <a:xfrm>
            <a:off x="8076348"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92" name="曲线"/>
          <p:cNvSpPr/>
          <p:nvPr/>
        </p:nvSpPr>
        <p:spPr>
          <a:xfrm>
            <a:off x="7992660"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93" name="曲线"/>
          <p:cNvSpPr/>
          <p:nvPr/>
        </p:nvSpPr>
        <p:spPr>
          <a:xfrm>
            <a:off x="790897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94" name="曲线"/>
          <p:cNvSpPr/>
          <p:nvPr/>
        </p:nvSpPr>
        <p:spPr>
          <a:xfrm>
            <a:off x="782528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95" name="曲线"/>
          <p:cNvSpPr/>
          <p:nvPr/>
        </p:nvSpPr>
        <p:spPr>
          <a:xfrm>
            <a:off x="774159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96" name="曲线"/>
          <p:cNvSpPr/>
          <p:nvPr/>
        </p:nvSpPr>
        <p:spPr>
          <a:xfrm>
            <a:off x="7657904"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97" name="曲线"/>
          <p:cNvSpPr/>
          <p:nvPr/>
        </p:nvSpPr>
        <p:spPr>
          <a:xfrm>
            <a:off x="757421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98" name="曲线"/>
          <p:cNvSpPr/>
          <p:nvPr/>
        </p:nvSpPr>
        <p:spPr>
          <a:xfrm>
            <a:off x="749052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299" name="曲线"/>
          <p:cNvSpPr/>
          <p:nvPr/>
        </p:nvSpPr>
        <p:spPr>
          <a:xfrm>
            <a:off x="740683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300" name="曲线"/>
          <p:cNvSpPr/>
          <p:nvPr/>
        </p:nvSpPr>
        <p:spPr>
          <a:xfrm>
            <a:off x="7323150"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301" name="曲线"/>
          <p:cNvSpPr/>
          <p:nvPr/>
        </p:nvSpPr>
        <p:spPr>
          <a:xfrm>
            <a:off x="723946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302" name="曲线"/>
          <p:cNvSpPr/>
          <p:nvPr/>
        </p:nvSpPr>
        <p:spPr>
          <a:xfrm>
            <a:off x="715577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303" name="曲线"/>
          <p:cNvSpPr/>
          <p:nvPr/>
        </p:nvSpPr>
        <p:spPr>
          <a:xfrm>
            <a:off x="707208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304" name="曲线"/>
          <p:cNvSpPr/>
          <p:nvPr/>
        </p:nvSpPr>
        <p:spPr>
          <a:xfrm>
            <a:off x="698839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305" name="曲线"/>
          <p:cNvSpPr/>
          <p:nvPr/>
        </p:nvSpPr>
        <p:spPr>
          <a:xfrm>
            <a:off x="690470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306" name="曲线"/>
          <p:cNvSpPr/>
          <p:nvPr/>
        </p:nvSpPr>
        <p:spPr>
          <a:xfrm>
            <a:off x="6821017"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307" name="曲线"/>
          <p:cNvSpPr/>
          <p:nvPr/>
        </p:nvSpPr>
        <p:spPr>
          <a:xfrm>
            <a:off x="6737328"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308" name="曲线"/>
          <p:cNvSpPr/>
          <p:nvPr/>
        </p:nvSpPr>
        <p:spPr>
          <a:xfrm>
            <a:off x="6653640"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309" name="曲线"/>
          <p:cNvSpPr/>
          <p:nvPr/>
        </p:nvSpPr>
        <p:spPr>
          <a:xfrm>
            <a:off x="6569951"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310" name="曲线"/>
          <p:cNvSpPr/>
          <p:nvPr/>
        </p:nvSpPr>
        <p:spPr>
          <a:xfrm>
            <a:off x="6486262"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311" name="曲线"/>
          <p:cNvSpPr/>
          <p:nvPr/>
        </p:nvSpPr>
        <p:spPr>
          <a:xfrm>
            <a:off x="6402573"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312" name="曲线"/>
          <p:cNvSpPr/>
          <p:nvPr/>
        </p:nvSpPr>
        <p:spPr>
          <a:xfrm>
            <a:off x="6318885"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313" name="曲线"/>
          <p:cNvSpPr/>
          <p:nvPr/>
        </p:nvSpPr>
        <p:spPr>
          <a:xfrm>
            <a:off x="6235196" y="1101055"/>
            <a:ext cx="138781" cy="363605"/>
          </a:xfrm>
          <a:custGeom>
            <a:avLst/>
            <a:gdLst>
              <a:gd name="T1" fmla="*/ 0 w 21600"/>
              <a:gd name="T2" fmla="*/ 0 h 21600"/>
              <a:gd name="T3" fmla="*/ 21600 w 21600"/>
              <a:gd name="T4" fmla="*/ 21600 h 21600"/>
            </a:gdLst>
            <a:ahLst/>
            <a:cxnLst/>
            <a:rect l="T1" t="T2" r="T3" b="T4"/>
            <a:pathLst>
              <a:path w="21600" h="21600">
                <a:moveTo>
                  <a:pt x="14147" y="0"/>
                </a:moveTo>
                <a:lnTo>
                  <a:pt x="21600" y="0"/>
                </a:lnTo>
                <a:lnTo>
                  <a:pt x="7451" y="21600"/>
                </a:lnTo>
                <a:lnTo>
                  <a:pt x="0" y="21600"/>
                </a:lnTo>
                <a:close/>
              </a:path>
            </a:pathLst>
          </a:custGeom>
          <a:solidFill>
            <a:srgbClr val="F4C703"/>
          </a:solidFill>
          <a:ln w="25400" cap="flat" cmpd="sng">
            <a:noFill/>
            <a:prstDash val="solid"/>
            <a:round/>
          </a:ln>
        </p:spPr>
        <p:txBody>
          <a:bodyPr rtlCol="0" anchor="ctr"/>
          <a:lstStyle/>
          <a:p>
            <a:pPr algn="ctr"/>
          </a:p>
        </p:txBody>
      </p:sp>
      <p:sp>
        <p:nvSpPr>
          <p:cNvPr id="314" name="直线"/>
          <p:cNvSpPr/>
          <p:nvPr/>
        </p:nvSpPr>
        <p:spPr>
          <a:xfrm>
            <a:off x="4766876" y="2074457"/>
            <a:ext cx="0" cy="1072753"/>
          </a:xfrm>
          <a:prstGeom prst="line">
            <a:avLst/>
          </a:prstGeom>
          <a:noFill/>
          <a:ln w="19050" cap="flat" cmpd="sng">
            <a:solidFill>
              <a:srgbClr val="BFBFBF"/>
            </a:solidFill>
            <a:prstDash val="solid"/>
            <a:round/>
          </a:ln>
        </p:spPr>
        <p:txBody>
          <a:bodyPr rtlCol="0" anchor="ctr"/>
          <a:lstStyle/>
          <a:p>
            <a:pPr algn="ctr"/>
          </a:p>
        </p:txBody>
      </p:sp>
      <p:sp>
        <p:nvSpPr>
          <p:cNvPr id="315" name="矩形"/>
          <p:cNvSpPr/>
          <p:nvPr/>
        </p:nvSpPr>
        <p:spPr>
          <a:xfrm>
            <a:off x="3673585" y="2039243"/>
            <a:ext cx="912951" cy="1205865"/>
          </a:xfrm>
          <a:prstGeom prst="rect">
            <a:avLst/>
          </a:prstGeom>
          <a:noFill/>
          <a:ln w="9525" cap="flat" cmpd="sng">
            <a:noFill/>
            <a:prstDash val="solid"/>
            <a:miter/>
          </a:ln>
        </p:spPr>
        <p:txBody>
          <a:bodyPr vert="horz" wrap="none" lIns="91440" tIns="45720" rIns="91440" bIns="45720" anchor="t" anchorCtr="0">
            <a:spAutoFit/>
          </a:bodyPr>
          <a:lstStyle/>
          <a:p>
            <a:pPr marL="0" indent="0" algn="ctr">
              <a:lnSpc>
                <a:spcPct val="100000"/>
              </a:lnSpc>
              <a:spcBef>
                <a:spcPts val="0"/>
              </a:spcBef>
              <a:spcAft>
                <a:spcPts val="0"/>
              </a:spcAft>
              <a:buNone/>
            </a:pPr>
            <a:r>
              <a:rPr lang="en-US" altLang="zh-CN" sz="2400" b="0" i="0" u="none" strike="noStrike" kern="1200" cap="none" spc="0" baseline="0">
                <a:solidFill>
                  <a:schemeClr val="bg1"/>
                </a:solidFill>
                <a:latin typeface="Century Gothic" pitchFamily="34" charset="0"/>
                <a:ea typeface="宋体" panose="02010600030101010101" pitchFamily="2" charset="-122"/>
                <a:cs typeface="经典综艺体简" pitchFamily="49" charset="-122"/>
              </a:rPr>
              <a:t>PART</a:t>
            </a:r>
            <a:endParaRPr lang="en-US" altLang="zh-CN" sz="2400" b="0" i="0" u="none" strike="noStrike" kern="1200" cap="none" spc="0" baseline="0">
              <a:solidFill>
                <a:schemeClr val="bg1"/>
              </a:solidFill>
              <a:latin typeface="Century Gothic" pitchFamily="34" charset="0"/>
              <a:ea typeface="宋体" panose="02010600030101010101" pitchFamily="2" charset="-122"/>
              <a:cs typeface="经典综艺体简" pitchFamily="49" charset="-122"/>
            </a:endParaRPr>
          </a:p>
          <a:p>
            <a:pPr marL="0" indent="0" algn="ctr">
              <a:lnSpc>
                <a:spcPct val="100000"/>
              </a:lnSpc>
              <a:spcBef>
                <a:spcPts val="0"/>
              </a:spcBef>
              <a:spcAft>
                <a:spcPts val="0"/>
              </a:spcAft>
              <a:buNone/>
            </a:pPr>
            <a:r>
              <a:rPr lang="en-US" altLang="zh-CN" sz="4950" b="1" i="0" u="none" strike="noStrike" kern="1200" cap="none" spc="0" baseline="0">
                <a:solidFill>
                  <a:schemeClr val="bg1"/>
                </a:solidFill>
                <a:latin typeface="Century Gothic" pitchFamily="34" charset="0"/>
                <a:ea typeface="宋体" panose="02010600030101010101" pitchFamily="2" charset="-122"/>
                <a:cs typeface="经典综艺体简" pitchFamily="49" charset="-122"/>
              </a:rPr>
              <a:t>02</a:t>
            </a:r>
            <a:endParaRPr lang="zh-CN" altLang="en-US" sz="4950" b="1" i="0" u="none" strike="noStrike" kern="1200" cap="none" spc="0" baseline="0">
              <a:solidFill>
                <a:schemeClr val="bg1"/>
              </a:solidFill>
              <a:latin typeface="Century Gothic" pitchFamily="34" charset="0"/>
              <a:ea typeface="宋体" panose="02010600030101010101" pitchFamily="2" charset="-122"/>
              <a:cs typeface="经典综艺体简" pitchFamily="49" charset="-122"/>
            </a:endParaRPr>
          </a:p>
        </p:txBody>
      </p:sp>
      <p:sp>
        <p:nvSpPr>
          <p:cNvPr id="316" name="矩形"/>
          <p:cNvSpPr/>
          <p:nvPr/>
        </p:nvSpPr>
        <p:spPr>
          <a:xfrm>
            <a:off x="4983617" y="2345553"/>
            <a:ext cx="1716405" cy="539115"/>
          </a:xfrm>
          <a:prstGeom prst="rect">
            <a:avLst/>
          </a:prstGeom>
          <a:noFill/>
          <a:ln w="9525" cap="flat" cmpd="sng">
            <a:noFill/>
            <a:prstDash val="solid"/>
            <a:miter/>
          </a:ln>
        </p:spPr>
        <p:txBody>
          <a:bodyPr vert="horz" wrap="none" lIns="91440" tIns="45720" rIns="91440" bIns="45720" anchor="t" anchorCtr="0">
            <a:spAutoFit/>
          </a:bodyPr>
          <a:lstStyle/>
          <a:p>
            <a:pPr marL="0" indent="0" algn="l" defTabSz="685800">
              <a:lnSpc>
                <a:spcPct val="100000"/>
              </a:lnSpc>
              <a:spcBef>
                <a:spcPts val="0"/>
              </a:spcBef>
              <a:spcAft>
                <a:spcPts val="0"/>
              </a:spcAft>
              <a:buNone/>
            </a:pPr>
            <a:r>
              <a:rPr lang="zh-CN" altLang="en-US" sz="30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sym typeface="宋体" panose="02010600030101010101" pitchFamily="2" charset="-122"/>
              </a:rPr>
              <a:t>生产使用</a:t>
            </a:r>
            <a:endParaRPr lang="zh-CN" altLang="en-US" sz="3000" b="1" i="0" u="none" strike="noStrike" kern="1200" cap="none" spc="0" baseline="0">
              <a:solidFill>
                <a:schemeClr val="bg1"/>
              </a:solidFill>
              <a:latin typeface="微软雅黑" panose="020B0503020204020204" pitchFamily="34" charset="-122"/>
              <a:ea typeface="微软雅黑" panose="020B0503020204020204" pitchFamily="34" charset="-122"/>
              <a:cs typeface="经典综艺体简" pitchFamily="49" charset="-122"/>
              <a:sym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5"/>
                                        </p:tgtEl>
                                        <p:attrNameLst>
                                          <p:attrName>style.visibility</p:attrName>
                                        </p:attrNameLst>
                                      </p:cBhvr>
                                      <p:to>
                                        <p:strVal val="visible"/>
                                      </p:to>
                                    </p:set>
                                    <p:anim calcmode="lin" valueType="num">
                                      <p:cBhvr>
                                        <p:cTn id="7" dur="500" fill="hold"/>
                                        <p:tgtEl>
                                          <p:spTgt spid="315"/>
                                        </p:tgtEl>
                                        <p:attrNameLst>
                                          <p:attrName>ppt_w</p:attrName>
                                        </p:attrNameLst>
                                      </p:cBhvr>
                                      <p:tavLst>
                                        <p:tav tm="0">
                                          <p:val>
                                            <p:fltVal val="0"/>
                                          </p:val>
                                        </p:tav>
                                        <p:tav tm="100000">
                                          <p:val>
                                            <p:strVal val="#ppt_w"/>
                                          </p:val>
                                        </p:tav>
                                      </p:tavLst>
                                    </p:anim>
                                    <p:anim calcmode="lin" valueType="num">
                                      <p:cBhvr>
                                        <p:cTn id="8" dur="500" fill="hold"/>
                                        <p:tgtEl>
                                          <p:spTgt spid="315"/>
                                        </p:tgtEl>
                                        <p:attrNameLst>
                                          <p:attrName>ppt_h</p:attrName>
                                        </p:attrNameLst>
                                      </p:cBhvr>
                                      <p:tavLst>
                                        <p:tav tm="0">
                                          <p:val>
                                            <p:fltVal val="0"/>
                                          </p:val>
                                        </p:tav>
                                        <p:tav tm="100000">
                                          <p:val>
                                            <p:strVal val="#ppt_h"/>
                                          </p:val>
                                        </p:tav>
                                      </p:tavLst>
                                    </p:anim>
                                    <p:animEffect transition="in" filter="fade">
                                      <p:cBhvr>
                                        <p:cTn id="9" dur="500"/>
                                        <p:tgtEl>
                                          <p:spTgt spid="31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14"/>
                                        </p:tgtEl>
                                        <p:attrNameLst>
                                          <p:attrName>style.visibility</p:attrName>
                                        </p:attrNameLst>
                                      </p:cBhvr>
                                      <p:to>
                                        <p:strVal val="visible"/>
                                      </p:to>
                                    </p:set>
                                    <p:animEffect transition="in" filter="wipe(up)">
                                      <p:cBhvr>
                                        <p:cTn id="13" dur="500"/>
                                        <p:tgtEl>
                                          <p:spTgt spid="314"/>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16"/>
                                        </p:tgtEl>
                                        <p:attrNameLst>
                                          <p:attrName>style.visibility</p:attrName>
                                        </p:attrNameLst>
                                      </p:cBhvr>
                                      <p:to>
                                        <p:strVal val="visible"/>
                                      </p:to>
                                    </p:set>
                                    <p:anim calcmode="lin" valueType="num">
                                      <p:cBhvr additive="base">
                                        <p:cTn id="17" dur="500" fill="hold"/>
                                        <p:tgtEl>
                                          <p:spTgt spid="316"/>
                                        </p:tgtEl>
                                        <p:attrNameLst>
                                          <p:attrName>ppt_x</p:attrName>
                                        </p:attrNameLst>
                                      </p:cBhvr>
                                      <p:tavLst>
                                        <p:tav tm="0">
                                          <p:val>
                                            <p:strVal val="1+#ppt_w/2"/>
                                          </p:val>
                                        </p:tav>
                                        <p:tav tm="100000">
                                          <p:val>
                                            <p:strVal val="#ppt_x"/>
                                          </p:val>
                                        </p:tav>
                                      </p:tavLst>
                                    </p:anim>
                                    <p:anim calcmode="lin" valueType="num">
                                      <p:cBhvr additive="base">
                                        <p:cTn id="18" dur="500" fill="hold"/>
                                        <p:tgtEl>
                                          <p:spTgt spid="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315" grpId="0"/>
      <p:bldP spid="316"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3.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4.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5.xml><?xml version="1.0" encoding="utf-8"?>
<p:tagLst xmlns:p="http://schemas.openxmlformats.org/presentationml/2006/main">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1_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Office 主题">
      <a:majorFont>
        <a:latin typeface=""/>
        <a:ea typeface=""/>
        <a:cs typeface=""/>
      </a:majorFont>
      <a:minorFont>
        <a:latin typeface=""/>
        <a:ea typeface=""/>
        <a:cs typeface=""/>
      </a:minorFont>
    </a:fontScheme>
    <a:fmtScheme name="1_Office 主题">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5590</Words>
  <Application>WPS 演示</Application>
  <PresentationFormat>全屏显示(16:9)</PresentationFormat>
  <Paragraphs>774</Paragraphs>
  <Slides>43</Slides>
  <Notes>42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43</vt:i4>
      </vt:variant>
    </vt:vector>
  </HeadingPairs>
  <TitlesOfParts>
    <vt:vector size="57" baseType="lpstr">
      <vt:lpstr>Arial</vt:lpstr>
      <vt:lpstr>宋体</vt:lpstr>
      <vt:lpstr>Wingdings</vt:lpstr>
      <vt:lpstr>Times New Roman</vt:lpstr>
      <vt:lpstr>Calibri</vt:lpstr>
      <vt:lpstr>微软雅黑</vt:lpstr>
      <vt:lpstr>经典综艺体简</vt:lpstr>
      <vt:lpstr>Century Gothic</vt:lpstr>
      <vt:lpstr>Arial Unicode MS</vt:lpstr>
      <vt:lpstr>Wingdings</vt:lpstr>
      <vt:lpstr>楷体</vt:lpstr>
      <vt:lpstr>汉仪旗黑-85S</vt:lpstr>
      <vt:lpstr>黑体</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creator>安应ansying.com</dc:creator>
  <cp:keywords>安应</cp:keywords>
  <dc:description>无限量下载EHS独家精品资料，请咨询“安小应”微信号：ansyingcysafety</dc:description>
  <dc:subject>无限量下载EHS独家精品资料，请咨询“安小应”微信号：ansyingcysafety</dc:subject>
  <cp:category>EHS</cp:category>
  <cp:lastModifiedBy>little fairy</cp:lastModifiedBy>
  <cp:revision>6</cp:revision>
  <dcterms:created xsi:type="dcterms:W3CDTF">2022-12-09T06:50:00Z</dcterms:created>
  <dcterms:modified xsi:type="dcterms:W3CDTF">2024-05-11T02:07:18Z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AEF5D1A69323408E8C1C17563C536062_13</vt:lpwstr>
  </property>
</Properties>
</file>