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7"/>
  </p:notesMasterIdLst>
  <p:sldIdLst>
    <p:sldId id="373" r:id="rId4"/>
    <p:sldId id="374" r:id="rId5"/>
    <p:sldId id="329" r:id="rId6"/>
    <p:sldId id="330" r:id="rId8"/>
    <p:sldId id="257" r:id="rId9"/>
    <p:sldId id="258" r:id="rId10"/>
    <p:sldId id="259" r:id="rId11"/>
    <p:sldId id="260" r:id="rId12"/>
    <p:sldId id="261" r:id="rId13"/>
    <p:sldId id="331" r:id="rId14"/>
    <p:sldId id="262" r:id="rId15"/>
    <p:sldId id="264" r:id="rId16"/>
    <p:sldId id="265" r:id="rId17"/>
    <p:sldId id="266" r:id="rId18"/>
    <p:sldId id="267" r:id="rId19"/>
    <p:sldId id="291" r:id="rId20"/>
    <p:sldId id="293" r:id="rId21"/>
    <p:sldId id="294" r:id="rId22"/>
    <p:sldId id="296" r:id="rId23"/>
    <p:sldId id="297" r:id="rId24"/>
    <p:sldId id="269" r:id="rId25"/>
    <p:sldId id="332" r:id="rId26"/>
    <p:sldId id="270" r:id="rId27"/>
    <p:sldId id="271" r:id="rId28"/>
    <p:sldId id="272" r:id="rId29"/>
    <p:sldId id="328" r:id="rId30"/>
    <p:sldId id="273" r:id="rId31"/>
    <p:sldId id="274" r:id="rId32"/>
    <p:sldId id="275" r:id="rId33"/>
    <p:sldId id="298" r:id="rId34"/>
    <p:sldId id="299" r:id="rId35"/>
    <p:sldId id="300" r:id="rId36"/>
    <p:sldId id="301" r:id="rId37"/>
    <p:sldId id="333" r:id="rId38"/>
    <p:sldId id="280" r:id="rId39"/>
    <p:sldId id="279" r:id="rId40"/>
    <p:sldId id="278" r:id="rId41"/>
    <p:sldId id="282" r:id="rId42"/>
    <p:sldId id="284" r:id="rId43"/>
    <p:sldId id="286" r:id="rId44"/>
    <p:sldId id="287" r:id="rId45"/>
    <p:sldId id="334" r:id="rId46"/>
    <p:sldId id="302" r:id="rId47"/>
    <p:sldId id="303" r:id="rId48"/>
    <p:sldId id="307" r:id="rId49"/>
    <p:sldId id="375" r:id="rId50"/>
  </p:sldIdLst>
  <p:sldSz cx="12192000" cy="6858000"/>
  <p:notesSz cx="6858000" cy="9144000"/>
  <p:custDataLst>
    <p:tags r:id="rId5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9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B3319"/>
    <a:srgbClr val="89E5F7"/>
    <a:srgbClr val="2D311B"/>
    <a:srgbClr val="4E40B2"/>
    <a:srgbClr val="4078AA"/>
    <a:srgbClr val="FF66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7" autoAdjust="0"/>
    <p:restoredTop sz="94660"/>
  </p:normalViewPr>
  <p:slideViewPr>
    <p:cSldViewPr>
      <p:cViewPr varScale="1">
        <p:scale>
          <a:sx n="88" d="100"/>
          <a:sy n="88" d="100"/>
        </p:scale>
        <p:origin x="76" y="204"/>
      </p:cViewPr>
      <p:guideLst>
        <p:guide orient="horz" pos="2160"/>
        <p:guide pos="3840"/>
        <p:guide pos="7106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5" Type="http://schemas.openxmlformats.org/officeDocument/2006/relationships/tags" Target="tags/tag160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FB33-5EA2-4374-8A0D-04148DB036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2AD6-E3ED-44D7-9267-266B501C9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3" Type="http://schemas.openxmlformats.org/officeDocument/2006/relationships/image" Target="../media/image1.png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image" Target="../media/image1.png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02F6-16FB-49D6-8B81-EBD7454EDA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45F3-FDC6-412C-B2A2-3CFE1AC2A76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9463-DE03-42D0-96EA-1C1302FCFA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8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927D59-E504-4E1B-AEE1-9A7BA33F401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445572-DD19-4A51-87E2-CB44655E9B12}" type="slidenum">
              <a:rPr lang="en-US"/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pull dir="r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4.xml"/><Relationship Id="rId5" Type="http://schemas.openxmlformats.org/officeDocument/2006/relationships/image" Target="../media/image1.png"/><Relationship Id="rId4" Type="http://schemas.openxmlformats.org/officeDocument/2006/relationships/tags" Target="../tags/tag15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8.xml"/><Relationship Id="rId6" Type="http://schemas.openxmlformats.org/officeDocument/2006/relationships/image" Target="../media/image16.jpeg"/><Relationship Id="rId5" Type="http://schemas.openxmlformats.org/officeDocument/2006/relationships/tags" Target="../tags/tag157.xml"/><Relationship Id="rId4" Type="http://schemas.openxmlformats.org/officeDocument/2006/relationships/image" Target="../media/image15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122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应急预案编制讲座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5400000">
            <a:off x="4561681" y="-910431"/>
            <a:ext cx="3068638" cy="4889500"/>
          </a:xfrm>
          <a:custGeom>
            <a:avLst/>
            <a:gdLst>
              <a:gd name="connsiteX0" fmla="*/ 0 w 3428999"/>
              <a:gd name="connsiteY0" fmla="*/ 2871857 h 2871857"/>
              <a:gd name="connsiteX1" fmla="*/ 0 w 3428999"/>
              <a:gd name="connsiteY1" fmla="*/ 0 h 2871857"/>
              <a:gd name="connsiteX2" fmla="*/ 3428999 w 3428999"/>
              <a:gd name="connsiteY2" fmla="*/ 706388 h 2871857"/>
              <a:gd name="connsiteX3" fmla="*/ 3413599 w 3428999"/>
              <a:gd name="connsiteY3" fmla="*/ 706388 h 2871857"/>
              <a:gd name="connsiteX4" fmla="*/ 3413599 w 3428999"/>
              <a:gd name="connsiteY4" fmla="*/ 2171814 h 2871857"/>
              <a:gd name="connsiteX5" fmla="*/ 3398198 w 3428999"/>
              <a:gd name="connsiteY5" fmla="*/ 2171814 h 28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8999" h="2871857">
                <a:moveTo>
                  <a:pt x="0" y="2871857"/>
                </a:moveTo>
                <a:lnTo>
                  <a:pt x="0" y="0"/>
                </a:lnTo>
                <a:lnTo>
                  <a:pt x="3428999" y="706388"/>
                </a:lnTo>
                <a:lnTo>
                  <a:pt x="3413599" y="706388"/>
                </a:lnTo>
                <a:lnTo>
                  <a:pt x="3413599" y="2171814"/>
                </a:lnTo>
                <a:lnTo>
                  <a:pt x="3398198" y="217181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文本框 4"/>
          <p:cNvSpPr txBox="1">
            <a:spLocks noChangeArrowheads="1"/>
          </p:cNvSpPr>
          <p:nvPr/>
        </p:nvSpPr>
        <p:spPr bwMode="auto">
          <a:xfrm>
            <a:off x="5627688" y="427038"/>
            <a:ext cx="936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9813" y="3789363"/>
            <a:ext cx="75723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应急预案编制的原则和内容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7938" y="2190750"/>
            <a:ext cx="7616826" cy="3325813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1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66750" y="2624138"/>
            <a:ext cx="5834063" cy="2401887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它是企业应急预案体系的总纲，是应对各类重大突发事件的规范性文件。它从总体上阐述处理事故的应急方针、政策，应急组织结构及相关应急职责，应急行动、措施和保障等基本要求和程序，是应对各类事故的综合性文件。</a:t>
            </a:r>
            <a:endParaRPr lang="zh-CN" altLang="en-US" sz="20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2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（一）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4" name="矩形 1"/>
          <p:cNvSpPr>
            <a:spLocks noChangeArrowheads="1"/>
          </p:cNvSpPr>
          <p:nvPr/>
        </p:nvSpPr>
        <p:spPr bwMode="auto">
          <a:xfrm>
            <a:off x="1565275" y="198438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585" name="组合 10"/>
          <p:cNvGrpSpPr/>
          <p:nvPr/>
        </p:nvGrpSpPr>
        <p:grpSpPr bwMode="auto">
          <a:xfrm>
            <a:off x="7759700" y="2133600"/>
            <a:ext cx="3979863" cy="3382963"/>
            <a:chOff x="7531798" y="2060848"/>
            <a:chExt cx="3979685" cy="33843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2" r="10340" b="1812"/>
            <a:stretch>
              <a:fillRect/>
            </a:stretch>
          </p:blipFill>
          <p:spPr>
            <a:xfrm>
              <a:off x="8116044" y="2060848"/>
              <a:ext cx="3395439" cy="3384376"/>
            </a:xfrm>
            <a:custGeom>
              <a:avLst/>
              <a:gdLst>
                <a:gd name="connsiteX0" fmla="*/ 1092929 w 2459092"/>
                <a:gd name="connsiteY0" fmla="*/ 0 h 2451080"/>
                <a:gd name="connsiteX1" fmla="*/ 1366163 w 2459092"/>
                <a:gd name="connsiteY1" fmla="*/ 0 h 2451080"/>
                <a:gd name="connsiteX2" fmla="*/ 1477343 w 2459092"/>
                <a:gd name="connsiteY2" fmla="*/ 16968 h 2451080"/>
                <a:gd name="connsiteX3" fmla="*/ 2459092 w 2459092"/>
                <a:gd name="connsiteY3" fmla="*/ 1221534 h 2451080"/>
                <a:gd name="connsiteX4" fmla="*/ 1229546 w 2459092"/>
                <a:gd name="connsiteY4" fmla="*/ 2451080 h 2451080"/>
                <a:gd name="connsiteX5" fmla="*/ 0 w 2459092"/>
                <a:gd name="connsiteY5" fmla="*/ 1221534 h 2451080"/>
                <a:gd name="connsiteX6" fmla="*/ 981750 w 2459092"/>
                <a:gd name="connsiteY6" fmla="*/ 16968 h 24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9092" h="2451080">
                  <a:moveTo>
                    <a:pt x="1092929" y="0"/>
                  </a:moveTo>
                  <a:lnTo>
                    <a:pt x="1366163" y="0"/>
                  </a:lnTo>
                  <a:lnTo>
                    <a:pt x="1477343" y="16968"/>
                  </a:lnTo>
                  <a:cubicBezTo>
                    <a:pt x="2037626" y="131619"/>
                    <a:pt x="2459092" y="627357"/>
                    <a:pt x="2459092" y="1221534"/>
                  </a:cubicBezTo>
                  <a:cubicBezTo>
                    <a:pt x="2459092" y="1900594"/>
                    <a:pt x="1908606" y="2451080"/>
                    <a:pt x="1229546" y="2451080"/>
                  </a:cubicBezTo>
                  <a:cubicBezTo>
                    <a:pt x="550486" y="2451080"/>
                    <a:pt x="0" y="1900594"/>
                    <a:pt x="0" y="1221534"/>
                  </a:cubicBezTo>
                  <a:cubicBezTo>
                    <a:pt x="0" y="627357"/>
                    <a:pt x="421466" y="131619"/>
                    <a:pt x="981750" y="16968"/>
                  </a:cubicBezTo>
                  <a:close/>
                </a:path>
              </a:pathLst>
            </a:custGeom>
            <a:ln w="6350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0" name="等腰三角形 9"/>
            <p:cNvSpPr/>
            <p:nvPr/>
          </p:nvSpPr>
          <p:spPr>
            <a:xfrm rot="16200000">
              <a:off x="7676188" y="3464917"/>
              <a:ext cx="287457" cy="576237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5038" y="1268413"/>
            <a:ext cx="4873625" cy="5040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7125" y="1444625"/>
            <a:ext cx="4464050" cy="6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7950" y="1268413"/>
            <a:ext cx="4872038" cy="50403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Rectangle 3"/>
          <p:cNvSpPr>
            <a:spLocks noGrp="1" noRot="1"/>
          </p:cNvSpPr>
          <p:nvPr>
            <p:ph idx="1"/>
          </p:nvPr>
        </p:nvSpPr>
        <p:spPr>
          <a:xfrm>
            <a:off x="1055688" y="2297113"/>
            <a:ext cx="4608512" cy="3786187"/>
          </a:xfr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对外：主要是明确信息报告与信息发布（包括应急值守电话，上报时间，上报程序等等）；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对内：明确应急指挥机构及职责，应急响应程序（包括什么级别的危急事件采取什么样的响应程序等等）。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综合预案实例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综合预案的主要内容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8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（一）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矩形 7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5850" y="154305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综合预案要点</a:t>
            </a:r>
            <a:endParaRPr lang="zh-CN" altLang="en-US" sz="24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1150" y="1444625"/>
            <a:ext cx="4465638" cy="6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70788" y="1527175"/>
            <a:ext cx="2646362" cy="4603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综合预案框架结构</a:t>
            </a:r>
            <a:endParaRPr kumimoji="1" lang="zh-CN" altLang="en-US" sz="24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59563" y="2552700"/>
            <a:ext cx="2084387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17000" y="2547938"/>
            <a:ext cx="2093913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65913" y="3219450"/>
            <a:ext cx="2085975" cy="50323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24938" y="3214688"/>
            <a:ext cx="2092325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65913" y="3938588"/>
            <a:ext cx="2085975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24938" y="3933825"/>
            <a:ext cx="2092325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73850" y="4605338"/>
            <a:ext cx="2084388" cy="50323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031288" y="4600575"/>
            <a:ext cx="2092325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65913" y="5253038"/>
            <a:ext cx="2085975" cy="50323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024938" y="5248275"/>
            <a:ext cx="2092325" cy="50482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矩形 14"/>
          <p:cNvSpPr>
            <a:spLocks noChangeArrowheads="1"/>
          </p:cNvSpPr>
          <p:nvPr/>
        </p:nvSpPr>
        <p:spPr bwMode="auto">
          <a:xfrm>
            <a:off x="7348538" y="2676525"/>
            <a:ext cx="650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总则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矩形 23"/>
          <p:cNvSpPr>
            <a:spLocks noChangeArrowheads="1"/>
          </p:cNvSpPr>
          <p:nvPr/>
        </p:nvSpPr>
        <p:spPr bwMode="auto">
          <a:xfrm>
            <a:off x="9245600" y="2676525"/>
            <a:ext cx="1570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事故风险描述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矩形 35"/>
          <p:cNvSpPr>
            <a:spLocks noChangeArrowheads="1"/>
          </p:cNvSpPr>
          <p:nvPr/>
        </p:nvSpPr>
        <p:spPr bwMode="auto">
          <a:xfrm>
            <a:off x="6829425" y="3341688"/>
            <a:ext cx="18113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组织机构及职责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矩形 36"/>
          <p:cNvSpPr>
            <a:spLocks noChangeArrowheads="1"/>
          </p:cNvSpPr>
          <p:nvPr/>
        </p:nvSpPr>
        <p:spPr bwMode="auto">
          <a:xfrm>
            <a:off x="9207500" y="3330575"/>
            <a:ext cx="1800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预警及信息报告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8" name="矩形 37"/>
          <p:cNvSpPr>
            <a:spLocks noChangeArrowheads="1"/>
          </p:cNvSpPr>
          <p:nvPr/>
        </p:nvSpPr>
        <p:spPr bwMode="auto">
          <a:xfrm>
            <a:off x="7170738" y="4043363"/>
            <a:ext cx="1114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应急响应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矩形 38"/>
          <p:cNvSpPr>
            <a:spLocks noChangeArrowheads="1"/>
          </p:cNvSpPr>
          <p:nvPr/>
        </p:nvSpPr>
        <p:spPr bwMode="auto">
          <a:xfrm>
            <a:off x="9507538" y="4064000"/>
            <a:ext cx="11128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信息公开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矩形 39"/>
          <p:cNvSpPr>
            <a:spLocks noChangeArrowheads="1"/>
          </p:cNvSpPr>
          <p:nvPr/>
        </p:nvSpPr>
        <p:spPr bwMode="auto">
          <a:xfrm>
            <a:off x="7170738" y="4716463"/>
            <a:ext cx="1114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后期处置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矩形 40"/>
          <p:cNvSpPr>
            <a:spLocks noChangeArrowheads="1"/>
          </p:cNvSpPr>
          <p:nvPr/>
        </p:nvSpPr>
        <p:spPr bwMode="auto">
          <a:xfrm>
            <a:off x="9550400" y="4730750"/>
            <a:ext cx="11144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保障措施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2" name="矩形 41"/>
          <p:cNvSpPr>
            <a:spLocks noChangeArrowheads="1"/>
          </p:cNvSpPr>
          <p:nvPr/>
        </p:nvSpPr>
        <p:spPr bwMode="auto">
          <a:xfrm>
            <a:off x="6950075" y="5337175"/>
            <a:ext cx="1570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应急预案管理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矩形 43"/>
          <p:cNvSpPr>
            <a:spLocks noChangeArrowheads="1"/>
          </p:cNvSpPr>
          <p:nvPr/>
        </p:nvSpPr>
        <p:spPr bwMode="auto">
          <a:xfrm>
            <a:off x="9879013" y="5360988"/>
            <a:ext cx="649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附则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75175" y="2159000"/>
            <a:ext cx="7616825" cy="33274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91113" y="2852738"/>
            <a:ext cx="6405562" cy="1939925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针对具体的事故类别、危险源和应急保障而制定的计划或方案，是综合应急预案的组成部分，应按照综合应急预案的程序和要求组织制定，是综合应急预案的附件和重要组成部分。</a:t>
            </a:r>
            <a:endParaRPr lang="zh-CN" altLang="en-US" sz="20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矩形 7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633" name="组合 12"/>
          <p:cNvGrpSpPr/>
          <p:nvPr/>
        </p:nvGrpSpPr>
        <p:grpSpPr bwMode="auto">
          <a:xfrm>
            <a:off x="357188" y="2089150"/>
            <a:ext cx="3960812" cy="3382963"/>
            <a:chOff x="304800" y="2069793"/>
            <a:chExt cx="3960440" cy="338437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" t="9310" r="6165" b="3020"/>
            <a:stretch>
              <a:fillRect/>
            </a:stretch>
          </p:blipFill>
          <p:spPr>
            <a:xfrm>
              <a:off x="304800" y="2069793"/>
              <a:ext cx="3384376" cy="3384376"/>
            </a:xfrm>
            <a:custGeom>
              <a:avLst/>
              <a:gdLst>
                <a:gd name="connsiteX0" fmla="*/ 1092929 w 2459092"/>
                <a:gd name="connsiteY0" fmla="*/ 0 h 2451080"/>
                <a:gd name="connsiteX1" fmla="*/ 1366163 w 2459092"/>
                <a:gd name="connsiteY1" fmla="*/ 0 h 2451080"/>
                <a:gd name="connsiteX2" fmla="*/ 1477343 w 2459092"/>
                <a:gd name="connsiteY2" fmla="*/ 16968 h 2451080"/>
                <a:gd name="connsiteX3" fmla="*/ 2459092 w 2459092"/>
                <a:gd name="connsiteY3" fmla="*/ 1221534 h 2451080"/>
                <a:gd name="connsiteX4" fmla="*/ 1229546 w 2459092"/>
                <a:gd name="connsiteY4" fmla="*/ 2451080 h 2451080"/>
                <a:gd name="connsiteX5" fmla="*/ 0 w 2459092"/>
                <a:gd name="connsiteY5" fmla="*/ 1221534 h 2451080"/>
                <a:gd name="connsiteX6" fmla="*/ 981750 w 2459092"/>
                <a:gd name="connsiteY6" fmla="*/ 16968 h 24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9092" h="2451080">
                  <a:moveTo>
                    <a:pt x="1092929" y="0"/>
                  </a:moveTo>
                  <a:lnTo>
                    <a:pt x="1366163" y="0"/>
                  </a:lnTo>
                  <a:lnTo>
                    <a:pt x="1477343" y="16968"/>
                  </a:lnTo>
                  <a:cubicBezTo>
                    <a:pt x="2037626" y="131619"/>
                    <a:pt x="2459092" y="627357"/>
                    <a:pt x="2459092" y="1221534"/>
                  </a:cubicBezTo>
                  <a:cubicBezTo>
                    <a:pt x="2459092" y="1900594"/>
                    <a:pt x="1908606" y="2451080"/>
                    <a:pt x="1229546" y="2451080"/>
                  </a:cubicBezTo>
                  <a:cubicBezTo>
                    <a:pt x="550486" y="2451080"/>
                    <a:pt x="0" y="1900594"/>
                    <a:pt x="0" y="1221534"/>
                  </a:cubicBezTo>
                  <a:cubicBezTo>
                    <a:pt x="0" y="627357"/>
                    <a:pt x="421466" y="131619"/>
                    <a:pt x="981750" y="16968"/>
                  </a:cubicBezTo>
                  <a:close/>
                </a:path>
              </a:pathLst>
            </a:custGeom>
            <a:ln w="6350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7" name="等腰三角形 16"/>
            <p:cNvSpPr/>
            <p:nvPr/>
          </p:nvSpPr>
          <p:spPr>
            <a:xfrm rot="5400000" flipH="1">
              <a:off x="3833407" y="3473878"/>
              <a:ext cx="287457" cy="57620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781300"/>
            <a:ext cx="12192000" cy="1871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6763" y="1627188"/>
            <a:ext cx="3313112" cy="461962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专项应急预案的要点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68300" y="3208338"/>
            <a:ext cx="3949700" cy="1071562"/>
          </a:xfrm>
          <a:custGeom>
            <a:avLst/>
            <a:gdLst>
              <a:gd name="connsiteX0" fmla="*/ 0 w 3950385"/>
              <a:gd name="connsiteY0" fmla="*/ 0 h 1071148"/>
              <a:gd name="connsiteX1" fmla="*/ 3696742 w 3950385"/>
              <a:gd name="connsiteY1" fmla="*/ 0 h 1071148"/>
              <a:gd name="connsiteX2" fmla="*/ 3696742 w 3950385"/>
              <a:gd name="connsiteY2" fmla="*/ 446365 h 1071148"/>
              <a:gd name="connsiteX3" fmla="*/ 3950385 w 3950385"/>
              <a:gd name="connsiteY3" fmla="*/ 535575 h 1071148"/>
              <a:gd name="connsiteX4" fmla="*/ 3696742 w 3950385"/>
              <a:gd name="connsiteY4" fmla="*/ 624783 h 1071148"/>
              <a:gd name="connsiteX5" fmla="*/ 3696742 w 3950385"/>
              <a:gd name="connsiteY5" fmla="*/ 1071148 h 1071148"/>
              <a:gd name="connsiteX6" fmla="*/ 0 w 3950385"/>
              <a:gd name="connsiteY6" fmla="*/ 1071148 h 107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0385" h="1071148">
                <a:moveTo>
                  <a:pt x="0" y="0"/>
                </a:moveTo>
                <a:lnTo>
                  <a:pt x="3696742" y="0"/>
                </a:lnTo>
                <a:lnTo>
                  <a:pt x="3696742" y="446365"/>
                </a:lnTo>
                <a:lnTo>
                  <a:pt x="3950385" y="535575"/>
                </a:lnTo>
                <a:lnTo>
                  <a:pt x="3696742" y="624783"/>
                </a:lnTo>
                <a:lnTo>
                  <a:pt x="3696742" y="1071148"/>
                </a:lnTo>
                <a:lnTo>
                  <a:pt x="0" y="10711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92625" y="3124200"/>
            <a:ext cx="1241425" cy="1241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263" y="3513138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2F5597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可按照事件的类别分为</a:t>
            </a:r>
            <a:endParaRPr lang="zh-CN" altLang="en-US" sz="2000" b="1">
              <a:solidFill>
                <a:srgbClr val="2F559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788" y="3522663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新闻发布</a:t>
            </a:r>
            <a:endParaRPr lang="zh-CN" altLang="en-US" sz="200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30900" y="3544888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事故灾难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930900" y="3124200"/>
            <a:ext cx="1239838" cy="1241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67588" y="3124200"/>
            <a:ext cx="1241425" cy="1241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805863" y="3124200"/>
            <a:ext cx="1239837" cy="1241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0242550" y="3124200"/>
            <a:ext cx="1241425" cy="1241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70588" y="3533775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事故灾难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10450" y="3544888"/>
            <a:ext cx="1211263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社会安全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48725" y="3533775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自然灾害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85413" y="3522663"/>
            <a:ext cx="1211262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公共卫生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2163" y="5322888"/>
            <a:ext cx="10604500" cy="4996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每类专项应急预案又应有与其相关的若干个具体的预案，明确救援程序和具体应急救援措施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6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679" name="组合 1"/>
          <p:cNvGrpSpPr/>
          <p:nvPr/>
        </p:nvGrpSpPr>
        <p:grpSpPr bwMode="auto">
          <a:xfrm>
            <a:off x="4379913" y="1984375"/>
            <a:ext cx="3432175" cy="3433763"/>
            <a:chOff x="4514541" y="2148768"/>
            <a:chExt cx="3162917" cy="3162934"/>
          </a:xfrm>
        </p:grpSpPr>
        <p:sp>
          <p:nvSpPr>
            <p:cNvPr id="9" name="任意多边形 8"/>
            <p:cNvSpPr/>
            <p:nvPr/>
          </p:nvSpPr>
          <p:spPr>
            <a:xfrm>
              <a:off x="4514541" y="2148768"/>
              <a:ext cx="3162917" cy="3162934"/>
            </a:xfrm>
            <a:custGeom>
              <a:avLst/>
              <a:gdLst>
                <a:gd name="connsiteX0" fmla="*/ 0 w 1674318"/>
                <a:gd name="connsiteY0" fmla="*/ 837162 h 1674327"/>
                <a:gd name="connsiteX1" fmla="*/ 837160 w 1674318"/>
                <a:gd name="connsiteY1" fmla="*/ 837162 h 1674327"/>
                <a:gd name="connsiteX2" fmla="*/ 837161 w 1674318"/>
                <a:gd name="connsiteY2" fmla="*/ 837162 h 1674327"/>
                <a:gd name="connsiteX3" fmla="*/ 1674318 w 1674318"/>
                <a:gd name="connsiteY3" fmla="*/ 837162 h 1674327"/>
                <a:gd name="connsiteX4" fmla="*/ 1547543 w 1674318"/>
                <a:gd name="connsiteY4" fmla="*/ 975992 h 1674327"/>
                <a:gd name="connsiteX5" fmla="*/ 1611725 w 1674318"/>
                <a:gd name="connsiteY5" fmla="*/ 1155014 h 1674327"/>
                <a:gd name="connsiteX6" fmla="*/ 1440147 w 1674318"/>
                <a:gd name="connsiteY6" fmla="*/ 1237141 h 1674327"/>
                <a:gd name="connsiteX7" fmla="*/ 1431155 w 1674318"/>
                <a:gd name="connsiteY7" fmla="*/ 1427131 h 1674327"/>
                <a:gd name="connsiteX8" fmla="*/ 1241205 w 1674318"/>
                <a:gd name="connsiteY8" fmla="*/ 1437557 h 1674327"/>
                <a:gd name="connsiteX9" fmla="*/ 1160086 w 1674318"/>
                <a:gd name="connsiteY9" fmla="*/ 1609563 h 1674327"/>
                <a:gd name="connsiteX10" fmla="*/ 980640 w 1674318"/>
                <a:gd name="connsiteY10" fmla="*/ 1546272 h 1674327"/>
                <a:gd name="connsiteX11" fmla="*/ 839951 w 1674318"/>
                <a:gd name="connsiteY11" fmla="*/ 1674327 h 1674327"/>
                <a:gd name="connsiteX12" fmla="*/ 837161 w 1674318"/>
                <a:gd name="connsiteY12" fmla="*/ 1674133 h 1674327"/>
                <a:gd name="connsiteX13" fmla="*/ 834370 w 1674318"/>
                <a:gd name="connsiteY13" fmla="*/ 1674327 h 1674327"/>
                <a:gd name="connsiteX14" fmla="*/ 693681 w 1674318"/>
                <a:gd name="connsiteY14" fmla="*/ 1546272 h 1674327"/>
                <a:gd name="connsiteX15" fmla="*/ 514234 w 1674318"/>
                <a:gd name="connsiteY15" fmla="*/ 1609563 h 1674327"/>
                <a:gd name="connsiteX16" fmla="*/ 433076 w 1674318"/>
                <a:gd name="connsiteY16" fmla="*/ 1437557 h 1674327"/>
                <a:gd name="connsiteX17" fmla="*/ 243164 w 1674318"/>
                <a:gd name="connsiteY17" fmla="*/ 1427131 h 1674327"/>
                <a:gd name="connsiteX18" fmla="*/ 234172 w 1674318"/>
                <a:gd name="connsiteY18" fmla="*/ 1237141 h 1674327"/>
                <a:gd name="connsiteX19" fmla="*/ 62593 w 1674318"/>
                <a:gd name="connsiteY19" fmla="*/ 1155014 h 1674327"/>
                <a:gd name="connsiteX20" fmla="*/ 126776 w 1674318"/>
                <a:gd name="connsiteY20" fmla="*/ 975992 h 1674327"/>
                <a:gd name="connsiteX21" fmla="*/ 0 w 1674318"/>
                <a:gd name="connsiteY21" fmla="*/ 837162 h 1674327"/>
                <a:gd name="connsiteX22" fmla="*/ 834370 w 1674318"/>
                <a:gd name="connsiteY22" fmla="*/ 0 h 1674327"/>
                <a:gd name="connsiteX23" fmla="*/ 837161 w 1674318"/>
                <a:gd name="connsiteY23" fmla="*/ 194 h 1674327"/>
                <a:gd name="connsiteX24" fmla="*/ 839951 w 1674318"/>
                <a:gd name="connsiteY24" fmla="*/ 0 h 1674327"/>
                <a:gd name="connsiteX25" fmla="*/ 980640 w 1674318"/>
                <a:gd name="connsiteY25" fmla="*/ 128054 h 1674327"/>
                <a:gd name="connsiteX26" fmla="*/ 1160086 w 1674318"/>
                <a:gd name="connsiteY26" fmla="*/ 64763 h 1674327"/>
                <a:gd name="connsiteX27" fmla="*/ 1241205 w 1674318"/>
                <a:gd name="connsiteY27" fmla="*/ 236768 h 1674327"/>
                <a:gd name="connsiteX28" fmla="*/ 1431155 w 1674318"/>
                <a:gd name="connsiteY28" fmla="*/ 247194 h 1674327"/>
                <a:gd name="connsiteX29" fmla="*/ 1440147 w 1674318"/>
                <a:gd name="connsiteY29" fmla="*/ 437182 h 1674327"/>
                <a:gd name="connsiteX30" fmla="*/ 1611725 w 1674318"/>
                <a:gd name="connsiteY30" fmla="*/ 519309 h 1674327"/>
                <a:gd name="connsiteX31" fmla="*/ 1547543 w 1674318"/>
                <a:gd name="connsiteY31" fmla="*/ 698329 h 1674327"/>
                <a:gd name="connsiteX32" fmla="*/ 1674318 w 1674318"/>
                <a:gd name="connsiteY32" fmla="*/ 837157 h 1674327"/>
                <a:gd name="connsiteX33" fmla="*/ 837161 w 1674318"/>
                <a:gd name="connsiteY33" fmla="*/ 837157 h 1674327"/>
                <a:gd name="connsiteX34" fmla="*/ 837160 w 1674318"/>
                <a:gd name="connsiteY34" fmla="*/ 837157 h 1674327"/>
                <a:gd name="connsiteX35" fmla="*/ 0 w 1674318"/>
                <a:gd name="connsiteY35" fmla="*/ 837157 h 1674327"/>
                <a:gd name="connsiteX36" fmla="*/ 126776 w 1674318"/>
                <a:gd name="connsiteY36" fmla="*/ 698329 h 1674327"/>
                <a:gd name="connsiteX37" fmla="*/ 62593 w 1674318"/>
                <a:gd name="connsiteY37" fmla="*/ 519309 h 1674327"/>
                <a:gd name="connsiteX38" fmla="*/ 234172 w 1674318"/>
                <a:gd name="connsiteY38" fmla="*/ 437182 h 1674327"/>
                <a:gd name="connsiteX39" fmla="*/ 243164 w 1674318"/>
                <a:gd name="connsiteY39" fmla="*/ 247194 h 1674327"/>
                <a:gd name="connsiteX40" fmla="*/ 433076 w 1674318"/>
                <a:gd name="connsiteY40" fmla="*/ 236768 h 1674327"/>
                <a:gd name="connsiteX41" fmla="*/ 514234 w 1674318"/>
                <a:gd name="connsiteY41" fmla="*/ 64763 h 1674327"/>
                <a:gd name="connsiteX42" fmla="*/ 693681 w 1674318"/>
                <a:gd name="connsiteY42" fmla="*/ 128054 h 1674327"/>
                <a:gd name="connsiteX43" fmla="*/ 834370 w 1674318"/>
                <a:gd name="connsiteY43" fmla="*/ 0 h 167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74318" h="1674327">
                  <a:moveTo>
                    <a:pt x="0" y="837162"/>
                  </a:moveTo>
                  <a:lnTo>
                    <a:pt x="837160" y="837162"/>
                  </a:lnTo>
                  <a:lnTo>
                    <a:pt x="837161" y="837162"/>
                  </a:lnTo>
                  <a:lnTo>
                    <a:pt x="1674318" y="837162"/>
                  </a:lnTo>
                  <a:cubicBezTo>
                    <a:pt x="1670481" y="887586"/>
                    <a:pt x="1557077" y="927312"/>
                    <a:pt x="1547543" y="975992"/>
                  </a:cubicBezTo>
                  <a:cubicBezTo>
                    <a:pt x="1537660" y="1026454"/>
                    <a:pt x="1631065" y="1108039"/>
                    <a:pt x="1611725" y="1155014"/>
                  </a:cubicBezTo>
                  <a:cubicBezTo>
                    <a:pt x="1592230" y="1202375"/>
                    <a:pt x="1468323" y="1194624"/>
                    <a:pt x="1440147" y="1237141"/>
                  </a:cubicBezTo>
                  <a:cubicBezTo>
                    <a:pt x="1411931" y="1279658"/>
                    <a:pt x="1467199" y="1390776"/>
                    <a:pt x="1431155" y="1427131"/>
                  </a:cubicBezTo>
                  <a:cubicBezTo>
                    <a:pt x="1395382" y="1463176"/>
                    <a:pt x="1283877" y="1408837"/>
                    <a:pt x="1241205" y="1437557"/>
                  </a:cubicBezTo>
                  <a:cubicBezTo>
                    <a:pt x="1199270" y="1465811"/>
                    <a:pt x="1207835" y="1589680"/>
                    <a:pt x="1160086" y="1609563"/>
                  </a:cubicBezTo>
                  <a:cubicBezTo>
                    <a:pt x="1113732" y="1628864"/>
                    <a:pt x="1031722" y="1535924"/>
                    <a:pt x="980640" y="1546272"/>
                  </a:cubicBezTo>
                  <a:cubicBezTo>
                    <a:pt x="929558" y="1556581"/>
                    <a:pt x="890141" y="1674095"/>
                    <a:pt x="839951" y="1674327"/>
                  </a:cubicBezTo>
                  <a:lnTo>
                    <a:pt x="837161" y="1674133"/>
                  </a:lnTo>
                  <a:lnTo>
                    <a:pt x="834370" y="1674327"/>
                  </a:lnTo>
                  <a:cubicBezTo>
                    <a:pt x="784179" y="1674095"/>
                    <a:pt x="744763" y="1556581"/>
                    <a:pt x="693681" y="1546272"/>
                  </a:cubicBezTo>
                  <a:cubicBezTo>
                    <a:pt x="642598" y="1535924"/>
                    <a:pt x="560588" y="1628864"/>
                    <a:pt x="514234" y="1609563"/>
                  </a:cubicBezTo>
                  <a:cubicBezTo>
                    <a:pt x="466484" y="1589680"/>
                    <a:pt x="475011" y="1465811"/>
                    <a:pt x="433076" y="1437557"/>
                  </a:cubicBezTo>
                  <a:cubicBezTo>
                    <a:pt x="390442" y="1408837"/>
                    <a:pt x="278937" y="1463176"/>
                    <a:pt x="243164" y="1427131"/>
                  </a:cubicBezTo>
                  <a:cubicBezTo>
                    <a:pt x="207120" y="1390776"/>
                    <a:pt x="262388" y="1279658"/>
                    <a:pt x="234172" y="1237141"/>
                  </a:cubicBezTo>
                  <a:cubicBezTo>
                    <a:pt x="205996" y="1194624"/>
                    <a:pt x="82088" y="1202375"/>
                    <a:pt x="62593" y="1155014"/>
                  </a:cubicBezTo>
                  <a:cubicBezTo>
                    <a:pt x="43253" y="1108039"/>
                    <a:pt x="136659" y="1026454"/>
                    <a:pt x="126776" y="975992"/>
                  </a:cubicBezTo>
                  <a:cubicBezTo>
                    <a:pt x="117241" y="927312"/>
                    <a:pt x="3837" y="887586"/>
                    <a:pt x="0" y="837162"/>
                  </a:cubicBezTo>
                  <a:close/>
                  <a:moveTo>
                    <a:pt x="834370" y="0"/>
                  </a:moveTo>
                  <a:lnTo>
                    <a:pt x="837161" y="194"/>
                  </a:lnTo>
                  <a:lnTo>
                    <a:pt x="839951" y="0"/>
                  </a:lnTo>
                  <a:cubicBezTo>
                    <a:pt x="890141" y="233"/>
                    <a:pt x="929558" y="117745"/>
                    <a:pt x="980640" y="128054"/>
                  </a:cubicBezTo>
                  <a:cubicBezTo>
                    <a:pt x="1031722" y="138402"/>
                    <a:pt x="1113732" y="45462"/>
                    <a:pt x="1160086" y="64763"/>
                  </a:cubicBezTo>
                  <a:cubicBezTo>
                    <a:pt x="1207835" y="84646"/>
                    <a:pt x="1199270" y="208514"/>
                    <a:pt x="1241205" y="236768"/>
                  </a:cubicBezTo>
                  <a:cubicBezTo>
                    <a:pt x="1283877" y="265487"/>
                    <a:pt x="1395382" y="211150"/>
                    <a:pt x="1431155" y="247194"/>
                  </a:cubicBezTo>
                  <a:cubicBezTo>
                    <a:pt x="1467199" y="283548"/>
                    <a:pt x="1411931" y="394665"/>
                    <a:pt x="1440147" y="437182"/>
                  </a:cubicBezTo>
                  <a:cubicBezTo>
                    <a:pt x="1468323" y="479699"/>
                    <a:pt x="1592230" y="471947"/>
                    <a:pt x="1611725" y="519309"/>
                  </a:cubicBezTo>
                  <a:cubicBezTo>
                    <a:pt x="1631065" y="566283"/>
                    <a:pt x="1537660" y="647867"/>
                    <a:pt x="1547543" y="698329"/>
                  </a:cubicBezTo>
                  <a:cubicBezTo>
                    <a:pt x="1557077" y="747008"/>
                    <a:pt x="1670481" y="786773"/>
                    <a:pt x="1674318" y="837157"/>
                  </a:cubicBezTo>
                  <a:lnTo>
                    <a:pt x="837161" y="837157"/>
                  </a:lnTo>
                  <a:lnTo>
                    <a:pt x="837160" y="837157"/>
                  </a:lnTo>
                  <a:lnTo>
                    <a:pt x="0" y="837157"/>
                  </a:lnTo>
                  <a:cubicBezTo>
                    <a:pt x="3837" y="786773"/>
                    <a:pt x="117241" y="747008"/>
                    <a:pt x="126776" y="698329"/>
                  </a:cubicBezTo>
                  <a:cubicBezTo>
                    <a:pt x="136659" y="647867"/>
                    <a:pt x="43253" y="566283"/>
                    <a:pt x="62593" y="519309"/>
                  </a:cubicBezTo>
                  <a:cubicBezTo>
                    <a:pt x="82088" y="471947"/>
                    <a:pt x="205996" y="479699"/>
                    <a:pt x="234172" y="437182"/>
                  </a:cubicBezTo>
                  <a:cubicBezTo>
                    <a:pt x="262388" y="394665"/>
                    <a:pt x="207120" y="283548"/>
                    <a:pt x="243164" y="247194"/>
                  </a:cubicBezTo>
                  <a:cubicBezTo>
                    <a:pt x="278937" y="211150"/>
                    <a:pt x="390442" y="265487"/>
                    <a:pt x="433076" y="236768"/>
                  </a:cubicBezTo>
                  <a:cubicBezTo>
                    <a:pt x="475011" y="208514"/>
                    <a:pt x="466484" y="84646"/>
                    <a:pt x="514234" y="64763"/>
                  </a:cubicBezTo>
                  <a:cubicBezTo>
                    <a:pt x="560588" y="45462"/>
                    <a:pt x="642598" y="138402"/>
                    <a:pt x="693681" y="128054"/>
                  </a:cubicBezTo>
                  <a:cubicBezTo>
                    <a:pt x="744763" y="117745"/>
                    <a:pt x="784179" y="233"/>
                    <a:pt x="8343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0092" tIns="20092" rIns="20092" bIns="20092" anchor="ctr"/>
            <a:lstStyle/>
            <a:p>
              <a:pPr>
                <a:defRPr/>
              </a:pPr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9" name="任意多边形 9"/>
            <p:cNvSpPr/>
            <p:nvPr/>
          </p:nvSpPr>
          <p:spPr bwMode="auto">
            <a:xfrm>
              <a:off x="4702982" y="2341432"/>
              <a:ext cx="2786034" cy="2777606"/>
            </a:xfrm>
            <a:custGeom>
              <a:avLst/>
              <a:gdLst>
                <a:gd name="T0" fmla="*/ 2325685 w 1674318"/>
                <a:gd name="T1" fmla="*/ 0 h 1669253"/>
                <a:gd name="T2" fmla="*/ 2715230 w 1674318"/>
                <a:gd name="T3" fmla="*/ 354559 h 1669253"/>
                <a:gd name="T4" fmla="*/ 3212086 w 1674318"/>
                <a:gd name="T5" fmla="*/ 179317 h 1669253"/>
                <a:gd name="T6" fmla="*/ 3436691 w 1674318"/>
                <a:gd name="T7" fmla="*/ 655572 h 1669253"/>
                <a:gd name="T8" fmla="*/ 3962630 w 1674318"/>
                <a:gd name="T9" fmla="*/ 684439 h 1669253"/>
                <a:gd name="T10" fmla="*/ 3987525 w 1674318"/>
                <a:gd name="T11" fmla="*/ 1210485 h 1669253"/>
                <a:gd name="T12" fmla="*/ 4462598 w 1674318"/>
                <a:gd name="T13" fmla="*/ 1437881 h 1669253"/>
                <a:gd name="T14" fmla="*/ 4284890 w 1674318"/>
                <a:gd name="T15" fmla="*/ 1933555 h 1669253"/>
                <a:gd name="T16" fmla="*/ 4618858 w 1674318"/>
                <a:gd name="T17" fmla="*/ 2266905 h 1669253"/>
                <a:gd name="T18" fmla="*/ 4631213 w 1674318"/>
                <a:gd name="T19" fmla="*/ 2303892 h 1669253"/>
                <a:gd name="T20" fmla="*/ 4635909 w 1674318"/>
                <a:gd name="T21" fmla="*/ 2303892 h 1669253"/>
                <a:gd name="T22" fmla="*/ 4633561 w 1674318"/>
                <a:gd name="T23" fmla="*/ 2310922 h 1669253"/>
                <a:gd name="T24" fmla="*/ 4635909 w 1674318"/>
                <a:gd name="T25" fmla="*/ 2317949 h 1669253"/>
                <a:gd name="T26" fmla="*/ 4631216 w 1674318"/>
                <a:gd name="T27" fmla="*/ 2317949 h 1669253"/>
                <a:gd name="T28" fmla="*/ 4618858 w 1674318"/>
                <a:gd name="T29" fmla="*/ 2354965 h 1669253"/>
                <a:gd name="T30" fmla="*/ 4284890 w 1674318"/>
                <a:gd name="T31" fmla="*/ 2688288 h 1669253"/>
                <a:gd name="T32" fmla="*/ 4462598 w 1674318"/>
                <a:gd name="T33" fmla="*/ 3183969 h 1669253"/>
                <a:gd name="T34" fmla="*/ 3987525 w 1674318"/>
                <a:gd name="T35" fmla="*/ 3411367 h 1669253"/>
                <a:gd name="T36" fmla="*/ 3962630 w 1674318"/>
                <a:gd name="T37" fmla="*/ 3937418 h 1669253"/>
                <a:gd name="T38" fmla="*/ 3436691 w 1674318"/>
                <a:gd name="T39" fmla="*/ 3966286 h 1669253"/>
                <a:gd name="T40" fmla="*/ 3212086 w 1674318"/>
                <a:gd name="T41" fmla="*/ 4442543 h 1669253"/>
                <a:gd name="T42" fmla="*/ 2715230 w 1674318"/>
                <a:gd name="T43" fmla="*/ 4267300 h 1669253"/>
                <a:gd name="T44" fmla="*/ 2325685 w 1674318"/>
                <a:gd name="T45" fmla="*/ 4621863 h 1669253"/>
                <a:gd name="T46" fmla="*/ 2317959 w 1674318"/>
                <a:gd name="T47" fmla="*/ 4621326 h 1669253"/>
                <a:gd name="T48" fmla="*/ 2317959 w 1674318"/>
                <a:gd name="T49" fmla="*/ 4621347 h 1669253"/>
                <a:gd name="T50" fmla="*/ 2310232 w 1674318"/>
                <a:gd name="T51" fmla="*/ 4621885 h 1669253"/>
                <a:gd name="T52" fmla="*/ 1920687 w 1674318"/>
                <a:gd name="T53" fmla="*/ 4267322 h 1669253"/>
                <a:gd name="T54" fmla="*/ 1423829 w 1674318"/>
                <a:gd name="T55" fmla="*/ 4442564 h 1669253"/>
                <a:gd name="T56" fmla="*/ 1199115 w 1674318"/>
                <a:gd name="T57" fmla="*/ 3966308 h 1669253"/>
                <a:gd name="T58" fmla="*/ 673280 w 1674318"/>
                <a:gd name="T59" fmla="*/ 3937439 h 1669253"/>
                <a:gd name="T60" fmla="*/ 648384 w 1674318"/>
                <a:gd name="T61" fmla="*/ 3411390 h 1669253"/>
                <a:gd name="T62" fmla="*/ 173310 w 1674318"/>
                <a:gd name="T63" fmla="*/ 3183990 h 1669253"/>
                <a:gd name="T64" fmla="*/ 351019 w 1674318"/>
                <a:gd name="T65" fmla="*/ 2688312 h 1669253"/>
                <a:gd name="T66" fmla="*/ 17051 w 1674318"/>
                <a:gd name="T67" fmla="*/ 2354988 h 1669253"/>
                <a:gd name="T68" fmla="*/ 4684 w 1674318"/>
                <a:gd name="T69" fmla="*/ 2317949 h 1669253"/>
                <a:gd name="T70" fmla="*/ 0 w 1674318"/>
                <a:gd name="T71" fmla="*/ 2317949 h 1669253"/>
                <a:gd name="T72" fmla="*/ 2343 w 1674318"/>
                <a:gd name="T73" fmla="*/ 2310932 h 1669253"/>
                <a:gd name="T74" fmla="*/ 0 w 1674318"/>
                <a:gd name="T75" fmla="*/ 2303914 h 1669253"/>
                <a:gd name="T76" fmla="*/ 4687 w 1674318"/>
                <a:gd name="T77" fmla="*/ 2303914 h 1669253"/>
                <a:gd name="T78" fmla="*/ 17051 w 1674318"/>
                <a:gd name="T79" fmla="*/ 2266905 h 1669253"/>
                <a:gd name="T80" fmla="*/ 351019 w 1674318"/>
                <a:gd name="T81" fmla="*/ 1933555 h 1669253"/>
                <a:gd name="T82" fmla="*/ 173310 w 1674318"/>
                <a:gd name="T83" fmla="*/ 1437881 h 1669253"/>
                <a:gd name="T84" fmla="*/ 648384 w 1674318"/>
                <a:gd name="T85" fmla="*/ 1210485 h 1669253"/>
                <a:gd name="T86" fmla="*/ 673280 w 1674318"/>
                <a:gd name="T87" fmla="*/ 684439 h 1669253"/>
                <a:gd name="T88" fmla="*/ 1199115 w 1674318"/>
                <a:gd name="T89" fmla="*/ 655572 h 1669253"/>
                <a:gd name="T90" fmla="*/ 1423829 w 1674318"/>
                <a:gd name="T91" fmla="*/ 179317 h 1669253"/>
                <a:gd name="T92" fmla="*/ 1920687 w 1674318"/>
                <a:gd name="T93" fmla="*/ 354559 h 1669253"/>
                <a:gd name="T94" fmla="*/ 2310232 w 1674318"/>
                <a:gd name="T95" fmla="*/ 0 h 1669253"/>
                <a:gd name="T96" fmla="*/ 2317959 w 1674318"/>
                <a:gd name="T97" fmla="*/ 537 h 1669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74318" h="1669253">
                  <a:moveTo>
                    <a:pt x="839951" y="0"/>
                  </a:moveTo>
                  <a:cubicBezTo>
                    <a:pt x="890141" y="233"/>
                    <a:pt x="929558" y="117745"/>
                    <a:pt x="980640" y="128054"/>
                  </a:cubicBezTo>
                  <a:cubicBezTo>
                    <a:pt x="1031722" y="138402"/>
                    <a:pt x="1113732" y="45462"/>
                    <a:pt x="1160086" y="64763"/>
                  </a:cubicBezTo>
                  <a:cubicBezTo>
                    <a:pt x="1207835" y="84646"/>
                    <a:pt x="1199270" y="208514"/>
                    <a:pt x="1241205" y="236768"/>
                  </a:cubicBezTo>
                  <a:cubicBezTo>
                    <a:pt x="1283877" y="265487"/>
                    <a:pt x="1395382" y="211150"/>
                    <a:pt x="1431155" y="247194"/>
                  </a:cubicBezTo>
                  <a:cubicBezTo>
                    <a:pt x="1467199" y="283548"/>
                    <a:pt x="1411931" y="394665"/>
                    <a:pt x="1440146" y="437182"/>
                  </a:cubicBezTo>
                  <a:cubicBezTo>
                    <a:pt x="1468323" y="479699"/>
                    <a:pt x="1592230" y="471947"/>
                    <a:pt x="1611725" y="519309"/>
                  </a:cubicBezTo>
                  <a:cubicBezTo>
                    <a:pt x="1631065" y="566282"/>
                    <a:pt x="1537660" y="647866"/>
                    <a:pt x="1547543" y="698328"/>
                  </a:cubicBezTo>
                  <a:cubicBezTo>
                    <a:pt x="1555885" y="740923"/>
                    <a:pt x="1643753" y="776692"/>
                    <a:pt x="1668160" y="818722"/>
                  </a:cubicBezTo>
                  <a:lnTo>
                    <a:pt x="1672622" y="832080"/>
                  </a:lnTo>
                  <a:lnTo>
                    <a:pt x="1674318" y="832080"/>
                  </a:lnTo>
                  <a:lnTo>
                    <a:pt x="1673470" y="834619"/>
                  </a:lnTo>
                  <a:lnTo>
                    <a:pt x="1674318" y="837157"/>
                  </a:lnTo>
                  <a:lnTo>
                    <a:pt x="1672623" y="837157"/>
                  </a:lnTo>
                  <a:lnTo>
                    <a:pt x="1668160" y="850526"/>
                  </a:lnTo>
                  <a:cubicBezTo>
                    <a:pt x="1643753" y="892575"/>
                    <a:pt x="1555885" y="928315"/>
                    <a:pt x="1547543" y="970910"/>
                  </a:cubicBezTo>
                  <a:cubicBezTo>
                    <a:pt x="1537660" y="1021372"/>
                    <a:pt x="1631065" y="1102957"/>
                    <a:pt x="1611725" y="1149931"/>
                  </a:cubicBezTo>
                  <a:cubicBezTo>
                    <a:pt x="1592230" y="1197293"/>
                    <a:pt x="1468323" y="1189542"/>
                    <a:pt x="1440146" y="1232059"/>
                  </a:cubicBezTo>
                  <a:cubicBezTo>
                    <a:pt x="1411931" y="1274576"/>
                    <a:pt x="1467199" y="1385694"/>
                    <a:pt x="1431155" y="1422049"/>
                  </a:cubicBezTo>
                  <a:cubicBezTo>
                    <a:pt x="1395382" y="1458094"/>
                    <a:pt x="1283877" y="1403755"/>
                    <a:pt x="1241205" y="1432475"/>
                  </a:cubicBezTo>
                  <a:cubicBezTo>
                    <a:pt x="1199270" y="1460729"/>
                    <a:pt x="1207835" y="1584598"/>
                    <a:pt x="1160086" y="1604481"/>
                  </a:cubicBezTo>
                  <a:cubicBezTo>
                    <a:pt x="1113732" y="1623782"/>
                    <a:pt x="1031722" y="1530842"/>
                    <a:pt x="980640" y="1541190"/>
                  </a:cubicBezTo>
                  <a:cubicBezTo>
                    <a:pt x="929558" y="1551499"/>
                    <a:pt x="890141" y="1669013"/>
                    <a:pt x="839951" y="1669245"/>
                  </a:cubicBezTo>
                  <a:lnTo>
                    <a:pt x="837161" y="1669051"/>
                  </a:lnTo>
                  <a:lnTo>
                    <a:pt x="837161" y="1669059"/>
                  </a:lnTo>
                  <a:cubicBezTo>
                    <a:pt x="836231" y="1669137"/>
                    <a:pt x="835300" y="1669253"/>
                    <a:pt x="834370" y="1669253"/>
                  </a:cubicBezTo>
                  <a:cubicBezTo>
                    <a:pt x="784179" y="1669021"/>
                    <a:pt x="744763" y="1551507"/>
                    <a:pt x="693681" y="1541198"/>
                  </a:cubicBezTo>
                  <a:cubicBezTo>
                    <a:pt x="642598" y="1530850"/>
                    <a:pt x="560588" y="1623790"/>
                    <a:pt x="514234" y="1604489"/>
                  </a:cubicBezTo>
                  <a:cubicBezTo>
                    <a:pt x="466484" y="1584606"/>
                    <a:pt x="475011" y="1460737"/>
                    <a:pt x="433076" y="1432483"/>
                  </a:cubicBezTo>
                  <a:cubicBezTo>
                    <a:pt x="390442" y="1403763"/>
                    <a:pt x="278937" y="1458102"/>
                    <a:pt x="243164" y="1422057"/>
                  </a:cubicBezTo>
                  <a:cubicBezTo>
                    <a:pt x="207120" y="1385702"/>
                    <a:pt x="262388" y="1274584"/>
                    <a:pt x="234172" y="1232067"/>
                  </a:cubicBezTo>
                  <a:cubicBezTo>
                    <a:pt x="205996" y="1189550"/>
                    <a:pt x="82088" y="1197301"/>
                    <a:pt x="62593" y="1149939"/>
                  </a:cubicBezTo>
                  <a:cubicBezTo>
                    <a:pt x="43253" y="1102965"/>
                    <a:pt x="136659" y="1021380"/>
                    <a:pt x="126775" y="970918"/>
                  </a:cubicBezTo>
                  <a:cubicBezTo>
                    <a:pt x="118433" y="928323"/>
                    <a:pt x="30565" y="892583"/>
                    <a:pt x="6158" y="850534"/>
                  </a:cubicBezTo>
                  <a:lnTo>
                    <a:pt x="1692" y="837157"/>
                  </a:lnTo>
                  <a:lnTo>
                    <a:pt x="0" y="837157"/>
                  </a:lnTo>
                  <a:lnTo>
                    <a:pt x="846" y="834623"/>
                  </a:lnTo>
                  <a:lnTo>
                    <a:pt x="0" y="832088"/>
                  </a:lnTo>
                  <a:lnTo>
                    <a:pt x="1693" y="832088"/>
                  </a:lnTo>
                  <a:lnTo>
                    <a:pt x="6158" y="818722"/>
                  </a:lnTo>
                  <a:cubicBezTo>
                    <a:pt x="30565" y="776692"/>
                    <a:pt x="118433" y="740923"/>
                    <a:pt x="126775" y="698328"/>
                  </a:cubicBezTo>
                  <a:cubicBezTo>
                    <a:pt x="136659" y="647866"/>
                    <a:pt x="43253" y="566282"/>
                    <a:pt x="62593" y="519309"/>
                  </a:cubicBezTo>
                  <a:cubicBezTo>
                    <a:pt x="82088" y="471947"/>
                    <a:pt x="205996" y="479699"/>
                    <a:pt x="234172" y="437182"/>
                  </a:cubicBezTo>
                  <a:cubicBezTo>
                    <a:pt x="262388" y="394665"/>
                    <a:pt x="207120" y="283548"/>
                    <a:pt x="243164" y="247194"/>
                  </a:cubicBezTo>
                  <a:cubicBezTo>
                    <a:pt x="278937" y="211150"/>
                    <a:pt x="390442" y="265487"/>
                    <a:pt x="433076" y="236768"/>
                  </a:cubicBezTo>
                  <a:cubicBezTo>
                    <a:pt x="475011" y="208514"/>
                    <a:pt x="466484" y="84646"/>
                    <a:pt x="514234" y="64763"/>
                  </a:cubicBezTo>
                  <a:cubicBezTo>
                    <a:pt x="560588" y="45462"/>
                    <a:pt x="642598" y="138402"/>
                    <a:pt x="693681" y="128054"/>
                  </a:cubicBezTo>
                  <a:cubicBezTo>
                    <a:pt x="744763" y="117745"/>
                    <a:pt x="784179" y="233"/>
                    <a:pt x="834370" y="0"/>
                  </a:cubicBezTo>
                  <a:lnTo>
                    <a:pt x="837161" y="194"/>
                  </a:lnTo>
                  <a:lnTo>
                    <a:pt x="839951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092" tIns="20092" rIns="20092" bIns="20092" anchor="ctr"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794250" y="3286125"/>
            <a:ext cx="2603500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92513" y="1822450"/>
            <a:ext cx="639762" cy="639763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92513" y="2863850"/>
            <a:ext cx="639762" cy="64135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92513" y="3906838"/>
            <a:ext cx="639762" cy="639762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592513" y="4948238"/>
            <a:ext cx="639762" cy="64135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83538" y="1822450"/>
            <a:ext cx="639762" cy="639763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983538" y="2863850"/>
            <a:ext cx="639762" cy="64135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83538" y="3906838"/>
            <a:ext cx="639762" cy="639762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83538" y="4948238"/>
            <a:ext cx="639762" cy="64135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67090" y="1919288"/>
            <a:ext cx="2236510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应急处置基本原则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5634" y="2970213"/>
            <a:ext cx="1980029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组织机构及职责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0526" y="4017963"/>
            <a:ext cx="1723549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应急组织体系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4046" y="5059363"/>
            <a:ext cx="1980029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指挥机构及职责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94750" y="1916113"/>
            <a:ext cx="1467068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预防与预警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94750" y="2970213"/>
            <a:ext cx="1723549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信息报告程序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94750" y="4017963"/>
            <a:ext cx="1210588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应急处置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94750" y="5041900"/>
            <a:ext cx="2492990" cy="41883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应急物资与装备保障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05225" y="1903413"/>
            <a:ext cx="415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05225" y="2947988"/>
            <a:ext cx="415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09988" y="3975100"/>
            <a:ext cx="41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98875" y="5016500"/>
            <a:ext cx="41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96250" y="1893888"/>
            <a:ext cx="414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96250" y="2947988"/>
            <a:ext cx="414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02600" y="3989388"/>
            <a:ext cx="415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02600" y="5016500"/>
            <a:ext cx="415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00375" y="2352675"/>
            <a:ext cx="8496300" cy="148431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4413" y="1341438"/>
            <a:ext cx="3903662" cy="46037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矩形 7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705" name="组合 2"/>
          <p:cNvGrpSpPr/>
          <p:nvPr/>
        </p:nvGrpSpPr>
        <p:grpSpPr bwMode="auto">
          <a:xfrm>
            <a:off x="1014413" y="2160588"/>
            <a:ext cx="1866900" cy="1866900"/>
            <a:chOff x="1231660" y="2002142"/>
            <a:chExt cx="1866428" cy="1866428"/>
          </a:xfrm>
        </p:grpSpPr>
        <p:sp>
          <p:nvSpPr>
            <p:cNvPr id="11" name="椭圆 10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96731" y="2067213"/>
              <a:ext cx="1736286" cy="1736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361802" y="2132284"/>
              <a:ext cx="1606144" cy="160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706" name="矩形 8"/>
          <p:cNvSpPr>
            <a:spLocks noChangeArrowheads="1"/>
          </p:cNvSpPr>
          <p:nvPr/>
        </p:nvSpPr>
        <p:spPr bwMode="auto">
          <a:xfrm>
            <a:off x="1047750" y="2682875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事故类型和危害程度分析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40088" y="2593975"/>
            <a:ext cx="8016875" cy="961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在危险源评估的基础上，对其可能发生的事故类型和可能发生的季节及其严重程度进行确定。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708" name="组合 16"/>
          <p:cNvGrpSpPr/>
          <p:nvPr/>
        </p:nvGrpSpPr>
        <p:grpSpPr bwMode="auto">
          <a:xfrm>
            <a:off x="1014413" y="4365625"/>
            <a:ext cx="1866900" cy="1865313"/>
            <a:chOff x="1231660" y="2002142"/>
            <a:chExt cx="1866428" cy="1866428"/>
          </a:xfrm>
        </p:grpSpPr>
        <p:sp>
          <p:nvSpPr>
            <p:cNvPr id="18" name="椭圆 17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96731" y="2067269"/>
              <a:ext cx="1736286" cy="17361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361802" y="2132395"/>
              <a:ext cx="1606144" cy="16059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000375" y="4559300"/>
            <a:ext cx="8496300" cy="148431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0" name="矩形 14"/>
          <p:cNvSpPr>
            <a:spLocks noChangeArrowheads="1"/>
          </p:cNvSpPr>
          <p:nvPr/>
        </p:nvSpPr>
        <p:spPr bwMode="auto">
          <a:xfrm>
            <a:off x="1309688" y="4891088"/>
            <a:ext cx="1277937" cy="7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应急处置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基本原则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40088" y="5110163"/>
            <a:ext cx="5389562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明确处置安全生产事故应当遵循的基本原则。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000375" y="2640013"/>
            <a:ext cx="8496300" cy="2876550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723" name="组合 4"/>
          <p:cNvGrpSpPr/>
          <p:nvPr/>
        </p:nvGrpSpPr>
        <p:grpSpPr bwMode="auto">
          <a:xfrm>
            <a:off x="1014413" y="3141663"/>
            <a:ext cx="1866900" cy="1865312"/>
            <a:chOff x="1231660" y="2002142"/>
            <a:chExt cx="1866428" cy="1866428"/>
          </a:xfrm>
        </p:grpSpPr>
        <p:sp>
          <p:nvSpPr>
            <p:cNvPr id="6" name="椭圆 5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96731" y="2067268"/>
              <a:ext cx="1736286" cy="1736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361802" y="2132395"/>
              <a:ext cx="1606144" cy="160592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24" name="矩形 2"/>
          <p:cNvSpPr>
            <a:spLocks noChangeArrowheads="1"/>
          </p:cNvSpPr>
          <p:nvPr/>
        </p:nvSpPr>
        <p:spPr bwMode="auto">
          <a:xfrm>
            <a:off x="957263" y="3675063"/>
            <a:ext cx="198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组织机构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及职责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7713" y="2860675"/>
            <a:ext cx="2184400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、应急组织体系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7713" y="3251200"/>
            <a:ext cx="7704137" cy="4173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明确应急组织形式，构成单位或人员，并尽可能以结构图的形式表示出来。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7713" y="3756025"/>
            <a:ext cx="2376487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、指挥机构及职责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87713" y="4214813"/>
            <a:ext cx="7704137" cy="11731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根据事故类型，明确应急救援指挥机构总指挥、副总指挥以及各成员单位或人员的具体职责。应急救援指挥机构可以设置相应的应急救援工作小组，明确各小组的工作任务及主要负责人职责。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4413" y="1341438"/>
            <a:ext cx="3903662" cy="46037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2" name="矩形 18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34" name="矩形 20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4413" y="1341438"/>
            <a:ext cx="3903662" cy="46037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五边形 6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9" name="矩形 7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矩形 9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752" name="组合 10"/>
          <p:cNvGrpSpPr/>
          <p:nvPr/>
        </p:nvGrpSpPr>
        <p:grpSpPr bwMode="auto">
          <a:xfrm>
            <a:off x="1014413" y="2060575"/>
            <a:ext cx="1866900" cy="1866900"/>
            <a:chOff x="1231660" y="2002142"/>
            <a:chExt cx="1866428" cy="1866428"/>
          </a:xfrm>
        </p:grpSpPr>
        <p:sp>
          <p:nvSpPr>
            <p:cNvPr id="12" name="椭圆 11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96731" y="2067214"/>
              <a:ext cx="1736286" cy="1736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802" y="2132284"/>
              <a:ext cx="1606144" cy="160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753" name="矩形 2"/>
          <p:cNvSpPr>
            <a:spLocks noChangeArrowheads="1"/>
          </p:cNvSpPr>
          <p:nvPr/>
        </p:nvSpPr>
        <p:spPr bwMode="auto">
          <a:xfrm>
            <a:off x="1214438" y="2763838"/>
            <a:ext cx="1466850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预防与预警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0375" y="1989138"/>
            <a:ext cx="8496300" cy="2016125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6275" y="2060575"/>
            <a:ext cx="2039938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、危险源监控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16275" y="2544763"/>
            <a:ext cx="7488238" cy="369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明确本单位对危险源监测监控的方式、方法，以及采取的预防措施。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6275" y="2987675"/>
            <a:ext cx="2471738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、预警行动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16275" y="3484563"/>
            <a:ext cx="6313488" cy="369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明确具体事故预警的条件、方式、方法和信息的发布程序。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759" name="组合 22"/>
          <p:cNvGrpSpPr/>
          <p:nvPr/>
        </p:nvGrpSpPr>
        <p:grpSpPr bwMode="auto">
          <a:xfrm>
            <a:off x="1014413" y="4586288"/>
            <a:ext cx="1866900" cy="1866900"/>
            <a:chOff x="1231660" y="2002142"/>
            <a:chExt cx="1866428" cy="1866428"/>
          </a:xfrm>
        </p:grpSpPr>
        <p:sp>
          <p:nvSpPr>
            <p:cNvPr id="24" name="椭圆 23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296731" y="2067213"/>
              <a:ext cx="1736286" cy="1736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61802" y="2132284"/>
              <a:ext cx="1606144" cy="160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000375" y="4191000"/>
            <a:ext cx="8496300" cy="2406650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矩形 20"/>
          <p:cNvSpPr>
            <a:spLocks noChangeArrowheads="1"/>
          </p:cNvSpPr>
          <p:nvPr/>
        </p:nvSpPr>
        <p:spPr bwMode="auto">
          <a:xfrm>
            <a:off x="1362075" y="5105400"/>
            <a:ext cx="120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信息报告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16275" y="4286250"/>
            <a:ext cx="8135938" cy="22526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）确定报警系统及程序； </a:t>
            </a:r>
            <a:b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）确定现场报警方式，如电话、警报器等； </a:t>
            </a:r>
            <a:b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）确定</a:t>
            </a: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24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小时与相关部门的通讯、联络方式；（现场第一时间，报告项目经理，</a:t>
            </a: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小时内报公司及当地政府相关部门） </a:t>
            </a:r>
            <a:b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）明确相互认可的通告、报警形式和内容； </a:t>
            </a:r>
            <a:b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）明确应急反应人员向外求援的方式。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4413" y="1341438"/>
            <a:ext cx="3903662" cy="46037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五边形 6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矩形 7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矩形 9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776" name="组合 10"/>
          <p:cNvGrpSpPr/>
          <p:nvPr/>
        </p:nvGrpSpPr>
        <p:grpSpPr bwMode="auto">
          <a:xfrm>
            <a:off x="1014413" y="3213100"/>
            <a:ext cx="1866900" cy="1866900"/>
            <a:chOff x="1231660" y="2002142"/>
            <a:chExt cx="1866428" cy="1866428"/>
          </a:xfrm>
        </p:grpSpPr>
        <p:sp>
          <p:nvSpPr>
            <p:cNvPr id="12" name="椭圆 11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96731" y="2067214"/>
              <a:ext cx="1736286" cy="1736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802" y="2132284"/>
              <a:ext cx="1606144" cy="160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00375" y="1989138"/>
            <a:ext cx="8496300" cy="4535487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8" name="矩形 2"/>
          <p:cNvSpPr>
            <a:spLocks noChangeArrowheads="1"/>
          </p:cNvSpPr>
          <p:nvPr/>
        </p:nvSpPr>
        <p:spPr bwMode="auto">
          <a:xfrm>
            <a:off x="1343025" y="3862388"/>
            <a:ext cx="1209675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应急处置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7713" y="2166938"/>
            <a:ext cx="1944687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 响应分级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87713" y="2566988"/>
            <a:ext cx="7777162" cy="7774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针对事故危害程度、影响范围和单位控制事态的能力，将事故分为不同的等级。按照分级负责的原则，明确应急响应级别。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87713" y="3463925"/>
            <a:ext cx="1728787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 响应程序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87713" y="3854450"/>
            <a:ext cx="7777162" cy="7774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根据事故的大小和发展态势，明确应急指挥、应急行动、资源调配、应急避险、扩大应急等响应程序。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00413" y="4730750"/>
            <a:ext cx="1703387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1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 处置措施</a:t>
            </a:r>
            <a:endParaRPr lang="zh-CN" altLang="en-US" sz="2000" b="1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00413" y="5141913"/>
            <a:ext cx="7764462" cy="1171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>
                <a:solidFill>
                  <a:srgbClr val="0D0D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针对本单位事故类别和可能发生的事故特点、危险性，制定的应急处置措施（如：煤矿瓦斯爆炸、冒顶片帮、火灾、透水等事故应急处置措施，危险化学品火灾、爆炸、中毒等事故应急处置措施）。 </a:t>
            </a:r>
            <a:endParaRPr lang="zh-CN" altLang="en-US">
              <a:solidFill>
                <a:srgbClr val="0D0D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982663" y="1743075"/>
            <a:ext cx="390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专项应急预案的主要内容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7" name="矩形 6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9" name="矩形 8"/>
          <p:cNvSpPr>
            <a:spLocks noChangeArrowheads="1"/>
          </p:cNvSpPr>
          <p:nvPr/>
        </p:nvSpPr>
        <p:spPr bwMode="auto">
          <a:xfrm>
            <a:off x="1565275" y="1889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专项预案的编制原则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800" name="组合 10"/>
          <p:cNvGrpSpPr/>
          <p:nvPr/>
        </p:nvGrpSpPr>
        <p:grpSpPr bwMode="auto">
          <a:xfrm>
            <a:off x="1014413" y="3213100"/>
            <a:ext cx="1866900" cy="1866900"/>
            <a:chOff x="1231660" y="2002142"/>
            <a:chExt cx="1866428" cy="1866428"/>
          </a:xfrm>
        </p:grpSpPr>
        <p:sp>
          <p:nvSpPr>
            <p:cNvPr id="12" name="椭圆 11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96731" y="2067214"/>
              <a:ext cx="1736286" cy="17362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802" y="2132284"/>
              <a:ext cx="1606144" cy="160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01" name="矩形 2"/>
          <p:cNvSpPr>
            <a:spLocks noChangeArrowheads="1"/>
          </p:cNvSpPr>
          <p:nvPr/>
        </p:nvSpPr>
        <p:spPr bwMode="auto">
          <a:xfrm>
            <a:off x="1038225" y="3730625"/>
            <a:ext cx="1819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应急物资</a:t>
            </a:r>
            <a:endParaRPr lang="en-US" altLang="zh-CN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与装备保障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0375" y="2895600"/>
            <a:ext cx="8496300" cy="240506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87713" y="3851275"/>
            <a:ext cx="7416800" cy="453457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D0D0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明确应急处置所需的物质与装备数量、管理和维护、正确使用等。</a:t>
            </a:r>
            <a:endParaRPr lang="zh-CN" altLang="en-US" sz="2000">
              <a:solidFill>
                <a:srgbClr val="0D0D0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771775" y="549275"/>
            <a:ext cx="6648450" cy="590550"/>
          </a:xfr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企业应制定什么样的专项预案？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4691063" y="2420938"/>
            <a:ext cx="2809875" cy="2808287"/>
          </a:xfrm>
          <a:prstGeom prst="star5">
            <a:avLst/>
          </a:prstGeom>
          <a:noFill/>
          <a:ln w="2222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764088" y="1844675"/>
            <a:ext cx="2663825" cy="720725"/>
          </a:xfrm>
          <a:prstGeom prst="roundRect">
            <a:avLst>
              <a:gd name="adj" fmla="val 96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356475" y="3082925"/>
            <a:ext cx="2663825" cy="720725"/>
          </a:xfrm>
          <a:prstGeom prst="roundRect">
            <a:avLst>
              <a:gd name="adj" fmla="val 96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91325" y="5013325"/>
            <a:ext cx="2663825" cy="719138"/>
          </a:xfrm>
          <a:prstGeom prst="roundRect">
            <a:avLst>
              <a:gd name="adj" fmla="val 96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771775" y="5013325"/>
            <a:ext cx="2663825" cy="719138"/>
          </a:xfrm>
          <a:prstGeom prst="roundRect">
            <a:avLst>
              <a:gd name="adj" fmla="val 96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71700" y="3082925"/>
            <a:ext cx="2663825" cy="720725"/>
          </a:xfrm>
          <a:prstGeom prst="roundRect">
            <a:avLst>
              <a:gd name="adj" fmla="val 96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5" name="矩形 4"/>
          <p:cNvSpPr>
            <a:spLocks noChangeArrowheads="1"/>
          </p:cNvSpPr>
          <p:nvPr/>
        </p:nvSpPr>
        <p:spPr bwMode="auto">
          <a:xfrm>
            <a:off x="5491163" y="200501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事故灾难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矩形 5"/>
          <p:cNvSpPr>
            <a:spLocks noChangeArrowheads="1"/>
          </p:cNvSpPr>
          <p:nvPr/>
        </p:nvSpPr>
        <p:spPr bwMode="auto">
          <a:xfrm>
            <a:off x="2955925" y="324326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社会安全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7" name="矩形 10"/>
          <p:cNvSpPr>
            <a:spLocks noChangeArrowheads="1"/>
          </p:cNvSpPr>
          <p:nvPr/>
        </p:nvSpPr>
        <p:spPr bwMode="auto">
          <a:xfrm>
            <a:off x="8083550" y="32353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自然灾害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矩形 11"/>
          <p:cNvSpPr>
            <a:spLocks noChangeArrowheads="1"/>
          </p:cNvSpPr>
          <p:nvPr/>
        </p:nvSpPr>
        <p:spPr bwMode="auto">
          <a:xfrm>
            <a:off x="3503613" y="517366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公共卫生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9" name="矩形 12"/>
          <p:cNvSpPr>
            <a:spLocks noChangeArrowheads="1"/>
          </p:cNvSpPr>
          <p:nvPr/>
        </p:nvSpPr>
        <p:spPr bwMode="auto">
          <a:xfrm>
            <a:off x="7550150" y="517366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企业安全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72038" y="2205038"/>
            <a:ext cx="2447925" cy="24479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5519738" y="2781300"/>
            <a:ext cx="115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灾难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844" name="组合 6"/>
          <p:cNvGrpSpPr/>
          <p:nvPr/>
        </p:nvGrpSpPr>
        <p:grpSpPr bwMode="auto">
          <a:xfrm>
            <a:off x="1330325" y="355600"/>
            <a:ext cx="1366838" cy="1366838"/>
            <a:chOff x="1559496" y="980728"/>
            <a:chExt cx="1368152" cy="1368152"/>
          </a:xfrm>
        </p:grpSpPr>
        <p:sp>
          <p:nvSpPr>
            <p:cNvPr id="6" name="椭圆 5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631003" y="1052235"/>
              <a:ext cx="1225139" cy="1225139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704098" y="1125330"/>
              <a:ext cx="1078948" cy="1078948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45" name="组合 7"/>
          <p:cNvGrpSpPr/>
          <p:nvPr/>
        </p:nvGrpSpPr>
        <p:grpSpPr bwMode="auto">
          <a:xfrm>
            <a:off x="4311650" y="471488"/>
            <a:ext cx="1631950" cy="1631950"/>
            <a:chOff x="1559496" y="980728"/>
            <a:chExt cx="1368152" cy="1368152"/>
          </a:xfrm>
        </p:grpSpPr>
        <p:sp>
          <p:nvSpPr>
            <p:cNvPr id="9" name="椭圆 8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31364" y="1052596"/>
              <a:ext cx="1224416" cy="1224416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703232" y="1124464"/>
              <a:ext cx="1080680" cy="1080680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46" name="组合 11"/>
          <p:cNvGrpSpPr/>
          <p:nvPr/>
        </p:nvGrpSpPr>
        <p:grpSpPr bwMode="auto">
          <a:xfrm>
            <a:off x="8448675" y="371475"/>
            <a:ext cx="1536700" cy="1536700"/>
            <a:chOff x="1559501" y="980728"/>
            <a:chExt cx="1368155" cy="1368152"/>
          </a:xfrm>
        </p:grpSpPr>
        <p:sp>
          <p:nvSpPr>
            <p:cNvPr id="13" name="椭圆 12"/>
            <p:cNvSpPr/>
            <p:nvPr/>
          </p:nvSpPr>
          <p:spPr>
            <a:xfrm>
              <a:off x="1559501" y="980728"/>
              <a:ext cx="1368155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631584" y="1052811"/>
              <a:ext cx="1223990" cy="122398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03666" y="1124893"/>
              <a:ext cx="1079825" cy="1079822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47" name="组合 15"/>
          <p:cNvGrpSpPr/>
          <p:nvPr/>
        </p:nvGrpSpPr>
        <p:grpSpPr bwMode="auto">
          <a:xfrm>
            <a:off x="10199688" y="3425825"/>
            <a:ext cx="1536700" cy="1535113"/>
            <a:chOff x="1559496" y="980728"/>
            <a:chExt cx="1368152" cy="1368152"/>
          </a:xfrm>
        </p:grpSpPr>
        <p:sp>
          <p:nvSpPr>
            <p:cNvPr id="17" name="椭圆 16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631578" y="1052885"/>
              <a:ext cx="1223987" cy="122383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03661" y="1125042"/>
              <a:ext cx="1079822" cy="1079524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48" name="组合 19"/>
          <p:cNvGrpSpPr/>
          <p:nvPr/>
        </p:nvGrpSpPr>
        <p:grpSpPr bwMode="auto">
          <a:xfrm>
            <a:off x="2511425" y="4365625"/>
            <a:ext cx="1800225" cy="1800225"/>
            <a:chOff x="1559496" y="980728"/>
            <a:chExt cx="1368152" cy="1368152"/>
          </a:xfrm>
        </p:grpSpPr>
        <p:sp>
          <p:nvSpPr>
            <p:cNvPr id="21" name="椭圆 20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703068" y="1124300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49" name="组合 23"/>
          <p:cNvGrpSpPr/>
          <p:nvPr/>
        </p:nvGrpSpPr>
        <p:grpSpPr bwMode="auto">
          <a:xfrm>
            <a:off x="8224838" y="4914900"/>
            <a:ext cx="1536700" cy="1536700"/>
            <a:chOff x="1559496" y="980728"/>
            <a:chExt cx="1368152" cy="1368152"/>
          </a:xfrm>
        </p:grpSpPr>
        <p:sp>
          <p:nvSpPr>
            <p:cNvPr id="25" name="椭圆 24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31578" y="1052811"/>
              <a:ext cx="1223987" cy="122398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703661" y="1124893"/>
              <a:ext cx="1079822" cy="1079822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50" name="组合 27"/>
          <p:cNvGrpSpPr/>
          <p:nvPr/>
        </p:nvGrpSpPr>
        <p:grpSpPr bwMode="auto">
          <a:xfrm>
            <a:off x="3068638" y="2670175"/>
            <a:ext cx="1536700" cy="1536700"/>
            <a:chOff x="1559496" y="980728"/>
            <a:chExt cx="1368152" cy="1368152"/>
          </a:xfrm>
        </p:grpSpPr>
        <p:sp>
          <p:nvSpPr>
            <p:cNvPr id="29" name="椭圆 28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631578" y="1052811"/>
              <a:ext cx="1223987" cy="122398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703661" y="1124893"/>
              <a:ext cx="1079822" cy="1079822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51" name="组合 31"/>
          <p:cNvGrpSpPr/>
          <p:nvPr/>
        </p:nvGrpSpPr>
        <p:grpSpPr bwMode="auto">
          <a:xfrm>
            <a:off x="7618413" y="2466975"/>
            <a:ext cx="1536700" cy="1536700"/>
            <a:chOff x="1559496" y="980728"/>
            <a:chExt cx="1368152" cy="1368152"/>
          </a:xfrm>
        </p:grpSpPr>
        <p:sp>
          <p:nvSpPr>
            <p:cNvPr id="33" name="椭圆 32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631578" y="1052811"/>
              <a:ext cx="1223987" cy="122398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703661" y="1124893"/>
              <a:ext cx="1079822" cy="1079822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52" name="组合 35"/>
          <p:cNvGrpSpPr/>
          <p:nvPr/>
        </p:nvGrpSpPr>
        <p:grpSpPr bwMode="auto">
          <a:xfrm>
            <a:off x="5659438" y="4694238"/>
            <a:ext cx="1536700" cy="1535112"/>
            <a:chOff x="1559496" y="980728"/>
            <a:chExt cx="1368152" cy="1368152"/>
          </a:xfrm>
        </p:grpSpPr>
        <p:sp>
          <p:nvSpPr>
            <p:cNvPr id="37" name="椭圆 36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631578" y="1052885"/>
              <a:ext cx="1223987" cy="1223839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703661" y="1125042"/>
              <a:ext cx="1079822" cy="1079524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853" name="组合 39"/>
          <p:cNvGrpSpPr/>
          <p:nvPr/>
        </p:nvGrpSpPr>
        <p:grpSpPr bwMode="auto">
          <a:xfrm>
            <a:off x="153988" y="3652838"/>
            <a:ext cx="1535112" cy="1536700"/>
            <a:chOff x="1559496" y="980728"/>
            <a:chExt cx="1368152" cy="1368152"/>
          </a:xfrm>
        </p:grpSpPr>
        <p:sp>
          <p:nvSpPr>
            <p:cNvPr id="41" name="椭圆 40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631653" y="1052810"/>
              <a:ext cx="1223839" cy="1223987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703810" y="1124893"/>
              <a:ext cx="1079524" cy="1079822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446213" y="649288"/>
            <a:ext cx="1108075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</a:t>
            </a:r>
            <a:endParaRPr kumimoji="1" lang="en-US" altLang="zh-CN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交通事故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5125" y="4237038"/>
            <a:ext cx="11144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环境污染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46363" y="4914900"/>
            <a:ext cx="1570037" cy="6461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较大</a:t>
            </a:r>
            <a:endParaRPr kumimoji="1" lang="en-US" altLang="zh-CN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设备损坏事故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75013" y="3230563"/>
            <a:ext cx="11144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民爆事故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88038" y="5276850"/>
            <a:ext cx="1114425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坍塌事故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843838" y="3021013"/>
            <a:ext cx="111442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火灾事故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414000" y="3814763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较大</a:t>
            </a:r>
            <a:endParaRPr kumimoji="1" lang="en-US" altLang="zh-CN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煤矿事故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573588" y="931863"/>
            <a:ext cx="1108075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较大</a:t>
            </a:r>
            <a:endParaRPr kumimoji="1" lang="en-US" altLang="zh-CN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人身伤亡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305800" y="5478463"/>
            <a:ext cx="1346200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大面积停热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556625" y="936625"/>
            <a:ext cx="1347788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大面积停电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872038" y="2205038"/>
            <a:ext cx="2447925" cy="24479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867" name="组合 30"/>
          <p:cNvGrpSpPr/>
          <p:nvPr/>
        </p:nvGrpSpPr>
        <p:grpSpPr bwMode="auto">
          <a:xfrm rot="830769">
            <a:off x="3097213" y="2016125"/>
            <a:ext cx="1800225" cy="1800225"/>
            <a:chOff x="1559496" y="980728"/>
            <a:chExt cx="1368152" cy="1368152"/>
          </a:xfrm>
        </p:grpSpPr>
        <p:sp>
          <p:nvSpPr>
            <p:cNvPr id="32" name="椭圆 31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703067" y="1124300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68" name="组合 34"/>
          <p:cNvGrpSpPr/>
          <p:nvPr/>
        </p:nvGrpSpPr>
        <p:grpSpPr bwMode="auto">
          <a:xfrm rot="830769">
            <a:off x="5048250" y="369888"/>
            <a:ext cx="1800225" cy="1800225"/>
            <a:chOff x="1559496" y="980728"/>
            <a:chExt cx="1368152" cy="1368152"/>
          </a:xfrm>
        </p:grpSpPr>
        <p:sp>
          <p:nvSpPr>
            <p:cNvPr id="36" name="椭圆 35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703068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69" name="组合 38"/>
          <p:cNvGrpSpPr/>
          <p:nvPr/>
        </p:nvGrpSpPr>
        <p:grpSpPr bwMode="auto">
          <a:xfrm rot="830769">
            <a:off x="7216775" y="1716088"/>
            <a:ext cx="1800225" cy="1800225"/>
            <a:chOff x="1559496" y="980728"/>
            <a:chExt cx="1368152" cy="1368152"/>
          </a:xfrm>
        </p:grpSpPr>
        <p:sp>
          <p:nvSpPr>
            <p:cNvPr id="40" name="椭圆 39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3068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70" name="组合 42"/>
          <p:cNvGrpSpPr/>
          <p:nvPr/>
        </p:nvGrpSpPr>
        <p:grpSpPr bwMode="auto">
          <a:xfrm rot="830769">
            <a:off x="6607175" y="4195763"/>
            <a:ext cx="1800225" cy="1800225"/>
            <a:chOff x="1559496" y="980728"/>
            <a:chExt cx="1368152" cy="1368152"/>
          </a:xfrm>
        </p:grpSpPr>
        <p:sp>
          <p:nvSpPr>
            <p:cNvPr id="44" name="椭圆 43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703068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71" name="组合 46"/>
          <p:cNvGrpSpPr/>
          <p:nvPr/>
        </p:nvGrpSpPr>
        <p:grpSpPr bwMode="auto">
          <a:xfrm rot="830769">
            <a:off x="4060825" y="4379913"/>
            <a:ext cx="1800225" cy="1800225"/>
            <a:chOff x="1559496" y="980728"/>
            <a:chExt cx="1368152" cy="1368152"/>
          </a:xfrm>
        </p:grpSpPr>
        <p:sp>
          <p:nvSpPr>
            <p:cNvPr id="48" name="椭圆 47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703068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424488" y="896938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重大社会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治安事件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矩形 2"/>
          <p:cNvSpPr>
            <a:spLocks noChangeArrowheads="1"/>
          </p:cNvSpPr>
          <p:nvPr/>
        </p:nvSpPr>
        <p:spPr bwMode="auto">
          <a:xfrm>
            <a:off x="5653088" y="2817813"/>
            <a:ext cx="885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社会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2175" y="2592388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重大网络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安全事件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5000" y="4989513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境外突发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事件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70713" y="4767263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重大金融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事件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12063" y="2270125"/>
            <a:ext cx="1108075" cy="6461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群体性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突发事件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872038" y="2205038"/>
            <a:ext cx="2447925" cy="24479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891" name="组合 13"/>
          <p:cNvGrpSpPr/>
          <p:nvPr/>
        </p:nvGrpSpPr>
        <p:grpSpPr bwMode="auto">
          <a:xfrm rot="5400000">
            <a:off x="5195888" y="333375"/>
            <a:ext cx="1800225" cy="1800225"/>
            <a:chOff x="1559496" y="980728"/>
            <a:chExt cx="1368152" cy="1368152"/>
          </a:xfrm>
        </p:grpSpPr>
        <p:sp>
          <p:nvSpPr>
            <p:cNvPr id="15" name="椭圆 14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03068" y="1124300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892" name="组合 17"/>
          <p:cNvGrpSpPr/>
          <p:nvPr/>
        </p:nvGrpSpPr>
        <p:grpSpPr bwMode="auto">
          <a:xfrm rot="5400000">
            <a:off x="7175500" y="3716338"/>
            <a:ext cx="1800225" cy="1800225"/>
            <a:chOff x="1559496" y="980728"/>
            <a:chExt cx="1368152" cy="1368152"/>
          </a:xfrm>
        </p:grpSpPr>
        <p:sp>
          <p:nvSpPr>
            <p:cNvPr id="19" name="椭圆 18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703067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893" name="组合 21"/>
          <p:cNvGrpSpPr/>
          <p:nvPr/>
        </p:nvGrpSpPr>
        <p:grpSpPr bwMode="auto">
          <a:xfrm rot="5400000">
            <a:off x="3216275" y="3716338"/>
            <a:ext cx="1800225" cy="1800225"/>
            <a:chOff x="1559496" y="980728"/>
            <a:chExt cx="1368152" cy="1368152"/>
          </a:xfrm>
        </p:grpSpPr>
        <p:sp>
          <p:nvSpPr>
            <p:cNvPr id="23" name="椭圆 22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067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541963" y="904875"/>
            <a:ext cx="1108075" cy="6461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重大地质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灾害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9813" y="4294188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重大气象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灾害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21575" y="4294188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防台防洪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度汛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7" name="矩形 5"/>
          <p:cNvSpPr>
            <a:spLocks noChangeArrowheads="1"/>
          </p:cNvSpPr>
          <p:nvPr/>
        </p:nvSpPr>
        <p:spPr bwMode="auto">
          <a:xfrm>
            <a:off x="5362575" y="2795588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自然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灾害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872038" y="2205038"/>
            <a:ext cx="2447925" cy="24479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15" name="矩形 1"/>
          <p:cNvSpPr>
            <a:spLocks noChangeArrowheads="1"/>
          </p:cNvSpPr>
          <p:nvPr/>
        </p:nvSpPr>
        <p:spPr bwMode="auto">
          <a:xfrm>
            <a:off x="5508625" y="2781300"/>
            <a:ext cx="117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公共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t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卫生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916" name="组合 8"/>
          <p:cNvGrpSpPr/>
          <p:nvPr/>
        </p:nvGrpSpPr>
        <p:grpSpPr bwMode="auto">
          <a:xfrm rot="830769">
            <a:off x="2351088" y="2528888"/>
            <a:ext cx="1800225" cy="1800225"/>
            <a:chOff x="1559496" y="980728"/>
            <a:chExt cx="1368152" cy="1368152"/>
          </a:xfrm>
        </p:grpSpPr>
        <p:sp>
          <p:nvSpPr>
            <p:cNvPr id="10" name="椭圆 9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703067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917" name="组合 12"/>
          <p:cNvGrpSpPr/>
          <p:nvPr/>
        </p:nvGrpSpPr>
        <p:grpSpPr bwMode="auto">
          <a:xfrm rot="830769">
            <a:off x="8145463" y="2520950"/>
            <a:ext cx="1800225" cy="1800225"/>
            <a:chOff x="1559496" y="980728"/>
            <a:chExt cx="1368152" cy="1368152"/>
          </a:xfrm>
        </p:grpSpPr>
        <p:sp>
          <p:nvSpPr>
            <p:cNvPr id="14" name="椭圆 13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03067" y="1124300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697163" y="3036888"/>
            <a:ext cx="1108075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大面积传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染性疾病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29638" y="3035300"/>
            <a:ext cx="1108075" cy="6461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群体性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食物中毒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872038" y="2082800"/>
            <a:ext cx="2447925" cy="24479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39" name="矩形 1"/>
          <p:cNvSpPr>
            <a:spLocks noChangeArrowheads="1"/>
          </p:cNvSpPr>
          <p:nvPr/>
        </p:nvSpPr>
        <p:spPr bwMode="auto">
          <a:xfrm>
            <a:off x="5387975" y="29464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企业预案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940" name="组合 14"/>
          <p:cNvGrpSpPr/>
          <p:nvPr/>
        </p:nvGrpSpPr>
        <p:grpSpPr bwMode="auto">
          <a:xfrm rot="830769">
            <a:off x="1041400" y="839788"/>
            <a:ext cx="1800225" cy="1800225"/>
            <a:chOff x="1559495" y="980730"/>
            <a:chExt cx="1368151" cy="1368154"/>
          </a:xfrm>
        </p:grpSpPr>
        <p:sp>
          <p:nvSpPr>
            <p:cNvPr id="16" name="椭圆 15"/>
            <p:cNvSpPr/>
            <p:nvPr/>
          </p:nvSpPr>
          <p:spPr>
            <a:xfrm>
              <a:off x="1559495" y="980730"/>
              <a:ext cx="1368151" cy="1368154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31884" y="1053119"/>
              <a:ext cx="1223373" cy="1223376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703067" y="1124301"/>
              <a:ext cx="1081008" cy="1081011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1" name="组合 18"/>
          <p:cNvGrpSpPr/>
          <p:nvPr/>
        </p:nvGrpSpPr>
        <p:grpSpPr bwMode="auto">
          <a:xfrm rot="830769">
            <a:off x="3835400" y="493713"/>
            <a:ext cx="1800225" cy="1800225"/>
            <a:chOff x="1559496" y="980728"/>
            <a:chExt cx="1368152" cy="1368152"/>
          </a:xfrm>
        </p:grpSpPr>
        <p:sp>
          <p:nvSpPr>
            <p:cNvPr id="20" name="椭圆 19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03068" y="1124299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2" name="组合 22"/>
          <p:cNvGrpSpPr/>
          <p:nvPr/>
        </p:nvGrpSpPr>
        <p:grpSpPr bwMode="auto">
          <a:xfrm rot="830769">
            <a:off x="9175750" y="2490788"/>
            <a:ext cx="1568450" cy="1568450"/>
            <a:chOff x="1559496" y="980728"/>
            <a:chExt cx="1368152" cy="1368152"/>
          </a:xfrm>
        </p:grpSpPr>
        <p:sp>
          <p:nvSpPr>
            <p:cNvPr id="24" name="椭圆 23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631504" y="1052736"/>
              <a:ext cx="1224136" cy="1224136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512" y="1124744"/>
              <a:ext cx="1080120" cy="1080120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3" name="组合 26"/>
          <p:cNvGrpSpPr/>
          <p:nvPr/>
        </p:nvGrpSpPr>
        <p:grpSpPr bwMode="auto">
          <a:xfrm rot="830769">
            <a:off x="7773988" y="4587875"/>
            <a:ext cx="1868487" cy="1868488"/>
            <a:chOff x="1559496" y="980728"/>
            <a:chExt cx="1368152" cy="1368152"/>
          </a:xfrm>
        </p:grpSpPr>
        <p:sp>
          <p:nvSpPr>
            <p:cNvPr id="28" name="椭圆 27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631565" y="1052797"/>
              <a:ext cx="1224014" cy="122401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703634" y="1124866"/>
              <a:ext cx="1079875" cy="1079875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4" name="组合 30"/>
          <p:cNvGrpSpPr/>
          <p:nvPr/>
        </p:nvGrpSpPr>
        <p:grpSpPr bwMode="auto">
          <a:xfrm rot="830769">
            <a:off x="3992563" y="4764088"/>
            <a:ext cx="1601787" cy="1601787"/>
            <a:chOff x="1559496" y="980728"/>
            <a:chExt cx="1368152" cy="1368152"/>
          </a:xfrm>
        </p:grpSpPr>
        <p:sp>
          <p:nvSpPr>
            <p:cNvPr id="32" name="椭圆 31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631361" y="1052593"/>
              <a:ext cx="1224422" cy="1224422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703227" y="1124459"/>
              <a:ext cx="1080691" cy="1080691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5" name="组合 34"/>
          <p:cNvGrpSpPr/>
          <p:nvPr/>
        </p:nvGrpSpPr>
        <p:grpSpPr bwMode="auto">
          <a:xfrm rot="830769">
            <a:off x="7467600" y="233363"/>
            <a:ext cx="1800225" cy="1800225"/>
            <a:chOff x="1559495" y="980730"/>
            <a:chExt cx="1368151" cy="1368154"/>
          </a:xfrm>
        </p:grpSpPr>
        <p:sp>
          <p:nvSpPr>
            <p:cNvPr id="36" name="椭圆 35"/>
            <p:cNvSpPr/>
            <p:nvPr/>
          </p:nvSpPr>
          <p:spPr>
            <a:xfrm>
              <a:off x="1559495" y="980730"/>
              <a:ext cx="1368151" cy="1368154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631884" y="1053119"/>
              <a:ext cx="1223373" cy="1223376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703067" y="1124301"/>
              <a:ext cx="1081008" cy="1081011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6" name="组合 38"/>
          <p:cNvGrpSpPr/>
          <p:nvPr/>
        </p:nvGrpSpPr>
        <p:grpSpPr bwMode="auto">
          <a:xfrm rot="830769">
            <a:off x="703263" y="4318000"/>
            <a:ext cx="1800225" cy="1800225"/>
            <a:chOff x="1559496" y="980728"/>
            <a:chExt cx="1368152" cy="1368152"/>
          </a:xfrm>
        </p:grpSpPr>
        <p:sp>
          <p:nvSpPr>
            <p:cNvPr id="40" name="椭圆 39"/>
            <p:cNvSpPr/>
            <p:nvPr/>
          </p:nvSpPr>
          <p:spPr>
            <a:xfrm>
              <a:off x="1559496" y="980728"/>
              <a:ext cx="1368152" cy="1368152"/>
            </a:xfrm>
            <a:prstGeom prst="ellipse">
              <a:avLst/>
            </a:prstGeom>
            <a:solidFill>
              <a:srgbClr val="89E5F7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631885" y="1053117"/>
              <a:ext cx="1223374" cy="1223374"/>
            </a:xfrm>
            <a:prstGeom prst="ellipse">
              <a:avLst/>
            </a:prstGeom>
            <a:solidFill>
              <a:srgbClr val="89E5F7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3067" y="1124300"/>
              <a:ext cx="1081009" cy="1081009"/>
            </a:xfrm>
            <a:prstGeom prst="ellipse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454525" y="1136650"/>
            <a:ext cx="646113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火灾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7013" y="747713"/>
            <a:ext cx="1108075" cy="64611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坍塌、</a:t>
            </a:r>
            <a:endParaRPr kumimoji="1" lang="en-US" altLang="zh-CN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高处坠落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56738" y="3078163"/>
            <a:ext cx="110807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突泥涌水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64500" y="5053013"/>
            <a:ext cx="1362075" cy="6477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机械伤害、触电、倾覆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40213" y="5384800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突泥涌水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250" y="1555750"/>
            <a:ext cx="646113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中毒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913" y="5010150"/>
            <a:ext cx="646112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爆炸</a:t>
            </a:r>
            <a:endParaRPr kumimoji="1" lang="zh-CN" altLang="en-US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7938" y="2190750"/>
            <a:ext cx="7616826" cy="3325813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5325" y="3086100"/>
            <a:ext cx="6529388" cy="1477963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现场处置方案是针对具体的装置、场所或设施、岗位所制定的应急处置措施。现场处置方案应具体、简单、针对性强。</a:t>
            </a:r>
            <a:endParaRPr lang="zh-CN" altLang="en-US" sz="20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66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68" name="矩形 2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969" name="组合 14"/>
          <p:cNvGrpSpPr/>
          <p:nvPr/>
        </p:nvGrpSpPr>
        <p:grpSpPr bwMode="auto">
          <a:xfrm>
            <a:off x="7759700" y="2190750"/>
            <a:ext cx="3902075" cy="3311525"/>
            <a:chOff x="7759877" y="2190404"/>
            <a:chExt cx="3902674" cy="3312365"/>
          </a:xfrm>
        </p:grpSpPr>
        <p:sp>
          <p:nvSpPr>
            <p:cNvPr id="13" name="等腰三角形 12"/>
            <p:cNvSpPr/>
            <p:nvPr/>
          </p:nvSpPr>
          <p:spPr>
            <a:xfrm rot="16200000">
              <a:off x="7904348" y="3536974"/>
              <a:ext cx="287410" cy="57635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5" t="2078" r="430" b="1107"/>
            <a:stretch>
              <a:fillRect/>
            </a:stretch>
          </p:blipFill>
          <p:spPr>
            <a:xfrm>
              <a:off x="8350186" y="2190404"/>
              <a:ext cx="3312365" cy="3312365"/>
            </a:xfrm>
            <a:custGeom>
              <a:avLst/>
              <a:gdLst>
                <a:gd name="connsiteX0" fmla="*/ 1092929 w 2459092"/>
                <a:gd name="connsiteY0" fmla="*/ 0 h 2451080"/>
                <a:gd name="connsiteX1" fmla="*/ 1366163 w 2459092"/>
                <a:gd name="connsiteY1" fmla="*/ 0 h 2451080"/>
                <a:gd name="connsiteX2" fmla="*/ 1477343 w 2459092"/>
                <a:gd name="connsiteY2" fmla="*/ 16968 h 2451080"/>
                <a:gd name="connsiteX3" fmla="*/ 2459092 w 2459092"/>
                <a:gd name="connsiteY3" fmla="*/ 1221534 h 2451080"/>
                <a:gd name="connsiteX4" fmla="*/ 1229546 w 2459092"/>
                <a:gd name="connsiteY4" fmla="*/ 2451080 h 2451080"/>
                <a:gd name="connsiteX5" fmla="*/ 0 w 2459092"/>
                <a:gd name="connsiteY5" fmla="*/ 1221534 h 2451080"/>
                <a:gd name="connsiteX6" fmla="*/ 981750 w 2459092"/>
                <a:gd name="connsiteY6" fmla="*/ 16968 h 24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9092" h="2451080">
                  <a:moveTo>
                    <a:pt x="1092929" y="0"/>
                  </a:moveTo>
                  <a:lnTo>
                    <a:pt x="1366163" y="0"/>
                  </a:lnTo>
                  <a:lnTo>
                    <a:pt x="1477343" y="16968"/>
                  </a:lnTo>
                  <a:cubicBezTo>
                    <a:pt x="2037626" y="131619"/>
                    <a:pt x="2459092" y="627357"/>
                    <a:pt x="2459092" y="1221534"/>
                  </a:cubicBezTo>
                  <a:cubicBezTo>
                    <a:pt x="2459092" y="1900594"/>
                    <a:pt x="1908606" y="2451080"/>
                    <a:pt x="1229546" y="2451080"/>
                  </a:cubicBezTo>
                  <a:cubicBezTo>
                    <a:pt x="550486" y="2451080"/>
                    <a:pt x="0" y="1900594"/>
                    <a:pt x="0" y="1221534"/>
                  </a:cubicBezTo>
                  <a:cubicBezTo>
                    <a:pt x="0" y="627357"/>
                    <a:pt x="421466" y="131619"/>
                    <a:pt x="981750" y="16968"/>
                  </a:cubicBezTo>
                  <a:close/>
                </a:path>
              </a:pathLst>
            </a:custGeom>
            <a:ln w="63500">
              <a:solidFill>
                <a:schemeClr val="accent5">
                  <a:lumMod val="75000"/>
                </a:schemeClr>
              </a:solidFill>
            </a:ln>
          </p:spPr>
        </p:pic>
      </p:grpSp>
      <p:sp>
        <p:nvSpPr>
          <p:cNvPr id="19" name="矩形 1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6763" y="2147888"/>
            <a:ext cx="3384550" cy="460375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现场处置方案的要点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6763" y="3429000"/>
            <a:ext cx="10082212" cy="961289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现场处置方案应根据风险评估及危险性控制措施逐一编制，做到事故相关人员应知应会，熟练掌握，并通过应急演练，做到迅速反应、正确处置。</a:t>
            </a:r>
            <a:endParaRPr lang="zh-CN" altLang="en-US" sz="2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0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矩形 10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2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 rot="2700000">
            <a:off x="4979988" y="2692400"/>
            <a:ext cx="2232025" cy="2232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789488" y="3454400"/>
            <a:ext cx="26130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现场处置方案的主要内容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rot="2700000">
            <a:off x="7000875" y="1712913"/>
            <a:ext cx="1346200" cy="13462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2700000">
            <a:off x="7001669" y="4541044"/>
            <a:ext cx="1344612" cy="13462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3844925" y="1712913"/>
            <a:ext cx="1346200" cy="13462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3845719" y="4541044"/>
            <a:ext cx="1344612" cy="13462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21113" y="21859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事故特征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84963" y="2032000"/>
            <a:ext cx="197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应急组织</a:t>
            </a:r>
            <a:endParaRPr lang="en-US" altLang="zh-CN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与职责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24300" y="50006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应急处置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58025" y="50133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注意事项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矩形 23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5400000">
            <a:off x="-1096962" y="1985962"/>
            <a:ext cx="6897688" cy="2881313"/>
          </a:xfrm>
          <a:custGeom>
            <a:avLst/>
            <a:gdLst>
              <a:gd name="connsiteX0" fmla="*/ 6150676 w 12246676"/>
              <a:gd name="connsiteY0" fmla="*/ 0 h 4104456"/>
              <a:gd name="connsiteX1" fmla="*/ 12246676 w 12246676"/>
              <a:gd name="connsiteY1" fmla="*/ 1008112 h 4104456"/>
              <a:gd name="connsiteX2" fmla="*/ 12219338 w 12246676"/>
              <a:gd name="connsiteY2" fmla="*/ 1008112 h 4104456"/>
              <a:gd name="connsiteX3" fmla="*/ 12219338 w 12246676"/>
              <a:gd name="connsiteY3" fmla="*/ 3096344 h 4104456"/>
              <a:gd name="connsiteX4" fmla="*/ 12192000 w 12246676"/>
              <a:gd name="connsiteY4" fmla="*/ 3096344 h 4104456"/>
              <a:gd name="connsiteX5" fmla="*/ 6096001 w 12246676"/>
              <a:gd name="connsiteY5" fmla="*/ 4104456 h 4104456"/>
              <a:gd name="connsiteX6" fmla="*/ 0 w 12246676"/>
              <a:gd name="connsiteY6" fmla="*/ 3096344 h 4104456"/>
              <a:gd name="connsiteX7" fmla="*/ 27338 w 12246676"/>
              <a:gd name="connsiteY7" fmla="*/ 3096344 h 4104456"/>
              <a:gd name="connsiteX8" fmla="*/ 27338 w 12246676"/>
              <a:gd name="connsiteY8" fmla="*/ 1008112 h 4104456"/>
              <a:gd name="connsiteX9" fmla="*/ 54676 w 12246676"/>
              <a:gd name="connsiteY9" fmla="*/ 1008112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6676" h="4104456">
                <a:moveTo>
                  <a:pt x="6150676" y="0"/>
                </a:moveTo>
                <a:lnTo>
                  <a:pt x="12246676" y="1008112"/>
                </a:lnTo>
                <a:lnTo>
                  <a:pt x="12219338" y="1008112"/>
                </a:lnTo>
                <a:lnTo>
                  <a:pt x="12219338" y="3096344"/>
                </a:lnTo>
                <a:lnTo>
                  <a:pt x="12192000" y="3096344"/>
                </a:lnTo>
                <a:lnTo>
                  <a:pt x="6096001" y="4104456"/>
                </a:lnTo>
                <a:lnTo>
                  <a:pt x="0" y="3096344"/>
                </a:lnTo>
                <a:lnTo>
                  <a:pt x="27338" y="3096344"/>
                </a:lnTo>
                <a:lnTo>
                  <a:pt x="27338" y="1008112"/>
                </a:lnTo>
                <a:lnTo>
                  <a:pt x="54676" y="100811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24338" y="1125538"/>
            <a:ext cx="1008062" cy="1008062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83150" y="2922588"/>
            <a:ext cx="1008063" cy="1008062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224338" y="4724400"/>
            <a:ext cx="1008062" cy="1008063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48300" y="1270000"/>
            <a:ext cx="43386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应急预案体系的构成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48300" y="4905375"/>
            <a:ext cx="43386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应急预案的具体编制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5675" y="3113088"/>
            <a:ext cx="5724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应急预案编制的原则和内容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文本框 8"/>
          <p:cNvSpPr txBox="1">
            <a:spLocks noChangeArrowheads="1"/>
          </p:cNvSpPr>
          <p:nvPr/>
        </p:nvSpPr>
        <p:spPr bwMode="auto">
          <a:xfrm>
            <a:off x="1739900" y="1992313"/>
            <a:ext cx="12239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8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  <a:endParaRPr lang="zh-CN" altLang="en-US" sz="8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文本框 8"/>
          <p:cNvSpPr txBox="1">
            <a:spLocks noChangeArrowheads="1"/>
          </p:cNvSpPr>
          <p:nvPr/>
        </p:nvSpPr>
        <p:spPr bwMode="auto">
          <a:xfrm>
            <a:off x="4298950" y="1122363"/>
            <a:ext cx="9318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文本框 10"/>
          <p:cNvSpPr txBox="1">
            <a:spLocks noChangeArrowheads="1"/>
          </p:cNvSpPr>
          <p:nvPr/>
        </p:nvSpPr>
        <p:spPr bwMode="auto">
          <a:xfrm>
            <a:off x="4933950" y="2943225"/>
            <a:ext cx="931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文本框 11"/>
          <p:cNvSpPr txBox="1">
            <a:spLocks noChangeArrowheads="1"/>
          </p:cNvSpPr>
          <p:nvPr/>
        </p:nvSpPr>
        <p:spPr bwMode="auto">
          <a:xfrm>
            <a:off x="4262438" y="4703763"/>
            <a:ext cx="93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3576638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1200150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角三角形 15"/>
          <p:cNvSpPr/>
          <p:nvPr/>
        </p:nvSpPr>
        <p:spPr>
          <a:xfrm flipV="1">
            <a:off x="3576638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直角三角形 16"/>
          <p:cNvSpPr/>
          <p:nvPr/>
        </p:nvSpPr>
        <p:spPr>
          <a:xfrm flipH="1" flipV="1">
            <a:off x="1200150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5325" y="1484313"/>
            <a:ext cx="3673475" cy="461962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1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532188"/>
            <a:ext cx="4872038" cy="935037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2038" y="2193925"/>
            <a:ext cx="6408737" cy="361156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3025" y="3090863"/>
            <a:ext cx="2233613" cy="1817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46" name="矩形 11"/>
          <p:cNvSpPr>
            <a:spLocks noChangeArrowheads="1"/>
          </p:cNvSpPr>
          <p:nvPr/>
        </p:nvSpPr>
        <p:spPr bwMode="auto">
          <a:xfrm>
            <a:off x="1763713" y="36671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事故特征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99100" y="3030538"/>
            <a:ext cx="5267325" cy="19383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）危险性分析，可能发生的事故类型；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）事故发生的区域、地点或装置的名称；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）事故可能发生的季节和造成的危害程度；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）事故前可能出现的征兆。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50" name="矩形 22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3576638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1200150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直角三角形 5"/>
          <p:cNvSpPr/>
          <p:nvPr/>
        </p:nvSpPr>
        <p:spPr>
          <a:xfrm flipV="1">
            <a:off x="3576638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1200150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532188"/>
            <a:ext cx="4872038" cy="935037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2038" y="2193925"/>
            <a:ext cx="6408737" cy="361156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3025" y="3090863"/>
            <a:ext cx="2233613" cy="1817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59375" y="3090863"/>
            <a:ext cx="5834063" cy="188410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）基层单位应急自救组织形式及人员构成情况； </a:t>
            </a:r>
            <a:br>
              <a: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2000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）应急自救组织机构、人员的具体职责，应同单位或车间、班组人员工作职责紧密结合，明确相关岗位和人员的应急工作职责。   </a:t>
            </a:r>
            <a:endParaRPr lang="zh-CN" altLang="en-US" sz="2000" dirty="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066" name="矩形 2"/>
          <p:cNvSpPr>
            <a:spLocks noChangeArrowheads="1"/>
          </p:cNvSpPr>
          <p:nvPr/>
        </p:nvSpPr>
        <p:spPr bwMode="auto">
          <a:xfrm>
            <a:off x="1290638" y="3738563"/>
            <a:ext cx="233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应急组织与职责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5325" y="1484313"/>
            <a:ext cx="3673475" cy="461962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070" name="矩形 18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074" name="矩形 23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5325" y="1484313"/>
            <a:ext cx="3673475" cy="461962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五边形 6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85" name="矩形 7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>
            <a:off x="3576638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1200150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3576638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直角三角形 13"/>
          <p:cNvSpPr/>
          <p:nvPr/>
        </p:nvSpPr>
        <p:spPr>
          <a:xfrm flipH="1" flipV="1">
            <a:off x="1200150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3532188"/>
            <a:ext cx="4872038" cy="935037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72038" y="1946275"/>
            <a:ext cx="6408737" cy="4291013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43025" y="3090863"/>
            <a:ext cx="2233613" cy="1817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4" name="矩形 2"/>
          <p:cNvSpPr>
            <a:spLocks noChangeArrowheads="1"/>
          </p:cNvSpPr>
          <p:nvPr/>
        </p:nvSpPr>
        <p:spPr bwMode="auto">
          <a:xfrm>
            <a:off x="1752600" y="3683000"/>
            <a:ext cx="1414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应急处置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27613" y="2082800"/>
            <a:ext cx="6096000" cy="38322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）事故应急处置程序。根据可能发生的事故类别及现场情况，明确事故报警、各项应急措施启动、应急救护人员的引导、事故扩大及同企业应急预案的衔接的程序。 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）现场应急处置措施。针对可能发生的火灾、爆炸、危险化学品泄漏、坍塌、水患、机动车辆伤害等，从操作措施、工艺流程、现场处置、事故控制，人员救护、消防、现场恢复等方面制定明确的应急处置措施。 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）报警电话及上级管理部门、相关应急救援单位联络方式和联系人员，事故报告的基本要求和内容。    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098" name="矩形 24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/>
          <p:cNvSpPr/>
          <p:nvPr/>
        </p:nvSpPr>
        <p:spPr>
          <a:xfrm>
            <a:off x="3576638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1200150" y="3090863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3576638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直角三角形 19"/>
          <p:cNvSpPr/>
          <p:nvPr/>
        </p:nvSpPr>
        <p:spPr>
          <a:xfrm flipH="1" flipV="1">
            <a:off x="1200150" y="4467225"/>
            <a:ext cx="142875" cy="44132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532188"/>
            <a:ext cx="4872038" cy="935037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2038" y="2133600"/>
            <a:ext cx="6408737" cy="3743325"/>
          </a:xfrm>
          <a:prstGeom prst="rect">
            <a:avLst/>
          </a:prstGeom>
          <a:solidFill>
            <a:srgbClr val="89E5F7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3025" y="3090863"/>
            <a:ext cx="2233613" cy="18176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3" name="矩形 6"/>
          <p:cNvSpPr>
            <a:spLocks noChangeArrowheads="1"/>
          </p:cNvSpPr>
          <p:nvPr/>
        </p:nvSpPr>
        <p:spPr bwMode="auto">
          <a:xfrm>
            <a:off x="1752600" y="3683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注意事项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275" y="2498725"/>
            <a:ext cx="5545138" cy="30003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）佩戴个人防护器具方面的注意事项；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）使用抢险救援器材方面的注意事项；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）采取救援对策或措施方面的注意事项；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）现场自救和互救注意事项；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）现场应急处置能力确认和人员安全防护等事项；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f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）应急救援结束后的注意事项； </a:t>
            </a:r>
            <a:b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g</a:t>
            </a: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）其他需要特别警示的事项。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5325" y="1484313"/>
            <a:ext cx="3673475" cy="461962"/>
          </a:xfrm>
        </p:spPr>
        <p:txBody>
          <a:bodyPr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现场处置方案的主要内容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8" name="矩形 13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22" name="矩形 22"/>
          <p:cNvSpPr>
            <a:spLocks noChangeArrowheads="1"/>
          </p:cNvSpPr>
          <p:nvPr/>
        </p:nvSpPr>
        <p:spPr bwMode="auto">
          <a:xfrm>
            <a:off x="1590675" y="18891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现场处置方案的编制原则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5400000">
            <a:off x="4561681" y="-910431"/>
            <a:ext cx="3068638" cy="4889500"/>
          </a:xfrm>
          <a:custGeom>
            <a:avLst/>
            <a:gdLst>
              <a:gd name="connsiteX0" fmla="*/ 0 w 3428999"/>
              <a:gd name="connsiteY0" fmla="*/ 2871857 h 2871857"/>
              <a:gd name="connsiteX1" fmla="*/ 0 w 3428999"/>
              <a:gd name="connsiteY1" fmla="*/ 0 h 2871857"/>
              <a:gd name="connsiteX2" fmla="*/ 3428999 w 3428999"/>
              <a:gd name="connsiteY2" fmla="*/ 706388 h 2871857"/>
              <a:gd name="connsiteX3" fmla="*/ 3413599 w 3428999"/>
              <a:gd name="connsiteY3" fmla="*/ 706388 h 2871857"/>
              <a:gd name="connsiteX4" fmla="*/ 3413599 w 3428999"/>
              <a:gd name="connsiteY4" fmla="*/ 2171814 h 2871857"/>
              <a:gd name="connsiteX5" fmla="*/ 3398198 w 3428999"/>
              <a:gd name="connsiteY5" fmla="*/ 2171814 h 28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8999" h="2871857">
                <a:moveTo>
                  <a:pt x="0" y="2871857"/>
                </a:moveTo>
                <a:lnTo>
                  <a:pt x="0" y="0"/>
                </a:lnTo>
                <a:lnTo>
                  <a:pt x="3428999" y="706388"/>
                </a:lnTo>
                <a:lnTo>
                  <a:pt x="3413599" y="706388"/>
                </a:lnTo>
                <a:lnTo>
                  <a:pt x="3413599" y="2171814"/>
                </a:lnTo>
                <a:lnTo>
                  <a:pt x="3398198" y="217181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31" name="文本框 4"/>
          <p:cNvSpPr txBox="1">
            <a:spLocks noChangeArrowheads="1"/>
          </p:cNvSpPr>
          <p:nvPr/>
        </p:nvSpPr>
        <p:spPr bwMode="auto">
          <a:xfrm>
            <a:off x="5627688" y="427038"/>
            <a:ext cx="936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3738" y="3789363"/>
            <a:ext cx="57245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应急预案的具体编制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56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（一）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96675" y="309563"/>
            <a:ext cx="485775" cy="485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58" name="矩形 2"/>
          <p:cNvSpPr>
            <a:spLocks noChangeArrowheads="1"/>
          </p:cNvSpPr>
          <p:nvPr/>
        </p:nvSpPr>
        <p:spPr bwMode="auto">
          <a:xfrm>
            <a:off x="1570038" y="188913"/>
            <a:ext cx="387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应急预案编制准备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915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15981"/>
          <a:stretch>
            <a:fillRect/>
          </a:stretch>
        </p:blipFill>
        <p:spPr bwMode="auto">
          <a:xfrm>
            <a:off x="-1033463" y="901700"/>
            <a:ext cx="6705601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802313" y="1217613"/>
            <a:ext cx="4032250" cy="33813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编制应急预案应做好以下准备工作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02313" y="1862138"/>
            <a:ext cx="479425" cy="479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9525" y="1665288"/>
            <a:ext cx="4921250" cy="8744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全面分析本单位危险因素、可能发生的事故类型及事故的危害程度；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02313" y="3094038"/>
            <a:ext cx="479425" cy="479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9525" y="2647950"/>
            <a:ext cx="4921250" cy="1338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排查事故隐患的种类、数量和分布情况，并在隐患治理的基础上，预测可能发生的事故类型及其危害程度； 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9525" y="4064000"/>
            <a:ext cx="3416300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确定事故危险源，进行风险评估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59525" y="4467225"/>
            <a:ext cx="4921250" cy="8744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针对事故危险源和存在的问题，确定相应的防范措施； 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59525" y="5424488"/>
            <a:ext cx="2741613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客观评价本单位应急能力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9525" y="5957888"/>
            <a:ext cx="5414963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充分借鉴国内外同行业事故教训及应急工作经验。 </a:t>
            </a:r>
            <a:endParaRPr lang="zh-CN" altLang="en-US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802313" y="3987800"/>
            <a:ext cx="479425" cy="479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02313" y="4689475"/>
            <a:ext cx="479425" cy="4778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802313" y="5343525"/>
            <a:ext cx="479425" cy="479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02313" y="5902325"/>
            <a:ext cx="479425" cy="479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3" name="文本框 19"/>
          <p:cNvSpPr txBox="1">
            <a:spLocks noChangeArrowheads="1"/>
          </p:cNvSpPr>
          <p:nvPr/>
        </p:nvSpPr>
        <p:spPr bwMode="auto">
          <a:xfrm>
            <a:off x="5851525" y="1893888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4" name="文本框 26"/>
          <p:cNvSpPr txBox="1">
            <a:spLocks noChangeArrowheads="1"/>
          </p:cNvSpPr>
          <p:nvPr/>
        </p:nvSpPr>
        <p:spPr bwMode="auto">
          <a:xfrm>
            <a:off x="5851525" y="31369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5" name="文本框 27"/>
          <p:cNvSpPr txBox="1">
            <a:spLocks noChangeArrowheads="1"/>
          </p:cNvSpPr>
          <p:nvPr/>
        </p:nvSpPr>
        <p:spPr bwMode="auto">
          <a:xfrm>
            <a:off x="5851525" y="4027488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6" name="文本框 28"/>
          <p:cNvSpPr txBox="1">
            <a:spLocks noChangeArrowheads="1"/>
          </p:cNvSpPr>
          <p:nvPr/>
        </p:nvSpPr>
        <p:spPr bwMode="auto">
          <a:xfrm>
            <a:off x="5851525" y="47212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7" name="文本框 29"/>
          <p:cNvSpPr txBox="1">
            <a:spLocks noChangeArrowheads="1"/>
          </p:cNvSpPr>
          <p:nvPr/>
        </p:nvSpPr>
        <p:spPr bwMode="auto">
          <a:xfrm>
            <a:off x="5851525" y="5383213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78" name="文本框 30"/>
          <p:cNvSpPr txBox="1">
            <a:spLocks noChangeArrowheads="1"/>
          </p:cNvSpPr>
          <p:nvPr/>
        </p:nvSpPr>
        <p:spPr bwMode="auto">
          <a:xfrm>
            <a:off x="5851525" y="5942013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81" name="文本框 33"/>
          <p:cNvSpPr txBox="1">
            <a:spLocks noChangeArrowheads="1"/>
          </p:cNvSpPr>
          <p:nvPr/>
        </p:nvSpPr>
        <p:spPr bwMode="auto">
          <a:xfrm>
            <a:off x="11455400" y="311150"/>
            <a:ext cx="557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32</a:t>
            </a:r>
            <a:endParaRPr lang="zh-CN" altLang="en-US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0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2" name="矩形 2"/>
          <p:cNvSpPr>
            <a:spLocks noChangeArrowheads="1"/>
          </p:cNvSpPr>
          <p:nvPr/>
        </p:nvSpPr>
        <p:spPr bwMode="auto">
          <a:xfrm>
            <a:off x="1568450" y="2032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应急预案的编制程序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183" name="组合 10"/>
          <p:cNvGrpSpPr/>
          <p:nvPr/>
        </p:nvGrpSpPr>
        <p:grpSpPr bwMode="auto">
          <a:xfrm>
            <a:off x="566738" y="3157538"/>
            <a:ext cx="1552575" cy="1552575"/>
            <a:chOff x="1231660" y="2002142"/>
            <a:chExt cx="1866428" cy="1866428"/>
          </a:xfrm>
        </p:grpSpPr>
        <p:sp>
          <p:nvSpPr>
            <p:cNvPr id="12" name="椭圆 11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96546" y="2067028"/>
              <a:ext cx="1736656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432" y="2131914"/>
              <a:ext cx="1606884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4" name="组合 14"/>
          <p:cNvGrpSpPr/>
          <p:nvPr/>
        </p:nvGrpSpPr>
        <p:grpSpPr bwMode="auto">
          <a:xfrm>
            <a:off x="2487613" y="3157538"/>
            <a:ext cx="1552575" cy="1552575"/>
            <a:chOff x="1231660" y="2002142"/>
            <a:chExt cx="1866428" cy="1866428"/>
          </a:xfrm>
        </p:grpSpPr>
        <p:sp>
          <p:nvSpPr>
            <p:cNvPr id="16" name="椭圆 15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96546" y="2067028"/>
              <a:ext cx="1736656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61432" y="2131914"/>
              <a:ext cx="1606884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5" name="组合 18"/>
          <p:cNvGrpSpPr/>
          <p:nvPr/>
        </p:nvGrpSpPr>
        <p:grpSpPr bwMode="auto">
          <a:xfrm>
            <a:off x="4410075" y="3157538"/>
            <a:ext cx="1552575" cy="1552575"/>
            <a:chOff x="1231660" y="2002142"/>
            <a:chExt cx="1866428" cy="1866428"/>
          </a:xfrm>
        </p:grpSpPr>
        <p:sp>
          <p:nvSpPr>
            <p:cNvPr id="20" name="椭圆 19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96546" y="2067028"/>
              <a:ext cx="1736656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61432" y="2131914"/>
              <a:ext cx="1606884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6" name="组合 22"/>
          <p:cNvGrpSpPr/>
          <p:nvPr/>
        </p:nvGrpSpPr>
        <p:grpSpPr bwMode="auto">
          <a:xfrm>
            <a:off x="6330950" y="3128963"/>
            <a:ext cx="1552575" cy="1552575"/>
            <a:chOff x="1231660" y="2002142"/>
            <a:chExt cx="1866428" cy="1866428"/>
          </a:xfrm>
        </p:grpSpPr>
        <p:sp>
          <p:nvSpPr>
            <p:cNvPr id="24" name="椭圆 23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296546" y="2067028"/>
              <a:ext cx="1736656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61432" y="2131914"/>
              <a:ext cx="1606884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7" name="组合 26"/>
          <p:cNvGrpSpPr/>
          <p:nvPr/>
        </p:nvGrpSpPr>
        <p:grpSpPr bwMode="auto">
          <a:xfrm>
            <a:off x="8251825" y="3128963"/>
            <a:ext cx="1552575" cy="1552575"/>
            <a:chOff x="1231660" y="2002142"/>
            <a:chExt cx="1866428" cy="1866428"/>
          </a:xfrm>
        </p:grpSpPr>
        <p:sp>
          <p:nvSpPr>
            <p:cNvPr id="28" name="椭圆 27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296546" y="2067028"/>
              <a:ext cx="1736656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361432" y="2131914"/>
              <a:ext cx="1606884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8" name="组合 30"/>
          <p:cNvGrpSpPr/>
          <p:nvPr/>
        </p:nvGrpSpPr>
        <p:grpSpPr bwMode="auto">
          <a:xfrm>
            <a:off x="10172700" y="3128963"/>
            <a:ext cx="1554163" cy="1552575"/>
            <a:chOff x="1231660" y="2002142"/>
            <a:chExt cx="1866428" cy="1866428"/>
          </a:xfrm>
        </p:grpSpPr>
        <p:sp>
          <p:nvSpPr>
            <p:cNvPr id="32" name="椭圆 31"/>
            <p:cNvSpPr/>
            <p:nvPr/>
          </p:nvSpPr>
          <p:spPr>
            <a:xfrm>
              <a:off x="1231660" y="2002142"/>
              <a:ext cx="1866428" cy="18664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296480" y="2067028"/>
              <a:ext cx="1736789" cy="1736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363207" y="2131914"/>
              <a:ext cx="1603335" cy="160688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384800" y="1776413"/>
            <a:ext cx="1422400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编制程序</a:t>
            </a:r>
            <a:endParaRPr lang="zh-CN" altLang="en-US" sz="24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0" name="矩形 9"/>
          <p:cNvSpPr>
            <a:spLocks noChangeArrowheads="1"/>
          </p:cNvSpPr>
          <p:nvPr/>
        </p:nvSpPr>
        <p:spPr bwMode="auto">
          <a:xfrm>
            <a:off x="762000" y="3425825"/>
            <a:ext cx="119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应急预案编制工作组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1" name="矩形 57343"/>
          <p:cNvSpPr>
            <a:spLocks noChangeArrowheads="1"/>
          </p:cNvSpPr>
          <p:nvPr/>
        </p:nvSpPr>
        <p:spPr bwMode="auto">
          <a:xfrm>
            <a:off x="2655888" y="3706813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资料收集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2" name="矩形 57344"/>
          <p:cNvSpPr>
            <a:spLocks noChangeArrowheads="1"/>
          </p:cNvSpPr>
          <p:nvPr/>
        </p:nvSpPr>
        <p:spPr bwMode="auto">
          <a:xfrm>
            <a:off x="4556125" y="3579813"/>
            <a:ext cx="1268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危险源与风险分析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3" name="矩形 57347"/>
          <p:cNvSpPr>
            <a:spLocks noChangeArrowheads="1"/>
          </p:cNvSpPr>
          <p:nvPr/>
        </p:nvSpPr>
        <p:spPr bwMode="auto">
          <a:xfrm>
            <a:off x="6435725" y="3592513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应急能力评估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4" name="矩形 57348"/>
          <p:cNvSpPr>
            <a:spLocks noChangeArrowheads="1"/>
          </p:cNvSpPr>
          <p:nvPr/>
        </p:nvSpPr>
        <p:spPr bwMode="auto">
          <a:xfrm>
            <a:off x="8405813" y="3576638"/>
            <a:ext cx="124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5" name="矩形 57349"/>
          <p:cNvSpPr>
            <a:spLocks noChangeArrowheads="1"/>
          </p:cNvSpPr>
          <p:nvPr/>
        </p:nvSpPr>
        <p:spPr bwMode="auto">
          <a:xfrm>
            <a:off x="10369550" y="3397250"/>
            <a:ext cx="1160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应急预案评审与发布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52" name="燕尾形 57351"/>
          <p:cNvSpPr/>
          <p:nvPr/>
        </p:nvSpPr>
        <p:spPr>
          <a:xfrm>
            <a:off x="2168525" y="3771900"/>
            <a:ext cx="231775" cy="317500"/>
          </a:xfrm>
          <a:prstGeom prst="chevron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燕尾形 43"/>
          <p:cNvSpPr/>
          <p:nvPr/>
        </p:nvSpPr>
        <p:spPr>
          <a:xfrm>
            <a:off x="4130675" y="3746500"/>
            <a:ext cx="231775" cy="317500"/>
          </a:xfrm>
          <a:prstGeom prst="chevron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6027738" y="3746500"/>
            <a:ext cx="231775" cy="317500"/>
          </a:xfrm>
          <a:prstGeom prst="chevron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951788" y="3746500"/>
            <a:ext cx="231775" cy="317500"/>
          </a:xfrm>
          <a:prstGeom prst="chevron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9886950" y="3706813"/>
            <a:ext cx="231775" cy="317500"/>
          </a:xfrm>
          <a:prstGeom prst="chevron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163888" y="2192338"/>
            <a:ext cx="8116887" cy="961289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结合本单位部门职能分工，成立以单位主要负责人为领导的应急预案编制工作组，明确编制任务、职责分工，制定工作计划。</a:t>
            </a:r>
            <a:endParaRPr lang="zh-CN" altLang="en-US" sz="2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05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07" name="组合 8"/>
          <p:cNvGrpSpPr/>
          <p:nvPr/>
        </p:nvGrpSpPr>
        <p:grpSpPr bwMode="auto">
          <a:xfrm>
            <a:off x="657225" y="1555750"/>
            <a:ext cx="2236788" cy="2238375"/>
            <a:chOff x="656932" y="1556325"/>
            <a:chExt cx="2237175" cy="2237175"/>
          </a:xfrm>
        </p:grpSpPr>
        <p:sp>
          <p:nvSpPr>
            <p:cNvPr id="10" name="菱形 9"/>
            <p:cNvSpPr/>
            <p:nvPr/>
          </p:nvSpPr>
          <p:spPr>
            <a:xfrm>
              <a:off x="768076" y="1667390"/>
              <a:ext cx="2014887" cy="2015044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839527" y="1738790"/>
              <a:ext cx="1871986" cy="1872246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55675" y="2259013"/>
            <a:ext cx="1638300" cy="79970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应急预案编制工作组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09" name="组合 14"/>
          <p:cNvGrpSpPr/>
          <p:nvPr/>
        </p:nvGrpSpPr>
        <p:grpSpPr bwMode="auto">
          <a:xfrm>
            <a:off x="657225" y="3933825"/>
            <a:ext cx="2236788" cy="2236788"/>
            <a:chOff x="656932" y="1556325"/>
            <a:chExt cx="2237175" cy="2237175"/>
          </a:xfrm>
        </p:grpSpPr>
        <p:sp>
          <p:nvSpPr>
            <p:cNvPr id="16" name="菱形 15"/>
            <p:cNvSpPr/>
            <p:nvPr/>
          </p:nvSpPr>
          <p:spPr>
            <a:xfrm>
              <a:off x="768076" y="1667469"/>
              <a:ext cx="2014887" cy="2014887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839527" y="1738920"/>
              <a:ext cx="1871986" cy="1871986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169988" y="4821238"/>
            <a:ext cx="1211262" cy="43037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资料收集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3888" y="4543425"/>
            <a:ext cx="8116887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收集应急预案编制所需的各种资料（相关法律法规、应急预案、技术标准、国内外同行业事故案例分析、本单位技术资料等）。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14" name="矩形 27"/>
          <p:cNvSpPr>
            <a:spLocks noChangeArrowheads="1"/>
          </p:cNvSpPr>
          <p:nvPr/>
        </p:nvSpPr>
        <p:spPr bwMode="auto">
          <a:xfrm>
            <a:off x="1568450" y="2032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应急预案的编制程序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8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0" name="组合 8"/>
          <p:cNvGrpSpPr/>
          <p:nvPr/>
        </p:nvGrpSpPr>
        <p:grpSpPr bwMode="auto">
          <a:xfrm>
            <a:off x="657225" y="1555750"/>
            <a:ext cx="2236788" cy="2238375"/>
            <a:chOff x="656932" y="1556325"/>
            <a:chExt cx="2237175" cy="2237175"/>
          </a:xfrm>
        </p:grpSpPr>
        <p:sp>
          <p:nvSpPr>
            <p:cNvPr id="10" name="菱形 9"/>
            <p:cNvSpPr/>
            <p:nvPr/>
          </p:nvSpPr>
          <p:spPr>
            <a:xfrm>
              <a:off x="768076" y="1667390"/>
              <a:ext cx="2014887" cy="2015044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839527" y="1738790"/>
              <a:ext cx="1871986" cy="1872246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4900" y="2275085"/>
            <a:ext cx="1339850" cy="79970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危险源与风险分析</a:t>
            </a:r>
            <a:endParaRPr lang="zh-CN" altLang="en-US" sz="20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63875" y="1936750"/>
            <a:ext cx="82311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危险因素分析及事故隐患排查、治理的基础上，确定本单位的危险源、可能发生事故的类型和后果，进行事故风险分析，并指出事故可能产生的次生、衍生事故，形成分析报告，分析结果作为应急预案的编制依据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3" name="组合 13"/>
          <p:cNvGrpSpPr/>
          <p:nvPr/>
        </p:nvGrpSpPr>
        <p:grpSpPr bwMode="auto">
          <a:xfrm>
            <a:off x="657225" y="3903663"/>
            <a:ext cx="2236788" cy="2236787"/>
            <a:chOff x="656932" y="1556325"/>
            <a:chExt cx="2237175" cy="2237175"/>
          </a:xfrm>
        </p:grpSpPr>
        <p:sp>
          <p:nvSpPr>
            <p:cNvPr id="15" name="菱形 14"/>
            <p:cNvSpPr/>
            <p:nvPr/>
          </p:nvSpPr>
          <p:spPr>
            <a:xfrm>
              <a:off x="768076" y="1667469"/>
              <a:ext cx="2014887" cy="2014886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839527" y="1738919"/>
              <a:ext cx="1871986" cy="1871988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03288" y="4806869"/>
            <a:ext cx="1724025" cy="4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应急能力评估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3875" y="4514850"/>
            <a:ext cx="8231188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对本单位应急装备、应急队伍等应急能力进行评估，并结合本单位实际，加强应急能力建设。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8" name="矩形 21"/>
          <p:cNvSpPr>
            <a:spLocks noChangeArrowheads="1"/>
          </p:cNvSpPr>
          <p:nvPr/>
        </p:nvSpPr>
        <p:spPr bwMode="auto">
          <a:xfrm>
            <a:off x="1568450" y="2032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应急预案的编制程序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组合 3"/>
          <p:cNvGrpSpPr/>
          <p:nvPr/>
        </p:nvGrpSpPr>
        <p:grpSpPr bwMode="auto">
          <a:xfrm>
            <a:off x="657225" y="1555750"/>
            <a:ext cx="2236788" cy="2238375"/>
            <a:chOff x="656932" y="1556325"/>
            <a:chExt cx="2237175" cy="2237175"/>
          </a:xfrm>
        </p:grpSpPr>
        <p:sp>
          <p:nvSpPr>
            <p:cNvPr id="5" name="菱形 4"/>
            <p:cNvSpPr/>
            <p:nvPr/>
          </p:nvSpPr>
          <p:spPr>
            <a:xfrm>
              <a:off x="768076" y="1667390"/>
              <a:ext cx="2014887" cy="2015044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839527" y="1738790"/>
              <a:ext cx="1871986" cy="1872246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51" name="组合 7"/>
          <p:cNvGrpSpPr/>
          <p:nvPr/>
        </p:nvGrpSpPr>
        <p:grpSpPr bwMode="auto">
          <a:xfrm>
            <a:off x="657225" y="3903663"/>
            <a:ext cx="2236788" cy="2236787"/>
            <a:chOff x="656932" y="1556325"/>
            <a:chExt cx="2237175" cy="2237175"/>
          </a:xfrm>
        </p:grpSpPr>
        <p:sp>
          <p:nvSpPr>
            <p:cNvPr id="9" name="菱形 8"/>
            <p:cNvSpPr/>
            <p:nvPr/>
          </p:nvSpPr>
          <p:spPr>
            <a:xfrm>
              <a:off x="768076" y="1667469"/>
              <a:ext cx="2014887" cy="2014886"/>
            </a:xfrm>
            <a:prstGeom prst="diamond">
              <a:avLst/>
            </a:prstGeom>
            <a:solidFill>
              <a:srgbClr val="89E5F7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839527" y="1738919"/>
              <a:ext cx="1871986" cy="1871988"/>
            </a:xfrm>
            <a:prstGeom prst="diamond">
              <a:avLst/>
            </a:prstGeom>
            <a:solidFill>
              <a:srgbClr val="89E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6932" y="1556325"/>
              <a:ext cx="2237175" cy="2237175"/>
            </a:xfrm>
            <a:prstGeom prst="diamond">
              <a:avLst/>
            </a:prstGeom>
            <a:solidFill>
              <a:srgbClr val="89E5F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100388" y="1555750"/>
            <a:ext cx="81803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可能发生的事故，按照有关规定和要求编制应急预案。应急预案编制过程中，应注重全体人员的参与和培训，使所有与事故有关人员均掌握危险源的危险性、应急处置方案和技能。应急预案应充分利用社会应急资源，与地方政府预案、上级主管单位以及相关部门的预案相衔接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0388" y="4052888"/>
            <a:ext cx="81803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编制完成后，应进行评审。评审由本单位主要负责人组织有关部门和人员进行。外部评审由上级主管部门或地方政府负责安全管理的部门组织审查。评审后，按规定报有关部门备案，并经生产经营单位主要负责人签署发布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8688" y="4584897"/>
            <a:ext cx="1692275" cy="7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</a:t>
            </a:r>
            <a:endParaRPr lang="en-US" altLang="zh-CN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评审与发布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7075" y="2459750"/>
            <a:ext cx="2055813" cy="430374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</a:t>
            </a:r>
            <a:endParaRPr lang="zh-CN" altLang="en-US" sz="20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58" name="矩形 16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62" name="矩形 21"/>
          <p:cNvSpPr>
            <a:spLocks noChangeArrowheads="1"/>
          </p:cNvSpPr>
          <p:nvPr/>
        </p:nvSpPr>
        <p:spPr bwMode="auto">
          <a:xfrm>
            <a:off x="1568450" y="2032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应急预案的编制程序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5400000">
            <a:off x="4561681" y="-910431"/>
            <a:ext cx="3068638" cy="4889500"/>
          </a:xfrm>
          <a:custGeom>
            <a:avLst/>
            <a:gdLst>
              <a:gd name="connsiteX0" fmla="*/ 0 w 3428999"/>
              <a:gd name="connsiteY0" fmla="*/ 2871857 h 2871857"/>
              <a:gd name="connsiteX1" fmla="*/ 0 w 3428999"/>
              <a:gd name="connsiteY1" fmla="*/ 0 h 2871857"/>
              <a:gd name="connsiteX2" fmla="*/ 3428999 w 3428999"/>
              <a:gd name="connsiteY2" fmla="*/ 706388 h 2871857"/>
              <a:gd name="connsiteX3" fmla="*/ 3413599 w 3428999"/>
              <a:gd name="connsiteY3" fmla="*/ 706388 h 2871857"/>
              <a:gd name="connsiteX4" fmla="*/ 3413599 w 3428999"/>
              <a:gd name="connsiteY4" fmla="*/ 2171814 h 2871857"/>
              <a:gd name="connsiteX5" fmla="*/ 3398198 w 3428999"/>
              <a:gd name="connsiteY5" fmla="*/ 2171814 h 28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8999" h="2871857">
                <a:moveTo>
                  <a:pt x="0" y="2871857"/>
                </a:moveTo>
                <a:lnTo>
                  <a:pt x="0" y="0"/>
                </a:lnTo>
                <a:lnTo>
                  <a:pt x="3428999" y="706388"/>
                </a:lnTo>
                <a:lnTo>
                  <a:pt x="3413599" y="706388"/>
                </a:lnTo>
                <a:lnTo>
                  <a:pt x="3413599" y="2171814"/>
                </a:lnTo>
                <a:lnTo>
                  <a:pt x="3398198" y="217181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5627688" y="427038"/>
            <a:ext cx="936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3738" y="4149725"/>
            <a:ext cx="57245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应急预案体系的构成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2025" y="2420938"/>
            <a:ext cx="2376488" cy="273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03625" y="2420938"/>
            <a:ext cx="2376488" cy="273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45225" y="2420938"/>
            <a:ext cx="2376488" cy="273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6825" y="2420938"/>
            <a:ext cx="2376488" cy="273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0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2" name="矩形 2"/>
          <p:cNvSpPr>
            <a:spLocks noChangeArrowheads="1"/>
          </p:cNvSpPr>
          <p:nvPr/>
        </p:nvSpPr>
        <p:spPr bwMode="auto">
          <a:xfrm>
            <a:off x="1565275" y="2079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应急预案编制格式和要求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90700" y="2565400"/>
            <a:ext cx="719138" cy="719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32300" y="2565400"/>
            <a:ext cx="719138" cy="719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19938" y="2565400"/>
            <a:ext cx="720725" cy="719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715500" y="2565400"/>
            <a:ext cx="719138" cy="719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47863" y="2663825"/>
            <a:ext cx="4048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9463" y="2659063"/>
            <a:ext cx="404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77100" y="2659063"/>
            <a:ext cx="40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72663" y="2659063"/>
            <a:ext cx="404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51013" y="3811588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2F2F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封面</a:t>
            </a:r>
            <a:endParaRPr lang="zh-CN" altLang="en-US" sz="2400" b="1">
              <a:solidFill>
                <a:srgbClr val="F2F2F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38625" y="3811588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2F2F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批准页</a:t>
            </a:r>
            <a:endParaRPr lang="zh-CN" altLang="en-US" sz="2400" b="1">
              <a:solidFill>
                <a:srgbClr val="F2F2F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80250" y="3811588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2F2F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目次</a:t>
            </a:r>
            <a:endParaRPr lang="zh-CN" altLang="en-US" sz="2400" b="1">
              <a:solidFill>
                <a:srgbClr val="F2F2F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264650" y="3811588"/>
            <a:ext cx="1814513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2F2F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印刷与装订 </a:t>
            </a:r>
            <a:endParaRPr lang="zh-CN" altLang="en-US" sz="2400" b="1">
              <a:solidFill>
                <a:srgbClr val="F2F2F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00" name="矩形 6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02" name="矩形 8"/>
          <p:cNvSpPr>
            <a:spLocks noChangeArrowheads="1"/>
          </p:cNvSpPr>
          <p:nvPr/>
        </p:nvSpPr>
        <p:spPr bwMode="auto">
          <a:xfrm>
            <a:off x="1565275" y="2079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应急预案编制格式和要求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23975" y="1776413"/>
            <a:ext cx="1511300" cy="1511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304" name="组合 11"/>
          <p:cNvGrpSpPr/>
          <p:nvPr/>
        </p:nvGrpSpPr>
        <p:grpSpPr bwMode="auto">
          <a:xfrm>
            <a:off x="1038225" y="1341438"/>
            <a:ext cx="2082800" cy="2378075"/>
            <a:chOff x="1038463" y="1476561"/>
            <a:chExt cx="2082549" cy="2378489"/>
          </a:xfrm>
        </p:grpSpPr>
        <p:sp>
          <p:nvSpPr>
            <p:cNvPr id="10" name="椭圆 9"/>
            <p:cNvSpPr/>
            <p:nvPr/>
          </p:nvSpPr>
          <p:spPr>
            <a:xfrm>
              <a:off x="1998785" y="1476561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806720" y="157023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613069" y="1660743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17830" y="1752834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038463" y="1949718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30528" y="1849688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38463" y="216248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38463" y="237524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38463" y="2588004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38463" y="2800766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38463" y="3226291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38463" y="3013529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960694" y="1949718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960694" y="2162480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960694" y="2375242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960694" y="2588004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960694" y="2800766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960694" y="3226291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960694" y="3013529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192437" y="1570239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1326" y="1657568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565454" y="1759185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765455" y="1849688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230528" y="3307267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417830" y="3405709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609894" y="3507326"/>
              <a:ext cx="161905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806720" y="360576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998785" y="3694684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186088" y="3605769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2381326" y="3504151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2573391" y="3404122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771804" y="331838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305" name="矩形 10"/>
          <p:cNvSpPr>
            <a:spLocks noChangeArrowheads="1"/>
          </p:cNvSpPr>
          <p:nvPr/>
        </p:nvSpPr>
        <p:spPr bwMode="auto">
          <a:xfrm>
            <a:off x="1697038" y="22796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封面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62338" y="2068513"/>
            <a:ext cx="7818437" cy="961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应急预案封面主要包括应急预案编号、应急预案版本号、生产经营单位名称、应急预案名称、编制单位名称、颁布日期等内容。  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323975" y="4470400"/>
            <a:ext cx="1511300" cy="15128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308" name="组合 58"/>
          <p:cNvGrpSpPr/>
          <p:nvPr/>
        </p:nvGrpSpPr>
        <p:grpSpPr bwMode="auto">
          <a:xfrm>
            <a:off x="1038225" y="4035425"/>
            <a:ext cx="2082800" cy="2378075"/>
            <a:chOff x="1038463" y="1476561"/>
            <a:chExt cx="2082549" cy="2378489"/>
          </a:xfrm>
        </p:grpSpPr>
        <p:sp>
          <p:nvSpPr>
            <p:cNvPr id="60" name="椭圆 59"/>
            <p:cNvSpPr/>
            <p:nvPr/>
          </p:nvSpPr>
          <p:spPr>
            <a:xfrm>
              <a:off x="1998785" y="1476561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806720" y="157024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613069" y="1660743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417830" y="1752834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038463" y="1949718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230528" y="1849689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038463" y="2162480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038463" y="2375242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038463" y="2588004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038463" y="2800766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1038463" y="3226291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38463" y="301352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960694" y="1949718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960694" y="2162480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960694" y="2375242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960694" y="2588004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960694" y="2800766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960694" y="3226291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960694" y="3013529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192437" y="1570240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2381326" y="1657568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2565454" y="1759185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2765455" y="1849689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230528" y="3307268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417830" y="3405710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1609894" y="3507327"/>
              <a:ext cx="161905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806720" y="360577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1998785" y="3694685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186088" y="3605770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381326" y="350415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573391" y="3404122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2771804" y="3318382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3462338" y="4870450"/>
            <a:ext cx="6159500" cy="49962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应急预案必须经发布单位主要负责人批准方可发布。 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0" name="矩形 56"/>
          <p:cNvSpPr>
            <a:spLocks noChangeArrowheads="1"/>
          </p:cNvSpPr>
          <p:nvPr/>
        </p:nvSpPr>
        <p:spPr bwMode="auto">
          <a:xfrm>
            <a:off x="1528763" y="5013325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批准页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24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26" name="矩形 7"/>
          <p:cNvSpPr>
            <a:spLocks noChangeArrowheads="1"/>
          </p:cNvSpPr>
          <p:nvPr/>
        </p:nvSpPr>
        <p:spPr bwMode="auto">
          <a:xfrm>
            <a:off x="1565275" y="2079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应急预案编制格式和要求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23975" y="1776413"/>
            <a:ext cx="1511300" cy="1511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328" name="组合 9"/>
          <p:cNvGrpSpPr/>
          <p:nvPr/>
        </p:nvGrpSpPr>
        <p:grpSpPr bwMode="auto">
          <a:xfrm>
            <a:off x="1038225" y="1341438"/>
            <a:ext cx="2082800" cy="2378075"/>
            <a:chOff x="1038463" y="1476561"/>
            <a:chExt cx="2082549" cy="2378489"/>
          </a:xfrm>
        </p:grpSpPr>
        <p:sp>
          <p:nvSpPr>
            <p:cNvPr id="11" name="椭圆 10"/>
            <p:cNvSpPr/>
            <p:nvPr/>
          </p:nvSpPr>
          <p:spPr>
            <a:xfrm>
              <a:off x="1998785" y="1476561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06720" y="157023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613069" y="1660743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17830" y="1752834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38463" y="1949718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230528" y="1849688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38463" y="216248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38463" y="237524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38463" y="2588004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38463" y="2800766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38463" y="3226291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38463" y="3013529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960694" y="1949718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960694" y="2162480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960694" y="2375242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960694" y="2588004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960694" y="2800766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960694" y="3226291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960694" y="3013529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192437" y="1570239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381326" y="1657568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565454" y="1759185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765455" y="1849688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230528" y="3307267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417830" y="3405709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609894" y="3507326"/>
              <a:ext cx="161905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806720" y="360576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998785" y="3694684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186088" y="3605769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1326" y="3504151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573391" y="3404122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771804" y="331838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1323975" y="4470400"/>
            <a:ext cx="1511300" cy="15128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330" name="组合 44"/>
          <p:cNvGrpSpPr/>
          <p:nvPr/>
        </p:nvGrpSpPr>
        <p:grpSpPr bwMode="auto">
          <a:xfrm>
            <a:off x="1038225" y="4035425"/>
            <a:ext cx="2082800" cy="2378075"/>
            <a:chOff x="1038463" y="1476561"/>
            <a:chExt cx="2082549" cy="2378489"/>
          </a:xfrm>
        </p:grpSpPr>
        <p:sp>
          <p:nvSpPr>
            <p:cNvPr id="46" name="椭圆 45"/>
            <p:cNvSpPr/>
            <p:nvPr/>
          </p:nvSpPr>
          <p:spPr>
            <a:xfrm>
              <a:off x="1998785" y="1476561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806720" y="157024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613069" y="1660743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417830" y="1752834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38463" y="1949718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230528" y="1849689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038463" y="2162480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38463" y="2375242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038463" y="2588004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038463" y="2800766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038463" y="3226291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38463" y="3013529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960694" y="1949718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960694" y="2162480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960694" y="2375242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960694" y="2588004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960694" y="2800766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960694" y="3226291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960694" y="3013529"/>
              <a:ext cx="160318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192437" y="1570240"/>
              <a:ext cx="160318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381326" y="1657568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2565454" y="1759185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765455" y="1849689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230528" y="3307268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1417830" y="3405710"/>
              <a:ext cx="160318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609894" y="3507327"/>
              <a:ext cx="161905" cy="161953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806720" y="3605770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998785" y="3694685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186088" y="3605770"/>
              <a:ext cx="161905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2381326" y="3504152"/>
              <a:ext cx="160319" cy="160365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573391" y="3404122"/>
              <a:ext cx="161905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771804" y="3318382"/>
              <a:ext cx="160319" cy="160366"/>
            </a:xfrm>
            <a:prstGeom prst="ellipse">
              <a:avLst/>
            </a:prstGeom>
            <a:noFill/>
            <a:ln>
              <a:solidFill>
                <a:srgbClr val="89E5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331" name="矩形 78"/>
          <p:cNvSpPr>
            <a:spLocks noChangeArrowheads="1"/>
          </p:cNvSpPr>
          <p:nvPr/>
        </p:nvSpPr>
        <p:spPr bwMode="auto">
          <a:xfrm>
            <a:off x="1655763" y="2297113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目次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470275" y="1333500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应急预案应设置目次，目次中所列的内容及次序如下</a:t>
            </a: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: </a:t>
            </a:r>
            <a:b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    —— 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批准页；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章的编号、标题；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带有标题的条的编号、标题（需要时列出）； </a:t>
            </a:r>
            <a:b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附件，用序号表明其顺序。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333" name="矩形 80"/>
          <p:cNvSpPr>
            <a:spLocks noChangeArrowheads="1"/>
          </p:cNvSpPr>
          <p:nvPr/>
        </p:nvSpPr>
        <p:spPr bwMode="auto">
          <a:xfrm>
            <a:off x="1230313" y="5008563"/>
            <a:ext cx="1814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印刷与装订 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470275" y="4983163"/>
            <a:ext cx="4362450" cy="4000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应急预案采用</a:t>
            </a:r>
            <a:r>
              <a: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A4</a:t>
            </a:r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版面印刷，活页装订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组合 3"/>
          <p:cNvGrpSpPr/>
          <p:nvPr/>
        </p:nvGrpSpPr>
        <p:grpSpPr bwMode="auto">
          <a:xfrm>
            <a:off x="4379913" y="1690688"/>
            <a:ext cx="3432175" cy="3432175"/>
            <a:chOff x="4514541" y="2148768"/>
            <a:chExt cx="3162917" cy="3162934"/>
          </a:xfrm>
        </p:grpSpPr>
        <p:sp>
          <p:nvSpPr>
            <p:cNvPr id="5" name="任意多边形 4"/>
            <p:cNvSpPr/>
            <p:nvPr/>
          </p:nvSpPr>
          <p:spPr>
            <a:xfrm>
              <a:off x="4514541" y="2148768"/>
              <a:ext cx="3162917" cy="3162934"/>
            </a:xfrm>
            <a:custGeom>
              <a:avLst/>
              <a:gdLst>
                <a:gd name="connsiteX0" fmla="*/ 0 w 1674318"/>
                <a:gd name="connsiteY0" fmla="*/ 837162 h 1674327"/>
                <a:gd name="connsiteX1" fmla="*/ 837160 w 1674318"/>
                <a:gd name="connsiteY1" fmla="*/ 837162 h 1674327"/>
                <a:gd name="connsiteX2" fmla="*/ 837161 w 1674318"/>
                <a:gd name="connsiteY2" fmla="*/ 837162 h 1674327"/>
                <a:gd name="connsiteX3" fmla="*/ 1674318 w 1674318"/>
                <a:gd name="connsiteY3" fmla="*/ 837162 h 1674327"/>
                <a:gd name="connsiteX4" fmla="*/ 1547543 w 1674318"/>
                <a:gd name="connsiteY4" fmla="*/ 975992 h 1674327"/>
                <a:gd name="connsiteX5" fmla="*/ 1611725 w 1674318"/>
                <a:gd name="connsiteY5" fmla="*/ 1155014 h 1674327"/>
                <a:gd name="connsiteX6" fmla="*/ 1440147 w 1674318"/>
                <a:gd name="connsiteY6" fmla="*/ 1237141 h 1674327"/>
                <a:gd name="connsiteX7" fmla="*/ 1431155 w 1674318"/>
                <a:gd name="connsiteY7" fmla="*/ 1427131 h 1674327"/>
                <a:gd name="connsiteX8" fmla="*/ 1241205 w 1674318"/>
                <a:gd name="connsiteY8" fmla="*/ 1437557 h 1674327"/>
                <a:gd name="connsiteX9" fmla="*/ 1160086 w 1674318"/>
                <a:gd name="connsiteY9" fmla="*/ 1609563 h 1674327"/>
                <a:gd name="connsiteX10" fmla="*/ 980640 w 1674318"/>
                <a:gd name="connsiteY10" fmla="*/ 1546272 h 1674327"/>
                <a:gd name="connsiteX11" fmla="*/ 839951 w 1674318"/>
                <a:gd name="connsiteY11" fmla="*/ 1674327 h 1674327"/>
                <a:gd name="connsiteX12" fmla="*/ 837161 w 1674318"/>
                <a:gd name="connsiteY12" fmla="*/ 1674133 h 1674327"/>
                <a:gd name="connsiteX13" fmla="*/ 834370 w 1674318"/>
                <a:gd name="connsiteY13" fmla="*/ 1674327 h 1674327"/>
                <a:gd name="connsiteX14" fmla="*/ 693681 w 1674318"/>
                <a:gd name="connsiteY14" fmla="*/ 1546272 h 1674327"/>
                <a:gd name="connsiteX15" fmla="*/ 514234 w 1674318"/>
                <a:gd name="connsiteY15" fmla="*/ 1609563 h 1674327"/>
                <a:gd name="connsiteX16" fmla="*/ 433076 w 1674318"/>
                <a:gd name="connsiteY16" fmla="*/ 1437557 h 1674327"/>
                <a:gd name="connsiteX17" fmla="*/ 243164 w 1674318"/>
                <a:gd name="connsiteY17" fmla="*/ 1427131 h 1674327"/>
                <a:gd name="connsiteX18" fmla="*/ 234172 w 1674318"/>
                <a:gd name="connsiteY18" fmla="*/ 1237141 h 1674327"/>
                <a:gd name="connsiteX19" fmla="*/ 62593 w 1674318"/>
                <a:gd name="connsiteY19" fmla="*/ 1155014 h 1674327"/>
                <a:gd name="connsiteX20" fmla="*/ 126776 w 1674318"/>
                <a:gd name="connsiteY20" fmla="*/ 975992 h 1674327"/>
                <a:gd name="connsiteX21" fmla="*/ 0 w 1674318"/>
                <a:gd name="connsiteY21" fmla="*/ 837162 h 1674327"/>
                <a:gd name="connsiteX22" fmla="*/ 834370 w 1674318"/>
                <a:gd name="connsiteY22" fmla="*/ 0 h 1674327"/>
                <a:gd name="connsiteX23" fmla="*/ 837161 w 1674318"/>
                <a:gd name="connsiteY23" fmla="*/ 194 h 1674327"/>
                <a:gd name="connsiteX24" fmla="*/ 839951 w 1674318"/>
                <a:gd name="connsiteY24" fmla="*/ 0 h 1674327"/>
                <a:gd name="connsiteX25" fmla="*/ 980640 w 1674318"/>
                <a:gd name="connsiteY25" fmla="*/ 128054 h 1674327"/>
                <a:gd name="connsiteX26" fmla="*/ 1160086 w 1674318"/>
                <a:gd name="connsiteY26" fmla="*/ 64763 h 1674327"/>
                <a:gd name="connsiteX27" fmla="*/ 1241205 w 1674318"/>
                <a:gd name="connsiteY27" fmla="*/ 236768 h 1674327"/>
                <a:gd name="connsiteX28" fmla="*/ 1431155 w 1674318"/>
                <a:gd name="connsiteY28" fmla="*/ 247194 h 1674327"/>
                <a:gd name="connsiteX29" fmla="*/ 1440147 w 1674318"/>
                <a:gd name="connsiteY29" fmla="*/ 437182 h 1674327"/>
                <a:gd name="connsiteX30" fmla="*/ 1611725 w 1674318"/>
                <a:gd name="connsiteY30" fmla="*/ 519309 h 1674327"/>
                <a:gd name="connsiteX31" fmla="*/ 1547543 w 1674318"/>
                <a:gd name="connsiteY31" fmla="*/ 698329 h 1674327"/>
                <a:gd name="connsiteX32" fmla="*/ 1674318 w 1674318"/>
                <a:gd name="connsiteY32" fmla="*/ 837157 h 1674327"/>
                <a:gd name="connsiteX33" fmla="*/ 837161 w 1674318"/>
                <a:gd name="connsiteY33" fmla="*/ 837157 h 1674327"/>
                <a:gd name="connsiteX34" fmla="*/ 837160 w 1674318"/>
                <a:gd name="connsiteY34" fmla="*/ 837157 h 1674327"/>
                <a:gd name="connsiteX35" fmla="*/ 0 w 1674318"/>
                <a:gd name="connsiteY35" fmla="*/ 837157 h 1674327"/>
                <a:gd name="connsiteX36" fmla="*/ 126776 w 1674318"/>
                <a:gd name="connsiteY36" fmla="*/ 698329 h 1674327"/>
                <a:gd name="connsiteX37" fmla="*/ 62593 w 1674318"/>
                <a:gd name="connsiteY37" fmla="*/ 519309 h 1674327"/>
                <a:gd name="connsiteX38" fmla="*/ 234172 w 1674318"/>
                <a:gd name="connsiteY38" fmla="*/ 437182 h 1674327"/>
                <a:gd name="connsiteX39" fmla="*/ 243164 w 1674318"/>
                <a:gd name="connsiteY39" fmla="*/ 247194 h 1674327"/>
                <a:gd name="connsiteX40" fmla="*/ 433076 w 1674318"/>
                <a:gd name="connsiteY40" fmla="*/ 236768 h 1674327"/>
                <a:gd name="connsiteX41" fmla="*/ 514234 w 1674318"/>
                <a:gd name="connsiteY41" fmla="*/ 64763 h 1674327"/>
                <a:gd name="connsiteX42" fmla="*/ 693681 w 1674318"/>
                <a:gd name="connsiteY42" fmla="*/ 128054 h 1674327"/>
                <a:gd name="connsiteX43" fmla="*/ 834370 w 1674318"/>
                <a:gd name="connsiteY43" fmla="*/ 0 h 167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74318" h="1674327">
                  <a:moveTo>
                    <a:pt x="0" y="837162"/>
                  </a:moveTo>
                  <a:lnTo>
                    <a:pt x="837160" y="837162"/>
                  </a:lnTo>
                  <a:lnTo>
                    <a:pt x="837161" y="837162"/>
                  </a:lnTo>
                  <a:lnTo>
                    <a:pt x="1674318" y="837162"/>
                  </a:lnTo>
                  <a:cubicBezTo>
                    <a:pt x="1670481" y="887586"/>
                    <a:pt x="1557077" y="927312"/>
                    <a:pt x="1547543" y="975992"/>
                  </a:cubicBezTo>
                  <a:cubicBezTo>
                    <a:pt x="1537660" y="1026454"/>
                    <a:pt x="1631065" y="1108039"/>
                    <a:pt x="1611725" y="1155014"/>
                  </a:cubicBezTo>
                  <a:cubicBezTo>
                    <a:pt x="1592230" y="1202375"/>
                    <a:pt x="1468323" y="1194624"/>
                    <a:pt x="1440147" y="1237141"/>
                  </a:cubicBezTo>
                  <a:cubicBezTo>
                    <a:pt x="1411931" y="1279658"/>
                    <a:pt x="1467199" y="1390776"/>
                    <a:pt x="1431155" y="1427131"/>
                  </a:cubicBezTo>
                  <a:cubicBezTo>
                    <a:pt x="1395382" y="1463176"/>
                    <a:pt x="1283877" y="1408837"/>
                    <a:pt x="1241205" y="1437557"/>
                  </a:cubicBezTo>
                  <a:cubicBezTo>
                    <a:pt x="1199270" y="1465811"/>
                    <a:pt x="1207835" y="1589680"/>
                    <a:pt x="1160086" y="1609563"/>
                  </a:cubicBezTo>
                  <a:cubicBezTo>
                    <a:pt x="1113732" y="1628864"/>
                    <a:pt x="1031722" y="1535924"/>
                    <a:pt x="980640" y="1546272"/>
                  </a:cubicBezTo>
                  <a:cubicBezTo>
                    <a:pt x="929558" y="1556581"/>
                    <a:pt x="890141" y="1674095"/>
                    <a:pt x="839951" y="1674327"/>
                  </a:cubicBezTo>
                  <a:lnTo>
                    <a:pt x="837161" y="1674133"/>
                  </a:lnTo>
                  <a:lnTo>
                    <a:pt x="834370" y="1674327"/>
                  </a:lnTo>
                  <a:cubicBezTo>
                    <a:pt x="784179" y="1674095"/>
                    <a:pt x="744763" y="1556581"/>
                    <a:pt x="693681" y="1546272"/>
                  </a:cubicBezTo>
                  <a:cubicBezTo>
                    <a:pt x="642598" y="1535924"/>
                    <a:pt x="560588" y="1628864"/>
                    <a:pt x="514234" y="1609563"/>
                  </a:cubicBezTo>
                  <a:cubicBezTo>
                    <a:pt x="466484" y="1589680"/>
                    <a:pt x="475011" y="1465811"/>
                    <a:pt x="433076" y="1437557"/>
                  </a:cubicBezTo>
                  <a:cubicBezTo>
                    <a:pt x="390442" y="1408837"/>
                    <a:pt x="278937" y="1463176"/>
                    <a:pt x="243164" y="1427131"/>
                  </a:cubicBezTo>
                  <a:cubicBezTo>
                    <a:pt x="207120" y="1390776"/>
                    <a:pt x="262388" y="1279658"/>
                    <a:pt x="234172" y="1237141"/>
                  </a:cubicBezTo>
                  <a:cubicBezTo>
                    <a:pt x="205996" y="1194624"/>
                    <a:pt x="82088" y="1202375"/>
                    <a:pt x="62593" y="1155014"/>
                  </a:cubicBezTo>
                  <a:cubicBezTo>
                    <a:pt x="43253" y="1108039"/>
                    <a:pt x="136659" y="1026454"/>
                    <a:pt x="126776" y="975992"/>
                  </a:cubicBezTo>
                  <a:cubicBezTo>
                    <a:pt x="117241" y="927312"/>
                    <a:pt x="3837" y="887586"/>
                    <a:pt x="0" y="837162"/>
                  </a:cubicBezTo>
                  <a:close/>
                  <a:moveTo>
                    <a:pt x="834370" y="0"/>
                  </a:moveTo>
                  <a:lnTo>
                    <a:pt x="837161" y="194"/>
                  </a:lnTo>
                  <a:lnTo>
                    <a:pt x="839951" y="0"/>
                  </a:lnTo>
                  <a:cubicBezTo>
                    <a:pt x="890141" y="233"/>
                    <a:pt x="929558" y="117745"/>
                    <a:pt x="980640" y="128054"/>
                  </a:cubicBezTo>
                  <a:cubicBezTo>
                    <a:pt x="1031722" y="138402"/>
                    <a:pt x="1113732" y="45462"/>
                    <a:pt x="1160086" y="64763"/>
                  </a:cubicBezTo>
                  <a:cubicBezTo>
                    <a:pt x="1207835" y="84646"/>
                    <a:pt x="1199270" y="208514"/>
                    <a:pt x="1241205" y="236768"/>
                  </a:cubicBezTo>
                  <a:cubicBezTo>
                    <a:pt x="1283877" y="265487"/>
                    <a:pt x="1395382" y="211150"/>
                    <a:pt x="1431155" y="247194"/>
                  </a:cubicBezTo>
                  <a:cubicBezTo>
                    <a:pt x="1467199" y="283548"/>
                    <a:pt x="1411931" y="394665"/>
                    <a:pt x="1440147" y="437182"/>
                  </a:cubicBezTo>
                  <a:cubicBezTo>
                    <a:pt x="1468323" y="479699"/>
                    <a:pt x="1592230" y="471947"/>
                    <a:pt x="1611725" y="519309"/>
                  </a:cubicBezTo>
                  <a:cubicBezTo>
                    <a:pt x="1631065" y="566283"/>
                    <a:pt x="1537660" y="647867"/>
                    <a:pt x="1547543" y="698329"/>
                  </a:cubicBezTo>
                  <a:cubicBezTo>
                    <a:pt x="1557077" y="747008"/>
                    <a:pt x="1670481" y="786773"/>
                    <a:pt x="1674318" y="837157"/>
                  </a:cubicBezTo>
                  <a:lnTo>
                    <a:pt x="837161" y="837157"/>
                  </a:lnTo>
                  <a:lnTo>
                    <a:pt x="837160" y="837157"/>
                  </a:lnTo>
                  <a:lnTo>
                    <a:pt x="0" y="837157"/>
                  </a:lnTo>
                  <a:cubicBezTo>
                    <a:pt x="3837" y="786773"/>
                    <a:pt x="117241" y="747008"/>
                    <a:pt x="126776" y="698329"/>
                  </a:cubicBezTo>
                  <a:cubicBezTo>
                    <a:pt x="136659" y="647867"/>
                    <a:pt x="43253" y="566283"/>
                    <a:pt x="62593" y="519309"/>
                  </a:cubicBezTo>
                  <a:cubicBezTo>
                    <a:pt x="82088" y="471947"/>
                    <a:pt x="205996" y="479699"/>
                    <a:pt x="234172" y="437182"/>
                  </a:cubicBezTo>
                  <a:cubicBezTo>
                    <a:pt x="262388" y="394665"/>
                    <a:pt x="207120" y="283548"/>
                    <a:pt x="243164" y="247194"/>
                  </a:cubicBezTo>
                  <a:cubicBezTo>
                    <a:pt x="278937" y="211150"/>
                    <a:pt x="390442" y="265487"/>
                    <a:pt x="433076" y="236768"/>
                  </a:cubicBezTo>
                  <a:cubicBezTo>
                    <a:pt x="475011" y="208514"/>
                    <a:pt x="466484" y="84646"/>
                    <a:pt x="514234" y="64763"/>
                  </a:cubicBezTo>
                  <a:cubicBezTo>
                    <a:pt x="560588" y="45462"/>
                    <a:pt x="642598" y="138402"/>
                    <a:pt x="693681" y="128054"/>
                  </a:cubicBezTo>
                  <a:cubicBezTo>
                    <a:pt x="744763" y="117745"/>
                    <a:pt x="784179" y="233"/>
                    <a:pt x="83437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0092" tIns="20092" rIns="20092" bIns="20092" anchor="ctr"/>
            <a:lstStyle/>
            <a:p>
              <a:pPr>
                <a:defRPr/>
              </a:pPr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381" name="任意多边形 5"/>
            <p:cNvSpPr/>
            <p:nvPr/>
          </p:nvSpPr>
          <p:spPr bwMode="auto">
            <a:xfrm>
              <a:off x="4702982" y="2341432"/>
              <a:ext cx="2786034" cy="2777606"/>
            </a:xfrm>
            <a:custGeom>
              <a:avLst/>
              <a:gdLst>
                <a:gd name="T0" fmla="*/ 2325685 w 1674318"/>
                <a:gd name="T1" fmla="*/ 0 h 1669253"/>
                <a:gd name="T2" fmla="*/ 2715230 w 1674318"/>
                <a:gd name="T3" fmla="*/ 354559 h 1669253"/>
                <a:gd name="T4" fmla="*/ 3212086 w 1674318"/>
                <a:gd name="T5" fmla="*/ 179317 h 1669253"/>
                <a:gd name="T6" fmla="*/ 3436691 w 1674318"/>
                <a:gd name="T7" fmla="*/ 655572 h 1669253"/>
                <a:gd name="T8" fmla="*/ 3962630 w 1674318"/>
                <a:gd name="T9" fmla="*/ 684439 h 1669253"/>
                <a:gd name="T10" fmla="*/ 3987525 w 1674318"/>
                <a:gd name="T11" fmla="*/ 1210485 h 1669253"/>
                <a:gd name="T12" fmla="*/ 4462598 w 1674318"/>
                <a:gd name="T13" fmla="*/ 1437881 h 1669253"/>
                <a:gd name="T14" fmla="*/ 4284890 w 1674318"/>
                <a:gd name="T15" fmla="*/ 1933555 h 1669253"/>
                <a:gd name="T16" fmla="*/ 4618858 w 1674318"/>
                <a:gd name="T17" fmla="*/ 2266905 h 1669253"/>
                <a:gd name="T18" fmla="*/ 4631213 w 1674318"/>
                <a:gd name="T19" fmla="*/ 2303892 h 1669253"/>
                <a:gd name="T20" fmla="*/ 4635909 w 1674318"/>
                <a:gd name="T21" fmla="*/ 2303892 h 1669253"/>
                <a:gd name="T22" fmla="*/ 4633561 w 1674318"/>
                <a:gd name="T23" fmla="*/ 2310922 h 1669253"/>
                <a:gd name="T24" fmla="*/ 4635909 w 1674318"/>
                <a:gd name="T25" fmla="*/ 2317949 h 1669253"/>
                <a:gd name="T26" fmla="*/ 4631216 w 1674318"/>
                <a:gd name="T27" fmla="*/ 2317949 h 1669253"/>
                <a:gd name="T28" fmla="*/ 4618858 w 1674318"/>
                <a:gd name="T29" fmla="*/ 2354965 h 1669253"/>
                <a:gd name="T30" fmla="*/ 4284890 w 1674318"/>
                <a:gd name="T31" fmla="*/ 2688288 h 1669253"/>
                <a:gd name="T32" fmla="*/ 4462598 w 1674318"/>
                <a:gd name="T33" fmla="*/ 3183969 h 1669253"/>
                <a:gd name="T34" fmla="*/ 3987525 w 1674318"/>
                <a:gd name="T35" fmla="*/ 3411367 h 1669253"/>
                <a:gd name="T36" fmla="*/ 3962630 w 1674318"/>
                <a:gd name="T37" fmla="*/ 3937418 h 1669253"/>
                <a:gd name="T38" fmla="*/ 3436691 w 1674318"/>
                <a:gd name="T39" fmla="*/ 3966286 h 1669253"/>
                <a:gd name="T40" fmla="*/ 3212086 w 1674318"/>
                <a:gd name="T41" fmla="*/ 4442543 h 1669253"/>
                <a:gd name="T42" fmla="*/ 2715230 w 1674318"/>
                <a:gd name="T43" fmla="*/ 4267300 h 1669253"/>
                <a:gd name="T44" fmla="*/ 2325685 w 1674318"/>
                <a:gd name="T45" fmla="*/ 4621863 h 1669253"/>
                <a:gd name="T46" fmla="*/ 2317959 w 1674318"/>
                <a:gd name="T47" fmla="*/ 4621326 h 1669253"/>
                <a:gd name="T48" fmla="*/ 2317959 w 1674318"/>
                <a:gd name="T49" fmla="*/ 4621347 h 1669253"/>
                <a:gd name="T50" fmla="*/ 2310232 w 1674318"/>
                <a:gd name="T51" fmla="*/ 4621885 h 1669253"/>
                <a:gd name="T52" fmla="*/ 1920687 w 1674318"/>
                <a:gd name="T53" fmla="*/ 4267322 h 1669253"/>
                <a:gd name="T54" fmla="*/ 1423829 w 1674318"/>
                <a:gd name="T55" fmla="*/ 4442564 h 1669253"/>
                <a:gd name="T56" fmla="*/ 1199115 w 1674318"/>
                <a:gd name="T57" fmla="*/ 3966308 h 1669253"/>
                <a:gd name="T58" fmla="*/ 673280 w 1674318"/>
                <a:gd name="T59" fmla="*/ 3937439 h 1669253"/>
                <a:gd name="T60" fmla="*/ 648384 w 1674318"/>
                <a:gd name="T61" fmla="*/ 3411390 h 1669253"/>
                <a:gd name="T62" fmla="*/ 173310 w 1674318"/>
                <a:gd name="T63" fmla="*/ 3183990 h 1669253"/>
                <a:gd name="T64" fmla="*/ 351019 w 1674318"/>
                <a:gd name="T65" fmla="*/ 2688312 h 1669253"/>
                <a:gd name="T66" fmla="*/ 17051 w 1674318"/>
                <a:gd name="T67" fmla="*/ 2354988 h 1669253"/>
                <a:gd name="T68" fmla="*/ 4684 w 1674318"/>
                <a:gd name="T69" fmla="*/ 2317949 h 1669253"/>
                <a:gd name="T70" fmla="*/ 0 w 1674318"/>
                <a:gd name="T71" fmla="*/ 2317949 h 1669253"/>
                <a:gd name="T72" fmla="*/ 2343 w 1674318"/>
                <a:gd name="T73" fmla="*/ 2310932 h 1669253"/>
                <a:gd name="T74" fmla="*/ 0 w 1674318"/>
                <a:gd name="T75" fmla="*/ 2303914 h 1669253"/>
                <a:gd name="T76" fmla="*/ 4687 w 1674318"/>
                <a:gd name="T77" fmla="*/ 2303914 h 1669253"/>
                <a:gd name="T78" fmla="*/ 17051 w 1674318"/>
                <a:gd name="T79" fmla="*/ 2266905 h 1669253"/>
                <a:gd name="T80" fmla="*/ 351019 w 1674318"/>
                <a:gd name="T81" fmla="*/ 1933555 h 1669253"/>
                <a:gd name="T82" fmla="*/ 173310 w 1674318"/>
                <a:gd name="T83" fmla="*/ 1437881 h 1669253"/>
                <a:gd name="T84" fmla="*/ 648384 w 1674318"/>
                <a:gd name="T85" fmla="*/ 1210485 h 1669253"/>
                <a:gd name="T86" fmla="*/ 673280 w 1674318"/>
                <a:gd name="T87" fmla="*/ 684439 h 1669253"/>
                <a:gd name="T88" fmla="*/ 1199115 w 1674318"/>
                <a:gd name="T89" fmla="*/ 655572 h 1669253"/>
                <a:gd name="T90" fmla="*/ 1423829 w 1674318"/>
                <a:gd name="T91" fmla="*/ 179317 h 1669253"/>
                <a:gd name="T92" fmla="*/ 1920687 w 1674318"/>
                <a:gd name="T93" fmla="*/ 354559 h 1669253"/>
                <a:gd name="T94" fmla="*/ 2310232 w 1674318"/>
                <a:gd name="T95" fmla="*/ 0 h 1669253"/>
                <a:gd name="T96" fmla="*/ 2317959 w 1674318"/>
                <a:gd name="T97" fmla="*/ 537 h 16692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74318" h="1669253">
                  <a:moveTo>
                    <a:pt x="839951" y="0"/>
                  </a:moveTo>
                  <a:cubicBezTo>
                    <a:pt x="890141" y="233"/>
                    <a:pt x="929558" y="117745"/>
                    <a:pt x="980640" y="128054"/>
                  </a:cubicBezTo>
                  <a:cubicBezTo>
                    <a:pt x="1031722" y="138402"/>
                    <a:pt x="1113732" y="45462"/>
                    <a:pt x="1160086" y="64763"/>
                  </a:cubicBezTo>
                  <a:cubicBezTo>
                    <a:pt x="1207835" y="84646"/>
                    <a:pt x="1199270" y="208514"/>
                    <a:pt x="1241205" y="236768"/>
                  </a:cubicBezTo>
                  <a:cubicBezTo>
                    <a:pt x="1283877" y="265487"/>
                    <a:pt x="1395382" y="211150"/>
                    <a:pt x="1431155" y="247194"/>
                  </a:cubicBezTo>
                  <a:cubicBezTo>
                    <a:pt x="1467199" y="283548"/>
                    <a:pt x="1411931" y="394665"/>
                    <a:pt x="1440146" y="437182"/>
                  </a:cubicBezTo>
                  <a:cubicBezTo>
                    <a:pt x="1468323" y="479699"/>
                    <a:pt x="1592230" y="471947"/>
                    <a:pt x="1611725" y="519309"/>
                  </a:cubicBezTo>
                  <a:cubicBezTo>
                    <a:pt x="1631065" y="566282"/>
                    <a:pt x="1537660" y="647866"/>
                    <a:pt x="1547543" y="698328"/>
                  </a:cubicBezTo>
                  <a:cubicBezTo>
                    <a:pt x="1555885" y="740923"/>
                    <a:pt x="1643753" y="776692"/>
                    <a:pt x="1668160" y="818722"/>
                  </a:cubicBezTo>
                  <a:lnTo>
                    <a:pt x="1672622" y="832080"/>
                  </a:lnTo>
                  <a:lnTo>
                    <a:pt x="1674318" y="832080"/>
                  </a:lnTo>
                  <a:lnTo>
                    <a:pt x="1673470" y="834619"/>
                  </a:lnTo>
                  <a:lnTo>
                    <a:pt x="1674318" y="837157"/>
                  </a:lnTo>
                  <a:lnTo>
                    <a:pt x="1672623" y="837157"/>
                  </a:lnTo>
                  <a:lnTo>
                    <a:pt x="1668160" y="850526"/>
                  </a:lnTo>
                  <a:cubicBezTo>
                    <a:pt x="1643753" y="892575"/>
                    <a:pt x="1555885" y="928315"/>
                    <a:pt x="1547543" y="970910"/>
                  </a:cubicBezTo>
                  <a:cubicBezTo>
                    <a:pt x="1537660" y="1021372"/>
                    <a:pt x="1631065" y="1102957"/>
                    <a:pt x="1611725" y="1149931"/>
                  </a:cubicBezTo>
                  <a:cubicBezTo>
                    <a:pt x="1592230" y="1197293"/>
                    <a:pt x="1468323" y="1189542"/>
                    <a:pt x="1440146" y="1232059"/>
                  </a:cubicBezTo>
                  <a:cubicBezTo>
                    <a:pt x="1411931" y="1274576"/>
                    <a:pt x="1467199" y="1385694"/>
                    <a:pt x="1431155" y="1422049"/>
                  </a:cubicBezTo>
                  <a:cubicBezTo>
                    <a:pt x="1395382" y="1458094"/>
                    <a:pt x="1283877" y="1403755"/>
                    <a:pt x="1241205" y="1432475"/>
                  </a:cubicBezTo>
                  <a:cubicBezTo>
                    <a:pt x="1199270" y="1460729"/>
                    <a:pt x="1207835" y="1584598"/>
                    <a:pt x="1160086" y="1604481"/>
                  </a:cubicBezTo>
                  <a:cubicBezTo>
                    <a:pt x="1113732" y="1623782"/>
                    <a:pt x="1031722" y="1530842"/>
                    <a:pt x="980640" y="1541190"/>
                  </a:cubicBezTo>
                  <a:cubicBezTo>
                    <a:pt x="929558" y="1551499"/>
                    <a:pt x="890141" y="1669013"/>
                    <a:pt x="839951" y="1669245"/>
                  </a:cubicBezTo>
                  <a:lnTo>
                    <a:pt x="837161" y="1669051"/>
                  </a:lnTo>
                  <a:lnTo>
                    <a:pt x="837161" y="1669059"/>
                  </a:lnTo>
                  <a:cubicBezTo>
                    <a:pt x="836231" y="1669137"/>
                    <a:pt x="835300" y="1669253"/>
                    <a:pt x="834370" y="1669253"/>
                  </a:cubicBezTo>
                  <a:cubicBezTo>
                    <a:pt x="784179" y="1669021"/>
                    <a:pt x="744763" y="1551507"/>
                    <a:pt x="693681" y="1541198"/>
                  </a:cubicBezTo>
                  <a:cubicBezTo>
                    <a:pt x="642598" y="1530850"/>
                    <a:pt x="560588" y="1623790"/>
                    <a:pt x="514234" y="1604489"/>
                  </a:cubicBezTo>
                  <a:cubicBezTo>
                    <a:pt x="466484" y="1584606"/>
                    <a:pt x="475011" y="1460737"/>
                    <a:pt x="433076" y="1432483"/>
                  </a:cubicBezTo>
                  <a:cubicBezTo>
                    <a:pt x="390442" y="1403763"/>
                    <a:pt x="278937" y="1458102"/>
                    <a:pt x="243164" y="1422057"/>
                  </a:cubicBezTo>
                  <a:cubicBezTo>
                    <a:pt x="207120" y="1385702"/>
                    <a:pt x="262388" y="1274584"/>
                    <a:pt x="234172" y="1232067"/>
                  </a:cubicBezTo>
                  <a:cubicBezTo>
                    <a:pt x="205996" y="1189550"/>
                    <a:pt x="82088" y="1197301"/>
                    <a:pt x="62593" y="1149939"/>
                  </a:cubicBezTo>
                  <a:cubicBezTo>
                    <a:pt x="43253" y="1102965"/>
                    <a:pt x="136659" y="1021380"/>
                    <a:pt x="126775" y="970918"/>
                  </a:cubicBezTo>
                  <a:cubicBezTo>
                    <a:pt x="118433" y="928323"/>
                    <a:pt x="30565" y="892583"/>
                    <a:pt x="6158" y="850534"/>
                  </a:cubicBezTo>
                  <a:lnTo>
                    <a:pt x="1692" y="837157"/>
                  </a:lnTo>
                  <a:lnTo>
                    <a:pt x="0" y="837157"/>
                  </a:lnTo>
                  <a:lnTo>
                    <a:pt x="846" y="834623"/>
                  </a:lnTo>
                  <a:lnTo>
                    <a:pt x="0" y="832088"/>
                  </a:lnTo>
                  <a:lnTo>
                    <a:pt x="1693" y="832088"/>
                  </a:lnTo>
                  <a:lnTo>
                    <a:pt x="6158" y="818722"/>
                  </a:lnTo>
                  <a:cubicBezTo>
                    <a:pt x="30565" y="776692"/>
                    <a:pt x="118433" y="740923"/>
                    <a:pt x="126775" y="698328"/>
                  </a:cubicBezTo>
                  <a:cubicBezTo>
                    <a:pt x="136659" y="647866"/>
                    <a:pt x="43253" y="566282"/>
                    <a:pt x="62593" y="519309"/>
                  </a:cubicBezTo>
                  <a:cubicBezTo>
                    <a:pt x="82088" y="471947"/>
                    <a:pt x="205996" y="479699"/>
                    <a:pt x="234172" y="437182"/>
                  </a:cubicBezTo>
                  <a:cubicBezTo>
                    <a:pt x="262388" y="394665"/>
                    <a:pt x="207120" y="283548"/>
                    <a:pt x="243164" y="247194"/>
                  </a:cubicBezTo>
                  <a:cubicBezTo>
                    <a:pt x="278937" y="211150"/>
                    <a:pt x="390442" y="265487"/>
                    <a:pt x="433076" y="236768"/>
                  </a:cubicBezTo>
                  <a:cubicBezTo>
                    <a:pt x="475011" y="208514"/>
                    <a:pt x="466484" y="84646"/>
                    <a:pt x="514234" y="64763"/>
                  </a:cubicBezTo>
                  <a:cubicBezTo>
                    <a:pt x="560588" y="45462"/>
                    <a:pt x="642598" y="138402"/>
                    <a:pt x="693681" y="128054"/>
                  </a:cubicBezTo>
                  <a:cubicBezTo>
                    <a:pt x="744763" y="117745"/>
                    <a:pt x="784179" y="233"/>
                    <a:pt x="834370" y="0"/>
                  </a:cubicBezTo>
                  <a:lnTo>
                    <a:pt x="837161" y="194"/>
                  </a:lnTo>
                  <a:lnTo>
                    <a:pt x="839951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0092" tIns="20092" rIns="20092" bIns="20092" anchor="ctr"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3500438" y="1341438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00438" y="2201863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00438" y="3062288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00438" y="3922713"/>
            <a:ext cx="647700" cy="649287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00438" y="4784725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51800" y="1341438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051800" y="2201863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51800" y="3062288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51800" y="3922713"/>
            <a:ext cx="647700" cy="649287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51800" y="4784725"/>
            <a:ext cx="647700" cy="647700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1875" y="1436688"/>
            <a:ext cx="504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71875" y="2295525"/>
            <a:ext cx="5048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71875" y="3155950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71875" y="3995738"/>
            <a:ext cx="504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71875" y="4876800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86725" y="4876800"/>
            <a:ext cx="5762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93075" y="3995738"/>
            <a:ext cx="5762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6725" y="3148013"/>
            <a:ext cx="5762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86725" y="2312988"/>
            <a:ext cx="5762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86725" y="1444625"/>
            <a:ext cx="5762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825" y="1436688"/>
            <a:ext cx="2749550" cy="40163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人身伤亡事故应急预案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1825" y="2171700"/>
            <a:ext cx="2754313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重要设施、设备损坏事故应急预案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44588" y="3148013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火灾事故应急预案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38238" y="4027488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火灾事故应急预案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6588" y="4914900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自然灾害事故应急预案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05863" y="1441450"/>
            <a:ext cx="2235200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交通事故应急预案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05863" y="2312988"/>
            <a:ext cx="2235200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环境事故应急预案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088" name="矩形 217087"/>
          <p:cNvSpPr/>
          <p:nvPr/>
        </p:nvSpPr>
        <p:spPr>
          <a:xfrm>
            <a:off x="8805863" y="3186113"/>
            <a:ext cx="2235200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安全事故应急预案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089" name="矩形 217088"/>
          <p:cNvSpPr/>
          <p:nvPr/>
        </p:nvSpPr>
        <p:spPr>
          <a:xfrm>
            <a:off x="8805863" y="4035425"/>
            <a:ext cx="1209675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090" name="矩形 217089"/>
          <p:cNvSpPr/>
          <p:nvPr/>
        </p:nvSpPr>
        <p:spPr>
          <a:xfrm>
            <a:off x="8805863" y="4784725"/>
            <a:ext cx="319405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政治、生产、工作稳定应急预案</a:t>
            </a:r>
            <a:endParaRPr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725988" y="2803525"/>
            <a:ext cx="2740025" cy="1089025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公司级专项应急预案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/>
          <p:nvPr/>
        </p:nvSpPr>
        <p:spPr>
          <a:xfrm>
            <a:off x="4611688" y="2382838"/>
            <a:ext cx="2981325" cy="2570162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4718050" y="2474913"/>
            <a:ext cx="2770188" cy="23876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372" name="矩形 1"/>
          <p:cNvSpPr>
            <a:spLocks noChangeArrowheads="1"/>
          </p:cNvSpPr>
          <p:nvPr/>
        </p:nvSpPr>
        <p:spPr bwMode="auto">
          <a:xfrm>
            <a:off x="3702050" y="476250"/>
            <a:ext cx="480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公司级专项应急子预案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4843463" y="2592388"/>
            <a:ext cx="2505075" cy="2160587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8425" y="2060575"/>
            <a:ext cx="3932238" cy="671513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18425" y="3332163"/>
            <a:ext cx="3932238" cy="6731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8425" y="4605338"/>
            <a:ext cx="3932238" cy="671512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375" y="2060575"/>
            <a:ext cx="3930650" cy="671513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7375" y="3332163"/>
            <a:ext cx="3930650" cy="6731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7375" y="4605338"/>
            <a:ext cx="3930650" cy="671512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5575" y="2197100"/>
            <a:ext cx="2236788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坍塌事故应急预案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7638" y="3465513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防洪事故应急预案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7638" y="4752975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爆炸事故应急预案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66150" y="2184400"/>
            <a:ext cx="2236788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倾覆事故应急预案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12125" y="3484563"/>
            <a:ext cx="3262313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建构筑物垮塌事故应急预案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12125" y="4752975"/>
            <a:ext cx="3262313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压力容器爆炸事故应急预案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386" name="矩形 19"/>
          <p:cNvSpPr>
            <a:spLocks noChangeArrowheads="1"/>
          </p:cNvSpPr>
          <p:nvPr/>
        </p:nvSpPr>
        <p:spPr bwMode="auto">
          <a:xfrm>
            <a:off x="5087938" y="3016250"/>
            <a:ext cx="2030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重要设施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设备损坏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事故应急预案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组合 2"/>
          <p:cNvGrpSpPr/>
          <p:nvPr/>
        </p:nvGrpSpPr>
        <p:grpSpPr bwMode="auto">
          <a:xfrm>
            <a:off x="4876800" y="3025775"/>
            <a:ext cx="2438400" cy="2439988"/>
            <a:chOff x="4876402" y="2133526"/>
            <a:chExt cx="2439193" cy="2439193"/>
          </a:xfrm>
        </p:grpSpPr>
        <p:sp>
          <p:nvSpPr>
            <p:cNvPr id="6" name="椭圆 5"/>
            <p:cNvSpPr/>
            <p:nvPr/>
          </p:nvSpPr>
          <p:spPr>
            <a:xfrm>
              <a:off x="4876402" y="2133526"/>
              <a:ext cx="2439193" cy="24391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979624" y="2236680"/>
              <a:ext cx="2232751" cy="22328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5087609" y="2349356"/>
              <a:ext cx="2016781" cy="201546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395" name="矩形 6"/>
          <p:cNvSpPr>
            <a:spLocks noChangeArrowheads="1"/>
          </p:cNvSpPr>
          <p:nvPr/>
        </p:nvSpPr>
        <p:spPr bwMode="auto">
          <a:xfrm>
            <a:off x="5064125" y="3830638"/>
            <a:ext cx="203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公共环境事故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</a:t>
            </a:r>
            <a:endParaRPr lang="zh-CN" altLang="en-US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837238" y="2378075"/>
            <a:ext cx="517525" cy="595313"/>
          </a:xfrm>
          <a:custGeom>
            <a:avLst/>
            <a:gdLst>
              <a:gd name="connsiteX0" fmla="*/ 416145 w 832290"/>
              <a:gd name="connsiteY0" fmla="*/ 0 h 954453"/>
              <a:gd name="connsiteX1" fmla="*/ 832290 w 832290"/>
              <a:gd name="connsiteY1" fmla="*/ 954453 h 954453"/>
              <a:gd name="connsiteX2" fmla="*/ 710447 w 832290"/>
              <a:gd name="connsiteY2" fmla="*/ 888319 h 954453"/>
              <a:gd name="connsiteX3" fmla="*/ 416145 w 832290"/>
              <a:gd name="connsiteY3" fmla="*/ 828902 h 954453"/>
              <a:gd name="connsiteX4" fmla="*/ 121843 w 832290"/>
              <a:gd name="connsiteY4" fmla="*/ 888319 h 954453"/>
              <a:gd name="connsiteX5" fmla="*/ 0 w 832290"/>
              <a:gd name="connsiteY5" fmla="*/ 954453 h 95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90" h="954453">
                <a:moveTo>
                  <a:pt x="416145" y="0"/>
                </a:moveTo>
                <a:lnTo>
                  <a:pt x="832290" y="954453"/>
                </a:lnTo>
                <a:lnTo>
                  <a:pt x="710447" y="888319"/>
                </a:lnTo>
                <a:cubicBezTo>
                  <a:pt x="619991" y="850059"/>
                  <a:pt x="520539" y="828902"/>
                  <a:pt x="416145" y="828902"/>
                </a:cubicBezTo>
                <a:cubicBezTo>
                  <a:pt x="311752" y="828902"/>
                  <a:pt x="212300" y="850059"/>
                  <a:pt x="121843" y="888319"/>
                </a:cubicBezTo>
                <a:lnTo>
                  <a:pt x="0" y="954453"/>
                </a:lnTo>
                <a:close/>
              </a:path>
            </a:pathLst>
          </a:cu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2638" y="1804988"/>
            <a:ext cx="3006725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危险化学品泄漏应急预案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7200000">
            <a:off x="7254876" y="4691062"/>
            <a:ext cx="519112" cy="595313"/>
          </a:xfrm>
          <a:custGeom>
            <a:avLst/>
            <a:gdLst>
              <a:gd name="connsiteX0" fmla="*/ 416145 w 832290"/>
              <a:gd name="connsiteY0" fmla="*/ 0 h 954453"/>
              <a:gd name="connsiteX1" fmla="*/ 832290 w 832290"/>
              <a:gd name="connsiteY1" fmla="*/ 954453 h 954453"/>
              <a:gd name="connsiteX2" fmla="*/ 710447 w 832290"/>
              <a:gd name="connsiteY2" fmla="*/ 888319 h 954453"/>
              <a:gd name="connsiteX3" fmla="*/ 416145 w 832290"/>
              <a:gd name="connsiteY3" fmla="*/ 828902 h 954453"/>
              <a:gd name="connsiteX4" fmla="*/ 121843 w 832290"/>
              <a:gd name="connsiteY4" fmla="*/ 888319 h 954453"/>
              <a:gd name="connsiteX5" fmla="*/ 0 w 832290"/>
              <a:gd name="connsiteY5" fmla="*/ 954453 h 95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90" h="954453">
                <a:moveTo>
                  <a:pt x="416145" y="0"/>
                </a:moveTo>
                <a:lnTo>
                  <a:pt x="832290" y="954453"/>
                </a:lnTo>
                <a:lnTo>
                  <a:pt x="710447" y="888319"/>
                </a:lnTo>
                <a:cubicBezTo>
                  <a:pt x="619991" y="850059"/>
                  <a:pt x="520539" y="828902"/>
                  <a:pt x="416145" y="828902"/>
                </a:cubicBezTo>
                <a:cubicBezTo>
                  <a:pt x="311752" y="828902"/>
                  <a:pt x="212300" y="850059"/>
                  <a:pt x="121843" y="888319"/>
                </a:cubicBezTo>
                <a:lnTo>
                  <a:pt x="0" y="954453"/>
                </a:lnTo>
                <a:close/>
              </a:path>
            </a:pathLst>
          </a:cu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 rot="14400000" flipH="1">
            <a:off x="4458495" y="4688681"/>
            <a:ext cx="519112" cy="593725"/>
          </a:xfrm>
          <a:custGeom>
            <a:avLst/>
            <a:gdLst>
              <a:gd name="connsiteX0" fmla="*/ 416145 w 832290"/>
              <a:gd name="connsiteY0" fmla="*/ 0 h 954453"/>
              <a:gd name="connsiteX1" fmla="*/ 832290 w 832290"/>
              <a:gd name="connsiteY1" fmla="*/ 954453 h 954453"/>
              <a:gd name="connsiteX2" fmla="*/ 710447 w 832290"/>
              <a:gd name="connsiteY2" fmla="*/ 888319 h 954453"/>
              <a:gd name="connsiteX3" fmla="*/ 416145 w 832290"/>
              <a:gd name="connsiteY3" fmla="*/ 828902 h 954453"/>
              <a:gd name="connsiteX4" fmla="*/ 121843 w 832290"/>
              <a:gd name="connsiteY4" fmla="*/ 888319 h 954453"/>
              <a:gd name="connsiteX5" fmla="*/ 0 w 832290"/>
              <a:gd name="connsiteY5" fmla="*/ 954453 h 95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90" h="954453">
                <a:moveTo>
                  <a:pt x="416145" y="0"/>
                </a:moveTo>
                <a:lnTo>
                  <a:pt x="832290" y="954453"/>
                </a:lnTo>
                <a:lnTo>
                  <a:pt x="710447" y="888319"/>
                </a:lnTo>
                <a:cubicBezTo>
                  <a:pt x="619991" y="850059"/>
                  <a:pt x="520539" y="828902"/>
                  <a:pt x="416145" y="828902"/>
                </a:cubicBezTo>
                <a:cubicBezTo>
                  <a:pt x="311752" y="828902"/>
                  <a:pt x="212300" y="850059"/>
                  <a:pt x="121843" y="888319"/>
                </a:cubicBezTo>
                <a:lnTo>
                  <a:pt x="0" y="954453"/>
                </a:lnTo>
                <a:close/>
              </a:path>
            </a:pathLst>
          </a:cu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0513" y="5260975"/>
            <a:ext cx="3262312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企业环境污染事故应急预案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50138" y="5260975"/>
            <a:ext cx="3775075" cy="40005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放射性物质泄漏、丢失应急预案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矩形 18"/>
          <p:cNvSpPr>
            <a:spLocks noChangeArrowheads="1"/>
          </p:cNvSpPr>
          <p:nvPr/>
        </p:nvSpPr>
        <p:spPr bwMode="auto">
          <a:xfrm>
            <a:off x="3702050" y="476250"/>
            <a:ext cx="480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公司级专项应急子预案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/>
        </p:nvGrpSpPr>
        <p:grpSpPr bwMode="auto">
          <a:xfrm>
            <a:off x="4859338" y="2495550"/>
            <a:ext cx="2484437" cy="2881313"/>
            <a:chOff x="5051884" y="1826428"/>
            <a:chExt cx="2088232" cy="2422349"/>
          </a:xfrm>
        </p:grpSpPr>
        <p:sp>
          <p:nvSpPr>
            <p:cNvPr id="6" name="六边形 5"/>
            <p:cNvSpPr/>
            <p:nvPr/>
          </p:nvSpPr>
          <p:spPr>
            <a:xfrm rot="5400000">
              <a:off x="4884826" y="1993487"/>
              <a:ext cx="2422349" cy="2088232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16200000">
              <a:off x="5916493" y="1630348"/>
              <a:ext cx="359015" cy="1007422"/>
            </a:xfrm>
            <a:prstGeom prst="chevron">
              <a:avLst>
                <a:gd name="adj" fmla="val 67952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 rot="16200000">
              <a:off x="5916493" y="1845224"/>
              <a:ext cx="359014" cy="1007422"/>
            </a:xfrm>
            <a:prstGeom prst="chevron">
              <a:avLst>
                <a:gd name="adj" fmla="val 679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45" name="组合 7"/>
            <p:cNvGrpSpPr/>
            <p:nvPr/>
          </p:nvGrpSpPr>
          <p:grpSpPr bwMode="auto">
            <a:xfrm rot="7200000">
              <a:off x="6344211" y="3228558"/>
              <a:ext cx="866681" cy="574713"/>
              <a:chOff x="6366029" y="2466556"/>
              <a:chExt cx="1008113" cy="574713"/>
            </a:xfrm>
          </p:grpSpPr>
          <p:sp>
            <p:nvSpPr>
              <p:cNvPr id="11" name="燕尾形 10"/>
              <p:cNvSpPr/>
              <p:nvPr/>
            </p:nvSpPr>
            <p:spPr>
              <a:xfrm rot="16200000">
                <a:off x="6688884" y="2138627"/>
                <a:ext cx="360270" cy="1010626"/>
              </a:xfrm>
              <a:prstGeom prst="chevron">
                <a:avLst>
                  <a:gd name="adj" fmla="val 67952"/>
                </a:avLst>
              </a:prstGeom>
              <a:solidFill>
                <a:schemeClr val="bg1">
                  <a:lumMod val="95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 rot="16200000">
                <a:off x="6688096" y="2355602"/>
                <a:ext cx="362939" cy="1010627"/>
              </a:xfrm>
              <a:prstGeom prst="chevron">
                <a:avLst>
                  <a:gd name="adj" fmla="val 67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46" name="组合 13"/>
            <p:cNvGrpSpPr/>
            <p:nvPr/>
          </p:nvGrpSpPr>
          <p:grpSpPr bwMode="auto">
            <a:xfrm rot="14400000" flipH="1">
              <a:off x="4981107" y="3228558"/>
              <a:ext cx="866681" cy="574713"/>
              <a:chOff x="6366029" y="2466556"/>
              <a:chExt cx="1008113" cy="574713"/>
            </a:xfrm>
          </p:grpSpPr>
          <p:sp>
            <p:nvSpPr>
              <p:cNvPr id="15" name="燕尾形 14"/>
              <p:cNvSpPr/>
              <p:nvPr/>
            </p:nvSpPr>
            <p:spPr>
              <a:xfrm rot="16200000">
                <a:off x="6684364" y="2138228"/>
                <a:ext cx="361605" cy="1010626"/>
              </a:xfrm>
              <a:prstGeom prst="chevron">
                <a:avLst>
                  <a:gd name="adj" fmla="val 67952"/>
                </a:avLst>
              </a:prstGeom>
              <a:solidFill>
                <a:schemeClr val="bg1">
                  <a:lumMod val="95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>
              <a:xfrm rot="16200000">
                <a:off x="6687992" y="2354889"/>
                <a:ext cx="362939" cy="1009074"/>
              </a:xfrm>
              <a:prstGeom prst="chevron">
                <a:avLst>
                  <a:gd name="adj" fmla="val 679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5002213" y="3432175"/>
            <a:ext cx="21986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应急预案体系的构成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4325" y="966788"/>
            <a:ext cx="1385888" cy="1385887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91400" y="4508500"/>
            <a:ext cx="1387475" cy="1387475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351213" y="4508500"/>
            <a:ext cx="1385887" cy="1387475"/>
          </a:xfrm>
          <a:prstGeom prst="ellipse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40363" y="1192213"/>
            <a:ext cx="1293812" cy="830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综合</a:t>
            </a:r>
            <a:endParaRPr lang="en-US" altLang="zh-CN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7888" y="4767263"/>
            <a:ext cx="1282700" cy="830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专项</a:t>
            </a:r>
            <a:endParaRPr lang="en-US" altLang="zh-CN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应急预案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12038" y="4784725"/>
            <a:ext cx="1333500" cy="79970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现场</a:t>
            </a:r>
            <a:endParaRPr lang="en-US" altLang="zh-CN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处置方案</a:t>
            </a:r>
            <a:endParaRPr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6" r="14478" b="9802"/>
          <a:stretch>
            <a:fillRect/>
          </a:stretch>
        </p:blipFill>
        <p:spPr bwMode="auto">
          <a:xfrm>
            <a:off x="4872038" y="1803400"/>
            <a:ext cx="74009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050" y="2725738"/>
            <a:ext cx="5600700" cy="1938337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综合应急预案是从总体上阐述处理事故的应急方针、政策，应急组织结构及相关应急职责，应急行动、措施和保障等基本要求和程序，是应对各类事故的综合性文件。</a:t>
            </a:r>
            <a:r>
              <a:rPr lang="zh-CN" altLang="en-US" sz="2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五边形 2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304800" y="23812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（一）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矩形 7"/>
          <p:cNvSpPr>
            <a:spLocks noChangeArrowheads="1"/>
          </p:cNvSpPr>
          <p:nvPr/>
        </p:nvSpPr>
        <p:spPr bwMode="auto">
          <a:xfrm>
            <a:off x="1566863" y="209550"/>
            <a:ext cx="295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综合应急预案</a:t>
            </a:r>
            <a:endParaRPr lang="zh-CN" altLang="en-US" sz="3600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5275" y="198438"/>
            <a:ext cx="2954338" cy="646112"/>
          </a:xfr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专项应急预案</a:t>
            </a:r>
            <a:endParaRPr lang="zh-CN" altLang="en-US" sz="3600" b="1" dirty="0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486" name="矩形 7"/>
          <p:cNvSpPr>
            <a:spLocks noChangeArrowheads="1"/>
          </p:cNvSpPr>
          <p:nvPr/>
        </p:nvSpPr>
        <p:spPr bwMode="auto">
          <a:xfrm>
            <a:off x="304800" y="271463"/>
            <a:ext cx="126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（二）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487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>
            <a:fillRect/>
          </a:stretch>
        </p:blipFill>
        <p:spPr bwMode="auto">
          <a:xfrm>
            <a:off x="5375275" y="1628775"/>
            <a:ext cx="71326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07975" y="2036763"/>
            <a:ext cx="5287963" cy="32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专项应急预案是针对具体的事故类别（如坍塌、隧道瓦斯爆炸、火灾、机械倾覆、触电等事故）、危险源和应急保障而制定的计划或方案，是综合应急预案的组成部分，应按照综合应急预案的程序和要求组织制定，并作为综合应急预案的附件。专项应急预案应制定明确的救援程序和具体的应急救援措施。    </a:t>
            </a:r>
            <a:endParaRPr lang="zh-CN" altLang="en-US" sz="2000" b="1" dirty="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27050" y="2084388"/>
            <a:ext cx="5035550" cy="2807948"/>
          </a:xfr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是针对具体的装置、场所或设施、岗位所制定的应急处置措施。现场处置方案应具体、简单、针对性强。现场处置方案应根据风险评估及危险性控制措施逐一编制，做到事故相关人员应知应会，熟练掌握，并通过应急演练，做到迅速反应、正确处置。</a:t>
            </a:r>
            <a:endParaRPr lang="zh-CN" altLang="en-US" sz="20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88913"/>
            <a:ext cx="12192000" cy="733425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rot="5400000">
            <a:off x="372269" y="154781"/>
            <a:ext cx="1125538" cy="815975"/>
          </a:xfrm>
          <a:prstGeom prst="homePlate">
            <a:avLst>
              <a:gd name="adj" fmla="val 3556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0" name="矩形 7"/>
          <p:cNvSpPr>
            <a:spLocks noChangeArrowheads="1"/>
          </p:cNvSpPr>
          <p:nvPr/>
        </p:nvSpPr>
        <p:spPr bwMode="auto">
          <a:xfrm>
            <a:off x="304800" y="271463"/>
            <a:ext cx="126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（三）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矩形 2"/>
          <p:cNvSpPr>
            <a:spLocks noChangeArrowheads="1"/>
          </p:cNvSpPr>
          <p:nvPr/>
        </p:nvSpPr>
        <p:spPr bwMode="auto">
          <a:xfrm>
            <a:off x="1568450" y="188913"/>
            <a:ext cx="2954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2B331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现场处置方案</a:t>
            </a:r>
            <a:endParaRPr lang="zh-CN" altLang="en-US" sz="3600" b="1">
              <a:solidFill>
                <a:srgbClr val="2B331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5" b="6950"/>
          <a:stretch>
            <a:fillRect/>
          </a:stretch>
        </p:blipFill>
        <p:spPr bwMode="auto">
          <a:xfrm>
            <a:off x="5840413" y="1125538"/>
            <a:ext cx="63531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580063" y="4279900"/>
            <a:ext cx="6611937" cy="1055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24663" y="2781300"/>
            <a:ext cx="5367337" cy="1055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88013" y="1344613"/>
            <a:ext cx="6503987" cy="105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 rot="2700000">
            <a:off x="1495425" y="1771650"/>
            <a:ext cx="3168650" cy="31686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2700000">
            <a:off x="4952206" y="1240632"/>
            <a:ext cx="1255713" cy="12573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6210300" y="2727325"/>
            <a:ext cx="1255713" cy="1255713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4952206" y="4228307"/>
            <a:ext cx="1255713" cy="1257300"/>
          </a:xfrm>
          <a:prstGeom prst="rect">
            <a:avLst/>
          </a:prstGeom>
          <a:solidFill>
            <a:srgbClr val="89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7763" y="1382713"/>
            <a:ext cx="1244600" cy="94115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综合</a:t>
            </a:r>
            <a:endParaRPr lang="en-US" altLang="zh-CN" sz="24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预案</a:t>
            </a:r>
            <a:endParaRPr lang="zh-CN" altLang="en-US" sz="24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8" name="文本框 18"/>
          <p:cNvSpPr txBox="1">
            <a:spLocks noChangeArrowheads="1"/>
          </p:cNvSpPr>
          <p:nvPr/>
        </p:nvSpPr>
        <p:spPr bwMode="auto">
          <a:xfrm>
            <a:off x="6215063" y="2836863"/>
            <a:ext cx="1246187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专项</a:t>
            </a:r>
            <a:endParaRPr lang="en-US" altLang="zh-CN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预案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9" name="文本框 19"/>
          <p:cNvSpPr txBox="1">
            <a:spLocks noChangeArrowheads="1"/>
          </p:cNvSpPr>
          <p:nvPr/>
        </p:nvSpPr>
        <p:spPr bwMode="auto">
          <a:xfrm>
            <a:off x="4957763" y="4349750"/>
            <a:ext cx="1244600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现场</a:t>
            </a:r>
            <a:endParaRPr lang="en-US" altLang="zh-CN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预案</a:t>
            </a:r>
            <a:endParaRPr lang="zh-CN" altLang="en-US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78650" y="1414463"/>
            <a:ext cx="3073400" cy="8535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纲领性预案</a:t>
            </a:r>
            <a:endParaRPr kumimoji="1"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企业（项目）只有一个</a:t>
            </a:r>
            <a:endParaRPr kumimoji="1" lang="zh-CN" altLang="en-US" sz="2000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6588" y="2886075"/>
            <a:ext cx="2663825" cy="8535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针对特定危害因素</a:t>
            </a:r>
            <a:endParaRPr kumimoji="1"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应分门别类制定</a:t>
            </a:r>
            <a:endParaRPr kumimoji="1"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5000" y="4379913"/>
            <a:ext cx="3263900" cy="85356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针对特定岗位场所设施</a:t>
            </a:r>
            <a:endParaRPr kumimoji="1"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制定具体简单针对性强</a:t>
            </a:r>
            <a:endParaRPr kumimoji="1" lang="zh-CN" altLang="en-US" sz="2000" b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矩形 6"/>
          <p:cNvSpPr>
            <a:spLocks noChangeArrowheads="1"/>
          </p:cNvSpPr>
          <p:nvPr/>
        </p:nvSpPr>
        <p:spPr bwMode="auto">
          <a:xfrm>
            <a:off x="1563688" y="2836863"/>
            <a:ext cx="2954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三个层次预案</a:t>
            </a:r>
            <a:endParaRPr lang="en-US" altLang="zh-CN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的区别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524625"/>
            <a:ext cx="1048861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675938" y="6396038"/>
            <a:ext cx="1439862" cy="401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公司</a:t>
            </a:r>
            <a:r>
              <a:rPr lang="en-US" altLang="zh-CN" sz="2000">
                <a:solidFill>
                  <a:srgbClr val="A6A6A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/logo</a:t>
            </a:r>
            <a:endParaRPr lang="zh-CN" altLang="en-US" sz="2000">
              <a:solidFill>
                <a:srgbClr val="A6A6A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万里长城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4857</Words>
  <Application>WPS 演示</Application>
  <PresentationFormat>宽屏</PresentationFormat>
  <Paragraphs>740</Paragraphs>
  <Slides>46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Arial</vt:lpstr>
      <vt:lpstr>宋体</vt:lpstr>
      <vt:lpstr>Wingdings</vt:lpstr>
      <vt:lpstr>Calibri Light</vt:lpstr>
      <vt:lpstr>微软雅黑</vt:lpstr>
      <vt:lpstr>Calibri</vt:lpstr>
      <vt:lpstr>Arial Unicode MS</vt:lpstr>
      <vt:lpstr>等线</vt:lpstr>
      <vt:lpstr>隶书</vt:lpstr>
      <vt:lpstr>汉仪旗黑-85S</vt:lpstr>
      <vt:lpstr>黑体</vt:lpstr>
      <vt:lpstr>李旭科毛笔行书</vt:lpstr>
      <vt:lpstr>楷体</vt:lpstr>
      <vt:lpstr>万里长城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专项应急预案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专项应急预案的要点</vt:lpstr>
      <vt:lpstr>PowerPoint 演示文稿</vt:lpstr>
      <vt:lpstr>专项应急预案的主要内容</vt:lpstr>
      <vt:lpstr>专项应急预案的主要内容</vt:lpstr>
      <vt:lpstr>专项应急预案的主要内容</vt:lpstr>
      <vt:lpstr>专项应急预案的主要内容</vt:lpstr>
      <vt:lpstr>PowerPoint 演示文稿</vt:lpstr>
      <vt:lpstr>企业应制定什么样的专项预案？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现场处置方案的要点</vt:lpstr>
      <vt:lpstr>PowerPoint 演示文稿</vt:lpstr>
      <vt:lpstr>现场处置方案的主要内容</vt:lpstr>
      <vt:lpstr>现场处置方案的主要内容</vt:lpstr>
      <vt:lpstr>现场处置方案的主要内容</vt:lpstr>
      <vt:lpstr>现场处置方案的主要内容</vt:lpstr>
      <vt:lpstr>PowerPoint 演示文稿</vt:lpstr>
      <vt:lpstr>PowerPoint 演示文稿</vt:lpstr>
      <vt:lpstr>PowerPoint 演示文稿</vt:lpstr>
      <vt:lpstr>PowerPoint 演示文稿</vt:lpstr>
      <vt:lpstr>危险源与风险分析</vt:lpstr>
      <vt:lpstr>应急预案编制</vt:lpstr>
      <vt:lpstr>PowerPoint 演示文稿</vt:lpstr>
      <vt:lpstr>PowerPoint 演示文稿</vt:lpstr>
      <vt:lpstr>PowerPoint 演示文稿</vt:lpstr>
      <vt:lpstr>公司级专项应急预案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monkeyhappy</cp:lastModifiedBy>
  <cp:revision>3</cp:revision>
  <dcterms:created xsi:type="dcterms:W3CDTF">2008-12-03T02:32:00Z</dcterms:created>
  <dcterms:modified xsi:type="dcterms:W3CDTF">2024-05-29T03:44:20Z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719F869C6AE24D3C84774817722153DD_12</vt:lpwstr>
  </property>
</Properties>
</file>