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7"/>
  </p:notesMasterIdLst>
  <p:handoutMasterIdLst>
    <p:handoutMasterId r:id="rId33"/>
  </p:handoutMasterIdLst>
  <p:sldIdLst>
    <p:sldId id="763" r:id="rId4"/>
    <p:sldId id="764" r:id="rId5"/>
    <p:sldId id="257" r:id="rId6"/>
    <p:sldId id="733" r:id="rId8"/>
    <p:sldId id="470" r:id="rId9"/>
    <p:sldId id="739" r:id="rId10"/>
    <p:sldId id="734" r:id="rId11"/>
    <p:sldId id="735" r:id="rId12"/>
    <p:sldId id="736" r:id="rId13"/>
    <p:sldId id="303" r:id="rId14"/>
    <p:sldId id="737" r:id="rId15"/>
    <p:sldId id="738" r:id="rId16"/>
    <p:sldId id="740" r:id="rId17"/>
    <p:sldId id="741" r:id="rId18"/>
    <p:sldId id="742" r:id="rId19"/>
    <p:sldId id="743" r:id="rId20"/>
    <p:sldId id="744" r:id="rId21"/>
    <p:sldId id="746" r:id="rId22"/>
    <p:sldId id="745" r:id="rId23"/>
    <p:sldId id="747" r:id="rId24"/>
    <p:sldId id="748" r:id="rId25"/>
    <p:sldId id="751" r:id="rId26"/>
    <p:sldId id="749" r:id="rId27"/>
    <p:sldId id="752" r:id="rId28"/>
    <p:sldId id="750" r:id="rId29"/>
    <p:sldId id="585" r:id="rId30"/>
    <p:sldId id="722" r:id="rId31"/>
    <p:sldId id="766" r:id="rId32"/>
  </p:sldIdLst>
  <p:sldSz cx="12192000" cy="6858000"/>
  <p:notesSz cx="6858000" cy="9144000"/>
  <p:custDataLst>
    <p:tags r:id="rId38"/>
  </p:custDataLst>
  <p:defaultTextStyle>
    <a:defPPr>
      <a:defRPr lang="en-US"/>
    </a:defPPr>
    <a:lvl1pPr algn="l" defTabSz="102870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14350" indent="-57150" algn="l" defTabSz="102870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028700" indent="-114300" algn="l" defTabSz="102870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543050" indent="-171450" algn="l" defTabSz="102870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defTabSz="102870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 autoAdjust="0"/>
    <p:restoredTop sz="94660" autoAdjust="0"/>
  </p:normalViewPr>
  <p:slideViewPr>
    <p:cSldViewPr>
      <p:cViewPr varScale="1">
        <p:scale>
          <a:sx n="95" d="100"/>
          <a:sy n="95" d="100"/>
        </p:scale>
        <p:origin x="368" y="68"/>
      </p:cViewPr>
      <p:guideLst>
        <p:guide orient="horz" pos="2072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3813" cy="4381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160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27904D-77E5-4F94-94F4-0D51CC48CDF9}" type="datetimeFigureOut">
              <a:rPr lang="zh-CN" altLang="en-US">
                <a:cs typeface="微软雅黑" panose="020B0503020204020204" pitchFamily="34" charset="-122"/>
              </a:rPr>
            </a:fld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dirty="0">
                <a:ea typeface="宋体" panose="02010600030101010101" pitchFamily="2" charset="-122"/>
                <a:cs typeface="+mn-ea"/>
              </a:defRPr>
            </a:lvl1pPr>
          </a:lstStyle>
          <a:p>
            <a:fld id="{F3B27028-5229-4B2A-B141-373354C229EE}" type="slidenum">
              <a:rPr lang="zh-CN" altLang="en-US"/>
            </a:fld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707FE8E8-54EA-47DB-8088-6697B41CC0A2}" type="datetimeFigureOut">
              <a:rPr lang="zh-CN" altLang="en-US"/>
            </a:fld>
            <a:endParaRPr lang="en-US" altLang="zh-CN" sz="1200"/>
          </a:p>
        </p:txBody>
      </p:sp>
      <p:sp>
        <p:nvSpPr>
          <p:cNvPr id="16388" name="幻灯片图像占位符 3"/>
          <p:cNvSpPr>
            <a:spLocks noGrp="1" noRot="1" noChangeAspect="1" noChangeArrowheads="1"/>
          </p:cNvSpPr>
          <p:nvPr>
            <p:ph type="sldImg" idx="9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单击此处编辑母版文本样式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第二级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第三级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第四级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第五级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noProof="1" dirty="0">
                <a:ea typeface="宋体" panose="02010600030101010101" pitchFamily="2" charset="-122"/>
                <a:cs typeface="+mn-ea"/>
              </a:defRPr>
            </a:lvl1pPr>
          </a:lstStyle>
          <a:p>
            <a:fld id="{C12456E3-97E4-441F-AA48-5565821FC5F2}" type="slidenum">
              <a:rPr lang="zh-CN" altLang="en-US"/>
            </a:fld>
            <a:endParaRPr lang="zh-CN" altLang="en-US" sz="1200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169018-A2B2-45D2-9472-B0694DB93B73}" type="slidenum">
              <a:rPr lang="en-US" altLang="ko-KR" sz="1800" smtClean="0">
                <a:ea typeface="微软雅黑" panose="020B0503020204020204" pitchFamily="34" charset="-122"/>
              </a:rPr>
            </a:fld>
            <a:endParaRPr lang="en-US" altLang="ko-KR" sz="1800">
              <a:ea typeface="微软雅黑" panose="020B0503020204020204" pitchFamily="34" charset="-122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 anchor="b"/>
          <a:lstStyle/>
          <a:p>
            <a:pPr algn="r" eaLnBrk="0" latinLnBrk="1" hangingPunct="0"/>
            <a:endParaRPr lang="en-US" altLang="ko-KR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773EA2-9A75-4821-91CE-8433527B566D}" type="slidenum">
              <a:rPr lang="en-US" altLang="ko-KR" sz="1800" smtClean="0">
                <a:ea typeface="微软雅黑" panose="020B0503020204020204" pitchFamily="34" charset="-122"/>
              </a:rPr>
            </a:fld>
            <a:endParaRPr lang="en-US" altLang="ko-KR" sz="1800">
              <a:ea typeface="微软雅黑" panose="020B0503020204020204" pitchFamily="34" charset="-122"/>
            </a:endParaRP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 anchor="b"/>
          <a:lstStyle/>
          <a:p>
            <a:pPr algn="r" eaLnBrk="0" latinLnBrk="1" hangingPunct="0"/>
            <a:endParaRPr lang="en-US" altLang="ko-KR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2ECC03-E9FF-4FEC-95E0-63F758434867}" type="slidenum">
              <a:rPr lang="en-US" altLang="ko-KR" sz="1800" smtClean="0">
                <a:ea typeface="微软雅黑" panose="020B0503020204020204" pitchFamily="34" charset="-122"/>
              </a:rPr>
            </a:fld>
            <a:endParaRPr lang="en-US" altLang="ko-KR" sz="1800">
              <a:ea typeface="微软雅黑" panose="020B0503020204020204" pitchFamily="34" charset="-122"/>
            </a:endParaRPr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 anchor="b"/>
          <a:lstStyle/>
          <a:p>
            <a:pPr algn="r" eaLnBrk="0" latinLnBrk="1" hangingPunct="0"/>
            <a:endParaRPr lang="en-US" altLang="ko-KR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748E39-6F36-4286-A451-435AE9A84368}" type="slidenum">
              <a:rPr lang="en-US" altLang="ko-KR" sz="1800" smtClean="0">
                <a:ea typeface="微软雅黑" panose="020B0503020204020204" pitchFamily="34" charset="-122"/>
              </a:rPr>
            </a:fld>
            <a:endParaRPr lang="en-US" altLang="ko-KR" sz="1800">
              <a:ea typeface="微软雅黑" panose="020B0503020204020204" pitchFamily="34" charset="-122"/>
            </a:endParaRPr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 anchor="b"/>
          <a:lstStyle/>
          <a:p>
            <a:pPr algn="r" eaLnBrk="0" latinLnBrk="1" hangingPunct="0"/>
            <a:endParaRPr lang="en-US" altLang="ko-KR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456E3-97E4-441F-AA48-5565821FC5F2}" type="slidenum">
              <a:rPr lang="zh-CN" altLang="en-US" smtClean="0"/>
            </a:fld>
            <a:endParaRPr lang="zh-CN" altLang="en-US" sz="1200"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3" Type="http://schemas.openxmlformats.org/officeDocument/2006/relationships/image" Target="../media/image1.png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image" Target="../media/image1.png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tags" Target="../tags/tag21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3862" y="2130274"/>
            <a:ext cx="10364275" cy="146957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517" y="3885595"/>
            <a:ext cx="8532966" cy="1753810"/>
          </a:xfrm>
        </p:spPr>
        <p:txBody>
          <a:bodyPr/>
          <a:lstStyle>
            <a:lvl1pPr marL="0" indent="0" algn="ctr">
              <a:buNone/>
              <a:defRPr/>
            </a:lvl1pPr>
            <a:lvl2pPr marL="435610" indent="0" algn="ctr">
              <a:buNone/>
              <a:defRPr/>
            </a:lvl2pPr>
            <a:lvl3pPr marL="870585" indent="0" algn="ctr">
              <a:buNone/>
              <a:defRPr/>
            </a:lvl3pPr>
            <a:lvl4pPr marL="1306195" indent="0" algn="ctr">
              <a:buNone/>
              <a:defRPr/>
            </a:lvl4pPr>
            <a:lvl5pPr marL="1741805" indent="0" algn="ctr">
              <a:buNone/>
              <a:defRPr/>
            </a:lvl5pPr>
            <a:lvl6pPr marL="2177415" indent="0" algn="ctr">
              <a:buNone/>
              <a:defRPr/>
            </a:lvl6pPr>
            <a:lvl7pPr marL="2612390" indent="0" algn="ctr">
              <a:buNone/>
              <a:defRPr/>
            </a:lvl7pPr>
            <a:lvl8pPr marL="3048000" indent="0" algn="ctr">
              <a:buNone/>
              <a:defRPr/>
            </a:lvl8pPr>
            <a:lvl9pPr marL="348361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fld id="{20D4A250-49CE-47A1-8C6E-74D1AA46DC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fld id="{D33FC628-206C-40EA-A88D-DB00961491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fld id="{3CA086B3-FFAE-446C-9227-61E4E21F0E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9069" y="429381"/>
            <a:ext cx="10971725" cy="542774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59069" y="1307798"/>
            <a:ext cx="10971725" cy="4525130"/>
          </a:xfrm>
        </p:spPr>
        <p:txBody>
          <a:bodyPr/>
          <a:lstStyle/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fld id="{6A1E5A7C-FD44-4329-8189-8E7CEA4D34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45.xml"/><Relationship Id="rId25" Type="http://schemas.openxmlformats.org/officeDocument/2006/relationships/tags" Target="../tags/tag144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6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9069" y="429381"/>
            <a:ext cx="10971725" cy="54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559069" y="1307798"/>
            <a:ext cx="10971725" cy="452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38" y="6356048"/>
            <a:ext cx="3859725" cy="365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2870" tIns="51435" rIns="102870" bIns="51435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335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242" y="6356048"/>
            <a:ext cx="2845517" cy="365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2870" tIns="51435" rIns="102870" bIns="51435" numCol="1" anchor="ctr" anchorCtr="0" compatLnSpc="1"/>
          <a:lstStyle>
            <a:lvl1pPr algn="r">
              <a:defRPr sz="1335" noProof="1" dirty="0">
                <a:solidFill>
                  <a:srgbClr val="898989"/>
                </a:solidFill>
                <a:ea typeface="MS PGothic" panose="020B0600070205080204" pitchFamily="34" charset="-128"/>
                <a:cs typeface="+mn-ea"/>
                <a:sym typeface="Calibri" panose="020F0502020204030204" pitchFamily="34" charset="0"/>
              </a:defRPr>
            </a:lvl1pPr>
          </a:lstStyle>
          <a:p>
            <a:fld id="{4526C7CD-4E5D-4A94-B817-241E5014DB8F}" type="slidenum">
              <a:rPr lang="zh-CN" altLang="en-US"/>
            </a:fld>
            <a:endParaRPr lang="zh-CN" altLang="en-US"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marL="979805" indent="-979805" algn="l" rtl="0" eaLnBrk="0" fontAlgn="base" hangingPunct="0">
        <a:spcBef>
          <a:spcPct val="0"/>
        </a:spcBef>
        <a:spcAft>
          <a:spcPct val="0"/>
        </a:spcAft>
        <a:defRPr sz="2570" b="1">
          <a:solidFill>
            <a:srgbClr val="00B0F0"/>
          </a:solidFill>
          <a:latin typeface="+mj-lt"/>
          <a:ea typeface="+mj-ea"/>
          <a:cs typeface="微软雅黑" panose="020B0503020204020204" pitchFamily="34" charset="-122"/>
          <a:sym typeface="微软雅黑" panose="020B0503020204020204" pitchFamily="34" charset="-122"/>
        </a:defRPr>
      </a:lvl1pPr>
      <a:lvl2pPr marL="1028700" indent="-1028700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B0F0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1028700" indent="-1028700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B0F0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1028700" indent="-1028700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B0F0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1028700" indent="-1028700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B0F0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1485900" indent="-1028700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B0F0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943100" indent="-1028700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B0F0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2400300" indent="-1028700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B0F0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857500" indent="-1028700"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B0F0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67665" indent="-367665" algn="l" defTabSz="979805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343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lvl1pPr>
      <a:lvl2pPr marL="795020" indent="-305435" algn="l" defTabSz="979805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30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2pPr>
      <a:lvl3pPr marL="1224915" indent="-245110" algn="l" defTabSz="979805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257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3pPr>
      <a:lvl4pPr marL="1714500" indent="-245110" algn="l" defTabSz="979805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219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4pPr>
      <a:lvl5pPr marL="2204085" indent="-245110" algn="l" defTabSz="979805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219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5pPr>
      <a:lvl6pPr marL="2639695" indent="-245110" algn="l" defTabSz="979805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219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3075305" indent="-245110" algn="l" defTabSz="979805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219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510915" indent="-245110" algn="l" defTabSz="979805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219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945890" indent="-245110" algn="l" defTabSz="979805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219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870585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35610" algn="l" defTabSz="870585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algn="l" defTabSz="870585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06195" algn="l" defTabSz="870585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41805" algn="l" defTabSz="870585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77415" algn="l" defTabSz="870585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612390" algn="l" defTabSz="870585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048000" algn="l" defTabSz="870585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483610" algn="l" defTabSz="870585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1.jpeg"/><Relationship Id="rId11" Type="http://schemas.openxmlformats.org/officeDocument/2006/relationships/image" Target="../media/image20.jpeg"/><Relationship Id="rId10" Type="http://schemas.openxmlformats.org/officeDocument/2006/relationships/image" Target="../media/image19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154.xml"/><Relationship Id="rId5" Type="http://schemas.openxmlformats.org/officeDocument/2006/relationships/image" Target="../media/image1.png"/><Relationship Id="rId4" Type="http://schemas.openxmlformats.org/officeDocument/2006/relationships/tags" Target="../tags/tag153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58.xml"/><Relationship Id="rId6" Type="http://schemas.openxmlformats.org/officeDocument/2006/relationships/image" Target="../media/image28.jpeg"/><Relationship Id="rId5" Type="http://schemas.openxmlformats.org/officeDocument/2006/relationships/tags" Target="../tags/tag157.xml"/><Relationship Id="rId4" Type="http://schemas.openxmlformats.org/officeDocument/2006/relationships/image" Target="../media/image27.jpe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slideLayout" Target="../slideLayouts/slideLayout15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安全专项方案编制要点和要求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3"/>
          <p:cNvSpPr>
            <a:spLocks noChangeArrowheads="1"/>
          </p:cNvSpPr>
          <p:nvPr/>
        </p:nvSpPr>
        <p:spPr bwMode="auto">
          <a:xfrm>
            <a:off x="5052786" y="2400905"/>
            <a:ext cx="6036310" cy="12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安全专项方案是管理方案</a:t>
            </a:r>
            <a:endParaRPr lang="zh-CN" altLang="en-US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而不是技术补充措施</a:t>
            </a:r>
            <a:endParaRPr lang="zh-CN" altLang="en-US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2" name="TextBox 4"/>
          <p:cNvSpPr>
            <a:spLocks noChangeArrowheads="1"/>
          </p:cNvSpPr>
          <p:nvPr/>
        </p:nvSpPr>
        <p:spPr bwMode="auto">
          <a:xfrm>
            <a:off x="2423584" y="1843012"/>
            <a:ext cx="2098040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[1</a:t>
            </a:r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647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3" name="TextBox 5"/>
          <p:cNvSpPr>
            <a:spLocks noChangeArrowheads="1"/>
          </p:cNvSpPr>
          <p:nvPr/>
        </p:nvSpPr>
        <p:spPr bwMode="auto">
          <a:xfrm>
            <a:off x="3820584" y="3153833"/>
            <a:ext cx="899160" cy="391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r>
              <a:rPr lang="en-US" altLang="zh-CN" sz="1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GTCWS</a:t>
            </a:r>
            <a:endParaRPr lang="zh-CN" altLang="en-US" sz="1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4969631" y="2400905"/>
            <a:ext cx="6036310" cy="18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专项方案是应对万一情况</a:t>
            </a:r>
            <a:endParaRPr lang="en-US" altLang="zh-CN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下尽职免责的重要依据</a:t>
            </a:r>
            <a:endParaRPr lang="zh-CN" altLang="en-US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避免追责的最具有法律效力的手段</a:t>
            </a:r>
            <a:endParaRPr lang="zh-CN" altLang="en-US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6" name="TextBox 4"/>
          <p:cNvSpPr>
            <a:spLocks noChangeArrowheads="1"/>
          </p:cNvSpPr>
          <p:nvPr/>
        </p:nvSpPr>
        <p:spPr bwMode="auto">
          <a:xfrm>
            <a:off x="2423584" y="1843012"/>
            <a:ext cx="2098040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[2</a:t>
            </a:r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647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7" name="TextBox 5"/>
          <p:cNvSpPr>
            <a:spLocks noChangeArrowheads="1"/>
          </p:cNvSpPr>
          <p:nvPr/>
        </p:nvSpPr>
        <p:spPr bwMode="auto">
          <a:xfrm>
            <a:off x="3820584" y="3153833"/>
            <a:ext cx="899160" cy="391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r>
              <a:rPr lang="en-US" altLang="zh-CN" sz="1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GTCWS</a:t>
            </a:r>
            <a:endParaRPr lang="zh-CN" altLang="en-US" sz="1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日期占位符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4467679" y="6356048"/>
            <a:ext cx="3256643" cy="3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 anchor="ctr"/>
          <a:lstStyle/>
          <a:p>
            <a:pPr algn="ctr"/>
            <a:endParaRPr lang="en-US" altLang="zh-CN" sz="1335">
              <a:solidFill>
                <a:srgbClr val="898989"/>
              </a:solidFill>
              <a:sym typeface="微软雅黑" panose="020B0503020204020204" pitchFamily="34" charset="-122"/>
            </a:endParaRPr>
          </a:p>
        </p:txBody>
      </p:sp>
      <p:sp>
        <p:nvSpPr>
          <p:cNvPr id="27650" name="页脚占位符 4"/>
          <p:cNvSpPr>
            <a:spLocks noGrp="1" noChangeArrowheads="1"/>
          </p:cNvSpPr>
          <p:nvPr>
            <p:ph type="ftr" sz="quarter" idx="10"/>
          </p:nvPr>
        </p:nvSpPr>
        <p:spPr>
          <a:xfrm>
            <a:off x="8324548" y="6356048"/>
            <a:ext cx="2400905" cy="365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zh-CN" sz="1335"/>
              <a:t>LOGO</a:t>
            </a:r>
            <a:endParaRPr lang="en-US" altLang="zh-CN" sz="1335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430">
                <a:ea typeface="微软雅黑" panose="020B0503020204020204" pitchFamily="34" charset="-122"/>
              </a:rPr>
              <a:t>编制安全专项方案的要点</a:t>
            </a:r>
            <a:endParaRPr lang="en-US" altLang="zh-CN" sz="3430">
              <a:ea typeface="微软雅黑" panose="020B0503020204020204" pitchFamily="34" charset="-122"/>
            </a:endParaRPr>
          </a:p>
        </p:txBody>
      </p:sp>
      <p:grpSp>
        <p:nvGrpSpPr>
          <p:cNvPr id="27652" name="Group 3"/>
          <p:cNvGrpSpPr/>
          <p:nvPr/>
        </p:nvGrpSpPr>
        <p:grpSpPr bwMode="auto">
          <a:xfrm>
            <a:off x="-789214" y="1340984"/>
            <a:ext cx="10932584" cy="4824489"/>
            <a:chOff x="-1400" y="1007"/>
            <a:chExt cx="6121" cy="3039"/>
          </a:xfrm>
        </p:grpSpPr>
        <p:sp>
          <p:nvSpPr>
            <p:cNvPr id="261124" name="AutoShape 4"/>
            <p:cNvSpPr>
              <a:spLocks noChangeArrowheads="1"/>
            </p:cNvSpPr>
            <p:nvPr/>
          </p:nvSpPr>
          <p:spPr bwMode="ltGray">
            <a:xfrm rot="5400000">
              <a:off x="-1417" y="1024"/>
              <a:ext cx="3039" cy="3005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5490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tint val="45490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1125" name="AutoShape 5"/>
            <p:cNvSpPr>
              <a:spLocks noChangeArrowheads="1"/>
            </p:cNvSpPr>
            <p:nvPr/>
          </p:nvSpPr>
          <p:spPr bwMode="ltGray">
            <a:xfrm rot="5400000" flipH="1">
              <a:off x="-1162" y="1298"/>
              <a:ext cx="2540" cy="2475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7655" name="Group 6"/>
            <p:cNvGrpSpPr/>
            <p:nvPr/>
          </p:nvGrpSpPr>
          <p:grpSpPr bwMode="auto">
            <a:xfrm>
              <a:off x="1021" y="1243"/>
              <a:ext cx="3023" cy="347"/>
              <a:chOff x="1021" y="1243"/>
              <a:chExt cx="3023" cy="347"/>
            </a:xfrm>
          </p:grpSpPr>
          <p:sp>
            <p:nvSpPr>
              <p:cNvPr id="27656" name="AutoShape 7"/>
              <p:cNvSpPr>
                <a:spLocks noChangeArrowheads="1"/>
              </p:cNvSpPr>
              <p:nvPr/>
            </p:nvSpPr>
            <p:spPr bwMode="auto">
              <a:xfrm>
                <a:off x="1221" y="1243"/>
                <a:ext cx="2823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0B0F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zh-CN" altLang="en-US" sz="2190" b="1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有效地辨识风险源，并区分其严重等级</a:t>
                </a:r>
                <a:endParaRPr lang="en-US" altLang="zh-CN" sz="219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7657" name="Group 8"/>
              <p:cNvGrpSpPr/>
              <p:nvPr/>
            </p:nvGrpSpPr>
            <p:grpSpPr bwMode="auto">
              <a:xfrm>
                <a:off x="1021" y="1248"/>
                <a:ext cx="240" cy="342"/>
                <a:chOff x="2078" y="1337"/>
                <a:chExt cx="1617" cy="2306"/>
              </a:xfrm>
            </p:grpSpPr>
            <p:sp>
              <p:nvSpPr>
                <p:cNvPr id="27658" name="Oval 9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59" name="Oval 10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31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1337"/>
                  <a:ext cx="1441" cy="22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61" name="Oval 12"/>
                <p:cNvSpPr>
                  <a:spLocks noChangeArrowheads="1"/>
                </p:cNvSpPr>
                <p:nvPr/>
              </p:nvSpPr>
              <p:spPr bwMode="auto">
                <a:xfrm>
                  <a:off x="2254" y="1342"/>
                  <a:ext cx="1440" cy="22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33" name="Oval 13"/>
                <p:cNvSpPr>
                  <a:spLocks noChangeArrowheads="1"/>
                </p:cNvSpPr>
                <p:nvPr/>
              </p:nvSpPr>
              <p:spPr bwMode="gray">
                <a:xfrm>
                  <a:off x="2334" y="1338"/>
                  <a:ext cx="1099" cy="23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63" name="Oval 14"/>
                <p:cNvSpPr>
                  <a:spLocks noChangeArrowheads="1"/>
                </p:cNvSpPr>
                <p:nvPr/>
              </p:nvSpPr>
              <p:spPr bwMode="auto">
                <a:xfrm>
                  <a:off x="2337" y="1339"/>
                  <a:ext cx="1096" cy="23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664" name="Group 15"/>
            <p:cNvGrpSpPr/>
            <p:nvPr/>
          </p:nvGrpSpPr>
          <p:grpSpPr bwMode="auto">
            <a:xfrm>
              <a:off x="1357" y="1728"/>
              <a:ext cx="3014" cy="360"/>
              <a:chOff x="1357" y="1728"/>
              <a:chExt cx="3014" cy="360"/>
            </a:xfrm>
          </p:grpSpPr>
          <p:sp>
            <p:nvSpPr>
              <p:cNvPr id="27665" name="AutoShape 16"/>
              <p:cNvSpPr>
                <a:spLocks noChangeArrowheads="1"/>
              </p:cNvSpPr>
              <p:nvPr/>
            </p:nvSpPr>
            <p:spPr bwMode="auto">
              <a:xfrm>
                <a:off x="1549" y="1728"/>
                <a:ext cx="2822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0B0F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zh-CN" altLang="en-US" sz="2095" b="1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基于风险源分析和时间顺序分解工艺步骤</a:t>
                </a:r>
                <a:endParaRPr lang="en-US" altLang="zh-CN" sz="2095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7666" name="Group 17"/>
              <p:cNvGrpSpPr/>
              <p:nvPr/>
            </p:nvGrpSpPr>
            <p:grpSpPr bwMode="auto">
              <a:xfrm>
                <a:off x="1357" y="1742"/>
                <a:ext cx="241" cy="347"/>
                <a:chOff x="2078" y="1324"/>
                <a:chExt cx="1619" cy="2335"/>
              </a:xfrm>
            </p:grpSpPr>
            <p:sp>
              <p:nvSpPr>
                <p:cNvPr id="27667" name="Oval 18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68" name="Oval 19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40" name="Oval 20"/>
                <p:cNvSpPr>
                  <a:spLocks noChangeArrowheads="1"/>
                </p:cNvSpPr>
                <p:nvPr/>
              </p:nvSpPr>
              <p:spPr bwMode="gray">
                <a:xfrm>
                  <a:off x="2255" y="1339"/>
                  <a:ext cx="1441" cy="22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70" name="Oval 21"/>
                <p:cNvSpPr>
                  <a:spLocks noChangeArrowheads="1"/>
                </p:cNvSpPr>
                <p:nvPr/>
              </p:nvSpPr>
              <p:spPr bwMode="auto">
                <a:xfrm>
                  <a:off x="2254" y="1334"/>
                  <a:ext cx="1443" cy="2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48BE67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42" name="Oval 22"/>
                <p:cNvSpPr>
                  <a:spLocks noChangeArrowheads="1"/>
                </p:cNvSpPr>
                <p:nvPr/>
              </p:nvSpPr>
              <p:spPr bwMode="gray">
                <a:xfrm>
                  <a:off x="2335" y="1329"/>
                  <a:ext cx="1099" cy="2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72" name="Oval 23"/>
                <p:cNvSpPr>
                  <a:spLocks noChangeArrowheads="1"/>
                </p:cNvSpPr>
                <p:nvPr/>
              </p:nvSpPr>
              <p:spPr bwMode="auto">
                <a:xfrm>
                  <a:off x="2337" y="1324"/>
                  <a:ext cx="1096" cy="23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235C3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673" name="Group 24"/>
            <p:cNvGrpSpPr/>
            <p:nvPr/>
          </p:nvGrpSpPr>
          <p:grpSpPr bwMode="auto">
            <a:xfrm>
              <a:off x="1453" y="2270"/>
              <a:ext cx="3268" cy="347"/>
              <a:chOff x="1453" y="2270"/>
              <a:chExt cx="3268" cy="347"/>
            </a:xfrm>
          </p:grpSpPr>
          <p:sp>
            <p:nvSpPr>
              <p:cNvPr id="27674" name="AutoShape 25"/>
              <p:cNvSpPr>
                <a:spLocks noChangeArrowheads="1"/>
              </p:cNvSpPr>
              <p:nvPr/>
            </p:nvSpPr>
            <p:spPr bwMode="auto">
              <a:xfrm>
                <a:off x="1645" y="2275"/>
                <a:ext cx="3076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0B0F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zh-CN" altLang="en-US" sz="2095" b="1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明确各工艺步骤管控要点和明确管理责任人</a:t>
                </a:r>
                <a:endParaRPr lang="en-US" altLang="zh-CN" sz="2095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7675" name="Group 26"/>
              <p:cNvGrpSpPr/>
              <p:nvPr/>
            </p:nvGrpSpPr>
            <p:grpSpPr bwMode="auto">
              <a:xfrm>
                <a:off x="1453" y="2270"/>
                <a:ext cx="240" cy="347"/>
                <a:chOff x="2078" y="1324"/>
                <a:chExt cx="1616" cy="2335"/>
              </a:xfrm>
            </p:grpSpPr>
            <p:sp>
              <p:nvSpPr>
                <p:cNvPr id="27676" name="Oval 27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77" name="Oval 28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49" name="Oval 29"/>
                <p:cNvSpPr>
                  <a:spLocks noChangeArrowheads="1"/>
                </p:cNvSpPr>
                <p:nvPr/>
              </p:nvSpPr>
              <p:spPr bwMode="gray">
                <a:xfrm>
                  <a:off x="2252" y="1336"/>
                  <a:ext cx="1441" cy="22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79" name="Oval 30"/>
                <p:cNvSpPr>
                  <a:spLocks noChangeArrowheads="1"/>
                </p:cNvSpPr>
                <p:nvPr/>
              </p:nvSpPr>
              <p:spPr bwMode="auto">
                <a:xfrm>
                  <a:off x="2254" y="1334"/>
                  <a:ext cx="1440" cy="2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0F536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51" name="Oval 31"/>
                <p:cNvSpPr>
                  <a:spLocks noChangeArrowheads="1"/>
                </p:cNvSpPr>
                <p:nvPr/>
              </p:nvSpPr>
              <p:spPr bwMode="gray">
                <a:xfrm>
                  <a:off x="2332" y="1326"/>
                  <a:ext cx="1099" cy="2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81" name="Oval 32"/>
                <p:cNvSpPr>
                  <a:spLocks noChangeArrowheads="1"/>
                </p:cNvSpPr>
                <p:nvPr/>
              </p:nvSpPr>
              <p:spPr bwMode="auto">
                <a:xfrm>
                  <a:off x="2337" y="1324"/>
                  <a:ext cx="1096" cy="23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10576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682" name="Group 33"/>
            <p:cNvGrpSpPr/>
            <p:nvPr/>
          </p:nvGrpSpPr>
          <p:grpSpPr bwMode="auto">
            <a:xfrm>
              <a:off x="1357" y="2787"/>
              <a:ext cx="2996" cy="357"/>
              <a:chOff x="1357" y="2787"/>
              <a:chExt cx="2996" cy="357"/>
            </a:xfrm>
          </p:grpSpPr>
          <p:sp>
            <p:nvSpPr>
              <p:cNvPr id="27683" name="AutoShape 34"/>
              <p:cNvSpPr>
                <a:spLocks noChangeArrowheads="1"/>
              </p:cNvSpPr>
              <p:nvPr/>
            </p:nvSpPr>
            <p:spPr bwMode="auto">
              <a:xfrm>
                <a:off x="1569" y="2787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0B0F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zh-CN" altLang="en-US" sz="2285" b="1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列明监督管理流程和签授许可程序</a:t>
                </a:r>
                <a:endParaRPr lang="en-US" altLang="zh-CN" sz="2285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7684" name="Group 35"/>
              <p:cNvGrpSpPr/>
              <p:nvPr/>
            </p:nvGrpSpPr>
            <p:grpSpPr bwMode="auto">
              <a:xfrm>
                <a:off x="1357" y="2798"/>
                <a:ext cx="240" cy="347"/>
                <a:chOff x="2078" y="1324"/>
                <a:chExt cx="1617" cy="2335"/>
              </a:xfrm>
            </p:grpSpPr>
            <p:sp>
              <p:nvSpPr>
                <p:cNvPr id="27685" name="Oval 36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86" name="Oval 37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58" name="Oval 38"/>
                <p:cNvSpPr>
                  <a:spLocks noChangeArrowheads="1"/>
                </p:cNvSpPr>
                <p:nvPr/>
              </p:nvSpPr>
              <p:spPr bwMode="gray">
                <a:xfrm>
                  <a:off x="2255" y="1340"/>
                  <a:ext cx="1439" cy="22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88" name="Oval 39"/>
                <p:cNvSpPr>
                  <a:spLocks noChangeArrowheads="1"/>
                </p:cNvSpPr>
                <p:nvPr/>
              </p:nvSpPr>
              <p:spPr bwMode="auto">
                <a:xfrm>
                  <a:off x="2254" y="1334"/>
                  <a:ext cx="1441" cy="2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D67E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60" name="Oval 40"/>
                <p:cNvSpPr>
                  <a:spLocks noChangeArrowheads="1"/>
                </p:cNvSpPr>
                <p:nvPr/>
              </p:nvSpPr>
              <p:spPr bwMode="gray">
                <a:xfrm>
                  <a:off x="2335" y="1330"/>
                  <a:ext cx="1094" cy="2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90" name="Oval 41"/>
                <p:cNvSpPr>
                  <a:spLocks noChangeArrowheads="1"/>
                </p:cNvSpPr>
                <p:nvPr/>
              </p:nvSpPr>
              <p:spPr bwMode="auto">
                <a:xfrm>
                  <a:off x="2337" y="1324"/>
                  <a:ext cx="1096" cy="23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D67E1"/>
                    </a:gs>
                    <a:gs pos="100000">
                      <a:srgbClr val="45326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691" name="Group 42"/>
            <p:cNvGrpSpPr/>
            <p:nvPr/>
          </p:nvGrpSpPr>
          <p:grpSpPr bwMode="auto">
            <a:xfrm>
              <a:off x="1069" y="3286"/>
              <a:ext cx="2972" cy="347"/>
              <a:chOff x="1069" y="3286"/>
              <a:chExt cx="2972" cy="347"/>
            </a:xfrm>
          </p:grpSpPr>
          <p:sp>
            <p:nvSpPr>
              <p:cNvPr id="27692" name="AutoShape 43"/>
              <p:cNvSpPr>
                <a:spLocks noChangeArrowheads="1"/>
              </p:cNvSpPr>
              <p:nvPr/>
            </p:nvSpPr>
            <p:spPr bwMode="auto">
              <a:xfrm>
                <a:off x="1257" y="3308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0B0F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zh-CN" altLang="en-US" sz="2285" b="1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编制针对性现场应急预案和处置措施</a:t>
                </a:r>
                <a:endParaRPr lang="en-US" altLang="zh-CN" sz="2285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7693" name="Group 44"/>
              <p:cNvGrpSpPr/>
              <p:nvPr/>
            </p:nvGrpSpPr>
            <p:grpSpPr bwMode="auto">
              <a:xfrm>
                <a:off x="1069" y="3286"/>
                <a:ext cx="250" cy="347"/>
                <a:chOff x="2078" y="1324"/>
                <a:chExt cx="1802" cy="2335"/>
              </a:xfrm>
            </p:grpSpPr>
            <p:sp>
              <p:nvSpPr>
                <p:cNvPr id="27694" name="Oval 45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95" name="Oval 46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67" name="Oval 47"/>
                <p:cNvSpPr>
                  <a:spLocks noChangeArrowheads="1"/>
                </p:cNvSpPr>
                <p:nvPr/>
              </p:nvSpPr>
              <p:spPr bwMode="gray">
                <a:xfrm>
                  <a:off x="2251" y="1337"/>
                  <a:ext cx="1549" cy="22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97" name="Oval 48"/>
                <p:cNvSpPr>
                  <a:spLocks noChangeArrowheads="1"/>
                </p:cNvSpPr>
                <p:nvPr/>
              </p:nvSpPr>
              <p:spPr bwMode="auto">
                <a:xfrm>
                  <a:off x="2254" y="1334"/>
                  <a:ext cx="1626" cy="2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E35E2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61169" name="Oval 49"/>
                <p:cNvSpPr>
                  <a:spLocks noChangeArrowheads="1"/>
                </p:cNvSpPr>
                <p:nvPr/>
              </p:nvSpPr>
              <p:spPr bwMode="gray">
                <a:xfrm>
                  <a:off x="2342" y="1327"/>
                  <a:ext cx="1117" cy="2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buFont typeface="Arial" panose="020B0604020202020204" pitchFamily="34" charset="0"/>
                    <a:buNone/>
                    <a:defRPr/>
                  </a:pPr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7699" name="Oval 50"/>
                <p:cNvSpPr>
                  <a:spLocks noChangeArrowheads="1"/>
                </p:cNvSpPr>
                <p:nvPr/>
              </p:nvSpPr>
              <p:spPr bwMode="auto">
                <a:xfrm>
                  <a:off x="2337" y="1324"/>
                  <a:ext cx="1096" cy="23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/>
                    </a:gs>
                    <a:gs pos="100000">
                      <a:srgbClr val="6E2E1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zh-CN" altLang="en-US" sz="1905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3"/>
          <p:cNvSpPr>
            <a:spLocks noChangeArrowheads="1"/>
          </p:cNvSpPr>
          <p:nvPr/>
        </p:nvSpPr>
        <p:spPr bwMode="auto">
          <a:xfrm>
            <a:off x="5261429" y="1342571"/>
            <a:ext cx="5978071" cy="40473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 anchor="ctr"/>
          <a:lstStyle/>
          <a:p>
            <a:pPr algn="ctr" eaLnBrk="0" hangingPunct="0"/>
            <a:endParaRPr lang="zh-CN" altLang="en-US" sz="152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8674" name="图片 2" descr="iblrak00648723.jpg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>
            <a:fillRect/>
          </a:stretch>
        </p:blipFill>
        <p:spPr bwMode="auto">
          <a:xfrm>
            <a:off x="952500" y="1982108"/>
            <a:ext cx="4183441" cy="28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7"/>
          <p:cNvSpPr>
            <a:spLocks noChangeArrowheads="1"/>
          </p:cNvSpPr>
          <p:nvPr/>
        </p:nvSpPr>
        <p:spPr bwMode="auto">
          <a:xfrm>
            <a:off x="5427738" y="1572381"/>
            <a:ext cx="5592536" cy="29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安全专项方案编制依据</a:t>
            </a:r>
            <a:endParaRPr lang="zh-CN" altLang="en-US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编制安全专项方案的目的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编制安全专项方案的要点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安全专项方案内容的要求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76" name="标题 1"/>
          <p:cNvSpPr>
            <a:spLocks noGrp="1" noChangeArrowheads="1"/>
          </p:cNvSpPr>
          <p:nvPr>
            <p:ph type="title"/>
          </p:nvPr>
        </p:nvSpPr>
        <p:spPr>
          <a:xfrm>
            <a:off x="2174119" y="2558143"/>
            <a:ext cx="2051655" cy="1520976"/>
          </a:xfrm>
        </p:spPr>
        <p:txBody>
          <a:bodyPr/>
          <a:lstStyle/>
          <a:p>
            <a:pPr marL="0" indent="0" eaLnBrk="1" hangingPunct="1"/>
            <a:r>
              <a:rPr lang="zh-CN" altLang="en-US" sz="3050"/>
              <a:t>主要内容</a:t>
            </a:r>
            <a:br>
              <a:rPr lang="zh-CN" altLang="en-US" sz="3050"/>
            </a:br>
            <a:r>
              <a:rPr lang="zh-CN" altLang="en-US" sz="3050"/>
              <a:t> </a:t>
            </a:r>
            <a:r>
              <a:rPr lang="en-US" altLang="zh-CN" b="0">
                <a:solidFill>
                  <a:srgbClr val="7F7F7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050" b="0">
              <a:solidFill>
                <a:srgbClr val="7F7F7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圆角矩形 26"/>
          <p:cNvSpPr>
            <a:spLocks noChangeArrowheads="1"/>
          </p:cNvSpPr>
          <p:nvPr/>
        </p:nvSpPr>
        <p:spPr bwMode="auto">
          <a:xfrm>
            <a:off x="5470071" y="3675441"/>
            <a:ext cx="4924274" cy="87992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3"/>
          <p:cNvSpPr>
            <a:spLocks noChangeArrowheads="1"/>
          </p:cNvSpPr>
          <p:nvPr/>
        </p:nvSpPr>
        <p:spPr bwMode="auto">
          <a:xfrm>
            <a:off x="5052786" y="2219476"/>
            <a:ext cx="6380480" cy="2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施工方案技术落实要求</a:t>
            </a:r>
            <a:endParaRPr lang="zh-CN" altLang="en-US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安全方案的第一章，就要求将施工</a:t>
            </a:r>
            <a:endParaRPr lang="en-US" altLang="zh-CN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方案中有关安全的技术措施、以及</a:t>
            </a:r>
            <a:endParaRPr lang="en-US" altLang="zh-CN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方案审核的专家意见落实情况列明。</a:t>
            </a:r>
            <a:endParaRPr lang="zh-CN" altLang="en-US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698" name="TextBox 4"/>
          <p:cNvSpPr>
            <a:spLocks noChangeArrowheads="1"/>
          </p:cNvSpPr>
          <p:nvPr/>
        </p:nvSpPr>
        <p:spPr bwMode="auto">
          <a:xfrm>
            <a:off x="2423584" y="1843012"/>
            <a:ext cx="2098040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[1</a:t>
            </a:r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647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699" name="TextBox 5"/>
          <p:cNvSpPr>
            <a:spLocks noChangeArrowheads="1"/>
          </p:cNvSpPr>
          <p:nvPr/>
        </p:nvSpPr>
        <p:spPr bwMode="auto">
          <a:xfrm>
            <a:off x="3820584" y="3153833"/>
            <a:ext cx="899160" cy="391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r>
              <a:rPr lang="en-US" altLang="zh-CN" sz="1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GTCWS</a:t>
            </a:r>
            <a:endParaRPr lang="zh-CN" altLang="en-US" sz="1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 noChangeArrowheads="1"/>
          </p:cNvSpPr>
          <p:nvPr>
            <p:ph type="title"/>
          </p:nvPr>
        </p:nvSpPr>
        <p:spPr>
          <a:xfrm>
            <a:off x="1424214" y="429381"/>
            <a:ext cx="9257393" cy="542774"/>
          </a:xfrm>
        </p:spPr>
        <p:txBody>
          <a:bodyPr/>
          <a:lstStyle/>
          <a:p>
            <a:pPr marL="0" indent="0" eaLnBrk="1" hangingPunct="1"/>
            <a:r>
              <a:rPr lang="zh-CN" altLang="en-US"/>
              <a:t>安全相关</a:t>
            </a:r>
            <a:r>
              <a:rPr lang="zh-CN" altLang="en-US">
                <a:solidFill>
                  <a:srgbClr val="7F7F7F"/>
                </a:solidFill>
              </a:rPr>
              <a:t>的技术措施</a:t>
            </a:r>
            <a:endParaRPr lang="zh-CN" altLang="en-US"/>
          </a:p>
        </p:txBody>
      </p:sp>
      <p:sp>
        <p:nvSpPr>
          <p:cNvPr id="30722" name="矩形 5"/>
          <p:cNvSpPr>
            <a:spLocks noChangeArrowheads="1"/>
          </p:cNvSpPr>
          <p:nvPr/>
        </p:nvSpPr>
        <p:spPr bwMode="auto">
          <a:xfrm>
            <a:off x="1607155" y="1415143"/>
            <a:ext cx="3382010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en-US" altLang="zh-CN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71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结构稳定性，即承重荷载</a:t>
            </a:r>
            <a:endParaRPr lang="en-US" altLang="zh-CN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要求。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3" name="矩形 12"/>
          <p:cNvSpPr>
            <a:spLocks noChangeArrowheads="1"/>
          </p:cNvSpPr>
          <p:nvPr/>
        </p:nvSpPr>
        <p:spPr bwMode="auto">
          <a:xfrm>
            <a:off x="1607155" y="2963333"/>
            <a:ext cx="3382010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[2]</a:t>
            </a:r>
            <a:endParaRPr lang="zh-CN" altLang="en-US" sz="171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设备使用合理性、安全系</a:t>
            </a:r>
            <a:endParaRPr lang="en-US" altLang="zh-CN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数和极限负荷要求。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4" name="矩形 15"/>
          <p:cNvSpPr>
            <a:spLocks noChangeArrowheads="1"/>
          </p:cNvSpPr>
          <p:nvPr/>
        </p:nvSpPr>
        <p:spPr bwMode="auto">
          <a:xfrm>
            <a:off x="1607155" y="4635500"/>
            <a:ext cx="3091180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[3]</a:t>
            </a:r>
            <a:endParaRPr lang="zh-CN" altLang="en-US" sz="171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工况条件和气象、地质</a:t>
            </a:r>
            <a:endParaRPr lang="en-US" altLang="zh-CN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许可条件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725" name="Picture 11" descr="u=3561339365,1205922029&amp;fm=23&amp;gp=0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33" y="1056822"/>
            <a:ext cx="1371298" cy="13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2" descr="u=222654732,3459360941&amp;fm=23&amp;gp=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50774"/>
            <a:ext cx="1371298" cy="136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MVC-004S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33" y="2677584"/>
            <a:ext cx="1371298" cy="13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77584"/>
            <a:ext cx="1371298" cy="13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8" descr="u=4249543716,270888424&amp;fm=90&amp;gp=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67" y="1050774"/>
            <a:ext cx="1371298" cy="13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846" y="2677584"/>
            <a:ext cx="1371297" cy="13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1" descr="u=1957311306,96564037&amp;fm=23&amp;gp=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846" y="1050774"/>
            <a:ext cx="1371297" cy="13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3" descr="u=617918129,2385091433&amp;fm=23&amp;gp=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67" y="2677584"/>
            <a:ext cx="1371298" cy="13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5" descr="u=3107987435,927683598&amp;fm=21&amp;gp=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33" y="4263571"/>
            <a:ext cx="1371298" cy="137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27" descr="u=451135154,4209851815&amp;fm=23&amp;gp=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3571"/>
            <a:ext cx="1371298" cy="137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29" descr="u=3093502672,834369292&amp;fm=23&amp;gp=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31" y="4263571"/>
            <a:ext cx="1371297" cy="137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33" descr="u=3394834153,1691541327&amp;fm=21&amp;gp=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846" y="4263571"/>
            <a:ext cx="1371297" cy="137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Line 36"/>
          <p:cNvSpPr>
            <a:spLocks noChangeShapeType="1"/>
          </p:cNvSpPr>
          <p:nvPr/>
        </p:nvSpPr>
        <p:spPr bwMode="auto">
          <a:xfrm>
            <a:off x="5052786" y="1008441"/>
            <a:ext cx="5633357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38" name="Line 37"/>
          <p:cNvSpPr>
            <a:spLocks noChangeShapeType="1"/>
          </p:cNvSpPr>
          <p:nvPr/>
        </p:nvSpPr>
        <p:spPr bwMode="auto">
          <a:xfrm>
            <a:off x="5052786" y="5724071"/>
            <a:ext cx="5633357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39" name="Line 38"/>
          <p:cNvSpPr>
            <a:spLocks noChangeShapeType="1"/>
          </p:cNvSpPr>
          <p:nvPr/>
        </p:nvSpPr>
        <p:spPr bwMode="auto">
          <a:xfrm>
            <a:off x="952500" y="4180417"/>
            <a:ext cx="102870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40" name="Line 40"/>
          <p:cNvSpPr>
            <a:spLocks noChangeShapeType="1"/>
          </p:cNvSpPr>
          <p:nvPr/>
        </p:nvSpPr>
        <p:spPr bwMode="auto">
          <a:xfrm>
            <a:off x="952500" y="2552095"/>
            <a:ext cx="102870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3"/>
          <p:cNvSpPr>
            <a:spLocks noChangeArrowheads="1"/>
          </p:cNvSpPr>
          <p:nvPr/>
        </p:nvSpPr>
        <p:spPr bwMode="auto">
          <a:xfrm>
            <a:off x="4969631" y="2400905"/>
            <a:ext cx="6036310" cy="18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较大危险施工的工艺和主</a:t>
            </a:r>
            <a:endParaRPr lang="en-US" altLang="zh-CN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要工序的介绍</a:t>
            </a:r>
            <a:endParaRPr lang="en-US" altLang="zh-CN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作为风险源辨识的重要前置条件</a:t>
            </a:r>
            <a:endParaRPr lang="zh-CN" altLang="en-US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6" name="TextBox 4"/>
          <p:cNvSpPr>
            <a:spLocks noChangeArrowheads="1"/>
          </p:cNvSpPr>
          <p:nvPr/>
        </p:nvSpPr>
        <p:spPr bwMode="auto">
          <a:xfrm>
            <a:off x="2423584" y="1843012"/>
            <a:ext cx="2098040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[2</a:t>
            </a:r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647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7" name="TextBox 5"/>
          <p:cNvSpPr>
            <a:spLocks noChangeArrowheads="1"/>
          </p:cNvSpPr>
          <p:nvPr/>
        </p:nvSpPr>
        <p:spPr bwMode="auto">
          <a:xfrm>
            <a:off x="3820584" y="3153833"/>
            <a:ext cx="899160" cy="391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r>
              <a:rPr lang="en-US" altLang="zh-CN" sz="1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GTCWS</a:t>
            </a:r>
            <a:endParaRPr lang="zh-CN" altLang="en-US" sz="1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702" name="矩形 6"/>
          <p:cNvSpPr>
            <a:spLocks noChangeArrowheads="1"/>
          </p:cNvSpPr>
          <p:nvPr/>
        </p:nvSpPr>
        <p:spPr bwMode="auto">
          <a:xfrm>
            <a:off x="1380370" y="1717524"/>
            <a:ext cx="9222619" cy="47879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</a:ln>
        </p:spPr>
        <p:txBody>
          <a:bodyPr lIns="97971" tIns="48985" rIns="97971" bIns="48985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905" b="1" dirty="0">
                <a:solidFill>
                  <a:srgbClr val="00B0F0"/>
                </a:solidFill>
                <a:latin typeface="+mj-lt"/>
                <a:ea typeface="微软雅黑" panose="020B0503020204020204" pitchFamily="34" charset="-122"/>
                <a:cs typeface="微软雅黑" panose="020B0503020204020204" pitchFamily="34" charset="-122"/>
              </a:rPr>
              <a:t>进行简单清晰的工艺介绍，以及相配套的人、机、物、料。</a:t>
            </a:r>
            <a:endParaRPr lang="en-US" altLang="zh-CN" sz="1715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926417" y="2260298"/>
            <a:ext cx="1827892" cy="2518833"/>
          </a:xfrm>
          <a:prstGeom prst="rect">
            <a:avLst/>
          </a:prstGeom>
          <a:solidFill>
            <a:srgbClr val="808080"/>
          </a:solidFill>
          <a:ln w="25400" algn="ctr">
            <a:noFill/>
            <a:miter lim="800000"/>
          </a:ln>
        </p:spPr>
        <p:txBody>
          <a:bodyPr lIns="97971" tIns="48985" rIns="97971" bIns="48985"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 sz="1905" dirty="0">
              <a:solidFill>
                <a:schemeClr val="lt1"/>
              </a:solidFill>
              <a:latin typeface="+mn-lt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96870" y="2260298"/>
            <a:ext cx="1827892" cy="25188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5" rIns="97971" bIns="48985"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 sz="1905" dirty="0">
              <a:cs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08357" y="2260298"/>
            <a:ext cx="1823357" cy="25188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5" rIns="97971" bIns="48985"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 sz="1905" dirty="0">
              <a:cs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98298" y="2286000"/>
            <a:ext cx="1165860" cy="537845"/>
          </a:xfrm>
          <a:prstGeom prst="rect">
            <a:avLst/>
          </a:prstGeom>
        </p:spPr>
        <p:txBody>
          <a:bodyPr wrap="none" lIns="97971" tIns="48985" rIns="97971" bIns="48985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905" dirty="0">
                <a:latin typeface="+mn-ea"/>
                <a:ea typeface="+mn-ea"/>
                <a:cs typeface="微软雅黑" panose="020B0503020204020204" pitchFamily="34" charset="-122"/>
              </a:rPr>
              <a:t>选题理由</a:t>
            </a:r>
            <a:endParaRPr lang="zh-CN" altLang="en-US" sz="1905" dirty="0">
              <a:latin typeface="+mn-ea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32774" name="TextBox 39"/>
          <p:cNvSpPr txBox="1">
            <a:spLocks noChangeArrowheads="1"/>
          </p:cNvSpPr>
          <p:nvPr/>
        </p:nvSpPr>
        <p:spPr bwMode="auto">
          <a:xfrm>
            <a:off x="2409976" y="3332238"/>
            <a:ext cx="447040" cy="6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pPr eaLnBrk="0" hangingPunct="0"/>
            <a:r>
              <a:rPr lang="en-US" altLang="zh-CN" sz="3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zh-CN" altLang="en-US" sz="3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75" name="TextBox 40"/>
          <p:cNvSpPr txBox="1">
            <a:spLocks noChangeArrowheads="1"/>
          </p:cNvSpPr>
          <p:nvPr/>
        </p:nvSpPr>
        <p:spPr bwMode="auto">
          <a:xfrm>
            <a:off x="4954512" y="4210655"/>
            <a:ext cx="447040" cy="6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pPr eaLnBrk="0" hangingPunct="0"/>
            <a:r>
              <a:rPr lang="en-US" altLang="zh-CN" sz="3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zh-CN" altLang="en-US" sz="3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76" name="TextBox 41"/>
          <p:cNvSpPr txBox="1">
            <a:spLocks noChangeArrowheads="1"/>
          </p:cNvSpPr>
          <p:nvPr/>
        </p:nvSpPr>
        <p:spPr bwMode="auto">
          <a:xfrm>
            <a:off x="7441595" y="4210655"/>
            <a:ext cx="447040" cy="6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pPr eaLnBrk="0" hangingPunct="0"/>
            <a:r>
              <a:rPr lang="en-US" altLang="zh-CN" sz="3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zh-CN" altLang="en-US" sz="3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77" name="TextBox 42"/>
          <p:cNvSpPr txBox="1">
            <a:spLocks noChangeArrowheads="1"/>
          </p:cNvSpPr>
          <p:nvPr/>
        </p:nvSpPr>
        <p:spPr bwMode="auto">
          <a:xfrm>
            <a:off x="10017881" y="4012595"/>
            <a:ext cx="447040" cy="6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pPr eaLnBrk="0" hangingPunct="0"/>
            <a:r>
              <a:rPr lang="en-US" altLang="zh-CN" sz="3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zh-CN" altLang="en-US" sz="3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97000" y="2260298"/>
            <a:ext cx="1827893" cy="25188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5" rIns="97971" bIns="48985"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endParaRPr lang="zh-CN" altLang="en-US" sz="1905" dirty="0">
              <a:cs typeface="微软雅黑" panose="020B0503020204020204" pitchFamily="34" charset="-122"/>
            </a:endParaRPr>
          </a:p>
        </p:txBody>
      </p:sp>
      <p:sp>
        <p:nvSpPr>
          <p:cNvPr id="32779" name="矩形 30"/>
          <p:cNvSpPr>
            <a:spLocks noChangeArrowheads="1"/>
          </p:cNvSpPr>
          <p:nvPr/>
        </p:nvSpPr>
        <p:spPr bwMode="auto">
          <a:xfrm>
            <a:off x="1397000" y="2305655"/>
            <a:ext cx="1903489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施工进度计划和</a:t>
            </a:r>
            <a:endParaRPr lang="en-US" altLang="zh-CN" sz="190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机械设备需求计划</a:t>
            </a:r>
            <a:endParaRPr lang="zh-CN" altLang="en-US" sz="190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80" name="TextBox 40"/>
          <p:cNvSpPr txBox="1">
            <a:spLocks noChangeArrowheads="1"/>
          </p:cNvSpPr>
          <p:nvPr/>
        </p:nvSpPr>
        <p:spPr bwMode="auto">
          <a:xfrm>
            <a:off x="2453822" y="4203095"/>
            <a:ext cx="447040" cy="6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pPr eaLnBrk="0" hangingPunct="0"/>
            <a:r>
              <a:rPr lang="en-US" altLang="zh-CN" sz="3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zh-CN" altLang="en-US" sz="3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81" name="矩形 30"/>
          <p:cNvSpPr>
            <a:spLocks noChangeArrowheads="1"/>
          </p:cNvSpPr>
          <p:nvPr/>
        </p:nvSpPr>
        <p:spPr bwMode="auto">
          <a:xfrm>
            <a:off x="3979333" y="2329846"/>
            <a:ext cx="1879298" cy="9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171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施工设备介绍以及材料运输存放要求。</a:t>
            </a:r>
            <a:endParaRPr lang="zh-CN" altLang="en-US" sz="171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82" name="矩形 30"/>
          <p:cNvSpPr>
            <a:spLocks noChangeArrowheads="1"/>
          </p:cNvSpPr>
          <p:nvPr/>
        </p:nvSpPr>
        <p:spPr bwMode="auto">
          <a:xfrm>
            <a:off x="6345465" y="2329846"/>
            <a:ext cx="1805214" cy="8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pPr eaLnBrk="0" hangingPunct="0"/>
            <a:r>
              <a:rPr lang="zh-CN" altLang="en-US" sz="171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施工工艺和具体施工步骤，以及施工要求。 </a:t>
            </a:r>
            <a:endParaRPr lang="zh-CN" altLang="en-US" sz="171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83" name="矩形 30"/>
          <p:cNvSpPr>
            <a:spLocks noChangeArrowheads="1"/>
          </p:cNvSpPr>
          <p:nvPr/>
        </p:nvSpPr>
        <p:spPr bwMode="auto">
          <a:xfrm>
            <a:off x="8808357" y="2260298"/>
            <a:ext cx="1920119" cy="8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pPr eaLnBrk="0" hangingPunct="0"/>
            <a:r>
              <a:rPr lang="zh-CN" altLang="en-US" sz="171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参与施工人员及安全监控点安排。</a:t>
            </a:r>
            <a:r>
              <a:rPr lang="zh-CN" altLang="en-US" sz="171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171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168" name="直接连接符 7167"/>
          <p:cNvCxnSpPr/>
          <p:nvPr/>
        </p:nvCxnSpPr>
        <p:spPr>
          <a:xfrm>
            <a:off x="1397000" y="4925786"/>
            <a:ext cx="91848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3" name="直接连接符 7172"/>
          <p:cNvCxnSpPr/>
          <p:nvPr/>
        </p:nvCxnSpPr>
        <p:spPr>
          <a:xfrm>
            <a:off x="1397000" y="4782155"/>
            <a:ext cx="0" cy="2509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0581822" y="4782155"/>
            <a:ext cx="0" cy="7196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3"/>
          <p:cNvCxnSpPr/>
          <p:nvPr/>
        </p:nvCxnSpPr>
        <p:spPr>
          <a:xfrm>
            <a:off x="1397000" y="4782155"/>
            <a:ext cx="0" cy="7196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矩形 6"/>
          <p:cNvSpPr>
            <a:spLocks noChangeArrowheads="1"/>
          </p:cNvSpPr>
          <p:nvPr/>
        </p:nvSpPr>
        <p:spPr bwMode="auto">
          <a:xfrm>
            <a:off x="3509131" y="5014989"/>
            <a:ext cx="4256011" cy="4413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971" tIns="48985" rIns="97971" bIns="48985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1715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171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最好用图文并茂的形式，进行工序介绍</a:t>
            </a:r>
            <a:endParaRPr lang="en-US" altLang="zh-CN" sz="1715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89" name="Text Box 30"/>
          <p:cNvSpPr txBox="1">
            <a:spLocks noChangeArrowheads="1"/>
          </p:cNvSpPr>
          <p:nvPr/>
        </p:nvSpPr>
        <p:spPr bwMode="auto">
          <a:xfrm>
            <a:off x="8769048" y="5211536"/>
            <a:ext cx="1782536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90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施工作业范围</a:t>
            </a:r>
            <a:endParaRPr lang="zh-CN" altLang="en-US" sz="190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>
          <a:xfrm>
            <a:off x="1380370" y="633489"/>
            <a:ext cx="9257392" cy="542773"/>
          </a:xfrm>
          <a:prstGeom prst="rect">
            <a:avLst/>
          </a:prstGeom>
        </p:spPr>
        <p:txBody>
          <a:bodyPr/>
          <a:lstStyle/>
          <a:p>
            <a:pPr marL="1028700" indent="-1028700" defTabSz="914400" eaLnBrk="0" hangingPunct="0">
              <a:buFontTx/>
              <a:buNone/>
              <a:defRPr/>
            </a:pPr>
            <a:r>
              <a:rPr lang="zh-CN" altLang="en-US" sz="2570" b="1" kern="0" dirty="0">
                <a:solidFill>
                  <a:srgbClr val="00B0F0"/>
                </a:solidFill>
                <a:latin typeface="+mj-lt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工艺和工序介绍</a:t>
            </a:r>
            <a:endParaRPr lang="zh-CN" altLang="en-US" sz="2570" b="1" kern="0" dirty="0">
              <a:solidFill>
                <a:srgbClr val="00B0F0"/>
              </a:solidFill>
              <a:latin typeface="+mj-lt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91" name="燕尾形箭头 27"/>
          <p:cNvSpPr>
            <a:spLocks noChangeArrowheads="1"/>
          </p:cNvSpPr>
          <p:nvPr/>
        </p:nvSpPr>
        <p:spPr bwMode="auto">
          <a:xfrm>
            <a:off x="3300489" y="3220357"/>
            <a:ext cx="542773" cy="500441"/>
          </a:xfrm>
          <a:prstGeom prst="notchedRightArrow">
            <a:avLst>
              <a:gd name="adj1" fmla="val 50000"/>
              <a:gd name="adj2" fmla="val 500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92" name="燕尾形箭头 28"/>
          <p:cNvSpPr>
            <a:spLocks noChangeArrowheads="1"/>
          </p:cNvSpPr>
          <p:nvPr/>
        </p:nvSpPr>
        <p:spPr bwMode="auto">
          <a:xfrm>
            <a:off x="5804203" y="3220357"/>
            <a:ext cx="542773" cy="500441"/>
          </a:xfrm>
          <a:prstGeom prst="notchedRightArrow">
            <a:avLst>
              <a:gd name="adj1" fmla="val 50000"/>
              <a:gd name="adj2" fmla="val 500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93" name="燕尾形箭头 30"/>
          <p:cNvSpPr>
            <a:spLocks noChangeArrowheads="1"/>
          </p:cNvSpPr>
          <p:nvPr/>
        </p:nvSpPr>
        <p:spPr bwMode="auto">
          <a:xfrm>
            <a:off x="8265584" y="3220357"/>
            <a:ext cx="542773" cy="500441"/>
          </a:xfrm>
          <a:prstGeom prst="notchedRightArrow">
            <a:avLst>
              <a:gd name="adj1" fmla="val 50000"/>
              <a:gd name="adj2" fmla="val 500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3"/>
          <p:cNvSpPr>
            <a:spLocks noChangeArrowheads="1"/>
          </p:cNvSpPr>
          <p:nvPr/>
        </p:nvSpPr>
        <p:spPr bwMode="auto">
          <a:xfrm>
            <a:off x="4969631" y="2400905"/>
            <a:ext cx="638048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危险源辨识</a:t>
            </a:r>
            <a:endParaRPr lang="en-US" altLang="zh-CN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根据工艺流程和工序要求，辨识生产</a:t>
            </a:r>
            <a:endParaRPr lang="en-US" altLang="zh-CN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过程中的危险源，然后对危险源进行</a:t>
            </a:r>
            <a:endParaRPr lang="en-US" altLang="zh-CN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分级、一般以严重、较高和一般进行</a:t>
            </a:r>
            <a:endParaRPr lang="en-US" altLang="zh-CN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三类分级。</a:t>
            </a:r>
            <a:endParaRPr lang="zh-CN" altLang="en-US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18" name="TextBox 4"/>
          <p:cNvSpPr>
            <a:spLocks noChangeArrowheads="1"/>
          </p:cNvSpPr>
          <p:nvPr/>
        </p:nvSpPr>
        <p:spPr bwMode="auto">
          <a:xfrm>
            <a:off x="2423584" y="1843012"/>
            <a:ext cx="2098040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[3</a:t>
            </a:r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647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19" name="TextBox 5"/>
          <p:cNvSpPr>
            <a:spLocks noChangeArrowheads="1"/>
          </p:cNvSpPr>
          <p:nvPr/>
        </p:nvSpPr>
        <p:spPr bwMode="auto">
          <a:xfrm>
            <a:off x="3820584" y="3153833"/>
            <a:ext cx="899160" cy="391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r>
              <a:rPr lang="en-US" altLang="zh-CN" sz="1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GTCWS</a:t>
            </a:r>
            <a:endParaRPr lang="zh-CN" altLang="en-US" sz="1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Line 4"/>
          <p:cNvSpPr>
            <a:spLocks noChangeShapeType="1"/>
          </p:cNvSpPr>
          <p:nvPr/>
        </p:nvSpPr>
        <p:spPr bwMode="auto">
          <a:xfrm>
            <a:off x="2614084" y="981227"/>
            <a:ext cx="0" cy="58767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032631" y="1758346"/>
            <a:ext cx="1539119" cy="4337654"/>
            <a:chOff x="720" y="1299"/>
            <a:chExt cx="1367" cy="2539"/>
          </a:xfrm>
        </p:grpSpPr>
        <p:sp>
          <p:nvSpPr>
            <p:cNvPr id="35843" name="AutoShape 6"/>
            <p:cNvSpPr>
              <a:spLocks noChangeArrowheads="1"/>
            </p:cNvSpPr>
            <p:nvPr/>
          </p:nvSpPr>
          <p:spPr bwMode="auto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844" name="AutoShape 7"/>
            <p:cNvSpPr>
              <a:spLocks noChangeArrowheads="1"/>
            </p:cNvSpPr>
            <p:nvPr/>
          </p:nvSpPr>
          <p:spPr bwMode="auto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845" name="AutoShape 8"/>
            <p:cNvSpPr>
              <a:spLocks noChangeArrowheads="1"/>
            </p:cNvSpPr>
            <p:nvPr/>
          </p:nvSpPr>
          <p:spPr bwMode="auto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846" name="AutoShape 9"/>
            <p:cNvSpPr>
              <a:spLocks noChangeArrowheads="1"/>
            </p:cNvSpPr>
            <p:nvPr/>
          </p:nvSpPr>
          <p:spPr bwMode="auto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847" name="AutoShape 10"/>
            <p:cNvSpPr>
              <a:spLocks noChangeArrowheads="1"/>
            </p:cNvSpPr>
            <p:nvPr/>
          </p:nvSpPr>
          <p:spPr bwMode="auto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35849" name="Group 12"/>
            <p:cNvGrpSpPr/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35850" name="Oval 13"/>
              <p:cNvSpPr>
                <a:spLocks noChangeArrowheads="1"/>
              </p:cNvSpPr>
              <p:nvPr/>
            </p:nvSpPr>
            <p:spPr bwMode="auto">
              <a:xfrm>
                <a:off x="1289" y="654"/>
                <a:ext cx="668" cy="52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5851" name="Oval 14"/>
              <p:cNvSpPr>
                <a:spLocks noChangeArrowheads="1"/>
              </p:cNvSpPr>
              <p:nvPr/>
            </p:nvSpPr>
            <p:spPr bwMode="auto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/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5852" name="Oval 15"/>
              <p:cNvSpPr>
                <a:spLocks noChangeArrowheads="1"/>
              </p:cNvSpPr>
              <p:nvPr/>
            </p:nvSpPr>
            <p:spPr bwMode="auto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/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5853" name="Oval 16"/>
              <p:cNvSpPr>
                <a:spLocks noChangeArrowheads="1"/>
              </p:cNvSpPr>
              <p:nvPr/>
            </p:nvSpPr>
            <p:spPr bwMode="auto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/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5854" name="Oval 17"/>
              <p:cNvSpPr>
                <a:spLocks noChangeArrowheads="1"/>
              </p:cNvSpPr>
              <p:nvPr/>
            </p:nvSpPr>
            <p:spPr bwMode="auto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/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35855" name="Text Box 18"/>
            <p:cNvSpPr txBox="1">
              <a:spLocks noChangeArrowheads="1"/>
            </p:cNvSpPr>
            <p:nvPr/>
          </p:nvSpPr>
          <p:spPr bwMode="auto">
            <a:xfrm>
              <a:off x="1249" y="1354"/>
              <a:ext cx="27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zh-CN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856" name="Text Box 19"/>
            <p:cNvSpPr txBox="1">
              <a:spLocks noChangeArrowheads="1"/>
            </p:cNvSpPr>
            <p:nvPr/>
          </p:nvSpPr>
          <p:spPr bwMode="auto">
            <a:xfrm>
              <a:off x="768" y="1593"/>
              <a:ext cx="1295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57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危</a:t>
              </a:r>
              <a:endParaRPr lang="en-US" altLang="zh-CN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57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险</a:t>
              </a:r>
              <a:endParaRPr lang="en-US" altLang="zh-CN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57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源</a:t>
              </a:r>
              <a:endParaRPr lang="en-US" altLang="zh-CN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57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辨</a:t>
              </a:r>
              <a:endParaRPr lang="en-US" altLang="zh-CN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57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识</a:t>
              </a:r>
              <a:endParaRPr lang="en-US" altLang="zh-CN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57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内</a:t>
              </a:r>
              <a:endParaRPr lang="en-US" altLang="zh-CN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57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容</a:t>
              </a:r>
              <a:endParaRPr lang="zh-CN" altLang="en-US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5857" name="Group 41"/>
          <p:cNvGrpSpPr/>
          <p:nvPr/>
        </p:nvGrpSpPr>
        <p:grpSpPr bwMode="auto">
          <a:xfrm>
            <a:off x="3584727" y="1700893"/>
            <a:ext cx="5988654" cy="1511905"/>
            <a:chOff x="1247" y="1071"/>
            <a:chExt cx="3353" cy="953"/>
          </a:xfrm>
        </p:grpSpPr>
        <p:sp>
          <p:nvSpPr>
            <p:cNvPr id="315413" name="Rectangle 21"/>
            <p:cNvSpPr>
              <a:spLocks noChangeArrowheads="1"/>
            </p:cNvSpPr>
            <p:nvPr/>
          </p:nvSpPr>
          <p:spPr bwMode="gray">
            <a:xfrm rot="3419336">
              <a:off x="1188" y="1189"/>
              <a:ext cx="889" cy="77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35859" name="Group 22"/>
            <p:cNvGrpSpPr/>
            <p:nvPr/>
          </p:nvGrpSpPr>
          <p:grpSpPr bwMode="auto">
            <a:xfrm>
              <a:off x="2017" y="1262"/>
              <a:ext cx="714" cy="127"/>
              <a:chOff x="2003" y="3439"/>
              <a:chExt cx="468" cy="244"/>
            </a:xfrm>
          </p:grpSpPr>
          <p:sp>
            <p:nvSpPr>
              <p:cNvPr id="35860" name="Oval 23"/>
              <p:cNvSpPr>
                <a:spLocks noChangeArrowheads="1"/>
              </p:cNvSpPr>
              <p:nvPr/>
            </p:nvSpPr>
            <p:spPr bwMode="auto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5861" name="Rectangle 24"/>
              <p:cNvSpPr>
                <a:spLocks noChangeArrowheads="1"/>
              </p:cNvSpPr>
              <p:nvPr/>
            </p:nvSpPr>
            <p:spPr bwMode="auto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15417" name="Oval 25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Arial" panose="020B0604020202020204" pitchFamily="34" charset="0"/>
                  <a:buNone/>
                  <a:defRPr/>
                </a:pPr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15418" name="Oval 26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Arial" panose="020B0604020202020204" pitchFamily="34" charset="0"/>
                  <a:buNone/>
                  <a:defRPr/>
                </a:pPr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35864" name="Rectangle 27"/>
            <p:cNvSpPr>
              <a:spLocks noChangeArrowheads="1"/>
            </p:cNvSpPr>
            <p:nvPr/>
          </p:nvSpPr>
          <p:spPr bwMode="auto">
            <a:xfrm rot="3419336">
              <a:off x="2505" y="1130"/>
              <a:ext cx="889" cy="7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flatTx/>
            </a:bodyPr>
            <a:lstStyle/>
            <a:p>
              <a:pPr eaLnBrk="0" hangingPunct="0"/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35865" name="Group 28"/>
            <p:cNvGrpSpPr/>
            <p:nvPr/>
          </p:nvGrpSpPr>
          <p:grpSpPr bwMode="auto">
            <a:xfrm>
              <a:off x="3336" y="1262"/>
              <a:ext cx="714" cy="127"/>
              <a:chOff x="2003" y="3439"/>
              <a:chExt cx="468" cy="244"/>
            </a:xfrm>
          </p:grpSpPr>
          <p:sp>
            <p:nvSpPr>
              <p:cNvPr id="35866" name="Oval 29"/>
              <p:cNvSpPr>
                <a:spLocks noChangeArrowheads="1"/>
              </p:cNvSpPr>
              <p:nvPr/>
            </p:nvSpPr>
            <p:spPr bwMode="auto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5867" name="Rectangle 30"/>
              <p:cNvSpPr>
                <a:spLocks noChangeArrowheads="1"/>
              </p:cNvSpPr>
              <p:nvPr/>
            </p:nvSpPr>
            <p:spPr bwMode="auto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15423" name="Oval 31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Arial" panose="020B0604020202020204" pitchFamily="34" charset="0"/>
                  <a:buNone/>
                  <a:defRPr/>
                </a:pPr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15424" name="Oval 32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eaLnBrk="0" hangingPunct="0">
                  <a:buFont typeface="Arial" panose="020B0604020202020204" pitchFamily="34" charset="0"/>
                  <a:buNone/>
                  <a:defRPr/>
                </a:pPr>
                <a:endParaRPr lang="zh-CN" altLang="en-US" sz="1905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35870" name="Rectangle 33"/>
            <p:cNvSpPr>
              <a:spLocks noChangeArrowheads="1"/>
            </p:cNvSpPr>
            <p:nvPr/>
          </p:nvSpPr>
          <p:spPr bwMode="auto">
            <a:xfrm rot="3419336">
              <a:off x="3769" y="1130"/>
              <a:ext cx="889" cy="7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  <a:contourClr>
                <a:srgbClr val="008000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flatTx/>
            </a:bodyPr>
            <a:lstStyle/>
            <a:p>
              <a:pPr eaLnBrk="0" hangingPunct="0"/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871" name="AutoShape 45"/>
          <p:cNvSpPr>
            <a:spLocks noChangeArrowheads="1"/>
          </p:cNvSpPr>
          <p:nvPr/>
        </p:nvSpPr>
        <p:spPr bwMode="auto">
          <a:xfrm>
            <a:off x="3342822" y="3716262"/>
            <a:ext cx="1823357" cy="18415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971" tIns="48985" rIns="97971" bIns="48985" anchor="ctr"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5438" name="Rectangle 46"/>
          <p:cNvSpPr>
            <a:spLocks noChangeArrowheads="1"/>
          </p:cNvSpPr>
          <p:nvPr/>
        </p:nvSpPr>
        <p:spPr bwMode="auto">
          <a:xfrm>
            <a:off x="3509131" y="4012595"/>
            <a:ext cx="1458988" cy="1193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7971" tIns="48985" rIns="97971" bIns="48985">
            <a:spAutoFit/>
          </a:bodyPr>
          <a:lstStyle/>
          <a:p>
            <a:pPr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4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危险因素分析</a:t>
            </a:r>
            <a:r>
              <a:rPr lang="zh-CN" altLang="en-US" sz="1905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1905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73" name="Rectangle 47"/>
          <p:cNvSpPr>
            <a:spLocks noChangeArrowheads="1"/>
          </p:cNvSpPr>
          <p:nvPr/>
        </p:nvSpPr>
        <p:spPr bwMode="auto">
          <a:xfrm>
            <a:off x="3908274" y="1989667"/>
            <a:ext cx="648607" cy="10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r>
              <a:rPr lang="en-US" altLang="zh-CN" sz="64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en-US" altLang="zh-CN" sz="64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74" name="Rectangle 48"/>
          <p:cNvSpPr>
            <a:spLocks noChangeArrowheads="1"/>
          </p:cNvSpPr>
          <p:nvPr/>
        </p:nvSpPr>
        <p:spPr bwMode="auto">
          <a:xfrm>
            <a:off x="8607274" y="1915584"/>
            <a:ext cx="648607" cy="10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r>
              <a:rPr lang="en-US" altLang="zh-CN" sz="64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en-US" altLang="zh-CN" sz="64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75" name="Rectangle 49"/>
          <p:cNvSpPr>
            <a:spLocks noChangeArrowheads="1"/>
          </p:cNvSpPr>
          <p:nvPr/>
        </p:nvSpPr>
        <p:spPr bwMode="auto">
          <a:xfrm>
            <a:off x="6339417" y="1915584"/>
            <a:ext cx="647095" cy="10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r>
              <a:rPr lang="en-US" altLang="zh-CN" sz="647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647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76" name="AutoShape 50"/>
          <p:cNvSpPr>
            <a:spLocks noChangeArrowheads="1"/>
          </p:cNvSpPr>
          <p:nvPr/>
        </p:nvSpPr>
        <p:spPr bwMode="auto">
          <a:xfrm>
            <a:off x="5690810" y="3716262"/>
            <a:ext cx="1823357" cy="18415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971" tIns="48985" rIns="97971" bIns="48985" anchor="ctr"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77" name="AutoShape 51"/>
          <p:cNvSpPr>
            <a:spLocks noChangeArrowheads="1"/>
          </p:cNvSpPr>
          <p:nvPr/>
        </p:nvSpPr>
        <p:spPr bwMode="auto">
          <a:xfrm>
            <a:off x="8283727" y="3645203"/>
            <a:ext cx="1823357" cy="187022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971" tIns="48985" rIns="97971" bIns="48985" anchor="ctr"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78" name="Rectangle 52"/>
          <p:cNvSpPr>
            <a:spLocks noChangeArrowheads="1"/>
          </p:cNvSpPr>
          <p:nvPr/>
        </p:nvSpPr>
        <p:spPr bwMode="auto">
          <a:xfrm>
            <a:off x="5690810" y="3679976"/>
            <a:ext cx="1782536" cy="190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66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危险因素存在位置及可能导致的后果</a:t>
            </a:r>
            <a:endParaRPr lang="zh-CN" altLang="en-US" sz="266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5446" name="Rectangle 54"/>
          <p:cNvSpPr>
            <a:spLocks noChangeArrowheads="1"/>
          </p:cNvSpPr>
          <p:nvPr/>
        </p:nvSpPr>
        <p:spPr bwMode="auto">
          <a:xfrm>
            <a:off x="8283727" y="3778250"/>
            <a:ext cx="1782535" cy="145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7971" tIns="48985" rIns="97971" bIns="48985">
            <a:spAutoFit/>
          </a:bodyPr>
          <a:lstStyle/>
          <a:p>
            <a:pPr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665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根据分级标准进行判别</a:t>
            </a:r>
            <a:endParaRPr lang="zh-CN" altLang="en-US" sz="2665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5880" name="组合 40"/>
          <p:cNvGrpSpPr/>
          <p:nvPr/>
        </p:nvGrpSpPr>
        <p:grpSpPr bwMode="auto">
          <a:xfrm>
            <a:off x="1077989" y="636512"/>
            <a:ext cx="4328583" cy="479273"/>
            <a:chOff x="131240" y="668497"/>
            <a:chExt cx="4545194" cy="502760"/>
          </a:xfrm>
        </p:grpSpPr>
        <p:grpSp>
          <p:nvGrpSpPr>
            <p:cNvPr id="8" name="组合 5"/>
            <p:cNvGrpSpPr/>
            <p:nvPr/>
          </p:nvGrpSpPr>
          <p:grpSpPr bwMode="auto">
            <a:xfrm>
              <a:off x="131240" y="712465"/>
              <a:ext cx="4545194" cy="458792"/>
              <a:chOff x="76200" y="1295400"/>
              <a:chExt cx="3733800" cy="381000"/>
            </a:xfrm>
            <a:solidFill>
              <a:srgbClr val="00B0F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44" name="五边形 43"/>
              <p:cNvSpPr/>
              <p:nvPr/>
            </p:nvSpPr>
            <p:spPr>
              <a:xfrm>
                <a:off x="76200" y="1295400"/>
                <a:ext cx="3505200" cy="381000"/>
              </a:xfrm>
              <a:prstGeom prst="homePlate">
                <a:avLst>
                  <a:gd name="adj" fmla="val 31299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 typeface="Arial" panose="020B0604020202020204" pitchFamily="34" charset="0"/>
                  <a:buNone/>
                  <a:defRPr/>
                </a:pPr>
                <a:endParaRPr lang="zh-CN" altLang="en-US" sz="1905" dirty="0">
                  <a:cs typeface="微软雅黑" panose="020B0503020204020204" pitchFamily="34" charset="-122"/>
                </a:endParaRPr>
              </a:p>
            </p:txBody>
          </p:sp>
          <p:sp>
            <p:nvSpPr>
              <p:cNvPr id="45" name="燕尾形 44"/>
              <p:cNvSpPr/>
              <p:nvPr/>
            </p:nvSpPr>
            <p:spPr>
              <a:xfrm>
                <a:off x="3581400" y="1295400"/>
                <a:ext cx="228600" cy="381000"/>
              </a:xfrm>
              <a:prstGeom prst="chevron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 typeface="Arial" panose="020B0604020202020204" pitchFamily="34" charset="0"/>
                  <a:buNone/>
                  <a:defRPr/>
                </a:pPr>
                <a:endParaRPr lang="zh-CN" altLang="en-US" sz="1905" dirty="0">
                  <a:solidFill>
                    <a:schemeClr val="tx1"/>
                  </a:solidFill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35882" name="矩形 42"/>
            <p:cNvSpPr>
              <a:spLocks noChangeArrowheads="1"/>
            </p:cNvSpPr>
            <p:nvPr/>
          </p:nvSpPr>
          <p:spPr bwMode="auto">
            <a:xfrm>
              <a:off x="239222" y="668497"/>
              <a:ext cx="4065091" cy="44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1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危险源辨识</a:t>
              </a:r>
              <a:endParaRPr lang="en-US" altLang="zh-CN" sz="219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884" name="矩形 6"/>
          <p:cNvSpPr>
            <a:spLocks noChangeArrowheads="1"/>
          </p:cNvSpPr>
          <p:nvPr/>
        </p:nvSpPr>
        <p:spPr bwMode="auto">
          <a:xfrm>
            <a:off x="4175881" y="5783036"/>
            <a:ext cx="4257524" cy="4413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971" tIns="48985" rIns="97971" bIns="48985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1715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715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最后的结果，用表格进行反映</a:t>
            </a:r>
            <a:endParaRPr lang="en-US" altLang="zh-CN" sz="1715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3"/>
          <p:cNvSpPr>
            <a:spLocks noChangeArrowheads="1"/>
          </p:cNvSpPr>
          <p:nvPr/>
        </p:nvSpPr>
        <p:spPr bwMode="auto">
          <a:xfrm>
            <a:off x="4969631" y="2400905"/>
            <a:ext cx="5993130" cy="167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组织保障体系</a:t>
            </a:r>
            <a:endParaRPr lang="en-US" altLang="zh-CN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根据工艺划分结果，落实较大风险</a:t>
            </a:r>
            <a:endParaRPr lang="en-US" altLang="zh-CN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施工过程中全体人员的安全职责。</a:t>
            </a:r>
            <a:endParaRPr lang="zh-CN" altLang="en-US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6" name="TextBox 4"/>
          <p:cNvSpPr>
            <a:spLocks noChangeArrowheads="1"/>
          </p:cNvSpPr>
          <p:nvPr/>
        </p:nvSpPr>
        <p:spPr bwMode="auto">
          <a:xfrm>
            <a:off x="2423584" y="1843012"/>
            <a:ext cx="2098040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[4</a:t>
            </a:r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647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7" name="TextBox 5"/>
          <p:cNvSpPr>
            <a:spLocks noChangeArrowheads="1"/>
          </p:cNvSpPr>
          <p:nvPr/>
        </p:nvSpPr>
        <p:spPr bwMode="auto">
          <a:xfrm>
            <a:off x="3820584" y="3153833"/>
            <a:ext cx="899160" cy="391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r>
              <a:rPr lang="en-US" altLang="zh-CN" sz="1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GTCWS</a:t>
            </a:r>
            <a:endParaRPr lang="zh-CN" altLang="en-US" sz="1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20"/>
          <p:cNvSpPr>
            <a:spLocks noChangeArrowheads="1"/>
          </p:cNvSpPr>
          <p:nvPr/>
        </p:nvSpPr>
        <p:spPr bwMode="auto">
          <a:xfrm>
            <a:off x="1180798" y="636512"/>
            <a:ext cx="3870476" cy="48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典型事故案例分析</a:t>
            </a:r>
            <a:endParaRPr lang="en-US" altLang="zh-CN" sz="257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7890" name="组合 33"/>
          <p:cNvGrpSpPr/>
          <p:nvPr/>
        </p:nvGrpSpPr>
        <p:grpSpPr bwMode="auto">
          <a:xfrm>
            <a:off x="952500" y="0"/>
            <a:ext cx="10287000" cy="1176262"/>
            <a:chOff x="0" y="1"/>
            <a:chExt cx="10801350" cy="1234548"/>
          </a:xfrm>
        </p:grpSpPr>
        <p:sp>
          <p:nvSpPr>
            <p:cNvPr id="37891" name="矩形 3"/>
            <p:cNvSpPr>
              <a:spLocks noChangeArrowheads="1"/>
            </p:cNvSpPr>
            <p:nvPr/>
          </p:nvSpPr>
          <p:spPr bwMode="auto">
            <a:xfrm>
              <a:off x="0" y="1"/>
              <a:ext cx="10801350" cy="12345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5" rIns="97971" bIns="48985" anchor="ctr"/>
            <a:lstStyle/>
            <a:p>
              <a:pPr algn="ctr" eaLnBrk="0" hangingPunct="0"/>
              <a:endParaRPr lang="zh-CN" altLang="en-US" sz="152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892" name="Text Box 7"/>
            <p:cNvSpPr>
              <a:spLocks noChangeArrowheads="1"/>
            </p:cNvSpPr>
            <p:nvPr/>
          </p:nvSpPr>
          <p:spPr bwMode="auto">
            <a:xfrm>
              <a:off x="887936" y="247633"/>
              <a:ext cx="8237398" cy="657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5" rIns="97971" bIns="48985">
              <a:spAutoFit/>
            </a:bodyPr>
            <a:lstStyle>
              <a:lvl1pPr marL="514350" indent="-514350"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SzPct val="100000"/>
              </a:pPr>
              <a:r>
                <a:rPr lang="zh-CN" altLang="en-US" sz="228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四、组织保障体系内容</a:t>
              </a:r>
              <a:endParaRPr lang="en-US" altLang="zh-CN" sz="22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893" name="矩形 5"/>
          <p:cNvSpPr>
            <a:spLocks noChangeArrowheads="1"/>
          </p:cNvSpPr>
          <p:nvPr/>
        </p:nvSpPr>
        <p:spPr bwMode="auto">
          <a:xfrm>
            <a:off x="1214060" y="1533071"/>
            <a:ext cx="2378226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 sz="171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机构设置、人员配备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894" name="矩形 12"/>
          <p:cNvSpPr>
            <a:spLocks noChangeArrowheads="1"/>
          </p:cNvSpPr>
          <p:nvPr/>
        </p:nvSpPr>
        <p:spPr bwMode="auto">
          <a:xfrm>
            <a:off x="1214060" y="3291417"/>
            <a:ext cx="2127250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 sz="171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施工作业岗位安全职责划分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895" name="矩形 15"/>
          <p:cNvSpPr>
            <a:spLocks noChangeArrowheads="1"/>
          </p:cNvSpPr>
          <p:nvPr/>
        </p:nvSpPr>
        <p:spPr bwMode="auto">
          <a:xfrm>
            <a:off x="1256393" y="4889500"/>
            <a:ext cx="2252738" cy="70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 sz="171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安全设施设备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896" name="Line 38"/>
          <p:cNvSpPr>
            <a:spLocks noChangeShapeType="1"/>
          </p:cNvSpPr>
          <p:nvPr/>
        </p:nvSpPr>
        <p:spPr bwMode="auto">
          <a:xfrm>
            <a:off x="952500" y="4889500"/>
            <a:ext cx="102870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897" name="Line 40"/>
          <p:cNvSpPr>
            <a:spLocks noChangeShapeType="1"/>
          </p:cNvSpPr>
          <p:nvPr/>
        </p:nvSpPr>
        <p:spPr bwMode="auto">
          <a:xfrm>
            <a:off x="952500" y="2886227"/>
            <a:ext cx="102870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898" name="矩形 83"/>
          <p:cNvSpPr>
            <a:spLocks noChangeArrowheads="1"/>
          </p:cNvSpPr>
          <p:nvPr/>
        </p:nvSpPr>
        <p:spPr bwMode="auto">
          <a:xfrm>
            <a:off x="3884084" y="3238500"/>
            <a:ext cx="7355416" cy="12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7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结合工序和工艺特点，安排人员实施检查、监督、验收职能分配；</a:t>
            </a:r>
            <a:endParaRPr lang="en-US" altLang="zh-CN" sz="171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7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明确安全监管时间和监管频次</a:t>
            </a:r>
            <a:endParaRPr lang="en-US" altLang="zh-CN" sz="171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7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明确警戒位置</a:t>
            </a:r>
            <a:endParaRPr lang="en-US" altLang="zh-CN" sz="171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899" name="Rectangle 8"/>
          <p:cNvSpPr>
            <a:spLocks noChangeArrowheads="1"/>
          </p:cNvSpPr>
          <p:nvPr/>
        </p:nvSpPr>
        <p:spPr bwMode="auto">
          <a:xfrm>
            <a:off x="3800929" y="1551214"/>
            <a:ext cx="6634238" cy="92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pPr algn="just" eaLnBrk="0" hangingPunct="0"/>
            <a:r>
              <a:rPr lang="zh-CN" altLang="en-US" sz="285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施工作业安全管理领导小组机构，以及机构每个位置配备的人员予以明确。</a:t>
            </a:r>
            <a:endParaRPr lang="zh-CN" altLang="en-US" sz="285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900" name="矩形 90"/>
          <p:cNvSpPr>
            <a:spLocks noChangeArrowheads="1"/>
          </p:cNvSpPr>
          <p:nvPr/>
        </p:nvSpPr>
        <p:spPr bwMode="auto">
          <a:xfrm>
            <a:off x="3831167" y="4889500"/>
            <a:ext cx="6269870" cy="114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85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现场安全防护设备和设施，以及其功效条件和负责人员。 </a:t>
            </a:r>
            <a:endParaRPr lang="zh-CN" altLang="en-US" sz="2285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3"/>
          <p:cNvSpPr>
            <a:spLocks noChangeArrowheads="1"/>
          </p:cNvSpPr>
          <p:nvPr/>
        </p:nvSpPr>
        <p:spPr bwMode="auto">
          <a:xfrm>
            <a:off x="4969631" y="2400905"/>
            <a:ext cx="5993130" cy="167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安全对策措施</a:t>
            </a:r>
            <a:endParaRPr lang="en-US" altLang="zh-CN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对策措施着重在现场管理制度以及</a:t>
            </a:r>
            <a:endParaRPr lang="en-US" altLang="zh-CN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各项规定，而不要写成技术措施。</a:t>
            </a:r>
            <a:endParaRPr lang="zh-CN" altLang="en-US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938" name="TextBox 4"/>
          <p:cNvSpPr>
            <a:spLocks noChangeArrowheads="1"/>
          </p:cNvSpPr>
          <p:nvPr/>
        </p:nvSpPr>
        <p:spPr bwMode="auto">
          <a:xfrm>
            <a:off x="2423584" y="1843012"/>
            <a:ext cx="2098040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[5</a:t>
            </a:r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647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939" name="TextBox 5"/>
          <p:cNvSpPr>
            <a:spLocks noChangeArrowheads="1"/>
          </p:cNvSpPr>
          <p:nvPr/>
        </p:nvSpPr>
        <p:spPr bwMode="auto">
          <a:xfrm>
            <a:off x="3820584" y="3153833"/>
            <a:ext cx="899160" cy="391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r>
              <a:rPr lang="en-US" altLang="zh-CN" sz="1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GTCWS</a:t>
            </a:r>
            <a:endParaRPr lang="zh-CN" altLang="en-US" sz="1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20"/>
          <p:cNvSpPr>
            <a:spLocks noChangeArrowheads="1"/>
          </p:cNvSpPr>
          <p:nvPr/>
        </p:nvSpPr>
        <p:spPr bwMode="auto">
          <a:xfrm>
            <a:off x="1180798" y="636512"/>
            <a:ext cx="3870476" cy="48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典型事故案例分析</a:t>
            </a:r>
            <a:endParaRPr lang="en-US" altLang="zh-CN" sz="257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962" name="矩形 7"/>
          <p:cNvSpPr>
            <a:spLocks noChangeArrowheads="1"/>
          </p:cNvSpPr>
          <p:nvPr/>
        </p:nvSpPr>
        <p:spPr bwMode="auto">
          <a:xfrm>
            <a:off x="2021417" y="2260298"/>
            <a:ext cx="4157738" cy="208491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4471" tIns="44752" rIns="34471" bIns="44752" anchor="ctr"/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7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对策措施偏向于管理手段，是技术手段的一种补充措施。应在危险源辨识的基础上，针对性地提出相关的制度和规定来完善技术方案。</a:t>
            </a:r>
            <a:endParaRPr lang="zh-CN" altLang="en-US" sz="171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2146905" y="1883833"/>
            <a:ext cx="2033512" cy="3822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6" tIns="44752" rIns="85876" bIns="44752">
            <a:spAutoFit/>
          </a:bodyPr>
          <a:lstStyle/>
          <a:p>
            <a:pPr algn="ctr" eaLnBrk="0" hangingPunct="0"/>
            <a:r>
              <a:rPr lang="zh-CN" altLang="en-US" sz="190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对策措施要求</a:t>
            </a:r>
            <a:endParaRPr lang="zh-CN" altLang="en-US" sz="190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964" name="矩形 5"/>
          <p:cNvSpPr>
            <a:spLocks noChangeArrowheads="1"/>
          </p:cNvSpPr>
          <p:nvPr/>
        </p:nvSpPr>
        <p:spPr bwMode="auto">
          <a:xfrm>
            <a:off x="7056060" y="2387298"/>
            <a:ext cx="2800350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en-US" altLang="zh-CN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71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作业区域外部警示、</a:t>
            </a:r>
            <a:endParaRPr lang="en-US" altLang="zh-CN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监护安排。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5" name="矩形 12"/>
          <p:cNvSpPr>
            <a:spLocks noChangeArrowheads="1"/>
          </p:cNvSpPr>
          <p:nvPr/>
        </p:nvSpPr>
        <p:spPr bwMode="auto">
          <a:xfrm>
            <a:off x="7056060" y="3595310"/>
            <a:ext cx="2509520" cy="70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[2]</a:t>
            </a:r>
            <a:endParaRPr lang="zh-CN" altLang="en-US" sz="171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安全防护设施布置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6" name="矩形 15"/>
          <p:cNvSpPr>
            <a:spLocks noChangeArrowheads="1"/>
          </p:cNvSpPr>
          <p:nvPr/>
        </p:nvSpPr>
        <p:spPr bwMode="auto">
          <a:xfrm>
            <a:off x="7056060" y="4429881"/>
            <a:ext cx="2509520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71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[3]</a:t>
            </a:r>
            <a:endParaRPr lang="zh-CN" altLang="en-US" sz="171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危险作业和动作的</a:t>
            </a:r>
            <a:endParaRPr lang="en-US" altLang="zh-CN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管理制度与规定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7" name="矩形 7"/>
          <p:cNvSpPr>
            <a:spLocks noChangeArrowheads="1"/>
          </p:cNvSpPr>
          <p:nvPr/>
        </p:nvSpPr>
        <p:spPr bwMode="auto">
          <a:xfrm>
            <a:off x="2021417" y="4972655"/>
            <a:ext cx="4200071" cy="54277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4471" tIns="44752" rIns="34471" bIns="44752" anchor="ctr"/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7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必须与前面章节中危险源分析结果相匹配。</a:t>
            </a:r>
            <a:endParaRPr lang="zh-CN" altLang="en-US" sz="171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8" name="Text Box 6"/>
          <p:cNvSpPr txBox="1">
            <a:spLocks noChangeArrowheads="1"/>
          </p:cNvSpPr>
          <p:nvPr/>
        </p:nvSpPr>
        <p:spPr bwMode="auto">
          <a:xfrm>
            <a:off x="2146905" y="4596190"/>
            <a:ext cx="2033512" cy="3822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6" tIns="44752" rIns="85876" bIns="44752">
            <a:spAutoFit/>
          </a:bodyPr>
          <a:lstStyle/>
          <a:p>
            <a:pPr algn="ctr" eaLnBrk="0" hangingPunct="0"/>
            <a:r>
              <a:rPr lang="zh-CN" altLang="en-US" sz="190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重点</a:t>
            </a:r>
            <a:endParaRPr lang="zh-CN" altLang="en-US" sz="190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969" name="矩形 7"/>
          <p:cNvSpPr>
            <a:spLocks noChangeArrowheads="1"/>
          </p:cNvSpPr>
          <p:nvPr/>
        </p:nvSpPr>
        <p:spPr bwMode="auto">
          <a:xfrm>
            <a:off x="6805084" y="2219476"/>
            <a:ext cx="3087310" cy="329595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4471" tIns="44752" rIns="34471" bIns="44752" anchor="ctr"/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171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70" name="Text Box 6"/>
          <p:cNvSpPr txBox="1">
            <a:spLocks noChangeArrowheads="1"/>
          </p:cNvSpPr>
          <p:nvPr/>
        </p:nvSpPr>
        <p:spPr bwMode="auto">
          <a:xfrm>
            <a:off x="6930571" y="1843012"/>
            <a:ext cx="2033512" cy="3822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6" tIns="44752" rIns="85876" bIns="44752">
            <a:spAutoFit/>
          </a:bodyPr>
          <a:lstStyle/>
          <a:p>
            <a:pPr algn="ctr" eaLnBrk="0" hangingPunct="0"/>
            <a:r>
              <a:rPr lang="zh-CN" altLang="en-US" sz="190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管理手段</a:t>
            </a:r>
            <a:endParaRPr lang="zh-CN" altLang="en-US" sz="190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0971" name="组合 33"/>
          <p:cNvGrpSpPr/>
          <p:nvPr/>
        </p:nvGrpSpPr>
        <p:grpSpPr bwMode="auto">
          <a:xfrm>
            <a:off x="952500" y="0"/>
            <a:ext cx="10287000" cy="1176262"/>
            <a:chOff x="0" y="1"/>
            <a:chExt cx="10801350" cy="1234548"/>
          </a:xfrm>
        </p:grpSpPr>
        <p:sp>
          <p:nvSpPr>
            <p:cNvPr id="40972" name="矩形 3"/>
            <p:cNvSpPr>
              <a:spLocks noChangeArrowheads="1"/>
            </p:cNvSpPr>
            <p:nvPr/>
          </p:nvSpPr>
          <p:spPr bwMode="auto">
            <a:xfrm>
              <a:off x="0" y="1"/>
              <a:ext cx="10801350" cy="12345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5" rIns="97971" bIns="48985" anchor="ctr"/>
            <a:lstStyle/>
            <a:p>
              <a:pPr algn="ctr" eaLnBrk="0" hangingPunct="0"/>
              <a:endParaRPr lang="zh-CN" altLang="en-US" sz="152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973" name="Text Box 7"/>
            <p:cNvSpPr>
              <a:spLocks noChangeArrowheads="1"/>
            </p:cNvSpPr>
            <p:nvPr/>
          </p:nvSpPr>
          <p:spPr bwMode="auto">
            <a:xfrm>
              <a:off x="887936" y="247633"/>
              <a:ext cx="8237398" cy="657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5" rIns="97971" bIns="48985">
              <a:spAutoFit/>
            </a:bodyPr>
            <a:lstStyle>
              <a:lvl1pPr marL="514350" indent="-514350"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SzPct val="100000"/>
              </a:pPr>
              <a:r>
                <a:rPr lang="zh-CN" altLang="en-US" sz="228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对策措施的定义及分类</a:t>
              </a:r>
              <a:endParaRPr lang="zh-CN" altLang="en-US" sz="22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3"/>
          <p:cNvSpPr>
            <a:spLocks noChangeArrowheads="1"/>
          </p:cNvSpPr>
          <p:nvPr/>
        </p:nvSpPr>
        <p:spPr bwMode="auto">
          <a:xfrm>
            <a:off x="4969631" y="2260298"/>
            <a:ext cx="5993130" cy="2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19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应急处置方案</a:t>
            </a:r>
            <a:endParaRPr lang="en-US" altLang="zh-CN" sz="419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相对于应急预案，更具有实际操作</a:t>
            </a:r>
            <a:endParaRPr lang="en-US" altLang="zh-CN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性和针对性，尤其要体现事故上报</a:t>
            </a:r>
            <a:endParaRPr lang="en-US" altLang="zh-CN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305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和救援运输等细节。</a:t>
            </a:r>
            <a:endParaRPr lang="zh-CN" altLang="en-US" sz="305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010" name="TextBox 4"/>
          <p:cNvSpPr>
            <a:spLocks noChangeArrowheads="1"/>
          </p:cNvSpPr>
          <p:nvPr/>
        </p:nvSpPr>
        <p:spPr bwMode="auto">
          <a:xfrm>
            <a:off x="2423584" y="1843012"/>
            <a:ext cx="2098040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[6</a:t>
            </a:r>
            <a:r>
              <a:rPr lang="en-US" altLang="zh-CN" sz="1647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zh-CN" altLang="en-US" sz="1647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011" name="TextBox 5"/>
          <p:cNvSpPr>
            <a:spLocks noChangeArrowheads="1"/>
          </p:cNvSpPr>
          <p:nvPr/>
        </p:nvSpPr>
        <p:spPr bwMode="auto">
          <a:xfrm>
            <a:off x="3820584" y="3153833"/>
            <a:ext cx="899160" cy="391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>
            <a:spAutoFit/>
          </a:bodyPr>
          <a:lstStyle/>
          <a:p>
            <a:r>
              <a:rPr lang="en-US" altLang="zh-CN" sz="1905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GTCWS</a:t>
            </a:r>
            <a:endParaRPr lang="zh-CN" altLang="en-US" sz="1905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22"/>
          <p:cNvSpPr>
            <a:spLocks noChangeArrowheads="1"/>
          </p:cNvSpPr>
          <p:nvPr/>
        </p:nvSpPr>
        <p:spPr bwMode="auto">
          <a:xfrm flipV="1">
            <a:off x="952500" y="3846286"/>
            <a:ext cx="10287000" cy="5896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 anchor="ctr"/>
          <a:lstStyle/>
          <a:p>
            <a:pPr algn="ctr" eaLnBrk="0" hangingPunct="0"/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34" name="椭圆 12"/>
          <p:cNvSpPr>
            <a:spLocks noChangeArrowheads="1"/>
          </p:cNvSpPr>
          <p:nvPr/>
        </p:nvSpPr>
        <p:spPr bwMode="auto">
          <a:xfrm>
            <a:off x="3781274" y="3516690"/>
            <a:ext cx="659190" cy="65919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F0"/>
            </a:solidFill>
            <a:round/>
          </a:ln>
        </p:spPr>
        <p:txBody>
          <a:bodyPr anchor="ctr"/>
          <a:lstStyle/>
          <a:p>
            <a:pPr algn="ctr" eaLnBrk="0" hangingPunct="0"/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35" name="椭圆 13"/>
          <p:cNvSpPr>
            <a:spLocks noChangeArrowheads="1"/>
          </p:cNvSpPr>
          <p:nvPr/>
        </p:nvSpPr>
        <p:spPr bwMode="auto">
          <a:xfrm>
            <a:off x="5185833" y="3516690"/>
            <a:ext cx="659190" cy="65919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F0"/>
            </a:solidFill>
            <a:round/>
          </a:ln>
        </p:spPr>
        <p:txBody>
          <a:bodyPr anchor="ctr"/>
          <a:lstStyle/>
          <a:p>
            <a:pPr algn="ctr" eaLnBrk="0" hangingPunct="0"/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36" name="椭圆 14"/>
          <p:cNvSpPr>
            <a:spLocks noChangeArrowheads="1"/>
          </p:cNvSpPr>
          <p:nvPr/>
        </p:nvSpPr>
        <p:spPr bwMode="auto">
          <a:xfrm>
            <a:off x="6588881" y="3516690"/>
            <a:ext cx="659190" cy="65919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F0"/>
            </a:solidFill>
            <a:round/>
          </a:ln>
        </p:spPr>
        <p:txBody>
          <a:bodyPr anchor="ctr"/>
          <a:lstStyle/>
          <a:p>
            <a:pPr algn="ctr" eaLnBrk="0" hangingPunct="0"/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37" name="椭圆 15"/>
          <p:cNvSpPr>
            <a:spLocks noChangeArrowheads="1"/>
          </p:cNvSpPr>
          <p:nvPr/>
        </p:nvSpPr>
        <p:spPr bwMode="auto">
          <a:xfrm>
            <a:off x="7991929" y="3516690"/>
            <a:ext cx="660703" cy="65919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F0"/>
            </a:solidFill>
            <a:round/>
          </a:ln>
        </p:spPr>
        <p:txBody>
          <a:bodyPr anchor="ctr"/>
          <a:lstStyle/>
          <a:p>
            <a:pPr algn="ctr" eaLnBrk="0" hangingPunct="0"/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38" name="椭圆 16"/>
          <p:cNvSpPr>
            <a:spLocks noChangeArrowheads="1"/>
          </p:cNvSpPr>
          <p:nvPr/>
        </p:nvSpPr>
        <p:spPr bwMode="auto">
          <a:xfrm>
            <a:off x="9396489" y="3516690"/>
            <a:ext cx="659190" cy="65919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F0"/>
            </a:solidFill>
            <a:round/>
          </a:ln>
        </p:spPr>
        <p:txBody>
          <a:bodyPr anchor="ctr"/>
          <a:lstStyle/>
          <a:p>
            <a:pPr algn="ctr" eaLnBrk="0" hangingPunct="0"/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39" name="Text Box 2"/>
          <p:cNvSpPr>
            <a:spLocks noChangeArrowheads="1"/>
          </p:cNvSpPr>
          <p:nvPr/>
        </p:nvSpPr>
        <p:spPr bwMode="auto">
          <a:xfrm>
            <a:off x="1505857" y="2679095"/>
            <a:ext cx="2086429" cy="7937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57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复杂性</a:t>
            </a:r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0" name="椭圆 3"/>
          <p:cNvSpPr>
            <a:spLocks noChangeArrowheads="1"/>
          </p:cNvSpPr>
          <p:nvPr/>
        </p:nvSpPr>
        <p:spPr bwMode="auto">
          <a:xfrm>
            <a:off x="3853846" y="3589262"/>
            <a:ext cx="514048" cy="514048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9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41" name="椭圆 8"/>
          <p:cNvSpPr>
            <a:spLocks noChangeArrowheads="1"/>
          </p:cNvSpPr>
          <p:nvPr/>
        </p:nvSpPr>
        <p:spPr bwMode="auto">
          <a:xfrm>
            <a:off x="5258405" y="3589262"/>
            <a:ext cx="514048" cy="514048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9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42" name="椭圆 9"/>
          <p:cNvSpPr>
            <a:spLocks noChangeArrowheads="1"/>
          </p:cNvSpPr>
          <p:nvPr/>
        </p:nvSpPr>
        <p:spPr bwMode="auto">
          <a:xfrm>
            <a:off x="6659941" y="3589262"/>
            <a:ext cx="514048" cy="514048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9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43" name="椭圆 10"/>
          <p:cNvSpPr>
            <a:spLocks noChangeArrowheads="1"/>
          </p:cNvSpPr>
          <p:nvPr/>
        </p:nvSpPr>
        <p:spPr bwMode="auto">
          <a:xfrm>
            <a:off x="8062989" y="3589262"/>
            <a:ext cx="514048" cy="514048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9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44" name="椭圆 11"/>
          <p:cNvSpPr>
            <a:spLocks noChangeArrowheads="1"/>
          </p:cNvSpPr>
          <p:nvPr/>
        </p:nvSpPr>
        <p:spPr bwMode="auto">
          <a:xfrm>
            <a:off x="9467548" y="3589262"/>
            <a:ext cx="514048" cy="514048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19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endParaRPr lang="zh-CN" altLang="en-US" sz="19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45" name="任意多边形 4"/>
          <p:cNvSpPr>
            <a:spLocks noChangeArrowheads="1"/>
          </p:cNvSpPr>
          <p:nvPr/>
        </p:nvSpPr>
        <p:spPr bwMode="auto">
          <a:xfrm flipH="1" flipV="1">
            <a:off x="4386036" y="4115405"/>
            <a:ext cx="319011" cy="1381881"/>
          </a:xfrm>
          <a:custGeom>
            <a:avLst/>
            <a:gdLst>
              <a:gd name="T0" fmla="*/ 0 w 333829"/>
              <a:gd name="T1" fmla="*/ 0 h 1451429"/>
              <a:gd name="T2" fmla="*/ 0 w 333829"/>
              <a:gd name="T3" fmla="*/ 1117600 h 1451429"/>
              <a:gd name="T4" fmla="*/ 333829 w 333829"/>
              <a:gd name="T5" fmla="*/ 1451429 h 145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6350">
            <a:solidFill>
              <a:srgbClr val="BFBFB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6" name="矩形 24"/>
          <p:cNvSpPr>
            <a:spLocks noChangeArrowheads="1"/>
          </p:cNvSpPr>
          <p:nvPr/>
        </p:nvSpPr>
        <p:spPr bwMode="auto">
          <a:xfrm>
            <a:off x="2090965" y="4472214"/>
            <a:ext cx="246440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2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与综合总应急预案相衔接的内容和要求标准要事先列明。（如防台等）</a:t>
            </a:r>
            <a:endParaRPr lang="zh-CN" altLang="en-US" sz="152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47" name="任意多边形 25"/>
          <p:cNvSpPr>
            <a:spLocks noChangeArrowheads="1"/>
          </p:cNvSpPr>
          <p:nvPr/>
        </p:nvSpPr>
        <p:spPr bwMode="auto">
          <a:xfrm flipH="1" flipV="1">
            <a:off x="7149798" y="4115405"/>
            <a:ext cx="317500" cy="1381881"/>
          </a:xfrm>
          <a:custGeom>
            <a:avLst/>
            <a:gdLst>
              <a:gd name="T0" fmla="*/ 0 w 333829"/>
              <a:gd name="T1" fmla="*/ 0 h 1451429"/>
              <a:gd name="T2" fmla="*/ 0 w 333829"/>
              <a:gd name="T3" fmla="*/ 1117600 h 1451429"/>
              <a:gd name="T4" fmla="*/ 333829 w 333829"/>
              <a:gd name="T5" fmla="*/ 1451429 h 145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6350">
            <a:solidFill>
              <a:srgbClr val="BFBFB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8" name="任意多边形 26"/>
          <p:cNvSpPr>
            <a:spLocks noChangeArrowheads="1"/>
          </p:cNvSpPr>
          <p:nvPr/>
        </p:nvSpPr>
        <p:spPr bwMode="auto">
          <a:xfrm flipH="1" flipV="1">
            <a:off x="10020905" y="4115405"/>
            <a:ext cx="319012" cy="1381881"/>
          </a:xfrm>
          <a:custGeom>
            <a:avLst/>
            <a:gdLst>
              <a:gd name="T0" fmla="*/ 0 w 333829"/>
              <a:gd name="T1" fmla="*/ 0 h 1451429"/>
              <a:gd name="T2" fmla="*/ 0 w 333829"/>
              <a:gd name="T3" fmla="*/ 1117600 h 1451429"/>
              <a:gd name="T4" fmla="*/ 333829 w 333829"/>
              <a:gd name="T5" fmla="*/ 1451429 h 145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6350">
            <a:solidFill>
              <a:srgbClr val="BFBFB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9" name="任意多边形 28"/>
          <p:cNvSpPr>
            <a:spLocks noChangeArrowheads="1"/>
          </p:cNvSpPr>
          <p:nvPr/>
        </p:nvSpPr>
        <p:spPr bwMode="auto">
          <a:xfrm>
            <a:off x="5067905" y="2098524"/>
            <a:ext cx="317500" cy="1381881"/>
          </a:xfrm>
          <a:custGeom>
            <a:avLst/>
            <a:gdLst>
              <a:gd name="T0" fmla="*/ 0 w 333829"/>
              <a:gd name="T1" fmla="*/ 0 h 1451429"/>
              <a:gd name="T2" fmla="*/ 0 w 333829"/>
              <a:gd name="T3" fmla="*/ 1117600 h 1451429"/>
              <a:gd name="T4" fmla="*/ 333829 w 333829"/>
              <a:gd name="T5" fmla="*/ 1451429 h 145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6350">
            <a:solidFill>
              <a:srgbClr val="BFBFB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50" name="任意多边形 29"/>
          <p:cNvSpPr>
            <a:spLocks noChangeArrowheads="1"/>
          </p:cNvSpPr>
          <p:nvPr/>
        </p:nvSpPr>
        <p:spPr bwMode="auto">
          <a:xfrm>
            <a:off x="7833179" y="2098524"/>
            <a:ext cx="317500" cy="1381881"/>
          </a:xfrm>
          <a:custGeom>
            <a:avLst/>
            <a:gdLst>
              <a:gd name="T0" fmla="*/ 0 w 333829"/>
              <a:gd name="T1" fmla="*/ 0 h 1451429"/>
              <a:gd name="T2" fmla="*/ 0 w 333829"/>
              <a:gd name="T3" fmla="*/ 1117600 h 1451429"/>
              <a:gd name="T4" fmla="*/ 333829 w 333829"/>
              <a:gd name="T5" fmla="*/ 1451429 h 145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6350">
            <a:solidFill>
              <a:srgbClr val="BFBFB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51" name="矩形 30"/>
          <p:cNvSpPr>
            <a:spLocks noChangeArrowheads="1"/>
          </p:cNvSpPr>
          <p:nvPr/>
        </p:nvSpPr>
        <p:spPr bwMode="auto">
          <a:xfrm>
            <a:off x="4886476" y="1384905"/>
            <a:ext cx="25717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2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列出医疗救援条件和相关的资源配备；如救援运输工具和协作医疗机构等</a:t>
            </a:r>
            <a:endParaRPr lang="zh-CN" altLang="en-US" sz="152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52" name="矩形 31"/>
          <p:cNvSpPr>
            <a:spLocks noChangeArrowheads="1"/>
          </p:cNvSpPr>
          <p:nvPr/>
        </p:nvSpPr>
        <p:spPr bwMode="auto">
          <a:xfrm>
            <a:off x="5092095" y="4472214"/>
            <a:ext cx="228146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2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根据危险源辨识结果及其可能造成的事故后果，提出现场处置方案和流程；需与现场救援条件一致。</a:t>
            </a:r>
            <a:endParaRPr lang="zh-CN" altLang="en-US" sz="152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53" name="矩形 32"/>
          <p:cNvSpPr>
            <a:spLocks noChangeArrowheads="1"/>
          </p:cNvSpPr>
          <p:nvPr/>
        </p:nvSpPr>
        <p:spPr bwMode="auto">
          <a:xfrm>
            <a:off x="7724322" y="1719036"/>
            <a:ext cx="2648857" cy="7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2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明确事故上报程序和时限要求。</a:t>
            </a:r>
            <a:endParaRPr lang="zh-CN" altLang="en-US" sz="152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54" name="矩形 33"/>
          <p:cNvSpPr>
            <a:spLocks noChangeArrowheads="1"/>
          </p:cNvSpPr>
          <p:nvPr/>
        </p:nvSpPr>
        <p:spPr bwMode="auto">
          <a:xfrm>
            <a:off x="7807476" y="4389060"/>
            <a:ext cx="2473476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52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紧急情况下启动应急方案时，各相关人员的联络方式。</a:t>
            </a:r>
            <a:endParaRPr lang="zh-CN" altLang="en-US" sz="152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055" name="组合 12"/>
          <p:cNvGrpSpPr/>
          <p:nvPr/>
        </p:nvGrpSpPr>
        <p:grpSpPr bwMode="auto">
          <a:xfrm>
            <a:off x="1077989" y="382512"/>
            <a:ext cx="4328583" cy="479273"/>
            <a:chOff x="131240" y="668497"/>
            <a:chExt cx="4545194" cy="502760"/>
          </a:xfrm>
        </p:grpSpPr>
        <p:grpSp>
          <p:nvGrpSpPr>
            <p:cNvPr id="3" name="组合 5"/>
            <p:cNvGrpSpPr/>
            <p:nvPr/>
          </p:nvGrpSpPr>
          <p:grpSpPr bwMode="auto">
            <a:xfrm>
              <a:off x="131240" y="712465"/>
              <a:ext cx="4545194" cy="458792"/>
              <a:chOff x="76200" y="1295400"/>
              <a:chExt cx="3733800" cy="381000"/>
            </a:xfrm>
            <a:solidFill>
              <a:srgbClr val="00B0F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5" name="五边形 34"/>
              <p:cNvSpPr/>
              <p:nvPr/>
            </p:nvSpPr>
            <p:spPr>
              <a:xfrm>
                <a:off x="76200" y="1295400"/>
                <a:ext cx="3505200" cy="381000"/>
              </a:xfrm>
              <a:prstGeom prst="homePlate">
                <a:avLst>
                  <a:gd name="adj" fmla="val 31299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 typeface="Arial" panose="020B0604020202020204" pitchFamily="34" charset="0"/>
                  <a:buNone/>
                  <a:defRPr/>
                </a:pPr>
                <a:endParaRPr lang="zh-CN" altLang="en-US" sz="1905" dirty="0">
                  <a:cs typeface="微软雅黑" panose="020B0503020204020204" pitchFamily="34" charset="-122"/>
                </a:endParaRPr>
              </a:p>
            </p:txBody>
          </p:sp>
          <p:sp>
            <p:nvSpPr>
              <p:cNvPr id="36" name="燕尾形 35"/>
              <p:cNvSpPr/>
              <p:nvPr/>
            </p:nvSpPr>
            <p:spPr>
              <a:xfrm>
                <a:off x="3581400" y="1295400"/>
                <a:ext cx="228600" cy="381000"/>
              </a:xfrm>
              <a:prstGeom prst="chevron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 typeface="Arial" panose="020B0604020202020204" pitchFamily="34" charset="0"/>
                  <a:buNone/>
                  <a:defRPr/>
                </a:pPr>
                <a:endParaRPr lang="zh-CN" altLang="en-US" sz="1905" dirty="0">
                  <a:solidFill>
                    <a:schemeClr val="tx1"/>
                  </a:solidFill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44057" name="矩形 48"/>
            <p:cNvSpPr>
              <a:spLocks noChangeArrowheads="1"/>
            </p:cNvSpPr>
            <p:nvPr/>
          </p:nvSpPr>
          <p:spPr bwMode="auto">
            <a:xfrm>
              <a:off x="239222" y="668497"/>
              <a:ext cx="4065091" cy="44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19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应急处置方案编写要点</a:t>
              </a:r>
              <a:endParaRPr lang="en-US" altLang="zh-CN" sz="219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4058" name="Rectangle 14"/>
          <p:cNvSpPr>
            <a:spLocks noChangeArrowheads="1"/>
          </p:cNvSpPr>
          <p:nvPr/>
        </p:nvSpPr>
        <p:spPr bwMode="auto">
          <a:xfrm>
            <a:off x="952500" y="870857"/>
            <a:ext cx="10287000" cy="577548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71" tIns="48985" rIns="97971" bIns="48985" anchor="ctr"/>
          <a:lstStyle/>
          <a:p>
            <a:pPr algn="ctr" eaLnBrk="0" hangingPunct="0"/>
            <a:r>
              <a:rPr lang="zh-CN" altLang="en-US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编制顺序</a:t>
            </a:r>
            <a:endParaRPr lang="zh-CN" altLang="en-US" sz="257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3"/>
          <p:cNvSpPr>
            <a:spLocks noChangeArrowheads="1"/>
          </p:cNvSpPr>
          <p:nvPr/>
        </p:nvSpPr>
        <p:spPr bwMode="auto">
          <a:xfrm>
            <a:off x="952500" y="1342571"/>
            <a:ext cx="10287000" cy="40473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 anchor="ctr"/>
          <a:lstStyle/>
          <a:p>
            <a:pPr algn="ctr" eaLnBrk="0" hangingPunct="0"/>
            <a:endParaRPr lang="zh-CN" altLang="en-US" sz="152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058" name="Text Box 7"/>
          <p:cNvSpPr>
            <a:spLocks noChangeArrowheads="1"/>
          </p:cNvSpPr>
          <p:nvPr/>
        </p:nvSpPr>
        <p:spPr bwMode="auto">
          <a:xfrm>
            <a:off x="3175000" y="1717524"/>
            <a:ext cx="7845274" cy="32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>
            <a:lvl1pPr marL="514350" indent="-5143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SzPct val="100000"/>
              <a:buFont typeface="微软雅黑" panose="020B0503020204020204" pitchFamily="34" charset="-122"/>
              <a:buAutoNum type="ea1JpnChsDbPeriod"/>
            </a:pPr>
            <a:r>
              <a:rPr lang="zh-CN" altLang="en-US" sz="22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施工方案技术措施落实要求</a:t>
            </a:r>
            <a:endParaRPr lang="en-US" altLang="zh-CN" sz="228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微软雅黑" panose="020B0503020204020204" pitchFamily="34" charset="-122"/>
              <a:buAutoNum type="ea1JpnChsDbPeriod"/>
            </a:pPr>
            <a:r>
              <a:rPr lang="zh-CN" altLang="en-US" sz="22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较大危险施工的工艺流程和主要工序</a:t>
            </a:r>
            <a:endParaRPr lang="en-US" altLang="zh-CN" sz="228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微软雅黑" panose="020B0503020204020204" pitchFamily="34" charset="-122"/>
              <a:buAutoNum type="ea1JpnChsDbPeriod"/>
            </a:pPr>
            <a:r>
              <a:rPr lang="zh-CN" altLang="en-US" sz="22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危险源辨识</a:t>
            </a:r>
            <a:endParaRPr lang="en-US" altLang="zh-CN" sz="228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微软雅黑" panose="020B0503020204020204" pitchFamily="34" charset="-122"/>
              <a:buAutoNum type="ea1JpnChsDbPeriod"/>
            </a:pPr>
            <a:r>
              <a:rPr lang="zh-CN" altLang="en-US" sz="22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组织保障体系</a:t>
            </a:r>
            <a:endParaRPr lang="en-US" altLang="zh-CN" sz="228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微软雅黑" panose="020B0503020204020204" pitchFamily="34" charset="-122"/>
              <a:buAutoNum type="ea1JpnChsDbPeriod"/>
            </a:pPr>
            <a:r>
              <a:rPr lang="zh-CN" altLang="en-US" sz="22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安全对策措施</a:t>
            </a:r>
            <a:endParaRPr lang="en-US" altLang="zh-CN" sz="228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微软雅黑" panose="020B0503020204020204" pitchFamily="34" charset="-122"/>
              <a:buAutoNum type="ea1JpnChsDbPeriod"/>
            </a:pPr>
            <a:r>
              <a:rPr lang="zh-CN" altLang="en-US" sz="22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现场处置方案</a:t>
            </a:r>
            <a:endParaRPr lang="en-US" altLang="zh-CN" sz="228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1673679" y="1734155"/>
            <a:ext cx="1126369" cy="27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zh-CN" altLang="en-US" sz="571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回</a:t>
            </a:r>
            <a:endParaRPr lang="en-US" altLang="zh-CN" sz="571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zh-CN" altLang="en-US" sz="571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顾</a:t>
            </a:r>
            <a:endParaRPr lang="zh-CN" altLang="en-US" sz="571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20"/>
          <p:cNvSpPr>
            <a:spLocks noChangeArrowheads="1"/>
          </p:cNvSpPr>
          <p:nvPr/>
        </p:nvSpPr>
        <p:spPr bwMode="auto">
          <a:xfrm>
            <a:off x="1180798" y="636512"/>
            <a:ext cx="3870476" cy="48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5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典型事故案例分析</a:t>
            </a:r>
            <a:endParaRPr lang="en-US" altLang="zh-CN" sz="257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8130" name="组合 33"/>
          <p:cNvGrpSpPr/>
          <p:nvPr/>
        </p:nvGrpSpPr>
        <p:grpSpPr bwMode="auto">
          <a:xfrm>
            <a:off x="952500" y="0"/>
            <a:ext cx="10287000" cy="1176262"/>
            <a:chOff x="0" y="1"/>
            <a:chExt cx="10801350" cy="1234548"/>
          </a:xfrm>
        </p:grpSpPr>
        <p:sp>
          <p:nvSpPr>
            <p:cNvPr id="48131" name="矩形 3"/>
            <p:cNvSpPr>
              <a:spLocks noChangeArrowheads="1"/>
            </p:cNvSpPr>
            <p:nvPr/>
          </p:nvSpPr>
          <p:spPr bwMode="auto">
            <a:xfrm>
              <a:off x="0" y="1"/>
              <a:ext cx="10801350" cy="12345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5" rIns="97971" bIns="48985" anchor="ctr"/>
            <a:lstStyle/>
            <a:p>
              <a:pPr algn="ctr" eaLnBrk="0" hangingPunct="0"/>
              <a:endParaRPr lang="zh-CN" altLang="en-US" sz="1525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132" name="Text Box 7"/>
            <p:cNvSpPr>
              <a:spLocks noChangeArrowheads="1"/>
            </p:cNvSpPr>
            <p:nvPr/>
          </p:nvSpPr>
          <p:spPr bwMode="auto">
            <a:xfrm>
              <a:off x="493619" y="247633"/>
              <a:ext cx="10307731" cy="657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71" tIns="48985" rIns="97971" bIns="48985">
              <a:spAutoFit/>
            </a:bodyPr>
            <a:lstStyle>
              <a:lvl1pPr marL="457200" indent="-457200"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287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SzPct val="100000"/>
              </a:pPr>
              <a:r>
                <a:rPr lang="zh-CN" altLang="en-US" sz="228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全力以赴，细致、谨慎、认真地保障作业现场不出现群死群伤的责任事故</a:t>
              </a:r>
              <a:endParaRPr lang="en-US" altLang="zh-CN" sz="228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8133" name="AutoShape 18"/>
          <p:cNvSpPr>
            <a:spLocks noChangeArrowheads="1"/>
          </p:cNvSpPr>
          <p:nvPr/>
        </p:nvSpPr>
        <p:spPr bwMode="auto">
          <a:xfrm>
            <a:off x="1380370" y="1938262"/>
            <a:ext cx="9597571" cy="2868084"/>
          </a:xfrm>
          <a:prstGeom prst="roundRect">
            <a:avLst>
              <a:gd name="adj" fmla="val 3130"/>
            </a:avLst>
          </a:prstGeom>
          <a:noFill/>
          <a:ln w="349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 sz="190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134" name="矩形 5"/>
          <p:cNvSpPr>
            <a:spLocks noChangeArrowheads="1"/>
          </p:cNvSpPr>
          <p:nvPr/>
        </p:nvSpPr>
        <p:spPr bwMode="auto">
          <a:xfrm>
            <a:off x="3843262" y="1578429"/>
            <a:ext cx="4088190" cy="5607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</a:t>
            </a:r>
            <a:r>
              <a:rPr lang="zh-CN" altLang="en-US" sz="305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</a:t>
            </a:r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的效益、不要带</a:t>
            </a:r>
            <a:r>
              <a:rPr lang="zh-CN" altLang="en-US" sz="305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血</a:t>
            </a:r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的利润</a:t>
            </a:r>
            <a:endParaRPr lang="zh-CN" altLang="en-US" sz="190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8135" name="Picture 7" descr="pic_009ba601b081ad5ca4d7e55d5e6ddbbe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38" y="2219476"/>
            <a:ext cx="2057703" cy="239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95" y="2219476"/>
            <a:ext cx="2056190" cy="24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1" descr="u=2920061335,818876533&amp;fm=23&amp;gp=0[1]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48" y="2219476"/>
            <a:ext cx="2056190" cy="24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048" y="2219476"/>
            <a:ext cx="2056190" cy="24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5261429" y="1342571"/>
            <a:ext cx="5978071" cy="40473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 anchor="ctr"/>
          <a:lstStyle/>
          <a:p>
            <a:pPr algn="ctr" eaLnBrk="0" hangingPunct="0"/>
            <a:endParaRPr lang="zh-CN" altLang="en-US" sz="152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435" name="图片 2" descr="iblrak00648723.jpg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>
            <a:fillRect/>
          </a:stretch>
        </p:blipFill>
        <p:spPr bwMode="auto">
          <a:xfrm>
            <a:off x="952500" y="1982108"/>
            <a:ext cx="4183441" cy="28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>
            <a:spLocks noChangeArrowheads="1"/>
          </p:cNvSpPr>
          <p:nvPr/>
        </p:nvSpPr>
        <p:spPr bwMode="auto">
          <a:xfrm>
            <a:off x="5427738" y="1572381"/>
            <a:ext cx="5592536" cy="29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安全专项方案编制依据</a:t>
            </a:r>
            <a:endParaRPr lang="zh-CN" altLang="en-US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编制安全专项方案的目的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编制安全专项方案的要点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安全专项方案内容的要求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7" name="标题 1"/>
          <p:cNvSpPr>
            <a:spLocks noGrp="1" noChangeArrowheads="1"/>
          </p:cNvSpPr>
          <p:nvPr>
            <p:ph type="title"/>
          </p:nvPr>
        </p:nvSpPr>
        <p:spPr>
          <a:xfrm>
            <a:off x="2174119" y="2558143"/>
            <a:ext cx="2051655" cy="1520976"/>
          </a:xfrm>
        </p:spPr>
        <p:txBody>
          <a:bodyPr/>
          <a:lstStyle/>
          <a:p>
            <a:pPr marL="0" indent="0" eaLnBrk="1" hangingPunct="1"/>
            <a:r>
              <a:rPr lang="zh-CN" altLang="en-US" sz="3050"/>
              <a:t>主要内容</a:t>
            </a:r>
            <a:br>
              <a:rPr lang="zh-CN" altLang="en-US" sz="3050"/>
            </a:br>
            <a:r>
              <a:rPr lang="zh-CN" altLang="en-US" sz="3050"/>
              <a:t> </a:t>
            </a:r>
            <a:r>
              <a:rPr lang="en-US" altLang="zh-CN" b="0">
                <a:solidFill>
                  <a:srgbClr val="7F7F7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050" b="0">
              <a:solidFill>
                <a:srgbClr val="7F7F7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3"/>
          <p:cNvSpPr>
            <a:spLocks noChangeArrowheads="1"/>
          </p:cNvSpPr>
          <p:nvPr/>
        </p:nvSpPr>
        <p:spPr bwMode="auto">
          <a:xfrm>
            <a:off x="5261429" y="1342571"/>
            <a:ext cx="5978071" cy="40473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 anchor="ctr"/>
          <a:lstStyle/>
          <a:p>
            <a:pPr algn="ctr" eaLnBrk="0" hangingPunct="0"/>
            <a:endParaRPr lang="zh-CN" altLang="en-US" sz="152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458" name="图片 2" descr="iblrak00648723.jpg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>
            <a:fillRect/>
          </a:stretch>
        </p:blipFill>
        <p:spPr bwMode="auto">
          <a:xfrm>
            <a:off x="952500" y="1982108"/>
            <a:ext cx="4183441" cy="28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>
            <a:spLocks noChangeArrowheads="1"/>
          </p:cNvSpPr>
          <p:nvPr/>
        </p:nvSpPr>
        <p:spPr bwMode="auto">
          <a:xfrm>
            <a:off x="5427738" y="1572381"/>
            <a:ext cx="5592536" cy="29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安全专项方案编制依据</a:t>
            </a:r>
            <a:endParaRPr lang="zh-CN" altLang="en-US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编制安全专项方案的目的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编制安全专项方案的要点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安全专项方案内容的要求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60" name="标题 1"/>
          <p:cNvSpPr>
            <a:spLocks noGrp="1" noChangeArrowheads="1"/>
          </p:cNvSpPr>
          <p:nvPr>
            <p:ph type="title"/>
          </p:nvPr>
        </p:nvSpPr>
        <p:spPr>
          <a:xfrm>
            <a:off x="2174119" y="2558143"/>
            <a:ext cx="2051655" cy="1520976"/>
          </a:xfrm>
        </p:spPr>
        <p:txBody>
          <a:bodyPr/>
          <a:lstStyle/>
          <a:p>
            <a:pPr marL="0" indent="0" eaLnBrk="1" hangingPunct="1"/>
            <a:r>
              <a:rPr lang="zh-CN" altLang="en-US" sz="3050"/>
              <a:t>主要内容</a:t>
            </a:r>
            <a:br>
              <a:rPr lang="zh-CN" altLang="en-US" sz="3050"/>
            </a:br>
            <a:r>
              <a:rPr lang="zh-CN" altLang="en-US" sz="3050"/>
              <a:t> </a:t>
            </a:r>
            <a:r>
              <a:rPr lang="en-US" altLang="zh-CN" b="0">
                <a:solidFill>
                  <a:srgbClr val="7F7F7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050" b="0">
              <a:solidFill>
                <a:srgbClr val="7F7F7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圆角矩形 26"/>
          <p:cNvSpPr>
            <a:spLocks noChangeArrowheads="1"/>
          </p:cNvSpPr>
          <p:nvPr/>
        </p:nvSpPr>
        <p:spPr bwMode="auto">
          <a:xfrm>
            <a:off x="5303762" y="1593548"/>
            <a:ext cx="4922762" cy="87992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 noChangeArrowheads="1"/>
          </p:cNvSpPr>
          <p:nvPr>
            <p:ph type="title"/>
          </p:nvPr>
        </p:nvSpPr>
        <p:spPr>
          <a:xfrm>
            <a:off x="1424214" y="429381"/>
            <a:ext cx="9257393" cy="542774"/>
          </a:xfrm>
        </p:spPr>
        <p:txBody>
          <a:bodyPr/>
          <a:lstStyle/>
          <a:p>
            <a:pPr marL="0" indent="0" eaLnBrk="1" hangingPunct="1"/>
            <a:r>
              <a:rPr lang="zh-CN" altLang="en-US"/>
              <a:t>国家法律法规</a:t>
            </a:r>
            <a:r>
              <a:rPr lang="zh-CN" altLang="en-US">
                <a:solidFill>
                  <a:srgbClr val="7F7F7F"/>
                </a:solidFill>
              </a:rPr>
              <a:t>有对于安全专项方案的要求</a:t>
            </a:r>
            <a:endParaRPr lang="zh-CN" altLang="en-US"/>
          </a:p>
        </p:txBody>
      </p:sp>
      <p:sp>
        <p:nvSpPr>
          <p:cNvPr id="20482" name="Text Box 10"/>
          <p:cNvSpPr>
            <a:spLocks noChangeArrowheads="1"/>
          </p:cNvSpPr>
          <p:nvPr/>
        </p:nvSpPr>
        <p:spPr bwMode="auto">
          <a:xfrm>
            <a:off x="1660071" y="799798"/>
            <a:ext cx="9151560" cy="114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国家建设部：《危险性较大的分部分项工程安全管理办法》</a:t>
            </a:r>
            <a:r>
              <a:rPr lang="en-US" altLang="zh-CN" sz="228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2009.87</a:t>
            </a: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28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1631346" y="4334631"/>
            <a:ext cx="4630964" cy="126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满足以下条件的较大风险工程：</a:t>
            </a:r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（1）基坑支护和降水工程；</a:t>
            </a:r>
            <a:endParaRPr lang="zh-CN" altLang="en-US" sz="190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（2）土方开挖工程</a:t>
            </a:r>
            <a:endParaRPr lang="zh-CN" altLang="en-US" sz="190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（3）模板工程及支撑体系。</a:t>
            </a:r>
            <a:endParaRPr lang="zh-CN" altLang="en-US" sz="190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1756833" y="3965727"/>
            <a:ext cx="1669143" cy="67564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6" tIns="44752" rIns="85876" bIns="44752">
            <a:spAutoFit/>
          </a:bodyPr>
          <a:lstStyle/>
          <a:p>
            <a:pPr eaLnBrk="0" hangingPunct="0"/>
            <a:r>
              <a:rPr lang="zh-CN" altLang="en-US" sz="190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90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EFINITIONS</a:t>
            </a:r>
            <a:endParaRPr lang="en-US" altLang="zh-CN" sz="190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485" name="Picture 10" descr="C:\Users\AKS\AppData\Roaming\Tencent\Users\915531973\QQ\WinTemp\RichOle\~P4FMSH8NL81C$TXXJZ@$N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57" y="1720548"/>
            <a:ext cx="4756452" cy="70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C:\Users\AKS\AppData\Roaming\Tencent\Users\915531973\QQ\WinTemp\RichOle\TY(2)5EB6%5G[S7P6I65[N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511274"/>
            <a:ext cx="5382381" cy="14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387798" y="1676703"/>
            <a:ext cx="4630964" cy="15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满足以下条件的较大风险工程：</a:t>
            </a:r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）起重吊装及安装拆卸工程；</a:t>
            </a:r>
            <a:endParaRPr lang="zh-CN" altLang="en-US" sz="190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）脚手架工程</a:t>
            </a:r>
            <a:endParaRPr lang="zh-CN" altLang="en-US" sz="190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）拆除、爆破工程。</a:t>
            </a:r>
            <a:endParaRPr lang="en-US" altLang="zh-CN" sz="190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905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）其他工程</a:t>
            </a:r>
            <a:endParaRPr lang="zh-CN" altLang="en-US" sz="190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6679595" y="3803952"/>
            <a:ext cx="1669143" cy="3822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6" tIns="44752" rIns="85876" bIns="44752">
            <a:spAutoFit/>
          </a:bodyPr>
          <a:lstStyle/>
          <a:p>
            <a:pPr eaLnBrk="0" hangingPunct="0"/>
            <a:r>
              <a:rPr lang="en-US" altLang="zh-CN" sz="190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ATTENTION</a:t>
            </a:r>
            <a:endParaRPr lang="en-US" altLang="zh-CN" sz="190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5845024" y="4263571"/>
            <a:ext cx="4798786" cy="24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、目前没有编制安全专项方案的标准和法规，因此安全方案的主要内容没有确定</a:t>
            </a:r>
            <a:endParaRPr lang="en-US" altLang="zh-CN" sz="190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en-US" altLang="zh-CN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、鉴于工程的复杂性，需要编制安全专项方案的施工不限于上述内容，应由监理根据工作计划进行要求；</a:t>
            </a:r>
            <a:endParaRPr lang="en-US" altLang="zh-CN" sz="190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en-US" altLang="zh-CN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、安全方案是在施工方案评审</a:t>
            </a:r>
            <a:endParaRPr lang="en-US" altLang="zh-CN" sz="190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r>
              <a:rPr lang="zh-CN" altLang="en-US" sz="190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修改后进行编制及评审。</a:t>
            </a:r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endParaRPr lang="zh-CN" altLang="en-US" sz="1905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较大风险施工的定义和参照标准</a:t>
            </a:r>
            <a:endParaRPr lang="zh-CN" altLang="en-US"/>
          </a:p>
        </p:txBody>
      </p:sp>
      <p:graphicFrame>
        <p:nvGraphicFramePr>
          <p:cNvPr id="75036" name="Group 284"/>
          <p:cNvGraphicFramePr>
            <a:graphicFrameLocks noGrp="1"/>
          </p:cNvGraphicFramePr>
          <p:nvPr>
            <p:ph idx="4294967295"/>
          </p:nvPr>
        </p:nvGraphicFramePr>
        <p:xfrm>
          <a:off x="1424214" y="1176262"/>
          <a:ext cx="9257030" cy="4881880"/>
        </p:xfrm>
        <a:graphic>
          <a:graphicData uri="http://schemas.openxmlformats.org/drawingml/2006/table">
            <a:tbl>
              <a:tblPr/>
              <a:tblGrid>
                <a:gridCol w="958215"/>
                <a:gridCol w="3587750"/>
                <a:gridCol w="1002030"/>
                <a:gridCol w="3709035"/>
              </a:tblGrid>
              <a:tr h="1209675">
                <a:tc>
                  <a:txBody>
                    <a:bodyPr/>
                    <a:lstStyle/>
                    <a:p>
                      <a:pPr marL="0" marR="0" lvl="0" indent="0" algn="ctr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基坑工程</a:t>
                      </a:r>
                      <a:endParaRPr kumimoji="0" lang="zh-CN" altLang="en-US" sz="3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2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开挖深度超过</a:t>
                      </a:r>
                      <a:r>
                        <a:rPr kumimoji="0" lang="en-US" altLang="zh-CN" sz="152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5m</a:t>
                      </a:r>
                      <a:r>
                        <a:rPr kumimoji="0" lang="zh-CN" altLang="en-US" sz="152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，或者地质条件和周围环境复杂、地下水位在坑底以上的工程</a:t>
                      </a:r>
                      <a:endParaRPr kumimoji="0" lang="zh-CN" altLang="en-US" sz="1525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土方工程</a:t>
                      </a:r>
                      <a:endParaRPr kumimoji="0" lang="zh-CN" altLang="en-US" sz="3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铸造炉、煅烧炉、回转窑、石灰炉等反应炉；煤气站电捕集罐、锅炉、烟道、燃料储罐等；各种压力容器、槽罐等；收尘室、淋洗塔、井、坑（池）、下水道等</a:t>
                      </a:r>
                      <a:endParaRPr kumimoji="0" lang="zh-CN" altLang="en-US" sz="1335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417955">
                <a:tc>
                  <a:txBody>
                    <a:bodyPr/>
                    <a:lstStyle/>
                    <a:p>
                      <a:pPr marL="0" marR="0" lvl="0" indent="0" algn="ctr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建材 </a:t>
                      </a:r>
                      <a:endParaRPr kumimoji="0" lang="zh-CN" altLang="en-US" sz="3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煤气站电捕集罐、煤气发生炉、窑炉锅炉、喷雾干燥塔、储罐等；煤粉库（地坑）等</a:t>
                      </a:r>
                      <a:endParaRPr kumimoji="0" lang="zh-CN" altLang="en-US" sz="1335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机械</a:t>
                      </a:r>
                      <a:endParaRPr kumimoji="0" lang="zh-CN" altLang="en-US" sz="3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电镀（氧化）槽、酸碱槽、油槽等；料仓、贮罐、塔</a:t>
                      </a:r>
                      <a:r>
                        <a:rPr kumimoji="0" lang="en-US" altLang="zh-CN" sz="13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(</a:t>
                      </a: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釜</a:t>
                      </a:r>
                      <a:r>
                        <a:rPr kumimoji="0" lang="en-US" altLang="zh-CN" sz="13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)</a:t>
                      </a: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、油罐；锅炉、压力容器、管道、烟道；各种处理炉、加热炉等；地下室、地下管道、地下仓库、地坑、污水池（井）、下水道等；喷漆室、垃圾站、发动机试验室、探伤室、煤气转供站等</a:t>
                      </a:r>
                      <a:endParaRPr kumimoji="0" lang="zh-CN" altLang="en-US" sz="1335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210945">
                <a:tc>
                  <a:txBody>
                    <a:bodyPr/>
                    <a:lstStyle/>
                    <a:p>
                      <a:pPr marL="0" marR="0" lvl="0" indent="0" algn="ctr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轻工 </a:t>
                      </a:r>
                      <a:endParaRPr kumimoji="0" lang="zh-CN" altLang="en-US" sz="3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反应仓、原材料仓、冷库、腌制池 、发酵池、储酒罐、酸碱罐等、沼气池、污水池 、煤气相关炉窑等等</a:t>
                      </a:r>
                      <a:endParaRPr kumimoji="0" lang="zh-CN" altLang="en-US" sz="1335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纺织 </a:t>
                      </a:r>
                      <a:endParaRPr kumimoji="0" lang="zh-CN" altLang="en-US" sz="3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各种联合机、染色机、烘干机、罐蒸机等纺织专业设备，以及锅炉等；除尘地沟（道）、化粪池、蓄水池、窨井、电缆沟、电梯井道等；</a:t>
                      </a:r>
                      <a:endParaRPr kumimoji="0" lang="zh-CN" altLang="en-US" sz="1335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纺织空调室、空调系统送回风道、除尘室、滤尘室、消防水箱（池）等</a:t>
                      </a:r>
                      <a:endParaRPr kumimoji="0" lang="zh-CN" altLang="en-US" sz="1335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043305">
                <a:tc>
                  <a:txBody>
                    <a:bodyPr/>
                    <a:lstStyle/>
                    <a:p>
                      <a:pPr marL="0" marR="0" lvl="0" indent="0" algn="ctr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烟草 </a:t>
                      </a:r>
                      <a:endParaRPr kumimoji="0" lang="zh-CN" altLang="en-US" sz="3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烘丝筒、滚筒干燥机、浸渍器、烟丝膨胀焚烧炉等等，消防水塔（水箱）、锅炉、除尘器、储油罐等；化粪池、下水管道、地下水池、管道阀门井等；烟道、冷库等 </a:t>
                      </a:r>
                      <a:endParaRPr kumimoji="0" lang="zh-CN" altLang="en-US" sz="1335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305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商贸 </a:t>
                      </a:r>
                      <a:endParaRPr kumimoji="0" lang="zh-CN" altLang="en-US" sz="305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8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335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微软雅黑" panose="020B0503020204020204" pitchFamily="34" charset="-122"/>
                        </a:rPr>
                        <a:t>窨井、下水管道、管道阀门井、电梯井道、储罐、锅炉、污水井等</a:t>
                      </a:r>
                      <a:endParaRPr kumimoji="0" lang="zh-CN" altLang="en-US" sz="1335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85714" marR="85714" marT="44571" marB="44571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3"/>
          <p:cNvSpPr>
            <a:spLocks noChangeArrowheads="1"/>
          </p:cNvSpPr>
          <p:nvPr/>
        </p:nvSpPr>
        <p:spPr bwMode="auto">
          <a:xfrm>
            <a:off x="5261429" y="1342571"/>
            <a:ext cx="5978071" cy="40473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 anchor="ctr"/>
          <a:lstStyle/>
          <a:p>
            <a:pPr algn="ctr" eaLnBrk="0" hangingPunct="0"/>
            <a:endParaRPr lang="zh-CN" altLang="en-US" sz="152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2530" name="图片 2" descr="iblrak00648723.jpg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>
            <a:fillRect/>
          </a:stretch>
        </p:blipFill>
        <p:spPr bwMode="auto">
          <a:xfrm>
            <a:off x="952500" y="1982108"/>
            <a:ext cx="4183441" cy="28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/>
          <p:cNvSpPr>
            <a:spLocks noChangeArrowheads="1"/>
          </p:cNvSpPr>
          <p:nvPr/>
        </p:nvSpPr>
        <p:spPr bwMode="auto">
          <a:xfrm>
            <a:off x="5427738" y="1572381"/>
            <a:ext cx="5592536" cy="29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安全专项方案编制依据</a:t>
            </a:r>
            <a:endParaRPr lang="zh-CN" altLang="en-US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编制安全专项方案的目的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编制安全专项方案的要点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安全专项方案内容的要求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2" name="标题 1"/>
          <p:cNvSpPr>
            <a:spLocks noGrp="1" noChangeArrowheads="1"/>
          </p:cNvSpPr>
          <p:nvPr>
            <p:ph type="title"/>
          </p:nvPr>
        </p:nvSpPr>
        <p:spPr>
          <a:xfrm>
            <a:off x="2174119" y="2558143"/>
            <a:ext cx="2051655" cy="1520976"/>
          </a:xfrm>
        </p:spPr>
        <p:txBody>
          <a:bodyPr/>
          <a:lstStyle/>
          <a:p>
            <a:pPr marL="0" indent="0" eaLnBrk="1" hangingPunct="1"/>
            <a:r>
              <a:rPr lang="zh-CN" altLang="en-US" sz="3050"/>
              <a:t>主要内容</a:t>
            </a:r>
            <a:br>
              <a:rPr lang="zh-CN" altLang="en-US" sz="3050"/>
            </a:br>
            <a:r>
              <a:rPr lang="zh-CN" altLang="en-US" sz="3050"/>
              <a:t> </a:t>
            </a:r>
            <a:r>
              <a:rPr lang="en-US" altLang="zh-CN" b="0">
                <a:solidFill>
                  <a:srgbClr val="7F7F7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050" b="0">
              <a:solidFill>
                <a:srgbClr val="7F7F7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圆角矩形 26"/>
          <p:cNvSpPr>
            <a:spLocks noChangeArrowheads="1"/>
          </p:cNvSpPr>
          <p:nvPr/>
        </p:nvSpPr>
        <p:spPr bwMode="auto">
          <a:xfrm>
            <a:off x="5386917" y="2260298"/>
            <a:ext cx="4922762" cy="87992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auto">
          <a:xfrm>
            <a:off x="5863167" y="2819703"/>
            <a:ext cx="3772203" cy="2286000"/>
          </a:xfrm>
          <a:prstGeom prst="roundRect">
            <a:avLst>
              <a:gd name="adj" fmla="val 10347"/>
            </a:avLst>
          </a:prstGeom>
          <a:solidFill>
            <a:schemeClr val="bg1"/>
          </a:solidFill>
          <a:ln w="50800">
            <a:solidFill>
              <a:srgbClr val="00B0F0"/>
            </a:solidFill>
            <a:rou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lIns="97971" tIns="48985" rIns="97971" bIns="48985" anchor="ctr"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1895929" y="2819703"/>
            <a:ext cx="3772203" cy="2286000"/>
          </a:xfrm>
          <a:prstGeom prst="roundRect">
            <a:avLst>
              <a:gd name="adj" fmla="val 10347"/>
            </a:avLst>
          </a:prstGeom>
          <a:solidFill>
            <a:srgbClr val="00B0F0"/>
          </a:solidFill>
          <a:ln w="50800">
            <a:solidFill>
              <a:srgbClr val="FFFFCC"/>
            </a:solidFill>
            <a:rou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 wrap="none" lIns="97971" tIns="48985" rIns="97971" bIns="48985" anchor="ctr"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4810126" y="1981199"/>
            <a:ext cx="889397" cy="1976438"/>
            <a:chOff x="2304" y="1344"/>
            <a:chExt cx="498" cy="1245"/>
          </a:xfrm>
          <a:solidFill>
            <a:schemeClr val="bg2"/>
          </a:solidFill>
        </p:grpSpPr>
        <p:sp>
          <p:nvSpPr>
            <p:cNvPr id="300038" name="Freeform 6"/>
            <p:cNvSpPr/>
            <p:nvPr/>
          </p:nvSpPr>
          <p:spPr bwMode="gray">
            <a:xfrm>
              <a:off x="2425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00039" name="Freeform 7"/>
            <p:cNvSpPr/>
            <p:nvPr/>
          </p:nvSpPr>
          <p:spPr bwMode="gray">
            <a:xfrm>
              <a:off x="2304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  <a:effectLst/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2152952" y="3048000"/>
            <a:ext cx="2742595" cy="167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pPr eaLnBrk="0" hangingPunct="0"/>
            <a:r>
              <a:rPr lang="zh-CN" altLang="en-US" sz="2570" b="1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履行法律法规中安全管理人员职责工作的重要组成部分。</a:t>
            </a:r>
            <a:endParaRPr lang="en-US" altLang="zh-CN" sz="1715" b="1">
              <a:solidFill>
                <a:srgbClr val="FFFF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6696227" y="2928560"/>
            <a:ext cx="291495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/>
          <a:p>
            <a:pPr eaLnBrk="0" hangingPunct="0"/>
            <a:r>
              <a:rPr lang="zh-CN" altLang="en-US" sz="305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明确各级人员监管对象和安全条件达标要求。</a:t>
            </a:r>
            <a:endParaRPr lang="en-US" altLang="zh-CN" sz="305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8825" y="1981199"/>
            <a:ext cx="889397" cy="1976438"/>
            <a:chOff x="2880" y="1344"/>
            <a:chExt cx="498" cy="1245"/>
          </a:xfrm>
          <a:solidFill>
            <a:srgbClr val="00B0F0"/>
          </a:solidFill>
        </p:grpSpPr>
        <p:sp>
          <p:nvSpPr>
            <p:cNvPr id="300043" name="Freeform 11"/>
            <p:cNvSpPr/>
            <p:nvPr/>
          </p:nvSpPr>
          <p:spPr bwMode="gray">
            <a:xfrm>
              <a:off x="3001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  <a:effectLst/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00044" name="Freeform 12"/>
            <p:cNvSpPr/>
            <p:nvPr/>
          </p:nvSpPr>
          <p:spPr bwMode="gray">
            <a:xfrm>
              <a:off x="2880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  <a:effectLst/>
          </p:spPr>
          <p:txBody>
            <a:bodyPr/>
            <a:lstStyle/>
            <a:p>
              <a:pPr eaLnBrk="0" hangingPunct="0">
                <a:buFont typeface="Arial" panose="020B0604020202020204" pitchFamily="34" charset="0"/>
                <a:buNone/>
                <a:defRPr/>
              </a:pPr>
              <a:endParaRPr lang="zh-CN" altLang="en-US" sz="190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3559" name="标题 1"/>
          <p:cNvSpPr txBox="1">
            <a:spLocks noChangeArrowheads="1"/>
          </p:cNvSpPr>
          <p:nvPr/>
        </p:nvSpPr>
        <p:spPr bwMode="auto">
          <a:xfrm>
            <a:off x="1153584" y="548822"/>
            <a:ext cx="8114392" cy="56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/>
          <a:lstStyle/>
          <a:p>
            <a:pPr eaLnBrk="0" hangingPunct="0"/>
            <a:r>
              <a:rPr lang="zh-CN" altLang="en-US" sz="343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编制安全专项方案的目的</a:t>
            </a:r>
            <a:endParaRPr lang="zh-CN" altLang="en-US" sz="343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2174119" y="1759857"/>
            <a:ext cx="2252738" cy="49911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6" tIns="44752" rIns="85876" bIns="44752">
            <a:spAutoFit/>
          </a:bodyPr>
          <a:lstStyle/>
          <a:p>
            <a:pPr eaLnBrk="0" hangingPunct="0"/>
            <a:r>
              <a:rPr lang="zh-CN" altLang="en-US" sz="26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落实安全责任</a:t>
            </a:r>
            <a:endParaRPr lang="en-US" altLang="zh-CN" sz="266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562" name="Text Box 8"/>
          <p:cNvSpPr txBox="1">
            <a:spLocks noChangeArrowheads="1"/>
          </p:cNvSpPr>
          <p:nvPr/>
        </p:nvSpPr>
        <p:spPr bwMode="auto">
          <a:xfrm>
            <a:off x="6972905" y="1759857"/>
            <a:ext cx="2252738" cy="499110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</a:ln>
        </p:spPr>
        <p:txBody>
          <a:bodyPr lIns="85876" tIns="44752" rIns="85876" bIns="44752">
            <a:spAutoFit/>
          </a:bodyPr>
          <a:lstStyle/>
          <a:p>
            <a:pPr eaLnBrk="0" hangingPunct="0"/>
            <a:r>
              <a:rPr lang="zh-CN" altLang="en-US" sz="2665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安全监管到位</a:t>
            </a:r>
            <a:endParaRPr lang="en-US" altLang="zh-CN" sz="2665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3"/>
          <p:cNvSpPr>
            <a:spLocks noChangeArrowheads="1"/>
          </p:cNvSpPr>
          <p:nvPr/>
        </p:nvSpPr>
        <p:spPr bwMode="auto">
          <a:xfrm>
            <a:off x="5261429" y="1342571"/>
            <a:ext cx="5978071" cy="404737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 anchor="ctr"/>
          <a:lstStyle/>
          <a:p>
            <a:pPr algn="ctr" eaLnBrk="0" hangingPunct="0"/>
            <a:endParaRPr lang="zh-CN" altLang="en-US" sz="1525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4578" name="图片 2" descr="iblrak00648723.jpg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>
            <a:fillRect/>
          </a:stretch>
        </p:blipFill>
        <p:spPr bwMode="auto">
          <a:xfrm>
            <a:off x="952500" y="1982108"/>
            <a:ext cx="4183441" cy="28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7"/>
          <p:cNvSpPr>
            <a:spLocks noChangeArrowheads="1"/>
          </p:cNvSpPr>
          <p:nvPr/>
        </p:nvSpPr>
        <p:spPr bwMode="auto">
          <a:xfrm>
            <a:off x="5427738" y="1572381"/>
            <a:ext cx="5592536" cy="29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71" tIns="48985" rIns="97971" bIns="48985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安全专项方案编制依据</a:t>
            </a:r>
            <a:endParaRPr lang="zh-CN" altLang="en-US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编制安全专项方案的目的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编制安全专项方案的要点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30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安全专项方案内容的要求</a:t>
            </a:r>
            <a:endParaRPr lang="en-US" altLang="zh-CN" sz="305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0" name="标题 1"/>
          <p:cNvSpPr>
            <a:spLocks noGrp="1" noChangeArrowheads="1"/>
          </p:cNvSpPr>
          <p:nvPr>
            <p:ph type="title"/>
          </p:nvPr>
        </p:nvSpPr>
        <p:spPr>
          <a:xfrm>
            <a:off x="2174119" y="2558143"/>
            <a:ext cx="2051655" cy="1520976"/>
          </a:xfrm>
        </p:spPr>
        <p:txBody>
          <a:bodyPr/>
          <a:lstStyle/>
          <a:p>
            <a:pPr marL="0" indent="0" eaLnBrk="1" hangingPunct="1"/>
            <a:r>
              <a:rPr lang="zh-CN" altLang="en-US" sz="3050"/>
              <a:t>主要内容</a:t>
            </a:r>
            <a:br>
              <a:rPr lang="zh-CN" altLang="en-US" sz="3050"/>
            </a:br>
            <a:r>
              <a:rPr lang="zh-CN" altLang="en-US" sz="3050"/>
              <a:t> </a:t>
            </a:r>
            <a:r>
              <a:rPr lang="en-US" altLang="zh-CN" b="0">
                <a:solidFill>
                  <a:srgbClr val="7F7F7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050" b="0">
              <a:solidFill>
                <a:srgbClr val="7F7F7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圆角矩形 26"/>
          <p:cNvSpPr>
            <a:spLocks noChangeArrowheads="1"/>
          </p:cNvSpPr>
          <p:nvPr/>
        </p:nvSpPr>
        <p:spPr bwMode="auto">
          <a:xfrm>
            <a:off x="5470071" y="2969381"/>
            <a:ext cx="4924274" cy="87992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190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SPECIAL_SOURCE" val="bdnull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5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287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287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微软雅黑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微软雅黑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微软雅黑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微软雅黑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2875</Words>
  <Application>WPS 演示</Application>
  <PresentationFormat>自定义</PresentationFormat>
  <Paragraphs>373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MS PGothic</vt:lpstr>
      <vt:lpstr>Arial Unicode MS</vt:lpstr>
      <vt:lpstr>Gulim</vt:lpstr>
      <vt:lpstr>Malgun Gothic</vt:lpstr>
      <vt:lpstr>隶书</vt:lpstr>
      <vt:lpstr>汉仪旗黑-85S</vt:lpstr>
      <vt:lpstr>黑体</vt:lpstr>
      <vt:lpstr>李旭科毛笔行书</vt:lpstr>
      <vt:lpstr>楷体</vt:lpstr>
      <vt:lpstr>Office 主题​​</vt:lpstr>
      <vt:lpstr>1_Office 主题​​</vt:lpstr>
      <vt:lpstr>《中华人民共和国 安全生产法》</vt:lpstr>
      <vt:lpstr>PowerPoint 演示文稿</vt:lpstr>
      <vt:lpstr>主要内容  CONTENTS</vt:lpstr>
      <vt:lpstr>主要内容  CONTENTS</vt:lpstr>
      <vt:lpstr>国家法律法规有对于安全专项方案的要求</vt:lpstr>
      <vt:lpstr>较大风险施工的定义和参照标准</vt:lpstr>
      <vt:lpstr>主要内容  CONTENTS</vt:lpstr>
      <vt:lpstr>PowerPoint 演示文稿</vt:lpstr>
      <vt:lpstr>主要内容  CONTENTS</vt:lpstr>
      <vt:lpstr>PowerPoint 演示文稿</vt:lpstr>
      <vt:lpstr>PowerPoint 演示文稿</vt:lpstr>
      <vt:lpstr>编制安全专项方案的要点</vt:lpstr>
      <vt:lpstr>主要内容  CONTENTS</vt:lpstr>
      <vt:lpstr>PowerPoint 演示文稿</vt:lpstr>
      <vt:lpstr>安全相关的技术措施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monkeyhappy</cp:lastModifiedBy>
  <cp:revision>2</cp:revision>
  <dcterms:created xsi:type="dcterms:W3CDTF">2020-08-05T13:39:00Z</dcterms:created>
  <dcterms:modified xsi:type="dcterms:W3CDTF">2024-05-29T05:51:37Z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8F13510BEB8A4C7FABC1CCB42D44931E_12</vt:lpwstr>
  </property>
</Properties>
</file>