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4" r:id="rId4"/>
  </p:sldMasterIdLst>
  <p:notesMasterIdLst>
    <p:notesMasterId r:id="rId62"/>
  </p:notesMasterIdLst>
  <p:handoutMasterIdLst>
    <p:handoutMasterId r:id="rId63"/>
  </p:handoutMasterIdLst>
  <p:sldIdLst>
    <p:sldId id="888" r:id="rId5"/>
    <p:sldId id="889" r:id="rId6"/>
    <p:sldId id="832" r:id="rId7"/>
    <p:sldId id="833" r:id="rId8"/>
    <p:sldId id="834" r:id="rId9"/>
    <p:sldId id="835" r:id="rId10"/>
    <p:sldId id="590" r:id="rId11"/>
    <p:sldId id="836" r:id="rId12"/>
    <p:sldId id="837" r:id="rId13"/>
    <p:sldId id="838" r:id="rId14"/>
    <p:sldId id="839" r:id="rId15"/>
    <p:sldId id="840" r:id="rId16"/>
    <p:sldId id="841" r:id="rId17"/>
    <p:sldId id="842" r:id="rId18"/>
    <p:sldId id="843" r:id="rId19"/>
    <p:sldId id="844" r:id="rId20"/>
    <p:sldId id="845" r:id="rId21"/>
    <p:sldId id="846" r:id="rId22"/>
    <p:sldId id="847" r:id="rId23"/>
    <p:sldId id="848" r:id="rId24"/>
    <p:sldId id="849" r:id="rId25"/>
    <p:sldId id="850" r:id="rId26"/>
    <p:sldId id="851" r:id="rId27"/>
    <p:sldId id="852" r:id="rId28"/>
    <p:sldId id="853" r:id="rId29"/>
    <p:sldId id="854" r:id="rId30"/>
    <p:sldId id="855" r:id="rId31"/>
    <p:sldId id="856" r:id="rId32"/>
    <p:sldId id="857" r:id="rId33"/>
    <p:sldId id="858" r:id="rId34"/>
    <p:sldId id="859" r:id="rId35"/>
    <p:sldId id="860" r:id="rId36"/>
    <p:sldId id="861" r:id="rId37"/>
    <p:sldId id="862" r:id="rId38"/>
    <p:sldId id="863" r:id="rId39"/>
    <p:sldId id="865" r:id="rId40"/>
    <p:sldId id="866" r:id="rId41"/>
    <p:sldId id="867" r:id="rId42"/>
    <p:sldId id="868" r:id="rId43"/>
    <p:sldId id="869" r:id="rId44"/>
    <p:sldId id="870" r:id="rId45"/>
    <p:sldId id="871" r:id="rId46"/>
    <p:sldId id="872" r:id="rId47"/>
    <p:sldId id="873" r:id="rId48"/>
    <p:sldId id="874" r:id="rId49"/>
    <p:sldId id="875" r:id="rId50"/>
    <p:sldId id="876" r:id="rId51"/>
    <p:sldId id="877" r:id="rId52"/>
    <p:sldId id="878" r:id="rId53"/>
    <p:sldId id="879" r:id="rId54"/>
    <p:sldId id="880" r:id="rId55"/>
    <p:sldId id="881" r:id="rId56"/>
    <p:sldId id="882" r:id="rId57"/>
    <p:sldId id="883" r:id="rId58"/>
    <p:sldId id="884" r:id="rId59"/>
    <p:sldId id="885" r:id="rId60"/>
    <p:sldId id="890" r:id="rId61"/>
  </p:sldIdLst>
  <p:sldSz cx="12195175" cy="6858000"/>
  <p:notesSz cx="6858000" cy="9144000"/>
  <p:custDataLst>
    <p:tags r:id="rId68"/>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12"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18"/>
    <p:restoredTop sz="94659"/>
  </p:normalViewPr>
  <p:slideViewPr>
    <p:cSldViewPr showGuides="1">
      <p:cViewPr varScale="1">
        <p:scale>
          <a:sx n="97" d="100"/>
          <a:sy n="97" d="100"/>
        </p:scale>
        <p:origin x="936" y="90"/>
      </p:cViewPr>
      <p:guideLst>
        <p:guide orient="horz" pos="2012"/>
        <p:guide pos="3864"/>
      </p:guideLst>
    </p:cSldViewPr>
  </p:slideViewPr>
  <p:outlineViewPr>
    <p:cViewPr>
      <p:scale>
        <a:sx n="33" d="100"/>
        <a:sy n="33" d="100"/>
      </p:scale>
      <p:origin x="0" y="0"/>
    </p:cViewPr>
  </p:outlin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8" Type="http://schemas.openxmlformats.org/officeDocument/2006/relationships/tags" Target="tags/tag161.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notesMaster" Target="notesMasters/notesMaster1.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Calibri" panose="020F0502020204030204" pitchFamily="34" charset="0"/>
                <a:ea typeface="宋体" panose="02010600030101010101" pitchFamily="2" charset="-122"/>
                <a:cs typeface="微软雅黑" panose="020B0503020204020204" pitchFamily="34" charset="-122"/>
              </a:rPr>
            </a:fld>
            <a:endParaRPr lang="zh-CN" altLang="en-US" strike="noStrike" noProof="1">
              <a:cs typeface="微软雅黑" panose="020B0503020204020204" pitchFamily="34" charset="-122"/>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Calibri" panose="020F0502020204030204" pitchFamily="34" charset="0"/>
                <a:ea typeface="宋体" panose="02010600030101010101" pitchFamily="2" charset="-122"/>
                <a:cs typeface="微软雅黑" panose="020B0503020204020204" pitchFamily="34" charset="-122"/>
              </a:rPr>
            </a:fld>
            <a:endParaRPr lang="zh-CN" altLang="en-US" strike="noStrike" noProof="1">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w="9525" cmpd="sng">
            <a:noFill/>
            <a:miter lim="800000"/>
          </a:ln>
        </p:spPr>
        <p:txBody>
          <a:bodyPr vert="horz" wrap="square" lIns="91440" tIns="45720" rIns="91440" bIns="45720" numCol="1" anchor="t" anchorCtr="0" compatLnSpc="1"/>
          <a:lstStyle>
            <a:lvl1pPr algn="l" eaLnBrk="0" hangingPunct="0">
              <a:buFont typeface="Arial" panose="020B0604020202020204" pitchFamily="34" charset="0"/>
              <a:buNone/>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w="9525" cmpd="sng">
            <a:noFill/>
            <a:miter lim="800000"/>
          </a:ln>
        </p:spPr>
        <p:txBody>
          <a:bodyPr vert="horz" wrap="square" lIns="91440" tIns="45720" rIns="91440" bIns="45720" numCol="1" anchor="t" anchorCtr="0" compatLnSpc="1"/>
          <a:lstStyle>
            <a:lvl1pPr algn="r" eaLnBrk="0" hangingPunct="0">
              <a:buFont typeface="Arial" panose="020B0604020202020204" pitchFamily="34" charset="0"/>
              <a:buNone/>
              <a:defRPr>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531FEE5-E106-4265-8F7E-EDC78D55FCF4}" type="datetimeFigureOut">
              <a:rPr kumimoji="0" 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2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80901" name="备注占位符 4"/>
          <p:cNvSpPr>
            <a:spLocks noGrp="1" noRot="1" noChangeAspect="1" noChangeArrowheads="1"/>
          </p:cNvSpPr>
          <p:nvPr/>
        </p:nvSpPr>
        <p:spPr bwMode="auto">
          <a:xfrm>
            <a:off x="685800" y="4343400"/>
            <a:ext cx="5486400" cy="41148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单击此处编辑母版文本样式</a:t>
            </a:r>
            <a:endParaRPr kumimoji="0" lang="zh-CN" altLang="en-US"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第二级</a:t>
            </a:r>
            <a:endParaRPr kumimoji="0" lang="zh-CN" altLang="en-US"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第三级</a:t>
            </a:r>
            <a:endParaRPr kumimoji="0" lang="zh-CN" altLang="en-US"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第四级</a:t>
            </a:r>
            <a:endParaRPr kumimoji="0" lang="zh-CN" altLang="en-US"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第五级</a:t>
            </a:r>
            <a:endParaRPr kumimoji="0" lang="en-US" altLang="zh-CN" sz="12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cmpd="sng">
            <a:noFill/>
            <a:miter lim="800000"/>
          </a:ln>
        </p:spPr>
        <p:txBody>
          <a:bodyPr vert="horz" wrap="square" lIns="91440" tIns="45720" rIns="91440" bIns="45720" numCol="1" anchor="b" anchorCtr="0" compatLnSpc="1"/>
          <a:lstStyle>
            <a:lvl1pPr algn="l" eaLnBrk="0" hangingPunct="0">
              <a:buFont typeface="Arial" panose="020B0604020202020204" pitchFamily="34" charset="0"/>
              <a:buNone/>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endParaRPr>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w="9525" cmpd="sng">
            <a:noFill/>
            <a:miter lim="800000"/>
          </a:ln>
        </p:spPr>
        <p:txBody>
          <a:bodyPr vert="horz" wrap="square" lIns="91440" tIns="45720" rIns="91440" bIns="45720" numCol="1" anchor="b" anchorCtr="0" compatLnSpc="1"/>
          <a:lstStyle>
            <a:lvl1pPr algn="r" eaLnBrk="0" hangingPunct="0">
              <a:buFont typeface="Arial" panose="020B0604020202020204" pitchFamily="34" charset="0"/>
              <a:buNone/>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357078A-A0F6-435A-8D30-028784B6D856}" type="slidenum">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US"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2.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2.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6375"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75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9" name="日期占位符 3"/>
          <p:cNvSpPr>
            <a:spLocks noGrp="1"/>
          </p:cNvSpPr>
          <p:nvPr>
            <p:ph type="dt" sz="half" idx="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19DFE3B0-1415-4408-B3A7-0441671EDA09}"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4"/>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5"/>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6A74733F-E956-4BCB-AADA-CD8A7514DB16}"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05F683C5-0626-4691-8812-FC81D4207609}"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4"/>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5"/>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1B367FFD-307D-4B73-A3FB-FB7D88810074}"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80375"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0793898E-4BCB-42DB-8A2D-F2B05909B5CB}"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4"/>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5"/>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7A1C9C01-E3D9-488B-935C-9AABFDCA82F5}"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p:spPr>
        <p:txBody>
          <a:bodyPr/>
          <a:lstStyle/>
          <a:p>
            <a:pPr fontAlgn="base"/>
            <a:r>
              <a:rPr lang="zh-CN" altLang="en-US" strike="noStrike" noProof="1" smtClean="0"/>
              <a:t>单击此处编辑母版标题样式</a:t>
            </a:r>
            <a:endParaRPr lang="zh-CN" altLang="en-US" strike="noStrike" noProof="1"/>
          </a:p>
        </p:txBody>
      </p:sp>
      <p:sp>
        <p:nvSpPr>
          <p:cNvPr id="9" name="日期占位符 2"/>
          <p:cNvSpPr>
            <a:spLocks noGrp="1"/>
          </p:cNvSpPr>
          <p:nvPr>
            <p:ph type="dt" sz="half" idx="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DFBCAFB8-F05B-4280-844A-C977C9AA4C59}"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3"/>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4"/>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1E32D5DD-4EDE-413C-8BB0-4CADA0CC06A6}"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6388" cy="365125"/>
          </a:xfrm>
          <a:prstGeom prst="rect">
            <a:avLst/>
          </a:prstGeom>
        </p:spPr>
        <p:txBody>
          <a:bodyPr vert="horz" lIns="91440" tIns="45720" rIns="91440" bIns="45720" rtlCol="0" anchor="ctr"/>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Footer Placeholder 2"/>
          <p:cNvSpPr>
            <a:spLocks noGrp="1"/>
          </p:cNvSpPr>
          <p:nvPr>
            <p:ph type="ftr" sz="quarter" idx="11"/>
          </p:nvPr>
        </p:nvSpPr>
        <p:spPr>
          <a:xfrm>
            <a:off x="4167188" y="6356350"/>
            <a:ext cx="3860800" cy="365125"/>
          </a:xfrm>
          <a:prstGeom prst="rect">
            <a:avLst/>
          </a:prstGeom>
        </p:spPr>
        <p:txBody>
          <a:bodyPr vert="horz" lIns="91440" tIns="45720" rIns="91440" bIns="45720"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a:xfrm>
            <a:off x="8739188" y="6356350"/>
            <a:ext cx="2846388" cy="365125"/>
          </a:xfrm>
          <a:prstGeom prst="rect">
            <a:avLst/>
          </a:prstGeom>
        </p:spPr>
        <p:txBody>
          <a:bodyPr vert="horz" lIns="91440" tIns="45720" rIns="91440" bIns="45720" rtlCol="0" anchor="ct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5033" y="378959"/>
            <a:ext cx="61452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792" y="2089484"/>
            <a:ext cx="5364760"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592" y="3209187"/>
            <a:ext cx="5364760"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379" y="3809063"/>
            <a:ext cx="5363972"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057" y="443235"/>
            <a:ext cx="10855063"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70057" y="952508"/>
            <a:ext cx="1085506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7434" y="1450649"/>
            <a:ext cx="6497743"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989" y="-1074420"/>
            <a:ext cx="9009186"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9036" y="1651651"/>
            <a:ext cx="157390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954" y="4583115"/>
            <a:ext cx="5597396"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60387" y="2437393"/>
            <a:ext cx="5514492" cy="4420607"/>
          </a:xfrm>
          <a:prstGeom prst="rect">
            <a:avLst/>
          </a:prstGeom>
        </p:spPr>
      </p:pic>
      <p:cxnSp>
        <p:nvCxnSpPr>
          <p:cNvPr id="21" name="直接连接符 20"/>
          <p:cNvCxnSpPr/>
          <p:nvPr userDrawn="1">
            <p:custDataLst>
              <p:tags r:id="rId11"/>
            </p:custDataLst>
          </p:nvPr>
        </p:nvCxnSpPr>
        <p:spPr>
          <a:xfrm>
            <a:off x="2722572" y="4511499"/>
            <a:ext cx="658162"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057" y="443235"/>
            <a:ext cx="1085506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70105" y="952508"/>
            <a:ext cx="5284619"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0502" y="952508"/>
            <a:ext cx="5284619"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057" y="443235"/>
            <a:ext cx="1085506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70105" y="952508"/>
            <a:ext cx="5284619"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70099" y="1406525"/>
            <a:ext cx="5284576"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7375" y="952508"/>
            <a:ext cx="5284619"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7375" y="1406525"/>
            <a:ext cx="5284619"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6041FA76-9079-46EC-BE26-147C2F7C0B17}"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4"/>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5"/>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E801001B-E60F-4642-9885-C95FC2FD9A77}"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641"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105" y="443235"/>
            <a:ext cx="1085506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70105" y="952508"/>
            <a:ext cx="5284619"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40550" y="952508"/>
            <a:ext cx="5284619"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3888" y="952508"/>
            <a:ext cx="951232"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70099" y="952500"/>
            <a:ext cx="9830660"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70105" y="952508"/>
            <a:ext cx="10855063"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535" y="804067"/>
            <a:ext cx="5403674"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1701" y="1800369"/>
            <a:ext cx="3578357"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434" y="2662659"/>
            <a:ext cx="5285775"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434" y="3950373"/>
            <a:ext cx="5285775"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3430" y="6246495"/>
            <a:ext cx="272676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76" y="980728"/>
            <a:ext cx="11566851"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934" y="1249200"/>
            <a:ext cx="9628907"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447" y="2163600"/>
            <a:ext cx="9629107"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757" y="-1856740"/>
            <a:ext cx="2962411"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8439" y="5610225"/>
            <a:ext cx="2962411"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4716"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352" y="770400"/>
            <a:ext cx="3961031"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2528" y="769939"/>
            <a:ext cx="6481688"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959" y="5607051"/>
            <a:ext cx="2962411"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953" y="1764000"/>
            <a:ext cx="395743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5175"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935" y="2808000"/>
            <a:ext cx="10968456"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757" y="-1856740"/>
            <a:ext cx="2962411"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159" y="781200"/>
            <a:ext cx="10979258"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159" y="1659600"/>
            <a:ext cx="10978833"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6008" y="188595"/>
            <a:ext cx="1197773"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9" name="日期占位符 3"/>
          <p:cNvSpPr>
            <a:spLocks noGrp="1"/>
          </p:cNvSpPr>
          <p:nvPr>
            <p:ph type="dt" sz="half" idx="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5A1663D7-C0A2-4E45-9E52-7148D8674945}"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4"/>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5"/>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8A8BA25D-C6F4-4571-8FAC-A98044EC3446}"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5175"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995" y="1681200"/>
            <a:ext cx="10993662"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155" y="5180400"/>
            <a:ext cx="11004465"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80508" y="-1854835"/>
            <a:ext cx="2962411"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958" y="669600"/>
            <a:ext cx="10979258"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5175"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751" y="237600"/>
            <a:ext cx="11040474"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751" y="1663200"/>
            <a:ext cx="5343791"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4026" y="1663200"/>
            <a:ext cx="5368998"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549" y="4816800"/>
            <a:ext cx="5343791"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4828" y="4813200"/>
            <a:ext cx="5368998"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8439" y="5610225"/>
            <a:ext cx="2962411"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6008" y="188595"/>
            <a:ext cx="1197773"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5175"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3197" y="1339200"/>
            <a:ext cx="9146381"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809" y="3862800"/>
            <a:ext cx="9146381"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8439" y="5610225"/>
            <a:ext cx="2962411"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608" y="-1883409"/>
            <a:ext cx="2962411"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3788" y="1600200"/>
            <a:ext cx="54117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4"/>
          <p:cNvSpPr>
            <a:spLocks noGrp="1"/>
          </p:cNvSpPr>
          <p:nvPr>
            <p:ph type="dt" sz="half" idx="1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1A6E57BC-0D14-41BB-8242-FAEC58E5FDEA}"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5"/>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6"/>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F3BB05BC-5D55-4EAF-B176-0BB7636836CB}"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4425"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4425"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6"/>
          <p:cNvSpPr>
            <a:spLocks noGrp="1"/>
          </p:cNvSpPr>
          <p:nvPr>
            <p:ph type="dt" sz="half" idx="1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9422E9A0-40D5-4674-9066-C3329B71E05E}"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7"/>
          <p:cNvSpPr>
            <a:spLocks noGrp="1"/>
          </p:cNvSpPr>
          <p:nvPr>
            <p:ph type="ftr" sz="quarter" idx="1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8"/>
          <p:cNvSpPr>
            <a:spLocks noGrp="1"/>
          </p:cNvSpPr>
          <p:nvPr>
            <p:ph type="sldNum" sz="quarter" idx="1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D17C1150-FD6C-4AF3-8FC5-B35BEFA928FC}"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9" name="日期占位符 2"/>
          <p:cNvSpPr>
            <a:spLocks noGrp="1"/>
          </p:cNvSpPr>
          <p:nvPr>
            <p:ph type="dt" sz="half" idx="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22255036-5C52-4112-9780-669A2664FD65}"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3"/>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4"/>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1E191E11-B993-4C9C-BDA9-90EB55101397}"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日期占位符 1"/>
          <p:cNvSpPr>
            <a:spLocks noGrp="1"/>
          </p:cNvSpPr>
          <p:nvPr>
            <p:ph type="dt" sz="half" idx="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7F33531F-C10F-4B20-855E-21F4C832B9BD}"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2"/>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3"/>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00D85EEB-1BA1-487B-8032-B2CC1F4AF5EE}"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9" name="日期占位符 4"/>
          <p:cNvSpPr>
            <a:spLocks noGrp="1"/>
          </p:cNvSpPr>
          <p:nvPr>
            <p:ph type="dt" sz="half" idx="1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95A6790B-0E13-451D-A7EB-FF947FDDE613}"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5"/>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6"/>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B34EDFC8-3020-4A16-8666-A3BAE8D459EC}"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6788"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90775" y="612775"/>
            <a:ext cx="7316788"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90775" y="5367338"/>
            <a:ext cx="73167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9" name="日期占位符 4"/>
          <p:cNvSpPr>
            <a:spLocks noGrp="1"/>
          </p:cNvSpPr>
          <p:nvPr>
            <p:ph type="dt" sz="half" idx="1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3CA2ED36-4C07-40B5-AF50-DE081DB88572}" type="datetimeFigureOut">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页脚占位符 5"/>
          <p:cNvSpPr>
            <a:spLocks noGrp="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strike="noStrike" kern="1200" cap="none" spc="0" normalizeH="0" baseline="0" noProof="0"/>
          </a:p>
        </p:txBody>
      </p:sp>
      <p:sp>
        <p:nvSpPr>
          <p:cNvPr id="11" name="灯片编号占位符 6"/>
          <p:cNvSpPr>
            <a:spLocks noGrp="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fld id="{526FE2CA-2DC1-449F-8F3E-231E7A49680E}" type="slidenum">
              <a:rPr kumimoji="0" lang="zh-CN" altLang="en-US" b="0" i="0" strike="noStrike"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strike="noStrike"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8" Type="http://schemas.openxmlformats.org/officeDocument/2006/relationships/theme" Target="../theme/theme3.xml"/><Relationship Id="rId27" Type="http://schemas.openxmlformats.org/officeDocument/2006/relationships/image" Target="../media/image2.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6.xml"/><Relationship Id="rId19" Type="http://schemas.openxmlformats.org/officeDocument/2006/relationships/image" Target="../media/image4.png"/><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占位符 1"/>
          <p:cNvSpPr>
            <a:spLocks noGrp="1"/>
          </p:cNvSpPr>
          <p:nvPr>
            <p:ph type="title"/>
          </p:nvPr>
        </p:nvSpPr>
        <p:spPr>
          <a:xfrm>
            <a:off x="609600" y="274638"/>
            <a:ext cx="10975975"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7" name="文本占位符 2"/>
          <p:cNvSpPr>
            <a:spLocks noGrp="1"/>
          </p:cNvSpPr>
          <p:nvPr>
            <p:ph type="body"/>
          </p:nvPr>
        </p:nvSpPr>
        <p:spPr>
          <a:xfrm>
            <a:off x="609600" y="1600200"/>
            <a:ext cx="10975975" cy="4525963"/>
          </a:xfrm>
          <a:prstGeom prst="rect">
            <a:avLst/>
          </a:prstGeom>
          <a:noFill/>
          <a:ln w="9525">
            <a:noFill/>
          </a:ln>
        </p:spPr>
        <p:txBody>
          <a:bodyPr anchor="t" anchorCtr="0"/>
          <a:p>
            <a:pPr lvl="0"/>
            <a:r>
              <a:rPr lang="zh-CN" altLang="zh-CN" dirty="0"/>
              <a:t>单击此处编辑母版文本样式</a:t>
            </a:r>
            <a:endParaRPr lang="zh-CN" altLang="zh-CN" dirty="0"/>
          </a:p>
          <a:p>
            <a:pPr lvl="1" indent="-28575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1028" name="日期占位符 1"/>
          <p:cNvSpPr>
            <a:spLocks noGrp="1" noChangeArrowheads="1"/>
          </p:cNvSpPr>
          <p:nvPr>
            <p:ph type="dt" sz="half" idx="2"/>
          </p:nvPr>
        </p:nvSpPr>
        <p:spPr bwMode="auto">
          <a:xfrm>
            <a:off x="609600" y="6356350"/>
            <a:ext cx="2844800" cy="365125"/>
          </a:xfrm>
          <a:prstGeom prst="rect">
            <a:avLst/>
          </a:prstGeom>
          <a:noFill/>
          <a:ln w="9525" cmpd="sng">
            <a:noFill/>
            <a:miter lim="800000"/>
          </a:ln>
        </p:spPr>
        <p:txBody>
          <a:bodyPr vert="horz" wrap="square" lIns="91440" tIns="45720" rIns="91440" bIns="45720" numCol="1" anchor="ctr" anchorCtr="0" compatLnSpc="1"/>
          <a:lstStyle>
            <a:lvl1pPr algn="l" eaLnBrk="0" hangingPunct="0">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A60E3E4B-C25D-452A-8C9C-83CBEFD0CE19}" type="datetimeFigureOut">
              <a:rPr kumimoji="0" lang="zh-CN" altLang="en-US" sz="1200" b="0" i="0" u="none" strike="noStrike" kern="1200" cap="none" spc="0" normalizeH="0" baseline="0" noProof="0">
                <a:ln>
                  <a:noFill/>
                </a:ln>
                <a:solidFill>
                  <a:srgbClr val="89898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srgbClr val="89898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9" name="页脚占位符 2"/>
          <p:cNvSpPr>
            <a:spLocks noGrp="1" noChangeArrowheads="1"/>
          </p:cNvSpPr>
          <p:nvPr>
            <p:ph type="ftr" sz="quarter" idx="3"/>
          </p:nvPr>
        </p:nvSpPr>
        <p:spPr bwMode="auto">
          <a:xfrm>
            <a:off x="4167188" y="6356350"/>
            <a:ext cx="3862388" cy="365125"/>
          </a:xfrm>
          <a:prstGeom prst="rect">
            <a:avLst/>
          </a:prstGeom>
          <a:noFill/>
          <a:ln w="9525" cmpd="sng">
            <a:noFill/>
            <a:miter lim="800000"/>
          </a:ln>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endParaRPr>
          </a:p>
        </p:txBody>
      </p:sp>
      <p:sp>
        <p:nvSpPr>
          <p:cNvPr id="1030" name="灯片编号占位符 3"/>
          <p:cNvSpPr>
            <a:spLocks noGrp="1" noChangeArrowheads="1"/>
          </p:cNvSpPr>
          <p:nvPr>
            <p:ph type="sldNum" sz="quarter" idx="4"/>
          </p:nvPr>
        </p:nvSpPr>
        <p:spPr bwMode="auto">
          <a:xfrm>
            <a:off x="8740775" y="6356350"/>
            <a:ext cx="2844800" cy="365125"/>
          </a:xfrm>
          <a:prstGeom prst="rect">
            <a:avLst/>
          </a:prstGeom>
          <a:noFill/>
          <a:ln w="9525" cmpd="sng">
            <a:noFill/>
            <a:miter lim="800000"/>
          </a:ln>
        </p:spPr>
        <p:txBody>
          <a:bodyPr vert="horz" wrap="square" lIns="91440" tIns="45720" rIns="91440" bIns="45720" numCol="1" anchor="ctr" anchorCtr="0" compatLnSpc="1"/>
          <a:lstStyle>
            <a:lvl1pPr algn="r" eaLnBrk="0" hangingPunct="0">
              <a:buFont typeface="Arial" panose="020B0604020202020204" pitchFamily="34" charset="0"/>
              <a:buNone/>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8125E36-5ABC-4CC6-BA79-591B936A7A9C}" type="slidenum">
              <a:rPr kumimoji="0" lang="zh-CN" altLang="en-US" sz="1200" b="0" i="0" u="none" strike="noStrike" kern="1200" cap="none" spc="0" normalizeH="0" baseline="0" noProof="0">
                <a:ln>
                  <a:noFill/>
                </a:ln>
                <a:solidFill>
                  <a:srgbClr val="89898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srgbClr val="89898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1" name="矩形 1"/>
          <p:cNvSpPr>
            <a:spLocks noChangeArrowheads="1"/>
          </p:cNvSpPr>
          <p:nvPr userDrawn="1"/>
        </p:nvSpPr>
        <p:spPr bwMode="auto">
          <a:xfrm>
            <a:off x="9769475" y="117475"/>
            <a:ext cx="2305050" cy="574675"/>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2" name="矩形 2"/>
          <p:cNvSpPr>
            <a:spLocks noChangeArrowheads="1"/>
          </p:cNvSpPr>
          <p:nvPr userDrawn="1"/>
        </p:nvSpPr>
        <p:spPr bwMode="auto">
          <a:xfrm>
            <a:off x="265113" y="6597650"/>
            <a:ext cx="11736388" cy="215900"/>
          </a:xfrm>
          <a:prstGeom prst="rect">
            <a:avLst/>
          </a:pr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6008" y="188595"/>
            <a:ext cx="1197773"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indent="-914400" algn="ctr" defTabSz="0"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vl2pPr marL="914400" indent="-914400" algn="ctr" defTabSz="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defTabSz="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defTabSz="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defTabSz="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defTabSz="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defTabSz="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defTabSz="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defTabSz="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
        <p:cNvGrpSpPr/>
        <p:nvPr/>
      </p:nvGrpSpPr>
      <p:grpSpPr/>
      <p:sp>
        <p:nvSpPr>
          <p:cNvPr id="2050" name="标题占位符 1"/>
          <p:cNvSpPr>
            <a:spLocks noGrp="1"/>
          </p:cNvSpPr>
          <p:nvPr>
            <p:ph type="title"/>
          </p:nvPr>
        </p:nvSpPr>
        <p:spPr>
          <a:xfrm>
            <a:off x="609600" y="274638"/>
            <a:ext cx="10975975"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609600" y="1600200"/>
            <a:ext cx="10975975"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09600" y="6356350"/>
            <a:ext cx="28463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ndParaRPr>
          </a:p>
        </p:txBody>
      </p:sp>
      <p:sp>
        <p:nvSpPr>
          <p:cNvPr id="6" name="灯片编号占位符 5"/>
          <p:cNvSpPr>
            <a:spLocks noGrp="1"/>
          </p:cNvSpPr>
          <p:nvPr>
            <p:ph type="sldNum" sz="quarter" idx="4"/>
          </p:nvPr>
        </p:nvSpPr>
        <p:spPr>
          <a:xfrm>
            <a:off x="8739188" y="6356350"/>
            <a:ext cx="28463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6008" y="188595"/>
            <a:ext cx="1197773"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Lst>
  <p:hf sldNum="0" hdr="0" ftr="0" dt="0"/>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70057" y="443231"/>
            <a:ext cx="10855063"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70057" y="952508"/>
            <a:ext cx="10855063"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653" y="6349833"/>
            <a:ext cx="2700703"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7072" y="6349833"/>
            <a:ext cx="3961031"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2842" y="6349833"/>
            <a:ext cx="2700703"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6008" y="188595"/>
            <a:ext cx="1197773" cy="60473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tags" Target="../tags/tag155.xml"/><Relationship Id="rId5" Type="http://schemas.openxmlformats.org/officeDocument/2006/relationships/image" Target="../media/image2.png"/><Relationship Id="rId4" Type="http://schemas.openxmlformats.org/officeDocument/2006/relationships/tags" Target="../tags/tag15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0" Type="http://schemas.openxmlformats.org/officeDocument/2006/relationships/slideLayout" Target="../slideLayouts/slideLayout12.xml"/><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6.jpeg"/><Relationship Id="rId1"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7.png"/><Relationship Id="rId1"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1.jpeg"/><Relationship Id="rId1" Type="http://schemas.openxmlformats.org/officeDocument/2006/relationships/image" Target="../media/image5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3.png"/><Relationship Id="rId1" Type="http://schemas.openxmlformats.org/officeDocument/2006/relationships/image" Target="../media/image52.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6.jpeg"/><Relationship Id="rId1" Type="http://schemas.openxmlformats.org/officeDocument/2006/relationships/image" Target="../media/image55.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7.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9.jpeg"/><Relationship Id="rId1" Type="http://schemas.openxmlformats.org/officeDocument/2006/relationships/image" Target="../media/image5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hyperlink" Target="http://www.bofety.com/" TargetMode="External"/><Relationship Id="rId7" Type="http://schemas.openxmlformats.org/officeDocument/2006/relationships/tags" Target="../tags/tag159.xml"/><Relationship Id="rId6" Type="http://schemas.openxmlformats.org/officeDocument/2006/relationships/image" Target="../media/image62.jpeg"/><Relationship Id="rId5" Type="http://schemas.openxmlformats.org/officeDocument/2006/relationships/tags" Target="../tags/tag158.xml"/><Relationship Id="rId4" Type="http://schemas.openxmlformats.org/officeDocument/2006/relationships/image" Target="../media/image61.jpeg"/><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slideLayout" Target="../slideLayouts/slideLayout25.xml"/><Relationship Id="rId1" Type="http://schemas.openxmlformats.org/officeDocument/2006/relationships/image" Target="../media/image6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5473"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公司级新员工入职</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5363"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5480"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8271"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41063"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38"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安全生产法律、法规</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nvSpPr>
        <p:spPr>
          <a:xfrm>
            <a:off x="539750" y="1196975"/>
            <a:ext cx="10958513" cy="8620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、《中华人民共和国安全生产法》</a:t>
            </a:r>
            <a:r>
              <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(2014</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日由第</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十二</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届全国人民代表大会常务委员会第十次会议通过，自</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2014</a:t>
            </a:r>
            <a:r>
              <a:rPr kumimoji="0" lang="zh-CN"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起施行</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528638" y="2205038"/>
            <a:ext cx="10548938" cy="14160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、《中华人民共和国劳动法》</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1994</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日第八届全国人民代表大会常务委员会第八次会议通过</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2018</a:t>
            </a:r>
            <a:r>
              <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29</a:t>
            </a:r>
            <a:r>
              <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第十三届全国人民代表大会常务委员会第</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次会议通过</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全国人民代表大会常务委员会关于修改部分法律的决定</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，自公布之日起施行。</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539750" y="3716338"/>
            <a:ext cx="10382250" cy="11382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中华人民共和国职业病防治法</a:t>
            </a:r>
            <a:r>
              <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(2001</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27</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日第九届全国人民代表大会常务委员会第二十四次会议通过，根据</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2018</a:t>
            </a:r>
            <a:r>
              <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29</a:t>
            </a:r>
            <a:r>
              <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十三届全国人大常委会第</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次会议</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关于修改</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中华人民共和国职业病防治法</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的决定</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修正。</a:t>
            </a:r>
            <a:endPar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495300" y="5084763"/>
            <a:ext cx="10426700" cy="86042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mn-lt"/>
                <a:ea typeface="+mn-ea"/>
                <a:cs typeface="微软雅黑" panose="020B0503020204020204" pitchFamily="34" charset="-122"/>
              </a:rPr>
              <a:t> </a:t>
            </a:r>
            <a:r>
              <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、《中华人民共和国消防法》</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2"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安全生产法律、法规</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963" name="TextBox 3"/>
          <p:cNvSpPr txBox="1"/>
          <p:nvPr/>
        </p:nvSpPr>
        <p:spPr>
          <a:xfrm>
            <a:off x="660400" y="1284288"/>
            <a:ext cx="4141788" cy="646112"/>
          </a:xfrm>
          <a:prstGeom prst="rect">
            <a:avLst/>
          </a:prstGeom>
          <a:noFill/>
          <a:ln w="9525">
            <a:noFill/>
          </a:ln>
        </p:spPr>
        <p:txBody>
          <a:bodyPr anchor="t" anchorCtr="0">
            <a:spAutoFit/>
          </a:bodyPr>
          <a:p>
            <a:r>
              <a:rPr lang="zh-CN" altLang="en-US" sz="3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从业人员十项权利：</a:t>
            </a:r>
            <a:endParaRPr lang="zh-CN" altLang="en-US" sz="3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4" name="圆角矩形标注 10"/>
          <p:cNvSpPr/>
          <p:nvPr/>
        </p:nvSpPr>
        <p:spPr>
          <a:xfrm>
            <a:off x="5810250" y="1773238"/>
            <a:ext cx="4679950" cy="3744912"/>
          </a:xfrm>
          <a:prstGeom prst="wedgeRoundRectCallout">
            <a:avLst>
              <a:gd name="adj1" fmla="val -80597"/>
              <a:gd name="adj2" fmla="val -8838"/>
              <a:gd name="adj3" fmla="val 16667"/>
            </a:avLst>
          </a:prstGeom>
          <a:solidFill>
            <a:schemeClr val="bg1"/>
          </a:solidFill>
          <a:ln w="25400" cap="flat" cmpd="sng">
            <a:solidFill>
              <a:schemeClr val="tx1"/>
            </a:solidFill>
            <a:prstDash val="solid"/>
            <a:miter/>
            <a:headEnd type="none" w="med" len="med"/>
            <a:tailEnd type="none" w="med" len="med"/>
          </a:ln>
        </p:spPr>
        <p:txBody>
          <a:bodyPr anchor="ctr" anchorCtr="0"/>
          <a:p>
            <a:r>
              <a:rPr lang="en-US" altLang="zh-CN" sz="20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合同权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2.</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知情权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3.</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建议权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4.</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批评、检举控告权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5.</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培训权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6.</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获得合格劳动防护权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7.</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拒绝危险权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8.</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紧急避险权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9.</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工伤索赔权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10.</a:t>
            </a:r>
            <a:r>
              <a:rPr lang="zh-CN" altLang="en-US"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工会监督权</a:t>
            </a:r>
            <a:endParaRPr lang="en-US" altLang="zh-CN" sz="2100" b="1"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0965" name="Picture 2" descr="http://inpop.com/mediakit/_superchick/superchick_megaphone_logo_hi.jpg"/>
          <p:cNvPicPr>
            <a:picLocks noChangeAspect="1"/>
          </p:cNvPicPr>
          <p:nvPr/>
        </p:nvPicPr>
        <p:blipFill>
          <a:blip r:embed="rId1"/>
          <a:stretch>
            <a:fillRect/>
          </a:stretch>
        </p:blipFill>
        <p:spPr>
          <a:xfrm>
            <a:off x="1273175" y="2492375"/>
            <a:ext cx="2579688" cy="371157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6"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安全生产法律、法规</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987" name="TextBox 2"/>
          <p:cNvSpPr txBox="1"/>
          <p:nvPr/>
        </p:nvSpPr>
        <p:spPr>
          <a:xfrm>
            <a:off x="481013" y="1341438"/>
            <a:ext cx="2592387" cy="641350"/>
          </a:xfrm>
          <a:prstGeom prst="rect">
            <a:avLst/>
          </a:prstGeom>
          <a:noFill/>
          <a:ln w="9525">
            <a:noFill/>
          </a:ln>
        </p:spPr>
        <p:txBody>
          <a:bodyPr anchor="t" anchorCtr="0">
            <a:spAutoFit/>
          </a:bodyPr>
          <a:p>
            <a:r>
              <a:rPr lang="zh-CN" altLang="en-US" sz="3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四项义务：</a:t>
            </a:r>
            <a:endParaRPr lang="zh-CN" altLang="en-US" sz="3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8" name="矩形 3"/>
          <p:cNvSpPr/>
          <p:nvPr/>
        </p:nvSpPr>
        <p:spPr>
          <a:xfrm>
            <a:off x="2549525" y="2028825"/>
            <a:ext cx="7340600" cy="3970338"/>
          </a:xfrm>
          <a:prstGeom prst="rect">
            <a:avLst/>
          </a:prstGeom>
          <a:noFill/>
          <a:ln w="9525">
            <a:noFill/>
          </a:ln>
        </p:spPr>
        <p:txBody>
          <a:bodyPr wrap="none" anchor="t" anchorCtr="0">
            <a:spAutoFit/>
          </a:bodyPr>
          <a:p>
            <a:r>
              <a:rPr lang="en-US" altLang="zh-CN" sz="36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3600" dirty="0">
                <a:latin typeface="微软雅黑" panose="020B0503020204020204" pitchFamily="34" charset="-122"/>
                <a:ea typeface="微软雅黑" panose="020B0503020204020204" pitchFamily="34" charset="-122"/>
                <a:sym typeface="微软雅黑" panose="020B0503020204020204" pitchFamily="34" charset="-122"/>
              </a:rPr>
              <a:t>遵章守规，服从管理</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3600"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Wingdings" panose="05000000000000000000" pitchFamily="2" charset="2"/>
              <a:buChar char="Ø"/>
            </a:pPr>
            <a:endParaRPr lang="en-US" altLang="zh-CN" sz="3600"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36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3600" dirty="0">
                <a:latin typeface="微软雅黑" panose="020B0503020204020204" pitchFamily="34" charset="-122"/>
                <a:ea typeface="微软雅黑" panose="020B0503020204020204" pitchFamily="34" charset="-122"/>
                <a:sym typeface="微软雅黑" panose="020B0503020204020204" pitchFamily="34" charset="-122"/>
              </a:rPr>
              <a:t>正确佩戴和使用劳保用品</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3600"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Wingdings" panose="05000000000000000000" pitchFamily="2" charset="2"/>
              <a:buChar char="Ø"/>
            </a:pPr>
            <a:endParaRPr lang="en-US" altLang="zh-CN" sz="3600"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36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3600" dirty="0">
                <a:latin typeface="微软雅黑" panose="020B0503020204020204" pitchFamily="34" charset="-122"/>
                <a:ea typeface="微软雅黑" panose="020B0503020204020204" pitchFamily="34" charset="-122"/>
                <a:sym typeface="微软雅黑" panose="020B0503020204020204" pitchFamily="34" charset="-122"/>
              </a:rPr>
              <a:t>接受培训，掌握安全生产技能</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3600"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Wingdings" panose="05000000000000000000" pitchFamily="2" charset="2"/>
              <a:buChar char="Ø"/>
            </a:pPr>
            <a:endParaRPr lang="en-US" altLang="zh-CN" sz="3600"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3600"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3600" dirty="0">
                <a:latin typeface="微软雅黑" panose="020B0503020204020204" pitchFamily="34" charset="-122"/>
                <a:ea typeface="微软雅黑" panose="020B0503020204020204" pitchFamily="34" charset="-122"/>
                <a:sym typeface="微软雅黑" panose="020B0503020204020204" pitchFamily="34" charset="-122"/>
              </a:rPr>
              <a:t>发现事故隐患及时报告</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0"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安全生产法律、法规</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矩形 8"/>
          <p:cNvSpPr/>
          <p:nvPr/>
        </p:nvSpPr>
        <p:spPr>
          <a:xfrm>
            <a:off x="193675" y="1476375"/>
            <a:ext cx="9804400" cy="7699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4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《中华人民共和国</a:t>
            </a:r>
            <a:r>
              <a:rPr kumimoji="0" lang="zh-CN" altLang="en-US" sz="4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安全生产法</a:t>
            </a:r>
            <a:r>
              <a:rPr kumimoji="0" lang="zh-CN" altLang="zh-CN" sz="4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4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规定：</a:t>
            </a:r>
            <a:endParaRPr kumimoji="0" lang="zh-CN" altLang="en-US" sz="4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012" name="矩形 6"/>
          <p:cNvSpPr/>
          <p:nvPr/>
        </p:nvSpPr>
        <p:spPr>
          <a:xfrm>
            <a:off x="2179638" y="2636838"/>
            <a:ext cx="7345362" cy="2554287"/>
          </a:xfrm>
          <a:prstGeom prst="rect">
            <a:avLst/>
          </a:prstGeom>
          <a:noFill/>
          <a:ln w="9525">
            <a:noFill/>
          </a:ln>
        </p:spPr>
        <p:txBody>
          <a:bodyPr anchor="t" anchorCtr="0">
            <a:spAutoFit/>
          </a:bodyPr>
          <a:p>
            <a:r>
              <a:rPr lang="zh-CN" altLang="zh-CN" sz="4000" dirty="0">
                <a:latin typeface="微软雅黑" panose="020B0503020204020204" pitchFamily="34" charset="-122"/>
                <a:ea typeface="微软雅黑" panose="020B0503020204020204" pitchFamily="34" charset="-122"/>
                <a:sym typeface="微软雅黑" panose="020B0503020204020204" pitchFamily="34" charset="-122"/>
              </a:rPr>
              <a:t>新建、改建、扩建工程的劳动安全卫生设施必须与主体</a:t>
            </a:r>
            <a:r>
              <a:rPr lang="zh-CN" altLang="en-US" sz="4000" dirty="0">
                <a:latin typeface="微软雅黑" panose="020B0503020204020204" pitchFamily="34" charset="-122"/>
                <a:ea typeface="微软雅黑" panose="020B0503020204020204" pitchFamily="34" charset="-122"/>
                <a:sym typeface="微软雅黑" panose="020B0503020204020204" pitchFamily="34" charset="-122"/>
              </a:rPr>
              <a:t>工程</a:t>
            </a:r>
            <a:r>
              <a:rPr lang="zh-CN" altLang="zh-CN"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同时设计、同时施工、同时投入生产和使用。——“三同时原则”</a:t>
            </a:r>
            <a:endParaRPr lang="zh-CN" altLang="en-US" sz="40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34"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安全色、安全标识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035" name="矩形 2"/>
          <p:cNvSpPr/>
          <p:nvPr/>
        </p:nvSpPr>
        <p:spPr>
          <a:xfrm>
            <a:off x="2136775" y="938213"/>
            <a:ext cx="8064500" cy="2062162"/>
          </a:xfrm>
          <a:prstGeom prst="rect">
            <a:avLst/>
          </a:prstGeom>
          <a:noFill/>
          <a:ln w="9525">
            <a:noFill/>
          </a:ln>
        </p:spPr>
        <p:txBody>
          <a:bodyPr anchor="t" anchorCtr="0">
            <a:spAutoFit/>
          </a:bodyPr>
          <a:p>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安全色是用来表达</a:t>
            </a:r>
            <a:r>
              <a:rPr lang="zh-CN" altLang="en-US" sz="32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禁止、警告、指令、提示</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等安全信息含义的颜色。它的作用是使人们能够迅速发现和分辨安全标志，提醒人们注意安全，以防发生事故</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4036" name="图片 1"/>
          <p:cNvPicPr>
            <a:picLocks noChangeAspect="1"/>
          </p:cNvPicPr>
          <p:nvPr/>
        </p:nvPicPr>
        <p:blipFill>
          <a:blip r:embed="rId1"/>
          <a:stretch>
            <a:fillRect/>
          </a:stretch>
        </p:blipFill>
        <p:spPr>
          <a:xfrm>
            <a:off x="2136775" y="2968625"/>
            <a:ext cx="7805738" cy="3452813"/>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58"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安全色、安全标识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45059" name="Picture 2" descr="乐器,喇叭,娱乐,无噪音,禁止噪音,符号,路标,铜管乐器,音乐"/>
          <p:cNvPicPr>
            <a:picLocks noChangeAspect="1"/>
          </p:cNvPicPr>
          <p:nvPr/>
        </p:nvPicPr>
        <p:blipFill>
          <a:blip r:embed="rId1"/>
          <a:stretch>
            <a:fillRect/>
          </a:stretch>
        </p:blipFill>
        <p:spPr>
          <a:xfrm>
            <a:off x="1914525" y="1052513"/>
            <a:ext cx="1081088" cy="1079500"/>
          </a:xfrm>
          <a:prstGeom prst="rect">
            <a:avLst/>
          </a:prstGeom>
          <a:noFill/>
          <a:ln w="9525">
            <a:noFill/>
          </a:ln>
        </p:spPr>
      </p:pic>
      <p:pic>
        <p:nvPicPr>
          <p:cNvPr id="45060" name="Picture 6" descr="ks23"/>
          <p:cNvPicPr>
            <a:picLocks noChangeAspect="1"/>
          </p:cNvPicPr>
          <p:nvPr/>
        </p:nvPicPr>
        <p:blipFill>
          <a:blip r:embed="rId2"/>
          <a:stretch>
            <a:fillRect/>
          </a:stretch>
        </p:blipFill>
        <p:spPr>
          <a:xfrm>
            <a:off x="1782763" y="2420938"/>
            <a:ext cx="1295400" cy="1231900"/>
          </a:xfrm>
          <a:prstGeom prst="rect">
            <a:avLst/>
          </a:prstGeom>
          <a:noFill/>
          <a:ln w="9525">
            <a:noFill/>
          </a:ln>
        </p:spPr>
      </p:pic>
      <p:pic>
        <p:nvPicPr>
          <p:cNvPr id="45061" name="Picture 7" descr="ks35"/>
          <p:cNvPicPr>
            <a:picLocks noChangeAspect="1"/>
          </p:cNvPicPr>
          <p:nvPr/>
        </p:nvPicPr>
        <p:blipFill>
          <a:blip r:embed="rId3"/>
          <a:stretch>
            <a:fillRect/>
          </a:stretch>
        </p:blipFill>
        <p:spPr>
          <a:xfrm>
            <a:off x="1960563" y="3754438"/>
            <a:ext cx="863600" cy="1012825"/>
          </a:xfrm>
          <a:prstGeom prst="rect">
            <a:avLst/>
          </a:prstGeom>
          <a:noFill/>
          <a:ln w="9525">
            <a:noFill/>
          </a:ln>
        </p:spPr>
      </p:pic>
      <p:pic>
        <p:nvPicPr>
          <p:cNvPr id="45062" name="Picture 7" descr="07004"/>
          <p:cNvPicPr>
            <a:picLocks noChangeAspect="1"/>
          </p:cNvPicPr>
          <p:nvPr/>
        </p:nvPicPr>
        <p:blipFill>
          <a:blip r:embed="rId4"/>
          <a:stretch>
            <a:fillRect/>
          </a:stretch>
        </p:blipFill>
        <p:spPr>
          <a:xfrm>
            <a:off x="1889125" y="5051425"/>
            <a:ext cx="1093788" cy="912813"/>
          </a:xfrm>
          <a:prstGeom prst="rect">
            <a:avLst/>
          </a:prstGeom>
          <a:noFill/>
          <a:ln w="9525">
            <a:noFill/>
          </a:ln>
        </p:spPr>
      </p:pic>
      <p:sp>
        <p:nvSpPr>
          <p:cNvPr id="45063" name="Text Box 8"/>
          <p:cNvSpPr txBox="1"/>
          <p:nvPr/>
        </p:nvSpPr>
        <p:spPr>
          <a:xfrm>
            <a:off x="1857375" y="6138863"/>
            <a:ext cx="1150938" cy="339725"/>
          </a:xfrm>
          <a:prstGeom prst="rect">
            <a:avLst/>
          </a:prstGeom>
          <a:noFill/>
          <a:ln w="9525" cap="flat" cmpd="sng">
            <a:solidFill>
              <a:srgbClr val="99CC00"/>
            </a:solidFill>
            <a:prstDash val="solid"/>
            <a:miter/>
            <a:headEnd type="none" w="med" len="med"/>
            <a:tailEnd type="none" w="med" len="med"/>
          </a:ln>
        </p:spPr>
        <p:txBody>
          <a:bodyPr anchor="t" anchorCtr="0">
            <a:spAutoFit/>
          </a:bodyPr>
          <a:p>
            <a:pPr>
              <a:spcBef>
                <a:spcPct val="50000"/>
              </a:spcBef>
            </a:pPr>
            <a:r>
              <a:rPr lang="zh-CN" altLang="en-US" sz="1600" dirty="0">
                <a:solidFill>
                  <a:srgbClr val="029202"/>
                </a:solidFill>
                <a:latin typeface="微软雅黑" panose="020B0503020204020204" pitchFamily="34" charset="-122"/>
                <a:ea typeface="微软雅黑" panose="020B0503020204020204" pitchFamily="34" charset="-122"/>
                <a:sym typeface="微软雅黑" panose="020B0503020204020204" pitchFamily="34" charset="-122"/>
              </a:rPr>
              <a:t> 紧急出口</a:t>
            </a:r>
            <a:endParaRPr lang="zh-CN" altLang="en-US" sz="1600" dirty="0">
              <a:solidFill>
                <a:srgbClr val="02920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4152900" y="1268413"/>
            <a:ext cx="3195638" cy="6461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、禁止、停止</a:t>
            </a:r>
            <a:endParaRPr kumimoji="0" lang="zh-CN" altLang="en-US"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4152900" y="2565400"/>
            <a:ext cx="3743325" cy="6461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、注意、警告</a:t>
            </a:r>
            <a:endParaRPr kumimoji="0" lang="zh-CN" altLang="en-US"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4140200" y="3937000"/>
            <a:ext cx="4537075" cy="6461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、指令、必须遵守</a:t>
            </a:r>
            <a:endParaRPr kumimoji="0" lang="zh-CN" altLang="en-US"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a:off x="4146550" y="5318125"/>
            <a:ext cx="5688013" cy="6461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、通行、安全和提供信息</a:t>
            </a:r>
            <a:endParaRPr kumimoji="0" lang="zh-CN" altLang="en-US" sz="3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2"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劳动防护用品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083" name="TextBox 2"/>
          <p:cNvSpPr txBox="1"/>
          <p:nvPr/>
        </p:nvSpPr>
        <p:spPr>
          <a:xfrm>
            <a:off x="1057275" y="1798638"/>
            <a:ext cx="6337300" cy="738187"/>
          </a:xfrm>
          <a:prstGeom prst="rect">
            <a:avLst/>
          </a:prstGeom>
          <a:noFill/>
          <a:ln w="9525">
            <a:noFill/>
          </a:ln>
        </p:spPr>
        <p:txBody>
          <a:bodyPr anchor="t" anchorCtr="0">
            <a:spAutoFit/>
          </a:bodyPr>
          <a:p>
            <a:r>
              <a:rPr lang="zh-CN" altLang="en-US" sz="4200" b="1" dirty="0">
                <a:latin typeface="微软雅黑" panose="020B0503020204020204" pitchFamily="34" charset="-122"/>
                <a:ea typeface="微软雅黑" panose="020B0503020204020204" pitchFamily="34" charset="-122"/>
                <a:sym typeface="微软雅黑" panose="020B0503020204020204" pitchFamily="34" charset="-122"/>
              </a:rPr>
              <a:t>为什么需要劳动防护用品</a:t>
            </a:r>
            <a:endParaRPr lang="zh-CN" altLang="en-US" sz="42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6084" name="Picture 2" descr="PNG,剪辑图片,图标,感叹号,标点,标点符号,符号,裁切图片,透明背景"/>
          <p:cNvPicPr>
            <a:picLocks noChangeAspect="1"/>
          </p:cNvPicPr>
          <p:nvPr/>
        </p:nvPicPr>
        <p:blipFill>
          <a:blip r:embed="rId1"/>
          <a:stretch>
            <a:fillRect/>
          </a:stretch>
        </p:blipFill>
        <p:spPr>
          <a:xfrm>
            <a:off x="7915275" y="938213"/>
            <a:ext cx="2376488" cy="2230437"/>
          </a:xfrm>
          <a:prstGeom prst="rect">
            <a:avLst/>
          </a:prstGeom>
          <a:noFill/>
          <a:ln w="9525">
            <a:noFill/>
          </a:ln>
        </p:spPr>
      </p:pic>
      <p:sp>
        <p:nvSpPr>
          <p:cNvPr id="46085" name="矩形 4"/>
          <p:cNvSpPr/>
          <p:nvPr/>
        </p:nvSpPr>
        <p:spPr>
          <a:xfrm>
            <a:off x="998538" y="3141663"/>
            <a:ext cx="5976937" cy="2676525"/>
          </a:xfrm>
          <a:prstGeom prst="rect">
            <a:avLst/>
          </a:prstGeom>
          <a:noFill/>
          <a:ln w="9525">
            <a:noFill/>
          </a:ln>
        </p:spPr>
        <p:txBody>
          <a:bodyPr anchor="t" anchorCtr="0">
            <a:spAutoFit/>
          </a:bodyPr>
          <a:p>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生产过程中存在的各种危险和有害因素，会伤害劳动者的身体，损害健康，甚至危及生命。劳动防护用品就是在劳动过程中为</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防御物理、化学、生物等有害因素伤害人体</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而穿戴和配备的各种物品的总称。</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6086" name="图片 1"/>
          <p:cNvPicPr>
            <a:picLocks noChangeAspect="1"/>
          </p:cNvPicPr>
          <p:nvPr/>
        </p:nvPicPr>
        <p:blipFill>
          <a:blip r:embed="rId2"/>
          <a:stretch>
            <a:fillRect/>
          </a:stretch>
        </p:blipFill>
        <p:spPr>
          <a:xfrm>
            <a:off x="7415213" y="3051175"/>
            <a:ext cx="4000500" cy="28575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06"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圆角矩形 7"/>
          <p:cNvSpPr/>
          <p:nvPr/>
        </p:nvSpPr>
        <p:spPr>
          <a:xfrm>
            <a:off x="1604702" y="1628875"/>
            <a:ext cx="8640960" cy="1800237"/>
          </a:xfrm>
          <a:prstGeom prst="roundRect">
            <a:avLst>
              <a:gd name="adj" fmla="val 10000"/>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1">
              <a:hueOff val="0"/>
              <a:satOff val="0"/>
              <a:lumOff val="0"/>
              <a:alphaOff val="0"/>
            </a:schemeClr>
          </a:fontRef>
        </p:style>
      </p:sp>
      <p:sp>
        <p:nvSpPr>
          <p:cNvPr id="9" name="圆角矩形 8"/>
          <p:cNvSpPr/>
          <p:nvPr/>
        </p:nvSpPr>
        <p:spPr>
          <a:xfrm>
            <a:off x="1871067" y="1868903"/>
            <a:ext cx="1066871" cy="1320175"/>
          </a:xfrm>
          <a:prstGeom prst="roundRect">
            <a:avLst>
              <a:gd name="adj" fmla="val 10000"/>
            </a:avLst>
          </a:prstGeom>
          <a:blipFill rotWithShape="0">
            <a:blip r:embed="rId1"/>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10" name="组合 9"/>
          <p:cNvGrpSpPr/>
          <p:nvPr/>
        </p:nvGrpSpPr>
        <p:grpSpPr>
          <a:xfrm>
            <a:off x="1871068" y="3429111"/>
            <a:ext cx="1066871" cy="2200291"/>
            <a:chOff x="266367" y="1800237"/>
            <a:chExt cx="1066871" cy="2200290"/>
          </a:xfrm>
          <a:scene3d>
            <a:camera prst="orthographicFront"/>
            <a:lightRig rig="threePt" dir="t">
              <a:rot lat="0" lon="0" rev="7500000"/>
            </a:lightRig>
          </a:scene3d>
        </p:grpSpPr>
        <p:sp>
          <p:nvSpPr>
            <p:cNvPr id="38" name="同侧圆角矩形 37"/>
            <p:cNvSpPr/>
            <p:nvPr/>
          </p:nvSpPr>
          <p:spPr>
            <a:xfrm rot="10800000">
              <a:off x="266367" y="1800237"/>
              <a:ext cx="1066871" cy="2200290"/>
            </a:xfrm>
            <a:prstGeom prst="round2SameRect">
              <a:avLst>
                <a:gd name="adj1" fmla="val 10500"/>
                <a:gd name="adj2" fmla="val 0"/>
              </a:avLst>
            </a:prstGeom>
            <a:gradFill rotWithShape="0">
              <a:gsLst>
                <a:gs pos="0">
                  <a:srgbClr val="0070C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9" name="同侧圆角矩形 6"/>
            <p:cNvSpPr/>
            <p:nvPr/>
          </p:nvSpPr>
          <p:spPr>
            <a:xfrm rot="21600000">
              <a:off x="299177" y="1800237"/>
              <a:ext cx="1001251" cy="216748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0" tIns="177800" rIns="177800" bIns="177800" spcCol="1270"/>
            <a:lstStyle/>
            <a:p>
              <a:pPr marL="0" marR="0" lvl="0" indent="0" algn="ctr" defTabSz="1111250" rtl="0" eaLnBrk="1" fontAlgn="base" latinLnBrk="0" hangingPunct="1">
                <a:lnSpc>
                  <a:spcPct val="90000"/>
                </a:lnSpc>
                <a:spcBef>
                  <a:spcPct val="0"/>
                </a:spcBef>
                <a:spcAft>
                  <a:spcPct val="35000"/>
                </a:spcAft>
                <a:buClrTx/>
                <a:buSzTx/>
                <a:buFontTx/>
                <a:buNone/>
                <a:defRPr/>
              </a:pPr>
              <a:r>
                <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rPr>
                <a:t>防护服</a:t>
              </a:r>
              <a:endPar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endParaRPr>
            </a:p>
          </p:txBody>
        </p:sp>
      </p:grpSp>
      <p:sp>
        <p:nvSpPr>
          <p:cNvPr id="11" name="圆角矩形 10"/>
          <p:cNvSpPr/>
          <p:nvPr/>
        </p:nvSpPr>
        <p:spPr>
          <a:xfrm>
            <a:off x="3044628" y="1868903"/>
            <a:ext cx="1066871" cy="1320175"/>
          </a:xfrm>
          <a:prstGeom prst="roundRect">
            <a:avLst>
              <a:gd name="adj" fmla="val 10000"/>
            </a:avLst>
          </a:prstGeom>
          <a:blipFill rotWithShape="0">
            <a:blip r:embed="rId2"/>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12" name="组合 11"/>
          <p:cNvGrpSpPr/>
          <p:nvPr/>
        </p:nvGrpSpPr>
        <p:grpSpPr>
          <a:xfrm>
            <a:off x="3044628" y="3429111"/>
            <a:ext cx="1066871" cy="2200291"/>
            <a:chOff x="1439926" y="1800237"/>
            <a:chExt cx="1066871" cy="2200290"/>
          </a:xfrm>
          <a:scene3d>
            <a:camera prst="orthographicFront"/>
            <a:lightRig rig="threePt" dir="t">
              <a:rot lat="0" lon="0" rev="7500000"/>
            </a:lightRig>
          </a:scene3d>
        </p:grpSpPr>
        <p:sp>
          <p:nvSpPr>
            <p:cNvPr id="36" name="同侧圆角矩形 35"/>
            <p:cNvSpPr/>
            <p:nvPr/>
          </p:nvSpPr>
          <p:spPr>
            <a:xfrm rot="10800000">
              <a:off x="1439926" y="1800237"/>
              <a:ext cx="1066871" cy="2200290"/>
            </a:xfrm>
            <a:prstGeom prst="round2SameRect">
              <a:avLst>
                <a:gd name="adj1" fmla="val 10500"/>
                <a:gd name="adj2" fmla="val 0"/>
              </a:avLst>
            </a:prstGeom>
            <a:gradFill rotWithShape="0">
              <a:gsLst>
                <a:gs pos="0">
                  <a:srgbClr val="0070C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7" name="同侧圆角矩形 9"/>
            <p:cNvSpPr/>
            <p:nvPr/>
          </p:nvSpPr>
          <p:spPr>
            <a:xfrm rot="21600000">
              <a:off x="1472736" y="1800237"/>
              <a:ext cx="1001251" cy="216748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0" tIns="177800" rIns="177800" bIns="177800" spcCol="1270"/>
            <a:lstStyle/>
            <a:p>
              <a:pPr marL="0" marR="0" lvl="0" indent="0" algn="ctr" defTabSz="1111250" rtl="0" eaLnBrk="1" fontAlgn="base" latinLnBrk="0" hangingPunct="1">
                <a:lnSpc>
                  <a:spcPct val="90000"/>
                </a:lnSpc>
                <a:spcBef>
                  <a:spcPct val="0"/>
                </a:spcBef>
                <a:spcAft>
                  <a:spcPct val="35000"/>
                </a:spcAft>
                <a:buClrTx/>
                <a:buSzTx/>
                <a:buFontTx/>
                <a:buNone/>
                <a:defRPr/>
              </a:pPr>
              <a:r>
                <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rPr>
                <a:t>防护眼罩、防护面罩</a:t>
              </a:r>
              <a:endPar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endParaRPr>
            </a:p>
          </p:txBody>
        </p:sp>
      </p:grpSp>
      <p:sp>
        <p:nvSpPr>
          <p:cNvPr id="13" name="圆角矩形 12"/>
          <p:cNvSpPr/>
          <p:nvPr/>
        </p:nvSpPr>
        <p:spPr>
          <a:xfrm>
            <a:off x="4218185" y="1868903"/>
            <a:ext cx="1066870" cy="1320175"/>
          </a:xfrm>
          <a:prstGeom prst="roundRect">
            <a:avLst>
              <a:gd name="adj" fmla="val 10000"/>
            </a:avLst>
          </a:prstGeom>
          <a:blipFill rotWithShape="0">
            <a:blip r:embed="rId3"/>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14" name="组合 13"/>
          <p:cNvGrpSpPr/>
          <p:nvPr/>
        </p:nvGrpSpPr>
        <p:grpSpPr>
          <a:xfrm>
            <a:off x="4218186" y="3429111"/>
            <a:ext cx="1066872" cy="2200291"/>
            <a:chOff x="2613485" y="1800237"/>
            <a:chExt cx="1066871" cy="2200290"/>
          </a:xfrm>
          <a:scene3d>
            <a:camera prst="orthographicFront"/>
            <a:lightRig rig="threePt" dir="t">
              <a:rot lat="0" lon="0" rev="7500000"/>
            </a:lightRig>
          </a:scene3d>
        </p:grpSpPr>
        <p:sp>
          <p:nvSpPr>
            <p:cNvPr id="34" name="同侧圆角矩形 33"/>
            <p:cNvSpPr/>
            <p:nvPr/>
          </p:nvSpPr>
          <p:spPr>
            <a:xfrm rot="10800000">
              <a:off x="2613485" y="1800237"/>
              <a:ext cx="1066871" cy="2200290"/>
            </a:xfrm>
            <a:prstGeom prst="round2SameRect">
              <a:avLst>
                <a:gd name="adj1" fmla="val 10500"/>
                <a:gd name="adj2" fmla="val 0"/>
              </a:avLst>
            </a:prstGeom>
            <a:gradFill rotWithShape="0">
              <a:gsLst>
                <a:gs pos="0">
                  <a:srgbClr val="0070C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5" name="同侧圆角矩形 12"/>
            <p:cNvSpPr/>
            <p:nvPr/>
          </p:nvSpPr>
          <p:spPr>
            <a:xfrm rot="21600000">
              <a:off x="2646295" y="1800237"/>
              <a:ext cx="1001251" cy="216748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0" tIns="177800" rIns="177800" bIns="177800" spcCol="1270"/>
            <a:lstStyle/>
            <a:p>
              <a:pPr marL="0" marR="0" lvl="0" indent="0" algn="ctr" defTabSz="1111250" rtl="0" eaLnBrk="1" fontAlgn="base" latinLnBrk="0" hangingPunct="1">
                <a:lnSpc>
                  <a:spcPct val="90000"/>
                </a:lnSpc>
                <a:spcBef>
                  <a:spcPct val="0"/>
                </a:spcBef>
                <a:spcAft>
                  <a:spcPct val="35000"/>
                </a:spcAft>
                <a:buClrTx/>
                <a:buSzTx/>
                <a:buFontTx/>
                <a:buNone/>
                <a:defRPr/>
              </a:pPr>
              <a:r>
                <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rPr>
                <a:t>防护鞋</a:t>
              </a:r>
              <a:endPar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endParaRPr>
            </a:p>
          </p:txBody>
        </p:sp>
      </p:grpSp>
      <p:sp>
        <p:nvSpPr>
          <p:cNvPr id="15" name="圆角矩形 14"/>
          <p:cNvSpPr/>
          <p:nvPr/>
        </p:nvSpPr>
        <p:spPr>
          <a:xfrm>
            <a:off x="5391745" y="1868903"/>
            <a:ext cx="1066872" cy="1320175"/>
          </a:xfrm>
          <a:prstGeom prst="roundRect">
            <a:avLst>
              <a:gd name="adj" fmla="val 10000"/>
            </a:avLst>
          </a:prstGeom>
          <a:blipFill rotWithShape="0">
            <a:blip r:embed="rId4"/>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16" name="组合 15"/>
          <p:cNvGrpSpPr/>
          <p:nvPr/>
        </p:nvGrpSpPr>
        <p:grpSpPr>
          <a:xfrm>
            <a:off x="5391745" y="3429111"/>
            <a:ext cx="1066871" cy="2200291"/>
            <a:chOff x="3787044" y="1800237"/>
            <a:chExt cx="1066871" cy="2200290"/>
          </a:xfrm>
          <a:scene3d>
            <a:camera prst="orthographicFront"/>
            <a:lightRig rig="threePt" dir="t">
              <a:rot lat="0" lon="0" rev="7500000"/>
            </a:lightRig>
          </a:scene3d>
        </p:grpSpPr>
        <p:sp>
          <p:nvSpPr>
            <p:cNvPr id="32" name="同侧圆角矩形 31"/>
            <p:cNvSpPr/>
            <p:nvPr/>
          </p:nvSpPr>
          <p:spPr>
            <a:xfrm rot="10800000">
              <a:off x="3787044" y="1800237"/>
              <a:ext cx="1066871" cy="2200290"/>
            </a:xfrm>
            <a:prstGeom prst="round2SameRect">
              <a:avLst>
                <a:gd name="adj1" fmla="val 10500"/>
                <a:gd name="adj2" fmla="val 0"/>
              </a:avLst>
            </a:prstGeom>
            <a:gradFill rotWithShape="0">
              <a:gsLst>
                <a:gs pos="0">
                  <a:srgbClr val="0070C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3" name="同侧圆角矩形 15"/>
            <p:cNvSpPr/>
            <p:nvPr/>
          </p:nvSpPr>
          <p:spPr>
            <a:xfrm rot="21600000">
              <a:off x="3819854" y="1800237"/>
              <a:ext cx="1001251" cy="216748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0" tIns="177800" rIns="177800" bIns="177800" spcCol="1270"/>
            <a:lstStyle/>
            <a:p>
              <a:pPr marL="0" marR="0" lvl="0" indent="0" algn="ctr" defTabSz="1111250" rtl="0" eaLnBrk="1" fontAlgn="base" latinLnBrk="0" hangingPunct="1">
                <a:lnSpc>
                  <a:spcPct val="90000"/>
                </a:lnSpc>
                <a:spcBef>
                  <a:spcPct val="0"/>
                </a:spcBef>
                <a:spcAft>
                  <a:spcPct val="35000"/>
                </a:spcAft>
                <a:buClrTx/>
                <a:buSzTx/>
                <a:buFontTx/>
                <a:buNone/>
                <a:defRPr/>
              </a:pPr>
              <a:r>
                <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rPr>
                <a:t>呼吸防护器</a:t>
              </a:r>
              <a:endPar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endParaRPr>
            </a:p>
          </p:txBody>
        </p:sp>
      </p:grpSp>
      <p:grpSp>
        <p:nvGrpSpPr>
          <p:cNvPr id="17" name="组合 16"/>
          <p:cNvGrpSpPr/>
          <p:nvPr/>
        </p:nvGrpSpPr>
        <p:grpSpPr>
          <a:xfrm>
            <a:off x="6565303" y="3429111"/>
            <a:ext cx="1066872" cy="2200291"/>
            <a:chOff x="4960602" y="1800237"/>
            <a:chExt cx="1066871" cy="2200290"/>
          </a:xfrm>
          <a:scene3d>
            <a:camera prst="orthographicFront"/>
            <a:lightRig rig="threePt" dir="t">
              <a:rot lat="0" lon="0" rev="7500000"/>
            </a:lightRig>
          </a:scene3d>
        </p:grpSpPr>
        <p:sp>
          <p:nvSpPr>
            <p:cNvPr id="30" name="同侧圆角矩形 29"/>
            <p:cNvSpPr/>
            <p:nvPr/>
          </p:nvSpPr>
          <p:spPr>
            <a:xfrm rot="10800000">
              <a:off x="4960602" y="1800237"/>
              <a:ext cx="1066871" cy="2200290"/>
            </a:xfrm>
            <a:prstGeom prst="round2SameRect">
              <a:avLst>
                <a:gd name="adj1" fmla="val 10500"/>
                <a:gd name="adj2" fmla="val 0"/>
              </a:avLst>
            </a:prstGeom>
            <a:gradFill rotWithShape="0">
              <a:gsLst>
                <a:gs pos="0">
                  <a:srgbClr val="0070C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1" name="同侧圆角矩形 17"/>
            <p:cNvSpPr/>
            <p:nvPr/>
          </p:nvSpPr>
          <p:spPr>
            <a:xfrm rot="21600000">
              <a:off x="4993412" y="1800237"/>
              <a:ext cx="1001251" cy="216748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0" tIns="177800" rIns="177800" bIns="177800" spcCol="1270"/>
            <a:lstStyle/>
            <a:p>
              <a:pPr marL="0" marR="0" lvl="0" indent="0" algn="ctr" defTabSz="1111250" rtl="0" eaLnBrk="1" fontAlgn="base" latinLnBrk="0" hangingPunct="1">
                <a:lnSpc>
                  <a:spcPct val="90000"/>
                </a:lnSpc>
                <a:spcBef>
                  <a:spcPct val="0"/>
                </a:spcBef>
                <a:spcAft>
                  <a:spcPct val="35000"/>
                </a:spcAft>
                <a:buClrTx/>
                <a:buSzTx/>
                <a:buFontTx/>
                <a:buNone/>
                <a:defRPr/>
              </a:pPr>
              <a:r>
                <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rPr>
                <a:t>护耳器</a:t>
              </a:r>
              <a:endPar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endParaRPr>
            </a:p>
          </p:txBody>
        </p:sp>
      </p:grpSp>
      <p:sp>
        <p:nvSpPr>
          <p:cNvPr id="18" name="圆角矩形 17"/>
          <p:cNvSpPr/>
          <p:nvPr/>
        </p:nvSpPr>
        <p:spPr>
          <a:xfrm>
            <a:off x="7738860" y="1868903"/>
            <a:ext cx="1066873" cy="1320175"/>
          </a:xfrm>
          <a:prstGeom prst="roundRect">
            <a:avLst>
              <a:gd name="adj" fmla="val 10000"/>
            </a:avLst>
          </a:prstGeom>
          <a:blipFill rotWithShape="0">
            <a:blip r:embed="rId5"/>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23" name="组合 22"/>
          <p:cNvGrpSpPr/>
          <p:nvPr/>
        </p:nvGrpSpPr>
        <p:grpSpPr>
          <a:xfrm>
            <a:off x="7738863" y="3429111"/>
            <a:ext cx="1066870" cy="2200291"/>
            <a:chOff x="6134161" y="1800237"/>
            <a:chExt cx="1066871" cy="2200290"/>
          </a:xfrm>
          <a:scene3d>
            <a:camera prst="orthographicFront"/>
            <a:lightRig rig="threePt" dir="t">
              <a:rot lat="0" lon="0" rev="7500000"/>
            </a:lightRig>
          </a:scene3d>
        </p:grpSpPr>
        <p:sp>
          <p:nvSpPr>
            <p:cNvPr id="28" name="同侧圆角矩形 27"/>
            <p:cNvSpPr/>
            <p:nvPr/>
          </p:nvSpPr>
          <p:spPr>
            <a:xfrm rot="10800000">
              <a:off x="6134161" y="1800237"/>
              <a:ext cx="1066871" cy="2200290"/>
            </a:xfrm>
            <a:prstGeom prst="round2SameRect">
              <a:avLst>
                <a:gd name="adj1" fmla="val 10500"/>
                <a:gd name="adj2" fmla="val 0"/>
              </a:avLst>
            </a:prstGeom>
            <a:gradFill rotWithShape="0">
              <a:gsLst>
                <a:gs pos="0">
                  <a:srgbClr val="0070C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9" name="同侧圆角矩形 20"/>
            <p:cNvSpPr/>
            <p:nvPr/>
          </p:nvSpPr>
          <p:spPr>
            <a:xfrm rot="21600000">
              <a:off x="6166971" y="1800237"/>
              <a:ext cx="1001251" cy="216748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0" tIns="177800" rIns="177800" bIns="177800" spcCol="1270"/>
            <a:lstStyle/>
            <a:p>
              <a:pPr marL="0" marR="0" lvl="0" indent="0" algn="ctr" defTabSz="1111250" rtl="0" eaLnBrk="1" fontAlgn="base" latinLnBrk="0" hangingPunct="1">
                <a:lnSpc>
                  <a:spcPct val="90000"/>
                </a:lnSpc>
                <a:spcBef>
                  <a:spcPct val="0"/>
                </a:spcBef>
                <a:spcAft>
                  <a:spcPct val="35000"/>
                </a:spcAft>
                <a:buClrTx/>
                <a:buSzTx/>
                <a:buFontTx/>
                <a:buNone/>
                <a:defRPr/>
              </a:pPr>
              <a:r>
                <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rPr>
                <a:t>防护手套</a:t>
              </a:r>
              <a:endPar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endParaRPr>
            </a:p>
          </p:txBody>
        </p:sp>
      </p:grpSp>
      <p:sp>
        <p:nvSpPr>
          <p:cNvPr id="24" name="圆角矩形 23"/>
          <p:cNvSpPr/>
          <p:nvPr/>
        </p:nvSpPr>
        <p:spPr>
          <a:xfrm>
            <a:off x="8912422" y="1868903"/>
            <a:ext cx="1066871" cy="1320175"/>
          </a:xfrm>
          <a:prstGeom prst="roundRect">
            <a:avLst>
              <a:gd name="adj" fmla="val 10000"/>
            </a:avLst>
          </a:prstGeom>
          <a:blipFill rotWithShape="0">
            <a:blip r:embed="rId6"/>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25" name="组合 24"/>
          <p:cNvGrpSpPr/>
          <p:nvPr/>
        </p:nvGrpSpPr>
        <p:grpSpPr>
          <a:xfrm>
            <a:off x="8912420" y="3429111"/>
            <a:ext cx="1066871" cy="2200291"/>
            <a:chOff x="7307720" y="1800237"/>
            <a:chExt cx="1066871" cy="2200290"/>
          </a:xfrm>
          <a:scene3d>
            <a:camera prst="orthographicFront"/>
            <a:lightRig rig="threePt" dir="t">
              <a:rot lat="0" lon="0" rev="7500000"/>
            </a:lightRig>
          </a:scene3d>
        </p:grpSpPr>
        <p:sp>
          <p:nvSpPr>
            <p:cNvPr id="26" name="同侧圆角矩形 25"/>
            <p:cNvSpPr/>
            <p:nvPr/>
          </p:nvSpPr>
          <p:spPr>
            <a:xfrm rot="10800000">
              <a:off x="7307720" y="1800237"/>
              <a:ext cx="1066871" cy="2200290"/>
            </a:xfrm>
            <a:prstGeom prst="round2SameRect">
              <a:avLst>
                <a:gd name="adj1" fmla="val 10500"/>
                <a:gd name="adj2" fmla="val 0"/>
              </a:avLst>
            </a:prstGeom>
            <a:gradFill rotWithShape="0">
              <a:gsLst>
                <a:gs pos="0">
                  <a:srgbClr val="0070C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7" name="同侧圆角矩形 23"/>
            <p:cNvSpPr/>
            <p:nvPr/>
          </p:nvSpPr>
          <p:spPr>
            <a:xfrm rot="21600000">
              <a:off x="7340530" y="1800237"/>
              <a:ext cx="1001251" cy="216748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0" tIns="177800" rIns="177800" bIns="177800" spcCol="1270"/>
            <a:lstStyle/>
            <a:p>
              <a:pPr marL="0" marR="0" lvl="0" indent="0" algn="ctr" defTabSz="1111250" rtl="0" eaLnBrk="1" fontAlgn="base" latinLnBrk="0" hangingPunct="1">
                <a:lnSpc>
                  <a:spcPct val="90000"/>
                </a:lnSpc>
                <a:spcBef>
                  <a:spcPct val="0"/>
                </a:spcBef>
                <a:spcAft>
                  <a:spcPct val="35000"/>
                </a:spcAft>
                <a:buClrTx/>
                <a:buSzTx/>
                <a:buFontTx/>
                <a:buNone/>
                <a:defRPr/>
              </a:pPr>
              <a:r>
                <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rPr>
                <a:t>安全带</a:t>
              </a:r>
              <a:endParaRPr kumimoji="0" lang="zh-CN" altLang="en-US" sz="25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微软雅黑" panose="020B0503020204020204" pitchFamily="34" charset="-122"/>
              </a:endParaRPr>
            </a:p>
          </p:txBody>
        </p:sp>
      </p:grpSp>
      <p:sp>
        <p:nvSpPr>
          <p:cNvPr id="40" name="圆角矩形 39"/>
          <p:cNvSpPr/>
          <p:nvPr/>
        </p:nvSpPr>
        <p:spPr>
          <a:xfrm>
            <a:off x="6532491" y="1868903"/>
            <a:ext cx="1066872" cy="1320175"/>
          </a:xfrm>
          <a:prstGeom prst="roundRect">
            <a:avLst>
              <a:gd name="adj" fmla="val 10000"/>
            </a:avLst>
          </a:prstGeom>
          <a:blipFill rotWithShape="0">
            <a:blip r:embed="rId7"/>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30"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131" name="矩形 2"/>
          <p:cNvSpPr/>
          <p:nvPr/>
        </p:nvSpPr>
        <p:spPr>
          <a:xfrm>
            <a:off x="696913" y="1520825"/>
            <a:ext cx="5049837" cy="646113"/>
          </a:xfrm>
          <a:prstGeom prst="rect">
            <a:avLst/>
          </a:prstGeom>
          <a:noFill/>
          <a:ln w="9525">
            <a:noFill/>
          </a:ln>
        </p:spPr>
        <p:txBody>
          <a:bodyPr wrap="none" anchor="t" anchorCtr="0">
            <a:spAutoFit/>
          </a:bodyPr>
          <a:p>
            <a:pPr>
              <a:spcBef>
                <a:spcPct val="50000"/>
              </a:spcBef>
            </a:pP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、安全帽的防护作用：</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8132" name="Picture 2" descr="hard hats,industries,safety,安全,安全帽,行业"/>
          <p:cNvPicPr>
            <a:picLocks noChangeAspect="1"/>
          </p:cNvPicPr>
          <p:nvPr/>
        </p:nvPicPr>
        <p:blipFill>
          <a:blip r:embed="rId1"/>
          <a:stretch>
            <a:fillRect/>
          </a:stretch>
        </p:blipFill>
        <p:spPr>
          <a:xfrm>
            <a:off x="6889750" y="2463800"/>
            <a:ext cx="3095625" cy="3095625"/>
          </a:xfrm>
          <a:prstGeom prst="rect">
            <a:avLst/>
          </a:prstGeom>
          <a:noFill/>
          <a:ln w="9525">
            <a:noFill/>
          </a:ln>
        </p:spPr>
      </p:pic>
      <p:sp>
        <p:nvSpPr>
          <p:cNvPr id="48133" name="矩形 1"/>
          <p:cNvSpPr/>
          <p:nvPr/>
        </p:nvSpPr>
        <p:spPr>
          <a:xfrm>
            <a:off x="696913" y="2774950"/>
            <a:ext cx="5327650" cy="2800350"/>
          </a:xfrm>
          <a:prstGeom prst="rect">
            <a:avLst/>
          </a:prstGeom>
          <a:noFill/>
          <a:ln w="9525">
            <a:noFill/>
          </a:ln>
        </p:spPr>
        <p:txBody>
          <a:bodyPr anchor="t" anchorCtr="0">
            <a:spAutoFit/>
          </a:bodyPr>
          <a:p>
            <a:pPr>
              <a:spcBef>
                <a:spcPct val="50000"/>
              </a:spcBef>
            </a:pP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）防止物体打击伤害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50000"/>
              </a:spcBef>
            </a:pP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）防止高处坠落伤害头部</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50000"/>
              </a:spcBef>
            </a:pP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）防止机械性损伤</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50000"/>
              </a:spcBef>
            </a:pP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）防止污染毛发伤害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54"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155" name="矩形 2"/>
          <p:cNvSpPr/>
          <p:nvPr/>
        </p:nvSpPr>
        <p:spPr>
          <a:xfrm>
            <a:off x="768350" y="1193800"/>
            <a:ext cx="5281613" cy="646113"/>
          </a:xfrm>
          <a:prstGeom prst="rect">
            <a:avLst/>
          </a:prstGeom>
          <a:noFill/>
          <a:ln w="9525">
            <a:noFill/>
          </a:ln>
        </p:spPr>
        <p:txBody>
          <a:bodyPr wrap="none" anchor="t" anchorCtr="0">
            <a:spAutoFit/>
          </a:bodyPr>
          <a:p>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 2</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、防护眼镜和防护面罩</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56" name="矩形 8"/>
          <p:cNvSpPr/>
          <p:nvPr/>
        </p:nvSpPr>
        <p:spPr>
          <a:xfrm>
            <a:off x="1704975" y="1930400"/>
            <a:ext cx="8929688" cy="461963"/>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有电焊工护目镜、炉窑工护目镜和面罩、防微波和防碎屑眼睛等。</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768350" y="2924175"/>
            <a:ext cx="7777163" cy="2801938"/>
          </a:xfrm>
          <a:prstGeom prst="rect">
            <a:avLst/>
          </a:prstGeom>
        </p:spPr>
        <p:txBody>
          <a:bodyPr>
            <a:spAutoFit/>
          </a:bodyP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      </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防止异物进入眼睛</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auto" latinLnBrk="0" hangingPunct="1">
              <a:lnSpc>
                <a:spcPct val="100000"/>
              </a:lnSpc>
              <a:spcBef>
                <a:spcPct val="5000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防止化学性物品的伤害</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auto" latinLnBrk="0" hangingPunct="1">
              <a:lnSpc>
                <a:spcPct val="100000"/>
              </a:lnSpc>
              <a:spcBef>
                <a:spcPct val="5000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防止强光、紫外线和红外线的伤害</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防止微波、激光和电离辐射的伤害</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9158" name="图片 1"/>
          <p:cNvPicPr>
            <a:picLocks noChangeAspect="1"/>
          </p:cNvPicPr>
          <p:nvPr/>
        </p:nvPicPr>
        <p:blipFill>
          <a:blip r:embed="rId1"/>
          <a:stretch>
            <a:fillRect/>
          </a:stretch>
        </p:blipFill>
        <p:spPr>
          <a:xfrm>
            <a:off x="8545513" y="2924175"/>
            <a:ext cx="3449637" cy="2027238"/>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85"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3985"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2540"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5091" y="1143595"/>
            <a:ext cx="3744890" cy="2496170"/>
          </a:xfrm>
          <a:prstGeom prst="rect">
            <a:avLst/>
          </a:prstGeom>
        </p:spPr>
      </p:pic>
      <p:sp>
        <p:nvSpPr>
          <p:cNvPr id="6" name="标题 3"/>
          <p:cNvSpPr txBox="1"/>
          <p:nvPr/>
        </p:nvSpPr>
        <p:spPr>
          <a:xfrm>
            <a:off x="122525"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4783"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78"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179" name="矩形 2"/>
          <p:cNvSpPr/>
          <p:nvPr/>
        </p:nvSpPr>
        <p:spPr>
          <a:xfrm>
            <a:off x="1690688" y="1235075"/>
            <a:ext cx="2270125" cy="646113"/>
          </a:xfrm>
          <a:prstGeom prst="rect">
            <a:avLst/>
          </a:prstGeom>
          <a:noFill/>
          <a:ln w="9525">
            <a:noFill/>
          </a:ln>
        </p:spPr>
        <p:txBody>
          <a:bodyPr wrap="none" anchor="t" anchorCtr="0">
            <a:spAutoFit/>
          </a:bodyPr>
          <a:p>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、防护鞋</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0180" name="Picture 15"/>
          <p:cNvPicPr>
            <a:picLocks noChangeAspect="1"/>
          </p:cNvPicPr>
          <p:nvPr/>
        </p:nvPicPr>
        <p:blipFill>
          <a:blip r:embed="rId1"/>
          <a:stretch>
            <a:fillRect/>
          </a:stretch>
        </p:blipFill>
        <p:spPr>
          <a:xfrm>
            <a:off x="1906588" y="2171700"/>
            <a:ext cx="2428875" cy="1712913"/>
          </a:xfrm>
          <a:prstGeom prst="rect">
            <a:avLst/>
          </a:prstGeom>
          <a:noFill/>
          <a:ln w="9525">
            <a:noFill/>
          </a:ln>
        </p:spPr>
      </p:pic>
      <p:pic>
        <p:nvPicPr>
          <p:cNvPr id="50181" name="Picture 15" descr="PSB"/>
          <p:cNvPicPr>
            <a:picLocks noChangeAspect="1"/>
          </p:cNvPicPr>
          <p:nvPr/>
        </p:nvPicPr>
        <p:blipFill>
          <a:blip r:embed="rId2"/>
          <a:stretch>
            <a:fillRect/>
          </a:stretch>
        </p:blipFill>
        <p:spPr>
          <a:xfrm>
            <a:off x="1330325" y="4116388"/>
            <a:ext cx="1512888" cy="782637"/>
          </a:xfrm>
          <a:prstGeom prst="rect">
            <a:avLst/>
          </a:prstGeom>
          <a:noFill/>
          <a:ln w="9525">
            <a:noFill/>
          </a:ln>
        </p:spPr>
      </p:pic>
      <p:pic>
        <p:nvPicPr>
          <p:cNvPr id="50182" name="Picture 17" descr="stan-ce-en345-1"/>
          <p:cNvPicPr>
            <a:picLocks noChangeAspect="1"/>
          </p:cNvPicPr>
          <p:nvPr/>
        </p:nvPicPr>
        <p:blipFill>
          <a:blip r:embed="rId3"/>
          <a:stretch>
            <a:fillRect/>
          </a:stretch>
        </p:blipFill>
        <p:spPr>
          <a:xfrm>
            <a:off x="3994150" y="4259263"/>
            <a:ext cx="576263" cy="557212"/>
          </a:xfrm>
          <a:prstGeom prst="rect">
            <a:avLst/>
          </a:prstGeom>
          <a:noFill/>
          <a:ln w="9525">
            <a:noFill/>
          </a:ln>
        </p:spPr>
      </p:pic>
      <p:sp>
        <p:nvSpPr>
          <p:cNvPr id="50183" name="Rectangle 28"/>
          <p:cNvSpPr/>
          <p:nvPr/>
        </p:nvSpPr>
        <p:spPr>
          <a:xfrm>
            <a:off x="1330325" y="5195888"/>
            <a:ext cx="1439863" cy="457200"/>
          </a:xfrm>
          <a:prstGeom prst="rect">
            <a:avLst/>
          </a:prstGeom>
          <a:noFill/>
          <a:ln w="9525">
            <a:noFill/>
          </a:ln>
        </p:spPr>
        <p:txBody>
          <a:bodyPr lIns="90000" tIns="46038" rIns="90000" bIns="46038" anchor="b"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美国标准</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84" name="Rectangle 26"/>
          <p:cNvSpPr/>
          <p:nvPr/>
        </p:nvSpPr>
        <p:spPr>
          <a:xfrm>
            <a:off x="3562350" y="5051425"/>
            <a:ext cx="1439863" cy="641350"/>
          </a:xfrm>
          <a:prstGeom prst="rect">
            <a:avLst/>
          </a:prstGeom>
          <a:noFill/>
          <a:ln w="9525">
            <a:noFill/>
          </a:ln>
        </p:spPr>
        <p:txBody>
          <a:bodyPr lIns="90000" tIns="46038" rIns="90000" bIns="46038" anchor="b"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欧洲标准</a:t>
            </a:r>
            <a:r>
              <a:rPr lang="zh-CN" altLang="en-US" sz="3600" dirty="0">
                <a:solidFill>
                  <a:srgbClr val="FFCC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3200" dirty="0">
              <a:solidFill>
                <a:srgbClr val="FFCC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0185" name="Picture 8" descr="icon_01"/>
          <p:cNvPicPr>
            <a:picLocks noChangeAspect="1"/>
          </p:cNvPicPr>
          <p:nvPr/>
        </p:nvPicPr>
        <p:blipFill>
          <a:blip r:embed="rId4"/>
          <a:stretch>
            <a:fillRect/>
          </a:stretch>
        </p:blipFill>
        <p:spPr>
          <a:xfrm>
            <a:off x="6156325" y="1738313"/>
            <a:ext cx="504825" cy="417512"/>
          </a:xfrm>
          <a:prstGeom prst="rect">
            <a:avLst/>
          </a:prstGeom>
          <a:noFill/>
          <a:ln w="9525">
            <a:noFill/>
          </a:ln>
        </p:spPr>
      </p:pic>
      <p:pic>
        <p:nvPicPr>
          <p:cNvPr id="50186" name="Picture 9" descr="icon_02"/>
          <p:cNvPicPr>
            <a:picLocks noChangeAspect="1"/>
          </p:cNvPicPr>
          <p:nvPr/>
        </p:nvPicPr>
        <p:blipFill>
          <a:blip r:embed="rId5"/>
          <a:stretch>
            <a:fillRect/>
          </a:stretch>
        </p:blipFill>
        <p:spPr>
          <a:xfrm>
            <a:off x="6156325" y="3179763"/>
            <a:ext cx="504825" cy="417512"/>
          </a:xfrm>
          <a:prstGeom prst="rect">
            <a:avLst/>
          </a:prstGeom>
          <a:noFill/>
          <a:ln w="9525">
            <a:noFill/>
          </a:ln>
        </p:spPr>
      </p:pic>
      <p:pic>
        <p:nvPicPr>
          <p:cNvPr id="50187" name="Picture 10" descr="icon_06"/>
          <p:cNvPicPr>
            <a:picLocks noChangeAspect="1"/>
          </p:cNvPicPr>
          <p:nvPr/>
        </p:nvPicPr>
        <p:blipFill>
          <a:blip r:embed="rId6"/>
          <a:stretch>
            <a:fillRect/>
          </a:stretch>
        </p:blipFill>
        <p:spPr>
          <a:xfrm>
            <a:off x="6156325" y="2530475"/>
            <a:ext cx="498475" cy="412750"/>
          </a:xfrm>
          <a:prstGeom prst="rect">
            <a:avLst/>
          </a:prstGeom>
          <a:noFill/>
          <a:ln w="9525">
            <a:noFill/>
          </a:ln>
        </p:spPr>
      </p:pic>
      <p:pic>
        <p:nvPicPr>
          <p:cNvPr id="50188" name="Picture 12" descr="icon_08"/>
          <p:cNvPicPr>
            <a:picLocks noChangeAspect="1"/>
          </p:cNvPicPr>
          <p:nvPr/>
        </p:nvPicPr>
        <p:blipFill>
          <a:blip r:embed="rId7"/>
          <a:stretch>
            <a:fillRect/>
          </a:stretch>
        </p:blipFill>
        <p:spPr>
          <a:xfrm>
            <a:off x="6156325" y="3898900"/>
            <a:ext cx="498475" cy="412750"/>
          </a:xfrm>
          <a:prstGeom prst="rect">
            <a:avLst/>
          </a:prstGeom>
          <a:noFill/>
          <a:ln w="9525">
            <a:noFill/>
          </a:ln>
        </p:spPr>
      </p:pic>
      <p:pic>
        <p:nvPicPr>
          <p:cNvPr id="50189" name="Picture 13" descr="icon_10"/>
          <p:cNvPicPr>
            <a:picLocks noChangeAspect="1"/>
          </p:cNvPicPr>
          <p:nvPr/>
        </p:nvPicPr>
        <p:blipFill>
          <a:blip r:embed="rId8"/>
          <a:stretch>
            <a:fillRect/>
          </a:stretch>
        </p:blipFill>
        <p:spPr>
          <a:xfrm>
            <a:off x="6156325" y="4619625"/>
            <a:ext cx="503238" cy="415925"/>
          </a:xfrm>
          <a:prstGeom prst="rect">
            <a:avLst/>
          </a:prstGeom>
          <a:noFill/>
          <a:ln w="9525">
            <a:noFill/>
          </a:ln>
        </p:spPr>
      </p:pic>
      <p:pic>
        <p:nvPicPr>
          <p:cNvPr id="50190" name="Picture 18" descr="icon_07"/>
          <p:cNvPicPr>
            <a:picLocks noChangeAspect="1"/>
          </p:cNvPicPr>
          <p:nvPr/>
        </p:nvPicPr>
        <p:blipFill>
          <a:blip r:embed="rId9"/>
          <a:stretch>
            <a:fillRect/>
          </a:stretch>
        </p:blipFill>
        <p:spPr>
          <a:xfrm>
            <a:off x="6156325" y="5426075"/>
            <a:ext cx="504825" cy="417513"/>
          </a:xfrm>
          <a:prstGeom prst="rect">
            <a:avLst/>
          </a:prstGeom>
          <a:noFill/>
          <a:ln w="9525">
            <a:noFill/>
          </a:ln>
        </p:spPr>
      </p:pic>
      <p:sp>
        <p:nvSpPr>
          <p:cNvPr id="50191" name="Rectangle 20"/>
          <p:cNvSpPr/>
          <p:nvPr/>
        </p:nvSpPr>
        <p:spPr>
          <a:xfrm>
            <a:off x="7018338" y="1739900"/>
            <a:ext cx="1511300" cy="461963"/>
          </a:xfrm>
          <a:prstGeom prst="rect">
            <a:avLst/>
          </a:prstGeom>
          <a:noFill/>
          <a:ln w="9525">
            <a:noFill/>
          </a:ln>
        </p:spPr>
        <p:txBody>
          <a:bodyPr lIns="90000" tIns="46038" rIns="90000" bIns="46038" anchor="b"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防静电鞋</a:t>
            </a:r>
            <a:endParaRPr lang="zh-CN" altLang="en-US" sz="2400" dirty="0">
              <a:solidFill>
                <a:srgbClr val="FFCC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92" name="Rectangle 22"/>
          <p:cNvSpPr/>
          <p:nvPr/>
        </p:nvSpPr>
        <p:spPr>
          <a:xfrm>
            <a:off x="7018338" y="4548188"/>
            <a:ext cx="1439862" cy="461962"/>
          </a:xfrm>
          <a:prstGeom prst="rect">
            <a:avLst/>
          </a:prstGeom>
          <a:noFill/>
          <a:ln w="9525">
            <a:noFill/>
          </a:ln>
        </p:spPr>
        <p:txBody>
          <a:bodyPr lIns="90000" tIns="46038" rIns="90000" bIns="46038" anchor="b"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减震鞋底 </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93" name="Rectangle 23"/>
          <p:cNvSpPr/>
          <p:nvPr/>
        </p:nvSpPr>
        <p:spPr>
          <a:xfrm>
            <a:off x="7019925" y="3898900"/>
            <a:ext cx="2087563" cy="461963"/>
          </a:xfrm>
          <a:prstGeom prst="rect">
            <a:avLst/>
          </a:prstGeom>
          <a:noFill/>
          <a:ln w="9525">
            <a:noFill/>
          </a:ln>
        </p:spPr>
        <p:txBody>
          <a:bodyPr lIns="90000" tIns="46038" rIns="90000" bIns="46038" anchor="b"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防刺穿钢底板 </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94" name="Rectangle 25"/>
          <p:cNvSpPr/>
          <p:nvPr/>
        </p:nvSpPr>
        <p:spPr>
          <a:xfrm>
            <a:off x="7019925" y="5195888"/>
            <a:ext cx="1439863" cy="641350"/>
          </a:xfrm>
          <a:prstGeom prst="rect">
            <a:avLst/>
          </a:prstGeom>
          <a:noFill/>
          <a:ln w="9525">
            <a:noFill/>
          </a:ln>
        </p:spPr>
        <p:txBody>
          <a:bodyPr lIns="90000" tIns="46038" rIns="90000" bIns="46038" anchor="b"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防滑鞋底</a:t>
            </a:r>
            <a:r>
              <a:rPr lang="zh-CN" altLang="en-US" sz="3600" dirty="0">
                <a:solidFill>
                  <a:srgbClr val="FFCC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3600" dirty="0">
              <a:solidFill>
                <a:srgbClr val="FFCC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95" name="Rectangle 21"/>
          <p:cNvSpPr/>
          <p:nvPr/>
        </p:nvSpPr>
        <p:spPr>
          <a:xfrm>
            <a:off x="7018338" y="3178175"/>
            <a:ext cx="2808287" cy="461963"/>
          </a:xfrm>
          <a:prstGeom prst="rect">
            <a:avLst/>
          </a:prstGeom>
          <a:noFill/>
          <a:ln w="9525">
            <a:noFill/>
          </a:ln>
        </p:spPr>
        <p:txBody>
          <a:bodyPr lIns="90000" tIns="46038" rIns="90000" bIns="46038" anchor="b"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鞋底防油及耐酸</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碱 </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96" name="Rectangle 24"/>
          <p:cNvSpPr/>
          <p:nvPr/>
        </p:nvSpPr>
        <p:spPr>
          <a:xfrm>
            <a:off x="7018338" y="2530475"/>
            <a:ext cx="2952750" cy="461963"/>
          </a:xfrm>
          <a:prstGeom prst="rect">
            <a:avLst/>
          </a:prstGeom>
          <a:noFill/>
          <a:ln w="9525">
            <a:noFill/>
          </a:ln>
        </p:spPr>
        <p:txBody>
          <a:bodyPr lIns="90000" tIns="46038" rIns="90000" bIns="46038" anchor="b"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钢包头（</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200J</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2"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203" name="矩形 2"/>
          <p:cNvSpPr/>
          <p:nvPr/>
        </p:nvSpPr>
        <p:spPr>
          <a:xfrm>
            <a:off x="819150" y="1268413"/>
            <a:ext cx="3659188" cy="646112"/>
          </a:xfrm>
          <a:prstGeom prst="rect">
            <a:avLst/>
          </a:prstGeom>
          <a:noFill/>
          <a:ln w="9525">
            <a:noFill/>
          </a:ln>
        </p:spPr>
        <p:txBody>
          <a:bodyPr wrap="none" anchor="t" anchorCtr="0">
            <a:spAutoFit/>
          </a:bodyPr>
          <a:p>
            <a:pPr>
              <a:spcBef>
                <a:spcPct val="50000"/>
              </a:spcBef>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防护鞋的作用 ：</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4" name="矩形 3"/>
          <p:cNvSpPr/>
          <p:nvPr/>
        </p:nvSpPr>
        <p:spPr>
          <a:xfrm>
            <a:off x="819150" y="2070100"/>
            <a:ext cx="10453688" cy="3538538"/>
          </a:xfrm>
          <a:prstGeom prst="rect">
            <a:avLst/>
          </a:prstGeom>
          <a:noFill/>
          <a:ln w="9525">
            <a:noFill/>
          </a:ln>
        </p:spPr>
        <p:txBody>
          <a:bodyPr anchor="t" anchorCtr="0">
            <a:spAutoFit/>
          </a:bodyPr>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防止物体砸伤或剌割伤害；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防止高低温伤害，也可防治发生冻伤；</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防止酸碱性化学品伤害；</a:t>
            </a:r>
            <a:endParaRPr lang="en-US" altLang="zh-CN"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(4) </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防止触电伤害；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(5) </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防止静电伤害，静电可引起从高处坠落等二次事故；</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26"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227" name="矩形 1"/>
          <p:cNvSpPr/>
          <p:nvPr/>
        </p:nvSpPr>
        <p:spPr>
          <a:xfrm>
            <a:off x="495300" y="1120775"/>
            <a:ext cx="3429000" cy="646113"/>
          </a:xfrm>
          <a:prstGeom prst="rect">
            <a:avLst/>
          </a:prstGeom>
          <a:noFill/>
          <a:ln w="9525">
            <a:noFill/>
          </a:ln>
        </p:spPr>
        <p:txBody>
          <a:bodyPr wrap="none" anchor="t" anchorCtr="0">
            <a:spAutoFit/>
          </a:bodyPr>
          <a:p>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 4</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、呼吸防护器</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842963" y="2030413"/>
            <a:ext cx="9791700" cy="5222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800" b="0" i="0" u="none" strike="noStrike" kern="1200" cap="none" spc="0" normalizeH="0" baseline="0" noProof="0" dirty="0">
                <a:ln>
                  <a:noFill/>
                </a:ln>
                <a:solidFill>
                  <a:srgbClr val="9A2710"/>
                </a:solidFill>
                <a:effectLst/>
                <a:uLnTx/>
                <a:uFillTx/>
                <a:latin typeface="微软雅黑" panose="020B0503020204020204" pitchFamily="34" charset="-122"/>
                <a:ea typeface="+mn-ea"/>
                <a:cs typeface="微软雅黑" panose="020B0503020204020204" pitchFamily="34" charset="-122"/>
              </a:rPr>
              <a:t> </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根据结构和原理呼吸防护器可分为</a:t>
            </a:r>
            <a:r>
              <a:rPr kumimoji="0" lang="zh-CN" altLang="en-US" sz="2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过滤式</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和</a:t>
            </a:r>
            <a:r>
              <a:rPr kumimoji="0" lang="zh-CN" altLang="en-US" sz="2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送风隔离式</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两大类：</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Picture 5" descr="007"/>
          <p:cNvPicPr>
            <a:picLocks noChangeAspect="1"/>
          </p:cNvPicPr>
          <p:nvPr/>
        </p:nvPicPr>
        <p:blipFill>
          <a:blip r:embed="rId1"/>
          <a:stretch>
            <a:fillRect/>
          </a:stretch>
        </p:blipFill>
        <p:spPr>
          <a:xfrm>
            <a:off x="7392988" y="2846388"/>
            <a:ext cx="3105150" cy="3146425"/>
          </a:xfrm>
          <a:prstGeom prst="rect">
            <a:avLst/>
          </a:prstGeom>
          <a:noFill/>
          <a:ln w="9525">
            <a:noFill/>
          </a:ln>
        </p:spPr>
      </p:pic>
      <p:sp>
        <p:nvSpPr>
          <p:cNvPr id="52230" name="矩形 9"/>
          <p:cNvSpPr/>
          <p:nvPr/>
        </p:nvSpPr>
        <p:spPr>
          <a:xfrm>
            <a:off x="842963" y="2862263"/>
            <a:ext cx="6046787" cy="3046412"/>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）自吸过滤式是以佩带者自身有害物质予以过滤净化的防护器。         </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）隔离式呼吸器工作原理是将戴用者的呼吸器官与污染环境隔离，通过输入空气或氧气来维持人体正常呼吸的防护器。用在缺氧、尘毒污染严重、情况不明或有生命危险的工作场合。</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50"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251" name="矩形 2"/>
          <p:cNvSpPr/>
          <p:nvPr/>
        </p:nvSpPr>
        <p:spPr>
          <a:xfrm>
            <a:off x="863600" y="1581150"/>
            <a:ext cx="4513263" cy="523875"/>
          </a:xfrm>
          <a:prstGeom prst="rect">
            <a:avLst/>
          </a:prstGeom>
          <a:noFill/>
          <a:ln w="9525">
            <a:noFill/>
          </a:ln>
        </p:spPr>
        <p:txBody>
          <a:bodyPr wrap="none" anchor="t" anchorCtr="0">
            <a:spAutoFit/>
          </a:bodyPr>
          <a:p>
            <a:pPr>
              <a:spcBef>
                <a:spcPct val="50000"/>
              </a:spcBef>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防尘防毒呼吸用品的作用：</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52" name="矩形 11"/>
          <p:cNvSpPr/>
          <p:nvPr/>
        </p:nvSpPr>
        <p:spPr>
          <a:xfrm>
            <a:off x="863600" y="2420938"/>
            <a:ext cx="9734550" cy="3416300"/>
          </a:xfrm>
          <a:prstGeom prst="rect">
            <a:avLst/>
          </a:prstGeom>
          <a:noFill/>
          <a:ln w="9525">
            <a:noFill/>
          </a:ln>
        </p:spPr>
        <p:txBody>
          <a:bodyPr anchor="t" anchorCtr="0">
            <a:spAutoFit/>
          </a:bodyPr>
          <a:p>
            <a:pPr algn="just">
              <a:spcBef>
                <a:spcPct val="50000"/>
              </a:spcBef>
            </a:pP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 防止生产性粉尘的危害。由于固体物质的粉碎、筛选等作业会产生粉尘，这些粉尘进入肺组织可引起肺组织的纤维化病变，也就是尘肺病。使用防尘防毒用品将会防止、减少尘肺病的发生。</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 防止生产过程中有害化学物质的伤害。生产过程中的毒物如一氧化碳、苯等侵入人体会引起职业性中毒。使用防尘防毒用品将会防止、减少职业性中毒的发生。 </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操作部员工在现场拼接</a:t>
            </a:r>
            <a:r>
              <a:rPr lang="en-US" altLang="zh-CN"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SPMT</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时会用到清洗剂清洗油管，此时应佩戴口罩，并站在上风向进行操作。</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274"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275" name="矩形 2"/>
          <p:cNvSpPr/>
          <p:nvPr/>
        </p:nvSpPr>
        <p:spPr>
          <a:xfrm>
            <a:off x="796925" y="1268413"/>
            <a:ext cx="2501900" cy="646112"/>
          </a:xfrm>
          <a:prstGeom prst="rect">
            <a:avLst/>
          </a:prstGeom>
          <a:noFill/>
          <a:ln w="9525">
            <a:noFill/>
          </a:ln>
        </p:spPr>
        <p:txBody>
          <a:bodyPr wrap="none" anchor="t" anchorCtr="0">
            <a:spAutoFit/>
          </a:bodyPr>
          <a:p>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 5</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、护耳器</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276" name="矩形 7"/>
          <p:cNvSpPr/>
          <p:nvPr/>
        </p:nvSpPr>
        <p:spPr>
          <a:xfrm>
            <a:off x="1057275" y="2057400"/>
            <a:ext cx="8758238" cy="523875"/>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护耳器包括耳塞、耳罩、耳帽</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其作用主要是</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防止噪声危害</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4277" name="Picture 2" descr="ear plugs,industries,safety,安全,耳塞,行业"/>
          <p:cNvPicPr>
            <a:picLocks noChangeAspect="1"/>
          </p:cNvPicPr>
          <p:nvPr/>
        </p:nvPicPr>
        <p:blipFill>
          <a:blip r:embed="rId1"/>
          <a:stretch>
            <a:fillRect/>
          </a:stretch>
        </p:blipFill>
        <p:spPr>
          <a:xfrm>
            <a:off x="8042275" y="2490788"/>
            <a:ext cx="1871663" cy="1871662"/>
          </a:xfrm>
          <a:prstGeom prst="rect">
            <a:avLst/>
          </a:prstGeom>
          <a:noFill/>
          <a:ln w="9525">
            <a:noFill/>
          </a:ln>
        </p:spPr>
      </p:pic>
      <p:pic>
        <p:nvPicPr>
          <p:cNvPr id="54278" name="Picture 4" descr="industries,noise ear protectors,safety gear,工业,耳塞,防护装备"/>
          <p:cNvPicPr>
            <a:picLocks noChangeAspect="1"/>
          </p:cNvPicPr>
          <p:nvPr/>
        </p:nvPicPr>
        <p:blipFill>
          <a:blip r:embed="rId2"/>
          <a:stretch>
            <a:fillRect/>
          </a:stretch>
        </p:blipFill>
        <p:spPr>
          <a:xfrm>
            <a:off x="7969250" y="4365625"/>
            <a:ext cx="2016125" cy="2016125"/>
          </a:xfrm>
          <a:prstGeom prst="rect">
            <a:avLst/>
          </a:prstGeom>
          <a:noFill/>
          <a:ln w="9525">
            <a:noFill/>
          </a:ln>
        </p:spPr>
      </p:pic>
      <p:sp>
        <p:nvSpPr>
          <p:cNvPr id="54279" name="矩形 6"/>
          <p:cNvSpPr/>
          <p:nvPr/>
        </p:nvSpPr>
        <p:spPr>
          <a:xfrm>
            <a:off x="1489075" y="3068638"/>
            <a:ext cx="5976938" cy="2062162"/>
          </a:xfrm>
          <a:prstGeom prst="rect">
            <a:avLst/>
          </a:prstGeom>
          <a:noFill/>
          <a:ln w="9525">
            <a:noFill/>
          </a:ln>
        </p:spPr>
        <p:txBody>
          <a:bodyPr anchor="t" anchorCtr="0">
            <a:spAutoFit/>
          </a:bodyPr>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防止机械噪声的危害。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防止空气动力噪声的危害。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防止电磁噪声的危害。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298"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299" name="矩形 2"/>
          <p:cNvSpPr/>
          <p:nvPr/>
        </p:nvSpPr>
        <p:spPr>
          <a:xfrm>
            <a:off x="771525" y="1196975"/>
            <a:ext cx="2786063" cy="646113"/>
          </a:xfrm>
          <a:prstGeom prst="rect">
            <a:avLst/>
          </a:prstGeom>
          <a:noFill/>
          <a:ln w="9525">
            <a:noFill/>
          </a:ln>
        </p:spPr>
        <p:txBody>
          <a:bodyPr wrap="none" anchor="t" anchorCtr="0">
            <a:spAutoFit/>
          </a:bodyPr>
          <a:p>
            <a:r>
              <a:rPr lang="en-US" altLang="zh-CN" dirty="0">
                <a:solidFill>
                  <a:srgbClr val="9A271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、防护手套</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300" name="矩形 11"/>
          <p:cNvSpPr/>
          <p:nvPr/>
        </p:nvSpPr>
        <p:spPr>
          <a:xfrm>
            <a:off x="1060450" y="1844675"/>
            <a:ext cx="10006013" cy="831850"/>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主要是棉手套，也有用新型橡胶体或聚氨脂塑料浸泡制成的手套。不同材质的手套可用于不同的工作场所。</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5301" name="Picture 2" descr="gloves,industries,protective gloves,safety,安全,手套,行业,防护手套"/>
          <p:cNvPicPr>
            <a:picLocks noChangeAspect="1"/>
          </p:cNvPicPr>
          <p:nvPr/>
        </p:nvPicPr>
        <p:blipFill>
          <a:blip r:embed="rId1"/>
          <a:stretch>
            <a:fillRect/>
          </a:stretch>
        </p:blipFill>
        <p:spPr>
          <a:xfrm>
            <a:off x="7753350" y="2420938"/>
            <a:ext cx="2376488" cy="2376487"/>
          </a:xfrm>
          <a:prstGeom prst="rect">
            <a:avLst/>
          </a:prstGeom>
          <a:noFill/>
          <a:ln w="9525">
            <a:noFill/>
          </a:ln>
        </p:spPr>
      </p:pic>
      <p:sp>
        <p:nvSpPr>
          <p:cNvPr id="55302" name="矩形 5"/>
          <p:cNvSpPr/>
          <p:nvPr/>
        </p:nvSpPr>
        <p:spPr>
          <a:xfrm>
            <a:off x="911225" y="2924175"/>
            <a:ext cx="8931275" cy="2801938"/>
          </a:xfrm>
          <a:prstGeom prst="rect">
            <a:avLst/>
          </a:prstGeom>
          <a:noFill/>
          <a:ln w="9525">
            <a:noFill/>
          </a:ln>
        </p:spPr>
        <p:txBody>
          <a:bodyPr anchor="t" anchorCtr="0">
            <a:spAutoFit/>
          </a:bodyPr>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防止火与高温、低温的伤害。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防止电磁与电离辐射的伤害。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防止电、化学物质的伤害。</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防止撞击、切割、擦伤、微生物侵害以及感染。</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22"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个人防护用品</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323" name="矩形 2"/>
          <p:cNvSpPr/>
          <p:nvPr/>
        </p:nvSpPr>
        <p:spPr>
          <a:xfrm>
            <a:off x="984250" y="1116013"/>
            <a:ext cx="2270125" cy="646112"/>
          </a:xfrm>
          <a:prstGeom prst="rect">
            <a:avLst/>
          </a:prstGeom>
          <a:noFill/>
          <a:ln w="9525">
            <a:noFill/>
          </a:ln>
        </p:spPr>
        <p:txBody>
          <a:bodyPr wrap="none" anchor="t" anchorCtr="0">
            <a:spAutoFit/>
          </a:bodyPr>
          <a:p>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、安全带</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24" name="矩形 8"/>
          <p:cNvSpPr/>
          <p:nvPr/>
        </p:nvSpPr>
        <p:spPr>
          <a:xfrm>
            <a:off x="1162050" y="1928813"/>
            <a:ext cx="4032250" cy="461962"/>
          </a:xfrm>
          <a:prstGeom prst="rect">
            <a:avLst/>
          </a:prstGeom>
          <a:noFill/>
          <a:ln w="9525">
            <a:noFill/>
          </a:ln>
        </p:spPr>
        <p:txBody>
          <a:bodyPr wrap="none"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预防作业人员从高处坠落。 </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25" name="矩形 5"/>
          <p:cNvSpPr/>
          <p:nvPr/>
        </p:nvSpPr>
        <p:spPr>
          <a:xfrm>
            <a:off x="1128713" y="2681288"/>
            <a:ext cx="3973512" cy="523875"/>
          </a:xfrm>
          <a:prstGeom prst="rect">
            <a:avLst/>
          </a:prstGeom>
          <a:noFill/>
          <a:ln w="9525">
            <a:noFill/>
          </a:ln>
        </p:spPr>
        <p:txBody>
          <a:bodyPr wrap="none" anchor="t" anchorCtr="0">
            <a:spAutoFit/>
          </a:bodyPr>
          <a:p>
            <a:pPr>
              <a:spcBef>
                <a:spcPct val="50000"/>
              </a:spcBef>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安全带使用注意事项 ：</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26" name="矩形 12"/>
          <p:cNvSpPr/>
          <p:nvPr/>
        </p:nvSpPr>
        <p:spPr>
          <a:xfrm>
            <a:off x="1077913" y="3500438"/>
            <a:ext cx="10225087" cy="2678112"/>
          </a:xfrm>
          <a:prstGeom prst="rect">
            <a:avLst/>
          </a:prstGeom>
          <a:noFill/>
          <a:ln w="9525">
            <a:noFill/>
          </a:ln>
        </p:spPr>
        <p:txBody>
          <a:bodyPr anchor="t" anchorCtr="0">
            <a:spAutoFit/>
          </a:bodyPr>
          <a:p>
            <a:pPr algn="just">
              <a:spcBef>
                <a:spcPct val="50000"/>
              </a:spcBef>
            </a:pP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在使用安全带时，应检查安全带的部件是否完整，有无损伤，金属配件的各种环不得是焊接件，边缘光滑，产品上应有“安鉴证”。</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使用围杆安全带时，围杆绳上有保护套，不允许在地面上随意拖着绳走，以免损伤绳套，影响主绳。</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悬挂安全带不得低挂高用，因为低挂高用在坠落时受到的冲击力大，对人体伤害也大。</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6327" name="图片 1"/>
          <p:cNvPicPr>
            <a:picLocks noChangeAspect="1"/>
          </p:cNvPicPr>
          <p:nvPr/>
        </p:nvPicPr>
        <p:blipFill>
          <a:blip r:embed="rId1"/>
          <a:stretch>
            <a:fillRect/>
          </a:stretch>
        </p:blipFill>
        <p:spPr>
          <a:xfrm>
            <a:off x="6242050" y="1044575"/>
            <a:ext cx="5256213" cy="25463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46"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交通安全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347" name="矩形 2"/>
          <p:cNvSpPr/>
          <p:nvPr/>
        </p:nvSpPr>
        <p:spPr>
          <a:xfrm>
            <a:off x="323850" y="1196975"/>
            <a:ext cx="4354513" cy="646113"/>
          </a:xfrm>
          <a:prstGeom prst="rect">
            <a:avLst/>
          </a:prstGeom>
          <a:noFill/>
          <a:ln w="9525">
            <a:noFill/>
          </a:ln>
        </p:spPr>
        <p:txBody>
          <a:bodyPr wrap="none" anchor="t" anchorCtr="0">
            <a:spAutoFit/>
          </a:bodyPr>
          <a:p>
            <a:r>
              <a:rPr lang="zh-CN" altLang="zh-CN" sz="3600" b="1" dirty="0">
                <a:latin typeface="微软雅黑" panose="020B0503020204020204" pitchFamily="34" charset="-122"/>
                <a:ea typeface="微软雅黑" panose="020B0503020204020204" pitchFamily="34" charset="-122"/>
                <a:sym typeface="微软雅黑" panose="020B0503020204020204" pitchFamily="34" charset="-122"/>
              </a:rPr>
              <a:t>员工上下班</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需注意</a:t>
            </a:r>
            <a:r>
              <a:rPr lang="zh-CN" altLang="zh-CN" sz="3600" b="1"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48" name="矩形 11"/>
          <p:cNvSpPr/>
          <p:nvPr/>
        </p:nvSpPr>
        <p:spPr>
          <a:xfrm>
            <a:off x="539750" y="1989138"/>
            <a:ext cx="10453688" cy="3046412"/>
          </a:xfrm>
          <a:prstGeom prst="rect">
            <a:avLst/>
          </a:prstGeom>
          <a:noFill/>
          <a:ln w="9525">
            <a:noFill/>
          </a:ln>
        </p:spPr>
        <p:txBody>
          <a:bodyPr anchor="t" anchorCtr="0">
            <a:spAutoFit/>
          </a:bodyPr>
          <a:p>
            <a:pPr marL="514350" indent="-514350">
              <a:buFont typeface="宋体" panose="02010600030101010101" pitchFamily="2" charset="-122"/>
              <a:buAutoNum type="circleNumDbPlain"/>
            </a:pPr>
            <a:r>
              <a:rPr lang="zh-CN" altLang="zh-CN"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遵守交通法规</a:t>
            </a: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，提高安全意识，切实保障人身安全；</a:t>
            </a:r>
            <a:endParaRPr lang="zh-CN"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marL="514350" indent="-514350">
              <a:buFont typeface="宋体" panose="02010600030101010101" pitchFamily="2" charset="-122"/>
              <a:buAutoNum type="circleNumDbPlain"/>
            </a:pP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不横蹿马路，不攀越隔离护栏，过马路走人行横道（斑马线），做到</a:t>
            </a:r>
            <a:r>
              <a:rPr lang="zh-CN" altLang="zh-CN"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“一停、二看、三通过”</a:t>
            </a: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marL="514350" indent="-514350">
              <a:buFont typeface="宋体" panose="02010600030101010101" pitchFamily="2" charset="-122"/>
              <a:buAutoNum type="circleNumDbPlain"/>
            </a:pP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不要乘坐</a:t>
            </a:r>
            <a:r>
              <a:rPr lang="zh-CN" altLang="zh-CN"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非法营运车辆</a:t>
            </a: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。因为万一出现事故，你的合法利益将得不到保障；</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marL="514350" indent="-514350">
              <a:buFont typeface="宋体" panose="02010600030101010101" pitchFamily="2" charset="-122"/>
              <a:buAutoNum type="circleNumDbPlain" startAt="4"/>
            </a:pP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乘车上下车时，一定要让</a:t>
            </a:r>
            <a:r>
              <a:rPr lang="zh-CN" altLang="zh-CN"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车停稳后</a:t>
            </a: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才能上下车；</a:t>
            </a:r>
            <a:endParaRPr lang="zh-CN"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marL="514350" indent="-514350">
              <a:buFont typeface="宋体" panose="02010600030101010101" pitchFamily="2" charset="-122"/>
              <a:buAutoNum type="circleNumDbPlain" startAt="4"/>
            </a:pP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步行外出时要注意行走在人行道内，在没有人行道的地方要</a:t>
            </a:r>
            <a:r>
              <a:rPr lang="zh-CN" altLang="zh-CN"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靠路边行走</a:t>
            </a: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marL="514350" indent="-514350">
              <a:buFont typeface="宋体" panose="02010600030101010101" pitchFamily="2" charset="-122"/>
              <a:buAutoNum type="circleNumDbPlain" startAt="4"/>
            </a:pP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驾驶摩托车的员工在出入公司及上、下班的途中</a:t>
            </a:r>
            <a:r>
              <a:rPr lang="zh-CN" altLang="zh-CN"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戴好安全帽</a:t>
            </a: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，警惕驾驶；</a:t>
            </a:r>
            <a:endParaRPr lang="zh-CN"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marL="514350" indent="-514350">
              <a:buFont typeface="宋体" panose="02010600030101010101" pitchFamily="2" charset="-122"/>
              <a:buAutoNum type="circleNumDbPlain" startAt="4"/>
            </a:pPr>
            <a:r>
              <a:rPr lang="zh-CN" altLang="zh-CN" sz="2400" dirty="0">
                <a:latin typeface="微软雅黑" panose="020B0503020204020204" pitchFamily="34" charset="-122"/>
                <a:ea typeface="微软雅黑" panose="020B0503020204020204" pitchFamily="34" charset="-122"/>
                <a:sym typeface="微软雅黑" panose="020B0503020204020204" pitchFamily="34" charset="-122"/>
              </a:rPr>
              <a:t>发生交通事故</a:t>
            </a:r>
            <a:r>
              <a:rPr lang="zh-CN" altLang="zh-CN"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及时报警</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70"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用电安全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nvSpPr>
        <p:spPr>
          <a:xfrm>
            <a:off x="7753350" y="2501900"/>
            <a:ext cx="2159000" cy="3600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微软雅黑" panose="020B0503020204020204" pitchFamily="34" charset="-122"/>
            </a:endParaRPr>
          </a:p>
        </p:txBody>
      </p:sp>
      <p:sp>
        <p:nvSpPr>
          <p:cNvPr id="8" name="矩形 7"/>
          <p:cNvSpPr/>
          <p:nvPr/>
        </p:nvSpPr>
        <p:spPr>
          <a:xfrm>
            <a:off x="4805363" y="2501900"/>
            <a:ext cx="2160588" cy="3600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微软雅黑" panose="020B0503020204020204" pitchFamily="34" charset="-122"/>
            </a:endParaRPr>
          </a:p>
        </p:txBody>
      </p:sp>
      <p:sp>
        <p:nvSpPr>
          <p:cNvPr id="9" name="矩形 8"/>
          <p:cNvSpPr/>
          <p:nvPr/>
        </p:nvSpPr>
        <p:spPr>
          <a:xfrm>
            <a:off x="1716088" y="2501900"/>
            <a:ext cx="2160588" cy="3600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chemeClr val="lt1"/>
              </a:solidFill>
              <a:effectLst>
                <a:reflection blurRad="6350" stA="55000" endA="50" endPos="85000" dir="5400000" sy="-100000" algn="bl" rotWithShape="0"/>
              </a:effectLst>
              <a:uLnTx/>
              <a:uFillTx/>
              <a:latin typeface="+mn-lt"/>
              <a:ea typeface="+mn-ea"/>
              <a:cs typeface="微软雅黑" panose="020B0503020204020204" pitchFamily="34" charset="-122"/>
            </a:endParaRPr>
          </a:p>
        </p:txBody>
      </p:sp>
      <p:sp>
        <p:nvSpPr>
          <p:cNvPr id="58374" name="矩形 3"/>
          <p:cNvSpPr/>
          <p:nvPr/>
        </p:nvSpPr>
        <p:spPr>
          <a:xfrm>
            <a:off x="1204913" y="1192213"/>
            <a:ext cx="4818062" cy="646112"/>
          </a:xfrm>
          <a:prstGeom prst="rect">
            <a:avLst/>
          </a:prstGeom>
          <a:noFill/>
          <a:ln w="9525">
            <a:noFill/>
          </a:ln>
        </p:spPr>
        <p:txBody>
          <a:bodyPr wrap="none" anchor="t" anchorCtr="0">
            <a:spAutoFit/>
          </a:bodyPr>
          <a:p>
            <a:pPr marL="282575" indent="-282575" algn="just">
              <a:spcBef>
                <a:spcPct val="50000"/>
              </a:spcBef>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一、电流对人体的伤害</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75" name="矩形 5"/>
          <p:cNvSpPr/>
          <p:nvPr/>
        </p:nvSpPr>
        <p:spPr>
          <a:xfrm>
            <a:off x="2397125" y="2724150"/>
            <a:ext cx="800100" cy="461963"/>
          </a:xfrm>
          <a:prstGeom prst="rect">
            <a:avLst/>
          </a:prstGeom>
          <a:noFill/>
          <a:ln w="9525">
            <a:noFill/>
          </a:ln>
        </p:spPr>
        <p:txBody>
          <a:bodyPr wrap="none" anchor="t" anchorCtr="0">
            <a:spAutoFit/>
          </a:bodyPr>
          <a:p>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电击</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76" name="矩形 6"/>
          <p:cNvSpPr/>
          <p:nvPr/>
        </p:nvSpPr>
        <p:spPr>
          <a:xfrm>
            <a:off x="5484813" y="2711450"/>
            <a:ext cx="800100" cy="461963"/>
          </a:xfrm>
          <a:prstGeom prst="rect">
            <a:avLst/>
          </a:prstGeom>
          <a:noFill/>
          <a:ln w="9525">
            <a:noFill/>
          </a:ln>
        </p:spPr>
        <p:txBody>
          <a:bodyPr wrap="none" anchor="t" anchorCtr="0">
            <a:spAutoFit/>
          </a:bodyPr>
          <a:p>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电伤</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77" name="矩形 7"/>
          <p:cNvSpPr/>
          <p:nvPr/>
        </p:nvSpPr>
        <p:spPr>
          <a:xfrm>
            <a:off x="7972425" y="2689225"/>
            <a:ext cx="1722438" cy="461963"/>
          </a:xfrm>
          <a:prstGeom prst="rect">
            <a:avLst/>
          </a:prstGeom>
          <a:noFill/>
          <a:ln w="9525">
            <a:noFill/>
          </a:ln>
        </p:spPr>
        <p:txBody>
          <a:bodyPr wrap="none" anchor="t" anchorCtr="0">
            <a:spAutoFit/>
          </a:bodyPr>
          <a:p>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电磁场伤害</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78" name="矩形 15"/>
          <p:cNvSpPr/>
          <p:nvPr/>
        </p:nvSpPr>
        <p:spPr>
          <a:xfrm>
            <a:off x="1857375" y="3413125"/>
            <a:ext cx="2016125" cy="1570038"/>
          </a:xfrm>
          <a:prstGeom prst="rect">
            <a:avLst/>
          </a:prstGeom>
          <a:noFill/>
          <a:ln w="9525">
            <a:noFill/>
          </a:ln>
        </p:spPr>
        <p:txBody>
          <a:bodyPr anchor="t" anchorCtr="0">
            <a:spAutoFit/>
          </a:bodyPr>
          <a:p>
            <a:pPr algn="ct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电流通过人体，破坏人体心脏、肺及神经系统的正常功能</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79" name="矩形 16"/>
          <p:cNvSpPr/>
          <p:nvPr/>
        </p:nvSpPr>
        <p:spPr>
          <a:xfrm>
            <a:off x="4886325" y="3411538"/>
            <a:ext cx="2087563" cy="2678112"/>
          </a:xfrm>
          <a:prstGeom prst="rect">
            <a:avLst/>
          </a:prstGeom>
          <a:noFill/>
          <a:ln w="9525">
            <a:noFill/>
          </a:ln>
        </p:spPr>
        <p:txBody>
          <a:bodyPr anchor="t" anchorCtr="0">
            <a:spAutoFit/>
          </a:bodyPr>
          <a:p>
            <a:pPr algn="ct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电流的热效应，化学效应和机械效应对人体的伤害；主要是指电弧烧伤、熔化金属溅出烫伤等</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80" name="矩形 17"/>
          <p:cNvSpPr/>
          <p:nvPr/>
        </p:nvSpPr>
        <p:spPr>
          <a:xfrm>
            <a:off x="7753350" y="3424238"/>
            <a:ext cx="2159000" cy="2678112"/>
          </a:xfrm>
          <a:prstGeom prst="rect">
            <a:avLst/>
          </a:prstGeom>
          <a:noFill/>
          <a:ln w="9525">
            <a:noFill/>
          </a:ln>
        </p:spPr>
        <p:txBody>
          <a:bodyPr anchor="t" anchorCtr="0">
            <a:spAutoFit/>
          </a:bodyPr>
          <a:p>
            <a:pPr algn="ct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在高频磁场的作用下，人会出现头晕、乏力、记忆力减退、失眠、多梦等神经系统的症状</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394"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用电安全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395" name="矩形 3"/>
          <p:cNvSpPr/>
          <p:nvPr/>
        </p:nvSpPr>
        <p:spPr>
          <a:xfrm>
            <a:off x="1057275" y="1068388"/>
            <a:ext cx="5281613" cy="646112"/>
          </a:xfrm>
          <a:prstGeom prst="rect">
            <a:avLst/>
          </a:prstGeom>
          <a:noFill/>
          <a:ln w="9525">
            <a:noFill/>
          </a:ln>
        </p:spPr>
        <p:txBody>
          <a:bodyPr wrap="none" anchor="t" anchorCtr="0">
            <a:spAutoFit/>
          </a:bodyPr>
          <a:p>
            <a:pPr marL="282575" indent="-282575" algn="just">
              <a:spcBef>
                <a:spcPct val="50000"/>
              </a:spcBef>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二、防止触电的技术措施</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396" name="矩形 4"/>
          <p:cNvSpPr/>
          <p:nvPr/>
        </p:nvSpPr>
        <p:spPr>
          <a:xfrm>
            <a:off x="1411288" y="2060575"/>
            <a:ext cx="4572000" cy="3538538"/>
          </a:xfrm>
          <a:prstGeom prst="rect">
            <a:avLst/>
          </a:prstGeom>
          <a:noFill/>
          <a:ln w="9525">
            <a:noFill/>
          </a:ln>
        </p:spPr>
        <p:txBody>
          <a:bodyPr anchor="t" anchorCtr="0">
            <a:spAutoFit/>
          </a:bodyPr>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、绝缘、屏护和间距；</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、接零、接地；</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、装设漏电保护措施；</a:t>
            </a:r>
            <a:endParaRPr lang="en-US" altLang="zh-CN"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、使用安全电压；</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a:p>
            <a:pPr algn="just">
              <a:spcBef>
                <a:spcPct val="50000"/>
              </a:spcBef>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、加强绝缘；</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9397" name="图片 1"/>
          <p:cNvPicPr>
            <a:picLocks noChangeAspect="1"/>
          </p:cNvPicPr>
          <p:nvPr/>
        </p:nvPicPr>
        <p:blipFill>
          <a:blip r:embed="rId1"/>
          <a:stretch>
            <a:fillRect/>
          </a:stretch>
        </p:blipFill>
        <p:spPr>
          <a:xfrm>
            <a:off x="6978650" y="1352550"/>
            <a:ext cx="4762500" cy="48006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3"/>
          <p:cNvSpPr txBox="1"/>
          <p:nvPr/>
        </p:nvSpPr>
        <p:spPr bwMode="auto">
          <a:xfrm>
            <a:off x="2065338" y="1557338"/>
            <a:ext cx="8229600" cy="1143000"/>
          </a:xfrm>
          <a:prstGeom prst="rect">
            <a:avLst/>
          </a:prstGeom>
          <a:noFill/>
          <a:ln w="9525">
            <a:noFill/>
            <a:miter lim="800000"/>
          </a:ln>
        </p:spPr>
        <p:txBody>
          <a:bodyPr anchor="ctr">
            <a:normAutofit fontScale="77500" lnSpcReduction="20000"/>
          </a:bodyPr>
          <a:lstStyle/>
          <a:p>
            <a:pPr marR="0" algn="ctr" defTabSz="914400" fontAlgn="auto">
              <a:spcBef>
                <a:spcPts val="0"/>
              </a:spcBef>
              <a:spcAft>
                <a:spcPts val="0"/>
              </a:spcAft>
              <a:buClrTx/>
              <a:buSzTx/>
              <a:defRPr/>
            </a:pPr>
            <a:r>
              <a:rPr kumimoji="0" lang="zh-CN" altLang="en-US" sz="5400" b="1"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为什么要进行新员工入职安全教育</a:t>
            </a:r>
            <a:endParaRPr kumimoji="0" lang="zh-CN" altLang="en-US" sz="5400" b="1"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770" name="Text Box 2"/>
          <p:cNvSpPr txBox="1"/>
          <p:nvPr/>
        </p:nvSpPr>
        <p:spPr>
          <a:xfrm>
            <a:off x="2065338" y="3141663"/>
            <a:ext cx="4356100" cy="2062162"/>
          </a:xfrm>
          <a:prstGeom prst="rect">
            <a:avLst/>
          </a:prstGeom>
          <a:noFill/>
          <a:ln w="9525">
            <a:noFill/>
          </a:ln>
        </p:spPr>
        <p:txBody>
          <a:bodyPr anchor="t" anchorCtr="0">
            <a:spAutoFit/>
          </a:bodyPr>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国家法律法规</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的要求</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企业生存发展</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的需求</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员工自我保护</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的需要</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2771" name="Picture 4" descr="http://www.weazlab.net/public/wordpress/wp-content/uploads/2008/11/question-mark2a.jpg"/>
          <p:cNvPicPr>
            <a:picLocks noChangeAspect="1"/>
          </p:cNvPicPr>
          <p:nvPr/>
        </p:nvPicPr>
        <p:blipFill>
          <a:blip r:embed="rId1"/>
          <a:stretch>
            <a:fillRect/>
          </a:stretch>
        </p:blipFill>
        <p:spPr>
          <a:xfrm>
            <a:off x="7321550" y="2671763"/>
            <a:ext cx="2714625" cy="308292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418"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用电安全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419" name="矩形 3"/>
          <p:cNvSpPr/>
          <p:nvPr/>
        </p:nvSpPr>
        <p:spPr>
          <a:xfrm>
            <a:off x="815975" y="1196975"/>
            <a:ext cx="7488238" cy="522288"/>
          </a:xfrm>
          <a:prstGeom prst="rect">
            <a:avLst/>
          </a:prstGeom>
          <a:noFill/>
          <a:ln w="9525">
            <a:noFill/>
          </a:ln>
        </p:spPr>
        <p:txBody>
          <a:bodyPr anchor="t" anchorCtr="0">
            <a:spAutoFit/>
          </a:bodyPr>
          <a:p>
            <a:pPr marL="282575" indent="-282575"/>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、绝缘、屏护和间距是最为</a:t>
            </a:r>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常见</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的安全措施</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420" name="矩形 4"/>
          <p:cNvSpPr/>
          <p:nvPr/>
        </p:nvSpPr>
        <p:spPr>
          <a:xfrm>
            <a:off x="1103313" y="1808163"/>
            <a:ext cx="2189162" cy="585787"/>
          </a:xfrm>
          <a:prstGeom prst="rect">
            <a:avLst/>
          </a:prstGeom>
          <a:noFill/>
          <a:ln w="9525">
            <a:noFill/>
          </a:ln>
        </p:spPr>
        <p:txBody>
          <a:bodyPr wrap="none" anchor="t" anchorCtr="0">
            <a:spAutoFit/>
          </a:bodyPr>
          <a:p>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）绝缘 </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1247775" y="2393950"/>
            <a:ext cx="10466388" cy="83026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它是为了防止人体触及绝缘物而把带电体封闭起来。瓷、玻璃、云母、橡胶、木材、胶木、塑料、布、纸和矿物油等都是常用的绝材料。</a:t>
            </a:r>
            <a:endPar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endParaRPr>
          </a:p>
        </p:txBody>
      </p:sp>
      <p:sp>
        <p:nvSpPr>
          <p:cNvPr id="60422" name="矩形 9"/>
          <p:cNvSpPr/>
          <p:nvPr/>
        </p:nvSpPr>
        <p:spPr>
          <a:xfrm>
            <a:off x="1116013" y="3302000"/>
            <a:ext cx="2187575" cy="584200"/>
          </a:xfrm>
          <a:prstGeom prst="rect">
            <a:avLst/>
          </a:prstGeom>
          <a:noFill/>
          <a:ln w="9525">
            <a:noFill/>
          </a:ln>
        </p:spPr>
        <p:txBody>
          <a:bodyPr wrap="none" anchor="t" anchorCtr="0">
            <a:spAutoFit/>
          </a:bodyPr>
          <a:p>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）屏护 </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1247775" y="3886200"/>
            <a:ext cx="7658100" cy="46196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即采用遮拦、护盖箱等把带电体同外界隔绝开来。</a:t>
            </a:r>
            <a:endPar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endParaRPr>
          </a:p>
        </p:txBody>
      </p:sp>
      <p:sp>
        <p:nvSpPr>
          <p:cNvPr id="60424" name="矩形 3"/>
          <p:cNvSpPr/>
          <p:nvPr/>
        </p:nvSpPr>
        <p:spPr>
          <a:xfrm>
            <a:off x="1114425" y="4397375"/>
            <a:ext cx="2189163" cy="584200"/>
          </a:xfrm>
          <a:prstGeom prst="rect">
            <a:avLst/>
          </a:prstGeom>
          <a:noFill/>
          <a:ln w="9525">
            <a:noFill/>
          </a:ln>
        </p:spPr>
        <p:txBody>
          <a:bodyPr wrap="none" anchor="t" anchorCtr="0">
            <a:spAutoFit/>
          </a:bodyPr>
          <a:p>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）间距 </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1327150" y="4981575"/>
            <a:ext cx="10364788" cy="13239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保证必要的安全距离。间距除用防止触及或过分接近带电体外，还能起到防止火灾、防止混线、方便操作的作用。在低压工作中，最小检修距离</a:t>
            </a:r>
            <a:r>
              <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不应小于</a:t>
            </a:r>
            <a:r>
              <a:rPr kumimoji="0" lang="en-US" altLang="zh-CN"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0.1</a:t>
            </a:r>
            <a:r>
              <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米</a:t>
            </a: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a:t>
            </a:r>
            <a:endPar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42"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用电安全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443" name="矩形 2"/>
          <p:cNvSpPr/>
          <p:nvPr/>
        </p:nvSpPr>
        <p:spPr>
          <a:xfrm>
            <a:off x="611188" y="1844675"/>
            <a:ext cx="3057525" cy="584200"/>
          </a:xfrm>
          <a:prstGeom prst="rect">
            <a:avLst/>
          </a:prstGeom>
          <a:noFill/>
          <a:ln w="9525">
            <a:noFill/>
          </a:ln>
        </p:spPr>
        <p:txBody>
          <a:bodyPr wrap="none" anchor="t" anchorCtr="0">
            <a:spAutoFit/>
          </a:bodyPr>
          <a:p>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）保护接地 </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44" name="矩形 3"/>
          <p:cNvSpPr/>
          <p:nvPr/>
        </p:nvSpPr>
        <p:spPr>
          <a:xfrm>
            <a:off x="395288" y="1196975"/>
            <a:ext cx="3973512" cy="522288"/>
          </a:xfrm>
          <a:prstGeom prst="rect">
            <a:avLst/>
          </a:prstGeom>
          <a:noFill/>
          <a:ln w="9525">
            <a:noFill/>
          </a:ln>
        </p:spPr>
        <p:txBody>
          <a:bodyPr wrap="none" anchor="t" anchorCtr="0">
            <a:spAutoFit/>
          </a:bodyPr>
          <a:p>
            <a:pPr marL="282575" indent="-282575"/>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、保护接地和保护接零</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45" name="矩形 15"/>
          <p:cNvSpPr/>
          <p:nvPr/>
        </p:nvSpPr>
        <p:spPr>
          <a:xfrm>
            <a:off x="755650" y="2492375"/>
            <a:ext cx="10669588" cy="830263"/>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为了防止电气设备外露的不带电导体意外带电造成危险，将该电气设备经保护接地线与深埋在地下的接地体紧密连接起来的做法叫保护接地。</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46" name="矩形 7"/>
          <p:cNvSpPr/>
          <p:nvPr/>
        </p:nvSpPr>
        <p:spPr>
          <a:xfrm>
            <a:off x="611188" y="3625850"/>
            <a:ext cx="2887662" cy="584200"/>
          </a:xfrm>
          <a:prstGeom prst="rect">
            <a:avLst/>
          </a:prstGeom>
          <a:noFill/>
          <a:ln w="9525">
            <a:noFill/>
          </a:ln>
        </p:spPr>
        <p:txBody>
          <a:bodyPr wrap="none" anchor="t" anchorCtr="0">
            <a:spAutoFit/>
          </a:bodyPr>
          <a:p>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）保护接零</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47" name="矩形 17"/>
          <p:cNvSpPr/>
          <p:nvPr/>
        </p:nvSpPr>
        <p:spPr>
          <a:xfrm>
            <a:off x="787400" y="4535488"/>
            <a:ext cx="10637838" cy="830262"/>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在三相四线制电力系统中，把电气设备在正常情况下不带电的金属部分与电网的零线紧密地连接起来。</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466"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用电安全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467" name="矩形 2"/>
          <p:cNvSpPr/>
          <p:nvPr/>
        </p:nvSpPr>
        <p:spPr>
          <a:xfrm>
            <a:off x="468313" y="1341438"/>
            <a:ext cx="3611562" cy="522287"/>
          </a:xfrm>
          <a:prstGeom prst="rect">
            <a:avLst/>
          </a:prstGeom>
          <a:noFill/>
          <a:ln w="9525">
            <a:noFill/>
          </a:ln>
        </p:spPr>
        <p:txBody>
          <a:bodyPr wrap="none" anchor="t" anchorCtr="0">
            <a:spAutoFit/>
          </a:bodyPr>
          <a:p>
            <a:pPr marL="282575" indent="-282575"/>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、装设漏电保护装置</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468" name="矩形 9"/>
          <p:cNvSpPr/>
          <p:nvPr/>
        </p:nvSpPr>
        <p:spPr>
          <a:xfrm>
            <a:off x="827088" y="2205038"/>
            <a:ext cx="4262437" cy="708025"/>
          </a:xfrm>
          <a:prstGeom prst="rect">
            <a:avLst/>
          </a:prstGeom>
          <a:noFill/>
          <a:ln w="9525">
            <a:noFill/>
          </a:ln>
        </p:spPr>
        <p:txBody>
          <a:bodyPr anchor="t" anchorCtr="0">
            <a:spAutoFit/>
          </a:bodyPr>
          <a:p>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为了保证在故障情况下人身和设备的安全，应尽量装设漏电保护器。</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469" name="矩形 4"/>
          <p:cNvSpPr/>
          <p:nvPr/>
        </p:nvSpPr>
        <p:spPr>
          <a:xfrm>
            <a:off x="795338" y="3500438"/>
            <a:ext cx="4044950" cy="1754187"/>
          </a:xfrm>
          <a:prstGeom prst="rect">
            <a:avLst/>
          </a:prstGeom>
          <a:noFill/>
          <a:ln w="9525">
            <a:noFill/>
          </a:ln>
        </p:spPr>
        <p:txBody>
          <a:bodyPr anchor="t" anchorCtr="0">
            <a:spAutoFit/>
          </a:bodyPr>
          <a:p>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它可以在设备及线路漏电时通过保护装置的检测机构转换取得异常信号，经中间机构转换和传递，然后促使执行机构动作，</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自动切断电源</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，起到保护作用。</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2470" name="图片 1"/>
          <p:cNvPicPr>
            <a:picLocks noChangeAspect="1"/>
          </p:cNvPicPr>
          <p:nvPr/>
        </p:nvPicPr>
        <p:blipFill>
          <a:blip r:embed="rId1"/>
          <a:stretch>
            <a:fillRect/>
          </a:stretch>
        </p:blipFill>
        <p:spPr>
          <a:xfrm>
            <a:off x="5737225" y="1196975"/>
            <a:ext cx="5545138" cy="524192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490"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用电安全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491" name="矩形 2"/>
          <p:cNvSpPr/>
          <p:nvPr/>
        </p:nvSpPr>
        <p:spPr>
          <a:xfrm>
            <a:off x="395288" y="1196975"/>
            <a:ext cx="4354512" cy="646113"/>
          </a:xfrm>
          <a:prstGeom prst="rect">
            <a:avLst/>
          </a:prstGeom>
          <a:noFill/>
          <a:ln w="9525">
            <a:noFill/>
          </a:ln>
        </p:spPr>
        <p:txBody>
          <a:bodyPr wrap="none" anchor="t" anchorCtr="0">
            <a:spAutoFit/>
          </a:bodyPr>
          <a:p>
            <a:pPr marL="282575" indent="-282575" algn="just">
              <a:spcBef>
                <a:spcPct val="50000"/>
              </a:spcBef>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三、电器火灾的防止</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492" name="矩形 11"/>
          <p:cNvSpPr/>
          <p:nvPr/>
        </p:nvSpPr>
        <p:spPr>
          <a:xfrm>
            <a:off x="827088" y="2492375"/>
            <a:ext cx="10166350" cy="2308225"/>
          </a:xfrm>
          <a:prstGeom prst="rect">
            <a:avLst/>
          </a:prstGeom>
          <a:noFill/>
          <a:ln w="9525">
            <a:noFill/>
          </a:ln>
        </p:spPr>
        <p:txBody>
          <a:bodyPr anchor="t" anchorCtr="0">
            <a:spAutoFit/>
          </a:bodyPr>
          <a:p>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、其防护措施主要是</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合理选用电气装置</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。例如，在干燥少尘的环境中，可采用开启式和封闭式；在潮湿和多尘的环境中，应采用封闭式；在易燃易爆的危险环境中，必须采用防爆式。</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、防止电气火灾，还要注意线路电器</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负荷不能过高</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，注意电器设备安装位置距易燃可燃物不能太近，注意电气设备运行是否异常，注意防潮等。</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514"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用电安全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15" name="矩形 4"/>
          <p:cNvSpPr/>
          <p:nvPr/>
        </p:nvSpPr>
        <p:spPr>
          <a:xfrm>
            <a:off x="625475" y="1169988"/>
            <a:ext cx="4818063" cy="646112"/>
          </a:xfrm>
          <a:prstGeom prst="rect">
            <a:avLst/>
          </a:prstGeom>
          <a:noFill/>
          <a:ln w="9525">
            <a:noFill/>
          </a:ln>
        </p:spPr>
        <p:txBody>
          <a:bodyPr wrap="none" anchor="t" anchorCtr="0">
            <a:spAutoFit/>
          </a:bodyPr>
          <a:p>
            <a:pPr marL="282575" indent="-282575" algn="just">
              <a:spcBef>
                <a:spcPct val="50000"/>
              </a:spcBef>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四、电气作业管理措施</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516" name="矩形 8"/>
          <p:cNvSpPr/>
          <p:nvPr/>
        </p:nvSpPr>
        <p:spPr>
          <a:xfrm>
            <a:off x="698500" y="2033588"/>
            <a:ext cx="10367963" cy="2308225"/>
          </a:xfrm>
          <a:prstGeom prst="rect">
            <a:avLst/>
          </a:prstGeom>
          <a:noFill/>
          <a:ln w="9525">
            <a:noFill/>
          </a:ln>
        </p:spPr>
        <p:txBody>
          <a:bodyPr anchor="t" anchorCtr="0">
            <a:spAutoFit/>
          </a:bodyPr>
          <a:p>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、从事电气工作的人员为特种作业人员，必须经过专门的安全技术培训和考核，经考试合格取得安全生产综合管理部门核发的</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特种作业操作证</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后，才能独立作业。</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、电工作业人员要遵守电工作业安全操作规程，坚持维护检修制度，特别是高压检修工作的安全，必须坚持工作票、工作监护等工作制度。</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38"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火的基本知识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5539" name="矩形 3"/>
          <p:cNvSpPr/>
          <p:nvPr/>
        </p:nvSpPr>
        <p:spPr>
          <a:xfrm>
            <a:off x="611188" y="1125538"/>
            <a:ext cx="2530475" cy="522287"/>
          </a:xfrm>
          <a:prstGeom prst="rect">
            <a:avLst/>
          </a:prstGeom>
          <a:noFill/>
          <a:ln w="9525">
            <a:noFill/>
          </a:ln>
        </p:spPr>
        <p:txBody>
          <a:bodyPr wrap="none" anchor="t" anchorCtr="0">
            <a:spAutoFit/>
          </a:bodyPr>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、燃烧的实质</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40" name="矩形 10"/>
          <p:cNvSpPr/>
          <p:nvPr/>
        </p:nvSpPr>
        <p:spPr>
          <a:xfrm>
            <a:off x="774700" y="1814513"/>
            <a:ext cx="7345363" cy="461962"/>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燃烧：是一种同时伴有</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发光</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放热</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剧烈</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的氧化反应</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41" name="矩形 6"/>
          <p:cNvSpPr/>
          <p:nvPr/>
        </p:nvSpPr>
        <p:spPr>
          <a:xfrm>
            <a:off x="611188" y="2276475"/>
            <a:ext cx="2711450" cy="523875"/>
          </a:xfrm>
          <a:prstGeom prst="rect">
            <a:avLst/>
          </a:prstGeom>
          <a:noFill/>
          <a:ln w="9525">
            <a:noFill/>
          </a:ln>
        </p:spPr>
        <p:txBody>
          <a:bodyPr wrap="none" anchor="t" anchorCtr="0">
            <a:spAutoFit/>
          </a:bodyPr>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、燃烧的条件 </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42" name="矩形 7"/>
          <p:cNvSpPr/>
          <p:nvPr/>
        </p:nvSpPr>
        <p:spPr>
          <a:xfrm>
            <a:off x="755650" y="2924175"/>
            <a:ext cx="3124200" cy="461963"/>
          </a:xfrm>
          <a:prstGeom prst="rect">
            <a:avLst/>
          </a:prstGeom>
          <a:noFill/>
          <a:ln w="9525">
            <a:noFill/>
          </a:ln>
        </p:spPr>
        <p:txBody>
          <a:bodyPr wrap="none" anchor="t" anchorCtr="0">
            <a:spAutoFit/>
          </a:bodyPr>
          <a:p>
            <a:pPr algn="just"/>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（1）燃烧的必要条件</a:t>
            </a:r>
            <a:endParaRPr lang="zh-CN" altLang="en-US" sz="2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43" name="矩形 13"/>
          <p:cNvSpPr/>
          <p:nvPr/>
        </p:nvSpPr>
        <p:spPr>
          <a:xfrm>
            <a:off x="1476375" y="3424238"/>
            <a:ext cx="5183188" cy="461962"/>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可燃物 </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助燃物</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 3.</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着火源</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44" name="矩形 9"/>
          <p:cNvSpPr/>
          <p:nvPr/>
        </p:nvSpPr>
        <p:spPr>
          <a:xfrm>
            <a:off x="755650" y="4035425"/>
            <a:ext cx="3124200" cy="461963"/>
          </a:xfrm>
          <a:prstGeom prst="rect">
            <a:avLst/>
          </a:prstGeom>
          <a:noFill/>
          <a:ln w="9525">
            <a:noFill/>
          </a:ln>
        </p:spPr>
        <p:txBody>
          <a:bodyPr wrap="none" anchor="t" anchorCtr="0">
            <a:spAutoFit/>
          </a:bodyPr>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（2）燃烧的充分条件</a:t>
            </a:r>
            <a:endParaRPr lang="zh-CN" altLang="en-US" sz="2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45" name="矩形 15"/>
          <p:cNvSpPr/>
          <p:nvPr/>
        </p:nvSpPr>
        <p:spPr>
          <a:xfrm>
            <a:off x="1547813" y="4497388"/>
            <a:ext cx="5238750" cy="1422400"/>
          </a:xfrm>
          <a:prstGeom prst="rect">
            <a:avLst/>
          </a:prstGeom>
          <a:noFill/>
          <a:ln w="9525">
            <a:noFill/>
          </a:ln>
        </p:spPr>
        <p:txBody>
          <a:bodyPr anchor="t" anchorCtr="0">
            <a:spAutoFit/>
          </a:bodyPr>
          <a:p>
            <a:pPr algn="just">
              <a:lnSpc>
                <a:spcPct val="9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1.一定的可燃物浓度；</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9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2.一定的含氧量；</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9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3.一定的着火源能量；</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9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4.相互作用。</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46" name="矩形 11"/>
          <p:cNvSpPr/>
          <p:nvPr/>
        </p:nvSpPr>
        <p:spPr>
          <a:xfrm>
            <a:off x="1466850" y="5927725"/>
            <a:ext cx="5133975" cy="461963"/>
          </a:xfrm>
          <a:prstGeom prst="rect">
            <a:avLst/>
          </a:prstGeom>
          <a:noFill/>
          <a:ln w="9525">
            <a:noFill/>
          </a:ln>
        </p:spPr>
        <p:txBody>
          <a:bodyPr wrap="none" anchor="t" anchorCtr="0">
            <a:spAutoFit/>
          </a:bodyPr>
          <a:p>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燃烧在必要和充分条件才能下进行。</a:t>
            </a:r>
            <a:endPar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5547" name="图片 1"/>
          <p:cNvPicPr>
            <a:picLocks noChangeAspect="1"/>
          </p:cNvPicPr>
          <p:nvPr/>
        </p:nvPicPr>
        <p:blipFill>
          <a:blip r:embed="rId1"/>
          <a:stretch>
            <a:fillRect/>
          </a:stretch>
        </p:blipFill>
        <p:spPr>
          <a:xfrm>
            <a:off x="7392988" y="2305050"/>
            <a:ext cx="3941762" cy="3941763"/>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562"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火的基本知识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563" name="矩形 2"/>
          <p:cNvSpPr/>
          <p:nvPr/>
        </p:nvSpPr>
        <p:spPr>
          <a:xfrm>
            <a:off x="768350" y="1166813"/>
            <a:ext cx="3973513" cy="522287"/>
          </a:xfrm>
          <a:prstGeom prst="rect">
            <a:avLst/>
          </a:prstGeom>
          <a:noFill/>
          <a:ln w="9525">
            <a:noFill/>
          </a:ln>
        </p:spPr>
        <p:txBody>
          <a:bodyPr wrap="none" anchor="t" anchorCtr="0">
            <a:spAutoFit/>
          </a:bodyPr>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3、物质燃烧的危险产物</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1416050" y="2174875"/>
            <a:ext cx="6697663" cy="461963"/>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  （1）</a:t>
            </a:r>
            <a:r>
              <a:rPr kumimoji="1"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火焰</a:t>
            </a: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（2）</a:t>
            </a:r>
            <a:r>
              <a:rPr kumimoji="1"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高温</a:t>
            </a: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（3）</a:t>
            </a:r>
            <a:r>
              <a:rPr kumimoji="1"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有毒气体</a:t>
            </a: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（4）</a:t>
            </a:r>
            <a:r>
              <a:rPr kumimoji="1"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烟雾</a:t>
            </a:r>
            <a:endParaRPr kumimoji="1"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565" name="矩形 5"/>
          <p:cNvSpPr/>
          <p:nvPr/>
        </p:nvSpPr>
        <p:spPr>
          <a:xfrm>
            <a:off x="768350" y="3038475"/>
            <a:ext cx="2892425" cy="523875"/>
          </a:xfrm>
          <a:prstGeom prst="rect">
            <a:avLst/>
          </a:prstGeom>
          <a:noFill/>
          <a:ln w="9525">
            <a:noFill/>
          </a:ln>
        </p:spPr>
        <p:txBody>
          <a:bodyPr wrap="none" anchor="t" anchorCtr="0">
            <a:spAutoFit/>
          </a:bodyPr>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4 、燃烧的类型 </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1849438" y="4119563"/>
            <a:ext cx="4572000" cy="200025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（1）闪燃，闪点；</a:t>
            </a:r>
            <a:endParaRPr kumimoji="1"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1"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（2）自燃，自燃点；</a:t>
            </a:r>
            <a:endParaRPr kumimoji="1"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1"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（3）着火，着火点 。</a:t>
            </a:r>
            <a:endParaRPr kumimoji="1" lang="zh-CN" altLang="en-US" sz="24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66567" name="图片 2"/>
          <p:cNvPicPr>
            <a:picLocks noChangeAspect="1"/>
          </p:cNvPicPr>
          <p:nvPr/>
        </p:nvPicPr>
        <p:blipFill>
          <a:blip r:embed="rId1"/>
          <a:stretch>
            <a:fillRect/>
          </a:stretch>
        </p:blipFill>
        <p:spPr>
          <a:xfrm>
            <a:off x="5716588" y="3038475"/>
            <a:ext cx="6053137" cy="321945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586"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火灾分类</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587" name="标题 1"/>
          <p:cNvSpPr>
            <a:spLocks noGrp="1"/>
          </p:cNvSpPr>
          <p:nvPr>
            <p:ph type="title"/>
          </p:nvPr>
        </p:nvSpPr>
        <p:spPr>
          <a:xfrm>
            <a:off x="625475" y="796925"/>
            <a:ext cx="10855325" cy="1143000"/>
          </a:xfrm>
          <a:ln/>
        </p:spPr>
        <p:txBody>
          <a:bodyPr wrap="square" lIns="91440" tIns="45720" rIns="91440" bIns="45720" anchor="ctr" anchorCtr="0"/>
          <a:p>
            <a:r>
              <a:rPr lang="zh-CN" altLang="en-US" sz="2800" dirty="0"/>
              <a:t>根据</a:t>
            </a:r>
            <a:r>
              <a:rPr lang="en-US" altLang="zh-CN" sz="2800" dirty="0"/>
              <a:t>GB/T 4968</a:t>
            </a:r>
            <a:r>
              <a:rPr lang="zh-CN" altLang="en-US" sz="2800" dirty="0"/>
              <a:t>－</a:t>
            </a:r>
            <a:r>
              <a:rPr lang="en-US" altLang="zh-CN" sz="2800" dirty="0"/>
              <a:t>2008  </a:t>
            </a:r>
            <a:r>
              <a:rPr lang="en-US" altLang="zh-CN" sz="2800" dirty="0"/>
              <a:t>《</a:t>
            </a:r>
            <a:r>
              <a:rPr lang="zh-CN" altLang="en-US" sz="2800" dirty="0"/>
              <a:t>火灾分类》按照物质燃烧的分为以下六类： </a:t>
            </a:r>
            <a:endParaRPr lang="zh-CN" altLang="en-US" sz="2800" dirty="0"/>
          </a:p>
        </p:txBody>
      </p:sp>
      <p:sp>
        <p:nvSpPr>
          <p:cNvPr id="2" name="文本框 1"/>
          <p:cNvSpPr txBox="1"/>
          <p:nvPr/>
        </p:nvSpPr>
        <p:spPr>
          <a:xfrm>
            <a:off x="1128713" y="1843088"/>
            <a:ext cx="9217025" cy="4800600"/>
          </a:xfrm>
          <a:prstGeom prst="rect">
            <a:avLst/>
          </a:prstGeom>
          <a:noFill/>
        </p:spPr>
        <p:txBody>
          <a:bodyPr>
            <a:spAutoFit/>
          </a:bodyPr>
          <a:lstStyle/>
          <a:p>
            <a:pPr marL="342900" marR="0" indent="-342900" algn="just" defTabSz="0" fontAlgn="auto">
              <a:spcBef>
                <a:spcPct val="20000"/>
              </a:spcBef>
              <a:spcAft>
                <a:spcPts val="0"/>
              </a:spcAft>
              <a:buClrTx/>
              <a:buSzTx/>
              <a:defRPr/>
            </a:pPr>
            <a:r>
              <a:rPr kumimoji="0" lang="en-US" altLang="zh-CN"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a:t>
            </a:r>
            <a:r>
              <a:rPr kumimoji="0" lang="zh-CN" altLang="en-US"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类火灾：</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指固体物质火灾。这种物质通常具有有机物质性质，一般在燃烧时能产生灼热的余烬。如木材、干草、煤炭、棉、毛、麻、纸张等火灾。</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indent="-342900" algn="just" defTabSz="0" fontAlgn="auto">
              <a:spcBef>
                <a:spcPct val="20000"/>
              </a:spcBef>
              <a:spcAft>
                <a:spcPts val="0"/>
              </a:spcAft>
              <a:buClrTx/>
              <a:buSzTx/>
              <a:defRPr/>
            </a:pPr>
            <a:r>
              <a:rPr kumimoji="0" lang="en-US" altLang="zh-CN"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B</a:t>
            </a:r>
            <a:r>
              <a:rPr kumimoji="0" lang="zh-CN" altLang="en-US"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类火灾：</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指液体或可熔化的固体物质火灾。如煤油、柴油、原油、甲醇、乙醇、沥青、石蜡、塑料等火灾。</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indent="-342900" algn="just" defTabSz="0" fontAlgn="auto">
              <a:spcBef>
                <a:spcPct val="20000"/>
              </a:spcBef>
              <a:spcAft>
                <a:spcPts val="0"/>
              </a:spcAft>
              <a:buClrTx/>
              <a:buSzTx/>
              <a:defRPr/>
            </a:pPr>
            <a:r>
              <a:rPr kumimoji="0" lang="en-US" altLang="zh-CN"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a:t>
            </a:r>
            <a:r>
              <a:rPr kumimoji="0" lang="zh-CN" altLang="en-US"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类火灾：</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指气体火灾。如煤气、天然气、甲烷、乙烷、丙烷、氢气等火灾。</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indent="-342900" algn="just" defTabSz="0" fontAlgn="auto">
              <a:spcBef>
                <a:spcPct val="20000"/>
              </a:spcBef>
              <a:spcAft>
                <a:spcPts val="0"/>
              </a:spcAft>
              <a:buClrTx/>
              <a:buSzTx/>
              <a:defRPr/>
            </a:pPr>
            <a:r>
              <a:rPr kumimoji="0" lang="en-US" altLang="zh-CN"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D</a:t>
            </a:r>
            <a:r>
              <a:rPr kumimoji="0" lang="zh-CN" altLang="en-US"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类火灾：</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指金属火灾。如钾、钠、镁、钛、锆、锂、铝镁合金等火灾。</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indent="-342900" algn="just" defTabSz="0" fontAlgn="auto">
              <a:spcBef>
                <a:spcPct val="20000"/>
              </a:spcBef>
              <a:spcAft>
                <a:spcPts val="0"/>
              </a:spcAft>
              <a:buClrTx/>
              <a:buSzTx/>
              <a:defRPr/>
            </a:pPr>
            <a:r>
              <a:rPr kumimoji="0" lang="en-US" altLang="zh-CN"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E</a:t>
            </a:r>
            <a:r>
              <a:rPr kumimoji="0" lang="zh-CN" altLang="en-US"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类火灾：</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指带电火灾。物体带电燃烧的火灾。</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indent="-342900" algn="just" defTabSz="0" fontAlgn="auto">
              <a:spcBef>
                <a:spcPct val="20000"/>
              </a:spcBef>
              <a:spcAft>
                <a:spcPts val="0"/>
              </a:spcAft>
              <a:buClrTx/>
              <a:buSzTx/>
              <a:defRPr/>
            </a:pPr>
            <a:r>
              <a:rPr kumimoji="0" lang="en-US" altLang="zh-CN"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F</a:t>
            </a:r>
            <a:r>
              <a:rPr kumimoji="0" lang="zh-CN" altLang="en-US" sz="2400" kern="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类火灾：</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指烹饪器具内的烹饪物（如动植物油脂）火灾。</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R="0" defTabSz="914400" eaLnBrk="0" hangingPunct="0">
              <a:buClrTx/>
              <a:buSzTx/>
              <a:defRPr/>
            </a:pPr>
            <a:endParaRPr kumimoji="0" lang="zh-CN" altLang="en-US"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610"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灭火方法</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611" name="Rectangle 2"/>
          <p:cNvSpPr>
            <a:spLocks noGrp="1"/>
          </p:cNvSpPr>
          <p:nvPr>
            <p:ph type="title"/>
          </p:nvPr>
        </p:nvSpPr>
        <p:spPr>
          <a:xfrm>
            <a:off x="0" y="1052513"/>
            <a:ext cx="4321175" cy="719137"/>
          </a:xfrm>
          <a:ln/>
        </p:spPr>
        <p:txBody>
          <a:bodyPr wrap="square" lIns="91440" tIns="45720" rIns="91440" bIns="45720" anchor="t" anchorCtr="0"/>
          <a:p>
            <a:pPr algn="l" eaLnBrk="1" hangingPunct="1"/>
            <a:r>
              <a:rPr lang="zh-CN" altLang="en-US" sz="3600" dirty="0"/>
              <a:t>  2、灭火方法</a:t>
            </a:r>
            <a:br>
              <a:rPr lang="zh-CN" altLang="en-US" sz="3600" dirty="0"/>
            </a:br>
            <a:endParaRPr lang="zh-CN" altLang="en-US" sz="3600" dirty="0"/>
          </a:p>
        </p:txBody>
      </p:sp>
      <p:sp>
        <p:nvSpPr>
          <p:cNvPr id="8" name="内容占位符 4"/>
          <p:cNvSpPr txBox="1"/>
          <p:nvPr/>
        </p:nvSpPr>
        <p:spPr>
          <a:xfrm>
            <a:off x="468313" y="1773238"/>
            <a:ext cx="11101388" cy="4525963"/>
          </a:xfrm>
          <a:prstGeom prst="rect">
            <a:avLst/>
          </a:prstGeom>
        </p:spPr>
        <p:txBody>
          <a:bodyPr>
            <a:normAutofit fontScale="85000" lnSpcReduction="10000"/>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just"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6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kumimoji="0" lang="zh-CN" altLang="en-US" sz="3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隔离法</a:t>
            </a:r>
            <a:endParaRPr kumimoji="0" lang="zh-CN" altLang="en-US" sz="3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just"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6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方法：将可燃物与着火源隔离开来，燃烧会停止。</a:t>
            </a:r>
            <a:endPar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just"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6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3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冷却法</a:t>
            </a:r>
            <a:endParaRPr kumimoji="0" lang="zh-CN" altLang="en-US" sz="3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just"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6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方法：将燃烧物的温度降至着火点以下，使燃烧停止</a:t>
            </a:r>
            <a:r>
              <a:rPr kumimoji="0"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或者降低  </a:t>
            </a:r>
            <a:endParaRPr kumimoji="0"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just"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邻近火场的可避免形成新的可燃条件，如采用水和干冰进行降温。</a:t>
            </a:r>
            <a:endParaRPr kumimoji="0"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just"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6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kumimoji="0" lang="zh-CN" altLang="en-US" sz="3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窒息法</a:t>
            </a:r>
            <a:endParaRPr kumimoji="0" lang="zh-CN" altLang="en-US" sz="3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just"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方法：消除燃烧要素</a:t>
            </a:r>
            <a:r>
              <a:rPr kumimoji="0"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助燃物，使燃烧停止。主要措施是阻止</a:t>
            </a:r>
            <a:endParaRPr kumimoji="0"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just"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助燃物进入燃烧区，或用惰性介质和阻燃剂稀释阻燃物，如水、</a:t>
            </a:r>
            <a:endParaRPr kumimoji="0"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just"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二氧化碳、泡沫等。</a:t>
            </a:r>
            <a:endPar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634"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Rectangle 3"/>
          <p:cNvSpPr txBox="1">
            <a:spLocks noChangeArrowheads="1"/>
          </p:cNvSpPr>
          <p:nvPr/>
        </p:nvSpPr>
        <p:spPr>
          <a:xfrm>
            <a:off x="1344613" y="1196975"/>
            <a:ext cx="8280400" cy="5183188"/>
          </a:xfrm>
          <a:prstGeom prst="rect">
            <a:avLst/>
          </a:prstGeom>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zh-CN" sz="32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灭火器的代码具体含义：</a:t>
            </a:r>
            <a:endParaRPr kumimoji="0" lang="zh-CN"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灭火器由于结构简单，操作方面，轻便灵活，使用</a:t>
            </a:r>
            <a:endParaRPr kumimoji="0" lang="en-US"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面广，是扑救初起火灾的重要消防器材</a:t>
            </a:r>
            <a:r>
              <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其型号具</a:t>
            </a:r>
            <a:endParaRPr kumimoji="0" lang="en-US"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体表示为：</a:t>
            </a:r>
            <a:endParaRPr kumimoji="0" lang="en-US"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742950" marR="0" lvl="1" indent="-285750" algn="l" defTabSz="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zh-CN" sz="28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例如：</a:t>
            </a:r>
            <a:r>
              <a:rPr kumimoji="0" lang="en-US"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MFT35:35kg</a:t>
            </a:r>
            <a:r>
              <a:rPr kumimoji="0" lang="zh-CN"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推车式干粉灭火器</a:t>
            </a:r>
            <a:endParaRPr kumimoji="0" lang="zh-CN"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en-US"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MPZ4</a:t>
            </a:r>
            <a:r>
              <a:rPr kumimoji="0" lang="zh-CN" altLang="en-US" sz="2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4kg</a:t>
            </a:r>
            <a:r>
              <a:rPr kumimoji="0" lang="zh-CN"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鸭嘴式泡沫灭火器</a:t>
            </a:r>
            <a:endParaRPr kumimoji="1" lang="zh-CN" altLang="en-US" sz="28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2400" b="0" i="0" u="none" strike="noStrike" kern="0" cap="none" spc="0" normalizeH="0" baseline="0" noProof="0" dirty="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2400" b="1" i="0" u="none" strike="noStrike" kern="0" cap="none" spc="0" normalizeH="0" baseline="0" noProof="0" dirty="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p:txBody>
      </p:sp>
      <p:pic>
        <p:nvPicPr>
          <p:cNvPr id="69636" name="图片 2"/>
          <p:cNvPicPr>
            <a:picLocks noChangeAspect="1"/>
          </p:cNvPicPr>
          <p:nvPr/>
        </p:nvPicPr>
        <p:blipFill>
          <a:blip r:embed="rId1"/>
          <a:stretch>
            <a:fillRect/>
          </a:stretch>
        </p:blipFill>
        <p:spPr>
          <a:xfrm>
            <a:off x="1489075" y="3500438"/>
            <a:ext cx="7856538" cy="1176337"/>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TextBox 5"/>
          <p:cNvSpPr/>
          <p:nvPr/>
        </p:nvSpPr>
        <p:spPr>
          <a:xfrm>
            <a:off x="841375" y="476250"/>
            <a:ext cx="2663825"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安全生产基本概念</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794" name="Text Box 2"/>
          <p:cNvSpPr txBox="1"/>
          <p:nvPr/>
        </p:nvSpPr>
        <p:spPr>
          <a:xfrm>
            <a:off x="985838" y="1311275"/>
            <a:ext cx="10439400" cy="830263"/>
          </a:xfrm>
          <a:prstGeom prst="rect">
            <a:avLst/>
          </a:prstGeom>
          <a:noFill/>
          <a:ln w="9525">
            <a:noFill/>
          </a:ln>
        </p:spPr>
        <p:txBody>
          <a:bodyPr anchor="t" anchorCtr="0">
            <a:spAutoFit/>
          </a:bodyPr>
          <a:p>
            <a:pPr>
              <a:spcBef>
                <a:spcPct val="50000"/>
              </a:spcBef>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生产过程中的安全：</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不发生工伤事故、职业病、设备或财产损失的状态，即</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人不受伤害，物不受损失</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5" name="Text Box 4"/>
          <p:cNvSpPr txBox="1"/>
          <p:nvPr/>
        </p:nvSpPr>
        <p:spPr>
          <a:xfrm>
            <a:off x="955675" y="2349500"/>
            <a:ext cx="10469563" cy="830263"/>
          </a:xfrm>
          <a:prstGeom prst="rect">
            <a:avLst/>
          </a:prstGeom>
          <a:noFill/>
          <a:ln w="9525">
            <a:noFill/>
          </a:ln>
        </p:spPr>
        <p:txBody>
          <a:bodyPr anchor="t" anchorCtr="0">
            <a:spAutoFit/>
          </a:bodyPr>
          <a:p>
            <a:pPr>
              <a:spcBef>
                <a:spcPct val="50000"/>
              </a:spcBef>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事故及伤亡事故：</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造成死亡、疾病、伤害和财产损失及其他损失的意外事件。伤亡事故指员工在劳动过程中发生的</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人身伤害</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和</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急性中毒事故</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6" name="Text Box 4"/>
          <p:cNvSpPr txBox="1"/>
          <p:nvPr/>
        </p:nvSpPr>
        <p:spPr>
          <a:xfrm>
            <a:off x="955675" y="3573463"/>
            <a:ext cx="10258425" cy="831850"/>
          </a:xfrm>
          <a:prstGeom prst="rect">
            <a:avLst/>
          </a:prstGeom>
          <a:noFill/>
          <a:ln w="9525">
            <a:noFill/>
          </a:ln>
        </p:spPr>
        <p:txBody>
          <a:bodyPr anchor="t" anchorCtr="0">
            <a:spAutoFit/>
          </a:bodyPr>
          <a:p>
            <a:pPr>
              <a:spcBef>
                <a:spcPct val="50000"/>
              </a:spcBef>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工伤</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：也称职业伤害，是指劳动者（职工）在工作或者其他职业活动中因</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意外事故伤害</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和</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职业病</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造成的伤残和死亡。</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7" name="矩形 6"/>
          <p:cNvSpPr/>
          <p:nvPr/>
        </p:nvSpPr>
        <p:spPr>
          <a:xfrm>
            <a:off x="955675" y="4776788"/>
            <a:ext cx="10253663" cy="1201737"/>
          </a:xfrm>
          <a:prstGeom prst="rect">
            <a:avLst/>
          </a:prstGeom>
          <a:noFill/>
          <a:ln w="9525">
            <a:noFill/>
          </a:ln>
        </p:spPr>
        <p:txBody>
          <a:bodyPr anchor="t" anchorCtr="0">
            <a:spAutoFit/>
          </a:bodyPr>
          <a:p>
            <a:pPr>
              <a:spcBef>
                <a:spcPct val="50000"/>
              </a:spcBef>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工伤保险</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：又称职业伤害保险，是指劳动者由于工作原因并在工作过程中遭受意外伤害，或因职业危害因素引起职业病，由国家或社会给负伤、致残及死亡者生前供养亲属提供必要的物质帮助的一种</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社会保险制度</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658"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Rectangle 3"/>
          <p:cNvSpPr txBox="1">
            <a:spLocks noChangeArrowheads="1"/>
          </p:cNvSpPr>
          <p:nvPr/>
        </p:nvSpPr>
        <p:spPr>
          <a:xfrm>
            <a:off x="1908175" y="1125538"/>
            <a:ext cx="8064500" cy="5327650"/>
          </a:xfrm>
          <a:prstGeom prst="rect">
            <a:avLst/>
          </a:prstGeom>
        </p:spPr>
        <p:txBody>
          <a:bodyPr>
            <a:normAutofit/>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r>
              <a:rPr kumimoji="1" lang="en-US" altLang="zh-CN"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kumimoji="1"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、干粉灭火器</a:t>
            </a:r>
            <a:endParaRPr kumimoji="1"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endParaRPr kumimoji="1" lang="en-US"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endParaRPr kumimoji="1" lang="en-US"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endParaRPr kumimoji="1" lang="en-US"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endParaRPr kumimoji="1" lang="en-US"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endParaRPr kumimoji="1" lang="en-US"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endParaRPr kumimoji="1" lang="en-US"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1"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）灭火原理</a:t>
            </a:r>
            <a:r>
              <a:rPr kumimoji="1"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kumimoji="1"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1600200" marR="0" lvl="3" indent="-228600" algn="l" defTabSz="0" rtl="0" eaLnBrk="1" fontAlgn="auto" latinLnBrk="0" hangingPunct="1">
              <a:lnSpc>
                <a:spcPct val="100000"/>
              </a:lnSpc>
              <a:spcBef>
                <a:spcPct val="0"/>
              </a:spcBef>
              <a:spcAft>
                <a:spcPts val="0"/>
              </a:spcAft>
              <a:buClrTx/>
              <a:buSzTx/>
              <a:buFont typeface="Monotype Sorts" charset="2"/>
              <a:buNone/>
              <a:defRPr/>
            </a:pPr>
            <a:r>
              <a:rPr kumimoji="1" lang="zh-CN" altLang="en-US" sz="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kumimoji="1" lang="en-US" altLang="zh-CN" sz="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0"/>
              </a:spcBef>
              <a:spcAft>
                <a:spcPts val="0"/>
              </a:spcAft>
              <a:buClrTx/>
              <a:buSzTx/>
              <a:buFont typeface="Monotype Sorts" charset="2"/>
              <a:buNone/>
              <a:defRPr/>
            </a:pPr>
            <a:r>
              <a:rPr kumimoji="1" lang="zh-CN" altLang="en-US" sz="2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干粉</a:t>
            </a:r>
            <a:r>
              <a:rPr kumimoji="1" lang="en-US" altLang="zh-CN" sz="24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1" lang="zh-CN" altLang="en-US" sz="2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碳酸氢钠或磷酸铵盐</a:t>
            </a:r>
            <a:r>
              <a:rPr kumimoji="1" lang="en-US" altLang="zh-CN" sz="24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1" lang="zh-CN" altLang="en-US" sz="2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滑石粉或二氧化硅</a:t>
            </a:r>
            <a:endParaRPr kumimoji="1" lang="en-US" altLang="zh-CN" sz="2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2057400" marR="0" lvl="4" indent="-228600" algn="just" defTabSz="0" rtl="0" eaLnBrk="1" fontAlgn="auto" latinLnBrk="0" hangingPunct="1">
              <a:lnSpc>
                <a:spcPct val="100000"/>
              </a:lnSpc>
              <a:spcBef>
                <a:spcPct val="0"/>
              </a:spcBef>
              <a:spcAft>
                <a:spcPts val="0"/>
              </a:spcAft>
              <a:buClrTx/>
              <a:buSzTx/>
              <a:buFont typeface="Monotype Sorts" charset="2"/>
              <a:buNone/>
              <a:defRPr/>
            </a:pPr>
            <a:r>
              <a:rPr kumimoji="1" lang="zh-CN" altLang="en-US" sz="1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kumimoji="1" lang="en-US" altLang="zh-CN" sz="1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just" defTabSz="0" rtl="0" eaLnBrk="1" fontAlgn="auto" latinLnBrk="0" hangingPunct="1">
              <a:lnSpc>
                <a:spcPct val="100000"/>
              </a:lnSpc>
              <a:spcBef>
                <a:spcPct val="0"/>
              </a:spcBef>
              <a:spcAft>
                <a:spcPts val="0"/>
              </a:spcAft>
              <a:buClrTx/>
              <a:buSzTx/>
              <a:buFont typeface="Monotype Sorts" charset="2"/>
              <a:buNone/>
              <a:defRPr/>
            </a:pP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干粉喷射到燃烧物上会形成隔离层，阻止燃烧；同时高热会分解出二氧化碳，冲淡燃烧物周围的氧气起窒息作用，达到灭火目的。</a:t>
            </a:r>
            <a:endPar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0660" name="Picture 5"/>
          <p:cNvPicPr>
            <a:picLocks noChangeAspect="1"/>
          </p:cNvPicPr>
          <p:nvPr/>
        </p:nvPicPr>
        <p:blipFill>
          <a:blip r:embed="rId1"/>
          <a:stretch>
            <a:fillRect/>
          </a:stretch>
        </p:blipFill>
        <p:spPr>
          <a:xfrm>
            <a:off x="2838450" y="1673225"/>
            <a:ext cx="2959100" cy="2187575"/>
          </a:xfrm>
          <a:prstGeom prst="rect">
            <a:avLst/>
          </a:prstGeom>
          <a:noFill/>
          <a:ln w="9525">
            <a:noFill/>
          </a:ln>
        </p:spPr>
      </p:pic>
      <p:pic>
        <p:nvPicPr>
          <p:cNvPr id="70661" name="Picture 6"/>
          <p:cNvPicPr>
            <a:picLocks noChangeAspect="1"/>
          </p:cNvPicPr>
          <p:nvPr/>
        </p:nvPicPr>
        <p:blipFill>
          <a:blip r:embed="rId2"/>
          <a:stretch>
            <a:fillRect/>
          </a:stretch>
        </p:blipFill>
        <p:spPr>
          <a:xfrm>
            <a:off x="7237413" y="1341438"/>
            <a:ext cx="1555750" cy="2759075"/>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682"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Rectangle 3"/>
          <p:cNvSpPr txBox="1">
            <a:spLocks noChangeArrowheads="1"/>
          </p:cNvSpPr>
          <p:nvPr/>
        </p:nvSpPr>
        <p:spPr>
          <a:xfrm>
            <a:off x="1057275" y="1160463"/>
            <a:ext cx="9504363" cy="2519363"/>
          </a:xfrm>
          <a:prstGeom prst="rect">
            <a:avLst/>
          </a:prstGeom>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457200" marR="0" lvl="0" indent="-457200" algn="l" defTabSz="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）干粉灭火器适用范围</a:t>
            </a:r>
            <a:endParaRPr kumimoji="1"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l" defTabSz="0" rtl="0" eaLnBrk="1" fontAlgn="base" latinLnBrk="0" hangingPunct="1">
              <a:lnSpc>
                <a:spcPct val="100000"/>
              </a:lnSpc>
              <a:spcBef>
                <a:spcPct val="20000"/>
              </a:spcBef>
              <a:spcAft>
                <a:spcPct val="0"/>
              </a:spcAft>
              <a:buClrTx/>
              <a:buSzTx/>
              <a:buFont typeface="宋体" panose="02010600030101010101" pitchFamily="2" charset="-122"/>
              <a:buAutoNum type="circleNumDbPlain"/>
              <a:defRPr/>
            </a:pP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碳酸氢钠干粉灭火器适用于易燃、可燃液体、气体及带电设备的初起火灾；</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l" defTabSz="0" rtl="0" eaLnBrk="1" fontAlgn="base" latinLnBrk="0" hangingPunct="1">
              <a:lnSpc>
                <a:spcPct val="100000"/>
              </a:lnSpc>
              <a:spcBef>
                <a:spcPct val="20000"/>
              </a:spcBef>
              <a:spcAft>
                <a:spcPct val="0"/>
              </a:spcAft>
              <a:buClrTx/>
              <a:buSzTx/>
              <a:buFont typeface="宋体" panose="02010600030101010101" pitchFamily="2" charset="-122"/>
              <a:buAutoNum type="circleNumDbPlain"/>
              <a:defRPr/>
            </a:pP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磷酸铵盐干粉灭火器除可用于上述几类火灾外，还可扑救固体类物质的初起火灾；</a:t>
            </a:r>
            <a:endPar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l" defTabSz="0" rtl="0" eaLnBrk="1" fontAlgn="base" latinLnBrk="0" hangingPunct="1">
              <a:lnSpc>
                <a:spcPct val="100000"/>
              </a:lnSpc>
              <a:spcBef>
                <a:spcPct val="20000"/>
              </a:spcBef>
              <a:spcAft>
                <a:spcPct val="0"/>
              </a:spcAft>
              <a:buClrTx/>
              <a:buSzTx/>
              <a:buFont typeface="宋体" panose="02010600030101010101" pitchFamily="2" charset="-122"/>
              <a:buAutoNum type="circleNumDbPlain"/>
              <a:defRPr/>
            </a:pP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碳酸氢钠、磷酸铵盐干粉灭火器不能扑救金属燃烧火灾。</a:t>
            </a:r>
            <a:endPar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1" name="Rectangle 3"/>
          <p:cNvSpPr txBox="1">
            <a:spLocks noChangeArrowheads="1"/>
          </p:cNvSpPr>
          <p:nvPr/>
        </p:nvSpPr>
        <p:spPr bwMode="auto">
          <a:xfrm>
            <a:off x="1057275" y="3968750"/>
            <a:ext cx="8567738" cy="2303463"/>
          </a:xfrm>
          <a:prstGeom prst="rect">
            <a:avLst/>
          </a:prstGeom>
          <a:noFill/>
          <a:ln>
            <a:miter lim="800000"/>
          </a:ln>
        </p:spPr>
        <p:txBody>
          <a:bodyPr/>
          <a:lstStyle/>
          <a:p>
            <a:pPr marL="342900" marR="0" indent="-342900" defTabSz="914400" fontAlgn="auto">
              <a:spcBef>
                <a:spcPct val="20000"/>
              </a:spcBef>
              <a:spcAft>
                <a:spcPct val="25000"/>
              </a:spcAft>
              <a:buClrTx/>
              <a:buSzTx/>
              <a:buFont typeface="Wingdings" panose="05000000000000000000" pitchFamily="2" charset="2"/>
              <a:defRPr/>
            </a:pP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）干粉灭火器使用方法</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a:p>
            <a:pPr marL="457200" marR="0" indent="-457200" defTabSz="914400" fontAlgn="auto">
              <a:spcBef>
                <a:spcPct val="20000"/>
              </a:spcBef>
              <a:spcAft>
                <a:spcPct val="25000"/>
              </a:spcAft>
              <a:buClrTx/>
              <a:buSzTx/>
              <a:buFont typeface="+mj-ea"/>
              <a:buAutoNum type="circleNumDbPlain"/>
              <a:defRPr/>
            </a:pP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将机筒上下颠倒几次，使干粉在筒内处于松散状态；</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a:p>
            <a:pPr marL="457200" marR="0" indent="-457200" defTabSz="914400" fontAlgn="auto">
              <a:spcBef>
                <a:spcPct val="20000"/>
              </a:spcBef>
              <a:spcAft>
                <a:spcPct val="25000"/>
              </a:spcAft>
              <a:buClrTx/>
              <a:buSzTx/>
              <a:buFont typeface="+mj-ea"/>
              <a:buAutoNum type="circleNumDbPlain"/>
              <a:defRPr/>
            </a:pP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打开驱动器瓶，使驱动器瓶的</a:t>
            </a:r>
            <a:r>
              <a:rPr kumimoji="0" lang="en-US" altLang="zh-CN"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CO2</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进干粉；</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a:p>
            <a:pPr marL="457200" marR="0" indent="-457200" defTabSz="914400" fontAlgn="auto">
              <a:spcBef>
                <a:spcPct val="20000"/>
              </a:spcBef>
              <a:spcAft>
                <a:spcPct val="25000"/>
              </a:spcAft>
              <a:buClrTx/>
              <a:buSzTx/>
              <a:buFont typeface="+mj-ea"/>
              <a:buAutoNum type="circleNumDbPlain"/>
              <a:defRPr/>
            </a:pP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对着失火位置喷射干粉灭火</a:t>
            </a:r>
            <a:r>
              <a:rPr kumimoji="0" lang="zh-CN" altLang="en-US" sz="2400" kern="0" cap="none" spc="0" normalizeH="0" baseline="0" noProof="0" dirty="0">
                <a:latin typeface="微软雅黑" panose="020B0503020204020204" pitchFamily="34" charset="-122"/>
                <a:ea typeface="+mn-ea"/>
                <a:cs typeface="微软雅黑" panose="020B0503020204020204" pitchFamily="34" charset="-122"/>
              </a:rPr>
              <a:t>。 </a:t>
            </a:r>
            <a:endParaRPr kumimoji="0" lang="zh-CN" altLang="en-US" sz="2400" kern="0" cap="none" spc="0" normalizeH="0" baseline="0" noProof="0" dirty="0">
              <a:latin typeface="微软雅黑" panose="020B0503020204020204" pitchFamily="34" charset="-122"/>
              <a:ea typeface="+mn-ea"/>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fill="hold">
                                          <p:stCondLst>
                                            <p:cond delay="0"/>
                                          </p:stCondLst>
                                        </p:cTn>
                                        <p:tgtEl>
                                          <p:spTgt spid="11">
                                            <p:txEl>
                                              <p:charRg st="0" end="13"/>
                                            </p:txEl>
                                          </p:spTgt>
                                        </p:tgtEl>
                                        <p:attrNameLst>
                                          <p:attrName>style.visibility</p:attrName>
                                        </p:attrNameLst>
                                      </p:cBhvr>
                                      <p:to>
                                        <p:strVal val="visible"/>
                                      </p:to>
                                    </p:set>
                                    <p:anim calcmode="lin" valueType="num">
                                      <p:cBhvr>
                                        <p:cTn id="7" dur="500" fill="hold"/>
                                        <p:tgtEl>
                                          <p:spTgt spid="11">
                                            <p:txEl>
                                              <p:charRg st="0" end="13"/>
                                            </p:txEl>
                                          </p:spTgt>
                                        </p:tgtEl>
                                        <p:attrNameLst>
                                          <p:attrName>ppt_w</p:attrName>
                                        </p:attrNameLst>
                                      </p:cBhvr>
                                      <p:tavLst>
                                        <p:tav tm="0">
                                          <p:val>
                                            <p:strVal val="#ppt_w*0.05"/>
                                          </p:val>
                                        </p:tav>
                                        <p:tav tm="100000">
                                          <p:val>
                                            <p:strVal val="#ppt_w"/>
                                          </p:val>
                                        </p:tav>
                                      </p:tavLst>
                                    </p:anim>
                                    <p:anim calcmode="lin" valueType="num">
                                      <p:cBhvr>
                                        <p:cTn id="8" dur="500" fill="hold"/>
                                        <p:tgtEl>
                                          <p:spTgt spid="11">
                                            <p:txEl>
                                              <p:charRg st="0" end="13"/>
                                            </p:txEl>
                                          </p:spTgt>
                                        </p:tgtEl>
                                        <p:attrNameLst>
                                          <p:attrName>ppt_h</p:attrName>
                                        </p:attrNameLst>
                                      </p:cBhvr>
                                      <p:tavLst>
                                        <p:tav tm="0">
                                          <p:val>
                                            <p:strVal val="#ppt_h"/>
                                          </p:val>
                                        </p:tav>
                                        <p:tav tm="100000">
                                          <p:val>
                                            <p:strVal val="#ppt_h"/>
                                          </p:val>
                                        </p:tav>
                                      </p:tavLst>
                                    </p:anim>
                                    <p:anim calcmode="lin" valueType="num">
                                      <p:cBhvr>
                                        <p:cTn id="9" dur="500" fill="hold"/>
                                        <p:tgtEl>
                                          <p:spTgt spid="11">
                                            <p:txEl>
                                              <p:charRg st="0" end="13"/>
                                            </p:txEl>
                                          </p:spTgt>
                                        </p:tgtEl>
                                        <p:attrNameLst>
                                          <p:attrName>ppt_x</p:attrName>
                                        </p:attrNameLst>
                                      </p:cBhvr>
                                      <p:tavLst>
                                        <p:tav tm="0">
                                          <p:val>
                                            <p:strVal val="#ppt_x-.2"/>
                                          </p:val>
                                        </p:tav>
                                        <p:tav tm="100000">
                                          <p:val>
                                            <p:strVal val="#ppt_x"/>
                                          </p:val>
                                        </p:tav>
                                      </p:tavLst>
                                    </p:anim>
                                    <p:anim calcmode="lin" valueType="num">
                                      <p:cBhvr>
                                        <p:cTn id="10" dur="500" fill="hold"/>
                                        <p:tgtEl>
                                          <p:spTgt spid="11">
                                            <p:txEl>
                                              <p:charRg st="0" end="13"/>
                                            </p:txEl>
                                          </p:spTgt>
                                        </p:tgtEl>
                                        <p:attrNameLst>
                                          <p:attrName>ppt_y</p:attrName>
                                        </p:attrNameLst>
                                      </p:cBhvr>
                                      <p:tavLst>
                                        <p:tav tm="0">
                                          <p:val>
                                            <p:strVal val="#ppt_y"/>
                                          </p:val>
                                        </p:tav>
                                        <p:tav tm="100000">
                                          <p:val>
                                            <p:strVal val="#ppt_y"/>
                                          </p:val>
                                        </p:tav>
                                      </p:tavLst>
                                    </p:anim>
                                    <p:animEffect transition="in" filter="fade">
                                      <p:cBhvr>
                                        <p:cTn id="11" dur="500"/>
                                        <p:tgtEl>
                                          <p:spTgt spid="11">
                                            <p:txEl>
                                              <p:charRg st="0" end="1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fill="hold">
                                          <p:stCondLst>
                                            <p:cond delay="0"/>
                                          </p:stCondLst>
                                        </p:cTn>
                                        <p:tgtEl>
                                          <p:spTgt spid="11">
                                            <p:txEl>
                                              <p:charRg st="13" end="37"/>
                                            </p:txEl>
                                          </p:spTgt>
                                        </p:tgtEl>
                                        <p:attrNameLst>
                                          <p:attrName>style.visibility</p:attrName>
                                        </p:attrNameLst>
                                      </p:cBhvr>
                                      <p:to>
                                        <p:strVal val="visible"/>
                                      </p:to>
                                    </p:set>
                                    <p:anim calcmode="lin" valueType="num">
                                      <p:cBhvr>
                                        <p:cTn id="16" dur="500" fill="hold"/>
                                        <p:tgtEl>
                                          <p:spTgt spid="11">
                                            <p:txEl>
                                              <p:charRg st="13" end="37"/>
                                            </p:txEl>
                                          </p:spTgt>
                                        </p:tgtEl>
                                        <p:attrNameLst>
                                          <p:attrName>ppt_w</p:attrName>
                                        </p:attrNameLst>
                                      </p:cBhvr>
                                      <p:tavLst>
                                        <p:tav tm="0">
                                          <p:val>
                                            <p:strVal val="#ppt_w*0.05"/>
                                          </p:val>
                                        </p:tav>
                                        <p:tav tm="100000">
                                          <p:val>
                                            <p:strVal val="#ppt_w"/>
                                          </p:val>
                                        </p:tav>
                                      </p:tavLst>
                                    </p:anim>
                                    <p:anim calcmode="lin" valueType="num">
                                      <p:cBhvr>
                                        <p:cTn id="17" dur="500" fill="hold"/>
                                        <p:tgtEl>
                                          <p:spTgt spid="11">
                                            <p:txEl>
                                              <p:charRg st="13" end="37"/>
                                            </p:txEl>
                                          </p:spTgt>
                                        </p:tgtEl>
                                        <p:attrNameLst>
                                          <p:attrName>ppt_h</p:attrName>
                                        </p:attrNameLst>
                                      </p:cBhvr>
                                      <p:tavLst>
                                        <p:tav tm="0">
                                          <p:val>
                                            <p:strVal val="#ppt_h"/>
                                          </p:val>
                                        </p:tav>
                                        <p:tav tm="100000">
                                          <p:val>
                                            <p:strVal val="#ppt_h"/>
                                          </p:val>
                                        </p:tav>
                                      </p:tavLst>
                                    </p:anim>
                                    <p:anim calcmode="lin" valueType="num">
                                      <p:cBhvr>
                                        <p:cTn id="18" dur="500" fill="hold"/>
                                        <p:tgtEl>
                                          <p:spTgt spid="11">
                                            <p:txEl>
                                              <p:charRg st="13" end="37"/>
                                            </p:txEl>
                                          </p:spTgt>
                                        </p:tgtEl>
                                        <p:attrNameLst>
                                          <p:attrName>ppt_x</p:attrName>
                                        </p:attrNameLst>
                                      </p:cBhvr>
                                      <p:tavLst>
                                        <p:tav tm="0">
                                          <p:val>
                                            <p:strVal val="#ppt_x-.2"/>
                                          </p:val>
                                        </p:tav>
                                        <p:tav tm="100000">
                                          <p:val>
                                            <p:strVal val="#ppt_x"/>
                                          </p:val>
                                        </p:tav>
                                      </p:tavLst>
                                    </p:anim>
                                    <p:anim calcmode="lin" valueType="num">
                                      <p:cBhvr>
                                        <p:cTn id="19" dur="500" fill="hold"/>
                                        <p:tgtEl>
                                          <p:spTgt spid="11">
                                            <p:txEl>
                                              <p:charRg st="13" end="37"/>
                                            </p:txEl>
                                          </p:spTgt>
                                        </p:tgtEl>
                                        <p:attrNameLst>
                                          <p:attrName>ppt_y</p:attrName>
                                        </p:attrNameLst>
                                      </p:cBhvr>
                                      <p:tavLst>
                                        <p:tav tm="0">
                                          <p:val>
                                            <p:strVal val="#ppt_y"/>
                                          </p:val>
                                        </p:tav>
                                        <p:tav tm="100000">
                                          <p:val>
                                            <p:strVal val="#ppt_y"/>
                                          </p:val>
                                        </p:tav>
                                      </p:tavLst>
                                    </p:anim>
                                    <p:animEffect transition="in" filter="fade">
                                      <p:cBhvr>
                                        <p:cTn id="20" dur="500"/>
                                        <p:tgtEl>
                                          <p:spTgt spid="11">
                                            <p:txEl>
                                              <p:charRg st="13" end="3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fill="hold">
                                          <p:stCondLst>
                                            <p:cond delay="0"/>
                                          </p:stCondLst>
                                        </p:cTn>
                                        <p:tgtEl>
                                          <p:spTgt spid="11">
                                            <p:txEl>
                                              <p:charRg st="37" end="58"/>
                                            </p:txEl>
                                          </p:spTgt>
                                        </p:tgtEl>
                                        <p:attrNameLst>
                                          <p:attrName>style.visibility</p:attrName>
                                        </p:attrNameLst>
                                      </p:cBhvr>
                                      <p:to>
                                        <p:strVal val="visible"/>
                                      </p:to>
                                    </p:set>
                                    <p:anim calcmode="lin" valueType="num">
                                      <p:cBhvr>
                                        <p:cTn id="25" dur="500" fill="hold"/>
                                        <p:tgtEl>
                                          <p:spTgt spid="11">
                                            <p:txEl>
                                              <p:charRg st="37" end="58"/>
                                            </p:txEl>
                                          </p:spTgt>
                                        </p:tgtEl>
                                        <p:attrNameLst>
                                          <p:attrName>ppt_w</p:attrName>
                                        </p:attrNameLst>
                                      </p:cBhvr>
                                      <p:tavLst>
                                        <p:tav tm="0">
                                          <p:val>
                                            <p:strVal val="#ppt_w*0.05"/>
                                          </p:val>
                                        </p:tav>
                                        <p:tav tm="100000">
                                          <p:val>
                                            <p:strVal val="#ppt_w"/>
                                          </p:val>
                                        </p:tav>
                                      </p:tavLst>
                                    </p:anim>
                                    <p:anim calcmode="lin" valueType="num">
                                      <p:cBhvr>
                                        <p:cTn id="26" dur="500" fill="hold"/>
                                        <p:tgtEl>
                                          <p:spTgt spid="11">
                                            <p:txEl>
                                              <p:charRg st="37" end="58"/>
                                            </p:txEl>
                                          </p:spTgt>
                                        </p:tgtEl>
                                        <p:attrNameLst>
                                          <p:attrName>ppt_h</p:attrName>
                                        </p:attrNameLst>
                                      </p:cBhvr>
                                      <p:tavLst>
                                        <p:tav tm="0">
                                          <p:val>
                                            <p:strVal val="#ppt_h"/>
                                          </p:val>
                                        </p:tav>
                                        <p:tav tm="100000">
                                          <p:val>
                                            <p:strVal val="#ppt_h"/>
                                          </p:val>
                                        </p:tav>
                                      </p:tavLst>
                                    </p:anim>
                                    <p:anim calcmode="lin" valueType="num">
                                      <p:cBhvr>
                                        <p:cTn id="27" dur="500" fill="hold"/>
                                        <p:tgtEl>
                                          <p:spTgt spid="11">
                                            <p:txEl>
                                              <p:charRg st="37" end="58"/>
                                            </p:txEl>
                                          </p:spTgt>
                                        </p:tgtEl>
                                        <p:attrNameLst>
                                          <p:attrName>ppt_x</p:attrName>
                                        </p:attrNameLst>
                                      </p:cBhvr>
                                      <p:tavLst>
                                        <p:tav tm="0">
                                          <p:val>
                                            <p:strVal val="#ppt_x-.2"/>
                                          </p:val>
                                        </p:tav>
                                        <p:tav tm="100000">
                                          <p:val>
                                            <p:strVal val="#ppt_x"/>
                                          </p:val>
                                        </p:tav>
                                      </p:tavLst>
                                    </p:anim>
                                    <p:anim calcmode="lin" valueType="num">
                                      <p:cBhvr>
                                        <p:cTn id="28" dur="500" fill="hold"/>
                                        <p:tgtEl>
                                          <p:spTgt spid="11">
                                            <p:txEl>
                                              <p:charRg st="37" end="58"/>
                                            </p:txEl>
                                          </p:spTgt>
                                        </p:tgtEl>
                                        <p:attrNameLst>
                                          <p:attrName>ppt_y</p:attrName>
                                        </p:attrNameLst>
                                      </p:cBhvr>
                                      <p:tavLst>
                                        <p:tav tm="0">
                                          <p:val>
                                            <p:strVal val="#ppt_y"/>
                                          </p:val>
                                        </p:tav>
                                        <p:tav tm="100000">
                                          <p:val>
                                            <p:strVal val="#ppt_y"/>
                                          </p:val>
                                        </p:tav>
                                      </p:tavLst>
                                    </p:anim>
                                    <p:animEffect transition="in" filter="fade">
                                      <p:cBhvr>
                                        <p:cTn id="29" dur="500"/>
                                        <p:tgtEl>
                                          <p:spTgt spid="11">
                                            <p:txEl>
                                              <p:charRg st="37" end="5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fill="hold">
                                          <p:stCondLst>
                                            <p:cond delay="0"/>
                                          </p:stCondLst>
                                        </p:cTn>
                                        <p:tgtEl>
                                          <p:spTgt spid="11">
                                            <p:txEl>
                                              <p:charRg st="58" end="73"/>
                                            </p:txEl>
                                          </p:spTgt>
                                        </p:tgtEl>
                                        <p:attrNameLst>
                                          <p:attrName>style.visibility</p:attrName>
                                        </p:attrNameLst>
                                      </p:cBhvr>
                                      <p:to>
                                        <p:strVal val="visible"/>
                                      </p:to>
                                    </p:set>
                                    <p:anim calcmode="lin" valueType="num">
                                      <p:cBhvr>
                                        <p:cTn id="34" dur="500" fill="hold"/>
                                        <p:tgtEl>
                                          <p:spTgt spid="11">
                                            <p:txEl>
                                              <p:charRg st="58" end="73"/>
                                            </p:txEl>
                                          </p:spTgt>
                                        </p:tgtEl>
                                        <p:attrNameLst>
                                          <p:attrName>ppt_w</p:attrName>
                                        </p:attrNameLst>
                                      </p:cBhvr>
                                      <p:tavLst>
                                        <p:tav tm="0">
                                          <p:val>
                                            <p:strVal val="#ppt_w*0.05"/>
                                          </p:val>
                                        </p:tav>
                                        <p:tav tm="100000">
                                          <p:val>
                                            <p:strVal val="#ppt_w"/>
                                          </p:val>
                                        </p:tav>
                                      </p:tavLst>
                                    </p:anim>
                                    <p:anim calcmode="lin" valueType="num">
                                      <p:cBhvr>
                                        <p:cTn id="35" dur="500" fill="hold"/>
                                        <p:tgtEl>
                                          <p:spTgt spid="11">
                                            <p:txEl>
                                              <p:charRg st="58" end="73"/>
                                            </p:txEl>
                                          </p:spTgt>
                                        </p:tgtEl>
                                        <p:attrNameLst>
                                          <p:attrName>ppt_h</p:attrName>
                                        </p:attrNameLst>
                                      </p:cBhvr>
                                      <p:tavLst>
                                        <p:tav tm="0">
                                          <p:val>
                                            <p:strVal val="#ppt_h"/>
                                          </p:val>
                                        </p:tav>
                                        <p:tav tm="100000">
                                          <p:val>
                                            <p:strVal val="#ppt_h"/>
                                          </p:val>
                                        </p:tav>
                                      </p:tavLst>
                                    </p:anim>
                                    <p:anim calcmode="lin" valueType="num">
                                      <p:cBhvr>
                                        <p:cTn id="36" dur="500" fill="hold"/>
                                        <p:tgtEl>
                                          <p:spTgt spid="11">
                                            <p:txEl>
                                              <p:charRg st="58" end="73"/>
                                            </p:txEl>
                                          </p:spTgt>
                                        </p:tgtEl>
                                        <p:attrNameLst>
                                          <p:attrName>ppt_x</p:attrName>
                                        </p:attrNameLst>
                                      </p:cBhvr>
                                      <p:tavLst>
                                        <p:tav tm="0">
                                          <p:val>
                                            <p:strVal val="#ppt_x-.2"/>
                                          </p:val>
                                        </p:tav>
                                        <p:tav tm="100000">
                                          <p:val>
                                            <p:strVal val="#ppt_x"/>
                                          </p:val>
                                        </p:tav>
                                      </p:tavLst>
                                    </p:anim>
                                    <p:anim calcmode="lin" valueType="num">
                                      <p:cBhvr>
                                        <p:cTn id="37" dur="500" fill="hold"/>
                                        <p:tgtEl>
                                          <p:spTgt spid="11">
                                            <p:txEl>
                                              <p:charRg st="58" end="73"/>
                                            </p:txEl>
                                          </p:spTgt>
                                        </p:tgtEl>
                                        <p:attrNameLst>
                                          <p:attrName>ppt_y</p:attrName>
                                        </p:attrNameLst>
                                      </p:cBhvr>
                                      <p:tavLst>
                                        <p:tav tm="0">
                                          <p:val>
                                            <p:strVal val="#ppt_y"/>
                                          </p:val>
                                        </p:tav>
                                        <p:tav tm="100000">
                                          <p:val>
                                            <p:strVal val="#ppt_y"/>
                                          </p:val>
                                        </p:tav>
                                      </p:tavLst>
                                    </p:anim>
                                    <p:animEffect transition="in" filter="fade">
                                      <p:cBhvr>
                                        <p:cTn id="38" dur="500"/>
                                        <p:tgtEl>
                                          <p:spTgt spid="11">
                                            <p:txEl>
                                              <p:charRg st="58" end="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706"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Rectangle 2"/>
          <p:cNvSpPr txBox="1">
            <a:spLocks noChangeArrowheads="1"/>
          </p:cNvSpPr>
          <p:nvPr/>
        </p:nvSpPr>
        <p:spPr>
          <a:xfrm>
            <a:off x="533400" y="981075"/>
            <a:ext cx="8286750" cy="2160588"/>
          </a:xfrm>
          <a:prstGeom prst="rect">
            <a:avLst/>
          </a:prstGeom>
        </p:spPr>
        <p:txBody>
          <a:bodyPr>
            <a:normAutofit/>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l" defTabSz="0" rtl="0" eaLnBrk="1" fontAlgn="auto" latinLnBrk="0" hangingPunct="1">
              <a:lnSpc>
                <a:spcPct val="100000"/>
              </a:lnSpc>
              <a:spcBef>
                <a:spcPct val="20000"/>
              </a:spcBef>
              <a:spcAft>
                <a:spcPct val="25000"/>
              </a:spcAft>
              <a:buClrTx/>
              <a:buSzTx/>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）干粉灭火器使用注意事项</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just" defTabSz="0" rtl="0" eaLnBrk="1" fontAlgn="auto" latinLnBrk="0" hangingPunct="1">
              <a:lnSpc>
                <a:spcPct val="100000"/>
              </a:lnSpc>
              <a:spcBef>
                <a:spcPct val="20000"/>
              </a:spcBef>
              <a:spcAft>
                <a:spcPct val="2500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应存放于阴凉干燥处，保持干粉不受潮，不结块；</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just" defTabSz="0" rtl="0" eaLnBrk="1" fontAlgn="auto" latinLnBrk="0" hangingPunct="1">
              <a:lnSpc>
                <a:spcPct val="100000"/>
              </a:lnSpc>
              <a:spcBef>
                <a:spcPct val="20000"/>
              </a:spcBef>
              <a:spcAft>
                <a:spcPct val="2500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驱动器瓶应定期称重，若重量超过1/10时应充气或更新；</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just" defTabSz="0" rtl="0" eaLnBrk="1" fontAlgn="auto" latinLnBrk="0" hangingPunct="1">
              <a:lnSpc>
                <a:spcPct val="100000"/>
              </a:lnSpc>
              <a:spcBef>
                <a:spcPct val="20000"/>
              </a:spcBef>
              <a:spcAft>
                <a:spcPct val="2500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每次使用前应该检查驱动气体压力并试压。 </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40000"/>
              </a:lnSpc>
              <a:spcBef>
                <a:spcPct val="20000"/>
              </a:spcBef>
              <a:spcAft>
                <a:spcPct val="25000"/>
              </a:spcAft>
              <a:buClrTx/>
              <a:buSzTx/>
              <a:buFont typeface="Wingdings" panose="05000000000000000000" pitchFamily="2" charset="2"/>
              <a:buNone/>
              <a:defRPr/>
            </a:pPr>
            <a:endParaRPr kumimoji="0" lang="zh-CN" altLang="en-US" sz="32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p:txBody>
      </p:sp>
      <p:sp>
        <p:nvSpPr>
          <p:cNvPr id="11" name="Rectangle 2"/>
          <p:cNvSpPr txBox="1">
            <a:spLocks noChangeArrowheads="1"/>
          </p:cNvSpPr>
          <p:nvPr/>
        </p:nvSpPr>
        <p:spPr bwMode="auto">
          <a:xfrm>
            <a:off x="468313" y="3068638"/>
            <a:ext cx="8286750" cy="576263"/>
          </a:xfrm>
          <a:prstGeom prst="rect">
            <a:avLst/>
          </a:prstGeom>
          <a:noFill/>
          <a:ln>
            <a:miter lim="800000"/>
          </a:ln>
        </p:spPr>
        <p:txBody>
          <a:bodyPr/>
          <a:lstStyle/>
          <a:p>
            <a:pPr marR="0" defTabSz="914400" fontAlgn="auto">
              <a:lnSpc>
                <a:spcPct val="90000"/>
              </a:lnSpc>
              <a:spcBef>
                <a:spcPts val="0"/>
              </a:spcBef>
              <a:spcAft>
                <a:spcPts val="0"/>
              </a:spcAft>
              <a:buClrTx/>
              <a:buSzTx/>
              <a:buFont typeface="Monotype Sorts" charset="2"/>
              <a:defRPr/>
            </a:pPr>
            <a:r>
              <a:rPr kumimoji="1" lang="en-US" altLang="zh-CN" sz="32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32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、二氧化碳灭火器</a:t>
            </a:r>
            <a:endParaRPr kumimoji="1" lang="zh-CN" altLang="en-US" sz="32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a:p>
            <a:pPr marL="342900" marR="0" indent="-342900" defTabSz="914400" fontAlgn="auto">
              <a:lnSpc>
                <a:spcPct val="140000"/>
              </a:lnSpc>
              <a:spcBef>
                <a:spcPct val="20000"/>
              </a:spcBef>
              <a:spcAft>
                <a:spcPct val="25000"/>
              </a:spcAft>
              <a:buClrTx/>
              <a:buSzTx/>
              <a:defRPr/>
            </a:pPr>
            <a:r>
              <a:rPr kumimoji="0" lang="zh-CN" altLang="en-US" sz="1600" kern="1200" cap="none" spc="0" normalizeH="0" baseline="0" noProof="0" dirty="0">
                <a:latin typeface="微软雅黑" panose="020B0503020204020204" pitchFamily="34" charset="-122"/>
                <a:ea typeface="+mn-ea"/>
                <a:cs typeface="微软雅黑" panose="020B0503020204020204" pitchFamily="34" charset="-122"/>
              </a:rPr>
              <a:t>　</a:t>
            </a:r>
            <a:endParaRPr kumimoji="0" lang="zh-CN" altLang="en-US" sz="3200" kern="0" cap="none" spc="0" normalizeH="0" baseline="0" noProof="0" dirty="0">
              <a:latin typeface="微软雅黑" panose="020B0503020204020204" pitchFamily="34" charset="-122"/>
              <a:ea typeface="+mn-ea"/>
              <a:cs typeface="微软雅黑" panose="020B0503020204020204" pitchFamily="34" charset="-122"/>
            </a:endParaRPr>
          </a:p>
        </p:txBody>
      </p:sp>
      <p:pic>
        <p:nvPicPr>
          <p:cNvPr id="72709" name="Picture 6" descr="http://www.beijing-fire.com/upload/archive/image/1006111316448289810n3t45g2bo4e.jpg"/>
          <p:cNvPicPr>
            <a:picLocks noChangeAspect="1"/>
          </p:cNvPicPr>
          <p:nvPr/>
        </p:nvPicPr>
        <p:blipFill>
          <a:blip r:embed="rId1"/>
          <a:stretch>
            <a:fillRect/>
          </a:stretch>
        </p:blipFill>
        <p:spPr>
          <a:xfrm>
            <a:off x="4640263" y="3573463"/>
            <a:ext cx="2892425" cy="2803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charRg st="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charRg st="10"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730"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3731" name="矩形 3"/>
          <p:cNvSpPr/>
          <p:nvPr/>
        </p:nvSpPr>
        <p:spPr>
          <a:xfrm>
            <a:off x="468313" y="1412875"/>
            <a:ext cx="10741025" cy="1323975"/>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）灭火原理</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lvl="3" indent="0" algn="l" eaLnBrk="1" fontAlgn="base" hangingPunct="1">
              <a:spcBef>
                <a:spcPct val="0"/>
              </a:spcBef>
              <a:spcAft>
                <a:spcPct val="0"/>
              </a:spcAft>
              <a:buNone/>
            </a:pPr>
            <a:r>
              <a:rPr lang="zh-CN" altLang="en-US" sz="8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8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spcAft>
                <a:spcPct val="25000"/>
              </a:spcAft>
            </a:pP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CO2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为无色、无味、比空气重的不燃气体，喷射到燃烧物上能起冷却窒息作用，当空气中</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CO2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的含量达30%时，在30到40</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S</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内即可将火扑灭。</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Rectangle 2"/>
          <p:cNvSpPr txBox="1">
            <a:spLocks noChangeArrowheads="1"/>
          </p:cNvSpPr>
          <p:nvPr/>
        </p:nvSpPr>
        <p:spPr>
          <a:xfrm>
            <a:off x="395288" y="3500438"/>
            <a:ext cx="10741025" cy="1949450"/>
          </a:xfrm>
          <a:prstGeom prst="rect">
            <a:avLst/>
          </a:prstGeom>
        </p:spPr>
        <p:txBody>
          <a:bodyPr>
            <a:normAutofit/>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457200" marR="0" lvl="0" indent="-4572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a:t>
            </a:r>
            <a:r>
              <a:rPr kumimoji="0" lang="en-US" altLang="zh-CN" sz="2400" b="0" i="0" u="none" strike="noStrike" kern="0" cap="none" spc="0" normalizeH="0" baseline="-2500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干粉灭火器适用范围</a:t>
            </a: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主要适用于扑救贵重设备、档案资料、仪器仪表、</a:t>
            </a:r>
            <a:r>
              <a:rPr kumimoji="1" lang="en-US" altLang="zh-CN" sz="2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600V</a:t>
            </a: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以下的电器设备及油脂</a:t>
            </a:r>
            <a:endParaRPr kumimoji="1"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等火灾。</a:t>
            </a:r>
            <a:r>
              <a:rPr kumimoji="1"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CO</a:t>
            </a:r>
            <a:r>
              <a:rPr kumimoji="1" lang="en-US" altLang="zh-CN" sz="2400" b="0" i="0" u="none" strike="noStrike" kern="0" cap="none" spc="0" normalizeH="0" baseline="-2500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2</a:t>
            </a: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不能用于扑灭钾、纳、镁、铝等轻金属火灾，因这些物质能与它起</a:t>
            </a:r>
            <a:endParaRPr kumimoji="1"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r>
              <a:rPr kumimoji="1"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化学反应而使其失效。 </a:t>
            </a:r>
            <a:r>
              <a:rPr kumimoji="1" lang="zh-CN" altLang="en-US" sz="2000" b="0" i="0" u="none" strike="noStrike" kern="0" cap="none" spc="0" normalizeH="0" baseline="0" noProof="0" dirty="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rPr>
              <a:t>　</a:t>
            </a:r>
            <a:endParaRPr kumimoji="0" lang="zh-CN" altLang="en-US" sz="1600" b="0" i="0" u="none" strike="noStrike" kern="0" cap="none" spc="0" normalizeH="0" baseline="0" noProof="0" dirty="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0" cap="none" spc="0" normalizeH="0" baseline="0" noProof="0" dirty="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754"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Rectangle 2"/>
          <p:cNvSpPr txBox="1">
            <a:spLocks noChangeArrowheads="1"/>
          </p:cNvSpPr>
          <p:nvPr/>
        </p:nvSpPr>
        <p:spPr>
          <a:xfrm>
            <a:off x="468313" y="981075"/>
            <a:ext cx="10669588" cy="2592388"/>
          </a:xfrm>
          <a:prstGeom prst="rect">
            <a:avLst/>
          </a:prstGeom>
        </p:spPr>
        <p:txBody>
          <a:bodyPr>
            <a:normAutofit/>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just" defTabSz="0" rtl="0" eaLnBrk="1" fontAlgn="auto" latinLnBrk="0" hangingPunct="1">
              <a:lnSpc>
                <a:spcPct val="140000"/>
              </a:lnSpc>
              <a:spcBef>
                <a:spcPct val="20000"/>
              </a:spcBef>
              <a:spcAft>
                <a:spcPct val="25000"/>
              </a:spcAft>
              <a:buClrTx/>
              <a:buSzTx/>
              <a:buFont typeface="Arial" panose="020B0604020202020204" pitchFamily="34" charset="0"/>
              <a:buNone/>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a:t>
            </a:r>
            <a:r>
              <a:rPr kumimoji="0" lang="en-US" altLang="zh-CN" sz="2400" b="0" i="0" u="none" strike="noStrike" kern="0" cap="none" spc="0" normalizeH="0" baseline="-2500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干粉灭火器的使用方法</a:t>
            </a: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just" defTabSz="0" rtl="0" eaLnBrk="1" fontAlgn="auto" latinLnBrk="0" hangingPunct="1">
              <a:lnSpc>
                <a:spcPct val="100000"/>
              </a:lnSpc>
              <a:spcBef>
                <a:spcPct val="20000"/>
              </a:spcBef>
              <a:spcAft>
                <a:spcPct val="2500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应将机筒直立提至火场位置立于地上，尽量靠近火场；</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just" defTabSz="0" rtl="0" eaLnBrk="1" fontAlgn="auto" latinLnBrk="0" hangingPunct="1">
              <a:lnSpc>
                <a:spcPct val="100000"/>
              </a:lnSpc>
              <a:spcBef>
                <a:spcPct val="20000"/>
              </a:spcBef>
              <a:spcAft>
                <a:spcPct val="2500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拔出保险销，一手拉着喷管手柄，另一手按下柄式开关或扣上套环，使喷嘴喇叭对着火源喷射；</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just" defTabSz="0" rtl="0" eaLnBrk="1" fontAlgn="auto" latinLnBrk="0" hangingPunct="1">
              <a:lnSpc>
                <a:spcPct val="100000"/>
              </a:lnSpc>
              <a:spcBef>
                <a:spcPct val="20000"/>
              </a:spcBef>
              <a:spcAft>
                <a:spcPct val="2500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火熄灭后，应在燃烧物上再喷一层</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a:t>
            </a:r>
            <a:r>
              <a:rPr kumimoji="0" lang="en-US" altLang="zh-CN" sz="2400" b="0" i="0" u="none" strike="noStrike" kern="0" cap="none" spc="0" normalizeH="0" baseline="-2500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干冰，以防复燃；</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 name="Rectangle 2"/>
          <p:cNvSpPr txBox="1"/>
          <p:nvPr/>
        </p:nvSpPr>
        <p:spPr>
          <a:xfrm>
            <a:off x="468313" y="3644900"/>
            <a:ext cx="10669587" cy="2879725"/>
          </a:xfrm>
          <a:prstGeom prst="rect">
            <a:avLst/>
          </a:prstGeom>
          <a:noFill/>
          <a:ln w="9525">
            <a:noFill/>
          </a:ln>
        </p:spPr>
        <p:txBody>
          <a:bodyPr anchor="t" anchorCtr="0"/>
          <a:p>
            <a:pPr marL="342900" indent="-342900" algn="just">
              <a:lnSpc>
                <a:spcPct val="140000"/>
              </a:lnSpc>
              <a:spcBef>
                <a:spcPct val="20000"/>
              </a:spcBef>
              <a:spcAft>
                <a:spcPct val="25000"/>
              </a:spcAft>
              <a:buNone/>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CO</a:t>
            </a:r>
            <a:r>
              <a:rPr lang="en-US" altLang="zh-CN" sz="2400" baseline="-250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干粉灭火器使用注意事项</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spcBef>
                <a:spcPct val="20000"/>
              </a:spcBef>
              <a:spcAft>
                <a:spcPct val="25000"/>
              </a:spcAft>
              <a:buFont typeface="宋体" panose="02010600030101010101" pitchFamily="2" charset="-122"/>
              <a:buAutoNum type="circleNumDbPlain"/>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使用</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CO</a:t>
            </a:r>
            <a:r>
              <a:rPr lang="en-US" altLang="zh-CN" sz="2400" baseline="-250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灭火器时，应防止手冻坏；</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spcBef>
                <a:spcPct val="20000"/>
              </a:spcBef>
              <a:spcAft>
                <a:spcPct val="25000"/>
              </a:spcAft>
              <a:buFont typeface="宋体" panose="02010600030101010101" pitchFamily="2" charset="-122"/>
              <a:buAutoNum type="circleNumDbPlain"/>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放置在高温42℃以上时，应用水将刚瓶降温，以保证安全；</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spcBef>
                <a:spcPct val="20000"/>
              </a:spcBef>
              <a:spcAft>
                <a:spcPct val="25000"/>
              </a:spcAft>
              <a:buFont typeface="宋体" panose="02010600030101010101" pitchFamily="2" charset="-122"/>
              <a:buAutoNum type="circleNumDbPlain"/>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如重量减少1/10时，应补足或更新；</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spcBef>
                <a:spcPct val="20000"/>
              </a:spcBef>
              <a:spcAft>
                <a:spcPct val="25000"/>
              </a:spcAft>
              <a:buFont typeface="宋体" panose="02010600030101010101" pitchFamily="2" charset="-122"/>
              <a:buAutoNum type="circleNumDbPlain"/>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不用时松开手柄开关，剩下的</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CO</a:t>
            </a:r>
            <a:r>
              <a:rPr lang="en-US" altLang="zh-CN" sz="2400" baseline="-250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可留着继续使用。</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fill="hold">
                                          <p:stCondLst>
                                            <p:cond delay="0"/>
                                          </p:stCondLst>
                                        </p:cTn>
                                        <p:tgtEl>
                                          <p:spTgt spid="10">
                                            <p:txEl>
                                              <p:charRg st="0" end="18"/>
                                            </p:txEl>
                                          </p:spTgt>
                                        </p:tgtEl>
                                        <p:attrNameLst>
                                          <p:attrName>style.visibility</p:attrName>
                                        </p:attrNameLst>
                                      </p:cBhvr>
                                      <p:to>
                                        <p:strVal val="visible"/>
                                      </p:to>
                                    </p:set>
                                    <p:anim calcmode="lin" valueType="num">
                                      <p:cBhvr>
                                        <p:cTn id="7" dur="500" fill="hold"/>
                                        <p:tgtEl>
                                          <p:spTgt spid="10">
                                            <p:txEl>
                                              <p:charRg st="0" end="18"/>
                                            </p:txEl>
                                          </p:spTgt>
                                        </p:tgtEl>
                                        <p:attrNameLst>
                                          <p:attrName>ppt_w</p:attrName>
                                        </p:attrNameLst>
                                      </p:cBhvr>
                                      <p:tavLst>
                                        <p:tav tm="0">
                                          <p:val>
                                            <p:strVal val="#ppt_w*0.05"/>
                                          </p:val>
                                        </p:tav>
                                        <p:tav tm="100000">
                                          <p:val>
                                            <p:strVal val="#ppt_w"/>
                                          </p:val>
                                        </p:tav>
                                      </p:tavLst>
                                    </p:anim>
                                    <p:anim calcmode="lin" valueType="num">
                                      <p:cBhvr>
                                        <p:cTn id="8" dur="500" fill="hold"/>
                                        <p:tgtEl>
                                          <p:spTgt spid="10">
                                            <p:txEl>
                                              <p:charRg st="0" end="18"/>
                                            </p:txEl>
                                          </p:spTgt>
                                        </p:tgtEl>
                                        <p:attrNameLst>
                                          <p:attrName>ppt_h</p:attrName>
                                        </p:attrNameLst>
                                      </p:cBhvr>
                                      <p:tavLst>
                                        <p:tav tm="0">
                                          <p:val>
                                            <p:strVal val="#ppt_h"/>
                                          </p:val>
                                        </p:tav>
                                        <p:tav tm="100000">
                                          <p:val>
                                            <p:strVal val="#ppt_h"/>
                                          </p:val>
                                        </p:tav>
                                      </p:tavLst>
                                    </p:anim>
                                    <p:anim calcmode="lin" valueType="num">
                                      <p:cBhvr>
                                        <p:cTn id="9" dur="500" fill="hold"/>
                                        <p:tgtEl>
                                          <p:spTgt spid="10">
                                            <p:txEl>
                                              <p:charRg st="0" end="18"/>
                                            </p:txEl>
                                          </p:spTgt>
                                        </p:tgtEl>
                                        <p:attrNameLst>
                                          <p:attrName>ppt_x</p:attrName>
                                        </p:attrNameLst>
                                      </p:cBhvr>
                                      <p:tavLst>
                                        <p:tav tm="0">
                                          <p:val>
                                            <p:strVal val="#ppt_x-.2"/>
                                          </p:val>
                                        </p:tav>
                                        <p:tav tm="100000">
                                          <p:val>
                                            <p:strVal val="#ppt_x"/>
                                          </p:val>
                                        </p:tav>
                                      </p:tavLst>
                                    </p:anim>
                                    <p:anim calcmode="lin" valueType="num">
                                      <p:cBhvr>
                                        <p:cTn id="10" dur="500" fill="hold"/>
                                        <p:tgtEl>
                                          <p:spTgt spid="10">
                                            <p:txEl>
                                              <p:charRg st="0" end="18"/>
                                            </p:txEl>
                                          </p:spTgt>
                                        </p:tgtEl>
                                        <p:attrNameLst>
                                          <p:attrName>ppt_y</p:attrName>
                                        </p:attrNameLst>
                                      </p:cBhvr>
                                      <p:tavLst>
                                        <p:tav tm="0">
                                          <p:val>
                                            <p:strVal val="#ppt_y"/>
                                          </p:val>
                                        </p:tav>
                                        <p:tav tm="100000">
                                          <p:val>
                                            <p:strVal val="#ppt_y"/>
                                          </p:val>
                                        </p:tav>
                                      </p:tavLst>
                                    </p:anim>
                                    <p:animEffect transition="in" filter="fade">
                                      <p:cBhvr>
                                        <p:cTn id="11" dur="500"/>
                                        <p:tgtEl>
                                          <p:spTgt spid="10">
                                            <p:txEl>
                                              <p:charRg st="0" end="1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fill="hold">
                                          <p:stCondLst>
                                            <p:cond delay="0"/>
                                          </p:stCondLst>
                                        </p:cTn>
                                        <p:tgtEl>
                                          <p:spTgt spid="10">
                                            <p:txEl>
                                              <p:charRg st="18" end="36"/>
                                            </p:txEl>
                                          </p:spTgt>
                                        </p:tgtEl>
                                        <p:attrNameLst>
                                          <p:attrName>style.visibility</p:attrName>
                                        </p:attrNameLst>
                                      </p:cBhvr>
                                      <p:to>
                                        <p:strVal val="visible"/>
                                      </p:to>
                                    </p:set>
                                    <p:anim calcmode="lin" valueType="num">
                                      <p:cBhvr>
                                        <p:cTn id="16" dur="500" fill="hold"/>
                                        <p:tgtEl>
                                          <p:spTgt spid="10">
                                            <p:txEl>
                                              <p:charRg st="18" end="36"/>
                                            </p:txEl>
                                          </p:spTgt>
                                        </p:tgtEl>
                                        <p:attrNameLst>
                                          <p:attrName>ppt_w</p:attrName>
                                        </p:attrNameLst>
                                      </p:cBhvr>
                                      <p:tavLst>
                                        <p:tav tm="0">
                                          <p:val>
                                            <p:strVal val="#ppt_w*0.05"/>
                                          </p:val>
                                        </p:tav>
                                        <p:tav tm="100000">
                                          <p:val>
                                            <p:strVal val="#ppt_w"/>
                                          </p:val>
                                        </p:tav>
                                      </p:tavLst>
                                    </p:anim>
                                    <p:anim calcmode="lin" valueType="num">
                                      <p:cBhvr>
                                        <p:cTn id="17" dur="500" fill="hold"/>
                                        <p:tgtEl>
                                          <p:spTgt spid="10">
                                            <p:txEl>
                                              <p:charRg st="18" end="36"/>
                                            </p:txEl>
                                          </p:spTgt>
                                        </p:tgtEl>
                                        <p:attrNameLst>
                                          <p:attrName>ppt_h</p:attrName>
                                        </p:attrNameLst>
                                      </p:cBhvr>
                                      <p:tavLst>
                                        <p:tav tm="0">
                                          <p:val>
                                            <p:strVal val="#ppt_h"/>
                                          </p:val>
                                        </p:tav>
                                        <p:tav tm="100000">
                                          <p:val>
                                            <p:strVal val="#ppt_h"/>
                                          </p:val>
                                        </p:tav>
                                      </p:tavLst>
                                    </p:anim>
                                    <p:anim calcmode="lin" valueType="num">
                                      <p:cBhvr>
                                        <p:cTn id="18" dur="500" fill="hold"/>
                                        <p:tgtEl>
                                          <p:spTgt spid="10">
                                            <p:txEl>
                                              <p:charRg st="18" end="36"/>
                                            </p:txEl>
                                          </p:spTgt>
                                        </p:tgtEl>
                                        <p:attrNameLst>
                                          <p:attrName>ppt_x</p:attrName>
                                        </p:attrNameLst>
                                      </p:cBhvr>
                                      <p:tavLst>
                                        <p:tav tm="0">
                                          <p:val>
                                            <p:strVal val="#ppt_x-.2"/>
                                          </p:val>
                                        </p:tav>
                                        <p:tav tm="100000">
                                          <p:val>
                                            <p:strVal val="#ppt_x"/>
                                          </p:val>
                                        </p:tav>
                                      </p:tavLst>
                                    </p:anim>
                                    <p:anim calcmode="lin" valueType="num">
                                      <p:cBhvr>
                                        <p:cTn id="19" dur="500" fill="hold"/>
                                        <p:tgtEl>
                                          <p:spTgt spid="10">
                                            <p:txEl>
                                              <p:charRg st="18" end="36"/>
                                            </p:txEl>
                                          </p:spTgt>
                                        </p:tgtEl>
                                        <p:attrNameLst>
                                          <p:attrName>ppt_y</p:attrName>
                                        </p:attrNameLst>
                                      </p:cBhvr>
                                      <p:tavLst>
                                        <p:tav tm="0">
                                          <p:val>
                                            <p:strVal val="#ppt_y"/>
                                          </p:val>
                                        </p:tav>
                                        <p:tav tm="100000">
                                          <p:val>
                                            <p:strVal val="#ppt_y"/>
                                          </p:val>
                                        </p:tav>
                                      </p:tavLst>
                                    </p:anim>
                                    <p:animEffect transition="in" filter="fade">
                                      <p:cBhvr>
                                        <p:cTn id="20" dur="500"/>
                                        <p:tgtEl>
                                          <p:spTgt spid="10">
                                            <p:txEl>
                                              <p:charRg st="18" end="3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fill="hold">
                                          <p:stCondLst>
                                            <p:cond delay="0"/>
                                          </p:stCondLst>
                                        </p:cTn>
                                        <p:tgtEl>
                                          <p:spTgt spid="10">
                                            <p:txEl>
                                              <p:charRg st="36" end="64"/>
                                            </p:txEl>
                                          </p:spTgt>
                                        </p:tgtEl>
                                        <p:attrNameLst>
                                          <p:attrName>style.visibility</p:attrName>
                                        </p:attrNameLst>
                                      </p:cBhvr>
                                      <p:to>
                                        <p:strVal val="visible"/>
                                      </p:to>
                                    </p:set>
                                    <p:anim calcmode="lin" valueType="num">
                                      <p:cBhvr>
                                        <p:cTn id="25" dur="500" fill="hold"/>
                                        <p:tgtEl>
                                          <p:spTgt spid="10">
                                            <p:txEl>
                                              <p:charRg st="36" end="64"/>
                                            </p:txEl>
                                          </p:spTgt>
                                        </p:tgtEl>
                                        <p:attrNameLst>
                                          <p:attrName>ppt_w</p:attrName>
                                        </p:attrNameLst>
                                      </p:cBhvr>
                                      <p:tavLst>
                                        <p:tav tm="0">
                                          <p:val>
                                            <p:strVal val="#ppt_w*0.05"/>
                                          </p:val>
                                        </p:tav>
                                        <p:tav tm="100000">
                                          <p:val>
                                            <p:strVal val="#ppt_w"/>
                                          </p:val>
                                        </p:tav>
                                      </p:tavLst>
                                    </p:anim>
                                    <p:anim calcmode="lin" valueType="num">
                                      <p:cBhvr>
                                        <p:cTn id="26" dur="500" fill="hold"/>
                                        <p:tgtEl>
                                          <p:spTgt spid="10">
                                            <p:txEl>
                                              <p:charRg st="36" end="64"/>
                                            </p:txEl>
                                          </p:spTgt>
                                        </p:tgtEl>
                                        <p:attrNameLst>
                                          <p:attrName>ppt_h</p:attrName>
                                        </p:attrNameLst>
                                      </p:cBhvr>
                                      <p:tavLst>
                                        <p:tav tm="0">
                                          <p:val>
                                            <p:strVal val="#ppt_h"/>
                                          </p:val>
                                        </p:tav>
                                        <p:tav tm="100000">
                                          <p:val>
                                            <p:strVal val="#ppt_h"/>
                                          </p:val>
                                        </p:tav>
                                      </p:tavLst>
                                    </p:anim>
                                    <p:anim calcmode="lin" valueType="num">
                                      <p:cBhvr>
                                        <p:cTn id="27" dur="500" fill="hold"/>
                                        <p:tgtEl>
                                          <p:spTgt spid="10">
                                            <p:txEl>
                                              <p:charRg st="36" end="64"/>
                                            </p:txEl>
                                          </p:spTgt>
                                        </p:tgtEl>
                                        <p:attrNameLst>
                                          <p:attrName>ppt_x</p:attrName>
                                        </p:attrNameLst>
                                      </p:cBhvr>
                                      <p:tavLst>
                                        <p:tav tm="0">
                                          <p:val>
                                            <p:strVal val="#ppt_x-.2"/>
                                          </p:val>
                                        </p:tav>
                                        <p:tav tm="100000">
                                          <p:val>
                                            <p:strVal val="#ppt_x"/>
                                          </p:val>
                                        </p:tav>
                                      </p:tavLst>
                                    </p:anim>
                                    <p:anim calcmode="lin" valueType="num">
                                      <p:cBhvr>
                                        <p:cTn id="28" dur="500" fill="hold"/>
                                        <p:tgtEl>
                                          <p:spTgt spid="10">
                                            <p:txEl>
                                              <p:charRg st="36" end="64"/>
                                            </p:txEl>
                                          </p:spTgt>
                                        </p:tgtEl>
                                        <p:attrNameLst>
                                          <p:attrName>ppt_y</p:attrName>
                                        </p:attrNameLst>
                                      </p:cBhvr>
                                      <p:tavLst>
                                        <p:tav tm="0">
                                          <p:val>
                                            <p:strVal val="#ppt_y"/>
                                          </p:val>
                                        </p:tav>
                                        <p:tav tm="100000">
                                          <p:val>
                                            <p:strVal val="#ppt_y"/>
                                          </p:val>
                                        </p:tav>
                                      </p:tavLst>
                                    </p:anim>
                                    <p:animEffect transition="in" filter="fade">
                                      <p:cBhvr>
                                        <p:cTn id="29" dur="500"/>
                                        <p:tgtEl>
                                          <p:spTgt spid="10">
                                            <p:txEl>
                                              <p:charRg st="36" end="6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fill="hold">
                                          <p:stCondLst>
                                            <p:cond delay="0"/>
                                          </p:stCondLst>
                                        </p:cTn>
                                        <p:tgtEl>
                                          <p:spTgt spid="10">
                                            <p:txEl>
                                              <p:charRg st="64" end="83"/>
                                            </p:txEl>
                                          </p:spTgt>
                                        </p:tgtEl>
                                        <p:attrNameLst>
                                          <p:attrName>style.visibility</p:attrName>
                                        </p:attrNameLst>
                                      </p:cBhvr>
                                      <p:to>
                                        <p:strVal val="visible"/>
                                      </p:to>
                                    </p:set>
                                    <p:anim calcmode="lin" valueType="num">
                                      <p:cBhvr>
                                        <p:cTn id="34" dur="500" fill="hold"/>
                                        <p:tgtEl>
                                          <p:spTgt spid="10">
                                            <p:txEl>
                                              <p:charRg st="64" end="83"/>
                                            </p:txEl>
                                          </p:spTgt>
                                        </p:tgtEl>
                                        <p:attrNameLst>
                                          <p:attrName>ppt_w</p:attrName>
                                        </p:attrNameLst>
                                      </p:cBhvr>
                                      <p:tavLst>
                                        <p:tav tm="0">
                                          <p:val>
                                            <p:strVal val="#ppt_w*0.05"/>
                                          </p:val>
                                        </p:tav>
                                        <p:tav tm="100000">
                                          <p:val>
                                            <p:strVal val="#ppt_w"/>
                                          </p:val>
                                        </p:tav>
                                      </p:tavLst>
                                    </p:anim>
                                    <p:anim calcmode="lin" valueType="num">
                                      <p:cBhvr>
                                        <p:cTn id="35" dur="500" fill="hold"/>
                                        <p:tgtEl>
                                          <p:spTgt spid="10">
                                            <p:txEl>
                                              <p:charRg st="64" end="83"/>
                                            </p:txEl>
                                          </p:spTgt>
                                        </p:tgtEl>
                                        <p:attrNameLst>
                                          <p:attrName>ppt_h</p:attrName>
                                        </p:attrNameLst>
                                      </p:cBhvr>
                                      <p:tavLst>
                                        <p:tav tm="0">
                                          <p:val>
                                            <p:strVal val="#ppt_h"/>
                                          </p:val>
                                        </p:tav>
                                        <p:tav tm="100000">
                                          <p:val>
                                            <p:strVal val="#ppt_h"/>
                                          </p:val>
                                        </p:tav>
                                      </p:tavLst>
                                    </p:anim>
                                    <p:anim calcmode="lin" valueType="num">
                                      <p:cBhvr>
                                        <p:cTn id="36" dur="500" fill="hold"/>
                                        <p:tgtEl>
                                          <p:spTgt spid="10">
                                            <p:txEl>
                                              <p:charRg st="64" end="83"/>
                                            </p:txEl>
                                          </p:spTgt>
                                        </p:tgtEl>
                                        <p:attrNameLst>
                                          <p:attrName>ppt_x</p:attrName>
                                        </p:attrNameLst>
                                      </p:cBhvr>
                                      <p:tavLst>
                                        <p:tav tm="0">
                                          <p:val>
                                            <p:strVal val="#ppt_x-.2"/>
                                          </p:val>
                                        </p:tav>
                                        <p:tav tm="100000">
                                          <p:val>
                                            <p:strVal val="#ppt_x"/>
                                          </p:val>
                                        </p:tav>
                                      </p:tavLst>
                                    </p:anim>
                                    <p:anim calcmode="lin" valueType="num">
                                      <p:cBhvr>
                                        <p:cTn id="37" dur="500" fill="hold"/>
                                        <p:tgtEl>
                                          <p:spTgt spid="10">
                                            <p:txEl>
                                              <p:charRg st="64" end="83"/>
                                            </p:txEl>
                                          </p:spTgt>
                                        </p:tgtEl>
                                        <p:attrNameLst>
                                          <p:attrName>ppt_y</p:attrName>
                                        </p:attrNameLst>
                                      </p:cBhvr>
                                      <p:tavLst>
                                        <p:tav tm="0">
                                          <p:val>
                                            <p:strVal val="#ppt_y"/>
                                          </p:val>
                                        </p:tav>
                                        <p:tav tm="100000">
                                          <p:val>
                                            <p:strVal val="#ppt_y"/>
                                          </p:val>
                                        </p:tav>
                                      </p:tavLst>
                                    </p:anim>
                                    <p:animEffect transition="in" filter="fade">
                                      <p:cBhvr>
                                        <p:cTn id="38" dur="500"/>
                                        <p:tgtEl>
                                          <p:spTgt spid="10">
                                            <p:txEl>
                                              <p:charRg st="64" end="8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fill="hold">
                                          <p:stCondLst>
                                            <p:cond delay="0"/>
                                          </p:stCondLst>
                                        </p:cTn>
                                        <p:tgtEl>
                                          <p:spTgt spid="10">
                                            <p:txEl>
                                              <p:charRg st="83" end="108"/>
                                            </p:txEl>
                                          </p:spTgt>
                                        </p:tgtEl>
                                        <p:attrNameLst>
                                          <p:attrName>style.visibility</p:attrName>
                                        </p:attrNameLst>
                                      </p:cBhvr>
                                      <p:to>
                                        <p:strVal val="visible"/>
                                      </p:to>
                                    </p:set>
                                    <p:anim calcmode="lin" valueType="num">
                                      <p:cBhvr>
                                        <p:cTn id="43" dur="500" fill="hold"/>
                                        <p:tgtEl>
                                          <p:spTgt spid="10">
                                            <p:txEl>
                                              <p:charRg st="83" end="108"/>
                                            </p:txEl>
                                          </p:spTgt>
                                        </p:tgtEl>
                                        <p:attrNameLst>
                                          <p:attrName>ppt_w</p:attrName>
                                        </p:attrNameLst>
                                      </p:cBhvr>
                                      <p:tavLst>
                                        <p:tav tm="0">
                                          <p:val>
                                            <p:strVal val="#ppt_w*0.05"/>
                                          </p:val>
                                        </p:tav>
                                        <p:tav tm="100000">
                                          <p:val>
                                            <p:strVal val="#ppt_w"/>
                                          </p:val>
                                        </p:tav>
                                      </p:tavLst>
                                    </p:anim>
                                    <p:anim calcmode="lin" valueType="num">
                                      <p:cBhvr>
                                        <p:cTn id="44" dur="500" fill="hold"/>
                                        <p:tgtEl>
                                          <p:spTgt spid="10">
                                            <p:txEl>
                                              <p:charRg st="83" end="108"/>
                                            </p:txEl>
                                          </p:spTgt>
                                        </p:tgtEl>
                                        <p:attrNameLst>
                                          <p:attrName>ppt_h</p:attrName>
                                        </p:attrNameLst>
                                      </p:cBhvr>
                                      <p:tavLst>
                                        <p:tav tm="0">
                                          <p:val>
                                            <p:strVal val="#ppt_h"/>
                                          </p:val>
                                        </p:tav>
                                        <p:tav tm="100000">
                                          <p:val>
                                            <p:strVal val="#ppt_h"/>
                                          </p:val>
                                        </p:tav>
                                      </p:tavLst>
                                    </p:anim>
                                    <p:anim calcmode="lin" valueType="num">
                                      <p:cBhvr>
                                        <p:cTn id="45" dur="500" fill="hold"/>
                                        <p:tgtEl>
                                          <p:spTgt spid="10">
                                            <p:txEl>
                                              <p:charRg st="83" end="108"/>
                                            </p:txEl>
                                          </p:spTgt>
                                        </p:tgtEl>
                                        <p:attrNameLst>
                                          <p:attrName>ppt_x</p:attrName>
                                        </p:attrNameLst>
                                      </p:cBhvr>
                                      <p:tavLst>
                                        <p:tav tm="0">
                                          <p:val>
                                            <p:strVal val="#ppt_x-.2"/>
                                          </p:val>
                                        </p:tav>
                                        <p:tav tm="100000">
                                          <p:val>
                                            <p:strVal val="#ppt_x"/>
                                          </p:val>
                                        </p:tav>
                                      </p:tavLst>
                                    </p:anim>
                                    <p:anim calcmode="lin" valueType="num">
                                      <p:cBhvr>
                                        <p:cTn id="46" dur="500" fill="hold"/>
                                        <p:tgtEl>
                                          <p:spTgt spid="10">
                                            <p:txEl>
                                              <p:charRg st="83" end="108"/>
                                            </p:txEl>
                                          </p:spTgt>
                                        </p:tgtEl>
                                        <p:attrNameLst>
                                          <p:attrName>ppt_y</p:attrName>
                                        </p:attrNameLst>
                                      </p:cBhvr>
                                      <p:tavLst>
                                        <p:tav tm="0">
                                          <p:val>
                                            <p:strVal val="#ppt_y"/>
                                          </p:val>
                                        </p:tav>
                                        <p:tav tm="100000">
                                          <p:val>
                                            <p:strVal val="#ppt_y"/>
                                          </p:val>
                                        </p:tav>
                                      </p:tavLst>
                                    </p:anim>
                                    <p:animEffect transition="in" filter="fade">
                                      <p:cBhvr>
                                        <p:cTn id="47" dur="500"/>
                                        <p:tgtEl>
                                          <p:spTgt spid="10">
                                            <p:txEl>
                                              <p:charRg st="83" end="1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Rectangle 2"/>
          <p:cNvSpPr txBox="1">
            <a:spLocks noChangeArrowheads="1"/>
          </p:cNvSpPr>
          <p:nvPr/>
        </p:nvSpPr>
        <p:spPr>
          <a:xfrm>
            <a:off x="1344613" y="1196975"/>
            <a:ext cx="8496300" cy="1871663"/>
          </a:xfrm>
          <a:prstGeom prst="rect">
            <a:avLst/>
          </a:prstGeom>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l" defTabSz="0" rtl="0" eaLnBrk="1" fontAlgn="base" latinLnBrk="0" hangingPunct="1">
              <a:lnSpc>
                <a:spcPct val="100000"/>
              </a:lnSpc>
              <a:spcBef>
                <a:spcPct val="20000"/>
              </a:spcBef>
              <a:spcAft>
                <a:spcPct val="25000"/>
              </a:spcAft>
              <a:buClrTx/>
              <a:buSzTx/>
              <a:buFont typeface="Arial" panose="020B0604020202020204" pitchFamily="34" charset="0"/>
              <a:buNone/>
              <a:defRPr/>
            </a:pPr>
            <a:r>
              <a:rPr kumimoji="0" lang="en-US" altLang="zh-CN" sz="32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kumimoji="0" lang="zh-CN" altLang="en-US" sz="32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、泡沫灭火器</a:t>
            </a:r>
            <a:endParaRPr kumimoji="0" lang="zh-CN" altLang="en-US" sz="32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00000"/>
              </a:lnSpc>
              <a:spcBef>
                <a:spcPct val="20000"/>
              </a:spcBef>
              <a:spcAft>
                <a:spcPct val="0"/>
              </a:spcAft>
              <a:buClrTx/>
              <a:buSzTx/>
              <a:buFont typeface="Monotype Sorts" charset="2"/>
              <a:buNone/>
              <a:defRPr/>
            </a:pP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1"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kumimoji="1"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）灭火原理</a:t>
            </a:r>
            <a:r>
              <a:rPr kumimoji="1"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kumimoji="1"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40000"/>
              </a:lnSpc>
              <a:spcBef>
                <a:spcPct val="20000"/>
              </a:spcBef>
              <a:spcAft>
                <a:spcPct val="25000"/>
              </a:spcAft>
              <a:buClrTx/>
              <a:buSzTx/>
              <a:buFont typeface="Arial" panose="020B0604020202020204" pitchFamily="34" charset="0"/>
              <a:buNone/>
              <a:defRPr/>
            </a:pPr>
            <a:r>
              <a:rPr kumimoji="0" lang="zh-CN" altLang="en-US" sz="2400" b="0" i="0" u="none" strike="noStrike" kern="0" cap="none" spc="0" normalizeH="0" baseline="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     6</a:t>
            </a:r>
            <a:r>
              <a:rPr kumimoji="0"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NaHCO</a:t>
            </a:r>
            <a:r>
              <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2</a:t>
            </a:r>
            <a:r>
              <a:rPr kumimoji="0"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+3AL</a:t>
            </a:r>
            <a:r>
              <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2</a:t>
            </a:r>
            <a:r>
              <a:rPr kumimoji="0"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SO</a:t>
            </a:r>
            <a:r>
              <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4</a:t>
            </a:r>
            <a:r>
              <a:rPr kumimoji="0"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→3Na</a:t>
            </a:r>
            <a:r>
              <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2</a:t>
            </a:r>
            <a:r>
              <a:rPr kumimoji="0"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SO</a:t>
            </a:r>
            <a:r>
              <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4</a:t>
            </a:r>
            <a:r>
              <a:rPr kumimoji="0"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+2AL(OH)</a:t>
            </a:r>
            <a:r>
              <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3</a:t>
            </a:r>
            <a:r>
              <a:rPr kumimoji="0" lang="en-US" altLang="zh-CN" sz="2400" b="0" i="0" u="none" strike="noStrike" kern="0" cap="none" spc="0" normalizeH="0" baseline="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+6CO</a:t>
            </a:r>
            <a:r>
              <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2</a:t>
            </a:r>
            <a:endPar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40000"/>
              </a:lnSpc>
              <a:spcBef>
                <a:spcPct val="20000"/>
              </a:spcBef>
              <a:spcAft>
                <a:spcPct val="25000"/>
              </a:spcAft>
              <a:buClrTx/>
              <a:buSzTx/>
              <a:buFont typeface="Arial" panose="020B0604020202020204" pitchFamily="34" charset="0"/>
              <a:buNone/>
              <a:defRPr/>
            </a:pPr>
            <a:endPar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40000"/>
              </a:lnSpc>
              <a:spcBef>
                <a:spcPct val="20000"/>
              </a:spcBef>
              <a:spcAft>
                <a:spcPct val="25000"/>
              </a:spcAft>
              <a:buClrTx/>
              <a:buSzTx/>
              <a:buFont typeface="Arial" panose="020B0604020202020204" pitchFamily="34" charset="0"/>
              <a:buNone/>
              <a:defRPr/>
            </a:pPr>
            <a:endParaRPr kumimoji="0" lang="en-US" altLang="zh-CN" sz="2400" b="0" i="0" u="none" strike="noStrike" kern="0" cap="none" spc="0" normalizeH="0" baseline="-25000" noProof="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342900" marR="0" lvl="0" indent="-342900" algn="l" defTabSz="0" rtl="0" eaLnBrk="1" fontAlgn="base" latinLnBrk="0" hangingPunct="1">
              <a:lnSpc>
                <a:spcPct val="140000"/>
              </a:lnSpc>
              <a:spcBef>
                <a:spcPct val="20000"/>
              </a:spcBef>
              <a:spcAft>
                <a:spcPct val="25000"/>
              </a:spcAft>
              <a:buClrTx/>
              <a:buSzTx/>
              <a:buFont typeface="Arial" panose="020B0604020202020204" pitchFamily="34" charset="0"/>
              <a:buNone/>
              <a:defRPr/>
            </a:pPr>
            <a:endParaRPr kumimoji="0" lang="zh-CN" altLang="en-US" sz="2400" b="1"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p:txBody>
      </p:sp>
      <p:pic>
        <p:nvPicPr>
          <p:cNvPr id="75779" name="Picture 5"/>
          <p:cNvPicPr>
            <a:picLocks noChangeAspect="1"/>
          </p:cNvPicPr>
          <p:nvPr/>
        </p:nvPicPr>
        <p:blipFill>
          <a:blip r:embed="rId1"/>
          <a:stretch>
            <a:fillRect/>
          </a:stretch>
        </p:blipFill>
        <p:spPr>
          <a:xfrm>
            <a:off x="8301038" y="1879600"/>
            <a:ext cx="2592387" cy="2630488"/>
          </a:xfrm>
          <a:prstGeom prst="rect">
            <a:avLst/>
          </a:prstGeom>
          <a:noFill/>
          <a:ln w="9525">
            <a:noFill/>
          </a:ln>
        </p:spPr>
      </p:pic>
      <p:sp>
        <p:nvSpPr>
          <p:cNvPr id="11" name="矩形 10"/>
          <p:cNvSpPr/>
          <p:nvPr/>
        </p:nvSpPr>
        <p:spPr>
          <a:xfrm>
            <a:off x="1631950" y="3355975"/>
            <a:ext cx="5905500" cy="230822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由于</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mn-ea"/>
                <a:cs typeface="微软雅黑" panose="020B0503020204020204" pitchFamily="34" charset="-122"/>
              </a:rPr>
              <a:t>AL(OH)</a:t>
            </a:r>
            <a:r>
              <a:rPr kumimoji="0" lang="en-US" altLang="zh-CN" sz="2400" b="0" i="0" u="none" strike="noStrike" kern="1200" cap="none" spc="0" normalizeH="0" baseline="-25000" noProof="0" dirty="0">
                <a:ln>
                  <a:noFill/>
                </a:ln>
                <a:solidFill>
                  <a:schemeClr val="tx1"/>
                </a:solidFill>
                <a:effectLst/>
                <a:uLnTx/>
                <a:uFillTx/>
                <a:latin typeface="微软雅黑" panose="020B0503020204020204" pitchFamily="34" charset="-122"/>
                <a:ea typeface="+mn-ea"/>
                <a:cs typeface="微软雅黑" panose="020B0503020204020204" pitchFamily="34" charset="-122"/>
              </a:rPr>
              <a:t>3</a:t>
            </a: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和泡沫剂均为粘性物质，化学反映产生的</a:t>
            </a:r>
            <a:r>
              <a:rPr kumimoji="0" lang="en-US" altLang="zh-CN"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CO</a:t>
            </a:r>
            <a:r>
              <a:rPr kumimoji="0" lang="en-US" altLang="zh-CN" sz="2400" b="0" i="0" u="none" strike="noStrike" kern="1200" cap="none" spc="0" normalizeH="0" baseline="-25000" noProof="0" dirty="0">
                <a:ln>
                  <a:noFill/>
                </a:ln>
                <a:solidFill>
                  <a:schemeClr val="tx1"/>
                </a:solidFill>
                <a:effectLst/>
                <a:uLnTx/>
                <a:uFillTx/>
                <a:latin typeface="+mn-ea"/>
                <a:ea typeface="+mn-ea"/>
                <a:cs typeface="微软雅黑" panose="020B0503020204020204" pitchFamily="34" charset="-122"/>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被包围在粘性溶液中间而形成大量泡沫，喷射到燃烧物表面能遮盖火源，隔离氧气来源起</a:t>
            </a:r>
            <a:r>
              <a:rPr kumimoji="0"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窒息作用</a:t>
            </a:r>
            <a:r>
              <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rPr>
              <a:t>，泡沫内含的水分有一定的冷却作用，可阻碍燃烧物挥发可燃气体。</a:t>
            </a:r>
            <a:endParaRPr kumimoji="0" lang="zh-CN" altLang="en-US" sz="2400" b="0" i="0" u="none" strike="noStrike" kern="1200" cap="none" spc="0" normalizeH="0" baseline="0" noProof="0" dirty="0">
              <a:ln>
                <a:noFill/>
              </a:ln>
              <a:solidFill>
                <a:schemeClr val="tx1"/>
              </a:solidFill>
              <a:effectLst/>
              <a:uLnTx/>
              <a:uFillTx/>
              <a:latin typeface="+mn-ea"/>
              <a:ea typeface="+mn-ea"/>
              <a:cs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Rectangle 3"/>
          <p:cNvSpPr txBox="1">
            <a:spLocks noChangeArrowheads="1"/>
          </p:cNvSpPr>
          <p:nvPr/>
        </p:nvSpPr>
        <p:spPr>
          <a:xfrm>
            <a:off x="841375" y="1125538"/>
            <a:ext cx="9864725" cy="2087563"/>
          </a:xfrm>
          <a:prstGeom prst="rect">
            <a:avLst/>
          </a:prstGeom>
        </p:spPr>
        <p:txBody>
          <a:bodyPr>
            <a:normAutofit/>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）泡沫灭火剂器适用范围</a:t>
            </a: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l" defTabSz="0" rtl="0" eaLnBrk="1" fontAlgn="auto" latinLnBrk="0" hangingPunct="1">
              <a:lnSpc>
                <a:spcPct val="100000"/>
              </a:lnSpc>
              <a:spcBef>
                <a:spcPct val="20000"/>
              </a:spcBef>
              <a:spcAft>
                <a:spcPts val="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适用于扑灭</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类和</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B</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类初起火灾；</a:t>
            </a: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l" defTabSz="0" rtl="0" eaLnBrk="1" fontAlgn="auto" latinLnBrk="0" hangingPunct="1">
              <a:lnSpc>
                <a:spcPct val="100000"/>
              </a:lnSpc>
              <a:spcBef>
                <a:spcPct val="20000"/>
              </a:spcBef>
              <a:spcAft>
                <a:spcPts val="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适用于油田、炼油厂、车库、飞机库、港口以及油库等场所，但对易溶于水的易燃液体如丙酮、酒精等的灭火效果不太好，对电气火灾也不宜使用。</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40000"/>
              </a:lnSpc>
              <a:spcBef>
                <a:spcPct val="20000"/>
              </a:spcBef>
              <a:spcAft>
                <a:spcPct val="25000"/>
              </a:spcAft>
              <a:buClrTx/>
              <a:buSzTx/>
              <a:buFont typeface="Arial" panose="020B0604020202020204" pitchFamily="34" charset="0"/>
              <a:buNone/>
              <a:defRPr/>
            </a:pPr>
            <a:endParaRPr kumimoji="0" lang="zh-CN" altLang="en-US" sz="20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1600" b="0" i="0" u="none" strike="noStrike" kern="0" cap="none" spc="0" normalizeH="0" baseline="0" noProof="0" dirty="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p:txBody>
      </p:sp>
      <p:sp>
        <p:nvSpPr>
          <p:cNvPr id="10" name="Rectangle 2"/>
          <p:cNvSpPr txBox="1">
            <a:spLocks noChangeArrowheads="1"/>
          </p:cNvSpPr>
          <p:nvPr/>
        </p:nvSpPr>
        <p:spPr bwMode="auto">
          <a:xfrm>
            <a:off x="912813" y="3500438"/>
            <a:ext cx="9699625" cy="2592388"/>
          </a:xfrm>
          <a:prstGeom prst="rect">
            <a:avLst/>
          </a:prstGeom>
          <a:noFill/>
          <a:ln>
            <a:miter lim="800000"/>
          </a:ln>
        </p:spPr>
        <p:txBody>
          <a:bodyPr/>
          <a:lstStyle/>
          <a:p>
            <a:pPr marL="342900" marR="0" indent="-342900" algn="just" defTabSz="914400" fontAlgn="auto">
              <a:spcBef>
                <a:spcPct val="20000"/>
              </a:spcBef>
              <a:spcAft>
                <a:spcPct val="25000"/>
              </a:spcAft>
              <a:buClrTx/>
              <a:buSzTx/>
              <a:buFont typeface="Arial" panose="020B0604020202020204" pitchFamily="34" charset="0"/>
              <a:defRPr/>
            </a:pP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）泡沫灭火器使用方法</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a:p>
            <a:pPr marL="457200" marR="0" indent="-457200" algn="just" defTabSz="914400" fontAlgn="auto">
              <a:spcBef>
                <a:spcPct val="20000"/>
              </a:spcBef>
              <a:spcAft>
                <a:spcPct val="25000"/>
              </a:spcAft>
              <a:buClrTx/>
              <a:buSzTx/>
              <a:buFont typeface="+mj-ea"/>
              <a:buAutoNum type="circleNumDbPlain"/>
              <a:defRPr/>
            </a:pP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提至火场上风位置，松开弹簧盖，将机筒倒置并摇动，使两种药液化合产生</a:t>
            </a:r>
            <a:r>
              <a:rPr kumimoji="0" lang="en-US" altLang="zh-CN"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CO</a:t>
            </a:r>
            <a:r>
              <a:rPr kumimoji="0" lang="en-US" altLang="zh-CN" sz="2400" kern="0" cap="none" spc="0" normalizeH="0" baseline="-25000" noProof="0" dirty="0">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泡沫从喷嘴喷出；</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a:p>
            <a:pPr marL="457200" marR="0" indent="-457200" algn="just" defTabSz="914400" fontAlgn="auto">
              <a:spcBef>
                <a:spcPct val="20000"/>
              </a:spcBef>
              <a:spcAft>
                <a:spcPct val="25000"/>
              </a:spcAft>
              <a:buClrTx/>
              <a:buSzTx/>
              <a:buFont typeface="+mj-ea"/>
              <a:buAutoNum type="circleNumDbPlain"/>
              <a:defRPr/>
            </a:pP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燃烧的下部周围喷射，从下到上，从周围到中间进行灭火。</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a:p>
            <a:pPr marL="457200" marR="0" indent="-457200" algn="just" defTabSz="914400" fontAlgn="auto">
              <a:spcBef>
                <a:spcPct val="20000"/>
              </a:spcBef>
              <a:spcAft>
                <a:spcPct val="25000"/>
              </a:spcAft>
              <a:buClrTx/>
              <a:buSzTx/>
              <a:buFont typeface="+mj-ea"/>
              <a:buAutoNum type="circleNumDbPlain"/>
              <a:defRPr/>
            </a:pPr>
            <a:r>
              <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使用完后，应立即更换新药，换药时，应将机筒内胆洗净。</a:t>
            </a:r>
            <a:endParaRPr kumimoji="0" lang="zh-CN" altLang="en-US" sz="2400" kern="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a:p>
            <a:pPr marL="342900" marR="0" indent="-342900" defTabSz="914400" fontAlgn="auto">
              <a:lnSpc>
                <a:spcPct val="90000"/>
              </a:lnSpc>
              <a:spcBef>
                <a:spcPct val="20000"/>
              </a:spcBef>
              <a:spcAft>
                <a:spcPts val="0"/>
              </a:spcAft>
              <a:buClrTx/>
              <a:buSzTx/>
              <a:buFont typeface="Monotype Sorts" charset="2"/>
              <a:defRPr/>
            </a:pPr>
            <a:endParaRPr kumimoji="0" lang="zh-CN" altLang="en-US" sz="1600" kern="0" cap="none" spc="0" normalizeH="0" baseline="0" noProof="0" dirty="0">
              <a:latin typeface="+mn-lt"/>
              <a:ea typeface="+mn-ea"/>
              <a:cs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Rectangle 2"/>
          <p:cNvSpPr txBox="1">
            <a:spLocks noChangeArrowheads="1"/>
          </p:cNvSpPr>
          <p:nvPr/>
        </p:nvSpPr>
        <p:spPr>
          <a:xfrm>
            <a:off x="552450" y="1341438"/>
            <a:ext cx="10729913" cy="2879725"/>
          </a:xfrm>
          <a:prstGeom prst="rect">
            <a:avLst/>
          </a:prstGeom>
        </p:spPr>
        <p:txBody>
          <a:bodyPr>
            <a:normAutofit/>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just" defTabSz="0" rtl="0" eaLnBrk="1" fontAlgn="auto" latinLnBrk="0" hangingPunct="1">
              <a:lnSpc>
                <a:spcPct val="100000"/>
              </a:lnSpc>
              <a:spcBef>
                <a:spcPct val="20000"/>
              </a:spcBef>
              <a:spcAft>
                <a:spcPct val="25000"/>
              </a:spcAft>
              <a:buClrTx/>
              <a:buSzTx/>
              <a:buFont typeface="Arial" panose="020B0604020202020204" pitchFamily="34" charset="0"/>
              <a:buNone/>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）泡沫灭火器使用注意事项</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just" defTabSz="0" rtl="0" eaLnBrk="1" fontAlgn="auto" latinLnBrk="0" hangingPunct="1">
              <a:lnSpc>
                <a:spcPct val="100000"/>
              </a:lnSpc>
              <a:spcBef>
                <a:spcPct val="20000"/>
              </a:spcBef>
              <a:spcAft>
                <a:spcPct val="2500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灭火机应置于易取用之处。</a:t>
            </a: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457200" marR="0" lvl="0" indent="-457200" algn="just" defTabSz="0" rtl="0" eaLnBrk="1" fontAlgn="auto" latinLnBrk="0" hangingPunct="1">
              <a:lnSpc>
                <a:spcPct val="100000"/>
              </a:lnSpc>
              <a:spcBef>
                <a:spcPct val="20000"/>
              </a:spcBef>
              <a:spcAft>
                <a:spcPct val="2500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防止高温和太阳暴晒。</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457200" marR="0" lvl="0" indent="-457200" algn="l" defTabSz="0" rtl="0" eaLnBrk="1" fontAlgn="auto" latinLnBrk="0" hangingPunct="1">
              <a:lnSpc>
                <a:spcPct val="100000"/>
              </a:lnSpc>
              <a:spcBef>
                <a:spcPct val="20000"/>
              </a:spcBef>
              <a:spcAft>
                <a:spcPct val="2500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rPr>
              <a:t>每三个月检查一次，检查的方法是用细铁丝通入喷嘴，查看是否畅通，并分别取少量的甲/乙药两种进行混合，查其发泡效果是否良好。 </a:t>
            </a: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40000"/>
              </a:lnSpc>
              <a:spcBef>
                <a:spcPct val="20000"/>
              </a:spcBef>
              <a:spcAft>
                <a:spcPct val="25000"/>
              </a:spcAft>
              <a:buClrTx/>
              <a:buSzTx/>
              <a:buFont typeface="Wingdings" panose="05000000000000000000" pitchFamily="2" charset="2"/>
              <a:buNone/>
              <a:defRPr/>
            </a:pP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mn-ea"/>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Monotype Sorts" charset="2"/>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灭火器</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内容占位符 3"/>
          <p:cNvSpPr txBox="1"/>
          <p:nvPr/>
        </p:nvSpPr>
        <p:spPr>
          <a:xfrm>
            <a:off x="2209800" y="1093788"/>
            <a:ext cx="8229600" cy="5000625"/>
          </a:xfrm>
          <a:prstGeom prst="rect">
            <a:avLst/>
          </a:prstGeom>
        </p:spPr>
        <p:txBody>
          <a:bodyPr>
            <a:normAutofit/>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4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火灾逃生注意事项</a:t>
            </a:r>
            <a:r>
              <a:rPr kumimoji="0" lang="zh-CN" altLang="zh-CN" sz="4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kumimoji="0" lang="en-US" altLang="zh-CN" sz="4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zh-CN" sz="28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熟悉环境，暗记出口</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kumimoji="0" lang="zh-CN"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保持冷静，明辨方向，迅速撤离</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简易防护，蒙鼻前行</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善用通道，莫入电梯</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跳楼有术，虽损求生</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互帮互助、利人利己</a:t>
            </a:r>
            <a:r>
              <a:rPr kumimoji="0" lang="zh-CN" altLang="en-US"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kumimoji="0" lang="en-US" altLang="zh-CN" sz="3200" b="0" i="0" u="none" strike="noStrike" kern="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急救知识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9874" name="Picture 9" descr="止血法1"/>
          <p:cNvPicPr>
            <a:picLocks noChangeAspect="1"/>
          </p:cNvPicPr>
          <p:nvPr/>
        </p:nvPicPr>
        <p:blipFill>
          <a:blip r:embed="rId1"/>
          <a:stretch>
            <a:fillRect/>
          </a:stretch>
        </p:blipFill>
        <p:spPr>
          <a:xfrm>
            <a:off x="7826375" y="4394200"/>
            <a:ext cx="2438400" cy="1954213"/>
          </a:xfrm>
          <a:prstGeom prst="rect">
            <a:avLst/>
          </a:prstGeom>
          <a:noFill/>
          <a:ln w="9525" cap="flat" cmpd="sng">
            <a:solidFill>
              <a:schemeClr val="tx1"/>
            </a:solidFill>
            <a:prstDash val="solid"/>
            <a:miter/>
            <a:headEnd type="none" w="med" len="med"/>
            <a:tailEnd type="none" w="med" len="med"/>
          </a:ln>
        </p:spPr>
      </p:pic>
      <p:sp>
        <p:nvSpPr>
          <p:cNvPr id="79875" name="Rectangle 2"/>
          <p:cNvSpPr txBox="1"/>
          <p:nvPr/>
        </p:nvSpPr>
        <p:spPr>
          <a:xfrm>
            <a:off x="1633538" y="1082675"/>
            <a:ext cx="2520950" cy="719138"/>
          </a:xfrm>
          <a:prstGeom prst="rect">
            <a:avLst/>
          </a:prstGeom>
          <a:noFill/>
          <a:ln w="9525">
            <a:noFill/>
          </a:ln>
        </p:spPr>
        <p:txBody>
          <a:bodyPr anchor="t" anchorCtr="0"/>
          <a:p>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、止血方法</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876" name="Rectangle 8"/>
          <p:cNvSpPr/>
          <p:nvPr/>
        </p:nvSpPr>
        <p:spPr>
          <a:xfrm>
            <a:off x="2786063" y="1801813"/>
            <a:ext cx="4681537" cy="519112"/>
          </a:xfrm>
          <a:prstGeom prst="rect">
            <a:avLst/>
          </a:prstGeom>
          <a:noFill/>
          <a:ln w="9525">
            <a:noFill/>
          </a:ln>
        </p:spPr>
        <p:txBody>
          <a:bodyPr anchor="t" anchorCtr="0">
            <a:spAutoFit/>
          </a:bodyPr>
          <a:p>
            <a:r>
              <a:rPr lang="zh-TW"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如可能，先穿</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保护</a:t>
            </a:r>
            <a:r>
              <a:rPr lang="zh-TW"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性手套</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TW"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9877" name="Picture 10" descr="止血法2"/>
          <p:cNvPicPr>
            <a:picLocks noChangeAspect="1"/>
          </p:cNvPicPr>
          <p:nvPr/>
        </p:nvPicPr>
        <p:blipFill>
          <a:blip r:embed="rId2"/>
          <a:stretch>
            <a:fillRect/>
          </a:stretch>
        </p:blipFill>
        <p:spPr>
          <a:xfrm>
            <a:off x="7826375" y="1801813"/>
            <a:ext cx="2438400" cy="2173287"/>
          </a:xfrm>
          <a:prstGeom prst="rect">
            <a:avLst/>
          </a:prstGeom>
          <a:noFill/>
          <a:ln w="9525" cap="flat" cmpd="sng">
            <a:solidFill>
              <a:schemeClr val="tx1"/>
            </a:solidFill>
            <a:prstDash val="solid"/>
            <a:miter/>
            <a:headEnd type="none" w="med" len="med"/>
            <a:tailEnd type="none" w="med" len="med"/>
          </a:ln>
        </p:spPr>
      </p:pic>
      <p:sp>
        <p:nvSpPr>
          <p:cNvPr id="79878" name="Rectangle 11"/>
          <p:cNvSpPr/>
          <p:nvPr/>
        </p:nvSpPr>
        <p:spPr>
          <a:xfrm>
            <a:off x="1851025" y="2449513"/>
            <a:ext cx="5688013" cy="3970337"/>
          </a:xfrm>
          <a:prstGeom prst="rect">
            <a:avLst/>
          </a:prstGeom>
          <a:noFill/>
          <a:ln w="9525">
            <a:noFill/>
          </a:ln>
        </p:spPr>
        <p:txBody>
          <a:bodyPr anchor="t" anchorCtr="0">
            <a:spAutoFit/>
          </a:bodyPr>
          <a:p>
            <a:pPr>
              <a:lnSpc>
                <a:spcPct val="150000"/>
              </a:lnSpc>
            </a:pP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TW"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直接</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压</a:t>
            </a:r>
            <a:r>
              <a:rPr lang="zh-TW"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法</a:t>
            </a:r>
            <a:endParaRPr lang="zh-TW"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用力直接按</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压</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出血</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处</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并</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保持足夠</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压</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力</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于伤</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口上。</a:t>
            </a:r>
            <a:endParaRPr lang="zh-TW" altLang="en-US" sz="28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）抬</a:t>
            </a:r>
            <a:r>
              <a:rPr lang="zh-TW"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高</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伤处法</a:t>
            </a:r>
            <a:endPar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将受伤</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部位</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尽量</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提高</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至高</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过心脏</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位置。</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TextBox 5"/>
          <p:cNvSpPr/>
          <p:nvPr/>
        </p:nvSpPr>
        <p:spPr>
          <a:xfrm>
            <a:off x="841375" y="476250"/>
            <a:ext cx="2663825"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安全管理基本概念</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18" name="Text Box 4"/>
          <p:cNvSpPr txBox="1"/>
          <p:nvPr/>
        </p:nvSpPr>
        <p:spPr>
          <a:xfrm>
            <a:off x="841375" y="1412875"/>
            <a:ext cx="10656888" cy="1200150"/>
          </a:xfrm>
          <a:prstGeom prst="rect">
            <a:avLst/>
          </a:prstGeom>
          <a:noFill/>
          <a:ln w="9525">
            <a:noFill/>
          </a:ln>
        </p:spPr>
        <p:txBody>
          <a:bodyPr anchor="t" anchorCtr="0">
            <a:spAutoFit/>
          </a:bodyPr>
          <a:p>
            <a:pPr>
              <a:spcBef>
                <a:spcPct val="50000"/>
              </a:spcBef>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安全生产：</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是指为了使劳动过程在符合安全要求的物质条件和工作秩序下进行，防止伤亡事故、设备事故及各种灾害的发生，</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保障劳动者的安全健康和生产作业过程的正常进行</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而采取的各种措施和从事的一切活动。</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19" name="Text Box 6"/>
          <p:cNvSpPr txBox="1"/>
          <p:nvPr/>
        </p:nvSpPr>
        <p:spPr>
          <a:xfrm>
            <a:off x="841375" y="3179763"/>
            <a:ext cx="10583863" cy="830262"/>
          </a:xfrm>
          <a:prstGeom prst="rect">
            <a:avLst/>
          </a:prstGeom>
          <a:noFill/>
          <a:ln w="9525">
            <a:noFill/>
          </a:ln>
        </p:spPr>
        <p:txBody>
          <a:bodyPr anchor="t" anchorCtr="0">
            <a:spAutoFit/>
          </a:bodyPr>
          <a:p>
            <a:pPr>
              <a:spcBef>
                <a:spcPct val="50000"/>
              </a:spcBef>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安全管理：</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以国家法律、法规、规定和技术标准为依据，采取各种手段，对生产经营单位的生产经营活动的安全状况，</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实施有效制约</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的一切活动。</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0" name="矩形 6"/>
          <p:cNvSpPr/>
          <p:nvPr/>
        </p:nvSpPr>
        <p:spPr>
          <a:xfrm>
            <a:off x="809625" y="4611688"/>
            <a:ext cx="10833100" cy="1477962"/>
          </a:xfrm>
          <a:prstGeom prst="rect">
            <a:avLst/>
          </a:prstGeom>
          <a:noFill/>
          <a:ln w="9525">
            <a:noFill/>
          </a:ln>
        </p:spPr>
        <p:txBody>
          <a:bodyPr anchor="t" anchorCtr="0">
            <a:spAutoFit/>
          </a:bodyPr>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安全生产责任制</a:t>
            </a:r>
            <a:r>
              <a:rPr lang="en-US" altLang="zh-CN" sz="2400" b="1"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根据安全生产法律法规和企业生产实际，将各级领导、职能部门、工程技术人员、岗位操作人员在</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安全生产方面应该做的事及应负的责任</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加以明确规定的一种制度。</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急救知识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898" name="Rectangle 2"/>
          <p:cNvSpPr>
            <a:spLocks noGrp="1"/>
          </p:cNvSpPr>
          <p:nvPr>
            <p:ph type="title"/>
          </p:nvPr>
        </p:nvSpPr>
        <p:spPr>
          <a:xfrm>
            <a:off x="1323975" y="1009650"/>
            <a:ext cx="3455988" cy="647700"/>
          </a:xfrm>
          <a:ln/>
        </p:spPr>
        <p:txBody>
          <a:bodyPr wrap="square" lIns="91440" tIns="45720" rIns="91440" bIns="45720" anchor="t" anchorCtr="0"/>
          <a:p>
            <a:pPr algn="l" eaLnBrk="1" hangingPunct="1"/>
            <a:r>
              <a:rPr lang="en-US" altLang="zh-CN" sz="3200" dirty="0"/>
              <a:t>3</a:t>
            </a:r>
            <a:r>
              <a:rPr lang="zh-CN" altLang="en-US" sz="3200" dirty="0"/>
              <a:t>、</a:t>
            </a:r>
            <a:r>
              <a:rPr lang="zh-TW" altLang="en-US" sz="3200" dirty="0"/>
              <a:t>包</a:t>
            </a:r>
            <a:r>
              <a:rPr lang="zh-CN" altLang="en-US" sz="3200" dirty="0"/>
              <a:t>扎</a:t>
            </a:r>
            <a:r>
              <a:rPr lang="zh-TW" altLang="en-US" sz="3200" dirty="0"/>
              <a:t>常用</a:t>
            </a:r>
            <a:r>
              <a:rPr lang="zh-CN" altLang="en-US" sz="3200" dirty="0"/>
              <a:t>结</a:t>
            </a:r>
            <a:endParaRPr lang="zh-CN" altLang="en-US" sz="3200" dirty="0"/>
          </a:p>
        </p:txBody>
      </p:sp>
      <p:pic>
        <p:nvPicPr>
          <p:cNvPr id="80899" name="Picture 7" descr="大手掛"/>
          <p:cNvPicPr>
            <a:picLocks noChangeAspect="1"/>
          </p:cNvPicPr>
          <p:nvPr/>
        </p:nvPicPr>
        <p:blipFill>
          <a:blip r:embed="rId1">
            <a:clrChange>
              <a:clrFrom>
                <a:srgbClr val="FFFFFF"/>
              </a:clrFrom>
              <a:clrTo>
                <a:srgbClr val="FFFFFF">
                  <a:alpha val="0"/>
                </a:srgbClr>
              </a:clrTo>
            </a:clrChange>
          </a:blip>
          <a:stretch>
            <a:fillRect/>
          </a:stretch>
        </p:blipFill>
        <p:spPr>
          <a:xfrm>
            <a:off x="8258175" y="1873250"/>
            <a:ext cx="1925638" cy="4395788"/>
          </a:xfrm>
          <a:prstGeom prst="rect">
            <a:avLst/>
          </a:prstGeom>
          <a:noFill/>
          <a:ln w="9525">
            <a:noFill/>
          </a:ln>
        </p:spPr>
      </p:pic>
      <p:pic>
        <p:nvPicPr>
          <p:cNvPr id="80900" name="Picture 6"/>
          <p:cNvPicPr>
            <a:picLocks noChangeAspect="1"/>
          </p:cNvPicPr>
          <p:nvPr/>
        </p:nvPicPr>
        <p:blipFill>
          <a:blip r:embed="rId2"/>
          <a:stretch>
            <a:fillRect/>
          </a:stretch>
        </p:blipFill>
        <p:spPr>
          <a:xfrm>
            <a:off x="2786063" y="1636713"/>
            <a:ext cx="3887787" cy="4657725"/>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急救知识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922" name="Rectangle 2"/>
          <p:cNvSpPr>
            <a:spLocks noGrp="1"/>
          </p:cNvSpPr>
          <p:nvPr>
            <p:ph type="title"/>
          </p:nvPr>
        </p:nvSpPr>
        <p:spPr>
          <a:xfrm>
            <a:off x="984250" y="1231900"/>
            <a:ext cx="3132138" cy="647700"/>
          </a:xfrm>
          <a:ln/>
        </p:spPr>
        <p:txBody>
          <a:bodyPr wrap="square" lIns="91440" tIns="45720" rIns="91440" bIns="45720" anchor="t" anchorCtr="0"/>
          <a:p>
            <a:pPr algn="l" eaLnBrk="1" hangingPunct="1"/>
            <a:r>
              <a:rPr lang="en-US" altLang="zh-CN" sz="3200" dirty="0"/>
              <a:t>4</a:t>
            </a:r>
            <a:r>
              <a:rPr lang="zh-CN" altLang="en-US" sz="3200" dirty="0"/>
              <a:t>、烧伤及烫伤</a:t>
            </a:r>
            <a:endParaRPr lang="zh-CN" altLang="en-US" sz="3200" dirty="0"/>
          </a:p>
        </p:txBody>
      </p:sp>
      <p:sp>
        <p:nvSpPr>
          <p:cNvPr id="81923" name="Rectangle 5"/>
          <p:cNvSpPr/>
          <p:nvPr/>
        </p:nvSpPr>
        <p:spPr>
          <a:xfrm>
            <a:off x="1128713" y="2076450"/>
            <a:ext cx="8424862" cy="523875"/>
          </a:xfrm>
          <a:prstGeom prst="rect">
            <a:avLst/>
          </a:prstGeom>
          <a:noFill/>
          <a:ln w="9525">
            <a:noFill/>
          </a:ln>
        </p:spPr>
        <p:txBody>
          <a:bodyPr anchor="t" anchorCtr="0">
            <a:spAutoFit/>
          </a:bodyPr>
          <a:p>
            <a:pPr>
              <a:spcBef>
                <a:spcPct val="20000"/>
              </a:spcBef>
              <a:buClr>
                <a:schemeClr val="bg2"/>
              </a:buClr>
              <a:buSzPct val="75000"/>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身体过度接触热力</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，引致</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皮肤</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或</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皮下组织</a:t>
            </a:r>
            <a:r>
              <a:rPr lang="zh-TW" altLang="en-US" sz="2800" dirty="0">
                <a:latin typeface="微软雅黑" panose="020B0503020204020204" pitchFamily="34" charset="-122"/>
                <a:ea typeface="微软雅黑" panose="020B0503020204020204" pitchFamily="34" charset="-122"/>
                <a:sym typeface="微软雅黑" panose="020B0503020204020204" pitchFamily="34" charset="-122"/>
              </a:rPr>
              <a:t>受</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到损伤。</a:t>
            </a:r>
            <a:endParaRPr lang="zh-TW"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ectangle 6"/>
          <p:cNvSpPr/>
          <p:nvPr/>
        </p:nvSpPr>
        <p:spPr>
          <a:xfrm>
            <a:off x="839788" y="3535363"/>
            <a:ext cx="4248150" cy="1657350"/>
          </a:xfrm>
          <a:prstGeom prst="rect">
            <a:avLst/>
          </a:prstGeom>
          <a:noFill/>
          <a:ln w="9525">
            <a:noFill/>
          </a:ln>
        </p:spPr>
        <p:txBody>
          <a:bodyPr anchor="t" anchorCtr="0"/>
          <a:p>
            <a:pPr marL="292100" indent="-292100">
              <a:spcBef>
                <a:spcPct val="25000"/>
              </a:spcBef>
              <a:spcAft>
                <a:spcPct val="15000"/>
              </a:spcAft>
              <a:buNone/>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 烧伤与烫伤的区别</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a:p>
            <a:pPr marL="939800" lvl="1" indent="-457200" algn="l" eaLnBrk="1" fontAlgn="base" hangingPunct="1">
              <a:spcBef>
                <a:spcPct val="25000"/>
              </a:spcBef>
              <a:spcAft>
                <a:spcPct val="15000"/>
              </a:spcAft>
              <a:buSzPct val="85000"/>
              <a:buFont typeface="Arial" panose="020B0604020202020204" pitchFamily="34" charset="0"/>
              <a:buAutoNum type="circleNumDbPlain"/>
            </a:pPr>
            <a:r>
              <a:rPr lang="zh-CN"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烧伤</a:t>
            </a:r>
            <a:r>
              <a:rPr lang="en-US" altLang="zh-TW"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TW"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由</a:t>
            </a:r>
            <a:r>
              <a:rPr lang="zh-CN"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干</a:t>
            </a:r>
            <a:r>
              <a:rPr lang="zh-TW"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的</a:t>
            </a:r>
            <a:r>
              <a:rPr lang="zh-CN"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热</a:t>
            </a:r>
            <a:r>
              <a:rPr lang="zh-TW"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所造成</a:t>
            </a:r>
            <a:endParaRPr lang="zh-TW"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939800" lvl="1" indent="-457200" algn="l" eaLnBrk="1" fontAlgn="base" hangingPunct="1">
              <a:spcBef>
                <a:spcPct val="25000"/>
              </a:spcBef>
              <a:spcAft>
                <a:spcPct val="15000"/>
              </a:spcAft>
              <a:buSzPct val="85000"/>
              <a:buFont typeface="Arial" panose="020B0604020202020204" pitchFamily="34" charset="0"/>
              <a:buAutoNum type="circleNumDbPlain"/>
            </a:pPr>
            <a:r>
              <a:rPr lang="zh-CN"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烫伤</a:t>
            </a:r>
            <a:r>
              <a:rPr lang="en-US" altLang="zh-TW"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TW"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由</a:t>
            </a:r>
            <a:r>
              <a:rPr lang="zh-CN"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湿</a:t>
            </a:r>
            <a:r>
              <a:rPr lang="zh-TW"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的</a:t>
            </a:r>
            <a:r>
              <a:rPr lang="zh-CN"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热</a:t>
            </a:r>
            <a:r>
              <a:rPr lang="zh-TW"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所造成</a:t>
            </a:r>
            <a:endParaRPr lang="zh-TW" altLang="en-US"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1925" name="组合 22"/>
          <p:cNvGrpSpPr/>
          <p:nvPr/>
        </p:nvGrpSpPr>
        <p:grpSpPr>
          <a:xfrm>
            <a:off x="5478463" y="2892425"/>
            <a:ext cx="5267325" cy="3362325"/>
            <a:chOff x="3491880" y="2468016"/>
            <a:chExt cx="5268416" cy="3362400"/>
          </a:xfrm>
        </p:grpSpPr>
        <p:pic>
          <p:nvPicPr>
            <p:cNvPr id="81926" name="Picture 7" descr="burn1"/>
            <p:cNvPicPr>
              <a:picLocks noChangeAspect="1"/>
            </p:cNvPicPr>
            <p:nvPr/>
          </p:nvPicPr>
          <p:blipFill>
            <a:blip r:embed="rId1">
              <a:lum bright="6000"/>
            </a:blip>
            <a:srcRect l="8054" r="7382" b="2852"/>
            <a:stretch>
              <a:fillRect/>
            </a:stretch>
          </p:blipFill>
          <p:spPr>
            <a:xfrm>
              <a:off x="4355976" y="2708920"/>
              <a:ext cx="2765425" cy="2895600"/>
            </a:xfrm>
            <a:prstGeom prst="rect">
              <a:avLst/>
            </a:prstGeom>
            <a:noFill/>
            <a:ln w="9525">
              <a:noFill/>
            </a:ln>
          </p:spPr>
        </p:pic>
        <p:sp>
          <p:nvSpPr>
            <p:cNvPr id="81927" name="Text Box 8"/>
            <p:cNvSpPr txBox="1"/>
            <p:nvPr/>
          </p:nvSpPr>
          <p:spPr>
            <a:xfrm>
              <a:off x="7093076" y="2539456"/>
              <a:ext cx="989218" cy="457210"/>
            </a:xfrm>
            <a:prstGeom prst="rect">
              <a:avLst/>
            </a:prstGeom>
            <a:noFill/>
            <a:ln w="9525">
              <a:noFill/>
            </a:ln>
          </p:spPr>
          <p:txBody>
            <a:bodyPr anchor="t" anchorCtr="0">
              <a:spAutoFit/>
            </a:bodyPr>
            <a:p>
              <a:r>
                <a:rPr lang="zh-TW" altLang="en-US" sz="2400" dirty="0">
                  <a:latin typeface="微软雅黑" panose="020B0503020204020204" pitchFamily="34" charset="-122"/>
                  <a:ea typeface="微软雅黑" panose="020B0503020204020204" pitchFamily="34" charset="-122"/>
                  <a:sym typeface="微软雅黑" panose="020B0503020204020204" pitchFamily="34" charset="-122"/>
                </a:rPr>
                <a:t>表皮</a:t>
              </a:r>
              <a:endParaRPr lang="zh-TW"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28" name="Text Box 9"/>
            <p:cNvSpPr txBox="1"/>
            <p:nvPr/>
          </p:nvSpPr>
          <p:spPr>
            <a:xfrm>
              <a:off x="3491880" y="2468016"/>
              <a:ext cx="803441" cy="461973"/>
            </a:xfrm>
            <a:prstGeom prst="rect">
              <a:avLst/>
            </a:prstGeom>
            <a:noFill/>
            <a:ln w="9525">
              <a:noFill/>
            </a:ln>
          </p:spPr>
          <p:txBody>
            <a:bodyPr wrap="none" anchor="t" anchorCtr="0">
              <a:spAutoFit/>
            </a:bodyPr>
            <a:p>
              <a:r>
                <a:rPr lang="zh-CN" altLang="en-US" sz="2400" dirty="0">
                  <a:latin typeface="微软雅黑" panose="020B0503020204020204" pitchFamily="34" charset="-122"/>
                  <a:ea typeface="微软雅黑" panose="020B0503020204020204" pitchFamily="34" charset="-122"/>
                </a:rPr>
                <a:t>汗毛</a:t>
              </a:r>
              <a:endParaRPr lang="zh-CN" altLang="en-US" sz="2400" dirty="0">
                <a:latin typeface="微软雅黑" panose="020B0503020204020204" pitchFamily="34" charset="-122"/>
                <a:ea typeface="微软雅黑" panose="020B0503020204020204" pitchFamily="34" charset="-122"/>
              </a:endParaRPr>
            </a:p>
          </p:txBody>
        </p:sp>
        <p:sp>
          <p:nvSpPr>
            <p:cNvPr id="81929" name="Text Box 10"/>
            <p:cNvSpPr txBox="1"/>
            <p:nvPr/>
          </p:nvSpPr>
          <p:spPr>
            <a:xfrm>
              <a:off x="7451925" y="3115730"/>
              <a:ext cx="838374" cy="457210"/>
            </a:xfrm>
            <a:prstGeom prst="rect">
              <a:avLst/>
            </a:prstGeom>
            <a:noFill/>
            <a:ln w="9525">
              <a:noFill/>
            </a:ln>
          </p:spPr>
          <p:txBody>
            <a:bodyPr anchor="t" anchorCtr="0">
              <a:spAutoFit/>
            </a:bodyPr>
            <a:p>
              <a:r>
                <a:rPr lang="zh-TW" altLang="en-US" sz="2400" dirty="0">
                  <a:latin typeface="微软雅黑" panose="020B0503020204020204" pitchFamily="34" charset="-122"/>
                  <a:ea typeface="微软雅黑" panose="020B0503020204020204" pitchFamily="34" charset="-122"/>
                  <a:sym typeface="微软雅黑" panose="020B0503020204020204" pitchFamily="34" charset="-122"/>
                </a:rPr>
                <a:t>真皮</a:t>
              </a:r>
              <a:endParaRPr lang="zh-TW"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30" name="Text Box 11"/>
            <p:cNvSpPr txBox="1"/>
            <p:nvPr/>
          </p:nvSpPr>
          <p:spPr>
            <a:xfrm>
              <a:off x="7020036" y="4750892"/>
              <a:ext cx="827259" cy="457210"/>
            </a:xfrm>
            <a:prstGeom prst="rect">
              <a:avLst/>
            </a:prstGeom>
            <a:noFill/>
            <a:ln w="9525">
              <a:noFill/>
            </a:ln>
          </p:spPr>
          <p:txBody>
            <a:bodyPr anchor="t" anchorCtr="0">
              <a:spAutoFit/>
            </a:bodyPr>
            <a:p>
              <a:r>
                <a:rPr lang="zh-TW" altLang="en-US" sz="2400" dirty="0">
                  <a:latin typeface="微软雅黑" panose="020B0503020204020204" pitchFamily="34" charset="-122"/>
                  <a:ea typeface="微软雅黑" panose="020B0503020204020204" pitchFamily="34" charset="-122"/>
                  <a:sym typeface="微软雅黑" panose="020B0503020204020204" pitchFamily="34" charset="-122"/>
                </a:rPr>
                <a:t>脂肪</a:t>
              </a:r>
              <a:endParaRPr lang="zh-TW"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31" name="Text Box 12"/>
            <p:cNvSpPr txBox="1"/>
            <p:nvPr/>
          </p:nvSpPr>
          <p:spPr>
            <a:xfrm>
              <a:off x="6659599" y="5373206"/>
              <a:ext cx="1219453" cy="457210"/>
            </a:xfrm>
            <a:prstGeom prst="rect">
              <a:avLst/>
            </a:prstGeom>
            <a:noFill/>
            <a:ln w="9525">
              <a:noFill/>
            </a:ln>
          </p:spPr>
          <p:txBody>
            <a:bodyPr anchor="t" anchorCtr="0">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肌肉层</a:t>
              </a:r>
              <a:endParaRPr lang="zh-TW"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32" name="Text Box 13"/>
            <p:cNvSpPr txBox="1"/>
            <p:nvPr/>
          </p:nvSpPr>
          <p:spPr>
            <a:xfrm>
              <a:off x="7235980" y="3788845"/>
              <a:ext cx="1524316" cy="830282"/>
            </a:xfrm>
            <a:prstGeom prst="rect">
              <a:avLst/>
            </a:prstGeom>
            <a:noFill/>
            <a:ln w="9525">
              <a:noFill/>
            </a:ln>
          </p:spPr>
          <p:txBody>
            <a:bodyPr anchor="t" anchorCtr="0">
              <a:spAutoFit/>
            </a:bodyPr>
            <a:p>
              <a:r>
                <a:rPr lang="zh-TW" altLang="en-US" sz="2400" dirty="0">
                  <a:latin typeface="微软雅黑" panose="020B0503020204020204" pitchFamily="34" charset="-122"/>
                  <a:ea typeface="微软雅黑" panose="020B0503020204020204" pitchFamily="34" charset="-122"/>
                  <a:sym typeface="微软雅黑" panose="020B0503020204020204" pitchFamily="34" charset="-122"/>
                </a:rPr>
                <a:t>血管</a:t>
              </a:r>
              <a:r>
                <a:rPr lang="en-US" altLang="zh-TW" sz="24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神经末梢</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33" name="Freeform 15"/>
            <p:cNvSpPr/>
            <p:nvPr/>
          </p:nvSpPr>
          <p:spPr>
            <a:xfrm>
              <a:off x="5940152" y="5013176"/>
              <a:ext cx="1095375" cy="485775"/>
            </a:xfrm>
            <a:custGeom>
              <a:avLst/>
              <a:gdLst/>
              <a:ahLst/>
              <a:cxnLst>
                <a:cxn ang="0">
                  <a:pos x="0" y="0"/>
                </a:cxn>
                <a:cxn ang="0">
                  <a:pos x="46799" y="27023"/>
                </a:cxn>
              </a:cxnLst>
              <a:pathLst>
                <a:path w="690" h="306">
                  <a:moveTo>
                    <a:pt x="0" y="0"/>
                  </a:moveTo>
                  <a:lnTo>
                    <a:pt x="690" y="306"/>
                  </a:lnTo>
                </a:path>
              </a:pathLst>
            </a:custGeom>
            <a:noFill/>
            <a:ln w="9525" cap="flat" cmpd="sng">
              <a:solidFill>
                <a:schemeClr val="bg2"/>
              </a:solidFill>
              <a:prstDash val="solid"/>
              <a:round/>
              <a:headEnd type="none" w="med" len="med"/>
              <a:tailEnd type="none" w="med" len="med"/>
            </a:ln>
          </p:spPr>
          <p:txBody>
            <a:bodyPr/>
            <a:p>
              <a:endParaRPr lang="zh-CN" altLang="en-US"/>
            </a:p>
          </p:txBody>
        </p:sp>
        <p:sp>
          <p:nvSpPr>
            <p:cNvPr id="81934" name="Freeform 17"/>
            <p:cNvSpPr/>
            <p:nvPr/>
          </p:nvSpPr>
          <p:spPr>
            <a:xfrm>
              <a:off x="6971680" y="3547516"/>
              <a:ext cx="869950" cy="474663"/>
            </a:xfrm>
            <a:custGeom>
              <a:avLst/>
              <a:gdLst/>
              <a:ahLst/>
              <a:cxnLst>
                <a:cxn ang="0">
                  <a:pos x="0" y="15911"/>
                </a:cxn>
                <a:cxn ang="0">
                  <a:pos x="17982" y="0"/>
                </a:cxn>
              </a:cxnLst>
              <a:pathLst>
                <a:path w="548" h="299">
                  <a:moveTo>
                    <a:pt x="0" y="299"/>
                  </a:moveTo>
                  <a:lnTo>
                    <a:pt x="548" y="0"/>
                  </a:lnTo>
                </a:path>
              </a:pathLst>
            </a:custGeom>
            <a:noFill/>
            <a:ln w="9525" cap="flat" cmpd="sng">
              <a:solidFill>
                <a:schemeClr val="bg2"/>
              </a:solidFill>
              <a:prstDash val="solid"/>
              <a:round/>
              <a:headEnd type="none" w="med" len="med"/>
              <a:tailEnd type="none" w="med" len="med"/>
            </a:ln>
          </p:spPr>
          <p:txBody>
            <a:bodyPr/>
            <a:p>
              <a:endParaRPr lang="zh-CN" altLang="en-US"/>
            </a:p>
          </p:txBody>
        </p:sp>
        <p:sp>
          <p:nvSpPr>
            <p:cNvPr id="81935" name="Line 18"/>
            <p:cNvSpPr/>
            <p:nvPr/>
          </p:nvSpPr>
          <p:spPr>
            <a:xfrm flipV="1">
              <a:off x="7020892" y="2826791"/>
              <a:ext cx="744538" cy="792163"/>
            </a:xfrm>
            <a:prstGeom prst="line">
              <a:avLst/>
            </a:prstGeom>
            <a:ln w="9525" cap="flat" cmpd="sng">
              <a:solidFill>
                <a:schemeClr val="bg2"/>
              </a:solidFill>
              <a:prstDash val="solid"/>
              <a:round/>
              <a:headEnd type="none" w="med" len="med"/>
              <a:tailEnd type="none" w="med" len="med"/>
            </a:ln>
          </p:spPr>
        </p:sp>
        <p:sp>
          <p:nvSpPr>
            <p:cNvPr id="81936" name="Freeform 19"/>
            <p:cNvSpPr/>
            <p:nvPr/>
          </p:nvSpPr>
          <p:spPr>
            <a:xfrm>
              <a:off x="4212605" y="2826791"/>
              <a:ext cx="647700" cy="504825"/>
            </a:xfrm>
            <a:custGeom>
              <a:avLst/>
              <a:gdLst/>
              <a:ahLst/>
              <a:cxnLst>
                <a:cxn ang="0">
                  <a:pos x="0" y="0"/>
                </a:cxn>
                <a:cxn ang="0">
                  <a:pos x="57876" y="46073"/>
                </a:cxn>
              </a:cxnLst>
              <a:pathLst>
                <a:path w="558" h="198">
                  <a:moveTo>
                    <a:pt x="0" y="0"/>
                  </a:moveTo>
                  <a:lnTo>
                    <a:pt x="558" y="198"/>
                  </a:lnTo>
                </a:path>
              </a:pathLst>
            </a:custGeom>
            <a:noFill/>
            <a:ln w="9525" cap="flat" cmpd="sng">
              <a:solidFill>
                <a:srgbClr val="333300"/>
              </a:solidFill>
              <a:prstDash val="solid"/>
              <a:round/>
              <a:headEnd type="none" w="med" len="med"/>
              <a:tailEnd type="none" w="med" len="med"/>
            </a:ln>
          </p:spPr>
          <p:txBody>
            <a:bodyPr/>
            <a:p>
              <a:endParaRPr lang="zh-CN" altLang="en-US"/>
            </a:p>
          </p:txBody>
        </p:sp>
        <p:sp>
          <p:nvSpPr>
            <p:cNvPr id="81937" name="Line 29"/>
            <p:cNvSpPr/>
            <p:nvPr/>
          </p:nvSpPr>
          <p:spPr>
            <a:xfrm>
              <a:off x="6228184" y="4581128"/>
              <a:ext cx="1371600" cy="228600"/>
            </a:xfrm>
            <a:prstGeom prst="line">
              <a:avLst/>
            </a:prstGeom>
            <a:ln w="9525" cap="flat" cmpd="sng">
              <a:solidFill>
                <a:schemeClr val="bg2"/>
              </a:solidFill>
              <a:prstDash val="solid"/>
              <a:round/>
              <a:headEnd type="none" w="med" len="med"/>
              <a:tailEnd type="none" w="med" len="med"/>
            </a:ln>
          </p:spPr>
        </p:sp>
        <p:sp>
          <p:nvSpPr>
            <p:cNvPr id="81938" name="Line 30"/>
            <p:cNvSpPr/>
            <p:nvPr/>
          </p:nvSpPr>
          <p:spPr>
            <a:xfrm flipV="1">
              <a:off x="6876454" y="3547516"/>
              <a:ext cx="533400" cy="152400"/>
            </a:xfrm>
            <a:prstGeom prst="line">
              <a:avLst/>
            </a:prstGeom>
            <a:ln w="9525" cap="flat" cmpd="sng">
              <a:solidFill>
                <a:schemeClr val="tx1"/>
              </a:solidFill>
              <a:prstDash val="solid"/>
              <a:round/>
              <a:headEnd type="none" w="med" len="med"/>
              <a:tailEnd type="none" w="med" len="med"/>
            </a:ln>
          </p:spPr>
        </p:sp>
        <p:sp>
          <p:nvSpPr>
            <p:cNvPr id="81939" name="Line 31"/>
            <p:cNvSpPr/>
            <p:nvPr/>
          </p:nvSpPr>
          <p:spPr>
            <a:xfrm flipV="1">
              <a:off x="6516414" y="2827436"/>
              <a:ext cx="457200" cy="381000"/>
            </a:xfrm>
            <a:prstGeom prst="line">
              <a:avLst/>
            </a:prstGeom>
            <a:ln w="9525" cap="flat" cmpd="sng">
              <a:solidFill>
                <a:schemeClr val="tx1"/>
              </a:solidFill>
              <a:prstDash val="solid"/>
              <a:round/>
              <a:headEnd type="none" w="med" len="med"/>
              <a:tailEnd type="none" w="med" len="med"/>
            </a:ln>
          </p:spPr>
        </p:sp>
        <p:sp>
          <p:nvSpPr>
            <p:cNvPr id="81940" name="Line 32"/>
            <p:cNvSpPr/>
            <p:nvPr/>
          </p:nvSpPr>
          <p:spPr>
            <a:xfrm>
              <a:off x="4284166" y="2755428"/>
              <a:ext cx="1440160" cy="72008"/>
            </a:xfrm>
            <a:prstGeom prst="line">
              <a:avLst/>
            </a:prstGeom>
            <a:ln w="9525" cap="flat" cmpd="sng">
              <a:solidFill>
                <a:schemeClr val="tx1"/>
              </a:solidFill>
              <a:prstDash val="solid"/>
              <a:roun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急救知识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946" name="Rectangle 2"/>
          <p:cNvSpPr>
            <a:spLocks noGrp="1"/>
          </p:cNvSpPr>
          <p:nvPr>
            <p:ph type="title"/>
          </p:nvPr>
        </p:nvSpPr>
        <p:spPr>
          <a:xfrm>
            <a:off x="1279525" y="1268413"/>
            <a:ext cx="4176713" cy="504825"/>
          </a:xfrm>
          <a:ln/>
        </p:spPr>
        <p:txBody>
          <a:bodyPr wrap="square" lIns="91440" tIns="45720" rIns="91440" bIns="45720" anchor="t" anchorCtr="0"/>
          <a:p>
            <a:pPr algn="l" eaLnBrk="1" hangingPunct="1"/>
            <a:r>
              <a:rPr lang="zh-CN" altLang="en-US" sz="2800" dirty="0"/>
              <a:t>（</a:t>
            </a:r>
            <a:r>
              <a:rPr lang="en-US" altLang="zh-CN" sz="2800" dirty="0"/>
              <a:t>2</a:t>
            </a:r>
            <a:r>
              <a:rPr lang="zh-CN" altLang="en-US" sz="2800" dirty="0"/>
              <a:t>）轻微烧伤处理</a:t>
            </a:r>
            <a:r>
              <a:rPr lang="zh-TW" altLang="en-US" sz="2800" dirty="0"/>
              <a:t>方法</a:t>
            </a:r>
            <a:endParaRPr lang="zh-CN" altLang="en-US" sz="2800" dirty="0"/>
          </a:p>
        </p:txBody>
      </p:sp>
      <p:sp>
        <p:nvSpPr>
          <p:cNvPr id="30" name="Rectangle 7"/>
          <p:cNvSpPr txBox="1">
            <a:spLocks noChangeArrowheads="1"/>
          </p:cNvSpPr>
          <p:nvPr/>
        </p:nvSpPr>
        <p:spPr>
          <a:xfrm>
            <a:off x="1712913" y="2276475"/>
            <a:ext cx="4419600" cy="3168650"/>
          </a:xfrm>
          <a:prstGeom prst="rect">
            <a:avLst/>
          </a:prstGeom>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514350" marR="0" lvl="0" indent="-514350" algn="l" defTabSz="0" rtl="0" eaLnBrk="1" fontAlgn="base" latinLnBrk="0" hangingPunct="1">
              <a:lnSpc>
                <a:spcPct val="150000"/>
              </a:lnSpc>
              <a:spcBef>
                <a:spcPct val="20000"/>
              </a:spcBef>
              <a:spcAft>
                <a:spcPct val="0"/>
              </a:spcAft>
              <a:buClrTx/>
              <a:buSzTx/>
              <a:buFont typeface="宋体" panose="02010600030101010101" pitchFamily="2" charset="-122"/>
              <a:buAutoNum type="circleNumDbPlain"/>
              <a:defRPr/>
            </a:pPr>
            <a:r>
              <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将热源与伤者隔离</a:t>
            </a:r>
            <a:endPar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514350" marR="0" lvl="0" indent="-514350" algn="l" defTabSz="0" rtl="0" eaLnBrk="1" fontAlgn="base" latinLnBrk="0" hangingPunct="1">
              <a:lnSpc>
                <a:spcPct val="150000"/>
              </a:lnSpc>
              <a:spcBef>
                <a:spcPct val="20000"/>
              </a:spcBef>
              <a:spcAft>
                <a:spcPct val="0"/>
              </a:spcAft>
              <a:buClrTx/>
              <a:buSzTx/>
              <a:buFont typeface="宋体" panose="02010600030101010101" pitchFamily="2" charset="-122"/>
              <a:buAutoNum type="circleNumDbPlain"/>
              <a:defRPr/>
            </a:pPr>
            <a:r>
              <a:rPr kumimoji="0" lang="zh-TW"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用</a:t>
            </a:r>
            <a:r>
              <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水冷却伤处</a:t>
            </a:r>
            <a:r>
              <a:rPr kumimoji="0" lang="zh-TW"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直至</a:t>
            </a:r>
            <a:r>
              <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皮肤温度恢复</a:t>
            </a:r>
            <a:r>
              <a:rPr kumimoji="0" lang="zh-TW"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正常</a:t>
            </a:r>
            <a:endParaRPr kumimoji="0" lang="zh-TW"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514350" marR="0" lvl="0" indent="-514350" algn="l" defTabSz="0" rtl="0" eaLnBrk="1" fontAlgn="base" latinLnBrk="0" hangingPunct="1">
              <a:lnSpc>
                <a:spcPct val="150000"/>
              </a:lnSpc>
              <a:spcBef>
                <a:spcPct val="20000"/>
              </a:spcBef>
              <a:spcAft>
                <a:spcPct val="0"/>
              </a:spcAft>
              <a:buClrTx/>
              <a:buSzTx/>
              <a:buFont typeface="宋体" panose="02010600030101010101" pitchFamily="2" charset="-122"/>
              <a:buAutoNum type="circleNumDbPlain"/>
              <a:defRPr/>
            </a:pPr>
            <a:r>
              <a:rPr kumimoji="0" lang="zh-TW"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用</a:t>
            </a:r>
            <a:r>
              <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清洁</a:t>
            </a:r>
            <a:r>
              <a:rPr kumimoji="0" lang="zh-TW"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敷料</a:t>
            </a:r>
            <a:r>
              <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遮盖伤口</a:t>
            </a:r>
            <a:endPar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82948" name="Picture 8" descr="沖水"/>
          <p:cNvPicPr>
            <a:picLocks noChangeAspect="1"/>
          </p:cNvPicPr>
          <p:nvPr/>
        </p:nvPicPr>
        <p:blipFill>
          <a:blip r:embed="rId1">
            <a:clrChange>
              <a:clrFrom>
                <a:srgbClr val="FFFFFF"/>
              </a:clrFrom>
              <a:clrTo>
                <a:srgbClr val="FFFFFF">
                  <a:alpha val="0"/>
                </a:srgbClr>
              </a:clrTo>
            </a:clrChange>
          </a:blip>
          <a:stretch>
            <a:fillRect/>
          </a:stretch>
        </p:blipFill>
        <p:spPr>
          <a:xfrm>
            <a:off x="7466013" y="1374775"/>
            <a:ext cx="2743200" cy="2282825"/>
          </a:xfrm>
          <a:prstGeom prst="rect">
            <a:avLst/>
          </a:prstGeom>
          <a:noFill/>
          <a:ln w="9525" cap="flat" cmpd="sng">
            <a:solidFill>
              <a:schemeClr val="tx1"/>
            </a:solidFill>
            <a:prstDash val="solid"/>
            <a:miter/>
            <a:headEnd type="none" w="med" len="med"/>
            <a:tailEnd type="none" w="med" len="med"/>
          </a:ln>
        </p:spPr>
      </p:pic>
      <p:pic>
        <p:nvPicPr>
          <p:cNvPr id="82949" name="Picture 9" descr="包紮"/>
          <p:cNvPicPr>
            <a:picLocks noChangeAspect="1"/>
          </p:cNvPicPr>
          <p:nvPr/>
        </p:nvPicPr>
        <p:blipFill>
          <a:blip r:embed="rId2">
            <a:clrChange>
              <a:clrFrom>
                <a:srgbClr val="FFFFFF"/>
              </a:clrFrom>
              <a:clrTo>
                <a:srgbClr val="FFFFFF">
                  <a:alpha val="0"/>
                </a:srgbClr>
              </a:clrTo>
            </a:clrChange>
          </a:blip>
          <a:stretch>
            <a:fillRect/>
          </a:stretch>
        </p:blipFill>
        <p:spPr>
          <a:xfrm>
            <a:off x="7443788" y="3808413"/>
            <a:ext cx="2743200" cy="2316162"/>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急救知识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3970" name="Rectangle 2"/>
          <p:cNvSpPr>
            <a:spLocks noGrp="1"/>
          </p:cNvSpPr>
          <p:nvPr>
            <p:ph type="title"/>
          </p:nvPr>
        </p:nvSpPr>
        <p:spPr>
          <a:xfrm>
            <a:off x="1201738" y="1428750"/>
            <a:ext cx="3455987" cy="503238"/>
          </a:xfrm>
          <a:ln/>
        </p:spPr>
        <p:txBody>
          <a:bodyPr wrap="square" lIns="91440" tIns="45720" rIns="91440" bIns="45720" anchor="t" anchorCtr="0"/>
          <a:p>
            <a:pPr algn="l" eaLnBrk="1" hangingPunct="1"/>
            <a:r>
              <a:rPr lang="zh-CN" altLang="en-US" sz="2800" dirty="0"/>
              <a:t>（</a:t>
            </a:r>
            <a:r>
              <a:rPr lang="en-US" altLang="zh-CN" sz="2800" dirty="0"/>
              <a:t>4</a:t>
            </a:r>
            <a:r>
              <a:rPr lang="zh-CN" altLang="en-US" sz="2800" dirty="0"/>
              <a:t>）烧伤处理禁忌</a:t>
            </a:r>
            <a:endParaRPr lang="zh-TW" altLang="en-US" sz="2800" dirty="0"/>
          </a:p>
        </p:txBody>
      </p:sp>
      <p:sp>
        <p:nvSpPr>
          <p:cNvPr id="9" name="Rectangle 3"/>
          <p:cNvSpPr txBox="1">
            <a:spLocks noChangeArrowheads="1"/>
          </p:cNvSpPr>
          <p:nvPr/>
        </p:nvSpPr>
        <p:spPr>
          <a:xfrm>
            <a:off x="1490663" y="2292350"/>
            <a:ext cx="3959225" cy="3168650"/>
          </a:xfrm>
          <a:prstGeom prst="rect">
            <a:avLst/>
          </a:prstGeom>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514350" marR="0" lvl="0" indent="-514350" algn="l" defTabSz="0" rtl="0" eaLnBrk="1" fontAlgn="base" latinLnBrk="0" hangingPunct="1">
              <a:lnSpc>
                <a:spcPct val="100000"/>
              </a:lnSpc>
              <a:spcBef>
                <a:spcPct val="45000"/>
              </a:spcBef>
              <a:spcAft>
                <a:spcPct val="0"/>
              </a:spcAft>
              <a:buClrTx/>
              <a:buSzTx/>
              <a:buFont typeface="宋体" panose="02010600030101010101" pitchFamily="2" charset="-122"/>
              <a:buAutoNum type="circleNumDbPlain"/>
              <a:defRPr/>
            </a:pPr>
            <a:r>
              <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不可刺穿水泡</a:t>
            </a:r>
            <a:endPar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514350" marR="0" lvl="0" indent="-514350" algn="l" defTabSz="0" rtl="0" eaLnBrk="1" fontAlgn="base" latinLnBrk="0" hangingPunct="1">
              <a:lnSpc>
                <a:spcPct val="100000"/>
              </a:lnSpc>
              <a:spcBef>
                <a:spcPct val="45000"/>
              </a:spcBef>
              <a:spcAft>
                <a:spcPct val="0"/>
              </a:spcAft>
              <a:buClrTx/>
              <a:buSzTx/>
              <a:buFont typeface="宋体" panose="02010600030101010101" pitchFamily="2" charset="-122"/>
              <a:buAutoNum type="circleNumDbPlain"/>
              <a:defRPr/>
            </a:pPr>
            <a:r>
              <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不可除去</a:t>
            </a:r>
            <a:r>
              <a:rPr kumimoji="0" lang="zh-CN"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粘连</a:t>
            </a:r>
            <a:r>
              <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的衣物</a:t>
            </a:r>
            <a:endPar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514350" marR="0" lvl="0" indent="-514350" algn="l" defTabSz="0" rtl="0" eaLnBrk="1" fontAlgn="base" latinLnBrk="0" hangingPunct="1">
              <a:lnSpc>
                <a:spcPct val="100000"/>
              </a:lnSpc>
              <a:spcBef>
                <a:spcPct val="45000"/>
              </a:spcBef>
              <a:spcAft>
                <a:spcPct val="0"/>
              </a:spcAft>
              <a:buClrTx/>
              <a:buSzTx/>
              <a:buFont typeface="宋体" panose="02010600030101010101" pitchFamily="2" charset="-122"/>
              <a:buAutoNum type="circleNumDbPlain"/>
              <a:defRPr/>
            </a:pPr>
            <a:r>
              <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不可</a:t>
            </a:r>
            <a:r>
              <a:rPr kumimoji="0" lang="zh-CN"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涂</a:t>
            </a:r>
            <a:r>
              <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上任何</a:t>
            </a:r>
            <a:r>
              <a:rPr kumimoji="0" lang="zh-CN"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药物</a:t>
            </a:r>
            <a:endParaRPr kumimoji="0" lang="zh-CN"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514350" marR="0" lvl="0" indent="-514350" algn="l" defTabSz="0" rtl="0" eaLnBrk="1" fontAlgn="base" latinLnBrk="0" hangingPunct="1">
              <a:lnSpc>
                <a:spcPct val="100000"/>
              </a:lnSpc>
              <a:spcBef>
                <a:spcPct val="45000"/>
              </a:spcBef>
              <a:spcAft>
                <a:spcPct val="0"/>
              </a:spcAft>
              <a:buClrTx/>
              <a:buSzTx/>
              <a:buFont typeface="宋体" panose="02010600030101010101" pitchFamily="2" charset="-122"/>
              <a:buAutoNum type="circleNumDbPlain"/>
              <a:defRPr/>
            </a:pPr>
            <a:r>
              <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不可</a:t>
            </a:r>
            <a:r>
              <a:rPr kumimoji="0" lang="zh-CN"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给予</a:t>
            </a:r>
            <a:r>
              <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任何</a:t>
            </a:r>
            <a:r>
              <a:rPr kumimoji="0" lang="zh-CN"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饮食</a:t>
            </a:r>
            <a:endParaRPr kumimoji="0" lang="zh-CN"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514350" marR="0" lvl="0" indent="-514350" algn="l" defTabSz="0" rtl="0" eaLnBrk="1" fontAlgn="base" latinLnBrk="0" hangingPunct="1">
              <a:lnSpc>
                <a:spcPct val="100000"/>
              </a:lnSpc>
              <a:spcBef>
                <a:spcPct val="45000"/>
              </a:spcBef>
              <a:spcAft>
                <a:spcPct val="0"/>
              </a:spcAft>
              <a:buClrTx/>
              <a:buSzTx/>
              <a:buFont typeface="宋体" panose="02010600030101010101" pitchFamily="2" charset="-122"/>
              <a:buAutoNum type="circleNumDbPlain"/>
              <a:defRPr/>
            </a:pPr>
            <a:r>
              <a:rPr kumimoji="0" lang="zh-TW"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不可</a:t>
            </a:r>
            <a:r>
              <a:rPr kumimoji="0" lang="zh-CN"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过度降温</a:t>
            </a:r>
            <a:endParaRPr kumimoji="0" lang="zh-CN" altLang="en-US" sz="28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83972" name="Picture 11" descr="http://hiphotos.baidu.com/blackcattolay/pic/item/c2039248ed56ad1f08f7ef30.jpg"/>
          <p:cNvPicPr>
            <a:picLocks noChangeAspect="1"/>
          </p:cNvPicPr>
          <p:nvPr/>
        </p:nvPicPr>
        <p:blipFill>
          <a:blip r:embed="rId1"/>
          <a:stretch>
            <a:fillRect/>
          </a:stretch>
        </p:blipFill>
        <p:spPr>
          <a:xfrm>
            <a:off x="5881688" y="1333500"/>
            <a:ext cx="3889375" cy="4860925"/>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急救知识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4994" name="Rectangle 2"/>
          <p:cNvSpPr>
            <a:spLocks noGrp="1"/>
          </p:cNvSpPr>
          <p:nvPr>
            <p:ph type="title"/>
          </p:nvPr>
        </p:nvSpPr>
        <p:spPr>
          <a:xfrm>
            <a:off x="912813" y="958850"/>
            <a:ext cx="3816350" cy="647700"/>
          </a:xfrm>
          <a:ln/>
        </p:spPr>
        <p:txBody>
          <a:bodyPr wrap="square" lIns="91440" tIns="45720" rIns="91440" bIns="45720" anchor="t" anchorCtr="0"/>
          <a:p>
            <a:pPr algn="l" eaLnBrk="1" hangingPunct="1"/>
            <a:r>
              <a:rPr lang="en-US" altLang="zh-CN" sz="3200" dirty="0"/>
              <a:t>5</a:t>
            </a:r>
            <a:r>
              <a:rPr lang="zh-CN" altLang="en-US" sz="3200" dirty="0"/>
              <a:t>、中暑的急救</a:t>
            </a:r>
            <a:endParaRPr lang="zh-CN" altLang="en-US" sz="3200" dirty="0"/>
          </a:p>
        </p:txBody>
      </p:sp>
      <p:sp>
        <p:nvSpPr>
          <p:cNvPr id="84995" name="Rectangle 4"/>
          <p:cNvSpPr txBox="1"/>
          <p:nvPr/>
        </p:nvSpPr>
        <p:spPr>
          <a:xfrm>
            <a:off x="841375" y="1606550"/>
            <a:ext cx="10152063" cy="2160588"/>
          </a:xfrm>
          <a:prstGeom prst="rect">
            <a:avLst/>
          </a:prstGeom>
          <a:noFill/>
          <a:ln w="9525">
            <a:noFill/>
          </a:ln>
        </p:spPr>
        <p:txBody>
          <a:bodyPr anchor="t" anchorCtr="0"/>
          <a:p>
            <a:pPr marL="342900" indent="-342900">
              <a:lnSpc>
                <a:spcPct val="90000"/>
              </a:lnSpc>
              <a:spcBef>
                <a:spcPct val="20000"/>
              </a:spcBef>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）中暑定义</a:t>
            </a:r>
            <a:endParaRPr lang="en-US" altLang="zh-CN" sz="28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90000"/>
              </a:lnSpc>
              <a:spcBef>
                <a:spcPct val="20000"/>
              </a:spcBef>
            </a:pP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中暑是炎热天气下，人体不能适应“热”而发生的急性疾病，也是最常见的人体对高热产生反应的疾病；</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90000"/>
              </a:lnSpc>
              <a:spcBef>
                <a:spcPct val="20000"/>
              </a:spcBef>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）中暑的类型</a:t>
            </a:r>
            <a:endParaRPr lang="en-US" altLang="zh-CN" sz="28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90000"/>
              </a:lnSpc>
              <a:spcBef>
                <a:spcPct val="20000"/>
              </a:spcBef>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热射病型、热衰竭型、热痉挛型、日射病型。</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80000"/>
              </a:lnSpc>
              <a:spcBef>
                <a:spcPct val="20000"/>
              </a:spcBef>
            </a:pPr>
            <a:endParaRPr lang="en-US" altLang="zh-CN" sz="32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4996" name="Picture 5" descr="First Aider 急救傷者"/>
          <p:cNvPicPr>
            <a:picLocks noChangeAspect="1"/>
          </p:cNvPicPr>
          <p:nvPr/>
        </p:nvPicPr>
        <p:blipFill>
          <a:blip r:embed="rId1">
            <a:clrChange>
              <a:clrFrom>
                <a:srgbClr val="FFFFFF"/>
              </a:clrFrom>
              <a:clrTo>
                <a:srgbClr val="FFFFFF">
                  <a:alpha val="0"/>
                </a:srgbClr>
              </a:clrTo>
            </a:clrChange>
          </a:blip>
          <a:stretch>
            <a:fillRect/>
          </a:stretch>
        </p:blipFill>
        <p:spPr>
          <a:xfrm>
            <a:off x="2641600" y="3738563"/>
            <a:ext cx="3600450" cy="2801937"/>
          </a:xfrm>
          <a:prstGeom prst="rect">
            <a:avLst/>
          </a:prstGeom>
          <a:noFill/>
          <a:ln w="9525">
            <a:noFill/>
          </a:ln>
        </p:spPr>
      </p:pic>
      <p:pic>
        <p:nvPicPr>
          <p:cNvPr id="84997" name="Picture 7" descr="http://lgpic.poptool.net/down/img/ff0bb/66bad38ab.jpg"/>
          <p:cNvPicPr>
            <a:picLocks noChangeAspect="1"/>
          </p:cNvPicPr>
          <p:nvPr/>
        </p:nvPicPr>
        <p:blipFill>
          <a:blip r:embed="rId2"/>
          <a:stretch>
            <a:fillRect/>
          </a:stretch>
        </p:blipFill>
        <p:spPr>
          <a:xfrm>
            <a:off x="7826375" y="3830638"/>
            <a:ext cx="1462088" cy="2709862"/>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急救知识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Rectangle 3"/>
          <p:cNvSpPr txBox="1">
            <a:spLocks noChangeArrowheads="1"/>
          </p:cNvSpPr>
          <p:nvPr/>
        </p:nvSpPr>
        <p:spPr>
          <a:xfrm>
            <a:off x="985838" y="1125538"/>
            <a:ext cx="10080625" cy="4895850"/>
          </a:xfrm>
          <a:prstGeom prst="rect">
            <a:avLst/>
          </a:prstGeom>
        </p:spPr>
        <p:txBody>
          <a:bodyPr>
            <a:normAutofit/>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kumimoji="0" lang="zh-CN" altLang="en-US"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）中暑的症状</a:t>
            </a:r>
            <a:endParaRPr kumimoji="0" lang="en-US" altLang="zh-CN" sz="28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2057400" marR="0" lvl="4" indent="-228600" algn="l" defTabSz="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12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l" defTabSz="0" rtl="0" eaLnBrk="1" fontAlgn="auto" latinLnBrk="0" hangingPunct="1">
              <a:lnSpc>
                <a:spcPct val="100000"/>
              </a:lnSpc>
              <a:spcBef>
                <a:spcPct val="20000"/>
              </a:spcBef>
              <a:spcAft>
                <a:spcPts val="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热射病型：体温略有升高、头昏头痛、烦躁心慌、全身无力、口渴舌干、恶心、大量出汗，这些都是中暑先兆，若未及时采取措施，则出现高热、颜面潮红、皮肤灼热、无汗、呕吐、流鼻血、步态不稳，甚至昏倒；</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l" defTabSz="0" rtl="0" eaLnBrk="1" fontAlgn="auto" latinLnBrk="0" hangingPunct="1">
              <a:lnSpc>
                <a:spcPct val="100000"/>
              </a:lnSpc>
              <a:spcBef>
                <a:spcPct val="20000"/>
              </a:spcBef>
              <a:spcAft>
                <a:spcPts val="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热衰竭型：表现为面色苍白、皮肤冷湿、脉搏细弱、血压下降、神志恍惚甚至昏迷；</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l" defTabSz="0" rtl="0" eaLnBrk="1" fontAlgn="auto" latinLnBrk="0" hangingPunct="1">
              <a:lnSpc>
                <a:spcPct val="100000"/>
              </a:lnSpc>
              <a:spcBef>
                <a:spcPct val="20000"/>
              </a:spcBef>
              <a:spcAft>
                <a:spcPts val="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热痉挛型：表现为体温可能不高、腹部及四肢肌肉痉挛、疼痛难忍；</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0" indent="-457200" algn="l" defTabSz="0" rtl="0" eaLnBrk="1" fontAlgn="auto" latinLnBrk="0" hangingPunct="1">
              <a:lnSpc>
                <a:spcPct val="100000"/>
              </a:lnSpc>
              <a:spcBef>
                <a:spcPct val="20000"/>
              </a:spcBef>
              <a:spcAft>
                <a:spcPts val="0"/>
              </a:spcAft>
              <a:buClrTx/>
              <a:buSzTx/>
              <a:buFont typeface="+mj-ea"/>
              <a:buAutoNum type="circleNumDbPlain"/>
              <a:defRPr/>
            </a:pP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日射病型：出现头晕眼花、剧烈头痛、恶心呕吐、烦躁不安或昏睡、脉搏细弱，一般情况下无体温升高。</a:t>
            </a: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342900" marR="0" lvl="0" indent="-342900" algn="l" defTabSz="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1800" b="0" i="0" u="none" strike="noStrike" kern="0" cap="none" spc="0" normalizeH="0" baseline="0" noProof="0" dirty="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急救知识</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矩形 3"/>
          <p:cNvSpPr/>
          <p:nvPr/>
        </p:nvSpPr>
        <p:spPr>
          <a:xfrm>
            <a:off x="913224" y="1124744"/>
            <a:ext cx="9936691" cy="4319129"/>
          </a:xfrm>
          <a:prstGeom prst="rect">
            <a:avLst/>
          </a:prstGeom>
        </p:spPr>
        <p:txBody>
          <a:bodyPr>
            <a:spAutoFit/>
          </a:bodyPr>
          <a:lstStyle/>
          <a:p>
            <a:pPr marL="0" marR="0" lvl="0" indent="0" algn="l" defTabSz="914400" rtl="0" eaLnBrk="1" fontAlgn="t"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）中暑的急救</a:t>
            </a:r>
            <a:endParaRPr kumimoji="0" lang="en-US"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57600" marR="0" lvl="8" indent="0" algn="l" defTabSz="914400" rtl="0" eaLnBrk="1" fontAlgn="t" latinLnBrk="0" hangingPunct="1">
              <a:lnSpc>
                <a:spcPts val="2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t" latinLnBrk="0" hangingPunct="1">
              <a:lnSpc>
                <a:spcPct val="150000"/>
              </a:lnSpc>
              <a:spcBef>
                <a:spcPts val="0"/>
              </a:spcBef>
              <a:spcAft>
                <a:spcPts val="0"/>
              </a:spcAft>
              <a:buClrTx/>
              <a:buSzTx/>
              <a:buFont typeface="+mj-ea"/>
              <a:buAutoNum type="circleNumDbPlai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将患者移到阴凉通风处休息，喝些清凉饮料；</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t" latinLnBrk="0" hangingPunct="1">
              <a:lnSpc>
                <a:spcPct val="150000"/>
              </a:lnSpc>
              <a:spcBef>
                <a:spcPts val="0"/>
              </a:spcBef>
              <a:spcAft>
                <a:spcPts val="0"/>
              </a:spcAft>
              <a:buClrTx/>
              <a:buSzTx/>
              <a:buFont typeface="+mj-ea"/>
              <a:buAutoNum type="circleNumDbPlai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高热的病人，首先应脱离炎热环境，安静仰卧，头部垫高，松解衣领，扇风，头部作冷敷，用</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50%</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的酒精或白酒擦身，少量多次地给予冷的淡盐开水或清凉饮料；</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t" latinLnBrk="0" hangingPunct="1">
              <a:lnSpc>
                <a:spcPct val="150000"/>
              </a:lnSpc>
              <a:spcBef>
                <a:spcPts val="0"/>
              </a:spcBef>
              <a:spcAft>
                <a:spcPts val="0"/>
              </a:spcAft>
              <a:buClrTx/>
              <a:buSzTx/>
              <a:buFont typeface="+mj-ea"/>
              <a:buAutoNum type="circleNumDbPlain"/>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如出现昏迷，可刺激人中或给氨水闻嗅，并在四肢作重推摩和揉捏；对较重的病人，一面进行急救，一面迅速准备送医院治疗。 </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8180"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9238"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2554" y="4213011"/>
            <a:ext cx="1187691" cy="1187691"/>
          </a:xfrm>
          <a:prstGeom prst="rect">
            <a:avLst/>
          </a:prstGeom>
        </p:spPr>
      </p:pic>
      <p:sp>
        <p:nvSpPr>
          <p:cNvPr id="2" name="文本框 1"/>
          <p:cNvSpPr txBox="1"/>
          <p:nvPr>
            <p:custDataLst>
              <p:tags r:id="rId5"/>
            </p:custDataLst>
          </p:nvPr>
        </p:nvSpPr>
        <p:spPr>
          <a:xfrm>
            <a:off x="8089558"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61111" y="4266973"/>
            <a:ext cx="1106441" cy="1079719"/>
          </a:xfrm>
          <a:prstGeom prst="rect">
            <a:avLst/>
          </a:prstGeom>
        </p:spPr>
      </p:pic>
      <p:sp>
        <p:nvSpPr>
          <p:cNvPr id="7" name="文本框 6"/>
          <p:cNvSpPr txBox="1"/>
          <p:nvPr>
            <p:custDataLst>
              <p:tags r:id="rId7"/>
            </p:custDataLst>
          </p:nvPr>
        </p:nvSpPr>
        <p:spPr>
          <a:xfrm>
            <a:off x="1706693"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7333"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9094"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90417"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Box 5"/>
          <p:cNvSpPr/>
          <p:nvPr/>
        </p:nvSpPr>
        <p:spPr>
          <a:xfrm>
            <a:off x="841375" y="476250"/>
            <a:ext cx="2663825"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安全管理基本概念</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842" name="TextBox 18"/>
          <p:cNvSpPr txBox="1"/>
          <p:nvPr/>
        </p:nvSpPr>
        <p:spPr>
          <a:xfrm>
            <a:off x="841375" y="1341438"/>
            <a:ext cx="5688013" cy="523875"/>
          </a:xfrm>
          <a:prstGeom prst="rect">
            <a:avLst/>
          </a:prstGeom>
          <a:noFill/>
          <a:ln w="9525">
            <a:noFill/>
          </a:ln>
        </p:spPr>
        <p:txBody>
          <a:bodyPr anchor="t" anchorCtr="0">
            <a:spAutoFit/>
          </a:bodyPr>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安全生产责任制的作用：</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3" name="矩形 20"/>
          <p:cNvSpPr/>
          <p:nvPr/>
        </p:nvSpPr>
        <p:spPr>
          <a:xfrm>
            <a:off x="841375" y="2190750"/>
            <a:ext cx="10512425" cy="2678113"/>
          </a:xfrm>
          <a:prstGeom prst="rect">
            <a:avLst/>
          </a:prstGeom>
          <a:noFill/>
          <a:ln w="9525">
            <a:noFill/>
          </a:ln>
        </p:spPr>
        <p:txBody>
          <a:bodyPr anchor="t" anchorCtr="0">
            <a:spAutoFit/>
          </a:bodyPr>
          <a:p>
            <a:pPr>
              <a:spcBef>
                <a:spcPct val="50000"/>
              </a:spcBef>
            </a:pPr>
            <a:r>
              <a:rPr lang="en-US" altLang="zh-CN" sz="28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  明确了单位的主要负责人及其他负责人、各有关部门和员工在生产经营活动中</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应负的责任</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50000"/>
              </a:spcBef>
            </a:pPr>
            <a:r>
              <a:rPr lang="en-US" altLang="zh-CN" sz="2800" dirty="0">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在各部门及员工间，建立一种</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分工明确</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运行有效、责任落实的制度</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，有利于把安全工作落到实处。</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50000"/>
              </a:spcBef>
            </a:pPr>
            <a:r>
              <a:rPr lang="en-US" altLang="zh-CN" sz="2800" dirty="0">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使安全工作</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层层有人负责</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66" name="TextBox 1"/>
          <p:cNvSpPr txBox="1"/>
          <p:nvPr/>
        </p:nvSpPr>
        <p:spPr>
          <a:xfrm>
            <a:off x="1920875" y="1136650"/>
            <a:ext cx="4319588" cy="523875"/>
          </a:xfrm>
          <a:prstGeom prst="rect">
            <a:avLst/>
          </a:prstGeom>
          <a:noFill/>
          <a:ln w="9525">
            <a:noFill/>
          </a:ln>
        </p:spPr>
        <p:txBody>
          <a:bodyPr anchor="t" anchorCtr="0">
            <a:spAutoFit/>
          </a:bodyPr>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67" name="TextBox 3"/>
          <p:cNvSpPr txBox="1"/>
          <p:nvPr/>
        </p:nvSpPr>
        <p:spPr>
          <a:xfrm>
            <a:off x="481013" y="1936750"/>
            <a:ext cx="6191250" cy="3108325"/>
          </a:xfrm>
          <a:prstGeom prst="rect">
            <a:avLst/>
          </a:prstGeom>
          <a:noFill/>
          <a:ln w="9525">
            <a:noFill/>
          </a:ln>
        </p:spPr>
        <p:txBody>
          <a:bodyPr anchor="t" anchorCtr="0">
            <a:spAutoFit/>
          </a:bodyPr>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hlinkClick r:id="rId1" action="ppaction://hlinksldjump"/>
              </a:rPr>
              <a:t>法律、法规知识</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hlinkClick r:id="rId1" action="ppaction://hlinksldjump"/>
              </a:rPr>
              <a:t>安全色、安全标识</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三、</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hlinkClick r:id="rId1" action="ppaction://hlinksldjump"/>
              </a:rPr>
              <a:t>劳动防护用品</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四、</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hlinkClick r:id="rId1" action="ppaction://hlinksldjump"/>
              </a:rPr>
              <a:t>交通安全知识</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五、</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hlinkClick r:id="rId1" action="ppaction://hlinksldjump"/>
              </a:rPr>
              <a:t>安全用电</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六、装卸作业要点</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七、</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hlinkClick r:id="rId1" action="ppaction://hlinksldjump"/>
              </a:rPr>
              <a:t>急救知识</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6868" name="图片 1"/>
          <p:cNvPicPr>
            <a:picLocks noChangeAspect="1"/>
          </p:cNvPicPr>
          <p:nvPr/>
        </p:nvPicPr>
        <p:blipFill>
          <a:blip r:embed="rId2"/>
          <a:stretch>
            <a:fillRect/>
          </a:stretch>
        </p:blipFill>
        <p:spPr>
          <a:xfrm>
            <a:off x="4630738" y="1196975"/>
            <a:ext cx="7373937" cy="50546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90" name="TextBox 5"/>
          <p:cNvSpPr/>
          <p:nvPr/>
        </p:nvSpPr>
        <p:spPr>
          <a:xfrm>
            <a:off x="841375" y="476250"/>
            <a:ext cx="2663825"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安全生产</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7891" name="Picture 2" descr="PNG,交通标识,公路标识,图标,小心,感叹,感叹号,标点,标点符号,标记,腹板单元,裁切不正的图像,裁切不正的图片,裁切的图像,警告,透明背景"/>
          <p:cNvPicPr>
            <a:picLocks noChangeAspect="1"/>
          </p:cNvPicPr>
          <p:nvPr/>
        </p:nvPicPr>
        <p:blipFill>
          <a:blip r:embed="rId1"/>
          <a:srcRect l="17503" r="22487"/>
          <a:stretch>
            <a:fillRect/>
          </a:stretch>
        </p:blipFill>
        <p:spPr>
          <a:xfrm>
            <a:off x="119063" y="1038225"/>
            <a:ext cx="1728787" cy="2879725"/>
          </a:xfrm>
          <a:prstGeom prst="rect">
            <a:avLst/>
          </a:prstGeom>
          <a:noFill/>
          <a:ln w="9525">
            <a:noFill/>
          </a:ln>
        </p:spPr>
      </p:pic>
      <p:sp>
        <p:nvSpPr>
          <p:cNvPr id="37892" name="矩形 5"/>
          <p:cNvSpPr/>
          <p:nvPr/>
        </p:nvSpPr>
        <p:spPr>
          <a:xfrm>
            <a:off x="1417638" y="2101850"/>
            <a:ext cx="11315700" cy="923925"/>
          </a:xfrm>
          <a:prstGeom prst="rect">
            <a:avLst/>
          </a:prstGeom>
          <a:noFill/>
          <a:ln w="9525">
            <a:noFill/>
          </a:ln>
        </p:spPr>
        <p:txBody>
          <a:bodyPr wrap="none" anchor="t" anchorCtr="0">
            <a:spAutoFit/>
          </a:bodyPr>
          <a:p>
            <a:r>
              <a:rPr lang="zh-CN" altLang="zh-CN" sz="5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“安全</a:t>
            </a:r>
            <a:r>
              <a:rPr lang="zh-CN" altLang="en-US" sz="5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第一</a:t>
            </a:r>
            <a:r>
              <a:rPr lang="zh-CN" altLang="zh-CN" sz="5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5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预防为主，综合治理</a:t>
            </a:r>
            <a:r>
              <a:rPr lang="zh-CN" altLang="zh-CN" sz="5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5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 Box 4"/>
          <p:cNvSpPr txBox="1">
            <a:spLocks noChangeArrowheads="1"/>
          </p:cNvSpPr>
          <p:nvPr/>
        </p:nvSpPr>
        <p:spPr bwMode="auto">
          <a:xfrm>
            <a:off x="1993900" y="3716338"/>
            <a:ext cx="8928100" cy="1814513"/>
          </a:xfrm>
          <a:prstGeom prst="rect">
            <a:avLst/>
          </a:prstGeom>
          <a:noFill/>
          <a:ln w="9525">
            <a:noFill/>
            <a:miter lim="800000"/>
          </a:ln>
          <a:effectLst/>
        </p:spPr>
        <p:txBody>
          <a:bodyPr>
            <a:spAutoFit/>
          </a:bodyPr>
          <a:lstStyle/>
          <a:p>
            <a:pPr marR="0" defTabSz="914400" fontAlgn="auto">
              <a:spcBef>
                <a:spcPct val="50000"/>
              </a:spcBef>
              <a:spcAft>
                <a:spcPts val="0"/>
              </a:spcAft>
              <a:buClrTx/>
              <a:buSzTx/>
              <a:defRPr/>
            </a:pPr>
            <a:r>
              <a:rPr kumimoji="0" lang="zh-CN" altLang="en-US" sz="28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全体</a:t>
            </a:r>
            <a:r>
              <a:rPr kumimoji="0" lang="zh-CN" altLang="zh-CN" sz="28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员工必须牢固树立“安全第一</a:t>
            </a:r>
            <a:r>
              <a:rPr kumimoji="0" lang="zh-CN" altLang="en-US" sz="28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，预防为主</a:t>
            </a:r>
            <a:r>
              <a:rPr kumimoji="0" lang="zh-CN" altLang="zh-CN" sz="28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”的思想，增强法制观念，认真贯彻执行党和国家有关安全生产，劳动保护政策、法令、规定。严格遵守安全技术操作规程和各项安全生产管理制度。</a:t>
            </a:r>
            <a:endParaRPr kumimoji="0" lang="zh-CN" altLang="en-US" sz="2400" kern="1200" cap="none" spc="0" normalizeH="0" baseline="0" noProof="0"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矩形 6"/>
          <p:cNvSpPr/>
          <p:nvPr/>
        </p:nvSpPr>
        <p:spPr>
          <a:xfrm>
            <a:off x="842963" y="1196975"/>
            <a:ext cx="2733675" cy="646113"/>
          </a:xfrm>
          <a:prstGeom prst="rect">
            <a:avLst/>
          </a:prstGeom>
          <a:noFill/>
          <a:ln w="9525">
            <a:noFill/>
          </a:ln>
        </p:spPr>
        <p:txBody>
          <a:bodyPr anchor="t" anchorCtr="0">
            <a:spAutoFit/>
          </a:bodyPr>
          <a:p>
            <a:pPr eaLnBrk="0" hangingPunct="0"/>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14" name="TextBox 5"/>
          <p:cNvSpPr/>
          <p:nvPr/>
        </p:nvSpPr>
        <p:spPr>
          <a:xfrm>
            <a:off x="336550" y="476250"/>
            <a:ext cx="3240088" cy="461963"/>
          </a:xfrm>
          <a:prstGeom prst="rect">
            <a:avLst/>
          </a:prstGeom>
          <a:noFill/>
          <a:ln w="9525">
            <a:noFill/>
          </a:ln>
        </p:spPr>
        <p:txBody>
          <a:bodyPr anchor="t" anchorCtr="0">
            <a:spAutoFit/>
          </a:bodyPr>
          <a:p>
            <a:pPr algn="ctr" eaLnBrk="0" hangingPunct="0"/>
            <a:r>
              <a:rPr lang="zh-CN" altLang="en-US" sz="2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安全生产法律、法规</a:t>
            </a:r>
            <a:endParaRPr lang="zh-CN" altLang="en-US"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915" name="矩形 4"/>
          <p:cNvSpPr/>
          <p:nvPr/>
        </p:nvSpPr>
        <p:spPr>
          <a:xfrm>
            <a:off x="481013" y="1298575"/>
            <a:ext cx="5108575" cy="585788"/>
          </a:xfrm>
          <a:prstGeom prst="rect">
            <a:avLst/>
          </a:prstGeom>
          <a:noFill/>
          <a:ln w="9525">
            <a:noFill/>
          </a:ln>
        </p:spPr>
        <p:txBody>
          <a:bodyPr wrap="none" anchor="t" anchorCtr="0">
            <a:spAutoFit/>
          </a:bodyPr>
          <a:p>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我国</a:t>
            </a:r>
            <a:r>
              <a:rPr lang="zh-CN" altLang="zh-CN" sz="3200" b="1" dirty="0">
                <a:latin typeface="微软雅黑" panose="020B0503020204020204" pitchFamily="34" charset="-122"/>
                <a:ea typeface="微软雅黑" panose="020B0503020204020204" pitchFamily="34" charset="-122"/>
                <a:sym typeface="微软雅黑" panose="020B0503020204020204" pitchFamily="34" charset="-122"/>
              </a:rPr>
              <a:t>现行的安全法律法规</a:t>
            </a:r>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8916" name="Picture 2" descr="books,courts,gavels,Government,judiciary,law,occupations,书本,审判员,审判庭,小木槌子,工作职责,政府机构,法律"/>
          <p:cNvPicPr>
            <a:picLocks noChangeAspect="1"/>
          </p:cNvPicPr>
          <p:nvPr/>
        </p:nvPicPr>
        <p:blipFill>
          <a:blip r:embed="rId1"/>
          <a:stretch>
            <a:fillRect/>
          </a:stretch>
        </p:blipFill>
        <p:spPr>
          <a:xfrm>
            <a:off x="1487488" y="2543175"/>
            <a:ext cx="3095625" cy="3095625"/>
          </a:xfrm>
          <a:prstGeom prst="rect">
            <a:avLst/>
          </a:prstGeom>
          <a:noFill/>
          <a:ln w="9525">
            <a:noFill/>
          </a:ln>
        </p:spPr>
      </p:pic>
      <p:sp>
        <p:nvSpPr>
          <p:cNvPr id="38917" name="TextBox 6"/>
          <p:cNvSpPr txBox="1"/>
          <p:nvPr/>
        </p:nvSpPr>
        <p:spPr>
          <a:xfrm>
            <a:off x="6602413" y="2001838"/>
            <a:ext cx="4032250" cy="3970337"/>
          </a:xfrm>
          <a:prstGeom prst="rect">
            <a:avLst/>
          </a:prstGeom>
          <a:noFill/>
          <a:ln w="9525">
            <a:noFill/>
          </a:ln>
        </p:spPr>
        <p:txBody>
          <a:bodyPr anchor="t" anchorCtr="0">
            <a:spAutoFit/>
          </a:bodyPr>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、法律</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、行政法规</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、行政规章</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、地方性法规</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1.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10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2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7545</Words>
  <Application>WPS 演示</Application>
  <PresentationFormat>自定义</PresentationFormat>
  <Paragraphs>718</Paragraphs>
  <Slides>57</Slides>
  <Notes>7</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57</vt:i4>
      </vt:variant>
    </vt:vector>
  </HeadingPairs>
  <TitlesOfParts>
    <vt:vector size="83" baseType="lpstr">
      <vt:lpstr>Arial</vt:lpstr>
      <vt:lpstr>宋体</vt:lpstr>
      <vt:lpstr>Wingdings</vt:lpstr>
      <vt:lpstr>Calibri</vt:lpstr>
      <vt:lpstr>微软雅黑</vt:lpstr>
      <vt:lpstr>+mn-ea</vt:lpstr>
      <vt:lpstr>Segoe Print</vt:lpstr>
      <vt:lpstr>造字工房星岩(非商用）常规体</vt:lpstr>
      <vt:lpstr>黑体</vt:lpstr>
      <vt:lpstr>Times New Roman</vt:lpstr>
      <vt:lpstr>Arial Narrow</vt:lpstr>
      <vt:lpstr>Monotype Sorts</vt:lpstr>
      <vt:lpstr>Wingdings</vt:lpstr>
      <vt:lpstr>PMingLiU</vt:lpstr>
      <vt:lpstr>MingLiU-ExtB</vt:lpstr>
      <vt:lpstr>華康雅宋體(P)</vt:lpstr>
      <vt:lpstr>Arial Unicode MS</vt:lpstr>
      <vt:lpstr>华文仿宋</vt:lpstr>
      <vt:lpstr>Arial Unicode MS</vt:lpstr>
      <vt:lpstr>隶书</vt:lpstr>
      <vt:lpstr>汉仪旗黑-85S</vt:lpstr>
      <vt:lpstr>李旭科毛笔行书</vt:lpstr>
      <vt:lpstr>楷体</vt:lpstr>
      <vt:lpstr>102_Office 主题</vt:lpstr>
      <vt:lpstr>1_Office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cp:keywords>安应</cp:keywords>
  <dc:description>获取资料咨询微信：ansyingcysafety</dc:description>
  <dc:subject>获取资料咨询微信：ansyingcysafety</dc:subject>
  <cp:category>EHS</cp:category>
  <cp:lastModifiedBy>monkeyhappy</cp:lastModifiedBy>
  <cp:revision>4</cp:revision>
  <dcterms:created xsi:type="dcterms:W3CDTF">2019-03-11T02:32:38Z</dcterms:created>
  <dcterms:modified xsi:type="dcterms:W3CDTF">2024-05-29T03:10:52Z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AC478C8A8BEC433284A2153D3EB5CC9D_12</vt:lpwstr>
  </property>
</Properties>
</file>