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1"/>
  </p:notesMasterIdLst>
  <p:handoutMasterIdLst>
    <p:handoutMasterId r:id="rId32"/>
  </p:handoutMasterIdLst>
  <p:sldIdLst>
    <p:sldId id="382" r:id="rId8"/>
    <p:sldId id="383" r:id="rId9"/>
    <p:sldId id="259" r:id="rId10"/>
    <p:sldId id="260" r:id="rId12"/>
    <p:sldId id="358" r:id="rId13"/>
    <p:sldId id="364" r:id="rId14"/>
    <p:sldId id="271" r:id="rId15"/>
    <p:sldId id="333" r:id="rId16"/>
    <p:sldId id="335" r:id="rId17"/>
    <p:sldId id="288" r:id="rId18"/>
    <p:sldId id="273" r:id="rId19"/>
    <p:sldId id="289" r:id="rId20"/>
    <p:sldId id="290" r:id="rId21"/>
    <p:sldId id="292" r:id="rId22"/>
    <p:sldId id="293" r:id="rId23"/>
    <p:sldId id="294" r:id="rId24"/>
    <p:sldId id="295" r:id="rId25"/>
    <p:sldId id="296" r:id="rId26"/>
    <p:sldId id="302" r:id="rId27"/>
    <p:sldId id="305" r:id="rId28"/>
    <p:sldId id="308" r:id="rId29"/>
    <p:sldId id="331" r:id="rId30"/>
    <p:sldId id="384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5" autoAdjust="0"/>
    <p:restoredTop sz="83964" autoAdjust="0"/>
  </p:normalViewPr>
  <p:slideViewPr>
    <p:cSldViewPr>
      <p:cViewPr varScale="1">
        <p:scale>
          <a:sx n="62" d="100"/>
          <a:sy n="62" d="100"/>
        </p:scale>
        <p:origin x="1602" y="72"/>
      </p:cViewPr>
      <p:guideLst>
        <p:guide orient="horz" pos="2128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68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微软雅黑" panose="020B0503020204020204" pitchFamily="34" charset="-122"/>
              </a:rPr>
            </a:fld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微软雅黑" panose="020B0503020204020204" pitchFamily="34" charset="-122"/>
              </a:rPr>
            </a:fld>
            <a:endParaRPr lang="zh-CN" altLang="en-US"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8D6DC06C-16AC-484B-A913-6C68E1E5C7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0" i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1FA2-2369-4EC3-A9F8-348B28C84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FDF0B-5F7F-4A3A-A253-A203DDFDA48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FDF0B-5F7F-4A3A-A253-A203DDFDA48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FDF0B-5F7F-4A3A-A253-A203DDFDA48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29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image" Target="../media/image2.png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5" Type="http://schemas.openxmlformats.org/officeDocument/2006/relationships/image" Target="../media/image2.png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图片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667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260350"/>
            <a:ext cx="27432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260350"/>
            <a:ext cx="80264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图片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667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260350"/>
            <a:ext cx="27432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260350"/>
            <a:ext cx="80264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图片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667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260350"/>
            <a:ext cx="27432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260350"/>
            <a:ext cx="80264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图片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667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274733" cy="478472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10943167" cy="57467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260350"/>
            <a:ext cx="27432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260350"/>
            <a:ext cx="8026400" cy="586581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tags" Target="../tags/tag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tags" Target="../tags/tag7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2.png"/><Relationship Id="rId13" Type="http://schemas.openxmlformats.org/officeDocument/2006/relationships/tags" Target="../tags/tag9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8" Type="http://schemas.openxmlformats.org/officeDocument/2006/relationships/theme" Target="../theme/theme6.xml"/><Relationship Id="rId27" Type="http://schemas.openxmlformats.org/officeDocument/2006/relationships/image" Target="../media/image2.png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57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 userDrawn="1"/>
        </p:nvSpPr>
        <p:spPr>
          <a:xfrm>
            <a:off x="635" y="0"/>
            <a:ext cx="12191365" cy="685736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071546"/>
            <a:ext cx="109728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07C4F2C2-4067-4DE7-A19C-F0B5530932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39682F61-3BD2-47FD-974B-CEE3B85A7734}" type="slidenum">
              <a:rPr lang="zh-CN" altLang="en-US" smtClean="0"/>
            </a:fld>
            <a:endParaRPr lang="zh-CN" altLang="en-US"/>
          </a:p>
        </p:txBody>
      </p:sp>
      <p:sp>
        <p:nvSpPr>
          <p:cNvPr id="740" name="矩形 739"/>
          <p:cNvSpPr/>
          <p:nvPr userDrawn="1"/>
        </p:nvSpPr>
        <p:spPr>
          <a:xfrm>
            <a:off x="0" y="0"/>
            <a:ext cx="12216765" cy="6857365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图片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 bwMode="auto">
          <a:xfrm>
            <a:off x="0" y="0"/>
            <a:ext cx="292735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华文细黑" panose="02010600040101010101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华文细黑" panose="02010600040101010101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华文细黑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华文细黑" panose="02010600040101010101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华文细黑" panose="02010600040101010101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华文细黑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图片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 bwMode="auto">
          <a:xfrm>
            <a:off x="0" y="0"/>
            <a:ext cx="292735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华文细黑" panose="02010600040101010101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华文细黑" panose="02010600040101010101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华文细黑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图片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 bwMode="auto">
          <a:xfrm>
            <a:off x="0" y="0"/>
            <a:ext cx="292735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华文细黑" panose="02010600040101010101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华文细黑" panose="02010600040101010101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华文细黑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2.xml"/><Relationship Id="rId6" Type="http://schemas.openxmlformats.org/officeDocument/2006/relationships/tags" Target="../tags/tag162.xml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6.xml"/><Relationship Id="rId6" Type="http://schemas.openxmlformats.org/officeDocument/2006/relationships/image" Target="../media/image23.jpeg"/><Relationship Id="rId5" Type="http://schemas.openxmlformats.org/officeDocument/2006/relationships/tags" Target="../tags/tag165.xml"/><Relationship Id="rId4" Type="http://schemas.openxmlformats.org/officeDocument/2006/relationships/image" Target="../media/image22.jpe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slideLayout" Target="../slideLayouts/slideLayout66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如何召开一个有效的班前会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3560" y="970280"/>
            <a:ext cx="10960100" cy="5560011"/>
            <a:chOff x="2818" y="1483"/>
            <a:chExt cx="13083" cy="9329"/>
          </a:xfrm>
        </p:grpSpPr>
        <p:sp>
          <p:nvSpPr>
            <p:cNvPr id="10" name="矩形 9"/>
            <p:cNvSpPr/>
            <p:nvPr/>
          </p:nvSpPr>
          <p:spPr bwMode="auto">
            <a:xfrm>
              <a:off x="3536" y="2666"/>
              <a:ext cx="3302" cy="2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368" name="TextBox 7"/>
            <p:cNvSpPr txBox="1">
              <a:spLocks noChangeArrowheads="1"/>
            </p:cNvSpPr>
            <p:nvPr/>
          </p:nvSpPr>
          <p:spPr bwMode="auto">
            <a:xfrm>
              <a:off x="3901" y="2731"/>
              <a:ext cx="2937" cy="26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zh-CN" altLang="en-US" sz="2400" i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整队问好</a:t>
              </a:r>
              <a:endParaRPr lang="en-US" altLang="zh-CN" sz="2400" i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、报数</a:t>
              </a:r>
              <a:r>
                <a: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点到</a:t>
              </a:r>
              <a:endParaRPr lang="en-US" altLang="zh-CN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、记录考勤</a:t>
              </a:r>
              <a:endParaRPr lang="zh-CN" altLang="en-US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7924" y="3343"/>
              <a:ext cx="7650" cy="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列队整齐</a:t>
              </a:r>
              <a:endParaRPr lang="en-US" altLang="zh-CN" dirty="0" smtClean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队形确保班长能关注到每位员工。</a:t>
              </a:r>
              <a:endParaRPr lang="zh-CN" altLang="en-US" dirty="0" smtClean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76" name="右箭头 75"/>
            <p:cNvSpPr/>
            <p:nvPr/>
          </p:nvSpPr>
          <p:spPr bwMode="auto">
            <a:xfrm>
              <a:off x="6911" y="3461"/>
              <a:ext cx="1013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924" y="2448"/>
              <a:ext cx="7425" cy="7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818" y="5589"/>
              <a:ext cx="13083" cy="5222"/>
              <a:chOff x="122238" y="2924175"/>
              <a:chExt cx="8712200" cy="3959927"/>
            </a:xfrm>
          </p:grpSpPr>
          <p:sp>
            <p:nvSpPr>
              <p:cNvPr id="92" name="圆角矩形 91"/>
              <p:cNvSpPr/>
              <p:nvPr/>
            </p:nvSpPr>
            <p:spPr bwMode="auto">
              <a:xfrm>
                <a:off x="2368550" y="2924175"/>
                <a:ext cx="2103438" cy="2808288"/>
              </a:xfrm>
              <a:prstGeom prst="roundRect">
                <a:avLst>
                  <a:gd name="adj" fmla="val 6914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 bwMode="auto">
              <a:xfrm>
                <a:off x="165100" y="2924175"/>
                <a:ext cx="2103438" cy="2808288"/>
              </a:xfrm>
              <a:prstGeom prst="roundRect">
                <a:avLst>
                  <a:gd name="adj" fmla="val 6914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 bwMode="auto">
              <a:xfrm>
                <a:off x="4557713" y="2924175"/>
                <a:ext cx="2101850" cy="2808288"/>
              </a:xfrm>
              <a:prstGeom prst="roundRect">
                <a:avLst>
                  <a:gd name="adj" fmla="val 6914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 bwMode="auto">
              <a:xfrm>
                <a:off x="6732588" y="2924175"/>
                <a:ext cx="2101850" cy="2808288"/>
              </a:xfrm>
              <a:prstGeom prst="roundRect">
                <a:avLst>
                  <a:gd name="adj" fmla="val 6914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69" name="TextBox 10"/>
              <p:cNvSpPr txBox="1">
                <a:spLocks noChangeArrowheads="1"/>
              </p:cNvSpPr>
              <p:nvPr/>
            </p:nvSpPr>
            <p:spPr bwMode="auto">
              <a:xfrm>
                <a:off x="539750" y="3148013"/>
                <a:ext cx="1439863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队形（一）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71" name="椭圆 22"/>
              <p:cNvSpPr>
                <a:spLocks noChangeArrowheads="1"/>
              </p:cNvSpPr>
              <p:nvPr/>
            </p:nvSpPr>
            <p:spPr bwMode="auto">
              <a:xfrm>
                <a:off x="323850" y="6092825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</a:ln>
            </p:spPr>
            <p:txBody>
              <a:bodyPr/>
              <a:lstStyle/>
              <a:p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72" name="椭圆 23"/>
              <p:cNvSpPr>
                <a:spLocks noChangeArrowheads="1"/>
              </p:cNvSpPr>
              <p:nvPr/>
            </p:nvSpPr>
            <p:spPr bwMode="auto">
              <a:xfrm>
                <a:off x="323850" y="6453188"/>
                <a:ext cx="215900" cy="215900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noFill/>
                <a:round/>
              </a:ln>
            </p:spPr>
            <p:txBody>
              <a:bodyPr/>
              <a:lstStyle/>
              <a:p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73" name="TextBox 24"/>
              <p:cNvSpPr txBox="1">
                <a:spLocks noChangeArrowheads="1"/>
              </p:cNvSpPr>
              <p:nvPr/>
            </p:nvSpPr>
            <p:spPr bwMode="auto">
              <a:xfrm>
                <a:off x="539750" y="6007100"/>
                <a:ext cx="1152525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主持人</a:t>
                </a:r>
                <a:endParaRPr lang="zh-CN" altLang="en-US" b="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74" name="TextBox 25"/>
              <p:cNvSpPr txBox="1">
                <a:spLocks noChangeArrowheads="1"/>
              </p:cNvSpPr>
              <p:nvPr/>
            </p:nvSpPr>
            <p:spPr bwMode="auto">
              <a:xfrm>
                <a:off x="539750" y="6345238"/>
                <a:ext cx="1152525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班组成员</a:t>
                </a:r>
                <a:endParaRPr lang="zh-CN" altLang="en-US" b="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75" name="圆角矩形 26"/>
              <p:cNvSpPr>
                <a:spLocks noChangeArrowheads="1"/>
              </p:cNvSpPr>
              <p:nvPr/>
            </p:nvSpPr>
            <p:spPr bwMode="auto">
              <a:xfrm>
                <a:off x="122238" y="6007100"/>
                <a:ext cx="1655762" cy="71913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5070236" y="3789363"/>
                <a:ext cx="1146668" cy="1743075"/>
                <a:chOff x="5070236" y="3789363"/>
                <a:chExt cx="1146668" cy="1743075"/>
              </a:xfrm>
            </p:grpSpPr>
            <p:sp>
              <p:nvSpPr>
                <p:cNvPr id="15399" name="椭圆 46"/>
                <p:cNvSpPr>
                  <a:spLocks noChangeArrowheads="1"/>
                </p:cNvSpPr>
                <p:nvPr/>
              </p:nvSpPr>
              <p:spPr bwMode="auto">
                <a:xfrm>
                  <a:off x="5357818" y="5316368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0" name="椭圆 47"/>
                <p:cNvSpPr>
                  <a:spLocks noChangeArrowheads="1"/>
                </p:cNvSpPr>
                <p:nvPr/>
              </p:nvSpPr>
              <p:spPr bwMode="auto">
                <a:xfrm>
                  <a:off x="5286380" y="5043354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1" name="椭圆 48"/>
                <p:cNvSpPr>
                  <a:spLocks noChangeArrowheads="1"/>
                </p:cNvSpPr>
                <p:nvPr/>
              </p:nvSpPr>
              <p:spPr bwMode="auto">
                <a:xfrm>
                  <a:off x="5214942" y="4741307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2" name="椭圆 49"/>
                <p:cNvSpPr>
                  <a:spLocks noChangeArrowheads="1"/>
                </p:cNvSpPr>
                <p:nvPr/>
              </p:nvSpPr>
              <p:spPr bwMode="auto">
                <a:xfrm>
                  <a:off x="5141674" y="4452089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3" name="椭圆 50"/>
                <p:cNvSpPr>
                  <a:spLocks noChangeArrowheads="1"/>
                </p:cNvSpPr>
                <p:nvPr/>
              </p:nvSpPr>
              <p:spPr bwMode="auto">
                <a:xfrm>
                  <a:off x="5070236" y="4149479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4" name="椭圆 51"/>
                <p:cNvSpPr>
                  <a:spLocks noChangeArrowheads="1"/>
                </p:cNvSpPr>
                <p:nvPr/>
              </p:nvSpPr>
              <p:spPr bwMode="auto">
                <a:xfrm>
                  <a:off x="5713178" y="5316368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5" name="椭圆 52"/>
                <p:cNvSpPr>
                  <a:spLocks noChangeArrowheads="1"/>
                </p:cNvSpPr>
                <p:nvPr/>
              </p:nvSpPr>
              <p:spPr bwMode="auto">
                <a:xfrm>
                  <a:off x="5786446" y="5043354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6" name="椭圆 53"/>
                <p:cNvSpPr>
                  <a:spLocks noChangeArrowheads="1"/>
                </p:cNvSpPr>
                <p:nvPr/>
              </p:nvSpPr>
              <p:spPr bwMode="auto">
                <a:xfrm>
                  <a:off x="5857884" y="4741307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7" name="椭圆 54"/>
                <p:cNvSpPr>
                  <a:spLocks noChangeArrowheads="1"/>
                </p:cNvSpPr>
                <p:nvPr/>
              </p:nvSpPr>
              <p:spPr bwMode="auto">
                <a:xfrm>
                  <a:off x="5929322" y="4452089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8" name="椭圆 55"/>
                <p:cNvSpPr>
                  <a:spLocks noChangeArrowheads="1"/>
                </p:cNvSpPr>
                <p:nvPr/>
              </p:nvSpPr>
              <p:spPr bwMode="auto">
                <a:xfrm>
                  <a:off x="6000760" y="4149479"/>
                  <a:ext cx="216144" cy="21607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09" name="椭圆 61"/>
                <p:cNvSpPr>
                  <a:spLocks noChangeArrowheads="1"/>
                </p:cNvSpPr>
                <p:nvPr/>
              </p:nvSpPr>
              <p:spPr bwMode="auto">
                <a:xfrm>
                  <a:off x="5522790" y="3789363"/>
                  <a:ext cx="216144" cy="21607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>
                <a:off x="6804025" y="3616325"/>
                <a:ext cx="1987550" cy="2016125"/>
                <a:chOff x="6804025" y="3616325"/>
                <a:chExt cx="1987550" cy="2016125"/>
              </a:xfrm>
            </p:grpSpPr>
            <p:sp>
              <p:nvSpPr>
                <p:cNvPr id="15382" name="椭圆 63"/>
                <p:cNvSpPr>
                  <a:spLocks noChangeArrowheads="1"/>
                </p:cNvSpPr>
                <p:nvPr/>
              </p:nvSpPr>
              <p:spPr bwMode="auto">
                <a:xfrm>
                  <a:off x="8575513" y="4581141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3" name="椭圆 64"/>
                <p:cNvSpPr>
                  <a:spLocks noChangeArrowheads="1"/>
                </p:cNvSpPr>
                <p:nvPr/>
              </p:nvSpPr>
              <p:spPr bwMode="auto">
                <a:xfrm>
                  <a:off x="7725779" y="5416497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4" name="椭圆 65"/>
                <p:cNvSpPr>
                  <a:spLocks noChangeArrowheads="1"/>
                </p:cNvSpPr>
                <p:nvPr/>
              </p:nvSpPr>
              <p:spPr bwMode="auto">
                <a:xfrm>
                  <a:off x="7725779" y="3616325"/>
                  <a:ext cx="216062" cy="21595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5" name="椭圆 66"/>
                <p:cNvSpPr>
                  <a:spLocks noChangeArrowheads="1"/>
                </p:cNvSpPr>
                <p:nvPr/>
              </p:nvSpPr>
              <p:spPr bwMode="auto">
                <a:xfrm>
                  <a:off x="7048559" y="5142507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6" name="椭圆 67"/>
                <p:cNvSpPr>
                  <a:spLocks noChangeArrowheads="1"/>
                </p:cNvSpPr>
                <p:nvPr/>
              </p:nvSpPr>
              <p:spPr bwMode="auto">
                <a:xfrm>
                  <a:off x="6804025" y="4566631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7" name="椭圆 68"/>
                <p:cNvSpPr>
                  <a:spLocks noChangeArrowheads="1"/>
                </p:cNvSpPr>
                <p:nvPr/>
              </p:nvSpPr>
              <p:spPr bwMode="auto">
                <a:xfrm>
                  <a:off x="8344933" y="5142507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8" name="椭圆 69"/>
                <p:cNvSpPr>
                  <a:spLocks noChangeArrowheads="1"/>
                </p:cNvSpPr>
                <p:nvPr/>
              </p:nvSpPr>
              <p:spPr bwMode="auto">
                <a:xfrm>
                  <a:off x="6876046" y="4869078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89" name="椭圆 70"/>
                <p:cNvSpPr>
                  <a:spLocks noChangeArrowheads="1"/>
                </p:cNvSpPr>
                <p:nvPr/>
              </p:nvSpPr>
              <p:spPr bwMode="auto">
                <a:xfrm>
                  <a:off x="7337204" y="5344512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0" name="椭圆 71"/>
                <p:cNvSpPr>
                  <a:spLocks noChangeArrowheads="1"/>
                </p:cNvSpPr>
                <p:nvPr/>
              </p:nvSpPr>
              <p:spPr bwMode="auto">
                <a:xfrm>
                  <a:off x="8042334" y="5344512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1" name="椭圆 72"/>
                <p:cNvSpPr>
                  <a:spLocks noChangeArrowheads="1"/>
                </p:cNvSpPr>
                <p:nvPr/>
              </p:nvSpPr>
              <p:spPr bwMode="auto">
                <a:xfrm>
                  <a:off x="8503492" y="4884149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2" name="椭圆 73"/>
                <p:cNvSpPr>
                  <a:spLocks noChangeArrowheads="1"/>
                </p:cNvSpPr>
                <p:nvPr/>
              </p:nvSpPr>
              <p:spPr bwMode="auto">
                <a:xfrm>
                  <a:off x="6876046" y="4177691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3" name="椭圆 74"/>
                <p:cNvSpPr>
                  <a:spLocks noChangeArrowheads="1"/>
                </p:cNvSpPr>
                <p:nvPr/>
              </p:nvSpPr>
              <p:spPr bwMode="auto">
                <a:xfrm>
                  <a:off x="8503492" y="4178253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4" name="椭圆 75"/>
                <p:cNvSpPr>
                  <a:spLocks noChangeArrowheads="1"/>
                </p:cNvSpPr>
                <p:nvPr/>
              </p:nvSpPr>
              <p:spPr bwMode="auto">
                <a:xfrm>
                  <a:off x="7092108" y="3861297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5" name="椭圆 76"/>
                <p:cNvSpPr>
                  <a:spLocks noChangeArrowheads="1"/>
                </p:cNvSpPr>
                <p:nvPr/>
              </p:nvSpPr>
              <p:spPr bwMode="auto">
                <a:xfrm>
                  <a:off x="8301384" y="3861297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6" name="椭圆 77"/>
                <p:cNvSpPr>
                  <a:spLocks noChangeArrowheads="1"/>
                </p:cNvSpPr>
                <p:nvPr/>
              </p:nvSpPr>
              <p:spPr bwMode="auto">
                <a:xfrm>
                  <a:off x="7336642" y="3688309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397" name="椭圆 78"/>
                <p:cNvSpPr>
                  <a:spLocks noChangeArrowheads="1"/>
                </p:cNvSpPr>
                <p:nvPr/>
              </p:nvSpPr>
              <p:spPr bwMode="auto">
                <a:xfrm>
                  <a:off x="8041771" y="3688309"/>
                  <a:ext cx="216062" cy="21595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379" name="TextBox 80"/>
              <p:cNvSpPr txBox="1">
                <a:spLocks noChangeArrowheads="1"/>
              </p:cNvSpPr>
              <p:nvPr/>
            </p:nvSpPr>
            <p:spPr bwMode="auto">
              <a:xfrm>
                <a:off x="2828925" y="3148013"/>
                <a:ext cx="1311275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队形（二）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80" name="TextBox 81"/>
              <p:cNvSpPr txBox="1">
                <a:spLocks noChangeArrowheads="1"/>
              </p:cNvSpPr>
              <p:nvPr/>
            </p:nvSpPr>
            <p:spPr bwMode="auto">
              <a:xfrm>
                <a:off x="5003800" y="3148013"/>
                <a:ext cx="1368425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队形（三）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381" name="TextBox 82"/>
              <p:cNvSpPr txBox="1">
                <a:spLocks noChangeArrowheads="1"/>
              </p:cNvSpPr>
              <p:nvPr/>
            </p:nvSpPr>
            <p:spPr bwMode="auto">
              <a:xfrm>
                <a:off x="7121525" y="3148013"/>
                <a:ext cx="1411288" cy="538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队形（四）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325437" y="4005263"/>
                <a:ext cx="1817671" cy="1152525"/>
                <a:chOff x="325437" y="4005263"/>
                <a:chExt cx="1817671" cy="1152525"/>
              </a:xfrm>
            </p:grpSpPr>
            <p:sp>
              <p:nvSpPr>
                <p:cNvPr id="15423" name="椭圆 11"/>
                <p:cNvSpPr>
                  <a:spLocks noChangeArrowheads="1"/>
                </p:cNvSpPr>
                <p:nvPr/>
              </p:nvSpPr>
              <p:spPr bwMode="auto">
                <a:xfrm>
                  <a:off x="325437" y="4653242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4" name="椭圆 12"/>
                <p:cNvSpPr>
                  <a:spLocks noChangeArrowheads="1"/>
                </p:cNvSpPr>
                <p:nvPr/>
              </p:nvSpPr>
              <p:spPr bwMode="auto">
                <a:xfrm>
                  <a:off x="641799" y="4653242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5" name="椭圆 13"/>
                <p:cNvSpPr>
                  <a:spLocks noChangeArrowheads="1"/>
                </p:cNvSpPr>
                <p:nvPr/>
              </p:nvSpPr>
              <p:spPr bwMode="auto">
                <a:xfrm>
                  <a:off x="958723" y="4653242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6" name="椭圆 14"/>
                <p:cNvSpPr>
                  <a:spLocks noChangeArrowheads="1"/>
                </p:cNvSpPr>
                <p:nvPr/>
              </p:nvSpPr>
              <p:spPr bwMode="auto">
                <a:xfrm>
                  <a:off x="1275647" y="4653242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7" name="椭圆 15"/>
                <p:cNvSpPr>
                  <a:spLocks noChangeArrowheads="1"/>
                </p:cNvSpPr>
                <p:nvPr/>
              </p:nvSpPr>
              <p:spPr bwMode="auto">
                <a:xfrm>
                  <a:off x="1606518" y="4653242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8" name="椭圆 16"/>
                <p:cNvSpPr>
                  <a:spLocks noChangeArrowheads="1"/>
                </p:cNvSpPr>
                <p:nvPr/>
              </p:nvSpPr>
              <p:spPr bwMode="auto">
                <a:xfrm>
                  <a:off x="1605956" y="4941795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9" name="椭圆 17"/>
                <p:cNvSpPr>
                  <a:spLocks noChangeArrowheads="1"/>
                </p:cNvSpPr>
                <p:nvPr/>
              </p:nvSpPr>
              <p:spPr bwMode="auto">
                <a:xfrm>
                  <a:off x="1275086" y="4941233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30" name="椭圆 18"/>
                <p:cNvSpPr>
                  <a:spLocks noChangeArrowheads="1"/>
                </p:cNvSpPr>
                <p:nvPr/>
              </p:nvSpPr>
              <p:spPr bwMode="auto">
                <a:xfrm>
                  <a:off x="958723" y="4941233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31" name="椭圆 19"/>
                <p:cNvSpPr>
                  <a:spLocks noChangeArrowheads="1"/>
                </p:cNvSpPr>
                <p:nvPr/>
              </p:nvSpPr>
              <p:spPr bwMode="auto">
                <a:xfrm>
                  <a:off x="642361" y="4941233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32" name="椭圆 20"/>
                <p:cNvSpPr>
                  <a:spLocks noChangeArrowheads="1"/>
                </p:cNvSpPr>
                <p:nvPr/>
              </p:nvSpPr>
              <p:spPr bwMode="auto">
                <a:xfrm>
                  <a:off x="325437" y="4941233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33" name="椭圆 21"/>
                <p:cNvSpPr>
                  <a:spLocks noChangeArrowheads="1"/>
                </p:cNvSpPr>
                <p:nvPr/>
              </p:nvSpPr>
              <p:spPr bwMode="auto">
                <a:xfrm>
                  <a:off x="1116107" y="4005263"/>
                  <a:ext cx="215931" cy="21599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84" name="椭圆 15"/>
                <p:cNvSpPr>
                  <a:spLocks noChangeArrowheads="1"/>
                </p:cNvSpPr>
                <p:nvPr/>
              </p:nvSpPr>
              <p:spPr bwMode="auto">
                <a:xfrm>
                  <a:off x="1927177" y="4643446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85" name="椭圆 16"/>
                <p:cNvSpPr>
                  <a:spLocks noChangeArrowheads="1"/>
                </p:cNvSpPr>
                <p:nvPr/>
              </p:nvSpPr>
              <p:spPr bwMode="auto">
                <a:xfrm>
                  <a:off x="1926615" y="4931999"/>
                  <a:ext cx="215931" cy="215993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>
                <a:off x="2643174" y="3789363"/>
                <a:ext cx="1532008" cy="1727200"/>
                <a:chOff x="2825678" y="3789363"/>
                <a:chExt cx="1532008" cy="1727200"/>
              </a:xfrm>
            </p:grpSpPr>
            <p:sp>
              <p:nvSpPr>
                <p:cNvPr id="15410" name="椭圆 27"/>
                <p:cNvSpPr>
                  <a:spLocks noChangeArrowheads="1"/>
                </p:cNvSpPr>
                <p:nvPr/>
              </p:nvSpPr>
              <p:spPr bwMode="auto">
                <a:xfrm>
                  <a:off x="3498982" y="3789363"/>
                  <a:ext cx="215762" cy="2159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1" name="椭圆 28"/>
                <p:cNvSpPr>
                  <a:spLocks noChangeArrowheads="1"/>
                </p:cNvSpPr>
                <p:nvPr/>
              </p:nvSpPr>
              <p:spPr bwMode="auto">
                <a:xfrm>
                  <a:off x="2825678" y="53006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2" name="椭圆 29"/>
                <p:cNvSpPr>
                  <a:spLocks noChangeArrowheads="1"/>
                </p:cNvSpPr>
                <p:nvPr/>
              </p:nvSpPr>
              <p:spPr bwMode="auto">
                <a:xfrm>
                  <a:off x="3141792" y="53006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3" name="椭圆 30"/>
                <p:cNvSpPr>
                  <a:spLocks noChangeArrowheads="1"/>
                </p:cNvSpPr>
                <p:nvPr/>
              </p:nvSpPr>
              <p:spPr bwMode="auto">
                <a:xfrm>
                  <a:off x="3825249" y="53006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4" name="椭圆 31"/>
                <p:cNvSpPr>
                  <a:spLocks noChangeArrowheads="1"/>
                </p:cNvSpPr>
                <p:nvPr/>
              </p:nvSpPr>
              <p:spPr bwMode="auto">
                <a:xfrm>
                  <a:off x="4141924" y="53006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5" name="椭圆 32"/>
                <p:cNvSpPr>
                  <a:spLocks noChangeArrowheads="1"/>
                </p:cNvSpPr>
                <p:nvPr/>
              </p:nvSpPr>
              <p:spPr bwMode="auto">
                <a:xfrm>
                  <a:off x="4127428" y="5027864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6" name="椭圆 33"/>
                <p:cNvSpPr>
                  <a:spLocks noChangeArrowheads="1"/>
                </p:cNvSpPr>
                <p:nvPr/>
              </p:nvSpPr>
              <p:spPr bwMode="auto">
                <a:xfrm>
                  <a:off x="2825678" y="5027864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7" name="椭圆 35"/>
                <p:cNvSpPr>
                  <a:spLocks noChangeArrowheads="1"/>
                </p:cNvSpPr>
                <p:nvPr/>
              </p:nvSpPr>
              <p:spPr bwMode="auto">
                <a:xfrm>
                  <a:off x="4127428" y="472605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8" name="椭圆 36"/>
                <p:cNvSpPr>
                  <a:spLocks noChangeArrowheads="1"/>
                </p:cNvSpPr>
                <p:nvPr/>
              </p:nvSpPr>
              <p:spPr bwMode="auto">
                <a:xfrm>
                  <a:off x="2825678" y="472605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19" name="椭圆 37"/>
                <p:cNvSpPr>
                  <a:spLocks noChangeArrowheads="1"/>
                </p:cNvSpPr>
                <p:nvPr/>
              </p:nvSpPr>
              <p:spPr bwMode="auto">
                <a:xfrm>
                  <a:off x="4127428" y="44370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0" name="椭圆 38"/>
                <p:cNvSpPr>
                  <a:spLocks noChangeArrowheads="1"/>
                </p:cNvSpPr>
                <p:nvPr/>
              </p:nvSpPr>
              <p:spPr bwMode="auto">
                <a:xfrm>
                  <a:off x="2825678" y="443706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1" name="椭圆 39"/>
                <p:cNvSpPr>
                  <a:spLocks noChangeArrowheads="1"/>
                </p:cNvSpPr>
                <p:nvPr/>
              </p:nvSpPr>
              <p:spPr bwMode="auto">
                <a:xfrm>
                  <a:off x="4127428" y="4134691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422" name="椭圆 40"/>
                <p:cNvSpPr>
                  <a:spLocks noChangeArrowheads="1"/>
                </p:cNvSpPr>
                <p:nvPr/>
              </p:nvSpPr>
              <p:spPr bwMode="auto">
                <a:xfrm>
                  <a:off x="2825678" y="4134691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94" name="椭圆 29"/>
                <p:cNvSpPr>
                  <a:spLocks noChangeArrowheads="1"/>
                </p:cNvSpPr>
                <p:nvPr/>
              </p:nvSpPr>
              <p:spPr bwMode="auto">
                <a:xfrm>
                  <a:off x="3500430" y="5290143"/>
                  <a:ext cx="215762" cy="2159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</a:ln>
              </p:spPr>
              <p:txBody>
                <a:bodyPr/>
                <a:lstStyle/>
                <a:p>
                  <a:endParaRPr lang="zh-CN" altLang="en-US" b="0"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9" name="TextBox 1"/>
            <p:cNvSpPr txBox="1">
              <a:spLocks noChangeArrowheads="1"/>
            </p:cNvSpPr>
            <p:nvPr/>
          </p:nvSpPr>
          <p:spPr bwMode="auto">
            <a:xfrm>
              <a:off x="3369" y="1483"/>
              <a:ext cx="5643" cy="8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    集合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0" name="标题 1"/>
          <p:cNvSpPr>
            <a:spLocks noGrp="1"/>
          </p:cNvSpPr>
          <p:nvPr>
            <p:ph type="title"/>
          </p:nvPr>
        </p:nvSpPr>
        <p:spPr>
          <a:xfrm>
            <a:off x="543935" y="146239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67125" y="407224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6750" y="1433195"/>
            <a:ext cx="11337925" cy="4968875"/>
            <a:chOff x="3862" y="1527"/>
            <a:chExt cx="12462" cy="8555"/>
          </a:xfrm>
        </p:grpSpPr>
        <p:sp>
          <p:nvSpPr>
            <p:cNvPr id="10" name="矩形 9"/>
            <p:cNvSpPr/>
            <p:nvPr/>
          </p:nvSpPr>
          <p:spPr bwMode="auto">
            <a:xfrm>
              <a:off x="3862" y="3812"/>
              <a:ext cx="3302" cy="2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368" name="TextBox 7"/>
            <p:cNvSpPr txBox="1">
              <a:spLocks noChangeArrowheads="1"/>
            </p:cNvSpPr>
            <p:nvPr/>
          </p:nvSpPr>
          <p:spPr bwMode="auto">
            <a:xfrm>
              <a:off x="4227" y="3877"/>
              <a:ext cx="2937" cy="26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i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200" i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、整队问好</a:t>
              </a:r>
              <a:endParaRPr lang="en-US" altLang="zh-CN" sz="2200" i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、报数</a:t>
              </a:r>
              <a:r>
                <a: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点到</a:t>
              </a:r>
              <a:endParaRPr lang="en-US" altLang="zh-CN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、记录考勤</a:t>
              </a:r>
              <a:endParaRPr lang="zh-CN" altLang="en-US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250" y="3736"/>
              <a:ext cx="7650" cy="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cs typeface="微软雅黑" panose="020B0503020204020204" pitchFamily="34" charset="-122"/>
                </a:rPr>
                <a:t>列队整齐</a:t>
              </a:r>
              <a:endParaRPr lang="en-US" altLang="zh-CN" dirty="0" smtClean="0">
                <a:solidFill>
                  <a:schemeClr val="bg1">
                    <a:lumMod val="65000"/>
                  </a:schemeClr>
                </a:solidFill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cs typeface="微软雅黑" panose="020B0503020204020204" pitchFamily="34" charset="-122"/>
                </a:rPr>
                <a:t>队形确保班长能关注到每位员工。</a:t>
              </a:r>
              <a:endParaRPr lang="zh-CN" altLang="en-US" dirty="0" smtClean="0">
                <a:solidFill>
                  <a:schemeClr val="bg1">
                    <a:lumMod val="65000"/>
                  </a:schemeClr>
                </a:solidFill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有效激发员工士气：如发现员工状态不佳，可再次进行整队问好。</a:t>
              </a:r>
              <a:endParaRPr lang="zh-CN" altLang="en-US" dirty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76" name="右箭头 75"/>
            <p:cNvSpPr/>
            <p:nvPr/>
          </p:nvSpPr>
          <p:spPr bwMode="auto">
            <a:xfrm>
              <a:off x="7237" y="4607"/>
              <a:ext cx="1013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250" y="3025"/>
              <a:ext cx="7425" cy="7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3862" y="1527"/>
              <a:ext cx="5643" cy="8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    集合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8" name="Picture 3" descr="D:\360Downloads\50bOOOPIC8b_副本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2208" y="5967"/>
              <a:ext cx="4115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9270" y="1085850"/>
            <a:ext cx="10910570" cy="5772150"/>
            <a:chOff x="3590" y="1527"/>
            <a:chExt cx="12474" cy="9273"/>
          </a:xfrm>
        </p:grpSpPr>
        <p:sp>
          <p:nvSpPr>
            <p:cNvPr id="10" name="矩形 9"/>
            <p:cNvSpPr/>
            <p:nvPr/>
          </p:nvSpPr>
          <p:spPr bwMode="auto">
            <a:xfrm>
              <a:off x="3590" y="3091"/>
              <a:ext cx="3763" cy="2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368" name="TextBox 7"/>
            <p:cNvSpPr txBox="1">
              <a:spLocks noChangeArrowheads="1"/>
            </p:cNvSpPr>
            <p:nvPr/>
          </p:nvSpPr>
          <p:spPr bwMode="auto">
            <a:xfrm>
              <a:off x="3955" y="3156"/>
              <a:ext cx="3348" cy="25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、整队问好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、报数</a:t>
              </a: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点到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、记录考勤</a:t>
              </a:r>
              <a:endPara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7977" y="4018"/>
              <a:ext cx="7650" cy="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报数：如队列有多排，建议各排同时报数</a:t>
              </a:r>
              <a:endParaRPr lang="en-US" altLang="zh-CN" dirty="0" smtClean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点到：一般适用于人数在</a:t>
              </a:r>
              <a:r>
                <a:rPr lang="en-US" altLang="zh-CN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12-15</a:t>
              </a: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人以内的</a:t>
              </a:r>
              <a:endParaRPr lang="zh-CN" altLang="en-US" dirty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76" name="右箭头 75"/>
            <p:cNvSpPr/>
            <p:nvPr/>
          </p:nvSpPr>
          <p:spPr bwMode="auto">
            <a:xfrm>
              <a:off x="6965" y="4336"/>
              <a:ext cx="1013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977" y="2873"/>
              <a:ext cx="7425" cy="6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1" name="Picture 2" descr="D:\360Downloads\55bOOOPICf2_副本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flipH="1">
              <a:off x="11755" y="5348"/>
              <a:ext cx="4309" cy="5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3862" y="1527"/>
              <a:ext cx="5643" cy="8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    集合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509010" y="219264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5945" y="1287145"/>
            <a:ext cx="10822305" cy="5458460"/>
            <a:chOff x="3169" y="2536"/>
            <a:chExt cx="13388" cy="8087"/>
          </a:xfrm>
        </p:grpSpPr>
        <p:grpSp>
          <p:nvGrpSpPr>
            <p:cNvPr id="2" name="组合 1"/>
            <p:cNvGrpSpPr/>
            <p:nvPr/>
          </p:nvGrpSpPr>
          <p:grpSpPr>
            <a:xfrm>
              <a:off x="3687" y="6661"/>
              <a:ext cx="11356" cy="3963"/>
              <a:chOff x="569130" y="3509084"/>
              <a:chExt cx="7360456" cy="2848612"/>
            </a:xfrm>
          </p:grpSpPr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1214414" y="3509084"/>
                <a:ext cx="6715172" cy="2848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椭圆 18"/>
              <p:cNvSpPr/>
              <p:nvPr/>
            </p:nvSpPr>
            <p:spPr bwMode="auto">
              <a:xfrm>
                <a:off x="1500166" y="4429134"/>
                <a:ext cx="1571636" cy="28575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pic>
            <p:nvPicPr>
              <p:cNvPr id="20" name="图片 19" descr="图片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0011404">
                <a:off x="569130" y="4016104"/>
                <a:ext cx="909540" cy="844262"/>
              </a:xfrm>
              <a:prstGeom prst="rect">
                <a:avLst/>
              </a:prstGeom>
            </p:spPr>
          </p:pic>
        </p:grpSp>
        <p:grpSp>
          <p:nvGrpSpPr>
            <p:cNvPr id="3" name="组合 2"/>
            <p:cNvGrpSpPr/>
            <p:nvPr/>
          </p:nvGrpSpPr>
          <p:grpSpPr>
            <a:xfrm>
              <a:off x="3169" y="2536"/>
              <a:ext cx="13388" cy="3713"/>
              <a:chOff x="657527" y="1330467"/>
              <a:chExt cx="8501122" cy="2357454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657527" y="1382872"/>
                <a:ext cx="3415612" cy="23050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08" name="TextBox 5"/>
              <p:cNvSpPr txBox="1">
                <a:spLocks noChangeArrowheads="1"/>
              </p:cNvSpPr>
              <p:nvPr/>
            </p:nvSpPr>
            <p:spPr bwMode="auto">
              <a:xfrm>
                <a:off x="832153" y="1454310"/>
                <a:ext cx="3254398" cy="20652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细则：</a:t>
                </a:r>
                <a:endParaRPr lang="en-US" altLang="zh-CN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、总结昨日工作状况</a:t>
                </a:r>
                <a:endPara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、安排当日工作计划</a:t>
                </a: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指标</a:t>
                </a:r>
                <a:endPara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、提示关键控制点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、传达公司</a:t>
                </a: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车间重要通知</a:t>
                </a:r>
                <a:endPara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、提问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反馈</a:t>
                </a:r>
                <a:endPara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372303" y="1884012"/>
                <a:ext cx="4786346" cy="710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有效反馈昨日本班工作指标（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Q.C.D.S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等）。                </a:t>
                </a:r>
                <a:endPara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总结成绩和问题点，不超过三项                         </a:t>
                </a:r>
                <a:endPara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 bwMode="auto">
              <a:xfrm>
                <a:off x="3729361" y="1901971"/>
                <a:ext cx="642942" cy="35719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443741" y="1330467"/>
                <a:ext cx="4429156" cy="3984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关键控制点</a:t>
                </a: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75897" y="852381"/>
            <a:ext cx="54721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i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    总结</a:t>
            </a:r>
            <a:r>
              <a:rPr lang="en-US" altLang="zh-CN" sz="2800" i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2800" i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计划</a:t>
            </a:r>
            <a:endParaRPr lang="zh-CN" altLang="en-US" sz="2800" i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34080" y="131634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27400" y="306259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7660" y="1200150"/>
            <a:ext cx="11226800" cy="5579745"/>
            <a:chOff x="2892" y="1617"/>
            <a:chExt cx="13476" cy="9060"/>
          </a:xfrm>
        </p:grpSpPr>
        <p:grpSp>
          <p:nvGrpSpPr>
            <p:cNvPr id="3" name="组合 2"/>
            <p:cNvGrpSpPr/>
            <p:nvPr/>
          </p:nvGrpSpPr>
          <p:grpSpPr>
            <a:xfrm>
              <a:off x="4043" y="6257"/>
              <a:ext cx="11794" cy="4420"/>
              <a:chOff x="1042988" y="3817943"/>
              <a:chExt cx="7567612" cy="3035298"/>
            </a:xfrm>
          </p:grpSpPr>
          <p:pic>
            <p:nvPicPr>
              <p:cNvPr id="21509" name="Picture 2" descr="D:\360Downloads\20071216103031303_2_副本.pn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4057650" y="4097341"/>
                <a:ext cx="1450975" cy="275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0" name="Picture 4" descr="D:\360Downloads\7995528_113142242000_2_副本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08750" y="4000504"/>
                <a:ext cx="2101850" cy="285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1" name="Picture 7" descr="D:\360Downloads\2457331_144749143000_2_副本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2988" y="4179891"/>
                <a:ext cx="1549400" cy="267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2" name="TextBox 12"/>
              <p:cNvSpPr txBox="1">
                <a:spLocks noChangeArrowheads="1"/>
              </p:cNvSpPr>
              <p:nvPr/>
            </p:nvSpPr>
            <p:spPr bwMode="auto">
              <a:xfrm>
                <a:off x="1403350" y="3817943"/>
                <a:ext cx="1439863" cy="4722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手势“</a:t>
                </a:r>
                <a:r>
                  <a:rPr lang="en-US" altLang="zh-CN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”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13" name="TextBox 13"/>
              <p:cNvSpPr txBox="1">
                <a:spLocks noChangeArrowheads="1"/>
              </p:cNvSpPr>
              <p:nvPr/>
            </p:nvSpPr>
            <p:spPr bwMode="auto">
              <a:xfrm>
                <a:off x="4067175" y="3817943"/>
                <a:ext cx="1311275" cy="4722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手势“</a:t>
                </a:r>
                <a:r>
                  <a:rPr lang="en-US" altLang="zh-CN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”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14" name="TextBox 14"/>
              <p:cNvSpPr txBox="1">
                <a:spLocks noChangeArrowheads="1"/>
              </p:cNvSpPr>
              <p:nvPr/>
            </p:nvSpPr>
            <p:spPr bwMode="auto">
              <a:xfrm>
                <a:off x="6659563" y="3817943"/>
                <a:ext cx="1368425" cy="4722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手势“</a:t>
                </a:r>
                <a:r>
                  <a:rPr lang="en-US" altLang="zh-CN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i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”</a:t>
                </a:r>
                <a:endParaRPr lang="zh-CN" altLang="en-US" i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377" y="1983"/>
              <a:ext cx="12991" cy="4116"/>
              <a:chOff x="642910" y="714356"/>
              <a:chExt cx="8501122" cy="291929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642910" y="1290643"/>
                <a:ext cx="3415612" cy="23050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08" name="TextBox 5"/>
              <p:cNvSpPr txBox="1">
                <a:spLocks noChangeArrowheads="1"/>
              </p:cNvSpPr>
              <p:nvPr/>
            </p:nvSpPr>
            <p:spPr bwMode="auto">
              <a:xfrm>
                <a:off x="817536" y="1362081"/>
                <a:ext cx="3254398" cy="22715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细则：</a:t>
                </a:r>
                <a:endPara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、总结昨日工作状况</a:t>
                </a:r>
                <a:endParaRPr lang="en-US" altLang="zh-CN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、安排当日工作计划</a:t>
                </a:r>
                <a:r>
                  <a:rPr lang="en-US" altLang="zh-CN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指标</a:t>
                </a:r>
                <a:endParaRPr lang="en-US" altLang="zh-CN" sz="16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、提示关键控制点</a:t>
                </a:r>
                <a:endPara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zh-CN" altLang="en-US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、传达公司</a:t>
                </a:r>
                <a:r>
                  <a:rPr lang="en-US" altLang="zh-CN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16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车间重要通知</a:t>
                </a:r>
                <a:endParaRPr lang="en-US" altLang="zh-CN" sz="16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、提问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反馈</a:t>
                </a:r>
                <a:endParaRPr lang="en-US" altLang="zh-CN" sz="160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357686" y="1150559"/>
                <a:ext cx="4786346" cy="1257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有效反馈昨日当班工作指标（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Q.C.D.S</a:t>
                </a:r>
                <a:r>
                  <a:rPr lang="zh-CN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等）</a:t>
                </a:r>
                <a:endPara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总结成绩和问题点，不超过三点</a:t>
                </a:r>
                <a:endPara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建议使用特定手势来表达数字“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 bwMode="auto">
              <a:xfrm>
                <a:off x="3714744" y="1809742"/>
                <a:ext cx="642942" cy="35719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214810" y="714356"/>
                <a:ext cx="4714908" cy="4897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关键控制点</a:t>
                </a: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892" y="1617"/>
              <a:ext cx="5669" cy="8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    总结</a:t>
              </a:r>
              <a:r>
                <a:rPr lang="en-US" altLang="zh-CN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计划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431540" y="60696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5970" y="812165"/>
            <a:ext cx="10848340" cy="5815965"/>
            <a:chOff x="2639" y="1003"/>
            <a:chExt cx="13930" cy="9435"/>
          </a:xfrm>
        </p:grpSpPr>
        <p:grpSp>
          <p:nvGrpSpPr>
            <p:cNvPr id="3" name="组合 2"/>
            <p:cNvGrpSpPr/>
            <p:nvPr/>
          </p:nvGrpSpPr>
          <p:grpSpPr>
            <a:xfrm>
              <a:off x="3165" y="5930"/>
              <a:ext cx="11745" cy="4508"/>
              <a:chOff x="426254" y="3444602"/>
              <a:chExt cx="7431894" cy="302111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142976" y="3643314"/>
                <a:ext cx="6715172" cy="2822399"/>
                <a:chOff x="1142976" y="3643314"/>
                <a:chExt cx="6715172" cy="2822399"/>
              </a:xfrm>
            </p:grpSpPr>
            <p:pic>
              <p:nvPicPr>
                <p:cNvPr id="14" name="Picture 1"/>
                <p:cNvPicPr>
                  <a:picLocks noChangeAspect="1" noChangeArrowheads="1"/>
                </p:cNvPicPr>
                <p:nvPr/>
              </p:nvPicPr>
              <p:blipFill>
                <a:blip r:embed="rId1" cstate="print"/>
                <a:srcRect/>
                <a:stretch>
                  <a:fillRect/>
                </a:stretch>
              </p:blipFill>
              <p:spPr bwMode="auto">
                <a:xfrm>
                  <a:off x="1142976" y="3643314"/>
                  <a:ext cx="6715172" cy="2822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" name="矩形 16"/>
                <p:cNvSpPr/>
                <p:nvPr/>
              </p:nvSpPr>
              <p:spPr bwMode="auto">
                <a:xfrm>
                  <a:off x="1428728" y="4357694"/>
                  <a:ext cx="4500594" cy="157163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 bwMode="auto">
                <a:xfrm>
                  <a:off x="1357290" y="3857628"/>
                  <a:ext cx="6500858" cy="28575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 bwMode="auto">
                <a:xfrm>
                  <a:off x="1428728" y="3857631"/>
                  <a:ext cx="928694" cy="357187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6" name="图片 15" descr="图片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0011404">
                <a:off x="426254" y="3444602"/>
                <a:ext cx="909538" cy="844260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2639" y="1918"/>
              <a:ext cx="13930" cy="3675"/>
              <a:chOff x="142844" y="981075"/>
              <a:chExt cx="9001156" cy="2313453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42844" y="981075"/>
                <a:ext cx="3790498" cy="23050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08" name="TextBox 5"/>
              <p:cNvSpPr txBox="1">
                <a:spLocks noChangeArrowheads="1"/>
              </p:cNvSpPr>
              <p:nvPr/>
            </p:nvSpPr>
            <p:spPr bwMode="auto">
              <a:xfrm>
                <a:off x="285720" y="1052513"/>
                <a:ext cx="3611589" cy="22420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细则：</a:t>
                </a:r>
                <a:endParaRPr lang="en-US" altLang="zh-CN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、总结昨日工作状况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、安排当日工作计划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指标</a:t>
                </a:r>
                <a:endPara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、提示关键控制点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、传达公司</a:t>
                </a: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车间重要通知</a:t>
                </a:r>
                <a:endPara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、提问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反馈</a:t>
                </a:r>
                <a:endPara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500562" y="1778236"/>
                <a:ext cx="4643438" cy="764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工作计划包括当班生产品种、数量、质量、效率等目标值</a:t>
                </a:r>
                <a:endPara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 bwMode="auto">
              <a:xfrm>
                <a:off x="3929058" y="1825319"/>
                <a:ext cx="571504" cy="35719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00562" y="1156878"/>
                <a:ext cx="4429156" cy="4284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关键控制点</a:t>
                </a: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10899" y="1003"/>
              <a:ext cx="5669" cy="8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    总结</a:t>
              </a:r>
              <a:r>
                <a:rPr lang="en-US" altLang="zh-CN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计划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750" y="1127760"/>
            <a:ext cx="11151870" cy="5541645"/>
            <a:chOff x="2519" y="1617"/>
            <a:chExt cx="14226" cy="8886"/>
          </a:xfrm>
        </p:grpSpPr>
        <p:grpSp>
          <p:nvGrpSpPr>
            <p:cNvPr id="2" name="组合 1"/>
            <p:cNvGrpSpPr/>
            <p:nvPr/>
          </p:nvGrpSpPr>
          <p:grpSpPr>
            <a:xfrm>
              <a:off x="4200" y="6429"/>
              <a:ext cx="11637" cy="4074"/>
              <a:chOff x="1142976" y="3643314"/>
              <a:chExt cx="7641790" cy="2822399"/>
            </a:xfrm>
          </p:grpSpPr>
          <p:pic>
            <p:nvPicPr>
              <p:cNvPr id="134145" name="Picture 1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1142976" y="3643314"/>
                <a:ext cx="6715172" cy="282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矩形 10"/>
              <p:cNvSpPr/>
              <p:nvPr/>
            </p:nvSpPr>
            <p:spPr bwMode="auto">
              <a:xfrm>
                <a:off x="5857884" y="4357694"/>
                <a:ext cx="2000264" cy="1571636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5786446" y="4643446"/>
                <a:ext cx="2143140" cy="5000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pic>
            <p:nvPicPr>
              <p:cNvPr id="10" name="图片 9" descr="图片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6091568">
                <a:off x="7907865" y="4108319"/>
                <a:ext cx="909540" cy="844262"/>
              </a:xfrm>
              <a:prstGeom prst="rect">
                <a:avLst/>
              </a:prstGeom>
            </p:spPr>
          </p:pic>
        </p:grpSp>
        <p:grpSp>
          <p:nvGrpSpPr>
            <p:cNvPr id="3" name="组合 2"/>
            <p:cNvGrpSpPr/>
            <p:nvPr/>
          </p:nvGrpSpPr>
          <p:grpSpPr>
            <a:xfrm>
              <a:off x="2519" y="2267"/>
              <a:ext cx="14226" cy="3945"/>
              <a:chOff x="142844" y="981075"/>
              <a:chExt cx="9033430" cy="2764266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42844" y="981075"/>
                <a:ext cx="3790498" cy="23050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08" name="TextBox 5"/>
              <p:cNvSpPr txBox="1">
                <a:spLocks noChangeArrowheads="1"/>
              </p:cNvSpPr>
              <p:nvPr/>
            </p:nvSpPr>
            <p:spPr bwMode="auto">
              <a:xfrm>
                <a:off x="285720" y="1052513"/>
                <a:ext cx="3611589" cy="21426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细则：</a:t>
                </a:r>
                <a:endParaRPr lang="en-US" altLang="zh-CN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、总结昨日工作状况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、安排当日工作计划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指标</a:t>
                </a:r>
                <a:endPara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、提示关键控制点</a:t>
                </a:r>
                <a:endParaRPr lang="en-US" altLang="zh-CN" sz="2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、传达公司</a:t>
                </a:r>
                <a:r>
                  <a:rPr lang="en-US" altLang="zh-CN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车间重要通知</a:t>
                </a:r>
                <a:endParaRPr lang="en-US" altLang="zh-CN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、提问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反馈</a:t>
                </a:r>
                <a:endPara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532836" y="2149948"/>
                <a:ext cx="4643438" cy="159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重点提示“人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机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料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法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环”的变更，并提出应对的措施</a:t>
                </a:r>
                <a:endPara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建议总共不超过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项 ，使用特定手势来表达数字“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endPara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 bwMode="auto">
              <a:xfrm>
                <a:off x="3929058" y="2182509"/>
                <a:ext cx="571504" cy="35719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519901" y="1610871"/>
                <a:ext cx="4429156" cy="4822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关键控制点</a:t>
                </a: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9827" y="1617"/>
              <a:ext cx="5669" cy="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    总结</a:t>
              </a:r>
              <a:r>
                <a:rPr lang="en-US" altLang="zh-CN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计划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539490" y="349439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4015" y="1485900"/>
            <a:ext cx="11425555" cy="4109076"/>
            <a:chOff x="2692" y="1519"/>
            <a:chExt cx="14108" cy="5666"/>
          </a:xfrm>
        </p:grpSpPr>
        <p:grpSp>
          <p:nvGrpSpPr>
            <p:cNvPr id="2" name="组合 1"/>
            <p:cNvGrpSpPr/>
            <p:nvPr/>
          </p:nvGrpSpPr>
          <p:grpSpPr>
            <a:xfrm>
              <a:off x="2692" y="3472"/>
              <a:ext cx="14108" cy="3713"/>
              <a:chOff x="142844" y="928670"/>
              <a:chExt cx="8929750" cy="2357454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42844" y="981075"/>
                <a:ext cx="3790498" cy="23050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b="0"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508" name="TextBox 5"/>
              <p:cNvSpPr txBox="1">
                <a:spLocks noChangeArrowheads="1"/>
              </p:cNvSpPr>
              <p:nvPr/>
            </p:nvSpPr>
            <p:spPr bwMode="auto">
              <a:xfrm>
                <a:off x="285720" y="1052513"/>
                <a:ext cx="3611589" cy="1922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细则：</a:t>
                </a:r>
                <a:endParaRPr lang="en-US" altLang="zh-CN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、总结昨日工作状况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、安排当日工作计划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指标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、提示关键控制点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zh-CN" altLang="en-US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、传达公司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sz="2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车间重要通知</a:t>
                </a:r>
                <a:endPara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、提问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反馈</a:t>
                </a:r>
                <a:endPara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500594" y="2389475"/>
                <a:ext cx="4572000" cy="66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通知传达准确、及时</a:t>
                </a:r>
                <a:endPara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对员工的疑问，应及时回馈并从正面引导</a:t>
                </a:r>
                <a:endPara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 bwMode="auto">
              <a:xfrm>
                <a:off x="3929058" y="2428868"/>
                <a:ext cx="571504" cy="35719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643438" y="928670"/>
                <a:ext cx="4214842" cy="3708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关键控制点</a:t>
                </a: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590" y="1519"/>
              <a:ext cx="8617" cy="7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    总结</a:t>
              </a:r>
              <a:r>
                <a:rPr lang="en-US" altLang="zh-CN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计划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73755" y="422011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575" y="1020445"/>
            <a:ext cx="11365230" cy="5692775"/>
            <a:chOff x="2585" y="1540"/>
            <a:chExt cx="14062" cy="9032"/>
          </a:xfrm>
        </p:grpSpPr>
        <p:sp>
          <p:nvSpPr>
            <p:cNvPr id="5" name="矩形 4"/>
            <p:cNvSpPr/>
            <p:nvPr/>
          </p:nvSpPr>
          <p:spPr bwMode="auto">
            <a:xfrm>
              <a:off x="2585" y="2028"/>
              <a:ext cx="5969" cy="3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508" name="TextBox 5"/>
            <p:cNvSpPr txBox="1">
              <a:spLocks noChangeArrowheads="1"/>
            </p:cNvSpPr>
            <p:nvPr/>
          </p:nvSpPr>
          <p:spPr bwMode="auto">
            <a:xfrm>
              <a:off x="2810" y="2140"/>
              <a:ext cx="5688" cy="34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、总结昨日工作状况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、安排当日工作计划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指标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、提示关键控制点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、传达公司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车间重要通知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、提问</a:t>
              </a: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反馈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47" y="4808"/>
              <a:ext cx="7200" cy="1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确保员工对当班计划、指标、关键点要点清楚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当员工复述不准确时，立即纠正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右箭头 12"/>
            <p:cNvSpPr/>
            <p:nvPr/>
          </p:nvSpPr>
          <p:spPr bwMode="auto">
            <a:xfrm>
              <a:off x="8547" y="4870"/>
              <a:ext cx="900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750" y="7051"/>
              <a:ext cx="11475" cy="352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参考话术：</a:t>
              </a: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“大家对今天班前会的内容还有什么问题吗？”</a:t>
              </a:r>
              <a:endPara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00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“请</a:t>
              </a:r>
              <a:r>
                <a:rPr kumimoji="0" lang="en-US" altLang="zh-CN" sz="200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</a:t>
              </a:r>
              <a:r>
                <a:rPr kumimoji="0" lang="zh-CN" altLang="en-US" sz="200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帮我们复述一下今天本班的生产计划。”</a:t>
              </a:r>
              <a:endPara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“请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YYY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带我们回顾一下今天本班的关键控制点有哪些？”</a:t>
              </a:r>
              <a:endPara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447" y="3729"/>
              <a:ext cx="6638" cy="6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9347" y="1540"/>
              <a:ext cx="6790" cy="8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    总结</a:t>
              </a:r>
              <a:r>
                <a:rPr lang="en-US" altLang="zh-CN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计划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08680" y="189601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4685" y="985520"/>
            <a:ext cx="10692765" cy="4657090"/>
            <a:chOff x="2769" y="1552"/>
            <a:chExt cx="13501" cy="4380"/>
          </a:xfrm>
        </p:grpSpPr>
        <p:sp>
          <p:nvSpPr>
            <p:cNvPr id="4" name="矩形 3"/>
            <p:cNvSpPr/>
            <p:nvPr/>
          </p:nvSpPr>
          <p:spPr bwMode="auto">
            <a:xfrm>
              <a:off x="2769" y="3764"/>
              <a:ext cx="5313" cy="2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2994" y="3877"/>
              <a:ext cx="5063" cy="11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、员工分享</a:t>
              </a: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员工培训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、鼓舞士气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0" y="4469"/>
              <a:ext cx="7200" cy="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建议至少每周一次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提前让分享者做好准备。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关注：优秀员工、新员工和有进步的员工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8169" y="4531"/>
              <a:ext cx="900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294" y="3682"/>
              <a:ext cx="6975" cy="3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476" y="1552"/>
              <a:ext cx="8617" cy="4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    激励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21075" y="146421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4130" y="1543050"/>
            <a:ext cx="9603105" cy="3771900"/>
            <a:chOff x="2810" y="1552"/>
            <a:chExt cx="13500" cy="4315"/>
          </a:xfrm>
        </p:grpSpPr>
        <p:sp>
          <p:nvSpPr>
            <p:cNvPr id="4" name="矩形 3"/>
            <p:cNvSpPr/>
            <p:nvPr/>
          </p:nvSpPr>
          <p:spPr bwMode="auto">
            <a:xfrm>
              <a:off x="2810" y="3699"/>
              <a:ext cx="5313" cy="2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035" y="3812"/>
              <a:ext cx="5063" cy="1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、员工分享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员工培训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、鼓舞士气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110" y="4973"/>
              <a:ext cx="7200" cy="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饱满的精神状态</a:t>
              </a:r>
              <a:endPara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积极向上的语言</a:t>
              </a:r>
              <a:endPara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8210" y="5079"/>
              <a:ext cx="900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335" y="3616"/>
              <a:ext cx="6975" cy="4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3476" y="1552"/>
              <a:ext cx="8617" cy="5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    激励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92270" y="465191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4685" y="1553845"/>
            <a:ext cx="11293475" cy="4740275"/>
            <a:chOff x="2585" y="1466"/>
            <a:chExt cx="14175" cy="8446"/>
          </a:xfrm>
        </p:grpSpPr>
        <p:sp>
          <p:nvSpPr>
            <p:cNvPr id="4" name="矩形 3"/>
            <p:cNvSpPr/>
            <p:nvPr/>
          </p:nvSpPr>
          <p:spPr bwMode="auto">
            <a:xfrm>
              <a:off x="2585" y="3020"/>
              <a:ext cx="4369" cy="2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2810" y="3132"/>
              <a:ext cx="4163" cy="2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、齐呼团队口号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2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、宣布作业开始</a:t>
              </a:r>
              <a:endParaRPr lang="en-US" altLang="zh-CN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985" y="3725"/>
              <a:ext cx="8100" cy="1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选择精炼易上口、体现企业文化的口号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全队士气高昂，整齐高呼</a:t>
              </a:r>
              <a:endPara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切不可使用“散会”或“结束”作为结束语</a:t>
              </a:r>
              <a:endPara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972" y="3837"/>
              <a:ext cx="900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85" y="2937"/>
              <a:ext cx="7875" cy="7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关键控制点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332" y="1466"/>
              <a:ext cx="8617" cy="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    上岗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圆角矩形标注 14"/>
            <p:cNvSpPr/>
            <p:nvPr/>
          </p:nvSpPr>
          <p:spPr bwMode="auto">
            <a:xfrm>
              <a:off x="2922" y="6087"/>
              <a:ext cx="3938" cy="1463"/>
            </a:xfrm>
            <a:prstGeom prst="wedgeRoundRectCallout">
              <a:avLst>
                <a:gd name="adj1" fmla="val -34479"/>
                <a:gd name="adj2" fmla="val 7278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5" y="6537"/>
              <a:ext cx="3528" cy="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cs typeface="微软雅黑" panose="020B0503020204020204" pitchFamily="34" charset="-122"/>
                </a:rPr>
                <a:t>精益制造，步步为赢</a:t>
              </a:r>
              <a:endParaRPr lang="zh-CN" altLang="en-US" dirty="0">
                <a:cs typeface="微软雅黑" panose="020B0503020204020204" pitchFamily="34" charset="-122"/>
              </a:endParaRPr>
            </a:p>
          </p:txBody>
        </p:sp>
        <p:sp>
          <p:nvSpPr>
            <p:cNvPr id="16" name="圆角矩形标注 15"/>
            <p:cNvSpPr/>
            <p:nvPr/>
          </p:nvSpPr>
          <p:spPr bwMode="auto">
            <a:xfrm>
              <a:off x="7310" y="6087"/>
              <a:ext cx="3938" cy="1463"/>
            </a:xfrm>
            <a:prstGeom prst="wedgeRoundRectCallout">
              <a:avLst>
                <a:gd name="adj1" fmla="val -34479"/>
                <a:gd name="adj2" fmla="val 7278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35" y="6537"/>
              <a:ext cx="3528" cy="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cs typeface="微软雅黑" panose="020B0503020204020204" pitchFamily="34" charset="-122"/>
                </a:rPr>
                <a:t>齐心合力，共创佳绩</a:t>
              </a:r>
              <a:endParaRPr lang="zh-CN" altLang="en-US" dirty="0">
                <a:cs typeface="微软雅黑" panose="020B0503020204020204" pitchFamily="34" charset="-122"/>
              </a:endParaRPr>
            </a:p>
          </p:txBody>
        </p:sp>
        <p:sp>
          <p:nvSpPr>
            <p:cNvPr id="17" name="圆角矩形标注 16"/>
            <p:cNvSpPr/>
            <p:nvPr/>
          </p:nvSpPr>
          <p:spPr bwMode="auto">
            <a:xfrm>
              <a:off x="11697" y="6087"/>
              <a:ext cx="5062" cy="1463"/>
            </a:xfrm>
            <a:prstGeom prst="wedgeRoundRectCallout">
              <a:avLst>
                <a:gd name="adj1" fmla="val -34479"/>
                <a:gd name="adj2" fmla="val 7278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43" y="6425"/>
              <a:ext cx="4968" cy="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cs typeface="微软雅黑" panose="020B0503020204020204" pitchFamily="34" charset="-122"/>
                </a:rPr>
                <a:t>有志者事竟成，我行动我定能</a:t>
              </a:r>
              <a:endParaRPr lang="zh-CN" altLang="en-US" dirty="0">
                <a:cs typeface="微软雅黑" panose="020B0503020204020204" pitchFamily="34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 bwMode="auto">
            <a:xfrm>
              <a:off x="2810" y="8450"/>
              <a:ext cx="3938" cy="1463"/>
            </a:xfrm>
            <a:prstGeom prst="wedgeRoundRectCallout">
              <a:avLst>
                <a:gd name="adj1" fmla="val -34479"/>
                <a:gd name="adj2" fmla="val 7278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35" y="8900"/>
              <a:ext cx="3528" cy="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cs typeface="微软雅黑" panose="020B0503020204020204" pitchFamily="34" charset="-122"/>
                </a:rPr>
                <a:t>超越自我，追求卓越</a:t>
              </a:r>
              <a:endParaRPr lang="zh-CN" altLang="en-US" dirty="0"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54425" y="610606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:\360Downloads\79bOOOPICe6_副本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91544" y="548680"/>
            <a:ext cx="8039123" cy="609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04034" y="2072818"/>
          <a:ext cx="4643120" cy="3601720"/>
        </p:xfrm>
        <a:graphic>
          <a:graphicData uri="http://schemas.openxmlformats.org/drawingml/2006/table">
            <a:tbl>
              <a:tblPr/>
              <a:tblGrid>
                <a:gridCol w="995045"/>
                <a:gridCol w="3648075"/>
              </a:tblGrid>
              <a:tr h="234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准</a:t>
                      </a:r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备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获取信息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记录要点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集合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整队问</a:t>
                      </a:r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好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8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报</a:t>
                      </a:r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数</a:t>
                      </a:r>
                      <a:r>
                        <a:rPr lang="en-US" altLang="zh-CN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点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到</a:t>
                      </a:r>
                      <a:endParaRPr lang="en-US" altLang="zh-CN" sz="1500" b="0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 vMerge="1">
                  <a:tcPr marL="5517" marR="5517" marT="5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记录考勤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</a:t>
                      </a:r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结</a:t>
                      </a:r>
                      <a:endParaRPr lang="en-US" altLang="zh-CN" sz="1800" b="1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计划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总结昨日工作状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况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 vMerge="1">
                  <a:tcPr marL="5517" marR="5517" marT="5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安排当日工作计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划</a:t>
                      </a:r>
                      <a:r>
                        <a:rPr lang="en-US" altLang="zh-CN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指标</a:t>
                      </a:r>
                      <a:endParaRPr lang="en-US" altLang="zh-CN" sz="1500" b="0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提示关键控制点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传达公司</a:t>
                      </a:r>
                      <a:r>
                        <a:rPr lang="en-US" altLang="zh-CN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车间重要通知</a:t>
                      </a:r>
                      <a:endParaRPr lang="zh-CN" altLang="en-US" sz="1500" b="0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80">
                <a:tc vMerge="1">
                  <a:tcPr marL="5517" marR="5517" marT="5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提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问</a:t>
                      </a:r>
                      <a:r>
                        <a:rPr lang="en-US" altLang="zh-CN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反馈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激励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员工分享</a:t>
                      </a:r>
                      <a:r>
                        <a:rPr lang="en-US" altLang="zh-CN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员工培</a:t>
                      </a: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训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 vMerge="1">
                  <a:tcPr marL="5517" marR="5517" marT="5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鼓舞士气</a:t>
                      </a:r>
                      <a:endParaRPr lang="zh-CN" altLang="en-US" sz="15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上岗</a:t>
                      </a:r>
                      <a:endParaRPr lang="zh-CN" altLang="en-US" sz="1800" b="1" i="0" u="none" strike="noStrike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团队口号</a:t>
                      </a:r>
                      <a:endParaRPr lang="zh-CN" altLang="en-US" sz="15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宣布作业开始</a:t>
                      </a:r>
                      <a:endParaRPr lang="zh-CN" altLang="en-US" sz="1500" b="0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4650394" y="1144124"/>
            <a:ext cx="3950750" cy="428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u="none" strike="noStrike" normalizeH="0" baseline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   则</a:t>
            </a:r>
            <a:endParaRPr kumimoji="0" lang="zh-CN" altLang="en-US" sz="2400" u="none" strike="noStrike" normalizeH="0" baseline="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78866" y="309304"/>
            <a:ext cx="54721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知识卡片</a:t>
            </a:r>
            <a:endParaRPr lang="zh-CN" altLang="en-US" sz="3200" b="1" i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810" y="913765"/>
            <a:ext cx="11242040" cy="5596890"/>
            <a:chOff x="3136" y="1325"/>
            <a:chExt cx="11397" cy="9475"/>
          </a:xfrm>
        </p:grpSpPr>
        <p:pic>
          <p:nvPicPr>
            <p:cNvPr id="11" name="图片 10" descr="6137723_165244028000_2.jpg"/>
            <p:cNvPicPr>
              <a:picLocks noChangeAspect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27" t="12505" r="1039" b="9091"/>
            <a:stretch>
              <a:fillRect/>
            </a:stretch>
          </p:blipFill>
          <p:spPr>
            <a:xfrm>
              <a:off x="3590" y="1998"/>
              <a:ext cx="10943" cy="880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250" y="4837"/>
              <a:ext cx="7857" cy="5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班前会是：</a:t>
              </a:r>
              <a:endParaRPr lang="en-US" altLang="zh-CN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由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班长主持</a:t>
              </a: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运营</a:t>
              </a:r>
              <a:endPara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以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班组</a:t>
              </a: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为单位，</a:t>
              </a:r>
              <a:endPara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在工作开始之前，</a:t>
              </a:r>
              <a:endPara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指定</a:t>
              </a: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的地点，</a:t>
              </a:r>
              <a:endPara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lvl="0" indent="-34290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班组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成员集合</a:t>
              </a: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在一起召开的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工作准备</a:t>
              </a:r>
              <a:r>
                <a:rPr lang="zh-CN" altLang="en-US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会议</a:t>
              </a:r>
              <a:r>
                <a:rPr lang="zh-CN" altLang="en-US" sz="20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6" y="1325"/>
              <a:ext cx="3464" cy="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、班前会定义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21005" y="159430"/>
            <a:ext cx="424847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一、班前会的定义和价值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80504" y="3351513"/>
            <a:ext cx="2643206" cy="15001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有利于现场管理的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工作的布置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任务的达成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重要通知的传达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77414" y="3532842"/>
            <a:ext cx="3714776" cy="11372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有利于班长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树立威信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提高沟通表达能力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8887" y="3163388"/>
            <a:ext cx="4500594" cy="1876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有利于团队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提升士气和凝聚力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促进经验交流和分享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员工技能培训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愉快开始一天的生产作业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340" y="318724"/>
            <a:ext cx="424847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一、班前会的定义和价值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80524" y="1712287"/>
            <a:ext cx="21996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、班前会价值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2165" y="2757170"/>
            <a:ext cx="10567670" cy="3046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班前会是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现场管理的基础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对现场管理控制的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“人 机 料 法 环”</a:t>
            </a: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起着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计划和检核</a:t>
            </a: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作用</a:t>
            </a:r>
            <a:endParaRPr lang="en-US" altLang="zh-CN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班前会能有效提高员工士气，增强团队凝聚力，是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班组建设</a:t>
            </a: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的重要工具之一。</a:t>
            </a:r>
            <a:endParaRPr lang="zh-CN" altLang="en-US" sz="2400" dirty="0">
              <a:cs typeface="微软雅黑" panose="020B0503020204020204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11967" y="1533200"/>
            <a:ext cx="4474840" cy="580926"/>
          </a:xfrm>
        </p:spPr>
        <p:txBody>
          <a:bodyPr/>
          <a:lstStyle/>
          <a:p>
            <a:pPr algn="l"/>
            <a:r>
              <a:rPr lang="zh-CN" altLang="en-US" sz="3000" dirty="0" smtClean="0"/>
              <a:t>班前会的核心价值总结</a:t>
            </a:r>
            <a:endParaRPr lang="zh-CN" altLang="en-US" sz="3000" dirty="0"/>
          </a:p>
        </p:txBody>
      </p:sp>
      <p:pic>
        <p:nvPicPr>
          <p:cNvPr id="6" name="Picture 2" descr="D:\360Downloads\55bOOOPICf2_副本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7026427" y="11"/>
            <a:ext cx="2071702" cy="27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12165" y="304754"/>
            <a:ext cx="424847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一、班前会的定义和价值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850" y="1405255"/>
            <a:ext cx="11290935" cy="5015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</a:t>
            </a:r>
            <a:r>
              <a:rPr lang="zh-CN" altLang="en-US" sz="320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前会</a:t>
            </a:r>
            <a:r>
              <a:rPr lang="zh-CN" altLang="en-US" sz="3200" dirty="0" smtClean="0">
                <a:cs typeface="微软雅黑" panose="020B0503020204020204" pitchFamily="34" charset="-122"/>
              </a:rPr>
              <a:t>班前会的目的是为了更好的传达管理信息，</a:t>
            </a:r>
            <a:endParaRPr lang="zh-CN" altLang="en-US" sz="3200" dirty="0" smtClean="0">
              <a:cs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3200" dirty="0" smtClean="0">
                <a:cs typeface="微软雅黑" panose="020B0503020204020204" pitchFamily="34" charset="-122"/>
              </a:rPr>
              <a:t>加强人员之间的沟通交流，增强每个团队的凝聚力和向心力，提高工作质量与效率，使每位员工每天都能轻松高效的工作、快乐的工作，</a:t>
            </a:r>
            <a:endParaRPr lang="zh-CN" altLang="en-US" sz="3200" dirty="0" smtClean="0"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850" y="464139"/>
            <a:ext cx="424847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一、班前会的定义和价值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8175" y="1265555"/>
            <a:ext cx="10716260" cy="5107305"/>
            <a:chOff x="3086" y="1582"/>
            <a:chExt cx="13126" cy="8454"/>
          </a:xfrm>
        </p:grpSpPr>
        <p:sp>
          <p:nvSpPr>
            <p:cNvPr id="10242" name="TextBox 3"/>
            <p:cNvSpPr txBox="1">
              <a:spLocks noChangeArrowheads="1"/>
            </p:cNvSpPr>
            <p:nvPr/>
          </p:nvSpPr>
          <p:spPr bwMode="auto">
            <a:xfrm>
              <a:off x="3086" y="1582"/>
              <a:ext cx="8491" cy="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i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2.1 </a:t>
              </a:r>
              <a:r>
                <a:rPr lang="zh-CN" altLang="en-US" sz="24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</a:t>
              </a:r>
              <a:r>
                <a:rPr lang="zh-CN" altLang="en-US" sz="240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前</a:t>
              </a:r>
              <a:r>
                <a:rPr lang="zh-CN" altLang="en-US" sz="24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会的内容</a:t>
              </a:r>
              <a:r>
                <a:rPr lang="en-US" altLang="zh-CN" sz="24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应该讲什么</a:t>
              </a:r>
              <a:endParaRPr lang="zh-CN" altLang="en-US" sz="240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476" y="3019"/>
              <a:ext cx="12735" cy="7018"/>
              <a:chOff x="714349" y="2285992"/>
              <a:chExt cx="8086883" cy="4456121"/>
            </a:xfrm>
          </p:grpSpPr>
          <p:sp>
            <p:nvSpPr>
              <p:cNvPr id="10243" name="Rectangle 74"/>
              <p:cNvSpPr>
                <a:spLocks noChangeArrowheads="1"/>
              </p:cNvSpPr>
              <p:nvPr/>
            </p:nvSpPr>
            <p:spPr bwMode="auto">
              <a:xfrm>
                <a:off x="714349" y="2636838"/>
                <a:ext cx="3307561" cy="208756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 sz="1200" i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4" name="Rectangle 74"/>
              <p:cNvSpPr>
                <a:spLocks noChangeArrowheads="1"/>
              </p:cNvSpPr>
              <p:nvPr/>
            </p:nvSpPr>
            <p:spPr bwMode="auto">
              <a:xfrm>
                <a:off x="714349" y="4797425"/>
                <a:ext cx="3307561" cy="19446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 sz="1200" i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5" name="Rectangle 74"/>
              <p:cNvSpPr>
                <a:spLocks noChangeArrowheads="1"/>
              </p:cNvSpPr>
              <p:nvPr/>
            </p:nvSpPr>
            <p:spPr bwMode="auto">
              <a:xfrm>
                <a:off x="4071934" y="2636838"/>
                <a:ext cx="4729298" cy="208756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 sz="1200" i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6" name="Rectangle 74"/>
              <p:cNvSpPr>
                <a:spLocks noChangeArrowheads="1"/>
              </p:cNvSpPr>
              <p:nvPr/>
            </p:nvSpPr>
            <p:spPr bwMode="auto">
              <a:xfrm>
                <a:off x="4071934" y="4797425"/>
                <a:ext cx="4729298" cy="19446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 sz="1200" i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7" name="TextBox 8"/>
              <p:cNvSpPr txBox="1">
                <a:spLocks noChangeArrowheads="1"/>
              </p:cNvSpPr>
              <p:nvPr/>
            </p:nvSpPr>
            <p:spPr bwMode="auto">
              <a:xfrm>
                <a:off x="854757" y="3005736"/>
                <a:ext cx="3145739" cy="9691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员工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出勤情况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员工精神状态</a:t>
                </a:r>
                <a:endParaRPr lang="zh-CN" altLang="zh-CN" b="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8" name="TextBox 9"/>
              <p:cNvSpPr txBox="1">
                <a:spLocks noChangeArrowheads="1"/>
              </p:cNvSpPr>
              <p:nvPr/>
            </p:nvSpPr>
            <p:spPr bwMode="auto">
              <a:xfrm>
                <a:off x="888863" y="5211561"/>
                <a:ext cx="3065718" cy="9691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按操作规程实施作业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工艺技术变更的提醒和培训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249" name="TextBox 10"/>
              <p:cNvSpPr txBox="1">
                <a:spLocks noChangeArrowheads="1"/>
              </p:cNvSpPr>
              <p:nvPr/>
            </p:nvSpPr>
            <p:spPr bwMode="auto">
              <a:xfrm>
                <a:off x="4159905" y="5259676"/>
                <a:ext cx="4555499" cy="8516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岗位安全</a:t>
                </a:r>
                <a:r>
                  <a:rPr lang="zh-CN" altLang="zh-CN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防护要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注</a:t>
                </a:r>
                <a:r>
                  <a:rPr lang="zh-CN" altLang="zh-CN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意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事项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处理</a:t>
                </a:r>
                <a:r>
                  <a:rPr lang="zh-CN" altLang="zh-CN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方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法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安全隐患的提醒</a:t>
                </a:r>
                <a:endParaRPr lang="zh-CN" altLang="en-US" b="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250" name="TextBox 11"/>
              <p:cNvSpPr txBox="1">
                <a:spLocks noChangeArrowheads="1"/>
              </p:cNvSpPr>
              <p:nvPr/>
            </p:nvSpPr>
            <p:spPr bwMode="auto">
              <a:xfrm>
                <a:off x="4159905" y="3005736"/>
                <a:ext cx="4555499" cy="9691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上</a:t>
                </a:r>
                <a:r>
                  <a:rPr lang="zh-CN" altLang="zh-CN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一班生产情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况</a:t>
                </a: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、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设</a:t>
                </a:r>
                <a:r>
                  <a:rPr lang="zh-CN" altLang="zh-CN" b="0" i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备状况和存在的问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题</a:t>
                </a:r>
                <a:endParaRPr lang="en-US" altLang="zh-CN" b="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当</a:t>
                </a:r>
                <a:r>
                  <a:rPr lang="zh-CN" altLang="zh-CN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班</a:t>
                </a:r>
                <a:r>
                  <a:rPr lang="zh-CN" altLang="en-US" b="0" i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生产计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划安排</a:t>
                </a:r>
                <a:endParaRPr lang="zh-CN" altLang="en-US" b="0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1785918" y="2285992"/>
                <a:ext cx="1285884" cy="64294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200" b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讲人员</a:t>
                </a:r>
                <a:endParaRPr kumimoji="0" lang="zh-CN" altLang="en-US" sz="22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>
                <a:off x="5786446" y="2285992"/>
                <a:ext cx="1285884" cy="64294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200" b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讲任务</a:t>
                </a:r>
                <a:endParaRPr kumimoji="0" lang="zh-CN" altLang="en-US" sz="22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1785918" y="4500570"/>
                <a:ext cx="1285884" cy="64294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200" b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讲标准</a:t>
                </a:r>
                <a:endParaRPr kumimoji="0" lang="zh-CN" altLang="en-US" sz="22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>
                <a:off x="5857884" y="4500570"/>
                <a:ext cx="1285884" cy="64294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200" b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讲安全</a:t>
                </a:r>
                <a:endParaRPr kumimoji="0" lang="zh-CN" altLang="en-US" sz="22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爆炸形 2 19"/>
          <p:cNvSpPr/>
          <p:nvPr/>
        </p:nvSpPr>
        <p:spPr bwMode="auto">
          <a:xfrm>
            <a:off x="7789114" y="279146"/>
            <a:ext cx="2714612" cy="2071678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四必讲</a:t>
            </a:r>
            <a:endParaRPr kumimoji="0" lang="zh-CN" alt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637280" y="189419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:\360Downloads\79bOOOPICe6_副本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30805" y="474345"/>
            <a:ext cx="6530975" cy="60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95419" y="1712267"/>
          <a:ext cx="4500245" cy="3857654"/>
        </p:xfrm>
        <a:graphic>
          <a:graphicData uri="http://schemas.openxmlformats.org/drawingml/2006/table">
            <a:tbl>
              <a:tblPr/>
              <a:tblGrid>
                <a:gridCol w="4500245"/>
              </a:tblGrid>
              <a:tr h="10151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准</a:t>
                      </a:r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备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6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集合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总结</a:t>
                      </a:r>
                      <a:r>
                        <a:rPr lang="en-US" altLang="zh-CN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计划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96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激励</a:t>
                      </a:r>
                      <a:endParaRPr lang="zh-CN" altLang="en-US" sz="18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上岗</a:t>
                      </a:r>
                      <a:endParaRPr lang="zh-CN" altLang="en-US" sz="1800" b="1" i="0" u="none" strike="noStrike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517" marR="5517" marT="5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4095419" y="712137"/>
            <a:ext cx="4643470" cy="428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  </a:t>
            </a:r>
            <a:r>
              <a:rPr kumimoji="0" lang="en-US" altLang="zh-CN" sz="2400" u="none" strike="noStrike" normalizeH="0" baseline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u="none" strike="noStrike" normalizeH="0" baseline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班前会流程</a:t>
            </a:r>
            <a:endParaRPr kumimoji="0" lang="zh-CN" altLang="en-US" sz="2400" u="none" strike="noStrike" normalizeH="0" baseline="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66465" y="189"/>
            <a:ext cx="5526356" cy="576064"/>
          </a:xfrm>
        </p:spPr>
        <p:txBody>
          <a:bodyPr/>
          <a:lstStyle/>
          <a:p>
            <a:pPr marL="571500" lvl="0" indent="-5715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二、如何召开一个有效的班前会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6725" y="963930"/>
            <a:ext cx="11486515" cy="5775960"/>
            <a:chOff x="3250" y="1541"/>
            <a:chExt cx="12579" cy="9073"/>
          </a:xfrm>
        </p:grpSpPr>
        <p:sp>
          <p:nvSpPr>
            <p:cNvPr id="7" name="矩形 6"/>
            <p:cNvSpPr/>
            <p:nvPr/>
          </p:nvSpPr>
          <p:spPr bwMode="auto">
            <a:xfrm>
              <a:off x="3792" y="2938"/>
              <a:ext cx="3302" cy="2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0"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57" y="3003"/>
              <a:ext cx="2937" cy="19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细则：</a:t>
              </a:r>
              <a:endParaRPr lang="en-US" altLang="zh-CN" sz="200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i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000" i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zh-CN" altLang="en-US" sz="2400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获取信息</a:t>
              </a:r>
              <a:endParaRPr lang="en-US" altLang="zh-CN" sz="2400" i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i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i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zh-CN" altLang="en-US" dirty="0" smtClean="0">
                  <a:cs typeface="微软雅黑" panose="020B0503020204020204" pitchFamily="34" charset="-122"/>
                </a:rPr>
                <a:t>记录要点</a:t>
              </a:r>
              <a:endParaRPr lang="zh-CN" altLang="en-US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179" y="3615"/>
              <a:ext cx="7650" cy="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“昨日生产总结”、“当班生产计划”、“公司</a:t>
              </a:r>
              <a:r>
                <a:rPr lang="en-US" altLang="zh-CN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/</a:t>
              </a:r>
              <a:r>
                <a:rPr lang="zh-CN" altLang="en-US" dirty="0" smtClean="0">
                  <a:solidFill>
                    <a:srgbClr val="FF0000"/>
                  </a:solidFill>
                  <a:cs typeface="微软雅黑" panose="020B0503020204020204" pitchFamily="34" charset="-122"/>
                </a:rPr>
                <a:t>车间通知”</a:t>
              </a:r>
              <a:endParaRPr lang="en-US" altLang="zh-CN" dirty="0" smtClean="0">
                <a:solidFill>
                  <a:srgbClr val="FF0000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10" name="右箭头 9"/>
            <p:cNvSpPr/>
            <p:nvPr/>
          </p:nvSpPr>
          <p:spPr bwMode="auto">
            <a:xfrm>
              <a:off x="7167" y="3733"/>
              <a:ext cx="1013" cy="56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3250" y="1541"/>
              <a:ext cx="5643" cy="8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i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    准备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9862" y="4944"/>
              <a:ext cx="5747" cy="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图片 15" descr="图片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011404">
              <a:off x="7741" y="6077"/>
              <a:ext cx="2366" cy="2196"/>
            </a:xfrm>
            <a:prstGeom prst="rect">
              <a:avLst/>
            </a:prstGeom>
          </p:spPr>
        </p:pic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3857" y="7367"/>
              <a:ext cx="4428" cy="8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工作准备表</a:t>
              </a:r>
              <a:endParaRPr lang="zh-CN" altLang="en-US" sz="2800" i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PECIAL_SOURCE" val="bdnull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8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000" b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rgbClr val="FF0000"/>
          </a:solidFill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2537</Words>
  <Application>WPS 演示</Application>
  <PresentationFormat>全屏显示(4:3)</PresentationFormat>
  <Paragraphs>404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黑体</vt:lpstr>
      <vt:lpstr>华文细黑</vt:lpstr>
      <vt:lpstr>Arial Unicode MS</vt:lpstr>
      <vt:lpstr>隶书</vt:lpstr>
      <vt:lpstr>汉仪旗黑-85S</vt:lpstr>
      <vt:lpstr>李旭科毛笔行书</vt:lpstr>
      <vt:lpstr>楷体</vt:lpstr>
      <vt:lpstr>Office 主题</vt:lpstr>
      <vt:lpstr>nordridesign.com</vt:lpstr>
      <vt:lpstr>1_nordridesign.com</vt:lpstr>
      <vt:lpstr>2_nordridesign.com</vt:lpstr>
      <vt:lpstr>3_nordridesign.com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班前会的核心价值总结</vt:lpstr>
      <vt:lpstr>PowerPoint 演示文稿</vt:lpstr>
      <vt:lpstr>二、如何召开一个有效的班前会</vt:lpstr>
      <vt:lpstr>PowerPoint 演示文稿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二、如何召开一个有效的班前会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如何召开一个有效的班前会</dc:title>
  <dc:creator/>
  <cp:lastModifiedBy>monkeyhappy</cp:lastModifiedBy>
  <cp:revision>8</cp:revision>
  <dcterms:created xsi:type="dcterms:W3CDTF">2020-08-01T07:19:00Z</dcterms:created>
  <dcterms:modified xsi:type="dcterms:W3CDTF">2024-05-29T05:20:21Z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A16F8DFCFF07467FB8F9A049CF2F9918_12</vt:lpwstr>
  </property>
</Properties>
</file>