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64" r:id="rId3"/>
    <p:sldId id="463"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Lst>
  <p:sldSz cx="9144000" cy="5143500" type="screen16x9"/>
  <p:notesSz cx="6858000" cy="9144000"/>
  <p:embeddedFontLst>
    <p:embeddedFont>
      <p:font typeface="Calibri" panose="020F0502020204030204"/>
      <p:regular r:id="rId31"/>
      <p:bold r:id="rId32"/>
      <p:italic r:id="rId33"/>
      <p:boldItalic r:id="rId34"/>
    </p:embeddedFont>
    <p:embeddedFont>
      <p:font typeface="微软雅黑" panose="020B0503020204020204" pitchFamily="34" charset="-122"/>
      <p:regular r:id="rId35"/>
    </p:embeddedFont>
    <p:embeddedFont>
      <p:font typeface="锐字工房云字库粗黑GBK" panose="02010604000000000000" charset="-122"/>
      <p:regular r:id="rId36"/>
    </p:embeddedFont>
    <p:embeddedFont>
      <p:font typeface="华文仿宋" panose="02010600040101010101" pitchFamily="2" charset="-122"/>
      <p:regular r:id="rId37"/>
    </p:embeddedFont>
    <p:embeddedFont>
      <p:font typeface="Calibri" panose="020F0502020204030204" pitchFamily="34" charset="0"/>
      <p:regular r:id="rId38"/>
      <p:bold r:id="rId39"/>
      <p:italic r:id="rId40"/>
      <p:boldItalic r:id="rId41"/>
    </p:embeddedFont>
    <p:embeddedFont>
      <p:font typeface="锐字工房云字库美黑GBK" panose="02010604000000000000" charset="-122"/>
      <p:regular r:id="rId42"/>
    </p:embeddedFont>
    <p:embeddedFont>
      <p:font typeface="楷体" panose="02010609060101010101" charset="-122"/>
      <p:regular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 userDrawn="1">
          <p15:clr>
            <a:srgbClr val="A4A3A4"/>
          </p15:clr>
        </p15:guide>
        <p15:guide id="2" pos="31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微软用户" initials="微" lastIdx="1" clrIdx="0"/>
  <p:cmAuthor id="3" name="王保镇" initials="王" lastIdx="1" clrIdx="0"/>
  <p:cmAuthor id="4" name="CHEN Yanni" initials="CY" lastIdx="1" clrIdx="3"/>
  <p:cmAuthor id="5" name="92432" initials="9"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E53"/>
    <a:srgbClr val="C00000"/>
    <a:srgbClr val="00561F"/>
    <a:srgbClr val="FFFFFF"/>
    <a:srgbClr val="C9DA00"/>
    <a:srgbClr val="CCDC00"/>
    <a:srgbClr val="C5D800"/>
    <a:srgbClr val="C6D800"/>
    <a:srgbClr val="76A50E"/>
    <a:srgbClr val="13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6" autoAdjust="0"/>
    <p:restoredTop sz="96201" autoAdjust="0"/>
  </p:normalViewPr>
  <p:slideViewPr>
    <p:cSldViewPr showGuides="1">
      <p:cViewPr>
        <p:scale>
          <a:sx n="80" d="100"/>
          <a:sy n="80" d="100"/>
        </p:scale>
        <p:origin x="1926" y="1182"/>
      </p:cViewPr>
      <p:guideLst>
        <p:guide orient="horz" pos="1349"/>
        <p:guide pos="3181"/>
      </p:guideLst>
    </p:cSldViewPr>
  </p:slideViewPr>
  <p:notesTextViewPr>
    <p:cViewPr>
      <p:scale>
        <a:sx n="100" d="100"/>
        <a:sy n="100" d="100"/>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382.xml"/><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06-19T09:26:16.149" idx="3">
    <p:pos x="10" y="10"/>
    <p:text>本页内容保留，风格可以变换</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23-06-19T09:27:07.946" idx="2">
    <p:pos x="6866" y="10"/>
    <p:text>整个幻灯片色系可以调整变换，内容需要保留。</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A4F09-C816-46EA-8643-332589F14E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CE9B-81DC-4E2A-9C67-CE0D35C83A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6B91CB06-238C-46E9-A29C-281D466DDFC4}"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文本框 3"/>
          <p:cNvSpPr txBox="1"/>
          <p:nvPr userDrawn="1"/>
        </p:nvSpPr>
        <p:spPr>
          <a:xfrm>
            <a:off x="1953101" y="203835"/>
            <a:ext cx="3048000" cy="299085"/>
          </a:xfrm>
          <a:prstGeom prst="rect">
            <a:avLst/>
          </a:prstGeom>
          <a:noFill/>
        </p:spPr>
        <p:txBody>
          <a:bodyPr wrap="square" rtlCol="0">
            <a:spAutoFit/>
          </a:bodyPr>
          <a:p>
            <a:endParaRPr lang="zh-CN" altLang="en-US" sz="135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324000"/>
            <a:ext cx="8139178" cy="4860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3"/>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6"/>
            </p:custDataLst>
          </p:nvPr>
        </p:nvSpPr>
        <p:spPr>
          <a:xfrm>
            <a:off x="0" y="0"/>
            <a:ext cx="0"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2" name="图片 1" descr="09.02.1(1)"/>
          <p:cNvPicPr>
            <a:picLocks noChangeAspect="1"/>
          </p:cNvPicPr>
          <p:nvPr userDrawn="1"/>
        </p:nvPicPr>
        <p:blipFill>
          <a:blip r:embed="rId17"/>
          <a:stretch>
            <a:fillRect/>
          </a:stretch>
        </p:blipFill>
        <p:spPr>
          <a:xfrm>
            <a:off x="8128159" y="0"/>
            <a:ext cx="950595" cy="4800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3.jpeg"/><Relationship Id="rId4" Type="http://schemas.openxmlformats.org/officeDocument/2006/relationships/tags" Target="../tags/tag62.xml"/><Relationship Id="rId3" Type="http://schemas.openxmlformats.org/officeDocument/2006/relationships/image" Target="../media/image2.jpeg"/><Relationship Id="rId2" Type="http://schemas.openxmlformats.org/officeDocument/2006/relationships/tags" Target="../tags/tag61.xml"/><Relationship Id="rId12" Type="http://schemas.openxmlformats.org/officeDocument/2006/relationships/comments" Target="../comments/comment1.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6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91.xml"/></Relationships>
</file>

<file path=ppt/slides/_rels/slide12.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2" Type="http://schemas.openxmlformats.org/officeDocument/2006/relationships/notesSlide" Target="../notesSlides/notesSlide12.xml"/><Relationship Id="rId11" Type="http://schemas.openxmlformats.org/officeDocument/2006/relationships/slideLayout" Target="../slideLayouts/slideLayout7.xml"/><Relationship Id="rId10" Type="http://schemas.openxmlformats.org/officeDocument/2006/relationships/tags" Target="../tags/tag201.xml"/><Relationship Id="rId1" Type="http://schemas.openxmlformats.org/officeDocument/2006/relationships/tags" Target="../tags/tag192.xml"/></Relationships>
</file>

<file path=ppt/slides/_rels/slide13.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4" Type="http://schemas.openxmlformats.org/officeDocument/2006/relationships/notesSlide" Target="../notesSlides/notesSlide13.xml"/><Relationship Id="rId23" Type="http://schemas.openxmlformats.org/officeDocument/2006/relationships/slideLayout" Target="../slideLayouts/slideLayout7.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tags" Target="../tags/tag203.xml"/><Relationship Id="rId19" Type="http://schemas.openxmlformats.org/officeDocument/2006/relationships/tags" Target="../tags/tag220.xml"/><Relationship Id="rId18" Type="http://schemas.openxmlformats.org/officeDocument/2006/relationships/tags" Target="../tags/tag219.xml"/><Relationship Id="rId17" Type="http://schemas.openxmlformats.org/officeDocument/2006/relationships/tags" Target="../tags/tag218.xml"/><Relationship Id="rId16" Type="http://schemas.openxmlformats.org/officeDocument/2006/relationships/tags" Target="../tags/tag217.xml"/><Relationship Id="rId15" Type="http://schemas.openxmlformats.org/officeDocument/2006/relationships/tags" Target="../tags/tag216.xml"/><Relationship Id="rId14" Type="http://schemas.openxmlformats.org/officeDocument/2006/relationships/tags" Target="../tags/tag215.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2.xml"/></Relationships>
</file>

<file path=ppt/slides/_rels/slide14.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3" Type="http://schemas.openxmlformats.org/officeDocument/2006/relationships/notesSlide" Target="../notesSlides/notesSlide14.xml"/><Relationship Id="rId32" Type="http://schemas.openxmlformats.org/officeDocument/2006/relationships/slideLayout" Target="../slideLayouts/slideLayout7.xml"/><Relationship Id="rId31" Type="http://schemas.openxmlformats.org/officeDocument/2006/relationships/tags" Target="../tags/tag254.xml"/><Relationship Id="rId30" Type="http://schemas.openxmlformats.org/officeDocument/2006/relationships/tags" Target="../tags/tag253.xml"/><Relationship Id="rId3" Type="http://schemas.openxmlformats.org/officeDocument/2006/relationships/tags" Target="../tags/tag226.xml"/><Relationship Id="rId29" Type="http://schemas.openxmlformats.org/officeDocument/2006/relationships/tags" Target="../tags/tag252.xml"/><Relationship Id="rId28" Type="http://schemas.openxmlformats.org/officeDocument/2006/relationships/tags" Target="../tags/tag251.xml"/><Relationship Id="rId27" Type="http://schemas.openxmlformats.org/officeDocument/2006/relationships/tags" Target="../tags/tag250.xml"/><Relationship Id="rId26" Type="http://schemas.openxmlformats.org/officeDocument/2006/relationships/tags" Target="../tags/tag249.xml"/><Relationship Id="rId25" Type="http://schemas.openxmlformats.org/officeDocument/2006/relationships/tags" Target="../tags/tag248.xml"/><Relationship Id="rId24" Type="http://schemas.openxmlformats.org/officeDocument/2006/relationships/tags" Target="../tags/tag247.xml"/><Relationship Id="rId23" Type="http://schemas.openxmlformats.org/officeDocument/2006/relationships/tags" Target="../tags/tag246.xml"/><Relationship Id="rId22" Type="http://schemas.openxmlformats.org/officeDocument/2006/relationships/tags" Target="../tags/tag245.xml"/><Relationship Id="rId21" Type="http://schemas.openxmlformats.org/officeDocument/2006/relationships/tags" Target="../tags/tag244.xml"/><Relationship Id="rId20" Type="http://schemas.openxmlformats.org/officeDocument/2006/relationships/tags" Target="../tags/tag243.xml"/><Relationship Id="rId2" Type="http://schemas.openxmlformats.org/officeDocument/2006/relationships/tags" Target="../tags/tag225.xml"/><Relationship Id="rId19" Type="http://schemas.openxmlformats.org/officeDocument/2006/relationships/tags" Target="../tags/tag242.xml"/><Relationship Id="rId18" Type="http://schemas.openxmlformats.org/officeDocument/2006/relationships/tags" Target="../tags/tag241.xml"/><Relationship Id="rId17" Type="http://schemas.openxmlformats.org/officeDocument/2006/relationships/tags" Target="../tags/tag240.xml"/><Relationship Id="rId16" Type="http://schemas.openxmlformats.org/officeDocument/2006/relationships/tags" Target="../tags/tag239.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15.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4" Type="http://schemas.openxmlformats.org/officeDocument/2006/relationships/notesSlide" Target="../notesSlides/notesSlide15.xml"/><Relationship Id="rId13" Type="http://schemas.openxmlformats.org/officeDocument/2006/relationships/slideLayout" Target="../slideLayouts/slideLayout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16.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1" Type="http://schemas.openxmlformats.org/officeDocument/2006/relationships/notesSlide" Target="../notesSlides/notesSlide16.xml"/><Relationship Id="rId30" Type="http://schemas.openxmlformats.org/officeDocument/2006/relationships/slideLayout" Target="../slideLayouts/slideLayout7.xml"/><Relationship Id="rId3" Type="http://schemas.openxmlformats.org/officeDocument/2006/relationships/tags" Target="../tags/tag269.xml"/><Relationship Id="rId29" Type="http://schemas.openxmlformats.org/officeDocument/2006/relationships/tags" Target="../tags/tag295.xml"/><Relationship Id="rId28" Type="http://schemas.openxmlformats.org/officeDocument/2006/relationships/tags" Target="../tags/tag294.xml"/><Relationship Id="rId27" Type="http://schemas.openxmlformats.org/officeDocument/2006/relationships/tags" Target="../tags/tag293.xml"/><Relationship Id="rId26" Type="http://schemas.openxmlformats.org/officeDocument/2006/relationships/tags" Target="../tags/tag292.xml"/><Relationship Id="rId25" Type="http://schemas.openxmlformats.org/officeDocument/2006/relationships/tags" Target="../tags/tag291.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tags" Target="../tags/tag268.xml"/><Relationship Id="rId19" Type="http://schemas.openxmlformats.org/officeDocument/2006/relationships/tags" Target="../tags/tag285.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tags" Target="../tags/tag267.xml"/></Relationships>
</file>

<file path=ppt/slides/_rels/slide17.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6" Type="http://schemas.openxmlformats.org/officeDocument/2006/relationships/notesSlide" Target="../notesSlides/notesSlide17.xml"/><Relationship Id="rId25" Type="http://schemas.openxmlformats.org/officeDocument/2006/relationships/slideLayout" Target="../slideLayouts/slideLayout7.xml"/><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tags" Target="../tags/tag297.xml"/><Relationship Id="rId19" Type="http://schemas.openxmlformats.org/officeDocument/2006/relationships/tags" Target="../tags/tag314.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18.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2" Type="http://schemas.openxmlformats.org/officeDocument/2006/relationships/notesSlide" Target="../notesSlides/notesSlide18.xml"/><Relationship Id="rId21" Type="http://schemas.openxmlformats.org/officeDocument/2006/relationships/slideLayout" Target="../slideLayouts/slideLayout7.xml"/><Relationship Id="rId20" Type="http://schemas.openxmlformats.org/officeDocument/2006/relationships/tags" Target="../tags/tag339.xml"/><Relationship Id="rId2" Type="http://schemas.openxmlformats.org/officeDocument/2006/relationships/tags" Target="../tags/tag321.xml"/><Relationship Id="rId19" Type="http://schemas.openxmlformats.org/officeDocument/2006/relationships/tags" Target="../tags/tag338.xml"/><Relationship Id="rId18" Type="http://schemas.openxmlformats.org/officeDocument/2006/relationships/tags" Target="../tags/tag337.xml"/><Relationship Id="rId17" Type="http://schemas.openxmlformats.org/officeDocument/2006/relationships/tags" Target="../tags/tag336.xml"/><Relationship Id="rId16" Type="http://schemas.openxmlformats.org/officeDocument/2006/relationships/tags" Target="../tags/tag335.xml"/><Relationship Id="rId15" Type="http://schemas.openxmlformats.org/officeDocument/2006/relationships/tags" Target="../tags/tag334.xml"/><Relationship Id="rId14" Type="http://schemas.openxmlformats.org/officeDocument/2006/relationships/tags" Target="../tags/tag333.xml"/><Relationship Id="rId13" Type="http://schemas.openxmlformats.org/officeDocument/2006/relationships/tags" Target="../tags/tag332.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comments" Target="../comments/comment2.xml"/><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tags" Target="../tags/tag76.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3" Type="http://schemas.openxmlformats.org/officeDocument/2006/relationships/notesSlide" Target="../notesSlides/notesSlide20.xml"/><Relationship Id="rId22" Type="http://schemas.openxmlformats.org/officeDocument/2006/relationships/slideLayout" Target="../slideLayouts/slideLayout7.xml"/><Relationship Id="rId21" Type="http://schemas.openxmlformats.org/officeDocument/2006/relationships/tags" Target="../tags/tag360.xml"/><Relationship Id="rId20" Type="http://schemas.openxmlformats.org/officeDocument/2006/relationships/tags" Target="../tags/tag359.xml"/><Relationship Id="rId2" Type="http://schemas.openxmlformats.org/officeDocument/2006/relationships/tags" Target="../tags/tag341.xml"/><Relationship Id="rId19" Type="http://schemas.openxmlformats.org/officeDocument/2006/relationships/tags" Target="../tags/tag358.xml"/><Relationship Id="rId18" Type="http://schemas.openxmlformats.org/officeDocument/2006/relationships/tags" Target="../tags/tag357.xml"/><Relationship Id="rId17" Type="http://schemas.openxmlformats.org/officeDocument/2006/relationships/tags" Target="../tags/tag356.xml"/><Relationship Id="rId16" Type="http://schemas.openxmlformats.org/officeDocument/2006/relationships/tags" Target="../tags/tag355.xml"/><Relationship Id="rId15" Type="http://schemas.openxmlformats.org/officeDocument/2006/relationships/tags" Target="../tags/tag354.xml"/><Relationship Id="rId14" Type="http://schemas.openxmlformats.org/officeDocument/2006/relationships/tags" Target="../tags/tag353.xml"/><Relationship Id="rId13" Type="http://schemas.openxmlformats.org/officeDocument/2006/relationships/tags" Target="../tags/tag352.xml"/><Relationship Id="rId12" Type="http://schemas.openxmlformats.org/officeDocument/2006/relationships/tags" Target="../tags/tag351.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0.xml"/></Relationships>
</file>

<file path=ppt/slides/_rels/slide21.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2" Type="http://schemas.openxmlformats.org/officeDocument/2006/relationships/notesSlide" Target="../notesSlides/notesSlide21.xml"/><Relationship Id="rId11" Type="http://schemas.openxmlformats.org/officeDocument/2006/relationships/slideLayout" Target="../slideLayouts/slideLayout7.xml"/><Relationship Id="rId10" Type="http://schemas.openxmlformats.org/officeDocument/2006/relationships/tags" Target="../tags/tag370.xml"/><Relationship Id="rId1" Type="http://schemas.openxmlformats.org/officeDocument/2006/relationships/tags" Target="../tags/tag361.xml"/></Relationships>
</file>

<file path=ppt/slides/_rels/slide22.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3" Type="http://schemas.openxmlformats.org/officeDocument/2006/relationships/notesSlide" Target="../notesSlides/notesSlide22.xml"/><Relationship Id="rId12" Type="http://schemas.openxmlformats.org/officeDocument/2006/relationships/slideLayout" Target="../slideLayouts/slideLayout7.xml"/><Relationship Id="rId11" Type="http://schemas.openxmlformats.org/officeDocument/2006/relationships/tags" Target="../tags/tag381.xml"/><Relationship Id="rId10" Type="http://schemas.openxmlformats.org/officeDocument/2006/relationships/tags" Target="../tags/tag380.xml"/><Relationship Id="rId1" Type="http://schemas.openxmlformats.org/officeDocument/2006/relationships/tags" Target="../tags/tag37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6" Type="http://schemas.openxmlformats.org/officeDocument/2006/relationships/notesSlide" Target="../notesSlides/notesSlide4.xml"/><Relationship Id="rId25" Type="http://schemas.openxmlformats.org/officeDocument/2006/relationships/slideLayout" Target="../slideLayouts/slideLayout7.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2" Type="http://schemas.openxmlformats.org/officeDocument/2006/relationships/notesSlide" Target="../notesSlides/notesSlide5.xml"/><Relationship Id="rId31" Type="http://schemas.openxmlformats.org/officeDocument/2006/relationships/slideLayout" Target="../slideLayouts/slideLayout7.xml"/><Relationship Id="rId30" Type="http://schemas.openxmlformats.org/officeDocument/2006/relationships/tags" Target="../tags/tag141.xml"/><Relationship Id="rId3" Type="http://schemas.openxmlformats.org/officeDocument/2006/relationships/tags" Target="../tags/tag114.xml"/><Relationship Id="rId29" Type="http://schemas.openxmlformats.org/officeDocument/2006/relationships/tags" Target="../tags/tag140.xml"/><Relationship Id="rId28" Type="http://schemas.openxmlformats.org/officeDocument/2006/relationships/tags" Target="../tags/tag139.xml"/><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tags" Target="../tags/tag113.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6" Type="http://schemas.openxmlformats.org/officeDocument/2006/relationships/notesSlide" Target="../notesSlides/notesSlide6.xml"/><Relationship Id="rId35" Type="http://schemas.openxmlformats.org/officeDocument/2006/relationships/slideLayout" Target="../slideLayouts/slideLayout7.xml"/><Relationship Id="rId34" Type="http://schemas.openxmlformats.org/officeDocument/2006/relationships/tags" Target="../tags/tag175.xml"/><Relationship Id="rId33" Type="http://schemas.openxmlformats.org/officeDocument/2006/relationships/tags" Target="../tags/tag174.xml"/><Relationship Id="rId32" Type="http://schemas.openxmlformats.org/officeDocument/2006/relationships/tags" Target="../tags/tag173.xml"/><Relationship Id="rId31" Type="http://schemas.openxmlformats.org/officeDocument/2006/relationships/tags" Target="../tags/tag172.xml"/><Relationship Id="rId30" Type="http://schemas.openxmlformats.org/officeDocument/2006/relationships/tags" Target="../tags/tag171.xml"/><Relationship Id="rId3" Type="http://schemas.openxmlformats.org/officeDocument/2006/relationships/tags" Target="../tags/tag144.xml"/><Relationship Id="rId29" Type="http://schemas.openxmlformats.org/officeDocument/2006/relationships/tags" Target="../tags/tag170.xml"/><Relationship Id="rId28" Type="http://schemas.openxmlformats.org/officeDocument/2006/relationships/tags" Target="../tags/tag169.xml"/><Relationship Id="rId27" Type="http://schemas.openxmlformats.org/officeDocument/2006/relationships/tags" Target="../tags/tag168.xml"/><Relationship Id="rId26" Type="http://schemas.openxmlformats.org/officeDocument/2006/relationships/tags" Target="../tags/tag167.xml"/><Relationship Id="rId25" Type="http://schemas.openxmlformats.org/officeDocument/2006/relationships/tags" Target="../tags/tag166.xml"/><Relationship Id="rId24" Type="http://schemas.openxmlformats.org/officeDocument/2006/relationships/tags" Target="../tags/tag165.xml"/><Relationship Id="rId23" Type="http://schemas.openxmlformats.org/officeDocument/2006/relationships/tags" Target="../tags/tag164.xml"/><Relationship Id="rId22" Type="http://schemas.openxmlformats.org/officeDocument/2006/relationships/tags" Target="../tags/tag163.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3.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2.xml"/></Relationships>
</file>

<file path=ppt/slides/_rels/slide7.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3" Type="http://schemas.openxmlformats.org/officeDocument/2006/relationships/notesSlide" Target="../notesSlides/notesSlide7.xml"/><Relationship Id="rId12" Type="http://schemas.openxmlformats.org/officeDocument/2006/relationships/slideLayout" Target="../slideLayouts/slideLayout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189.xml"/><Relationship Id="rId1" Type="http://schemas.openxmlformats.org/officeDocument/2006/relationships/tags" Target="../tags/tag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95811" y="461486"/>
            <a:ext cx="3048000" cy="299085"/>
          </a:xfrm>
          <a:prstGeom prst="rect">
            <a:avLst/>
          </a:prstGeom>
          <a:noFill/>
        </p:spPr>
        <p:txBody>
          <a:bodyPr wrap="square" rtlCol="0">
            <a:spAutoFit/>
          </a:bodyPr>
          <a:p>
            <a:endParaRPr lang="zh-CN" altLang="en-US" sz="1350">
              <a:solidFill>
                <a:schemeClr val="dk1"/>
              </a:solidFill>
            </a:endParaRPr>
          </a:p>
        </p:txBody>
      </p:sp>
      <p:sp>
        <p:nvSpPr>
          <p:cNvPr id="2" name="文本框 1"/>
          <p:cNvSpPr txBox="1"/>
          <p:nvPr/>
        </p:nvSpPr>
        <p:spPr>
          <a:xfrm>
            <a:off x="135731" y="653891"/>
            <a:ext cx="5449729" cy="2124710"/>
          </a:xfrm>
          <a:prstGeom prst="rect">
            <a:avLst/>
          </a:prstGeom>
          <a:noFill/>
        </p:spPr>
        <p:txBody>
          <a:bodyPr wrap="square" rtlCol="0" anchor="t">
            <a:spAutoFit/>
          </a:bodyPr>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custDataLst>
              <p:tags r:id="rId2"/>
            </p:custDataLst>
          </p:nvPr>
        </p:nvPicPr>
        <p:blipFill>
          <a:blip r:embed="rId3"/>
          <a:srcRect/>
          <a:stretch>
            <a:fillRect/>
          </a:stretch>
        </p:blipFill>
        <p:spPr>
          <a:xfrm>
            <a:off x="286226" y="2883694"/>
            <a:ext cx="2744153" cy="1737360"/>
          </a:xfrm>
          <a:prstGeom prst="rect">
            <a:avLst/>
          </a:prstGeom>
        </p:spPr>
      </p:pic>
      <p:pic>
        <p:nvPicPr>
          <p:cNvPr id="3" name="http://photo-static-api.fotomore.com/creative/vcg/400/new/VCG41N842001834.jpg" descr="&amp;pky230_sjzg_VCG41N842001834&amp;2&amp;src_replace_replace1&amp;"/>
          <p:cNvPicPr/>
          <p:nvPr>
            <p:custDataLst>
              <p:tags r:id="rId4"/>
            </p:custDataLst>
          </p:nvPr>
        </p:nvPicPr>
        <p:blipFill>
          <a:blip r:embed="rId5"/>
          <a:srcRect/>
          <a:stretch>
            <a:fillRect/>
          </a:stretch>
        </p:blipFill>
        <p:spPr>
          <a:xfrm>
            <a:off x="6099096" y="792956"/>
            <a:ext cx="2809399" cy="1872615"/>
          </a:xfrm>
          <a:prstGeom prst="rect">
            <a:avLst/>
          </a:prstGeom>
        </p:spPr>
      </p:pic>
      <p:sp>
        <p:nvSpPr>
          <p:cNvPr id="7" name="文本框 6"/>
          <p:cNvSpPr txBox="1"/>
          <p:nvPr>
            <p:custDataLst>
              <p:tags r:id="rId6"/>
            </p:custDataLst>
          </p:nvPr>
        </p:nvSpPr>
        <p:spPr>
          <a:xfrm>
            <a:off x="3429000" y="3257550"/>
            <a:ext cx="5148739" cy="1198880"/>
          </a:xfrm>
          <a:prstGeom prst="rect">
            <a:avLst/>
          </a:prstGeom>
          <a:noFill/>
        </p:spPr>
        <p:txBody>
          <a:bodyPr wrap="square" rtlCol="0" anchor="t">
            <a:spAutoFit/>
          </a:bodyPr>
          <a:p>
            <a:pPr>
              <a:lnSpc>
                <a:spcPct val="150000"/>
              </a:lnSpc>
            </a:pPr>
            <a:r>
              <a:rPr lang="en-US" altLang="zh-CN" sz="1350" b="1" dirty="0">
                <a:solidFill>
                  <a:schemeClr val="dk1"/>
                </a:solidFill>
                <a:latin typeface="+mn-ea"/>
                <a:cs typeface="楷体" panose="02010609060101010101" charset="-122"/>
                <a:sym typeface="+mn-ea"/>
              </a:rPr>
              <a:t>  </a:t>
            </a:r>
            <a:r>
              <a:rPr lang="en-US" altLang="zh-CN"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sp>
        <p:nvSpPr>
          <p:cNvPr id="10" name="矩形 9"/>
          <p:cNvSpPr/>
          <p:nvPr>
            <p:custDataLst>
              <p:tags r:id="rId7"/>
            </p:custDataLst>
          </p:nvPr>
        </p:nvSpPr>
        <p:spPr>
          <a:xfrm>
            <a:off x="0" y="0"/>
            <a:ext cx="8162925"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custDataLst>
              <p:tags r:id="rId8"/>
            </p:custDataLst>
          </p:nvPr>
        </p:nvSpPr>
        <p:spPr>
          <a:xfrm>
            <a:off x="0" y="4665821"/>
            <a:ext cx="9144000"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35731" y="70009"/>
            <a:ext cx="2120741" cy="414020"/>
          </a:xfrm>
          <a:prstGeom prst="rect">
            <a:avLst/>
          </a:prstGeom>
          <a:noFill/>
        </p:spPr>
        <p:txBody>
          <a:bodyPr wrap="square" rtlCol="0">
            <a:spAutoFit/>
          </a:bodyPr>
          <a:p>
            <a:r>
              <a:rPr lang="zh-CN" altLang="en-US" sz="2100" b="1">
                <a:solidFill>
                  <a:schemeClr val="lt1"/>
                </a:solidFill>
              </a:rPr>
              <a:t>关于博富特</a:t>
            </a:r>
            <a:endParaRPr lang="zh-CN" altLang="en-US" sz="2100" b="1">
              <a:solidFill>
                <a:schemeClr val="lt1"/>
              </a:solidFill>
            </a:endParaRPr>
          </a:p>
        </p:txBody>
      </p:sp>
    </p:spTree>
    <p:custDataLst>
      <p:tags r:id="rId9"/>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08</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291070" y="73025"/>
            <a:ext cx="1767840" cy="368300"/>
          </a:xfrm>
          <a:prstGeom prst="rect">
            <a:avLst/>
          </a:prstGeom>
          <a:solidFill>
            <a:srgbClr val="333333"/>
          </a:solidFill>
        </p:spPr>
        <p:txBody>
          <a:bodyPr wrap="square" rtlCol="0">
            <a:spAutoFit/>
          </a:bodyPr>
          <a:p>
            <a:endParaRPr lang="zh-CN" altLang="en-US"/>
          </a:p>
        </p:txBody>
      </p:sp>
      <p:sp>
        <p:nvSpPr>
          <p:cNvPr id="11" name="矩形 10"/>
          <p:cNvSpPr/>
          <p:nvPr/>
        </p:nvSpPr>
        <p:spPr>
          <a:xfrm>
            <a:off x="1068705" y="5080"/>
            <a:ext cx="1660525" cy="450850"/>
          </a:xfrm>
          <a:prstGeom prst="rect">
            <a:avLst/>
          </a:prstGeom>
        </p:spPr>
        <p:txBody>
          <a:bodyPr wrap="square">
            <a:spAutoFit/>
          </a:bodyPr>
          <a:p>
            <a:pPr algn="dist">
              <a:lnSpc>
                <a:spcPct val="13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rPr>
              <a:t>风险分级</a:t>
            </a:r>
            <a:endPar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2" name="文本框 99"/>
          <p:cNvSpPr txBox="1">
            <a:spLocks noChangeArrowheads="1"/>
          </p:cNvSpPr>
          <p:nvPr/>
        </p:nvSpPr>
        <p:spPr bwMode="auto">
          <a:xfrm>
            <a:off x="277495" y="697865"/>
            <a:ext cx="283781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nSpc>
                <a:spcPct val="200000"/>
              </a:lnSpc>
            </a:pPr>
            <a:r>
              <a:rPr lang="zh-CN" altLang="en-US" sz="1200" b="1" kern="0" dirty="0">
                <a:solidFill>
                  <a:srgbClr val="2F2F2F"/>
                </a:solidFill>
                <a:latin typeface="微软雅黑" panose="020B0503020204020204" pitchFamily="34" charset="-122"/>
                <a:ea typeface="微软雅黑" panose="020B0503020204020204" pitchFamily="34" charset="-122"/>
              </a:rPr>
              <a:t>根据</a:t>
            </a:r>
            <a:r>
              <a:rPr lang="en-US" altLang="zh-CN" sz="1200" b="1" kern="0" dirty="0">
                <a:solidFill>
                  <a:srgbClr val="2F2F2F"/>
                </a:solidFill>
                <a:latin typeface="微软雅黑" panose="020B0503020204020204" pitchFamily="34" charset="-122"/>
                <a:ea typeface="微软雅黑" panose="020B0503020204020204" pitchFamily="34" charset="-122"/>
              </a:rPr>
              <a:t>R</a:t>
            </a:r>
            <a:r>
              <a:rPr lang="zh-CN" altLang="en-US" sz="1200" b="1" kern="0" dirty="0">
                <a:solidFill>
                  <a:srgbClr val="2F2F2F"/>
                </a:solidFill>
                <a:latin typeface="微软雅黑" panose="020B0503020204020204" pitchFamily="34" charset="-122"/>
                <a:ea typeface="微软雅黑" panose="020B0503020204020204" pitchFamily="34" charset="-122"/>
              </a:rPr>
              <a:t>值的大小将风险级别分为五级：</a:t>
            </a:r>
            <a:endParaRPr lang="zh-CN" altLang="en-US" sz="1200" b="1" kern="0" dirty="0">
              <a:solidFill>
                <a:srgbClr val="2F2F2F"/>
              </a:solidFill>
              <a:latin typeface="微软雅黑" panose="020B0503020204020204" pitchFamily="34" charset="-122"/>
              <a:ea typeface="微软雅黑" panose="020B0503020204020204" pitchFamily="34" charset="-122"/>
            </a:endParaRPr>
          </a:p>
          <a:p>
            <a:pPr>
              <a:lnSpc>
                <a:spcPct val="200000"/>
              </a:lnSpc>
            </a:pPr>
            <a:r>
              <a:rPr lang="en-US" altLang="zh-CN" sz="1200" b="1" kern="0" dirty="0">
                <a:solidFill>
                  <a:srgbClr val="2F2F2F"/>
                </a:solidFill>
                <a:latin typeface="微软雅黑" panose="020B0503020204020204" pitchFamily="34" charset="-122"/>
                <a:ea typeface="微软雅黑" panose="020B0503020204020204" pitchFamily="34" charset="-122"/>
              </a:rPr>
              <a:t>R=L×S=17</a:t>
            </a:r>
            <a:r>
              <a:rPr lang="zh-CN" altLang="en-US" sz="1200" b="1" kern="0" dirty="0">
                <a:solidFill>
                  <a:srgbClr val="2F2F2F"/>
                </a:solidFill>
                <a:latin typeface="微软雅黑" panose="020B0503020204020204" pitchFamily="34" charset="-122"/>
                <a:ea typeface="微软雅黑" panose="020B0503020204020204" pitchFamily="34" charset="-122"/>
              </a:rPr>
              <a:t>～</a:t>
            </a:r>
            <a:r>
              <a:rPr lang="en-US" altLang="zh-CN" sz="1200" b="1" kern="0" dirty="0">
                <a:solidFill>
                  <a:srgbClr val="2F2F2F"/>
                </a:solidFill>
                <a:latin typeface="微软雅黑" panose="020B0503020204020204" pitchFamily="34" charset="-122"/>
                <a:ea typeface="微软雅黑" panose="020B0503020204020204" pitchFamily="34" charset="-122"/>
              </a:rPr>
              <a:t>25</a:t>
            </a:r>
            <a:r>
              <a:rPr lang="zh-CN" altLang="en-US" sz="1200" b="1" kern="0" dirty="0">
                <a:solidFill>
                  <a:srgbClr val="2F2F2F"/>
                </a:solidFill>
                <a:latin typeface="微软雅黑" panose="020B0503020204020204" pitchFamily="34" charset="-122"/>
                <a:ea typeface="微软雅黑" panose="020B0503020204020204" pitchFamily="34" charset="-122"/>
              </a:rPr>
              <a:t>：关键风险（</a:t>
            </a:r>
            <a:r>
              <a:rPr lang="en-US" altLang="zh-CN" sz="1200" b="1" kern="0" dirty="0">
                <a:solidFill>
                  <a:srgbClr val="2F2F2F"/>
                </a:solidFill>
                <a:latin typeface="微软雅黑" panose="020B0503020204020204" pitchFamily="34" charset="-122"/>
                <a:ea typeface="微软雅黑" panose="020B0503020204020204" pitchFamily="34" charset="-122"/>
              </a:rPr>
              <a:t>Ⅰ</a:t>
            </a:r>
            <a:r>
              <a:rPr lang="zh-CN" altLang="en-US" sz="1200" b="1" kern="0" dirty="0">
                <a:solidFill>
                  <a:srgbClr val="2F2F2F"/>
                </a:solidFill>
                <a:latin typeface="微软雅黑" panose="020B0503020204020204" pitchFamily="34" charset="-122"/>
                <a:ea typeface="微软雅黑" panose="020B0503020204020204" pitchFamily="34" charset="-122"/>
              </a:rPr>
              <a:t>级），需要立即停止作业；</a:t>
            </a:r>
            <a:endParaRPr lang="zh-CN" altLang="en-US" sz="1200" b="1" kern="0" dirty="0">
              <a:solidFill>
                <a:srgbClr val="2F2F2F"/>
              </a:solidFill>
              <a:latin typeface="微软雅黑" panose="020B0503020204020204" pitchFamily="34" charset="-122"/>
              <a:ea typeface="微软雅黑" panose="020B0503020204020204" pitchFamily="34" charset="-122"/>
            </a:endParaRPr>
          </a:p>
          <a:p>
            <a:pPr>
              <a:lnSpc>
                <a:spcPct val="200000"/>
              </a:lnSpc>
            </a:pPr>
            <a:r>
              <a:rPr lang="en-US" altLang="zh-CN" sz="1200" b="1" kern="0" dirty="0" smtClean="0">
                <a:solidFill>
                  <a:srgbClr val="2F2F2F"/>
                </a:solidFill>
                <a:latin typeface="微软雅黑" panose="020B0503020204020204" pitchFamily="34" charset="-122"/>
                <a:ea typeface="微软雅黑" panose="020B0503020204020204" pitchFamily="34" charset="-122"/>
              </a:rPr>
              <a:t>R=L×S=15</a:t>
            </a:r>
            <a:r>
              <a:rPr lang="zh-CN" altLang="en-US" sz="1200" b="1" kern="0" dirty="0" smtClean="0">
                <a:solidFill>
                  <a:srgbClr val="2F2F2F"/>
                </a:solidFill>
                <a:latin typeface="微软雅黑" panose="020B0503020204020204" pitchFamily="34" charset="-122"/>
                <a:ea typeface="微软雅黑" panose="020B0503020204020204" pitchFamily="34" charset="-122"/>
              </a:rPr>
              <a:t>～</a:t>
            </a:r>
            <a:r>
              <a:rPr lang="en-US" altLang="zh-CN" sz="1200" b="1" kern="0" dirty="0">
                <a:solidFill>
                  <a:srgbClr val="2F2F2F"/>
                </a:solidFill>
                <a:latin typeface="微软雅黑" panose="020B0503020204020204" pitchFamily="34" charset="-122"/>
                <a:ea typeface="微软雅黑" panose="020B0503020204020204" pitchFamily="34" charset="-122"/>
              </a:rPr>
              <a:t>16</a:t>
            </a:r>
            <a:r>
              <a:rPr lang="zh-CN" altLang="en-US" sz="1200" b="1" kern="0" dirty="0">
                <a:solidFill>
                  <a:srgbClr val="2F2F2F"/>
                </a:solidFill>
                <a:latin typeface="微软雅黑" panose="020B0503020204020204" pitchFamily="34" charset="-122"/>
                <a:ea typeface="微软雅黑" panose="020B0503020204020204" pitchFamily="34" charset="-122"/>
              </a:rPr>
              <a:t>：重要风险（</a:t>
            </a:r>
            <a:r>
              <a:rPr lang="en-US" altLang="zh-CN" sz="1200" b="1" kern="0" dirty="0">
                <a:solidFill>
                  <a:srgbClr val="2F2F2F"/>
                </a:solidFill>
                <a:latin typeface="微软雅黑" panose="020B0503020204020204" pitchFamily="34" charset="-122"/>
                <a:ea typeface="微软雅黑" panose="020B0503020204020204" pitchFamily="34" charset="-122"/>
              </a:rPr>
              <a:t>Ⅱ</a:t>
            </a:r>
            <a:r>
              <a:rPr lang="zh-CN" altLang="en-US" sz="1200" b="1" kern="0" dirty="0">
                <a:solidFill>
                  <a:srgbClr val="2F2F2F"/>
                </a:solidFill>
                <a:latin typeface="微软雅黑" panose="020B0503020204020204" pitchFamily="34" charset="-122"/>
                <a:ea typeface="微软雅黑" panose="020B0503020204020204" pitchFamily="34" charset="-122"/>
              </a:rPr>
              <a:t>级），需要消减的风险；</a:t>
            </a:r>
            <a:endParaRPr lang="zh-CN" altLang="en-US" sz="1200" b="1" kern="0" dirty="0">
              <a:solidFill>
                <a:srgbClr val="2F2F2F"/>
              </a:solidFill>
              <a:latin typeface="微软雅黑" panose="020B0503020204020204" pitchFamily="34" charset="-122"/>
              <a:ea typeface="微软雅黑" panose="020B0503020204020204" pitchFamily="34" charset="-122"/>
            </a:endParaRPr>
          </a:p>
          <a:p>
            <a:pPr>
              <a:lnSpc>
                <a:spcPct val="200000"/>
              </a:lnSpc>
            </a:pPr>
            <a:r>
              <a:rPr lang="en-US" altLang="zh-CN" sz="1200" b="1" kern="0" dirty="0">
                <a:solidFill>
                  <a:srgbClr val="2F2F2F"/>
                </a:solidFill>
                <a:latin typeface="微软雅黑" panose="020B0503020204020204" pitchFamily="34" charset="-122"/>
                <a:ea typeface="微软雅黑" panose="020B0503020204020204" pitchFamily="34" charset="-122"/>
              </a:rPr>
              <a:t>R=L×S=8</a:t>
            </a:r>
            <a:r>
              <a:rPr lang="zh-CN" altLang="en-US" sz="1200" b="1" kern="0" dirty="0">
                <a:solidFill>
                  <a:srgbClr val="2F2F2F"/>
                </a:solidFill>
                <a:latin typeface="微软雅黑" panose="020B0503020204020204" pitchFamily="34" charset="-122"/>
                <a:ea typeface="微软雅黑" panose="020B0503020204020204" pitchFamily="34" charset="-122"/>
              </a:rPr>
              <a:t>～</a:t>
            </a:r>
            <a:r>
              <a:rPr lang="en-US" altLang="zh-CN" sz="1200" b="1" kern="0" dirty="0">
                <a:solidFill>
                  <a:srgbClr val="2F2F2F"/>
                </a:solidFill>
                <a:latin typeface="微软雅黑" panose="020B0503020204020204" pitchFamily="34" charset="-122"/>
                <a:ea typeface="微软雅黑" panose="020B0503020204020204" pitchFamily="34" charset="-122"/>
              </a:rPr>
              <a:t>12  </a:t>
            </a:r>
            <a:r>
              <a:rPr lang="zh-CN" altLang="en-US" sz="1200" b="1" kern="0" dirty="0">
                <a:solidFill>
                  <a:srgbClr val="2F2F2F"/>
                </a:solidFill>
                <a:latin typeface="微软雅黑" panose="020B0503020204020204" pitchFamily="34" charset="-122"/>
                <a:ea typeface="微软雅黑" panose="020B0503020204020204" pitchFamily="34" charset="-122"/>
              </a:rPr>
              <a:t>：中度风险（</a:t>
            </a:r>
            <a:r>
              <a:rPr lang="en-US" altLang="zh-CN" sz="1200" b="1" kern="0" dirty="0">
                <a:solidFill>
                  <a:srgbClr val="2F2F2F"/>
                </a:solidFill>
                <a:latin typeface="微软雅黑" panose="020B0503020204020204" pitchFamily="34" charset="-122"/>
                <a:ea typeface="微软雅黑" panose="020B0503020204020204" pitchFamily="34" charset="-122"/>
              </a:rPr>
              <a:t>Ⅲ</a:t>
            </a:r>
            <a:r>
              <a:rPr lang="zh-CN" altLang="en-US" sz="1200" b="1" kern="0" dirty="0">
                <a:solidFill>
                  <a:srgbClr val="2F2F2F"/>
                </a:solidFill>
                <a:latin typeface="微软雅黑" panose="020B0503020204020204" pitchFamily="34" charset="-122"/>
                <a:ea typeface="微软雅黑" panose="020B0503020204020204" pitchFamily="34" charset="-122"/>
              </a:rPr>
              <a:t>级），需要特别控制的风险；</a:t>
            </a:r>
            <a:endParaRPr lang="zh-CN" altLang="en-US" sz="1200" b="1" kern="0" dirty="0">
              <a:solidFill>
                <a:srgbClr val="2F2F2F"/>
              </a:solidFill>
              <a:latin typeface="微软雅黑" panose="020B0503020204020204" pitchFamily="34" charset="-122"/>
              <a:ea typeface="微软雅黑" panose="020B0503020204020204" pitchFamily="34" charset="-122"/>
            </a:endParaRPr>
          </a:p>
          <a:p>
            <a:pPr>
              <a:lnSpc>
                <a:spcPct val="200000"/>
              </a:lnSpc>
            </a:pPr>
            <a:r>
              <a:rPr lang="en-US" altLang="zh-CN" sz="1200" b="1" kern="0" dirty="0">
                <a:solidFill>
                  <a:srgbClr val="2F2F2F"/>
                </a:solidFill>
                <a:latin typeface="微软雅黑" panose="020B0503020204020204" pitchFamily="34" charset="-122"/>
                <a:ea typeface="微软雅黑" panose="020B0503020204020204" pitchFamily="34" charset="-122"/>
              </a:rPr>
              <a:t>R=L×S=4</a:t>
            </a:r>
            <a:r>
              <a:rPr lang="zh-CN" altLang="en-US" sz="1200" b="1" kern="0" dirty="0">
                <a:solidFill>
                  <a:srgbClr val="2F2F2F"/>
                </a:solidFill>
                <a:latin typeface="微软雅黑" panose="020B0503020204020204" pitchFamily="34" charset="-122"/>
                <a:ea typeface="微软雅黑" panose="020B0503020204020204" pitchFamily="34" charset="-122"/>
              </a:rPr>
              <a:t>～</a:t>
            </a:r>
            <a:r>
              <a:rPr lang="en-US" altLang="zh-CN" sz="1200" b="1" kern="0" dirty="0">
                <a:solidFill>
                  <a:srgbClr val="2F2F2F"/>
                </a:solidFill>
                <a:latin typeface="微软雅黑" panose="020B0503020204020204" pitchFamily="34" charset="-122"/>
                <a:ea typeface="微软雅黑" panose="020B0503020204020204" pitchFamily="34" charset="-122"/>
              </a:rPr>
              <a:t>7    </a:t>
            </a:r>
            <a:r>
              <a:rPr lang="zh-CN" altLang="en-US" sz="1200" b="1" kern="0" dirty="0">
                <a:solidFill>
                  <a:srgbClr val="2F2F2F"/>
                </a:solidFill>
                <a:latin typeface="微软雅黑" panose="020B0503020204020204" pitchFamily="34" charset="-122"/>
                <a:ea typeface="微软雅黑" panose="020B0503020204020204" pitchFamily="34" charset="-122"/>
              </a:rPr>
              <a:t>：低度风险（</a:t>
            </a:r>
            <a:r>
              <a:rPr lang="en-US" altLang="zh-CN" sz="1200" b="1" kern="0" dirty="0">
                <a:solidFill>
                  <a:srgbClr val="2F2F2F"/>
                </a:solidFill>
                <a:latin typeface="微软雅黑" panose="020B0503020204020204" pitchFamily="34" charset="-122"/>
                <a:ea typeface="微软雅黑" panose="020B0503020204020204" pitchFamily="34" charset="-122"/>
              </a:rPr>
              <a:t>Ⅳ</a:t>
            </a:r>
            <a:r>
              <a:rPr lang="zh-CN" altLang="en-US" sz="1200" b="1" kern="0" dirty="0">
                <a:solidFill>
                  <a:srgbClr val="2F2F2F"/>
                </a:solidFill>
                <a:latin typeface="微软雅黑" panose="020B0503020204020204" pitchFamily="34" charset="-122"/>
                <a:ea typeface="微软雅黑" panose="020B0503020204020204" pitchFamily="34" charset="-122"/>
              </a:rPr>
              <a:t>级），需要关注的风险；</a:t>
            </a:r>
            <a:endParaRPr lang="zh-CN" altLang="en-US" sz="1200" b="1" kern="0" dirty="0">
              <a:solidFill>
                <a:srgbClr val="2F2F2F"/>
              </a:solidFill>
              <a:latin typeface="微软雅黑" panose="020B0503020204020204" pitchFamily="34" charset="-122"/>
              <a:ea typeface="微软雅黑" panose="020B0503020204020204" pitchFamily="34" charset="-122"/>
            </a:endParaRPr>
          </a:p>
          <a:p>
            <a:pPr>
              <a:lnSpc>
                <a:spcPct val="200000"/>
              </a:lnSpc>
            </a:pPr>
            <a:r>
              <a:rPr lang="en-US" altLang="zh-CN" sz="1200" b="1" kern="0" dirty="0">
                <a:solidFill>
                  <a:srgbClr val="2F2F2F"/>
                </a:solidFill>
                <a:latin typeface="微软雅黑" panose="020B0503020204020204" pitchFamily="34" charset="-122"/>
                <a:ea typeface="微软雅黑" panose="020B0503020204020204" pitchFamily="34" charset="-122"/>
              </a:rPr>
              <a:t>R=L×S=1</a:t>
            </a:r>
            <a:r>
              <a:rPr lang="zh-CN" altLang="en-US" sz="1200" b="1" kern="0" dirty="0">
                <a:solidFill>
                  <a:srgbClr val="2F2F2F"/>
                </a:solidFill>
                <a:latin typeface="微软雅黑" panose="020B0503020204020204" pitchFamily="34" charset="-122"/>
                <a:ea typeface="微软雅黑" panose="020B0503020204020204" pitchFamily="34" charset="-122"/>
              </a:rPr>
              <a:t>～</a:t>
            </a:r>
            <a:r>
              <a:rPr lang="en-US" altLang="zh-CN" sz="1200" b="1" kern="0" dirty="0">
                <a:solidFill>
                  <a:srgbClr val="2F2F2F"/>
                </a:solidFill>
                <a:latin typeface="微软雅黑" panose="020B0503020204020204" pitchFamily="34" charset="-122"/>
                <a:ea typeface="微软雅黑" panose="020B0503020204020204" pitchFamily="34" charset="-122"/>
              </a:rPr>
              <a:t>3    </a:t>
            </a:r>
            <a:r>
              <a:rPr lang="zh-CN" altLang="en-US" sz="1200" b="1" kern="0" dirty="0">
                <a:solidFill>
                  <a:srgbClr val="2F2F2F"/>
                </a:solidFill>
                <a:latin typeface="微软雅黑" panose="020B0503020204020204" pitchFamily="34" charset="-122"/>
                <a:ea typeface="微软雅黑" panose="020B0503020204020204" pitchFamily="34" charset="-122"/>
              </a:rPr>
              <a:t>：轻微风险（</a:t>
            </a:r>
            <a:r>
              <a:rPr lang="en-US" altLang="zh-CN" sz="1200" b="1" kern="0" dirty="0">
                <a:solidFill>
                  <a:srgbClr val="2F2F2F"/>
                </a:solidFill>
                <a:latin typeface="微软雅黑" panose="020B0503020204020204" pitchFamily="34" charset="-122"/>
                <a:ea typeface="微软雅黑" panose="020B0503020204020204" pitchFamily="34" charset="-122"/>
              </a:rPr>
              <a:t>Ⅴ</a:t>
            </a:r>
            <a:r>
              <a:rPr lang="zh-CN" altLang="en-US" sz="1200" b="1" kern="0" dirty="0">
                <a:solidFill>
                  <a:srgbClr val="2F2F2F"/>
                </a:solidFill>
                <a:latin typeface="微软雅黑" panose="020B0503020204020204" pitchFamily="34" charset="-122"/>
                <a:ea typeface="微软雅黑" panose="020B0503020204020204" pitchFamily="34" charset="-122"/>
              </a:rPr>
              <a:t>级），可接受或可容许风险。</a:t>
            </a:r>
            <a:endParaRPr lang="zh-CN" altLang="en-US" sz="1200" b="1" kern="0" dirty="0">
              <a:solidFill>
                <a:srgbClr val="2F2F2F"/>
              </a:solidFill>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custDataLst>
              <p:tags r:id="rId1"/>
            </p:custDataLst>
          </p:nvPr>
        </p:nvGraphicFramePr>
        <p:xfrm>
          <a:off x="3226435" y="702945"/>
          <a:ext cx="5637530" cy="4135120"/>
        </p:xfrm>
        <a:graphic>
          <a:graphicData uri="http://schemas.openxmlformats.org/drawingml/2006/table">
            <a:tbl>
              <a:tblPr/>
              <a:tblGrid>
                <a:gridCol w="576580"/>
                <a:gridCol w="1302385"/>
                <a:gridCol w="494665"/>
                <a:gridCol w="450215"/>
                <a:gridCol w="1967865"/>
                <a:gridCol w="845820"/>
              </a:tblGrid>
              <a:tr h="439420">
                <a:tc>
                  <a:txBody>
                    <a:bodyPr/>
                    <a:p>
                      <a:pPr marL="0" indent="0" algn="dist" defTabSz="457200" rtl="0" eaLnBrk="1" latinLnBrk="0" hangingPunct="1">
                        <a:spcAft>
                          <a:spcPts val="0"/>
                        </a:spcAft>
                        <a:buNone/>
                      </a:pPr>
                      <a:r>
                        <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rPr>
                        <a:t>风险度</a:t>
                      </a:r>
                      <a:endPar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61F"/>
                    </a:solidFill>
                  </a:tcPr>
                </a:tc>
                <a:tc gridSpan="2">
                  <a:txBody>
                    <a:bodyPr/>
                    <a:p>
                      <a:pPr marL="0" indent="0" algn="dist" defTabSz="457200" rtl="0" eaLnBrk="1" latinLnBrk="0" hangingPunct="1">
                        <a:spcAft>
                          <a:spcPts val="0"/>
                        </a:spcAft>
                        <a:buNone/>
                      </a:pPr>
                      <a:r>
                        <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rPr>
                        <a:t>等级</a:t>
                      </a:r>
                      <a:endPar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61F"/>
                    </a:solidFill>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indent="0" algn="dist" defTabSz="457200" rtl="0" eaLnBrk="1" latinLnBrk="0" hangingPunct="1">
                        <a:spcAft>
                          <a:spcPts val="0"/>
                        </a:spcAft>
                        <a:buNone/>
                      </a:pPr>
                      <a:r>
                        <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rPr>
                        <a:t>色标</a:t>
                      </a:r>
                      <a:endPar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61F"/>
                    </a:solidFill>
                  </a:tcPr>
                </a:tc>
                <a:tc>
                  <a:txBody>
                    <a:bodyPr/>
                    <a:p>
                      <a:pPr marL="0" indent="0" algn="dist" defTabSz="457200" rtl="0" eaLnBrk="1" latinLnBrk="0" hangingPunct="1">
                        <a:spcAft>
                          <a:spcPts val="0"/>
                        </a:spcAft>
                        <a:buNone/>
                      </a:pPr>
                      <a:r>
                        <a:rPr lang="zh-CN" sz="1000" b="1" u="none"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应采取的行动</a:t>
                      </a:r>
                      <a:r>
                        <a:rPr lang="en-US" sz="1000" b="1" u="none"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000" b="1" u="none"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控制措施</a:t>
                      </a:r>
                      <a:endParaRPr lang="zh-CN" sz="1000" b="1" u="none"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61F"/>
                    </a:solidFill>
                  </a:tcPr>
                </a:tc>
                <a:tc>
                  <a:txBody>
                    <a:bodyPr/>
                    <a:p>
                      <a:pPr marL="0" indent="0" algn="dist" defTabSz="457200" rtl="0" eaLnBrk="1" latinLnBrk="0" hangingPunct="1">
                        <a:spcAft>
                          <a:spcPts val="0"/>
                        </a:spcAft>
                        <a:buNone/>
                      </a:pPr>
                      <a:r>
                        <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rPr>
                        <a:t>实施期限</a:t>
                      </a:r>
                      <a:endParaRPr lang="zh-CN" sz="1000" b="1" u="none" kern="1200" dirty="0">
                        <a:solidFill>
                          <a:schemeClr val="bg1"/>
                        </a:solidFill>
                        <a:latin typeface="微软雅黑" panose="020B0503020204020204" pitchFamily="34" charset="-122"/>
                        <a:ea typeface="微软雅黑" panose="020B0503020204020204" pitchFamily="34" charset="-122"/>
                        <a:cs typeface="华文仿宋" panose="0201060004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61F"/>
                    </a:solidFill>
                  </a:tcPr>
                </a:tc>
              </a:tr>
              <a:tr h="792480">
                <a:tc>
                  <a:txBody>
                    <a:bodyPr/>
                    <a:p>
                      <a:pPr algn="ctr">
                        <a:spcAft>
                          <a:spcPts val="0"/>
                        </a:spcAft>
                      </a:pPr>
                      <a:r>
                        <a:rPr lang="en-US" sz="1000" b="0" kern="100">
                          <a:latin typeface="微软雅黑" panose="020B0503020204020204" pitchFamily="34" charset="-122"/>
                          <a:ea typeface="微软雅黑" panose="020B0503020204020204" pitchFamily="34" charset="-122"/>
                        </a:rPr>
                        <a:t>20-25</a:t>
                      </a:r>
                      <a:endParaRPr lang="en-US"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dirty="0">
                          <a:latin typeface="微软雅黑" panose="020B0503020204020204" pitchFamily="34" charset="-122"/>
                          <a:ea typeface="微软雅黑" panose="020B0503020204020204" pitchFamily="34" charset="-122"/>
                        </a:rPr>
                        <a:t>巨大风险</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buNone/>
                      </a:pPr>
                      <a:r>
                        <a:rPr lang="zh-CN" altLang="en-US" sz="1000" b="0" kern="100" dirty="0">
                          <a:solidFill>
                            <a:schemeClr val="tx1"/>
                          </a:solidFill>
                          <a:latin typeface="微软雅黑" panose="020B0503020204020204" pitchFamily="34" charset="-122"/>
                          <a:ea typeface="微软雅黑" panose="020B0503020204020204" pitchFamily="34" charset="-122"/>
                        </a:rPr>
                        <a:t>一级</a:t>
                      </a:r>
                      <a:endParaRPr lang="zh-CN" altLang="en-US" sz="1000" b="0" kern="100" dirty="0">
                        <a:solidFill>
                          <a:schemeClr val="tx1"/>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dirty="0">
                          <a:solidFill>
                            <a:srgbClr val="FF0000"/>
                          </a:solidFill>
                          <a:latin typeface="微软雅黑" panose="020B0503020204020204" pitchFamily="34" charset="-122"/>
                          <a:ea typeface="微软雅黑" panose="020B0503020204020204" pitchFamily="34" charset="-122"/>
                        </a:rPr>
                        <a:t>红</a:t>
                      </a:r>
                      <a:endParaRPr lang="zh-CN" sz="1000" b="0" kern="100" dirty="0">
                        <a:solidFill>
                          <a:srgbClr val="FF0000"/>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在采取措施降低危害前，不能继续作业，对改进措施进行评估</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dirty="0">
                          <a:latin typeface="微软雅黑" panose="020B0503020204020204" pitchFamily="34" charset="-122"/>
                          <a:ea typeface="微软雅黑" panose="020B0503020204020204" pitchFamily="34" charset="-122"/>
                        </a:rPr>
                        <a:t>立刻</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480">
                <a:tc>
                  <a:txBody>
                    <a:bodyPr/>
                    <a:p>
                      <a:pPr algn="ctr">
                        <a:spcAft>
                          <a:spcPts val="0"/>
                        </a:spcAft>
                      </a:pPr>
                      <a:r>
                        <a:rPr lang="en-US" sz="1000" b="0" kern="100">
                          <a:latin typeface="微软雅黑" panose="020B0503020204020204" pitchFamily="34" charset="-122"/>
                          <a:ea typeface="微软雅黑" panose="020B0503020204020204" pitchFamily="34" charset="-122"/>
                        </a:rPr>
                        <a:t>15-16</a:t>
                      </a:r>
                      <a:endParaRPr lang="en-US"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a:latin typeface="微软雅黑" panose="020B0503020204020204" pitchFamily="34" charset="-122"/>
                          <a:ea typeface="微软雅黑" panose="020B0503020204020204" pitchFamily="34" charset="-122"/>
                        </a:rPr>
                        <a:t>重大风险</a:t>
                      </a:r>
                      <a:endParaRPr lang="zh-CN"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buNone/>
                      </a:pPr>
                      <a:r>
                        <a:rPr lang="zh-CN" altLang="en-US" sz="1000" b="0" dirty="0">
                          <a:solidFill>
                            <a:schemeClr val="tx1"/>
                          </a:solidFill>
                          <a:latin typeface="微软雅黑" panose="020B0503020204020204" pitchFamily="34" charset="-122"/>
                          <a:ea typeface="微软雅黑" panose="020B0503020204020204" pitchFamily="34" charset="-122"/>
                          <a:sym typeface="+mn-ea"/>
                        </a:rPr>
                        <a:t>二级</a:t>
                      </a:r>
                      <a:endParaRPr lang="zh-CN" altLang="en-US" sz="1000" b="0" kern="100" dirty="0">
                        <a:solidFill>
                          <a:schemeClr val="tx1"/>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altLang="en-US" sz="1000" b="0" dirty="0">
                          <a:solidFill>
                            <a:srgbClr val="FFC000"/>
                          </a:solidFill>
                          <a:latin typeface="微软雅黑" panose="020B0503020204020204" pitchFamily="34" charset="-122"/>
                          <a:ea typeface="微软雅黑" panose="020B0503020204020204" pitchFamily="34" charset="-122"/>
                          <a:sym typeface="+mn-ea"/>
                        </a:rPr>
                        <a:t>橙</a:t>
                      </a:r>
                      <a:endParaRPr lang="zh-CN" altLang="en-US" sz="1000" b="0" kern="100" dirty="0">
                        <a:solidFill>
                          <a:srgbClr val="FFC000"/>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采取紧急措施降低风险，建立运行控制程序，定期检查、测量及评估</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a:latin typeface="微软雅黑" panose="020B0503020204020204" pitchFamily="34" charset="-122"/>
                          <a:ea typeface="微软雅黑" panose="020B0503020204020204" pitchFamily="34" charset="-122"/>
                        </a:rPr>
                        <a:t>立即或近期整改</a:t>
                      </a:r>
                      <a:endParaRPr lang="zh-CN"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845">
                <a:tc>
                  <a:txBody>
                    <a:bodyPr/>
                    <a:p>
                      <a:pPr algn="ctr">
                        <a:spcAft>
                          <a:spcPts val="0"/>
                        </a:spcAft>
                      </a:pPr>
                      <a:r>
                        <a:rPr lang="en-US" sz="1000" b="0" kern="100">
                          <a:latin typeface="微软雅黑" panose="020B0503020204020204" pitchFamily="34" charset="-122"/>
                          <a:ea typeface="微软雅黑" panose="020B0503020204020204" pitchFamily="34" charset="-122"/>
                        </a:rPr>
                        <a:t>9-12</a:t>
                      </a:r>
                      <a:endParaRPr lang="en-US"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a:latin typeface="微软雅黑" panose="020B0503020204020204" pitchFamily="34" charset="-122"/>
                          <a:ea typeface="微软雅黑" panose="020B0503020204020204" pitchFamily="34" charset="-122"/>
                        </a:rPr>
                        <a:t>中等</a:t>
                      </a:r>
                      <a:endParaRPr lang="zh-CN"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buNone/>
                      </a:pPr>
                      <a:r>
                        <a:rPr lang="zh-CN" altLang="en-US" sz="1000" b="0" kern="100" dirty="0">
                          <a:solidFill>
                            <a:schemeClr val="tx1"/>
                          </a:solidFill>
                          <a:latin typeface="微软雅黑" panose="020B0503020204020204" pitchFamily="34" charset="-122"/>
                          <a:ea typeface="微软雅黑" panose="020B0503020204020204" pitchFamily="34" charset="-122"/>
                        </a:rPr>
                        <a:t>三级</a:t>
                      </a:r>
                      <a:endParaRPr lang="zh-CN" altLang="en-US" sz="1000" b="0" kern="100" dirty="0">
                        <a:solidFill>
                          <a:schemeClr val="tx1"/>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dirty="0">
                          <a:solidFill>
                            <a:srgbClr val="FFFF00"/>
                          </a:solidFill>
                          <a:latin typeface="微软雅黑" panose="020B0503020204020204" pitchFamily="34" charset="-122"/>
                          <a:ea typeface="微软雅黑" panose="020B0503020204020204" pitchFamily="34" charset="-122"/>
                        </a:rPr>
                        <a:t>黄</a:t>
                      </a:r>
                      <a:endParaRPr lang="zh-CN" sz="1000" b="0" kern="100" dirty="0">
                        <a:solidFill>
                          <a:srgbClr val="FFFF00"/>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可考虑建立目标、建立操作规程，加强培训及沟通。</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1000" b="0" kern="100">
                          <a:latin typeface="微软雅黑" panose="020B0503020204020204" pitchFamily="34" charset="-122"/>
                          <a:ea typeface="微软雅黑" panose="020B0503020204020204" pitchFamily="34" charset="-122"/>
                          <a:cs typeface="微软雅黑" panose="020B0503020204020204" pitchFamily="34" charset="-122"/>
                        </a:rPr>
                        <a:t>2</a:t>
                      </a:r>
                      <a:r>
                        <a:rPr lang="zh-CN" sz="1000" b="0" kern="100">
                          <a:latin typeface="微软雅黑" panose="020B0503020204020204" pitchFamily="34" charset="-122"/>
                          <a:ea typeface="微软雅黑" panose="020B0503020204020204" pitchFamily="34" charset="-122"/>
                          <a:cs typeface="微软雅黑" panose="020B0503020204020204" pitchFamily="34" charset="-122"/>
                        </a:rPr>
                        <a:t>年内治理</a:t>
                      </a:r>
                      <a:endParaRPr lang="zh-CN" sz="1000" b="0"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480">
                <a:tc>
                  <a:txBody>
                    <a:bodyPr/>
                    <a:p>
                      <a:pPr algn="ctr">
                        <a:spcAft>
                          <a:spcPts val="0"/>
                        </a:spcAft>
                      </a:pPr>
                      <a:r>
                        <a:rPr lang="en-US" sz="1000" b="0" kern="100">
                          <a:latin typeface="微软雅黑" panose="020B0503020204020204" pitchFamily="34" charset="-122"/>
                          <a:ea typeface="微软雅黑" panose="020B0503020204020204" pitchFamily="34" charset="-122"/>
                        </a:rPr>
                        <a:t>4-8</a:t>
                      </a:r>
                      <a:endParaRPr lang="en-US"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dirty="0">
                          <a:latin typeface="微软雅黑" panose="020B0503020204020204" pitchFamily="34" charset="-122"/>
                          <a:ea typeface="微软雅黑" panose="020B0503020204020204" pitchFamily="34" charset="-122"/>
                        </a:rPr>
                        <a:t>可接受</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spcAft>
                          <a:spcPts val="0"/>
                        </a:spcAft>
                        <a:buNone/>
                      </a:pPr>
                      <a:r>
                        <a:rPr lang="zh-CN" altLang="en-US" sz="1000" b="0" kern="100" dirty="0">
                          <a:solidFill>
                            <a:schemeClr val="tx1"/>
                          </a:solidFill>
                          <a:latin typeface="微软雅黑" panose="020B0503020204020204" pitchFamily="34" charset="-122"/>
                          <a:ea typeface="微软雅黑" panose="020B0503020204020204" pitchFamily="34" charset="-122"/>
                          <a:sym typeface="+mn-ea"/>
                        </a:rPr>
                        <a:t>四级</a:t>
                      </a:r>
                      <a:endParaRPr lang="zh-CN" altLang="en-US" sz="1000" b="0" kern="100" dirty="0">
                        <a:solidFill>
                          <a:schemeClr val="tx1"/>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p>
                      <a:pPr algn="ctr">
                        <a:spcAft>
                          <a:spcPts val="0"/>
                        </a:spcAft>
                      </a:pPr>
                      <a:r>
                        <a:rPr lang="zh-CN" sz="1000" b="0" kern="100" dirty="0">
                          <a:solidFill>
                            <a:srgbClr val="00B0F0"/>
                          </a:solidFill>
                          <a:latin typeface="微软雅黑" panose="020B0503020204020204" pitchFamily="34" charset="-122"/>
                          <a:ea typeface="微软雅黑" panose="020B0503020204020204" pitchFamily="34" charset="-122"/>
                        </a:rPr>
                        <a:t>蓝</a:t>
                      </a:r>
                      <a:endParaRPr lang="zh-CN" sz="1000" b="0" kern="100" dirty="0">
                        <a:solidFill>
                          <a:srgbClr val="00B0F0"/>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可考虑建立操作规程、作业指导书但需定期检查</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1000" b="0" kern="100">
                          <a:latin typeface="微软雅黑" panose="020B0503020204020204" pitchFamily="34" charset="-122"/>
                          <a:ea typeface="微软雅黑" panose="020B0503020204020204" pitchFamily="34" charset="-122"/>
                        </a:rPr>
                        <a:t>有条件、有经费时治理</a:t>
                      </a:r>
                      <a:endParaRPr lang="zh-CN" sz="1000" b="0" kern="10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415">
                <a:tc>
                  <a:txBody>
                    <a:bodyPr/>
                    <a:p>
                      <a:pPr algn="ctr">
                        <a:spcAft>
                          <a:spcPts val="0"/>
                        </a:spcAft>
                      </a:pPr>
                      <a:r>
                        <a:rPr lang="en-US" sz="1000" b="0" kern="100" dirty="0" smtClean="0">
                          <a:latin typeface="微软雅黑" panose="020B0503020204020204" pitchFamily="34" charset="-122"/>
                          <a:ea typeface="微软雅黑" panose="020B0503020204020204" pitchFamily="34" charset="-122"/>
                        </a:rPr>
                        <a:t>1-3</a:t>
                      </a:r>
                      <a:endParaRPr lang="en-US" sz="1000" b="0" kern="100" dirty="0" smtClean="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轻微或可忽略的风险</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buNone/>
                      </a:pPr>
                      <a:r>
                        <a:rPr lang="zh-CN" altLang="en-US" sz="1000" b="0" kern="100" dirty="0" smtClean="0">
                          <a:solidFill>
                            <a:schemeClr val="tx1"/>
                          </a:solidFill>
                          <a:latin typeface="微软雅黑" panose="020B0503020204020204" pitchFamily="34" charset="-122"/>
                          <a:ea typeface="微软雅黑" panose="020B0503020204020204" pitchFamily="34" charset="-122"/>
                          <a:sym typeface="+mn-ea"/>
                        </a:rPr>
                        <a:t>五级</a:t>
                      </a:r>
                      <a:endParaRPr lang="zh-CN" altLang="en-US" sz="1000" b="0" kern="100" dirty="0" smtClean="0">
                        <a:solidFill>
                          <a:schemeClr val="tx1"/>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spcAft>
                          <a:spcPts val="0"/>
                        </a:spcAft>
                      </a:pPr>
                      <a:r>
                        <a:rPr lang="zh-CN" sz="1000" b="0" kern="100" dirty="0">
                          <a:latin typeface="微软雅黑" panose="020B0503020204020204" pitchFamily="34" charset="-122"/>
                          <a:ea typeface="微软雅黑" panose="020B0503020204020204" pitchFamily="34" charset="-122"/>
                        </a:rPr>
                        <a:t>无需采用控制措施，但需保存记录</a:t>
                      </a:r>
                      <a:endParaRPr lang="zh-CN"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endParaRPr lang="en-US" sz="1000" b="0" kern="1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09</a:t>
            </a:r>
            <a:endParaRPr lang="en-US" altLang="zh-CN" sz="240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1"/>
            </p:custDataLst>
          </p:nvPr>
        </p:nvGraphicFramePr>
        <p:xfrm>
          <a:off x="-437515" y="1570355"/>
          <a:ext cx="4380865" cy="3042920"/>
        </p:xfrm>
        <a:graphic>
          <a:graphicData uri="http://schemas.openxmlformats.org/drawingml/2006/table">
            <a:tbl>
              <a:tblPr/>
              <a:tblGrid>
                <a:gridCol w="208280"/>
                <a:gridCol w="768985"/>
                <a:gridCol w="718820"/>
                <a:gridCol w="671195"/>
                <a:gridCol w="671830"/>
                <a:gridCol w="670560"/>
                <a:gridCol w="671195"/>
              </a:tblGrid>
              <a:tr h="493395">
                <a:tc rowSpan="5">
                  <a:txBody>
                    <a:bodyPr/>
                    <a:p>
                      <a:pPr algn="just">
                        <a:spcAft>
                          <a:spcPts val="1560"/>
                        </a:spcAft>
                      </a:pP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lnL>
                      <a:noFill/>
                    </a:lnL>
                    <a:lnR>
                      <a:noFill/>
                    </a:lnR>
                    <a:lnT>
                      <a:noFill/>
                    </a:lnT>
                    <a:lnB>
                      <a:noFill/>
                    </a:lnB>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cs typeface="Arial" panose="020B0604020202020204"/>
                        </a:rPr>
                        <a:t>5</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显著危险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高度危险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极其危险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p>
                      <a:pPr algn="just">
                        <a:spcAft>
                          <a:spcPts val="1560"/>
                        </a:spcAft>
                      </a:pPr>
                      <a:r>
                        <a:rPr lang="zh-CN" sz="1000" kern="100" dirty="0">
                          <a:effectLst/>
                          <a:latin typeface="微软雅黑" panose="020B0503020204020204" pitchFamily="34" charset="-122"/>
                          <a:ea typeface="微软雅黑" panose="020B0503020204020204" pitchFamily="34" charset="-122"/>
                          <a:cs typeface="仿宋_GB2312"/>
                        </a:rPr>
                        <a:t>极其危险</a:t>
                      </a:r>
                      <a:endParaRPr lang="zh-CN" sz="1000" kern="100" dirty="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4355">
                <a:tc vMerge="1">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cs typeface="Arial" panose="020B0604020202020204"/>
                        </a:rPr>
                        <a:t>4</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显著危险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高度危险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极其危险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1815">
                <a:tc vMerge="1">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cs typeface="Arial" panose="020B0604020202020204"/>
                        </a:rPr>
                        <a:t>3</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显著危险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显著危险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高度危险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558800">
                <a:tc vMerge="1">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cs typeface="Arial" panose="020B0604020202020204"/>
                        </a:rPr>
                        <a:t>2</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稍有危险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dirty="0">
                          <a:effectLst/>
                          <a:latin typeface="微软雅黑" panose="020B0503020204020204" pitchFamily="34" charset="-122"/>
                          <a:ea typeface="微软雅黑" panose="020B0503020204020204" pitchFamily="34" charset="-122"/>
                          <a:cs typeface="仿宋_GB2312"/>
                        </a:rPr>
                        <a:t>轻度危险</a:t>
                      </a:r>
                      <a:endParaRPr lang="zh-CN" sz="1000" kern="100" dirty="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显著危险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50545">
                <a:tc vMerge="1">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cs typeface="Arial" panose="020B0604020202020204"/>
                        </a:rPr>
                        <a:t>1</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稍有危险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稍有危险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p>
                      <a:pPr algn="just">
                        <a:spcAft>
                          <a:spcPts val="1560"/>
                        </a:spcAft>
                      </a:pPr>
                      <a:r>
                        <a:rPr lang="zh-CN" sz="1000" kern="100">
                          <a:effectLst/>
                          <a:latin typeface="微软雅黑" panose="020B0503020204020204" pitchFamily="34" charset="-122"/>
                          <a:ea typeface="微软雅黑" panose="020B0503020204020204" pitchFamily="34" charset="-122"/>
                          <a:cs typeface="仿宋_GB2312"/>
                        </a:rPr>
                        <a:t>轻度危险</a:t>
                      </a:r>
                      <a:endParaRPr lang="zh-CN" sz="1000" kern="100">
                        <a:effectLst/>
                        <a:latin typeface="微软雅黑" panose="020B0503020204020204" pitchFamily="34" charset="-122"/>
                        <a:ea typeface="微软雅黑" panose="020B0503020204020204"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34010">
                <a:tc>
                  <a:txBody>
                    <a:bodyPr/>
                    <a:p>
                      <a:pPr algn="just">
                        <a:spcAft>
                          <a:spcPts val="0"/>
                        </a:spcAft>
                      </a:pPr>
                      <a:endParaRPr lang="en-US" sz="1000" kern="100">
                        <a:effectLst/>
                        <a:latin typeface="微软雅黑 Light" panose="020B0502040204020203" charset="-122"/>
                        <a:ea typeface="微软雅黑" panose="020B0503020204020204" pitchFamily="34" charset="-122"/>
                        <a:cs typeface="Arial" panose="020B0604020202020204"/>
                      </a:endParaRPr>
                    </a:p>
                  </a:txBody>
                  <a:tcPr marL="68580" marR="68580" marT="0" marB="0">
                    <a:lnL>
                      <a:noFill/>
                    </a:lnL>
                    <a:lnR>
                      <a:noFill/>
                    </a:lnR>
                    <a:lnT>
                      <a:noFill/>
                    </a:lnT>
                    <a:lnB>
                      <a:noFill/>
                    </a:lnB>
                  </a:tcPr>
                </a:tc>
                <a:tc>
                  <a:txBody>
                    <a:bodyPr/>
                    <a:p>
                      <a:pPr algn="just">
                        <a:spcAft>
                          <a:spcPts val="0"/>
                        </a:spcAft>
                      </a:pPr>
                      <a:r>
                        <a:rPr lang="en-US" sz="1000" kern="100">
                          <a:effectLst/>
                          <a:latin typeface="微软雅黑" panose="020B0503020204020204" pitchFamily="34" charset="-122"/>
                          <a:ea typeface="微软雅黑" panose="020B0503020204020204" pitchFamily="34" charset="-122"/>
                          <a:cs typeface="Arial" panose="020B0604020202020204"/>
                        </a:rPr>
                        <a:t> </a:t>
                      </a:r>
                      <a:endParaRPr lang="en-US" sz="1000" kern="100">
                        <a:effectLst/>
                        <a:latin typeface="微软雅黑" panose="020B0503020204020204" pitchFamily="34" charset="-122"/>
                        <a:ea typeface="微软雅黑" panose="020B0503020204020204" pitchFamily="34" charset="-122"/>
                        <a:cs typeface="Arial" panose="020B0604020202020204"/>
                      </a:endParaRPr>
                    </a:p>
                  </a:txBody>
                  <a:tcPr marL="68580" marR="68580" marT="0" marB="0">
                    <a:lnL>
                      <a:noFill/>
                    </a:lnL>
                    <a:lnR>
                      <a:noFill/>
                    </a:lnR>
                    <a:lnT>
                      <a:noFill/>
                    </a:lnT>
                    <a:lnB>
                      <a:noFill/>
                    </a:lnB>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rPr>
                        <a:t>1</a:t>
                      </a:r>
                      <a:endParaRPr lang="en-US" sz="1000" kern="100">
                        <a:effectLst/>
                        <a:latin typeface="微软雅黑" panose="020B0503020204020204" pitchFamily="34" charset="-122"/>
                        <a:ea typeface="微软雅黑" panose="020B0503020204020204" pitchFamily="34"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rPr>
                        <a:t>2</a:t>
                      </a:r>
                      <a:endParaRPr lang="en-US" sz="1000" kern="100">
                        <a:effectLst/>
                        <a:latin typeface="微软雅黑" panose="020B0503020204020204" pitchFamily="34" charset="-122"/>
                        <a:ea typeface="微软雅黑" panose="020B0503020204020204" pitchFamily="34"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rPr>
                        <a:t>3</a:t>
                      </a:r>
                      <a:endParaRPr lang="en-US" sz="1000" kern="100">
                        <a:effectLst/>
                        <a:latin typeface="微软雅黑" panose="020B0503020204020204" pitchFamily="34" charset="-122"/>
                        <a:ea typeface="微软雅黑" panose="020B0503020204020204" pitchFamily="34"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p>
                      <a:pPr algn="ctr">
                        <a:spcAft>
                          <a:spcPts val="1560"/>
                        </a:spcAft>
                      </a:pPr>
                      <a:r>
                        <a:rPr lang="en-US" sz="1000" kern="100">
                          <a:effectLst/>
                          <a:latin typeface="微软雅黑" panose="020B0503020204020204" pitchFamily="34" charset="-122"/>
                          <a:ea typeface="微软雅黑" panose="020B0503020204020204" pitchFamily="34" charset="-122"/>
                        </a:rPr>
                        <a:t>4</a:t>
                      </a:r>
                      <a:endParaRPr lang="en-US" sz="1000" kern="100">
                        <a:effectLst/>
                        <a:latin typeface="微软雅黑" panose="020B0503020204020204" pitchFamily="34" charset="-122"/>
                        <a:ea typeface="微软雅黑" panose="020B0503020204020204" pitchFamily="34"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p>
                      <a:pPr algn="ctr">
                        <a:spcAft>
                          <a:spcPts val="1560"/>
                        </a:spcAft>
                      </a:pPr>
                      <a:r>
                        <a:rPr lang="en-US" sz="1000" kern="100" dirty="0">
                          <a:effectLst/>
                          <a:latin typeface="微软雅黑" panose="020B0503020204020204" pitchFamily="34" charset="-122"/>
                          <a:ea typeface="微软雅黑" panose="020B0503020204020204" pitchFamily="34" charset="-122"/>
                        </a:rPr>
                        <a:t>5</a:t>
                      </a:r>
                      <a:endParaRPr lang="en-US" sz="1000" kern="100" dirty="0">
                        <a:effectLst/>
                        <a:latin typeface="微软雅黑" panose="020B0503020204020204" pitchFamily="34" charset="-122"/>
                        <a:ea typeface="微软雅黑" panose="020B0503020204020204" pitchFamily="34"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pic>
        <p:nvPicPr>
          <p:cNvPr id="4" name="内容占位符 3"/>
          <p:cNvPicPr>
            <a:picLocks noChangeAspect="1"/>
          </p:cNvPicPr>
          <p:nvPr>
            <p:ph idx="4294967295"/>
          </p:nvPr>
        </p:nvPicPr>
        <p:blipFill>
          <a:blip r:embed="rId2"/>
          <a:stretch>
            <a:fillRect/>
          </a:stretch>
        </p:blipFill>
        <p:spPr>
          <a:xfrm rot="16200000">
            <a:off x="4898390" y="433705"/>
            <a:ext cx="4245610" cy="4742815"/>
          </a:xfrm>
          <a:prstGeom prst="rect">
            <a:avLst/>
          </a:prstGeom>
        </p:spPr>
      </p:pic>
      <p:sp>
        <p:nvSpPr>
          <p:cNvPr id="5" name="矩形 4"/>
          <p:cNvSpPr/>
          <p:nvPr/>
        </p:nvSpPr>
        <p:spPr>
          <a:xfrm>
            <a:off x="1068705" y="5080"/>
            <a:ext cx="3342640"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我公司的风险评价与分级</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Tree>
  </p:cSld>
  <p:clrMapOvr>
    <a:masterClrMapping/>
  </p:clrMapOvr>
  <p:transition advClick="0"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10</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068705" y="5080"/>
            <a:ext cx="2854325" cy="491490"/>
          </a:xfrm>
          <a:prstGeom prst="rect">
            <a:avLst/>
          </a:prstGeom>
        </p:spPr>
        <p:txBody>
          <a:bodyPr wrap="square">
            <a:spAutoFit/>
            <a:scene3d>
              <a:camera prst="orthographicFront"/>
              <a:lightRig rig="threePt" dir="t"/>
            </a:scene3d>
          </a:bodyPr>
          <a:p>
            <a:pPr algn="dist">
              <a:lnSpc>
                <a:spcPct val="130000"/>
              </a:lnSpc>
            </a:pPr>
            <a:r>
              <a:rPr lang="zh-CN" altLang="en-US" sz="20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风险管控基本原则</a:t>
            </a:r>
            <a:endParaRPr lang="zh-CN" altLang="en-US" sz="20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42" name="直接连接符 41"/>
          <p:cNvCxnSpPr/>
          <p:nvPr>
            <p:custDataLst>
              <p:tags r:id="rId1"/>
            </p:custDataLst>
          </p:nvPr>
        </p:nvCxnSpPr>
        <p:spPr>
          <a:xfrm>
            <a:off x="2642652" y="2051318"/>
            <a:ext cx="220043" cy="0"/>
          </a:xfrm>
          <a:prstGeom prst="line">
            <a:avLst/>
          </a:prstGeom>
          <a:noFill/>
          <a:ln w="6350" cap="flat" cmpd="sng" algn="ctr">
            <a:solidFill>
              <a:srgbClr val="000000">
                <a:lumMod val="20000"/>
                <a:lumOff val="80000"/>
              </a:srgbClr>
            </a:solidFill>
            <a:prstDash val="solid"/>
            <a:miter lim="800000"/>
          </a:ln>
          <a:effectLst/>
        </p:spPr>
      </p:cxnSp>
      <p:sp>
        <p:nvSpPr>
          <p:cNvPr id="39" name="椭圆 38"/>
          <p:cNvSpPr/>
          <p:nvPr>
            <p:custDataLst>
              <p:tags r:id="rId2"/>
            </p:custDataLst>
          </p:nvPr>
        </p:nvSpPr>
        <p:spPr>
          <a:xfrm>
            <a:off x="955040" y="1224915"/>
            <a:ext cx="1692910" cy="1692910"/>
          </a:xfrm>
          <a:prstGeom prst="ellipse">
            <a:avLst/>
          </a:prstGeom>
          <a:solidFill>
            <a:sysClr val="window" lastClr="FFFFFF"/>
          </a:solidFill>
          <a:ln w="57150" cap="flat" cmpd="sng" algn="ctr">
            <a:solidFill>
              <a:srgbClr val="508E53"/>
            </a:solidFill>
            <a:prstDash val="solid"/>
            <a:miter lim="800000"/>
          </a:ln>
          <a:effectLst/>
        </p:spPr>
        <p:txBody>
          <a:bodyPr wrap="none" tIns="0" bIns="0" anchor="ctr">
            <a:normAutofit/>
          </a:bodyPr>
          <a:lstStyle/>
          <a:p>
            <a:pPr algn="ctr">
              <a:lnSpc>
                <a:spcPct val="130000"/>
              </a:lnSpc>
            </a:pPr>
            <a:endParaRPr lang="zh-CN" altLang="en-US" sz="1500" dirty="0">
              <a:solidFill>
                <a:srgbClr val="000000"/>
              </a:solidFill>
              <a:latin typeface="微软雅黑" panose="020B0503020204020204" pitchFamily="34" charset="-122"/>
              <a:ea typeface="微软雅黑" panose="020B0503020204020204" pitchFamily="34" charset="-122"/>
              <a:cs typeface="+mn-ea"/>
            </a:endParaRPr>
          </a:p>
        </p:txBody>
      </p:sp>
      <p:sp>
        <p:nvSpPr>
          <p:cNvPr id="40" name="文本框 39"/>
          <p:cNvSpPr txBox="1"/>
          <p:nvPr>
            <p:custDataLst>
              <p:tags r:id="rId3"/>
            </p:custDataLst>
          </p:nvPr>
        </p:nvSpPr>
        <p:spPr>
          <a:xfrm>
            <a:off x="1194435" y="1548765"/>
            <a:ext cx="1214120" cy="1080770"/>
          </a:xfrm>
          <a:prstGeom prst="rect">
            <a:avLst/>
          </a:prstGeom>
          <a:noFill/>
        </p:spPr>
        <p:txBody>
          <a:bodyPr wrap="square" rtlCol="0"/>
          <a:lstStyle/>
          <a:p>
            <a:pPr algn="ctr" fontAlgn="auto">
              <a:lnSpc>
                <a:spcPct val="120000"/>
              </a:lnSpc>
            </a:pPr>
            <a:r>
              <a:rPr lang="zh-CN" altLang="en-US" sz="2000" dirty="0">
                <a:latin typeface="微软雅黑" panose="020B0503020204020204" pitchFamily="34" charset="-122"/>
                <a:ea typeface="微软雅黑" panose="020B0503020204020204" pitchFamily="34" charset="-122"/>
                <a:sym typeface="+mn-ea"/>
              </a:rPr>
              <a:t>风险分级管控基本原则</a:t>
            </a:r>
            <a:endParaRPr lang="zh-CN" altLang="en-US" sz="2000" b="1" spc="300" dirty="0">
              <a:solidFill>
                <a:srgbClr val="000000">
                  <a:lumMod val="75000"/>
                  <a:lumOff val="25000"/>
                </a:srgbClr>
              </a:solidFill>
              <a:uFillTx/>
              <a:latin typeface="微软雅黑" panose="020B0503020204020204" pitchFamily="34" charset="-122"/>
              <a:ea typeface="微软雅黑" panose="020B0503020204020204" pitchFamily="34" charset="-122"/>
              <a:sym typeface="+mn-ea"/>
            </a:endParaRPr>
          </a:p>
        </p:txBody>
      </p:sp>
      <p:cxnSp>
        <p:nvCxnSpPr>
          <p:cNvPr id="62" name="直接连接符 61"/>
          <p:cNvCxnSpPr/>
          <p:nvPr>
            <p:custDataLst>
              <p:tags r:id="rId4"/>
            </p:custDataLst>
          </p:nvPr>
        </p:nvCxnSpPr>
        <p:spPr>
          <a:xfrm>
            <a:off x="2862818" y="2453749"/>
            <a:ext cx="491714" cy="0"/>
          </a:xfrm>
          <a:prstGeom prst="line">
            <a:avLst/>
          </a:prstGeom>
          <a:noFill/>
          <a:ln w="6350" cap="flat" cmpd="sng" algn="ctr">
            <a:solidFill>
              <a:srgbClr val="000000">
                <a:lumMod val="20000"/>
                <a:lumOff val="80000"/>
              </a:srgbClr>
            </a:solidFill>
            <a:prstDash val="solid"/>
            <a:miter lim="800000"/>
          </a:ln>
          <a:effectLst/>
        </p:spPr>
      </p:cxnSp>
      <p:cxnSp>
        <p:nvCxnSpPr>
          <p:cNvPr id="61" name="直接连接符 60"/>
          <p:cNvCxnSpPr/>
          <p:nvPr>
            <p:custDataLst>
              <p:tags r:id="rId5"/>
            </p:custDataLst>
          </p:nvPr>
        </p:nvCxnSpPr>
        <p:spPr>
          <a:xfrm>
            <a:off x="2862818" y="1711779"/>
            <a:ext cx="491714" cy="0"/>
          </a:xfrm>
          <a:prstGeom prst="line">
            <a:avLst/>
          </a:prstGeom>
          <a:noFill/>
          <a:ln w="6350" cap="flat" cmpd="sng" algn="ctr">
            <a:solidFill>
              <a:srgbClr val="000000">
                <a:lumMod val="20000"/>
                <a:lumOff val="80000"/>
              </a:srgbClr>
            </a:solidFill>
            <a:prstDash val="solid"/>
            <a:miter lim="800000"/>
          </a:ln>
          <a:effectLst/>
        </p:spPr>
      </p:cxnSp>
      <p:sp>
        <p:nvSpPr>
          <p:cNvPr id="41" name="椭圆 40"/>
          <p:cNvSpPr/>
          <p:nvPr>
            <p:custDataLst>
              <p:tags r:id="rId6"/>
            </p:custDataLst>
          </p:nvPr>
        </p:nvSpPr>
        <p:spPr>
          <a:xfrm>
            <a:off x="3150650" y="1548046"/>
            <a:ext cx="347951" cy="347951"/>
          </a:xfrm>
          <a:prstGeom prst="ellipse">
            <a:avLst/>
          </a:prstGeom>
          <a:solidFill>
            <a:srgbClr val="508E53"/>
          </a:solidFill>
          <a:ln w="38100" cap="flat" cmpd="sng" algn="ctr">
            <a:solidFill>
              <a:sysClr val="window" lastClr="FFFFFF"/>
            </a:solidFill>
            <a:prstDash val="solid"/>
            <a:miter lim="800000"/>
          </a:ln>
          <a:effectLst/>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4" name="文本框 43"/>
          <p:cNvSpPr txBox="1"/>
          <p:nvPr>
            <p:custDataLst>
              <p:tags r:id="rId7"/>
            </p:custDataLst>
          </p:nvPr>
        </p:nvSpPr>
        <p:spPr>
          <a:xfrm>
            <a:off x="3776345" y="1528445"/>
            <a:ext cx="3444875" cy="304165"/>
          </a:xfrm>
          <a:prstGeom prst="rect">
            <a:avLst/>
          </a:prstGeom>
          <a:noFill/>
        </p:spPr>
        <p:txBody>
          <a:bodyPr wrap="square" lIns="67500" tIns="35100" rIns="67500" bIns="35100" anchor="t">
            <a:noAutofit/>
          </a:bodyPr>
          <a:lstStyle/>
          <a:p>
            <a:pPr defTabSz="913765" fontAlgn="auto">
              <a:lnSpc>
                <a:spcPct val="120000"/>
              </a:lnSpc>
              <a:spcBef>
                <a:spcPct val="0"/>
              </a:spcBef>
            </a:pPr>
            <a:r>
              <a:rPr lang="zh-CN" altLang="en-US" b="1" spc="150" dirty="0">
                <a:solidFill>
                  <a:srgbClr val="000000"/>
                </a:solidFill>
                <a:uFillTx/>
                <a:latin typeface="微软雅黑" panose="020B0503020204020204" pitchFamily="34" charset="-122"/>
                <a:ea typeface="微软雅黑" panose="020B0503020204020204" pitchFamily="34" charset="-122"/>
              </a:rPr>
              <a:t>风险越大，管控级别越高</a:t>
            </a:r>
            <a:endParaRPr lang="zh-CN" altLang="en-US" b="1" spc="150" dirty="0">
              <a:solidFill>
                <a:srgbClr val="000000"/>
              </a:solidFill>
              <a:uFillTx/>
              <a:latin typeface="微软雅黑" panose="020B0503020204020204" pitchFamily="34" charset="-122"/>
              <a:ea typeface="微软雅黑" panose="020B0503020204020204" pitchFamily="34" charset="-122"/>
            </a:endParaRPr>
          </a:p>
        </p:txBody>
      </p:sp>
      <p:sp>
        <p:nvSpPr>
          <p:cNvPr id="47" name="椭圆 46"/>
          <p:cNvSpPr/>
          <p:nvPr>
            <p:custDataLst>
              <p:tags r:id="rId8"/>
            </p:custDataLst>
          </p:nvPr>
        </p:nvSpPr>
        <p:spPr>
          <a:xfrm>
            <a:off x="3160992" y="2281677"/>
            <a:ext cx="347951" cy="347951"/>
          </a:xfrm>
          <a:prstGeom prst="ellipse">
            <a:avLst/>
          </a:prstGeom>
          <a:solidFill>
            <a:srgbClr val="69A35B"/>
          </a:solidFill>
          <a:ln w="38100" cap="flat" cmpd="sng" algn="ctr">
            <a:solidFill>
              <a:sysClr val="window" lastClr="FFFFFF"/>
            </a:solidFill>
            <a:prstDash val="solid"/>
            <a:miter lim="800000"/>
          </a:ln>
          <a:effectLst/>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4" name="文本框 53"/>
          <p:cNvSpPr txBox="1"/>
          <p:nvPr>
            <p:custDataLst>
              <p:tags r:id="rId9"/>
            </p:custDataLst>
          </p:nvPr>
        </p:nvSpPr>
        <p:spPr>
          <a:xfrm>
            <a:off x="3704590" y="2197735"/>
            <a:ext cx="4650105" cy="380365"/>
          </a:xfrm>
          <a:prstGeom prst="rect">
            <a:avLst/>
          </a:prstGeom>
          <a:noFill/>
        </p:spPr>
        <p:txBody>
          <a:bodyPr wrap="square" lIns="67500" tIns="35100" rIns="67500" bIns="35100" anchor="t">
            <a:noAutofit/>
          </a:bodyPr>
          <a:lstStyle/>
          <a:p>
            <a:pPr defTabSz="913765" fontAlgn="auto">
              <a:lnSpc>
                <a:spcPct val="120000"/>
              </a:lnSpc>
              <a:spcBef>
                <a:spcPct val="0"/>
              </a:spcBef>
            </a:pPr>
            <a:r>
              <a:rPr lang="zh-CN" altLang="en-US" b="1" spc="150" dirty="0">
                <a:solidFill>
                  <a:srgbClr val="000000"/>
                </a:solidFill>
                <a:uFillTx/>
                <a:latin typeface="微软雅黑" panose="020B0503020204020204" pitchFamily="34" charset="-122"/>
                <a:ea typeface="微软雅黑" panose="020B0503020204020204" pitchFamily="34" charset="-122"/>
              </a:rPr>
              <a:t>上级负责管控的风险，下级必须负责管控</a:t>
            </a:r>
            <a:endParaRPr lang="zh-CN" altLang="en-US" b="1" spc="150" dirty="0">
              <a:solidFill>
                <a:srgbClr val="000000"/>
              </a:solidFill>
              <a:uFillTx/>
              <a:latin typeface="微软雅黑" panose="020B0503020204020204" pitchFamily="34" charset="-122"/>
              <a:ea typeface="微软雅黑" panose="020B0503020204020204" pitchFamily="34" charset="-122"/>
            </a:endParaRPr>
          </a:p>
        </p:txBody>
      </p:sp>
      <p:cxnSp>
        <p:nvCxnSpPr>
          <p:cNvPr id="50" name="直接连接符 49"/>
          <p:cNvCxnSpPr/>
          <p:nvPr>
            <p:custDataLst>
              <p:tags r:id="rId10"/>
            </p:custDataLst>
          </p:nvPr>
        </p:nvCxnSpPr>
        <p:spPr>
          <a:xfrm>
            <a:off x="2862695" y="1719289"/>
            <a:ext cx="0" cy="734461"/>
          </a:xfrm>
          <a:prstGeom prst="line">
            <a:avLst/>
          </a:prstGeom>
          <a:noFill/>
          <a:ln w="6350" cap="flat" cmpd="sng" algn="ctr">
            <a:solidFill>
              <a:sysClr val="window" lastClr="FFFFFF">
                <a:lumMod val="85000"/>
              </a:sysClr>
            </a:solidFill>
            <a:prstDash val="solid"/>
            <a:miter lim="800000"/>
          </a:ln>
          <a:effectLst/>
        </p:spPr>
      </p:cxnSp>
      <p:sp>
        <p:nvSpPr>
          <p:cNvPr id="51" name="矩形 50"/>
          <p:cNvSpPr/>
          <p:nvPr/>
        </p:nvSpPr>
        <p:spPr>
          <a:xfrm>
            <a:off x="517525" y="3540760"/>
            <a:ext cx="8235315" cy="945515"/>
          </a:xfrm>
          <a:prstGeom prst="rect">
            <a:avLst/>
          </a:prstGeom>
        </p:spPr>
        <p:txBody>
          <a:bodyPr wrap="square">
            <a:spAutoFit/>
          </a:bodyPr>
          <a:p>
            <a:pPr marL="285750" indent="-285750">
              <a:lnSpc>
                <a:spcPct val="150000"/>
              </a:lnSpc>
              <a:buFont typeface="Wingdings" panose="05000000000000000000" pitchFamily="2" charset="2"/>
              <a:buChar char="p"/>
            </a:pPr>
            <a:r>
              <a:rPr lang="zh-CN" altLang="en-US" sz="1300" kern="0" dirty="0" smtClean="0">
                <a:solidFill>
                  <a:schemeClr val="bg2">
                    <a:lumMod val="10000"/>
                  </a:schemeClr>
                </a:solidFill>
                <a:latin typeface="微软雅黑" panose="020B0503020204020204" pitchFamily="34" charset="-122"/>
                <a:ea typeface="微软雅黑" panose="020B0503020204020204" pitchFamily="34" charset="-122"/>
              </a:rPr>
              <a:t>一级</a:t>
            </a:r>
            <a:r>
              <a:rPr lang="zh-CN" altLang="en-US" sz="1300" kern="0" dirty="0">
                <a:solidFill>
                  <a:schemeClr val="bg2">
                    <a:lumMod val="10000"/>
                  </a:schemeClr>
                </a:solidFill>
                <a:latin typeface="微软雅黑" panose="020B0503020204020204" pitchFamily="34" charset="-122"/>
                <a:ea typeface="微软雅黑" panose="020B0503020204020204" pitchFamily="34" charset="-122"/>
              </a:rPr>
              <a:t>、二级风险可由公司直接监管，风险点所在车间总体管控，班组、岗位负责责任范围内容的危险源管控；</a:t>
            </a:r>
            <a:endParaRPr lang="zh-CN" altLang="en-US" sz="1300" kern="0" dirty="0">
              <a:solidFill>
                <a:schemeClr val="bg2">
                  <a:lumMod val="1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200" kern="0" dirty="0">
                <a:solidFill>
                  <a:schemeClr val="bg2">
                    <a:lumMod val="10000"/>
                  </a:schemeClr>
                </a:solidFill>
                <a:latin typeface="微软雅黑" panose="020B0503020204020204" pitchFamily="34" charset="-122"/>
                <a:ea typeface="微软雅黑" panose="020B0503020204020204" pitchFamily="34" charset="-122"/>
              </a:rPr>
              <a:t>三、四级风险点可由车间级监管，班组、车间管控；</a:t>
            </a:r>
            <a:endParaRPr lang="zh-CN" altLang="en-US" sz="1200" kern="0" dirty="0">
              <a:solidFill>
                <a:schemeClr val="bg2">
                  <a:lumMod val="1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200" kern="0" dirty="0">
                <a:solidFill>
                  <a:schemeClr val="bg2">
                    <a:lumMod val="10000"/>
                  </a:schemeClr>
                </a:solidFill>
                <a:latin typeface="微软雅黑" panose="020B0503020204020204" pitchFamily="34" charset="-122"/>
                <a:ea typeface="微软雅黑" panose="020B0503020204020204" pitchFamily="34" charset="-122"/>
              </a:rPr>
              <a:t>四级可由班组或岗位管控或因风险较小可直接忽略。 </a:t>
            </a:r>
            <a:endParaRPr lang="zh-CN" altLang="en-US" sz="1200" kern="0"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11</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068705" y="5080"/>
            <a:ext cx="2320925" cy="415290"/>
          </a:xfrm>
          <a:prstGeom prst="rect">
            <a:avLst/>
          </a:prstGeom>
        </p:spPr>
        <p:txBody>
          <a:bodyPr wrap="square">
            <a:no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风险管控措施</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130" name="直接连接符 129"/>
          <p:cNvCxnSpPr/>
          <p:nvPr>
            <p:custDataLst>
              <p:tags r:id="rId1"/>
            </p:custDataLst>
          </p:nvPr>
        </p:nvCxnSpPr>
        <p:spPr>
          <a:xfrm>
            <a:off x="557491" y="2820380"/>
            <a:ext cx="7885510" cy="0"/>
          </a:xfrm>
          <a:prstGeom prst="line">
            <a:avLst/>
          </a:prstGeom>
          <a:noFill/>
          <a:ln w="12700" cap="flat" cmpd="sng" algn="ctr">
            <a:solidFill>
              <a:sysClr val="window" lastClr="FFFFFF">
                <a:lumMod val="65000"/>
              </a:sysClr>
            </a:solidFill>
            <a:prstDash val="solid"/>
            <a:miter lim="800000"/>
          </a:ln>
          <a:effectLst/>
        </p:spPr>
      </p:cxnSp>
      <p:sp>
        <p:nvSpPr>
          <p:cNvPr id="131" name="椭圆 130"/>
          <p:cNvSpPr/>
          <p:nvPr>
            <p:custDataLst>
              <p:tags r:id="rId2"/>
            </p:custDataLst>
          </p:nvPr>
        </p:nvSpPr>
        <p:spPr>
          <a:xfrm flipH="1">
            <a:off x="1333369" y="2749784"/>
            <a:ext cx="141194" cy="141194"/>
          </a:xfrm>
          <a:prstGeom prst="ellipse">
            <a:avLst/>
          </a:prstGeom>
          <a:solidFill>
            <a:srgbClr val="000000"/>
          </a:solidFill>
          <a:ln w="12700" cap="flat" cmpd="sng" algn="ctr">
            <a:noFill/>
            <a:prstDash val="solid"/>
            <a:miter lim="800000"/>
          </a:ln>
          <a:effectLst/>
        </p:spPr>
        <p:txBody>
          <a:bodyPr rtlCol="0" anchor="ctr"/>
          <a:lstStyle/>
          <a:p>
            <a:pPr algn="ctr">
              <a:lnSpc>
                <a:spcPct val="120000"/>
              </a:lnSpc>
            </a:pPr>
            <a:endParaRPr lang="zh-CN" altLang="en-US" sz="1350">
              <a:solidFill>
                <a:srgbClr val="FFFFFF">
                  <a:lumMod val="1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椭圆 131"/>
          <p:cNvSpPr/>
          <p:nvPr>
            <p:custDataLst>
              <p:tags r:id="rId3"/>
            </p:custDataLst>
          </p:nvPr>
        </p:nvSpPr>
        <p:spPr>
          <a:xfrm flipH="1">
            <a:off x="1088345" y="2005857"/>
            <a:ext cx="625289" cy="625289"/>
          </a:xfrm>
          <a:prstGeom prst="ellipse">
            <a:avLst/>
          </a:prstGeom>
          <a:solidFill>
            <a:srgbClr val="000000"/>
          </a:solidFill>
          <a:ln w="12700" cap="flat" cmpd="sng" algn="ctr">
            <a:noFill/>
            <a:prstDash val="solid"/>
            <a:miter lim="800000"/>
          </a:ln>
          <a:effectLst/>
        </p:spPr>
        <p:txBody>
          <a:bodyPr rtlCol="0" anchor="ctr"/>
          <a:lstStyle/>
          <a:p>
            <a:pPr algn="ctr">
              <a:lnSpc>
                <a:spcPct val="120000"/>
              </a:lnSpc>
            </a:pPr>
            <a:endParaRPr lang="zh-CN" altLang="en-US" sz="10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文本框 132"/>
          <p:cNvSpPr txBox="1"/>
          <p:nvPr>
            <p:custDataLst>
              <p:tags r:id="rId4"/>
            </p:custDataLst>
          </p:nvPr>
        </p:nvSpPr>
        <p:spPr>
          <a:xfrm>
            <a:off x="1088390" y="2005330"/>
            <a:ext cx="614045" cy="626745"/>
          </a:xfrm>
          <a:prstGeom prst="rect">
            <a:avLst/>
          </a:prstGeom>
        </p:spPr>
        <p:txBody>
          <a:bodyPr wrap="square" anchor="ctr" anchorCtr="0">
            <a:noAutofit/>
          </a:bodyPr>
          <a:lstStyle>
            <a:defPPr>
              <a:defRPr lang="zh-CN"/>
            </a:defPPr>
            <a:lvl1pPr algn="ctr">
              <a:defRPr sz="2400">
                <a:solidFill>
                  <a:sysClr val="window" lastClr="FFFFFF"/>
                </a:solidFill>
                <a:latin typeface="微软雅黑 Light" panose="020B0502040204020203" charset="-122"/>
              </a:defRPr>
            </a:lvl1pPr>
          </a:lstStyle>
          <a:p>
            <a:pPr>
              <a:lnSpc>
                <a:spcPct val="120000"/>
              </a:lnSpc>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工程控制</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4" name="椭圆 133"/>
          <p:cNvSpPr/>
          <p:nvPr>
            <p:custDataLst>
              <p:tags r:id="rId5"/>
            </p:custDataLst>
          </p:nvPr>
        </p:nvSpPr>
        <p:spPr>
          <a:xfrm flipH="1">
            <a:off x="2903479" y="2749784"/>
            <a:ext cx="141194" cy="141194"/>
          </a:xfrm>
          <a:prstGeom prst="ellipse">
            <a:avLst/>
          </a:prstGeom>
          <a:solidFill>
            <a:srgbClr val="508E53"/>
          </a:solidFill>
          <a:ln w="12700" cap="flat" cmpd="sng" algn="ctr">
            <a:noFill/>
            <a:prstDash val="solid"/>
            <a:miter lim="800000"/>
          </a:ln>
          <a:effectLst/>
        </p:spPr>
        <p:txBody>
          <a:bodyPr rtlCol="0" anchor="ctr"/>
          <a:lstStyle/>
          <a:p>
            <a:pPr algn="ctr">
              <a:lnSpc>
                <a:spcPct val="120000"/>
              </a:lnSpc>
            </a:pPr>
            <a:endParaRPr lang="zh-CN" altLang="en-US" sz="1350">
              <a:solidFill>
                <a:srgbClr val="FFFFFF">
                  <a:lumMod val="1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椭圆 134"/>
          <p:cNvSpPr/>
          <p:nvPr>
            <p:custDataLst>
              <p:tags r:id="rId6"/>
            </p:custDataLst>
          </p:nvPr>
        </p:nvSpPr>
        <p:spPr>
          <a:xfrm flipH="1">
            <a:off x="2661432" y="3008145"/>
            <a:ext cx="625289" cy="625289"/>
          </a:xfrm>
          <a:prstGeom prst="ellipse">
            <a:avLst/>
          </a:prstGeom>
          <a:solidFill>
            <a:srgbClr val="508E53"/>
          </a:solidFill>
          <a:ln w="12700" cap="flat" cmpd="sng" algn="ctr">
            <a:noFill/>
            <a:prstDash val="solid"/>
            <a:miter lim="800000"/>
          </a:ln>
          <a:effectLst/>
        </p:spPr>
        <p:txBody>
          <a:bodyPr rtlCol="0" anchor="ctr"/>
          <a:lstStyle/>
          <a:p>
            <a:pPr algn="ctr">
              <a:lnSpc>
                <a:spcPct val="120000"/>
              </a:lnSpc>
            </a:pPr>
            <a:endParaRPr lang="zh-CN" altLang="en-US" sz="13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椭圆 136"/>
          <p:cNvSpPr/>
          <p:nvPr>
            <p:custDataLst>
              <p:tags r:id="rId7"/>
            </p:custDataLst>
          </p:nvPr>
        </p:nvSpPr>
        <p:spPr>
          <a:xfrm flipH="1">
            <a:off x="4433571" y="2749784"/>
            <a:ext cx="141194" cy="141194"/>
          </a:xfrm>
          <a:prstGeom prst="ellipse">
            <a:avLst/>
          </a:prstGeom>
          <a:solidFill>
            <a:srgbClr val="69A35B"/>
          </a:solidFill>
          <a:ln w="12700" cap="flat" cmpd="sng" algn="ctr">
            <a:noFill/>
            <a:prstDash val="solid"/>
            <a:miter lim="800000"/>
          </a:ln>
          <a:effectLst/>
        </p:spPr>
        <p:txBody>
          <a:bodyPr rtlCol="0" anchor="ctr"/>
          <a:lstStyle/>
          <a:p>
            <a:pPr algn="ctr">
              <a:lnSpc>
                <a:spcPct val="120000"/>
              </a:lnSpc>
            </a:pPr>
            <a:endParaRPr lang="zh-CN" altLang="en-US" sz="1350">
              <a:solidFill>
                <a:srgbClr val="FFFFFF">
                  <a:lumMod val="1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椭圆 137"/>
          <p:cNvSpPr/>
          <p:nvPr>
            <p:custDataLst>
              <p:tags r:id="rId8"/>
            </p:custDataLst>
          </p:nvPr>
        </p:nvSpPr>
        <p:spPr>
          <a:xfrm flipH="1">
            <a:off x="4182597" y="2005857"/>
            <a:ext cx="625289" cy="625289"/>
          </a:xfrm>
          <a:prstGeom prst="ellipse">
            <a:avLst/>
          </a:prstGeom>
          <a:solidFill>
            <a:srgbClr val="69A35B"/>
          </a:solidFill>
          <a:ln w="12700" cap="flat" cmpd="sng" algn="ctr">
            <a:noFill/>
            <a:prstDash val="solid"/>
            <a:miter lim="800000"/>
          </a:ln>
          <a:effectLst/>
        </p:spPr>
        <p:txBody>
          <a:bodyPr rtlCol="0" anchor="ctr"/>
          <a:lstStyle/>
          <a:p>
            <a:pPr algn="ctr">
              <a:lnSpc>
                <a:spcPct val="120000"/>
              </a:lnSpc>
            </a:pPr>
            <a:endParaRPr lang="zh-CN" altLang="en-US" sz="13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椭圆 139"/>
          <p:cNvSpPr/>
          <p:nvPr>
            <p:custDataLst>
              <p:tags r:id="rId9"/>
            </p:custDataLst>
          </p:nvPr>
        </p:nvSpPr>
        <p:spPr>
          <a:xfrm flipH="1">
            <a:off x="7516199" y="2749784"/>
            <a:ext cx="141194" cy="141194"/>
          </a:xfrm>
          <a:prstGeom prst="ellipse">
            <a:avLst/>
          </a:prstGeom>
          <a:solidFill>
            <a:srgbClr val="B1C646"/>
          </a:solidFill>
          <a:ln w="12700" cap="flat" cmpd="sng" algn="ctr">
            <a:noFill/>
            <a:prstDash val="solid"/>
            <a:miter lim="800000"/>
          </a:ln>
          <a:effectLst/>
        </p:spPr>
        <p:txBody>
          <a:bodyPr rtlCol="0" anchor="ctr"/>
          <a:lstStyle/>
          <a:p>
            <a:pPr algn="ctr">
              <a:lnSpc>
                <a:spcPct val="120000"/>
              </a:lnSpc>
            </a:pPr>
            <a:endParaRPr lang="zh-CN" altLang="en-US" sz="1350">
              <a:solidFill>
                <a:srgbClr val="FFFFFF">
                  <a:lumMod val="1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椭圆 140"/>
          <p:cNvSpPr/>
          <p:nvPr>
            <p:custDataLst>
              <p:tags r:id="rId10"/>
            </p:custDataLst>
          </p:nvPr>
        </p:nvSpPr>
        <p:spPr>
          <a:xfrm flipH="1">
            <a:off x="7265225" y="2005857"/>
            <a:ext cx="625289" cy="625289"/>
          </a:xfrm>
          <a:prstGeom prst="ellipse">
            <a:avLst/>
          </a:prstGeom>
          <a:solidFill>
            <a:srgbClr val="B1C646"/>
          </a:solidFill>
          <a:ln w="12700" cap="flat" cmpd="sng" algn="ctr">
            <a:noFill/>
            <a:prstDash val="solid"/>
            <a:miter lim="800000"/>
          </a:ln>
          <a:effectLst/>
        </p:spPr>
        <p:txBody>
          <a:bodyPr rtlCol="0" anchor="ctr"/>
          <a:lstStyle/>
          <a:p>
            <a:pPr algn="ctr">
              <a:lnSpc>
                <a:spcPct val="120000"/>
              </a:lnSpc>
            </a:pPr>
            <a:endParaRPr lang="zh-CN" altLang="en-US" sz="13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文本框 141"/>
          <p:cNvSpPr txBox="1"/>
          <p:nvPr>
            <p:custDataLst>
              <p:tags r:id="rId11"/>
            </p:custDataLst>
          </p:nvPr>
        </p:nvSpPr>
        <p:spPr>
          <a:xfrm>
            <a:off x="7265224" y="2004386"/>
            <a:ext cx="625290" cy="626961"/>
          </a:xfrm>
          <a:prstGeom prst="rect">
            <a:avLst/>
          </a:prstGeom>
        </p:spPr>
        <p:txBody>
          <a:bodyPr wrap="square" anchor="ctr" anchorCtr="0">
            <a:noAutofit/>
          </a:bodyPr>
          <a:lstStyle>
            <a:defPPr>
              <a:defRPr lang="zh-CN"/>
            </a:defPPr>
            <a:lvl1pPr algn="ctr">
              <a:defRPr sz="2400">
                <a:solidFill>
                  <a:sysClr val="window" lastClr="FFFFFF"/>
                </a:solidFill>
                <a:latin typeface="微软雅黑 Light" panose="020B0502040204020203" charset="-122"/>
              </a:defRPr>
            </a:lvl1pPr>
          </a:lstStyle>
          <a:p>
            <a:pPr>
              <a:lnSpc>
                <a:spcPct val="120000"/>
              </a:lnSpc>
            </a:pP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应急控制</a:t>
            </a:r>
            <a:endParaRPr lang="zh-CN" altLang="en-US" sz="15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43" name="椭圆 142"/>
          <p:cNvSpPr/>
          <p:nvPr>
            <p:custDataLst>
              <p:tags r:id="rId12"/>
            </p:custDataLst>
          </p:nvPr>
        </p:nvSpPr>
        <p:spPr>
          <a:xfrm flipH="1">
            <a:off x="5959741" y="2749784"/>
            <a:ext cx="141194" cy="141194"/>
          </a:xfrm>
          <a:prstGeom prst="ellipse">
            <a:avLst/>
          </a:prstGeom>
          <a:solidFill>
            <a:srgbClr val="85B311"/>
          </a:solidFill>
          <a:ln w="12700" cap="flat" cmpd="sng" algn="ctr">
            <a:noFill/>
            <a:prstDash val="solid"/>
            <a:miter lim="800000"/>
          </a:ln>
          <a:effectLst/>
        </p:spPr>
        <p:txBody>
          <a:bodyPr rtlCol="0" anchor="ctr"/>
          <a:lstStyle/>
          <a:p>
            <a:pPr algn="ctr">
              <a:lnSpc>
                <a:spcPct val="120000"/>
              </a:lnSpc>
            </a:pPr>
            <a:endParaRPr lang="zh-CN" altLang="en-US" sz="1350">
              <a:solidFill>
                <a:srgbClr val="FFFFFF">
                  <a:lumMod val="1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椭圆 143"/>
          <p:cNvSpPr/>
          <p:nvPr>
            <p:custDataLst>
              <p:tags r:id="rId13"/>
            </p:custDataLst>
          </p:nvPr>
        </p:nvSpPr>
        <p:spPr>
          <a:xfrm flipH="1">
            <a:off x="5711742" y="3008780"/>
            <a:ext cx="625289" cy="625289"/>
          </a:xfrm>
          <a:prstGeom prst="ellipse">
            <a:avLst/>
          </a:prstGeom>
          <a:solidFill>
            <a:srgbClr val="85B311"/>
          </a:solidFill>
          <a:ln w="12700" cap="flat" cmpd="sng" algn="ctr">
            <a:noFill/>
            <a:prstDash val="solid"/>
            <a:miter lim="800000"/>
          </a:ln>
          <a:effectLst/>
        </p:spPr>
        <p:txBody>
          <a:bodyPr rtlCol="0" anchor="ctr"/>
          <a:lstStyle/>
          <a:p>
            <a:pPr algn="ctr">
              <a:lnSpc>
                <a:spcPct val="120000"/>
              </a:lnSpc>
            </a:pPr>
            <a:endParaRPr lang="zh-CN" altLang="en-US" sz="13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文本框 146"/>
          <p:cNvSpPr txBox="1"/>
          <p:nvPr>
            <p:custDataLst>
              <p:tags r:id="rId14"/>
            </p:custDataLst>
          </p:nvPr>
        </p:nvSpPr>
        <p:spPr>
          <a:xfrm>
            <a:off x="3630295" y="2865120"/>
            <a:ext cx="1951990" cy="19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a:defRPr sz="1400">
                <a:solidFill>
                  <a:srgbClr val="FFFFFF">
                    <a:lumMod val="10000"/>
                  </a:srgbClr>
                </a:solidFill>
                <a:latin typeface="Segoe UI" panose="020B0502040204020203" pitchFamily="34" charset="0"/>
                <a:ea typeface="微软雅黑 Light" panose="020B0502040204020203" charset="-122"/>
              </a:defRPr>
            </a:lvl1pPr>
            <a:lvl2pPr marL="742950" indent="-285750">
              <a:defRPr>
                <a:latin typeface="Segoe UI" panose="020B0502040204020203" pitchFamily="34" charset="0"/>
                <a:ea typeface="微软雅黑 Light" panose="020B0502040204020203" charset="-122"/>
              </a:defRPr>
            </a:lvl2pPr>
            <a:lvl3pPr marL="1143000" indent="-228600">
              <a:defRPr>
                <a:latin typeface="Segoe UI" panose="020B0502040204020203" pitchFamily="34" charset="0"/>
                <a:ea typeface="微软雅黑 Light" panose="020B0502040204020203" charset="-122"/>
              </a:defRPr>
            </a:lvl3pPr>
            <a:lvl4pPr marL="1600200" indent="-228600">
              <a:defRPr>
                <a:latin typeface="Segoe UI" panose="020B0502040204020203" pitchFamily="34" charset="0"/>
                <a:ea typeface="微软雅黑 Light" panose="020B0502040204020203" charset="-122"/>
              </a:defRPr>
            </a:lvl4pPr>
            <a:lvl5pPr marL="2057400" indent="-228600">
              <a:defRPr>
                <a:latin typeface="Segoe UI" panose="020B0502040204020203" pitchFamily="34" charset="0"/>
                <a:ea typeface="微软雅黑 Light" panose="020B0502040204020203" charset="-122"/>
              </a:defRPr>
            </a:lvl5pPr>
            <a:lvl6pPr marL="2514600" indent="-228600" fontAlgn="base">
              <a:spcBef>
                <a:spcPct val="0"/>
              </a:spcBef>
              <a:spcAft>
                <a:spcPct val="0"/>
              </a:spcAft>
              <a:defRPr>
                <a:latin typeface="Segoe UI" panose="020B0502040204020203" pitchFamily="34" charset="0"/>
                <a:ea typeface="微软雅黑 Light" panose="020B0502040204020203" charset="-122"/>
              </a:defRPr>
            </a:lvl6pPr>
            <a:lvl7pPr marL="2971800" indent="-228600" fontAlgn="base">
              <a:spcBef>
                <a:spcPct val="0"/>
              </a:spcBef>
              <a:spcAft>
                <a:spcPct val="0"/>
              </a:spcAft>
              <a:defRPr>
                <a:latin typeface="Segoe UI" panose="020B0502040204020203" pitchFamily="34" charset="0"/>
                <a:ea typeface="微软雅黑 Light" panose="020B0502040204020203" charset="-122"/>
              </a:defRPr>
            </a:lvl7pPr>
            <a:lvl8pPr marL="3429000" indent="-228600" fontAlgn="base">
              <a:spcBef>
                <a:spcPct val="0"/>
              </a:spcBef>
              <a:spcAft>
                <a:spcPct val="0"/>
              </a:spcAft>
              <a:defRPr>
                <a:latin typeface="Segoe UI" panose="020B0502040204020203" pitchFamily="34" charset="0"/>
                <a:ea typeface="微软雅黑 Light" panose="020B0502040204020203" charset="-122"/>
              </a:defRPr>
            </a:lvl8pPr>
            <a:lvl9pPr marL="3886200" indent="-228600" fontAlgn="base">
              <a:spcBef>
                <a:spcPct val="0"/>
              </a:spcBef>
              <a:spcAft>
                <a:spcPct val="0"/>
              </a:spcAft>
              <a:defRPr>
                <a:latin typeface="Segoe UI" panose="020B0502040204020203" pitchFamily="34" charset="0"/>
                <a:ea typeface="微软雅黑 Light" panose="020B0502040204020203" charset="-122"/>
              </a:defRPr>
            </a:lvl9pPr>
          </a:lstStyle>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新员工、转岗员工的三级培训；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公司级车间、班组级培训；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特种作业人员培训；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职业卫生培训；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消防安全培训；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应急培训等。</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9" name="文本框 148"/>
          <p:cNvSpPr txBox="1"/>
          <p:nvPr>
            <p:custDataLst>
              <p:tags r:id="rId15"/>
            </p:custDataLst>
          </p:nvPr>
        </p:nvSpPr>
        <p:spPr>
          <a:xfrm>
            <a:off x="427990" y="2889885"/>
            <a:ext cx="207137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0000"/>
          </a:bodyPr>
          <a:lstStyle>
            <a:defPPr>
              <a:defRPr lang="zh-CN"/>
            </a:defPPr>
            <a:lvl1pPr algn="ctr">
              <a:defRPr sz="1400">
                <a:solidFill>
                  <a:srgbClr val="FFFFFF">
                    <a:lumMod val="10000"/>
                  </a:srgbClr>
                </a:solidFill>
                <a:latin typeface="Segoe UI" panose="020B0502040204020203" pitchFamily="34" charset="0"/>
                <a:ea typeface="微软雅黑 Light" panose="020B0502040204020203" charset="-122"/>
              </a:defRPr>
            </a:lvl1pPr>
            <a:lvl2pPr marL="742950" indent="-285750">
              <a:defRPr>
                <a:latin typeface="Segoe UI" panose="020B0502040204020203" pitchFamily="34" charset="0"/>
                <a:ea typeface="微软雅黑 Light" panose="020B0502040204020203" charset="-122"/>
              </a:defRPr>
            </a:lvl2pPr>
            <a:lvl3pPr marL="1143000" indent="-228600">
              <a:defRPr>
                <a:latin typeface="Segoe UI" panose="020B0502040204020203" pitchFamily="34" charset="0"/>
                <a:ea typeface="微软雅黑 Light" panose="020B0502040204020203" charset="-122"/>
              </a:defRPr>
            </a:lvl3pPr>
            <a:lvl4pPr marL="1600200" indent="-228600">
              <a:defRPr>
                <a:latin typeface="Segoe UI" panose="020B0502040204020203" pitchFamily="34" charset="0"/>
                <a:ea typeface="微软雅黑 Light" panose="020B0502040204020203" charset="-122"/>
              </a:defRPr>
            </a:lvl4pPr>
            <a:lvl5pPr marL="2057400" indent="-228600">
              <a:defRPr>
                <a:latin typeface="Segoe UI" panose="020B0502040204020203" pitchFamily="34" charset="0"/>
                <a:ea typeface="微软雅黑 Light" panose="020B0502040204020203" charset="-122"/>
              </a:defRPr>
            </a:lvl5pPr>
            <a:lvl6pPr marL="2514600" indent="-228600" fontAlgn="base">
              <a:spcBef>
                <a:spcPct val="0"/>
              </a:spcBef>
              <a:spcAft>
                <a:spcPct val="0"/>
              </a:spcAft>
              <a:defRPr>
                <a:latin typeface="Segoe UI" panose="020B0502040204020203" pitchFamily="34" charset="0"/>
                <a:ea typeface="微软雅黑 Light" panose="020B0502040204020203" charset="-122"/>
              </a:defRPr>
            </a:lvl6pPr>
            <a:lvl7pPr marL="2971800" indent="-228600" fontAlgn="base">
              <a:spcBef>
                <a:spcPct val="0"/>
              </a:spcBef>
              <a:spcAft>
                <a:spcPct val="0"/>
              </a:spcAft>
              <a:defRPr>
                <a:latin typeface="Segoe UI" panose="020B0502040204020203" pitchFamily="34" charset="0"/>
                <a:ea typeface="微软雅黑 Light" panose="020B0502040204020203" charset="-122"/>
              </a:defRPr>
            </a:lvl7pPr>
            <a:lvl8pPr marL="3429000" indent="-228600" fontAlgn="base">
              <a:spcBef>
                <a:spcPct val="0"/>
              </a:spcBef>
              <a:spcAft>
                <a:spcPct val="0"/>
              </a:spcAft>
              <a:defRPr>
                <a:latin typeface="Segoe UI" panose="020B0502040204020203" pitchFamily="34" charset="0"/>
                <a:ea typeface="微软雅黑 Light" panose="020B0502040204020203" charset="-122"/>
              </a:defRPr>
            </a:lvl8pPr>
            <a:lvl9pPr marL="3886200" indent="-228600" fontAlgn="base">
              <a:spcBef>
                <a:spcPct val="0"/>
              </a:spcBef>
              <a:spcAft>
                <a:spcPct val="0"/>
              </a:spcAft>
              <a:defRPr>
                <a:latin typeface="Segoe UI" panose="020B0502040204020203" pitchFamily="34" charset="0"/>
                <a:ea typeface="微软雅黑 Light" panose="020B0502040204020203" charset="-122"/>
              </a:defRPr>
            </a:lvl9pPr>
          </a:lstStyle>
          <a:p>
            <a:pPr algn="l">
              <a:lnSpc>
                <a:spcPct val="180000"/>
              </a:lnSpc>
            </a:pPr>
            <a:r>
              <a:rPr lang="zh-CN" altLang="en-US" sz="1050" b="1"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消除或减弱危害</a:t>
            </a:r>
            <a:r>
              <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—通过对装置、设备设施、工艺等的设计来实施；</a:t>
            </a:r>
            <a:endPar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1050" b="1"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密闭</a:t>
            </a:r>
            <a:r>
              <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—对产生或导致危害的设施或场所进行密闭；</a:t>
            </a:r>
            <a:endPar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1050" b="1"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隔离</a:t>
            </a:r>
            <a:r>
              <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—通过隔离带、栅栏、警戒绳等把人与危险区域隔开；</a:t>
            </a:r>
            <a:endPar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80000"/>
              </a:lnSpc>
            </a:pPr>
            <a:r>
              <a:rPr lang="zh-CN" altLang="en-US" sz="1050" b="1"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移开或改变方向</a:t>
            </a:r>
            <a:r>
              <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—如危险及有毒气体的排放口。</a:t>
            </a:r>
            <a:endParaRPr lang="zh-CN" altLang="en-US" sz="105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1" name="文本框 150"/>
          <p:cNvSpPr txBox="1"/>
          <p:nvPr>
            <p:custDataLst>
              <p:tags r:id="rId16"/>
            </p:custDataLst>
          </p:nvPr>
        </p:nvSpPr>
        <p:spPr>
          <a:xfrm>
            <a:off x="5066030" y="548640"/>
            <a:ext cx="208089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algn="ctr">
              <a:defRPr sz="1400">
                <a:solidFill>
                  <a:srgbClr val="FFFFFF">
                    <a:lumMod val="10000"/>
                  </a:srgbClr>
                </a:solidFill>
                <a:latin typeface="Segoe UI" panose="020B0502040204020203" pitchFamily="34" charset="0"/>
                <a:ea typeface="微软雅黑 Light" panose="020B0502040204020203" charset="-122"/>
              </a:defRPr>
            </a:lvl1pPr>
            <a:lvl2pPr marL="742950" indent="-285750">
              <a:defRPr>
                <a:latin typeface="Segoe UI" panose="020B0502040204020203" pitchFamily="34" charset="0"/>
                <a:ea typeface="微软雅黑 Light" panose="020B0502040204020203" charset="-122"/>
              </a:defRPr>
            </a:lvl2pPr>
            <a:lvl3pPr marL="1143000" indent="-228600">
              <a:defRPr>
                <a:latin typeface="Segoe UI" panose="020B0502040204020203" pitchFamily="34" charset="0"/>
                <a:ea typeface="微软雅黑 Light" panose="020B0502040204020203" charset="-122"/>
              </a:defRPr>
            </a:lvl3pPr>
            <a:lvl4pPr marL="1600200" indent="-228600">
              <a:defRPr>
                <a:latin typeface="Segoe UI" panose="020B0502040204020203" pitchFamily="34" charset="0"/>
                <a:ea typeface="微软雅黑 Light" panose="020B0502040204020203" charset="-122"/>
              </a:defRPr>
            </a:lvl4pPr>
            <a:lvl5pPr marL="2057400" indent="-228600">
              <a:defRPr>
                <a:latin typeface="Segoe UI" panose="020B0502040204020203" pitchFamily="34" charset="0"/>
                <a:ea typeface="微软雅黑 Light" panose="020B0502040204020203" charset="-122"/>
              </a:defRPr>
            </a:lvl5pPr>
            <a:lvl6pPr marL="2514600" indent="-228600" fontAlgn="base">
              <a:spcBef>
                <a:spcPct val="0"/>
              </a:spcBef>
              <a:spcAft>
                <a:spcPct val="0"/>
              </a:spcAft>
              <a:defRPr>
                <a:latin typeface="Segoe UI" panose="020B0502040204020203" pitchFamily="34" charset="0"/>
                <a:ea typeface="微软雅黑 Light" panose="020B0502040204020203" charset="-122"/>
              </a:defRPr>
            </a:lvl6pPr>
            <a:lvl7pPr marL="2971800" indent="-228600" fontAlgn="base">
              <a:spcBef>
                <a:spcPct val="0"/>
              </a:spcBef>
              <a:spcAft>
                <a:spcPct val="0"/>
              </a:spcAft>
              <a:defRPr>
                <a:latin typeface="Segoe UI" panose="020B0502040204020203" pitchFamily="34" charset="0"/>
                <a:ea typeface="微软雅黑 Light" panose="020B0502040204020203" charset="-122"/>
              </a:defRPr>
            </a:lvl7pPr>
            <a:lvl8pPr marL="3429000" indent="-228600" fontAlgn="base">
              <a:spcBef>
                <a:spcPct val="0"/>
              </a:spcBef>
              <a:spcAft>
                <a:spcPct val="0"/>
              </a:spcAft>
              <a:defRPr>
                <a:latin typeface="Segoe UI" panose="020B0502040204020203" pitchFamily="34" charset="0"/>
                <a:ea typeface="微软雅黑 Light" panose="020B0502040204020203" charset="-122"/>
              </a:defRPr>
            </a:lvl8pPr>
            <a:lvl9pPr marL="3886200" indent="-228600" fontAlgn="base">
              <a:spcBef>
                <a:spcPct val="0"/>
              </a:spcBef>
              <a:spcAft>
                <a:spcPct val="0"/>
              </a:spcAft>
              <a:defRPr>
                <a:latin typeface="Segoe UI" panose="020B0502040204020203" pitchFamily="34" charset="0"/>
                <a:ea typeface="微软雅黑 Light" panose="020B0502040204020203" charset="-122"/>
              </a:defRPr>
            </a:lvl9pPr>
          </a:lstStyle>
          <a:p>
            <a:pPr algn="l">
              <a:lnSpc>
                <a:spcPct val="140000"/>
              </a:lnSpc>
            </a:pPr>
            <a:r>
              <a:rPr lang="zh-CN" altLang="en-US" sz="900" b="1"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个体防护用品包括：</a:t>
            </a: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防护服、耳塞、听力防护罩、防护眼镜防、护手套、绝缘鞋、呼吸器等；</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4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当工程控制措施不能消除或减弱危险有害因素时，均应采取防护措施；</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4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当处置异常或紧急情况时，应考虑佩戴防护用品；</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4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当发生变更，但风险控制措施还没有及时到位时，应考虑佩戴防护用品。</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 name="文本框 152"/>
          <p:cNvSpPr txBox="1"/>
          <p:nvPr>
            <p:custDataLst>
              <p:tags r:id="rId17"/>
            </p:custDataLst>
          </p:nvPr>
        </p:nvSpPr>
        <p:spPr>
          <a:xfrm>
            <a:off x="2115820" y="549275"/>
            <a:ext cx="180911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algn="ctr">
              <a:defRPr sz="1400">
                <a:solidFill>
                  <a:srgbClr val="FFFFFF">
                    <a:lumMod val="10000"/>
                  </a:srgbClr>
                </a:solidFill>
                <a:latin typeface="Segoe UI" panose="020B0502040204020203" pitchFamily="34" charset="0"/>
                <a:ea typeface="微软雅黑 Light" panose="020B0502040204020203" charset="-122"/>
              </a:defRPr>
            </a:lvl1pPr>
            <a:lvl2pPr marL="742950" indent="-285750">
              <a:defRPr>
                <a:latin typeface="Segoe UI" panose="020B0502040204020203" pitchFamily="34" charset="0"/>
                <a:ea typeface="微软雅黑 Light" panose="020B0502040204020203" charset="-122"/>
              </a:defRPr>
            </a:lvl2pPr>
            <a:lvl3pPr marL="1143000" indent="-228600">
              <a:defRPr>
                <a:latin typeface="Segoe UI" panose="020B0502040204020203" pitchFamily="34" charset="0"/>
                <a:ea typeface="微软雅黑 Light" panose="020B0502040204020203" charset="-122"/>
              </a:defRPr>
            </a:lvl3pPr>
            <a:lvl4pPr marL="1600200" indent="-228600">
              <a:defRPr>
                <a:latin typeface="Segoe UI" panose="020B0502040204020203" pitchFamily="34" charset="0"/>
                <a:ea typeface="微软雅黑 Light" panose="020B0502040204020203" charset="-122"/>
              </a:defRPr>
            </a:lvl4pPr>
            <a:lvl5pPr marL="2057400" indent="-228600">
              <a:defRPr>
                <a:latin typeface="Segoe UI" panose="020B0502040204020203" pitchFamily="34" charset="0"/>
                <a:ea typeface="微软雅黑 Light" panose="020B0502040204020203" charset="-122"/>
              </a:defRPr>
            </a:lvl5pPr>
            <a:lvl6pPr marL="2514600" indent="-228600" fontAlgn="base">
              <a:spcBef>
                <a:spcPct val="0"/>
              </a:spcBef>
              <a:spcAft>
                <a:spcPct val="0"/>
              </a:spcAft>
              <a:defRPr>
                <a:latin typeface="Segoe UI" panose="020B0502040204020203" pitchFamily="34" charset="0"/>
                <a:ea typeface="微软雅黑 Light" panose="020B0502040204020203" charset="-122"/>
              </a:defRPr>
            </a:lvl6pPr>
            <a:lvl7pPr marL="2971800" indent="-228600" fontAlgn="base">
              <a:spcBef>
                <a:spcPct val="0"/>
              </a:spcBef>
              <a:spcAft>
                <a:spcPct val="0"/>
              </a:spcAft>
              <a:defRPr>
                <a:latin typeface="Segoe UI" panose="020B0502040204020203" pitchFamily="34" charset="0"/>
                <a:ea typeface="微软雅黑 Light" panose="020B0502040204020203" charset="-122"/>
              </a:defRPr>
            </a:lvl7pPr>
            <a:lvl8pPr marL="3429000" indent="-228600" fontAlgn="base">
              <a:spcBef>
                <a:spcPct val="0"/>
              </a:spcBef>
              <a:spcAft>
                <a:spcPct val="0"/>
              </a:spcAft>
              <a:defRPr>
                <a:latin typeface="Segoe UI" panose="020B0502040204020203" pitchFamily="34" charset="0"/>
                <a:ea typeface="微软雅黑 Light" panose="020B0502040204020203" charset="-122"/>
              </a:defRPr>
            </a:lvl8pPr>
            <a:lvl9pPr marL="3886200" indent="-228600" fontAlgn="base">
              <a:spcBef>
                <a:spcPct val="0"/>
              </a:spcBef>
              <a:spcAft>
                <a:spcPct val="0"/>
              </a:spcAft>
              <a:defRPr>
                <a:latin typeface="Segoe UI" panose="020B0502040204020203" pitchFamily="34" charset="0"/>
                <a:ea typeface="微软雅黑 Light" panose="020B0502040204020203" charset="-122"/>
              </a:defRPr>
            </a:lvl9pPr>
          </a:lstStyle>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制定实施作业程序、安全许可、安全操作规程等；</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减少暴露时间（如异常温度或有害环境）；</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监测监控（尤其是使用高毒物料的使用）；</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警报和警示信号；</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安全互助体系；</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培训；</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风险转移（共担）。</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5" name="文本框 154"/>
          <p:cNvSpPr txBox="1"/>
          <p:nvPr>
            <p:custDataLst>
              <p:tags r:id="rId18"/>
            </p:custDataLst>
          </p:nvPr>
        </p:nvSpPr>
        <p:spPr>
          <a:xfrm>
            <a:off x="6485890" y="2908935"/>
            <a:ext cx="2234565" cy="219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algn="ctr">
              <a:defRPr sz="1400">
                <a:solidFill>
                  <a:srgbClr val="FFFFFF">
                    <a:lumMod val="10000"/>
                  </a:srgbClr>
                </a:solidFill>
                <a:latin typeface="Segoe UI" panose="020B0502040204020203" pitchFamily="34" charset="0"/>
                <a:ea typeface="微软雅黑 Light" panose="020B0502040204020203" charset="-122"/>
              </a:defRPr>
            </a:lvl1pPr>
            <a:lvl2pPr marL="742950" indent="-285750">
              <a:defRPr>
                <a:latin typeface="Segoe UI" panose="020B0502040204020203" pitchFamily="34" charset="0"/>
                <a:ea typeface="微软雅黑 Light" panose="020B0502040204020203" charset="-122"/>
              </a:defRPr>
            </a:lvl2pPr>
            <a:lvl3pPr marL="1143000" indent="-228600">
              <a:defRPr>
                <a:latin typeface="Segoe UI" panose="020B0502040204020203" pitchFamily="34" charset="0"/>
                <a:ea typeface="微软雅黑 Light" panose="020B0502040204020203" charset="-122"/>
              </a:defRPr>
            </a:lvl3pPr>
            <a:lvl4pPr marL="1600200" indent="-228600">
              <a:defRPr>
                <a:latin typeface="Segoe UI" panose="020B0502040204020203" pitchFamily="34" charset="0"/>
                <a:ea typeface="微软雅黑 Light" panose="020B0502040204020203" charset="-122"/>
              </a:defRPr>
            </a:lvl4pPr>
            <a:lvl5pPr marL="2057400" indent="-228600">
              <a:defRPr>
                <a:latin typeface="Segoe UI" panose="020B0502040204020203" pitchFamily="34" charset="0"/>
                <a:ea typeface="微软雅黑 Light" panose="020B0502040204020203" charset="-122"/>
              </a:defRPr>
            </a:lvl5pPr>
            <a:lvl6pPr marL="2514600" indent="-228600" fontAlgn="base">
              <a:spcBef>
                <a:spcPct val="0"/>
              </a:spcBef>
              <a:spcAft>
                <a:spcPct val="0"/>
              </a:spcAft>
              <a:defRPr>
                <a:latin typeface="Segoe UI" panose="020B0502040204020203" pitchFamily="34" charset="0"/>
                <a:ea typeface="微软雅黑 Light" panose="020B0502040204020203" charset="-122"/>
              </a:defRPr>
            </a:lvl6pPr>
            <a:lvl7pPr marL="2971800" indent="-228600" fontAlgn="base">
              <a:spcBef>
                <a:spcPct val="0"/>
              </a:spcBef>
              <a:spcAft>
                <a:spcPct val="0"/>
              </a:spcAft>
              <a:defRPr>
                <a:latin typeface="Segoe UI" panose="020B0502040204020203" pitchFamily="34" charset="0"/>
                <a:ea typeface="微软雅黑 Light" panose="020B0502040204020203" charset="-122"/>
              </a:defRPr>
            </a:lvl7pPr>
            <a:lvl8pPr marL="3429000" indent="-228600" fontAlgn="base">
              <a:spcBef>
                <a:spcPct val="0"/>
              </a:spcBef>
              <a:spcAft>
                <a:spcPct val="0"/>
              </a:spcAft>
              <a:defRPr>
                <a:latin typeface="Segoe UI" panose="020B0502040204020203" pitchFamily="34" charset="0"/>
                <a:ea typeface="微软雅黑 Light" panose="020B0502040204020203" charset="-122"/>
              </a:defRPr>
            </a:lvl8pPr>
            <a:lvl9pPr marL="3886200" indent="-228600" fontAlgn="base">
              <a:spcBef>
                <a:spcPct val="0"/>
              </a:spcBef>
              <a:spcAft>
                <a:spcPct val="0"/>
              </a:spcAft>
              <a:defRPr>
                <a:latin typeface="Segoe UI" panose="020B0502040204020203" pitchFamily="34" charset="0"/>
                <a:ea typeface="微软雅黑 Light" panose="020B0502040204020203" charset="-122"/>
              </a:defRPr>
            </a:lvl9pPr>
          </a:lstStyle>
          <a:p>
            <a:pPr algn="l">
              <a:lnSpc>
                <a:spcPct val="13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应急风险的控制属于“现实风险”控制，是风险控制中难度最大的一类，关键原因在于“急”，“急”到无法进行充分的风险分析，“急”到人容易判断和决策失误；</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3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做好应急风险的控制，重要的是对自身可能发生的应急事件进行事前的分析和应急准备；</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30000"/>
              </a:lnSpc>
            </a:pPr>
            <a:r>
              <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编制应急预案的目的重在“防”。确认和提高应急事件所在位人员的应急能力；现场处置方案是应急预案体系中非常重要的环节。</a:t>
            </a:r>
            <a:endParaRPr lang="zh-CN" altLang="en-US" sz="900" spc="150" dirty="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6" name="文本框 155"/>
          <p:cNvSpPr txBox="1"/>
          <p:nvPr>
            <p:custDataLst>
              <p:tags r:id="rId19"/>
            </p:custDataLst>
          </p:nvPr>
        </p:nvSpPr>
        <p:spPr>
          <a:xfrm>
            <a:off x="2661285" y="3008630"/>
            <a:ext cx="614045" cy="626745"/>
          </a:xfrm>
          <a:prstGeom prst="rect">
            <a:avLst/>
          </a:prstGeom>
        </p:spPr>
        <p:txBody>
          <a:bodyPr wrap="square" anchor="ctr" anchorCtr="0">
            <a:noAutofit/>
          </a:bodyPr>
          <a:lstStyle>
            <a:defPPr>
              <a:defRPr lang="zh-CN"/>
            </a:defPPr>
            <a:lvl1pPr algn="ctr">
              <a:defRPr sz="2400">
                <a:solidFill>
                  <a:sysClr val="window" lastClr="FFFFFF"/>
                </a:solidFill>
                <a:latin typeface="微软雅黑 Light" panose="020B0502040204020203" charset="-122"/>
              </a:defRPr>
            </a:lvl1pPr>
          </a:lstStyle>
          <a:p>
            <a:pPr>
              <a:lnSpc>
                <a:spcPct val="120000"/>
              </a:lnSpc>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管理控制</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8" name="文本框 157"/>
          <p:cNvSpPr txBox="1"/>
          <p:nvPr>
            <p:custDataLst>
              <p:tags r:id="rId20"/>
            </p:custDataLst>
          </p:nvPr>
        </p:nvSpPr>
        <p:spPr>
          <a:xfrm>
            <a:off x="4182745" y="2004695"/>
            <a:ext cx="614045" cy="626745"/>
          </a:xfrm>
          <a:prstGeom prst="rect">
            <a:avLst/>
          </a:prstGeom>
        </p:spPr>
        <p:txBody>
          <a:bodyPr wrap="square" anchor="ctr" anchorCtr="0">
            <a:noAutofit/>
          </a:bodyPr>
          <a:lstStyle>
            <a:defPPr>
              <a:defRPr lang="zh-CN"/>
            </a:defPPr>
            <a:lvl1pPr algn="ctr">
              <a:defRPr sz="2400">
                <a:solidFill>
                  <a:sysClr val="window" lastClr="FFFFFF"/>
                </a:solidFill>
                <a:latin typeface="微软雅黑 Light" panose="020B0502040204020203" charset="-122"/>
              </a:defRPr>
            </a:lvl1pPr>
          </a:lstStyle>
          <a:p>
            <a:pPr>
              <a:lnSpc>
                <a:spcPct val="120000"/>
              </a:lnSpc>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教育培训</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9" name="文本框 158"/>
          <p:cNvSpPr txBox="1"/>
          <p:nvPr>
            <p:custDataLst>
              <p:tags r:id="rId21"/>
            </p:custDataLst>
          </p:nvPr>
        </p:nvSpPr>
        <p:spPr>
          <a:xfrm>
            <a:off x="5723255" y="3008630"/>
            <a:ext cx="614045" cy="626745"/>
          </a:xfrm>
          <a:prstGeom prst="rect">
            <a:avLst/>
          </a:prstGeom>
        </p:spPr>
        <p:txBody>
          <a:bodyPr wrap="square" anchor="ctr" anchorCtr="0">
            <a:noAutofit/>
          </a:bodyPr>
          <a:lstStyle>
            <a:defPPr>
              <a:defRPr lang="zh-CN"/>
            </a:defPPr>
            <a:lvl1pPr algn="ctr">
              <a:defRPr sz="2400">
                <a:solidFill>
                  <a:sysClr val="window" lastClr="FFFFFF"/>
                </a:solidFill>
                <a:latin typeface="微软雅黑 Light" panose="020B0502040204020203" charset="-122"/>
              </a:defRPr>
            </a:lvl1pPr>
          </a:lstStyle>
          <a:p>
            <a:pPr>
              <a:lnSpc>
                <a:spcPct val="120000"/>
              </a:lnSpc>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个体防护</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22"/>
    </p:custDataLst>
  </p:cSld>
  <p:clrMapOvr>
    <a:masterClrMapping/>
  </p:clrMapOvr>
  <p:transition advClick="0"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12</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8705" y="5080"/>
            <a:ext cx="3279775"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风险管控措施实施的原则</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99" name="그룹 147"/>
          <p:cNvGrpSpPr/>
          <p:nvPr>
            <p:custDataLst>
              <p:tags r:id="rId1"/>
            </p:custDataLst>
          </p:nvPr>
        </p:nvGrpSpPr>
        <p:grpSpPr>
          <a:xfrm>
            <a:off x="3151554" y="3428669"/>
            <a:ext cx="2100419" cy="1179423"/>
            <a:chOff x="5649913" y="2916238"/>
            <a:chExt cx="3074988" cy="2230438"/>
          </a:xfrm>
          <a:effectLst>
            <a:outerShdw dist="38100" dir="5400000" algn="ctr" rotWithShape="0">
              <a:srgbClr val="000000">
                <a:alpha val="10000"/>
              </a:srgbClr>
            </a:outerShdw>
          </a:effectLst>
        </p:grpSpPr>
        <p:sp>
          <p:nvSpPr>
            <p:cNvPr id="100" name="Freeform 11"/>
            <p:cNvSpPr/>
            <p:nvPr>
              <p:custDataLst>
                <p:tags r:id="rId2"/>
              </p:custDataLst>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E9BF35">
                <a:lumMod val="50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01" name="Freeform 12"/>
            <p:cNvSpPr>
              <a:spLocks noEditPoints="1"/>
            </p:cNvSpPr>
            <p:nvPr>
              <p:custDataLst>
                <p:tags r:id="rId3"/>
              </p:custDataLst>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E9BF35">
                <a:lumMod val="75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02" name="Freeform 13"/>
            <p:cNvSpPr/>
            <p:nvPr>
              <p:custDataLst>
                <p:tags r:id="rId4"/>
              </p:custDataLst>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E9BF35"/>
            </a:solidFill>
            <a:ln w="3175">
              <a:noFill/>
            </a:ln>
          </p:spPr>
          <p:txBody>
            <a:bodyPr vert="horz" wrap="square" lIns="0" tIns="0" rIns="0" bIns="68580" numCol="1" anchor="b" anchorCtr="0" compatLnSpc="1"/>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p:txBody>
        </p:sp>
      </p:grpSp>
      <p:grpSp>
        <p:nvGrpSpPr>
          <p:cNvPr id="103" name="그룹 147"/>
          <p:cNvGrpSpPr/>
          <p:nvPr>
            <p:custDataLst>
              <p:tags r:id="rId5"/>
            </p:custDataLst>
          </p:nvPr>
        </p:nvGrpSpPr>
        <p:grpSpPr>
          <a:xfrm>
            <a:off x="3163016" y="2823579"/>
            <a:ext cx="2100419" cy="1179423"/>
            <a:chOff x="5649913" y="2916238"/>
            <a:chExt cx="3074988" cy="2230438"/>
          </a:xfrm>
          <a:effectLst>
            <a:outerShdw dist="38100" dir="5400000" algn="ctr" rotWithShape="0">
              <a:srgbClr val="000000">
                <a:alpha val="10000"/>
              </a:srgbClr>
            </a:outerShdw>
          </a:effectLst>
        </p:grpSpPr>
        <p:sp>
          <p:nvSpPr>
            <p:cNvPr id="104" name="Freeform 11"/>
            <p:cNvSpPr/>
            <p:nvPr>
              <p:custDataLst>
                <p:tags r:id="rId6"/>
              </p:custDataLst>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B1C646">
                <a:lumMod val="50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05" name="Freeform 12"/>
            <p:cNvSpPr>
              <a:spLocks noEditPoints="1"/>
            </p:cNvSpPr>
            <p:nvPr>
              <p:custDataLst>
                <p:tags r:id="rId7"/>
              </p:custDataLst>
            </p:nvPr>
          </p:nvSpPr>
          <p:spPr bwMode="auto">
            <a:xfrm>
              <a:off x="5649913" y="2930810"/>
              <a:ext cx="3074988" cy="165893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B1C646">
                <a:lumMod val="75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06" name="Freeform 13"/>
            <p:cNvSpPr/>
            <p:nvPr>
              <p:custDataLst>
                <p:tags r:id="rId8"/>
              </p:custDataLst>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B1C646"/>
            </a:solidFill>
            <a:ln w="3175">
              <a:noFill/>
            </a:ln>
          </p:spPr>
          <p:txBody>
            <a:bodyPr vert="horz" wrap="square" lIns="0" tIns="0" rIns="0" bIns="68580" numCol="1" anchor="b" anchorCtr="0" compatLnSpc="1"/>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p:txBody>
        </p:sp>
      </p:grpSp>
      <p:grpSp>
        <p:nvGrpSpPr>
          <p:cNvPr id="107" name="그룹 133"/>
          <p:cNvGrpSpPr/>
          <p:nvPr>
            <p:custDataLst>
              <p:tags r:id="rId9"/>
            </p:custDataLst>
          </p:nvPr>
        </p:nvGrpSpPr>
        <p:grpSpPr>
          <a:xfrm>
            <a:off x="3163016" y="2218489"/>
            <a:ext cx="2100419" cy="1179423"/>
            <a:chOff x="5649913" y="2916238"/>
            <a:chExt cx="3074988" cy="2230438"/>
          </a:xfrm>
          <a:effectLst>
            <a:outerShdw dist="38100" dir="5400000" algn="ctr" rotWithShape="0">
              <a:srgbClr val="000000">
                <a:alpha val="10000"/>
              </a:srgbClr>
            </a:outerShdw>
          </a:effectLst>
        </p:grpSpPr>
        <p:sp>
          <p:nvSpPr>
            <p:cNvPr id="108" name="Freeform 11"/>
            <p:cNvSpPr/>
            <p:nvPr>
              <p:custDataLst>
                <p:tags r:id="rId10"/>
              </p:custDataLst>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85B311">
                <a:lumMod val="50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09" name="Freeform 12"/>
            <p:cNvSpPr>
              <a:spLocks noEditPoints="1"/>
            </p:cNvSpPr>
            <p:nvPr>
              <p:custDataLst>
                <p:tags r:id="rId11"/>
              </p:custDataLst>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85B311">
                <a:lumMod val="75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10" name="Freeform 13"/>
            <p:cNvSpPr/>
            <p:nvPr>
              <p:custDataLst>
                <p:tags r:id="rId12"/>
              </p:custDataLst>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85B311"/>
            </a:solidFill>
            <a:ln w="3175">
              <a:noFill/>
            </a:ln>
          </p:spPr>
          <p:txBody>
            <a:bodyPr vert="horz" wrap="square" lIns="0" tIns="0" rIns="0" bIns="68580" numCol="1" anchor="b" anchorCtr="0" compatLnSpc="1"/>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p:txBody>
        </p:sp>
      </p:grpSp>
      <p:grpSp>
        <p:nvGrpSpPr>
          <p:cNvPr id="111" name="그룹 99"/>
          <p:cNvGrpSpPr/>
          <p:nvPr>
            <p:custDataLst>
              <p:tags r:id="rId13"/>
            </p:custDataLst>
          </p:nvPr>
        </p:nvGrpSpPr>
        <p:grpSpPr>
          <a:xfrm>
            <a:off x="3163016" y="1618974"/>
            <a:ext cx="2100419" cy="1173848"/>
            <a:chOff x="5649913" y="2916238"/>
            <a:chExt cx="3074988" cy="2219894"/>
          </a:xfrm>
          <a:effectLst>
            <a:outerShdw dist="38100" dir="5400000" algn="ctr" rotWithShape="0">
              <a:srgbClr val="000000">
                <a:alpha val="10000"/>
              </a:srgbClr>
            </a:outerShdw>
          </a:effectLst>
        </p:grpSpPr>
        <p:sp>
          <p:nvSpPr>
            <p:cNvPr id="112" name="Freeform 11"/>
            <p:cNvSpPr/>
            <p:nvPr>
              <p:custDataLst>
                <p:tags r:id="rId14"/>
              </p:custDataLst>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69A35B">
                <a:lumMod val="50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13" name="Freeform 12"/>
            <p:cNvSpPr>
              <a:spLocks noEditPoints="1"/>
            </p:cNvSpPr>
            <p:nvPr>
              <p:custDataLst>
                <p:tags r:id="rId15"/>
              </p:custDataLst>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69A35B">
                <a:lumMod val="75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14" name="Freeform 13"/>
            <p:cNvSpPr/>
            <p:nvPr>
              <p:custDataLst>
                <p:tags r:id="rId16"/>
              </p:custDataLst>
            </p:nvPr>
          </p:nvSpPr>
          <p:spPr bwMode="auto">
            <a:xfrm>
              <a:off x="5649913" y="3734369"/>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69A35B"/>
            </a:solidFill>
            <a:ln w="3175">
              <a:noFill/>
            </a:ln>
          </p:spPr>
          <p:txBody>
            <a:bodyPr vert="horz" wrap="square" lIns="0" tIns="0" rIns="0" bIns="68580" numCol="1" anchor="b" anchorCtr="0" compatLnSpc="1"/>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p:txBody>
        </p:sp>
      </p:grpSp>
      <p:grpSp>
        <p:nvGrpSpPr>
          <p:cNvPr id="115" name="그룹 78"/>
          <p:cNvGrpSpPr/>
          <p:nvPr>
            <p:custDataLst>
              <p:tags r:id="rId17"/>
            </p:custDataLst>
          </p:nvPr>
        </p:nvGrpSpPr>
        <p:grpSpPr>
          <a:xfrm>
            <a:off x="3163016" y="1019459"/>
            <a:ext cx="2100419" cy="1173848"/>
            <a:chOff x="5649913" y="2916238"/>
            <a:chExt cx="3074988" cy="2219894"/>
          </a:xfrm>
          <a:effectLst>
            <a:outerShdw dist="38100" dir="5400000" algn="ctr" rotWithShape="0">
              <a:srgbClr val="000000">
                <a:alpha val="10000"/>
              </a:srgbClr>
            </a:outerShdw>
          </a:effectLst>
        </p:grpSpPr>
        <p:sp>
          <p:nvSpPr>
            <p:cNvPr id="116" name="Freeform 11"/>
            <p:cNvSpPr/>
            <p:nvPr>
              <p:custDataLst>
                <p:tags r:id="rId18"/>
              </p:custDataLst>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508E53">
                <a:lumMod val="50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17" name="Freeform 12"/>
            <p:cNvSpPr>
              <a:spLocks noEditPoints="1"/>
            </p:cNvSpPr>
            <p:nvPr>
              <p:custDataLst>
                <p:tags r:id="rId19"/>
              </p:custDataLst>
            </p:nvPr>
          </p:nvSpPr>
          <p:spPr bwMode="auto">
            <a:xfrm>
              <a:off x="5649913" y="2916238"/>
              <a:ext cx="3074988" cy="1658937"/>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508E53">
                <a:lumMod val="75000"/>
              </a:srgbClr>
            </a:solidFill>
            <a:ln w="3175">
              <a:noFill/>
            </a:ln>
          </p:spPr>
          <p:txBody>
            <a:bodyPr vert="horz" wrap="square" lIns="68580" tIns="34290" rIns="68580" bIns="68580" numCol="1" anchor="b" anchorCtr="0" compatLnSpc="1"/>
            <a:p>
              <a:pPr defTabSz="457200"/>
              <a:endParaRPr lang="ko-KR" altLang="en-US" sz="2100" dirty="0">
                <a:solidFill>
                  <a:srgbClr val="FFFFFF"/>
                </a:solidFill>
                <a:latin typeface="微软雅黑" panose="020B0503020204020204" pitchFamily="34" charset="-122"/>
                <a:ea typeface="Roboto Medium" charset="0"/>
                <a:cs typeface="Roboto Medium" charset="0"/>
              </a:endParaRPr>
            </a:p>
          </p:txBody>
        </p:sp>
        <p:sp>
          <p:nvSpPr>
            <p:cNvPr id="118" name="Freeform 13"/>
            <p:cNvSpPr/>
            <p:nvPr>
              <p:custDataLst>
                <p:tags r:id="rId20"/>
              </p:custDataLst>
            </p:nvPr>
          </p:nvSpPr>
          <p:spPr bwMode="auto">
            <a:xfrm>
              <a:off x="5649913" y="3734369"/>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508E53"/>
            </a:solidFill>
            <a:ln w="3175" cap="flat" cmpd="sng" algn="ctr">
              <a:noFill/>
              <a:prstDash val="solid"/>
              <a:miter lim="800000"/>
            </a:ln>
            <a:effectLst/>
          </p:spPr>
          <p:txBody>
            <a:bodyPr rot="0" spcFirstLastPara="0" vertOverflow="overflow" horzOverflow="overflow" vert="horz" wrap="square" lIns="0" tIns="0" rIns="0" bIns="68580" numCol="1" spcCol="0" rtlCol="0" fromWordArt="0" anchor="b" anchorCtr="0" forceAA="0" compatLnSpc="1">
              <a:noAutofit/>
            </a:bodyPr>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a:p>
              <a:pPr algn="ctr" defTabSz="457200">
                <a:spcAft>
                  <a:spcPts val="300"/>
                </a:spcAft>
              </a:pPr>
              <a:endParaRPr lang="en-US" altLang="ko-KR" sz="1350" dirty="0">
                <a:solidFill>
                  <a:srgbClr val="FFFFFF"/>
                </a:solidFill>
                <a:latin typeface="微软雅黑" panose="020B0503020204020204" pitchFamily="34" charset="-122"/>
                <a:ea typeface="微软雅黑" panose="020B0503020204020204" pitchFamily="34" charset="-122"/>
                <a:cs typeface="Roboto Medium" charset="0"/>
              </a:endParaRPr>
            </a:p>
          </p:txBody>
        </p:sp>
      </p:grpSp>
      <p:sp>
        <p:nvSpPr>
          <p:cNvPr id="120" name="文本框 119"/>
          <p:cNvSpPr txBox="1"/>
          <p:nvPr>
            <p:custDataLst>
              <p:tags r:id="rId21"/>
            </p:custDataLst>
          </p:nvPr>
        </p:nvSpPr>
        <p:spPr>
          <a:xfrm>
            <a:off x="5407491" y="2102315"/>
            <a:ext cx="2281059" cy="276860"/>
          </a:xfrm>
          <a:prstGeom prst="rect">
            <a:avLst/>
          </a:prstGeom>
          <a:noFill/>
        </p:spPr>
        <p:txBody>
          <a:bodyPr wrap="square" bIns="0" rtlCol="0" anchor="b">
            <a:noAutofit/>
          </a:bodyPr>
          <a:p>
            <a:pPr defTabSz="457200"/>
            <a:r>
              <a:rPr lang="zh-CN" altLang="en-US" sz="1300" b="1" spc="300">
                <a:solidFill>
                  <a:srgbClr val="009587"/>
                </a:solidFill>
                <a:latin typeface="微软雅黑" panose="020B0503020204020204" pitchFamily="34" charset="-122"/>
                <a:ea typeface="微软雅黑" panose="020B0503020204020204" pitchFamily="34" charset="-122"/>
              </a:rPr>
              <a:t>标志、警告和（或）管理控制措施</a:t>
            </a:r>
            <a:endParaRPr lang="zh-CN" altLang="en-US" sz="1300" b="1" spc="300">
              <a:solidFill>
                <a:srgbClr val="009587"/>
              </a:solidFill>
              <a:latin typeface="微软雅黑" panose="020B0503020204020204" pitchFamily="34" charset="-122"/>
              <a:ea typeface="微软雅黑" panose="020B0503020204020204" pitchFamily="34" charset="-122"/>
            </a:endParaRPr>
          </a:p>
        </p:txBody>
      </p:sp>
      <p:sp>
        <p:nvSpPr>
          <p:cNvPr id="122" name="文本框 121"/>
          <p:cNvSpPr txBox="1"/>
          <p:nvPr>
            <p:custDataLst>
              <p:tags r:id="rId22"/>
            </p:custDataLst>
          </p:nvPr>
        </p:nvSpPr>
        <p:spPr>
          <a:xfrm>
            <a:off x="5407491" y="3338025"/>
            <a:ext cx="2281059" cy="276860"/>
          </a:xfrm>
          <a:prstGeom prst="rect">
            <a:avLst/>
          </a:prstGeom>
          <a:noFill/>
        </p:spPr>
        <p:txBody>
          <a:bodyPr wrap="square" bIns="0" rtlCol="0" anchor="b">
            <a:normAutofit/>
          </a:bodyPr>
          <a:p>
            <a:pPr defTabSz="457200"/>
            <a:r>
              <a:rPr lang="zh-CN" altLang="en-US" sz="1350" b="1" spc="300">
                <a:solidFill>
                  <a:srgbClr val="B1C646"/>
                </a:solidFill>
                <a:latin typeface="微软雅黑" panose="020B0503020204020204" pitchFamily="34" charset="-122"/>
                <a:ea typeface="微软雅黑" panose="020B0503020204020204" pitchFamily="34" charset="-122"/>
              </a:rPr>
              <a:t>替代</a:t>
            </a:r>
            <a:endParaRPr lang="zh-CN" altLang="en-US" sz="1350" b="1" spc="300">
              <a:solidFill>
                <a:srgbClr val="B1C646"/>
              </a:solidFill>
              <a:latin typeface="微软雅黑" panose="020B0503020204020204" pitchFamily="34" charset="-122"/>
              <a:ea typeface="微软雅黑" panose="020B0503020204020204" pitchFamily="34" charset="-122"/>
            </a:endParaRPr>
          </a:p>
        </p:txBody>
      </p:sp>
      <p:sp>
        <p:nvSpPr>
          <p:cNvPr id="124" name="文本框 123"/>
          <p:cNvSpPr txBox="1"/>
          <p:nvPr>
            <p:custDataLst>
              <p:tags r:id="rId23"/>
            </p:custDataLst>
          </p:nvPr>
        </p:nvSpPr>
        <p:spPr>
          <a:xfrm>
            <a:off x="5407491" y="2720170"/>
            <a:ext cx="2281059" cy="276860"/>
          </a:xfrm>
          <a:prstGeom prst="rect">
            <a:avLst/>
          </a:prstGeom>
          <a:noFill/>
        </p:spPr>
        <p:txBody>
          <a:bodyPr wrap="square" bIns="0" rtlCol="0" anchor="b">
            <a:normAutofit/>
          </a:bodyPr>
          <a:p>
            <a:pPr algn="l" defTabSz="457200"/>
            <a:r>
              <a:rPr lang="zh-CN" altLang="en-US" sz="1350" b="1" spc="300">
                <a:solidFill>
                  <a:srgbClr val="85B311"/>
                </a:solidFill>
                <a:latin typeface="微软雅黑" panose="020B0503020204020204" pitchFamily="34" charset="-122"/>
                <a:ea typeface="微软雅黑" panose="020B0503020204020204" pitchFamily="34" charset="-122"/>
              </a:rPr>
              <a:t>工程技术控制措施</a:t>
            </a:r>
            <a:endParaRPr lang="zh-CN" altLang="en-US" sz="1350" b="1" spc="300">
              <a:solidFill>
                <a:srgbClr val="85B311"/>
              </a:solidFill>
              <a:latin typeface="微软雅黑" panose="020B0503020204020204" pitchFamily="34" charset="-122"/>
              <a:ea typeface="微软雅黑" panose="020B0503020204020204" pitchFamily="34" charset="-122"/>
            </a:endParaRPr>
          </a:p>
        </p:txBody>
      </p:sp>
      <p:sp>
        <p:nvSpPr>
          <p:cNvPr id="126" name="文本框 125"/>
          <p:cNvSpPr txBox="1"/>
          <p:nvPr>
            <p:custDataLst>
              <p:tags r:id="rId24"/>
            </p:custDataLst>
          </p:nvPr>
        </p:nvSpPr>
        <p:spPr>
          <a:xfrm>
            <a:off x="5407491" y="1484321"/>
            <a:ext cx="2281058" cy="276999"/>
          </a:xfrm>
          <a:prstGeom prst="rect">
            <a:avLst/>
          </a:prstGeom>
          <a:noFill/>
        </p:spPr>
        <p:txBody>
          <a:bodyPr wrap="square" bIns="0" rtlCol="0" anchor="b">
            <a:normAutofit/>
          </a:bodyPr>
          <a:p>
            <a:pPr algn="l" defTabSz="457200"/>
            <a:r>
              <a:rPr lang="zh-CN" altLang="en-US" sz="1350" b="1" spc="300">
                <a:solidFill>
                  <a:srgbClr val="2196F3"/>
                </a:solidFill>
                <a:latin typeface="微软雅黑" panose="020B0503020204020204" pitchFamily="34" charset="-122"/>
                <a:ea typeface="微软雅黑" panose="020B0503020204020204" pitchFamily="34" charset="-122"/>
              </a:rPr>
              <a:t>个体防护装备</a:t>
            </a:r>
            <a:endParaRPr lang="zh-CN" altLang="en-US" sz="1350" b="1" spc="300">
              <a:solidFill>
                <a:srgbClr val="2196F3"/>
              </a:solidFill>
              <a:latin typeface="微软雅黑" panose="020B0503020204020204" pitchFamily="34" charset="-122"/>
              <a:ea typeface="微软雅黑" panose="020B0503020204020204" pitchFamily="34" charset="-122"/>
            </a:endParaRPr>
          </a:p>
        </p:txBody>
      </p:sp>
      <p:sp>
        <p:nvSpPr>
          <p:cNvPr id="127" name="文本框 126"/>
          <p:cNvSpPr txBox="1"/>
          <p:nvPr>
            <p:custDataLst>
              <p:tags r:id="rId25"/>
            </p:custDataLst>
          </p:nvPr>
        </p:nvSpPr>
        <p:spPr>
          <a:xfrm>
            <a:off x="4047795" y="1908481"/>
            <a:ext cx="394970" cy="299085"/>
          </a:xfrm>
          <a:prstGeom prst="rect">
            <a:avLst/>
          </a:prstGeom>
          <a:noFill/>
        </p:spPr>
        <p:txBody>
          <a:bodyPr wrap="none" rtlCol="0">
            <a:spAutoFit/>
          </a:bodyPr>
          <a:p>
            <a:pPr defTabSz="457200"/>
            <a:r>
              <a:rPr kumimoji="1" lang="en-US" altLang="zh-CN" sz="1350" b="1" dirty="0">
                <a:solidFill>
                  <a:srgbClr val="FFFFFF"/>
                </a:solidFill>
                <a:latin typeface="微软雅黑" panose="020B0503020204020204" pitchFamily="34" charset="-122"/>
                <a:ea typeface="微软雅黑" panose="020B0503020204020204" pitchFamily="34" charset="-122"/>
              </a:rPr>
              <a:t>0</a:t>
            </a:r>
            <a:r>
              <a:rPr kumimoji="1" lang="en-US" sz="1350" b="1" dirty="0">
                <a:solidFill>
                  <a:srgbClr val="FFFFFF"/>
                </a:solidFill>
                <a:latin typeface="微软雅黑" panose="020B0503020204020204" pitchFamily="34" charset="-122"/>
                <a:ea typeface="微软雅黑" panose="020B0503020204020204" pitchFamily="34" charset="-122"/>
              </a:rPr>
              <a:t>5</a:t>
            </a:r>
            <a:endParaRPr kumimoji="1" lang="en-US" sz="1350" b="1" dirty="0">
              <a:solidFill>
                <a:srgbClr val="FFFFFF"/>
              </a:solidFill>
              <a:latin typeface="微软雅黑" panose="020B0503020204020204" pitchFamily="34" charset="-122"/>
              <a:ea typeface="微软雅黑" panose="020B0503020204020204" pitchFamily="34" charset="-122"/>
            </a:endParaRPr>
          </a:p>
        </p:txBody>
      </p:sp>
      <p:sp>
        <p:nvSpPr>
          <p:cNvPr id="128" name="文本框 127"/>
          <p:cNvSpPr txBox="1"/>
          <p:nvPr>
            <p:custDataLst>
              <p:tags r:id="rId26"/>
            </p:custDataLst>
          </p:nvPr>
        </p:nvSpPr>
        <p:spPr>
          <a:xfrm>
            <a:off x="4047795" y="2507996"/>
            <a:ext cx="394970" cy="299085"/>
          </a:xfrm>
          <a:prstGeom prst="rect">
            <a:avLst/>
          </a:prstGeom>
          <a:noFill/>
        </p:spPr>
        <p:txBody>
          <a:bodyPr wrap="none" rtlCol="0">
            <a:spAutoFit/>
          </a:bodyPr>
          <a:p>
            <a:pPr defTabSz="457200"/>
            <a:r>
              <a:rPr kumimoji="1" lang="en-US" altLang="zh-CN" sz="1350" b="1" dirty="0">
                <a:solidFill>
                  <a:srgbClr val="FFFFFF"/>
                </a:solidFill>
                <a:latin typeface="微软雅黑" panose="020B0503020204020204" pitchFamily="34" charset="-122"/>
                <a:ea typeface="微软雅黑" panose="020B0503020204020204" pitchFamily="34" charset="-122"/>
              </a:rPr>
              <a:t>0</a:t>
            </a:r>
            <a:r>
              <a:rPr kumimoji="1" lang="en-US" sz="1350" b="1" dirty="0">
                <a:solidFill>
                  <a:srgbClr val="FFFFFF"/>
                </a:solidFill>
                <a:latin typeface="微软雅黑" panose="020B0503020204020204" pitchFamily="34" charset="-122"/>
                <a:ea typeface="微软雅黑" panose="020B0503020204020204" pitchFamily="34" charset="-122"/>
              </a:rPr>
              <a:t>4</a:t>
            </a:r>
            <a:endParaRPr kumimoji="1" lang="en-US" sz="1350" b="1" dirty="0">
              <a:solidFill>
                <a:srgbClr val="FFFFFF"/>
              </a:solidFill>
              <a:latin typeface="微软雅黑" panose="020B0503020204020204" pitchFamily="34" charset="-122"/>
              <a:ea typeface="微软雅黑" panose="020B0503020204020204" pitchFamily="34" charset="-122"/>
            </a:endParaRPr>
          </a:p>
        </p:txBody>
      </p:sp>
      <p:sp>
        <p:nvSpPr>
          <p:cNvPr id="129" name="文本框 128"/>
          <p:cNvSpPr txBox="1"/>
          <p:nvPr>
            <p:custDataLst>
              <p:tags r:id="rId27"/>
            </p:custDataLst>
          </p:nvPr>
        </p:nvSpPr>
        <p:spPr>
          <a:xfrm>
            <a:off x="4047795" y="3111339"/>
            <a:ext cx="394970" cy="299085"/>
          </a:xfrm>
          <a:prstGeom prst="rect">
            <a:avLst/>
          </a:prstGeom>
          <a:noFill/>
        </p:spPr>
        <p:txBody>
          <a:bodyPr wrap="none" rtlCol="0">
            <a:spAutoFit/>
          </a:bodyPr>
          <a:p>
            <a:pPr defTabSz="457200"/>
            <a:r>
              <a:rPr kumimoji="1" lang="en-US" altLang="zh-CN" sz="1350" b="1" dirty="0">
                <a:solidFill>
                  <a:srgbClr val="FFFFFF"/>
                </a:solidFill>
                <a:latin typeface="微软雅黑" panose="020B0503020204020204" pitchFamily="34" charset="-122"/>
                <a:ea typeface="微软雅黑" panose="020B0503020204020204" pitchFamily="34" charset="-122"/>
              </a:rPr>
              <a:t>0</a:t>
            </a:r>
            <a:r>
              <a:rPr kumimoji="1" lang="en-US" sz="1350" b="1" dirty="0">
                <a:solidFill>
                  <a:srgbClr val="FFFFFF"/>
                </a:solidFill>
                <a:latin typeface="微软雅黑" panose="020B0503020204020204" pitchFamily="34" charset="-122"/>
                <a:ea typeface="微软雅黑" panose="020B0503020204020204" pitchFamily="34" charset="-122"/>
              </a:rPr>
              <a:t>3</a:t>
            </a:r>
            <a:endParaRPr kumimoji="1" lang="en-US" sz="1350" b="1" dirty="0">
              <a:solidFill>
                <a:srgbClr val="FFFFFF"/>
              </a:solidFill>
              <a:latin typeface="微软雅黑" panose="020B0503020204020204" pitchFamily="34" charset="-122"/>
              <a:ea typeface="微软雅黑" panose="020B0503020204020204" pitchFamily="34" charset="-122"/>
            </a:endParaRPr>
          </a:p>
        </p:txBody>
      </p:sp>
      <p:sp>
        <p:nvSpPr>
          <p:cNvPr id="130" name="文本框 129"/>
          <p:cNvSpPr txBox="1"/>
          <p:nvPr>
            <p:custDataLst>
              <p:tags r:id="rId28"/>
            </p:custDataLst>
          </p:nvPr>
        </p:nvSpPr>
        <p:spPr>
          <a:xfrm>
            <a:off x="4047795" y="3710606"/>
            <a:ext cx="394970" cy="299085"/>
          </a:xfrm>
          <a:prstGeom prst="rect">
            <a:avLst/>
          </a:prstGeom>
          <a:noFill/>
        </p:spPr>
        <p:txBody>
          <a:bodyPr wrap="none" rtlCol="0">
            <a:spAutoFit/>
          </a:bodyPr>
          <a:p>
            <a:pPr defTabSz="457200"/>
            <a:r>
              <a:rPr kumimoji="1" lang="en-US" altLang="zh-CN" sz="1350" b="1" dirty="0">
                <a:solidFill>
                  <a:srgbClr val="FFFFFF"/>
                </a:solidFill>
                <a:latin typeface="微软雅黑" panose="020B0503020204020204" pitchFamily="34" charset="-122"/>
                <a:ea typeface="微软雅黑" panose="020B0503020204020204" pitchFamily="34" charset="-122"/>
              </a:rPr>
              <a:t>0</a:t>
            </a:r>
            <a:r>
              <a:rPr kumimoji="1" lang="en-US" sz="1350" b="1" dirty="0">
                <a:solidFill>
                  <a:srgbClr val="FFFFFF"/>
                </a:solidFill>
                <a:latin typeface="微软雅黑" panose="020B0503020204020204" pitchFamily="34" charset="-122"/>
                <a:ea typeface="微软雅黑" panose="020B0503020204020204" pitchFamily="34" charset="-122"/>
              </a:rPr>
              <a:t>2</a:t>
            </a:r>
            <a:endParaRPr kumimoji="1" lang="en-US" sz="1350" b="1" dirty="0">
              <a:solidFill>
                <a:srgbClr val="FFFFFF"/>
              </a:solidFill>
              <a:latin typeface="微软雅黑" panose="020B0503020204020204" pitchFamily="34" charset="-122"/>
              <a:ea typeface="微软雅黑" panose="020B0503020204020204" pitchFamily="34" charset="-122"/>
            </a:endParaRPr>
          </a:p>
        </p:txBody>
      </p:sp>
      <p:sp>
        <p:nvSpPr>
          <p:cNvPr id="131" name="文本框 130"/>
          <p:cNvSpPr txBox="1"/>
          <p:nvPr>
            <p:custDataLst>
              <p:tags r:id="rId29"/>
            </p:custDataLst>
          </p:nvPr>
        </p:nvSpPr>
        <p:spPr>
          <a:xfrm>
            <a:off x="4047795" y="4302694"/>
            <a:ext cx="394970" cy="299085"/>
          </a:xfrm>
          <a:prstGeom prst="rect">
            <a:avLst/>
          </a:prstGeom>
          <a:noFill/>
        </p:spPr>
        <p:txBody>
          <a:bodyPr wrap="none" rtlCol="0">
            <a:spAutoFit/>
          </a:bodyPr>
          <a:p>
            <a:pPr defTabSz="457200"/>
            <a:r>
              <a:rPr kumimoji="1" lang="en-US" altLang="zh-CN" sz="1350" b="1" dirty="0">
                <a:solidFill>
                  <a:srgbClr val="FFFFFF"/>
                </a:solidFill>
                <a:latin typeface="微软雅黑" panose="020B0503020204020204" pitchFamily="34" charset="-122"/>
                <a:ea typeface="微软雅黑" panose="020B0503020204020204" pitchFamily="34" charset="-122"/>
              </a:rPr>
              <a:t>01</a:t>
            </a:r>
            <a:endParaRPr kumimoji="1" lang="zh-CN" altLang="en-US" sz="1350" b="1" dirty="0">
              <a:solidFill>
                <a:srgbClr val="FFFFFF"/>
              </a:solidFill>
              <a:latin typeface="微软雅黑" panose="020B0503020204020204" pitchFamily="34" charset="-122"/>
              <a:ea typeface="微软雅黑" panose="020B0503020204020204" pitchFamily="34" charset="-122"/>
            </a:endParaRPr>
          </a:p>
        </p:txBody>
      </p:sp>
      <p:sp>
        <p:nvSpPr>
          <p:cNvPr id="133" name="文本框 132"/>
          <p:cNvSpPr txBox="1"/>
          <p:nvPr>
            <p:custDataLst>
              <p:tags r:id="rId30"/>
            </p:custDataLst>
          </p:nvPr>
        </p:nvSpPr>
        <p:spPr>
          <a:xfrm>
            <a:off x="5407491" y="3955880"/>
            <a:ext cx="2292521" cy="276860"/>
          </a:xfrm>
          <a:prstGeom prst="rect">
            <a:avLst/>
          </a:prstGeom>
          <a:noFill/>
        </p:spPr>
        <p:txBody>
          <a:bodyPr wrap="square" bIns="0" rtlCol="0" anchor="b">
            <a:normAutofit/>
          </a:bodyPr>
          <a:p>
            <a:pPr algn="l" defTabSz="457200"/>
            <a:r>
              <a:rPr lang="zh-CN" altLang="en-US" sz="1350" b="1" spc="300">
                <a:solidFill>
                  <a:srgbClr val="E9BF35"/>
                </a:solidFill>
                <a:latin typeface="微软雅黑" panose="020B0503020204020204" pitchFamily="34" charset="-122"/>
                <a:ea typeface="微软雅黑" panose="020B0503020204020204" pitchFamily="34" charset="-122"/>
              </a:rPr>
              <a:t>消除</a:t>
            </a:r>
            <a:endParaRPr lang="zh-CN" altLang="en-US" sz="1350" b="1" spc="300">
              <a:solidFill>
                <a:srgbClr val="E9BF35"/>
              </a:solidFill>
              <a:latin typeface="微软雅黑" panose="020B0503020204020204" pitchFamily="34" charset="-122"/>
              <a:ea typeface="微软雅黑" panose="020B0503020204020204" pitchFamily="34" charset="-122"/>
            </a:endParaRPr>
          </a:p>
        </p:txBody>
      </p:sp>
      <p:sp>
        <p:nvSpPr>
          <p:cNvPr id="134" name="上箭头 133"/>
          <p:cNvSpPr/>
          <p:nvPr/>
        </p:nvSpPr>
        <p:spPr>
          <a:xfrm>
            <a:off x="2908935" y="1059815"/>
            <a:ext cx="146685" cy="3456305"/>
          </a:xfrm>
          <a:prstGeom prst="upArrow">
            <a:avLst/>
          </a:prstGeom>
          <a:solidFill>
            <a:srgbClr val="005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文本框 134"/>
          <p:cNvSpPr txBox="1"/>
          <p:nvPr/>
        </p:nvSpPr>
        <p:spPr>
          <a:xfrm>
            <a:off x="1156970" y="1029970"/>
            <a:ext cx="1013460" cy="3692525"/>
          </a:xfrm>
          <a:prstGeom prst="rect">
            <a:avLst/>
          </a:prstGeom>
          <a:noFill/>
        </p:spPr>
        <p:txBody>
          <a:bodyPr vert="eaVert" wrap="square" rtlCol="0" anchor="t">
            <a:spAutoFit/>
          </a:bodyPr>
          <a:p>
            <a:r>
              <a:rPr lang="zh-CN" altLang="en-US" b="1" dirty="0" smtClean="0">
                <a:latin typeface="微软雅黑" panose="020B0503020204020204" pitchFamily="34" charset="-122"/>
                <a:ea typeface="微软雅黑" panose="020B0503020204020204" pitchFamily="34" charset="-122"/>
                <a:sym typeface="Arial" panose="020B0604020202020204" pitchFamily="34" charset="0"/>
              </a:rPr>
              <a:t>根据相关法规、规程要求，结合企业实际，风险控制措施的原则是按此顺序考虑降低风险</a:t>
            </a:r>
            <a:endParaRPr lang="zh-CN" altLang="en-US" b="1" dirty="0" smtClean="0">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31"/>
    </p:custDataLst>
  </p:cSld>
  <p:clrMapOvr>
    <a:masterClrMapping/>
  </p:clrMapOvr>
  <p:transition advClick="0"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13</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036955" y="-22225"/>
            <a:ext cx="4943475"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隐患排查治理涉及术语和定义</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14" name="直接连接符 13"/>
          <p:cNvCxnSpPr/>
          <p:nvPr>
            <p:custDataLst>
              <p:tags r:id="rId1"/>
            </p:custDataLst>
          </p:nvPr>
        </p:nvCxnSpPr>
        <p:spPr>
          <a:xfrm>
            <a:off x="1928535" y="1324287"/>
            <a:ext cx="1286146" cy="0"/>
          </a:xfrm>
          <a:prstGeom prst="line">
            <a:avLst/>
          </a:prstGeom>
          <a:noFill/>
          <a:ln w="6350" cap="flat" cmpd="sng" algn="ctr">
            <a:solidFill>
              <a:sysClr val="window" lastClr="FFFFFF">
                <a:lumMod val="65000"/>
              </a:sysClr>
            </a:solidFill>
            <a:prstDash val="sysDash"/>
            <a:miter lim="800000"/>
          </a:ln>
          <a:effectLst/>
        </p:spPr>
      </p:cxnSp>
      <p:sp>
        <p:nvSpPr>
          <p:cNvPr id="17" name="矩形 16"/>
          <p:cNvSpPr/>
          <p:nvPr>
            <p:custDataLst>
              <p:tags r:id="rId2"/>
            </p:custDataLst>
          </p:nvPr>
        </p:nvSpPr>
        <p:spPr>
          <a:xfrm>
            <a:off x="1346469" y="1269730"/>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标题 1"/>
          <p:cNvSpPr txBox="1"/>
          <p:nvPr>
            <p:custDataLst>
              <p:tags r:id="rId3"/>
            </p:custDataLst>
          </p:nvPr>
        </p:nvSpPr>
        <p:spPr>
          <a:xfrm>
            <a:off x="1198245" y="1414145"/>
            <a:ext cx="2258060" cy="2432685"/>
          </a:xfrm>
          <a:prstGeom prst="rect">
            <a:avLst/>
          </a:prstGeom>
          <a:noFill/>
        </p:spPr>
        <p:txBody>
          <a:bodyPr wrap="square" rtlCol="0">
            <a:no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企业违反安全生产、职业卫生法律、法规、规章、标准、规程和管理制度的规定，或者因其他因素在生产经营活动中</a:t>
            </a:r>
            <a:r>
              <a:rPr lang="zh-CN" altLang="en-US" dirty="0">
                <a:solidFill>
                  <a:srgbClr val="FF0000"/>
                </a:solidFill>
                <a:latin typeface="微软雅黑" panose="020B0503020204020204" pitchFamily="34" charset="-122"/>
                <a:ea typeface="微软雅黑" panose="020B0503020204020204" pitchFamily="34" charset="-122"/>
                <a:sym typeface="+mn-ea"/>
              </a:rPr>
              <a:t>存在可能导致事故发生或导致事故后果扩大的物的危险状态、人的不安全行为和管理上的缺陷。</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
        <p:nvSpPr>
          <p:cNvPr id="49" name="标题 1"/>
          <p:cNvSpPr txBox="1"/>
          <p:nvPr>
            <p:custDataLst>
              <p:tags r:id="rId4"/>
            </p:custDataLst>
          </p:nvPr>
        </p:nvSpPr>
        <p:spPr>
          <a:xfrm>
            <a:off x="968755" y="689756"/>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9" name="直接连接符 18"/>
          <p:cNvCxnSpPr/>
          <p:nvPr>
            <p:custDataLst>
              <p:tags r:id="rId5"/>
            </p:custDataLst>
          </p:nvPr>
        </p:nvCxnSpPr>
        <p:spPr>
          <a:xfrm>
            <a:off x="4417972" y="1324287"/>
            <a:ext cx="1286146" cy="0"/>
          </a:xfrm>
          <a:prstGeom prst="line">
            <a:avLst/>
          </a:prstGeom>
          <a:noFill/>
          <a:ln w="6350" cap="flat" cmpd="sng" algn="ctr">
            <a:solidFill>
              <a:sysClr val="window" lastClr="FFFFFF">
                <a:lumMod val="65000"/>
              </a:sysClr>
            </a:solidFill>
            <a:prstDash val="sysDash"/>
            <a:miter lim="800000"/>
          </a:ln>
          <a:effectLst/>
        </p:spPr>
      </p:cxnSp>
      <p:sp>
        <p:nvSpPr>
          <p:cNvPr id="20" name="矩形 19"/>
          <p:cNvSpPr/>
          <p:nvPr>
            <p:custDataLst>
              <p:tags r:id="rId6"/>
            </p:custDataLst>
          </p:nvPr>
        </p:nvSpPr>
        <p:spPr>
          <a:xfrm>
            <a:off x="3835906" y="1269730"/>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标题 1"/>
          <p:cNvSpPr txBox="1"/>
          <p:nvPr>
            <p:custDataLst>
              <p:tags r:id="rId7"/>
            </p:custDataLst>
          </p:nvPr>
        </p:nvSpPr>
        <p:spPr>
          <a:xfrm>
            <a:off x="3458193" y="689756"/>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custDataLst>
              <p:tags r:id="rId8"/>
            </p:custDataLst>
          </p:nvPr>
        </p:nvCxnSpPr>
        <p:spPr>
          <a:xfrm>
            <a:off x="6907410" y="1324286"/>
            <a:ext cx="1286147" cy="0"/>
          </a:xfrm>
          <a:prstGeom prst="line">
            <a:avLst/>
          </a:prstGeom>
          <a:noFill/>
          <a:ln w="6350" cap="flat" cmpd="sng" algn="ctr">
            <a:solidFill>
              <a:sysClr val="window" lastClr="FFFFFF">
                <a:lumMod val="65000"/>
              </a:sysClr>
            </a:solidFill>
            <a:prstDash val="sysDash"/>
            <a:miter lim="800000"/>
          </a:ln>
          <a:effectLst/>
        </p:spPr>
      </p:cxnSp>
      <p:sp>
        <p:nvSpPr>
          <p:cNvPr id="22" name="矩形 21"/>
          <p:cNvSpPr/>
          <p:nvPr>
            <p:custDataLst>
              <p:tags r:id="rId9"/>
            </p:custDataLst>
          </p:nvPr>
        </p:nvSpPr>
        <p:spPr>
          <a:xfrm>
            <a:off x="6325344" y="1269730"/>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标题 1"/>
          <p:cNvSpPr txBox="1"/>
          <p:nvPr>
            <p:custDataLst>
              <p:tags r:id="rId10"/>
            </p:custDataLst>
          </p:nvPr>
        </p:nvSpPr>
        <p:spPr>
          <a:xfrm>
            <a:off x="5947631" y="689756"/>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1274445" y="904875"/>
            <a:ext cx="1181100"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事故隐患</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35" name="文本框 34"/>
          <p:cNvSpPr txBox="1"/>
          <p:nvPr/>
        </p:nvSpPr>
        <p:spPr>
          <a:xfrm>
            <a:off x="3836035" y="904875"/>
            <a:ext cx="1191260"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隐患排查 </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36" name="文本框 35"/>
          <p:cNvSpPr txBox="1"/>
          <p:nvPr/>
        </p:nvSpPr>
        <p:spPr>
          <a:xfrm>
            <a:off x="6323965" y="904875"/>
            <a:ext cx="1116965"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隐患治理</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38" name="标题 1"/>
          <p:cNvSpPr txBox="1"/>
          <p:nvPr>
            <p:custDataLst>
              <p:tags r:id="rId11"/>
            </p:custDataLst>
          </p:nvPr>
        </p:nvSpPr>
        <p:spPr>
          <a:xfrm>
            <a:off x="3742690" y="1414145"/>
            <a:ext cx="2126615" cy="2030095"/>
          </a:xfrm>
          <a:prstGeom prst="rect">
            <a:avLst/>
          </a:prstGeom>
          <a:noFill/>
        </p:spPr>
        <p:txBody>
          <a:bodyPr wrap="square" rtlCol="0">
            <a:no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企业组织安全生产管理人员、工程技术人员、岗位员工以及其他相关人员依据国家法律法规、标准和企业管理制度，采取一定的方式和方法，对照风险分级管控措施的有效落实情况，对本单位的事故隐患进行排查的工作过程。</a:t>
            </a:r>
            <a:endParaRPr lang="zh-CN" altLang="en-US" dirty="0">
              <a:latin typeface="微软雅黑" panose="020B0503020204020204" pitchFamily="34" charset="-122"/>
              <a:ea typeface="微软雅黑" panose="020B0503020204020204" pitchFamily="34" charset="-122"/>
              <a:sym typeface="+mn-ea"/>
            </a:endParaRPr>
          </a:p>
        </p:txBody>
      </p:sp>
      <p:sp>
        <p:nvSpPr>
          <p:cNvPr id="39" name="标题 1"/>
          <p:cNvSpPr txBox="1"/>
          <p:nvPr>
            <p:custDataLst>
              <p:tags r:id="rId12"/>
            </p:custDataLst>
          </p:nvPr>
        </p:nvSpPr>
        <p:spPr>
          <a:xfrm>
            <a:off x="6193790" y="1414145"/>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消除或控制隐患的活动或过程。</a:t>
            </a:r>
            <a:endParaRPr lang="zh-CN" altLang="en-US" dirty="0">
              <a:latin typeface="微软雅黑" panose="020B0503020204020204" pitchFamily="34" charset="-122"/>
              <a:ea typeface="微软雅黑" panose="020B0503020204020204" pitchFamily="34" charset="-122"/>
              <a:sym typeface="+mn-ea"/>
            </a:endParaRPr>
          </a:p>
        </p:txBody>
      </p:sp>
      <p:sp>
        <p:nvSpPr>
          <p:cNvPr id="46" name="文本框 45"/>
          <p:cNvSpPr txBox="1"/>
          <p:nvPr/>
        </p:nvSpPr>
        <p:spPr>
          <a:xfrm>
            <a:off x="973455" y="3698240"/>
            <a:ext cx="3035300" cy="368300"/>
          </a:xfrm>
          <a:prstGeom prst="rect">
            <a:avLst/>
          </a:prstGeom>
          <a:noFill/>
        </p:spPr>
        <p:txBody>
          <a:bodyPr wrap="square" rtlCol="0" anchor="t">
            <a:spAutoFit/>
          </a:bodyPr>
          <a:p>
            <a:pPr fontAlgn="base"/>
            <a:r>
              <a:rPr lang="zh-CN" altLang="en-US" b="1" smtClean="0">
                <a:solidFill>
                  <a:srgbClr val="C00000"/>
                </a:solidFill>
                <a:effectLst/>
                <a:latin typeface="微软雅黑" panose="020B0503020204020204" pitchFamily="34" charset="-122"/>
                <a:ea typeface="微软雅黑" panose="020B0503020204020204" pitchFamily="34" charset="-122"/>
                <a:sym typeface="+mn-ea"/>
              </a:rPr>
              <a:t>危险</a:t>
            </a:r>
            <a:r>
              <a:rPr lang="zh-CN" altLang="en-US" b="1">
                <a:solidFill>
                  <a:srgbClr val="C00000"/>
                </a:solidFill>
                <a:effectLst/>
                <a:latin typeface="微软雅黑" panose="020B0503020204020204" pitchFamily="34" charset="-122"/>
                <a:ea typeface="微软雅黑" panose="020B0503020204020204" pitchFamily="34" charset="-122"/>
                <a:sym typeface="+mn-ea"/>
              </a:rPr>
              <a:t>源与事故隐患的关系</a:t>
            </a:r>
            <a:endParaRPr lang="zh-CN" altLang="en-US" b="1">
              <a:solidFill>
                <a:srgbClr val="C00000"/>
              </a:solidFill>
              <a:effectLst/>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973455" y="4086225"/>
            <a:ext cx="7938135" cy="922020"/>
          </a:xfrm>
          <a:prstGeom prst="rect">
            <a:avLst/>
          </a:prstGeom>
          <a:noFill/>
        </p:spPr>
        <p:txBody>
          <a:bodyPr wrap="square" rtlCol="0" anchor="t">
            <a:spAutoFit/>
          </a:bodyPr>
          <a:p>
            <a:pPr>
              <a:lnSpc>
                <a:spcPct val="150000"/>
              </a:lnSpc>
            </a:pPr>
            <a:r>
              <a:rPr lang="zh-CN" altLang="en-US" dirty="0" smtClean="0">
                <a:latin typeface="微软雅黑" panose="020B0503020204020204" pitchFamily="34" charset="-122"/>
                <a:ea typeface="微软雅黑" panose="020B0503020204020204" pitchFamily="34" charset="-122"/>
                <a:sym typeface="+mn-ea"/>
              </a:rPr>
              <a:t>危险</a:t>
            </a:r>
            <a:r>
              <a:rPr lang="zh-CN" altLang="en-US" dirty="0">
                <a:latin typeface="微软雅黑" panose="020B0503020204020204" pitchFamily="34" charset="-122"/>
                <a:ea typeface="微软雅黑" panose="020B0503020204020204" pitchFamily="34" charset="-122"/>
                <a:sym typeface="+mn-ea"/>
              </a:rPr>
              <a:t>源包括事故隐患；</a:t>
            </a:r>
            <a:r>
              <a:rPr lang="zh-CN" altLang="en-US" dirty="0" smtClean="0">
                <a:latin typeface="微软雅黑" panose="020B0503020204020204" pitchFamily="34" charset="-122"/>
                <a:ea typeface="微软雅黑" panose="020B0503020204020204" pitchFamily="34" charset="-122"/>
                <a:sym typeface="+mn-ea"/>
              </a:rPr>
              <a:t>事故隐患</a:t>
            </a:r>
            <a:r>
              <a:rPr lang="zh-CN" altLang="en-US" dirty="0">
                <a:latin typeface="微软雅黑" panose="020B0503020204020204" pitchFamily="34" charset="-122"/>
                <a:ea typeface="微软雅黑" panose="020B0503020204020204" pitchFamily="34" charset="-122"/>
                <a:sym typeface="+mn-ea"/>
              </a:rPr>
              <a:t>是危险源，危险源不一定是事故隐患；</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sym typeface="+mn-ea"/>
              </a:rPr>
              <a:t>危险</a:t>
            </a:r>
            <a:r>
              <a:rPr lang="zh-CN" altLang="en-US" dirty="0">
                <a:latin typeface="微软雅黑" panose="020B0503020204020204" pitchFamily="34" charset="-122"/>
                <a:ea typeface="微软雅黑" panose="020B0503020204020204" pitchFamily="34" charset="-122"/>
                <a:sym typeface="+mn-ea"/>
              </a:rPr>
              <a:t>源的现实风险达到不可承受的程度，则构成隐患。</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14</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2873375"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隐患排查治理的步骤</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矩形 50"/>
          <p:cNvSpPr/>
          <p:nvPr>
            <p:custDataLst>
              <p:tags r:id="rId1"/>
            </p:custDataLst>
          </p:nvPr>
        </p:nvSpPr>
        <p:spPr>
          <a:xfrm>
            <a:off x="658495"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52" name="组合 51"/>
          <p:cNvGrpSpPr/>
          <p:nvPr>
            <p:custDataLst>
              <p:tags r:id="rId2"/>
            </p:custDataLst>
          </p:nvPr>
        </p:nvGrpSpPr>
        <p:grpSpPr>
          <a:xfrm rot="0">
            <a:off x="826135" y="1755775"/>
            <a:ext cx="1106805" cy="1670050"/>
            <a:chOff x="700632" y="3008410"/>
            <a:chExt cx="1097725" cy="1656332"/>
          </a:xfrm>
        </p:grpSpPr>
        <p:sp>
          <p:nvSpPr>
            <p:cNvPr id="53" name="矩形 52"/>
            <p:cNvSpPr/>
            <p:nvPr>
              <p:custDataLst>
                <p:tags r:id="rId3"/>
              </p:custDataLst>
            </p:nvPr>
          </p:nvSpPr>
          <p:spPr>
            <a:xfrm>
              <a:off x="703185"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tIns="270000" rtlCol="0" anchor="ctr">
              <a:normAutofit/>
            </a:bodyPr>
            <a:p>
              <a:pPr algn="ctr"/>
              <a:r>
                <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风险点</a:t>
              </a:r>
              <a:endPar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危险源</a:t>
              </a:r>
              <a:endPar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任意多边形 53"/>
            <p:cNvSpPr/>
            <p:nvPr>
              <p:custDataLst>
                <p:tags r:id="rId4"/>
              </p:custDataLst>
            </p:nvPr>
          </p:nvSpPr>
          <p:spPr>
            <a:xfrm>
              <a:off x="700632"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01</a:t>
              </a:r>
              <a:endParaRPr lang="zh-CN" altLang="en-US" sz="1350" dirty="0">
                <a:solidFill>
                  <a:schemeClr val="bg1"/>
                </a:solidFill>
                <a:sym typeface="Arial" panose="020B0604020202020204" pitchFamily="34" charset="0"/>
              </a:endParaRPr>
            </a:p>
          </p:txBody>
        </p:sp>
      </p:grpSp>
      <p:sp>
        <p:nvSpPr>
          <p:cNvPr id="55" name="矩形 54"/>
          <p:cNvSpPr/>
          <p:nvPr>
            <p:custDataLst>
              <p:tags r:id="rId5"/>
            </p:custDataLst>
          </p:nvPr>
        </p:nvSpPr>
        <p:spPr>
          <a:xfrm>
            <a:off x="199263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6" name="矩形 55"/>
          <p:cNvSpPr/>
          <p:nvPr>
            <p:custDataLst>
              <p:tags r:id="rId6"/>
            </p:custDataLst>
          </p:nvPr>
        </p:nvSpPr>
        <p:spPr>
          <a:xfrm>
            <a:off x="2019935"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7" name="矩形 56"/>
          <p:cNvSpPr/>
          <p:nvPr>
            <p:custDataLst>
              <p:tags r:id="rId7"/>
            </p:custDataLst>
          </p:nvPr>
        </p:nvSpPr>
        <p:spPr>
          <a:xfrm>
            <a:off x="335407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8" name="矩形 57"/>
          <p:cNvSpPr/>
          <p:nvPr>
            <p:custDataLst>
              <p:tags r:id="rId8"/>
            </p:custDataLst>
          </p:nvPr>
        </p:nvSpPr>
        <p:spPr>
          <a:xfrm>
            <a:off x="3380740"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9" name="矩形 58"/>
          <p:cNvSpPr/>
          <p:nvPr>
            <p:custDataLst>
              <p:tags r:id="rId9"/>
            </p:custDataLst>
          </p:nvPr>
        </p:nvSpPr>
        <p:spPr>
          <a:xfrm>
            <a:off x="471551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61" name="矩形 60"/>
          <p:cNvSpPr/>
          <p:nvPr>
            <p:custDataLst>
              <p:tags r:id="rId10"/>
            </p:custDataLst>
          </p:nvPr>
        </p:nvSpPr>
        <p:spPr>
          <a:xfrm>
            <a:off x="4742180"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62" name="矩形 61"/>
          <p:cNvSpPr/>
          <p:nvPr>
            <p:custDataLst>
              <p:tags r:id="rId11"/>
            </p:custDataLst>
          </p:nvPr>
        </p:nvSpPr>
        <p:spPr>
          <a:xfrm>
            <a:off x="6076315"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63" name="组合 62"/>
          <p:cNvGrpSpPr/>
          <p:nvPr>
            <p:custDataLst>
              <p:tags r:id="rId12"/>
            </p:custDataLst>
          </p:nvPr>
        </p:nvGrpSpPr>
        <p:grpSpPr>
          <a:xfrm rot="0">
            <a:off x="2181225" y="2345055"/>
            <a:ext cx="1106805" cy="1670050"/>
            <a:chOff x="2045062" y="3593004"/>
            <a:chExt cx="1097725" cy="1656332"/>
          </a:xfrm>
        </p:grpSpPr>
        <p:sp>
          <p:nvSpPr>
            <p:cNvPr id="64" name="矩形 63"/>
            <p:cNvSpPr/>
            <p:nvPr>
              <p:custDataLst>
                <p:tags r:id="rId13"/>
              </p:custDataLst>
            </p:nvPr>
          </p:nvSpPr>
          <p:spPr>
            <a:xfrm>
              <a:off x="2053414"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bIns="270000" rtlCol="0" anchor="ctr">
              <a:normAutofit lnSpcReduction="20000"/>
            </a:bodyPr>
            <a:p>
              <a:pPr algn="ctr">
                <a:lnSpc>
                  <a:spcPct val="110000"/>
                </a:lnSpc>
              </a:pP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mn-ea"/>
                </a:rPr>
                <a:t>确定排查点</a:t>
              </a:r>
              <a:endParaRPr lang="zh-CN" altLang="en-US" sz="1350" b="1" dirty="0">
                <a:solidFill>
                  <a:schemeClr val="tx1"/>
                </a:solidFill>
                <a:latin typeface="微软雅黑" panose="020B0503020204020204" pitchFamily="34" charset="-122"/>
                <a:ea typeface="微软雅黑" panose="020B0503020204020204" pitchFamily="34" charset="-122"/>
              </a:endParaRPr>
            </a:p>
            <a:p>
              <a:pPr algn="ctr"/>
              <a:endParaRPr lang="zh-CN" altLang="en-US" sz="1350" b="1" dirty="0">
                <a:solidFill>
                  <a:schemeClr val="tx1"/>
                </a:solidFill>
                <a:latin typeface="微软雅黑" panose="020B0503020204020204" pitchFamily="34" charset="-122"/>
                <a:ea typeface="微软雅黑" panose="020B0503020204020204" pitchFamily="34" charset="-122"/>
              </a:endParaRPr>
            </a:p>
            <a:p>
              <a:pPr algn="ctr"/>
              <a:endParaRPr lang="en-US" altLang="zh-CN" sz="135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14"/>
              </p:custDataLst>
            </p:nvPr>
          </p:nvSpPr>
          <p:spPr>
            <a:xfrm flipH="1">
              <a:off x="2045062"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02</a:t>
              </a:r>
              <a:endParaRPr lang="zh-CN" altLang="en-US" sz="1350" dirty="0">
                <a:solidFill>
                  <a:schemeClr val="bg1"/>
                </a:solidFill>
                <a:sym typeface="Arial" panose="020B0604020202020204" pitchFamily="34" charset="0"/>
              </a:endParaRPr>
            </a:p>
          </p:txBody>
        </p:sp>
      </p:grpSp>
      <p:grpSp>
        <p:nvGrpSpPr>
          <p:cNvPr id="66" name="组合 65"/>
          <p:cNvGrpSpPr/>
          <p:nvPr>
            <p:custDataLst>
              <p:tags r:id="rId15"/>
            </p:custDataLst>
          </p:nvPr>
        </p:nvGrpSpPr>
        <p:grpSpPr>
          <a:xfrm rot="0">
            <a:off x="3550920" y="1755775"/>
            <a:ext cx="1108075" cy="1670050"/>
            <a:chOff x="3403643" y="3008410"/>
            <a:chExt cx="1099251" cy="1656332"/>
          </a:xfrm>
        </p:grpSpPr>
        <p:sp>
          <p:nvSpPr>
            <p:cNvPr id="67" name="矩形 66"/>
            <p:cNvSpPr/>
            <p:nvPr>
              <p:custDataLst>
                <p:tags r:id="rId16"/>
              </p:custDataLst>
            </p:nvPr>
          </p:nvSpPr>
          <p:spPr>
            <a:xfrm>
              <a:off x="3403643"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70000" rIns="68580" bIns="34290" numCol="1" spcCol="0" rtlCol="0" fromWordArt="0" anchor="ctr" anchorCtr="0" forceAA="0" compatLnSpc="1">
              <a:norm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mn-ea"/>
                </a:rPr>
                <a:t>分级排查</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68" name="任意多边形 67"/>
            <p:cNvSpPr/>
            <p:nvPr>
              <p:custDataLst>
                <p:tags r:id="rId17"/>
              </p:custDataLst>
            </p:nvPr>
          </p:nvSpPr>
          <p:spPr>
            <a:xfrm>
              <a:off x="3405169"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03</a:t>
              </a:r>
              <a:endParaRPr lang="zh-CN" altLang="en-US" sz="1350" dirty="0">
                <a:solidFill>
                  <a:schemeClr val="bg1"/>
                </a:solidFill>
                <a:sym typeface="Arial" panose="020B0604020202020204" pitchFamily="34" charset="0"/>
              </a:endParaRPr>
            </a:p>
          </p:txBody>
        </p:sp>
      </p:grpSp>
      <p:grpSp>
        <p:nvGrpSpPr>
          <p:cNvPr id="69" name="组合 68"/>
          <p:cNvGrpSpPr/>
          <p:nvPr>
            <p:custDataLst>
              <p:tags r:id="rId18"/>
            </p:custDataLst>
          </p:nvPr>
        </p:nvGrpSpPr>
        <p:grpSpPr>
          <a:xfrm rot="0">
            <a:off x="4907915" y="2345055"/>
            <a:ext cx="1106805" cy="1670050"/>
            <a:chOff x="4749598" y="3593004"/>
            <a:chExt cx="1097725" cy="1656332"/>
          </a:xfrm>
        </p:grpSpPr>
        <p:sp>
          <p:nvSpPr>
            <p:cNvPr id="70" name="矩形 69"/>
            <p:cNvSpPr/>
            <p:nvPr>
              <p:custDataLst>
                <p:tags r:id="rId19"/>
              </p:custDataLst>
            </p:nvPr>
          </p:nvSpPr>
          <p:spPr>
            <a:xfrm>
              <a:off x="4753872"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270000" numCol="1" spcCol="0" rtlCol="0" fromWordArt="0" anchor="ctr" anchorCtr="0" forceAA="0" compatLnSpc="1">
              <a:norm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隐患分级</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gn="ct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隐患上报</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71" name="任意多边形 70"/>
            <p:cNvSpPr/>
            <p:nvPr>
              <p:custDataLst>
                <p:tags r:id="rId20"/>
              </p:custDataLst>
            </p:nvPr>
          </p:nvSpPr>
          <p:spPr>
            <a:xfrm flipH="1">
              <a:off x="4749598"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04</a:t>
              </a:r>
              <a:endParaRPr lang="zh-CN" altLang="en-US" sz="1350" dirty="0">
                <a:solidFill>
                  <a:schemeClr val="bg1"/>
                </a:solidFill>
                <a:sym typeface="Arial" panose="020B0604020202020204" pitchFamily="34" charset="0"/>
              </a:endParaRPr>
            </a:p>
          </p:txBody>
        </p:sp>
      </p:grpSp>
      <p:sp>
        <p:nvSpPr>
          <p:cNvPr id="72" name="矩形 71"/>
          <p:cNvSpPr/>
          <p:nvPr>
            <p:custDataLst>
              <p:tags r:id="rId21"/>
            </p:custDataLst>
          </p:nvPr>
        </p:nvSpPr>
        <p:spPr>
          <a:xfrm>
            <a:off x="6076315"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73" name="矩形 72"/>
          <p:cNvSpPr/>
          <p:nvPr>
            <p:custDataLst>
              <p:tags r:id="rId22"/>
            </p:custDataLst>
          </p:nvPr>
        </p:nvSpPr>
        <p:spPr>
          <a:xfrm>
            <a:off x="7411085"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74" name="矩形 73"/>
          <p:cNvSpPr/>
          <p:nvPr>
            <p:custDataLst>
              <p:tags r:id="rId23"/>
            </p:custDataLst>
          </p:nvPr>
        </p:nvSpPr>
        <p:spPr>
          <a:xfrm>
            <a:off x="7437755"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76" name="组合 75"/>
          <p:cNvGrpSpPr/>
          <p:nvPr>
            <p:custDataLst>
              <p:tags r:id="rId24"/>
            </p:custDataLst>
          </p:nvPr>
        </p:nvGrpSpPr>
        <p:grpSpPr>
          <a:xfrm rot="0">
            <a:off x="6247130" y="1755775"/>
            <a:ext cx="1108075" cy="1670050"/>
            <a:chOff x="6077301" y="3008410"/>
            <a:chExt cx="1099251" cy="1656332"/>
          </a:xfrm>
        </p:grpSpPr>
        <p:sp>
          <p:nvSpPr>
            <p:cNvPr id="77" name="矩形 76"/>
            <p:cNvSpPr/>
            <p:nvPr>
              <p:custDataLst>
                <p:tags r:id="rId25"/>
              </p:custDataLst>
            </p:nvPr>
          </p:nvSpPr>
          <p:spPr>
            <a:xfrm>
              <a:off x="6077301"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70000" rIns="68580" bIns="34290" numCol="1" spcCol="0" rtlCol="0" fromWordArt="0" anchor="ctr" anchorCtr="0" forceAA="0" compatLnSpc="1">
              <a:norm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分级治理</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0" name="任意多边形 79"/>
            <p:cNvSpPr/>
            <p:nvPr>
              <p:custDataLst>
                <p:tags r:id="rId26"/>
              </p:custDataLst>
            </p:nvPr>
          </p:nvSpPr>
          <p:spPr>
            <a:xfrm>
              <a:off x="6078827"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05</a:t>
              </a:r>
              <a:endParaRPr lang="zh-CN" altLang="en-US" sz="1350" dirty="0">
                <a:solidFill>
                  <a:schemeClr val="bg1"/>
                </a:solidFill>
                <a:sym typeface="Arial" panose="020B0604020202020204" pitchFamily="34" charset="0"/>
              </a:endParaRPr>
            </a:p>
          </p:txBody>
        </p:sp>
      </p:grpSp>
      <p:grpSp>
        <p:nvGrpSpPr>
          <p:cNvPr id="81" name="组合 80"/>
          <p:cNvGrpSpPr/>
          <p:nvPr>
            <p:custDataLst>
              <p:tags r:id="rId27"/>
            </p:custDataLst>
          </p:nvPr>
        </p:nvGrpSpPr>
        <p:grpSpPr>
          <a:xfrm rot="0">
            <a:off x="7604125" y="2345055"/>
            <a:ext cx="1106805" cy="1670050"/>
            <a:chOff x="7423256" y="3593004"/>
            <a:chExt cx="1097725" cy="1656332"/>
          </a:xfrm>
        </p:grpSpPr>
        <p:sp>
          <p:nvSpPr>
            <p:cNvPr id="82" name="矩形 81"/>
            <p:cNvSpPr/>
            <p:nvPr>
              <p:custDataLst>
                <p:tags r:id="rId28"/>
              </p:custDataLst>
            </p:nvPr>
          </p:nvSpPr>
          <p:spPr>
            <a:xfrm>
              <a:off x="7427530"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270000" numCol="1" spcCol="0" rtlCol="0" fromWordArt="0" anchor="ctr" anchorCtr="0" forceAA="0" compatLnSpc="1">
              <a:normAutofit/>
            </a:bodyPr>
            <a:p>
              <a:pPr algn="ctr">
                <a:lnSpc>
                  <a:spcPct val="130000"/>
                </a:lnSpc>
              </a:pPr>
              <a:r>
                <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验收</a:t>
              </a:r>
              <a:endParaRPr lang="zh-CN" altLang="en-US"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任意多边形 82"/>
            <p:cNvSpPr/>
            <p:nvPr>
              <p:custDataLst>
                <p:tags r:id="rId29"/>
              </p:custDataLst>
            </p:nvPr>
          </p:nvSpPr>
          <p:spPr>
            <a:xfrm flipH="1">
              <a:off x="7423256"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06</a:t>
              </a:r>
              <a:endParaRPr lang="zh-CN" altLang="en-US" sz="1350" dirty="0">
                <a:solidFill>
                  <a:schemeClr val="bg1"/>
                </a:solidFill>
                <a:sym typeface="Arial" panose="020B0604020202020204" pitchFamily="34" charset="0"/>
              </a:endParaRPr>
            </a:p>
          </p:txBody>
        </p:sp>
      </p:grpSp>
    </p:spTree>
  </p:cSld>
  <p:clrMapOvr>
    <a:masterClrMapping/>
  </p:clrMapOvr>
  <p:transition advClick="0"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15</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59180" y="-635"/>
            <a:ext cx="2709545" cy="456565"/>
          </a:xfrm>
          <a:prstGeom prst="rect">
            <a:avLst/>
          </a:prstGeom>
        </p:spPr>
        <p:txBody>
          <a:bodyPr wrap="square">
            <a:noAutofit/>
            <a:scene3d>
              <a:camera prst="orthographicFront"/>
              <a:lightRig rig="threePt" dir="t"/>
            </a:scene3d>
          </a:bodyPr>
          <a:p>
            <a:pPr algn="dist">
              <a:lnSpc>
                <a:spcPct val="130000"/>
              </a:lnSpc>
            </a:pPr>
            <a:r>
              <a:rPr lang="zh-CN" altLang="en-US"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隐患排查的方法</a:t>
            </a:r>
            <a:endParaRPr lang="zh-CN" altLang="en-US"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1" name="Oval 9"/>
          <p:cNvSpPr/>
          <p:nvPr>
            <p:custDataLst>
              <p:tags r:id="rId1"/>
            </p:custDataLst>
          </p:nvPr>
        </p:nvSpPr>
        <p:spPr>
          <a:xfrm>
            <a:off x="1554084" y="911860"/>
            <a:ext cx="609600" cy="609600"/>
          </a:xfrm>
          <a:prstGeom prst="ellipse">
            <a:avLst/>
          </a:prstGeom>
          <a:solidFill>
            <a:srgbClr val="FFBD1B"/>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22" name="Oval 22"/>
          <p:cNvSpPr/>
          <p:nvPr>
            <p:custDataLst>
              <p:tags r:id="rId2"/>
            </p:custDataLst>
          </p:nvPr>
        </p:nvSpPr>
        <p:spPr>
          <a:xfrm>
            <a:off x="3381693" y="911860"/>
            <a:ext cx="609600" cy="609600"/>
          </a:xfrm>
          <a:prstGeom prst="ellipse">
            <a:avLst/>
          </a:prstGeom>
          <a:solidFill>
            <a:srgbClr val="C1272D"/>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23" name="Oval 34"/>
          <p:cNvSpPr/>
          <p:nvPr>
            <p:custDataLst>
              <p:tags r:id="rId3"/>
            </p:custDataLst>
          </p:nvPr>
        </p:nvSpPr>
        <p:spPr>
          <a:xfrm>
            <a:off x="5193824" y="911860"/>
            <a:ext cx="609600" cy="609600"/>
          </a:xfrm>
          <a:prstGeom prst="ellipse">
            <a:avLst/>
          </a:prstGeom>
          <a:solidFill>
            <a:srgbClr val="00B6A5"/>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24" name="Oval 38"/>
          <p:cNvSpPr/>
          <p:nvPr>
            <p:custDataLst>
              <p:tags r:id="rId4"/>
            </p:custDataLst>
          </p:nvPr>
        </p:nvSpPr>
        <p:spPr>
          <a:xfrm>
            <a:off x="7021434" y="911860"/>
            <a:ext cx="609600" cy="609600"/>
          </a:xfrm>
          <a:prstGeom prst="ellipse">
            <a:avLst/>
          </a:prstGeom>
          <a:solidFill>
            <a:srgbClr val="70AD47"/>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25" name="Oval 42"/>
          <p:cNvSpPr/>
          <p:nvPr>
            <p:custDataLst>
              <p:tags r:id="rId5"/>
            </p:custDataLst>
          </p:nvPr>
        </p:nvSpPr>
        <p:spPr>
          <a:xfrm>
            <a:off x="1554084" y="2635047"/>
            <a:ext cx="609600" cy="609600"/>
          </a:xfrm>
          <a:prstGeom prst="ellipse">
            <a:avLst/>
          </a:prstGeom>
          <a:solidFill>
            <a:srgbClr val="4472C4"/>
          </a:solidFill>
          <a:ln w="12700" cap="flat" cmpd="sng" algn="ctr">
            <a:noFill/>
            <a:prstDash val="solid"/>
            <a:miter lim="800000"/>
          </a:ln>
          <a:effectLst/>
        </p:spPr>
        <p:txBody>
          <a:bodyPr anchor="ctr"/>
          <a:lstStyle/>
          <a:p>
            <a:pPr algn="ctr"/>
            <a:r>
              <a:rPr lang="en-US" sz="1350" dirty="0">
                <a:solidFill>
                  <a:srgbClr val="FFFFFF"/>
                </a:solidFill>
                <a:sym typeface="Arial" panose="020B0604020202020204" pitchFamily="34" charset="0"/>
              </a:rPr>
              <a:t> </a:t>
            </a:r>
            <a:endParaRPr lang="en-US" sz="1350" dirty="0">
              <a:solidFill>
                <a:srgbClr val="FFFFFF"/>
              </a:solidFill>
              <a:sym typeface="Arial" panose="020B0604020202020204" pitchFamily="34" charset="0"/>
            </a:endParaRPr>
          </a:p>
        </p:txBody>
      </p:sp>
      <p:sp>
        <p:nvSpPr>
          <p:cNvPr id="26" name="Oval 46"/>
          <p:cNvSpPr/>
          <p:nvPr>
            <p:custDataLst>
              <p:tags r:id="rId6"/>
            </p:custDataLst>
          </p:nvPr>
        </p:nvSpPr>
        <p:spPr>
          <a:xfrm>
            <a:off x="3366215" y="2635047"/>
            <a:ext cx="609600" cy="609600"/>
          </a:xfrm>
          <a:prstGeom prst="ellipse">
            <a:avLst/>
          </a:prstGeom>
          <a:solidFill>
            <a:srgbClr val="FFBD1B"/>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27" name="Oval 50"/>
          <p:cNvSpPr/>
          <p:nvPr>
            <p:custDataLst>
              <p:tags r:id="rId7"/>
            </p:custDataLst>
          </p:nvPr>
        </p:nvSpPr>
        <p:spPr>
          <a:xfrm>
            <a:off x="5195015" y="2635047"/>
            <a:ext cx="609600" cy="609600"/>
          </a:xfrm>
          <a:prstGeom prst="ellipse">
            <a:avLst/>
          </a:prstGeom>
          <a:solidFill>
            <a:srgbClr val="C1272D"/>
          </a:solidFill>
          <a:ln w="12700" cap="flat" cmpd="sng" algn="ctr">
            <a:noFill/>
            <a:prstDash val="solid"/>
            <a:miter lim="800000"/>
          </a:ln>
          <a:effectLst/>
        </p:spPr>
        <p:txBody>
          <a:bodyPr anchor="ctr"/>
          <a:lstStyle/>
          <a:p>
            <a:pPr algn="ctr"/>
            <a:endParaRPr lang="en-US" sz="1350" dirty="0">
              <a:solidFill>
                <a:srgbClr val="FFFFFF"/>
              </a:solidFill>
              <a:sym typeface="Arial" panose="020B0604020202020204" pitchFamily="34" charset="0"/>
            </a:endParaRPr>
          </a:p>
        </p:txBody>
      </p:sp>
      <p:sp>
        <p:nvSpPr>
          <p:cNvPr id="79" name="Freeform 112"/>
          <p:cNvSpPr>
            <a:spLocks noEditPoints="1"/>
          </p:cNvSpPr>
          <p:nvPr>
            <p:custDataLst>
              <p:tags r:id="rId8"/>
            </p:custDataLst>
          </p:nvPr>
        </p:nvSpPr>
        <p:spPr bwMode="auto">
          <a:xfrm>
            <a:off x="7198836" y="1078548"/>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lstStyle/>
          <a:p>
            <a:pPr eaLnBrk="0" fontAlgn="base" hangingPunct="0">
              <a:spcBef>
                <a:spcPct val="0"/>
              </a:spcBef>
              <a:spcAft>
                <a:spcPct val="0"/>
              </a:spcAft>
            </a:pPr>
            <a:endParaRPr lang="zh-CN" altLang="en-US" sz="1350">
              <a:solidFill>
                <a:srgbClr val="FFFFFF"/>
              </a:solidFill>
            </a:endParaRPr>
          </a:p>
        </p:txBody>
      </p:sp>
      <p:sp>
        <p:nvSpPr>
          <p:cNvPr id="86" name="Oval 50"/>
          <p:cNvSpPr/>
          <p:nvPr>
            <p:custDataLst>
              <p:tags r:id="rId9"/>
            </p:custDataLst>
          </p:nvPr>
        </p:nvSpPr>
        <p:spPr>
          <a:xfrm>
            <a:off x="7011069" y="2635047"/>
            <a:ext cx="609600" cy="609600"/>
          </a:xfrm>
          <a:prstGeom prst="ellipse">
            <a:avLst/>
          </a:prstGeom>
          <a:solidFill>
            <a:srgbClr val="00B6A5"/>
          </a:solidFill>
          <a:ln w="12700" cap="flat" cmpd="sng" algn="ctr">
            <a:noFill/>
            <a:prstDash val="solid"/>
            <a:miter lim="800000"/>
          </a:ln>
          <a:effectLst/>
        </p:spPr>
        <p:txBody>
          <a:bodyPr anchor="ctr"/>
          <a:lstStyle/>
          <a:p>
            <a:pPr algn="ctr"/>
            <a:endParaRPr lang="en-US" sz="1350" dirty="0">
              <a:solidFill>
                <a:prstClr val="white"/>
              </a:solidFill>
              <a:sym typeface="Arial" panose="020B0604020202020204" pitchFamily="34" charset="0"/>
            </a:endParaRPr>
          </a:p>
        </p:txBody>
      </p:sp>
      <p:sp>
        <p:nvSpPr>
          <p:cNvPr id="87" name="TextBox 13"/>
          <p:cNvSpPr txBox="1">
            <a:spLocks noChangeArrowheads="1"/>
          </p:cNvSpPr>
          <p:nvPr>
            <p:custDataLst>
              <p:tags r:id="rId10"/>
            </p:custDataLst>
          </p:nvPr>
        </p:nvSpPr>
        <p:spPr bwMode="auto">
          <a:xfrm>
            <a:off x="1000125" y="3331845"/>
            <a:ext cx="1828800" cy="100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重大活动</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节假日前</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89" name="TextBox 13"/>
          <p:cNvSpPr txBox="1">
            <a:spLocks noChangeArrowheads="1"/>
          </p:cNvSpPr>
          <p:nvPr>
            <p:custDataLst>
              <p:tags r:id="rId11"/>
            </p:custDataLst>
          </p:nvPr>
        </p:nvSpPr>
        <p:spPr bwMode="auto">
          <a:xfrm>
            <a:off x="6463665" y="3328035"/>
            <a:ext cx="172783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各级主要负责人</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履职排查</a:t>
            </a:r>
            <a:endParaRPr lang="zh-CN" altLang="en-US" sz="1500" b="1" spc="300">
              <a:latin typeface="微软雅黑" panose="020B0503020204020204" pitchFamily="34" charset="-122"/>
              <a:ea typeface="微软雅黑" panose="020B0503020204020204" pitchFamily="34" charset="-122"/>
            </a:endParaRPr>
          </a:p>
        </p:txBody>
      </p:sp>
      <p:sp>
        <p:nvSpPr>
          <p:cNvPr id="91" name="TextBox 13"/>
          <p:cNvSpPr txBox="1">
            <a:spLocks noChangeArrowheads="1"/>
          </p:cNvSpPr>
          <p:nvPr>
            <p:custDataLst>
              <p:tags r:id="rId12"/>
            </p:custDataLst>
          </p:nvPr>
        </p:nvSpPr>
        <p:spPr bwMode="auto">
          <a:xfrm>
            <a:off x="4635500" y="3328035"/>
            <a:ext cx="172783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聘请专家</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93" name="TextBox 13"/>
          <p:cNvSpPr txBox="1">
            <a:spLocks noChangeArrowheads="1"/>
          </p:cNvSpPr>
          <p:nvPr>
            <p:custDataLst>
              <p:tags r:id="rId13"/>
            </p:custDataLst>
          </p:nvPr>
        </p:nvSpPr>
        <p:spPr bwMode="auto">
          <a:xfrm>
            <a:off x="2828290" y="3328035"/>
            <a:ext cx="172783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事故类比</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95" name="TextBox 13"/>
          <p:cNvSpPr txBox="1">
            <a:spLocks noChangeArrowheads="1"/>
          </p:cNvSpPr>
          <p:nvPr>
            <p:custDataLst>
              <p:tags r:id="rId14"/>
            </p:custDataLst>
          </p:nvPr>
        </p:nvSpPr>
        <p:spPr bwMode="auto">
          <a:xfrm>
            <a:off x="1000125" y="1621155"/>
            <a:ext cx="172783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日常</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97" name="TextBox 13"/>
          <p:cNvSpPr txBox="1">
            <a:spLocks noChangeArrowheads="1"/>
          </p:cNvSpPr>
          <p:nvPr>
            <p:custDataLst>
              <p:tags r:id="rId15"/>
            </p:custDataLst>
          </p:nvPr>
        </p:nvSpPr>
        <p:spPr bwMode="auto">
          <a:xfrm>
            <a:off x="6463665" y="1617980"/>
            <a:ext cx="172783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季节性</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99" name="TextBox 13"/>
          <p:cNvSpPr txBox="1">
            <a:spLocks noChangeArrowheads="1"/>
          </p:cNvSpPr>
          <p:nvPr>
            <p:custDataLst>
              <p:tags r:id="rId16"/>
            </p:custDataLst>
          </p:nvPr>
        </p:nvSpPr>
        <p:spPr bwMode="auto">
          <a:xfrm>
            <a:off x="4635500" y="1617980"/>
            <a:ext cx="172783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专业性</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101" name="TextBox 13"/>
          <p:cNvSpPr txBox="1">
            <a:spLocks noChangeArrowheads="1"/>
          </p:cNvSpPr>
          <p:nvPr>
            <p:custDataLst>
              <p:tags r:id="rId17"/>
            </p:custDataLst>
          </p:nvPr>
        </p:nvSpPr>
        <p:spPr bwMode="auto">
          <a:xfrm>
            <a:off x="2828290" y="1617980"/>
            <a:ext cx="172783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100" tIns="35100" rIns="35100" bIns="35100" anchor="ctr" anchorCtr="0">
            <a:normAutofit/>
          </a:bodyPr>
          <a:lstStyle>
            <a:lvl1pPr defTabSz="1216025">
              <a:defRPr>
                <a:solidFill>
                  <a:srgbClr val="000000"/>
                </a:solidFill>
                <a:latin typeface="Calibri" panose="020F0502020204030204" pitchFamily="34" charset="0"/>
                <a:ea typeface="宋体" panose="02010600030101010101" pitchFamily="2" charset="-122"/>
              </a:defRPr>
            </a:lvl1pPr>
            <a:lvl2pPr marL="742950" indent="-285750" defTabSz="1216025">
              <a:defRPr>
                <a:solidFill>
                  <a:srgbClr val="000000"/>
                </a:solidFill>
                <a:latin typeface="Calibri" panose="020F0502020204030204" pitchFamily="34" charset="0"/>
                <a:ea typeface="宋体" panose="02010600030101010101" pitchFamily="2" charset="-122"/>
              </a:defRPr>
            </a:lvl2pPr>
            <a:lvl3pPr marL="1143000" indent="-228600" defTabSz="1216025">
              <a:defRPr>
                <a:solidFill>
                  <a:srgbClr val="000000"/>
                </a:solidFill>
                <a:latin typeface="Calibri" panose="020F0502020204030204" pitchFamily="34" charset="0"/>
                <a:ea typeface="宋体" panose="02010600030101010101" pitchFamily="2" charset="-122"/>
              </a:defRPr>
            </a:lvl3pPr>
            <a:lvl4pPr marL="1600200" indent="-228600" defTabSz="1216025">
              <a:defRPr>
                <a:solidFill>
                  <a:srgbClr val="000000"/>
                </a:solidFill>
                <a:latin typeface="Calibri" panose="020F0502020204030204" pitchFamily="34" charset="0"/>
                <a:ea typeface="宋体" panose="02010600030101010101" pitchFamily="2" charset="-122"/>
              </a:defRPr>
            </a:lvl4pPr>
            <a:lvl5pPr marL="2057400" indent="-228600" defTabSz="1216025">
              <a:defRPr>
                <a:solidFill>
                  <a:srgbClr val="000000"/>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000000"/>
                </a:solidFill>
                <a:latin typeface="Calibri" panose="020F0502020204030204" pitchFamily="34" charset="0"/>
                <a:ea typeface="宋体" panose="02010600030101010101" pitchFamily="2" charset="-122"/>
              </a:defRPr>
            </a:lvl9pPr>
          </a:lstStyle>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综合性</a:t>
            </a:r>
            <a:endParaRPr lang="zh-CN" altLang="en-US" sz="1500" b="1" spc="300">
              <a:latin typeface="微软雅黑" panose="020B0503020204020204" pitchFamily="34" charset="-122"/>
              <a:ea typeface="微软雅黑" panose="020B0503020204020204" pitchFamily="34" charset="-122"/>
            </a:endParaRPr>
          </a:p>
          <a:p>
            <a:pPr algn="ctr" fontAlgn="base">
              <a:lnSpc>
                <a:spcPct val="120000"/>
              </a:lnSpc>
              <a:spcBef>
                <a:spcPct val="20000"/>
              </a:spcBef>
              <a:spcAft>
                <a:spcPct val="0"/>
              </a:spcAft>
            </a:pPr>
            <a:r>
              <a:rPr lang="zh-CN" altLang="en-US" sz="1500" b="1" spc="300">
                <a:latin typeface="微软雅黑" panose="020B0503020204020204" pitchFamily="34" charset="-122"/>
                <a:ea typeface="微软雅黑" panose="020B0503020204020204" pitchFamily="34" charset="-122"/>
              </a:rPr>
              <a:t>隐患排查</a:t>
            </a:r>
            <a:endParaRPr lang="zh-CN" altLang="en-US" sz="1500" b="1" spc="300">
              <a:latin typeface="微软雅黑" panose="020B0503020204020204" pitchFamily="34" charset="-122"/>
              <a:ea typeface="微软雅黑" panose="020B0503020204020204" pitchFamily="34" charset="-122"/>
            </a:endParaRPr>
          </a:p>
        </p:txBody>
      </p:sp>
      <p:sp>
        <p:nvSpPr>
          <p:cNvPr id="108" name="Freeform 112"/>
          <p:cNvSpPr>
            <a:spLocks noEditPoints="1"/>
          </p:cNvSpPr>
          <p:nvPr>
            <p:custDataLst>
              <p:tags r:id="rId18"/>
            </p:custDataLst>
          </p:nvPr>
        </p:nvSpPr>
        <p:spPr bwMode="auto">
          <a:xfrm>
            <a:off x="5364956" y="1078548"/>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09" name="Freeform 112"/>
          <p:cNvSpPr>
            <a:spLocks noEditPoints="1"/>
          </p:cNvSpPr>
          <p:nvPr>
            <p:custDataLst>
              <p:tags r:id="rId19"/>
            </p:custDataLst>
          </p:nvPr>
        </p:nvSpPr>
        <p:spPr bwMode="auto">
          <a:xfrm>
            <a:off x="3564096" y="1078548"/>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0" name="Freeform 112"/>
          <p:cNvSpPr>
            <a:spLocks noEditPoints="1"/>
          </p:cNvSpPr>
          <p:nvPr>
            <p:custDataLst>
              <p:tags r:id="rId20"/>
            </p:custDataLst>
          </p:nvPr>
        </p:nvSpPr>
        <p:spPr bwMode="auto">
          <a:xfrm>
            <a:off x="1764506" y="1078548"/>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1" name="Freeform 112"/>
          <p:cNvSpPr>
            <a:spLocks noEditPoints="1"/>
          </p:cNvSpPr>
          <p:nvPr>
            <p:custDataLst>
              <p:tags r:id="rId21"/>
            </p:custDataLst>
          </p:nvPr>
        </p:nvSpPr>
        <p:spPr bwMode="auto">
          <a:xfrm>
            <a:off x="1730851" y="2860993"/>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2" name="Freeform 112"/>
          <p:cNvSpPr>
            <a:spLocks noEditPoints="1"/>
          </p:cNvSpPr>
          <p:nvPr>
            <p:custDataLst>
              <p:tags r:id="rId22"/>
            </p:custDataLst>
          </p:nvPr>
        </p:nvSpPr>
        <p:spPr bwMode="auto">
          <a:xfrm>
            <a:off x="3542506" y="2860993"/>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3" name="Freeform 112"/>
          <p:cNvSpPr>
            <a:spLocks noEditPoints="1"/>
          </p:cNvSpPr>
          <p:nvPr>
            <p:custDataLst>
              <p:tags r:id="rId23"/>
            </p:custDataLst>
          </p:nvPr>
        </p:nvSpPr>
        <p:spPr bwMode="auto">
          <a:xfrm>
            <a:off x="5364956" y="2860993"/>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4" name="Freeform 112"/>
          <p:cNvSpPr>
            <a:spLocks noEditPoints="1"/>
          </p:cNvSpPr>
          <p:nvPr>
            <p:custDataLst>
              <p:tags r:id="rId24"/>
            </p:custDataLst>
          </p:nvPr>
        </p:nvSpPr>
        <p:spPr bwMode="auto">
          <a:xfrm>
            <a:off x="7199471" y="2860993"/>
            <a:ext cx="255985" cy="257175"/>
          </a:xfrm>
          <a:custGeom>
            <a:avLst/>
            <a:gdLst>
              <a:gd name="T0" fmla="*/ 212308 w 288"/>
              <a:gd name="T1" fmla="*/ 143203 h 288"/>
              <a:gd name="T2" fmla="*/ 217053 w 288"/>
              <a:gd name="T3" fmla="*/ 109789 h 288"/>
              <a:gd name="T4" fmla="*/ 109119 w 288"/>
              <a:gd name="T5" fmla="*/ 0 h 288"/>
              <a:gd name="T6" fmla="*/ 0 w 288"/>
              <a:gd name="T7" fmla="*/ 109789 h 288"/>
              <a:gd name="T8" fmla="*/ 109119 w 288"/>
              <a:gd name="T9" fmla="*/ 218384 h 288"/>
              <a:gd name="T10" fmla="*/ 143516 w 288"/>
              <a:gd name="T11" fmla="*/ 212417 h 288"/>
              <a:gd name="T12" fmla="*/ 168423 w 288"/>
              <a:gd name="T13" fmla="*/ 237477 h 288"/>
              <a:gd name="T14" fmla="*/ 220611 w 288"/>
              <a:gd name="T15" fmla="*/ 237477 h 288"/>
              <a:gd name="T16" fmla="*/ 220611 w 288"/>
              <a:gd name="T17" fmla="*/ 291178 h 288"/>
              <a:gd name="T18" fmla="*/ 220611 w 288"/>
              <a:gd name="T19" fmla="*/ 291178 h 288"/>
              <a:gd name="T20" fmla="*/ 272798 w 288"/>
              <a:gd name="T21" fmla="*/ 291178 h 288"/>
              <a:gd name="T22" fmla="*/ 272798 w 288"/>
              <a:gd name="T23" fmla="*/ 343686 h 288"/>
              <a:gd name="T24" fmla="*/ 272798 w 288"/>
              <a:gd name="T25" fmla="*/ 343686 h 288"/>
              <a:gd name="T26" fmla="*/ 341591 w 288"/>
              <a:gd name="T27" fmla="*/ 343686 h 288"/>
              <a:gd name="T28" fmla="*/ 341591 w 288"/>
              <a:gd name="T29" fmla="*/ 343686 h 288"/>
              <a:gd name="T30" fmla="*/ 341591 w 288"/>
              <a:gd name="T31" fmla="*/ 343686 h 288"/>
              <a:gd name="T32" fmla="*/ 341591 w 288"/>
              <a:gd name="T33" fmla="*/ 274471 h 288"/>
              <a:gd name="T34" fmla="*/ 212308 w 288"/>
              <a:gd name="T35" fmla="*/ 143203 h 288"/>
              <a:gd name="T36" fmla="*/ 86584 w 288"/>
              <a:gd name="T37" fmla="*/ 122915 h 288"/>
              <a:gd name="T38" fmla="*/ 49815 w 288"/>
              <a:gd name="T39" fmla="*/ 85922 h 288"/>
              <a:gd name="T40" fmla="*/ 86584 w 288"/>
              <a:gd name="T41" fmla="*/ 48928 h 288"/>
              <a:gd name="T42" fmla="*/ 123352 w 288"/>
              <a:gd name="T43" fmla="*/ 85922 h 288"/>
              <a:gd name="T44" fmla="*/ 86584 w 288"/>
              <a:gd name="T45" fmla="*/ 122915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FFFFFF">
              <a:lumMod val="95000"/>
            </a:srgbClr>
          </a:solidFill>
          <a:ln>
            <a:noFill/>
          </a:ln>
        </p:spPr>
        <p:txBody>
          <a:bodyPr/>
          <a:p>
            <a:pPr eaLnBrk="0" fontAlgn="base" hangingPunct="0">
              <a:spcBef>
                <a:spcPct val="0"/>
              </a:spcBef>
              <a:spcAft>
                <a:spcPct val="0"/>
              </a:spcAft>
            </a:pPr>
            <a:endParaRPr lang="zh-CN" altLang="en-US" sz="1350">
              <a:solidFill>
                <a:srgbClr val="FFFFFF"/>
              </a:solidFill>
            </a:endParaRPr>
          </a:p>
        </p:txBody>
      </p:sp>
      <p:sp>
        <p:nvSpPr>
          <p:cNvPr id="115" name="文本框 114"/>
          <p:cNvSpPr txBox="1"/>
          <p:nvPr/>
        </p:nvSpPr>
        <p:spPr>
          <a:xfrm>
            <a:off x="850265" y="4511675"/>
            <a:ext cx="7730490" cy="306705"/>
          </a:xfrm>
          <a:prstGeom prst="rect">
            <a:avLst/>
          </a:prstGeom>
          <a:noFill/>
        </p:spPr>
        <p:txBody>
          <a:bodyPr wrap="square" rtlCol="0" anchor="t">
            <a:spAutoFit/>
          </a:bodyPr>
          <a:p>
            <a:r>
              <a:rPr lang="zh-CN" altLang="en-US" sz="1400">
                <a:solidFill>
                  <a:srgbClr val="C00000"/>
                </a:solidFill>
                <a:latin typeface="思源黑体 CN Heavy" panose="020B0A00000000000000" charset="-122"/>
                <a:ea typeface="思源黑体 CN Heavy" panose="020B0A00000000000000" charset="-122"/>
              </a:rPr>
              <a:t>每一种检查都要制定相应的安全检查表（或检查标准）及检查频次，各级负责人要制定履职清单。</a:t>
            </a:r>
            <a:endParaRPr lang="zh-CN" altLang="en-US" sz="1400">
              <a:solidFill>
                <a:srgbClr val="C00000"/>
              </a:solidFill>
              <a:latin typeface="思源黑体 CN Heavy" panose="020B0A00000000000000" charset="-122"/>
              <a:ea typeface="思源黑体 CN Heavy" panose="020B0A00000000000000" charset="-122"/>
            </a:endParaRPr>
          </a:p>
        </p:txBody>
      </p:sp>
    </p:spTree>
  </p:cSld>
  <p:clrMapOvr>
    <a:masterClrMapping/>
  </p:clrMapOvr>
  <p:transition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16</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2700020" cy="450850"/>
          </a:xfrm>
          <a:prstGeom prst="rect">
            <a:avLst/>
          </a:prstGeom>
        </p:spPr>
        <p:txBody>
          <a:bodyPr wrap="square">
            <a:spAutoFit/>
          </a:bodyPr>
          <a:p>
            <a:pPr algn="dist">
              <a:lnSpc>
                <a:spcPct val="13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隐患排查的频次</a:t>
            </a:r>
            <a:endPar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 name="圆角矩形 3"/>
          <p:cNvSpPr/>
          <p:nvPr>
            <p:custDataLst>
              <p:tags r:id="rId1"/>
            </p:custDataLst>
          </p:nvPr>
        </p:nvSpPr>
        <p:spPr>
          <a:xfrm>
            <a:off x="1281193" y="1573151"/>
            <a:ext cx="400792" cy="400792"/>
          </a:xfrm>
          <a:prstGeom prst="roundRect">
            <a:avLst>
              <a:gd name="adj" fmla="val 9711"/>
            </a:avLst>
          </a:prstGeom>
          <a:noFill/>
          <a:ln w="63500" cap="flat" cmpd="sng" algn="ctr">
            <a:solidFill>
              <a:srgbClr val="096FB6"/>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2"/>
            </p:custDataLst>
          </p:nvPr>
        </p:nvSpPr>
        <p:spPr>
          <a:xfrm>
            <a:off x="1033626" y="1440091"/>
            <a:ext cx="530347" cy="418069"/>
          </a:xfrm>
          <a:prstGeom prst="rect">
            <a:avLst/>
          </a:prstGeom>
          <a:solidFill>
            <a:srgbClr val="FFFFFF"/>
          </a:solidFill>
        </p:spPr>
        <p:txBody>
          <a:bodyPr wrap="square" tIns="0" bIns="0" rtlCol="0">
            <a:normAutofit lnSpcReduction="10000"/>
          </a:bodyPr>
          <a:p>
            <a:pPr algn="ctr">
              <a:lnSpc>
                <a:spcPct val="120000"/>
              </a:lnSpc>
            </a:pPr>
            <a:r>
              <a:rPr lang="en-US" altLang="zh-CN" sz="2400" b="1" dirty="0">
                <a:solidFill>
                  <a:srgbClr val="096FB6"/>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b="1" dirty="0">
              <a:solidFill>
                <a:srgbClr val="096FB6"/>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3"/>
            </p:custDataLst>
          </p:nvPr>
        </p:nvSpPr>
        <p:spPr>
          <a:xfrm>
            <a:off x="1780223" y="1813528"/>
            <a:ext cx="2658428" cy="451485"/>
          </a:xfrm>
          <a:prstGeom prst="rect">
            <a:avLst/>
          </a:prstGeom>
          <a:noFill/>
        </p:spPr>
        <p:txBody>
          <a:bodyPr wrap="square" lIns="68580" tIns="34290" rIns="68580" bIns="34290" rtlCol="0">
            <a:normAutofit/>
          </a:bodyPr>
          <a:p>
            <a:pPr>
              <a:lnSpc>
                <a:spcPct val="120000"/>
              </a:lnSpc>
            </a:pPr>
            <a:r>
              <a:rPr lang="zh-CN" altLang="en-US" sz="1200" spc="150">
                <a:uFillTx/>
                <a:latin typeface="微软雅黑" panose="020B0503020204020204" pitchFamily="34" charset="-122"/>
                <a:ea typeface="微软雅黑" panose="020B0503020204020204" pitchFamily="34" charset="-122"/>
                <a:sym typeface="Arial" panose="020B0604020202020204" pitchFamily="34" charset="0"/>
              </a:rPr>
              <a:t>公司安委会每季度进行一次</a:t>
            </a:r>
            <a:endParaRPr lang="zh-CN" altLang="en-US" sz="1200" spc="150">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custDataLst>
              <p:tags r:id="rId4"/>
            </p:custDataLst>
          </p:nvPr>
        </p:nvSpPr>
        <p:spPr>
          <a:xfrm>
            <a:off x="1780223" y="1443924"/>
            <a:ext cx="2658428" cy="322396"/>
          </a:xfrm>
          <a:prstGeom prst="rect">
            <a:avLst/>
          </a:prstGeom>
          <a:noFill/>
        </p:spPr>
        <p:txBody>
          <a:bodyPr wrap="square" lIns="68580" tIns="34290" rIns="68580" bIns="34290" rtlCol="0" anchor="ctr" anchorCtr="0">
            <a:normAutofit lnSpcReduction="10000"/>
          </a:bodyPr>
          <a:p>
            <a:pPr>
              <a:lnSpc>
                <a:spcPct val="120000"/>
              </a:lnSpc>
            </a:pPr>
            <a:r>
              <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rPr>
              <a:t>综合性隐患排查</a:t>
            </a:r>
            <a:endPar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圆角矩形 7"/>
          <p:cNvSpPr/>
          <p:nvPr>
            <p:custDataLst>
              <p:tags r:id="rId5"/>
            </p:custDataLst>
          </p:nvPr>
        </p:nvSpPr>
        <p:spPr>
          <a:xfrm>
            <a:off x="5226769" y="1573151"/>
            <a:ext cx="400792" cy="400792"/>
          </a:xfrm>
          <a:prstGeom prst="roundRect">
            <a:avLst>
              <a:gd name="adj" fmla="val 9711"/>
            </a:avLst>
          </a:prstGeom>
          <a:noFill/>
          <a:ln w="63500" cap="flat" cmpd="sng" algn="ctr">
            <a:solidFill>
              <a:srgbClr val="099CB6"/>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custDataLst>
              <p:tags r:id="rId6"/>
            </p:custDataLst>
          </p:nvPr>
        </p:nvSpPr>
        <p:spPr>
          <a:xfrm>
            <a:off x="4979202" y="1440091"/>
            <a:ext cx="530347" cy="418069"/>
          </a:xfrm>
          <a:prstGeom prst="rect">
            <a:avLst/>
          </a:prstGeom>
          <a:solidFill>
            <a:srgbClr val="FFFFFF"/>
          </a:solidFill>
        </p:spPr>
        <p:txBody>
          <a:bodyPr wrap="square" tIns="0" bIns="0" rtlCol="0">
            <a:normAutofit lnSpcReduction="10000"/>
          </a:bodyPr>
          <a:p>
            <a:pPr algn="ctr">
              <a:lnSpc>
                <a:spcPct val="120000"/>
              </a:lnSpc>
            </a:pPr>
            <a:r>
              <a:rPr lang="en-US" altLang="zh-CN" sz="2400" b="1" dirty="0">
                <a:solidFill>
                  <a:srgbClr val="099CB6"/>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b="1" dirty="0">
              <a:solidFill>
                <a:srgbClr val="099CB6"/>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custDataLst>
              <p:tags r:id="rId7"/>
            </p:custDataLst>
          </p:nvPr>
        </p:nvSpPr>
        <p:spPr>
          <a:xfrm>
            <a:off x="5725954" y="1813528"/>
            <a:ext cx="2658428" cy="451485"/>
          </a:xfrm>
          <a:prstGeom prst="rect">
            <a:avLst/>
          </a:prstGeom>
          <a:noFill/>
        </p:spPr>
        <p:txBody>
          <a:bodyPr wrap="square" lIns="68580" tIns="34290" rIns="68580" bIns="34290" rtlCol="0">
            <a:normAutofit/>
          </a:bodyPr>
          <a:p>
            <a:pPr>
              <a:lnSpc>
                <a:spcPct val="120000"/>
              </a:lnSpc>
            </a:pPr>
            <a:r>
              <a:rPr lang="zh-CN" altLang="en-US" sz="1200" spc="150">
                <a:uFillTx/>
                <a:latin typeface="微软雅黑" panose="020B0503020204020204" pitchFamily="34" charset="-122"/>
                <a:ea typeface="微软雅黑" panose="020B0503020204020204" pitchFamily="34" charset="-122"/>
                <a:sym typeface="Arial" panose="020B0604020202020204" pitchFamily="34" charset="0"/>
              </a:rPr>
              <a:t>各专业委员会每旬度进行一次</a:t>
            </a:r>
            <a:endParaRPr lang="zh-CN" altLang="en-US" sz="1200" spc="150">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文本框 10"/>
          <p:cNvSpPr txBox="1"/>
          <p:nvPr>
            <p:custDataLst>
              <p:tags r:id="rId8"/>
            </p:custDataLst>
          </p:nvPr>
        </p:nvSpPr>
        <p:spPr>
          <a:xfrm>
            <a:off x="5733574" y="1443924"/>
            <a:ext cx="2658428" cy="322396"/>
          </a:xfrm>
          <a:prstGeom prst="rect">
            <a:avLst/>
          </a:prstGeom>
          <a:noFill/>
        </p:spPr>
        <p:txBody>
          <a:bodyPr wrap="square" lIns="68580" tIns="34290" rIns="68580" bIns="34290" rtlCol="0" anchor="ctr" anchorCtr="0">
            <a:normAutofit lnSpcReduction="10000"/>
          </a:bodyPr>
          <a:p>
            <a:pPr>
              <a:lnSpc>
                <a:spcPct val="120000"/>
              </a:lnSpc>
            </a:pPr>
            <a:r>
              <a:rPr lang="zh-CN" altLang="en-US" sz="1500" b="1" spc="200">
                <a:solidFill>
                  <a:srgbClr val="099CB6"/>
                </a:solidFill>
                <a:latin typeface="微软雅黑" panose="020B0503020204020204" pitchFamily="34" charset="-122"/>
                <a:ea typeface="微软雅黑" panose="020B0503020204020204" pitchFamily="34" charset="-122"/>
                <a:cs typeface="+mn-ea"/>
                <a:sym typeface="Arial" panose="020B0604020202020204" pitchFamily="34" charset="0"/>
              </a:rPr>
              <a:t>部门性隐患排查</a:t>
            </a:r>
            <a:endParaRPr lang="zh-CN" altLang="en-US" sz="1500" b="1" spc="200">
              <a:solidFill>
                <a:srgbClr val="099CB6"/>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圆角矩形 11"/>
          <p:cNvSpPr/>
          <p:nvPr>
            <p:custDataLst>
              <p:tags r:id="rId9"/>
            </p:custDataLst>
          </p:nvPr>
        </p:nvSpPr>
        <p:spPr>
          <a:xfrm>
            <a:off x="1281193" y="2512519"/>
            <a:ext cx="400792" cy="400792"/>
          </a:xfrm>
          <a:prstGeom prst="roundRect">
            <a:avLst>
              <a:gd name="adj" fmla="val 9711"/>
            </a:avLst>
          </a:prstGeom>
          <a:noFill/>
          <a:ln w="63500" cap="flat" cmpd="sng" algn="ctr">
            <a:solidFill>
              <a:srgbClr val="099CB6"/>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custDataLst>
              <p:tags r:id="rId10"/>
            </p:custDataLst>
          </p:nvPr>
        </p:nvSpPr>
        <p:spPr>
          <a:xfrm>
            <a:off x="1033626" y="2379458"/>
            <a:ext cx="530347" cy="418069"/>
          </a:xfrm>
          <a:prstGeom prst="rect">
            <a:avLst/>
          </a:prstGeom>
          <a:solidFill>
            <a:srgbClr val="FFFFFF"/>
          </a:solidFill>
        </p:spPr>
        <p:txBody>
          <a:bodyPr wrap="square" tIns="0" bIns="0" rtlCol="0">
            <a:normAutofit lnSpcReduction="10000"/>
          </a:bodyPr>
          <a:p>
            <a:pPr algn="ctr">
              <a:lnSpc>
                <a:spcPct val="120000"/>
              </a:lnSpc>
            </a:pPr>
            <a:r>
              <a:rPr lang="en-US" altLang="zh-CN" sz="2400" b="1" dirty="0">
                <a:solidFill>
                  <a:srgbClr val="099CB6"/>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b="1" dirty="0">
              <a:solidFill>
                <a:srgbClr val="099CB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11"/>
            </p:custDataLst>
          </p:nvPr>
        </p:nvSpPr>
        <p:spPr>
          <a:xfrm>
            <a:off x="1780223" y="2753169"/>
            <a:ext cx="2658428" cy="451485"/>
          </a:xfrm>
          <a:prstGeom prst="rect">
            <a:avLst/>
          </a:prstGeom>
          <a:noFill/>
        </p:spPr>
        <p:txBody>
          <a:bodyPr wrap="square" lIns="68580" tIns="34290" rIns="68580" bIns="34290" rtlCol="0">
            <a:normAutofit lnSpcReduction="20000"/>
          </a:bodyPr>
          <a:p>
            <a:pPr>
              <a:lnSpc>
                <a:spcPct val="120000"/>
              </a:lnSpc>
            </a:pPr>
            <a:r>
              <a:rPr lang="zh-CN" altLang="en-US" sz="1200" spc="150">
                <a:uFillTx/>
                <a:latin typeface="微软雅黑" panose="020B0503020204020204" pitchFamily="34" charset="-122"/>
                <a:ea typeface="微软雅黑" panose="020B0503020204020204" pitchFamily="34" charset="-122"/>
                <a:sym typeface="Arial" panose="020B0604020202020204" pitchFamily="34" charset="0"/>
              </a:rPr>
              <a:t>班组要在班前、班中、交班前认真进行检查巡查。</a:t>
            </a:r>
            <a:endParaRPr lang="zh-CN" altLang="en-US" sz="1200" spc="150">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4"/>
          <p:cNvSpPr txBox="1"/>
          <p:nvPr>
            <p:custDataLst>
              <p:tags r:id="rId12"/>
            </p:custDataLst>
          </p:nvPr>
        </p:nvSpPr>
        <p:spPr>
          <a:xfrm>
            <a:off x="1780223" y="2383089"/>
            <a:ext cx="2658428" cy="322396"/>
          </a:xfrm>
          <a:prstGeom prst="rect">
            <a:avLst/>
          </a:prstGeom>
          <a:noFill/>
        </p:spPr>
        <p:txBody>
          <a:bodyPr wrap="square" lIns="68580" tIns="34290" rIns="68580" bIns="34290" rtlCol="0" anchor="ctr" anchorCtr="0">
            <a:normAutofit lnSpcReduction="10000"/>
          </a:bodyPr>
          <a:p>
            <a:pPr>
              <a:lnSpc>
                <a:spcPct val="120000"/>
              </a:lnSpc>
            </a:pPr>
            <a:r>
              <a:rPr lang="zh-CN" altLang="en-US" sz="1500" b="1" spc="200">
                <a:solidFill>
                  <a:srgbClr val="099CB6"/>
                </a:solidFill>
                <a:latin typeface="微软雅黑" panose="020B0503020204020204" pitchFamily="34" charset="-122"/>
                <a:ea typeface="微软雅黑" panose="020B0503020204020204" pitchFamily="34" charset="-122"/>
                <a:cs typeface="+mn-ea"/>
                <a:sym typeface="Arial" panose="020B0604020202020204" pitchFamily="34" charset="0"/>
              </a:rPr>
              <a:t>班组级隐患排查</a:t>
            </a:r>
            <a:endParaRPr lang="zh-CN" altLang="en-US" sz="1500" b="1" spc="200">
              <a:solidFill>
                <a:srgbClr val="099CB6"/>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圆角矩形 15"/>
          <p:cNvSpPr/>
          <p:nvPr>
            <p:custDataLst>
              <p:tags r:id="rId13"/>
            </p:custDataLst>
          </p:nvPr>
        </p:nvSpPr>
        <p:spPr>
          <a:xfrm>
            <a:off x="5226769" y="2512519"/>
            <a:ext cx="400792" cy="400792"/>
          </a:xfrm>
          <a:prstGeom prst="roundRect">
            <a:avLst>
              <a:gd name="adj" fmla="val 9711"/>
            </a:avLst>
          </a:prstGeom>
          <a:noFill/>
          <a:ln w="63500" cap="flat" cmpd="sng" algn="ctr">
            <a:solidFill>
              <a:srgbClr val="096FB6"/>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custDataLst>
              <p:tags r:id="rId14"/>
            </p:custDataLst>
          </p:nvPr>
        </p:nvSpPr>
        <p:spPr>
          <a:xfrm>
            <a:off x="4979202" y="2379458"/>
            <a:ext cx="530347" cy="418069"/>
          </a:xfrm>
          <a:prstGeom prst="rect">
            <a:avLst/>
          </a:prstGeom>
          <a:solidFill>
            <a:srgbClr val="FFFFFF"/>
          </a:solidFill>
        </p:spPr>
        <p:txBody>
          <a:bodyPr wrap="square" tIns="0" bIns="0" rtlCol="0">
            <a:normAutofit lnSpcReduction="10000"/>
          </a:bodyPr>
          <a:p>
            <a:pPr algn="ctr">
              <a:lnSpc>
                <a:spcPct val="120000"/>
              </a:lnSpc>
            </a:pPr>
            <a:r>
              <a:rPr lang="en-US" altLang="zh-CN" sz="2400" b="1" dirty="0">
                <a:solidFill>
                  <a:srgbClr val="096FB6"/>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b="1" dirty="0">
              <a:solidFill>
                <a:srgbClr val="096FB6"/>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15"/>
            </p:custDataLst>
          </p:nvPr>
        </p:nvSpPr>
        <p:spPr>
          <a:xfrm>
            <a:off x="5725954" y="2753169"/>
            <a:ext cx="2658428" cy="451485"/>
          </a:xfrm>
          <a:prstGeom prst="rect">
            <a:avLst/>
          </a:prstGeom>
          <a:noFill/>
        </p:spPr>
        <p:txBody>
          <a:bodyPr wrap="square" lIns="68580" tIns="34290" rIns="68580" bIns="34290" rtlCol="0">
            <a:normAutofit fontScale="80000"/>
          </a:bodyPr>
          <a:p>
            <a:pPr>
              <a:lnSpc>
                <a:spcPct val="120000"/>
              </a:lnSpc>
            </a:pPr>
            <a:r>
              <a:rPr lang="zh-CN" altLang="en-US" sz="1200" spc="150">
                <a:uFillTx/>
                <a:latin typeface="微软雅黑" panose="020B0503020204020204" pitchFamily="34" charset="-122"/>
                <a:ea typeface="微软雅黑" panose="020B0503020204020204" pitchFamily="34" charset="-122"/>
                <a:sym typeface="Arial" panose="020B0604020202020204" pitchFamily="34" charset="0"/>
              </a:rPr>
              <a:t>可根据各自不同的生产工艺特点，在保证安全生产的前提下，每周进行一次；</a:t>
            </a:r>
            <a:endParaRPr lang="zh-CN" altLang="en-US" sz="1200" spc="150">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18"/>
          <p:cNvSpPr txBox="1"/>
          <p:nvPr>
            <p:custDataLst>
              <p:tags r:id="rId16"/>
            </p:custDataLst>
          </p:nvPr>
        </p:nvSpPr>
        <p:spPr>
          <a:xfrm>
            <a:off x="5725954" y="2383089"/>
            <a:ext cx="2658428" cy="322396"/>
          </a:xfrm>
          <a:prstGeom prst="rect">
            <a:avLst/>
          </a:prstGeom>
          <a:noFill/>
        </p:spPr>
        <p:txBody>
          <a:bodyPr wrap="square" lIns="68580" tIns="34290" rIns="68580" bIns="34290" rtlCol="0" anchor="ctr" anchorCtr="0">
            <a:normAutofit lnSpcReduction="10000"/>
          </a:bodyPr>
          <a:p>
            <a:pPr>
              <a:lnSpc>
                <a:spcPct val="120000"/>
              </a:lnSpc>
            </a:pPr>
            <a:r>
              <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rPr>
              <a:t>车间级隐患排查</a:t>
            </a:r>
            <a:endPar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圆角矩形 2"/>
          <p:cNvSpPr/>
          <p:nvPr>
            <p:custDataLst>
              <p:tags r:id="rId17"/>
            </p:custDataLst>
          </p:nvPr>
        </p:nvSpPr>
        <p:spPr>
          <a:xfrm>
            <a:off x="1281193" y="3562950"/>
            <a:ext cx="400792" cy="400792"/>
          </a:xfrm>
          <a:prstGeom prst="roundRect">
            <a:avLst>
              <a:gd name="adj" fmla="val 9711"/>
            </a:avLst>
          </a:prstGeom>
          <a:noFill/>
          <a:ln w="63500" cap="flat" cmpd="sng" algn="ctr">
            <a:solidFill>
              <a:srgbClr val="096FB6"/>
            </a:solid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custDataLst>
              <p:tags r:id="rId18"/>
            </p:custDataLst>
          </p:nvPr>
        </p:nvSpPr>
        <p:spPr>
          <a:xfrm>
            <a:off x="1033626" y="3429889"/>
            <a:ext cx="530347" cy="418069"/>
          </a:xfrm>
          <a:prstGeom prst="rect">
            <a:avLst/>
          </a:prstGeom>
          <a:solidFill>
            <a:srgbClr val="FFFFFF"/>
          </a:solidFill>
        </p:spPr>
        <p:txBody>
          <a:bodyPr wrap="square" tIns="0" bIns="0" rtlCol="0">
            <a:normAutofit lnSpcReduction="10000"/>
          </a:bodyPr>
          <a:p>
            <a:pPr algn="ctr">
              <a:lnSpc>
                <a:spcPct val="120000"/>
              </a:lnSpc>
            </a:pPr>
            <a:r>
              <a:rPr lang="en-US" altLang="zh-CN" sz="2400" b="1" dirty="0">
                <a:solidFill>
                  <a:srgbClr val="096FB6"/>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400" b="1" dirty="0">
              <a:solidFill>
                <a:srgbClr val="096FB6"/>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19"/>
            </p:custDataLst>
          </p:nvPr>
        </p:nvSpPr>
        <p:spPr>
          <a:xfrm>
            <a:off x="1780223" y="3803300"/>
            <a:ext cx="2658428" cy="451485"/>
          </a:xfrm>
          <a:prstGeom prst="rect">
            <a:avLst/>
          </a:prstGeom>
          <a:noFill/>
        </p:spPr>
        <p:txBody>
          <a:bodyPr wrap="square" lIns="68580" tIns="34290" rIns="68580" bIns="34290" rtlCol="0">
            <a:normAutofit lnSpcReduction="20000"/>
          </a:bodyPr>
          <a:p>
            <a:pPr>
              <a:lnSpc>
                <a:spcPct val="120000"/>
              </a:lnSpc>
            </a:pPr>
            <a:r>
              <a:rPr lang="zh-CN" altLang="en-US" sz="1200" spc="150">
                <a:uFillTx/>
                <a:latin typeface="微软雅黑" panose="020B0503020204020204" pitchFamily="34" charset="-122"/>
                <a:ea typeface="微软雅黑" panose="020B0503020204020204" pitchFamily="34" charset="-122"/>
                <a:sym typeface="Arial" panose="020B0604020202020204" pitchFamily="34" charset="0"/>
              </a:rPr>
              <a:t>至少每月一次，由厂长或分管厂领导带队进行一次隐患排查</a:t>
            </a:r>
            <a:endParaRPr lang="zh-CN" altLang="en-US" sz="1200" spc="150">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31"/>
          <p:cNvSpPr txBox="1"/>
          <p:nvPr>
            <p:custDataLst>
              <p:tags r:id="rId20"/>
            </p:custDataLst>
          </p:nvPr>
        </p:nvSpPr>
        <p:spPr>
          <a:xfrm>
            <a:off x="1780223" y="3433696"/>
            <a:ext cx="2658428" cy="322396"/>
          </a:xfrm>
          <a:prstGeom prst="rect">
            <a:avLst/>
          </a:prstGeom>
          <a:noFill/>
        </p:spPr>
        <p:txBody>
          <a:bodyPr wrap="square" lIns="68580" tIns="34290" rIns="68580" bIns="34290" rtlCol="0" anchor="ctr" anchorCtr="0">
            <a:normAutofit lnSpcReduction="10000"/>
          </a:bodyPr>
          <a:p>
            <a:pPr>
              <a:lnSpc>
                <a:spcPct val="120000"/>
              </a:lnSpc>
            </a:pPr>
            <a:r>
              <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rPr>
              <a:t>分厂级隐患排查</a:t>
            </a:r>
            <a:endParaRPr lang="zh-CN" altLang="en-US" sz="1500" b="1" spc="200">
              <a:solidFill>
                <a:srgbClr val="096FB6"/>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advClick="0"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17</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3113405" cy="450850"/>
          </a:xfrm>
          <a:prstGeom prst="rect">
            <a:avLst/>
          </a:prstGeom>
        </p:spPr>
        <p:txBody>
          <a:bodyPr wrap="square">
            <a:spAutoFit/>
          </a:bodyPr>
          <a:p>
            <a:pPr algn="dist">
              <a:lnSpc>
                <a:spcPct val="13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隐患排查的范围</a:t>
            </a:r>
            <a:r>
              <a:rPr lang="en-US" altLang="zh-CN"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&amp;</a:t>
            </a:r>
            <a:r>
              <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内容</a:t>
            </a:r>
            <a:endPar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2" name="文本框 21"/>
          <p:cNvSpPr txBox="1"/>
          <p:nvPr/>
        </p:nvSpPr>
        <p:spPr>
          <a:xfrm>
            <a:off x="577215" y="767715"/>
            <a:ext cx="4269740" cy="4062730"/>
          </a:xfrm>
          <a:prstGeom prst="rect">
            <a:avLst/>
          </a:prstGeom>
          <a:noFill/>
        </p:spPr>
        <p:txBody>
          <a:bodyPr wrap="square" rtlCol="0" anchor="t">
            <a:spAutoFit/>
          </a:bodyPr>
          <a:p>
            <a:pPr algn="l" defTabSz="457200">
              <a:lnSpc>
                <a:spcPct val="125000"/>
              </a:lnSpc>
              <a:buClr>
                <a:srgbClr val="903638"/>
              </a:buClr>
              <a:buSzPct val="60000"/>
              <a:buFont typeface="Wingdings" panose="05000000000000000000" pitchFamily="2" charset="2"/>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危险</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源即为隐患排查的对象：</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22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危及</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安全生产的不安全因素或重大险情。</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可能</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导致事故发生和危害扩大的设计缺陷、工艺缺陷、设备缺陷等。</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建设</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、施工、检修过程中可能发生的各种伤害。</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停工</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、生产、开工时可能发生的泄露、火灾、爆炸、中毒。</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可能</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造成职业病，职业中毒的劳动环境和作业条件。</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在</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敏感地区进行作业活动可能导致的重大污染。</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丢弃</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、废弃、拆除与处理活动（包括停用报废装置设备的拆除、废弃危险化学品的处理等）。</a:t>
            </a:r>
            <a:endParaRPr lang="zh-CN" altLang="en-US" sz="14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可能</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造成环境污染和生态破坏的活动、过程、产品和服务</a:t>
            </a: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400" dirty="0" smtClean="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gn="l" defTabSz="457200">
              <a:lnSpc>
                <a:spcPct val="115000"/>
              </a:lnSpc>
              <a:buFont typeface="Wingdings" panose="05000000000000000000" pitchFamily="2" charset="2"/>
              <a:buChar char="u"/>
            </a:pPr>
            <a:r>
              <a:rPr lang="zh-CN" altLang="en-US" sz="1400" dirty="0" smtClean="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以往</a:t>
            </a:r>
            <a:r>
              <a:rPr lang="zh-CN" altLang="en-US" sz="1400" dirty="0">
                <a:solidFill>
                  <a:sysClr val="windowText" lastClr="000000"/>
                </a:solidFill>
                <a:latin typeface="微软雅黑" panose="020B0503020204020204" pitchFamily="34" charset="-122"/>
                <a:ea typeface="微软雅黑" panose="020B0503020204020204" pitchFamily="34" charset="-122"/>
                <a:cs typeface="+mn-ea"/>
                <a:sym typeface="Arial" panose="020B0604020202020204" pitchFamily="34" charset="0"/>
              </a:rPr>
              <a:t>生产活动遗留下来的潜在危害和影响。</a:t>
            </a: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5325110" y="715010"/>
            <a:ext cx="3456940" cy="4182110"/>
          </a:xfrm>
          <a:prstGeom prst="rect">
            <a:avLst/>
          </a:prstGeom>
          <a:noFill/>
        </p:spPr>
        <p:txBody>
          <a:bodyPr wrap="square" rtlCol="0" anchor="t">
            <a:spAutoFit/>
          </a:bodyPr>
          <a:p>
            <a:pPr>
              <a:lnSpc>
                <a:spcPct val="145000"/>
              </a:lnSpc>
              <a:buSzPct val="100000"/>
            </a:pP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“危险源”即为隐患排查的对象</a:t>
            </a: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endParaRPr>
          </a:p>
          <a:p>
            <a:pPr marL="342900" indent="-342900">
              <a:lnSpc>
                <a:spcPct val="185000"/>
              </a:lnSpc>
              <a:buSzPct val="100000"/>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企业</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组织实施风险点识别、危险源辨识、风险评价、典型措施制定和风险分级，确定风险点</a:t>
            </a:r>
            <a:r>
              <a:rPr lang="en-US"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I</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r>
              <a:rPr lang="en-US"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IV</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级风险点，形成了</a:t>
            </a:r>
            <a:r>
              <a:rPr lang="en-US" altLang="zh-CN"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危险源识别、分析、评价表</a:t>
            </a:r>
            <a:r>
              <a:rPr lang="en-US" altLang="zh-CN"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endParaRPr lang="en-US" altLang="zh-CN"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endParaRPr>
          </a:p>
          <a:p>
            <a:pPr marL="342900" indent="-342900">
              <a:lnSpc>
                <a:spcPct val="145000"/>
              </a:lnSpc>
              <a:buSzPct val="100000"/>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表</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中所列单元划分、“危险源”为隐患排查的对象，即</a:t>
            </a: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“排查点”，该</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“排查点”是企业内分级排查和日常安全检查的关注</a:t>
            </a: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点。</a:t>
            </a:r>
            <a:endParaRPr lang="en-US" altLang="zh-CN"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endParaRPr>
          </a:p>
          <a:p>
            <a:pPr marL="342900" indent="-342900">
              <a:lnSpc>
                <a:spcPct val="145000"/>
              </a:lnSpc>
              <a:buSzPct val="100000"/>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各级</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安监部门进行监督检查时，也可参照企业上报的风险点，重点对</a:t>
            </a:r>
            <a:r>
              <a:rPr lang="en-US"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I</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a:t>
            </a:r>
            <a:r>
              <a:rPr lang="en-US"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II</a:t>
            </a:r>
            <a:r>
              <a:rPr lang="zh-CN" altLang="en-US" sz="1400" dirty="0">
                <a:latin typeface="微软雅黑" panose="020B0503020204020204" pitchFamily="34" charset="-122"/>
                <a:ea typeface="微软雅黑" panose="020B0503020204020204" pitchFamily="34" charset="-122"/>
                <a:cs typeface="锐字工房云字库美黑GBK" panose="02010604000000000000" charset="-122"/>
                <a:sym typeface="Arial" panose="020B0604020202020204" pitchFamily="34" charset="0"/>
              </a:rPr>
              <a:t>级风险点的控制情况进行监督检查。 </a:t>
            </a:r>
            <a:endParaRPr lang="zh-CN" altLang="en-US" sz="1400">
              <a:latin typeface="微软雅黑" panose="020B0503020204020204" pitchFamily="34" charset="-122"/>
              <a:ea typeface="微软雅黑" panose="020B0503020204020204" pitchFamily="34" charset="-122"/>
              <a:cs typeface="锐字工房云字库美黑GBK" panose="02010604000000000000" charset="-122"/>
            </a:endParaRPr>
          </a:p>
        </p:txBody>
      </p:sp>
    </p:spTree>
  </p:cSld>
  <p:clrMapOvr>
    <a:masterClrMapping/>
  </p:clrMapOvr>
  <p:transition advClick="0"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95811" y="461486"/>
            <a:ext cx="3048000" cy="299085"/>
          </a:xfrm>
          <a:prstGeom prst="rect">
            <a:avLst/>
          </a:prstGeom>
          <a:noFill/>
        </p:spPr>
        <p:txBody>
          <a:bodyPr wrap="square" rtlCol="0">
            <a:spAutoFit/>
          </a:bodyPr>
          <a:p>
            <a:endParaRPr lang="zh-CN" altLang="en-US" sz="1350">
              <a:solidFill>
                <a:schemeClr val="dk1"/>
              </a:solidFill>
            </a:endParaRPr>
          </a:p>
        </p:txBody>
      </p:sp>
      <p:sp>
        <p:nvSpPr>
          <p:cNvPr id="7" name="矩形 6"/>
          <p:cNvSpPr/>
          <p:nvPr>
            <p:custDataLst>
              <p:tags r:id="rId2"/>
            </p:custDataLst>
          </p:nvPr>
        </p:nvSpPr>
        <p:spPr>
          <a:xfrm>
            <a:off x="0" y="0"/>
            <a:ext cx="8162925"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3"/>
            </p:custDataLst>
          </p:nvPr>
        </p:nvSpPr>
        <p:spPr>
          <a:xfrm>
            <a:off x="42863" y="1241108"/>
            <a:ext cx="5747385" cy="1330643"/>
          </a:xfrm>
          <a:prstGeom prst="rect">
            <a:avLst/>
          </a:prstGeom>
          <a:noFill/>
        </p:spPr>
        <p:txBody>
          <a:bodyPr wrap="square" rtlCol="0" anchor="t">
            <a:no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培训课程名称：</a:t>
            </a: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3300" b="1" spc="-15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双重预防机制精简教材</a:t>
            </a:r>
            <a:endParaRPr kumimoji="0" lang="zh-CN" altLang="en-US" sz="3300" b="1" i="0" u="none" strike="noStrike" kern="1200" cap="none" spc="225" normalizeH="0" baseline="0" noProof="0" dirty="0">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dirty="0">
              <a:solidFill>
                <a:schemeClr val="tx1"/>
              </a:solidFill>
              <a:effectLst>
                <a:outerShdw blurRad="38100" dist="19050" dir="2700000" algn="tl" rotWithShape="0">
                  <a:schemeClr val="dk1">
                    <a:alpha val="40000"/>
                  </a:schemeClr>
                </a:outerShdw>
              </a:effectLst>
              <a:latin typeface="+mn-ea"/>
              <a:cs typeface="Aa楷体" panose="02000500000000000000" pitchFamily="2"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600" b="1" noProof="0" dirty="0">
              <a:solidFill>
                <a:schemeClr val="tx1"/>
              </a:solidFill>
              <a:effectLst>
                <a:outerShdw blurRad="38100" dist="19050" dir="2700000" algn="tl" rotWithShape="0">
                  <a:schemeClr val="dk1">
                    <a:alpha val="40000"/>
                  </a:schemeClr>
                </a:outerShdw>
              </a:effectLst>
              <a:uLnTx/>
              <a:uFillTx/>
              <a:latin typeface="+mn-ea"/>
              <a:cs typeface="Aa楷体" panose="02000500000000000000" pitchFamily="2" charset="-122"/>
              <a:sym typeface="Arial" panose="020B0604020202020204" pitchFamily="34" charset="0"/>
            </a:endParaRPr>
          </a:p>
        </p:txBody>
      </p:sp>
      <p:sp>
        <p:nvSpPr>
          <p:cNvPr id="9" name="椭圆 8"/>
          <p:cNvSpPr/>
          <p:nvPr>
            <p:custDataLst>
              <p:tags r:id="rId4"/>
            </p:custDataLst>
          </p:nvPr>
        </p:nvSpPr>
        <p:spPr>
          <a:xfrm>
            <a:off x="5864543" y="3559493"/>
            <a:ext cx="751999" cy="78533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6798945" y="3559493"/>
            <a:ext cx="751999" cy="78533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1" name="椭圆 10"/>
          <p:cNvSpPr/>
          <p:nvPr>
            <p:custDataLst>
              <p:tags r:id="rId6"/>
            </p:custDataLst>
          </p:nvPr>
        </p:nvSpPr>
        <p:spPr>
          <a:xfrm>
            <a:off x="7680960" y="3559493"/>
            <a:ext cx="751999" cy="78533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sp>
        <p:nvSpPr>
          <p:cNvPr id="15" name="文本框 14" descr="7b0a2020202022776f7264617274223a20227b5c2269645c223a32353030343531362c5c227469645c223a31333439377d220a7d0a"/>
          <p:cNvSpPr txBox="1"/>
          <p:nvPr>
            <p:custDataLst>
              <p:tags r:id="rId7"/>
            </p:custDataLst>
          </p:nvPr>
        </p:nvSpPr>
        <p:spPr>
          <a:xfrm>
            <a:off x="6445568" y="2303621"/>
            <a:ext cx="1868329" cy="368618"/>
          </a:xfrm>
          <a:prstGeom prst="rect">
            <a:avLst/>
          </a:prstGeom>
          <a:solidFill>
            <a:schemeClr val="accent3">
              <a:lumMod val="75000"/>
            </a:schemeClr>
          </a:solidFill>
        </p:spPr>
        <p:txBody>
          <a:bodyPr wrap="square" rtlCol="0">
            <a:noAutofit/>
            <a:scene3d>
              <a:camera prst="orthographicFront"/>
              <a:lightRig rig="threePt" dir="t"/>
            </a:scene3d>
          </a:bodyPr>
          <a:p>
            <a:pPr algn="l"/>
            <a:r>
              <a:rPr lang="zh-CN" altLang="en-US" sz="1350" b="1">
                <a:solidFill>
                  <a:schemeClr val="lt1"/>
                </a:solidFill>
                <a:sym typeface="+mn-ea"/>
              </a:rPr>
              <a:t>讲师：</a:t>
            </a:r>
            <a:endParaRPr lang="zh-CN" altLang="en-US" sz="1350" b="1">
              <a:solidFill>
                <a:schemeClr val="lt1"/>
              </a:solidFill>
            </a:endParaRPr>
          </a:p>
          <a:p>
            <a:pPr algn="dist"/>
            <a:r>
              <a:rPr lang="en-US" altLang="zh-CN" sz="1350" b="1" dirty="0">
                <a:solidFill>
                  <a:schemeClr val="lt1"/>
                </a:solidFill>
                <a:effectLst/>
                <a:latin typeface="微软雅黑" panose="020B0503020204020204" pitchFamily="34" charset="-122"/>
                <a:ea typeface="微软雅黑" panose="020B0503020204020204" pitchFamily="34" charset="-122"/>
              </a:rPr>
              <a:t> </a:t>
            </a:r>
            <a:endParaRPr lang="en-US" altLang="zh-CN" sz="1350" b="1" dirty="0">
              <a:solidFill>
                <a:schemeClr val="lt1"/>
              </a:solidFill>
              <a:effectLst/>
              <a:latin typeface="微软雅黑" panose="020B0503020204020204" pitchFamily="34" charset="-122"/>
              <a:ea typeface="微软雅黑" panose="020B0503020204020204" pitchFamily="34" charset="-122"/>
            </a:endParaRPr>
          </a:p>
        </p:txBody>
      </p:sp>
      <p:sp>
        <p:nvSpPr>
          <p:cNvPr id="16" name="文本框 15" descr="7b0a2020202022776f7264617274223a20227b5c2269645c223a32353030343531362c5c227469645c223a31333439377d220a7d0a"/>
          <p:cNvSpPr txBox="1"/>
          <p:nvPr>
            <p:custDataLst>
              <p:tags r:id="rId8"/>
            </p:custDataLst>
          </p:nvPr>
        </p:nvSpPr>
        <p:spPr>
          <a:xfrm>
            <a:off x="6915626" y="2889409"/>
            <a:ext cx="1766888" cy="349091"/>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350" b="1">
                <a:solidFill>
                  <a:schemeClr val="lt1"/>
                </a:solidFill>
                <a:sym typeface="+mn-ea"/>
              </a:rPr>
              <a:t>博富特咨询</a:t>
            </a:r>
            <a:r>
              <a:rPr lang="en-US" altLang="zh-CN" sz="1350" b="1" dirty="0">
                <a:solidFill>
                  <a:schemeClr val="lt1"/>
                </a:solidFill>
                <a:effectLst/>
                <a:latin typeface="微软雅黑" panose="020B0503020204020204" pitchFamily="34" charset="-122"/>
                <a:ea typeface="微软雅黑" panose="020B0503020204020204" pitchFamily="34" charset="-122"/>
              </a:rPr>
              <a:t> </a:t>
            </a:r>
            <a:endParaRPr lang="en-US" altLang="zh-CN" sz="1350" b="1" dirty="0">
              <a:solidFill>
                <a:schemeClr val="lt1"/>
              </a:solidFill>
              <a:effectLst/>
              <a:latin typeface="微软雅黑" panose="020B0503020204020204" pitchFamily="34" charset="-122"/>
              <a:ea typeface="微软雅黑" panose="020B0503020204020204" pitchFamily="34" charset="-122"/>
            </a:endParaRPr>
          </a:p>
        </p:txBody>
      </p:sp>
      <p:sp>
        <p:nvSpPr>
          <p:cNvPr id="12" name="矩形 11"/>
          <p:cNvSpPr/>
          <p:nvPr>
            <p:custDataLst>
              <p:tags r:id="rId9"/>
            </p:custDataLst>
          </p:nvPr>
        </p:nvSpPr>
        <p:spPr>
          <a:xfrm>
            <a:off x="0" y="4665821"/>
            <a:ext cx="9144000"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18</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2705735" cy="467360"/>
          </a:xfrm>
          <a:prstGeom prst="rect">
            <a:avLst/>
          </a:prstGeom>
        </p:spPr>
        <p:txBody>
          <a:bodyPr wrap="square">
            <a:noAutofit/>
            <a:scene3d>
              <a:camera prst="orthographicFront"/>
              <a:lightRig rig="threePt" dir="t"/>
            </a:scene3d>
          </a:bodyPr>
          <a:p>
            <a:pPr algn="dist">
              <a:lnSpc>
                <a:spcPct val="130000"/>
              </a:lnSpc>
            </a:pPr>
            <a:r>
              <a:rPr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隐患判定的标准</a:t>
            </a:r>
            <a:endParaRPr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矩形 8"/>
          <p:cNvSpPr/>
          <p:nvPr>
            <p:custDataLst>
              <p:tags r:id="rId1"/>
            </p:custDataLst>
          </p:nvPr>
        </p:nvSpPr>
        <p:spPr>
          <a:xfrm>
            <a:off x="1345869" y="1059368"/>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10" name="矩形 9"/>
          <p:cNvSpPr/>
          <p:nvPr>
            <p:custDataLst>
              <p:tags r:id="rId2"/>
            </p:custDataLst>
          </p:nvPr>
        </p:nvSpPr>
        <p:spPr>
          <a:xfrm>
            <a:off x="2046329" y="948853"/>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违反法律、法规、规章、标准、规程、规范的要求；</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矩形 8"/>
          <p:cNvSpPr/>
          <p:nvPr>
            <p:custDataLst>
              <p:tags r:id="rId3"/>
            </p:custDataLst>
          </p:nvPr>
        </p:nvSpPr>
        <p:spPr>
          <a:xfrm>
            <a:off x="1345869" y="1936303"/>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20" name="矩形 19"/>
          <p:cNvSpPr/>
          <p:nvPr>
            <p:custDataLst>
              <p:tags r:id="rId4"/>
            </p:custDataLst>
          </p:nvPr>
        </p:nvSpPr>
        <p:spPr>
          <a:xfrm>
            <a:off x="2046329" y="1825788"/>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不符合主管部门及各级安全监管部门提出的特定要求；</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矩形 8"/>
          <p:cNvSpPr/>
          <p:nvPr>
            <p:custDataLst>
              <p:tags r:id="rId5"/>
            </p:custDataLst>
          </p:nvPr>
        </p:nvSpPr>
        <p:spPr>
          <a:xfrm>
            <a:off x="1345869" y="2813238"/>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37" name="矩形 36"/>
          <p:cNvSpPr/>
          <p:nvPr>
            <p:custDataLst>
              <p:tags r:id="rId6"/>
            </p:custDataLst>
          </p:nvPr>
        </p:nvSpPr>
        <p:spPr>
          <a:xfrm>
            <a:off x="2046329" y="2702723"/>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违反企业采取的且证明有效的安全和职业卫生管理措施；</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8" name="文本框 47"/>
          <p:cNvSpPr txBox="1"/>
          <p:nvPr>
            <p:custDataLst>
              <p:tags r:id="rId7"/>
            </p:custDataLst>
          </p:nvPr>
        </p:nvSpPr>
        <p:spPr>
          <a:xfrm>
            <a:off x="1362479" y="1062940"/>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01</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8"/>
            </p:custDataLst>
          </p:nvPr>
        </p:nvSpPr>
        <p:spPr>
          <a:xfrm>
            <a:off x="1362479" y="1933540"/>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03</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53" name="文本框 52"/>
          <p:cNvSpPr txBox="1"/>
          <p:nvPr>
            <p:custDataLst>
              <p:tags r:id="rId9"/>
            </p:custDataLst>
          </p:nvPr>
        </p:nvSpPr>
        <p:spPr>
          <a:xfrm>
            <a:off x="1362479" y="2820843"/>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05</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80" name="矩形 8"/>
          <p:cNvSpPr/>
          <p:nvPr>
            <p:custDataLst>
              <p:tags r:id="rId10"/>
            </p:custDataLst>
          </p:nvPr>
        </p:nvSpPr>
        <p:spPr>
          <a:xfrm>
            <a:off x="1345869" y="3657788"/>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81" name="文本框 80"/>
          <p:cNvSpPr txBox="1"/>
          <p:nvPr>
            <p:custDataLst>
              <p:tags r:id="rId11"/>
            </p:custDataLst>
          </p:nvPr>
        </p:nvSpPr>
        <p:spPr>
          <a:xfrm>
            <a:off x="1362479" y="3665393"/>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07</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82" name="矩形 8"/>
          <p:cNvSpPr/>
          <p:nvPr>
            <p:custDataLst>
              <p:tags r:id="rId12"/>
            </p:custDataLst>
          </p:nvPr>
        </p:nvSpPr>
        <p:spPr>
          <a:xfrm>
            <a:off x="4719789" y="1042858"/>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83" name="矩形 82"/>
          <p:cNvSpPr/>
          <p:nvPr>
            <p:custDataLst>
              <p:tags r:id="rId13"/>
            </p:custDataLst>
          </p:nvPr>
        </p:nvSpPr>
        <p:spPr>
          <a:xfrm>
            <a:off x="5402304" y="932343"/>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不符合针对风险点制定的“典型控制措施”；</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4" name="矩形 8"/>
          <p:cNvSpPr/>
          <p:nvPr>
            <p:custDataLst>
              <p:tags r:id="rId14"/>
            </p:custDataLst>
          </p:nvPr>
        </p:nvSpPr>
        <p:spPr>
          <a:xfrm>
            <a:off x="4719789" y="1919793"/>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85" name="矩形 84"/>
          <p:cNvSpPr/>
          <p:nvPr>
            <p:custDataLst>
              <p:tags r:id="rId15"/>
            </p:custDataLst>
          </p:nvPr>
        </p:nvSpPr>
        <p:spPr>
          <a:xfrm>
            <a:off x="5402304" y="1809278"/>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不符合企业制定和管理制度、操作规程的要求；</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6" name="矩形 8"/>
          <p:cNvSpPr/>
          <p:nvPr>
            <p:custDataLst>
              <p:tags r:id="rId16"/>
            </p:custDataLst>
          </p:nvPr>
        </p:nvSpPr>
        <p:spPr>
          <a:xfrm>
            <a:off x="4719789" y="2796728"/>
            <a:ext cx="434816" cy="35385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lnSpcReduction="10000"/>
          </a:bodyPr>
          <a:p>
            <a:pPr algn="ctr"/>
            <a:endParaRPr lang="zh-CN" altLang="en-US" b="1" dirty="0">
              <a:solidFill>
                <a:srgbClr val="549E39"/>
              </a:solidFill>
              <a:sym typeface="Arial" panose="020B0604020202020204" pitchFamily="34" charset="0"/>
            </a:endParaRPr>
          </a:p>
        </p:txBody>
      </p:sp>
      <p:sp>
        <p:nvSpPr>
          <p:cNvPr id="89" name="矩形 88"/>
          <p:cNvSpPr/>
          <p:nvPr>
            <p:custDataLst>
              <p:tags r:id="rId17"/>
            </p:custDataLst>
          </p:nvPr>
        </p:nvSpPr>
        <p:spPr>
          <a:xfrm>
            <a:off x="5402304" y="2686213"/>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企业在安全管理方面的追求；</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0" name="文本框 89"/>
          <p:cNvSpPr txBox="1"/>
          <p:nvPr>
            <p:custDataLst>
              <p:tags r:id="rId18"/>
            </p:custDataLst>
          </p:nvPr>
        </p:nvSpPr>
        <p:spPr>
          <a:xfrm>
            <a:off x="4718454" y="1046430"/>
            <a:ext cx="401596" cy="346249"/>
          </a:xfrm>
          <a:prstGeom prst="rect">
            <a:avLst/>
          </a:prstGeom>
          <a:noFill/>
        </p:spPr>
        <p:txBody>
          <a:bodyPr wrap="square" rtlCol="0">
            <a:normAutofit fontScale="70000"/>
          </a:bodyPr>
          <a:p>
            <a:pPr algn="ctr"/>
            <a:r>
              <a:rPr lang="en-US" b="1" dirty="0">
                <a:solidFill>
                  <a:srgbClr val="549E39"/>
                </a:solidFill>
                <a:latin typeface="微软雅黑" panose="020B0503020204020204" pitchFamily="34" charset="-122"/>
                <a:ea typeface="微软雅黑" panose="020B0503020204020204" pitchFamily="34" charset="-122"/>
              </a:rPr>
              <a:t>02</a:t>
            </a:r>
            <a:endParaRPr lang="en-US" b="1" dirty="0">
              <a:solidFill>
                <a:srgbClr val="549E39"/>
              </a:solidFill>
              <a:latin typeface="微软雅黑" panose="020B0503020204020204" pitchFamily="34" charset="-122"/>
              <a:ea typeface="微软雅黑" panose="020B0503020204020204" pitchFamily="34" charset="-122"/>
            </a:endParaRPr>
          </a:p>
        </p:txBody>
      </p:sp>
      <p:sp>
        <p:nvSpPr>
          <p:cNvPr id="94" name="文本框 93"/>
          <p:cNvSpPr txBox="1"/>
          <p:nvPr>
            <p:custDataLst>
              <p:tags r:id="rId19"/>
            </p:custDataLst>
          </p:nvPr>
        </p:nvSpPr>
        <p:spPr>
          <a:xfrm>
            <a:off x="4718454" y="1917030"/>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03</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95" name="文本框 94"/>
          <p:cNvSpPr txBox="1"/>
          <p:nvPr>
            <p:custDataLst>
              <p:tags r:id="rId20"/>
            </p:custDataLst>
          </p:nvPr>
        </p:nvSpPr>
        <p:spPr>
          <a:xfrm>
            <a:off x="4718454" y="2804333"/>
            <a:ext cx="401596" cy="346249"/>
          </a:xfrm>
          <a:prstGeom prst="rect">
            <a:avLst/>
          </a:prstGeom>
          <a:noFill/>
        </p:spPr>
        <p:txBody>
          <a:bodyPr wrap="square" rtlCol="0">
            <a:normAutofit fontScale="70000"/>
          </a:bodyPr>
          <a:p>
            <a:pPr algn="ctr"/>
            <a:r>
              <a:rPr lang="en-US" altLang="zh-CN" b="1" dirty="0">
                <a:solidFill>
                  <a:srgbClr val="549E39"/>
                </a:solidFill>
                <a:latin typeface="微软雅黑" panose="020B0503020204020204" pitchFamily="34" charset="-122"/>
                <a:ea typeface="微软雅黑" panose="020B0503020204020204" pitchFamily="34" charset="-122"/>
              </a:rPr>
              <a:t>05</a:t>
            </a:r>
            <a:endParaRPr lang="en-US" altLang="zh-CN" b="1" dirty="0">
              <a:solidFill>
                <a:srgbClr val="549E39"/>
              </a:solidFill>
              <a:latin typeface="微软雅黑" panose="020B0503020204020204" pitchFamily="34" charset="-122"/>
              <a:ea typeface="微软雅黑" panose="020B0503020204020204" pitchFamily="34" charset="-122"/>
            </a:endParaRPr>
          </a:p>
        </p:txBody>
      </p:sp>
      <p:sp>
        <p:nvSpPr>
          <p:cNvPr id="104" name="矩形 103"/>
          <p:cNvSpPr/>
          <p:nvPr>
            <p:custDataLst>
              <p:tags r:id="rId21"/>
            </p:custDataLst>
          </p:nvPr>
        </p:nvSpPr>
        <p:spPr>
          <a:xfrm>
            <a:off x="2046329" y="3435513"/>
            <a:ext cx="2405657" cy="749559"/>
          </a:xfrm>
          <a:prstGeom prst="rect">
            <a:avLst/>
          </a:prstGeom>
        </p:spPr>
        <p:txBody>
          <a:bodyPr wrap="square" anchor="ctr">
            <a:normAutofit/>
          </a:bodyPr>
          <a:p>
            <a:pPr>
              <a:lnSpc>
                <a:spcPct val="120000"/>
              </a:lnSpc>
              <a:spcBef>
                <a:spcPts val="0"/>
              </a:spcBef>
              <a:spcAft>
                <a:spcPts val="0"/>
              </a:spcAft>
            </a:pPr>
            <a:r>
              <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其它；</a:t>
            </a:r>
            <a:endParaRPr lang="zh-CN" altLang="en-US" sz="1200" spc="150">
              <a:solidFill>
                <a:srgbClr val="7F7F7F">
                  <a:lumMod val="7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06" name="文本框 105"/>
          <p:cNvSpPr txBox="1"/>
          <p:nvPr/>
        </p:nvSpPr>
        <p:spPr>
          <a:xfrm>
            <a:off x="1213485" y="4189095"/>
            <a:ext cx="7448550" cy="823595"/>
          </a:xfrm>
          <a:prstGeom prst="rect">
            <a:avLst/>
          </a:prstGeom>
          <a:noFill/>
        </p:spPr>
        <p:txBody>
          <a:bodyPr wrap="square" rtlCol="0" anchor="t">
            <a:spAutoFit/>
          </a:bodyPr>
          <a:p>
            <a:pPr algn="just">
              <a:lnSpc>
                <a:spcPct val="170000"/>
              </a:lnSpc>
              <a:spcAft>
                <a:spcPts val="0"/>
              </a:spcAft>
            </a:pPr>
            <a:r>
              <a:rPr lang="zh-CN" altLang="zh-CN" sz="1400" b="1" kern="100"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是否</a:t>
            </a:r>
            <a:r>
              <a:rPr lang="zh-CN" altLang="zh-CN" sz="1400"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是隐患，应以该风险点中危险源的风险是否达到了企业“不可承受”的水平，</a:t>
            </a:r>
            <a:endParaRPr lang="zh-CN" altLang="zh-CN" sz="1400"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gn="just">
              <a:lnSpc>
                <a:spcPct val="170000"/>
              </a:lnSpc>
              <a:spcAft>
                <a:spcPts val="0"/>
              </a:spcAft>
            </a:pPr>
            <a:r>
              <a:rPr lang="zh-CN" altLang="zh-CN" sz="1400"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即是否为“不可承受风险”。</a:t>
            </a:r>
            <a:endParaRPr lang="zh-CN" altLang="zh-CN" sz="1400"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p:transition advClick="0"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19</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2603500" cy="415290"/>
          </a:xfrm>
          <a:prstGeom prst="rect">
            <a:avLst/>
          </a:prstGeom>
        </p:spPr>
        <p:txBody>
          <a:bodyPr wrap="square">
            <a:noAutofit/>
            <a:scene3d>
              <a:camera prst="orthographicFront"/>
              <a:lightRig rig="threePt" dir="t"/>
            </a:scene3d>
          </a:bodyPr>
          <a:p>
            <a:pPr algn="dist">
              <a:lnSpc>
                <a:spcPct val="130000"/>
              </a:lnSpc>
            </a:pPr>
            <a:r>
              <a:rPr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事故隐患分级</a:t>
            </a:r>
            <a:endParaRPr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42" name="直接连接符 41"/>
          <p:cNvCxnSpPr/>
          <p:nvPr>
            <p:custDataLst>
              <p:tags r:id="rId1"/>
            </p:custDataLst>
          </p:nvPr>
        </p:nvCxnSpPr>
        <p:spPr>
          <a:xfrm>
            <a:off x="2499142" y="2553603"/>
            <a:ext cx="220043" cy="0"/>
          </a:xfrm>
          <a:prstGeom prst="line">
            <a:avLst/>
          </a:prstGeom>
          <a:noFill/>
          <a:ln w="6350" cap="flat" cmpd="sng" algn="ctr">
            <a:solidFill>
              <a:srgbClr val="000000">
                <a:lumMod val="20000"/>
                <a:lumOff val="80000"/>
              </a:srgbClr>
            </a:solidFill>
            <a:prstDash val="solid"/>
            <a:miter lim="800000"/>
          </a:ln>
          <a:effectLst/>
        </p:spPr>
      </p:cxnSp>
      <p:sp>
        <p:nvSpPr>
          <p:cNvPr id="39" name="椭圆 38"/>
          <p:cNvSpPr/>
          <p:nvPr>
            <p:custDataLst>
              <p:tags r:id="rId2"/>
            </p:custDataLst>
          </p:nvPr>
        </p:nvSpPr>
        <p:spPr>
          <a:xfrm>
            <a:off x="811530" y="1727200"/>
            <a:ext cx="1692910" cy="1692910"/>
          </a:xfrm>
          <a:prstGeom prst="ellipse">
            <a:avLst/>
          </a:prstGeom>
          <a:solidFill>
            <a:sysClr val="window" lastClr="FFFFFF"/>
          </a:solidFill>
          <a:ln w="57150" cap="flat" cmpd="sng" algn="ctr">
            <a:solidFill>
              <a:srgbClr val="508E53"/>
            </a:solidFill>
            <a:prstDash val="solid"/>
            <a:miter lim="800000"/>
          </a:ln>
          <a:effectLst/>
        </p:spPr>
        <p:txBody>
          <a:bodyPr wrap="none" tIns="0" bIns="0" anchor="ctr">
            <a:normAutofit/>
          </a:bodyPr>
          <a:p>
            <a:pPr algn="ctr">
              <a:lnSpc>
                <a:spcPct val="130000"/>
              </a:lnSpc>
            </a:pPr>
            <a:endParaRPr lang="zh-CN" altLang="en-US" sz="1500" dirty="0">
              <a:solidFill>
                <a:srgbClr val="000000"/>
              </a:solidFill>
              <a:latin typeface="微软雅黑" panose="020B0503020204020204" pitchFamily="34" charset="-122"/>
              <a:ea typeface="微软雅黑" panose="020B0503020204020204" pitchFamily="34" charset="-122"/>
              <a:cs typeface="+mn-ea"/>
            </a:endParaRPr>
          </a:p>
        </p:txBody>
      </p:sp>
      <p:sp>
        <p:nvSpPr>
          <p:cNvPr id="40" name="文本框 39"/>
          <p:cNvSpPr txBox="1"/>
          <p:nvPr>
            <p:custDataLst>
              <p:tags r:id="rId3"/>
            </p:custDataLst>
          </p:nvPr>
        </p:nvSpPr>
        <p:spPr>
          <a:xfrm>
            <a:off x="883285" y="2122805"/>
            <a:ext cx="1600200" cy="1080770"/>
          </a:xfrm>
          <a:prstGeom prst="rect">
            <a:avLst/>
          </a:prstGeom>
          <a:noFill/>
        </p:spPr>
        <p:txBody>
          <a:bodyPr wrap="square" rtlCol="0"/>
          <a:p>
            <a:pPr algn="l" defTabSz="457200">
              <a:lnSpc>
                <a:spcPct val="150000"/>
              </a:lnSpc>
            </a:pPr>
            <a:r>
              <a:rPr lang="zh-CN" altLang="en-US"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根据</a:t>
            </a:r>
            <a:r>
              <a:rPr lang="en-US" altLang="zh-CN"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a:t>
            </a:r>
            <a:r>
              <a:rPr lang="zh-CN" altLang="en-US"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工贸行业重大生产安全事故隐患判定标准（</a:t>
            </a:r>
            <a:r>
              <a:rPr lang="en-US" altLang="zh-CN"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2017</a:t>
            </a:r>
            <a:r>
              <a:rPr lang="zh-CN" altLang="en-US"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版）</a:t>
            </a:r>
            <a:r>
              <a:rPr lang="en-US" altLang="zh-CN" sz="1200" dirty="0" smtClean="0">
                <a:solidFill>
                  <a:sysClr val="windowText" lastClr="000000"/>
                </a:solidFill>
                <a:latin typeface="微软雅黑" panose="020B0503020204020204" pitchFamily="34" charset="-122"/>
                <a:ea typeface="微软雅黑" panose="020B0503020204020204" pitchFamily="34" charset="-122"/>
                <a:cs typeface="+mn-ea"/>
                <a:sym typeface="+mn-ea"/>
              </a:rPr>
              <a:t>》</a:t>
            </a:r>
            <a:endParaRPr lang="zh-CN" altLang="en-US" sz="1200" b="1" spc="300" dirty="0">
              <a:solidFill>
                <a:srgbClr val="000000">
                  <a:lumMod val="75000"/>
                  <a:lumOff val="25000"/>
                </a:srgbClr>
              </a:solidFill>
              <a:uFillTx/>
              <a:latin typeface="微软雅黑" panose="020B0503020204020204" pitchFamily="34" charset="-122"/>
              <a:ea typeface="微软雅黑" panose="020B0503020204020204" pitchFamily="34" charset="-122"/>
            </a:endParaRPr>
          </a:p>
        </p:txBody>
      </p:sp>
      <p:cxnSp>
        <p:nvCxnSpPr>
          <p:cNvPr id="62" name="直接连接符 61"/>
          <p:cNvCxnSpPr/>
          <p:nvPr>
            <p:custDataLst>
              <p:tags r:id="rId4"/>
            </p:custDataLst>
          </p:nvPr>
        </p:nvCxnSpPr>
        <p:spPr>
          <a:xfrm>
            <a:off x="2719308" y="2956034"/>
            <a:ext cx="491714" cy="0"/>
          </a:xfrm>
          <a:prstGeom prst="line">
            <a:avLst/>
          </a:prstGeom>
          <a:noFill/>
          <a:ln w="6350" cap="flat" cmpd="sng" algn="ctr">
            <a:solidFill>
              <a:srgbClr val="000000">
                <a:lumMod val="20000"/>
                <a:lumOff val="80000"/>
              </a:srgbClr>
            </a:solidFill>
            <a:prstDash val="solid"/>
            <a:miter lim="800000"/>
          </a:ln>
          <a:effectLst/>
        </p:spPr>
      </p:cxnSp>
      <p:cxnSp>
        <p:nvCxnSpPr>
          <p:cNvPr id="61" name="直接连接符 60"/>
          <p:cNvCxnSpPr/>
          <p:nvPr>
            <p:custDataLst>
              <p:tags r:id="rId5"/>
            </p:custDataLst>
          </p:nvPr>
        </p:nvCxnSpPr>
        <p:spPr>
          <a:xfrm>
            <a:off x="2719308" y="2214064"/>
            <a:ext cx="491714" cy="0"/>
          </a:xfrm>
          <a:prstGeom prst="line">
            <a:avLst/>
          </a:prstGeom>
          <a:noFill/>
          <a:ln w="6350" cap="flat" cmpd="sng" algn="ctr">
            <a:solidFill>
              <a:srgbClr val="000000">
                <a:lumMod val="20000"/>
                <a:lumOff val="80000"/>
              </a:srgbClr>
            </a:solidFill>
            <a:prstDash val="solid"/>
            <a:miter lim="800000"/>
          </a:ln>
          <a:effectLst/>
        </p:spPr>
      </p:cxnSp>
      <p:sp>
        <p:nvSpPr>
          <p:cNvPr id="41" name="椭圆 40"/>
          <p:cNvSpPr/>
          <p:nvPr>
            <p:custDataLst>
              <p:tags r:id="rId6"/>
            </p:custDataLst>
          </p:nvPr>
        </p:nvSpPr>
        <p:spPr>
          <a:xfrm>
            <a:off x="3007140" y="2050331"/>
            <a:ext cx="347951" cy="347951"/>
          </a:xfrm>
          <a:prstGeom prst="ellipse">
            <a:avLst/>
          </a:prstGeom>
          <a:solidFill>
            <a:srgbClr val="508E53"/>
          </a:solidFill>
          <a:ln w="38100" cap="flat" cmpd="sng" algn="ctr">
            <a:solidFill>
              <a:sysClr val="window" lastClr="FFFFFF"/>
            </a:solidFill>
            <a:prstDash val="solid"/>
            <a:miter lim="800000"/>
          </a:ln>
          <a:effec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
        <p:nvSpPr>
          <p:cNvPr id="44" name="文本框 43"/>
          <p:cNvSpPr txBox="1"/>
          <p:nvPr>
            <p:custDataLst>
              <p:tags r:id="rId7"/>
            </p:custDataLst>
          </p:nvPr>
        </p:nvSpPr>
        <p:spPr>
          <a:xfrm>
            <a:off x="3632835" y="2030730"/>
            <a:ext cx="5195570" cy="668655"/>
          </a:xfrm>
          <a:prstGeom prst="rect">
            <a:avLst/>
          </a:prstGeom>
          <a:noFill/>
        </p:spPr>
        <p:txBody>
          <a:bodyPr wrap="square" lIns="67500" tIns="35100" rIns="67500" bIns="35100" anchor="t">
            <a:noAutofit/>
          </a:bodyPr>
          <a:p>
            <a:pPr defTabSz="913765" fontAlgn="auto">
              <a:lnSpc>
                <a:spcPct val="120000"/>
              </a:lnSpc>
              <a:spcBef>
                <a:spcPct val="0"/>
              </a:spcBef>
            </a:pPr>
            <a:r>
              <a:rPr lang="zh-CN" altLang="en-US" b="1" spc="150" dirty="0">
                <a:solidFill>
                  <a:srgbClr val="000000"/>
                </a:solidFill>
                <a:uFillTx/>
                <a:latin typeface="微软雅黑" panose="020B0503020204020204" pitchFamily="34" charset="-122"/>
                <a:ea typeface="微软雅黑" panose="020B0503020204020204" pitchFamily="34" charset="-122"/>
              </a:rPr>
              <a:t>一般事故隐患</a:t>
            </a:r>
            <a:endParaRPr lang="zh-CN" altLang="en-US" b="1" spc="150" dirty="0">
              <a:solidFill>
                <a:srgbClr val="000000"/>
              </a:solidFill>
              <a:uFillTx/>
              <a:latin typeface="微软雅黑" panose="020B0503020204020204" pitchFamily="34" charset="-122"/>
              <a:ea typeface="微软雅黑" panose="020B0503020204020204" pitchFamily="34" charset="-122"/>
            </a:endParaRPr>
          </a:p>
          <a:p>
            <a:pPr defTabSz="913765" fontAlgn="auto">
              <a:lnSpc>
                <a:spcPct val="150000"/>
              </a:lnSpc>
              <a:spcBef>
                <a:spcPct val="0"/>
              </a:spcBef>
            </a:pPr>
            <a:r>
              <a:rPr lang="zh-CN" altLang="en-US" sz="1000" spc="150" dirty="0">
                <a:solidFill>
                  <a:srgbClr val="000000"/>
                </a:solidFill>
                <a:uFillTx/>
                <a:latin typeface="微软雅黑" panose="020B0503020204020204" pitchFamily="34" charset="-122"/>
                <a:ea typeface="微软雅黑" panose="020B0503020204020204" pitchFamily="34" charset="-122"/>
              </a:rPr>
              <a:t>是指易导致伤害事故发生且整改难度较小，在发现后能够立即整改排除的隐患。    </a:t>
            </a:r>
            <a:endParaRPr lang="zh-CN" altLang="en-US" sz="1000" spc="150" dirty="0">
              <a:solidFill>
                <a:srgbClr val="000000"/>
              </a:solidFill>
              <a:uFillTx/>
              <a:latin typeface="微软雅黑" panose="020B0503020204020204" pitchFamily="34" charset="-122"/>
              <a:ea typeface="微软雅黑" panose="020B0503020204020204" pitchFamily="34" charset="-122"/>
            </a:endParaRPr>
          </a:p>
        </p:txBody>
      </p:sp>
      <p:sp>
        <p:nvSpPr>
          <p:cNvPr id="47" name="椭圆 46"/>
          <p:cNvSpPr/>
          <p:nvPr>
            <p:custDataLst>
              <p:tags r:id="rId8"/>
            </p:custDataLst>
          </p:nvPr>
        </p:nvSpPr>
        <p:spPr>
          <a:xfrm>
            <a:off x="3017482" y="2783962"/>
            <a:ext cx="347951" cy="347951"/>
          </a:xfrm>
          <a:prstGeom prst="ellipse">
            <a:avLst/>
          </a:prstGeom>
          <a:solidFill>
            <a:srgbClr val="69A35B"/>
          </a:solidFill>
          <a:ln w="38100" cap="flat" cmpd="sng" algn="ctr">
            <a:solidFill>
              <a:sysClr val="window" lastClr="FFFFFF"/>
            </a:solidFill>
            <a:prstDash val="solid"/>
            <a:miter lim="800000"/>
          </a:ln>
          <a:effec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
        <p:nvSpPr>
          <p:cNvPr id="54" name="文本框 53"/>
          <p:cNvSpPr txBox="1"/>
          <p:nvPr>
            <p:custDataLst>
              <p:tags r:id="rId9"/>
            </p:custDataLst>
          </p:nvPr>
        </p:nvSpPr>
        <p:spPr>
          <a:xfrm>
            <a:off x="3632835" y="2700020"/>
            <a:ext cx="4650105" cy="1043940"/>
          </a:xfrm>
          <a:prstGeom prst="rect">
            <a:avLst/>
          </a:prstGeom>
          <a:noFill/>
        </p:spPr>
        <p:txBody>
          <a:bodyPr wrap="square" lIns="67500" tIns="35100" rIns="67500" bIns="35100" anchor="t">
            <a:noAutofit/>
          </a:bodyPr>
          <a:p>
            <a:pPr defTabSz="913765" fontAlgn="auto">
              <a:lnSpc>
                <a:spcPct val="140000"/>
              </a:lnSpc>
              <a:spcBef>
                <a:spcPct val="0"/>
              </a:spcBef>
            </a:pPr>
            <a:r>
              <a:rPr lang="zh-CN" altLang="en-US" b="1" spc="150" dirty="0">
                <a:solidFill>
                  <a:srgbClr val="000000"/>
                </a:solidFill>
                <a:uFillTx/>
                <a:latin typeface="微软雅黑" panose="020B0503020204020204" pitchFamily="34" charset="-122"/>
                <a:ea typeface="微软雅黑" panose="020B0503020204020204" pitchFamily="34" charset="-122"/>
              </a:rPr>
              <a:t>重大事故隐患</a:t>
            </a:r>
            <a:endParaRPr lang="zh-CN" altLang="en-US" b="1" spc="150" dirty="0">
              <a:solidFill>
                <a:srgbClr val="000000"/>
              </a:solidFill>
              <a:uFillTx/>
              <a:latin typeface="微软雅黑" panose="020B0503020204020204" pitchFamily="34" charset="-122"/>
              <a:ea typeface="微软雅黑" panose="020B0503020204020204" pitchFamily="34" charset="-122"/>
            </a:endParaRPr>
          </a:p>
          <a:p>
            <a:pPr defTabSz="913765" fontAlgn="auto">
              <a:lnSpc>
                <a:spcPct val="150000"/>
              </a:lnSpc>
              <a:spcBef>
                <a:spcPct val="0"/>
              </a:spcBef>
            </a:pPr>
            <a:r>
              <a:rPr lang="zh-CN" altLang="en-US" sz="1000" dirty="0" smtClean="0">
                <a:latin typeface="微软雅黑" panose="020B0503020204020204" pitchFamily="34" charset="-122"/>
                <a:ea typeface="微软雅黑" panose="020B0503020204020204" pitchFamily="34" charset="-122"/>
                <a:sym typeface="+mn-ea"/>
              </a:rPr>
              <a:t>是</a:t>
            </a:r>
            <a:r>
              <a:rPr lang="zh-CN" altLang="en-US" sz="1000" dirty="0">
                <a:latin typeface="微软雅黑" panose="020B0503020204020204" pitchFamily="34" charset="-122"/>
                <a:ea typeface="微软雅黑" panose="020B0503020204020204" pitchFamily="34" charset="-122"/>
                <a:sym typeface="+mn-ea"/>
              </a:rPr>
              <a:t>指危害和整改难度较大，应当全部或者局部停产停业，并经过一定时间整改治理方能排除的隐患，或者因外部因素影响致使生产经营单位自身难以排除的隐患。对重大隐患，相关行业可制定重大事故隐患目录。</a:t>
            </a:r>
            <a:endParaRPr lang="en-US" altLang="zh-CN" sz="1000" dirty="0">
              <a:latin typeface="微软雅黑" panose="020B0503020204020204" pitchFamily="34" charset="-122"/>
              <a:ea typeface="微软雅黑" panose="020B0503020204020204" pitchFamily="34" charset="-122"/>
            </a:endParaRPr>
          </a:p>
          <a:p>
            <a:pPr defTabSz="913765" fontAlgn="auto">
              <a:lnSpc>
                <a:spcPct val="120000"/>
              </a:lnSpc>
              <a:spcBef>
                <a:spcPct val="0"/>
              </a:spcBef>
            </a:pPr>
            <a:endParaRPr lang="zh-CN" altLang="en-US" sz="1000" b="1" spc="150" dirty="0">
              <a:solidFill>
                <a:srgbClr val="000000"/>
              </a:solidFill>
              <a:uFillTx/>
              <a:latin typeface="微软雅黑" panose="020B0503020204020204" pitchFamily="34" charset="-122"/>
              <a:ea typeface="微软雅黑" panose="020B0503020204020204" pitchFamily="34" charset="-122"/>
            </a:endParaRPr>
          </a:p>
        </p:txBody>
      </p:sp>
      <p:cxnSp>
        <p:nvCxnSpPr>
          <p:cNvPr id="50" name="直接连接符 49"/>
          <p:cNvCxnSpPr/>
          <p:nvPr>
            <p:custDataLst>
              <p:tags r:id="rId10"/>
            </p:custDataLst>
          </p:nvPr>
        </p:nvCxnSpPr>
        <p:spPr>
          <a:xfrm>
            <a:off x="2719185" y="2221574"/>
            <a:ext cx="0" cy="734461"/>
          </a:xfrm>
          <a:prstGeom prst="line">
            <a:avLst/>
          </a:prstGeom>
          <a:noFill/>
          <a:ln w="6350" cap="flat" cmpd="sng" algn="ctr">
            <a:solidFill>
              <a:sysClr val="window" lastClr="FFFFFF">
                <a:lumMod val="85000"/>
              </a:sysClr>
            </a:solidFill>
            <a:prstDash val="solid"/>
            <a:miter lim="800000"/>
          </a:ln>
          <a:effectLst/>
        </p:spPr>
      </p:cxnSp>
    </p:spTree>
  </p:cSld>
  <p:clrMapOvr>
    <a:masterClrMapping/>
  </p:clrMapOvr>
  <p:transition advClick="0"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20</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068705" y="5080"/>
            <a:ext cx="1862455" cy="450850"/>
          </a:xfrm>
          <a:prstGeom prst="rect">
            <a:avLst/>
          </a:prstGeom>
        </p:spPr>
        <p:txBody>
          <a:bodyPr wrap="square">
            <a:spAutoFit/>
            <a:scene3d>
              <a:camera prst="orthographicFront"/>
              <a:lightRig rig="threePt" dir="t"/>
            </a:scene3d>
          </a:bodyPr>
          <a:p>
            <a:pPr algn="dist">
              <a:lnSpc>
                <a:spcPct val="130000"/>
              </a:lnSpc>
            </a:pPr>
            <a:r>
              <a:rPr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隐患</a:t>
            </a:r>
            <a:r>
              <a:rPr lang="zh-CN"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治理</a:t>
            </a:r>
            <a:endParaRPr lang="zh-CN"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11" name="直接连接符 10"/>
          <p:cNvCxnSpPr>
            <a:stCxn id="24" idx="6"/>
            <a:endCxn id="26" idx="2"/>
          </p:cNvCxnSpPr>
          <p:nvPr>
            <p:custDataLst>
              <p:tags r:id="rId1"/>
            </p:custDataLst>
          </p:nvPr>
        </p:nvCxnSpPr>
        <p:spPr>
          <a:xfrm flipV="1">
            <a:off x="2976114" y="1719137"/>
            <a:ext cx="2950210" cy="18415"/>
          </a:xfrm>
          <a:prstGeom prst="line">
            <a:avLst/>
          </a:prstGeom>
          <a:noFill/>
          <a:ln w="6350" cap="flat" cmpd="sng" algn="ctr">
            <a:solidFill>
              <a:sysClr val="windowText" lastClr="000000"/>
            </a:solidFill>
            <a:prstDash val="solid"/>
            <a:miter lim="800000"/>
          </a:ln>
          <a:effectLst/>
        </p:spPr>
      </p:cxnSp>
      <p:sp>
        <p:nvSpPr>
          <p:cNvPr id="6" name="椭圆 5"/>
          <p:cNvSpPr/>
          <p:nvPr>
            <p:custDataLst>
              <p:tags r:id="rId2"/>
            </p:custDataLst>
          </p:nvPr>
        </p:nvSpPr>
        <p:spPr>
          <a:xfrm>
            <a:off x="3383469" y="661778"/>
            <a:ext cx="2088628" cy="2088628"/>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4" name="椭圆 23"/>
          <p:cNvSpPr/>
          <p:nvPr>
            <p:custDataLst>
              <p:tags r:id="rId3"/>
            </p:custDataLst>
          </p:nvPr>
        </p:nvSpPr>
        <p:spPr>
          <a:xfrm>
            <a:off x="2571783" y="1534751"/>
            <a:ext cx="404331" cy="404331"/>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 name="空心弧 2"/>
          <p:cNvSpPr/>
          <p:nvPr>
            <p:custDataLst>
              <p:tags r:id="rId4"/>
            </p:custDataLst>
          </p:nvPr>
        </p:nvSpPr>
        <p:spPr>
          <a:xfrm rot="16200000">
            <a:off x="2448384" y="1419695"/>
            <a:ext cx="633125" cy="634442"/>
          </a:xfrm>
          <a:prstGeom prst="blockArc">
            <a:avLst>
              <a:gd name="adj1" fmla="val 9749940"/>
              <a:gd name="adj2" fmla="val 659899"/>
              <a:gd name="adj3" fmla="val 14514"/>
            </a:avLst>
          </a:prstGeom>
          <a:solidFill>
            <a:srgbClr val="C5D800"/>
          </a:solidFill>
          <a:ln w="12700" cap="flat" cmpd="sng" algn="ctr">
            <a:noFill/>
            <a:prstDash val="solid"/>
            <a:miter lim="800000"/>
          </a:ln>
          <a:effectLst/>
        </p:spPr>
        <p:txBody>
          <a:bodyPr rtlCol="0" anchor="ctr"/>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5"/>
            </p:custDataLst>
          </p:nvPr>
        </p:nvSpPr>
        <p:spPr>
          <a:xfrm rot="133193">
            <a:off x="5926608" y="1524377"/>
            <a:ext cx="404331" cy="404331"/>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2" name="空心弧 31"/>
          <p:cNvSpPr/>
          <p:nvPr>
            <p:custDataLst>
              <p:tags r:id="rId6"/>
            </p:custDataLst>
          </p:nvPr>
        </p:nvSpPr>
        <p:spPr>
          <a:xfrm rot="6231487">
            <a:off x="5812210" y="1409321"/>
            <a:ext cx="633125" cy="634442"/>
          </a:xfrm>
          <a:prstGeom prst="blockArc">
            <a:avLst>
              <a:gd name="adj1" fmla="val 9749940"/>
              <a:gd name="adj2" fmla="val 21158676"/>
              <a:gd name="adj3" fmla="val 14144"/>
            </a:avLst>
          </a:prstGeom>
          <a:solidFill>
            <a:srgbClr val="C9DA00"/>
          </a:solidFill>
          <a:ln>
            <a:noFill/>
          </a:ln>
          <a:effectLst/>
        </p:spPr>
        <p:txBody>
          <a:bodyPr rtlCol="0" anchor="ctr"/>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endParaRPr>
          </a:p>
        </p:txBody>
      </p:sp>
      <p:sp>
        <p:nvSpPr>
          <p:cNvPr id="27" name="文本框 26"/>
          <p:cNvSpPr txBox="1"/>
          <p:nvPr>
            <p:custDataLst>
              <p:tags r:id="rId7"/>
            </p:custDataLst>
          </p:nvPr>
        </p:nvSpPr>
        <p:spPr>
          <a:xfrm>
            <a:off x="876300" y="2437130"/>
            <a:ext cx="2795905" cy="1983740"/>
          </a:xfrm>
          <a:prstGeom prst="rect">
            <a:avLst/>
          </a:prstGeom>
          <a:noFill/>
        </p:spPr>
        <p:txBody>
          <a:bodyPr wrap="square" rtlCol="0">
            <a:noAutofit/>
          </a:bodyPr>
          <a:p>
            <a:pPr>
              <a:lnSpc>
                <a:spcPct val="15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隐患排查人员向存在隐患的部门、车间、班组下发《隐患排查治理通知单》。由隐患整改责任单位负责人或班组立即组织整改，明确整改责任人、整改要求、整改时限等内容。</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txBox="1"/>
          <p:nvPr>
            <p:custDataLst>
              <p:tags r:id="rId8"/>
            </p:custDataLst>
          </p:nvPr>
        </p:nvSpPr>
        <p:spPr>
          <a:xfrm>
            <a:off x="876113" y="2070908"/>
            <a:ext cx="2460580" cy="420631"/>
          </a:xfrm>
          <a:prstGeom prst="rect">
            <a:avLst/>
          </a:prstGeom>
          <a:noFill/>
        </p:spPr>
        <p:txBody>
          <a:bodyPr wrap="square" rtlCol="0">
            <a:normAutofit/>
          </a:bodyPr>
          <a:p>
            <a:pPr>
              <a:lnSpc>
                <a:spcPct val="120000"/>
              </a:lnSpc>
            </a:pPr>
            <a:r>
              <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一般隐患的整改</a:t>
            </a:r>
            <a:endPar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custDataLst>
              <p:tags r:id="rId9"/>
            </p:custDataLst>
          </p:nvPr>
        </p:nvSpPr>
        <p:spPr>
          <a:xfrm>
            <a:off x="3803650" y="844550"/>
            <a:ext cx="1263015" cy="1785620"/>
          </a:xfrm>
          <a:prstGeom prst="rect">
            <a:avLst/>
          </a:prstGeom>
          <a:noFill/>
        </p:spPr>
        <p:txBody>
          <a:bodyPr wrap="square" rtlCol="0">
            <a:normAutofit lnSpcReduction="20000"/>
          </a:bodyPr>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分级治理</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岗位纠正</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班组治理</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车间治理</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专业治理</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公司治理</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custDataLst>
              <p:tags r:id="rId10"/>
            </p:custDataLst>
          </p:nvPr>
        </p:nvSpPr>
        <p:spPr>
          <a:xfrm>
            <a:off x="5471795" y="2508885"/>
            <a:ext cx="3245485" cy="1911985"/>
          </a:xfrm>
          <a:prstGeom prst="rect">
            <a:avLst/>
          </a:prstGeom>
          <a:noFill/>
        </p:spPr>
        <p:txBody>
          <a:bodyPr wrap="square" rtlCol="0">
            <a:noAutofit/>
          </a:bodyPr>
          <a:p>
            <a:pPr>
              <a:lnSpc>
                <a:spcPct val="160000"/>
              </a:lnSpc>
            </a:pP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对于重大事故隐患或难以整改的隐患，隐患整改责任部门、车间应组织制定事故隐患治理方案，经论证后实施。重大事</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、重大事故隐患治理方案应包括：  </a:t>
            </a: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、治理的目标和任务；</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、采取的方法和措施；                    </a:t>
            </a: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、经费和物资的落实；</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、负责治理的单位和人员；             </a:t>
            </a: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、治理的时限和要求；</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en-US" altLang="zh-CN"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、防止整改期间发生事故的安全措施。</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对于简单易行的整改措施，也可参照一般事故隐患的整改要求实施。</a:t>
            </a:r>
            <a:endParaRPr lang="zh-CN" altLang="en-US" sz="9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p:cNvSpPr txBox="1"/>
          <p:nvPr>
            <p:custDataLst>
              <p:tags r:id="rId11"/>
            </p:custDataLst>
          </p:nvPr>
        </p:nvSpPr>
        <p:spPr>
          <a:xfrm>
            <a:off x="5821493" y="2070908"/>
            <a:ext cx="2460580" cy="420631"/>
          </a:xfrm>
          <a:prstGeom prst="rect">
            <a:avLst/>
          </a:prstGeom>
          <a:noFill/>
        </p:spPr>
        <p:txBody>
          <a:bodyPr wrap="square" rtlCol="0">
            <a:normAutofit/>
          </a:bodyPr>
          <a:p>
            <a:pPr>
              <a:lnSpc>
                <a:spcPct val="120000"/>
              </a:lnSpc>
            </a:pPr>
            <a:r>
              <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重大隐患的整改</a:t>
            </a:r>
            <a:endPar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486410" y="4437380"/>
            <a:ext cx="8230870" cy="564515"/>
          </a:xfrm>
          <a:prstGeom prst="rect">
            <a:avLst/>
          </a:prstGeom>
          <a:noFill/>
        </p:spPr>
        <p:txBody>
          <a:bodyPr wrap="square" rtlCol="0" anchor="t">
            <a:spAutoFit/>
          </a:bodyPr>
          <a:p>
            <a:pPr>
              <a:lnSpc>
                <a:spcPct val="110000"/>
              </a:lnSpc>
            </a:pPr>
            <a:r>
              <a:rPr lang="zh-CN" altLang="en-US" sz="1400">
                <a:latin typeface="锐字工房云字库美黑GBK" panose="02010604000000000000" charset="-122"/>
                <a:ea typeface="锐字工房云字库美黑GBK" panose="02010604000000000000" charset="-122"/>
              </a:rPr>
              <a:t>对无法立即整改的事故隐患，隐患整改责任部门、车间须采取可靠的安全措施，涉及重大事故隐患还制定相应的</a:t>
            </a:r>
            <a:r>
              <a:rPr lang="zh-CN" altLang="en-US" sz="1400">
                <a:solidFill>
                  <a:srgbClr val="C00000"/>
                </a:solidFill>
                <a:latin typeface="锐字工房云字库美黑GBK" panose="02010604000000000000" charset="-122"/>
                <a:ea typeface="锐字工房云字库美黑GBK" panose="02010604000000000000" charset="-122"/>
              </a:rPr>
              <a:t>应急预案</a:t>
            </a:r>
            <a:r>
              <a:rPr lang="zh-CN" altLang="en-US" sz="1400">
                <a:latin typeface="锐字工房云字库美黑GBK" panose="02010604000000000000" charset="-122"/>
                <a:ea typeface="锐字工房云字库美黑GBK" panose="02010604000000000000" charset="-122"/>
              </a:rPr>
              <a:t>或</a:t>
            </a:r>
            <a:r>
              <a:rPr lang="zh-CN" altLang="en-US" sz="1400">
                <a:solidFill>
                  <a:srgbClr val="C00000"/>
                </a:solidFill>
                <a:latin typeface="锐字工房云字库美黑GBK" panose="02010604000000000000" charset="-122"/>
                <a:ea typeface="锐字工房云字库美黑GBK" panose="02010604000000000000" charset="-122"/>
              </a:rPr>
              <a:t>应急处置措施</a:t>
            </a:r>
            <a:r>
              <a:rPr lang="zh-CN" altLang="en-US" sz="1400">
                <a:latin typeface="锐字工房云字库美黑GBK" panose="02010604000000000000" charset="-122"/>
                <a:ea typeface="锐字工房云字库美黑GBK" panose="02010604000000000000" charset="-122"/>
              </a:rPr>
              <a:t>，落实监控责任，防止隐患发展为事故。</a:t>
            </a:r>
            <a:endParaRPr lang="zh-CN" altLang="en-US" sz="1400">
              <a:latin typeface="锐字工房云字库美黑GBK" panose="02010604000000000000" charset="-122"/>
              <a:ea typeface="锐字工房云字库美黑GBK" panose="02010604000000000000" charset="-122"/>
            </a:endParaRPr>
          </a:p>
        </p:txBody>
      </p:sp>
    </p:spTree>
  </p:cSld>
  <p:clrMapOvr>
    <a:masterClrMapping/>
  </p:clrMapOvr>
  <p:transition advClick="0"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21</a:t>
            </a:r>
            <a:endParaRPr lang="en-US" altLang="zh-CN" sz="2400">
              <a:solidFill>
                <a:schemeClr val="bg1"/>
              </a:solidFill>
              <a:latin typeface="微软雅黑" panose="020B0503020204020204" pitchFamily="34" charset="-122"/>
              <a:ea typeface="微软雅黑" panose="020B0503020204020204" pitchFamily="34" charset="-122"/>
            </a:endParaRPr>
          </a:p>
        </p:txBody>
      </p:sp>
      <p:pic>
        <p:nvPicPr>
          <p:cNvPr id="2" name="内容占位符 1"/>
          <p:cNvPicPr>
            <a:picLocks noChangeAspect="1"/>
          </p:cNvPicPr>
          <p:nvPr>
            <p:ph idx="4294967295"/>
          </p:nvPr>
        </p:nvPicPr>
        <p:blipFill>
          <a:blip r:embed="rId1"/>
          <a:stretch>
            <a:fillRect/>
          </a:stretch>
        </p:blipFill>
        <p:spPr>
          <a:xfrm>
            <a:off x="63500" y="698500"/>
            <a:ext cx="9080500" cy="4271645"/>
          </a:xfrm>
          <a:prstGeom prst="rect">
            <a:avLst/>
          </a:prstGeom>
        </p:spPr>
      </p:pic>
    </p:spTree>
  </p:cSld>
  <p:clrMapOvr>
    <a:masterClrMapping/>
  </p:clrMapOvr>
  <p:transition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1068705" y="5080"/>
            <a:ext cx="1861185" cy="450850"/>
          </a:xfrm>
          <a:prstGeom prst="rect">
            <a:avLst/>
          </a:prstGeom>
        </p:spPr>
        <p:txBody>
          <a:bodyPr wrap="square">
            <a:spAutoFit/>
          </a:bodyPr>
          <a:p>
            <a:pPr algn="dist">
              <a:lnSpc>
                <a:spcPct val="13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rPr>
              <a:t>什么是双控</a:t>
            </a:r>
            <a:endPar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 name="内容占位符 2"/>
          <p:cNvSpPr>
            <a:spLocks noGrp="1" noChangeArrowheads="1"/>
          </p:cNvSpPr>
          <p:nvPr>
            <p:ph idx="4294967295"/>
          </p:nvPr>
        </p:nvSpPr>
        <p:spPr>
          <a:xfrm>
            <a:off x="0" y="1237615"/>
            <a:ext cx="6369685" cy="1134745"/>
          </a:xfrm>
        </p:spPr>
        <p:txBody>
          <a:bodyPr>
            <a:noAutofit/>
            <a:scene3d>
              <a:camera prst="orthographicFront"/>
              <a:lightRig rig="threePt" dir="t"/>
            </a:scene3d>
          </a:bodyPr>
          <a:lstStyle/>
          <a:p>
            <a:pPr marL="0" indent="0" algn="ctr">
              <a:buFont typeface="Arial" panose="020B0604020202020204" pitchFamily="34" charset="0"/>
              <a:buNone/>
            </a:pPr>
            <a:r>
              <a:rPr lang="zh-CN" alt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思源黑体 CN Heavy" panose="020B0A00000000000000" charset="-122"/>
              </a:rPr>
              <a:t>风险   分级   管控</a:t>
            </a:r>
            <a:endParaRPr lang="zh-CN" alt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思源黑体 CN Heavy" panose="020B0A00000000000000" charset="-122"/>
            </a:endParaRPr>
          </a:p>
        </p:txBody>
      </p:sp>
      <p:sp>
        <p:nvSpPr>
          <p:cNvPr id="7" name="内容占位符 2"/>
          <p:cNvSpPr>
            <a:spLocks noGrp="1" noChangeArrowheads="1"/>
          </p:cNvSpPr>
          <p:nvPr/>
        </p:nvSpPr>
        <p:spPr bwMode="auto">
          <a:xfrm>
            <a:off x="772795" y="2675890"/>
            <a:ext cx="6379210" cy="113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spcBef>
                <a:spcPct val="20000"/>
              </a:spcBef>
            </a:pPr>
            <a:r>
              <a:rPr lang="zh-CN" altLang="en-US" sz="6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思源黑体 CN Heavy" panose="020B0A00000000000000" charset="-122"/>
              </a:rPr>
              <a:t>隐患   排查   治理</a:t>
            </a:r>
            <a:endParaRPr lang="zh-CN" altLang="en-US" sz="6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思源黑体 CN Heavy" panose="020B0A00000000000000" charset="-122"/>
            </a:endParaRPr>
          </a:p>
        </p:txBody>
      </p:sp>
      <p:sp>
        <p:nvSpPr>
          <p:cNvPr id="96" name="任意多边形 3"/>
          <p:cNvSpPr/>
          <p:nvPr>
            <p:custDataLst>
              <p:tags r:id="rId1"/>
            </p:custDataLst>
          </p:nvPr>
        </p:nvSpPr>
        <p:spPr bwMode="auto">
          <a:xfrm>
            <a:off x="4599359" y="2717526"/>
            <a:ext cx="4075151" cy="2194834"/>
          </a:xfrm>
          <a:custGeom>
            <a:avLst/>
            <a:gdLst>
              <a:gd name="T0" fmla="*/ 4807 w 4807"/>
              <a:gd name="T1" fmla="*/ 0 h 2589"/>
              <a:gd name="T2" fmla="*/ 0 w 4807"/>
              <a:gd name="T3" fmla="*/ 2589 h 2589"/>
            </a:gdLst>
            <a:ahLst/>
            <a:cxnLst>
              <a:cxn ang="0">
                <a:pos x="T0" y="T1"/>
              </a:cxn>
              <a:cxn ang="0">
                <a:pos x="T2" y="T3"/>
              </a:cxn>
            </a:cxnLst>
            <a:rect l="0" t="0" r="r" b="b"/>
            <a:pathLst>
              <a:path w="4807" h="2589">
                <a:moveTo>
                  <a:pt x="4807" y="0"/>
                </a:moveTo>
                <a:cubicBezTo>
                  <a:pt x="3648" y="1357"/>
                  <a:pt x="1543" y="2491"/>
                  <a:pt x="0" y="2589"/>
                </a:cubicBezTo>
              </a:path>
            </a:pathLst>
          </a:custGeom>
          <a:noFill/>
          <a:ln w="76200" cap="rnd">
            <a:solidFill>
              <a:srgbClr val="4D576B">
                <a:lumMod val="20000"/>
                <a:lumOff val="80000"/>
              </a:srgbClr>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
        <p:nvSpPr>
          <p:cNvPr id="97" name="文本框 96"/>
          <p:cNvSpPr txBox="1"/>
          <p:nvPr>
            <p:custDataLst>
              <p:tags r:id="rId2"/>
            </p:custDataLst>
          </p:nvPr>
        </p:nvSpPr>
        <p:spPr>
          <a:xfrm>
            <a:off x="7897836" y="3524686"/>
            <a:ext cx="884426" cy="191695"/>
          </a:xfrm>
          <a:prstGeom prst="rect">
            <a:avLst/>
          </a:prstGeom>
          <a:noFill/>
        </p:spPr>
        <p:txBody>
          <a:bodyPr wrap="square" lIns="67500" tIns="35100" rIns="67500" bIns="0" anchor="b" anchorCtr="0">
            <a:noAutofit/>
          </a:bodyPr>
          <a:p>
            <a:pPr>
              <a:lnSpc>
                <a:spcPct val="120000"/>
              </a:lnSpc>
            </a:pPr>
            <a:r>
              <a:rPr lang="zh-CN" altLang="en-US" sz="1600" b="1" spc="300">
                <a:solidFill>
                  <a:schemeClr val="accent6">
                    <a:lumMod val="50000"/>
                  </a:schemeClr>
                </a:solidFill>
                <a:latin typeface="微软雅黑" panose="020B0503020204020204" pitchFamily="34" charset="-122"/>
                <a:ea typeface="微软雅黑" panose="020B0503020204020204" pitchFamily="34" charset="-122"/>
                <a:cs typeface="+mn-ea"/>
              </a:rPr>
              <a:t>事故</a:t>
            </a:r>
            <a:endParaRPr lang="zh-CN" altLang="en-US" sz="1600" b="1" spc="300">
              <a:solidFill>
                <a:schemeClr val="accent6">
                  <a:lumMod val="50000"/>
                </a:schemeClr>
              </a:solidFill>
              <a:latin typeface="微软雅黑" panose="020B0503020204020204" pitchFamily="34" charset="-122"/>
              <a:ea typeface="微软雅黑" panose="020B0503020204020204" pitchFamily="34" charset="-122"/>
              <a:cs typeface="+mn-ea"/>
            </a:endParaRPr>
          </a:p>
        </p:txBody>
      </p:sp>
      <p:sp>
        <p:nvSpPr>
          <p:cNvPr id="98" name="文本框 97"/>
          <p:cNvSpPr txBox="1"/>
          <p:nvPr>
            <p:custDataLst>
              <p:tags r:id="rId3"/>
            </p:custDataLst>
          </p:nvPr>
        </p:nvSpPr>
        <p:spPr>
          <a:xfrm>
            <a:off x="7897836" y="3742599"/>
            <a:ext cx="884426" cy="197141"/>
          </a:xfrm>
          <a:prstGeom prst="rect">
            <a:avLst/>
          </a:prstGeom>
          <a:noFill/>
        </p:spPr>
        <p:txBody>
          <a:bodyPr wrap="square" lIns="67500" tIns="0" rIns="67500" bIns="35100" anchor="t" anchorCtr="0">
            <a:noAutofit/>
          </a:bodyPr>
          <a:p>
            <a:pPr>
              <a:lnSpc>
                <a:spcPct val="120000"/>
              </a:lnSpc>
            </a:pPr>
            <a:r>
              <a:rPr lang="zh-CN" altLang="en-US" sz="900" b="1" spc="150">
                <a:latin typeface="微软雅黑" panose="020B0503020204020204" pitchFamily="34" charset="-122"/>
                <a:ea typeface="微软雅黑" panose="020B0503020204020204" pitchFamily="34" charset="-122"/>
              </a:rPr>
              <a:t>不能容忍</a:t>
            </a:r>
            <a:endParaRPr lang="zh-CN" altLang="en-US" sz="900" b="1" spc="150">
              <a:latin typeface="微软雅黑" panose="020B0503020204020204" pitchFamily="34" charset="-122"/>
              <a:ea typeface="微软雅黑" panose="020B0503020204020204" pitchFamily="34" charset="-122"/>
            </a:endParaRPr>
          </a:p>
        </p:txBody>
      </p:sp>
      <p:sp>
        <p:nvSpPr>
          <p:cNvPr id="99" name="椭圆 98"/>
          <p:cNvSpPr/>
          <p:nvPr>
            <p:custDataLst>
              <p:tags r:id="rId4"/>
            </p:custDataLst>
          </p:nvPr>
        </p:nvSpPr>
        <p:spPr>
          <a:xfrm>
            <a:off x="7617136" y="3506534"/>
            <a:ext cx="224756" cy="224756"/>
          </a:xfrm>
          <a:prstGeom prst="ellipse">
            <a:avLst/>
          </a:prstGeom>
          <a:solidFill>
            <a:schemeClr val="accent6">
              <a:lumMod val="50000"/>
            </a:schemeClr>
          </a:solidFill>
          <a:ln w="6350" cap="flat" cmpd="sng" algn="ctr">
            <a:noFill/>
            <a:prstDash val="solid"/>
            <a:miter lim="800000"/>
          </a:ln>
          <a:effec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
        <p:nvSpPr>
          <p:cNvPr id="101" name="文本框 100"/>
          <p:cNvSpPr txBox="1"/>
          <p:nvPr>
            <p:custDataLst>
              <p:tags r:id="rId5"/>
            </p:custDataLst>
          </p:nvPr>
        </p:nvSpPr>
        <p:spPr>
          <a:xfrm>
            <a:off x="7229341" y="3965927"/>
            <a:ext cx="884426" cy="191695"/>
          </a:xfrm>
          <a:prstGeom prst="rect">
            <a:avLst/>
          </a:prstGeom>
          <a:noFill/>
        </p:spPr>
        <p:txBody>
          <a:bodyPr wrap="square" lIns="67500" tIns="35100" rIns="67500" bIns="0" anchor="b" anchorCtr="0">
            <a:noAutofit/>
          </a:bodyPr>
          <a:p>
            <a:pPr>
              <a:lnSpc>
                <a:spcPct val="120000"/>
              </a:lnSpc>
            </a:pPr>
            <a:r>
              <a:rPr lang="zh-CN" altLang="en-US" sz="1600" b="1" spc="300">
                <a:solidFill>
                  <a:schemeClr val="accent6">
                    <a:lumMod val="75000"/>
                  </a:schemeClr>
                </a:solidFill>
                <a:latin typeface="微软雅黑" panose="020B0503020204020204" pitchFamily="34" charset="-122"/>
                <a:ea typeface="微软雅黑" panose="020B0503020204020204" pitchFamily="34" charset="-122"/>
                <a:cs typeface="+mn-ea"/>
              </a:rPr>
              <a:t>隐患</a:t>
            </a:r>
            <a:endParaRPr lang="zh-CN" altLang="en-US" sz="1600" b="1" spc="300">
              <a:solidFill>
                <a:schemeClr val="accent6">
                  <a:lumMod val="75000"/>
                </a:schemeClr>
              </a:solidFill>
              <a:latin typeface="微软雅黑" panose="020B0503020204020204" pitchFamily="34" charset="-122"/>
              <a:ea typeface="微软雅黑" panose="020B0503020204020204" pitchFamily="34" charset="-122"/>
              <a:cs typeface="+mn-ea"/>
            </a:endParaRPr>
          </a:p>
        </p:txBody>
      </p:sp>
      <p:sp>
        <p:nvSpPr>
          <p:cNvPr id="102" name="文本框 101"/>
          <p:cNvSpPr txBox="1"/>
          <p:nvPr>
            <p:custDataLst>
              <p:tags r:id="rId6"/>
            </p:custDataLst>
          </p:nvPr>
        </p:nvSpPr>
        <p:spPr>
          <a:xfrm>
            <a:off x="7229341" y="4183840"/>
            <a:ext cx="884426" cy="197141"/>
          </a:xfrm>
          <a:prstGeom prst="rect">
            <a:avLst/>
          </a:prstGeom>
          <a:noFill/>
        </p:spPr>
        <p:txBody>
          <a:bodyPr wrap="square" lIns="67500" tIns="0" rIns="67500" bIns="35100" anchor="t" anchorCtr="0">
            <a:noAutofit/>
          </a:bodyPr>
          <a:p>
            <a:pPr>
              <a:lnSpc>
                <a:spcPct val="120000"/>
              </a:lnSpc>
            </a:pPr>
            <a:r>
              <a:rPr lang="zh-CN" altLang="en-US" sz="900" b="1" spc="150">
                <a:latin typeface="微软雅黑" panose="020B0503020204020204" pitchFamily="34" charset="-122"/>
                <a:ea typeface="微软雅黑" panose="020B0503020204020204" pitchFamily="34" charset="-122"/>
              </a:rPr>
              <a:t>必须消除</a:t>
            </a:r>
            <a:endParaRPr lang="zh-CN" altLang="en-US" sz="900" b="1" spc="150">
              <a:latin typeface="微软雅黑" panose="020B0503020204020204" pitchFamily="34" charset="-122"/>
              <a:ea typeface="微软雅黑" panose="020B0503020204020204" pitchFamily="34" charset="-122"/>
            </a:endParaRPr>
          </a:p>
        </p:txBody>
      </p:sp>
      <p:sp>
        <p:nvSpPr>
          <p:cNvPr id="103" name="椭圆 102"/>
          <p:cNvSpPr/>
          <p:nvPr>
            <p:custDataLst>
              <p:tags r:id="rId7"/>
            </p:custDataLst>
          </p:nvPr>
        </p:nvSpPr>
        <p:spPr>
          <a:xfrm>
            <a:off x="6938186" y="3957698"/>
            <a:ext cx="224756" cy="224756"/>
          </a:xfrm>
          <a:prstGeom prst="ellipse">
            <a:avLst/>
          </a:prstGeom>
          <a:solidFill>
            <a:schemeClr val="accent6">
              <a:lumMod val="75000"/>
            </a:schemeClr>
          </a:solidFill>
          <a:ln w="6350" cap="flat" cmpd="sng" algn="ctr">
            <a:noFill/>
            <a:prstDash val="solid"/>
            <a:miter lim="800000"/>
          </a:ln>
          <a:effec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
        <p:nvSpPr>
          <p:cNvPr id="105" name="文本框 104"/>
          <p:cNvSpPr txBox="1"/>
          <p:nvPr>
            <p:custDataLst>
              <p:tags r:id="rId8"/>
            </p:custDataLst>
          </p:nvPr>
        </p:nvSpPr>
        <p:spPr>
          <a:xfrm>
            <a:off x="6464501" y="4429579"/>
            <a:ext cx="884426" cy="191695"/>
          </a:xfrm>
          <a:prstGeom prst="rect">
            <a:avLst/>
          </a:prstGeom>
          <a:noFill/>
        </p:spPr>
        <p:txBody>
          <a:bodyPr wrap="square" lIns="67500" tIns="35100" rIns="67500" bIns="0" anchor="b" anchorCtr="0">
            <a:noAutofit/>
          </a:bodyPr>
          <a:p>
            <a:pPr>
              <a:lnSpc>
                <a:spcPct val="120000"/>
              </a:lnSpc>
            </a:pPr>
            <a:r>
              <a:rPr lang="zh-CN" altLang="en-US" sz="1600" b="1" spc="300">
                <a:solidFill>
                  <a:schemeClr val="accent6">
                    <a:lumMod val="60000"/>
                    <a:lumOff val="40000"/>
                  </a:schemeClr>
                </a:solidFill>
                <a:latin typeface="微软雅黑" panose="020B0503020204020204" pitchFamily="34" charset="-122"/>
                <a:ea typeface="微软雅黑" panose="020B0503020204020204" pitchFamily="34" charset="-122"/>
                <a:cs typeface="+mn-ea"/>
              </a:rPr>
              <a:t>风险</a:t>
            </a:r>
            <a:endParaRPr lang="zh-CN" altLang="en-US" sz="1600" b="1" spc="300">
              <a:solidFill>
                <a:schemeClr val="accent6">
                  <a:lumMod val="60000"/>
                  <a:lumOff val="40000"/>
                </a:schemeClr>
              </a:solidFill>
              <a:latin typeface="微软雅黑" panose="020B0503020204020204" pitchFamily="34" charset="-122"/>
              <a:ea typeface="微软雅黑" panose="020B0503020204020204" pitchFamily="34" charset="-122"/>
              <a:cs typeface="+mn-ea"/>
            </a:endParaRPr>
          </a:p>
        </p:txBody>
      </p:sp>
      <p:sp>
        <p:nvSpPr>
          <p:cNvPr id="106" name="文本框 105"/>
          <p:cNvSpPr txBox="1"/>
          <p:nvPr>
            <p:custDataLst>
              <p:tags r:id="rId9"/>
            </p:custDataLst>
          </p:nvPr>
        </p:nvSpPr>
        <p:spPr>
          <a:xfrm>
            <a:off x="6464300" y="4620895"/>
            <a:ext cx="884555" cy="223520"/>
          </a:xfrm>
          <a:prstGeom prst="rect">
            <a:avLst/>
          </a:prstGeom>
          <a:noFill/>
        </p:spPr>
        <p:txBody>
          <a:bodyPr wrap="square" lIns="67500" tIns="0" rIns="67500" bIns="35100" anchor="t" anchorCtr="0">
            <a:normAutofit/>
          </a:bodyPr>
          <a:p>
            <a:pPr>
              <a:lnSpc>
                <a:spcPct val="120000"/>
              </a:lnSpc>
            </a:pPr>
            <a:r>
              <a:rPr lang="zh-CN" altLang="en-US" sz="1000" b="1" spc="150">
                <a:latin typeface="微软雅黑" panose="020B0503020204020204" pitchFamily="34" charset="-122"/>
                <a:ea typeface="微软雅黑" panose="020B0503020204020204" pitchFamily="34" charset="-122"/>
              </a:rPr>
              <a:t>客观存在</a:t>
            </a:r>
            <a:endParaRPr lang="zh-CN" altLang="en-US" sz="1000" b="1" spc="150">
              <a:latin typeface="微软雅黑" panose="020B0503020204020204" pitchFamily="34" charset="-122"/>
              <a:ea typeface="微软雅黑" panose="020B0503020204020204" pitchFamily="34" charset="-122"/>
            </a:endParaRPr>
          </a:p>
        </p:txBody>
      </p:sp>
      <p:sp>
        <p:nvSpPr>
          <p:cNvPr id="107" name="椭圆 106"/>
          <p:cNvSpPr/>
          <p:nvPr>
            <p:custDataLst>
              <p:tags r:id="rId10"/>
            </p:custDataLst>
          </p:nvPr>
        </p:nvSpPr>
        <p:spPr>
          <a:xfrm>
            <a:off x="6172473" y="4339728"/>
            <a:ext cx="224756" cy="224756"/>
          </a:xfrm>
          <a:prstGeom prst="ellipse">
            <a:avLst/>
          </a:prstGeom>
          <a:solidFill>
            <a:schemeClr val="accent6">
              <a:lumMod val="60000"/>
              <a:lumOff val="40000"/>
            </a:schemeClr>
          </a:solidFill>
          <a:ln w="6350" cap="flat" cmpd="sng" algn="ctr">
            <a:noFill/>
            <a:prstDash val="solid"/>
            <a:miter lim="800000"/>
          </a:ln>
          <a:effectLst/>
        </p:spPr>
        <p:txBody>
          <a:bodyPr anchor="ctr"/>
          <a:p>
            <a:pPr algn="ctr">
              <a:lnSpc>
                <a:spcPct val="130000"/>
              </a:lnSpc>
            </a:pPr>
            <a:endParaRPr sz="1350">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transition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59180" y="-9525"/>
            <a:ext cx="4943475" cy="470535"/>
          </a:xfrm>
          <a:prstGeom prst="rect">
            <a:avLst/>
          </a:prstGeom>
        </p:spPr>
        <p:txBody>
          <a:bodyPr wrap="square">
            <a:noAutofit/>
            <a:scene3d>
              <a:camera prst="orthographicFront"/>
              <a:lightRig rig="threePt" dir="t"/>
            </a:scene3d>
          </a:bodyPr>
          <a:lstStyle/>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风险分级管控涉及术语和定义</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cxnSp>
        <p:nvCxnSpPr>
          <p:cNvPr id="45" name="直接连接符 44"/>
          <p:cNvCxnSpPr/>
          <p:nvPr>
            <p:custDataLst>
              <p:tags r:id="rId1"/>
            </p:custDataLst>
          </p:nvPr>
        </p:nvCxnSpPr>
        <p:spPr>
          <a:xfrm>
            <a:off x="1928535" y="1109022"/>
            <a:ext cx="1286146" cy="0"/>
          </a:xfrm>
          <a:prstGeom prst="line">
            <a:avLst/>
          </a:prstGeom>
          <a:noFill/>
          <a:ln w="6350" cap="flat" cmpd="sng" algn="ctr">
            <a:solidFill>
              <a:sysClr val="window" lastClr="FFFFFF">
                <a:lumMod val="65000"/>
              </a:sysClr>
            </a:solidFill>
            <a:prstDash val="sysDash"/>
            <a:miter lim="800000"/>
          </a:ln>
          <a:effectLst/>
        </p:spPr>
      </p:cxnSp>
      <p:sp>
        <p:nvSpPr>
          <p:cNvPr id="47" name="矩形 46"/>
          <p:cNvSpPr/>
          <p:nvPr>
            <p:custDataLst>
              <p:tags r:id="rId2"/>
            </p:custDataLst>
          </p:nvPr>
        </p:nvSpPr>
        <p:spPr>
          <a:xfrm>
            <a:off x="1346469" y="105446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标题 1"/>
          <p:cNvSpPr txBox="1"/>
          <p:nvPr>
            <p:custDataLst>
              <p:tags r:id="rId3"/>
            </p:custDataLst>
          </p:nvPr>
        </p:nvSpPr>
        <p:spPr>
          <a:xfrm>
            <a:off x="1264920" y="1198880"/>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生产安全事故或健康损害事件发生的</a:t>
            </a:r>
            <a:r>
              <a:rPr lang="zh-CN" altLang="en-US" dirty="0">
                <a:solidFill>
                  <a:srgbClr val="C00000"/>
                </a:solidFill>
                <a:latin typeface="微软雅黑" panose="020B0503020204020204" pitchFamily="34" charset="-122"/>
                <a:ea typeface="微软雅黑" panose="020B0503020204020204" pitchFamily="34" charset="-122"/>
                <a:sym typeface="+mn-ea"/>
              </a:rPr>
              <a:t>可能性（</a:t>
            </a:r>
            <a:r>
              <a:rPr lang="zh-CN" altLang="en-US" dirty="0">
                <a:latin typeface="微软雅黑" panose="020B0503020204020204" pitchFamily="34" charset="-122"/>
                <a:ea typeface="微软雅黑" panose="020B0503020204020204" pitchFamily="34" charset="-122"/>
                <a:sym typeface="+mn-ea"/>
              </a:rPr>
              <a:t>发生的概率）</a:t>
            </a:r>
            <a:r>
              <a:rPr lang="zh-CN" altLang="en-US" dirty="0">
                <a:solidFill>
                  <a:srgbClr val="C00000"/>
                </a:solidFill>
                <a:latin typeface="微软雅黑" panose="020B0503020204020204" pitchFamily="34" charset="-122"/>
                <a:ea typeface="微软雅黑" panose="020B0503020204020204" pitchFamily="34" charset="-122"/>
                <a:sym typeface="+mn-ea"/>
              </a:rPr>
              <a:t>和严重性（</a:t>
            </a:r>
            <a:r>
              <a:rPr lang="zh-CN" altLang="en-US" dirty="0">
                <a:latin typeface="微软雅黑" panose="020B0503020204020204" pitchFamily="34" charset="-122"/>
                <a:ea typeface="微软雅黑" panose="020B0503020204020204" pitchFamily="34" charset="-122"/>
                <a:sym typeface="+mn-ea"/>
              </a:rPr>
              <a:t>人员伤害和经济损失）的组合</a:t>
            </a:r>
            <a:r>
              <a:rPr lang="zh-CN" altLang="en-US" dirty="0" smtClean="0">
                <a:latin typeface="微软雅黑" panose="020B0503020204020204" pitchFamily="34" charset="-122"/>
                <a:ea typeface="微软雅黑" panose="020B0503020204020204" pitchFamily="34" charset="-122"/>
                <a:sym typeface="+mn-ea"/>
              </a:rPr>
              <a:t>。</a:t>
            </a:r>
            <a:endParaRPr lang="zh-CN" altLang="en-US" dirty="0" smtClean="0">
              <a:latin typeface="微软雅黑" panose="020B0503020204020204" pitchFamily="34" charset="-122"/>
              <a:ea typeface="微软雅黑" panose="020B0503020204020204" pitchFamily="34" charset="-122"/>
              <a:sym typeface="+mn-ea"/>
            </a:endParaRPr>
          </a:p>
          <a:p>
            <a:pPr marL="0" indent="0">
              <a:lnSpc>
                <a:spcPct val="130000"/>
              </a:lnSpc>
              <a:spcBef>
                <a:spcPts val="0"/>
              </a:spcBef>
              <a:spcAft>
                <a:spcPts val="0"/>
              </a:spcAft>
              <a:buFont typeface="Wingdings" panose="05000000000000000000" pitchFamily="2" charset="2"/>
              <a:buNone/>
            </a:pPr>
            <a:r>
              <a:rPr lang="zh-CN" altLang="en-US" dirty="0" smtClean="0">
                <a:latin typeface="微软雅黑" panose="020B0503020204020204" pitchFamily="34" charset="-122"/>
                <a:ea typeface="微软雅黑" panose="020B0503020204020204" pitchFamily="34" charset="-122"/>
                <a:sym typeface="+mn-ea"/>
              </a:rPr>
              <a:t>风险=可能性×严重性。</a:t>
            </a:r>
            <a:endParaRPr lang="zh-CN" altLang="en-US" dirty="0" smtClean="0">
              <a:latin typeface="微软雅黑" panose="020B0503020204020204" pitchFamily="34" charset="-122"/>
              <a:ea typeface="微软雅黑" panose="020B0503020204020204" pitchFamily="34" charset="-122"/>
              <a:sym typeface="+mn-ea"/>
            </a:endParaRPr>
          </a:p>
          <a:p>
            <a:pPr marL="0" indent="0">
              <a:lnSpc>
                <a:spcPct val="130000"/>
              </a:lnSpc>
              <a:spcBef>
                <a:spcPts val="0"/>
              </a:spcBef>
              <a:spcAft>
                <a:spcPts val="0"/>
              </a:spcAft>
              <a:buFont typeface="Wingdings" panose="05000000000000000000" pitchFamily="2" charset="2"/>
              <a:buNone/>
            </a:pPr>
            <a:endParaRPr lang="zh-CN" altLang="en-US" spc="150">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标题 1"/>
          <p:cNvSpPr txBox="1"/>
          <p:nvPr>
            <p:custDataLst>
              <p:tags r:id="rId4"/>
            </p:custDataLst>
          </p:nvPr>
        </p:nvSpPr>
        <p:spPr>
          <a:xfrm>
            <a:off x="968755" y="61800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4" name="直接连接符 53"/>
          <p:cNvCxnSpPr/>
          <p:nvPr>
            <p:custDataLst>
              <p:tags r:id="rId5"/>
            </p:custDataLst>
          </p:nvPr>
        </p:nvCxnSpPr>
        <p:spPr>
          <a:xfrm>
            <a:off x="4417972" y="1109022"/>
            <a:ext cx="1286146" cy="0"/>
          </a:xfrm>
          <a:prstGeom prst="line">
            <a:avLst/>
          </a:prstGeom>
          <a:noFill/>
          <a:ln w="6350" cap="flat" cmpd="sng" algn="ctr">
            <a:solidFill>
              <a:sysClr val="window" lastClr="FFFFFF">
                <a:lumMod val="65000"/>
              </a:sysClr>
            </a:solidFill>
            <a:prstDash val="sysDash"/>
            <a:miter lim="800000"/>
          </a:ln>
          <a:effectLst/>
        </p:spPr>
      </p:cxnSp>
      <p:sp>
        <p:nvSpPr>
          <p:cNvPr id="55" name="矩形 54"/>
          <p:cNvSpPr/>
          <p:nvPr>
            <p:custDataLst>
              <p:tags r:id="rId6"/>
            </p:custDataLst>
          </p:nvPr>
        </p:nvSpPr>
        <p:spPr>
          <a:xfrm>
            <a:off x="3835906" y="105446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标题 1"/>
          <p:cNvSpPr txBox="1"/>
          <p:nvPr>
            <p:custDataLst>
              <p:tags r:id="rId7"/>
            </p:custDataLst>
          </p:nvPr>
        </p:nvSpPr>
        <p:spPr>
          <a:xfrm>
            <a:off x="3458193" y="61800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8" name="直接连接符 57"/>
          <p:cNvCxnSpPr/>
          <p:nvPr>
            <p:custDataLst>
              <p:tags r:id="rId8"/>
            </p:custDataLst>
          </p:nvPr>
        </p:nvCxnSpPr>
        <p:spPr>
          <a:xfrm>
            <a:off x="6907410" y="1109021"/>
            <a:ext cx="1286147" cy="0"/>
          </a:xfrm>
          <a:prstGeom prst="line">
            <a:avLst/>
          </a:prstGeom>
          <a:noFill/>
          <a:ln w="6350" cap="flat" cmpd="sng" algn="ctr">
            <a:solidFill>
              <a:sysClr val="window" lastClr="FFFFFF">
                <a:lumMod val="65000"/>
              </a:sysClr>
            </a:solidFill>
            <a:prstDash val="sysDash"/>
            <a:miter lim="800000"/>
          </a:ln>
          <a:effectLst/>
        </p:spPr>
      </p:cxnSp>
      <p:sp>
        <p:nvSpPr>
          <p:cNvPr id="59" name="矩形 58"/>
          <p:cNvSpPr/>
          <p:nvPr>
            <p:custDataLst>
              <p:tags r:id="rId9"/>
            </p:custDataLst>
          </p:nvPr>
        </p:nvSpPr>
        <p:spPr>
          <a:xfrm>
            <a:off x="6325344" y="105446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标题 1"/>
          <p:cNvSpPr txBox="1"/>
          <p:nvPr>
            <p:custDataLst>
              <p:tags r:id="rId10"/>
            </p:custDataLst>
          </p:nvPr>
        </p:nvSpPr>
        <p:spPr>
          <a:xfrm>
            <a:off x="5947631" y="61800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2" name="直接连接符 61"/>
          <p:cNvCxnSpPr/>
          <p:nvPr>
            <p:custDataLst>
              <p:tags r:id="rId11"/>
            </p:custDataLst>
          </p:nvPr>
        </p:nvCxnSpPr>
        <p:spPr>
          <a:xfrm>
            <a:off x="1983780" y="2958142"/>
            <a:ext cx="1286146" cy="0"/>
          </a:xfrm>
          <a:prstGeom prst="line">
            <a:avLst/>
          </a:prstGeom>
          <a:noFill/>
          <a:ln w="6350" cap="flat" cmpd="sng" algn="ctr">
            <a:solidFill>
              <a:sysClr val="window" lastClr="FFFFFF">
                <a:lumMod val="65000"/>
              </a:sysClr>
            </a:solidFill>
            <a:prstDash val="sysDash"/>
            <a:miter lim="800000"/>
          </a:ln>
          <a:effectLst/>
        </p:spPr>
      </p:cxnSp>
      <p:sp>
        <p:nvSpPr>
          <p:cNvPr id="63" name="矩形 62"/>
          <p:cNvSpPr/>
          <p:nvPr>
            <p:custDataLst>
              <p:tags r:id="rId12"/>
            </p:custDataLst>
          </p:nvPr>
        </p:nvSpPr>
        <p:spPr>
          <a:xfrm>
            <a:off x="1401714" y="290358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5" name="标题 1"/>
          <p:cNvSpPr txBox="1"/>
          <p:nvPr>
            <p:custDataLst>
              <p:tags r:id="rId13"/>
            </p:custDataLst>
          </p:nvPr>
        </p:nvSpPr>
        <p:spPr>
          <a:xfrm>
            <a:off x="1024000" y="246712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4</a:t>
            </a:r>
            <a:endPar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6" name="直接连接符 65"/>
          <p:cNvCxnSpPr/>
          <p:nvPr>
            <p:custDataLst>
              <p:tags r:id="rId14"/>
            </p:custDataLst>
          </p:nvPr>
        </p:nvCxnSpPr>
        <p:spPr>
          <a:xfrm>
            <a:off x="4473217" y="2958142"/>
            <a:ext cx="1286146" cy="0"/>
          </a:xfrm>
          <a:prstGeom prst="line">
            <a:avLst/>
          </a:prstGeom>
          <a:noFill/>
          <a:ln w="6350" cap="flat" cmpd="sng" algn="ctr">
            <a:solidFill>
              <a:sysClr val="window" lastClr="FFFFFF">
                <a:lumMod val="65000"/>
              </a:sysClr>
            </a:solidFill>
            <a:prstDash val="sysDash"/>
            <a:miter lim="800000"/>
          </a:ln>
          <a:effectLst/>
        </p:spPr>
      </p:cxnSp>
      <p:sp>
        <p:nvSpPr>
          <p:cNvPr id="67" name="矩形 66"/>
          <p:cNvSpPr/>
          <p:nvPr>
            <p:custDataLst>
              <p:tags r:id="rId15"/>
            </p:custDataLst>
          </p:nvPr>
        </p:nvSpPr>
        <p:spPr>
          <a:xfrm>
            <a:off x="3891151" y="290358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标题 1"/>
          <p:cNvSpPr txBox="1"/>
          <p:nvPr>
            <p:custDataLst>
              <p:tags r:id="rId16"/>
            </p:custDataLst>
          </p:nvPr>
        </p:nvSpPr>
        <p:spPr>
          <a:xfrm>
            <a:off x="3513438" y="246712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5</a:t>
            </a:r>
            <a:endPar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0" name="直接连接符 69"/>
          <p:cNvCxnSpPr/>
          <p:nvPr>
            <p:custDataLst>
              <p:tags r:id="rId17"/>
            </p:custDataLst>
          </p:nvPr>
        </p:nvCxnSpPr>
        <p:spPr>
          <a:xfrm>
            <a:off x="6962655" y="2958141"/>
            <a:ext cx="1286147" cy="0"/>
          </a:xfrm>
          <a:prstGeom prst="line">
            <a:avLst/>
          </a:prstGeom>
          <a:noFill/>
          <a:ln w="6350" cap="flat" cmpd="sng" algn="ctr">
            <a:solidFill>
              <a:sysClr val="window" lastClr="FFFFFF">
                <a:lumMod val="65000"/>
              </a:sysClr>
            </a:solidFill>
            <a:prstDash val="sysDash"/>
            <a:miter lim="800000"/>
          </a:ln>
          <a:effectLst/>
        </p:spPr>
      </p:cxnSp>
      <p:sp>
        <p:nvSpPr>
          <p:cNvPr id="71" name="矩形 70"/>
          <p:cNvSpPr/>
          <p:nvPr>
            <p:custDataLst>
              <p:tags r:id="rId18"/>
            </p:custDataLst>
          </p:nvPr>
        </p:nvSpPr>
        <p:spPr>
          <a:xfrm>
            <a:off x="6380589" y="2903585"/>
            <a:ext cx="1018670" cy="61217"/>
          </a:xfrm>
          <a:prstGeom prst="rect">
            <a:avLst/>
          </a:prstGeom>
          <a:solidFill>
            <a:srgbClr val="00561F"/>
          </a:solidFill>
          <a:ln w="12700" cap="flat" cmpd="sng" algn="ctr">
            <a:noFill/>
            <a:prstDash val="solid"/>
            <a:miter lim="800000"/>
          </a:ln>
          <a:effectLst/>
        </p:spPr>
        <p:txBody>
          <a:bodyPr rtlCol="0" anchor="ctr">
            <a:normAutofit fontScale="25000" lnSpcReduction="20000"/>
          </a:bodyPr>
          <a:lstStyle/>
          <a:p>
            <a:pPr algn="ctr">
              <a:lnSpc>
                <a:spcPct val="14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3" name="标题 1"/>
          <p:cNvSpPr txBox="1"/>
          <p:nvPr>
            <p:custDataLst>
              <p:tags r:id="rId19"/>
            </p:custDataLst>
          </p:nvPr>
        </p:nvSpPr>
        <p:spPr>
          <a:xfrm>
            <a:off x="6002876" y="2467121"/>
            <a:ext cx="229462" cy="724269"/>
          </a:xfrm>
          <a:prstGeom prst="rect">
            <a:avLst/>
          </a:prstGeom>
          <a:noFill/>
        </p:spPr>
        <p:txBody>
          <a:bodyPr wrap="square" rtlCol="0" anchor="ctr">
            <a:normAutofit fontScale="40000"/>
          </a:bodyPr>
          <a:lstStyle>
            <a:defPPr>
              <a:defRPr lang="zh-CN"/>
            </a:defPPr>
            <a:lvl1pPr>
              <a:lnSpc>
                <a:spcPct val="130000"/>
              </a:lnSpc>
              <a:defRPr sz="1200"/>
            </a:lvl1pPr>
          </a:lstStyle>
          <a:p>
            <a:pPr algn="ctr">
              <a:lnSpc>
                <a:spcPct val="120000"/>
              </a:lnSpc>
            </a:pPr>
            <a:r>
              <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6</a:t>
            </a:r>
            <a:endParaRPr lang="en-US" sz="3000" b="1" spc="15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346200" y="689610"/>
            <a:ext cx="1017905"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风 险</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4" name="文本框 3"/>
          <p:cNvSpPr txBox="1"/>
          <p:nvPr/>
        </p:nvSpPr>
        <p:spPr>
          <a:xfrm>
            <a:off x="3836035" y="689610"/>
            <a:ext cx="1017905"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危险源</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5" name="文本框 4"/>
          <p:cNvSpPr txBox="1"/>
          <p:nvPr/>
        </p:nvSpPr>
        <p:spPr>
          <a:xfrm>
            <a:off x="6323965" y="689610"/>
            <a:ext cx="1019810" cy="368300"/>
          </a:xfrm>
          <a:prstGeom prst="rect">
            <a:avLst/>
          </a:prstGeom>
          <a:noFill/>
        </p:spPr>
        <p:txBody>
          <a:bodyPr wrap="square" rtlCol="0">
            <a:spAutoFit/>
          </a:bodyPr>
          <a:p>
            <a:pPr algn="dist"/>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风险点</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7" name="文本框 6"/>
          <p:cNvSpPr txBox="1"/>
          <p:nvPr/>
        </p:nvSpPr>
        <p:spPr>
          <a:xfrm>
            <a:off x="1329690" y="2538730"/>
            <a:ext cx="1360805" cy="368300"/>
          </a:xfrm>
          <a:prstGeom prst="rect">
            <a:avLst/>
          </a:prstGeom>
          <a:noFill/>
        </p:spPr>
        <p:txBody>
          <a:bodyPr wrap="square" rtlCol="0">
            <a:spAutoFit/>
          </a:bodyPr>
          <a:p>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危险源辨识</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8" name="标题 1"/>
          <p:cNvSpPr txBox="1"/>
          <p:nvPr>
            <p:custDataLst>
              <p:tags r:id="rId20"/>
            </p:custDataLst>
          </p:nvPr>
        </p:nvSpPr>
        <p:spPr>
          <a:xfrm>
            <a:off x="3742690" y="1198880"/>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可能导致人身伤害和（或）健康损害和（或）财产损失的</a:t>
            </a:r>
            <a:r>
              <a:rPr lang="zh-CN" altLang="en-US" dirty="0">
                <a:solidFill>
                  <a:srgbClr val="C00000"/>
                </a:solidFill>
                <a:latin typeface="微软雅黑" panose="020B0503020204020204" pitchFamily="34" charset="-122"/>
                <a:ea typeface="微软雅黑" panose="020B0503020204020204" pitchFamily="34" charset="-122"/>
                <a:sym typeface="+mn-ea"/>
              </a:rPr>
              <a:t>根源</a:t>
            </a:r>
            <a:r>
              <a:rPr lang="zh-CN" altLang="en-US" dirty="0">
                <a:latin typeface="微软雅黑" panose="020B0503020204020204" pitchFamily="34" charset="-122"/>
                <a:ea typeface="微软雅黑" panose="020B0503020204020204" pitchFamily="34" charset="-122"/>
                <a:sym typeface="+mn-ea"/>
              </a:rPr>
              <a:t>、</a:t>
            </a:r>
            <a:r>
              <a:rPr lang="zh-CN" altLang="en-US" dirty="0">
                <a:solidFill>
                  <a:srgbClr val="C00000"/>
                </a:solidFill>
                <a:latin typeface="微软雅黑" panose="020B0503020204020204" pitchFamily="34" charset="-122"/>
                <a:ea typeface="微软雅黑" panose="020B0503020204020204" pitchFamily="34" charset="-122"/>
                <a:sym typeface="+mn-ea"/>
              </a:rPr>
              <a:t>状态</a:t>
            </a:r>
            <a:r>
              <a:rPr lang="zh-CN" altLang="en-US" dirty="0">
                <a:latin typeface="微软雅黑" panose="020B0503020204020204" pitchFamily="34" charset="-122"/>
                <a:ea typeface="微软雅黑" panose="020B0503020204020204" pitchFamily="34" charset="-122"/>
                <a:sym typeface="+mn-ea"/>
              </a:rPr>
              <a:t>或</a:t>
            </a:r>
            <a:r>
              <a:rPr lang="zh-CN" altLang="en-US" dirty="0">
                <a:solidFill>
                  <a:srgbClr val="C00000"/>
                </a:solidFill>
                <a:latin typeface="微软雅黑" panose="020B0503020204020204" pitchFamily="34" charset="-122"/>
                <a:ea typeface="微软雅黑" panose="020B0503020204020204" pitchFamily="34" charset="-122"/>
                <a:sym typeface="+mn-ea"/>
              </a:rPr>
              <a:t>行为</a:t>
            </a:r>
            <a:r>
              <a:rPr lang="zh-CN" altLang="en-US" dirty="0">
                <a:latin typeface="微软雅黑" panose="020B0503020204020204" pitchFamily="34" charset="-122"/>
                <a:ea typeface="微软雅黑" panose="020B0503020204020204" pitchFamily="34" charset="-122"/>
                <a:sym typeface="+mn-ea"/>
              </a:rPr>
              <a:t>，或它们的组合。</a:t>
            </a:r>
            <a:endParaRPr lang="zh-CN" altLang="en-US" dirty="0">
              <a:latin typeface="微软雅黑" panose="020B0503020204020204" pitchFamily="34" charset="-122"/>
              <a:ea typeface="微软雅黑" panose="020B0503020204020204" pitchFamily="34" charset="-122"/>
              <a:sym typeface="+mn-ea"/>
            </a:endParaRPr>
          </a:p>
        </p:txBody>
      </p:sp>
      <p:sp>
        <p:nvSpPr>
          <p:cNvPr id="9" name="标题 1"/>
          <p:cNvSpPr txBox="1"/>
          <p:nvPr>
            <p:custDataLst>
              <p:tags r:id="rId21"/>
            </p:custDataLst>
          </p:nvPr>
        </p:nvSpPr>
        <p:spPr>
          <a:xfrm>
            <a:off x="6193790" y="1198880"/>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风险伴随的设施、部位、场所和区域，以及在设施、部位、场所和区域实施的伴随风险的作业活动，或以上两者的组合。</a:t>
            </a:r>
            <a:endParaRPr lang="zh-CN" altLang="en-US" dirty="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3891280" y="2538730"/>
            <a:ext cx="1360805" cy="368300"/>
          </a:xfrm>
          <a:prstGeom prst="rect">
            <a:avLst/>
          </a:prstGeom>
          <a:noFill/>
        </p:spPr>
        <p:txBody>
          <a:bodyPr wrap="square" rtlCol="0">
            <a:spAutoFit/>
          </a:bodyPr>
          <a:p>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风险评价</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11" name="文本框 10"/>
          <p:cNvSpPr txBox="1"/>
          <p:nvPr/>
        </p:nvSpPr>
        <p:spPr>
          <a:xfrm>
            <a:off x="6323965" y="2538730"/>
            <a:ext cx="1360805" cy="368300"/>
          </a:xfrm>
          <a:prstGeom prst="rect">
            <a:avLst/>
          </a:prstGeom>
          <a:noFill/>
        </p:spPr>
        <p:txBody>
          <a:bodyPr wrap="square" rtlCol="0">
            <a:spAutoFit/>
          </a:bodyPr>
          <a:p>
            <a:r>
              <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rPr>
              <a:t>风险分级</a:t>
            </a:r>
            <a:endParaRPr lang="zh-CN" altLang="en-US">
              <a:solidFill>
                <a:schemeClr val="accent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锐字工房云字库粗黑GBK" panose="02010604000000000000" charset="-122"/>
            </a:endParaRPr>
          </a:p>
        </p:txBody>
      </p:sp>
      <p:sp>
        <p:nvSpPr>
          <p:cNvPr id="13" name="标题 1"/>
          <p:cNvSpPr txBox="1"/>
          <p:nvPr>
            <p:custDataLst>
              <p:tags r:id="rId22"/>
            </p:custDataLst>
          </p:nvPr>
        </p:nvSpPr>
        <p:spPr>
          <a:xfrm>
            <a:off x="1329690" y="3059430"/>
            <a:ext cx="2126615" cy="582295"/>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识别危险源的存在并确定其分布和特性的过程。</a:t>
            </a:r>
            <a:endParaRPr lang="zh-CN" altLang="en-US" dirty="0">
              <a:latin typeface="微软雅黑" panose="020B0503020204020204" pitchFamily="34" charset="-122"/>
              <a:ea typeface="微软雅黑" panose="020B0503020204020204" pitchFamily="34" charset="-122"/>
              <a:sym typeface="+mn-ea"/>
            </a:endParaRPr>
          </a:p>
        </p:txBody>
      </p:sp>
      <p:sp>
        <p:nvSpPr>
          <p:cNvPr id="15" name="标题 1"/>
          <p:cNvSpPr txBox="1"/>
          <p:nvPr>
            <p:custDataLst>
              <p:tags r:id="rId23"/>
            </p:custDataLst>
          </p:nvPr>
        </p:nvSpPr>
        <p:spPr>
          <a:xfrm>
            <a:off x="3820795" y="3059430"/>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对危险源导致的风险进行分析、评估、分级，对现有控制措施的充分性加以考虑，以及对风险是否可接受予以确定的过程。</a:t>
            </a:r>
            <a:endParaRPr lang="zh-CN" altLang="en-US" dirty="0">
              <a:latin typeface="微软雅黑" panose="020B0503020204020204" pitchFamily="34" charset="-122"/>
              <a:ea typeface="微软雅黑" panose="020B0503020204020204" pitchFamily="34" charset="-122"/>
              <a:sym typeface="+mn-ea"/>
            </a:endParaRPr>
          </a:p>
        </p:txBody>
      </p:sp>
      <p:sp>
        <p:nvSpPr>
          <p:cNvPr id="16" name="标题 1"/>
          <p:cNvSpPr txBox="1"/>
          <p:nvPr>
            <p:custDataLst>
              <p:tags r:id="rId24"/>
            </p:custDataLst>
          </p:nvPr>
        </p:nvSpPr>
        <p:spPr>
          <a:xfrm>
            <a:off x="6265545" y="3059430"/>
            <a:ext cx="2126615" cy="1311910"/>
          </a:xfrm>
          <a:prstGeom prst="rect">
            <a:avLst/>
          </a:prstGeom>
          <a:noFill/>
        </p:spPr>
        <p:txBody>
          <a:bodyPr wrap="square" rtlCol="0">
            <a:normAutofit/>
          </a:bodyPr>
          <a:lstStyle>
            <a:defPPr>
              <a:defRPr lang="zh-CN"/>
            </a:defPPr>
            <a:lvl1pPr>
              <a:lnSpc>
                <a:spcPct val="130000"/>
              </a:lnSpc>
              <a:defRPr sz="1200"/>
            </a:lvl1pPr>
          </a:lstStyle>
          <a:p>
            <a:pPr marL="0" indent="0">
              <a:lnSpc>
                <a:spcPct val="130000"/>
              </a:lnSpc>
              <a:spcBef>
                <a:spcPts val="0"/>
              </a:spcBef>
              <a:spcAft>
                <a:spcPts val="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指通过采用科学、合理方法对危险源所伴随的风险进行定量或定性评价，根据评价结果划分等级，进而实现分级管理。</a:t>
            </a:r>
            <a:endParaRPr lang="zh-CN" altLang="en-US" dirty="0">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942340" y="4400550"/>
            <a:ext cx="7631430" cy="694055"/>
          </a:xfrm>
          <a:prstGeom prst="rect">
            <a:avLst/>
          </a:prstGeom>
          <a:noFill/>
        </p:spPr>
        <p:txBody>
          <a:bodyPr wrap="square" rtlCol="0" anchor="t">
            <a:spAutoFit/>
          </a:bodyPr>
          <a:p>
            <a:pPr algn="dist" defTabSz="457200">
              <a:lnSpc>
                <a:spcPct val="140000"/>
              </a:lnSpc>
              <a:buClr>
                <a:schemeClr val="accent1">
                  <a:lumMod val="75000"/>
                </a:schemeClr>
              </a:buClr>
              <a:buSzPct val="145000"/>
              <a:buFont typeface="Wingdings" panose="05000000000000000000" pitchFamily="2" charset="2"/>
              <a:buNone/>
            </a:pPr>
            <a:r>
              <a:rPr lang="zh-CN" altLang="en-US" sz="1400" dirty="0">
                <a:solidFill>
                  <a:srgbClr val="C00000"/>
                </a:solidFill>
                <a:latin typeface="思源黑体 CN Heavy" panose="020B0A00000000000000" charset="-122"/>
                <a:ea typeface="思源黑体 CN Heavy" panose="020B0A00000000000000" charset="-122"/>
                <a:cs typeface="思源黑体 CN Heavy" panose="020B0A00000000000000" charset="-122"/>
                <a:sym typeface="+mn-ea"/>
              </a:rPr>
              <a:t>风险管控 ：</a:t>
            </a:r>
            <a:r>
              <a:rPr lang="zh-CN" altLang="en-US" sz="1400" dirty="0">
                <a:latin typeface="思源黑体 CN Heavy" panose="020B0A00000000000000" charset="-122"/>
                <a:ea typeface="思源黑体 CN Heavy" panose="020B0A00000000000000" charset="-122"/>
                <a:cs typeface="思源黑体 CN Heavy" panose="020B0A00000000000000" charset="-122"/>
                <a:sym typeface="+mn-ea"/>
              </a:rPr>
              <a:t>为有效管控风险，按照风险不同级别、所需管控资源、管控能力、管控</a:t>
            </a:r>
            <a:endParaRPr lang="zh-CN" altLang="en-US" sz="1400" dirty="0">
              <a:latin typeface="思源黑体 CN Heavy" panose="020B0A00000000000000" charset="-122"/>
              <a:ea typeface="思源黑体 CN Heavy" panose="020B0A00000000000000" charset="-122"/>
              <a:cs typeface="思源黑体 CN Heavy" panose="020B0A00000000000000" charset="-122"/>
              <a:sym typeface="+mn-ea"/>
            </a:endParaRPr>
          </a:p>
          <a:p>
            <a:pPr algn="dist" defTabSz="457200">
              <a:lnSpc>
                <a:spcPct val="140000"/>
              </a:lnSpc>
              <a:buClr>
                <a:schemeClr val="accent1">
                  <a:lumMod val="75000"/>
                </a:schemeClr>
              </a:buClr>
              <a:buSzPct val="145000"/>
              <a:buFont typeface="Wingdings" panose="05000000000000000000" pitchFamily="2" charset="2"/>
              <a:buNone/>
            </a:pPr>
            <a:r>
              <a:rPr lang="zh-CN" altLang="en-US" sz="1400" dirty="0">
                <a:latin typeface="思源黑体 CN Heavy" panose="020B0A00000000000000" charset="-122"/>
                <a:ea typeface="思源黑体 CN Heavy" panose="020B0A00000000000000" charset="-122"/>
                <a:cs typeface="思源黑体 CN Heavy" panose="020B0A00000000000000" charset="-122"/>
                <a:sym typeface="+mn-ea"/>
              </a:rPr>
              <a:t>措施复杂及难以程度等因素而事先确定不同管控层级的风险管控方式。</a:t>
            </a:r>
            <a:endParaRPr lang="en-US" altLang="zh-CN" sz="1400" dirty="0">
              <a:latin typeface="思源黑体 CN Heavy" panose="020B0A00000000000000" charset="-122"/>
              <a:ea typeface="思源黑体 CN Heavy" panose="020B0A00000000000000" charset="-122"/>
              <a:cs typeface="思源黑体 CN Heavy" panose="020B0A00000000000000" charset="-122"/>
              <a:sym typeface="+mn-ea"/>
            </a:endParaRPr>
          </a:p>
        </p:txBody>
      </p:sp>
    </p:spTree>
  </p:cSld>
  <p:clrMapOvr>
    <a:masterClrMapping/>
  </p:clrMapOvr>
  <p:transition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03</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068705" y="5080"/>
            <a:ext cx="2812415"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风险分级管控的步骤</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矩形 50"/>
          <p:cNvSpPr/>
          <p:nvPr>
            <p:custDataLst>
              <p:tags r:id="rId1"/>
            </p:custDataLst>
          </p:nvPr>
        </p:nvSpPr>
        <p:spPr>
          <a:xfrm>
            <a:off x="658495"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52" name="组合 51"/>
          <p:cNvGrpSpPr/>
          <p:nvPr>
            <p:custDataLst>
              <p:tags r:id="rId2"/>
            </p:custDataLst>
          </p:nvPr>
        </p:nvGrpSpPr>
        <p:grpSpPr>
          <a:xfrm rot="0">
            <a:off x="826135" y="1755775"/>
            <a:ext cx="1106805" cy="1670050"/>
            <a:chOff x="700632" y="3008410"/>
            <a:chExt cx="1097725" cy="1656332"/>
          </a:xfrm>
        </p:grpSpPr>
        <p:sp>
          <p:nvSpPr>
            <p:cNvPr id="53" name="矩形 52"/>
            <p:cNvSpPr/>
            <p:nvPr>
              <p:custDataLst>
                <p:tags r:id="rId3"/>
              </p:custDataLst>
            </p:nvPr>
          </p:nvSpPr>
          <p:spPr>
            <a:xfrm>
              <a:off x="703185"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tIns="270000" rtlCol="0" anchor="ctr">
              <a:normAutofit/>
            </a:bodyPr>
            <a:p>
              <a:pPr algn="l"/>
              <a:r>
                <a:rPr lang="en-US" altLang="zh-CN"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确定辨识的方法和范围</a:t>
              </a:r>
              <a:endParaRPr lang="en-US" altLang="zh-CN"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任意多边形 53"/>
            <p:cNvSpPr/>
            <p:nvPr>
              <p:custDataLst>
                <p:tags r:id="rId4"/>
              </p:custDataLst>
            </p:nvPr>
          </p:nvSpPr>
          <p:spPr>
            <a:xfrm>
              <a:off x="700632"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01</a:t>
              </a:r>
              <a:endParaRPr lang="zh-CN" altLang="en-US" sz="1350" dirty="0">
                <a:solidFill>
                  <a:schemeClr val="bg1"/>
                </a:solidFill>
                <a:sym typeface="Arial" panose="020B0604020202020204" pitchFamily="34" charset="0"/>
              </a:endParaRPr>
            </a:p>
          </p:txBody>
        </p:sp>
      </p:grpSp>
      <p:sp>
        <p:nvSpPr>
          <p:cNvPr id="55" name="矩形 54"/>
          <p:cNvSpPr/>
          <p:nvPr>
            <p:custDataLst>
              <p:tags r:id="rId5"/>
            </p:custDataLst>
          </p:nvPr>
        </p:nvSpPr>
        <p:spPr>
          <a:xfrm>
            <a:off x="199263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6" name="矩形 55"/>
          <p:cNvSpPr/>
          <p:nvPr>
            <p:custDataLst>
              <p:tags r:id="rId6"/>
            </p:custDataLst>
          </p:nvPr>
        </p:nvSpPr>
        <p:spPr>
          <a:xfrm>
            <a:off x="2019935"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7" name="矩形 56"/>
          <p:cNvSpPr/>
          <p:nvPr>
            <p:custDataLst>
              <p:tags r:id="rId7"/>
            </p:custDataLst>
          </p:nvPr>
        </p:nvSpPr>
        <p:spPr>
          <a:xfrm>
            <a:off x="335407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8" name="矩形 57"/>
          <p:cNvSpPr/>
          <p:nvPr>
            <p:custDataLst>
              <p:tags r:id="rId8"/>
            </p:custDataLst>
          </p:nvPr>
        </p:nvSpPr>
        <p:spPr>
          <a:xfrm>
            <a:off x="3380740"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59" name="矩形 58"/>
          <p:cNvSpPr/>
          <p:nvPr>
            <p:custDataLst>
              <p:tags r:id="rId9"/>
            </p:custDataLst>
          </p:nvPr>
        </p:nvSpPr>
        <p:spPr>
          <a:xfrm>
            <a:off x="4715510"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61" name="矩形 60"/>
          <p:cNvSpPr/>
          <p:nvPr>
            <p:custDataLst>
              <p:tags r:id="rId10"/>
            </p:custDataLst>
          </p:nvPr>
        </p:nvSpPr>
        <p:spPr>
          <a:xfrm>
            <a:off x="4742180"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62" name="矩形 61"/>
          <p:cNvSpPr/>
          <p:nvPr>
            <p:custDataLst>
              <p:tags r:id="rId11"/>
            </p:custDataLst>
          </p:nvPr>
        </p:nvSpPr>
        <p:spPr>
          <a:xfrm>
            <a:off x="6076315"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63" name="组合 62"/>
          <p:cNvGrpSpPr/>
          <p:nvPr>
            <p:custDataLst>
              <p:tags r:id="rId12"/>
            </p:custDataLst>
          </p:nvPr>
        </p:nvGrpSpPr>
        <p:grpSpPr>
          <a:xfrm rot="0">
            <a:off x="2181225" y="2345055"/>
            <a:ext cx="1106805" cy="1670050"/>
            <a:chOff x="2045062" y="3593004"/>
            <a:chExt cx="1097725" cy="1656332"/>
          </a:xfrm>
        </p:grpSpPr>
        <p:sp>
          <p:nvSpPr>
            <p:cNvPr id="64" name="矩形 63"/>
            <p:cNvSpPr/>
            <p:nvPr>
              <p:custDataLst>
                <p:tags r:id="rId13"/>
              </p:custDataLst>
            </p:nvPr>
          </p:nvSpPr>
          <p:spPr>
            <a:xfrm>
              <a:off x="2053414"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bIns="270000" rtlCol="0" anchor="ctr">
              <a:normAutofit lnSpcReduction="20000"/>
            </a:bodyPr>
            <a:p>
              <a:pPr algn="ctr">
                <a:lnSpc>
                  <a:spcPct val="110000"/>
                </a:lnSpc>
              </a:pP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a:p>
              <a:pPr algn="ctr">
                <a:lnSpc>
                  <a:spcPct val="110000"/>
                </a:lnSpc>
              </a:pP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gn="ctr">
                <a:lnSpc>
                  <a:spcPct val="11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收集资料</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gn="ctr">
                <a:lnSpc>
                  <a:spcPct val="11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划分作业活动，辨识危险源</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a:endParaRPr lang="zh-CN" altLang="en-US" sz="1350" b="1" dirty="0">
                <a:solidFill>
                  <a:schemeClr val="tx1"/>
                </a:solidFill>
                <a:latin typeface="微软雅黑" panose="020B0503020204020204" pitchFamily="34" charset="-122"/>
                <a:ea typeface="微软雅黑" panose="020B0503020204020204" pitchFamily="34" charset="-122"/>
              </a:endParaRPr>
            </a:p>
            <a:p>
              <a:pPr algn="ctr"/>
              <a:endParaRPr lang="zh-CN" altLang="en-US" sz="1350" b="1" dirty="0">
                <a:solidFill>
                  <a:schemeClr val="tx1"/>
                </a:solidFill>
                <a:latin typeface="微软雅黑" panose="020B0503020204020204" pitchFamily="34" charset="-122"/>
                <a:ea typeface="微软雅黑" panose="020B0503020204020204" pitchFamily="34" charset="-122"/>
              </a:endParaRPr>
            </a:p>
            <a:p>
              <a:pPr algn="ctr"/>
              <a:endParaRPr lang="en-US" altLang="zh-CN" sz="135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14"/>
              </p:custDataLst>
            </p:nvPr>
          </p:nvSpPr>
          <p:spPr>
            <a:xfrm flipH="1">
              <a:off x="2045062"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02</a:t>
              </a:r>
              <a:endParaRPr lang="zh-CN" altLang="en-US" sz="1350" dirty="0">
                <a:solidFill>
                  <a:schemeClr val="bg1"/>
                </a:solidFill>
                <a:sym typeface="Arial" panose="020B0604020202020204" pitchFamily="34" charset="0"/>
              </a:endParaRPr>
            </a:p>
          </p:txBody>
        </p:sp>
      </p:grpSp>
      <p:grpSp>
        <p:nvGrpSpPr>
          <p:cNvPr id="66" name="组合 65"/>
          <p:cNvGrpSpPr/>
          <p:nvPr>
            <p:custDataLst>
              <p:tags r:id="rId15"/>
            </p:custDataLst>
          </p:nvPr>
        </p:nvGrpSpPr>
        <p:grpSpPr>
          <a:xfrm rot="0">
            <a:off x="3550920" y="1755775"/>
            <a:ext cx="1108075" cy="1670050"/>
            <a:chOff x="3403643" y="3008410"/>
            <a:chExt cx="1099251" cy="1656332"/>
          </a:xfrm>
        </p:grpSpPr>
        <p:sp>
          <p:nvSpPr>
            <p:cNvPr id="67" name="矩形 66"/>
            <p:cNvSpPr/>
            <p:nvPr>
              <p:custDataLst>
                <p:tags r:id="rId16"/>
              </p:custDataLst>
            </p:nvPr>
          </p:nvSpPr>
          <p:spPr>
            <a:xfrm>
              <a:off x="3403643"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70000" rIns="68580" bIns="34290" numCol="1" spcCol="0" rtlCol="0" fromWordArt="0" anchor="ctr" anchorCtr="0" forceAA="0" compatLnSpc="1">
              <a:norm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评价风险</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风险分级</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a:endParaRPr lang="zh-CN" altLang="en-US"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17"/>
              </p:custDataLst>
            </p:nvPr>
          </p:nvSpPr>
          <p:spPr>
            <a:xfrm>
              <a:off x="3405169"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03</a:t>
              </a:r>
              <a:endParaRPr lang="zh-CN" altLang="en-US" sz="1350" dirty="0">
                <a:solidFill>
                  <a:schemeClr val="bg1"/>
                </a:solidFill>
                <a:sym typeface="Arial" panose="020B0604020202020204" pitchFamily="34" charset="0"/>
              </a:endParaRPr>
            </a:p>
          </p:txBody>
        </p:sp>
      </p:grpSp>
      <p:grpSp>
        <p:nvGrpSpPr>
          <p:cNvPr id="69" name="组合 68"/>
          <p:cNvGrpSpPr/>
          <p:nvPr>
            <p:custDataLst>
              <p:tags r:id="rId18"/>
            </p:custDataLst>
          </p:nvPr>
        </p:nvGrpSpPr>
        <p:grpSpPr>
          <a:xfrm rot="0">
            <a:off x="4907915" y="2345055"/>
            <a:ext cx="1106805" cy="1670050"/>
            <a:chOff x="4749598" y="3593004"/>
            <a:chExt cx="1097725" cy="1656332"/>
          </a:xfrm>
        </p:grpSpPr>
        <p:sp>
          <p:nvSpPr>
            <p:cNvPr id="70" name="矩形 69"/>
            <p:cNvSpPr/>
            <p:nvPr>
              <p:custDataLst>
                <p:tags r:id="rId19"/>
              </p:custDataLst>
            </p:nvPr>
          </p:nvSpPr>
          <p:spPr>
            <a:xfrm>
              <a:off x="4753872"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270000" numCol="1" spcCol="0" rtlCol="0" fromWordArt="0" anchor="ctr" anchorCtr="0" forceAA="0" compatLnSpc="1">
              <a:norm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策划风险控制措施</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71" name="任意多边形 70"/>
            <p:cNvSpPr/>
            <p:nvPr>
              <p:custDataLst>
                <p:tags r:id="rId20"/>
              </p:custDataLst>
            </p:nvPr>
          </p:nvSpPr>
          <p:spPr>
            <a:xfrm flipH="1">
              <a:off x="4749598"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04</a:t>
              </a:r>
              <a:endParaRPr lang="zh-CN" altLang="en-US" sz="1350" dirty="0">
                <a:solidFill>
                  <a:schemeClr val="bg1"/>
                </a:solidFill>
                <a:sym typeface="Arial" panose="020B0604020202020204" pitchFamily="34" charset="0"/>
              </a:endParaRPr>
            </a:p>
          </p:txBody>
        </p:sp>
      </p:grpSp>
      <p:sp>
        <p:nvSpPr>
          <p:cNvPr id="72" name="矩形 71"/>
          <p:cNvSpPr/>
          <p:nvPr>
            <p:custDataLst>
              <p:tags r:id="rId21"/>
            </p:custDataLst>
          </p:nvPr>
        </p:nvSpPr>
        <p:spPr>
          <a:xfrm>
            <a:off x="6076315" y="190373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73" name="矩形 72"/>
          <p:cNvSpPr/>
          <p:nvPr>
            <p:custDataLst>
              <p:tags r:id="rId22"/>
            </p:custDataLst>
          </p:nvPr>
        </p:nvSpPr>
        <p:spPr>
          <a:xfrm>
            <a:off x="7411085" y="1903730"/>
            <a:ext cx="27940" cy="1976755"/>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sp>
        <p:nvSpPr>
          <p:cNvPr id="74" name="矩形 73"/>
          <p:cNvSpPr/>
          <p:nvPr>
            <p:custDataLst>
              <p:tags r:id="rId23"/>
            </p:custDataLst>
          </p:nvPr>
        </p:nvSpPr>
        <p:spPr>
          <a:xfrm>
            <a:off x="7437755" y="3853180"/>
            <a:ext cx="1362075" cy="27940"/>
          </a:xfrm>
          <a:prstGeom prst="rect">
            <a:avLst/>
          </a:prstGeom>
          <a:solidFill>
            <a:srgbClr val="69A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1"/>
              </a:solidFill>
              <a:sym typeface="Arial" panose="020B0604020202020204" pitchFamily="34" charset="0"/>
            </a:endParaRPr>
          </a:p>
        </p:txBody>
      </p:sp>
      <p:grpSp>
        <p:nvGrpSpPr>
          <p:cNvPr id="76" name="组合 75"/>
          <p:cNvGrpSpPr/>
          <p:nvPr>
            <p:custDataLst>
              <p:tags r:id="rId24"/>
            </p:custDataLst>
          </p:nvPr>
        </p:nvGrpSpPr>
        <p:grpSpPr>
          <a:xfrm rot="0">
            <a:off x="6247130" y="1755775"/>
            <a:ext cx="1108075" cy="1670050"/>
            <a:chOff x="6077301" y="3008410"/>
            <a:chExt cx="1099251" cy="1656332"/>
          </a:xfrm>
        </p:grpSpPr>
        <p:sp>
          <p:nvSpPr>
            <p:cNvPr id="77" name="矩形 76"/>
            <p:cNvSpPr/>
            <p:nvPr>
              <p:custDataLst>
                <p:tags r:id="rId25"/>
              </p:custDataLst>
            </p:nvPr>
          </p:nvSpPr>
          <p:spPr>
            <a:xfrm>
              <a:off x="6077301" y="3008410"/>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70000" rIns="68580" bIns="34290" numCol="1" spcCol="0" rtlCol="0" fromWordArt="0" anchor="ctr" anchorCtr="0" forceAA="0" compatLnSpc="1">
              <a:norm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评审风险控制措施的适宜性</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0" name="任意多边形 79"/>
            <p:cNvSpPr/>
            <p:nvPr>
              <p:custDataLst>
                <p:tags r:id="rId26"/>
              </p:custDataLst>
            </p:nvPr>
          </p:nvSpPr>
          <p:spPr>
            <a:xfrm>
              <a:off x="6078827" y="300841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05</a:t>
              </a:r>
              <a:endParaRPr lang="zh-CN" altLang="en-US" sz="1350" dirty="0">
                <a:solidFill>
                  <a:schemeClr val="bg1"/>
                </a:solidFill>
                <a:sym typeface="Arial" panose="020B0604020202020204" pitchFamily="34" charset="0"/>
              </a:endParaRPr>
            </a:p>
          </p:txBody>
        </p:sp>
      </p:grpSp>
      <p:grpSp>
        <p:nvGrpSpPr>
          <p:cNvPr id="81" name="组合 80"/>
          <p:cNvGrpSpPr/>
          <p:nvPr>
            <p:custDataLst>
              <p:tags r:id="rId27"/>
            </p:custDataLst>
          </p:nvPr>
        </p:nvGrpSpPr>
        <p:grpSpPr>
          <a:xfrm rot="0">
            <a:off x="7604125" y="2345055"/>
            <a:ext cx="1106805" cy="1670050"/>
            <a:chOff x="7423256" y="3593004"/>
            <a:chExt cx="1097725" cy="1656332"/>
          </a:xfrm>
        </p:grpSpPr>
        <p:sp>
          <p:nvSpPr>
            <p:cNvPr id="82" name="矩形 81"/>
            <p:cNvSpPr/>
            <p:nvPr>
              <p:custDataLst>
                <p:tags r:id="rId28"/>
              </p:custDataLst>
            </p:nvPr>
          </p:nvSpPr>
          <p:spPr>
            <a:xfrm>
              <a:off x="7427530" y="3593004"/>
              <a:ext cx="1013285" cy="1656332"/>
            </a:xfrm>
            <a:prstGeom prst="rect">
              <a:avLst/>
            </a:prstGeom>
            <a:solidFill>
              <a:srgbClr val="508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270000" numCol="1" spcCol="0" rtlCol="0" fromWordArt="0" anchor="ctr" anchorCtr="0" forceAA="0" compatLnSpc="1">
              <a:normAutofit/>
            </a:bodyPr>
            <a:p>
              <a:pPr algn="l">
                <a:lnSpc>
                  <a:spcPct val="130000"/>
                </a:lnSpc>
              </a:pPr>
              <a:r>
                <a:rPr lang="en-US" altLang="zh-CN"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控制措施实施情况验证</a:t>
              </a:r>
              <a:endParaRPr lang="en-US" altLang="zh-CN" sz="160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任意多边形 82"/>
            <p:cNvSpPr/>
            <p:nvPr>
              <p:custDataLst>
                <p:tags r:id="rId29"/>
              </p:custDataLst>
            </p:nvPr>
          </p:nvSpPr>
          <p:spPr>
            <a:xfrm flipH="1">
              <a:off x="7423256" y="4931060"/>
              <a:ext cx="1097725" cy="318276"/>
            </a:xfrm>
            <a:custGeom>
              <a:avLst/>
              <a:gdLst>
                <a:gd name="connsiteX0" fmla="*/ 0 w 1430866"/>
                <a:gd name="connsiteY0" fmla="*/ 0 h 414867"/>
                <a:gd name="connsiteX1" fmla="*/ 1327149 w 1430866"/>
                <a:gd name="connsiteY1" fmla="*/ 0 h 414867"/>
                <a:gd name="connsiteX2" fmla="*/ 1430866 w 1430866"/>
                <a:gd name="connsiteY2" fmla="*/ 414867 h 414867"/>
                <a:gd name="connsiteX3" fmla="*/ 103717 w 1430866"/>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430866" h="414867">
                  <a:moveTo>
                    <a:pt x="0" y="0"/>
                  </a:moveTo>
                  <a:lnTo>
                    <a:pt x="1327149" y="0"/>
                  </a:lnTo>
                  <a:lnTo>
                    <a:pt x="1430866" y="414867"/>
                  </a:lnTo>
                  <a:lnTo>
                    <a:pt x="103717" y="414867"/>
                  </a:lnTo>
                  <a:close/>
                </a:path>
              </a:pathLst>
            </a:custGeom>
            <a:solidFill>
              <a:srgbClr val="508E53">
                <a:lumMod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350" dirty="0">
                  <a:solidFill>
                    <a:schemeClr val="bg1"/>
                  </a:solidFill>
                  <a:sym typeface="Arial" panose="020B0604020202020204" pitchFamily="34" charset="0"/>
                </a:rPr>
                <a:t>06</a:t>
              </a:r>
              <a:endParaRPr lang="zh-CN" altLang="en-US" sz="1350" dirty="0">
                <a:solidFill>
                  <a:schemeClr val="bg1"/>
                </a:solidFill>
                <a:sym typeface="Arial" panose="020B0604020202020204" pitchFamily="34" charset="0"/>
              </a:endParaRPr>
            </a:p>
          </p:txBody>
        </p:sp>
      </p:grpSp>
    </p:spTree>
    <p:custDataLst>
      <p:tags r:id="rId30"/>
    </p:custDataLst>
  </p:cSld>
  <p:clrMapOvr>
    <a:masterClrMapping/>
  </p:clrMapOvr>
  <p:transition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8705" y="5080"/>
            <a:ext cx="2179955" cy="450850"/>
          </a:xfrm>
          <a:prstGeom prst="rect">
            <a:avLst/>
          </a:prstGeom>
        </p:spPr>
        <p:txBody>
          <a:bodyPr wrap="square">
            <a:spAutoFit/>
          </a:bodyPr>
          <a:p>
            <a:pPr algn="dist">
              <a:lnSpc>
                <a:spcPct val="13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危险源辨识方法</a:t>
            </a:r>
            <a:endPar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3" name="组合 12"/>
          <p:cNvGrpSpPr/>
          <p:nvPr>
            <p:custDataLst>
              <p:tags r:id="rId1"/>
            </p:custDataLst>
          </p:nvPr>
        </p:nvGrpSpPr>
        <p:grpSpPr>
          <a:xfrm>
            <a:off x="5249942" y="1482566"/>
            <a:ext cx="3102293" cy="2572703"/>
            <a:chOff x="10424" y="3432"/>
            <a:chExt cx="6514" cy="5402"/>
          </a:xfrm>
        </p:grpSpPr>
        <p:grpSp>
          <p:nvGrpSpPr>
            <p:cNvPr id="14" name="Group 3"/>
            <p:cNvGrpSpPr/>
            <p:nvPr/>
          </p:nvGrpSpPr>
          <p:grpSpPr>
            <a:xfrm>
              <a:off x="10424" y="3432"/>
              <a:ext cx="6514" cy="5403"/>
              <a:chOff x="4517221" y="2682505"/>
              <a:chExt cx="7100888" cy="5891212"/>
            </a:xfrm>
          </p:grpSpPr>
          <p:sp>
            <p:nvSpPr>
              <p:cNvPr id="15" name="Freeform 17"/>
              <p:cNvSpPr/>
              <p:nvPr>
                <p:custDataLst>
                  <p:tags r:id="rId2"/>
                </p:custDataLst>
              </p:nvPr>
            </p:nvSpPr>
            <p:spPr bwMode="auto">
              <a:xfrm>
                <a:off x="4679146" y="2884117"/>
                <a:ext cx="6938963" cy="5689600"/>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878787">
                  <a:lumMod val="50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17" name="Freeform 18"/>
              <p:cNvSpPr/>
              <p:nvPr>
                <p:custDataLst>
                  <p:tags r:id="rId3"/>
                </p:custDataLst>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878787">
                  <a:lumMod val="7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18" name="Freeform 19"/>
              <p:cNvSpPr/>
              <p:nvPr>
                <p:custDataLst>
                  <p:tags r:id="rId4"/>
                </p:custDataLst>
              </p:nvPr>
            </p:nvSpPr>
            <p:spPr bwMode="auto">
              <a:xfrm>
                <a:off x="4517221" y="2682505"/>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878787">
                  <a:lumMod val="50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1" name="Freeform 20"/>
              <p:cNvSpPr/>
              <p:nvPr>
                <p:custDataLst>
                  <p:tags r:id="rId5"/>
                </p:custDataLst>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2" name="Freeform 21"/>
              <p:cNvSpPr/>
              <p:nvPr>
                <p:custDataLst>
                  <p:tags r:id="rId6"/>
                </p:custDataLst>
              </p:nvPr>
            </p:nvSpPr>
            <p:spPr bwMode="auto">
              <a:xfrm>
                <a:off x="5542747" y="3523880"/>
                <a:ext cx="4887913" cy="4005262"/>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878787">
                  <a:lumMod val="50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3" name="Freeform 22"/>
              <p:cNvSpPr/>
              <p:nvPr>
                <p:custDataLst>
                  <p:tags r:id="rId7"/>
                </p:custDataLst>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4" name="Freeform 23"/>
              <p:cNvSpPr/>
              <p:nvPr>
                <p:custDataLst>
                  <p:tags r:id="rId8"/>
                </p:custDataLst>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878787">
                  <a:lumMod val="50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5" name="Freeform 24"/>
              <p:cNvSpPr/>
              <p:nvPr>
                <p:custDataLst>
                  <p:tags r:id="rId9"/>
                </p:custDataLst>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6" name="Freeform 25"/>
              <p:cNvSpPr/>
              <p:nvPr>
                <p:custDataLst>
                  <p:tags r:id="rId10"/>
                </p:custDataLst>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878787">
                  <a:lumMod val="50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grpSp>
        <p:grpSp>
          <p:nvGrpSpPr>
            <p:cNvPr id="37" name="Group 22"/>
            <p:cNvGrpSpPr/>
            <p:nvPr/>
          </p:nvGrpSpPr>
          <p:grpSpPr>
            <a:xfrm>
              <a:off x="11071" y="3560"/>
              <a:ext cx="2425" cy="2477"/>
              <a:chOff x="5920323" y="2302554"/>
              <a:chExt cx="2180669" cy="2227927"/>
            </a:xfrm>
            <a:effectLst>
              <a:outerShdw blurRad="177800" dir="18900000" sy="23000" kx="-1200000" algn="bl" rotWithShape="0">
                <a:prstClr val="black">
                  <a:alpha val="29000"/>
                </a:prstClr>
              </a:outerShdw>
            </a:effectLst>
          </p:grpSpPr>
          <p:sp>
            <p:nvSpPr>
              <p:cNvPr id="38" name="Freeform 21"/>
              <p:cNvSpPr/>
              <p:nvPr>
                <p:custDataLst>
                  <p:tags r:id="rId11"/>
                </p:custDataLst>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00000">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39" name="Freeform 22"/>
              <p:cNvSpPr/>
              <p:nvPr>
                <p:custDataLst>
                  <p:tags r:id="rId12"/>
                </p:custDataLst>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00000">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0" name="Freeform 23"/>
              <p:cNvSpPr/>
              <p:nvPr>
                <p:custDataLst>
                  <p:tags r:id="rId13"/>
                </p:custDataLst>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00000">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1" name="Freeform 24"/>
              <p:cNvSpPr/>
              <p:nvPr>
                <p:custDataLst>
                  <p:tags r:id="rId14"/>
                </p:custDataLst>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FFC000">
                  <a:lumMod val="7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2" name="Freeform 25"/>
              <p:cNvSpPr/>
              <p:nvPr>
                <p:custDataLst>
                  <p:tags r:id="rId15"/>
                </p:custDataLst>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FFC000">
                  <a:lumMod val="7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3" name="Freeform 26"/>
              <p:cNvSpPr/>
              <p:nvPr>
                <p:custDataLst>
                  <p:tags r:id="rId16"/>
                </p:custDataLst>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FFC000"/>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4" name="Freeform 27"/>
              <p:cNvSpPr/>
              <p:nvPr>
                <p:custDataLst>
                  <p:tags r:id="rId17"/>
                </p:custDataLst>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FFC000"/>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5" name="Freeform 28"/>
              <p:cNvSpPr/>
              <p:nvPr>
                <p:custDataLst>
                  <p:tags r:id="rId18"/>
                </p:custDataLst>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FFC000">
                  <a:lumMod val="75000"/>
                </a:srgbClr>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grpSp>
        <p:grpSp>
          <p:nvGrpSpPr>
            <p:cNvPr id="46" name="Group 31"/>
            <p:cNvGrpSpPr/>
            <p:nvPr/>
          </p:nvGrpSpPr>
          <p:grpSpPr>
            <a:xfrm>
              <a:off x="12058" y="3527"/>
              <a:ext cx="2995" cy="3050"/>
              <a:chOff x="6076950" y="2566001"/>
              <a:chExt cx="3076576" cy="3133124"/>
            </a:xfrm>
            <a:effectLst>
              <a:outerShdw blurRad="177800" dir="18900000" sy="23000" kx="-1200000" algn="bl" rotWithShape="0">
                <a:prstClr val="black">
                  <a:alpha val="29000"/>
                </a:prstClr>
              </a:outerShdw>
            </a:effectLst>
          </p:grpSpPr>
          <p:sp>
            <p:nvSpPr>
              <p:cNvPr id="47" name="Freeform 21"/>
              <p:cNvSpPr/>
              <p:nvPr>
                <p:custDataLst>
                  <p:tags r:id="rId19"/>
                </p:custDataLst>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00000">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8" name="Freeform 22"/>
              <p:cNvSpPr/>
              <p:nvPr>
                <p:custDataLst>
                  <p:tags r:id="rId20"/>
                </p:custDataLst>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00000">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49" name="Freeform 23"/>
              <p:cNvSpPr/>
              <p:nvPr>
                <p:custDataLst>
                  <p:tags r:id="rId21"/>
                </p:custDataLst>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00000">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50" name="Freeform 24"/>
              <p:cNvSpPr/>
              <p:nvPr>
                <p:custDataLst>
                  <p:tags r:id="rId22"/>
                </p:custDataLst>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00561F"/>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51" name="Freeform 25"/>
              <p:cNvSpPr/>
              <p:nvPr>
                <p:custDataLst>
                  <p:tags r:id="rId23"/>
                </p:custDataLst>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00561F"/>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52" name="Freeform 26"/>
              <p:cNvSpPr/>
              <p:nvPr>
                <p:custDataLst>
                  <p:tags r:id="rId24"/>
                </p:custDataLst>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2B8313"/>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53" name="Freeform 27"/>
              <p:cNvSpPr/>
              <p:nvPr>
                <p:custDataLst>
                  <p:tags r:id="rId25"/>
                </p:custDataLst>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2B8313"/>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sp>
            <p:nvSpPr>
              <p:cNvPr id="54" name="Freeform 28"/>
              <p:cNvSpPr/>
              <p:nvPr>
                <p:custDataLst>
                  <p:tags r:id="rId26"/>
                </p:custDataLst>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2B8313"/>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grpSp>
      </p:grpSp>
      <p:grpSp>
        <p:nvGrpSpPr>
          <p:cNvPr id="55" name="组合 54"/>
          <p:cNvGrpSpPr/>
          <p:nvPr>
            <p:custDataLst>
              <p:tags r:id="rId27"/>
            </p:custDataLst>
          </p:nvPr>
        </p:nvGrpSpPr>
        <p:grpSpPr>
          <a:xfrm>
            <a:off x="1364695" y="1370124"/>
            <a:ext cx="3312795" cy="1119187"/>
            <a:chOff x="2195" y="4459"/>
            <a:chExt cx="6956" cy="2350"/>
          </a:xfrm>
        </p:grpSpPr>
        <p:sp>
          <p:nvSpPr>
            <p:cNvPr id="56" name="文本框 55"/>
            <p:cNvSpPr txBox="1"/>
            <p:nvPr>
              <p:custDataLst>
                <p:tags r:id="rId28"/>
              </p:custDataLst>
            </p:nvPr>
          </p:nvSpPr>
          <p:spPr>
            <a:xfrm>
              <a:off x="2904" y="5444"/>
              <a:ext cx="6247" cy="1365"/>
            </a:xfrm>
            <a:prstGeom prst="rect">
              <a:avLst/>
            </a:prstGeom>
            <a:noFill/>
          </p:spPr>
          <p:txBody>
            <a:bodyPr wrap="square" rtlCol="0">
              <a:spAutoFit/>
            </a:bodyPr>
            <a:p>
              <a:pPr indent="0">
                <a:lnSpc>
                  <a:spcPct val="130000"/>
                </a:lnSpc>
                <a:buFont typeface="Wingdings" panose="05000000000000000000" pitchFamily="2" charset="2"/>
                <a:buNone/>
              </a:pPr>
              <a:r>
                <a:rPr lang="zh-CN" altLang="en-US" sz="1400" b="1" kern="0" dirty="0">
                  <a:latin typeface="微软雅黑" panose="020B0503020204020204" pitchFamily="34" charset="-122"/>
                  <a:ea typeface="微软雅黑" panose="020B0503020204020204" pitchFamily="34" charset="-122"/>
                  <a:sym typeface="+mn-ea"/>
                </a:rPr>
                <a:t>以生产工艺过程为主线进行危险源识别可选用</a:t>
              </a:r>
              <a:endParaRPr lang="zh-CN" altLang="en-US" sz="1400" b="1" kern="0" dirty="0" smtClean="0">
                <a:latin typeface="微软雅黑" panose="020B0503020204020204" pitchFamily="34" charset="-122"/>
                <a:ea typeface="微软雅黑" panose="020B0503020204020204" pitchFamily="34" charset="-122"/>
                <a:sym typeface="+mn-ea"/>
              </a:endParaRPr>
            </a:p>
          </p:txBody>
        </p:sp>
        <p:sp>
          <p:nvSpPr>
            <p:cNvPr id="57" name="文本框 56"/>
            <p:cNvSpPr txBox="1"/>
            <p:nvPr>
              <p:custDataLst>
                <p:tags r:id="rId29"/>
              </p:custDataLst>
            </p:nvPr>
          </p:nvSpPr>
          <p:spPr>
            <a:xfrm>
              <a:off x="2904" y="4588"/>
              <a:ext cx="5871" cy="863"/>
            </a:xfrm>
            <a:prstGeom prst="rect">
              <a:avLst/>
            </a:prstGeom>
            <a:noFill/>
          </p:spPr>
          <p:txBody>
            <a:bodyPr wrap="square" rtlCol="0">
              <a:spAutoFit/>
            </a:bodyPr>
            <a:p>
              <a:pPr>
                <a:lnSpc>
                  <a:spcPct val="130000"/>
                </a:lnSpc>
                <a:buFont typeface="Wingdings" panose="05000000000000000000" pitchFamily="2" charset="2"/>
                <a:buChar char="l"/>
              </a:pPr>
              <a:r>
                <a:rPr lang="zh-CN" altLang="en-US" sz="1600" kern="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rPr>
                <a:t>工作危害分析（JHA）法</a:t>
              </a:r>
              <a:endParaRPr lang="zh-CN" altLang="en-US" sz="1600" kern="0" dirty="0" smtClean="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endParaRPr>
            </a:p>
          </p:txBody>
        </p:sp>
        <p:sp>
          <p:nvSpPr>
            <p:cNvPr id="66" name="Freeform 16"/>
            <p:cNvSpPr>
              <a:spLocks noEditPoints="1"/>
            </p:cNvSpPr>
            <p:nvPr>
              <p:custDataLst>
                <p:tags r:id="rId30"/>
              </p:custDataLst>
            </p:nvPr>
          </p:nvSpPr>
          <p:spPr bwMode="auto">
            <a:xfrm>
              <a:off x="2195" y="4459"/>
              <a:ext cx="534" cy="76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0056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grpSp>
      <p:grpSp>
        <p:nvGrpSpPr>
          <p:cNvPr id="60" name="组合 59"/>
          <p:cNvGrpSpPr/>
          <p:nvPr>
            <p:custDataLst>
              <p:tags r:id="rId31"/>
            </p:custDataLst>
          </p:nvPr>
        </p:nvGrpSpPr>
        <p:grpSpPr>
          <a:xfrm>
            <a:off x="1348185" y="2788873"/>
            <a:ext cx="3312795" cy="1398270"/>
            <a:chOff x="2195" y="4158"/>
            <a:chExt cx="6956" cy="2936"/>
          </a:xfrm>
        </p:grpSpPr>
        <p:sp>
          <p:nvSpPr>
            <p:cNvPr id="61" name="文本框 60"/>
            <p:cNvSpPr txBox="1"/>
            <p:nvPr>
              <p:custDataLst>
                <p:tags r:id="rId32"/>
              </p:custDataLst>
            </p:nvPr>
          </p:nvSpPr>
          <p:spPr>
            <a:xfrm>
              <a:off x="2904" y="5142"/>
              <a:ext cx="6247" cy="1952"/>
            </a:xfrm>
            <a:prstGeom prst="rect">
              <a:avLst/>
            </a:prstGeom>
            <a:noFill/>
          </p:spPr>
          <p:txBody>
            <a:bodyPr wrap="square" rtlCol="0">
              <a:spAutoFit/>
            </a:bodyPr>
            <a:p>
              <a:pPr indent="0">
                <a:lnSpc>
                  <a:spcPct val="130000"/>
                </a:lnSpc>
                <a:buFont typeface="Wingdings" panose="05000000000000000000" pitchFamily="2" charset="2"/>
                <a:buNone/>
              </a:pPr>
              <a:r>
                <a:rPr lang="zh-CN" altLang="en-US" sz="1400" b="1" kern="0" dirty="0">
                  <a:latin typeface="微软雅黑" panose="020B0503020204020204" pitchFamily="34" charset="-122"/>
                  <a:ea typeface="微软雅黑" panose="020B0503020204020204" pitchFamily="34" charset="-122"/>
                  <a:sym typeface="+mn-ea"/>
                </a:rPr>
                <a:t>以动力辅助设施和厂区内及周边环境为基础单元进行危险源识别可选用</a:t>
              </a:r>
              <a:endParaRPr lang="zh-CN" altLang="en-US" sz="1400" b="1" kern="0" dirty="0" smtClean="0">
                <a:latin typeface="微软雅黑" panose="020B0503020204020204" pitchFamily="34" charset="-122"/>
                <a:ea typeface="微软雅黑" panose="020B0503020204020204" pitchFamily="34" charset="-122"/>
                <a:sym typeface="+mn-ea"/>
              </a:endParaRPr>
            </a:p>
          </p:txBody>
        </p:sp>
        <p:sp>
          <p:nvSpPr>
            <p:cNvPr id="62" name="文本框 61"/>
            <p:cNvSpPr txBox="1"/>
            <p:nvPr>
              <p:custDataLst>
                <p:tags r:id="rId33"/>
              </p:custDataLst>
            </p:nvPr>
          </p:nvSpPr>
          <p:spPr>
            <a:xfrm>
              <a:off x="2904" y="4286"/>
              <a:ext cx="5871" cy="863"/>
            </a:xfrm>
            <a:prstGeom prst="rect">
              <a:avLst/>
            </a:prstGeom>
            <a:noFill/>
          </p:spPr>
          <p:txBody>
            <a:bodyPr wrap="square" rtlCol="0">
              <a:spAutoFit/>
            </a:bodyPr>
            <a:p>
              <a:pPr>
                <a:lnSpc>
                  <a:spcPct val="130000"/>
                </a:lnSpc>
                <a:buFont typeface="Wingdings" panose="05000000000000000000" pitchFamily="2" charset="2"/>
                <a:buChar char="l"/>
              </a:pPr>
              <a:r>
                <a:rPr lang="zh-CN" altLang="en-US" sz="1600" kern="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rPr>
                <a:t>安全检查表法</a:t>
              </a:r>
              <a:endParaRPr lang="zh-CN" altLang="en-US" sz="1600" kern="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endParaRPr>
            </a:p>
          </p:txBody>
        </p:sp>
        <p:sp>
          <p:nvSpPr>
            <p:cNvPr id="64" name="Freeform 16"/>
            <p:cNvSpPr>
              <a:spLocks noEditPoints="1"/>
            </p:cNvSpPr>
            <p:nvPr>
              <p:custDataLst>
                <p:tags r:id="rId34"/>
              </p:custDataLst>
            </p:nvPr>
          </p:nvSpPr>
          <p:spPr bwMode="auto">
            <a:xfrm>
              <a:off x="2195" y="4158"/>
              <a:ext cx="534" cy="76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0056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pPr>
              <a:endParaRPr kumimoji="0" lang="id-ID" sz="1350" b="0" i="0" u="none" strike="noStrike" kern="0" cap="none" spc="0" normalizeH="0" baseline="0" noProof="0" dirty="0">
                <a:ln>
                  <a:noFill/>
                </a:ln>
                <a:effectLst/>
                <a:uLnTx/>
                <a:uFillTx/>
              </a:endParaRPr>
            </a:p>
          </p:txBody>
        </p:sp>
      </p:grpSp>
    </p:spTree>
  </p:cSld>
  <p:clrMapOvr>
    <a:masterClrMapping/>
  </p:clrMapOvr>
  <p:transition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8705" y="5080"/>
            <a:ext cx="2747010" cy="450850"/>
          </a:xfrm>
          <a:prstGeom prst="rect">
            <a:avLst/>
          </a:prstGeom>
        </p:spPr>
        <p:txBody>
          <a:bodyPr wrap="square">
            <a:spAutoFit/>
            <a:scene3d>
              <a:camera prst="orthographicFront"/>
              <a:lightRig rig="threePt" dir="t"/>
            </a:scene3d>
          </a:bodyPr>
          <a:p>
            <a:pPr algn="dist">
              <a:lnSpc>
                <a:spcPct val="130000"/>
              </a:lnSpc>
            </a:pPr>
            <a:r>
              <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rPr>
              <a:t>风险评价与分级</a:t>
            </a:r>
            <a:endParaRPr lang="zh-CN" altLang="en-US"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3" name="文本框 12"/>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05</a:t>
            </a:r>
            <a:endParaRPr lang="en-US" altLang="zh-CN" sz="240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a:stCxn id="24" idx="6"/>
            <a:endCxn id="26" idx="2"/>
          </p:cNvCxnSpPr>
          <p:nvPr>
            <p:custDataLst>
              <p:tags r:id="rId1"/>
            </p:custDataLst>
          </p:nvPr>
        </p:nvCxnSpPr>
        <p:spPr>
          <a:xfrm flipV="1">
            <a:off x="3191379" y="1790892"/>
            <a:ext cx="2950210" cy="18415"/>
          </a:xfrm>
          <a:prstGeom prst="line">
            <a:avLst/>
          </a:prstGeom>
          <a:noFill/>
          <a:ln w="6350" cap="flat" cmpd="sng" algn="ctr">
            <a:solidFill>
              <a:sysClr val="windowText" lastClr="000000"/>
            </a:solidFill>
            <a:prstDash val="solid"/>
            <a:miter lim="800000"/>
          </a:ln>
          <a:effectLst/>
        </p:spPr>
      </p:cxnSp>
      <p:sp>
        <p:nvSpPr>
          <p:cNvPr id="6" name="椭圆 5"/>
          <p:cNvSpPr/>
          <p:nvPr>
            <p:custDataLst>
              <p:tags r:id="rId2"/>
            </p:custDataLst>
          </p:nvPr>
        </p:nvSpPr>
        <p:spPr>
          <a:xfrm>
            <a:off x="3598734" y="733533"/>
            <a:ext cx="2088628" cy="2088628"/>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4" name="椭圆 23"/>
          <p:cNvSpPr/>
          <p:nvPr>
            <p:custDataLst>
              <p:tags r:id="rId3"/>
            </p:custDataLst>
          </p:nvPr>
        </p:nvSpPr>
        <p:spPr>
          <a:xfrm>
            <a:off x="2787048" y="1606506"/>
            <a:ext cx="404331" cy="404331"/>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29" name="空心弧 28"/>
          <p:cNvSpPr/>
          <p:nvPr>
            <p:custDataLst>
              <p:tags r:id="rId4"/>
            </p:custDataLst>
          </p:nvPr>
        </p:nvSpPr>
        <p:spPr>
          <a:xfrm rot="16200000">
            <a:off x="2663649" y="1491450"/>
            <a:ext cx="633125" cy="634442"/>
          </a:xfrm>
          <a:prstGeom prst="blockArc">
            <a:avLst>
              <a:gd name="adj1" fmla="val 9749940"/>
              <a:gd name="adj2" fmla="val 659899"/>
              <a:gd name="adj3" fmla="val 14514"/>
            </a:avLst>
          </a:prstGeom>
          <a:solidFill>
            <a:srgbClr val="C5D800"/>
          </a:solidFill>
          <a:ln w="12700" cap="flat" cmpd="sng" algn="ctr">
            <a:noFill/>
            <a:prstDash val="solid"/>
            <a:miter lim="800000"/>
          </a:ln>
          <a:effectLst/>
        </p:spPr>
        <p:txBody>
          <a:bodyPr rtlCol="0" anchor="ctr"/>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5"/>
            </p:custDataLst>
          </p:nvPr>
        </p:nvSpPr>
        <p:spPr>
          <a:xfrm rot="133193">
            <a:off x="6141873" y="1596132"/>
            <a:ext cx="404331" cy="404331"/>
          </a:xfrm>
          <a:prstGeom prst="ellipse">
            <a:avLst/>
          </a:prstGeom>
          <a:solidFill>
            <a:srgbClr val="00561F"/>
          </a:solidFill>
          <a:ln w="12700" cap="flat" cmpd="sng" algn="ctr">
            <a:noFill/>
            <a:prstDash val="solid"/>
            <a:miter lim="800000"/>
          </a:ln>
          <a:effectLst/>
        </p:spPr>
        <p:txBody>
          <a:bodyPr rtlCol="0" anchor="ctr"/>
          <a:p>
            <a:pPr algn="ctr">
              <a:lnSpc>
                <a:spcPct val="120000"/>
              </a:lnSpc>
            </a:pPr>
            <a:endParaRPr lang="zh-CN" altLang="en-US" sz="1350">
              <a:latin typeface="Arial" panose="020B0604020202020204" pitchFamily="34" charset="0"/>
              <a:ea typeface="微软雅黑" panose="020B0503020204020204" pitchFamily="34" charset="-122"/>
            </a:endParaRPr>
          </a:p>
        </p:txBody>
      </p:sp>
      <p:sp>
        <p:nvSpPr>
          <p:cNvPr id="32" name="空心弧 31"/>
          <p:cNvSpPr/>
          <p:nvPr>
            <p:custDataLst>
              <p:tags r:id="rId6"/>
            </p:custDataLst>
          </p:nvPr>
        </p:nvSpPr>
        <p:spPr>
          <a:xfrm rot="6231487">
            <a:off x="6027475" y="1481076"/>
            <a:ext cx="633125" cy="634442"/>
          </a:xfrm>
          <a:prstGeom prst="blockArc">
            <a:avLst>
              <a:gd name="adj1" fmla="val 9749940"/>
              <a:gd name="adj2" fmla="val 21158676"/>
              <a:gd name="adj3" fmla="val 14144"/>
            </a:avLst>
          </a:prstGeom>
          <a:solidFill>
            <a:srgbClr val="C9DA00"/>
          </a:solidFill>
          <a:ln>
            <a:noFill/>
          </a:ln>
          <a:effectLst/>
        </p:spPr>
        <p:txBody>
          <a:bodyPr rtlCol="0" anchor="ctr"/>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endParaRPr>
          </a:p>
        </p:txBody>
      </p:sp>
      <p:sp>
        <p:nvSpPr>
          <p:cNvPr id="27" name="文本框 26"/>
          <p:cNvSpPr txBox="1"/>
          <p:nvPr>
            <p:custDataLst>
              <p:tags r:id="rId7"/>
            </p:custDataLst>
          </p:nvPr>
        </p:nvSpPr>
        <p:spPr>
          <a:xfrm>
            <a:off x="1091565" y="2508885"/>
            <a:ext cx="2795905" cy="1983740"/>
          </a:xfrm>
          <a:prstGeom prst="rect">
            <a:avLst/>
          </a:prstGeom>
          <a:noFill/>
        </p:spPr>
        <p:txBody>
          <a:bodyPr wrap="square" rtlCol="0">
            <a:noAutofit/>
          </a:bodyPr>
          <a:p>
            <a:pPr>
              <a:lnSpc>
                <a:spcPct val="15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判定可能性，可从两个角度：</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固有风险：</a:t>
            </a: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指该危险源现实如果存在，该危险源导致后果发生的可能性。</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示例：皮带轮无防护罩导致人员机械伤害。可能性是指：如果在没有防护罩的情况下，发生事故的可能性。</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现实风险：</a:t>
            </a: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是指现场实际状态下，该危险源存在的可能性有多少。</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即：皮带轮无防护罩这种现象存在的可能性。</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txBox="1"/>
          <p:nvPr>
            <p:custDataLst>
              <p:tags r:id="rId8"/>
            </p:custDataLst>
          </p:nvPr>
        </p:nvSpPr>
        <p:spPr>
          <a:xfrm>
            <a:off x="1091378" y="2142663"/>
            <a:ext cx="2460580" cy="420631"/>
          </a:xfrm>
          <a:prstGeom prst="rect">
            <a:avLst/>
          </a:prstGeom>
          <a:noFill/>
        </p:spPr>
        <p:txBody>
          <a:bodyPr wrap="square" rtlCol="0">
            <a:normAutofit/>
          </a:bodyPr>
          <a:p>
            <a:pPr>
              <a:lnSpc>
                <a:spcPct val="120000"/>
              </a:lnSpc>
            </a:pPr>
            <a:r>
              <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危害事件发生的可能性（L）</a:t>
            </a:r>
            <a:endPar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38"/>
          <p:cNvSpPr txBox="1"/>
          <p:nvPr>
            <p:custDataLst>
              <p:tags r:id="rId9"/>
            </p:custDataLst>
          </p:nvPr>
        </p:nvSpPr>
        <p:spPr>
          <a:xfrm>
            <a:off x="3747135" y="1765935"/>
            <a:ext cx="1763395" cy="969010"/>
          </a:xfrm>
          <a:prstGeom prst="rect">
            <a:avLst/>
          </a:prstGeom>
          <a:noFill/>
        </p:spPr>
        <p:txBody>
          <a:bodyPr wrap="square" rtlCol="0">
            <a:normAutofit fontScale="80000"/>
          </a:bodyPr>
          <a:p>
            <a:pPr algn="ctr">
              <a:lnSpc>
                <a:spcPct val="120000"/>
              </a:lnSpc>
            </a:pPr>
            <a:r>
              <a:rPr lang="zh-CN" altLang="en-US" sz="1500" dirty="0">
                <a:solidFill>
                  <a:schemeClr val="bg1"/>
                </a:solidFill>
                <a:latin typeface="微软雅黑" panose="020B0503020204020204" pitchFamily="34" charset="-122"/>
                <a:ea typeface="微软雅黑" panose="020B0503020204020204" pitchFamily="34" charset="-122"/>
                <a:sym typeface="+mn-ea"/>
              </a:rPr>
              <a:t> L——可能性</a:t>
            </a:r>
            <a:r>
              <a:rPr lang="zh-CN" altLang="en-US" sz="15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500"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en-US" sz="1500" dirty="0" smtClean="0">
                <a:solidFill>
                  <a:schemeClr val="bg1"/>
                </a:solidFill>
                <a:latin typeface="微软雅黑" panose="020B0503020204020204" pitchFamily="34" charset="-122"/>
                <a:ea typeface="微软雅黑" panose="020B0503020204020204" pitchFamily="34" charset="-122"/>
                <a:sym typeface="+mn-ea"/>
              </a:rPr>
              <a:t>S</a:t>
            </a:r>
            <a:r>
              <a:rPr lang="zh-CN" altLang="en-US" sz="1500" dirty="0">
                <a:solidFill>
                  <a:schemeClr val="bg1"/>
                </a:solidFill>
                <a:latin typeface="微软雅黑" panose="020B0503020204020204" pitchFamily="34" charset="-122"/>
                <a:ea typeface="微软雅黑" panose="020B0503020204020204" pitchFamily="34" charset="-122"/>
                <a:sym typeface="+mn-ea"/>
              </a:rPr>
              <a:t>——后果严重性</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en-US" sz="1500" dirty="0" smtClean="0">
                <a:solidFill>
                  <a:schemeClr val="bg1"/>
                </a:solidFill>
                <a:latin typeface="微软雅黑" panose="020B0503020204020204" pitchFamily="34" charset="-122"/>
                <a:ea typeface="微软雅黑" panose="020B0503020204020204" pitchFamily="34" charset="-122"/>
                <a:sym typeface="+mn-ea"/>
              </a:rPr>
              <a:t>R</a:t>
            </a:r>
            <a:r>
              <a:rPr lang="zh-CN" altLang="en-US" sz="1500" dirty="0">
                <a:solidFill>
                  <a:schemeClr val="bg1"/>
                </a:solidFill>
                <a:latin typeface="微软雅黑" panose="020B0503020204020204" pitchFamily="34" charset="-122"/>
                <a:ea typeface="微软雅黑" panose="020B0503020204020204" pitchFamily="34" charset="-122"/>
                <a:sym typeface="+mn-ea"/>
              </a:rPr>
              <a:t>——风险度</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en-US" sz="1500" dirty="0">
                <a:solidFill>
                  <a:schemeClr val="bg1"/>
                </a:solidFill>
                <a:latin typeface="微软雅黑" panose="020B0503020204020204" pitchFamily="34" charset="-122"/>
                <a:ea typeface="微软雅黑" panose="020B0503020204020204" pitchFamily="34" charset="-122"/>
                <a:sym typeface="+mn-ea"/>
              </a:rPr>
              <a:t> </a:t>
            </a:r>
            <a:r>
              <a:rPr lang="zh-CN" altLang="en-US" sz="1500" dirty="0" smtClean="0">
                <a:solidFill>
                  <a:schemeClr val="bg1"/>
                </a:solidFill>
                <a:latin typeface="微软雅黑" panose="020B0503020204020204" pitchFamily="34" charset="-122"/>
                <a:ea typeface="微软雅黑" panose="020B0503020204020204" pitchFamily="34" charset="-122"/>
                <a:sym typeface="+mn-ea"/>
              </a:rPr>
              <a:t>R=L</a:t>
            </a:r>
            <a:r>
              <a:rPr lang="zh-CN" altLang="en-US" sz="1500" dirty="0">
                <a:solidFill>
                  <a:schemeClr val="bg1"/>
                </a:solidFill>
                <a:latin typeface="微软雅黑" panose="020B0503020204020204" pitchFamily="34" charset="-122"/>
                <a:ea typeface="微软雅黑" panose="020B0503020204020204" pitchFamily="34" charset="-122"/>
                <a:sym typeface="+mn-ea"/>
              </a:rPr>
              <a:t> </a:t>
            </a:r>
            <a:r>
              <a:rPr lang="zh-CN" altLang="en-US" sz="1500" dirty="0" smtClean="0">
                <a:solidFill>
                  <a:schemeClr val="bg1"/>
                </a:solidFill>
                <a:latin typeface="微软雅黑" panose="020B0503020204020204" pitchFamily="34" charset="-122"/>
                <a:ea typeface="微软雅黑" panose="020B0503020204020204" pitchFamily="34" charset="-122"/>
                <a:sym typeface="+mn-ea"/>
              </a:rPr>
              <a:t>×S</a:t>
            </a:r>
            <a:endParaRPr lang="zh-CN" altLang="en-US" sz="15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custDataLst>
              <p:tags r:id="rId10"/>
            </p:custDataLst>
          </p:nvPr>
        </p:nvSpPr>
        <p:spPr>
          <a:xfrm>
            <a:off x="6180455" y="2580640"/>
            <a:ext cx="1906270" cy="1558925"/>
          </a:xfrm>
          <a:prstGeom prst="rect">
            <a:avLst/>
          </a:prstGeom>
          <a:noFill/>
        </p:spPr>
        <p:txBody>
          <a:bodyPr wrap="square" rtlCol="0">
            <a:normAutofit/>
          </a:bodyPr>
          <a:p>
            <a:pPr>
              <a:lnSpc>
                <a:spcPct val="16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人员伤害情况</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财产损失、设备设施损坏</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法律法规符合性</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环境破坏</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r>
              <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声誉影响</a:t>
            </a: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60000"/>
              </a:lnSpc>
            </a:pP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zh-CN" altLang="en-US" sz="100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p:cNvSpPr txBox="1"/>
          <p:nvPr>
            <p:custDataLst>
              <p:tags r:id="rId11"/>
            </p:custDataLst>
          </p:nvPr>
        </p:nvSpPr>
        <p:spPr>
          <a:xfrm>
            <a:off x="6036758" y="2142663"/>
            <a:ext cx="2460580" cy="420631"/>
          </a:xfrm>
          <a:prstGeom prst="rect">
            <a:avLst/>
          </a:prstGeom>
          <a:noFill/>
        </p:spPr>
        <p:txBody>
          <a:bodyPr wrap="square" rtlCol="0">
            <a:normAutofit fontScale="90000"/>
          </a:bodyPr>
          <a:p>
            <a:pPr>
              <a:lnSpc>
                <a:spcPct val="120000"/>
              </a:lnSpc>
            </a:pPr>
            <a:r>
              <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危害事件发生的严重程度（S）</a:t>
            </a:r>
            <a:endParaRPr lang="zh-CN" altLang="en-US" sz="1500" b="1">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3776980" y="1182370"/>
            <a:ext cx="1733550" cy="583565"/>
          </a:xfrm>
          <a:prstGeom prst="rect">
            <a:avLst/>
          </a:prstGeom>
          <a:noFill/>
        </p:spPr>
        <p:txBody>
          <a:bodyPr wrap="square" rtlCol="0" anchor="t">
            <a:spAutoFit/>
          </a:bodyPr>
          <a:p>
            <a:pPr indent="0" algn="dist">
              <a:buFont typeface="Wingdings" panose="05000000000000000000" pitchFamily="2" charset="2"/>
              <a:buNone/>
            </a:pPr>
            <a:r>
              <a:rPr lang="zh-CN" altLang="en-US" sz="1600" b="1" dirty="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rPr>
              <a:t>风险矩阵评价</a:t>
            </a: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rPr>
              <a:t>法</a:t>
            </a:r>
            <a:endParaRPr lang="zh-CN" altLang="en-US"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endParaRPr>
          </a:p>
          <a:p>
            <a:pPr indent="0" algn="dist">
              <a:buFont typeface="Wingdings" panose="05000000000000000000" pitchFamily="2" charset="2"/>
              <a:buNone/>
            </a:pP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rPr>
              <a:t>（</a:t>
            </a:r>
            <a:r>
              <a:rPr lang="en-US" altLang="zh-CN"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rPr>
              <a:t>LS</a:t>
            </a: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rPr>
              <a:t>）</a:t>
            </a:r>
            <a:endParaRPr lang="zh-CN" altLang="en-US" sz="1600" b="1" dirty="0" smtClean="0">
              <a:solidFill>
                <a:schemeClr val="bg1"/>
              </a:solidFill>
              <a:latin typeface="微软雅黑" panose="020B0503020204020204" pitchFamily="34" charset="-122"/>
              <a:ea typeface="微软雅黑" panose="020B0503020204020204" pitchFamily="34" charset="-122"/>
              <a:cs typeface="思源黑体 CN Heavy" panose="020B0A00000000000000" charset="-122"/>
              <a:sym typeface="+mn-ea"/>
            </a:endParaRPr>
          </a:p>
        </p:txBody>
      </p:sp>
    </p:spTree>
  </p:cSld>
  <p:clrMapOvr>
    <a:masterClrMapping/>
  </p:clrMapOvr>
  <p:transition advClick="0"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06</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068705" y="5080"/>
            <a:ext cx="4846320" cy="450850"/>
          </a:xfrm>
          <a:prstGeom prst="rect">
            <a:avLst/>
          </a:prstGeom>
        </p:spPr>
        <p:txBody>
          <a:bodyPr wrap="square">
            <a:spAutoFit/>
          </a:bodyPr>
          <a:p>
            <a:pPr algn="dist">
              <a:lnSpc>
                <a:spcPct val="13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危害事件发生的可能性（L）评价参照表</a:t>
            </a:r>
            <a:endParaRPr lang="zh-CN" altLang="en-US" dirty="0">
              <a:solidFill>
                <a:schemeClr val="tx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aphicFrame>
        <p:nvGraphicFramePr>
          <p:cNvPr id="12" name="表格 11"/>
          <p:cNvGraphicFramePr/>
          <p:nvPr>
            <p:custDataLst>
              <p:tags r:id="rId1"/>
            </p:custDataLst>
          </p:nvPr>
        </p:nvGraphicFramePr>
        <p:xfrm>
          <a:off x="215900" y="926000"/>
          <a:ext cx="8712200" cy="3606800"/>
        </p:xfrm>
        <a:graphic>
          <a:graphicData uri="http://schemas.openxmlformats.org/drawingml/2006/table">
            <a:tbl>
              <a:tblPr firstRow="1" bandRow="1">
                <a:tableStyleId>{5C22544A-7EE6-4342-B048-85BDC9FD1C3A}</a:tableStyleId>
              </a:tblPr>
              <a:tblGrid>
                <a:gridCol w="450850"/>
                <a:gridCol w="908685"/>
                <a:gridCol w="1723390"/>
                <a:gridCol w="1539240"/>
                <a:gridCol w="1947545"/>
                <a:gridCol w="2142490"/>
              </a:tblGrid>
              <a:tr h="287655">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赋值</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偏差发生频率</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安全检查</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操作规程</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员工胜任程度</a:t>
                      </a:r>
                      <a:endParaRPr lang="zh-CN" altLang="en-US" sz="1000" b="1" spc="60">
                        <a:solidFill>
                          <a:schemeClr val="tx1"/>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（意识、技能、经验）</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控制措施</a:t>
                      </a:r>
                      <a:endParaRPr lang="zh-CN" altLang="en-US" sz="1000" b="1" spc="60">
                        <a:solidFill>
                          <a:schemeClr val="tx1"/>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zh-CN" altLang="en-US" sz="1000" b="1" spc="60">
                          <a:solidFill>
                            <a:schemeClr val="tx1"/>
                          </a:solidFill>
                          <a:latin typeface="微软雅黑" panose="020B0503020204020204" pitchFamily="34" charset="-122"/>
                          <a:ea typeface="微软雅黑" panose="020B0503020204020204" pitchFamily="34" charset="-122"/>
                        </a:rPr>
                        <a:t>（监控、联锁、报警、应急措施）</a:t>
                      </a:r>
                      <a:endParaRPr lang="zh-CN" altLang="en-US" sz="1000" b="1" spc="60">
                        <a:solidFill>
                          <a:schemeClr val="tx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01980">
                <a:tc>
                  <a:txBody>
                    <a:bodyPr/>
                    <a:p>
                      <a:pPr indent="0" algn="ctr">
                        <a:lnSpc>
                          <a:spcPct val="120000"/>
                        </a:lnSpc>
                        <a:spcBef>
                          <a:spcPts val="0"/>
                        </a:spcBef>
                        <a:spcAft>
                          <a:spcPts val="0"/>
                        </a:spcAft>
                        <a:buNone/>
                      </a:pPr>
                      <a:r>
                        <a:rPr lang="en-US" altLang="zh-CN" sz="1000" b="0" spc="60">
                          <a:solidFill>
                            <a:srgbClr val="B28E4E"/>
                          </a:solidFill>
                          <a:latin typeface="微软雅黑" panose="020B0503020204020204" pitchFamily="34" charset="-122"/>
                          <a:ea typeface="微软雅黑" panose="020B0503020204020204" pitchFamily="34" charset="-122"/>
                        </a:rPr>
                        <a:t>5</a:t>
                      </a:r>
                      <a:endParaRPr lang="en-US" altLang="zh-CN" sz="1000" b="0" spc="60">
                        <a:solidFill>
                          <a:srgbClr val="B28E4E"/>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每次作业或每月发生</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无检查（作业）标准或不按标准检查（作业）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无操作规程或从不执行操作规程</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不胜任（无上岗资格证、无任何培训、无操作技能）</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无任何监控措施或有措施从未投用；无应急措施。</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01980">
                <a:tc>
                  <a:txBody>
                    <a:bodyPr/>
                    <a:p>
                      <a:pPr indent="0" algn="ctr">
                        <a:lnSpc>
                          <a:spcPct val="120000"/>
                        </a:lnSpc>
                        <a:spcBef>
                          <a:spcPts val="0"/>
                        </a:spcBef>
                        <a:spcAft>
                          <a:spcPts val="0"/>
                        </a:spcAft>
                        <a:buNone/>
                      </a:pPr>
                      <a:r>
                        <a:rPr lang="en-US" altLang="zh-CN" sz="1000" b="0" spc="60">
                          <a:solidFill>
                            <a:srgbClr val="B28E4E"/>
                          </a:solidFill>
                          <a:latin typeface="微软雅黑" panose="020B0503020204020204" pitchFamily="34" charset="-122"/>
                          <a:ea typeface="微软雅黑" panose="020B0503020204020204" pitchFamily="34" charset="-122"/>
                        </a:rPr>
                        <a:t>4</a:t>
                      </a:r>
                      <a:endParaRPr lang="en-US" altLang="zh-CN" sz="1000" b="0" spc="60">
                        <a:solidFill>
                          <a:srgbClr val="B28E4E"/>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每季度都有发生</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检查（作业）标准不全或很少按标准检查（作业）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操作规程不全或很少执行操作规程</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不够胜任（有上岗资格证、但没有接受有效培训、操作技能差）</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有监控措施但不能满足控制要求，措施部分投用或有时投用；有应急措施但不完善或没演练。</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703580">
                <a:tc>
                  <a:txBody>
                    <a:bodyPr/>
                    <a:p>
                      <a:pPr indent="0" algn="ctr">
                        <a:lnSpc>
                          <a:spcPct val="120000"/>
                        </a:lnSpc>
                        <a:spcBef>
                          <a:spcPts val="0"/>
                        </a:spcBef>
                        <a:spcAft>
                          <a:spcPts val="0"/>
                        </a:spcAft>
                        <a:buNone/>
                      </a:pPr>
                      <a:r>
                        <a:rPr lang="en-US" altLang="zh-CN" sz="1000" b="0" spc="60">
                          <a:solidFill>
                            <a:srgbClr val="B28E4E"/>
                          </a:solidFill>
                          <a:latin typeface="微软雅黑" panose="020B0503020204020204" pitchFamily="34" charset="-122"/>
                          <a:ea typeface="微软雅黑" panose="020B0503020204020204" pitchFamily="34" charset="-122"/>
                        </a:rPr>
                        <a:t>3</a:t>
                      </a:r>
                      <a:endParaRPr lang="en-US" altLang="zh-CN" sz="1000" b="0" spc="60">
                        <a:solidFill>
                          <a:srgbClr val="B28E4E"/>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每年都有发生</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发生变更后检查（作业）标准未及时修订或多数时候不按标准检查（作业）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发生变更后未及时修订操作规程或多数操作不执行操作规程</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一般胜任（有上岗资格证、接受培训、但经验、技能不足，曾多次出错）</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监控措施能满足控制要求，但经常被停用或发生变更后不能及时恢复；有应急措施但未根据变更及时修订或作业人员不清楚。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01980">
                <a:tc>
                  <a:txBody>
                    <a:bodyPr/>
                    <a:p>
                      <a:pPr indent="0" algn="ctr">
                        <a:lnSpc>
                          <a:spcPct val="120000"/>
                        </a:lnSpc>
                        <a:spcBef>
                          <a:spcPts val="0"/>
                        </a:spcBef>
                        <a:spcAft>
                          <a:spcPts val="0"/>
                        </a:spcAft>
                        <a:buNone/>
                      </a:pPr>
                      <a:r>
                        <a:rPr lang="en-US" altLang="zh-CN" sz="1000" b="0" spc="60">
                          <a:solidFill>
                            <a:srgbClr val="B28E4E"/>
                          </a:solidFill>
                          <a:latin typeface="微软雅黑" panose="020B0503020204020204" pitchFamily="34" charset="-122"/>
                          <a:ea typeface="微软雅黑" panose="020B0503020204020204" pitchFamily="34" charset="-122"/>
                        </a:rPr>
                        <a:t>2</a:t>
                      </a:r>
                      <a:endParaRPr lang="en-US" altLang="zh-CN" sz="1000" b="0" spc="60">
                        <a:solidFill>
                          <a:srgbClr val="B28E4E"/>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每年都有发生或曾经发生过</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标准完善但偶尔不按标准检查、作业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操作规程齐全但偶尔不执行</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胜任（有上岗资格证、接受有效培训、经验、技能较好，但偶尔出错）</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监控措施能满足控制要求，但供电、联锁偶尔失电或误动作；有应急措施但每年只演练一次。</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01980">
                <a:tc>
                  <a:txBody>
                    <a:bodyPr/>
                    <a:p>
                      <a:pPr indent="0" algn="ctr">
                        <a:lnSpc>
                          <a:spcPct val="120000"/>
                        </a:lnSpc>
                        <a:spcBef>
                          <a:spcPts val="0"/>
                        </a:spcBef>
                        <a:spcAft>
                          <a:spcPts val="0"/>
                        </a:spcAft>
                        <a:buNone/>
                      </a:pPr>
                      <a:r>
                        <a:rPr lang="en-US" altLang="zh-CN" sz="1000" b="0" spc="60">
                          <a:solidFill>
                            <a:srgbClr val="B28E4E"/>
                          </a:solidFill>
                          <a:latin typeface="微软雅黑" panose="020B0503020204020204" pitchFamily="34" charset="-122"/>
                          <a:ea typeface="微软雅黑" panose="020B0503020204020204" pitchFamily="34" charset="-122"/>
                        </a:rPr>
                        <a:t>1</a:t>
                      </a:r>
                      <a:endParaRPr lang="en-US" altLang="zh-CN" sz="1000" b="0" spc="60">
                        <a:solidFill>
                          <a:srgbClr val="B28E4E"/>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从未发生过</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标准完善、按标准进行检查、作业</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操作规程齐全，严格执行并有记录</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高度胜任（有上岗资格证、接受有效培训、经验丰富，技能、安全意识强）</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indent="0" algn="l">
                        <a:lnSpc>
                          <a:spcPct val="120000"/>
                        </a:lnSpc>
                        <a:spcBef>
                          <a:spcPts val="0"/>
                        </a:spcBef>
                        <a:spcAft>
                          <a:spcPts val="0"/>
                        </a:spcAft>
                        <a:buNone/>
                      </a:pPr>
                      <a:r>
                        <a:rPr lang="zh-CN" altLang="en-US" sz="1000" b="0" spc="60">
                          <a:solidFill>
                            <a:srgbClr val="404040"/>
                          </a:solidFill>
                          <a:latin typeface="微软雅黑" panose="020B0503020204020204" pitchFamily="34" charset="-122"/>
                          <a:ea typeface="微软雅黑" panose="020B0503020204020204" pitchFamily="34" charset="-122"/>
                        </a:rPr>
                        <a:t>监控措施能满足控制要求，供电、联锁从未失电或误动作；有应急措施每年至少演练二次。</a:t>
                      </a:r>
                      <a:endParaRPr lang="zh-CN" altLang="en-US" sz="10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bl>
          </a:graphicData>
        </a:graphic>
      </p:graphicFrame>
    </p:spTree>
  </p:cSld>
  <p:clrMapOvr>
    <a:masterClrMapping/>
  </p:clrMapOvr>
  <p:transition advClick="0"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a:xfrm>
            <a:off x="277495" y="66675"/>
            <a:ext cx="676910" cy="460375"/>
          </a:xfrm>
          <a:prstGeom prst="rect">
            <a:avLst/>
          </a:prstGeom>
          <a:solidFill>
            <a:srgbClr val="C00000"/>
          </a:solidFill>
        </p:spPr>
        <p:txBody>
          <a:bodyPr wrap="square" rtlCol="0">
            <a:spAutoFit/>
          </a:bodyPr>
          <a:p>
            <a:pPr algn="ctr"/>
            <a:r>
              <a:rPr lang="en-US" altLang="zh-CN" sz="2400">
                <a:solidFill>
                  <a:schemeClr val="bg1"/>
                </a:solidFill>
                <a:latin typeface="微软雅黑" panose="020B0503020204020204" pitchFamily="34" charset="-122"/>
                <a:ea typeface="微软雅黑" panose="020B0503020204020204" pitchFamily="34" charset="-122"/>
              </a:rPr>
              <a:t>07</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8705" y="5080"/>
            <a:ext cx="5074285" cy="450850"/>
          </a:xfrm>
          <a:prstGeom prst="rect">
            <a:avLst/>
          </a:prstGeom>
        </p:spPr>
        <p:txBody>
          <a:bodyPr wrap="square">
            <a:spAutoFit/>
          </a:bodyPr>
          <a:p>
            <a:pPr algn="dist">
              <a:lnSpc>
                <a:spcPct val="13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危害事件发生的严重程度（S）评价参照表</a:t>
            </a:r>
            <a:endParaRPr lang="zh-CN" altLang="en-US" dirty="0">
              <a:solidFill>
                <a:schemeClr val="bg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6" name="文本框 5"/>
          <p:cNvSpPr txBox="1"/>
          <p:nvPr/>
        </p:nvSpPr>
        <p:spPr>
          <a:xfrm>
            <a:off x="7291070" y="73025"/>
            <a:ext cx="1767840" cy="368300"/>
          </a:xfrm>
          <a:prstGeom prst="rect">
            <a:avLst/>
          </a:prstGeom>
          <a:solidFill>
            <a:srgbClr val="333333"/>
          </a:solidFill>
        </p:spPr>
        <p:txBody>
          <a:bodyPr wrap="square" rtlCol="0">
            <a:spAutoFit/>
          </a:bodyPr>
          <a:p>
            <a:endParaRPr lang="zh-CN" altLang="en-US"/>
          </a:p>
        </p:txBody>
      </p:sp>
      <p:graphicFrame>
        <p:nvGraphicFramePr>
          <p:cNvPr id="5" name="表格 4"/>
          <p:cNvGraphicFramePr/>
          <p:nvPr>
            <p:custDataLst>
              <p:tags r:id="rId1"/>
            </p:custDataLst>
          </p:nvPr>
        </p:nvGraphicFramePr>
        <p:xfrm>
          <a:off x="542925" y="928370"/>
          <a:ext cx="8425180" cy="3573780"/>
        </p:xfrm>
        <a:graphic>
          <a:graphicData uri="http://schemas.openxmlformats.org/drawingml/2006/table">
            <a:tbl>
              <a:tblPr firstRow="1" bandRow="1">
                <a:tableStyleId>{5C22544A-7EE6-4342-B048-85BDC9FD1C3A}</a:tableStyleId>
              </a:tblPr>
              <a:tblGrid>
                <a:gridCol w="728980"/>
                <a:gridCol w="1369060"/>
                <a:gridCol w="1885315"/>
                <a:gridCol w="1549400"/>
                <a:gridCol w="1439545"/>
                <a:gridCol w="1452880"/>
              </a:tblGrid>
              <a:tr h="498475">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等级</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人员伤害情况</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财产损失、设备设施损坏</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法律法规符合性</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环境破坏</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rPr>
                        <a:t>声誉影响</a:t>
                      </a:r>
                      <a:endParaRPr lang="zh-CN" altLang="en-US" sz="1000" b="1" u="none" dirty="0">
                        <a:solidFill>
                          <a:schemeClr val="tx1"/>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499745">
                <a:tc>
                  <a:txBody>
                    <a:bodyPr/>
                    <a:p>
                      <a:pPr marL="0" indent="0" algn="ctr">
                        <a:buNone/>
                      </a:pPr>
                      <a:r>
                        <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rPr>
                        <a:t>1</a:t>
                      </a:r>
                      <a:endPar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一般无损伤</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一次事故直接经济损失在</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元以下</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完全符合</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基本无影响</a:t>
                      </a:r>
                      <a:endPar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本岗位或作业点</a:t>
                      </a:r>
                      <a:endPar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597535">
                <a:tc>
                  <a:txBody>
                    <a:bodyPr/>
                    <a:p>
                      <a:pPr marL="0" indent="0" algn="ctr">
                        <a:buNone/>
                      </a:pPr>
                      <a:r>
                        <a:rPr lang="en-US" altLang="zh-CN" sz="1000" b="0" u="none" dirty="0">
                          <a:solidFill>
                            <a:srgbClr val="B28E4E"/>
                          </a:solidFill>
                          <a:latin typeface="微软雅黑" panose="020B0503020204020204" pitchFamily="34" charset="-122"/>
                          <a:ea typeface="微软雅黑" panose="020B0503020204020204" pitchFamily="34" charset="-122"/>
                          <a:cs typeface="华文仿宋" panose="02010600040101010101" pitchFamily="2" charset="-122"/>
                        </a:rPr>
                        <a:t>2</a:t>
                      </a:r>
                      <a:endParaRPr lang="en-US" altLang="zh-CN" sz="1000" b="0" u="none" dirty="0">
                        <a:solidFill>
                          <a:srgbClr val="B28E4E"/>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人轻伤</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一次事故直接经济损失</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元及以上，</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万元以下</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不符合公司规章制度要求</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设备、设施周围受影响</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没有造成公众影响</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71830">
                <a:tc>
                  <a:txBody>
                    <a:bodyPr/>
                    <a:p>
                      <a:pPr marL="0" indent="0" algn="ctr">
                        <a:buNone/>
                      </a:pPr>
                      <a:r>
                        <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rPr>
                        <a:t>3</a:t>
                      </a:r>
                      <a:endPar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造成</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人重伤</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人轻伤</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一次事故直接经济损失在</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万元及以上，</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万元以下</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不符合公司程序要求</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作业点范围内受影响</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引起省级媒体报道，一定范围内造成公众影响</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72465">
                <a:tc>
                  <a:txBody>
                    <a:bodyPr/>
                    <a:p>
                      <a:pPr marL="0" indent="0" algn="ctr">
                        <a:buNone/>
                      </a:pPr>
                      <a:r>
                        <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rPr>
                        <a:t>4</a:t>
                      </a:r>
                      <a:endParaRPr lang="en-US" altLang="zh-CN" sz="1000" b="0" u="none">
                        <a:solidFill>
                          <a:srgbClr val="B28E4E"/>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人死亡</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人重伤或严重职业病</a:t>
                      </a:r>
                      <a:endPar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一次事故直接经济损失在</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万元及以上，</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万元以下</a:t>
                      </a:r>
                      <a:endPar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潜在不符合法律法规要求</a:t>
                      </a:r>
                      <a:endPar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造成作业区域内环境破坏</a:t>
                      </a:r>
                      <a:endPar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引起国家主流媒体报道</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r h="633730">
                <a:tc>
                  <a:txBody>
                    <a:bodyPr/>
                    <a:p>
                      <a:pPr marL="0" indent="0" algn="ctr">
                        <a:buNone/>
                      </a:pPr>
                      <a:r>
                        <a:rPr lang="en-US" altLang="zh-CN" sz="1000" b="0" u="none" dirty="0">
                          <a:solidFill>
                            <a:srgbClr val="B28E4E"/>
                          </a:solidFill>
                          <a:latin typeface="微软雅黑" panose="020B0503020204020204" pitchFamily="34" charset="-122"/>
                          <a:ea typeface="微软雅黑" panose="020B0503020204020204" pitchFamily="34" charset="-122"/>
                          <a:cs typeface="华文仿宋" panose="02010600040101010101" pitchFamily="2" charset="-122"/>
                        </a:rPr>
                        <a:t>5</a:t>
                      </a:r>
                      <a:endParaRPr lang="en-US" altLang="zh-CN" sz="1000" b="0" u="none" dirty="0">
                        <a:solidFill>
                          <a:srgbClr val="B28E4E"/>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人及以上死亡</a:t>
                      </a:r>
                      <a:r>
                        <a:rPr lang="en-US" altLang="zh-CN"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人及以上重伤</a:t>
                      </a:r>
                      <a:endParaRPr lang="zh-CN" altLang="en-US" sz="1000" b="0" u="none"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一次事故直接经济损失在</a:t>
                      </a:r>
                      <a:r>
                        <a:rPr lang="en-US" altLang="zh-CN"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万元及以上</a:t>
                      </a:r>
                      <a:endParaRPr lang="zh-CN" altLang="en-US" sz="1000" b="0" u="none">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违法</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造成周边环境破坏</a:t>
                      </a:r>
                      <a:endParaRPr lang="zh-CN" altLang="en-US" sz="1000" b="0" u="none">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p>
                      <a:pPr marL="0" indent="0" algn="ctr">
                        <a:buNone/>
                      </a:pPr>
                      <a:r>
                        <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rPr>
                        <a:t>引起国际主流媒体报道</a:t>
                      </a:r>
                      <a:endParaRPr lang="zh-CN" altLang="en-US" sz="1000" b="0" u="none" dirty="0">
                        <a:solidFill>
                          <a:srgbClr val="404040"/>
                        </a:solidFill>
                        <a:latin typeface="微软雅黑" panose="020B0503020204020204" pitchFamily="34" charset="-122"/>
                        <a:ea typeface="微软雅黑" panose="020B0503020204020204" pitchFamily="34" charset="-122"/>
                        <a:cs typeface="华文仿宋" panose="02010600040101010101" pitchFamily="2" charset="-122"/>
                      </a:endParaRPr>
                    </a:p>
                  </a:txBody>
                  <a:tcPr marL="0" marR="0" marT="0" marB="1" anchor="ct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r>
            </a:tbl>
          </a:graphicData>
        </a:graphic>
      </p:graphicFrame>
    </p:spTree>
    <p:custDataLst>
      <p:tags r:id="rId2"/>
    </p:custDataLst>
  </p:cSld>
  <p:clrMapOvr>
    <a:masterClrMapping/>
  </p:clrMapOvr>
  <p:transition advClick="0" advTm="2000"/>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TEXT_FILL_FORE_SCHEMECOLOR_INDEX" val="5"/>
  <p:tag name="KSO_WM_UNIT_TEXT_FILL_TYPE" val="1"/>
</p:tagLst>
</file>

<file path=ppt/tags/tag10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87_2*l_h_i*1_2_2"/>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10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87_2*l_h_i*1_2_3"/>
  <p:tag name="KSO_WM_TEMPLATE_CATEGORY" val="diagram"/>
  <p:tag name="KSO_WM_TEMPLATE_INDEX" val="787"/>
  <p:tag name="KSO_WM_UNIT_LAYERLEVEL" val="1_1_1"/>
  <p:tag name="KSO_WM_TAG_VERSION" val="1.0"/>
  <p:tag name="KSO_WM_BEAUTIFY_FLAG" val="#wm#"/>
  <p:tag name="KSO_WM_UNIT_FILL_FORE_SCHEMECOLOR_INDEX" val="6"/>
  <p:tag name="KSO_WM_UNIT_FILL_TYPE" val="1"/>
  <p:tag name="KSO_WM_UNIT_TEXT_FILL_FORE_SCHEMECOLOR_INDEX" val="6"/>
  <p:tag name="KSO_WM_UNIT_TEXT_FILL_TYPE" val="1"/>
</p:tagLst>
</file>

<file path=ppt/tags/tag10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87_2*l_h_i*1_2_1"/>
  <p:tag name="KSO_WM_TEMPLATE_CATEGORY" val="diagram"/>
  <p:tag name="KSO_WM_TEMPLATE_INDEX" val="787"/>
  <p:tag name="KSO_WM_UNIT_LAYERLEVEL" val="1_1_1"/>
  <p:tag name="KSO_WM_TAG_VERSION" val="1.0"/>
  <p:tag name="KSO_WM_BEAUTIFY_FLAG" val="#wm#"/>
  <p:tag name="KSO_WM_UNIT_TEXT_FILL_FORE_SCHEMECOLOR_INDEX" val="6"/>
  <p:tag name="KSO_WM_UNIT_TEXT_FILL_TYPE" val="1"/>
</p:tagLst>
</file>

<file path=ppt/tags/tag10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87_2*l_h_i*1_3_3"/>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1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87_2*l_h_i*1_3_2"/>
  <p:tag name="KSO_WM_TEMPLATE_CATEGORY" val="diagram"/>
  <p:tag name="KSO_WM_TEMPLATE_INDEX" val="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87_2*l_h_i*1_3_1"/>
  <p:tag name="KSO_WM_TEMPLATE_CATEGORY" val="diagram"/>
  <p:tag name="KSO_WM_TEMPLATE_INDEX" val="787"/>
  <p:tag name="KSO_WM_UNIT_LAYERLEVEL" val="1_1_1"/>
  <p:tag name="KSO_WM_TAG_VERSION" val="1.0"/>
  <p:tag name="KSO_WM_BEAUTIFY_FLAG" val="#wm#"/>
  <p:tag name="KSO_WM_UNIT_TEXT_FILL_FORE_SCHEMECOLOR_INDEX" val="7"/>
  <p:tag name="KSO_WM_UNIT_TEXT_FILL_TYPE" val="1"/>
</p:tagLst>
</file>

<file path=ppt/tags/tag107.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108.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109.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111.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
  <p:tag name="KSO_WM_UNIT_ID" val="diagram160664_6*m_i*1_1"/>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13.xml><?xml version="1.0" encoding="utf-8"?>
<p:tagLst xmlns:p="http://schemas.openxmlformats.org/presentationml/2006/main">
  <p:tag name="KSO_WM_TAG_VERSION" val="1.0"/>
  <p:tag name="KSO_WM_BEAUTIFY_FLAG" val="#wm#"/>
  <p:tag name="KSO_WM_UNIT_TYPE" val="i"/>
  <p:tag name="KSO_WM_UNIT_ID" val="diagram160664_6*i*1"/>
  <p:tag name="KSO_WM_TEMPLATE_CATEGORY" val="diagram"/>
  <p:tag name="KSO_WM_TEMPLATE_INDEX" val="160664"/>
  <p:tag name="KSO_WM_UNIT_INDEX"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1_1"/>
  <p:tag name="KSO_WM_UNIT_ID" val="diagram160664_6*m_h_f*1_1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2"/>
  <p:tag name="KSO_WM_UNIT_ID" val="diagram160664_6*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3"/>
  <p:tag name="KSO_WM_UNIT_ID" val="diagram160664_6*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4"/>
  <p:tag name="KSO_WM_UNIT_ID" val="diagram160664_6*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5"/>
  <p:tag name="KSO_WM_UNIT_ID" val="diagram160664_6*m_i*1_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6"/>
  <p:tag name="KSO_WM_UNIT_ID" val="diagram160664_6*m_i*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7"/>
  <p:tag name="KSO_WM_UNIT_ID" val="diagram160664_6*m_i*1_7"/>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8"/>
  <p:tag name="KSO_WM_UNIT_ID" val="diagram160664_6*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9"/>
  <p:tag name="KSO_WM_UNIT_ID" val="diagram160664_6*m_i*1_9"/>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23.xml><?xml version="1.0" encoding="utf-8"?>
<p:tagLst xmlns:p="http://schemas.openxmlformats.org/presentationml/2006/main">
  <p:tag name="KSO_WM_TAG_VERSION" val="1.0"/>
  <p:tag name="KSO_WM_BEAUTIFY_FLAG" val="#wm#"/>
  <p:tag name="KSO_WM_UNIT_TYPE" val="i"/>
  <p:tag name="KSO_WM_UNIT_ID" val="diagram160664_6*i*13"/>
  <p:tag name="KSO_WM_TEMPLATE_CATEGORY" val="diagram"/>
  <p:tag name="KSO_WM_TEMPLATE_INDEX" val="160664"/>
  <p:tag name="KSO_WM_UNIT_INDEX" val="13"/>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2_1"/>
  <p:tag name="KSO_WM_UNIT_ID" val="diagram160664_6*m_h_f*1_2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0"/>
  <p:tag name="KSO_WM_UNIT_ID" val="diagram160664_6*m_i*1_10"/>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26.xml><?xml version="1.0" encoding="utf-8"?>
<p:tagLst xmlns:p="http://schemas.openxmlformats.org/presentationml/2006/main">
  <p:tag name="KSO_WM_TAG_VERSION" val="1.0"/>
  <p:tag name="KSO_WM_BEAUTIFY_FLAG" val="#wm#"/>
  <p:tag name="KSO_WM_UNIT_TYPE" val="i"/>
  <p:tag name="KSO_WM_UNIT_ID" val="diagram160664_6*i*18"/>
  <p:tag name="KSO_WM_TEMPLATE_CATEGORY" val="diagram"/>
  <p:tag name="KSO_WM_TEMPLATE_INDEX" val="160664"/>
  <p:tag name="KSO_WM_UNIT_INDEX" val="18"/>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3_1"/>
  <p:tag name="KSO_WM_UNIT_ID" val="diagram160664_6*m_h_f*1_3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1"/>
  <p:tag name="KSO_WM_UNIT_ID" val="diagram160664_6*m_i*1_1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29.xml><?xml version="1.0" encoding="utf-8"?>
<p:tagLst xmlns:p="http://schemas.openxmlformats.org/presentationml/2006/main">
  <p:tag name="KSO_WM_TAG_VERSION" val="1.0"/>
  <p:tag name="KSO_WM_BEAUTIFY_FLAG" val="#wm#"/>
  <p:tag name="KSO_WM_UNIT_TYPE" val="i"/>
  <p:tag name="KSO_WM_UNIT_ID" val="diagram160664_6*i*23"/>
  <p:tag name="KSO_WM_TEMPLATE_CATEGORY" val="diagram"/>
  <p:tag name="KSO_WM_TEMPLATE_INDEX" val="160664"/>
  <p:tag name="KSO_WM_UNIT_INDEX" val="2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4_1"/>
  <p:tag name="KSO_WM_UNIT_ID" val="diagram160664_6*m_h_f*1_4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2"/>
  <p:tag name="KSO_WM_UNIT_ID" val="diagram160664_6*m_i*1_1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3"/>
  <p:tag name="KSO_WM_UNIT_ID" val="diagram160664_6*m_i*1_1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4"/>
  <p:tag name="KSO_WM_UNIT_ID" val="diagram160664_6*m_i*1_1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5"/>
  <p:tag name="KSO_WM_UNIT_ID" val="diagram160664_6*m_i*1_1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135.xml><?xml version="1.0" encoding="utf-8"?>
<p:tagLst xmlns:p="http://schemas.openxmlformats.org/presentationml/2006/main">
  <p:tag name="KSO_WM_TAG_VERSION" val="1.0"/>
  <p:tag name="KSO_WM_BEAUTIFY_FLAG" val="#wm#"/>
  <p:tag name="KSO_WM_UNIT_TYPE" val="i"/>
  <p:tag name="KSO_WM_UNIT_ID" val="diagram160664_6*i*31"/>
  <p:tag name="KSO_WM_TEMPLATE_CATEGORY" val="diagram"/>
  <p:tag name="KSO_WM_TEMPLATE_INDEX" val="160664"/>
  <p:tag name="KSO_WM_UNIT_INDEX" val="31"/>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5_1"/>
  <p:tag name="KSO_WM_UNIT_ID" val="diagram160664_6*m_h_f*1_5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6"/>
  <p:tag name="KSO_WM_UNIT_ID" val="diagram160664_6*m_i*1_16"/>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38.xml><?xml version="1.0" encoding="utf-8"?>
<p:tagLst xmlns:p="http://schemas.openxmlformats.org/presentationml/2006/main">
  <p:tag name="KSO_WM_TAG_VERSION" val="1.0"/>
  <p:tag name="KSO_WM_BEAUTIFY_FLAG" val="#wm#"/>
  <p:tag name="KSO_WM_UNIT_TYPE" val="i"/>
  <p:tag name="KSO_WM_UNIT_ID" val="diagram160664_6*i*36"/>
  <p:tag name="KSO_WM_TEMPLATE_CATEGORY" val="diagram"/>
  <p:tag name="KSO_WM_TEMPLATE_INDEX" val="160664"/>
  <p:tag name="KSO_WM_UNIT_INDEX" val="36"/>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6_1"/>
  <p:tag name="KSO_WM_UNIT_ID" val="diagram160664_6*m_h_f*1_6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7"/>
  <p:tag name="KSO_WM_UNIT_ID" val="diagram160664_6*m_i*1_17"/>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141.xml><?xml version="1.0" encoding="utf-8"?>
<p:tagLst xmlns:p="http://schemas.openxmlformats.org/presentationml/2006/main">
  <p:tag name="KSO_WM_SLIDE_ITEM_CNT" val="6"/>
</p:tagLst>
</file>

<file path=ppt/tags/tag142.xml><?xml version="1.0" encoding="utf-8"?>
<p:tagLst xmlns:p="http://schemas.openxmlformats.org/presentationml/2006/main">
  <p:tag name="KSO_WM_TAG_VERSION" val="1.0"/>
  <p:tag name="KSO_WM_BEAUTIFY_FLAG" val="#wm#"/>
  <p:tag name="KSO_WM_UNIT_TYPE" val="i"/>
  <p:tag name="KSO_WM_UNIT_ID" val="diagram20181961_1*i*0"/>
  <p:tag name="KSO_WM_TEMPLATE_CATEGORY" val="diagram"/>
  <p:tag name="KSO_WM_TEMPLATE_INDEX" val="20181961"/>
  <p:tag name="KSO_WM_UNIT_INDEX" val="0"/>
</p:tagLst>
</file>

<file path=ppt/tags/tag143.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
  <p:tag name="KSO_WM_UNIT_ID" val="diagram20181961_1*l_i*1_1"/>
  <p:tag name="KSO_WM_UNIT_LAYERLEVEL" val="1_1"/>
  <p:tag name="KSO_WM_DIAGRAM_GROUP_CODE" val="l1-1"/>
  <p:tag name="KSO_WM_UNIT_TEXT_FILL_FORE_SCHEMECOLOR_INDEX" val="13"/>
  <p:tag name="KSO_WM_UNIT_TEXT_FILL_TYPE" val="1"/>
</p:tagLst>
</file>

<file path=ppt/tags/tag144.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
  <p:tag name="KSO_WM_UNIT_ID" val="diagram20181961_1*l_i*1_2"/>
  <p:tag name="KSO_WM_UNIT_LAYERLEVEL" val="1_1"/>
  <p:tag name="KSO_WM_DIAGRAM_GROUP_CODE" val="l1-1"/>
  <p:tag name="KSO_WM_UNIT_TEXT_FILL_FORE_SCHEMECOLOR_INDEX" val="13"/>
  <p:tag name="KSO_WM_UNIT_TEXT_FILL_TYPE" val="1"/>
</p:tagLst>
</file>

<file path=ppt/tags/tag145.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
  <p:tag name="KSO_WM_UNIT_ID" val="diagram20181961_1*l_i*1_3"/>
  <p:tag name="KSO_WM_UNIT_LAYERLEVEL" val="1_1"/>
  <p:tag name="KSO_WM_DIAGRAM_GROUP_CODE" val="l1-1"/>
  <p:tag name="KSO_WM_UNIT_TEXT_FILL_FORE_SCHEMECOLOR_INDEX" val="13"/>
  <p:tag name="KSO_WM_UNIT_TEXT_FILL_TYPE" val="1"/>
</p:tagLst>
</file>

<file path=ppt/tags/tag146.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
  <p:tag name="KSO_WM_UNIT_ID" val="diagram20181961_1*l_i*1_4"/>
  <p:tag name="KSO_WM_UNIT_LAYERLEVEL" val="1_1"/>
  <p:tag name="KSO_WM_DIAGRAM_GROUP_CODE" val="l1-1"/>
  <p:tag name="KSO_WM_UNIT_TEXT_FILL_FORE_SCHEMECOLOR_INDEX" val="13"/>
  <p:tag name="KSO_WM_UNIT_TEXT_FILL_TYPE" val="1"/>
</p:tagLst>
</file>

<file path=ppt/tags/tag147.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5"/>
  <p:tag name="KSO_WM_UNIT_ID" val="diagram20181961_1*l_i*1_5"/>
  <p:tag name="KSO_WM_UNIT_LAYERLEVEL" val="1_1"/>
  <p:tag name="KSO_WM_DIAGRAM_GROUP_CODE" val="l1-1"/>
  <p:tag name="KSO_WM_UNIT_TEXT_FILL_FORE_SCHEMECOLOR_INDEX" val="13"/>
  <p:tag name="KSO_WM_UNIT_TEXT_FILL_TYPE" val="1"/>
</p:tagLst>
</file>

<file path=ppt/tags/tag148.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6"/>
  <p:tag name="KSO_WM_UNIT_ID" val="diagram20181961_1*l_i*1_6"/>
  <p:tag name="KSO_WM_UNIT_LAYERLEVEL" val="1_1"/>
  <p:tag name="KSO_WM_DIAGRAM_GROUP_CODE" val="l1-1"/>
  <p:tag name="KSO_WM_UNIT_TEXT_FILL_FORE_SCHEMECOLOR_INDEX" val="13"/>
  <p:tag name="KSO_WM_UNIT_TEXT_FILL_TYPE" val="1"/>
</p:tagLst>
</file>

<file path=ppt/tags/tag149.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7"/>
  <p:tag name="KSO_WM_UNIT_ID" val="diagram20181961_1*l_i*1_7"/>
  <p:tag name="KSO_WM_UNIT_LAYERLEVEL" val="1_1"/>
  <p:tag name="KSO_WM_DIAGRAM_GROUP_CODE" val="l1-1"/>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8"/>
  <p:tag name="KSO_WM_UNIT_ID" val="diagram20181961_1*l_i*1_8"/>
  <p:tag name="KSO_WM_UNIT_LAYERLEVEL" val="1_1"/>
  <p:tag name="KSO_WM_DIAGRAM_GROUP_CODE" val="l1-1"/>
  <p:tag name="KSO_WM_UNIT_TEXT_FILL_FORE_SCHEMECOLOR_INDEX" val="13"/>
  <p:tag name="KSO_WM_UNIT_TEXT_FILL_TYPE" val="1"/>
</p:tagLst>
</file>

<file path=ppt/tags/tag151.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9"/>
  <p:tag name="KSO_WM_UNIT_ID" val="diagram20181961_1*l_i*1_9"/>
  <p:tag name="KSO_WM_UNIT_LAYERLEVEL" val="1_1"/>
  <p:tag name="KSO_WM_DIAGRAM_GROUP_CODE" val="l1-1"/>
  <p:tag name="KSO_WM_UNIT_TEXT_FILL_FORE_SCHEMECOLOR_INDEX" val="13"/>
  <p:tag name="KSO_WM_UNIT_TEXT_FILL_TYPE" val="1"/>
</p:tagLst>
</file>

<file path=ppt/tags/tag152.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0"/>
  <p:tag name="KSO_WM_UNIT_ID" val="diagram20181961_1*l_i*1_10"/>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53.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1"/>
  <p:tag name="KSO_WM_UNIT_ID" val="diagram20181961_1*l_i*1_1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54.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2"/>
  <p:tag name="KSO_WM_UNIT_ID" val="diagram20181961_1*l_i*1_12"/>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55.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3"/>
  <p:tag name="KSO_WM_UNIT_ID" val="diagram20181961_1*l_i*1_13"/>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56.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4"/>
  <p:tag name="KSO_WM_UNIT_ID" val="diagram20181961_1*l_i*1_14"/>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57.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5"/>
  <p:tag name="KSO_WM_UNIT_ID" val="diagram20181961_1*l_i*1_15"/>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58.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6"/>
  <p:tag name="KSO_WM_UNIT_ID" val="diagram20181961_1*l_i*1_16"/>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59.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7"/>
  <p:tag name="KSO_WM_UNIT_ID" val="diagram20181961_1*l_i*1_17"/>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8"/>
  <p:tag name="KSO_WM_UNIT_ID" val="diagram20181961_1*l_i*1_18"/>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61.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9"/>
  <p:tag name="KSO_WM_UNIT_ID" val="diagram20181961_1*l_i*1_19"/>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62.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0"/>
  <p:tag name="KSO_WM_UNIT_ID" val="diagram20181961_1*l_i*1_20"/>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63.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1"/>
  <p:tag name="KSO_WM_UNIT_ID" val="diagram20181961_1*l_i*1_21"/>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64.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2"/>
  <p:tag name="KSO_WM_UNIT_ID" val="diagram20181961_1*l_i*1_22"/>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65.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3"/>
  <p:tag name="KSO_WM_UNIT_ID" val="diagram20181961_1*l_i*1_23"/>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66.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4"/>
  <p:tag name="KSO_WM_UNIT_ID" val="diagram20181961_1*l_i*1_24"/>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67.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5"/>
  <p:tag name="KSO_WM_UNIT_ID" val="diagram20181961_1*l_i*1_25"/>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68.xml><?xml version="1.0" encoding="utf-8"?>
<p:tagLst xmlns:p="http://schemas.openxmlformats.org/presentationml/2006/main">
  <p:tag name="KSO_WM_TAG_VERSION" val="1.0"/>
  <p:tag name="KSO_WM_BEAUTIFY_FLAG" val="#wm#"/>
  <p:tag name="KSO_WM_UNIT_TYPE" val="i"/>
  <p:tag name="KSO_WM_UNIT_ID" val="diagram20181961_1*i*51"/>
  <p:tag name="KSO_WM_TEMPLATE_CATEGORY" val="diagram"/>
  <p:tag name="KSO_WM_TEMPLATE_INDEX" val="20181961"/>
  <p:tag name="KSO_WM_UNIT_INDEX" val="51"/>
</p:tagLst>
</file>

<file path=ppt/tags/tag169.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f"/>
  <p:tag name="KSO_WM_UNIT_INDEX" val="1_1_1"/>
  <p:tag name="KSO_WM_UNIT_ID" val="diagram20181961_1*l_h_f*1_1_1"/>
  <p:tag name="KSO_WM_UNIT_LAYERLEVEL" val="1_1_1"/>
  <p:tag name="KSO_WM_UNIT_VALUE" val="72"/>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请在这里输入您的内容文字请在这里输入您的内容文字"/>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a"/>
  <p:tag name="KSO_WM_UNIT_INDEX" val="1_1_1"/>
  <p:tag name="KSO_WM_UNIT_ID" val="diagram20181961_1*l_h_a*1_1_1"/>
  <p:tag name="KSO_WM_UNIT_LAYERLEVEL" val="1_1_1"/>
  <p:tag name="KSO_WM_UNIT_VALUE" val="4"/>
  <p:tag name="KSO_WM_UNIT_HIGHLIGHT" val="0"/>
  <p:tag name="KSO_WM_UNIT_COMPATIBLE" val="0"/>
  <p:tag name="KSO_WM_UNIT_CLEAR" val="0"/>
  <p:tag name="KSO_WM_DIAGRAM_GROUP_CODE" val="l1-1"/>
  <p:tag name="KSO_WM_UNIT_PRESET_TEXT" val="内容文字"/>
  <p:tag name="KSO_WM_UNIT_TEXT_FILL_FORE_SCHEMECOLOR_INDEX" val="13"/>
  <p:tag name="KSO_WM_UNIT_TEXT_FILL_TYPE" val="1"/>
</p:tagLst>
</file>

<file path=ppt/tags/tag171.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i"/>
  <p:tag name="KSO_WM_UNIT_INDEX" val="1_1_1"/>
  <p:tag name="KSO_WM_UNIT_ID" val="diagram20181961_1*l_h_i*1_1_1"/>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172.xml><?xml version="1.0" encoding="utf-8"?>
<p:tagLst xmlns:p="http://schemas.openxmlformats.org/presentationml/2006/main">
  <p:tag name="KSO_WM_TAG_VERSION" val="1.0"/>
  <p:tag name="KSO_WM_BEAUTIFY_FLAG" val="#wm#"/>
  <p:tag name="KSO_WM_UNIT_TYPE" val="i"/>
  <p:tag name="KSO_WM_UNIT_ID" val="diagram20181961_1*i*51"/>
  <p:tag name="KSO_WM_TEMPLATE_CATEGORY" val="diagram"/>
  <p:tag name="KSO_WM_TEMPLATE_INDEX" val="20181961"/>
  <p:tag name="KSO_WM_UNIT_INDEX" val="51"/>
</p:tagLst>
</file>

<file path=ppt/tags/tag173.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f"/>
  <p:tag name="KSO_WM_UNIT_INDEX" val="1_1_1"/>
  <p:tag name="KSO_WM_UNIT_ID" val="diagram20181961_1*l_h_f*1_1_1"/>
  <p:tag name="KSO_WM_UNIT_LAYERLEVEL" val="1_1_1"/>
  <p:tag name="KSO_WM_UNIT_VALUE" val="72"/>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请在这里输入您的内容文字请在这里输入您的内容文字"/>
  <p:tag name="KSO_WM_UNIT_TEXT_FILL_FORE_SCHEMECOLOR_INDEX" val="13"/>
  <p:tag name="KSO_WM_UNIT_TEXT_FILL_TYPE" val="1"/>
</p:tagLst>
</file>

<file path=ppt/tags/tag174.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a"/>
  <p:tag name="KSO_WM_UNIT_INDEX" val="1_1_1"/>
  <p:tag name="KSO_WM_UNIT_ID" val="diagram20181961_1*l_h_a*1_1_1"/>
  <p:tag name="KSO_WM_UNIT_LAYERLEVEL" val="1_1_1"/>
  <p:tag name="KSO_WM_UNIT_VALUE" val="4"/>
  <p:tag name="KSO_WM_UNIT_HIGHLIGHT" val="0"/>
  <p:tag name="KSO_WM_UNIT_COMPATIBLE" val="0"/>
  <p:tag name="KSO_WM_UNIT_CLEAR" val="0"/>
  <p:tag name="KSO_WM_DIAGRAM_GROUP_CODE" val="l1-1"/>
  <p:tag name="KSO_WM_UNIT_PRESET_TEXT" val="内容文字"/>
  <p:tag name="KSO_WM_UNIT_TEXT_FILL_FORE_SCHEMECOLOR_INDEX" val="13"/>
  <p:tag name="KSO_WM_UNIT_TEXT_FILL_TYPE" val="1"/>
</p:tagLst>
</file>

<file path=ppt/tags/tag175.xml><?xml version="1.0" encoding="utf-8"?>
<p:tagLst xmlns:p="http://schemas.openxmlformats.org/presentationml/2006/main">
  <p:tag name="KSO_WM_TEMPLATE_CATEGORY" val="diagram"/>
  <p:tag name="KSO_WM_TEMPLATE_INDEX" val="20181961"/>
  <p:tag name="KSO_WM_TAG_VERSION" val="1.0"/>
  <p:tag name="KSO_WM_BEAUTIFY_FLAG" val="#wm#"/>
  <p:tag name="KSO_WM_UNIT_TYPE" val="l_h_i"/>
  <p:tag name="KSO_WM_UNIT_INDEX" val="1_1_1"/>
  <p:tag name="KSO_WM_UNIT_ID" val="diagram20181961_1*l_h_i*1_1_1"/>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1*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76541_1*n_h_i*1_1_2"/>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1*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1*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1*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1*n_h_h_i*1_1_2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41_1*n_h_h_f*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83.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1*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84.xml><?xml version="1.0" encoding="utf-8"?>
<p:tagLst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1*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185.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diagram20176541_1*n_h_h_f*1_1_2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86.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2_1"/>
  <p:tag name="KSO_WM_UNIT_ID" val="diagram20176541_1*n_h_h_a*1_1_2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87.xml><?xml version="1.0" encoding="utf-8"?>
<p:tagLst xmlns:p="http://schemas.openxmlformats.org/presentationml/2006/main">
  <p:tag name="KSO_WM_UNIT_TABLE_BEAUTIFY" val="smartTable{b1faf927-cb80-4607-abe5-d94beaea5f24}"/>
  <p:tag name="TABLE_SKINIDX" val="2"/>
  <p:tag name="TABLE_ENCOLOR" val="#FFFFFF"/>
</p:tagLst>
</file>

<file path=ppt/tags/tag188.xml><?xml version="1.0" encoding="utf-8"?>
<p:tagLst xmlns:p="http://schemas.openxmlformats.org/presentationml/2006/main">
  <p:tag name="KSO_WM_UNIT_TABLE_BEAUTIFY" val="smartTable{4ff963c0-95b8-4e98-9ed9-e829b1779ae6}"/>
  <p:tag name="TABLE_SKINIDX" val="2"/>
  <p:tag name="TABLE_ENCOLOR" val="#FFFFFF"/>
</p:tagLst>
</file>

<file path=ppt/tags/tag189.xml><?xml version="1.0" encoding="utf-8"?>
<p:tagLst xmlns:p="http://schemas.openxmlformats.org/presentationml/2006/main">
  <p:tag name="MH_TYPE" val="#NeiR#"/>
  <p:tag name="MH_NUMBER" val="1"/>
  <p:tag name="MH_CATEGORY" val="#TuWHP#"/>
  <p:tag name="MH_LAYOUT" val="SubTitleText"/>
  <p:tag name="MH" val="20160801175840"/>
  <p:tag name="MH_LIBRARY" val="GRAPHIC"/>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ABLE_BEAUTIFY" val="smartTable{0db8b0bd-866b-4a34-9f6b-ca7cda665957}"/>
</p:tagLst>
</file>

<file path=ppt/tags/tag191.xml><?xml version="1.0" encoding="utf-8"?>
<p:tagLst xmlns:p="http://schemas.openxmlformats.org/presentationml/2006/main">
  <p:tag name="KSO_WM_UNIT_TABLE_BEAUTIFY" val="smartTable{a408cfe2-087c-4993-859c-0781918b618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3"/>
  <p:tag name="KSO_WM_TEMPLATE_CATEGORY" val="diagram"/>
  <p:tag name="KSO_WM_TEMPLATE_INDEX" val="20188036"/>
  <p:tag name="KSO_WM_UNIT_LAYERLEVEL" val="1_1_1"/>
  <p:tag name="KSO_WM_TAG_VERSION" val="1.0"/>
  <p:tag name="KSO_WM_BEAUTIFY_FLAG" val="#wm#"/>
  <p:tag name="KSO_WM_UNIT_TYPE" val="n_h_i"/>
  <p:tag name="KSO_WM_UNIT_INDEX" val="1_2_3"/>
  <p:tag name="KSO_WM_UNIT_COLOR_SCHEME_SHAPE_ID" val="42"/>
  <p:tag name="KSO_WM_UNIT_COLOR_SCHEME_PARENT_PAGE" val="0_5"/>
  <p:tag name="KSO_WM_UNIT_DECOLORIZATION" val="1"/>
  <p:tag name="KSO_WM_UNIT_LINE_FORE_SCHEMECOLOR_INDEX" val="13"/>
  <p:tag name="KSO_WM_UNIT_LINE_FILL_TYPE" val="2"/>
  <p:tag name="KSO_WM_UNIT_DIAGRAM_SCHEMECOLOR_ID" val="2"/>
</p:tagLst>
</file>

<file path=ppt/tags/tag193.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1*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DIAGRAM_SCHEMECOLOR_ID" val="2"/>
</p:tagLst>
</file>

<file path=ppt/tags/tag194.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188036_1*n_h_f*1_1_1"/>
  <p:tag name="KSO_WM_TEMPLATE_CATEGORY" val="diagram"/>
  <p:tag name="KSO_WM_TEMPLATE_INDEX" val="20188036"/>
  <p:tag name="KSO_WM_UNIT_LAYERLEVEL" val="1_1_1"/>
  <p:tag name="KSO_WM_TAG_VERSION" val="1.0"/>
  <p:tag name="KSO_WM_BEAUTIFY_FLAG" val="#wm#"/>
  <p:tag name="KSO_WM_UNIT_NOCLEAR" val="0"/>
  <p:tag name="KSO_WM_UNIT_COLOR_SCHEME_SHAPE_ID" val="8"/>
  <p:tag name="KSO_WM_UNIT_COLOR_SCHEME_PARENT_PAGE" val="0_5"/>
  <p:tag name="KSO_WM_UNIT_TEXT_FILL_FORE_SCHEMECOLOR_INDEX" val="13"/>
  <p:tag name="KSO_WM_UNIT_TEXT_FILL_TYPE" val="1"/>
  <p:tag name="KSO_WM_UNIT_DIAGRAM_SCHEMECOLOR_ID"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1"/>
  <p:tag name="KSO_WM_TEMPLATE_CATEGORY" val="diagram"/>
  <p:tag name="KSO_WM_TEMPLATE_INDEX" val="20188036"/>
  <p:tag name="KSO_WM_UNIT_LAYERLEVEL" val="1_1_1"/>
  <p:tag name="KSO_WM_TAG_VERSION" val="1.0"/>
  <p:tag name="KSO_WM_BEAUTIFY_FLAG" val="#wm#"/>
  <p:tag name="KSO_WM_UNIT_TYPE" val="n_h_i"/>
  <p:tag name="KSO_WM_UNIT_INDEX" val="1_2_1"/>
  <p:tag name="KSO_WM_UNIT_COLOR_SCHEME_SHAPE_ID" val="62"/>
  <p:tag name="KSO_WM_UNIT_COLOR_SCHEME_PARENT_PAGE" val="0_5"/>
  <p:tag name="KSO_WM_UNIT_DECOLORIZATION" val="1"/>
  <p:tag name="KSO_WM_UNIT_LINE_FORE_SCHEMECOLOR_INDEX" val="13"/>
  <p:tag name="KSO_WM_UNIT_LINE_FILL_TYPE" val="2"/>
  <p:tag name="KSO_WM_UNIT_DIAGRAM_SCHEMECOLOR_ID"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2"/>
  <p:tag name="KSO_WM_TEMPLATE_CATEGORY" val="diagram"/>
  <p:tag name="KSO_WM_TEMPLATE_INDEX" val="20188036"/>
  <p:tag name="KSO_WM_UNIT_LAYERLEVEL" val="1_1_1"/>
  <p:tag name="KSO_WM_TAG_VERSION" val="1.0"/>
  <p:tag name="KSO_WM_BEAUTIFY_FLAG" val="#wm#"/>
  <p:tag name="KSO_WM_UNIT_TYPE" val="n_h_i"/>
  <p:tag name="KSO_WM_UNIT_INDEX" val="1_2_2"/>
  <p:tag name="KSO_WM_UNIT_COLOR_SCHEME_SHAPE_ID" val="61"/>
  <p:tag name="KSO_WM_UNIT_COLOR_SCHEME_PARENT_PAGE" val="0_5"/>
  <p:tag name="KSO_WM_UNIT_DECOLORIZATION" val="1"/>
  <p:tag name="KSO_WM_UNIT_LINE_FORE_SCHEMECOLOR_INDEX" val="13"/>
  <p:tag name="KSO_WM_UNIT_LINE_FILL_TYPE" val="2"/>
  <p:tag name="KSO_WM_UNIT_DIAGRAM_SCHEMECOLOR_ID"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1*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2"/>
</p:tagLst>
</file>

<file path=ppt/tags/tag198.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8036_1*n_h_h_f*1_2_1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26"/>
  <p:tag name="KSO_WM_UNIT_COLOR_SCHEME_PARENT_PAGE" val="0_5"/>
  <p:tag name="KSO_WM_UNIT_TEXT_FILL_FORE_SCHEMECOLOR_INDEX" val="13"/>
  <p:tag name="KSO_WM_UNIT_TEXT_FILL_TYPE" val="1"/>
  <p:tag name="KSO_WM_UNIT_DIAGRAM_SCHEMECOLOR_ID"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1*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8036_1*n_h_h_f*1_2_2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54"/>
  <p:tag name="KSO_WM_UNIT_COLOR_SCHEME_PARENT_PAGE" val="0_5"/>
  <p:tag name="KSO_WM_UNIT_TEXT_FILL_FORE_SCHEMECOLOR_INDEX" val="13"/>
  <p:tag name="KSO_WM_UNIT_TEXT_FILL_TYPE" val="1"/>
  <p:tag name="KSO_WM_UNIT_DIAGRAM_SCHEMECOLOR_ID"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4"/>
  <p:tag name="KSO_WM_UNIT_ID" val="diagram20188036_1*n_h_i*1_2_4"/>
  <p:tag name="KSO_WM_TEMPLATE_CATEGORY" val="diagram"/>
  <p:tag name="KSO_WM_TEMPLATE_INDEX" val="20188036"/>
  <p:tag name="KSO_WM_UNIT_LAYERLEVEL" val="1_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 name="KSO_WM_UNIT_DIAGRAM_SCHEMECOLOR_ID" val="2"/>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i"/>
  <p:tag name="KSO_WM_UNIT_INDEX" val="1_1"/>
  <p:tag name="KSO_WM_UNIT_LAYERLEVEL" val="1_1"/>
  <p:tag name="KSO_WM_DIAGRAM_GROUP_CODE" val="m1-1"/>
  <p:tag name="KSO_WM_UNIT_ID" val="diagram20170889_4*m_i*1_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DIAGRAM_SCHEMECOLOR_ID" val="2"/>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1"/>
  <p:tag name="KSO_WM_UNIT_ID" val="diagram20170889_4*m_h_i*1_1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6"/>
  <p:tag name="KSO_WM_UNIT_TEXT_FILL_TYPE" val="1"/>
  <p:tag name="KSO_WM_UNIT_DIAGRAM_SCHEMECOLOR_ID" val="2"/>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2"/>
  <p:tag name="KSO_WM_UNIT_ID" val="diagram20170889_4*m_h_i*1_1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4"/>
  <p:tag name="KSO_WM_UNIT_TEXT_FILL_TYPE" val="1"/>
  <p:tag name="KSO_WM_UNIT_DIAGRAM_SCHEMECOLOR_ID" val="2"/>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3"/>
  <p:tag name="KSO_WM_UNIT_ID" val="diagram20170889_4*m_h_i*1_1_3"/>
  <p:tag name="KSO_WM_UNIT_LAYERLEVEL" val="1_1_1"/>
  <p:tag name="KSO_WM_DIAGRAM_GROUP_CODE" val="m1-1"/>
  <p:tag name="KSO_WM_UNIT_HIGHLIGHT" val="0"/>
  <p:tag name="KSO_WM_UNIT_COMPATIBLE" val="0"/>
  <p:tag name="KSO_WM_UNIT_DIAGRAM_ISNUMVISUAL" val="0"/>
  <p:tag name="KSO_WM_UNIT_DIAGRAM_ISREFERUNIT" val="0"/>
  <p:tag name="KSO_WM_UNIT_TEXT_FILL_FORE_SCHEMECOLOR_INDEX" val="14"/>
  <p:tag name="KSO_WM_UNIT_TEXT_FILL_TYPE" val="1"/>
  <p:tag name="KSO_WM_UNIT_DIAGRAM_SCHEMECOLOR_ID" val="2"/>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2_1"/>
  <p:tag name="KSO_WM_UNIT_ID" val="diagram20170889_4*m_h_i*1_2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6"/>
  <p:tag name="KSO_WM_UNIT_TEXT_FILL_TYPE" val="1"/>
  <p:tag name="KSO_WM_UNIT_DIAGRAM_SCHEMECOLOR_ID" val="2"/>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2_2"/>
  <p:tag name="KSO_WM_UNIT_ID" val="diagram20170889_4*m_h_i*1_2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DIAGRAM_SCHEMECOLOR_ID" val="2"/>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3_1"/>
  <p:tag name="KSO_WM_UNIT_ID" val="diagram20170889_4*m_h_i*1_3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6"/>
  <p:tag name="KSO_WM_UNIT_TEXT_FILL_TYPE" val="1"/>
  <p:tag name="KSO_WM_UNIT_DIAGRAM_SCHEMECOLOR_ID" val="2"/>
</p:tagLst>
</file>

<file path=ppt/tags/tag209.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3_2"/>
  <p:tag name="KSO_WM_UNIT_ID" val="diagram20170889_4*m_h_i*1_3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DIAGRAM_SCHEMECOLOR_ID"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5_1"/>
  <p:tag name="KSO_WM_UNIT_ID" val="diagram20170889_4*m_h_i*1_5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6"/>
  <p:tag name="KSO_WM_UNIT_TEXT_FILL_TYPE" val="1"/>
  <p:tag name="KSO_WM_UNIT_DIAGRAM_SCHEMECOLOR_ID" val="2"/>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5_2"/>
  <p:tag name="KSO_WM_UNIT_ID" val="diagram20170889_4*m_h_i*1_5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DIAGRAM_SCHEMECOLOR_ID" val="2"/>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5_3"/>
  <p:tag name="KSO_WM_UNIT_ID" val="diagram20170889_4*m_h_i*1_5_3"/>
  <p:tag name="KSO_WM_UNIT_LAYERLEVEL" val="1_1_1"/>
  <p:tag name="KSO_WM_DIAGRAM_GROUP_CODE" val="m1-1"/>
  <p:tag name="KSO_WM_UNIT_HIGHLIGHT" val="0"/>
  <p:tag name="KSO_WM_UNIT_COMPATIBLE" val="0"/>
  <p:tag name="KSO_WM_UNIT_DIAGRAM_ISNUMVISUAL" val="0"/>
  <p:tag name="KSO_WM_UNIT_DIAGRAM_ISREFERUNIT" val="0"/>
  <p:tag name="KSO_WM_UNIT_TEXT_FILL_FORE_SCHEMECOLOR_INDEX" val="14"/>
  <p:tag name="KSO_WM_UNIT_TEXT_FILL_TYPE" val="1"/>
  <p:tag name="KSO_WM_UNIT_DIAGRAM_SCHEMECOLOR_ID" val="2"/>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4_1"/>
  <p:tag name="KSO_WM_UNIT_ID" val="diagram20170889_4*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6"/>
  <p:tag name="KSO_WM_UNIT_TEXT_FILL_TYPE" val="1"/>
  <p:tag name="KSO_WM_UNIT_DIAGRAM_SCHEMECOLOR_ID" val="2"/>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4_2"/>
  <p:tag name="KSO_WM_UNIT_ID" val="diagram20170889_4*m_h_i*1_4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DIAGRAM_SCHEMECOLOR_ID" val="2"/>
</p:tagLst>
</file>

<file path=ppt/tags/tag215.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f"/>
  <p:tag name="KSO_WM_UNIT_INDEX" val="1_3_1"/>
  <p:tag name="KSO_WM_UNIT_LAYERLEVEL" val="1_1_1"/>
  <p:tag name="KSO_WM_UNIT_VALUE" val="30"/>
  <p:tag name="KSO_WM_UNIT_HIGHLIGHT" val="0"/>
  <p:tag name="KSO_WM_UNIT_COMPATIBLE" val="0"/>
  <p:tag name="KSO_WM_DIAGRAM_GROUP_CODE" val="m1-1"/>
  <p:tag name="KSO_WM_UNIT_ID" val="diagram20170889_4*m_h_f*1_3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 name="KSO_WM_UNIT_DIAGRAM_SCHEMECOLOR_ID" val="2"/>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f"/>
  <p:tag name="KSO_WM_UNIT_INDEX" val="1_1_1"/>
  <p:tag name="KSO_WM_UNIT_LAYERLEVEL" val="1_1_1"/>
  <p:tag name="KSO_WM_UNIT_VALUE" val="30"/>
  <p:tag name="KSO_WM_UNIT_HIGHLIGHT" val="0"/>
  <p:tag name="KSO_WM_UNIT_COMPATIBLE" val="0"/>
  <p:tag name="KSO_WM_DIAGRAM_GROUP_CODE" val="m1-1"/>
  <p:tag name="KSO_WM_UNIT_ID" val="diagram20170889_4*m_h_f*1_1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 name="KSO_WM_UNIT_DIAGRAM_SCHEMECOLOR_ID" val="2"/>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f"/>
  <p:tag name="KSO_WM_UNIT_INDEX" val="1_4_1"/>
  <p:tag name="KSO_WM_UNIT_LAYERLEVEL" val="1_1_1"/>
  <p:tag name="KSO_WM_UNIT_VALUE" val="30"/>
  <p:tag name="KSO_WM_UNIT_HIGHLIGHT" val="0"/>
  <p:tag name="KSO_WM_UNIT_COMPATIBLE" val="0"/>
  <p:tag name="KSO_WM_DIAGRAM_GROUP_CODE" val="m1-1"/>
  <p:tag name="KSO_WM_UNIT_ID" val="diagram20170889_4*m_h_f*1_4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 name="KSO_WM_UNIT_DIAGRAM_SCHEMECOLOR_ID" val="2"/>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f"/>
  <p:tag name="KSO_WM_UNIT_INDEX" val="1_2_1"/>
  <p:tag name="KSO_WM_UNIT_LAYERLEVEL" val="1_1_1"/>
  <p:tag name="KSO_WM_UNIT_VALUE" val="30"/>
  <p:tag name="KSO_WM_UNIT_HIGHLIGHT" val="0"/>
  <p:tag name="KSO_WM_UNIT_COMPATIBLE" val="0"/>
  <p:tag name="KSO_WM_DIAGRAM_GROUP_CODE" val="m1-1"/>
  <p:tag name="KSO_WM_UNIT_ID" val="diagram20170889_4*m_h_f*1_2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 name="KSO_WM_UNIT_DIAGRAM_SCHEMECOLOR_ID" val="2"/>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f"/>
  <p:tag name="KSO_WM_UNIT_INDEX" val="1_5_1"/>
  <p:tag name="KSO_WM_UNIT_LAYERLEVEL" val="1_1_1"/>
  <p:tag name="KSO_WM_UNIT_VALUE" val="30"/>
  <p:tag name="KSO_WM_UNIT_HIGHLIGHT" val="0"/>
  <p:tag name="KSO_WM_UNIT_COMPATIBLE" val="0"/>
  <p:tag name="KSO_WM_DIAGRAM_GROUP_CODE" val="m1-1"/>
  <p:tag name="KSO_WM_UNIT_ID" val="diagram20170889_4*m_h_f*1_5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 name="KSO_WM_UNIT_DIAGRAM_SCHEMECOLOR_ID"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3"/>
  <p:tag name="KSO_WM_UNIT_ID" val="diagram20170889_4*m_h_i*1_1_3"/>
  <p:tag name="KSO_WM_UNIT_LAYERLEVEL" val="1_1_1"/>
  <p:tag name="KSO_WM_DIAGRAM_GROUP_CODE" val="m1-1"/>
  <p:tag name="KSO_WM_UNIT_HIGHLIGHT" val="0"/>
  <p:tag name="KSO_WM_UNIT_COMPATIBLE" val="0"/>
  <p:tag name="KSO_WM_UNIT_DIAGRAM_ISNUMVISUAL" val="0"/>
  <p:tag name="KSO_WM_UNIT_DIAGRAM_ISREFERUNIT" val="0"/>
  <p:tag name="KSO_WM_UNIT_TEXT_FILL_FORE_SCHEMECOLOR_INDEX" val="14"/>
  <p:tag name="KSO_WM_UNIT_TEXT_FILL_TYPE" val="1"/>
  <p:tag name="KSO_WM_UNIT_DIAGRAM_SCHEMECOLOR_ID" val="2"/>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3"/>
  <p:tag name="KSO_WM_UNIT_ID" val="diagram20170889_4*m_h_i*1_1_3"/>
  <p:tag name="KSO_WM_UNIT_LAYERLEVEL" val="1_1_1"/>
  <p:tag name="KSO_WM_DIAGRAM_GROUP_CODE" val="m1-1"/>
  <p:tag name="KSO_WM_UNIT_HIGHLIGHT" val="0"/>
  <p:tag name="KSO_WM_UNIT_COMPATIBLE" val="0"/>
  <p:tag name="KSO_WM_UNIT_DIAGRAM_ISNUMVISUAL" val="0"/>
  <p:tag name="KSO_WM_UNIT_DIAGRAM_ISREFERUNIT" val="0"/>
  <p:tag name="KSO_WM_UNIT_TEXT_FILL_FORE_SCHEMECOLOR_INDEX" val="14"/>
  <p:tag name="KSO_WM_UNIT_TEXT_FILL_TYPE" val="1"/>
  <p:tag name="KSO_WM_UNIT_DIAGRAM_SCHEMECOLOR_ID" val="2"/>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20170889"/>
  <p:tag name="KSO_WM_UNIT_TYPE" val="m_h_i"/>
  <p:tag name="KSO_WM_UNIT_INDEX" val="1_1_3"/>
  <p:tag name="KSO_WM_UNIT_ID" val="diagram20170889_4*m_h_i*1_1_3"/>
  <p:tag name="KSO_WM_UNIT_LAYERLEVEL" val="1_1_1"/>
  <p:tag name="KSO_WM_DIAGRAM_GROUP_CODE" val="m1-1"/>
  <p:tag name="KSO_WM_UNIT_HIGHLIGHT" val="0"/>
  <p:tag name="KSO_WM_UNIT_COMPATIBLE" val="0"/>
  <p:tag name="KSO_WM_UNIT_DIAGRAM_ISNUMVISUAL" val="0"/>
  <p:tag name="KSO_WM_UNIT_DIAGRAM_ISREFERUNIT" val="0"/>
  <p:tag name="KSO_WM_UNIT_TEXT_FILL_FORE_SCHEMECOLOR_INDEX" val="14"/>
  <p:tag name="KSO_WM_UNIT_TEXT_FILL_TYPE" val="1"/>
  <p:tag name="KSO_WM_UNIT_DIAGRAM_SCHEMECOLOR_ID" val="2"/>
</p:tagLst>
</file>

<file path=ppt/tags/tag223.xml><?xml version="1.0" encoding="utf-8"?>
<p:tagLst xmlns:p="http://schemas.openxmlformats.org/presentationml/2006/main">
  <p:tag name="MH_TYPE" val="#NeiR#"/>
  <p:tag name="MH_NUMBER" val="4"/>
  <p:tag name="MH_CATEGORY" val="#TuWHP#"/>
  <p:tag name="MH_LAYOUT" val="SubTitleDesc"/>
  <p:tag name="MH" val="20160217203636"/>
  <p:tag name="MH_LIBRARY" val="GRAPHIC"/>
  <p:tag name="KSO_WM_SLIDE_ITEM_CNT" val="6"/>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5_1"/>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5_1"/>
  <p:tag name="KSO_WM_UNIT_DIAGRAM_SCHEMECOLOR_ID"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5_2"/>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5_2"/>
  <p:tag name="KSO_WM_UNIT_FILL_FORE_SCHEMECOLOR_INDEX" val="9"/>
  <p:tag name="KSO_WM_UNIT_FILL_TYPE" val="1"/>
  <p:tag name="KSO_WM_UNIT_DIAGRAM_SCHEMECOLOR_ID"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5_3"/>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5_3"/>
  <p:tag name="KSO_WM_UNIT_FILL_FORE_SCHEMECOLOR_INDEX" val="9"/>
  <p:tag name="KSO_WM_UNIT_FILL_TYPE" val="1"/>
  <p:tag name="KSO_WM_UNIT_DIAGRAM_SCHEMECOLOR_ID"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5_4"/>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5_4"/>
  <p:tag name="KSO_WM_UNIT_FILL_FORE_SCHEMECOLOR_INDEX" val="9"/>
  <p:tag name="KSO_WM_UNIT_FILL_TYPE" val="1"/>
  <p:tag name="KSO_WM_UNIT_DIAGRAM_SCHEMECOLOR_ID"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4_1"/>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4_1"/>
  <p:tag name="KSO_WM_UNIT_DIAGRAM_SCHEMECOLOR_ID"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4_2"/>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4_2"/>
  <p:tag name="KSO_WM_UNIT_FILL_FORE_SCHEMECOLOR_INDEX" val="8"/>
  <p:tag name="KSO_WM_UNIT_FILL_TYPE" val="1"/>
  <p:tag name="KSO_WM_UNIT_DIAGRAM_SCHEMECOLOR_ID"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4_3"/>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4_3"/>
  <p:tag name="KSO_WM_UNIT_FILL_FORE_SCHEMECOLOR_INDEX" val="8"/>
  <p:tag name="KSO_WM_UNIT_FILL_TYPE" val="1"/>
  <p:tag name="KSO_WM_UNIT_DIAGRAM_SCHEMECOLOR_ID"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4_4"/>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4_4"/>
  <p:tag name="KSO_WM_UNIT_FILL_FORE_SCHEMECOLOR_INDEX" val="8"/>
  <p:tag name="KSO_WM_UNIT_FILL_TYPE" val="1"/>
  <p:tag name="KSO_WM_UNIT_DIAGRAM_SCHEMECOLOR_ID"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3_1"/>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3_1"/>
  <p:tag name="KSO_WM_UNIT_DIAGRAM_SCHEMECOLOR_ID"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3_2"/>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3_2"/>
  <p:tag name="KSO_WM_UNIT_FILL_FORE_SCHEMECOLOR_INDEX" val="7"/>
  <p:tag name="KSO_WM_UNIT_FILL_TYPE" val="1"/>
  <p:tag name="KSO_WM_UNIT_DIAGRAM_SCHEMECOLOR_ID"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3_3"/>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3_3"/>
  <p:tag name="KSO_WM_UNIT_FILL_FORE_SCHEMECOLOR_INDEX" val="7"/>
  <p:tag name="KSO_WM_UNIT_FILL_TYPE" val="1"/>
  <p:tag name="KSO_WM_UNIT_DIAGRAM_SCHEMECOLOR_ID"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3_4"/>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3_4"/>
  <p:tag name="KSO_WM_UNIT_FILL_FORE_SCHEMECOLOR_INDEX" val="7"/>
  <p:tag name="KSO_WM_UNIT_FILL_TYPE" val="1"/>
  <p:tag name="KSO_WM_UNIT_DIAGRAM_SCHEMECOLOR_ID"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2_1"/>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2_1"/>
  <p:tag name="KSO_WM_UNIT_DIAGRAM_SCHEMECOLOR_ID"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2_2"/>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2_2"/>
  <p:tag name="KSO_WM_UNIT_FILL_FORE_SCHEMECOLOR_INDEX" val="6"/>
  <p:tag name="KSO_WM_UNIT_FILL_TYPE" val="1"/>
  <p:tag name="KSO_WM_UNIT_DIAGRAM_SCHEMECOLOR_ID"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2_3"/>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2_3"/>
  <p:tag name="KSO_WM_UNIT_FILL_FORE_SCHEMECOLOR_INDEX" val="6"/>
  <p:tag name="KSO_WM_UNIT_FILL_TYPE" val="1"/>
  <p:tag name="KSO_WM_UNIT_DIAGRAM_SCHEMECOLOR_ID"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2_4"/>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2_4"/>
  <p:tag name="KSO_WM_UNIT_FILL_FORE_SCHEMECOLOR_INDEX" val="6"/>
  <p:tag name="KSO_WM_UNIT_FILL_TYPE" val="1"/>
  <p:tag name="KSO_WM_UNIT_DIAGRAM_SCHEMECOLOR_ID"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1_1"/>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1_1"/>
  <p:tag name="KSO_WM_UNIT_DIAGRAM_SCHEMECOLOR_ID"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1_2"/>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DIAGRAM_SCHEMECOLOR_ID"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1_3"/>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1_3"/>
  <p:tag name="KSO_WM_UNIT_FILL_FORE_SCHEMECOLOR_INDEX" val="5"/>
  <p:tag name="KSO_WM_UNIT_FILL_TYPE" val="1"/>
  <p:tag name="KSO_WM_UNIT_DIAGRAM_SCHEMECOLOR_ID"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1_4"/>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 name="KSO_WM_UNIT_DIAGRAM_SCHEMECOLOR_ID"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a*1_2_1"/>
  <p:tag name="KSO_WM_TEMPLATE_CATEGORY" val="diagram"/>
  <p:tag name="KSO_WM_TEMPLATE_INDEX" val="20201450"/>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2_1"/>
  <p:tag name="KSO_WM_UNIT_PRESET_TEXT" val="添加标题"/>
  <p:tag name="KSO_WM_UNIT_VALUE" val="12"/>
  <p:tag name="KSO_WM_UNIT_DIAGRAM_SCHEMECOLOR_ID"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a*1_4_1"/>
  <p:tag name="KSO_WM_TEMPLATE_CATEGORY" val="diagram"/>
  <p:tag name="KSO_WM_TEMPLATE_INDEX" val="20201450"/>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4_1"/>
  <p:tag name="KSO_WM_UNIT_PRESET_TEXT" val="添加标题"/>
  <p:tag name="KSO_WM_UNIT_VALUE" val="12"/>
  <p:tag name="KSO_WM_UNIT_TEXT_FILL_FORE_SCHEMECOLOR_INDEX" val="8"/>
  <p:tag name="KSO_WM_UNIT_TEXT_FILL_TYPE" val="1"/>
  <p:tag name="KSO_WM_UNIT_DIAGRAM_SCHEMECOLOR_ID"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a*1_3_1"/>
  <p:tag name="KSO_WM_TEMPLATE_CATEGORY" val="diagram"/>
  <p:tag name="KSO_WM_TEMPLATE_INDEX" val="20201450"/>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3_1"/>
  <p:tag name="KSO_WM_UNIT_PRESET_TEXT" val="添加标题"/>
  <p:tag name="KSO_WM_UNIT_VALUE" val="12"/>
  <p:tag name="KSO_WM_UNIT_TEXT_FILL_FORE_SCHEMECOLOR_INDEX" val="7"/>
  <p:tag name="KSO_WM_UNIT_TEXT_FILL_TYPE" val="1"/>
  <p:tag name="KSO_WM_UNIT_DIAGRAM_SCHEMECOLOR_ID"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a*1_1_1"/>
  <p:tag name="KSO_WM_TEMPLATE_CATEGORY" val="diagram"/>
  <p:tag name="KSO_WM_TEMPLATE_INDEX" val="20201450"/>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1_1"/>
  <p:tag name="KSO_WM_UNIT_PRESET_TEXT" val="添加标题"/>
  <p:tag name="KSO_WM_UNIT_VALUE" val="12"/>
  <p:tag name="KSO_WM_UNIT_DIAGRAM_SCHEMECOLOR_ID"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1_5"/>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1_5"/>
  <p:tag name="KSO_WM_UNIT_DIAGRAM_SCHEMECOLOR_ID"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2_5"/>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2_5"/>
  <p:tag name="KSO_WM_UNIT_DIAGRAM_SCHEMECOLOR_ID"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3_5"/>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3_5"/>
  <p:tag name="KSO_WM_UNIT_DIAGRAM_SCHEMECOLOR_ID"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4_5"/>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4_5"/>
  <p:tag name="KSO_WM_UNIT_DIAGRAM_SCHEMECOLOR_ID"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i*1_5_5"/>
  <p:tag name="KSO_WM_TEMPLATE_CATEGORY" val="diagram"/>
  <p:tag name="KSO_WM_TEMPLATE_INDEX" val="20201450"/>
  <p:tag name="KSO_WM_UNIT_LAYERLEVEL" val="1_1_1"/>
  <p:tag name="KSO_WM_TAG_VERSION" val="1.0"/>
  <p:tag name="KSO_WM_BEAUTIFY_FLAG" val="#wm#"/>
  <p:tag name="KSO_WM_DIAGRAM_GROUP_CODE" val="m1-1"/>
  <p:tag name="KSO_WM_UNIT_TYPE" val="m_h_i"/>
  <p:tag name="KSO_WM_UNIT_INDEX" val="1_5_5"/>
  <p:tag name="KSO_WM_UNIT_DIAGRAM_SCHEMECOLOR_ID"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0_3*m_h_a*1_5_1"/>
  <p:tag name="KSO_WM_TEMPLATE_CATEGORY" val="diagram"/>
  <p:tag name="KSO_WM_TEMPLATE_INDEX" val="20201450"/>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5_1"/>
  <p:tag name="KSO_WM_UNIT_PRESET_TEXT" val="添加标题"/>
  <p:tag name="KSO_WM_UNIT_VALUE" val="12"/>
  <p:tag name="KSO_WM_UNIT_TEXT_FILL_FORE_SCHEMECOLOR_INDEX" val="9"/>
  <p:tag name="KSO_WM_UNIT_TEXT_FILL_TYPE" val="1"/>
  <p:tag name="KSO_WM_UNIT_DIAGRAM_SCHEMECOLOR_ID" val="2"/>
</p:tagLst>
</file>

<file path=ppt/tags/tag254.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25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25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87_2*l_h_i*1_1_2"/>
  <p:tag name="KSO_WM_TEMPLATE_CATEGORY" val="diagram"/>
  <p:tag name="KSO_WM_TEMPLATE_INDEX" val="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57.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25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TEXT_FILL_FORE_SCHEMECOLOR_INDEX" val="5"/>
  <p:tag name="KSO_WM_UNIT_TEXT_FILL_TYPE" val="1"/>
</p:tagLst>
</file>

<file path=ppt/tags/tag25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87_2*l_h_i*1_2_2"/>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87_2*l_h_i*1_2_3"/>
  <p:tag name="KSO_WM_TEMPLATE_CATEGORY" val="diagram"/>
  <p:tag name="KSO_WM_TEMPLATE_INDEX" val="787"/>
  <p:tag name="KSO_WM_UNIT_LAYERLEVEL" val="1_1_1"/>
  <p:tag name="KSO_WM_TAG_VERSION" val="1.0"/>
  <p:tag name="KSO_WM_BEAUTIFY_FLAG" val="#wm#"/>
  <p:tag name="KSO_WM_UNIT_FILL_FORE_SCHEMECOLOR_INDEX" val="6"/>
  <p:tag name="KSO_WM_UNIT_FILL_TYPE" val="1"/>
  <p:tag name="KSO_WM_UNIT_TEXT_FILL_FORE_SCHEMECOLOR_INDEX" val="6"/>
  <p:tag name="KSO_WM_UNIT_TEXT_FILL_TYPE" val="1"/>
</p:tagLst>
</file>

<file path=ppt/tags/tag26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87_2*l_h_i*1_2_1"/>
  <p:tag name="KSO_WM_TEMPLATE_CATEGORY" val="diagram"/>
  <p:tag name="KSO_WM_TEMPLATE_INDEX" val="787"/>
  <p:tag name="KSO_WM_UNIT_LAYERLEVEL" val="1_1_1"/>
  <p:tag name="KSO_WM_TAG_VERSION" val="1.0"/>
  <p:tag name="KSO_WM_BEAUTIFY_FLAG" val="#wm#"/>
  <p:tag name="KSO_WM_UNIT_TEXT_FILL_FORE_SCHEMECOLOR_INDEX" val="6"/>
  <p:tag name="KSO_WM_UNIT_TEXT_FILL_TYPE" val="1"/>
</p:tagLst>
</file>

<file path=ppt/tags/tag26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87_2*l_h_i*1_3_3"/>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26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87_2*l_h_i*1_3_2"/>
  <p:tag name="KSO_WM_TEMPLATE_CATEGORY" val="diagram"/>
  <p:tag name="KSO_WM_TEMPLATE_INDEX" val="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6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87_2*l_h_i*1_3_1"/>
  <p:tag name="KSO_WM_TEMPLATE_CATEGORY" val="diagram"/>
  <p:tag name="KSO_WM_TEMPLATE_INDEX" val="787"/>
  <p:tag name="KSO_WM_UNIT_LAYERLEVEL" val="1_1_1"/>
  <p:tag name="KSO_WM_TAG_VERSION" val="1.0"/>
  <p:tag name="KSO_WM_BEAUTIFY_FLAG" val="#wm#"/>
  <p:tag name="KSO_WM_UNIT_TEXT_FILL_FORE_SCHEMECOLOR_INDEX" val="7"/>
  <p:tag name="KSO_WM_UNIT_TEXT_FILL_TYPE" val="1"/>
</p:tagLst>
</file>

<file path=ppt/tags/tag265.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266.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26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
  <p:tag name="KSO_WM_UNIT_ID" val="diagram160664_6*m_i*1_1"/>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68.xml><?xml version="1.0" encoding="utf-8"?>
<p:tagLst xmlns:p="http://schemas.openxmlformats.org/presentationml/2006/main">
  <p:tag name="KSO_WM_TAG_VERSION" val="1.0"/>
  <p:tag name="KSO_WM_BEAUTIFY_FLAG" val="#wm#"/>
  <p:tag name="KSO_WM_UNIT_TYPE" val="i"/>
  <p:tag name="KSO_WM_UNIT_ID" val="diagram160664_6*i*1"/>
  <p:tag name="KSO_WM_TEMPLATE_CATEGORY" val="diagram"/>
  <p:tag name="KSO_WM_TEMPLATE_INDEX" val="160664"/>
  <p:tag name="KSO_WM_UNIT_INDEX" val="1"/>
</p:tagLst>
</file>

<file path=ppt/tags/tag269.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1_1"/>
  <p:tag name="KSO_WM_UNIT_ID" val="diagram160664_6*m_h_f*1_1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2"/>
  <p:tag name="KSO_WM_UNIT_ID" val="diagram160664_6*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71.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3"/>
  <p:tag name="KSO_WM_UNIT_ID" val="diagram160664_6*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4"/>
  <p:tag name="KSO_WM_UNIT_ID" val="diagram160664_6*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3.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5"/>
  <p:tag name="KSO_WM_UNIT_ID" val="diagram160664_6*m_i*1_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4.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6"/>
  <p:tag name="KSO_WM_UNIT_ID" val="diagram160664_6*m_i*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5.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7"/>
  <p:tag name="KSO_WM_UNIT_ID" val="diagram160664_6*m_i*1_7"/>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6.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8"/>
  <p:tag name="KSO_WM_UNIT_ID" val="diagram160664_6*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9"/>
  <p:tag name="KSO_WM_UNIT_ID" val="diagram160664_6*m_i*1_9"/>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78.xml><?xml version="1.0" encoding="utf-8"?>
<p:tagLst xmlns:p="http://schemas.openxmlformats.org/presentationml/2006/main">
  <p:tag name="KSO_WM_TAG_VERSION" val="1.0"/>
  <p:tag name="KSO_WM_BEAUTIFY_FLAG" val="#wm#"/>
  <p:tag name="KSO_WM_UNIT_TYPE" val="i"/>
  <p:tag name="KSO_WM_UNIT_ID" val="diagram160664_6*i*13"/>
  <p:tag name="KSO_WM_TEMPLATE_CATEGORY" val="diagram"/>
  <p:tag name="KSO_WM_TEMPLATE_INDEX" val="160664"/>
  <p:tag name="KSO_WM_UNIT_INDEX" val="13"/>
</p:tagLst>
</file>

<file path=ppt/tags/tag279.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2_1"/>
  <p:tag name="KSO_WM_UNIT_ID" val="diagram160664_6*m_h_f*1_2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0"/>
  <p:tag name="KSO_WM_UNIT_ID" val="diagram160664_6*m_i*1_10"/>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1.xml><?xml version="1.0" encoding="utf-8"?>
<p:tagLst xmlns:p="http://schemas.openxmlformats.org/presentationml/2006/main">
  <p:tag name="KSO_WM_TAG_VERSION" val="1.0"/>
  <p:tag name="KSO_WM_BEAUTIFY_FLAG" val="#wm#"/>
  <p:tag name="KSO_WM_UNIT_TYPE" val="i"/>
  <p:tag name="KSO_WM_UNIT_ID" val="diagram160664_6*i*18"/>
  <p:tag name="KSO_WM_TEMPLATE_CATEGORY" val="diagram"/>
  <p:tag name="KSO_WM_TEMPLATE_INDEX" val="160664"/>
  <p:tag name="KSO_WM_UNIT_INDEX" val="18"/>
</p:tagLst>
</file>

<file path=ppt/tags/tag28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3_1"/>
  <p:tag name="KSO_WM_UNIT_ID" val="diagram160664_6*m_h_f*1_3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3.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1"/>
  <p:tag name="KSO_WM_UNIT_ID" val="diagram160664_6*m_i*1_1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4.xml><?xml version="1.0" encoding="utf-8"?>
<p:tagLst xmlns:p="http://schemas.openxmlformats.org/presentationml/2006/main">
  <p:tag name="KSO_WM_TAG_VERSION" val="1.0"/>
  <p:tag name="KSO_WM_BEAUTIFY_FLAG" val="#wm#"/>
  <p:tag name="KSO_WM_UNIT_TYPE" val="i"/>
  <p:tag name="KSO_WM_UNIT_ID" val="diagram160664_6*i*23"/>
  <p:tag name="KSO_WM_TEMPLATE_CATEGORY" val="diagram"/>
  <p:tag name="KSO_WM_TEMPLATE_INDEX" val="160664"/>
  <p:tag name="KSO_WM_UNIT_INDEX" val="23"/>
</p:tagLst>
</file>

<file path=ppt/tags/tag285.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4_1"/>
  <p:tag name="KSO_WM_UNIT_ID" val="diagram160664_6*m_h_f*1_4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6.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2"/>
  <p:tag name="KSO_WM_UNIT_ID" val="diagram160664_6*m_i*1_1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87.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3"/>
  <p:tag name="KSO_WM_UNIT_ID" val="diagram160664_6*m_i*1_1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88.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4"/>
  <p:tag name="KSO_WM_UNIT_ID" val="diagram160664_6*m_i*1_1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89.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5"/>
  <p:tag name="KSO_WM_UNIT_ID" val="diagram160664_6*m_i*1_1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TAG_VERSION" val="1.0"/>
  <p:tag name="KSO_WM_BEAUTIFY_FLAG" val="#wm#"/>
  <p:tag name="KSO_WM_UNIT_TYPE" val="i"/>
  <p:tag name="KSO_WM_UNIT_ID" val="diagram160664_6*i*31"/>
  <p:tag name="KSO_WM_TEMPLATE_CATEGORY" val="diagram"/>
  <p:tag name="KSO_WM_TEMPLATE_INDEX" val="160664"/>
  <p:tag name="KSO_WM_UNIT_INDEX" val="31"/>
</p:tagLst>
</file>

<file path=ppt/tags/tag291.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5_1"/>
  <p:tag name="KSO_WM_UNIT_ID" val="diagram160664_6*m_h_f*1_5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92.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6"/>
  <p:tag name="KSO_WM_UNIT_ID" val="diagram160664_6*m_i*1_16"/>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93.xml><?xml version="1.0" encoding="utf-8"?>
<p:tagLst xmlns:p="http://schemas.openxmlformats.org/presentationml/2006/main">
  <p:tag name="KSO_WM_TAG_VERSION" val="1.0"/>
  <p:tag name="KSO_WM_BEAUTIFY_FLAG" val="#wm#"/>
  <p:tag name="KSO_WM_UNIT_TYPE" val="i"/>
  <p:tag name="KSO_WM_UNIT_ID" val="diagram160664_6*i*36"/>
  <p:tag name="KSO_WM_TEMPLATE_CATEGORY" val="diagram"/>
  <p:tag name="KSO_WM_TEMPLATE_INDEX" val="160664"/>
  <p:tag name="KSO_WM_UNIT_INDEX" val="36"/>
</p:tagLst>
</file>

<file path=ppt/tags/tag294.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h_f"/>
  <p:tag name="KSO_WM_UNIT_INDEX" val="1_6_1"/>
  <p:tag name="KSO_WM_UNIT_ID" val="diagram160664_6*m_h_f*1_6_1"/>
  <p:tag name="KSO_WM_UNIT_CLEAR" val="1"/>
  <p:tag name="KSO_WM_UNIT_LAYERLEVEL" val="1_1_1"/>
  <p:tag name="KSO_WM_UNIT_VALUE" val="3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95.xml><?xml version="1.0" encoding="utf-8"?>
<p:tagLst xmlns:p="http://schemas.openxmlformats.org/presentationml/2006/main">
  <p:tag name="KSO_WM_TAG_VERSION" val="1.0"/>
  <p:tag name="KSO_WM_BEAUTIFY_FLAG" val="#wm#"/>
  <p:tag name="KSO_WM_TEMPLATE_CATEGORY" val="diagram"/>
  <p:tag name="KSO_WM_TEMPLATE_INDEX" val="160664"/>
  <p:tag name="KSO_WM_UNIT_TYPE" val="m_i"/>
  <p:tag name="KSO_WM_UNIT_INDEX" val="1_17"/>
  <p:tag name="KSO_WM_UNIT_ID" val="diagram160664_6*m_i*1_17"/>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810_8*l_h_i*1_1_1"/>
  <p:tag name="KSO_WM_TEMPLATE_CATEGORY" val="diagram"/>
  <p:tag name="KSO_WM_TEMPLATE_INDEX" val="201688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810_8*l_h_i*1_2_1"/>
  <p:tag name="KSO_WM_TEMPLATE_CATEGORY" val="diagram"/>
  <p:tag name="KSO_WM_TEMPLATE_INDEX" val="2016881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810_8*l_h_i*1_3_1"/>
  <p:tag name="KSO_WM_TEMPLATE_CATEGORY" val="diagram"/>
  <p:tag name="KSO_WM_TEMPLATE_INDEX" val="2016881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810_8*l_h_i*1_4_1"/>
  <p:tag name="KSO_WM_TEMPLATE_CATEGORY" val="diagram"/>
  <p:tag name="KSO_WM_TEMPLATE_INDEX" val="2016881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68810_8*l_h_i*1_5_1"/>
  <p:tag name="KSO_WM_TEMPLATE_CATEGORY" val="diagram"/>
  <p:tag name="KSO_WM_TEMPLATE_INDEX" val="20168810"/>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168810_8*l_h_i*1_6_1"/>
  <p:tag name="KSO_WM_TEMPLATE_CATEGORY" val="diagram"/>
  <p:tag name="KSO_WM_TEMPLATE_INDEX" val="201688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168810_8*l_h_i*1_7_1"/>
  <p:tag name="KSO_WM_TEMPLATE_CATEGORY" val="diagram"/>
  <p:tag name="KSO_WM_TEMPLATE_INDEX" val="2016881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3.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8_1"/>
  <p:tag name="KSO_WM_UNIT_ID" val="diagram20168810_8*l_h_i*1_8_1"/>
  <p:tag name="KSO_WM_TEMPLATE_CATEGORY" val="diagram"/>
  <p:tag name="KSO_WM_TEMPLATE_INDEX" val="20168810"/>
  <p:tag name="KSO_WM_UNIT_LAYERLEVEL" val="1_1_1"/>
  <p:tag name="KSO_WM_TAG_VERSION" val="1.0"/>
  <p:tag name="KSO_WM_BEAUTIFY_FLAG" val="#wm#"/>
  <p:tag name="KSO_WM_UNIT_FILL_FORE_SCHEMECOLOR_INDEX" val="7"/>
  <p:tag name="KSO_WM_UNIT_FILL_TYPE" val="1"/>
</p:tagLst>
</file>

<file path=ppt/tags/tag305.xml><?xml version="1.0" encoding="utf-8"?>
<p:tagLst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68810_8*l_h_a*1_5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06.xml><?xml version="1.0" encoding="utf-8"?>
<p:tagLst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8_1"/>
  <p:tag name="KSO_WM_UNIT_ID" val="diagram20168810_8*l_h_a*1_8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07.xml><?xml version="1.0" encoding="utf-8"?>
<p:tagLst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7_1"/>
  <p:tag name="KSO_WM_UNIT_ID" val="diagram20168810_8*l_h_a*1_7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08.xml><?xml version="1.0" encoding="utf-8"?>
<p:tagLst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68810_8*l_h_a*1_6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09.xml><?xml version="1.0" encoding="utf-8"?>
<p:tagLst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810_8*l_h_a*1_1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810_8*l_h_a*1_4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11.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810_8*l_h_a*1_3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12.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810_8*l_h_a*1_2_1"/>
  <p:tag name="KSO_WM_TEMPLATE_CATEGORY" val="diagram"/>
  <p:tag name="KSO_WM_TEMPLATE_INDEX" val="20168810"/>
  <p:tag name="KSO_WM_UNIT_LAYERLEVEL" val="1_1_1"/>
  <p:tag name="KSO_WM_TAG_VERSION" val="1.0"/>
  <p:tag name="KSO_WM_BEAUTIFY_FLAG" val="#wm#"/>
  <p:tag name="KSO_WM_UNIT_TEXT_FILL_FORE_SCHEMECOLOR_INDEX" val="13"/>
  <p:tag name="KSO_WM_UNIT_TEXT_FILL_TYPE" val="1"/>
</p:tagLst>
</file>

<file path=ppt/tags/tag313.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4.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5.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6.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7.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8.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19.xml><?xml version="1.0" encoding="utf-8"?>
<p:tagLst xmlns:p="http://schemas.openxmlformats.org/presentationml/2006/main">
  <p:tag name="KSO_WM_UNIT_VALUE" val="95*9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810_8*l_h_x*1_4_1"/>
  <p:tag name="KSO_WM_TEMPLATE_CATEGORY" val="diagram"/>
  <p:tag name="KSO_WM_TEMPLATE_INDEX" val="20168810"/>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938_4*l_h_i*1_1_1"/>
  <p:tag name="KSO_WM_TEMPLATE_CATEGORY" val="diagram"/>
  <p:tag name="KSO_WM_TEMPLATE_INDEX" val="2016893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938_4*l_h_i*1_1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322.xml><?xml version="1.0" encoding="utf-8"?>
<p:tagLst xmlns:p="http://schemas.openxmlformats.org/presentationml/2006/main">
  <p:tag name="KSO_WM_UNIT_PRESET_TEXT" val="单击此处添加文本具体内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938_4*l_h_f*1_1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323.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938_4*l_h_a*1_1_1"/>
  <p:tag name="KSO_WM_TEMPLATE_CATEGORY" val="diagram"/>
  <p:tag name="KSO_WM_TEMPLATE_INDEX" val="20168938"/>
  <p:tag name="KSO_WM_UNIT_LAYERLEVEL" val="1_1_1"/>
  <p:tag name="KSO_WM_TAG_VERSION" val="1.0"/>
  <p:tag name="KSO_WM_BEAUTIFY_FLAG" val="#wm#"/>
  <p:tag name="KSO_WM_UNIT_TEXT_FILL_FORE_SCHEMECOLOR_INDEX" val="5"/>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38_4*l_h_i*1_2_1"/>
  <p:tag name="KSO_WM_TEMPLATE_CATEGORY" val="diagram"/>
  <p:tag name="KSO_WM_TEMPLATE_INDEX" val="20168938"/>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38_4*l_h_i*1_2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326.xml><?xml version="1.0" encoding="utf-8"?>
<p:tagLst xmlns:p="http://schemas.openxmlformats.org/presentationml/2006/main">
  <p:tag name="KSO_WM_UNIT_PRESET_TEXT" val="单击此处添加文本具体内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938_4*l_h_f*1_2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327.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938_4*l_h_a*1_2_1"/>
  <p:tag name="KSO_WM_TEMPLATE_CATEGORY" val="diagram"/>
  <p:tag name="KSO_WM_TEMPLATE_INDEX" val="20168938"/>
  <p:tag name="KSO_WM_UNIT_LAYERLEVEL" val="1_1_1"/>
  <p:tag name="KSO_WM_TAG_VERSION" val="1.0"/>
  <p:tag name="KSO_WM_BEAUTIFY_FLAG" val="#wm#"/>
  <p:tag name="KSO_WM_UNIT_TEXT_FILL_FORE_SCHEMECOLOR_INDEX" val="6"/>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938_4*l_h_i*1_3_1"/>
  <p:tag name="KSO_WM_TEMPLATE_CATEGORY" val="diagram"/>
  <p:tag name="KSO_WM_TEMPLATE_INDEX" val="20168938"/>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938_4*l_h_i*1_3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PRESET_TEXT" val="单击此处添加文本具体内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938_4*l_h_f*1_3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331.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938_4*l_h_a*1_3_1"/>
  <p:tag name="KSO_WM_TEMPLATE_CATEGORY" val="diagram"/>
  <p:tag name="KSO_WM_TEMPLATE_INDEX" val="20168938"/>
  <p:tag name="KSO_WM_UNIT_LAYERLEVEL" val="1_1_1"/>
  <p:tag name="KSO_WM_TAG_VERSION" val="1.0"/>
  <p:tag name="KSO_WM_BEAUTIFY_FLAG" val="#wm#"/>
  <p:tag name="KSO_WM_UNIT_TEXT_FILL_FORE_SCHEMECOLOR_INDEX" val="6"/>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938_4*l_h_i*1_4_1"/>
  <p:tag name="KSO_WM_TEMPLATE_CATEGORY" val="diagram"/>
  <p:tag name="KSO_WM_TEMPLATE_INDEX" val="2016893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8938_4*l_h_i*1_4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334.xml><?xml version="1.0" encoding="utf-8"?>
<p:tagLst xmlns:p="http://schemas.openxmlformats.org/presentationml/2006/main">
  <p:tag name="KSO_WM_UNIT_PRESET_TEXT" val="单击此处添加文本具体内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938_4*l_h_f*1_4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335.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938_4*l_h_a*1_4_1"/>
  <p:tag name="KSO_WM_TEMPLATE_CATEGORY" val="diagram"/>
  <p:tag name="KSO_WM_TEMPLATE_INDEX" val="20168938"/>
  <p:tag name="KSO_WM_UNIT_LAYERLEVEL" val="1_1_1"/>
  <p:tag name="KSO_WM_TAG_VERSION" val="1.0"/>
  <p:tag name="KSO_WM_BEAUTIFY_FLAG" val="#wm#"/>
  <p:tag name="KSO_WM_UNIT_TEXT_FILL_FORE_SCHEMECOLOR_INDEX" val="5"/>
  <p:tag name="KSO_WM_UNIT_TEXT_FILL_TYPE"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68938_4*l_h_i*1_5_1"/>
  <p:tag name="KSO_WM_TEMPLATE_CATEGORY" val="diagram"/>
  <p:tag name="KSO_WM_TEMPLATE_INDEX" val="2016893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68938_4*l_h_i*1_5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338.xml><?xml version="1.0" encoding="utf-8"?>
<p:tagLst xmlns:p="http://schemas.openxmlformats.org/presentationml/2006/main">
  <p:tag name="KSO_WM_UNIT_PRESET_TEXT" val="单击此处添加文本具体内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68938_4*l_h_f*1_5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339.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68938_4*l_h_a*1_5_1"/>
  <p:tag name="KSO_WM_TEMPLATE_CATEGORY" val="diagram"/>
  <p:tag name="KSO_WM_TEMPLATE_INDEX" val="20168938"/>
  <p:tag name="KSO_WM_UNIT_LAYERLEVEL" val="1_1_1"/>
  <p:tag name="KSO_WM_TAG_VERSION" val="1.0"/>
  <p:tag name="KSO_WM_BEAUTIFY_FLAG" val="#wm#"/>
  <p:tag name="KSO_WM_UNIT_TEXT_FILL_FORE_SCHEMECOLOR_INDEX" val="5"/>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01_6*l_h_i*1_1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4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001_6*l_h_f*1_1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001_6*l_h_i*1_3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4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001_6*l_h_f*1_3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4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60001_6*l_h_f*1_5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01_6*l_h_i*1_1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001_6*l_h_i*1_3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01_6*l_h_i*1_1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5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001_6*l_h_f*1_1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001_6*l_h_i*1_3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5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001_6*l_h_f*1_3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35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60001_6*l_h_f*1_5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01_6*l_h_i*1_1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001_6*l_h_i*1_3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160001_6*l_h_i*1_5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60001_6*l_h_f*1_5_1"/>
  <p:tag name="KSO_WM_TEMPLATE_CATEGORY" val="diagram"/>
  <p:tag name="KSO_WM_TEMPLATE_INDEX" val="16000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3"/>
  <p:tag name="KSO_WM_TEMPLATE_CATEGORY" val="diagram"/>
  <p:tag name="KSO_WM_TEMPLATE_INDEX" val="20188036"/>
  <p:tag name="KSO_WM_UNIT_LAYERLEVEL" val="1_1_1"/>
  <p:tag name="KSO_WM_TAG_VERSION" val="1.0"/>
  <p:tag name="KSO_WM_BEAUTIFY_FLAG" val="#wm#"/>
  <p:tag name="KSO_WM_UNIT_TYPE" val="n_h_i"/>
  <p:tag name="KSO_WM_UNIT_INDEX" val="1_2_3"/>
  <p:tag name="KSO_WM_UNIT_COLOR_SCHEME_SHAPE_ID" val="42"/>
  <p:tag name="KSO_WM_UNIT_COLOR_SCHEME_PARENT_PAGE" val="0_5"/>
  <p:tag name="KSO_WM_UNIT_DECOLORIZATION" val="1"/>
  <p:tag name="KSO_WM_UNIT_LINE_FORE_SCHEMECOLOR_INDEX" val="13"/>
  <p:tag name="KSO_WM_UNIT_LINE_FILL_TYPE" val="2"/>
  <p:tag name="KSO_WM_UNIT_DIAGRAM_SCHEMECOLOR_ID" val="2"/>
</p:tagLst>
</file>

<file path=ppt/tags/tag362.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1*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DIAGRAM_SCHEMECOLOR_ID" val="2"/>
</p:tagLst>
</file>

<file path=ppt/tags/tag363.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188036_1*n_h_f*1_1_1"/>
  <p:tag name="KSO_WM_TEMPLATE_CATEGORY" val="diagram"/>
  <p:tag name="KSO_WM_TEMPLATE_INDEX" val="20188036"/>
  <p:tag name="KSO_WM_UNIT_LAYERLEVEL" val="1_1_1"/>
  <p:tag name="KSO_WM_TAG_VERSION" val="1.0"/>
  <p:tag name="KSO_WM_BEAUTIFY_FLAG" val="#wm#"/>
  <p:tag name="KSO_WM_UNIT_NOCLEAR" val="0"/>
  <p:tag name="KSO_WM_UNIT_COLOR_SCHEME_SHAPE_ID" val="8"/>
  <p:tag name="KSO_WM_UNIT_COLOR_SCHEME_PARENT_PAGE" val="0_5"/>
  <p:tag name="KSO_WM_UNIT_TEXT_FILL_FORE_SCHEMECOLOR_INDEX" val="13"/>
  <p:tag name="KSO_WM_UNIT_TEXT_FILL_TYPE" val="1"/>
  <p:tag name="KSO_WM_UNIT_DIAGRAM_SCHEMECOLOR_ID"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1"/>
  <p:tag name="KSO_WM_TEMPLATE_CATEGORY" val="diagram"/>
  <p:tag name="KSO_WM_TEMPLATE_INDEX" val="20188036"/>
  <p:tag name="KSO_WM_UNIT_LAYERLEVEL" val="1_1_1"/>
  <p:tag name="KSO_WM_TAG_VERSION" val="1.0"/>
  <p:tag name="KSO_WM_BEAUTIFY_FLAG" val="#wm#"/>
  <p:tag name="KSO_WM_UNIT_TYPE" val="n_h_i"/>
  <p:tag name="KSO_WM_UNIT_INDEX" val="1_2_1"/>
  <p:tag name="KSO_WM_UNIT_COLOR_SCHEME_SHAPE_ID" val="62"/>
  <p:tag name="KSO_WM_UNIT_COLOR_SCHEME_PARENT_PAGE" val="0_5"/>
  <p:tag name="KSO_WM_UNIT_DECOLORIZATION" val="1"/>
  <p:tag name="KSO_WM_UNIT_LINE_FORE_SCHEMECOLOR_INDEX" val="13"/>
  <p:tag name="KSO_WM_UNIT_LINE_FILL_TYPE" val="2"/>
  <p:tag name="KSO_WM_UNIT_DIAGRAM_SCHEMECOLOR_ID"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1*n_h_i*1_2_2"/>
  <p:tag name="KSO_WM_TEMPLATE_CATEGORY" val="diagram"/>
  <p:tag name="KSO_WM_TEMPLATE_INDEX" val="20188036"/>
  <p:tag name="KSO_WM_UNIT_LAYERLEVEL" val="1_1_1"/>
  <p:tag name="KSO_WM_TAG_VERSION" val="1.0"/>
  <p:tag name="KSO_WM_BEAUTIFY_FLAG" val="#wm#"/>
  <p:tag name="KSO_WM_UNIT_TYPE" val="n_h_i"/>
  <p:tag name="KSO_WM_UNIT_INDEX" val="1_2_2"/>
  <p:tag name="KSO_WM_UNIT_COLOR_SCHEME_SHAPE_ID" val="61"/>
  <p:tag name="KSO_WM_UNIT_COLOR_SCHEME_PARENT_PAGE" val="0_5"/>
  <p:tag name="KSO_WM_UNIT_DECOLORIZATION" val="1"/>
  <p:tag name="KSO_WM_UNIT_LINE_FORE_SCHEMECOLOR_INDEX" val="13"/>
  <p:tag name="KSO_WM_UNIT_LINE_FILL_TYPE" val="2"/>
  <p:tag name="KSO_WM_UNIT_DIAGRAM_SCHEMECOLOR_ID"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1*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2"/>
</p:tagLst>
</file>

<file path=ppt/tags/tag367.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8036_1*n_h_h_f*1_2_1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26"/>
  <p:tag name="KSO_WM_UNIT_COLOR_SCHEME_PARENT_PAGE" val="0_5"/>
  <p:tag name="KSO_WM_UNIT_TEXT_FILL_FORE_SCHEMECOLOR_INDEX" val="13"/>
  <p:tag name="KSO_WM_UNIT_TEXT_FILL_TYPE" val="1"/>
  <p:tag name="KSO_WM_UNIT_DIAGRAM_SCHEMECOLOR_ID"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1*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2"/>
</p:tagLst>
</file>

<file path=ppt/tags/tag369.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8036_1*n_h_h_f*1_2_2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54"/>
  <p:tag name="KSO_WM_UNIT_COLOR_SCHEME_PARENT_PAGE" val="0_5"/>
  <p:tag name="KSO_WM_UNIT_TEXT_FILL_FORE_SCHEMECOLOR_INDEX" val="13"/>
  <p:tag name="KSO_WM_UNIT_TEXT_FILL_TYPE" val="1"/>
  <p:tag name="KSO_WM_UNIT_DIAGRAM_SCHEMECOLOR_ID"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4"/>
  <p:tag name="KSO_WM_UNIT_ID" val="diagram20188036_1*n_h_i*1_2_4"/>
  <p:tag name="KSO_WM_TEMPLATE_CATEGORY" val="diagram"/>
  <p:tag name="KSO_WM_TEMPLATE_INDEX" val="20188036"/>
  <p:tag name="KSO_WM_UNIT_LAYERLEVEL" val="1_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 name="KSO_WM_UNIT_DIAGRAM_SCHEMECOLOR_ID"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1*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76541_1*n_h_i*1_1_2"/>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1*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1*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1*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1*n_h_h_i*1_1_2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77.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41_1*n_h_h_f*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378.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1*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379.xml><?xml version="1.0" encoding="utf-8"?>
<p:tagLst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1*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diagram20176541_1*n_h_h_f*1_1_2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381.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2_1"/>
  <p:tag name="KSO_WM_UNIT_ID" val="diagram20176541_1*n_h_h_a*1_1_2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382.xml><?xml version="1.0" encoding="utf-8"?>
<p:tagLst xmlns:p="http://schemas.openxmlformats.org/presentationml/2006/main">
  <p:tag name="ISPRING_ULTRA_SCORM_COURSE_ID" val="2265C05E-143E-4DD6-9E38-047F84E8F02B"/>
  <p:tag name="ISPRING_SCORM_RATE_SLIDES" val="1"/>
  <p:tag name="ISPRINGONLINEFOLDERID" val="0"/>
  <p:tag name="ISPRINGONLINEFOLDERPATH" val="Content List"/>
  <p:tag name="ISPRINGCLOUDFOLDERID" val="0"/>
  <p:tag name="ISPRING_PRESENTATION_TITLE" val="HG000979"/>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qhrF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Koax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qhrF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CqGsU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CqGsU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CqGs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CqGsUi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CqGsUi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CuGsUgF2YnISg0AANUhAAAXAAAAdW5pdmVyc2FsL3VuaXZlcnNhbC5wbmftmvlXUuv6wKnTaVbzVNecS715rjmUJ6fjQJkTp2ulDWZOtcy8YYKoaChi03VIiaKWlomerJPigKmZuhGwQ0keROo4oOJQcRQFwYEQFZG7qc69a931Xd8/4C5+YG+e57Pf/T7Pu9/neZ/9Qu6xI/46G402QiAQHViATzAEsgYGgXyDXL8W1OxqujEBnlYlBft7QyhdJpOgsCb2YOBBCKSOsGn53LegvCEhIDQJAtFlaj6rWMiK82A7OMzn4InLkZLho3m28gHWB1nR3Oq51fU65/Xr9VO/I57c/P33u3Mu6OfvDFjzrnrzTznnLS1e/XPt1vU7fG5vKTNWX/lZ+vf9G1TY6S6Z+yLpR8Wn0gcXPY8nbQ//VEyplFJEUreIUkplS92DLC5UjZWtKKeRIxmK4ZqmUZwxaNJZJz9ZxUqQ6XkzhB9RD7r8jGSo0dZUZuefM4Z5qT51p3iDiiuNVfb1eKso7Kyv+ypQbkMHZfzhZ3q9G78GlJrtKwlDC+Io9eCtf4sTfuA3SLiLxQbwdCDHSiPtImqONwJWg8ctWqAFWqAFWqAFWqAFWqAFWqAFWqAFWqAFWqAFWvC/B1ACc/UCS7Nl+h7YCtNovK00W4rr72j2Dnf6fKfZbtzy/4OP4Xf+aOB68Vs//X74oXUpNlH2xpJwCbcsMB9FiVC9gipWKKEpTBe8sg85kiV5YV57M215rImhkgTxW5ziOT+MTyOUlRWszN8ky48tO/zNM55jZl6u469LL69khRGoYWaapmKaYoQazRhi5Ax21cSICzCnusMb4xcO9SSlvZkzF08EzA0lcRv1Zo6EgC1K8pY4SFxDLz4MUK8oXabpSmk8T/1BL7PfY/bV1jCul3IqXuBGahpJE48DmYtjhUhDF6iD07AH4hR34L5UQIDSY4aaV94K5dW8NzFDLPqkWcandyQ2JiiJxshXP5myWwtp85LHLBp90zHT+QP3Oduz6iKA4f1cwmeP7Po4EZB4ctMJTykCY1/m7MyYxSMvuXhQZw+njmYo4nknz5LFcddbseKw0cFI+3LBfvhwiAkZvcI0X5m58D15y76SvDnSNFbY2XZS1hvDCevGo+RAxcwxQTtX1kqSOiUaKurigDN9gCrNjreAobMTRZ5vRS8kGpuq6QHpU3WsQS4h7nc7ZfXD2ECRG73TIZBwy2r4OmADjLnVDlZU43uBanwXoig0/myq8bNGYVvruTNN6DcSFKpxRPj+WHrQiR3k0sJdj66d9gyRJ/2zZrYY/8bxaRWP2d9QUcZs5bFcGIsc5+ebY2l+XenmjZsFwojuXkcCT0a26AipWzdInv/LN5D38ErPW1QuPq77syHxohZpgcrDh5hklP1XEyMnuGX6yFvPPE8Y/Ud5sW0p9eYGdEt+iFzWz37s3Z6zbbtx+/6YVjObA7aKjeTM6TQENw1frPASCdNI0oeIV8RFgD1/cupqyk3aawikuUgUvn04tt1JVJDZx2lwbrRLCBVa68Ps/3HpWYrggjxQtRyIK3fuZI1sLI5UDOED6jevlcsc99/bp9qLaHiIi7rhKnZKfKd0TQYyCNMWgELwt2SFDqRNHpwdWb3oYXV4+Mf7aFl1kGlKt526zoe4yci4erh5INESfcq43Sly5yIczR3mGcIAvoNFxwdAuRbyPi1UlvuT+5d2J1UPBAhTk0NWLT/XvRzEG4u23Gx4Sj4QLLw20eX78mLvrh+S7hdxYcE8wiH4b9gjxNBAqG7I3wTYXejh5ppzPDdYCs3PPs08+4g1GMYJvbTZdmOJ8JWTuI8JjitnBCvjpHiaiOLyrNgf3qIM3tlxfU2/g9lcKZaXn4xjphfvTTqNaE00aizZ85d84dOSPH1vG+8eWbB+3I1q/UBR4qsbmBKA5OZ14v59YWjWzQE67w1G+jiykOVR4G5HbJ37bY9ETsVZfxmQBBGj4nK5qO+1pmf7pUIHX+KmSp2uullMwdgjXaZr54WLoxIUBh7B+2Ab43NnH+XXVztC0pH5YuHWpltXHJ8+LKXq7xctAUPbd4ow0xQHIY0AcPQjdTG2VG+OL3qa1dDj0MhQq6Zj6QouQP/a6R2oIizqrZ1KFMIA3Ohee7gCnII6Go9bZEchcLN5UVM00tyyjDvail/ClJT3xPc2A+G3+OVhBg2IkgxRXY9jFw/POs0OUlPGKjJT4dgaxhImkvALoolSy1XJPA4LQw2Yvl1HLYgQax7N3F2eNyPjQtXq1BUJw2CcfSR1FAKpjiLllSmxlysasvQ3ipJEoUw+kkFTpIgOtxlBvcT2isuL76/rveARIKh8REYngJk3ZJrY2IR38vAOztRH7SEHKh8VYGyR3941al/qd+pR9e4Xokdkd3Os2jpAt8/xnhUj6FOf/QVosi53SSwzumev89Dh13cWAX3YuI5io1EpbmlyfknfBX4fGTvJzVyRpRRhHPBFTVkb/yp7ni3q6wAfSum+njm8uOumVTQ2tvM4O+LReZ+ymM1G4lQe4E5Ii08Wnze4s8a1RapynTJqX5DWdw+7QCDiFMNMztOssbVL/dTHOKkFDCNp5IG+JBxjUnRUdamvTXz8bk/qMt18mo5cGPZQdjJPj8t8iI59gvu4Fl022QJGcwbQ9XkBq4vDFTiTFJ1obOrApNQYcgUt9jIwq8oavF+Llzt+9JcsHhMI8QuDbxzYF9slyUyTte0j1gLsbksLW72Xbie+3L3nGPsMoaagdn7ZdQ/RNjtmYse5iiwM994A2M9kX4e9RYduppI/6nzUU94z/+2+KjE83EUvgfpfLvVl2Hv0hTJdJyf6c8yvPs66uQ7tRRz0K0aWU2rxqoHWwjc5e9Chsr5j2Y/zZ1lfB89IhCKMUcY89hA72aHwlnF+kV4DeVbWfNAqdyxhojlvoqD8+KonkdXQhZd6zlDlANeZAF1ZsDPDLXzgeCqGGkh+tldVYPp4FrdDQP06cfiWBI/fcc4efjqyEivLNZujLXFT+o7XXjqu73mGPJTp9WjStefCosHZW+9q7oa6cL2c8sd2CIPImby9fZwFhUdU+erDOpZ7OcJow/Yl2lRAcC0eQZqyINpi5zqsH5qrJvz5W4Ideho8VJ+6+Rfhg0XlVLv3jM82nD7iEpWiyUZnhyMz5L3zDR/2wfsbr9LzrWJMdjcsi52zL01w058Uo9f/9ghAO4rHB8qz6kxkJTudTLbC4HpFRvBBN138IXzWcV/i16lz/tH8thZwOR3c+zv5YlyJ9MUVtWiEQAr6g7WXYKw2KyRJ6asgpxlgFVCvAoPFKCX+59Q7501sjjPXr3NKzubbItOnDgYzE5H3otHiaDBXH9WRRVPiR/fZWna05h/yvX0G2mj/kypclj9GaduPoBZbEHviysLMlTlWd8HVOi59B8fxxpSMNp2BlH3Mc0CszBUyEl63zvy6ic+sdA1TXROPOLAmRgix5Kjbj0+kCv7MIUsZ8wOxQq/Zi2S8LKKuzGsrbz+bceC4sQqtyrGWy0LHF22M8sX+B1xrvwQvmdUYbo7uD4yAzq8mz0YbFsCLzoDXzc0Uodwb7TwpxmJF2ct/VPC8absBeR0hwJG8tb7PLaBA/0nJEC8qM6MKF3lLPXk0E8BMPMoexCdIsRE73p8aVo7tGFaiCpd+OcWwoqL+nVVnutynn5fq8yifM1ZjuozjwkejcmrtiFhTYOxBhlo5OorL81x3uzKSjRcBiJKnKYJFaSojnZ8crhOx7c8bz277vPQsXZ78pXCQmxvXV5MNTqgicGImSdJc7wU4tiilVGSu+S/8Cnv2JF0lQTZ1o4TiMkiT6Muolb/VhA6PHU3w7MOdCq9CmIJj0Ve5UsTB6DUY+hBzAxI90UFXwtDThdHJ06zjE5oQF489JngBbxdhlKIv14vASi2O93KfDxGW2hxIun6+JYjm4ZDLjKe8sN+YUCVVJebXfoSSAYJmrjTjRMXb/rN0+yFbZ/2oy6zvYLvl5Vjq1qaVFQWD0XIwAurA4uWGiY+u4hqPhJv+6TM6/KyipPXvBp7zW8Bcs2jjdX1kAxBTCq65nBjEJhNTGEWEOJyNZS+zoCso6sHm/J3KITQv4mGUeoknWeua+gKqmjza9O0qBHqapngBelWcVsgCJF9No8Nr1VKZ4EyPmyswVtK7f7g1LoiLahoSopOtWiqdpG/rP7V9o3dJE/3OWclfQy9TtNB2fNn6ZBPGkGW2GvLMKw4K7djFb4kbeTy+LarADLTpY97U/e0KzY//3MC5u6XLT/AWzO6jUBrp6dMaDMAHi/T34pNRFTX77pkAJGrfsRPs5JsOh8ESbuzE6PrSXzH0GMpEkNCazNwsSjQMwK3ISpF6hypQq8G6vo0ksYlnmn3slwyJ6css1xCrFntN7HM0z0jV3dYAUNrRMk3VHnL3/3obKFUvx7qv/vw6UOGVKGA7MC75a8Rwg15/xLIQqr74H/GSY//Dz/8woFTm9TzDWzkti6PUcGuN6nSVaFd0syEMvqBgqGmLYKQOPtB00Fe25I++rdZ5yFGvyo17E+y9+eqKRg/zPeJD8T577V9QSwMEFAACAAgAK4axSCsLwG1KAAAAawAAABsAAAB1bml2ZXJzYWwvdW5pdmVyc2FsLnBuZy54bWyzsa/IzVEoSy0qzszPs1Uy1DNQsrfj5bIpKEoty0wtV6gAihnpGUCAkkIlKrc8M6UkAyhkYG6MEMxIzUzPKLFVsjAwhQvqA80EAFBLAQIAABQAAgAIAEOUV0cNwDEewAEAANoDAAAPAAAAAAAAAAEAAAAAAAAAAABub25lL3BsYXllci54bWxQSwECAAAUAAIACAAqhrFIFQ6tKGQEAAAHEQAAHQAAAAAAAAABAAAAAADtAQAAdW5pdmVyc2FsL2NvbW1vbl9tZXNzYWdlcy5sbmdQSwECAAAUAAIACAAqhrFICH4LIykDAACGDAAAJwAAAAAAAAABAAAAAACMBgAAdW5pdmVyc2FsL2ZsYXNoX3B1Ymxpc2hpbmdfc2V0dGluZ3MueG1sUEsBAgAAFAACAAgAKoaxSLX8CWS6AgAAVQoAACEAAAAAAAAAAQAAAAAA+gkAAHVuaXZlcnNhbC9mbGFzaF9za2luX3NldHRpbmdzLnhtbFBLAQIAABQAAgAIACqGsUgqlg9n/gIAAJcLAAAmAAAAAAAAAAEAAAAAAPMMAAB1bml2ZXJzYWwvaHRtbF9wdWJsaXNoaW5nX3NldHRpbmdzLnhtbFBLAQIAABQAAgAIACqGsUhocVKRmgEAAB8GAAAfAAAAAAAAAAEAAAAAADUQAAB1bml2ZXJzYWwvaHRtbF9za2luX3NldHRpbmdzLmpzUEsBAgAAFAACAAgAKoaxSD08L9HBAAAA5QEAABoAAAAAAAAAAQAAAAAADBIAAHVuaXZlcnNhbC9pMThuX3ByZXNldHMueG1sUEsBAgAAFAACAAgAKoaxSJr5lmRrAAAAawAAABwAAAAAAAAAAQAAAAAABRMAAHVuaXZlcnNhbC9sb2NhbF9zZXR0aW5ncy54bWxQSwECAAAUAAIACABElFdHI7RO+/sCAACwCAAAFAAAAAAAAAABAAAAAACqEwAAdW5pdmVyc2FsL3BsYXllci54bWxQSwECAAAUAAIACAAqhrFIsIcj9GwBAAD3AgAAKQAAAAAAAAABAAAAAADXFgAAdW5pdmVyc2FsL3NraW5fY3VzdG9taXphdGlvbl9zZXR0aW5ncy54bWxQSwECAAAUAAIACAArhrFIBdmJyEoNAADVIQAAFwAAAAAAAAAAAAAAAACKGAAAdW5pdmVyc2FsL3VuaXZlcnNhbC5wbmdQSwECAAAUAAIACAArhrFIKwvAbUoAAABrAAAAGwAAAAAAAAABAAAAAAAJJgAAdW5pdmVyc2FsL3VuaXZlcnNhbC5wbmcueG1sUEsFBgAAAAAMAAwAhgMAAIwmAAAAAA=="/>
  <p:tag name="ISPRING_SCORM_ENDPOINT" val="&lt;endpoint&gt;&lt;enable&gt;0&lt;/enable&gt;&lt;lrs&gt;http://&lt;/lrs&gt;&lt;auth&gt;0&lt;/auth&gt;&lt;login&gt;&lt;/login&gt;&lt;password&gt;&lt;/password&gt;&lt;key&gt;&lt;/key&gt;&lt;name&gt;&lt;/name&gt;&lt;email&gt;&lt;/email&gt;&lt;/endpoint&gt;&#10;"/>
  <p:tag name="KSO_WPP_MARK_KEY" val="4b658b22-aa23-41c4-a8e4-fc7bbd787aac"/>
  <p:tag name="COMMONDATA" val="eyJoZGlkIjoiMDMxNjY3YjljZTg3ZTgwY2IyNjQxZGMyMThiMmI2OTcifQ=="/>
  <p:tag name="commondata" val="eyJoZGlkIjoiM2YzZWMzYjc3MGJiYTA0MGM2NTUyZDc0ODhlN2IxNDMifQ=="/>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64.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basetag"/>
  <p:tag name="KSO_WM_TEMPLATE_INDEX" val="20163626"/>
  <p:tag name="KSO_WM_SLIDE_LAYOUT" val="a_b"/>
  <p:tag name="KSO_WM_SLIDE_LAYOUT_CNT" val="1_1"/>
  <p:tag name="KSO_WM_SLIDE_MODEL_TYPE" val="cover"/>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7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7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7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basetag"/>
  <p:tag name="KSO_WM_TEMPLATE_INDEX" val="20163626"/>
  <p:tag name="KSO_WM_SLIDE_LAYOUT" val="a_b"/>
  <p:tag name="KSO_WM_SLIDE_LAYOUT_CNT" val="1_1"/>
  <p:tag name="KSO_WM_SLIDE_MODEL_TYPE" val="cover"/>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8127_2*m_i*1_1"/>
  <p:tag name="KSO_WM_TEMPLATE_CATEGORY" val="diagram"/>
  <p:tag name="KSO_WM_TEMPLATE_INDEX" val="20188127"/>
  <p:tag name="KSO_WM_UNIT_LAYERLEVEL" val="1_1"/>
  <p:tag name="KSO_WM_TAG_VERSION" val="1.0"/>
  <p:tag name="KSO_WM_BEAUTIFY_FLAG" val="#wm#"/>
  <p:tag name="KSO_WM_UNIT_LINE_FORE_SCHEMECOLOR_INDEX" val="15"/>
  <p:tag name="KSO_WM_UNIT_LINE_FILL_TYPE" val="2"/>
  <p:tag name="KSO_WM_UNIT_TEXT_FILL_FORE_SCHEMECOLOR_INDEX" val="13"/>
  <p:tag name="KSO_WM_UNIT_TEXT_FILL_TYPE" val="1"/>
  <p:tag name="KSO_WM_UNIT_DIAGRAM_SCHEMECOLOR_ID" val="5"/>
</p:tagLst>
</file>

<file path=ppt/tags/tag78.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8127_2*m_h_a*1_3_1"/>
  <p:tag name="KSO_WM_TEMPLATE_CATEGORY" val="diagram"/>
  <p:tag name="KSO_WM_TEMPLATE_INDEX" val="20188127"/>
  <p:tag name="KSO_WM_UNIT_LAYERLEVEL" val="1_1_1"/>
  <p:tag name="KSO_WM_TAG_VERSION" val="1.0"/>
  <p:tag name="KSO_WM_BEAUTIFY_FLAG" val="#wm#"/>
  <p:tag name="KSO_WM_UNIT_PRESET_TEXT" val="添加标题"/>
  <p:tag name="KSO_WM_UNIT_TEXT_FILL_FORE_SCHEMECOLOR_INDEX" val="7"/>
  <p:tag name="KSO_WM_UNIT_TEXT_FILL_TYPE" val="1"/>
  <p:tag name="KSO_WM_UNIT_DIAGRAM_SCHEMECOLOR_ID" val="5"/>
</p:tagLst>
</file>

<file path=ppt/tags/tag79.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8127_2*m_h_f*1_3_1"/>
  <p:tag name="KSO_WM_TEMPLATE_CATEGORY" val="diagram"/>
  <p:tag name="KSO_WM_TEMPLATE_INDEX" val="20188127"/>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DIAGRAM_SCHEMECOLOR_ID" val="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8127_2*m_h_i*1_3_1"/>
  <p:tag name="KSO_WM_TEMPLATE_CATEGORY" val="diagram"/>
  <p:tag name="KSO_WM_TEMPLATE_INDEX" val="2018812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5"/>
</p:tagLst>
</file>

<file path=ppt/tags/tag81.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8127_2*m_h_a*1_2_1"/>
  <p:tag name="KSO_WM_TEMPLATE_CATEGORY" val="diagram"/>
  <p:tag name="KSO_WM_TEMPLATE_INDEX" val="20188127"/>
  <p:tag name="KSO_WM_UNIT_LAYERLEVEL" val="1_1_1"/>
  <p:tag name="KSO_WM_TAG_VERSION" val="1.0"/>
  <p:tag name="KSO_WM_BEAUTIFY_FLAG" val="#wm#"/>
  <p:tag name="KSO_WM_UNIT_PRESET_TEXT" val="添加标题"/>
  <p:tag name="KSO_WM_UNIT_TEXT_FILL_FORE_SCHEMECOLOR_INDEX" val="6"/>
  <p:tag name="KSO_WM_UNIT_TEXT_FILL_TYPE" val="1"/>
  <p:tag name="KSO_WM_UNIT_DIAGRAM_SCHEMECOLOR_ID" val="5"/>
</p:tagLst>
</file>

<file path=ppt/tags/tag82.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8127_2*m_h_f*1_2_1"/>
  <p:tag name="KSO_WM_TEMPLATE_CATEGORY" val="diagram"/>
  <p:tag name="KSO_WM_TEMPLATE_INDEX" val="20188127"/>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DIAGRAM_SCHEMECOLOR_ID" val="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8127_2*m_h_i*1_2_1"/>
  <p:tag name="KSO_WM_TEMPLATE_CATEGORY" val="diagram"/>
  <p:tag name="KSO_WM_TEMPLATE_INDEX" val="2018812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5"/>
</p:tagLst>
</file>

<file path=ppt/tags/tag84.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8127_2*m_h_a*1_1_1"/>
  <p:tag name="KSO_WM_TEMPLATE_CATEGORY" val="diagram"/>
  <p:tag name="KSO_WM_TEMPLATE_INDEX" val="20188127"/>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DIAGRAM_SCHEMECOLOR_ID" val="5"/>
</p:tagLst>
</file>

<file path=ppt/tags/tag85.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8127_2*m_h_f*1_1_1"/>
  <p:tag name="KSO_WM_TEMPLATE_CATEGORY" val="diagram"/>
  <p:tag name="KSO_WM_TEMPLATE_INDEX" val="20188127"/>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DIAGRAM_SCHEMECOLOR_ID" val="5"/>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8127_2*m_h_i*1_1_1"/>
  <p:tag name="KSO_WM_TEMPLATE_CATEGORY" val="diagram"/>
  <p:tag name="KSO_WM_TEMPLATE_INDEX" val="201881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5"/>
</p:tagLst>
</file>

<file path=ppt/tags/tag87.xml><?xml version="1.0" encoding="utf-8"?>
<p:tagLst xmlns:p="http://schemas.openxmlformats.org/presentationml/2006/main">
  <p:tag name="MH_TYPE" val="#NeiR#"/>
  <p:tag name="MH_NUMBER" val="1"/>
  <p:tag name="MH_CATEGORY" val="#TuWHP#"/>
  <p:tag name="MH_LAYOUT" val="SubTitleText"/>
  <p:tag name="MH" val="20160407123149"/>
  <p:tag name="MH_LIBRARY" val="GRAPHIC"/>
  <p:tag name="KSO_WM_SLIDE_ITEM_CNT" val="3"/>
</p:tagLst>
</file>

<file path=ppt/tags/tag8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87_2*l_h_i*1_1_2"/>
  <p:tag name="KSO_WM_TEMPLATE_CATEGORY" val="diagram"/>
  <p:tag name="KSO_WM_TEMPLATE_INDEX" val="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DIAGRAM_MODELTYPE" val="stripeEnum"/>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87_2*l_h_f*1_1_1"/>
  <p:tag name="KSO_WM_TEMPLATE_CATEGORY" val="diagram"/>
  <p:tag name="KSO_WM_TEMPLATE_INDEX" val="787"/>
  <p:tag name="KSO_WM_UNIT_LAYERLEVEL" val="1_1_1"/>
  <p:tag name="KSO_WM_TAG_VERSION" val="1.0"/>
  <p:tag name="KSO_WM_BEAUTIFY_FLAG" val="#wm#"/>
  <p:tag name="KSO_WM_UNIT_PRESET_TEXT" val="单击此处添加文本具体内容，简明扼要的阐述您的观点。根据需要可酌情增减文字"/>
  <p:tag name="KSO_WM_UNIT_TEXT_FILL_FORE_SCHEMECOLOR_INDEX" val="13"/>
  <p:tag name="KSO_WM_UNIT_TEXT_FILL_TYPE" val="1"/>
</p:tagLst>
</file>

<file path=ppt/tags/tag9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TEXT_FILL_FORE_SCHEMECOLOR_INDEX" val="5"/>
  <p:tag name="KSO_WM_UNIT_TEXT_FILL_TYPE" val="1"/>
</p:tagLst>
</file>

<file path=ppt/tags/tag9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87_2*l_h_i*1_2_2"/>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9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87_2*l_h_i*1_2_3"/>
  <p:tag name="KSO_WM_TEMPLATE_CATEGORY" val="diagram"/>
  <p:tag name="KSO_WM_TEMPLATE_INDEX" val="787"/>
  <p:tag name="KSO_WM_UNIT_LAYERLEVEL" val="1_1_1"/>
  <p:tag name="KSO_WM_TAG_VERSION" val="1.0"/>
  <p:tag name="KSO_WM_BEAUTIFY_FLAG" val="#wm#"/>
  <p:tag name="KSO_WM_UNIT_FILL_FORE_SCHEMECOLOR_INDEX" val="6"/>
  <p:tag name="KSO_WM_UNIT_FILL_TYPE" val="1"/>
  <p:tag name="KSO_WM_UNIT_TEXT_FILL_FORE_SCHEMECOLOR_INDEX" val="6"/>
  <p:tag name="KSO_WM_UNIT_TEXT_FILL_TYPE" val="1"/>
</p:tagLst>
</file>

<file path=ppt/tags/tag9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87_2*l_h_i*1_2_1"/>
  <p:tag name="KSO_WM_TEMPLATE_CATEGORY" val="diagram"/>
  <p:tag name="KSO_WM_TEMPLATE_INDEX" val="787"/>
  <p:tag name="KSO_WM_UNIT_LAYERLEVEL" val="1_1_1"/>
  <p:tag name="KSO_WM_TAG_VERSION" val="1.0"/>
  <p:tag name="KSO_WM_BEAUTIFY_FLAG" val="#wm#"/>
  <p:tag name="KSO_WM_UNIT_TEXT_FILL_FORE_SCHEMECOLOR_INDEX" val="6"/>
  <p:tag name="KSO_WM_UNIT_TEXT_FILL_TYPE" val="1"/>
</p:tagLst>
</file>

<file path=ppt/tags/tag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87_2*l_h_i*1_3_3"/>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87_2*l_h_i*1_3_2"/>
  <p:tag name="KSO_WM_TEMPLATE_CATEGORY" val="diagram"/>
  <p:tag name="KSO_WM_TEMPLATE_INDEX" val="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9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87_2*l_h_i*1_3_1"/>
  <p:tag name="KSO_WM_TEMPLATE_CATEGORY" val="diagram"/>
  <p:tag name="KSO_WM_TEMPLATE_INDEX" val="787"/>
  <p:tag name="KSO_WM_UNIT_LAYERLEVEL" val="1_1_1"/>
  <p:tag name="KSO_WM_TAG_VERSION" val="1.0"/>
  <p:tag name="KSO_WM_BEAUTIFY_FLAG" val="#wm#"/>
  <p:tag name="KSO_WM_UNIT_TEXT_FILL_FORE_SCHEMECOLOR_INDEX" val="7"/>
  <p:tag name="KSO_WM_UNIT_TEXT_FILL_TYPE" val="1"/>
</p:tagLst>
</file>

<file path=ppt/tags/tag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87_2*l_h_i*1_1_1"/>
  <p:tag name="KSO_WM_TEMPLATE_CATEGORY" val="diagram"/>
  <p:tag name="KSO_WM_TEMPLATE_INDEX" val="787"/>
  <p:tag name="KSO_WM_UNIT_LAYERLEVEL" val="1_1_1"/>
  <p:tag name="KSO_WM_TAG_VERSION" val="1.0"/>
  <p:tag name="KSO_WM_BEAUTIFY_FLAG" val="#wm#"/>
  <p:tag name="KSO_WM_UNIT_LINE_FORE_SCHEMECOLOR_INDEX" val="14"/>
  <p:tag name="KSO_WM_UNIT_LINE_FILL_TYPE" val="2"/>
</p:tagLst>
</file>

<file path=ppt/tags/tag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87_2*l_h_i*1_1_2"/>
  <p:tag name="KSO_WM_TEMPLATE_CATEGORY" val="diagram"/>
  <p:tag name="KSO_WM_TEMPLATE_INDEX" val="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4_自定义设计方案">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5325</Words>
  <Application>WPS 演示</Application>
  <PresentationFormat>全屏显示(16:9)</PresentationFormat>
  <Paragraphs>792</Paragraphs>
  <Slides>23</Slides>
  <Notes>29</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23</vt:i4>
      </vt:variant>
    </vt:vector>
  </HeadingPairs>
  <TitlesOfParts>
    <vt:vector size="54" baseType="lpstr">
      <vt:lpstr>Arial</vt:lpstr>
      <vt:lpstr>宋体</vt:lpstr>
      <vt:lpstr>Wingdings</vt:lpstr>
      <vt:lpstr>方正黑体简体</vt:lpstr>
      <vt:lpstr>Impact</vt:lpstr>
      <vt:lpstr>Calibri</vt:lpstr>
      <vt:lpstr>Lato Regular</vt:lpstr>
      <vt:lpstr>Segoe Print</vt:lpstr>
      <vt:lpstr>Lato Hairline</vt:lpstr>
      <vt:lpstr>Lato Light</vt:lpstr>
      <vt:lpstr>微软雅黑</vt:lpstr>
      <vt:lpstr>字魂58号-创中黑</vt:lpstr>
      <vt:lpstr>黑体</vt:lpstr>
      <vt:lpstr>思源黑体 CN Heavy</vt:lpstr>
      <vt:lpstr>锐字工房云字库粗黑GBK</vt:lpstr>
      <vt:lpstr>华文仿宋</vt:lpstr>
      <vt:lpstr>Arial Narrow</vt:lpstr>
      <vt:lpstr>Calibri</vt:lpstr>
      <vt:lpstr>Arial</vt:lpstr>
      <vt:lpstr>仿宋_GB2312</vt:lpstr>
      <vt:lpstr>仿宋</vt:lpstr>
      <vt:lpstr>微软雅黑 Light</vt:lpstr>
      <vt:lpstr>Arial Unicode MS</vt:lpstr>
      <vt:lpstr>Segoe UI</vt:lpstr>
      <vt:lpstr>Roboto Medium</vt:lpstr>
      <vt:lpstr>锐字工房云字库美黑GBK</vt:lpstr>
      <vt:lpstr>Aa楷体</vt:lpstr>
      <vt:lpstr>楷体</vt:lpstr>
      <vt:lpstr>汉仪大宋简</vt:lpstr>
      <vt:lpstr>Wingdings</vt:lpstr>
      <vt:lpstr>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HG000979</dc:title>
  <dc:creator/>
  <cp:lastModifiedBy>（bofety谢）乡下人</cp:lastModifiedBy>
  <cp:revision>226</cp:revision>
  <dcterms:created xsi:type="dcterms:W3CDTF">2016-04-19T06:13:00Z</dcterms:created>
  <dcterms:modified xsi:type="dcterms:W3CDTF">2024-06-06T08:07:30Z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0E059A60ECA54856A81C50DA9438191C_13</vt:lpwstr>
  </property>
</Properties>
</file>