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12">
  <p:sldMasterIdLst>
    <p:sldMasterId id="2147483648" r:id="rId1"/>
    <p:sldMasterId id="2147483660" r:id="rId3"/>
  </p:sldMasterIdLst>
  <p:notesMasterIdLst>
    <p:notesMasterId r:id="rId29"/>
  </p:notesMasterIdLst>
  <p:handoutMasterIdLst>
    <p:handoutMasterId r:id="rId30"/>
  </p:handoutMasterIdLst>
  <p:sldIdLst>
    <p:sldId id="1022" r:id="rId4"/>
    <p:sldId id="1023" r:id="rId5"/>
    <p:sldId id="258" r:id="rId6"/>
    <p:sldId id="257" r:id="rId7"/>
    <p:sldId id="945" r:id="rId8"/>
    <p:sldId id="946" r:id="rId9"/>
    <p:sldId id="514" r:id="rId10"/>
    <p:sldId id="610" r:id="rId11"/>
    <p:sldId id="698" r:id="rId12"/>
    <p:sldId id="699" r:id="rId13"/>
    <p:sldId id="787" r:id="rId14"/>
    <p:sldId id="788" r:id="rId15"/>
    <p:sldId id="790" r:id="rId16"/>
    <p:sldId id="791" r:id="rId17"/>
    <p:sldId id="843" r:id="rId18"/>
    <p:sldId id="844" r:id="rId19"/>
    <p:sldId id="1013" r:id="rId20"/>
    <p:sldId id="1014" r:id="rId21"/>
    <p:sldId id="895" r:id="rId22"/>
    <p:sldId id="1008" r:id="rId23"/>
    <p:sldId id="1009" r:id="rId24"/>
    <p:sldId id="1010" r:id="rId25"/>
    <p:sldId id="1011" r:id="rId26"/>
    <p:sldId id="1012" r:id="rId27"/>
    <p:sldId id="1024" r:id="rId28"/>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autoAdjust="0"/>
  </p:normalViewPr>
  <p:slideViewPr>
    <p:cSldViewPr snapToGrid="0">
      <p:cViewPr varScale="1">
        <p:scale>
          <a:sx n="53" d="100"/>
          <a:sy n="53" d="100"/>
        </p:scale>
        <p:origin x="90" y="618"/>
      </p:cViewPr>
      <p:guideLst>
        <p:guide orient="horz" pos="2196"/>
        <p:guide pos="3854"/>
      </p:guideLst>
    </p:cSldViewPr>
  </p:slideViewPr>
  <p:outlineViewPr>
    <p:cViewPr>
      <p:scale>
        <a:sx n="33" d="100"/>
        <a:sy n="33" d="100"/>
      </p:scale>
      <p:origin x="0" y="7205"/>
    </p:cViewPr>
  </p:outlineViewPr>
  <p:notesTextViewPr>
    <p:cViewPr>
      <p:scale>
        <a:sx n="1" d="1"/>
        <a:sy n="1" d="1"/>
      </p:scale>
      <p:origin x="0" y="0"/>
    </p:cViewPr>
  </p:notesTextViewPr>
  <p:notesViewPr>
    <p:cSldViewPr snapToGrid="0">
      <p:cViewPr varScale="1">
        <p:scale>
          <a:sx n="63" d="100"/>
          <a:sy n="63" d="100"/>
        </p:scale>
        <p:origin x="-3101" y="-67"/>
      </p:cViewPr>
      <p:guideLst>
        <p:guide orient="horz" pos="2929"/>
        <p:guide pos="216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60.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6ECC5-3394-4927-9156-DE38A4E0FD7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C65250-9B8A-4809-88BD-5826E887235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B055A-E1F4-458B-8A5E-446282182CF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74E81-796C-44E7-91F0-FAD4F9207B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grpSp>
        <p:nvGrpSpPr>
          <p:cNvPr id="6" name="组合 5"/>
          <p:cNvGrpSpPr/>
          <p:nvPr/>
        </p:nvGrpSpPr>
        <p:grpSpPr>
          <a:xfrm flipH="1">
            <a:off x="0" y="-685800"/>
            <a:ext cx="1134745" cy="2482850"/>
            <a:chOff x="11064241" y="4775775"/>
            <a:chExt cx="1134794" cy="2483153"/>
          </a:xfrm>
          <a:effectLst>
            <a:outerShdw blurRad="50800" dist="38100" dir="5400000" algn="t" rotWithShape="0">
              <a:prstClr val="black">
                <a:alpha val="40000"/>
              </a:prstClr>
            </a:outerShdw>
          </a:effectLst>
        </p:grpSpPr>
        <p:sp>
          <p:nvSpPr>
            <p:cNvPr id="8" name="流程图: 终止 7"/>
            <p:cNvSpPr/>
            <p:nvPr/>
          </p:nvSpPr>
          <p:spPr>
            <a:xfrm rot="16200000">
              <a:off x="10634004" y="5693897"/>
              <a:ext cx="2482948" cy="647114"/>
            </a:xfrm>
            <a:prstGeom prst="flowChartTerminator">
              <a:avLst/>
            </a:prstGeom>
            <a:solidFill>
              <a:schemeClr val="tx1">
                <a:lumMod val="85000"/>
                <a:lumOff val="1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流程图: 终止 8"/>
            <p:cNvSpPr/>
            <p:nvPr/>
          </p:nvSpPr>
          <p:spPr>
            <a:xfrm rot="16200000">
              <a:off x="10381958" y="5458058"/>
              <a:ext cx="2011680" cy="647114"/>
            </a:xfrm>
            <a:prstGeom prst="flowChartTerminator">
              <a:avLst/>
            </a:prstGeom>
            <a:solidFill>
              <a:srgbClr val="C00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4.xml"/><Relationship Id="rId5" Type="http://schemas.openxmlformats.org/officeDocument/2006/relationships/image" Target="../media/image1.png"/><Relationship Id="rId4" Type="http://schemas.openxmlformats.org/officeDocument/2006/relationships/tags" Target="../tags/tag15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2.xml"/></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8.wmf"/><Relationship Id="rId3" Type="http://schemas.openxmlformats.org/officeDocument/2006/relationships/oleObject" Target="../embeddings/oleObject2.bin"/><Relationship Id="rId2" Type="http://schemas.openxmlformats.org/officeDocument/2006/relationships/image" Target="../media/image7.wmf"/><Relationship Id="rId1"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9.wmf"/><Relationship Id="rId1"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hyperlink" Target="http://www.bofety.com/" TargetMode="External"/><Relationship Id="rId7" Type="http://schemas.openxmlformats.org/officeDocument/2006/relationships/tags" Target="../tags/tag158.xml"/><Relationship Id="rId6" Type="http://schemas.openxmlformats.org/officeDocument/2006/relationships/image" Target="../media/image12.jpeg"/><Relationship Id="rId5" Type="http://schemas.openxmlformats.org/officeDocument/2006/relationships/tags" Target="../tags/tag157.xml"/><Relationship Id="rId4" Type="http://schemas.openxmlformats.org/officeDocument/2006/relationships/image" Target="../media/image11.jpeg"/><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slideLayout" Target="../slideLayouts/slideLayout22.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272540"/>
            <a:ext cx="6363335" cy="228981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风险分级管理和隐患排查治理两个体系指导手册</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097915" y="761365"/>
            <a:ext cx="10255885" cy="1506855"/>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（三）风险分级管控和隐患排查治理体系</a:t>
            </a:r>
            <a:endParaRPr lang="zh-CN" altLang="en-US" sz="2800" b="1" dirty="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风险矩阵法（LS）</a:t>
            </a:r>
            <a:endParaRPr lang="zh-CN" altLang="en-US" sz="1600" b="1"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风险矩阵法（简称LS），R=L×S ，其中R是危险性（也称风险度），事故发生的可能性与事件后果的结合， L是事故发生的可能性；S是事故后果严重性；R值越大，说明该系统危险性大、风险大。</a:t>
            </a:r>
            <a:endParaRPr lang="zh-CN" altLang="en-US" sz="1600"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1098550" y="2399665"/>
            <a:ext cx="10074275" cy="337185"/>
          </a:xfrm>
          <a:prstGeom prst="rect">
            <a:avLst/>
          </a:prstGeom>
          <a:noFill/>
          <a:ln w="9525">
            <a:noFill/>
          </a:ln>
        </p:spPr>
        <p:txBody>
          <a:bodyPr wrap="square">
            <a:spAutoFit/>
          </a:bodyPr>
          <a:lstStyle/>
          <a:p>
            <a:pPr indent="0" algn="ctr"/>
            <a:r>
              <a:rPr lang="zh-CN" altLang="en-US" sz="1600" b="0">
                <a:latin typeface="黑体" panose="02010609060101010101" pitchFamily="49" charset="-122"/>
                <a:ea typeface="黑体" panose="02010609060101010101" pitchFamily="49" charset="-122"/>
                <a:cs typeface="黑体" panose="02010609060101010101" pitchFamily="49" charset="-122"/>
              </a:rPr>
              <a:t>事故发生的可能性（</a:t>
            </a:r>
            <a:r>
              <a:rPr lang="en-US" altLang="zh-CN" sz="1600" b="0">
                <a:latin typeface="黑体" panose="02010609060101010101" pitchFamily="49" charset="-122"/>
                <a:ea typeface="黑体" panose="02010609060101010101" pitchFamily="49" charset="-122"/>
                <a:cs typeface="黑体" panose="02010609060101010101" pitchFamily="49" charset="-122"/>
              </a:rPr>
              <a:t>L</a:t>
            </a:r>
            <a:r>
              <a:rPr lang="zh-CN" altLang="en-US" sz="1600" b="0">
                <a:latin typeface="黑体" panose="02010609060101010101" pitchFamily="49" charset="-122"/>
                <a:ea typeface="黑体" panose="02010609060101010101" pitchFamily="49" charset="-122"/>
                <a:cs typeface="黑体" panose="02010609060101010101" pitchFamily="49" charset="-122"/>
              </a:rPr>
              <a:t>）判断准则</a:t>
            </a:r>
            <a:endParaRPr lang="zh-CN" altLang="en-US" sz="1600"/>
          </a:p>
        </p:txBody>
      </p:sp>
      <p:graphicFrame>
        <p:nvGraphicFramePr>
          <p:cNvPr id="3" name="表格 2"/>
          <p:cNvGraphicFramePr/>
          <p:nvPr/>
        </p:nvGraphicFramePr>
        <p:xfrm>
          <a:off x="1097915" y="2789555"/>
          <a:ext cx="10074910" cy="3567430"/>
        </p:xfrm>
        <a:graphic>
          <a:graphicData uri="http://schemas.openxmlformats.org/drawingml/2006/table">
            <a:tbl>
              <a:tblPr firstRow="1" bandRow="1">
                <a:tableStyleId>{5940675A-B579-460E-94D1-54222C63F5DA}</a:tableStyleId>
              </a:tblPr>
              <a:tblGrid>
                <a:gridCol w="1075690"/>
                <a:gridCol w="8999220"/>
              </a:tblGrid>
              <a:tr h="478790">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等级</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标    准</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785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5</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在现场没有采取防范、监测、保护、控制措施，或危害的发生不能被发现（没有监测系统），或在正常情况下经常发生此类事故或事件。</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785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4</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危害的发生不容易被发现，现场没有检测系统，也未发生过任何监测，或在现场有控制措施，但未有效执行或控制措施不当，或危害发生或预期情况下发生</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722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3</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没有保护措施（如没有保护装置、没有个人防护用品等），或未严格按操作程序执行，或危害的发生容易被发现（现场有监测系统），或曾经作过监测，或过去曾经发生类似事故或事件。</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785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2</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危害一旦发生能及时发现，并定期进行监测，或现场有防范控制措施，并能有效执行，或过去偶尔发生事故或事件。</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785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1</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有充分、有效的防范、控制、监测、保护措施，或员工安全卫生意识相当高，严格执行操作规程。极不可能发生事故或事件。</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097915" y="761365"/>
            <a:ext cx="10255885" cy="1506855"/>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（三）风险分级管控和隐患排查治理体系</a:t>
            </a:r>
            <a:endParaRPr lang="zh-CN" altLang="en-US" sz="2800" b="1" dirty="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风险矩阵法（LS）</a:t>
            </a:r>
            <a:endParaRPr lang="zh-CN" altLang="en-US" sz="1600" b="1"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风险矩阵法（简称LS），R=L×S ，其中R是危险性（也称风险度），事故发生的可能性与事件后果的结合， L是事故发生的可能性；S是事故后果严重性；R值越大，说明该系统危险性大、风险大。</a:t>
            </a:r>
            <a:endParaRPr lang="zh-CN" altLang="en-US" sz="1600"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1098550" y="2399665"/>
            <a:ext cx="10074275" cy="337185"/>
          </a:xfrm>
          <a:prstGeom prst="rect">
            <a:avLst/>
          </a:prstGeom>
          <a:noFill/>
          <a:ln w="9525">
            <a:noFill/>
          </a:ln>
        </p:spPr>
        <p:txBody>
          <a:bodyPr wrap="square">
            <a:spAutoFit/>
          </a:bodyPr>
          <a:lstStyle/>
          <a:p>
            <a:pPr indent="0" algn="ctr"/>
            <a:r>
              <a:rPr sz="1600" b="0">
                <a:latin typeface="黑体" panose="02010609060101010101" pitchFamily="49" charset="-122"/>
                <a:ea typeface="黑体" panose="02010609060101010101" pitchFamily="49" charset="-122"/>
                <a:cs typeface="黑体" panose="02010609060101010101" pitchFamily="49" charset="-122"/>
              </a:rPr>
              <a:t>事件后果严重性（S）判别准则</a:t>
            </a:r>
            <a:endParaRPr sz="1600" b="0">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3" name="表格 -1"/>
          <p:cNvGraphicFramePr/>
          <p:nvPr/>
        </p:nvGraphicFramePr>
        <p:xfrm>
          <a:off x="1098550" y="2736850"/>
          <a:ext cx="10074275" cy="3644266"/>
        </p:xfrm>
        <a:graphic>
          <a:graphicData uri="http://schemas.openxmlformats.org/drawingml/2006/table">
            <a:tbl>
              <a:tblPr firstRow="1" bandRow="1">
                <a:tableStyleId>{5940675A-B579-460E-94D1-54222C63F5DA}</a:tableStyleId>
              </a:tblPr>
              <a:tblGrid>
                <a:gridCol w="1064260"/>
                <a:gridCol w="2256155"/>
                <a:gridCol w="1367790"/>
                <a:gridCol w="1602105"/>
                <a:gridCol w="2043430"/>
                <a:gridCol w="1740535"/>
              </a:tblGrid>
              <a:tr h="582295">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等级</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法律、法规及其他要求</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人员</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直接经济损失</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停工</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企业形象</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293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5</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违反法律、法规和标准</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死亡</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00" b="0">
                          <a:latin typeface="宋体" panose="02010600030101010101" pitchFamily="2" charset="-122"/>
                          <a:ea typeface="宋体" panose="02010600030101010101" pitchFamily="2" charset="-122"/>
                          <a:cs typeface="宋体" panose="02010600030101010101" pitchFamily="2" charset="-122"/>
                        </a:rPr>
                        <a:t>100</a:t>
                      </a:r>
                      <a:r>
                        <a:rPr lang="zh-CN" altLang="en-US" sz="1600" b="0">
                          <a:latin typeface="宋体" panose="02010600030101010101" pitchFamily="2" charset="-122"/>
                          <a:ea typeface="宋体" panose="02010600030101010101" pitchFamily="2" charset="-122"/>
                          <a:cs typeface="宋体" panose="02010600030101010101" pitchFamily="2" charset="-122"/>
                        </a:rPr>
                        <a:t>万元以上</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部分装置（</a:t>
                      </a:r>
                      <a:r>
                        <a:rPr lang="en-US" altLang="zh-CN" sz="1600" b="0">
                          <a:latin typeface="宋体" panose="02010600030101010101" pitchFamily="2" charset="-122"/>
                          <a:ea typeface="宋体" panose="02010600030101010101" pitchFamily="2" charset="-122"/>
                          <a:cs typeface="宋体" panose="02010600030101010101" pitchFamily="2" charset="-122"/>
                        </a:rPr>
                        <a:t>&gt;2 </a:t>
                      </a:r>
                      <a:r>
                        <a:rPr lang="zh-CN" altLang="en-US" sz="1600" b="0">
                          <a:latin typeface="宋体" panose="02010600030101010101" pitchFamily="2" charset="-122"/>
                          <a:ea typeface="宋体" panose="02010600030101010101" pitchFamily="2" charset="-122"/>
                          <a:cs typeface="宋体" panose="02010600030101010101" pitchFamily="2" charset="-122"/>
                        </a:rPr>
                        <a:t>套）或设备</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重大国际影响</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229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4</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潜在违反法规和标准</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丧失劳动能力</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00" b="0">
                          <a:latin typeface="宋体" panose="02010600030101010101" pitchFamily="2" charset="-122"/>
                          <a:ea typeface="宋体" panose="02010600030101010101" pitchFamily="2" charset="-122"/>
                          <a:cs typeface="宋体" panose="02010600030101010101" pitchFamily="2" charset="-122"/>
                        </a:rPr>
                        <a:t>50</a:t>
                      </a:r>
                      <a:r>
                        <a:rPr lang="zh-CN" altLang="en-US" sz="1600" b="0">
                          <a:latin typeface="宋体" panose="02010600030101010101" pitchFamily="2" charset="-122"/>
                          <a:ea typeface="宋体" panose="02010600030101010101" pitchFamily="2" charset="-122"/>
                          <a:cs typeface="宋体" panose="02010600030101010101" pitchFamily="2" charset="-122"/>
                        </a:rPr>
                        <a:t>万元以上</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00" b="0">
                          <a:latin typeface="宋体" panose="02010600030101010101" pitchFamily="2" charset="-122"/>
                          <a:ea typeface="宋体" panose="02010600030101010101" pitchFamily="2" charset="-122"/>
                          <a:cs typeface="宋体" panose="02010600030101010101" pitchFamily="2" charset="-122"/>
                        </a:rPr>
                        <a:t>2</a:t>
                      </a:r>
                      <a:r>
                        <a:rPr lang="zh-CN" altLang="en-US" sz="1600" b="0">
                          <a:latin typeface="宋体" panose="02010600030101010101" pitchFamily="2" charset="-122"/>
                          <a:ea typeface="宋体" panose="02010600030101010101" pitchFamily="2" charset="-122"/>
                          <a:cs typeface="宋体" panose="02010600030101010101" pitchFamily="2" charset="-122"/>
                        </a:rPr>
                        <a:t>套装置停工、或设备停工</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行业内、省内影响</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3</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不符合上级公司或行业的安全方针、制度、规定等</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截肢、骨折、听力丧失、慢性病</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万元以上</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00" b="0">
                          <a:latin typeface="宋体" panose="02010600030101010101" pitchFamily="2" charset="-122"/>
                          <a:ea typeface="宋体" panose="02010600030101010101" pitchFamily="2" charset="-122"/>
                          <a:cs typeface="宋体" panose="02010600030101010101" pitchFamily="2" charset="-122"/>
                        </a:rPr>
                        <a:t>1 </a:t>
                      </a:r>
                      <a:r>
                        <a:rPr lang="zh-CN" altLang="en-US" sz="1600" b="0">
                          <a:latin typeface="宋体" panose="02010600030101010101" pitchFamily="2" charset="-122"/>
                          <a:ea typeface="宋体" panose="02010600030101010101" pitchFamily="2" charset="-122"/>
                          <a:cs typeface="宋体" panose="02010600030101010101" pitchFamily="2" charset="-122"/>
                        </a:rPr>
                        <a:t>套装置停工或设备</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地区影响</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293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2</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不符合企业的安全操作程序、规定</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轻微受伤、间歇不舒服</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万元以下</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受影响不大，几乎不停工</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公司及周边范围</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229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1</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完全符合</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无伤亡</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无损失</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没有停工</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形象没有受损</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097915" y="761365"/>
            <a:ext cx="10255885" cy="1506855"/>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（三）风险分级管控和隐患排查治理体系</a:t>
            </a:r>
            <a:endParaRPr lang="zh-CN" altLang="en-US" sz="2800" b="1" dirty="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风险矩阵法（LS）</a:t>
            </a:r>
            <a:endParaRPr lang="zh-CN" altLang="en-US" sz="1600" b="1"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风险矩阵法（简称LS），R=L×S ，其中R是危险性（也称风险度），事故发生的可能性与事件后果的结合， L是事故发生的可能性；S是事故后果严重性；R值越大，说明该系统危险性大、风险大。</a:t>
            </a:r>
            <a:endParaRPr lang="zh-CN" altLang="en-US" sz="16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98550" y="2399665"/>
            <a:ext cx="10074275" cy="337185"/>
          </a:xfrm>
          <a:prstGeom prst="rect">
            <a:avLst/>
          </a:prstGeom>
          <a:noFill/>
          <a:ln w="9525">
            <a:noFill/>
          </a:ln>
        </p:spPr>
        <p:txBody>
          <a:bodyPr wrap="square">
            <a:spAutoFit/>
          </a:bodyPr>
          <a:lstStyle/>
          <a:p>
            <a:pPr indent="0" algn="ctr"/>
            <a:r>
              <a:rPr sz="1600" b="0">
                <a:latin typeface="黑体" panose="02010609060101010101" pitchFamily="49" charset="-122"/>
                <a:ea typeface="黑体" panose="02010609060101010101" pitchFamily="49" charset="-122"/>
                <a:cs typeface="黑体" panose="02010609060101010101" pitchFamily="49" charset="-122"/>
              </a:rPr>
              <a:t>安全风险等级判定准则（R值）及控制措施</a:t>
            </a:r>
            <a:endParaRPr sz="1600" b="0">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7" name="表格 6"/>
          <p:cNvGraphicFramePr/>
          <p:nvPr/>
        </p:nvGraphicFramePr>
        <p:xfrm>
          <a:off x="1097915" y="2736850"/>
          <a:ext cx="10074910" cy="3620135"/>
        </p:xfrm>
        <a:graphic>
          <a:graphicData uri="http://schemas.openxmlformats.org/drawingml/2006/table">
            <a:tbl>
              <a:tblPr firstRow="1" bandRow="1">
                <a:tableStyleId>{5940675A-B579-460E-94D1-54222C63F5DA}</a:tableStyleId>
              </a:tblPr>
              <a:tblGrid>
                <a:gridCol w="1262380"/>
                <a:gridCol w="835660"/>
                <a:gridCol w="1223645"/>
                <a:gridCol w="4397375"/>
                <a:gridCol w="2355850"/>
              </a:tblGrid>
              <a:tr h="506095">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风险值</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风险等级</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应采取的行动</a:t>
                      </a:r>
                      <a:r>
                        <a:rPr lang="en-US" altLang="zh-CN" sz="1600" b="1">
                          <a:latin typeface="宋体" panose="02010600030101010101" pitchFamily="2" charset="-122"/>
                          <a:ea typeface="宋体" panose="02010600030101010101" pitchFamily="2" charset="-122"/>
                          <a:cs typeface="宋体" panose="02010600030101010101" pitchFamily="2" charset="-122"/>
                        </a:rPr>
                        <a:t>/</a:t>
                      </a:r>
                      <a:r>
                        <a:rPr lang="zh-CN" altLang="en-US" sz="1600" b="1">
                          <a:latin typeface="宋体" panose="02010600030101010101" pitchFamily="2" charset="-122"/>
                          <a:ea typeface="宋体" panose="02010600030101010101" pitchFamily="2" charset="-122"/>
                          <a:cs typeface="宋体" panose="02010600030101010101" pitchFamily="2" charset="-122"/>
                        </a:rPr>
                        <a:t>控制措施</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实施期限</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62293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20-25</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A/1</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极其危险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在采取措施降低危害前，不能继续作业，对改进措施进行评估</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立刻</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62293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15-16</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B/2</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高度危险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采取紧急措施降低风险，建立运行控制程序，定期检查、测量及评估</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立即或近期整改</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62230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9-12</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C/3</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显著危险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可考虑建立目标、建立操作规程，加强培训及沟通</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altLang="zh-CN" sz="1600" b="0">
                          <a:latin typeface="宋体" panose="02010600030101010101" pitchFamily="2" charset="-122"/>
                          <a:ea typeface="宋体" panose="02010600030101010101" pitchFamily="2" charset="-122"/>
                          <a:cs typeface="宋体" panose="02010600030101010101" pitchFamily="2" charset="-122"/>
                        </a:rPr>
                        <a:t>2 </a:t>
                      </a:r>
                      <a:r>
                        <a:rPr lang="zh-CN" altLang="en-US" sz="1600" b="0">
                          <a:latin typeface="宋体" panose="02010600030101010101" pitchFamily="2" charset="-122"/>
                          <a:ea typeface="宋体" panose="02010600030101010101" pitchFamily="2" charset="-122"/>
                          <a:cs typeface="宋体" panose="02010600030101010101" pitchFamily="2" charset="-122"/>
                        </a:rPr>
                        <a:t>年内治理</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62293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4-8</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D/4</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轻度危险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可考虑建立操作规程、作业指导书但需定期检查</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有条件、有经费时治理</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622935">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1-3</a:t>
                      </a:r>
                      <a:endParaRPr lang="en-US" altLang="zh-CN"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E/5</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稍有危险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无需采用控制措施</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需保存记录</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097915" y="761365"/>
            <a:ext cx="10255885" cy="1753235"/>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（三）风险分级管控和隐患排查治理体系</a:t>
            </a:r>
            <a:endParaRPr lang="zh-CN" altLang="en-US" sz="2800" b="1" dirty="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风险矩阵法（LS）</a:t>
            </a:r>
            <a:endParaRPr lang="zh-CN" altLang="en-US" sz="1600" b="1"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风险矩阵法（简称LS），R=L×S ，其中R是危险性（也称风险度），事故发生的可能性与事件后果的结合， L是事故发生的可能性；S是事故后果严重性；R值越大，说明该系统危险性大、风险大。</a:t>
            </a:r>
            <a:endParaRPr lang="zh-CN" altLang="en-US" sz="1600"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风险分级管控原则：</a:t>
            </a:r>
            <a:r>
              <a:rPr lang="zh-CN" altLang="en-US" sz="1600" dirty="0">
                <a:latin typeface="微软雅黑" panose="020B0503020204020204" pitchFamily="34" charset="-122"/>
                <a:ea typeface="微软雅黑" panose="020B0503020204020204" pitchFamily="34" charset="-122"/>
              </a:rPr>
              <a:t>上级负责管控的风险，下级应同时负责管控，逐级落实具体措施。</a:t>
            </a:r>
            <a:endParaRPr lang="zh-CN" altLang="en-US" sz="16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98550" y="2567305"/>
            <a:ext cx="10074275" cy="337185"/>
          </a:xfrm>
          <a:prstGeom prst="rect">
            <a:avLst/>
          </a:prstGeom>
          <a:noFill/>
          <a:ln w="9525">
            <a:noFill/>
          </a:ln>
        </p:spPr>
        <p:txBody>
          <a:bodyPr wrap="square">
            <a:spAutoFit/>
          </a:bodyPr>
          <a:lstStyle/>
          <a:p>
            <a:pPr indent="0" algn="ctr"/>
            <a:r>
              <a:rPr sz="1600" b="0">
                <a:latin typeface="黑体" panose="02010609060101010101" pitchFamily="49" charset="-122"/>
                <a:ea typeface="黑体" panose="02010609060101010101" pitchFamily="49" charset="-122"/>
                <a:cs typeface="黑体" panose="02010609060101010101" pitchFamily="49" charset="-122"/>
              </a:rPr>
              <a:t>风险分级及管控要求</a:t>
            </a:r>
            <a:endParaRPr sz="1600" b="0">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3" name="表格 -1"/>
          <p:cNvGraphicFramePr/>
          <p:nvPr/>
        </p:nvGraphicFramePr>
        <p:xfrm>
          <a:off x="1097915" y="3089910"/>
          <a:ext cx="10256520" cy="3169920"/>
        </p:xfrm>
        <a:graphic>
          <a:graphicData uri="http://schemas.openxmlformats.org/drawingml/2006/table">
            <a:tbl>
              <a:tblPr firstRow="1" bandRow="1">
                <a:tableStyleId>{5940675A-B579-460E-94D1-54222C63F5DA}</a:tableStyleId>
              </a:tblPr>
              <a:tblGrid>
                <a:gridCol w="1370330"/>
                <a:gridCol w="1549400"/>
                <a:gridCol w="1866900"/>
                <a:gridCol w="1715770"/>
                <a:gridCol w="2044700"/>
                <a:gridCol w="1709420"/>
              </a:tblGrid>
              <a:tr h="528320">
                <a:tc gridSpan="2">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风险等级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危险程度</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风险色度</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管控层级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责任人</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832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A</a:t>
                      </a:r>
                      <a:r>
                        <a:rPr lang="zh-CN" altLang="en-US" sz="1600" b="0">
                          <a:latin typeface="宋体" panose="02010600030101010101" pitchFamily="2" charset="-122"/>
                          <a:ea typeface="宋体" panose="02010600030101010101" pitchFamily="2" charset="-122"/>
                          <a:cs typeface="宋体" panose="02010600030101010101" pitchFamily="2" charset="-122"/>
                        </a:rPr>
                        <a:t>级</a:t>
                      </a:r>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极其危险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重大风险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红色</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公司级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总经理</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832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B</a:t>
                      </a:r>
                      <a:r>
                        <a:rPr lang="zh-CN" altLang="en-US" sz="1600" b="0">
                          <a:latin typeface="宋体" panose="02010600030101010101" pitchFamily="2" charset="-122"/>
                          <a:ea typeface="宋体" panose="02010600030101010101" pitchFamily="2" charset="-122"/>
                          <a:cs typeface="宋体" panose="02010600030101010101" pitchFamily="2" charset="-122"/>
                        </a:rPr>
                        <a:t>级</a:t>
                      </a:r>
                      <a:r>
                        <a:rPr lang="en-US" altLang="zh-CN" sz="1600" b="0">
                          <a:latin typeface="宋体" panose="02010600030101010101" pitchFamily="2" charset="-122"/>
                          <a:ea typeface="宋体" panose="02010600030101010101" pitchFamily="2" charset="-122"/>
                          <a:cs typeface="宋体" panose="02010600030101010101" pitchFamily="2" charset="-122"/>
                        </a:rPr>
                        <a:t>\2</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高度危险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较大风险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橙色</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事业部级（厂级）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分部经理</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832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C</a:t>
                      </a:r>
                      <a:r>
                        <a:rPr lang="zh-CN" altLang="en-US" sz="1600" b="0">
                          <a:latin typeface="宋体" panose="02010600030101010101" pitchFamily="2" charset="-122"/>
                          <a:ea typeface="宋体" panose="02010600030101010101" pitchFamily="2" charset="-122"/>
                          <a:cs typeface="宋体" panose="02010600030101010101" pitchFamily="2" charset="-122"/>
                        </a:rPr>
                        <a:t>级</a:t>
                      </a:r>
                      <a:r>
                        <a:rPr lang="en-US" altLang="zh-CN" sz="1600" b="0">
                          <a:latin typeface="宋体" panose="02010600030101010101" pitchFamily="2" charset="-122"/>
                          <a:ea typeface="宋体" panose="02010600030101010101" pitchFamily="2" charset="-122"/>
                          <a:cs typeface="宋体" panose="02010600030101010101" pitchFamily="2" charset="-122"/>
                        </a:rPr>
                        <a:t>\3</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显著危险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一般风险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黄色</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车间级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车间主任</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832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D</a:t>
                      </a:r>
                      <a:r>
                        <a:rPr lang="zh-CN" altLang="en-US" sz="1600" b="0">
                          <a:latin typeface="宋体" panose="02010600030101010101" pitchFamily="2" charset="-122"/>
                          <a:ea typeface="宋体" panose="02010600030101010101" pitchFamily="2" charset="-122"/>
                          <a:cs typeface="宋体" panose="02010600030101010101" pitchFamily="2" charset="-122"/>
                        </a:rPr>
                        <a:t>级</a:t>
                      </a:r>
                      <a:r>
                        <a:rPr lang="en-US" altLang="zh-CN" sz="1600" b="0">
                          <a:latin typeface="宋体" panose="02010600030101010101" pitchFamily="2" charset="-122"/>
                          <a:ea typeface="宋体" panose="02010600030101010101" pitchFamily="2" charset="-122"/>
                          <a:cs typeface="宋体" panose="02010600030101010101" pitchFamily="2" charset="-122"/>
                        </a:rPr>
                        <a:t>\4</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轻度危险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低风险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蓝色</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班组级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班组长</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528320">
                <a:tc>
                  <a:txBody>
                    <a:bodyPr/>
                    <a:lstStyle/>
                    <a:p>
                      <a:pPr indent="0" algn="ctr">
                        <a:buNone/>
                      </a:pPr>
                      <a:r>
                        <a:rPr lang="en-US" altLang="zh-CN" sz="1600" b="0">
                          <a:latin typeface="宋体" panose="02010600030101010101" pitchFamily="2" charset="-122"/>
                          <a:ea typeface="宋体" panose="02010600030101010101" pitchFamily="2" charset="-122"/>
                          <a:cs typeface="宋体" panose="02010600030101010101" pitchFamily="2" charset="-122"/>
                        </a:rPr>
                        <a:t>E</a:t>
                      </a:r>
                      <a:r>
                        <a:rPr lang="zh-CN" altLang="en-US" sz="1600" b="0">
                          <a:latin typeface="宋体" panose="02010600030101010101" pitchFamily="2" charset="-122"/>
                          <a:ea typeface="宋体" panose="02010600030101010101" pitchFamily="2" charset="-122"/>
                          <a:cs typeface="宋体" panose="02010600030101010101" pitchFamily="2" charset="-122"/>
                        </a:rPr>
                        <a:t>级</a:t>
                      </a:r>
                      <a:r>
                        <a:rPr lang="en-US" altLang="zh-CN" sz="1600" b="0">
                          <a:latin typeface="宋体" panose="02010600030101010101" pitchFamily="2" charset="-122"/>
                          <a:ea typeface="宋体" panose="02010600030101010101" pitchFamily="2" charset="-122"/>
                          <a:cs typeface="宋体" panose="02010600030101010101" pitchFamily="2" charset="-122"/>
                        </a:rPr>
                        <a:t>\5</a:t>
                      </a:r>
                      <a:r>
                        <a:rPr lang="zh-CN" altLang="en-US" sz="1600" b="0">
                          <a:latin typeface="宋体" panose="02010600030101010101" pitchFamily="2" charset="-122"/>
                          <a:ea typeface="宋体" panose="02010600030101010101" pitchFamily="2" charset="-122"/>
                          <a:cs typeface="宋体" panose="02010600030101010101" pitchFamily="2" charset="-122"/>
                        </a:rPr>
                        <a:t>级</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latin typeface="宋体" panose="02010600030101010101" pitchFamily="2" charset="-122"/>
                          <a:ea typeface="宋体" panose="02010600030101010101" pitchFamily="2" charset="-122"/>
                          <a:cs typeface="宋体" panose="02010600030101010101" pitchFamily="2" charset="-122"/>
                        </a:rPr>
                        <a:t>稍有危险</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097915" y="761365"/>
            <a:ext cx="10255885" cy="3353435"/>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（三）风险分级管控和隐患排查治理体系</a:t>
            </a:r>
            <a:endParaRPr lang="zh-CN" altLang="en-US" sz="2800" b="1" dirty="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重大风险判定</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根据化工企业生产特点，除风险分析中判定的风险外（分值</a:t>
            </a:r>
            <a:r>
              <a:rPr lang="en-US" altLang="zh-CN" sz="1600" dirty="0">
                <a:latin typeface="微软雅黑" panose="020B0503020204020204" pitchFamily="34" charset="-122"/>
                <a:ea typeface="微软雅黑" panose="020B0503020204020204" pitchFamily="34" charset="-122"/>
              </a:rPr>
              <a:t>20-25</a:t>
            </a:r>
            <a:r>
              <a:rPr lang="zh-CN" altLang="en-US" sz="1600" dirty="0">
                <a:latin typeface="微软雅黑" panose="020B0503020204020204" pitchFamily="34" charset="-122"/>
                <a:ea typeface="微软雅黑" panose="020B0503020204020204" pitchFamily="34" charset="-122"/>
              </a:rPr>
              <a:t>），属于以下情况之一的，直接判定为重大风险：</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--违反法律、法规及国家标准中强制性条款的；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--发生过死亡、重伤、重大财产损失的事故，且现在发生事故的条件依然存在的；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--根据GB 18218评估为重大危险源的储存场所；</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--运行装置界区内涉及抢修作业等作业现场10人及以上的；</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097915" y="761365"/>
            <a:ext cx="10255885" cy="101473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（三）风险分级管控和隐患排查治理体系</a:t>
            </a:r>
            <a:endParaRPr lang="zh-CN" altLang="en-US" sz="2800" b="1" dirty="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风险矩阵表</a:t>
            </a:r>
            <a:endParaRPr lang="zh-CN" altLang="en-US" sz="1600" dirty="0">
              <a:latin typeface="微软雅黑" panose="020B0503020204020204" pitchFamily="34" charset="-122"/>
              <a:ea typeface="微软雅黑" panose="020B0503020204020204" pitchFamily="34" charset="-122"/>
            </a:endParaRPr>
          </a:p>
        </p:txBody>
      </p:sp>
      <p:graphicFrame>
        <p:nvGraphicFramePr>
          <p:cNvPr id="4" name="表格 3"/>
          <p:cNvGraphicFramePr/>
          <p:nvPr/>
        </p:nvGraphicFramePr>
        <p:xfrm>
          <a:off x="1097915" y="1935480"/>
          <a:ext cx="10255885" cy="4420870"/>
        </p:xfrm>
        <a:graphic>
          <a:graphicData uri="http://schemas.openxmlformats.org/drawingml/2006/table">
            <a:tbl>
              <a:tblPr firstRow="1">
                <a:tableStyleId>{D7AC3CCA-C797-4891-BE02-D94E43425B78}</a:tableStyleId>
              </a:tblPr>
              <a:tblGrid>
                <a:gridCol w="688975"/>
                <a:gridCol w="1106805"/>
                <a:gridCol w="1692275"/>
                <a:gridCol w="1691640"/>
                <a:gridCol w="1692275"/>
                <a:gridCol w="1691640"/>
                <a:gridCol w="1692275"/>
              </a:tblGrid>
              <a:tr h="782955">
                <a:tc rowSpan="6">
                  <a:txBody>
                    <a:bodyPr/>
                    <a:lstStyle/>
                    <a:p>
                      <a:pPr>
                        <a:buNone/>
                      </a:pPr>
                      <a:r>
                        <a:rPr lang="zh-CN" altLang="en-US" sz="1800" b="0">
                          <a:ln>
                            <a:noFill/>
                          </a:ln>
                          <a:latin typeface="宋体" panose="02010600030101010101" pitchFamily="2" charset="-122"/>
                          <a:ea typeface="宋体" panose="02010600030101010101" pitchFamily="2" charset="-122"/>
                          <a:cs typeface="宋体" panose="02010600030101010101" pitchFamily="2" charset="-122"/>
                          <a:sym typeface="+mn-ea"/>
                        </a:rPr>
                        <a:t>后果</a:t>
                      </a:r>
                      <a:endParaRPr lang="zh-CN" altLang="en-US" sz="1800" b="0">
                        <a:ln>
                          <a:noFill/>
                        </a:ln>
                        <a:latin typeface="宋体" panose="02010600030101010101" pitchFamily="2" charset="-122"/>
                        <a:ea typeface="宋体" panose="02010600030101010101" pitchFamily="2" charset="-122"/>
                        <a:cs typeface="宋体" panose="02010600030101010101" pitchFamily="2" charset="-122"/>
                        <a:sym typeface="+mn-ea"/>
                      </a:endParaRPr>
                    </a:p>
                    <a:p>
                      <a:pPr>
                        <a:buNone/>
                      </a:pPr>
                      <a:r>
                        <a:rPr lang="zh-CN" altLang="en-US" sz="1800" b="0">
                          <a:ln>
                            <a:noFill/>
                          </a:ln>
                          <a:latin typeface="宋体" panose="02010600030101010101" pitchFamily="2" charset="-122"/>
                          <a:ea typeface="宋体" panose="02010600030101010101" pitchFamily="2" charset="-122"/>
                          <a:cs typeface="宋体" panose="02010600030101010101" pitchFamily="2" charset="-122"/>
                          <a:sym typeface="+mn-ea"/>
                        </a:rPr>
                        <a:t>等级</a:t>
                      </a:r>
                      <a:endParaRPr lang="zh-CN" altLang="en-US" sz="1800" b="0">
                        <a:ln>
                          <a:noFill/>
                        </a:ln>
                        <a:latin typeface="宋体" panose="02010600030101010101" pitchFamily="2" charset="-122"/>
                        <a:ea typeface="宋体" panose="02010600030101010101" pitchFamily="2" charset="-122"/>
                        <a:cs typeface="宋体" panose="02010600030101010101" pitchFamily="2" charset="-122"/>
                        <a:sym typeface="+mn-ea"/>
                      </a:endParaRPr>
                    </a:p>
                    <a:p>
                      <a:pPr>
                        <a:buNone/>
                      </a:pPr>
                      <a:r>
                        <a:rPr lang="zh-CN" altLang="en-US" sz="1800"/>
                        <a:t>（</a:t>
                      </a:r>
                      <a:r>
                        <a:rPr lang="zh-CN" altLang="en-US" sz="1800" dirty="0">
                          <a:latin typeface="微软雅黑" panose="020B0503020204020204" pitchFamily="34" charset="-122"/>
                          <a:ea typeface="微软雅黑" panose="020B0503020204020204" pitchFamily="34" charset="-122"/>
                          <a:sym typeface="+mn-ea"/>
                        </a:rPr>
                        <a:t>R</a:t>
                      </a:r>
                      <a:r>
                        <a:rPr lang="en-US" altLang="zh-CN" sz="1800" dirty="0">
                          <a:latin typeface="微软雅黑" panose="020B0503020204020204" pitchFamily="34" charset="-122"/>
                          <a:ea typeface="微软雅黑" panose="020B0503020204020204" pitchFamily="34" charset="-122"/>
                          <a:sym typeface="+mn-ea"/>
                        </a:rPr>
                        <a:t>=</a:t>
                      </a:r>
                      <a:endParaRPr lang="en-US" altLang="zh-CN" sz="1800" dirty="0">
                        <a:latin typeface="微软雅黑" panose="020B0503020204020204" pitchFamily="34" charset="-122"/>
                        <a:ea typeface="微软雅黑" panose="020B0503020204020204" pitchFamily="34" charset="-122"/>
                        <a:sym typeface="+mn-ea"/>
                      </a:endParaRPr>
                    </a:p>
                    <a:p>
                      <a:pPr>
                        <a:buNone/>
                      </a:pPr>
                      <a:r>
                        <a:rPr lang="en-US" altLang="zh-CN" sz="1800" dirty="0">
                          <a:latin typeface="微软雅黑" panose="020B0503020204020204" pitchFamily="34" charset="-122"/>
                          <a:ea typeface="微软雅黑" panose="020B0503020204020204" pitchFamily="34" charset="-122"/>
                          <a:sym typeface="+mn-ea"/>
                        </a:rPr>
                        <a:t>L*S</a:t>
                      </a:r>
                      <a:r>
                        <a:rPr lang="zh-CN" altLang="en-US" sz="1800"/>
                        <a:t>）</a:t>
                      </a:r>
                      <a:endParaRPr lang="zh-CN" altLang="en-US" sz="1800"/>
                    </a:p>
                  </a:txBody>
                  <a:tcPr marL="45720" marR="45720" anchor="ctr">
                    <a:noFill/>
                  </a:tcPr>
                </a:tc>
                <a:tc>
                  <a:txBody>
                    <a:bodyPr/>
                    <a:lstStyle/>
                    <a:p>
                      <a:pPr algn="ctr">
                        <a:buNone/>
                      </a:pPr>
                      <a:r>
                        <a:rPr lang="en-US" altLang="zh-CN" sz="1800" b="1"/>
                        <a:t>5</a:t>
                      </a:r>
                      <a:endParaRPr lang="en-US" altLang="zh-CN" sz="1800" b="1"/>
                    </a:p>
                  </a:txBody>
                  <a:tcPr marL="45720" marR="45720" anchor="ctr">
                    <a:noFill/>
                  </a:tcPr>
                </a:tc>
                <a:tc>
                  <a:txBody>
                    <a:bodyPr/>
                    <a:lstStyle/>
                    <a:p>
                      <a:pPr algn="ctr">
                        <a:buNone/>
                      </a:pPr>
                      <a:r>
                        <a:rPr lang="zh-CN" altLang="en-US" sz="1800" b="1">
                          <a:ln>
                            <a:noFill/>
                          </a:ln>
                        </a:rPr>
                        <a:t>轻度危险（蓝）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显著危险（黄）</a:t>
                      </a:r>
                      <a:endParaRPr lang="zh-CN" altLang="en-US" sz="1800" b="1">
                        <a:ln>
                          <a:noFill/>
                        </a:ln>
                      </a:endParaRPr>
                    </a:p>
                  </a:txBody>
                  <a:tcPr marL="45720" marR="45720" anchor="ctr">
                    <a:solidFill>
                      <a:srgbClr val="FFFF00"/>
                    </a:solidFill>
                  </a:tcPr>
                </a:tc>
                <a:tc>
                  <a:txBody>
                    <a:bodyPr/>
                    <a:lstStyle/>
                    <a:p>
                      <a:pPr algn="ctr">
                        <a:buNone/>
                      </a:pPr>
                      <a:r>
                        <a:rPr lang="zh-CN" altLang="en-US" sz="1800" b="1">
                          <a:ln>
                            <a:noFill/>
                          </a:ln>
                        </a:rPr>
                        <a:t>高度危险（橙）</a:t>
                      </a:r>
                      <a:endParaRPr lang="zh-CN" altLang="en-US" sz="1800" b="1">
                        <a:ln>
                          <a:noFill/>
                        </a:ln>
                      </a:endParaRPr>
                    </a:p>
                  </a:txBody>
                  <a:tcPr marL="45720" marR="45720" anchor="ctr">
                    <a:solidFill>
                      <a:srgbClr val="FF6600"/>
                    </a:solidFill>
                  </a:tcPr>
                </a:tc>
                <a:tc>
                  <a:txBody>
                    <a:bodyPr/>
                    <a:lstStyle/>
                    <a:p>
                      <a:pPr algn="ctr">
                        <a:buNone/>
                      </a:pPr>
                      <a:r>
                        <a:rPr lang="zh-CN" altLang="en-US" sz="1800" b="1">
                          <a:ln>
                            <a:noFill/>
                          </a:ln>
                        </a:rPr>
                        <a:t>极其危险（红）</a:t>
                      </a:r>
                      <a:endParaRPr lang="zh-CN" altLang="en-US" sz="1800" b="1">
                        <a:ln>
                          <a:noFill/>
                        </a:ln>
                      </a:endParaRPr>
                    </a:p>
                  </a:txBody>
                  <a:tcPr marL="45720" marR="45720" anchor="ctr">
                    <a:solidFill>
                      <a:srgbClr val="FF0000"/>
                    </a:solidFill>
                  </a:tcPr>
                </a:tc>
                <a:tc>
                  <a:txBody>
                    <a:bodyPr/>
                    <a:lstStyle/>
                    <a:p>
                      <a:pPr algn="ctr">
                        <a:buNone/>
                      </a:pPr>
                      <a:r>
                        <a:rPr lang="zh-CN" altLang="en-US" sz="1800" b="1">
                          <a:ln>
                            <a:noFill/>
                          </a:ln>
                        </a:rPr>
                        <a:t>极其危险（红）</a:t>
                      </a:r>
                      <a:endParaRPr lang="zh-CN" altLang="en-US" sz="1800" b="1">
                        <a:ln>
                          <a:noFill/>
                        </a:ln>
                      </a:endParaRPr>
                    </a:p>
                  </a:txBody>
                  <a:tcPr marL="45720" marR="45720" anchor="ctr">
                    <a:solidFill>
                      <a:srgbClr val="FF0000"/>
                    </a:solidFill>
                  </a:tcPr>
                </a:tc>
              </a:tr>
              <a:tr h="727710">
                <a:tc vMerge="1">
                  <a:tcPr marL="45720" marR="45720"/>
                </a:tc>
                <a:tc>
                  <a:txBody>
                    <a:bodyPr/>
                    <a:lstStyle/>
                    <a:p>
                      <a:pPr algn="ctr">
                        <a:buNone/>
                      </a:pPr>
                      <a:r>
                        <a:rPr lang="en-US" altLang="zh-CN" sz="1800" b="1"/>
                        <a:t>4</a:t>
                      </a:r>
                      <a:endParaRPr lang="en-US" altLang="zh-CN" sz="1800" b="1"/>
                    </a:p>
                  </a:txBody>
                  <a:tcPr marL="45720" marR="45720" anchor="ctr">
                    <a:noFill/>
                  </a:tcPr>
                </a:tc>
                <a:tc>
                  <a:txBody>
                    <a:bodyPr/>
                    <a:lstStyle/>
                    <a:p>
                      <a:pPr algn="ctr">
                        <a:buNone/>
                      </a:pPr>
                      <a:r>
                        <a:rPr lang="zh-CN" altLang="en-US" sz="1800" b="1">
                          <a:ln>
                            <a:noFill/>
                          </a:ln>
                        </a:rPr>
                        <a:t>轻度危险（蓝）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轻度危险（蓝）</a:t>
                      </a:r>
                      <a:endParaRPr lang="zh-CN" altLang="en-US" sz="1800" b="1">
                        <a:ln>
                          <a:noFill/>
                        </a:ln>
                      </a:endParaRPr>
                    </a:p>
                  </a:txBody>
                  <a:tcPr marL="45720" marR="45720" anchor="ctr">
                    <a:solidFill>
                      <a:schemeClr val="accent1">
                        <a:lumMod val="60000"/>
                        <a:lumOff val="40000"/>
                      </a:schemeClr>
                    </a:solidFill>
                  </a:tcPr>
                </a:tc>
                <a:tc>
                  <a:txBody>
                    <a:bodyPr/>
                    <a:lstStyle/>
                    <a:p>
                      <a:pPr indent="0" algn="ctr">
                        <a:buNone/>
                      </a:pPr>
                      <a:r>
                        <a:rPr lang="zh-CN" altLang="en-US" sz="1800" b="1">
                          <a:ln>
                            <a:noFill/>
                          </a:ln>
                        </a:rPr>
                        <a:t>显著危险（黄）</a:t>
                      </a:r>
                      <a:endParaRPr lang="zh-CN" altLang="en-US" sz="1800" b="1">
                        <a:ln>
                          <a:noFill/>
                        </a:ln>
                      </a:endParaRPr>
                    </a:p>
                  </a:txBody>
                  <a:tcPr marL="45720" marR="45720" anchor="ctr">
                    <a:solidFill>
                      <a:srgbClr val="FFFF00"/>
                    </a:solidFill>
                  </a:tcPr>
                </a:tc>
                <a:tc>
                  <a:txBody>
                    <a:bodyPr/>
                    <a:lstStyle/>
                    <a:p>
                      <a:pPr algn="ctr">
                        <a:buNone/>
                      </a:pPr>
                      <a:r>
                        <a:rPr lang="zh-CN" altLang="en-US" sz="1800" b="1">
                          <a:ln>
                            <a:noFill/>
                          </a:ln>
                        </a:rPr>
                        <a:t>高度危险（橙）</a:t>
                      </a:r>
                      <a:endParaRPr lang="zh-CN" altLang="en-US" sz="1800" b="1">
                        <a:ln>
                          <a:noFill/>
                        </a:ln>
                      </a:endParaRPr>
                    </a:p>
                  </a:txBody>
                  <a:tcPr marL="45720" marR="45720" anchor="ctr">
                    <a:solidFill>
                      <a:srgbClr val="FF6600"/>
                    </a:solidFill>
                  </a:tcPr>
                </a:tc>
                <a:tc>
                  <a:txBody>
                    <a:bodyPr/>
                    <a:lstStyle/>
                    <a:p>
                      <a:pPr algn="ctr">
                        <a:buNone/>
                      </a:pPr>
                      <a:r>
                        <a:rPr lang="zh-CN" altLang="en-US" sz="1800" b="1">
                          <a:ln>
                            <a:noFill/>
                          </a:ln>
                        </a:rPr>
                        <a:t>极其危险（红）</a:t>
                      </a:r>
                      <a:endParaRPr lang="zh-CN" altLang="en-US" sz="1800" b="1">
                        <a:ln>
                          <a:noFill/>
                        </a:ln>
                      </a:endParaRPr>
                    </a:p>
                  </a:txBody>
                  <a:tcPr marL="45720" marR="45720" anchor="ctr">
                    <a:solidFill>
                      <a:srgbClr val="FF0000"/>
                    </a:solidFill>
                  </a:tcPr>
                </a:tc>
              </a:tr>
              <a:tr h="727075">
                <a:tc vMerge="1">
                  <a:tcPr marL="45720" marR="45720"/>
                </a:tc>
                <a:tc>
                  <a:txBody>
                    <a:bodyPr/>
                    <a:lstStyle/>
                    <a:p>
                      <a:pPr algn="ctr">
                        <a:buNone/>
                      </a:pPr>
                      <a:r>
                        <a:rPr lang="en-US" altLang="zh-CN" sz="1800" b="1"/>
                        <a:t>3</a:t>
                      </a:r>
                      <a:endParaRPr lang="en-US" altLang="zh-CN" sz="1800" b="1"/>
                    </a:p>
                  </a:txBody>
                  <a:tcPr marL="45720" marR="45720" anchor="ctr">
                    <a:noFill/>
                  </a:tcPr>
                </a:tc>
                <a:tc>
                  <a:txBody>
                    <a:bodyPr/>
                    <a:lstStyle/>
                    <a:p>
                      <a:pPr algn="ctr">
                        <a:buNone/>
                      </a:pPr>
                      <a:r>
                        <a:rPr lang="zh-CN" altLang="en-US" sz="1800" b="1">
                          <a:ln>
                            <a:noFill/>
                          </a:ln>
                        </a:rPr>
                        <a:t>稍有危险（蓝）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轻度危险（蓝）</a:t>
                      </a:r>
                      <a:endParaRPr lang="zh-CN" altLang="en-US" sz="1800" b="1">
                        <a:ln>
                          <a:noFill/>
                        </a:ln>
                      </a:endParaRPr>
                    </a:p>
                  </a:txBody>
                  <a:tcPr marL="45720" marR="45720" anchor="ctr">
                    <a:solidFill>
                      <a:schemeClr val="accent1">
                        <a:lumMod val="60000"/>
                        <a:lumOff val="40000"/>
                      </a:schemeClr>
                    </a:solidFill>
                  </a:tcPr>
                </a:tc>
                <a:tc>
                  <a:txBody>
                    <a:bodyPr/>
                    <a:lstStyle/>
                    <a:p>
                      <a:pPr indent="0" algn="ctr">
                        <a:buNone/>
                      </a:pPr>
                      <a:r>
                        <a:rPr lang="zh-CN" altLang="en-US" sz="1800" b="1">
                          <a:ln>
                            <a:noFill/>
                          </a:ln>
                        </a:rPr>
                        <a:t>显著危险（黄）</a:t>
                      </a:r>
                      <a:endParaRPr lang="zh-CN" altLang="en-US" sz="1800" b="1">
                        <a:ln>
                          <a:noFill/>
                        </a:ln>
                      </a:endParaRPr>
                    </a:p>
                  </a:txBody>
                  <a:tcPr marL="45720" marR="45720" anchor="ctr">
                    <a:solidFill>
                      <a:srgbClr val="FFFF00"/>
                    </a:solidFill>
                  </a:tcPr>
                </a:tc>
                <a:tc>
                  <a:txBody>
                    <a:bodyPr/>
                    <a:lstStyle/>
                    <a:p>
                      <a:pPr algn="ctr">
                        <a:buNone/>
                      </a:pPr>
                      <a:r>
                        <a:rPr lang="zh-CN" altLang="en-US" sz="1800" b="1">
                          <a:ln>
                            <a:noFill/>
                          </a:ln>
                        </a:rPr>
                        <a:t>显著危险（黄）</a:t>
                      </a:r>
                      <a:endParaRPr lang="zh-CN" altLang="en-US" sz="1800" b="1">
                        <a:ln>
                          <a:noFill/>
                        </a:ln>
                      </a:endParaRPr>
                    </a:p>
                  </a:txBody>
                  <a:tcPr marL="45720" marR="45720" anchor="ctr">
                    <a:solidFill>
                      <a:srgbClr val="FFFF00"/>
                    </a:solidFill>
                  </a:tcPr>
                </a:tc>
                <a:tc>
                  <a:txBody>
                    <a:bodyPr/>
                    <a:lstStyle/>
                    <a:p>
                      <a:pPr algn="ctr">
                        <a:buNone/>
                      </a:pPr>
                      <a:r>
                        <a:rPr lang="zh-CN" altLang="en-US" sz="1800" b="1">
                          <a:ln>
                            <a:noFill/>
                          </a:ln>
                        </a:rPr>
                        <a:t>高度危险（橙）</a:t>
                      </a:r>
                      <a:endParaRPr lang="zh-CN" altLang="en-US" sz="1800" b="1">
                        <a:ln>
                          <a:noFill/>
                        </a:ln>
                      </a:endParaRPr>
                    </a:p>
                  </a:txBody>
                  <a:tcPr marL="45720" marR="45720" anchor="ctr">
                    <a:solidFill>
                      <a:srgbClr val="FF6600"/>
                    </a:solidFill>
                  </a:tcPr>
                </a:tc>
              </a:tr>
              <a:tr h="727710">
                <a:tc vMerge="1">
                  <a:tcPr marL="45720" marR="45720"/>
                </a:tc>
                <a:tc>
                  <a:txBody>
                    <a:bodyPr/>
                    <a:lstStyle/>
                    <a:p>
                      <a:pPr algn="ctr">
                        <a:buNone/>
                      </a:pPr>
                      <a:r>
                        <a:rPr lang="en-US" altLang="zh-CN" sz="1800" b="1"/>
                        <a:t>2</a:t>
                      </a:r>
                      <a:endParaRPr lang="en-US" altLang="zh-CN" sz="1800" b="1"/>
                    </a:p>
                  </a:txBody>
                  <a:tcPr marL="45720" marR="45720" anchor="ctr">
                    <a:noFill/>
                  </a:tcPr>
                </a:tc>
                <a:tc>
                  <a:txBody>
                    <a:bodyPr/>
                    <a:lstStyle/>
                    <a:p>
                      <a:pPr algn="ctr">
                        <a:buNone/>
                      </a:pPr>
                      <a:r>
                        <a:rPr lang="zh-CN" altLang="en-US" sz="1800" b="1">
                          <a:ln>
                            <a:noFill/>
                          </a:ln>
                        </a:rPr>
                        <a:t>稍有危险（蓝）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轻度危险（蓝）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轻度危险（蓝）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轻度危险（蓝）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显著危险（黄）</a:t>
                      </a:r>
                      <a:endParaRPr lang="zh-CN" altLang="en-US" sz="1800" b="1">
                        <a:ln>
                          <a:noFill/>
                        </a:ln>
                      </a:endParaRPr>
                    </a:p>
                  </a:txBody>
                  <a:tcPr marL="45720" marR="45720" anchor="ctr">
                    <a:solidFill>
                      <a:srgbClr val="FFFF00"/>
                    </a:solidFill>
                  </a:tcPr>
                </a:tc>
              </a:tr>
              <a:tr h="727710">
                <a:tc vMerge="1">
                  <a:tcPr marL="45720" marR="45720"/>
                </a:tc>
                <a:tc>
                  <a:txBody>
                    <a:bodyPr/>
                    <a:lstStyle/>
                    <a:p>
                      <a:pPr algn="ctr">
                        <a:buNone/>
                      </a:pPr>
                      <a:r>
                        <a:rPr lang="en-US" altLang="zh-CN" sz="1800" b="1"/>
                        <a:t>1</a:t>
                      </a:r>
                      <a:endParaRPr lang="en-US" altLang="zh-CN" sz="1800" b="1"/>
                    </a:p>
                  </a:txBody>
                  <a:tcPr marL="45720" marR="45720" anchor="ctr">
                    <a:noFill/>
                  </a:tcPr>
                </a:tc>
                <a:tc>
                  <a:txBody>
                    <a:bodyPr/>
                    <a:lstStyle/>
                    <a:p>
                      <a:pPr algn="ctr">
                        <a:buNone/>
                      </a:pPr>
                      <a:r>
                        <a:rPr lang="zh-CN" altLang="en-US" sz="1800" b="1">
                          <a:ln>
                            <a:noFill/>
                          </a:ln>
                        </a:rPr>
                        <a:t>稍有危险（蓝）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稍有危险（蓝）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稍有危险（蓝）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轻度危险（蓝）</a:t>
                      </a:r>
                      <a:endParaRPr lang="zh-CN" altLang="en-US" sz="1800" b="1">
                        <a:ln>
                          <a:noFill/>
                        </a:ln>
                      </a:endParaRPr>
                    </a:p>
                  </a:txBody>
                  <a:tcPr marL="45720" marR="45720" anchor="ctr">
                    <a:solidFill>
                      <a:schemeClr val="accent1">
                        <a:lumMod val="60000"/>
                        <a:lumOff val="40000"/>
                      </a:schemeClr>
                    </a:solidFill>
                  </a:tcPr>
                </a:tc>
                <a:tc>
                  <a:txBody>
                    <a:bodyPr/>
                    <a:lstStyle/>
                    <a:p>
                      <a:pPr algn="ctr">
                        <a:buNone/>
                      </a:pPr>
                      <a:r>
                        <a:rPr lang="zh-CN" altLang="en-US" sz="1800" b="1">
                          <a:ln>
                            <a:noFill/>
                          </a:ln>
                        </a:rPr>
                        <a:t>轻度危险（蓝）</a:t>
                      </a:r>
                      <a:endParaRPr lang="zh-CN" altLang="en-US" sz="1800" b="1">
                        <a:ln>
                          <a:noFill/>
                        </a:ln>
                      </a:endParaRPr>
                    </a:p>
                  </a:txBody>
                  <a:tcPr marL="45720" marR="45720" anchor="ctr">
                    <a:solidFill>
                      <a:schemeClr val="accent1">
                        <a:lumMod val="60000"/>
                        <a:lumOff val="40000"/>
                      </a:schemeClr>
                    </a:solidFill>
                  </a:tcPr>
                </a:tc>
              </a:tr>
              <a:tr h="727710">
                <a:tc vMerge="1">
                  <a:tcPr marL="45720" marR="45720"/>
                </a:tc>
                <a:tc>
                  <a:txBody>
                    <a:bodyPr/>
                    <a:lstStyle/>
                    <a:p>
                      <a:pPr algn="ctr">
                        <a:buNone/>
                      </a:pPr>
                      <a:r>
                        <a:rPr lang="zh-CN" altLang="en-US" sz="1800" dirty="0">
                          <a:latin typeface="+mn-ea"/>
                          <a:sym typeface="+mn-ea"/>
                        </a:rPr>
                        <a:t> L可能性</a:t>
                      </a:r>
                      <a:r>
                        <a:rPr lang="en-US" altLang="zh-CN" sz="1800" dirty="0">
                          <a:latin typeface="+mn-ea"/>
                          <a:sym typeface="+mn-ea"/>
                        </a:rPr>
                        <a:t>/</a:t>
                      </a:r>
                      <a:r>
                        <a:rPr lang="zh-CN" altLang="en-US" sz="1800" dirty="0">
                          <a:latin typeface="+mn-ea"/>
                          <a:sym typeface="+mn-ea"/>
                        </a:rPr>
                        <a:t>S严重性</a:t>
                      </a:r>
                      <a:endParaRPr lang="en-US" altLang="zh-CN" sz="1800" b="1" dirty="0">
                        <a:latin typeface="+mn-ea"/>
                        <a:sym typeface="+mn-ea"/>
                      </a:endParaRPr>
                    </a:p>
                  </a:txBody>
                  <a:tcPr marL="45720" marR="45720" anchor="ctr">
                    <a:noFill/>
                  </a:tcPr>
                </a:tc>
                <a:tc>
                  <a:txBody>
                    <a:bodyPr/>
                    <a:lstStyle/>
                    <a:p>
                      <a:pPr algn="ctr">
                        <a:buNone/>
                      </a:pPr>
                      <a:r>
                        <a:rPr lang="en-US" altLang="zh-CN" sz="1800" b="1"/>
                        <a:t>1</a:t>
                      </a:r>
                      <a:endParaRPr lang="en-US" altLang="zh-CN" sz="1800" b="1"/>
                    </a:p>
                  </a:txBody>
                  <a:tcPr marL="45720" marR="45720" anchor="ctr">
                    <a:noFill/>
                  </a:tcPr>
                </a:tc>
                <a:tc>
                  <a:txBody>
                    <a:bodyPr/>
                    <a:lstStyle/>
                    <a:p>
                      <a:pPr algn="ctr">
                        <a:buNone/>
                      </a:pPr>
                      <a:r>
                        <a:rPr lang="en-US" altLang="zh-CN" sz="1800" b="1"/>
                        <a:t>2</a:t>
                      </a:r>
                      <a:endParaRPr lang="en-US" altLang="zh-CN" sz="1800" b="1"/>
                    </a:p>
                  </a:txBody>
                  <a:tcPr marL="45720" marR="45720" anchor="ctr">
                    <a:noFill/>
                  </a:tcPr>
                </a:tc>
                <a:tc>
                  <a:txBody>
                    <a:bodyPr/>
                    <a:lstStyle/>
                    <a:p>
                      <a:pPr algn="ctr">
                        <a:buNone/>
                      </a:pPr>
                      <a:r>
                        <a:rPr lang="en-US" altLang="zh-CN" sz="1800" b="1"/>
                        <a:t>3</a:t>
                      </a:r>
                      <a:endParaRPr lang="en-US" altLang="zh-CN" sz="1800" b="1"/>
                    </a:p>
                  </a:txBody>
                  <a:tcPr marL="45720" marR="45720" anchor="ctr">
                    <a:noFill/>
                  </a:tcPr>
                </a:tc>
                <a:tc>
                  <a:txBody>
                    <a:bodyPr/>
                    <a:lstStyle/>
                    <a:p>
                      <a:pPr algn="ctr">
                        <a:buNone/>
                      </a:pPr>
                      <a:r>
                        <a:rPr lang="en-US" altLang="zh-CN" sz="1800" b="1"/>
                        <a:t>4</a:t>
                      </a:r>
                      <a:endParaRPr lang="en-US" altLang="zh-CN" sz="1800" b="1"/>
                    </a:p>
                  </a:txBody>
                  <a:tcPr marL="45720" marR="45720" anchor="ctr">
                    <a:noFill/>
                  </a:tcPr>
                </a:tc>
                <a:tc>
                  <a:txBody>
                    <a:bodyPr/>
                    <a:lstStyle/>
                    <a:p>
                      <a:pPr algn="ctr">
                        <a:buNone/>
                      </a:pPr>
                      <a:r>
                        <a:rPr lang="en-US" altLang="zh-CN" sz="1800" b="1"/>
                        <a:t>5</a:t>
                      </a:r>
                      <a:endParaRPr lang="en-US" altLang="zh-CN" sz="1800" b="1"/>
                    </a:p>
                  </a:txBody>
                  <a:tcPr marL="45720" marR="45720" anchor="c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097915" y="227965"/>
            <a:ext cx="10255885" cy="1076325"/>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（三）风险分级管控和隐患排查治理体系</a:t>
            </a:r>
            <a:endParaRPr lang="zh-CN" altLang="en-US" sz="2800" b="1" dirty="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  体系包含文件</a:t>
            </a:r>
            <a:endParaRPr lang="zh-CN" altLang="en-US" sz="2000" b="1" dirty="0">
              <a:latin typeface="微软雅黑" panose="020B0503020204020204" pitchFamily="34" charset="-122"/>
              <a:ea typeface="微软雅黑" panose="020B0503020204020204" pitchFamily="34" charset="-122"/>
            </a:endParaRPr>
          </a:p>
        </p:txBody>
      </p:sp>
      <p:sp>
        <p:nvSpPr>
          <p:cNvPr id="2050" name=" 2050"/>
          <p:cNvSpPr/>
          <p:nvPr/>
        </p:nvSpPr>
        <p:spPr bwMode="auto">
          <a:xfrm flipH="1">
            <a:off x="2620010" y="2971165"/>
            <a:ext cx="259080" cy="237744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 name="文本框 2"/>
          <p:cNvSpPr txBox="1"/>
          <p:nvPr/>
        </p:nvSpPr>
        <p:spPr>
          <a:xfrm>
            <a:off x="1400175" y="3837305"/>
            <a:ext cx="1219835" cy="645160"/>
          </a:xfrm>
          <a:prstGeom prst="rect">
            <a:avLst/>
          </a:prstGeom>
          <a:noFill/>
        </p:spPr>
        <p:txBody>
          <a:bodyPr wrap="square" rtlCol="0">
            <a:spAutoFit/>
          </a:bodyPr>
          <a:lstStyle/>
          <a:p>
            <a:r>
              <a:rPr lang="zh-CN" altLang="en-US"/>
              <a:t>安全生产</a:t>
            </a:r>
            <a:endParaRPr lang="zh-CN" altLang="en-US"/>
          </a:p>
          <a:p>
            <a:r>
              <a:rPr lang="zh-CN" altLang="en-US"/>
              <a:t>两个体系</a:t>
            </a:r>
            <a:endParaRPr lang="en-US" altLang="zh-CN"/>
          </a:p>
        </p:txBody>
      </p:sp>
      <p:sp>
        <p:nvSpPr>
          <p:cNvPr id="5" name="文本框 4"/>
          <p:cNvSpPr txBox="1"/>
          <p:nvPr/>
        </p:nvSpPr>
        <p:spPr>
          <a:xfrm>
            <a:off x="2826385" y="2803525"/>
            <a:ext cx="2140585" cy="368300"/>
          </a:xfrm>
          <a:prstGeom prst="rect">
            <a:avLst/>
          </a:prstGeom>
          <a:noFill/>
        </p:spPr>
        <p:txBody>
          <a:bodyPr wrap="square" rtlCol="0">
            <a:spAutoFit/>
          </a:bodyPr>
          <a:lstStyle/>
          <a:p>
            <a:r>
              <a:rPr lang="zh-CN" altLang="en-US"/>
              <a:t>风险分级管控体系</a:t>
            </a:r>
            <a:endParaRPr lang="zh-CN" altLang="en-US"/>
          </a:p>
        </p:txBody>
      </p:sp>
      <p:sp>
        <p:nvSpPr>
          <p:cNvPr id="8" name=" 2050"/>
          <p:cNvSpPr/>
          <p:nvPr/>
        </p:nvSpPr>
        <p:spPr bwMode="auto">
          <a:xfrm flipH="1">
            <a:off x="4906010" y="1239520"/>
            <a:ext cx="259080" cy="343789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9" name="圆角矩形 8"/>
          <p:cNvSpPr/>
          <p:nvPr/>
        </p:nvSpPr>
        <p:spPr>
          <a:xfrm>
            <a:off x="5386070" y="1056640"/>
            <a:ext cx="2575560"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风险点台账</a:t>
            </a:r>
            <a:endParaRPr lang="zh-CN" altLang="en-US"/>
          </a:p>
        </p:txBody>
      </p:sp>
      <p:sp>
        <p:nvSpPr>
          <p:cNvPr id="10" name="圆角矩形 9"/>
          <p:cNvSpPr/>
          <p:nvPr/>
        </p:nvSpPr>
        <p:spPr>
          <a:xfrm>
            <a:off x="5386070" y="1604645"/>
            <a:ext cx="2575560"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作业活动清单</a:t>
            </a:r>
            <a:endParaRPr lang="zh-CN" altLang="en-US"/>
          </a:p>
        </p:txBody>
      </p:sp>
      <p:sp>
        <p:nvSpPr>
          <p:cNvPr id="11" name="圆角矩形 10"/>
          <p:cNvSpPr/>
          <p:nvPr/>
        </p:nvSpPr>
        <p:spPr>
          <a:xfrm>
            <a:off x="5386070" y="2178685"/>
            <a:ext cx="2575560"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设备设施清单</a:t>
            </a:r>
            <a:endParaRPr lang="zh-CN" altLang="en-US"/>
          </a:p>
        </p:txBody>
      </p:sp>
      <p:sp>
        <p:nvSpPr>
          <p:cNvPr id="12" name="圆角矩形 11"/>
          <p:cNvSpPr/>
          <p:nvPr/>
        </p:nvSpPr>
        <p:spPr>
          <a:xfrm>
            <a:off x="5386070" y="2743200"/>
            <a:ext cx="2575560"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JHA+LS</a:t>
            </a:r>
            <a:r>
              <a:rPr lang="zh-CN" altLang="en-US"/>
              <a:t>分析记录</a:t>
            </a:r>
            <a:endParaRPr lang="zh-CN" altLang="en-US"/>
          </a:p>
        </p:txBody>
      </p:sp>
      <p:sp>
        <p:nvSpPr>
          <p:cNvPr id="13" name="圆角矩形 12"/>
          <p:cNvSpPr/>
          <p:nvPr/>
        </p:nvSpPr>
        <p:spPr>
          <a:xfrm>
            <a:off x="5386070" y="3296920"/>
            <a:ext cx="2575560"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SCL+LS</a:t>
            </a:r>
            <a:r>
              <a:rPr lang="zh-CN" altLang="en-US"/>
              <a:t>分析记录</a:t>
            </a:r>
            <a:endParaRPr lang="zh-CN" altLang="en-US"/>
          </a:p>
        </p:txBody>
      </p:sp>
      <p:sp>
        <p:nvSpPr>
          <p:cNvPr id="14" name="圆角矩形 13"/>
          <p:cNvSpPr/>
          <p:nvPr/>
        </p:nvSpPr>
        <p:spPr>
          <a:xfrm>
            <a:off x="5386070" y="3845560"/>
            <a:ext cx="3032760"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作业活动风险分级控制清单</a:t>
            </a:r>
            <a:endParaRPr lang="zh-CN"/>
          </a:p>
        </p:txBody>
      </p:sp>
      <p:sp>
        <p:nvSpPr>
          <p:cNvPr id="16" name="圆角矩形 15"/>
          <p:cNvSpPr/>
          <p:nvPr/>
        </p:nvSpPr>
        <p:spPr>
          <a:xfrm>
            <a:off x="5386070" y="4403725"/>
            <a:ext cx="3032760"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设备设施风险分级控制清单</a:t>
            </a:r>
            <a:endParaRPr lang="zh-CN"/>
          </a:p>
        </p:txBody>
      </p:sp>
      <p:sp>
        <p:nvSpPr>
          <p:cNvPr id="17" name="圆角矩形 16"/>
          <p:cNvSpPr/>
          <p:nvPr/>
        </p:nvSpPr>
        <p:spPr>
          <a:xfrm>
            <a:off x="8957310" y="4196080"/>
            <a:ext cx="275907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现场管理类隐患排查清单</a:t>
            </a:r>
            <a:endParaRPr lang="zh-CN"/>
          </a:p>
        </p:txBody>
      </p:sp>
      <p:sp>
        <p:nvSpPr>
          <p:cNvPr id="18" name="圆角矩形 17"/>
          <p:cNvSpPr/>
          <p:nvPr/>
        </p:nvSpPr>
        <p:spPr>
          <a:xfrm>
            <a:off x="8957310" y="4754245"/>
            <a:ext cx="275907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基础管理类隐患排查清单</a:t>
            </a:r>
            <a:endParaRPr lang="zh-CN"/>
          </a:p>
        </p:txBody>
      </p:sp>
      <p:sp>
        <p:nvSpPr>
          <p:cNvPr id="19" name="圆角矩形 18"/>
          <p:cNvSpPr/>
          <p:nvPr/>
        </p:nvSpPr>
        <p:spPr>
          <a:xfrm>
            <a:off x="8957310" y="5318125"/>
            <a:ext cx="275907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现场管理类隐患治理台账</a:t>
            </a:r>
            <a:endParaRPr lang="zh-CN"/>
          </a:p>
        </p:txBody>
      </p:sp>
      <p:sp>
        <p:nvSpPr>
          <p:cNvPr id="20" name="圆角矩形 19"/>
          <p:cNvSpPr/>
          <p:nvPr/>
        </p:nvSpPr>
        <p:spPr>
          <a:xfrm>
            <a:off x="8957310" y="5871845"/>
            <a:ext cx="275907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基础管理类隐患</a:t>
            </a:r>
            <a:r>
              <a:rPr lang="zh-CN">
                <a:sym typeface="+mn-ea"/>
              </a:rPr>
              <a:t>治理台账</a:t>
            </a:r>
            <a:endParaRPr lang="zh-CN"/>
          </a:p>
        </p:txBody>
      </p:sp>
      <p:sp>
        <p:nvSpPr>
          <p:cNvPr id="4" name="文本框 3"/>
          <p:cNvSpPr txBox="1"/>
          <p:nvPr/>
        </p:nvSpPr>
        <p:spPr>
          <a:xfrm>
            <a:off x="2826385" y="5132705"/>
            <a:ext cx="2140585" cy="368300"/>
          </a:xfrm>
          <a:prstGeom prst="rect">
            <a:avLst/>
          </a:prstGeom>
          <a:noFill/>
        </p:spPr>
        <p:txBody>
          <a:bodyPr wrap="square" rtlCol="0">
            <a:spAutoFit/>
          </a:bodyPr>
          <a:lstStyle/>
          <a:p>
            <a:r>
              <a:rPr lang="zh-CN" altLang="en-US"/>
              <a:t>隐患排查治理体系</a:t>
            </a:r>
            <a:endParaRPr lang="zh-CN" altLang="en-US"/>
          </a:p>
        </p:txBody>
      </p:sp>
      <p:sp>
        <p:nvSpPr>
          <p:cNvPr id="15" name=" 2050"/>
          <p:cNvSpPr/>
          <p:nvPr/>
        </p:nvSpPr>
        <p:spPr bwMode="auto">
          <a:xfrm flipH="1">
            <a:off x="8610600" y="4403090"/>
            <a:ext cx="259080" cy="183832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2" name="燕尾形箭头 21"/>
          <p:cNvSpPr/>
          <p:nvPr/>
        </p:nvSpPr>
        <p:spPr>
          <a:xfrm>
            <a:off x="4867910" y="5157470"/>
            <a:ext cx="3688080" cy="2895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1278890" y="506095"/>
            <a:ext cx="9562465" cy="398780"/>
          </a:xfrm>
          <a:prstGeom prst="rect">
            <a:avLst/>
          </a:prstGeom>
          <a:noFill/>
          <a:ln w="9525">
            <a:noFill/>
          </a:ln>
        </p:spPr>
        <p:txBody>
          <a:bodyPr wrap="square">
            <a:spAutoFit/>
          </a:bodyPr>
          <a:lstStyle/>
          <a:p>
            <a:pPr indent="280035" algn="ctr"/>
            <a:r>
              <a:rPr lang="zh-CN" altLang="en-US" sz="2000" b="1">
                <a:latin typeface="宋体" panose="02010600030101010101" pitchFamily="2" charset="-122"/>
                <a:ea typeface="宋体" panose="02010600030101010101" pitchFamily="2" charset="-122"/>
                <a:cs typeface="宋体" panose="02010600030101010101" pitchFamily="2" charset="-122"/>
              </a:rPr>
              <a:t>风险管控登记台帐</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表格 -1"/>
          <p:cNvGraphicFramePr/>
          <p:nvPr/>
        </p:nvGraphicFramePr>
        <p:xfrm>
          <a:off x="1308100" y="1007110"/>
          <a:ext cx="9532620" cy="5161280"/>
        </p:xfrm>
        <a:graphic>
          <a:graphicData uri="http://schemas.openxmlformats.org/drawingml/2006/table">
            <a:tbl>
              <a:tblPr firstRow="1" bandRow="1">
                <a:tableStyleId>{8799B23B-EC83-4686-B30A-512413B5E67A}</a:tableStyleId>
              </a:tblPr>
              <a:tblGrid>
                <a:gridCol w="551815"/>
                <a:gridCol w="965200"/>
                <a:gridCol w="962025"/>
                <a:gridCol w="1381760"/>
                <a:gridCol w="897890"/>
                <a:gridCol w="895350"/>
                <a:gridCol w="897255"/>
                <a:gridCol w="145415"/>
                <a:gridCol w="749935"/>
                <a:gridCol w="899160"/>
                <a:gridCol w="499110"/>
                <a:gridCol w="687705"/>
              </a:tblGrid>
              <a:tr h="343535">
                <a:tc gridSpan="2">
                  <a:txBody>
                    <a:bodyPr/>
                    <a:lstStyle/>
                    <a:p>
                      <a:pPr indent="0" algn="ctr">
                        <a:buNone/>
                      </a:pPr>
                      <a:endParaRPr lang="zh-CN" altLang="en-US" sz="1600"/>
                    </a:p>
                  </a:txBody>
                  <a:tcPr marL="68580" marR="68580" marT="0" marB="0"/>
                </a:tc>
                <a:tc hMerge="1">
                  <a:tcPr/>
                </a:tc>
                <a:tc gridSpan="6">
                  <a:txBody>
                    <a:bodyPr/>
                    <a:lstStyle/>
                    <a:p>
                      <a:pPr indent="0">
                        <a:buNone/>
                      </a:pPr>
                      <a:r>
                        <a:rPr lang="zh-CN" altLang="en-US" sz="1600"/>
                        <a:t>填表单位：        分部</a:t>
                      </a:r>
                      <a:endParaRPr lang="zh-CN" altLang="en-US" sz="1600"/>
                    </a:p>
                  </a:txBody>
                  <a:tcPr marL="68580" marR="68580" marT="0" marB="0"/>
                </a:tc>
                <a:tc hMerge="1">
                  <a:tcPr/>
                </a:tc>
                <a:tc hMerge="1">
                  <a:tcPr/>
                </a:tc>
                <a:tc hMerge="1">
                  <a:tcPr/>
                </a:tc>
                <a:tc hMerge="1">
                  <a:tcPr/>
                </a:tc>
                <a:tc hMerge="1">
                  <a:tcPr/>
                </a:tc>
                <a:tc gridSpan="4">
                  <a:txBody>
                    <a:bodyPr/>
                    <a:lstStyle/>
                    <a:p>
                      <a:pPr indent="0">
                        <a:buNone/>
                      </a:pPr>
                      <a:r>
                        <a:rPr lang="en-US" altLang="zh-CN" sz="1600"/>
                        <a:t>№</a:t>
                      </a:r>
                      <a:r>
                        <a:rPr lang="zh-CN" altLang="en-US" sz="1600"/>
                        <a:t>：</a:t>
                      </a:r>
                      <a:endParaRPr lang="zh-CN" altLang="en-US" sz="1600"/>
                    </a:p>
                  </a:txBody>
                  <a:tcPr marL="68580" marR="68580" marT="0" marB="0"/>
                </a:tc>
                <a:tc hMerge="1">
                  <a:tcPr/>
                </a:tc>
                <a:tc hMerge="1">
                  <a:tcPr/>
                </a:tc>
                <a:tc hMerge="1">
                  <a:tcPr/>
                </a:tc>
              </a:tr>
              <a:tr h="272415">
                <a:tc rowSpan="2">
                  <a:txBody>
                    <a:bodyPr/>
                    <a:lstStyle/>
                    <a:p>
                      <a:pPr indent="0" algn="ctr">
                        <a:buNone/>
                      </a:pPr>
                      <a:r>
                        <a:rPr lang="zh-CN" altLang="en-US" sz="1600"/>
                        <a:t>序号</a:t>
                      </a:r>
                      <a:endParaRPr lang="zh-CN" altLang="en-US" sz="1600"/>
                    </a:p>
                  </a:txBody>
                  <a:tcPr marL="68580" marR="68580" marT="0" marB="0" anchor="ctr"/>
                </a:tc>
                <a:tc rowSpan="2">
                  <a:txBody>
                    <a:bodyPr/>
                    <a:lstStyle/>
                    <a:p>
                      <a:pPr indent="0" algn="ctr">
                        <a:buNone/>
                      </a:pPr>
                      <a:r>
                        <a:rPr lang="zh-CN" altLang="en-US" sz="1600"/>
                        <a:t>识别时间</a:t>
                      </a:r>
                      <a:endParaRPr lang="zh-CN" altLang="en-US" sz="1600"/>
                    </a:p>
                  </a:txBody>
                  <a:tcPr marL="68580" marR="68580" marT="0" marB="0" anchor="ctr"/>
                </a:tc>
                <a:tc rowSpan="2">
                  <a:txBody>
                    <a:bodyPr/>
                    <a:lstStyle/>
                    <a:p>
                      <a:pPr indent="0" algn="ctr">
                        <a:buNone/>
                      </a:pPr>
                      <a:r>
                        <a:rPr lang="zh-CN" altLang="en-US" sz="1600"/>
                        <a:t>审定时间</a:t>
                      </a:r>
                      <a:endParaRPr lang="zh-CN" altLang="en-US" sz="1600"/>
                    </a:p>
                  </a:txBody>
                  <a:tcPr marL="68580" marR="68580" marT="0" marB="0" anchor="ctr"/>
                </a:tc>
                <a:tc rowSpan="2">
                  <a:txBody>
                    <a:bodyPr/>
                    <a:lstStyle/>
                    <a:p>
                      <a:pPr indent="0" algn="ctr">
                        <a:buNone/>
                      </a:pPr>
                      <a:r>
                        <a:rPr lang="zh-CN" altLang="en-US" sz="1600"/>
                        <a:t>单位或活动</a:t>
                      </a:r>
                      <a:endParaRPr lang="zh-CN" altLang="en-US" sz="1600"/>
                    </a:p>
                  </a:txBody>
                  <a:tcPr marL="68580" marR="68580" marT="0" marB="0" anchor="ctr"/>
                </a:tc>
                <a:tc gridSpan="6">
                  <a:txBody>
                    <a:bodyPr/>
                    <a:lstStyle/>
                    <a:p>
                      <a:pPr indent="0" algn="ctr">
                        <a:buNone/>
                      </a:pPr>
                      <a:r>
                        <a:rPr lang="zh-CN" altLang="en-US" sz="1600"/>
                        <a:t>数  目</a:t>
                      </a:r>
                      <a:endParaRPr lang="zh-CN" altLang="en-US" sz="1600"/>
                    </a:p>
                  </a:txBody>
                  <a:tcPr marL="68580" marR="68580" marT="0" marB="0" anchor="ctr"/>
                </a:tc>
                <a:tc hMerge="1">
                  <a:tcPr/>
                </a:tc>
                <a:tc hMerge="1">
                  <a:tcPr/>
                </a:tc>
                <a:tc hMerge="1">
                  <a:tcPr/>
                </a:tc>
                <a:tc hMerge="1">
                  <a:tcPr/>
                </a:tc>
                <a:tc hMerge="1">
                  <a:tcPr/>
                </a:tc>
                <a:tc rowSpan="2">
                  <a:txBody>
                    <a:bodyPr/>
                    <a:lstStyle/>
                    <a:p>
                      <a:pPr indent="0" algn="ctr">
                        <a:buNone/>
                      </a:pPr>
                      <a:r>
                        <a:rPr lang="zh-CN" altLang="en-US" sz="1600"/>
                        <a:t>合计</a:t>
                      </a:r>
                      <a:endParaRPr lang="zh-CN" altLang="en-US" sz="1600"/>
                    </a:p>
                  </a:txBody>
                  <a:tcPr marL="68580" marR="68580" marT="0" marB="0" anchor="ctr"/>
                </a:tc>
                <a:tc rowSpan="2">
                  <a:txBody>
                    <a:bodyPr/>
                    <a:lstStyle/>
                    <a:p>
                      <a:pPr indent="0" algn="ctr">
                        <a:buNone/>
                      </a:pPr>
                      <a:r>
                        <a:rPr lang="zh-CN" altLang="en-US" sz="1600"/>
                        <a:t>备注</a:t>
                      </a:r>
                      <a:endParaRPr lang="zh-CN" altLang="en-US" sz="1600"/>
                    </a:p>
                  </a:txBody>
                  <a:tcPr marL="68580" marR="68580" marT="0" marB="0" anchor="ctr"/>
                </a:tc>
              </a:tr>
              <a:tr h="412750">
                <a:tc vMerge="1">
                  <a:tcPr/>
                </a:tc>
                <a:tc vMerge="1">
                  <a:tcPr/>
                </a:tc>
                <a:tc vMerge="1">
                  <a:tcPr/>
                </a:tc>
                <a:tc vMerge="1">
                  <a:tcPr/>
                </a:tc>
                <a:tc>
                  <a:txBody>
                    <a:bodyPr/>
                    <a:lstStyle/>
                    <a:p>
                      <a:pPr indent="0" algn="ctr">
                        <a:buNone/>
                      </a:pPr>
                      <a:r>
                        <a:rPr lang="en-US" altLang="zh-CN" sz="1600"/>
                        <a:t>5</a:t>
                      </a:r>
                      <a:r>
                        <a:rPr lang="zh-CN" altLang="en-US" sz="1600"/>
                        <a:t>级（低风险）</a:t>
                      </a:r>
                      <a:endParaRPr lang="zh-CN" altLang="en-US" sz="1600"/>
                    </a:p>
                  </a:txBody>
                  <a:tcPr marL="68580" marR="68580" marT="0" marB="0" anchor="ctr"/>
                </a:tc>
                <a:tc>
                  <a:txBody>
                    <a:bodyPr/>
                    <a:lstStyle/>
                    <a:p>
                      <a:pPr indent="0" algn="ctr">
                        <a:buNone/>
                      </a:pPr>
                      <a:r>
                        <a:rPr lang="en-US" altLang="zh-CN" sz="1600"/>
                        <a:t>4</a:t>
                      </a:r>
                      <a:r>
                        <a:rPr lang="zh-CN" altLang="en-US" sz="1600"/>
                        <a:t>级（低风险）</a:t>
                      </a:r>
                      <a:endParaRPr lang="zh-CN" altLang="en-US" sz="1600"/>
                    </a:p>
                  </a:txBody>
                  <a:tcPr marL="68580" marR="68580" marT="0" marB="0" anchor="ctr"/>
                </a:tc>
                <a:tc>
                  <a:txBody>
                    <a:bodyPr/>
                    <a:lstStyle/>
                    <a:p>
                      <a:pPr indent="0" algn="ctr">
                        <a:buNone/>
                      </a:pPr>
                      <a:r>
                        <a:rPr lang="en-US" altLang="zh-CN" sz="1600"/>
                        <a:t>3</a:t>
                      </a:r>
                      <a:r>
                        <a:rPr lang="zh-CN" altLang="en-US" sz="1600"/>
                        <a:t>级（一般风险）</a:t>
                      </a:r>
                      <a:endParaRPr lang="zh-CN" altLang="en-US" sz="1600"/>
                    </a:p>
                  </a:txBody>
                  <a:tcPr marL="68580" marR="68580" marT="0" marB="0" anchor="ctr"/>
                </a:tc>
                <a:tc gridSpan="2">
                  <a:txBody>
                    <a:bodyPr/>
                    <a:lstStyle/>
                    <a:p>
                      <a:pPr indent="0" algn="ctr">
                        <a:buNone/>
                      </a:pPr>
                      <a:r>
                        <a:rPr lang="en-US" altLang="zh-CN" sz="1600"/>
                        <a:t>2</a:t>
                      </a:r>
                      <a:r>
                        <a:rPr lang="zh-CN" altLang="en-US" sz="1600"/>
                        <a:t>级（较大风险）</a:t>
                      </a:r>
                      <a:endParaRPr lang="zh-CN" altLang="en-US" sz="1600"/>
                    </a:p>
                  </a:txBody>
                  <a:tcPr marL="68580" marR="68580" marT="0" marB="0" anchor="ctr"/>
                </a:tc>
                <a:tc hMerge="1">
                  <a:tcPr/>
                </a:tc>
                <a:tc>
                  <a:txBody>
                    <a:bodyPr/>
                    <a:lstStyle/>
                    <a:p>
                      <a:pPr indent="0" algn="ctr">
                        <a:buNone/>
                      </a:pPr>
                      <a:r>
                        <a:rPr lang="en-US" altLang="zh-CN" sz="1600"/>
                        <a:t>1</a:t>
                      </a:r>
                      <a:r>
                        <a:rPr lang="zh-CN" altLang="en-US" sz="1600"/>
                        <a:t>级（重大风险）</a:t>
                      </a:r>
                      <a:endParaRPr lang="zh-CN" altLang="en-US" sz="1600"/>
                    </a:p>
                  </a:txBody>
                  <a:tcPr marL="68580" marR="68580" marT="0" marB="0" anchor="ctr"/>
                </a:tc>
                <a:tc vMerge="1">
                  <a:tcPr/>
                </a:tc>
                <a:tc vMerge="1">
                  <a:tcPr/>
                </a:tc>
              </a:tr>
              <a:tr h="286385">
                <a:tc>
                  <a:txBody>
                    <a:bodyPr/>
                    <a:lstStyle/>
                    <a:p>
                      <a:pPr indent="0">
                        <a:buNone/>
                      </a:pPr>
                      <a:r>
                        <a:rPr lang="zh-CN" altLang="en-US" sz="1600"/>
                        <a:t>　</a:t>
                      </a:r>
                      <a:r>
                        <a:rPr lang="en-US" altLang="zh-CN" sz="1600"/>
                        <a:t>1</a:t>
                      </a:r>
                      <a:endParaRPr lang="en-US" altLang="zh-CN" sz="1600"/>
                    </a:p>
                  </a:txBody>
                  <a:tcPr marL="68580" marR="68580" marT="0" marB="0" anchor="b"/>
                </a:tc>
                <a:tc>
                  <a:txBody>
                    <a:bodyPr/>
                    <a:lstStyle/>
                    <a:p>
                      <a:pPr indent="0">
                        <a:buNone/>
                      </a:pPr>
                      <a:r>
                        <a:rPr lang="en-US" altLang="zh-CN" sz="1600"/>
                        <a:t>2017.01.20</a:t>
                      </a:r>
                      <a:endParaRPr lang="en-US" altLang="zh-CN" sz="1600"/>
                    </a:p>
                  </a:txBody>
                  <a:tcPr marL="68580" marR="68580" marT="0" marB="0" anchor="ctr"/>
                </a:tc>
                <a:tc>
                  <a:txBody>
                    <a:bodyPr/>
                    <a:lstStyle/>
                    <a:p>
                      <a:pPr indent="0" algn="ctr">
                        <a:buNone/>
                      </a:pPr>
                      <a:r>
                        <a:rPr lang="en-US" altLang="zh-CN" sz="1600"/>
                        <a:t>2017.10.20</a:t>
                      </a:r>
                      <a:endParaRPr lang="en-US" altLang="zh-CN" sz="1600"/>
                    </a:p>
                  </a:txBody>
                  <a:tcPr marL="68580" marR="68580" marT="0" marB="0" anchor="ctr"/>
                </a:tc>
                <a:tc>
                  <a:txBody>
                    <a:bodyPr/>
                    <a:lstStyle/>
                    <a:p>
                      <a:pPr indent="0" algn="ctr">
                        <a:buNone/>
                      </a:pPr>
                      <a:r>
                        <a:rPr lang="zh-CN" altLang="en-US" sz="1600"/>
                        <a:t>综合车间</a:t>
                      </a:r>
                      <a:endParaRPr lang="zh-CN" altLang="en-US" sz="1600"/>
                    </a:p>
                  </a:txBody>
                  <a:tcPr marL="68580" marR="68580" marT="0" marB="0" anchor="ctr"/>
                </a:tc>
                <a:tc>
                  <a:txBody>
                    <a:bodyPr/>
                    <a:lstStyle/>
                    <a:p>
                      <a:pPr indent="0" algn="ctr">
                        <a:buNone/>
                      </a:pPr>
                      <a:r>
                        <a:rPr lang="en-US" altLang="zh-CN" sz="1600"/>
                        <a:t>/</a:t>
                      </a:r>
                      <a:endParaRPr lang="en-US" altLang="zh-CN" sz="1600"/>
                    </a:p>
                  </a:txBody>
                  <a:tcPr marL="68580" marR="68580" marT="0" marB="0" anchor="ctr"/>
                </a:tc>
                <a:tc>
                  <a:txBody>
                    <a:bodyPr/>
                    <a:lstStyle/>
                    <a:p>
                      <a:pPr indent="0" algn="ctr">
                        <a:buNone/>
                      </a:pPr>
                      <a:r>
                        <a:rPr lang="en-US" altLang="zh-CN" sz="1600"/>
                        <a:t>37</a:t>
                      </a:r>
                      <a:endParaRPr lang="en-US" altLang="zh-CN" sz="1600"/>
                    </a:p>
                  </a:txBody>
                  <a:tcPr marL="68580" marR="68580" marT="0" marB="0" anchor="ctr"/>
                </a:tc>
                <a:tc>
                  <a:txBody>
                    <a:bodyPr/>
                    <a:lstStyle/>
                    <a:p>
                      <a:pPr indent="0" algn="ctr">
                        <a:buNone/>
                      </a:pPr>
                      <a:r>
                        <a:rPr lang="en-US" altLang="zh-CN" sz="1600"/>
                        <a:t>/</a:t>
                      </a:r>
                      <a:endParaRPr lang="en-US" altLang="zh-CN" sz="1600"/>
                    </a:p>
                  </a:txBody>
                  <a:tcPr marL="68580" marR="68580" marT="0" marB="0" anchor="ctr"/>
                </a:tc>
                <a:tc gridSpan="2">
                  <a:txBody>
                    <a:bodyPr/>
                    <a:lstStyle/>
                    <a:p>
                      <a:pPr indent="0" algn="ctr">
                        <a:buNone/>
                      </a:pPr>
                      <a:r>
                        <a:rPr lang="en-US" altLang="zh-CN" sz="1600"/>
                        <a:t>/</a:t>
                      </a:r>
                      <a:endParaRPr lang="en-US" altLang="zh-CN" sz="1600"/>
                    </a:p>
                  </a:txBody>
                  <a:tcPr marL="68580" marR="68580" marT="0" marB="0" anchor="ctr"/>
                </a:tc>
                <a:tc hMerge="1">
                  <a:tcPr/>
                </a:tc>
                <a:tc>
                  <a:txBody>
                    <a:bodyPr/>
                    <a:lstStyle/>
                    <a:p>
                      <a:pPr indent="0" algn="ctr">
                        <a:buNone/>
                      </a:pPr>
                      <a:r>
                        <a:rPr lang="en-US" altLang="zh-CN" sz="1600"/>
                        <a:t>2</a:t>
                      </a:r>
                      <a:r>
                        <a:rPr lang="zh-CN" altLang="en-US" sz="1600"/>
                        <a:t>（直接判定）</a:t>
                      </a:r>
                      <a:endParaRPr lang="zh-CN" altLang="en-US" sz="1600"/>
                    </a:p>
                  </a:txBody>
                  <a:tcPr marL="0" marR="0" marT="0" marB="0" anchor="b"/>
                </a:tc>
                <a:tc>
                  <a:txBody>
                    <a:bodyPr/>
                    <a:lstStyle/>
                    <a:p>
                      <a:pPr indent="0" algn="r">
                        <a:buNone/>
                      </a:pPr>
                      <a:r>
                        <a:rPr lang="en-US" altLang="zh-CN" sz="1600"/>
                        <a:t>39</a:t>
                      </a:r>
                      <a:endParaRPr lang="en-US" altLang="zh-CN" sz="1600"/>
                    </a:p>
                  </a:txBody>
                  <a:tcPr marL="68580" marR="68580" marT="0" marB="0" anchor="ctr"/>
                </a:tc>
                <a:tc>
                  <a:txBody>
                    <a:bodyPr/>
                    <a:lstStyle/>
                    <a:p>
                      <a:pPr indent="0">
                        <a:buNone/>
                      </a:pPr>
                      <a:r>
                        <a:rPr lang="en-US" altLang="zh-CN" sz="1600"/>
                        <a:t> </a:t>
                      </a:r>
                      <a:endParaRPr lang="en-US" altLang="zh-CN" sz="1600"/>
                    </a:p>
                  </a:txBody>
                  <a:tcPr marL="68580" marR="68580" marT="0" marB="0" anchor="b"/>
                </a:tc>
              </a:tr>
              <a:tr h="286385">
                <a:tc>
                  <a:txBody>
                    <a:bodyPr/>
                    <a:lstStyle/>
                    <a:p>
                      <a:pPr indent="0" algn="ctr">
                        <a:buNone/>
                      </a:pPr>
                      <a:r>
                        <a:rPr lang="en-US" altLang="zh-CN" sz="1600"/>
                        <a:t>2</a:t>
                      </a:r>
                      <a:endParaRPr lang="en-US" altLang="zh-CN" sz="1600"/>
                    </a:p>
                  </a:txBody>
                  <a:tcPr marL="68580" marR="68580" marT="0" marB="0" anchor="b"/>
                </a:tc>
                <a:tc>
                  <a:txBody>
                    <a:bodyPr/>
                    <a:lstStyle/>
                    <a:p>
                      <a:pPr indent="0">
                        <a:buNone/>
                      </a:pPr>
                      <a:r>
                        <a:rPr lang="en-US" altLang="zh-CN" sz="1600"/>
                        <a:t>2017.01.20</a:t>
                      </a:r>
                      <a:endParaRPr lang="en-US" altLang="zh-CN" sz="1600"/>
                    </a:p>
                  </a:txBody>
                  <a:tcPr marL="68580" marR="68580" marT="0" marB="0" anchor="ctr"/>
                </a:tc>
                <a:tc>
                  <a:txBody>
                    <a:bodyPr/>
                    <a:lstStyle/>
                    <a:p>
                      <a:pPr indent="0" algn="ctr">
                        <a:buNone/>
                      </a:pPr>
                      <a:r>
                        <a:rPr lang="en-US" altLang="zh-CN" sz="1600"/>
                        <a:t>2017.10.20</a:t>
                      </a:r>
                      <a:endParaRPr lang="en-US" altLang="zh-CN" sz="1600"/>
                    </a:p>
                  </a:txBody>
                  <a:tcPr marL="68580" marR="68580" marT="0" marB="0" anchor="ctr"/>
                </a:tc>
                <a:tc>
                  <a:txBody>
                    <a:bodyPr/>
                    <a:lstStyle/>
                    <a:p>
                      <a:pPr indent="0" algn="ctr">
                        <a:buNone/>
                      </a:pPr>
                      <a:r>
                        <a:rPr lang="zh-CN" altLang="en-US" sz="1600"/>
                        <a:t>一车间</a:t>
                      </a:r>
                      <a:endParaRPr lang="zh-CN" altLang="en-US" sz="1600"/>
                    </a:p>
                  </a:txBody>
                  <a:tcPr marL="68580" marR="68580" marT="0" marB="0" anchor="b"/>
                </a:tc>
                <a:tc>
                  <a:txBody>
                    <a:bodyPr/>
                    <a:lstStyle/>
                    <a:p>
                      <a:pPr indent="0" algn="ctr">
                        <a:buNone/>
                      </a:pPr>
                      <a:r>
                        <a:rPr lang="en-US" altLang="zh-CN" sz="1600"/>
                        <a:t>/</a:t>
                      </a:r>
                      <a:endParaRPr lang="en-US" altLang="zh-CN" sz="1600"/>
                    </a:p>
                  </a:txBody>
                  <a:tcPr marL="68580" marR="68580" marT="0" marB="0" anchor="b"/>
                </a:tc>
                <a:tc>
                  <a:txBody>
                    <a:bodyPr/>
                    <a:lstStyle/>
                    <a:p>
                      <a:pPr indent="0" algn="ctr">
                        <a:buNone/>
                      </a:pPr>
                      <a:r>
                        <a:rPr lang="en-US" altLang="zh-CN" sz="1600"/>
                        <a:t>48</a:t>
                      </a:r>
                      <a:endParaRPr lang="en-US" altLang="zh-CN" sz="1600"/>
                    </a:p>
                  </a:txBody>
                  <a:tcPr marL="68580" marR="68580" marT="0" marB="0" anchor="ctr"/>
                </a:tc>
                <a:tc>
                  <a:txBody>
                    <a:bodyPr/>
                    <a:lstStyle/>
                    <a:p>
                      <a:pPr indent="0" algn="ctr">
                        <a:buNone/>
                      </a:pPr>
                      <a:r>
                        <a:rPr lang="en-US" altLang="zh-CN" sz="1600"/>
                        <a:t>6</a:t>
                      </a:r>
                      <a:endParaRPr lang="en-US" altLang="zh-CN" sz="1600"/>
                    </a:p>
                  </a:txBody>
                  <a:tcPr marL="68580" marR="68580" marT="0" marB="0" anchor="ctr"/>
                </a:tc>
                <a:tc gridSpan="2">
                  <a:txBody>
                    <a:bodyPr/>
                    <a:lstStyle/>
                    <a:p>
                      <a:pPr indent="0" algn="ctr">
                        <a:buNone/>
                      </a:pPr>
                      <a:r>
                        <a:rPr lang="en-US" altLang="zh-CN" sz="1600"/>
                        <a:t>1</a:t>
                      </a:r>
                      <a:endParaRPr lang="en-US" altLang="zh-CN" sz="1600"/>
                    </a:p>
                  </a:txBody>
                  <a:tcPr marL="68580" marR="68580" marT="0" marB="0" anchor="ctr"/>
                </a:tc>
                <a:tc hMerge="1">
                  <a:tcPr/>
                </a:tc>
                <a:tc>
                  <a:txBody>
                    <a:bodyPr/>
                    <a:lstStyle/>
                    <a:p>
                      <a:pPr indent="0" algn="ctr">
                        <a:buNone/>
                      </a:pPr>
                      <a:r>
                        <a:rPr lang="en-US" altLang="zh-CN" sz="1600"/>
                        <a:t>/</a:t>
                      </a:r>
                      <a:endParaRPr lang="en-US" altLang="zh-CN" sz="1600"/>
                    </a:p>
                  </a:txBody>
                  <a:tcPr marL="68580" marR="68580" marT="0" marB="0" anchor="b"/>
                </a:tc>
                <a:tc>
                  <a:txBody>
                    <a:bodyPr/>
                    <a:lstStyle/>
                    <a:p>
                      <a:pPr indent="0" algn="r">
                        <a:buNone/>
                      </a:pPr>
                      <a:r>
                        <a:rPr lang="en-US" altLang="zh-CN" sz="1600"/>
                        <a:t>55</a:t>
                      </a:r>
                      <a:endParaRPr lang="en-US" altLang="zh-CN" sz="1600"/>
                    </a:p>
                  </a:txBody>
                  <a:tcPr marL="68580" marR="68580" marT="0" marB="0" anchor="ctr"/>
                </a:tc>
                <a:tc>
                  <a:txBody>
                    <a:bodyPr/>
                    <a:lstStyle/>
                    <a:p>
                      <a:pPr indent="0">
                        <a:buNone/>
                      </a:pPr>
                      <a:r>
                        <a:rPr lang="en-US" altLang="zh-CN" sz="1600"/>
                        <a:t> </a:t>
                      </a:r>
                      <a:endParaRPr lang="en-US" altLang="zh-CN" sz="1600"/>
                    </a:p>
                  </a:txBody>
                  <a:tcPr marL="68580" marR="68580" marT="0" marB="0" anchor="b"/>
                </a:tc>
              </a:tr>
              <a:tr h="286385">
                <a:tc>
                  <a:txBody>
                    <a:bodyPr/>
                    <a:lstStyle/>
                    <a:p>
                      <a:pPr indent="0" algn="ctr">
                        <a:buNone/>
                      </a:pPr>
                      <a:r>
                        <a:rPr lang="en-US" altLang="zh-CN" sz="1600"/>
                        <a:t>3</a:t>
                      </a:r>
                      <a:endParaRPr lang="en-US" altLang="zh-CN" sz="1600"/>
                    </a:p>
                  </a:txBody>
                  <a:tcPr marL="68580" marR="68580" marT="0" marB="0" anchor="b"/>
                </a:tc>
                <a:tc>
                  <a:txBody>
                    <a:bodyPr/>
                    <a:lstStyle/>
                    <a:p>
                      <a:pPr indent="0">
                        <a:buNone/>
                      </a:pPr>
                      <a:r>
                        <a:rPr lang="en-US" altLang="zh-CN" sz="1600"/>
                        <a:t>2017.01.20</a:t>
                      </a:r>
                      <a:endParaRPr lang="en-US" altLang="zh-CN" sz="1600"/>
                    </a:p>
                  </a:txBody>
                  <a:tcPr marL="68580" marR="68580" marT="0" marB="0" anchor="ctr"/>
                </a:tc>
                <a:tc>
                  <a:txBody>
                    <a:bodyPr/>
                    <a:lstStyle/>
                    <a:p>
                      <a:pPr indent="0" algn="ctr">
                        <a:buNone/>
                      </a:pPr>
                      <a:r>
                        <a:rPr lang="en-US" altLang="zh-CN" sz="1600"/>
                        <a:t>2017.10.20</a:t>
                      </a:r>
                      <a:endParaRPr lang="en-US" altLang="zh-CN" sz="1600"/>
                    </a:p>
                  </a:txBody>
                  <a:tcPr marL="68580" marR="68580" marT="0" marB="0" anchor="ctr"/>
                </a:tc>
                <a:tc>
                  <a:txBody>
                    <a:bodyPr/>
                    <a:lstStyle/>
                    <a:p>
                      <a:pPr indent="0" algn="ctr">
                        <a:buNone/>
                      </a:pPr>
                      <a:r>
                        <a:rPr lang="zh-CN" altLang="en-US" sz="1600"/>
                        <a:t>二车间</a:t>
                      </a:r>
                      <a:endParaRPr lang="zh-CN" altLang="en-US" sz="1600"/>
                    </a:p>
                  </a:txBody>
                  <a:tcPr marL="68580" marR="68580" marT="0" marB="0" anchor="b"/>
                </a:tc>
                <a:tc>
                  <a:txBody>
                    <a:bodyPr/>
                    <a:lstStyle/>
                    <a:p>
                      <a:pPr indent="0" algn="ctr">
                        <a:buNone/>
                      </a:pPr>
                      <a:r>
                        <a:rPr lang="en-US" altLang="zh-CN" sz="1600"/>
                        <a:t>/</a:t>
                      </a:r>
                      <a:endParaRPr lang="en-US" altLang="zh-CN" sz="1600"/>
                    </a:p>
                  </a:txBody>
                  <a:tcPr marL="68580" marR="68580" marT="0" marB="0" anchor="b"/>
                </a:tc>
                <a:tc>
                  <a:txBody>
                    <a:bodyPr/>
                    <a:lstStyle/>
                    <a:p>
                      <a:pPr indent="0" algn="ctr">
                        <a:buNone/>
                      </a:pPr>
                      <a:r>
                        <a:rPr lang="en-US" altLang="zh-CN" sz="1600"/>
                        <a:t>41</a:t>
                      </a:r>
                      <a:endParaRPr lang="en-US" altLang="zh-CN" sz="1600"/>
                    </a:p>
                  </a:txBody>
                  <a:tcPr marL="68580" marR="68580" marT="0" marB="0" anchor="ctr"/>
                </a:tc>
                <a:tc>
                  <a:txBody>
                    <a:bodyPr/>
                    <a:lstStyle/>
                    <a:p>
                      <a:pPr indent="0" algn="ctr">
                        <a:buNone/>
                      </a:pPr>
                      <a:r>
                        <a:rPr lang="en-US" altLang="zh-CN" sz="1600"/>
                        <a:t>4</a:t>
                      </a:r>
                      <a:endParaRPr lang="en-US" altLang="zh-CN" sz="1600"/>
                    </a:p>
                  </a:txBody>
                  <a:tcPr marL="68580" marR="68580" marT="0" marB="0" anchor="ctr"/>
                </a:tc>
                <a:tc gridSpan="2">
                  <a:txBody>
                    <a:bodyPr/>
                    <a:lstStyle/>
                    <a:p>
                      <a:pPr indent="0" algn="ctr">
                        <a:buNone/>
                      </a:pPr>
                      <a:r>
                        <a:rPr lang="en-US" altLang="zh-CN" sz="1600"/>
                        <a:t>2</a:t>
                      </a:r>
                      <a:endParaRPr lang="en-US" altLang="zh-CN" sz="1600"/>
                    </a:p>
                  </a:txBody>
                  <a:tcPr marL="68580" marR="68580" marT="0" marB="0" anchor="ctr"/>
                </a:tc>
                <a:tc hMerge="1">
                  <a:tcPr/>
                </a:tc>
                <a:tc>
                  <a:txBody>
                    <a:bodyPr/>
                    <a:lstStyle/>
                    <a:p>
                      <a:pPr indent="0" algn="ctr">
                        <a:buNone/>
                      </a:pPr>
                      <a:r>
                        <a:rPr lang="en-US" altLang="zh-CN" sz="1600"/>
                        <a:t>/</a:t>
                      </a:r>
                      <a:endParaRPr lang="en-US" altLang="zh-CN" sz="1600"/>
                    </a:p>
                  </a:txBody>
                  <a:tcPr marL="68580" marR="68580" marT="0" marB="0" anchor="b"/>
                </a:tc>
                <a:tc>
                  <a:txBody>
                    <a:bodyPr/>
                    <a:lstStyle/>
                    <a:p>
                      <a:pPr indent="0" algn="r">
                        <a:buNone/>
                      </a:pPr>
                      <a:r>
                        <a:rPr lang="en-US" altLang="zh-CN" sz="1600"/>
                        <a:t>47</a:t>
                      </a:r>
                      <a:endParaRPr lang="en-US" altLang="zh-CN" sz="1600"/>
                    </a:p>
                  </a:txBody>
                  <a:tcPr marL="68580" marR="68580" marT="0" marB="0" anchor="ctr"/>
                </a:tc>
                <a:tc>
                  <a:txBody>
                    <a:bodyPr/>
                    <a:lstStyle/>
                    <a:p>
                      <a:pPr indent="0">
                        <a:buNone/>
                      </a:pPr>
                      <a:r>
                        <a:rPr lang="en-US" altLang="zh-CN" sz="1600"/>
                        <a:t> </a:t>
                      </a:r>
                      <a:endParaRPr lang="en-US" altLang="zh-CN" sz="1600"/>
                    </a:p>
                  </a:txBody>
                  <a:tcPr marL="68580" marR="68580" marT="0" marB="0" anchor="b"/>
                </a:tc>
              </a:tr>
              <a:tr h="286385">
                <a:tc>
                  <a:txBody>
                    <a:bodyPr/>
                    <a:lstStyle/>
                    <a:p>
                      <a:pPr indent="0" algn="ctr">
                        <a:buNone/>
                      </a:pPr>
                      <a:r>
                        <a:rPr lang="en-US" altLang="zh-CN" sz="1600"/>
                        <a:t>4</a:t>
                      </a:r>
                      <a:endParaRPr lang="en-US" altLang="zh-CN" sz="1600"/>
                    </a:p>
                  </a:txBody>
                  <a:tcPr marL="68580" marR="68580" marT="0" marB="0" anchor="b"/>
                </a:tc>
                <a:tc>
                  <a:txBody>
                    <a:bodyPr/>
                    <a:lstStyle/>
                    <a:p>
                      <a:pPr indent="0">
                        <a:buNone/>
                      </a:pPr>
                      <a:r>
                        <a:rPr lang="en-US" altLang="zh-CN" sz="1600"/>
                        <a:t>2017.01.20</a:t>
                      </a:r>
                      <a:endParaRPr lang="en-US" altLang="zh-CN" sz="1600"/>
                    </a:p>
                  </a:txBody>
                  <a:tcPr marL="68580" marR="68580" marT="0" marB="0" anchor="ctr"/>
                </a:tc>
                <a:tc>
                  <a:txBody>
                    <a:bodyPr/>
                    <a:lstStyle/>
                    <a:p>
                      <a:pPr indent="0" algn="ctr">
                        <a:buNone/>
                      </a:pPr>
                      <a:r>
                        <a:rPr lang="en-US" altLang="zh-CN" sz="1600"/>
                        <a:t>2017.10.20</a:t>
                      </a:r>
                      <a:endParaRPr lang="en-US" altLang="zh-CN" sz="1600"/>
                    </a:p>
                  </a:txBody>
                  <a:tcPr marL="68580" marR="68580" marT="0" marB="0" anchor="ctr"/>
                </a:tc>
                <a:tc>
                  <a:txBody>
                    <a:bodyPr/>
                    <a:lstStyle/>
                    <a:p>
                      <a:pPr indent="0" algn="ctr">
                        <a:buNone/>
                      </a:pPr>
                      <a:r>
                        <a:rPr lang="zh-CN" altLang="en-US" sz="1600"/>
                        <a:t>机修车间</a:t>
                      </a:r>
                      <a:endParaRPr lang="zh-CN" altLang="en-US" sz="1600"/>
                    </a:p>
                  </a:txBody>
                  <a:tcPr marL="68580" marR="68580" marT="0" marB="0" anchor="b"/>
                </a:tc>
                <a:tc>
                  <a:txBody>
                    <a:bodyPr/>
                    <a:lstStyle/>
                    <a:p>
                      <a:pPr indent="0" algn="ctr">
                        <a:buNone/>
                      </a:pPr>
                      <a:r>
                        <a:rPr lang="en-US" altLang="zh-CN" sz="1600"/>
                        <a:t>/</a:t>
                      </a:r>
                      <a:endParaRPr lang="en-US" altLang="zh-CN" sz="1600"/>
                    </a:p>
                  </a:txBody>
                  <a:tcPr marL="68580" marR="68580" marT="0" marB="0" anchor="b"/>
                </a:tc>
                <a:tc>
                  <a:txBody>
                    <a:bodyPr/>
                    <a:lstStyle/>
                    <a:p>
                      <a:pPr indent="0" algn="ctr">
                        <a:buNone/>
                      </a:pPr>
                      <a:r>
                        <a:rPr lang="en-US" altLang="zh-CN" sz="1600"/>
                        <a:t>14</a:t>
                      </a:r>
                      <a:endParaRPr lang="en-US" altLang="zh-CN" sz="1600"/>
                    </a:p>
                  </a:txBody>
                  <a:tcPr marL="68580" marR="68580" marT="0" marB="0" anchor="ctr"/>
                </a:tc>
                <a:tc>
                  <a:txBody>
                    <a:bodyPr/>
                    <a:lstStyle/>
                    <a:p>
                      <a:pPr indent="0" algn="ctr">
                        <a:buNone/>
                      </a:pPr>
                      <a:r>
                        <a:rPr lang="en-US" altLang="zh-CN" sz="1600"/>
                        <a:t>5</a:t>
                      </a:r>
                      <a:endParaRPr lang="en-US" altLang="zh-CN" sz="1600"/>
                    </a:p>
                  </a:txBody>
                  <a:tcPr marL="68580" marR="68580" marT="0" marB="0" anchor="ctr"/>
                </a:tc>
                <a:tc gridSpan="2">
                  <a:txBody>
                    <a:bodyPr/>
                    <a:lstStyle/>
                    <a:p>
                      <a:pPr indent="0" algn="ctr">
                        <a:buNone/>
                      </a:pPr>
                      <a:r>
                        <a:rPr lang="en-US" altLang="zh-CN" sz="1600"/>
                        <a:t>2</a:t>
                      </a:r>
                      <a:endParaRPr lang="en-US" altLang="zh-CN" sz="1600"/>
                    </a:p>
                  </a:txBody>
                  <a:tcPr marL="68580" marR="68580" marT="0" marB="0" anchor="ctr"/>
                </a:tc>
                <a:tc hMerge="1">
                  <a:tcPr/>
                </a:tc>
                <a:tc>
                  <a:txBody>
                    <a:bodyPr/>
                    <a:lstStyle/>
                    <a:p>
                      <a:pPr indent="0" algn="ctr">
                        <a:buNone/>
                      </a:pPr>
                      <a:r>
                        <a:rPr lang="en-US" altLang="zh-CN" sz="1600"/>
                        <a:t>/</a:t>
                      </a:r>
                      <a:endParaRPr lang="en-US" altLang="zh-CN" sz="1600"/>
                    </a:p>
                  </a:txBody>
                  <a:tcPr marL="68580" marR="68580" marT="0" marB="0" anchor="b"/>
                </a:tc>
                <a:tc>
                  <a:txBody>
                    <a:bodyPr/>
                    <a:lstStyle/>
                    <a:p>
                      <a:pPr indent="0" algn="r">
                        <a:buNone/>
                      </a:pPr>
                      <a:r>
                        <a:rPr lang="en-US" altLang="zh-CN" sz="1600"/>
                        <a:t>21</a:t>
                      </a:r>
                      <a:endParaRPr lang="en-US" altLang="zh-CN" sz="1600"/>
                    </a:p>
                  </a:txBody>
                  <a:tcPr marL="68580" marR="68580" marT="0" marB="0" anchor="ctr"/>
                </a:tc>
                <a:tc>
                  <a:txBody>
                    <a:bodyPr/>
                    <a:lstStyle/>
                    <a:p>
                      <a:pPr indent="0">
                        <a:buNone/>
                      </a:pPr>
                      <a:r>
                        <a:rPr lang="en-US" altLang="zh-CN" sz="1600"/>
                        <a:t> </a:t>
                      </a:r>
                      <a:endParaRPr lang="en-US" altLang="zh-CN" sz="1600"/>
                    </a:p>
                  </a:txBody>
                  <a:tcPr marL="68580" marR="68580" marT="0" marB="0" anchor="b"/>
                </a:tc>
              </a:tr>
              <a:tr h="286385">
                <a:tc>
                  <a:txBody>
                    <a:bodyPr/>
                    <a:lstStyle/>
                    <a:p>
                      <a:pPr indent="0" algn="ctr">
                        <a:buNone/>
                      </a:pPr>
                      <a:r>
                        <a:rPr lang="en-US" altLang="zh-CN" sz="1600"/>
                        <a:t>5</a:t>
                      </a:r>
                      <a:endParaRPr lang="en-US" altLang="zh-CN" sz="1600"/>
                    </a:p>
                  </a:txBody>
                  <a:tcPr marL="68580" marR="68580" marT="0" marB="0" anchor="b"/>
                </a:tc>
                <a:tc>
                  <a:txBody>
                    <a:bodyPr/>
                    <a:lstStyle/>
                    <a:p>
                      <a:pPr indent="0">
                        <a:buNone/>
                      </a:pPr>
                      <a:r>
                        <a:rPr lang="en-US" altLang="zh-CN" sz="1600"/>
                        <a:t>2017.01.20</a:t>
                      </a:r>
                      <a:endParaRPr lang="en-US" altLang="zh-CN" sz="1600"/>
                    </a:p>
                  </a:txBody>
                  <a:tcPr marL="68580" marR="68580" marT="0" marB="0" anchor="ctr"/>
                </a:tc>
                <a:tc>
                  <a:txBody>
                    <a:bodyPr/>
                    <a:lstStyle/>
                    <a:p>
                      <a:pPr indent="0" algn="ctr">
                        <a:buNone/>
                      </a:pPr>
                      <a:r>
                        <a:rPr lang="en-US" altLang="zh-CN" sz="1600"/>
                        <a:t>2017.10.20</a:t>
                      </a:r>
                      <a:endParaRPr lang="en-US" altLang="zh-CN" sz="1600"/>
                    </a:p>
                  </a:txBody>
                  <a:tcPr marL="68580" marR="68580" marT="0" marB="0" anchor="ctr"/>
                </a:tc>
                <a:tc>
                  <a:txBody>
                    <a:bodyPr/>
                    <a:lstStyle/>
                    <a:p>
                      <a:pPr indent="0" algn="ctr">
                        <a:buNone/>
                      </a:pPr>
                      <a:r>
                        <a:rPr lang="zh-CN" altLang="en-US" sz="1600"/>
                        <a:t>中控室</a:t>
                      </a:r>
                      <a:endParaRPr lang="zh-CN" altLang="en-US" sz="1600"/>
                    </a:p>
                  </a:txBody>
                  <a:tcPr marL="68580" marR="68580" marT="0" marB="0" anchor="b"/>
                </a:tc>
                <a:tc>
                  <a:txBody>
                    <a:bodyPr/>
                    <a:lstStyle/>
                    <a:p>
                      <a:pPr indent="0" algn="ctr">
                        <a:buNone/>
                      </a:pPr>
                      <a:r>
                        <a:rPr lang="en-US" altLang="zh-CN" sz="1600"/>
                        <a:t>/</a:t>
                      </a:r>
                      <a:endParaRPr lang="en-US" altLang="zh-CN" sz="1600"/>
                    </a:p>
                  </a:txBody>
                  <a:tcPr marL="68580" marR="68580" marT="0" marB="0" anchor="b"/>
                </a:tc>
                <a:tc>
                  <a:txBody>
                    <a:bodyPr/>
                    <a:lstStyle/>
                    <a:p>
                      <a:pPr indent="0" algn="ctr">
                        <a:buNone/>
                      </a:pPr>
                      <a:r>
                        <a:rPr lang="en-US" altLang="zh-CN" sz="1600"/>
                        <a:t>/</a:t>
                      </a:r>
                      <a:endParaRPr lang="en-US" altLang="zh-CN" sz="1600"/>
                    </a:p>
                  </a:txBody>
                  <a:tcPr marL="68580" marR="68580" marT="0" marB="0" anchor="ctr"/>
                </a:tc>
                <a:tc>
                  <a:txBody>
                    <a:bodyPr/>
                    <a:lstStyle/>
                    <a:p>
                      <a:pPr indent="0" algn="ctr">
                        <a:buNone/>
                      </a:pPr>
                      <a:r>
                        <a:rPr lang="en-US" altLang="zh-CN" sz="1600"/>
                        <a:t>2</a:t>
                      </a:r>
                      <a:endParaRPr lang="en-US" altLang="zh-CN" sz="1600"/>
                    </a:p>
                  </a:txBody>
                  <a:tcPr marL="68580" marR="68580" marT="0" marB="0" anchor="ctr"/>
                </a:tc>
                <a:tc gridSpan="2">
                  <a:txBody>
                    <a:bodyPr/>
                    <a:lstStyle/>
                    <a:p>
                      <a:pPr indent="0" algn="ctr">
                        <a:buNone/>
                      </a:pPr>
                      <a:r>
                        <a:rPr lang="en-US" altLang="zh-CN" sz="1600"/>
                        <a:t>/</a:t>
                      </a:r>
                      <a:endParaRPr lang="en-US" altLang="zh-CN" sz="1600"/>
                    </a:p>
                  </a:txBody>
                  <a:tcPr marL="68580" marR="68580" marT="0" marB="0" anchor="ctr"/>
                </a:tc>
                <a:tc hMerge="1">
                  <a:tcPr/>
                </a:tc>
                <a:tc>
                  <a:txBody>
                    <a:bodyPr/>
                    <a:lstStyle/>
                    <a:p>
                      <a:pPr indent="0" algn="ctr">
                        <a:buNone/>
                      </a:pPr>
                      <a:r>
                        <a:rPr lang="en-US" altLang="zh-CN" sz="1600"/>
                        <a:t>/</a:t>
                      </a:r>
                      <a:endParaRPr lang="en-US" altLang="zh-CN" sz="1600"/>
                    </a:p>
                  </a:txBody>
                  <a:tcPr marL="68580" marR="68580" marT="0" marB="0" anchor="b"/>
                </a:tc>
                <a:tc>
                  <a:txBody>
                    <a:bodyPr/>
                    <a:lstStyle/>
                    <a:p>
                      <a:pPr indent="0" algn="r">
                        <a:buNone/>
                      </a:pPr>
                      <a:r>
                        <a:rPr lang="en-US" altLang="zh-CN" sz="1600"/>
                        <a:t>2</a:t>
                      </a:r>
                      <a:endParaRPr lang="en-US" altLang="zh-CN" sz="1600"/>
                    </a:p>
                  </a:txBody>
                  <a:tcPr marL="68580" marR="68580" marT="0" marB="0" anchor="ctr"/>
                </a:tc>
                <a:tc>
                  <a:txBody>
                    <a:bodyPr/>
                    <a:lstStyle/>
                    <a:p>
                      <a:pPr indent="0">
                        <a:buNone/>
                      </a:pPr>
                      <a:r>
                        <a:rPr lang="en-US" altLang="zh-CN" sz="1600"/>
                        <a:t> </a:t>
                      </a:r>
                      <a:endParaRPr lang="en-US" altLang="zh-CN" sz="1600"/>
                    </a:p>
                  </a:txBody>
                  <a:tcPr marL="68580" marR="68580" marT="0" marB="0" anchor="b"/>
                </a:tc>
              </a:tr>
              <a:tr h="287020">
                <a:tc>
                  <a:txBody>
                    <a:bodyPr/>
                    <a:lstStyle/>
                    <a:p>
                      <a:pPr indent="0" algn="ctr">
                        <a:buNone/>
                      </a:pPr>
                      <a:r>
                        <a:rPr lang="en-US" altLang="zh-CN" sz="1600"/>
                        <a:t>6</a:t>
                      </a:r>
                      <a:endParaRPr lang="en-US" altLang="zh-CN" sz="1600"/>
                    </a:p>
                  </a:txBody>
                  <a:tcPr marL="68580" marR="68580" marT="0" marB="0" anchor="b"/>
                </a:tc>
                <a:tc>
                  <a:txBody>
                    <a:bodyPr/>
                    <a:lstStyle/>
                    <a:p>
                      <a:pPr indent="0">
                        <a:buNone/>
                      </a:pPr>
                      <a:r>
                        <a:rPr lang="en-US" altLang="zh-CN" sz="1600"/>
                        <a:t>2017.01.20</a:t>
                      </a:r>
                      <a:endParaRPr lang="en-US" altLang="zh-CN" sz="1600"/>
                    </a:p>
                  </a:txBody>
                  <a:tcPr marL="68580" marR="68580" marT="0" marB="0" anchor="ctr"/>
                </a:tc>
                <a:tc>
                  <a:txBody>
                    <a:bodyPr/>
                    <a:lstStyle/>
                    <a:p>
                      <a:pPr indent="0" algn="ctr">
                        <a:buNone/>
                      </a:pPr>
                      <a:r>
                        <a:rPr lang="en-US" altLang="zh-CN" sz="1600"/>
                        <a:t>2017.10.20</a:t>
                      </a:r>
                      <a:endParaRPr lang="en-US" altLang="zh-CN" sz="1600"/>
                    </a:p>
                  </a:txBody>
                  <a:tcPr marL="68580" marR="68580" marT="0" marB="0" anchor="ctr"/>
                </a:tc>
                <a:tc>
                  <a:txBody>
                    <a:bodyPr/>
                    <a:lstStyle/>
                    <a:p>
                      <a:pPr indent="0" algn="ctr">
                        <a:buNone/>
                      </a:pPr>
                      <a:r>
                        <a:rPr lang="zh-CN" altLang="en-US" sz="1600"/>
                        <a:t>化验室</a:t>
                      </a:r>
                      <a:endParaRPr lang="zh-CN" altLang="en-US" sz="1600"/>
                    </a:p>
                  </a:txBody>
                  <a:tcPr marL="68580" marR="68580" marT="0" marB="0" anchor="b"/>
                </a:tc>
                <a:tc>
                  <a:txBody>
                    <a:bodyPr/>
                    <a:lstStyle/>
                    <a:p>
                      <a:pPr indent="0" algn="ctr">
                        <a:buNone/>
                      </a:pPr>
                      <a:r>
                        <a:rPr lang="en-US" altLang="zh-CN" sz="1600"/>
                        <a:t>/</a:t>
                      </a:r>
                      <a:endParaRPr lang="en-US" altLang="zh-CN" sz="1600"/>
                    </a:p>
                  </a:txBody>
                  <a:tcPr marL="68580" marR="68580" marT="0" marB="0" anchor="b"/>
                </a:tc>
                <a:tc>
                  <a:txBody>
                    <a:bodyPr/>
                    <a:lstStyle/>
                    <a:p>
                      <a:pPr indent="0" algn="ctr">
                        <a:buNone/>
                      </a:pPr>
                      <a:r>
                        <a:rPr lang="en-US" altLang="zh-CN" sz="1600"/>
                        <a:t>28</a:t>
                      </a:r>
                      <a:endParaRPr lang="en-US" altLang="zh-CN" sz="1600"/>
                    </a:p>
                  </a:txBody>
                  <a:tcPr marL="68580" marR="68580" marT="0" marB="0" anchor="ctr"/>
                </a:tc>
                <a:tc>
                  <a:txBody>
                    <a:bodyPr/>
                    <a:lstStyle/>
                    <a:p>
                      <a:pPr indent="0" algn="ctr">
                        <a:buNone/>
                      </a:pPr>
                      <a:r>
                        <a:rPr lang="en-US" altLang="zh-CN" sz="1600"/>
                        <a:t>/</a:t>
                      </a:r>
                      <a:endParaRPr lang="en-US" altLang="zh-CN" sz="1600"/>
                    </a:p>
                  </a:txBody>
                  <a:tcPr marL="68580" marR="68580" marT="0" marB="0" anchor="ctr"/>
                </a:tc>
                <a:tc gridSpan="2">
                  <a:txBody>
                    <a:bodyPr/>
                    <a:lstStyle/>
                    <a:p>
                      <a:pPr indent="0" algn="ctr">
                        <a:buNone/>
                      </a:pPr>
                      <a:r>
                        <a:rPr lang="en-US" altLang="zh-CN" sz="1600"/>
                        <a:t>/</a:t>
                      </a:r>
                      <a:endParaRPr lang="en-US" altLang="zh-CN" sz="1600"/>
                    </a:p>
                  </a:txBody>
                  <a:tcPr marL="68580" marR="68580" marT="0" marB="0" anchor="ctr"/>
                </a:tc>
                <a:tc hMerge="1">
                  <a:tcPr/>
                </a:tc>
                <a:tc>
                  <a:txBody>
                    <a:bodyPr/>
                    <a:lstStyle/>
                    <a:p>
                      <a:pPr indent="0" algn="ctr">
                        <a:buNone/>
                      </a:pPr>
                      <a:r>
                        <a:rPr lang="en-US" altLang="zh-CN" sz="1600"/>
                        <a:t>/</a:t>
                      </a:r>
                      <a:endParaRPr lang="en-US" altLang="zh-CN" sz="1600"/>
                    </a:p>
                  </a:txBody>
                  <a:tcPr marL="68580" marR="68580" marT="0" marB="0" anchor="b"/>
                </a:tc>
                <a:tc>
                  <a:txBody>
                    <a:bodyPr/>
                    <a:lstStyle/>
                    <a:p>
                      <a:pPr indent="0" algn="r">
                        <a:buNone/>
                      </a:pPr>
                      <a:r>
                        <a:rPr lang="en-US" altLang="zh-CN" sz="1600"/>
                        <a:t>28</a:t>
                      </a:r>
                      <a:endParaRPr lang="en-US" altLang="zh-CN" sz="1600"/>
                    </a:p>
                  </a:txBody>
                  <a:tcPr marL="68580" marR="68580" marT="0" marB="0" anchor="ctr"/>
                </a:tc>
                <a:tc>
                  <a:txBody>
                    <a:bodyPr/>
                    <a:lstStyle/>
                    <a:p>
                      <a:pPr indent="0">
                        <a:buNone/>
                      </a:pPr>
                      <a:r>
                        <a:rPr lang="en-US" altLang="zh-CN" sz="1600"/>
                        <a:t> </a:t>
                      </a:r>
                      <a:endParaRPr lang="en-US" altLang="zh-CN" sz="1600"/>
                    </a:p>
                  </a:txBody>
                  <a:tcPr marL="68580" marR="68580" marT="0" marB="0" anchor="b"/>
                </a:tc>
              </a:tr>
              <a:tr h="286385">
                <a:tc>
                  <a:txBody>
                    <a:bodyPr/>
                    <a:lstStyle/>
                    <a:p>
                      <a:pPr indent="0" algn="ctr">
                        <a:buNone/>
                      </a:pPr>
                      <a:r>
                        <a:rPr lang="en-US" altLang="zh-CN" sz="1600"/>
                        <a:t>7</a:t>
                      </a:r>
                      <a:endParaRPr lang="en-US" altLang="zh-CN" sz="1600"/>
                    </a:p>
                  </a:txBody>
                  <a:tcPr marL="68580" marR="68580" marT="0" marB="0" anchor="b"/>
                </a:tc>
                <a:tc>
                  <a:txBody>
                    <a:bodyPr/>
                    <a:lstStyle/>
                    <a:p>
                      <a:pPr indent="0" algn="ctr">
                        <a:buNone/>
                      </a:pPr>
                      <a:r>
                        <a:rPr lang="en-US" altLang="zh-CN" sz="1600"/>
                        <a:t> </a:t>
                      </a:r>
                      <a:endParaRPr lang="en-US" altLang="zh-CN" sz="1600"/>
                    </a:p>
                  </a:txBody>
                  <a:tcPr marL="68580" marR="68580" marT="0" marB="0" anchor="ctr"/>
                </a:tc>
                <a:tc>
                  <a:txBody>
                    <a:bodyPr/>
                    <a:lstStyle/>
                    <a:p>
                      <a:pPr indent="0" algn="ctr">
                        <a:buNone/>
                      </a:pPr>
                      <a:r>
                        <a:rPr lang="en-US" altLang="zh-CN" sz="1600"/>
                        <a:t> </a:t>
                      </a:r>
                      <a:endParaRPr lang="en-US" altLang="zh-CN" sz="1600"/>
                    </a:p>
                  </a:txBody>
                  <a:tcPr marL="68580" marR="68580" marT="0" marB="0" anchor="ctr"/>
                </a:tc>
                <a:tc>
                  <a:txBody>
                    <a:bodyPr/>
                    <a:lstStyle/>
                    <a:p>
                      <a:pPr indent="0" algn="ctr">
                        <a:buNone/>
                      </a:pPr>
                      <a:r>
                        <a:rPr lang="en-US" altLang="zh-CN" sz="1600"/>
                        <a:t> </a:t>
                      </a:r>
                      <a:endParaRPr lang="en-US" altLang="zh-CN" sz="1600"/>
                    </a:p>
                  </a:txBody>
                  <a:tcPr marL="68580" marR="68580" marT="0" marB="0" anchor="b"/>
                </a:tc>
                <a:tc>
                  <a:txBody>
                    <a:bodyPr/>
                    <a:lstStyle/>
                    <a:p>
                      <a:pPr indent="0" algn="r">
                        <a:buNone/>
                      </a:pPr>
                      <a:r>
                        <a:rPr lang="en-US" altLang="zh-CN" sz="1600"/>
                        <a:t> </a:t>
                      </a:r>
                      <a:endParaRPr lang="en-US" altLang="zh-CN" sz="1600"/>
                    </a:p>
                  </a:txBody>
                  <a:tcPr marL="68580" marR="68580" marT="0" marB="0" anchor="b"/>
                </a:tc>
                <a:tc>
                  <a:txBody>
                    <a:bodyPr/>
                    <a:lstStyle/>
                    <a:p>
                      <a:pPr indent="0" algn="ctr">
                        <a:buNone/>
                      </a:pPr>
                      <a:r>
                        <a:rPr lang="en-US" altLang="zh-CN" sz="1600"/>
                        <a:t> </a:t>
                      </a:r>
                      <a:endParaRPr lang="en-US" altLang="zh-CN" sz="1600"/>
                    </a:p>
                  </a:txBody>
                  <a:tcPr marL="68580" marR="68580" marT="0" marB="0" anchor="ctr"/>
                </a:tc>
                <a:tc>
                  <a:txBody>
                    <a:bodyPr/>
                    <a:lstStyle/>
                    <a:p>
                      <a:pPr indent="0" algn="ctr">
                        <a:buNone/>
                      </a:pPr>
                      <a:r>
                        <a:rPr lang="en-US" altLang="zh-CN" sz="1600"/>
                        <a:t> </a:t>
                      </a:r>
                      <a:endParaRPr lang="en-US" altLang="zh-CN" sz="1600"/>
                    </a:p>
                  </a:txBody>
                  <a:tcPr marL="68580" marR="68580" marT="0" marB="0" anchor="ctr"/>
                </a:tc>
                <a:tc gridSpan="2">
                  <a:txBody>
                    <a:bodyPr/>
                    <a:lstStyle/>
                    <a:p>
                      <a:pPr indent="0" algn="ctr">
                        <a:buNone/>
                      </a:pPr>
                      <a:r>
                        <a:rPr lang="en-US" altLang="zh-CN" sz="1600"/>
                        <a:t> </a:t>
                      </a:r>
                      <a:endParaRPr lang="en-US" altLang="zh-CN" sz="1600"/>
                    </a:p>
                  </a:txBody>
                  <a:tcPr marL="68580" marR="68580" marT="0" marB="0" anchor="ctr"/>
                </a:tc>
                <a:tc hMerge="1">
                  <a:tcPr/>
                </a:tc>
                <a:tc>
                  <a:txBody>
                    <a:bodyPr/>
                    <a:lstStyle/>
                    <a:p>
                      <a:pPr indent="0">
                        <a:buNone/>
                      </a:pPr>
                      <a:r>
                        <a:rPr lang="en-US" altLang="zh-CN" sz="1600"/>
                        <a:t> </a:t>
                      </a:r>
                      <a:endParaRPr lang="en-US" altLang="zh-CN" sz="1600"/>
                    </a:p>
                  </a:txBody>
                  <a:tcPr marL="68580" marR="68580" marT="0" marB="0" anchor="b"/>
                </a:tc>
                <a:tc>
                  <a:txBody>
                    <a:bodyPr/>
                    <a:lstStyle/>
                    <a:p>
                      <a:pPr indent="0" algn="r">
                        <a:buNone/>
                      </a:pPr>
                      <a:r>
                        <a:rPr lang="en-US" altLang="zh-CN" sz="1600"/>
                        <a:t> </a:t>
                      </a:r>
                      <a:endParaRPr lang="en-US" altLang="zh-CN" sz="1600"/>
                    </a:p>
                  </a:txBody>
                  <a:tcPr marL="68580" marR="68580" marT="0" marB="0" anchor="ctr"/>
                </a:tc>
                <a:tc>
                  <a:txBody>
                    <a:bodyPr/>
                    <a:lstStyle/>
                    <a:p>
                      <a:pPr indent="0">
                        <a:buNone/>
                      </a:pPr>
                      <a:r>
                        <a:rPr lang="en-US" altLang="zh-CN" sz="1600"/>
                        <a:t> </a:t>
                      </a:r>
                      <a:endParaRPr lang="en-US" altLang="zh-CN" sz="1600"/>
                    </a:p>
                  </a:txBody>
                  <a:tcPr marL="68580" marR="68580" marT="0" marB="0" anchor="b"/>
                </a:tc>
              </a:tr>
              <a:tr h="286385">
                <a:tc>
                  <a:txBody>
                    <a:bodyPr/>
                    <a:lstStyle/>
                    <a:p>
                      <a:pPr indent="0" algn="ctr">
                        <a:buNone/>
                      </a:pPr>
                      <a:r>
                        <a:rPr lang="en-US" altLang="zh-CN" sz="1600"/>
                        <a:t>8</a:t>
                      </a:r>
                      <a:endParaRPr lang="en-US" altLang="zh-CN" sz="1600"/>
                    </a:p>
                  </a:txBody>
                  <a:tcPr marL="68580" marR="68580" marT="0" marB="0" anchor="b"/>
                </a:tc>
                <a:tc>
                  <a:txBody>
                    <a:bodyPr/>
                    <a:lstStyle/>
                    <a:p>
                      <a:pPr indent="0" algn="ctr">
                        <a:buNone/>
                      </a:pPr>
                      <a:r>
                        <a:rPr lang="en-US" altLang="zh-CN" sz="1600"/>
                        <a:t> </a:t>
                      </a:r>
                      <a:endParaRPr lang="en-US" altLang="zh-CN" sz="1600"/>
                    </a:p>
                  </a:txBody>
                  <a:tcPr marL="68580" marR="68580" marT="0" marB="0" anchor="ctr"/>
                </a:tc>
                <a:tc>
                  <a:txBody>
                    <a:bodyPr/>
                    <a:lstStyle/>
                    <a:p>
                      <a:pPr indent="0" algn="ctr">
                        <a:buNone/>
                      </a:pPr>
                      <a:r>
                        <a:rPr lang="en-US" altLang="zh-CN" sz="1600"/>
                        <a:t> </a:t>
                      </a:r>
                      <a:endParaRPr lang="en-US" altLang="zh-CN" sz="1600"/>
                    </a:p>
                  </a:txBody>
                  <a:tcPr marL="68580" marR="68580" marT="0" marB="0" anchor="ctr"/>
                </a:tc>
                <a:tc>
                  <a:txBody>
                    <a:bodyPr/>
                    <a:lstStyle/>
                    <a:p>
                      <a:pPr indent="0" algn="ctr">
                        <a:buNone/>
                      </a:pPr>
                      <a:r>
                        <a:rPr lang="en-US" altLang="zh-CN" sz="1600"/>
                        <a:t> </a:t>
                      </a:r>
                      <a:endParaRPr lang="en-US" altLang="zh-CN" sz="1600"/>
                    </a:p>
                  </a:txBody>
                  <a:tcPr marL="68580" marR="68580" marT="0" marB="0" anchor="b"/>
                </a:tc>
                <a:tc>
                  <a:txBody>
                    <a:bodyPr/>
                    <a:lstStyle/>
                    <a:p>
                      <a:pPr indent="0" algn="r">
                        <a:buNone/>
                      </a:pPr>
                      <a:r>
                        <a:rPr lang="en-US" altLang="zh-CN" sz="1600"/>
                        <a:t> </a:t>
                      </a:r>
                      <a:endParaRPr lang="en-US" altLang="zh-CN" sz="1600"/>
                    </a:p>
                  </a:txBody>
                  <a:tcPr marL="68580" marR="68580" marT="0" marB="0" anchor="b"/>
                </a:tc>
                <a:tc>
                  <a:txBody>
                    <a:bodyPr/>
                    <a:lstStyle/>
                    <a:p>
                      <a:pPr indent="0" algn="ctr">
                        <a:buNone/>
                      </a:pPr>
                      <a:r>
                        <a:rPr lang="en-US" altLang="zh-CN" sz="1600"/>
                        <a:t> </a:t>
                      </a:r>
                      <a:endParaRPr lang="en-US" altLang="zh-CN" sz="1600"/>
                    </a:p>
                  </a:txBody>
                  <a:tcPr marL="68580" marR="68580" marT="0" marB="0" anchor="ctr"/>
                </a:tc>
                <a:tc>
                  <a:txBody>
                    <a:bodyPr/>
                    <a:lstStyle/>
                    <a:p>
                      <a:pPr indent="0" algn="ctr">
                        <a:buNone/>
                      </a:pPr>
                      <a:r>
                        <a:rPr lang="en-US" altLang="zh-CN" sz="1600"/>
                        <a:t> </a:t>
                      </a:r>
                      <a:endParaRPr lang="en-US" altLang="zh-CN" sz="1600"/>
                    </a:p>
                  </a:txBody>
                  <a:tcPr marL="68580" marR="68580" marT="0" marB="0" anchor="ctr"/>
                </a:tc>
                <a:tc gridSpan="2">
                  <a:txBody>
                    <a:bodyPr/>
                    <a:lstStyle/>
                    <a:p>
                      <a:pPr indent="0" algn="ctr">
                        <a:buNone/>
                      </a:pPr>
                      <a:r>
                        <a:rPr lang="en-US" altLang="zh-CN" sz="1600"/>
                        <a:t> </a:t>
                      </a:r>
                      <a:endParaRPr lang="en-US" altLang="zh-CN" sz="1600"/>
                    </a:p>
                  </a:txBody>
                  <a:tcPr marL="68580" marR="68580" marT="0" marB="0" anchor="ctr"/>
                </a:tc>
                <a:tc hMerge="1">
                  <a:tcPr/>
                </a:tc>
                <a:tc>
                  <a:txBody>
                    <a:bodyPr/>
                    <a:lstStyle/>
                    <a:p>
                      <a:pPr indent="0">
                        <a:buNone/>
                      </a:pPr>
                      <a:r>
                        <a:rPr lang="en-US" altLang="zh-CN" sz="1600"/>
                        <a:t> </a:t>
                      </a:r>
                      <a:endParaRPr lang="en-US" altLang="zh-CN" sz="1600"/>
                    </a:p>
                  </a:txBody>
                  <a:tcPr marL="68580" marR="68580" marT="0" marB="0" anchor="b"/>
                </a:tc>
                <a:tc>
                  <a:txBody>
                    <a:bodyPr/>
                    <a:lstStyle/>
                    <a:p>
                      <a:pPr indent="0" algn="r">
                        <a:buNone/>
                      </a:pPr>
                      <a:r>
                        <a:rPr lang="en-US" altLang="zh-CN" sz="1600"/>
                        <a:t> </a:t>
                      </a:r>
                      <a:endParaRPr lang="en-US" altLang="zh-CN" sz="1600"/>
                    </a:p>
                  </a:txBody>
                  <a:tcPr marL="68580" marR="68580" marT="0" marB="0" anchor="ctr"/>
                </a:tc>
                <a:tc>
                  <a:txBody>
                    <a:bodyPr/>
                    <a:lstStyle/>
                    <a:p>
                      <a:pPr indent="0">
                        <a:buNone/>
                      </a:pPr>
                      <a:r>
                        <a:rPr lang="en-US" altLang="zh-CN" sz="1600"/>
                        <a:t> </a:t>
                      </a:r>
                      <a:endParaRPr lang="en-US" altLang="zh-CN" sz="1600"/>
                    </a:p>
                  </a:txBody>
                  <a:tcPr marL="68580" marR="68580" marT="0" marB="0" anchor="b"/>
                </a:tc>
              </a:tr>
              <a:tr h="286385">
                <a:tc>
                  <a:txBody>
                    <a:bodyPr/>
                    <a:lstStyle/>
                    <a:p>
                      <a:pPr indent="0" algn="ctr">
                        <a:buNone/>
                      </a:pPr>
                      <a:r>
                        <a:rPr lang="zh-CN" altLang="en-US" sz="1600"/>
                        <a:t>总计</a:t>
                      </a:r>
                      <a:endParaRPr lang="zh-CN" altLang="en-US" sz="1600"/>
                    </a:p>
                  </a:txBody>
                  <a:tcPr marL="68580" marR="68580" marT="0" marB="0" anchor="b"/>
                </a:tc>
                <a:tc>
                  <a:txBody>
                    <a:bodyPr/>
                    <a:lstStyle/>
                    <a:p>
                      <a:pPr indent="0" algn="ctr">
                        <a:buNone/>
                      </a:pPr>
                      <a:r>
                        <a:rPr lang="en-US" altLang="zh-CN" sz="1600"/>
                        <a:t> </a:t>
                      </a:r>
                      <a:endParaRPr lang="en-US" altLang="zh-CN" sz="1600"/>
                    </a:p>
                  </a:txBody>
                  <a:tcPr marL="68580" marR="68580" marT="0" marB="0" anchor="ctr"/>
                </a:tc>
                <a:tc>
                  <a:txBody>
                    <a:bodyPr/>
                    <a:lstStyle/>
                    <a:p>
                      <a:pPr indent="0" algn="ctr">
                        <a:buNone/>
                      </a:pPr>
                      <a:r>
                        <a:rPr lang="en-US" altLang="zh-CN" sz="1600"/>
                        <a:t> </a:t>
                      </a:r>
                      <a:endParaRPr lang="en-US" altLang="zh-CN" sz="1600"/>
                    </a:p>
                  </a:txBody>
                  <a:tcPr marL="68580" marR="68580" marT="0" marB="0" anchor="ctr"/>
                </a:tc>
                <a:tc>
                  <a:txBody>
                    <a:bodyPr/>
                    <a:lstStyle/>
                    <a:p>
                      <a:pPr indent="0" algn="ctr">
                        <a:buNone/>
                      </a:pPr>
                      <a:r>
                        <a:rPr lang="en-US" altLang="zh-CN" sz="1600"/>
                        <a:t> </a:t>
                      </a:r>
                      <a:endParaRPr lang="en-US" altLang="zh-CN" sz="1600"/>
                    </a:p>
                  </a:txBody>
                  <a:tcPr marL="68580" marR="68580" marT="0" marB="0" anchor="b"/>
                </a:tc>
                <a:tc>
                  <a:txBody>
                    <a:bodyPr/>
                    <a:lstStyle/>
                    <a:p>
                      <a:pPr indent="0" algn="r">
                        <a:buNone/>
                      </a:pPr>
                      <a:r>
                        <a:rPr lang="en-US" altLang="zh-CN" sz="1600"/>
                        <a:t> </a:t>
                      </a:r>
                      <a:endParaRPr lang="en-US" altLang="zh-CN" sz="1600"/>
                    </a:p>
                  </a:txBody>
                  <a:tcPr marL="68580" marR="68580" marT="0" marB="0" anchor="b"/>
                </a:tc>
                <a:tc>
                  <a:txBody>
                    <a:bodyPr/>
                    <a:lstStyle/>
                    <a:p>
                      <a:pPr indent="0" algn="ctr">
                        <a:buNone/>
                      </a:pPr>
                      <a:r>
                        <a:rPr lang="en-US" altLang="zh-CN" sz="1600"/>
                        <a:t>168</a:t>
                      </a:r>
                      <a:endParaRPr lang="en-US" altLang="zh-CN" sz="1600"/>
                    </a:p>
                  </a:txBody>
                  <a:tcPr marL="68580" marR="68580" marT="0" marB="0" anchor="ctr"/>
                </a:tc>
                <a:tc>
                  <a:txBody>
                    <a:bodyPr/>
                    <a:lstStyle/>
                    <a:p>
                      <a:pPr indent="0" algn="ctr">
                        <a:buNone/>
                      </a:pPr>
                      <a:r>
                        <a:rPr lang="en-US" altLang="zh-CN" sz="1600"/>
                        <a:t>17</a:t>
                      </a:r>
                      <a:endParaRPr lang="en-US" altLang="zh-CN" sz="1600"/>
                    </a:p>
                  </a:txBody>
                  <a:tcPr marL="68580" marR="68580" marT="0" marB="0" anchor="ctr"/>
                </a:tc>
                <a:tc gridSpan="2">
                  <a:txBody>
                    <a:bodyPr/>
                    <a:lstStyle/>
                    <a:p>
                      <a:pPr indent="0" algn="ctr">
                        <a:buNone/>
                      </a:pPr>
                      <a:r>
                        <a:rPr lang="en-US" altLang="zh-CN" sz="1600"/>
                        <a:t>5</a:t>
                      </a:r>
                      <a:endParaRPr lang="en-US" altLang="zh-CN" sz="1600"/>
                    </a:p>
                  </a:txBody>
                  <a:tcPr marL="68580" marR="68580" marT="0" marB="0" anchor="ctr"/>
                </a:tc>
                <a:tc hMerge="1">
                  <a:tcPr/>
                </a:tc>
                <a:tc>
                  <a:txBody>
                    <a:bodyPr/>
                    <a:lstStyle/>
                    <a:p>
                      <a:pPr indent="0" algn="ctr">
                        <a:buNone/>
                      </a:pPr>
                      <a:r>
                        <a:rPr lang="en-US" altLang="zh-CN" sz="1600"/>
                        <a:t>2</a:t>
                      </a:r>
                      <a:endParaRPr lang="en-US" altLang="zh-CN" sz="1600"/>
                    </a:p>
                  </a:txBody>
                  <a:tcPr marL="68580" marR="68580" marT="0" marB="0" anchor="b"/>
                </a:tc>
                <a:tc>
                  <a:txBody>
                    <a:bodyPr/>
                    <a:lstStyle/>
                    <a:p>
                      <a:pPr indent="0" algn="r">
                        <a:buNone/>
                      </a:pPr>
                      <a:r>
                        <a:rPr lang="en-US" altLang="zh-CN" sz="1600"/>
                        <a:t>192</a:t>
                      </a:r>
                      <a:endParaRPr lang="en-US" altLang="zh-CN" sz="1600"/>
                    </a:p>
                  </a:txBody>
                  <a:tcPr marL="68580" marR="68580" marT="0" marB="0" anchor="ctr"/>
                </a:tc>
                <a:tc>
                  <a:txBody>
                    <a:bodyPr/>
                    <a:lstStyle/>
                    <a:p>
                      <a:pPr indent="0">
                        <a:buNone/>
                      </a:pPr>
                      <a:r>
                        <a:rPr lang="en-US" altLang="zh-CN" sz="1600"/>
                        <a:t> </a:t>
                      </a:r>
                      <a:endParaRPr lang="en-US" altLang="zh-CN" sz="1600"/>
                    </a:p>
                  </a:txBody>
                  <a:tcPr marL="68580" marR="68580" marT="0" marB="0" anchor="b"/>
                </a:tc>
              </a:tr>
              <a:tr h="272415">
                <a:tc gridSpan="12">
                  <a:txBody>
                    <a:bodyPr/>
                    <a:lstStyle/>
                    <a:p>
                      <a:pPr indent="0">
                        <a:buNone/>
                      </a:pPr>
                      <a:r>
                        <a:rPr lang="zh-CN" altLang="en-US" sz="1600"/>
                        <a:t>（注：单位或活动－危害因素所存在的单位或暂时的某项活动。）</a:t>
                      </a:r>
                      <a:endParaRPr lang="zh-CN" altLang="en-US" sz="1600"/>
                    </a:p>
                  </a:txBody>
                  <a:tcPr marL="68580" marR="68580" marT="0" marB="0" anchor="b"/>
                </a:tc>
                <a:tc hMerge="1">
                  <a:tcPr/>
                </a:tc>
                <a:tc hMerge="1">
                  <a:tcPr/>
                </a:tc>
                <a:tc hMerge="1">
                  <a:tcPr/>
                </a:tc>
                <a:tc hMerge="1">
                  <a:tcPr/>
                </a:tc>
                <a:tc hMerge="1">
                  <a:tcPr/>
                </a:tc>
                <a:tc hMerge="1">
                  <a:tcPr/>
                </a:tc>
                <a:tc hMerge="1">
                  <a:tcPr/>
                </a:tc>
                <a:tc hMerge="1">
                  <a:tcPr/>
                </a:tc>
                <a:tc hMerge="1">
                  <a:tcPr/>
                </a:tc>
                <a:tc hMerge="1">
                  <a:tcPr/>
                </a:tc>
                <a:tc hMerge="1">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183640" y="349250"/>
            <a:ext cx="9881235" cy="398780"/>
          </a:xfrm>
          <a:prstGeom prst="rect">
            <a:avLst/>
          </a:prstGeom>
          <a:noFill/>
          <a:ln w="9525">
            <a:noFill/>
          </a:ln>
        </p:spPr>
        <p:txBody>
          <a:bodyPr wrap="square">
            <a:spAutoFit/>
          </a:bodyPr>
          <a:lstStyle/>
          <a:p>
            <a:pPr indent="0" algn="ctr"/>
            <a:r>
              <a:rPr lang="zh-CN" altLang="en-US" sz="2000" b="1">
                <a:latin typeface="宋体" panose="02010600030101010101" pitchFamily="2" charset="-122"/>
                <a:ea typeface="宋体" panose="02010600030101010101" pitchFamily="2" charset="-122"/>
                <a:cs typeface="宋体" panose="02010600030101010101" pitchFamily="2" charset="-122"/>
              </a:rPr>
              <a:t>一般及以上风险清单（综合车间）</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p:nvPr/>
        </p:nvGraphicFramePr>
        <p:xfrm>
          <a:off x="1183005" y="781685"/>
          <a:ext cx="9881870" cy="5975991"/>
        </p:xfrm>
        <a:graphic>
          <a:graphicData uri="http://schemas.openxmlformats.org/drawingml/2006/table">
            <a:tbl>
              <a:tblPr firstRow="1" bandRow="1">
                <a:tableStyleId>{5940675A-B579-460E-94D1-54222C63F5DA}</a:tableStyleId>
              </a:tblPr>
              <a:tblGrid>
                <a:gridCol w="312420"/>
                <a:gridCol w="614680"/>
                <a:gridCol w="544830"/>
                <a:gridCol w="503555"/>
                <a:gridCol w="1119505"/>
                <a:gridCol w="839470"/>
                <a:gridCol w="513080"/>
                <a:gridCol w="850900"/>
                <a:gridCol w="850265"/>
                <a:gridCol w="850265"/>
                <a:gridCol w="852170"/>
                <a:gridCol w="850265"/>
                <a:gridCol w="555625"/>
                <a:gridCol w="624840"/>
              </a:tblGrid>
              <a:tr h="244475">
                <a:tc rowSpan="2">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序号</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部　位</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风险点</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类型</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危险源（检查项目）</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主要后果</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等级</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控制措施</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责任人</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管控层级</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51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工程技术</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管理措施</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培训教育</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个体防护</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应急处置</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12700" cap="flat" cmpd="sng">
                      <a:solidFill>
                        <a:srgbClr val="080000"/>
                      </a:solidFill>
                      <a:prstDash val="solid"/>
                      <a:headEnd type="none" w="med" len="med"/>
                      <a:tailEnd type="none" w="med" len="med"/>
                    </a:lnB>
                  </a:tcPr>
                </a:tc>
              </a:tr>
              <a:tr h="704215">
                <a:tc rowSpan="6">
                  <a:txBody>
                    <a:bodyPr/>
                    <a:lstStyle/>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1</a:t>
                      </a:r>
                      <a:endParaRPr lang="en-US" altLang="zh-CN"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6">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综合车间罐区</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6">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罐区卸车打料作业</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6">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作业活动</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卸车泵、阀门联锁未投入</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泄漏、中毒和窒息、火灾、爆炸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重大风险（直接判定）</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对讲机与中控确认联锁投入</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管理人员不定期检查</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培训卸车规程</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工作服，安全帽，安全鞋，安全眼镜，防毒口罩</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停止作业，受伤人员现场救治</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lstStyle/>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XXX</a:t>
                      </a:r>
                      <a:endParaRPr lang="en-US" altLang="zh-CN"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6">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公司级</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7048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联锁失效阀门关闭</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管道憋压阀门机封垫片泄漏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可燃气体报警仪，压力表</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定期对连锁装置进行对比</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操作规程、隐患排查培训</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工作服，安全帽，安全鞋，安全眼镜，防毒口罩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紧急停泵、应急切断阀</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7042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常压罐卸车敞口作业，罐车内进入大量空气，形成混合气</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环境污染、中毒和窒息、火灾、爆炸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氮封</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控制火源、静电、流速确定流速指标，严格执行</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操作规程、隐患排查培训</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工作服，安全帽，安全鞋，安全眼镜，防毒口罩</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紧急停泵、应急切断阀</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7048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储罐氮封失效，卸车气相管路进入混合气</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火灾、爆炸</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压力表、呼吸阀</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定期检查</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隐患排查培训</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工作服，安全帽，安全鞋，安全眼镜，防毒口罩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紧急停泵、应急切断阀</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7042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液位计故障，远传失效，储罐超装</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泄漏、中毒和窒息、火灾、爆炸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双液位计</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现场与中控核对</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操作规程、隐患排查培训</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工作服，安全帽，安全鞋，安全眼镜，防毒口罩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紧急停泵、紧急切断阀</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7048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操作失误（现场和中控）、联锁失效打满冒罐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泄漏、中毒和窒息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可燃气体报警仪，双液位计，压力表</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操作工巡检</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操作规程培训，隐患排查培训</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200" b="0">
                          <a:latin typeface="宋体" panose="02010600030101010101" pitchFamily="2" charset="-122"/>
                          <a:ea typeface="宋体" panose="02010600030101010101" pitchFamily="2" charset="-122"/>
                          <a:cs typeface="宋体" panose="02010600030101010101" pitchFamily="2" charset="-122"/>
                        </a:rPr>
                        <a:t>工作服，安全帽，安全鞋，安全眼镜，防毒口罩 </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200" b="0">
                          <a:latin typeface="宋体" panose="02010600030101010101" pitchFamily="2" charset="-122"/>
                          <a:ea typeface="宋体" panose="02010600030101010101" pitchFamily="2" charset="-122"/>
                          <a:cs typeface="宋体" panose="02010600030101010101" pitchFamily="2" charset="-122"/>
                        </a:rPr>
                        <a:t>可燃气体报警仪、紧急切断装置</a:t>
                      </a: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097915" y="227965"/>
            <a:ext cx="10255885" cy="1076325"/>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（四）职业病危害风险分级管控和隐患排查治理体系</a:t>
            </a:r>
            <a:endParaRPr lang="zh-CN" altLang="en-US" sz="2800" b="1" dirty="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 体系文件及结构</a:t>
            </a:r>
            <a:endParaRPr lang="zh-CN" altLang="en-US" sz="2000" dirty="0">
              <a:latin typeface="微软雅黑" panose="020B0503020204020204" pitchFamily="34" charset="-122"/>
              <a:ea typeface="微软雅黑" panose="020B0503020204020204" pitchFamily="34" charset="-122"/>
            </a:endParaRPr>
          </a:p>
        </p:txBody>
      </p:sp>
      <p:sp>
        <p:nvSpPr>
          <p:cNvPr id="2050" name=" 2050"/>
          <p:cNvSpPr/>
          <p:nvPr/>
        </p:nvSpPr>
        <p:spPr bwMode="auto">
          <a:xfrm flipH="1">
            <a:off x="5450840" y="1802765"/>
            <a:ext cx="259080" cy="237744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 name="文本框 2"/>
          <p:cNvSpPr txBox="1"/>
          <p:nvPr/>
        </p:nvSpPr>
        <p:spPr>
          <a:xfrm>
            <a:off x="638810" y="4126865"/>
            <a:ext cx="1386840" cy="645160"/>
          </a:xfrm>
          <a:prstGeom prst="rect">
            <a:avLst/>
          </a:prstGeom>
          <a:noFill/>
        </p:spPr>
        <p:txBody>
          <a:bodyPr wrap="square" rtlCol="0">
            <a:spAutoFit/>
          </a:bodyPr>
          <a:lstStyle/>
          <a:p>
            <a:r>
              <a:rPr lang="zh-CN" altLang="en-US"/>
              <a:t>职业病危害</a:t>
            </a:r>
            <a:endParaRPr lang="zh-CN" altLang="en-US"/>
          </a:p>
          <a:p>
            <a:r>
              <a:rPr lang="zh-CN" altLang="en-US"/>
              <a:t>两个体系</a:t>
            </a:r>
            <a:endParaRPr lang="en-US" altLang="zh-CN"/>
          </a:p>
        </p:txBody>
      </p:sp>
      <p:sp>
        <p:nvSpPr>
          <p:cNvPr id="8" name=" 2050"/>
          <p:cNvSpPr/>
          <p:nvPr/>
        </p:nvSpPr>
        <p:spPr bwMode="auto">
          <a:xfrm flipH="1">
            <a:off x="8152130" y="1041400"/>
            <a:ext cx="259080" cy="173164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9" name="圆角矩形 8"/>
          <p:cNvSpPr/>
          <p:nvPr/>
        </p:nvSpPr>
        <p:spPr>
          <a:xfrm>
            <a:off x="8510270" y="858520"/>
            <a:ext cx="278828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接触生产性粉尘作业分级</a:t>
            </a:r>
            <a:endParaRPr lang="zh-CN" altLang="en-US"/>
          </a:p>
        </p:txBody>
      </p:sp>
      <p:sp>
        <p:nvSpPr>
          <p:cNvPr id="10" name="圆角矩形 9"/>
          <p:cNvSpPr/>
          <p:nvPr/>
        </p:nvSpPr>
        <p:spPr>
          <a:xfrm>
            <a:off x="8510270" y="1406525"/>
            <a:ext cx="278828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接触化学物作业分级</a:t>
            </a:r>
            <a:endParaRPr lang="zh-CN" altLang="en-US"/>
          </a:p>
        </p:txBody>
      </p:sp>
      <p:sp>
        <p:nvSpPr>
          <p:cNvPr id="11" name="圆角矩形 10"/>
          <p:cNvSpPr/>
          <p:nvPr/>
        </p:nvSpPr>
        <p:spPr>
          <a:xfrm>
            <a:off x="8510270" y="1980565"/>
            <a:ext cx="2787650"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接触高温作业分级</a:t>
            </a:r>
            <a:endParaRPr lang="zh-CN" altLang="en-US"/>
          </a:p>
        </p:txBody>
      </p:sp>
      <p:sp>
        <p:nvSpPr>
          <p:cNvPr id="12" name="圆角矩形 11"/>
          <p:cNvSpPr/>
          <p:nvPr/>
        </p:nvSpPr>
        <p:spPr>
          <a:xfrm>
            <a:off x="8510270" y="2545080"/>
            <a:ext cx="278701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接触噪声作业分级</a:t>
            </a:r>
            <a:endParaRPr lang="zh-CN"/>
          </a:p>
        </p:txBody>
      </p:sp>
      <p:sp>
        <p:nvSpPr>
          <p:cNvPr id="13" name="圆角矩形 12"/>
          <p:cNvSpPr/>
          <p:nvPr/>
        </p:nvSpPr>
        <p:spPr>
          <a:xfrm>
            <a:off x="5711190" y="1625600"/>
            <a:ext cx="2320290" cy="563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作业岗位职业病危害</a:t>
            </a:r>
            <a:endParaRPr lang="zh-CN" altLang="en-US"/>
          </a:p>
          <a:p>
            <a:pPr algn="ctr"/>
            <a:r>
              <a:rPr lang="zh-CN" altLang="en-US" b="1"/>
              <a:t>作业分级</a:t>
            </a:r>
            <a:endParaRPr lang="zh-CN" altLang="en-US" b="1"/>
          </a:p>
        </p:txBody>
      </p:sp>
      <p:sp>
        <p:nvSpPr>
          <p:cNvPr id="14" name="圆角矩形 13"/>
          <p:cNvSpPr/>
          <p:nvPr/>
        </p:nvSpPr>
        <p:spPr>
          <a:xfrm>
            <a:off x="5710555" y="2773045"/>
            <a:ext cx="2321560" cy="564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作业岗位职业病危害</a:t>
            </a:r>
            <a:endParaRPr lang="zh-CN"/>
          </a:p>
          <a:p>
            <a:pPr algn="ctr"/>
            <a:r>
              <a:rPr lang="zh-CN" b="1"/>
              <a:t>风险分级</a:t>
            </a:r>
            <a:endParaRPr lang="zh-CN" b="1"/>
          </a:p>
        </p:txBody>
      </p:sp>
      <p:sp>
        <p:nvSpPr>
          <p:cNvPr id="16" name="圆角矩形 15"/>
          <p:cNvSpPr/>
          <p:nvPr/>
        </p:nvSpPr>
        <p:spPr>
          <a:xfrm>
            <a:off x="5709920" y="3931285"/>
            <a:ext cx="2321560" cy="59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职业病危害风险</a:t>
            </a:r>
            <a:endParaRPr lang="zh-CN"/>
          </a:p>
          <a:p>
            <a:pPr algn="ctr"/>
            <a:r>
              <a:rPr lang="zh-CN" b="1"/>
              <a:t>分级管控</a:t>
            </a:r>
            <a:endParaRPr lang="zh-CN" b="1"/>
          </a:p>
        </p:txBody>
      </p:sp>
      <p:sp>
        <p:nvSpPr>
          <p:cNvPr id="17" name="圆角矩形 16"/>
          <p:cNvSpPr/>
          <p:nvPr/>
        </p:nvSpPr>
        <p:spPr>
          <a:xfrm>
            <a:off x="8515350" y="3159760"/>
            <a:ext cx="275907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工程技术措施（应急）</a:t>
            </a:r>
            <a:endParaRPr lang="zh-CN"/>
          </a:p>
        </p:txBody>
      </p:sp>
      <p:sp>
        <p:nvSpPr>
          <p:cNvPr id="18" name="圆角矩形 17"/>
          <p:cNvSpPr/>
          <p:nvPr/>
        </p:nvSpPr>
        <p:spPr>
          <a:xfrm>
            <a:off x="8515350" y="3733165"/>
            <a:ext cx="275907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个体防护措施</a:t>
            </a:r>
            <a:endParaRPr lang="zh-CN"/>
          </a:p>
        </p:txBody>
      </p:sp>
      <p:sp>
        <p:nvSpPr>
          <p:cNvPr id="19" name="圆角矩形 18"/>
          <p:cNvSpPr/>
          <p:nvPr/>
        </p:nvSpPr>
        <p:spPr>
          <a:xfrm>
            <a:off x="8515350" y="4297045"/>
            <a:ext cx="275907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管理措施</a:t>
            </a:r>
            <a:endParaRPr lang="zh-CN"/>
          </a:p>
        </p:txBody>
      </p:sp>
      <p:sp>
        <p:nvSpPr>
          <p:cNvPr id="20" name="圆角矩形 19"/>
          <p:cNvSpPr/>
          <p:nvPr/>
        </p:nvSpPr>
        <p:spPr>
          <a:xfrm>
            <a:off x="8515350" y="4850765"/>
            <a:ext cx="2759075"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培训教育措施</a:t>
            </a:r>
            <a:endParaRPr lang="zh-CN"/>
          </a:p>
        </p:txBody>
      </p:sp>
      <p:sp>
        <p:nvSpPr>
          <p:cNvPr id="15" name=" 2050"/>
          <p:cNvSpPr/>
          <p:nvPr/>
        </p:nvSpPr>
        <p:spPr bwMode="auto">
          <a:xfrm flipH="1">
            <a:off x="8183880" y="3382010"/>
            <a:ext cx="259080" cy="183832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7" name="圆角矩形 6"/>
          <p:cNvSpPr/>
          <p:nvPr/>
        </p:nvSpPr>
        <p:spPr>
          <a:xfrm>
            <a:off x="3536950" y="3441065"/>
            <a:ext cx="1817370" cy="3962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schemeClr val="tx1"/>
                </a:solidFill>
              </a:rPr>
              <a:t>风险清单</a:t>
            </a:r>
            <a:endParaRPr lang="zh-CN">
              <a:solidFill>
                <a:schemeClr val="tx1"/>
              </a:solidFill>
            </a:endParaRPr>
          </a:p>
        </p:txBody>
      </p:sp>
      <p:sp>
        <p:nvSpPr>
          <p:cNvPr id="21" name="圆角矩形 20"/>
          <p:cNvSpPr/>
          <p:nvPr/>
        </p:nvSpPr>
        <p:spPr>
          <a:xfrm>
            <a:off x="3536950" y="3961765"/>
            <a:ext cx="1817370" cy="3962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schemeClr val="tx1"/>
                </a:solidFill>
              </a:rPr>
              <a:t>风险告知卡</a:t>
            </a:r>
            <a:endParaRPr lang="zh-CN">
              <a:solidFill>
                <a:schemeClr val="tx1"/>
              </a:solidFill>
            </a:endParaRPr>
          </a:p>
        </p:txBody>
      </p:sp>
      <p:sp>
        <p:nvSpPr>
          <p:cNvPr id="23" name="圆角矩形 22"/>
          <p:cNvSpPr/>
          <p:nvPr/>
        </p:nvSpPr>
        <p:spPr>
          <a:xfrm>
            <a:off x="3536950" y="2669540"/>
            <a:ext cx="1817370" cy="6438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schemeClr val="tx1"/>
                </a:solidFill>
              </a:rPr>
              <a:t>职业病危害风险评估报告</a:t>
            </a:r>
            <a:endParaRPr lang="zh-CN">
              <a:solidFill>
                <a:schemeClr val="tx1"/>
              </a:solidFill>
            </a:endParaRPr>
          </a:p>
        </p:txBody>
      </p:sp>
      <p:sp>
        <p:nvSpPr>
          <p:cNvPr id="24" name="圆角矩形 23"/>
          <p:cNvSpPr/>
          <p:nvPr/>
        </p:nvSpPr>
        <p:spPr>
          <a:xfrm>
            <a:off x="3536950" y="4693285"/>
            <a:ext cx="3063875" cy="3962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schemeClr val="tx1"/>
                </a:solidFill>
              </a:rPr>
              <a:t>现场管理</a:t>
            </a:r>
            <a:r>
              <a:rPr lang="zh-CN">
                <a:solidFill>
                  <a:schemeClr val="tx1"/>
                </a:solidFill>
                <a:sym typeface="+mn-ea"/>
              </a:rPr>
              <a:t>隐患排查项目清单</a:t>
            </a:r>
            <a:endParaRPr lang="zh-CN">
              <a:solidFill>
                <a:schemeClr val="tx1"/>
              </a:solidFill>
              <a:sym typeface="+mn-ea"/>
            </a:endParaRPr>
          </a:p>
        </p:txBody>
      </p:sp>
      <p:sp>
        <p:nvSpPr>
          <p:cNvPr id="25" name="圆角矩形 24"/>
          <p:cNvSpPr/>
          <p:nvPr/>
        </p:nvSpPr>
        <p:spPr>
          <a:xfrm>
            <a:off x="3536950" y="5173980"/>
            <a:ext cx="3063875" cy="3962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schemeClr val="tx1"/>
                </a:solidFill>
              </a:rPr>
              <a:t>基础管理隐患排查项目清单</a:t>
            </a:r>
            <a:endParaRPr lang="zh-CN">
              <a:solidFill>
                <a:schemeClr val="tx1"/>
              </a:solidFill>
            </a:endParaRPr>
          </a:p>
        </p:txBody>
      </p:sp>
      <p:sp>
        <p:nvSpPr>
          <p:cNvPr id="26" name="圆角矩形 25"/>
          <p:cNvSpPr/>
          <p:nvPr/>
        </p:nvSpPr>
        <p:spPr>
          <a:xfrm>
            <a:off x="3536950" y="5654675"/>
            <a:ext cx="3063875" cy="3962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schemeClr val="tx1"/>
                </a:solidFill>
              </a:rPr>
              <a:t>现场管理类隐患治理台账</a:t>
            </a:r>
            <a:endParaRPr lang="zh-CN">
              <a:solidFill>
                <a:schemeClr val="tx1"/>
              </a:solidFill>
            </a:endParaRPr>
          </a:p>
        </p:txBody>
      </p:sp>
      <p:sp>
        <p:nvSpPr>
          <p:cNvPr id="27" name="圆角矩形 26"/>
          <p:cNvSpPr/>
          <p:nvPr/>
        </p:nvSpPr>
        <p:spPr>
          <a:xfrm>
            <a:off x="3536950" y="6135370"/>
            <a:ext cx="3063875" cy="3962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schemeClr val="tx1"/>
                </a:solidFill>
              </a:rPr>
              <a:t>基础管理类隐患</a:t>
            </a:r>
            <a:r>
              <a:rPr lang="zh-CN">
                <a:solidFill>
                  <a:schemeClr val="tx1"/>
                </a:solidFill>
                <a:sym typeface="+mn-ea"/>
              </a:rPr>
              <a:t>治理台账</a:t>
            </a:r>
            <a:endParaRPr lang="zh-CN">
              <a:solidFill>
                <a:schemeClr val="tx1"/>
              </a:solidFill>
              <a:sym typeface="+mn-ea"/>
            </a:endParaRPr>
          </a:p>
        </p:txBody>
      </p:sp>
      <p:sp>
        <p:nvSpPr>
          <p:cNvPr id="28" name=" 2050"/>
          <p:cNvSpPr/>
          <p:nvPr/>
        </p:nvSpPr>
        <p:spPr bwMode="auto">
          <a:xfrm flipH="1">
            <a:off x="2025650" y="3306445"/>
            <a:ext cx="259080" cy="237744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9" name="文本框 28"/>
          <p:cNvSpPr txBox="1"/>
          <p:nvPr/>
        </p:nvSpPr>
        <p:spPr>
          <a:xfrm>
            <a:off x="2186305" y="3215005"/>
            <a:ext cx="1210945" cy="645160"/>
          </a:xfrm>
          <a:prstGeom prst="rect">
            <a:avLst/>
          </a:prstGeom>
          <a:noFill/>
        </p:spPr>
        <p:txBody>
          <a:bodyPr wrap="square" rtlCol="0">
            <a:spAutoFit/>
          </a:bodyPr>
          <a:lstStyle/>
          <a:p>
            <a:r>
              <a:rPr lang="zh-CN" altLang="en-US"/>
              <a:t>风险分级</a:t>
            </a:r>
            <a:endParaRPr lang="zh-CN" altLang="en-US"/>
          </a:p>
          <a:p>
            <a:r>
              <a:rPr lang="zh-CN" altLang="en-US"/>
              <a:t>管控体系</a:t>
            </a:r>
            <a:endParaRPr lang="zh-CN" altLang="en-US"/>
          </a:p>
        </p:txBody>
      </p:sp>
      <p:sp>
        <p:nvSpPr>
          <p:cNvPr id="30" name="文本框 29"/>
          <p:cNvSpPr txBox="1"/>
          <p:nvPr/>
        </p:nvSpPr>
        <p:spPr>
          <a:xfrm>
            <a:off x="2186305" y="5220335"/>
            <a:ext cx="1210310" cy="645160"/>
          </a:xfrm>
          <a:prstGeom prst="rect">
            <a:avLst/>
          </a:prstGeom>
          <a:noFill/>
        </p:spPr>
        <p:txBody>
          <a:bodyPr wrap="square" rtlCol="0">
            <a:spAutoFit/>
          </a:bodyPr>
          <a:lstStyle/>
          <a:p>
            <a:r>
              <a:rPr lang="zh-CN" altLang="en-US"/>
              <a:t>隐患排查</a:t>
            </a:r>
            <a:endParaRPr lang="zh-CN" altLang="en-US"/>
          </a:p>
          <a:p>
            <a:r>
              <a:rPr lang="zh-CN" altLang="en-US"/>
              <a:t>治理体系</a:t>
            </a:r>
            <a:endParaRPr lang="zh-CN" altLang="en-US"/>
          </a:p>
        </p:txBody>
      </p:sp>
      <p:sp>
        <p:nvSpPr>
          <p:cNvPr id="31" name=" 2050"/>
          <p:cNvSpPr/>
          <p:nvPr/>
        </p:nvSpPr>
        <p:spPr bwMode="auto">
          <a:xfrm flipH="1">
            <a:off x="3234690" y="2941320"/>
            <a:ext cx="259080" cy="123825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2" name=" 2050"/>
          <p:cNvSpPr/>
          <p:nvPr/>
        </p:nvSpPr>
        <p:spPr bwMode="auto">
          <a:xfrm flipH="1">
            <a:off x="3251200" y="4693285"/>
            <a:ext cx="259080" cy="183832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4" name="下箭头 33"/>
          <p:cNvSpPr/>
          <p:nvPr/>
        </p:nvSpPr>
        <p:spPr>
          <a:xfrm>
            <a:off x="6689090" y="2224405"/>
            <a:ext cx="472440" cy="502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下箭头 34"/>
          <p:cNvSpPr/>
          <p:nvPr/>
        </p:nvSpPr>
        <p:spPr>
          <a:xfrm>
            <a:off x="6689090" y="3387725"/>
            <a:ext cx="472440" cy="502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195" y="432902"/>
            <a:ext cx="10533488" cy="6000750"/>
          </a:xfrm>
          <a:prstGeom prst="rect">
            <a:avLst/>
          </a:prstGeom>
        </p:spPr>
        <p:txBody>
          <a:bodyPr wrap="square">
            <a:spAutoFit/>
          </a:bodyPr>
          <a:lstStyle/>
          <a:p>
            <a:pPr>
              <a:lnSpc>
                <a:spcPct val="150000"/>
              </a:lnSpc>
            </a:pPr>
            <a:r>
              <a:rPr lang="zh-CN" altLang="en-US" sz="3200" b="1" dirty="0">
                <a:latin typeface="微软雅黑" panose="020B0503020204020204" pitchFamily="34" charset="-122"/>
                <a:ea typeface="微软雅黑" panose="020B0503020204020204" pitchFamily="34" charset="-122"/>
                <a:sym typeface="+mn-ea"/>
              </a:rPr>
              <a:t>（四）职业病危害风险分级管控和隐患排查治理体系</a:t>
            </a:r>
            <a:endParaRPr lang="zh-CN" altLang="zh-CN" sz="3600" b="1" dirty="0">
              <a:effectLst/>
              <a:latin typeface="微软雅黑" panose="020B0503020204020204" pitchFamily="34" charset="-122"/>
              <a:ea typeface="微软雅黑" panose="020B0503020204020204" pitchFamily="34" charset="-122"/>
              <a:cs typeface="宋体" panose="02010600030101010101" pitchFamily="2" charset="-122"/>
            </a:endParaRPr>
          </a:p>
          <a:p>
            <a:pPr indent="304800">
              <a:lnSpc>
                <a:spcPct val="150000"/>
              </a:lnSpc>
              <a:buFont typeface="Wingdings" panose="05000000000000000000" pitchFamily="2" charset="2"/>
              <a:buChar char="Ø"/>
            </a:pPr>
            <a:r>
              <a:rPr lang="zh-CN" altLang="zh-CN" sz="2000" b="1"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作业岗位职业病</a:t>
            </a:r>
            <a:r>
              <a:rPr lang="zh-CN" altLang="zh-CN" sz="2000" b="1" u="sng"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危害</a:t>
            </a:r>
            <a:r>
              <a:rPr lang="zh-CN" altLang="zh-CN" sz="2000" b="1"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作业</a:t>
            </a:r>
            <a:r>
              <a:rPr lang="zh-CN" altLang="zh-CN" sz="2000" b="1" u="sng"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分级</a:t>
            </a:r>
            <a:r>
              <a:rPr lang="zh-CN" altLang="en-US" sz="20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sz="20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50000"/>
              </a:lnSpc>
              <a:buFont typeface="Wingdings" panose="05000000000000000000" charset="0"/>
              <a:buChar char=""/>
            </a:pPr>
            <a:r>
              <a:rPr lang="zh-CN" altLang="zh-CN" sz="2000" b="1"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接触生产性粉尘作业分级：</a:t>
            </a:r>
            <a:endParaRPr lang="en-US" altLang="zh-CN" sz="2000" b="1"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endParaRPr lang="zh-CN" altLang="zh-CN" sz="2000" b="1"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G  ——分级指数；</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WM ——粉尘中游离二氧化硅含量的权重数；</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WB ——工作场所空气中粉尘职业接触比值的权重数；</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WL ——劳动者体力劳动强度的权重数。</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50000"/>
              </a:lnSpc>
              <a:buFont typeface="Wingdings" panose="05000000000000000000" charset="0"/>
              <a:buChar char=""/>
            </a:pPr>
            <a:r>
              <a:rPr lang="zh-CN" altLang="zh-CN" sz="2000" b="1"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接触化学物作业分级：</a:t>
            </a:r>
            <a:endParaRPr lang="zh-CN" altLang="zh-CN" sz="2000" b="1"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G  ——分级指数；</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WD ——化学物危害程度的权重数；</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WB ——工作场所化学物职业接触比值的权重数；</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WL ——劳动者体力劳动强度的权重数。</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灯片编号占位符 4"/>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a:latin typeface="微软雅黑" panose="020B0503020204020204" pitchFamily="34" charset="-122"/>
              <a:ea typeface="微软雅黑" panose="020B0503020204020204" pitchFamily="34" charset="-122"/>
            </a:endParaRPr>
          </a:p>
        </p:txBody>
      </p:sp>
      <p:graphicFrame>
        <p:nvGraphicFramePr>
          <p:cNvPr id="6" name="对象 5"/>
          <p:cNvGraphicFramePr/>
          <p:nvPr/>
        </p:nvGraphicFramePr>
        <p:xfrm>
          <a:off x="1041400" y="2098675"/>
          <a:ext cx="3374390" cy="541655"/>
        </p:xfrm>
        <a:graphic>
          <a:graphicData uri="http://schemas.openxmlformats.org/presentationml/2006/ole">
            <mc:AlternateContent xmlns:mc="http://schemas.openxmlformats.org/markup-compatibility/2006">
              <mc:Choice xmlns:v="urn:schemas-microsoft-com:vml" Requires="v">
                <p:oleObj spid="_x0000_s3094" name="" r:id="rId1" imgW="2411730" imgH="455295" progId="Equation.KSEE3">
                  <p:embed/>
                </p:oleObj>
              </mc:Choice>
              <mc:Fallback>
                <p:oleObj name="" r:id="rId1" imgW="2411730" imgH="455295" progId="Equation.KSEE3">
                  <p:embed/>
                  <p:pic>
                    <p:nvPicPr>
                      <p:cNvPr id="0" name="图片 6"/>
                      <p:cNvPicPr/>
                      <p:nvPr/>
                    </p:nvPicPr>
                    <p:blipFill>
                      <a:blip r:embed="rId2"/>
                      <a:stretch>
                        <a:fillRect/>
                      </a:stretch>
                    </p:blipFill>
                    <p:spPr>
                      <a:xfrm>
                        <a:off x="1041400" y="2098675"/>
                        <a:ext cx="3374390" cy="541655"/>
                      </a:xfrm>
                      <a:prstGeom prst="rect">
                        <a:avLst/>
                      </a:prstGeom>
                    </p:spPr>
                  </p:pic>
                </p:oleObj>
              </mc:Fallback>
            </mc:AlternateContent>
          </a:graphicData>
        </a:graphic>
      </p:graphicFrame>
      <p:graphicFrame>
        <p:nvGraphicFramePr>
          <p:cNvPr id="3" name="对象 22"/>
          <p:cNvGraphicFramePr>
            <a:graphicFrameLocks noChangeAspect="1"/>
          </p:cNvGraphicFramePr>
          <p:nvPr/>
        </p:nvGraphicFramePr>
        <p:xfrm>
          <a:off x="1041400" y="4466590"/>
          <a:ext cx="3374390" cy="529590"/>
        </p:xfrm>
        <a:graphic>
          <a:graphicData uri="http://schemas.openxmlformats.org/presentationml/2006/ole">
            <mc:AlternateContent xmlns:mc="http://schemas.openxmlformats.org/markup-compatibility/2006">
              <mc:Choice xmlns:v="urn:schemas-microsoft-com:vml" Requires="v">
                <p:oleObj spid="_x0000_s3095" name="" r:id="rId3" imgW="1154430" imgH="215900" progId="Equation.3">
                  <p:embed/>
                </p:oleObj>
              </mc:Choice>
              <mc:Fallback>
                <p:oleObj name="" r:id="rId3" imgW="1154430" imgH="215900" progId="Equation.3">
                  <p:embed/>
                  <p:pic>
                    <p:nvPicPr>
                      <p:cNvPr id="0" name="图片 3075"/>
                      <p:cNvPicPr/>
                      <p:nvPr/>
                    </p:nvPicPr>
                    <p:blipFill>
                      <a:blip r:embed="rId4"/>
                      <a:stretch>
                        <a:fillRect/>
                      </a:stretch>
                    </p:blipFill>
                    <p:spPr>
                      <a:xfrm>
                        <a:off x="1041400" y="4466590"/>
                        <a:ext cx="3374390" cy="529590"/>
                      </a:xfrm>
                      <a:prstGeom prst="rect">
                        <a:avLst/>
                      </a:prstGeom>
                      <a:noFill/>
                      <a:ln w="38100">
                        <a:noFill/>
                        <a:miter/>
                      </a:ln>
                    </p:spPr>
                  </p:pic>
                </p:oleObj>
              </mc:Fallback>
            </mc:AlternateContent>
          </a:graphicData>
        </a:graphic>
      </p:graphicFrame>
      <p:graphicFrame>
        <p:nvGraphicFramePr>
          <p:cNvPr id="4" name="表格 3"/>
          <p:cNvGraphicFramePr/>
          <p:nvPr/>
        </p:nvGraphicFramePr>
        <p:xfrm>
          <a:off x="6055995" y="4176395"/>
          <a:ext cx="5154295" cy="1876425"/>
        </p:xfrm>
        <a:graphic>
          <a:graphicData uri="http://schemas.openxmlformats.org/drawingml/2006/table">
            <a:tbl>
              <a:tblPr firstRow="1" bandRow="1">
                <a:tableStyleId>{5940675A-B579-460E-94D1-54222C63F5DA}</a:tableStyleId>
              </a:tblPr>
              <a:tblGrid>
                <a:gridCol w="2677795"/>
                <a:gridCol w="2476500"/>
              </a:tblGrid>
              <a:tr h="375285">
                <a:tc>
                  <a:txBody>
                    <a:bodyPr/>
                    <a:lstStyle/>
                    <a:p>
                      <a:pPr indent="0" algn="ctr">
                        <a:buNone/>
                      </a:pPr>
                      <a:r>
                        <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rPr>
                        <a:t>分级指数</a:t>
                      </a:r>
                      <a:r>
                        <a:rPr lang="en-US" altLang="zh-CN" sz="1600" b="1">
                          <a:solidFill>
                            <a:srgbClr val="050101"/>
                          </a:solidFill>
                          <a:latin typeface="宋体" panose="02010600030101010101" pitchFamily="2" charset="-122"/>
                          <a:ea typeface="宋体" panose="02010600030101010101" pitchFamily="2" charset="-122"/>
                          <a:cs typeface="宋体" panose="02010600030101010101" pitchFamily="2" charset="-122"/>
                        </a:rPr>
                        <a:t>(G)</a:t>
                      </a:r>
                      <a:endParaRPr lang="en-US" altLang="zh-CN" sz="1600" b="1">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rPr>
                        <a:t>作业分级</a:t>
                      </a:r>
                      <a:endPar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5285">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G≤1</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相对无害</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5285">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1</a:t>
                      </a: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a:t>
                      </a: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G≤6</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轻度危害</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5285">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6</a:t>
                      </a: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a:t>
                      </a: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G≤24</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中度危害</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5285">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G</a:t>
                      </a: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a:t>
                      </a: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24</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重度危害</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nvGraphicFramePr>
        <p:xfrm>
          <a:off x="6055995" y="1793875"/>
          <a:ext cx="5154295" cy="1924050"/>
        </p:xfrm>
        <a:graphic>
          <a:graphicData uri="http://schemas.openxmlformats.org/drawingml/2006/table">
            <a:tbl>
              <a:tblPr firstRow="1" bandRow="1">
                <a:tableStyleId>{5940675A-B579-460E-94D1-54222C63F5DA}</a:tableStyleId>
              </a:tblPr>
              <a:tblGrid>
                <a:gridCol w="2561590"/>
                <a:gridCol w="2592705"/>
              </a:tblGrid>
              <a:tr h="384810">
                <a:tc>
                  <a:txBody>
                    <a:bodyPr/>
                    <a:lstStyle/>
                    <a:p>
                      <a:pPr indent="0" algn="ctr">
                        <a:buNone/>
                      </a:pPr>
                      <a:r>
                        <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rPr>
                        <a:t>分级指数</a:t>
                      </a:r>
                      <a:r>
                        <a:rPr lang="en-US" altLang="zh-CN" sz="1600" b="1">
                          <a:solidFill>
                            <a:srgbClr val="050101"/>
                          </a:solidFill>
                          <a:latin typeface="宋体" panose="02010600030101010101" pitchFamily="2" charset="-122"/>
                          <a:ea typeface="宋体" panose="02010600030101010101" pitchFamily="2" charset="-122"/>
                          <a:cs typeface="宋体" panose="02010600030101010101" pitchFamily="2" charset="-122"/>
                        </a:rPr>
                        <a:t>(G)</a:t>
                      </a:r>
                      <a:endParaRPr lang="en-US" altLang="zh-CN" sz="1600" b="1">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rPr>
                        <a:t>作业分级</a:t>
                      </a:r>
                      <a:endPar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810">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G≤1</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相对无害</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810">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1</a:t>
                      </a: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a:t>
                      </a: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G≤6</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轻度危害</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810">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6</a:t>
                      </a: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a:t>
                      </a: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G≤16</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中度危害</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810">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G</a:t>
                      </a: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a:t>
                      </a: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16</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重度危害</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燕尾形箭头 8"/>
          <p:cNvSpPr/>
          <p:nvPr/>
        </p:nvSpPr>
        <p:spPr>
          <a:xfrm>
            <a:off x="4824095" y="1793875"/>
            <a:ext cx="1000125" cy="3917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燕尾形箭头 9"/>
          <p:cNvSpPr/>
          <p:nvPr/>
        </p:nvSpPr>
        <p:spPr>
          <a:xfrm>
            <a:off x="4824095" y="4176395"/>
            <a:ext cx="1000125" cy="3917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195" y="432902"/>
            <a:ext cx="10533488" cy="4431030"/>
          </a:xfrm>
          <a:prstGeom prst="rect">
            <a:avLst/>
          </a:prstGeom>
        </p:spPr>
        <p:txBody>
          <a:bodyPr wrap="square">
            <a:spAutoFit/>
          </a:bodyPr>
          <a:lstStyle/>
          <a:p>
            <a:pPr>
              <a:lnSpc>
                <a:spcPct val="150000"/>
              </a:lnSpc>
            </a:pPr>
            <a:r>
              <a:rPr lang="zh-CN" altLang="en-US" sz="3200" b="1" dirty="0">
                <a:latin typeface="微软雅黑" panose="020B0503020204020204" pitchFamily="34" charset="-122"/>
                <a:ea typeface="微软雅黑" panose="020B0503020204020204" pitchFamily="34" charset="-122"/>
                <a:sym typeface="+mn-ea"/>
              </a:rPr>
              <a:t>（四）职业病危害风险分级管控和隐患排查治理体系</a:t>
            </a:r>
            <a:endParaRPr lang="zh-CN" altLang="zh-CN" sz="3600" b="1" dirty="0">
              <a:effectLst/>
              <a:latin typeface="微软雅黑" panose="020B0503020204020204" pitchFamily="34" charset="-122"/>
              <a:ea typeface="微软雅黑" panose="020B0503020204020204" pitchFamily="34" charset="-122"/>
              <a:cs typeface="宋体" panose="02010600030101010101" pitchFamily="2" charset="-122"/>
            </a:endParaRPr>
          </a:p>
          <a:p>
            <a:pPr indent="304800">
              <a:lnSpc>
                <a:spcPct val="150000"/>
              </a:lnSpc>
              <a:buFont typeface="Wingdings" panose="05000000000000000000" pitchFamily="2" charset="2"/>
              <a:buChar char="Ø"/>
            </a:pPr>
            <a:r>
              <a:rPr lang="zh-CN" altLang="zh-CN" sz="2000" b="1"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作业岗位职业病</a:t>
            </a:r>
            <a:r>
              <a:rPr lang="zh-CN" altLang="zh-CN" sz="2000" b="1" u="sng"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危害</a:t>
            </a:r>
            <a:r>
              <a:rPr lang="zh-CN" altLang="zh-CN" sz="2000" b="1"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作业</a:t>
            </a:r>
            <a:r>
              <a:rPr lang="zh-CN" altLang="zh-CN" sz="2000" b="1" u="sng"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分级</a:t>
            </a:r>
            <a:r>
              <a:rPr lang="zh-CN" altLang="en-US" sz="20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sz="20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50000"/>
              </a:lnSpc>
              <a:buFont typeface="Wingdings" panose="05000000000000000000" charset="0"/>
              <a:buChar char=""/>
            </a:pPr>
            <a:r>
              <a:rPr lang="zh-CN" altLang="zh-CN" sz="2000" b="1"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接触高温作业分级：</a:t>
            </a:r>
            <a:endParaRPr lang="zh-CN" altLang="zh-CN" sz="2000" b="1"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根据劳动者体力劳动强度、接触高温作业时间和WBGT测量结果按照GBZ/T 229.3的规定将高温作业分为轻度危害（Ⅰ级）、中度危害（Ⅱ级）、重度危害(Ⅲ 级)和极度危害(Ⅳ级)。</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50000"/>
              </a:lnSpc>
              <a:buFont typeface="Wingdings" panose="05000000000000000000" charset="0"/>
              <a:buChar char=""/>
            </a:pPr>
            <a:r>
              <a:rPr lang="zh-CN" altLang="zh-CN" sz="2000" b="1"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接触噪声作业分级：</a:t>
            </a:r>
            <a:endParaRPr lang="zh-CN" altLang="zh-CN" sz="2000" b="1"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接触稳态噪声和非稳态连续噪声作业依据8小时等效声级（LEX,8h）或40小时等效声级（LEX,w）测量结果、接触脉冲噪声作业依据声压级峰值（Lpeak）和工作日内的脉冲次数（n）测量结果，按照GBZ/T 229.4的规定将噪声作业分为轻度危害、中度危害、重度危害和极度危害。</a:t>
            </a: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灯片编号占位符 4"/>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195" y="432902"/>
            <a:ext cx="10533488" cy="4799965"/>
          </a:xfrm>
          <a:prstGeom prst="rect">
            <a:avLst/>
          </a:prstGeom>
        </p:spPr>
        <p:txBody>
          <a:bodyPr wrap="square">
            <a:spAutoFit/>
          </a:bodyPr>
          <a:lstStyle/>
          <a:p>
            <a:pPr>
              <a:lnSpc>
                <a:spcPct val="150000"/>
              </a:lnSpc>
            </a:pPr>
            <a:r>
              <a:rPr lang="zh-CN" altLang="en-US" sz="3200" b="1" dirty="0">
                <a:latin typeface="微软雅黑" panose="020B0503020204020204" pitchFamily="34" charset="-122"/>
                <a:ea typeface="微软雅黑" panose="020B0503020204020204" pitchFamily="34" charset="-122"/>
                <a:sym typeface="+mn-ea"/>
              </a:rPr>
              <a:t>（四）职业病危害风险分级管控和隐患排查治理体系</a:t>
            </a:r>
            <a:endParaRPr lang="zh-CN" altLang="zh-CN" sz="3600" b="1" dirty="0">
              <a:effectLst/>
              <a:latin typeface="微软雅黑" panose="020B0503020204020204" pitchFamily="34" charset="-122"/>
              <a:ea typeface="微软雅黑" panose="020B0503020204020204" pitchFamily="34" charset="-122"/>
              <a:cs typeface="宋体" panose="02010600030101010101" pitchFamily="2" charset="-122"/>
            </a:endParaRPr>
          </a:p>
          <a:p>
            <a:pPr indent="304800">
              <a:lnSpc>
                <a:spcPct val="150000"/>
              </a:lnSpc>
              <a:buFont typeface="Wingdings" panose="05000000000000000000" pitchFamily="2" charset="2"/>
              <a:buChar char="Ø"/>
            </a:pPr>
            <a:r>
              <a:rPr lang="zh-CN" altLang="zh-CN" sz="2000" b="1"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作业岗位职业病危害</a:t>
            </a:r>
            <a:r>
              <a:rPr lang="zh-CN" altLang="zh-CN" sz="2000" b="1" u="sng" dirty="0">
                <a:solidFill>
                  <a:srgbClr val="C00000"/>
                </a:solidFill>
                <a:latin typeface="微软雅黑" panose="020B0503020204020204" pitchFamily="34" charset="-122"/>
                <a:ea typeface="微软雅黑" panose="020B0503020204020204" pitchFamily="34" charset="-122"/>
                <a:cs typeface="宋体" panose="02010600030101010101" pitchFamily="2" charset="-122"/>
              </a:rPr>
              <a:t>风险分级</a:t>
            </a:r>
            <a:r>
              <a:rPr lang="zh-CN" altLang="en-US" sz="20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sz="20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endParaRPr lang="en-US" altLang="zh-CN" sz="20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endParaRPr lang="en-US" altLang="zh-CN" sz="20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T ——风险值；</a:t>
            </a:r>
            <a:endPar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n ——职业病危害因素类别序号，i-n对应的取值(1～n)；</a:t>
            </a:r>
            <a:endPar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Ci——各类职业病危害作业级别的权重数；</a:t>
            </a:r>
            <a:endPar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M ——职业病危害防控措施权重数；</a:t>
            </a:r>
            <a:endPar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S ——职业病或职业健康损伤发生结果的权重数。</a:t>
            </a:r>
            <a:endPar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r>
              <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rPr>
              <a:t>P ——各作业岗位劳动定员的权重数。</a:t>
            </a:r>
            <a:endParaRPr lang="en-US" altLang="zh-CN" sz="1600" dirty="0" smtClean="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indent="0">
              <a:lnSpc>
                <a:spcPct val="150000"/>
              </a:lnSpc>
              <a:buFont typeface="Wingdings" panose="05000000000000000000" pitchFamily="2" charset="2"/>
              <a:buNone/>
            </a:pPr>
            <a:endParaRPr lang="zh-CN" altLang="zh-CN" sz="16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灯片编号占位符 4"/>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a:latin typeface="微软雅黑" panose="020B0503020204020204" pitchFamily="34" charset="-122"/>
              <a:ea typeface="微软雅黑" panose="020B0503020204020204" pitchFamily="34" charset="-122"/>
            </a:endParaRPr>
          </a:p>
        </p:txBody>
      </p:sp>
      <p:graphicFrame>
        <p:nvGraphicFramePr>
          <p:cNvPr id="3" name="对象 23"/>
          <p:cNvGraphicFramePr>
            <a:graphicFrameLocks noChangeAspect="1"/>
          </p:cNvGraphicFramePr>
          <p:nvPr/>
        </p:nvGraphicFramePr>
        <p:xfrm>
          <a:off x="1041400" y="1734185"/>
          <a:ext cx="3056255" cy="821055"/>
        </p:xfrm>
        <a:graphic>
          <a:graphicData uri="http://schemas.openxmlformats.org/presentationml/2006/ole">
            <mc:AlternateContent xmlns:mc="http://schemas.openxmlformats.org/markup-compatibility/2006">
              <mc:Choice xmlns:v="urn:schemas-microsoft-com:vml" Requires="v">
                <p:oleObj spid="_x0000_s4105" name="" r:id="rId1" imgW="1447165" imgH="431800" progId="Equation.3">
                  <p:embed/>
                </p:oleObj>
              </mc:Choice>
              <mc:Fallback>
                <p:oleObj name="" r:id="rId1" imgW="1447165" imgH="431800" progId="Equation.3">
                  <p:embed/>
                  <p:pic>
                    <p:nvPicPr>
                      <p:cNvPr id="0" name="图片 3075"/>
                      <p:cNvPicPr/>
                      <p:nvPr/>
                    </p:nvPicPr>
                    <p:blipFill>
                      <a:blip r:embed="rId2"/>
                      <a:stretch>
                        <a:fillRect/>
                      </a:stretch>
                    </p:blipFill>
                    <p:spPr>
                      <a:xfrm>
                        <a:off x="1041400" y="1734185"/>
                        <a:ext cx="3056255" cy="821055"/>
                      </a:xfrm>
                      <a:prstGeom prst="rect">
                        <a:avLst/>
                      </a:prstGeom>
                      <a:noFill/>
                      <a:ln w="38100">
                        <a:noFill/>
                        <a:miter/>
                      </a:ln>
                    </p:spPr>
                  </p:pic>
                </p:oleObj>
              </mc:Fallback>
            </mc:AlternateContent>
          </a:graphicData>
        </a:graphic>
      </p:graphicFrame>
      <p:graphicFrame>
        <p:nvGraphicFramePr>
          <p:cNvPr id="4" name="表格 3"/>
          <p:cNvGraphicFramePr/>
          <p:nvPr/>
        </p:nvGraphicFramePr>
        <p:xfrm>
          <a:off x="6282690" y="1734185"/>
          <a:ext cx="5292090" cy="2994025"/>
        </p:xfrm>
        <a:graphic>
          <a:graphicData uri="http://schemas.openxmlformats.org/drawingml/2006/table">
            <a:tbl>
              <a:tblPr firstRow="1" bandRow="1">
                <a:tableStyleId>{5940675A-B579-460E-94D1-54222C63F5DA}</a:tableStyleId>
              </a:tblPr>
              <a:tblGrid>
                <a:gridCol w="1772920"/>
                <a:gridCol w="1759585"/>
                <a:gridCol w="1759585"/>
              </a:tblGrid>
              <a:tr h="598805">
                <a:tc>
                  <a:txBody>
                    <a:bodyPr/>
                    <a:lstStyle/>
                    <a:p>
                      <a:pPr indent="0" algn="ctr">
                        <a:buNone/>
                      </a:pPr>
                      <a:r>
                        <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rPr>
                        <a:t>风险值（</a:t>
                      </a:r>
                      <a:r>
                        <a:rPr lang="en-US" altLang="zh-CN" sz="1600" b="1">
                          <a:solidFill>
                            <a:srgbClr val="050101"/>
                          </a:solidFill>
                          <a:latin typeface="宋体" panose="02010600030101010101" pitchFamily="2" charset="-122"/>
                          <a:ea typeface="宋体" panose="02010600030101010101" pitchFamily="2" charset="-122"/>
                          <a:cs typeface="宋体" panose="02010600030101010101" pitchFamily="2" charset="-122"/>
                        </a:rPr>
                        <a:t>T</a:t>
                      </a:r>
                      <a:r>
                        <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rPr>
                        <a:t>风险分级</a:t>
                      </a:r>
                      <a:endPar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rPr>
                        <a:t>标识色</a:t>
                      </a:r>
                      <a:endParaRPr lang="zh-CN" altLang="en-US" sz="1600" b="1">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8805">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T≤1</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低风险</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蓝</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8805">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1</a:t>
                      </a: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a:t>
                      </a: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T≤8</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一般风险</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黄</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8805">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8</a:t>
                      </a: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a:t>
                      </a: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T≤32</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较大风险</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橙</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8805">
                <a:tc>
                  <a:txBody>
                    <a:bodyPr/>
                    <a:lstStyle/>
                    <a:p>
                      <a:pPr indent="0" algn="ctr">
                        <a:buNone/>
                      </a:pP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T</a:t>
                      </a: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a:t>
                      </a:r>
                      <a:r>
                        <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rPr>
                        <a:t>32</a:t>
                      </a:r>
                      <a:endParaRPr lang="en-US" altLang="zh-CN"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rPr>
                        <a:t>红</a:t>
                      </a:r>
                      <a:endParaRPr lang="zh-CN" altLang="en-US" sz="16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270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a:latin typeface="微软雅黑" panose="020B0503020204020204" pitchFamily="34" charset="-122"/>
              <a:ea typeface="微软雅黑" panose="020B0503020204020204" pitchFamily="34" charset="-122"/>
            </a:endParaRPr>
          </a:p>
        </p:txBody>
      </p:sp>
      <p:sp>
        <p:nvSpPr>
          <p:cNvPr id="100" name="文本框 99"/>
          <p:cNvSpPr txBox="1"/>
          <p:nvPr/>
        </p:nvSpPr>
        <p:spPr>
          <a:xfrm>
            <a:off x="1348740" y="323215"/>
            <a:ext cx="9449435" cy="398780"/>
          </a:xfrm>
          <a:prstGeom prst="rect">
            <a:avLst/>
          </a:prstGeom>
          <a:noFill/>
          <a:ln w="9525">
            <a:noFill/>
          </a:ln>
        </p:spPr>
        <p:txBody>
          <a:bodyPr wrap="square">
            <a:spAutoFit/>
          </a:bodyPr>
          <a:lstStyle/>
          <a:p>
            <a:pPr indent="0" algn="l"/>
            <a:r>
              <a:rPr lang="zh-CN" altLang="en-US" sz="2000" b="1">
                <a:latin typeface="宋体" panose="02010600030101010101" pitchFamily="2" charset="-122"/>
                <a:ea typeface="宋体" panose="02010600030101010101" pitchFamily="2" charset="-122"/>
                <a:cs typeface="宋体" panose="02010600030101010101" pitchFamily="2" charset="-122"/>
              </a:rPr>
              <a:t>职业病危害风险告知卡明细表</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p:nvPr/>
        </p:nvGraphicFramePr>
        <p:xfrm>
          <a:off x="1348105" y="838200"/>
          <a:ext cx="9798050" cy="5640705"/>
        </p:xfrm>
        <a:graphic>
          <a:graphicData uri="http://schemas.openxmlformats.org/drawingml/2006/table">
            <a:tbl>
              <a:tblPr firstRow="1" bandRow="1">
                <a:tableStyleId>{5940675A-B579-460E-94D1-54222C63F5DA}</a:tableStyleId>
              </a:tblPr>
              <a:tblGrid>
                <a:gridCol w="687705"/>
                <a:gridCol w="967105"/>
                <a:gridCol w="4851400"/>
                <a:gridCol w="1294765"/>
                <a:gridCol w="1997075"/>
              </a:tblGrid>
              <a:tr h="268605">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编号</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风险点名称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风险等级</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01</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一车间粉棉操作工接触棉尘、噪声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一般风险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02</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一车间醚化操作巡检工接触化学物、高温及噪声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可能导致急性职业性中毒</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03</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一车间脱溶洗涤巡检工接触化学物、高温及噪声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可能导致急性职业性中毒</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04</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一车间溶剂配置工接触化学物、高温及噪声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可能导致急性职业性中毒</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05</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一车间后处理操作工接触粉尘、高温及噪声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较大风险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06</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一车间混料包装操作工接触粉尘、噪声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一般风险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07</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一车间洁净厂房操作工接触粉尘、噪声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低风险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08</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一车间降解操作工接触粉尘、化学物及噪声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可能导致急性职业性中毒</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09</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二车间粉棉操作工接触棉尘、噪声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一般风险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10</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二车间醚化操作巡检工接触化学物、高温及噪声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可能导致急性职业性中毒</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11</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二车间脱溶洗涤巡检工接触化学物、高温及噪声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可能导致急性职业性中毒</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12</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二车间溶剂配置工接触化学物、高温及噪声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可能导致急性职业性中毒</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13</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二车间后处理操作工接触粉尘、高温、化学物及噪声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一般风险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14</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二车间混料包装操作工接触粉尘及噪声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一般风险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15</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综合车间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四效蒸发操作工接触化学物、高温及噪声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一般风险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16</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综合车间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污水处理操作工接触化学物及噪声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可能导致急性职业性中毒</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17</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综合车间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制冷、纯水操作工接触化学物及噪声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低风险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18</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综合车间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罐区操作工接触化学物及噪声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重大风险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可能导致急性职业性中毒</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19</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机修车间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机修车间员工接触电焊烟尘、化学物及噪声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一般风险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605">
                <a:tc>
                  <a:txBody>
                    <a:bodyPr/>
                    <a:lstStyle/>
                    <a:p>
                      <a:pPr indent="0" algn="ctr">
                        <a:buNone/>
                      </a:pPr>
                      <a:r>
                        <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rPr>
                        <a:t>20</a:t>
                      </a:r>
                      <a:endParaRPr lang="en-US" altLang="zh-CN"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机修车间</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配电室电仪巡检工接触工频电磁场及噪声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低风险</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14604"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a:latin typeface="微软雅黑" panose="020B0503020204020204" pitchFamily="34" charset="-122"/>
              <a:ea typeface="微软雅黑" panose="020B0503020204020204" pitchFamily="34" charset="-122"/>
            </a:endParaRPr>
          </a:p>
        </p:txBody>
      </p:sp>
      <p:sp>
        <p:nvSpPr>
          <p:cNvPr id="2" name="文本框 1"/>
          <p:cNvSpPr txBox="1"/>
          <p:nvPr/>
        </p:nvSpPr>
        <p:spPr>
          <a:xfrm>
            <a:off x="3180762" y="422910"/>
            <a:ext cx="5955030" cy="583565"/>
          </a:xfrm>
          <a:prstGeom prst="rect">
            <a:avLst/>
          </a:prstGeom>
          <a:noFill/>
          <a:ln w="9525">
            <a:noFill/>
          </a:ln>
        </p:spPr>
        <p:txBody>
          <a:bodyPr wrap="square">
            <a:spAutoFit/>
          </a:bodyPr>
          <a:lstStyle/>
          <a:p>
            <a:pPr indent="0" algn="ctr"/>
            <a:r>
              <a:rPr lang="zh-CN" altLang="en-US" sz="2000" b="1" dirty="0">
                <a:latin typeface="宋体" panose="02010600030101010101" pitchFamily="2" charset="-122"/>
                <a:ea typeface="宋体" panose="02010600030101010101" pitchFamily="2" charset="-122"/>
                <a:cs typeface="宋体" panose="02010600030101010101" pitchFamily="2" charset="-122"/>
              </a:rPr>
              <a:t>职业病危害风险告知卡</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indent="0" algn="ctr"/>
            <a:r>
              <a:rPr lang="zh-CN" altLang="en-US" sz="1200" b="0" dirty="0">
                <a:latin typeface="宋体" panose="02010600030101010101" pitchFamily="2" charset="-122"/>
                <a:ea typeface="宋体" panose="02010600030101010101" pitchFamily="2" charset="-122"/>
                <a:cs typeface="宋体" panose="02010600030101010101" pitchFamily="2" charset="-122"/>
              </a:rPr>
              <a:t>编号：</a:t>
            </a:r>
            <a:r>
              <a:rPr lang="en-US" altLang="zh-CN" sz="1200" b="0" dirty="0">
                <a:latin typeface="宋体" panose="02010600030101010101" pitchFamily="2" charset="-122"/>
                <a:ea typeface="宋体" panose="02010600030101010101" pitchFamily="2" charset="-122"/>
                <a:cs typeface="宋体" panose="02010600030101010101" pitchFamily="2" charset="-122"/>
              </a:rPr>
              <a:t>01                                </a:t>
            </a:r>
            <a:r>
              <a:rPr lang="zh-CN" altLang="en-US" sz="1200" b="0" dirty="0">
                <a:latin typeface="宋体" panose="02010600030101010101" pitchFamily="2" charset="-122"/>
                <a:ea typeface="宋体" panose="02010600030101010101" pitchFamily="2" charset="-122"/>
                <a:cs typeface="宋体" panose="02010600030101010101" pitchFamily="2" charset="-122"/>
              </a:rPr>
              <a:t>填报时间：</a:t>
            </a:r>
            <a:r>
              <a:rPr lang="en-US" altLang="zh-CN" sz="1200" b="0" dirty="0">
                <a:latin typeface="宋体" panose="02010600030101010101" pitchFamily="2" charset="-122"/>
                <a:ea typeface="宋体" panose="02010600030101010101" pitchFamily="2" charset="-122"/>
                <a:cs typeface="宋体" panose="02010600030101010101" pitchFamily="2" charset="-122"/>
              </a:rPr>
              <a:t>2017</a:t>
            </a:r>
            <a:r>
              <a:rPr lang="zh-CN" altLang="en-US" sz="1200" b="0" dirty="0">
                <a:latin typeface="宋体" panose="02010600030101010101" pitchFamily="2" charset="-122"/>
                <a:ea typeface="宋体" panose="02010600030101010101" pitchFamily="2" charset="-122"/>
                <a:cs typeface="宋体" panose="02010600030101010101" pitchFamily="2" charset="-122"/>
              </a:rPr>
              <a:t>年</a:t>
            </a:r>
            <a:r>
              <a:rPr lang="en-US" altLang="zh-CN" sz="1200" b="0" dirty="0">
                <a:latin typeface="宋体" panose="02010600030101010101" pitchFamily="2" charset="-122"/>
                <a:ea typeface="宋体" panose="02010600030101010101" pitchFamily="2" charset="-122"/>
                <a:cs typeface="宋体" panose="02010600030101010101" pitchFamily="2" charset="-122"/>
              </a:rPr>
              <a:t>10</a:t>
            </a:r>
            <a:r>
              <a:rPr lang="zh-CN" altLang="en-US" sz="1200" b="0" dirty="0">
                <a:latin typeface="宋体" panose="02010600030101010101" pitchFamily="2" charset="-122"/>
                <a:ea typeface="宋体" panose="02010600030101010101" pitchFamily="2" charset="-122"/>
                <a:cs typeface="宋体" panose="02010600030101010101" pitchFamily="2" charset="-122"/>
              </a:rPr>
              <a:t>月</a:t>
            </a:r>
            <a:r>
              <a:rPr lang="en-US" altLang="zh-CN" sz="1200" b="0" dirty="0">
                <a:latin typeface="宋体" panose="02010600030101010101" pitchFamily="2" charset="-122"/>
                <a:ea typeface="宋体" panose="02010600030101010101" pitchFamily="2" charset="-122"/>
                <a:cs typeface="宋体" panose="02010600030101010101" pitchFamily="2" charset="-122"/>
              </a:rPr>
              <a:t>10</a:t>
            </a:r>
            <a:r>
              <a:rPr lang="zh-CN" altLang="en-US" sz="1200" b="0" dirty="0">
                <a:latin typeface="宋体" panose="02010600030101010101" pitchFamily="2" charset="-122"/>
                <a:ea typeface="宋体" panose="02010600030101010101" pitchFamily="2" charset="-122"/>
                <a:cs typeface="宋体" panose="02010600030101010101" pitchFamily="2" charset="-122"/>
              </a:rPr>
              <a:t>日</a:t>
            </a:r>
            <a:endParaRPr lang="zh-CN" altLang="en-US" dirty="0"/>
          </a:p>
        </p:txBody>
      </p:sp>
      <p:graphicFrame>
        <p:nvGraphicFramePr>
          <p:cNvPr id="3" name="表格 2"/>
          <p:cNvGraphicFramePr/>
          <p:nvPr/>
        </p:nvGraphicFramePr>
        <p:xfrm>
          <a:off x="3180762" y="1098550"/>
          <a:ext cx="5954713" cy="5549908"/>
        </p:xfrm>
        <a:graphic>
          <a:graphicData uri="http://schemas.openxmlformats.org/drawingml/2006/table">
            <a:tbl>
              <a:tblPr firstRow="1" bandRow="1">
                <a:tableStyleId>{5940675A-B579-460E-94D1-54222C63F5DA}</a:tableStyleId>
              </a:tblPr>
              <a:tblGrid>
                <a:gridCol w="352425"/>
                <a:gridCol w="749300"/>
                <a:gridCol w="874713"/>
                <a:gridCol w="762000"/>
                <a:gridCol w="1592262"/>
                <a:gridCol w="708025"/>
                <a:gridCol w="915988"/>
              </a:tblGrid>
              <a:tr h="215900">
                <a:tc rowSpan="8">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风险点基本情况</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风险点名称</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lstStyle/>
                    <a:p>
                      <a:pPr indent="0">
                        <a:buNone/>
                      </a:pPr>
                      <a:r>
                        <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rPr>
                        <a:t>一车间粉棉操作工接触棉尘、噪声</a:t>
                      </a:r>
                      <a:endParaRPr lang="zh-CN" altLang="en-US" sz="1400" b="0">
                        <a:solidFill>
                          <a:srgbClr val="050101"/>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05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风险等级</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一般风险</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标注色</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黄色</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风险描述</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危害因素</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作业分级</a:t>
                      </a:r>
                      <a:r>
                        <a:rPr lang="en-US" altLang="zh-CN" sz="1400" b="1">
                          <a:latin typeface="宋体" panose="02010600030101010101" pitchFamily="2" charset="-122"/>
                          <a:ea typeface="宋体" panose="02010600030101010101" pitchFamily="2" charset="-122"/>
                          <a:cs typeface="宋体" panose="02010600030101010101" pitchFamily="2" charset="-122"/>
                        </a:rPr>
                        <a:t>(G)</a:t>
                      </a:r>
                      <a:endParaRPr lang="en-US" altLang="zh-CN" sz="14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区域</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诱发事故类型</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责任人</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棉尘</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轻度危害</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抓棉机、粉棉机操作区</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棉尘病</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主任助理</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B cap="flat">
                      <a:noFill/>
                    </a:lnB>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噪声</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400" b="0">
                          <a:latin typeface="宋体" panose="02010600030101010101" pitchFamily="2" charset="-122"/>
                          <a:ea typeface="宋体" panose="02010600030101010101" pitchFamily="2" charset="-122"/>
                          <a:cs typeface="宋体" panose="02010600030101010101" pitchFamily="2" charset="-122"/>
                        </a:rPr>
                        <a:t>/</a:t>
                      </a:r>
                      <a:endParaRPr lang="en-US" altLang="zh-CN"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抓棉机、粉棉机操作区</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噪声聋</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r>
              <a:tr h="11893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风险管控措施</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cap="flat">
                      <a:noFill/>
                    </a:lnT>
                    <a:lnB w="9525" cap="flat" cmpd="sng">
                      <a:solidFill>
                        <a:srgbClr val="000000"/>
                      </a:solidFill>
                      <a:prstDash val="solid"/>
                      <a:headEnd type="none" w="med" len="med"/>
                      <a:tailEnd type="none" w="med" len="med"/>
                    </a:lnB>
                    <a:lnTlToBr>
                      <a:noFill/>
                    </a:lnTlToBr>
                    <a:lnBlToTr>
                      <a:noFill/>
                    </a:lnBlToTr>
                    <a:noFill/>
                  </a:tcPr>
                </a:tc>
                <a:tc gridSpan="5">
                  <a:txBody>
                    <a:bodyPr/>
                    <a:lstStyle/>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防尘措施</a:t>
                      </a:r>
                      <a:endParaRPr lang="zh-CN" altLang="en-US" sz="1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1</a:t>
                      </a:r>
                      <a:r>
                        <a:rPr lang="zh-CN" altLang="en-US" sz="1400" b="0">
                          <a:latin typeface="宋体" panose="02010600030101010101" pitchFamily="2" charset="-122"/>
                          <a:ea typeface="宋体" panose="02010600030101010101" pitchFamily="2" charset="-122"/>
                          <a:cs typeface="宋体" panose="02010600030101010101" pitchFamily="2" charset="-122"/>
                        </a:rPr>
                        <a:t>、采用密闭管道输送；</a:t>
                      </a:r>
                      <a:endParaRPr lang="zh-CN" altLang="en-US" sz="1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2</a:t>
                      </a:r>
                      <a:r>
                        <a:rPr lang="zh-CN" altLang="en-US" sz="1400" b="0">
                          <a:latin typeface="宋体" panose="02010600030101010101" pitchFamily="2" charset="-122"/>
                          <a:ea typeface="宋体" panose="02010600030101010101" pitchFamily="2" charset="-122"/>
                          <a:cs typeface="宋体" panose="02010600030101010101" pitchFamily="2" charset="-122"/>
                        </a:rPr>
                        <a:t>、车间设轴流风机，进行机械通风；</a:t>
                      </a:r>
                      <a:endParaRPr lang="zh-CN" altLang="en-US" sz="1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3</a:t>
                      </a:r>
                      <a:r>
                        <a:rPr lang="zh-CN" altLang="en-US" sz="1400" b="0">
                          <a:latin typeface="宋体" panose="02010600030101010101" pitchFamily="2" charset="-122"/>
                          <a:ea typeface="宋体" panose="02010600030101010101" pitchFamily="2" charset="-122"/>
                          <a:cs typeface="宋体" panose="02010600030101010101" pitchFamily="2" charset="-122"/>
                        </a:rPr>
                        <a:t>、配备脉冲布袋除尘器进行粉尘收集；</a:t>
                      </a:r>
                      <a:endParaRPr lang="zh-CN" altLang="en-US" sz="1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4</a:t>
                      </a:r>
                      <a:r>
                        <a:rPr lang="zh-CN" altLang="en-US" sz="1400" b="0">
                          <a:latin typeface="宋体" panose="02010600030101010101" pitchFamily="2" charset="-122"/>
                          <a:ea typeface="宋体" panose="02010600030101010101" pitchFamily="2" charset="-122"/>
                          <a:cs typeface="宋体" panose="02010600030101010101" pitchFamily="2" charset="-122"/>
                        </a:rPr>
                        <a:t>、用吸尘器清扫地面；</a:t>
                      </a:r>
                      <a:endParaRPr lang="zh-CN" altLang="en-US" sz="1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5</a:t>
                      </a:r>
                      <a:r>
                        <a:rPr lang="zh-CN" altLang="en-US" sz="1400" b="0">
                          <a:latin typeface="宋体" panose="02010600030101010101" pitchFamily="2" charset="-122"/>
                          <a:ea typeface="宋体" panose="02010600030101010101" pitchFamily="2" charset="-122"/>
                          <a:cs typeface="宋体" panose="02010600030101010101" pitchFamily="2" charset="-122"/>
                        </a:rPr>
                        <a:t>、操作人员佩戴防尘口罩。</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r>
              <a:tr h="12211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tcPr>
                </a:tc>
                <a:tc gridSpan="5">
                  <a:txBody>
                    <a:bodyPr/>
                    <a:lstStyle/>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防噪声措施</a:t>
                      </a:r>
                      <a:endParaRPr lang="zh-CN" altLang="en-US" sz="1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1</a:t>
                      </a:r>
                      <a:r>
                        <a:rPr lang="zh-CN" altLang="en-US" sz="1400" b="0">
                          <a:latin typeface="宋体" panose="02010600030101010101" pitchFamily="2" charset="-122"/>
                          <a:ea typeface="宋体" panose="02010600030101010101" pitchFamily="2" charset="-122"/>
                          <a:cs typeface="宋体" panose="02010600030101010101" pitchFamily="2" charset="-122"/>
                        </a:rPr>
                        <a:t>、粉碎机用隔音房密封，设备运行期间隔音房门紧闭，与操作人员隔开；</a:t>
                      </a:r>
                      <a:endParaRPr lang="zh-CN" altLang="en-US" sz="1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2</a:t>
                      </a:r>
                      <a:r>
                        <a:rPr lang="zh-CN" altLang="en-US" sz="1400" b="0">
                          <a:latin typeface="宋体" panose="02010600030101010101" pitchFamily="2" charset="-122"/>
                          <a:ea typeface="宋体" panose="02010600030101010101" pitchFamily="2" charset="-122"/>
                          <a:cs typeface="宋体" panose="02010600030101010101" pitchFamily="2" charset="-122"/>
                        </a:rPr>
                        <a:t>、粉棉设备安装减震垫层；</a:t>
                      </a:r>
                      <a:endParaRPr lang="zh-CN" altLang="en-US" sz="1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3</a:t>
                      </a:r>
                      <a:r>
                        <a:rPr lang="zh-CN" altLang="en-US" sz="1400" b="0">
                          <a:latin typeface="宋体" panose="02010600030101010101" pitchFamily="2" charset="-122"/>
                          <a:ea typeface="宋体" panose="02010600030101010101" pitchFamily="2" charset="-122"/>
                          <a:cs typeface="宋体" panose="02010600030101010101" pitchFamily="2" charset="-122"/>
                        </a:rPr>
                        <a:t>、现场人员为巡检作业；</a:t>
                      </a:r>
                      <a:endParaRPr lang="zh-CN" altLang="en-US" sz="1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0">
                          <a:latin typeface="宋体" panose="02010600030101010101" pitchFamily="2" charset="-122"/>
                          <a:ea typeface="宋体" panose="02010600030101010101" pitchFamily="2" charset="-122"/>
                          <a:cs typeface="宋体" panose="02010600030101010101" pitchFamily="2" charset="-122"/>
                        </a:rPr>
                        <a:t>4</a:t>
                      </a:r>
                      <a:r>
                        <a:rPr lang="zh-CN" altLang="en-US" sz="1400" b="0">
                          <a:latin typeface="宋体" panose="02010600030101010101" pitchFamily="2" charset="-122"/>
                          <a:ea typeface="宋体" panose="02010600030101010101" pitchFamily="2" charset="-122"/>
                          <a:cs typeface="宋体" panose="02010600030101010101" pitchFamily="2" charset="-122"/>
                        </a:rPr>
                        <a:t>、配备耳塞并正确佩戴。</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61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gridSpan="5">
                  <a:txBody>
                    <a:bodyPr/>
                    <a:lstStyle/>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管理、教育培训措施</a:t>
                      </a:r>
                      <a:r>
                        <a:rPr lang="zh-CN" altLang="en-US" sz="1400" b="0">
                          <a:latin typeface="宋体" panose="02010600030101010101" pitchFamily="2" charset="-122"/>
                          <a:ea typeface="宋体" panose="02010600030101010101" pitchFamily="2" charset="-122"/>
                          <a:cs typeface="宋体" panose="02010600030101010101" pitchFamily="2" charset="-122"/>
                        </a:rPr>
                        <a:t>现场设置粉尘、噪声告知及警示标识；岗位员工每年职业健康检查一次；作业场所职业危害因素每年委托有资质单位检测一次；职业卫生管理人员、车间不定时对员工进行职业健康教育培训。</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gridSpan="2">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专业监管部门</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lstStyle/>
                    <a:p>
                      <a:pPr indent="0">
                        <a:buNone/>
                      </a:pPr>
                      <a:r>
                        <a:rPr lang="zh-CN" altLang="en-US" sz="1400" b="0">
                          <a:latin typeface="宋体" panose="02010600030101010101" pitchFamily="2" charset="-122"/>
                          <a:ea typeface="宋体" panose="02010600030101010101" pitchFamily="2" charset="-122"/>
                          <a:cs typeface="宋体" panose="02010600030101010101" pitchFamily="2" charset="-122"/>
                        </a:rPr>
                        <a:t>安全科</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6016" y="731910"/>
            <a:ext cx="11264622" cy="4524315"/>
          </a:xfrm>
          <a:prstGeom prst="rect">
            <a:avLst/>
          </a:prstGeom>
        </p:spPr>
        <p:txBody>
          <a:bodyPr wrap="none">
            <a:spAutoFit/>
          </a:bodyPr>
          <a:lstStyle/>
          <a:p>
            <a:pPr algn="ctr">
              <a:lnSpc>
                <a:spcPct val="150000"/>
              </a:lnSpc>
            </a:pPr>
            <a:r>
              <a:rPr lang="zh-CN" altLang="en-US" sz="4800" b="1" dirty="0" smtClean="0">
                <a:solidFill>
                  <a:srgbClr val="FF0000"/>
                </a:solidFill>
                <a:latin typeface="微软雅黑" panose="020B0503020204020204" pitchFamily="34" charset="-122"/>
                <a:ea typeface="微软雅黑" panose="020B0503020204020204" pitchFamily="34" charset="-122"/>
              </a:rPr>
              <a:t>目录内容</a:t>
            </a:r>
            <a:endParaRPr lang="zh-CN" altLang="en-US" sz="4800" b="1" dirty="0">
              <a:solidFill>
                <a:srgbClr val="FF0000"/>
              </a:solidFill>
              <a:latin typeface="微软雅黑" panose="020B0503020204020204" pitchFamily="34" charset="-122"/>
              <a:ea typeface="微软雅黑" panose="020B0503020204020204" pitchFamily="34" charset="-122"/>
            </a:endParaRPr>
          </a:p>
          <a:p>
            <a:pPr algn="l">
              <a:lnSpc>
                <a:spcPct val="150000"/>
              </a:lnSpc>
            </a:pPr>
            <a:r>
              <a:rPr lang="zh-CN" altLang="en-US" sz="3600" b="1" dirty="0" smtClean="0">
                <a:solidFill>
                  <a:schemeClr val="tx1"/>
                </a:solidFill>
                <a:latin typeface="微软雅黑" panose="020B0503020204020204" pitchFamily="34" charset="-122"/>
                <a:ea typeface="微软雅黑" panose="020B0503020204020204" pitchFamily="34" charset="-122"/>
              </a:rPr>
              <a:t>（一）、</a:t>
            </a:r>
            <a:r>
              <a:rPr lang="zh-CN" altLang="en-US" sz="3600" b="1" dirty="0">
                <a:solidFill>
                  <a:schemeClr val="tx1"/>
                </a:solidFill>
                <a:latin typeface="微软雅黑" panose="020B0503020204020204" pitchFamily="34" charset="-122"/>
                <a:ea typeface="微软雅黑" panose="020B0503020204020204" pitchFamily="34" charset="-122"/>
              </a:rPr>
              <a:t>标准和文件</a:t>
            </a:r>
            <a:endParaRPr lang="zh-CN" altLang="en-US" sz="3600" b="1" dirty="0">
              <a:solidFill>
                <a:schemeClr val="tx1"/>
              </a:solidFill>
              <a:latin typeface="微软雅黑" panose="020B0503020204020204" pitchFamily="34" charset="-122"/>
              <a:ea typeface="微软雅黑" panose="020B0503020204020204" pitchFamily="34" charset="-122"/>
            </a:endParaRPr>
          </a:p>
          <a:p>
            <a:pPr algn="l">
              <a:lnSpc>
                <a:spcPct val="150000"/>
              </a:lnSpc>
            </a:pPr>
            <a:r>
              <a:rPr lang="zh-CN" altLang="en-US" sz="3600" b="1" dirty="0" smtClean="0">
                <a:solidFill>
                  <a:schemeClr val="tx1"/>
                </a:solidFill>
                <a:latin typeface="微软雅黑" panose="020B0503020204020204" pitchFamily="34" charset="-122"/>
                <a:ea typeface="微软雅黑" panose="020B0503020204020204" pitchFamily="34" charset="-122"/>
              </a:rPr>
              <a:t>（二）、</a:t>
            </a:r>
            <a:r>
              <a:rPr lang="zh-CN" altLang="en-US" sz="3600" b="1" dirty="0">
                <a:solidFill>
                  <a:schemeClr val="tx1"/>
                </a:solidFill>
                <a:latin typeface="微软雅黑" panose="020B0503020204020204" pitchFamily="34" charset="-122"/>
                <a:ea typeface="微软雅黑" panose="020B0503020204020204" pitchFamily="34" charset="-122"/>
                <a:sym typeface="+mn-ea"/>
              </a:rPr>
              <a:t>关键词定义</a:t>
            </a:r>
            <a:endParaRPr lang="zh-CN" altLang="en-US" sz="3600" b="1" dirty="0">
              <a:solidFill>
                <a:schemeClr val="tx1"/>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3600" b="1" dirty="0" smtClean="0">
                <a:solidFill>
                  <a:schemeClr val="tx1"/>
                </a:solidFill>
                <a:latin typeface="微软雅黑" panose="020B0503020204020204" pitchFamily="34" charset="-122"/>
                <a:ea typeface="微软雅黑" panose="020B0503020204020204" pitchFamily="34" charset="-122"/>
              </a:rPr>
              <a:t>（三）、</a:t>
            </a:r>
            <a:r>
              <a:rPr lang="zh-CN" altLang="en-US" sz="3600" b="1" dirty="0">
                <a:solidFill>
                  <a:schemeClr val="tx1"/>
                </a:solidFill>
                <a:latin typeface="微软雅黑" panose="020B0503020204020204" pitchFamily="34" charset="-122"/>
                <a:ea typeface="微软雅黑" panose="020B0503020204020204" pitchFamily="34" charset="-122"/>
                <a:sym typeface="+mn-ea"/>
              </a:rPr>
              <a:t>风险分级管控和隐患排查治理体系</a:t>
            </a:r>
            <a:endParaRPr lang="zh-CN" altLang="en-US" sz="3600" b="1" dirty="0">
              <a:solidFill>
                <a:schemeClr val="tx1"/>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3600" b="1" dirty="0" smtClean="0">
                <a:solidFill>
                  <a:schemeClr val="tx1"/>
                </a:solidFill>
                <a:latin typeface="微软雅黑" panose="020B0503020204020204" pitchFamily="34" charset="-122"/>
                <a:ea typeface="微软雅黑" panose="020B0503020204020204" pitchFamily="34" charset="-122"/>
              </a:rPr>
              <a:t>（四）、</a:t>
            </a:r>
            <a:r>
              <a:rPr lang="zh-CN" altLang="en-US" sz="3600" b="1" dirty="0">
                <a:solidFill>
                  <a:schemeClr val="tx1"/>
                </a:solidFill>
                <a:latin typeface="微软雅黑" panose="020B0503020204020204" pitchFamily="34" charset="-122"/>
                <a:ea typeface="微软雅黑" panose="020B0503020204020204" pitchFamily="34" charset="-122"/>
                <a:sym typeface="+mn-ea"/>
              </a:rPr>
              <a:t>职业病危害风险分级管控和隐患排查治理体系</a:t>
            </a:r>
            <a:endParaRPr lang="zh-CN" altLang="en-US" sz="3600" b="1" dirty="0">
              <a:solidFill>
                <a:schemeClr val="tx1"/>
              </a:solidFill>
              <a:latin typeface="微软雅黑" panose="020B0503020204020204" pitchFamily="34" charset="-122"/>
              <a:ea typeface="微软雅黑" panose="020B0503020204020204" pitchFamily="34" charset="-122"/>
              <a:sym typeface="+mn-ea"/>
            </a:endParaRPr>
          </a:p>
        </p:txBody>
      </p:sp>
      <p:sp>
        <p:nvSpPr>
          <p:cNvPr id="3" name="灯片编号占位符 2"/>
          <p:cNvSpPr>
            <a:spLocks noGrp="1"/>
          </p:cNvSpPr>
          <p:nvPr>
            <p:ph type="sldNum" sz="quarter" idx="12"/>
          </p:nvPr>
        </p:nvSpPr>
        <p:spPr/>
        <p:txBody>
          <a:bodyPr/>
          <a:lstStyle/>
          <a:p>
            <a:fld id="{206794D9-3F41-49BF-9DB0-A36F84D0A642}"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29246" y="906389"/>
            <a:ext cx="7489373"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（一）标准和文件</a:t>
            </a:r>
            <a:endParaRPr lang="zh-CN" altLang="en-US" sz="2800" b="1"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a:latin typeface="微软雅黑" panose="020B0503020204020204" pitchFamily="34" charset="-122"/>
              <a:ea typeface="微软雅黑" panose="020B0503020204020204" pitchFamily="34" charset="-122"/>
            </a:endParaRPr>
          </a:p>
        </p:txBody>
      </p:sp>
      <p:sp>
        <p:nvSpPr>
          <p:cNvPr id="3" name="文本框 2"/>
          <p:cNvSpPr txBox="1"/>
          <p:nvPr/>
        </p:nvSpPr>
        <p:spPr>
          <a:xfrm>
            <a:off x="1233170" y="1621790"/>
            <a:ext cx="10121265" cy="4246245"/>
          </a:xfrm>
          <a:prstGeom prst="rect">
            <a:avLst/>
          </a:prstGeom>
          <a:noFill/>
        </p:spPr>
        <p:txBody>
          <a:bodyPr wrap="square" rtlCol="0">
            <a:spAutoFit/>
          </a:bodyPr>
          <a:lstStyle/>
          <a:p>
            <a:pPr>
              <a:lnSpc>
                <a:spcPct val="150000"/>
              </a:lnSpc>
            </a:pPr>
            <a:r>
              <a:rPr lang="zh-CN" altLang="en-US"/>
              <a:t>《安全生产风险分级管控体系通则》 DB37/T 2882</a:t>
            </a:r>
            <a:r>
              <a:rPr lang="en-US" altLang="zh-CN"/>
              <a:t>-2016</a:t>
            </a:r>
            <a:endParaRPr lang="en-US" altLang="zh-CN"/>
          </a:p>
          <a:p>
            <a:pPr>
              <a:lnSpc>
                <a:spcPct val="150000"/>
              </a:lnSpc>
            </a:pPr>
            <a:r>
              <a:rPr lang="zh-CN" altLang="en-US">
                <a:sym typeface="+mn-ea"/>
              </a:rPr>
              <a:t>《生产安全事故隐患排查治理体系通则》 DB37/T 288</a:t>
            </a:r>
            <a:r>
              <a:rPr lang="en-US" altLang="zh-CN">
                <a:sym typeface="+mn-ea"/>
              </a:rPr>
              <a:t>3-2016</a:t>
            </a:r>
            <a:endParaRPr lang="en-US" altLang="zh-CN">
              <a:sym typeface="+mn-ea"/>
            </a:endParaRPr>
          </a:p>
          <a:p>
            <a:pPr>
              <a:lnSpc>
                <a:spcPct val="150000"/>
              </a:lnSpc>
            </a:pPr>
            <a:r>
              <a:rPr lang="en-US" altLang="zh-CN"/>
              <a:t>《化工企业安全生产风险分级管控体系细则》 DB37/T 2971-2017</a:t>
            </a:r>
            <a:endParaRPr lang="en-US" altLang="zh-CN"/>
          </a:p>
          <a:p>
            <a:pPr>
              <a:lnSpc>
                <a:spcPct val="150000"/>
              </a:lnSpc>
            </a:pPr>
            <a:r>
              <a:rPr lang="zh-CN" altLang="en-US"/>
              <a:t>《</a:t>
            </a:r>
            <a:r>
              <a:rPr lang="en-US" altLang="zh-CN"/>
              <a:t>化工企业生产安全事故隐患排查治理体系细则</a:t>
            </a:r>
            <a:r>
              <a:rPr lang="zh-CN" altLang="en-US"/>
              <a:t>》DB37/T 3010</a:t>
            </a:r>
            <a:r>
              <a:rPr lang="en-US" altLang="zh-CN"/>
              <a:t>-</a:t>
            </a:r>
            <a:r>
              <a:rPr lang="zh-CN" altLang="en-US"/>
              <a:t>2017</a:t>
            </a:r>
            <a:endParaRPr lang="zh-CN" altLang="en-US"/>
          </a:p>
          <a:p>
            <a:pPr>
              <a:lnSpc>
                <a:spcPct val="150000"/>
              </a:lnSpc>
            </a:pPr>
            <a:r>
              <a:rPr lang="zh-CN" altLang="en-US"/>
              <a:t>《用人单位职业病危害风险分级管控体系细则》</a:t>
            </a:r>
            <a:r>
              <a:rPr lang="en-US" altLang="zh-CN">
                <a:sym typeface="+mn-ea"/>
              </a:rPr>
              <a:t>DB37/T 2973-2017</a:t>
            </a:r>
            <a:endParaRPr lang="en-US" altLang="zh-CN">
              <a:sym typeface="+mn-ea"/>
            </a:endParaRPr>
          </a:p>
          <a:p>
            <a:pPr>
              <a:lnSpc>
                <a:spcPct val="150000"/>
              </a:lnSpc>
            </a:pPr>
            <a:r>
              <a:rPr lang="zh-CN" altLang="en-US"/>
              <a:t>《用人单位职业病隐患排查治理体系细则》</a:t>
            </a:r>
            <a:r>
              <a:rPr lang="zh-CN" altLang="en-US">
                <a:sym typeface="+mn-ea"/>
              </a:rPr>
              <a:t>DB37/T 301</a:t>
            </a:r>
            <a:r>
              <a:rPr lang="en-US" altLang="zh-CN">
                <a:sym typeface="+mn-ea"/>
              </a:rPr>
              <a:t>2-</a:t>
            </a:r>
            <a:r>
              <a:rPr lang="zh-CN" altLang="en-US">
                <a:sym typeface="+mn-ea"/>
              </a:rPr>
              <a:t>2017</a:t>
            </a:r>
            <a:endParaRPr lang="zh-CN" altLang="en-US"/>
          </a:p>
          <a:p>
            <a:pPr>
              <a:lnSpc>
                <a:spcPct val="150000"/>
              </a:lnSpc>
            </a:pPr>
            <a:r>
              <a:rPr lang="zh-CN" altLang="en-US"/>
              <a:t>《山东省人民政府办公厅关于建立完善风险管控和隐患排查治理双重机制的通  知》鲁政办字〔2016〕36号</a:t>
            </a:r>
            <a:endParaRPr lang="zh-CN" altLang="en-US"/>
          </a:p>
          <a:p>
            <a:pPr>
              <a:lnSpc>
                <a:spcPct val="150000"/>
              </a:lnSpc>
            </a:pPr>
            <a:r>
              <a:rPr lang="zh-CN" altLang="en-US"/>
              <a:t>《关于成立“ 两个体系”建设组织领导机构的通知》</a:t>
            </a:r>
            <a:r>
              <a:rPr lang="zh-CN"/>
              <a:t>（企业文件）</a:t>
            </a:r>
            <a:endParaRPr lang="zh-CN"/>
          </a:p>
          <a:p>
            <a:pPr>
              <a:lnSpc>
                <a:spcPct val="150000"/>
              </a:lnSpc>
            </a:pPr>
            <a:r>
              <a:rPr lang="zh-CN" altLang="en-US"/>
              <a:t>《安全生产与职业病危害风险分级管控及隐患排查治理“两个体系”建设实施方案》</a:t>
            </a:r>
            <a:r>
              <a:rPr lang="zh-CN">
                <a:sym typeface="+mn-ea"/>
              </a:rPr>
              <a:t>（企业文件）</a:t>
            </a: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01306" y="906389"/>
            <a:ext cx="7489373"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（一）标准和文件</a:t>
            </a:r>
            <a:endParaRPr lang="zh-CN" altLang="en-US" sz="2800" b="1"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a:latin typeface="微软雅黑" panose="020B0503020204020204" pitchFamily="34" charset="-122"/>
              <a:ea typeface="微软雅黑" panose="020B0503020204020204" pitchFamily="34" charset="-122"/>
            </a:endParaRPr>
          </a:p>
        </p:txBody>
      </p:sp>
      <p:sp>
        <p:nvSpPr>
          <p:cNvPr id="3" name="文本框 2"/>
          <p:cNvSpPr txBox="1"/>
          <p:nvPr/>
        </p:nvSpPr>
        <p:spPr>
          <a:xfrm>
            <a:off x="1233170" y="1621790"/>
            <a:ext cx="10121265" cy="4246245"/>
          </a:xfrm>
          <a:prstGeom prst="rect">
            <a:avLst/>
          </a:prstGeom>
          <a:noFill/>
        </p:spPr>
        <p:txBody>
          <a:bodyPr wrap="square" rtlCol="0">
            <a:spAutoFit/>
          </a:bodyPr>
          <a:lstStyle/>
          <a:p>
            <a:r>
              <a:rPr lang="zh-CN" altLang="en-US"/>
              <a:t>《关于成立“ 两个体系”建设组织领导机构的通知》</a:t>
            </a:r>
            <a:endParaRPr lang="zh-CN" altLang="en-US"/>
          </a:p>
          <a:p>
            <a:r>
              <a:rPr lang="zh-CN" altLang="en-US"/>
              <a:t>组织机构</a:t>
            </a:r>
            <a:endParaRPr lang="zh-CN" altLang="en-US"/>
          </a:p>
          <a:p>
            <a:r>
              <a:rPr lang="zh-CN" altLang="en-US"/>
              <a:t>组  长：  总经理          </a:t>
            </a:r>
            <a:r>
              <a:rPr lang="en-US" altLang="zh-CN">
                <a:sym typeface="+mn-ea"/>
              </a:rPr>
              <a:t>XXX</a:t>
            </a:r>
            <a:endParaRPr lang="zh-CN" altLang="en-US"/>
          </a:p>
          <a:p>
            <a:r>
              <a:rPr lang="zh-CN" altLang="en-US"/>
              <a:t>副组长：安全总监      </a:t>
            </a:r>
            <a:r>
              <a:rPr lang="en-US" altLang="zh-CN">
                <a:sym typeface="+mn-ea"/>
              </a:rPr>
              <a:t>XXX</a:t>
            </a:r>
            <a:endParaRPr lang="zh-CN" altLang="en-US"/>
          </a:p>
          <a:p>
            <a:r>
              <a:rPr lang="zh-CN" altLang="en-US"/>
              <a:t>                  常务副总     </a:t>
            </a:r>
            <a:r>
              <a:rPr lang="en-US" altLang="zh-CN">
                <a:sym typeface="+mn-ea"/>
              </a:rPr>
              <a:t>XXX</a:t>
            </a:r>
            <a:r>
              <a:rPr lang="zh-CN" altLang="en-US"/>
              <a:t> </a:t>
            </a:r>
            <a:endParaRPr lang="zh-CN" altLang="en-US"/>
          </a:p>
          <a:p>
            <a:r>
              <a:rPr lang="zh-CN" altLang="en-US"/>
              <a:t>组  员：  公司安全部  </a:t>
            </a:r>
            <a:r>
              <a:rPr lang="en-US" altLang="zh-CN">
                <a:sym typeface="+mn-ea"/>
              </a:rPr>
              <a:t>XXX</a:t>
            </a:r>
            <a:r>
              <a:rPr lang="zh-CN" altLang="en-US"/>
              <a:t> </a:t>
            </a:r>
            <a:endParaRPr lang="zh-CN" altLang="en-US"/>
          </a:p>
          <a:p>
            <a:r>
              <a:rPr lang="zh-CN" altLang="en-US"/>
              <a:t>                 技术研发部   </a:t>
            </a:r>
            <a:r>
              <a:rPr lang="en-US" altLang="zh-CN">
                <a:sym typeface="+mn-ea"/>
              </a:rPr>
              <a:t>XXX</a:t>
            </a:r>
            <a:endParaRPr lang="zh-CN" altLang="en-US"/>
          </a:p>
          <a:p>
            <a:r>
              <a:rPr lang="zh-CN" altLang="en-US"/>
              <a:t>                 建材研发部   </a:t>
            </a:r>
            <a:r>
              <a:rPr lang="en-US" altLang="zh-CN">
                <a:sym typeface="+mn-ea"/>
              </a:rPr>
              <a:t>XXX</a:t>
            </a:r>
            <a:endParaRPr lang="zh-CN" altLang="en-US"/>
          </a:p>
          <a:p>
            <a:r>
              <a:rPr lang="zh-CN" altLang="en-US"/>
              <a:t>                 财  务  部       </a:t>
            </a:r>
            <a:r>
              <a:rPr lang="en-US" altLang="zh-CN">
                <a:sym typeface="+mn-ea"/>
              </a:rPr>
              <a:t>XXX</a:t>
            </a:r>
            <a:r>
              <a:rPr lang="zh-CN" altLang="en-US"/>
              <a:t> </a:t>
            </a:r>
            <a:endParaRPr lang="zh-CN" altLang="en-US"/>
          </a:p>
          <a:p>
            <a:r>
              <a:rPr lang="zh-CN" altLang="en-US"/>
              <a:t>                 企  管  部        </a:t>
            </a:r>
            <a:r>
              <a:rPr lang="en-US" altLang="zh-CN">
                <a:sym typeface="+mn-ea"/>
              </a:rPr>
              <a:t>XXX</a:t>
            </a:r>
            <a:endParaRPr lang="zh-CN" altLang="en-US"/>
          </a:p>
          <a:p>
            <a:r>
              <a:rPr lang="zh-CN" altLang="en-US"/>
              <a:t>                 品质管理部   </a:t>
            </a:r>
            <a:r>
              <a:rPr lang="en-US" altLang="zh-CN">
                <a:sym typeface="+mn-ea"/>
              </a:rPr>
              <a:t>XXX</a:t>
            </a:r>
            <a:endParaRPr lang="zh-CN" altLang="en-US"/>
          </a:p>
          <a:p>
            <a:r>
              <a:rPr lang="zh-CN" altLang="en-US"/>
              <a:t>                 设备技术部   </a:t>
            </a:r>
            <a:r>
              <a:rPr lang="en-US" altLang="zh-CN">
                <a:sym typeface="+mn-ea"/>
              </a:rPr>
              <a:t>XXX</a:t>
            </a:r>
            <a:endParaRPr lang="zh-CN" altLang="en-US"/>
          </a:p>
          <a:p>
            <a:r>
              <a:rPr lang="zh-CN" altLang="en-US"/>
              <a:t>                 自控仪表部   </a:t>
            </a:r>
            <a:r>
              <a:rPr lang="en-US" altLang="zh-CN">
                <a:sym typeface="+mn-ea"/>
              </a:rPr>
              <a:t>XXX</a:t>
            </a:r>
            <a:endParaRPr lang="zh-CN" altLang="en-US"/>
          </a:p>
          <a:p>
            <a:r>
              <a:rPr lang="zh-CN" altLang="en-US"/>
              <a:t>                 周村一部       </a:t>
            </a:r>
            <a:r>
              <a:rPr lang="en-US" altLang="zh-CN">
                <a:sym typeface="+mn-ea"/>
              </a:rPr>
              <a:t>XXX</a:t>
            </a:r>
            <a:endParaRPr lang="zh-CN" altLang="en-US"/>
          </a:p>
          <a:p>
            <a:r>
              <a:rPr lang="zh-CN" altLang="en-US"/>
              <a:t>                 王村分部       </a:t>
            </a:r>
            <a:r>
              <a:rPr lang="en-US" altLang="zh-CN"/>
              <a:t>XXX</a:t>
            </a:r>
            <a:endParaRPr lang="en-US" altLang="zh-C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76846" y="159629"/>
            <a:ext cx="7489373"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（一）标准和文件</a:t>
            </a:r>
            <a:endParaRPr lang="zh-CN" altLang="en-US" sz="2800" b="1"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a:latin typeface="微软雅黑" panose="020B0503020204020204" pitchFamily="34" charset="-122"/>
              <a:ea typeface="微软雅黑" panose="020B0503020204020204" pitchFamily="34" charset="-122"/>
            </a:endParaRPr>
          </a:p>
        </p:txBody>
      </p:sp>
      <p:sp>
        <p:nvSpPr>
          <p:cNvPr id="3" name="文本框 2"/>
          <p:cNvSpPr txBox="1"/>
          <p:nvPr/>
        </p:nvSpPr>
        <p:spPr>
          <a:xfrm>
            <a:off x="1096010" y="707390"/>
            <a:ext cx="11141710" cy="645160"/>
          </a:xfrm>
          <a:prstGeom prst="rect">
            <a:avLst/>
          </a:prstGeom>
          <a:noFill/>
        </p:spPr>
        <p:txBody>
          <a:bodyPr wrap="square" rtlCol="0">
            <a:spAutoFit/>
          </a:bodyPr>
          <a:lstStyle/>
          <a:p>
            <a:r>
              <a:rPr lang="zh-CN" altLang="en-US"/>
              <a:t>《安全生产与职业病危害风险分级管控及隐患排查治理“两个体系”建设实施方案》</a:t>
            </a:r>
            <a:endParaRPr lang="zh-CN" altLang="en-US">
              <a:sym typeface="+mn-ea"/>
            </a:endParaRPr>
          </a:p>
          <a:p>
            <a:endParaRPr lang="zh-CN" altLang="en-US"/>
          </a:p>
        </p:txBody>
      </p:sp>
      <p:graphicFrame>
        <p:nvGraphicFramePr>
          <p:cNvPr id="2" name="表格 -1"/>
          <p:cNvGraphicFramePr/>
          <p:nvPr/>
        </p:nvGraphicFramePr>
        <p:xfrm>
          <a:off x="1233170" y="1251585"/>
          <a:ext cx="10120630" cy="5414017"/>
        </p:xfrm>
        <a:graphic>
          <a:graphicData uri="http://schemas.openxmlformats.org/drawingml/2006/table">
            <a:tbl>
              <a:tblPr firstRow="1" bandRow="1">
                <a:tableStyleId>{5940675A-B579-460E-94D1-54222C63F5DA}</a:tableStyleId>
              </a:tblPr>
              <a:tblGrid>
                <a:gridCol w="2874645"/>
                <a:gridCol w="1621155"/>
                <a:gridCol w="5624830"/>
              </a:tblGrid>
              <a:tr h="151130">
                <a:tc rowSpan="2">
                  <a:txBody>
                    <a:bodyPr/>
                    <a:lstStyle/>
                    <a:p>
                      <a:pPr indent="0" algn="ctr">
                        <a:buNone/>
                      </a:pPr>
                      <a:r>
                        <a:rPr lang="zh-CN" altLang="en-US" sz="1600" b="1">
                          <a:solidFill>
                            <a:srgbClr val="161717"/>
                          </a:solidFill>
                          <a:latin typeface="宋体" panose="02010600030101010101" pitchFamily="2" charset="-122"/>
                          <a:ea typeface="宋体" panose="02010600030101010101" pitchFamily="2" charset="-122"/>
                          <a:cs typeface="宋体" panose="02010600030101010101" pitchFamily="2" charset="-122"/>
                        </a:rPr>
                        <a:t>建设内容</a:t>
                      </a:r>
                      <a:endParaRPr lang="zh-CN" altLang="en-US" sz="1600" b="1">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zh-CN" altLang="en-US" sz="1600" b="1">
                          <a:solidFill>
                            <a:srgbClr val="161717"/>
                          </a:solidFill>
                          <a:latin typeface="宋体" panose="02010600030101010101" pitchFamily="2" charset="-122"/>
                          <a:ea typeface="宋体" panose="02010600030101010101" pitchFamily="2" charset="-122"/>
                          <a:cs typeface="宋体" panose="02010600030101010101" pitchFamily="2" charset="-122"/>
                        </a:rPr>
                        <a:t>工作措施</a:t>
                      </a:r>
                      <a:endParaRPr lang="zh-CN" altLang="en-US" sz="1600" b="1">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768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zh-CN" altLang="en-US" sz="1600" b="1">
                          <a:solidFill>
                            <a:srgbClr val="161717"/>
                          </a:solidFill>
                          <a:latin typeface="宋体" panose="02010600030101010101" pitchFamily="2" charset="-122"/>
                          <a:ea typeface="宋体" panose="02010600030101010101" pitchFamily="2" charset="-122"/>
                          <a:cs typeface="宋体" panose="02010600030101010101" pitchFamily="2" charset="-122"/>
                        </a:rPr>
                        <a:t>完成时间</a:t>
                      </a:r>
                      <a:endParaRPr lang="zh-CN" altLang="en-US" sz="1600" b="1">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600" b="1">
                          <a:solidFill>
                            <a:srgbClr val="161717"/>
                          </a:solidFill>
                          <a:latin typeface="宋体" panose="02010600030101010101" pitchFamily="2" charset="-122"/>
                          <a:ea typeface="宋体" panose="02010600030101010101" pitchFamily="2" charset="-122"/>
                          <a:cs typeface="宋体" panose="02010600030101010101" pitchFamily="2" charset="-122"/>
                        </a:rPr>
                        <a:t>工作措施</a:t>
                      </a:r>
                      <a:endParaRPr lang="zh-CN" altLang="en-US" sz="1600" b="1">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2260">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1.</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建立“两个体系”组织机构，明确责任</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2017.9.25</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公司主要负责人与安全总监确定组织机构人员机职责。</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2895">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开展全员培训</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2017.9.30</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采用“班前</a:t>
                      </a: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5</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分钟”形式对全员进行两体系培训。</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56285">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3.</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建立健全风险辨识评估和分级管控制度</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2017.10.2</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根据</a:t>
                      </a: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DB37/T 2971-2017</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化工企业安全生产风险分级管控体系细则要求，</a:t>
                      </a: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DB37/T 2973-2017</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用人单位职业病危害风险分级管控体系细则要求，结合公司实际，修订风险分级管控制度。</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3390">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4.</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开展岗位风险辨识、评估</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2017.10.9</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各车间、部门负责人组织本车间、部门员工开展风险辨识、评估，做到全员参与，自下而上进行。</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025">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5.</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建立风险分级管控清单、实施有效风险管控</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2017.10.10</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各车间、部门负责人建立本车间、部门风险分级管控清单，按照管控措施实施有效风险管控。</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5155">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6.</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建立健全隐患排查治理制度</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2017.10.11</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根据</a:t>
                      </a: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DB37/T 3010-2017</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化工企业生产安全事故隐患排查治理体系细则要求，结合公司实际，修订隐患排查治理管理制度。</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025">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7.</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隐患排查治理有效运行</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2017.10.20</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各部门、车间根据隐患排查治理管理制度、按照隐患排查清单和标准检查表开展隐患排查，保存隐患排查记录。</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3390">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8.</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建立健全“两个体系”考核奖惩制度</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2017.10.22</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根据公司安全管理实际，在安全奖惩管理制度中，增加“两个体系”考核内容。</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2260">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9.</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实现“两个体系”运行信息化支撑</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2017.10.25</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借助“智慧安监”系统平台，实现“两个体系”运行信息化。</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2895">
                <a:tc>
                  <a:txBody>
                    <a:bodyPr/>
                    <a:lstStyle/>
                    <a:p>
                      <a:pPr indent="0">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*10.</a:t>
                      </a: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完成实施指南编制</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rPr>
                        <a:t>2017.10.31</a:t>
                      </a:r>
                      <a:endParaRPr lang="en-US" altLang="zh-CN"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rPr>
                        <a:t>完成“两个体系文件“汇编。</a:t>
                      </a:r>
                      <a:endParaRPr lang="zh-CN" altLang="en-US" sz="1600" b="0">
                        <a:solidFill>
                          <a:srgbClr val="161717"/>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120833" name="Rectangle 1"/>
          <p:cNvSpPr>
            <a:spLocks noChangeArrowheads="1"/>
          </p:cNvSpPr>
          <p:nvPr/>
        </p:nvSpPr>
        <p:spPr bwMode="auto">
          <a:xfrm>
            <a:off x="1226327" y="1165280"/>
            <a:ext cx="9739869" cy="5862320"/>
          </a:xfrm>
          <a:prstGeom prst="rect">
            <a:avLst/>
          </a:prstGeom>
          <a:noFill/>
          <a:ln w="9525">
            <a:noFill/>
            <a:miter lim="800000"/>
          </a:ln>
          <a:effectLst/>
        </p:spPr>
        <p:txBody>
          <a:bodyPr vert="horz" wrap="square" lIns="3174" tIns="45720" rIns="125373" bIns="0" numCol="1" anchor="ctr" anchorCtr="0" compatLnSpc="1">
            <a:spAutoFit/>
          </a:bodyPr>
          <a:lstStyle/>
          <a:p>
            <a:pPr marL="0" marR="0" lvl="0" indent="406400" algn="l" defTabSz="914400" rtl="0" eaLnBrk="1" fontAlgn="base" latinLnBrk="0" hangingPunct="1">
              <a:lnSpc>
                <a:spcPct val="150000"/>
              </a:lnSpc>
              <a:spcBef>
                <a:spcPct val="0"/>
              </a:spcBef>
              <a:spcAft>
                <a:spcPct val="0"/>
              </a:spcAft>
              <a:buClrTx/>
              <a:buSzTx/>
              <a:buFont typeface="Wingdings" panose="05000000000000000000" pitchFamily="2" charset="2"/>
              <a:buChar char="Ø"/>
            </a:pPr>
            <a:r>
              <a:rPr kumimoji="0" 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楷体" panose="02010609060101010101" pitchFamily="49" charset="-122"/>
              </a:rPr>
              <a:t>风险分级管控</a:t>
            </a:r>
            <a:endParaRPr kumimoji="0" lang="zh-CN" sz="20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406400" algn="l" defTabSz="914400" rtl="0" eaLnBrk="0" fontAlgn="base" latinLnBrk="0" hangingPunct="0">
              <a:lnSpc>
                <a:spcPct val="150000"/>
              </a:lnSpc>
              <a:spcBef>
                <a:spcPct val="0"/>
              </a:spcBef>
              <a:spcAft>
                <a:spcPct val="0"/>
              </a:spcAft>
              <a:buClrTx/>
              <a:buSzTx/>
            </a:pPr>
            <a:r>
              <a:rPr kumimoji="0" 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仿宋_GB2312"/>
              </a:rPr>
              <a:t>风险分级管控是指按照风险不同级别、所需管控资源、管控能力、管控措施复杂及难易程度等因素而确定不同管控层级的风险管控方式。风险分级管控的基本原则是：风险越大，管控级别越高；上级负责管控的风险，下级必须负责管控，并逐级落实具体措施。</a:t>
            </a:r>
            <a:endParaRPr kumimoji="0" 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仿宋_GB2312"/>
            </a:endParaRPr>
          </a:p>
          <a:p>
            <a:pPr marL="0" marR="0" lvl="0" indent="266700" algn="l" defTabSz="914400" rtl="0" eaLnBrk="1" fontAlgn="base" latinLnBrk="0" hangingPunct="1">
              <a:lnSpc>
                <a:spcPct val="150000"/>
              </a:lnSpc>
              <a:spcBef>
                <a:spcPct val="0"/>
              </a:spcBef>
              <a:spcAft>
                <a:spcPct val="0"/>
              </a:spcAft>
              <a:buClrTx/>
              <a:buSzTx/>
              <a:buFont typeface="Wingdings" panose="05000000000000000000" pitchFamily="2" charset="2"/>
              <a:buChar char="Ø"/>
            </a:pPr>
            <a:r>
              <a:rPr lang="zh-CN" sz="2000" b="1" dirty="0" smtClean="0">
                <a:latin typeface="微软雅黑" panose="020B0503020204020204" pitchFamily="34" charset="-122"/>
                <a:ea typeface="微软雅黑" panose="020B0503020204020204" pitchFamily="34" charset="-122"/>
                <a:cs typeface="仿宋_GB2312"/>
                <a:sym typeface="+mn-ea"/>
              </a:rPr>
              <a:t>隐患排查</a:t>
            </a:r>
            <a:endParaRPr lang="zh-CN" sz="2000" b="1" dirty="0" smtClean="0">
              <a:latin typeface="微软雅黑" panose="020B0503020204020204" pitchFamily="34" charset="-122"/>
              <a:ea typeface="微软雅黑" panose="020B0503020204020204" pitchFamily="34" charset="-122"/>
              <a:cs typeface="仿宋_GB2312"/>
              <a:sym typeface="+mn-ea"/>
            </a:endParaRPr>
          </a:p>
          <a:p>
            <a:pPr lvl="0" indent="406400" eaLnBrk="0" fontAlgn="base" hangingPunct="0">
              <a:lnSpc>
                <a:spcPct val="150000"/>
              </a:lnSpc>
              <a:spcBef>
                <a:spcPct val="0"/>
              </a:spcBef>
              <a:spcAft>
                <a:spcPct val="0"/>
              </a:spcAft>
            </a:pPr>
            <a:r>
              <a:rPr lang="zh-CN" sz="1600" b="1" dirty="0" smtClean="0">
                <a:latin typeface="微软雅黑" panose="020B0503020204020204" pitchFamily="34" charset="-122"/>
                <a:ea typeface="微软雅黑" panose="020B0503020204020204" pitchFamily="34" charset="-122"/>
                <a:cs typeface="仿宋_GB2312"/>
                <a:sym typeface="+mn-ea"/>
              </a:rPr>
              <a:t>企业组织安全生产管理人员、工程技术人员和其他相关人员对本单位的事故隐患进行排查，并对排查出的事故隐患，按照事故隐患的等级进行登记，建立事故隐患信息档案的工作过程</a:t>
            </a:r>
            <a:r>
              <a:rPr lang="en-US" altLang="zh-CN" sz="1600" b="1" dirty="0" smtClean="0">
                <a:latin typeface="微软雅黑" panose="020B0503020204020204" pitchFamily="34" charset="-122"/>
                <a:ea typeface="微软雅黑" panose="020B0503020204020204" pitchFamily="34" charset="-122"/>
                <a:cs typeface="仿宋_GB2312"/>
                <a:sym typeface="+mn-ea"/>
              </a:rPr>
              <a:t> </a:t>
            </a:r>
            <a:r>
              <a:rPr lang="zh-CN" altLang="en-US" sz="1600" b="1" dirty="0" smtClean="0">
                <a:latin typeface="微软雅黑" panose="020B0503020204020204" pitchFamily="34" charset="-122"/>
                <a:ea typeface="微软雅黑" panose="020B0503020204020204" pitchFamily="34" charset="-122"/>
                <a:cs typeface="仿宋_GB2312"/>
                <a:sym typeface="+mn-ea"/>
              </a:rPr>
              <a:t>。</a:t>
            </a:r>
            <a:endParaRPr lang="zh-CN" altLang="en-US" sz="1600" b="1" dirty="0" smtClean="0">
              <a:latin typeface="微软雅黑" panose="020B0503020204020204" pitchFamily="34" charset="-122"/>
              <a:ea typeface="微软雅黑" panose="020B0503020204020204" pitchFamily="34" charset="-122"/>
              <a:cs typeface="仿宋_GB2312"/>
              <a:sym typeface="+mn-ea"/>
            </a:endParaRPr>
          </a:p>
          <a:p>
            <a:pPr marL="0" marR="0" lvl="0" indent="406400" algn="l" defTabSz="914400" rtl="0" eaLnBrk="1" fontAlgn="base" latinLnBrk="0" hangingPunct="1">
              <a:lnSpc>
                <a:spcPct val="150000"/>
              </a:lnSpc>
              <a:spcBef>
                <a:spcPct val="0"/>
              </a:spcBef>
              <a:spcAft>
                <a:spcPct val="0"/>
              </a:spcAft>
              <a:buClrTx/>
              <a:buSzTx/>
              <a:buFont typeface="Wingdings" panose="05000000000000000000" pitchFamily="2" charset="2"/>
              <a:buChar char="Ø"/>
            </a:pPr>
            <a:r>
              <a:rPr lang="zh-CN" sz="2000" b="1"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sym typeface="+mn-ea"/>
              </a:rPr>
              <a:t>风险点</a:t>
            </a:r>
            <a:endParaRPr kumimoji="0" lang="zh-CN" sz="20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406400" algn="l" defTabSz="914400" rtl="0" eaLnBrk="0" fontAlgn="base" latinLnBrk="0" hangingPunct="0">
              <a:lnSpc>
                <a:spcPct val="150000"/>
              </a:lnSpc>
              <a:spcBef>
                <a:spcPct val="0"/>
              </a:spcBef>
              <a:spcAft>
                <a:spcPct val="0"/>
              </a:spcAft>
              <a:buClrTx/>
              <a:buSzTx/>
            </a:pPr>
            <a:r>
              <a:rPr sz="1600" b="1" dirty="0" smtClean="0">
                <a:ln>
                  <a:noFill/>
                </a:ln>
                <a:effectLst/>
                <a:latin typeface="微软雅黑" panose="020B0503020204020204" pitchFamily="34" charset="-122"/>
                <a:ea typeface="微软雅黑" panose="020B0503020204020204" pitchFamily="34" charset="-122"/>
                <a:cs typeface="仿宋_GB2312"/>
                <a:sym typeface="+mn-ea"/>
              </a:rPr>
              <a:t>风险伴随的设施、部位、场所和区域，以及在设施、部位、场所和区域实施的伴随风险的作业活动，或以上两者的组合</a:t>
            </a:r>
            <a:r>
              <a:rPr lang="zh-CN" sz="1600" b="1" dirty="0" smtClean="0">
                <a:ln>
                  <a:noFill/>
                </a:ln>
                <a:effectLst/>
                <a:latin typeface="微软雅黑" panose="020B0503020204020204" pitchFamily="34" charset="-122"/>
                <a:ea typeface="微软雅黑" panose="020B0503020204020204" pitchFamily="34" charset="-122"/>
                <a:cs typeface="仿宋_GB2312"/>
                <a:sym typeface="+mn-ea"/>
              </a:rPr>
              <a:t>（如：卸车打料作业、氯甲烷储罐等）</a:t>
            </a:r>
            <a:r>
              <a:rPr sz="1600" b="1" dirty="0" smtClean="0">
                <a:ln>
                  <a:noFill/>
                </a:ln>
                <a:effectLst/>
                <a:latin typeface="微软雅黑" panose="020B0503020204020204" pitchFamily="34" charset="-122"/>
                <a:ea typeface="微软雅黑" panose="020B0503020204020204" pitchFamily="34" charset="-122"/>
                <a:cs typeface="仿宋_GB2312"/>
                <a:sym typeface="+mn-ea"/>
              </a:rPr>
              <a:t>。</a:t>
            </a:r>
            <a:endParaRPr kumimoji="0" 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仿宋_GB2312"/>
            </a:endParaRPr>
          </a:p>
          <a:p>
            <a:pPr marL="0" marR="0" lvl="0" indent="266700" algn="l" defTabSz="914400" rtl="0" eaLnBrk="1" fontAlgn="base" latinLnBrk="0" hangingPunct="1">
              <a:lnSpc>
                <a:spcPct val="150000"/>
              </a:lnSpc>
              <a:spcBef>
                <a:spcPct val="0"/>
              </a:spcBef>
              <a:spcAft>
                <a:spcPct val="0"/>
              </a:spcAft>
              <a:buClrTx/>
              <a:buSzTx/>
              <a:buFont typeface="Wingdings" panose="05000000000000000000" pitchFamily="2" charset="2"/>
              <a:buChar char="Ø"/>
            </a:pPr>
            <a:r>
              <a:rPr lang="zh-CN" sz="2000" b="1" dirty="0" smtClean="0">
                <a:latin typeface="微软雅黑" panose="020B0503020204020204" pitchFamily="34" charset="-122"/>
                <a:ea typeface="微软雅黑" panose="020B0503020204020204" pitchFamily="34" charset="-122"/>
                <a:cs typeface="仿宋_GB2312"/>
                <a:sym typeface="+mn-ea"/>
              </a:rPr>
              <a:t>危险源</a:t>
            </a:r>
            <a:endParaRPr lang="zh-CN" sz="2000" b="1" dirty="0" smtClean="0">
              <a:latin typeface="微软雅黑" panose="020B0503020204020204" pitchFamily="34" charset="-122"/>
              <a:ea typeface="微软雅黑" panose="020B0503020204020204" pitchFamily="34" charset="-122"/>
              <a:cs typeface="仿宋_GB2312"/>
              <a:sym typeface="+mn-ea"/>
            </a:endParaRPr>
          </a:p>
          <a:p>
            <a:pPr lvl="0" indent="406400" eaLnBrk="0" fontAlgn="base" hangingPunct="0">
              <a:lnSpc>
                <a:spcPct val="150000"/>
              </a:lnSpc>
              <a:spcBef>
                <a:spcPct val="0"/>
              </a:spcBef>
              <a:spcAft>
                <a:spcPct val="0"/>
              </a:spcAft>
            </a:pPr>
            <a:r>
              <a:rPr lang="zh-CN" sz="1600" b="1" dirty="0" smtClean="0">
                <a:latin typeface="微软雅黑" panose="020B0503020204020204" pitchFamily="34" charset="-122"/>
                <a:ea typeface="微软雅黑" panose="020B0503020204020204" pitchFamily="34" charset="-122"/>
                <a:cs typeface="仿宋_GB2312"/>
                <a:sym typeface="+mn-ea"/>
              </a:rPr>
              <a:t>可能导致人身伤害和（或）健康损害和（或）财产损失的根源、状态或行为，或它们的组合。在分析生产过程中对人造成伤亡、影响人的身体健康甚至导致疾病的因素时，危险源可称为危险有害因素，分为人的因素、物的因素、环境因素和管理因素四类（如操作错误、超温超压等）。</a:t>
            </a:r>
            <a:endParaRPr kumimoji="0" lang="zh-CN" sz="1600" b="1"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406400" algn="l" defTabSz="914400" rtl="0" eaLnBrk="0" fontAlgn="base" latinLnBrk="0" hangingPunct="0">
              <a:lnSpc>
                <a:spcPct val="100000"/>
              </a:lnSpc>
              <a:spcBef>
                <a:spcPct val="0"/>
              </a:spcBef>
              <a:spcAft>
                <a:spcPct val="0"/>
              </a:spcAft>
              <a:buClrTx/>
              <a:buSzTx/>
              <a:buFontTx/>
              <a:buNone/>
            </a:pPr>
            <a:endParaRPr kumimoji="0" 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文本框 2"/>
          <p:cNvSpPr txBox="1"/>
          <p:nvPr/>
        </p:nvSpPr>
        <p:spPr>
          <a:xfrm>
            <a:off x="1097867" y="761663"/>
            <a:ext cx="8014725"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（二）关键词定义</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3" name="Rectangle 3"/>
          <p:cNvSpPr>
            <a:spLocks noChangeArrowheads="1"/>
          </p:cNvSpPr>
          <p:nvPr/>
        </p:nvSpPr>
        <p:spPr bwMode="auto">
          <a:xfrm>
            <a:off x="1291917" y="1153749"/>
            <a:ext cx="9650784" cy="2446020"/>
          </a:xfrm>
          <a:prstGeom prst="rect">
            <a:avLst/>
          </a:prstGeom>
          <a:noFill/>
          <a:ln w="9525">
            <a:noFill/>
            <a:miter lim="800000"/>
          </a:ln>
          <a:effectLst/>
        </p:spPr>
        <p:txBody>
          <a:bodyPr vert="horz" wrap="square" lIns="3174" tIns="45720" rIns="125373" bIns="0" numCol="1" anchor="ctr" anchorCtr="0" compatLnSpc="1">
            <a:spAutoFit/>
          </a:bodyPr>
          <a:lstStyle/>
          <a:p>
            <a:pPr marL="0" marR="0" lvl="0" indent="266700" algn="l" defTabSz="914400" rtl="0" eaLnBrk="1" fontAlgn="base" latinLnBrk="0" hangingPunct="1">
              <a:lnSpc>
                <a:spcPct val="150000"/>
              </a:lnSpc>
              <a:spcBef>
                <a:spcPct val="0"/>
              </a:spcBef>
              <a:spcAft>
                <a:spcPct val="0"/>
              </a:spcAft>
              <a:buClrTx/>
              <a:buSzTx/>
              <a:buFont typeface="Wingdings" panose="05000000000000000000" pitchFamily="2" charset="2"/>
              <a:buChar char="Ø"/>
            </a:pPr>
            <a:r>
              <a:rPr lang="zh-CN" sz="2000" b="1" dirty="0" smtClean="0">
                <a:latin typeface="微软雅黑" panose="020B0503020204020204" pitchFamily="34" charset="-122"/>
                <a:ea typeface="微软雅黑" panose="020B0503020204020204" pitchFamily="34" charset="-122"/>
                <a:cs typeface="仿宋_GB2312"/>
              </a:rPr>
              <a:t>工作危害分析法（JHA）</a:t>
            </a:r>
            <a:endParaRPr lang="zh-CN" sz="2000" b="1" dirty="0" smtClean="0">
              <a:latin typeface="微软雅黑" panose="020B0503020204020204" pitchFamily="34" charset="-122"/>
              <a:ea typeface="微软雅黑" panose="020B0503020204020204" pitchFamily="34" charset="-122"/>
              <a:cs typeface="仿宋_GB2312"/>
            </a:endParaRPr>
          </a:p>
          <a:p>
            <a:pPr lvl="0" indent="406400" eaLnBrk="0" fontAlgn="base" hangingPunct="0">
              <a:lnSpc>
                <a:spcPct val="150000"/>
              </a:lnSpc>
              <a:spcBef>
                <a:spcPct val="0"/>
              </a:spcBef>
              <a:spcAft>
                <a:spcPct val="0"/>
              </a:spcAft>
            </a:pPr>
            <a:r>
              <a:rPr sz="1600" b="1" dirty="0" smtClean="0">
                <a:latin typeface="微软雅黑" panose="020B0503020204020204" pitchFamily="34" charset="-122"/>
                <a:ea typeface="微软雅黑" panose="020B0503020204020204" pitchFamily="34" charset="-122"/>
                <a:cs typeface="仿宋_GB2312"/>
              </a:rPr>
              <a:t>是指通过对工作过程的逐步分析，找出其有危险的工作步骤，进行控制和预防。适合于对作业活动中存在的风险进行分析。</a:t>
            </a:r>
            <a:endParaRPr sz="1600" b="1" dirty="0" smtClean="0">
              <a:latin typeface="微软雅黑" panose="020B0503020204020204" pitchFamily="34" charset="-122"/>
              <a:ea typeface="微软雅黑" panose="020B0503020204020204" pitchFamily="34" charset="-122"/>
              <a:cs typeface="仿宋_GB2312"/>
            </a:endParaRPr>
          </a:p>
          <a:p>
            <a:pPr>
              <a:lnSpc>
                <a:spcPct val="150000"/>
              </a:lnSpc>
              <a:buFont typeface="Wingdings" panose="05000000000000000000" pitchFamily="2" charset="2"/>
              <a:buChar char="Ø"/>
            </a:pPr>
            <a:r>
              <a:rPr sz="2000" b="1" dirty="0" smtClean="0">
                <a:latin typeface="微软雅黑" panose="020B0503020204020204" pitchFamily="34" charset="-122"/>
                <a:ea typeface="微软雅黑" panose="020B0503020204020204" pitchFamily="34" charset="-122"/>
                <a:cs typeface="仿宋_GB2312"/>
                <a:sym typeface="+mn-ea"/>
              </a:rPr>
              <a:t>安全检查表分析法（SCL）</a:t>
            </a:r>
            <a:r>
              <a:rPr lang="en-US" altLang="zh-CN" sz="1600" b="1" dirty="0" smtClean="0">
                <a:latin typeface="微软雅黑" panose="020B0503020204020204" pitchFamily="34" charset="-122"/>
                <a:ea typeface="微软雅黑" panose="020B0503020204020204" pitchFamily="34" charset="-122"/>
                <a:cs typeface="仿宋_GB2312"/>
                <a:sym typeface="+mn-ea"/>
              </a:rPr>
              <a:t> </a:t>
            </a:r>
            <a:endParaRPr lang="en-US" altLang="zh-CN" sz="1600" b="1" dirty="0" smtClean="0">
              <a:latin typeface="微软雅黑" panose="020B0503020204020204" pitchFamily="34" charset="-122"/>
              <a:ea typeface="微软雅黑" panose="020B0503020204020204" pitchFamily="34" charset="-122"/>
              <a:cs typeface="仿宋_GB2312"/>
            </a:endParaRPr>
          </a:p>
          <a:p>
            <a:pPr>
              <a:lnSpc>
                <a:spcPct val="150000"/>
              </a:lnSpc>
            </a:pPr>
            <a:r>
              <a:rPr lang="zh-CN" altLang="en-US" sz="1600" b="1" dirty="0" smtClean="0">
                <a:latin typeface="微软雅黑" panose="020B0503020204020204" pitchFamily="34" charset="-122"/>
                <a:ea typeface="微软雅黑" panose="020B0503020204020204" pitchFamily="34" charset="-122"/>
                <a:cs typeface="仿宋_GB2312"/>
                <a:sym typeface="+mn-ea"/>
              </a:rPr>
              <a:t>       依据相关的标准、规范，对工程、系统中已知的危险类别、设计缺陷以及与一般工艺设备、操作、管理有关的潜在危险性和有害性进行判别检查。适合于对设备设施存在的风险进行分析。</a:t>
            </a:r>
            <a:endParaRPr sz="1600" b="1" dirty="0" smtClean="0">
              <a:latin typeface="微软雅黑" panose="020B0503020204020204" pitchFamily="34" charset="-122"/>
              <a:ea typeface="微软雅黑" panose="020B0503020204020204" pitchFamily="34" charset="-122"/>
              <a:cs typeface="仿宋_GB2312"/>
            </a:endParaRPr>
          </a:p>
        </p:txBody>
      </p:sp>
      <p:sp>
        <p:nvSpPr>
          <p:cNvPr id="4" name="文本框 2"/>
          <p:cNvSpPr txBox="1"/>
          <p:nvPr/>
        </p:nvSpPr>
        <p:spPr>
          <a:xfrm>
            <a:off x="1097867" y="761663"/>
            <a:ext cx="8014725"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（二）关键词定义</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箭头: 下 101"/>
          <p:cNvSpPr/>
          <p:nvPr/>
        </p:nvSpPr>
        <p:spPr>
          <a:xfrm>
            <a:off x="3683635" y="3408680"/>
            <a:ext cx="1028065" cy="211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206794D9-3F41-49BF-9DB0-A36F84D0A642}" type="slidenum">
              <a:rPr lang="zh-CN" altLang="en-US" b="1" smtClean="0">
                <a:latin typeface="微软雅黑" panose="020B0503020204020204" pitchFamily="34" charset="-122"/>
                <a:ea typeface="微软雅黑" panose="020B0503020204020204" pitchFamily="34" charset="-122"/>
              </a:rPr>
            </a:fld>
            <a:endParaRPr lang="zh-CN" altLang="en-US" b="1"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097867" y="392093"/>
            <a:ext cx="8014725"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（三）风险分级管控和隐患排查治理体系</a:t>
            </a:r>
            <a:endParaRPr lang="zh-CN" altLang="en-US" sz="2800" b="1" dirty="0">
              <a:latin typeface="微软雅黑" panose="020B0503020204020204" pitchFamily="34" charset="-122"/>
              <a:ea typeface="微软雅黑" panose="020B0503020204020204" pitchFamily="34" charset="-122"/>
            </a:endParaRPr>
          </a:p>
        </p:txBody>
      </p:sp>
      <p:sp>
        <p:nvSpPr>
          <p:cNvPr id="9" name="椭圆 8"/>
          <p:cNvSpPr/>
          <p:nvPr/>
        </p:nvSpPr>
        <p:spPr>
          <a:xfrm>
            <a:off x="5454650" y="1103630"/>
            <a:ext cx="3286760" cy="5949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风险点</a:t>
            </a:r>
            <a:endParaRPr lang="zh-CN" altLang="en-US"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作业活动或设备设施</a:t>
            </a:r>
            <a:endParaRPr lang="zh-CN" altLang="en-US" b="1" dirty="0">
              <a:latin typeface="微软雅黑" panose="020B0503020204020204" pitchFamily="34" charset="-122"/>
              <a:ea typeface="微软雅黑" panose="020B0503020204020204" pitchFamily="34" charset="-122"/>
            </a:endParaRPr>
          </a:p>
        </p:txBody>
      </p:sp>
      <p:sp>
        <p:nvSpPr>
          <p:cNvPr id="5" name="矩形: 圆角 4"/>
          <p:cNvSpPr/>
          <p:nvPr/>
        </p:nvSpPr>
        <p:spPr>
          <a:xfrm>
            <a:off x="1296035" y="1127125"/>
            <a:ext cx="1804035" cy="4165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风险点识别</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矩形: 圆角 5"/>
          <p:cNvSpPr/>
          <p:nvPr/>
        </p:nvSpPr>
        <p:spPr>
          <a:xfrm>
            <a:off x="1275715" y="1885315"/>
            <a:ext cx="1824355" cy="4248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危险源辨识</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1258570" y="2759710"/>
            <a:ext cx="1920875" cy="4972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风险控制措施</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1248410" y="3636010"/>
            <a:ext cx="1920240" cy="4972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微软雅黑" panose="020B0503020204020204" pitchFamily="34" charset="-122"/>
                <a:ea typeface="微软雅黑" panose="020B0503020204020204" pitchFamily="34" charset="-122"/>
              </a:rPr>
              <a:t>风险评价</a:t>
            </a:r>
            <a:r>
              <a:rPr lang="en-US" altLang="zh-CN" sz="1600" b="1" dirty="0" smtClean="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风险矩阵分析法（LS）</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10" name="椭圆 9"/>
          <p:cNvSpPr/>
          <p:nvPr/>
        </p:nvSpPr>
        <p:spPr>
          <a:xfrm>
            <a:off x="3667760" y="1820545"/>
            <a:ext cx="1270635" cy="4984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mn-ea"/>
              </a:rPr>
              <a:t>若干危险源</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11" name="椭圆 10"/>
          <p:cNvSpPr/>
          <p:nvPr/>
        </p:nvSpPr>
        <p:spPr>
          <a:xfrm>
            <a:off x="6439535" y="1812925"/>
            <a:ext cx="1236345" cy="5276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mn-ea"/>
              </a:rPr>
              <a:t>若干危险源</a:t>
            </a:r>
            <a:endParaRPr lang="zh-CN" altLang="en-US" sz="1600" b="1" dirty="0">
              <a:latin typeface="微软雅黑" panose="020B0503020204020204" pitchFamily="34" charset="-122"/>
              <a:ea typeface="微软雅黑" panose="020B0503020204020204" pitchFamily="34" charset="-122"/>
            </a:endParaRPr>
          </a:p>
        </p:txBody>
      </p:sp>
      <p:sp>
        <p:nvSpPr>
          <p:cNvPr id="13" name="椭圆 12"/>
          <p:cNvSpPr/>
          <p:nvPr/>
        </p:nvSpPr>
        <p:spPr>
          <a:xfrm>
            <a:off x="9177020" y="1833245"/>
            <a:ext cx="1194435" cy="5575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mn-ea"/>
              </a:rPr>
              <a:t>若干危险源</a:t>
            </a:r>
            <a:endParaRPr lang="zh-CN" altLang="en-US" sz="1600" b="1" dirty="0">
              <a:latin typeface="微软雅黑" panose="020B0503020204020204" pitchFamily="34" charset="-122"/>
              <a:ea typeface="微软雅黑" panose="020B0503020204020204" pitchFamily="34" charset="-122"/>
            </a:endParaRPr>
          </a:p>
        </p:txBody>
      </p:sp>
      <p:sp>
        <p:nvSpPr>
          <p:cNvPr id="14" name="矩形: 圆角 13"/>
          <p:cNvSpPr/>
          <p:nvPr/>
        </p:nvSpPr>
        <p:spPr>
          <a:xfrm>
            <a:off x="3505200" y="4543425"/>
            <a:ext cx="1724025" cy="44386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公司</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事业部</a:t>
            </a:r>
            <a:r>
              <a:rPr lang="zh-CN" altLang="en-US" sz="1400" b="1" dirty="0">
                <a:solidFill>
                  <a:schemeClr val="tx1"/>
                </a:solidFill>
                <a:latin typeface="微软雅黑" panose="020B0503020204020204" pitchFamily="34" charset="-122"/>
                <a:ea typeface="微软雅黑" panose="020B0503020204020204" pitchFamily="34" charset="-122"/>
                <a:sym typeface="+mn-ea"/>
              </a:rPr>
              <a:t>（厂）</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车间</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班组级</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5" name="矩形: 圆角 14"/>
          <p:cNvSpPr/>
          <p:nvPr/>
        </p:nvSpPr>
        <p:spPr>
          <a:xfrm>
            <a:off x="1256665" y="4473575"/>
            <a:ext cx="1920875" cy="4972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分级管控</a:t>
            </a:r>
            <a:endParaRPr lang="zh-CN" altLang="en-US" b="1" dirty="0">
              <a:solidFill>
                <a:schemeClr val="tx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515995" y="2548255"/>
            <a:ext cx="1378585" cy="914400"/>
            <a:chOff x="4542207" y="4239314"/>
            <a:chExt cx="1695456" cy="1032667"/>
          </a:xfrm>
        </p:grpSpPr>
        <p:sp>
          <p:nvSpPr>
            <p:cNvPr id="19" name="椭圆 18"/>
            <p:cNvSpPr/>
            <p:nvPr/>
          </p:nvSpPr>
          <p:spPr>
            <a:xfrm>
              <a:off x="4542207" y="4239314"/>
              <a:ext cx="1695456" cy="103266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26" name="矩形: 圆角 25"/>
            <p:cNvSpPr/>
            <p:nvPr/>
          </p:nvSpPr>
          <p:spPr>
            <a:xfrm>
              <a:off x="4832723" y="4478835"/>
              <a:ext cx="1132387" cy="6798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工程技术措施</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sp>
        <p:nvSpPr>
          <p:cNvPr id="96" name="矩形: 圆角 95"/>
          <p:cNvSpPr/>
          <p:nvPr/>
        </p:nvSpPr>
        <p:spPr>
          <a:xfrm>
            <a:off x="1258570" y="5248275"/>
            <a:ext cx="1920875" cy="50228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隐患</a:t>
            </a:r>
            <a:r>
              <a:rPr lang="zh-CN" altLang="en-US" b="1" dirty="0">
                <a:solidFill>
                  <a:schemeClr val="tx1"/>
                </a:solidFill>
                <a:latin typeface="微软雅黑" panose="020B0503020204020204" pitchFamily="34" charset="-122"/>
                <a:ea typeface="微软雅黑" panose="020B0503020204020204" pitchFamily="34" charset="-122"/>
              </a:rPr>
              <a:t>排</a:t>
            </a:r>
            <a:r>
              <a:rPr lang="zh-CN" altLang="en-US" b="1" dirty="0" smtClean="0">
                <a:solidFill>
                  <a:schemeClr val="tx1"/>
                </a:solidFill>
                <a:latin typeface="微软雅黑" panose="020B0503020204020204" pitchFamily="34" charset="-122"/>
                <a:ea typeface="微软雅黑" panose="020B0503020204020204" pitchFamily="34" charset="-122"/>
              </a:rPr>
              <a:t>查</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97" name="矩形: 圆角 96"/>
          <p:cNvSpPr/>
          <p:nvPr/>
        </p:nvSpPr>
        <p:spPr>
          <a:xfrm>
            <a:off x="5593715" y="4547870"/>
            <a:ext cx="1502410" cy="44386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b="1" dirty="0">
                <a:solidFill>
                  <a:schemeClr val="tx1"/>
                </a:solidFill>
                <a:latin typeface="微软雅黑" panose="020B0503020204020204" pitchFamily="34" charset="-122"/>
                <a:ea typeface="微软雅黑" panose="020B0503020204020204" pitchFamily="34" charset="-122"/>
              </a:rPr>
              <a:t>重大</a:t>
            </a:r>
            <a:r>
              <a:rPr lang="en-US" altLang="zh-CN" sz="1400" b="1" dirty="0">
                <a:solidFill>
                  <a:schemeClr val="tx1"/>
                </a:solidFill>
                <a:latin typeface="微软雅黑" panose="020B0503020204020204" pitchFamily="34" charset="-122"/>
                <a:ea typeface="微软雅黑" panose="020B0503020204020204" pitchFamily="34" charset="-122"/>
              </a:rPr>
              <a:t>/较大/一般/低</a:t>
            </a:r>
            <a:r>
              <a:rPr lang="zh-CN" altLang="en-US" sz="1400" b="1" dirty="0">
                <a:solidFill>
                  <a:schemeClr val="tx1"/>
                </a:solidFill>
                <a:latin typeface="微软雅黑" panose="020B0503020204020204" pitchFamily="34" charset="-122"/>
                <a:ea typeface="微软雅黑" panose="020B0503020204020204" pitchFamily="34" charset="-122"/>
              </a:rPr>
              <a:t>风险</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98" name="矩形: 圆角 97"/>
          <p:cNvSpPr/>
          <p:nvPr/>
        </p:nvSpPr>
        <p:spPr>
          <a:xfrm>
            <a:off x="3505200" y="5274945"/>
            <a:ext cx="1735455" cy="44386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隐患分级：一般隐患、重大隐患</a:t>
            </a:r>
            <a:endParaRPr lang="zh-CN" altLang="en-US" sz="1400" b="1" dirty="0">
              <a:latin typeface="微软雅黑" panose="020B0503020204020204" pitchFamily="34" charset="-122"/>
              <a:ea typeface="微软雅黑" panose="020B0503020204020204" pitchFamily="34" charset="-122"/>
            </a:endParaRPr>
          </a:p>
        </p:txBody>
      </p:sp>
      <p:sp>
        <p:nvSpPr>
          <p:cNvPr id="99" name="矩形: 圆角 98"/>
          <p:cNvSpPr/>
          <p:nvPr/>
        </p:nvSpPr>
        <p:spPr>
          <a:xfrm>
            <a:off x="8054975" y="5243195"/>
            <a:ext cx="2857500" cy="44386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隐患</a:t>
            </a:r>
            <a:r>
              <a:rPr lang="zh-CN" altLang="en-US" sz="1400" b="1" dirty="0" smtClean="0">
                <a:latin typeface="微软雅黑" panose="020B0503020204020204" pitchFamily="34" charset="-122"/>
                <a:ea typeface="微软雅黑" panose="020B0503020204020204" pitchFamily="34" charset="-122"/>
              </a:rPr>
              <a:t>排查：综合性、专业、季节性、节假日、日常检查</a:t>
            </a:r>
            <a:endParaRPr lang="zh-CN" altLang="en-US" sz="1400" b="1" dirty="0">
              <a:latin typeface="微软雅黑" panose="020B0503020204020204" pitchFamily="34" charset="-122"/>
              <a:ea typeface="微软雅黑" panose="020B0503020204020204" pitchFamily="34" charset="-122"/>
            </a:endParaRPr>
          </a:p>
        </p:txBody>
      </p:sp>
      <p:sp>
        <p:nvSpPr>
          <p:cNvPr id="102" name="箭头: 下 101"/>
          <p:cNvSpPr/>
          <p:nvPr/>
        </p:nvSpPr>
        <p:spPr>
          <a:xfrm>
            <a:off x="8081645" y="3403600"/>
            <a:ext cx="1028065" cy="211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3" name="箭头: 下 102"/>
          <p:cNvSpPr/>
          <p:nvPr/>
        </p:nvSpPr>
        <p:spPr>
          <a:xfrm>
            <a:off x="6245860" y="4133215"/>
            <a:ext cx="1028065" cy="414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5" name="箭头: 下 104"/>
          <p:cNvSpPr/>
          <p:nvPr/>
        </p:nvSpPr>
        <p:spPr>
          <a:xfrm>
            <a:off x="1878965" y="1555750"/>
            <a:ext cx="482600" cy="329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6" name="箭头: 下 105"/>
          <p:cNvSpPr/>
          <p:nvPr/>
        </p:nvSpPr>
        <p:spPr>
          <a:xfrm>
            <a:off x="1887220" y="2386965"/>
            <a:ext cx="482600" cy="370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7" name="箭头: 下 106"/>
          <p:cNvSpPr/>
          <p:nvPr/>
        </p:nvSpPr>
        <p:spPr>
          <a:xfrm>
            <a:off x="1895475" y="3259455"/>
            <a:ext cx="482600" cy="370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8" name="箭头: 下 107"/>
          <p:cNvSpPr/>
          <p:nvPr/>
        </p:nvSpPr>
        <p:spPr>
          <a:xfrm>
            <a:off x="1862455" y="4131945"/>
            <a:ext cx="516255" cy="370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9" name="箭头: 下 108"/>
          <p:cNvSpPr/>
          <p:nvPr/>
        </p:nvSpPr>
        <p:spPr>
          <a:xfrm>
            <a:off x="1870710" y="5004435"/>
            <a:ext cx="508000" cy="260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18" name="箭头: 燕尾形 117"/>
          <p:cNvSpPr/>
          <p:nvPr/>
        </p:nvSpPr>
        <p:spPr>
          <a:xfrm>
            <a:off x="3168015" y="1208405"/>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19" name="箭头: 燕尾形 118"/>
          <p:cNvSpPr/>
          <p:nvPr/>
        </p:nvSpPr>
        <p:spPr>
          <a:xfrm>
            <a:off x="3196590" y="1992630"/>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20" name="箭头: 燕尾形 119"/>
          <p:cNvSpPr/>
          <p:nvPr/>
        </p:nvSpPr>
        <p:spPr>
          <a:xfrm>
            <a:off x="3202305" y="2980055"/>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21" name="箭头: 燕尾形 120"/>
          <p:cNvSpPr/>
          <p:nvPr/>
        </p:nvSpPr>
        <p:spPr>
          <a:xfrm>
            <a:off x="3185160" y="3875405"/>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22" name="箭头: 燕尾形 121"/>
          <p:cNvSpPr/>
          <p:nvPr/>
        </p:nvSpPr>
        <p:spPr>
          <a:xfrm>
            <a:off x="3173730" y="4681220"/>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23" name="箭头: 燕尾形 122"/>
          <p:cNvSpPr/>
          <p:nvPr/>
        </p:nvSpPr>
        <p:spPr>
          <a:xfrm>
            <a:off x="3179445" y="5415280"/>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24" name="箭头: 下 123"/>
          <p:cNvSpPr/>
          <p:nvPr/>
        </p:nvSpPr>
        <p:spPr>
          <a:xfrm>
            <a:off x="6266180" y="5031740"/>
            <a:ext cx="1028065" cy="211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cxnSp>
        <p:nvCxnSpPr>
          <p:cNvPr id="127" name="直接箭头连接符 126"/>
          <p:cNvCxnSpPr>
            <a:endCxn id="10" idx="7"/>
          </p:cNvCxnSpPr>
          <p:nvPr/>
        </p:nvCxnSpPr>
        <p:spPr>
          <a:xfrm flipH="1">
            <a:off x="4752340" y="1376680"/>
            <a:ext cx="1639570" cy="501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接箭头连接符 128"/>
          <p:cNvCxnSpPr>
            <a:endCxn id="11" idx="0"/>
          </p:cNvCxnSpPr>
          <p:nvPr/>
        </p:nvCxnSpPr>
        <p:spPr>
          <a:xfrm flipH="1">
            <a:off x="7058025" y="1646555"/>
            <a:ext cx="12700" cy="1511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接箭头连接符 132"/>
          <p:cNvCxnSpPr>
            <a:endCxn id="13" idx="1"/>
          </p:cNvCxnSpPr>
          <p:nvPr/>
        </p:nvCxnSpPr>
        <p:spPr>
          <a:xfrm>
            <a:off x="8457565" y="1555115"/>
            <a:ext cx="894080" cy="344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a:stCxn id="11" idx="2"/>
            <a:endCxn id="19" idx="7"/>
          </p:cNvCxnSpPr>
          <p:nvPr/>
        </p:nvCxnSpPr>
        <p:spPr>
          <a:xfrm flipH="1">
            <a:off x="4692650" y="2061845"/>
            <a:ext cx="1746885" cy="6051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p:cNvCxnSpPr>
            <a:stCxn id="11" idx="3"/>
            <a:endCxn id="18" idx="7"/>
          </p:cNvCxnSpPr>
          <p:nvPr/>
        </p:nvCxnSpPr>
        <p:spPr>
          <a:xfrm flipH="1">
            <a:off x="6149340" y="2263140"/>
            <a:ext cx="471170" cy="435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接箭头连接符 153"/>
          <p:cNvCxnSpPr>
            <a:stCxn id="11" idx="5"/>
            <a:endCxn id="60" idx="1"/>
          </p:cNvCxnSpPr>
          <p:nvPr/>
        </p:nvCxnSpPr>
        <p:spPr>
          <a:xfrm>
            <a:off x="7494905" y="2263140"/>
            <a:ext cx="593090" cy="410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接箭头连接符 159"/>
          <p:cNvCxnSpPr/>
          <p:nvPr/>
        </p:nvCxnSpPr>
        <p:spPr>
          <a:xfrm>
            <a:off x="7101205" y="2347595"/>
            <a:ext cx="17780" cy="2089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箭头: 下 101"/>
          <p:cNvSpPr/>
          <p:nvPr/>
        </p:nvSpPr>
        <p:spPr>
          <a:xfrm>
            <a:off x="5151120" y="3398520"/>
            <a:ext cx="1028065" cy="211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30" name="箭头: 下 101"/>
          <p:cNvSpPr/>
          <p:nvPr/>
        </p:nvSpPr>
        <p:spPr>
          <a:xfrm>
            <a:off x="6642100" y="3408680"/>
            <a:ext cx="1028065" cy="211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36" name="矩形: 圆角 14"/>
          <p:cNvSpPr/>
          <p:nvPr/>
        </p:nvSpPr>
        <p:spPr>
          <a:xfrm>
            <a:off x="1248410" y="5970905"/>
            <a:ext cx="1920875" cy="4972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隐患治理</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38" name="矩形: 圆角 98"/>
          <p:cNvSpPr/>
          <p:nvPr/>
        </p:nvSpPr>
        <p:spPr>
          <a:xfrm>
            <a:off x="3505200" y="5943600"/>
            <a:ext cx="3115310" cy="44386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治理要求：整改措施、责任、资金、时限和预案“五到位”</a:t>
            </a:r>
            <a:endParaRPr lang="zh-CN" altLang="en-US" sz="1400" b="1" dirty="0">
              <a:latin typeface="微软雅黑" panose="020B0503020204020204" pitchFamily="34" charset="-122"/>
              <a:ea typeface="微软雅黑" panose="020B0503020204020204" pitchFamily="34" charset="-122"/>
            </a:endParaRPr>
          </a:p>
        </p:txBody>
      </p:sp>
      <p:sp>
        <p:nvSpPr>
          <p:cNvPr id="140" name="箭头: 燕尾形 122"/>
          <p:cNvSpPr/>
          <p:nvPr/>
        </p:nvSpPr>
        <p:spPr>
          <a:xfrm>
            <a:off x="3190875" y="6081395"/>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42" name="箭头: 下 108"/>
          <p:cNvSpPr/>
          <p:nvPr/>
        </p:nvSpPr>
        <p:spPr>
          <a:xfrm>
            <a:off x="1841500" y="5766435"/>
            <a:ext cx="495300" cy="227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44" name="箭头: 下 123"/>
          <p:cNvSpPr/>
          <p:nvPr/>
        </p:nvSpPr>
        <p:spPr>
          <a:xfrm>
            <a:off x="6311900" y="5715000"/>
            <a:ext cx="1028065" cy="211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972685" y="2564765"/>
            <a:ext cx="1378585" cy="914400"/>
            <a:chOff x="4542207" y="4239314"/>
            <a:chExt cx="1695456" cy="1032667"/>
          </a:xfrm>
        </p:grpSpPr>
        <p:sp>
          <p:nvSpPr>
            <p:cNvPr id="18" name="椭圆 17"/>
            <p:cNvSpPr/>
            <p:nvPr/>
          </p:nvSpPr>
          <p:spPr>
            <a:xfrm>
              <a:off x="4542207" y="4239314"/>
              <a:ext cx="1695456" cy="103266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55" name="矩形: 圆角 25"/>
            <p:cNvSpPr/>
            <p:nvPr/>
          </p:nvSpPr>
          <p:spPr>
            <a:xfrm>
              <a:off x="4813980" y="4470947"/>
              <a:ext cx="1132387" cy="6877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管理</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r>
                <a:rPr lang="zh-CN" altLang="en-US" sz="1600" b="1" dirty="0">
                  <a:solidFill>
                    <a:schemeClr val="tx1"/>
                  </a:solidFill>
                  <a:latin typeface="微软雅黑" panose="020B0503020204020204" pitchFamily="34" charset="-122"/>
                  <a:ea typeface="微软雅黑" panose="020B0503020204020204" pitchFamily="34" charset="-122"/>
                </a:rPr>
                <a:t>措施</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6429375" y="2556510"/>
            <a:ext cx="1378585" cy="914400"/>
            <a:chOff x="4542207" y="4239314"/>
            <a:chExt cx="1695456" cy="1032667"/>
          </a:xfrm>
        </p:grpSpPr>
        <p:sp>
          <p:nvSpPr>
            <p:cNvPr id="57" name="椭圆 56"/>
            <p:cNvSpPr/>
            <p:nvPr/>
          </p:nvSpPr>
          <p:spPr>
            <a:xfrm>
              <a:off x="4542207" y="4239314"/>
              <a:ext cx="1695456" cy="103266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58" name="矩形: 圆角 25"/>
            <p:cNvSpPr/>
            <p:nvPr/>
          </p:nvSpPr>
          <p:spPr>
            <a:xfrm>
              <a:off x="4832723" y="4462341"/>
              <a:ext cx="1132387" cy="6963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培训</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r>
                <a:rPr lang="zh-CN" altLang="en-US" sz="1600" b="1" dirty="0">
                  <a:solidFill>
                    <a:schemeClr val="tx1"/>
                  </a:solidFill>
                  <a:latin typeface="微软雅黑" panose="020B0503020204020204" pitchFamily="34" charset="-122"/>
                  <a:ea typeface="微软雅黑" panose="020B0503020204020204" pitchFamily="34" charset="-122"/>
                </a:rPr>
                <a:t>教育</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7886065" y="2540000"/>
            <a:ext cx="1378585" cy="914400"/>
            <a:chOff x="4542207" y="4239314"/>
            <a:chExt cx="1695456" cy="1032667"/>
          </a:xfrm>
        </p:grpSpPr>
        <p:sp>
          <p:nvSpPr>
            <p:cNvPr id="60" name="椭圆 59"/>
            <p:cNvSpPr/>
            <p:nvPr/>
          </p:nvSpPr>
          <p:spPr>
            <a:xfrm>
              <a:off x="4542207" y="4239314"/>
              <a:ext cx="1695456" cy="103266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61" name="矩形: 圆角 25"/>
            <p:cNvSpPr/>
            <p:nvPr/>
          </p:nvSpPr>
          <p:spPr>
            <a:xfrm>
              <a:off x="4832723" y="4488875"/>
              <a:ext cx="1132387" cy="6697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个体</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r>
                <a:rPr lang="zh-CN" altLang="en-US" sz="1600" b="1" dirty="0">
                  <a:solidFill>
                    <a:schemeClr val="tx1"/>
                  </a:solidFill>
                  <a:latin typeface="微软雅黑" panose="020B0503020204020204" pitchFamily="34" charset="-122"/>
                  <a:ea typeface="微软雅黑" panose="020B0503020204020204" pitchFamily="34" charset="-122"/>
                </a:rPr>
                <a:t>防护</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cxnSp>
        <p:nvCxnSpPr>
          <p:cNvPr id="93" name="直接箭头连接符 92"/>
          <p:cNvCxnSpPr>
            <a:stCxn id="11" idx="6"/>
            <a:endCxn id="63" idx="1"/>
          </p:cNvCxnSpPr>
          <p:nvPr/>
        </p:nvCxnSpPr>
        <p:spPr>
          <a:xfrm>
            <a:off x="7675880" y="2061845"/>
            <a:ext cx="1868805" cy="629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4" name="矩形: 圆角 14"/>
          <p:cNvSpPr/>
          <p:nvPr/>
        </p:nvSpPr>
        <p:spPr>
          <a:xfrm>
            <a:off x="3536315" y="3625215"/>
            <a:ext cx="7346315" cy="4972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95" name="箭头: 下 101"/>
          <p:cNvSpPr/>
          <p:nvPr/>
        </p:nvSpPr>
        <p:spPr>
          <a:xfrm>
            <a:off x="9518015" y="3424555"/>
            <a:ext cx="1028065" cy="211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62" name="组合 61"/>
          <p:cNvGrpSpPr/>
          <p:nvPr/>
        </p:nvGrpSpPr>
        <p:grpSpPr>
          <a:xfrm>
            <a:off x="9342755" y="2573020"/>
            <a:ext cx="1378585" cy="914400"/>
            <a:chOff x="4542207" y="4239314"/>
            <a:chExt cx="1695456" cy="1032667"/>
          </a:xfrm>
        </p:grpSpPr>
        <p:sp>
          <p:nvSpPr>
            <p:cNvPr id="63" name="椭圆 62"/>
            <p:cNvSpPr/>
            <p:nvPr/>
          </p:nvSpPr>
          <p:spPr>
            <a:xfrm>
              <a:off x="4542207" y="4239314"/>
              <a:ext cx="1695456" cy="103266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64" name="矩形: 圆角 25"/>
            <p:cNvSpPr/>
            <p:nvPr/>
          </p:nvSpPr>
          <p:spPr>
            <a:xfrm>
              <a:off x="4832723" y="4454453"/>
              <a:ext cx="1132387" cy="704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应急</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ctr"/>
              <a:r>
                <a:rPr lang="zh-CN" altLang="en-US" sz="1600" b="1" dirty="0">
                  <a:solidFill>
                    <a:schemeClr val="tx1"/>
                  </a:solidFill>
                  <a:latin typeface="微软雅黑" panose="020B0503020204020204" pitchFamily="34" charset="-122"/>
                  <a:ea typeface="微软雅黑" panose="020B0503020204020204" pitchFamily="34" charset="-122"/>
                </a:rPr>
                <a:t>处置</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sp>
        <p:nvSpPr>
          <p:cNvPr id="100" name="矩形: 圆角 98"/>
          <p:cNvSpPr/>
          <p:nvPr/>
        </p:nvSpPr>
        <p:spPr>
          <a:xfrm>
            <a:off x="3683635" y="3723640"/>
            <a:ext cx="3374390" cy="32258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工作危害分析（JHA）</a:t>
            </a:r>
            <a:endParaRPr lang="zh-CN" altLang="en-US" sz="1400" b="1" dirty="0">
              <a:latin typeface="微软雅黑" panose="020B0503020204020204" pitchFamily="34" charset="-122"/>
              <a:ea typeface="微软雅黑" panose="020B0503020204020204" pitchFamily="34" charset="-122"/>
            </a:endParaRPr>
          </a:p>
        </p:txBody>
      </p:sp>
      <p:sp>
        <p:nvSpPr>
          <p:cNvPr id="101" name="矩形: 圆角 98"/>
          <p:cNvSpPr/>
          <p:nvPr/>
        </p:nvSpPr>
        <p:spPr>
          <a:xfrm>
            <a:off x="7273925" y="3723640"/>
            <a:ext cx="3495040" cy="32258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安全检查表分析（SCL）</a:t>
            </a:r>
            <a:endParaRPr lang="zh-CN" altLang="en-US" sz="1400" b="1" dirty="0">
              <a:latin typeface="微软雅黑" panose="020B0503020204020204" pitchFamily="34" charset="-122"/>
              <a:ea typeface="微软雅黑" panose="020B0503020204020204" pitchFamily="34" charset="-122"/>
            </a:endParaRPr>
          </a:p>
        </p:txBody>
      </p:sp>
      <p:sp>
        <p:nvSpPr>
          <p:cNvPr id="110" name="箭头: 燕尾形 121"/>
          <p:cNvSpPr/>
          <p:nvPr/>
        </p:nvSpPr>
        <p:spPr>
          <a:xfrm>
            <a:off x="5241290" y="4685665"/>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11" name="矩形: 圆角 96"/>
          <p:cNvSpPr/>
          <p:nvPr/>
        </p:nvSpPr>
        <p:spPr>
          <a:xfrm>
            <a:off x="7479665" y="4547870"/>
            <a:ext cx="1242060" cy="44386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b="1" dirty="0">
                <a:solidFill>
                  <a:schemeClr val="tx1"/>
                </a:solidFill>
                <a:latin typeface="微软雅黑" panose="020B0503020204020204" pitchFamily="34" charset="-122"/>
                <a:ea typeface="微软雅黑" panose="020B0503020204020204" pitchFamily="34" charset="-122"/>
              </a:rPr>
              <a:t>红</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橙</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黄</a:t>
            </a:r>
            <a:r>
              <a:rPr lang="en-US" altLang="zh-CN" sz="1400" b="1" dirty="0">
                <a:solidFill>
                  <a:schemeClr val="tx1"/>
                </a:solidFill>
                <a:latin typeface="微软雅黑" panose="020B0503020204020204" pitchFamily="34" charset="-122"/>
                <a:ea typeface="微软雅黑" panose="020B0503020204020204" pitchFamily="34" charset="-122"/>
              </a:rPr>
              <a:t>/</a:t>
            </a:r>
            <a:r>
              <a:rPr lang="zh-CN" sz="1400" b="1" dirty="0">
                <a:solidFill>
                  <a:schemeClr val="tx1"/>
                </a:solidFill>
                <a:latin typeface="微软雅黑" panose="020B0503020204020204" pitchFamily="34" charset="-122"/>
                <a:ea typeface="微软雅黑" panose="020B0503020204020204" pitchFamily="34" charset="-122"/>
              </a:rPr>
              <a:t>蓝</a:t>
            </a:r>
            <a:endParaRPr lang="zh-CN" sz="1400" b="1" dirty="0">
              <a:solidFill>
                <a:schemeClr val="tx1"/>
              </a:solidFill>
              <a:latin typeface="微软雅黑" panose="020B0503020204020204" pitchFamily="34" charset="-122"/>
              <a:ea typeface="微软雅黑" panose="020B0503020204020204" pitchFamily="34" charset="-122"/>
            </a:endParaRPr>
          </a:p>
        </p:txBody>
      </p:sp>
      <p:sp>
        <p:nvSpPr>
          <p:cNvPr id="112" name="箭头: 燕尾形 121"/>
          <p:cNvSpPr/>
          <p:nvPr/>
        </p:nvSpPr>
        <p:spPr>
          <a:xfrm>
            <a:off x="7112000" y="4685665"/>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13" name="矩形: 圆角 96"/>
          <p:cNvSpPr/>
          <p:nvPr/>
        </p:nvSpPr>
        <p:spPr>
          <a:xfrm>
            <a:off x="9100820" y="4526915"/>
            <a:ext cx="1781810" cy="44386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b="1" dirty="0">
                <a:solidFill>
                  <a:schemeClr val="tx1"/>
                </a:solidFill>
                <a:latin typeface="微软雅黑" panose="020B0503020204020204" pitchFamily="34" charset="-122"/>
                <a:ea typeface="微软雅黑" panose="020B0503020204020204" pitchFamily="34" charset="-122"/>
              </a:rPr>
              <a:t>总经理</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分部经理</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车间主任</a:t>
            </a:r>
            <a:r>
              <a:rPr lang="en-US" altLang="zh-CN" sz="1400" b="1" dirty="0">
                <a:solidFill>
                  <a:schemeClr val="tx1"/>
                </a:solidFill>
                <a:latin typeface="微软雅黑" panose="020B0503020204020204" pitchFamily="34" charset="-122"/>
                <a:ea typeface="微软雅黑" panose="020B0503020204020204" pitchFamily="34" charset="-122"/>
              </a:rPr>
              <a:t>/班组长</a:t>
            </a:r>
            <a:endParaRPr lang="en-US" altLang="zh-CN" sz="1400" b="1" dirty="0">
              <a:solidFill>
                <a:schemeClr val="tx1"/>
              </a:solidFill>
              <a:latin typeface="微软雅黑" panose="020B0503020204020204" pitchFamily="34" charset="-122"/>
              <a:ea typeface="微软雅黑" panose="020B0503020204020204" pitchFamily="34" charset="-122"/>
            </a:endParaRPr>
          </a:p>
        </p:txBody>
      </p:sp>
      <p:sp>
        <p:nvSpPr>
          <p:cNvPr id="114" name="箭头: 燕尾形 121"/>
          <p:cNvSpPr/>
          <p:nvPr/>
        </p:nvSpPr>
        <p:spPr>
          <a:xfrm>
            <a:off x="8748395" y="4681220"/>
            <a:ext cx="337185" cy="1682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 name="矩形: 圆角 97"/>
          <p:cNvSpPr/>
          <p:nvPr/>
        </p:nvSpPr>
        <p:spPr>
          <a:xfrm>
            <a:off x="5608320" y="5243195"/>
            <a:ext cx="2067560" cy="44386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隐患分类：现场管理类、基础管理类</a:t>
            </a:r>
            <a:endParaRPr lang="zh-CN" altLang="en-US" sz="1400" b="1" dirty="0">
              <a:latin typeface="微软雅黑" panose="020B0503020204020204" pitchFamily="34" charset="-122"/>
              <a:ea typeface="微软雅黑" panose="020B0503020204020204" pitchFamily="34" charset="-122"/>
            </a:endParaRPr>
          </a:p>
        </p:txBody>
      </p:sp>
      <p:sp>
        <p:nvSpPr>
          <p:cNvPr id="12" name="加号 11"/>
          <p:cNvSpPr/>
          <p:nvPr/>
        </p:nvSpPr>
        <p:spPr>
          <a:xfrm>
            <a:off x="5211445" y="5336540"/>
            <a:ext cx="396240" cy="3505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加号 15"/>
          <p:cNvSpPr/>
          <p:nvPr/>
        </p:nvSpPr>
        <p:spPr>
          <a:xfrm>
            <a:off x="7639685" y="5324475"/>
            <a:ext cx="396240" cy="3505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98"/>
          <p:cNvSpPr/>
          <p:nvPr/>
        </p:nvSpPr>
        <p:spPr>
          <a:xfrm>
            <a:off x="7096125" y="5943600"/>
            <a:ext cx="3815715" cy="44386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验收：建立隐患排查治理台账（现场管理类、基础管理类），闭环管理</a:t>
            </a:r>
            <a:endParaRPr lang="zh-CN" altLang="en-US" sz="1400" b="1" dirty="0" smtClean="0">
              <a:latin typeface="微软雅黑" panose="020B0503020204020204" pitchFamily="34" charset="-122"/>
              <a:ea typeface="微软雅黑" panose="020B0503020204020204" pitchFamily="34" charset="-122"/>
            </a:endParaRPr>
          </a:p>
        </p:txBody>
      </p:sp>
      <p:sp>
        <p:nvSpPr>
          <p:cNvPr id="22" name="加号 21"/>
          <p:cNvSpPr/>
          <p:nvPr/>
        </p:nvSpPr>
        <p:spPr>
          <a:xfrm>
            <a:off x="6657340" y="5994400"/>
            <a:ext cx="396240" cy="3505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9862</Words>
  <Application>WPS 演示</Application>
  <PresentationFormat>宽屏</PresentationFormat>
  <Paragraphs>1753</Paragraphs>
  <Slides>25</Slides>
  <Notes>0</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3</vt:i4>
      </vt:variant>
      <vt:variant>
        <vt:lpstr>幻灯片标题</vt:lpstr>
      </vt:variant>
      <vt:variant>
        <vt:i4>25</vt:i4>
      </vt:variant>
    </vt:vector>
  </HeadingPairs>
  <TitlesOfParts>
    <vt:vector size="46" baseType="lpstr">
      <vt:lpstr>Arial</vt:lpstr>
      <vt:lpstr>宋体</vt:lpstr>
      <vt:lpstr>Wingdings</vt:lpstr>
      <vt:lpstr>微软雅黑</vt:lpstr>
      <vt:lpstr>楷体</vt:lpstr>
      <vt:lpstr>仿宋_GB2312</vt:lpstr>
      <vt:lpstr>仿宋</vt:lpstr>
      <vt:lpstr>黑体</vt:lpstr>
      <vt:lpstr>Calibri</vt:lpstr>
      <vt:lpstr>Arial Unicode MS</vt:lpstr>
      <vt:lpstr>Calibri Light</vt:lpstr>
      <vt:lpstr>等线</vt:lpstr>
      <vt:lpstr>Wingdings</vt:lpstr>
      <vt:lpstr>隶书</vt:lpstr>
      <vt:lpstr>汉仪旗黑-85S</vt:lpstr>
      <vt:lpstr>李旭科毛笔行书</vt:lpstr>
      <vt:lpstr>自定义设计方案</vt:lpstr>
      <vt:lpstr>3_Office 主题​​</vt:lpstr>
      <vt:lpstr>Equation.KSEE3</vt:lpstr>
      <vt:lpstr>Equation.3</vt:lpstr>
      <vt:lpstr>Equation.3</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风险分级管理和隐患排查治理 两个体系指导手册</dc:title>
  <dc:creator/>
  <cp:lastModifiedBy>monkeyhappy</cp:lastModifiedBy>
  <cp:revision>3</cp:revision>
  <dcterms:created xsi:type="dcterms:W3CDTF">2020-08-06T13:01:00Z</dcterms:created>
  <dcterms:modified xsi:type="dcterms:W3CDTF">2024-05-29T06:03:59Z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91AE54075A7045B29564E250CAF5B1A4_12</vt:lpwstr>
  </property>
</Properties>
</file>