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23"/>
  </p:notesMasterIdLst>
  <p:handoutMasterIdLst>
    <p:handoutMasterId r:id="rId65"/>
  </p:handoutMasterIdLst>
  <p:sldIdLst>
    <p:sldId id="395" r:id="rId4"/>
    <p:sldId id="396" r:id="rId5"/>
    <p:sldId id="337" r:id="rId6"/>
    <p:sldId id="338" r:id="rId7"/>
    <p:sldId id="261" r:id="rId8"/>
    <p:sldId id="340" r:id="rId9"/>
    <p:sldId id="341" r:id="rId10"/>
    <p:sldId id="342" r:id="rId11"/>
    <p:sldId id="343" r:id="rId12"/>
    <p:sldId id="271" r:id="rId13"/>
    <p:sldId id="344" r:id="rId14"/>
    <p:sldId id="323" r:id="rId15"/>
    <p:sldId id="273" r:id="rId16"/>
    <p:sldId id="274" r:id="rId17"/>
    <p:sldId id="325" r:id="rId18"/>
    <p:sldId id="326" r:id="rId19"/>
    <p:sldId id="345" r:id="rId20"/>
    <p:sldId id="280" r:id="rId21"/>
    <p:sldId id="281" r:id="rId22"/>
    <p:sldId id="328" r:id="rId24"/>
    <p:sldId id="329" r:id="rId25"/>
    <p:sldId id="330" r:id="rId26"/>
    <p:sldId id="285" r:id="rId27"/>
    <p:sldId id="286" r:id="rId28"/>
    <p:sldId id="287" r:id="rId29"/>
    <p:sldId id="288" r:id="rId30"/>
    <p:sldId id="331" r:id="rId31"/>
    <p:sldId id="332" r:id="rId32"/>
    <p:sldId id="346" r:id="rId33"/>
    <p:sldId id="293" r:id="rId34"/>
    <p:sldId id="294" r:id="rId35"/>
    <p:sldId id="295" r:id="rId36"/>
    <p:sldId id="333" r:id="rId37"/>
    <p:sldId id="297" r:id="rId38"/>
    <p:sldId id="298" r:id="rId39"/>
    <p:sldId id="299" r:id="rId40"/>
    <p:sldId id="347" r:id="rId41"/>
    <p:sldId id="334" r:id="rId42"/>
    <p:sldId id="301" r:id="rId43"/>
    <p:sldId id="302" r:id="rId44"/>
    <p:sldId id="303" r:id="rId45"/>
    <p:sldId id="304" r:id="rId46"/>
    <p:sldId id="305" r:id="rId47"/>
    <p:sldId id="306" r:id="rId48"/>
    <p:sldId id="307" r:id="rId49"/>
    <p:sldId id="308" r:id="rId50"/>
    <p:sldId id="348" r:id="rId51"/>
    <p:sldId id="335" r:id="rId52"/>
    <p:sldId id="310" r:id="rId53"/>
    <p:sldId id="311" r:id="rId54"/>
    <p:sldId id="312" r:id="rId55"/>
    <p:sldId id="336" r:id="rId56"/>
    <p:sldId id="314" r:id="rId57"/>
    <p:sldId id="315" r:id="rId58"/>
    <p:sldId id="317" r:id="rId59"/>
    <p:sldId id="318" r:id="rId60"/>
    <p:sldId id="319" r:id="rId61"/>
    <p:sldId id="320" r:id="rId62"/>
    <p:sldId id="321" r:id="rId63"/>
    <p:sldId id="397" r:id="rId64"/>
  </p:sldIdLst>
  <p:sldSz cx="12192000" cy="6858000"/>
  <p:notesSz cx="6858000" cy="9144000"/>
  <p:custDataLst>
    <p:tags r:id="rId70"/>
  </p:custDataLst>
  <p:defaultTextStyle>
    <a:defPPr>
      <a:defRPr lang="zh-CN"/>
    </a:defPPr>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guide id="3" orient="horz" pos="5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28B"/>
    <a:srgbClr val="FFFFFF"/>
    <a:srgbClr val="5D88DD"/>
    <a:srgbClr val="153797"/>
    <a:srgbClr val="1F4089"/>
    <a:srgbClr val="1E2B8A"/>
    <a:srgbClr val="023580"/>
    <a:srgbClr val="0000FF"/>
    <a:srgbClr val="158538"/>
    <a:srgbClr val="116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6" autoAdjust="0"/>
    <p:restoredTop sz="94525"/>
  </p:normalViewPr>
  <p:slideViewPr>
    <p:cSldViewPr showGuides="1">
      <p:cViewPr varScale="1">
        <p:scale>
          <a:sx n="87" d="100"/>
          <a:sy n="87" d="100"/>
        </p:scale>
        <p:origin x="156" y="60"/>
      </p:cViewPr>
      <p:guideLst>
        <p:guide orient="horz" pos="3702"/>
        <p:guide pos="3840"/>
        <p:guide orient="horz" pos="57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4352"/>
    </p:cViewPr>
  </p:sorterViewPr>
  <p:notesViewPr>
    <p:cSldViewPr>
      <p:cViewPr varScale="1">
        <p:scale>
          <a:sx n="58" d="100"/>
          <a:sy n="58"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161.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73"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4"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5"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6"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367"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8"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华文中宋" panose="02010600040101010101" charset="-122"/>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9"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049370"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1"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72"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3" name="幻灯片图像占位符 1"/>
          <p:cNvSpPr>
            <a:spLocks noGrp="1" noRot="1" noChangeAspect="1" noTextEdit="1"/>
          </p:cNvSpPr>
          <p:nvPr>
            <p:ph type="sldImg"/>
          </p:nvPr>
        </p:nvSpPr>
        <p:spPr>
          <a:xfrm>
            <a:off x="381000" y="685800"/>
            <a:ext cx="6096000" cy="3429000"/>
          </a:xfrm>
        </p:spPr>
      </p:sp>
      <p:sp>
        <p:nvSpPr>
          <p:cNvPr id="1049094" name="备注占位符 2"/>
          <p:cNvSpPr>
            <a:spLocks noGrp="1"/>
          </p:cNvSpPr>
          <p:nvPr>
            <p:ph type="body" idx="1"/>
          </p:nvPr>
        </p:nvSpPr>
        <p:spPr/>
        <p:txBody>
          <a:bodyPr wrap="square" lIns="91440" tIns="45720" rIns="91440" bIns="45720" anchor="t"/>
          <a:lstStyle/>
          <a:p>
            <a:pPr lvl="0"/>
            <a:endParaRPr lang="zh-CN" altLang="en-US" dirty="0"/>
          </a:p>
        </p:txBody>
      </p:sp>
      <p:sp>
        <p:nvSpPr>
          <p:cNvPr id="104909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9" name="幻灯片图像占位符 1"/>
          <p:cNvSpPr>
            <a:spLocks noGrp="1" noRot="1" noChangeAspect="1" noTextEdit="1"/>
          </p:cNvSpPr>
          <p:nvPr>
            <p:ph type="sldImg"/>
          </p:nvPr>
        </p:nvSpPr>
        <p:spPr>
          <a:xfrm>
            <a:off x="381000" y="685800"/>
            <a:ext cx="6096000" cy="3429000"/>
          </a:xfrm>
        </p:spPr>
      </p:sp>
      <p:sp>
        <p:nvSpPr>
          <p:cNvPr id="1049100" name="备注占位符 2"/>
          <p:cNvSpPr>
            <a:spLocks noGrp="1"/>
          </p:cNvSpPr>
          <p:nvPr>
            <p:ph type="body" idx="1"/>
          </p:nvPr>
        </p:nvSpPr>
        <p:spPr/>
        <p:txBody>
          <a:bodyPr wrap="square" lIns="91440" tIns="45720" rIns="91440" bIns="45720" anchor="t"/>
          <a:lstStyle/>
          <a:p>
            <a:pPr lvl="0"/>
            <a:endParaRPr lang="zh-CN" altLang="en-US" dirty="0"/>
          </a:p>
        </p:txBody>
      </p:sp>
      <p:sp>
        <p:nvSpPr>
          <p:cNvPr id="1049101"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13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13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2" name="Rectangle 7"/>
          <p:cNvSpPr txBox="1">
            <a:spLocks noGrp="1" noChangeArrowheads="1"/>
          </p:cNvSpPr>
          <p:nvPr/>
        </p:nvSpPr>
        <p:spPr bwMode="auto">
          <a:xfrm>
            <a:off x="3884613" y="8685213"/>
            <a:ext cx="2971800" cy="457200"/>
          </a:xfrm>
          <a:prstGeom prst="rect">
            <a:avLst/>
          </a:prstGeom>
          <a:noFill/>
          <a:ln w="9525">
            <a:noFill/>
            <a:miter lim="800000"/>
          </a:ln>
          <a:effectLst/>
        </p:spPr>
        <p:txBody>
          <a:bodyPr anchor="b"/>
          <a:lstStyle/>
          <a:p>
            <a:pPr algn="r"/>
            <a:fld id="{98B1940F-038F-4430-B6DD-4BB6D7CF8A7C}" type="slidenum">
              <a:rPr lang="en-US" altLang="zh-CN" sz="1200"/>
            </a:fld>
            <a:endParaRPr lang="en-US" altLang="zh-CN" sz="1200"/>
          </a:p>
        </p:txBody>
      </p:sp>
      <p:sp>
        <p:nvSpPr>
          <p:cNvPr id="1049143" name="Rectangle 2"/>
          <p:cNvSpPr>
            <a:spLocks noGrp="1" noRot="1" noChangeAspect="1" noChangeArrowheads="1" noTextEdit="1"/>
          </p:cNvSpPr>
          <p:nvPr>
            <p:ph type="sldImg"/>
          </p:nvPr>
        </p:nvSpPr>
        <p:spPr>
          <a:xfrm>
            <a:off x="381000" y="685800"/>
            <a:ext cx="6096000" cy="3429000"/>
          </a:xfrm>
        </p:spPr>
      </p:sp>
      <p:sp>
        <p:nvSpPr>
          <p:cNvPr id="1049144" name="Rectangle 3"/>
          <p:cNvSpPr>
            <a:spLocks noGrp="1" noChangeArrowheads="1"/>
          </p:cNvSpPr>
          <p:nvPr>
            <p:ph type="body" idx="1"/>
          </p:nvPr>
        </p:nvSpPr>
        <p:spPr>
          <a:noFill/>
        </p:spPr>
        <p:txBody>
          <a:bodyPr anchor="t"/>
          <a:lstStyle/>
          <a:p>
            <a:pPr eaLnBrk="1" hangingPunct="1"/>
            <a:r>
              <a:rPr lang="zh-CN" altLang="en-US"/>
              <a:t>法规规定的，可根据企业实际增加职责</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5"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36"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37"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4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4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0" name="幻灯片图像占位符 1"/>
          <p:cNvSpPr>
            <a:spLocks noGrp="1" noRot="1" noChangeAspect="1" noTextEdit="1"/>
          </p:cNvSpPr>
          <p:nvPr>
            <p:ph type="sldImg"/>
          </p:nvPr>
        </p:nvSpPr>
        <p:spPr>
          <a:xfrm>
            <a:off x="381000" y="685800"/>
            <a:ext cx="6096000" cy="3429000"/>
          </a:xfrm>
        </p:spPr>
      </p:sp>
      <p:sp>
        <p:nvSpPr>
          <p:cNvPr id="1049261"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7" name="幻灯片图像占位符 1"/>
          <p:cNvSpPr>
            <a:spLocks noGrp="1" noRot="1" noChangeAspect="1" noTextEdit="1"/>
          </p:cNvSpPr>
          <p:nvPr>
            <p:ph type="sldImg"/>
          </p:nvPr>
        </p:nvSpPr>
        <p:spPr>
          <a:xfrm>
            <a:off x="381000" y="685800"/>
            <a:ext cx="6096000" cy="3429000"/>
          </a:xfrm>
        </p:spPr>
      </p:sp>
      <p:sp>
        <p:nvSpPr>
          <p:cNvPr id="1049268"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幻灯片图像占位符 1"/>
          <p:cNvSpPr>
            <a:spLocks noGrp="1" noRot="1" noChangeAspect="1" noTextEdit="1"/>
          </p:cNvSpPr>
          <p:nvPr>
            <p:ph type="sldImg"/>
          </p:nvPr>
        </p:nvSpPr>
        <p:spPr>
          <a:xfrm>
            <a:off x="381000" y="685800"/>
            <a:ext cx="6096000" cy="3429000"/>
          </a:xfrm>
        </p:spPr>
      </p:sp>
      <p:sp>
        <p:nvSpPr>
          <p:cNvPr id="10492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幻灯片图像占位符 1"/>
          <p:cNvSpPr>
            <a:spLocks noGrp="1" noRot="1" noChangeAspect="1" noTextEdit="1"/>
          </p:cNvSpPr>
          <p:nvPr>
            <p:ph type="sldImg"/>
          </p:nvPr>
        </p:nvSpPr>
        <p:spPr>
          <a:xfrm>
            <a:off x="381000" y="685800"/>
            <a:ext cx="6096000" cy="3429000"/>
          </a:xfrm>
        </p:spPr>
      </p:sp>
      <p:sp>
        <p:nvSpPr>
          <p:cNvPr id="1049283"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幻灯片图像占位符 1"/>
          <p:cNvSpPr>
            <a:spLocks noGrp="1" noRot="1" noChangeAspect="1" noTextEdit="1"/>
          </p:cNvSpPr>
          <p:nvPr>
            <p:ph type="sldImg"/>
          </p:nvPr>
        </p:nvSpPr>
        <p:spPr>
          <a:xfrm>
            <a:off x="381000" y="685800"/>
            <a:ext cx="6096000" cy="3429000"/>
          </a:xfrm>
        </p:spPr>
      </p:sp>
      <p:sp>
        <p:nvSpPr>
          <p:cNvPr id="10488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幻灯片图像占位符 1"/>
          <p:cNvSpPr>
            <a:spLocks noGrp="1" noRot="1" noChangeAspect="1" noTextEdit="1"/>
          </p:cNvSpPr>
          <p:nvPr>
            <p:ph type="sldImg"/>
          </p:nvPr>
        </p:nvSpPr>
        <p:spPr>
          <a:xfrm>
            <a:off x="381000" y="685800"/>
            <a:ext cx="6096000" cy="3429000"/>
          </a:xfrm>
        </p:spPr>
      </p:sp>
      <p:sp>
        <p:nvSpPr>
          <p:cNvPr id="1048884"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8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幻灯片图像占位符 1"/>
          <p:cNvSpPr>
            <a:spLocks noGrp="1" noRot="1" noChangeAspect="1" noTextEdit="1"/>
          </p:cNvSpPr>
          <p:nvPr>
            <p:ph type="sldImg"/>
          </p:nvPr>
        </p:nvSpPr>
        <p:spPr>
          <a:xfrm>
            <a:off x="381000" y="685800"/>
            <a:ext cx="6096000" cy="3429000"/>
          </a:xfrm>
        </p:spPr>
      </p:sp>
      <p:sp>
        <p:nvSpPr>
          <p:cNvPr id="1048891"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幻灯片图像占位符 1"/>
          <p:cNvSpPr>
            <a:spLocks noGrp="1" noRot="1" noChangeAspect="1" noTextEdit="1"/>
          </p:cNvSpPr>
          <p:nvPr>
            <p:ph type="sldImg"/>
          </p:nvPr>
        </p:nvSpPr>
        <p:spPr>
          <a:xfrm>
            <a:off x="381000" y="685800"/>
            <a:ext cx="6096000" cy="3429000"/>
          </a:xfrm>
        </p:spPr>
      </p:sp>
      <p:sp>
        <p:nvSpPr>
          <p:cNvPr id="1048902" name="备注占位符 2"/>
          <p:cNvSpPr>
            <a:spLocks noGrp="1"/>
          </p:cNvSpPr>
          <p:nvPr>
            <p:ph type="body" idx="1"/>
          </p:nvPr>
        </p:nvSpPr>
        <p:spPr/>
        <p:txBody>
          <a:bodyPr wrap="square" lIns="91440" tIns="45720" rIns="91440" bIns="45720" anchor="t"/>
          <a:lstStyle/>
          <a:p>
            <a:pPr lvl="0"/>
            <a:endParaRPr lang="zh-CN" altLang="en-US" dirty="0"/>
          </a:p>
        </p:txBody>
      </p:sp>
      <p:sp>
        <p:nvSpPr>
          <p:cNvPr id="1048903"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幻灯片图像占位符 1"/>
          <p:cNvSpPr>
            <a:spLocks noGrp="1" noRot="1" noChangeAspect="1"/>
          </p:cNvSpPr>
          <p:nvPr>
            <p:ph type="sldImg"/>
          </p:nvPr>
        </p:nvSpPr>
        <p:spPr>
          <a:xfrm>
            <a:off x="381000" y="685800"/>
            <a:ext cx="6096000" cy="3429000"/>
          </a:xfrm>
        </p:spPr>
      </p:sp>
      <p:sp>
        <p:nvSpPr>
          <p:cNvPr id="1049089"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62"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9363" name="竖排文字占位符 2"/>
          <p:cNvSpPr>
            <a:spLocks noGrp="1"/>
          </p:cNvSpPr>
          <p:nvPr>
            <p:ph type="body" orient="vert" idx="1"/>
          </p:nvPr>
        </p:nvSpPr>
        <p:spPr>
          <a:xfrm>
            <a:off x="508000" y="1600203"/>
            <a:ext cx="11074400" cy="45307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6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322" name="竖排标题 1"/>
          <p:cNvSpPr>
            <a:spLocks noGrp="1"/>
          </p:cNvSpPr>
          <p:nvPr>
            <p:ph type="title" orient="vert"/>
          </p:nvPr>
        </p:nvSpPr>
        <p:spPr>
          <a:xfrm>
            <a:off x="8991600" y="277813"/>
            <a:ext cx="2590800" cy="5853112"/>
          </a:xfrm>
          <a:prstGeom prst="rect">
            <a:avLst/>
          </a:prstGeom>
        </p:spPr>
        <p:txBody>
          <a:bodyPr vert="eaVert"/>
          <a:lstStyle/>
          <a:p>
            <a:r>
              <a:rPr lang="zh-CN" altLang="en-US" smtClean="0"/>
              <a:t>单击此处编辑母版标题样式</a:t>
            </a:r>
            <a:endParaRPr lang="zh-CN" altLang="en-US"/>
          </a:p>
        </p:txBody>
      </p:sp>
      <p:sp>
        <p:nvSpPr>
          <p:cNvPr id="1049323" name="竖排文字占位符 2"/>
          <p:cNvSpPr>
            <a:spLocks noGrp="1"/>
          </p:cNvSpPr>
          <p:nvPr>
            <p:ph type="body" orient="vert" idx="1"/>
          </p:nvPr>
        </p:nvSpPr>
        <p:spPr>
          <a:xfrm>
            <a:off x="1219200" y="277813"/>
            <a:ext cx="7569200" cy="585311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2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9318" name="内容占位符 1"/>
          <p:cNvSpPr>
            <a:spLocks noGrp="1"/>
          </p:cNvSpPr>
          <p:nvPr>
            <p:ph/>
          </p:nvPr>
        </p:nvSpPr>
        <p:spPr>
          <a:xfrm>
            <a:off x="1219200" y="277813"/>
            <a:ext cx="10363200" cy="585311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9"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0"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1"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1049327"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328"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29" name="媒体占位符 3"/>
          <p:cNvSpPr>
            <a:spLocks noGrp="1"/>
          </p:cNvSpPr>
          <p:nvPr>
            <p:ph type="media"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30"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1"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2"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1049250"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251"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52" name="内容占位符 3"/>
          <p:cNvSpPr>
            <a:spLocks noGrp="1"/>
          </p:cNvSpPr>
          <p:nvPr>
            <p:ph sz="half" idx="2"/>
          </p:nvPr>
        </p:nvSpPr>
        <p:spPr>
          <a:xfrm>
            <a:off x="65024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253"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254"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255"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1049298" name="标题 1"/>
          <p:cNvSpPr>
            <a:spLocks noGrp="1"/>
          </p:cNvSpPr>
          <p:nvPr>
            <p:ph type="title"/>
          </p:nvPr>
        </p:nvSpPr>
        <p:spPr>
          <a:xfrm>
            <a:off x="1219200" y="277813"/>
            <a:ext cx="10363200" cy="1143000"/>
          </a:xfrm>
          <a:prstGeom prst="rect">
            <a:avLst/>
          </a:prstGeom>
        </p:spPr>
        <p:txBody>
          <a:bodyPr/>
          <a:lstStyle/>
          <a:p>
            <a:r>
              <a:rPr lang="zh-CN" altLang="en-US" smtClean="0"/>
              <a:t>单击此处编辑母版标题样式</a:t>
            </a:r>
            <a:endParaRPr lang="zh-CN" altLang="en-US"/>
          </a:p>
        </p:txBody>
      </p:sp>
      <p:sp>
        <p:nvSpPr>
          <p:cNvPr id="1049299" name="文本占位符 2"/>
          <p:cNvSpPr>
            <a:spLocks noGrp="1"/>
          </p:cNvSpPr>
          <p:nvPr>
            <p:ph type="body" sz="half" idx="1"/>
          </p:nvPr>
        </p:nvSpPr>
        <p:spPr>
          <a:xfrm>
            <a:off x="1219200" y="1600203"/>
            <a:ext cx="5080000" cy="45307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00" name="剪贴画占位符 3"/>
          <p:cNvSpPr>
            <a:spLocks noGrp="1"/>
          </p:cNvSpPr>
          <p:nvPr>
            <p:ph type="clipArt"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0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0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0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2" name="标题 1"/>
          <p:cNvSpPr>
            <a:spLocks noGrp="1"/>
          </p:cNvSpPr>
          <p:nvPr>
            <p:ph type="title"/>
          </p:nvPr>
        </p:nvSpPr>
        <p:spPr>
          <a:xfrm>
            <a:off x="607062" y="278130"/>
            <a:ext cx="10975340" cy="110363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33" name="标题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1049334"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1049335"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6"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7"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344"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9345" name="内容占位符 2"/>
          <p:cNvSpPr>
            <a:spLocks noGrp="1"/>
          </p:cNvSpPr>
          <p:nvPr>
            <p:ph sz="half" idx="1"/>
          </p:nvPr>
        </p:nvSpPr>
        <p:spPr>
          <a:xfrm>
            <a:off x="12192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6" name="内容占位符 3"/>
          <p:cNvSpPr>
            <a:spLocks noGrp="1"/>
          </p:cNvSpPr>
          <p:nvPr>
            <p:ph sz="half" idx="2"/>
          </p:nvPr>
        </p:nvSpPr>
        <p:spPr>
          <a:xfrm>
            <a:off x="65024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7"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8"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9"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10"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1049311"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312"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3"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314" name="内容占位符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15" name="日期占位符 6"/>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16" name="页脚占位符 7"/>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17" name="灯片编号占位符 8"/>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3" name="标题 1"/>
          <p:cNvSpPr>
            <a:spLocks noGrp="1"/>
          </p:cNvSpPr>
          <p:nvPr>
            <p:ph type="title"/>
          </p:nvPr>
        </p:nvSpPr>
        <p:spPr>
          <a:xfrm>
            <a:off x="508000" y="278130"/>
            <a:ext cx="11074400" cy="1103630"/>
          </a:xfrm>
          <a:prstGeom prst="rect">
            <a:avLst/>
          </a:prstGeom>
        </p:spPr>
        <p:txBody>
          <a:bodyPr/>
          <a:lstStyle/>
          <a:p>
            <a:r>
              <a:rPr lang="zh-CN" altLang="en-US" smtClean="0"/>
              <a:t>单击此处编辑母版标题样式</a:t>
            </a:r>
            <a:endParaRPr lang="zh-CN" altLang="en-US"/>
          </a:p>
        </p:txBody>
      </p:sp>
      <p:sp>
        <p:nvSpPr>
          <p:cNvPr id="1048894"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95"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96"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21" name="日期占位符 1"/>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22" name="页脚占位符 2"/>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23" name="灯片编号占位符 3"/>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338"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9339"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340"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34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56"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1049357" name="图片占位符 2"/>
          <p:cNvSpPr>
            <a:spLocks noGrp="1"/>
          </p:cNvSpPr>
          <p:nvPr>
            <p:ph type="pic" idx="1"/>
          </p:nvPr>
        </p:nvSpPr>
        <p:spPr>
          <a:xfrm>
            <a:off x="2389717" y="612775"/>
            <a:ext cx="7315200" cy="4114800"/>
          </a:xfrm>
          <a:prstGeom prst="rect">
            <a:avLst/>
          </a:prstGeo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1049358"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359"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0"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1"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7.xml"/><Relationship Id="rId19" Type="http://schemas.openxmlformats.org/officeDocument/2006/relationships/image" Target="../media/image3.png"/><Relationship Id="rId18" Type="http://schemas.openxmlformats.org/officeDocument/2006/relationships/slideLayout" Target="../slideLayouts/slideLayout33.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428B"/>
        </a:solidFill>
        <a:effectLst/>
      </p:bgPr>
    </p:bg>
    <p:spTree>
      <p:nvGrpSpPr>
        <p:cNvPr id="1" name=""/>
        <p:cNvGrpSpPr/>
        <p:nvPr/>
      </p:nvGrpSpPr>
      <p:grpSpPr>
        <a:xfrm>
          <a:off x="0" y="0"/>
          <a:ext cx="0" cy="0"/>
          <a:chOff x="0" y="0"/>
          <a:chExt cx="0" cy="0"/>
        </a:xfrm>
      </p:grpSpPr>
      <p:sp>
        <p:nvSpPr>
          <p:cNvPr id="2" name="矩形 1"/>
          <p:cNvSpPr/>
          <p:nvPr userDrawn="1"/>
        </p:nvSpPr>
        <p:spPr>
          <a:xfrm>
            <a:off x="407368" y="260648"/>
            <a:ext cx="11521280" cy="6408712"/>
          </a:xfrm>
          <a:prstGeom prst="rect">
            <a:avLst/>
          </a:prstGeom>
          <a:solidFill>
            <a:schemeClr val="bg1"/>
          </a:solidFill>
          <a:ln>
            <a:noFill/>
          </a:ln>
          <a:effectLst>
            <a:outerShdw blurRad="228600" dist="127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55340" y="2492896"/>
            <a:ext cx="593960" cy="1944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flipH="1">
            <a:off x="155340" y="2348880"/>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flipH="1" flipV="1">
            <a:off x="155340" y="4437112"/>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rot="16200000">
            <a:off x="-400689" y="3367411"/>
            <a:ext cx="1764196" cy="400110"/>
          </a:xfrm>
          <a:prstGeom prst="rect">
            <a:avLst/>
          </a:prstGeom>
          <a:noFill/>
        </p:spPr>
        <p:txBody>
          <a:bodyPr wrap="square" rtlCol="0">
            <a:spAutoFit/>
          </a:bodyPr>
          <a:lstStyle/>
          <a:p>
            <a:pPr algn="ctr"/>
            <a:r>
              <a:rPr lang="en-US" altLang="zh-CN" sz="2000" dirty="0" smtClean="0">
                <a:solidFill>
                  <a:schemeClr val="tx1">
                    <a:lumMod val="65000"/>
                    <a:lumOff val="35000"/>
                  </a:schemeClr>
                </a:solidFill>
                <a:latin typeface="微软雅黑" panose="020B0503020204020204" pitchFamily="34" charset="-122"/>
                <a:ea typeface="微软雅黑" panose="020B0503020204020204" pitchFamily="34" charset="-122"/>
              </a:rPr>
              <a:t>EHS</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俱乐部</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random/>
  </p:transition>
  <p:hf sldNum="0" hdr="0" ftr="0" dt="0"/>
  <p:txStyles>
    <p:titleStyle>
      <a:lvl1pPr algn="l" rtl="0" eaLnBrk="0" fontAlgn="base" hangingPunct="0">
        <a:spcBef>
          <a:spcPct val="0"/>
        </a:spcBef>
        <a:spcAft>
          <a:spcPct val="0"/>
        </a:spcAft>
        <a:defRPr sz="4200" b="1">
          <a:solidFill>
            <a:schemeClr val="tx2"/>
          </a:solidFill>
          <a:latin typeface="+mj-lt"/>
          <a:ea typeface="华文中宋" panose="02010600040101010101" charset="-122"/>
          <a:cs typeface="+mj-cs"/>
        </a:defRPr>
      </a:lvl1pPr>
      <a:lvl2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华文中宋" panose="02010600040101010101" charset="-122"/>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华文中宋" panose="02010600040101010101" charset="-122"/>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华文中宋" panose="02010600040101010101" charset="-122"/>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6.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25.jpeg"/><Relationship Id="rId5" Type="http://schemas.openxmlformats.org/officeDocument/2006/relationships/tags" Target="../tags/tag158.xml"/><Relationship Id="rId4" Type="http://schemas.openxmlformats.org/officeDocument/2006/relationships/image" Target="../media/image24.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26.xml"/><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企业安全生产</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主体责任及制度落实</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3"/>
          <p:cNvPicPr>
            <a:picLocks noChangeAspect="1" noChangeArrowheads="1"/>
          </p:cNvPicPr>
          <p:nvPr/>
        </p:nvPicPr>
        <p:blipFill>
          <a:blip r:embed="rId1" cstate="print"/>
          <a:srcRect l="2284" t="2771" r="2284" b="2771"/>
          <a:stretch>
            <a:fillRect/>
          </a:stretch>
        </p:blipFill>
        <p:spPr bwMode="auto">
          <a:xfrm>
            <a:off x="7320136" y="1916832"/>
            <a:ext cx="3240360" cy="3240360"/>
          </a:xfrm>
          <a:custGeom>
            <a:avLst/>
            <a:gdLst>
              <a:gd name="connsiteX0" fmla="*/ 1836156 w 3672312"/>
              <a:gd name="connsiteY0" fmla="*/ 0 h 3672312"/>
              <a:gd name="connsiteX1" fmla="*/ 3672312 w 3672312"/>
              <a:gd name="connsiteY1" fmla="*/ 1836156 h 3672312"/>
              <a:gd name="connsiteX2" fmla="*/ 1836156 w 3672312"/>
              <a:gd name="connsiteY2" fmla="*/ 3672312 h 3672312"/>
              <a:gd name="connsiteX3" fmla="*/ 0 w 3672312"/>
              <a:gd name="connsiteY3" fmla="*/ 1836156 h 3672312"/>
              <a:gd name="connsiteX4" fmla="*/ 1836156 w 3672312"/>
              <a:gd name="connsiteY4" fmla="*/ 0 h 36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12" h="3672312">
                <a:moveTo>
                  <a:pt x="1836156" y="0"/>
                </a:moveTo>
                <a:cubicBezTo>
                  <a:pt x="2850237" y="0"/>
                  <a:pt x="3672312" y="822075"/>
                  <a:pt x="3672312" y="1836156"/>
                </a:cubicBezTo>
                <a:cubicBezTo>
                  <a:pt x="3672312" y="2850237"/>
                  <a:pt x="2850237" y="3672312"/>
                  <a:pt x="1836156" y="3672312"/>
                </a:cubicBezTo>
                <a:cubicBezTo>
                  <a:pt x="822075" y="3672312"/>
                  <a:pt x="0" y="2850237"/>
                  <a:pt x="0" y="1836156"/>
                </a:cubicBezTo>
                <a:cubicBezTo>
                  <a:pt x="0" y="822075"/>
                  <a:pt x="822075" y="0"/>
                  <a:pt x="1836156" y="0"/>
                </a:cubicBezTo>
                <a:close/>
              </a:path>
            </a:pathLst>
          </a:custGeom>
          <a:noFill/>
          <a:ln w="38100">
            <a:solidFill>
              <a:srgbClr val="1D428B"/>
            </a:solidFill>
            <a:miter lim="800000"/>
            <a:headEnd/>
            <a:tailEnd/>
          </a:ln>
          <a:effectLst/>
        </p:spPr>
      </p:pic>
      <p:sp>
        <p:nvSpPr>
          <p:cNvPr id="1048644" name="AutoShape 3"/>
          <p:cNvSpPr>
            <a:spLocks noChangeArrowheads="1"/>
          </p:cNvSpPr>
          <p:nvPr/>
        </p:nvSpPr>
        <p:spPr bwMode="auto">
          <a:xfrm>
            <a:off x="1414785" y="1340569"/>
            <a:ext cx="5499100" cy="4495800"/>
          </a:xfrm>
          <a:prstGeom prst="rightArrow">
            <a:avLst>
              <a:gd name="adj1" fmla="val 79306"/>
              <a:gd name="adj2" fmla="val 30296"/>
            </a:avLst>
          </a:prstGeom>
          <a:gradFill rotWithShape="1">
            <a:gsLst>
              <a:gs pos="92000">
                <a:srgbClr val="1D428B"/>
              </a:gs>
              <a:gs pos="0">
                <a:schemeClr val="bg1"/>
              </a:gs>
            </a:gsLst>
            <a:lin ang="0" scaled="1"/>
          </a:gradFill>
          <a:ln w="9525">
            <a:noFill/>
            <a:miter lim="800000"/>
          </a:ln>
        </p:spPr>
        <p:txBody>
          <a:bodyPr wrap="none" anchor="ctr"/>
          <a:lstStyle/>
          <a:p>
            <a:endParaRPr lang="zh-CN" altLang="en-US"/>
          </a:p>
        </p:txBody>
      </p:sp>
      <p:sp>
        <p:nvSpPr>
          <p:cNvPr id="1048645" name="AutoShape 4"/>
          <p:cNvSpPr>
            <a:spLocks noChangeArrowheads="1"/>
          </p:cNvSpPr>
          <p:nvPr/>
        </p:nvSpPr>
        <p:spPr bwMode="auto">
          <a:xfrm>
            <a:off x="1919536" y="191683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国家实行生产安全</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事故责任追究制度</a:t>
            </a:r>
            <a:endParaRPr lang="zh-CN" altLang="en-US" sz="2000" b="1" dirty="0">
              <a:solidFill>
                <a:schemeClr val="tx2"/>
              </a:solidFill>
              <a:ea typeface="微软雅黑" panose="020B0503020204020204" pitchFamily="34" charset="-122"/>
            </a:endParaRPr>
          </a:p>
        </p:txBody>
      </p:sp>
      <p:sp>
        <p:nvSpPr>
          <p:cNvPr id="1048646" name="AutoShape 5"/>
          <p:cNvSpPr>
            <a:spLocks noChangeArrowheads="1"/>
          </p:cNvSpPr>
          <p:nvPr/>
        </p:nvSpPr>
        <p:spPr bwMode="auto">
          <a:xfrm>
            <a:off x="1919536" y="3069357"/>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依照有关法律、法规的规定</a:t>
            </a:r>
            <a:endParaRPr lang="zh-CN" altLang="en-US" sz="2000" b="1" dirty="0">
              <a:solidFill>
                <a:schemeClr val="tx2"/>
              </a:solidFill>
              <a:ea typeface="微软雅黑" panose="020B0503020204020204" pitchFamily="34" charset="-122"/>
            </a:endParaRPr>
          </a:p>
        </p:txBody>
      </p:sp>
      <p:sp>
        <p:nvSpPr>
          <p:cNvPr id="1048647" name="AutoShape 6"/>
          <p:cNvSpPr>
            <a:spLocks noChangeArrowheads="1"/>
          </p:cNvSpPr>
          <p:nvPr/>
        </p:nvSpPr>
        <p:spPr bwMode="auto">
          <a:xfrm>
            <a:off x="1919536" y="422188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追究生产安全事故</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责任人员的法律责任 </a:t>
            </a:r>
            <a:endParaRPr lang="zh-CN" altLang="en-US" sz="2000" b="1" dirty="0">
              <a:solidFill>
                <a:schemeClr val="tx2"/>
              </a:solidFill>
              <a:ea typeface="微软雅黑" panose="020B0503020204020204" pitchFamily="34" charset="-122"/>
            </a:endParaRPr>
          </a:p>
          <a:p>
            <a:pPr algn="ctr">
              <a:lnSpc>
                <a:spcPct val="130000"/>
              </a:lnSpc>
            </a:pPr>
            <a:endParaRPr lang="zh-CN" altLang="en-US" sz="2000" b="1" dirty="0">
              <a:solidFill>
                <a:schemeClr val="tx2"/>
              </a:solidFill>
              <a:ea typeface="微软雅黑" panose="020B0503020204020204" pitchFamily="34" charset="-122"/>
            </a:endParaRPr>
          </a:p>
        </p:txBody>
      </p:sp>
      <p:sp>
        <p:nvSpPr>
          <p:cNvPr id="1048648" name="Text Box 10"/>
          <p:cNvSpPr txBox="1">
            <a:spLocks noChangeArrowheads="1"/>
          </p:cNvSpPr>
          <p:nvPr/>
        </p:nvSpPr>
        <p:spPr bwMode="auto">
          <a:xfrm>
            <a:off x="7564760" y="2802657"/>
            <a:ext cx="1752600" cy="338554"/>
          </a:xfrm>
          <a:prstGeom prst="rect">
            <a:avLst/>
          </a:prstGeom>
          <a:noFill/>
          <a:ln w="9525">
            <a:noFill/>
            <a:miter lim="800000"/>
          </a:ln>
        </p:spPr>
        <p:txBody>
          <a:bodyPr>
            <a:spAutoFit/>
          </a:bodyPr>
          <a:lstStyle/>
          <a:p>
            <a:r>
              <a:rPr lang="en-US" sz="1600" b="1">
                <a:solidFill>
                  <a:schemeClr val="bg1"/>
                </a:solidFill>
              </a:rPr>
              <a:t>The</a:t>
            </a:r>
            <a:endParaRPr lang="en-US" sz="1600">
              <a:solidFill>
                <a:schemeClr val="bg1"/>
              </a:solidFill>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2</a:t>
            </a:r>
            <a:endParaRPr lang="zh-CN" altLang="en-US" sz="16600" b="1" i="1" dirty="0">
              <a:latin typeface="+mn-lt"/>
            </a:endParaRPr>
          </a:p>
        </p:txBody>
      </p:sp>
      <p:sp>
        <p:nvSpPr>
          <p:cNvPr id="9" name="矩形 6"/>
          <p:cNvSpPr/>
          <p:nvPr/>
        </p:nvSpPr>
        <p:spPr>
          <a:xfrm>
            <a:off x="2944419" y="2429404"/>
            <a:ext cx="8158577" cy="2177840"/>
          </a:xfrm>
          <a:prstGeom prst="rect">
            <a:avLst/>
          </a:prstGeom>
        </p:spPr>
        <p:txBody>
          <a:bodyPr wrap="square">
            <a:spAutoFit/>
          </a:bodyPr>
          <a:lstStyle/>
          <a:p>
            <a:pPr algn="ctr">
              <a:lnSpc>
                <a:spcPct val="150000"/>
              </a:lnSpc>
            </a:pPr>
            <a:r>
              <a:rPr lang="zh-CN" altLang="en-US" sz="4800" b="1" dirty="0" smtClean="0">
                <a:latin typeface="微软雅黑" panose="020B0503020204020204" pitchFamily="34" charset="-122"/>
                <a:ea typeface="微软雅黑" panose="020B0503020204020204" pitchFamily="34" charset="-122"/>
                <a:sym typeface="+mn-ea"/>
              </a:rPr>
              <a:t>企业主</a:t>
            </a:r>
            <a:r>
              <a:rPr lang="zh-CN" altLang="en-US" sz="4800" b="1" dirty="0">
                <a:latin typeface="微软雅黑" panose="020B0503020204020204" pitchFamily="34" charset="-122"/>
                <a:ea typeface="微软雅黑" panose="020B0503020204020204" pitchFamily="34" charset="-122"/>
                <a:sym typeface="+mn-ea"/>
              </a:rPr>
              <a:t>要负责人、安全管理人应当履行的职责</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6"/>
          <p:cNvSpPr/>
          <p:nvPr/>
        </p:nvSpPr>
        <p:spPr>
          <a:xfrm>
            <a:off x="6731055" y="3376253"/>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6"/>
          <p:cNvSpPr/>
          <p:nvPr/>
        </p:nvSpPr>
        <p:spPr>
          <a:xfrm rot="3213073" flipH="1">
            <a:off x="4868655" y="2422514"/>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右箭头 6"/>
          <p:cNvSpPr/>
          <p:nvPr/>
        </p:nvSpPr>
        <p:spPr>
          <a:xfrm flipH="1">
            <a:off x="4411357" y="3379429"/>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6"/>
          <p:cNvSpPr/>
          <p:nvPr/>
        </p:nvSpPr>
        <p:spPr>
          <a:xfrm rot="18386927">
            <a:off x="6273757" y="2422515"/>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右箭头 6"/>
          <p:cNvSpPr/>
          <p:nvPr/>
        </p:nvSpPr>
        <p:spPr>
          <a:xfrm rot="18386927" flipH="1" flipV="1">
            <a:off x="4849597" y="4276110"/>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右箭头 6"/>
          <p:cNvSpPr/>
          <p:nvPr/>
        </p:nvSpPr>
        <p:spPr>
          <a:xfrm rot="3213073" flipV="1">
            <a:off x="6247834" y="4295378"/>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5286318" y="3084814"/>
            <a:ext cx="1484371" cy="148437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4584" y="3259792"/>
            <a:ext cx="1607840" cy="1134413"/>
          </a:xfrm>
          <a:prstGeom prst="rect">
            <a:avLst/>
          </a:prstGeom>
        </p:spPr>
        <p:txBody>
          <a:bodyPr wrap="square">
            <a:spAutoFit/>
          </a:bodyPr>
          <a:lstStyle/>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安全生产</a:t>
            </a:r>
            <a:endParaRPr lang="zh-CN" altLang="en-US" sz="2400" b="1" dirty="0">
              <a:solidFill>
                <a:schemeClr val="bg1"/>
              </a:solidFill>
              <a:ea typeface="微软雅黑" panose="020B0503020204020204" pitchFamily="34" charset="-122"/>
              <a:sym typeface="Arial" panose="020B0604020202020204" pitchFamily="34" charset="0"/>
            </a:endParaRPr>
          </a:p>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责任制</a:t>
            </a:r>
            <a:endParaRPr lang="zh-CN" altLang="en-US" sz="2400" b="1" dirty="0">
              <a:solidFill>
                <a:schemeClr val="bg1"/>
              </a:solidFill>
              <a:ea typeface="微软雅黑" panose="020B0503020204020204" pitchFamily="34" charset="-122"/>
              <a:sym typeface="Arial" panose="020B0604020202020204" pitchFamily="34" charset="0"/>
            </a:endParaRPr>
          </a:p>
        </p:txBody>
      </p:sp>
      <p:sp>
        <p:nvSpPr>
          <p:cNvPr id="17" name="椭圆 16"/>
          <p:cNvSpPr/>
          <p:nvPr/>
        </p:nvSpPr>
        <p:spPr>
          <a:xfrm>
            <a:off x="4288729" y="2087224"/>
            <a:ext cx="3479548" cy="3479548"/>
          </a:xfrm>
          <a:prstGeom prst="ellipse">
            <a:avLst/>
          </a:prstGeom>
          <a:noFill/>
          <a:ln w="57150">
            <a:solidFill>
              <a:srgbClr val="1D4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868654"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00320"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50789"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14540"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61518"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56292"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39"/>
          <p:cNvSpPr txBox="1">
            <a:spLocks noChangeArrowheads="1"/>
          </p:cNvSpPr>
          <p:nvPr/>
        </p:nvSpPr>
        <p:spPr bwMode="auto">
          <a:xfrm>
            <a:off x="2852635" y="1904773"/>
            <a:ext cx="2008883" cy="400110"/>
          </a:xfrm>
          <a:prstGeom prst="rect">
            <a:avLst/>
          </a:prstGeom>
          <a:noFill/>
          <a:ln w="9525">
            <a:noFill/>
            <a:miter lim="800000"/>
          </a:ln>
        </p:spPr>
        <p:txBody>
          <a:bodyPr wrap="none">
            <a:spAutoFit/>
          </a:bodyPr>
          <a:lstStyle/>
          <a:p>
            <a:pPr algn="r"/>
            <a:r>
              <a:rPr lang="zh-CN" altLang="en-US" sz="2000" b="1" dirty="0">
                <a:ea typeface="微软雅黑" panose="020B0503020204020204" pitchFamily="34" charset="-122"/>
                <a:sym typeface="Arial" panose="020B0604020202020204" pitchFamily="34" charset="0"/>
              </a:rPr>
              <a:t>安全制度、SOP</a:t>
            </a:r>
            <a:endParaRPr lang="zh-CN" altLang="en-US" sz="2000" b="1" dirty="0">
              <a:ea typeface="微软雅黑" panose="020B0503020204020204" pitchFamily="34" charset="-122"/>
              <a:sym typeface="Arial" panose="020B0604020202020204" pitchFamily="34" charset="0"/>
            </a:endParaRPr>
          </a:p>
        </p:txBody>
      </p:sp>
      <p:sp>
        <p:nvSpPr>
          <p:cNvPr id="26" name="Text Box 38"/>
          <p:cNvSpPr txBox="1">
            <a:spLocks noChangeArrowheads="1"/>
          </p:cNvSpPr>
          <p:nvPr/>
        </p:nvSpPr>
        <p:spPr bwMode="auto">
          <a:xfrm>
            <a:off x="7231426" y="1904773"/>
            <a:ext cx="2461575" cy="400110"/>
          </a:xfrm>
          <a:prstGeom prst="rect">
            <a:avLst/>
          </a:prstGeom>
          <a:noFill/>
          <a:ln w="9525">
            <a:noFill/>
            <a:miter lim="800000"/>
          </a:ln>
        </p:spPr>
        <p:txBody>
          <a:bodyPr wrap="square">
            <a:spAutoFit/>
          </a:bodyPr>
          <a:lstStyle>
            <a:defPPr>
              <a:defRPr lang="zh-CN"/>
            </a:defPPr>
            <a:lvl1pPr algn="r">
              <a:defRPr sz="2000" b="1">
                <a:ea typeface="微软雅黑" panose="020B0503020204020204" pitchFamily="34" charset="-122"/>
              </a:defRPr>
            </a:lvl1pPr>
          </a:lstStyle>
          <a:p>
            <a:pPr algn="l"/>
            <a:r>
              <a:rPr lang="zh-CN" altLang="en-US" dirty="0" smtClean="0">
                <a:sym typeface="Arial" panose="020B0604020202020204" pitchFamily="34" charset="0"/>
              </a:rPr>
              <a:t>安全教育培训</a:t>
            </a:r>
            <a:r>
              <a:rPr lang="zh-CN" altLang="en-US" dirty="0">
                <a:sym typeface="Arial" panose="020B0604020202020204" pitchFamily="34" charset="0"/>
              </a:rPr>
              <a:t>计划</a:t>
            </a:r>
            <a:endParaRPr lang="zh-CN" altLang="en-US" dirty="0">
              <a:sym typeface="Arial" panose="020B0604020202020204" pitchFamily="34" charset="0"/>
            </a:endParaRPr>
          </a:p>
        </p:txBody>
      </p:sp>
      <p:sp>
        <p:nvSpPr>
          <p:cNvPr id="28" name="Text Box 40"/>
          <p:cNvSpPr txBox="1">
            <a:spLocks noChangeArrowheads="1"/>
          </p:cNvSpPr>
          <p:nvPr/>
        </p:nvSpPr>
        <p:spPr bwMode="auto">
          <a:xfrm>
            <a:off x="8038894"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安全投入</a:t>
            </a:r>
            <a:endParaRPr lang="zh-CN" altLang="en-US" dirty="0">
              <a:sym typeface="Arial" panose="020B0604020202020204" pitchFamily="34" charset="0"/>
            </a:endParaRPr>
          </a:p>
        </p:txBody>
      </p:sp>
      <p:sp>
        <p:nvSpPr>
          <p:cNvPr id="29" name="Text Box 41"/>
          <p:cNvSpPr txBox="1">
            <a:spLocks noChangeArrowheads="1"/>
          </p:cNvSpPr>
          <p:nvPr/>
        </p:nvSpPr>
        <p:spPr bwMode="auto">
          <a:xfrm>
            <a:off x="7176120" y="5445224"/>
            <a:ext cx="1980029"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检查、消除隐患</a:t>
            </a:r>
            <a:endParaRPr lang="zh-CN" altLang="en-US" dirty="0">
              <a:sym typeface="Arial" panose="020B0604020202020204" pitchFamily="34" charset="0"/>
            </a:endParaRPr>
          </a:p>
        </p:txBody>
      </p:sp>
      <p:sp>
        <p:nvSpPr>
          <p:cNvPr id="30" name="Text Box 42"/>
          <p:cNvSpPr txBox="1">
            <a:spLocks noChangeArrowheads="1"/>
          </p:cNvSpPr>
          <p:nvPr/>
        </p:nvSpPr>
        <p:spPr bwMode="auto">
          <a:xfrm>
            <a:off x="2794156"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报告事故</a:t>
            </a:r>
            <a:endParaRPr lang="zh-CN" altLang="en-US" dirty="0">
              <a:sym typeface="Arial" panose="020B0604020202020204" pitchFamily="34" charset="0"/>
            </a:endParaRPr>
          </a:p>
        </p:txBody>
      </p:sp>
      <p:sp>
        <p:nvSpPr>
          <p:cNvPr id="31" name="Text Box 43"/>
          <p:cNvSpPr txBox="1">
            <a:spLocks noChangeArrowheads="1"/>
          </p:cNvSpPr>
          <p:nvPr/>
        </p:nvSpPr>
        <p:spPr bwMode="auto">
          <a:xfrm>
            <a:off x="3683435" y="5445430"/>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t>应急预案</a:t>
            </a:r>
            <a:endParaRPr lang="zh-CN" altLang="en-US" dirty="0"/>
          </a:p>
        </p:txBody>
      </p:sp>
      <p:sp>
        <p:nvSpPr>
          <p:cNvPr id="33" name="Text Box 45"/>
          <p:cNvSpPr txBox="1">
            <a:spLocks noChangeArrowheads="1"/>
          </p:cNvSpPr>
          <p:nvPr/>
        </p:nvSpPr>
        <p:spPr bwMode="auto">
          <a:xfrm>
            <a:off x="2794156" y="330216"/>
            <a:ext cx="6638290" cy="584775"/>
          </a:xfrm>
          <a:prstGeom prst="rect">
            <a:avLst/>
          </a:prstGeom>
          <a:noFill/>
          <a:ln w="9525">
            <a:noFill/>
          </a:ln>
        </p:spPr>
        <p:txBody>
          <a:bodyPr wrap="square">
            <a:spAutoFit/>
          </a:bodyPr>
          <a:lstStyle>
            <a:defPPr>
              <a:defRPr lang="zh-CN"/>
            </a:defPPr>
            <a:lvl1pPr algn="ctr">
              <a:defRPr sz="2800" b="1">
                <a:solidFill>
                  <a:srgbClr val="1D428B"/>
                </a:solidFill>
                <a:latin typeface="微软雅黑" panose="020B0503020204020204" pitchFamily="34" charset="-122"/>
                <a:ea typeface="微软雅黑" panose="020B0503020204020204" pitchFamily="34" charset="-122"/>
              </a:defRPr>
            </a:lvl1pPr>
          </a:lstStyle>
          <a:p>
            <a:r>
              <a:rPr lang="zh-CN" altLang="en-US" sz="3200" dirty="0"/>
              <a:t>生产经营单位的主要负责人职责</a:t>
            </a:r>
            <a:endParaRPr lang="zh-CN" alt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object 2"/>
          <p:cNvSpPr txBox="1"/>
          <p:nvPr/>
        </p:nvSpPr>
        <p:spPr>
          <a:xfrm>
            <a:off x="3827748" y="850756"/>
            <a:ext cx="4536504" cy="430887"/>
          </a:xfrm>
          <a:prstGeom prst="rect">
            <a:avLst/>
          </a:prstGeom>
        </p:spPr>
        <p:txBody>
          <a:bodyPr vert="horz" wrap="square" lIns="0" tIns="0" rIns="0" bIns="0" rtlCol="0">
            <a:spAutoFit/>
          </a:bodyPr>
          <a:lstStyle/>
          <a:p>
            <a:pPr marL="12700" algn="ctr"/>
            <a:r>
              <a:rPr sz="2800" b="1" spc="-30" dirty="0" err="1">
                <a:latin typeface="微软雅黑" panose="020B0503020204020204" pitchFamily="34" charset="-122"/>
                <a:ea typeface="微软雅黑" panose="020B0503020204020204" pitchFamily="34" charset="-122"/>
                <a:cs typeface="微软雅黑" panose="020B0503020204020204" pitchFamily="34" charset="-122"/>
              </a:rPr>
              <a:t>主要负责人</a:t>
            </a:r>
            <a:r>
              <a:rPr lang="en-US" sz="2800" b="1" spc="-30" dirty="0">
                <a:latin typeface="微软雅黑" panose="020B0503020204020204" pitchFamily="34" charset="-122"/>
                <a:ea typeface="微软雅黑" panose="020B0503020204020204" pitchFamily="34" charset="-122"/>
                <a:cs typeface="微软雅黑" panose="020B0503020204020204" pitchFamily="34" charset="-122"/>
              </a:rPr>
              <a:t>     </a:t>
            </a:r>
            <a:r>
              <a:rPr sz="2800" b="1" spc="-30" dirty="0" err="1">
                <a:latin typeface="微软雅黑" panose="020B0503020204020204" pitchFamily="34" charset="-122"/>
                <a:ea typeface="微软雅黑" panose="020B0503020204020204" pitchFamily="34" charset="-122"/>
                <a:cs typeface="微软雅黑" panose="020B0503020204020204" pitchFamily="34" charset="-122"/>
              </a:rPr>
              <a:t>全面负责</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87" name="object 2"/>
          <p:cNvSpPr/>
          <p:nvPr/>
        </p:nvSpPr>
        <p:spPr>
          <a:xfrm>
            <a:off x="2085212" y="2852256"/>
            <a:ext cx="3355094" cy="3155317"/>
          </a:xfrm>
          <a:custGeom>
            <a:avLst/>
            <a:gdLst/>
            <a:ahLst/>
            <a:cxnLst/>
            <a:rect l="l" t="t" r="r" b="b"/>
            <a:pathLst>
              <a:path w="3419855" h="3564636">
                <a:moveTo>
                  <a:pt x="0" y="3564636"/>
                </a:moveTo>
                <a:lnTo>
                  <a:pt x="3419855" y="3564636"/>
                </a:lnTo>
                <a:lnTo>
                  <a:pt x="3419855" y="0"/>
                </a:lnTo>
                <a:lnTo>
                  <a:pt x="0" y="0"/>
                </a:lnTo>
                <a:lnTo>
                  <a:pt x="0" y="3564636"/>
                </a:lnTo>
                <a:close/>
              </a:path>
            </a:pathLst>
          </a:custGeom>
          <a:solidFill>
            <a:srgbClr val="1D428B"/>
          </a:solidFill>
        </p:spPr>
        <p:txBody>
          <a:bodyPr wrap="square" lIns="0" tIns="0" rIns="0" bIns="0" rtlCol="0">
            <a:spAutoFit/>
          </a:bodyPr>
          <a:lstStyle/>
          <a:p/>
        </p:txBody>
      </p:sp>
      <p:sp>
        <p:nvSpPr>
          <p:cNvPr id="1048688" name="object 3"/>
          <p:cNvSpPr/>
          <p:nvPr/>
        </p:nvSpPr>
        <p:spPr>
          <a:xfrm>
            <a:off x="2085212" y="1773654"/>
            <a:ext cx="3355095" cy="899157"/>
          </a:xfrm>
          <a:custGeom>
            <a:avLst/>
            <a:gdLst/>
            <a:ahLst/>
            <a:cxnLst/>
            <a:rect l="l" t="t" r="r" b="b"/>
            <a:pathLst>
              <a:path w="3419855" h="899160">
                <a:moveTo>
                  <a:pt x="0" y="899160"/>
                </a:moveTo>
                <a:lnTo>
                  <a:pt x="3419855" y="899160"/>
                </a:lnTo>
                <a:lnTo>
                  <a:pt x="3419855" y="0"/>
                </a:lnTo>
                <a:lnTo>
                  <a:pt x="0" y="0"/>
                </a:lnTo>
                <a:lnTo>
                  <a:pt x="0" y="899160"/>
                </a:lnTo>
                <a:close/>
              </a:path>
            </a:pathLst>
          </a:custGeom>
          <a:solidFill>
            <a:srgbClr val="FFC000"/>
          </a:solidFill>
        </p:spPr>
        <p:txBody>
          <a:bodyPr wrap="square" lIns="0" tIns="0" rIns="0" bIns="0" rtlCol="0">
            <a:spAutoFit/>
          </a:bodyPr>
          <a:lstStyle/>
          <a:p/>
        </p:txBody>
      </p:sp>
      <p:sp>
        <p:nvSpPr>
          <p:cNvPr id="1048690" name="object 5"/>
          <p:cNvSpPr txBox="1"/>
          <p:nvPr/>
        </p:nvSpPr>
        <p:spPr>
          <a:xfrm>
            <a:off x="2704003" y="4365932"/>
            <a:ext cx="2374176" cy="1384995"/>
          </a:xfrm>
          <a:prstGeom prst="rect">
            <a:avLst/>
          </a:prstGeom>
        </p:spPr>
        <p:txBody>
          <a:bodyPr vert="horz" wrap="square" lIns="0" tIns="0" rIns="0" bIns="0" rtlCol="0">
            <a:spAutoFit/>
          </a:bodyPr>
          <a:lstStyle>
            <a:defPPr>
              <a:defRPr lang="zh-CN"/>
            </a:defPPr>
            <a:lvl1pPr marL="12700" marR="6350">
              <a:lnSpc>
                <a:spcPct val="150000"/>
              </a:lnSpc>
              <a:defRPr sz="2000" b="1" spc="-2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err="1"/>
              <a:t>各岗位的责任人员</a:t>
            </a:r>
            <a:r>
              <a:rPr dirty="0"/>
              <a:t> </a:t>
            </a:r>
            <a:endParaRPr lang="en-US" dirty="0" smtClean="0"/>
          </a:p>
          <a:p>
            <a:r>
              <a:rPr dirty="0" err="1" smtClean="0"/>
              <a:t>责任范围</a:t>
            </a:r>
            <a:endParaRPr dirty="0"/>
          </a:p>
          <a:p>
            <a:r>
              <a:rPr dirty="0"/>
              <a:t>考核标准</a:t>
            </a:r>
            <a:endParaRPr dirty="0"/>
          </a:p>
        </p:txBody>
      </p:sp>
      <p:sp>
        <p:nvSpPr>
          <p:cNvPr id="1048691" name="object 6"/>
          <p:cNvSpPr/>
          <p:nvPr/>
        </p:nvSpPr>
        <p:spPr>
          <a:xfrm>
            <a:off x="3136051" y="2904112"/>
            <a:ext cx="1125681" cy="1139049"/>
          </a:xfrm>
          <a:custGeom>
            <a:avLst/>
            <a:gdLst/>
            <a:ahLst/>
            <a:cxnLst/>
            <a:rect l="l" t="t" r="r" b="b"/>
            <a:pathLst>
              <a:path w="1374648" h="1393909">
                <a:moveTo>
                  <a:pt x="32" y="101684"/>
                </a:moveTo>
                <a:lnTo>
                  <a:pt x="0" y="1393909"/>
                </a:lnTo>
                <a:lnTo>
                  <a:pt x="1223772" y="1393909"/>
                </a:lnTo>
                <a:lnTo>
                  <a:pt x="1223772" y="1333457"/>
                </a:lnTo>
                <a:lnTo>
                  <a:pt x="61468" y="1333457"/>
                </a:lnTo>
                <a:lnTo>
                  <a:pt x="61468" y="166835"/>
                </a:lnTo>
                <a:lnTo>
                  <a:pt x="195561" y="166833"/>
                </a:lnTo>
                <a:lnTo>
                  <a:pt x="201139" y="156095"/>
                </a:lnTo>
                <a:lnTo>
                  <a:pt x="207515" y="145455"/>
                </a:lnTo>
                <a:lnTo>
                  <a:pt x="214686" y="135017"/>
                </a:lnTo>
                <a:lnTo>
                  <a:pt x="222654" y="124881"/>
                </a:lnTo>
                <a:lnTo>
                  <a:pt x="231419" y="115148"/>
                </a:lnTo>
                <a:lnTo>
                  <a:pt x="240982" y="105919"/>
                </a:lnTo>
                <a:lnTo>
                  <a:pt x="32" y="101684"/>
                </a:lnTo>
                <a:close/>
              </a:path>
              <a:path w="1374648" h="1393909">
                <a:moveTo>
                  <a:pt x="1223771" y="729274"/>
                </a:moveTo>
                <a:lnTo>
                  <a:pt x="1162333" y="803577"/>
                </a:lnTo>
                <a:lnTo>
                  <a:pt x="1162304" y="1333457"/>
                </a:lnTo>
                <a:lnTo>
                  <a:pt x="1223772" y="1333457"/>
                </a:lnTo>
                <a:lnTo>
                  <a:pt x="1223771" y="729274"/>
                </a:lnTo>
                <a:close/>
              </a:path>
              <a:path w="1374648" h="1393909">
                <a:moveTo>
                  <a:pt x="106298" y="227160"/>
                </a:moveTo>
                <a:lnTo>
                  <a:pt x="106172" y="1291674"/>
                </a:lnTo>
                <a:lnTo>
                  <a:pt x="1117473" y="1291674"/>
                </a:lnTo>
                <a:lnTo>
                  <a:pt x="1117485" y="1249764"/>
                </a:lnTo>
                <a:lnTo>
                  <a:pt x="162164" y="1249764"/>
                </a:lnTo>
                <a:lnTo>
                  <a:pt x="162052" y="273764"/>
                </a:lnTo>
                <a:lnTo>
                  <a:pt x="1109643" y="273642"/>
                </a:lnTo>
                <a:lnTo>
                  <a:pt x="1117521" y="264462"/>
                </a:lnTo>
                <a:lnTo>
                  <a:pt x="1117597" y="228372"/>
                </a:lnTo>
                <a:lnTo>
                  <a:pt x="106298" y="227160"/>
                </a:lnTo>
                <a:close/>
              </a:path>
              <a:path w="1374648" h="1393909">
                <a:moveTo>
                  <a:pt x="1117599" y="859420"/>
                </a:moveTo>
                <a:lnTo>
                  <a:pt x="1061796" y="924301"/>
                </a:lnTo>
                <a:lnTo>
                  <a:pt x="1061720" y="1249764"/>
                </a:lnTo>
                <a:lnTo>
                  <a:pt x="1117485" y="1249764"/>
                </a:lnTo>
                <a:lnTo>
                  <a:pt x="1117599" y="859420"/>
                </a:lnTo>
                <a:close/>
              </a:path>
              <a:path w="1374648" h="1393909">
                <a:moveTo>
                  <a:pt x="240335" y="1049993"/>
                </a:moveTo>
                <a:lnTo>
                  <a:pt x="240284" y="1091776"/>
                </a:lnTo>
                <a:lnTo>
                  <a:pt x="653744" y="1091776"/>
                </a:lnTo>
                <a:lnTo>
                  <a:pt x="653795" y="1050021"/>
                </a:lnTo>
                <a:lnTo>
                  <a:pt x="240335" y="1049993"/>
                </a:lnTo>
                <a:close/>
              </a:path>
              <a:path w="1374648" h="1393909">
                <a:moveTo>
                  <a:pt x="720791" y="891878"/>
                </a:moveTo>
                <a:lnTo>
                  <a:pt x="240284" y="891878"/>
                </a:lnTo>
                <a:lnTo>
                  <a:pt x="240344" y="938360"/>
                </a:lnTo>
                <a:lnTo>
                  <a:pt x="720851" y="938087"/>
                </a:lnTo>
                <a:lnTo>
                  <a:pt x="720791" y="891878"/>
                </a:lnTo>
                <a:close/>
              </a:path>
              <a:path w="1374648" h="1393909">
                <a:moveTo>
                  <a:pt x="871667" y="738462"/>
                </a:moveTo>
                <a:lnTo>
                  <a:pt x="720885" y="738506"/>
                </a:lnTo>
                <a:lnTo>
                  <a:pt x="866202" y="933788"/>
                </a:lnTo>
                <a:lnTo>
                  <a:pt x="1017060" y="933733"/>
                </a:lnTo>
                <a:lnTo>
                  <a:pt x="1096958" y="836102"/>
                </a:lnTo>
                <a:lnTo>
                  <a:pt x="944355" y="836102"/>
                </a:lnTo>
                <a:lnTo>
                  <a:pt x="871667" y="738462"/>
                </a:lnTo>
                <a:close/>
              </a:path>
              <a:path w="1374648" h="1393909">
                <a:moveTo>
                  <a:pt x="1374648" y="496781"/>
                </a:moveTo>
                <a:lnTo>
                  <a:pt x="1218149" y="496823"/>
                </a:lnTo>
                <a:lnTo>
                  <a:pt x="944355" y="836102"/>
                </a:lnTo>
                <a:lnTo>
                  <a:pt x="1096958" y="836102"/>
                </a:lnTo>
                <a:lnTo>
                  <a:pt x="1374648" y="496781"/>
                </a:lnTo>
                <a:close/>
              </a:path>
              <a:path w="1374648" h="1393909">
                <a:moveTo>
                  <a:pt x="653796" y="738462"/>
                </a:moveTo>
                <a:lnTo>
                  <a:pt x="240335" y="738462"/>
                </a:lnTo>
                <a:lnTo>
                  <a:pt x="240284" y="784671"/>
                </a:lnTo>
                <a:lnTo>
                  <a:pt x="653744" y="784944"/>
                </a:lnTo>
                <a:lnTo>
                  <a:pt x="653796" y="738462"/>
                </a:lnTo>
                <a:close/>
              </a:path>
              <a:path w="1374648" h="1393909">
                <a:moveTo>
                  <a:pt x="1117599" y="552534"/>
                </a:moveTo>
                <a:lnTo>
                  <a:pt x="1061798" y="617593"/>
                </a:lnTo>
                <a:lnTo>
                  <a:pt x="1061720" y="640926"/>
                </a:lnTo>
                <a:lnTo>
                  <a:pt x="1117521" y="575867"/>
                </a:lnTo>
                <a:lnTo>
                  <a:pt x="1117599" y="552534"/>
                </a:lnTo>
                <a:close/>
              </a:path>
              <a:path w="1374648" h="1393909">
                <a:moveTo>
                  <a:pt x="720852" y="585173"/>
                </a:moveTo>
                <a:lnTo>
                  <a:pt x="240344" y="585173"/>
                </a:lnTo>
                <a:lnTo>
                  <a:pt x="240284" y="626927"/>
                </a:lnTo>
                <a:lnTo>
                  <a:pt x="720791" y="626956"/>
                </a:lnTo>
                <a:lnTo>
                  <a:pt x="720852" y="585173"/>
                </a:lnTo>
                <a:close/>
              </a:path>
              <a:path w="1374648" h="1393909">
                <a:moveTo>
                  <a:pt x="871667" y="427058"/>
                </a:moveTo>
                <a:lnTo>
                  <a:pt x="720884" y="427102"/>
                </a:lnTo>
                <a:lnTo>
                  <a:pt x="866202" y="622257"/>
                </a:lnTo>
                <a:lnTo>
                  <a:pt x="1017060" y="622203"/>
                </a:lnTo>
                <a:lnTo>
                  <a:pt x="1097746" y="524698"/>
                </a:lnTo>
                <a:lnTo>
                  <a:pt x="944355" y="524698"/>
                </a:lnTo>
                <a:lnTo>
                  <a:pt x="871667" y="427058"/>
                </a:lnTo>
                <a:close/>
              </a:path>
              <a:path w="1374648" h="1393909">
                <a:moveTo>
                  <a:pt x="1374648" y="190076"/>
                </a:moveTo>
                <a:lnTo>
                  <a:pt x="1218149" y="190118"/>
                </a:lnTo>
                <a:lnTo>
                  <a:pt x="944355" y="524698"/>
                </a:lnTo>
                <a:lnTo>
                  <a:pt x="1097746" y="524698"/>
                </a:lnTo>
                <a:lnTo>
                  <a:pt x="1374648" y="190076"/>
                </a:lnTo>
                <a:close/>
              </a:path>
              <a:path w="1374648" h="1393909">
                <a:moveTo>
                  <a:pt x="1223772" y="417787"/>
                </a:moveTo>
                <a:lnTo>
                  <a:pt x="1162334" y="492172"/>
                </a:lnTo>
                <a:lnTo>
                  <a:pt x="1162304" y="515450"/>
                </a:lnTo>
                <a:lnTo>
                  <a:pt x="1201248" y="469172"/>
                </a:lnTo>
                <a:lnTo>
                  <a:pt x="1223772" y="468968"/>
                </a:lnTo>
                <a:lnTo>
                  <a:pt x="1223772" y="417787"/>
                </a:lnTo>
                <a:close/>
              </a:path>
              <a:path w="1374648" h="1393909">
                <a:moveTo>
                  <a:pt x="653796" y="427058"/>
                </a:moveTo>
                <a:lnTo>
                  <a:pt x="240335" y="427058"/>
                </a:lnTo>
                <a:lnTo>
                  <a:pt x="240284" y="473267"/>
                </a:lnTo>
                <a:lnTo>
                  <a:pt x="653744" y="473540"/>
                </a:lnTo>
                <a:lnTo>
                  <a:pt x="653796" y="427058"/>
                </a:lnTo>
                <a:close/>
              </a:path>
              <a:path w="1374648" h="1393909">
                <a:moveTo>
                  <a:pt x="1109643" y="273642"/>
                </a:moveTo>
                <a:lnTo>
                  <a:pt x="1061607" y="273642"/>
                </a:lnTo>
                <a:lnTo>
                  <a:pt x="1061719" y="329480"/>
                </a:lnTo>
                <a:lnTo>
                  <a:pt x="1109643" y="273642"/>
                </a:lnTo>
                <a:close/>
              </a:path>
              <a:path w="1374648" h="1393909">
                <a:moveTo>
                  <a:pt x="977985" y="101684"/>
                </a:moveTo>
                <a:lnTo>
                  <a:pt x="1005377" y="128492"/>
                </a:lnTo>
                <a:lnTo>
                  <a:pt x="1025634" y="160817"/>
                </a:lnTo>
                <a:lnTo>
                  <a:pt x="1162253" y="166833"/>
                </a:lnTo>
                <a:lnTo>
                  <a:pt x="1162302" y="202758"/>
                </a:lnTo>
                <a:lnTo>
                  <a:pt x="1201420" y="162136"/>
                </a:lnTo>
                <a:lnTo>
                  <a:pt x="1223772" y="162136"/>
                </a:lnTo>
                <a:lnTo>
                  <a:pt x="1223772" y="101930"/>
                </a:lnTo>
                <a:lnTo>
                  <a:pt x="977985" y="101684"/>
                </a:lnTo>
                <a:close/>
              </a:path>
              <a:path w="1374648" h="1393909">
                <a:moveTo>
                  <a:pt x="601465" y="0"/>
                </a:moveTo>
                <a:lnTo>
                  <a:pt x="556340" y="11319"/>
                </a:lnTo>
                <a:lnTo>
                  <a:pt x="521917" y="34830"/>
                </a:lnTo>
                <a:lnTo>
                  <a:pt x="501511" y="67332"/>
                </a:lnTo>
                <a:lnTo>
                  <a:pt x="497332" y="92413"/>
                </a:lnTo>
                <a:lnTo>
                  <a:pt x="423803" y="92469"/>
                </a:lnTo>
                <a:lnTo>
                  <a:pt x="375750" y="95509"/>
                </a:lnTo>
                <a:lnTo>
                  <a:pt x="335964" y="100601"/>
                </a:lnTo>
                <a:lnTo>
                  <a:pt x="295680" y="110516"/>
                </a:lnTo>
                <a:lnTo>
                  <a:pt x="259473" y="129867"/>
                </a:lnTo>
                <a:lnTo>
                  <a:pt x="229108" y="166835"/>
                </a:lnTo>
                <a:lnTo>
                  <a:pt x="228356" y="173865"/>
                </a:lnTo>
                <a:lnTo>
                  <a:pt x="225366" y="187086"/>
                </a:lnTo>
                <a:lnTo>
                  <a:pt x="223520" y="199347"/>
                </a:lnTo>
                <a:lnTo>
                  <a:pt x="742458" y="196780"/>
                </a:lnTo>
                <a:lnTo>
                  <a:pt x="902087" y="193607"/>
                </a:lnTo>
                <a:lnTo>
                  <a:pt x="970103" y="191334"/>
                </a:lnTo>
                <a:lnTo>
                  <a:pt x="1000076" y="190001"/>
                </a:lnTo>
                <a:lnTo>
                  <a:pt x="998424" y="177119"/>
                </a:lnTo>
                <a:lnTo>
                  <a:pt x="974516" y="136994"/>
                </a:lnTo>
                <a:lnTo>
                  <a:pt x="942149" y="116628"/>
                </a:lnTo>
                <a:lnTo>
                  <a:pt x="897053" y="100581"/>
                </a:lnTo>
                <a:lnTo>
                  <a:pt x="851273" y="95449"/>
                </a:lnTo>
                <a:lnTo>
                  <a:pt x="811286" y="92960"/>
                </a:lnTo>
                <a:lnTo>
                  <a:pt x="553211" y="92413"/>
                </a:lnTo>
                <a:lnTo>
                  <a:pt x="553627" y="90805"/>
                </a:lnTo>
                <a:lnTo>
                  <a:pt x="586999" y="56095"/>
                </a:lnTo>
                <a:lnTo>
                  <a:pt x="618991" y="50778"/>
                </a:lnTo>
                <a:lnTo>
                  <a:pt x="713973" y="50778"/>
                </a:lnTo>
                <a:lnTo>
                  <a:pt x="709155" y="43650"/>
                </a:lnTo>
                <a:lnTo>
                  <a:pt x="678758" y="18129"/>
                </a:lnTo>
                <a:lnTo>
                  <a:pt x="635874" y="2952"/>
                </a:lnTo>
                <a:lnTo>
                  <a:pt x="619196" y="688"/>
                </a:lnTo>
                <a:lnTo>
                  <a:pt x="601465" y="0"/>
                </a:lnTo>
                <a:close/>
              </a:path>
              <a:path w="1374648" h="1393909">
                <a:moveTo>
                  <a:pt x="713973" y="50778"/>
                </a:moveTo>
                <a:lnTo>
                  <a:pt x="618991" y="50778"/>
                </a:lnTo>
                <a:lnTo>
                  <a:pt x="633745" y="53682"/>
                </a:lnTo>
                <a:lnTo>
                  <a:pt x="646527" y="59863"/>
                </a:lnTo>
                <a:lnTo>
                  <a:pt x="656737" y="68756"/>
                </a:lnTo>
                <a:lnTo>
                  <a:pt x="663773" y="79795"/>
                </a:lnTo>
                <a:lnTo>
                  <a:pt x="667034" y="92413"/>
                </a:lnTo>
                <a:lnTo>
                  <a:pt x="732028" y="92413"/>
                </a:lnTo>
                <a:lnTo>
                  <a:pt x="726356" y="88800"/>
                </a:lnTo>
                <a:lnTo>
                  <a:pt x="724806" y="76640"/>
                </a:lnTo>
                <a:lnTo>
                  <a:pt x="721367" y="64991"/>
                </a:lnTo>
                <a:lnTo>
                  <a:pt x="716122" y="53959"/>
                </a:lnTo>
                <a:lnTo>
                  <a:pt x="713973" y="50778"/>
                </a:lnTo>
                <a:close/>
              </a:path>
            </a:pathLst>
          </a:custGeom>
          <a:solidFill>
            <a:srgbClr val="FFFFFF"/>
          </a:solidFill>
        </p:spPr>
        <p:txBody>
          <a:bodyPr wrap="square" lIns="0" tIns="0" rIns="0" bIns="0" rtlCol="0">
            <a:spAutoFit/>
          </a:bodyPr>
          <a:lstStyle/>
          <a:p/>
        </p:txBody>
      </p:sp>
      <p:sp>
        <p:nvSpPr>
          <p:cNvPr id="1048692" name="object 7"/>
          <p:cNvSpPr/>
          <p:nvPr/>
        </p:nvSpPr>
        <p:spPr>
          <a:xfrm>
            <a:off x="6744072" y="2852256"/>
            <a:ext cx="3363030" cy="3169032"/>
          </a:xfrm>
          <a:custGeom>
            <a:avLst/>
            <a:gdLst/>
            <a:ahLst/>
            <a:cxnLst/>
            <a:rect l="l" t="t" r="r" b="b"/>
            <a:pathLst>
              <a:path w="3419855" h="3563111">
                <a:moveTo>
                  <a:pt x="0" y="3563111"/>
                </a:moveTo>
                <a:lnTo>
                  <a:pt x="3419855" y="3563111"/>
                </a:lnTo>
                <a:lnTo>
                  <a:pt x="3419855" y="0"/>
                </a:lnTo>
                <a:lnTo>
                  <a:pt x="0" y="0"/>
                </a:lnTo>
                <a:lnTo>
                  <a:pt x="0" y="3563111"/>
                </a:lnTo>
                <a:close/>
              </a:path>
            </a:pathLst>
          </a:custGeom>
          <a:solidFill>
            <a:srgbClr val="1D428B"/>
          </a:solidFill>
        </p:spPr>
        <p:txBody>
          <a:bodyPr wrap="square" lIns="0" tIns="0" rIns="0" bIns="0" rtlCol="0">
            <a:spAutoFit/>
          </a:bodyPr>
          <a:lstStyle/>
          <a:p/>
        </p:txBody>
      </p:sp>
      <p:sp>
        <p:nvSpPr>
          <p:cNvPr id="1048693" name="object 8"/>
          <p:cNvSpPr/>
          <p:nvPr/>
        </p:nvSpPr>
        <p:spPr>
          <a:xfrm>
            <a:off x="6744072" y="1773596"/>
            <a:ext cx="3363030" cy="811426"/>
          </a:xfrm>
          <a:custGeom>
            <a:avLst/>
            <a:gdLst/>
            <a:ahLst/>
            <a:cxnLst/>
            <a:rect l="l" t="t" r="r" b="b"/>
            <a:pathLst>
              <a:path w="3419855" h="900684">
                <a:moveTo>
                  <a:pt x="0" y="900684"/>
                </a:moveTo>
                <a:lnTo>
                  <a:pt x="3419855" y="900684"/>
                </a:lnTo>
                <a:lnTo>
                  <a:pt x="3419855" y="0"/>
                </a:lnTo>
                <a:lnTo>
                  <a:pt x="0" y="0"/>
                </a:lnTo>
                <a:lnTo>
                  <a:pt x="0" y="900684"/>
                </a:lnTo>
                <a:close/>
              </a:path>
            </a:pathLst>
          </a:custGeom>
          <a:solidFill>
            <a:srgbClr val="FFC000"/>
          </a:solidFill>
        </p:spPr>
        <p:txBody>
          <a:bodyPr wrap="square" lIns="0" tIns="0" rIns="0" bIns="0" rtlCol="0">
            <a:spAutoFit/>
          </a:bodyPr>
          <a:lstStyle/>
          <a:p/>
        </p:txBody>
      </p:sp>
      <p:sp>
        <p:nvSpPr>
          <p:cNvPr id="1048695" name="object 10"/>
          <p:cNvSpPr txBox="1"/>
          <p:nvPr/>
        </p:nvSpPr>
        <p:spPr>
          <a:xfrm>
            <a:off x="7057915" y="4747871"/>
            <a:ext cx="2833255" cy="923330"/>
          </a:xfrm>
          <a:prstGeom prst="rect">
            <a:avLst/>
          </a:prstGeom>
        </p:spPr>
        <p:txBody>
          <a:bodyPr vert="horz" wrap="square" lIns="0" tIns="0" rIns="0" bIns="0" rtlCol="0">
            <a:spAutoFit/>
          </a:bodyPr>
          <a:lstStyle/>
          <a:p>
            <a:pPr marL="12700" marR="6350">
              <a:lnSpc>
                <a:spcPct val="150000"/>
              </a:lnSpc>
            </a:pPr>
            <a:r>
              <a:rPr sz="2000" b="1" spc="-2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对责任制落实情况的监督考核 保证责任制的落实</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96" name="object 11"/>
          <p:cNvSpPr/>
          <p:nvPr/>
        </p:nvSpPr>
        <p:spPr>
          <a:xfrm>
            <a:off x="7744563" y="3122430"/>
            <a:ext cx="1437589" cy="1129634"/>
          </a:xfrm>
          <a:prstGeom prst="rect">
            <a:avLst/>
          </a:prstGeom>
          <a:blipFill>
            <a:blip r:embed="rId1" cstate="print"/>
            <a:stretch>
              <a:fillRect/>
            </a:stretch>
          </a:blipFill>
        </p:spPr>
        <p:txBody>
          <a:bodyPr wrap="square" lIns="0" tIns="0" rIns="0" bIns="0" rtlCol="0">
            <a:spAutoFit/>
          </a:bodyPr>
          <a:lstStyle/>
          <a:p/>
        </p:txBody>
      </p:sp>
      <p:sp>
        <p:nvSpPr>
          <p:cNvPr id="1048697" name="object 12"/>
          <p:cNvSpPr/>
          <p:nvPr/>
        </p:nvSpPr>
        <p:spPr>
          <a:xfrm>
            <a:off x="5819122" y="2904112"/>
            <a:ext cx="608045" cy="1082170"/>
          </a:xfrm>
          <a:custGeom>
            <a:avLst/>
            <a:gdLst/>
            <a:ahLst/>
            <a:cxnLst/>
            <a:rect l="l" t="t" r="r" b="b"/>
            <a:pathLst>
              <a:path w="766572" h="3009900">
                <a:moveTo>
                  <a:pt x="111760" y="0"/>
                </a:moveTo>
                <a:lnTo>
                  <a:pt x="0" y="0"/>
                </a:lnTo>
                <a:lnTo>
                  <a:pt x="654812" y="1504950"/>
                </a:lnTo>
                <a:lnTo>
                  <a:pt x="0" y="3009900"/>
                </a:lnTo>
                <a:lnTo>
                  <a:pt x="111760" y="3009900"/>
                </a:lnTo>
                <a:lnTo>
                  <a:pt x="766572" y="1504950"/>
                </a:lnTo>
                <a:lnTo>
                  <a:pt x="111760" y="0"/>
                </a:lnTo>
                <a:close/>
              </a:path>
            </a:pathLst>
          </a:custGeom>
          <a:solidFill>
            <a:srgbClr val="1D428B"/>
          </a:solidFill>
        </p:spPr>
        <p:txBody>
          <a:bodyPr wrap="square" lIns="0" tIns="0" rIns="0" bIns="0" rtlCol="0">
            <a:spAutoFit/>
          </a:bodyPr>
          <a:lstStyle/>
          <a:p/>
        </p:txBody>
      </p:sp>
      <p:sp>
        <p:nvSpPr>
          <p:cNvPr id="2" name="文本框 1"/>
          <p:cNvSpPr txBox="1"/>
          <p:nvPr/>
        </p:nvSpPr>
        <p:spPr>
          <a:xfrm>
            <a:off x="2286595" y="1937363"/>
            <a:ext cx="2952327" cy="523220"/>
          </a:xfrm>
          <a:prstGeom prst="rect">
            <a:avLst/>
          </a:prstGeom>
          <a:noFill/>
        </p:spPr>
        <p:txBody>
          <a:bodyPr wrap="square" rtlCol="0">
            <a:spAutoFit/>
          </a:bodyPr>
          <a:lstStyle/>
          <a:p>
            <a:pPr algn="ctr"/>
            <a:r>
              <a:rPr lang="zh-CN" altLang="en-US" sz="2800" b="1" dirty="0" smtClean="0">
                <a:latin typeface="微软雅黑" panose="020B0503020204020204" pitchFamily="34" charset="-122"/>
                <a:ea typeface="微软雅黑" panose="020B0503020204020204" pitchFamily="34" charset="-122"/>
              </a:rPr>
              <a:t>安全生产责任制</a:t>
            </a:r>
            <a:endParaRPr lang="zh-CN" altLang="en-US" sz="2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985427" y="1936914"/>
            <a:ext cx="2880320" cy="523220"/>
          </a:xfrm>
          <a:prstGeom prst="rect">
            <a:avLst/>
          </a:prstGeom>
          <a:noFill/>
        </p:spPr>
        <p:txBody>
          <a:bodyPr wrap="square" rtlCol="0">
            <a:spAutoFit/>
          </a:bodyPr>
          <a:lstStyle>
            <a:defPPr>
              <a:defRPr lang="zh-CN"/>
            </a:defPPr>
            <a:lvl1pPr algn="ctr">
              <a:defRPr sz="2800" b="1">
                <a:solidFill>
                  <a:srgbClr val="FFFFFF"/>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建立相应的机制</a:t>
            </a:r>
            <a:endParaRPr lang="zh-CN" altLang="en-US"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标题 1"/>
          <p:cNvSpPr>
            <a:spLocks noGrp="1"/>
          </p:cNvSpPr>
          <p:nvPr>
            <p:ph type="title"/>
          </p:nvPr>
        </p:nvSpPr>
        <p:spPr>
          <a:xfrm>
            <a:off x="5079723" y="319018"/>
            <a:ext cx="203255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资金保障</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28000" y="395253"/>
            <a:ext cx="3909103" cy="5886650"/>
          </a:xfrm>
          <a:prstGeom prst="rect">
            <a:avLst/>
          </a:prstGeom>
        </p:spPr>
      </p:pic>
      <p:sp>
        <p:nvSpPr>
          <p:cNvPr id="6" name="空心弧 5"/>
          <p:cNvSpPr/>
          <p:nvPr/>
        </p:nvSpPr>
        <p:spPr>
          <a:xfrm rot="17014539">
            <a:off x="6001809" y="762105"/>
            <a:ext cx="5711680" cy="5711680"/>
          </a:xfrm>
          <a:prstGeom prst="blockArc">
            <a:avLst>
              <a:gd name="adj1" fmla="val 10800000"/>
              <a:gd name="adj2" fmla="val 19412395"/>
              <a:gd name="adj3" fmla="val 4229"/>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5775605" y="3338578"/>
            <a:ext cx="711961" cy="7119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05933" y="3353878"/>
            <a:ext cx="2858475"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财企【2012】16号</a:t>
            </a:r>
            <a:endParaRPr lang="zh-CN" altLang="en-US" sz="2400" b="1" dirty="0">
              <a:latin typeface="微软雅黑" panose="020B0503020204020204" pitchFamily="34" charset="-122"/>
              <a:ea typeface="微软雅黑" panose="020B0503020204020204" pitchFamily="34" charset="-122"/>
            </a:endParaRPr>
          </a:p>
        </p:txBody>
      </p:sp>
      <p:sp>
        <p:nvSpPr>
          <p:cNvPr id="17" name="椭圆 16"/>
          <p:cNvSpPr/>
          <p:nvPr/>
        </p:nvSpPr>
        <p:spPr>
          <a:xfrm>
            <a:off x="6528048" y="1342347"/>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26479" y="2297551"/>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013345" y="4382588"/>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614614" y="5226802"/>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79823" y="1287825"/>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予以保证</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95657" y="2247266"/>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专款专用</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2171325" y="5403379"/>
            <a:ext cx="4356723"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投入不足导致</a:t>
            </a:r>
            <a:r>
              <a:rPr lang="zh-CN" altLang="en-US" sz="2400" b="1" dirty="0" smtClean="0">
                <a:latin typeface="微软雅黑" panose="020B0503020204020204" pitchFamily="34" charset="-122"/>
                <a:ea typeface="微软雅黑" panose="020B0503020204020204" pitchFamily="34" charset="-122"/>
              </a:rPr>
              <a:t>的后果</a:t>
            </a:r>
            <a:r>
              <a:rPr lang="zh-CN" altLang="en-US" sz="2400" b="1" dirty="0">
                <a:latin typeface="微软雅黑" panose="020B0503020204020204" pitchFamily="34" charset="-122"/>
                <a:ea typeface="微软雅黑" panose="020B0503020204020204" pitchFamily="34" charset="-122"/>
              </a:rPr>
              <a:t>承担责任</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3264906" y="4388746"/>
            <a:ext cx="2646879"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在成本中据实列支</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351584" y="1359261"/>
            <a:ext cx="2016224" cy="2016224"/>
            <a:chOff x="1991544" y="1340768"/>
            <a:chExt cx="1800200" cy="1800200"/>
          </a:xfrm>
        </p:grpSpPr>
        <p:sp>
          <p:nvSpPr>
            <p:cNvPr id="15" name="椭圆 14"/>
            <p:cNvSpPr/>
            <p:nvPr/>
          </p:nvSpPr>
          <p:spPr>
            <a:xfrm>
              <a:off x="1991544" y="1340768"/>
              <a:ext cx="1800200" cy="180020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891644" y="1340768"/>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4320000">
              <a:off x="3315353" y="1651745"/>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8640000">
              <a:off x="3151864" y="2154916"/>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2960000">
              <a:off x="2622797" y="2154914"/>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4320000">
              <a:off x="2461315" y="1651743"/>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半闭框 34"/>
          <p:cNvSpPr/>
          <p:nvPr/>
        </p:nvSpPr>
        <p:spPr>
          <a:xfrm rot="8018642">
            <a:off x="5196720" y="2040071"/>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半闭框 35"/>
          <p:cNvSpPr/>
          <p:nvPr/>
        </p:nvSpPr>
        <p:spPr>
          <a:xfrm rot="8018642">
            <a:off x="5610028" y="2044655"/>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1" name="组合 40"/>
          <p:cNvGrpSpPr/>
          <p:nvPr/>
        </p:nvGrpSpPr>
        <p:grpSpPr>
          <a:xfrm>
            <a:off x="9629464" y="1754409"/>
            <a:ext cx="859120" cy="904651"/>
            <a:chOff x="8730101" y="2607208"/>
            <a:chExt cx="436776" cy="459924"/>
          </a:xfrm>
        </p:grpSpPr>
        <p:sp>
          <p:nvSpPr>
            <p:cNvPr id="37"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1754409"/>
            <a:ext cx="914400" cy="914400"/>
          </a:xfrm>
          <a:prstGeom prst="rect">
            <a:avLst/>
          </a:prstGeom>
        </p:spPr>
      </p:pic>
      <p:sp>
        <p:nvSpPr>
          <p:cNvPr id="43" name="object 25"/>
          <p:cNvSpPr txBox="1"/>
          <p:nvPr/>
        </p:nvSpPr>
        <p:spPr>
          <a:xfrm>
            <a:off x="7440998" y="2767744"/>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object 26"/>
          <p:cNvSpPr txBox="1"/>
          <p:nvPr/>
        </p:nvSpPr>
        <p:spPr>
          <a:xfrm>
            <a:off x="9539593" y="2767744"/>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46" name="加号 45"/>
          <p:cNvSpPr/>
          <p:nvPr/>
        </p:nvSpPr>
        <p:spPr>
          <a:xfrm>
            <a:off x="8688591" y="2229500"/>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3017031" y="3612147"/>
            <a:ext cx="737580" cy="994703"/>
            <a:chOff x="3101755" y="3685768"/>
            <a:chExt cx="505212" cy="681331"/>
          </a:xfrm>
        </p:grpSpPr>
        <p:sp>
          <p:nvSpPr>
            <p:cNvPr id="47" name="Oval 95"/>
            <p:cNvSpPr>
              <a:spLocks noChangeArrowheads="1"/>
            </p:cNvSpPr>
            <p:nvPr/>
          </p:nvSpPr>
          <p:spPr bwMode="auto">
            <a:xfrm>
              <a:off x="3162139"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48" name="Freeform 96"/>
            <p:cNvSpPr/>
            <p:nvPr/>
          </p:nvSpPr>
          <p:spPr bwMode="auto">
            <a:xfrm>
              <a:off x="3193338" y="3814587"/>
              <a:ext cx="33211" cy="68435"/>
            </a:xfrm>
            <a:custGeom>
              <a:avLst/>
              <a:gdLst>
                <a:gd name="T0" fmla="*/ 0 w 33"/>
                <a:gd name="T1" fmla="*/ 17 h 68"/>
                <a:gd name="T2" fmla="*/ 17 w 33"/>
                <a:gd name="T3" fmla="*/ 68 h 68"/>
                <a:gd name="T4" fmla="*/ 33 w 33"/>
                <a:gd name="T5" fmla="*/ 17 h 68"/>
                <a:gd name="T6" fmla="*/ 17 w 33"/>
                <a:gd name="T7" fmla="*/ 0 h 68"/>
                <a:gd name="T8" fmla="*/ 0 w 33"/>
                <a:gd name="T9" fmla="*/ 17 h 68"/>
              </a:gdLst>
              <a:ahLst/>
              <a:cxnLst>
                <a:cxn ang="0">
                  <a:pos x="T0" y="T1"/>
                </a:cxn>
                <a:cxn ang="0">
                  <a:pos x="T2" y="T3"/>
                </a:cxn>
                <a:cxn ang="0">
                  <a:pos x="T4" y="T5"/>
                </a:cxn>
                <a:cxn ang="0">
                  <a:pos x="T6" y="T7"/>
                </a:cxn>
                <a:cxn ang="0">
                  <a:pos x="T8" y="T9"/>
                </a:cxn>
              </a:cxnLst>
              <a:rect l="0" t="0" r="r" b="b"/>
              <a:pathLst>
                <a:path w="33" h="68">
                  <a:moveTo>
                    <a:pt x="0" y="17"/>
                  </a:moveTo>
                  <a:lnTo>
                    <a:pt x="17" y="68"/>
                  </a:lnTo>
                  <a:lnTo>
                    <a:pt x="33" y="17"/>
                  </a:lnTo>
                  <a:lnTo>
                    <a:pt x="17"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9" name="Oval 97"/>
            <p:cNvSpPr>
              <a:spLocks noChangeArrowheads="1"/>
            </p:cNvSpPr>
            <p:nvPr/>
          </p:nvSpPr>
          <p:spPr bwMode="auto">
            <a:xfrm>
              <a:off x="3450976"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0" name="Freeform 98"/>
            <p:cNvSpPr/>
            <p:nvPr/>
          </p:nvSpPr>
          <p:spPr bwMode="auto">
            <a:xfrm>
              <a:off x="3482174" y="3814587"/>
              <a:ext cx="32205" cy="68435"/>
            </a:xfrm>
            <a:custGeom>
              <a:avLst/>
              <a:gdLst>
                <a:gd name="T0" fmla="*/ 0 w 32"/>
                <a:gd name="T1" fmla="*/ 17 h 68"/>
                <a:gd name="T2" fmla="*/ 16 w 32"/>
                <a:gd name="T3" fmla="*/ 68 h 68"/>
                <a:gd name="T4" fmla="*/ 32 w 32"/>
                <a:gd name="T5" fmla="*/ 17 h 68"/>
                <a:gd name="T6" fmla="*/ 16 w 32"/>
                <a:gd name="T7" fmla="*/ 0 h 68"/>
                <a:gd name="T8" fmla="*/ 0 w 32"/>
                <a:gd name="T9" fmla="*/ 17 h 68"/>
              </a:gdLst>
              <a:ahLst/>
              <a:cxnLst>
                <a:cxn ang="0">
                  <a:pos x="T0" y="T1"/>
                </a:cxn>
                <a:cxn ang="0">
                  <a:pos x="T2" y="T3"/>
                </a:cxn>
                <a:cxn ang="0">
                  <a:pos x="T4" y="T5"/>
                </a:cxn>
                <a:cxn ang="0">
                  <a:pos x="T6" y="T7"/>
                </a:cxn>
                <a:cxn ang="0">
                  <a:pos x="T8" y="T9"/>
                </a:cxn>
              </a:cxnLst>
              <a:rect l="0" t="0" r="r" b="b"/>
              <a:pathLst>
                <a:path w="32" h="68">
                  <a:moveTo>
                    <a:pt x="0" y="17"/>
                  </a:moveTo>
                  <a:lnTo>
                    <a:pt x="16" y="68"/>
                  </a:lnTo>
                  <a:lnTo>
                    <a:pt x="32" y="17"/>
                  </a:lnTo>
                  <a:lnTo>
                    <a:pt x="16"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1" name="Freeform 99"/>
            <p:cNvSpPr/>
            <p:nvPr/>
          </p:nvSpPr>
          <p:spPr bwMode="auto">
            <a:xfrm>
              <a:off x="3435879" y="3815593"/>
              <a:ext cx="171088" cy="512256"/>
            </a:xfrm>
            <a:custGeom>
              <a:avLst/>
              <a:gdLst>
                <a:gd name="T0" fmla="*/ 202 w 370"/>
                <a:gd name="T1" fmla="*/ 0 h 1114"/>
                <a:gd name="T2" fmla="*/ 136 w 370"/>
                <a:gd name="T3" fmla="*/ 196 h 1114"/>
                <a:gd name="T4" fmla="*/ 136 w 370"/>
                <a:gd name="T5" fmla="*/ 196 h 1114"/>
                <a:gd name="T6" fmla="*/ 68 w 370"/>
                <a:gd name="T7" fmla="*/ 0 h 1114"/>
                <a:gd name="T8" fmla="*/ 0 w 370"/>
                <a:gd name="T9" fmla="*/ 16 h 1114"/>
                <a:gd name="T10" fmla="*/ 42 w 370"/>
                <a:gd name="T11" fmla="*/ 60 h 1114"/>
                <a:gd name="T12" fmla="*/ 94 w 370"/>
                <a:gd name="T13" fmla="*/ 240 h 1114"/>
                <a:gd name="T14" fmla="*/ 94 w 370"/>
                <a:gd name="T15" fmla="*/ 241 h 1114"/>
                <a:gd name="T16" fmla="*/ 94 w 370"/>
                <a:gd name="T17" fmla="*/ 244 h 1114"/>
                <a:gd name="T18" fmla="*/ 94 w 370"/>
                <a:gd name="T19" fmla="*/ 578 h 1114"/>
                <a:gd name="T20" fmla="*/ 20 w 370"/>
                <a:gd name="T21" fmla="*/ 651 h 1114"/>
                <a:gd name="T22" fmla="*/ 12 w 370"/>
                <a:gd name="T23" fmla="*/ 650 h 1114"/>
                <a:gd name="T24" fmla="*/ 12 w 370"/>
                <a:gd name="T25" fmla="*/ 677 h 1114"/>
                <a:gd name="T26" fmla="*/ 11 w 370"/>
                <a:gd name="T27" fmla="*/ 689 h 1114"/>
                <a:gd name="T28" fmla="*/ 11 w 370"/>
                <a:gd name="T29" fmla="*/ 1100 h 1114"/>
                <a:gd name="T30" fmla="*/ 56 w 370"/>
                <a:gd name="T31" fmla="*/ 1114 h 1114"/>
                <a:gd name="T32" fmla="*/ 135 w 370"/>
                <a:gd name="T33" fmla="*/ 1046 h 1114"/>
                <a:gd name="T34" fmla="*/ 214 w 370"/>
                <a:gd name="T35" fmla="*/ 1114 h 1114"/>
                <a:gd name="T36" fmla="*/ 293 w 370"/>
                <a:gd name="T37" fmla="*/ 1038 h 1114"/>
                <a:gd name="T38" fmla="*/ 293 w 370"/>
                <a:gd name="T39" fmla="*/ 629 h 1114"/>
                <a:gd name="T40" fmla="*/ 293 w 370"/>
                <a:gd name="T41" fmla="*/ 618 h 1114"/>
                <a:gd name="T42" fmla="*/ 293 w 370"/>
                <a:gd name="T43" fmla="*/ 582 h 1114"/>
                <a:gd name="T44" fmla="*/ 317 w 370"/>
                <a:gd name="T45" fmla="*/ 588 h 1114"/>
                <a:gd name="T46" fmla="*/ 370 w 370"/>
                <a:gd name="T47" fmla="*/ 537 h 1114"/>
                <a:gd name="T48" fmla="*/ 370 w 370"/>
                <a:gd name="T49" fmla="*/ 227 h 1114"/>
                <a:gd name="T50" fmla="*/ 370 w 370"/>
                <a:gd name="T51" fmla="*/ 224 h 1114"/>
                <a:gd name="T52" fmla="*/ 202 w 370"/>
                <a:gd name="T53"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0" h="1114">
                  <a:moveTo>
                    <a:pt x="202" y="0"/>
                  </a:moveTo>
                  <a:cubicBezTo>
                    <a:pt x="136" y="196"/>
                    <a:pt x="136" y="196"/>
                    <a:pt x="136" y="196"/>
                  </a:cubicBezTo>
                  <a:cubicBezTo>
                    <a:pt x="136" y="196"/>
                    <a:pt x="136" y="196"/>
                    <a:pt x="136" y="196"/>
                  </a:cubicBezTo>
                  <a:cubicBezTo>
                    <a:pt x="68" y="0"/>
                    <a:pt x="68" y="0"/>
                    <a:pt x="68" y="0"/>
                  </a:cubicBezTo>
                  <a:cubicBezTo>
                    <a:pt x="42" y="0"/>
                    <a:pt x="20" y="6"/>
                    <a:pt x="0" y="16"/>
                  </a:cubicBezTo>
                  <a:cubicBezTo>
                    <a:pt x="15" y="28"/>
                    <a:pt x="29" y="43"/>
                    <a:pt x="42" y="60"/>
                  </a:cubicBezTo>
                  <a:cubicBezTo>
                    <a:pt x="74" y="106"/>
                    <a:pt x="92" y="168"/>
                    <a:pt x="94" y="240"/>
                  </a:cubicBezTo>
                  <a:cubicBezTo>
                    <a:pt x="94" y="241"/>
                    <a:pt x="94" y="241"/>
                    <a:pt x="94" y="241"/>
                  </a:cubicBezTo>
                  <a:cubicBezTo>
                    <a:pt x="94" y="242"/>
                    <a:pt x="94" y="243"/>
                    <a:pt x="94" y="244"/>
                  </a:cubicBezTo>
                  <a:cubicBezTo>
                    <a:pt x="94" y="578"/>
                    <a:pt x="94" y="578"/>
                    <a:pt x="94" y="578"/>
                  </a:cubicBezTo>
                  <a:cubicBezTo>
                    <a:pt x="94" y="618"/>
                    <a:pt x="61" y="651"/>
                    <a:pt x="20" y="651"/>
                  </a:cubicBezTo>
                  <a:cubicBezTo>
                    <a:pt x="17" y="651"/>
                    <a:pt x="14" y="651"/>
                    <a:pt x="12" y="650"/>
                  </a:cubicBezTo>
                  <a:cubicBezTo>
                    <a:pt x="12" y="677"/>
                    <a:pt x="12" y="677"/>
                    <a:pt x="12" y="677"/>
                  </a:cubicBezTo>
                  <a:cubicBezTo>
                    <a:pt x="12" y="681"/>
                    <a:pt x="11" y="685"/>
                    <a:pt x="11" y="689"/>
                  </a:cubicBezTo>
                  <a:cubicBezTo>
                    <a:pt x="11" y="1100"/>
                    <a:pt x="11" y="1100"/>
                    <a:pt x="11" y="1100"/>
                  </a:cubicBezTo>
                  <a:cubicBezTo>
                    <a:pt x="24" y="1108"/>
                    <a:pt x="39" y="1114"/>
                    <a:pt x="56" y="1114"/>
                  </a:cubicBezTo>
                  <a:cubicBezTo>
                    <a:pt x="97" y="1114"/>
                    <a:pt x="131" y="1084"/>
                    <a:pt x="135" y="1046"/>
                  </a:cubicBezTo>
                  <a:cubicBezTo>
                    <a:pt x="139" y="1084"/>
                    <a:pt x="173" y="1114"/>
                    <a:pt x="214" y="1114"/>
                  </a:cubicBezTo>
                  <a:cubicBezTo>
                    <a:pt x="258" y="1114"/>
                    <a:pt x="293" y="1080"/>
                    <a:pt x="293" y="1038"/>
                  </a:cubicBezTo>
                  <a:cubicBezTo>
                    <a:pt x="293" y="629"/>
                    <a:pt x="293" y="629"/>
                    <a:pt x="293" y="629"/>
                  </a:cubicBezTo>
                  <a:cubicBezTo>
                    <a:pt x="293" y="618"/>
                    <a:pt x="293" y="618"/>
                    <a:pt x="293" y="618"/>
                  </a:cubicBezTo>
                  <a:cubicBezTo>
                    <a:pt x="293" y="582"/>
                    <a:pt x="293" y="582"/>
                    <a:pt x="293" y="582"/>
                  </a:cubicBezTo>
                  <a:cubicBezTo>
                    <a:pt x="300" y="586"/>
                    <a:pt x="308" y="588"/>
                    <a:pt x="317" y="588"/>
                  </a:cubicBezTo>
                  <a:cubicBezTo>
                    <a:pt x="346" y="588"/>
                    <a:pt x="370" y="565"/>
                    <a:pt x="370" y="537"/>
                  </a:cubicBezTo>
                  <a:cubicBezTo>
                    <a:pt x="370" y="227"/>
                    <a:pt x="370" y="227"/>
                    <a:pt x="370" y="227"/>
                  </a:cubicBezTo>
                  <a:cubicBezTo>
                    <a:pt x="370" y="226"/>
                    <a:pt x="370" y="225"/>
                    <a:pt x="370" y="224"/>
                  </a:cubicBezTo>
                  <a:cubicBezTo>
                    <a:pt x="367" y="99"/>
                    <a:pt x="307" y="0"/>
                    <a:pt x="20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2" name="Freeform 100"/>
            <p:cNvSpPr/>
            <p:nvPr/>
          </p:nvSpPr>
          <p:spPr bwMode="auto">
            <a:xfrm>
              <a:off x="3101755" y="3815593"/>
              <a:ext cx="171088" cy="512256"/>
            </a:xfrm>
            <a:custGeom>
              <a:avLst/>
              <a:gdLst>
                <a:gd name="T0" fmla="*/ 279 w 372"/>
                <a:gd name="T1" fmla="*/ 244 h 1114"/>
                <a:gd name="T2" fmla="*/ 279 w 372"/>
                <a:gd name="T3" fmla="*/ 241 h 1114"/>
                <a:gd name="T4" fmla="*/ 279 w 372"/>
                <a:gd name="T5" fmla="*/ 240 h 1114"/>
                <a:gd name="T6" fmla="*/ 331 w 372"/>
                <a:gd name="T7" fmla="*/ 60 h 1114"/>
                <a:gd name="T8" fmla="*/ 372 w 372"/>
                <a:gd name="T9" fmla="*/ 17 h 1114"/>
                <a:gd name="T10" fmla="*/ 302 w 372"/>
                <a:gd name="T11" fmla="*/ 0 h 1114"/>
                <a:gd name="T12" fmla="*/ 233 w 372"/>
                <a:gd name="T13" fmla="*/ 196 h 1114"/>
                <a:gd name="T14" fmla="*/ 233 w 372"/>
                <a:gd name="T15" fmla="*/ 196 h 1114"/>
                <a:gd name="T16" fmla="*/ 167 w 372"/>
                <a:gd name="T17" fmla="*/ 0 h 1114"/>
                <a:gd name="T18" fmla="*/ 0 w 372"/>
                <a:gd name="T19" fmla="*/ 224 h 1114"/>
                <a:gd name="T20" fmla="*/ 0 w 372"/>
                <a:gd name="T21" fmla="*/ 227 h 1114"/>
                <a:gd name="T22" fmla="*/ 0 w 372"/>
                <a:gd name="T23" fmla="*/ 537 h 1114"/>
                <a:gd name="T24" fmla="*/ 52 w 372"/>
                <a:gd name="T25" fmla="*/ 588 h 1114"/>
                <a:gd name="T26" fmla="*/ 76 w 372"/>
                <a:gd name="T27" fmla="*/ 582 h 1114"/>
                <a:gd name="T28" fmla="*/ 76 w 372"/>
                <a:gd name="T29" fmla="*/ 618 h 1114"/>
                <a:gd name="T30" fmla="*/ 76 w 372"/>
                <a:gd name="T31" fmla="*/ 629 h 1114"/>
                <a:gd name="T32" fmla="*/ 76 w 372"/>
                <a:gd name="T33" fmla="*/ 1038 h 1114"/>
                <a:gd name="T34" fmla="*/ 155 w 372"/>
                <a:gd name="T35" fmla="*/ 1114 h 1114"/>
                <a:gd name="T36" fmla="*/ 234 w 372"/>
                <a:gd name="T37" fmla="*/ 1046 h 1114"/>
                <a:gd name="T38" fmla="*/ 313 w 372"/>
                <a:gd name="T39" fmla="*/ 1114 h 1114"/>
                <a:gd name="T40" fmla="*/ 361 w 372"/>
                <a:gd name="T41" fmla="*/ 1098 h 1114"/>
                <a:gd name="T42" fmla="*/ 361 w 372"/>
                <a:gd name="T43" fmla="*/ 817 h 1114"/>
                <a:gd name="T44" fmla="*/ 361 w 372"/>
                <a:gd name="T45" fmla="*/ 817 h 1114"/>
                <a:gd name="T46" fmla="*/ 199 w 372"/>
                <a:gd name="T47" fmla="*/ 817 h 1114"/>
                <a:gd name="T48" fmla="*/ 199 w 372"/>
                <a:gd name="T49" fmla="*/ 588 h 1114"/>
                <a:gd name="T50" fmla="*/ 279 w 372"/>
                <a:gd name="T51" fmla="*/ 588 h 1114"/>
                <a:gd name="T52" fmla="*/ 279 w 372"/>
                <a:gd name="T53" fmla="*/ 578 h 1114"/>
                <a:gd name="T54" fmla="*/ 279 w 372"/>
                <a:gd name="T55" fmla="*/ 575 h 1114"/>
                <a:gd name="T56" fmla="*/ 279 w 372"/>
                <a:gd name="T57" fmla="*/ 24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2" h="1114">
                  <a:moveTo>
                    <a:pt x="279" y="244"/>
                  </a:moveTo>
                  <a:cubicBezTo>
                    <a:pt x="279" y="243"/>
                    <a:pt x="279" y="242"/>
                    <a:pt x="279" y="241"/>
                  </a:cubicBezTo>
                  <a:cubicBezTo>
                    <a:pt x="279" y="240"/>
                    <a:pt x="279" y="240"/>
                    <a:pt x="279" y="240"/>
                  </a:cubicBezTo>
                  <a:cubicBezTo>
                    <a:pt x="281" y="169"/>
                    <a:pt x="299" y="106"/>
                    <a:pt x="331" y="60"/>
                  </a:cubicBezTo>
                  <a:cubicBezTo>
                    <a:pt x="343" y="43"/>
                    <a:pt x="356" y="29"/>
                    <a:pt x="372" y="17"/>
                  </a:cubicBezTo>
                  <a:cubicBezTo>
                    <a:pt x="351" y="6"/>
                    <a:pt x="328" y="0"/>
                    <a:pt x="302" y="0"/>
                  </a:cubicBezTo>
                  <a:cubicBezTo>
                    <a:pt x="233" y="196"/>
                    <a:pt x="233" y="196"/>
                    <a:pt x="233" y="196"/>
                  </a:cubicBezTo>
                  <a:cubicBezTo>
                    <a:pt x="233" y="196"/>
                    <a:pt x="233" y="196"/>
                    <a:pt x="233" y="196"/>
                  </a:cubicBezTo>
                  <a:cubicBezTo>
                    <a:pt x="167" y="0"/>
                    <a:pt x="167" y="0"/>
                    <a:pt x="167" y="0"/>
                  </a:cubicBezTo>
                  <a:cubicBezTo>
                    <a:pt x="62" y="0"/>
                    <a:pt x="3" y="99"/>
                    <a:pt x="0" y="224"/>
                  </a:cubicBezTo>
                  <a:cubicBezTo>
                    <a:pt x="0" y="225"/>
                    <a:pt x="0" y="226"/>
                    <a:pt x="0" y="227"/>
                  </a:cubicBezTo>
                  <a:cubicBezTo>
                    <a:pt x="0" y="537"/>
                    <a:pt x="0" y="537"/>
                    <a:pt x="0" y="537"/>
                  </a:cubicBezTo>
                  <a:cubicBezTo>
                    <a:pt x="0" y="565"/>
                    <a:pt x="23" y="588"/>
                    <a:pt x="52" y="588"/>
                  </a:cubicBezTo>
                  <a:cubicBezTo>
                    <a:pt x="61" y="588"/>
                    <a:pt x="69" y="586"/>
                    <a:pt x="76" y="582"/>
                  </a:cubicBezTo>
                  <a:cubicBezTo>
                    <a:pt x="76" y="618"/>
                    <a:pt x="76" y="618"/>
                    <a:pt x="76" y="618"/>
                  </a:cubicBezTo>
                  <a:cubicBezTo>
                    <a:pt x="76" y="629"/>
                    <a:pt x="76" y="629"/>
                    <a:pt x="76" y="629"/>
                  </a:cubicBezTo>
                  <a:cubicBezTo>
                    <a:pt x="76" y="1038"/>
                    <a:pt x="76" y="1038"/>
                    <a:pt x="76" y="1038"/>
                  </a:cubicBezTo>
                  <a:cubicBezTo>
                    <a:pt x="76" y="1080"/>
                    <a:pt x="112" y="1114"/>
                    <a:pt x="155" y="1114"/>
                  </a:cubicBezTo>
                  <a:cubicBezTo>
                    <a:pt x="196" y="1114"/>
                    <a:pt x="230" y="1084"/>
                    <a:pt x="234" y="1046"/>
                  </a:cubicBezTo>
                  <a:cubicBezTo>
                    <a:pt x="238" y="1084"/>
                    <a:pt x="272" y="1114"/>
                    <a:pt x="313" y="1114"/>
                  </a:cubicBezTo>
                  <a:cubicBezTo>
                    <a:pt x="331" y="1114"/>
                    <a:pt x="348" y="1108"/>
                    <a:pt x="361" y="1098"/>
                  </a:cubicBezTo>
                  <a:cubicBezTo>
                    <a:pt x="361" y="817"/>
                    <a:pt x="361" y="817"/>
                    <a:pt x="361" y="817"/>
                  </a:cubicBezTo>
                  <a:cubicBezTo>
                    <a:pt x="361" y="817"/>
                    <a:pt x="361" y="817"/>
                    <a:pt x="361" y="817"/>
                  </a:cubicBezTo>
                  <a:cubicBezTo>
                    <a:pt x="199" y="817"/>
                    <a:pt x="199" y="817"/>
                    <a:pt x="199" y="817"/>
                  </a:cubicBezTo>
                  <a:cubicBezTo>
                    <a:pt x="199" y="588"/>
                    <a:pt x="199" y="588"/>
                    <a:pt x="199" y="588"/>
                  </a:cubicBezTo>
                  <a:cubicBezTo>
                    <a:pt x="279" y="588"/>
                    <a:pt x="279" y="588"/>
                    <a:pt x="279" y="588"/>
                  </a:cubicBezTo>
                  <a:cubicBezTo>
                    <a:pt x="279" y="585"/>
                    <a:pt x="279" y="582"/>
                    <a:pt x="279" y="578"/>
                  </a:cubicBezTo>
                  <a:cubicBezTo>
                    <a:pt x="279" y="575"/>
                    <a:pt x="279" y="575"/>
                    <a:pt x="279" y="575"/>
                  </a:cubicBezTo>
                  <a:lnTo>
                    <a:pt x="279" y="244"/>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3" name="Oval 101"/>
            <p:cNvSpPr>
              <a:spLocks noChangeArrowheads="1"/>
            </p:cNvSpPr>
            <p:nvPr/>
          </p:nvSpPr>
          <p:spPr bwMode="auto">
            <a:xfrm>
              <a:off x="3303035" y="3685768"/>
              <a:ext cx="103659" cy="119762"/>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4" name="Freeform 102"/>
            <p:cNvSpPr/>
            <p:nvPr/>
          </p:nvSpPr>
          <p:spPr bwMode="auto">
            <a:xfrm>
              <a:off x="3337252" y="3814587"/>
              <a:ext cx="35224" cy="73467"/>
            </a:xfrm>
            <a:custGeom>
              <a:avLst/>
              <a:gdLst>
                <a:gd name="T0" fmla="*/ 0 w 35"/>
                <a:gd name="T1" fmla="*/ 19 h 73"/>
                <a:gd name="T2" fmla="*/ 17 w 35"/>
                <a:gd name="T3" fmla="*/ 73 h 73"/>
                <a:gd name="T4" fmla="*/ 35 w 35"/>
                <a:gd name="T5" fmla="*/ 19 h 73"/>
                <a:gd name="T6" fmla="*/ 17 w 35"/>
                <a:gd name="T7" fmla="*/ 0 h 73"/>
                <a:gd name="T8" fmla="*/ 0 w 35"/>
                <a:gd name="T9" fmla="*/ 19 h 73"/>
              </a:gdLst>
              <a:ahLst/>
              <a:cxnLst>
                <a:cxn ang="0">
                  <a:pos x="T0" y="T1"/>
                </a:cxn>
                <a:cxn ang="0">
                  <a:pos x="T2" y="T3"/>
                </a:cxn>
                <a:cxn ang="0">
                  <a:pos x="T4" y="T5"/>
                </a:cxn>
                <a:cxn ang="0">
                  <a:pos x="T6" y="T7"/>
                </a:cxn>
                <a:cxn ang="0">
                  <a:pos x="T8" y="T9"/>
                </a:cxn>
              </a:cxnLst>
              <a:rect l="0" t="0" r="r" b="b"/>
              <a:pathLst>
                <a:path w="35" h="73">
                  <a:moveTo>
                    <a:pt x="0" y="19"/>
                  </a:moveTo>
                  <a:lnTo>
                    <a:pt x="17" y="73"/>
                  </a:lnTo>
                  <a:lnTo>
                    <a:pt x="35" y="19"/>
                  </a:lnTo>
                  <a:lnTo>
                    <a:pt x="17" y="0"/>
                  </a:lnTo>
                  <a:lnTo>
                    <a:pt x="0" y="1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5" name="Freeform 103"/>
            <p:cNvSpPr/>
            <p:nvPr/>
          </p:nvSpPr>
          <p:spPr bwMode="auto">
            <a:xfrm>
              <a:off x="3238625" y="3815593"/>
              <a:ext cx="232478" cy="551506"/>
            </a:xfrm>
            <a:custGeom>
              <a:avLst/>
              <a:gdLst>
                <a:gd name="T0" fmla="*/ 326 w 506"/>
                <a:gd name="T1" fmla="*/ 0 h 1198"/>
                <a:gd name="T2" fmla="*/ 252 w 506"/>
                <a:gd name="T3" fmla="*/ 211 h 1198"/>
                <a:gd name="T4" fmla="*/ 252 w 506"/>
                <a:gd name="T5" fmla="*/ 211 h 1198"/>
                <a:gd name="T6" fmla="*/ 181 w 506"/>
                <a:gd name="T7" fmla="*/ 0 h 1198"/>
                <a:gd name="T8" fmla="*/ 1 w 506"/>
                <a:gd name="T9" fmla="*/ 241 h 1198"/>
                <a:gd name="T10" fmla="*/ 0 w 506"/>
                <a:gd name="T11" fmla="*/ 244 h 1198"/>
                <a:gd name="T12" fmla="*/ 0 w 506"/>
                <a:gd name="T13" fmla="*/ 575 h 1198"/>
                <a:gd name="T14" fmla="*/ 0 w 506"/>
                <a:gd name="T15" fmla="*/ 578 h 1198"/>
                <a:gd name="T16" fmla="*/ 1 w 506"/>
                <a:gd name="T17" fmla="*/ 588 h 1198"/>
                <a:gd name="T18" fmla="*/ 206 w 506"/>
                <a:gd name="T19" fmla="*/ 588 h 1198"/>
                <a:gd name="T20" fmla="*/ 206 w 506"/>
                <a:gd name="T21" fmla="*/ 817 h 1198"/>
                <a:gd name="T22" fmla="*/ 83 w 506"/>
                <a:gd name="T23" fmla="*/ 817 h 1198"/>
                <a:gd name="T24" fmla="*/ 83 w 506"/>
                <a:gd name="T25" fmla="*/ 817 h 1198"/>
                <a:gd name="T26" fmla="*/ 83 w 506"/>
                <a:gd name="T27" fmla="*/ 1117 h 1198"/>
                <a:gd name="T28" fmla="*/ 168 w 506"/>
                <a:gd name="T29" fmla="*/ 1198 h 1198"/>
                <a:gd name="T30" fmla="*/ 253 w 506"/>
                <a:gd name="T31" fmla="*/ 1125 h 1198"/>
                <a:gd name="T32" fmla="*/ 338 w 506"/>
                <a:gd name="T33" fmla="*/ 1198 h 1198"/>
                <a:gd name="T34" fmla="*/ 423 w 506"/>
                <a:gd name="T35" fmla="*/ 1117 h 1198"/>
                <a:gd name="T36" fmla="*/ 423 w 506"/>
                <a:gd name="T37" fmla="*/ 688 h 1198"/>
                <a:gd name="T38" fmla="*/ 424 w 506"/>
                <a:gd name="T39" fmla="*/ 677 h 1198"/>
                <a:gd name="T40" fmla="*/ 424 w 506"/>
                <a:gd name="T41" fmla="*/ 627 h 1198"/>
                <a:gd name="T42" fmla="*/ 450 w 506"/>
                <a:gd name="T43" fmla="*/ 633 h 1198"/>
                <a:gd name="T44" fmla="*/ 506 w 506"/>
                <a:gd name="T45" fmla="*/ 578 h 1198"/>
                <a:gd name="T46" fmla="*/ 506 w 506"/>
                <a:gd name="T47" fmla="*/ 244 h 1198"/>
                <a:gd name="T48" fmla="*/ 506 w 506"/>
                <a:gd name="T49" fmla="*/ 241 h 1198"/>
                <a:gd name="T50" fmla="*/ 326 w 506"/>
                <a:gd name="T5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98">
                  <a:moveTo>
                    <a:pt x="326" y="0"/>
                  </a:moveTo>
                  <a:cubicBezTo>
                    <a:pt x="252" y="211"/>
                    <a:pt x="252" y="211"/>
                    <a:pt x="252" y="211"/>
                  </a:cubicBezTo>
                  <a:cubicBezTo>
                    <a:pt x="252" y="211"/>
                    <a:pt x="252" y="211"/>
                    <a:pt x="252" y="211"/>
                  </a:cubicBezTo>
                  <a:cubicBezTo>
                    <a:pt x="181" y="0"/>
                    <a:pt x="181" y="0"/>
                    <a:pt x="181" y="0"/>
                  </a:cubicBezTo>
                  <a:cubicBezTo>
                    <a:pt x="68" y="0"/>
                    <a:pt x="4" y="107"/>
                    <a:pt x="1" y="241"/>
                  </a:cubicBezTo>
                  <a:cubicBezTo>
                    <a:pt x="1" y="242"/>
                    <a:pt x="0" y="243"/>
                    <a:pt x="0" y="244"/>
                  </a:cubicBezTo>
                  <a:cubicBezTo>
                    <a:pt x="0" y="575"/>
                    <a:pt x="0" y="575"/>
                    <a:pt x="0" y="575"/>
                  </a:cubicBezTo>
                  <a:cubicBezTo>
                    <a:pt x="0" y="578"/>
                    <a:pt x="0" y="578"/>
                    <a:pt x="0" y="578"/>
                  </a:cubicBezTo>
                  <a:cubicBezTo>
                    <a:pt x="0" y="582"/>
                    <a:pt x="1" y="585"/>
                    <a:pt x="1" y="588"/>
                  </a:cubicBezTo>
                  <a:cubicBezTo>
                    <a:pt x="206" y="588"/>
                    <a:pt x="206" y="588"/>
                    <a:pt x="206" y="588"/>
                  </a:cubicBezTo>
                  <a:cubicBezTo>
                    <a:pt x="206" y="817"/>
                    <a:pt x="206" y="817"/>
                    <a:pt x="206" y="817"/>
                  </a:cubicBezTo>
                  <a:cubicBezTo>
                    <a:pt x="83" y="817"/>
                    <a:pt x="83" y="817"/>
                    <a:pt x="83" y="817"/>
                  </a:cubicBezTo>
                  <a:cubicBezTo>
                    <a:pt x="83" y="817"/>
                    <a:pt x="83" y="817"/>
                    <a:pt x="83" y="817"/>
                  </a:cubicBezTo>
                  <a:cubicBezTo>
                    <a:pt x="83" y="1117"/>
                    <a:pt x="83" y="1117"/>
                    <a:pt x="83" y="1117"/>
                  </a:cubicBezTo>
                  <a:cubicBezTo>
                    <a:pt x="83" y="1162"/>
                    <a:pt x="121" y="1198"/>
                    <a:pt x="168" y="1198"/>
                  </a:cubicBezTo>
                  <a:cubicBezTo>
                    <a:pt x="212" y="1198"/>
                    <a:pt x="248" y="1166"/>
                    <a:pt x="253" y="1125"/>
                  </a:cubicBezTo>
                  <a:cubicBezTo>
                    <a:pt x="257" y="1166"/>
                    <a:pt x="294" y="1198"/>
                    <a:pt x="338" y="1198"/>
                  </a:cubicBezTo>
                  <a:cubicBezTo>
                    <a:pt x="385" y="1198"/>
                    <a:pt x="423" y="1162"/>
                    <a:pt x="423" y="1117"/>
                  </a:cubicBezTo>
                  <a:cubicBezTo>
                    <a:pt x="423" y="688"/>
                    <a:pt x="423" y="688"/>
                    <a:pt x="423" y="688"/>
                  </a:cubicBezTo>
                  <a:cubicBezTo>
                    <a:pt x="423" y="684"/>
                    <a:pt x="424" y="681"/>
                    <a:pt x="424" y="677"/>
                  </a:cubicBezTo>
                  <a:cubicBezTo>
                    <a:pt x="424" y="627"/>
                    <a:pt x="424" y="627"/>
                    <a:pt x="424" y="627"/>
                  </a:cubicBezTo>
                  <a:cubicBezTo>
                    <a:pt x="431" y="631"/>
                    <a:pt x="440" y="633"/>
                    <a:pt x="450" y="633"/>
                  </a:cubicBezTo>
                  <a:cubicBezTo>
                    <a:pt x="481" y="633"/>
                    <a:pt x="506" y="608"/>
                    <a:pt x="506" y="578"/>
                  </a:cubicBezTo>
                  <a:cubicBezTo>
                    <a:pt x="506" y="244"/>
                    <a:pt x="506" y="244"/>
                    <a:pt x="506" y="244"/>
                  </a:cubicBezTo>
                  <a:cubicBezTo>
                    <a:pt x="506" y="243"/>
                    <a:pt x="506" y="242"/>
                    <a:pt x="506" y="241"/>
                  </a:cubicBezTo>
                  <a:cubicBezTo>
                    <a:pt x="503" y="107"/>
                    <a:pt x="439" y="0"/>
                    <a:pt x="326" y="0"/>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6" name="Freeform 104"/>
            <p:cNvSpPr/>
            <p:nvPr/>
          </p:nvSpPr>
          <p:spPr bwMode="auto">
            <a:xfrm>
              <a:off x="3200382" y="4091346"/>
              <a:ext cx="125800" cy="95608"/>
            </a:xfrm>
            <a:custGeom>
              <a:avLst/>
              <a:gdLst>
                <a:gd name="T0" fmla="*/ 33 w 125"/>
                <a:gd name="T1" fmla="*/ 0 h 95"/>
                <a:gd name="T2" fmla="*/ 0 w 125"/>
                <a:gd name="T3" fmla="*/ 0 h 95"/>
                <a:gd name="T4" fmla="*/ 0 w 125"/>
                <a:gd name="T5" fmla="*/ 95 h 95"/>
                <a:gd name="T6" fmla="*/ 67 w 125"/>
                <a:gd name="T7" fmla="*/ 95 h 95"/>
                <a:gd name="T8" fmla="*/ 74 w 125"/>
                <a:gd name="T9" fmla="*/ 95 h 95"/>
                <a:gd name="T10" fmla="*/ 125 w 125"/>
                <a:gd name="T11" fmla="*/ 95 h 95"/>
                <a:gd name="T12" fmla="*/ 125 w 125"/>
                <a:gd name="T13" fmla="*/ 0 h 95"/>
                <a:gd name="T14" fmla="*/ 40 w 125"/>
                <a:gd name="T15" fmla="*/ 0 h 95"/>
                <a:gd name="T16" fmla="*/ 33 w 12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95">
                  <a:moveTo>
                    <a:pt x="33" y="0"/>
                  </a:moveTo>
                  <a:lnTo>
                    <a:pt x="0" y="0"/>
                  </a:lnTo>
                  <a:lnTo>
                    <a:pt x="0" y="95"/>
                  </a:lnTo>
                  <a:lnTo>
                    <a:pt x="67" y="95"/>
                  </a:lnTo>
                  <a:lnTo>
                    <a:pt x="74" y="95"/>
                  </a:lnTo>
                  <a:lnTo>
                    <a:pt x="125" y="95"/>
                  </a:lnTo>
                  <a:lnTo>
                    <a:pt x="125" y="0"/>
                  </a:lnTo>
                  <a:lnTo>
                    <a:pt x="40" y="0"/>
                  </a:lnTo>
                  <a:lnTo>
                    <a:pt x="33"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58" name="半闭框 57"/>
          <p:cNvSpPr/>
          <p:nvPr/>
        </p:nvSpPr>
        <p:spPr>
          <a:xfrm rot="8018642">
            <a:off x="5196720" y="3984012"/>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半闭框 58"/>
          <p:cNvSpPr/>
          <p:nvPr/>
        </p:nvSpPr>
        <p:spPr>
          <a:xfrm rot="8018642">
            <a:off x="5610028" y="3988596"/>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0" name="组合 59"/>
          <p:cNvGrpSpPr/>
          <p:nvPr/>
        </p:nvGrpSpPr>
        <p:grpSpPr>
          <a:xfrm>
            <a:off x="9629464" y="3499461"/>
            <a:ext cx="859120" cy="904651"/>
            <a:chOff x="8730101" y="2607208"/>
            <a:chExt cx="436776" cy="459924"/>
          </a:xfrm>
        </p:grpSpPr>
        <p:sp>
          <p:nvSpPr>
            <p:cNvPr id="61"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4" name="图片 6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3499461"/>
            <a:ext cx="914400" cy="914400"/>
          </a:xfrm>
          <a:prstGeom prst="rect">
            <a:avLst/>
          </a:prstGeom>
        </p:spPr>
      </p:pic>
      <p:sp>
        <p:nvSpPr>
          <p:cNvPr id="65" name="object 25"/>
          <p:cNvSpPr txBox="1"/>
          <p:nvPr/>
        </p:nvSpPr>
        <p:spPr>
          <a:xfrm>
            <a:off x="7440998" y="4512796"/>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object 26"/>
          <p:cNvSpPr txBox="1"/>
          <p:nvPr/>
        </p:nvSpPr>
        <p:spPr>
          <a:xfrm>
            <a:off x="9539593" y="4512796"/>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67" name="加号 66"/>
          <p:cNvSpPr/>
          <p:nvPr/>
        </p:nvSpPr>
        <p:spPr>
          <a:xfrm>
            <a:off x="8688591" y="3974552"/>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122234" y="5259300"/>
            <a:ext cx="395236" cy="980709"/>
            <a:chOff x="3221911" y="5330494"/>
            <a:chExt cx="242542" cy="601826"/>
          </a:xfrm>
        </p:grpSpPr>
        <p:sp>
          <p:nvSpPr>
            <p:cNvPr id="70" name="Oval 305"/>
            <p:cNvSpPr>
              <a:spLocks noChangeArrowheads="1"/>
            </p:cNvSpPr>
            <p:nvPr/>
          </p:nvSpPr>
          <p:spPr bwMode="auto">
            <a:xfrm>
              <a:off x="3316513" y="5330494"/>
              <a:ext cx="90576" cy="10567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06"/>
            <p:cNvSpPr/>
            <p:nvPr/>
          </p:nvSpPr>
          <p:spPr bwMode="auto">
            <a:xfrm>
              <a:off x="3259148" y="5445224"/>
              <a:ext cx="205305" cy="487096"/>
            </a:xfrm>
            <a:custGeom>
              <a:avLst/>
              <a:gdLst>
                <a:gd name="T0" fmla="*/ 287 w 447"/>
                <a:gd name="T1" fmla="*/ 0 h 1059"/>
                <a:gd name="T2" fmla="*/ 225 w 447"/>
                <a:gd name="T3" fmla="*/ 187 h 1059"/>
                <a:gd name="T4" fmla="*/ 224 w 447"/>
                <a:gd name="T5" fmla="*/ 187 h 1059"/>
                <a:gd name="T6" fmla="*/ 159 w 447"/>
                <a:gd name="T7" fmla="*/ 0 h 1059"/>
                <a:gd name="T8" fmla="*/ 0 w 447"/>
                <a:gd name="T9" fmla="*/ 214 h 1059"/>
                <a:gd name="T10" fmla="*/ 0 w 447"/>
                <a:gd name="T11" fmla="*/ 216 h 1059"/>
                <a:gd name="T12" fmla="*/ 0 w 447"/>
                <a:gd name="T13" fmla="*/ 222 h 1059"/>
                <a:gd name="T14" fmla="*/ 0 w 447"/>
                <a:gd name="T15" fmla="*/ 223 h 1059"/>
                <a:gd name="T16" fmla="*/ 0 w 447"/>
                <a:gd name="T17" fmla="*/ 223 h 1059"/>
                <a:gd name="T18" fmla="*/ 0 w 447"/>
                <a:gd name="T19" fmla="*/ 511 h 1059"/>
                <a:gd name="T20" fmla="*/ 5 w 447"/>
                <a:gd name="T21" fmla="*/ 533 h 1059"/>
                <a:gd name="T22" fmla="*/ 73 w 447"/>
                <a:gd name="T23" fmla="*/ 533 h 1059"/>
                <a:gd name="T24" fmla="*/ 94 w 447"/>
                <a:gd name="T25" fmla="*/ 533 h 1059"/>
                <a:gd name="T26" fmla="*/ 100 w 447"/>
                <a:gd name="T27" fmla="*/ 533 h 1059"/>
                <a:gd name="T28" fmla="*/ 190 w 447"/>
                <a:gd name="T29" fmla="*/ 533 h 1059"/>
                <a:gd name="T30" fmla="*/ 190 w 447"/>
                <a:gd name="T31" fmla="*/ 657 h 1059"/>
                <a:gd name="T32" fmla="*/ 190 w 447"/>
                <a:gd name="T33" fmla="*/ 746 h 1059"/>
                <a:gd name="T34" fmla="*/ 74 w 447"/>
                <a:gd name="T35" fmla="*/ 746 h 1059"/>
                <a:gd name="T36" fmla="*/ 74 w 447"/>
                <a:gd name="T37" fmla="*/ 987 h 1059"/>
                <a:gd name="T38" fmla="*/ 149 w 447"/>
                <a:gd name="T39" fmla="*/ 1059 h 1059"/>
                <a:gd name="T40" fmla="*/ 202 w 447"/>
                <a:gd name="T41" fmla="*/ 1038 h 1059"/>
                <a:gd name="T42" fmla="*/ 224 w 447"/>
                <a:gd name="T43" fmla="*/ 994 h 1059"/>
                <a:gd name="T44" fmla="*/ 224 w 447"/>
                <a:gd name="T45" fmla="*/ 994 h 1059"/>
                <a:gd name="T46" fmla="*/ 298 w 447"/>
                <a:gd name="T47" fmla="*/ 1059 h 1059"/>
                <a:gd name="T48" fmla="*/ 374 w 447"/>
                <a:gd name="T49" fmla="*/ 987 h 1059"/>
                <a:gd name="T50" fmla="*/ 374 w 447"/>
                <a:gd name="T51" fmla="*/ 599 h 1059"/>
                <a:gd name="T52" fmla="*/ 374 w 447"/>
                <a:gd name="T53" fmla="*/ 599 h 1059"/>
                <a:gd name="T54" fmla="*/ 374 w 447"/>
                <a:gd name="T55" fmla="*/ 554 h 1059"/>
                <a:gd name="T56" fmla="*/ 397 w 447"/>
                <a:gd name="T57" fmla="*/ 560 h 1059"/>
                <a:gd name="T58" fmla="*/ 447 w 447"/>
                <a:gd name="T59" fmla="*/ 511 h 1059"/>
                <a:gd name="T60" fmla="*/ 447 w 447"/>
                <a:gd name="T61" fmla="*/ 216 h 1059"/>
                <a:gd name="T62" fmla="*/ 447 w 447"/>
                <a:gd name="T63" fmla="*/ 213 h 1059"/>
                <a:gd name="T64" fmla="*/ 287 w 447"/>
                <a:gd name="T6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 h="1059">
                  <a:moveTo>
                    <a:pt x="287" y="0"/>
                  </a:moveTo>
                  <a:cubicBezTo>
                    <a:pt x="225" y="187"/>
                    <a:pt x="225" y="187"/>
                    <a:pt x="225" y="187"/>
                  </a:cubicBezTo>
                  <a:cubicBezTo>
                    <a:pt x="224" y="187"/>
                    <a:pt x="224" y="187"/>
                    <a:pt x="224" y="187"/>
                  </a:cubicBezTo>
                  <a:cubicBezTo>
                    <a:pt x="159" y="0"/>
                    <a:pt x="159" y="0"/>
                    <a:pt x="159" y="0"/>
                  </a:cubicBezTo>
                  <a:cubicBezTo>
                    <a:pt x="59" y="0"/>
                    <a:pt x="3" y="95"/>
                    <a:pt x="0" y="214"/>
                  </a:cubicBezTo>
                  <a:cubicBezTo>
                    <a:pt x="0" y="214"/>
                    <a:pt x="0" y="215"/>
                    <a:pt x="0" y="216"/>
                  </a:cubicBezTo>
                  <a:cubicBezTo>
                    <a:pt x="0" y="222"/>
                    <a:pt x="0" y="222"/>
                    <a:pt x="0" y="222"/>
                  </a:cubicBezTo>
                  <a:cubicBezTo>
                    <a:pt x="0" y="223"/>
                    <a:pt x="0" y="223"/>
                    <a:pt x="0" y="223"/>
                  </a:cubicBezTo>
                  <a:cubicBezTo>
                    <a:pt x="0" y="223"/>
                    <a:pt x="0" y="223"/>
                    <a:pt x="0" y="223"/>
                  </a:cubicBezTo>
                  <a:cubicBezTo>
                    <a:pt x="0" y="511"/>
                    <a:pt x="0" y="511"/>
                    <a:pt x="0" y="511"/>
                  </a:cubicBezTo>
                  <a:cubicBezTo>
                    <a:pt x="0" y="519"/>
                    <a:pt x="2" y="526"/>
                    <a:pt x="5" y="533"/>
                  </a:cubicBezTo>
                  <a:cubicBezTo>
                    <a:pt x="73" y="533"/>
                    <a:pt x="73" y="533"/>
                    <a:pt x="73" y="533"/>
                  </a:cubicBezTo>
                  <a:cubicBezTo>
                    <a:pt x="94" y="533"/>
                    <a:pt x="94" y="533"/>
                    <a:pt x="94" y="533"/>
                  </a:cubicBezTo>
                  <a:cubicBezTo>
                    <a:pt x="100" y="533"/>
                    <a:pt x="100" y="533"/>
                    <a:pt x="100" y="533"/>
                  </a:cubicBezTo>
                  <a:cubicBezTo>
                    <a:pt x="190" y="533"/>
                    <a:pt x="190" y="533"/>
                    <a:pt x="190" y="533"/>
                  </a:cubicBezTo>
                  <a:cubicBezTo>
                    <a:pt x="190" y="657"/>
                    <a:pt x="190" y="657"/>
                    <a:pt x="190" y="657"/>
                  </a:cubicBezTo>
                  <a:cubicBezTo>
                    <a:pt x="190" y="746"/>
                    <a:pt x="190" y="746"/>
                    <a:pt x="190" y="746"/>
                  </a:cubicBezTo>
                  <a:cubicBezTo>
                    <a:pt x="74" y="746"/>
                    <a:pt x="74" y="746"/>
                    <a:pt x="74" y="746"/>
                  </a:cubicBezTo>
                  <a:cubicBezTo>
                    <a:pt x="74" y="987"/>
                    <a:pt x="74" y="987"/>
                    <a:pt x="74" y="987"/>
                  </a:cubicBezTo>
                  <a:cubicBezTo>
                    <a:pt x="74" y="1027"/>
                    <a:pt x="107" y="1059"/>
                    <a:pt x="149" y="1059"/>
                  </a:cubicBezTo>
                  <a:cubicBezTo>
                    <a:pt x="170" y="1059"/>
                    <a:pt x="188" y="1051"/>
                    <a:pt x="202" y="1038"/>
                  </a:cubicBezTo>
                  <a:cubicBezTo>
                    <a:pt x="214" y="1027"/>
                    <a:pt x="222" y="1011"/>
                    <a:pt x="224" y="994"/>
                  </a:cubicBezTo>
                  <a:cubicBezTo>
                    <a:pt x="224" y="994"/>
                    <a:pt x="224" y="994"/>
                    <a:pt x="224" y="994"/>
                  </a:cubicBezTo>
                  <a:cubicBezTo>
                    <a:pt x="227" y="1031"/>
                    <a:pt x="260" y="1059"/>
                    <a:pt x="298" y="1059"/>
                  </a:cubicBezTo>
                  <a:cubicBezTo>
                    <a:pt x="340" y="1059"/>
                    <a:pt x="374" y="1027"/>
                    <a:pt x="374" y="987"/>
                  </a:cubicBezTo>
                  <a:cubicBezTo>
                    <a:pt x="374" y="599"/>
                    <a:pt x="374" y="599"/>
                    <a:pt x="374" y="599"/>
                  </a:cubicBezTo>
                  <a:cubicBezTo>
                    <a:pt x="374" y="599"/>
                    <a:pt x="374" y="599"/>
                    <a:pt x="374" y="599"/>
                  </a:cubicBezTo>
                  <a:cubicBezTo>
                    <a:pt x="374" y="554"/>
                    <a:pt x="374" y="554"/>
                    <a:pt x="374" y="554"/>
                  </a:cubicBezTo>
                  <a:cubicBezTo>
                    <a:pt x="381" y="558"/>
                    <a:pt x="388" y="560"/>
                    <a:pt x="397" y="560"/>
                  </a:cubicBezTo>
                  <a:cubicBezTo>
                    <a:pt x="424" y="560"/>
                    <a:pt x="447" y="538"/>
                    <a:pt x="447" y="511"/>
                  </a:cubicBezTo>
                  <a:cubicBezTo>
                    <a:pt x="447" y="216"/>
                    <a:pt x="447" y="216"/>
                    <a:pt x="447" y="216"/>
                  </a:cubicBezTo>
                  <a:cubicBezTo>
                    <a:pt x="447" y="215"/>
                    <a:pt x="447" y="214"/>
                    <a:pt x="447" y="213"/>
                  </a:cubicBezTo>
                  <a:cubicBezTo>
                    <a:pt x="444" y="95"/>
                    <a:pt x="387" y="0"/>
                    <a:pt x="2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07"/>
            <p:cNvSpPr/>
            <p:nvPr/>
          </p:nvSpPr>
          <p:spPr bwMode="auto">
            <a:xfrm>
              <a:off x="3346705" y="5444218"/>
              <a:ext cx="31199" cy="65416"/>
            </a:xfrm>
            <a:custGeom>
              <a:avLst/>
              <a:gdLst>
                <a:gd name="T0" fmla="*/ 0 w 31"/>
                <a:gd name="T1" fmla="*/ 16 h 65"/>
                <a:gd name="T2" fmla="*/ 15 w 31"/>
                <a:gd name="T3" fmla="*/ 65 h 65"/>
                <a:gd name="T4" fmla="*/ 31 w 31"/>
                <a:gd name="T5" fmla="*/ 16 h 65"/>
                <a:gd name="T6" fmla="*/ 15 w 31"/>
                <a:gd name="T7" fmla="*/ 0 h 65"/>
                <a:gd name="T8" fmla="*/ 0 w 31"/>
                <a:gd name="T9" fmla="*/ 16 h 65"/>
              </a:gdLst>
              <a:ahLst/>
              <a:cxnLst>
                <a:cxn ang="0">
                  <a:pos x="T0" y="T1"/>
                </a:cxn>
                <a:cxn ang="0">
                  <a:pos x="T2" y="T3"/>
                </a:cxn>
                <a:cxn ang="0">
                  <a:pos x="T4" y="T5"/>
                </a:cxn>
                <a:cxn ang="0">
                  <a:pos x="T6" y="T7"/>
                </a:cxn>
                <a:cxn ang="0">
                  <a:pos x="T8" y="T9"/>
                </a:cxn>
              </a:cxnLst>
              <a:rect l="0" t="0" r="r" b="b"/>
              <a:pathLst>
                <a:path w="31" h="65">
                  <a:moveTo>
                    <a:pt x="0" y="16"/>
                  </a:moveTo>
                  <a:lnTo>
                    <a:pt x="15" y="65"/>
                  </a:lnTo>
                  <a:lnTo>
                    <a:pt x="31" y="16"/>
                  </a:lnTo>
                  <a:lnTo>
                    <a:pt x="15"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308"/>
            <p:cNvSpPr>
              <a:spLocks noChangeArrowheads="1"/>
            </p:cNvSpPr>
            <p:nvPr/>
          </p:nvSpPr>
          <p:spPr bwMode="auto">
            <a:xfrm>
              <a:off x="3221911" y="5695816"/>
              <a:ext cx="119762" cy="86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7457225" y="5182769"/>
            <a:ext cx="859120" cy="904651"/>
            <a:chOff x="8730101" y="2607208"/>
            <a:chExt cx="436776" cy="459924"/>
          </a:xfrm>
        </p:grpSpPr>
        <p:sp>
          <p:nvSpPr>
            <p:cNvPr id="7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9629464" y="5182769"/>
            <a:ext cx="859120" cy="904651"/>
            <a:chOff x="8730101" y="2607208"/>
            <a:chExt cx="436776" cy="459924"/>
          </a:xfrm>
        </p:grpSpPr>
        <p:sp>
          <p:nvSpPr>
            <p:cNvPr id="80" name="Oval 291"/>
            <p:cNvSpPr>
              <a:spLocks noChangeArrowheads="1"/>
            </p:cNvSpPr>
            <p:nvPr/>
          </p:nvSpPr>
          <p:spPr bwMode="auto">
            <a:xfrm>
              <a:off x="8851875" y="2607208"/>
              <a:ext cx="193228" cy="224427"/>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半闭框 82"/>
          <p:cNvSpPr/>
          <p:nvPr/>
        </p:nvSpPr>
        <p:spPr>
          <a:xfrm rot="8018642">
            <a:off x="5219613" y="5497050"/>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半闭框 83"/>
          <p:cNvSpPr/>
          <p:nvPr/>
        </p:nvSpPr>
        <p:spPr>
          <a:xfrm rot="8018642">
            <a:off x="5632921" y="5501634"/>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object 37"/>
          <p:cNvSpPr txBox="1"/>
          <p:nvPr/>
        </p:nvSpPr>
        <p:spPr>
          <a:xfrm>
            <a:off x="7367354" y="6163900"/>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86" name="object 38"/>
          <p:cNvSpPr txBox="1"/>
          <p:nvPr/>
        </p:nvSpPr>
        <p:spPr>
          <a:xfrm>
            <a:off x="9539593" y="6163478"/>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兼职安全生</a:t>
            </a:r>
            <a:endParaRPr dirty="0"/>
          </a:p>
          <a:p>
            <a:r>
              <a:rPr dirty="0"/>
              <a:t>产管理人员</a:t>
            </a:r>
            <a:endParaRPr dirty="0"/>
          </a:p>
        </p:txBody>
      </p:sp>
      <p:sp>
        <p:nvSpPr>
          <p:cNvPr id="87" name="object 35"/>
          <p:cNvSpPr txBox="1"/>
          <p:nvPr/>
        </p:nvSpPr>
        <p:spPr>
          <a:xfrm>
            <a:off x="2535823" y="4577446"/>
            <a:ext cx="1938020" cy="438784"/>
          </a:xfrm>
          <a:prstGeom prst="rect">
            <a:avLst/>
          </a:prstGeom>
        </p:spPr>
        <p:txBody>
          <a:bodyPr vert="horz" wrap="square" lIns="0" tIns="0" rIns="0" bIns="0" rtlCol="0">
            <a:spAutoFit/>
          </a:bodyPr>
          <a:lstStyle/>
          <a:p>
            <a:pPr marL="12700"/>
            <a:r>
              <a:rPr sz="1800" b="1" dirty="0">
                <a:latin typeface="微软雅黑" panose="020B0503020204020204" pitchFamily="34" charset="-122"/>
                <a:ea typeface="微软雅黑" panose="020B0503020204020204" pitchFamily="34" charset="-122"/>
                <a:cs typeface="微软雅黑" panose="020B0503020204020204" pitchFamily="34" charset="-122"/>
              </a:rPr>
              <a:t>从业人员</a:t>
            </a:r>
            <a:r>
              <a:rPr sz="1800" b="1" spc="5" dirty="0">
                <a:latin typeface="微软雅黑" panose="020B0503020204020204" pitchFamily="34" charset="-122"/>
                <a:ea typeface="微软雅黑" panose="020B0503020204020204" pitchFamily="34" charset="-122"/>
                <a:cs typeface="微软雅黑" panose="020B0503020204020204" pitchFamily="34" charset="-122"/>
              </a:rPr>
              <a:t> </a:t>
            </a:r>
            <a:r>
              <a:rPr sz="2800" b="1" spc="-20" dirty="0">
                <a:latin typeface="微软雅黑" panose="020B0503020204020204" pitchFamily="34" charset="-122"/>
                <a:ea typeface="微软雅黑" panose="020B0503020204020204" pitchFamily="34" charset="-122"/>
                <a:cs typeface="微软雅黑" panose="020B0503020204020204" pitchFamily="34" charset="-122"/>
              </a:rPr>
              <a:t>100+</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object 41"/>
          <p:cNvSpPr txBox="1"/>
          <p:nvPr/>
        </p:nvSpPr>
        <p:spPr>
          <a:xfrm>
            <a:off x="2550999" y="6218191"/>
            <a:ext cx="1822450" cy="430887"/>
          </a:xfrm>
          <a:prstGeom prst="rect">
            <a:avLst/>
          </a:prstGeom>
        </p:spPr>
        <p:txBody>
          <a:bodyPr vert="horz" wrap="square" lIns="0" tIns="0" rIns="0" bIns="0" rtlCol="0">
            <a:spAutoFit/>
          </a:bodyPr>
          <a:lstStyle>
            <a:defPPr>
              <a:defRPr lang="zh-CN"/>
            </a:defPPr>
            <a:lvl1pPr marL="12700">
              <a:defRPr sz="1800" b="1">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从业人员 </a:t>
            </a:r>
            <a:r>
              <a:rPr sz="2800" spc="-20" dirty="0"/>
              <a:t>100-</a:t>
            </a:r>
            <a:endParaRPr sz="2800" spc="-20" dirty="0"/>
          </a:p>
        </p:txBody>
      </p:sp>
      <p:sp>
        <p:nvSpPr>
          <p:cNvPr id="89" name="加号 88"/>
          <p:cNvSpPr/>
          <p:nvPr/>
        </p:nvSpPr>
        <p:spPr>
          <a:xfrm>
            <a:off x="8688590" y="5624207"/>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1"/>
          <p:cNvSpPr>
            <a:spLocks noGrp="1"/>
          </p:cNvSpPr>
          <p:nvPr>
            <p:ph type="title"/>
          </p:nvPr>
        </p:nvSpPr>
        <p:spPr>
          <a:xfrm>
            <a:off x="3168428" y="323275"/>
            <a:ext cx="5848978"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安全生产管理人员配置</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90769" y="1695642"/>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建筑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422327" y="1693473"/>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冶金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560592" y="2307308"/>
            <a:ext cx="740716"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矿山</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995531" y="2637417"/>
            <a:ext cx="74071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道路</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运输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251021" y="2189613"/>
            <a:ext cx="990061"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危险</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物品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9"/>
          <p:cNvSpPr txBox="1"/>
          <p:nvPr/>
        </p:nvSpPr>
        <p:spPr>
          <a:xfrm>
            <a:off x="2675620" y="343998"/>
            <a:ext cx="6840760"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安全生产管理人员</a:t>
            </a:r>
            <a:r>
              <a:rPr dirty="0" err="1"/>
              <a:t>职责</a:t>
            </a:r>
            <a:endParaRPr dirty="0"/>
          </a:p>
        </p:txBody>
      </p:sp>
      <p:grpSp>
        <p:nvGrpSpPr>
          <p:cNvPr id="5" name="组合 4"/>
          <p:cNvGrpSpPr/>
          <p:nvPr/>
        </p:nvGrpSpPr>
        <p:grpSpPr>
          <a:xfrm>
            <a:off x="1886106" y="4319933"/>
            <a:ext cx="859120" cy="904651"/>
            <a:chOff x="8730101" y="2607208"/>
            <a:chExt cx="436776" cy="459924"/>
          </a:xfrm>
        </p:grpSpPr>
        <p:sp>
          <p:nvSpPr>
            <p:cNvPr id="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6106" y="2015677"/>
            <a:ext cx="914400" cy="914400"/>
          </a:xfrm>
          <a:prstGeom prst="rect">
            <a:avLst/>
          </a:prstGeom>
        </p:spPr>
      </p:pic>
      <p:sp>
        <p:nvSpPr>
          <p:cNvPr id="10" name="object 25"/>
          <p:cNvSpPr txBox="1"/>
          <p:nvPr/>
        </p:nvSpPr>
        <p:spPr>
          <a:xfrm>
            <a:off x="1913908" y="3027465"/>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26"/>
          <p:cNvSpPr txBox="1"/>
          <p:nvPr/>
        </p:nvSpPr>
        <p:spPr>
          <a:xfrm>
            <a:off x="1796235" y="5303269"/>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12" name="椭圆 11"/>
          <p:cNvSpPr/>
          <p:nvPr/>
        </p:nvSpPr>
        <p:spPr>
          <a:xfrm>
            <a:off x="3716734" y="1484784"/>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215680" y="1772816"/>
            <a:ext cx="0" cy="4392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16734" y="2206715"/>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16734" y="2928646"/>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16734" y="3650577"/>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716734" y="4372508"/>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16734" y="5094439"/>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716734" y="5816370"/>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3204000" y="178200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204000" y="6165304"/>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04000" y="2494747"/>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215680" y="317881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215680" y="393860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15680" y="465198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204000" y="537356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14682" y="1511206"/>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814682" y="2233137"/>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814681" y="2955068"/>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814681" y="3676999"/>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812883" y="4387913"/>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812882" y="5130671"/>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6</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812882" y="5842792"/>
            <a:ext cx="380167" cy="523220"/>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7</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373484" y="1581945"/>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组织或者参与拟订规章制度、操作规程和应急预案</a:t>
            </a:r>
            <a:endParaRPr lang="zh-CN" altLang="en-US" sz="2000" dirty="0">
              <a:latin typeface="微软雅黑" panose="020B0503020204020204" pitchFamily="34" charset="-122"/>
              <a:ea typeface="微软雅黑" panose="020B0503020204020204" pitchFamily="34" charset="-122"/>
            </a:endParaRPr>
          </a:p>
        </p:txBody>
      </p:sp>
      <p:sp>
        <p:nvSpPr>
          <p:cNvPr id="44" name="矩形 43"/>
          <p:cNvSpPr/>
          <p:nvPr/>
        </p:nvSpPr>
        <p:spPr>
          <a:xfrm>
            <a:off x="4373484" y="2294692"/>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组织或者参与安全培训，如实记录培训情况</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矩形 44"/>
          <p:cNvSpPr/>
          <p:nvPr/>
        </p:nvSpPr>
        <p:spPr>
          <a:xfrm>
            <a:off x="4369692" y="3028890"/>
            <a:ext cx="460662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督促落实重大危险源的安全管理措施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nvSpPr>
        <p:spPr>
          <a:xfrm>
            <a:off x="4377921" y="3763088"/>
            <a:ext cx="3262432"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组织或者参与应急救援演练</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nvSpPr>
        <p:spPr>
          <a:xfrm>
            <a:off x="4388947" y="4342236"/>
            <a:ext cx="60960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检查本单位的安全生产状况，及时排查生产安全事故</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隐患</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，提出改进安全生产管理的建议</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p:nvPr/>
        </p:nvSpPr>
        <p:spPr>
          <a:xfrm>
            <a:off x="4377921" y="5192226"/>
            <a:ext cx="696363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制止和纠正违章指挥、强令冒险作业、违反</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操作规程的</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行为</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矩形 48"/>
          <p:cNvSpPr/>
          <p:nvPr/>
        </p:nvSpPr>
        <p:spPr>
          <a:xfrm>
            <a:off x="4369692" y="5904347"/>
            <a:ext cx="6096000"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督促落实本单位安全生产整改措施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3</a:t>
            </a:r>
            <a:endParaRPr lang="zh-CN" altLang="en-US" sz="16600" b="1" i="1" dirty="0">
              <a:latin typeface="+mn-lt"/>
            </a:endParaRPr>
          </a:p>
        </p:txBody>
      </p:sp>
      <p:sp>
        <p:nvSpPr>
          <p:cNvPr id="8" name="矩形 7"/>
          <p:cNvSpPr/>
          <p:nvPr/>
        </p:nvSpPr>
        <p:spPr>
          <a:xfrm>
            <a:off x="3841973" y="2844046"/>
            <a:ext cx="6340197"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安全管理综合能力培训</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AutoShape 2"/>
          <p:cNvSpPr>
            <a:spLocks noChangeArrowheads="1"/>
          </p:cNvSpPr>
          <p:nvPr/>
        </p:nvSpPr>
        <p:spPr bwMode="auto">
          <a:xfrm>
            <a:off x="1775523" y="2636568"/>
            <a:ext cx="2303909" cy="865187"/>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4" name="AutoShape 3"/>
          <p:cNvSpPr>
            <a:spLocks noChangeArrowheads="1"/>
          </p:cNvSpPr>
          <p:nvPr/>
        </p:nvSpPr>
        <p:spPr bwMode="auto">
          <a:xfrm>
            <a:off x="4728592" y="1197995"/>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5" name="AutoShape 4"/>
          <p:cNvSpPr>
            <a:spLocks noChangeArrowheads="1"/>
          </p:cNvSpPr>
          <p:nvPr/>
        </p:nvSpPr>
        <p:spPr bwMode="auto">
          <a:xfrm>
            <a:off x="4728592" y="2637858"/>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6" name="AutoShape 5"/>
          <p:cNvSpPr>
            <a:spLocks noChangeArrowheads="1"/>
          </p:cNvSpPr>
          <p:nvPr/>
        </p:nvSpPr>
        <p:spPr bwMode="auto">
          <a:xfrm>
            <a:off x="4728595" y="4077720"/>
            <a:ext cx="2879725"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7" name="AutoShape 6"/>
          <p:cNvSpPr>
            <a:spLocks noChangeArrowheads="1"/>
          </p:cNvSpPr>
          <p:nvPr/>
        </p:nvSpPr>
        <p:spPr bwMode="auto">
          <a:xfrm>
            <a:off x="7681345" y="2133030"/>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8" name="AutoShape 6"/>
          <p:cNvSpPr>
            <a:spLocks noChangeArrowheads="1"/>
          </p:cNvSpPr>
          <p:nvPr/>
        </p:nvSpPr>
        <p:spPr bwMode="auto">
          <a:xfrm rot="10740000">
            <a:off x="4207895" y="2188592"/>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9" name="AutoShape 8"/>
          <p:cNvSpPr>
            <a:spLocks noChangeArrowheads="1"/>
          </p:cNvSpPr>
          <p:nvPr/>
        </p:nvSpPr>
        <p:spPr bwMode="auto">
          <a:xfrm>
            <a:off x="8233137" y="2635676"/>
            <a:ext cx="1943422" cy="865188"/>
          </a:xfrm>
          <a:prstGeom prst="flowChartAlternateProcess">
            <a:avLst/>
          </a:prstGeom>
          <a:solidFill>
            <a:srgbClr val="FF9900"/>
          </a:solidFill>
          <a:ln w="9525" cap="flat" cmpd="sng">
            <a:noFill/>
            <a:miter lim="800000"/>
          </a:ln>
          <a:effectLst/>
        </p:spPr>
        <p:txBody>
          <a:bodyPr wrap="none" anchor="ctr"/>
          <a:lstStyle/>
          <a:p>
            <a:pPr algn="ctr"/>
            <a:endParaRPr lang="zh-CN" altLang="en-US" dirty="0"/>
          </a:p>
        </p:txBody>
      </p:sp>
      <p:sp>
        <p:nvSpPr>
          <p:cNvPr id="1048840" name="AutoShape 9"/>
          <p:cNvSpPr>
            <a:spLocks noChangeArrowheads="1"/>
          </p:cNvSpPr>
          <p:nvPr/>
        </p:nvSpPr>
        <p:spPr bwMode="auto">
          <a:xfrm>
            <a:off x="7824192" y="4868813"/>
            <a:ext cx="2592288" cy="1008112"/>
          </a:xfrm>
          <a:prstGeom prst="flowChartAlternateProcess">
            <a:avLst/>
          </a:prstGeom>
          <a:solidFill>
            <a:srgbClr val="FF9900"/>
          </a:solidFill>
          <a:ln w="9525" cap="flat" cmpd="sng">
            <a:noFill/>
            <a:miter lim="800000"/>
          </a:ln>
          <a:effectLst/>
        </p:spPr>
        <p:txBody>
          <a:bodyPr wrap="none" anchor="ctr"/>
          <a:lstStyle/>
          <a:p>
            <a:pPr algn="ctr"/>
            <a:endParaRPr lang="zh-CN" altLang="en-US" sz="2400" b="1" dirty="0">
              <a:ea typeface="微软雅黑" panose="020B0503020204020204" pitchFamily="34" charset="-122"/>
            </a:endParaRPr>
          </a:p>
        </p:txBody>
      </p:sp>
      <p:sp>
        <p:nvSpPr>
          <p:cNvPr id="1048841" name="AutoShape 10"/>
          <p:cNvSpPr>
            <a:spLocks noChangeArrowheads="1"/>
          </p:cNvSpPr>
          <p:nvPr/>
        </p:nvSpPr>
        <p:spPr bwMode="auto">
          <a:xfrm>
            <a:off x="9120339" y="3572672"/>
            <a:ext cx="360363" cy="1152525"/>
          </a:xfrm>
          <a:prstGeom prst="downArrow">
            <a:avLst>
              <a:gd name="adj1" fmla="val 50000"/>
              <a:gd name="adj2" fmla="val 79956"/>
            </a:avLst>
          </a:prstGeom>
          <a:solidFill>
            <a:schemeClr val="tx2"/>
          </a:solidFill>
          <a:ln w="9525" cmpd="sng">
            <a:solidFill>
              <a:schemeClr val="tx1"/>
            </a:solidFill>
            <a:miter lim="800000"/>
          </a:ln>
          <a:effectLst/>
        </p:spPr>
        <p:txBody>
          <a:bodyPr vert="eaVert" wrap="none" anchor="ctr"/>
          <a:lstStyle/>
          <a:p>
            <a:pPr algn="ctr"/>
            <a:endParaRPr lang="zh-CN" altLang="zh-CN"/>
          </a:p>
        </p:txBody>
      </p:sp>
      <p:sp>
        <p:nvSpPr>
          <p:cNvPr id="3" name="矩形 2"/>
          <p:cNvSpPr/>
          <p:nvPr/>
        </p:nvSpPr>
        <p:spPr>
          <a:xfrm>
            <a:off x="1775523" y="2838328"/>
            <a:ext cx="233910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安全生产责任制</a:t>
            </a:r>
            <a:endParaRPr lang="zh-CN" altLang="en-US" sz="2400" b="1" dirty="0">
              <a:solidFill>
                <a:schemeClr val="bg1"/>
              </a:solidFill>
            </a:endParaRPr>
          </a:p>
        </p:txBody>
      </p:sp>
      <p:sp>
        <p:nvSpPr>
          <p:cNvPr id="4" name="矩形 3"/>
          <p:cNvSpPr/>
          <p:nvPr/>
        </p:nvSpPr>
        <p:spPr>
          <a:xfrm>
            <a:off x="4809297" y="1407298"/>
            <a:ext cx="2646878"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各岗位的责任人员</a:t>
            </a:r>
            <a:endParaRPr lang="zh-CN" altLang="en-US" sz="2400" b="1" dirty="0">
              <a:solidFill>
                <a:schemeClr val="bg1"/>
              </a:solidFill>
              <a:ea typeface="微软雅黑" panose="020B0503020204020204" pitchFamily="34" charset="-122"/>
            </a:endParaRPr>
          </a:p>
        </p:txBody>
      </p:sp>
      <p:sp>
        <p:nvSpPr>
          <p:cNvPr id="5" name="矩形 4"/>
          <p:cNvSpPr/>
          <p:nvPr/>
        </p:nvSpPr>
        <p:spPr>
          <a:xfrm>
            <a:off x="5424849" y="2875337"/>
            <a:ext cx="141577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责任范围</a:t>
            </a:r>
            <a:endParaRPr lang="zh-CN" altLang="en-US" sz="2400" b="1" dirty="0">
              <a:solidFill>
                <a:schemeClr val="bg1"/>
              </a:solidFill>
              <a:ea typeface="微软雅黑" panose="020B0503020204020204" pitchFamily="34" charset="-122"/>
            </a:endParaRPr>
          </a:p>
        </p:txBody>
      </p:sp>
      <p:sp>
        <p:nvSpPr>
          <p:cNvPr id="6" name="矩形 5"/>
          <p:cNvSpPr/>
          <p:nvPr/>
        </p:nvSpPr>
        <p:spPr>
          <a:xfrm>
            <a:off x="5270961" y="4315199"/>
            <a:ext cx="1723549"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考核标准等</a:t>
            </a:r>
            <a:endParaRPr lang="zh-CN" altLang="en-US" sz="2400" b="1" dirty="0">
              <a:solidFill>
                <a:schemeClr val="bg1"/>
              </a:solidFill>
              <a:ea typeface="微软雅黑" panose="020B0503020204020204" pitchFamily="34" charset="-122"/>
            </a:endParaRPr>
          </a:p>
        </p:txBody>
      </p:sp>
      <p:sp>
        <p:nvSpPr>
          <p:cNvPr id="7" name="矩形 6"/>
          <p:cNvSpPr/>
          <p:nvPr/>
        </p:nvSpPr>
        <p:spPr>
          <a:xfrm>
            <a:off x="8520065" y="2694310"/>
            <a:ext cx="1415772" cy="461665"/>
          </a:xfrm>
          <a:prstGeom prst="rect">
            <a:avLst/>
          </a:prstGeom>
        </p:spPr>
        <p:txBody>
          <a:bodyPr wrap="none">
            <a:spAutoFit/>
          </a:bodyPr>
          <a:lstStyle/>
          <a:p>
            <a:pPr algn="ctr"/>
            <a:r>
              <a:rPr lang="zh-CN" altLang="en-US" sz="2400" b="1" dirty="0">
                <a:ea typeface="微软雅黑" panose="020B0503020204020204" pitchFamily="34" charset="-122"/>
              </a:rPr>
              <a:t>建立机制</a:t>
            </a:r>
            <a:endParaRPr lang="zh-CN" altLang="en-US" sz="2400" dirty="0"/>
          </a:p>
        </p:txBody>
      </p:sp>
      <p:sp>
        <p:nvSpPr>
          <p:cNvPr id="8" name="矩形 7"/>
          <p:cNvSpPr/>
          <p:nvPr/>
        </p:nvSpPr>
        <p:spPr>
          <a:xfrm>
            <a:off x="7796897" y="5156599"/>
            <a:ext cx="2646878" cy="461665"/>
          </a:xfrm>
          <a:prstGeom prst="rect">
            <a:avLst/>
          </a:prstGeom>
        </p:spPr>
        <p:txBody>
          <a:bodyPr wrap="none">
            <a:spAutoFit/>
          </a:bodyPr>
          <a:lstStyle/>
          <a:p>
            <a:pPr algn="ctr"/>
            <a:r>
              <a:rPr lang="zh-CN" altLang="en-US" sz="2400" b="1" dirty="0">
                <a:ea typeface="微软雅黑" panose="020B0503020204020204" pitchFamily="34" charset="-122"/>
              </a:rPr>
              <a:t>监督考核落实情况</a:t>
            </a:r>
            <a:endParaRPr lang="zh-CN" altLang="en-US" sz="2400" b="1" dirty="0">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296018"/>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1048845" name="Rectangle 3"/>
          <p:cNvSpPr>
            <a:spLocks noGrp="1"/>
          </p:cNvSpPr>
          <p:nvPr/>
        </p:nvSpPr>
        <p:spPr>
          <a:xfrm>
            <a:off x="3297225" y="2994553"/>
            <a:ext cx="5483250" cy="2306656"/>
          </a:xfrm>
          <a:prstGeom prst="rect">
            <a:avLst/>
          </a:prstGeom>
          <a:noFill/>
          <a:ln w="9525">
            <a:noFill/>
          </a:ln>
        </p:spPr>
        <p:txBody>
          <a:bodyPr/>
          <a:lstStyle/>
          <a:p>
            <a:pPr marL="0" lvl="1" algn="ctr" eaLnBrk="0" hangingPunct="0">
              <a:lnSpc>
                <a:spcPct val="140000"/>
              </a:lnSpc>
              <a:spcBef>
                <a:spcPts val="0"/>
              </a:spcBef>
              <a:buClr>
                <a:srgbClr val="FFFF00"/>
              </a:buClr>
              <a:buSzPct val="75000"/>
            </a:pPr>
            <a:r>
              <a:rPr lang="zh-CN" altLang="zh-CN" sz="2000" b="1" dirty="0" smtClean="0">
                <a:solidFill>
                  <a:schemeClr val="bg1"/>
                </a:solidFill>
                <a:latin typeface="微软雅黑" panose="020B0503020204020204" pitchFamily="34" charset="-122"/>
                <a:ea typeface="微软雅黑" panose="020B0503020204020204" pitchFamily="34" charset="-122"/>
              </a:rPr>
              <a:t>1</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建设安全文化</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安全文化是根本</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完善安全法制</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安全法制是利器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落实安全责任</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安全责任是灵魂</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增强安全科技</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安全科技是手段</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加大安全投入</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安全投入是保障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71900" y="1788667"/>
            <a:ext cx="4920208" cy="553357"/>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五项策略</a:t>
            </a:r>
            <a:r>
              <a:rPr lang="zh-CN"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安全生产保障“五要素”</a:t>
            </a:r>
            <a:endParaRPr lang="zh-CN" altLang="en-US" sz="2400"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4857814" y="1780064"/>
            <a:ext cx="2339102"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安全系统４要素</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668029" y="3126031"/>
            <a:ext cx="2741642" cy="1815882"/>
          </a:xfrm>
          <a:prstGeom prst="rect">
            <a:avLst/>
          </a:prstGeom>
          <a:noFill/>
          <a:ln w="9525">
            <a:noFill/>
          </a:ln>
        </p:spPr>
        <p:txBody>
          <a:bodyPr/>
          <a:lstStyle/>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人的安全素质；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设备环境安全状态</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工艺能量本质安全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系统安全信息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5" name="矩形 4"/>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安全人本原理</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3879056" y="2577129"/>
            <a:ext cx="5249619" cy="3299796"/>
          </a:xfrm>
          <a:prstGeom prst="rect">
            <a:avLst/>
          </a:prstGeom>
          <a:noFill/>
          <a:ln w="9525">
            <a:noFill/>
          </a:ln>
        </p:spPr>
        <p:txBody>
          <a:bodyPr/>
          <a:lstStyle/>
          <a:p>
            <a:pPr marL="342900" indent="-342900">
              <a:lnSpc>
                <a:spcPct val="150000"/>
              </a:lnSpc>
              <a:buFont typeface="Wingdings" panose="05000000000000000000" pitchFamily="2" charset="2"/>
              <a:buChar char="Ø"/>
            </a:pPr>
            <a:r>
              <a:rPr lang="zh-CN" altLang="en-US" sz="2400" b="1" dirty="0" smtClean="0">
                <a:solidFill>
                  <a:schemeClr val="bg1"/>
                </a:solidFill>
                <a:latin typeface="微软雅黑" panose="020B0503020204020204" pitchFamily="34" charset="-122"/>
                <a:ea typeface="微软雅黑" panose="020B0503020204020204" pitchFamily="34" charset="-122"/>
              </a:rPr>
              <a:t>定义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社会</a:t>
            </a:r>
            <a:r>
              <a:rPr lang="zh-CN" altLang="en-US" sz="2000" dirty="0">
                <a:solidFill>
                  <a:schemeClr val="bg1"/>
                </a:solidFill>
                <a:latin typeface="微软雅黑" panose="020B0503020204020204" pitchFamily="34" charset="-122"/>
                <a:ea typeface="微软雅黑" panose="020B0503020204020204" pitchFamily="34" charset="-122"/>
              </a:rPr>
              <a:t>和企业的管理活动中，必须把人的因素放在首位，体现以人为本的指导思想</a:t>
            </a:r>
            <a:r>
              <a:rPr lang="zh-CN" altLang="en-US" sz="2000" dirty="0" smtClean="0">
                <a:solidFill>
                  <a:schemeClr val="bg1"/>
                </a:solidFill>
                <a:latin typeface="微软雅黑" panose="020B0503020204020204" pitchFamily="34" charset="-122"/>
                <a:ea typeface="微软雅黑" panose="020B0503020204020204" pitchFamily="34" charset="-122"/>
              </a:rPr>
              <a:t>。</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50000"/>
              </a:lnSpc>
              <a:spcBef>
                <a:spcPts val="0"/>
              </a:spcBef>
              <a:buClr>
                <a:schemeClr val="bg1"/>
              </a:buClr>
              <a:buSzPct val="100000"/>
              <a:buFont typeface="Wingdings" panose="05000000000000000000" pitchFamily="2" charset="2"/>
              <a:buChar char="Ø"/>
            </a:pPr>
            <a:r>
              <a:rPr lang="zh-CN" altLang="en-US" sz="2400" b="1" dirty="0" smtClean="0">
                <a:solidFill>
                  <a:schemeClr val="bg1"/>
                </a:solidFill>
                <a:latin typeface="微软雅黑" panose="020B0503020204020204" pitchFamily="34" charset="-122"/>
                <a:ea typeface="微软雅黑" panose="020B0503020204020204" pitchFamily="34" charset="-122"/>
              </a:rPr>
              <a:t>涵义</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一切为了人”</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一切依靠人”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安全效益法则</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213671" y="3651650"/>
            <a:ext cx="3650358" cy="580415"/>
          </a:xfrm>
          <a:prstGeom prst="rect">
            <a:avLst/>
          </a:prstGeom>
        </p:spPr>
        <p:txBody>
          <a:bodyPr wrap="none">
            <a:spAutoFit/>
          </a:bodyPr>
          <a:lstStyle/>
          <a:p>
            <a:pPr indent="-342900">
              <a:lnSpc>
                <a:spcPct val="150000"/>
              </a:lnSpc>
              <a:spcBef>
                <a:spcPts val="0"/>
              </a:spcBef>
            </a:pPr>
            <a:r>
              <a:rPr lang="zh-CN" altLang="en-US" sz="2400" b="1" dirty="0">
                <a:solidFill>
                  <a:schemeClr val="bg1"/>
                </a:solidFill>
                <a:latin typeface="微软雅黑" panose="020B0503020204020204" pitchFamily="34" charset="-122"/>
                <a:ea typeface="微软雅黑" panose="020B0503020204020204" pitchFamily="34" charset="-122"/>
              </a:rPr>
              <a:t>成本</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经济效益</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社会效益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Rectangle 3"/>
          <p:cNvSpPr>
            <a:spLocks noGrp="1"/>
          </p:cNvSpPr>
          <p:nvPr/>
        </p:nvSpPr>
        <p:spPr>
          <a:xfrm>
            <a:off x="2467595" y="1712475"/>
            <a:ext cx="7142509" cy="512981"/>
          </a:xfrm>
          <a:prstGeom prst="rect">
            <a:avLst/>
          </a:prstGeom>
          <a:noFill/>
          <a:ln w="9525">
            <a:noFill/>
          </a:ln>
        </p:spPr>
        <p:txBody>
          <a:bodyPr/>
          <a:lstStyle/>
          <a:p>
            <a:pPr indent="-342900" algn="ctr">
              <a:lnSpc>
                <a:spcPct val="150000"/>
              </a:lnSpc>
              <a:spcBef>
                <a:spcPts val="0"/>
              </a:spcBef>
            </a:pPr>
            <a:r>
              <a:rPr lang="zh-CN" altLang="en-US" sz="2000" dirty="0" smtClean="0">
                <a:latin typeface="微软雅黑" panose="020B0503020204020204" pitchFamily="34" charset="-122"/>
                <a:ea typeface="微软雅黑" panose="020B0503020204020204" pitchFamily="34" charset="-122"/>
              </a:rPr>
              <a:t>主要围绕工艺、</a:t>
            </a:r>
            <a:r>
              <a:rPr lang="zh-CN" altLang="en-US" sz="2000" dirty="0">
                <a:latin typeface="微软雅黑" panose="020B0503020204020204" pitchFamily="34" charset="-122"/>
                <a:ea typeface="微软雅黑" panose="020B0503020204020204" pitchFamily="34" charset="-122"/>
              </a:rPr>
              <a:t>设备、环境、管理、制度五类缺陷进行管理 。</a:t>
            </a:r>
            <a:endParaRPr lang="zh-CN" altLang="en-US" sz="2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47345" y="4374240"/>
            <a:ext cx="1383010" cy="2331360"/>
          </a:xfrm>
          <a:prstGeom prst="rect">
            <a:avLst/>
          </a:prstGeom>
        </p:spPr>
      </p:pic>
      <p:sp>
        <p:nvSpPr>
          <p:cNvPr id="3" name="椭圆 2"/>
          <p:cNvSpPr/>
          <p:nvPr/>
        </p:nvSpPr>
        <p:spPr>
          <a:xfrm>
            <a:off x="3779004"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83655"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98790" y="270426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06257"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53985"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18954"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工艺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429905" y="380152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设备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638740" y="2974102"/>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环境</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946207" y="378438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393935"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制度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772560" y="320296"/>
            <a:ext cx="2646879"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消除安全隐患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55840" y="1797485"/>
            <a:ext cx="6120680" cy="3384376"/>
          </a:xfrm>
          <a:prstGeom prst="rect">
            <a:avLst/>
          </a:prstGeom>
          <a:solidFill>
            <a:srgbClr val="1D4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175" y="1772816"/>
            <a:ext cx="3425253" cy="3409045"/>
          </a:xfrm>
          <a:prstGeom prst="rect">
            <a:avLst/>
          </a:prstGeom>
        </p:spPr>
      </p:pic>
      <p:sp>
        <p:nvSpPr>
          <p:cNvPr id="5" name="矩形 4"/>
          <p:cNvSpPr/>
          <p:nvPr/>
        </p:nvSpPr>
        <p:spPr>
          <a:xfrm>
            <a:off x="5735960" y="2046177"/>
            <a:ext cx="3960440" cy="2862322"/>
          </a:xfrm>
          <a:prstGeom prst="rect">
            <a:avLst/>
          </a:prstGeom>
        </p:spPr>
        <p:txBody>
          <a:bodyPr wrap="square">
            <a:spAutoFit/>
          </a:bodyPr>
          <a:lstStyle/>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观念：影响我们的意识</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意识：强化我们的责任</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责任：规范我们的行为</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行为：表现我们的素质</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素质：决定我们的命运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灯片编号占位符 3"/>
          <p:cNvSpPr txBox="1">
            <a:spLocks noGrp="1"/>
          </p:cNvSpPr>
          <p:nvPr>
            <p:ph type="sldNum" sz="quarter" idx="12"/>
          </p:nvPr>
        </p:nvSpPr>
        <p:spPr/>
        <p:txBody>
          <a:bodyPr/>
          <a:lstStyle/>
          <a:p>
            <a:pPr algn="r" eaLnBrk="1" hangingPunct="1"/>
            <a:fld id="{9A0DB2DC-4C9A-4742-B13C-FB6460FD3503}" type="slidenum">
              <a:rPr lang="zh-CN" altLang="en-US" sz="1000" dirty="0"/>
            </a:fld>
            <a:endParaRPr lang="zh-CN" altLang="en-US" sz="1000" dirty="0"/>
          </a:p>
        </p:txBody>
      </p:sp>
      <p:pic>
        <p:nvPicPr>
          <p:cNvPr id="2097230" name="Picture 2" descr="40"/>
          <p:cNvPicPr>
            <a:picLocks noChangeAspect="1"/>
          </p:cNvPicPr>
          <p:nvPr/>
        </p:nvPicPr>
        <p:blipFill>
          <a:blip r:embed="rId1" cstate="print"/>
          <a:stretch>
            <a:fillRect/>
          </a:stretch>
        </p:blipFill>
        <p:spPr>
          <a:xfrm>
            <a:off x="2274093" y="1412776"/>
            <a:ext cx="7643813" cy="5261181"/>
          </a:xfrm>
          <a:prstGeom prst="rect">
            <a:avLst/>
          </a:prstGeom>
          <a:noFill/>
          <a:ln w="9525">
            <a:noFill/>
          </a:ln>
        </p:spPr>
      </p:pic>
      <p:sp>
        <p:nvSpPr>
          <p:cNvPr id="1048888" name="Rectangle 3"/>
          <p:cNvSpPr>
            <a:spLocks noGrp="1" noRot="1"/>
          </p:cNvSpPr>
          <p:nvPr/>
        </p:nvSpPr>
        <p:spPr>
          <a:xfrm>
            <a:off x="3032917" y="323275"/>
            <a:ext cx="6126163"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安全文化建设的基础</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3269468" y="2000250"/>
            <a:ext cx="5995183" cy="2997200"/>
          </a:xfrm>
          <a:custGeom>
            <a:avLst/>
            <a:gdLst>
              <a:gd name="connsiteX0" fmla="*/ 44450 w 6038850"/>
              <a:gd name="connsiteY0" fmla="*/ 0 h 2997200"/>
              <a:gd name="connsiteX1" fmla="*/ 1930400 w 6038850"/>
              <a:gd name="connsiteY1" fmla="*/ 933450 h 2997200"/>
              <a:gd name="connsiteX2" fmla="*/ 3829050 w 6038850"/>
              <a:gd name="connsiteY2" fmla="*/ 1733550 h 2997200"/>
              <a:gd name="connsiteX3" fmla="*/ 6038850 w 6038850"/>
              <a:gd name="connsiteY3" fmla="*/ 2590800 h 2997200"/>
              <a:gd name="connsiteX4" fmla="*/ 6038850 w 6038850"/>
              <a:gd name="connsiteY4" fmla="*/ 2997200 h 2997200"/>
              <a:gd name="connsiteX5" fmla="*/ 0 w 6038850"/>
              <a:gd name="connsiteY5" fmla="*/ 2997200 h 2997200"/>
              <a:gd name="connsiteX6" fmla="*/ 44450 w 6038850"/>
              <a:gd name="connsiteY6" fmla="*/ 0 h 2997200"/>
              <a:gd name="connsiteX0-1" fmla="*/ 44450 w 6038850"/>
              <a:gd name="connsiteY0-2" fmla="*/ 0 h 2997200"/>
              <a:gd name="connsiteX1-3" fmla="*/ 1930400 w 6038850"/>
              <a:gd name="connsiteY1-4" fmla="*/ 933450 h 2997200"/>
              <a:gd name="connsiteX2-5" fmla="*/ 3829050 w 6038850"/>
              <a:gd name="connsiteY2-6" fmla="*/ 1733550 h 2997200"/>
              <a:gd name="connsiteX3-7" fmla="*/ 6038850 w 6038850"/>
              <a:gd name="connsiteY3-8" fmla="*/ 2590800 h 2997200"/>
              <a:gd name="connsiteX4-9" fmla="*/ 6038850 w 6038850"/>
              <a:gd name="connsiteY4-10" fmla="*/ 2997200 h 2997200"/>
              <a:gd name="connsiteX5-11" fmla="*/ 0 w 6038850"/>
              <a:gd name="connsiteY5-12" fmla="*/ 2997200 h 2997200"/>
              <a:gd name="connsiteX6-13" fmla="*/ 44450 w 6038850"/>
              <a:gd name="connsiteY6-14" fmla="*/ 0 h 2997200"/>
              <a:gd name="connsiteX0-15" fmla="*/ 44450 w 6038850"/>
              <a:gd name="connsiteY0-16" fmla="*/ 0 h 2997200"/>
              <a:gd name="connsiteX1-17" fmla="*/ 1930400 w 6038850"/>
              <a:gd name="connsiteY1-18" fmla="*/ 933450 h 2997200"/>
              <a:gd name="connsiteX2-19" fmla="*/ 3829050 w 6038850"/>
              <a:gd name="connsiteY2-20" fmla="*/ 1733550 h 2997200"/>
              <a:gd name="connsiteX3-21" fmla="*/ 6038850 w 6038850"/>
              <a:gd name="connsiteY3-22" fmla="*/ 2590800 h 2997200"/>
              <a:gd name="connsiteX4-23" fmla="*/ 6038850 w 6038850"/>
              <a:gd name="connsiteY4-24" fmla="*/ 2997200 h 2997200"/>
              <a:gd name="connsiteX5-25" fmla="*/ 0 w 6038850"/>
              <a:gd name="connsiteY5-26" fmla="*/ 2997200 h 2997200"/>
              <a:gd name="connsiteX6-27" fmla="*/ 44450 w 6038850"/>
              <a:gd name="connsiteY6-28" fmla="*/ 0 h 2997200"/>
              <a:gd name="connsiteX0-29" fmla="*/ 44450 w 6038850"/>
              <a:gd name="connsiteY0-30" fmla="*/ 0 h 2997200"/>
              <a:gd name="connsiteX1-31" fmla="*/ 1930400 w 6038850"/>
              <a:gd name="connsiteY1-32" fmla="*/ 933450 h 2997200"/>
              <a:gd name="connsiteX2-33" fmla="*/ 3829050 w 6038850"/>
              <a:gd name="connsiteY2-34" fmla="*/ 1733550 h 2997200"/>
              <a:gd name="connsiteX3-35" fmla="*/ 6038850 w 6038850"/>
              <a:gd name="connsiteY3-36" fmla="*/ 2590800 h 2997200"/>
              <a:gd name="connsiteX4-37" fmla="*/ 6038850 w 6038850"/>
              <a:gd name="connsiteY4-38" fmla="*/ 2997200 h 2997200"/>
              <a:gd name="connsiteX5-39" fmla="*/ 0 w 6038850"/>
              <a:gd name="connsiteY5-40" fmla="*/ 2997200 h 2997200"/>
              <a:gd name="connsiteX6-41" fmla="*/ 44450 w 6038850"/>
              <a:gd name="connsiteY6-42" fmla="*/ 0 h 2997200"/>
              <a:gd name="connsiteX0-43" fmla="*/ 44450 w 6038850"/>
              <a:gd name="connsiteY0-44" fmla="*/ 0 h 2997200"/>
              <a:gd name="connsiteX1-45" fmla="*/ 1924050 w 6038850"/>
              <a:gd name="connsiteY1-46" fmla="*/ 952500 h 2997200"/>
              <a:gd name="connsiteX2-47" fmla="*/ 3829050 w 6038850"/>
              <a:gd name="connsiteY2-48" fmla="*/ 1733550 h 2997200"/>
              <a:gd name="connsiteX3-49" fmla="*/ 6038850 w 6038850"/>
              <a:gd name="connsiteY3-50" fmla="*/ 2590800 h 2997200"/>
              <a:gd name="connsiteX4-51" fmla="*/ 6038850 w 6038850"/>
              <a:gd name="connsiteY4-52" fmla="*/ 2997200 h 2997200"/>
              <a:gd name="connsiteX5-53" fmla="*/ 0 w 6038850"/>
              <a:gd name="connsiteY5-54" fmla="*/ 2997200 h 2997200"/>
              <a:gd name="connsiteX6-55" fmla="*/ 44450 w 6038850"/>
              <a:gd name="connsiteY6-56" fmla="*/ 0 h 2997200"/>
              <a:gd name="connsiteX0-57" fmla="*/ 44450 w 6038850"/>
              <a:gd name="connsiteY0-58" fmla="*/ 0 h 2997200"/>
              <a:gd name="connsiteX1-59" fmla="*/ 1924050 w 6038850"/>
              <a:gd name="connsiteY1-60" fmla="*/ 952500 h 2997200"/>
              <a:gd name="connsiteX2-61" fmla="*/ 3829050 w 6038850"/>
              <a:gd name="connsiteY2-62" fmla="*/ 1733550 h 2997200"/>
              <a:gd name="connsiteX3-63" fmla="*/ 6038850 w 6038850"/>
              <a:gd name="connsiteY3-64" fmla="*/ 2590800 h 2997200"/>
              <a:gd name="connsiteX4-65" fmla="*/ 6038850 w 6038850"/>
              <a:gd name="connsiteY4-66" fmla="*/ 2997200 h 2997200"/>
              <a:gd name="connsiteX5-67" fmla="*/ 0 w 6038850"/>
              <a:gd name="connsiteY5-68" fmla="*/ 2997200 h 2997200"/>
              <a:gd name="connsiteX6-69" fmla="*/ 44450 w 6038850"/>
              <a:gd name="connsiteY6-70" fmla="*/ 0 h 2997200"/>
              <a:gd name="connsiteX0-71" fmla="*/ 44450 w 6038850"/>
              <a:gd name="connsiteY0-72" fmla="*/ 0 h 2997200"/>
              <a:gd name="connsiteX1-73" fmla="*/ 1924050 w 6038850"/>
              <a:gd name="connsiteY1-74" fmla="*/ 952500 h 2997200"/>
              <a:gd name="connsiteX2-75" fmla="*/ 3829050 w 6038850"/>
              <a:gd name="connsiteY2-76" fmla="*/ 1733550 h 2997200"/>
              <a:gd name="connsiteX3-77" fmla="*/ 6038850 w 6038850"/>
              <a:gd name="connsiteY3-78" fmla="*/ 2590800 h 2997200"/>
              <a:gd name="connsiteX4-79" fmla="*/ 6038850 w 6038850"/>
              <a:gd name="connsiteY4-80" fmla="*/ 2997200 h 2997200"/>
              <a:gd name="connsiteX5-81" fmla="*/ 0 w 6038850"/>
              <a:gd name="connsiteY5-82" fmla="*/ 2997200 h 2997200"/>
              <a:gd name="connsiteX6-83" fmla="*/ 44450 w 6038850"/>
              <a:gd name="connsiteY6-84" fmla="*/ 0 h 2997200"/>
              <a:gd name="connsiteX0-85" fmla="*/ 44450 w 6038850"/>
              <a:gd name="connsiteY0-86" fmla="*/ 0 h 2997200"/>
              <a:gd name="connsiteX1-87" fmla="*/ 1924050 w 6038850"/>
              <a:gd name="connsiteY1-88" fmla="*/ 952500 h 2997200"/>
              <a:gd name="connsiteX2-89" fmla="*/ 3829050 w 6038850"/>
              <a:gd name="connsiteY2-90" fmla="*/ 1733550 h 2997200"/>
              <a:gd name="connsiteX3-91" fmla="*/ 6038850 w 6038850"/>
              <a:gd name="connsiteY3-92" fmla="*/ 2590800 h 2997200"/>
              <a:gd name="connsiteX4-93" fmla="*/ 6038850 w 6038850"/>
              <a:gd name="connsiteY4-94" fmla="*/ 2997200 h 2997200"/>
              <a:gd name="connsiteX5-95" fmla="*/ 0 w 6038850"/>
              <a:gd name="connsiteY5-96" fmla="*/ 2997200 h 2997200"/>
              <a:gd name="connsiteX6-97" fmla="*/ 44450 w 6038850"/>
              <a:gd name="connsiteY6-98" fmla="*/ 0 h 2997200"/>
              <a:gd name="connsiteX0-99" fmla="*/ 44450 w 6038850"/>
              <a:gd name="connsiteY0-100" fmla="*/ 0 h 2997200"/>
              <a:gd name="connsiteX1-101" fmla="*/ 1924050 w 6038850"/>
              <a:gd name="connsiteY1-102" fmla="*/ 952500 h 2997200"/>
              <a:gd name="connsiteX2-103" fmla="*/ 3829050 w 6038850"/>
              <a:gd name="connsiteY2-104" fmla="*/ 1733550 h 2997200"/>
              <a:gd name="connsiteX3-105" fmla="*/ 6038850 w 6038850"/>
              <a:gd name="connsiteY3-106" fmla="*/ 2590800 h 2997200"/>
              <a:gd name="connsiteX4-107" fmla="*/ 6038850 w 6038850"/>
              <a:gd name="connsiteY4-108" fmla="*/ 2997200 h 2997200"/>
              <a:gd name="connsiteX5-109" fmla="*/ 0 w 6038850"/>
              <a:gd name="connsiteY5-110" fmla="*/ 2997200 h 2997200"/>
              <a:gd name="connsiteX6-111" fmla="*/ 44450 w 6038850"/>
              <a:gd name="connsiteY6-112" fmla="*/ 0 h 2997200"/>
              <a:gd name="connsiteX0-113" fmla="*/ 44450 w 6038850"/>
              <a:gd name="connsiteY0-114" fmla="*/ 0 h 2997200"/>
              <a:gd name="connsiteX1-115" fmla="*/ 1924050 w 6038850"/>
              <a:gd name="connsiteY1-116" fmla="*/ 952500 h 2997200"/>
              <a:gd name="connsiteX2-117" fmla="*/ 3829050 w 6038850"/>
              <a:gd name="connsiteY2-118" fmla="*/ 1733550 h 2997200"/>
              <a:gd name="connsiteX3-119" fmla="*/ 6038850 w 6038850"/>
              <a:gd name="connsiteY3-120" fmla="*/ 2590800 h 2997200"/>
              <a:gd name="connsiteX4-121" fmla="*/ 6038850 w 6038850"/>
              <a:gd name="connsiteY4-122" fmla="*/ 2997200 h 2997200"/>
              <a:gd name="connsiteX5-123" fmla="*/ 0 w 6038850"/>
              <a:gd name="connsiteY5-124" fmla="*/ 2997200 h 2997200"/>
              <a:gd name="connsiteX6-125" fmla="*/ 44450 w 6038850"/>
              <a:gd name="connsiteY6-126" fmla="*/ 0 h 2997200"/>
              <a:gd name="connsiteX0-127" fmla="*/ 44450 w 6038850"/>
              <a:gd name="connsiteY0-128" fmla="*/ 0 h 2997200"/>
              <a:gd name="connsiteX1-129" fmla="*/ 1924050 w 6038850"/>
              <a:gd name="connsiteY1-130" fmla="*/ 952500 h 2997200"/>
              <a:gd name="connsiteX2-131" fmla="*/ 3829050 w 6038850"/>
              <a:gd name="connsiteY2-132" fmla="*/ 1733550 h 2997200"/>
              <a:gd name="connsiteX3-133" fmla="*/ 6038850 w 6038850"/>
              <a:gd name="connsiteY3-134" fmla="*/ 2590800 h 2997200"/>
              <a:gd name="connsiteX4-135" fmla="*/ 6038850 w 6038850"/>
              <a:gd name="connsiteY4-136" fmla="*/ 2997200 h 2997200"/>
              <a:gd name="connsiteX5-137" fmla="*/ 0 w 6038850"/>
              <a:gd name="connsiteY5-138" fmla="*/ 2997200 h 2997200"/>
              <a:gd name="connsiteX6-139" fmla="*/ 44450 w 6038850"/>
              <a:gd name="connsiteY6-140" fmla="*/ 0 h 2997200"/>
              <a:gd name="connsiteX0-141" fmla="*/ 44450 w 6038850"/>
              <a:gd name="connsiteY0-142" fmla="*/ 0 h 2997200"/>
              <a:gd name="connsiteX1-143" fmla="*/ 1924050 w 6038850"/>
              <a:gd name="connsiteY1-144" fmla="*/ 952500 h 2997200"/>
              <a:gd name="connsiteX2-145" fmla="*/ 3829050 w 6038850"/>
              <a:gd name="connsiteY2-146" fmla="*/ 1733550 h 2997200"/>
              <a:gd name="connsiteX3-147" fmla="*/ 6038850 w 6038850"/>
              <a:gd name="connsiteY3-148" fmla="*/ 2590800 h 2997200"/>
              <a:gd name="connsiteX4-149" fmla="*/ 6038850 w 6038850"/>
              <a:gd name="connsiteY4-150" fmla="*/ 2997200 h 2997200"/>
              <a:gd name="connsiteX5-151" fmla="*/ 0 w 6038850"/>
              <a:gd name="connsiteY5-152" fmla="*/ 2997200 h 2997200"/>
              <a:gd name="connsiteX6-153" fmla="*/ 44450 w 6038850"/>
              <a:gd name="connsiteY6-154" fmla="*/ 0 h 2997200"/>
              <a:gd name="connsiteX0-155" fmla="*/ 44450 w 6038850"/>
              <a:gd name="connsiteY0-156" fmla="*/ 0 h 2997200"/>
              <a:gd name="connsiteX1-157" fmla="*/ 1924050 w 6038850"/>
              <a:gd name="connsiteY1-158" fmla="*/ 952500 h 2997200"/>
              <a:gd name="connsiteX2-159" fmla="*/ 3829050 w 6038850"/>
              <a:gd name="connsiteY2-160" fmla="*/ 1733550 h 2997200"/>
              <a:gd name="connsiteX3-161" fmla="*/ 6038850 w 6038850"/>
              <a:gd name="connsiteY3-162" fmla="*/ 2590800 h 2997200"/>
              <a:gd name="connsiteX4-163" fmla="*/ 6038850 w 6038850"/>
              <a:gd name="connsiteY4-164" fmla="*/ 2997200 h 2997200"/>
              <a:gd name="connsiteX5-165" fmla="*/ 0 w 6038850"/>
              <a:gd name="connsiteY5-166" fmla="*/ 2997200 h 2997200"/>
              <a:gd name="connsiteX6-167" fmla="*/ 44450 w 6038850"/>
              <a:gd name="connsiteY6-168" fmla="*/ 0 h 2997200"/>
              <a:gd name="connsiteX0-169" fmla="*/ 15093 w 6009493"/>
              <a:gd name="connsiteY0-170" fmla="*/ 0 h 2997200"/>
              <a:gd name="connsiteX1-171" fmla="*/ 1894693 w 6009493"/>
              <a:gd name="connsiteY1-172" fmla="*/ 952500 h 2997200"/>
              <a:gd name="connsiteX2-173" fmla="*/ 3799693 w 6009493"/>
              <a:gd name="connsiteY2-174" fmla="*/ 1733550 h 2997200"/>
              <a:gd name="connsiteX3-175" fmla="*/ 6009493 w 6009493"/>
              <a:gd name="connsiteY3-176" fmla="*/ 2590800 h 2997200"/>
              <a:gd name="connsiteX4-177" fmla="*/ 6009493 w 6009493"/>
              <a:gd name="connsiteY4-178" fmla="*/ 2997200 h 2997200"/>
              <a:gd name="connsiteX5-179" fmla="*/ 15093 w 6009493"/>
              <a:gd name="connsiteY5-180" fmla="*/ 2997200 h 2997200"/>
              <a:gd name="connsiteX6-181" fmla="*/ 15093 w 6009493"/>
              <a:gd name="connsiteY6-182" fmla="*/ 0 h 2997200"/>
              <a:gd name="connsiteX0-183" fmla="*/ 1222 w 5995622"/>
              <a:gd name="connsiteY0-184" fmla="*/ 0 h 2997200"/>
              <a:gd name="connsiteX1-185" fmla="*/ 1880822 w 5995622"/>
              <a:gd name="connsiteY1-186" fmla="*/ 952500 h 2997200"/>
              <a:gd name="connsiteX2-187" fmla="*/ 3785822 w 5995622"/>
              <a:gd name="connsiteY2-188" fmla="*/ 1733550 h 2997200"/>
              <a:gd name="connsiteX3-189" fmla="*/ 5995622 w 5995622"/>
              <a:gd name="connsiteY3-190" fmla="*/ 2590800 h 2997200"/>
              <a:gd name="connsiteX4-191" fmla="*/ 5995622 w 5995622"/>
              <a:gd name="connsiteY4-192" fmla="*/ 2997200 h 2997200"/>
              <a:gd name="connsiteX5-193" fmla="*/ 1222 w 5995622"/>
              <a:gd name="connsiteY5-194" fmla="*/ 2997200 h 2997200"/>
              <a:gd name="connsiteX6-195" fmla="*/ 1222 w 5995622"/>
              <a:gd name="connsiteY6-196" fmla="*/ 0 h 2997200"/>
              <a:gd name="connsiteX0-197" fmla="*/ 783 w 5995183"/>
              <a:gd name="connsiteY0-198" fmla="*/ 0 h 2997200"/>
              <a:gd name="connsiteX1-199" fmla="*/ 1880383 w 5995183"/>
              <a:gd name="connsiteY1-200" fmla="*/ 952500 h 2997200"/>
              <a:gd name="connsiteX2-201" fmla="*/ 3785383 w 5995183"/>
              <a:gd name="connsiteY2-202" fmla="*/ 1733550 h 2997200"/>
              <a:gd name="connsiteX3-203" fmla="*/ 5995183 w 5995183"/>
              <a:gd name="connsiteY3-204" fmla="*/ 2590800 h 2997200"/>
              <a:gd name="connsiteX4-205" fmla="*/ 5995183 w 5995183"/>
              <a:gd name="connsiteY4-206" fmla="*/ 2997200 h 2997200"/>
              <a:gd name="connsiteX5-207" fmla="*/ 783 w 5995183"/>
              <a:gd name="connsiteY5-208" fmla="*/ 2997200 h 2997200"/>
              <a:gd name="connsiteX6-209" fmla="*/ 783 w 5995183"/>
              <a:gd name="connsiteY6-210" fmla="*/ 0 h 299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995183" h="2997200">
                <a:moveTo>
                  <a:pt x="783" y="0"/>
                </a:moveTo>
                <a:cubicBezTo>
                  <a:pt x="280183" y="768350"/>
                  <a:pt x="978683" y="914400"/>
                  <a:pt x="1880383" y="952500"/>
                </a:cubicBezTo>
                <a:cubicBezTo>
                  <a:pt x="2318533" y="1727200"/>
                  <a:pt x="3290083" y="1714500"/>
                  <a:pt x="3785383" y="1733550"/>
                </a:cubicBezTo>
                <a:cubicBezTo>
                  <a:pt x="4267983" y="2597150"/>
                  <a:pt x="5188733" y="2520950"/>
                  <a:pt x="5995183" y="2590800"/>
                </a:cubicBezTo>
                <a:lnTo>
                  <a:pt x="5995183" y="2997200"/>
                </a:lnTo>
                <a:lnTo>
                  <a:pt x="783" y="2997200"/>
                </a:lnTo>
                <a:cubicBezTo>
                  <a:pt x="11366" y="2040467"/>
                  <a:pt x="-3450" y="1013883"/>
                  <a:pt x="783" y="0"/>
                </a:cubicBezTo>
                <a:close/>
              </a:path>
            </a:pathLst>
          </a:custGeom>
          <a:gradFill flip="none" rotWithShape="1">
            <a:gsLst>
              <a:gs pos="0">
                <a:schemeClr val="bg1"/>
              </a:gs>
              <a:gs pos="100000">
                <a:srgbClr val="1D42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9" name="Rectangle 3"/>
          <p:cNvSpPr>
            <a:spLocks noGrp="1"/>
          </p:cNvSpPr>
          <p:nvPr>
            <p:ph type="title"/>
          </p:nvPr>
        </p:nvSpPr>
        <p:spPr>
          <a:xfrm>
            <a:off x="2939565" y="331145"/>
            <a:ext cx="624021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改善人的行为对控制事故的作用</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V="1">
            <a:off x="2999656" y="1700808"/>
            <a:ext cx="0" cy="3312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999656" y="5006677"/>
            <a:ext cx="63367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3276600" y="1990725"/>
            <a:ext cx="3771900" cy="1743181"/>
          </a:xfrm>
          <a:custGeom>
            <a:avLst/>
            <a:gdLst>
              <a:gd name="connsiteX0" fmla="*/ 0 w 3771900"/>
              <a:gd name="connsiteY0" fmla="*/ 0 h 1743075"/>
              <a:gd name="connsiteX1" fmla="*/ 1876425 w 3771900"/>
              <a:gd name="connsiteY1" fmla="*/ 952500 h 1743075"/>
              <a:gd name="connsiteX2" fmla="*/ 3771900 w 3771900"/>
              <a:gd name="connsiteY2" fmla="*/ 1743075 h 1743075"/>
              <a:gd name="connsiteX0-1" fmla="*/ 0 w 3771900"/>
              <a:gd name="connsiteY0-2" fmla="*/ 0 h 1743075"/>
              <a:gd name="connsiteX1-3" fmla="*/ 1876425 w 3771900"/>
              <a:gd name="connsiteY1-4" fmla="*/ 952500 h 1743075"/>
              <a:gd name="connsiteX2-5" fmla="*/ 3771900 w 3771900"/>
              <a:gd name="connsiteY2-6" fmla="*/ 1743075 h 1743075"/>
              <a:gd name="connsiteX0-7" fmla="*/ 0 w 3771900"/>
              <a:gd name="connsiteY0-8" fmla="*/ 0 h 1743075"/>
              <a:gd name="connsiteX1-9" fmla="*/ 1876425 w 3771900"/>
              <a:gd name="connsiteY1-10" fmla="*/ 952500 h 1743075"/>
              <a:gd name="connsiteX2-11" fmla="*/ 3771900 w 3771900"/>
              <a:gd name="connsiteY2-12" fmla="*/ 1743075 h 1743075"/>
              <a:gd name="connsiteX0-13" fmla="*/ 0 w 3771900"/>
              <a:gd name="connsiteY0-14" fmla="*/ 0 h 1743075"/>
              <a:gd name="connsiteX1-15" fmla="*/ 1876425 w 3771900"/>
              <a:gd name="connsiteY1-16" fmla="*/ 952500 h 1743075"/>
              <a:gd name="connsiteX2-17" fmla="*/ 3771900 w 3771900"/>
              <a:gd name="connsiteY2-18" fmla="*/ 1743075 h 1743075"/>
              <a:gd name="connsiteX0-19" fmla="*/ 0 w 3771900"/>
              <a:gd name="connsiteY0-20" fmla="*/ 0 h 1743181"/>
              <a:gd name="connsiteX1-21" fmla="*/ 1876425 w 3771900"/>
              <a:gd name="connsiteY1-22" fmla="*/ 952500 h 1743181"/>
              <a:gd name="connsiteX2-23" fmla="*/ 3771900 w 3771900"/>
              <a:gd name="connsiteY2-24" fmla="*/ 1743075 h 1743181"/>
            </a:gdLst>
            <a:ahLst/>
            <a:cxnLst>
              <a:cxn ang="0">
                <a:pos x="connsiteX0-1" y="connsiteY0-2"/>
              </a:cxn>
              <a:cxn ang="0">
                <a:pos x="connsiteX1-3" y="connsiteY1-4"/>
              </a:cxn>
              <a:cxn ang="0">
                <a:pos x="connsiteX2-5" y="connsiteY2-6"/>
              </a:cxn>
            </a:cxnLst>
            <a:rect l="l" t="t" r="r" b="b"/>
            <a:pathLst>
              <a:path w="3771900" h="1743181">
                <a:moveTo>
                  <a:pt x="0" y="0"/>
                </a:moveTo>
                <a:cubicBezTo>
                  <a:pt x="158750" y="622300"/>
                  <a:pt x="755650" y="911225"/>
                  <a:pt x="1876425" y="952500"/>
                </a:cubicBezTo>
                <a:cubicBezTo>
                  <a:pt x="2203450" y="1682750"/>
                  <a:pt x="3149600" y="1746250"/>
                  <a:pt x="3771900" y="1743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048500" y="3726018"/>
            <a:ext cx="2219325" cy="866775"/>
          </a:xfrm>
          <a:custGeom>
            <a:avLst/>
            <a:gdLst>
              <a:gd name="connsiteX0" fmla="*/ 0 w 2219325"/>
              <a:gd name="connsiteY0" fmla="*/ 0 h 866775"/>
              <a:gd name="connsiteX1" fmla="*/ 2219325 w 2219325"/>
              <a:gd name="connsiteY1" fmla="*/ 866775 h 866775"/>
              <a:gd name="connsiteX0-1" fmla="*/ 0 w 2219325"/>
              <a:gd name="connsiteY0-2" fmla="*/ 0 h 866775"/>
              <a:gd name="connsiteX1-3" fmla="*/ 2219325 w 2219325"/>
              <a:gd name="connsiteY1-4" fmla="*/ 866775 h 866775"/>
              <a:gd name="connsiteX0-5" fmla="*/ 0 w 2219325"/>
              <a:gd name="connsiteY0-6" fmla="*/ 0 h 866775"/>
              <a:gd name="connsiteX1-7" fmla="*/ 2219325 w 2219325"/>
              <a:gd name="connsiteY1-8" fmla="*/ 866775 h 866775"/>
            </a:gdLst>
            <a:ahLst/>
            <a:cxnLst>
              <a:cxn ang="0">
                <a:pos x="connsiteX0-1" y="connsiteY0-2"/>
              </a:cxn>
              <a:cxn ang="0">
                <a:pos x="connsiteX1-3" y="connsiteY1-4"/>
              </a:cxn>
            </a:cxnLst>
            <a:rect l="l" t="t" r="r" b="b"/>
            <a:pathLst>
              <a:path w="2219325" h="866775">
                <a:moveTo>
                  <a:pt x="0" y="0"/>
                </a:moveTo>
                <a:cubicBezTo>
                  <a:pt x="444500" y="889000"/>
                  <a:pt x="1784350" y="844550"/>
                  <a:pt x="2219325" y="866775"/>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94948" y="5020181"/>
            <a:ext cx="93610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时间</a:t>
            </a:r>
            <a:endParaRPr lang="zh-CN" altLang="en-US" sz="1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447122" y="1700808"/>
            <a:ext cx="492443" cy="1368152"/>
          </a:xfrm>
          <a:prstGeom prst="rect">
            <a:avLst/>
          </a:prstGeom>
          <a:noFill/>
        </p:spPr>
        <p:txBody>
          <a:bodyPr vert="eaVert" wrap="square" rtlCol="0">
            <a:spAutoFit/>
          </a:bodyPr>
          <a:lstStyle/>
          <a:p>
            <a:r>
              <a:rPr lang="zh-CN" altLang="en-US" sz="2000" dirty="0" smtClean="0">
                <a:latin typeface="微软雅黑" panose="020B0503020204020204" pitchFamily="34" charset="-122"/>
                <a:ea typeface="微软雅黑" panose="020B0503020204020204" pitchFamily="34" charset="-122"/>
              </a:rPr>
              <a:t>事故伤害率</a:t>
            </a:r>
            <a:endParaRPr lang="zh-CN" altLang="en-US" sz="20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208648" y="5876925"/>
            <a:ext cx="5688632" cy="46166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人的安全行为对事故率影响</a:t>
            </a:r>
            <a:endParaRPr lang="zh-CN" altLang="en-US" sz="24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3727934" y="1852315"/>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工程技术</a:t>
            </a:r>
            <a:endParaRPr lang="zh-CN" altLang="en-US" sz="18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591944" y="2699628"/>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管理体系</a:t>
            </a:r>
            <a:endParaRPr lang="zh-CN" altLang="en-US" sz="1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601136" y="3565086"/>
            <a:ext cx="1296144" cy="369332"/>
          </a:xfrm>
          <a:prstGeom prst="rect">
            <a:avLst/>
          </a:prstGeom>
          <a:noFill/>
        </p:spPr>
        <p:txBody>
          <a:bodyPr wrap="square" rtlCol="0">
            <a:spAutoFit/>
          </a:bodyPr>
          <a:lstStyle/>
          <a:p>
            <a:pPr algn="ctr"/>
            <a:r>
              <a:rPr lang="zh-CN" altLang="en-US" sz="1800" dirty="0" smtClean="0">
                <a:latin typeface="微软雅黑" panose="020B0503020204020204" pitchFamily="34" charset="-122"/>
                <a:ea typeface="微软雅黑" panose="020B0503020204020204" pitchFamily="34" charset="-122"/>
              </a:rPr>
              <a:t>人的行为</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zixunhomei56olo56i56"/>
          <p:cNvPicPr>
            <a:picLocks noChangeAspect="1"/>
          </p:cNvPicPr>
          <p:nvPr/>
        </p:nvPicPr>
        <p:blipFill>
          <a:blip r:embed="rId1" cstate="print"/>
          <a:srcRect t="303" b="7261"/>
          <a:stretch>
            <a:fillRect/>
          </a:stretch>
        </p:blipFill>
        <p:spPr>
          <a:xfrm>
            <a:off x="7762398" y="4277222"/>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9" name="图片 18" descr="u=1338947949,4047819084&amp;fm=23&amp;gp=0"/>
          <p:cNvPicPr>
            <a:picLocks noChangeAspect="1"/>
          </p:cNvPicPr>
          <p:nvPr/>
        </p:nvPicPr>
        <p:blipFill>
          <a:blip r:embed="rId2" cstate="print"/>
          <a:srcRect l="1785" r="5241" b="710"/>
          <a:stretch>
            <a:fillRect/>
          </a:stretch>
        </p:blipFill>
        <p:spPr>
          <a:xfrm>
            <a:off x="4838717" y="4277223"/>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5" name="图片 14"/>
          <p:cNvPicPr>
            <a:picLocks noChangeAspect="1"/>
          </p:cNvPicPr>
          <p:nvPr/>
        </p:nvPicPr>
        <p:blipFill>
          <a:blip r:embed="rId3" cstate="print"/>
          <a:srcRect l="649" t="10225" b="24123"/>
          <a:stretch>
            <a:fillRect/>
          </a:stretch>
        </p:blipFill>
        <p:spPr>
          <a:xfrm>
            <a:off x="1991544" y="4293097"/>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sp>
        <p:nvSpPr>
          <p:cNvPr id="2" name="椭圆 1"/>
          <p:cNvSpPr/>
          <p:nvPr/>
        </p:nvSpPr>
        <p:spPr>
          <a:xfrm>
            <a:off x="232758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20790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08822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46"/>
          <p:cNvSpPr/>
          <p:nvPr/>
        </p:nvSpPr>
        <p:spPr>
          <a:xfrm>
            <a:off x="2305899" y="2838127"/>
            <a:ext cx="1723549" cy="461665"/>
          </a:xfrm>
          <a:prstGeom prst="rect">
            <a:avLst/>
          </a:prstGeom>
          <a:noFill/>
          <a:ln w="9525">
            <a:noFill/>
          </a:ln>
        </p:spPr>
        <p:txBody>
          <a:bodyPr wrap="none">
            <a:spAutoFit/>
          </a:bodyPr>
          <a:lstStyle/>
          <a:p>
            <a:pPr lvl="0"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抓安全管理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Rectangle 47"/>
          <p:cNvSpPr/>
          <p:nvPr/>
        </p:nvSpPr>
        <p:spPr>
          <a:xfrm>
            <a:off x="5225080" y="2838127"/>
            <a:ext cx="1723549"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抓安全处罚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152"/>
          <p:cNvSpPr txBox="1"/>
          <p:nvPr/>
        </p:nvSpPr>
        <p:spPr>
          <a:xfrm>
            <a:off x="8100757" y="2838126"/>
            <a:ext cx="1723549" cy="461665"/>
          </a:xfrm>
          <a:prstGeom prst="rect">
            <a:avLst/>
          </a:prstGeom>
          <a:noFill/>
          <a:ln w="9525">
            <a:noFill/>
          </a:ln>
        </p:spPr>
        <p:txBody>
          <a:bodyPr wrap="none">
            <a:sp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抓安全督教</a:t>
            </a:r>
            <a:endParaRPr lang="zh-CN" altLang="en-US" dirty="0"/>
          </a:p>
        </p:txBody>
      </p:sp>
      <p:sp>
        <p:nvSpPr>
          <p:cNvPr id="17" name="圆角矩形 16"/>
          <p:cNvSpPr/>
          <p:nvPr/>
        </p:nvSpPr>
        <p:spPr>
          <a:xfrm>
            <a:off x="1991544" y="4293096"/>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838717" y="4277221"/>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762398" y="4277220"/>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52010" y="5156657"/>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要有愚公精神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018669" y="5153679"/>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要有包公精神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946868" y="5153678"/>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要有济公精神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a:stCxn id="2" idx="4"/>
            <a:endCxn id="17" idx="0"/>
          </p:cNvCxnSpPr>
          <p:nvPr/>
        </p:nvCxnSpPr>
        <p:spPr>
          <a:xfrm>
            <a:off x="3191677" y="393305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155673" y="389247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55673" y="4272701"/>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6039652"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003648"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003648"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959634"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8923630"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923630"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2"/>
          <p:cNvSpPr>
            <a:spLocks noGrp="1" noRot="1"/>
          </p:cNvSpPr>
          <p:nvPr/>
        </p:nvSpPr>
        <p:spPr>
          <a:xfrm>
            <a:off x="4038600" y="338927"/>
            <a:ext cx="41148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安全工作精神</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4097337" y="323275"/>
            <a:ext cx="3997325"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安全工作理念</a:t>
            </a:r>
            <a:endParaRPr lang="zh-CN" altLang="en-US" dirty="0">
              <a:sym typeface="Arial" panose="020B0604020202020204" pitchFamily="34" charset="0"/>
            </a:endParaRPr>
          </a:p>
        </p:txBody>
      </p:sp>
      <p:sp>
        <p:nvSpPr>
          <p:cNvPr id="9" name="任意多边形 8"/>
          <p:cNvSpPr/>
          <p:nvPr/>
        </p:nvSpPr>
        <p:spPr>
          <a:xfrm>
            <a:off x="3935760"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6240016"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flipH="1" flipV="1">
            <a:off x="6240016"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3935759"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241623"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5241623" y="4149080"/>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flipV="1">
            <a:off x="6240016" y="4154016"/>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6240016"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86128" y="2444634"/>
            <a:ext cx="1319808" cy="961289"/>
          </a:xfrm>
          <a:prstGeom prst="rect">
            <a:avLst/>
          </a:prstGeom>
        </p:spPr>
        <p:txBody>
          <a:bodyPr wrap="square">
            <a:spAutoFit/>
          </a:bodyPr>
          <a:lstStyle/>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严流程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304137" y="2417446"/>
            <a:ext cx="1497310" cy="1015663"/>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隐患整改</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抓闭合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869527" y="4622713"/>
            <a:ext cx="2471936" cy="961289"/>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安全零隐患</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管理零距离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Rectangle 31"/>
          <p:cNvSpPr/>
          <p:nvPr/>
        </p:nvSpPr>
        <p:spPr>
          <a:xfrm>
            <a:off x="6153900" y="4671090"/>
            <a:ext cx="1772098" cy="874407"/>
          </a:xfrm>
          <a:prstGeom prst="rect">
            <a:avLst/>
          </a:prstGeom>
        </p:spPr>
        <p:txBody>
          <a:bodyPr wrap="square">
            <a:spAutoFit/>
          </a:bodyPr>
          <a:lstStyle/>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抓好细节</a:t>
            </a:r>
            <a:r>
              <a:rPr lang="zh-CN" altLang="en-US" sz="1800" b="1" dirty="0" smtClean="0">
                <a:solidFill>
                  <a:schemeClr val="bg1"/>
                </a:solidFill>
                <a:latin typeface="微软雅黑" panose="020B0503020204020204" pitchFamily="34" charset="-122"/>
                <a:ea typeface="微软雅黑" panose="020B0503020204020204" pitchFamily="34" charset="-122"/>
              </a:rPr>
              <a:t>管理</a:t>
            </a:r>
            <a:endParaRPr lang="zh-CN" altLang="en-US" sz="1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问题到我为止</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384318" y="3273441"/>
            <a:ext cx="504056" cy="523220"/>
          </a:xfrm>
          <a:prstGeom prst="rect">
            <a:avLst/>
          </a:prstGeom>
          <a:noFill/>
        </p:spPr>
        <p:txBody>
          <a:bodyPr wrap="square" rtlCol="0">
            <a:spAutoFit/>
          </a:bodyPr>
          <a:lstStyle/>
          <a:p>
            <a:r>
              <a:rPr lang="en-US" altLang="zh-CN" sz="2800" b="1" dirty="0" smtClean="0"/>
              <a:t>A</a:t>
            </a:r>
            <a:endParaRPr lang="zh-CN" altLang="en-US" sz="2800" b="1" dirty="0"/>
          </a:p>
        </p:txBody>
      </p:sp>
      <p:sp>
        <p:nvSpPr>
          <p:cNvPr id="25" name="文本框 24"/>
          <p:cNvSpPr txBox="1"/>
          <p:nvPr/>
        </p:nvSpPr>
        <p:spPr>
          <a:xfrm>
            <a:off x="6249736" y="3283427"/>
            <a:ext cx="504056" cy="523220"/>
          </a:xfrm>
          <a:prstGeom prst="rect">
            <a:avLst/>
          </a:prstGeom>
          <a:noFill/>
        </p:spPr>
        <p:txBody>
          <a:bodyPr wrap="square" rtlCol="0">
            <a:spAutoFit/>
          </a:bodyPr>
          <a:lstStyle/>
          <a:p>
            <a:r>
              <a:rPr lang="en-US" altLang="zh-CN" sz="2800" b="1" dirty="0" smtClean="0"/>
              <a:t>B</a:t>
            </a:r>
            <a:endParaRPr lang="zh-CN" altLang="en-US" sz="2800" b="1" dirty="0"/>
          </a:p>
        </p:txBody>
      </p:sp>
      <p:sp>
        <p:nvSpPr>
          <p:cNvPr id="26" name="文本框 25"/>
          <p:cNvSpPr txBox="1"/>
          <p:nvPr/>
        </p:nvSpPr>
        <p:spPr>
          <a:xfrm>
            <a:off x="6249736" y="4121589"/>
            <a:ext cx="504056" cy="523220"/>
          </a:xfrm>
          <a:prstGeom prst="rect">
            <a:avLst/>
          </a:prstGeom>
          <a:noFill/>
        </p:spPr>
        <p:txBody>
          <a:bodyPr wrap="square" rtlCol="0">
            <a:spAutoFit/>
          </a:bodyPr>
          <a:lstStyle/>
          <a:p>
            <a:r>
              <a:rPr lang="en-US" altLang="zh-CN" sz="2800" b="1" dirty="0" smtClean="0"/>
              <a:t>D</a:t>
            </a:r>
            <a:endParaRPr lang="zh-CN" altLang="en-US" sz="2800" b="1" dirty="0"/>
          </a:p>
        </p:txBody>
      </p:sp>
      <p:sp>
        <p:nvSpPr>
          <p:cNvPr id="27" name="文本框 26"/>
          <p:cNvSpPr txBox="1"/>
          <p:nvPr/>
        </p:nvSpPr>
        <p:spPr>
          <a:xfrm>
            <a:off x="5354496" y="4121589"/>
            <a:ext cx="504056" cy="523220"/>
          </a:xfrm>
          <a:prstGeom prst="rect">
            <a:avLst/>
          </a:prstGeom>
          <a:noFill/>
        </p:spPr>
        <p:txBody>
          <a:bodyPr wrap="square" rtlCol="0">
            <a:spAutoFit/>
          </a:bodyPr>
          <a:lstStyle/>
          <a:p>
            <a:r>
              <a:rPr lang="en-US" altLang="zh-CN" sz="2800" b="1" dirty="0" smtClean="0"/>
              <a:t>C</a:t>
            </a:r>
            <a:endParaRPr lang="zh-CN" altLang="en-US" sz="2800" b="1"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4</a:t>
            </a:r>
            <a:endParaRPr lang="zh-CN" altLang="en-US" sz="16600" b="1" i="1" dirty="0">
              <a:latin typeface="+mn-lt"/>
            </a:endParaRPr>
          </a:p>
        </p:txBody>
      </p:sp>
      <p:sp>
        <p:nvSpPr>
          <p:cNvPr id="9" name="矩形 8"/>
          <p:cNvSpPr/>
          <p:nvPr/>
        </p:nvSpPr>
        <p:spPr>
          <a:xfrm>
            <a:off x="3431704" y="2844046"/>
            <a:ext cx="6955750"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什么是安全生产主体责任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6200000">
            <a:off x="-582673" y="2186794"/>
            <a:ext cx="5148436" cy="2592288"/>
          </a:xfrm>
          <a:prstGeom prst="trapezoid">
            <a:avLst>
              <a:gd name="adj" fmla="val 61648"/>
            </a:avLst>
          </a:prstGeom>
          <a:gradFill flip="none" rotWithShape="1">
            <a:gsLst>
              <a:gs pos="100000">
                <a:schemeClr val="bg1"/>
              </a:gs>
              <a:gs pos="0">
                <a:srgbClr val="FFC000">
                  <a:alpha val="37000"/>
                </a:srgbClr>
              </a:gs>
              <a:gs pos="91000">
                <a:srgbClr val="F3F3F3">
                  <a:alpha val="4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855640" y="90872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855640" y="1787188"/>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55640" y="2665656"/>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55640" y="3544124"/>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55640" y="4422592"/>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55640" y="530106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13840" y="908720"/>
            <a:ext cx="3416320"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国家相关的法律法规</a:t>
            </a:r>
            <a:endParaRPr lang="zh-CN" altLang="en-US" sz="2800" b="1" dirty="0">
              <a:latin typeface="微软雅黑" panose="020B0503020204020204" pitchFamily="34" charset="-122"/>
              <a:ea typeface="微软雅黑" panose="020B0503020204020204" pitchFamily="34" charset="-122"/>
            </a:endParaRPr>
          </a:p>
        </p:txBody>
      </p:sp>
      <p:sp>
        <p:nvSpPr>
          <p:cNvPr id="12" name="矩形 11"/>
          <p:cNvSpPr/>
          <p:nvPr/>
        </p:nvSpPr>
        <p:spPr>
          <a:xfrm>
            <a:off x="3647728" y="1849614"/>
            <a:ext cx="8136904"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工矿企业主要负责人、安全管理人应当履行的职责</a:t>
            </a:r>
            <a:endParaRPr lang="zh-CN" altLang="en-US" sz="2800" b="1" dirty="0">
              <a:latin typeface="微软雅黑" panose="020B0503020204020204" pitchFamily="34" charset="-122"/>
              <a:ea typeface="微软雅黑" panose="020B0503020204020204" pitchFamily="34" charset="-122"/>
            </a:endParaRPr>
          </a:p>
        </p:txBody>
      </p:sp>
      <p:sp>
        <p:nvSpPr>
          <p:cNvPr id="13" name="矩形 12"/>
          <p:cNvSpPr/>
          <p:nvPr/>
        </p:nvSpPr>
        <p:spPr>
          <a:xfrm>
            <a:off x="3647728" y="2728082"/>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安全管理综合能力培训</a:t>
            </a:r>
            <a:endParaRPr lang="en-US" altLang="zh-CN" sz="2800" b="1" dirty="0">
              <a:latin typeface="微软雅黑" panose="020B0503020204020204" pitchFamily="34" charset="-122"/>
              <a:ea typeface="微软雅黑" panose="020B0503020204020204" pitchFamily="34" charset="-122"/>
            </a:endParaRPr>
          </a:p>
        </p:txBody>
      </p:sp>
      <p:sp>
        <p:nvSpPr>
          <p:cNvPr id="14" name="矩形 13"/>
          <p:cNvSpPr/>
          <p:nvPr/>
        </p:nvSpPr>
        <p:spPr>
          <a:xfrm>
            <a:off x="3659552" y="3619921"/>
            <a:ext cx="4134465"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什么是安全生产主体责任</a:t>
            </a:r>
            <a:endParaRPr lang="zh-CN" altLang="en-US" sz="2800" b="1" dirty="0">
              <a:latin typeface="微软雅黑" panose="020B0503020204020204" pitchFamily="34" charset="-122"/>
              <a:ea typeface="微软雅黑" panose="020B0503020204020204" pitchFamily="34" charset="-122"/>
            </a:endParaRPr>
          </a:p>
        </p:txBody>
      </p:sp>
      <p:sp>
        <p:nvSpPr>
          <p:cNvPr id="15" name="矩形 14"/>
          <p:cNvSpPr/>
          <p:nvPr/>
        </p:nvSpPr>
        <p:spPr>
          <a:xfrm>
            <a:off x="3659552" y="4481410"/>
            <a:ext cx="3057247"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怎样构建责任体系</a:t>
            </a:r>
            <a:endParaRPr lang="zh-CN" altLang="en-US" sz="2800" b="1" dirty="0">
              <a:latin typeface="微软雅黑" panose="020B0503020204020204" pitchFamily="34" charset="-122"/>
              <a:ea typeface="微软雅黑" panose="020B0503020204020204" pitchFamily="34" charset="-122"/>
            </a:endParaRPr>
          </a:p>
        </p:txBody>
      </p:sp>
      <p:sp>
        <p:nvSpPr>
          <p:cNvPr id="16" name="矩形 15"/>
          <p:cNvSpPr/>
          <p:nvPr/>
        </p:nvSpPr>
        <p:spPr>
          <a:xfrm>
            <a:off x="3659552" y="5390228"/>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如何落实第一主体责任</a:t>
            </a:r>
            <a:endParaRPr lang="zh-CN" altLang="en-US" sz="2800" b="1" dirty="0">
              <a:latin typeface="微软雅黑" panose="020B0503020204020204" pitchFamily="34" charset="-122"/>
              <a:ea typeface="微软雅黑" panose="020B0503020204020204" pitchFamily="34" charset="-122"/>
            </a:endParaRPr>
          </a:p>
        </p:txBody>
      </p:sp>
      <p:sp>
        <p:nvSpPr>
          <p:cNvPr id="17" name="矩形 16"/>
          <p:cNvSpPr/>
          <p:nvPr/>
        </p:nvSpPr>
        <p:spPr>
          <a:xfrm>
            <a:off x="168946" y="2564904"/>
            <a:ext cx="526454"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rot="16200000">
            <a:off x="-114729" y="3172617"/>
            <a:ext cx="1152128" cy="584775"/>
          </a:xfrm>
          <a:prstGeom prst="rect">
            <a:avLst/>
          </a:prstGeom>
        </p:spPr>
        <p:txBody>
          <a:bodyPr wrap="square">
            <a:spAutoFit/>
          </a:bodyPr>
          <a:lstStyle>
            <a:defPPr>
              <a:defRPr lang="zh-CN"/>
            </a:defPPr>
            <a:lvl1pPr algn="just">
              <a:defRPr sz="2800" b="1">
                <a:latin typeface="微软雅黑" panose="020B0503020204020204" pitchFamily="34" charset="-122"/>
                <a:ea typeface="微软雅黑" panose="020B0503020204020204" pitchFamily="34" charset="-122"/>
              </a:defRPr>
            </a:lvl1pPr>
          </a:lstStyle>
          <a:p>
            <a:pPr algn="ctr"/>
            <a:r>
              <a:rPr lang="zh-CN" altLang="en-US" sz="3200" dirty="0"/>
              <a:t>目录</a:t>
            </a:r>
            <a:endParaRPr lang="zh-CN" altLang="en-US" sz="3200" dirty="0"/>
          </a:p>
        </p:txBody>
      </p:sp>
      <p:sp>
        <p:nvSpPr>
          <p:cNvPr id="19" name="文本框 18"/>
          <p:cNvSpPr txBox="1"/>
          <p:nvPr/>
        </p:nvSpPr>
        <p:spPr>
          <a:xfrm>
            <a:off x="2952936" y="880118"/>
            <a:ext cx="643717" cy="646331"/>
          </a:xfrm>
          <a:prstGeom prst="rect">
            <a:avLst/>
          </a:prstGeom>
          <a:noFill/>
        </p:spPr>
        <p:txBody>
          <a:bodyPr wrap="square" rtlCol="0">
            <a:spAutoFit/>
          </a:bodyPr>
          <a:lstStyle/>
          <a:p>
            <a:r>
              <a:rPr lang="en-US" altLang="zh-CN" b="1" dirty="0" smtClean="0">
                <a:solidFill>
                  <a:schemeClr val="bg1"/>
                </a:solidFill>
              </a:rPr>
              <a:t>1</a:t>
            </a:r>
            <a:endParaRPr lang="zh-CN" altLang="en-US" b="1" dirty="0">
              <a:solidFill>
                <a:schemeClr val="bg1"/>
              </a:solidFill>
            </a:endParaRPr>
          </a:p>
        </p:txBody>
      </p:sp>
      <p:sp>
        <p:nvSpPr>
          <p:cNvPr id="20" name="文本框 19"/>
          <p:cNvSpPr txBox="1"/>
          <p:nvPr/>
        </p:nvSpPr>
        <p:spPr>
          <a:xfrm>
            <a:off x="2965830" y="1756845"/>
            <a:ext cx="643717" cy="646331"/>
          </a:xfrm>
          <a:prstGeom prst="rect">
            <a:avLst/>
          </a:prstGeom>
          <a:noFill/>
        </p:spPr>
        <p:txBody>
          <a:bodyPr wrap="square" rtlCol="0">
            <a:spAutoFit/>
          </a:bodyPr>
          <a:lstStyle/>
          <a:p>
            <a:r>
              <a:rPr lang="en-US" altLang="zh-CN" b="1" dirty="0" smtClean="0">
                <a:solidFill>
                  <a:schemeClr val="bg1"/>
                </a:solidFill>
              </a:rPr>
              <a:t>2</a:t>
            </a:r>
            <a:endParaRPr lang="zh-CN" altLang="en-US" b="1" dirty="0">
              <a:solidFill>
                <a:schemeClr val="bg1"/>
              </a:solidFill>
            </a:endParaRPr>
          </a:p>
        </p:txBody>
      </p:sp>
      <p:sp>
        <p:nvSpPr>
          <p:cNvPr id="21" name="文本框 20"/>
          <p:cNvSpPr txBox="1"/>
          <p:nvPr/>
        </p:nvSpPr>
        <p:spPr>
          <a:xfrm>
            <a:off x="2857817" y="2647844"/>
            <a:ext cx="643717" cy="646331"/>
          </a:xfrm>
          <a:prstGeom prst="rect">
            <a:avLst/>
          </a:prstGeom>
          <a:noFill/>
        </p:spPr>
        <p:txBody>
          <a:bodyPr wrap="square" rtlCol="0">
            <a:spAutoFit/>
          </a:bodyPr>
          <a:lstStyle/>
          <a:p>
            <a:pPr algn="ctr"/>
            <a:r>
              <a:rPr lang="en-US" altLang="zh-CN" b="1" dirty="0" smtClean="0">
                <a:solidFill>
                  <a:schemeClr val="bg1"/>
                </a:solidFill>
              </a:rPr>
              <a:t>3</a:t>
            </a:r>
            <a:endParaRPr lang="zh-CN" altLang="en-US" b="1" dirty="0">
              <a:solidFill>
                <a:schemeClr val="bg1"/>
              </a:solidFill>
            </a:endParaRPr>
          </a:p>
        </p:txBody>
      </p:sp>
      <p:sp>
        <p:nvSpPr>
          <p:cNvPr id="22" name="文本框 21"/>
          <p:cNvSpPr txBox="1"/>
          <p:nvPr/>
        </p:nvSpPr>
        <p:spPr>
          <a:xfrm>
            <a:off x="2839540" y="3545865"/>
            <a:ext cx="643717" cy="646331"/>
          </a:xfrm>
          <a:prstGeom prst="rect">
            <a:avLst/>
          </a:prstGeom>
          <a:noFill/>
        </p:spPr>
        <p:txBody>
          <a:bodyPr wrap="square" rtlCol="0">
            <a:spAutoFit/>
          </a:bodyPr>
          <a:lstStyle/>
          <a:p>
            <a:pPr algn="ctr"/>
            <a:r>
              <a:rPr lang="en-US" altLang="zh-CN" b="1" dirty="0" smtClean="0">
                <a:solidFill>
                  <a:schemeClr val="bg1"/>
                </a:solidFill>
              </a:rPr>
              <a:t>4</a:t>
            </a:r>
            <a:endParaRPr lang="zh-CN" altLang="en-US" b="1" dirty="0">
              <a:solidFill>
                <a:schemeClr val="bg1"/>
              </a:solidFill>
            </a:endParaRPr>
          </a:p>
        </p:txBody>
      </p:sp>
      <p:sp>
        <p:nvSpPr>
          <p:cNvPr id="23" name="文本框 22"/>
          <p:cNvSpPr txBox="1"/>
          <p:nvPr/>
        </p:nvSpPr>
        <p:spPr>
          <a:xfrm>
            <a:off x="2839539" y="4404780"/>
            <a:ext cx="643717" cy="646331"/>
          </a:xfrm>
          <a:prstGeom prst="rect">
            <a:avLst/>
          </a:prstGeom>
          <a:noFill/>
        </p:spPr>
        <p:txBody>
          <a:bodyPr wrap="square" rtlCol="0">
            <a:spAutoFit/>
          </a:bodyPr>
          <a:lstStyle/>
          <a:p>
            <a:pPr algn="ctr"/>
            <a:r>
              <a:rPr lang="en-US" altLang="zh-CN" b="1" dirty="0" smtClean="0">
                <a:solidFill>
                  <a:schemeClr val="bg1"/>
                </a:solidFill>
              </a:rPr>
              <a:t>5</a:t>
            </a:r>
            <a:endParaRPr lang="zh-CN" altLang="en-US" b="1" dirty="0">
              <a:solidFill>
                <a:schemeClr val="bg1"/>
              </a:solidFill>
            </a:endParaRPr>
          </a:p>
        </p:txBody>
      </p:sp>
      <p:sp>
        <p:nvSpPr>
          <p:cNvPr id="24" name="文本框 23"/>
          <p:cNvSpPr txBox="1"/>
          <p:nvPr/>
        </p:nvSpPr>
        <p:spPr>
          <a:xfrm>
            <a:off x="2855640" y="5301060"/>
            <a:ext cx="643717" cy="646331"/>
          </a:xfrm>
          <a:prstGeom prst="rect">
            <a:avLst/>
          </a:prstGeom>
          <a:noFill/>
        </p:spPr>
        <p:txBody>
          <a:bodyPr wrap="square" rtlCol="0">
            <a:spAutoFit/>
          </a:bodyPr>
          <a:lstStyle/>
          <a:p>
            <a:pPr algn="ctr"/>
            <a:r>
              <a:rPr lang="en-US" altLang="zh-CN" b="1" dirty="0" smtClean="0">
                <a:solidFill>
                  <a:schemeClr val="bg1"/>
                </a:solidFill>
              </a:rPr>
              <a:t>6</a:t>
            </a:r>
            <a:endParaRPr lang="zh-CN" altLang="en-US"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8" name="Rectangle 4" descr="紫色网格"/>
          <p:cNvSpPr>
            <a:spLocks noChangeArrowheads="1"/>
          </p:cNvSpPr>
          <p:nvPr/>
        </p:nvSpPr>
        <p:spPr bwMode="auto">
          <a:xfrm>
            <a:off x="3403013" y="323275"/>
            <a:ext cx="5385974"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a:t>
            </a:r>
            <a:r>
              <a:rPr lang="en-US" altLang="zh-CN" sz="3200" b="1" dirty="0">
                <a:solidFill>
                  <a:srgbClr val="1D428B"/>
                </a:solidFill>
                <a:latin typeface="微软雅黑" panose="020B0503020204020204" pitchFamily="34" charset="-122"/>
                <a:ea typeface="微软雅黑" panose="020B0503020204020204" pitchFamily="34" charset="-122"/>
              </a:rPr>
              <a:t>&amp;</a:t>
            </a:r>
            <a:r>
              <a:rPr lang="zh-CN" altLang="en-US" sz="3200" b="1" dirty="0">
                <a:solidFill>
                  <a:srgbClr val="1D428B"/>
                </a:solidFill>
                <a:latin typeface="微软雅黑" panose="020B0503020204020204" pitchFamily="34" charset="-122"/>
                <a:ea typeface="微软雅黑" panose="020B0503020204020204" pitchFamily="34" charset="-122"/>
              </a:rPr>
              <a:t>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19" name="AutoShape 6"/>
          <p:cNvSpPr>
            <a:spLocks noChangeArrowheads="1"/>
          </p:cNvSpPr>
          <p:nvPr/>
        </p:nvSpPr>
        <p:spPr bwMode="auto">
          <a:xfrm>
            <a:off x="2189575" y="2348880"/>
            <a:ext cx="38163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0" name="AutoShape 8"/>
          <p:cNvSpPr>
            <a:spLocks noChangeArrowheads="1"/>
          </p:cNvSpPr>
          <p:nvPr/>
        </p:nvSpPr>
        <p:spPr bwMode="auto">
          <a:xfrm>
            <a:off x="2374731" y="2086942"/>
            <a:ext cx="3446039"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2" name="Rectangle 13"/>
          <p:cNvSpPr>
            <a:spLocks noChangeArrowheads="1"/>
          </p:cNvSpPr>
          <p:nvPr/>
        </p:nvSpPr>
        <p:spPr bwMode="auto">
          <a:xfrm>
            <a:off x="2694962" y="2220619"/>
            <a:ext cx="2805576"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安全生产责任制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023" name="Rectangle 15"/>
          <p:cNvSpPr>
            <a:spLocks noChangeArrowheads="1"/>
          </p:cNvSpPr>
          <p:nvPr/>
        </p:nvSpPr>
        <p:spPr bwMode="auto">
          <a:xfrm>
            <a:off x="2502179" y="3209171"/>
            <a:ext cx="3318591" cy="2862322"/>
          </a:xfrm>
          <a:prstGeom prst="rect">
            <a:avLst/>
          </a:prstGeom>
          <a:noFill/>
          <a:ln w="9525">
            <a:noFill/>
            <a:miter lim="800000"/>
          </a:ln>
        </p:spPr>
        <p:txBody>
          <a:bodyPr wrap="square">
            <a:sp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rPr>
              <a:t>是对公司、企业整体的所有职责要求，横向到边（所有部门，分系统的安全责任），纵向到顶到底 （分层级的安全责任）。</a:t>
            </a:r>
            <a:endParaRPr lang="zh-CN" altLang="en-US" sz="2000" b="1" dirty="0">
              <a:latin typeface="微软雅黑" panose="020B0503020204020204" pitchFamily="34" charset="-122"/>
              <a:ea typeface="微软雅黑" panose="020B0503020204020204" pitchFamily="34" charset="-122"/>
            </a:endParaRPr>
          </a:p>
          <a:p>
            <a:pPr algn="l">
              <a:lnSpc>
                <a:spcPct val="150000"/>
              </a:lnSpc>
            </a:pPr>
            <a:endParaRPr lang="zh-CN" altLang="en-US" sz="2000" b="1" dirty="0">
              <a:latin typeface="微软雅黑" panose="020B0503020204020204" pitchFamily="34" charset="-122"/>
              <a:ea typeface="微软雅黑" panose="020B0503020204020204" pitchFamily="34" charset="-122"/>
            </a:endParaRPr>
          </a:p>
        </p:txBody>
      </p:sp>
      <p:sp>
        <p:nvSpPr>
          <p:cNvPr id="1049024" name="AutoShape 5"/>
          <p:cNvSpPr>
            <a:spLocks noChangeArrowheads="1"/>
          </p:cNvSpPr>
          <p:nvPr/>
        </p:nvSpPr>
        <p:spPr bwMode="auto">
          <a:xfrm>
            <a:off x="6240016" y="2348880"/>
            <a:ext cx="38925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5" name="AutoShape 11"/>
          <p:cNvSpPr>
            <a:spLocks noChangeArrowheads="1"/>
          </p:cNvSpPr>
          <p:nvPr/>
        </p:nvSpPr>
        <p:spPr bwMode="auto">
          <a:xfrm>
            <a:off x="6320979" y="2086942"/>
            <a:ext cx="3740150"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7" name="Rectangle 14"/>
          <p:cNvSpPr>
            <a:spLocks noChangeArrowheads="1"/>
          </p:cNvSpPr>
          <p:nvPr/>
        </p:nvSpPr>
        <p:spPr bwMode="auto">
          <a:xfrm>
            <a:off x="6566247" y="2220619"/>
            <a:ext cx="3240088"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安全生产职责</a:t>
            </a:r>
            <a:r>
              <a:rPr lang="zh-CN" altLang="en-US" sz="2800" dirty="0">
                <a:solidFill>
                  <a:schemeClr val="bg1"/>
                </a:solidFill>
                <a:latin typeface="微软雅黑" panose="020B0503020204020204" pitchFamily="34" charset="-122"/>
                <a:ea typeface="微软雅黑" panose="020B0503020204020204" pitchFamily="34" charset="-122"/>
              </a:rPr>
              <a:t>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49028" name="Rectangle 16"/>
          <p:cNvSpPr>
            <a:spLocks noChangeArrowheads="1"/>
          </p:cNvSpPr>
          <p:nvPr/>
        </p:nvSpPr>
        <p:spPr bwMode="auto">
          <a:xfrm>
            <a:off x="6566247" y="3516242"/>
            <a:ext cx="3240607" cy="1477328"/>
          </a:xfrm>
          <a:prstGeom prst="rect">
            <a:avLst/>
          </a:prstGeom>
          <a:noFill/>
          <a:ln w="9525">
            <a:noFill/>
            <a:miter lim="800000"/>
          </a:ln>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是职务上应尽的责任 ，针对个人、部门或者某一岗位的特定具体任务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75520" y="4149080"/>
            <a:ext cx="9361040" cy="2376263"/>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9" name="标题 1"/>
          <p:cNvSpPr>
            <a:spLocks noGrp="1"/>
          </p:cNvSpPr>
          <p:nvPr>
            <p:ph type="title" idx="4294967295"/>
          </p:nvPr>
        </p:nvSpPr>
        <p:spPr>
          <a:xfrm>
            <a:off x="3133328" y="324069"/>
            <a:ext cx="5925344"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建立安全生产责任制的目的：</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0" name="内容占位符 2"/>
          <p:cNvSpPr>
            <a:spLocks noGrp="1"/>
          </p:cNvSpPr>
          <p:nvPr>
            <p:ph idx="4294967295"/>
          </p:nvPr>
        </p:nvSpPr>
        <p:spPr>
          <a:xfrm>
            <a:off x="1635263" y="1411733"/>
            <a:ext cx="9361161" cy="2520280"/>
          </a:xfrm>
          <a:prstGeom prst="rect">
            <a:avLst/>
          </a:prstGeom>
        </p:spPr>
        <p:txBody>
          <a:bodyPr>
            <a:noAutofit/>
          </a:bodyPr>
          <a:lstStyle/>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一是：增强生产经营单位各级负责人、各管理部门管理人员及各岗位人员对安全生产的责任感；</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二是：明确责任，充分调动各级人员和各级管理部门安全生产的积极性和主观能动性，加强自主管理，落实责任；</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三是：责任追究的依据</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2" name="矩形 1"/>
          <p:cNvSpPr/>
          <p:nvPr/>
        </p:nvSpPr>
        <p:spPr>
          <a:xfrm>
            <a:off x="1904989" y="4163151"/>
            <a:ext cx="9102101" cy="2400657"/>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应体现：安全生产法律法规和政策、方针的要求；</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应做到与岗位工作性质、管理职责协调一致，做到明确、具体、有可操作性；</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应明确监督、检查标准或指标，确保责任制切实落实到位；</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应根据单位管理体制变化及安全生产新的法规、政策及安全生产形势的变化及时修订完善。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1" name="Rectangle 2"/>
          <p:cNvSpPr>
            <a:spLocks noGrp="1" noChangeArrowheads="1"/>
          </p:cNvSpPr>
          <p:nvPr>
            <p:ph type="title"/>
          </p:nvPr>
        </p:nvSpPr>
        <p:spPr>
          <a:xfrm>
            <a:off x="2922587"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2" name="Rectangle 3"/>
          <p:cNvSpPr>
            <a:spLocks noGrp="1" noChangeArrowheads="1"/>
          </p:cNvSpPr>
          <p:nvPr>
            <p:ph type="body" idx="4294967295"/>
          </p:nvPr>
        </p:nvSpPr>
        <p:spPr>
          <a:xfrm>
            <a:off x="1604235" y="1589584"/>
            <a:ext cx="8869230" cy="3651026"/>
          </a:xfrm>
          <a:prstGeom prst="rect">
            <a:avLst/>
          </a:prstGeom>
        </p:spPr>
        <p:txBody>
          <a:bodyPr/>
          <a:lstStyle/>
          <a:p>
            <a:pPr marL="0" indent="0">
              <a:lnSpc>
                <a:spcPct val="13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第九十一条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生产经营单位的主要负责人未履行本法规定的安全生产管理职责的，责令限期改正</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逾期未改正的，处二万元以上五万元以下的罚款，责令生产经营单位停产停业整顿。</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生产经营单位的主要负责人有前款违法行为，导致发生生产安全事故的，给予撤职处分</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构成犯罪的，依照刑法有关规定追究刑事责任。</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生产经营单位的主要负责人依照前款规定受刑事处罚或者撤职处分的，自刑罚执行完毕或者受处分之日起，五年内不得担任任何生产经营单位的主要负责人</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对重大、特别重大生产安全事故负有责任的，终身不得担任本行业生产经营单位的主要负责人。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1" name="Rectangle 2"/>
          <p:cNvSpPr>
            <a:spLocks noGrp="1" noChangeArrowheads="1"/>
          </p:cNvSpPr>
          <p:nvPr>
            <p:ph type="title"/>
          </p:nvPr>
        </p:nvSpPr>
        <p:spPr>
          <a:xfrm>
            <a:off x="2934419"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91544" y="1701957"/>
            <a:ext cx="8232576" cy="3323987"/>
          </a:xfrm>
          <a:prstGeom prst="rect">
            <a:avLst/>
          </a:prstGeom>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第九十二条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生产经营单位的主要负责人未履行本法规定的安全生产管理职责，导致发生生产安全事故的，由安全生产监督管理部门依照下列规定处以罚款：</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发生一般事故的，处上一年年收入百分之三十的罚款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二</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发生较大事故的，处上一年年收入百分之四十的罚款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三</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发生重大事故的，处上一年年收入百分之六十的罚款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四</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发生特别重大事故的，处上一年年收入百分之八十的罚款。</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47528"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398509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6122666"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825420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5" name="Rectangle 6"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安全生产责任制的制定原则</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48" name="Text Box 32"/>
          <p:cNvSpPr txBox="1">
            <a:spLocks noChangeArrowheads="1"/>
          </p:cNvSpPr>
          <p:nvPr/>
        </p:nvSpPr>
        <p:spPr bwMode="auto">
          <a:xfrm>
            <a:off x="2016919" y="3338404"/>
            <a:ext cx="1632149" cy="1477328"/>
          </a:xfrm>
          <a:prstGeom prst="rect">
            <a:avLst/>
          </a:prstGeom>
          <a:noFill/>
          <a:ln w="9525">
            <a:noFill/>
            <a:miter lim="800000"/>
          </a:ln>
        </p:spPr>
        <p:txBody>
          <a:bodyPr wrap="square">
            <a:spAutoFit/>
          </a:bodyPr>
          <a:lstStyle/>
          <a:p>
            <a:pPr algn="l">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“一岗双责”管生产必须同时管安全</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49059" name="Text Box 43"/>
          <p:cNvSpPr txBox="1">
            <a:spLocks noChangeArrowheads="1"/>
          </p:cNvSpPr>
          <p:nvPr/>
        </p:nvSpPr>
        <p:spPr bwMode="auto">
          <a:xfrm>
            <a:off x="4118163" y="3618799"/>
            <a:ext cx="1678083"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谁主管，谁负责的原则；</a:t>
            </a:r>
            <a:endParaRPr lang="zh-CN" altLang="en-US" dirty="0"/>
          </a:p>
        </p:txBody>
      </p:sp>
      <p:sp>
        <p:nvSpPr>
          <p:cNvPr id="1049072" name="Text Box 57"/>
          <p:cNvSpPr txBox="1">
            <a:spLocks noChangeArrowheads="1"/>
          </p:cNvSpPr>
          <p:nvPr/>
        </p:nvSpPr>
        <p:spPr bwMode="auto">
          <a:xfrm>
            <a:off x="6184631" y="3148667"/>
            <a:ext cx="1923777" cy="1846659"/>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“五同时”的原则</a:t>
            </a:r>
            <a:r>
              <a:rPr lang="zh-CN" altLang="en-US" dirty="0" smtClean="0"/>
              <a:t>。</a:t>
            </a:r>
            <a:endParaRPr lang="zh-CN" altLang="en-US" dirty="0"/>
          </a:p>
          <a:p>
            <a:r>
              <a:rPr lang="zh-CN" altLang="en-US" sz="1800" b="0" dirty="0"/>
              <a:t>计划、布置、检查、总结、评比</a:t>
            </a:r>
            <a:endParaRPr lang="zh-CN" altLang="en-US" sz="1800" b="0" dirty="0"/>
          </a:p>
        </p:txBody>
      </p:sp>
      <p:sp>
        <p:nvSpPr>
          <p:cNvPr id="1049083" name="Text Box 74"/>
          <p:cNvSpPr txBox="1">
            <a:spLocks noChangeArrowheads="1"/>
          </p:cNvSpPr>
          <p:nvPr/>
        </p:nvSpPr>
        <p:spPr bwMode="auto">
          <a:xfrm>
            <a:off x="8503216" y="3564166"/>
            <a:ext cx="1612155"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谁在岗，谁负责的原则</a:t>
            </a:r>
            <a:endParaRPr lang="zh-CN" altLang="en-US" dirty="0"/>
          </a:p>
        </p:txBody>
      </p:sp>
      <p:sp>
        <p:nvSpPr>
          <p:cNvPr id="3" name="椭圆 2"/>
          <p:cNvSpPr/>
          <p:nvPr/>
        </p:nvSpPr>
        <p:spPr>
          <a:xfrm>
            <a:off x="2554667"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636922"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816448"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954017"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7" name="Text Box 31"/>
          <p:cNvSpPr txBox="1">
            <a:spLocks noChangeArrowheads="1"/>
          </p:cNvSpPr>
          <p:nvPr/>
        </p:nvSpPr>
        <p:spPr bwMode="auto">
          <a:xfrm>
            <a:off x="2650125" y="2548237"/>
            <a:ext cx="405880" cy="609398"/>
          </a:xfrm>
          <a:prstGeom prst="rect">
            <a:avLst/>
          </a:prstGeom>
          <a:noFill/>
          <a:ln w="9525">
            <a:noFill/>
            <a:miter lim="800000"/>
          </a:ln>
        </p:spPr>
        <p:txBody>
          <a:bodyPr wrap="none">
            <a:spAutoFit/>
          </a:bodyPr>
          <a:lstStyle/>
          <a:p>
            <a:pPr>
              <a:lnSpc>
                <a:spcPct val="120000"/>
              </a:lnSpc>
            </a:pPr>
            <a:r>
              <a:rPr lang="en-US" altLang="zh-CN" sz="2800" b="1" dirty="0">
                <a:latin typeface="微软雅黑" panose="020B0503020204020204" pitchFamily="34" charset="-122"/>
                <a:ea typeface="微软雅黑" panose="020B0503020204020204" pitchFamily="34" charset="-122"/>
              </a:rPr>
              <a:t>1</a:t>
            </a:r>
            <a:endParaRPr lang="en-US" altLang="zh-CN" sz="2800" b="1" dirty="0">
              <a:latin typeface="微软雅黑" panose="020B0503020204020204" pitchFamily="34" charset="-122"/>
              <a:ea typeface="微软雅黑" panose="020B0503020204020204" pitchFamily="34" charset="-122"/>
            </a:endParaRPr>
          </a:p>
        </p:txBody>
      </p:sp>
      <p:sp>
        <p:nvSpPr>
          <p:cNvPr id="1049058" name="Text Box 42"/>
          <p:cNvSpPr txBox="1">
            <a:spLocks noChangeArrowheads="1"/>
          </p:cNvSpPr>
          <p:nvPr/>
        </p:nvSpPr>
        <p:spPr bwMode="auto">
          <a:xfrm>
            <a:off x="4723388"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2</a:t>
            </a:r>
            <a:endParaRPr lang="en-US" altLang="zh-CN" dirty="0"/>
          </a:p>
        </p:txBody>
      </p:sp>
      <p:sp>
        <p:nvSpPr>
          <p:cNvPr id="1049071" name="Text Box 56"/>
          <p:cNvSpPr txBox="1">
            <a:spLocks noChangeArrowheads="1"/>
          </p:cNvSpPr>
          <p:nvPr/>
        </p:nvSpPr>
        <p:spPr bwMode="auto">
          <a:xfrm>
            <a:off x="6891834" y="2562625"/>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3</a:t>
            </a:r>
            <a:endParaRPr lang="en-US" altLang="zh-CN" dirty="0"/>
          </a:p>
        </p:txBody>
      </p:sp>
      <p:sp>
        <p:nvSpPr>
          <p:cNvPr id="1049082" name="Text Box 73"/>
          <p:cNvSpPr txBox="1">
            <a:spLocks noChangeArrowheads="1"/>
          </p:cNvSpPr>
          <p:nvPr/>
        </p:nvSpPr>
        <p:spPr bwMode="auto">
          <a:xfrm>
            <a:off x="9023375"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4</a:t>
            </a:r>
            <a:endParaRPr lang="en-US" altLang="zh-CN" dirty="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1" name="Rectangle 3"/>
          <p:cNvSpPr>
            <a:spLocks noGrp="1" noChangeArrowheads="1"/>
          </p:cNvSpPr>
          <p:nvPr>
            <p:ph idx="4294967295"/>
          </p:nvPr>
        </p:nvSpPr>
        <p:spPr>
          <a:xfrm>
            <a:off x="2783632" y="1299976"/>
            <a:ext cx="5652832" cy="710137"/>
          </a:xfrm>
          <a:prstGeom prst="rect">
            <a:avLst/>
          </a:prstGeom>
        </p:spPr>
        <p:txBody>
          <a:bodyPr vert="horz" wrap="square" lIns="91440" tIns="45720" rIns="91440" bIns="45720" numCol="1" anchor="t" anchorCtr="0" compatLnSpc="1"/>
          <a:lstStyle/>
          <a:p>
            <a:pPr eaLnBrk="1" hangingPunct="1">
              <a:lnSpc>
                <a:spcPct val="120000"/>
              </a:lnSpc>
              <a:buNone/>
            </a:pPr>
            <a:r>
              <a:rPr lang="zh-CN" altLang="en-US" b="1" dirty="0">
                <a:latin typeface="微软雅黑" panose="020B0503020204020204" pitchFamily="34" charset="-122"/>
                <a:ea typeface="微软雅黑" panose="020B0503020204020204" pitchFamily="34" charset="-122"/>
              </a:rPr>
              <a:t>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安全生产监管体制所</a:t>
            </a:r>
            <a:r>
              <a:rPr lang="zh-CN" altLang="en-US" b="1" dirty="0" smtClean="0">
                <a:latin typeface="微软雅黑" panose="020B0503020204020204" pitchFamily="34" charset="-122"/>
                <a:ea typeface="微软雅黑" panose="020B0503020204020204" pitchFamily="34" charset="-122"/>
              </a:rPr>
              <a:t>决</a:t>
            </a:r>
            <a:endParaRPr lang="zh-CN" altLang="en-US" b="1" dirty="0">
              <a:latin typeface="微软雅黑" panose="020B0503020204020204" pitchFamily="34" charset="-122"/>
              <a:ea typeface="微软雅黑" panose="020B0503020204020204" pitchFamily="34" charset="-122"/>
            </a:endParaRPr>
          </a:p>
        </p:txBody>
      </p:sp>
      <p:sp>
        <p:nvSpPr>
          <p:cNvPr id="1049092" name="Rectangle 4"/>
          <p:cNvSpPr>
            <a:spLocks noGrp="1"/>
          </p:cNvSpPr>
          <p:nvPr>
            <p:ph type="title"/>
          </p:nvPr>
        </p:nvSpPr>
        <p:spPr>
          <a:xfrm>
            <a:off x="2639219" y="331454"/>
            <a:ext cx="6913562" cy="584775"/>
          </a:xfrm>
          <a:noFill/>
          <a:ln w="9525">
            <a:noFill/>
          </a:ln>
        </p:spPr>
        <p:txBody>
          <a:bodyPr wrap="square">
            <a:spAutoFit/>
          </a:bodyPr>
          <a:lstStyle/>
          <a:p>
            <a:pPr algn="ctr" eaLnBrk="1" hangingPunct="1"/>
            <a:r>
              <a:rPr lang="zh-CN" altLang="en-US" sz="3200" kern="1200" dirty="0" smtClean="0">
                <a:solidFill>
                  <a:srgbClr val="1D428B"/>
                </a:solidFill>
                <a:latin typeface="微软雅黑" panose="020B0503020204020204" pitchFamily="34" charset="-122"/>
                <a:ea typeface="微软雅黑" panose="020B0503020204020204" pitchFamily="34" charset="-122"/>
              </a:rPr>
              <a:t>为什么</a:t>
            </a:r>
            <a:r>
              <a:rPr lang="zh-CN" altLang="en-US" sz="3200" kern="1200" dirty="0">
                <a:solidFill>
                  <a:srgbClr val="1D428B"/>
                </a:solidFill>
                <a:latin typeface="微软雅黑" panose="020B0503020204020204" pitchFamily="34" charset="-122"/>
                <a:ea typeface="微软雅黑" panose="020B0503020204020204" pitchFamily="34" charset="-122"/>
              </a:rPr>
              <a:t>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927648" y="2060848"/>
            <a:ext cx="5741044" cy="720080"/>
            <a:chOff x="2717552" y="1916832"/>
            <a:chExt cx="5741044" cy="720080"/>
          </a:xfrm>
        </p:grpSpPr>
        <p:sp>
          <p:nvSpPr>
            <p:cNvPr id="2" name="椭圆 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927648" y="2998899"/>
            <a:ext cx="5741044" cy="720080"/>
            <a:chOff x="2717552" y="1916832"/>
            <a:chExt cx="5741044" cy="720080"/>
          </a:xfrm>
        </p:grpSpPr>
        <p:sp>
          <p:nvSpPr>
            <p:cNvPr id="12" name="椭圆 1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927896" y="3936950"/>
            <a:ext cx="5741044" cy="720080"/>
            <a:chOff x="2717552" y="1916832"/>
            <a:chExt cx="5741044" cy="720080"/>
          </a:xfrm>
        </p:grpSpPr>
        <p:sp>
          <p:nvSpPr>
            <p:cNvPr id="17" name="椭圆 1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927648" y="4875001"/>
            <a:ext cx="5741044" cy="720080"/>
            <a:chOff x="2717552" y="1916832"/>
            <a:chExt cx="5741044" cy="720080"/>
          </a:xfrm>
        </p:grpSpPr>
        <p:sp>
          <p:nvSpPr>
            <p:cNvPr id="22" name="椭圆 2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927648" y="5813051"/>
            <a:ext cx="5741044" cy="720080"/>
            <a:chOff x="2717552" y="1916832"/>
            <a:chExt cx="5741044" cy="720080"/>
          </a:xfrm>
        </p:grpSpPr>
        <p:sp>
          <p:nvSpPr>
            <p:cNvPr id="27" name="椭圆 2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803271" y="2156620"/>
            <a:ext cx="2492990" cy="535531"/>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政府统一领导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792355" y="3096995"/>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部门依法监管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792355" y="4035580"/>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企业全面负责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767203" y="4991474"/>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群众参与监督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4788287" y="5889308"/>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社会广泛支持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7" name="Rectangle 2"/>
          <p:cNvSpPr>
            <a:spLocks noGrp="1"/>
          </p:cNvSpPr>
          <p:nvPr>
            <p:ph idx="4294967295"/>
          </p:nvPr>
        </p:nvSpPr>
        <p:spPr>
          <a:xfrm>
            <a:off x="1343472" y="2006101"/>
            <a:ext cx="5112568" cy="612601"/>
          </a:xfrm>
          <a:prstGeom prst="rect">
            <a:avLst/>
          </a:prstGeom>
        </p:spPr>
        <p:txBody>
          <a:bodyPr vert="horz" wrap="square" lIns="91440" tIns="45720" rIns="91440" bIns="45720" numCol="1" anchor="t" anchorCtr="0" compatLnSpc="1"/>
          <a:lstStyle/>
          <a:p>
            <a:pPr marL="0" eaLnBrk="1" hangingPunct="1">
              <a:spcBef>
                <a:spcPts val="0"/>
              </a:spcBef>
              <a:buNone/>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生产安全事故预防规律所</a:t>
            </a:r>
            <a:r>
              <a:rPr lang="zh-CN" altLang="en-US" sz="2400" b="1" dirty="0" smtClean="0">
                <a:latin typeface="微软雅黑" panose="020B0503020204020204" pitchFamily="34" charset="-122"/>
                <a:ea typeface="微软雅黑" panose="020B0503020204020204" pitchFamily="34" charset="-122"/>
              </a:rPr>
              <a:t>要求</a:t>
            </a:r>
            <a:endParaRPr lang="zh-CN" altLang="en-US" sz="2400" b="1" dirty="0">
              <a:latin typeface="微软雅黑" panose="020B0503020204020204" pitchFamily="34" charset="-122"/>
              <a:ea typeface="微软雅黑" panose="020B0503020204020204" pitchFamily="34" charset="-122"/>
            </a:endParaRPr>
          </a:p>
        </p:txBody>
      </p:sp>
      <p:sp>
        <p:nvSpPr>
          <p:cNvPr id="1049098" name="Rectangle 3"/>
          <p:cNvSpPr>
            <a:spLocks noGrp="1"/>
          </p:cNvSpPr>
          <p:nvPr>
            <p:ph type="title"/>
          </p:nvPr>
        </p:nvSpPr>
        <p:spPr>
          <a:xfrm>
            <a:off x="2318861" y="323275"/>
            <a:ext cx="7577170" cy="584775"/>
          </a:xfrm>
          <a:noFill/>
          <a:ln w="9525">
            <a:noFill/>
          </a:ln>
        </p:spPr>
        <p:txBody>
          <a:bodyPr wrap="square">
            <a:spAutoFit/>
          </a:bodyPr>
          <a:lstStyle/>
          <a:p>
            <a:pPr algn="ctr" eaLnBrk="1" hangingPunct="1"/>
            <a:r>
              <a:rPr lang="zh-CN" altLang="en-US" sz="3200" kern="1200" dirty="0" smtClean="0">
                <a:solidFill>
                  <a:srgbClr val="1D428B"/>
                </a:solidFill>
                <a:latin typeface="微软雅黑" panose="020B0503020204020204" pitchFamily="34" charset="-122"/>
                <a:ea typeface="微软雅黑" panose="020B0503020204020204" pitchFamily="34" charset="-122"/>
              </a:rPr>
              <a:t>为什么</a:t>
            </a:r>
            <a:r>
              <a:rPr lang="zh-CN" altLang="en-US" sz="3200" kern="1200" dirty="0">
                <a:solidFill>
                  <a:srgbClr val="1D428B"/>
                </a:solidFill>
                <a:latin typeface="微软雅黑" panose="020B0503020204020204" pitchFamily="34" charset="-122"/>
                <a:ea typeface="微软雅黑" panose="020B0503020204020204" pitchFamily="34" charset="-122"/>
              </a:rPr>
              <a:t>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3" name="矩形 2"/>
          <p:cNvSpPr/>
          <p:nvPr/>
        </p:nvSpPr>
        <p:spPr>
          <a:xfrm>
            <a:off x="2927292" y="3334542"/>
            <a:ext cx="6096000" cy="456148"/>
          </a:xfrm>
          <a:prstGeom prst="rect">
            <a:avLst/>
          </a:prstGeom>
        </p:spPr>
        <p:txBody>
          <a:bodyPr vert="horz" wrap="square" lIns="91440" tIns="45720" rIns="91440" bIns="45720" numCol="1" anchor="t" anchorCtr="0" compatLnSpc="1"/>
          <a:lstStyle/>
          <a:p>
            <a:pPr marL="0" lvl="1" algn="ctr" rtl="0" eaLnBrk="0" hangingPunct="0">
              <a:spcBef>
                <a:spcPts val="0"/>
              </a:spcBef>
              <a:buClr>
                <a:schemeClr val="accent1"/>
              </a:buClr>
              <a:buSzPct val="75000"/>
            </a:pPr>
            <a:r>
              <a:rPr lang="zh-CN" altLang="en-US" sz="2000" dirty="0">
                <a:latin typeface="微软雅黑" panose="020B0503020204020204" pitchFamily="34" charset="-122"/>
                <a:ea typeface="微软雅黑" panose="020B0503020204020204" pitchFamily="34" charset="-122"/>
              </a:rPr>
              <a:t>事故致因４Ｍ要素－企业是事故发生之源</a:t>
            </a:r>
            <a:endParaRPr lang="zh-CN" altLang="en-US" sz="2000" dirty="0">
              <a:latin typeface="微软雅黑" panose="020B0503020204020204" pitchFamily="34" charset="-122"/>
              <a:ea typeface="微软雅黑" panose="020B0503020204020204" pitchFamily="34" charset="-122"/>
            </a:endParaRPr>
          </a:p>
        </p:txBody>
      </p:sp>
      <p:sp>
        <p:nvSpPr>
          <p:cNvPr id="4" name="平行四边形 3"/>
          <p:cNvSpPr/>
          <p:nvPr/>
        </p:nvSpPr>
        <p:spPr>
          <a:xfrm flipH="1">
            <a:off x="1086594"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flipH="1">
            <a:off x="3647728" y="4509120"/>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flipH="1">
            <a:off x="6208862"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flipH="1">
            <a:off x="8757148" y="4507825"/>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88010"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人的不安全行为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768344"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物的不安全状态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765519" y="4537887"/>
            <a:ext cx="1415772" cy="830997"/>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生产</a:t>
            </a:r>
            <a:r>
              <a:rPr lang="zh-CN" altLang="en-US" sz="2400" b="1" dirty="0" smtClean="0">
                <a:solidFill>
                  <a:schemeClr val="bg1"/>
                </a:solidFill>
                <a:latin typeface="微软雅黑" panose="020B0503020204020204" pitchFamily="34" charset="-122"/>
                <a:ea typeface="微软雅黑" panose="020B0503020204020204" pitchFamily="34" charset="-122"/>
              </a:rPr>
              <a:t>作业</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环境</a:t>
            </a:r>
            <a:r>
              <a:rPr lang="zh-CN" altLang="en-US" sz="2400" b="1" dirty="0">
                <a:solidFill>
                  <a:schemeClr val="bg1"/>
                </a:solidFill>
                <a:latin typeface="微软雅黑" panose="020B0503020204020204" pitchFamily="34" charset="-122"/>
                <a:ea typeface="微软雅黑" panose="020B0503020204020204" pitchFamily="34" charset="-122"/>
              </a:rPr>
              <a:t>不良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9006028" y="4745044"/>
            <a:ext cx="2031325"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安全管理欠缺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5</a:t>
            </a:r>
            <a:endParaRPr lang="zh-CN" altLang="en-US" sz="16600" b="1" i="1" dirty="0">
              <a:latin typeface="+mn-lt"/>
            </a:endParaRPr>
          </a:p>
        </p:txBody>
      </p:sp>
      <p:sp>
        <p:nvSpPr>
          <p:cNvPr id="8" name="矩形 7"/>
          <p:cNvSpPr/>
          <p:nvPr/>
        </p:nvSpPr>
        <p:spPr>
          <a:xfrm>
            <a:off x="4457526" y="2844046"/>
            <a:ext cx="5109091"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怎样建立责任体系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p:cNvSpPr/>
          <p:nvPr/>
        </p:nvSpPr>
        <p:spPr>
          <a:xfrm>
            <a:off x="4619836" y="323275"/>
            <a:ext cx="295232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宏观责任体系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55440" y="2348880"/>
            <a:ext cx="2520280" cy="2952328"/>
            <a:chOff x="1271464" y="2492896"/>
            <a:chExt cx="2520280" cy="2952328"/>
          </a:xfrm>
        </p:grpSpPr>
        <p:sp>
          <p:nvSpPr>
            <p:cNvPr id="16" name="矩形 15"/>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752611" y="2348880"/>
            <a:ext cx="2520280" cy="2952328"/>
            <a:chOff x="1271464" y="2492896"/>
            <a:chExt cx="2520280" cy="2952328"/>
          </a:xfrm>
        </p:grpSpPr>
        <p:sp>
          <p:nvSpPr>
            <p:cNvPr id="22" name="矩形 2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449782" y="2348880"/>
            <a:ext cx="2520280" cy="2952328"/>
            <a:chOff x="1271464" y="2492896"/>
            <a:chExt cx="2520280" cy="2952328"/>
          </a:xfrm>
        </p:grpSpPr>
        <p:sp>
          <p:nvSpPr>
            <p:cNvPr id="27" name="矩形 26"/>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9146952" y="2348880"/>
            <a:ext cx="2520280" cy="2952328"/>
            <a:chOff x="1271464" y="2492896"/>
            <a:chExt cx="2520280" cy="2952328"/>
          </a:xfrm>
        </p:grpSpPr>
        <p:sp>
          <p:nvSpPr>
            <p:cNvPr id="32" name="矩形 3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1446271" y="2347752"/>
            <a:ext cx="1723549" cy="407291"/>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政府监管部门</a:t>
            </a:r>
            <a:endParaRPr lang="zh-CN" altLang="en-US" sz="2000" b="1" dirty="0">
              <a:latin typeface="微软雅黑" panose="020B0503020204020204" pitchFamily="34" charset="-122"/>
              <a:ea typeface="微软雅黑" panose="020B0503020204020204" pitchFamily="34" charset="-122"/>
            </a:endParaRPr>
          </a:p>
        </p:txBody>
      </p:sp>
      <p:sp>
        <p:nvSpPr>
          <p:cNvPr id="37" name="矩形 36"/>
          <p:cNvSpPr/>
          <p:nvPr/>
        </p:nvSpPr>
        <p:spPr>
          <a:xfrm>
            <a:off x="4150976" y="2361354"/>
            <a:ext cx="1723549"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生产经营单位</a:t>
            </a:r>
            <a:endParaRPr lang="zh-CN" altLang="en-US" sz="2000" b="1" dirty="0">
              <a:latin typeface="微软雅黑" panose="020B0503020204020204" pitchFamily="34" charset="-122"/>
              <a:ea typeface="微软雅黑" panose="020B0503020204020204" pitchFamily="34" charset="-122"/>
            </a:endParaRPr>
          </a:p>
        </p:txBody>
      </p:sp>
      <p:sp>
        <p:nvSpPr>
          <p:cNvPr id="38" name="矩形 37"/>
          <p:cNvSpPr/>
          <p:nvPr/>
        </p:nvSpPr>
        <p:spPr>
          <a:xfrm>
            <a:off x="6591667" y="2361354"/>
            <a:ext cx="2236510" cy="403957"/>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安全技术服务机构</a:t>
            </a:r>
            <a:endParaRPr lang="zh-CN" altLang="en-US" sz="2000" b="1" dirty="0">
              <a:latin typeface="微软雅黑" panose="020B0503020204020204" pitchFamily="34" charset="-122"/>
              <a:ea typeface="微软雅黑" panose="020B0503020204020204" pitchFamily="34" charset="-122"/>
            </a:endParaRPr>
          </a:p>
        </p:txBody>
      </p:sp>
      <p:sp>
        <p:nvSpPr>
          <p:cNvPr id="39" name="矩形 38"/>
          <p:cNvSpPr/>
          <p:nvPr/>
        </p:nvSpPr>
        <p:spPr>
          <a:xfrm>
            <a:off x="9787293" y="2358212"/>
            <a:ext cx="1210588"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社会组织</a:t>
            </a:r>
            <a:endParaRPr lang="zh-CN" altLang="en-US" sz="2000" b="1" dirty="0">
              <a:latin typeface="微软雅黑" panose="020B0503020204020204" pitchFamily="34" charset="-122"/>
              <a:ea typeface="微软雅黑" panose="020B0503020204020204" pitchFamily="34" charset="-122"/>
            </a:endParaRPr>
          </a:p>
        </p:txBody>
      </p:sp>
      <p:sp>
        <p:nvSpPr>
          <p:cNvPr id="40" name="矩形 39"/>
          <p:cNvSpPr/>
          <p:nvPr/>
        </p:nvSpPr>
        <p:spPr>
          <a:xfrm>
            <a:off x="1108625" y="3045687"/>
            <a:ext cx="2555540"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行政审批、许可；</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认证审核、验收；</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技术鉴定、监察；</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过程监督、管理等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3878625" y="3022815"/>
            <a:ext cx="2503415"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生产经营活动；</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安全技术保障；</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安全管理措施；</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事故应急报告等；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915047" y="3045671"/>
            <a:ext cx="212275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安全评价；</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检测检验；</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技术咨询；</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培训服务等；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9676553" y="3022815"/>
            <a:ext cx="209982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工会监督；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公民监督；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社区监督；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舆论监督等。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0" name="矩形 5"/>
          <p:cNvSpPr/>
          <p:nvPr/>
        </p:nvSpPr>
        <p:spPr>
          <a:xfrm>
            <a:off x="4566533" y="323275"/>
            <a:ext cx="3084016" cy="584775"/>
          </a:xfrm>
          <a:prstGeom prst="rect">
            <a:avLst/>
          </a:prstGeom>
          <a:noFill/>
          <a:ln w="9525">
            <a:noFill/>
          </a:ln>
        </p:spPr>
        <p:txBody>
          <a:bodyPr wrap="square">
            <a:spAutoFit/>
          </a:bodyPr>
          <a:lstStyle/>
          <a:p>
            <a:pPr marL="0" lvl="1" algn="ctr"/>
            <a:r>
              <a:rPr lang="zh-CN" altLang="en-US" sz="3200" b="1" dirty="0">
                <a:solidFill>
                  <a:srgbClr val="1D428B"/>
                </a:solidFill>
                <a:latin typeface="微软雅黑" panose="020B0503020204020204" pitchFamily="34" charset="-122"/>
                <a:ea typeface="微软雅黑" panose="020B0503020204020204" pitchFamily="34" charset="-122"/>
              </a:rPr>
              <a:t>法律责任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13343" t="737" r="21922" b="2209"/>
          <a:stretch>
            <a:fillRect/>
          </a:stretch>
        </p:blipFill>
        <p:spPr>
          <a:xfrm>
            <a:off x="3144349" y="1821944"/>
            <a:ext cx="1399152" cy="1399152"/>
          </a:xfrm>
          <a:custGeom>
            <a:avLst/>
            <a:gdLst>
              <a:gd name="connsiteX0" fmla="*/ 2130148 w 4260296"/>
              <a:gd name="connsiteY0" fmla="*/ 0 h 4260296"/>
              <a:gd name="connsiteX1" fmla="*/ 4260296 w 4260296"/>
              <a:gd name="connsiteY1" fmla="*/ 2130148 h 4260296"/>
              <a:gd name="connsiteX2" fmla="*/ 2130148 w 4260296"/>
              <a:gd name="connsiteY2" fmla="*/ 4260296 h 4260296"/>
              <a:gd name="connsiteX3" fmla="*/ 0 w 4260296"/>
              <a:gd name="connsiteY3" fmla="*/ 2130148 h 4260296"/>
              <a:gd name="connsiteX4" fmla="*/ 2130148 w 4260296"/>
              <a:gd name="connsiteY4" fmla="*/ 0 h 426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296" h="4260296">
                <a:moveTo>
                  <a:pt x="2130148" y="0"/>
                </a:moveTo>
                <a:cubicBezTo>
                  <a:pt x="3306596" y="0"/>
                  <a:pt x="4260296" y="953700"/>
                  <a:pt x="4260296" y="2130148"/>
                </a:cubicBezTo>
                <a:cubicBezTo>
                  <a:pt x="4260296" y="3306596"/>
                  <a:pt x="3306596" y="4260296"/>
                  <a:pt x="2130148" y="4260296"/>
                </a:cubicBezTo>
                <a:cubicBezTo>
                  <a:pt x="953700" y="4260296"/>
                  <a:pt x="0" y="3306596"/>
                  <a:pt x="0" y="2130148"/>
                </a:cubicBezTo>
                <a:cubicBezTo>
                  <a:pt x="0" y="953700"/>
                  <a:pt x="953700" y="0"/>
                  <a:pt x="2130148" y="0"/>
                </a:cubicBezTo>
                <a:close/>
              </a:path>
            </a:pathLst>
          </a:cu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7846" t="17211" r="27103" b="254"/>
          <a:stretch>
            <a:fillRect/>
          </a:stretch>
        </p:blipFill>
        <p:spPr>
          <a:xfrm>
            <a:off x="3144349" y="3438040"/>
            <a:ext cx="1399152" cy="1399152"/>
          </a:xfrm>
          <a:custGeom>
            <a:avLst/>
            <a:gdLst>
              <a:gd name="connsiteX0" fmla="*/ 1296144 w 2592288"/>
              <a:gd name="connsiteY0" fmla="*/ 0 h 2592288"/>
              <a:gd name="connsiteX1" fmla="*/ 2592288 w 2592288"/>
              <a:gd name="connsiteY1" fmla="*/ 1296144 h 2592288"/>
              <a:gd name="connsiteX2" fmla="*/ 1296144 w 2592288"/>
              <a:gd name="connsiteY2" fmla="*/ 2592288 h 2592288"/>
              <a:gd name="connsiteX3" fmla="*/ 0 w 2592288"/>
              <a:gd name="connsiteY3" fmla="*/ 1296144 h 2592288"/>
              <a:gd name="connsiteX4" fmla="*/ 1296144 w 2592288"/>
              <a:gd name="connsiteY4" fmla="*/ 0 h 259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2592288">
                <a:moveTo>
                  <a:pt x="1296144" y="0"/>
                </a:moveTo>
                <a:cubicBezTo>
                  <a:pt x="2011985" y="0"/>
                  <a:pt x="2592288" y="580303"/>
                  <a:pt x="2592288" y="1296144"/>
                </a:cubicBezTo>
                <a:cubicBezTo>
                  <a:pt x="2592288" y="2011985"/>
                  <a:pt x="2011985" y="2592288"/>
                  <a:pt x="1296144" y="2592288"/>
                </a:cubicBezTo>
                <a:cubicBezTo>
                  <a:pt x="580303" y="2592288"/>
                  <a:pt x="0" y="2011985"/>
                  <a:pt x="0" y="1296144"/>
                </a:cubicBezTo>
                <a:cubicBezTo>
                  <a:pt x="0" y="580303"/>
                  <a:pt x="580303" y="0"/>
                  <a:pt x="1296144" y="0"/>
                </a:cubicBezTo>
                <a:close/>
              </a:path>
            </a:pathLst>
          </a:cu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30267" t="592" r="11395" b="10511"/>
          <a:stretch>
            <a:fillRect/>
          </a:stretch>
        </p:blipFill>
        <p:spPr>
          <a:xfrm>
            <a:off x="3144349" y="5010461"/>
            <a:ext cx="1399152" cy="1399152"/>
          </a:xfrm>
          <a:custGeom>
            <a:avLst/>
            <a:gdLst>
              <a:gd name="connsiteX0" fmla="*/ 1944216 w 3888432"/>
              <a:gd name="connsiteY0" fmla="*/ 0 h 3888432"/>
              <a:gd name="connsiteX1" fmla="*/ 3888432 w 3888432"/>
              <a:gd name="connsiteY1" fmla="*/ 1944216 h 3888432"/>
              <a:gd name="connsiteX2" fmla="*/ 1944216 w 3888432"/>
              <a:gd name="connsiteY2" fmla="*/ 3888432 h 3888432"/>
              <a:gd name="connsiteX3" fmla="*/ 0 w 3888432"/>
              <a:gd name="connsiteY3" fmla="*/ 1944216 h 3888432"/>
              <a:gd name="connsiteX4" fmla="*/ 1944216 w 3888432"/>
              <a:gd name="connsiteY4" fmla="*/ 0 h 388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432" h="3888432">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p:spPr>
      </p:pic>
      <p:sp>
        <p:nvSpPr>
          <p:cNvPr id="12" name="椭圆 11"/>
          <p:cNvSpPr/>
          <p:nvPr/>
        </p:nvSpPr>
        <p:spPr>
          <a:xfrm>
            <a:off x="3148506" y="1821944"/>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44349" y="2251674"/>
            <a:ext cx="1422184"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行政责任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148506" y="3442197"/>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27729" y="3888031"/>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148506" y="5014618"/>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150761" y="5482383"/>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半闭框 24"/>
          <p:cNvSpPr/>
          <p:nvPr/>
        </p:nvSpPr>
        <p:spPr>
          <a:xfrm rot="8018642">
            <a:off x="5050802" y="210272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rot="8018642">
            <a:off x="5464110" y="210730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6891520" y="2216337"/>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行政处罚</a:t>
            </a:r>
            <a:endParaRPr lang="zh-CN" altLang="en-US" sz="2400" b="1" dirty="0">
              <a:latin typeface="微软雅黑" panose="020B0503020204020204" pitchFamily="34" charset="-122"/>
              <a:ea typeface="微软雅黑" panose="020B0503020204020204" pitchFamily="34" charset="-122"/>
            </a:endParaRPr>
          </a:p>
        </p:txBody>
      </p:sp>
      <p:sp>
        <p:nvSpPr>
          <p:cNvPr id="28" name="半闭框 27"/>
          <p:cNvSpPr/>
          <p:nvPr/>
        </p:nvSpPr>
        <p:spPr>
          <a:xfrm rot="8018642">
            <a:off x="5050802" y="3781178"/>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8018642">
            <a:off x="5464110" y="3785762"/>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6888088" y="3888031"/>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刑事处罚</a:t>
            </a:r>
            <a:endParaRPr lang="zh-CN" altLang="en-US" sz="2400" b="1" dirty="0">
              <a:latin typeface="微软雅黑" panose="020B0503020204020204" pitchFamily="34" charset="-122"/>
              <a:ea typeface="微软雅黑" panose="020B0503020204020204" pitchFamily="34" charset="-122"/>
            </a:endParaRPr>
          </a:p>
        </p:txBody>
      </p:sp>
      <p:sp>
        <p:nvSpPr>
          <p:cNvPr id="21" name="矩形 20"/>
          <p:cNvSpPr/>
          <p:nvPr/>
        </p:nvSpPr>
        <p:spPr>
          <a:xfrm>
            <a:off x="6888088" y="5559725"/>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经济处罚</a:t>
            </a:r>
            <a:endParaRPr lang="zh-CN" altLang="en-US" sz="2400" b="1" dirty="0">
              <a:latin typeface="微软雅黑" panose="020B0503020204020204" pitchFamily="34" charset="-122"/>
              <a:ea typeface="微软雅黑" panose="020B0503020204020204" pitchFamily="34" charset="-122"/>
            </a:endParaRPr>
          </a:p>
        </p:txBody>
      </p:sp>
      <p:sp>
        <p:nvSpPr>
          <p:cNvPr id="33" name="半闭框 32"/>
          <p:cNvSpPr/>
          <p:nvPr/>
        </p:nvSpPr>
        <p:spPr>
          <a:xfrm rot="8018642">
            <a:off x="5077489" y="545387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半闭框 33"/>
          <p:cNvSpPr/>
          <p:nvPr/>
        </p:nvSpPr>
        <p:spPr>
          <a:xfrm rot="8018642">
            <a:off x="5490797" y="545845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1</a:t>
            </a:r>
            <a:endParaRPr lang="zh-CN" altLang="en-US" sz="16600" b="1" i="1" dirty="0">
              <a:latin typeface="+mn-lt"/>
            </a:endParaRPr>
          </a:p>
        </p:txBody>
      </p:sp>
      <p:sp>
        <p:nvSpPr>
          <p:cNvPr id="8" name="矩形 7"/>
          <p:cNvSpPr/>
          <p:nvPr/>
        </p:nvSpPr>
        <p:spPr>
          <a:xfrm>
            <a:off x="4095748" y="3118278"/>
            <a:ext cx="5832648" cy="830997"/>
          </a:xfrm>
          <a:prstGeom prst="rect">
            <a:avLst/>
          </a:prstGeom>
        </p:spPr>
        <p:txBody>
          <a:bodyPr wrap="square">
            <a:spAutoFit/>
          </a:bodyPr>
          <a:lstStyle/>
          <a:p>
            <a:pPr algn="ctr"/>
            <a:r>
              <a:rPr lang="zh-CN" altLang="en-US" sz="4800" b="1" dirty="0">
                <a:latin typeface="微软雅黑" panose="020B0503020204020204" pitchFamily="34" charset="-122"/>
                <a:ea typeface="微软雅黑" panose="020B0503020204020204" pitchFamily="34" charset="-122"/>
                <a:sym typeface="+mn-ea"/>
              </a:rPr>
              <a:t>国家相关的法律法规</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4" name="Rectangle 2"/>
          <p:cNvSpPr>
            <a:spLocks noGrp="1" noChangeArrowheads="1"/>
          </p:cNvSpPr>
          <p:nvPr>
            <p:ph type="body" idx="4294967295"/>
          </p:nvPr>
        </p:nvSpPr>
        <p:spPr>
          <a:xfrm>
            <a:off x="1754374" y="2348880"/>
            <a:ext cx="8568952" cy="2952325"/>
          </a:xfrm>
          <a:prstGeom prst="rect">
            <a:avLst/>
          </a:prstGeom>
          <a:noFill/>
        </p:spPr>
        <p:txBody>
          <a:bodyPr/>
          <a:lstStyle/>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）要明确企业的各级领导、各职能管理部门、各级管理人员、各工作岗位的安全生产职责，做到“横向到边、纵向到底”。</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）建立安全生产管理组织体系要遵循“分线负责，系统管理；分级管理，下管一级；责权一致”的原则。</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smtClean="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）要把为实现安全生产应干的全部工作分配到有关的岗位的安全生产职责中，做到“人人有责”。</a:t>
            </a:r>
            <a:endParaRPr lang="zh-CN" altLang="en-US" sz="2000" b="1" dirty="0">
              <a:latin typeface="微软雅黑" panose="020B0503020204020204" pitchFamily="34" charset="-122"/>
              <a:ea typeface="微软雅黑" panose="020B0503020204020204" pitchFamily="34" charset="-122"/>
            </a:endParaRPr>
          </a:p>
        </p:txBody>
      </p:sp>
      <p:sp>
        <p:nvSpPr>
          <p:cNvPr id="1049135" name="Rectangle 7"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安全生产责任制的具体要求</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6" name="Rectangle 2"/>
          <p:cNvSpPr>
            <a:spLocks noGrp="1" noChangeArrowheads="1"/>
          </p:cNvSpPr>
          <p:nvPr>
            <p:ph type="title"/>
          </p:nvPr>
        </p:nvSpPr>
        <p:spPr>
          <a:xfrm>
            <a:off x="4115668" y="323275"/>
            <a:ext cx="396066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37" name="Rectangle 3"/>
          <p:cNvSpPr>
            <a:spLocks noChangeArrowheads="1"/>
          </p:cNvSpPr>
          <p:nvPr/>
        </p:nvSpPr>
        <p:spPr bwMode="auto">
          <a:xfrm>
            <a:off x="4920838" y="1268760"/>
            <a:ext cx="2350323" cy="461665"/>
          </a:xfrm>
          <a:prstGeom prst="rect">
            <a:avLst/>
          </a:prstGeom>
          <a:noFill/>
          <a:ln w="9525" algn="ctr">
            <a:noFill/>
            <a:miter lim="800000"/>
          </a:ln>
          <a:effectLst/>
        </p:spPr>
        <p:txBody>
          <a:bodyPr wrap="none">
            <a:spAutoFit/>
          </a:bodyPr>
          <a:lstStyle/>
          <a:p>
            <a:r>
              <a:rPr lang="zh-CN" altLang="en-US" sz="2400" b="1" dirty="0">
                <a:latin typeface="微软雅黑" panose="020B0503020204020204" pitchFamily="34" charset="-122"/>
                <a:ea typeface="微软雅黑" panose="020B0503020204020204" pitchFamily="34" charset="-122"/>
              </a:rPr>
              <a:t>两个方面相</a:t>
            </a:r>
            <a:r>
              <a:rPr lang="zh-CN" altLang="en-US" sz="2400" b="1" dirty="0" smtClean="0">
                <a:latin typeface="微软雅黑" panose="020B0503020204020204" pitchFamily="34" charset="-122"/>
                <a:ea typeface="微软雅黑" panose="020B0503020204020204" pitchFamily="34" charset="-122"/>
              </a:rPr>
              <a:t>结合</a:t>
            </a:r>
            <a:endParaRPr lang="zh-CN" altLang="en-US" sz="2400" b="1" dirty="0">
              <a:latin typeface="微软雅黑" panose="020B0503020204020204" pitchFamily="34" charset="-122"/>
              <a:ea typeface="微软雅黑" panose="020B0503020204020204" pitchFamily="34" charset="-122"/>
            </a:endParaRPr>
          </a:p>
        </p:txBody>
      </p:sp>
      <p:sp>
        <p:nvSpPr>
          <p:cNvPr id="1049138" name="Rectangle 4"/>
          <p:cNvSpPr>
            <a:spLocks noChangeArrowheads="1"/>
          </p:cNvSpPr>
          <p:nvPr/>
        </p:nvSpPr>
        <p:spPr bwMode="auto">
          <a:xfrm>
            <a:off x="1631504" y="1874029"/>
            <a:ext cx="9217024" cy="4700806"/>
          </a:xfrm>
          <a:prstGeom prst="rect">
            <a:avLst/>
          </a:prstGeom>
          <a:noFill/>
        </p:spPr>
        <p:txBody>
          <a:bodyPr/>
          <a:lstStyle/>
          <a:p>
            <a:pPr marL="342900" indent="-342900" rtl="0" eaLnBrk="0" hangingPunct="0">
              <a:lnSpc>
                <a:spcPct val="150000"/>
              </a:lnSpc>
              <a:spcBef>
                <a:spcPts val="0"/>
              </a:spcBef>
              <a:buClr>
                <a:schemeClr val="folHlink"/>
              </a:buClr>
              <a:buSzPct val="90000"/>
            </a:pPr>
            <a:r>
              <a:rPr lang="zh-CN" altLang="en-US" sz="2000" b="1" dirty="0">
                <a:latin typeface="微软雅黑" panose="020B0503020204020204" pitchFamily="34" charset="-122"/>
                <a:ea typeface="微软雅黑" panose="020B0503020204020204" pitchFamily="34" charset="-122"/>
                <a:cs typeface="+mn-cs"/>
              </a:rPr>
              <a:t>一、 以各层次各部门相应职能（分工）制定的安全生产</a:t>
            </a:r>
            <a:r>
              <a:rPr lang="zh-CN" altLang="en-US" sz="2000" b="1" dirty="0" smtClean="0">
                <a:latin typeface="微软雅黑" panose="020B0503020204020204" pitchFamily="34" charset="-122"/>
                <a:ea typeface="微软雅黑" panose="020B0503020204020204" pitchFamily="34" charset="-122"/>
                <a:cs typeface="+mn-cs"/>
              </a:rPr>
              <a:t>责任制</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用</a:t>
            </a:r>
            <a:r>
              <a:rPr lang="zh-CN" altLang="en-US" sz="2000" dirty="0">
                <a:latin typeface="微软雅黑" panose="020B0503020204020204" pitchFamily="34" charset="-122"/>
                <a:ea typeface="微软雅黑" panose="020B0503020204020204" pitchFamily="34" charset="-122"/>
                <a:cs typeface="+mn-cs"/>
              </a:rPr>
              <a:t>这种方法制订的安全生产责任制，与企业的现行组织结构能一一对应，各</a:t>
            </a:r>
            <a:r>
              <a:rPr lang="zh-CN" altLang="en-US" sz="2000" dirty="0" smtClean="0">
                <a:latin typeface="微软雅黑" panose="020B0503020204020204" pitchFamily="34" charset="-122"/>
                <a:ea typeface="微软雅黑" panose="020B0503020204020204" pitchFamily="34" charset="-122"/>
                <a:cs typeface="+mn-cs"/>
              </a:rPr>
              <a:t>层次</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a:t>
            </a:r>
            <a:r>
              <a:rPr lang="zh-CN" altLang="en-US" sz="2000" dirty="0">
                <a:latin typeface="微软雅黑" panose="020B0503020204020204" pitchFamily="34" charset="-122"/>
                <a:ea typeface="微软雅黑" panose="020B0503020204020204" pitchFamily="34" charset="-122"/>
                <a:cs typeface="+mn-cs"/>
              </a:rPr>
              <a:t>各部门的安全生产责任明确、全面，且条理化，能够体现“分级管理，分线</a:t>
            </a:r>
            <a:r>
              <a:rPr lang="zh-CN" altLang="en-US" sz="2000" dirty="0" smtClean="0">
                <a:latin typeface="微软雅黑" panose="020B0503020204020204" pitchFamily="34" charset="-122"/>
                <a:ea typeface="微软雅黑" panose="020B0503020204020204" pitchFamily="34" charset="-122"/>
                <a:cs typeface="+mn-cs"/>
              </a:rPr>
              <a:t>负</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责</a:t>
            </a:r>
            <a:r>
              <a:rPr lang="zh-CN" altLang="en-US" sz="2000" dirty="0">
                <a:latin typeface="微软雅黑" panose="020B0503020204020204" pitchFamily="34" charset="-122"/>
                <a:ea typeface="微软雅黑" panose="020B0503020204020204" pitchFamily="34" charset="-122"/>
                <a:cs typeface="+mn-cs"/>
              </a:rPr>
              <a:t>”的原则。可以避免遗漏重叠，也便于集中考核，但在实践中，遇到具体</a:t>
            </a:r>
            <a:r>
              <a:rPr lang="zh-CN" altLang="en-US" sz="2000" dirty="0" smtClean="0">
                <a:latin typeface="微软雅黑" panose="020B0503020204020204" pitchFamily="34" charset="-122"/>
                <a:ea typeface="微软雅黑" panose="020B0503020204020204" pitchFamily="34" charset="-122"/>
                <a:cs typeface="+mn-cs"/>
              </a:rPr>
              <a:t>活动</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或</a:t>
            </a:r>
            <a:r>
              <a:rPr lang="zh-CN" altLang="en-US" sz="2000" dirty="0">
                <a:latin typeface="微软雅黑" panose="020B0503020204020204" pitchFamily="34" charset="-122"/>
                <a:ea typeface="微软雅黑" panose="020B0503020204020204" pitchFamily="34" charset="-122"/>
                <a:cs typeface="+mn-cs"/>
              </a:rPr>
              <a:t>问题时，由于对活动中的各方职责界定得不具体，时有发生相互推诿或谁都</a:t>
            </a:r>
            <a:r>
              <a:rPr lang="zh-CN" altLang="en-US" sz="2000" dirty="0" smtClean="0">
                <a:latin typeface="微软雅黑" panose="020B0503020204020204" pitchFamily="34" charset="-122"/>
                <a:ea typeface="微软雅黑" panose="020B0503020204020204" pitchFamily="34" charset="-122"/>
                <a:cs typeface="+mn-cs"/>
              </a:rPr>
              <a:t>不</a:t>
            </a:r>
            <a:endParaRPr lang="en-US" altLang="zh-CN" sz="2000" dirty="0" smtClean="0">
              <a:latin typeface="微软雅黑" panose="020B0503020204020204" pitchFamily="34" charset="-122"/>
              <a:ea typeface="微软雅黑" panose="020B0503020204020204" pitchFamily="34" charset="-122"/>
              <a:cs typeface="+mn-cs"/>
            </a:endParaRPr>
          </a:p>
          <a:p>
            <a:pPr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管</a:t>
            </a:r>
            <a:r>
              <a:rPr lang="zh-CN" altLang="en-US" sz="2000" dirty="0">
                <a:latin typeface="微软雅黑" panose="020B0503020204020204" pitchFamily="34" charset="-122"/>
                <a:ea typeface="微软雅黑" panose="020B0503020204020204" pitchFamily="34" charset="-122"/>
                <a:cs typeface="+mn-cs"/>
              </a:rPr>
              <a:t>（遗漏）的现象。</a:t>
            </a:r>
            <a:br>
              <a:rPr lang="zh-CN" altLang="en-US" sz="2000" dirty="0">
                <a:latin typeface="微软雅黑" panose="020B0503020204020204" pitchFamily="34" charset="-122"/>
                <a:ea typeface="微软雅黑" panose="020B0503020204020204" pitchFamily="34" charset="-122"/>
                <a:cs typeface="+mn-cs"/>
              </a:rPr>
            </a:br>
            <a:r>
              <a:rPr lang="zh-CN" altLang="en-US" sz="2000" b="1" dirty="0">
                <a:latin typeface="微软雅黑" panose="020B0503020204020204" pitchFamily="34" charset="-122"/>
                <a:ea typeface="微软雅黑" panose="020B0503020204020204" pitchFamily="34" charset="-122"/>
                <a:cs typeface="+mn-cs"/>
              </a:rPr>
              <a:t>二．以生产经营活动，界定涉及相关部门或层次的安全生产的职责</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在具体的安全事务中，各层次各部门，应该做什么，怎样做，做到什么程度，</a:t>
            </a:r>
            <a:r>
              <a:rPr lang="zh-CN" altLang="en-US" sz="2000" dirty="0" smtClean="0">
                <a:latin typeface="微软雅黑" panose="020B0503020204020204" pitchFamily="34" charset="-122"/>
                <a:ea typeface="微软雅黑" panose="020B0503020204020204" pitchFamily="34" charset="-122"/>
                <a:cs typeface="+mn-cs"/>
              </a:rPr>
              <a:t>什</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么</a:t>
            </a:r>
            <a:r>
              <a:rPr lang="zh-CN" altLang="en-US" sz="2000" dirty="0">
                <a:latin typeface="微软雅黑" panose="020B0503020204020204" pitchFamily="34" charset="-122"/>
                <a:ea typeface="微软雅黑" panose="020B0503020204020204" pitchFamily="34" charset="-122"/>
                <a:cs typeface="+mn-cs"/>
              </a:rPr>
              <a:t>时间做，谁做，规定清楚，杜绝了相互推诿或遗漏，如危险化学品管理、</a:t>
            </a:r>
            <a:r>
              <a:rPr lang="zh-CN" altLang="en-US" sz="2000" dirty="0" smtClean="0">
                <a:latin typeface="微软雅黑" panose="020B0503020204020204" pitchFamily="34" charset="-122"/>
                <a:ea typeface="微软雅黑" panose="020B0503020204020204" pitchFamily="34" charset="-122"/>
                <a:cs typeface="+mn-cs"/>
              </a:rPr>
              <a:t>相关</a:t>
            </a:r>
            <a:endParaRPr lang="en-US" altLang="zh-CN" sz="2000" dirty="0" smtClean="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smtClean="0">
                <a:latin typeface="微软雅黑" panose="020B0503020204020204" pitchFamily="34" charset="-122"/>
                <a:ea typeface="微软雅黑" panose="020B0503020204020204" pitchFamily="34" charset="-122"/>
                <a:cs typeface="+mn-cs"/>
              </a:rPr>
              <a:t>方</a:t>
            </a:r>
            <a:r>
              <a:rPr lang="zh-CN" altLang="en-US" sz="2000" dirty="0">
                <a:latin typeface="微软雅黑" panose="020B0503020204020204" pitchFamily="34" charset="-122"/>
                <a:ea typeface="微软雅黑" panose="020B0503020204020204" pitchFamily="34" charset="-122"/>
                <a:cs typeface="+mn-cs"/>
              </a:rPr>
              <a:t>管理、劳保管理、建设项目等等</a:t>
            </a:r>
            <a:endParaRPr lang="zh-CN" altLang="en-US" sz="2000" dirty="0">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3850"/>
          <a:stretch>
            <a:fillRect/>
          </a:stretch>
        </p:blipFill>
        <p:spPr>
          <a:xfrm>
            <a:off x="4100150" y="2474126"/>
            <a:ext cx="4228097" cy="4199408"/>
          </a:xfrm>
          <a:prstGeom prst="rect">
            <a:avLst/>
          </a:prstGeom>
        </p:spPr>
      </p:pic>
      <p:sp>
        <p:nvSpPr>
          <p:cNvPr id="1049139" name="Rectangle 3"/>
          <p:cNvSpPr>
            <a:spLocks noChangeArrowheads="1"/>
          </p:cNvSpPr>
          <p:nvPr/>
        </p:nvSpPr>
        <p:spPr bwMode="auto">
          <a:xfrm>
            <a:off x="3035300" y="355795"/>
            <a:ext cx="6121400" cy="586957"/>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领导班子其他负责人的安全责任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40" name="Rectangle 8"/>
          <p:cNvSpPr>
            <a:spLocks noChangeArrowheads="1"/>
          </p:cNvSpPr>
          <p:nvPr/>
        </p:nvSpPr>
        <p:spPr bwMode="auto">
          <a:xfrm>
            <a:off x="2846511" y="1556792"/>
            <a:ext cx="6498977" cy="1479509"/>
          </a:xfrm>
          <a:prstGeom prst="rect">
            <a:avLst/>
          </a:prstGeom>
          <a:noFill/>
          <a:ln w="9525" algn="ctr">
            <a:noFill/>
            <a:miter lim="800000"/>
          </a:ln>
          <a:effectLst/>
        </p:spPr>
        <p:txBody>
          <a:bodyPr wrap="square" lIns="90000" tIns="46800" rIns="90000" bIns="46800">
            <a:spAutoFit/>
          </a:bodyPr>
          <a:lstStyle/>
          <a:p>
            <a:pPr algn="l">
              <a:lnSpc>
                <a:spcPct val="150000"/>
              </a:lnSpc>
            </a:pPr>
            <a:r>
              <a:rPr kumimoji="1" lang="zh-CN" altLang="en-US" sz="2000" b="1" dirty="0" smtClean="0">
                <a:latin typeface="微软雅黑" panose="020B0503020204020204" pitchFamily="34" charset="-122"/>
                <a:ea typeface="微软雅黑" panose="020B0503020204020204" pitchFamily="34" charset="-122"/>
              </a:rPr>
              <a:t>相关</a:t>
            </a:r>
            <a:r>
              <a:rPr kumimoji="1" lang="zh-CN" altLang="en-US" sz="2000" b="1" dirty="0">
                <a:latin typeface="微软雅黑" panose="020B0503020204020204" pitchFamily="34" charset="-122"/>
                <a:ea typeface="微软雅黑" panose="020B0503020204020204" pitchFamily="34" charset="-122"/>
              </a:rPr>
              <a:t>规定：分管安全生产的负责人是安全生产直接责任人，对安全生产工作负直接领导责任；其他负责人在其分管工作中涉及安全生产内容的，承担相应的领导责任。</a:t>
            </a:r>
            <a:endParaRPr kumimoji="1"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5" name="标题 1"/>
          <p:cNvSpPr>
            <a:spLocks noGrp="1"/>
          </p:cNvSpPr>
          <p:nvPr>
            <p:ph type="title" idx="4294967295"/>
          </p:nvPr>
        </p:nvSpPr>
        <p:spPr>
          <a:xfrm>
            <a:off x="3935412" y="323275"/>
            <a:ext cx="4321175"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分管领导的安全</a:t>
            </a:r>
            <a:r>
              <a:rPr lang="zh-CN" altLang="en-US" sz="3200" kern="1200" dirty="0" smtClean="0">
                <a:solidFill>
                  <a:srgbClr val="1D428B"/>
                </a:solidFill>
                <a:latin typeface="微软雅黑" panose="020B0503020204020204" pitchFamily="34" charset="-122"/>
                <a:ea typeface="微软雅黑" panose="020B0503020204020204" pitchFamily="34" charset="-122"/>
              </a:rPr>
              <a:t>职责</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46" name="竖排文字占位符 2"/>
          <p:cNvSpPr>
            <a:spLocks noGrp="1"/>
          </p:cNvSpPr>
          <p:nvPr>
            <p:ph type="body" orient="vert" idx="4294967295"/>
          </p:nvPr>
        </p:nvSpPr>
        <p:spPr>
          <a:xfrm>
            <a:off x="1826381" y="1700808"/>
            <a:ext cx="8424936" cy="4249139"/>
          </a:xfrm>
          <a:prstGeom prst="rect">
            <a:avLst/>
          </a:prstGeom>
        </p:spPr>
        <p:txBody>
          <a:bodyPr anchor="ctr">
            <a:normAutofit/>
          </a:bodyPr>
          <a:lstStyle/>
          <a:p>
            <a:pPr marL="0" indent="-273050">
              <a:lnSpc>
                <a:spcPct val="150000"/>
              </a:lnSpc>
              <a:spcBef>
                <a:spcPts val="0"/>
              </a:spcBef>
              <a:buNone/>
            </a:pPr>
            <a:r>
              <a:rPr lang="zh-CN" altLang="en-US" sz="2000" b="1" dirty="0" smtClean="0">
                <a:latin typeface="微软雅黑" panose="020B0503020204020204" pitchFamily="34" charset="-122"/>
                <a:ea typeface="微软雅黑" panose="020B0503020204020204" pitchFamily="34" charset="-122"/>
              </a:rPr>
              <a:t>公司</a:t>
            </a:r>
            <a:r>
              <a:rPr lang="zh-CN" altLang="en-US" sz="2000" b="1" dirty="0">
                <a:latin typeface="微软雅黑" panose="020B0503020204020204" pitchFamily="34" charset="-122"/>
                <a:ea typeface="微软雅黑" panose="020B0503020204020204" pitchFamily="34" charset="-122"/>
              </a:rPr>
              <a:t>安全主管对公司的安全生产工作负直接领导责任，其主要职责是：</a:t>
            </a:r>
            <a:endParaRPr lang="zh-CN" altLang="en-US" sz="2000" b="1"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、制定公司安全生产规章制度、安全技术规程和安全技术措施计划，并组织实施。</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、组织实施公司中长期、年度、特殊时期安全工作规划、目标及实施计划，监督检查各部门、各车间、部门安全职责履行和各项安全生产规章制度的执行情况，及时纠正安全生产工作中的失职和违章行为。</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、组织安全生产检查，落实事故隐患的整改，消除生产安全事故隐患。当现场发生危及员工生命安全的重大隐患和严重问题时，要立即组织采取停产、撤人、排除隐患等紧急处置措施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7" name="竖排文字占位符 2"/>
          <p:cNvSpPr>
            <a:spLocks noGrp="1"/>
          </p:cNvSpPr>
          <p:nvPr>
            <p:ph type="body" orient="vert" idx="4294967295"/>
          </p:nvPr>
        </p:nvSpPr>
        <p:spPr>
          <a:xfrm>
            <a:off x="1898776" y="2132856"/>
            <a:ext cx="8280148" cy="3201023"/>
          </a:xfrm>
          <a:prstGeom prst="rect">
            <a:avLst/>
          </a:prstGeom>
        </p:spPr>
        <p:txBody>
          <a:bodyPr anchor="ctr"/>
          <a:lstStyle/>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、定期组织召开公司安全生产工作会议，分析安全生产动态，及时解决安全生产中存在的问题。</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、组织开展安全生产竞赛活动，总结推广安全生产工作的先进经验。</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、负责组织对安全事故的调查、分析、处理及报告。</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、负责收集有关安全生产法律法规和行政规定等要求，并组织评审。</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、组织危险源的辨识与风险评价</a:t>
            </a:r>
            <a:endParaRPr lang="zh-CN" altLang="en-US" sz="2000" dirty="0">
              <a:latin typeface="微软雅黑" panose="020B0503020204020204" pitchFamily="34" charset="-122"/>
              <a:ea typeface="微软雅黑" panose="020B0503020204020204" pitchFamily="34" charset="-122"/>
            </a:endParaRPr>
          </a:p>
        </p:txBody>
      </p:sp>
      <p:sp>
        <p:nvSpPr>
          <p:cNvPr id="1049148" name="标题 1"/>
          <p:cNvSpPr/>
          <p:nvPr/>
        </p:nvSpPr>
        <p:spPr bwMode="auto">
          <a:xfrm>
            <a:off x="3935760" y="323275"/>
            <a:ext cx="4321175"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分管领导的安全</a:t>
            </a:r>
            <a:r>
              <a:rPr lang="zh-CN" altLang="en-US" sz="3200" b="1" dirty="0" smtClean="0">
                <a:solidFill>
                  <a:srgbClr val="1D428B"/>
                </a:solidFill>
                <a:latin typeface="微软雅黑" panose="020B0503020204020204" pitchFamily="34" charset="-122"/>
                <a:ea typeface="微软雅黑" panose="020B0503020204020204" pitchFamily="34" charset="-122"/>
              </a:rPr>
              <a:t>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2135" y="3212629"/>
            <a:ext cx="7704856" cy="2824101"/>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9" name="Rectangle 10"/>
          <p:cNvSpPr>
            <a:spLocks noChangeArrowheads="1"/>
          </p:cNvSpPr>
          <p:nvPr/>
        </p:nvSpPr>
        <p:spPr bwMode="auto">
          <a:xfrm>
            <a:off x="1728769" y="347311"/>
            <a:ext cx="8734462"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各业务部门负责人的安全责任（部门安全职责）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50" name="Rectangle 16"/>
          <p:cNvSpPr>
            <a:spLocks noChangeArrowheads="1"/>
          </p:cNvSpPr>
          <p:nvPr/>
        </p:nvSpPr>
        <p:spPr bwMode="auto">
          <a:xfrm>
            <a:off x="2199943" y="1696544"/>
            <a:ext cx="7632700" cy="1017844"/>
          </a:xfrm>
          <a:prstGeom prst="rect">
            <a:avLst/>
          </a:prstGeom>
          <a:noFill/>
          <a:ln w="9525" algn="ctr">
            <a:noFill/>
            <a:miter lim="800000"/>
          </a:ln>
          <a:effectLst/>
        </p:spPr>
        <p:txBody>
          <a:bodyPr lIns="90000" tIns="46800" rIns="90000" bIns="46800">
            <a:spAutoFit/>
          </a:bodyPr>
          <a:lstStyle/>
          <a:p>
            <a:pPr algn="l">
              <a:lnSpc>
                <a:spcPct val="150000"/>
              </a:lnSpc>
              <a:spcBef>
                <a:spcPts val="0"/>
              </a:spcBef>
            </a:pPr>
            <a:r>
              <a:rPr lang="zh-CN" altLang="en-US" sz="2000" b="1" dirty="0" smtClean="0">
                <a:latin typeface="微软雅黑" panose="020B0503020204020204" pitchFamily="34" charset="-122"/>
                <a:ea typeface="微软雅黑" panose="020B0503020204020204" pitchFamily="34" charset="-122"/>
              </a:rPr>
              <a:t>按照</a:t>
            </a:r>
            <a:r>
              <a:rPr lang="zh-CN" altLang="en-US" sz="2000" b="1" dirty="0">
                <a:latin typeface="微软雅黑" panose="020B0503020204020204" pitchFamily="34" charset="-122"/>
                <a:ea typeface="微软雅黑" panose="020B0503020204020204" pitchFamily="34" charset="-122"/>
              </a:rPr>
              <a:t>“谁主管，谁负责”原则，要体现责权利关系协调的原则，并力求做到定量化、程序化。</a:t>
            </a:r>
            <a:endParaRPr lang="zh-CN" altLang="en-US" sz="2000" b="1" dirty="0">
              <a:latin typeface="微软雅黑" panose="020B0503020204020204" pitchFamily="34" charset="-122"/>
              <a:ea typeface="微软雅黑" panose="020B0503020204020204" pitchFamily="34" charset="-122"/>
            </a:endParaRPr>
          </a:p>
        </p:txBody>
      </p:sp>
      <p:sp>
        <p:nvSpPr>
          <p:cNvPr id="1049151" name="Rectangle 17"/>
          <p:cNvSpPr>
            <a:spLocks noChangeArrowheads="1"/>
          </p:cNvSpPr>
          <p:nvPr/>
        </p:nvSpPr>
        <p:spPr bwMode="auto">
          <a:xfrm>
            <a:off x="2351908" y="3386769"/>
            <a:ext cx="7345309" cy="2400657"/>
          </a:xfrm>
          <a:prstGeom prst="rect">
            <a:avLst/>
          </a:prstGeom>
          <a:noFill/>
          <a:ln w="9525" algn="ctr">
            <a:noFill/>
            <a:miter lim="800000"/>
          </a:ln>
          <a:effectLst/>
        </p:spPr>
        <p:txBody>
          <a:bodyPr wrap="square">
            <a:spAutoFit/>
          </a:bodyPr>
          <a:lstStyle/>
          <a:p>
            <a:pPr algn="l">
              <a:lnSpc>
                <a:spcPct val="150000"/>
              </a:lnSpc>
              <a:spcBef>
                <a:spcPts val="0"/>
              </a:spcBef>
            </a:pPr>
            <a:r>
              <a:rPr lang="zh-CN" altLang="en-US" sz="2000" b="1" dirty="0" smtClean="0">
                <a:solidFill>
                  <a:schemeClr val="bg1"/>
                </a:solidFill>
                <a:latin typeface="微软雅黑" panose="020B0503020204020204" pitchFamily="34" charset="-122"/>
                <a:ea typeface="微软雅黑" panose="020B0503020204020204" pitchFamily="34" charset="-122"/>
              </a:rPr>
              <a:t>这里</a:t>
            </a:r>
            <a:r>
              <a:rPr lang="zh-CN" altLang="en-US" sz="2000" b="1" dirty="0">
                <a:solidFill>
                  <a:schemeClr val="bg1"/>
                </a:solidFill>
                <a:latin typeface="微软雅黑" panose="020B0503020204020204" pitchFamily="34" charset="-122"/>
                <a:ea typeface="微软雅黑" panose="020B0503020204020204" pitchFamily="34" charset="-122"/>
              </a:rPr>
              <a:t>特别强调：安全职能部门是企业安全生产工作的综合管理部门，对其它职能部门的安全生产管理工作进行综合协调和监督；责任主体是主管领导和各级专业部门，主管领导和各部门都要对所管专业，范围内的安全负责，就是明确责任主体和监管主体，进一步落实责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351908" y="3386769"/>
            <a:ext cx="7345309" cy="24901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152" name="AutoShape 3"/>
          <p:cNvSpPr>
            <a:spLocks noChangeArrowheads="1"/>
          </p:cNvSpPr>
          <p:nvPr/>
        </p:nvSpPr>
        <p:spPr bwMode="auto">
          <a:xfrm>
            <a:off x="1881981" y="2359025"/>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3" name="AutoShape 4"/>
          <p:cNvSpPr>
            <a:spLocks noChangeArrowheads="1"/>
          </p:cNvSpPr>
          <p:nvPr/>
        </p:nvSpPr>
        <p:spPr bwMode="auto">
          <a:xfrm>
            <a:off x="1881981" y="1663700"/>
            <a:ext cx="8313737" cy="593725"/>
          </a:xfrm>
          <a:prstGeom prst="roundRect">
            <a:avLst>
              <a:gd name="adj" fmla="val 16667"/>
            </a:avLst>
          </a:prstGeom>
          <a:solidFill>
            <a:srgbClr val="1D428B"/>
          </a:solidFill>
          <a:ln w="28575">
            <a:no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6" name="Group 6"/>
          <p:cNvGrpSpPr/>
          <p:nvPr/>
        </p:nvGrpSpPr>
        <p:grpSpPr bwMode="auto">
          <a:xfrm>
            <a:off x="9776618" y="2016122"/>
            <a:ext cx="187325" cy="601662"/>
            <a:chOff x="0" y="0"/>
            <a:chExt cx="130" cy="418"/>
          </a:xfrm>
        </p:grpSpPr>
        <p:sp>
          <p:nvSpPr>
            <p:cNvPr id="1049154" name="Oval 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5" name="Oval 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6" name="AutoShape 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7" name="Group 10"/>
          <p:cNvGrpSpPr/>
          <p:nvPr/>
        </p:nvGrpSpPr>
        <p:grpSpPr bwMode="auto">
          <a:xfrm>
            <a:off x="2034381" y="2000247"/>
            <a:ext cx="187325" cy="601662"/>
            <a:chOff x="0" y="0"/>
            <a:chExt cx="130" cy="418"/>
          </a:xfrm>
        </p:grpSpPr>
        <p:sp>
          <p:nvSpPr>
            <p:cNvPr id="1049157" name="Oval 10"/>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8" name="Oval 11"/>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9" name="AutoShape 1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0" name="Text Box 13"/>
          <p:cNvSpPr txBox="1">
            <a:spLocks noChangeArrowheads="1"/>
          </p:cNvSpPr>
          <p:nvPr/>
        </p:nvSpPr>
        <p:spPr bwMode="auto">
          <a:xfrm>
            <a:off x="2921120" y="1760229"/>
            <a:ext cx="6150319"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p>
            <a:pPr marL="457200" indent="-457200">
              <a:spcBef>
                <a:spcPct val="50000"/>
              </a:spcBef>
              <a:buClr>
                <a:schemeClr val="tx1"/>
              </a:buClr>
            </a:pPr>
            <a:r>
              <a:rPr lang="zh-CN" altLang="en-US" sz="2000" b="1" dirty="0">
                <a:solidFill>
                  <a:schemeClr val="bg1"/>
                </a:solidFill>
                <a:latin typeface="微软雅黑" panose="020B0503020204020204" pitchFamily="34" charset="-122"/>
                <a:ea typeface="微软雅黑" panose="020B0503020204020204" pitchFamily="34" charset="-122"/>
              </a:rPr>
              <a:t>根据本部门的特点落实和健全岗位安全生产责任制；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9161" name="AutoShape 14"/>
          <p:cNvSpPr>
            <a:spLocks noChangeArrowheads="1"/>
          </p:cNvSpPr>
          <p:nvPr/>
        </p:nvSpPr>
        <p:spPr bwMode="auto">
          <a:xfrm>
            <a:off x="1881981" y="3084512"/>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2" name="AutoShape 15"/>
          <p:cNvSpPr>
            <a:spLocks noChangeArrowheads="1"/>
          </p:cNvSpPr>
          <p:nvPr/>
        </p:nvSpPr>
        <p:spPr bwMode="auto">
          <a:xfrm>
            <a:off x="1881981" y="3798887"/>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8" name="Group 17"/>
          <p:cNvGrpSpPr/>
          <p:nvPr/>
        </p:nvGrpSpPr>
        <p:grpSpPr bwMode="auto">
          <a:xfrm>
            <a:off x="9776618" y="3455987"/>
            <a:ext cx="187325" cy="601663"/>
            <a:chOff x="0" y="0"/>
            <a:chExt cx="130" cy="418"/>
          </a:xfrm>
        </p:grpSpPr>
        <p:sp>
          <p:nvSpPr>
            <p:cNvPr id="1049163" name="Oval 17"/>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4" name="Oval 18"/>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5" name="AutoShape 1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9" name="Group 21"/>
          <p:cNvGrpSpPr/>
          <p:nvPr/>
        </p:nvGrpSpPr>
        <p:grpSpPr bwMode="auto">
          <a:xfrm>
            <a:off x="2034381" y="3440112"/>
            <a:ext cx="187325" cy="601663"/>
            <a:chOff x="0" y="0"/>
            <a:chExt cx="130" cy="418"/>
          </a:xfrm>
        </p:grpSpPr>
        <p:sp>
          <p:nvSpPr>
            <p:cNvPr id="1049166" name="Oval 21"/>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7" name="Oval 22"/>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8" name="AutoShape 2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9" name="AutoShape 24"/>
          <p:cNvSpPr>
            <a:spLocks noChangeArrowheads="1"/>
          </p:cNvSpPr>
          <p:nvPr/>
        </p:nvSpPr>
        <p:spPr bwMode="auto">
          <a:xfrm>
            <a:off x="1881981" y="4524375"/>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0" name="Text Box 25"/>
          <p:cNvSpPr txBox="1">
            <a:spLocks noChangeArrowheads="1"/>
          </p:cNvSpPr>
          <p:nvPr/>
        </p:nvSpPr>
        <p:spPr bwMode="auto">
          <a:xfrm>
            <a:off x="2503504" y="2445005"/>
            <a:ext cx="7015163"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rPr>
              <a:t>根据部门特点健全安全管理制度和安全操作规程；</a:t>
            </a:r>
            <a:endParaRPr lang="zh-CN" altLang="en-US" dirty="0">
              <a:solidFill>
                <a:schemeClr val="tx1"/>
              </a:solidFill>
            </a:endParaRPr>
          </a:p>
        </p:txBody>
      </p:sp>
      <p:sp>
        <p:nvSpPr>
          <p:cNvPr id="1049171" name="Text Box 26"/>
          <p:cNvSpPr txBox="1">
            <a:spLocks noChangeArrowheads="1"/>
          </p:cNvSpPr>
          <p:nvPr/>
        </p:nvSpPr>
        <p:spPr bwMode="auto">
          <a:xfrm>
            <a:off x="3649325" y="3176981"/>
            <a:ext cx="4693908"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t>对下属职工进行安全生产教育；</a:t>
            </a:r>
            <a:endParaRPr lang="zh-CN" altLang="en-US" dirty="0"/>
          </a:p>
        </p:txBody>
      </p:sp>
      <p:sp>
        <p:nvSpPr>
          <p:cNvPr id="1049172" name="Text Box 27"/>
          <p:cNvSpPr txBox="1">
            <a:spLocks noChangeArrowheads="1"/>
          </p:cNvSpPr>
          <p:nvPr/>
        </p:nvSpPr>
        <p:spPr bwMode="auto">
          <a:xfrm>
            <a:off x="2642111" y="3909285"/>
            <a:ext cx="672623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每月组织安全检查，及时消除存在的安全隐患。</a:t>
            </a:r>
            <a:endParaRPr lang="zh-CN" altLang="en-US" dirty="0"/>
          </a:p>
        </p:txBody>
      </p:sp>
      <p:sp>
        <p:nvSpPr>
          <p:cNvPr id="1049173" name="AutoShape 29"/>
          <p:cNvSpPr>
            <a:spLocks noChangeArrowheads="1"/>
          </p:cNvSpPr>
          <p:nvPr/>
        </p:nvSpPr>
        <p:spPr bwMode="auto">
          <a:xfrm>
            <a:off x="1881981" y="5283200"/>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4" name="Text Box 30"/>
          <p:cNvSpPr txBox="1">
            <a:spLocks noChangeArrowheads="1"/>
          </p:cNvSpPr>
          <p:nvPr/>
        </p:nvSpPr>
        <p:spPr bwMode="auto">
          <a:xfrm>
            <a:off x="2237078" y="5380007"/>
            <a:ext cx="7518400"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本部门整改有困难的及时向上汇报，提出整改意见</a:t>
            </a:r>
            <a:endParaRPr lang="zh-CN" altLang="en-US" dirty="0"/>
          </a:p>
        </p:txBody>
      </p:sp>
      <p:grpSp>
        <p:nvGrpSpPr>
          <p:cNvPr id="220" name="Group 31"/>
          <p:cNvGrpSpPr/>
          <p:nvPr/>
        </p:nvGrpSpPr>
        <p:grpSpPr bwMode="auto">
          <a:xfrm>
            <a:off x="9776618" y="4899022"/>
            <a:ext cx="187325" cy="601662"/>
            <a:chOff x="0" y="0"/>
            <a:chExt cx="130" cy="418"/>
          </a:xfrm>
        </p:grpSpPr>
        <p:sp>
          <p:nvSpPr>
            <p:cNvPr id="1049175" name="Oval 32"/>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6" name="Oval 33"/>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7" name="AutoShape 34"/>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21" name="Group 35"/>
          <p:cNvGrpSpPr/>
          <p:nvPr/>
        </p:nvGrpSpPr>
        <p:grpSpPr bwMode="auto">
          <a:xfrm>
            <a:off x="2034381" y="4883147"/>
            <a:ext cx="187325" cy="601662"/>
            <a:chOff x="0" y="0"/>
            <a:chExt cx="130" cy="418"/>
          </a:xfrm>
        </p:grpSpPr>
        <p:sp>
          <p:nvSpPr>
            <p:cNvPr id="1049178" name="Oval 3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9" name="Oval 3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80" name="AutoShape 3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81" name="Text Box 27"/>
          <p:cNvSpPr txBox="1">
            <a:spLocks noChangeArrowheads="1"/>
          </p:cNvSpPr>
          <p:nvPr/>
        </p:nvSpPr>
        <p:spPr bwMode="auto">
          <a:xfrm>
            <a:off x="2720175" y="4621182"/>
            <a:ext cx="655220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监督检查本系统人员按规定穿戴合格的劳动保护用品</a:t>
            </a:r>
            <a:endParaRPr lang="zh-CN" altLang="en-US" dirty="0"/>
          </a:p>
        </p:txBody>
      </p:sp>
      <p:sp>
        <p:nvSpPr>
          <p:cNvPr id="1049182" name="Text Box 40"/>
          <p:cNvSpPr txBox="1">
            <a:spLocks noChangeArrowheads="1"/>
          </p:cNvSpPr>
          <p:nvPr/>
        </p:nvSpPr>
        <p:spPr bwMode="auto">
          <a:xfrm>
            <a:off x="3325850" y="323275"/>
            <a:ext cx="5540299"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各部门管理人员应履行的职责</a:t>
            </a:r>
            <a:endParaRPr lang="zh-CN" alt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smtClean="0">
                <a:latin typeface="+mn-lt"/>
              </a:rPr>
              <a:t>6</a:t>
            </a:r>
            <a:endParaRPr lang="zh-CN" altLang="en-US" sz="16600" b="1" i="1" dirty="0">
              <a:latin typeface="+mn-lt"/>
            </a:endParaRPr>
          </a:p>
        </p:txBody>
      </p:sp>
      <p:sp>
        <p:nvSpPr>
          <p:cNvPr id="9" name="矩形 8"/>
          <p:cNvSpPr/>
          <p:nvPr/>
        </p:nvSpPr>
        <p:spPr>
          <a:xfrm>
            <a:off x="3719736" y="2844046"/>
            <a:ext cx="6340198"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如何落实第一主体责任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13832" y="1343614"/>
            <a:ext cx="288032" cy="42484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25800" y="1199598"/>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25800" y="2537747"/>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025800" y="3875896"/>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25800" y="5214044"/>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21944" y="1400813"/>
            <a:ext cx="4379292"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迫于教训：吸取事故经验教训</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30080" y="2738962"/>
            <a:ext cx="4659188"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依据法规：按照安全法规要求</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4308748" y="4077111"/>
            <a:ext cx="4536504"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基于理论：根据安全原理规律</a:t>
            </a:r>
            <a:endParaRPr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4295800" y="5415260"/>
            <a:ext cx="3877985"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基于客户：应客户审核要求</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0" name="Text Box 5" descr="羊皮纸"/>
          <p:cNvSpPr txBox="1">
            <a:spLocks noChangeArrowheads="1"/>
          </p:cNvSpPr>
          <p:nvPr/>
        </p:nvSpPr>
        <p:spPr bwMode="auto">
          <a:xfrm>
            <a:off x="2005882" y="4365104"/>
            <a:ext cx="8426870" cy="1015663"/>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2.</a:t>
            </a:r>
            <a:r>
              <a:rPr lang="zh-CN" altLang="en-US" dirty="0"/>
              <a:t>领导支持：主要领导要以身作则，积极支持分管安全的领导的工作，同时支持积极落实领导、职能部门职责的安全部门的工作。</a:t>
            </a:r>
            <a:endParaRPr lang="zh-CN" altLang="en-US" dirty="0"/>
          </a:p>
        </p:txBody>
      </p:sp>
      <p:sp>
        <p:nvSpPr>
          <p:cNvPr id="1049191"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2" name="矩形 1"/>
          <p:cNvSpPr/>
          <p:nvPr/>
        </p:nvSpPr>
        <p:spPr>
          <a:xfrm>
            <a:off x="1989610" y="2420888"/>
            <a:ext cx="8426870" cy="1477328"/>
          </a:xfrm>
          <a:prstGeom prst="rect">
            <a:avLst/>
          </a:prstGeom>
        </p:spPr>
        <p:txBody>
          <a:bodyPr wrap="square">
            <a:spAutoFit/>
          </a:bodyPr>
          <a:lstStyle/>
          <a:p>
            <a:pPr eaLnBrk="0" hangingPunct="0">
              <a:lnSpc>
                <a:spcPct val="150000"/>
              </a:lnSpc>
              <a:spcBef>
                <a:spcPts val="0"/>
              </a:spcBef>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把握关键：单位主要负责人、分管安全的领导要组织安全部门理顺领导、机关职能部门及下属单位的责任制，职责分解到岗位，健全岗位、部门安全及综合责任体系，并经安委会审查通过和行文颁发执行。</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218" y="620688"/>
            <a:ext cx="11521280" cy="5688493"/>
          </a:xfrm>
          <a:prstGeom prst="rect">
            <a:avLst/>
          </a:prstGeom>
        </p:spPr>
      </p:pic>
      <p:sp>
        <p:nvSpPr>
          <p:cNvPr id="3" name="矩形 2"/>
          <p:cNvSpPr/>
          <p:nvPr/>
        </p:nvSpPr>
        <p:spPr>
          <a:xfrm>
            <a:off x="406218" y="1628730"/>
            <a:ext cx="11521280" cy="3816424"/>
          </a:xfrm>
          <a:prstGeom prst="rect">
            <a:avLst/>
          </a:prstGeom>
          <a:solidFill>
            <a:srgbClr val="1D428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矩形 3"/>
          <p:cNvSpPr/>
          <p:nvPr/>
        </p:nvSpPr>
        <p:spPr>
          <a:xfrm>
            <a:off x="1847528" y="2047013"/>
            <a:ext cx="8496944" cy="961289"/>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经全国人民代表大会常务委员会修改的《中华人民共和国安全生产法》自（</a:t>
            </a:r>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zh-CN"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zh-CN"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zh-CN" sz="2000" b="1" dirty="0">
                <a:solidFill>
                  <a:schemeClr val="bg1"/>
                </a:solidFill>
                <a:latin typeface="微软雅黑" panose="020B0503020204020204" pitchFamily="34" charset="-122"/>
                <a:ea typeface="微软雅黑" panose="020B0503020204020204" pitchFamily="34" charset="-122"/>
              </a:rPr>
              <a:t>日）起施行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8597" name="矩形 6"/>
          <p:cNvSpPr/>
          <p:nvPr/>
        </p:nvSpPr>
        <p:spPr>
          <a:xfrm>
            <a:off x="1775520" y="3536942"/>
            <a:ext cx="8640960" cy="1477328"/>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安全生产工作应当以人为本，坚持安全发展，坚持安全第一、预防为主、综合治理的方针，强化和落实生产经营单位的主体责任，建立生产经营单位负责、职工参与、政府监管、行业自律和社会监督的机制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6"/>
          <p:cNvGrpSpPr/>
          <p:nvPr/>
        </p:nvGrpSpPr>
        <p:grpSpPr bwMode="auto">
          <a:xfrm>
            <a:off x="1852290" y="2276872"/>
            <a:ext cx="8569325" cy="3298825"/>
            <a:chOff x="158" y="799"/>
            <a:chExt cx="5398" cy="2078"/>
          </a:xfrm>
        </p:grpSpPr>
        <p:sp>
          <p:nvSpPr>
            <p:cNvPr id="1049192" name="Text Box 3" descr="羊皮纸"/>
            <p:cNvSpPr txBox="1">
              <a:spLocks noChangeArrowheads="1"/>
            </p:cNvSpPr>
            <p:nvPr/>
          </p:nvSpPr>
          <p:spPr bwMode="auto">
            <a:xfrm>
              <a:off x="158" y="1793"/>
              <a:ext cx="5398" cy="349"/>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4.</a:t>
              </a:r>
              <a:r>
                <a:rPr lang="zh-CN" altLang="en-US" dirty="0"/>
                <a:t>完善制度：配套、健全、完善考核问责制度，并严格兑现。</a:t>
              </a:r>
              <a:endParaRPr lang="zh-CN" altLang="en-US" dirty="0"/>
            </a:p>
          </p:txBody>
        </p:sp>
        <p:sp>
          <p:nvSpPr>
            <p:cNvPr id="1049193" name="Text Box 3" descr="羊皮纸"/>
            <p:cNvSpPr txBox="1">
              <a:spLocks noChangeArrowheads="1"/>
            </p:cNvSpPr>
            <p:nvPr/>
          </p:nvSpPr>
          <p:spPr bwMode="auto">
            <a:xfrm>
              <a:off x="158" y="2237"/>
              <a:ext cx="5398" cy="640"/>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5.</a:t>
              </a:r>
              <a:r>
                <a:rPr lang="zh-CN" altLang="en-US" dirty="0"/>
                <a:t>定期汇报：安全分管领导和安全综合监管部门要加大监督检查力度，定期向安委会报告责任制执行情况。</a:t>
              </a:r>
              <a:endParaRPr lang="zh-CN" altLang="en-US" dirty="0"/>
            </a:p>
          </p:txBody>
        </p:sp>
        <p:sp>
          <p:nvSpPr>
            <p:cNvPr id="1049194" name="Text Box 6" descr="羊皮纸"/>
            <p:cNvSpPr txBox="1">
              <a:spLocks noChangeArrowheads="1"/>
            </p:cNvSpPr>
            <p:nvPr/>
          </p:nvSpPr>
          <p:spPr bwMode="auto">
            <a:xfrm>
              <a:off x="158" y="799"/>
              <a:ext cx="5398" cy="931"/>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3.</a:t>
              </a:r>
              <a:r>
                <a:rPr lang="zh-CN" altLang="en-US" dirty="0"/>
                <a:t>纠正偏见：不分管安全的领导、机关职能部门及岗位人员要提高认识，在工作中仍需牢记并严格落实安全职责，并彻底消除“安全工作是安全部门和安全专职管理人员的职责”的偏见。发挥专业科室的作用。</a:t>
              </a:r>
              <a:endParaRPr lang="zh-CN" altLang="en-US" dirty="0"/>
            </a:p>
          </p:txBody>
        </p:sp>
      </p:grpSp>
      <p:sp>
        <p:nvSpPr>
          <p:cNvPr id="1049195"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89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2" name="矩形 1"/>
          <p:cNvSpPr/>
          <p:nvPr/>
        </p:nvSpPr>
        <p:spPr>
          <a:xfrm>
            <a:off x="6771832" y="2373643"/>
            <a:ext cx="3023585"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安全是权力、义务、责任</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7244745" y="3345627"/>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安全责任重于泰山</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6980327" y="4236691"/>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推卸责任就是放弃安全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6988264" y="5097036"/>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用责任筑起安全的大堤</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2149510" y="2972594"/>
            <a:ext cx="1939003"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对安全负责</a:t>
            </a:r>
            <a:r>
              <a:rPr lang="zh-CN" altLang="en-US" sz="2400" b="1" dirty="0" smtClean="0">
                <a:solidFill>
                  <a:schemeClr val="bg1"/>
                </a:solidFill>
                <a:latin typeface="微软雅黑" panose="020B0503020204020204" pitchFamily="34" charset="-122"/>
                <a:ea typeface="微软雅黑" panose="020B0503020204020204" pitchFamily="34" charset="-122"/>
              </a:rPr>
              <a:t>，</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就是</a:t>
            </a:r>
            <a:r>
              <a:rPr lang="zh-CN" altLang="en-US" sz="2400" b="1" dirty="0">
                <a:solidFill>
                  <a:schemeClr val="bg1"/>
                </a:solidFill>
                <a:latin typeface="微软雅黑" panose="020B0503020204020204" pitchFamily="34" charset="-122"/>
                <a:ea typeface="微软雅黑" panose="020B0503020204020204" pitchFamily="34" charset="-122"/>
              </a:rPr>
              <a:t>对</a:t>
            </a:r>
            <a:r>
              <a:rPr lang="zh-CN" altLang="en-US" sz="2400" b="1" dirty="0" smtClean="0">
                <a:solidFill>
                  <a:schemeClr val="bg1"/>
                </a:solidFill>
                <a:latin typeface="微软雅黑" panose="020B0503020204020204" pitchFamily="34" charset="-122"/>
                <a:ea typeface="微软雅黑" panose="020B0503020204020204" pitchFamily="34" charset="-122"/>
              </a:rPr>
              <a:t>自己</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97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1692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7116504" y="2374473"/>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责任是一种生活态度</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7156823" y="3322196"/>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没有无法保证的安全</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7285063" y="4224308"/>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标准是最低的要求</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7365048" y="5112274"/>
            <a:ext cx="1980029"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安全责任无极限</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2161019" y="2917592"/>
            <a:ext cx="1895872"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让安全</a:t>
            </a:r>
            <a:r>
              <a:rPr lang="zh-CN" altLang="en-US" sz="2400" b="1" dirty="0" smtClean="0">
                <a:solidFill>
                  <a:schemeClr val="bg1"/>
                </a:solidFill>
                <a:latin typeface="微软雅黑" panose="020B0503020204020204" pitchFamily="34" charset="-122"/>
                <a:ea typeface="微软雅黑" panose="020B0503020204020204" pitchFamily="34" charset="-122"/>
              </a:rPr>
              <a:t>责任</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意识</a:t>
            </a:r>
            <a:r>
              <a:rPr lang="zh-CN" altLang="en-US" sz="2400" b="1" dirty="0">
                <a:solidFill>
                  <a:schemeClr val="bg1"/>
                </a:solidFill>
                <a:latin typeface="微软雅黑" panose="020B0503020204020204" pitchFamily="34" charset="-122"/>
                <a:ea typeface="微软雅黑" panose="020B0503020204020204" pitchFamily="34" charset="-122"/>
              </a:rPr>
              <a:t>融入</a:t>
            </a:r>
            <a:r>
              <a:rPr lang="zh-CN" altLang="en-US" sz="2400" b="1" dirty="0" smtClean="0">
                <a:solidFill>
                  <a:schemeClr val="bg1"/>
                </a:solidFill>
                <a:latin typeface="微软雅黑" panose="020B0503020204020204" pitchFamily="34" charset="-122"/>
                <a:ea typeface="微软雅黑" panose="020B0503020204020204" pitchFamily="34" charset="-122"/>
              </a:rPr>
              <a:t>到</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smtClean="0">
                <a:solidFill>
                  <a:schemeClr val="bg1"/>
                </a:solidFill>
                <a:latin typeface="微软雅黑" panose="020B0503020204020204" pitchFamily="34" charset="-122"/>
                <a:ea typeface="微软雅黑" panose="020B0503020204020204" pitchFamily="34" charset="-122"/>
              </a:rPr>
              <a:t>你</a:t>
            </a:r>
            <a:r>
              <a:rPr lang="zh-CN" altLang="en-US" sz="2400" b="1" dirty="0">
                <a:solidFill>
                  <a:schemeClr val="bg1"/>
                </a:solidFill>
                <a:latin typeface="微软雅黑" panose="020B0503020204020204" pitchFamily="34" charset="-122"/>
                <a:ea typeface="微软雅黑" panose="020B0503020204020204" pitchFamily="34" charset="-122"/>
              </a:rPr>
              <a:t>的血液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3" name="Rectangle 3"/>
          <p:cNvSpPr>
            <a:spLocks noGrp="1"/>
          </p:cNvSpPr>
          <p:nvPr>
            <p:ph type="title"/>
          </p:nvPr>
        </p:nvSpPr>
        <p:spPr>
          <a:xfrm>
            <a:off x="2137569" y="323275"/>
            <a:ext cx="7916862"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   企业安全生产主体责任的内容</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34" name="内容占位符 5"/>
          <p:cNvSpPr>
            <a:spLocks noGrp="1"/>
          </p:cNvSpPr>
          <p:nvPr>
            <p:ph idx="4294967295"/>
          </p:nvPr>
        </p:nvSpPr>
        <p:spPr>
          <a:xfrm>
            <a:off x="1559496" y="1764508"/>
            <a:ext cx="9180509" cy="4276725"/>
          </a:xfrm>
          <a:prstGeom prst="rect">
            <a:avLst/>
          </a:prstGeom>
        </p:spPr>
        <p:txBody>
          <a:bodyPr/>
          <a:lstStyle/>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、依法建立安全生产管理机构。</a:t>
            </a:r>
            <a:endParaRPr lang="en-US" altLang="zh-CN"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2</a:t>
            </a:r>
            <a:r>
              <a:rPr lang="zh-CN" altLang="en-US" sz="2000" b="1" dirty="0" smtClean="0">
                <a:latin typeface="微软雅黑" panose="020B0503020204020204" pitchFamily="34" charset="-122"/>
                <a:ea typeface="微软雅黑" panose="020B0503020204020204" pitchFamily="34" charset="-122"/>
              </a:rPr>
              <a:t>、建立健全安全生产责任制和各项管理制度。</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3</a:t>
            </a:r>
            <a:r>
              <a:rPr lang="zh-CN" altLang="en-US" sz="2000" b="1" dirty="0" smtClean="0">
                <a:latin typeface="微软雅黑" panose="020B0503020204020204" pitchFamily="34" charset="-122"/>
                <a:ea typeface="微软雅黑" panose="020B0503020204020204" pitchFamily="34" charset="-122"/>
              </a:rPr>
              <a:t>、持续具备法律、法规、规章、国家标准和行业标准规定的安全生产条件。</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4</a:t>
            </a:r>
            <a:r>
              <a:rPr lang="zh-CN" altLang="en-US" sz="2000" b="1" dirty="0" smtClean="0">
                <a:latin typeface="微软雅黑" panose="020B0503020204020204" pitchFamily="34" charset="-122"/>
                <a:ea typeface="微软雅黑" panose="020B0503020204020204" pitchFamily="34" charset="-122"/>
              </a:rPr>
              <a:t>、确保资金投入满足安全生产条件需要。</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5</a:t>
            </a:r>
            <a:r>
              <a:rPr lang="zh-CN" altLang="en-US" sz="2000" b="1" dirty="0" smtClean="0">
                <a:latin typeface="微软雅黑" panose="020B0503020204020204" pitchFamily="34" charset="-122"/>
                <a:ea typeface="微软雅黑" panose="020B0503020204020204" pitchFamily="34" charset="-122"/>
              </a:rPr>
              <a:t>、依法组织从业人员参加安全生产教育和培训。</a:t>
            </a:r>
            <a:endParaRPr lang="zh-CN" altLang="en-US"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rPr>
              <a:t>6</a:t>
            </a:r>
            <a:r>
              <a:rPr lang="zh-CN" altLang="en-US" sz="2000" b="1" dirty="0" smtClean="0">
                <a:latin typeface="微软雅黑" panose="020B0503020204020204" pitchFamily="34" charset="-122"/>
                <a:ea typeface="微软雅黑" panose="020B0503020204020204" pitchFamily="34" charset="-122"/>
              </a:rPr>
              <a:t>、如实告知从业人员作业场所和工作岗位存在的危险、危害因素、防范措施和事故应急措施，教育职工自觉承担安全生产义务。</a:t>
            </a:r>
            <a:endParaRPr lang="en-US" altLang="zh-CN" sz="2000" b="1" dirty="0" smtClean="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、为从业人员提供符合国家标准或行业标准的劳动防护用品，并监督教育从业人员按照规定佩戴使用</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9" name="TextBox 4"/>
          <p:cNvSpPr txBox="1"/>
          <p:nvPr/>
        </p:nvSpPr>
        <p:spPr>
          <a:xfrm>
            <a:off x="1847528" y="1268760"/>
            <a:ext cx="8424936" cy="648072"/>
          </a:xfrm>
          <a:prstGeom prst="rect">
            <a:avLst/>
          </a:prstGeom>
          <a:solidFill>
            <a:schemeClr val="bg1"/>
          </a:solidFill>
        </p:spPr>
        <p:txBody>
          <a:bodyPr wrap="square" rtlCol="0">
            <a:spAutoFit/>
          </a:bodyPr>
          <a:lstStyle/>
          <a:p>
            <a:endParaRPr lang="zh-CN" altLang="en-US" dirty="0"/>
          </a:p>
        </p:txBody>
      </p:sp>
      <p:sp>
        <p:nvSpPr>
          <p:cNvPr id="1049240" name="内容占位符 5"/>
          <p:cNvSpPr>
            <a:spLocks noGrp="1"/>
          </p:cNvSpPr>
          <p:nvPr>
            <p:ph idx="4294967295"/>
          </p:nvPr>
        </p:nvSpPr>
        <p:spPr>
          <a:xfrm>
            <a:off x="1127448" y="476672"/>
            <a:ext cx="10441160" cy="6597352"/>
          </a:xfrm>
          <a:prstGeom prst="rect">
            <a:avLst/>
          </a:prstGeom>
        </p:spPr>
        <p:txBody>
          <a:bodyPr/>
          <a:lstStyle/>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、对重大危险源实施有效的检测、监控。</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、预防和减少作业场所职业危害。</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、安全设施、设备（包括特种设备）符合安全管理的有关要求，按规定定期检测检验。</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11</a:t>
            </a:r>
            <a:r>
              <a:rPr lang="zh-CN" altLang="en-US" sz="2000" b="1" dirty="0">
                <a:latin typeface="微软雅黑" panose="020B0503020204020204" pitchFamily="34" charset="-122"/>
                <a:ea typeface="微软雅黑" panose="020B0503020204020204" pitchFamily="34" charset="-122"/>
              </a:rPr>
              <a:t>、依法制定生产安全事故应急救援预案，落实操作岗位应急措施。</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、及时发现、治理和消除本单位安全事故隐患。</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rPr>
              <a:t>、积极采取先进的安全生产技术、设备和工艺，提高安全生产科技保障水平；确保所使用的工艺装备及相关劳动工具符合安全生产要求。</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14</a:t>
            </a:r>
            <a:r>
              <a:rPr lang="zh-CN" altLang="en-US" sz="2000" b="1" dirty="0">
                <a:latin typeface="微软雅黑" panose="020B0503020204020204" pitchFamily="34" charset="-122"/>
                <a:ea typeface="微软雅黑" panose="020B0503020204020204" pitchFamily="34" charset="-122"/>
              </a:rPr>
              <a:t>、保证新建、改建、扩建工程项目（以下简称建设项目）依法实施安全设施“三同时”。</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rPr>
              <a:t>、统一协调管理承包、承租单位安全生产工作。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、依法参加工伤社会保险，为从业人员缴纳保险费。</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17</a:t>
            </a:r>
            <a:r>
              <a:rPr lang="zh-CN" altLang="en-US" sz="2000" b="1" dirty="0">
                <a:latin typeface="微软雅黑" panose="020B0503020204020204" pitchFamily="34" charset="-122"/>
                <a:ea typeface="微软雅黑" panose="020B0503020204020204" pitchFamily="34" charset="-122"/>
              </a:rPr>
              <a:t>、按要求上报生产安全事故，做好事故抢险救援，妥善处理对事故伤亡人员依法赔偿等事故善后工作。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18</a:t>
            </a:r>
            <a:r>
              <a:rPr lang="zh-CN" altLang="en-US" sz="2000" b="1" dirty="0">
                <a:latin typeface="微软雅黑" panose="020B0503020204020204" pitchFamily="34" charset="-122"/>
                <a:ea typeface="微软雅黑" panose="020B0503020204020204" pitchFamily="34" charset="-122"/>
              </a:rPr>
              <a:t>、法律、法规规定的其他安全生产责任。</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7" name="Rectangle 2"/>
          <p:cNvSpPr>
            <a:spLocks noGrp="1"/>
          </p:cNvSpPr>
          <p:nvPr>
            <p:ph type="title"/>
          </p:nvPr>
        </p:nvSpPr>
        <p:spPr>
          <a:xfrm>
            <a:off x="3352870" y="357977"/>
            <a:ext cx="5517753"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建立管理责任权重体系</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椭圆 1"/>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352870" y="2123274"/>
            <a:ext cx="6360368"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基于经济学、数学、计算机科学、</a:t>
            </a:r>
            <a:r>
              <a:rPr lang="zh-CN" altLang="en-US" sz="2000" b="1" dirty="0" smtClean="0">
                <a:latin typeface="微软雅黑" panose="020B0503020204020204" pitchFamily="34" charset="-122"/>
                <a:ea typeface="微软雅黑" panose="020B0503020204020204" pitchFamily="34" charset="-122"/>
              </a:rPr>
              <a:t>统计学</a:t>
            </a:r>
            <a:r>
              <a:rPr lang="zh-CN" altLang="en-US" sz="2000" b="1" dirty="0">
                <a:latin typeface="微软雅黑" panose="020B0503020204020204" pitchFamily="34" charset="-122"/>
                <a:ea typeface="微软雅黑" panose="020B0503020204020204" pitchFamily="34" charset="-122"/>
              </a:rPr>
              <a:t>等于基本理论</a:t>
            </a:r>
            <a:endParaRPr lang="en-US" altLang="zh-CN" sz="2000" b="1" dirty="0">
              <a:latin typeface="微软雅黑" panose="020B0503020204020204" pitchFamily="34" charset="-122"/>
              <a:ea typeface="微软雅黑" panose="020B0503020204020204" pitchFamily="34" charset="-122"/>
            </a:endParaRPr>
          </a:p>
        </p:txBody>
      </p:sp>
      <p:sp>
        <p:nvSpPr>
          <p:cNvPr id="10" name="圆角矩形 9"/>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2870" y="3731896"/>
            <a:ext cx="391209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指导安全责任强化和科学决策 </a:t>
            </a:r>
            <a:endParaRPr lang="en-US" altLang="zh-CN"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52870" y="5367224"/>
            <a:ext cx="6791274"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作为安全责任考核、奖励，以及事故</a:t>
            </a:r>
            <a:r>
              <a:rPr lang="zh-CN" altLang="en-US" sz="2000" b="1" dirty="0" smtClean="0">
                <a:latin typeface="微软雅黑" panose="020B0503020204020204" pitchFamily="34" charset="-122"/>
                <a:ea typeface="微软雅黑" panose="020B0503020204020204" pitchFamily="34" charset="-122"/>
              </a:rPr>
              <a:t>处罚</a:t>
            </a:r>
            <a:r>
              <a:rPr lang="zh-CN" altLang="en-US" sz="2000" b="1" dirty="0">
                <a:latin typeface="微软雅黑" panose="020B0503020204020204" pitchFamily="34" charset="-122"/>
                <a:ea typeface="微软雅黑" panose="020B0503020204020204" pitchFamily="34" charset="-122"/>
              </a:rPr>
              <a:t>和责任追究的依据</a:t>
            </a:r>
            <a:endParaRPr lang="zh-CN" altLang="en-US" sz="2000" b="1" dirty="0">
              <a:latin typeface="微软雅黑" panose="020B0503020204020204" pitchFamily="34" charset="-122"/>
              <a:ea typeface="微软雅黑" panose="020B0503020204020204" pitchFamily="34" charset="-122"/>
            </a:endParaRPr>
          </a:p>
        </p:txBody>
      </p:sp>
      <p:sp>
        <p:nvSpPr>
          <p:cNvPr id="12" name="矩形 11"/>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4" name="Rectangle 2"/>
          <p:cNvSpPr>
            <a:spLocks noGrp="1"/>
          </p:cNvSpPr>
          <p:nvPr>
            <p:ph type="title"/>
          </p:nvPr>
        </p:nvSpPr>
        <p:spPr/>
        <p:txBody>
          <a:bodyPr vert="horz" wrap="square" lIns="91440" tIns="45720" rIns="91440" bIns="45720" anchor="ctr"/>
          <a:lstStyle/>
          <a:p>
            <a:pPr eaLnBrk="1" hangingPunct="1"/>
            <a:r>
              <a:rPr lang="zh-CN" altLang="en-US" sz="4600" dirty="0">
                <a:solidFill>
                  <a:schemeClr val="hlink"/>
                </a:solidFill>
                <a:latin typeface="华文中宋" panose="02010600040101010101" charset="-122"/>
              </a:rPr>
              <a:t>　　</a:t>
            </a:r>
            <a:endParaRPr lang="zh-CN" altLang="en-US" sz="4600" dirty="0">
              <a:solidFill>
                <a:schemeClr val="hlink"/>
              </a:solidFill>
              <a:latin typeface="华文中宋" panose="02010600040101010101" charset="-122"/>
            </a:endParaRPr>
          </a:p>
        </p:txBody>
      </p:sp>
      <p:sp>
        <p:nvSpPr>
          <p:cNvPr id="1049265" name="Rectangle 3"/>
          <p:cNvSpPr>
            <a:spLocks noGrp="1"/>
          </p:cNvSpPr>
          <p:nvPr>
            <p:ph type="body" sz="half" idx="1"/>
          </p:nvPr>
        </p:nvSpPr>
        <p:spPr>
          <a:xfrm>
            <a:off x="2459596" y="323275"/>
            <a:ext cx="7272808"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企业安全管理责任权重体系矩阵表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5" name="Group 62"/>
          <p:cNvGraphicFramePr>
            <a:graphicFrameLocks noGrp="1"/>
          </p:cNvGraphicFramePr>
          <p:nvPr>
            <p:ph sz="half" idx="1"/>
          </p:nvPr>
        </p:nvGraphicFramePr>
        <p:xfrm>
          <a:off x="1718531" y="1916832"/>
          <a:ext cx="8640638" cy="4134169"/>
        </p:xfrm>
        <a:graphic>
          <a:graphicData uri="http://schemas.openxmlformats.org/drawingml/2006/table">
            <a:tbl>
              <a:tblPr/>
              <a:tblGrid>
                <a:gridCol w="1031091"/>
                <a:gridCol w="1060640"/>
                <a:gridCol w="1108851"/>
                <a:gridCol w="1472765"/>
                <a:gridCol w="1505424"/>
                <a:gridCol w="1191276"/>
                <a:gridCol w="1270591"/>
              </a:tblGrid>
              <a:tr h="640080">
                <a:tc row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类型</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系数</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层次</a:t>
                      </a:r>
                      <a:endPar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比例</a:t>
                      </a: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领导或负责人</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直接管理人员</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专管（分管）人员</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r>
              <a:tr h="787400">
                <a:tc vMerge="1">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班组长</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作业负责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现场安全员</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8731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经理或车间主管</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0.06</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车间经理分管人员或值班经理</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车间安全员或负责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分公司或分厂</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分公司分管</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安全环保部门负责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公司或总厂</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0.02</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分管领导或部门负责</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安全管理人员</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271" name="Rectangle 2"/>
          <p:cNvSpPr>
            <a:spLocks noGrp="1"/>
          </p:cNvSpPr>
          <p:nvPr>
            <p:ph type="title"/>
          </p:nvPr>
        </p:nvSpPr>
        <p:spPr>
          <a:xfrm>
            <a:off x="2783632" y="316925"/>
            <a:ext cx="6624736"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安全责任综合绩效考核　</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72" name="Rectangle 3"/>
          <p:cNvSpPr/>
          <p:nvPr/>
        </p:nvSpPr>
        <p:spPr>
          <a:xfrm>
            <a:off x="2171703" y="431803"/>
            <a:ext cx="7629525" cy="1052513"/>
          </a:xfrm>
          <a:prstGeom prst="rect">
            <a:avLst/>
          </a:prstGeom>
          <a:noFill/>
          <a:ln w="9525">
            <a:noFill/>
          </a:ln>
        </p:spPr>
        <p:txBody>
          <a:bodyPr anchor="ctr"/>
          <a:lstStyle/>
          <a:p>
            <a:pPr lvl="0" eaLnBrk="1" hangingPunct="1"/>
            <a:endParaRPr lang="zh-CN" altLang="zh-CN" sz="4200" b="1" dirty="0">
              <a:solidFill>
                <a:schemeClr val="tx2"/>
              </a:solidFill>
              <a:latin typeface="Times New Roman" panose="02020603050405020304" pitchFamily="18" charset="0"/>
              <a:ea typeface="华文中宋" panose="02010600040101010101" charset="-122"/>
            </a:endParaRPr>
          </a:p>
        </p:txBody>
      </p:sp>
      <p:sp>
        <p:nvSpPr>
          <p:cNvPr id="2" name="矩形 1"/>
          <p:cNvSpPr/>
          <p:nvPr/>
        </p:nvSpPr>
        <p:spPr>
          <a:xfrm>
            <a:off x="3352870" y="2184976"/>
            <a:ext cx="2313454" cy="400110"/>
          </a:xfrm>
          <a:prstGeom prst="rect">
            <a:avLst/>
          </a:prstGeom>
        </p:spPr>
        <p:txBody>
          <a:bodyPr wrap="square">
            <a:spAutoFit/>
          </a:bodyPr>
          <a:lstStyle/>
          <a:p>
            <a:pPr marL="0" lvl="1"/>
            <a:r>
              <a:rPr lang="en-US" altLang="zh-CN" sz="2000" b="1" dirty="0">
                <a:latin typeface="微软雅黑" panose="020B0503020204020204" pitchFamily="34" charset="-122"/>
                <a:ea typeface="微软雅黑" panose="020B0503020204020204" pitchFamily="34" charset="-122"/>
              </a:rPr>
              <a:t>KPI</a:t>
            </a:r>
            <a:r>
              <a:rPr lang="zh-CN" altLang="en-US" sz="2000" b="1" dirty="0">
                <a:latin typeface="微软雅黑" panose="020B0503020204020204" pitchFamily="34" charset="-122"/>
                <a:ea typeface="微软雅黑" panose="020B0503020204020204" pitchFamily="34" charset="-122"/>
              </a:rPr>
              <a:t>原理</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3352870" y="3753994"/>
            <a:ext cx="333937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科学综合测评安全生产绩效 </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3352870" y="5344672"/>
            <a:ext cx="6448358" cy="707886"/>
          </a:xfrm>
          <a:prstGeom prst="rect">
            <a:avLst/>
          </a:prstGeom>
        </p:spPr>
        <p:txBody>
          <a:bodyPr wrap="square">
            <a:spAutoFit/>
          </a:bodyPr>
          <a:lstStyle/>
          <a:p>
            <a:pPr marL="0" lvl="1"/>
            <a:r>
              <a:rPr lang="zh-CN" altLang="en-US" sz="2000" b="1" dirty="0">
                <a:latin typeface="微软雅黑" panose="020B0503020204020204" pitchFamily="34" charset="-122"/>
                <a:ea typeface="微软雅黑" panose="020B0503020204020204" pitchFamily="34" charset="-122"/>
              </a:rPr>
              <a:t>安全生产责任落实效果的全面科学评价，指导安全生产工作的改进。</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0" name="Rectangle 3"/>
          <p:cNvSpPr>
            <a:spLocks noGrp="1"/>
          </p:cNvSpPr>
          <p:nvPr>
            <p:ph type="body" sz="half" idx="1"/>
          </p:nvPr>
        </p:nvSpPr>
        <p:spPr>
          <a:xfrm>
            <a:off x="2531604" y="323275"/>
            <a:ext cx="7128792"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安全生产综合绩效测评指标统计表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6" name="Group 165"/>
          <p:cNvGraphicFramePr>
            <a:graphicFrameLocks noGrp="1"/>
          </p:cNvGraphicFramePr>
          <p:nvPr>
            <p:ph sz="half" idx="1"/>
          </p:nvPr>
        </p:nvGraphicFramePr>
        <p:xfrm>
          <a:off x="1701006" y="1772816"/>
          <a:ext cx="8675688" cy="4340544"/>
        </p:xfrm>
        <a:graphic>
          <a:graphicData uri="http://schemas.openxmlformats.org/drawingml/2006/table">
            <a:tbl>
              <a:tblPr/>
              <a:tblGrid>
                <a:gridCol w="1973263"/>
                <a:gridCol w="701675"/>
                <a:gridCol w="701675"/>
                <a:gridCol w="700087"/>
                <a:gridCol w="820738"/>
                <a:gridCol w="1016000"/>
                <a:gridCol w="1071562"/>
                <a:gridCol w="771525"/>
                <a:gridCol w="919163"/>
              </a:tblGrid>
              <a:tr h="117475">
                <a:tc rowSpan="2">
                  <a:txBody>
                    <a:bodyPr/>
                    <a:lstStyle/>
                    <a:p>
                      <a:pPr marL="0" marR="0" lvl="0" indent="84455" algn="l" defTabSz="914400" rtl="0" eaLnBrk="1" fontAlgn="base" latinLnBrk="0" hangingPunct="1">
                        <a:lnSpc>
                          <a:spcPct val="9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指标特性</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指标分类</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gridSpan="5">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指标属性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hMerge="1">
                  <a:tcPr/>
                </a:tc>
                <a:tc hMerge="1">
                  <a:tcPr/>
                </a:tc>
              </a:tr>
              <a:tr h="503238">
                <a:tc vMerge="1">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一级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二级</a:t>
                      </a:r>
                      <a:endParaRPr kumimoji="0" lang="zh-CN" altLang="en-US"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三级</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统计型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问卷调查型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个人测试型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检查型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查阅型</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人员素质</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47</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安全管理</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安全文化</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20</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设备设施</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环境条件</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事故状况</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016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合计</a:t>
                      </a:r>
                      <a:endParaRPr kumimoji="0" lang="zh-CN" altLang="en-US"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78</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272</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41</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29</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74</a:t>
                      </a:r>
                      <a:endParaRPr kumimoji="0" lang="en-US" altLang="zh-CN" sz="20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93</a:t>
                      </a:r>
                      <a:endParaRPr kumimoji="0" lang="en-US" altLang="zh-CN" sz="20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7" name="Rectangle 70" descr="紫色网格"/>
          <p:cNvSpPr>
            <a:spLocks noChangeArrowheads="1"/>
          </p:cNvSpPr>
          <p:nvPr/>
        </p:nvSpPr>
        <p:spPr bwMode="auto">
          <a:xfrm>
            <a:off x="3053556" y="323275"/>
            <a:ext cx="608488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结束语</a:t>
            </a: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安全生产，谁是主角？</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20136" y="2624651"/>
            <a:ext cx="4685641" cy="4044709"/>
          </a:xfrm>
          <a:prstGeom prst="rect">
            <a:avLst/>
          </a:prstGeom>
        </p:spPr>
      </p:pic>
      <p:sp>
        <p:nvSpPr>
          <p:cNvPr id="20" name="Text Box 9"/>
          <p:cNvSpPr txBox="1">
            <a:spLocks noChangeArrowheads="1"/>
          </p:cNvSpPr>
          <p:nvPr/>
        </p:nvSpPr>
        <p:spPr bwMode="auto">
          <a:xfrm>
            <a:off x="2501662" y="1847103"/>
            <a:ext cx="4213674" cy="961289"/>
          </a:xfrm>
          <a:prstGeom prst="rect">
            <a:avLst/>
          </a:prstGeom>
          <a:noFill/>
          <a:ln w="9525">
            <a:noFill/>
            <a:miter lim="800000"/>
          </a:ln>
        </p:spPr>
        <p:txBody>
          <a:bodyPr>
            <a:spAutoFit/>
          </a:bodyPr>
          <a:lstStyle/>
          <a:p>
            <a:pPr algn="l" eaLnBrk="0" hangingPunct="0">
              <a:lnSpc>
                <a:spcPct val="150000"/>
              </a:lnSpc>
            </a:pPr>
            <a:r>
              <a:rPr lang="zh-CN" altLang="en-US" sz="2000" b="1" dirty="0">
                <a:latin typeface="微软雅黑" panose="020B0503020204020204" pitchFamily="34" charset="-122"/>
                <a:ea typeface="微软雅黑" panose="020B0503020204020204" pitchFamily="34" charset="-122"/>
              </a:rPr>
              <a:t>对自己的安全，我责无旁贷。 </a:t>
            </a:r>
            <a:endParaRPr lang="en-US" altLang="zh-CN" sz="2000" b="1" dirty="0" smtClean="0">
              <a:latin typeface="微软雅黑" panose="020B0503020204020204" pitchFamily="34" charset="-122"/>
              <a:ea typeface="微软雅黑" panose="020B0503020204020204" pitchFamily="34" charset="-122"/>
            </a:endParaRPr>
          </a:p>
          <a:p>
            <a:pPr algn="r" eaLnBrk="0" hangingPunct="0">
              <a:lnSpc>
                <a:spcPct val="150000"/>
              </a:lnSpc>
            </a:pPr>
            <a:r>
              <a:rPr lang="en-US" altLang="zh-CN"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最低标准</a:t>
            </a:r>
            <a:endParaRPr lang="zh-CN" altLang="en-US" sz="2000" b="1" dirty="0">
              <a:latin typeface="微软雅黑" panose="020B0503020204020204" pitchFamily="34" charset="-122"/>
              <a:ea typeface="微软雅黑" panose="020B0503020204020204" pitchFamily="34" charset="-122"/>
            </a:endParaRPr>
          </a:p>
        </p:txBody>
      </p:sp>
      <p:sp>
        <p:nvSpPr>
          <p:cNvPr id="21" name="Text Box 9"/>
          <p:cNvSpPr txBox="1">
            <a:spLocks noChangeArrowheads="1"/>
          </p:cNvSpPr>
          <p:nvPr/>
        </p:nvSpPr>
        <p:spPr bwMode="auto">
          <a:xfrm>
            <a:off x="2495600" y="3327608"/>
            <a:ext cx="4165054" cy="961289"/>
          </a:xfrm>
          <a:prstGeom prst="rect">
            <a:avLst/>
          </a:prstGeom>
          <a:noFill/>
          <a:ln w="9525">
            <a:noFill/>
            <a:miter lim="800000"/>
          </a:ln>
        </p:spPr>
        <p:txBody>
          <a:bodyPr>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对企业的安全，我义无反顾</a:t>
            </a:r>
            <a:r>
              <a:rPr lang="zh-CN" altLang="en-US" dirty="0" smtClean="0"/>
              <a:t>。</a:t>
            </a:r>
            <a:endParaRPr lang="en-US" altLang="zh-CN" dirty="0" smtClean="0"/>
          </a:p>
          <a:p>
            <a:pPr algn="r"/>
            <a:r>
              <a:rPr lang="zh-CN" altLang="en-US" dirty="0" smtClean="0"/>
              <a:t> </a:t>
            </a:r>
            <a:r>
              <a:rPr lang="en-US" altLang="zh-CN" dirty="0"/>
              <a:t>——</a:t>
            </a:r>
            <a:r>
              <a:rPr lang="zh-CN" altLang="en-US" dirty="0"/>
              <a:t>职业规范</a:t>
            </a:r>
            <a:endParaRPr lang="zh-CN" altLang="en-US" dirty="0"/>
          </a:p>
        </p:txBody>
      </p:sp>
      <p:sp>
        <p:nvSpPr>
          <p:cNvPr id="22" name="Text Box 9"/>
          <p:cNvSpPr txBox="1">
            <a:spLocks noChangeArrowheads="1"/>
          </p:cNvSpPr>
          <p:nvPr/>
        </p:nvSpPr>
        <p:spPr bwMode="auto">
          <a:xfrm>
            <a:off x="2495600" y="4555534"/>
            <a:ext cx="4219736" cy="1477328"/>
          </a:xfrm>
          <a:prstGeom prst="rect">
            <a:avLst/>
          </a:prstGeom>
          <a:noFill/>
          <a:ln w="9525">
            <a:noFill/>
            <a:miter lim="800000"/>
          </a:ln>
        </p:spPr>
        <p:txBody>
          <a:bodyPr wrap="square">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对他人的安全，我有监督和帮助的责任；我有提醒和制止的义务</a:t>
            </a:r>
            <a:r>
              <a:rPr lang="zh-CN" altLang="en-US" dirty="0" smtClean="0"/>
              <a:t>。</a:t>
            </a:r>
            <a:endParaRPr lang="en-US" altLang="zh-CN" dirty="0" smtClean="0"/>
          </a:p>
          <a:p>
            <a:pPr algn="r"/>
            <a:r>
              <a:rPr lang="zh-CN" altLang="en-US" dirty="0" smtClean="0"/>
              <a:t> </a:t>
            </a:r>
            <a:r>
              <a:rPr lang="en-US" altLang="zh-CN" dirty="0"/>
              <a:t>——</a:t>
            </a:r>
            <a:r>
              <a:rPr lang="zh-CN" altLang="en-US" dirty="0"/>
              <a:t>爱心、修养</a:t>
            </a:r>
            <a:endParaRPr lang="zh-CN" altLang="en-US" dirty="0"/>
          </a:p>
        </p:txBody>
      </p:sp>
      <p:sp>
        <p:nvSpPr>
          <p:cNvPr id="3" name="矩形 2"/>
          <p:cNvSpPr/>
          <p:nvPr/>
        </p:nvSpPr>
        <p:spPr>
          <a:xfrm>
            <a:off x="2207568" y="1847103"/>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207568" y="3197325"/>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210247" y="4555534"/>
            <a:ext cx="4824536" cy="1520852"/>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119901" y="3471308"/>
            <a:ext cx="1872208" cy="1872208"/>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867873" y="3219280"/>
            <a:ext cx="2376264" cy="23762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空心弧 4"/>
          <p:cNvSpPr/>
          <p:nvPr/>
        </p:nvSpPr>
        <p:spPr>
          <a:xfrm rot="17609352">
            <a:off x="4772825" y="3239595"/>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3990648" flipH="1">
            <a:off x="4988849" y="3225940"/>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4965303"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51849"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427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786667"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08878"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904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2045" y="3306155"/>
            <a:ext cx="242406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重大责任事故罪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1642299" y="4265548"/>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重大劳动安全事故罪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96257" y="5203010"/>
            <a:ext cx="2430473"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危险物品肇事罪 </a:t>
            </a:r>
            <a:endParaRPr kumimoji="1" lang="zh-CN" altLang="en-US" sz="2400" b="1" dirty="0">
              <a:latin typeface="微软雅黑" panose="020B0503020204020204" pitchFamily="34" charset="-122"/>
              <a:ea typeface="微软雅黑" panose="020B0503020204020204" pitchFamily="34" charset="-122"/>
            </a:endParaRPr>
          </a:p>
        </p:txBody>
      </p:sp>
      <p:sp>
        <p:nvSpPr>
          <p:cNvPr id="16" name="矩形 15"/>
          <p:cNvSpPr/>
          <p:nvPr/>
        </p:nvSpPr>
        <p:spPr>
          <a:xfrm>
            <a:off x="7392144" y="3306154"/>
            <a:ext cx="233910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消防责任事故罪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7625540" y="4246422"/>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重大工程安全事故罪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8" name="矩形 17"/>
          <p:cNvSpPr/>
          <p:nvPr/>
        </p:nvSpPr>
        <p:spPr>
          <a:xfrm>
            <a:off x="7392144" y="5201438"/>
            <a:ext cx="2646878"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瞒报、谎报事故罪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9" name="Rectangle 130"/>
          <p:cNvSpPr>
            <a:spLocks noChangeArrowheads="1"/>
          </p:cNvSpPr>
          <p:nvPr/>
        </p:nvSpPr>
        <p:spPr bwMode="auto">
          <a:xfrm>
            <a:off x="2639616" y="1525305"/>
            <a:ext cx="6912768" cy="961289"/>
          </a:xfrm>
          <a:prstGeom prst="rect">
            <a:avLst/>
          </a:prstGeom>
          <a:noFill/>
          <a:ln w="9525" algn="ctr">
            <a:noFill/>
            <a:miter lim="800000"/>
          </a:ln>
          <a:effectLst/>
        </p:spPr>
        <p:txBody>
          <a:bodyPr wrap="square">
            <a:spAutoFit/>
          </a:bodyPr>
          <a:lstStyle/>
          <a:p>
            <a:pPr algn="ct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中华人民共和国刑法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关于生产经营单位在安全生产经营活动规定了六类</a:t>
            </a:r>
            <a:r>
              <a:rPr lang="zh-CN" altLang="en-US" sz="2000" dirty="0" smtClean="0">
                <a:latin typeface="微软雅黑" panose="020B0503020204020204" pitchFamily="34" charset="-122"/>
                <a:ea typeface="微软雅黑" panose="020B0503020204020204" pitchFamily="34" charset="-122"/>
              </a:rPr>
              <a:t>犯罪</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0" name="矩形 19"/>
          <p:cNvSpPr/>
          <p:nvPr/>
        </p:nvSpPr>
        <p:spPr>
          <a:xfrm>
            <a:off x="5152630" y="3668747"/>
            <a:ext cx="1723549" cy="1477328"/>
          </a:xfrm>
          <a:prstGeom prst="rect">
            <a:avLst/>
          </a:prstGeom>
        </p:spPr>
        <p:txBody>
          <a:bodyPr wrap="none">
            <a:spAutoFit/>
          </a:bodyPr>
          <a:lstStyle/>
          <a:p>
            <a:pPr algn="ctr">
              <a:lnSpc>
                <a:spcPct val="150000"/>
              </a:lnSpc>
            </a:pP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刑法</a:t>
            </a: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规定</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六类安全生产</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犯罪类型</a:t>
            </a:r>
            <a:endParaRPr kumimoji="1"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685725" y="329422"/>
            <a:ext cx="4820550" cy="584775"/>
          </a:xfrm>
          <a:prstGeom prst="rect">
            <a:avLst/>
          </a:prstGeom>
          <a:noFill/>
          <a:ln w="9525">
            <a:noFill/>
          </a:ln>
        </p:spPr>
        <p:txBody>
          <a:bodyPr wrap="square">
            <a:spAutoFit/>
          </a:bodyPr>
          <a:lstStyle/>
          <a:p>
            <a:pPr algn="ct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中华人民共和国刑法</a:t>
            </a:r>
            <a:r>
              <a:rPr lang="en-US" altLang="zh-CN" sz="3200" b="1" dirty="0">
                <a:solidFill>
                  <a:srgbClr val="1D428B"/>
                </a:solidFill>
                <a:latin typeface="微软雅黑" panose="020B0503020204020204" pitchFamily="34" charset="-122"/>
                <a:ea typeface="微软雅黑" panose="020B0503020204020204" pitchFamily="34" charset="-122"/>
              </a:rPr>
              <a:t>》 </a:t>
            </a:r>
            <a:endParaRPr lang="en-US" altLang="zh-CN"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45850" y="617206"/>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446150"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601834"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01834" y="629038"/>
            <a:ext cx="2831976"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1811524" y="1412776"/>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649016"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29036" y="4512602"/>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644008" y="3759423"/>
            <a:ext cx="29039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83968" y="638401"/>
            <a:ext cx="362406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a:t>
            </a:r>
            <a:r>
              <a:rPr lang="zh-CN" altLang="en-US" sz="2400" b="1" dirty="0" smtClean="0">
                <a:latin typeface="微软雅黑" panose="020B0503020204020204" pitchFamily="34" charset="-122"/>
                <a:ea typeface="微软雅黑" panose="020B0503020204020204" pitchFamily="34" charset="-122"/>
              </a:rPr>
              <a:t>劳动安全事故</a:t>
            </a:r>
            <a:r>
              <a:rPr lang="zh-CN" altLang="en-US" sz="2400" b="1" dirty="0">
                <a:latin typeface="微软雅黑" panose="020B0503020204020204" pitchFamily="34" charset="-122"/>
                <a:ea typeface="微软雅黑" panose="020B0503020204020204" pitchFamily="34" charset="-122"/>
              </a:rPr>
              <a:t>罪 </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1877380" y="1271079"/>
            <a:ext cx="8520608"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第一百三十五条　规定，安全生产设施或者安全生产条件不符合国家规定，因而发生重大伤亡事故或者造成其他严重后果的，对直接负责的主管人员和其他直接责任人员，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2093404" y="4412774"/>
            <a:ext cx="83045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第一百三十六条规定：“违反爆炸性、易燃性、放射性、毒害性、腐蚀性物品的管理规定，在生产、储存、运输、使用中发生重大事故，造成严重后果的</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4221206" y="638401"/>
            <a:ext cx="3696072"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a:t>
            </a:r>
            <a:r>
              <a:rPr lang="zh-CN" altLang="en-US" sz="2400" b="1" dirty="0" smtClean="0">
                <a:latin typeface="微软雅黑" panose="020B0503020204020204" pitchFamily="34" charset="-122"/>
                <a:ea typeface="微软雅黑" panose="020B0503020204020204" pitchFamily="34" charset="-122"/>
              </a:rPr>
              <a:t>工程安全事故</a:t>
            </a:r>
            <a:r>
              <a:rPr lang="zh-CN" altLang="en-US" sz="2400" b="1" dirty="0">
                <a:latin typeface="微软雅黑" panose="020B0503020204020204" pitchFamily="34" charset="-122"/>
                <a:ea typeface="微软雅黑" panose="020B0503020204020204" pitchFamily="34" charset="-122"/>
              </a:rPr>
              <a:t>罪 </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18420" y="1280355"/>
            <a:ext cx="75901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第一百三十七条规定：“建设单位、设计单位、施工单位、工程监理单位违反国家规定，降低工程质量标准，造成重大安全事故的，对直接责任人员处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年以下有期徒刑或者拘役，并处罚金；后果特别严重的，处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年以下有期徒刑，并处罚金。”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39407" y="4432798"/>
            <a:ext cx="7748210"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第一百三十九条规定：“违反消防管理法规，经消防监督机构通知采取改正措施而拒绝执行，造成严重后果的，对直接责任人员，处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Layers">
  <a:themeElements>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Layers">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6809</Words>
  <Application>WPS 演示</Application>
  <PresentationFormat>宽屏</PresentationFormat>
  <Paragraphs>925</Paragraphs>
  <Slides>60</Slides>
  <Notes>19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60</vt:i4>
      </vt:variant>
    </vt:vector>
  </HeadingPairs>
  <TitlesOfParts>
    <vt:vector size="75" baseType="lpstr">
      <vt:lpstr>Arial</vt:lpstr>
      <vt:lpstr>宋体</vt:lpstr>
      <vt:lpstr>Wingdings</vt:lpstr>
      <vt:lpstr>微软雅黑</vt:lpstr>
      <vt:lpstr>华文中宋</vt:lpstr>
      <vt:lpstr>Times New Roman</vt:lpstr>
      <vt:lpstr>Arial Unicode MS</vt:lpstr>
      <vt:lpstr>Symbol</vt:lpstr>
      <vt:lpstr>黑体</vt:lpstr>
      <vt:lpstr>隶书</vt:lpstr>
      <vt:lpstr>汉仪旗黑-85S</vt:lpstr>
      <vt:lpstr>李旭科毛笔行书</vt:lpstr>
      <vt:lpstr>楷体</vt:lpstr>
      <vt:lpstr>Layers</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资金保障</vt:lpstr>
      <vt:lpstr>安全生产管理人员配置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改善人的行为对控制事故的作用</vt:lpstr>
      <vt:lpstr>PowerPoint 演示文稿</vt:lpstr>
      <vt:lpstr>PowerPoint 演示文稿</vt:lpstr>
      <vt:lpstr>PowerPoint 演示文稿</vt:lpstr>
      <vt:lpstr>PowerPoint 演示文稿</vt:lpstr>
      <vt:lpstr>建立安全生产责任制的目的：</vt:lpstr>
      <vt:lpstr>主要负责人安全责任追究：</vt:lpstr>
      <vt:lpstr>主要负责人安全责任追究：</vt:lpstr>
      <vt:lpstr>PowerPoint 演示文稿</vt:lpstr>
      <vt:lpstr>为什么企业是安全生产责任主体</vt:lpstr>
      <vt:lpstr>为什么企业是安全生产责任主体</vt:lpstr>
      <vt:lpstr>PowerPoint 演示文稿</vt:lpstr>
      <vt:lpstr>PowerPoint 演示文稿</vt:lpstr>
      <vt:lpstr>PowerPoint 演示文稿</vt:lpstr>
      <vt:lpstr>PowerPoint 演示文稿</vt:lpstr>
      <vt:lpstr>建立安全生产责任制</vt:lpstr>
      <vt:lpstr>PowerPoint 演示文稿</vt:lpstr>
      <vt:lpstr>分管领导的安全职责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企业安全生产主体责任的内容</vt:lpstr>
      <vt:lpstr>PowerPoint 演示文稿</vt:lpstr>
      <vt:lpstr>建立管理责任权重体系</vt:lpstr>
      <vt:lpstr>　　</vt:lpstr>
      <vt:lpstr>安全责任综合绩效考核　</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2</cp:revision>
  <dcterms:created xsi:type="dcterms:W3CDTF">2020-08-03T14:32:00Z</dcterms:created>
  <dcterms:modified xsi:type="dcterms:W3CDTF">2024-05-29T05:46:44Z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34841BF4BEF440DFADADB337B7E047F9_12</vt:lpwstr>
  </property>
</Properties>
</file>