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2" r:id="rId3"/>
    <p:sldId id="652" r:id="rId5"/>
    <p:sldId id="262" r:id="rId6"/>
    <p:sldId id="261" r:id="rId7"/>
    <p:sldId id="377" r:id="rId8"/>
    <p:sldId id="457" r:id="rId9"/>
    <p:sldId id="458" r:id="rId10"/>
    <p:sldId id="459" r:id="rId11"/>
    <p:sldId id="617" r:id="rId12"/>
    <p:sldId id="461" r:id="rId13"/>
    <p:sldId id="462" r:id="rId14"/>
    <p:sldId id="463" r:id="rId15"/>
    <p:sldId id="465" r:id="rId16"/>
    <p:sldId id="529" r:id="rId17"/>
    <p:sldId id="530" r:id="rId18"/>
    <p:sldId id="531" r:id="rId19"/>
    <p:sldId id="532" r:id="rId20"/>
    <p:sldId id="533" r:id="rId21"/>
    <p:sldId id="535" r:id="rId22"/>
    <p:sldId id="537" r:id="rId23"/>
    <p:sldId id="538" r:id="rId24"/>
    <p:sldId id="539" r:id="rId25"/>
    <p:sldId id="540" r:id="rId26"/>
    <p:sldId id="541" r:id="rId27"/>
    <p:sldId id="542" r:id="rId28"/>
    <p:sldId id="618" r:id="rId29"/>
    <p:sldId id="596" r:id="rId30"/>
    <p:sldId id="597" r:id="rId31"/>
    <p:sldId id="598" r:id="rId32"/>
    <p:sldId id="599" r:id="rId33"/>
    <p:sldId id="600" r:id="rId34"/>
    <p:sldId id="601" r:id="rId35"/>
    <p:sldId id="602" r:id="rId36"/>
    <p:sldId id="603" r:id="rId37"/>
    <p:sldId id="605" r:id="rId38"/>
    <p:sldId id="606" r:id="rId39"/>
    <p:sldId id="607" r:id="rId40"/>
    <p:sldId id="619" r:id="rId41"/>
    <p:sldId id="610" r:id="rId42"/>
    <p:sldId id="620" r:id="rId43"/>
    <p:sldId id="612" r:id="rId44"/>
    <p:sldId id="616" r:id="rId45"/>
    <p:sldId id="653" r:id="rId46"/>
  </p:sldIdLst>
  <p:sldSz cx="9144000" cy="5143500" type="screen16x9"/>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4" userDrawn="1">
          <p15:clr>
            <a:srgbClr val="A4A3A4"/>
          </p15:clr>
        </p15:guide>
        <p15:guide id="2" pos="2869" userDrawn="1">
          <p15:clr>
            <a:srgbClr val="A4A3A4"/>
          </p15:clr>
        </p15:guide>
        <p15:guide id="3" pos="192" userDrawn="1">
          <p15:clr>
            <a:srgbClr val="A4A3A4"/>
          </p15:clr>
        </p15:guide>
        <p15:guide id="4" pos="5568" userDrawn="1">
          <p15:clr>
            <a:srgbClr val="A4A3A4"/>
          </p15:clr>
        </p15:guide>
        <p15:guide id="5" orient="horz" pos="259" userDrawn="1">
          <p15:clr>
            <a:srgbClr val="A4A3A4"/>
          </p15:clr>
        </p15:guide>
        <p15:guide id="6" orient="horz" pos="3008" userDrawn="1">
          <p15:clr>
            <a:srgbClr val="A4A3A4"/>
          </p15:clr>
        </p15:guide>
        <p15:guide id="7" orient="horz" pos="4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4"/>
    <a:srgbClr val="333F50"/>
    <a:srgbClr val="7E7E7E"/>
    <a:srgbClr val="0070C0"/>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9" autoAdjust="0"/>
    <p:restoredTop sz="94697"/>
  </p:normalViewPr>
  <p:slideViewPr>
    <p:cSldViewPr snapToGrid="0" showGuides="1">
      <p:cViewPr varScale="1">
        <p:scale>
          <a:sx n="104" d="100"/>
          <a:sy n="104" d="100"/>
        </p:scale>
        <p:origin x="200" y="832"/>
      </p:cViewPr>
      <p:guideLst>
        <p:guide orient="horz" pos="794"/>
        <p:guide pos="2869"/>
        <p:guide pos="192"/>
        <p:guide pos="5568"/>
        <p:guide orient="horz" pos="259"/>
        <p:guide orient="horz" pos="3008"/>
        <p:guide orient="horz" pos="43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20.xml"/><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A84CC-88B3-41E4-A794-4C4EC07B62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809C6-ECA2-46B8-878C-88C04114AC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dirty="0">
              <a:sym typeface="+mn-ea"/>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更多安全资料，请添加安小应微信号：</a:t>
            </a:r>
            <a:r>
              <a:rPr lang="en-US" dirty="0" err="1">
                <a:sym typeface="+mn-ea"/>
              </a:rPr>
              <a:t>ansyingcysafety</a:t>
            </a:r>
            <a:r>
              <a:rPr lang="zh-CN" altLang="en-US" dirty="0">
                <a:sym typeface="+mn-ea"/>
              </a:rPr>
              <a: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任意多边形 13"/>
          <p:cNvSpPr/>
          <p:nvPr userDrawn="1"/>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391195" y="-1"/>
            <a:ext cx="1417774" cy="723901"/>
            <a:chOff x="-391195" y="-1"/>
            <a:chExt cx="1697596" cy="866775"/>
          </a:xfrm>
          <a:solidFill>
            <a:srgbClr val="FFC200"/>
          </a:solidFill>
        </p:grpSpPr>
        <p:sp>
          <p:nvSpPr>
            <p:cNvPr id="9"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29"/>
          <p:cNvCxnSpPr/>
          <p:nvPr userDrawn="1"/>
        </p:nvCxnSpPr>
        <p:spPr>
          <a:xfrm>
            <a:off x="962878" y="516078"/>
            <a:ext cx="8181122"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3" name="图片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0195" y="315595"/>
            <a:ext cx="1197461" cy="604737"/>
          </a:xfrm>
          <a:prstGeom prst="rect">
            <a:avLst/>
          </a:prstGeom>
        </p:spPr>
      </p:pic>
      <p:pic>
        <p:nvPicPr>
          <p:cNvPr id="4" name="图片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45906" y="4111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tags" Target="../tags/tag17.xml"/><Relationship Id="rId3" Type="http://schemas.openxmlformats.org/officeDocument/2006/relationships/image" Target="../media/image11.jpeg"/><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 name="直接连接符 3"/>
          <p:cNvCxnSpPr/>
          <p:nvPr/>
        </p:nvCxnSpPr>
        <p:spPr>
          <a:xfrm>
            <a:off x="2042637" y="572720"/>
            <a:ext cx="7101364"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007519" y="795814"/>
            <a:ext cx="6136481" cy="0"/>
          </a:xfrm>
          <a:prstGeom prst="line">
            <a:avLst/>
          </a:prstGeom>
          <a:solidFill>
            <a:schemeClr val="accent5"/>
          </a:solidFill>
          <a:ln w="28575">
            <a:solidFill>
              <a:srgbClr val="FFC2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12407" y="1027271"/>
            <a:ext cx="513159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656035" y="1440413"/>
            <a:ext cx="2293994" cy="299553"/>
          </a:xfrm>
          <a:prstGeom prst="parallelogram">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7021746" y="3225863"/>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7338720" y="3225863"/>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任意多边形 14"/>
          <p:cNvSpPr/>
          <p:nvPr/>
        </p:nvSpPr>
        <p:spPr>
          <a:xfrm>
            <a:off x="7655695" y="3225863"/>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任意多边形 15"/>
          <p:cNvSpPr/>
          <p:nvPr/>
        </p:nvSpPr>
        <p:spPr>
          <a:xfrm>
            <a:off x="7972671" y="3225863"/>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6906458"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6822772"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6739083"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6655395"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6571706"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6488017"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6404328"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6320640"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6236951"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6153262"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6069573"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5985885"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5902196"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5818507"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5734818"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5651130"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5567441"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5483752"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5400063"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5316375"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5232686"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5148997"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5065308"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4981620"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4897931"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4814242"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4730553"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50"/>
          <p:cNvSpPr/>
          <p:nvPr/>
        </p:nvSpPr>
        <p:spPr>
          <a:xfrm>
            <a:off x="4646865"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51"/>
          <p:cNvSpPr/>
          <p:nvPr/>
        </p:nvSpPr>
        <p:spPr>
          <a:xfrm>
            <a:off x="4563176"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任意多边形 52"/>
          <p:cNvSpPr/>
          <p:nvPr/>
        </p:nvSpPr>
        <p:spPr>
          <a:xfrm>
            <a:off x="4479487" y="3847634"/>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4" name="组合 73"/>
          <p:cNvGrpSpPr/>
          <p:nvPr/>
        </p:nvGrpSpPr>
        <p:grpSpPr>
          <a:xfrm>
            <a:off x="-132518" y="1318860"/>
            <a:ext cx="829748" cy="190727"/>
            <a:chOff x="-115731" y="1766100"/>
            <a:chExt cx="1106331" cy="254302"/>
          </a:xfrm>
          <a:solidFill>
            <a:srgbClr val="FFC200"/>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5" name="矩形 74"/>
          <p:cNvSpPr/>
          <p:nvPr/>
        </p:nvSpPr>
        <p:spPr>
          <a:xfrm>
            <a:off x="599366" y="2198467"/>
            <a:ext cx="6584686" cy="85286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4500" b="1" dirty="0">
                <a:solidFill>
                  <a:schemeClr val="bg1"/>
                </a:solidFill>
                <a:latin typeface="微软雅黑" panose="020B0503020204020204" pitchFamily="34" charset="-122"/>
                <a:ea typeface="微软雅黑" panose="020B0503020204020204" pitchFamily="34" charset="-122"/>
              </a:rPr>
              <a:t>特种设备培训</a:t>
            </a:r>
            <a:endParaRPr lang="zh-CN" altLang="en-US" sz="4500" b="1" dirty="0">
              <a:solidFill>
                <a:schemeClr val="bg1"/>
              </a:solidFill>
              <a:latin typeface="微软雅黑" panose="020B0503020204020204" pitchFamily="34" charset="-122"/>
              <a:ea typeface="微软雅黑" panose="020B0503020204020204" pitchFamily="34" charset="-122"/>
            </a:endParaRPr>
          </a:p>
        </p:txBody>
      </p:sp>
      <p:sp>
        <p:nvSpPr>
          <p:cNvPr id="78" name="Freeform: Shape 60"/>
          <p:cNvSpPr/>
          <p:nvPr/>
        </p:nvSpPr>
        <p:spPr bwMode="auto">
          <a:xfrm>
            <a:off x="7090274" y="4478210"/>
            <a:ext cx="290307" cy="29030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endParaRPr sz="1350"/>
          </a:p>
        </p:txBody>
      </p:sp>
      <p:sp>
        <p:nvSpPr>
          <p:cNvPr id="79" name="Freeform: Shape 61"/>
          <p:cNvSpPr/>
          <p:nvPr/>
        </p:nvSpPr>
        <p:spPr bwMode="auto">
          <a:xfrm>
            <a:off x="8059756" y="4473216"/>
            <a:ext cx="300296" cy="300296"/>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endParaRPr sz="1350"/>
          </a:p>
        </p:txBody>
      </p:sp>
      <p:sp>
        <p:nvSpPr>
          <p:cNvPr id="80" name="Freeform: Shape 62"/>
          <p:cNvSpPr/>
          <p:nvPr/>
        </p:nvSpPr>
        <p:spPr bwMode="auto">
          <a:xfrm>
            <a:off x="7570021" y="4473216"/>
            <a:ext cx="300296" cy="3002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endParaRPr sz="1350"/>
          </a:p>
        </p:txBody>
      </p:sp>
      <p:sp>
        <p:nvSpPr>
          <p:cNvPr id="3" name="文本框 2" descr="7b0a2020202022776f7264617274223a20227b5c2269645c223a32353030343531362c5c227469645c223a31333439377d220a7d0a"/>
          <p:cNvSpPr txBox="1"/>
          <p:nvPr>
            <p:custDataLst>
              <p:tags r:id="rId1"/>
            </p:custDataLst>
          </p:nvPr>
        </p:nvSpPr>
        <p:spPr>
          <a:xfrm>
            <a:off x="73660" y="373366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5" name="椭圆 4"/>
          <p:cNvSpPr/>
          <p:nvPr>
            <p:custDataLst>
              <p:tags r:id="rId2"/>
            </p:custDataLst>
          </p:nvPr>
        </p:nvSpPr>
        <p:spPr>
          <a:xfrm>
            <a:off x="2556725" y="36334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3799840" y="36341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7" name="椭圆 6"/>
          <p:cNvSpPr/>
          <p:nvPr>
            <p:custDataLst>
              <p:tags r:id="rId4"/>
            </p:custDataLst>
          </p:nvPr>
        </p:nvSpPr>
        <p:spPr>
          <a:xfrm>
            <a:off x="5042955" y="36334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1+#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1+#ppt_w/2"/>
                                          </p:val>
                                        </p:tav>
                                        <p:tav tm="100000">
                                          <p:val>
                                            <p:strVal val="#ppt_x"/>
                                          </p:val>
                                        </p:tav>
                                      </p:tavLst>
                                    </p:anim>
                                    <p:anim calcmode="lin" valueType="num">
                                      <p:cBhvr additive="base">
                                        <p:cTn id="89" dur="500" fill="hold"/>
                                        <p:tgtEl>
                                          <p:spTgt spid="3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1+#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1+#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1+#ppt_w/2"/>
                                          </p:val>
                                        </p:tav>
                                        <p:tav tm="100000">
                                          <p:val>
                                            <p:strVal val="#ppt_x"/>
                                          </p:val>
                                        </p:tav>
                                      </p:tavLst>
                                    </p:anim>
                                    <p:anim calcmode="lin" valueType="num">
                                      <p:cBhvr additive="base">
                                        <p:cTn id="109" dur="500" fill="hold"/>
                                        <p:tgtEl>
                                          <p:spTgt spid="39"/>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additive="base">
                                        <p:cTn id="112" dur="500" fill="hold"/>
                                        <p:tgtEl>
                                          <p:spTgt spid="40"/>
                                        </p:tgtEl>
                                        <p:attrNameLst>
                                          <p:attrName>ppt_x</p:attrName>
                                        </p:attrNameLst>
                                      </p:cBhvr>
                                      <p:tavLst>
                                        <p:tav tm="0">
                                          <p:val>
                                            <p:strVal val="1+#ppt_w/2"/>
                                          </p:val>
                                        </p:tav>
                                        <p:tav tm="100000">
                                          <p:val>
                                            <p:strVal val="#ppt_x"/>
                                          </p:val>
                                        </p:tav>
                                      </p:tavLst>
                                    </p:anim>
                                    <p:anim calcmode="lin" valueType="num">
                                      <p:cBhvr additive="base">
                                        <p:cTn id="113" dur="500" fill="hold"/>
                                        <p:tgtEl>
                                          <p:spTgt spid="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1+#ppt_w/2"/>
                                          </p:val>
                                        </p:tav>
                                        <p:tav tm="100000">
                                          <p:val>
                                            <p:strVal val="#ppt_x"/>
                                          </p:val>
                                        </p:tav>
                                      </p:tavLst>
                                    </p:anim>
                                    <p:anim calcmode="lin" valueType="num">
                                      <p:cBhvr additive="base">
                                        <p:cTn id="117" dur="500" fill="hold"/>
                                        <p:tgtEl>
                                          <p:spTgt spid="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1+#ppt_w/2"/>
                                          </p:val>
                                        </p:tav>
                                        <p:tav tm="100000">
                                          <p:val>
                                            <p:strVal val="#ppt_x"/>
                                          </p:val>
                                        </p:tav>
                                      </p:tavLst>
                                    </p:anim>
                                    <p:anim calcmode="lin" valueType="num">
                                      <p:cBhvr additive="base">
                                        <p:cTn id="121" dur="500" fill="hold"/>
                                        <p:tgtEl>
                                          <p:spTgt spid="4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1+#ppt_w/2"/>
                                          </p:val>
                                        </p:tav>
                                        <p:tav tm="100000">
                                          <p:val>
                                            <p:strVal val="#ppt_x"/>
                                          </p:val>
                                        </p:tav>
                                      </p:tavLst>
                                    </p:anim>
                                    <p:anim calcmode="lin" valueType="num">
                                      <p:cBhvr additive="base">
                                        <p:cTn id="125" dur="500" fill="hold"/>
                                        <p:tgtEl>
                                          <p:spTgt spid="4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1+#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1+#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1+#ppt_w/2"/>
                                          </p:val>
                                        </p:tav>
                                        <p:tav tm="100000">
                                          <p:val>
                                            <p:strVal val="#ppt_x"/>
                                          </p:val>
                                        </p:tav>
                                      </p:tavLst>
                                    </p:anim>
                                    <p:anim calcmode="lin" valueType="num">
                                      <p:cBhvr additive="base">
                                        <p:cTn id="145" dur="500" fill="hold"/>
                                        <p:tgtEl>
                                          <p:spTgt spid="48"/>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1+#ppt_w/2"/>
                                          </p:val>
                                        </p:tav>
                                        <p:tav tm="100000">
                                          <p:val>
                                            <p:strVal val="#ppt_x"/>
                                          </p:val>
                                        </p:tav>
                                      </p:tavLst>
                                    </p:anim>
                                    <p:anim calcmode="lin" valueType="num">
                                      <p:cBhvr additive="base">
                                        <p:cTn id="149" dur="500" fill="hold"/>
                                        <p:tgtEl>
                                          <p:spTgt spid="4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1+#ppt_w/2"/>
                                          </p:val>
                                        </p:tav>
                                        <p:tav tm="100000">
                                          <p:val>
                                            <p:strVal val="#ppt_x"/>
                                          </p:val>
                                        </p:tav>
                                      </p:tavLst>
                                    </p:anim>
                                    <p:anim calcmode="lin" valueType="num">
                                      <p:cBhvr additive="base">
                                        <p:cTn id="153" dur="500" fill="hold"/>
                                        <p:tgtEl>
                                          <p:spTgt spid="50"/>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1+#ppt_w/2"/>
                                          </p:val>
                                        </p:tav>
                                        <p:tav tm="100000">
                                          <p:val>
                                            <p:strVal val="#ppt_x"/>
                                          </p:val>
                                        </p:tav>
                                      </p:tavLst>
                                    </p:anim>
                                    <p:anim calcmode="lin" valueType="num">
                                      <p:cBhvr additive="base">
                                        <p:cTn id="157" dur="500" fill="hold"/>
                                        <p:tgtEl>
                                          <p:spTgt spid="51"/>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additive="base">
                                        <p:cTn id="160" dur="500" fill="hold"/>
                                        <p:tgtEl>
                                          <p:spTgt spid="52"/>
                                        </p:tgtEl>
                                        <p:attrNameLst>
                                          <p:attrName>ppt_x</p:attrName>
                                        </p:attrNameLst>
                                      </p:cBhvr>
                                      <p:tavLst>
                                        <p:tav tm="0">
                                          <p:val>
                                            <p:strVal val="1+#ppt_w/2"/>
                                          </p:val>
                                        </p:tav>
                                        <p:tav tm="100000">
                                          <p:val>
                                            <p:strVal val="#ppt_x"/>
                                          </p:val>
                                        </p:tav>
                                      </p:tavLst>
                                    </p:anim>
                                    <p:anim calcmode="lin" valueType="num">
                                      <p:cBhvr additive="base">
                                        <p:cTn id="161" dur="500" fill="hold"/>
                                        <p:tgtEl>
                                          <p:spTgt spid="52"/>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fill="hold"/>
                                        <p:tgtEl>
                                          <p:spTgt spid="53"/>
                                        </p:tgtEl>
                                        <p:attrNameLst>
                                          <p:attrName>ppt_x</p:attrName>
                                        </p:attrNameLst>
                                      </p:cBhvr>
                                      <p:tavLst>
                                        <p:tav tm="0">
                                          <p:val>
                                            <p:strVal val="1+#ppt_w/2"/>
                                          </p:val>
                                        </p:tav>
                                        <p:tav tm="100000">
                                          <p:val>
                                            <p:strVal val="#ppt_x"/>
                                          </p:val>
                                        </p:tav>
                                      </p:tavLst>
                                    </p:anim>
                                    <p:anim calcmode="lin" valueType="num">
                                      <p:cBhvr additive="base">
                                        <p:cTn id="165" dur="500" fill="hold"/>
                                        <p:tgtEl>
                                          <p:spTgt spid="53"/>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53" presetClass="entr" presetSubtype="16" fill="hold" grpId="0" nodeType="afterEffect">
                                  <p:stCondLst>
                                    <p:cond delay="0"/>
                                  </p:stCondLst>
                                  <p:childTnLst>
                                    <p:set>
                                      <p:cBhvr>
                                        <p:cTn id="172" dur="1" fill="hold">
                                          <p:stCondLst>
                                            <p:cond delay="0"/>
                                          </p:stCondLst>
                                        </p:cTn>
                                        <p:tgtEl>
                                          <p:spTgt spid="78"/>
                                        </p:tgtEl>
                                        <p:attrNameLst>
                                          <p:attrName>style.visibility</p:attrName>
                                        </p:attrNameLst>
                                      </p:cBhvr>
                                      <p:to>
                                        <p:strVal val="visible"/>
                                      </p:to>
                                    </p:set>
                                    <p:anim calcmode="lin" valueType="num">
                                      <p:cBhvr>
                                        <p:cTn id="173" dur="500" fill="hold"/>
                                        <p:tgtEl>
                                          <p:spTgt spid="78"/>
                                        </p:tgtEl>
                                        <p:attrNameLst>
                                          <p:attrName>ppt_w</p:attrName>
                                        </p:attrNameLst>
                                      </p:cBhvr>
                                      <p:tavLst>
                                        <p:tav tm="0">
                                          <p:val>
                                            <p:fltVal val="0"/>
                                          </p:val>
                                        </p:tav>
                                        <p:tav tm="100000">
                                          <p:val>
                                            <p:strVal val="#ppt_w"/>
                                          </p:val>
                                        </p:tav>
                                      </p:tavLst>
                                    </p:anim>
                                    <p:anim calcmode="lin" valueType="num">
                                      <p:cBhvr>
                                        <p:cTn id="174" dur="500" fill="hold"/>
                                        <p:tgtEl>
                                          <p:spTgt spid="78"/>
                                        </p:tgtEl>
                                        <p:attrNameLst>
                                          <p:attrName>ppt_h</p:attrName>
                                        </p:attrNameLst>
                                      </p:cBhvr>
                                      <p:tavLst>
                                        <p:tav tm="0">
                                          <p:val>
                                            <p:fltVal val="0"/>
                                          </p:val>
                                        </p:tav>
                                        <p:tav tm="100000">
                                          <p:val>
                                            <p:strVal val="#ppt_h"/>
                                          </p:val>
                                        </p:tav>
                                      </p:tavLst>
                                    </p:anim>
                                    <p:animEffect transition="in" filter="fade">
                                      <p:cBhvr>
                                        <p:cTn id="175" dur="500"/>
                                        <p:tgtEl>
                                          <p:spTgt spid="78"/>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79"/>
                                        </p:tgtEl>
                                        <p:attrNameLst>
                                          <p:attrName>style.visibility</p:attrName>
                                        </p:attrNameLst>
                                      </p:cBhvr>
                                      <p:to>
                                        <p:strVal val="visible"/>
                                      </p:to>
                                    </p:set>
                                    <p:anim calcmode="lin" valueType="num">
                                      <p:cBhvr>
                                        <p:cTn id="178" dur="500" fill="hold"/>
                                        <p:tgtEl>
                                          <p:spTgt spid="79"/>
                                        </p:tgtEl>
                                        <p:attrNameLst>
                                          <p:attrName>ppt_w</p:attrName>
                                        </p:attrNameLst>
                                      </p:cBhvr>
                                      <p:tavLst>
                                        <p:tav tm="0">
                                          <p:val>
                                            <p:fltVal val="0"/>
                                          </p:val>
                                        </p:tav>
                                        <p:tav tm="100000">
                                          <p:val>
                                            <p:strVal val="#ppt_w"/>
                                          </p:val>
                                        </p:tav>
                                      </p:tavLst>
                                    </p:anim>
                                    <p:anim calcmode="lin" valueType="num">
                                      <p:cBhvr>
                                        <p:cTn id="179" dur="500" fill="hold"/>
                                        <p:tgtEl>
                                          <p:spTgt spid="79"/>
                                        </p:tgtEl>
                                        <p:attrNameLst>
                                          <p:attrName>ppt_h</p:attrName>
                                        </p:attrNameLst>
                                      </p:cBhvr>
                                      <p:tavLst>
                                        <p:tav tm="0">
                                          <p:val>
                                            <p:fltVal val="0"/>
                                          </p:val>
                                        </p:tav>
                                        <p:tav tm="100000">
                                          <p:val>
                                            <p:strVal val="#ppt_h"/>
                                          </p:val>
                                        </p:tav>
                                      </p:tavLst>
                                    </p:anim>
                                    <p:animEffect transition="in" filter="fade">
                                      <p:cBhvr>
                                        <p:cTn id="180" dur="500"/>
                                        <p:tgtEl>
                                          <p:spTgt spid="79"/>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 calcmode="lin" valueType="num">
                                      <p:cBhvr>
                                        <p:cTn id="183" dur="500" fill="hold"/>
                                        <p:tgtEl>
                                          <p:spTgt spid="80"/>
                                        </p:tgtEl>
                                        <p:attrNameLst>
                                          <p:attrName>ppt_w</p:attrName>
                                        </p:attrNameLst>
                                      </p:cBhvr>
                                      <p:tavLst>
                                        <p:tav tm="0">
                                          <p:val>
                                            <p:fltVal val="0"/>
                                          </p:val>
                                        </p:tav>
                                        <p:tav tm="100000">
                                          <p:val>
                                            <p:strVal val="#ppt_w"/>
                                          </p:val>
                                        </p:tav>
                                      </p:tavLst>
                                    </p:anim>
                                    <p:anim calcmode="lin" valueType="num">
                                      <p:cBhvr>
                                        <p:cTn id="184" dur="500" fill="hold"/>
                                        <p:tgtEl>
                                          <p:spTgt spid="80"/>
                                        </p:tgtEl>
                                        <p:attrNameLst>
                                          <p:attrName>ppt_h</p:attrName>
                                        </p:attrNameLst>
                                      </p:cBhvr>
                                      <p:tavLst>
                                        <p:tav tm="0">
                                          <p:val>
                                            <p:fltVal val="0"/>
                                          </p:val>
                                        </p:tav>
                                        <p:tav tm="100000">
                                          <p:val>
                                            <p:strVal val="#ppt_h"/>
                                          </p:val>
                                        </p:tav>
                                      </p:tavLst>
                                    </p:anim>
                                    <p:animEffect transition="in" filter="fade">
                                      <p:cBhvr>
                                        <p:cTn id="18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ldLvl="0" animBg="1"/>
      <p:bldP spid="13" grpId="0" bldLvl="0" animBg="1"/>
      <p:bldP spid="14" grpId="0" bldLvl="0" animBg="1"/>
      <p:bldP spid="15" grpId="0" bldLvl="0" animBg="1"/>
      <p:bldP spid="16" grpId="0" bldLvl="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5" grpId="0"/>
      <p:bldP spid="78" grpId="0" animBg="1"/>
      <p:bldP spid="79" grpId="0" animBg="1"/>
      <p:bldP spid="8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3833995" y="1139825"/>
            <a:ext cx="1476011"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生产单位条件</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51840" y="1772285"/>
            <a:ext cx="5732780" cy="321945"/>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zh-CN" altLang="en-US" sz="15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特种设备设计、制造、安装、改造单位应具备下列条件：</a:t>
            </a:r>
            <a:endParaRPr lang="zh-CN" altLang="en-US" sz="15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3" name="组合 42"/>
          <p:cNvGrpSpPr/>
          <p:nvPr/>
        </p:nvGrpSpPr>
        <p:grpSpPr>
          <a:xfrm>
            <a:off x="751840" y="2324735"/>
            <a:ext cx="3800475" cy="824230"/>
            <a:chOff x="1072" y="3316"/>
            <a:chExt cx="5985" cy="1298"/>
          </a:xfrm>
        </p:grpSpPr>
        <p:grpSp>
          <p:nvGrpSpPr>
            <p:cNvPr id="24" name="îSḻïdé"/>
            <p:cNvGrpSpPr/>
            <p:nvPr/>
          </p:nvGrpSpPr>
          <p:grpSpPr>
            <a:xfrm>
              <a:off x="1072" y="3448"/>
              <a:ext cx="1166" cy="1166"/>
              <a:chOff x="1293357" y="1526073"/>
              <a:chExt cx="1933578" cy="1933578"/>
            </a:xfrm>
          </p:grpSpPr>
          <p:sp>
            <p:nvSpPr>
              <p:cNvPr id="37" name="ïŝľíḍè"/>
              <p:cNvSpPr/>
              <p:nvPr/>
            </p:nvSpPr>
            <p:spPr>
              <a:xfrm>
                <a:off x="1293357"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tx2">
                    <a:lumMod val="75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nchorCtr="0"/>
              <a:lstStyle/>
              <a:p>
                <a:pPr algn="ctr" fontAlgn="auto">
                  <a:lnSpc>
                    <a:spcPct val="100000"/>
                  </a:lnSpc>
                </a:pPr>
                <a:endParaRPr b="1">
                  <a:solidFill>
                    <a:schemeClr val="bg1"/>
                  </a:solidFill>
                  <a:latin typeface="微软雅黑" panose="020B0503020204020204" pitchFamily="34" charset="-122"/>
                  <a:ea typeface="微软雅黑" panose="020B0503020204020204" pitchFamily="34" charset="-122"/>
                </a:endParaRPr>
              </a:p>
            </p:txBody>
          </p:sp>
          <p:sp>
            <p:nvSpPr>
              <p:cNvPr id="38" name="iṥliḓé"/>
              <p:cNvSpPr/>
              <p:nvPr/>
            </p:nvSpPr>
            <p:spPr>
              <a:xfrm>
                <a:off x="1361621"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75000"/>
                </a:schemeClr>
              </a:solidFill>
              <a:ln w="25400">
                <a:solidFill>
                  <a:srgbClr val="000000">
                    <a:alpha val="0"/>
                  </a:srgbClr>
                </a:solidFill>
                <a:miter lim="400000"/>
              </a:ln>
              <a:effectLst/>
            </p:spPr>
            <p:txBody>
              <a:bodyPr anchor="ctr" anchorCtr="0"/>
              <a:lstStyle/>
              <a:p>
                <a:pPr algn="ctr" fontAlgn="auto">
                  <a:lnSpc>
                    <a:spcPct val="100000"/>
                  </a:lnSpc>
                </a:pPr>
                <a:r>
                  <a:rPr lang="en-US" b="1">
                    <a:solidFill>
                      <a:schemeClr val="bg1"/>
                    </a:solidFill>
                    <a:latin typeface="微软雅黑" panose="020B0503020204020204" pitchFamily="34" charset="-122"/>
                    <a:ea typeface="微软雅黑" panose="020B0503020204020204" pitchFamily="34" charset="-122"/>
                  </a:rPr>
                  <a:t>1</a:t>
                </a:r>
                <a:endParaRPr lang="en-US" b="1">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238" y="3316"/>
              <a:ext cx="4819" cy="1161"/>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ct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经国务院特种设备安全监督管理部门许可。</a:t>
              </a:r>
              <a:endParaRPr lang="en-US" altLang="zh-CN"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2" name="组合 41"/>
          <p:cNvGrpSpPr/>
          <p:nvPr/>
        </p:nvGrpSpPr>
        <p:grpSpPr>
          <a:xfrm>
            <a:off x="4592955" y="2312035"/>
            <a:ext cx="3800475" cy="833755"/>
            <a:chOff x="5936" y="3310"/>
            <a:chExt cx="5985" cy="1313"/>
          </a:xfrm>
        </p:grpSpPr>
        <p:grpSp>
          <p:nvGrpSpPr>
            <p:cNvPr id="4" name="ïṡļîḑè"/>
            <p:cNvGrpSpPr/>
            <p:nvPr/>
          </p:nvGrpSpPr>
          <p:grpSpPr>
            <a:xfrm>
              <a:off x="5936" y="3457"/>
              <a:ext cx="1166" cy="1166"/>
              <a:chOff x="6416900" y="1526073"/>
              <a:chExt cx="1933578" cy="1933578"/>
            </a:xfrm>
          </p:grpSpPr>
          <p:sp>
            <p:nvSpPr>
              <p:cNvPr id="19" name="ïṧḷîḓé"/>
              <p:cNvSpPr/>
              <p:nvPr/>
            </p:nvSpPr>
            <p:spPr>
              <a:xfrm>
                <a:off x="6416900"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nchorCtr="0"/>
              <a:lstStyle/>
              <a:p>
                <a:pPr algn="ctr" fontAlgn="auto">
                  <a:lnSpc>
                    <a:spcPct val="100000"/>
                  </a:lnSpc>
                </a:pPr>
                <a:endParaRPr b="1">
                  <a:solidFill>
                    <a:schemeClr val="bg1"/>
                  </a:solidFill>
                  <a:latin typeface="微软雅黑" panose="020B0503020204020204" pitchFamily="34" charset="-122"/>
                  <a:ea typeface="微软雅黑" panose="020B0503020204020204" pitchFamily="34" charset="-122"/>
                </a:endParaRPr>
              </a:p>
            </p:txBody>
          </p:sp>
          <p:sp>
            <p:nvSpPr>
              <p:cNvPr id="20" name="ïŝḻîḑé"/>
              <p:cNvSpPr/>
              <p:nvPr/>
            </p:nvSpPr>
            <p:spPr>
              <a:xfrm>
                <a:off x="6485164"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50000"/>
                </a:schemeClr>
              </a:solidFill>
              <a:ln w="25400">
                <a:solidFill>
                  <a:srgbClr val="000000">
                    <a:alpha val="0"/>
                  </a:srgbClr>
                </a:solidFill>
                <a:miter lim="400000"/>
              </a:ln>
              <a:effectLst/>
            </p:spPr>
            <p:txBody>
              <a:bodyPr anchor="ctr" anchorCtr="0"/>
              <a:lstStyle/>
              <a:p>
                <a:pPr algn="ctr" fontAlgn="auto">
                  <a:lnSpc>
                    <a:spcPct val="100000"/>
                  </a:lnSpc>
                </a:pPr>
                <a:r>
                  <a:rPr lang="en-US" b="1">
                    <a:solidFill>
                      <a:schemeClr val="bg1"/>
                    </a:solidFill>
                    <a:latin typeface="微软雅黑" panose="020B0503020204020204" pitchFamily="34" charset="-122"/>
                    <a:ea typeface="微软雅黑" panose="020B0503020204020204" pitchFamily="34" charset="-122"/>
                  </a:rPr>
                  <a:t>2</a:t>
                </a:r>
                <a:endParaRPr lang="en-US" b="1">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7102" y="3310"/>
              <a:ext cx="4819" cy="1161"/>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ct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有与特种设备制造、安装、改造相适应的专业技术人员和技术工人。</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5" name="组合 44"/>
          <p:cNvGrpSpPr/>
          <p:nvPr/>
        </p:nvGrpSpPr>
        <p:grpSpPr>
          <a:xfrm>
            <a:off x="751840" y="3474720"/>
            <a:ext cx="3774440" cy="792480"/>
            <a:chOff x="1072" y="5427"/>
            <a:chExt cx="5944" cy="1248"/>
          </a:xfrm>
        </p:grpSpPr>
        <p:grpSp>
          <p:nvGrpSpPr>
            <p:cNvPr id="26" name="íšḻídê"/>
            <p:cNvGrpSpPr/>
            <p:nvPr/>
          </p:nvGrpSpPr>
          <p:grpSpPr>
            <a:xfrm>
              <a:off x="1072" y="5509"/>
              <a:ext cx="1166" cy="1166"/>
              <a:chOff x="1293357" y="3860688"/>
              <a:chExt cx="1933578" cy="1933578"/>
            </a:xfrm>
          </p:grpSpPr>
          <p:sp>
            <p:nvSpPr>
              <p:cNvPr id="30" name="ísḻiḑè"/>
              <p:cNvSpPr/>
              <p:nvPr/>
            </p:nvSpPr>
            <p:spPr>
              <a:xfrm>
                <a:off x="1293357"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nchorCtr="0"/>
              <a:lstStyle/>
              <a:p>
                <a:pPr algn="ctr" fontAlgn="auto">
                  <a:lnSpc>
                    <a:spcPct val="100000"/>
                  </a:lnSpc>
                </a:pPr>
                <a:endParaRPr b="1">
                  <a:solidFill>
                    <a:schemeClr val="bg1"/>
                  </a:solidFill>
                  <a:latin typeface="微软雅黑" panose="020B0503020204020204" pitchFamily="34" charset="-122"/>
                  <a:ea typeface="微软雅黑" panose="020B0503020204020204" pitchFamily="34" charset="-122"/>
                </a:endParaRPr>
              </a:p>
            </p:txBody>
          </p:sp>
          <p:sp>
            <p:nvSpPr>
              <p:cNvPr id="31" name="işļíḋê"/>
              <p:cNvSpPr/>
              <p:nvPr/>
            </p:nvSpPr>
            <p:spPr>
              <a:xfrm>
                <a:off x="1361621"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50000"/>
                </a:schemeClr>
              </a:solidFill>
              <a:ln w="25400">
                <a:solidFill>
                  <a:srgbClr val="000000">
                    <a:alpha val="0"/>
                  </a:srgbClr>
                </a:solidFill>
                <a:miter lim="400000"/>
              </a:ln>
              <a:effectLst/>
            </p:spPr>
            <p:txBody>
              <a:bodyPr anchor="ctr" anchorCtr="0"/>
              <a:lstStyle/>
              <a:p>
                <a:pPr algn="ctr" fontAlgn="auto">
                  <a:lnSpc>
                    <a:spcPct val="100000"/>
                  </a:lnSpc>
                </a:pPr>
                <a:r>
                  <a:rPr lang="en-US" b="1">
                    <a:solidFill>
                      <a:schemeClr val="bg1"/>
                    </a:solidFill>
                    <a:latin typeface="微软雅黑" panose="020B0503020204020204" pitchFamily="34" charset="-122"/>
                    <a:ea typeface="微软雅黑" panose="020B0503020204020204" pitchFamily="34" charset="-122"/>
                  </a:rPr>
                  <a:t>3</a:t>
                </a:r>
                <a:endParaRPr lang="en-US" b="1">
                  <a:solidFill>
                    <a:schemeClr val="bg1"/>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197" y="5427"/>
              <a:ext cx="4819" cy="1161"/>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ct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有与特种设备制造、安装、改造相适应的生产条件和检测手段。</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4" name="组合 43"/>
          <p:cNvGrpSpPr/>
          <p:nvPr/>
        </p:nvGrpSpPr>
        <p:grpSpPr>
          <a:xfrm>
            <a:off x="4592955" y="3536315"/>
            <a:ext cx="3799840" cy="740410"/>
            <a:chOff x="7016" y="5524"/>
            <a:chExt cx="5984" cy="1166"/>
          </a:xfrm>
        </p:grpSpPr>
        <p:grpSp>
          <p:nvGrpSpPr>
            <p:cNvPr id="8" name="iṥḻïḑè"/>
            <p:cNvGrpSpPr/>
            <p:nvPr/>
          </p:nvGrpSpPr>
          <p:grpSpPr>
            <a:xfrm>
              <a:off x="7016" y="5524"/>
              <a:ext cx="1166" cy="1166"/>
              <a:chOff x="6416900" y="3860688"/>
              <a:chExt cx="1933578" cy="1933578"/>
            </a:xfrm>
          </p:grpSpPr>
          <p:sp>
            <p:nvSpPr>
              <p:cNvPr id="12" name="iSḻîḋe"/>
              <p:cNvSpPr/>
              <p:nvPr/>
            </p:nvSpPr>
            <p:spPr>
              <a:xfrm>
                <a:off x="6416900"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2">
                  <a:lumMod val="100000"/>
                </a:schemeClr>
              </a:solidFill>
              <a:ln w="25400" cap="flat" cmpd="sng" algn="ctr">
                <a:solidFill>
                  <a:schemeClr val="tx2">
                    <a:lumMod val="75000"/>
                  </a:schemeClr>
                </a:solidFill>
                <a:prstDash val="solid"/>
                <a:miter lim="400000"/>
                <a:headEnd type="none" w="med" len="med"/>
                <a:tailEnd type="none" w="med" len="med"/>
              </a:ln>
              <a:effectLst/>
            </p:spPr>
            <p:txBody>
              <a:bodyPr anchor="ctr" anchorCtr="0"/>
              <a:lstStyle/>
              <a:p>
                <a:pPr algn="ctr" fontAlgn="auto">
                  <a:lnSpc>
                    <a:spcPct val="100000"/>
                  </a:lnSpc>
                </a:pPr>
                <a:endParaRPr b="1">
                  <a:solidFill>
                    <a:schemeClr val="bg1"/>
                  </a:solidFill>
                  <a:latin typeface="微软雅黑" panose="020B0503020204020204" pitchFamily="34" charset="-122"/>
                  <a:ea typeface="微软雅黑" panose="020B0503020204020204" pitchFamily="34" charset="-122"/>
                </a:endParaRPr>
              </a:p>
            </p:txBody>
          </p:sp>
          <p:sp>
            <p:nvSpPr>
              <p:cNvPr id="13" name="iśļíḍé"/>
              <p:cNvSpPr/>
              <p:nvPr/>
            </p:nvSpPr>
            <p:spPr>
              <a:xfrm>
                <a:off x="6485164"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75000"/>
                </a:schemeClr>
              </a:solidFill>
              <a:ln w="25400">
                <a:solidFill>
                  <a:srgbClr val="000000">
                    <a:alpha val="0"/>
                  </a:srgbClr>
                </a:solidFill>
                <a:miter lim="400000"/>
              </a:ln>
              <a:effectLst/>
            </p:spPr>
            <p:txBody>
              <a:bodyPr anchor="ctr" anchorCtr="0"/>
              <a:lstStyle/>
              <a:p>
                <a:pPr algn="ctr" fontAlgn="auto">
                  <a:lnSpc>
                    <a:spcPct val="100000"/>
                  </a:lnSpc>
                </a:pPr>
                <a:r>
                  <a:rPr lang="en-US" b="1">
                    <a:solidFill>
                      <a:schemeClr val="bg1"/>
                    </a:solidFill>
                    <a:latin typeface="微软雅黑" panose="020B0503020204020204" pitchFamily="34" charset="-122"/>
                    <a:ea typeface="微软雅黑" panose="020B0503020204020204" pitchFamily="34" charset="-122"/>
                  </a:rPr>
                  <a:t>4</a:t>
                </a:r>
                <a:endParaRPr lang="en-US" b="1">
                  <a:solidFill>
                    <a:schemeClr val="bg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8182" y="5865"/>
              <a:ext cx="4819"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有健全的质量管理制度和责任制度。</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5" name="文本框 24"/>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07315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相关规定</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903484" y="1651635"/>
            <a:ext cx="5732780" cy="321945"/>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zh-CN" altLang="en-US" sz="15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特种设备制造、安装、改造单位应遵守下列规定：</a:t>
            </a:r>
            <a:endParaRPr lang="zh-CN" altLang="en-US" sz="15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580515" y="2059305"/>
            <a:ext cx="6659880" cy="9296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特种设备安装、改造、维修的施工单位应当在施工前将拟进行的特种设备安装、改造、维修情况书面告知直辖市或者设区的市的特种设备安全监督管理部门，告知后即可施工。</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80515" y="2950845"/>
            <a:ext cx="6659880" cy="9296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特种设备制造过程、安装、改造、重大维修过程，必须经国务院特种设备安全监督管理部门核准的检验检测机构进行监督检验；未经监督检验合格的不得出厂或者交付使用。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1580515" y="3911600"/>
            <a:ext cx="6659880" cy="6502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特种设备改造、维修竣工后，安装、改造、维修的施工单位应当在验收后30日内将有关技术资料移交使用单位，使用单位应将其存入安全技术档案。</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5" name="组合 14"/>
          <p:cNvGrpSpPr/>
          <p:nvPr/>
        </p:nvGrpSpPr>
        <p:grpSpPr>
          <a:xfrm>
            <a:off x="903605" y="2185670"/>
            <a:ext cx="676910" cy="2417445"/>
            <a:chOff x="6814" y="2914"/>
            <a:chExt cx="1189" cy="4247"/>
          </a:xfrm>
        </p:grpSpPr>
        <p:sp>
          <p:nvSpPr>
            <p:cNvPr id="16" name="椭圆 15"/>
            <p:cNvSpPr/>
            <p:nvPr/>
          </p:nvSpPr>
          <p:spPr>
            <a:xfrm flipH="1">
              <a:off x="6814" y="2914"/>
              <a:ext cx="1189" cy="1189"/>
            </a:xfrm>
            <a:prstGeom prst="ellipse">
              <a:avLst/>
            </a:prstGeom>
            <a:solidFill>
              <a:srgbClr val="333F50"/>
            </a:solidFill>
            <a:ln w="5715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rPr>
                <a:t>1</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1" name="等腰三角形 20"/>
            <p:cNvSpPr/>
            <p:nvPr/>
          </p:nvSpPr>
          <p:spPr>
            <a:xfrm flipH="1" flipV="1">
              <a:off x="7214" y="4109"/>
              <a:ext cx="391" cy="337"/>
            </a:xfrm>
            <a:prstGeom prst="triangl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fontScale="25000" lnSpcReduction="20000"/>
            </a:bodyPr>
            <a:lstStyle/>
            <a:p>
              <a:pPr algn="ctr" fontAlgn="auto"/>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6814" y="4445"/>
              <a:ext cx="1189" cy="1189"/>
            </a:xfrm>
            <a:prstGeom prst="ellipse">
              <a:avLst/>
            </a:prstGeom>
            <a:solidFill>
              <a:srgbClr val="7E7E7E"/>
            </a:solidFill>
            <a:ln w="5715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rPr>
                <a:t>2</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3" name="等腰三角形 22"/>
            <p:cNvSpPr/>
            <p:nvPr/>
          </p:nvSpPr>
          <p:spPr>
            <a:xfrm flipV="1">
              <a:off x="7214" y="5634"/>
              <a:ext cx="391" cy="337"/>
            </a:xfrm>
            <a:prstGeom prst="triangl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fontScale="25000" lnSpcReduction="20000"/>
            </a:bodyPr>
            <a:lstStyle/>
            <a:p>
              <a:pPr algn="ctr" fontAlgn="auto"/>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flipH="1">
              <a:off x="6814" y="5972"/>
              <a:ext cx="1189" cy="1189"/>
            </a:xfrm>
            <a:prstGeom prst="ellipse">
              <a:avLst/>
            </a:prstGeom>
            <a:solidFill>
              <a:srgbClr val="333F50"/>
            </a:solidFill>
            <a:ln w="5715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chorCtr="0">
              <a:normAutofit/>
            </a:bodyPr>
            <a:lstStyle/>
            <a:p>
              <a:pPr algn="ctr" fontAlgn="auto"/>
              <a:r>
                <a:rPr lang="en-US" altLang="zh-CN" b="1">
                  <a:solidFill>
                    <a:schemeClr val="bg1"/>
                  </a:solidFill>
                  <a:latin typeface="微软雅黑" panose="020B0503020204020204" pitchFamily="34" charset="-122"/>
                  <a:ea typeface="微软雅黑" panose="020B0503020204020204" pitchFamily="34" charset="-122"/>
                </a:rPr>
                <a:t>3</a:t>
              </a:r>
              <a:endParaRPr lang="en-US" altLang="zh-CN" b="1">
                <a:solidFill>
                  <a:schemeClr val="bg1"/>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8745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法律责任</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48130" y="2752725"/>
            <a:ext cx="6659880" cy="737235"/>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在验收后30日内未将有关技术资料移交锅炉、压力容器、电梯、起重机械、客运索道、大型游乐设施的使用单位的。</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548130" y="3740785"/>
            <a:ext cx="6659880" cy="737235"/>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未经国务院特种设备安全监督管理部门核准的检验检测机构按照安全技术规范的要求进行监督检验的。</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548130" y="1765300"/>
            <a:ext cx="6659880" cy="737235"/>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在施工前未将拟进行的特种设备安装、改造、维修情况书面告知直辖市或者设区的市的特种设备安全监督管理部门即行施工的。</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1" name="组合 10"/>
          <p:cNvGrpSpPr/>
          <p:nvPr/>
        </p:nvGrpSpPr>
        <p:grpSpPr>
          <a:xfrm>
            <a:off x="936625" y="1894205"/>
            <a:ext cx="611505" cy="535305"/>
            <a:chOff x="1104900" y="1815973"/>
            <a:chExt cx="914400" cy="800100"/>
          </a:xfrm>
          <a:solidFill>
            <a:srgbClr val="333F50"/>
          </a:solidFill>
        </p:grpSpPr>
        <p:sp>
          <p:nvSpPr>
            <p:cNvPr id="12" name="椭圆 11"/>
            <p:cNvSpPr/>
            <p:nvPr/>
          </p:nvSpPr>
          <p:spPr>
            <a:xfrm>
              <a:off x="1219200" y="1815973"/>
              <a:ext cx="800100" cy="8001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椭圆 16"/>
            <p:cNvSpPr/>
            <p:nvPr/>
          </p:nvSpPr>
          <p:spPr>
            <a:xfrm>
              <a:off x="1104900" y="2047748"/>
              <a:ext cx="336550" cy="336550"/>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325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椭圆 17"/>
            <p:cNvSpPr/>
            <p:nvPr/>
          </p:nvSpPr>
          <p:spPr>
            <a:xfrm>
              <a:off x="1134269" y="1871536"/>
              <a:ext cx="195262" cy="195262"/>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250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 name="组合 12"/>
          <p:cNvGrpSpPr/>
          <p:nvPr/>
        </p:nvGrpSpPr>
        <p:grpSpPr>
          <a:xfrm>
            <a:off x="936625" y="2882265"/>
            <a:ext cx="611505" cy="535305"/>
            <a:chOff x="1104900" y="1815973"/>
            <a:chExt cx="914400" cy="800100"/>
          </a:xfrm>
          <a:solidFill>
            <a:srgbClr val="7E7E7E"/>
          </a:solidFill>
        </p:grpSpPr>
        <p:sp>
          <p:nvSpPr>
            <p:cNvPr id="24" name="椭圆 23"/>
            <p:cNvSpPr/>
            <p:nvPr/>
          </p:nvSpPr>
          <p:spPr>
            <a:xfrm>
              <a:off x="1219200" y="1815973"/>
              <a:ext cx="800100" cy="8001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椭圆 25"/>
            <p:cNvSpPr/>
            <p:nvPr/>
          </p:nvSpPr>
          <p:spPr>
            <a:xfrm>
              <a:off x="1104900" y="2047748"/>
              <a:ext cx="336550" cy="336550"/>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325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椭圆 26"/>
            <p:cNvSpPr/>
            <p:nvPr/>
          </p:nvSpPr>
          <p:spPr>
            <a:xfrm>
              <a:off x="1134269" y="1871536"/>
              <a:ext cx="195262" cy="195262"/>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250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 name="组合 29"/>
          <p:cNvGrpSpPr/>
          <p:nvPr/>
        </p:nvGrpSpPr>
        <p:grpSpPr>
          <a:xfrm>
            <a:off x="936625" y="3870325"/>
            <a:ext cx="611505" cy="535305"/>
            <a:chOff x="1104900" y="1815973"/>
            <a:chExt cx="914400" cy="800100"/>
          </a:xfrm>
          <a:solidFill>
            <a:srgbClr val="333F50"/>
          </a:solidFill>
        </p:grpSpPr>
        <p:sp>
          <p:nvSpPr>
            <p:cNvPr id="31" name="椭圆 30"/>
            <p:cNvSpPr/>
            <p:nvPr/>
          </p:nvSpPr>
          <p:spPr>
            <a:xfrm>
              <a:off x="1219200" y="1815973"/>
              <a:ext cx="800100" cy="8001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a:bodyPr>
            <a:lstStyle/>
            <a:p>
              <a:pPr algn="ctr" fontAlgn="auto">
                <a:lnSpc>
                  <a:spcPct val="100000"/>
                </a:lnSpc>
              </a:pPr>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椭圆 31"/>
            <p:cNvSpPr/>
            <p:nvPr/>
          </p:nvSpPr>
          <p:spPr>
            <a:xfrm>
              <a:off x="1104900" y="2047748"/>
              <a:ext cx="336550" cy="336550"/>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325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椭圆 32"/>
            <p:cNvSpPr/>
            <p:nvPr/>
          </p:nvSpPr>
          <p:spPr>
            <a:xfrm>
              <a:off x="1134269" y="1871536"/>
              <a:ext cx="195262" cy="195262"/>
            </a:xfrm>
            <a:prstGeom prst="ellipse">
              <a:avLst/>
            </a:prstGeom>
            <a:grp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chorCtr="0">
              <a:normAutofit fontScale="25000" lnSpcReduction="20000"/>
            </a:bodyPr>
            <a:lstStyle/>
            <a:p>
              <a:pPr algn="ctr" fontAlgn="auto">
                <a:lnSpc>
                  <a:spcPct val="100000"/>
                </a:lnSpc>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38" name="直接连接符 37"/>
          <p:cNvCxnSpPr/>
          <p:nvPr/>
        </p:nvCxnSpPr>
        <p:spPr>
          <a:xfrm flipV="1">
            <a:off x="936519" y="2667417"/>
            <a:ext cx="7200053"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936519" y="3663097"/>
            <a:ext cx="7200053"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207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出厂要求</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635760" y="1819275"/>
            <a:ext cx="2020570" cy="2637790"/>
            <a:chOff x="1755" y="2865"/>
            <a:chExt cx="3182" cy="4154"/>
          </a:xfrm>
        </p:grpSpPr>
        <p:sp>
          <p:nvSpPr>
            <p:cNvPr id="7" name="矩形 6"/>
            <p:cNvSpPr/>
            <p:nvPr/>
          </p:nvSpPr>
          <p:spPr>
            <a:xfrm>
              <a:off x="1755" y="2865"/>
              <a:ext cx="3182" cy="415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1" cstate="print"/>
            <a:srcRect/>
            <a:stretch>
              <a:fillRect/>
            </a:stretch>
          </p:blipFill>
          <p:spPr bwMode="auto">
            <a:xfrm>
              <a:off x="1859" y="2981"/>
              <a:ext cx="2936" cy="2268"/>
            </a:xfrm>
            <a:prstGeom prst="rect">
              <a:avLst/>
            </a:prstGeom>
            <a:noFill/>
            <a:ln w="9525">
              <a:noFill/>
              <a:miter lim="800000"/>
              <a:headEnd/>
              <a:tailEnd/>
            </a:ln>
          </p:spPr>
        </p:pic>
        <p:sp>
          <p:nvSpPr>
            <p:cNvPr id="18" name="文本框 17"/>
            <p:cNvSpPr txBox="1"/>
            <p:nvPr/>
          </p:nvSpPr>
          <p:spPr>
            <a:xfrm>
              <a:off x="2444" y="5766"/>
              <a:ext cx="1804" cy="531"/>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产品铭牌</a:t>
              </a:r>
              <a:endPar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1" name="组合 10"/>
          <p:cNvGrpSpPr/>
          <p:nvPr/>
        </p:nvGrpSpPr>
        <p:grpSpPr>
          <a:xfrm>
            <a:off x="5096510" y="1819275"/>
            <a:ext cx="2411730" cy="2637790"/>
            <a:chOff x="5405" y="2865"/>
            <a:chExt cx="3798" cy="4154"/>
          </a:xfrm>
        </p:grpSpPr>
        <p:sp>
          <p:nvSpPr>
            <p:cNvPr id="9" name="矩形 8"/>
            <p:cNvSpPr/>
            <p:nvPr/>
          </p:nvSpPr>
          <p:spPr>
            <a:xfrm>
              <a:off x="5405" y="2865"/>
              <a:ext cx="3798" cy="4154"/>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7404" y="2981"/>
              <a:ext cx="1670" cy="2268"/>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523" y="2981"/>
              <a:ext cx="1781" cy="2268"/>
            </a:xfrm>
            <a:prstGeom prst="rect">
              <a:avLst/>
            </a:prstGeom>
            <a:noFill/>
            <a:ln w="9525">
              <a:noFill/>
              <a:miter lim="800000"/>
              <a:headEnd/>
              <a:tailEnd/>
            </a:ln>
          </p:spPr>
        </p:pic>
        <p:sp>
          <p:nvSpPr>
            <p:cNvPr id="10" name="文本框 9"/>
            <p:cNvSpPr txBox="1"/>
            <p:nvPr/>
          </p:nvSpPr>
          <p:spPr>
            <a:xfrm>
              <a:off x="5433" y="5766"/>
              <a:ext cx="3742" cy="531"/>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安全警示标志及其说明</a:t>
              </a:r>
              <a:endPar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3" name="加号 12"/>
          <p:cNvSpPr/>
          <p:nvPr/>
        </p:nvSpPr>
        <p:spPr>
          <a:xfrm>
            <a:off x="3836035" y="2598420"/>
            <a:ext cx="1080135" cy="1080135"/>
          </a:xfrm>
          <a:prstGeom prst="mathPlus">
            <a:avLst>
              <a:gd name="adj1" fmla="val 12935"/>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207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出厂要求</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1169353" y="1570355"/>
            <a:ext cx="6805295" cy="2974340"/>
            <a:chOff x="621" y="2548"/>
            <a:chExt cx="10717" cy="4684"/>
          </a:xfrm>
        </p:grpSpPr>
        <p:sp>
          <p:nvSpPr>
            <p:cNvPr id="31" name="椭圆 30"/>
            <p:cNvSpPr/>
            <p:nvPr/>
          </p:nvSpPr>
          <p:spPr>
            <a:xfrm>
              <a:off x="9488" y="3965"/>
              <a:ext cx="1851" cy="1851"/>
            </a:xfrm>
            <a:prstGeom prst="ellipse">
              <a:avLst/>
            </a:prstGeom>
            <a:solidFill>
              <a:schemeClr val="tx2">
                <a:lumMod val="75000"/>
              </a:schemeClr>
            </a:solidFill>
            <a:ln w="12700">
              <a:miter lim="400000"/>
            </a:ln>
          </p:spPr>
          <p:txBody>
            <a:bodyPr anchor="ctr"/>
            <a:lstStyle/>
            <a:p>
              <a:pPr algn="r">
                <a:lnSpc>
                  <a:spcPct val="150000"/>
                </a:lnSpc>
              </a:pPr>
              <a:endParaRPr lang="zh-CN" altLang="en-US" sz="135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21" y="2548"/>
              <a:ext cx="8743" cy="4684"/>
              <a:chOff x="1725" y="2548"/>
              <a:chExt cx="7639" cy="4684"/>
            </a:xfrm>
          </p:grpSpPr>
          <p:sp>
            <p:nvSpPr>
              <p:cNvPr id="26" name="íṩľîde"/>
              <p:cNvSpPr/>
              <p:nvPr/>
            </p:nvSpPr>
            <p:spPr>
              <a:xfrm flipV="1">
                <a:off x="1725" y="2548"/>
                <a:ext cx="0" cy="4684"/>
              </a:xfrm>
              <a:prstGeom prst="line">
                <a:avLst/>
              </a:prstGeom>
              <a:ln w="12700">
                <a:solidFill>
                  <a:schemeClr val="bg1">
                    <a:lumMod val="65000"/>
                  </a:schemeClr>
                </a:solidFill>
                <a:miter lim="400000"/>
              </a:ln>
            </p:spPr>
            <p:txBody>
              <a:bodyPr anchor="ctr"/>
              <a:lstStyle/>
              <a:p>
                <a:pPr algn="ctr"/>
                <a:endParaRPr sz="1350"/>
              </a:p>
            </p:txBody>
          </p:sp>
          <p:grpSp>
            <p:nvGrpSpPr>
              <p:cNvPr id="32" name="组合 31"/>
              <p:cNvGrpSpPr/>
              <p:nvPr/>
            </p:nvGrpSpPr>
            <p:grpSpPr>
              <a:xfrm>
                <a:off x="1726" y="2921"/>
                <a:ext cx="7638" cy="4194"/>
                <a:chOff x="1726" y="2921"/>
                <a:chExt cx="7638" cy="3939"/>
              </a:xfrm>
            </p:grpSpPr>
            <p:sp>
              <p:nvSpPr>
                <p:cNvPr id="4" name="íŝ1idê"/>
                <p:cNvSpPr/>
                <p:nvPr/>
              </p:nvSpPr>
              <p:spPr>
                <a:xfrm rot="5400000">
                  <a:off x="5112" y="566"/>
                  <a:ext cx="867" cy="7638"/>
                </a:xfrm>
                <a:custGeom>
                  <a:avLst/>
                  <a:gdLst/>
                  <a:ahLst/>
                  <a:cxnLst>
                    <a:cxn ang="0">
                      <a:pos x="wd2" y="hd2"/>
                    </a:cxn>
                    <a:cxn ang="5400000">
                      <a:pos x="wd2" y="hd2"/>
                    </a:cxn>
                    <a:cxn ang="10800000">
                      <a:pos x="wd2" y="hd2"/>
                    </a:cxn>
                    <a:cxn ang="16200000">
                      <a:pos x="wd2" y="hd2"/>
                    </a:cxn>
                  </a:cxnLst>
                  <a:rect l="0" t="0" r="r" b="b"/>
                  <a:pathLst>
                    <a:path w="21600" h="21600" extrusionOk="0">
                      <a:moveTo>
                        <a:pt x="21599" y="15452"/>
                      </a:moveTo>
                      <a:lnTo>
                        <a:pt x="21490" y="13864"/>
                      </a:lnTo>
                      <a:lnTo>
                        <a:pt x="21490" y="0"/>
                      </a:lnTo>
                      <a:lnTo>
                        <a:pt x="8518" y="1799"/>
                      </a:lnTo>
                      <a:lnTo>
                        <a:pt x="8518" y="13864"/>
                      </a:lnTo>
                      <a:lnTo>
                        <a:pt x="8518" y="13864"/>
                      </a:lnTo>
                      <a:lnTo>
                        <a:pt x="81" y="15452"/>
                      </a:lnTo>
                      <a:lnTo>
                        <a:pt x="11" y="15452"/>
                      </a:lnTo>
                      <a:lnTo>
                        <a:pt x="11" y="15465"/>
                      </a:lnTo>
                      <a:lnTo>
                        <a:pt x="0" y="15467"/>
                      </a:lnTo>
                      <a:lnTo>
                        <a:pt x="11" y="15467"/>
                      </a:lnTo>
                      <a:lnTo>
                        <a:pt x="11" y="21600"/>
                      </a:lnTo>
                      <a:lnTo>
                        <a:pt x="21600" y="21600"/>
                      </a:lnTo>
                      <a:lnTo>
                        <a:pt x="21600" y="15452"/>
                      </a:lnTo>
                      <a:lnTo>
                        <a:pt x="21599" y="15452"/>
                      </a:lnTo>
                      <a:close/>
                    </a:path>
                  </a:pathLst>
                </a:custGeom>
                <a:solidFill>
                  <a:schemeClr val="bg1">
                    <a:lumMod val="50000"/>
                  </a:schemeClr>
                </a:solidFill>
                <a:ln w="12700">
                  <a:miter lim="400000"/>
                </a:ln>
              </p:spPr>
              <p:txBody>
                <a:bodyPr anchor="ctr"/>
                <a:lstStyle/>
                <a:p>
                  <a:pPr algn="ctr"/>
                  <a:endParaRPr sz="1350"/>
                </a:p>
              </p:txBody>
            </p:sp>
            <p:sp>
              <p:nvSpPr>
                <p:cNvPr id="15" name="ïṡļîḍè"/>
                <p:cNvSpPr/>
                <p:nvPr/>
              </p:nvSpPr>
              <p:spPr>
                <a:xfrm rot="5400000">
                  <a:off x="5111" y="1598"/>
                  <a:ext cx="856" cy="7625"/>
                </a:xfrm>
                <a:custGeom>
                  <a:avLst/>
                  <a:gdLst/>
                  <a:ahLst/>
                  <a:cxnLst>
                    <a:cxn ang="0">
                      <a:pos x="wd2" y="hd2"/>
                    </a:cxn>
                    <a:cxn ang="5400000">
                      <a:pos x="wd2" y="hd2"/>
                    </a:cxn>
                    <a:cxn ang="10800000">
                      <a:pos x="wd2" y="hd2"/>
                    </a:cxn>
                    <a:cxn ang="16200000">
                      <a:pos x="wd2" y="hd2"/>
                    </a:cxn>
                  </a:cxnLst>
                  <a:rect l="0" t="0" r="r" b="b"/>
                  <a:pathLst>
                    <a:path w="21600" h="21600" extrusionOk="0">
                      <a:moveTo>
                        <a:pt x="21532" y="15452"/>
                      </a:moveTo>
                      <a:lnTo>
                        <a:pt x="12874" y="13852"/>
                      </a:lnTo>
                      <a:lnTo>
                        <a:pt x="12874" y="1791"/>
                      </a:lnTo>
                      <a:lnTo>
                        <a:pt x="0" y="0"/>
                      </a:lnTo>
                      <a:lnTo>
                        <a:pt x="0" y="13879"/>
                      </a:lnTo>
                      <a:lnTo>
                        <a:pt x="2" y="13879"/>
                      </a:lnTo>
                      <a:lnTo>
                        <a:pt x="111" y="15452"/>
                      </a:lnTo>
                      <a:lnTo>
                        <a:pt x="2" y="15452"/>
                      </a:lnTo>
                      <a:lnTo>
                        <a:pt x="2" y="21600"/>
                      </a:lnTo>
                      <a:lnTo>
                        <a:pt x="21600" y="21600"/>
                      </a:lnTo>
                      <a:lnTo>
                        <a:pt x="21600" y="15452"/>
                      </a:lnTo>
                      <a:lnTo>
                        <a:pt x="21532" y="15452"/>
                      </a:lnTo>
                      <a:close/>
                    </a:path>
                  </a:pathLst>
                </a:custGeom>
                <a:solidFill>
                  <a:schemeClr val="tx2">
                    <a:lumMod val="75000"/>
                  </a:schemeClr>
                </a:solidFill>
                <a:ln w="12700">
                  <a:miter lim="400000"/>
                </a:ln>
              </p:spPr>
              <p:txBody>
                <a:bodyPr anchor="ctr"/>
                <a:lstStyle/>
                <a:p>
                  <a:pPr algn="ctr"/>
                  <a:endParaRPr sz="1350"/>
                </a:p>
              </p:txBody>
            </p:sp>
            <p:sp>
              <p:nvSpPr>
                <p:cNvPr id="21" name="iŝliďê"/>
                <p:cNvSpPr/>
                <p:nvPr/>
              </p:nvSpPr>
              <p:spPr>
                <a:xfrm rot="5400000">
                  <a:off x="4571" y="2809"/>
                  <a:ext cx="1208" cy="6895"/>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chemeClr val="bg1">
                    <a:lumMod val="50000"/>
                  </a:schemeClr>
                </a:solidFill>
                <a:ln w="12700">
                  <a:miter lim="400000"/>
                </a:ln>
              </p:spPr>
              <p:txBody>
                <a:bodyPr anchor="ctr"/>
                <a:lstStyle/>
                <a:p>
                  <a:pPr algn="ctr"/>
                  <a:endParaRPr sz="1350"/>
                </a:p>
              </p:txBody>
            </p:sp>
            <p:sp>
              <p:nvSpPr>
                <p:cNvPr id="28" name="iSļíde"/>
                <p:cNvSpPr/>
                <p:nvPr/>
              </p:nvSpPr>
              <p:spPr>
                <a:xfrm rot="5400000">
                  <a:off x="4577" y="74"/>
                  <a:ext cx="1199" cy="6892"/>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chemeClr val="tx2">
                    <a:lumMod val="75000"/>
                  </a:schemeClr>
                </a:solidFill>
                <a:ln w="12700">
                  <a:miter lim="400000"/>
                </a:ln>
              </p:spPr>
              <p:txBody>
                <a:bodyPr anchor="ctr"/>
                <a:lstStyle/>
                <a:p>
                  <a:pPr algn="ctr"/>
                  <a:endParaRPr sz="1350"/>
                </a:p>
              </p:txBody>
            </p:sp>
          </p:grpSp>
        </p:grpSp>
        <p:sp>
          <p:nvSpPr>
            <p:cNvPr id="34" name="文本框 33"/>
            <p:cNvSpPr txBox="1"/>
            <p:nvPr/>
          </p:nvSpPr>
          <p:spPr>
            <a:xfrm>
              <a:off x="955" y="3094"/>
              <a:ext cx="180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955" y="4189"/>
              <a:ext cx="180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文本框 35"/>
            <p:cNvSpPr txBox="1"/>
            <p:nvPr/>
          </p:nvSpPr>
          <p:spPr>
            <a:xfrm>
              <a:off x="955" y="5282"/>
              <a:ext cx="180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文本框 36"/>
            <p:cNvSpPr txBox="1"/>
            <p:nvPr/>
          </p:nvSpPr>
          <p:spPr>
            <a:xfrm>
              <a:off x="955" y="6384"/>
              <a:ext cx="180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文本框 37"/>
            <p:cNvSpPr txBox="1"/>
            <p:nvPr/>
          </p:nvSpPr>
          <p:spPr>
            <a:xfrm>
              <a:off x="4094" y="3693"/>
              <a:ext cx="3423"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设计文件</a:t>
              </a:r>
              <a:endPar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文本框 38"/>
            <p:cNvSpPr txBox="1"/>
            <p:nvPr/>
          </p:nvSpPr>
          <p:spPr>
            <a:xfrm>
              <a:off x="4094" y="4428"/>
              <a:ext cx="3423"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产品质量合格证明</a:t>
              </a:r>
              <a:endPar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文本框 39"/>
            <p:cNvSpPr txBox="1"/>
            <p:nvPr/>
          </p:nvSpPr>
          <p:spPr>
            <a:xfrm>
              <a:off x="4094" y="5146"/>
              <a:ext cx="4158"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安装及使用维护保养说明</a:t>
              </a:r>
              <a:endPar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4094" y="5846"/>
              <a:ext cx="2284"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监督检验证明</a:t>
              </a:r>
              <a:endParaRPr lang="en-US" altLang="zh-CN"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41"/>
            <p:cNvSpPr txBox="1"/>
            <p:nvPr/>
          </p:nvSpPr>
          <p:spPr>
            <a:xfrm>
              <a:off x="9631" y="4431"/>
              <a:ext cx="1565" cy="919"/>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完 整</a:t>
              </a:r>
              <a:endPar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ctr" defTabSz="914400" rtl="0" eaLnBrk="1" fontAlgn="auto" latinLnBrk="0" hangingPunct="1">
                <a:lnSpc>
                  <a:spcPct val="100000"/>
                </a:lnSpc>
                <a:spcBef>
                  <a:spcPct val="0"/>
                </a:spcBef>
                <a:spcAft>
                  <a:spcPts val="0"/>
                </a:spcAft>
                <a:buClrTx/>
                <a:buSzPct val="85000"/>
                <a:buNone/>
                <a:defRPr/>
              </a:pPr>
              <a:r>
                <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资 料</a:t>
              </a:r>
              <a:endPar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 name="文本框 21"/>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3833995" y="1120775"/>
            <a:ext cx="1476011"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使用单位责任</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5" name="组合 24"/>
          <p:cNvGrpSpPr/>
          <p:nvPr/>
        </p:nvGrpSpPr>
        <p:grpSpPr>
          <a:xfrm>
            <a:off x="889635" y="1852930"/>
            <a:ext cx="1259840" cy="1259840"/>
            <a:chOff x="1146" y="2737"/>
            <a:chExt cx="1984" cy="1984"/>
          </a:xfrm>
        </p:grpSpPr>
        <p:sp>
          <p:nvSpPr>
            <p:cNvPr id="24" name="菱形 23"/>
            <p:cNvSpPr/>
            <p:nvPr/>
          </p:nvSpPr>
          <p:spPr>
            <a:xfrm>
              <a:off x="1146" y="2737"/>
              <a:ext cx="1984" cy="1984"/>
            </a:xfrm>
            <a:prstGeom prst="diamond">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266" y="3488"/>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使用登记</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7" name="组合 26"/>
          <p:cNvGrpSpPr/>
          <p:nvPr/>
        </p:nvGrpSpPr>
        <p:grpSpPr>
          <a:xfrm>
            <a:off x="2435860" y="1852930"/>
            <a:ext cx="1259840" cy="1259840"/>
            <a:chOff x="1146" y="2737"/>
            <a:chExt cx="1984" cy="1984"/>
          </a:xfrm>
        </p:grpSpPr>
        <p:sp>
          <p:nvSpPr>
            <p:cNvPr id="29" name="菱形 28"/>
            <p:cNvSpPr/>
            <p:nvPr/>
          </p:nvSpPr>
          <p:spPr>
            <a:xfrm>
              <a:off x="1146" y="2737"/>
              <a:ext cx="1984" cy="1984"/>
            </a:xfrm>
            <a:prstGeom prst="diamond">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建立档案</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4" name="组合 43"/>
          <p:cNvGrpSpPr/>
          <p:nvPr/>
        </p:nvGrpSpPr>
        <p:grpSpPr>
          <a:xfrm>
            <a:off x="3902710" y="1853565"/>
            <a:ext cx="1259840" cy="1259840"/>
            <a:chOff x="1146" y="2737"/>
            <a:chExt cx="1984" cy="1984"/>
          </a:xfrm>
        </p:grpSpPr>
        <p:sp>
          <p:nvSpPr>
            <p:cNvPr id="45" name="菱形 44"/>
            <p:cNvSpPr/>
            <p:nvPr/>
          </p:nvSpPr>
          <p:spPr>
            <a:xfrm>
              <a:off x="1146" y="2737"/>
              <a:ext cx="1984" cy="1984"/>
            </a:xfrm>
            <a:prstGeom prst="diamond">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日常维护</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7" name="组合 46"/>
          <p:cNvGrpSpPr/>
          <p:nvPr/>
        </p:nvGrpSpPr>
        <p:grpSpPr>
          <a:xfrm>
            <a:off x="5452110" y="1852930"/>
            <a:ext cx="1259840" cy="1259840"/>
            <a:chOff x="1146" y="2737"/>
            <a:chExt cx="1984" cy="1984"/>
          </a:xfrm>
        </p:grpSpPr>
        <p:sp>
          <p:nvSpPr>
            <p:cNvPr id="48" name="菱形 47"/>
            <p:cNvSpPr/>
            <p:nvPr/>
          </p:nvSpPr>
          <p:spPr>
            <a:xfrm>
              <a:off x="1146" y="2737"/>
              <a:ext cx="1984" cy="1984"/>
            </a:xfrm>
            <a:prstGeom prst="diamond">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定期校验</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0" name="组合 49"/>
          <p:cNvGrpSpPr/>
          <p:nvPr/>
        </p:nvGrpSpPr>
        <p:grpSpPr>
          <a:xfrm>
            <a:off x="6995160" y="1854200"/>
            <a:ext cx="1259840" cy="1259840"/>
            <a:chOff x="1146" y="2737"/>
            <a:chExt cx="1984" cy="1984"/>
          </a:xfrm>
        </p:grpSpPr>
        <p:sp>
          <p:nvSpPr>
            <p:cNvPr id="51" name="菱形 50"/>
            <p:cNvSpPr/>
            <p:nvPr/>
          </p:nvSpPr>
          <p:spPr>
            <a:xfrm>
              <a:off x="1146" y="2737"/>
              <a:ext cx="1984" cy="1984"/>
            </a:xfrm>
            <a:prstGeom prst="diamond">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故障排查</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3" name="组合 52"/>
          <p:cNvGrpSpPr/>
          <p:nvPr/>
        </p:nvGrpSpPr>
        <p:grpSpPr>
          <a:xfrm>
            <a:off x="1661160" y="3086100"/>
            <a:ext cx="1259840" cy="1259840"/>
            <a:chOff x="1146" y="2737"/>
            <a:chExt cx="1984" cy="1984"/>
          </a:xfrm>
        </p:grpSpPr>
        <p:sp>
          <p:nvSpPr>
            <p:cNvPr id="54" name="菱形 53"/>
            <p:cNvSpPr/>
            <p:nvPr/>
          </p:nvSpPr>
          <p:spPr>
            <a:xfrm>
              <a:off x="1146" y="2737"/>
              <a:ext cx="1984" cy="1984"/>
            </a:xfrm>
            <a:prstGeom prst="diamond">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使用报废</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6" name="组合 55"/>
          <p:cNvGrpSpPr/>
          <p:nvPr/>
        </p:nvGrpSpPr>
        <p:grpSpPr>
          <a:xfrm>
            <a:off x="3156585" y="3086100"/>
            <a:ext cx="1259840" cy="1259840"/>
            <a:chOff x="1146" y="2737"/>
            <a:chExt cx="1984" cy="1984"/>
          </a:xfrm>
        </p:grpSpPr>
        <p:sp>
          <p:nvSpPr>
            <p:cNvPr id="57" name="菱形 56"/>
            <p:cNvSpPr/>
            <p:nvPr/>
          </p:nvSpPr>
          <p:spPr>
            <a:xfrm>
              <a:off x="1146" y="2737"/>
              <a:ext cx="1984" cy="1984"/>
            </a:xfrm>
            <a:prstGeom prst="diamond">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应急救援</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9" name="组合 58"/>
          <p:cNvGrpSpPr/>
          <p:nvPr/>
        </p:nvGrpSpPr>
        <p:grpSpPr>
          <a:xfrm>
            <a:off x="4661535" y="3088005"/>
            <a:ext cx="1259840" cy="1259840"/>
            <a:chOff x="1146" y="2737"/>
            <a:chExt cx="1984" cy="1984"/>
          </a:xfrm>
        </p:grpSpPr>
        <p:sp>
          <p:nvSpPr>
            <p:cNvPr id="60" name="菱形 59"/>
            <p:cNvSpPr/>
            <p:nvPr/>
          </p:nvSpPr>
          <p:spPr>
            <a:xfrm>
              <a:off x="1146" y="2737"/>
              <a:ext cx="1984" cy="1984"/>
            </a:xfrm>
            <a:prstGeom prst="diamond">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人员取证</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62" name="组合 61"/>
          <p:cNvGrpSpPr/>
          <p:nvPr/>
        </p:nvGrpSpPr>
        <p:grpSpPr>
          <a:xfrm>
            <a:off x="6156960" y="3088005"/>
            <a:ext cx="1259840" cy="1259840"/>
            <a:chOff x="1146" y="2737"/>
            <a:chExt cx="1984" cy="1984"/>
          </a:xfrm>
        </p:grpSpPr>
        <p:sp>
          <p:nvSpPr>
            <p:cNvPr id="63" name="菱形 62"/>
            <p:cNvSpPr/>
            <p:nvPr/>
          </p:nvSpPr>
          <p:spPr>
            <a:xfrm>
              <a:off x="1146" y="2737"/>
              <a:ext cx="1984" cy="1984"/>
            </a:xfrm>
            <a:prstGeom prst="diamond">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266" y="3489"/>
              <a:ext cx="1744" cy="483"/>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教育培训</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1" name="文本框 30"/>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01600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使用登记</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648335" y="1479550"/>
            <a:ext cx="7884058" cy="650240"/>
          </a:xfrm>
          <a:prstGeom prst="rect">
            <a:avLst/>
          </a:prstGeom>
          <a:noFill/>
        </p:spPr>
        <p:txBody>
          <a:bodyPr wrap="square" rtlCol="0" anchor="ctr" anchorCtr="0">
            <a:spAutoFit/>
          </a:bodyPr>
          <a:lstStyle/>
          <a:p>
            <a:pPr marR="0" lvl="0" indent="0" algn="just" defTabSz="914400" rtl="0" fontAlgn="auto">
              <a:lnSpc>
                <a:spcPct val="13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特种设备在投入使用前或者投入使用后30日内，特种设备使用单位应当向直辖市或者设区的市的特种设备安全监督管理部门登记。登记标志应当置于或者附着于该特种设备的显著位置。</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7" name="组合 36"/>
          <p:cNvGrpSpPr/>
          <p:nvPr/>
        </p:nvGrpSpPr>
        <p:grpSpPr>
          <a:xfrm>
            <a:off x="724535" y="2239645"/>
            <a:ext cx="3239135" cy="607060"/>
            <a:chOff x="1110" y="3467"/>
            <a:chExt cx="5101" cy="956"/>
          </a:xfrm>
        </p:grpSpPr>
        <p:sp>
          <p:nvSpPr>
            <p:cNvPr id="5" name="椭圆 4"/>
            <p:cNvSpPr/>
            <p:nvPr/>
          </p:nvSpPr>
          <p:spPr>
            <a:xfrm>
              <a:off x="1110" y="3617"/>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1</a:t>
              </a:r>
              <a:endParaRPr lang="en-US" altLang="zh-CN" sz="1500" b="1">
                <a:latin typeface="微软雅黑" panose="020B0503020204020204" pitchFamily="34" charset="-122"/>
                <a:ea typeface="微软雅黑" panose="020B0503020204020204" pitchFamily="34" charset="-122"/>
              </a:endParaRPr>
            </a:p>
          </p:txBody>
        </p:sp>
        <p:sp>
          <p:nvSpPr>
            <p:cNvPr id="6" name="文本框 5"/>
            <p:cNvSpPr txBox="1"/>
            <p:nvPr/>
          </p:nvSpPr>
          <p:spPr>
            <a:xfrm>
              <a:off x="1677" y="3467"/>
              <a:ext cx="4535" cy="957"/>
            </a:xfrm>
            <a:prstGeom prst="rect">
              <a:avLst/>
            </a:prstGeom>
            <a:noFill/>
          </p:spPr>
          <p:txBody>
            <a:bodyPr wrap="square" rtlCol="0" anchor="ctr" anchorCtr="0">
              <a:spAutoFit/>
            </a:bodyPr>
            <a:lstStyle/>
            <a:p>
              <a:pPr marR="0" lvl="0" indent="0" algn="just" defTabSz="914400" rtl="0" fontAlgn="auto">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使用单位组织机构代码证，受委托人的身份证及授权委托书；</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4" name="组合 33"/>
          <p:cNvGrpSpPr/>
          <p:nvPr/>
        </p:nvGrpSpPr>
        <p:grpSpPr>
          <a:xfrm>
            <a:off x="724535" y="2957195"/>
            <a:ext cx="3239770" cy="607695"/>
            <a:chOff x="1110" y="4402"/>
            <a:chExt cx="5102" cy="957"/>
          </a:xfrm>
        </p:grpSpPr>
        <p:sp>
          <p:nvSpPr>
            <p:cNvPr id="7" name="椭圆 6"/>
            <p:cNvSpPr/>
            <p:nvPr/>
          </p:nvSpPr>
          <p:spPr>
            <a:xfrm>
              <a:off x="1110" y="4522"/>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2</a:t>
              </a:r>
              <a:endParaRPr lang="en-US" altLang="zh-CN" sz="1500" b="1">
                <a:latin typeface="微软雅黑" panose="020B0503020204020204" pitchFamily="34" charset="-122"/>
                <a:ea typeface="微软雅黑" panose="020B0503020204020204" pitchFamily="34" charset="-122"/>
              </a:endParaRPr>
            </a:p>
          </p:txBody>
        </p:sp>
        <p:sp>
          <p:nvSpPr>
            <p:cNvPr id="8" name="文本框 7"/>
            <p:cNvSpPr txBox="1"/>
            <p:nvPr/>
          </p:nvSpPr>
          <p:spPr>
            <a:xfrm>
              <a:off x="1677" y="4402"/>
              <a:ext cx="4535" cy="957"/>
            </a:xfrm>
            <a:prstGeom prst="rect">
              <a:avLst/>
            </a:prstGeom>
            <a:noFill/>
          </p:spPr>
          <p:txBody>
            <a:bodyPr wrap="square" rtlCol="0" anchor="ctr" anchorCtr="0">
              <a:spAutoFit/>
            </a:bodyPr>
            <a:lstStyle/>
            <a:p>
              <a:pPr marR="0" lvl="0" indent="0" algn="just" defTabSz="914400" rtl="0" fontAlgn="auto">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管理人员和足够数量操作人员的特种设备作业人员证；</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5" name="组合 34"/>
          <p:cNvGrpSpPr/>
          <p:nvPr/>
        </p:nvGrpSpPr>
        <p:grpSpPr>
          <a:xfrm>
            <a:off x="724535" y="3695065"/>
            <a:ext cx="2484755" cy="359410"/>
            <a:chOff x="1095" y="5447"/>
            <a:chExt cx="3913" cy="566"/>
          </a:xfrm>
        </p:grpSpPr>
        <p:sp>
          <p:nvSpPr>
            <p:cNvPr id="10" name="椭圆 9"/>
            <p:cNvSpPr/>
            <p:nvPr/>
          </p:nvSpPr>
          <p:spPr>
            <a:xfrm>
              <a:off x="1095" y="5447"/>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3</a:t>
              </a:r>
              <a:endParaRPr lang="en-US" altLang="zh-CN" sz="1500" b="1">
                <a:latin typeface="微软雅黑" panose="020B0503020204020204" pitchFamily="34" charset="-122"/>
                <a:ea typeface="微软雅黑" panose="020B0503020204020204" pitchFamily="34" charset="-122"/>
              </a:endParaRPr>
            </a:p>
          </p:txBody>
        </p:sp>
        <p:sp>
          <p:nvSpPr>
            <p:cNvPr id="12" name="文本框 11"/>
            <p:cNvSpPr txBox="1"/>
            <p:nvPr/>
          </p:nvSpPr>
          <p:spPr>
            <a:xfrm>
              <a:off x="1662" y="5489"/>
              <a:ext cx="3346"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压力容器使用登记表；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6" name="组合 35"/>
          <p:cNvGrpSpPr/>
          <p:nvPr/>
        </p:nvGrpSpPr>
        <p:grpSpPr>
          <a:xfrm>
            <a:off x="724535" y="4218940"/>
            <a:ext cx="2427605" cy="359410"/>
            <a:chOff x="1095" y="6202"/>
            <a:chExt cx="3823" cy="566"/>
          </a:xfrm>
        </p:grpSpPr>
        <p:sp>
          <p:nvSpPr>
            <p:cNvPr id="11" name="椭圆 10"/>
            <p:cNvSpPr/>
            <p:nvPr/>
          </p:nvSpPr>
          <p:spPr>
            <a:xfrm>
              <a:off x="1095" y="6202"/>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4</a:t>
              </a:r>
              <a:endParaRPr lang="en-US" altLang="zh-CN" sz="1500" b="1">
                <a:latin typeface="微软雅黑" panose="020B0503020204020204" pitchFamily="34" charset="-122"/>
                <a:ea typeface="微软雅黑" panose="020B0503020204020204" pitchFamily="34" charset="-122"/>
              </a:endParaRPr>
            </a:p>
          </p:txBody>
        </p:sp>
        <p:sp>
          <p:nvSpPr>
            <p:cNvPr id="13" name="文本框 12"/>
            <p:cNvSpPr txBox="1"/>
            <p:nvPr/>
          </p:nvSpPr>
          <p:spPr>
            <a:xfrm>
              <a:off x="1662" y="6244"/>
              <a:ext cx="3256"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压力容器产品合格证；</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2" name="组合 31"/>
          <p:cNvGrpSpPr/>
          <p:nvPr/>
        </p:nvGrpSpPr>
        <p:grpSpPr>
          <a:xfrm>
            <a:off x="4497070" y="2268220"/>
            <a:ext cx="2628265" cy="359410"/>
            <a:chOff x="1110" y="6907"/>
            <a:chExt cx="4139" cy="566"/>
          </a:xfrm>
        </p:grpSpPr>
        <p:sp>
          <p:nvSpPr>
            <p:cNvPr id="14" name="椭圆 13"/>
            <p:cNvSpPr/>
            <p:nvPr/>
          </p:nvSpPr>
          <p:spPr>
            <a:xfrm>
              <a:off x="1110" y="6907"/>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5</a:t>
              </a:r>
              <a:endParaRPr lang="en-US" altLang="zh-CN" sz="1500" b="1">
                <a:latin typeface="微软雅黑" panose="020B0503020204020204" pitchFamily="34" charset="-122"/>
                <a:ea typeface="微软雅黑" panose="020B0503020204020204" pitchFamily="34" charset="-122"/>
              </a:endParaRPr>
            </a:p>
          </p:txBody>
        </p:sp>
        <p:sp>
          <p:nvSpPr>
            <p:cNvPr id="15" name="文本框 14"/>
            <p:cNvSpPr txBox="1"/>
            <p:nvPr/>
          </p:nvSpPr>
          <p:spPr>
            <a:xfrm>
              <a:off x="1677" y="6949"/>
              <a:ext cx="3572"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压力容器监督检验证书；</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8" name="组合 37"/>
          <p:cNvGrpSpPr/>
          <p:nvPr/>
        </p:nvGrpSpPr>
        <p:grpSpPr>
          <a:xfrm>
            <a:off x="4497070" y="2742565"/>
            <a:ext cx="3246755" cy="359410"/>
            <a:chOff x="6916" y="4364"/>
            <a:chExt cx="5113" cy="566"/>
          </a:xfrm>
        </p:grpSpPr>
        <p:sp>
          <p:nvSpPr>
            <p:cNvPr id="4" name="文本框 3"/>
            <p:cNvSpPr txBox="1"/>
            <p:nvPr/>
          </p:nvSpPr>
          <p:spPr>
            <a:xfrm>
              <a:off x="7483" y="4406"/>
              <a:ext cx="4547"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压力容器安装质量证明资料；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6916" y="4364"/>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6</a:t>
              </a:r>
              <a:endParaRPr lang="en-US" altLang="zh-CN" sz="1500" b="1">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497070" y="4218940"/>
            <a:ext cx="3522345" cy="359410"/>
            <a:chOff x="6916" y="6719"/>
            <a:chExt cx="5547" cy="566"/>
          </a:xfrm>
        </p:grpSpPr>
        <p:sp>
          <p:nvSpPr>
            <p:cNvPr id="19" name="椭圆 18"/>
            <p:cNvSpPr/>
            <p:nvPr/>
          </p:nvSpPr>
          <p:spPr>
            <a:xfrm>
              <a:off x="6916" y="6719"/>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9</a:t>
              </a:r>
              <a:endParaRPr lang="en-US" altLang="zh-CN" sz="1500" b="1">
                <a:latin typeface="微软雅黑" panose="020B0503020204020204" pitchFamily="34" charset="-122"/>
                <a:ea typeface="微软雅黑" panose="020B0503020204020204" pitchFamily="34" charset="-122"/>
              </a:endParaRPr>
            </a:p>
          </p:txBody>
        </p:sp>
        <p:sp>
          <p:nvSpPr>
            <p:cNvPr id="20" name="文本框 19"/>
            <p:cNvSpPr txBox="1"/>
            <p:nvPr/>
          </p:nvSpPr>
          <p:spPr>
            <a:xfrm>
              <a:off x="7483" y="6761"/>
              <a:ext cx="4981"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压力容器使用管理的有关规章制度。</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3" name="组合 32"/>
          <p:cNvGrpSpPr/>
          <p:nvPr/>
        </p:nvGrpSpPr>
        <p:grpSpPr>
          <a:xfrm>
            <a:off x="4497070" y="3225165"/>
            <a:ext cx="3227705" cy="359410"/>
            <a:chOff x="6916" y="5184"/>
            <a:chExt cx="5083" cy="566"/>
          </a:xfrm>
        </p:grpSpPr>
        <p:sp>
          <p:nvSpPr>
            <p:cNvPr id="17" name="椭圆 16"/>
            <p:cNvSpPr/>
            <p:nvPr/>
          </p:nvSpPr>
          <p:spPr>
            <a:xfrm>
              <a:off x="6916" y="5184"/>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7</a:t>
              </a:r>
              <a:endParaRPr lang="en-US" altLang="zh-CN" sz="1500" b="1">
                <a:latin typeface="微软雅黑" panose="020B0503020204020204" pitchFamily="34" charset="-122"/>
                <a:ea typeface="微软雅黑" panose="020B0503020204020204" pitchFamily="34" charset="-122"/>
              </a:endParaRPr>
            </a:p>
          </p:txBody>
        </p:sp>
        <p:sp>
          <p:nvSpPr>
            <p:cNvPr id="21" name="文本框 20"/>
            <p:cNvSpPr txBox="1"/>
            <p:nvPr/>
          </p:nvSpPr>
          <p:spPr>
            <a:xfrm>
              <a:off x="7483" y="5226"/>
              <a:ext cx="4516"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压力容器投入使用前验收资料；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8" name="组合 27"/>
          <p:cNvGrpSpPr/>
          <p:nvPr/>
        </p:nvGrpSpPr>
        <p:grpSpPr>
          <a:xfrm>
            <a:off x="4497070" y="3723640"/>
            <a:ext cx="3815715" cy="359410"/>
            <a:chOff x="6916" y="5804"/>
            <a:chExt cx="6009" cy="566"/>
          </a:xfrm>
        </p:grpSpPr>
        <p:sp>
          <p:nvSpPr>
            <p:cNvPr id="18" name="椭圆 17"/>
            <p:cNvSpPr/>
            <p:nvPr/>
          </p:nvSpPr>
          <p:spPr>
            <a:xfrm>
              <a:off x="6916" y="5804"/>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latin typeface="微软雅黑" panose="020B0503020204020204" pitchFamily="34" charset="-122"/>
                  <a:ea typeface="微软雅黑" panose="020B0503020204020204" pitchFamily="34" charset="-122"/>
                </a:rPr>
                <a:t>8</a:t>
              </a:r>
              <a:endParaRPr lang="en-US" altLang="zh-CN" sz="1500" b="1">
                <a:latin typeface="微软雅黑" panose="020B0503020204020204" pitchFamily="34" charset="-122"/>
                <a:ea typeface="微软雅黑" panose="020B0503020204020204" pitchFamily="34" charset="-122"/>
              </a:endParaRPr>
            </a:p>
          </p:txBody>
        </p:sp>
        <p:sp>
          <p:nvSpPr>
            <p:cNvPr id="26" name="文本框 25"/>
            <p:cNvSpPr txBox="1"/>
            <p:nvPr/>
          </p:nvSpPr>
          <p:spPr>
            <a:xfrm>
              <a:off x="7483" y="5846"/>
              <a:ext cx="5443"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有效期内的安全阀及压力表的检验报告；</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9" name="文本框 38"/>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1" cstate="print"/>
          <a:srcRect/>
          <a:stretch>
            <a:fillRect/>
          </a:stretch>
        </p:blipFill>
        <p:spPr bwMode="auto">
          <a:xfrm>
            <a:off x="3872865" y="782955"/>
            <a:ext cx="3204845" cy="4237355"/>
          </a:xfrm>
          <a:prstGeom prst="rect">
            <a:avLst/>
          </a:prstGeom>
          <a:noFill/>
          <a:ln w="9525">
            <a:noFill/>
            <a:miter lim="800000"/>
            <a:headEnd/>
            <a:tailEnd/>
          </a:ln>
        </p:spPr>
      </p:pic>
      <p:sp>
        <p:nvSpPr>
          <p:cNvPr id="3" name="ïşļiḍè"/>
          <p:cNvSpPr/>
          <p:nvPr/>
        </p:nvSpPr>
        <p:spPr>
          <a:xfrm>
            <a:off x="1914525" y="2362200"/>
            <a:ext cx="360045" cy="107886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使用登记</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7792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日常维护</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7" name="组合 46"/>
          <p:cNvGrpSpPr/>
          <p:nvPr/>
        </p:nvGrpSpPr>
        <p:grpSpPr>
          <a:xfrm>
            <a:off x="868680" y="1966595"/>
            <a:ext cx="7406640" cy="2205355"/>
            <a:chOff x="902" y="2947"/>
            <a:chExt cx="11664" cy="3473"/>
          </a:xfrm>
        </p:grpSpPr>
        <p:sp>
          <p:nvSpPr>
            <p:cNvPr id="22" name="文本框 21"/>
            <p:cNvSpPr txBox="1"/>
            <p:nvPr/>
          </p:nvSpPr>
          <p:spPr>
            <a:xfrm>
              <a:off x="902" y="2947"/>
              <a:ext cx="11112" cy="483"/>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特种设备使用单位应当对在用特种设备进行经常性日常维护保养，并定期自行检查。</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文本框 22"/>
            <p:cNvSpPr txBox="1"/>
            <p:nvPr/>
          </p:nvSpPr>
          <p:spPr>
            <a:xfrm>
              <a:off x="2362" y="3731"/>
              <a:ext cx="10205" cy="1161"/>
            </a:xfrm>
            <a:prstGeom prst="rect">
              <a:avLst/>
            </a:prstGeom>
            <a:noFill/>
          </p:spPr>
          <p:txBody>
            <a:bodyPr wrap="square" rtlCol="0" anchor="ctr" anchorCtr="0">
              <a:spAutoFit/>
            </a:bodyPr>
            <a:lstStyle/>
            <a:p>
              <a:pPr marR="0" lvl="0" indent="0" algn="just" defTabSz="914400" rtl="0" eaLnBrk="1" fontAlgn="ctr"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应对在用特种设备应当至少每月进行一次自行检查，并作出记录。在对在用特种设备进行自行检查和日常维护保养时发现异常情况的，应当及时处理。</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2362" y="5260"/>
              <a:ext cx="10205" cy="1161"/>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应当对在用特种设备的安全附件、安全保护装置、测量调控装置及有关附属仪器仪表进行定期校验、检修，并作出记录。</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0" name="组合 39"/>
            <p:cNvGrpSpPr/>
            <p:nvPr/>
          </p:nvGrpSpPr>
          <p:grpSpPr>
            <a:xfrm>
              <a:off x="1022" y="3798"/>
              <a:ext cx="1099" cy="1089"/>
              <a:chOff x="765" y="4059"/>
              <a:chExt cx="1099" cy="1089"/>
            </a:xfrm>
            <a:solidFill>
              <a:srgbClr val="333F50"/>
            </a:solidFill>
          </p:grpSpPr>
          <p:sp>
            <p:nvSpPr>
              <p:cNvPr id="25" name="矩形 24"/>
              <p:cNvSpPr/>
              <p:nvPr/>
            </p:nvSpPr>
            <p:spPr>
              <a:xfrm>
                <a:off x="889" y="4178"/>
                <a:ext cx="850" cy="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b="1">
                    <a:latin typeface="微软雅黑" panose="020B0503020204020204" pitchFamily="34" charset="-122"/>
                    <a:ea typeface="微软雅黑" panose="020B0503020204020204" pitchFamily="34" charset="-122"/>
                  </a:rPr>
                  <a:t>1</a:t>
                </a:r>
                <a:endParaRPr lang="en-US" altLang="zh-CN" b="1">
                  <a:latin typeface="微软雅黑" panose="020B0503020204020204" pitchFamily="34" charset="-122"/>
                  <a:ea typeface="微软雅黑" panose="020B0503020204020204" pitchFamily="34" charset="-122"/>
                </a:endParaRPr>
              </a:p>
            </p:txBody>
          </p:sp>
          <p:sp>
            <p:nvSpPr>
              <p:cNvPr id="202" name=" 202"/>
              <p:cNvSpPr/>
              <p:nvPr/>
            </p:nvSpPr>
            <p:spPr>
              <a:xfrm>
                <a:off x="765" y="4059"/>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 202"/>
              <p:cNvSpPr/>
              <p:nvPr/>
            </p:nvSpPr>
            <p:spPr>
              <a:xfrm flipH="1">
                <a:off x="1410" y="4059"/>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 202"/>
              <p:cNvSpPr/>
              <p:nvPr/>
            </p:nvSpPr>
            <p:spPr>
              <a:xfrm flipV="1">
                <a:off x="765" y="4694"/>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 202"/>
              <p:cNvSpPr/>
              <p:nvPr/>
            </p:nvSpPr>
            <p:spPr>
              <a:xfrm flipH="1" flipV="1">
                <a:off x="1410" y="4694"/>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1" name="组合 40"/>
            <p:cNvGrpSpPr/>
            <p:nvPr/>
          </p:nvGrpSpPr>
          <p:grpSpPr>
            <a:xfrm>
              <a:off x="1022" y="5320"/>
              <a:ext cx="1099" cy="1089"/>
              <a:chOff x="765" y="4059"/>
              <a:chExt cx="1099" cy="1089"/>
            </a:xfrm>
            <a:solidFill>
              <a:srgbClr val="7E7E7E"/>
            </a:solidFill>
          </p:grpSpPr>
          <p:sp>
            <p:nvSpPr>
              <p:cNvPr id="42" name="矩形 41"/>
              <p:cNvSpPr/>
              <p:nvPr/>
            </p:nvSpPr>
            <p:spPr>
              <a:xfrm>
                <a:off x="889" y="4178"/>
                <a:ext cx="850" cy="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b="1">
                    <a:latin typeface="微软雅黑" panose="020B0503020204020204" pitchFamily="34" charset="-122"/>
                    <a:ea typeface="微软雅黑" panose="020B0503020204020204" pitchFamily="34" charset="-122"/>
                  </a:rPr>
                  <a:t>2</a:t>
                </a:r>
                <a:endParaRPr lang="en-US" altLang="zh-CN" b="1">
                  <a:latin typeface="微软雅黑" panose="020B0503020204020204" pitchFamily="34" charset="-122"/>
                  <a:ea typeface="微软雅黑" panose="020B0503020204020204" pitchFamily="34" charset="-122"/>
                </a:endParaRPr>
              </a:p>
            </p:txBody>
          </p:sp>
          <p:sp>
            <p:nvSpPr>
              <p:cNvPr id="43" name=" 202"/>
              <p:cNvSpPr/>
              <p:nvPr/>
            </p:nvSpPr>
            <p:spPr>
              <a:xfrm>
                <a:off x="765" y="4059"/>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202"/>
              <p:cNvSpPr/>
              <p:nvPr/>
            </p:nvSpPr>
            <p:spPr>
              <a:xfrm flipH="1">
                <a:off x="1410" y="4059"/>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202"/>
              <p:cNvSpPr/>
              <p:nvPr/>
            </p:nvSpPr>
            <p:spPr>
              <a:xfrm flipV="1">
                <a:off x="765" y="4694"/>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202"/>
              <p:cNvSpPr/>
              <p:nvPr/>
            </p:nvSpPr>
            <p:spPr>
              <a:xfrm flipH="1" flipV="1">
                <a:off x="1410" y="4694"/>
                <a:ext cx="454" cy="454"/>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0" name="文本框 19"/>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7792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定期校验</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347720" y="2291080"/>
            <a:ext cx="4328160" cy="1568450"/>
          </a:xfrm>
          <a:prstGeom prst="rect">
            <a:avLst/>
          </a:prstGeom>
          <a:noFill/>
        </p:spPr>
        <p:txBody>
          <a:bodyPr wrap="square" rtlCol="0" anchor="ctr" anchorCtr="0">
            <a:spAutoFit/>
          </a:bodyPr>
          <a:lstStyle/>
          <a:p>
            <a:pPr marR="0" lvl="0" indent="0" algn="just" defTabSz="914400" rtl="0" eaLnBrk="1" fontAlgn="ctr" latinLnBrk="0" hangingPunct="1">
              <a:lnSpc>
                <a:spcPct val="200000"/>
              </a:lnSpc>
              <a:spcBef>
                <a:spcPts val="0"/>
              </a:spcBef>
              <a:spcAft>
                <a:spcPts val="0"/>
              </a:spcAft>
              <a:buClrTx/>
              <a:buSzPct val="85000"/>
              <a:buNone/>
              <a:defRPr/>
            </a:pPr>
            <a:r>
              <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应当按照安全技术规范的定期检验要求，在安全检验合格有效期届满前1个月向特种设备检验检测机构提出定期检验要求。</a:t>
            </a:r>
            <a:endPar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0" name="组合 19"/>
          <p:cNvGrpSpPr/>
          <p:nvPr/>
        </p:nvGrpSpPr>
        <p:grpSpPr>
          <a:xfrm>
            <a:off x="1468120" y="1479550"/>
            <a:ext cx="1452245" cy="3191510"/>
            <a:chOff x="8707" y="2106"/>
            <a:chExt cx="2143" cy="4711"/>
          </a:xfrm>
        </p:grpSpPr>
        <p:grpSp>
          <p:nvGrpSpPr>
            <p:cNvPr id="21" name="Group 18"/>
            <p:cNvGrpSpPr/>
            <p:nvPr/>
          </p:nvGrpSpPr>
          <p:grpSpPr bwMode="auto">
            <a:xfrm>
              <a:off x="8707" y="3690"/>
              <a:ext cx="2143" cy="3127"/>
              <a:chOff x="0" y="0"/>
              <a:chExt cx="1335" cy="1947"/>
            </a:xfrm>
            <a:solidFill>
              <a:schemeClr val="accent1"/>
            </a:solidFill>
          </p:grpSpPr>
          <p:sp>
            <p:nvSpPr>
              <p:cNvPr id="9" name="Freeform 19"/>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 name="Freeform 20"/>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26" name="Freeform 21"/>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 name="Freeform 22"/>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28" name="Freeform 23"/>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grpSp>
        <p:sp>
          <p:nvSpPr>
            <p:cNvPr id="12" name="Freeform 25"/>
            <p:cNvSpPr/>
            <p:nvPr/>
          </p:nvSpPr>
          <p:spPr bwMode="auto">
            <a:xfrm>
              <a:off x="9230" y="2106"/>
              <a:ext cx="1093" cy="1406"/>
            </a:xfrm>
            <a:custGeom>
              <a:avLst/>
              <a:gdLst>
                <a:gd name="T0" fmla="*/ 44 w 250"/>
                <a:gd name="T1" fmla="*/ 81 h 323"/>
                <a:gd name="T2" fmla="*/ 44 w 250"/>
                <a:gd name="T3" fmla="*/ 242 h 323"/>
                <a:gd name="T4" fmla="*/ 44 w 250"/>
                <a:gd name="T5" fmla="*/ 242 h 323"/>
                <a:gd name="T6" fmla="*/ 125 w 250"/>
                <a:gd name="T7" fmla="*/ 323 h 323"/>
                <a:gd name="T8" fmla="*/ 206 w 250"/>
                <a:gd name="T9" fmla="*/ 242 h 323"/>
                <a:gd name="T10" fmla="*/ 206 w 250"/>
                <a:gd name="T11" fmla="*/ 242 h 323"/>
                <a:gd name="T12" fmla="*/ 206 w 250"/>
                <a:gd name="T13" fmla="*/ 81 h 323"/>
                <a:gd name="T14" fmla="*/ 125 w 250"/>
                <a:gd name="T15" fmla="*/ 0 h 323"/>
                <a:gd name="T16" fmla="*/ 44 w 250"/>
                <a:gd name="T17" fmla="*/ 8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23">
                  <a:moveTo>
                    <a:pt x="44" y="81"/>
                  </a:moveTo>
                  <a:cubicBezTo>
                    <a:pt x="0" y="125"/>
                    <a:pt x="0" y="197"/>
                    <a:pt x="44" y="242"/>
                  </a:cubicBezTo>
                  <a:cubicBezTo>
                    <a:pt x="44" y="242"/>
                    <a:pt x="44" y="242"/>
                    <a:pt x="44" y="242"/>
                  </a:cubicBezTo>
                  <a:cubicBezTo>
                    <a:pt x="125" y="323"/>
                    <a:pt x="125" y="323"/>
                    <a:pt x="125" y="323"/>
                  </a:cubicBezTo>
                  <a:cubicBezTo>
                    <a:pt x="206" y="242"/>
                    <a:pt x="206" y="242"/>
                    <a:pt x="206" y="242"/>
                  </a:cubicBezTo>
                  <a:cubicBezTo>
                    <a:pt x="206" y="242"/>
                    <a:pt x="206" y="242"/>
                    <a:pt x="206" y="242"/>
                  </a:cubicBezTo>
                  <a:cubicBezTo>
                    <a:pt x="250" y="197"/>
                    <a:pt x="250" y="125"/>
                    <a:pt x="206" y="81"/>
                  </a:cubicBezTo>
                  <a:cubicBezTo>
                    <a:pt x="125" y="0"/>
                    <a:pt x="125" y="0"/>
                    <a:pt x="125" y="0"/>
                  </a:cubicBezTo>
                  <a:lnTo>
                    <a:pt x="44" y="81"/>
                  </a:lnTo>
                  <a:close/>
                </a:path>
              </a:pathLst>
            </a:custGeom>
            <a:solidFill>
              <a:srgbClr val="333F50"/>
            </a:solidFill>
            <a:ln>
              <a:noFill/>
            </a:ln>
            <a:effectLst>
              <a:outerShdw dist="35921" dir="2700000" algn="ctr" rotWithShape="0">
                <a:srgbClr val="C7C4C4"/>
              </a:outerShdw>
            </a:effectLst>
          </p:spPr>
          <p:txBody>
            <a:bodyPr/>
            <a:lstStyle/>
            <a:p>
              <a:pPr>
                <a:defRPr/>
              </a:pPr>
              <a:endParaRPr lang="zh-CN" altLang="en-US" sz="1350"/>
            </a:p>
          </p:txBody>
        </p:sp>
        <p:sp>
          <p:nvSpPr>
            <p:cNvPr id="13" name="Freeform 36"/>
            <p:cNvSpPr>
              <a:spLocks noEditPoints="1"/>
            </p:cNvSpPr>
            <p:nvPr/>
          </p:nvSpPr>
          <p:spPr bwMode="auto">
            <a:xfrm>
              <a:off x="9547" y="2579"/>
              <a:ext cx="463" cy="465"/>
            </a:xfrm>
            <a:custGeom>
              <a:avLst/>
              <a:gdLst>
                <a:gd name="T0" fmla="*/ 2147483646 w 106"/>
                <a:gd name="T1" fmla="*/ 0 h 107"/>
                <a:gd name="T2" fmla="*/ 2147483646 w 106"/>
                <a:gd name="T3" fmla="*/ 0 h 107"/>
                <a:gd name="T4" fmla="*/ 2147483646 w 106"/>
                <a:gd name="T5" fmla="*/ 2147483646 h 107"/>
                <a:gd name="T6" fmla="*/ 2147483646 w 106"/>
                <a:gd name="T7" fmla="*/ 2147483646 h 107"/>
                <a:gd name="T8" fmla="*/ 2147483646 w 106"/>
                <a:gd name="T9" fmla="*/ 2147483646 h 107"/>
                <a:gd name="T10" fmla="*/ 2147483646 w 106"/>
                <a:gd name="T11" fmla="*/ 2147483646 h 107"/>
                <a:gd name="T12" fmla="*/ 2147483646 w 106"/>
                <a:gd name="T13" fmla="*/ 2147483646 h 107"/>
                <a:gd name="T14" fmla="*/ 2147483646 w 106"/>
                <a:gd name="T15" fmla="*/ 2147483646 h 107"/>
                <a:gd name="T16" fmla="*/ 2147483646 w 106"/>
                <a:gd name="T17" fmla="*/ 2147483646 h 107"/>
                <a:gd name="T18" fmla="*/ 2147483646 w 106"/>
                <a:gd name="T19" fmla="*/ 2147483646 h 107"/>
                <a:gd name="T20" fmla="*/ 2147483646 w 106"/>
                <a:gd name="T21" fmla="*/ 0 h 107"/>
                <a:gd name="T22" fmla="*/ 2147483646 w 106"/>
                <a:gd name="T23" fmla="*/ 0 h 107"/>
                <a:gd name="T24" fmla="*/ 2147483646 w 106"/>
                <a:gd name="T25" fmla="*/ 2147483646 h 107"/>
                <a:gd name="T26" fmla="*/ 2147483646 w 106"/>
                <a:gd name="T27" fmla="*/ 2147483646 h 107"/>
                <a:gd name="T28" fmla="*/ 2147483646 w 106"/>
                <a:gd name="T29" fmla="*/ 2147483646 h 107"/>
                <a:gd name="T30" fmla="*/ 2147483646 w 106"/>
                <a:gd name="T31" fmla="*/ 2147483646 h 107"/>
                <a:gd name="T32" fmla="*/ 2147483646 w 106"/>
                <a:gd name="T33" fmla="*/ 2147483646 h 107"/>
                <a:gd name="T34" fmla="*/ 2147483646 w 106"/>
                <a:gd name="T35" fmla="*/ 2147483646 h 107"/>
                <a:gd name="T36" fmla="*/ 2147483646 w 106"/>
                <a:gd name="T37" fmla="*/ 2147483646 h 107"/>
                <a:gd name="T38" fmla="*/ 2147483646 w 106"/>
                <a:gd name="T39" fmla="*/ 2147483646 h 107"/>
                <a:gd name="T40" fmla="*/ 2147483646 w 106"/>
                <a:gd name="T41" fmla="*/ 2147483646 h 107"/>
                <a:gd name="T42" fmla="*/ 2147483646 w 106"/>
                <a:gd name="T43" fmla="*/ 2147483646 h 107"/>
                <a:gd name="T44" fmla="*/ 2147483646 w 106"/>
                <a:gd name="T45" fmla="*/ 2147483646 h 107"/>
                <a:gd name="T46" fmla="*/ 2147483646 w 106"/>
                <a:gd name="T47" fmla="*/ 2147483646 h 107"/>
                <a:gd name="T48" fmla="*/ 2147483646 w 106"/>
                <a:gd name="T49" fmla="*/ 2147483646 h 107"/>
                <a:gd name="T50" fmla="*/ 2147483646 w 106"/>
                <a:gd name="T51" fmla="*/ 2147483646 h 107"/>
                <a:gd name="T52" fmla="*/ 2147483646 w 106"/>
                <a:gd name="T53" fmla="*/ 2147483646 h 107"/>
                <a:gd name="T54" fmla="*/ 2147483646 w 106"/>
                <a:gd name="T55" fmla="*/ 2147483646 h 107"/>
                <a:gd name="T56" fmla="*/ 2147483646 w 106"/>
                <a:gd name="T57" fmla="*/ 2147483646 h 107"/>
                <a:gd name="T58" fmla="*/ 2147483646 w 106"/>
                <a:gd name="T59" fmla="*/ 2147483646 h 107"/>
                <a:gd name="T60" fmla="*/ 2147483646 w 106"/>
                <a:gd name="T61" fmla="*/ 2147483646 h 107"/>
                <a:gd name="T62" fmla="*/ 2147483646 w 106"/>
                <a:gd name="T63" fmla="*/ 2147483646 h 107"/>
                <a:gd name="T64" fmla="*/ 2147483646 w 106"/>
                <a:gd name="T65" fmla="*/ 2147483646 h 107"/>
                <a:gd name="T66" fmla="*/ 2147483646 w 106"/>
                <a:gd name="T67" fmla="*/ 2147483646 h 107"/>
                <a:gd name="T68" fmla="*/ 2147483646 w 106"/>
                <a:gd name="T69" fmla="*/ 2147483646 h 107"/>
                <a:gd name="T70" fmla="*/ 2147483646 w 106"/>
                <a:gd name="T71" fmla="*/ 2147483646 h 107"/>
                <a:gd name="T72" fmla="*/ 2147483646 w 106"/>
                <a:gd name="T73" fmla="*/ 2147483646 h 107"/>
                <a:gd name="T74" fmla="*/ 2147483646 w 106"/>
                <a:gd name="T75" fmla="*/ 2147483646 h 107"/>
                <a:gd name="T76" fmla="*/ 2147483646 w 106"/>
                <a:gd name="T77" fmla="*/ 2147483646 h 107"/>
                <a:gd name="T78" fmla="*/ 2147483646 w 106"/>
                <a:gd name="T79" fmla="*/ 2147483646 h 107"/>
                <a:gd name="T80" fmla="*/ 2147483646 w 106"/>
                <a:gd name="T81" fmla="*/ 2147483646 h 107"/>
                <a:gd name="T82" fmla="*/ 2147483646 w 106"/>
                <a:gd name="T83" fmla="*/ 2147483646 h 107"/>
                <a:gd name="T84" fmla="*/ 2147483646 w 106"/>
                <a:gd name="T85" fmla="*/ 2147483646 h 107"/>
                <a:gd name="T86" fmla="*/ 2147483646 w 106"/>
                <a:gd name="T87" fmla="*/ 2147483646 h 107"/>
                <a:gd name="T88" fmla="*/ 2147483646 w 106"/>
                <a:gd name="T89" fmla="*/ 2147483646 h 107"/>
                <a:gd name="T90" fmla="*/ 2147483646 w 106"/>
                <a:gd name="T91" fmla="*/ 2147483646 h 107"/>
                <a:gd name="T92" fmla="*/ 2147483646 w 106"/>
                <a:gd name="T93" fmla="*/ 2147483646 h 107"/>
                <a:gd name="T94" fmla="*/ 2147483646 w 106"/>
                <a:gd name="T95" fmla="*/ 2147483646 h 107"/>
                <a:gd name="T96" fmla="*/ 2147483646 w 106"/>
                <a:gd name="T97" fmla="*/ 2147483646 h 107"/>
                <a:gd name="T98" fmla="*/ 2147483646 w 106"/>
                <a:gd name="T99" fmla="*/ 2147483646 h 107"/>
                <a:gd name="T100" fmla="*/ 2147483646 w 106"/>
                <a:gd name="T101" fmla="*/ 2147483646 h 107"/>
                <a:gd name="T102" fmla="*/ 2147483646 w 106"/>
                <a:gd name="T103" fmla="*/ 2147483646 h 107"/>
                <a:gd name="T104" fmla="*/ 2147483646 w 106"/>
                <a:gd name="T105" fmla="*/ 2147483646 h 107"/>
                <a:gd name="T106" fmla="*/ 2147483646 w 106"/>
                <a:gd name="T107" fmla="*/ 2147483646 h 107"/>
                <a:gd name="T108" fmla="*/ 2147483646 w 106"/>
                <a:gd name="T109" fmla="*/ 2147483646 h 107"/>
                <a:gd name="T110" fmla="*/ 2147483646 w 106"/>
                <a:gd name="T111" fmla="*/ 2147483646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107">
                  <a:moveTo>
                    <a:pt x="40" y="0"/>
                  </a:moveTo>
                  <a:cubicBezTo>
                    <a:pt x="66" y="0"/>
                    <a:pt x="66" y="0"/>
                    <a:pt x="66" y="0"/>
                  </a:cubicBezTo>
                  <a:cubicBezTo>
                    <a:pt x="68" y="0"/>
                    <a:pt x="68" y="0"/>
                    <a:pt x="68" y="0"/>
                  </a:cubicBezTo>
                  <a:cubicBezTo>
                    <a:pt x="68" y="0"/>
                    <a:pt x="68" y="0"/>
                    <a:pt x="68" y="0"/>
                  </a:cubicBezTo>
                  <a:cubicBezTo>
                    <a:pt x="73" y="0"/>
                    <a:pt x="73" y="0"/>
                    <a:pt x="73" y="0"/>
                  </a:cubicBezTo>
                  <a:cubicBezTo>
                    <a:pt x="75" y="0"/>
                    <a:pt x="77" y="2"/>
                    <a:pt x="77" y="4"/>
                  </a:cubicBezTo>
                  <a:cubicBezTo>
                    <a:pt x="77" y="7"/>
                    <a:pt x="75" y="8"/>
                    <a:pt x="73" y="8"/>
                  </a:cubicBezTo>
                  <a:cubicBezTo>
                    <a:pt x="72" y="8"/>
                    <a:pt x="72" y="8"/>
                    <a:pt x="72" y="8"/>
                  </a:cubicBezTo>
                  <a:cubicBezTo>
                    <a:pt x="72" y="41"/>
                    <a:pt x="72" y="41"/>
                    <a:pt x="72" y="41"/>
                  </a:cubicBezTo>
                  <a:cubicBezTo>
                    <a:pt x="103" y="96"/>
                    <a:pt x="103" y="96"/>
                    <a:pt x="103" y="96"/>
                  </a:cubicBezTo>
                  <a:cubicBezTo>
                    <a:pt x="106" y="100"/>
                    <a:pt x="102" y="107"/>
                    <a:pt x="96" y="107"/>
                  </a:cubicBezTo>
                  <a:cubicBezTo>
                    <a:pt x="96" y="107"/>
                    <a:pt x="96" y="107"/>
                    <a:pt x="96" y="107"/>
                  </a:cubicBezTo>
                  <a:cubicBezTo>
                    <a:pt x="10" y="107"/>
                    <a:pt x="10" y="107"/>
                    <a:pt x="10" y="107"/>
                  </a:cubicBezTo>
                  <a:cubicBezTo>
                    <a:pt x="10" y="107"/>
                    <a:pt x="10" y="107"/>
                    <a:pt x="10" y="107"/>
                  </a:cubicBezTo>
                  <a:cubicBezTo>
                    <a:pt x="4" y="107"/>
                    <a:pt x="0" y="100"/>
                    <a:pt x="3" y="96"/>
                  </a:cubicBezTo>
                  <a:cubicBezTo>
                    <a:pt x="3" y="95"/>
                    <a:pt x="3" y="95"/>
                    <a:pt x="3" y="95"/>
                  </a:cubicBezTo>
                  <a:cubicBezTo>
                    <a:pt x="34" y="41"/>
                    <a:pt x="34" y="41"/>
                    <a:pt x="34" y="41"/>
                  </a:cubicBezTo>
                  <a:cubicBezTo>
                    <a:pt x="34" y="8"/>
                    <a:pt x="34" y="8"/>
                    <a:pt x="34" y="8"/>
                  </a:cubicBezTo>
                  <a:cubicBezTo>
                    <a:pt x="33" y="8"/>
                    <a:pt x="33" y="8"/>
                    <a:pt x="33" y="8"/>
                  </a:cubicBezTo>
                  <a:cubicBezTo>
                    <a:pt x="31" y="8"/>
                    <a:pt x="29" y="7"/>
                    <a:pt x="29" y="4"/>
                  </a:cubicBezTo>
                  <a:cubicBezTo>
                    <a:pt x="29" y="2"/>
                    <a:pt x="31" y="0"/>
                    <a:pt x="33" y="0"/>
                  </a:cubicBezTo>
                  <a:cubicBezTo>
                    <a:pt x="38" y="0"/>
                    <a:pt x="38" y="0"/>
                    <a:pt x="38" y="0"/>
                  </a:cubicBezTo>
                  <a:cubicBezTo>
                    <a:pt x="38" y="0"/>
                    <a:pt x="38" y="0"/>
                    <a:pt x="38" y="0"/>
                  </a:cubicBezTo>
                  <a:cubicBezTo>
                    <a:pt x="38" y="0"/>
                    <a:pt x="38" y="0"/>
                    <a:pt x="38" y="0"/>
                  </a:cubicBezTo>
                  <a:cubicBezTo>
                    <a:pt x="40" y="0"/>
                    <a:pt x="40" y="0"/>
                    <a:pt x="40" y="0"/>
                  </a:cubicBezTo>
                  <a:close/>
                  <a:moveTo>
                    <a:pt x="27" y="86"/>
                  </a:moveTo>
                  <a:cubicBezTo>
                    <a:pt x="27" y="86"/>
                    <a:pt x="27" y="86"/>
                    <a:pt x="27" y="86"/>
                  </a:cubicBezTo>
                  <a:cubicBezTo>
                    <a:pt x="29" y="86"/>
                    <a:pt x="30" y="87"/>
                    <a:pt x="30" y="89"/>
                  </a:cubicBezTo>
                  <a:cubicBezTo>
                    <a:pt x="30" y="90"/>
                    <a:pt x="29" y="91"/>
                    <a:pt x="27" y="91"/>
                  </a:cubicBezTo>
                  <a:cubicBezTo>
                    <a:pt x="26" y="91"/>
                    <a:pt x="25" y="90"/>
                    <a:pt x="25" y="89"/>
                  </a:cubicBezTo>
                  <a:cubicBezTo>
                    <a:pt x="25" y="87"/>
                    <a:pt x="26" y="86"/>
                    <a:pt x="27" y="86"/>
                  </a:cubicBezTo>
                  <a:close/>
                  <a:moveTo>
                    <a:pt x="40" y="79"/>
                  </a:moveTo>
                  <a:cubicBezTo>
                    <a:pt x="40" y="79"/>
                    <a:pt x="40" y="79"/>
                    <a:pt x="40" y="79"/>
                  </a:cubicBezTo>
                  <a:cubicBezTo>
                    <a:pt x="42" y="79"/>
                    <a:pt x="43" y="80"/>
                    <a:pt x="43" y="82"/>
                  </a:cubicBezTo>
                  <a:cubicBezTo>
                    <a:pt x="43" y="83"/>
                    <a:pt x="42" y="84"/>
                    <a:pt x="40" y="84"/>
                  </a:cubicBezTo>
                  <a:cubicBezTo>
                    <a:pt x="39" y="84"/>
                    <a:pt x="38" y="83"/>
                    <a:pt x="38" y="82"/>
                  </a:cubicBezTo>
                  <a:cubicBezTo>
                    <a:pt x="38" y="80"/>
                    <a:pt x="39" y="79"/>
                    <a:pt x="40" y="79"/>
                  </a:cubicBezTo>
                  <a:close/>
                  <a:moveTo>
                    <a:pt x="36" y="63"/>
                  </a:moveTo>
                  <a:cubicBezTo>
                    <a:pt x="36" y="63"/>
                    <a:pt x="36" y="63"/>
                    <a:pt x="36" y="63"/>
                  </a:cubicBezTo>
                  <a:cubicBezTo>
                    <a:pt x="38" y="63"/>
                    <a:pt x="39" y="64"/>
                    <a:pt x="39" y="65"/>
                  </a:cubicBezTo>
                  <a:cubicBezTo>
                    <a:pt x="39" y="67"/>
                    <a:pt x="38" y="68"/>
                    <a:pt x="36" y="68"/>
                  </a:cubicBezTo>
                  <a:cubicBezTo>
                    <a:pt x="35" y="68"/>
                    <a:pt x="34" y="67"/>
                    <a:pt x="34" y="65"/>
                  </a:cubicBezTo>
                  <a:cubicBezTo>
                    <a:pt x="34" y="64"/>
                    <a:pt x="35" y="63"/>
                    <a:pt x="36" y="63"/>
                  </a:cubicBezTo>
                  <a:close/>
                  <a:moveTo>
                    <a:pt x="37" y="87"/>
                  </a:moveTo>
                  <a:cubicBezTo>
                    <a:pt x="37" y="87"/>
                    <a:pt x="37" y="87"/>
                    <a:pt x="37" y="87"/>
                  </a:cubicBezTo>
                  <a:cubicBezTo>
                    <a:pt x="39" y="87"/>
                    <a:pt x="41" y="89"/>
                    <a:pt x="41" y="92"/>
                  </a:cubicBezTo>
                  <a:cubicBezTo>
                    <a:pt x="41" y="94"/>
                    <a:pt x="39" y="96"/>
                    <a:pt x="37" y="96"/>
                  </a:cubicBezTo>
                  <a:cubicBezTo>
                    <a:pt x="35" y="96"/>
                    <a:pt x="33" y="94"/>
                    <a:pt x="33" y="92"/>
                  </a:cubicBezTo>
                  <a:cubicBezTo>
                    <a:pt x="33" y="89"/>
                    <a:pt x="35" y="87"/>
                    <a:pt x="37" y="87"/>
                  </a:cubicBezTo>
                  <a:close/>
                  <a:moveTo>
                    <a:pt x="32" y="72"/>
                  </a:moveTo>
                  <a:cubicBezTo>
                    <a:pt x="32" y="72"/>
                    <a:pt x="32" y="72"/>
                    <a:pt x="32" y="72"/>
                  </a:cubicBezTo>
                  <a:cubicBezTo>
                    <a:pt x="34" y="72"/>
                    <a:pt x="36" y="74"/>
                    <a:pt x="36" y="76"/>
                  </a:cubicBezTo>
                  <a:cubicBezTo>
                    <a:pt x="36" y="78"/>
                    <a:pt x="34" y="80"/>
                    <a:pt x="32" y="80"/>
                  </a:cubicBezTo>
                  <a:cubicBezTo>
                    <a:pt x="30" y="80"/>
                    <a:pt x="28" y="78"/>
                    <a:pt x="28" y="76"/>
                  </a:cubicBezTo>
                  <a:cubicBezTo>
                    <a:pt x="28" y="74"/>
                    <a:pt x="30" y="72"/>
                    <a:pt x="32" y="72"/>
                  </a:cubicBezTo>
                  <a:close/>
                  <a:moveTo>
                    <a:pt x="37" y="53"/>
                  </a:moveTo>
                  <a:cubicBezTo>
                    <a:pt x="37" y="53"/>
                    <a:pt x="37" y="53"/>
                    <a:pt x="37" y="53"/>
                  </a:cubicBezTo>
                  <a:cubicBezTo>
                    <a:pt x="69" y="53"/>
                    <a:pt x="69" y="53"/>
                    <a:pt x="69" y="53"/>
                  </a:cubicBezTo>
                  <a:cubicBezTo>
                    <a:pt x="64" y="45"/>
                    <a:pt x="64" y="45"/>
                    <a:pt x="64" y="45"/>
                  </a:cubicBezTo>
                  <a:cubicBezTo>
                    <a:pt x="64" y="44"/>
                    <a:pt x="64" y="43"/>
                    <a:pt x="64" y="42"/>
                  </a:cubicBezTo>
                  <a:cubicBezTo>
                    <a:pt x="64" y="8"/>
                    <a:pt x="64" y="8"/>
                    <a:pt x="64" y="8"/>
                  </a:cubicBezTo>
                  <a:cubicBezTo>
                    <a:pt x="42" y="8"/>
                    <a:pt x="42" y="8"/>
                    <a:pt x="42" y="8"/>
                  </a:cubicBezTo>
                  <a:cubicBezTo>
                    <a:pt x="42" y="42"/>
                    <a:pt x="42" y="42"/>
                    <a:pt x="42" y="42"/>
                  </a:cubicBezTo>
                  <a:cubicBezTo>
                    <a:pt x="42" y="42"/>
                    <a:pt x="42" y="42"/>
                    <a:pt x="42" y="42"/>
                  </a:cubicBezTo>
                  <a:cubicBezTo>
                    <a:pt x="42" y="43"/>
                    <a:pt x="42" y="44"/>
                    <a:pt x="42" y="44"/>
                  </a:cubicBezTo>
                  <a:cubicBezTo>
                    <a:pt x="37" y="53"/>
                    <a:pt x="37" y="53"/>
                    <a:pt x="37" y="53"/>
                  </a:cubicBezTo>
                  <a:close/>
                  <a:moveTo>
                    <a:pt x="72" y="58"/>
                  </a:moveTo>
                  <a:cubicBezTo>
                    <a:pt x="72" y="58"/>
                    <a:pt x="72" y="58"/>
                    <a:pt x="72" y="58"/>
                  </a:cubicBezTo>
                  <a:cubicBezTo>
                    <a:pt x="34" y="58"/>
                    <a:pt x="34" y="58"/>
                    <a:pt x="34" y="58"/>
                  </a:cubicBezTo>
                  <a:cubicBezTo>
                    <a:pt x="11" y="98"/>
                    <a:pt x="11" y="98"/>
                    <a:pt x="11" y="98"/>
                  </a:cubicBezTo>
                  <a:cubicBezTo>
                    <a:pt x="95" y="98"/>
                    <a:pt x="95" y="98"/>
                    <a:pt x="95" y="98"/>
                  </a:cubicBezTo>
                  <a:cubicBezTo>
                    <a:pt x="72" y="58"/>
                    <a:pt x="72" y="58"/>
                    <a:pt x="72" y="58"/>
                  </a:cubicBezTo>
                  <a:close/>
                  <a:moveTo>
                    <a:pt x="49" y="91"/>
                  </a:moveTo>
                  <a:cubicBezTo>
                    <a:pt x="49" y="91"/>
                    <a:pt x="49" y="91"/>
                    <a:pt x="49" y="91"/>
                  </a:cubicBezTo>
                  <a:cubicBezTo>
                    <a:pt x="47" y="91"/>
                    <a:pt x="46" y="90"/>
                    <a:pt x="46" y="88"/>
                  </a:cubicBezTo>
                  <a:cubicBezTo>
                    <a:pt x="46" y="87"/>
                    <a:pt x="47" y="86"/>
                    <a:pt x="49" y="86"/>
                  </a:cubicBezTo>
                  <a:cubicBezTo>
                    <a:pt x="57" y="86"/>
                    <a:pt x="57" y="86"/>
                    <a:pt x="57" y="86"/>
                  </a:cubicBezTo>
                  <a:cubicBezTo>
                    <a:pt x="59" y="86"/>
                    <a:pt x="60" y="87"/>
                    <a:pt x="60" y="88"/>
                  </a:cubicBezTo>
                  <a:cubicBezTo>
                    <a:pt x="60" y="90"/>
                    <a:pt x="59" y="91"/>
                    <a:pt x="57" y="91"/>
                  </a:cubicBezTo>
                  <a:cubicBezTo>
                    <a:pt x="49" y="91"/>
                    <a:pt x="49" y="91"/>
                    <a:pt x="49" y="91"/>
                  </a:cubicBezTo>
                  <a:close/>
                  <a:moveTo>
                    <a:pt x="51" y="78"/>
                  </a:moveTo>
                  <a:cubicBezTo>
                    <a:pt x="51" y="78"/>
                    <a:pt x="51" y="78"/>
                    <a:pt x="51" y="78"/>
                  </a:cubicBezTo>
                  <a:cubicBezTo>
                    <a:pt x="50" y="78"/>
                    <a:pt x="49" y="76"/>
                    <a:pt x="49" y="75"/>
                  </a:cubicBezTo>
                  <a:cubicBezTo>
                    <a:pt x="49" y="74"/>
                    <a:pt x="50" y="73"/>
                    <a:pt x="51" y="73"/>
                  </a:cubicBezTo>
                  <a:cubicBezTo>
                    <a:pt x="55" y="73"/>
                    <a:pt x="55" y="73"/>
                    <a:pt x="55" y="73"/>
                  </a:cubicBezTo>
                  <a:cubicBezTo>
                    <a:pt x="56" y="73"/>
                    <a:pt x="57" y="74"/>
                    <a:pt x="57" y="75"/>
                  </a:cubicBezTo>
                  <a:cubicBezTo>
                    <a:pt x="57" y="76"/>
                    <a:pt x="56" y="78"/>
                    <a:pt x="55" y="78"/>
                  </a:cubicBezTo>
                  <a:cubicBezTo>
                    <a:pt x="51" y="78"/>
                    <a:pt x="51" y="78"/>
                    <a:pt x="51" y="78"/>
                  </a:cubicBezTo>
                  <a:close/>
                  <a:moveTo>
                    <a:pt x="51" y="51"/>
                  </a:moveTo>
                  <a:cubicBezTo>
                    <a:pt x="51" y="51"/>
                    <a:pt x="51" y="51"/>
                    <a:pt x="51" y="51"/>
                  </a:cubicBezTo>
                  <a:cubicBezTo>
                    <a:pt x="50" y="51"/>
                    <a:pt x="49" y="50"/>
                    <a:pt x="49" y="49"/>
                  </a:cubicBezTo>
                  <a:cubicBezTo>
                    <a:pt x="49" y="47"/>
                    <a:pt x="50" y="46"/>
                    <a:pt x="51" y="46"/>
                  </a:cubicBezTo>
                  <a:cubicBezTo>
                    <a:pt x="55" y="46"/>
                    <a:pt x="55" y="46"/>
                    <a:pt x="55" y="46"/>
                  </a:cubicBezTo>
                  <a:cubicBezTo>
                    <a:pt x="56" y="46"/>
                    <a:pt x="57" y="47"/>
                    <a:pt x="57" y="49"/>
                  </a:cubicBezTo>
                  <a:cubicBezTo>
                    <a:pt x="57" y="50"/>
                    <a:pt x="56" y="51"/>
                    <a:pt x="55" y="51"/>
                  </a:cubicBezTo>
                  <a:cubicBezTo>
                    <a:pt x="51" y="51"/>
                    <a:pt x="51" y="51"/>
                    <a:pt x="51" y="51"/>
                  </a:cubicBezTo>
                  <a:close/>
                  <a:moveTo>
                    <a:pt x="49" y="64"/>
                  </a:moveTo>
                  <a:cubicBezTo>
                    <a:pt x="49" y="64"/>
                    <a:pt x="49" y="64"/>
                    <a:pt x="49" y="64"/>
                  </a:cubicBezTo>
                  <a:cubicBezTo>
                    <a:pt x="47" y="64"/>
                    <a:pt x="46" y="63"/>
                    <a:pt x="46" y="62"/>
                  </a:cubicBezTo>
                  <a:cubicBezTo>
                    <a:pt x="46" y="61"/>
                    <a:pt x="47" y="60"/>
                    <a:pt x="49" y="60"/>
                  </a:cubicBezTo>
                  <a:cubicBezTo>
                    <a:pt x="57" y="60"/>
                    <a:pt x="57" y="60"/>
                    <a:pt x="57" y="60"/>
                  </a:cubicBezTo>
                  <a:cubicBezTo>
                    <a:pt x="59" y="60"/>
                    <a:pt x="60" y="61"/>
                    <a:pt x="60" y="62"/>
                  </a:cubicBezTo>
                  <a:cubicBezTo>
                    <a:pt x="60" y="63"/>
                    <a:pt x="59" y="64"/>
                    <a:pt x="57" y="64"/>
                  </a:cubicBezTo>
                  <a:cubicBezTo>
                    <a:pt x="49" y="64"/>
                    <a:pt x="49" y="64"/>
                    <a:pt x="49" y="64"/>
                  </a:cubicBezTo>
                  <a:close/>
                  <a:moveTo>
                    <a:pt x="49" y="38"/>
                  </a:moveTo>
                  <a:cubicBezTo>
                    <a:pt x="49" y="38"/>
                    <a:pt x="49" y="38"/>
                    <a:pt x="49" y="38"/>
                  </a:cubicBezTo>
                  <a:cubicBezTo>
                    <a:pt x="47" y="38"/>
                    <a:pt x="46" y="37"/>
                    <a:pt x="46" y="36"/>
                  </a:cubicBezTo>
                  <a:cubicBezTo>
                    <a:pt x="46" y="34"/>
                    <a:pt x="47" y="33"/>
                    <a:pt x="49" y="33"/>
                  </a:cubicBezTo>
                  <a:cubicBezTo>
                    <a:pt x="57" y="33"/>
                    <a:pt x="57" y="33"/>
                    <a:pt x="57" y="33"/>
                  </a:cubicBezTo>
                  <a:cubicBezTo>
                    <a:pt x="59" y="33"/>
                    <a:pt x="60" y="34"/>
                    <a:pt x="60" y="36"/>
                  </a:cubicBezTo>
                  <a:cubicBezTo>
                    <a:pt x="60" y="37"/>
                    <a:pt x="59" y="38"/>
                    <a:pt x="57" y="38"/>
                  </a:cubicBezTo>
                  <a:cubicBezTo>
                    <a:pt x="49" y="38"/>
                    <a:pt x="49" y="38"/>
                    <a:pt x="49" y="38"/>
                  </a:cubicBezTo>
                  <a:close/>
                </a:path>
              </a:pathLst>
            </a:custGeom>
            <a:solidFill>
              <a:schemeClr val="bg1"/>
            </a:solidFill>
            <a:ln>
              <a:noFill/>
            </a:ln>
          </p:spPr>
          <p:txBody>
            <a:bodyPr/>
            <a:lstStyle/>
            <a:p>
              <a:endParaRPr lang="zh-CN" altLang="en-US" sz="1350"/>
            </a:p>
          </p:txBody>
        </p:sp>
      </p:grpSp>
      <p:sp>
        <p:nvSpPr>
          <p:cNvPr id="14" name="文本框 13"/>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901383"/>
            <a:ext cx="5566410" cy="2416175"/>
          </a:xfrm>
          <a:prstGeom prst="rect">
            <a:avLst/>
          </a:prstGeom>
          <a:noFill/>
        </p:spPr>
        <p:txBody>
          <a:bodyPr wrap="square" rtlCol="0" anchor="t">
            <a:spAutoFit/>
          </a:bodyPr>
          <a:lstStyle/>
          <a:p>
            <a:pPr indent="304800" algn="just">
              <a:lnSpc>
                <a:spcPct val="16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05765" y="3257550"/>
            <a:ext cx="2615565" cy="1743710"/>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988378" y="551339"/>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906" y="4111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1697990" y="1951990"/>
            <a:ext cx="5748020" cy="2284730"/>
          </a:xfrm>
          <a:custGeom>
            <a:avLst/>
            <a:gdLst>
              <a:gd name="connsiteX0" fmla="*/ 0 w 9113520"/>
              <a:gd name="connsiteY0" fmla="*/ 0 h 4099560"/>
              <a:gd name="connsiteX1" fmla="*/ 9113520 w 9113520"/>
              <a:gd name="connsiteY1" fmla="*/ 0 h 4099560"/>
              <a:gd name="connsiteX2" fmla="*/ 9113520 w 9113520"/>
              <a:gd name="connsiteY2" fmla="*/ 4099560 h 4099560"/>
              <a:gd name="connsiteX3" fmla="*/ 0 w 9113520"/>
              <a:gd name="connsiteY3" fmla="*/ 4099560 h 4099560"/>
              <a:gd name="connsiteX4" fmla="*/ 0 w 9113520"/>
              <a:gd name="connsiteY4" fmla="*/ 0 h 4099560"/>
              <a:gd name="connsiteX0-1" fmla="*/ 0 w 9113520"/>
              <a:gd name="connsiteY0-2" fmla="*/ 0 h 4572000"/>
              <a:gd name="connsiteX1-3" fmla="*/ 9113520 w 9113520"/>
              <a:gd name="connsiteY1-4" fmla="*/ 0 h 4572000"/>
              <a:gd name="connsiteX2-5" fmla="*/ 9113520 w 9113520"/>
              <a:gd name="connsiteY2-6" fmla="*/ 4099560 h 4572000"/>
              <a:gd name="connsiteX3-7" fmla="*/ 1539240 w 9113520"/>
              <a:gd name="connsiteY3-8" fmla="*/ 4572000 h 4572000"/>
              <a:gd name="connsiteX4-9" fmla="*/ 0 w 9113520"/>
              <a:gd name="connsiteY4-10" fmla="*/ 0 h 4572000"/>
              <a:gd name="connsiteX0-11" fmla="*/ 0 w 9113520"/>
              <a:gd name="connsiteY0-12" fmla="*/ 0 h 4572000"/>
              <a:gd name="connsiteX1-13" fmla="*/ 9113520 w 9113520"/>
              <a:gd name="connsiteY1-14" fmla="*/ 0 h 4572000"/>
              <a:gd name="connsiteX2-15" fmla="*/ 8534400 w 9113520"/>
              <a:gd name="connsiteY2-16" fmla="*/ 3048000 h 4572000"/>
              <a:gd name="connsiteX3-17" fmla="*/ 1539240 w 9113520"/>
              <a:gd name="connsiteY3-18" fmla="*/ 4572000 h 4572000"/>
              <a:gd name="connsiteX4-19" fmla="*/ 0 w 9113520"/>
              <a:gd name="connsiteY4-20" fmla="*/ 0 h 4572000"/>
              <a:gd name="connsiteX0-21" fmla="*/ 0 w 9113520"/>
              <a:gd name="connsiteY0-22" fmla="*/ 0 h 3622876"/>
              <a:gd name="connsiteX1-23" fmla="*/ 9113520 w 9113520"/>
              <a:gd name="connsiteY1-24" fmla="*/ 0 h 3622876"/>
              <a:gd name="connsiteX2-25" fmla="*/ 8534400 w 9113520"/>
              <a:gd name="connsiteY2-26" fmla="*/ 3048000 h 3622876"/>
              <a:gd name="connsiteX3-27" fmla="*/ 1122552 w 9113520"/>
              <a:gd name="connsiteY3-28" fmla="*/ 3622876 h 3622876"/>
              <a:gd name="connsiteX4-29" fmla="*/ 0 w 9113520"/>
              <a:gd name="connsiteY4-30" fmla="*/ 0 h 36228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3520" h="3622876">
                <a:moveTo>
                  <a:pt x="0" y="0"/>
                </a:moveTo>
                <a:lnTo>
                  <a:pt x="9113520" y="0"/>
                </a:lnTo>
                <a:lnTo>
                  <a:pt x="8534400" y="3048000"/>
                </a:lnTo>
                <a:lnTo>
                  <a:pt x="1122552" y="3622876"/>
                </a:lnTo>
                <a:lnTo>
                  <a:pt x="0" y="0"/>
                </a:lnTo>
                <a:close/>
              </a:path>
            </a:pathLst>
          </a:custGeom>
          <a:solidFill>
            <a:srgbClr val="7E7E7E"/>
          </a:solidFill>
          <a:ln>
            <a:noFill/>
          </a:ln>
          <a:effectLst>
            <a:outerShdw blurRad="508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ïşļiḍè"/>
          <p:cNvSpPr/>
          <p:nvPr/>
        </p:nvSpPr>
        <p:spPr>
          <a:xfrm>
            <a:off x="4049996" y="117792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故障排查</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17153" y="2110105"/>
            <a:ext cx="4081145" cy="1568450"/>
          </a:xfrm>
          <a:prstGeom prst="rect">
            <a:avLst/>
          </a:prstGeom>
          <a:noFill/>
        </p:spPr>
        <p:txBody>
          <a:bodyPr wrap="square" rtlCol="0" anchor="ctr" anchorCtr="0">
            <a:spAutoFit/>
          </a:bodyPr>
          <a:lstStyle/>
          <a:p>
            <a:pPr marR="0" lvl="0" indent="0" algn="just" defTabSz="914400" rtl="0" eaLnBrk="1" fontAlgn="ctr" latinLnBrk="0" hangingPunct="1">
              <a:lnSpc>
                <a:spcPct val="200000"/>
              </a:lnSpc>
              <a:spcBef>
                <a:spcPts val="0"/>
              </a:spcBef>
              <a:spcAft>
                <a:spcPts val="0"/>
              </a:spcAft>
              <a:buClrTx/>
              <a:buSzPct val="85000"/>
              <a:buNone/>
              <a:defRPr/>
            </a:pPr>
            <a:r>
              <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特种设备出现故障或者发生异常情况，使用单位应当对其进行全面检查，消除事故隐患后，方可重新投入使用。</a:t>
            </a:r>
            <a:endParaRPr lang="zh-CN" altLang="en-US" sz="16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7792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建立档案</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3" name="组合 22"/>
          <p:cNvGrpSpPr/>
          <p:nvPr/>
        </p:nvGrpSpPr>
        <p:grpSpPr>
          <a:xfrm>
            <a:off x="609600" y="1881505"/>
            <a:ext cx="3599815" cy="929640"/>
            <a:chOff x="623" y="2798"/>
            <a:chExt cx="5669" cy="1464"/>
          </a:xfrm>
        </p:grpSpPr>
        <p:sp>
          <p:nvSpPr>
            <p:cNvPr id="7" name="文本框 6"/>
            <p:cNvSpPr txBox="1"/>
            <p:nvPr/>
          </p:nvSpPr>
          <p:spPr>
            <a:xfrm>
              <a:off x="623" y="2798"/>
              <a:ext cx="5102" cy="1464"/>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特种设备的设计文件、制造单位、产品质量合格证明、使用维护说明等文件以及安装技术文件和资料。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椭圆 24"/>
            <p:cNvSpPr/>
            <p:nvPr/>
          </p:nvSpPr>
          <p:spPr>
            <a:xfrm>
              <a:off x="5725" y="2964"/>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1</a:t>
              </a:r>
              <a:endParaRPr lang="en-US" altLang="zh-CN" sz="1500" b="1">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935855" y="1986915"/>
            <a:ext cx="3419475" cy="359410"/>
            <a:chOff x="7567" y="2964"/>
            <a:chExt cx="5385" cy="566"/>
          </a:xfrm>
        </p:grpSpPr>
        <p:sp>
          <p:nvSpPr>
            <p:cNvPr id="8" name="文本框 7"/>
            <p:cNvSpPr txBox="1"/>
            <p:nvPr/>
          </p:nvSpPr>
          <p:spPr>
            <a:xfrm>
              <a:off x="8134" y="3006"/>
              <a:ext cx="4819"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特种设备的日常使用状况记录。</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椭圆 41"/>
            <p:cNvSpPr/>
            <p:nvPr/>
          </p:nvSpPr>
          <p:spPr>
            <a:xfrm>
              <a:off x="7567" y="2964"/>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2</a:t>
              </a:r>
              <a:endParaRPr lang="en-US" altLang="zh-CN" sz="1500" b="1">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4399280" y="1986915"/>
            <a:ext cx="360045" cy="2169795"/>
          </a:xfrm>
          <a:prstGeom prst="rect">
            <a:avLst/>
          </a:prstGeom>
          <a:solidFill>
            <a:srgbClr val="7E7E7E"/>
          </a:solidFill>
        </p:spPr>
        <p:txBody>
          <a:bodyPr wrap="square" rtlCol="0" anchor="ctr" anchorCtr="0">
            <a:noAutofit/>
          </a:bodyPr>
          <a:lstStyle/>
          <a:p>
            <a:pPr marR="0" lvl="0" indent="0" algn="ctr" defTabSz="914400" rtl="0" eaLnBrk="1" fontAlgn="ctr" latinLnBrk="0" hangingPunct="1">
              <a:lnSpc>
                <a:spcPct val="100000"/>
              </a:lnSpc>
              <a:spcBef>
                <a:spcPts val="0"/>
              </a:spcBef>
              <a:spcAft>
                <a:spcPts val="0"/>
              </a:spcAft>
              <a:buClrTx/>
              <a:buSzPct val="85000"/>
              <a:buNone/>
              <a:defRPr/>
            </a:pPr>
            <a:r>
              <a:rPr lang="zh-CN" altLang="en-US" sz="15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安全技术档案</a:t>
            </a:r>
            <a:endParaRPr lang="zh-CN" altLang="en-US" sz="15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4" name="组合 23"/>
          <p:cNvGrpSpPr/>
          <p:nvPr/>
        </p:nvGrpSpPr>
        <p:grpSpPr>
          <a:xfrm>
            <a:off x="609600" y="2798445"/>
            <a:ext cx="3599815" cy="929640"/>
            <a:chOff x="623" y="4092"/>
            <a:chExt cx="5669" cy="1464"/>
          </a:xfrm>
        </p:grpSpPr>
        <p:sp>
          <p:nvSpPr>
            <p:cNvPr id="9" name="文本框 8"/>
            <p:cNvSpPr txBox="1"/>
            <p:nvPr/>
          </p:nvSpPr>
          <p:spPr>
            <a:xfrm>
              <a:off x="623" y="4092"/>
              <a:ext cx="5102" cy="1464"/>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特种设备及其安全附件、安全保护装置、测量调控装置及有关附属仪器仪表的日常维护保养记录。</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5725" y="4274"/>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3</a:t>
              </a:r>
              <a:endParaRPr lang="en-US" altLang="zh-CN" sz="1500" b="1">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35855" y="2821305"/>
            <a:ext cx="3599815" cy="650240"/>
            <a:chOff x="7567" y="4113"/>
            <a:chExt cx="5669" cy="1024"/>
          </a:xfrm>
        </p:grpSpPr>
        <p:sp>
          <p:nvSpPr>
            <p:cNvPr id="10" name="文本框 9"/>
            <p:cNvSpPr txBox="1"/>
            <p:nvPr/>
          </p:nvSpPr>
          <p:spPr>
            <a:xfrm>
              <a:off x="8134" y="4113"/>
              <a:ext cx="5102" cy="1024"/>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特种设备的定期检验和定期自行检查的记录。</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椭圆 16"/>
            <p:cNvSpPr/>
            <p:nvPr/>
          </p:nvSpPr>
          <p:spPr>
            <a:xfrm>
              <a:off x="7567" y="4274"/>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4</a:t>
              </a:r>
              <a:endParaRPr lang="en-US" altLang="zh-CN" sz="1500" b="1">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33425" y="3796665"/>
            <a:ext cx="3475355" cy="359410"/>
            <a:chOff x="818" y="5574"/>
            <a:chExt cx="5473" cy="566"/>
          </a:xfrm>
        </p:grpSpPr>
        <p:sp>
          <p:nvSpPr>
            <p:cNvPr id="11" name="文本框 10"/>
            <p:cNvSpPr txBox="1"/>
            <p:nvPr/>
          </p:nvSpPr>
          <p:spPr>
            <a:xfrm>
              <a:off x="818" y="5616"/>
              <a:ext cx="5102" cy="483"/>
            </a:xfrm>
            <a:prstGeom prst="rect">
              <a:avLst/>
            </a:prstGeom>
            <a:noFill/>
          </p:spPr>
          <p:txBody>
            <a:bodyPr wrap="square" rtlCol="0" anchor="ctr" anchorCtr="0">
              <a:spAutoFit/>
            </a:bodyPr>
            <a:lstStyle/>
            <a:p>
              <a:pPr marR="0" lvl="0" indent="0" algn="r"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特种设备运行故障和事故记录。</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椭圆 17"/>
            <p:cNvSpPr/>
            <p:nvPr/>
          </p:nvSpPr>
          <p:spPr>
            <a:xfrm>
              <a:off x="5725" y="5574"/>
              <a:ext cx="567" cy="567"/>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5</a:t>
              </a:r>
              <a:endParaRPr lang="en-US" altLang="zh-CN" sz="1500" b="1">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935855" y="3694430"/>
            <a:ext cx="3599815" cy="650240"/>
            <a:chOff x="7567" y="5413"/>
            <a:chExt cx="5669" cy="1024"/>
          </a:xfrm>
        </p:grpSpPr>
        <p:sp>
          <p:nvSpPr>
            <p:cNvPr id="12" name="文本框 11"/>
            <p:cNvSpPr txBox="1"/>
            <p:nvPr/>
          </p:nvSpPr>
          <p:spPr>
            <a:xfrm>
              <a:off x="8134" y="5413"/>
              <a:ext cx="5102" cy="1024"/>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高耗能特种设备的能效测试报告、能耗状况记录以及节能改造技术资料。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椭圆 18"/>
            <p:cNvSpPr/>
            <p:nvPr/>
          </p:nvSpPr>
          <p:spPr>
            <a:xfrm>
              <a:off x="7567" y="5574"/>
              <a:ext cx="567" cy="567"/>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500" b="1">
                  <a:latin typeface="微软雅黑" panose="020B0503020204020204" pitchFamily="34" charset="-122"/>
                  <a:ea typeface="微软雅黑" panose="020B0503020204020204" pitchFamily="34" charset="-122"/>
                </a:rPr>
                <a:t>6</a:t>
              </a:r>
              <a:endParaRPr lang="en-US" altLang="zh-CN" sz="1500" b="1">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93980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应急救援</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ïşļiḍè"/>
          <p:cNvSpPr/>
          <p:nvPr/>
        </p:nvSpPr>
        <p:spPr>
          <a:xfrm>
            <a:off x="4049996" y="198691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人员取证</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3" name="ïşļiḍè"/>
          <p:cNvSpPr/>
          <p:nvPr/>
        </p:nvSpPr>
        <p:spPr>
          <a:xfrm>
            <a:off x="4050631" y="347599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教育培训</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8" name="组合 27"/>
          <p:cNvGrpSpPr/>
          <p:nvPr/>
        </p:nvGrpSpPr>
        <p:grpSpPr>
          <a:xfrm>
            <a:off x="972185" y="1384300"/>
            <a:ext cx="7199630" cy="467360"/>
            <a:chOff x="1725" y="2510"/>
            <a:chExt cx="11338" cy="736"/>
          </a:xfrm>
        </p:grpSpPr>
        <p:sp>
          <p:nvSpPr>
            <p:cNvPr id="4" name="文本框 3"/>
            <p:cNvSpPr txBox="1"/>
            <p:nvPr/>
          </p:nvSpPr>
          <p:spPr>
            <a:xfrm>
              <a:off x="2008" y="2637"/>
              <a:ext cx="10773"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特种设备使用单位应当制定特种设备的事故应急措施和救援预案。</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1725" y="2510"/>
              <a:ext cx="11339" cy="737"/>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972185" y="2470785"/>
            <a:ext cx="7199630" cy="901065"/>
            <a:chOff x="1626" y="4071"/>
            <a:chExt cx="11338" cy="1419"/>
          </a:xfrm>
        </p:grpSpPr>
        <p:sp>
          <p:nvSpPr>
            <p:cNvPr id="6" name="文本框 5"/>
            <p:cNvSpPr txBox="1"/>
            <p:nvPr/>
          </p:nvSpPr>
          <p:spPr>
            <a:xfrm>
              <a:off x="1909" y="4071"/>
              <a:ext cx="10773" cy="1364"/>
            </a:xfrm>
            <a:prstGeom prst="rect">
              <a:avLst/>
            </a:prstGeom>
            <a:noFill/>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特种设备作业人员及其相关管理人员，应当按照国家有关规定经特种设备安全监督管理部门考核合格，取得国家统一格式的特种作业人员证书，方可从事相应的作业或者管理工作。</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矩形 28"/>
            <p:cNvSpPr/>
            <p:nvPr/>
          </p:nvSpPr>
          <p:spPr>
            <a:xfrm>
              <a:off x="1626" y="4074"/>
              <a:ext cx="11339" cy="1417"/>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972185" y="3942715"/>
            <a:ext cx="7199630" cy="728980"/>
            <a:chOff x="1532" y="6524"/>
            <a:chExt cx="11338" cy="1148"/>
          </a:xfrm>
        </p:grpSpPr>
        <p:sp>
          <p:nvSpPr>
            <p:cNvPr id="14" name="文本框 13"/>
            <p:cNvSpPr txBox="1"/>
            <p:nvPr/>
          </p:nvSpPr>
          <p:spPr>
            <a:xfrm>
              <a:off x="1815" y="6589"/>
              <a:ext cx="10773" cy="957"/>
            </a:xfrm>
            <a:prstGeom prst="rect">
              <a:avLst/>
            </a:prstGeom>
            <a:noFill/>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特种设备使用单位应当对特种设备作业人员进行特种设备安全教育和培训，保证特种设备作业人员具备必要的特种设备安全作业知识。</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矩形 30"/>
            <p:cNvSpPr/>
            <p:nvPr/>
          </p:nvSpPr>
          <p:spPr>
            <a:xfrm>
              <a:off x="1532" y="6524"/>
              <a:ext cx="11339" cy="1148"/>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03505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使用报废</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13460" y="1547495"/>
            <a:ext cx="7117080" cy="866140"/>
          </a:xfrm>
          <a:prstGeom prst="rect">
            <a:avLst/>
          </a:prstGeom>
          <a:noFill/>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特种设备存在严重事故隐患，无改造、维修价值，或者超过安全技术规范规定使用年限，特种设备使用单位应当及时予以报废，并应当向原登记的特种设备安全监督管理部门办理注销。</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032635" y="3338195"/>
            <a:ext cx="6018530" cy="1060450"/>
          </a:xfrm>
          <a:prstGeom prst="rect">
            <a:avLst/>
          </a:prstGeom>
          <a:noFill/>
        </p:spPr>
        <p:txBody>
          <a:bodyPr wrap="square" rtlCol="0" anchor="ctr" anchorCtr="0">
            <a:spAutoFit/>
          </a:bodyPr>
          <a:lstStyle/>
          <a:p>
            <a:pPr marR="0" lvl="0" indent="0" algn="just" defTabSz="914400" rtl="0" eaLnBrk="1" fontAlgn="ctr"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如果要继续使用，使用单位应当委托有资格的特种设备检验检测机构对其进行检验（必要时进行使用评价），经过使用单位主要负责人批准后，方可继续使用。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 name="组合 8"/>
          <p:cNvGrpSpPr/>
          <p:nvPr/>
        </p:nvGrpSpPr>
        <p:grpSpPr>
          <a:xfrm>
            <a:off x="1013460" y="2538095"/>
            <a:ext cx="1019175" cy="1036955"/>
            <a:chOff x="5926" y="2753"/>
            <a:chExt cx="2549" cy="2593"/>
          </a:xfrm>
          <a:solidFill>
            <a:srgbClr val="333F50"/>
          </a:solidFill>
        </p:grpSpPr>
        <p:sp>
          <p:nvSpPr>
            <p:cNvPr id="120" name="Freeform 288"/>
            <p:cNvSpPr/>
            <p:nvPr/>
          </p:nvSpPr>
          <p:spPr bwMode="auto">
            <a:xfrm>
              <a:off x="6868" y="3962"/>
              <a:ext cx="499" cy="477"/>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cs typeface="+mn-ea"/>
              </a:endParaRPr>
            </a:p>
          </p:txBody>
        </p:sp>
        <p:sp>
          <p:nvSpPr>
            <p:cNvPr id="121" name="Freeform 289"/>
            <p:cNvSpPr>
              <a:spLocks noEditPoints="1"/>
            </p:cNvSpPr>
            <p:nvPr/>
          </p:nvSpPr>
          <p:spPr bwMode="auto">
            <a:xfrm>
              <a:off x="6901" y="2753"/>
              <a:ext cx="1574" cy="1574"/>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b="1">
                  <a:solidFill>
                    <a:srgbClr val="333F50"/>
                  </a:solidFill>
                  <a:latin typeface="微软雅黑" panose="020B0503020204020204" pitchFamily="34" charset="-122"/>
                  <a:ea typeface="微软雅黑" panose="020B0503020204020204" pitchFamily="34" charset="-122"/>
                  <a:cs typeface="+mn-ea"/>
                </a:rPr>
                <a:t>1</a:t>
              </a:r>
              <a:endParaRPr lang="en-US" altLang="zh-CN" b="1">
                <a:solidFill>
                  <a:srgbClr val="333F50"/>
                </a:solidFill>
                <a:latin typeface="微软雅黑" panose="020B0503020204020204" pitchFamily="34" charset="-122"/>
                <a:ea typeface="微软雅黑" panose="020B0503020204020204" pitchFamily="34" charset="-122"/>
                <a:cs typeface="+mn-ea"/>
              </a:endParaRPr>
            </a:p>
          </p:txBody>
        </p:sp>
        <p:sp>
          <p:nvSpPr>
            <p:cNvPr id="122" name="Freeform 291"/>
            <p:cNvSpPr/>
            <p:nvPr/>
          </p:nvSpPr>
          <p:spPr bwMode="auto">
            <a:xfrm>
              <a:off x="5926" y="4272"/>
              <a:ext cx="1108" cy="1075"/>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cs typeface="+mn-ea"/>
              </a:endParaRPr>
            </a:p>
          </p:txBody>
        </p:sp>
      </p:grpSp>
      <p:sp>
        <p:nvSpPr>
          <p:cNvPr id="10" name="文本框 9"/>
          <p:cNvSpPr txBox="1"/>
          <p:nvPr/>
        </p:nvSpPr>
        <p:spPr>
          <a:xfrm>
            <a:off x="2032635" y="2422525"/>
            <a:ext cx="6098540" cy="737235"/>
          </a:xfrm>
          <a:prstGeom prst="rect">
            <a:avLst/>
          </a:prstGeom>
          <a:noFill/>
        </p:spPr>
        <p:txBody>
          <a:bodyPr wrap="square" rtlCol="0" anchor="ctr" anchorCtr="0">
            <a:spAutoFit/>
          </a:bodyPr>
          <a:lstStyle/>
          <a:p>
            <a:pPr marR="0" lvl="0" indent="0" algn="just" defTabSz="914400" rtl="0" eaLnBrk="1" fontAlgn="ctr"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对于已经达到设计使用年限的压力容器，或者未规定设计使用年限，但是使用超过20年的压力容器。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1" name="组合 10"/>
          <p:cNvGrpSpPr/>
          <p:nvPr/>
        </p:nvGrpSpPr>
        <p:grpSpPr>
          <a:xfrm>
            <a:off x="1013460" y="3474085"/>
            <a:ext cx="1019175" cy="1036955"/>
            <a:chOff x="5926" y="2753"/>
            <a:chExt cx="2549" cy="2593"/>
          </a:xfrm>
          <a:solidFill>
            <a:srgbClr val="7E7E7E"/>
          </a:solidFill>
        </p:grpSpPr>
        <p:sp>
          <p:nvSpPr>
            <p:cNvPr id="12" name="Freeform 288"/>
            <p:cNvSpPr/>
            <p:nvPr/>
          </p:nvSpPr>
          <p:spPr bwMode="auto">
            <a:xfrm>
              <a:off x="6868" y="3962"/>
              <a:ext cx="499" cy="477"/>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cs typeface="+mn-ea"/>
              </a:endParaRPr>
            </a:p>
          </p:txBody>
        </p:sp>
        <p:sp>
          <p:nvSpPr>
            <p:cNvPr id="15" name="Freeform 289"/>
            <p:cNvSpPr>
              <a:spLocks noEditPoints="1"/>
            </p:cNvSpPr>
            <p:nvPr/>
          </p:nvSpPr>
          <p:spPr bwMode="auto">
            <a:xfrm>
              <a:off x="6901" y="2753"/>
              <a:ext cx="1574" cy="1574"/>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b="1">
                  <a:solidFill>
                    <a:srgbClr val="7E7E7E"/>
                  </a:solidFill>
                  <a:latin typeface="微软雅黑" panose="020B0503020204020204" pitchFamily="34" charset="-122"/>
                  <a:ea typeface="微软雅黑" panose="020B0503020204020204" pitchFamily="34" charset="-122"/>
                  <a:cs typeface="+mn-ea"/>
                </a:rPr>
                <a:t>2</a:t>
              </a:r>
              <a:endParaRPr lang="en-US" altLang="zh-CN" b="1">
                <a:solidFill>
                  <a:srgbClr val="7E7E7E"/>
                </a:solidFill>
                <a:latin typeface="微软雅黑" panose="020B0503020204020204" pitchFamily="34" charset="-122"/>
                <a:ea typeface="微软雅黑" panose="020B0503020204020204" pitchFamily="34" charset="-122"/>
                <a:cs typeface="+mn-ea"/>
              </a:endParaRPr>
            </a:p>
          </p:txBody>
        </p:sp>
        <p:sp>
          <p:nvSpPr>
            <p:cNvPr id="16" name="Freeform 291"/>
            <p:cNvSpPr/>
            <p:nvPr/>
          </p:nvSpPr>
          <p:spPr bwMode="auto">
            <a:xfrm>
              <a:off x="5926" y="4272"/>
              <a:ext cx="1108" cy="1075"/>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cs typeface="+mn-ea"/>
              </a:endParaRPr>
            </a:p>
          </p:txBody>
        </p:sp>
      </p:grpSp>
      <p:sp>
        <p:nvSpPr>
          <p:cNvPr id="17" name="文本框 16"/>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03505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法律责任</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1" name="椭圆 30"/>
          <p:cNvSpPr/>
          <p:nvPr/>
        </p:nvSpPr>
        <p:spPr>
          <a:xfrm>
            <a:off x="1799017" y="1745955"/>
            <a:ext cx="1175340" cy="1175340"/>
          </a:xfrm>
          <a:prstGeom prst="ellipse">
            <a:avLst/>
          </a:prstGeom>
          <a:solidFill>
            <a:schemeClr val="tx2">
              <a:lumMod val="75000"/>
            </a:schemeClr>
          </a:solidFill>
          <a:ln w="12700">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定期校验</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4" name="椭圆 3"/>
          <p:cNvSpPr/>
          <p:nvPr/>
        </p:nvSpPr>
        <p:spPr>
          <a:xfrm>
            <a:off x="3984330" y="1745955"/>
            <a:ext cx="1175340" cy="1175340"/>
          </a:xfrm>
          <a:prstGeom prst="ellipse">
            <a:avLst/>
          </a:prstGeom>
          <a:solidFill>
            <a:srgbClr val="7E7E7E"/>
          </a:solidFill>
          <a:ln w="12700">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使用登记</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5" name="椭圆 4"/>
          <p:cNvSpPr/>
          <p:nvPr/>
        </p:nvSpPr>
        <p:spPr>
          <a:xfrm>
            <a:off x="6164642" y="1745955"/>
            <a:ext cx="1175340" cy="1175340"/>
          </a:xfrm>
          <a:prstGeom prst="ellipse">
            <a:avLst/>
          </a:prstGeom>
          <a:solidFill>
            <a:schemeClr val="tx2">
              <a:lumMod val="75000"/>
            </a:schemeClr>
          </a:solidFill>
          <a:ln w="12700">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建立档案</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971974" y="3328670"/>
            <a:ext cx="7200053" cy="1060450"/>
          </a:xfrm>
          <a:prstGeom prst="rect">
            <a:avLst/>
          </a:prstGeom>
          <a:noFill/>
        </p:spPr>
        <p:txBody>
          <a:bodyPr wrap="square" rtlCol="0" anchor="ctr" anchorCtr="0">
            <a:spAutoFit/>
          </a:bodyPr>
          <a:lstStyle/>
          <a:p>
            <a:pPr marR="0" lvl="0" indent="0" algn="just" defTabSz="914400" rtl="0" eaLnBrk="1" fontAlgn="ctr" latinLnBrk="0" hangingPunct="1">
              <a:lnSpc>
                <a:spcPct val="15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使用单位未按照规定履行上述职责的，由特种设备安全监督管理部门责令限期改正；逾期未改正的，处2000元以上2万元以下罚款；情节严重的，责令停止使用或者停产停业整顿。</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3" name="直接连接符 12"/>
          <p:cNvCxnSpPr/>
          <p:nvPr/>
        </p:nvCxnSpPr>
        <p:spPr>
          <a:xfrm>
            <a:off x="971974" y="3224530"/>
            <a:ext cx="7200053" cy="0"/>
          </a:xfrm>
          <a:prstGeom prst="line">
            <a:avLst/>
          </a:prstGeom>
          <a:ln w="19050">
            <a:solidFill>
              <a:srgbClr val="333F50"/>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1207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人员责任</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928370" y="1740574"/>
            <a:ext cx="7597140" cy="1116418"/>
            <a:chOff x="1462" y="2848"/>
            <a:chExt cx="11964" cy="1394"/>
          </a:xfrm>
        </p:grpSpPr>
        <p:sp>
          <p:nvSpPr>
            <p:cNvPr id="25" name="矩形 24"/>
            <p:cNvSpPr/>
            <p:nvPr/>
          </p:nvSpPr>
          <p:spPr>
            <a:xfrm>
              <a:off x="1462" y="3219"/>
              <a:ext cx="1705" cy="652"/>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zh-CN" altLang="en-US" sz="1400" b="1" spc="100">
                  <a:solidFill>
                    <a:schemeClr val="bg1"/>
                  </a:solidFill>
                  <a:uFillTx/>
                  <a:latin typeface="微软雅黑" panose="020B0503020204020204" pitchFamily="34" charset="-122"/>
                  <a:ea typeface="微软雅黑" panose="020B0503020204020204" pitchFamily="34" charset="-122"/>
                </a:rPr>
                <a:t>特种设备管理人员</a:t>
              </a:r>
              <a:endParaRPr lang="zh-CN" altLang="en-US" sz="1400" b="1" spc="100">
                <a:solidFill>
                  <a:schemeClr val="bg1"/>
                </a:solidFill>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3731" y="2848"/>
              <a:ext cx="9695" cy="383"/>
            </a:xfrm>
            <a:prstGeom prst="rect">
              <a:avLst/>
            </a:prstGeom>
            <a:noFill/>
            <a:ln w="19050">
              <a:solidFill>
                <a:srgbClr val="333F50"/>
              </a:solidFill>
              <a:prstDash val="sysDash"/>
            </a:ln>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对特种设备使用状况进行经常性检查，发现问题应当立即处理；</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731" y="3859"/>
              <a:ext cx="9695" cy="383"/>
            </a:xfrm>
            <a:prstGeom prst="rect">
              <a:avLst/>
            </a:prstGeom>
            <a:noFill/>
            <a:ln w="19050">
              <a:solidFill>
                <a:srgbClr val="333F50"/>
              </a:solidFill>
              <a:prstDash val="sysDash"/>
            </a:ln>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情况紧急时，可以决定停止使用特种设备并及时报告本单位有关负责人。</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肘形连接符 3"/>
            <p:cNvCxnSpPr/>
            <p:nvPr/>
          </p:nvCxnSpPr>
          <p:spPr>
            <a:xfrm flipV="1">
              <a:off x="3164" y="3037"/>
              <a:ext cx="567" cy="340"/>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a:off x="3164" y="3691"/>
              <a:ext cx="567" cy="340"/>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928370" y="3165611"/>
            <a:ext cx="7597140" cy="1266181"/>
            <a:chOff x="1462" y="2661"/>
            <a:chExt cx="11964" cy="1581"/>
          </a:xfrm>
        </p:grpSpPr>
        <p:sp>
          <p:nvSpPr>
            <p:cNvPr id="9" name="矩形 8"/>
            <p:cNvSpPr/>
            <p:nvPr/>
          </p:nvSpPr>
          <p:spPr>
            <a:xfrm>
              <a:off x="1462" y="3220"/>
              <a:ext cx="1705" cy="652"/>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zh-CN" altLang="en-US" sz="1400" b="1" spc="100">
                  <a:solidFill>
                    <a:schemeClr val="bg1"/>
                  </a:solidFill>
                  <a:uFillTx/>
                  <a:latin typeface="微软雅黑" panose="020B0503020204020204" pitchFamily="34" charset="-122"/>
                  <a:ea typeface="微软雅黑" panose="020B0503020204020204" pitchFamily="34" charset="-122"/>
                </a:rPr>
                <a:t>特种设备作业人员</a:t>
              </a:r>
              <a:endParaRPr lang="zh-CN" altLang="en-US" sz="1400" b="1" spc="100">
                <a:solidFill>
                  <a:schemeClr val="bg1"/>
                </a:solidFill>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3731" y="2661"/>
              <a:ext cx="9695" cy="759"/>
            </a:xfrm>
            <a:prstGeom prst="rect">
              <a:avLst/>
            </a:prstGeom>
            <a:noFill/>
            <a:ln w="19050">
              <a:solidFill>
                <a:srgbClr val="333F50"/>
              </a:solidFill>
              <a:prstDash val="sysDash"/>
            </a:ln>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在作业过程中发现事故隐患或者其他不安全因素，应当立即向现场安全管理人员和单位有关负责人报告。</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731" y="3859"/>
              <a:ext cx="9695" cy="383"/>
            </a:xfrm>
            <a:prstGeom prst="rect">
              <a:avLst/>
            </a:prstGeom>
            <a:noFill/>
            <a:ln w="19050">
              <a:solidFill>
                <a:srgbClr val="333F50"/>
              </a:solidFill>
              <a:prstDash val="sysDash"/>
            </a:ln>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在作业中应当严格执行特种设备的操作规程和有关的安全规章制度。</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3" name="肘形连接符 12"/>
            <p:cNvCxnSpPr/>
            <p:nvPr/>
          </p:nvCxnSpPr>
          <p:spPr>
            <a:xfrm flipV="1">
              <a:off x="3164" y="3037"/>
              <a:ext cx="567" cy="340"/>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164" y="3691"/>
              <a:ext cx="567" cy="340"/>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980426" y="499997"/>
            <a:ext cx="1661032"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二、生产使用</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343995"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851776"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359558"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186733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37511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774392" y="1304629"/>
            <a:ext cx="1645762" cy="2686641"/>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nvCxnSpPr>
        <p:spPr>
          <a:xfrm>
            <a:off x="0" y="4319968"/>
            <a:ext cx="6505414" cy="0"/>
          </a:xfrm>
          <a:prstGeom prst="line">
            <a:avLst/>
          </a:prstGeom>
          <a:ln w="28575">
            <a:solidFill>
              <a:srgbClr val="F4C70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 y="4551524"/>
            <a:ext cx="5610386"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4783081"/>
            <a:ext cx="457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866216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857848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849479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841110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832741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824372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816003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807634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799266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790897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782528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774159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765790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757421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749052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740683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732315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723946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715577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707208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98839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90470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682101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673732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665364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656995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648626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640257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631888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623519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1" name="直接连接符 50"/>
          <p:cNvCxnSpPr/>
          <p:nvPr/>
        </p:nvCxnSpPr>
        <p:spPr>
          <a:xfrm>
            <a:off x="4766876" y="2074457"/>
            <a:ext cx="0" cy="10727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673045" y="2039243"/>
            <a:ext cx="914033" cy="1223412"/>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cs typeface="经典综艺体简" panose="02010609000101010101" pitchFamily="49" charset="-122"/>
              </a:rPr>
              <a:t>PART</a:t>
            </a:r>
            <a:endParaRPr lang="en-US" altLang="zh-CN" sz="2400" dirty="0">
              <a:solidFill>
                <a:schemeClr val="bg1"/>
              </a:solidFill>
              <a:latin typeface="Century Gothic" panose="020B0502020202020204" pitchFamily="34" charset="0"/>
              <a:cs typeface="经典综艺体简" panose="02010609000101010101" pitchFamily="49" charset="-122"/>
            </a:endParaRPr>
          </a:p>
          <a:p>
            <a:pPr algn="ctr"/>
            <a:r>
              <a:rPr lang="en-US" altLang="zh-CN" sz="4950" b="1" dirty="0">
                <a:solidFill>
                  <a:schemeClr val="bg1"/>
                </a:solidFill>
                <a:latin typeface="Century Gothic" panose="020B0502020202020204" pitchFamily="34" charset="0"/>
                <a:cs typeface="经典综艺体简" panose="02010609000101010101" pitchFamily="49" charset="-122"/>
              </a:rPr>
              <a:t>03</a:t>
            </a:r>
            <a:endParaRPr lang="zh-CN" altLang="en-US" sz="495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4983619" y="2345553"/>
            <a:ext cx="1723549" cy="553998"/>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rPr>
              <a:t>检验检测</a:t>
            </a:r>
            <a:endPar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105410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检验目的</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0" name="组合 49"/>
          <p:cNvGrpSpPr/>
          <p:nvPr/>
        </p:nvGrpSpPr>
        <p:grpSpPr>
          <a:xfrm>
            <a:off x="788035" y="1668780"/>
            <a:ext cx="1442085" cy="2953385"/>
            <a:chOff x="1583" y="1823"/>
            <a:chExt cx="3077" cy="6297"/>
          </a:xfrm>
        </p:grpSpPr>
        <p:cxnSp>
          <p:nvCxnSpPr>
            <p:cNvPr id="51" name="直接连接符 50"/>
            <p:cNvCxnSpPr/>
            <p:nvPr/>
          </p:nvCxnSpPr>
          <p:spPr>
            <a:xfrm flipV="1">
              <a:off x="2614" y="3502"/>
              <a:ext cx="0" cy="4618"/>
            </a:xfrm>
            <a:prstGeom prst="line">
              <a:avLst/>
            </a:prstGeom>
            <a:ln w="57150">
              <a:solidFill>
                <a:srgbClr val="7E7E7E"/>
              </a:solidFill>
            </a:ln>
          </p:spPr>
          <p:style>
            <a:lnRef idx="1">
              <a:srgbClr val="52B2A7"/>
            </a:lnRef>
            <a:fillRef idx="0">
              <a:srgbClr val="52B2A7"/>
            </a:fillRef>
            <a:effectRef idx="0">
              <a:srgbClr val="52B2A7"/>
            </a:effectRef>
            <a:fontRef idx="minor">
              <a:srgbClr val="595959"/>
            </a:fontRef>
          </p:style>
        </p:cxnSp>
        <p:cxnSp>
          <p:nvCxnSpPr>
            <p:cNvPr id="52" name="直接连接符 51"/>
            <p:cNvCxnSpPr/>
            <p:nvPr/>
          </p:nvCxnSpPr>
          <p:spPr>
            <a:xfrm flipV="1">
              <a:off x="3015" y="2083"/>
              <a:ext cx="0" cy="6037"/>
            </a:xfrm>
            <a:prstGeom prst="line">
              <a:avLst/>
            </a:prstGeom>
            <a:solidFill>
              <a:srgbClr val="7CB0C8"/>
            </a:solidFill>
            <a:ln w="57150">
              <a:solidFill>
                <a:srgbClr val="333F50"/>
              </a:solidFill>
            </a:ln>
          </p:spPr>
          <p:style>
            <a:lnRef idx="1">
              <a:srgbClr val="52B2A7"/>
            </a:lnRef>
            <a:fillRef idx="0">
              <a:srgbClr val="52B2A7"/>
            </a:fillRef>
            <a:effectRef idx="0">
              <a:srgbClr val="52B2A7"/>
            </a:effectRef>
            <a:fontRef idx="minor">
              <a:srgbClr val="595959"/>
            </a:fontRef>
          </p:style>
        </p:cxnSp>
        <p:sp>
          <p:nvSpPr>
            <p:cNvPr id="53" name="等腰三角形 52"/>
            <p:cNvSpPr/>
            <p:nvPr/>
          </p:nvSpPr>
          <p:spPr>
            <a:xfrm rot="14640000">
              <a:off x="1933" y="1823"/>
              <a:ext cx="1361" cy="1361"/>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54" name="等腰三角形 53"/>
            <p:cNvSpPr/>
            <p:nvPr/>
          </p:nvSpPr>
          <p:spPr>
            <a:xfrm rot="17640000">
              <a:off x="1837" y="3273"/>
              <a:ext cx="887" cy="683"/>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55" name="等腰三角形 54"/>
            <p:cNvSpPr/>
            <p:nvPr/>
          </p:nvSpPr>
          <p:spPr>
            <a:xfrm rot="8280000" flipH="1">
              <a:off x="3393" y="3561"/>
              <a:ext cx="887" cy="683"/>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dirty="0"/>
            </a:p>
          </p:txBody>
        </p:sp>
        <p:sp>
          <p:nvSpPr>
            <p:cNvPr id="56" name="等腰三角形 55"/>
            <p:cNvSpPr/>
            <p:nvPr/>
          </p:nvSpPr>
          <p:spPr>
            <a:xfrm rot="8280000" flipH="1">
              <a:off x="2685" y="4173"/>
              <a:ext cx="554" cy="426"/>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57" name="等腰三角形 56"/>
            <p:cNvSpPr/>
            <p:nvPr/>
          </p:nvSpPr>
          <p:spPr>
            <a:xfrm rot="8280000" flipH="1">
              <a:off x="1826" y="4799"/>
              <a:ext cx="787" cy="683"/>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58" name="等腰三角形 57"/>
            <p:cNvSpPr/>
            <p:nvPr/>
          </p:nvSpPr>
          <p:spPr>
            <a:xfrm rot="5040000" flipH="1">
              <a:off x="3634" y="4765"/>
              <a:ext cx="1085" cy="966"/>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cxnSp>
          <p:nvCxnSpPr>
            <p:cNvPr id="59" name="直接连接符 58"/>
            <p:cNvCxnSpPr/>
            <p:nvPr/>
          </p:nvCxnSpPr>
          <p:spPr>
            <a:xfrm flipV="1">
              <a:off x="2043" y="6026"/>
              <a:ext cx="0" cy="2093"/>
            </a:xfrm>
            <a:prstGeom prst="line">
              <a:avLst/>
            </a:prstGeom>
            <a:solidFill>
              <a:srgbClr val="7CB0C8"/>
            </a:solidFill>
            <a:ln w="57150">
              <a:solidFill>
                <a:srgbClr val="333F50"/>
              </a:solidFill>
            </a:ln>
          </p:spPr>
          <p:style>
            <a:lnRef idx="1">
              <a:srgbClr val="52B2A7"/>
            </a:lnRef>
            <a:fillRef idx="0">
              <a:srgbClr val="52B2A7"/>
            </a:fillRef>
            <a:effectRef idx="0">
              <a:srgbClr val="52B2A7"/>
            </a:effectRef>
            <a:fontRef idx="minor">
              <a:srgbClr val="595959"/>
            </a:fontRef>
          </p:style>
        </p:cxnSp>
        <p:cxnSp>
          <p:nvCxnSpPr>
            <p:cNvPr id="60" name="直接连接符 59"/>
            <p:cNvCxnSpPr/>
            <p:nvPr/>
          </p:nvCxnSpPr>
          <p:spPr>
            <a:xfrm flipV="1">
              <a:off x="3524" y="6649"/>
              <a:ext cx="23" cy="1471"/>
            </a:xfrm>
            <a:prstGeom prst="line">
              <a:avLst/>
            </a:prstGeom>
            <a:ln w="57150">
              <a:solidFill>
                <a:srgbClr val="7E7E7E"/>
              </a:solidFill>
            </a:ln>
          </p:spPr>
          <p:style>
            <a:lnRef idx="1">
              <a:srgbClr val="52B2A7"/>
            </a:lnRef>
            <a:fillRef idx="0">
              <a:srgbClr val="52B2A7"/>
            </a:fillRef>
            <a:effectRef idx="0">
              <a:srgbClr val="52B2A7"/>
            </a:effectRef>
            <a:fontRef idx="minor">
              <a:srgbClr val="595959"/>
            </a:fontRef>
          </p:style>
        </p:cxnSp>
        <p:sp>
          <p:nvSpPr>
            <p:cNvPr id="61" name="等腰三角形 60"/>
            <p:cNvSpPr/>
            <p:nvPr/>
          </p:nvSpPr>
          <p:spPr>
            <a:xfrm rot="1440000" flipH="1">
              <a:off x="2726" y="4665"/>
              <a:ext cx="348" cy="214"/>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2" name="等腰三角形 61"/>
            <p:cNvSpPr/>
            <p:nvPr/>
          </p:nvSpPr>
          <p:spPr>
            <a:xfrm rot="18660000" flipH="1">
              <a:off x="3270" y="6182"/>
              <a:ext cx="554" cy="426"/>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3" name="等腰三角形 62"/>
            <p:cNvSpPr/>
            <p:nvPr/>
          </p:nvSpPr>
          <p:spPr>
            <a:xfrm rot="13477214" flipH="1">
              <a:off x="2855" y="7090"/>
              <a:ext cx="787" cy="683"/>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4" name="等腰三角形 63"/>
            <p:cNvSpPr/>
            <p:nvPr/>
          </p:nvSpPr>
          <p:spPr>
            <a:xfrm rot="1440000" flipH="1">
              <a:off x="1654" y="2438"/>
              <a:ext cx="348" cy="214"/>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5" name="等腰三角形 64"/>
            <p:cNvSpPr/>
            <p:nvPr/>
          </p:nvSpPr>
          <p:spPr>
            <a:xfrm rot="8280000" flipH="1">
              <a:off x="1787" y="3324"/>
              <a:ext cx="186" cy="143"/>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6" name="等腰三角形 65"/>
            <p:cNvSpPr/>
            <p:nvPr/>
          </p:nvSpPr>
          <p:spPr>
            <a:xfrm rot="8280000" flipH="1">
              <a:off x="4008" y="3263"/>
              <a:ext cx="186" cy="143"/>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7" name="等腰三角形 66"/>
            <p:cNvSpPr/>
            <p:nvPr/>
          </p:nvSpPr>
          <p:spPr>
            <a:xfrm rot="7960725" flipH="1">
              <a:off x="2197" y="4487"/>
              <a:ext cx="170" cy="104"/>
            </a:xfrm>
            <a:prstGeom prst="triangle">
              <a:avLst/>
            </a:prstGeom>
            <a:solidFill>
              <a:srgbClr val="7E7E7E"/>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sp>
          <p:nvSpPr>
            <p:cNvPr id="68" name="等腰三角形 67"/>
            <p:cNvSpPr/>
            <p:nvPr/>
          </p:nvSpPr>
          <p:spPr>
            <a:xfrm rot="13477214" flipH="1">
              <a:off x="1583" y="5819"/>
              <a:ext cx="503" cy="437"/>
            </a:xfrm>
            <a:prstGeom prst="triangle">
              <a:avLst/>
            </a:prstGeom>
            <a:solidFill>
              <a:srgbClr val="333F50"/>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defPPr>
                <a:defRPr lang="en-US"/>
              </a:defPPr>
              <a:lvl1pPr marL="0" algn="l" defTabSz="457200" rtl="0" eaLnBrk="1" latinLnBrk="0" hangingPunct="1">
                <a:defRPr sz="1800" kern="1200">
                  <a:solidFill>
                    <a:sysClr val="window" lastClr="FFFFFF"/>
                  </a:solidFill>
                  <a:latin typeface="+mn-lt"/>
                  <a:ea typeface="+mn-ea"/>
                  <a:cs typeface="+mn-cs"/>
                </a:defRPr>
              </a:lvl1pPr>
              <a:lvl2pPr marL="457200" algn="l" defTabSz="457200" rtl="0" eaLnBrk="1" latinLnBrk="0" hangingPunct="1">
                <a:defRPr sz="1800" kern="1200">
                  <a:solidFill>
                    <a:sysClr val="window" lastClr="FFFFFF"/>
                  </a:solidFill>
                  <a:latin typeface="+mn-lt"/>
                  <a:ea typeface="+mn-ea"/>
                  <a:cs typeface="+mn-cs"/>
                </a:defRPr>
              </a:lvl2pPr>
              <a:lvl3pPr marL="914400" algn="l" defTabSz="457200" rtl="0" eaLnBrk="1" latinLnBrk="0" hangingPunct="1">
                <a:defRPr sz="1800" kern="1200">
                  <a:solidFill>
                    <a:sysClr val="window" lastClr="FFFFFF"/>
                  </a:solidFill>
                  <a:latin typeface="+mn-lt"/>
                  <a:ea typeface="+mn-ea"/>
                  <a:cs typeface="+mn-cs"/>
                </a:defRPr>
              </a:lvl3pPr>
              <a:lvl4pPr marL="1371600" algn="l" defTabSz="457200" rtl="0" eaLnBrk="1" latinLnBrk="0" hangingPunct="1">
                <a:defRPr sz="1800" kern="1200">
                  <a:solidFill>
                    <a:sysClr val="window" lastClr="FFFFFF"/>
                  </a:solidFill>
                  <a:latin typeface="+mn-lt"/>
                  <a:ea typeface="+mn-ea"/>
                  <a:cs typeface="+mn-cs"/>
                </a:defRPr>
              </a:lvl4pPr>
              <a:lvl5pPr marL="1828800" algn="l" defTabSz="457200" rtl="0" eaLnBrk="1" latinLnBrk="0" hangingPunct="1">
                <a:defRPr sz="1800" kern="1200">
                  <a:solidFill>
                    <a:sysClr val="window" lastClr="FFFFFF"/>
                  </a:solidFill>
                  <a:latin typeface="+mn-lt"/>
                  <a:ea typeface="+mn-ea"/>
                  <a:cs typeface="+mn-cs"/>
                </a:defRPr>
              </a:lvl5pPr>
              <a:lvl6pPr marL="2286000" algn="l" defTabSz="457200" rtl="0" eaLnBrk="1" latinLnBrk="0" hangingPunct="1">
                <a:defRPr sz="1800" kern="1200">
                  <a:solidFill>
                    <a:sysClr val="window" lastClr="FFFFFF"/>
                  </a:solidFill>
                  <a:latin typeface="+mn-lt"/>
                  <a:ea typeface="+mn-ea"/>
                  <a:cs typeface="+mn-cs"/>
                </a:defRPr>
              </a:lvl6pPr>
              <a:lvl7pPr marL="2743200" algn="l" defTabSz="457200" rtl="0" eaLnBrk="1" latinLnBrk="0" hangingPunct="1">
                <a:defRPr sz="1800" kern="1200">
                  <a:solidFill>
                    <a:sysClr val="window" lastClr="FFFFFF"/>
                  </a:solidFill>
                  <a:latin typeface="+mn-lt"/>
                  <a:ea typeface="+mn-ea"/>
                  <a:cs typeface="+mn-cs"/>
                </a:defRPr>
              </a:lvl7pPr>
              <a:lvl8pPr marL="3200400" algn="l" defTabSz="457200" rtl="0" eaLnBrk="1" latinLnBrk="0" hangingPunct="1">
                <a:defRPr sz="1800" kern="1200">
                  <a:solidFill>
                    <a:sysClr val="window" lastClr="FFFFFF"/>
                  </a:solidFill>
                  <a:latin typeface="+mn-lt"/>
                  <a:ea typeface="+mn-ea"/>
                  <a:cs typeface="+mn-cs"/>
                </a:defRPr>
              </a:lvl8pPr>
              <a:lvl9pPr marL="3657600" algn="l" defTabSz="457200" rtl="0" eaLnBrk="1" latinLnBrk="0" hangingPunct="1">
                <a:defRPr sz="1800" kern="1200">
                  <a:solidFill>
                    <a:sysClr val="window" lastClr="FFFFFF"/>
                  </a:solidFill>
                  <a:latin typeface="+mn-lt"/>
                  <a:ea typeface="+mn-ea"/>
                  <a:cs typeface="+mn-cs"/>
                </a:defRPr>
              </a:lvl9pPr>
            </a:lstStyle>
            <a:p>
              <a:pPr algn="ctr"/>
              <a:endParaRPr lang="zh-CN" altLang="en-US" sz="1350"/>
            </a:p>
          </p:txBody>
        </p:sp>
      </p:grpSp>
      <p:grpSp>
        <p:nvGrpSpPr>
          <p:cNvPr id="17" name="组合 16"/>
          <p:cNvGrpSpPr/>
          <p:nvPr/>
        </p:nvGrpSpPr>
        <p:grpSpPr>
          <a:xfrm>
            <a:off x="2460625" y="1704975"/>
            <a:ext cx="5895975" cy="2029460"/>
            <a:chOff x="3696" y="2493"/>
            <a:chExt cx="9285" cy="2324"/>
          </a:xfrm>
        </p:grpSpPr>
        <p:sp>
          <p:nvSpPr>
            <p:cNvPr id="15" name="文本框 14"/>
            <p:cNvSpPr txBox="1"/>
            <p:nvPr/>
          </p:nvSpPr>
          <p:spPr>
            <a:xfrm>
              <a:off x="3929" y="2538"/>
              <a:ext cx="8820" cy="2078"/>
            </a:xfrm>
            <a:prstGeom prst="rect">
              <a:avLst/>
            </a:prstGeom>
            <a:noFill/>
          </p:spPr>
          <p:txBody>
            <a:bodyPr wrap="square" rtlCol="0" anchor="ctr" anchorCtr="0">
              <a:spAutoFit/>
            </a:bodyPr>
            <a:lstStyle/>
            <a:p>
              <a:pPr marR="0" lvl="0" indent="0" algn="just" defTabSz="914400" rtl="0" eaLnBrk="1" fontAlgn="ctr" latinLnBrk="0" hangingPunct="1">
                <a:lnSpc>
                  <a:spcPct val="20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定期检验是确保特种设备安全有效运行、杜绝各类安全事故的基础，而安全附件作为预防特种的高温/高压/过载的最后一道屏障，安全附件定期校验保证其灵敏可靠是特种设备能够安全稳定运行，避免恶性事故发生的重要一环。</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3696" y="2493"/>
              <a:ext cx="9285" cy="2324"/>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607945" y="3669030"/>
            <a:ext cx="5600700" cy="953135"/>
          </a:xfrm>
          <a:prstGeom prst="rect">
            <a:avLst/>
          </a:prstGeom>
          <a:noFill/>
        </p:spPr>
        <p:txBody>
          <a:bodyPr wrap="square" rtlCol="0" anchor="ctr" anchorCtr="0">
            <a:spAutoFit/>
          </a:bodyPr>
          <a:lstStyle/>
          <a:p>
            <a:pPr marR="0" lvl="0" indent="0" algn="just" defTabSz="914400" rtl="0" eaLnBrk="1" fontAlgn="ctr" latinLnBrk="0" hangingPunct="1">
              <a:lnSpc>
                <a:spcPct val="2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定期检验工作的一般程序，包括检验方案制定、检验前的准备、检验实施、缺陷及问题的处理、检验结果汇总、出具检验报告等。</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81025" y="4110355"/>
            <a:ext cx="7981315" cy="521970"/>
          </a:xfrm>
          <a:prstGeom prst="rect">
            <a:avLst/>
          </a:prstGeom>
          <a:solidFill>
            <a:srgbClr val="7E7E7E"/>
          </a:solidFill>
          <a:ln w="12700">
            <a:solidFill>
              <a:srgbClr val="7E7E7E"/>
            </a:solid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只有当内部检验、外部检验和水压试验均在合格有效期内，锅炉才能投入运行</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3" name="ïşļiḍè"/>
          <p:cNvSpPr/>
          <p:nvPr/>
        </p:nvSpPr>
        <p:spPr>
          <a:xfrm>
            <a:off x="4049996" y="1054100"/>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检验范围</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581025" y="1693545"/>
            <a:ext cx="7981950" cy="756285"/>
            <a:chOff x="2243" y="2787"/>
            <a:chExt cx="12570" cy="1191"/>
          </a:xfrm>
        </p:grpSpPr>
        <p:sp>
          <p:nvSpPr>
            <p:cNvPr id="31" name="矩形 30"/>
            <p:cNvSpPr/>
            <p:nvPr/>
          </p:nvSpPr>
          <p:spPr>
            <a:xfrm>
              <a:off x="2243" y="2787"/>
              <a:ext cx="1851" cy="1191"/>
            </a:xfrm>
            <a:prstGeom prst="rect">
              <a:avLst/>
            </a:prstGeom>
            <a:solidFill>
              <a:srgbClr val="333F50"/>
            </a:solidFill>
            <a:ln w="12700">
              <a:solidFill>
                <a:srgbClr val="333F50"/>
              </a:solid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锅  炉</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4093" y="2787"/>
              <a:ext cx="1875" cy="1191"/>
            </a:xfrm>
            <a:prstGeom prst="rect">
              <a:avLst/>
            </a:prstGeom>
            <a:noFill/>
            <a:ln w="12700">
              <a:solidFill>
                <a:srgbClr val="333F50"/>
              </a:solidFill>
            </a:ln>
          </p:spPr>
          <p:txBody>
            <a:bodyPr wrap="square" rtlCol="0" anchor="ctr" anchorCtr="0">
              <a:spAutoFit/>
            </a:bodyPr>
            <a:lstStyle/>
            <a:p>
              <a:pPr marL="179705" marR="0" lvl="0" indent="-179705" algn="just" defTabSz="914400" rtl="0" fontAlgn="ctr">
                <a:lnSpc>
                  <a:spcPct val="10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外部检验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0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内部检验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0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水压试验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969" y="3141"/>
              <a:ext cx="7994"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特种设备安全技术规范（TSG G7002）锅炉定期检验规则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2" name="直接连接符 11"/>
            <p:cNvCxnSpPr/>
            <p:nvPr/>
          </p:nvCxnSpPr>
          <p:spPr>
            <a:xfrm flipV="1">
              <a:off x="5969" y="3978"/>
              <a:ext cx="8844" cy="0"/>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81025" y="2658745"/>
            <a:ext cx="7981950" cy="521970"/>
            <a:chOff x="2243" y="4427"/>
            <a:chExt cx="12570" cy="822"/>
          </a:xfrm>
        </p:grpSpPr>
        <p:sp>
          <p:nvSpPr>
            <p:cNvPr id="6" name="矩形 5"/>
            <p:cNvSpPr/>
            <p:nvPr/>
          </p:nvSpPr>
          <p:spPr>
            <a:xfrm>
              <a:off x="2243" y="4427"/>
              <a:ext cx="1851" cy="822"/>
            </a:xfrm>
            <a:prstGeom prst="rect">
              <a:avLst/>
            </a:prstGeom>
            <a:solidFill>
              <a:srgbClr val="7E7E7E"/>
            </a:solidFill>
            <a:ln w="12700">
              <a:solidFill>
                <a:srgbClr val="7E7E7E"/>
              </a:solid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压力容器</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4094" y="4427"/>
              <a:ext cx="1875" cy="822"/>
            </a:xfrm>
            <a:prstGeom prst="rect">
              <a:avLst/>
            </a:prstGeom>
            <a:noFill/>
            <a:ln w="12700">
              <a:solidFill>
                <a:srgbClr val="7E7E7E"/>
              </a:solidFill>
            </a:ln>
          </p:spPr>
          <p:txBody>
            <a:bodyPr wrap="square" rtlCol="0" anchor="ctr" anchorCtr="0">
              <a:spAutoFit/>
            </a:bodyPr>
            <a:lstStyle/>
            <a:p>
              <a:pPr marL="179705" marR="0" lvl="0" indent="-179705" algn="just" defTabSz="914400" rtl="0" fontAlgn="ctr">
                <a:lnSpc>
                  <a:spcPct val="10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全面检验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0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耐压试验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5968" y="4597"/>
              <a:ext cx="8550"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特种设备安全技术规范（TSG R7001）压力容器定期检验规则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8" name="直接连接符 17"/>
            <p:cNvCxnSpPr/>
            <p:nvPr/>
          </p:nvCxnSpPr>
          <p:spPr>
            <a:xfrm flipV="1">
              <a:off x="5969" y="5249"/>
              <a:ext cx="8844" cy="0"/>
            </a:xfrm>
            <a:prstGeom prst="line">
              <a:avLst/>
            </a:prstGeom>
            <a:ln w="12700">
              <a:solidFill>
                <a:srgbClr val="7E7E7E"/>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81025" y="3373120"/>
            <a:ext cx="7981950" cy="521970"/>
            <a:chOff x="2243" y="5582"/>
            <a:chExt cx="12570" cy="822"/>
          </a:xfrm>
        </p:grpSpPr>
        <p:sp>
          <p:nvSpPr>
            <p:cNvPr id="9" name="矩形 8"/>
            <p:cNvSpPr/>
            <p:nvPr/>
          </p:nvSpPr>
          <p:spPr>
            <a:xfrm>
              <a:off x="2243" y="5582"/>
              <a:ext cx="1851" cy="822"/>
            </a:xfrm>
            <a:prstGeom prst="rect">
              <a:avLst/>
            </a:prstGeom>
            <a:solidFill>
              <a:srgbClr val="333F50"/>
            </a:solidFill>
            <a:ln w="12700">
              <a:solidFill>
                <a:srgbClr val="333F50"/>
              </a:solid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安全附件</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4094" y="5582"/>
              <a:ext cx="1875" cy="822"/>
            </a:xfrm>
            <a:prstGeom prst="rect">
              <a:avLst/>
            </a:prstGeom>
            <a:noFill/>
            <a:ln w="12700">
              <a:solidFill>
                <a:srgbClr val="333F50"/>
              </a:solidFill>
            </a:ln>
          </p:spPr>
          <p:txBody>
            <a:bodyPr wrap="square" rtlCol="0" anchor="ctr" anchorCtr="0">
              <a:spAutoFit/>
            </a:bodyPr>
            <a:lstStyle/>
            <a:p>
              <a:pPr marL="179705" marR="0" lvl="0" indent="-179705" algn="just" defTabSz="914400" rtl="0" fontAlgn="ctr">
                <a:lnSpc>
                  <a:spcPct val="10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0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安全阀</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5969" y="5752"/>
              <a:ext cx="8844"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特种设备安全技术规范（TSG ZF001）安全阀安全技术检查规程</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flipV="1">
              <a:off x="5969" y="6404"/>
              <a:ext cx="8844" cy="0"/>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8921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锅炉外检</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30" name="组合 29"/>
          <p:cNvGrpSpPr/>
          <p:nvPr/>
        </p:nvGrpSpPr>
        <p:grpSpPr>
          <a:xfrm>
            <a:off x="988060" y="2311400"/>
            <a:ext cx="7167880" cy="2530475"/>
            <a:chOff x="1661" y="3700"/>
            <a:chExt cx="11288" cy="3985"/>
          </a:xfrm>
        </p:grpSpPr>
        <p:sp>
          <p:nvSpPr>
            <p:cNvPr id="15" name="文本框 14"/>
            <p:cNvSpPr txBox="1"/>
            <p:nvPr/>
          </p:nvSpPr>
          <p:spPr>
            <a:xfrm>
              <a:off x="8825" y="5915"/>
              <a:ext cx="4082" cy="1771"/>
            </a:xfrm>
            <a:prstGeom prst="rect">
              <a:avLst/>
            </a:prstGeom>
            <a:noFill/>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检验时，锅炉使用单位的锅炉管理人员和司炉班长应到场配合，协助检验工作，并提供检验员需要的其它资料。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îSḷiḍè"/>
            <p:cNvSpPr/>
            <p:nvPr/>
          </p:nvSpPr>
          <p:spPr>
            <a:xfrm rot="14400000" flipH="1">
              <a:off x="7265" y="6240"/>
              <a:ext cx="1487" cy="130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0" name="íşľïďe"/>
            <p:cNvSpPr/>
            <p:nvPr/>
          </p:nvSpPr>
          <p:spPr>
            <a:xfrm rot="14400000" flipH="1">
              <a:off x="5821" y="5150"/>
              <a:ext cx="1487" cy="130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1" name="îşlïdé"/>
            <p:cNvSpPr/>
            <p:nvPr/>
          </p:nvSpPr>
          <p:spPr>
            <a:xfrm rot="900000">
              <a:off x="5798" y="3700"/>
              <a:ext cx="1487" cy="130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9" name="iŝľîde"/>
            <p:cNvSpPr/>
            <p:nvPr/>
          </p:nvSpPr>
          <p:spPr>
            <a:xfrm rot="900000">
              <a:off x="7244" y="4792"/>
              <a:ext cx="1487" cy="130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cxnSp>
          <p:nvCxnSpPr>
            <p:cNvPr id="46" name="直接连接符 45"/>
            <p:cNvCxnSpPr/>
            <p:nvPr/>
          </p:nvCxnSpPr>
          <p:spPr>
            <a:xfrm>
              <a:off x="1662" y="4815"/>
              <a:ext cx="378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953" y="5857"/>
              <a:ext cx="378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153" y="3903"/>
              <a:ext cx="567" cy="628"/>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en-US" altLang="zh-CN" sz="2000" b="1" spc="100" noProof="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2000" b="1" spc="100" noProof="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7614" y="5009"/>
              <a:ext cx="567" cy="628"/>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en-US" altLang="zh-CN" sz="2000" b="1" spc="100" noProof="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2000" b="1" spc="100" noProof="0" dirty="0">
                <a:solidFill>
                  <a:srgbClr val="7E7E7E"/>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nvSpPr>
          <p:spPr>
            <a:xfrm>
              <a:off x="6198" y="5393"/>
              <a:ext cx="567" cy="628"/>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en-US" altLang="zh-CN" sz="20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20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nvSpPr>
          <p:spPr>
            <a:xfrm>
              <a:off x="7680" y="6547"/>
              <a:ext cx="567" cy="628"/>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ts val="0"/>
                </a:spcBef>
                <a:spcAft>
                  <a:spcPts val="0"/>
                </a:spcAft>
                <a:buClrTx/>
                <a:buSzPct val="85000"/>
                <a:buNone/>
                <a:defRPr/>
              </a:pPr>
              <a:r>
                <a:rPr lang="en-US" altLang="zh-CN" sz="20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20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文本框 26"/>
            <p:cNvSpPr txBox="1"/>
            <p:nvPr/>
          </p:nvSpPr>
          <p:spPr>
            <a:xfrm>
              <a:off x="1662" y="3976"/>
              <a:ext cx="3689"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锅炉外部的清理工作；</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8825" y="5082"/>
              <a:ext cx="4125" cy="483"/>
            </a:xfrm>
            <a:prstGeom prst="rect">
              <a:avLst/>
            </a:prstGeom>
            <a:noFill/>
          </p:spPr>
          <p:txBody>
            <a:bodyPr wrap="square" rtlCol="0" anchor="ctr" anchorCtr="0">
              <a:spAutoFit/>
            </a:bodyPr>
            <a:lstStyle/>
            <a:p>
              <a:pPr marR="0" lvl="0" indent="0" algn="just" defTabSz="914400" rtl="0" eaLnBrk="1" fontAlgn="ctr" latinLnBrk="0" hangingPunct="1">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准备好锅炉的技术档案资料；</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文本框 28"/>
            <p:cNvSpPr txBox="1"/>
            <p:nvPr/>
          </p:nvSpPr>
          <p:spPr>
            <a:xfrm>
              <a:off x="1661" y="5087"/>
              <a:ext cx="3690" cy="957"/>
            </a:xfrm>
            <a:prstGeom prst="rect">
              <a:avLst/>
            </a:prstGeom>
            <a:noFill/>
          </p:spPr>
          <p:txBody>
            <a:bodyPr wrap="square" rtlCol="0" anchor="ctr" anchorCtr="0">
              <a:spAutoFit/>
            </a:bodyPr>
            <a:lstStyle/>
            <a:p>
              <a:pPr marR="0" lvl="0" indent="0" algn="just" defTabSz="914400" rtl="0" fontAlgn="ctr">
                <a:lnSpc>
                  <a:spcPct val="12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准备好司炉人员和水质化验人员的资格证件；</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86" name="组合 85"/>
          <p:cNvGrpSpPr/>
          <p:nvPr/>
        </p:nvGrpSpPr>
        <p:grpSpPr>
          <a:xfrm>
            <a:off x="1014413" y="1397196"/>
            <a:ext cx="7115175" cy="637995"/>
            <a:chOff x="8578" y="2457"/>
            <a:chExt cx="4267" cy="1973"/>
          </a:xfrm>
        </p:grpSpPr>
        <p:sp>
          <p:nvSpPr>
            <p:cNvPr id="22" name="文本框 21"/>
            <p:cNvSpPr txBox="1"/>
            <p:nvPr/>
          </p:nvSpPr>
          <p:spPr>
            <a:xfrm>
              <a:off x="8631" y="2457"/>
              <a:ext cx="4126" cy="1879"/>
            </a:xfrm>
            <a:prstGeom prst="rect">
              <a:avLst/>
            </a:prstGeom>
            <a:noFill/>
          </p:spPr>
          <p:txBody>
            <a:bodyPr wrap="square" rtlCol="0" anchor="ctr" anchorCtr="0">
              <a:spAutoFit/>
            </a:bodyPr>
            <a:lstStyle/>
            <a:p>
              <a:pPr marR="0" lvl="0" indent="0" algn="just" defTabSz="914400" rtl="0" fontAlgn="auto">
                <a:lnSpc>
                  <a:spcPct val="12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锅炉外部检验是指锅炉在运行状态下对锅炉安全状况进行的检验，外部检验一般每年进行一次。</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矩形 31"/>
            <p:cNvSpPr/>
            <p:nvPr/>
          </p:nvSpPr>
          <p:spPr>
            <a:xfrm>
              <a:off x="8578" y="2505"/>
              <a:ext cx="4267" cy="1925"/>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ca0e95a1-5e84-4821-b4c8-8402b95dad8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905943" y="1831975"/>
            <a:ext cx="1223645" cy="1246505"/>
            <a:chOff x="3614647" y="1095468"/>
            <a:chExt cx="4962707" cy="5053915"/>
          </a:xfrm>
        </p:grpSpPr>
        <p:sp>
          <p:nvSpPr>
            <p:cNvPr id="33" name="iṣľíďè"/>
            <p:cNvSpPr/>
            <p:nvPr/>
          </p:nvSpPr>
          <p:spPr bwMode="auto">
            <a:xfrm>
              <a:off x="3997024" y="3346460"/>
              <a:ext cx="485279" cy="592859"/>
            </a:xfrm>
            <a:custGeom>
              <a:avLst/>
              <a:gdLst>
                <a:gd name="T0" fmla="*/ 1768 w 1768"/>
                <a:gd name="T1" fmla="*/ 0 h 2160"/>
                <a:gd name="T2" fmla="*/ 0 w 1768"/>
                <a:gd name="T3" fmla="*/ 2160 h 2160"/>
                <a:gd name="T4" fmla="*/ 39 w 1768"/>
                <a:gd name="T5" fmla="*/ 24 h 2160"/>
                <a:gd name="T6" fmla="*/ 1768 w 1768"/>
                <a:gd name="T7" fmla="*/ 0 h 2160"/>
              </a:gdLst>
              <a:ahLst/>
              <a:cxnLst>
                <a:cxn ang="0">
                  <a:pos x="T0" y="T1"/>
                </a:cxn>
                <a:cxn ang="0">
                  <a:pos x="T2" y="T3"/>
                </a:cxn>
                <a:cxn ang="0">
                  <a:pos x="T4" y="T5"/>
                </a:cxn>
                <a:cxn ang="0">
                  <a:pos x="T6" y="T7"/>
                </a:cxn>
              </a:cxnLst>
              <a:rect l="0" t="0" r="r" b="b"/>
              <a:pathLst>
                <a:path w="1768" h="2160">
                  <a:moveTo>
                    <a:pt x="1768" y="0"/>
                  </a:moveTo>
                  <a:cubicBezTo>
                    <a:pt x="1730" y="29"/>
                    <a:pt x="1211" y="1259"/>
                    <a:pt x="0" y="2160"/>
                  </a:cubicBezTo>
                  <a:cubicBezTo>
                    <a:pt x="39" y="24"/>
                    <a:pt x="39" y="24"/>
                    <a:pt x="39" y="24"/>
                  </a:cubicBezTo>
                  <a:lnTo>
                    <a:pt x="1768" y="0"/>
                  </a:lnTo>
                  <a:close/>
                </a:path>
              </a:pathLst>
            </a:custGeom>
            <a:solidFill>
              <a:srgbClr val="BC96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šlide"/>
            <p:cNvSpPr/>
            <p:nvPr/>
          </p:nvSpPr>
          <p:spPr bwMode="auto">
            <a:xfrm>
              <a:off x="3614647" y="2950051"/>
              <a:ext cx="1075799" cy="1611359"/>
            </a:xfrm>
            <a:custGeom>
              <a:avLst/>
              <a:gdLst>
                <a:gd name="T0" fmla="*/ 124 w 3916"/>
                <a:gd name="T1" fmla="*/ 3909 h 5867"/>
                <a:gd name="T2" fmla="*/ 625 w 3916"/>
                <a:gd name="T3" fmla="*/ 1708 h 5867"/>
                <a:gd name="T4" fmla="*/ 774 w 3916"/>
                <a:gd name="T5" fmla="*/ 1361 h 5867"/>
                <a:gd name="T6" fmla="*/ 1252 w 3916"/>
                <a:gd name="T7" fmla="*/ 960 h 5867"/>
                <a:gd name="T8" fmla="*/ 3916 w 3916"/>
                <a:gd name="T9" fmla="*/ 0 h 5867"/>
                <a:gd name="T10" fmla="*/ 3262 w 3916"/>
                <a:gd name="T11" fmla="*/ 1395 h 5867"/>
                <a:gd name="T12" fmla="*/ 1911 w 3916"/>
                <a:gd name="T13" fmla="*/ 1809 h 5867"/>
                <a:gd name="T14" fmla="*/ 1751 w 3916"/>
                <a:gd name="T15" fmla="*/ 2282 h 5867"/>
                <a:gd name="T16" fmla="*/ 1725 w 3916"/>
                <a:gd name="T17" fmla="*/ 3379 h 5867"/>
                <a:gd name="T18" fmla="*/ 2316 w 3916"/>
                <a:gd name="T19" fmla="*/ 4244 h 5867"/>
                <a:gd name="T20" fmla="*/ 2518 w 3916"/>
                <a:gd name="T21" fmla="*/ 4286 h 5867"/>
                <a:gd name="T22" fmla="*/ 1348 w 3916"/>
                <a:gd name="T23" fmla="*/ 5867 h 5867"/>
                <a:gd name="T24" fmla="*/ 468 w 3916"/>
                <a:gd name="T25" fmla="*/ 4926 h 5867"/>
                <a:gd name="T26" fmla="*/ 124 w 3916"/>
                <a:gd name="T27" fmla="*/ 3909 h 5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6" h="5867">
                  <a:moveTo>
                    <a:pt x="124" y="3909"/>
                  </a:moveTo>
                  <a:cubicBezTo>
                    <a:pt x="625" y="1708"/>
                    <a:pt x="625" y="1708"/>
                    <a:pt x="625" y="1708"/>
                  </a:cubicBezTo>
                  <a:cubicBezTo>
                    <a:pt x="625" y="1708"/>
                    <a:pt x="673" y="1540"/>
                    <a:pt x="774" y="1361"/>
                  </a:cubicBezTo>
                  <a:cubicBezTo>
                    <a:pt x="880" y="1174"/>
                    <a:pt x="1050" y="1032"/>
                    <a:pt x="1252" y="960"/>
                  </a:cubicBezTo>
                  <a:cubicBezTo>
                    <a:pt x="3916" y="0"/>
                    <a:pt x="3916" y="0"/>
                    <a:pt x="3916" y="0"/>
                  </a:cubicBezTo>
                  <a:cubicBezTo>
                    <a:pt x="3262" y="1395"/>
                    <a:pt x="3262" y="1395"/>
                    <a:pt x="3262" y="1395"/>
                  </a:cubicBezTo>
                  <a:cubicBezTo>
                    <a:pt x="1911" y="1809"/>
                    <a:pt x="1911" y="1809"/>
                    <a:pt x="1911" y="1809"/>
                  </a:cubicBezTo>
                  <a:cubicBezTo>
                    <a:pt x="1911" y="1809"/>
                    <a:pt x="1729" y="1868"/>
                    <a:pt x="1751" y="2282"/>
                  </a:cubicBezTo>
                  <a:cubicBezTo>
                    <a:pt x="1725" y="3379"/>
                    <a:pt x="1725" y="3379"/>
                    <a:pt x="1725" y="3379"/>
                  </a:cubicBezTo>
                  <a:cubicBezTo>
                    <a:pt x="1716" y="3764"/>
                    <a:pt x="1952" y="4116"/>
                    <a:pt x="2316" y="4244"/>
                  </a:cubicBezTo>
                  <a:cubicBezTo>
                    <a:pt x="2381" y="4268"/>
                    <a:pt x="2449" y="4283"/>
                    <a:pt x="2518" y="4286"/>
                  </a:cubicBezTo>
                  <a:cubicBezTo>
                    <a:pt x="1348" y="5867"/>
                    <a:pt x="1348" y="5867"/>
                    <a:pt x="1348" y="5867"/>
                  </a:cubicBezTo>
                  <a:cubicBezTo>
                    <a:pt x="468" y="4926"/>
                    <a:pt x="468" y="4926"/>
                    <a:pt x="468" y="4926"/>
                  </a:cubicBezTo>
                  <a:cubicBezTo>
                    <a:pt x="468" y="4926"/>
                    <a:pt x="0" y="4476"/>
                    <a:pt x="124" y="3909"/>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ṧ1ïḍè"/>
            <p:cNvSpPr/>
            <p:nvPr/>
          </p:nvSpPr>
          <p:spPr bwMode="auto">
            <a:xfrm>
              <a:off x="4371215" y="1397159"/>
              <a:ext cx="3011067" cy="4042430"/>
            </a:xfrm>
            <a:custGeom>
              <a:avLst/>
              <a:gdLst>
                <a:gd name="T0" fmla="*/ 10564 w 10956"/>
                <a:gd name="T1" fmla="*/ 14724 h 14724"/>
                <a:gd name="T2" fmla="*/ 392 w 10956"/>
                <a:gd name="T3" fmla="*/ 14724 h 14724"/>
                <a:gd name="T4" fmla="*/ 0 w 10956"/>
                <a:gd name="T5" fmla="*/ 14332 h 14724"/>
                <a:gd name="T6" fmla="*/ 0 w 10956"/>
                <a:gd name="T7" fmla="*/ 392 h 14724"/>
                <a:gd name="T8" fmla="*/ 392 w 10956"/>
                <a:gd name="T9" fmla="*/ 0 h 14724"/>
                <a:gd name="T10" fmla="*/ 10564 w 10956"/>
                <a:gd name="T11" fmla="*/ 0 h 14724"/>
                <a:gd name="T12" fmla="*/ 10956 w 10956"/>
                <a:gd name="T13" fmla="*/ 392 h 14724"/>
                <a:gd name="T14" fmla="*/ 10956 w 10956"/>
                <a:gd name="T15" fmla="*/ 14332 h 14724"/>
                <a:gd name="T16" fmla="*/ 10564 w 10956"/>
                <a:gd name="T17" fmla="*/ 14724 h 1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6" h="14724">
                  <a:moveTo>
                    <a:pt x="10564" y="14724"/>
                  </a:moveTo>
                  <a:cubicBezTo>
                    <a:pt x="392" y="14724"/>
                    <a:pt x="392" y="14724"/>
                    <a:pt x="392" y="14724"/>
                  </a:cubicBezTo>
                  <a:cubicBezTo>
                    <a:pt x="176" y="14724"/>
                    <a:pt x="0" y="14548"/>
                    <a:pt x="0" y="14332"/>
                  </a:cubicBezTo>
                  <a:cubicBezTo>
                    <a:pt x="0" y="392"/>
                    <a:pt x="0" y="392"/>
                    <a:pt x="0" y="392"/>
                  </a:cubicBezTo>
                  <a:cubicBezTo>
                    <a:pt x="0" y="176"/>
                    <a:pt x="176" y="0"/>
                    <a:pt x="392" y="0"/>
                  </a:cubicBezTo>
                  <a:cubicBezTo>
                    <a:pt x="10564" y="0"/>
                    <a:pt x="10564" y="0"/>
                    <a:pt x="10564" y="0"/>
                  </a:cubicBezTo>
                  <a:cubicBezTo>
                    <a:pt x="10781" y="0"/>
                    <a:pt x="10956" y="176"/>
                    <a:pt x="10956" y="392"/>
                  </a:cubicBezTo>
                  <a:cubicBezTo>
                    <a:pt x="10956" y="14332"/>
                    <a:pt x="10956" y="14332"/>
                    <a:pt x="10956" y="14332"/>
                  </a:cubicBezTo>
                  <a:cubicBezTo>
                    <a:pt x="10956" y="14548"/>
                    <a:pt x="10781" y="14724"/>
                    <a:pt x="10564" y="14724"/>
                  </a:cubicBezTo>
                  <a:close/>
                </a:path>
              </a:pathLst>
            </a:custGeom>
            <a:solidFill>
              <a:srgbClr val="221F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śḷïḓè"/>
            <p:cNvSpPr/>
            <p:nvPr/>
          </p:nvSpPr>
          <p:spPr bwMode="auto">
            <a:xfrm>
              <a:off x="4572342" y="1591271"/>
              <a:ext cx="2619336" cy="3654207"/>
            </a:xfrm>
            <a:custGeom>
              <a:avLst/>
              <a:gdLst>
                <a:gd name="T0" fmla="*/ 8764 w 9528"/>
                <a:gd name="T1" fmla="*/ 13308 h 13308"/>
                <a:gd name="T2" fmla="*/ 764 w 9528"/>
                <a:gd name="T3" fmla="*/ 13308 h 13308"/>
                <a:gd name="T4" fmla="*/ 0 w 9528"/>
                <a:gd name="T5" fmla="*/ 12544 h 13308"/>
                <a:gd name="T6" fmla="*/ 0 w 9528"/>
                <a:gd name="T7" fmla="*/ 764 h 13308"/>
                <a:gd name="T8" fmla="*/ 764 w 9528"/>
                <a:gd name="T9" fmla="*/ 0 h 13308"/>
                <a:gd name="T10" fmla="*/ 8764 w 9528"/>
                <a:gd name="T11" fmla="*/ 0 h 13308"/>
                <a:gd name="T12" fmla="*/ 9528 w 9528"/>
                <a:gd name="T13" fmla="*/ 764 h 13308"/>
                <a:gd name="T14" fmla="*/ 9528 w 9528"/>
                <a:gd name="T15" fmla="*/ 12544 h 13308"/>
                <a:gd name="T16" fmla="*/ 8764 w 9528"/>
                <a:gd name="T17" fmla="*/ 13308 h 13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8" h="13308">
                  <a:moveTo>
                    <a:pt x="8764" y="13308"/>
                  </a:moveTo>
                  <a:cubicBezTo>
                    <a:pt x="764" y="13308"/>
                    <a:pt x="764" y="13308"/>
                    <a:pt x="764" y="13308"/>
                  </a:cubicBezTo>
                  <a:cubicBezTo>
                    <a:pt x="342" y="13308"/>
                    <a:pt x="0" y="12966"/>
                    <a:pt x="0" y="12544"/>
                  </a:cubicBezTo>
                  <a:cubicBezTo>
                    <a:pt x="0" y="764"/>
                    <a:pt x="0" y="764"/>
                    <a:pt x="0" y="764"/>
                  </a:cubicBezTo>
                  <a:cubicBezTo>
                    <a:pt x="0" y="342"/>
                    <a:pt x="342" y="0"/>
                    <a:pt x="764" y="0"/>
                  </a:cubicBezTo>
                  <a:cubicBezTo>
                    <a:pt x="8764" y="0"/>
                    <a:pt x="8764" y="0"/>
                    <a:pt x="8764" y="0"/>
                  </a:cubicBezTo>
                  <a:cubicBezTo>
                    <a:pt x="9186" y="0"/>
                    <a:pt x="9528" y="342"/>
                    <a:pt x="9528" y="764"/>
                  </a:cubicBezTo>
                  <a:cubicBezTo>
                    <a:pt x="9528" y="12544"/>
                    <a:pt x="9528" y="12544"/>
                    <a:pt x="9528" y="12544"/>
                  </a:cubicBezTo>
                  <a:cubicBezTo>
                    <a:pt x="9528" y="12966"/>
                    <a:pt x="9186" y="13308"/>
                    <a:pt x="8764" y="133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ṣḷïde"/>
            <p:cNvSpPr/>
            <p:nvPr/>
          </p:nvSpPr>
          <p:spPr bwMode="auto">
            <a:xfrm>
              <a:off x="5155846" y="1095468"/>
              <a:ext cx="1431280" cy="565964"/>
            </a:xfrm>
            <a:custGeom>
              <a:avLst/>
              <a:gdLst>
                <a:gd name="T0" fmla="*/ 3461 w 5206"/>
                <a:gd name="T1" fmla="*/ 805 h 2061"/>
                <a:gd name="T2" fmla="*/ 2800 w 5206"/>
                <a:gd name="T3" fmla="*/ 29 h 2061"/>
                <a:gd name="T4" fmla="*/ 2404 w 5206"/>
                <a:gd name="T5" fmla="*/ 29 h 2061"/>
                <a:gd name="T6" fmla="*/ 1744 w 5206"/>
                <a:gd name="T7" fmla="*/ 805 h 2061"/>
                <a:gd name="T8" fmla="*/ 0 w 5206"/>
                <a:gd name="T9" fmla="*/ 2061 h 2061"/>
                <a:gd name="T10" fmla="*/ 5206 w 5206"/>
                <a:gd name="T11" fmla="*/ 2061 h 2061"/>
                <a:gd name="T12" fmla="*/ 3461 w 5206"/>
                <a:gd name="T13" fmla="*/ 805 h 2061"/>
                <a:gd name="T14" fmla="*/ 2624 w 5206"/>
                <a:gd name="T15" fmla="*/ 1079 h 2061"/>
                <a:gd name="T16" fmla="*/ 2252 w 5206"/>
                <a:gd name="T17" fmla="*/ 707 h 2061"/>
                <a:gd name="T18" fmla="*/ 2624 w 5206"/>
                <a:gd name="T19" fmla="*/ 335 h 2061"/>
                <a:gd name="T20" fmla="*/ 2996 w 5206"/>
                <a:gd name="T21" fmla="*/ 707 h 2061"/>
                <a:gd name="T22" fmla="*/ 2624 w 5206"/>
                <a:gd name="T23" fmla="*/ 1079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2061">
                  <a:moveTo>
                    <a:pt x="3461" y="805"/>
                  </a:moveTo>
                  <a:cubicBezTo>
                    <a:pt x="3461" y="805"/>
                    <a:pt x="3475" y="178"/>
                    <a:pt x="2800" y="29"/>
                  </a:cubicBezTo>
                  <a:cubicBezTo>
                    <a:pt x="2670" y="0"/>
                    <a:pt x="2534" y="0"/>
                    <a:pt x="2404" y="29"/>
                  </a:cubicBezTo>
                  <a:cubicBezTo>
                    <a:pt x="1731" y="178"/>
                    <a:pt x="1744" y="805"/>
                    <a:pt x="1744" y="805"/>
                  </a:cubicBezTo>
                  <a:cubicBezTo>
                    <a:pt x="32" y="713"/>
                    <a:pt x="0" y="2061"/>
                    <a:pt x="0" y="2061"/>
                  </a:cubicBezTo>
                  <a:cubicBezTo>
                    <a:pt x="5206" y="2061"/>
                    <a:pt x="5206" y="2061"/>
                    <a:pt x="5206" y="2061"/>
                  </a:cubicBezTo>
                  <a:cubicBezTo>
                    <a:pt x="5206" y="2061"/>
                    <a:pt x="5173" y="713"/>
                    <a:pt x="3461" y="805"/>
                  </a:cubicBezTo>
                  <a:close/>
                  <a:moveTo>
                    <a:pt x="2624" y="1079"/>
                  </a:moveTo>
                  <a:cubicBezTo>
                    <a:pt x="2419" y="1079"/>
                    <a:pt x="2252" y="912"/>
                    <a:pt x="2252" y="707"/>
                  </a:cubicBezTo>
                  <a:cubicBezTo>
                    <a:pt x="2252" y="502"/>
                    <a:pt x="2419" y="335"/>
                    <a:pt x="2624" y="335"/>
                  </a:cubicBezTo>
                  <a:cubicBezTo>
                    <a:pt x="2829" y="335"/>
                    <a:pt x="2996" y="502"/>
                    <a:pt x="2996" y="707"/>
                  </a:cubicBezTo>
                  <a:cubicBezTo>
                    <a:pt x="2996" y="912"/>
                    <a:pt x="2829" y="1079"/>
                    <a:pt x="2624" y="1079"/>
                  </a:cubicBezTo>
                  <a:close/>
                </a:path>
              </a:pathLst>
            </a:custGeom>
            <a:solidFill>
              <a:srgbClr val="184F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śļîďê"/>
            <p:cNvSpPr/>
            <p:nvPr/>
          </p:nvSpPr>
          <p:spPr bwMode="auto">
            <a:xfrm>
              <a:off x="4835445" y="2023929"/>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iśḷïḋè"/>
            <p:cNvSpPr/>
            <p:nvPr/>
          </p:nvSpPr>
          <p:spPr bwMode="auto">
            <a:xfrm>
              <a:off x="4835445" y="2303403"/>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îşļíḋé"/>
            <p:cNvSpPr/>
            <p:nvPr/>
          </p:nvSpPr>
          <p:spPr bwMode="auto">
            <a:xfrm>
              <a:off x="4835445" y="2584046"/>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îśḷiḋé"/>
            <p:cNvSpPr/>
            <p:nvPr/>
          </p:nvSpPr>
          <p:spPr bwMode="auto">
            <a:xfrm>
              <a:off x="4835445" y="2863519"/>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ïśḻiḋè"/>
            <p:cNvSpPr/>
            <p:nvPr/>
          </p:nvSpPr>
          <p:spPr bwMode="auto">
            <a:xfrm>
              <a:off x="4835445" y="3144163"/>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îSḷiḋé"/>
            <p:cNvSpPr/>
            <p:nvPr/>
          </p:nvSpPr>
          <p:spPr bwMode="auto">
            <a:xfrm>
              <a:off x="4835445" y="3423637"/>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íṩḻiḓe"/>
            <p:cNvSpPr/>
            <p:nvPr/>
          </p:nvSpPr>
          <p:spPr bwMode="auto">
            <a:xfrm>
              <a:off x="4835445" y="3704280"/>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0" name="îṥ1ídê"/>
            <p:cNvSpPr/>
            <p:nvPr/>
          </p:nvSpPr>
          <p:spPr bwMode="auto">
            <a:xfrm>
              <a:off x="4835445" y="3983753"/>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îṣľiḋê"/>
            <p:cNvSpPr/>
            <p:nvPr/>
          </p:nvSpPr>
          <p:spPr bwMode="auto">
            <a:xfrm>
              <a:off x="4835445" y="4264396"/>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íṥ1iḑé"/>
            <p:cNvSpPr/>
            <p:nvPr/>
          </p:nvSpPr>
          <p:spPr bwMode="auto">
            <a:xfrm>
              <a:off x="4835445" y="4543870"/>
              <a:ext cx="2070913" cy="9939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iS1îḍe"/>
            <p:cNvSpPr/>
            <p:nvPr/>
          </p:nvSpPr>
          <p:spPr bwMode="auto">
            <a:xfrm>
              <a:off x="4835445" y="4824513"/>
              <a:ext cx="2070913" cy="982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îṥļïdê"/>
            <p:cNvSpPr/>
            <p:nvPr/>
          </p:nvSpPr>
          <p:spPr bwMode="auto">
            <a:xfrm>
              <a:off x="4009886" y="5300437"/>
              <a:ext cx="965880" cy="848945"/>
            </a:xfrm>
            <a:custGeom>
              <a:avLst/>
              <a:gdLst>
                <a:gd name="T0" fmla="*/ 826 w 826"/>
                <a:gd name="T1" fmla="*/ 726 h 726"/>
                <a:gd name="T2" fmla="*/ 0 w 826"/>
                <a:gd name="T3" fmla="*/ 726 h 726"/>
                <a:gd name="T4" fmla="*/ 0 w 826"/>
                <a:gd name="T5" fmla="*/ 0 h 726"/>
                <a:gd name="T6" fmla="*/ 383 w 826"/>
                <a:gd name="T7" fmla="*/ 0 h 726"/>
                <a:gd name="T8" fmla="*/ 440 w 826"/>
                <a:gd name="T9" fmla="*/ 0 h 726"/>
                <a:gd name="T10" fmla="*/ 824 w 826"/>
                <a:gd name="T11" fmla="*/ 0 h 726"/>
                <a:gd name="T12" fmla="*/ 826 w 826"/>
                <a:gd name="T13" fmla="*/ 0 h 726"/>
                <a:gd name="T14" fmla="*/ 826 w 826"/>
                <a:gd name="T15" fmla="*/ 726 h 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6" h="726">
                  <a:moveTo>
                    <a:pt x="826" y="726"/>
                  </a:moveTo>
                  <a:lnTo>
                    <a:pt x="0" y="726"/>
                  </a:lnTo>
                  <a:lnTo>
                    <a:pt x="0" y="0"/>
                  </a:lnTo>
                  <a:lnTo>
                    <a:pt x="383" y="0"/>
                  </a:lnTo>
                  <a:lnTo>
                    <a:pt x="440" y="0"/>
                  </a:lnTo>
                  <a:lnTo>
                    <a:pt x="824" y="0"/>
                  </a:lnTo>
                  <a:lnTo>
                    <a:pt x="826" y="0"/>
                  </a:lnTo>
                  <a:lnTo>
                    <a:pt x="826" y="726"/>
                  </a:lnTo>
                  <a:close/>
                </a:path>
              </a:pathLst>
            </a:custGeom>
            <a:solidFill>
              <a:srgbClr val="4142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ṥľîḓé"/>
            <p:cNvSpPr/>
            <p:nvPr/>
          </p:nvSpPr>
          <p:spPr bwMode="auto">
            <a:xfrm>
              <a:off x="4008717" y="5299268"/>
              <a:ext cx="516851" cy="850115"/>
            </a:xfrm>
            <a:custGeom>
              <a:avLst/>
              <a:gdLst>
                <a:gd name="T0" fmla="*/ 442 w 442"/>
                <a:gd name="T1" fmla="*/ 727 h 727"/>
                <a:gd name="T2" fmla="*/ 1 w 442"/>
                <a:gd name="T3" fmla="*/ 727 h 727"/>
                <a:gd name="T4" fmla="*/ 0 w 442"/>
                <a:gd name="T5" fmla="*/ 1 h 727"/>
                <a:gd name="T6" fmla="*/ 441 w 442"/>
                <a:gd name="T7" fmla="*/ 0 h 727"/>
                <a:gd name="T8" fmla="*/ 441 w 442"/>
                <a:gd name="T9" fmla="*/ 1 h 727"/>
                <a:gd name="T10" fmla="*/ 442 w 442"/>
                <a:gd name="T11" fmla="*/ 727 h 727"/>
              </a:gdLst>
              <a:ahLst/>
              <a:cxnLst>
                <a:cxn ang="0">
                  <a:pos x="T0" y="T1"/>
                </a:cxn>
                <a:cxn ang="0">
                  <a:pos x="T2" y="T3"/>
                </a:cxn>
                <a:cxn ang="0">
                  <a:pos x="T4" y="T5"/>
                </a:cxn>
                <a:cxn ang="0">
                  <a:pos x="T6" y="T7"/>
                </a:cxn>
                <a:cxn ang="0">
                  <a:pos x="T8" y="T9"/>
                </a:cxn>
                <a:cxn ang="0">
                  <a:pos x="T10" y="T11"/>
                </a:cxn>
              </a:cxnLst>
              <a:rect l="0" t="0" r="r" b="b"/>
              <a:pathLst>
                <a:path w="442" h="727">
                  <a:moveTo>
                    <a:pt x="442" y="727"/>
                  </a:moveTo>
                  <a:lnTo>
                    <a:pt x="1" y="727"/>
                  </a:lnTo>
                  <a:lnTo>
                    <a:pt x="0" y="1"/>
                  </a:lnTo>
                  <a:lnTo>
                    <a:pt x="441" y="0"/>
                  </a:lnTo>
                  <a:lnTo>
                    <a:pt x="441" y="1"/>
                  </a:lnTo>
                  <a:lnTo>
                    <a:pt x="442" y="727"/>
                  </a:lnTo>
                  <a:close/>
                </a:path>
              </a:pathLst>
            </a:custGeom>
            <a:solidFill>
              <a:srgbClr val="35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ṡ1iḋé"/>
            <p:cNvSpPr/>
            <p:nvPr/>
          </p:nvSpPr>
          <p:spPr bwMode="auto">
            <a:xfrm>
              <a:off x="3984160" y="3125453"/>
              <a:ext cx="940155" cy="1751681"/>
            </a:xfrm>
            <a:custGeom>
              <a:avLst/>
              <a:gdLst>
                <a:gd name="T0" fmla="*/ 1900 w 3419"/>
                <a:gd name="T1" fmla="*/ 2915 h 6383"/>
                <a:gd name="T2" fmla="*/ 2115 w 3419"/>
                <a:gd name="T3" fmla="*/ 1691 h 6383"/>
                <a:gd name="T4" fmla="*/ 2082 w 3419"/>
                <a:gd name="T5" fmla="*/ 618 h 6383"/>
                <a:gd name="T6" fmla="*/ 2420 w 3419"/>
                <a:gd name="T7" fmla="*/ 99 h 6383"/>
                <a:gd name="T8" fmla="*/ 2469 w 3419"/>
                <a:gd name="T9" fmla="*/ 82 h 6383"/>
                <a:gd name="T10" fmla="*/ 3160 w 3419"/>
                <a:gd name="T11" fmla="*/ 236 h 6383"/>
                <a:gd name="T12" fmla="*/ 3226 w 3419"/>
                <a:gd name="T13" fmla="*/ 332 h 6383"/>
                <a:gd name="T14" fmla="*/ 3304 w 3419"/>
                <a:gd name="T15" fmla="*/ 932 h 6383"/>
                <a:gd name="T16" fmla="*/ 3419 w 3419"/>
                <a:gd name="T17" fmla="*/ 3851 h 6383"/>
                <a:gd name="T18" fmla="*/ 3268 w 3419"/>
                <a:gd name="T19" fmla="*/ 5086 h 6383"/>
                <a:gd name="T20" fmla="*/ 3262 w 3419"/>
                <a:gd name="T21" fmla="*/ 5109 h 6383"/>
                <a:gd name="T22" fmla="*/ 3069 w 3419"/>
                <a:gd name="T23" fmla="*/ 5824 h 6383"/>
                <a:gd name="T24" fmla="*/ 3046 w 3419"/>
                <a:gd name="T25" fmla="*/ 5929 h 6383"/>
                <a:gd name="T26" fmla="*/ 3045 w 3419"/>
                <a:gd name="T27" fmla="*/ 6369 h 6383"/>
                <a:gd name="T28" fmla="*/ 3031 w 3419"/>
                <a:gd name="T29" fmla="*/ 6383 h 6383"/>
                <a:gd name="T30" fmla="*/ 686 w 3419"/>
                <a:gd name="T31" fmla="*/ 6383 h 6383"/>
                <a:gd name="T32" fmla="*/ 686 w 3419"/>
                <a:gd name="T33" fmla="*/ 6124 h 6383"/>
                <a:gd name="T34" fmla="*/ 623 w 3419"/>
                <a:gd name="T35" fmla="*/ 5955 h 6383"/>
                <a:gd name="T36" fmla="*/ 0 w 3419"/>
                <a:gd name="T37" fmla="*/ 5235 h 6383"/>
                <a:gd name="T38" fmla="*/ 1088 w 3419"/>
                <a:gd name="T39" fmla="*/ 3765 h 6383"/>
                <a:gd name="T40" fmla="*/ 1169 w 3419"/>
                <a:gd name="T41" fmla="*/ 3654 h 6383"/>
                <a:gd name="T42" fmla="*/ 1900 w 3419"/>
                <a:gd name="T43" fmla="*/ 2915 h 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9" h="6383">
                  <a:moveTo>
                    <a:pt x="1900" y="2915"/>
                  </a:moveTo>
                  <a:cubicBezTo>
                    <a:pt x="1957" y="2777"/>
                    <a:pt x="2141" y="2214"/>
                    <a:pt x="2115" y="1691"/>
                  </a:cubicBezTo>
                  <a:cubicBezTo>
                    <a:pt x="2082" y="618"/>
                    <a:pt x="2082" y="618"/>
                    <a:pt x="2082" y="618"/>
                  </a:cubicBezTo>
                  <a:cubicBezTo>
                    <a:pt x="2082" y="618"/>
                    <a:pt x="2087" y="257"/>
                    <a:pt x="2420" y="99"/>
                  </a:cubicBezTo>
                  <a:cubicBezTo>
                    <a:pt x="2436" y="92"/>
                    <a:pt x="2452" y="86"/>
                    <a:pt x="2469" y="82"/>
                  </a:cubicBezTo>
                  <a:cubicBezTo>
                    <a:pt x="2564" y="59"/>
                    <a:pt x="2901" y="0"/>
                    <a:pt x="3160" y="236"/>
                  </a:cubicBezTo>
                  <a:cubicBezTo>
                    <a:pt x="3189" y="263"/>
                    <a:pt x="3211" y="296"/>
                    <a:pt x="3226" y="332"/>
                  </a:cubicBezTo>
                  <a:cubicBezTo>
                    <a:pt x="3258" y="415"/>
                    <a:pt x="3304" y="591"/>
                    <a:pt x="3304" y="932"/>
                  </a:cubicBezTo>
                  <a:cubicBezTo>
                    <a:pt x="3419" y="3851"/>
                    <a:pt x="3419" y="3851"/>
                    <a:pt x="3419" y="3851"/>
                  </a:cubicBezTo>
                  <a:cubicBezTo>
                    <a:pt x="3419" y="3851"/>
                    <a:pt x="3414" y="4587"/>
                    <a:pt x="3268" y="5086"/>
                  </a:cubicBezTo>
                  <a:cubicBezTo>
                    <a:pt x="3265" y="5094"/>
                    <a:pt x="3263" y="5102"/>
                    <a:pt x="3262" y="5109"/>
                  </a:cubicBezTo>
                  <a:cubicBezTo>
                    <a:pt x="3247" y="5186"/>
                    <a:pt x="3159" y="5622"/>
                    <a:pt x="3069" y="5824"/>
                  </a:cubicBezTo>
                  <a:cubicBezTo>
                    <a:pt x="3054" y="5857"/>
                    <a:pt x="3046" y="5893"/>
                    <a:pt x="3046" y="5929"/>
                  </a:cubicBezTo>
                  <a:cubicBezTo>
                    <a:pt x="3045" y="6369"/>
                    <a:pt x="3045" y="6369"/>
                    <a:pt x="3045" y="6369"/>
                  </a:cubicBezTo>
                  <a:cubicBezTo>
                    <a:pt x="3045" y="6377"/>
                    <a:pt x="3039" y="6383"/>
                    <a:pt x="3031" y="6383"/>
                  </a:cubicBezTo>
                  <a:cubicBezTo>
                    <a:pt x="686" y="6383"/>
                    <a:pt x="686" y="6383"/>
                    <a:pt x="686" y="6383"/>
                  </a:cubicBezTo>
                  <a:cubicBezTo>
                    <a:pt x="686" y="6124"/>
                    <a:pt x="686" y="6124"/>
                    <a:pt x="686" y="6124"/>
                  </a:cubicBezTo>
                  <a:cubicBezTo>
                    <a:pt x="686" y="6062"/>
                    <a:pt x="663" y="6002"/>
                    <a:pt x="623" y="5955"/>
                  </a:cubicBezTo>
                  <a:cubicBezTo>
                    <a:pt x="0" y="5235"/>
                    <a:pt x="0" y="5235"/>
                    <a:pt x="0" y="5235"/>
                  </a:cubicBezTo>
                  <a:cubicBezTo>
                    <a:pt x="1088" y="3765"/>
                    <a:pt x="1088" y="3765"/>
                    <a:pt x="1088" y="3765"/>
                  </a:cubicBezTo>
                  <a:cubicBezTo>
                    <a:pt x="1113" y="3731"/>
                    <a:pt x="1143" y="3687"/>
                    <a:pt x="1169" y="3654"/>
                  </a:cubicBezTo>
                  <a:cubicBezTo>
                    <a:pt x="1191" y="3624"/>
                    <a:pt x="1515" y="3854"/>
                    <a:pt x="1900" y="2915"/>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ḻïḓê"/>
            <p:cNvSpPr/>
            <p:nvPr/>
          </p:nvSpPr>
          <p:spPr bwMode="auto">
            <a:xfrm>
              <a:off x="4623793" y="3192106"/>
              <a:ext cx="219837" cy="203466"/>
            </a:xfrm>
            <a:custGeom>
              <a:avLst/>
              <a:gdLst>
                <a:gd name="T0" fmla="*/ 684 w 798"/>
                <a:gd name="T1" fmla="*/ 740 h 741"/>
                <a:gd name="T2" fmla="*/ 91 w 798"/>
                <a:gd name="T3" fmla="*/ 729 h 741"/>
                <a:gd name="T4" fmla="*/ 2 w 798"/>
                <a:gd name="T5" fmla="*/ 635 h 741"/>
                <a:gd name="T6" fmla="*/ 15 w 798"/>
                <a:gd name="T7" fmla="*/ 310 h 741"/>
                <a:gd name="T8" fmla="*/ 366 w 798"/>
                <a:gd name="T9" fmla="*/ 19 h 741"/>
                <a:gd name="T10" fmla="*/ 758 w 798"/>
                <a:gd name="T11" fmla="*/ 242 h 741"/>
                <a:gd name="T12" fmla="*/ 778 w 798"/>
                <a:gd name="T13" fmla="*/ 547 h 741"/>
                <a:gd name="T14" fmla="*/ 776 w 798"/>
                <a:gd name="T15" fmla="*/ 651 h 741"/>
                <a:gd name="T16" fmla="*/ 684 w 798"/>
                <a:gd name="T17" fmla="*/ 74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741">
                  <a:moveTo>
                    <a:pt x="684" y="740"/>
                  </a:moveTo>
                  <a:cubicBezTo>
                    <a:pt x="91" y="729"/>
                    <a:pt x="91" y="729"/>
                    <a:pt x="91" y="729"/>
                  </a:cubicBezTo>
                  <a:cubicBezTo>
                    <a:pt x="40" y="728"/>
                    <a:pt x="0" y="685"/>
                    <a:pt x="2" y="635"/>
                  </a:cubicBezTo>
                  <a:cubicBezTo>
                    <a:pt x="15" y="310"/>
                    <a:pt x="15" y="310"/>
                    <a:pt x="15" y="310"/>
                  </a:cubicBezTo>
                  <a:cubicBezTo>
                    <a:pt x="15" y="310"/>
                    <a:pt x="41" y="53"/>
                    <a:pt x="366" y="19"/>
                  </a:cubicBezTo>
                  <a:cubicBezTo>
                    <a:pt x="366" y="19"/>
                    <a:pt x="640" y="0"/>
                    <a:pt x="758" y="242"/>
                  </a:cubicBezTo>
                  <a:cubicBezTo>
                    <a:pt x="758" y="242"/>
                    <a:pt x="798" y="342"/>
                    <a:pt x="778" y="547"/>
                  </a:cubicBezTo>
                  <a:cubicBezTo>
                    <a:pt x="776" y="651"/>
                    <a:pt x="776" y="651"/>
                    <a:pt x="776" y="651"/>
                  </a:cubicBezTo>
                  <a:cubicBezTo>
                    <a:pt x="776" y="701"/>
                    <a:pt x="734" y="741"/>
                    <a:pt x="684" y="74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ṡḷidé"/>
            <p:cNvSpPr/>
            <p:nvPr/>
          </p:nvSpPr>
          <p:spPr bwMode="auto">
            <a:xfrm>
              <a:off x="3951419" y="4844392"/>
              <a:ext cx="1081646" cy="480602"/>
            </a:xfrm>
            <a:custGeom>
              <a:avLst/>
              <a:gdLst>
                <a:gd name="T0" fmla="*/ 375 w 3937"/>
                <a:gd name="T1" fmla="*/ 1749 h 1749"/>
                <a:gd name="T2" fmla="*/ 3563 w 3937"/>
                <a:gd name="T3" fmla="*/ 1745 h 1749"/>
                <a:gd name="T4" fmla="*/ 3937 w 3937"/>
                <a:gd name="T5" fmla="*/ 1371 h 1749"/>
                <a:gd name="T6" fmla="*/ 3936 w 3937"/>
                <a:gd name="T7" fmla="*/ 374 h 1749"/>
                <a:gd name="T8" fmla="*/ 3561 w 3937"/>
                <a:gd name="T9" fmla="*/ 0 h 1749"/>
                <a:gd name="T10" fmla="*/ 374 w 3937"/>
                <a:gd name="T11" fmla="*/ 3 h 1749"/>
                <a:gd name="T12" fmla="*/ 0 w 3937"/>
                <a:gd name="T13" fmla="*/ 378 h 1749"/>
                <a:gd name="T14" fmla="*/ 1 w 3937"/>
                <a:gd name="T15" fmla="*/ 1375 h 1749"/>
                <a:gd name="T16" fmla="*/ 375 w 3937"/>
                <a:gd name="T17"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7" h="1749">
                  <a:moveTo>
                    <a:pt x="375" y="1749"/>
                  </a:moveTo>
                  <a:cubicBezTo>
                    <a:pt x="3563" y="1745"/>
                    <a:pt x="3563" y="1745"/>
                    <a:pt x="3563" y="1745"/>
                  </a:cubicBezTo>
                  <a:cubicBezTo>
                    <a:pt x="3769" y="1745"/>
                    <a:pt x="3937" y="1576"/>
                    <a:pt x="3937" y="1371"/>
                  </a:cubicBezTo>
                  <a:cubicBezTo>
                    <a:pt x="3936" y="374"/>
                    <a:pt x="3936" y="374"/>
                    <a:pt x="3936" y="374"/>
                  </a:cubicBezTo>
                  <a:cubicBezTo>
                    <a:pt x="3936" y="168"/>
                    <a:pt x="3767" y="0"/>
                    <a:pt x="3561" y="0"/>
                  </a:cubicBezTo>
                  <a:cubicBezTo>
                    <a:pt x="374" y="3"/>
                    <a:pt x="374" y="3"/>
                    <a:pt x="374" y="3"/>
                  </a:cubicBezTo>
                  <a:cubicBezTo>
                    <a:pt x="168" y="3"/>
                    <a:pt x="0" y="172"/>
                    <a:pt x="0" y="378"/>
                  </a:cubicBezTo>
                  <a:cubicBezTo>
                    <a:pt x="1" y="1375"/>
                    <a:pt x="1" y="1375"/>
                    <a:pt x="1" y="1375"/>
                  </a:cubicBezTo>
                  <a:cubicBezTo>
                    <a:pt x="1" y="1581"/>
                    <a:pt x="170" y="1749"/>
                    <a:pt x="375" y="174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ş1ïḓé"/>
            <p:cNvSpPr/>
            <p:nvPr/>
          </p:nvSpPr>
          <p:spPr bwMode="auto">
            <a:xfrm>
              <a:off x="5817696" y="2481144"/>
              <a:ext cx="373022" cy="299353"/>
            </a:xfrm>
            <a:custGeom>
              <a:avLst/>
              <a:gdLst>
                <a:gd name="T0" fmla="*/ 1359 w 1359"/>
                <a:gd name="T1" fmla="*/ 134 h 1093"/>
                <a:gd name="T2" fmla="*/ 29 w 1359"/>
                <a:gd name="T3" fmla="*/ 54 h 1093"/>
                <a:gd name="T4" fmla="*/ 903 w 1359"/>
                <a:gd name="T5" fmla="*/ 1093 h 1093"/>
                <a:gd name="T6" fmla="*/ 1283 w 1359"/>
                <a:gd name="T7" fmla="*/ 731 h 1093"/>
                <a:gd name="T8" fmla="*/ 1359 w 1359"/>
                <a:gd name="T9" fmla="*/ 134 h 1093"/>
              </a:gdLst>
              <a:ahLst/>
              <a:cxnLst>
                <a:cxn ang="0">
                  <a:pos x="T0" y="T1"/>
                </a:cxn>
                <a:cxn ang="0">
                  <a:pos x="T2" y="T3"/>
                </a:cxn>
                <a:cxn ang="0">
                  <a:pos x="T4" y="T5"/>
                </a:cxn>
                <a:cxn ang="0">
                  <a:pos x="T6" y="T7"/>
                </a:cxn>
                <a:cxn ang="0">
                  <a:pos x="T8" y="T9"/>
                </a:cxn>
              </a:cxnLst>
              <a:rect l="0" t="0" r="r" b="b"/>
              <a:pathLst>
                <a:path w="1359" h="1093">
                  <a:moveTo>
                    <a:pt x="1359" y="134"/>
                  </a:moveTo>
                  <a:cubicBezTo>
                    <a:pt x="1359" y="134"/>
                    <a:pt x="59" y="0"/>
                    <a:pt x="29" y="54"/>
                  </a:cubicBezTo>
                  <a:cubicBezTo>
                    <a:pt x="0" y="108"/>
                    <a:pt x="903" y="1093"/>
                    <a:pt x="903" y="1093"/>
                  </a:cubicBezTo>
                  <a:cubicBezTo>
                    <a:pt x="1283" y="731"/>
                    <a:pt x="1283" y="731"/>
                    <a:pt x="1283" y="731"/>
                  </a:cubicBezTo>
                  <a:lnTo>
                    <a:pt x="1359" y="134"/>
                  </a:lnTo>
                  <a:close/>
                </a:path>
              </a:pathLst>
            </a:custGeom>
            <a:solidFill>
              <a:srgbClr val="F9C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šļîḋé"/>
            <p:cNvSpPr/>
            <p:nvPr/>
          </p:nvSpPr>
          <p:spPr bwMode="auto">
            <a:xfrm>
              <a:off x="5820034" y="2485821"/>
              <a:ext cx="147338" cy="120443"/>
            </a:xfrm>
            <a:custGeom>
              <a:avLst/>
              <a:gdLst>
                <a:gd name="T0" fmla="*/ 537 w 537"/>
                <a:gd name="T1" fmla="*/ 43 h 440"/>
                <a:gd name="T2" fmla="*/ 13 w 537"/>
                <a:gd name="T3" fmla="*/ 30 h 440"/>
                <a:gd name="T4" fmla="*/ 330 w 537"/>
                <a:gd name="T5" fmla="*/ 440 h 440"/>
                <a:gd name="T6" fmla="*/ 537 w 537"/>
                <a:gd name="T7" fmla="*/ 43 h 440"/>
              </a:gdLst>
              <a:ahLst/>
              <a:cxnLst>
                <a:cxn ang="0">
                  <a:pos x="T0" y="T1"/>
                </a:cxn>
                <a:cxn ang="0">
                  <a:pos x="T2" y="T3"/>
                </a:cxn>
                <a:cxn ang="0">
                  <a:pos x="T4" y="T5"/>
                </a:cxn>
                <a:cxn ang="0">
                  <a:pos x="T6" y="T7"/>
                </a:cxn>
              </a:cxnLst>
              <a:rect l="0" t="0" r="r" b="b"/>
              <a:pathLst>
                <a:path w="537" h="440">
                  <a:moveTo>
                    <a:pt x="537" y="43"/>
                  </a:moveTo>
                  <a:cubicBezTo>
                    <a:pt x="537" y="43"/>
                    <a:pt x="24" y="0"/>
                    <a:pt x="13" y="30"/>
                  </a:cubicBezTo>
                  <a:cubicBezTo>
                    <a:pt x="0" y="67"/>
                    <a:pt x="330" y="440"/>
                    <a:pt x="330" y="440"/>
                  </a:cubicBezTo>
                  <a:lnTo>
                    <a:pt x="537" y="43"/>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ṣḻíḑe"/>
            <p:cNvSpPr/>
            <p:nvPr/>
          </p:nvSpPr>
          <p:spPr bwMode="auto">
            <a:xfrm>
              <a:off x="6774221" y="2780496"/>
              <a:ext cx="691084" cy="512174"/>
            </a:xfrm>
            <a:custGeom>
              <a:avLst/>
              <a:gdLst>
                <a:gd name="T0" fmla="*/ 0 w 2513"/>
                <a:gd name="T1" fmla="*/ 743 h 1867"/>
                <a:gd name="T2" fmla="*/ 2513 w 2513"/>
                <a:gd name="T3" fmla="*/ 1867 h 1867"/>
                <a:gd name="T4" fmla="*/ 1536 w 2513"/>
                <a:gd name="T5" fmla="*/ 0 h 1867"/>
                <a:gd name="T6" fmla="*/ 0 w 2513"/>
                <a:gd name="T7" fmla="*/ 743 h 1867"/>
              </a:gdLst>
              <a:ahLst/>
              <a:cxnLst>
                <a:cxn ang="0">
                  <a:pos x="T0" y="T1"/>
                </a:cxn>
                <a:cxn ang="0">
                  <a:pos x="T2" y="T3"/>
                </a:cxn>
                <a:cxn ang="0">
                  <a:pos x="T4" y="T5"/>
                </a:cxn>
                <a:cxn ang="0">
                  <a:pos x="T6" y="T7"/>
                </a:cxn>
              </a:cxnLst>
              <a:rect l="0" t="0" r="r" b="b"/>
              <a:pathLst>
                <a:path w="2513" h="1867">
                  <a:moveTo>
                    <a:pt x="0" y="743"/>
                  </a:moveTo>
                  <a:cubicBezTo>
                    <a:pt x="47" y="751"/>
                    <a:pt x="1047" y="1608"/>
                    <a:pt x="2513" y="1867"/>
                  </a:cubicBezTo>
                  <a:cubicBezTo>
                    <a:pt x="1536" y="0"/>
                    <a:pt x="1536" y="0"/>
                    <a:pt x="1536" y="0"/>
                  </a:cubicBezTo>
                  <a:lnTo>
                    <a:pt x="0" y="743"/>
                  </a:lnTo>
                  <a:close/>
                </a:path>
              </a:pathLst>
            </a:custGeom>
            <a:solidFill>
              <a:srgbClr val="E0BA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sḷíḓê"/>
            <p:cNvSpPr/>
            <p:nvPr/>
          </p:nvSpPr>
          <p:spPr bwMode="auto">
            <a:xfrm>
              <a:off x="6415232" y="2629650"/>
              <a:ext cx="1493256" cy="1207935"/>
            </a:xfrm>
            <a:custGeom>
              <a:avLst/>
              <a:gdLst>
                <a:gd name="T0" fmla="*/ 5071 w 5430"/>
                <a:gd name="T1" fmla="*/ 2129 h 4397"/>
                <a:gd name="T2" fmla="*/ 3657 w 5430"/>
                <a:gd name="T3" fmla="*/ 408 h 4397"/>
                <a:gd name="T4" fmla="*/ 3372 w 5430"/>
                <a:gd name="T5" fmla="*/ 168 h 4397"/>
                <a:gd name="T6" fmla="*/ 2774 w 5430"/>
                <a:gd name="T7" fmla="*/ 25 h 4397"/>
                <a:gd name="T8" fmla="*/ 0 w 5430"/>
                <a:gd name="T9" fmla="*/ 356 h 4397"/>
                <a:gd name="T10" fmla="*/ 1193 w 5430"/>
                <a:gd name="T11" fmla="*/ 1297 h 4397"/>
                <a:gd name="T12" fmla="*/ 2567 w 5430"/>
                <a:gd name="T13" fmla="*/ 1066 h 4397"/>
                <a:gd name="T14" fmla="*/ 2917 w 5430"/>
                <a:gd name="T15" fmla="*/ 1412 h 4397"/>
                <a:gd name="T16" fmla="*/ 3424 w 5430"/>
                <a:gd name="T17" fmla="*/ 2368 h 4397"/>
                <a:gd name="T18" fmla="*/ 3286 w 5430"/>
                <a:gd name="T19" fmla="*/ 3392 h 4397"/>
                <a:gd name="T20" fmla="*/ 3126 w 5430"/>
                <a:gd name="T21" fmla="*/ 3518 h 4397"/>
                <a:gd name="T22" fmla="*/ 4855 w 5430"/>
                <a:gd name="T23" fmla="*/ 4397 h 4397"/>
                <a:gd name="T24" fmla="*/ 5217 w 5430"/>
                <a:gd name="T25" fmla="*/ 3178 h 4397"/>
                <a:gd name="T26" fmla="*/ 5071 w 5430"/>
                <a:gd name="T27" fmla="*/ 2129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0" h="4397">
                  <a:moveTo>
                    <a:pt x="5071" y="2129"/>
                  </a:moveTo>
                  <a:cubicBezTo>
                    <a:pt x="3657" y="408"/>
                    <a:pt x="3657" y="408"/>
                    <a:pt x="3657" y="408"/>
                  </a:cubicBezTo>
                  <a:cubicBezTo>
                    <a:pt x="3657" y="408"/>
                    <a:pt x="3541" y="281"/>
                    <a:pt x="3372" y="168"/>
                  </a:cubicBezTo>
                  <a:cubicBezTo>
                    <a:pt x="3196" y="50"/>
                    <a:pt x="2984" y="0"/>
                    <a:pt x="2774" y="25"/>
                  </a:cubicBezTo>
                  <a:cubicBezTo>
                    <a:pt x="0" y="356"/>
                    <a:pt x="0" y="356"/>
                    <a:pt x="0" y="356"/>
                  </a:cubicBezTo>
                  <a:cubicBezTo>
                    <a:pt x="1193" y="1297"/>
                    <a:pt x="1193" y="1297"/>
                    <a:pt x="1193" y="1297"/>
                  </a:cubicBezTo>
                  <a:cubicBezTo>
                    <a:pt x="2567" y="1066"/>
                    <a:pt x="2567" y="1066"/>
                    <a:pt x="2567" y="1066"/>
                  </a:cubicBezTo>
                  <a:cubicBezTo>
                    <a:pt x="2567" y="1066"/>
                    <a:pt x="2753" y="1037"/>
                    <a:pt x="2917" y="1412"/>
                  </a:cubicBezTo>
                  <a:cubicBezTo>
                    <a:pt x="3424" y="2368"/>
                    <a:pt x="3424" y="2368"/>
                    <a:pt x="3424" y="2368"/>
                  </a:cubicBezTo>
                  <a:cubicBezTo>
                    <a:pt x="3603" y="2704"/>
                    <a:pt x="3549" y="3119"/>
                    <a:pt x="3286" y="3392"/>
                  </a:cubicBezTo>
                  <a:cubicBezTo>
                    <a:pt x="3238" y="3442"/>
                    <a:pt x="3185" y="3485"/>
                    <a:pt x="3126" y="3518"/>
                  </a:cubicBezTo>
                  <a:cubicBezTo>
                    <a:pt x="4855" y="4397"/>
                    <a:pt x="4855" y="4397"/>
                    <a:pt x="4855" y="4397"/>
                  </a:cubicBezTo>
                  <a:cubicBezTo>
                    <a:pt x="5217" y="3178"/>
                    <a:pt x="5217" y="3178"/>
                    <a:pt x="5217" y="3178"/>
                  </a:cubicBezTo>
                  <a:cubicBezTo>
                    <a:pt x="5217" y="3178"/>
                    <a:pt x="5430" y="2574"/>
                    <a:pt x="5071" y="2129"/>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šḷïḋé"/>
            <p:cNvSpPr/>
            <p:nvPr/>
          </p:nvSpPr>
          <p:spPr bwMode="auto">
            <a:xfrm>
              <a:off x="7203372" y="4500604"/>
              <a:ext cx="1373982" cy="1648778"/>
            </a:xfrm>
            <a:custGeom>
              <a:avLst/>
              <a:gdLst>
                <a:gd name="T0" fmla="*/ 1175 w 1175"/>
                <a:gd name="T1" fmla="*/ 891 h 1410"/>
                <a:gd name="T2" fmla="*/ 1175 w 1175"/>
                <a:gd name="T3" fmla="*/ 1410 h 1410"/>
                <a:gd name="T4" fmla="*/ 524 w 1175"/>
                <a:gd name="T5" fmla="*/ 1410 h 1410"/>
                <a:gd name="T6" fmla="*/ 0 w 1175"/>
                <a:gd name="T7" fmla="*/ 363 h 1410"/>
                <a:gd name="T8" fmla="*/ 2 w 1175"/>
                <a:gd name="T9" fmla="*/ 362 h 1410"/>
                <a:gd name="T10" fmla="*/ 391 w 1175"/>
                <a:gd name="T11" fmla="*/ 168 h 1410"/>
                <a:gd name="T12" fmla="*/ 729 w 1175"/>
                <a:gd name="T13" fmla="*/ 0 h 1410"/>
                <a:gd name="T14" fmla="*/ 1175 w 1175"/>
                <a:gd name="T15" fmla="*/ 891 h 1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5" h="1410">
                  <a:moveTo>
                    <a:pt x="1175" y="891"/>
                  </a:moveTo>
                  <a:lnTo>
                    <a:pt x="1175" y="1410"/>
                  </a:lnTo>
                  <a:lnTo>
                    <a:pt x="524" y="1410"/>
                  </a:lnTo>
                  <a:lnTo>
                    <a:pt x="0" y="363"/>
                  </a:lnTo>
                  <a:lnTo>
                    <a:pt x="2" y="362"/>
                  </a:lnTo>
                  <a:lnTo>
                    <a:pt x="391" y="168"/>
                  </a:lnTo>
                  <a:lnTo>
                    <a:pt x="729" y="0"/>
                  </a:lnTo>
                  <a:lnTo>
                    <a:pt x="1175" y="891"/>
                  </a:lnTo>
                  <a:close/>
                </a:path>
              </a:pathLst>
            </a:custGeom>
            <a:solidFill>
              <a:srgbClr val="4142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ṣľïḓé"/>
            <p:cNvSpPr/>
            <p:nvPr/>
          </p:nvSpPr>
          <p:spPr bwMode="auto">
            <a:xfrm>
              <a:off x="7205710" y="4697054"/>
              <a:ext cx="1181040" cy="1452328"/>
            </a:xfrm>
            <a:custGeom>
              <a:avLst/>
              <a:gdLst>
                <a:gd name="T0" fmla="*/ 1010 w 1010"/>
                <a:gd name="T1" fmla="*/ 1242 h 1242"/>
                <a:gd name="T2" fmla="*/ 523 w 1010"/>
                <a:gd name="T3" fmla="*/ 1242 h 1242"/>
                <a:gd name="T4" fmla="*/ 0 w 1010"/>
                <a:gd name="T5" fmla="*/ 194 h 1242"/>
                <a:gd name="T6" fmla="*/ 389 w 1010"/>
                <a:gd name="T7" fmla="*/ 0 h 1242"/>
                <a:gd name="T8" fmla="*/ 1010 w 1010"/>
                <a:gd name="T9" fmla="*/ 1242 h 1242"/>
              </a:gdLst>
              <a:ahLst/>
              <a:cxnLst>
                <a:cxn ang="0">
                  <a:pos x="T0" y="T1"/>
                </a:cxn>
                <a:cxn ang="0">
                  <a:pos x="T2" y="T3"/>
                </a:cxn>
                <a:cxn ang="0">
                  <a:pos x="T4" y="T5"/>
                </a:cxn>
                <a:cxn ang="0">
                  <a:pos x="T6" y="T7"/>
                </a:cxn>
                <a:cxn ang="0">
                  <a:pos x="T8" y="T9"/>
                </a:cxn>
              </a:cxnLst>
              <a:rect l="0" t="0" r="r" b="b"/>
              <a:pathLst>
                <a:path w="1010" h="1242">
                  <a:moveTo>
                    <a:pt x="1010" y="1242"/>
                  </a:moveTo>
                  <a:lnTo>
                    <a:pt x="523" y="1242"/>
                  </a:lnTo>
                  <a:lnTo>
                    <a:pt x="0" y="194"/>
                  </a:lnTo>
                  <a:lnTo>
                    <a:pt x="389" y="0"/>
                  </a:lnTo>
                  <a:lnTo>
                    <a:pt x="1010" y="1242"/>
                  </a:lnTo>
                  <a:close/>
                </a:path>
              </a:pathLst>
            </a:custGeom>
            <a:solidFill>
              <a:srgbClr val="35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ṥļíďè"/>
            <p:cNvSpPr/>
            <p:nvPr/>
          </p:nvSpPr>
          <p:spPr bwMode="auto">
            <a:xfrm>
              <a:off x="6052735" y="2517393"/>
              <a:ext cx="1679181" cy="996283"/>
            </a:xfrm>
            <a:custGeom>
              <a:avLst/>
              <a:gdLst>
                <a:gd name="T0" fmla="*/ 501 w 6104"/>
                <a:gd name="T1" fmla="*/ 0 h 3631"/>
                <a:gd name="T2" fmla="*/ 6104 w 6104"/>
                <a:gd name="T3" fmla="*/ 2699 h 3631"/>
                <a:gd name="T4" fmla="*/ 5653 w 6104"/>
                <a:gd name="T5" fmla="*/ 3631 h 3631"/>
                <a:gd name="T6" fmla="*/ 46 w 6104"/>
                <a:gd name="T7" fmla="*/ 960 h 3631"/>
                <a:gd name="T8" fmla="*/ 143 w 6104"/>
                <a:gd name="T9" fmla="*/ 778 h 3631"/>
                <a:gd name="T10" fmla="*/ 240 w 6104"/>
                <a:gd name="T11" fmla="*/ 593 h 3631"/>
                <a:gd name="T12" fmla="*/ 337 w 6104"/>
                <a:gd name="T13" fmla="*/ 377 h 3631"/>
                <a:gd name="T14" fmla="*/ 411 w 6104"/>
                <a:gd name="T15" fmla="*/ 197 h 3631"/>
                <a:gd name="T16" fmla="*/ 501 w 6104"/>
                <a:gd name="T17" fmla="*/ 0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4" h="3631">
                  <a:moveTo>
                    <a:pt x="501" y="0"/>
                  </a:moveTo>
                  <a:cubicBezTo>
                    <a:pt x="6104" y="2699"/>
                    <a:pt x="6104" y="2699"/>
                    <a:pt x="6104" y="2699"/>
                  </a:cubicBezTo>
                  <a:cubicBezTo>
                    <a:pt x="5653" y="3631"/>
                    <a:pt x="5653" y="3631"/>
                    <a:pt x="5653" y="3631"/>
                  </a:cubicBezTo>
                  <a:cubicBezTo>
                    <a:pt x="46" y="960"/>
                    <a:pt x="46" y="960"/>
                    <a:pt x="46" y="960"/>
                  </a:cubicBezTo>
                  <a:cubicBezTo>
                    <a:pt x="46" y="960"/>
                    <a:pt x="0" y="801"/>
                    <a:pt x="143" y="778"/>
                  </a:cubicBezTo>
                  <a:cubicBezTo>
                    <a:pt x="143" y="778"/>
                    <a:pt x="63" y="638"/>
                    <a:pt x="240" y="593"/>
                  </a:cubicBezTo>
                  <a:cubicBezTo>
                    <a:pt x="240" y="593"/>
                    <a:pt x="164" y="459"/>
                    <a:pt x="337" y="377"/>
                  </a:cubicBezTo>
                  <a:cubicBezTo>
                    <a:pt x="337" y="377"/>
                    <a:pt x="261" y="245"/>
                    <a:pt x="411" y="197"/>
                  </a:cubicBezTo>
                  <a:cubicBezTo>
                    <a:pt x="411" y="197"/>
                    <a:pt x="343" y="102"/>
                    <a:pt x="501" y="0"/>
                  </a:cubicBezTo>
                  <a:close/>
                </a:path>
              </a:pathLst>
            </a:custGeom>
            <a:solidFill>
              <a:srgbClr val="FBBF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s1iḍe"/>
            <p:cNvSpPr/>
            <p:nvPr/>
          </p:nvSpPr>
          <p:spPr bwMode="auto">
            <a:xfrm>
              <a:off x="6052735" y="2644852"/>
              <a:ext cx="1614868" cy="868825"/>
            </a:xfrm>
            <a:custGeom>
              <a:avLst/>
              <a:gdLst>
                <a:gd name="T0" fmla="*/ 237 w 5872"/>
                <a:gd name="T1" fmla="*/ 0 h 3165"/>
                <a:gd name="T2" fmla="*/ 240 w 5872"/>
                <a:gd name="T3" fmla="*/ 127 h 3165"/>
                <a:gd name="T4" fmla="*/ 143 w 5872"/>
                <a:gd name="T5" fmla="*/ 312 h 3165"/>
                <a:gd name="T6" fmla="*/ 46 w 5872"/>
                <a:gd name="T7" fmla="*/ 494 h 3165"/>
                <a:gd name="T8" fmla="*/ 5653 w 5872"/>
                <a:gd name="T9" fmla="*/ 3165 h 3165"/>
                <a:gd name="T10" fmla="*/ 5872 w 5872"/>
                <a:gd name="T11" fmla="*/ 2711 h 3165"/>
                <a:gd name="T12" fmla="*/ 237 w 5872"/>
                <a:gd name="T13" fmla="*/ 0 h 3165"/>
              </a:gdLst>
              <a:ahLst/>
              <a:cxnLst>
                <a:cxn ang="0">
                  <a:pos x="T0" y="T1"/>
                </a:cxn>
                <a:cxn ang="0">
                  <a:pos x="T2" y="T3"/>
                </a:cxn>
                <a:cxn ang="0">
                  <a:pos x="T4" y="T5"/>
                </a:cxn>
                <a:cxn ang="0">
                  <a:pos x="T6" y="T7"/>
                </a:cxn>
                <a:cxn ang="0">
                  <a:pos x="T8" y="T9"/>
                </a:cxn>
                <a:cxn ang="0">
                  <a:pos x="T10" y="T11"/>
                </a:cxn>
                <a:cxn ang="0">
                  <a:pos x="T12" y="T13"/>
                </a:cxn>
              </a:cxnLst>
              <a:rect l="0" t="0" r="r" b="b"/>
              <a:pathLst>
                <a:path w="5872" h="3165">
                  <a:moveTo>
                    <a:pt x="237" y="0"/>
                  </a:moveTo>
                  <a:cubicBezTo>
                    <a:pt x="205" y="65"/>
                    <a:pt x="240" y="127"/>
                    <a:pt x="240" y="127"/>
                  </a:cubicBezTo>
                  <a:cubicBezTo>
                    <a:pt x="63" y="172"/>
                    <a:pt x="143" y="312"/>
                    <a:pt x="143" y="312"/>
                  </a:cubicBezTo>
                  <a:cubicBezTo>
                    <a:pt x="0" y="335"/>
                    <a:pt x="46" y="494"/>
                    <a:pt x="46" y="494"/>
                  </a:cubicBezTo>
                  <a:cubicBezTo>
                    <a:pt x="5653" y="3165"/>
                    <a:pt x="5653" y="3165"/>
                    <a:pt x="5653" y="3165"/>
                  </a:cubicBezTo>
                  <a:cubicBezTo>
                    <a:pt x="5872" y="2711"/>
                    <a:pt x="5872" y="2711"/>
                    <a:pt x="5872" y="2711"/>
                  </a:cubicBezTo>
                  <a:lnTo>
                    <a:pt x="237" y="0"/>
                  </a:lnTo>
                  <a:close/>
                </a:path>
              </a:pathLst>
            </a:custGeom>
            <a:solidFill>
              <a:srgbClr val="F9A8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śḷîḑê"/>
            <p:cNvSpPr/>
            <p:nvPr/>
          </p:nvSpPr>
          <p:spPr bwMode="auto">
            <a:xfrm>
              <a:off x="6373136" y="2884568"/>
              <a:ext cx="1378660" cy="1599666"/>
            </a:xfrm>
            <a:custGeom>
              <a:avLst/>
              <a:gdLst>
                <a:gd name="T0" fmla="*/ 2313 w 5014"/>
                <a:gd name="T1" fmla="*/ 2263 h 5824"/>
                <a:gd name="T2" fmla="*/ 1584 w 5014"/>
                <a:gd name="T3" fmla="*/ 1277 h 5824"/>
                <a:gd name="T4" fmla="*/ 1139 w 5014"/>
                <a:gd name="T5" fmla="*/ 316 h 5824"/>
                <a:gd name="T6" fmla="*/ 611 w 5014"/>
                <a:gd name="T7" fmla="*/ 8 h 5824"/>
                <a:gd name="T8" fmla="*/ 561 w 5014"/>
                <a:gd name="T9" fmla="*/ 15 h 5824"/>
                <a:gd name="T10" fmla="*/ 19 w 5014"/>
                <a:gd name="T11" fmla="*/ 456 h 5824"/>
                <a:gd name="T12" fmla="*/ 4 w 5014"/>
                <a:gd name="T13" fmla="*/ 570 h 5824"/>
                <a:gd name="T14" fmla="*/ 199 w 5014"/>
                <a:gd name="T15" fmla="*/ 1134 h 5824"/>
                <a:gd name="T16" fmla="*/ 1387 w 5014"/>
                <a:gd name="T17" fmla="*/ 3758 h 5824"/>
                <a:gd name="T18" fmla="*/ 2066 w 5014"/>
                <a:gd name="T19" fmla="*/ 4781 h 5824"/>
                <a:gd name="T20" fmla="*/ 2081 w 5014"/>
                <a:gd name="T21" fmla="*/ 4799 h 5824"/>
                <a:gd name="T22" fmla="*/ 2567 w 5014"/>
                <a:gd name="T23" fmla="*/ 5344 h 5824"/>
                <a:gd name="T24" fmla="*/ 2634 w 5014"/>
                <a:gd name="T25" fmla="*/ 5427 h 5824"/>
                <a:gd name="T26" fmla="*/ 2829 w 5014"/>
                <a:gd name="T27" fmla="*/ 5815 h 5824"/>
                <a:gd name="T28" fmla="*/ 2847 w 5014"/>
                <a:gd name="T29" fmla="*/ 5820 h 5824"/>
                <a:gd name="T30" fmla="*/ 4916 w 5014"/>
                <a:gd name="T31" fmla="*/ 4785 h 5824"/>
                <a:gd name="T32" fmla="*/ 4802 w 5014"/>
                <a:gd name="T33" fmla="*/ 4557 h 5824"/>
                <a:gd name="T34" fmla="*/ 4782 w 5014"/>
                <a:gd name="T35" fmla="*/ 4380 h 5824"/>
                <a:gd name="T36" fmla="*/ 5014 w 5014"/>
                <a:gd name="T37" fmla="*/ 3470 h 5824"/>
                <a:gd name="T38" fmla="*/ 3405 w 5014"/>
                <a:gd name="T39" fmla="*/ 2653 h 5824"/>
                <a:gd name="T40" fmla="*/ 3285 w 5014"/>
                <a:gd name="T41" fmla="*/ 2591 h 5824"/>
                <a:gd name="T42" fmla="*/ 2313 w 5014"/>
                <a:gd name="T43" fmla="*/ 2263 h 5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14" h="5824">
                  <a:moveTo>
                    <a:pt x="2313" y="2263"/>
                  </a:moveTo>
                  <a:cubicBezTo>
                    <a:pt x="2202" y="2166"/>
                    <a:pt x="1792" y="1751"/>
                    <a:pt x="1584" y="1277"/>
                  </a:cubicBezTo>
                  <a:cubicBezTo>
                    <a:pt x="1139" y="316"/>
                    <a:pt x="1139" y="316"/>
                    <a:pt x="1139" y="316"/>
                  </a:cubicBezTo>
                  <a:cubicBezTo>
                    <a:pt x="1139" y="316"/>
                    <a:pt x="975" y="0"/>
                    <a:pt x="611" y="8"/>
                  </a:cubicBezTo>
                  <a:cubicBezTo>
                    <a:pt x="594" y="9"/>
                    <a:pt x="577" y="11"/>
                    <a:pt x="561" y="15"/>
                  </a:cubicBezTo>
                  <a:cubicBezTo>
                    <a:pt x="466" y="37"/>
                    <a:pt x="143" y="133"/>
                    <a:pt x="19" y="456"/>
                  </a:cubicBezTo>
                  <a:cubicBezTo>
                    <a:pt x="5" y="492"/>
                    <a:pt x="0" y="531"/>
                    <a:pt x="4" y="570"/>
                  </a:cubicBezTo>
                  <a:cubicBezTo>
                    <a:pt x="12" y="657"/>
                    <a:pt x="49" y="833"/>
                    <a:pt x="199" y="1134"/>
                  </a:cubicBezTo>
                  <a:cubicBezTo>
                    <a:pt x="1387" y="3758"/>
                    <a:pt x="1387" y="3758"/>
                    <a:pt x="1387" y="3758"/>
                  </a:cubicBezTo>
                  <a:cubicBezTo>
                    <a:pt x="1387" y="3758"/>
                    <a:pt x="1716" y="4406"/>
                    <a:pt x="2066" y="4781"/>
                  </a:cubicBezTo>
                  <a:cubicBezTo>
                    <a:pt x="2071" y="4787"/>
                    <a:pt x="2076" y="4793"/>
                    <a:pt x="2081" y="4799"/>
                  </a:cubicBezTo>
                  <a:cubicBezTo>
                    <a:pt x="2128" y="4860"/>
                    <a:pt x="2398" y="5205"/>
                    <a:pt x="2567" y="5344"/>
                  </a:cubicBezTo>
                  <a:cubicBezTo>
                    <a:pt x="2595" y="5367"/>
                    <a:pt x="2618" y="5395"/>
                    <a:pt x="2634" y="5427"/>
                  </a:cubicBezTo>
                  <a:cubicBezTo>
                    <a:pt x="2829" y="5815"/>
                    <a:pt x="2829" y="5815"/>
                    <a:pt x="2829" y="5815"/>
                  </a:cubicBezTo>
                  <a:cubicBezTo>
                    <a:pt x="2832" y="5821"/>
                    <a:pt x="2840" y="5824"/>
                    <a:pt x="2847" y="5820"/>
                  </a:cubicBezTo>
                  <a:cubicBezTo>
                    <a:pt x="4916" y="4785"/>
                    <a:pt x="4916" y="4785"/>
                    <a:pt x="4916" y="4785"/>
                  </a:cubicBezTo>
                  <a:cubicBezTo>
                    <a:pt x="4802" y="4557"/>
                    <a:pt x="4802" y="4557"/>
                    <a:pt x="4802" y="4557"/>
                  </a:cubicBezTo>
                  <a:cubicBezTo>
                    <a:pt x="4774" y="4502"/>
                    <a:pt x="4767" y="4439"/>
                    <a:pt x="4782" y="4380"/>
                  </a:cubicBezTo>
                  <a:cubicBezTo>
                    <a:pt x="5014" y="3470"/>
                    <a:pt x="5014" y="3470"/>
                    <a:pt x="5014" y="3470"/>
                  </a:cubicBezTo>
                  <a:cubicBezTo>
                    <a:pt x="3405" y="2653"/>
                    <a:pt x="3405" y="2653"/>
                    <a:pt x="3405" y="2653"/>
                  </a:cubicBezTo>
                  <a:cubicBezTo>
                    <a:pt x="3368" y="2634"/>
                    <a:pt x="3322" y="2609"/>
                    <a:pt x="3285" y="2591"/>
                  </a:cubicBezTo>
                  <a:cubicBezTo>
                    <a:pt x="3252" y="2575"/>
                    <a:pt x="3067" y="2921"/>
                    <a:pt x="2313" y="2263"/>
                  </a:cubicBezTo>
                  <a:close/>
                </a:path>
              </a:pathLst>
            </a:custGeom>
            <a:solidFill>
              <a:srgbClr val="ECB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ŝliḓê"/>
            <p:cNvSpPr/>
            <p:nvPr/>
          </p:nvSpPr>
          <p:spPr bwMode="auto">
            <a:xfrm>
              <a:off x="6426926" y="2929003"/>
              <a:ext cx="238547" cy="250240"/>
            </a:xfrm>
            <a:custGeom>
              <a:avLst/>
              <a:gdLst>
                <a:gd name="T0" fmla="*/ 288 w 867"/>
                <a:gd name="T1" fmla="*/ 890 h 913"/>
                <a:gd name="T2" fmla="*/ 806 w 867"/>
                <a:gd name="T3" fmla="*/ 618 h 913"/>
                <a:gd name="T4" fmla="*/ 843 w 867"/>
                <a:gd name="T5" fmla="*/ 496 h 913"/>
                <a:gd name="T6" fmla="*/ 688 w 867"/>
                <a:gd name="T7" fmla="*/ 216 h 913"/>
                <a:gd name="T8" fmla="*/ 250 w 867"/>
                <a:gd name="T9" fmla="*/ 114 h 913"/>
                <a:gd name="T10" fmla="*/ 2 w 867"/>
                <a:gd name="T11" fmla="*/ 484 h 913"/>
                <a:gd name="T12" fmla="*/ 120 w 867"/>
                <a:gd name="T13" fmla="*/ 761 h 913"/>
                <a:gd name="T14" fmla="*/ 167 w 867"/>
                <a:gd name="T15" fmla="*/ 852 h 913"/>
                <a:gd name="T16" fmla="*/ 288 w 867"/>
                <a:gd name="T17" fmla="*/ 89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913">
                  <a:moveTo>
                    <a:pt x="288" y="890"/>
                  </a:moveTo>
                  <a:cubicBezTo>
                    <a:pt x="806" y="618"/>
                    <a:pt x="806" y="618"/>
                    <a:pt x="806" y="618"/>
                  </a:cubicBezTo>
                  <a:cubicBezTo>
                    <a:pt x="850" y="595"/>
                    <a:pt x="867" y="540"/>
                    <a:pt x="843" y="496"/>
                  </a:cubicBezTo>
                  <a:cubicBezTo>
                    <a:pt x="688" y="216"/>
                    <a:pt x="688" y="216"/>
                    <a:pt x="688" y="216"/>
                  </a:cubicBezTo>
                  <a:cubicBezTo>
                    <a:pt x="688" y="216"/>
                    <a:pt x="552" y="0"/>
                    <a:pt x="250" y="114"/>
                  </a:cubicBezTo>
                  <a:cubicBezTo>
                    <a:pt x="250" y="114"/>
                    <a:pt x="0" y="218"/>
                    <a:pt x="2" y="484"/>
                  </a:cubicBezTo>
                  <a:cubicBezTo>
                    <a:pt x="2" y="484"/>
                    <a:pt x="11" y="590"/>
                    <a:pt x="120" y="761"/>
                  </a:cubicBezTo>
                  <a:cubicBezTo>
                    <a:pt x="167" y="852"/>
                    <a:pt x="167" y="852"/>
                    <a:pt x="167" y="852"/>
                  </a:cubicBezTo>
                  <a:cubicBezTo>
                    <a:pt x="190" y="896"/>
                    <a:pt x="244" y="913"/>
                    <a:pt x="288" y="89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śļïḑé"/>
            <p:cNvSpPr/>
            <p:nvPr/>
          </p:nvSpPr>
          <p:spPr bwMode="auto">
            <a:xfrm>
              <a:off x="6971841" y="4093672"/>
              <a:ext cx="1126081" cy="858300"/>
            </a:xfrm>
            <a:custGeom>
              <a:avLst/>
              <a:gdLst>
                <a:gd name="T0" fmla="*/ 3838 w 4094"/>
                <a:gd name="T1" fmla="*/ 1631 h 3126"/>
                <a:gd name="T2" fmla="*/ 1025 w 4094"/>
                <a:gd name="T3" fmla="*/ 3035 h 3126"/>
                <a:gd name="T4" fmla="*/ 530 w 4094"/>
                <a:gd name="T5" fmla="*/ 2870 h 3126"/>
                <a:gd name="T6" fmla="*/ 90 w 4094"/>
                <a:gd name="T7" fmla="*/ 1990 h 3126"/>
                <a:gd name="T8" fmla="*/ 256 w 4094"/>
                <a:gd name="T9" fmla="*/ 1495 h 3126"/>
                <a:gd name="T10" fmla="*/ 3069 w 4094"/>
                <a:gd name="T11" fmla="*/ 91 h 3126"/>
                <a:gd name="T12" fmla="*/ 3564 w 4094"/>
                <a:gd name="T13" fmla="*/ 256 h 3126"/>
                <a:gd name="T14" fmla="*/ 4003 w 4094"/>
                <a:gd name="T15" fmla="*/ 1136 h 3126"/>
                <a:gd name="T16" fmla="*/ 3838 w 4094"/>
                <a:gd name="T17" fmla="*/ 1631 h 3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4" h="3126">
                  <a:moveTo>
                    <a:pt x="3838" y="1631"/>
                  </a:moveTo>
                  <a:cubicBezTo>
                    <a:pt x="1025" y="3035"/>
                    <a:pt x="1025" y="3035"/>
                    <a:pt x="1025" y="3035"/>
                  </a:cubicBezTo>
                  <a:cubicBezTo>
                    <a:pt x="843" y="3126"/>
                    <a:pt x="620" y="3052"/>
                    <a:pt x="530" y="2870"/>
                  </a:cubicBezTo>
                  <a:cubicBezTo>
                    <a:pt x="90" y="1990"/>
                    <a:pt x="90" y="1990"/>
                    <a:pt x="90" y="1990"/>
                  </a:cubicBezTo>
                  <a:cubicBezTo>
                    <a:pt x="0" y="1809"/>
                    <a:pt x="74" y="1586"/>
                    <a:pt x="256" y="1495"/>
                  </a:cubicBezTo>
                  <a:cubicBezTo>
                    <a:pt x="3069" y="91"/>
                    <a:pt x="3069" y="91"/>
                    <a:pt x="3069" y="91"/>
                  </a:cubicBezTo>
                  <a:cubicBezTo>
                    <a:pt x="3251" y="0"/>
                    <a:pt x="3473" y="74"/>
                    <a:pt x="3564" y="256"/>
                  </a:cubicBezTo>
                  <a:cubicBezTo>
                    <a:pt x="4003" y="1136"/>
                    <a:pt x="4003" y="1136"/>
                    <a:pt x="4003" y="1136"/>
                  </a:cubicBezTo>
                  <a:cubicBezTo>
                    <a:pt x="4094" y="1317"/>
                    <a:pt x="4020" y="1540"/>
                    <a:pt x="3838" y="1631"/>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ṣḻiḓê"/>
            <p:cNvSpPr/>
            <p:nvPr/>
          </p:nvSpPr>
          <p:spPr bwMode="auto">
            <a:xfrm>
              <a:off x="7605627" y="3256420"/>
              <a:ext cx="198789" cy="292337"/>
            </a:xfrm>
            <a:custGeom>
              <a:avLst/>
              <a:gdLst>
                <a:gd name="T0" fmla="*/ 0 w 170"/>
                <a:gd name="T1" fmla="*/ 220 h 250"/>
                <a:gd name="T2" fmla="*/ 64 w 170"/>
                <a:gd name="T3" fmla="*/ 250 h 250"/>
                <a:gd name="T4" fmla="*/ 170 w 170"/>
                <a:gd name="T5" fmla="*/ 31 h 250"/>
                <a:gd name="T6" fmla="*/ 104 w 170"/>
                <a:gd name="T7" fmla="*/ 0 h 250"/>
                <a:gd name="T8" fmla="*/ 0 w 170"/>
                <a:gd name="T9" fmla="*/ 220 h 250"/>
              </a:gdLst>
              <a:ahLst/>
              <a:cxnLst>
                <a:cxn ang="0">
                  <a:pos x="T0" y="T1"/>
                </a:cxn>
                <a:cxn ang="0">
                  <a:pos x="T2" y="T3"/>
                </a:cxn>
                <a:cxn ang="0">
                  <a:pos x="T4" y="T5"/>
                </a:cxn>
                <a:cxn ang="0">
                  <a:pos x="T6" y="T7"/>
                </a:cxn>
                <a:cxn ang="0">
                  <a:pos x="T8" y="T9"/>
                </a:cxn>
              </a:cxnLst>
              <a:rect l="0" t="0" r="r" b="b"/>
              <a:pathLst>
                <a:path w="170" h="250">
                  <a:moveTo>
                    <a:pt x="0" y="220"/>
                  </a:moveTo>
                  <a:lnTo>
                    <a:pt x="64" y="250"/>
                  </a:lnTo>
                  <a:lnTo>
                    <a:pt x="170" y="31"/>
                  </a:lnTo>
                  <a:lnTo>
                    <a:pt x="104" y="0"/>
                  </a:lnTo>
                  <a:lnTo>
                    <a:pt x="0" y="220"/>
                  </a:lnTo>
                  <a:close/>
                </a:path>
              </a:pathLst>
            </a:custGeom>
            <a:solidFill>
              <a:srgbClr val="E5E5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Slíḋé"/>
            <p:cNvSpPr/>
            <p:nvPr/>
          </p:nvSpPr>
          <p:spPr bwMode="auto">
            <a:xfrm>
              <a:off x="7680465" y="3291500"/>
              <a:ext cx="246732" cy="309877"/>
            </a:xfrm>
            <a:custGeom>
              <a:avLst/>
              <a:gdLst>
                <a:gd name="T0" fmla="*/ 0 w 900"/>
                <a:gd name="T1" fmla="*/ 937 h 1129"/>
                <a:gd name="T2" fmla="*/ 277 w 900"/>
                <a:gd name="T3" fmla="*/ 1069 h 1129"/>
                <a:gd name="T4" fmla="*/ 611 w 900"/>
                <a:gd name="T5" fmla="*/ 951 h 1129"/>
                <a:gd name="T6" fmla="*/ 841 w 900"/>
                <a:gd name="T7" fmla="*/ 469 h 1129"/>
                <a:gd name="T8" fmla="*/ 723 w 900"/>
                <a:gd name="T9" fmla="*/ 136 h 1129"/>
                <a:gd name="T10" fmla="*/ 442 w 900"/>
                <a:gd name="T11" fmla="*/ 0 h 1129"/>
                <a:gd name="T12" fmla="*/ 0 w 900"/>
                <a:gd name="T13" fmla="*/ 937 h 1129"/>
              </a:gdLst>
              <a:ahLst/>
              <a:cxnLst>
                <a:cxn ang="0">
                  <a:pos x="T0" y="T1"/>
                </a:cxn>
                <a:cxn ang="0">
                  <a:pos x="T2" y="T3"/>
                </a:cxn>
                <a:cxn ang="0">
                  <a:pos x="T4" y="T5"/>
                </a:cxn>
                <a:cxn ang="0">
                  <a:pos x="T6" y="T7"/>
                </a:cxn>
                <a:cxn ang="0">
                  <a:pos x="T8" y="T9"/>
                </a:cxn>
                <a:cxn ang="0">
                  <a:pos x="T10" y="T11"/>
                </a:cxn>
                <a:cxn ang="0">
                  <a:pos x="T12" y="T13"/>
                </a:cxn>
              </a:cxnLst>
              <a:rect l="0" t="0" r="r" b="b"/>
              <a:pathLst>
                <a:path w="900" h="1129">
                  <a:moveTo>
                    <a:pt x="0" y="937"/>
                  </a:moveTo>
                  <a:cubicBezTo>
                    <a:pt x="277" y="1069"/>
                    <a:pt x="277" y="1069"/>
                    <a:pt x="277" y="1069"/>
                  </a:cubicBezTo>
                  <a:cubicBezTo>
                    <a:pt x="402" y="1129"/>
                    <a:pt x="552" y="1076"/>
                    <a:pt x="611" y="951"/>
                  </a:cubicBezTo>
                  <a:cubicBezTo>
                    <a:pt x="841" y="469"/>
                    <a:pt x="841" y="469"/>
                    <a:pt x="841" y="469"/>
                  </a:cubicBezTo>
                  <a:cubicBezTo>
                    <a:pt x="900" y="345"/>
                    <a:pt x="848" y="195"/>
                    <a:pt x="723" y="136"/>
                  </a:cubicBezTo>
                  <a:cubicBezTo>
                    <a:pt x="442" y="0"/>
                    <a:pt x="442" y="0"/>
                    <a:pt x="442" y="0"/>
                  </a:cubicBezTo>
                  <a:lnTo>
                    <a:pt x="0" y="937"/>
                  </a:lnTo>
                  <a:close/>
                </a:path>
              </a:pathLst>
            </a:custGeom>
            <a:solidFill>
              <a:srgbClr val="CE58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7" name="文本框 56"/>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 name="组合 67"/>
          <p:cNvGrpSpPr/>
          <p:nvPr/>
        </p:nvGrpSpPr>
        <p:grpSpPr>
          <a:xfrm>
            <a:off x="1208349" y="1637604"/>
            <a:ext cx="3017783" cy="495880"/>
            <a:chOff x="1112363" y="2469469"/>
            <a:chExt cx="4709474" cy="868137"/>
          </a:xfrm>
        </p:grpSpPr>
        <p:grpSp>
          <p:nvGrpSpPr>
            <p:cNvPr id="36" name="组合 35"/>
            <p:cNvGrpSpPr/>
            <p:nvPr/>
          </p:nvGrpSpPr>
          <p:grpSpPr>
            <a:xfrm>
              <a:off x="1112363" y="2469469"/>
              <a:ext cx="4709474" cy="868137"/>
              <a:chOff x="806160" y="2046513"/>
              <a:chExt cx="3927022" cy="723901"/>
            </a:xfrm>
          </p:grpSpPr>
          <p:sp>
            <p:nvSpPr>
              <p:cNvPr id="3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06160" y="2046513"/>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65" name="文本框 64"/>
            <p:cNvSpPr txBox="1"/>
            <p:nvPr/>
          </p:nvSpPr>
          <p:spPr>
            <a:xfrm>
              <a:off x="2833567" y="2600572"/>
              <a:ext cx="2224427" cy="592706"/>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特种设备简介</a:t>
              </a:r>
              <a:endPar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67" name="文本框 66"/>
            <p:cNvSpPr txBox="1"/>
            <p:nvPr/>
          </p:nvSpPr>
          <p:spPr>
            <a:xfrm>
              <a:off x="1235815" y="2586176"/>
              <a:ext cx="510829" cy="646589"/>
            </a:xfrm>
            <a:prstGeom prst="rect">
              <a:avLst/>
            </a:prstGeom>
            <a:noFill/>
          </p:spPr>
          <p:txBody>
            <a:bodyPr wrap="none" rtlCol="0">
              <a:spAutoFit/>
              <a:scene3d>
                <a:camera prst="orthographicFront"/>
                <a:lightRig rig="threePt" dir="t"/>
              </a:scene3d>
              <a:sp3d contourW="12700"/>
            </a:bodyPr>
            <a:lstStyle/>
            <a:p>
              <a:pPr defTabSz="685800">
                <a:defRPr/>
              </a:pPr>
              <a:r>
                <a:rPr lang="en-US" altLang="zh-CN"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rPr>
                <a:t>1</a:t>
              </a:r>
              <a:endParaRPr lang="zh-CN" altLang="en-US"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grpSp>
        <p:nvGrpSpPr>
          <p:cNvPr id="69" name="组合 68"/>
          <p:cNvGrpSpPr/>
          <p:nvPr/>
        </p:nvGrpSpPr>
        <p:grpSpPr>
          <a:xfrm>
            <a:off x="5181636" y="1637604"/>
            <a:ext cx="3017785" cy="495880"/>
            <a:chOff x="1112363" y="2469469"/>
            <a:chExt cx="4709474" cy="868137"/>
          </a:xfrm>
        </p:grpSpPr>
        <p:grpSp>
          <p:nvGrpSpPr>
            <p:cNvPr id="70" name="组合 69"/>
            <p:cNvGrpSpPr/>
            <p:nvPr/>
          </p:nvGrpSpPr>
          <p:grpSpPr>
            <a:xfrm>
              <a:off x="1112363" y="2469469"/>
              <a:ext cx="4709474" cy="868137"/>
              <a:chOff x="806160" y="2046513"/>
              <a:chExt cx="3927022" cy="723901"/>
            </a:xfrm>
          </p:grpSpPr>
          <p:sp>
            <p:nvSpPr>
              <p:cNvPr id="74" name="任意多边形 7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5" name="组合 74"/>
              <p:cNvGrpSpPr/>
              <p:nvPr/>
            </p:nvGrpSpPr>
            <p:grpSpPr>
              <a:xfrm>
                <a:off x="806160" y="2046513"/>
                <a:ext cx="1417774" cy="723901"/>
                <a:chOff x="-391195" y="-1"/>
                <a:chExt cx="1697596" cy="866775"/>
              </a:xfrm>
            </p:grpSpPr>
            <p:sp>
              <p:nvSpPr>
                <p:cNvPr id="76" name="任意多边形 7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7" name="任意多边形 7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任意多边形 7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任意多边形 7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任意多边形 7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任意多边形 8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71" name="文本框 70"/>
            <p:cNvSpPr txBox="1"/>
            <p:nvPr/>
          </p:nvSpPr>
          <p:spPr>
            <a:xfrm>
              <a:off x="2833566" y="2600572"/>
              <a:ext cx="1569005" cy="592706"/>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生产使用</a:t>
              </a:r>
              <a:endPar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73" name="文本框 72"/>
            <p:cNvSpPr txBox="1"/>
            <p:nvPr/>
          </p:nvSpPr>
          <p:spPr>
            <a:xfrm>
              <a:off x="1250369" y="2586176"/>
              <a:ext cx="510829" cy="646589"/>
            </a:xfrm>
            <a:prstGeom prst="rect">
              <a:avLst/>
            </a:prstGeom>
            <a:noFill/>
          </p:spPr>
          <p:txBody>
            <a:bodyPr wrap="none" rtlCol="0">
              <a:spAutoFit/>
              <a:scene3d>
                <a:camera prst="orthographicFront"/>
                <a:lightRig rig="threePt" dir="t"/>
              </a:scene3d>
              <a:sp3d contourW="12700"/>
            </a:bodyPr>
            <a:lstStyle/>
            <a:p>
              <a:pPr defTabSz="685800">
                <a:defRPr/>
              </a:pPr>
              <a:r>
                <a:rPr lang="en-US" altLang="zh-CN"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rPr>
                <a:t>2</a:t>
              </a:r>
              <a:endParaRPr lang="zh-CN" altLang="en-US"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grpSp>
        <p:nvGrpSpPr>
          <p:cNvPr id="82" name="组合 81"/>
          <p:cNvGrpSpPr/>
          <p:nvPr/>
        </p:nvGrpSpPr>
        <p:grpSpPr>
          <a:xfrm>
            <a:off x="1208349" y="2342203"/>
            <a:ext cx="3017783" cy="495880"/>
            <a:chOff x="1112363" y="2469469"/>
            <a:chExt cx="4709474" cy="868137"/>
          </a:xfrm>
        </p:grpSpPr>
        <p:grpSp>
          <p:nvGrpSpPr>
            <p:cNvPr id="83" name="组合 82"/>
            <p:cNvGrpSpPr/>
            <p:nvPr/>
          </p:nvGrpSpPr>
          <p:grpSpPr>
            <a:xfrm>
              <a:off x="1112363" y="2469469"/>
              <a:ext cx="4709474" cy="868137"/>
              <a:chOff x="806160" y="2046513"/>
              <a:chExt cx="3927022" cy="723901"/>
            </a:xfrm>
          </p:grpSpPr>
          <p:sp>
            <p:nvSpPr>
              <p:cNvPr id="87" name="任意多边形 86"/>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8" name="组合 87"/>
              <p:cNvGrpSpPr/>
              <p:nvPr/>
            </p:nvGrpSpPr>
            <p:grpSpPr>
              <a:xfrm>
                <a:off x="806160" y="2046513"/>
                <a:ext cx="1417774" cy="723901"/>
                <a:chOff x="-391195" y="-1"/>
                <a:chExt cx="1697596" cy="866775"/>
              </a:xfrm>
            </p:grpSpPr>
            <p:sp>
              <p:nvSpPr>
                <p:cNvPr id="89" name="任意多边形 8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0" name="任意多边形 8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任意多边形 9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任意多边形 9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任意多边形 9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4" name="任意多边形 9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84" name="文本框 83"/>
            <p:cNvSpPr txBox="1"/>
            <p:nvPr/>
          </p:nvSpPr>
          <p:spPr>
            <a:xfrm>
              <a:off x="2833567" y="2600572"/>
              <a:ext cx="1569006" cy="592706"/>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检验检测</a:t>
              </a:r>
              <a:endPar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86" name="文本框 85"/>
            <p:cNvSpPr txBox="1"/>
            <p:nvPr/>
          </p:nvSpPr>
          <p:spPr>
            <a:xfrm>
              <a:off x="1250369" y="2586176"/>
              <a:ext cx="510829" cy="646589"/>
            </a:xfrm>
            <a:prstGeom prst="rect">
              <a:avLst/>
            </a:prstGeom>
            <a:noFill/>
          </p:spPr>
          <p:txBody>
            <a:bodyPr wrap="none" rtlCol="0">
              <a:spAutoFit/>
              <a:scene3d>
                <a:camera prst="orthographicFront"/>
                <a:lightRig rig="threePt" dir="t"/>
              </a:scene3d>
              <a:sp3d contourW="12700"/>
            </a:bodyPr>
            <a:lstStyle/>
            <a:p>
              <a:pPr defTabSz="685800">
                <a:defRPr/>
              </a:pPr>
              <a:r>
                <a:rPr lang="en-US" altLang="zh-CN"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rPr>
                <a:t>3</a:t>
              </a:r>
              <a:endParaRPr lang="zh-CN" altLang="en-US"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grpSp>
        <p:nvGrpSpPr>
          <p:cNvPr id="95" name="组合 94"/>
          <p:cNvGrpSpPr/>
          <p:nvPr/>
        </p:nvGrpSpPr>
        <p:grpSpPr>
          <a:xfrm>
            <a:off x="5181635" y="2342203"/>
            <a:ext cx="3017783" cy="495880"/>
            <a:chOff x="1112363" y="2469469"/>
            <a:chExt cx="4709474" cy="868137"/>
          </a:xfrm>
        </p:grpSpPr>
        <p:grpSp>
          <p:nvGrpSpPr>
            <p:cNvPr id="96" name="组合 95"/>
            <p:cNvGrpSpPr/>
            <p:nvPr/>
          </p:nvGrpSpPr>
          <p:grpSpPr>
            <a:xfrm>
              <a:off x="1112363" y="2469469"/>
              <a:ext cx="4709474" cy="868137"/>
              <a:chOff x="806160" y="2046513"/>
              <a:chExt cx="3927022" cy="723901"/>
            </a:xfrm>
          </p:grpSpPr>
          <p:sp>
            <p:nvSpPr>
              <p:cNvPr id="100" name="任意多边形 99"/>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806160" y="2046513"/>
                <a:ext cx="1417774" cy="723901"/>
                <a:chOff x="-391195" y="-1"/>
                <a:chExt cx="1697596" cy="866775"/>
              </a:xfrm>
            </p:grpSpPr>
            <p:sp>
              <p:nvSpPr>
                <p:cNvPr id="102" name="任意多边形 10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3" name="任意多边形 10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4" name="任意多边形 10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5" name="任意多边形 10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6" name="任意多边形 10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7" name="任意多边形 10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97" name="文本框 96"/>
            <p:cNvSpPr txBox="1"/>
            <p:nvPr/>
          </p:nvSpPr>
          <p:spPr>
            <a:xfrm>
              <a:off x="2833567" y="2600572"/>
              <a:ext cx="1569006" cy="592706"/>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具体工作</a:t>
              </a:r>
              <a:endPar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99" name="文本框 98"/>
            <p:cNvSpPr txBox="1"/>
            <p:nvPr/>
          </p:nvSpPr>
          <p:spPr>
            <a:xfrm>
              <a:off x="1250369" y="2586176"/>
              <a:ext cx="510829" cy="646589"/>
            </a:xfrm>
            <a:prstGeom prst="rect">
              <a:avLst/>
            </a:prstGeom>
            <a:noFill/>
          </p:spPr>
          <p:txBody>
            <a:bodyPr wrap="none" rtlCol="0">
              <a:spAutoFit/>
              <a:scene3d>
                <a:camera prst="orthographicFront"/>
                <a:lightRig rig="threePt" dir="t"/>
              </a:scene3d>
              <a:sp3d contourW="12700"/>
            </a:bodyPr>
            <a:lstStyle/>
            <a:p>
              <a:pPr defTabSz="685800">
                <a:defRPr/>
              </a:pPr>
              <a:r>
                <a:rPr lang="en-US" altLang="zh-CN"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rPr>
                <a:t>4</a:t>
              </a:r>
              <a:endParaRPr lang="zh-CN" altLang="en-US"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sp>
        <p:nvSpPr>
          <p:cNvPr id="108" name="矩形 107"/>
          <p:cNvSpPr/>
          <p:nvPr/>
        </p:nvSpPr>
        <p:spPr>
          <a:xfrm>
            <a:off x="2060417" y="448731"/>
            <a:ext cx="5023167" cy="784830"/>
          </a:xfrm>
          <a:prstGeom prst="rect">
            <a:avLst/>
          </a:prstGeom>
          <a:ln>
            <a:noFill/>
          </a:ln>
        </p:spPr>
        <p:txBody>
          <a:bodyPr wrap="square">
            <a:spAutoFit/>
            <a:scene3d>
              <a:camera prst="orthographicFront"/>
              <a:lightRig rig="threePt" dir="t"/>
            </a:scene3d>
            <a:sp3d contourW="12700"/>
          </a:bodyPr>
          <a:lstStyle/>
          <a:p>
            <a:pPr algn="ctr">
              <a:lnSpc>
                <a:spcPct val="100000"/>
              </a:lnSpc>
            </a:pPr>
            <a:r>
              <a:rPr lang="en-US" altLang="zh-CN" sz="1200" b="1" dirty="0">
                <a:solidFill>
                  <a:schemeClr val="bg1">
                    <a:lumMod val="75000"/>
                  </a:schemeClr>
                </a:solidFill>
                <a:latin typeface="+mn-ea"/>
              </a:rPr>
              <a:t>CONTENTS</a:t>
            </a:r>
            <a:endParaRPr lang="en-US" altLang="zh-CN" sz="3300" b="1" dirty="0">
              <a:solidFill>
                <a:schemeClr val="accent1"/>
              </a:solidFill>
              <a:latin typeface="+mn-ea"/>
            </a:endParaRPr>
          </a:p>
          <a:p>
            <a:pPr algn="ctr">
              <a:lnSpc>
                <a:spcPct val="100000"/>
              </a:lnSpc>
            </a:pPr>
            <a:r>
              <a:rPr lang="zh-CN" altLang="en-US" sz="3300" b="1" dirty="0">
                <a:solidFill>
                  <a:srgbClr val="313F4F"/>
                </a:solidFill>
                <a:latin typeface="+mn-ea"/>
              </a:rPr>
              <a:t>目录</a:t>
            </a:r>
            <a:endParaRPr lang="zh-CN" altLang="en-US" sz="3300" b="1" dirty="0">
              <a:solidFill>
                <a:srgbClr val="313F4F"/>
              </a:solidFill>
              <a:latin typeface="+mn-ea"/>
            </a:endParaRPr>
          </a:p>
        </p:txBody>
      </p:sp>
      <p:grpSp>
        <p:nvGrpSpPr>
          <p:cNvPr id="51" name="组合 50"/>
          <p:cNvGrpSpPr/>
          <p:nvPr/>
        </p:nvGrpSpPr>
        <p:grpSpPr>
          <a:xfrm>
            <a:off x="1208347" y="3046801"/>
            <a:ext cx="3017783" cy="495880"/>
            <a:chOff x="1112363" y="2469469"/>
            <a:chExt cx="4709474" cy="868137"/>
          </a:xfrm>
        </p:grpSpPr>
        <p:grpSp>
          <p:nvGrpSpPr>
            <p:cNvPr id="52" name="组合 51"/>
            <p:cNvGrpSpPr/>
            <p:nvPr/>
          </p:nvGrpSpPr>
          <p:grpSpPr>
            <a:xfrm>
              <a:off x="1112363" y="2469469"/>
              <a:ext cx="4709474" cy="868137"/>
              <a:chOff x="806160" y="2046513"/>
              <a:chExt cx="3927022" cy="723901"/>
            </a:xfrm>
          </p:grpSpPr>
          <p:sp>
            <p:nvSpPr>
              <p:cNvPr id="5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6" name="组合 55"/>
              <p:cNvGrpSpPr/>
              <p:nvPr/>
            </p:nvGrpSpPr>
            <p:grpSpPr>
              <a:xfrm>
                <a:off x="806160" y="2046513"/>
                <a:ext cx="1417774" cy="723901"/>
                <a:chOff x="-391195" y="-1"/>
                <a:chExt cx="1697596" cy="866775"/>
              </a:xfrm>
            </p:grpSpPr>
            <p:sp>
              <p:nvSpPr>
                <p:cNvPr id="57"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0"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2"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53" name="文本框 52"/>
            <p:cNvSpPr txBox="1"/>
            <p:nvPr/>
          </p:nvSpPr>
          <p:spPr>
            <a:xfrm>
              <a:off x="2833567" y="2600572"/>
              <a:ext cx="1609031" cy="592706"/>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法律依据</a:t>
              </a:r>
              <a:endParaRPr lang="zh-CN" altLang="en-US" sz="16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54" name="文本框 53"/>
            <p:cNvSpPr txBox="1"/>
            <p:nvPr/>
          </p:nvSpPr>
          <p:spPr>
            <a:xfrm>
              <a:off x="1235815" y="2586176"/>
              <a:ext cx="510829" cy="646589"/>
            </a:xfrm>
            <a:prstGeom prst="rect">
              <a:avLst/>
            </a:prstGeom>
            <a:noFill/>
          </p:spPr>
          <p:txBody>
            <a:bodyPr wrap="none" rtlCol="0">
              <a:spAutoFit/>
              <a:scene3d>
                <a:camera prst="orthographicFront"/>
                <a:lightRig rig="threePt" dir="t"/>
              </a:scene3d>
              <a:sp3d contourW="12700"/>
            </a:bodyPr>
            <a:lstStyle/>
            <a:p>
              <a:pPr defTabSz="685800">
                <a:defRPr/>
              </a:pPr>
              <a:r>
                <a:rPr lang="en-US" altLang="zh-CN"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rPr>
                <a:t>5</a:t>
              </a:r>
              <a:endParaRPr lang="zh-CN" altLang="en-US" b="1" i="1" dirty="0">
                <a:solidFill>
                  <a:srgbClr val="313F4F"/>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p:tgtEl>
                                          <p:spTgt spid="69"/>
                                        </p:tgtEl>
                                        <p:attrNameLst>
                                          <p:attrName>ppt_x</p:attrName>
                                        </p:attrNameLst>
                                      </p:cBhvr>
                                      <p:tavLst>
                                        <p:tav tm="0">
                                          <p:val>
                                            <p:strVal val="#ppt_x-#ppt_w*1.125000"/>
                                          </p:val>
                                        </p:tav>
                                        <p:tav tm="100000">
                                          <p:val>
                                            <p:strVal val="#ppt_x"/>
                                          </p:val>
                                        </p:tav>
                                      </p:tavLst>
                                    </p:anim>
                                    <p:animEffect transition="in" filter="wipe(right)">
                                      <p:cBhvr>
                                        <p:cTn id="13" dur="500"/>
                                        <p:tgtEl>
                                          <p:spTgt spid="6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ppt_x</p:attrName>
                                        </p:attrNameLst>
                                      </p:cBhvr>
                                      <p:tavLst>
                                        <p:tav tm="0">
                                          <p:val>
                                            <p:strVal val="#ppt_x-#ppt_w*1.125000"/>
                                          </p:val>
                                        </p:tav>
                                        <p:tav tm="100000">
                                          <p:val>
                                            <p:strVal val="#ppt_x"/>
                                          </p:val>
                                        </p:tav>
                                      </p:tavLst>
                                    </p:anim>
                                    <p:animEffect transition="in" filter="wipe(right)">
                                      <p:cBhvr>
                                        <p:cTn id="18" dur="500"/>
                                        <p:tgtEl>
                                          <p:spTgt spid="8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p:tgtEl>
                                          <p:spTgt spid="95"/>
                                        </p:tgtEl>
                                        <p:attrNameLst>
                                          <p:attrName>ppt_x</p:attrName>
                                        </p:attrNameLst>
                                      </p:cBhvr>
                                      <p:tavLst>
                                        <p:tav tm="0">
                                          <p:val>
                                            <p:strVal val="#ppt_x-#ppt_w*1.125000"/>
                                          </p:val>
                                        </p:tav>
                                        <p:tav tm="100000">
                                          <p:val>
                                            <p:strVal val="#ppt_x"/>
                                          </p:val>
                                        </p:tav>
                                      </p:tavLst>
                                    </p:anim>
                                    <p:animEffect transition="in" filter="wipe(right)">
                                      <p:cBhvr>
                                        <p:cTn id="23" dur="500"/>
                                        <p:tgtEl>
                                          <p:spTgt spid="95"/>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ppt_x</p:attrName>
                                        </p:attrNameLst>
                                      </p:cBhvr>
                                      <p:tavLst>
                                        <p:tav tm="0">
                                          <p:val>
                                            <p:strVal val="#ppt_x-#ppt_w*1.125000"/>
                                          </p:val>
                                        </p:tav>
                                        <p:tav tm="100000">
                                          <p:val>
                                            <p:strVal val="#ppt_x"/>
                                          </p:val>
                                        </p:tav>
                                      </p:tavLst>
                                    </p:anim>
                                    <p:animEffect transition="in" filter="wipe(right)">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8921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锅炉内检</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863973" y="1349423"/>
            <a:ext cx="7416054" cy="628617"/>
            <a:chOff x="8578" y="2486"/>
            <a:chExt cx="4267" cy="1944"/>
          </a:xfrm>
        </p:grpSpPr>
        <p:sp>
          <p:nvSpPr>
            <p:cNvPr id="5" name="文本框 4"/>
            <p:cNvSpPr txBox="1"/>
            <p:nvPr/>
          </p:nvSpPr>
          <p:spPr>
            <a:xfrm>
              <a:off x="8631" y="2486"/>
              <a:ext cx="4126" cy="1879"/>
            </a:xfrm>
            <a:prstGeom prst="rect">
              <a:avLst/>
            </a:prstGeom>
            <a:noFill/>
          </p:spPr>
          <p:txBody>
            <a:bodyPr wrap="square" rtlCol="0" anchor="ctr" anchorCtr="0">
              <a:spAutoFit/>
            </a:bodyPr>
            <a:lstStyle/>
            <a:p>
              <a:pPr marR="0" lvl="0" indent="0" algn="just" defTabSz="914400" rtl="0" fontAlgn="auto">
                <a:lnSpc>
                  <a:spcPct val="12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锅炉内部检验是指锅炉在停炉状态下对锅炉安全状况进行的检验，内部检验一般每二年进行一次。</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nvSpPr>
          <p:spPr>
            <a:xfrm>
              <a:off x="8578" y="2505"/>
              <a:ext cx="4267" cy="1925"/>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864870" y="2053590"/>
            <a:ext cx="7416165" cy="564515"/>
            <a:chOff x="898" y="2880"/>
            <a:chExt cx="13058" cy="889"/>
          </a:xfrm>
        </p:grpSpPr>
        <p:sp>
          <p:nvSpPr>
            <p:cNvPr id="8" name="矩形 7"/>
            <p:cNvSpPr/>
            <p:nvPr/>
          </p:nvSpPr>
          <p:spPr>
            <a:xfrm>
              <a:off x="898" y="3015"/>
              <a:ext cx="634" cy="567"/>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1</a:t>
              </a:r>
              <a:endParaRPr lang="en-US" altLang="zh-CN" sz="1600" b="1">
                <a:latin typeface="微软雅黑" panose="020B0503020204020204" pitchFamily="34" charset="-122"/>
                <a:ea typeface="微软雅黑" panose="020B0503020204020204" pitchFamily="34" charset="-122"/>
              </a:endParaRPr>
            </a:p>
          </p:txBody>
        </p:sp>
        <p:sp>
          <p:nvSpPr>
            <p:cNvPr id="9" name="文本框 8"/>
            <p:cNvSpPr txBox="1"/>
            <p:nvPr/>
          </p:nvSpPr>
          <p:spPr>
            <a:xfrm>
              <a:off x="1532" y="2880"/>
              <a:ext cx="12424"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准备好有关技术资料，包括锅炉制造和安装的技术资料、锅炉技术登记资料、锅炉运行记录、水质化验记录、修理和改造记录、事故记录及历次检验资料等；</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1" name="组合 10"/>
          <p:cNvGrpSpPr/>
          <p:nvPr/>
        </p:nvGrpSpPr>
        <p:grpSpPr>
          <a:xfrm>
            <a:off x="864870" y="2551430"/>
            <a:ext cx="7416165" cy="564515"/>
            <a:chOff x="1030" y="3069"/>
            <a:chExt cx="11680" cy="889"/>
          </a:xfrm>
        </p:grpSpPr>
        <p:sp>
          <p:nvSpPr>
            <p:cNvPr id="13" name="矩形 12"/>
            <p:cNvSpPr/>
            <p:nvPr/>
          </p:nvSpPr>
          <p:spPr>
            <a:xfrm>
              <a:off x="1030" y="3204"/>
              <a:ext cx="567" cy="56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2</a:t>
              </a:r>
              <a:endParaRPr lang="en-US" altLang="zh-CN" sz="1600" b="1">
                <a:latin typeface="微软雅黑" panose="020B0503020204020204" pitchFamily="34" charset="-122"/>
                <a:ea typeface="微软雅黑" panose="020B0503020204020204" pitchFamily="34" charset="-122"/>
              </a:endParaRPr>
            </a:p>
          </p:txBody>
        </p:sp>
        <p:sp>
          <p:nvSpPr>
            <p:cNvPr id="14" name="文本框 13"/>
            <p:cNvSpPr txBox="1"/>
            <p:nvPr/>
          </p:nvSpPr>
          <p:spPr>
            <a:xfrm>
              <a:off x="1597" y="3069"/>
              <a:ext cx="11113"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提前停炉，放净锅炉内的水，打开锅炉上的人孔、头孔、手孔、检查孔和灰门等一切门孔装置，使锅炉内部得到充分冷却，并通风换气；</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8" name="组合 17"/>
          <p:cNvGrpSpPr/>
          <p:nvPr/>
        </p:nvGrpSpPr>
        <p:grpSpPr>
          <a:xfrm>
            <a:off x="864235" y="3049905"/>
            <a:ext cx="7416165" cy="564515"/>
            <a:chOff x="898" y="2881"/>
            <a:chExt cx="13058" cy="889"/>
          </a:xfrm>
        </p:grpSpPr>
        <p:sp>
          <p:nvSpPr>
            <p:cNvPr id="19" name="矩形 18"/>
            <p:cNvSpPr/>
            <p:nvPr/>
          </p:nvSpPr>
          <p:spPr>
            <a:xfrm>
              <a:off x="898" y="3000"/>
              <a:ext cx="634" cy="567"/>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3</a:t>
              </a:r>
              <a:endParaRPr lang="en-US" altLang="zh-CN" sz="1600" b="1">
                <a:latin typeface="微软雅黑" panose="020B0503020204020204" pitchFamily="34" charset="-122"/>
                <a:ea typeface="微软雅黑" panose="020B0503020204020204" pitchFamily="34" charset="-122"/>
              </a:endParaRPr>
            </a:p>
          </p:txBody>
        </p:sp>
        <p:sp>
          <p:nvSpPr>
            <p:cNvPr id="20" name="文本框 19"/>
            <p:cNvSpPr txBox="1"/>
            <p:nvPr/>
          </p:nvSpPr>
          <p:spPr>
            <a:xfrm>
              <a:off x="1532" y="2881"/>
              <a:ext cx="12424"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采取可靠措施隔断受检锅炉与热力系统相连的蒸汽、给水、排污等管道及烟、风道并切断电源，对于燃油、燃气的锅炉还须可靠地隔断油、气来源并进行通风置换；</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1" name="组合 20"/>
          <p:cNvGrpSpPr/>
          <p:nvPr/>
        </p:nvGrpSpPr>
        <p:grpSpPr>
          <a:xfrm>
            <a:off x="864870" y="3566795"/>
            <a:ext cx="4263390" cy="360045"/>
            <a:chOff x="1030" y="3204"/>
            <a:chExt cx="6715" cy="567"/>
          </a:xfrm>
        </p:grpSpPr>
        <p:sp>
          <p:nvSpPr>
            <p:cNvPr id="23" name="矩形 22"/>
            <p:cNvSpPr/>
            <p:nvPr/>
          </p:nvSpPr>
          <p:spPr>
            <a:xfrm>
              <a:off x="1030" y="3204"/>
              <a:ext cx="567" cy="56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4</a:t>
              </a:r>
              <a:endParaRPr lang="en-US" altLang="zh-CN" sz="1600" b="1">
                <a:latin typeface="微软雅黑" panose="020B0503020204020204" pitchFamily="34" charset="-122"/>
                <a:ea typeface="微软雅黑" panose="020B0503020204020204" pitchFamily="34" charset="-122"/>
              </a:endParaRPr>
            </a:p>
          </p:txBody>
        </p:sp>
        <p:sp>
          <p:nvSpPr>
            <p:cNvPr id="31" name="文本框 30"/>
            <p:cNvSpPr txBox="1"/>
            <p:nvPr/>
          </p:nvSpPr>
          <p:spPr>
            <a:xfrm>
              <a:off x="1597" y="3246"/>
              <a:ext cx="6148"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清理锅炉内的垢渣、炉渣、烟灰等污物；</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2" name="组合 51"/>
          <p:cNvGrpSpPr/>
          <p:nvPr/>
        </p:nvGrpSpPr>
        <p:grpSpPr>
          <a:xfrm>
            <a:off x="864235" y="3898900"/>
            <a:ext cx="7416165" cy="564515"/>
            <a:chOff x="898" y="2881"/>
            <a:chExt cx="13058" cy="889"/>
          </a:xfrm>
        </p:grpSpPr>
        <p:sp>
          <p:nvSpPr>
            <p:cNvPr id="53" name="矩形 52"/>
            <p:cNvSpPr/>
            <p:nvPr/>
          </p:nvSpPr>
          <p:spPr>
            <a:xfrm>
              <a:off x="898" y="3015"/>
              <a:ext cx="634" cy="567"/>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5</a:t>
              </a:r>
              <a:endParaRPr lang="en-US" altLang="zh-CN" sz="1600" b="1">
                <a:latin typeface="微软雅黑" panose="020B0503020204020204" pitchFamily="34" charset="-122"/>
                <a:ea typeface="微软雅黑" panose="020B0503020204020204" pitchFamily="34" charset="-122"/>
              </a:endParaRPr>
            </a:p>
          </p:txBody>
        </p:sp>
        <p:sp>
          <p:nvSpPr>
            <p:cNvPr id="54" name="文本框 53"/>
            <p:cNvSpPr txBox="1"/>
            <p:nvPr/>
          </p:nvSpPr>
          <p:spPr>
            <a:xfrm>
              <a:off x="1532" y="2881"/>
              <a:ext cx="12424"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拆除妨碍检查的汽水挡板、分离装置及给水、排污装置等锅筒内件，并准备好用于照明的安全电源；</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55" name="组合 54"/>
          <p:cNvGrpSpPr/>
          <p:nvPr/>
        </p:nvGrpSpPr>
        <p:grpSpPr>
          <a:xfrm>
            <a:off x="864235" y="4415790"/>
            <a:ext cx="7416165" cy="360045"/>
            <a:chOff x="1030" y="3204"/>
            <a:chExt cx="11680" cy="567"/>
          </a:xfrm>
        </p:grpSpPr>
        <p:sp>
          <p:nvSpPr>
            <p:cNvPr id="56" name="矩形 55"/>
            <p:cNvSpPr/>
            <p:nvPr/>
          </p:nvSpPr>
          <p:spPr>
            <a:xfrm>
              <a:off x="1030" y="3204"/>
              <a:ext cx="567" cy="56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6</a:t>
              </a:r>
              <a:endParaRPr lang="en-US" altLang="zh-CN" sz="1600" b="1">
                <a:latin typeface="微软雅黑" panose="020B0503020204020204" pitchFamily="34" charset="-122"/>
                <a:ea typeface="微软雅黑" panose="020B0503020204020204" pitchFamily="34" charset="-122"/>
              </a:endParaRPr>
            </a:p>
          </p:txBody>
        </p:sp>
        <p:sp>
          <p:nvSpPr>
            <p:cNvPr id="57" name="文本框 56"/>
            <p:cNvSpPr txBox="1"/>
            <p:nvPr/>
          </p:nvSpPr>
          <p:spPr>
            <a:xfrm>
              <a:off x="1597" y="3246"/>
              <a:ext cx="11113"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对于需要登高检验作业（离地面或固定平面3m以上）的部位，应搭脚手架。</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5" name="文本框 24"/>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8921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水压试验</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863973" y="1349423"/>
            <a:ext cx="7416054" cy="628617"/>
            <a:chOff x="8578" y="2486"/>
            <a:chExt cx="4267" cy="1944"/>
          </a:xfrm>
        </p:grpSpPr>
        <p:sp>
          <p:nvSpPr>
            <p:cNvPr id="5" name="文本框 4"/>
            <p:cNvSpPr txBox="1"/>
            <p:nvPr/>
          </p:nvSpPr>
          <p:spPr>
            <a:xfrm>
              <a:off x="8631" y="2486"/>
              <a:ext cx="4126" cy="1879"/>
            </a:xfrm>
            <a:prstGeom prst="rect">
              <a:avLst/>
            </a:prstGeom>
            <a:noFill/>
          </p:spPr>
          <p:txBody>
            <a:bodyPr wrap="square" rtlCol="0" anchor="ctr" anchorCtr="0">
              <a:spAutoFit/>
            </a:bodyPr>
            <a:lstStyle/>
            <a:p>
              <a:pPr marR="0" lvl="0" indent="0" algn="just" defTabSz="914400" rtl="0" fontAlgn="auto">
                <a:lnSpc>
                  <a:spcPct val="12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锅炉水压试验是指锅炉以水为介质，以规定的试验压力对锅炉受压部件强度和严密性进行的检验，水压试验一般每六年进行一次。</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nvSpPr>
          <p:spPr>
            <a:xfrm>
              <a:off x="8578" y="2505"/>
              <a:ext cx="4267" cy="1925"/>
            </a:xfrm>
            <a:prstGeom prst="rect">
              <a:avLst/>
            </a:prstGeom>
            <a:noFill/>
            <a:ln w="19050">
              <a:solidFill>
                <a:srgbClr val="333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864235" y="2031257"/>
            <a:ext cx="7416165" cy="2654602"/>
            <a:chOff x="1361" y="3198"/>
            <a:chExt cx="11679" cy="4663"/>
          </a:xfrm>
        </p:grpSpPr>
        <p:sp>
          <p:nvSpPr>
            <p:cNvPr id="69" name="文本框 68"/>
            <p:cNvSpPr txBox="1"/>
            <p:nvPr/>
          </p:nvSpPr>
          <p:spPr>
            <a:xfrm>
              <a:off x="2179" y="3236"/>
              <a:ext cx="2438" cy="992"/>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清除受压部件表面的烟灰和污物；</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3" name="圆角矩形 7"/>
            <p:cNvSpPr/>
            <p:nvPr/>
          </p:nvSpPr>
          <p:spPr>
            <a:xfrm>
              <a:off x="2865" y="4596"/>
              <a:ext cx="1065" cy="1050"/>
            </a:xfrm>
            <a:prstGeom prst="roundRect">
              <a:avLst/>
            </a:prstGeom>
            <a:solidFill>
              <a:srgbClr val="333F5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62000" rtlCol="0" anchor="ctr" anchorCtr="0">
              <a:norm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1</a:t>
              </a:r>
              <a:endParaRPr lang="en-US" altLang="zh-CN" sz="1600" b="1"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74" name="圆角矩形 8"/>
            <p:cNvSpPr/>
            <p:nvPr/>
          </p:nvSpPr>
          <p:spPr>
            <a:xfrm>
              <a:off x="6668" y="4596"/>
              <a:ext cx="1065" cy="1050"/>
            </a:xfrm>
            <a:prstGeom prst="roundRect">
              <a:avLst/>
            </a:prstGeom>
            <a:solidFill>
              <a:srgbClr val="7E7E7E"/>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62000" rtlCol="0" anchor="ctr" anchorCtr="0">
              <a:normAutofit/>
            </a:bodyPr>
            <a:lstStyle/>
            <a:p>
              <a:pPr algn="ctr"/>
              <a:r>
                <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3</a:t>
              </a:r>
              <a:endPar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75" name="圆角矩形 9"/>
            <p:cNvSpPr/>
            <p:nvPr/>
          </p:nvSpPr>
          <p:spPr>
            <a:xfrm>
              <a:off x="10482" y="4596"/>
              <a:ext cx="1065" cy="1050"/>
            </a:xfrm>
            <a:prstGeom prst="roundRect">
              <a:avLst/>
            </a:prstGeom>
            <a:solidFill>
              <a:srgbClr val="333F5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62000" rtlCol="0" anchor="ctr" anchorCtr="0">
              <a:normAutofit/>
            </a:bodyPr>
            <a:lstStyle/>
            <a:p>
              <a:pPr algn="ctr"/>
              <a:r>
                <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5</a:t>
              </a:r>
              <a:endPar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78" name="圆角矩形 10"/>
            <p:cNvSpPr/>
            <p:nvPr/>
          </p:nvSpPr>
          <p:spPr>
            <a:xfrm>
              <a:off x="4773" y="5421"/>
              <a:ext cx="1065" cy="1050"/>
            </a:xfrm>
            <a:prstGeom prst="roundRect">
              <a:avLst/>
            </a:prstGeom>
            <a:solidFill>
              <a:srgbClr val="333F5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162000" rIns="0" bIns="0" rtlCol="0" anchor="ctr" anchorCtr="0">
              <a:norm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2</a:t>
              </a:r>
              <a:endParaRPr lang="en-US" altLang="zh-CN" sz="1600" b="1"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80" name="圆角矩形 11"/>
            <p:cNvSpPr/>
            <p:nvPr/>
          </p:nvSpPr>
          <p:spPr>
            <a:xfrm>
              <a:off x="8559" y="5421"/>
              <a:ext cx="1065" cy="1050"/>
            </a:xfrm>
            <a:prstGeom prst="roundRect">
              <a:avLst/>
            </a:prstGeom>
            <a:solidFill>
              <a:srgbClr val="7E7E7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162000" rIns="0" bIns="0" rtlCol="0" anchor="ctr" anchorCtr="0">
              <a:normAutofit/>
            </a:bodyPr>
            <a:lstStyle/>
            <a:p>
              <a:pPr algn="ctr"/>
              <a:r>
                <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4</a:t>
              </a:r>
              <a:endParaRPr lang="en-US" altLang="zh-CN" sz="1600" b="1">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82" name="矩形 81"/>
            <p:cNvSpPr/>
            <p:nvPr/>
          </p:nvSpPr>
          <p:spPr>
            <a:xfrm>
              <a:off x="1361" y="5421"/>
              <a:ext cx="11679" cy="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sym typeface="Arial" panose="020B0604020202020204" pitchFamily="34" charset="0"/>
              </a:endParaRPr>
            </a:p>
          </p:txBody>
        </p:sp>
        <p:sp>
          <p:nvSpPr>
            <p:cNvPr id="86" name="文本框 85"/>
            <p:cNvSpPr txBox="1"/>
            <p:nvPr/>
          </p:nvSpPr>
          <p:spPr>
            <a:xfrm>
              <a:off x="3038" y="6454"/>
              <a:ext cx="4535" cy="1407"/>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对不参加水压试验的连通部件（如锅炉范围内外的管路、安全阀等）应采取可靠的隔断措施；</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7" name="文本框 86"/>
            <p:cNvSpPr txBox="1"/>
            <p:nvPr/>
          </p:nvSpPr>
          <p:spPr>
            <a:xfrm>
              <a:off x="4933" y="3198"/>
              <a:ext cx="4535" cy="1407"/>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锅炉应装两只在校验合格期内的压力表，其量程应为试验压力的1.5-3倍，精度应不低于1.5级；</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8" name="文本框 87"/>
            <p:cNvSpPr txBox="1"/>
            <p:nvPr/>
          </p:nvSpPr>
          <p:spPr>
            <a:xfrm>
              <a:off x="7447" y="6454"/>
              <a:ext cx="3288" cy="1407"/>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水压试验加压前，参加试验的各个部件内都应上满水，不得残留气体；</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9" name="文本框 88"/>
            <p:cNvSpPr txBox="1"/>
            <p:nvPr/>
          </p:nvSpPr>
          <p:spPr>
            <a:xfrm>
              <a:off x="9796" y="3198"/>
              <a:ext cx="2438" cy="1407"/>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水压试验时，锅炉使用单位的管理人员应到场。</a:t>
              </a:r>
              <a:endParaRPr lang="en-US" altLang="zh-CN"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9" name="文本框 18"/>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4049996" y="892175"/>
            <a:ext cx="1044008"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压力容器</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556881" y="1437640"/>
            <a:ext cx="5760043" cy="800735"/>
          </a:xfrm>
          <a:prstGeom prst="rect">
            <a:avLst/>
          </a:prstGeom>
          <a:noFill/>
          <a:ln w="12700">
            <a:noFill/>
          </a:ln>
        </p:spPr>
        <p:txBody>
          <a:bodyPr wrap="square" rtlCol="0" anchor="ctr" anchorCtr="0">
            <a:spAutoFit/>
          </a:bodyPr>
          <a:lstStyle/>
          <a:p>
            <a:pPr marL="179705" marR="0" lvl="0" indent="-179705" algn="just" defTabSz="914400" rtl="0" fontAlgn="ctr">
              <a:lnSpc>
                <a:spcPct val="11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全面检验是指压力容器停机时的检验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10000"/>
              </a:lnSpc>
              <a:spcBef>
                <a:spcPts val="0"/>
              </a:spcBef>
              <a:spcAft>
                <a:spcPts val="0"/>
              </a:spcAft>
              <a:buClr>
                <a:srgbClr val="333F50"/>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耐压试验是指压力容器全面检验合格后进行的超过最高工作压力的液压试验或者气压试验（非强制性）。</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4" name="组合 23"/>
          <p:cNvGrpSpPr/>
          <p:nvPr/>
        </p:nvGrpSpPr>
        <p:grpSpPr>
          <a:xfrm>
            <a:off x="1402398" y="2466975"/>
            <a:ext cx="6068060" cy="2289175"/>
            <a:chOff x="1831" y="3915"/>
            <a:chExt cx="9556" cy="3605"/>
          </a:xfrm>
        </p:grpSpPr>
        <p:sp>
          <p:nvSpPr>
            <p:cNvPr id="31" name="矩形 30"/>
            <p:cNvSpPr/>
            <p:nvPr/>
          </p:nvSpPr>
          <p:spPr>
            <a:xfrm>
              <a:off x="1831" y="5119"/>
              <a:ext cx="1851" cy="1191"/>
            </a:xfrm>
            <a:prstGeom prst="rect">
              <a:avLst/>
            </a:prstGeom>
            <a:solidFill>
              <a:srgbClr val="333F50"/>
            </a:solidFill>
            <a:ln w="12700">
              <a:no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压力容器</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安全状况</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8" name="矩形 7"/>
            <p:cNvSpPr/>
            <p:nvPr/>
          </p:nvSpPr>
          <p:spPr>
            <a:xfrm>
              <a:off x="4527" y="3915"/>
              <a:ext cx="1417" cy="567"/>
            </a:xfrm>
            <a:prstGeom prst="rect">
              <a:avLst/>
            </a:prstGeom>
            <a:solidFill>
              <a:srgbClr val="7E7E7E"/>
            </a:solidFill>
            <a:ln w="12700">
              <a:no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1、2级</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9" name="矩形 8"/>
            <p:cNvSpPr/>
            <p:nvPr/>
          </p:nvSpPr>
          <p:spPr>
            <a:xfrm>
              <a:off x="4527" y="4925"/>
              <a:ext cx="1417" cy="567"/>
            </a:xfrm>
            <a:prstGeom prst="rect">
              <a:avLst/>
            </a:prstGeom>
            <a:solidFill>
              <a:srgbClr val="7E7E7E"/>
            </a:solidFill>
            <a:ln w="12700">
              <a:noFill/>
              <a:miter lim="400000"/>
            </a:ln>
          </p:spPr>
          <p:txBody>
            <a:bodyPr lIns="0" tIns="0" rIns="0" bIns="0" anchor="ctr" anchorCtr="0"/>
            <a:lstStyle/>
            <a:p>
              <a:pPr algn="ctr" fontAlgn="auto">
                <a:lnSpc>
                  <a:spcPct val="100000"/>
                </a:lnSpc>
              </a:pPr>
              <a:r>
                <a:rPr lang="en-US" altLang="zh-CN" sz="1400" b="1" spc="100" dirty="0">
                  <a:solidFill>
                    <a:schemeClr val="bg1"/>
                  </a:solidFill>
                  <a:uFillTx/>
                  <a:latin typeface="微软雅黑" panose="020B0503020204020204" pitchFamily="34" charset="-122"/>
                  <a:ea typeface="微软雅黑" panose="020B0503020204020204" pitchFamily="34" charset="-122"/>
                </a:rPr>
                <a:t>3 </a:t>
              </a:r>
              <a:r>
                <a:rPr lang="zh-CN" altLang="en-US" sz="1400" b="1" spc="100" dirty="0">
                  <a:solidFill>
                    <a:schemeClr val="bg1"/>
                  </a:solidFill>
                  <a:uFillTx/>
                  <a:latin typeface="微软雅黑" panose="020B0503020204020204" pitchFamily="34" charset="-122"/>
                  <a:ea typeface="微软雅黑" panose="020B0503020204020204" pitchFamily="34" charset="-122"/>
                </a:rPr>
                <a:t>级</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10" name="矩形 9"/>
            <p:cNvSpPr/>
            <p:nvPr/>
          </p:nvSpPr>
          <p:spPr>
            <a:xfrm>
              <a:off x="4527" y="5936"/>
              <a:ext cx="1417" cy="567"/>
            </a:xfrm>
            <a:prstGeom prst="rect">
              <a:avLst/>
            </a:prstGeom>
            <a:solidFill>
              <a:srgbClr val="7E7E7E"/>
            </a:solidFill>
            <a:ln w="12700">
              <a:noFill/>
              <a:miter lim="400000"/>
            </a:ln>
          </p:spPr>
          <p:txBody>
            <a:bodyPr lIns="0" tIns="0" rIns="0" bIns="0" anchor="ctr" anchorCtr="0"/>
            <a:lstStyle/>
            <a:p>
              <a:pPr algn="ctr" fontAlgn="auto">
                <a:lnSpc>
                  <a:spcPct val="100000"/>
                </a:lnSpc>
              </a:pPr>
              <a:r>
                <a:rPr lang="en-US" altLang="zh-CN" sz="1400" b="1" spc="100" dirty="0">
                  <a:solidFill>
                    <a:schemeClr val="bg1"/>
                  </a:solidFill>
                  <a:uFillTx/>
                  <a:latin typeface="微软雅黑" panose="020B0503020204020204" pitchFamily="34" charset="-122"/>
                  <a:ea typeface="微软雅黑" panose="020B0503020204020204" pitchFamily="34" charset="-122"/>
                </a:rPr>
                <a:t>4 </a:t>
              </a:r>
              <a:r>
                <a:rPr lang="zh-CN" altLang="en-US" sz="1400" b="1" spc="100" dirty="0">
                  <a:solidFill>
                    <a:schemeClr val="bg1"/>
                  </a:solidFill>
                  <a:uFillTx/>
                  <a:latin typeface="微软雅黑" panose="020B0503020204020204" pitchFamily="34" charset="-122"/>
                  <a:ea typeface="微软雅黑" panose="020B0503020204020204" pitchFamily="34" charset="-122"/>
                </a:rPr>
                <a:t>级</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11" name="矩形 10"/>
            <p:cNvSpPr/>
            <p:nvPr/>
          </p:nvSpPr>
          <p:spPr>
            <a:xfrm>
              <a:off x="4527" y="6953"/>
              <a:ext cx="1417" cy="567"/>
            </a:xfrm>
            <a:prstGeom prst="rect">
              <a:avLst/>
            </a:prstGeom>
            <a:solidFill>
              <a:srgbClr val="7E7E7E"/>
            </a:solidFill>
            <a:ln w="12700">
              <a:noFill/>
              <a:miter lim="400000"/>
            </a:ln>
          </p:spPr>
          <p:txBody>
            <a:bodyPr lIns="0" tIns="0" rIns="0" bIns="0" anchor="ctr" anchorCtr="0"/>
            <a:lstStyle/>
            <a:p>
              <a:pPr algn="ctr" fontAlgn="auto">
                <a:lnSpc>
                  <a:spcPct val="100000"/>
                </a:lnSpc>
              </a:pPr>
              <a:r>
                <a:rPr lang="en-US" altLang="zh-CN" sz="1400" b="1" spc="100" dirty="0">
                  <a:solidFill>
                    <a:schemeClr val="bg1"/>
                  </a:solidFill>
                  <a:uFillTx/>
                  <a:latin typeface="微软雅黑" panose="020B0503020204020204" pitchFamily="34" charset="-122"/>
                  <a:ea typeface="微软雅黑" panose="020B0503020204020204" pitchFamily="34" charset="-122"/>
                </a:rPr>
                <a:t>5 </a:t>
              </a:r>
              <a:r>
                <a:rPr lang="zh-CN" altLang="en-US" sz="1400" b="1" spc="100" dirty="0">
                  <a:solidFill>
                    <a:schemeClr val="bg1"/>
                  </a:solidFill>
                  <a:uFillTx/>
                  <a:latin typeface="微软雅黑" panose="020B0503020204020204" pitchFamily="34" charset="-122"/>
                  <a:ea typeface="微软雅黑" panose="020B0503020204020204" pitchFamily="34" charset="-122"/>
                </a:rPr>
                <a:t>级</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5944" y="3957"/>
              <a:ext cx="3472"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一般每6年检验一次</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5944" y="4967"/>
              <a:ext cx="4761"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一般每3年至6年检验一次</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5944" y="5978"/>
              <a:ext cx="5443"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监控使用，其检验周期由检验机构确定</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5944" y="6995"/>
              <a:ext cx="5443"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应对缺陷进行处理，否则不得继续使用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6" name="直接连接符 15"/>
            <p:cNvCxnSpPr/>
            <p:nvPr/>
          </p:nvCxnSpPr>
          <p:spPr>
            <a:xfrm flipV="1">
              <a:off x="4527" y="4703"/>
              <a:ext cx="6690" cy="0"/>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527" y="6728"/>
              <a:ext cx="6690" cy="0"/>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527" y="5714"/>
              <a:ext cx="6690" cy="0"/>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flipV="1">
              <a:off x="3677" y="4190"/>
              <a:ext cx="850" cy="1134"/>
            </a:xfrm>
            <a:prstGeom prst="bentConnector3">
              <a:avLst>
                <a:gd name="adj1" fmla="val 30573"/>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V="1">
              <a:off x="3682" y="5219"/>
              <a:ext cx="850" cy="397"/>
            </a:xfrm>
            <a:prstGeom prst="bentConnector3">
              <a:avLst>
                <a:gd name="adj1" fmla="val 49948"/>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a:off x="3677" y="6085"/>
              <a:ext cx="850" cy="1134"/>
            </a:xfrm>
            <a:prstGeom prst="bentConnector3">
              <a:avLst>
                <a:gd name="adj1" fmla="val 30573"/>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a:off x="3677" y="5823"/>
              <a:ext cx="850" cy="397"/>
            </a:xfrm>
            <a:prstGeom prst="bentConnector3">
              <a:avLst>
                <a:gd name="adj1" fmla="val 49948"/>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1402080" y="1408430"/>
            <a:ext cx="6069645" cy="859155"/>
          </a:xfrm>
          <a:prstGeom prst="rect">
            <a:avLst/>
          </a:prstGeom>
          <a:noFill/>
          <a:ln w="12700">
            <a:solidFill>
              <a:srgbClr val="333F5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ļiḍè"/>
          <p:cNvSpPr/>
          <p:nvPr/>
        </p:nvSpPr>
        <p:spPr>
          <a:xfrm>
            <a:off x="753745" y="2332355"/>
            <a:ext cx="360045" cy="107886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压力容器</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8" name="组合 47"/>
          <p:cNvGrpSpPr/>
          <p:nvPr/>
        </p:nvGrpSpPr>
        <p:grpSpPr>
          <a:xfrm>
            <a:off x="1730375" y="924560"/>
            <a:ext cx="6659880" cy="3894455"/>
            <a:chOff x="2149" y="1996"/>
            <a:chExt cx="10488" cy="6133"/>
          </a:xfrm>
        </p:grpSpPr>
        <p:sp>
          <p:nvSpPr>
            <p:cNvPr id="4" name="矩形 3"/>
            <p:cNvSpPr/>
            <p:nvPr/>
          </p:nvSpPr>
          <p:spPr>
            <a:xfrm>
              <a:off x="2149" y="3971"/>
              <a:ext cx="1701" cy="850"/>
            </a:xfrm>
            <a:prstGeom prst="rect">
              <a:avLst/>
            </a:prstGeom>
            <a:solidFill>
              <a:srgbClr val="7E7E7E"/>
            </a:solidFill>
            <a:ln w="12700">
              <a:no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准备工作</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sp>
          <p:nvSpPr>
            <p:cNvPr id="5" name="矩形 4"/>
            <p:cNvSpPr/>
            <p:nvPr/>
          </p:nvSpPr>
          <p:spPr>
            <a:xfrm>
              <a:off x="2150" y="1997"/>
              <a:ext cx="1701" cy="1699"/>
            </a:xfrm>
            <a:prstGeom prst="rect">
              <a:avLst/>
            </a:prstGeom>
            <a:noFill/>
            <a:ln w="12700">
              <a:solidFill>
                <a:srgbClr val="333F50"/>
              </a:solidFill>
              <a:miter lim="400000"/>
            </a:ln>
            <a:extLst>
              <a:ext uri="{909E8E84-426E-40DD-AFC4-6F175D3DCCD1}">
                <a14:hiddenFill xmlns:a14="http://schemas.microsoft.com/office/drawing/2010/main">
                  <a:solidFill>
                    <a:srgbClr val="333F50"/>
                  </a:solidFill>
                </a14:hiddenFill>
              </a:ext>
            </a:extLst>
          </p:spPr>
          <p:txBody>
            <a:bodyPr lIns="0" tIns="0" rIns="0" bIns="0" anchor="ctr" anchorCtr="0"/>
            <a:lstStyle/>
            <a:p>
              <a:pPr algn="ctr" fontAlgn="auto">
                <a:lnSpc>
                  <a:spcPct val="100000"/>
                </a:lnSpc>
              </a:pPr>
              <a:r>
                <a:rPr lang="zh-CN" altLang="en-US" sz="1400" b="1" spc="100" dirty="0">
                  <a:solidFill>
                    <a:srgbClr val="333F50"/>
                  </a:solidFill>
                  <a:uFillTx/>
                  <a:latin typeface="微软雅黑" panose="020B0503020204020204" pitchFamily="34" charset="-122"/>
                  <a:ea typeface="微软雅黑" panose="020B0503020204020204" pitchFamily="34" charset="-122"/>
                </a:rPr>
                <a:t>相关资料</a:t>
              </a:r>
              <a:endParaRPr lang="zh-CN" altLang="en-US" sz="1400" b="1" spc="100" dirty="0">
                <a:solidFill>
                  <a:srgbClr val="333F50"/>
                </a:solidFill>
                <a:uFillTx/>
                <a:latin typeface="微软雅黑" panose="020B0503020204020204" pitchFamily="34" charset="-122"/>
                <a:ea typeface="微软雅黑" panose="020B0503020204020204" pitchFamily="34" charset="-122"/>
              </a:endParaRPr>
            </a:p>
          </p:txBody>
        </p:sp>
        <p:sp>
          <p:nvSpPr>
            <p:cNvPr id="6" name="矩形 5"/>
            <p:cNvSpPr/>
            <p:nvPr/>
          </p:nvSpPr>
          <p:spPr>
            <a:xfrm>
              <a:off x="2149" y="5111"/>
              <a:ext cx="1701" cy="3017"/>
            </a:xfrm>
            <a:prstGeom prst="rect">
              <a:avLst/>
            </a:prstGeom>
            <a:noFill/>
            <a:ln w="12700">
              <a:solidFill>
                <a:srgbClr val="333F50"/>
              </a:solidFill>
              <a:miter lim="400000"/>
            </a:ln>
            <a:extLst>
              <a:ext uri="{909E8E84-426E-40DD-AFC4-6F175D3DCCD1}">
                <a14:hiddenFill xmlns:a14="http://schemas.microsoft.com/office/drawing/2010/main">
                  <a:solidFill>
                    <a:srgbClr val="333F50"/>
                  </a:solidFill>
                </a14:hiddenFill>
              </a:ext>
            </a:extLst>
          </p:spPr>
          <p:txBody>
            <a:bodyPr lIns="0" tIns="0" rIns="0" bIns="0" anchor="ctr" anchorCtr="0"/>
            <a:lstStyle/>
            <a:p>
              <a:pPr algn="ctr" fontAlgn="auto">
                <a:lnSpc>
                  <a:spcPct val="100000"/>
                </a:lnSpc>
              </a:pPr>
              <a:r>
                <a:rPr lang="zh-CN" altLang="en-US" sz="1400" b="1" spc="100" dirty="0">
                  <a:solidFill>
                    <a:srgbClr val="333F50"/>
                  </a:solidFill>
                  <a:uFillTx/>
                  <a:latin typeface="微软雅黑" panose="020B0503020204020204" pitchFamily="34" charset="-122"/>
                  <a:ea typeface="微软雅黑" panose="020B0503020204020204" pitchFamily="34" charset="-122"/>
                </a:rPr>
                <a:t>现场条件</a:t>
              </a:r>
              <a:endParaRPr lang="zh-CN" altLang="en-US" sz="1400" b="1" spc="100" dirty="0">
                <a:solidFill>
                  <a:srgbClr val="333F50"/>
                </a:solidFill>
                <a:uFillTx/>
                <a:latin typeface="微软雅黑" panose="020B0503020204020204" pitchFamily="34" charset="-122"/>
                <a:ea typeface="微软雅黑" panose="020B0503020204020204" pitchFamily="34" charset="-122"/>
              </a:endParaRPr>
            </a:p>
          </p:txBody>
        </p:sp>
        <p:sp>
          <p:nvSpPr>
            <p:cNvPr id="28" name="矩形 27"/>
            <p:cNvSpPr/>
            <p:nvPr/>
          </p:nvSpPr>
          <p:spPr>
            <a:xfrm>
              <a:off x="4417" y="3971"/>
              <a:ext cx="8221" cy="850"/>
            </a:xfrm>
            <a:prstGeom prst="rect">
              <a:avLst/>
            </a:prstGeom>
            <a:solidFill>
              <a:srgbClr val="7E7E7E"/>
            </a:solidFill>
            <a:ln w="12700">
              <a:noFill/>
              <a:miter lim="400000"/>
            </a:ln>
          </p:spPr>
          <p:txBody>
            <a:bodyPr lIns="0" tIns="0" rIns="0" bIns="0" anchor="ctr" anchorCtr="0"/>
            <a:lstStyle/>
            <a:p>
              <a:pPr algn="ctr" fontAlgn="auto">
                <a:lnSpc>
                  <a:spcPct val="100000"/>
                </a:lnSpc>
              </a:pPr>
              <a:r>
                <a:rPr lang="zh-CN" altLang="en-US" sz="1400" b="1" spc="100" dirty="0">
                  <a:solidFill>
                    <a:schemeClr val="bg1"/>
                  </a:solidFill>
                  <a:uFillTx/>
                  <a:latin typeface="微软雅黑" panose="020B0503020204020204" pitchFamily="34" charset="-122"/>
                  <a:ea typeface="微软雅黑" panose="020B0503020204020204" pitchFamily="34" charset="-122"/>
                </a:rPr>
                <a:t>压力容器全面检验</a:t>
              </a:r>
              <a:endParaRPr lang="zh-CN" altLang="en-US" sz="1400" b="1" spc="100" dirty="0">
                <a:solidFill>
                  <a:schemeClr val="bg1"/>
                </a:solidFill>
                <a:uFillTx/>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flipV="1">
              <a:off x="3000" y="3688"/>
              <a:ext cx="0" cy="283"/>
            </a:xfrm>
            <a:prstGeom prst="straightConnector1">
              <a:avLst/>
            </a:prstGeom>
            <a:ln w="1905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3000" y="4828"/>
              <a:ext cx="0" cy="283"/>
            </a:xfrm>
            <a:prstGeom prst="straightConnector1">
              <a:avLst/>
            </a:prstGeom>
            <a:ln w="1905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V="1">
              <a:off x="3850" y="2847"/>
              <a:ext cx="567" cy="0"/>
            </a:xfrm>
            <a:prstGeom prst="bentConnector3">
              <a:avLst>
                <a:gd name="adj1" fmla="val 30573"/>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417" y="1996"/>
              <a:ext cx="8221" cy="1701"/>
              <a:chOff x="4417" y="2219"/>
              <a:chExt cx="8221" cy="1701"/>
            </a:xfrm>
          </p:grpSpPr>
          <p:sp>
            <p:nvSpPr>
              <p:cNvPr id="21" name="文本框 20"/>
              <p:cNvSpPr txBox="1"/>
              <p:nvPr/>
            </p:nvSpPr>
            <p:spPr>
              <a:xfrm>
                <a:off x="5080" y="3029"/>
                <a:ext cx="7540"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检验、检查记录：定期检验周期内的年度检查报告和上次的定期检验报告</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矩形 31"/>
              <p:cNvSpPr/>
              <p:nvPr/>
            </p:nvSpPr>
            <p:spPr>
              <a:xfrm>
                <a:off x="4417" y="2219"/>
                <a:ext cx="8221" cy="1701"/>
              </a:xfrm>
              <a:prstGeom prst="rect">
                <a:avLst/>
              </a:prstGeom>
              <a:noFill/>
              <a:ln w="12700">
                <a:solidFill>
                  <a:srgbClr val="333F50"/>
                </a:solidFill>
                <a:miter lim="400000"/>
              </a:ln>
              <a:extLst>
                <a:ext uri="{909E8E84-426E-40DD-AFC4-6F175D3DCCD1}">
                  <a14:hiddenFill xmlns:a14="http://schemas.microsoft.com/office/drawing/2010/main">
                    <a:solidFill>
                      <a:srgbClr val="333F50"/>
                    </a:solidFill>
                  </a14:hiddenFill>
                </a:ext>
              </a:extLst>
            </p:spPr>
            <p:txBody>
              <a:bodyPr lIns="0" tIns="0" rIns="0" bIns="0" anchor="ctr" anchorCtr="0"/>
              <a:lstStyle/>
              <a:p>
                <a:pPr algn="ctr" fontAlgn="auto">
                  <a:lnSpc>
                    <a:spcPct val="100000"/>
                  </a:lnSpc>
                </a:pPr>
                <a:endParaRPr lang="zh-CN" altLang="en-US" sz="1400" b="1" spc="100" dirty="0">
                  <a:solidFill>
                    <a:srgbClr val="333F50"/>
                  </a:solidFill>
                  <a:uFillTx/>
                  <a:latin typeface="微软雅黑" panose="020B0503020204020204" pitchFamily="34" charset="-122"/>
                  <a:ea typeface="微软雅黑" panose="020B0503020204020204" pitchFamily="34" charset="-122"/>
                </a:endParaRPr>
              </a:p>
            </p:txBody>
          </p:sp>
          <p:sp>
            <p:nvSpPr>
              <p:cNvPr id="34" name="ïşļiḍè"/>
              <p:cNvSpPr/>
              <p:nvPr/>
            </p:nvSpPr>
            <p:spPr>
              <a:xfrm>
                <a:off x="4513" y="2427"/>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1</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5080" y="2226"/>
                <a:ext cx="7540"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使用管理资料：使用登记证、运行记录、运行条件变化情况、运行中出现的异常情况等</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ïşļiḍè"/>
              <p:cNvSpPr/>
              <p:nvPr/>
            </p:nvSpPr>
            <p:spPr>
              <a:xfrm>
                <a:off x="4513" y="3230"/>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2</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4417" y="5111"/>
              <a:ext cx="8220" cy="3018"/>
              <a:chOff x="4417" y="5171"/>
              <a:chExt cx="8220" cy="3018"/>
            </a:xfrm>
          </p:grpSpPr>
          <p:sp>
            <p:nvSpPr>
              <p:cNvPr id="27" name="文本框 26"/>
              <p:cNvSpPr txBox="1"/>
              <p:nvPr/>
            </p:nvSpPr>
            <p:spPr>
              <a:xfrm>
                <a:off x="5079" y="7300"/>
                <a:ext cx="7540"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人孔和检查孔打开后，必须消除可能滞留的易燃、易爆、有毒、有害气体和液体</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文本框 38"/>
              <p:cNvSpPr txBox="1"/>
              <p:nvPr/>
            </p:nvSpPr>
            <p:spPr>
              <a:xfrm>
                <a:off x="5080" y="5756"/>
                <a:ext cx="7540"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需要进行检验的表筒，特别是腐蚀部位和可能产生裂纹缺陷的部位，彻底消理干净，露出金属本体</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矩形 39"/>
              <p:cNvSpPr/>
              <p:nvPr/>
            </p:nvSpPr>
            <p:spPr>
              <a:xfrm>
                <a:off x="4417" y="5171"/>
                <a:ext cx="8220" cy="3018"/>
              </a:xfrm>
              <a:prstGeom prst="rect">
                <a:avLst/>
              </a:prstGeom>
              <a:noFill/>
              <a:ln w="12700">
                <a:solidFill>
                  <a:srgbClr val="333F50"/>
                </a:solidFill>
                <a:miter lim="400000"/>
              </a:ln>
              <a:extLst>
                <a:ext uri="{909E8E84-426E-40DD-AFC4-6F175D3DCCD1}">
                  <a14:hiddenFill xmlns:a14="http://schemas.microsoft.com/office/drawing/2010/main">
                    <a:solidFill>
                      <a:srgbClr val="333F50"/>
                    </a:solidFill>
                  </a14:hiddenFill>
                </a:ext>
              </a:extLst>
            </p:spPr>
            <p:txBody>
              <a:bodyPr lIns="0" tIns="0" rIns="0" bIns="0" anchor="ctr" anchorCtr="0"/>
              <a:lstStyle/>
              <a:p>
                <a:pPr algn="ctr" fontAlgn="auto">
                  <a:lnSpc>
                    <a:spcPct val="100000"/>
                  </a:lnSpc>
                </a:pPr>
                <a:endParaRPr lang="zh-CN" altLang="en-US" sz="1400" b="1" spc="100" dirty="0">
                  <a:solidFill>
                    <a:srgbClr val="333F50"/>
                  </a:solidFill>
                  <a:uFillTx/>
                  <a:latin typeface="微软雅黑" panose="020B0503020204020204" pitchFamily="34" charset="-122"/>
                  <a:ea typeface="微软雅黑" panose="020B0503020204020204" pitchFamily="34" charset="-122"/>
                </a:endParaRPr>
              </a:p>
            </p:txBody>
          </p:sp>
          <p:sp>
            <p:nvSpPr>
              <p:cNvPr id="41" name="ïşļiḍè"/>
              <p:cNvSpPr/>
              <p:nvPr/>
            </p:nvSpPr>
            <p:spPr>
              <a:xfrm>
                <a:off x="4513" y="5304"/>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1</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2" name="文本框 41"/>
              <p:cNvSpPr txBox="1"/>
              <p:nvPr/>
            </p:nvSpPr>
            <p:spPr>
              <a:xfrm>
                <a:off x="5080" y="5306"/>
                <a:ext cx="5809"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设置明显的安全警示标志</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3" name="ïşļiḍè"/>
              <p:cNvSpPr/>
              <p:nvPr/>
            </p:nvSpPr>
            <p:spPr>
              <a:xfrm>
                <a:off x="4513" y="5957"/>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2</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4" name="ïşļiḍè"/>
              <p:cNvSpPr/>
              <p:nvPr/>
            </p:nvSpPr>
            <p:spPr>
              <a:xfrm>
                <a:off x="4513" y="6729"/>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3</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5" name="文本框 44"/>
              <p:cNvSpPr txBox="1"/>
              <p:nvPr/>
            </p:nvSpPr>
            <p:spPr>
              <a:xfrm>
                <a:off x="5079" y="6528"/>
                <a:ext cx="7540"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需要进入压力容器内部进行检验，将内部介质排放、清理干净，用盲板隔断所有液体、气体或者燕汽的来源</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6" name="ïşļiḍè"/>
              <p:cNvSpPr/>
              <p:nvPr/>
            </p:nvSpPr>
            <p:spPr>
              <a:xfrm>
                <a:off x="4513" y="7501"/>
                <a:ext cx="567" cy="487"/>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en-US" altLang="zh-CN" sz="1400" b="1" spc="100" dirty="0">
                    <a:solidFill>
                      <a:schemeClr val="bg1"/>
                    </a:solidFill>
                    <a:uFillTx/>
                    <a:latin typeface="微软雅黑" panose="020B0503020204020204" pitchFamily="34" charset="-122"/>
                    <a:ea typeface="微软雅黑" panose="020B0503020204020204" pitchFamily="34" charset="-122"/>
                    <a:sym typeface="+mn-ea"/>
                  </a:rPr>
                  <a:t>4</a:t>
                </a:r>
                <a:endParaRPr lang="en-US" altLang="zh-CN" sz="1400"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sp>
        <p:nvSpPr>
          <p:cNvPr id="31" name="文本框 30"/>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şļiḍè"/>
          <p:cNvSpPr/>
          <p:nvPr/>
        </p:nvSpPr>
        <p:spPr>
          <a:xfrm>
            <a:off x="3671993" y="920750"/>
            <a:ext cx="1800013"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安全附件-压力表</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83971" y="1417638"/>
            <a:ext cx="7776057" cy="800735"/>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强制检定压力表的周期，由执行强制检定的计量检定机构根据计量检定规程确定（一般不超过半年）</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just" defTabSz="914400" rtl="0" fontAlgn="ctr">
              <a:lnSpc>
                <a:spcPct val="11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—《强制检定的工作计量器具检定管理办法》</a:t>
            </a:r>
            <a:endPar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1" name="组合 70"/>
          <p:cNvGrpSpPr/>
          <p:nvPr/>
        </p:nvGrpSpPr>
        <p:grpSpPr>
          <a:xfrm>
            <a:off x="684848" y="2503063"/>
            <a:ext cx="7774305" cy="2308692"/>
            <a:chOff x="2309" y="4047"/>
            <a:chExt cx="12243" cy="3636"/>
          </a:xfrm>
        </p:grpSpPr>
        <p:sp>
          <p:nvSpPr>
            <p:cNvPr id="9" name="文本框 8"/>
            <p:cNvSpPr txBox="1"/>
            <p:nvPr/>
          </p:nvSpPr>
          <p:spPr>
            <a:xfrm>
              <a:off x="2592" y="4181"/>
              <a:ext cx="4819"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锅炉主气缸和给水压力部位的测量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2309" y="4823"/>
              <a:ext cx="5102"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固定式空压机风仓及总管压力的测量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9109" y="4511"/>
              <a:ext cx="5443"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发电机、气轮机油压及机车压力的测量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783" y="5414"/>
              <a:ext cx="3628"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密封增压容器压力的测量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9109" y="5217"/>
              <a:ext cx="3288"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带报警装置压力的测量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2310" y="5982"/>
              <a:ext cx="5101" cy="889"/>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有害、有毒、腐蚀性严重介质压力的测量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9109" y="5875"/>
              <a:ext cx="5102" cy="483"/>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医用高压灭菌器、高压锅压力的测量</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0" name="组合 69"/>
            <p:cNvGrpSpPr/>
            <p:nvPr/>
          </p:nvGrpSpPr>
          <p:grpSpPr>
            <a:xfrm>
              <a:off x="7411" y="4047"/>
              <a:ext cx="1644" cy="3636"/>
              <a:chOff x="5530" y="1534"/>
              <a:chExt cx="2590" cy="5729"/>
            </a:xfrm>
          </p:grpSpPr>
          <p:sp>
            <p:nvSpPr>
              <p:cNvPr id="16" name="矩形 15"/>
              <p:cNvSpPr/>
              <p:nvPr/>
            </p:nvSpPr>
            <p:spPr>
              <a:xfrm rot="20215490">
                <a:off x="6181" y="4709"/>
                <a:ext cx="976" cy="976"/>
              </a:xfrm>
              <a:prstGeom prst="rect">
                <a:avLst/>
              </a:prstGeom>
              <a:solidFill>
                <a:srgbClr val="333F50"/>
              </a:solidFill>
              <a:ln>
                <a:noFill/>
              </a:ln>
            </p:spPr>
            <p:style>
              <a:lnRef idx="0">
                <a:scrgbClr r="0" g="0" b="0"/>
              </a:lnRef>
              <a:fillRef idx="0">
                <a:scrgbClr r="0" g="0" b="0"/>
              </a:fillRef>
              <a:effectRef idx="0">
                <a:scrgbClr r="0" g="0" b="0"/>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6</a:t>
                </a:r>
                <a:endParaRPr lang="en-US" altLang="zh-CN" sz="1400" b="1">
                  <a:latin typeface="微软雅黑" panose="020B0503020204020204" pitchFamily="34" charset="-122"/>
                  <a:ea typeface="微软雅黑" panose="020B0503020204020204" pitchFamily="34" charset="-122"/>
                </a:endParaRPr>
              </a:p>
            </p:txBody>
          </p:sp>
          <p:sp>
            <p:nvSpPr>
              <p:cNvPr id="38" name="矩形 37"/>
              <p:cNvSpPr/>
              <p:nvPr/>
            </p:nvSpPr>
            <p:spPr>
              <a:xfrm rot="20215490">
                <a:off x="7079" y="4327"/>
                <a:ext cx="976" cy="976"/>
              </a:xfrm>
              <a:prstGeom prst="rect">
                <a:avLst/>
              </a:prstGeom>
              <a:solidFill>
                <a:srgbClr val="333F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7</a:t>
                </a:r>
                <a:endParaRPr lang="en-US" altLang="zh-CN" sz="1400" b="1">
                  <a:latin typeface="微软雅黑" panose="020B0503020204020204" pitchFamily="34" charset="-122"/>
                  <a:ea typeface="微软雅黑" panose="020B0503020204020204" pitchFamily="34" charset="-122"/>
                </a:endParaRPr>
              </a:p>
            </p:txBody>
          </p:sp>
          <p:sp>
            <p:nvSpPr>
              <p:cNvPr id="18" name="KSO_Shape"/>
              <p:cNvSpPr/>
              <p:nvPr/>
            </p:nvSpPr>
            <p:spPr bwMode="auto">
              <a:xfrm>
                <a:off x="5530" y="5015"/>
                <a:ext cx="2590" cy="2248"/>
              </a:xfrm>
              <a:custGeom>
                <a:avLst/>
                <a:gdLst>
                  <a:gd name="T0" fmla="*/ 545634 w 2775"/>
                  <a:gd name="T1" fmla="*/ 950811 h 2403"/>
                  <a:gd name="T2" fmla="*/ 560556 w 2775"/>
                  <a:gd name="T3" fmla="*/ 1020953 h 2403"/>
                  <a:gd name="T4" fmla="*/ 1734220 w 2775"/>
                  <a:gd name="T5" fmla="*/ 1130062 h 2403"/>
                  <a:gd name="T6" fmla="*/ 480106 w 2775"/>
                  <a:gd name="T7" fmla="*/ 880669 h 2403"/>
                  <a:gd name="T8" fmla="*/ 184257 w 2775"/>
                  <a:gd name="T9" fmla="*/ 138335 h 2403"/>
                  <a:gd name="T10" fmla="*/ 97968 w 2775"/>
                  <a:gd name="T11" fmla="*/ 0 h 2403"/>
                  <a:gd name="T12" fmla="*/ 302337 w 2775"/>
                  <a:gd name="T13" fmla="*/ 64946 h 2403"/>
                  <a:gd name="T14" fmla="*/ 1719947 w 2775"/>
                  <a:gd name="T15" fmla="*/ 250043 h 2403"/>
                  <a:gd name="T16" fmla="*/ 1727084 w 2775"/>
                  <a:gd name="T17" fmla="*/ 348111 h 2403"/>
                  <a:gd name="T18" fmla="*/ 1726435 w 2775"/>
                  <a:gd name="T19" fmla="*/ 316288 h 2403"/>
                  <a:gd name="T20" fmla="*/ 1727084 w 2775"/>
                  <a:gd name="T21" fmla="*/ 366946 h 2403"/>
                  <a:gd name="T22" fmla="*/ 1799748 w 2775"/>
                  <a:gd name="T23" fmla="*/ 348111 h 2403"/>
                  <a:gd name="T24" fmla="*/ 1800397 w 2775"/>
                  <a:gd name="T25" fmla="*/ 817672 h 2403"/>
                  <a:gd name="T26" fmla="*/ 685773 w 2775"/>
                  <a:gd name="T27" fmla="*/ 876123 h 2403"/>
                  <a:gd name="T28" fmla="*/ 558610 w 2775"/>
                  <a:gd name="T29" fmla="*/ 879370 h 2403"/>
                  <a:gd name="T30" fmla="*/ 648792 w 2775"/>
                  <a:gd name="T31" fmla="*/ 654007 h 2403"/>
                  <a:gd name="T32" fmla="*/ 585859 w 2775"/>
                  <a:gd name="T33" fmla="*/ 276021 h 2403"/>
                  <a:gd name="T34" fmla="*/ 600781 w 2775"/>
                  <a:gd name="T35" fmla="*/ 366946 h 2403"/>
                  <a:gd name="T36" fmla="*/ 424310 w 2775"/>
                  <a:gd name="T37" fmla="*/ 421500 h 2403"/>
                  <a:gd name="T38" fmla="*/ 609864 w 2775"/>
                  <a:gd name="T39" fmla="*/ 421500 h 2403"/>
                  <a:gd name="T40" fmla="*/ 479457 w 2775"/>
                  <a:gd name="T41" fmla="*/ 595556 h 2403"/>
                  <a:gd name="T42" fmla="*/ 868083 w 2775"/>
                  <a:gd name="T43" fmla="*/ 285763 h 2403"/>
                  <a:gd name="T44" fmla="*/ 872625 w 2775"/>
                  <a:gd name="T45" fmla="*/ 366946 h 2403"/>
                  <a:gd name="T46" fmla="*/ 666309 w 2775"/>
                  <a:gd name="T47" fmla="*/ 421500 h 2403"/>
                  <a:gd name="T48" fmla="*/ 875220 w 2775"/>
                  <a:gd name="T49" fmla="*/ 421500 h 2403"/>
                  <a:gd name="T50" fmla="*/ 695505 w 2775"/>
                  <a:gd name="T51" fmla="*/ 595556 h 2403"/>
                  <a:gd name="T52" fmla="*/ 888196 w 2775"/>
                  <a:gd name="T53" fmla="*/ 654007 h 2403"/>
                  <a:gd name="T54" fmla="*/ 890791 w 2775"/>
                  <a:gd name="T55" fmla="*/ 710510 h 2403"/>
                  <a:gd name="T56" fmla="*/ 724052 w 2775"/>
                  <a:gd name="T57" fmla="*/ 765715 h 2403"/>
                  <a:gd name="T58" fmla="*/ 894035 w 2775"/>
                  <a:gd name="T59" fmla="*/ 765715 h 2403"/>
                  <a:gd name="T60" fmla="*/ 929070 w 2775"/>
                  <a:gd name="T61" fmla="*/ 366946 h 2403"/>
                  <a:gd name="T62" fmla="*/ 1163284 w 2775"/>
                  <a:gd name="T63" fmla="*/ 421500 h 2403"/>
                  <a:gd name="T64" fmla="*/ 1166527 w 2775"/>
                  <a:gd name="T65" fmla="*/ 481251 h 2403"/>
                  <a:gd name="T66" fmla="*/ 938153 w 2775"/>
                  <a:gd name="T67" fmla="*/ 535805 h 2403"/>
                  <a:gd name="T68" fmla="*/ 1168474 w 2775"/>
                  <a:gd name="T69" fmla="*/ 535805 h 2403"/>
                  <a:gd name="T70" fmla="*/ 947236 w 2775"/>
                  <a:gd name="T71" fmla="*/ 710510 h 2403"/>
                  <a:gd name="T72" fmla="*/ 1178855 w 2775"/>
                  <a:gd name="T73" fmla="*/ 765715 h 2403"/>
                  <a:gd name="T74" fmla="*/ 1183396 w 2775"/>
                  <a:gd name="T75" fmla="*/ 863783 h 2403"/>
                  <a:gd name="T76" fmla="*/ 1214538 w 2775"/>
                  <a:gd name="T77" fmla="*/ 298103 h 2403"/>
                  <a:gd name="T78" fmla="*/ 1468864 w 2775"/>
                  <a:gd name="T79" fmla="*/ 307195 h 2403"/>
                  <a:gd name="T80" fmla="*/ 1222324 w 2775"/>
                  <a:gd name="T81" fmla="*/ 481251 h 2403"/>
                  <a:gd name="T82" fmla="*/ 1468864 w 2775"/>
                  <a:gd name="T83" fmla="*/ 535805 h 2403"/>
                  <a:gd name="T84" fmla="*/ 1468864 w 2775"/>
                  <a:gd name="T85" fmla="*/ 595556 h 2403"/>
                  <a:gd name="T86" fmla="*/ 1230758 w 2775"/>
                  <a:gd name="T87" fmla="*/ 654007 h 2403"/>
                  <a:gd name="T88" fmla="*/ 1468864 w 2775"/>
                  <a:gd name="T89" fmla="*/ 654007 h 2403"/>
                  <a:gd name="T90" fmla="*/ 1239841 w 2775"/>
                  <a:gd name="T91" fmla="*/ 862484 h 2403"/>
                  <a:gd name="T92" fmla="*/ 1727084 w 2775"/>
                  <a:gd name="T93" fmla="*/ 421500 h 2403"/>
                  <a:gd name="T94" fmla="*/ 1727084 w 2775"/>
                  <a:gd name="T95" fmla="*/ 481251 h 2403"/>
                  <a:gd name="T96" fmla="*/ 1525309 w 2775"/>
                  <a:gd name="T97" fmla="*/ 535805 h 2403"/>
                  <a:gd name="T98" fmla="*/ 1727084 w 2775"/>
                  <a:gd name="T99" fmla="*/ 535805 h 2403"/>
                  <a:gd name="T100" fmla="*/ 1525309 w 2775"/>
                  <a:gd name="T101" fmla="*/ 710510 h 2403"/>
                  <a:gd name="T102" fmla="*/ 1727084 w 2775"/>
                  <a:gd name="T103" fmla="*/ 765715 h 2403"/>
                  <a:gd name="T104" fmla="*/ 1726435 w 2775"/>
                  <a:gd name="T105" fmla="*/ 850145 h 2403"/>
                  <a:gd name="T106" fmla="*/ 1727084 w 2775"/>
                  <a:gd name="T107" fmla="*/ 765715 h 2403"/>
                  <a:gd name="T108" fmla="*/ 771413 w 2775"/>
                  <a:gd name="T109" fmla="*/ 1560655 h 2403"/>
                  <a:gd name="T110" fmla="*/ 771413 w 2775"/>
                  <a:gd name="T111" fmla="*/ 1459989 h 2403"/>
                  <a:gd name="T112" fmla="*/ 687070 w 2775"/>
                  <a:gd name="T113" fmla="*/ 1375559 h 2403"/>
                  <a:gd name="T114" fmla="*/ 1724488 w 2775"/>
                  <a:gd name="T115" fmla="*/ 1375559 h 2403"/>
                  <a:gd name="T116" fmla="*/ 1539583 w 2775"/>
                  <a:gd name="T117" fmla="*/ 1190462 h 2403"/>
                  <a:gd name="T118" fmla="*/ 1539583 w 2775"/>
                  <a:gd name="T119" fmla="*/ 1291129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chemeClr val="bg1">
                  <a:lumMod val="65000"/>
                </a:schemeClr>
              </a:solidFill>
              <a:ln>
                <a:noFill/>
              </a:ln>
            </p:spPr>
            <p:txBody>
              <a:bodyPr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latin typeface="+mn-lt"/>
                  <a:ea typeface="+mn-ea"/>
                </a:endParaRPr>
              </a:p>
            </p:txBody>
          </p:sp>
          <p:sp>
            <p:nvSpPr>
              <p:cNvPr id="19" name="矩形 18"/>
              <p:cNvSpPr/>
              <p:nvPr/>
            </p:nvSpPr>
            <p:spPr>
              <a:xfrm rot="20215490">
                <a:off x="6181" y="3651"/>
                <a:ext cx="976" cy="976"/>
              </a:xfrm>
              <a:prstGeom prst="rect">
                <a:avLst/>
              </a:prstGeom>
              <a:solidFill>
                <a:srgbClr val="7E7E7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4</a:t>
                </a:r>
                <a:endParaRPr lang="en-US" altLang="zh-CN" sz="1400" b="1">
                  <a:latin typeface="微软雅黑" panose="020B0503020204020204" pitchFamily="34" charset="-122"/>
                  <a:ea typeface="微软雅黑" panose="020B0503020204020204" pitchFamily="34" charset="-122"/>
                </a:endParaRPr>
              </a:p>
            </p:txBody>
          </p:sp>
          <p:sp>
            <p:nvSpPr>
              <p:cNvPr id="20" name="矩形 19"/>
              <p:cNvSpPr/>
              <p:nvPr/>
            </p:nvSpPr>
            <p:spPr>
              <a:xfrm rot="20215490">
                <a:off x="7079" y="3269"/>
                <a:ext cx="976" cy="976"/>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5</a:t>
                </a:r>
                <a:endParaRPr lang="en-US" altLang="zh-CN" sz="1400" b="1">
                  <a:latin typeface="微软雅黑" panose="020B0503020204020204" pitchFamily="34" charset="-122"/>
                  <a:ea typeface="微软雅黑" panose="020B0503020204020204" pitchFamily="34" charset="-122"/>
                </a:endParaRPr>
              </a:p>
            </p:txBody>
          </p:sp>
          <p:sp>
            <p:nvSpPr>
              <p:cNvPr id="22" name="矩形 21"/>
              <p:cNvSpPr/>
              <p:nvPr/>
            </p:nvSpPr>
            <p:spPr>
              <a:xfrm rot="20215490">
                <a:off x="6181" y="2594"/>
                <a:ext cx="976" cy="976"/>
              </a:xfrm>
              <a:prstGeom prst="rect">
                <a:avLst/>
              </a:prstGeom>
              <a:solidFill>
                <a:srgbClr val="333F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2</a:t>
                </a:r>
                <a:endParaRPr lang="en-US" altLang="zh-CN" sz="1400" b="1">
                  <a:latin typeface="微软雅黑" panose="020B0503020204020204" pitchFamily="34" charset="-122"/>
                  <a:ea typeface="微软雅黑" panose="020B0503020204020204" pitchFamily="34" charset="-122"/>
                </a:endParaRPr>
              </a:p>
            </p:txBody>
          </p:sp>
          <p:sp>
            <p:nvSpPr>
              <p:cNvPr id="23" name="矩形 22"/>
              <p:cNvSpPr/>
              <p:nvPr/>
            </p:nvSpPr>
            <p:spPr>
              <a:xfrm rot="20215490">
                <a:off x="7079" y="2211"/>
                <a:ext cx="976" cy="976"/>
              </a:xfrm>
              <a:prstGeom prst="rect">
                <a:avLst/>
              </a:prstGeom>
              <a:solidFill>
                <a:srgbClr val="333F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3</a:t>
                </a:r>
                <a:endParaRPr lang="en-US" altLang="zh-CN" sz="1400" b="1">
                  <a:latin typeface="微软雅黑" panose="020B0503020204020204" pitchFamily="34" charset="-122"/>
                  <a:ea typeface="微软雅黑" panose="020B0503020204020204" pitchFamily="34" charset="-122"/>
                </a:endParaRPr>
              </a:p>
            </p:txBody>
          </p:sp>
          <p:sp>
            <p:nvSpPr>
              <p:cNvPr id="24" name="矩形 23"/>
              <p:cNvSpPr/>
              <p:nvPr/>
            </p:nvSpPr>
            <p:spPr>
              <a:xfrm rot="20215490">
                <a:off x="6181" y="1534"/>
                <a:ext cx="976" cy="976"/>
              </a:xfrm>
              <a:prstGeom prst="rect">
                <a:avLst/>
              </a:prstGeom>
              <a:solidFill>
                <a:srgbClr val="7E7E7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lnSpc>
                    <a:spcPct val="100000"/>
                  </a:lnSpc>
                </a:pPr>
                <a:r>
                  <a:rPr lang="en-US" altLang="zh-CN" sz="1400" b="1">
                    <a:latin typeface="微软雅黑" panose="020B0503020204020204" pitchFamily="34" charset="-122"/>
                    <a:ea typeface="微软雅黑" panose="020B0503020204020204" pitchFamily="34" charset="-122"/>
                  </a:rPr>
                  <a:t>1</a:t>
                </a:r>
                <a:endParaRPr lang="en-US" altLang="zh-CN" sz="1400" b="1">
                  <a:latin typeface="微软雅黑" panose="020B0503020204020204" pitchFamily="34" charset="-122"/>
                  <a:ea typeface="微软雅黑" panose="020B0503020204020204" pitchFamily="34" charset="-122"/>
                </a:endParaRPr>
              </a:p>
            </p:txBody>
          </p:sp>
        </p:grpSp>
      </p:grpSp>
      <p:cxnSp>
        <p:nvCxnSpPr>
          <p:cNvPr id="72" name="直接连接符 71"/>
          <p:cNvCxnSpPr/>
          <p:nvPr/>
        </p:nvCxnSpPr>
        <p:spPr>
          <a:xfrm flipV="1">
            <a:off x="683578" y="2298700"/>
            <a:ext cx="7776057" cy="0"/>
          </a:xfrm>
          <a:prstGeom prst="line">
            <a:avLst/>
          </a:prstGeom>
          <a:ln w="19050">
            <a:solidFill>
              <a:srgbClr val="333F50"/>
            </a:solidFill>
            <a:prstDash val="sys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şļiḍè"/>
          <p:cNvSpPr/>
          <p:nvPr/>
        </p:nvSpPr>
        <p:spPr>
          <a:xfrm>
            <a:off x="3671993" y="920750"/>
            <a:ext cx="1800013"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安全附件-压力表</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5" name="组合 74"/>
          <p:cNvGrpSpPr/>
          <p:nvPr/>
        </p:nvGrpSpPr>
        <p:grpSpPr>
          <a:xfrm>
            <a:off x="1624648" y="1511300"/>
            <a:ext cx="5894705" cy="2311400"/>
            <a:chOff x="2181" y="2620"/>
            <a:chExt cx="9283" cy="3640"/>
          </a:xfrm>
        </p:grpSpPr>
        <p:pic>
          <p:nvPicPr>
            <p:cNvPr id="33" name="图片 32" descr="457402859781346398.jpg"/>
            <p:cNvPicPr>
              <a:picLocks noChangeAspect="1"/>
            </p:cNvPicPr>
            <p:nvPr/>
          </p:nvPicPr>
          <p:blipFill>
            <a:blip r:embed="rId1" cstate="print"/>
            <a:srcRect t="12401" b="26900"/>
            <a:stretch>
              <a:fillRect/>
            </a:stretch>
          </p:blipFill>
          <p:spPr>
            <a:xfrm>
              <a:off x="5005" y="2620"/>
              <a:ext cx="3633" cy="3640"/>
            </a:xfrm>
            <a:prstGeom prst="rect">
              <a:avLst/>
            </a:prstGeom>
          </p:spPr>
        </p:pic>
        <p:sp>
          <p:nvSpPr>
            <p:cNvPr id="34" name="ïşļiḍè"/>
            <p:cNvSpPr/>
            <p:nvPr/>
          </p:nvSpPr>
          <p:spPr>
            <a:xfrm>
              <a:off x="2181" y="2620"/>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产品名称</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35" name="直接箭头连接符 34"/>
            <p:cNvCxnSpPr>
              <a:stCxn id="34" idx="3"/>
            </p:cNvCxnSpPr>
            <p:nvPr/>
          </p:nvCxnSpPr>
          <p:spPr>
            <a:xfrm>
              <a:off x="4619" y="2864"/>
              <a:ext cx="1891" cy="1149"/>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42" name="ïşļiḍè"/>
            <p:cNvSpPr/>
            <p:nvPr/>
          </p:nvSpPr>
          <p:spPr>
            <a:xfrm>
              <a:off x="2181" y="3526"/>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精准度</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49" name="直接箭头连接符 48"/>
            <p:cNvCxnSpPr>
              <a:stCxn id="42" idx="3"/>
            </p:cNvCxnSpPr>
            <p:nvPr/>
          </p:nvCxnSpPr>
          <p:spPr>
            <a:xfrm>
              <a:off x="4619" y="3770"/>
              <a:ext cx="1651" cy="783"/>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51" name="ïşļiḍè"/>
            <p:cNvSpPr/>
            <p:nvPr/>
          </p:nvSpPr>
          <p:spPr>
            <a:xfrm>
              <a:off x="2181" y="4431"/>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制造单位名称</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57" name="直接箭头连接符 56"/>
            <p:cNvCxnSpPr>
              <a:stCxn id="51" idx="3"/>
            </p:cNvCxnSpPr>
            <p:nvPr/>
          </p:nvCxnSpPr>
          <p:spPr>
            <a:xfrm>
              <a:off x="4619" y="4675"/>
              <a:ext cx="1426" cy="793"/>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58" name="ïşļiḍè"/>
            <p:cNvSpPr/>
            <p:nvPr/>
          </p:nvSpPr>
          <p:spPr>
            <a:xfrm>
              <a:off x="9026" y="2620"/>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校验标示</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61" name="直接箭头连接符 60"/>
            <p:cNvCxnSpPr>
              <a:stCxn id="58" idx="1"/>
            </p:cNvCxnSpPr>
            <p:nvPr/>
          </p:nvCxnSpPr>
          <p:spPr>
            <a:xfrm flipH="1">
              <a:off x="7110" y="2864"/>
              <a:ext cx="1916" cy="1959"/>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63" name="ïşļiḍè"/>
            <p:cNvSpPr/>
            <p:nvPr/>
          </p:nvSpPr>
          <p:spPr>
            <a:xfrm>
              <a:off x="9026" y="3526"/>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量  程</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66" name="直接箭头连接符 65"/>
            <p:cNvCxnSpPr>
              <a:stCxn id="63" idx="1"/>
            </p:cNvCxnSpPr>
            <p:nvPr/>
          </p:nvCxnSpPr>
          <p:spPr>
            <a:xfrm flipH="1">
              <a:off x="7530" y="3770"/>
              <a:ext cx="1496" cy="1248"/>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67" name="ïşļiḍè"/>
            <p:cNvSpPr/>
            <p:nvPr/>
          </p:nvSpPr>
          <p:spPr>
            <a:xfrm>
              <a:off x="9026" y="4943"/>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制造许可证标志</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68" name="直接箭头连接符 67"/>
            <p:cNvCxnSpPr>
              <a:stCxn id="67" idx="1"/>
            </p:cNvCxnSpPr>
            <p:nvPr/>
          </p:nvCxnSpPr>
          <p:spPr>
            <a:xfrm flipH="1" flipV="1">
              <a:off x="6945" y="5063"/>
              <a:ext cx="2081" cy="124"/>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sp>
          <p:nvSpPr>
            <p:cNvPr id="69" name="ïşļiḍè"/>
            <p:cNvSpPr/>
            <p:nvPr/>
          </p:nvSpPr>
          <p:spPr>
            <a:xfrm>
              <a:off x="9026" y="5773"/>
              <a:ext cx="2438" cy="487"/>
            </a:xfrm>
            <a:prstGeom prst="rect">
              <a:avLst/>
            </a:prstGeom>
            <a:noFill/>
            <a:ln w="19050">
              <a:solidFill>
                <a:srgbClr val="333F50"/>
              </a:solidFill>
              <a:prstDash val="sysDash"/>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出厂编号</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74" name="直接箭头连接符 73"/>
            <p:cNvCxnSpPr>
              <a:stCxn id="69" idx="1"/>
            </p:cNvCxnSpPr>
            <p:nvPr/>
          </p:nvCxnSpPr>
          <p:spPr>
            <a:xfrm flipH="1" flipV="1">
              <a:off x="6990" y="5633"/>
              <a:ext cx="2036" cy="384"/>
            </a:xfrm>
            <a:prstGeom prst="straightConnector1">
              <a:avLst/>
            </a:prstGeom>
            <a:ln w="28575">
              <a:solidFill>
                <a:srgbClr val="333F50"/>
              </a:solidFill>
              <a:tailEnd type="arrow"/>
            </a:ln>
          </p:spPr>
          <p:style>
            <a:lnRef idx="1">
              <a:schemeClr val="accent1"/>
            </a:lnRef>
            <a:fillRef idx="0">
              <a:schemeClr val="accent1"/>
            </a:fillRef>
            <a:effectRef idx="0">
              <a:schemeClr val="accent1"/>
            </a:effectRef>
            <a:fontRef idx="minor">
              <a:schemeClr val="tx1"/>
            </a:fontRef>
          </p:style>
        </p:cxnSp>
      </p:grpSp>
      <p:sp>
        <p:nvSpPr>
          <p:cNvPr id="76" name="文本框 75"/>
          <p:cNvSpPr txBox="1"/>
          <p:nvPr/>
        </p:nvSpPr>
        <p:spPr>
          <a:xfrm>
            <a:off x="971974" y="4033520"/>
            <a:ext cx="7200053" cy="800735"/>
          </a:xfrm>
          <a:prstGeom prst="rect">
            <a:avLst/>
          </a:prstGeom>
          <a:noFill/>
        </p:spPr>
        <p:txBody>
          <a:bodyPr wrap="square" rtlCol="0" anchor="ctr" anchorCtr="0">
            <a:spAutoFit/>
          </a:bodyPr>
          <a:lstStyle/>
          <a:p>
            <a:pPr marL="179705" marR="0" lvl="0" indent="-179705" algn="just" defTabSz="914400" rtl="0" fontAlgn="ctr">
              <a:lnSpc>
                <a:spcPct val="11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新购的压力表可能由于运输过程中产生振动儿损坏，使用前必须校验；</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1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经过一阶段使用与受压的压力表，内部机件难免出现一些变形和磨损，导致产生各种误差和故障，因此必须定期校验。</a:t>
            </a:r>
            <a:endParaRPr lang="en-US" altLang="zh-CN"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7" name="直接连接符 76"/>
          <p:cNvCxnSpPr/>
          <p:nvPr/>
        </p:nvCxnSpPr>
        <p:spPr>
          <a:xfrm flipV="1">
            <a:off x="971974" y="3960495"/>
            <a:ext cx="7200053" cy="0"/>
          </a:xfrm>
          <a:prstGeom prst="line">
            <a:avLst/>
          </a:prstGeom>
          <a:ln w="12700">
            <a:solidFill>
              <a:srgbClr val="333F50"/>
            </a:solidFill>
            <a:prstDash val="soli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şļiḍè"/>
          <p:cNvSpPr/>
          <p:nvPr/>
        </p:nvSpPr>
        <p:spPr>
          <a:xfrm>
            <a:off x="3671993" y="920750"/>
            <a:ext cx="1800013"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安全附件-安全阀</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972185" y="3376930"/>
            <a:ext cx="7200265" cy="179705"/>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a:blip r:embed="rId1" cstate="print"/>
          <a:srcRect/>
          <a:stretch>
            <a:fillRect/>
          </a:stretch>
        </p:blipFill>
        <p:spPr bwMode="auto">
          <a:xfrm>
            <a:off x="1273810" y="1501775"/>
            <a:ext cx="1336675" cy="3240405"/>
          </a:xfrm>
          <a:prstGeom prst="rect">
            <a:avLst/>
          </a:prstGeom>
          <a:noFill/>
          <a:ln w="9525">
            <a:noFill/>
            <a:miter lim="800000"/>
            <a:headEnd/>
            <a:tailEnd/>
          </a:ln>
        </p:spPr>
      </p:pic>
      <p:sp>
        <p:nvSpPr>
          <p:cNvPr id="4" name="ïşļiḍè"/>
          <p:cNvSpPr/>
          <p:nvPr/>
        </p:nvSpPr>
        <p:spPr>
          <a:xfrm>
            <a:off x="2749550" y="1511300"/>
            <a:ext cx="972185" cy="652145"/>
          </a:xfrm>
          <a:prstGeom prst="rect">
            <a:avLst/>
          </a:prstGeom>
          <a:noFill/>
          <a:ln w="12700">
            <a:solidFill>
              <a:srgbClr val="333F50"/>
            </a:solidFill>
            <a:prstDash val="solid"/>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no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安全阀</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3721735" y="1422400"/>
            <a:ext cx="4450715" cy="800735"/>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一种自动阀门，当设备或管道内的介质压力升高超过规定值时，通过向系统外排放介质来防止管道或设备内介质压力超过规定数值的特殊阀门。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ïşļiḍè"/>
          <p:cNvSpPr/>
          <p:nvPr/>
        </p:nvSpPr>
        <p:spPr>
          <a:xfrm>
            <a:off x="2749550" y="2314575"/>
            <a:ext cx="972185" cy="309245"/>
          </a:xfrm>
          <a:prstGeom prst="rect">
            <a:avLst/>
          </a:prstGeom>
          <a:noFill/>
          <a:ln w="12700">
            <a:solidFill>
              <a:srgbClr val="333F50"/>
            </a:solidFill>
            <a:prstDash val="solid"/>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工作压力</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721735" y="2317115"/>
            <a:ext cx="2744470" cy="306705"/>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安全阀在适用介质下的压力。</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ïşļiḍè"/>
          <p:cNvSpPr/>
          <p:nvPr/>
        </p:nvSpPr>
        <p:spPr>
          <a:xfrm>
            <a:off x="2749550" y="2795905"/>
            <a:ext cx="972185" cy="431800"/>
          </a:xfrm>
          <a:prstGeom prst="rect">
            <a:avLst/>
          </a:prstGeom>
          <a:noFill/>
          <a:ln w="12700">
            <a:solidFill>
              <a:srgbClr val="333F50"/>
            </a:solidFill>
            <a:prstDash val="solid"/>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no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整定压力</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3721735" y="2706370"/>
            <a:ext cx="4450715" cy="564515"/>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安全阀在运行条件下开始开启的预定压力，整定压力一般为工作压力的1.05~1.1倍。</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2610485" y="3561715"/>
            <a:ext cx="3305175" cy="1209675"/>
          </a:xfrm>
          <a:prstGeom prst="rect">
            <a:avLst/>
          </a:prstGeom>
          <a:noFill/>
        </p:spPr>
        <p:txBody>
          <a:bodyPr wrap="square" rtlCol="0" anchor="ctr" anchorCtr="0">
            <a:spAutoFit/>
          </a:bodyPr>
          <a:lstStyle/>
          <a:p>
            <a:pPr marL="179705" marR="0" lvl="0" indent="-179705" algn="just" defTabSz="914400" rtl="0" fontAlgn="ctr">
              <a:lnSpc>
                <a:spcPct val="13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长期存放或第一次适用的安全阀；</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3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严重损坏和锈蚀的安全阀；</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3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阀门铭牌丢失的安全阀；</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9705" marR="0" lvl="0" indent="-179705" algn="just" defTabSz="914400" rtl="0" fontAlgn="ctr">
              <a:lnSpc>
                <a:spcPct val="130000"/>
              </a:lnSpc>
              <a:spcBef>
                <a:spcPts val="0"/>
              </a:spcBef>
              <a:spcAft>
                <a:spcPts val="0"/>
              </a:spcAft>
              <a:buClr>
                <a:srgbClr val="7E7E7E"/>
              </a:buClr>
              <a:buSzPct val="75000"/>
              <a:buFont typeface="Wingdings" panose="05000000000000000000" charset="0"/>
              <a:buChar char="l"/>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定期校验。</a:t>
            </a:r>
            <a:endParaRPr lang="en-US" altLang="zh-CN"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02" name="6efc5a91-0774-4ce7-8fd9-fcae0d6077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246495" y="3657600"/>
            <a:ext cx="1318895" cy="1075055"/>
            <a:chOff x="3044031" y="1168400"/>
            <a:chExt cx="6103938" cy="4973638"/>
          </a:xfrm>
        </p:grpSpPr>
        <p:sp>
          <p:nvSpPr>
            <p:cNvPr id="403" name="ï$líďê"/>
            <p:cNvSpPr/>
            <p:nvPr/>
          </p:nvSpPr>
          <p:spPr bwMode="auto">
            <a:xfrm>
              <a:off x="6761956" y="3810000"/>
              <a:ext cx="2386013" cy="1724025"/>
            </a:xfrm>
            <a:custGeom>
              <a:avLst/>
              <a:gdLst>
                <a:gd name="T0" fmla="*/ 1648 w 1731"/>
                <a:gd name="T1" fmla="*/ 905 h 1250"/>
                <a:gd name="T2" fmla="*/ 1648 w 1731"/>
                <a:gd name="T3" fmla="*/ 424 h 1250"/>
                <a:gd name="T4" fmla="*/ 1606 w 1731"/>
                <a:gd name="T5" fmla="*/ 384 h 1250"/>
                <a:gd name="T6" fmla="*/ 1606 w 1731"/>
                <a:gd name="T7" fmla="*/ 353 h 1250"/>
                <a:gd name="T8" fmla="*/ 1515 w 1731"/>
                <a:gd name="T9" fmla="*/ 263 h 1250"/>
                <a:gd name="T10" fmla="*/ 1424 w 1731"/>
                <a:gd name="T11" fmla="*/ 263 h 1250"/>
                <a:gd name="T12" fmla="*/ 1435 w 1731"/>
                <a:gd name="T13" fmla="*/ 225 h 1250"/>
                <a:gd name="T14" fmla="*/ 1435 w 1731"/>
                <a:gd name="T15" fmla="*/ 183 h 1250"/>
                <a:gd name="T16" fmla="*/ 1360 w 1731"/>
                <a:gd name="T17" fmla="*/ 108 h 1250"/>
                <a:gd name="T18" fmla="*/ 1318 w 1731"/>
                <a:gd name="T19" fmla="*/ 108 h 1250"/>
                <a:gd name="T20" fmla="*/ 1325 w 1731"/>
                <a:gd name="T21" fmla="*/ 81 h 1250"/>
                <a:gd name="T22" fmla="*/ 1325 w 1731"/>
                <a:gd name="T23" fmla="*/ 52 h 1250"/>
                <a:gd name="T24" fmla="*/ 1273 w 1731"/>
                <a:gd name="T25" fmla="*/ 0 h 1250"/>
                <a:gd name="T26" fmla="*/ 879 w 1731"/>
                <a:gd name="T27" fmla="*/ 0 h 1250"/>
                <a:gd name="T28" fmla="*/ 826 w 1731"/>
                <a:gd name="T29" fmla="*/ 52 h 1250"/>
                <a:gd name="T30" fmla="*/ 826 w 1731"/>
                <a:gd name="T31" fmla="*/ 81 h 1250"/>
                <a:gd name="T32" fmla="*/ 834 w 1731"/>
                <a:gd name="T33" fmla="*/ 108 h 1250"/>
                <a:gd name="T34" fmla="*/ 792 w 1731"/>
                <a:gd name="T35" fmla="*/ 108 h 1250"/>
                <a:gd name="T36" fmla="*/ 717 w 1731"/>
                <a:gd name="T37" fmla="*/ 183 h 1250"/>
                <a:gd name="T38" fmla="*/ 717 w 1731"/>
                <a:gd name="T39" fmla="*/ 225 h 1250"/>
                <a:gd name="T40" fmla="*/ 727 w 1731"/>
                <a:gd name="T41" fmla="*/ 263 h 1250"/>
                <a:gd name="T42" fmla="*/ 704 w 1731"/>
                <a:gd name="T43" fmla="*/ 263 h 1250"/>
                <a:gd name="T44" fmla="*/ 614 w 1731"/>
                <a:gd name="T45" fmla="*/ 353 h 1250"/>
                <a:gd name="T46" fmla="*/ 614 w 1731"/>
                <a:gd name="T47" fmla="*/ 384 h 1250"/>
                <a:gd name="T48" fmla="*/ 515 w 1731"/>
                <a:gd name="T49" fmla="*/ 384 h 1250"/>
                <a:gd name="T50" fmla="*/ 472 w 1731"/>
                <a:gd name="T51" fmla="*/ 424 h 1250"/>
                <a:gd name="T52" fmla="*/ 472 w 1731"/>
                <a:gd name="T53" fmla="*/ 760 h 1250"/>
                <a:gd name="T54" fmla="*/ 281 w 1731"/>
                <a:gd name="T55" fmla="*/ 760 h 1250"/>
                <a:gd name="T56" fmla="*/ 199 w 1731"/>
                <a:gd name="T57" fmla="*/ 843 h 1250"/>
                <a:gd name="T58" fmla="*/ 199 w 1731"/>
                <a:gd name="T59" fmla="*/ 889 h 1250"/>
                <a:gd name="T60" fmla="*/ 152 w 1731"/>
                <a:gd name="T61" fmla="*/ 889 h 1250"/>
                <a:gd name="T62" fmla="*/ 0 w 1731"/>
                <a:gd name="T63" fmla="*/ 1041 h 1250"/>
                <a:gd name="T64" fmla="*/ 0 w 1731"/>
                <a:gd name="T65" fmla="*/ 1098 h 1250"/>
                <a:gd name="T66" fmla="*/ 152 w 1731"/>
                <a:gd name="T67" fmla="*/ 1250 h 1250"/>
                <a:gd name="T68" fmla="*/ 1579 w 1731"/>
                <a:gd name="T69" fmla="*/ 1250 h 1250"/>
                <a:gd name="T70" fmla="*/ 1731 w 1731"/>
                <a:gd name="T71" fmla="*/ 1098 h 1250"/>
                <a:gd name="T72" fmla="*/ 1731 w 1731"/>
                <a:gd name="T73" fmla="*/ 1041 h 1250"/>
                <a:gd name="T74" fmla="*/ 1648 w 1731"/>
                <a:gd name="T75" fmla="*/ 90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1" h="1250">
                  <a:moveTo>
                    <a:pt x="1648" y="905"/>
                  </a:moveTo>
                  <a:cubicBezTo>
                    <a:pt x="1648" y="424"/>
                    <a:pt x="1648" y="424"/>
                    <a:pt x="1648" y="424"/>
                  </a:cubicBezTo>
                  <a:cubicBezTo>
                    <a:pt x="1648" y="402"/>
                    <a:pt x="1629" y="385"/>
                    <a:pt x="1606" y="384"/>
                  </a:cubicBezTo>
                  <a:cubicBezTo>
                    <a:pt x="1606" y="353"/>
                    <a:pt x="1606" y="353"/>
                    <a:pt x="1606" y="353"/>
                  </a:cubicBezTo>
                  <a:cubicBezTo>
                    <a:pt x="1606" y="303"/>
                    <a:pt x="1565" y="263"/>
                    <a:pt x="1515" y="263"/>
                  </a:cubicBezTo>
                  <a:cubicBezTo>
                    <a:pt x="1424" y="263"/>
                    <a:pt x="1424" y="263"/>
                    <a:pt x="1424" y="263"/>
                  </a:cubicBezTo>
                  <a:cubicBezTo>
                    <a:pt x="1431" y="252"/>
                    <a:pt x="1435" y="239"/>
                    <a:pt x="1435" y="225"/>
                  </a:cubicBezTo>
                  <a:cubicBezTo>
                    <a:pt x="1435" y="183"/>
                    <a:pt x="1435" y="183"/>
                    <a:pt x="1435" y="183"/>
                  </a:cubicBezTo>
                  <a:cubicBezTo>
                    <a:pt x="1435" y="142"/>
                    <a:pt x="1401" y="108"/>
                    <a:pt x="1360" y="108"/>
                  </a:cubicBezTo>
                  <a:cubicBezTo>
                    <a:pt x="1318" y="108"/>
                    <a:pt x="1318" y="108"/>
                    <a:pt x="1318" y="108"/>
                  </a:cubicBezTo>
                  <a:cubicBezTo>
                    <a:pt x="1322" y="100"/>
                    <a:pt x="1325" y="91"/>
                    <a:pt x="1325" y="81"/>
                  </a:cubicBezTo>
                  <a:cubicBezTo>
                    <a:pt x="1325" y="52"/>
                    <a:pt x="1325" y="52"/>
                    <a:pt x="1325" y="52"/>
                  </a:cubicBezTo>
                  <a:cubicBezTo>
                    <a:pt x="1325" y="23"/>
                    <a:pt x="1302" y="0"/>
                    <a:pt x="1273" y="0"/>
                  </a:cubicBezTo>
                  <a:cubicBezTo>
                    <a:pt x="879" y="0"/>
                    <a:pt x="879" y="0"/>
                    <a:pt x="879" y="0"/>
                  </a:cubicBezTo>
                  <a:cubicBezTo>
                    <a:pt x="850" y="0"/>
                    <a:pt x="826" y="23"/>
                    <a:pt x="826" y="52"/>
                  </a:cubicBezTo>
                  <a:cubicBezTo>
                    <a:pt x="826" y="81"/>
                    <a:pt x="826" y="81"/>
                    <a:pt x="826" y="81"/>
                  </a:cubicBezTo>
                  <a:cubicBezTo>
                    <a:pt x="826" y="91"/>
                    <a:pt x="829" y="100"/>
                    <a:pt x="834" y="108"/>
                  </a:cubicBezTo>
                  <a:cubicBezTo>
                    <a:pt x="792" y="108"/>
                    <a:pt x="792" y="108"/>
                    <a:pt x="792" y="108"/>
                  </a:cubicBezTo>
                  <a:cubicBezTo>
                    <a:pt x="751" y="108"/>
                    <a:pt x="717" y="142"/>
                    <a:pt x="717" y="183"/>
                  </a:cubicBezTo>
                  <a:cubicBezTo>
                    <a:pt x="717" y="225"/>
                    <a:pt x="717" y="225"/>
                    <a:pt x="717" y="225"/>
                  </a:cubicBezTo>
                  <a:cubicBezTo>
                    <a:pt x="717" y="239"/>
                    <a:pt x="721" y="252"/>
                    <a:pt x="727" y="263"/>
                  </a:cubicBezTo>
                  <a:cubicBezTo>
                    <a:pt x="704" y="263"/>
                    <a:pt x="704" y="263"/>
                    <a:pt x="704" y="263"/>
                  </a:cubicBezTo>
                  <a:cubicBezTo>
                    <a:pt x="654" y="263"/>
                    <a:pt x="614" y="303"/>
                    <a:pt x="614" y="353"/>
                  </a:cubicBezTo>
                  <a:cubicBezTo>
                    <a:pt x="614" y="384"/>
                    <a:pt x="614" y="384"/>
                    <a:pt x="614" y="384"/>
                  </a:cubicBezTo>
                  <a:cubicBezTo>
                    <a:pt x="515" y="384"/>
                    <a:pt x="515" y="384"/>
                    <a:pt x="515" y="384"/>
                  </a:cubicBezTo>
                  <a:cubicBezTo>
                    <a:pt x="491" y="384"/>
                    <a:pt x="472" y="402"/>
                    <a:pt x="472" y="424"/>
                  </a:cubicBezTo>
                  <a:cubicBezTo>
                    <a:pt x="472" y="760"/>
                    <a:pt x="472" y="760"/>
                    <a:pt x="472" y="760"/>
                  </a:cubicBezTo>
                  <a:cubicBezTo>
                    <a:pt x="281" y="760"/>
                    <a:pt x="281" y="760"/>
                    <a:pt x="281" y="760"/>
                  </a:cubicBezTo>
                  <a:cubicBezTo>
                    <a:pt x="236" y="760"/>
                    <a:pt x="199" y="797"/>
                    <a:pt x="199" y="843"/>
                  </a:cubicBezTo>
                  <a:cubicBezTo>
                    <a:pt x="199" y="889"/>
                    <a:pt x="199" y="889"/>
                    <a:pt x="199" y="889"/>
                  </a:cubicBezTo>
                  <a:cubicBezTo>
                    <a:pt x="152" y="889"/>
                    <a:pt x="152" y="889"/>
                    <a:pt x="152" y="889"/>
                  </a:cubicBezTo>
                  <a:cubicBezTo>
                    <a:pt x="68" y="889"/>
                    <a:pt x="0" y="957"/>
                    <a:pt x="0" y="1041"/>
                  </a:cubicBezTo>
                  <a:cubicBezTo>
                    <a:pt x="0" y="1098"/>
                    <a:pt x="0" y="1098"/>
                    <a:pt x="0" y="1098"/>
                  </a:cubicBezTo>
                  <a:cubicBezTo>
                    <a:pt x="0" y="1182"/>
                    <a:pt x="68" y="1250"/>
                    <a:pt x="152" y="1250"/>
                  </a:cubicBezTo>
                  <a:cubicBezTo>
                    <a:pt x="1579" y="1250"/>
                    <a:pt x="1579" y="1250"/>
                    <a:pt x="1579" y="1250"/>
                  </a:cubicBezTo>
                  <a:cubicBezTo>
                    <a:pt x="1663" y="1250"/>
                    <a:pt x="1731" y="1182"/>
                    <a:pt x="1731" y="1098"/>
                  </a:cubicBezTo>
                  <a:cubicBezTo>
                    <a:pt x="1731" y="1041"/>
                    <a:pt x="1731" y="1041"/>
                    <a:pt x="1731" y="1041"/>
                  </a:cubicBezTo>
                  <a:cubicBezTo>
                    <a:pt x="1731" y="982"/>
                    <a:pt x="1697" y="930"/>
                    <a:pt x="1648" y="905"/>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ïṣľiďé"/>
            <p:cNvSpPr/>
            <p:nvPr/>
          </p:nvSpPr>
          <p:spPr bwMode="auto">
            <a:xfrm>
              <a:off x="4853781" y="3729038"/>
              <a:ext cx="922338" cy="304800"/>
            </a:xfrm>
            <a:custGeom>
              <a:avLst/>
              <a:gdLst>
                <a:gd name="T0" fmla="*/ 607 w 669"/>
                <a:gd name="T1" fmla="*/ 98 h 221"/>
                <a:gd name="T2" fmla="*/ 571 w 669"/>
                <a:gd name="T3" fmla="*/ 98 h 221"/>
                <a:gd name="T4" fmla="*/ 586 w 669"/>
                <a:gd name="T5" fmla="*/ 59 h 221"/>
                <a:gd name="T6" fmla="*/ 527 w 669"/>
                <a:gd name="T7" fmla="*/ 0 h 221"/>
                <a:gd name="T8" fmla="*/ 309 w 669"/>
                <a:gd name="T9" fmla="*/ 0 h 221"/>
                <a:gd name="T10" fmla="*/ 250 w 669"/>
                <a:gd name="T11" fmla="*/ 59 h 221"/>
                <a:gd name="T12" fmla="*/ 265 w 669"/>
                <a:gd name="T13" fmla="*/ 98 h 221"/>
                <a:gd name="T14" fmla="*/ 62 w 669"/>
                <a:gd name="T15" fmla="*/ 98 h 221"/>
                <a:gd name="T16" fmla="*/ 0 w 669"/>
                <a:gd name="T17" fmla="*/ 160 h 221"/>
                <a:gd name="T18" fmla="*/ 62 w 669"/>
                <a:gd name="T19" fmla="*/ 221 h 221"/>
                <a:gd name="T20" fmla="*/ 607 w 669"/>
                <a:gd name="T21" fmla="*/ 221 h 221"/>
                <a:gd name="T22" fmla="*/ 669 w 669"/>
                <a:gd name="T23" fmla="*/ 160 h 221"/>
                <a:gd name="T24" fmla="*/ 607 w 669"/>
                <a:gd name="T25" fmla="*/ 9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9" h="221">
                  <a:moveTo>
                    <a:pt x="607" y="98"/>
                  </a:moveTo>
                  <a:cubicBezTo>
                    <a:pt x="571" y="98"/>
                    <a:pt x="571" y="98"/>
                    <a:pt x="571" y="98"/>
                  </a:cubicBezTo>
                  <a:cubicBezTo>
                    <a:pt x="580" y="87"/>
                    <a:pt x="586" y="74"/>
                    <a:pt x="586" y="59"/>
                  </a:cubicBezTo>
                  <a:cubicBezTo>
                    <a:pt x="586" y="26"/>
                    <a:pt x="560" y="0"/>
                    <a:pt x="527" y="0"/>
                  </a:cubicBezTo>
                  <a:cubicBezTo>
                    <a:pt x="309" y="0"/>
                    <a:pt x="309" y="0"/>
                    <a:pt x="309" y="0"/>
                  </a:cubicBezTo>
                  <a:cubicBezTo>
                    <a:pt x="276" y="0"/>
                    <a:pt x="250" y="26"/>
                    <a:pt x="250" y="59"/>
                  </a:cubicBezTo>
                  <a:cubicBezTo>
                    <a:pt x="250" y="74"/>
                    <a:pt x="255" y="87"/>
                    <a:pt x="265" y="98"/>
                  </a:cubicBezTo>
                  <a:cubicBezTo>
                    <a:pt x="62" y="98"/>
                    <a:pt x="62" y="98"/>
                    <a:pt x="62" y="98"/>
                  </a:cubicBezTo>
                  <a:cubicBezTo>
                    <a:pt x="28" y="98"/>
                    <a:pt x="0" y="125"/>
                    <a:pt x="0" y="160"/>
                  </a:cubicBezTo>
                  <a:cubicBezTo>
                    <a:pt x="0" y="194"/>
                    <a:pt x="28" y="221"/>
                    <a:pt x="62" y="221"/>
                  </a:cubicBezTo>
                  <a:cubicBezTo>
                    <a:pt x="607" y="221"/>
                    <a:pt x="607" y="221"/>
                    <a:pt x="607" y="221"/>
                  </a:cubicBezTo>
                  <a:cubicBezTo>
                    <a:pt x="641" y="221"/>
                    <a:pt x="669" y="194"/>
                    <a:pt x="669" y="160"/>
                  </a:cubicBezTo>
                  <a:cubicBezTo>
                    <a:pt x="669" y="125"/>
                    <a:pt x="641" y="98"/>
                    <a:pt x="607" y="98"/>
                  </a:cubicBez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îṣļîďè"/>
            <p:cNvSpPr/>
            <p:nvPr/>
          </p:nvSpPr>
          <p:spPr bwMode="auto">
            <a:xfrm>
              <a:off x="5745956" y="3424238"/>
              <a:ext cx="892175" cy="565150"/>
            </a:xfrm>
            <a:custGeom>
              <a:avLst/>
              <a:gdLst>
                <a:gd name="T0" fmla="*/ 634 w 647"/>
                <a:gd name="T1" fmla="*/ 350 h 410"/>
                <a:gd name="T2" fmla="*/ 461 w 647"/>
                <a:gd name="T3" fmla="*/ 176 h 410"/>
                <a:gd name="T4" fmla="*/ 429 w 647"/>
                <a:gd name="T5" fmla="*/ 168 h 410"/>
                <a:gd name="T6" fmla="*/ 426 w 647"/>
                <a:gd name="T7" fmla="*/ 168 h 410"/>
                <a:gd name="T8" fmla="*/ 352 w 647"/>
                <a:gd name="T9" fmla="*/ 183 h 410"/>
                <a:gd name="T10" fmla="*/ 91 w 647"/>
                <a:gd name="T11" fmla="*/ 26 h 410"/>
                <a:gd name="T12" fmla="*/ 47 w 647"/>
                <a:gd name="T13" fmla="*/ 68 h 410"/>
                <a:gd name="T14" fmla="*/ 261 w 647"/>
                <a:gd name="T15" fmla="*/ 307 h 410"/>
                <a:gd name="T16" fmla="*/ 329 w 647"/>
                <a:gd name="T17" fmla="*/ 306 h 410"/>
                <a:gd name="T18" fmla="*/ 338 w 647"/>
                <a:gd name="T19" fmla="*/ 248 h 410"/>
                <a:gd name="T20" fmla="*/ 421 w 647"/>
                <a:gd name="T21" fmla="*/ 231 h 410"/>
                <a:gd name="T22" fmla="*/ 587 w 647"/>
                <a:gd name="T23" fmla="*/ 397 h 410"/>
                <a:gd name="T24" fmla="*/ 634 w 647"/>
                <a:gd name="T25" fmla="*/ 397 h 410"/>
                <a:gd name="T26" fmla="*/ 634 w 647"/>
                <a:gd name="T27" fmla="*/ 35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410">
                  <a:moveTo>
                    <a:pt x="634" y="350"/>
                  </a:moveTo>
                  <a:cubicBezTo>
                    <a:pt x="461" y="176"/>
                    <a:pt x="461" y="176"/>
                    <a:pt x="461" y="176"/>
                  </a:cubicBezTo>
                  <a:cubicBezTo>
                    <a:pt x="452" y="168"/>
                    <a:pt x="440" y="165"/>
                    <a:pt x="429" y="168"/>
                  </a:cubicBezTo>
                  <a:cubicBezTo>
                    <a:pt x="428" y="168"/>
                    <a:pt x="427" y="168"/>
                    <a:pt x="426" y="168"/>
                  </a:cubicBezTo>
                  <a:cubicBezTo>
                    <a:pt x="352" y="183"/>
                    <a:pt x="352" y="183"/>
                    <a:pt x="352" y="183"/>
                  </a:cubicBezTo>
                  <a:cubicBezTo>
                    <a:pt x="364" y="87"/>
                    <a:pt x="235" y="81"/>
                    <a:pt x="91" y="26"/>
                  </a:cubicBezTo>
                  <a:cubicBezTo>
                    <a:pt x="23" y="0"/>
                    <a:pt x="0" y="13"/>
                    <a:pt x="47" y="68"/>
                  </a:cubicBezTo>
                  <a:cubicBezTo>
                    <a:pt x="261" y="307"/>
                    <a:pt x="261" y="307"/>
                    <a:pt x="261" y="307"/>
                  </a:cubicBezTo>
                  <a:cubicBezTo>
                    <a:pt x="291" y="337"/>
                    <a:pt x="322" y="353"/>
                    <a:pt x="329" y="306"/>
                  </a:cubicBezTo>
                  <a:cubicBezTo>
                    <a:pt x="329" y="306"/>
                    <a:pt x="333" y="277"/>
                    <a:pt x="338" y="248"/>
                  </a:cubicBezTo>
                  <a:cubicBezTo>
                    <a:pt x="421" y="231"/>
                    <a:pt x="421" y="231"/>
                    <a:pt x="421" y="231"/>
                  </a:cubicBezTo>
                  <a:cubicBezTo>
                    <a:pt x="587" y="397"/>
                    <a:pt x="587" y="397"/>
                    <a:pt x="587" y="397"/>
                  </a:cubicBezTo>
                  <a:cubicBezTo>
                    <a:pt x="600" y="410"/>
                    <a:pt x="621" y="410"/>
                    <a:pt x="634" y="397"/>
                  </a:cubicBezTo>
                  <a:cubicBezTo>
                    <a:pt x="647" y="384"/>
                    <a:pt x="647" y="363"/>
                    <a:pt x="634" y="350"/>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îṥliḍê"/>
            <p:cNvSpPr/>
            <p:nvPr/>
          </p:nvSpPr>
          <p:spPr bwMode="auto">
            <a:xfrm>
              <a:off x="6484144" y="3771900"/>
              <a:ext cx="538163" cy="452438"/>
            </a:xfrm>
            <a:custGeom>
              <a:avLst/>
              <a:gdLst>
                <a:gd name="T0" fmla="*/ 166 w 390"/>
                <a:gd name="T1" fmla="*/ 309 h 329"/>
                <a:gd name="T2" fmla="*/ 98 w 390"/>
                <a:gd name="T3" fmla="*/ 251 h 329"/>
                <a:gd name="T4" fmla="*/ 92 w 390"/>
                <a:gd name="T5" fmla="*/ 172 h 329"/>
                <a:gd name="T6" fmla="*/ 101 w 390"/>
                <a:gd name="T7" fmla="*/ 161 h 329"/>
                <a:gd name="T8" fmla="*/ 85 w 390"/>
                <a:gd name="T9" fmla="*/ 158 h 329"/>
                <a:gd name="T10" fmla="*/ 29 w 390"/>
                <a:gd name="T11" fmla="*/ 184 h 329"/>
                <a:gd name="T12" fmla="*/ 30 w 390"/>
                <a:gd name="T13" fmla="*/ 141 h 329"/>
                <a:gd name="T14" fmla="*/ 105 w 390"/>
                <a:gd name="T15" fmla="*/ 84 h 329"/>
                <a:gd name="T16" fmla="*/ 195 w 390"/>
                <a:gd name="T17" fmla="*/ 75 h 329"/>
                <a:gd name="T18" fmla="*/ 213 w 390"/>
                <a:gd name="T19" fmla="*/ 76 h 329"/>
                <a:gd name="T20" fmla="*/ 215 w 390"/>
                <a:gd name="T21" fmla="*/ 76 h 329"/>
                <a:gd name="T22" fmla="*/ 215 w 390"/>
                <a:gd name="T23" fmla="*/ 77 h 329"/>
                <a:gd name="T24" fmla="*/ 225 w 390"/>
                <a:gd name="T25" fmla="*/ 80 h 329"/>
                <a:gd name="T26" fmla="*/ 284 w 390"/>
                <a:gd name="T27" fmla="*/ 11 h 329"/>
                <a:gd name="T28" fmla="*/ 350 w 390"/>
                <a:gd name="T29" fmla="*/ 31 h 329"/>
                <a:gd name="T30" fmla="*/ 380 w 390"/>
                <a:gd name="T31" fmla="*/ 93 h 329"/>
                <a:gd name="T32" fmla="*/ 319 w 390"/>
                <a:gd name="T33" fmla="*/ 164 h 329"/>
                <a:gd name="T34" fmla="*/ 311 w 390"/>
                <a:gd name="T35" fmla="*/ 225 h 329"/>
                <a:gd name="T36" fmla="*/ 245 w 390"/>
                <a:gd name="T37" fmla="*/ 303 h 329"/>
                <a:gd name="T38" fmla="*/ 166 w 390"/>
                <a:gd name="T39" fmla="*/ 30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329">
                  <a:moveTo>
                    <a:pt x="166" y="309"/>
                  </a:moveTo>
                  <a:cubicBezTo>
                    <a:pt x="98" y="251"/>
                    <a:pt x="98" y="251"/>
                    <a:pt x="98" y="251"/>
                  </a:cubicBezTo>
                  <a:cubicBezTo>
                    <a:pt x="75" y="231"/>
                    <a:pt x="72" y="195"/>
                    <a:pt x="92" y="172"/>
                  </a:cubicBezTo>
                  <a:cubicBezTo>
                    <a:pt x="101" y="161"/>
                    <a:pt x="101" y="161"/>
                    <a:pt x="101" y="161"/>
                  </a:cubicBezTo>
                  <a:cubicBezTo>
                    <a:pt x="95" y="160"/>
                    <a:pt x="89" y="158"/>
                    <a:pt x="85" y="158"/>
                  </a:cubicBezTo>
                  <a:cubicBezTo>
                    <a:pt x="70" y="159"/>
                    <a:pt x="57" y="193"/>
                    <a:pt x="29" y="184"/>
                  </a:cubicBezTo>
                  <a:cubicBezTo>
                    <a:pt x="0" y="176"/>
                    <a:pt x="6" y="169"/>
                    <a:pt x="30" y="141"/>
                  </a:cubicBezTo>
                  <a:cubicBezTo>
                    <a:pt x="54" y="112"/>
                    <a:pt x="67" y="98"/>
                    <a:pt x="105" y="84"/>
                  </a:cubicBezTo>
                  <a:cubicBezTo>
                    <a:pt x="131" y="75"/>
                    <a:pt x="171" y="75"/>
                    <a:pt x="195" y="75"/>
                  </a:cubicBezTo>
                  <a:cubicBezTo>
                    <a:pt x="201" y="75"/>
                    <a:pt x="207" y="75"/>
                    <a:pt x="213" y="76"/>
                  </a:cubicBezTo>
                  <a:cubicBezTo>
                    <a:pt x="215" y="76"/>
                    <a:pt x="215" y="76"/>
                    <a:pt x="215" y="76"/>
                  </a:cubicBezTo>
                  <a:cubicBezTo>
                    <a:pt x="215" y="76"/>
                    <a:pt x="215" y="77"/>
                    <a:pt x="215" y="77"/>
                  </a:cubicBezTo>
                  <a:cubicBezTo>
                    <a:pt x="219" y="78"/>
                    <a:pt x="222" y="79"/>
                    <a:pt x="225" y="80"/>
                  </a:cubicBezTo>
                  <a:cubicBezTo>
                    <a:pt x="284" y="11"/>
                    <a:pt x="284" y="11"/>
                    <a:pt x="284" y="11"/>
                  </a:cubicBezTo>
                  <a:cubicBezTo>
                    <a:pt x="294" y="0"/>
                    <a:pt x="323" y="9"/>
                    <a:pt x="350" y="31"/>
                  </a:cubicBezTo>
                  <a:cubicBezTo>
                    <a:pt x="376" y="54"/>
                    <a:pt x="390" y="82"/>
                    <a:pt x="380" y="93"/>
                  </a:cubicBezTo>
                  <a:cubicBezTo>
                    <a:pt x="319" y="164"/>
                    <a:pt x="319" y="164"/>
                    <a:pt x="319" y="164"/>
                  </a:cubicBezTo>
                  <a:cubicBezTo>
                    <a:pt x="329" y="183"/>
                    <a:pt x="326" y="208"/>
                    <a:pt x="311" y="225"/>
                  </a:cubicBezTo>
                  <a:cubicBezTo>
                    <a:pt x="245" y="303"/>
                    <a:pt x="245" y="303"/>
                    <a:pt x="245" y="303"/>
                  </a:cubicBezTo>
                  <a:cubicBezTo>
                    <a:pt x="225" y="326"/>
                    <a:pt x="189" y="329"/>
                    <a:pt x="166" y="309"/>
                  </a:cubicBezTo>
                  <a:close/>
                </a:path>
              </a:pathLst>
            </a:custGeom>
            <a:solidFill>
              <a:srgbClr val="FAD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ïṥḷïďê"/>
            <p:cNvSpPr/>
            <p:nvPr/>
          </p:nvSpPr>
          <p:spPr bwMode="auto">
            <a:xfrm>
              <a:off x="6503194" y="3854450"/>
              <a:ext cx="398463" cy="360363"/>
            </a:xfrm>
            <a:custGeom>
              <a:avLst/>
              <a:gdLst>
                <a:gd name="T0" fmla="*/ 269 w 289"/>
                <a:gd name="T1" fmla="*/ 233 h 261"/>
                <a:gd name="T2" fmla="*/ 189 w 289"/>
                <a:gd name="T3" fmla="*/ 241 h 261"/>
                <a:gd name="T4" fmla="*/ 28 w 289"/>
                <a:gd name="T5" fmla="*/ 107 h 261"/>
                <a:gd name="T6" fmla="*/ 20 w 289"/>
                <a:gd name="T7" fmla="*/ 27 h 261"/>
                <a:gd name="T8" fmla="*/ 20 w 289"/>
                <a:gd name="T9" fmla="*/ 27 h 261"/>
                <a:gd name="T10" fmla="*/ 100 w 289"/>
                <a:gd name="T11" fmla="*/ 20 h 261"/>
                <a:gd name="T12" fmla="*/ 261 w 289"/>
                <a:gd name="T13" fmla="*/ 153 h 261"/>
                <a:gd name="T14" fmla="*/ 269 w 289"/>
                <a:gd name="T15" fmla="*/ 233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61">
                  <a:moveTo>
                    <a:pt x="269" y="233"/>
                  </a:moveTo>
                  <a:cubicBezTo>
                    <a:pt x="249" y="257"/>
                    <a:pt x="213" y="261"/>
                    <a:pt x="189" y="241"/>
                  </a:cubicBezTo>
                  <a:cubicBezTo>
                    <a:pt x="28" y="107"/>
                    <a:pt x="28" y="107"/>
                    <a:pt x="28" y="107"/>
                  </a:cubicBezTo>
                  <a:cubicBezTo>
                    <a:pt x="4" y="87"/>
                    <a:pt x="0" y="52"/>
                    <a:pt x="20" y="27"/>
                  </a:cubicBezTo>
                  <a:cubicBezTo>
                    <a:pt x="20" y="27"/>
                    <a:pt x="20" y="27"/>
                    <a:pt x="20" y="27"/>
                  </a:cubicBezTo>
                  <a:cubicBezTo>
                    <a:pt x="40" y="3"/>
                    <a:pt x="76" y="0"/>
                    <a:pt x="100" y="20"/>
                  </a:cubicBezTo>
                  <a:cubicBezTo>
                    <a:pt x="261" y="153"/>
                    <a:pt x="261" y="153"/>
                    <a:pt x="261" y="153"/>
                  </a:cubicBezTo>
                  <a:cubicBezTo>
                    <a:pt x="285" y="173"/>
                    <a:pt x="289" y="209"/>
                    <a:pt x="269" y="233"/>
                  </a:cubicBezTo>
                  <a:close/>
                </a:path>
              </a:pathLst>
            </a:custGeom>
            <a:solidFill>
              <a:srgbClr val="4329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îṩḷïḑe"/>
            <p:cNvSpPr/>
            <p:nvPr/>
          </p:nvSpPr>
          <p:spPr bwMode="auto">
            <a:xfrm>
              <a:off x="6541294" y="3968750"/>
              <a:ext cx="149225" cy="160338"/>
            </a:xfrm>
            <a:custGeom>
              <a:avLst/>
              <a:gdLst>
                <a:gd name="T0" fmla="*/ 98 w 108"/>
                <a:gd name="T1" fmla="*/ 47 h 116"/>
                <a:gd name="T2" fmla="*/ 95 w 108"/>
                <a:gd name="T3" fmla="*/ 9 h 116"/>
                <a:gd name="T4" fmla="*/ 95 w 108"/>
                <a:gd name="T5" fmla="*/ 9 h 116"/>
                <a:gd name="T6" fmla="*/ 58 w 108"/>
                <a:gd name="T7" fmla="*/ 12 h 116"/>
                <a:gd name="T8" fmla="*/ 9 w 108"/>
                <a:gd name="T9" fmla="*/ 68 h 116"/>
                <a:gd name="T10" fmla="*/ 12 w 108"/>
                <a:gd name="T11" fmla="*/ 106 h 116"/>
                <a:gd name="T12" fmla="*/ 12 w 108"/>
                <a:gd name="T13" fmla="*/ 106 h 116"/>
                <a:gd name="T14" fmla="*/ 50 w 108"/>
                <a:gd name="T15" fmla="*/ 103 h 116"/>
                <a:gd name="T16" fmla="*/ 98 w 108"/>
                <a:gd name="T1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16">
                  <a:moveTo>
                    <a:pt x="98" y="47"/>
                  </a:moveTo>
                  <a:cubicBezTo>
                    <a:pt x="108" y="36"/>
                    <a:pt x="107" y="19"/>
                    <a:pt x="95" y="9"/>
                  </a:cubicBezTo>
                  <a:cubicBezTo>
                    <a:pt x="95" y="9"/>
                    <a:pt x="95" y="9"/>
                    <a:pt x="95" y="9"/>
                  </a:cubicBezTo>
                  <a:cubicBezTo>
                    <a:pt x="84" y="0"/>
                    <a:pt x="67" y="1"/>
                    <a:pt x="58" y="12"/>
                  </a:cubicBezTo>
                  <a:cubicBezTo>
                    <a:pt x="9" y="68"/>
                    <a:pt x="9" y="68"/>
                    <a:pt x="9" y="68"/>
                  </a:cubicBezTo>
                  <a:cubicBezTo>
                    <a:pt x="0" y="80"/>
                    <a:pt x="1" y="96"/>
                    <a:pt x="12" y="106"/>
                  </a:cubicBezTo>
                  <a:cubicBezTo>
                    <a:pt x="12" y="106"/>
                    <a:pt x="12" y="106"/>
                    <a:pt x="12" y="106"/>
                  </a:cubicBezTo>
                  <a:cubicBezTo>
                    <a:pt x="23" y="116"/>
                    <a:pt x="40" y="114"/>
                    <a:pt x="50" y="103"/>
                  </a:cubicBezTo>
                  <a:lnTo>
                    <a:pt x="98" y="47"/>
                  </a:lnTo>
                  <a:close/>
                </a:path>
              </a:pathLst>
            </a:custGeom>
            <a:solidFill>
              <a:srgbClr val="FDE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îśļíḋe"/>
            <p:cNvSpPr/>
            <p:nvPr/>
          </p:nvSpPr>
          <p:spPr bwMode="auto">
            <a:xfrm>
              <a:off x="6585744" y="3992563"/>
              <a:ext cx="179388" cy="196850"/>
            </a:xfrm>
            <a:custGeom>
              <a:avLst/>
              <a:gdLst>
                <a:gd name="T0" fmla="*/ 121 w 131"/>
                <a:gd name="T1" fmla="*/ 48 h 143"/>
                <a:gd name="T2" fmla="*/ 119 w 131"/>
                <a:gd name="T3" fmla="*/ 10 h 143"/>
                <a:gd name="T4" fmla="*/ 119 w 131"/>
                <a:gd name="T5" fmla="*/ 10 h 143"/>
                <a:gd name="T6" fmla="*/ 81 w 131"/>
                <a:gd name="T7" fmla="*/ 13 h 143"/>
                <a:gd name="T8" fmla="*/ 9 w 131"/>
                <a:gd name="T9" fmla="*/ 96 h 143"/>
                <a:gd name="T10" fmla="*/ 12 w 131"/>
                <a:gd name="T11" fmla="*/ 134 h 143"/>
                <a:gd name="T12" fmla="*/ 12 w 131"/>
                <a:gd name="T13" fmla="*/ 134 h 143"/>
                <a:gd name="T14" fmla="*/ 50 w 131"/>
                <a:gd name="T15" fmla="*/ 131 h 143"/>
                <a:gd name="T16" fmla="*/ 121 w 131"/>
                <a:gd name="T17" fmla="*/ 4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3">
                  <a:moveTo>
                    <a:pt x="121" y="48"/>
                  </a:moveTo>
                  <a:cubicBezTo>
                    <a:pt x="131" y="36"/>
                    <a:pt x="130" y="19"/>
                    <a:pt x="119" y="10"/>
                  </a:cubicBezTo>
                  <a:cubicBezTo>
                    <a:pt x="119" y="10"/>
                    <a:pt x="119" y="10"/>
                    <a:pt x="119" y="10"/>
                  </a:cubicBezTo>
                  <a:cubicBezTo>
                    <a:pt x="107" y="0"/>
                    <a:pt x="90" y="2"/>
                    <a:pt x="81" y="13"/>
                  </a:cubicBezTo>
                  <a:cubicBezTo>
                    <a:pt x="9" y="96"/>
                    <a:pt x="9" y="96"/>
                    <a:pt x="9" y="96"/>
                  </a:cubicBezTo>
                  <a:cubicBezTo>
                    <a:pt x="0" y="107"/>
                    <a:pt x="1" y="124"/>
                    <a:pt x="12" y="134"/>
                  </a:cubicBezTo>
                  <a:cubicBezTo>
                    <a:pt x="12" y="134"/>
                    <a:pt x="12" y="134"/>
                    <a:pt x="12" y="134"/>
                  </a:cubicBezTo>
                  <a:cubicBezTo>
                    <a:pt x="23" y="143"/>
                    <a:pt x="40" y="142"/>
                    <a:pt x="50" y="131"/>
                  </a:cubicBezTo>
                  <a:lnTo>
                    <a:pt x="121" y="48"/>
                  </a:lnTo>
                  <a:close/>
                </a:path>
              </a:pathLst>
            </a:custGeom>
            <a:solidFill>
              <a:srgbClr val="FDE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ï$1íďê"/>
            <p:cNvSpPr/>
            <p:nvPr/>
          </p:nvSpPr>
          <p:spPr bwMode="auto">
            <a:xfrm>
              <a:off x="6652419" y="4064000"/>
              <a:ext cx="149225" cy="160338"/>
            </a:xfrm>
            <a:custGeom>
              <a:avLst/>
              <a:gdLst>
                <a:gd name="T0" fmla="*/ 98 w 108"/>
                <a:gd name="T1" fmla="*/ 47 h 116"/>
                <a:gd name="T2" fmla="*/ 95 w 108"/>
                <a:gd name="T3" fmla="*/ 10 h 116"/>
                <a:gd name="T4" fmla="*/ 95 w 108"/>
                <a:gd name="T5" fmla="*/ 10 h 116"/>
                <a:gd name="T6" fmla="*/ 58 w 108"/>
                <a:gd name="T7" fmla="*/ 13 h 116"/>
                <a:gd name="T8" fmla="*/ 9 w 108"/>
                <a:gd name="T9" fmla="*/ 69 h 116"/>
                <a:gd name="T10" fmla="*/ 12 w 108"/>
                <a:gd name="T11" fmla="*/ 107 h 116"/>
                <a:gd name="T12" fmla="*/ 12 w 108"/>
                <a:gd name="T13" fmla="*/ 107 h 116"/>
                <a:gd name="T14" fmla="*/ 50 w 108"/>
                <a:gd name="T15" fmla="*/ 104 h 116"/>
                <a:gd name="T16" fmla="*/ 98 w 108"/>
                <a:gd name="T1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16">
                  <a:moveTo>
                    <a:pt x="98" y="47"/>
                  </a:moveTo>
                  <a:cubicBezTo>
                    <a:pt x="108" y="36"/>
                    <a:pt x="107" y="19"/>
                    <a:pt x="95" y="10"/>
                  </a:cubicBezTo>
                  <a:cubicBezTo>
                    <a:pt x="95" y="10"/>
                    <a:pt x="95" y="10"/>
                    <a:pt x="95" y="10"/>
                  </a:cubicBezTo>
                  <a:cubicBezTo>
                    <a:pt x="84" y="0"/>
                    <a:pt x="67" y="1"/>
                    <a:pt x="58" y="13"/>
                  </a:cubicBezTo>
                  <a:cubicBezTo>
                    <a:pt x="9" y="69"/>
                    <a:pt x="9" y="69"/>
                    <a:pt x="9" y="69"/>
                  </a:cubicBezTo>
                  <a:cubicBezTo>
                    <a:pt x="0" y="80"/>
                    <a:pt x="1" y="97"/>
                    <a:pt x="12" y="107"/>
                  </a:cubicBezTo>
                  <a:cubicBezTo>
                    <a:pt x="12" y="107"/>
                    <a:pt x="12" y="107"/>
                    <a:pt x="12" y="107"/>
                  </a:cubicBezTo>
                  <a:cubicBezTo>
                    <a:pt x="23" y="116"/>
                    <a:pt x="40" y="115"/>
                    <a:pt x="50" y="104"/>
                  </a:cubicBezTo>
                  <a:lnTo>
                    <a:pt x="98" y="47"/>
                  </a:lnTo>
                  <a:close/>
                </a:path>
              </a:pathLst>
            </a:custGeom>
            <a:solidFill>
              <a:srgbClr val="FDE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îŝlíḍè"/>
            <p:cNvSpPr/>
            <p:nvPr/>
          </p:nvSpPr>
          <p:spPr bwMode="auto">
            <a:xfrm>
              <a:off x="6715919" y="4119563"/>
              <a:ext cx="128588" cy="136525"/>
            </a:xfrm>
            <a:custGeom>
              <a:avLst/>
              <a:gdLst>
                <a:gd name="T0" fmla="*/ 85 w 93"/>
                <a:gd name="T1" fmla="*/ 43 h 99"/>
                <a:gd name="T2" fmla="*/ 82 w 93"/>
                <a:gd name="T3" fmla="*/ 9 h 99"/>
                <a:gd name="T4" fmla="*/ 82 w 93"/>
                <a:gd name="T5" fmla="*/ 9 h 99"/>
                <a:gd name="T6" fmla="*/ 48 w 93"/>
                <a:gd name="T7" fmla="*/ 11 h 99"/>
                <a:gd name="T8" fmla="*/ 9 w 93"/>
                <a:gd name="T9" fmla="*/ 56 h 99"/>
                <a:gd name="T10" fmla="*/ 12 w 93"/>
                <a:gd name="T11" fmla="*/ 91 h 99"/>
                <a:gd name="T12" fmla="*/ 12 w 93"/>
                <a:gd name="T13" fmla="*/ 91 h 99"/>
                <a:gd name="T14" fmla="*/ 46 w 93"/>
                <a:gd name="T15" fmla="*/ 88 h 99"/>
                <a:gd name="T16" fmla="*/ 85 w 93"/>
                <a:gd name="T17"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9">
                  <a:moveTo>
                    <a:pt x="85" y="43"/>
                  </a:moveTo>
                  <a:cubicBezTo>
                    <a:pt x="93" y="32"/>
                    <a:pt x="92" y="17"/>
                    <a:pt x="82" y="9"/>
                  </a:cubicBezTo>
                  <a:cubicBezTo>
                    <a:pt x="82" y="9"/>
                    <a:pt x="82" y="9"/>
                    <a:pt x="82" y="9"/>
                  </a:cubicBezTo>
                  <a:cubicBezTo>
                    <a:pt x="72" y="0"/>
                    <a:pt x="57" y="1"/>
                    <a:pt x="48" y="11"/>
                  </a:cubicBezTo>
                  <a:cubicBezTo>
                    <a:pt x="9" y="56"/>
                    <a:pt x="9" y="56"/>
                    <a:pt x="9" y="56"/>
                  </a:cubicBezTo>
                  <a:cubicBezTo>
                    <a:pt x="0" y="67"/>
                    <a:pt x="2" y="82"/>
                    <a:pt x="12" y="91"/>
                  </a:cubicBezTo>
                  <a:cubicBezTo>
                    <a:pt x="12" y="91"/>
                    <a:pt x="12" y="91"/>
                    <a:pt x="12" y="91"/>
                  </a:cubicBezTo>
                  <a:cubicBezTo>
                    <a:pt x="22" y="99"/>
                    <a:pt x="37" y="98"/>
                    <a:pt x="46" y="88"/>
                  </a:cubicBezTo>
                  <a:lnTo>
                    <a:pt x="85" y="43"/>
                  </a:lnTo>
                  <a:close/>
                </a:path>
              </a:pathLst>
            </a:custGeom>
            <a:solidFill>
              <a:srgbClr val="FDE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îŝḷiḓè"/>
            <p:cNvSpPr/>
            <p:nvPr/>
          </p:nvSpPr>
          <p:spPr bwMode="auto">
            <a:xfrm>
              <a:off x="6782594" y="2720975"/>
              <a:ext cx="584200" cy="1236663"/>
            </a:xfrm>
            <a:custGeom>
              <a:avLst/>
              <a:gdLst>
                <a:gd name="T0" fmla="*/ 0 w 424"/>
                <a:gd name="T1" fmla="*/ 791 h 897"/>
                <a:gd name="T2" fmla="*/ 158 w 424"/>
                <a:gd name="T3" fmla="*/ 897 h 897"/>
                <a:gd name="T4" fmla="*/ 406 w 424"/>
                <a:gd name="T5" fmla="*/ 486 h 897"/>
                <a:gd name="T6" fmla="*/ 424 w 424"/>
                <a:gd name="T7" fmla="*/ 84 h 897"/>
                <a:gd name="T8" fmla="*/ 340 w 424"/>
                <a:gd name="T9" fmla="*/ 0 h 897"/>
                <a:gd name="T10" fmla="*/ 313 w 424"/>
                <a:gd name="T11" fmla="*/ 0 h 897"/>
                <a:gd name="T12" fmla="*/ 229 w 424"/>
                <a:gd name="T13" fmla="*/ 84 h 897"/>
                <a:gd name="T14" fmla="*/ 217 w 424"/>
                <a:gd name="T15" fmla="*/ 447 h 897"/>
                <a:gd name="T16" fmla="*/ 0 w 424"/>
                <a:gd name="T17" fmla="*/ 79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897">
                  <a:moveTo>
                    <a:pt x="0" y="791"/>
                  </a:moveTo>
                  <a:cubicBezTo>
                    <a:pt x="0" y="791"/>
                    <a:pt x="60" y="836"/>
                    <a:pt x="158" y="897"/>
                  </a:cubicBezTo>
                  <a:cubicBezTo>
                    <a:pt x="158" y="897"/>
                    <a:pt x="372" y="736"/>
                    <a:pt x="406" y="486"/>
                  </a:cubicBezTo>
                  <a:cubicBezTo>
                    <a:pt x="420" y="384"/>
                    <a:pt x="424" y="84"/>
                    <a:pt x="424" y="84"/>
                  </a:cubicBezTo>
                  <a:cubicBezTo>
                    <a:pt x="424" y="38"/>
                    <a:pt x="386" y="0"/>
                    <a:pt x="340" y="0"/>
                  </a:cubicBezTo>
                  <a:cubicBezTo>
                    <a:pt x="313" y="0"/>
                    <a:pt x="313" y="0"/>
                    <a:pt x="313" y="0"/>
                  </a:cubicBezTo>
                  <a:cubicBezTo>
                    <a:pt x="266" y="0"/>
                    <a:pt x="229" y="38"/>
                    <a:pt x="229" y="84"/>
                  </a:cubicBezTo>
                  <a:cubicBezTo>
                    <a:pt x="229" y="84"/>
                    <a:pt x="247" y="361"/>
                    <a:pt x="217" y="447"/>
                  </a:cubicBezTo>
                  <a:cubicBezTo>
                    <a:pt x="120" y="726"/>
                    <a:pt x="0" y="791"/>
                    <a:pt x="0" y="791"/>
                  </a:cubicBezTo>
                  <a:close/>
                </a:path>
              </a:pathLst>
            </a:custGeom>
            <a:solidFill>
              <a:srgbClr val="EFA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işḷíḑé"/>
            <p:cNvSpPr/>
            <p:nvPr/>
          </p:nvSpPr>
          <p:spPr bwMode="auto">
            <a:xfrm>
              <a:off x="7236619" y="5799138"/>
              <a:ext cx="469900" cy="173038"/>
            </a:xfrm>
            <a:custGeom>
              <a:avLst/>
              <a:gdLst>
                <a:gd name="T0" fmla="*/ 228 w 340"/>
                <a:gd name="T1" fmla="*/ 0 h 126"/>
                <a:gd name="T2" fmla="*/ 129 w 340"/>
                <a:gd name="T3" fmla="*/ 40 h 126"/>
                <a:gd name="T4" fmla="*/ 0 w 340"/>
                <a:gd name="T5" fmla="*/ 126 h 126"/>
                <a:gd name="T6" fmla="*/ 336 w 340"/>
                <a:gd name="T7" fmla="*/ 110 h 126"/>
                <a:gd name="T8" fmla="*/ 340 w 340"/>
                <a:gd name="T9" fmla="*/ 0 h 126"/>
                <a:gd name="T10" fmla="*/ 228 w 340"/>
                <a:gd name="T11" fmla="*/ 0 h 126"/>
              </a:gdLst>
              <a:ahLst/>
              <a:cxnLst>
                <a:cxn ang="0">
                  <a:pos x="T0" y="T1"/>
                </a:cxn>
                <a:cxn ang="0">
                  <a:pos x="T2" y="T3"/>
                </a:cxn>
                <a:cxn ang="0">
                  <a:pos x="T4" y="T5"/>
                </a:cxn>
                <a:cxn ang="0">
                  <a:pos x="T6" y="T7"/>
                </a:cxn>
                <a:cxn ang="0">
                  <a:pos x="T8" y="T9"/>
                </a:cxn>
                <a:cxn ang="0">
                  <a:pos x="T10" y="T11"/>
                </a:cxn>
              </a:cxnLst>
              <a:rect l="0" t="0" r="r" b="b"/>
              <a:pathLst>
                <a:path w="340" h="126">
                  <a:moveTo>
                    <a:pt x="228" y="0"/>
                  </a:moveTo>
                  <a:cubicBezTo>
                    <a:pt x="228" y="0"/>
                    <a:pt x="178" y="10"/>
                    <a:pt x="129" y="40"/>
                  </a:cubicBezTo>
                  <a:cubicBezTo>
                    <a:pt x="62" y="80"/>
                    <a:pt x="0" y="126"/>
                    <a:pt x="0" y="126"/>
                  </a:cubicBezTo>
                  <a:cubicBezTo>
                    <a:pt x="336" y="110"/>
                    <a:pt x="336" y="110"/>
                    <a:pt x="336" y="110"/>
                  </a:cubicBezTo>
                  <a:cubicBezTo>
                    <a:pt x="340" y="0"/>
                    <a:pt x="340" y="0"/>
                    <a:pt x="340" y="0"/>
                  </a:cubicBezTo>
                  <a:lnTo>
                    <a:pt x="228" y="0"/>
                  </a:lnTo>
                  <a:close/>
                </a:path>
              </a:pathLst>
            </a:custGeom>
            <a:solidFill>
              <a:srgbClr val="024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ïš1ídé"/>
            <p:cNvSpPr/>
            <p:nvPr/>
          </p:nvSpPr>
          <p:spPr bwMode="auto">
            <a:xfrm>
              <a:off x="7473156" y="4354513"/>
              <a:ext cx="236538" cy="1466850"/>
            </a:xfrm>
            <a:custGeom>
              <a:avLst/>
              <a:gdLst>
                <a:gd name="T0" fmla="*/ 149 w 149"/>
                <a:gd name="T1" fmla="*/ 922 h 924"/>
                <a:gd name="T2" fmla="*/ 0 w 149"/>
                <a:gd name="T3" fmla="*/ 924 h 924"/>
                <a:gd name="T4" fmla="*/ 0 w 149"/>
                <a:gd name="T5" fmla="*/ 0 h 924"/>
                <a:gd name="T6" fmla="*/ 149 w 149"/>
                <a:gd name="T7" fmla="*/ 25 h 924"/>
                <a:gd name="T8" fmla="*/ 149 w 149"/>
                <a:gd name="T9" fmla="*/ 922 h 924"/>
              </a:gdLst>
              <a:ahLst/>
              <a:cxnLst>
                <a:cxn ang="0">
                  <a:pos x="T0" y="T1"/>
                </a:cxn>
                <a:cxn ang="0">
                  <a:pos x="T2" y="T3"/>
                </a:cxn>
                <a:cxn ang="0">
                  <a:pos x="T4" y="T5"/>
                </a:cxn>
                <a:cxn ang="0">
                  <a:pos x="T6" y="T7"/>
                </a:cxn>
                <a:cxn ang="0">
                  <a:pos x="T8" y="T9"/>
                </a:cxn>
              </a:cxnLst>
              <a:rect l="0" t="0" r="r" b="b"/>
              <a:pathLst>
                <a:path w="149" h="924">
                  <a:moveTo>
                    <a:pt x="149" y="922"/>
                  </a:moveTo>
                  <a:lnTo>
                    <a:pt x="0" y="924"/>
                  </a:lnTo>
                  <a:lnTo>
                    <a:pt x="0" y="0"/>
                  </a:lnTo>
                  <a:lnTo>
                    <a:pt x="149" y="25"/>
                  </a:lnTo>
                  <a:lnTo>
                    <a:pt x="149" y="922"/>
                  </a:lnTo>
                  <a:close/>
                </a:path>
              </a:pathLst>
            </a:custGeom>
            <a:solidFill>
              <a:srgbClr val="024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ï$ľiḋe"/>
            <p:cNvSpPr/>
            <p:nvPr/>
          </p:nvSpPr>
          <p:spPr bwMode="auto">
            <a:xfrm>
              <a:off x="7268369" y="2714625"/>
              <a:ext cx="1052513" cy="1727200"/>
            </a:xfrm>
            <a:custGeom>
              <a:avLst/>
              <a:gdLst>
                <a:gd name="T0" fmla="*/ 667 w 763"/>
                <a:gd name="T1" fmla="*/ 0 h 1252"/>
                <a:gd name="T2" fmla="*/ 623 w 763"/>
                <a:gd name="T3" fmla="*/ 0 h 1252"/>
                <a:gd name="T4" fmla="*/ 588 w 763"/>
                <a:gd name="T5" fmla="*/ 0 h 1252"/>
                <a:gd name="T6" fmla="*/ 168 w 763"/>
                <a:gd name="T7" fmla="*/ 0 h 1252"/>
                <a:gd name="T8" fmla="*/ 164 w 763"/>
                <a:gd name="T9" fmla="*/ 0 h 1252"/>
                <a:gd name="T10" fmla="*/ 97 w 763"/>
                <a:gd name="T11" fmla="*/ 0 h 1252"/>
                <a:gd name="T12" fmla="*/ 0 w 763"/>
                <a:gd name="T13" fmla="*/ 85 h 1252"/>
                <a:gd name="T14" fmla="*/ 0 w 763"/>
                <a:gd name="T15" fmla="*/ 1167 h 1252"/>
                <a:gd name="T16" fmla="*/ 97 w 763"/>
                <a:gd name="T17" fmla="*/ 1252 h 1252"/>
                <a:gd name="T18" fmla="*/ 667 w 763"/>
                <a:gd name="T19" fmla="*/ 1252 h 1252"/>
                <a:gd name="T20" fmla="*/ 763 w 763"/>
                <a:gd name="T21" fmla="*/ 1167 h 1252"/>
                <a:gd name="T22" fmla="*/ 763 w 763"/>
                <a:gd name="T23" fmla="*/ 85 h 1252"/>
                <a:gd name="T24" fmla="*/ 667 w 763"/>
                <a:gd name="T25"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 h="1252">
                  <a:moveTo>
                    <a:pt x="667" y="0"/>
                  </a:moveTo>
                  <a:cubicBezTo>
                    <a:pt x="623" y="0"/>
                    <a:pt x="623" y="0"/>
                    <a:pt x="623" y="0"/>
                  </a:cubicBezTo>
                  <a:cubicBezTo>
                    <a:pt x="588" y="0"/>
                    <a:pt x="588" y="0"/>
                    <a:pt x="588" y="0"/>
                  </a:cubicBezTo>
                  <a:cubicBezTo>
                    <a:pt x="168" y="0"/>
                    <a:pt x="168" y="0"/>
                    <a:pt x="168" y="0"/>
                  </a:cubicBezTo>
                  <a:cubicBezTo>
                    <a:pt x="164" y="0"/>
                    <a:pt x="164" y="0"/>
                    <a:pt x="164" y="0"/>
                  </a:cubicBezTo>
                  <a:cubicBezTo>
                    <a:pt x="97" y="0"/>
                    <a:pt x="97" y="0"/>
                    <a:pt x="97" y="0"/>
                  </a:cubicBezTo>
                  <a:cubicBezTo>
                    <a:pt x="43" y="0"/>
                    <a:pt x="0" y="38"/>
                    <a:pt x="0" y="85"/>
                  </a:cubicBezTo>
                  <a:cubicBezTo>
                    <a:pt x="0" y="1167"/>
                    <a:pt x="0" y="1167"/>
                    <a:pt x="0" y="1167"/>
                  </a:cubicBezTo>
                  <a:cubicBezTo>
                    <a:pt x="0" y="1214"/>
                    <a:pt x="43" y="1252"/>
                    <a:pt x="97" y="1252"/>
                  </a:cubicBezTo>
                  <a:cubicBezTo>
                    <a:pt x="667" y="1252"/>
                    <a:pt x="667" y="1252"/>
                    <a:pt x="667" y="1252"/>
                  </a:cubicBezTo>
                  <a:cubicBezTo>
                    <a:pt x="720" y="1252"/>
                    <a:pt x="763" y="1214"/>
                    <a:pt x="763" y="1167"/>
                  </a:cubicBezTo>
                  <a:cubicBezTo>
                    <a:pt x="763" y="85"/>
                    <a:pt x="763" y="85"/>
                    <a:pt x="763" y="85"/>
                  </a:cubicBezTo>
                  <a:cubicBezTo>
                    <a:pt x="763" y="38"/>
                    <a:pt x="720" y="0"/>
                    <a:pt x="667" y="0"/>
                  </a:cubicBezTo>
                  <a:close/>
                </a:path>
              </a:pathLst>
            </a:custGeom>
            <a:solidFill>
              <a:srgbClr val="024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ïṩļïde"/>
            <p:cNvSpPr/>
            <p:nvPr/>
          </p:nvSpPr>
          <p:spPr bwMode="auto">
            <a:xfrm>
              <a:off x="7500144" y="2714625"/>
              <a:ext cx="627063" cy="833438"/>
            </a:xfrm>
            <a:custGeom>
              <a:avLst/>
              <a:gdLst>
                <a:gd name="T0" fmla="*/ 67 w 455"/>
                <a:gd name="T1" fmla="*/ 604 h 604"/>
                <a:gd name="T2" fmla="*/ 388 w 455"/>
                <a:gd name="T3" fmla="*/ 604 h 604"/>
                <a:gd name="T4" fmla="*/ 455 w 455"/>
                <a:gd name="T5" fmla="*/ 537 h 604"/>
                <a:gd name="T6" fmla="*/ 455 w 455"/>
                <a:gd name="T7" fmla="*/ 0 h 604"/>
                <a:gd name="T8" fmla="*/ 420 w 455"/>
                <a:gd name="T9" fmla="*/ 0 h 604"/>
                <a:gd name="T10" fmla="*/ 0 w 455"/>
                <a:gd name="T11" fmla="*/ 0 h 604"/>
                <a:gd name="T12" fmla="*/ 0 w 455"/>
                <a:gd name="T13" fmla="*/ 537 h 604"/>
                <a:gd name="T14" fmla="*/ 67 w 455"/>
                <a:gd name="T15" fmla="*/ 604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604">
                  <a:moveTo>
                    <a:pt x="67" y="604"/>
                  </a:moveTo>
                  <a:cubicBezTo>
                    <a:pt x="388" y="604"/>
                    <a:pt x="388" y="604"/>
                    <a:pt x="388" y="604"/>
                  </a:cubicBezTo>
                  <a:cubicBezTo>
                    <a:pt x="425" y="604"/>
                    <a:pt x="455" y="574"/>
                    <a:pt x="455" y="537"/>
                  </a:cubicBezTo>
                  <a:cubicBezTo>
                    <a:pt x="455" y="0"/>
                    <a:pt x="455" y="0"/>
                    <a:pt x="455" y="0"/>
                  </a:cubicBezTo>
                  <a:cubicBezTo>
                    <a:pt x="420" y="0"/>
                    <a:pt x="420" y="0"/>
                    <a:pt x="420" y="0"/>
                  </a:cubicBezTo>
                  <a:cubicBezTo>
                    <a:pt x="0" y="0"/>
                    <a:pt x="0" y="0"/>
                    <a:pt x="0" y="0"/>
                  </a:cubicBezTo>
                  <a:cubicBezTo>
                    <a:pt x="0" y="537"/>
                    <a:pt x="0" y="537"/>
                    <a:pt x="0" y="537"/>
                  </a:cubicBezTo>
                  <a:cubicBezTo>
                    <a:pt x="0" y="574"/>
                    <a:pt x="30" y="604"/>
                    <a:pt x="67" y="604"/>
                  </a:cubicBezTo>
                  <a:close/>
                </a:path>
              </a:pathLst>
            </a:custGeom>
            <a:solidFill>
              <a:srgbClr val="F2C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ïṡ1iḋê"/>
            <p:cNvSpPr/>
            <p:nvPr/>
          </p:nvSpPr>
          <p:spPr bwMode="auto">
            <a:xfrm>
              <a:off x="7689056" y="2490788"/>
              <a:ext cx="195263" cy="314325"/>
            </a:xfrm>
            <a:custGeom>
              <a:avLst/>
              <a:gdLst>
                <a:gd name="T0" fmla="*/ 141 w 141"/>
                <a:gd name="T1" fmla="*/ 178 h 227"/>
                <a:gd name="T2" fmla="*/ 71 w 141"/>
                <a:gd name="T3" fmla="*/ 227 h 227"/>
                <a:gd name="T4" fmla="*/ 71 w 141"/>
                <a:gd name="T5" fmla="*/ 227 h 227"/>
                <a:gd name="T6" fmla="*/ 0 w 141"/>
                <a:gd name="T7" fmla="*/ 178 h 227"/>
                <a:gd name="T8" fmla="*/ 0 w 141"/>
                <a:gd name="T9" fmla="*/ 49 h 227"/>
                <a:gd name="T10" fmla="*/ 71 w 141"/>
                <a:gd name="T11" fmla="*/ 0 h 227"/>
                <a:gd name="T12" fmla="*/ 71 w 141"/>
                <a:gd name="T13" fmla="*/ 0 h 227"/>
                <a:gd name="T14" fmla="*/ 141 w 141"/>
                <a:gd name="T15" fmla="*/ 49 h 227"/>
                <a:gd name="T16" fmla="*/ 141 w 141"/>
                <a:gd name="T17" fmla="*/ 17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27">
                  <a:moveTo>
                    <a:pt x="141" y="178"/>
                  </a:moveTo>
                  <a:cubicBezTo>
                    <a:pt x="141" y="205"/>
                    <a:pt x="110" y="227"/>
                    <a:pt x="71" y="227"/>
                  </a:cubicBezTo>
                  <a:cubicBezTo>
                    <a:pt x="71" y="227"/>
                    <a:pt x="71" y="227"/>
                    <a:pt x="71" y="227"/>
                  </a:cubicBezTo>
                  <a:cubicBezTo>
                    <a:pt x="32" y="227"/>
                    <a:pt x="0" y="205"/>
                    <a:pt x="0" y="178"/>
                  </a:cubicBezTo>
                  <a:cubicBezTo>
                    <a:pt x="0" y="49"/>
                    <a:pt x="0" y="49"/>
                    <a:pt x="0" y="49"/>
                  </a:cubicBezTo>
                  <a:cubicBezTo>
                    <a:pt x="0" y="22"/>
                    <a:pt x="32" y="0"/>
                    <a:pt x="71" y="0"/>
                  </a:cubicBezTo>
                  <a:cubicBezTo>
                    <a:pt x="71" y="0"/>
                    <a:pt x="71" y="0"/>
                    <a:pt x="71" y="0"/>
                  </a:cubicBezTo>
                  <a:cubicBezTo>
                    <a:pt x="110" y="0"/>
                    <a:pt x="141" y="22"/>
                    <a:pt x="141" y="49"/>
                  </a:cubicBezTo>
                  <a:lnTo>
                    <a:pt x="141" y="178"/>
                  </a:lnTo>
                  <a:close/>
                </a:path>
              </a:pathLst>
            </a:custGeom>
            <a:solidFill>
              <a:srgbClr val="FAD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íśļíḍe"/>
            <p:cNvSpPr/>
            <p:nvPr/>
          </p:nvSpPr>
          <p:spPr bwMode="auto">
            <a:xfrm>
              <a:off x="7431881" y="1608138"/>
              <a:ext cx="711200" cy="946150"/>
            </a:xfrm>
            <a:custGeom>
              <a:avLst/>
              <a:gdLst>
                <a:gd name="T0" fmla="*/ 309 w 516"/>
                <a:gd name="T1" fmla="*/ 0 h 685"/>
                <a:gd name="T2" fmla="*/ 258 w 516"/>
                <a:gd name="T3" fmla="*/ 0 h 685"/>
                <a:gd name="T4" fmla="*/ 206 w 516"/>
                <a:gd name="T5" fmla="*/ 0 h 685"/>
                <a:gd name="T6" fmla="*/ 0 w 516"/>
                <a:gd name="T7" fmla="*/ 206 h 685"/>
                <a:gd name="T8" fmla="*/ 0 w 516"/>
                <a:gd name="T9" fmla="*/ 453 h 685"/>
                <a:gd name="T10" fmla="*/ 214 w 516"/>
                <a:gd name="T11" fmla="*/ 685 h 685"/>
                <a:gd name="T12" fmla="*/ 266 w 516"/>
                <a:gd name="T13" fmla="*/ 685 h 685"/>
                <a:gd name="T14" fmla="*/ 317 w 516"/>
                <a:gd name="T15" fmla="*/ 685 h 685"/>
                <a:gd name="T16" fmla="*/ 516 w 516"/>
                <a:gd name="T17" fmla="*/ 453 h 685"/>
                <a:gd name="T18" fmla="*/ 516 w 516"/>
                <a:gd name="T19" fmla="*/ 206 h 685"/>
                <a:gd name="T20" fmla="*/ 309 w 516"/>
                <a:gd name="T21"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685">
                  <a:moveTo>
                    <a:pt x="309" y="0"/>
                  </a:moveTo>
                  <a:cubicBezTo>
                    <a:pt x="258" y="0"/>
                    <a:pt x="258" y="0"/>
                    <a:pt x="258" y="0"/>
                  </a:cubicBezTo>
                  <a:cubicBezTo>
                    <a:pt x="206" y="0"/>
                    <a:pt x="206" y="0"/>
                    <a:pt x="206" y="0"/>
                  </a:cubicBezTo>
                  <a:cubicBezTo>
                    <a:pt x="92" y="0"/>
                    <a:pt x="0" y="92"/>
                    <a:pt x="0" y="206"/>
                  </a:cubicBezTo>
                  <a:cubicBezTo>
                    <a:pt x="0" y="453"/>
                    <a:pt x="0" y="453"/>
                    <a:pt x="0" y="453"/>
                  </a:cubicBezTo>
                  <a:cubicBezTo>
                    <a:pt x="0" y="567"/>
                    <a:pt x="126" y="685"/>
                    <a:pt x="214" y="685"/>
                  </a:cubicBezTo>
                  <a:cubicBezTo>
                    <a:pt x="266" y="685"/>
                    <a:pt x="266" y="685"/>
                    <a:pt x="266" y="685"/>
                  </a:cubicBezTo>
                  <a:cubicBezTo>
                    <a:pt x="317" y="685"/>
                    <a:pt x="317" y="685"/>
                    <a:pt x="317" y="685"/>
                  </a:cubicBezTo>
                  <a:cubicBezTo>
                    <a:pt x="385" y="685"/>
                    <a:pt x="516" y="567"/>
                    <a:pt x="516" y="453"/>
                  </a:cubicBezTo>
                  <a:cubicBezTo>
                    <a:pt x="516" y="206"/>
                    <a:pt x="516" y="206"/>
                    <a:pt x="516" y="206"/>
                  </a:cubicBezTo>
                  <a:cubicBezTo>
                    <a:pt x="516" y="92"/>
                    <a:pt x="423" y="0"/>
                    <a:pt x="309" y="0"/>
                  </a:cubicBezTo>
                  <a:close/>
                </a:path>
              </a:pathLst>
            </a:custGeom>
            <a:solidFill>
              <a:srgbClr val="FDEA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íṥḷîḍe"/>
            <p:cNvSpPr/>
            <p:nvPr/>
          </p:nvSpPr>
          <p:spPr bwMode="auto">
            <a:xfrm>
              <a:off x="7685881" y="1608138"/>
              <a:ext cx="538163" cy="946150"/>
            </a:xfrm>
            <a:custGeom>
              <a:avLst/>
              <a:gdLst>
                <a:gd name="T0" fmla="*/ 347 w 391"/>
                <a:gd name="T1" fmla="*/ 326 h 685"/>
                <a:gd name="T2" fmla="*/ 332 w 391"/>
                <a:gd name="T3" fmla="*/ 329 h 685"/>
                <a:gd name="T4" fmla="*/ 332 w 391"/>
                <a:gd name="T5" fmla="*/ 206 h 685"/>
                <a:gd name="T6" fmla="*/ 125 w 391"/>
                <a:gd name="T7" fmla="*/ 0 h 685"/>
                <a:gd name="T8" fmla="*/ 74 w 391"/>
                <a:gd name="T9" fmla="*/ 0 h 685"/>
                <a:gd name="T10" fmla="*/ 74 w 391"/>
                <a:gd name="T11" fmla="*/ 297 h 685"/>
                <a:gd name="T12" fmla="*/ 39 w 391"/>
                <a:gd name="T13" fmla="*/ 394 h 685"/>
                <a:gd name="T14" fmla="*/ 0 w 391"/>
                <a:gd name="T15" fmla="*/ 421 h 685"/>
                <a:gd name="T16" fmla="*/ 74 w 391"/>
                <a:gd name="T17" fmla="*/ 471 h 685"/>
                <a:gd name="T18" fmla="*/ 82 w 391"/>
                <a:gd name="T19" fmla="*/ 685 h 685"/>
                <a:gd name="T20" fmla="*/ 133 w 391"/>
                <a:gd name="T21" fmla="*/ 685 h 685"/>
                <a:gd name="T22" fmla="*/ 332 w 391"/>
                <a:gd name="T23" fmla="*/ 453 h 685"/>
                <a:gd name="T24" fmla="*/ 332 w 391"/>
                <a:gd name="T25" fmla="*/ 440 h 685"/>
                <a:gd name="T26" fmla="*/ 347 w 391"/>
                <a:gd name="T27" fmla="*/ 442 h 685"/>
                <a:gd name="T28" fmla="*/ 391 w 391"/>
                <a:gd name="T29" fmla="*/ 402 h 685"/>
                <a:gd name="T30" fmla="*/ 391 w 391"/>
                <a:gd name="T31" fmla="*/ 367 h 685"/>
                <a:gd name="T32" fmla="*/ 347 w 391"/>
                <a:gd name="T33" fmla="*/ 32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685">
                  <a:moveTo>
                    <a:pt x="347" y="326"/>
                  </a:moveTo>
                  <a:cubicBezTo>
                    <a:pt x="342" y="326"/>
                    <a:pt x="337" y="327"/>
                    <a:pt x="332" y="329"/>
                  </a:cubicBezTo>
                  <a:cubicBezTo>
                    <a:pt x="332" y="206"/>
                    <a:pt x="332" y="206"/>
                    <a:pt x="332" y="206"/>
                  </a:cubicBezTo>
                  <a:cubicBezTo>
                    <a:pt x="332" y="92"/>
                    <a:pt x="239" y="0"/>
                    <a:pt x="125" y="0"/>
                  </a:cubicBezTo>
                  <a:cubicBezTo>
                    <a:pt x="74" y="0"/>
                    <a:pt x="74" y="0"/>
                    <a:pt x="74" y="0"/>
                  </a:cubicBezTo>
                  <a:cubicBezTo>
                    <a:pt x="74" y="297"/>
                    <a:pt x="74" y="297"/>
                    <a:pt x="74" y="297"/>
                  </a:cubicBezTo>
                  <a:cubicBezTo>
                    <a:pt x="73" y="310"/>
                    <a:pt x="68" y="366"/>
                    <a:pt x="39" y="394"/>
                  </a:cubicBezTo>
                  <a:cubicBezTo>
                    <a:pt x="21" y="413"/>
                    <a:pt x="0" y="421"/>
                    <a:pt x="0" y="421"/>
                  </a:cubicBezTo>
                  <a:cubicBezTo>
                    <a:pt x="74" y="471"/>
                    <a:pt x="74" y="471"/>
                    <a:pt x="74" y="471"/>
                  </a:cubicBezTo>
                  <a:cubicBezTo>
                    <a:pt x="82" y="685"/>
                    <a:pt x="82" y="685"/>
                    <a:pt x="82" y="685"/>
                  </a:cubicBezTo>
                  <a:cubicBezTo>
                    <a:pt x="133" y="685"/>
                    <a:pt x="133" y="685"/>
                    <a:pt x="133" y="685"/>
                  </a:cubicBezTo>
                  <a:cubicBezTo>
                    <a:pt x="201" y="685"/>
                    <a:pt x="332" y="567"/>
                    <a:pt x="332" y="453"/>
                  </a:cubicBezTo>
                  <a:cubicBezTo>
                    <a:pt x="332" y="440"/>
                    <a:pt x="332" y="440"/>
                    <a:pt x="332" y="440"/>
                  </a:cubicBezTo>
                  <a:cubicBezTo>
                    <a:pt x="337" y="441"/>
                    <a:pt x="342" y="442"/>
                    <a:pt x="347" y="442"/>
                  </a:cubicBezTo>
                  <a:cubicBezTo>
                    <a:pt x="371" y="442"/>
                    <a:pt x="391" y="424"/>
                    <a:pt x="391" y="402"/>
                  </a:cubicBezTo>
                  <a:cubicBezTo>
                    <a:pt x="391" y="367"/>
                    <a:pt x="391" y="367"/>
                    <a:pt x="391" y="367"/>
                  </a:cubicBezTo>
                  <a:cubicBezTo>
                    <a:pt x="391" y="344"/>
                    <a:pt x="371" y="326"/>
                    <a:pt x="347" y="326"/>
                  </a:cubicBezTo>
                  <a:close/>
                </a:path>
              </a:pathLst>
            </a:custGeom>
            <a:solidFill>
              <a:srgbClr val="FAD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ïśļîḑe"/>
            <p:cNvSpPr/>
            <p:nvPr/>
          </p:nvSpPr>
          <p:spPr bwMode="auto">
            <a:xfrm>
              <a:off x="7955756" y="2032000"/>
              <a:ext cx="76200" cy="76200"/>
            </a:xfrm>
            <a:prstGeom prst="ellipse">
              <a:avLst/>
            </a:pr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iṩļíḍè"/>
            <p:cNvSpPr/>
            <p:nvPr/>
          </p:nvSpPr>
          <p:spPr bwMode="auto">
            <a:xfrm>
              <a:off x="7525544" y="2032000"/>
              <a:ext cx="76200" cy="76200"/>
            </a:xfrm>
            <a:prstGeom prst="ellipse">
              <a:avLst/>
            </a:pr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ïśḻîḑe"/>
            <p:cNvSpPr/>
            <p:nvPr/>
          </p:nvSpPr>
          <p:spPr bwMode="auto">
            <a:xfrm>
              <a:off x="7874794" y="5799138"/>
              <a:ext cx="466725" cy="173038"/>
            </a:xfrm>
            <a:custGeom>
              <a:avLst/>
              <a:gdLst>
                <a:gd name="T0" fmla="*/ 111 w 339"/>
                <a:gd name="T1" fmla="*/ 0 h 126"/>
                <a:gd name="T2" fmla="*/ 210 w 339"/>
                <a:gd name="T3" fmla="*/ 40 h 126"/>
                <a:gd name="T4" fmla="*/ 339 w 339"/>
                <a:gd name="T5" fmla="*/ 126 h 126"/>
                <a:gd name="T6" fmla="*/ 3 w 339"/>
                <a:gd name="T7" fmla="*/ 110 h 126"/>
                <a:gd name="T8" fmla="*/ 0 w 339"/>
                <a:gd name="T9" fmla="*/ 0 h 126"/>
                <a:gd name="T10" fmla="*/ 111 w 339"/>
                <a:gd name="T11" fmla="*/ 0 h 126"/>
              </a:gdLst>
              <a:ahLst/>
              <a:cxnLst>
                <a:cxn ang="0">
                  <a:pos x="T0" y="T1"/>
                </a:cxn>
                <a:cxn ang="0">
                  <a:pos x="T2" y="T3"/>
                </a:cxn>
                <a:cxn ang="0">
                  <a:pos x="T4" y="T5"/>
                </a:cxn>
                <a:cxn ang="0">
                  <a:pos x="T6" y="T7"/>
                </a:cxn>
                <a:cxn ang="0">
                  <a:pos x="T8" y="T9"/>
                </a:cxn>
                <a:cxn ang="0">
                  <a:pos x="T10" y="T11"/>
                </a:cxn>
              </a:cxnLst>
              <a:rect l="0" t="0" r="r" b="b"/>
              <a:pathLst>
                <a:path w="339" h="126">
                  <a:moveTo>
                    <a:pt x="111" y="0"/>
                  </a:moveTo>
                  <a:cubicBezTo>
                    <a:pt x="111" y="0"/>
                    <a:pt x="161" y="10"/>
                    <a:pt x="210" y="40"/>
                  </a:cubicBezTo>
                  <a:cubicBezTo>
                    <a:pt x="277" y="80"/>
                    <a:pt x="339" y="126"/>
                    <a:pt x="339" y="126"/>
                  </a:cubicBezTo>
                  <a:cubicBezTo>
                    <a:pt x="3" y="110"/>
                    <a:pt x="3" y="110"/>
                    <a:pt x="3" y="110"/>
                  </a:cubicBezTo>
                  <a:cubicBezTo>
                    <a:pt x="0" y="0"/>
                    <a:pt x="0" y="0"/>
                    <a:pt x="0" y="0"/>
                  </a:cubicBezTo>
                  <a:lnTo>
                    <a:pt x="111" y="0"/>
                  </a:lnTo>
                  <a:close/>
                </a:path>
              </a:pathLst>
            </a:custGeom>
            <a:solidFill>
              <a:srgbClr val="024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íŝļíďê"/>
            <p:cNvSpPr/>
            <p:nvPr/>
          </p:nvSpPr>
          <p:spPr bwMode="auto">
            <a:xfrm>
              <a:off x="7870031" y="4354513"/>
              <a:ext cx="236538" cy="1466850"/>
            </a:xfrm>
            <a:custGeom>
              <a:avLst/>
              <a:gdLst>
                <a:gd name="T0" fmla="*/ 0 w 149"/>
                <a:gd name="T1" fmla="*/ 922 h 924"/>
                <a:gd name="T2" fmla="*/ 149 w 149"/>
                <a:gd name="T3" fmla="*/ 924 h 924"/>
                <a:gd name="T4" fmla="*/ 149 w 149"/>
                <a:gd name="T5" fmla="*/ 0 h 924"/>
                <a:gd name="T6" fmla="*/ 0 w 149"/>
                <a:gd name="T7" fmla="*/ 25 h 924"/>
                <a:gd name="T8" fmla="*/ 0 w 149"/>
                <a:gd name="T9" fmla="*/ 922 h 924"/>
              </a:gdLst>
              <a:ahLst/>
              <a:cxnLst>
                <a:cxn ang="0">
                  <a:pos x="T0" y="T1"/>
                </a:cxn>
                <a:cxn ang="0">
                  <a:pos x="T2" y="T3"/>
                </a:cxn>
                <a:cxn ang="0">
                  <a:pos x="T4" y="T5"/>
                </a:cxn>
                <a:cxn ang="0">
                  <a:pos x="T6" y="T7"/>
                </a:cxn>
                <a:cxn ang="0">
                  <a:pos x="T8" y="T9"/>
                </a:cxn>
              </a:cxnLst>
              <a:rect l="0" t="0" r="r" b="b"/>
              <a:pathLst>
                <a:path w="149" h="924">
                  <a:moveTo>
                    <a:pt x="0" y="922"/>
                  </a:moveTo>
                  <a:lnTo>
                    <a:pt x="149" y="924"/>
                  </a:lnTo>
                  <a:lnTo>
                    <a:pt x="149" y="0"/>
                  </a:lnTo>
                  <a:lnTo>
                    <a:pt x="0" y="25"/>
                  </a:lnTo>
                  <a:lnTo>
                    <a:pt x="0" y="922"/>
                  </a:lnTo>
                  <a:close/>
                </a:path>
              </a:pathLst>
            </a:custGeom>
            <a:solidFill>
              <a:srgbClr val="024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ïṥḻiḑé"/>
            <p:cNvSpPr/>
            <p:nvPr/>
          </p:nvSpPr>
          <p:spPr bwMode="auto">
            <a:xfrm>
              <a:off x="7257256" y="1470025"/>
              <a:ext cx="981075" cy="625475"/>
            </a:xfrm>
            <a:custGeom>
              <a:avLst/>
              <a:gdLst>
                <a:gd name="T0" fmla="*/ 707 w 711"/>
                <a:gd name="T1" fmla="*/ 216 h 454"/>
                <a:gd name="T2" fmla="*/ 687 w 711"/>
                <a:gd name="T3" fmla="*/ 185 h 454"/>
                <a:gd name="T4" fmla="*/ 542 w 711"/>
                <a:gd name="T5" fmla="*/ 42 h 454"/>
                <a:gd name="T6" fmla="*/ 505 w 711"/>
                <a:gd name="T7" fmla="*/ 10 h 454"/>
                <a:gd name="T8" fmla="*/ 465 w 711"/>
                <a:gd name="T9" fmla="*/ 0 h 454"/>
                <a:gd name="T10" fmla="*/ 436 w 711"/>
                <a:gd name="T11" fmla="*/ 4 h 454"/>
                <a:gd name="T12" fmla="*/ 78 w 711"/>
                <a:gd name="T13" fmla="*/ 114 h 454"/>
                <a:gd name="T14" fmla="*/ 15 w 711"/>
                <a:gd name="T15" fmla="*/ 233 h 454"/>
                <a:gd name="T16" fmla="*/ 17 w 711"/>
                <a:gd name="T17" fmla="*/ 241 h 454"/>
                <a:gd name="T18" fmla="*/ 136 w 711"/>
                <a:gd name="T19" fmla="*/ 303 h 454"/>
                <a:gd name="T20" fmla="*/ 472 w 711"/>
                <a:gd name="T21" fmla="*/ 200 h 454"/>
                <a:gd name="T22" fmla="*/ 525 w 711"/>
                <a:gd name="T23" fmla="*/ 300 h 454"/>
                <a:gd name="T24" fmla="*/ 608 w 711"/>
                <a:gd name="T25" fmla="*/ 354 h 454"/>
                <a:gd name="T26" fmla="*/ 618 w 711"/>
                <a:gd name="T27" fmla="*/ 414 h 454"/>
                <a:gd name="T28" fmla="*/ 661 w 711"/>
                <a:gd name="T29" fmla="*/ 454 h 454"/>
                <a:gd name="T30" fmla="*/ 711 w 711"/>
                <a:gd name="T31" fmla="*/ 414 h 454"/>
                <a:gd name="T32" fmla="*/ 711 w 711"/>
                <a:gd name="T33" fmla="*/ 233 h 454"/>
                <a:gd name="T34" fmla="*/ 707 w 711"/>
                <a:gd name="T35" fmla="*/ 2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454">
                  <a:moveTo>
                    <a:pt x="707" y="216"/>
                  </a:moveTo>
                  <a:cubicBezTo>
                    <a:pt x="703" y="205"/>
                    <a:pt x="696" y="194"/>
                    <a:pt x="687" y="185"/>
                  </a:cubicBezTo>
                  <a:cubicBezTo>
                    <a:pt x="542" y="42"/>
                    <a:pt x="542" y="42"/>
                    <a:pt x="542" y="42"/>
                  </a:cubicBezTo>
                  <a:cubicBezTo>
                    <a:pt x="533" y="28"/>
                    <a:pt x="520" y="17"/>
                    <a:pt x="505" y="10"/>
                  </a:cubicBezTo>
                  <a:cubicBezTo>
                    <a:pt x="492" y="3"/>
                    <a:pt x="479" y="0"/>
                    <a:pt x="465" y="0"/>
                  </a:cubicBezTo>
                  <a:cubicBezTo>
                    <a:pt x="455" y="0"/>
                    <a:pt x="445" y="1"/>
                    <a:pt x="436" y="4"/>
                  </a:cubicBezTo>
                  <a:cubicBezTo>
                    <a:pt x="78" y="114"/>
                    <a:pt x="78" y="114"/>
                    <a:pt x="78" y="114"/>
                  </a:cubicBezTo>
                  <a:cubicBezTo>
                    <a:pt x="28" y="130"/>
                    <a:pt x="0" y="183"/>
                    <a:pt x="15" y="233"/>
                  </a:cubicBezTo>
                  <a:cubicBezTo>
                    <a:pt x="17" y="241"/>
                    <a:pt x="17" y="241"/>
                    <a:pt x="17" y="241"/>
                  </a:cubicBezTo>
                  <a:cubicBezTo>
                    <a:pt x="33" y="291"/>
                    <a:pt x="84" y="304"/>
                    <a:pt x="136" y="303"/>
                  </a:cubicBezTo>
                  <a:cubicBezTo>
                    <a:pt x="330" y="299"/>
                    <a:pt x="472" y="200"/>
                    <a:pt x="472" y="200"/>
                  </a:cubicBezTo>
                  <a:cubicBezTo>
                    <a:pt x="472" y="200"/>
                    <a:pt x="463" y="217"/>
                    <a:pt x="525" y="300"/>
                  </a:cubicBezTo>
                  <a:cubicBezTo>
                    <a:pt x="561" y="349"/>
                    <a:pt x="595" y="351"/>
                    <a:pt x="608" y="354"/>
                  </a:cubicBezTo>
                  <a:cubicBezTo>
                    <a:pt x="618" y="414"/>
                    <a:pt x="618" y="414"/>
                    <a:pt x="618" y="414"/>
                  </a:cubicBezTo>
                  <a:cubicBezTo>
                    <a:pt x="631" y="444"/>
                    <a:pt x="633" y="454"/>
                    <a:pt x="661" y="454"/>
                  </a:cubicBezTo>
                  <a:cubicBezTo>
                    <a:pt x="689" y="454"/>
                    <a:pt x="711" y="436"/>
                    <a:pt x="711" y="414"/>
                  </a:cubicBezTo>
                  <a:cubicBezTo>
                    <a:pt x="711" y="233"/>
                    <a:pt x="711" y="233"/>
                    <a:pt x="711" y="233"/>
                  </a:cubicBezTo>
                  <a:cubicBezTo>
                    <a:pt x="711" y="227"/>
                    <a:pt x="709" y="221"/>
                    <a:pt x="707" y="2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îś1îdê"/>
            <p:cNvSpPr/>
            <p:nvPr/>
          </p:nvSpPr>
          <p:spPr bwMode="auto">
            <a:xfrm>
              <a:off x="8251031" y="4025900"/>
              <a:ext cx="317500" cy="469900"/>
            </a:xfrm>
            <a:custGeom>
              <a:avLst/>
              <a:gdLst>
                <a:gd name="T0" fmla="*/ 187 w 230"/>
                <a:gd name="T1" fmla="*/ 314 h 341"/>
                <a:gd name="T2" fmla="*/ 84 w 230"/>
                <a:gd name="T3" fmla="*/ 341 h 341"/>
                <a:gd name="T4" fmla="*/ 51 w 230"/>
                <a:gd name="T5" fmla="*/ 274 h 341"/>
                <a:gd name="T6" fmla="*/ 45 w 230"/>
                <a:gd name="T7" fmla="*/ 256 h 341"/>
                <a:gd name="T8" fmla="*/ 30 w 230"/>
                <a:gd name="T9" fmla="*/ 328 h 341"/>
                <a:gd name="T10" fmla="*/ 11 w 230"/>
                <a:gd name="T11" fmla="*/ 293 h 341"/>
                <a:gd name="T12" fmla="*/ 10 w 230"/>
                <a:gd name="T13" fmla="*/ 181 h 341"/>
                <a:gd name="T14" fmla="*/ 51 w 230"/>
                <a:gd name="T15" fmla="*/ 135 h 341"/>
                <a:gd name="T16" fmla="*/ 74 w 230"/>
                <a:gd name="T17" fmla="*/ 118 h 341"/>
                <a:gd name="T18" fmla="*/ 68 w 230"/>
                <a:gd name="T19" fmla="*/ 32 h 341"/>
                <a:gd name="T20" fmla="*/ 125 w 230"/>
                <a:gd name="T21" fmla="*/ 2 h 341"/>
                <a:gd name="T22" fmla="*/ 187 w 230"/>
                <a:gd name="T23" fmla="*/ 24 h 341"/>
                <a:gd name="T24" fmla="*/ 194 w 230"/>
                <a:gd name="T25" fmla="*/ 112 h 341"/>
                <a:gd name="T26" fmla="*/ 230 w 230"/>
                <a:gd name="T27" fmla="*/ 158 h 341"/>
                <a:gd name="T28" fmla="*/ 230 w 230"/>
                <a:gd name="T29" fmla="*/ 258 h 341"/>
                <a:gd name="T30" fmla="*/ 187 w 230"/>
                <a:gd name="T31" fmla="*/ 3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341">
                  <a:moveTo>
                    <a:pt x="187" y="314"/>
                  </a:moveTo>
                  <a:cubicBezTo>
                    <a:pt x="174" y="323"/>
                    <a:pt x="115" y="341"/>
                    <a:pt x="84" y="341"/>
                  </a:cubicBezTo>
                  <a:cubicBezTo>
                    <a:pt x="64" y="341"/>
                    <a:pt x="61" y="306"/>
                    <a:pt x="51" y="274"/>
                  </a:cubicBezTo>
                  <a:cubicBezTo>
                    <a:pt x="50" y="270"/>
                    <a:pt x="45" y="256"/>
                    <a:pt x="45" y="256"/>
                  </a:cubicBezTo>
                  <a:cubicBezTo>
                    <a:pt x="39" y="259"/>
                    <a:pt x="66" y="319"/>
                    <a:pt x="30" y="328"/>
                  </a:cubicBezTo>
                  <a:cubicBezTo>
                    <a:pt x="22" y="330"/>
                    <a:pt x="20" y="327"/>
                    <a:pt x="11" y="293"/>
                  </a:cubicBezTo>
                  <a:cubicBezTo>
                    <a:pt x="0" y="248"/>
                    <a:pt x="3" y="197"/>
                    <a:pt x="10" y="181"/>
                  </a:cubicBezTo>
                  <a:cubicBezTo>
                    <a:pt x="20" y="157"/>
                    <a:pt x="34" y="150"/>
                    <a:pt x="51" y="135"/>
                  </a:cubicBezTo>
                  <a:cubicBezTo>
                    <a:pt x="54" y="131"/>
                    <a:pt x="71" y="120"/>
                    <a:pt x="74" y="118"/>
                  </a:cubicBezTo>
                  <a:cubicBezTo>
                    <a:pt x="68" y="32"/>
                    <a:pt x="68" y="32"/>
                    <a:pt x="68" y="32"/>
                  </a:cubicBezTo>
                  <a:cubicBezTo>
                    <a:pt x="67" y="18"/>
                    <a:pt x="93" y="4"/>
                    <a:pt x="125" y="2"/>
                  </a:cubicBezTo>
                  <a:cubicBezTo>
                    <a:pt x="158" y="0"/>
                    <a:pt x="186" y="9"/>
                    <a:pt x="187" y="24"/>
                  </a:cubicBezTo>
                  <a:cubicBezTo>
                    <a:pt x="194" y="112"/>
                    <a:pt x="194" y="112"/>
                    <a:pt x="194" y="112"/>
                  </a:cubicBezTo>
                  <a:cubicBezTo>
                    <a:pt x="213" y="118"/>
                    <a:pt x="223" y="123"/>
                    <a:pt x="230" y="158"/>
                  </a:cubicBezTo>
                  <a:cubicBezTo>
                    <a:pt x="230" y="258"/>
                    <a:pt x="230" y="258"/>
                    <a:pt x="230" y="258"/>
                  </a:cubicBezTo>
                  <a:cubicBezTo>
                    <a:pt x="221" y="291"/>
                    <a:pt x="220" y="291"/>
                    <a:pt x="187" y="314"/>
                  </a:cubicBezTo>
                  <a:close/>
                </a:path>
              </a:pathLst>
            </a:custGeom>
            <a:solidFill>
              <a:srgbClr val="FAD9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îsḷïdê"/>
            <p:cNvSpPr/>
            <p:nvPr/>
          </p:nvSpPr>
          <p:spPr bwMode="auto">
            <a:xfrm>
              <a:off x="7346156" y="1214438"/>
              <a:ext cx="1014413" cy="608013"/>
            </a:xfrm>
            <a:custGeom>
              <a:avLst/>
              <a:gdLst>
                <a:gd name="T0" fmla="*/ 409 w 736"/>
                <a:gd name="T1" fmla="*/ 32 h 441"/>
                <a:gd name="T2" fmla="*/ 0 w 736"/>
                <a:gd name="T3" fmla="*/ 328 h 441"/>
                <a:gd name="T4" fmla="*/ 705 w 736"/>
                <a:gd name="T5" fmla="*/ 441 h 441"/>
                <a:gd name="T6" fmla="*/ 409 w 736"/>
                <a:gd name="T7" fmla="*/ 32 h 441"/>
              </a:gdLst>
              <a:ahLst/>
              <a:cxnLst>
                <a:cxn ang="0">
                  <a:pos x="T0" y="T1"/>
                </a:cxn>
                <a:cxn ang="0">
                  <a:pos x="T2" y="T3"/>
                </a:cxn>
                <a:cxn ang="0">
                  <a:pos x="T4" y="T5"/>
                </a:cxn>
                <a:cxn ang="0">
                  <a:pos x="T6" y="T7"/>
                </a:cxn>
              </a:cxnLst>
              <a:rect l="0" t="0" r="r" b="b"/>
              <a:pathLst>
                <a:path w="736" h="441">
                  <a:moveTo>
                    <a:pt x="409" y="32"/>
                  </a:moveTo>
                  <a:cubicBezTo>
                    <a:pt x="214" y="0"/>
                    <a:pt x="31" y="133"/>
                    <a:pt x="0" y="328"/>
                  </a:cubicBezTo>
                  <a:cubicBezTo>
                    <a:pt x="705" y="441"/>
                    <a:pt x="705" y="441"/>
                    <a:pt x="705" y="441"/>
                  </a:cubicBezTo>
                  <a:cubicBezTo>
                    <a:pt x="736" y="246"/>
                    <a:pt x="604" y="63"/>
                    <a:pt x="409" y="32"/>
                  </a:cubicBezTo>
                  <a:close/>
                </a:path>
              </a:pathLst>
            </a:custGeom>
            <a:solidFill>
              <a:srgbClr val="F270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işḻíḍe"/>
            <p:cNvSpPr/>
            <p:nvPr/>
          </p:nvSpPr>
          <p:spPr bwMode="auto">
            <a:xfrm>
              <a:off x="7209631" y="1595438"/>
              <a:ext cx="1233488" cy="249238"/>
            </a:xfrm>
            <a:custGeom>
              <a:avLst/>
              <a:gdLst>
                <a:gd name="T0" fmla="*/ 891 w 895"/>
                <a:gd name="T1" fmla="*/ 167 h 181"/>
                <a:gd name="T2" fmla="*/ 823 w 895"/>
                <a:gd name="T3" fmla="*/ 168 h 181"/>
                <a:gd name="T4" fmla="*/ 83 w 895"/>
                <a:gd name="T5" fmla="*/ 50 h 181"/>
                <a:gd name="T6" fmla="*/ 1 w 895"/>
                <a:gd name="T7" fmla="*/ 27 h 181"/>
                <a:gd name="T8" fmla="*/ 110 w 895"/>
                <a:gd name="T9" fmla="*/ 4 h 181"/>
                <a:gd name="T10" fmla="*/ 812 w 895"/>
                <a:gd name="T11" fmla="*/ 116 h 181"/>
                <a:gd name="T12" fmla="*/ 891 w 895"/>
                <a:gd name="T13" fmla="*/ 167 h 181"/>
              </a:gdLst>
              <a:ahLst/>
              <a:cxnLst>
                <a:cxn ang="0">
                  <a:pos x="T0" y="T1"/>
                </a:cxn>
                <a:cxn ang="0">
                  <a:pos x="T2" y="T3"/>
                </a:cxn>
                <a:cxn ang="0">
                  <a:pos x="T4" y="T5"/>
                </a:cxn>
                <a:cxn ang="0">
                  <a:pos x="T6" y="T7"/>
                </a:cxn>
                <a:cxn ang="0">
                  <a:pos x="T8" y="T9"/>
                </a:cxn>
                <a:cxn ang="0">
                  <a:pos x="T10" y="T11"/>
                </a:cxn>
                <a:cxn ang="0">
                  <a:pos x="T12" y="T13"/>
                </a:cxn>
              </a:cxnLst>
              <a:rect l="0" t="0" r="r" b="b"/>
              <a:pathLst>
                <a:path w="895" h="181">
                  <a:moveTo>
                    <a:pt x="891" y="167"/>
                  </a:moveTo>
                  <a:cubicBezTo>
                    <a:pt x="895" y="181"/>
                    <a:pt x="843" y="171"/>
                    <a:pt x="823" y="168"/>
                  </a:cubicBezTo>
                  <a:cubicBezTo>
                    <a:pt x="83" y="50"/>
                    <a:pt x="83" y="50"/>
                    <a:pt x="83" y="50"/>
                  </a:cubicBezTo>
                  <a:cubicBezTo>
                    <a:pt x="62" y="46"/>
                    <a:pt x="3" y="39"/>
                    <a:pt x="1" y="27"/>
                  </a:cubicBezTo>
                  <a:cubicBezTo>
                    <a:pt x="0" y="18"/>
                    <a:pt x="89" y="0"/>
                    <a:pt x="110" y="4"/>
                  </a:cubicBezTo>
                  <a:cubicBezTo>
                    <a:pt x="812" y="116"/>
                    <a:pt x="812" y="116"/>
                    <a:pt x="812" y="116"/>
                  </a:cubicBezTo>
                  <a:cubicBezTo>
                    <a:pt x="832" y="120"/>
                    <a:pt x="887" y="155"/>
                    <a:pt x="891" y="167"/>
                  </a:cubicBezTo>
                  <a:close/>
                </a:path>
              </a:pathLst>
            </a:custGeom>
            <a:solidFill>
              <a:srgbClr val="F39E0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íš1îdé"/>
            <p:cNvSpPr/>
            <p:nvPr/>
          </p:nvSpPr>
          <p:spPr bwMode="auto">
            <a:xfrm>
              <a:off x="7450931" y="1168400"/>
              <a:ext cx="876300" cy="393700"/>
            </a:xfrm>
            <a:custGeom>
              <a:avLst/>
              <a:gdLst>
                <a:gd name="T0" fmla="*/ 608 w 635"/>
                <a:gd name="T1" fmla="*/ 285 h 285"/>
                <a:gd name="T2" fmla="*/ 327 w 635"/>
                <a:gd name="T3" fmla="*/ 99 h 285"/>
                <a:gd name="T4" fmla="*/ 9 w 635"/>
                <a:gd name="T5" fmla="*/ 180 h 285"/>
                <a:gd name="T6" fmla="*/ 0 w 635"/>
                <a:gd name="T7" fmla="*/ 142 h 285"/>
                <a:gd name="T8" fmla="*/ 24 w 635"/>
                <a:gd name="T9" fmla="*/ 118 h 285"/>
                <a:gd name="T10" fmla="*/ 338 w 635"/>
                <a:gd name="T11" fmla="*/ 31 h 285"/>
                <a:gd name="T12" fmla="*/ 620 w 635"/>
                <a:gd name="T13" fmla="*/ 230 h 285"/>
                <a:gd name="T14" fmla="*/ 635 w 635"/>
                <a:gd name="T15" fmla="*/ 261 h 285"/>
                <a:gd name="T16" fmla="*/ 608 w 635"/>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 h="285">
                  <a:moveTo>
                    <a:pt x="608" y="285"/>
                  </a:moveTo>
                  <a:cubicBezTo>
                    <a:pt x="608" y="285"/>
                    <a:pt x="492" y="125"/>
                    <a:pt x="327" y="99"/>
                  </a:cubicBezTo>
                  <a:cubicBezTo>
                    <a:pt x="171" y="74"/>
                    <a:pt x="9" y="180"/>
                    <a:pt x="9" y="180"/>
                  </a:cubicBezTo>
                  <a:cubicBezTo>
                    <a:pt x="0" y="142"/>
                    <a:pt x="0" y="142"/>
                    <a:pt x="0" y="142"/>
                  </a:cubicBezTo>
                  <a:cubicBezTo>
                    <a:pt x="24" y="118"/>
                    <a:pt x="24" y="118"/>
                    <a:pt x="24" y="118"/>
                  </a:cubicBezTo>
                  <a:cubicBezTo>
                    <a:pt x="29" y="113"/>
                    <a:pt x="147" y="0"/>
                    <a:pt x="338" y="31"/>
                  </a:cubicBezTo>
                  <a:cubicBezTo>
                    <a:pt x="540" y="63"/>
                    <a:pt x="617" y="223"/>
                    <a:pt x="620" y="230"/>
                  </a:cubicBezTo>
                  <a:cubicBezTo>
                    <a:pt x="635" y="261"/>
                    <a:pt x="635" y="261"/>
                    <a:pt x="635" y="261"/>
                  </a:cubicBezTo>
                  <a:lnTo>
                    <a:pt x="608" y="285"/>
                  </a:lnTo>
                  <a:close/>
                </a:path>
              </a:pathLst>
            </a:custGeom>
            <a:solidFill>
              <a:srgbClr val="F39E0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îṡlîḓe"/>
            <p:cNvSpPr/>
            <p:nvPr/>
          </p:nvSpPr>
          <p:spPr bwMode="auto">
            <a:xfrm>
              <a:off x="8255794" y="2714625"/>
              <a:ext cx="292100" cy="1374775"/>
            </a:xfrm>
            <a:custGeom>
              <a:avLst/>
              <a:gdLst>
                <a:gd name="T0" fmla="*/ 211 w 211"/>
                <a:gd name="T1" fmla="*/ 913 h 997"/>
                <a:gd name="T2" fmla="*/ 127 w 211"/>
                <a:gd name="T3" fmla="*/ 997 h 997"/>
                <a:gd name="T4" fmla="*/ 83 w 211"/>
                <a:gd name="T5" fmla="*/ 997 h 997"/>
                <a:gd name="T6" fmla="*/ 0 w 211"/>
                <a:gd name="T7" fmla="*/ 913 h 997"/>
                <a:gd name="T8" fmla="*/ 0 w 211"/>
                <a:gd name="T9" fmla="*/ 83 h 997"/>
                <a:gd name="T10" fmla="*/ 83 w 211"/>
                <a:gd name="T11" fmla="*/ 0 h 997"/>
                <a:gd name="T12" fmla="*/ 127 w 211"/>
                <a:gd name="T13" fmla="*/ 0 h 997"/>
                <a:gd name="T14" fmla="*/ 211 w 211"/>
                <a:gd name="T15" fmla="*/ 83 h 997"/>
                <a:gd name="T16" fmla="*/ 211 w 211"/>
                <a:gd name="T17" fmla="*/ 91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997">
                  <a:moveTo>
                    <a:pt x="211" y="913"/>
                  </a:moveTo>
                  <a:cubicBezTo>
                    <a:pt x="211" y="960"/>
                    <a:pt x="173" y="997"/>
                    <a:pt x="127" y="997"/>
                  </a:cubicBezTo>
                  <a:cubicBezTo>
                    <a:pt x="83" y="997"/>
                    <a:pt x="83" y="997"/>
                    <a:pt x="83" y="997"/>
                  </a:cubicBezTo>
                  <a:cubicBezTo>
                    <a:pt x="37" y="997"/>
                    <a:pt x="0" y="960"/>
                    <a:pt x="0" y="913"/>
                  </a:cubicBezTo>
                  <a:cubicBezTo>
                    <a:pt x="0" y="83"/>
                    <a:pt x="0" y="83"/>
                    <a:pt x="0" y="83"/>
                  </a:cubicBezTo>
                  <a:cubicBezTo>
                    <a:pt x="0" y="37"/>
                    <a:pt x="37" y="0"/>
                    <a:pt x="83" y="0"/>
                  </a:cubicBezTo>
                  <a:cubicBezTo>
                    <a:pt x="127" y="0"/>
                    <a:pt x="127" y="0"/>
                    <a:pt x="127" y="0"/>
                  </a:cubicBezTo>
                  <a:cubicBezTo>
                    <a:pt x="173" y="0"/>
                    <a:pt x="211" y="37"/>
                    <a:pt x="211" y="83"/>
                  </a:cubicBezTo>
                  <a:lnTo>
                    <a:pt x="211" y="913"/>
                  </a:lnTo>
                  <a:close/>
                </a:path>
              </a:pathLst>
            </a:custGeom>
            <a:solidFill>
              <a:srgbClr val="F2C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0" name="íşḻïďe"/>
            <p:cNvSpPr/>
            <p:nvPr/>
          </p:nvSpPr>
          <p:spPr bwMode="auto">
            <a:xfrm>
              <a:off x="3044031" y="4027488"/>
              <a:ext cx="4843463" cy="2114550"/>
            </a:xfrm>
            <a:custGeom>
              <a:avLst/>
              <a:gdLst>
                <a:gd name="T0" fmla="*/ 3444 w 3513"/>
                <a:gd name="T1" fmla="*/ 766 h 1533"/>
                <a:gd name="T2" fmla="*/ 3010 w 3513"/>
                <a:gd name="T3" fmla="*/ 766 h 1533"/>
                <a:gd name="T4" fmla="*/ 3010 w 3513"/>
                <a:gd name="T5" fmla="*/ 543 h 1533"/>
                <a:gd name="T6" fmla="*/ 2941 w 3513"/>
                <a:gd name="T7" fmla="*/ 474 h 1533"/>
                <a:gd name="T8" fmla="*/ 2141 w 3513"/>
                <a:gd name="T9" fmla="*/ 474 h 1533"/>
                <a:gd name="T10" fmla="*/ 2141 w 3513"/>
                <a:gd name="T11" fmla="*/ 467 h 1533"/>
                <a:gd name="T12" fmla="*/ 2141 w 3513"/>
                <a:gd name="T13" fmla="*/ 275 h 1533"/>
                <a:gd name="T14" fmla="*/ 2141 w 3513"/>
                <a:gd name="T15" fmla="*/ 69 h 1533"/>
                <a:gd name="T16" fmla="*/ 2072 w 3513"/>
                <a:gd name="T17" fmla="*/ 0 h 1533"/>
                <a:gd name="T18" fmla="*/ 69 w 3513"/>
                <a:gd name="T19" fmla="*/ 0 h 1533"/>
                <a:gd name="T20" fmla="*/ 0 w 3513"/>
                <a:gd name="T21" fmla="*/ 69 h 1533"/>
                <a:gd name="T22" fmla="*/ 0 w 3513"/>
                <a:gd name="T23" fmla="*/ 1464 h 1533"/>
                <a:gd name="T24" fmla="*/ 69 w 3513"/>
                <a:gd name="T25" fmla="*/ 1533 h 1533"/>
                <a:gd name="T26" fmla="*/ 1750 w 3513"/>
                <a:gd name="T27" fmla="*/ 1533 h 1533"/>
                <a:gd name="T28" fmla="*/ 2072 w 3513"/>
                <a:gd name="T29" fmla="*/ 1533 h 1533"/>
                <a:gd name="T30" fmla="*/ 3444 w 3513"/>
                <a:gd name="T31" fmla="*/ 1533 h 1533"/>
                <a:gd name="T32" fmla="*/ 3513 w 3513"/>
                <a:gd name="T33" fmla="*/ 1464 h 1533"/>
                <a:gd name="T34" fmla="*/ 3513 w 3513"/>
                <a:gd name="T35" fmla="*/ 835 h 1533"/>
                <a:gd name="T36" fmla="*/ 3444 w 3513"/>
                <a:gd name="T37" fmla="*/ 766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3" h="1533">
                  <a:moveTo>
                    <a:pt x="3444" y="766"/>
                  </a:moveTo>
                  <a:cubicBezTo>
                    <a:pt x="3010" y="766"/>
                    <a:pt x="3010" y="766"/>
                    <a:pt x="3010" y="766"/>
                  </a:cubicBezTo>
                  <a:cubicBezTo>
                    <a:pt x="3010" y="543"/>
                    <a:pt x="3010" y="543"/>
                    <a:pt x="3010" y="543"/>
                  </a:cubicBezTo>
                  <a:cubicBezTo>
                    <a:pt x="3010" y="504"/>
                    <a:pt x="2979" y="474"/>
                    <a:pt x="2941" y="474"/>
                  </a:cubicBezTo>
                  <a:cubicBezTo>
                    <a:pt x="2141" y="474"/>
                    <a:pt x="2141" y="474"/>
                    <a:pt x="2141" y="474"/>
                  </a:cubicBezTo>
                  <a:cubicBezTo>
                    <a:pt x="2141" y="467"/>
                    <a:pt x="2141" y="467"/>
                    <a:pt x="2141" y="467"/>
                  </a:cubicBezTo>
                  <a:cubicBezTo>
                    <a:pt x="2141" y="275"/>
                    <a:pt x="2141" y="275"/>
                    <a:pt x="2141" y="275"/>
                  </a:cubicBezTo>
                  <a:cubicBezTo>
                    <a:pt x="2141" y="69"/>
                    <a:pt x="2141" y="69"/>
                    <a:pt x="2141" y="69"/>
                  </a:cubicBezTo>
                  <a:cubicBezTo>
                    <a:pt x="2141" y="31"/>
                    <a:pt x="2110" y="0"/>
                    <a:pt x="2072" y="0"/>
                  </a:cubicBezTo>
                  <a:cubicBezTo>
                    <a:pt x="69" y="0"/>
                    <a:pt x="69" y="0"/>
                    <a:pt x="69" y="0"/>
                  </a:cubicBezTo>
                  <a:cubicBezTo>
                    <a:pt x="31" y="0"/>
                    <a:pt x="0" y="31"/>
                    <a:pt x="0" y="69"/>
                  </a:cubicBezTo>
                  <a:cubicBezTo>
                    <a:pt x="0" y="1464"/>
                    <a:pt x="0" y="1464"/>
                    <a:pt x="0" y="1464"/>
                  </a:cubicBezTo>
                  <a:cubicBezTo>
                    <a:pt x="0" y="1502"/>
                    <a:pt x="31" y="1533"/>
                    <a:pt x="69" y="1533"/>
                  </a:cubicBezTo>
                  <a:cubicBezTo>
                    <a:pt x="1750" y="1533"/>
                    <a:pt x="1750" y="1533"/>
                    <a:pt x="1750" y="1533"/>
                  </a:cubicBezTo>
                  <a:cubicBezTo>
                    <a:pt x="2072" y="1533"/>
                    <a:pt x="2072" y="1533"/>
                    <a:pt x="2072" y="1533"/>
                  </a:cubicBezTo>
                  <a:cubicBezTo>
                    <a:pt x="3444" y="1533"/>
                    <a:pt x="3444" y="1533"/>
                    <a:pt x="3444" y="1533"/>
                  </a:cubicBezTo>
                  <a:cubicBezTo>
                    <a:pt x="3482" y="1533"/>
                    <a:pt x="3513" y="1502"/>
                    <a:pt x="3513" y="1464"/>
                  </a:cubicBezTo>
                  <a:cubicBezTo>
                    <a:pt x="3513" y="835"/>
                    <a:pt x="3513" y="835"/>
                    <a:pt x="3513" y="835"/>
                  </a:cubicBezTo>
                  <a:cubicBezTo>
                    <a:pt x="3513" y="797"/>
                    <a:pt x="3482" y="766"/>
                    <a:pt x="3444" y="766"/>
                  </a:cubicBezTo>
                  <a:close/>
                </a:path>
              </a:pathLst>
            </a:custGeom>
            <a:solidFill>
              <a:srgbClr val="8227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1" name="iś1iďè"/>
            <p:cNvSpPr/>
            <p:nvPr/>
          </p:nvSpPr>
          <p:spPr bwMode="auto">
            <a:xfrm>
              <a:off x="5366544" y="4084638"/>
              <a:ext cx="590550" cy="263525"/>
            </a:xfrm>
            <a:custGeom>
              <a:avLst/>
              <a:gdLst>
                <a:gd name="T0" fmla="*/ 428 w 428"/>
                <a:gd name="T1" fmla="*/ 134 h 191"/>
                <a:gd name="T2" fmla="*/ 370 w 428"/>
                <a:gd name="T3" fmla="*/ 191 h 191"/>
                <a:gd name="T4" fmla="*/ 58 w 428"/>
                <a:gd name="T5" fmla="*/ 191 h 191"/>
                <a:gd name="T6" fmla="*/ 0 w 428"/>
                <a:gd name="T7" fmla="*/ 134 h 191"/>
                <a:gd name="T8" fmla="*/ 0 w 428"/>
                <a:gd name="T9" fmla="*/ 57 h 191"/>
                <a:gd name="T10" fmla="*/ 58 w 428"/>
                <a:gd name="T11" fmla="*/ 0 h 191"/>
                <a:gd name="T12" fmla="*/ 370 w 428"/>
                <a:gd name="T13" fmla="*/ 0 h 191"/>
                <a:gd name="T14" fmla="*/ 428 w 428"/>
                <a:gd name="T15" fmla="*/ 57 h 191"/>
                <a:gd name="T16" fmla="*/ 428 w 428"/>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1">
                  <a:moveTo>
                    <a:pt x="428" y="134"/>
                  </a:moveTo>
                  <a:cubicBezTo>
                    <a:pt x="428" y="166"/>
                    <a:pt x="402" y="191"/>
                    <a:pt x="370" y="191"/>
                  </a:cubicBezTo>
                  <a:cubicBezTo>
                    <a:pt x="58" y="191"/>
                    <a:pt x="58" y="191"/>
                    <a:pt x="58" y="191"/>
                  </a:cubicBezTo>
                  <a:cubicBezTo>
                    <a:pt x="26" y="191"/>
                    <a:pt x="0" y="166"/>
                    <a:pt x="0" y="134"/>
                  </a:cubicBezTo>
                  <a:cubicBezTo>
                    <a:pt x="0" y="57"/>
                    <a:pt x="0" y="57"/>
                    <a:pt x="0" y="57"/>
                  </a:cubicBezTo>
                  <a:cubicBezTo>
                    <a:pt x="0" y="25"/>
                    <a:pt x="26" y="0"/>
                    <a:pt x="58" y="0"/>
                  </a:cubicBezTo>
                  <a:cubicBezTo>
                    <a:pt x="370" y="0"/>
                    <a:pt x="370" y="0"/>
                    <a:pt x="370" y="0"/>
                  </a:cubicBezTo>
                  <a:cubicBezTo>
                    <a:pt x="402" y="0"/>
                    <a:pt x="428" y="25"/>
                    <a:pt x="428" y="57"/>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2" name="íṣļîḋê"/>
            <p:cNvSpPr/>
            <p:nvPr/>
          </p:nvSpPr>
          <p:spPr bwMode="auto">
            <a:xfrm>
              <a:off x="4718844" y="4084638"/>
              <a:ext cx="590550" cy="263525"/>
            </a:xfrm>
            <a:custGeom>
              <a:avLst/>
              <a:gdLst>
                <a:gd name="T0" fmla="*/ 428 w 428"/>
                <a:gd name="T1" fmla="*/ 134 h 191"/>
                <a:gd name="T2" fmla="*/ 370 w 428"/>
                <a:gd name="T3" fmla="*/ 191 h 191"/>
                <a:gd name="T4" fmla="*/ 58 w 428"/>
                <a:gd name="T5" fmla="*/ 191 h 191"/>
                <a:gd name="T6" fmla="*/ 0 w 428"/>
                <a:gd name="T7" fmla="*/ 134 h 191"/>
                <a:gd name="T8" fmla="*/ 0 w 428"/>
                <a:gd name="T9" fmla="*/ 57 h 191"/>
                <a:gd name="T10" fmla="*/ 58 w 428"/>
                <a:gd name="T11" fmla="*/ 0 h 191"/>
                <a:gd name="T12" fmla="*/ 370 w 428"/>
                <a:gd name="T13" fmla="*/ 0 h 191"/>
                <a:gd name="T14" fmla="*/ 428 w 428"/>
                <a:gd name="T15" fmla="*/ 57 h 191"/>
                <a:gd name="T16" fmla="*/ 428 w 428"/>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1">
                  <a:moveTo>
                    <a:pt x="428" y="134"/>
                  </a:moveTo>
                  <a:cubicBezTo>
                    <a:pt x="428" y="166"/>
                    <a:pt x="402" y="191"/>
                    <a:pt x="370" y="191"/>
                  </a:cubicBezTo>
                  <a:cubicBezTo>
                    <a:pt x="58" y="191"/>
                    <a:pt x="58" y="191"/>
                    <a:pt x="58" y="191"/>
                  </a:cubicBezTo>
                  <a:cubicBezTo>
                    <a:pt x="26" y="191"/>
                    <a:pt x="0" y="166"/>
                    <a:pt x="0" y="134"/>
                  </a:cubicBezTo>
                  <a:cubicBezTo>
                    <a:pt x="0" y="57"/>
                    <a:pt x="0" y="57"/>
                    <a:pt x="0" y="57"/>
                  </a:cubicBezTo>
                  <a:cubicBezTo>
                    <a:pt x="0" y="25"/>
                    <a:pt x="26" y="0"/>
                    <a:pt x="58" y="0"/>
                  </a:cubicBezTo>
                  <a:cubicBezTo>
                    <a:pt x="370" y="0"/>
                    <a:pt x="370" y="0"/>
                    <a:pt x="370" y="0"/>
                  </a:cubicBezTo>
                  <a:cubicBezTo>
                    <a:pt x="402" y="0"/>
                    <a:pt x="428" y="25"/>
                    <a:pt x="428" y="57"/>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3" name="ïṥ1ïḓê"/>
            <p:cNvSpPr/>
            <p:nvPr/>
          </p:nvSpPr>
          <p:spPr bwMode="auto">
            <a:xfrm>
              <a:off x="4066381" y="4084638"/>
              <a:ext cx="588963" cy="263525"/>
            </a:xfrm>
            <a:custGeom>
              <a:avLst/>
              <a:gdLst>
                <a:gd name="T0" fmla="*/ 428 w 428"/>
                <a:gd name="T1" fmla="*/ 134 h 191"/>
                <a:gd name="T2" fmla="*/ 371 w 428"/>
                <a:gd name="T3" fmla="*/ 191 h 191"/>
                <a:gd name="T4" fmla="*/ 58 w 428"/>
                <a:gd name="T5" fmla="*/ 191 h 191"/>
                <a:gd name="T6" fmla="*/ 0 w 428"/>
                <a:gd name="T7" fmla="*/ 134 h 191"/>
                <a:gd name="T8" fmla="*/ 0 w 428"/>
                <a:gd name="T9" fmla="*/ 57 h 191"/>
                <a:gd name="T10" fmla="*/ 58 w 428"/>
                <a:gd name="T11" fmla="*/ 0 h 191"/>
                <a:gd name="T12" fmla="*/ 371 w 428"/>
                <a:gd name="T13" fmla="*/ 0 h 191"/>
                <a:gd name="T14" fmla="*/ 428 w 428"/>
                <a:gd name="T15" fmla="*/ 57 h 191"/>
                <a:gd name="T16" fmla="*/ 428 w 428"/>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1">
                  <a:moveTo>
                    <a:pt x="428" y="134"/>
                  </a:moveTo>
                  <a:cubicBezTo>
                    <a:pt x="428" y="166"/>
                    <a:pt x="402" y="191"/>
                    <a:pt x="371" y="191"/>
                  </a:cubicBezTo>
                  <a:cubicBezTo>
                    <a:pt x="58" y="191"/>
                    <a:pt x="58" y="191"/>
                    <a:pt x="58" y="191"/>
                  </a:cubicBezTo>
                  <a:cubicBezTo>
                    <a:pt x="26" y="191"/>
                    <a:pt x="0" y="166"/>
                    <a:pt x="0" y="134"/>
                  </a:cubicBezTo>
                  <a:cubicBezTo>
                    <a:pt x="0" y="57"/>
                    <a:pt x="0" y="57"/>
                    <a:pt x="0" y="57"/>
                  </a:cubicBezTo>
                  <a:cubicBezTo>
                    <a:pt x="0" y="25"/>
                    <a:pt x="26" y="0"/>
                    <a:pt x="58" y="0"/>
                  </a:cubicBezTo>
                  <a:cubicBezTo>
                    <a:pt x="371" y="0"/>
                    <a:pt x="371" y="0"/>
                    <a:pt x="371" y="0"/>
                  </a:cubicBezTo>
                  <a:cubicBezTo>
                    <a:pt x="402" y="0"/>
                    <a:pt x="428" y="25"/>
                    <a:pt x="428" y="57"/>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4" name="îş1íďé"/>
            <p:cNvSpPr/>
            <p:nvPr/>
          </p:nvSpPr>
          <p:spPr bwMode="auto">
            <a:xfrm>
              <a:off x="4390231" y="4406900"/>
              <a:ext cx="590550" cy="265113"/>
            </a:xfrm>
            <a:custGeom>
              <a:avLst/>
              <a:gdLst>
                <a:gd name="T0" fmla="*/ 428 w 428"/>
                <a:gd name="T1" fmla="*/ 134 h 192"/>
                <a:gd name="T2" fmla="*/ 370 w 428"/>
                <a:gd name="T3" fmla="*/ 192 h 192"/>
                <a:gd name="T4" fmla="*/ 57 w 428"/>
                <a:gd name="T5" fmla="*/ 192 h 192"/>
                <a:gd name="T6" fmla="*/ 0 w 428"/>
                <a:gd name="T7" fmla="*/ 134 h 192"/>
                <a:gd name="T8" fmla="*/ 0 w 428"/>
                <a:gd name="T9" fmla="*/ 58 h 192"/>
                <a:gd name="T10" fmla="*/ 57 w 428"/>
                <a:gd name="T11" fmla="*/ 0 h 192"/>
                <a:gd name="T12" fmla="*/ 370 w 428"/>
                <a:gd name="T13" fmla="*/ 0 h 192"/>
                <a:gd name="T14" fmla="*/ 428 w 428"/>
                <a:gd name="T15" fmla="*/ 58 h 192"/>
                <a:gd name="T16" fmla="*/ 428 w 428"/>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2">
                  <a:moveTo>
                    <a:pt x="428" y="134"/>
                  </a:moveTo>
                  <a:cubicBezTo>
                    <a:pt x="428" y="166"/>
                    <a:pt x="402" y="192"/>
                    <a:pt x="370" y="192"/>
                  </a:cubicBezTo>
                  <a:cubicBezTo>
                    <a:pt x="57" y="192"/>
                    <a:pt x="57" y="192"/>
                    <a:pt x="57" y="192"/>
                  </a:cubicBezTo>
                  <a:cubicBezTo>
                    <a:pt x="26" y="192"/>
                    <a:pt x="0" y="166"/>
                    <a:pt x="0" y="134"/>
                  </a:cubicBezTo>
                  <a:cubicBezTo>
                    <a:pt x="0" y="58"/>
                    <a:pt x="0" y="58"/>
                    <a:pt x="0" y="58"/>
                  </a:cubicBezTo>
                  <a:cubicBezTo>
                    <a:pt x="0" y="26"/>
                    <a:pt x="26" y="0"/>
                    <a:pt x="57" y="0"/>
                  </a:cubicBezTo>
                  <a:cubicBezTo>
                    <a:pt x="370" y="0"/>
                    <a:pt x="370" y="0"/>
                    <a:pt x="370" y="0"/>
                  </a:cubicBezTo>
                  <a:cubicBezTo>
                    <a:pt x="402" y="0"/>
                    <a:pt x="428" y="26"/>
                    <a:pt x="428" y="58"/>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5" name="îşľîḍe"/>
            <p:cNvSpPr/>
            <p:nvPr/>
          </p:nvSpPr>
          <p:spPr bwMode="auto">
            <a:xfrm>
              <a:off x="5044281" y="4406900"/>
              <a:ext cx="587375" cy="265113"/>
            </a:xfrm>
            <a:custGeom>
              <a:avLst/>
              <a:gdLst>
                <a:gd name="T0" fmla="*/ 427 w 427"/>
                <a:gd name="T1" fmla="*/ 134 h 192"/>
                <a:gd name="T2" fmla="*/ 370 w 427"/>
                <a:gd name="T3" fmla="*/ 192 h 192"/>
                <a:gd name="T4" fmla="*/ 57 w 427"/>
                <a:gd name="T5" fmla="*/ 192 h 192"/>
                <a:gd name="T6" fmla="*/ 0 w 427"/>
                <a:gd name="T7" fmla="*/ 134 h 192"/>
                <a:gd name="T8" fmla="*/ 0 w 427"/>
                <a:gd name="T9" fmla="*/ 58 h 192"/>
                <a:gd name="T10" fmla="*/ 57 w 427"/>
                <a:gd name="T11" fmla="*/ 0 h 192"/>
                <a:gd name="T12" fmla="*/ 370 w 427"/>
                <a:gd name="T13" fmla="*/ 0 h 192"/>
                <a:gd name="T14" fmla="*/ 427 w 427"/>
                <a:gd name="T15" fmla="*/ 58 h 192"/>
                <a:gd name="T16" fmla="*/ 427 w 427"/>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2">
                  <a:moveTo>
                    <a:pt x="427" y="134"/>
                  </a:moveTo>
                  <a:cubicBezTo>
                    <a:pt x="427" y="166"/>
                    <a:pt x="402" y="192"/>
                    <a:pt x="370" y="192"/>
                  </a:cubicBezTo>
                  <a:cubicBezTo>
                    <a:pt x="57" y="192"/>
                    <a:pt x="57" y="192"/>
                    <a:pt x="57" y="192"/>
                  </a:cubicBezTo>
                  <a:cubicBezTo>
                    <a:pt x="26" y="192"/>
                    <a:pt x="0" y="166"/>
                    <a:pt x="0" y="134"/>
                  </a:cubicBezTo>
                  <a:cubicBezTo>
                    <a:pt x="0" y="58"/>
                    <a:pt x="0" y="58"/>
                    <a:pt x="0" y="58"/>
                  </a:cubicBezTo>
                  <a:cubicBezTo>
                    <a:pt x="0" y="26"/>
                    <a:pt x="26" y="0"/>
                    <a:pt x="57" y="0"/>
                  </a:cubicBezTo>
                  <a:cubicBezTo>
                    <a:pt x="370" y="0"/>
                    <a:pt x="370" y="0"/>
                    <a:pt x="370" y="0"/>
                  </a:cubicBezTo>
                  <a:cubicBezTo>
                    <a:pt x="402" y="0"/>
                    <a:pt x="427" y="26"/>
                    <a:pt x="427" y="58"/>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6" name="ïś1ïde"/>
            <p:cNvSpPr/>
            <p:nvPr/>
          </p:nvSpPr>
          <p:spPr bwMode="auto">
            <a:xfrm>
              <a:off x="5687219" y="4406900"/>
              <a:ext cx="309563" cy="265113"/>
            </a:xfrm>
            <a:custGeom>
              <a:avLst/>
              <a:gdLst>
                <a:gd name="T0" fmla="*/ 0 w 224"/>
                <a:gd name="T1" fmla="*/ 58 h 192"/>
                <a:gd name="T2" fmla="*/ 0 w 224"/>
                <a:gd name="T3" fmla="*/ 134 h 192"/>
                <a:gd name="T4" fmla="*/ 57 w 224"/>
                <a:gd name="T5" fmla="*/ 192 h 192"/>
                <a:gd name="T6" fmla="*/ 224 w 224"/>
                <a:gd name="T7" fmla="*/ 192 h 192"/>
                <a:gd name="T8" fmla="*/ 224 w 224"/>
                <a:gd name="T9" fmla="*/ 0 h 192"/>
                <a:gd name="T10" fmla="*/ 57 w 224"/>
                <a:gd name="T11" fmla="*/ 0 h 192"/>
                <a:gd name="T12" fmla="*/ 0 w 224"/>
                <a:gd name="T13" fmla="*/ 58 h 192"/>
              </a:gdLst>
              <a:ahLst/>
              <a:cxnLst>
                <a:cxn ang="0">
                  <a:pos x="T0" y="T1"/>
                </a:cxn>
                <a:cxn ang="0">
                  <a:pos x="T2" y="T3"/>
                </a:cxn>
                <a:cxn ang="0">
                  <a:pos x="T4" y="T5"/>
                </a:cxn>
                <a:cxn ang="0">
                  <a:pos x="T6" y="T7"/>
                </a:cxn>
                <a:cxn ang="0">
                  <a:pos x="T8" y="T9"/>
                </a:cxn>
                <a:cxn ang="0">
                  <a:pos x="T10" y="T11"/>
                </a:cxn>
                <a:cxn ang="0">
                  <a:pos x="T12" y="T13"/>
                </a:cxn>
              </a:cxnLst>
              <a:rect l="0" t="0" r="r" b="b"/>
              <a:pathLst>
                <a:path w="224" h="192">
                  <a:moveTo>
                    <a:pt x="0" y="58"/>
                  </a:moveTo>
                  <a:cubicBezTo>
                    <a:pt x="0" y="134"/>
                    <a:pt x="0" y="134"/>
                    <a:pt x="0" y="134"/>
                  </a:cubicBezTo>
                  <a:cubicBezTo>
                    <a:pt x="0" y="166"/>
                    <a:pt x="25" y="192"/>
                    <a:pt x="57" y="192"/>
                  </a:cubicBezTo>
                  <a:cubicBezTo>
                    <a:pt x="224" y="192"/>
                    <a:pt x="224" y="192"/>
                    <a:pt x="224" y="192"/>
                  </a:cubicBezTo>
                  <a:cubicBezTo>
                    <a:pt x="224" y="0"/>
                    <a:pt x="224" y="0"/>
                    <a:pt x="224" y="0"/>
                  </a:cubicBezTo>
                  <a:cubicBezTo>
                    <a:pt x="57" y="0"/>
                    <a:pt x="57" y="0"/>
                    <a:pt x="57" y="0"/>
                  </a:cubicBezTo>
                  <a:cubicBezTo>
                    <a:pt x="25" y="0"/>
                    <a:pt x="0" y="26"/>
                    <a:pt x="0" y="58"/>
                  </a:cubicBez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7" name="ïṡḻîḋè"/>
            <p:cNvSpPr/>
            <p:nvPr/>
          </p:nvSpPr>
          <p:spPr bwMode="auto">
            <a:xfrm>
              <a:off x="3799681" y="5470525"/>
              <a:ext cx="590550" cy="265113"/>
            </a:xfrm>
            <a:custGeom>
              <a:avLst/>
              <a:gdLst>
                <a:gd name="T0" fmla="*/ 428 w 428"/>
                <a:gd name="T1" fmla="*/ 134 h 192"/>
                <a:gd name="T2" fmla="*/ 371 w 428"/>
                <a:gd name="T3" fmla="*/ 192 h 192"/>
                <a:gd name="T4" fmla="*/ 58 w 428"/>
                <a:gd name="T5" fmla="*/ 192 h 192"/>
                <a:gd name="T6" fmla="*/ 0 w 428"/>
                <a:gd name="T7" fmla="*/ 134 h 192"/>
                <a:gd name="T8" fmla="*/ 0 w 428"/>
                <a:gd name="T9" fmla="*/ 58 h 192"/>
                <a:gd name="T10" fmla="*/ 58 w 428"/>
                <a:gd name="T11" fmla="*/ 0 h 192"/>
                <a:gd name="T12" fmla="*/ 371 w 428"/>
                <a:gd name="T13" fmla="*/ 0 h 192"/>
                <a:gd name="T14" fmla="*/ 428 w 428"/>
                <a:gd name="T15" fmla="*/ 58 h 192"/>
                <a:gd name="T16" fmla="*/ 428 w 428"/>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2">
                  <a:moveTo>
                    <a:pt x="428" y="134"/>
                  </a:moveTo>
                  <a:cubicBezTo>
                    <a:pt x="428" y="166"/>
                    <a:pt x="402" y="192"/>
                    <a:pt x="371" y="192"/>
                  </a:cubicBezTo>
                  <a:cubicBezTo>
                    <a:pt x="58" y="192"/>
                    <a:pt x="58" y="192"/>
                    <a:pt x="58" y="192"/>
                  </a:cubicBezTo>
                  <a:cubicBezTo>
                    <a:pt x="26" y="192"/>
                    <a:pt x="0" y="166"/>
                    <a:pt x="0" y="134"/>
                  </a:cubicBezTo>
                  <a:cubicBezTo>
                    <a:pt x="0" y="58"/>
                    <a:pt x="0" y="58"/>
                    <a:pt x="0" y="58"/>
                  </a:cubicBezTo>
                  <a:cubicBezTo>
                    <a:pt x="0" y="26"/>
                    <a:pt x="26" y="0"/>
                    <a:pt x="58" y="0"/>
                  </a:cubicBezTo>
                  <a:cubicBezTo>
                    <a:pt x="371" y="0"/>
                    <a:pt x="371" y="0"/>
                    <a:pt x="371" y="0"/>
                  </a:cubicBezTo>
                  <a:cubicBezTo>
                    <a:pt x="402" y="0"/>
                    <a:pt x="428" y="26"/>
                    <a:pt x="428" y="58"/>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8" name="išlíďe"/>
            <p:cNvSpPr/>
            <p:nvPr/>
          </p:nvSpPr>
          <p:spPr bwMode="auto">
            <a:xfrm>
              <a:off x="3147219" y="5470525"/>
              <a:ext cx="588963" cy="265113"/>
            </a:xfrm>
            <a:custGeom>
              <a:avLst/>
              <a:gdLst>
                <a:gd name="T0" fmla="*/ 427 w 427"/>
                <a:gd name="T1" fmla="*/ 134 h 192"/>
                <a:gd name="T2" fmla="*/ 370 w 427"/>
                <a:gd name="T3" fmla="*/ 192 h 192"/>
                <a:gd name="T4" fmla="*/ 57 w 427"/>
                <a:gd name="T5" fmla="*/ 192 h 192"/>
                <a:gd name="T6" fmla="*/ 0 w 427"/>
                <a:gd name="T7" fmla="*/ 134 h 192"/>
                <a:gd name="T8" fmla="*/ 0 w 427"/>
                <a:gd name="T9" fmla="*/ 58 h 192"/>
                <a:gd name="T10" fmla="*/ 57 w 427"/>
                <a:gd name="T11" fmla="*/ 0 h 192"/>
                <a:gd name="T12" fmla="*/ 370 w 427"/>
                <a:gd name="T13" fmla="*/ 0 h 192"/>
                <a:gd name="T14" fmla="*/ 427 w 427"/>
                <a:gd name="T15" fmla="*/ 58 h 192"/>
                <a:gd name="T16" fmla="*/ 427 w 427"/>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2">
                  <a:moveTo>
                    <a:pt x="427" y="134"/>
                  </a:moveTo>
                  <a:cubicBezTo>
                    <a:pt x="427" y="166"/>
                    <a:pt x="401" y="192"/>
                    <a:pt x="370" y="192"/>
                  </a:cubicBezTo>
                  <a:cubicBezTo>
                    <a:pt x="57" y="192"/>
                    <a:pt x="57" y="192"/>
                    <a:pt x="57" y="192"/>
                  </a:cubicBezTo>
                  <a:cubicBezTo>
                    <a:pt x="25" y="192"/>
                    <a:pt x="0" y="166"/>
                    <a:pt x="0" y="134"/>
                  </a:cubicBezTo>
                  <a:cubicBezTo>
                    <a:pt x="0" y="58"/>
                    <a:pt x="0" y="58"/>
                    <a:pt x="0" y="58"/>
                  </a:cubicBezTo>
                  <a:cubicBezTo>
                    <a:pt x="0" y="26"/>
                    <a:pt x="25" y="0"/>
                    <a:pt x="57" y="0"/>
                  </a:cubicBezTo>
                  <a:cubicBezTo>
                    <a:pt x="370" y="0"/>
                    <a:pt x="370" y="0"/>
                    <a:pt x="370" y="0"/>
                  </a:cubicBezTo>
                  <a:cubicBezTo>
                    <a:pt x="401" y="0"/>
                    <a:pt x="427" y="26"/>
                    <a:pt x="427" y="58"/>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9" name="iṥliḍê"/>
            <p:cNvSpPr/>
            <p:nvPr/>
          </p:nvSpPr>
          <p:spPr bwMode="auto">
            <a:xfrm>
              <a:off x="3469481" y="5794375"/>
              <a:ext cx="590550" cy="263525"/>
            </a:xfrm>
            <a:custGeom>
              <a:avLst/>
              <a:gdLst>
                <a:gd name="T0" fmla="*/ 428 w 428"/>
                <a:gd name="T1" fmla="*/ 134 h 191"/>
                <a:gd name="T2" fmla="*/ 370 w 428"/>
                <a:gd name="T3" fmla="*/ 191 h 191"/>
                <a:gd name="T4" fmla="*/ 58 w 428"/>
                <a:gd name="T5" fmla="*/ 191 h 191"/>
                <a:gd name="T6" fmla="*/ 0 w 428"/>
                <a:gd name="T7" fmla="*/ 134 h 191"/>
                <a:gd name="T8" fmla="*/ 0 w 428"/>
                <a:gd name="T9" fmla="*/ 57 h 191"/>
                <a:gd name="T10" fmla="*/ 58 w 428"/>
                <a:gd name="T11" fmla="*/ 0 h 191"/>
                <a:gd name="T12" fmla="*/ 370 w 428"/>
                <a:gd name="T13" fmla="*/ 0 h 191"/>
                <a:gd name="T14" fmla="*/ 428 w 428"/>
                <a:gd name="T15" fmla="*/ 57 h 191"/>
                <a:gd name="T16" fmla="*/ 428 w 428"/>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1">
                  <a:moveTo>
                    <a:pt x="428" y="134"/>
                  </a:moveTo>
                  <a:cubicBezTo>
                    <a:pt x="428" y="165"/>
                    <a:pt x="402" y="191"/>
                    <a:pt x="370" y="191"/>
                  </a:cubicBezTo>
                  <a:cubicBezTo>
                    <a:pt x="58" y="191"/>
                    <a:pt x="58" y="191"/>
                    <a:pt x="58" y="191"/>
                  </a:cubicBezTo>
                  <a:cubicBezTo>
                    <a:pt x="26" y="191"/>
                    <a:pt x="0" y="165"/>
                    <a:pt x="0" y="134"/>
                  </a:cubicBezTo>
                  <a:cubicBezTo>
                    <a:pt x="0" y="57"/>
                    <a:pt x="0" y="57"/>
                    <a:pt x="0" y="57"/>
                  </a:cubicBezTo>
                  <a:cubicBezTo>
                    <a:pt x="0" y="25"/>
                    <a:pt x="26" y="0"/>
                    <a:pt x="58" y="0"/>
                  </a:cubicBezTo>
                  <a:cubicBezTo>
                    <a:pt x="370" y="0"/>
                    <a:pt x="370" y="0"/>
                    <a:pt x="370" y="0"/>
                  </a:cubicBezTo>
                  <a:cubicBezTo>
                    <a:pt x="402" y="0"/>
                    <a:pt x="428" y="25"/>
                    <a:pt x="428" y="57"/>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0" name="ïṧlíḍê"/>
            <p:cNvSpPr/>
            <p:nvPr/>
          </p:nvSpPr>
          <p:spPr bwMode="auto">
            <a:xfrm>
              <a:off x="3113881" y="4084638"/>
              <a:ext cx="588963" cy="263525"/>
            </a:xfrm>
            <a:custGeom>
              <a:avLst/>
              <a:gdLst>
                <a:gd name="T0" fmla="*/ 427 w 427"/>
                <a:gd name="T1" fmla="*/ 134 h 191"/>
                <a:gd name="T2" fmla="*/ 370 w 427"/>
                <a:gd name="T3" fmla="*/ 191 h 191"/>
                <a:gd name="T4" fmla="*/ 57 w 427"/>
                <a:gd name="T5" fmla="*/ 191 h 191"/>
                <a:gd name="T6" fmla="*/ 0 w 427"/>
                <a:gd name="T7" fmla="*/ 134 h 191"/>
                <a:gd name="T8" fmla="*/ 0 w 427"/>
                <a:gd name="T9" fmla="*/ 57 h 191"/>
                <a:gd name="T10" fmla="*/ 57 w 427"/>
                <a:gd name="T11" fmla="*/ 0 h 191"/>
                <a:gd name="T12" fmla="*/ 370 w 427"/>
                <a:gd name="T13" fmla="*/ 0 h 191"/>
                <a:gd name="T14" fmla="*/ 427 w 427"/>
                <a:gd name="T15" fmla="*/ 57 h 191"/>
                <a:gd name="T16" fmla="*/ 427 w 427"/>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1">
                  <a:moveTo>
                    <a:pt x="427" y="134"/>
                  </a:moveTo>
                  <a:cubicBezTo>
                    <a:pt x="427" y="166"/>
                    <a:pt x="402" y="191"/>
                    <a:pt x="370" y="191"/>
                  </a:cubicBezTo>
                  <a:cubicBezTo>
                    <a:pt x="57" y="191"/>
                    <a:pt x="57" y="191"/>
                    <a:pt x="57" y="191"/>
                  </a:cubicBezTo>
                  <a:cubicBezTo>
                    <a:pt x="25" y="191"/>
                    <a:pt x="0" y="166"/>
                    <a:pt x="0" y="134"/>
                  </a:cubicBezTo>
                  <a:cubicBezTo>
                    <a:pt x="0" y="57"/>
                    <a:pt x="0" y="57"/>
                    <a:pt x="0" y="57"/>
                  </a:cubicBezTo>
                  <a:cubicBezTo>
                    <a:pt x="0" y="25"/>
                    <a:pt x="25" y="0"/>
                    <a:pt x="57" y="0"/>
                  </a:cubicBezTo>
                  <a:cubicBezTo>
                    <a:pt x="370" y="0"/>
                    <a:pt x="370" y="0"/>
                    <a:pt x="370" y="0"/>
                  </a:cubicBezTo>
                  <a:cubicBezTo>
                    <a:pt x="402" y="0"/>
                    <a:pt x="427" y="25"/>
                    <a:pt x="427" y="57"/>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1" name="iŝ1íḓê"/>
            <p:cNvSpPr/>
            <p:nvPr/>
          </p:nvSpPr>
          <p:spPr bwMode="auto">
            <a:xfrm>
              <a:off x="7109619" y="5470525"/>
              <a:ext cx="588963" cy="265113"/>
            </a:xfrm>
            <a:custGeom>
              <a:avLst/>
              <a:gdLst>
                <a:gd name="T0" fmla="*/ 427 w 427"/>
                <a:gd name="T1" fmla="*/ 134 h 192"/>
                <a:gd name="T2" fmla="*/ 370 w 427"/>
                <a:gd name="T3" fmla="*/ 192 h 192"/>
                <a:gd name="T4" fmla="*/ 57 w 427"/>
                <a:gd name="T5" fmla="*/ 192 h 192"/>
                <a:gd name="T6" fmla="*/ 0 w 427"/>
                <a:gd name="T7" fmla="*/ 134 h 192"/>
                <a:gd name="T8" fmla="*/ 0 w 427"/>
                <a:gd name="T9" fmla="*/ 58 h 192"/>
                <a:gd name="T10" fmla="*/ 57 w 427"/>
                <a:gd name="T11" fmla="*/ 0 h 192"/>
                <a:gd name="T12" fmla="*/ 370 w 427"/>
                <a:gd name="T13" fmla="*/ 0 h 192"/>
                <a:gd name="T14" fmla="*/ 427 w 427"/>
                <a:gd name="T15" fmla="*/ 58 h 192"/>
                <a:gd name="T16" fmla="*/ 427 w 427"/>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2">
                  <a:moveTo>
                    <a:pt x="427" y="134"/>
                  </a:moveTo>
                  <a:cubicBezTo>
                    <a:pt x="427" y="166"/>
                    <a:pt x="402" y="192"/>
                    <a:pt x="370" y="192"/>
                  </a:cubicBezTo>
                  <a:cubicBezTo>
                    <a:pt x="57" y="192"/>
                    <a:pt x="57" y="192"/>
                    <a:pt x="57" y="192"/>
                  </a:cubicBezTo>
                  <a:cubicBezTo>
                    <a:pt x="26" y="192"/>
                    <a:pt x="0" y="166"/>
                    <a:pt x="0" y="134"/>
                  </a:cubicBezTo>
                  <a:cubicBezTo>
                    <a:pt x="0" y="58"/>
                    <a:pt x="0" y="58"/>
                    <a:pt x="0" y="58"/>
                  </a:cubicBezTo>
                  <a:cubicBezTo>
                    <a:pt x="0" y="26"/>
                    <a:pt x="26" y="0"/>
                    <a:pt x="57" y="0"/>
                  </a:cubicBezTo>
                  <a:cubicBezTo>
                    <a:pt x="370" y="0"/>
                    <a:pt x="370" y="0"/>
                    <a:pt x="370" y="0"/>
                  </a:cubicBezTo>
                  <a:cubicBezTo>
                    <a:pt x="402" y="0"/>
                    <a:pt x="427" y="26"/>
                    <a:pt x="427" y="58"/>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2" name="ïşľïďè"/>
            <p:cNvSpPr/>
            <p:nvPr/>
          </p:nvSpPr>
          <p:spPr bwMode="auto">
            <a:xfrm>
              <a:off x="6463506" y="5470525"/>
              <a:ext cx="588963" cy="265113"/>
            </a:xfrm>
            <a:custGeom>
              <a:avLst/>
              <a:gdLst>
                <a:gd name="T0" fmla="*/ 427 w 427"/>
                <a:gd name="T1" fmla="*/ 134 h 192"/>
                <a:gd name="T2" fmla="*/ 370 w 427"/>
                <a:gd name="T3" fmla="*/ 192 h 192"/>
                <a:gd name="T4" fmla="*/ 57 w 427"/>
                <a:gd name="T5" fmla="*/ 192 h 192"/>
                <a:gd name="T6" fmla="*/ 0 w 427"/>
                <a:gd name="T7" fmla="*/ 134 h 192"/>
                <a:gd name="T8" fmla="*/ 0 w 427"/>
                <a:gd name="T9" fmla="*/ 58 h 192"/>
                <a:gd name="T10" fmla="*/ 57 w 427"/>
                <a:gd name="T11" fmla="*/ 0 h 192"/>
                <a:gd name="T12" fmla="*/ 370 w 427"/>
                <a:gd name="T13" fmla="*/ 0 h 192"/>
                <a:gd name="T14" fmla="*/ 427 w 427"/>
                <a:gd name="T15" fmla="*/ 58 h 192"/>
                <a:gd name="T16" fmla="*/ 427 w 427"/>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2">
                  <a:moveTo>
                    <a:pt x="427" y="134"/>
                  </a:moveTo>
                  <a:cubicBezTo>
                    <a:pt x="427" y="166"/>
                    <a:pt x="402" y="192"/>
                    <a:pt x="370" y="192"/>
                  </a:cubicBezTo>
                  <a:cubicBezTo>
                    <a:pt x="57" y="192"/>
                    <a:pt x="57" y="192"/>
                    <a:pt x="57" y="192"/>
                  </a:cubicBezTo>
                  <a:cubicBezTo>
                    <a:pt x="26" y="192"/>
                    <a:pt x="0" y="166"/>
                    <a:pt x="0" y="134"/>
                  </a:cubicBezTo>
                  <a:cubicBezTo>
                    <a:pt x="0" y="58"/>
                    <a:pt x="0" y="58"/>
                    <a:pt x="0" y="58"/>
                  </a:cubicBezTo>
                  <a:cubicBezTo>
                    <a:pt x="0" y="26"/>
                    <a:pt x="26" y="0"/>
                    <a:pt x="57" y="0"/>
                  </a:cubicBezTo>
                  <a:cubicBezTo>
                    <a:pt x="370" y="0"/>
                    <a:pt x="370" y="0"/>
                    <a:pt x="370" y="0"/>
                  </a:cubicBezTo>
                  <a:cubicBezTo>
                    <a:pt x="402" y="0"/>
                    <a:pt x="427" y="26"/>
                    <a:pt x="427" y="58"/>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3" name="ïSḷîḋe"/>
            <p:cNvSpPr/>
            <p:nvPr/>
          </p:nvSpPr>
          <p:spPr bwMode="auto">
            <a:xfrm>
              <a:off x="5809456" y="5470525"/>
              <a:ext cx="590550" cy="265113"/>
            </a:xfrm>
            <a:custGeom>
              <a:avLst/>
              <a:gdLst>
                <a:gd name="T0" fmla="*/ 428 w 428"/>
                <a:gd name="T1" fmla="*/ 134 h 192"/>
                <a:gd name="T2" fmla="*/ 370 w 428"/>
                <a:gd name="T3" fmla="*/ 192 h 192"/>
                <a:gd name="T4" fmla="*/ 57 w 428"/>
                <a:gd name="T5" fmla="*/ 192 h 192"/>
                <a:gd name="T6" fmla="*/ 0 w 428"/>
                <a:gd name="T7" fmla="*/ 134 h 192"/>
                <a:gd name="T8" fmla="*/ 0 w 428"/>
                <a:gd name="T9" fmla="*/ 58 h 192"/>
                <a:gd name="T10" fmla="*/ 57 w 428"/>
                <a:gd name="T11" fmla="*/ 0 h 192"/>
                <a:gd name="T12" fmla="*/ 370 w 428"/>
                <a:gd name="T13" fmla="*/ 0 h 192"/>
                <a:gd name="T14" fmla="*/ 428 w 428"/>
                <a:gd name="T15" fmla="*/ 58 h 192"/>
                <a:gd name="T16" fmla="*/ 428 w 428"/>
                <a:gd name="T17"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2">
                  <a:moveTo>
                    <a:pt x="428" y="134"/>
                  </a:moveTo>
                  <a:cubicBezTo>
                    <a:pt x="428" y="166"/>
                    <a:pt x="402" y="192"/>
                    <a:pt x="370" y="192"/>
                  </a:cubicBezTo>
                  <a:cubicBezTo>
                    <a:pt x="57" y="192"/>
                    <a:pt x="57" y="192"/>
                    <a:pt x="57" y="192"/>
                  </a:cubicBezTo>
                  <a:cubicBezTo>
                    <a:pt x="26" y="192"/>
                    <a:pt x="0" y="166"/>
                    <a:pt x="0" y="134"/>
                  </a:cubicBezTo>
                  <a:cubicBezTo>
                    <a:pt x="0" y="58"/>
                    <a:pt x="0" y="58"/>
                    <a:pt x="0" y="58"/>
                  </a:cubicBezTo>
                  <a:cubicBezTo>
                    <a:pt x="0" y="26"/>
                    <a:pt x="26" y="0"/>
                    <a:pt x="57" y="0"/>
                  </a:cubicBezTo>
                  <a:cubicBezTo>
                    <a:pt x="370" y="0"/>
                    <a:pt x="370" y="0"/>
                    <a:pt x="370" y="0"/>
                  </a:cubicBezTo>
                  <a:cubicBezTo>
                    <a:pt x="402" y="0"/>
                    <a:pt x="428" y="26"/>
                    <a:pt x="428" y="58"/>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4" name="î$1iḑê"/>
            <p:cNvSpPr/>
            <p:nvPr/>
          </p:nvSpPr>
          <p:spPr bwMode="auto">
            <a:xfrm>
              <a:off x="6134894" y="5794375"/>
              <a:ext cx="587375" cy="263525"/>
            </a:xfrm>
            <a:custGeom>
              <a:avLst/>
              <a:gdLst>
                <a:gd name="T0" fmla="*/ 427 w 427"/>
                <a:gd name="T1" fmla="*/ 134 h 191"/>
                <a:gd name="T2" fmla="*/ 370 w 427"/>
                <a:gd name="T3" fmla="*/ 191 h 191"/>
                <a:gd name="T4" fmla="*/ 57 w 427"/>
                <a:gd name="T5" fmla="*/ 191 h 191"/>
                <a:gd name="T6" fmla="*/ 0 w 427"/>
                <a:gd name="T7" fmla="*/ 134 h 191"/>
                <a:gd name="T8" fmla="*/ 0 w 427"/>
                <a:gd name="T9" fmla="*/ 57 h 191"/>
                <a:gd name="T10" fmla="*/ 57 w 427"/>
                <a:gd name="T11" fmla="*/ 0 h 191"/>
                <a:gd name="T12" fmla="*/ 370 w 427"/>
                <a:gd name="T13" fmla="*/ 0 h 191"/>
                <a:gd name="T14" fmla="*/ 427 w 427"/>
                <a:gd name="T15" fmla="*/ 57 h 191"/>
                <a:gd name="T16" fmla="*/ 427 w 427"/>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1">
                  <a:moveTo>
                    <a:pt x="427" y="134"/>
                  </a:moveTo>
                  <a:cubicBezTo>
                    <a:pt x="427" y="165"/>
                    <a:pt x="401" y="191"/>
                    <a:pt x="370" y="191"/>
                  </a:cubicBezTo>
                  <a:cubicBezTo>
                    <a:pt x="57" y="191"/>
                    <a:pt x="57" y="191"/>
                    <a:pt x="57" y="191"/>
                  </a:cubicBezTo>
                  <a:cubicBezTo>
                    <a:pt x="25" y="191"/>
                    <a:pt x="0" y="165"/>
                    <a:pt x="0" y="134"/>
                  </a:cubicBezTo>
                  <a:cubicBezTo>
                    <a:pt x="0" y="57"/>
                    <a:pt x="0" y="57"/>
                    <a:pt x="0" y="57"/>
                  </a:cubicBezTo>
                  <a:cubicBezTo>
                    <a:pt x="0" y="25"/>
                    <a:pt x="25" y="0"/>
                    <a:pt x="57" y="0"/>
                  </a:cubicBezTo>
                  <a:cubicBezTo>
                    <a:pt x="370" y="0"/>
                    <a:pt x="370" y="0"/>
                    <a:pt x="370" y="0"/>
                  </a:cubicBezTo>
                  <a:cubicBezTo>
                    <a:pt x="401" y="0"/>
                    <a:pt x="427" y="25"/>
                    <a:pt x="427" y="57"/>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5" name="ïšḻiďè"/>
            <p:cNvSpPr/>
            <p:nvPr/>
          </p:nvSpPr>
          <p:spPr bwMode="auto">
            <a:xfrm>
              <a:off x="6785769" y="5794375"/>
              <a:ext cx="590550" cy="263525"/>
            </a:xfrm>
            <a:custGeom>
              <a:avLst/>
              <a:gdLst>
                <a:gd name="T0" fmla="*/ 428 w 428"/>
                <a:gd name="T1" fmla="*/ 134 h 191"/>
                <a:gd name="T2" fmla="*/ 370 w 428"/>
                <a:gd name="T3" fmla="*/ 191 h 191"/>
                <a:gd name="T4" fmla="*/ 58 w 428"/>
                <a:gd name="T5" fmla="*/ 191 h 191"/>
                <a:gd name="T6" fmla="*/ 0 w 428"/>
                <a:gd name="T7" fmla="*/ 134 h 191"/>
                <a:gd name="T8" fmla="*/ 0 w 428"/>
                <a:gd name="T9" fmla="*/ 57 h 191"/>
                <a:gd name="T10" fmla="*/ 58 w 428"/>
                <a:gd name="T11" fmla="*/ 0 h 191"/>
                <a:gd name="T12" fmla="*/ 370 w 428"/>
                <a:gd name="T13" fmla="*/ 0 h 191"/>
                <a:gd name="T14" fmla="*/ 428 w 428"/>
                <a:gd name="T15" fmla="*/ 57 h 191"/>
                <a:gd name="T16" fmla="*/ 428 w 428"/>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91">
                  <a:moveTo>
                    <a:pt x="428" y="134"/>
                  </a:moveTo>
                  <a:cubicBezTo>
                    <a:pt x="428" y="165"/>
                    <a:pt x="402" y="191"/>
                    <a:pt x="370" y="191"/>
                  </a:cubicBezTo>
                  <a:cubicBezTo>
                    <a:pt x="58" y="191"/>
                    <a:pt x="58" y="191"/>
                    <a:pt x="58" y="191"/>
                  </a:cubicBezTo>
                  <a:cubicBezTo>
                    <a:pt x="26" y="191"/>
                    <a:pt x="0" y="165"/>
                    <a:pt x="0" y="134"/>
                  </a:cubicBezTo>
                  <a:cubicBezTo>
                    <a:pt x="0" y="57"/>
                    <a:pt x="0" y="57"/>
                    <a:pt x="0" y="57"/>
                  </a:cubicBezTo>
                  <a:cubicBezTo>
                    <a:pt x="0" y="25"/>
                    <a:pt x="26" y="0"/>
                    <a:pt x="58" y="0"/>
                  </a:cubicBezTo>
                  <a:cubicBezTo>
                    <a:pt x="370" y="0"/>
                    <a:pt x="370" y="0"/>
                    <a:pt x="370" y="0"/>
                  </a:cubicBezTo>
                  <a:cubicBezTo>
                    <a:pt x="402" y="0"/>
                    <a:pt x="428" y="25"/>
                    <a:pt x="428" y="57"/>
                  </a:cubicBezTo>
                  <a:lnTo>
                    <a:pt x="428"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6" name="ïṥḻiḍé"/>
            <p:cNvSpPr/>
            <p:nvPr/>
          </p:nvSpPr>
          <p:spPr bwMode="auto">
            <a:xfrm>
              <a:off x="6546056" y="4740275"/>
              <a:ext cx="588963" cy="263525"/>
            </a:xfrm>
            <a:custGeom>
              <a:avLst/>
              <a:gdLst>
                <a:gd name="T0" fmla="*/ 427 w 427"/>
                <a:gd name="T1" fmla="*/ 134 h 191"/>
                <a:gd name="T2" fmla="*/ 370 w 427"/>
                <a:gd name="T3" fmla="*/ 191 h 191"/>
                <a:gd name="T4" fmla="*/ 57 w 427"/>
                <a:gd name="T5" fmla="*/ 191 h 191"/>
                <a:gd name="T6" fmla="*/ 0 w 427"/>
                <a:gd name="T7" fmla="*/ 134 h 191"/>
                <a:gd name="T8" fmla="*/ 0 w 427"/>
                <a:gd name="T9" fmla="*/ 57 h 191"/>
                <a:gd name="T10" fmla="*/ 57 w 427"/>
                <a:gd name="T11" fmla="*/ 0 h 191"/>
                <a:gd name="T12" fmla="*/ 370 w 427"/>
                <a:gd name="T13" fmla="*/ 0 h 191"/>
                <a:gd name="T14" fmla="*/ 427 w 427"/>
                <a:gd name="T15" fmla="*/ 57 h 191"/>
                <a:gd name="T16" fmla="*/ 427 w 427"/>
                <a:gd name="T1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91">
                  <a:moveTo>
                    <a:pt x="427" y="134"/>
                  </a:moveTo>
                  <a:cubicBezTo>
                    <a:pt x="427" y="166"/>
                    <a:pt x="402" y="191"/>
                    <a:pt x="370" y="191"/>
                  </a:cubicBezTo>
                  <a:cubicBezTo>
                    <a:pt x="57" y="191"/>
                    <a:pt x="57" y="191"/>
                    <a:pt x="57" y="191"/>
                  </a:cubicBezTo>
                  <a:cubicBezTo>
                    <a:pt x="26" y="191"/>
                    <a:pt x="0" y="166"/>
                    <a:pt x="0" y="134"/>
                  </a:cubicBezTo>
                  <a:cubicBezTo>
                    <a:pt x="0" y="57"/>
                    <a:pt x="0" y="57"/>
                    <a:pt x="0" y="57"/>
                  </a:cubicBezTo>
                  <a:cubicBezTo>
                    <a:pt x="0" y="26"/>
                    <a:pt x="26" y="0"/>
                    <a:pt x="57" y="0"/>
                  </a:cubicBezTo>
                  <a:cubicBezTo>
                    <a:pt x="370" y="0"/>
                    <a:pt x="370" y="0"/>
                    <a:pt x="370" y="0"/>
                  </a:cubicBezTo>
                  <a:cubicBezTo>
                    <a:pt x="402" y="0"/>
                    <a:pt x="427" y="26"/>
                    <a:pt x="427" y="57"/>
                  </a:cubicBezTo>
                  <a:lnTo>
                    <a:pt x="427" y="134"/>
                  </a:lnTo>
                  <a:close/>
                </a:path>
              </a:pathLst>
            </a:custGeom>
            <a:solidFill>
              <a:srgbClr val="9B3B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8" name="文本框 57"/>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şļiḍè"/>
          <p:cNvSpPr/>
          <p:nvPr/>
        </p:nvSpPr>
        <p:spPr>
          <a:xfrm>
            <a:off x="3671994" y="1101725"/>
            <a:ext cx="1800013"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安全附件-安全阀</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743585" y="1781810"/>
            <a:ext cx="7656830" cy="2630805"/>
            <a:chOff x="915" y="2776"/>
            <a:chExt cx="12058" cy="4143"/>
          </a:xfrm>
        </p:grpSpPr>
        <p:grpSp>
          <p:nvGrpSpPr>
            <p:cNvPr id="18" name="组合 17"/>
            <p:cNvGrpSpPr/>
            <p:nvPr/>
          </p:nvGrpSpPr>
          <p:grpSpPr>
            <a:xfrm>
              <a:off x="4317" y="2966"/>
              <a:ext cx="5254" cy="3423"/>
              <a:chOff x="4639" y="2339"/>
              <a:chExt cx="5254" cy="3423"/>
            </a:xfrm>
          </p:grpSpPr>
          <p:sp>
            <p:nvSpPr>
              <p:cNvPr id="447" name="椭圆 446"/>
              <p:cNvSpPr/>
              <p:nvPr/>
            </p:nvSpPr>
            <p:spPr>
              <a:xfrm>
                <a:off x="6105" y="2958"/>
                <a:ext cx="2344" cy="2344"/>
              </a:xfrm>
              <a:prstGeom prst="ellipse">
                <a:avLst/>
              </a:prstGeom>
              <a:solidFill>
                <a:srgbClr val="7E7E7E"/>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900">
                  <a:solidFill>
                    <a:schemeClr val="bg1"/>
                  </a:solidFill>
                  <a:sym typeface="+mn-lt"/>
                </a:endParaRPr>
              </a:p>
            </p:txBody>
          </p:sp>
          <p:cxnSp>
            <p:nvCxnSpPr>
              <p:cNvPr id="448" name="直接连接符 447"/>
              <p:cNvCxnSpPr>
                <a:stCxn id="453" idx="6"/>
                <a:endCxn id="447" idx="2"/>
              </p:cNvCxnSpPr>
              <p:nvPr/>
            </p:nvCxnSpPr>
            <p:spPr>
              <a:xfrm>
                <a:off x="5701" y="2870"/>
                <a:ext cx="404" cy="126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a:stCxn id="457" idx="6"/>
                <a:endCxn id="447" idx="2"/>
              </p:cNvCxnSpPr>
              <p:nvPr/>
            </p:nvCxnSpPr>
            <p:spPr>
              <a:xfrm flipV="1">
                <a:off x="5701" y="4130"/>
                <a:ext cx="404" cy="110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a:stCxn id="461" idx="2"/>
                <a:endCxn id="447" idx="6"/>
              </p:cNvCxnSpPr>
              <p:nvPr/>
            </p:nvCxnSpPr>
            <p:spPr>
              <a:xfrm flipH="1">
                <a:off x="8449" y="2870"/>
                <a:ext cx="383" cy="126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1" name="直接连接符 450"/>
              <p:cNvCxnSpPr>
                <a:stCxn id="465" idx="2"/>
                <a:endCxn id="447" idx="6"/>
              </p:cNvCxnSpPr>
              <p:nvPr/>
            </p:nvCxnSpPr>
            <p:spPr>
              <a:xfrm flipH="1" flipV="1">
                <a:off x="8449" y="4130"/>
                <a:ext cx="383" cy="110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53" name="椭圆 452"/>
              <p:cNvSpPr/>
              <p:nvPr/>
            </p:nvSpPr>
            <p:spPr>
              <a:xfrm>
                <a:off x="4639" y="2339"/>
                <a:ext cx="1061" cy="1061"/>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1</a:t>
                </a:r>
                <a:endParaRPr lang="en-US" b="1">
                  <a:latin typeface="微软雅黑" panose="020B0503020204020204" pitchFamily="34" charset="-122"/>
                  <a:ea typeface="微软雅黑" panose="020B0503020204020204" pitchFamily="34" charset="-122"/>
                  <a:sym typeface="+mn-lt"/>
                </a:endParaRPr>
              </a:p>
            </p:txBody>
          </p:sp>
          <p:sp>
            <p:nvSpPr>
              <p:cNvPr id="457" name="椭圆 456"/>
              <p:cNvSpPr/>
              <p:nvPr/>
            </p:nvSpPr>
            <p:spPr>
              <a:xfrm>
                <a:off x="4639" y="4700"/>
                <a:ext cx="1061" cy="1061"/>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3</a:t>
                </a:r>
                <a:endParaRPr lang="en-US" b="1">
                  <a:latin typeface="微软雅黑" panose="020B0503020204020204" pitchFamily="34" charset="-122"/>
                  <a:ea typeface="微软雅黑" panose="020B0503020204020204" pitchFamily="34" charset="-122"/>
                  <a:sym typeface="+mn-lt"/>
                </a:endParaRPr>
              </a:p>
            </p:txBody>
          </p:sp>
          <p:sp>
            <p:nvSpPr>
              <p:cNvPr id="461" name="椭圆 460"/>
              <p:cNvSpPr/>
              <p:nvPr/>
            </p:nvSpPr>
            <p:spPr>
              <a:xfrm>
                <a:off x="8832" y="2339"/>
                <a:ext cx="1061" cy="1061"/>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2</a:t>
                </a:r>
                <a:endParaRPr lang="en-US" b="1">
                  <a:latin typeface="微软雅黑" panose="020B0503020204020204" pitchFamily="34" charset="-122"/>
                  <a:ea typeface="微软雅黑" panose="020B0503020204020204" pitchFamily="34" charset="-122"/>
                  <a:sym typeface="+mn-lt"/>
                </a:endParaRPr>
              </a:p>
            </p:txBody>
          </p:sp>
          <p:sp>
            <p:nvSpPr>
              <p:cNvPr id="465" name="椭圆 464"/>
              <p:cNvSpPr/>
              <p:nvPr/>
            </p:nvSpPr>
            <p:spPr>
              <a:xfrm>
                <a:off x="8832" y="4700"/>
                <a:ext cx="1061" cy="1061"/>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b="1">
                    <a:latin typeface="微软雅黑" panose="020B0503020204020204" pitchFamily="34" charset="-122"/>
                    <a:ea typeface="微软雅黑" panose="020B0503020204020204" pitchFamily="34" charset="-122"/>
                    <a:sym typeface="+mn-lt"/>
                  </a:rPr>
                  <a:t>4</a:t>
                </a:r>
                <a:endParaRPr lang="en-US" b="1">
                  <a:latin typeface="微软雅黑" panose="020B0503020204020204" pitchFamily="34" charset="-122"/>
                  <a:ea typeface="微软雅黑" panose="020B0503020204020204" pitchFamily="34" charset="-122"/>
                  <a:sym typeface="+mn-lt"/>
                </a:endParaRPr>
              </a:p>
            </p:txBody>
          </p:sp>
        </p:grpSp>
        <p:sp>
          <p:nvSpPr>
            <p:cNvPr id="12" name="文本框 11"/>
            <p:cNvSpPr txBox="1"/>
            <p:nvPr/>
          </p:nvSpPr>
          <p:spPr>
            <a:xfrm>
              <a:off x="5910" y="3920"/>
              <a:ext cx="2098" cy="1634"/>
            </a:xfrm>
            <a:prstGeom prst="rect">
              <a:avLst/>
            </a:prstGeom>
            <a:noFill/>
          </p:spPr>
          <p:txBody>
            <a:bodyPr wrap="square" rtlCol="0" anchor="ctr" anchorCtr="0">
              <a:spAutoFit/>
            </a:bodyPr>
            <a:lstStyle/>
            <a:p>
              <a:pPr marR="0" lvl="0" indent="0" algn="just" defTabSz="914400" rtl="0" fontAlgn="ctr">
                <a:lnSpc>
                  <a:spcPct val="110000"/>
                </a:lnSpc>
                <a:spcBef>
                  <a:spcPts val="0"/>
                </a:spcBef>
                <a:spcAft>
                  <a:spcPts val="0"/>
                </a:spcAft>
                <a:buClrTx/>
                <a:buSzPct val="85000"/>
                <a:buNone/>
                <a:defRPr/>
              </a:pPr>
              <a:r>
                <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安全阀应当定期进行校验，一般每年至少校验一次。</a:t>
              </a:r>
              <a:endParaRPr lang="zh-CN" altLang="en-US" sz="1400"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919" y="2793"/>
              <a:ext cx="3402" cy="1779"/>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对安全阀进行检查和维修前，应当采取预防措施维持被保护设备的安全，尤其是设备在运行中。</a:t>
              </a:r>
              <a:endPar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9571" y="2776"/>
              <a:ext cx="3402" cy="2188"/>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每个从被保护设备上拆卸的安全阀，应当携带一个可以识别的标签，标明设备号、工位号、整定压力、最后一次试验日期。</a:t>
              </a:r>
              <a:endPar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915" y="5187"/>
              <a:ext cx="3402" cy="1370"/>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离线检查前，应当获得每台安全阀自从上次检查后在线运行期间的操作记录。</a:t>
              </a:r>
              <a:endPar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9571" y="5141"/>
              <a:ext cx="3402" cy="1779"/>
            </a:xfrm>
            <a:prstGeom prst="rect">
              <a:avLst/>
            </a:prstGeom>
            <a:noFill/>
          </p:spPr>
          <p:txBody>
            <a:bodyPr wrap="square" rtlCol="0" anchor="ctr" anchorCtr="0">
              <a:spAutoFit/>
            </a:bodyPr>
            <a:lstStyle/>
            <a:p>
              <a:pPr marR="0" lvl="0" indent="0" algn="just" defTabSz="914400" rtl="0" fontAlgn="ctr">
                <a:lnSpc>
                  <a:spcPct val="130000"/>
                </a:lnSpc>
                <a:spcBef>
                  <a:spcPts val="0"/>
                </a:spcBef>
                <a:spcAft>
                  <a:spcPts val="0"/>
                </a:spcAft>
                <a:buClrTx/>
                <a:buSzPct val="85000"/>
                <a:buNone/>
                <a:defRPr/>
              </a:pPr>
              <a:r>
                <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安全阀拆下时，应做好计划尽量减少离线持续时间。并且在工艺管线上采取相应的安全措施。</a:t>
              </a:r>
              <a:endParaRPr lang="zh-CN" altLang="en-US" sz="13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0" name="文本框 19"/>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三、检验检测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343995"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851776"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359558"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186733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37511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774392" y="1304629"/>
            <a:ext cx="1645762" cy="2686641"/>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nvCxnSpPr>
        <p:spPr>
          <a:xfrm>
            <a:off x="0" y="4319968"/>
            <a:ext cx="6505414" cy="0"/>
          </a:xfrm>
          <a:prstGeom prst="line">
            <a:avLst/>
          </a:prstGeom>
          <a:ln w="28575">
            <a:solidFill>
              <a:srgbClr val="F4C70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 y="4551524"/>
            <a:ext cx="5610386"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4783081"/>
            <a:ext cx="457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866216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857848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849479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841110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832741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824372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816003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807634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799266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790897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782528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774159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765790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757421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749052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740683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732315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723946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715577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707208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98839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90470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682101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673732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665364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656995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648626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640257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631888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623519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1" name="直接连接符 50"/>
          <p:cNvCxnSpPr/>
          <p:nvPr/>
        </p:nvCxnSpPr>
        <p:spPr>
          <a:xfrm>
            <a:off x="4766876" y="2074457"/>
            <a:ext cx="0" cy="10727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673045" y="2039243"/>
            <a:ext cx="914033" cy="1223412"/>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cs typeface="经典综艺体简" panose="02010609000101010101" pitchFamily="49" charset="-122"/>
              </a:rPr>
              <a:t>PART</a:t>
            </a:r>
            <a:endParaRPr lang="en-US" altLang="zh-CN" sz="2400" dirty="0">
              <a:solidFill>
                <a:schemeClr val="bg1"/>
              </a:solidFill>
              <a:latin typeface="Century Gothic" panose="020B0502020202020204" pitchFamily="34" charset="0"/>
              <a:cs typeface="经典综艺体简" panose="02010609000101010101" pitchFamily="49" charset="-122"/>
            </a:endParaRPr>
          </a:p>
          <a:p>
            <a:pPr algn="ctr"/>
            <a:r>
              <a:rPr lang="en-US" altLang="zh-CN" sz="4950" b="1" dirty="0">
                <a:solidFill>
                  <a:schemeClr val="bg1"/>
                </a:solidFill>
                <a:latin typeface="Century Gothic" panose="020B0502020202020204" pitchFamily="34" charset="0"/>
                <a:cs typeface="经典综艺体简" panose="02010609000101010101" pitchFamily="49" charset="-122"/>
              </a:rPr>
              <a:t>04</a:t>
            </a:r>
            <a:endParaRPr lang="zh-CN" altLang="en-US" sz="495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4983619" y="2345553"/>
            <a:ext cx="1723549" cy="553998"/>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rPr>
              <a:t>具体工作</a:t>
            </a:r>
            <a:endPar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nvGraphicFramePr>
        <p:xfrm>
          <a:off x="971868" y="1238250"/>
          <a:ext cx="7200000" cy="3162308"/>
        </p:xfrm>
        <a:graphic>
          <a:graphicData uri="http://schemas.openxmlformats.org/drawingml/2006/table">
            <a:tbl>
              <a:tblPr firstRow="1" bandRow="1">
                <a:tableStyleId>{F5AB1C69-6EDB-4FF4-983F-18BD219EF322}</a:tableStyleId>
              </a:tblPr>
              <a:tblGrid>
                <a:gridCol w="1080000"/>
                <a:gridCol w="6120000"/>
              </a:tblGrid>
              <a:tr h="381000">
                <a:tc>
                  <a:txBody>
                    <a:bodyPr/>
                    <a:lstStyle/>
                    <a:p>
                      <a:pPr algn="ctr" fontAlgn="auto">
                        <a:lnSpc>
                          <a:spcPct val="100000"/>
                        </a:lnSpc>
                      </a:pPr>
                      <a:r>
                        <a:rPr lang="zh-CN" altLang="en-US" sz="1400" spc="100" dirty="0">
                          <a:solidFill>
                            <a:schemeClr val="bg1"/>
                          </a:solidFill>
                          <a:uFillTx/>
                          <a:latin typeface="微软雅黑" panose="020B0503020204020204" pitchFamily="34" charset="-122"/>
                          <a:ea typeface="微软雅黑" panose="020B0503020204020204" pitchFamily="34" charset="-122"/>
                        </a:rPr>
                        <a:t>项  目</a:t>
                      </a:r>
                      <a:endParaRPr lang="zh-CN" altLang="en-US" sz="1400" spc="100" dirty="0">
                        <a:solidFill>
                          <a:schemeClr val="bg1"/>
                        </a:solidFill>
                        <a:uFillTx/>
                        <a:latin typeface="微软雅黑" panose="020B0503020204020204" pitchFamily="34" charset="-122"/>
                        <a:ea typeface="微软雅黑" panose="020B0503020204020204" pitchFamily="34" charset="-122"/>
                      </a:endParaRPr>
                    </a:p>
                  </a:txBody>
                  <a:tcPr marL="90170" marR="90170" marT="46990" marB="46990" anchor="ctr">
                    <a:solidFill>
                      <a:srgbClr val="7E7E7E"/>
                    </a:solidFill>
                  </a:tcPr>
                </a:tc>
                <a:tc>
                  <a:txBody>
                    <a:bodyPr/>
                    <a:lstStyle/>
                    <a:p>
                      <a:pPr algn="ctr" fontAlgn="auto">
                        <a:lnSpc>
                          <a:spcPct val="100000"/>
                        </a:lnSpc>
                      </a:pPr>
                      <a:r>
                        <a:rPr lang="zh-CN" altLang="en-US" sz="1400" spc="100" dirty="0">
                          <a:solidFill>
                            <a:schemeClr val="bg1"/>
                          </a:solidFill>
                          <a:uFillTx/>
                          <a:latin typeface="微软雅黑" panose="020B0503020204020204" pitchFamily="34" charset="-122"/>
                          <a:ea typeface="微软雅黑" panose="020B0503020204020204" pitchFamily="34" charset="-122"/>
                        </a:rPr>
                        <a:t>工作内容</a:t>
                      </a:r>
                      <a:endParaRPr lang="zh-CN" altLang="en-US" sz="1400" spc="100" dirty="0">
                        <a:solidFill>
                          <a:schemeClr val="bg1"/>
                        </a:solidFill>
                        <a:uFillTx/>
                        <a:latin typeface="微软雅黑" panose="020B0503020204020204" pitchFamily="34" charset="-122"/>
                        <a:ea typeface="微软雅黑" panose="020B0503020204020204" pitchFamily="34" charset="-122"/>
                      </a:endParaRPr>
                    </a:p>
                  </a:txBody>
                  <a:tcPr marL="90170" marR="90170" marT="46990" marB="46990" anchor="ctr">
                    <a:solidFill>
                      <a:srgbClr val="7E7E7E"/>
                    </a:solidFill>
                  </a:tcPr>
                </a:tc>
              </a:tr>
              <a:tr h="381000">
                <a:tc rowSpan="4">
                  <a:txBody>
                    <a:bodyPr/>
                    <a:lstStyle/>
                    <a:p>
                      <a:pPr algn="ctr" fontAlgn="auto">
                        <a:lnSpc>
                          <a:spcPct val="100000"/>
                        </a:lnSpc>
                      </a:pPr>
                      <a:r>
                        <a:rPr lang="zh-CN" altLang="en-US" sz="1400" spc="100" dirty="0">
                          <a:solidFill>
                            <a:schemeClr val="tx1"/>
                          </a:solidFill>
                          <a:uFillTx/>
                          <a:latin typeface="微软雅黑" panose="020B0503020204020204" pitchFamily="34" charset="-122"/>
                          <a:ea typeface="微软雅黑" panose="020B0503020204020204" pitchFamily="34" charset="-122"/>
                        </a:rPr>
                        <a:t>日常安检</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c>
                  <a:txBody>
                    <a:bodyPr/>
                    <a:lstStyle/>
                    <a:p>
                      <a:pPr marL="0" marR="0" indent="0" algn="l" defTabSz="914400" rtl="0" fontAlgn="auto">
                        <a:lnSpc>
                          <a:spcPct val="100000"/>
                        </a:lnSpc>
                        <a:spcBef>
                          <a:spcPts val="0"/>
                        </a:spcBef>
                        <a:spcAft>
                          <a:spcPts val="0"/>
                        </a:spcAft>
                        <a:buClrTx/>
                        <a:buSzTx/>
                        <a:buFontTx/>
                        <a:buNone/>
                        <a:defRPr/>
                      </a:pPr>
                      <a:r>
                        <a:rPr lang="zh-CN" altLang="en-US" sz="1400" spc="100" dirty="0">
                          <a:solidFill>
                            <a:schemeClr val="tx1"/>
                          </a:solidFill>
                          <a:uFillTx/>
                          <a:latin typeface="微软雅黑" panose="020B0503020204020204" pitchFamily="34" charset="-122"/>
                          <a:ea typeface="微软雅黑" panose="020B0503020204020204" pitchFamily="34" charset="-122"/>
                        </a:rPr>
                        <a:t>检查特种设备及安全附件是否完好，运行、维护保养、定期检修计划是否按规定实施并记录</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vMerge="1">
                  <a:tcPr/>
                </a:tc>
                <a:tc>
                  <a:txBody>
                    <a:bodyPr/>
                    <a:lstStyle/>
                    <a:p>
                      <a:pPr algn="l" fontAlgn="auto">
                        <a:lnSpc>
                          <a:spcPct val="100000"/>
                        </a:lnSpc>
                      </a:pPr>
                      <a:r>
                        <a:rPr lang="zh-CN" altLang="en-US" sz="1400" spc="100" dirty="0">
                          <a:solidFill>
                            <a:schemeClr val="tx1"/>
                          </a:solidFill>
                          <a:uFillTx/>
                          <a:latin typeface="微软雅黑" panose="020B0503020204020204" pitchFamily="34" charset="-122"/>
                          <a:ea typeface="微软雅黑" panose="020B0503020204020204" pitchFamily="34" charset="-122"/>
                        </a:rPr>
                        <a:t>检查特种设备及安全附件等校验标签是否在有效期内</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vMerge="1">
                  <a:tcPr/>
                </a:tc>
                <a:tc>
                  <a:txBody>
                    <a:bodyPr/>
                    <a:lstStyle/>
                    <a:p>
                      <a:pPr algn="l" fontAlgn="auto">
                        <a:lnSpc>
                          <a:spcPct val="100000"/>
                        </a:lnSpc>
                      </a:pPr>
                      <a:r>
                        <a:rPr lang="zh-CN" altLang="en-US" sz="1400" spc="100" dirty="0">
                          <a:solidFill>
                            <a:schemeClr val="tx1"/>
                          </a:solidFill>
                          <a:uFillTx/>
                          <a:latin typeface="微软雅黑" panose="020B0503020204020204" pitchFamily="34" charset="-122"/>
                          <a:ea typeface="微软雅黑" panose="020B0503020204020204" pitchFamily="34" charset="-122"/>
                        </a:rPr>
                        <a:t>检查特种作业人员持证上岗情况，是否按规定进行年检</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vMerge="1">
                  <a:tcPr/>
                </a:tc>
                <a:tc>
                  <a:txBody>
                    <a:bodyPr/>
                    <a:lstStyle/>
                    <a:p>
                      <a:pPr marL="0" marR="0" indent="0" algn="l" defTabSz="914400" rtl="0" fontAlgn="auto">
                        <a:lnSpc>
                          <a:spcPct val="100000"/>
                        </a:lnSpc>
                        <a:spcBef>
                          <a:spcPts val="0"/>
                        </a:spcBef>
                        <a:spcAft>
                          <a:spcPts val="0"/>
                        </a:spcAft>
                        <a:buClrTx/>
                        <a:buSzTx/>
                        <a:buFontTx/>
                        <a:buNone/>
                        <a:defRPr/>
                      </a:pPr>
                      <a:r>
                        <a:rPr lang="zh-CN" altLang="en-US" sz="1400" spc="100" dirty="0">
                          <a:solidFill>
                            <a:schemeClr val="tx1"/>
                          </a:solidFill>
                          <a:uFillTx/>
                          <a:latin typeface="微软雅黑" panose="020B0503020204020204" pitchFamily="34" charset="-122"/>
                          <a:ea typeface="微软雅黑" panose="020B0503020204020204" pitchFamily="34" charset="-122"/>
                        </a:rPr>
                        <a:t>检查特种作业人员是否按岗位安全作业标准进行操作</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a:txBody>
                    <a:bodyPr/>
                    <a:lstStyle/>
                    <a:p>
                      <a:pPr algn="ctr" fontAlgn="auto">
                        <a:lnSpc>
                          <a:spcPct val="100000"/>
                        </a:lnSpc>
                      </a:pPr>
                      <a:r>
                        <a:rPr lang="zh-CN" altLang="en-US" sz="1400" spc="100" dirty="0">
                          <a:solidFill>
                            <a:schemeClr val="tx1"/>
                          </a:solidFill>
                          <a:uFillTx/>
                          <a:latin typeface="微软雅黑" panose="020B0503020204020204" pitchFamily="34" charset="-122"/>
                          <a:ea typeface="微软雅黑" panose="020B0503020204020204" pitchFamily="34" charset="-122"/>
                        </a:rPr>
                        <a:t>事故报告</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c>
                  <a:txBody>
                    <a:bodyPr/>
                    <a:lstStyle/>
                    <a:p>
                      <a:pPr marL="0" marR="0" indent="0" algn="l" defTabSz="914400" rtl="0" fontAlgn="auto">
                        <a:lnSpc>
                          <a:spcPct val="100000"/>
                        </a:lnSpc>
                        <a:spcBef>
                          <a:spcPts val="0"/>
                        </a:spcBef>
                        <a:spcAft>
                          <a:spcPts val="0"/>
                        </a:spcAft>
                        <a:buClrTx/>
                        <a:buSzTx/>
                        <a:buFontTx/>
                        <a:buNone/>
                        <a:defRPr/>
                      </a:pPr>
                      <a:r>
                        <a:rPr lang="zh-CN" altLang="en-US" sz="1400" spc="100" dirty="0">
                          <a:solidFill>
                            <a:schemeClr val="tx1"/>
                          </a:solidFill>
                          <a:uFillTx/>
                          <a:latin typeface="微软雅黑" panose="020B0503020204020204" pitchFamily="34" charset="-122"/>
                          <a:ea typeface="微软雅黑" panose="020B0503020204020204" pitchFamily="34" charset="-122"/>
                        </a:rPr>
                        <a:t>发现事故隐患或者不安全因素立即向单位领导报告</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rowSpan="2">
                  <a:txBody>
                    <a:bodyPr/>
                    <a:lstStyle/>
                    <a:p>
                      <a:pPr algn="ctr" fontAlgn="auto">
                        <a:lnSpc>
                          <a:spcPct val="100000"/>
                        </a:lnSpc>
                      </a:pPr>
                      <a:r>
                        <a:rPr lang="zh-CN" altLang="en-US" sz="1400" spc="100" dirty="0">
                          <a:solidFill>
                            <a:schemeClr val="tx1"/>
                          </a:solidFill>
                          <a:uFillTx/>
                          <a:latin typeface="微软雅黑" panose="020B0503020204020204" pitchFamily="34" charset="-122"/>
                          <a:ea typeface="微软雅黑" panose="020B0503020204020204" pitchFamily="34" charset="-122"/>
                        </a:rPr>
                        <a:t>定期检验</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c>
                  <a:txBody>
                    <a:bodyPr/>
                    <a:lstStyle/>
                    <a:p>
                      <a:pPr marL="0" marR="0" indent="0" algn="l" defTabSz="914400" rtl="0" fontAlgn="auto">
                        <a:lnSpc>
                          <a:spcPct val="100000"/>
                        </a:lnSpc>
                        <a:spcBef>
                          <a:spcPts val="0"/>
                        </a:spcBef>
                        <a:spcAft>
                          <a:spcPts val="0"/>
                        </a:spcAft>
                        <a:buClrTx/>
                        <a:buSzTx/>
                        <a:buFontTx/>
                        <a:buNone/>
                        <a:defRPr/>
                      </a:pPr>
                      <a:r>
                        <a:rPr lang="zh-CN" altLang="en-US" sz="1400" spc="100" dirty="0">
                          <a:solidFill>
                            <a:schemeClr val="tx1"/>
                          </a:solidFill>
                          <a:uFillTx/>
                          <a:latin typeface="微软雅黑" panose="020B0503020204020204" pitchFamily="34" charset="-122"/>
                          <a:ea typeface="微软雅黑" panose="020B0503020204020204" pitchFamily="34" charset="-122"/>
                        </a:rPr>
                        <a:t>通知各厂设备部门校验时间，协助进行现场准备工作</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r h="381000">
                <a:tc vMerge="1">
                  <a:tcPr/>
                </a:tc>
                <a:tc>
                  <a:txBody>
                    <a:bodyPr/>
                    <a:lstStyle/>
                    <a:p>
                      <a:pPr marL="0" marR="0" indent="0" algn="l" defTabSz="914400" rtl="0" fontAlgn="auto">
                        <a:lnSpc>
                          <a:spcPct val="100000"/>
                        </a:lnSpc>
                        <a:spcBef>
                          <a:spcPts val="0"/>
                        </a:spcBef>
                        <a:spcAft>
                          <a:spcPts val="0"/>
                        </a:spcAft>
                        <a:buClrTx/>
                        <a:buSzTx/>
                        <a:buFontTx/>
                        <a:buNone/>
                        <a:defRPr/>
                      </a:pPr>
                      <a:r>
                        <a:rPr lang="zh-CN" altLang="en-US" sz="1400" spc="100" dirty="0">
                          <a:solidFill>
                            <a:schemeClr val="tx1"/>
                          </a:solidFill>
                          <a:uFillTx/>
                          <a:latin typeface="微软雅黑" panose="020B0503020204020204" pitchFamily="34" charset="-122"/>
                          <a:ea typeface="微软雅黑" panose="020B0503020204020204" pitchFamily="34" charset="-122"/>
                        </a:rPr>
                        <a:t>协助进行各厂校验费用确认表签字</a:t>
                      </a:r>
                      <a:endParaRPr lang="zh-CN" altLang="en-US" sz="1400" spc="100" dirty="0">
                        <a:solidFill>
                          <a:schemeClr val="tx1"/>
                        </a:solidFill>
                        <a:uFillTx/>
                        <a:latin typeface="微软雅黑" panose="020B0503020204020204" pitchFamily="34" charset="-122"/>
                        <a:ea typeface="微软雅黑" panose="020B0503020204020204" pitchFamily="34" charset="-122"/>
                      </a:endParaRPr>
                    </a:p>
                  </a:txBody>
                  <a:tcPr marL="68588" marR="68588" marT="34294" marB="34294" anchor="ctr"/>
                </a:tc>
              </a:tr>
            </a:tbl>
          </a:graphicData>
        </a:graphic>
      </p:graphicFrame>
      <p:sp>
        <p:nvSpPr>
          <p:cNvPr id="4" name="文本框 3"/>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四、具体工作</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343995"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851776"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359558"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186733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37511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774392" y="1304629"/>
            <a:ext cx="1645762" cy="2686641"/>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nvCxnSpPr>
        <p:spPr>
          <a:xfrm>
            <a:off x="0" y="4319968"/>
            <a:ext cx="6505414" cy="0"/>
          </a:xfrm>
          <a:prstGeom prst="line">
            <a:avLst/>
          </a:prstGeom>
          <a:ln w="28575">
            <a:solidFill>
              <a:srgbClr val="F4C70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 y="4551524"/>
            <a:ext cx="5610386"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4783081"/>
            <a:ext cx="457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866216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857848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849479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841110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832741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824372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816003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807634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799266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790897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782528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774159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765790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757421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749052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740683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732315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723946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715577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707208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98839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90470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682101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673732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665364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656995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648626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640257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631888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623519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1" name="直接连接符 50"/>
          <p:cNvCxnSpPr/>
          <p:nvPr/>
        </p:nvCxnSpPr>
        <p:spPr>
          <a:xfrm>
            <a:off x="4766876" y="2074457"/>
            <a:ext cx="0" cy="10727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673045" y="2039243"/>
            <a:ext cx="914033" cy="1223412"/>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cs typeface="经典综艺体简" panose="02010609000101010101" pitchFamily="49" charset="-122"/>
              </a:rPr>
              <a:t>PART</a:t>
            </a:r>
            <a:endParaRPr lang="en-US" altLang="zh-CN" sz="2400" dirty="0">
              <a:solidFill>
                <a:schemeClr val="bg1"/>
              </a:solidFill>
              <a:latin typeface="Century Gothic" panose="020B0502020202020204" pitchFamily="34" charset="0"/>
              <a:cs typeface="经典综艺体简" panose="02010609000101010101" pitchFamily="49" charset="-122"/>
            </a:endParaRPr>
          </a:p>
          <a:p>
            <a:pPr algn="ctr"/>
            <a:r>
              <a:rPr lang="en-US" altLang="zh-CN" sz="4950" b="1" dirty="0">
                <a:solidFill>
                  <a:schemeClr val="bg1"/>
                </a:solidFill>
                <a:latin typeface="Century Gothic" panose="020B0502020202020204" pitchFamily="34" charset="0"/>
                <a:cs typeface="经典综艺体简" panose="02010609000101010101" pitchFamily="49" charset="-122"/>
              </a:rPr>
              <a:t>01</a:t>
            </a:r>
            <a:endParaRPr lang="zh-CN" altLang="en-US" sz="495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4983619" y="2345553"/>
            <a:ext cx="2502608" cy="553998"/>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rPr>
              <a:t>特种设备简介</a:t>
            </a:r>
            <a:endPar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343995"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851776"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359558"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186733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37511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774392" y="1304629"/>
            <a:ext cx="1645762" cy="2686641"/>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nvCxnSpPr>
        <p:spPr>
          <a:xfrm>
            <a:off x="0" y="4319968"/>
            <a:ext cx="6505414" cy="0"/>
          </a:xfrm>
          <a:prstGeom prst="line">
            <a:avLst/>
          </a:prstGeom>
          <a:ln w="28575">
            <a:solidFill>
              <a:srgbClr val="F4C70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 y="4551524"/>
            <a:ext cx="5610386"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4783081"/>
            <a:ext cx="457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866216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857848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849479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841110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832741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824372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816003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807634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799266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790897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782528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774159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765790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757421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749052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740683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732315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723946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715577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707208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98839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90470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682101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673732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665364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656995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648626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640257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631888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623519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1" name="直接连接符 50"/>
          <p:cNvCxnSpPr/>
          <p:nvPr/>
        </p:nvCxnSpPr>
        <p:spPr>
          <a:xfrm>
            <a:off x="4766876" y="2074457"/>
            <a:ext cx="0" cy="10727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673045" y="2039243"/>
            <a:ext cx="914033" cy="1223412"/>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cs typeface="经典综艺体简" panose="02010609000101010101" pitchFamily="49" charset="-122"/>
              </a:rPr>
              <a:t>PART</a:t>
            </a:r>
            <a:endParaRPr lang="en-US" altLang="zh-CN" sz="2400" dirty="0">
              <a:solidFill>
                <a:schemeClr val="bg1"/>
              </a:solidFill>
              <a:latin typeface="Century Gothic" panose="020B0502020202020204" pitchFamily="34" charset="0"/>
              <a:cs typeface="经典综艺体简" panose="02010609000101010101" pitchFamily="49" charset="-122"/>
            </a:endParaRPr>
          </a:p>
          <a:p>
            <a:pPr algn="ctr"/>
            <a:r>
              <a:rPr lang="en-US" altLang="zh-CN" sz="4950" b="1" dirty="0">
                <a:solidFill>
                  <a:schemeClr val="bg1"/>
                </a:solidFill>
                <a:latin typeface="Century Gothic" panose="020B0502020202020204" pitchFamily="34" charset="0"/>
                <a:cs typeface="经典综艺体简" panose="02010609000101010101" pitchFamily="49" charset="-122"/>
              </a:rPr>
              <a:t>05</a:t>
            </a:r>
            <a:endParaRPr lang="zh-CN" altLang="en-US" sz="495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4983619" y="2345553"/>
            <a:ext cx="1723549" cy="553998"/>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rPr>
              <a:t>法律依据</a:t>
            </a:r>
            <a:endPar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581978" y="1417955"/>
            <a:ext cx="7980045" cy="3726180"/>
            <a:chOff x="1233" y="2233"/>
            <a:chExt cx="12567" cy="5868"/>
          </a:xfrm>
        </p:grpSpPr>
        <p:sp>
          <p:nvSpPr>
            <p:cNvPr id="6" name="文本框 5"/>
            <p:cNvSpPr txBox="1"/>
            <p:nvPr/>
          </p:nvSpPr>
          <p:spPr>
            <a:xfrm>
              <a:off x="7054" y="2271"/>
              <a:ext cx="5192" cy="531"/>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a:t>
              </a:r>
              <a:r>
                <a:rPr lang="zh-CN" altLang="en-US" sz="1600" spc="100" noProof="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安全法</a:t>
              </a:r>
              <a:endPar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7054" y="3528"/>
              <a:ext cx="6747" cy="531"/>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a:t>
              </a:r>
              <a:r>
                <a:rPr lang="zh-CN" altLang="en-US" sz="1600" spc="100" noProof="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设备安全监察条例</a:t>
              </a:r>
              <a:endPar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7054" y="4786"/>
              <a:ext cx="5026" cy="531"/>
            </a:xfrm>
            <a:prstGeom prst="rect">
              <a:avLst/>
            </a:prstGeom>
            <a:noFill/>
          </p:spPr>
          <p:txBody>
            <a:bodyPr wrap="square" rtlCol="0" anchor="ctr" anchorCtr="0">
              <a:spAutoFit/>
            </a:bodyPr>
            <a:lstStyle/>
            <a:p>
              <a:pPr marR="0" lvl="0" indent="0" algn="just" defTabSz="914400" rtl="0" fontAlgn="ctr">
                <a:lnSpc>
                  <a:spcPct val="100000"/>
                </a:lnSpc>
                <a:spcBef>
                  <a:spcPts val="0"/>
                </a:spcBef>
                <a:spcAft>
                  <a:spcPts val="0"/>
                </a:spcAft>
                <a:buClrTx/>
                <a:buSzPct val="85000"/>
                <a:buNone/>
                <a:defRPr/>
              </a:pPr>
              <a:r>
                <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特种设备安全</a:t>
              </a:r>
              <a:r>
                <a:rPr lang="zh-CN" altLang="en-US" sz="1600" spc="100" noProof="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技术规范</a:t>
              </a:r>
              <a:endParaRPr lang="zh-CN" altLang="en-US" sz="16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4" name="组合 63"/>
            <p:cNvGrpSpPr/>
            <p:nvPr/>
          </p:nvGrpSpPr>
          <p:grpSpPr>
            <a:xfrm>
              <a:off x="1233" y="2873"/>
              <a:ext cx="5050" cy="5228"/>
              <a:chOff x="480" y="1856"/>
              <a:chExt cx="5803" cy="6007"/>
            </a:xfrm>
          </p:grpSpPr>
          <p:sp>
            <p:nvSpPr>
              <p:cNvPr id="24" name="Freeform 37"/>
              <p:cNvSpPr/>
              <p:nvPr/>
            </p:nvSpPr>
            <p:spPr bwMode="auto">
              <a:xfrm>
                <a:off x="2241" y="5023"/>
                <a:ext cx="2282" cy="2840"/>
              </a:xfrm>
              <a:custGeom>
                <a:avLst/>
                <a:gdLst>
                  <a:gd name="connsiteX0" fmla="*/ 868073 w 1563664"/>
                  <a:gd name="connsiteY0" fmla="*/ 17 h 1946074"/>
                  <a:gd name="connsiteX1" fmla="*/ 923882 w 1563664"/>
                  <a:gd name="connsiteY1" fmla="*/ 354374 h 1946074"/>
                  <a:gd name="connsiteX2" fmla="*/ 960791 w 1563664"/>
                  <a:gd name="connsiteY2" fmla="*/ 651592 h 1946074"/>
                  <a:gd name="connsiteX3" fmla="*/ 1084786 w 1563664"/>
                  <a:gd name="connsiteY3" fmla="*/ 466728 h 1946074"/>
                  <a:gd name="connsiteX4" fmla="*/ 1261033 w 1563664"/>
                  <a:gd name="connsiteY4" fmla="*/ 104382 h 1946074"/>
                  <a:gd name="connsiteX5" fmla="*/ 1229089 w 1563664"/>
                  <a:gd name="connsiteY5" fmla="*/ 447109 h 1946074"/>
                  <a:gd name="connsiteX6" fmla="*/ 1161570 w 1563664"/>
                  <a:gd name="connsiteY6" fmla="*/ 741293 h 1946074"/>
                  <a:gd name="connsiteX7" fmla="*/ 1337223 w 1563664"/>
                  <a:gd name="connsiteY7" fmla="*/ 585858 h 1946074"/>
                  <a:gd name="connsiteX8" fmla="*/ 1561349 w 1563664"/>
                  <a:gd name="connsiteY8" fmla="*/ 369745 h 1946074"/>
                  <a:gd name="connsiteX9" fmla="*/ 1441578 w 1563664"/>
                  <a:gd name="connsiteY9" fmla="*/ 631366 h 1946074"/>
                  <a:gd name="connsiteX10" fmla="*/ 1297868 w 1563664"/>
                  <a:gd name="connsiteY10" fmla="*/ 952552 h 1946074"/>
                  <a:gd name="connsiteX11" fmla="*/ 1168907 w 1563664"/>
                  <a:gd name="connsiteY11" fmla="*/ 1509470 h 1946074"/>
                  <a:gd name="connsiteX12" fmla="*/ 1146145 w 1563664"/>
                  <a:gd name="connsiteY12" fmla="*/ 1904580 h 1946074"/>
                  <a:gd name="connsiteX13" fmla="*/ 1144216 w 1563664"/>
                  <a:gd name="connsiteY13" fmla="*/ 1946074 h 1946074"/>
                  <a:gd name="connsiteX14" fmla="*/ 700729 w 1563664"/>
                  <a:gd name="connsiteY14" fmla="*/ 1946074 h 1946074"/>
                  <a:gd name="connsiteX15" fmla="*/ 701016 w 1563664"/>
                  <a:gd name="connsiteY15" fmla="*/ 1876164 h 1946074"/>
                  <a:gd name="connsiteX16" fmla="*/ 668480 w 1563664"/>
                  <a:gd name="connsiteY16" fmla="*/ 1492885 h 1946074"/>
                  <a:gd name="connsiteX17" fmla="*/ 458436 w 1563664"/>
                  <a:gd name="connsiteY17" fmla="*/ 1275559 h 1946074"/>
                  <a:gd name="connsiteX18" fmla="*/ 190064 w 1563664"/>
                  <a:gd name="connsiteY18" fmla="*/ 1044681 h 1946074"/>
                  <a:gd name="connsiteX19" fmla="*/ 31680 w 1563664"/>
                  <a:gd name="connsiteY19" fmla="*/ 985015 h 1946074"/>
                  <a:gd name="connsiteX20" fmla="*/ 29827 w 1563664"/>
                  <a:gd name="connsiteY20" fmla="*/ 879436 h 1946074"/>
                  <a:gd name="connsiteX21" fmla="*/ 295086 w 1563664"/>
                  <a:gd name="connsiteY21" fmla="*/ 893594 h 1946074"/>
                  <a:gd name="connsiteX22" fmla="*/ 559159 w 1563664"/>
                  <a:gd name="connsiteY22" fmla="*/ 939608 h 1946074"/>
                  <a:gd name="connsiteX23" fmla="*/ 532774 w 1563664"/>
                  <a:gd name="connsiteY23" fmla="*/ 583431 h 1946074"/>
                  <a:gd name="connsiteX24" fmla="*/ 443095 w 1563664"/>
                  <a:gd name="connsiteY24" fmla="*/ 95786 h 1946074"/>
                  <a:gd name="connsiteX25" fmla="*/ 623640 w 1563664"/>
                  <a:gd name="connsiteY25" fmla="*/ 338395 h 1946074"/>
                  <a:gd name="connsiteX26" fmla="*/ 775947 w 1563664"/>
                  <a:gd name="connsiteY26" fmla="*/ 641782 h 1946074"/>
                  <a:gd name="connsiteX27" fmla="*/ 777800 w 1563664"/>
                  <a:gd name="connsiteY27" fmla="*/ 329799 h 1946074"/>
                  <a:gd name="connsiteX28" fmla="*/ 868073 w 1563664"/>
                  <a:gd name="connsiteY28" fmla="*/ 17 h 194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3664" h="1946074">
                    <a:moveTo>
                      <a:pt x="868073" y="17"/>
                    </a:moveTo>
                    <a:cubicBezTo>
                      <a:pt x="912245" y="-1197"/>
                      <a:pt x="918397" y="61402"/>
                      <a:pt x="923882" y="354374"/>
                    </a:cubicBezTo>
                    <a:cubicBezTo>
                      <a:pt x="927587" y="554609"/>
                      <a:pt x="940483" y="649772"/>
                      <a:pt x="960791" y="651592"/>
                    </a:cubicBezTo>
                    <a:cubicBezTo>
                      <a:pt x="1009263" y="655334"/>
                      <a:pt x="1038761" y="590813"/>
                      <a:pt x="1084786" y="466728"/>
                    </a:cubicBezTo>
                    <a:cubicBezTo>
                      <a:pt x="1133925" y="332833"/>
                      <a:pt x="1172020" y="84157"/>
                      <a:pt x="1261033" y="104382"/>
                    </a:cubicBezTo>
                    <a:cubicBezTo>
                      <a:pt x="1333518" y="120968"/>
                      <a:pt x="1296015" y="219872"/>
                      <a:pt x="1229089" y="447109"/>
                    </a:cubicBezTo>
                    <a:cubicBezTo>
                      <a:pt x="1188548" y="584644"/>
                      <a:pt x="1136371" y="735731"/>
                      <a:pt x="1161570" y="741293"/>
                    </a:cubicBezTo>
                    <a:cubicBezTo>
                      <a:pt x="1186769" y="746754"/>
                      <a:pt x="1260440" y="690931"/>
                      <a:pt x="1337223" y="585858"/>
                    </a:cubicBezTo>
                    <a:cubicBezTo>
                      <a:pt x="1413933" y="480886"/>
                      <a:pt x="1525699" y="284392"/>
                      <a:pt x="1561349" y="369745"/>
                    </a:cubicBezTo>
                    <a:cubicBezTo>
                      <a:pt x="1579136" y="412118"/>
                      <a:pt x="1490124" y="562598"/>
                      <a:pt x="1441578" y="631366"/>
                    </a:cubicBezTo>
                    <a:cubicBezTo>
                      <a:pt x="1401704" y="688403"/>
                      <a:pt x="1324327" y="812488"/>
                      <a:pt x="1297868" y="952552"/>
                    </a:cubicBezTo>
                    <a:cubicBezTo>
                      <a:pt x="1271483" y="1092515"/>
                      <a:pt x="1292384" y="1257760"/>
                      <a:pt x="1168907" y="1509470"/>
                    </a:cubicBezTo>
                    <a:cubicBezTo>
                      <a:pt x="1168907" y="1509470"/>
                      <a:pt x="1158235" y="1657315"/>
                      <a:pt x="1146145" y="1904580"/>
                    </a:cubicBezTo>
                    <a:lnTo>
                      <a:pt x="1144216" y="1946074"/>
                    </a:lnTo>
                    <a:lnTo>
                      <a:pt x="700729" y="1946074"/>
                    </a:lnTo>
                    <a:lnTo>
                      <a:pt x="701016" y="1876164"/>
                    </a:lnTo>
                    <a:cubicBezTo>
                      <a:pt x="701016" y="1876164"/>
                      <a:pt x="705315" y="1586227"/>
                      <a:pt x="668480" y="1492885"/>
                    </a:cubicBezTo>
                    <a:cubicBezTo>
                      <a:pt x="631644" y="1399543"/>
                      <a:pt x="592289" y="1352922"/>
                      <a:pt x="458436" y="1275559"/>
                    </a:cubicBezTo>
                    <a:cubicBezTo>
                      <a:pt x="323991" y="1198195"/>
                      <a:pt x="279151" y="1102931"/>
                      <a:pt x="190064" y="1044681"/>
                    </a:cubicBezTo>
                    <a:cubicBezTo>
                      <a:pt x="101645" y="986329"/>
                      <a:pt x="60511" y="973992"/>
                      <a:pt x="31680" y="985015"/>
                    </a:cubicBezTo>
                    <a:cubicBezTo>
                      <a:pt x="3442" y="996139"/>
                      <a:pt x="-21758" y="937787"/>
                      <a:pt x="29827" y="879436"/>
                    </a:cubicBezTo>
                    <a:cubicBezTo>
                      <a:pt x="81411" y="821084"/>
                      <a:pt x="185173" y="824826"/>
                      <a:pt x="295086" y="893594"/>
                    </a:cubicBezTo>
                    <a:cubicBezTo>
                      <a:pt x="404999" y="962362"/>
                      <a:pt x="466441" y="1030523"/>
                      <a:pt x="559159" y="939608"/>
                    </a:cubicBezTo>
                    <a:cubicBezTo>
                      <a:pt x="626679" y="873267"/>
                      <a:pt x="597848" y="744327"/>
                      <a:pt x="532774" y="583431"/>
                    </a:cubicBezTo>
                    <a:cubicBezTo>
                      <a:pt x="467627" y="422535"/>
                      <a:pt x="382320" y="160914"/>
                      <a:pt x="443095" y="95786"/>
                    </a:cubicBezTo>
                    <a:cubicBezTo>
                      <a:pt x="528476" y="4366"/>
                      <a:pt x="567757" y="200253"/>
                      <a:pt x="623640" y="338395"/>
                    </a:cubicBezTo>
                    <a:cubicBezTo>
                      <a:pt x="679523" y="476537"/>
                      <a:pt x="718804" y="666964"/>
                      <a:pt x="775947" y="641782"/>
                    </a:cubicBezTo>
                    <a:cubicBezTo>
                      <a:pt x="789436" y="636220"/>
                      <a:pt x="772241" y="480279"/>
                      <a:pt x="777800" y="329799"/>
                    </a:cubicBezTo>
                    <a:cubicBezTo>
                      <a:pt x="783285" y="178712"/>
                      <a:pt x="763644" y="3759"/>
                      <a:pt x="868073" y="17"/>
                    </a:cubicBezTo>
                    <a:close/>
                  </a:path>
                </a:pathLst>
              </a:custGeom>
              <a:solidFill>
                <a:schemeClr val="bg1">
                  <a:lumMod val="75000"/>
                </a:schemeClr>
              </a:solidFill>
              <a:ln>
                <a:noFill/>
              </a:ln>
            </p:spPr>
            <p:txBody>
              <a:bodyPr vert="horz" wrap="square" lIns="67500" tIns="35100" rIns="67500" bIns="3510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75" dirty="0">
                  <a:sym typeface="Arial" panose="020B0604020202020204" pitchFamily="34" charset="0"/>
                </a:endParaRPr>
              </a:p>
            </p:txBody>
          </p:sp>
          <p:sp>
            <p:nvSpPr>
              <p:cNvPr id="26" name="AutoShape 4"/>
              <p:cNvSpPr/>
              <p:nvPr/>
            </p:nvSpPr>
            <p:spPr bwMode="auto">
              <a:xfrm>
                <a:off x="3731" y="2779"/>
                <a:ext cx="2552" cy="2677"/>
              </a:xfrm>
              <a:custGeom>
                <a:avLst/>
                <a:gdLst/>
                <a:ahLst/>
                <a:cxnLst/>
                <a:rect l="0" t="0" r="r" b="b"/>
                <a:pathLst>
                  <a:path w="19417" h="20101">
                    <a:moveTo>
                      <a:pt x="438" y="10902"/>
                    </a:moveTo>
                    <a:cubicBezTo>
                      <a:pt x="438" y="10902"/>
                      <a:pt x="-1791" y="4369"/>
                      <a:pt x="3812" y="1435"/>
                    </a:cubicBezTo>
                    <a:cubicBezTo>
                      <a:pt x="9415" y="-1499"/>
                      <a:pt x="19005" y="-234"/>
                      <a:pt x="19407" y="8036"/>
                    </a:cubicBezTo>
                    <a:cubicBezTo>
                      <a:pt x="19809" y="16299"/>
                      <a:pt x="8269" y="20101"/>
                      <a:pt x="7254" y="20101"/>
                    </a:cubicBezTo>
                    <a:cubicBezTo>
                      <a:pt x="7254" y="20101"/>
                      <a:pt x="8535" y="18432"/>
                      <a:pt x="8808" y="17100"/>
                    </a:cubicBezTo>
                    <a:cubicBezTo>
                      <a:pt x="8815" y="17107"/>
                      <a:pt x="1590" y="17302"/>
                      <a:pt x="438" y="10902"/>
                    </a:cubicBezTo>
                    <a:close/>
                    <a:moveTo>
                      <a:pt x="438" y="10902"/>
                    </a:moveTo>
                  </a:path>
                </a:pathLst>
              </a:custGeom>
              <a:solidFill>
                <a:srgbClr val="333F50">
                  <a:alpha val="81000"/>
                </a:srgbClr>
              </a:solidFill>
              <a:ln>
                <a:noFill/>
              </a:ln>
            </p:spPr>
            <p:txBody>
              <a:bodyPr vert="horz" wrap="square" lIns="67500" tIns="35100" rIns="67500" bIns="3510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lnSpc>
                    <a:spcPct val="100000"/>
                  </a:lnSpc>
                </a:pPr>
                <a:r>
                  <a:rPr 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AutoShape 3"/>
              <p:cNvSpPr/>
              <p:nvPr/>
            </p:nvSpPr>
            <p:spPr bwMode="auto">
              <a:xfrm>
                <a:off x="1597" y="1856"/>
                <a:ext cx="3042" cy="3254"/>
              </a:xfrm>
              <a:custGeom>
                <a:avLst/>
                <a:gdLst/>
                <a:ahLst/>
                <a:cxnLst/>
                <a:rect l="0" t="0" r="r" b="b"/>
                <a:pathLst>
                  <a:path w="17246" h="19694">
                    <a:moveTo>
                      <a:pt x="9293" y="16819"/>
                    </a:moveTo>
                    <a:cubicBezTo>
                      <a:pt x="9293" y="16819"/>
                      <a:pt x="10944" y="15945"/>
                      <a:pt x="11314" y="19693"/>
                    </a:cubicBezTo>
                    <a:cubicBezTo>
                      <a:pt x="11314" y="19693"/>
                      <a:pt x="13742" y="16401"/>
                      <a:pt x="13158" y="14665"/>
                    </a:cubicBezTo>
                    <a:cubicBezTo>
                      <a:pt x="13158" y="14665"/>
                      <a:pt x="18963" y="10439"/>
                      <a:pt x="16738" y="4554"/>
                    </a:cubicBezTo>
                    <a:cubicBezTo>
                      <a:pt x="14514" y="-1337"/>
                      <a:pt x="8983" y="-469"/>
                      <a:pt x="6007" y="1391"/>
                    </a:cubicBezTo>
                    <a:cubicBezTo>
                      <a:pt x="3031" y="3252"/>
                      <a:pt x="-2637" y="8389"/>
                      <a:pt x="1406" y="14329"/>
                    </a:cubicBezTo>
                    <a:cubicBezTo>
                      <a:pt x="5443" y="20263"/>
                      <a:pt x="9293" y="16819"/>
                      <a:pt x="9293" y="16819"/>
                    </a:cubicBezTo>
                    <a:close/>
                    <a:moveTo>
                      <a:pt x="9293" y="16819"/>
                    </a:moveTo>
                  </a:path>
                </a:pathLst>
              </a:custGeom>
              <a:solidFill>
                <a:srgbClr val="7E7E7E">
                  <a:alpha val="82000"/>
                </a:srgbClr>
              </a:solidFill>
              <a:ln>
                <a:noFill/>
              </a:ln>
            </p:spPr>
            <p:txBody>
              <a:bodyPr vert="horz" wrap="square" lIns="67500" tIns="35100" rIns="67500" bIns="3510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lnSpc>
                    <a:spcPct val="100000"/>
                  </a:lnSpc>
                </a:pPr>
                <a:r>
                  <a:rPr 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AutoShape 2"/>
              <p:cNvSpPr/>
              <p:nvPr/>
            </p:nvSpPr>
            <p:spPr bwMode="auto">
              <a:xfrm>
                <a:off x="480" y="3906"/>
                <a:ext cx="2032" cy="1892"/>
              </a:xfrm>
              <a:custGeom>
                <a:avLst/>
                <a:gdLst/>
                <a:ahLst/>
                <a:cxnLst/>
                <a:rect l="0" t="0" r="r" b="b"/>
                <a:pathLst>
                  <a:path w="18386" h="19236">
                    <a:moveTo>
                      <a:pt x="14685" y="14523"/>
                    </a:moveTo>
                    <a:cubicBezTo>
                      <a:pt x="14685" y="14523"/>
                      <a:pt x="13428" y="15798"/>
                      <a:pt x="18303" y="19150"/>
                    </a:cubicBezTo>
                    <a:cubicBezTo>
                      <a:pt x="18303" y="19150"/>
                      <a:pt x="12933" y="19943"/>
                      <a:pt x="9851" y="16727"/>
                    </a:cubicBezTo>
                    <a:cubicBezTo>
                      <a:pt x="9851" y="16727"/>
                      <a:pt x="3719" y="18522"/>
                      <a:pt x="912" y="12527"/>
                    </a:cubicBezTo>
                    <a:cubicBezTo>
                      <a:pt x="-1894" y="6533"/>
                      <a:pt x="2364" y="2324"/>
                      <a:pt x="5666" y="1021"/>
                    </a:cubicBezTo>
                    <a:cubicBezTo>
                      <a:pt x="8967" y="-281"/>
                      <a:pt x="16405" y="-1657"/>
                      <a:pt x="18051" y="5941"/>
                    </a:cubicBezTo>
                    <a:cubicBezTo>
                      <a:pt x="19706" y="13548"/>
                      <a:pt x="14685" y="14523"/>
                      <a:pt x="14685" y="14523"/>
                    </a:cubicBezTo>
                    <a:close/>
                    <a:moveTo>
                      <a:pt x="14685" y="14523"/>
                    </a:moveTo>
                  </a:path>
                </a:pathLst>
              </a:custGeom>
              <a:solidFill>
                <a:srgbClr val="333F50"/>
              </a:solidFill>
              <a:ln>
                <a:noFill/>
              </a:ln>
            </p:spPr>
            <p:txBody>
              <a:bodyPr vert="horz" wrap="square" lIns="67500" tIns="35100" rIns="67500" bIns="3510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lnSpc>
                    <a:spcPct val="100000"/>
                  </a:lnSpc>
                </a:pPr>
                <a:r>
                  <a:rPr 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4" name="Oval 146"/>
            <p:cNvSpPr/>
            <p:nvPr/>
          </p:nvSpPr>
          <p:spPr>
            <a:xfrm>
              <a:off x="6447" y="3491"/>
              <a:ext cx="606" cy="606"/>
            </a:xfrm>
            <a:prstGeom prst="ellipse">
              <a:avLst/>
            </a:prstGeom>
            <a:solidFill>
              <a:srgbClr val="7E7E7E"/>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Oval 149"/>
            <p:cNvSpPr/>
            <p:nvPr/>
          </p:nvSpPr>
          <p:spPr>
            <a:xfrm>
              <a:off x="6447" y="4749"/>
              <a:ext cx="606" cy="606"/>
            </a:xfrm>
            <a:prstGeom prst="ellipse">
              <a:avLst/>
            </a:prstGeom>
            <a:solidFill>
              <a:srgbClr val="333F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Oval 137"/>
            <p:cNvSpPr/>
            <p:nvPr/>
          </p:nvSpPr>
          <p:spPr>
            <a:xfrm>
              <a:off x="6447" y="2233"/>
              <a:ext cx="606" cy="606"/>
            </a:xfrm>
            <a:prstGeom prst="ellipse">
              <a:avLst/>
            </a:prstGeom>
            <a:solidFill>
              <a:srgbClr val="333F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7500" tIns="35100" rIns="67500" bIns="351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sz="14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5" name="文本框 14"/>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五、法律依据</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şļiḍè"/>
          <p:cNvSpPr/>
          <p:nvPr/>
        </p:nvSpPr>
        <p:spPr>
          <a:xfrm>
            <a:off x="3401991" y="482445"/>
            <a:ext cx="2340017" cy="339725"/>
          </a:xfrm>
          <a:prstGeom prst="rect">
            <a:avLst/>
          </a:prstGeom>
          <a:solidFill>
            <a:schemeClr val="tx2">
              <a:lumMod val="75000"/>
            </a:schemeClr>
          </a:solidFill>
          <a:ln>
            <a:noFill/>
          </a:ln>
        </p:spPr>
        <p:txBody>
          <a:bodyPr wrap="square" lIns="90170" tIns="46990" rIns="90170" bIns="46990" anchor="ctr" anchorCtr="0">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1200" cap="none" spc="1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特种设备安全监察条例</a:t>
            </a:r>
            <a:endParaRPr kumimoji="0" lang="zh-CN" altLang="en-US" sz="1600" b="1" i="0" u="none" strike="noStrike" kern="1200" cap="none" spc="1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1" name="组合 30"/>
          <p:cNvGrpSpPr/>
          <p:nvPr/>
        </p:nvGrpSpPr>
        <p:grpSpPr>
          <a:xfrm>
            <a:off x="1097915" y="1044380"/>
            <a:ext cx="6948170" cy="3750310"/>
            <a:chOff x="1110" y="2256"/>
            <a:chExt cx="10942" cy="5906"/>
          </a:xfrm>
        </p:grpSpPr>
        <p:sp>
          <p:nvSpPr>
            <p:cNvPr id="2" name="文本框 1"/>
            <p:cNvSpPr txBox="1"/>
            <p:nvPr/>
          </p:nvSpPr>
          <p:spPr>
            <a:xfrm>
              <a:off x="2414" y="6904"/>
              <a:ext cx="9476"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法律责任：</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各方的法律责任，包括行政责任、民事责任和刑事责任等</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nvSpPr>
          <p:spPr>
            <a:xfrm>
              <a:off x="1110" y="2256"/>
              <a:ext cx="1304" cy="48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第一章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2414" y="2256"/>
              <a:ext cx="5411"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Tx/>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总则：</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特种设备定义、范围、分类</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矩形 18"/>
            <p:cNvSpPr/>
            <p:nvPr/>
          </p:nvSpPr>
          <p:spPr>
            <a:xfrm>
              <a:off x="1110" y="3026"/>
              <a:ext cx="1304" cy="483"/>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第二章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414" y="3026"/>
              <a:ext cx="6402"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特种设备的生产：</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生产单位的要求</a:t>
              </a: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义务</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矩形 20"/>
            <p:cNvSpPr/>
            <p:nvPr/>
          </p:nvSpPr>
          <p:spPr>
            <a:xfrm>
              <a:off x="1110" y="3809"/>
              <a:ext cx="1304" cy="48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第三章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1110" y="4579"/>
              <a:ext cx="1304" cy="483"/>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第四章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1110" y="5351"/>
              <a:ext cx="1304" cy="48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第五章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1110" y="6121"/>
              <a:ext cx="1304" cy="483"/>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第六章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1110" y="6904"/>
              <a:ext cx="1304" cy="483"/>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第七章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2414" y="3809"/>
              <a:ext cx="7688"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特种设备的使用：</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使用单位的责任、义务</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2414" y="4579"/>
              <a:ext cx="5575"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检验检测：</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检验检测的周期、注意事项</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文本框 28"/>
            <p:cNvSpPr txBox="1"/>
            <p:nvPr/>
          </p:nvSpPr>
          <p:spPr>
            <a:xfrm>
              <a:off x="2414" y="5351"/>
              <a:ext cx="8170"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监督检查：</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监督管理部门的职权和执法工作的职责</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2414" y="6121"/>
              <a:ext cx="9638"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事故预防和调查处理：</a:t>
              </a:r>
              <a:r>
                <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应急预案的制定、启动，事故报告、调查及处理</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矩形 25"/>
            <p:cNvSpPr/>
            <p:nvPr/>
          </p:nvSpPr>
          <p:spPr>
            <a:xfrm>
              <a:off x="1110" y="7679"/>
              <a:ext cx="1304" cy="483"/>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lang="zh-CN" altLang="en-US" sz="1400" b="1" spc="100">
                  <a:solidFill>
                    <a:prstClr val="white"/>
                  </a:solidFill>
                  <a:latin typeface="微软雅黑" panose="020B0503020204020204" pitchFamily="34" charset="-122"/>
                  <a:ea typeface="微软雅黑" panose="020B0503020204020204" pitchFamily="34" charset="-122"/>
                </a:rPr>
                <a:t>八</a:t>
              </a:r>
              <a:r>
                <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章</a:t>
              </a:r>
              <a:endParaRPr kumimoji="0" lang="zh-CN" altLang="en-US" sz="1400" b="1" i="0" u="none" strike="noStrike" kern="1200" cap="none" spc="1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nvSpPr>
          <p:spPr>
            <a:xfrm>
              <a:off x="2414" y="7679"/>
              <a:ext cx="9638" cy="483"/>
            </a:xfrm>
            <a:prstGeom prst="rect">
              <a:avLst/>
            </a:prstGeom>
            <a:noFill/>
          </p:spPr>
          <p:txBody>
            <a:bodyPr wrap="square" rtlCol="0" anchor="ctr" anchorCtr="0">
              <a:spAutoFit/>
            </a:bodyPr>
            <a:lstStyle/>
            <a:p>
              <a:pPr marL="0" marR="0" lvl="0" indent="0" algn="just" defTabSz="914400" rtl="0" eaLnBrk="1" fontAlgn="auto" latinLnBrk="0" hangingPunct="1">
                <a:lnSpc>
                  <a:spcPct val="100000"/>
                </a:lnSpc>
                <a:spcBef>
                  <a:spcPct val="0"/>
                </a:spcBef>
                <a:spcAft>
                  <a:spcPts val="0"/>
                </a:spcAft>
                <a:buClr>
                  <a:prstClr val="black"/>
                </a:buClr>
                <a:buSzPct val="85000"/>
                <a:buFontTx/>
                <a:buNone/>
                <a:defRPr/>
              </a:pPr>
              <a:r>
                <a:rPr kumimoji="0" lang="zh-CN" altLang="en-US" sz="1400" b="1" i="0" u="none" strike="noStrike" kern="1200" cap="none" spc="10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附则</a:t>
              </a:r>
              <a:endParaRPr kumimoji="0" lang="zh-CN" altLang="en-US" sz="1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4" name="文本框 33"/>
          <p:cNvSpPr txBox="1"/>
          <p:nvPr/>
        </p:nvSpPr>
        <p:spPr>
          <a:xfrm>
            <a:off x="980426" y="499997"/>
            <a:ext cx="1646605" cy="369332"/>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五、法律依据</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107473" y="3283926"/>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0426" y="500513"/>
            <a:ext cx="2113280" cy="368300"/>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一、特种设备简介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ïşļiḍè"/>
          <p:cNvSpPr/>
          <p:nvPr/>
        </p:nvSpPr>
        <p:spPr>
          <a:xfrm>
            <a:off x="3725994" y="1092200"/>
            <a:ext cx="1692012"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特种设备的定义</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542290" y="1848485"/>
            <a:ext cx="8059420" cy="2565400"/>
            <a:chOff x="168" y="2986"/>
            <a:chExt cx="12692" cy="4040"/>
          </a:xfrm>
        </p:grpSpPr>
        <p:grpSp>
          <p:nvGrpSpPr>
            <p:cNvPr id="7" name="组合 6"/>
            <p:cNvGrpSpPr/>
            <p:nvPr/>
          </p:nvGrpSpPr>
          <p:grpSpPr>
            <a:xfrm>
              <a:off x="168" y="2986"/>
              <a:ext cx="7077" cy="4041"/>
              <a:chOff x="138" y="2511"/>
              <a:chExt cx="7892" cy="4506"/>
            </a:xfrm>
          </p:grpSpPr>
          <p:grpSp>
            <p:nvGrpSpPr>
              <p:cNvPr id="17" name="iṣlïdé"/>
              <p:cNvGrpSpPr/>
              <p:nvPr/>
            </p:nvGrpSpPr>
            <p:grpSpPr bwMode="auto">
              <a:xfrm>
                <a:off x="138" y="2511"/>
                <a:ext cx="7893" cy="4506"/>
                <a:chOff x="8540751" y="4843463"/>
                <a:chExt cx="8012112" cy="4562475"/>
              </a:xfrm>
              <a:effectLst/>
            </p:grpSpPr>
            <p:sp>
              <p:nvSpPr>
                <p:cNvPr id="19" name="îş1ïḍè"/>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sz="1350">
                    <a:ea typeface="微软雅黑" panose="020B0503020204020204" pitchFamily="34" charset="-122"/>
                  </a:endParaRPr>
                </a:p>
              </p:txBody>
            </p:sp>
            <p:sp>
              <p:nvSpPr>
                <p:cNvPr id="20" name="îṣ1îḑé"/>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sz="1350">
                    <a:ea typeface="微软雅黑" panose="020B0503020204020204" pitchFamily="34" charset="-122"/>
                  </a:endParaRPr>
                </a:p>
              </p:txBody>
            </p:sp>
            <p:sp>
              <p:nvSpPr>
                <p:cNvPr id="21" name="íŝlîḋè"/>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sz="1350">
                    <a:ea typeface="微软雅黑" panose="020B0503020204020204" pitchFamily="34" charset="-122"/>
                  </a:endParaRPr>
                </a:p>
              </p:txBody>
            </p:sp>
            <p:sp>
              <p:nvSpPr>
                <p:cNvPr id="22" name="îš1îḓè"/>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sz="1350">
                    <a:ea typeface="微软雅黑" panose="020B0503020204020204" pitchFamily="34" charset="-122"/>
                  </a:endParaRPr>
                </a:p>
              </p:txBody>
            </p:sp>
            <p:sp>
              <p:nvSpPr>
                <p:cNvPr id="23" name="iṡ1îdè"/>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sz="1350">
                    <a:ea typeface="微软雅黑" panose="020B0503020204020204" pitchFamily="34" charset="-122"/>
                  </a:endParaRPr>
                </a:p>
              </p:txBody>
            </p:sp>
            <p:sp>
              <p:nvSpPr>
                <p:cNvPr id="24" name="iS1idé"/>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sz="1350">
                    <a:ea typeface="微软雅黑" panose="020B0503020204020204" pitchFamily="34" charset="-122"/>
                  </a:endParaRPr>
                </a:p>
              </p:txBody>
            </p:sp>
          </p:grpSp>
          <p:pic>
            <p:nvPicPr>
              <p:cNvPr id="3" name="图片 2" descr="特种设备图片.png"/>
              <p:cNvPicPr>
                <a:picLocks noChangeAspect="1"/>
              </p:cNvPicPr>
              <p:nvPr/>
            </p:nvPicPr>
            <p:blipFill>
              <a:blip r:embed="rId1" cstate="print"/>
              <a:stretch>
                <a:fillRect/>
              </a:stretch>
            </p:blipFill>
            <p:spPr>
              <a:xfrm>
                <a:off x="1191" y="2828"/>
                <a:ext cx="5839" cy="3701"/>
              </a:xfrm>
              <a:prstGeom prst="rect">
                <a:avLst/>
              </a:prstGeom>
            </p:spPr>
          </p:pic>
        </p:grpSp>
        <p:sp>
          <p:nvSpPr>
            <p:cNvPr id="18" name="文本框 17"/>
            <p:cNvSpPr txBox="1"/>
            <p:nvPr/>
          </p:nvSpPr>
          <p:spPr>
            <a:xfrm>
              <a:off x="7827" y="3408"/>
              <a:ext cx="4616" cy="3197"/>
            </a:xfrm>
            <a:prstGeom prst="rect">
              <a:avLst/>
            </a:prstGeom>
            <a:noFill/>
          </p:spPr>
          <p:txBody>
            <a:bodyPr wrap="square" rtlCol="0" anchor="ctr" anchorCtr="0">
              <a:spAutoFit/>
            </a:bodyPr>
            <a:lstStyle/>
            <a:p>
              <a:pPr marR="0" lvl="0" indent="0" algn="just" defTabSz="914400" rtl="0" eaLnBrk="1" fontAlgn="auto" latinLnBrk="0" hangingPunct="1">
                <a:lnSpc>
                  <a:spcPct val="150000"/>
                </a:lnSpc>
                <a:spcBef>
                  <a:spcPct val="0"/>
                </a:spcBef>
                <a:spcAft>
                  <a:spcPts val="0"/>
                </a:spcAft>
                <a:buClrTx/>
                <a:buSzPct val="85000"/>
                <a:buNone/>
                <a:defRPr/>
              </a:pP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指涉及生命安全、危险性较大的锅炉、压力容器（含气瓶）、压力管道、电梯、起重机械、客运索道、大型游乐设施、场（厂）内专用机动车辆，以及法律、行政法规规定的其他特种设备。</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í$ľíḍé"/>
            <p:cNvSpPr/>
            <p:nvPr/>
          </p:nvSpPr>
          <p:spPr>
            <a:xfrm>
              <a:off x="7410" y="2986"/>
              <a:ext cx="5450" cy="4041"/>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350000" anchor="t" anchorCtr="1">
              <a:normAutofit/>
            </a:bodyPr>
            <a:lstStyle/>
            <a:p>
              <a:pPr>
                <a:lnSpc>
                  <a:spcPct val="150000"/>
                </a:lnSpc>
                <a:buSzPct val="25000"/>
              </a:pPr>
              <a:endParaRPr lang="de-DE" altLang="zh-CN" sz="900" dirty="0">
                <a:solidFill>
                  <a:schemeClr val="tx1">
                    <a:lumMod val="95000"/>
                    <a:lumOff val="5000"/>
                  </a:schemeClr>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şļiḍè"/>
          <p:cNvSpPr/>
          <p:nvPr/>
        </p:nvSpPr>
        <p:spPr>
          <a:xfrm>
            <a:off x="3725994" y="977900"/>
            <a:ext cx="1692012"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特种设备的定义</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971550" y="1438910"/>
            <a:ext cx="7200265" cy="6502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锅炉：</a:t>
            </a: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利用各种燃料、电或者其他能源，将所盛装的液体加热到一定的参数，并对外输出热能的设备。</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972185" y="2128520"/>
            <a:ext cx="7199630" cy="6502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压力容器：</a:t>
            </a: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盛装气体或者液体，承载一定压力的密闭设备，分为固定式容器和移动式容器。</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971550" y="2835910"/>
            <a:ext cx="5732780" cy="306705"/>
          </a:xfrm>
          <a:prstGeom prst="rect">
            <a:avLst/>
          </a:prstGeom>
          <a:noFill/>
        </p:spPr>
        <p:txBody>
          <a:bodyPr wrap="square" rtlCol="0" anchor="ctr" anchorCtr="0">
            <a:spAutoFit/>
          </a:bodyPr>
          <a:lstStyle/>
          <a:p>
            <a:pPr marR="0" lvl="0" indent="0" algn="just" defTabSz="914400" rtl="0" eaLnBrk="1" fontAlgn="auto" latinLnBrk="0" hangingPunct="1">
              <a:lnSpc>
                <a:spcPct val="100000"/>
              </a:lnSpc>
              <a:spcBef>
                <a:spcPct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压力管道：</a:t>
            </a: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利用一定的压力，用于输送气体或者液体的管状设备。</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971550" y="3144520"/>
            <a:ext cx="7200265" cy="6502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电梯：</a:t>
            </a: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动力驱动，利用沿刚性导轨运行的箱体或者沿固定线路运行的梯级进行升降或者平行运送人、货物的机电设备。</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972185" y="3834765"/>
            <a:ext cx="7200265" cy="650240"/>
          </a:xfrm>
          <a:prstGeom prst="rect">
            <a:avLst/>
          </a:prstGeom>
          <a:noFill/>
        </p:spPr>
        <p:txBody>
          <a:bodyPr wrap="square" rtlCol="0" anchor="ctr" anchorCtr="0">
            <a:spAutoFit/>
          </a:bodyPr>
          <a:lstStyle/>
          <a:p>
            <a:pPr marR="0" lvl="0" indent="0" algn="just" defTabSz="914400" rtl="0" eaLnBrk="1" fontAlgn="auto" latinLnBrk="0" hangingPunct="1">
              <a:lnSpc>
                <a:spcPct val="130000"/>
              </a:lnSpc>
              <a:spcBef>
                <a:spcPts val="0"/>
              </a:spcBef>
              <a:spcAft>
                <a:spcPts val="0"/>
              </a:spcAft>
              <a:buClrTx/>
              <a:buSzPct val="85000"/>
              <a:buNone/>
              <a:defRPr/>
            </a:pPr>
            <a:r>
              <a:rPr lang="zh-CN" altLang="en-US" sz="1400" b="1" spc="100" noProof="0" dirty="0">
                <a:solidFill>
                  <a:srgbClr val="333F5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场（厂）内专用机动车辆：</a:t>
            </a:r>
            <a:r>
              <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除道路交通、农用车辆以外仅在工厂厂区、旅游景区、游乐场所等特定区域使用的专用机动车辆。</a:t>
            </a:r>
            <a:endParaRPr lang="zh-CN" altLang="en-US" sz="1400" spc="100" noProof="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6" name="直接连接符 25"/>
          <p:cNvCxnSpPr/>
          <p:nvPr/>
        </p:nvCxnSpPr>
        <p:spPr>
          <a:xfrm flipV="1">
            <a:off x="971550" y="2139315"/>
            <a:ext cx="7200265"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972185" y="2799080"/>
            <a:ext cx="7200265"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971550" y="3183255"/>
            <a:ext cx="7200265"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972185" y="3844925"/>
            <a:ext cx="7200265"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1550" y="4535170"/>
            <a:ext cx="7200265" cy="0"/>
          </a:xfrm>
          <a:prstGeom prst="line">
            <a:avLst/>
          </a:prstGeom>
          <a:ln w="19050">
            <a:solidFill>
              <a:srgbClr val="7E7E7E"/>
            </a:solidFill>
            <a:prstDash val="sys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80426" y="500513"/>
            <a:ext cx="2113280" cy="368300"/>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一、特种设备简介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şļiḍè"/>
          <p:cNvSpPr/>
          <p:nvPr/>
        </p:nvSpPr>
        <p:spPr>
          <a:xfrm>
            <a:off x="1520825" y="2093595"/>
            <a:ext cx="360045" cy="1570990"/>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特种设备分类</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 name="ïşļiḍè"/>
          <p:cNvSpPr/>
          <p:nvPr/>
        </p:nvSpPr>
        <p:spPr>
          <a:xfrm>
            <a:off x="2666365" y="2724785"/>
            <a:ext cx="972185" cy="309245"/>
          </a:xfrm>
          <a:prstGeom prst="rect">
            <a:avLst/>
          </a:prstGeom>
          <a:solidFill>
            <a:srgbClr val="333F50"/>
          </a:solidFill>
          <a:ln>
            <a:noFill/>
          </a:ln>
        </p:spPr>
        <p:txBody>
          <a:bodyPr wrap="square" lIns="90170" tIns="46990" rIns="90170" bIns="46990" anchor="ctr" anchorCtr="0">
            <a:spAutoFit/>
          </a:bodyPr>
          <a:lstStyle/>
          <a:p>
            <a:pPr algn="ctr" fontAlgn="auto">
              <a:spcBef>
                <a:spcPct val="0"/>
              </a:spcBef>
              <a:buNone/>
            </a:pPr>
            <a:r>
              <a:rPr lang="zh-CN" altLang="en-US" sz="1400" b="1" spc="100" dirty="0">
                <a:solidFill>
                  <a:schemeClr val="bg1"/>
                </a:solidFill>
                <a:uFillTx/>
                <a:latin typeface="微软雅黑" panose="020B0503020204020204" pitchFamily="34" charset="-122"/>
                <a:ea typeface="微软雅黑" panose="020B0503020204020204" pitchFamily="34" charset="-122"/>
                <a:sym typeface="+mn-ea"/>
              </a:rPr>
              <a:t>特种设备</a:t>
            </a:r>
            <a:endParaRPr lang="zh-CN" altLang="en-US"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 name="ïşļiḍè"/>
          <p:cNvSpPr/>
          <p:nvPr/>
        </p:nvSpPr>
        <p:spPr>
          <a:xfrm>
            <a:off x="4347210" y="2506980"/>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电  梯</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7" name="ïşļiḍè"/>
          <p:cNvSpPr/>
          <p:nvPr/>
        </p:nvSpPr>
        <p:spPr>
          <a:xfrm>
            <a:off x="4347210" y="1187450"/>
            <a:ext cx="1728470"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锅  炉</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0" name="ïşļiḍè"/>
          <p:cNvSpPr/>
          <p:nvPr/>
        </p:nvSpPr>
        <p:spPr>
          <a:xfrm>
            <a:off x="4347210" y="1624965"/>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压力容器含气瓶</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2" name="ïşļiḍè"/>
          <p:cNvSpPr/>
          <p:nvPr/>
        </p:nvSpPr>
        <p:spPr>
          <a:xfrm>
            <a:off x="4347210" y="2067560"/>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压力管道</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3" name="ïşļiḍè"/>
          <p:cNvSpPr/>
          <p:nvPr/>
        </p:nvSpPr>
        <p:spPr>
          <a:xfrm>
            <a:off x="4347210" y="4262120"/>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客运索道</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5" name="ïşļiḍè"/>
          <p:cNvSpPr/>
          <p:nvPr/>
        </p:nvSpPr>
        <p:spPr>
          <a:xfrm>
            <a:off x="4347210" y="3824605"/>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大型游乐设施</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7" name="ïşļiḍè"/>
          <p:cNvSpPr/>
          <p:nvPr/>
        </p:nvSpPr>
        <p:spPr>
          <a:xfrm>
            <a:off x="4347210" y="3387090"/>
            <a:ext cx="1727835"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场内专用机动车辆</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sp>
        <p:nvSpPr>
          <p:cNvPr id="18" name="ïşļiḍè"/>
          <p:cNvSpPr/>
          <p:nvPr/>
        </p:nvSpPr>
        <p:spPr>
          <a:xfrm>
            <a:off x="4347210" y="2942590"/>
            <a:ext cx="1728470" cy="309245"/>
          </a:xfrm>
          <a:prstGeom prst="rect">
            <a:avLst/>
          </a:prstGeom>
          <a:noFill/>
          <a:ln w="12700">
            <a:solidFill>
              <a:srgbClr val="333F50"/>
            </a:solidFill>
          </a:ln>
          <a:extLst>
            <a:ext uri="{909E8E84-426E-40DD-AFC4-6F175D3DCCD1}">
              <a14:hiddenFill xmlns:a14="http://schemas.microsoft.com/office/drawing/2010/main">
                <a:solidFill>
                  <a:srgbClr val="7E7E7E"/>
                </a:solidFill>
              </a14:hiddenFill>
            </a:ext>
          </a:extLst>
        </p:spPr>
        <p:txBody>
          <a:bodyPr wrap="square" lIns="90170" tIns="46990" rIns="90170" bIns="46990" anchor="ctr" anchorCtr="0">
            <a:spAutoFit/>
          </a:bodyPr>
          <a:lstStyle/>
          <a:p>
            <a:pPr algn="ctr" fontAlgn="auto">
              <a:spcBef>
                <a:spcPct val="0"/>
              </a:spcBef>
              <a:buNone/>
            </a:pPr>
            <a:r>
              <a:rPr lang="zh-CN" altLang="en-US" sz="1400" b="1" spc="100" dirty="0">
                <a:solidFill>
                  <a:srgbClr val="333F50"/>
                </a:solidFill>
                <a:uFillTx/>
                <a:latin typeface="微软雅黑" panose="020B0503020204020204" pitchFamily="34" charset="-122"/>
                <a:ea typeface="微软雅黑" panose="020B0503020204020204" pitchFamily="34" charset="-122"/>
                <a:sym typeface="+mn-ea"/>
              </a:rPr>
              <a:t>起重设备</a:t>
            </a:r>
            <a:endParaRPr lang="zh-CN" altLang="en-US" sz="1400" b="1" spc="100" dirty="0">
              <a:solidFill>
                <a:srgbClr val="333F50"/>
              </a:solidFill>
              <a:uFillTx/>
              <a:latin typeface="微软雅黑" panose="020B0503020204020204" pitchFamily="34" charset="-122"/>
              <a:ea typeface="微软雅黑" panose="020B0503020204020204" pitchFamily="34" charset="-122"/>
              <a:sym typeface="+mn-ea"/>
            </a:endParaRPr>
          </a:p>
        </p:txBody>
      </p:sp>
      <p:cxnSp>
        <p:nvCxnSpPr>
          <p:cNvPr id="20" name="直接箭头连接符 19"/>
          <p:cNvCxnSpPr/>
          <p:nvPr/>
        </p:nvCxnSpPr>
        <p:spPr>
          <a:xfrm flipH="1" flipV="1">
            <a:off x="6075680" y="1342390"/>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6075680" y="177990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6075680" y="222186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6075680" y="266128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6075045" y="309689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6075045" y="354139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6075045" y="397954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flipV="1">
            <a:off x="6075045" y="441642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5400000" flipH="1" flipV="1">
            <a:off x="5914390" y="1782445"/>
            <a:ext cx="899795" cy="0"/>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6363970" y="1783080"/>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ïşļiḍè"/>
          <p:cNvSpPr/>
          <p:nvPr/>
        </p:nvSpPr>
        <p:spPr>
          <a:xfrm>
            <a:off x="6652260" y="1624965"/>
            <a:ext cx="972185" cy="309245"/>
          </a:xfrm>
          <a:prstGeom prst="rect">
            <a:avLst/>
          </a:prstGeom>
          <a:solidFill>
            <a:srgbClr val="7E7E7E"/>
          </a:solidFill>
          <a:ln>
            <a:noFill/>
          </a:ln>
        </p:spPr>
        <p:txBody>
          <a:bodyPr wrap="square" lIns="90170" tIns="46990" rIns="90170" bIns="46990" anchor="ctr" anchorCtr="0">
            <a:spAutoFit/>
          </a:bodyPr>
          <a:lstStyle/>
          <a:p>
            <a:pPr algn="ctr" fontAlgn="auto">
              <a:spcBef>
                <a:spcPct val="0"/>
              </a:spcBef>
              <a:buNone/>
            </a:pPr>
            <a:r>
              <a:rPr lang="zh-CN" altLang="en-US" sz="1400" b="1" spc="100" dirty="0">
                <a:solidFill>
                  <a:schemeClr val="bg1"/>
                </a:solidFill>
                <a:uFillTx/>
                <a:latin typeface="微软雅黑" panose="020B0503020204020204" pitchFamily="34" charset="-122"/>
                <a:ea typeface="微软雅黑" panose="020B0503020204020204" pitchFamily="34" charset="-122"/>
                <a:sym typeface="+mn-ea"/>
              </a:rPr>
              <a:t>承压类</a:t>
            </a:r>
            <a:endParaRPr lang="zh-CN" altLang="en-US" sz="1400" b="1" spc="1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37" name="直接箭头连接符 36"/>
          <p:cNvCxnSpPr/>
          <p:nvPr/>
        </p:nvCxnSpPr>
        <p:spPr>
          <a:xfrm rot="5400000" flipH="1" flipV="1">
            <a:off x="5473065" y="3542665"/>
            <a:ext cx="1781810" cy="0"/>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6363970" y="3542665"/>
            <a:ext cx="288290"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ïşļiḍè"/>
          <p:cNvSpPr/>
          <p:nvPr/>
        </p:nvSpPr>
        <p:spPr>
          <a:xfrm>
            <a:off x="6652260" y="3388360"/>
            <a:ext cx="972185" cy="309245"/>
          </a:xfrm>
          <a:prstGeom prst="rect">
            <a:avLst/>
          </a:prstGeom>
          <a:solidFill>
            <a:srgbClr val="7E7E7E"/>
          </a:solidFill>
          <a:ln>
            <a:noFill/>
          </a:ln>
        </p:spPr>
        <p:txBody>
          <a:bodyPr wrap="square" lIns="90170" tIns="46990" rIns="90170" bIns="46990" anchor="ctr" anchorCtr="0">
            <a:spAutoFit/>
          </a:bodyPr>
          <a:lstStyle/>
          <a:p>
            <a:pPr algn="ctr" fontAlgn="auto">
              <a:spcBef>
                <a:spcPct val="0"/>
              </a:spcBef>
              <a:buNone/>
            </a:pPr>
            <a:r>
              <a:rPr lang="zh-CN" altLang="en-US" sz="1400" b="1" spc="100" dirty="0">
                <a:solidFill>
                  <a:schemeClr val="bg1"/>
                </a:solidFill>
                <a:uFillTx/>
                <a:latin typeface="微软雅黑" panose="020B0503020204020204" pitchFamily="34" charset="-122"/>
                <a:ea typeface="微软雅黑" panose="020B0503020204020204" pitchFamily="34" charset="-122"/>
                <a:sym typeface="+mn-ea"/>
              </a:rPr>
              <a:t>机械类</a:t>
            </a:r>
            <a:endParaRPr lang="zh-CN" altLang="en-US" sz="14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050" name=" 2050"/>
          <p:cNvSpPr/>
          <p:nvPr/>
        </p:nvSpPr>
        <p:spPr bwMode="auto">
          <a:xfrm flipH="1">
            <a:off x="3733165" y="1332865"/>
            <a:ext cx="539750" cy="308292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8" name="文本框 27"/>
          <p:cNvSpPr txBox="1"/>
          <p:nvPr/>
        </p:nvSpPr>
        <p:spPr>
          <a:xfrm>
            <a:off x="980426" y="500513"/>
            <a:ext cx="2113280" cy="368300"/>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一、特种设备简介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şļiḍè"/>
          <p:cNvSpPr/>
          <p:nvPr/>
        </p:nvSpPr>
        <p:spPr>
          <a:xfrm>
            <a:off x="3833995" y="1225550"/>
            <a:ext cx="1476011" cy="339725"/>
          </a:xfrm>
          <a:prstGeom prst="rect">
            <a:avLst/>
          </a:prstGeom>
          <a:solidFill>
            <a:schemeClr val="tx2">
              <a:lumMod val="75000"/>
            </a:schemeClr>
          </a:solidFill>
          <a:ln>
            <a:noFill/>
          </a:ln>
        </p:spPr>
        <p:txBody>
          <a:bodyPr wrap="square" lIns="90170" tIns="46990" rIns="90170" bIns="46990" anchor="ctr" anchorCtr="0">
            <a:spAutoFit/>
          </a:bodyPr>
          <a:lstStyle/>
          <a:p>
            <a:pPr algn="ctr" fontAlgn="auto">
              <a:spcBef>
                <a:spcPct val="0"/>
              </a:spcBef>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安全工作原则</a:t>
            </a:r>
            <a:endParaRPr lang="zh-CN" altLang="en-US" sz="16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0" name="组合 69"/>
          <p:cNvGrpSpPr/>
          <p:nvPr/>
        </p:nvGrpSpPr>
        <p:grpSpPr>
          <a:xfrm>
            <a:off x="1080770" y="1969770"/>
            <a:ext cx="6982460" cy="2355850"/>
            <a:chOff x="1702" y="3192"/>
            <a:chExt cx="10996" cy="3710"/>
          </a:xfrm>
        </p:grpSpPr>
        <p:grpSp>
          <p:nvGrpSpPr>
            <p:cNvPr id="66" name="组合 65"/>
            <p:cNvGrpSpPr/>
            <p:nvPr/>
          </p:nvGrpSpPr>
          <p:grpSpPr>
            <a:xfrm>
              <a:off x="1702" y="3192"/>
              <a:ext cx="10996" cy="3711"/>
              <a:chOff x="1949" y="3027"/>
              <a:chExt cx="10022" cy="3382"/>
            </a:xfrm>
          </p:grpSpPr>
          <p:sp>
            <p:nvSpPr>
              <p:cNvPr id="50" name="MH_Other_3"/>
              <p:cNvSpPr/>
              <p:nvPr/>
            </p:nvSpPr>
            <p:spPr>
              <a:xfrm rot="1574853">
                <a:off x="3575" y="4154"/>
                <a:ext cx="1526" cy="992"/>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333F50"/>
              </a:solidFill>
              <a:ln w="25400" cap="flat" cmpd="sng" algn="ctr">
                <a:noFill/>
                <a:prstDash val="solid"/>
              </a:ln>
              <a:effectLst/>
            </p:spPr>
            <p:txBody>
              <a:bodyPr rot="0" spcFirstLastPara="0" vertOverflow="overflow" horzOverflow="overflow" vert="horz" wrap="square" lIns="51428" tIns="25713" rIns="51428" bIns="25713"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sz="1015" kern="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2" name="MH_SubTitle_1"/>
              <p:cNvSpPr/>
              <p:nvPr/>
            </p:nvSpPr>
            <p:spPr>
              <a:xfrm>
                <a:off x="1949" y="3027"/>
                <a:ext cx="2107" cy="2107"/>
              </a:xfrm>
              <a:prstGeom prst="ellipse">
                <a:avLst/>
              </a:prstGeom>
              <a:solidFill>
                <a:srgbClr val="333F50"/>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defRPr/>
                </a:pPr>
                <a:endParaRPr lang="en-US" altLang="zh-CN" sz="100" kern="0"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5" name="MH_SubTitle_1"/>
              <p:cNvSpPr/>
              <p:nvPr/>
            </p:nvSpPr>
            <p:spPr>
              <a:xfrm>
                <a:off x="4594" y="4225"/>
                <a:ext cx="2107" cy="2107"/>
              </a:xfrm>
              <a:prstGeom prst="ellipse">
                <a:avLst/>
              </a:prstGeom>
              <a:solidFill>
                <a:srgbClr val="7E7E7E"/>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defRPr/>
                </a:pPr>
                <a:endParaRPr lang="en-US" altLang="zh-CN" sz="100" kern="0"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8" name="MH_Other_3"/>
              <p:cNvSpPr/>
              <p:nvPr/>
            </p:nvSpPr>
            <p:spPr>
              <a:xfrm rot="20025146" flipH="1">
                <a:off x="6070" y="4154"/>
                <a:ext cx="1526" cy="992"/>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7E7E7E"/>
              </a:solidFill>
              <a:ln w="25400" cap="flat" cmpd="sng" algn="ctr">
                <a:noFill/>
                <a:prstDash val="solid"/>
              </a:ln>
              <a:effectLst/>
            </p:spPr>
            <p:txBody>
              <a:bodyPr rot="0" spcFirstLastPara="0" vertOverflow="overflow" horzOverflow="overflow" vert="horz" wrap="square" lIns="51428" tIns="25713" rIns="51428" bIns="25713"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sz="1015" kern="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0" name="组合 59"/>
              <p:cNvGrpSpPr/>
              <p:nvPr/>
            </p:nvGrpSpPr>
            <p:grpSpPr>
              <a:xfrm>
                <a:off x="7219" y="3105"/>
                <a:ext cx="4752" cy="3305"/>
                <a:chOff x="5624" y="2991"/>
                <a:chExt cx="4752" cy="3305"/>
              </a:xfrm>
            </p:grpSpPr>
            <p:grpSp>
              <p:nvGrpSpPr>
                <p:cNvPr id="61" name="组合 60"/>
                <p:cNvGrpSpPr/>
                <p:nvPr/>
              </p:nvGrpSpPr>
              <p:grpSpPr>
                <a:xfrm>
                  <a:off x="5624" y="2991"/>
                  <a:ext cx="3152" cy="2119"/>
                  <a:chOff x="5624" y="2991"/>
                  <a:chExt cx="3152" cy="2119"/>
                </a:xfrm>
              </p:grpSpPr>
              <p:sp>
                <p:nvSpPr>
                  <p:cNvPr id="62" name="MH_Other_3"/>
                  <p:cNvSpPr/>
                  <p:nvPr/>
                </p:nvSpPr>
                <p:spPr>
                  <a:xfrm rot="1574853">
                    <a:off x="7250" y="4118"/>
                    <a:ext cx="1526" cy="992"/>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rgbClr val="333F50"/>
                  </a:solidFill>
                  <a:ln w="25400" cap="flat" cmpd="sng" algn="ctr">
                    <a:noFill/>
                    <a:prstDash val="solid"/>
                  </a:ln>
                  <a:effectLst/>
                </p:spPr>
                <p:txBody>
                  <a:bodyPr rot="0" spcFirstLastPara="0" vertOverflow="overflow" horzOverflow="overflow" vert="horz" wrap="square" lIns="51428" tIns="25713" rIns="51428" bIns="25713"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sz="1015" kern="0">
                      <a:solidFill>
                        <a:schemeClr val="accent1"/>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3" name="MH_SubTitle_1"/>
                  <p:cNvSpPr/>
                  <p:nvPr/>
                </p:nvSpPr>
                <p:spPr>
                  <a:xfrm>
                    <a:off x="5624" y="2991"/>
                    <a:ext cx="2107" cy="2107"/>
                  </a:xfrm>
                  <a:prstGeom prst="ellipse">
                    <a:avLst/>
                  </a:prstGeom>
                  <a:solidFill>
                    <a:srgbClr val="333F50"/>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defRPr/>
                    </a:pPr>
                    <a:endParaRPr lang="en-US" altLang="zh-CN" sz="100" kern="0"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4" name="MH_SubTitle_1"/>
                <p:cNvSpPr/>
                <p:nvPr/>
              </p:nvSpPr>
              <p:spPr>
                <a:xfrm>
                  <a:off x="8269" y="4189"/>
                  <a:ext cx="2107" cy="2107"/>
                </a:xfrm>
                <a:prstGeom prst="ellipse">
                  <a:avLst/>
                </a:prstGeom>
                <a:solidFill>
                  <a:srgbClr val="7E7E7E"/>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defRPr/>
                  </a:pPr>
                  <a:endParaRPr lang="en-US" altLang="zh-CN" sz="100" kern="0"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sp>
          <p:nvSpPr>
            <p:cNvPr id="49" name="文本框 48"/>
            <p:cNvSpPr txBox="1"/>
            <p:nvPr/>
          </p:nvSpPr>
          <p:spPr>
            <a:xfrm>
              <a:off x="1936" y="4058"/>
              <a:ext cx="184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安全第一</a:t>
              </a:r>
              <a:endPar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7" name="文本框 66"/>
            <p:cNvSpPr txBox="1"/>
            <p:nvPr/>
          </p:nvSpPr>
          <p:spPr>
            <a:xfrm>
              <a:off x="4838" y="5458"/>
              <a:ext cx="184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预防为主</a:t>
              </a:r>
              <a:endPar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文本框 67"/>
            <p:cNvSpPr txBox="1"/>
            <p:nvPr/>
          </p:nvSpPr>
          <p:spPr>
            <a:xfrm>
              <a:off x="7718" y="4058"/>
              <a:ext cx="184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节能环保</a:t>
              </a:r>
              <a:endPar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9" name="文本框 68"/>
            <p:cNvSpPr txBox="1"/>
            <p:nvPr/>
          </p:nvSpPr>
          <p:spPr>
            <a:xfrm>
              <a:off x="10620" y="5458"/>
              <a:ext cx="1844" cy="580"/>
            </a:xfrm>
            <a:prstGeom prst="rect">
              <a:avLst/>
            </a:prstGeom>
            <a:noFill/>
          </p:spPr>
          <p:txBody>
            <a:bodyPr wrap="square" rtlCol="0" anchor="ctr" anchorCtr="0">
              <a:spAutoFit/>
            </a:bodyPr>
            <a:lstStyle/>
            <a:p>
              <a:pPr marR="0" lvl="0" indent="0" algn="ctr" defTabSz="914400" rtl="0" eaLnBrk="1" fontAlgn="auto" latinLnBrk="0" hangingPunct="1">
                <a:lnSpc>
                  <a:spcPct val="100000"/>
                </a:lnSpc>
                <a:spcBef>
                  <a:spcPct val="0"/>
                </a:spcBef>
                <a:spcAft>
                  <a:spcPts val="0"/>
                </a:spcAft>
                <a:buClrTx/>
                <a:buSzPct val="85000"/>
                <a:buNone/>
                <a:defRPr/>
              </a:pPr>
              <a:r>
                <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综合治理</a:t>
              </a:r>
              <a:endParaRPr lang="zh-CN" altLang="en-US" b="1" spc="100" noProof="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9" name="文本框 18"/>
          <p:cNvSpPr txBox="1"/>
          <p:nvPr/>
        </p:nvSpPr>
        <p:spPr>
          <a:xfrm>
            <a:off x="980426" y="500513"/>
            <a:ext cx="2113280" cy="368300"/>
          </a:xfrm>
          <a:prstGeom prst="rect">
            <a:avLst/>
          </a:prstGeom>
          <a:noFill/>
        </p:spPr>
        <p:txBody>
          <a:bodyPr wrap="none" rtlCol="0" anchor="ctr" anchorCtr="0">
            <a:spAutoFit/>
          </a:bodyPr>
          <a:lstStyle/>
          <a:p>
            <a:pPr marR="0" lvl="0" indent="0" algn="l" rtl="0" eaLnBrk="1" fontAlgn="auto" latinLnBrk="0" hangingPunct="1">
              <a:lnSpc>
                <a:spcPct val="100000"/>
              </a:lnSpc>
              <a:spcBef>
                <a:spcPct val="0"/>
              </a:spcBef>
              <a:buClr>
                <a:schemeClr val="tx1"/>
              </a:buClr>
              <a:buSzPct val="85000"/>
              <a:buNone/>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一、特种设备简介</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190"/>
            <a:ext cx="9144000" cy="2115519"/>
          </a:xfrm>
          <a:prstGeom prst="rect">
            <a:avLst/>
          </a:prstGeom>
          <a:solidFill>
            <a:srgbClr val="31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p:nvSpPr>
        <p:spPr>
          <a:xfrm>
            <a:off x="343995"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851776"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359558"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186733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375119" y="1304629"/>
            <a:ext cx="1035157" cy="2686641"/>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a:off x="-774392" y="1304629"/>
            <a:ext cx="1645762" cy="2686641"/>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连接符 17"/>
          <p:cNvCxnSpPr/>
          <p:nvPr/>
        </p:nvCxnSpPr>
        <p:spPr>
          <a:xfrm>
            <a:off x="0" y="4319968"/>
            <a:ext cx="6505414" cy="0"/>
          </a:xfrm>
          <a:prstGeom prst="line">
            <a:avLst/>
          </a:prstGeom>
          <a:ln w="28575">
            <a:solidFill>
              <a:srgbClr val="F4C70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 y="4551524"/>
            <a:ext cx="5610386" cy="0"/>
          </a:xfrm>
          <a:prstGeom prst="line">
            <a:avLst/>
          </a:prstGeom>
          <a:ln w="28575">
            <a:solidFill>
              <a:srgbClr val="313F4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4783081"/>
            <a:ext cx="457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866216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857848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849479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841110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832741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824372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816003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807634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799266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790897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782528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774159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32"/>
          <p:cNvSpPr/>
          <p:nvPr/>
        </p:nvSpPr>
        <p:spPr>
          <a:xfrm>
            <a:off x="765790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任意多边形 33"/>
          <p:cNvSpPr/>
          <p:nvPr/>
        </p:nvSpPr>
        <p:spPr>
          <a:xfrm>
            <a:off x="757421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任意多边形 34"/>
          <p:cNvSpPr/>
          <p:nvPr/>
        </p:nvSpPr>
        <p:spPr>
          <a:xfrm>
            <a:off x="749052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任意多边形 35"/>
          <p:cNvSpPr/>
          <p:nvPr/>
        </p:nvSpPr>
        <p:spPr>
          <a:xfrm>
            <a:off x="740683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任意多边形 36"/>
          <p:cNvSpPr/>
          <p:nvPr/>
        </p:nvSpPr>
        <p:spPr>
          <a:xfrm>
            <a:off x="732315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任意多边形 37"/>
          <p:cNvSpPr/>
          <p:nvPr/>
        </p:nvSpPr>
        <p:spPr>
          <a:xfrm>
            <a:off x="723946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任意多边形 38"/>
          <p:cNvSpPr/>
          <p:nvPr/>
        </p:nvSpPr>
        <p:spPr>
          <a:xfrm>
            <a:off x="715577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任意多边形 39"/>
          <p:cNvSpPr/>
          <p:nvPr/>
        </p:nvSpPr>
        <p:spPr>
          <a:xfrm>
            <a:off x="707208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98839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p:nvSpPr>
        <p:spPr>
          <a:xfrm>
            <a:off x="690470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42"/>
          <p:cNvSpPr/>
          <p:nvPr/>
        </p:nvSpPr>
        <p:spPr>
          <a:xfrm>
            <a:off x="6821017"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任意多边形 43"/>
          <p:cNvSpPr/>
          <p:nvPr/>
        </p:nvSpPr>
        <p:spPr>
          <a:xfrm>
            <a:off x="6737328"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任意多边形 44"/>
          <p:cNvSpPr/>
          <p:nvPr/>
        </p:nvSpPr>
        <p:spPr>
          <a:xfrm>
            <a:off x="6653640"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任意多边形 45"/>
          <p:cNvSpPr/>
          <p:nvPr/>
        </p:nvSpPr>
        <p:spPr>
          <a:xfrm>
            <a:off x="6569951"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任意多边形 46"/>
          <p:cNvSpPr/>
          <p:nvPr/>
        </p:nvSpPr>
        <p:spPr>
          <a:xfrm>
            <a:off x="6486262"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任意多边形 47"/>
          <p:cNvSpPr/>
          <p:nvPr/>
        </p:nvSpPr>
        <p:spPr>
          <a:xfrm>
            <a:off x="6402573"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任意多边形 48"/>
          <p:cNvSpPr/>
          <p:nvPr/>
        </p:nvSpPr>
        <p:spPr>
          <a:xfrm>
            <a:off x="6318885"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6235196" y="1101055"/>
            <a:ext cx="138781" cy="363605"/>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F4C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1" name="直接连接符 50"/>
          <p:cNvCxnSpPr/>
          <p:nvPr/>
        </p:nvCxnSpPr>
        <p:spPr>
          <a:xfrm>
            <a:off x="4766876" y="2074457"/>
            <a:ext cx="0" cy="10727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673045" y="2039243"/>
            <a:ext cx="914033" cy="1223412"/>
          </a:xfrm>
          <a:prstGeom prst="rect">
            <a:avLst/>
          </a:prstGeom>
          <a:noFill/>
        </p:spPr>
        <p:txBody>
          <a:bodyPr wrap="non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cs typeface="经典综艺体简" panose="02010609000101010101" pitchFamily="49" charset="-122"/>
              </a:rPr>
              <a:t>PART</a:t>
            </a:r>
            <a:endParaRPr lang="en-US" altLang="zh-CN" sz="2400" dirty="0">
              <a:solidFill>
                <a:schemeClr val="bg1"/>
              </a:solidFill>
              <a:latin typeface="Century Gothic" panose="020B0502020202020204" pitchFamily="34" charset="0"/>
              <a:cs typeface="经典综艺体简" panose="02010609000101010101" pitchFamily="49" charset="-122"/>
            </a:endParaRPr>
          </a:p>
          <a:p>
            <a:pPr algn="ctr"/>
            <a:r>
              <a:rPr lang="en-US" altLang="zh-CN" sz="4950" b="1" dirty="0">
                <a:solidFill>
                  <a:schemeClr val="bg1"/>
                </a:solidFill>
                <a:latin typeface="Century Gothic" panose="020B0502020202020204" pitchFamily="34" charset="0"/>
                <a:cs typeface="经典综艺体简" panose="02010609000101010101" pitchFamily="49" charset="-122"/>
              </a:rPr>
              <a:t>02</a:t>
            </a:r>
            <a:endParaRPr lang="zh-CN" altLang="en-US" sz="495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4983619" y="2345553"/>
            <a:ext cx="1723549" cy="553998"/>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rPr>
              <a:t>生产使用</a:t>
            </a:r>
            <a:endParaRPr lang="zh-CN" altLang="en-US" sz="3000" b="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ISLIDE.VECTOR" val="ca0e95a1-5e84-4821-b4c8-8402b95dad82"/>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5576</Words>
  <Application>WPS 演示</Application>
  <PresentationFormat>全屏显示(16:9)</PresentationFormat>
  <Paragraphs>772</Paragraphs>
  <Slides>43</Slides>
  <Notes>28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43</vt:i4>
      </vt:variant>
    </vt:vector>
  </HeadingPairs>
  <TitlesOfParts>
    <vt:vector size="57" baseType="lpstr">
      <vt:lpstr>Arial</vt:lpstr>
      <vt:lpstr>宋体</vt:lpstr>
      <vt:lpstr>Wingdings</vt:lpstr>
      <vt:lpstr>微软雅黑</vt:lpstr>
      <vt:lpstr>经典综艺体简</vt:lpstr>
      <vt:lpstr>Century Gothic</vt:lpstr>
      <vt:lpstr>Calibri</vt:lpstr>
      <vt:lpstr>Impact</vt:lpstr>
      <vt:lpstr>Arial Unicode MS</vt:lpstr>
      <vt:lpstr>Wingdings</vt:lpstr>
      <vt:lpstr>楷体</vt:lpstr>
      <vt:lpstr>汉仪旗黑-85S</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无限量下载EHS独家精品资料，请咨询“安小应”微信号：ansyingcysafety</dc:description>
  <dc:subject>无限量下载EHS独家精品资料，请咨询“安小应”微信号：ansyingcysafety</dc:subject>
  <cp:category>EHS</cp:category>
  <cp:lastModifiedBy>玲俐</cp:lastModifiedBy>
  <cp:revision>4</cp:revision>
  <dcterms:created xsi:type="dcterms:W3CDTF">2018-07-01T02:47:00Z</dcterms:created>
  <dcterms:modified xsi:type="dcterms:W3CDTF">2024-06-03T06:46:10Z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2F0C498D888A459BA7809213AAD61DE7_13</vt:lpwstr>
  </property>
</Properties>
</file>