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5"/>
  </p:handoutMasterIdLst>
  <p:sldIdLst>
    <p:sldId id="10162" r:id="rId3"/>
    <p:sldId id="10192" r:id="rId5"/>
    <p:sldId id="10137" r:id="rId6"/>
    <p:sldId id="10174" r:id="rId7"/>
    <p:sldId id="10164" r:id="rId8"/>
    <p:sldId id="10165" r:id="rId9"/>
    <p:sldId id="10166" r:id="rId10"/>
    <p:sldId id="10167" r:id="rId11"/>
    <p:sldId id="10175" r:id="rId12"/>
    <p:sldId id="10168" r:id="rId13"/>
    <p:sldId id="10176" r:id="rId14"/>
    <p:sldId id="10169" r:id="rId15"/>
    <p:sldId id="10170" r:id="rId16"/>
    <p:sldId id="10178" r:id="rId17"/>
    <p:sldId id="10177" r:id="rId18"/>
    <p:sldId id="10171" r:id="rId19"/>
    <p:sldId id="10173" r:id="rId20"/>
    <p:sldId id="10179" r:id="rId21"/>
    <p:sldId id="10172" r:id="rId22"/>
    <p:sldId id="10180" r:id="rId23"/>
    <p:sldId id="10193" r:id="rId24"/>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D28E499D-01DE-475C-99A4-85E0F84C580E}">
          <p14:sldIdLst>
            <p14:sldId id="10162"/>
            <p14:sldId id="10192"/>
            <p14:sldId id="10137"/>
            <p14:sldId id="10174"/>
            <p14:sldId id="10164"/>
            <p14:sldId id="10165"/>
            <p14:sldId id="10166"/>
            <p14:sldId id="10167"/>
            <p14:sldId id="10175"/>
            <p14:sldId id="10168"/>
            <p14:sldId id="10176"/>
            <p14:sldId id="10169"/>
            <p14:sldId id="10170"/>
            <p14:sldId id="10178"/>
            <p14:sldId id="10177"/>
            <p14:sldId id="10171"/>
            <p14:sldId id="10173"/>
            <p14:sldId id="10179"/>
            <p14:sldId id="10172"/>
            <p14:sldId id="10180"/>
            <p14:sldId id="10193"/>
          </p14:sldIdLst>
        </p14:section>
      </p14:sectionLst>
    </p:ex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4" orient="horz" pos="4183" userDrawn="1">
          <p15:clr>
            <a:srgbClr val="A4A3A4"/>
          </p15:clr>
        </p15:guide>
        <p15:guide id="5" pos="7497" userDrawn="1">
          <p15:clr>
            <a:srgbClr val="A4A3A4"/>
          </p15:clr>
        </p15:guide>
        <p15:guide id="6" pos="6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1DD"/>
    <a:srgbClr val="435F8E"/>
    <a:srgbClr val="F0EFF0"/>
    <a:srgbClr val="F5C131"/>
    <a:srgbClr val="1FE6E1"/>
    <a:srgbClr val="23DD46"/>
    <a:srgbClr val="2D2833"/>
    <a:srgbClr val="EFEEEF"/>
    <a:srgbClr val="E2D7C3"/>
    <a:srgbClr val="FF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82" autoAdjust="0"/>
    <p:restoredTop sz="95317" autoAdjust="0"/>
  </p:normalViewPr>
  <p:slideViewPr>
    <p:cSldViewPr>
      <p:cViewPr varScale="1">
        <p:scale>
          <a:sx n="78" d="100"/>
          <a:sy n="78" d="100"/>
        </p:scale>
        <p:origin x="456" y="67"/>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86" d="100"/>
        <a:sy n="86"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9.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69134CB-F3F5-4860-8992-20A3A3E9CFC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9C1B3A60-3109-490C-A9B1-A1897643CF7E}">
      <dgm:prSet phldrT="[文本]" custT="1"/>
      <dgm:spPr>
        <a:solidFill>
          <a:srgbClr val="92D050"/>
        </a:solidFill>
      </dgm:spPr>
      <dgm:t>
        <a:bodyPr/>
        <a:lstStyle/>
        <a:p>
          <a:r>
            <a:rPr lang="zh-CN" altLang="en-US" sz="2400" dirty="0">
              <a:solidFill>
                <a:schemeClr val="tx1"/>
              </a:solidFill>
              <a:latin typeface="黑体" panose="02010609060101010101" pitchFamily="49" charset="-122"/>
              <a:ea typeface="黑体" panose="02010609060101010101" pitchFamily="49" charset="-122"/>
            </a:rPr>
            <a:t>培养方法</a:t>
          </a:r>
        </a:p>
      </dgm:t>
    </dgm:pt>
    <dgm:pt modelId="{115C489C-DB8E-41AE-820E-DA2A48E16514}" cxnId="{DCB400EC-A935-43C9-AC58-52192C4E45F0}" type="parTrans">
      <dgm:prSet/>
      <dgm:spPr/>
      <dgm:t>
        <a:bodyPr/>
        <a:lstStyle/>
        <a:p>
          <a:endParaRPr lang="zh-CN" altLang="en-US"/>
        </a:p>
      </dgm:t>
    </dgm:pt>
    <dgm:pt modelId="{8A692A18-9551-4C2C-9F31-4DD5CDFED05A}" cxnId="{DCB400EC-A935-43C9-AC58-52192C4E45F0}" type="sibTrans">
      <dgm:prSet/>
      <dgm:spPr/>
      <dgm:t>
        <a:bodyPr/>
        <a:lstStyle/>
        <a:p>
          <a:endParaRPr lang="zh-CN" altLang="en-US"/>
        </a:p>
      </dgm:t>
    </dgm:pt>
    <dgm:pt modelId="{04969230-58D4-411E-9559-32A8BE538411}">
      <dgm:prSet phldrT="[文本]" custT="1"/>
      <dgm:spPr>
        <a:solidFill>
          <a:srgbClr val="92D050"/>
        </a:solidFill>
      </dgm:spPr>
      <dgm:t>
        <a:bodyPr/>
        <a:lstStyle/>
        <a:p>
          <a:r>
            <a:rPr lang="zh-CN" altLang="en-US" sz="2000" dirty="0">
              <a:solidFill>
                <a:schemeClr val="tx1"/>
              </a:solidFill>
              <a:latin typeface="黑体" panose="02010609060101010101" pitchFamily="49" charset="-122"/>
              <a:ea typeface="黑体" panose="02010609060101010101" pitchFamily="49" charset="-122"/>
            </a:rPr>
            <a:t>好氧活性污泥</a:t>
          </a:r>
        </a:p>
      </dgm:t>
    </dgm:pt>
    <dgm:pt modelId="{A7C237F1-9784-4567-AC4C-75D3DE1AD3F7}" cxnId="{8D356489-B7B1-42AE-B376-9EF58C9603B5}" type="parTrans">
      <dgm:prSet>
        <dgm:style>
          <a:lnRef idx="1">
            <a:schemeClr val="dk1"/>
          </a:lnRef>
          <a:fillRef idx="0">
            <a:schemeClr val="dk1"/>
          </a:fillRef>
          <a:effectRef idx="0">
            <a:schemeClr val="dk1"/>
          </a:effectRef>
          <a:fontRef idx="minor">
            <a:schemeClr val="tx1"/>
          </a:fontRef>
        </dgm:style>
      </dgm:prSet>
      <dgm:spPr/>
      <dgm:t>
        <a:bodyPr/>
        <a:lstStyle/>
        <a:p>
          <a:endParaRPr lang="zh-CN" altLang="en-US"/>
        </a:p>
      </dgm:t>
    </dgm:pt>
    <dgm:pt modelId="{E10141AF-3230-4DB4-8906-F52B0867BFCC}" cxnId="{8D356489-B7B1-42AE-B376-9EF58C9603B5}" type="sibTrans">
      <dgm:prSet/>
      <dgm:spPr/>
      <dgm:t>
        <a:bodyPr/>
        <a:lstStyle/>
        <a:p>
          <a:endParaRPr lang="zh-CN" altLang="en-US"/>
        </a:p>
      </dgm:t>
    </dgm:pt>
    <dgm:pt modelId="{6AC54C1C-626C-4501-B028-76A919FA77D6}">
      <dgm:prSet phldrT="[文本]" custT="1"/>
      <dgm:spPr>
        <a:solidFill>
          <a:srgbClr val="92D050"/>
        </a:solidFill>
      </dgm:spPr>
      <dgm:t>
        <a:bodyPr/>
        <a:lstStyle/>
        <a:p>
          <a:r>
            <a:rPr lang="zh-CN" altLang="en-US" sz="2000" dirty="0">
              <a:solidFill>
                <a:schemeClr val="tx1"/>
              </a:solidFill>
              <a:latin typeface="黑体" panose="02010609060101010101" pitchFamily="49" charset="-122"/>
              <a:ea typeface="黑体" panose="02010609060101010101" pitchFamily="49" charset="-122"/>
            </a:rPr>
            <a:t>接种培养法</a:t>
          </a:r>
        </a:p>
      </dgm:t>
    </dgm:pt>
    <dgm:pt modelId="{3C50AEC6-8F9C-41A2-8237-E5F6F851AFFA}" cxnId="{F0B12EA1-4172-4208-820D-581401F71D13}" type="parTrans">
      <dgm:prSet>
        <dgm:style>
          <a:lnRef idx="1">
            <a:schemeClr val="dk1"/>
          </a:lnRef>
          <a:fillRef idx="0">
            <a:schemeClr val="dk1"/>
          </a:fillRef>
          <a:effectRef idx="0">
            <a:schemeClr val="dk1"/>
          </a:effectRef>
          <a:fontRef idx="minor">
            <a:schemeClr val="tx1"/>
          </a:fontRef>
        </dgm:style>
      </dgm:prSet>
      <dgm:spPr/>
      <dgm:t>
        <a:bodyPr/>
        <a:lstStyle/>
        <a:p>
          <a:endParaRPr lang="zh-CN" altLang="en-US"/>
        </a:p>
      </dgm:t>
    </dgm:pt>
    <dgm:pt modelId="{52D48EF1-3FC0-4FF7-ADF8-539CE562BDE6}" cxnId="{F0B12EA1-4172-4208-820D-581401F71D13}" type="sibTrans">
      <dgm:prSet/>
      <dgm:spPr/>
      <dgm:t>
        <a:bodyPr/>
        <a:lstStyle/>
        <a:p>
          <a:endParaRPr lang="zh-CN" altLang="en-US"/>
        </a:p>
      </dgm:t>
    </dgm:pt>
    <dgm:pt modelId="{4D7EB4E9-6756-4D44-ADDF-C02A88A99A3D}">
      <dgm:prSet phldrT="[文本]" custT="1"/>
      <dgm:spPr>
        <a:solidFill>
          <a:srgbClr val="92D050"/>
        </a:solidFill>
      </dgm:spPr>
      <dgm:t>
        <a:bodyPr/>
        <a:lstStyle/>
        <a:p>
          <a:r>
            <a:rPr lang="zh-CN" altLang="en-US" sz="2000" dirty="0">
              <a:solidFill>
                <a:schemeClr val="tx1"/>
              </a:solidFill>
              <a:latin typeface="黑体" panose="02010609060101010101" pitchFamily="49" charset="-122"/>
              <a:ea typeface="黑体" panose="02010609060101010101" pitchFamily="49" charset="-122"/>
            </a:rPr>
            <a:t>自然培养法</a:t>
          </a:r>
        </a:p>
      </dgm:t>
    </dgm:pt>
    <dgm:pt modelId="{C5B6A114-0062-4509-B31D-74514D8AA165}" cxnId="{EEA1BE39-CAC9-47EE-867C-1B9AF5E3EC08}" type="parTrans">
      <dgm:prSet>
        <dgm:style>
          <a:lnRef idx="1">
            <a:schemeClr val="dk1"/>
          </a:lnRef>
          <a:fillRef idx="0">
            <a:schemeClr val="dk1"/>
          </a:fillRef>
          <a:effectRef idx="0">
            <a:schemeClr val="dk1"/>
          </a:effectRef>
          <a:fontRef idx="minor">
            <a:schemeClr val="tx1"/>
          </a:fontRef>
        </dgm:style>
      </dgm:prSet>
      <dgm:spPr/>
      <dgm:t>
        <a:bodyPr/>
        <a:lstStyle/>
        <a:p>
          <a:endParaRPr lang="zh-CN" altLang="en-US"/>
        </a:p>
      </dgm:t>
    </dgm:pt>
    <dgm:pt modelId="{89BDBFED-EE59-4DC4-B79E-FFA5681633D4}" cxnId="{EEA1BE39-CAC9-47EE-867C-1B9AF5E3EC08}" type="sibTrans">
      <dgm:prSet/>
      <dgm:spPr/>
      <dgm:t>
        <a:bodyPr/>
        <a:lstStyle/>
        <a:p>
          <a:endParaRPr lang="zh-CN" altLang="en-US"/>
        </a:p>
      </dgm:t>
    </dgm:pt>
    <dgm:pt modelId="{895662B9-1761-45BD-B6BF-E389FDB57342}">
      <dgm:prSet phldrT="[文本]" custT="1"/>
      <dgm:spPr>
        <a:solidFill>
          <a:srgbClr val="92D050"/>
        </a:solidFill>
      </dgm:spPr>
      <dgm:t>
        <a:bodyPr/>
        <a:lstStyle/>
        <a:p>
          <a:r>
            <a:rPr lang="zh-CN" altLang="en-US" sz="2000" dirty="0">
              <a:solidFill>
                <a:schemeClr val="tx1"/>
              </a:solidFill>
              <a:latin typeface="黑体" panose="02010609060101010101" pitchFamily="49" charset="-122"/>
              <a:ea typeface="黑体" panose="02010609060101010101" pitchFamily="49" charset="-122"/>
            </a:rPr>
            <a:t>厌氧活性污泥</a:t>
          </a:r>
        </a:p>
      </dgm:t>
    </dgm:pt>
    <dgm:pt modelId="{A2083C7D-CB3D-4FB0-B599-A720FD68AA4E}" cxnId="{AFA5A2C1-05B3-43C5-B35E-9EE79FE84C8D}" type="parTrans">
      <dgm:prSet>
        <dgm:style>
          <a:lnRef idx="1">
            <a:schemeClr val="dk1"/>
          </a:lnRef>
          <a:fillRef idx="0">
            <a:schemeClr val="dk1"/>
          </a:fillRef>
          <a:effectRef idx="0">
            <a:schemeClr val="dk1"/>
          </a:effectRef>
          <a:fontRef idx="minor">
            <a:schemeClr val="tx1"/>
          </a:fontRef>
        </dgm:style>
      </dgm:prSet>
      <dgm:spPr/>
      <dgm:t>
        <a:bodyPr/>
        <a:lstStyle/>
        <a:p>
          <a:endParaRPr lang="zh-CN" altLang="en-US"/>
        </a:p>
      </dgm:t>
    </dgm:pt>
    <dgm:pt modelId="{2C019422-18A3-40BA-AF7F-FE705AA24CD1}" cxnId="{AFA5A2C1-05B3-43C5-B35E-9EE79FE84C8D}" type="sibTrans">
      <dgm:prSet/>
      <dgm:spPr/>
      <dgm:t>
        <a:bodyPr/>
        <a:lstStyle/>
        <a:p>
          <a:endParaRPr lang="zh-CN" altLang="en-US"/>
        </a:p>
      </dgm:t>
    </dgm:pt>
    <dgm:pt modelId="{86576469-AC70-4800-8EDD-B5DC69F96582}">
      <dgm:prSet phldrT="[文本]" custT="1"/>
      <dgm:spPr>
        <a:solidFill>
          <a:srgbClr val="92D050"/>
        </a:solidFill>
      </dgm:spPr>
      <dgm:t>
        <a:bodyPr/>
        <a:lstStyle/>
        <a:p>
          <a:r>
            <a:rPr lang="zh-CN" altLang="en-US" sz="2000" dirty="0">
              <a:solidFill>
                <a:schemeClr val="tx1"/>
              </a:solidFill>
              <a:latin typeface="黑体" panose="02010609060101010101" pitchFamily="49" charset="-122"/>
              <a:ea typeface="黑体" panose="02010609060101010101" pitchFamily="49" charset="-122"/>
            </a:rPr>
            <a:t>逐步培养法</a:t>
          </a:r>
        </a:p>
      </dgm:t>
    </dgm:pt>
    <dgm:pt modelId="{1C5DC4D9-D57A-4474-8C66-769C838E9A17}" cxnId="{157D0CF4-426E-4F96-9DDA-B9ACB043ACDB}" type="parTrans">
      <dgm:prSet>
        <dgm:style>
          <a:lnRef idx="1">
            <a:schemeClr val="dk1"/>
          </a:lnRef>
          <a:fillRef idx="0">
            <a:schemeClr val="dk1"/>
          </a:fillRef>
          <a:effectRef idx="0">
            <a:schemeClr val="dk1"/>
          </a:effectRef>
          <a:fontRef idx="minor">
            <a:schemeClr val="tx1"/>
          </a:fontRef>
        </dgm:style>
      </dgm:prSet>
      <dgm:spPr/>
      <dgm:t>
        <a:bodyPr/>
        <a:lstStyle/>
        <a:p>
          <a:endParaRPr lang="zh-CN" altLang="en-US"/>
        </a:p>
      </dgm:t>
    </dgm:pt>
    <dgm:pt modelId="{E0B63B50-AF69-4426-AE31-E181FAC96CB0}" cxnId="{157D0CF4-426E-4F96-9DDA-B9ACB043ACDB}" type="sibTrans">
      <dgm:prSet/>
      <dgm:spPr/>
      <dgm:t>
        <a:bodyPr/>
        <a:lstStyle/>
        <a:p>
          <a:endParaRPr lang="zh-CN" altLang="en-US"/>
        </a:p>
      </dgm:t>
    </dgm:pt>
    <dgm:pt modelId="{9BB8EA57-57A0-4E00-A6B4-12E938D27C22}">
      <dgm:prSet custT="1"/>
      <dgm:spPr>
        <a:solidFill>
          <a:srgbClr val="92D050"/>
        </a:solidFill>
      </dgm:spPr>
      <dgm:t>
        <a:bodyPr/>
        <a:lstStyle/>
        <a:p>
          <a:r>
            <a:rPr lang="zh-CN" altLang="en-US" sz="2000" dirty="0">
              <a:solidFill>
                <a:schemeClr val="tx1"/>
              </a:solidFill>
              <a:latin typeface="黑体" panose="02010609060101010101" pitchFamily="49" charset="-122"/>
              <a:ea typeface="黑体" panose="02010609060101010101" pitchFamily="49" charset="-122"/>
            </a:rPr>
            <a:t>接种培养法</a:t>
          </a:r>
        </a:p>
      </dgm:t>
    </dgm:pt>
    <dgm:pt modelId="{5443B426-584B-46B0-92B0-33AA871B6EC2}" cxnId="{508B5F89-8BBE-41DA-81C3-EC9DC4C7E03C}" type="parTrans">
      <dgm:prSet>
        <dgm:style>
          <a:lnRef idx="1">
            <a:schemeClr val="dk1"/>
          </a:lnRef>
          <a:fillRef idx="0">
            <a:schemeClr val="dk1"/>
          </a:fillRef>
          <a:effectRef idx="0">
            <a:schemeClr val="dk1"/>
          </a:effectRef>
          <a:fontRef idx="minor">
            <a:schemeClr val="tx1"/>
          </a:fontRef>
        </dgm:style>
      </dgm:prSet>
      <dgm:spPr/>
      <dgm:t>
        <a:bodyPr/>
        <a:lstStyle/>
        <a:p>
          <a:endParaRPr lang="zh-CN" altLang="en-US"/>
        </a:p>
      </dgm:t>
    </dgm:pt>
    <dgm:pt modelId="{DEBB362F-5C22-40E9-9221-140275D0EB58}" cxnId="{508B5F89-8BBE-41DA-81C3-EC9DC4C7E03C}" type="sibTrans">
      <dgm:prSet/>
      <dgm:spPr/>
      <dgm:t>
        <a:bodyPr/>
        <a:lstStyle/>
        <a:p>
          <a:endParaRPr lang="zh-CN" altLang="en-US"/>
        </a:p>
      </dgm:t>
    </dgm:pt>
    <dgm:pt modelId="{3F876D7F-9243-40C4-A9F4-A2F0A92F61B3}" type="pres">
      <dgm:prSet presAssocID="{569134CB-F3F5-4860-8992-20A3A3E9CFC0}" presName="diagram" presStyleCnt="0">
        <dgm:presLayoutVars>
          <dgm:chPref val="1"/>
          <dgm:dir/>
          <dgm:animOne val="branch"/>
          <dgm:animLvl val="lvl"/>
          <dgm:resizeHandles val="exact"/>
        </dgm:presLayoutVars>
      </dgm:prSet>
      <dgm:spPr/>
    </dgm:pt>
    <dgm:pt modelId="{4311968F-1673-47D6-82E1-F0A0CB4A8CFC}" type="pres">
      <dgm:prSet presAssocID="{9C1B3A60-3109-490C-A9B1-A1897643CF7E}" presName="root1" presStyleCnt="0"/>
      <dgm:spPr/>
    </dgm:pt>
    <dgm:pt modelId="{1807506D-0C75-437C-9FA7-F8876A1D3D9F}" type="pres">
      <dgm:prSet presAssocID="{9C1B3A60-3109-490C-A9B1-A1897643CF7E}" presName="LevelOneTextNode" presStyleLbl="node0" presStyleIdx="0" presStyleCnt="1">
        <dgm:presLayoutVars>
          <dgm:chPref val="3"/>
        </dgm:presLayoutVars>
      </dgm:prSet>
      <dgm:spPr/>
    </dgm:pt>
    <dgm:pt modelId="{DA6F076A-FBFE-4669-AA91-A469E1D4AE8B}" type="pres">
      <dgm:prSet presAssocID="{9C1B3A60-3109-490C-A9B1-A1897643CF7E}" presName="level2hierChild" presStyleCnt="0"/>
      <dgm:spPr/>
    </dgm:pt>
    <dgm:pt modelId="{23B76C66-3DE3-4A37-A0C2-D3F268BEC86E}" type="pres">
      <dgm:prSet presAssocID="{A7C237F1-9784-4567-AC4C-75D3DE1AD3F7}" presName="conn2-1" presStyleLbl="parChTrans1D2" presStyleIdx="0" presStyleCnt="2"/>
      <dgm:spPr/>
    </dgm:pt>
    <dgm:pt modelId="{7FE9CEDA-803D-4C15-A7A3-6A774521678D}" type="pres">
      <dgm:prSet presAssocID="{A7C237F1-9784-4567-AC4C-75D3DE1AD3F7}" presName="connTx" presStyleLbl="parChTrans1D2" presStyleIdx="0" presStyleCnt="2"/>
      <dgm:spPr/>
    </dgm:pt>
    <dgm:pt modelId="{D7174DEB-7E9A-46BB-BC6D-9F5685CF2BDF}" type="pres">
      <dgm:prSet presAssocID="{04969230-58D4-411E-9559-32A8BE538411}" presName="root2" presStyleCnt="0"/>
      <dgm:spPr/>
    </dgm:pt>
    <dgm:pt modelId="{D1F7472A-C57B-4274-AC67-34253C86EC4B}" type="pres">
      <dgm:prSet presAssocID="{04969230-58D4-411E-9559-32A8BE538411}" presName="LevelTwoTextNode" presStyleLbl="node2" presStyleIdx="0" presStyleCnt="2">
        <dgm:presLayoutVars>
          <dgm:chPref val="3"/>
        </dgm:presLayoutVars>
      </dgm:prSet>
      <dgm:spPr/>
    </dgm:pt>
    <dgm:pt modelId="{8E2184CA-FA78-4024-858E-9719AA55F881}" type="pres">
      <dgm:prSet presAssocID="{04969230-58D4-411E-9559-32A8BE538411}" presName="level3hierChild" presStyleCnt="0"/>
      <dgm:spPr/>
    </dgm:pt>
    <dgm:pt modelId="{EF2E8165-D9DC-46FA-A3B2-2A11559C8CBB}" type="pres">
      <dgm:prSet presAssocID="{3C50AEC6-8F9C-41A2-8237-E5F6F851AFFA}" presName="conn2-1" presStyleLbl="parChTrans1D3" presStyleIdx="0" presStyleCnt="4"/>
      <dgm:spPr/>
    </dgm:pt>
    <dgm:pt modelId="{BB126BD8-A762-42C1-81A8-5844B6B42F27}" type="pres">
      <dgm:prSet presAssocID="{3C50AEC6-8F9C-41A2-8237-E5F6F851AFFA}" presName="connTx" presStyleLbl="parChTrans1D3" presStyleIdx="0" presStyleCnt="4"/>
      <dgm:spPr/>
    </dgm:pt>
    <dgm:pt modelId="{64E2052C-1EF1-4C23-AE06-19FC8D9A4843}" type="pres">
      <dgm:prSet presAssocID="{6AC54C1C-626C-4501-B028-76A919FA77D6}" presName="root2" presStyleCnt="0"/>
      <dgm:spPr/>
    </dgm:pt>
    <dgm:pt modelId="{FC9ACF69-2062-4020-AEEF-DD75B2A8C39E}" type="pres">
      <dgm:prSet presAssocID="{6AC54C1C-626C-4501-B028-76A919FA77D6}" presName="LevelTwoTextNode" presStyleLbl="node3" presStyleIdx="0" presStyleCnt="4">
        <dgm:presLayoutVars>
          <dgm:chPref val="3"/>
        </dgm:presLayoutVars>
      </dgm:prSet>
      <dgm:spPr/>
    </dgm:pt>
    <dgm:pt modelId="{EB0B5370-96BF-4CCF-A168-EC19E67BF0B5}" type="pres">
      <dgm:prSet presAssocID="{6AC54C1C-626C-4501-B028-76A919FA77D6}" presName="level3hierChild" presStyleCnt="0"/>
      <dgm:spPr/>
    </dgm:pt>
    <dgm:pt modelId="{E9816F70-B8C6-425E-8F8E-A2F72E1732A5}" type="pres">
      <dgm:prSet presAssocID="{C5B6A114-0062-4509-B31D-74514D8AA165}" presName="conn2-1" presStyleLbl="parChTrans1D3" presStyleIdx="1" presStyleCnt="4"/>
      <dgm:spPr/>
    </dgm:pt>
    <dgm:pt modelId="{C3EBEA9E-1D09-4EB4-9C60-A9F52118F6F2}" type="pres">
      <dgm:prSet presAssocID="{C5B6A114-0062-4509-B31D-74514D8AA165}" presName="connTx" presStyleLbl="parChTrans1D3" presStyleIdx="1" presStyleCnt="4"/>
      <dgm:spPr/>
    </dgm:pt>
    <dgm:pt modelId="{E649F463-AC91-42F3-A9AB-E706B05D7BF1}" type="pres">
      <dgm:prSet presAssocID="{4D7EB4E9-6756-4D44-ADDF-C02A88A99A3D}" presName="root2" presStyleCnt="0"/>
      <dgm:spPr/>
    </dgm:pt>
    <dgm:pt modelId="{B01D7E9E-B07E-4D9D-BC6A-1B4B6039FE0C}" type="pres">
      <dgm:prSet presAssocID="{4D7EB4E9-6756-4D44-ADDF-C02A88A99A3D}" presName="LevelTwoTextNode" presStyleLbl="node3" presStyleIdx="1" presStyleCnt="4">
        <dgm:presLayoutVars>
          <dgm:chPref val="3"/>
        </dgm:presLayoutVars>
      </dgm:prSet>
      <dgm:spPr/>
    </dgm:pt>
    <dgm:pt modelId="{22ADC887-93D6-4FC8-B731-4CA16DC8BF51}" type="pres">
      <dgm:prSet presAssocID="{4D7EB4E9-6756-4D44-ADDF-C02A88A99A3D}" presName="level3hierChild" presStyleCnt="0"/>
      <dgm:spPr/>
    </dgm:pt>
    <dgm:pt modelId="{02F85DD5-E1DA-402F-BBFB-5FD0B9AB9F80}" type="pres">
      <dgm:prSet presAssocID="{A2083C7D-CB3D-4FB0-B599-A720FD68AA4E}" presName="conn2-1" presStyleLbl="parChTrans1D2" presStyleIdx="1" presStyleCnt="2"/>
      <dgm:spPr/>
    </dgm:pt>
    <dgm:pt modelId="{07D62983-F0C5-48D8-BEE9-D7863A69B582}" type="pres">
      <dgm:prSet presAssocID="{A2083C7D-CB3D-4FB0-B599-A720FD68AA4E}" presName="connTx" presStyleLbl="parChTrans1D2" presStyleIdx="1" presStyleCnt="2"/>
      <dgm:spPr/>
    </dgm:pt>
    <dgm:pt modelId="{36F3BF62-C29A-4449-BE50-F72E8B4D4D40}" type="pres">
      <dgm:prSet presAssocID="{895662B9-1761-45BD-B6BF-E389FDB57342}" presName="root2" presStyleCnt="0"/>
      <dgm:spPr/>
    </dgm:pt>
    <dgm:pt modelId="{73186C56-39F0-479E-A52F-74FDB5A65338}" type="pres">
      <dgm:prSet presAssocID="{895662B9-1761-45BD-B6BF-E389FDB57342}" presName="LevelTwoTextNode" presStyleLbl="node2" presStyleIdx="1" presStyleCnt="2">
        <dgm:presLayoutVars>
          <dgm:chPref val="3"/>
        </dgm:presLayoutVars>
      </dgm:prSet>
      <dgm:spPr/>
    </dgm:pt>
    <dgm:pt modelId="{00237AC1-B81C-4C55-9D96-324E30D7D744}" type="pres">
      <dgm:prSet presAssocID="{895662B9-1761-45BD-B6BF-E389FDB57342}" presName="level3hierChild" presStyleCnt="0"/>
      <dgm:spPr/>
    </dgm:pt>
    <dgm:pt modelId="{495A646B-6371-4209-B7AC-C68DD6155A73}" type="pres">
      <dgm:prSet presAssocID="{1C5DC4D9-D57A-4474-8C66-769C838E9A17}" presName="conn2-1" presStyleLbl="parChTrans1D3" presStyleIdx="2" presStyleCnt="4"/>
      <dgm:spPr/>
    </dgm:pt>
    <dgm:pt modelId="{0B5EAAA3-EFDE-4BD9-9E1E-E7673DE7C0DD}" type="pres">
      <dgm:prSet presAssocID="{1C5DC4D9-D57A-4474-8C66-769C838E9A17}" presName="connTx" presStyleLbl="parChTrans1D3" presStyleIdx="2" presStyleCnt="4"/>
      <dgm:spPr/>
    </dgm:pt>
    <dgm:pt modelId="{C364FC7A-ADA3-4A71-8C09-403A17FDEEB6}" type="pres">
      <dgm:prSet presAssocID="{86576469-AC70-4800-8EDD-B5DC69F96582}" presName="root2" presStyleCnt="0"/>
      <dgm:spPr/>
    </dgm:pt>
    <dgm:pt modelId="{1931E90D-6D2D-4C00-BE75-43CFE775EDFC}" type="pres">
      <dgm:prSet presAssocID="{86576469-AC70-4800-8EDD-B5DC69F96582}" presName="LevelTwoTextNode" presStyleLbl="node3" presStyleIdx="2" presStyleCnt="4">
        <dgm:presLayoutVars>
          <dgm:chPref val="3"/>
        </dgm:presLayoutVars>
      </dgm:prSet>
      <dgm:spPr/>
    </dgm:pt>
    <dgm:pt modelId="{5CD316D9-75F6-4DCC-974A-625F4CF81444}" type="pres">
      <dgm:prSet presAssocID="{86576469-AC70-4800-8EDD-B5DC69F96582}" presName="level3hierChild" presStyleCnt="0"/>
      <dgm:spPr/>
    </dgm:pt>
    <dgm:pt modelId="{BC44DFA6-F248-4D4E-ACD0-B6D4A10265B2}" type="pres">
      <dgm:prSet presAssocID="{5443B426-584B-46B0-92B0-33AA871B6EC2}" presName="conn2-1" presStyleLbl="parChTrans1D3" presStyleIdx="3" presStyleCnt="4"/>
      <dgm:spPr/>
    </dgm:pt>
    <dgm:pt modelId="{F7CB1A79-8D74-4041-9BDE-71E30E46F94E}" type="pres">
      <dgm:prSet presAssocID="{5443B426-584B-46B0-92B0-33AA871B6EC2}" presName="connTx" presStyleLbl="parChTrans1D3" presStyleIdx="3" presStyleCnt="4"/>
      <dgm:spPr/>
    </dgm:pt>
    <dgm:pt modelId="{C0BC7BEB-179E-4AF9-B031-5ADB7E4E6485}" type="pres">
      <dgm:prSet presAssocID="{9BB8EA57-57A0-4E00-A6B4-12E938D27C22}" presName="root2" presStyleCnt="0"/>
      <dgm:spPr/>
    </dgm:pt>
    <dgm:pt modelId="{C519F242-DE98-4237-9201-A251929F2558}" type="pres">
      <dgm:prSet presAssocID="{9BB8EA57-57A0-4E00-A6B4-12E938D27C22}" presName="LevelTwoTextNode" presStyleLbl="node3" presStyleIdx="3" presStyleCnt="4">
        <dgm:presLayoutVars>
          <dgm:chPref val="3"/>
        </dgm:presLayoutVars>
      </dgm:prSet>
      <dgm:spPr/>
    </dgm:pt>
    <dgm:pt modelId="{82200F12-4E22-4C62-B00F-5E6BD4D8E3F6}" type="pres">
      <dgm:prSet presAssocID="{9BB8EA57-57A0-4E00-A6B4-12E938D27C22}" presName="level3hierChild" presStyleCnt="0"/>
      <dgm:spPr/>
    </dgm:pt>
  </dgm:ptLst>
  <dgm:cxnLst>
    <dgm:cxn modelId="{36B1D902-AF86-4877-901C-2A3348F9CEC6}" type="presOf" srcId="{A2083C7D-CB3D-4FB0-B599-A720FD68AA4E}" destId="{02F85DD5-E1DA-402F-BBFB-5FD0B9AB9F80}" srcOrd="0" destOrd="0" presId="urn:microsoft.com/office/officeart/2005/8/layout/hierarchy2"/>
    <dgm:cxn modelId="{321BDE11-2A72-4398-84F6-37E4E0F3CE2B}" type="presOf" srcId="{4D7EB4E9-6756-4D44-ADDF-C02A88A99A3D}" destId="{B01D7E9E-B07E-4D9D-BC6A-1B4B6039FE0C}" srcOrd="0" destOrd="0" presId="urn:microsoft.com/office/officeart/2005/8/layout/hierarchy2"/>
    <dgm:cxn modelId="{2CEFA527-F8ED-4EEE-9E9E-8012568AD669}" type="presOf" srcId="{A7C237F1-9784-4567-AC4C-75D3DE1AD3F7}" destId="{23B76C66-3DE3-4A37-A0C2-D3F268BEC86E}" srcOrd="0" destOrd="0" presId="urn:microsoft.com/office/officeart/2005/8/layout/hierarchy2"/>
    <dgm:cxn modelId="{EEA1BE39-CAC9-47EE-867C-1B9AF5E3EC08}" srcId="{04969230-58D4-411E-9559-32A8BE538411}" destId="{4D7EB4E9-6756-4D44-ADDF-C02A88A99A3D}" srcOrd="1" destOrd="0" parTransId="{C5B6A114-0062-4509-B31D-74514D8AA165}" sibTransId="{89BDBFED-EE59-4DC4-B79E-FFA5681633D4}"/>
    <dgm:cxn modelId="{9303845B-639E-4AD9-B68C-A992908DE812}" type="presOf" srcId="{9C1B3A60-3109-490C-A9B1-A1897643CF7E}" destId="{1807506D-0C75-437C-9FA7-F8876A1D3D9F}" srcOrd="0" destOrd="0" presId="urn:microsoft.com/office/officeart/2005/8/layout/hierarchy2"/>
    <dgm:cxn modelId="{154CAA70-1C76-4714-9AD6-7619A6BE8675}" type="presOf" srcId="{C5B6A114-0062-4509-B31D-74514D8AA165}" destId="{C3EBEA9E-1D09-4EB4-9C60-A9F52118F6F2}" srcOrd="1" destOrd="0" presId="urn:microsoft.com/office/officeart/2005/8/layout/hierarchy2"/>
    <dgm:cxn modelId="{F7B2BE70-C559-4049-B9ED-47FFB7D7A7C5}" type="presOf" srcId="{3C50AEC6-8F9C-41A2-8237-E5F6F851AFFA}" destId="{EF2E8165-D9DC-46FA-A3B2-2A11559C8CBB}" srcOrd="0" destOrd="0" presId="urn:microsoft.com/office/officeart/2005/8/layout/hierarchy2"/>
    <dgm:cxn modelId="{0E6BD975-52DD-4C7C-A2A4-51F26D2D4A5D}" type="presOf" srcId="{5443B426-584B-46B0-92B0-33AA871B6EC2}" destId="{BC44DFA6-F248-4D4E-ACD0-B6D4A10265B2}" srcOrd="0" destOrd="0" presId="urn:microsoft.com/office/officeart/2005/8/layout/hierarchy2"/>
    <dgm:cxn modelId="{8B2CDC80-F914-45C5-BEC9-9592EA5A2329}" type="presOf" srcId="{04969230-58D4-411E-9559-32A8BE538411}" destId="{D1F7472A-C57B-4274-AC67-34253C86EC4B}" srcOrd="0" destOrd="0" presId="urn:microsoft.com/office/officeart/2005/8/layout/hierarchy2"/>
    <dgm:cxn modelId="{508B5F89-8BBE-41DA-81C3-EC9DC4C7E03C}" srcId="{895662B9-1761-45BD-B6BF-E389FDB57342}" destId="{9BB8EA57-57A0-4E00-A6B4-12E938D27C22}" srcOrd="1" destOrd="0" parTransId="{5443B426-584B-46B0-92B0-33AA871B6EC2}" sibTransId="{DEBB362F-5C22-40E9-9221-140275D0EB58}"/>
    <dgm:cxn modelId="{8D356489-B7B1-42AE-B376-9EF58C9603B5}" srcId="{9C1B3A60-3109-490C-A9B1-A1897643CF7E}" destId="{04969230-58D4-411E-9559-32A8BE538411}" srcOrd="0" destOrd="0" parTransId="{A7C237F1-9784-4567-AC4C-75D3DE1AD3F7}" sibTransId="{E10141AF-3230-4DB4-8906-F52B0867BFCC}"/>
    <dgm:cxn modelId="{271C1195-8DB8-4D2F-BEA6-E8E08919D036}" type="presOf" srcId="{6AC54C1C-626C-4501-B028-76A919FA77D6}" destId="{FC9ACF69-2062-4020-AEEF-DD75B2A8C39E}" srcOrd="0" destOrd="0" presId="urn:microsoft.com/office/officeart/2005/8/layout/hierarchy2"/>
    <dgm:cxn modelId="{9A5329A1-9559-40F8-9423-082C5DE29D9C}" type="presOf" srcId="{9BB8EA57-57A0-4E00-A6B4-12E938D27C22}" destId="{C519F242-DE98-4237-9201-A251929F2558}" srcOrd="0" destOrd="0" presId="urn:microsoft.com/office/officeart/2005/8/layout/hierarchy2"/>
    <dgm:cxn modelId="{F0B12EA1-4172-4208-820D-581401F71D13}" srcId="{04969230-58D4-411E-9559-32A8BE538411}" destId="{6AC54C1C-626C-4501-B028-76A919FA77D6}" srcOrd="0" destOrd="0" parTransId="{3C50AEC6-8F9C-41A2-8237-E5F6F851AFFA}" sibTransId="{52D48EF1-3FC0-4FF7-ADF8-539CE562BDE6}"/>
    <dgm:cxn modelId="{DE7725AD-996A-4DFA-B1E7-728701EBBC29}" type="presOf" srcId="{A7C237F1-9784-4567-AC4C-75D3DE1AD3F7}" destId="{7FE9CEDA-803D-4C15-A7A3-6A774521678D}" srcOrd="1" destOrd="0" presId="urn:microsoft.com/office/officeart/2005/8/layout/hierarchy2"/>
    <dgm:cxn modelId="{4C8AF7AF-0AFF-45A6-BBD8-7DEDA6749D81}" type="presOf" srcId="{C5B6A114-0062-4509-B31D-74514D8AA165}" destId="{E9816F70-B8C6-425E-8F8E-A2F72E1732A5}" srcOrd="0" destOrd="0" presId="urn:microsoft.com/office/officeart/2005/8/layout/hierarchy2"/>
    <dgm:cxn modelId="{F7DD93B1-E5CA-4DB4-AE5B-504EECD30B7A}" type="presOf" srcId="{3C50AEC6-8F9C-41A2-8237-E5F6F851AFFA}" destId="{BB126BD8-A762-42C1-81A8-5844B6B42F27}" srcOrd="1" destOrd="0" presId="urn:microsoft.com/office/officeart/2005/8/layout/hierarchy2"/>
    <dgm:cxn modelId="{AFA5A2C1-05B3-43C5-B35E-9EE79FE84C8D}" srcId="{9C1B3A60-3109-490C-A9B1-A1897643CF7E}" destId="{895662B9-1761-45BD-B6BF-E389FDB57342}" srcOrd="1" destOrd="0" parTransId="{A2083C7D-CB3D-4FB0-B599-A720FD68AA4E}" sibTransId="{2C019422-18A3-40BA-AF7F-FE705AA24CD1}"/>
    <dgm:cxn modelId="{227403C6-FCF3-4962-B96D-2775BB93EB6B}" type="presOf" srcId="{5443B426-584B-46B0-92B0-33AA871B6EC2}" destId="{F7CB1A79-8D74-4041-9BDE-71E30E46F94E}" srcOrd="1" destOrd="0" presId="urn:microsoft.com/office/officeart/2005/8/layout/hierarchy2"/>
    <dgm:cxn modelId="{89DDD4C9-2896-435A-B792-6D5631CD4366}" type="presOf" srcId="{A2083C7D-CB3D-4FB0-B599-A720FD68AA4E}" destId="{07D62983-F0C5-48D8-BEE9-D7863A69B582}" srcOrd="1" destOrd="0" presId="urn:microsoft.com/office/officeart/2005/8/layout/hierarchy2"/>
    <dgm:cxn modelId="{D7C29ACA-23F7-4F2D-8046-FCB2D8091547}" type="presOf" srcId="{1C5DC4D9-D57A-4474-8C66-769C838E9A17}" destId="{495A646B-6371-4209-B7AC-C68DD6155A73}" srcOrd="0" destOrd="0" presId="urn:microsoft.com/office/officeart/2005/8/layout/hierarchy2"/>
    <dgm:cxn modelId="{8CDAE7D5-3BD2-4A67-B3FD-4EC339B594F7}" type="presOf" srcId="{86576469-AC70-4800-8EDD-B5DC69F96582}" destId="{1931E90D-6D2D-4C00-BE75-43CFE775EDFC}" srcOrd="0" destOrd="0" presId="urn:microsoft.com/office/officeart/2005/8/layout/hierarchy2"/>
    <dgm:cxn modelId="{30E753DD-1A86-412B-92C0-04D188CF3C55}" type="presOf" srcId="{895662B9-1761-45BD-B6BF-E389FDB57342}" destId="{73186C56-39F0-479E-A52F-74FDB5A65338}" srcOrd="0" destOrd="0" presId="urn:microsoft.com/office/officeart/2005/8/layout/hierarchy2"/>
    <dgm:cxn modelId="{C616E7DE-02E4-4088-A9E7-A4B4A409528A}" type="presOf" srcId="{569134CB-F3F5-4860-8992-20A3A3E9CFC0}" destId="{3F876D7F-9243-40C4-A9F4-A2F0A92F61B3}" srcOrd="0" destOrd="0" presId="urn:microsoft.com/office/officeart/2005/8/layout/hierarchy2"/>
    <dgm:cxn modelId="{DB6510E3-DE8E-48C5-A087-635EB28F68F1}" type="presOf" srcId="{1C5DC4D9-D57A-4474-8C66-769C838E9A17}" destId="{0B5EAAA3-EFDE-4BD9-9E1E-E7673DE7C0DD}" srcOrd="1" destOrd="0" presId="urn:microsoft.com/office/officeart/2005/8/layout/hierarchy2"/>
    <dgm:cxn modelId="{DCB400EC-A935-43C9-AC58-52192C4E45F0}" srcId="{569134CB-F3F5-4860-8992-20A3A3E9CFC0}" destId="{9C1B3A60-3109-490C-A9B1-A1897643CF7E}" srcOrd="0" destOrd="0" parTransId="{115C489C-DB8E-41AE-820E-DA2A48E16514}" sibTransId="{8A692A18-9551-4C2C-9F31-4DD5CDFED05A}"/>
    <dgm:cxn modelId="{157D0CF4-426E-4F96-9DDA-B9ACB043ACDB}" srcId="{895662B9-1761-45BD-B6BF-E389FDB57342}" destId="{86576469-AC70-4800-8EDD-B5DC69F96582}" srcOrd="0" destOrd="0" parTransId="{1C5DC4D9-D57A-4474-8C66-769C838E9A17}" sibTransId="{E0B63B50-AF69-4426-AE31-E181FAC96CB0}"/>
    <dgm:cxn modelId="{3F53D1C3-8E0D-4D59-9CC4-D386281EAD4E}" type="presParOf" srcId="{3F876D7F-9243-40C4-A9F4-A2F0A92F61B3}" destId="{4311968F-1673-47D6-82E1-F0A0CB4A8CFC}" srcOrd="0" destOrd="0" presId="urn:microsoft.com/office/officeart/2005/8/layout/hierarchy2"/>
    <dgm:cxn modelId="{8CB211B7-3FFA-4D17-BB97-1A4584FE4A80}" type="presParOf" srcId="{4311968F-1673-47D6-82E1-F0A0CB4A8CFC}" destId="{1807506D-0C75-437C-9FA7-F8876A1D3D9F}" srcOrd="0" destOrd="0" presId="urn:microsoft.com/office/officeart/2005/8/layout/hierarchy2"/>
    <dgm:cxn modelId="{1584E7C3-10E8-41BF-AC2A-BC48123847A4}" type="presParOf" srcId="{4311968F-1673-47D6-82E1-F0A0CB4A8CFC}" destId="{DA6F076A-FBFE-4669-AA91-A469E1D4AE8B}" srcOrd="1" destOrd="0" presId="urn:microsoft.com/office/officeart/2005/8/layout/hierarchy2"/>
    <dgm:cxn modelId="{7C88C1E9-04E9-48D8-899A-43AAB3842D0B}" type="presParOf" srcId="{DA6F076A-FBFE-4669-AA91-A469E1D4AE8B}" destId="{23B76C66-3DE3-4A37-A0C2-D3F268BEC86E}" srcOrd="0" destOrd="0" presId="urn:microsoft.com/office/officeart/2005/8/layout/hierarchy2"/>
    <dgm:cxn modelId="{CB3836ED-2916-4508-B165-C2A85D926D91}" type="presParOf" srcId="{23B76C66-3DE3-4A37-A0C2-D3F268BEC86E}" destId="{7FE9CEDA-803D-4C15-A7A3-6A774521678D}" srcOrd="0" destOrd="0" presId="urn:microsoft.com/office/officeart/2005/8/layout/hierarchy2"/>
    <dgm:cxn modelId="{5F75CDF9-89FE-4BCC-968D-42B7BCBB4E8D}" type="presParOf" srcId="{DA6F076A-FBFE-4669-AA91-A469E1D4AE8B}" destId="{D7174DEB-7E9A-46BB-BC6D-9F5685CF2BDF}" srcOrd="1" destOrd="0" presId="urn:microsoft.com/office/officeart/2005/8/layout/hierarchy2"/>
    <dgm:cxn modelId="{EB618AAB-4145-4A9A-B41D-5A82C0AFD564}" type="presParOf" srcId="{D7174DEB-7E9A-46BB-BC6D-9F5685CF2BDF}" destId="{D1F7472A-C57B-4274-AC67-34253C86EC4B}" srcOrd="0" destOrd="0" presId="urn:microsoft.com/office/officeart/2005/8/layout/hierarchy2"/>
    <dgm:cxn modelId="{9FDBE6AA-6549-4E0F-BCAF-B6397ED19CB6}" type="presParOf" srcId="{D7174DEB-7E9A-46BB-BC6D-9F5685CF2BDF}" destId="{8E2184CA-FA78-4024-858E-9719AA55F881}" srcOrd="1" destOrd="0" presId="urn:microsoft.com/office/officeart/2005/8/layout/hierarchy2"/>
    <dgm:cxn modelId="{BBC7B22A-24CA-4612-AAC2-69A9BA71B769}" type="presParOf" srcId="{8E2184CA-FA78-4024-858E-9719AA55F881}" destId="{EF2E8165-D9DC-46FA-A3B2-2A11559C8CBB}" srcOrd="0" destOrd="0" presId="urn:microsoft.com/office/officeart/2005/8/layout/hierarchy2"/>
    <dgm:cxn modelId="{15091ABB-FAFD-4109-B72A-F36E834E1DE6}" type="presParOf" srcId="{EF2E8165-D9DC-46FA-A3B2-2A11559C8CBB}" destId="{BB126BD8-A762-42C1-81A8-5844B6B42F27}" srcOrd="0" destOrd="0" presId="urn:microsoft.com/office/officeart/2005/8/layout/hierarchy2"/>
    <dgm:cxn modelId="{3215BA45-2CF4-4ED9-AEA1-E449C3272CAA}" type="presParOf" srcId="{8E2184CA-FA78-4024-858E-9719AA55F881}" destId="{64E2052C-1EF1-4C23-AE06-19FC8D9A4843}" srcOrd="1" destOrd="0" presId="urn:microsoft.com/office/officeart/2005/8/layout/hierarchy2"/>
    <dgm:cxn modelId="{E519DB0F-A7DC-462A-93CC-6CE626C68871}" type="presParOf" srcId="{64E2052C-1EF1-4C23-AE06-19FC8D9A4843}" destId="{FC9ACF69-2062-4020-AEEF-DD75B2A8C39E}" srcOrd="0" destOrd="0" presId="urn:microsoft.com/office/officeart/2005/8/layout/hierarchy2"/>
    <dgm:cxn modelId="{3DDF395F-A41B-42B1-A1C7-ABDFE87FB2FE}" type="presParOf" srcId="{64E2052C-1EF1-4C23-AE06-19FC8D9A4843}" destId="{EB0B5370-96BF-4CCF-A168-EC19E67BF0B5}" srcOrd="1" destOrd="0" presId="urn:microsoft.com/office/officeart/2005/8/layout/hierarchy2"/>
    <dgm:cxn modelId="{A1D1B0AD-7F19-4BFD-AD9C-57B2E2AD3FC3}" type="presParOf" srcId="{8E2184CA-FA78-4024-858E-9719AA55F881}" destId="{E9816F70-B8C6-425E-8F8E-A2F72E1732A5}" srcOrd="2" destOrd="0" presId="urn:microsoft.com/office/officeart/2005/8/layout/hierarchy2"/>
    <dgm:cxn modelId="{0D530D50-D999-4B9E-B3AA-D84DC0465F0C}" type="presParOf" srcId="{E9816F70-B8C6-425E-8F8E-A2F72E1732A5}" destId="{C3EBEA9E-1D09-4EB4-9C60-A9F52118F6F2}" srcOrd="0" destOrd="0" presId="urn:microsoft.com/office/officeart/2005/8/layout/hierarchy2"/>
    <dgm:cxn modelId="{99371C6A-08D5-4FC2-996E-739E2AE1FEA8}" type="presParOf" srcId="{8E2184CA-FA78-4024-858E-9719AA55F881}" destId="{E649F463-AC91-42F3-A9AB-E706B05D7BF1}" srcOrd="3" destOrd="0" presId="urn:microsoft.com/office/officeart/2005/8/layout/hierarchy2"/>
    <dgm:cxn modelId="{B8603653-CB4C-494F-9417-FE671B4E21DC}" type="presParOf" srcId="{E649F463-AC91-42F3-A9AB-E706B05D7BF1}" destId="{B01D7E9E-B07E-4D9D-BC6A-1B4B6039FE0C}" srcOrd="0" destOrd="0" presId="urn:microsoft.com/office/officeart/2005/8/layout/hierarchy2"/>
    <dgm:cxn modelId="{C0DE8C1E-5B67-446A-AE15-C4C897AE8BDC}" type="presParOf" srcId="{E649F463-AC91-42F3-A9AB-E706B05D7BF1}" destId="{22ADC887-93D6-4FC8-B731-4CA16DC8BF51}" srcOrd="1" destOrd="0" presId="urn:microsoft.com/office/officeart/2005/8/layout/hierarchy2"/>
    <dgm:cxn modelId="{AD70E251-7443-42C0-9567-7EF30A70D249}" type="presParOf" srcId="{DA6F076A-FBFE-4669-AA91-A469E1D4AE8B}" destId="{02F85DD5-E1DA-402F-BBFB-5FD0B9AB9F80}" srcOrd="2" destOrd="0" presId="urn:microsoft.com/office/officeart/2005/8/layout/hierarchy2"/>
    <dgm:cxn modelId="{FE8A96A3-1F14-4AFB-ACFD-F070FD8A80E1}" type="presParOf" srcId="{02F85DD5-E1DA-402F-BBFB-5FD0B9AB9F80}" destId="{07D62983-F0C5-48D8-BEE9-D7863A69B582}" srcOrd="0" destOrd="0" presId="urn:microsoft.com/office/officeart/2005/8/layout/hierarchy2"/>
    <dgm:cxn modelId="{8662FE99-86BC-4065-9552-B816A3FC7301}" type="presParOf" srcId="{DA6F076A-FBFE-4669-AA91-A469E1D4AE8B}" destId="{36F3BF62-C29A-4449-BE50-F72E8B4D4D40}" srcOrd="3" destOrd="0" presId="urn:microsoft.com/office/officeart/2005/8/layout/hierarchy2"/>
    <dgm:cxn modelId="{B55EB140-23EC-41E1-9E1B-CE9DCFBC8EF2}" type="presParOf" srcId="{36F3BF62-C29A-4449-BE50-F72E8B4D4D40}" destId="{73186C56-39F0-479E-A52F-74FDB5A65338}" srcOrd="0" destOrd="0" presId="urn:microsoft.com/office/officeart/2005/8/layout/hierarchy2"/>
    <dgm:cxn modelId="{7EFAACCB-4EBD-4C43-B0C4-702FC93BAA7A}" type="presParOf" srcId="{36F3BF62-C29A-4449-BE50-F72E8B4D4D40}" destId="{00237AC1-B81C-4C55-9D96-324E30D7D744}" srcOrd="1" destOrd="0" presId="urn:microsoft.com/office/officeart/2005/8/layout/hierarchy2"/>
    <dgm:cxn modelId="{329C05C9-112B-4BD2-BE0D-05CF564C831B}" type="presParOf" srcId="{00237AC1-B81C-4C55-9D96-324E30D7D744}" destId="{495A646B-6371-4209-B7AC-C68DD6155A73}" srcOrd="0" destOrd="0" presId="urn:microsoft.com/office/officeart/2005/8/layout/hierarchy2"/>
    <dgm:cxn modelId="{718D78A0-B387-4758-9821-643947C9E20F}" type="presParOf" srcId="{495A646B-6371-4209-B7AC-C68DD6155A73}" destId="{0B5EAAA3-EFDE-4BD9-9E1E-E7673DE7C0DD}" srcOrd="0" destOrd="0" presId="urn:microsoft.com/office/officeart/2005/8/layout/hierarchy2"/>
    <dgm:cxn modelId="{0E865055-2032-4787-8ACD-1014293B6FB8}" type="presParOf" srcId="{00237AC1-B81C-4C55-9D96-324E30D7D744}" destId="{C364FC7A-ADA3-4A71-8C09-403A17FDEEB6}" srcOrd="1" destOrd="0" presId="urn:microsoft.com/office/officeart/2005/8/layout/hierarchy2"/>
    <dgm:cxn modelId="{D5E5AF2B-84BC-4AAA-AC31-C291E807A775}" type="presParOf" srcId="{C364FC7A-ADA3-4A71-8C09-403A17FDEEB6}" destId="{1931E90D-6D2D-4C00-BE75-43CFE775EDFC}" srcOrd="0" destOrd="0" presId="urn:microsoft.com/office/officeart/2005/8/layout/hierarchy2"/>
    <dgm:cxn modelId="{B2EFD3B7-016E-4D6A-A974-F39F9195EB94}" type="presParOf" srcId="{C364FC7A-ADA3-4A71-8C09-403A17FDEEB6}" destId="{5CD316D9-75F6-4DCC-974A-625F4CF81444}" srcOrd="1" destOrd="0" presId="urn:microsoft.com/office/officeart/2005/8/layout/hierarchy2"/>
    <dgm:cxn modelId="{895E0A1B-EB43-47FF-9191-B2CB203514A1}" type="presParOf" srcId="{00237AC1-B81C-4C55-9D96-324E30D7D744}" destId="{BC44DFA6-F248-4D4E-ACD0-B6D4A10265B2}" srcOrd="2" destOrd="0" presId="urn:microsoft.com/office/officeart/2005/8/layout/hierarchy2"/>
    <dgm:cxn modelId="{A7DB48B3-7535-49B1-8172-27404F52C66B}" type="presParOf" srcId="{BC44DFA6-F248-4D4E-ACD0-B6D4A10265B2}" destId="{F7CB1A79-8D74-4041-9BDE-71E30E46F94E}" srcOrd="0" destOrd="0" presId="urn:microsoft.com/office/officeart/2005/8/layout/hierarchy2"/>
    <dgm:cxn modelId="{0E2728BA-EF76-4763-A6F4-C3F9C91D41C0}" type="presParOf" srcId="{00237AC1-B81C-4C55-9D96-324E30D7D744}" destId="{C0BC7BEB-179E-4AF9-B031-5ADB7E4E6485}" srcOrd="3" destOrd="0" presId="urn:microsoft.com/office/officeart/2005/8/layout/hierarchy2"/>
    <dgm:cxn modelId="{8C7A967A-96F4-4888-AC85-89663C7A08B2}" type="presParOf" srcId="{C0BC7BEB-179E-4AF9-B031-5ADB7E4E6485}" destId="{C519F242-DE98-4237-9201-A251929F2558}" srcOrd="0" destOrd="0" presId="urn:microsoft.com/office/officeart/2005/8/layout/hierarchy2"/>
    <dgm:cxn modelId="{96ECBD3B-712B-420F-A052-37DAC7C8AD5C}" type="presParOf" srcId="{C0BC7BEB-179E-4AF9-B031-5ADB7E4E6485}" destId="{82200F12-4E22-4C62-B00F-5E6BD4D8E3F6}"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C1CCD4-65F3-4E2A-B517-D525E7B0BDB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29EE962B-AE58-4814-8315-B15683CFE178}">
      <dgm:prSet phldrT="[文本]"/>
      <dgm:spPr>
        <a:solidFill>
          <a:schemeClr val="accent2">
            <a:lumMod val="60000"/>
            <a:lumOff val="40000"/>
          </a:schemeClr>
        </a:solidFill>
      </dgm:spPr>
      <dgm:t>
        <a:bodyPr/>
        <a:lstStyle/>
        <a:p>
          <a:r>
            <a:rPr lang="zh-CN" altLang="en-US" dirty="0">
              <a:solidFill>
                <a:schemeClr val="tx1"/>
              </a:solidFill>
              <a:latin typeface="黑体" panose="02010609060101010101" pitchFamily="49" charset="-122"/>
              <a:ea typeface="黑体" panose="02010609060101010101" pitchFamily="49" charset="-122"/>
            </a:rPr>
            <a:t>活性污泥驯化成功标示</a:t>
          </a:r>
        </a:p>
      </dgm:t>
    </dgm:pt>
    <dgm:pt modelId="{9BD16741-888F-4865-B5AD-B2E469F892D5}" cxnId="{F29D3387-E5D7-4F73-A0B3-3E9EA218217A}" type="parTrans">
      <dgm:prSet/>
      <dgm:spPr/>
      <dgm:t>
        <a:bodyPr/>
        <a:lstStyle/>
        <a:p>
          <a:endParaRPr lang="zh-CN" altLang="en-US"/>
        </a:p>
      </dgm:t>
    </dgm:pt>
    <dgm:pt modelId="{7CE6E8E4-A156-4C2E-9AB5-32456CBA7A91}" cxnId="{F29D3387-E5D7-4F73-A0B3-3E9EA218217A}" type="sibTrans">
      <dgm:prSet/>
      <dgm:spPr/>
      <dgm:t>
        <a:bodyPr/>
        <a:lstStyle/>
        <a:p>
          <a:endParaRPr lang="zh-CN" altLang="en-US"/>
        </a:p>
      </dgm:t>
    </dgm:pt>
    <dgm:pt modelId="{99F5754C-8D64-4555-ADB8-2648BD139D4C}">
      <dgm:prSet phldrT="[文本]" custT="1"/>
      <dgm:spPr>
        <a:solidFill>
          <a:srgbClr val="92D050"/>
        </a:solidFill>
      </dgm:spPr>
      <dgm:t>
        <a:bodyPr/>
        <a:lstStyle/>
        <a:p>
          <a:r>
            <a:rPr lang="zh-CN" altLang="en-US" sz="3200" dirty="0">
              <a:solidFill>
                <a:schemeClr val="tx1"/>
              </a:solidFill>
              <a:latin typeface="黑体" panose="02010609060101010101" pitchFamily="49" charset="-122"/>
              <a:ea typeface="黑体" panose="02010609060101010101" pitchFamily="49" charset="-122"/>
            </a:rPr>
            <a:t>污泥及</a:t>
          </a:r>
          <a:r>
            <a:rPr lang="en-US" altLang="zh-CN" sz="3200" dirty="0">
              <a:solidFill>
                <a:schemeClr val="tx1"/>
              </a:solidFill>
              <a:latin typeface="黑体" panose="02010609060101010101" pitchFamily="49" charset="-122"/>
              <a:ea typeface="黑体" panose="02010609060101010101" pitchFamily="49" charset="-122"/>
            </a:rPr>
            <a:t>MLSS</a:t>
          </a:r>
          <a:r>
            <a:rPr lang="zh-CN" altLang="en-US" sz="3200" dirty="0">
              <a:solidFill>
                <a:schemeClr val="tx1"/>
              </a:solidFill>
              <a:latin typeface="黑体" panose="02010609060101010101" pitchFamily="49" charset="-122"/>
              <a:ea typeface="黑体" panose="02010609060101010101" pitchFamily="49" charset="-122"/>
            </a:rPr>
            <a:t>达到设计标准 </a:t>
          </a:r>
        </a:p>
      </dgm:t>
    </dgm:pt>
    <dgm:pt modelId="{95111781-8C93-4522-A4CD-9701BA3E5826}" cxnId="{EC2DC5A5-26D6-4206-AA3C-24E2AE584116}" type="parTrans">
      <dgm:prSet/>
      <dgm:spPr/>
      <dgm:t>
        <a:bodyPr/>
        <a:lstStyle/>
        <a:p>
          <a:endParaRPr lang="zh-CN" altLang="en-US"/>
        </a:p>
      </dgm:t>
    </dgm:pt>
    <dgm:pt modelId="{73031DD2-604B-44ED-9068-299BA289C467}" cxnId="{EC2DC5A5-26D6-4206-AA3C-24E2AE584116}" type="sibTrans">
      <dgm:prSet/>
      <dgm:spPr/>
      <dgm:t>
        <a:bodyPr/>
        <a:lstStyle/>
        <a:p>
          <a:endParaRPr lang="zh-CN" altLang="en-US"/>
        </a:p>
      </dgm:t>
    </dgm:pt>
    <dgm:pt modelId="{EAAC534D-6B74-4757-B334-0DE0F9B811D9}">
      <dgm:prSet phldrT="[文本]" custT="1"/>
      <dgm:spPr>
        <a:solidFill>
          <a:srgbClr val="FFC000"/>
        </a:solidFill>
      </dgm:spPr>
      <dgm:t>
        <a:bodyPr/>
        <a:lstStyle/>
        <a:p>
          <a:r>
            <a:rPr lang="zh-CN" altLang="en-US" sz="3200" dirty="0">
              <a:solidFill>
                <a:schemeClr val="tx1"/>
              </a:solidFill>
              <a:latin typeface="黑体" panose="02010609060101010101" pitchFamily="49" charset="-122"/>
              <a:ea typeface="黑体" panose="02010609060101010101" pitchFamily="49" charset="-122"/>
            </a:rPr>
            <a:t>稳定运行出水水质达到设计标准 </a:t>
          </a:r>
        </a:p>
      </dgm:t>
    </dgm:pt>
    <dgm:pt modelId="{71259163-36E1-4272-A039-447542DA645D}" cxnId="{8A1A1C18-8661-4BEF-BB55-645D6E93A58D}" type="parTrans">
      <dgm:prSet/>
      <dgm:spPr/>
      <dgm:t>
        <a:bodyPr/>
        <a:lstStyle/>
        <a:p>
          <a:endParaRPr lang="zh-CN" altLang="en-US"/>
        </a:p>
      </dgm:t>
    </dgm:pt>
    <dgm:pt modelId="{7152AD89-C5EB-4B0B-8463-327054983BF7}" cxnId="{8A1A1C18-8661-4BEF-BB55-645D6E93A58D}" type="sibTrans">
      <dgm:prSet/>
      <dgm:spPr/>
      <dgm:t>
        <a:bodyPr/>
        <a:lstStyle/>
        <a:p>
          <a:endParaRPr lang="zh-CN" altLang="en-US"/>
        </a:p>
      </dgm:t>
    </dgm:pt>
    <dgm:pt modelId="{C0C8CD1B-7066-4298-9A7E-0A0461E1E7F3}">
      <dgm:prSet phldrT="[文本]" custT="1"/>
      <dgm:spPr>
        <a:solidFill>
          <a:srgbClr val="FFC000"/>
        </a:solidFill>
      </dgm:spPr>
      <dgm:t>
        <a:bodyPr/>
        <a:lstStyle/>
        <a:p>
          <a:r>
            <a:rPr lang="zh-CN" altLang="en-US" sz="3200" dirty="0">
              <a:solidFill>
                <a:schemeClr val="tx1"/>
              </a:solidFill>
              <a:latin typeface="黑体" panose="02010609060101010101" pitchFamily="49" charset="-122"/>
              <a:ea typeface="黑体" panose="02010609060101010101" pitchFamily="49" charset="-122"/>
            </a:rPr>
            <a:t>生物处理系统各指标达到设计要求 </a:t>
          </a:r>
        </a:p>
      </dgm:t>
    </dgm:pt>
    <dgm:pt modelId="{A4D396D2-54AE-40CA-8256-738ACB1952A4}" cxnId="{2F6AAE0B-231D-457B-A92D-A30BBD8F4A33}" type="parTrans">
      <dgm:prSet/>
      <dgm:spPr/>
      <dgm:t>
        <a:bodyPr/>
        <a:lstStyle/>
        <a:p>
          <a:endParaRPr lang="zh-CN" altLang="en-US"/>
        </a:p>
      </dgm:t>
    </dgm:pt>
    <dgm:pt modelId="{FC96C16A-6113-415E-922B-00E2ECCE4583}" cxnId="{2F6AAE0B-231D-457B-A92D-A30BBD8F4A33}" type="sibTrans">
      <dgm:prSet/>
      <dgm:spPr/>
      <dgm:t>
        <a:bodyPr/>
        <a:lstStyle/>
        <a:p>
          <a:endParaRPr lang="zh-CN" altLang="en-US"/>
        </a:p>
      </dgm:t>
    </dgm:pt>
    <dgm:pt modelId="{D2AD8711-D00D-4CDC-B5FD-7F4E05C1590E}">
      <dgm:prSet phldrT="[文本]" custT="1"/>
      <dgm:spPr>
        <a:solidFill>
          <a:srgbClr val="92D050"/>
        </a:solidFill>
      </dgm:spPr>
      <dgm:t>
        <a:bodyPr/>
        <a:lstStyle/>
        <a:p>
          <a:r>
            <a:rPr lang="zh-CN" altLang="en-US" sz="3200" dirty="0">
              <a:solidFill>
                <a:schemeClr val="tx1"/>
              </a:solidFill>
              <a:latin typeface="黑体" panose="02010609060101010101" pitchFamily="49" charset="-122"/>
              <a:ea typeface="黑体" panose="02010609060101010101" pitchFamily="49" charset="-122"/>
            </a:rPr>
            <a:t>曝气池微生物丰富，出现原生动物</a:t>
          </a:r>
        </a:p>
      </dgm:t>
    </dgm:pt>
    <dgm:pt modelId="{FE8D7F2C-E351-48AD-965B-3EF441B0504C}" cxnId="{8E02C3B2-AD7C-455F-A305-90FDC464F0A1}" type="parTrans">
      <dgm:prSet/>
      <dgm:spPr/>
      <dgm:t>
        <a:bodyPr/>
        <a:lstStyle/>
        <a:p>
          <a:endParaRPr lang="zh-CN" altLang="en-US"/>
        </a:p>
      </dgm:t>
    </dgm:pt>
    <dgm:pt modelId="{6229A96F-7E5F-4825-91F0-2769FD4892D4}" cxnId="{8E02C3B2-AD7C-455F-A305-90FDC464F0A1}" type="sibTrans">
      <dgm:prSet/>
      <dgm:spPr/>
      <dgm:t>
        <a:bodyPr/>
        <a:lstStyle/>
        <a:p>
          <a:endParaRPr lang="zh-CN" altLang="en-US"/>
        </a:p>
      </dgm:t>
    </dgm:pt>
    <dgm:pt modelId="{428EE154-AF56-4381-93FA-A99FD5881AB9}" type="pres">
      <dgm:prSet presAssocID="{04C1CCD4-65F3-4E2A-B517-D525E7B0BDB4}" presName="diagram" presStyleCnt="0">
        <dgm:presLayoutVars>
          <dgm:chMax val="1"/>
          <dgm:dir/>
          <dgm:animLvl val="ctr"/>
          <dgm:resizeHandles val="exact"/>
        </dgm:presLayoutVars>
      </dgm:prSet>
      <dgm:spPr/>
    </dgm:pt>
    <dgm:pt modelId="{62B8BFD0-4385-48C8-AA5A-A5E289E9CBAB}" type="pres">
      <dgm:prSet presAssocID="{04C1CCD4-65F3-4E2A-B517-D525E7B0BDB4}" presName="matrix" presStyleCnt="0"/>
      <dgm:spPr/>
    </dgm:pt>
    <dgm:pt modelId="{B7EF0783-7E64-4C17-8151-99710EBAE265}" type="pres">
      <dgm:prSet presAssocID="{04C1CCD4-65F3-4E2A-B517-D525E7B0BDB4}" presName="tile1" presStyleLbl="node1" presStyleIdx="0" presStyleCnt="4" custLinFactNeighborX="-1555" custLinFactNeighborY="-1158"/>
      <dgm:spPr/>
    </dgm:pt>
    <dgm:pt modelId="{E59D0262-2122-417A-BD61-0CBE4C2012C0}" type="pres">
      <dgm:prSet presAssocID="{04C1CCD4-65F3-4E2A-B517-D525E7B0BDB4}" presName="tile1text" presStyleLbl="node1" presStyleIdx="0" presStyleCnt="4">
        <dgm:presLayoutVars>
          <dgm:chMax val="0"/>
          <dgm:chPref val="0"/>
          <dgm:bulletEnabled val="1"/>
        </dgm:presLayoutVars>
      </dgm:prSet>
      <dgm:spPr/>
    </dgm:pt>
    <dgm:pt modelId="{63DEE93F-FABD-46C7-90AC-AFB59F9BC488}" type="pres">
      <dgm:prSet presAssocID="{04C1CCD4-65F3-4E2A-B517-D525E7B0BDB4}" presName="tile2" presStyleLbl="node1" presStyleIdx="1" presStyleCnt="4"/>
      <dgm:spPr/>
    </dgm:pt>
    <dgm:pt modelId="{B8D71586-EF0B-497F-A7CF-53DD1EA79F2B}" type="pres">
      <dgm:prSet presAssocID="{04C1CCD4-65F3-4E2A-B517-D525E7B0BDB4}" presName="tile2text" presStyleLbl="node1" presStyleIdx="1" presStyleCnt="4">
        <dgm:presLayoutVars>
          <dgm:chMax val="0"/>
          <dgm:chPref val="0"/>
          <dgm:bulletEnabled val="1"/>
        </dgm:presLayoutVars>
      </dgm:prSet>
      <dgm:spPr/>
    </dgm:pt>
    <dgm:pt modelId="{954BE533-5323-4748-BF53-FE6F0BBD7B8D}" type="pres">
      <dgm:prSet presAssocID="{04C1CCD4-65F3-4E2A-B517-D525E7B0BDB4}" presName="tile3" presStyleLbl="node1" presStyleIdx="2" presStyleCnt="4"/>
      <dgm:spPr/>
    </dgm:pt>
    <dgm:pt modelId="{68C4571E-0E0F-4BDB-97BF-B5F4666AE2E6}" type="pres">
      <dgm:prSet presAssocID="{04C1CCD4-65F3-4E2A-B517-D525E7B0BDB4}" presName="tile3text" presStyleLbl="node1" presStyleIdx="2" presStyleCnt="4">
        <dgm:presLayoutVars>
          <dgm:chMax val="0"/>
          <dgm:chPref val="0"/>
          <dgm:bulletEnabled val="1"/>
        </dgm:presLayoutVars>
      </dgm:prSet>
      <dgm:spPr/>
    </dgm:pt>
    <dgm:pt modelId="{DCBD6051-5227-438F-A698-000EC03F113C}" type="pres">
      <dgm:prSet presAssocID="{04C1CCD4-65F3-4E2A-B517-D525E7B0BDB4}" presName="tile4" presStyleLbl="node1" presStyleIdx="3" presStyleCnt="4"/>
      <dgm:spPr/>
    </dgm:pt>
    <dgm:pt modelId="{67BC43A4-2737-4B37-8FD1-8828019A9234}" type="pres">
      <dgm:prSet presAssocID="{04C1CCD4-65F3-4E2A-B517-D525E7B0BDB4}" presName="tile4text" presStyleLbl="node1" presStyleIdx="3" presStyleCnt="4">
        <dgm:presLayoutVars>
          <dgm:chMax val="0"/>
          <dgm:chPref val="0"/>
          <dgm:bulletEnabled val="1"/>
        </dgm:presLayoutVars>
      </dgm:prSet>
      <dgm:spPr/>
    </dgm:pt>
    <dgm:pt modelId="{D84E93E5-11F6-4A59-84E0-7B92AA345C28}" type="pres">
      <dgm:prSet presAssocID="{04C1CCD4-65F3-4E2A-B517-D525E7B0BDB4}" presName="centerTile" presStyleLbl="fgShp" presStyleIdx="0" presStyleCnt="1">
        <dgm:presLayoutVars>
          <dgm:chMax val="0"/>
          <dgm:chPref val="0"/>
        </dgm:presLayoutVars>
      </dgm:prSet>
      <dgm:spPr/>
    </dgm:pt>
  </dgm:ptLst>
  <dgm:cxnLst>
    <dgm:cxn modelId="{2F6AAE0B-231D-457B-A92D-A30BBD8F4A33}" srcId="{29EE962B-AE58-4814-8315-B15683CFE178}" destId="{C0C8CD1B-7066-4298-9A7E-0A0461E1E7F3}" srcOrd="2" destOrd="0" parTransId="{A4D396D2-54AE-40CA-8256-738ACB1952A4}" sibTransId="{FC96C16A-6113-415E-922B-00E2ECCE4583}"/>
    <dgm:cxn modelId="{4008470D-41B4-418B-A521-EF392EF9A85C}" type="presOf" srcId="{C0C8CD1B-7066-4298-9A7E-0A0461E1E7F3}" destId="{68C4571E-0E0F-4BDB-97BF-B5F4666AE2E6}" srcOrd="1" destOrd="0" presId="urn:microsoft.com/office/officeart/2005/8/layout/matrix1"/>
    <dgm:cxn modelId="{8A1A1C18-8661-4BEF-BB55-645D6E93A58D}" srcId="{29EE962B-AE58-4814-8315-B15683CFE178}" destId="{EAAC534D-6B74-4757-B334-0DE0F9B811D9}" srcOrd="1" destOrd="0" parTransId="{71259163-36E1-4272-A039-447542DA645D}" sibTransId="{7152AD89-C5EB-4B0B-8463-327054983BF7}"/>
    <dgm:cxn modelId="{D4E4B91A-7BED-4B2D-882D-F5EBB03FEB66}" type="presOf" srcId="{04C1CCD4-65F3-4E2A-B517-D525E7B0BDB4}" destId="{428EE154-AF56-4381-93FA-A99FD5881AB9}" srcOrd="0" destOrd="0" presId="urn:microsoft.com/office/officeart/2005/8/layout/matrix1"/>
    <dgm:cxn modelId="{46516533-7030-4984-AC0E-776F1A78BB97}" type="presOf" srcId="{99F5754C-8D64-4555-ADB8-2648BD139D4C}" destId="{E59D0262-2122-417A-BD61-0CBE4C2012C0}" srcOrd="1" destOrd="0" presId="urn:microsoft.com/office/officeart/2005/8/layout/matrix1"/>
    <dgm:cxn modelId="{04E6754D-75DA-4DE1-82BE-272AE4F20154}" type="presOf" srcId="{99F5754C-8D64-4555-ADB8-2648BD139D4C}" destId="{B7EF0783-7E64-4C17-8151-99710EBAE265}" srcOrd="0" destOrd="0" presId="urn:microsoft.com/office/officeart/2005/8/layout/matrix1"/>
    <dgm:cxn modelId="{84E97975-5B5A-4C82-89BE-F90EBB7BA5F4}" type="presOf" srcId="{D2AD8711-D00D-4CDC-B5FD-7F4E05C1590E}" destId="{DCBD6051-5227-438F-A698-000EC03F113C}" srcOrd="0" destOrd="0" presId="urn:microsoft.com/office/officeart/2005/8/layout/matrix1"/>
    <dgm:cxn modelId="{F29D3387-E5D7-4F73-A0B3-3E9EA218217A}" srcId="{04C1CCD4-65F3-4E2A-B517-D525E7B0BDB4}" destId="{29EE962B-AE58-4814-8315-B15683CFE178}" srcOrd="0" destOrd="0" parTransId="{9BD16741-888F-4865-B5AD-B2E469F892D5}" sibTransId="{7CE6E8E4-A156-4C2E-9AB5-32456CBA7A91}"/>
    <dgm:cxn modelId="{7AA9788E-CECB-4170-8348-55F80C90F6A0}" type="presOf" srcId="{EAAC534D-6B74-4757-B334-0DE0F9B811D9}" destId="{B8D71586-EF0B-497F-A7CF-53DD1EA79F2B}" srcOrd="1" destOrd="0" presId="urn:microsoft.com/office/officeart/2005/8/layout/matrix1"/>
    <dgm:cxn modelId="{27D9F793-2D4E-4FB0-8609-004F6CE84692}" type="presOf" srcId="{EAAC534D-6B74-4757-B334-0DE0F9B811D9}" destId="{63DEE93F-FABD-46C7-90AC-AFB59F9BC488}" srcOrd="0" destOrd="0" presId="urn:microsoft.com/office/officeart/2005/8/layout/matrix1"/>
    <dgm:cxn modelId="{6A4AE995-8691-4883-B426-3227EAD48E72}" type="presOf" srcId="{D2AD8711-D00D-4CDC-B5FD-7F4E05C1590E}" destId="{67BC43A4-2737-4B37-8FD1-8828019A9234}" srcOrd="1" destOrd="0" presId="urn:microsoft.com/office/officeart/2005/8/layout/matrix1"/>
    <dgm:cxn modelId="{EC2DC5A5-26D6-4206-AA3C-24E2AE584116}" srcId="{29EE962B-AE58-4814-8315-B15683CFE178}" destId="{99F5754C-8D64-4555-ADB8-2648BD139D4C}" srcOrd="0" destOrd="0" parTransId="{95111781-8C93-4522-A4CD-9701BA3E5826}" sibTransId="{73031DD2-604B-44ED-9068-299BA289C467}"/>
    <dgm:cxn modelId="{8E02C3B2-AD7C-455F-A305-90FDC464F0A1}" srcId="{29EE962B-AE58-4814-8315-B15683CFE178}" destId="{D2AD8711-D00D-4CDC-B5FD-7F4E05C1590E}" srcOrd="3" destOrd="0" parTransId="{FE8D7F2C-E351-48AD-965B-3EF441B0504C}" sibTransId="{6229A96F-7E5F-4825-91F0-2769FD4892D4}"/>
    <dgm:cxn modelId="{8F625EC1-638B-4FA0-8535-5DCB342904E8}" type="presOf" srcId="{C0C8CD1B-7066-4298-9A7E-0A0461E1E7F3}" destId="{954BE533-5323-4748-BF53-FE6F0BBD7B8D}" srcOrd="0" destOrd="0" presId="urn:microsoft.com/office/officeart/2005/8/layout/matrix1"/>
    <dgm:cxn modelId="{C44EF1C9-40D4-4C15-BF81-D242E205CD45}" type="presOf" srcId="{29EE962B-AE58-4814-8315-B15683CFE178}" destId="{D84E93E5-11F6-4A59-84E0-7B92AA345C28}" srcOrd="0" destOrd="0" presId="urn:microsoft.com/office/officeart/2005/8/layout/matrix1"/>
    <dgm:cxn modelId="{C378FA7A-3B5C-4B60-BD28-C008A4AE36D7}" type="presParOf" srcId="{428EE154-AF56-4381-93FA-A99FD5881AB9}" destId="{62B8BFD0-4385-48C8-AA5A-A5E289E9CBAB}" srcOrd="0" destOrd="0" presId="urn:microsoft.com/office/officeart/2005/8/layout/matrix1"/>
    <dgm:cxn modelId="{E9853C3B-8BB9-4D60-9A0D-BD37247A3F33}" type="presParOf" srcId="{62B8BFD0-4385-48C8-AA5A-A5E289E9CBAB}" destId="{B7EF0783-7E64-4C17-8151-99710EBAE265}" srcOrd="0" destOrd="0" presId="urn:microsoft.com/office/officeart/2005/8/layout/matrix1"/>
    <dgm:cxn modelId="{499F05BA-6A13-4CD0-807D-5936616AD502}" type="presParOf" srcId="{62B8BFD0-4385-48C8-AA5A-A5E289E9CBAB}" destId="{E59D0262-2122-417A-BD61-0CBE4C2012C0}" srcOrd="1" destOrd="0" presId="urn:microsoft.com/office/officeart/2005/8/layout/matrix1"/>
    <dgm:cxn modelId="{B6AF3D33-9E9E-4C7D-9D82-A2CE1E3FAA79}" type="presParOf" srcId="{62B8BFD0-4385-48C8-AA5A-A5E289E9CBAB}" destId="{63DEE93F-FABD-46C7-90AC-AFB59F9BC488}" srcOrd="2" destOrd="0" presId="urn:microsoft.com/office/officeart/2005/8/layout/matrix1"/>
    <dgm:cxn modelId="{9064E81D-F022-4961-98D9-948513EEC4BA}" type="presParOf" srcId="{62B8BFD0-4385-48C8-AA5A-A5E289E9CBAB}" destId="{B8D71586-EF0B-497F-A7CF-53DD1EA79F2B}" srcOrd="3" destOrd="0" presId="urn:microsoft.com/office/officeart/2005/8/layout/matrix1"/>
    <dgm:cxn modelId="{87A48142-B186-4104-9854-E41239A53A4E}" type="presParOf" srcId="{62B8BFD0-4385-48C8-AA5A-A5E289E9CBAB}" destId="{954BE533-5323-4748-BF53-FE6F0BBD7B8D}" srcOrd="4" destOrd="0" presId="urn:microsoft.com/office/officeart/2005/8/layout/matrix1"/>
    <dgm:cxn modelId="{363EF20D-8471-4355-A9CA-F499F77201A5}" type="presParOf" srcId="{62B8BFD0-4385-48C8-AA5A-A5E289E9CBAB}" destId="{68C4571E-0E0F-4BDB-97BF-B5F4666AE2E6}" srcOrd="5" destOrd="0" presId="urn:microsoft.com/office/officeart/2005/8/layout/matrix1"/>
    <dgm:cxn modelId="{D5F8A849-825A-4E99-B645-AC507D39B1E3}" type="presParOf" srcId="{62B8BFD0-4385-48C8-AA5A-A5E289E9CBAB}" destId="{DCBD6051-5227-438F-A698-000EC03F113C}" srcOrd="6" destOrd="0" presId="urn:microsoft.com/office/officeart/2005/8/layout/matrix1"/>
    <dgm:cxn modelId="{6CCF0341-3BA3-40DC-955C-02A8BFB2066F}" type="presParOf" srcId="{62B8BFD0-4385-48C8-AA5A-A5E289E9CBAB}" destId="{67BC43A4-2737-4B37-8FD1-8828019A9234}" srcOrd="7" destOrd="0" presId="urn:microsoft.com/office/officeart/2005/8/layout/matrix1"/>
    <dgm:cxn modelId="{E8E3F227-41AA-42DA-9C4A-BA38EB069429}" type="presParOf" srcId="{428EE154-AF56-4381-93FA-A99FD5881AB9}" destId="{D84E93E5-11F6-4A59-84E0-7B92AA345C28}"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496FB0-57C8-49D5-A015-3D1A8F9ED45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7D2297EE-76A8-4819-827D-4309C4700123}">
      <dgm:prSet phldrT="[文本]" custT="1"/>
      <dgm:spPr>
        <a:solidFill>
          <a:srgbClr val="92D050"/>
        </a:solidFill>
      </dgm:spPr>
      <dgm:t>
        <a:bodyPr/>
        <a:lstStyle/>
        <a:p>
          <a:r>
            <a:rPr lang="zh-CN" altLang="en-US" sz="2400" dirty="0">
              <a:solidFill>
                <a:schemeClr val="tx1"/>
              </a:solidFill>
            </a:rPr>
            <a:t>厌氧活性污泥培养</a:t>
          </a:r>
        </a:p>
      </dgm:t>
    </dgm:pt>
    <dgm:pt modelId="{43D923EA-38AE-42C0-9965-F7CC1AF20F73}" cxnId="{2A613037-90E7-4754-A248-B70E59CA6212}" type="parTrans">
      <dgm:prSet/>
      <dgm:spPr/>
      <dgm:t>
        <a:bodyPr/>
        <a:lstStyle/>
        <a:p>
          <a:endParaRPr lang="zh-CN" altLang="en-US"/>
        </a:p>
      </dgm:t>
    </dgm:pt>
    <dgm:pt modelId="{A41419E1-AF65-4F4C-9D58-D4A61B40D41E}" cxnId="{2A613037-90E7-4754-A248-B70E59CA6212}" type="sibTrans">
      <dgm:prSet/>
      <dgm:spPr/>
      <dgm:t>
        <a:bodyPr/>
        <a:lstStyle/>
        <a:p>
          <a:endParaRPr lang="zh-CN" altLang="en-US"/>
        </a:p>
      </dgm:t>
    </dgm:pt>
    <dgm:pt modelId="{B97340CC-D414-45F1-B94A-0E572F0102CC}">
      <dgm:prSet phldrT="[文本]" custT="1"/>
      <dgm:spPr>
        <a:solidFill>
          <a:srgbClr val="92D050"/>
        </a:solidFill>
      </dgm:spPr>
      <dgm:t>
        <a:bodyPr/>
        <a:lstStyle/>
        <a:p>
          <a:r>
            <a:rPr lang="zh-CN" altLang="en-US" sz="2400" dirty="0">
              <a:solidFill>
                <a:schemeClr val="tx1"/>
              </a:solidFill>
            </a:rPr>
            <a:t>逐步培养法</a:t>
          </a:r>
        </a:p>
      </dgm:t>
    </dgm:pt>
    <dgm:pt modelId="{1815A2EB-5489-4BEF-877E-E797EF826A6A}" cxnId="{2307C95F-DB79-440A-9105-44F182373E25}" type="parTrans">
      <dgm:prSet>
        <dgm:style>
          <a:lnRef idx="1">
            <a:schemeClr val="dk1"/>
          </a:lnRef>
          <a:fillRef idx="0">
            <a:schemeClr val="dk1"/>
          </a:fillRef>
          <a:effectRef idx="0">
            <a:schemeClr val="dk1"/>
          </a:effectRef>
          <a:fontRef idx="minor">
            <a:schemeClr val="tx1"/>
          </a:fontRef>
        </dgm:style>
      </dgm:prSet>
      <dgm:spPr/>
      <dgm:t>
        <a:bodyPr/>
        <a:lstStyle/>
        <a:p>
          <a:endParaRPr lang="zh-CN" altLang="en-US" b="0" cap="none" spc="0">
            <a:ln w="0"/>
            <a:solidFill>
              <a:schemeClr val="tx1"/>
            </a:solidFill>
            <a:effectLst>
              <a:outerShdw blurRad="38100" dist="19050" dir="2700000" algn="tl" rotWithShape="0">
                <a:schemeClr val="dk1">
                  <a:alpha val="40000"/>
                </a:schemeClr>
              </a:outerShdw>
            </a:effectLst>
          </a:endParaRPr>
        </a:p>
      </dgm:t>
    </dgm:pt>
    <dgm:pt modelId="{86CD9D80-8317-468D-B6D7-BE82B0063CD1}" cxnId="{2307C95F-DB79-440A-9105-44F182373E25}" type="sibTrans">
      <dgm:prSet/>
      <dgm:spPr/>
      <dgm:t>
        <a:bodyPr/>
        <a:lstStyle/>
        <a:p>
          <a:endParaRPr lang="zh-CN" altLang="en-US"/>
        </a:p>
      </dgm:t>
    </dgm:pt>
    <dgm:pt modelId="{F561103B-669F-4F45-801C-F8A23BA33279}">
      <dgm:prSet phldrT="[文本]" custT="1"/>
      <dgm:spPr>
        <a:solidFill>
          <a:srgbClr val="92D050"/>
        </a:solidFill>
      </dgm:spPr>
      <dgm:t>
        <a:bodyPr/>
        <a:lstStyle/>
        <a:p>
          <a:r>
            <a:rPr lang="zh-CN" altLang="en-US" sz="2400" dirty="0">
              <a:solidFill>
                <a:schemeClr val="tx1"/>
              </a:solidFill>
            </a:rPr>
            <a:t>接种培养法</a:t>
          </a:r>
        </a:p>
      </dgm:t>
    </dgm:pt>
    <dgm:pt modelId="{7C167339-C454-42A7-A6F5-0DA61A943D1D}" cxnId="{E8E35D9B-36FB-4073-A280-A8A940866E68}" type="parTrans">
      <dgm:prSet>
        <dgm:style>
          <a:lnRef idx="1">
            <a:schemeClr val="dk1"/>
          </a:lnRef>
          <a:fillRef idx="0">
            <a:schemeClr val="dk1"/>
          </a:fillRef>
          <a:effectRef idx="0">
            <a:schemeClr val="dk1"/>
          </a:effectRef>
          <a:fontRef idx="minor">
            <a:schemeClr val="tx1"/>
          </a:fontRef>
        </dgm:style>
      </dgm:prSet>
      <dgm:spPr/>
      <dgm:t>
        <a:bodyPr/>
        <a:lstStyle/>
        <a:p>
          <a:endParaRPr lang="zh-CN" altLang="en-US" b="0" cap="none" spc="0">
            <a:ln w="0"/>
            <a:solidFill>
              <a:schemeClr val="tx1"/>
            </a:solidFill>
            <a:effectLst>
              <a:outerShdw blurRad="38100" dist="19050" dir="2700000" algn="tl" rotWithShape="0">
                <a:schemeClr val="dk1">
                  <a:alpha val="40000"/>
                </a:schemeClr>
              </a:outerShdw>
            </a:effectLst>
          </a:endParaRPr>
        </a:p>
      </dgm:t>
    </dgm:pt>
    <dgm:pt modelId="{F1EF0653-10F6-4D26-8B5A-C06394C9FC34}" cxnId="{E8E35D9B-36FB-4073-A280-A8A940866E68}" type="sibTrans">
      <dgm:prSet/>
      <dgm:spPr/>
      <dgm:t>
        <a:bodyPr/>
        <a:lstStyle/>
        <a:p>
          <a:endParaRPr lang="zh-CN" altLang="en-US"/>
        </a:p>
      </dgm:t>
    </dgm:pt>
    <dgm:pt modelId="{23EB96B5-77B3-4FF5-B0EB-E3DA74D7C45E}" type="pres">
      <dgm:prSet presAssocID="{FE496FB0-57C8-49D5-A015-3D1A8F9ED45F}" presName="diagram" presStyleCnt="0">
        <dgm:presLayoutVars>
          <dgm:chPref val="1"/>
          <dgm:dir/>
          <dgm:animOne val="branch"/>
          <dgm:animLvl val="lvl"/>
          <dgm:resizeHandles val="exact"/>
        </dgm:presLayoutVars>
      </dgm:prSet>
      <dgm:spPr/>
    </dgm:pt>
    <dgm:pt modelId="{AE9CA19C-1FAA-43C5-AEE3-E8C3880DAD53}" type="pres">
      <dgm:prSet presAssocID="{7D2297EE-76A8-4819-827D-4309C4700123}" presName="root1" presStyleCnt="0"/>
      <dgm:spPr/>
    </dgm:pt>
    <dgm:pt modelId="{A7DB540C-7456-4962-A8C7-AB29347A295E}" type="pres">
      <dgm:prSet presAssocID="{7D2297EE-76A8-4819-827D-4309C4700123}" presName="LevelOneTextNode" presStyleLbl="node0" presStyleIdx="0" presStyleCnt="1" custScaleX="99886" custScaleY="84562">
        <dgm:presLayoutVars>
          <dgm:chPref val="3"/>
        </dgm:presLayoutVars>
      </dgm:prSet>
      <dgm:spPr/>
    </dgm:pt>
    <dgm:pt modelId="{0343C325-6426-4BA8-959E-012F4B876AE8}" type="pres">
      <dgm:prSet presAssocID="{7D2297EE-76A8-4819-827D-4309C4700123}" presName="level2hierChild" presStyleCnt="0"/>
      <dgm:spPr/>
    </dgm:pt>
    <dgm:pt modelId="{59E1E925-9D8D-40E9-9FBB-C311F3E18BCB}" type="pres">
      <dgm:prSet presAssocID="{1815A2EB-5489-4BEF-877E-E797EF826A6A}" presName="conn2-1" presStyleLbl="parChTrans1D2" presStyleIdx="0" presStyleCnt="2"/>
      <dgm:spPr/>
    </dgm:pt>
    <dgm:pt modelId="{E7B03B0A-EFA5-4087-955D-D7E6BB4F2A49}" type="pres">
      <dgm:prSet presAssocID="{1815A2EB-5489-4BEF-877E-E797EF826A6A}" presName="connTx" presStyleLbl="parChTrans1D2" presStyleIdx="0" presStyleCnt="2"/>
      <dgm:spPr/>
    </dgm:pt>
    <dgm:pt modelId="{04715B53-0432-4C6A-929C-0FE3882523DD}" type="pres">
      <dgm:prSet presAssocID="{B97340CC-D414-45F1-B94A-0E572F0102CC}" presName="root2" presStyleCnt="0"/>
      <dgm:spPr/>
    </dgm:pt>
    <dgm:pt modelId="{FC670083-1F25-4579-841E-C1717FE56691}" type="pres">
      <dgm:prSet presAssocID="{B97340CC-D414-45F1-B94A-0E572F0102CC}" presName="LevelTwoTextNode" presStyleLbl="node2" presStyleIdx="0" presStyleCnt="2">
        <dgm:presLayoutVars>
          <dgm:chPref val="3"/>
        </dgm:presLayoutVars>
      </dgm:prSet>
      <dgm:spPr/>
    </dgm:pt>
    <dgm:pt modelId="{75C0D059-FBE1-446C-BB90-498536F86B49}" type="pres">
      <dgm:prSet presAssocID="{B97340CC-D414-45F1-B94A-0E572F0102CC}" presName="level3hierChild" presStyleCnt="0"/>
      <dgm:spPr/>
    </dgm:pt>
    <dgm:pt modelId="{5DCE8C3C-77B7-42C2-9609-D139D4BD4C6F}" type="pres">
      <dgm:prSet presAssocID="{7C167339-C454-42A7-A6F5-0DA61A943D1D}" presName="conn2-1" presStyleLbl="parChTrans1D2" presStyleIdx="1" presStyleCnt="2"/>
      <dgm:spPr/>
    </dgm:pt>
    <dgm:pt modelId="{06296112-8029-47F9-81B6-5417E64B67F4}" type="pres">
      <dgm:prSet presAssocID="{7C167339-C454-42A7-A6F5-0DA61A943D1D}" presName="connTx" presStyleLbl="parChTrans1D2" presStyleIdx="1" presStyleCnt="2"/>
      <dgm:spPr/>
    </dgm:pt>
    <dgm:pt modelId="{9A9665ED-6956-4380-9D51-88D2488C398D}" type="pres">
      <dgm:prSet presAssocID="{F561103B-669F-4F45-801C-F8A23BA33279}" presName="root2" presStyleCnt="0"/>
      <dgm:spPr/>
    </dgm:pt>
    <dgm:pt modelId="{E6A13434-5006-487C-A294-836D7C779498}" type="pres">
      <dgm:prSet presAssocID="{F561103B-669F-4F45-801C-F8A23BA33279}" presName="LevelTwoTextNode" presStyleLbl="node2" presStyleIdx="1" presStyleCnt="2">
        <dgm:presLayoutVars>
          <dgm:chPref val="3"/>
        </dgm:presLayoutVars>
      </dgm:prSet>
      <dgm:spPr/>
    </dgm:pt>
    <dgm:pt modelId="{EFC1C492-0F21-4A57-AAA4-7CD3AF066098}" type="pres">
      <dgm:prSet presAssocID="{F561103B-669F-4F45-801C-F8A23BA33279}" presName="level3hierChild" presStyleCnt="0"/>
      <dgm:spPr/>
    </dgm:pt>
  </dgm:ptLst>
  <dgm:cxnLst>
    <dgm:cxn modelId="{A91A8B03-0733-423F-892E-3B28596BE1BD}" type="presOf" srcId="{1815A2EB-5489-4BEF-877E-E797EF826A6A}" destId="{E7B03B0A-EFA5-4087-955D-D7E6BB4F2A49}" srcOrd="1" destOrd="0" presId="urn:microsoft.com/office/officeart/2005/8/layout/hierarchy2"/>
    <dgm:cxn modelId="{9FAC1C0C-C9B7-400F-B940-3E77E5A0EE82}" type="presOf" srcId="{FE496FB0-57C8-49D5-A015-3D1A8F9ED45F}" destId="{23EB96B5-77B3-4FF5-B0EB-E3DA74D7C45E}" srcOrd="0" destOrd="0" presId="urn:microsoft.com/office/officeart/2005/8/layout/hierarchy2"/>
    <dgm:cxn modelId="{24521D16-B256-4F87-AA35-FBA4AD37163A}" type="presOf" srcId="{B97340CC-D414-45F1-B94A-0E572F0102CC}" destId="{FC670083-1F25-4579-841E-C1717FE56691}" srcOrd="0" destOrd="0" presId="urn:microsoft.com/office/officeart/2005/8/layout/hierarchy2"/>
    <dgm:cxn modelId="{96E42822-44BE-45C0-A62F-EBAB3361E87C}" type="presOf" srcId="{7D2297EE-76A8-4819-827D-4309C4700123}" destId="{A7DB540C-7456-4962-A8C7-AB29347A295E}" srcOrd="0" destOrd="0" presId="urn:microsoft.com/office/officeart/2005/8/layout/hierarchy2"/>
    <dgm:cxn modelId="{509C6329-89A4-4288-8713-CA375BF29A82}" type="presOf" srcId="{7C167339-C454-42A7-A6F5-0DA61A943D1D}" destId="{06296112-8029-47F9-81B6-5417E64B67F4}" srcOrd="1" destOrd="0" presId="urn:microsoft.com/office/officeart/2005/8/layout/hierarchy2"/>
    <dgm:cxn modelId="{8EBCF734-FECC-453E-BC37-8B7DC7D050D6}" type="presOf" srcId="{7C167339-C454-42A7-A6F5-0DA61A943D1D}" destId="{5DCE8C3C-77B7-42C2-9609-D139D4BD4C6F}" srcOrd="0" destOrd="0" presId="urn:microsoft.com/office/officeart/2005/8/layout/hierarchy2"/>
    <dgm:cxn modelId="{2A613037-90E7-4754-A248-B70E59CA6212}" srcId="{FE496FB0-57C8-49D5-A015-3D1A8F9ED45F}" destId="{7D2297EE-76A8-4819-827D-4309C4700123}" srcOrd="0" destOrd="0" parTransId="{43D923EA-38AE-42C0-9965-F7CC1AF20F73}" sibTransId="{A41419E1-AF65-4F4C-9D58-D4A61B40D41E}"/>
    <dgm:cxn modelId="{2307C95F-DB79-440A-9105-44F182373E25}" srcId="{7D2297EE-76A8-4819-827D-4309C4700123}" destId="{B97340CC-D414-45F1-B94A-0E572F0102CC}" srcOrd="0" destOrd="0" parTransId="{1815A2EB-5489-4BEF-877E-E797EF826A6A}" sibTransId="{86CD9D80-8317-468D-B6D7-BE82B0063CD1}"/>
    <dgm:cxn modelId="{0E563A66-DCD1-4926-AE3B-913A1B1F209D}" type="presOf" srcId="{1815A2EB-5489-4BEF-877E-E797EF826A6A}" destId="{59E1E925-9D8D-40E9-9FBB-C311F3E18BCB}" srcOrd="0" destOrd="0" presId="urn:microsoft.com/office/officeart/2005/8/layout/hierarchy2"/>
    <dgm:cxn modelId="{D6FE0657-0A90-4C57-BF79-CCC698802F7F}" type="presOf" srcId="{F561103B-669F-4F45-801C-F8A23BA33279}" destId="{E6A13434-5006-487C-A294-836D7C779498}" srcOrd="0" destOrd="0" presId="urn:microsoft.com/office/officeart/2005/8/layout/hierarchy2"/>
    <dgm:cxn modelId="{E8E35D9B-36FB-4073-A280-A8A940866E68}" srcId="{7D2297EE-76A8-4819-827D-4309C4700123}" destId="{F561103B-669F-4F45-801C-F8A23BA33279}" srcOrd="1" destOrd="0" parTransId="{7C167339-C454-42A7-A6F5-0DA61A943D1D}" sibTransId="{F1EF0653-10F6-4D26-8B5A-C06394C9FC34}"/>
    <dgm:cxn modelId="{8731144E-E4DF-4D3F-B65E-9912631C348A}" type="presParOf" srcId="{23EB96B5-77B3-4FF5-B0EB-E3DA74D7C45E}" destId="{AE9CA19C-1FAA-43C5-AEE3-E8C3880DAD53}" srcOrd="0" destOrd="0" presId="urn:microsoft.com/office/officeart/2005/8/layout/hierarchy2"/>
    <dgm:cxn modelId="{967CCADF-7CF9-4B69-A4AA-DB0C0ADCBCC5}" type="presParOf" srcId="{AE9CA19C-1FAA-43C5-AEE3-E8C3880DAD53}" destId="{A7DB540C-7456-4962-A8C7-AB29347A295E}" srcOrd="0" destOrd="0" presId="urn:microsoft.com/office/officeart/2005/8/layout/hierarchy2"/>
    <dgm:cxn modelId="{3FC0F58B-1161-4508-935F-9027ADA03CAF}" type="presParOf" srcId="{AE9CA19C-1FAA-43C5-AEE3-E8C3880DAD53}" destId="{0343C325-6426-4BA8-959E-012F4B876AE8}" srcOrd="1" destOrd="0" presId="urn:microsoft.com/office/officeart/2005/8/layout/hierarchy2"/>
    <dgm:cxn modelId="{164A278A-FA36-4214-8C0F-3C4C4C14D3F1}" type="presParOf" srcId="{0343C325-6426-4BA8-959E-012F4B876AE8}" destId="{59E1E925-9D8D-40E9-9FBB-C311F3E18BCB}" srcOrd="0" destOrd="0" presId="urn:microsoft.com/office/officeart/2005/8/layout/hierarchy2"/>
    <dgm:cxn modelId="{A9FA41F4-42F7-40BE-9C13-53B0B2E78B43}" type="presParOf" srcId="{59E1E925-9D8D-40E9-9FBB-C311F3E18BCB}" destId="{E7B03B0A-EFA5-4087-955D-D7E6BB4F2A49}" srcOrd="0" destOrd="0" presId="urn:microsoft.com/office/officeart/2005/8/layout/hierarchy2"/>
    <dgm:cxn modelId="{67CCF20A-3A92-4B10-9164-35642DF6271A}" type="presParOf" srcId="{0343C325-6426-4BA8-959E-012F4B876AE8}" destId="{04715B53-0432-4C6A-929C-0FE3882523DD}" srcOrd="1" destOrd="0" presId="urn:microsoft.com/office/officeart/2005/8/layout/hierarchy2"/>
    <dgm:cxn modelId="{839B3F87-A82E-4BE4-8514-634C150E36AB}" type="presParOf" srcId="{04715B53-0432-4C6A-929C-0FE3882523DD}" destId="{FC670083-1F25-4579-841E-C1717FE56691}" srcOrd="0" destOrd="0" presId="urn:microsoft.com/office/officeart/2005/8/layout/hierarchy2"/>
    <dgm:cxn modelId="{46FBFEAD-D809-4DBA-9DE1-99314A6FB1CF}" type="presParOf" srcId="{04715B53-0432-4C6A-929C-0FE3882523DD}" destId="{75C0D059-FBE1-446C-BB90-498536F86B49}" srcOrd="1" destOrd="0" presId="urn:microsoft.com/office/officeart/2005/8/layout/hierarchy2"/>
    <dgm:cxn modelId="{72B53CC1-B9AA-43B3-82A3-A15D7C4B0D20}" type="presParOf" srcId="{0343C325-6426-4BA8-959E-012F4B876AE8}" destId="{5DCE8C3C-77B7-42C2-9609-D139D4BD4C6F}" srcOrd="2" destOrd="0" presId="urn:microsoft.com/office/officeart/2005/8/layout/hierarchy2"/>
    <dgm:cxn modelId="{55CABB54-520C-420A-9905-9EF7F4387495}" type="presParOf" srcId="{5DCE8C3C-77B7-42C2-9609-D139D4BD4C6F}" destId="{06296112-8029-47F9-81B6-5417E64B67F4}" srcOrd="0" destOrd="0" presId="urn:microsoft.com/office/officeart/2005/8/layout/hierarchy2"/>
    <dgm:cxn modelId="{89B09B15-505E-436C-B4AD-968BCD317661}" type="presParOf" srcId="{0343C325-6426-4BA8-959E-012F4B876AE8}" destId="{9A9665ED-6956-4380-9D51-88D2488C398D}" srcOrd="3" destOrd="0" presId="urn:microsoft.com/office/officeart/2005/8/layout/hierarchy2"/>
    <dgm:cxn modelId="{990BDF59-9802-40A3-BEC4-1A980E0106A8}" type="presParOf" srcId="{9A9665ED-6956-4380-9D51-88D2488C398D}" destId="{E6A13434-5006-487C-A294-836D7C779498}" srcOrd="0" destOrd="0" presId="urn:microsoft.com/office/officeart/2005/8/layout/hierarchy2"/>
    <dgm:cxn modelId="{D1950047-2F7E-4AB2-BB35-E734F87DDDBD}" type="presParOf" srcId="{9A9665ED-6956-4380-9D51-88D2488C398D}" destId="{EFC1C492-0F21-4A57-AAA4-7CD3AF066098}"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7506D-0C75-437C-9FA7-F8876A1D3D9F}">
      <dsp:nvSpPr>
        <dsp:cNvPr id="0" name=""/>
        <dsp:cNvSpPr/>
      </dsp:nvSpPr>
      <dsp:spPr>
        <a:xfrm>
          <a:off x="1479851" y="1550032"/>
          <a:ext cx="1796007" cy="89800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latin typeface="黑体" panose="02010609060101010101" pitchFamily="49" charset="-122"/>
              <a:ea typeface="黑体" panose="02010609060101010101" pitchFamily="49" charset="-122"/>
            </a:rPr>
            <a:t>培养方法</a:t>
          </a:r>
        </a:p>
      </dsp:txBody>
      <dsp:txXfrm>
        <a:off x="1506153" y="1576334"/>
        <a:ext cx="1743403" cy="845399"/>
      </dsp:txXfrm>
    </dsp:sp>
    <dsp:sp modelId="{23B76C66-3DE3-4A37-A0C2-D3F268BEC86E}">
      <dsp:nvSpPr>
        <dsp:cNvPr id="0" name=""/>
        <dsp:cNvSpPr/>
      </dsp:nvSpPr>
      <dsp:spPr>
        <a:xfrm rot="18289469">
          <a:off x="3006056" y="1462467"/>
          <a:ext cx="1258006" cy="40429"/>
        </a:xfrm>
        <a:custGeom>
          <a:avLst/>
          <a:gdLst/>
          <a:ahLst/>
          <a:cxnLst/>
          <a:rect l="0" t="0" r="0" b="0"/>
          <a:pathLst>
            <a:path>
              <a:moveTo>
                <a:pt x="0" y="20214"/>
              </a:moveTo>
              <a:lnTo>
                <a:pt x="1258006" y="20214"/>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603610" y="1451232"/>
        <a:ext cx="62900" cy="62900"/>
      </dsp:txXfrm>
    </dsp:sp>
    <dsp:sp modelId="{D1F7472A-C57B-4274-AC67-34253C86EC4B}">
      <dsp:nvSpPr>
        <dsp:cNvPr id="0" name=""/>
        <dsp:cNvSpPr/>
      </dsp:nvSpPr>
      <dsp:spPr>
        <a:xfrm>
          <a:off x="3994261" y="517328"/>
          <a:ext cx="1796007" cy="89800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chemeClr val="tx1"/>
              </a:solidFill>
              <a:latin typeface="黑体" panose="02010609060101010101" pitchFamily="49" charset="-122"/>
              <a:ea typeface="黑体" panose="02010609060101010101" pitchFamily="49" charset="-122"/>
            </a:rPr>
            <a:t>好氧活性污泥</a:t>
          </a:r>
        </a:p>
      </dsp:txBody>
      <dsp:txXfrm>
        <a:off x="4020563" y="543630"/>
        <a:ext cx="1743403" cy="845399"/>
      </dsp:txXfrm>
    </dsp:sp>
    <dsp:sp modelId="{EF2E8165-D9DC-46FA-A3B2-2A11559C8CBB}">
      <dsp:nvSpPr>
        <dsp:cNvPr id="0" name=""/>
        <dsp:cNvSpPr/>
      </dsp:nvSpPr>
      <dsp:spPr>
        <a:xfrm rot="19457599">
          <a:off x="5707112" y="687939"/>
          <a:ext cx="884716" cy="40429"/>
        </a:xfrm>
        <a:custGeom>
          <a:avLst/>
          <a:gdLst/>
          <a:ahLst/>
          <a:cxnLst/>
          <a:rect l="0" t="0" r="0" b="0"/>
          <a:pathLst>
            <a:path>
              <a:moveTo>
                <a:pt x="0" y="20214"/>
              </a:moveTo>
              <a:lnTo>
                <a:pt x="884716" y="20214"/>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27352" y="686036"/>
        <a:ext cx="44235" cy="44235"/>
      </dsp:txXfrm>
    </dsp:sp>
    <dsp:sp modelId="{FC9ACF69-2062-4020-AEEF-DD75B2A8C39E}">
      <dsp:nvSpPr>
        <dsp:cNvPr id="0" name=""/>
        <dsp:cNvSpPr/>
      </dsp:nvSpPr>
      <dsp:spPr>
        <a:xfrm>
          <a:off x="6508672" y="976"/>
          <a:ext cx="1796007" cy="89800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chemeClr val="tx1"/>
              </a:solidFill>
              <a:latin typeface="黑体" panose="02010609060101010101" pitchFamily="49" charset="-122"/>
              <a:ea typeface="黑体" panose="02010609060101010101" pitchFamily="49" charset="-122"/>
            </a:rPr>
            <a:t>接种培养法</a:t>
          </a:r>
        </a:p>
      </dsp:txBody>
      <dsp:txXfrm>
        <a:off x="6534974" y="27278"/>
        <a:ext cx="1743403" cy="845399"/>
      </dsp:txXfrm>
    </dsp:sp>
    <dsp:sp modelId="{E9816F70-B8C6-425E-8F8E-A2F72E1732A5}">
      <dsp:nvSpPr>
        <dsp:cNvPr id="0" name=""/>
        <dsp:cNvSpPr/>
      </dsp:nvSpPr>
      <dsp:spPr>
        <a:xfrm rot="2142401">
          <a:off x="5707112" y="1204291"/>
          <a:ext cx="884716" cy="40429"/>
        </a:xfrm>
        <a:custGeom>
          <a:avLst/>
          <a:gdLst/>
          <a:ahLst/>
          <a:cxnLst/>
          <a:rect l="0" t="0" r="0" b="0"/>
          <a:pathLst>
            <a:path>
              <a:moveTo>
                <a:pt x="0" y="20214"/>
              </a:moveTo>
              <a:lnTo>
                <a:pt x="884716" y="20214"/>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27352" y="1202388"/>
        <a:ext cx="44235" cy="44235"/>
      </dsp:txXfrm>
    </dsp:sp>
    <dsp:sp modelId="{B01D7E9E-B07E-4D9D-BC6A-1B4B6039FE0C}">
      <dsp:nvSpPr>
        <dsp:cNvPr id="0" name=""/>
        <dsp:cNvSpPr/>
      </dsp:nvSpPr>
      <dsp:spPr>
        <a:xfrm>
          <a:off x="6508672" y="1033680"/>
          <a:ext cx="1796007" cy="89800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chemeClr val="tx1"/>
              </a:solidFill>
              <a:latin typeface="黑体" panose="02010609060101010101" pitchFamily="49" charset="-122"/>
              <a:ea typeface="黑体" panose="02010609060101010101" pitchFamily="49" charset="-122"/>
            </a:rPr>
            <a:t>自然培养法</a:t>
          </a:r>
        </a:p>
      </dsp:txBody>
      <dsp:txXfrm>
        <a:off x="6534974" y="1059982"/>
        <a:ext cx="1743403" cy="845399"/>
      </dsp:txXfrm>
    </dsp:sp>
    <dsp:sp modelId="{02F85DD5-E1DA-402F-BBFB-5FD0B9AB9F80}">
      <dsp:nvSpPr>
        <dsp:cNvPr id="0" name=""/>
        <dsp:cNvSpPr/>
      </dsp:nvSpPr>
      <dsp:spPr>
        <a:xfrm rot="3310531">
          <a:off x="3006056" y="2495171"/>
          <a:ext cx="1258006" cy="40429"/>
        </a:xfrm>
        <a:custGeom>
          <a:avLst/>
          <a:gdLst/>
          <a:ahLst/>
          <a:cxnLst/>
          <a:rect l="0" t="0" r="0" b="0"/>
          <a:pathLst>
            <a:path>
              <a:moveTo>
                <a:pt x="0" y="20214"/>
              </a:moveTo>
              <a:lnTo>
                <a:pt x="1258006" y="20214"/>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603610" y="2483936"/>
        <a:ext cx="62900" cy="62900"/>
      </dsp:txXfrm>
    </dsp:sp>
    <dsp:sp modelId="{73186C56-39F0-479E-A52F-74FDB5A65338}">
      <dsp:nvSpPr>
        <dsp:cNvPr id="0" name=""/>
        <dsp:cNvSpPr/>
      </dsp:nvSpPr>
      <dsp:spPr>
        <a:xfrm>
          <a:off x="3994261" y="2582736"/>
          <a:ext cx="1796007" cy="89800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chemeClr val="tx1"/>
              </a:solidFill>
              <a:latin typeface="黑体" panose="02010609060101010101" pitchFamily="49" charset="-122"/>
              <a:ea typeface="黑体" panose="02010609060101010101" pitchFamily="49" charset="-122"/>
            </a:rPr>
            <a:t>厌氧活性污泥</a:t>
          </a:r>
        </a:p>
      </dsp:txBody>
      <dsp:txXfrm>
        <a:off x="4020563" y="2609038"/>
        <a:ext cx="1743403" cy="845399"/>
      </dsp:txXfrm>
    </dsp:sp>
    <dsp:sp modelId="{495A646B-6371-4209-B7AC-C68DD6155A73}">
      <dsp:nvSpPr>
        <dsp:cNvPr id="0" name=""/>
        <dsp:cNvSpPr/>
      </dsp:nvSpPr>
      <dsp:spPr>
        <a:xfrm rot="19457599">
          <a:off x="5707112" y="2753347"/>
          <a:ext cx="884716" cy="40429"/>
        </a:xfrm>
        <a:custGeom>
          <a:avLst/>
          <a:gdLst/>
          <a:ahLst/>
          <a:cxnLst/>
          <a:rect l="0" t="0" r="0" b="0"/>
          <a:pathLst>
            <a:path>
              <a:moveTo>
                <a:pt x="0" y="20214"/>
              </a:moveTo>
              <a:lnTo>
                <a:pt x="884716" y="20214"/>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27352" y="2751444"/>
        <a:ext cx="44235" cy="44235"/>
      </dsp:txXfrm>
    </dsp:sp>
    <dsp:sp modelId="{1931E90D-6D2D-4C00-BE75-43CFE775EDFC}">
      <dsp:nvSpPr>
        <dsp:cNvPr id="0" name=""/>
        <dsp:cNvSpPr/>
      </dsp:nvSpPr>
      <dsp:spPr>
        <a:xfrm>
          <a:off x="6508672" y="2066384"/>
          <a:ext cx="1796007" cy="89800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chemeClr val="tx1"/>
              </a:solidFill>
              <a:latin typeface="黑体" panose="02010609060101010101" pitchFamily="49" charset="-122"/>
              <a:ea typeface="黑体" panose="02010609060101010101" pitchFamily="49" charset="-122"/>
            </a:rPr>
            <a:t>逐步培养法</a:t>
          </a:r>
        </a:p>
      </dsp:txBody>
      <dsp:txXfrm>
        <a:off x="6534974" y="2092686"/>
        <a:ext cx="1743403" cy="845399"/>
      </dsp:txXfrm>
    </dsp:sp>
    <dsp:sp modelId="{BC44DFA6-F248-4D4E-ACD0-B6D4A10265B2}">
      <dsp:nvSpPr>
        <dsp:cNvPr id="0" name=""/>
        <dsp:cNvSpPr/>
      </dsp:nvSpPr>
      <dsp:spPr>
        <a:xfrm rot="2142401">
          <a:off x="5707112" y="3269700"/>
          <a:ext cx="884716" cy="40429"/>
        </a:xfrm>
        <a:custGeom>
          <a:avLst/>
          <a:gdLst/>
          <a:ahLst/>
          <a:cxnLst/>
          <a:rect l="0" t="0" r="0" b="0"/>
          <a:pathLst>
            <a:path>
              <a:moveTo>
                <a:pt x="0" y="20214"/>
              </a:moveTo>
              <a:lnTo>
                <a:pt x="884716" y="20214"/>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127352" y="3267797"/>
        <a:ext cx="44235" cy="44235"/>
      </dsp:txXfrm>
    </dsp:sp>
    <dsp:sp modelId="{C519F242-DE98-4237-9201-A251929F2558}">
      <dsp:nvSpPr>
        <dsp:cNvPr id="0" name=""/>
        <dsp:cNvSpPr/>
      </dsp:nvSpPr>
      <dsp:spPr>
        <a:xfrm>
          <a:off x="6508672" y="3099089"/>
          <a:ext cx="1796007" cy="89800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chemeClr val="tx1"/>
              </a:solidFill>
              <a:latin typeface="黑体" panose="02010609060101010101" pitchFamily="49" charset="-122"/>
              <a:ea typeface="黑体" panose="02010609060101010101" pitchFamily="49" charset="-122"/>
            </a:rPr>
            <a:t>接种培养法</a:t>
          </a:r>
        </a:p>
      </dsp:txBody>
      <dsp:txXfrm>
        <a:off x="6534974" y="3125391"/>
        <a:ext cx="1743403" cy="845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F0783-7E64-4C17-8151-99710EBAE265}">
      <dsp:nvSpPr>
        <dsp:cNvPr id="0" name=""/>
        <dsp:cNvSpPr/>
      </dsp:nvSpPr>
      <dsp:spPr>
        <a:xfrm rot="16200000">
          <a:off x="851799" y="-851799"/>
          <a:ext cx="2508870" cy="4212468"/>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schemeClr val="tx1"/>
              </a:solidFill>
              <a:latin typeface="黑体" panose="02010609060101010101" pitchFamily="49" charset="-122"/>
              <a:ea typeface="黑体" panose="02010609060101010101" pitchFamily="49" charset="-122"/>
            </a:rPr>
            <a:t>污泥及</a:t>
          </a:r>
          <a:r>
            <a:rPr lang="en-US" altLang="zh-CN" sz="3200" kern="1200" dirty="0">
              <a:solidFill>
                <a:schemeClr val="tx1"/>
              </a:solidFill>
              <a:latin typeface="黑体" panose="02010609060101010101" pitchFamily="49" charset="-122"/>
              <a:ea typeface="黑体" panose="02010609060101010101" pitchFamily="49" charset="-122"/>
            </a:rPr>
            <a:t>MLSS</a:t>
          </a:r>
          <a:r>
            <a:rPr lang="zh-CN" altLang="en-US" sz="3200" kern="1200" dirty="0">
              <a:solidFill>
                <a:schemeClr val="tx1"/>
              </a:solidFill>
              <a:latin typeface="黑体" panose="02010609060101010101" pitchFamily="49" charset="-122"/>
              <a:ea typeface="黑体" panose="02010609060101010101" pitchFamily="49" charset="-122"/>
            </a:rPr>
            <a:t>达到设计标准 </a:t>
          </a:r>
        </a:p>
      </dsp:txBody>
      <dsp:txXfrm rot="5400000">
        <a:off x="-1" y="1"/>
        <a:ext cx="4212468" cy="1881652"/>
      </dsp:txXfrm>
    </dsp:sp>
    <dsp:sp modelId="{63DEE93F-FABD-46C7-90AC-AFB59F9BC488}">
      <dsp:nvSpPr>
        <dsp:cNvPr id="0" name=""/>
        <dsp:cNvSpPr/>
      </dsp:nvSpPr>
      <dsp:spPr>
        <a:xfrm>
          <a:off x="4212468" y="0"/>
          <a:ext cx="4212468" cy="2508870"/>
        </a:xfrm>
        <a:prstGeom prst="round1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schemeClr val="tx1"/>
              </a:solidFill>
              <a:latin typeface="黑体" panose="02010609060101010101" pitchFamily="49" charset="-122"/>
              <a:ea typeface="黑体" panose="02010609060101010101" pitchFamily="49" charset="-122"/>
            </a:rPr>
            <a:t>稳定运行出水水质达到设计标准 </a:t>
          </a:r>
        </a:p>
      </dsp:txBody>
      <dsp:txXfrm>
        <a:off x="4212468" y="0"/>
        <a:ext cx="4212468" cy="1881652"/>
      </dsp:txXfrm>
    </dsp:sp>
    <dsp:sp modelId="{954BE533-5323-4748-BF53-FE6F0BBD7B8D}">
      <dsp:nvSpPr>
        <dsp:cNvPr id="0" name=""/>
        <dsp:cNvSpPr/>
      </dsp:nvSpPr>
      <dsp:spPr>
        <a:xfrm rot="10800000">
          <a:off x="0" y="2508870"/>
          <a:ext cx="4212468" cy="2508870"/>
        </a:xfrm>
        <a:prstGeom prst="round1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schemeClr val="tx1"/>
              </a:solidFill>
              <a:latin typeface="黑体" panose="02010609060101010101" pitchFamily="49" charset="-122"/>
              <a:ea typeface="黑体" panose="02010609060101010101" pitchFamily="49" charset="-122"/>
            </a:rPr>
            <a:t>生物处理系统各指标达到设计要求 </a:t>
          </a:r>
        </a:p>
      </dsp:txBody>
      <dsp:txXfrm rot="10800000">
        <a:off x="0" y="3136087"/>
        <a:ext cx="4212468" cy="1881652"/>
      </dsp:txXfrm>
    </dsp:sp>
    <dsp:sp modelId="{DCBD6051-5227-438F-A698-000EC03F113C}">
      <dsp:nvSpPr>
        <dsp:cNvPr id="0" name=""/>
        <dsp:cNvSpPr/>
      </dsp:nvSpPr>
      <dsp:spPr>
        <a:xfrm rot="5400000">
          <a:off x="5064267" y="1657070"/>
          <a:ext cx="2508870" cy="4212468"/>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schemeClr val="tx1"/>
              </a:solidFill>
              <a:latin typeface="黑体" panose="02010609060101010101" pitchFamily="49" charset="-122"/>
              <a:ea typeface="黑体" panose="02010609060101010101" pitchFamily="49" charset="-122"/>
            </a:rPr>
            <a:t>曝气池微生物丰富，出现原生动物</a:t>
          </a:r>
        </a:p>
      </dsp:txBody>
      <dsp:txXfrm rot="-5400000">
        <a:off x="4212467" y="3136087"/>
        <a:ext cx="4212468" cy="1881652"/>
      </dsp:txXfrm>
    </dsp:sp>
    <dsp:sp modelId="{D84E93E5-11F6-4A59-84E0-7B92AA345C28}">
      <dsp:nvSpPr>
        <dsp:cNvPr id="0" name=""/>
        <dsp:cNvSpPr/>
      </dsp:nvSpPr>
      <dsp:spPr>
        <a:xfrm>
          <a:off x="2948727" y="1881652"/>
          <a:ext cx="2527480" cy="1254435"/>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solidFill>
                <a:schemeClr val="tx1"/>
              </a:solidFill>
              <a:latin typeface="黑体" panose="02010609060101010101" pitchFamily="49" charset="-122"/>
              <a:ea typeface="黑体" panose="02010609060101010101" pitchFamily="49" charset="-122"/>
            </a:rPr>
            <a:t>活性污泥驯化成功标示</a:t>
          </a:r>
        </a:p>
      </dsp:txBody>
      <dsp:txXfrm>
        <a:off x="3009963" y="1942888"/>
        <a:ext cx="2405008" cy="1131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B540C-7456-4962-A8C7-AB29347A295E}">
      <dsp:nvSpPr>
        <dsp:cNvPr id="0" name=""/>
        <dsp:cNvSpPr/>
      </dsp:nvSpPr>
      <dsp:spPr>
        <a:xfrm>
          <a:off x="2088235" y="648070"/>
          <a:ext cx="1983186" cy="839468"/>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rPr>
            <a:t>厌氧活性污泥培养</a:t>
          </a:r>
        </a:p>
      </dsp:txBody>
      <dsp:txXfrm>
        <a:off x="2112822" y="672657"/>
        <a:ext cx="1934012" cy="790294"/>
      </dsp:txXfrm>
    </dsp:sp>
    <dsp:sp modelId="{59E1E925-9D8D-40E9-9FBB-C311F3E18BCB}">
      <dsp:nvSpPr>
        <dsp:cNvPr id="0" name=""/>
        <dsp:cNvSpPr/>
      </dsp:nvSpPr>
      <dsp:spPr>
        <a:xfrm rot="19457599">
          <a:off x="3979494" y="740560"/>
          <a:ext cx="978035" cy="83671"/>
        </a:xfrm>
        <a:custGeom>
          <a:avLst/>
          <a:gdLst/>
          <a:ahLst/>
          <a:cxnLst/>
          <a:rect l="0" t="0" r="0" b="0"/>
          <a:pathLst>
            <a:path>
              <a:moveTo>
                <a:pt x="0" y="41835"/>
              </a:moveTo>
              <a:lnTo>
                <a:pt x="978035" y="4183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cap="none" spc="0">
            <a:ln w="0"/>
            <a:solidFill>
              <a:schemeClr val="tx1"/>
            </a:solidFill>
            <a:effectLst>
              <a:outerShdw blurRad="38100" dist="19050" dir="2700000" algn="tl" rotWithShape="0">
                <a:schemeClr val="dk1">
                  <a:alpha val="40000"/>
                </a:schemeClr>
              </a:outerShdw>
            </a:effectLst>
          </a:endParaRPr>
        </a:p>
      </dsp:txBody>
      <dsp:txXfrm>
        <a:off x="4444061" y="757945"/>
        <a:ext cx="48901" cy="48901"/>
      </dsp:txXfrm>
    </dsp:sp>
    <dsp:sp modelId="{FC670083-1F25-4579-841E-C1717FE56691}">
      <dsp:nvSpPr>
        <dsp:cNvPr id="0" name=""/>
        <dsp:cNvSpPr/>
      </dsp:nvSpPr>
      <dsp:spPr>
        <a:xfrm>
          <a:off x="4865602" y="625"/>
          <a:ext cx="1985449" cy="992724"/>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rPr>
            <a:t>逐步培养法</a:t>
          </a:r>
        </a:p>
      </dsp:txBody>
      <dsp:txXfrm>
        <a:off x="4894678" y="29701"/>
        <a:ext cx="1927297" cy="934572"/>
      </dsp:txXfrm>
    </dsp:sp>
    <dsp:sp modelId="{5DCE8C3C-77B7-42C2-9609-D139D4BD4C6F}">
      <dsp:nvSpPr>
        <dsp:cNvPr id="0" name=""/>
        <dsp:cNvSpPr/>
      </dsp:nvSpPr>
      <dsp:spPr>
        <a:xfrm rot="2142401">
          <a:off x="3979494" y="1311377"/>
          <a:ext cx="978035" cy="83671"/>
        </a:xfrm>
        <a:custGeom>
          <a:avLst/>
          <a:gdLst/>
          <a:ahLst/>
          <a:cxnLst/>
          <a:rect l="0" t="0" r="0" b="0"/>
          <a:pathLst>
            <a:path>
              <a:moveTo>
                <a:pt x="0" y="41835"/>
              </a:moveTo>
              <a:lnTo>
                <a:pt x="978035" y="4183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cap="none" spc="0">
            <a:ln w="0"/>
            <a:solidFill>
              <a:schemeClr val="tx1"/>
            </a:solidFill>
            <a:effectLst>
              <a:outerShdw blurRad="38100" dist="19050" dir="2700000" algn="tl" rotWithShape="0">
                <a:schemeClr val="dk1">
                  <a:alpha val="40000"/>
                </a:schemeClr>
              </a:outerShdw>
            </a:effectLst>
          </a:endParaRPr>
        </a:p>
      </dsp:txBody>
      <dsp:txXfrm>
        <a:off x="4444061" y="1328762"/>
        <a:ext cx="48901" cy="48901"/>
      </dsp:txXfrm>
    </dsp:sp>
    <dsp:sp modelId="{E6A13434-5006-487C-A294-836D7C779498}">
      <dsp:nvSpPr>
        <dsp:cNvPr id="0" name=""/>
        <dsp:cNvSpPr/>
      </dsp:nvSpPr>
      <dsp:spPr>
        <a:xfrm>
          <a:off x="4865602" y="1142259"/>
          <a:ext cx="1985449" cy="992724"/>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rPr>
            <a:t>接种培养法</a:t>
          </a:r>
        </a:p>
      </dsp:txBody>
      <dsp:txXfrm>
        <a:off x="4894678" y="1171335"/>
        <a:ext cx="1927297" cy="9345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4039" y="385072"/>
            <a:ext cx="11090672" cy="1397978"/>
          </a:xfrm>
          <a:prstGeom prst="rect">
            <a:avLst/>
          </a:prstGeom>
        </p:spPr>
        <p:txBody>
          <a:bodyPr/>
          <a:lstStyle/>
          <a:p>
            <a:r>
              <a:rPr lang="en-US"/>
              <a:t>Click to edit Master title style</a:t>
            </a:r>
            <a:endParaRPr lang="id-ID"/>
          </a:p>
        </p:txBody>
      </p:sp>
      <p:sp>
        <p:nvSpPr>
          <p:cNvPr id="3" name="Content Placeholder 2"/>
          <p:cNvSpPr>
            <a:spLocks noGrp="1"/>
          </p:cNvSpPr>
          <p:nvPr>
            <p:ph idx="1"/>
          </p:nvPr>
        </p:nvSpPr>
        <p:spPr>
          <a:xfrm>
            <a:off x="884039" y="1925358"/>
            <a:ext cx="11090672" cy="4589050"/>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id-ID"/>
          </a:p>
        </p:txBody>
      </p:sp>
      <p:sp>
        <p:nvSpPr>
          <p:cNvPr id="4" name="Date Placeholder 3"/>
          <p:cNvSpPr>
            <a:spLocks noGrp="1"/>
          </p:cNvSpPr>
          <p:nvPr>
            <p:ph type="dt" sz="half" idx="10"/>
          </p:nvPr>
        </p:nvSpPr>
        <p:spPr>
          <a:xfrm>
            <a:off x="884039" y="6703595"/>
            <a:ext cx="2893219" cy="385072"/>
          </a:xfrm>
          <a:prstGeom prst="rect">
            <a:avLst/>
          </a:prstGeom>
        </p:spPr>
        <p:txBody>
          <a:bodyPr/>
          <a:lstStyle/>
          <a:p>
            <a:fld id="{73B3D490-D047-46FA-BFB9-06A35E31C10B}" type="datetimeFigureOut">
              <a:rPr lang="id-ID" smtClean="0"/>
            </a:fld>
            <a:endParaRPr lang="id-ID"/>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id-ID"/>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934C11C6-5A40-492F-87BB-D659BD3D6B6F}" type="slidenum">
              <a:rPr lang="id-ID" smtClean="0"/>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005420" y="847993"/>
            <a:ext cx="5697703" cy="5697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4430328" y="1898722"/>
            <a:ext cx="3773065" cy="377285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1129734" y="2808119"/>
            <a:ext cx="5573390" cy="124404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59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129734" y="4166180"/>
            <a:ext cx="5573390" cy="863901"/>
          </a:xfrm>
        </p:spPr>
        <p:txBody>
          <a:bodyPr lIns="90000" tIns="46800" rIns="90000" bIns="46800"/>
          <a:lstStyle>
            <a:lvl1pPr marL="0" indent="0" algn="ctr">
              <a:buNone/>
              <a:defRPr baseline="0"/>
            </a:lvl1pPr>
            <a:lvl2pPr marL="481965"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fld>
            <a:endParaRPr lang="zh-CN" altLang="en-US"/>
          </a:p>
        </p:txBody>
      </p:sp>
      <p:sp>
        <p:nvSpPr>
          <p:cNvPr id="7" name="矩形 6"/>
          <p:cNvSpPr/>
          <p:nvPr userDrawn="1"/>
        </p:nvSpPr>
        <p:spPr>
          <a:xfrm>
            <a:off x="0" y="0"/>
            <a:ext cx="12858750" cy="7232650"/>
          </a:xfrm>
          <a:prstGeom prst="rect">
            <a:avLst/>
          </a:prstGeom>
          <a:solidFill>
            <a:srgbClr val="EFEEEF">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69310" y="23177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microsoft.com/office/2007/relationships/hdphoto" Target="../media/image3.wdp"/><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8.jpeg"/><Relationship Id="rId4" Type="http://schemas.openxmlformats.org/officeDocument/2006/relationships/tags" Target="../tags/tag16.xml"/><Relationship Id="rId3" Type="http://schemas.openxmlformats.org/officeDocument/2006/relationships/image" Target="../media/image7.jpeg"/><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40743" y="109604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p:nvSpPr>
        <p:spPr>
          <a:xfrm>
            <a:off x="-5167" y="0"/>
            <a:ext cx="12858750" cy="7232650"/>
          </a:xfrm>
          <a:prstGeom prst="rect">
            <a:avLst/>
          </a:prstGeom>
          <a:blipFill dpi="0" rotWithShape="1">
            <a:blip r:embed="rId1">
              <a:extLst>
                <a:ext uri="{BEBA8EAE-BF5A-486C-A8C5-ECC9F3942E4B}">
                  <a14:imgProps xmlns:a14="http://schemas.microsoft.com/office/drawing/2010/main">
                    <a14:imgLayer r:embed="rId2">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259"/>
          <p:cNvSpPr>
            <a:spLocks noChangeArrowheads="1"/>
          </p:cNvSpPr>
          <p:nvPr/>
        </p:nvSpPr>
        <p:spPr bwMode="auto">
          <a:xfrm>
            <a:off x="2261783" y="5488533"/>
            <a:ext cx="8324850" cy="83058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400" dirty="0">
                <a:solidFill>
                  <a:schemeClr val="bg1"/>
                </a:solidFill>
                <a:cs typeface="Arial" panose="020B0604020202020204" pitchFamily="34" charset="0"/>
              </a:rPr>
              <a:t>污水处理调试培训</a:t>
            </a:r>
            <a:endParaRPr lang="zh-CN" altLang="en-US" sz="5400" dirty="0">
              <a:solidFill>
                <a:schemeClr val="bg1"/>
              </a:solidFill>
              <a:cs typeface="Arial" panose="020B0604020202020204" pitchFamily="34" charset="0"/>
            </a:endParaRPr>
          </a:p>
        </p:txBody>
      </p:sp>
      <p:sp>
        <p:nvSpPr>
          <p:cNvPr id="3" name="文本框 2" descr="7b0a2020202022776f7264617274223a20227b5c2269645c223a32353030343531362c5c227469645c223a31333439377d220a7d0a"/>
          <p:cNvSpPr txBox="1"/>
          <p:nvPr>
            <p:custDataLst>
              <p:tags r:id="rId3"/>
            </p:custDataLst>
          </p:nvPr>
        </p:nvSpPr>
        <p:spPr>
          <a:xfrm>
            <a:off x="9022080" y="3040246"/>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8572080" y="428817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9815195" y="428879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2" name="椭圆 1"/>
          <p:cNvSpPr/>
          <p:nvPr>
            <p:custDataLst>
              <p:tags r:id="rId6"/>
            </p:custDataLst>
          </p:nvPr>
        </p:nvSpPr>
        <p:spPr>
          <a:xfrm>
            <a:off x="11058310" y="428817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792589" y="3018693"/>
            <a:ext cx="2789041" cy="104475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文本框 46"/>
          <p:cNvSpPr txBox="1"/>
          <p:nvPr/>
        </p:nvSpPr>
        <p:spPr>
          <a:xfrm>
            <a:off x="1048046" y="482886"/>
            <a:ext cx="2462213"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好氧活性污泥培养</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7" name="矩形 6"/>
          <p:cNvSpPr/>
          <p:nvPr/>
        </p:nvSpPr>
        <p:spPr>
          <a:xfrm>
            <a:off x="5544744" y="1921059"/>
            <a:ext cx="6429375" cy="3139321"/>
          </a:xfrm>
          <a:prstGeom prst="rect">
            <a:avLst/>
          </a:prstGeom>
        </p:spPr>
        <p:txBody>
          <a:bodyPr>
            <a:spAutoFit/>
          </a:bodyPr>
          <a:lstStyle/>
          <a:p>
            <a:pPr algn="just"/>
            <a:r>
              <a:rPr lang="en-US" altLang="zh-CN" sz="2200" dirty="0">
                <a:latin typeface="黑体" panose="02010609060101010101" pitchFamily="49" charset="-122"/>
                <a:ea typeface="黑体" panose="02010609060101010101" pitchFamily="49" charset="-122"/>
              </a:rPr>
              <a:t>1. </a:t>
            </a:r>
            <a:r>
              <a:rPr lang="zh-CN" altLang="en-US" sz="2200" dirty="0">
                <a:latin typeface="黑体" panose="02010609060101010101" pitchFamily="49" charset="-122"/>
                <a:ea typeface="黑体" panose="02010609060101010101" pitchFamily="49" charset="-122"/>
              </a:rPr>
              <a:t>菌种和培养液：除了采用纯菌种外，活性污泥菌种大多取自粪便污水、生活污水或性质相近的工业污水处理厂二沉池剩余污泥</a:t>
            </a:r>
            <a:endParaRPr lang="zh-CN" altLang="en-US" sz="2200" dirty="0">
              <a:latin typeface="黑体" panose="02010609060101010101" pitchFamily="49" charset="-122"/>
              <a:ea typeface="黑体" panose="02010609060101010101" pitchFamily="49" charset="-122"/>
            </a:endParaRPr>
          </a:p>
          <a:p>
            <a:pPr algn="just">
              <a:buFont typeface="Wingdings" panose="05000000000000000000" pitchFamily="2" charset="2"/>
              <a:buNone/>
            </a:pPr>
            <a:endParaRPr lang="zh-CN" altLang="en-US" sz="2200" dirty="0">
              <a:latin typeface="黑体" panose="02010609060101010101" pitchFamily="49" charset="-122"/>
              <a:ea typeface="黑体" panose="02010609060101010101" pitchFamily="49" charset="-122"/>
            </a:endParaRPr>
          </a:p>
          <a:p>
            <a:pPr algn="just">
              <a:buFont typeface="Wingdings" panose="05000000000000000000" pitchFamily="2" charset="2"/>
              <a:buNone/>
            </a:pPr>
            <a:r>
              <a:rPr lang="en-US" altLang="zh-CN" sz="2200" dirty="0">
                <a:solidFill>
                  <a:srgbClr val="FF0000"/>
                </a:solidFill>
                <a:latin typeface="黑体" panose="02010609060101010101" pitchFamily="49" charset="-122"/>
                <a:ea typeface="黑体" panose="02010609060101010101" pitchFamily="49" charset="-122"/>
              </a:rPr>
              <a:t>2. </a:t>
            </a:r>
            <a:r>
              <a:rPr lang="zh-CN" altLang="en-US" sz="2200" dirty="0">
                <a:solidFill>
                  <a:srgbClr val="FF0000"/>
                </a:solidFill>
                <a:latin typeface="黑体" panose="02010609060101010101" pitchFamily="49" charset="-122"/>
                <a:ea typeface="黑体" panose="02010609060101010101" pitchFamily="49" charset="-122"/>
              </a:rPr>
              <a:t>粪便污水细菌种类多，本身所含营养也丰富，细菌易于繁殖，故活性污泥一般先用粪便污水培养</a:t>
            </a:r>
            <a:endParaRPr lang="zh-CN" altLang="en-US" sz="2200" dirty="0">
              <a:solidFill>
                <a:srgbClr val="FF0000"/>
              </a:solidFill>
              <a:latin typeface="黑体" panose="02010609060101010101" pitchFamily="49" charset="-122"/>
              <a:ea typeface="黑体" panose="02010609060101010101" pitchFamily="49" charset="-122"/>
            </a:endParaRPr>
          </a:p>
          <a:p>
            <a:pPr algn="just">
              <a:buFont typeface="Wingdings" panose="05000000000000000000" pitchFamily="2" charset="2"/>
              <a:buNone/>
            </a:pPr>
            <a:endParaRPr lang="en-US" altLang="zh-CN" sz="2200" dirty="0">
              <a:latin typeface="黑体" panose="02010609060101010101" pitchFamily="49" charset="-122"/>
              <a:ea typeface="黑体" panose="02010609060101010101" pitchFamily="49" charset="-122"/>
            </a:endParaRPr>
          </a:p>
          <a:p>
            <a:pPr algn="just">
              <a:buFont typeface="Wingdings" panose="05000000000000000000" pitchFamily="2" charset="2"/>
              <a:buNone/>
            </a:pPr>
            <a:r>
              <a:rPr lang="en-US" altLang="zh-CN" sz="2200" dirty="0">
                <a:latin typeface="黑体" panose="02010609060101010101" pitchFamily="49" charset="-122"/>
                <a:ea typeface="黑体" panose="02010609060101010101" pitchFamily="49" charset="-122"/>
              </a:rPr>
              <a:t>3. </a:t>
            </a:r>
            <a:r>
              <a:rPr lang="zh-CN" altLang="en-US" sz="2200" dirty="0">
                <a:latin typeface="黑体" panose="02010609060101010101" pitchFamily="49" charset="-122"/>
                <a:ea typeface="黑体" panose="02010609060101010101" pitchFamily="49" charset="-122"/>
              </a:rPr>
              <a:t>培养液一般为上述菌液和诱导比例的营养物组成</a:t>
            </a:r>
            <a:endParaRPr lang="zh-CN" altLang="en-US" sz="2200" dirty="0">
              <a:latin typeface="黑体" panose="02010609060101010101" pitchFamily="49" charset="-122"/>
              <a:ea typeface="黑体" panose="02010609060101010101" pitchFamily="49" charset="-122"/>
            </a:endParaRPr>
          </a:p>
        </p:txBody>
      </p:sp>
      <p:sp>
        <p:nvSpPr>
          <p:cNvPr id="9" name="文本框 8"/>
          <p:cNvSpPr txBox="1"/>
          <p:nvPr/>
        </p:nvSpPr>
        <p:spPr>
          <a:xfrm>
            <a:off x="1249871" y="3282304"/>
            <a:ext cx="2592288"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接种培养</a:t>
            </a:r>
            <a:endParaRPr lang="zh-CN" altLang="en-US" sz="3200" dirty="0">
              <a:latin typeface="黑体" panose="02010609060101010101" pitchFamily="49" charset="-122"/>
              <a:ea typeface="黑体" panose="02010609060101010101" pitchFamily="49" charset="-122"/>
            </a:endParaRPr>
          </a:p>
        </p:txBody>
      </p:sp>
      <p:sp>
        <p:nvSpPr>
          <p:cNvPr id="27" name="Freeform 113"/>
          <p:cNvSpPr/>
          <p:nvPr/>
        </p:nvSpPr>
        <p:spPr>
          <a:xfrm>
            <a:off x="4404742" y="4265813"/>
            <a:ext cx="854553" cy="86060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2D283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9000">
              <a:lnSpc>
                <a:spcPct val="90000"/>
              </a:lnSpc>
              <a:spcBef>
                <a:spcPct val="0"/>
              </a:spcBef>
              <a:spcAft>
                <a:spcPct val="35000"/>
              </a:spcAft>
            </a:pPr>
            <a:endParaRPr lang="en-US" dirty="0">
              <a:solidFill>
                <a:schemeClr val="bg1"/>
              </a:solidFill>
              <a:cs typeface="+mn-ea"/>
              <a:sym typeface="+mn-lt"/>
            </a:endParaRPr>
          </a:p>
        </p:txBody>
      </p:sp>
      <p:grpSp>
        <p:nvGrpSpPr>
          <p:cNvPr id="28" name="组合 27"/>
          <p:cNvGrpSpPr/>
          <p:nvPr/>
        </p:nvGrpSpPr>
        <p:grpSpPr>
          <a:xfrm>
            <a:off x="4665453" y="4539168"/>
            <a:ext cx="333126" cy="313896"/>
            <a:chOff x="6661150" y="233363"/>
            <a:chExt cx="320675" cy="300038"/>
          </a:xfrm>
          <a:solidFill>
            <a:schemeClr val="bg1"/>
          </a:solidFill>
        </p:grpSpPr>
        <p:sp>
          <p:nvSpPr>
            <p:cNvPr id="29"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grpSp>
      <p:sp>
        <p:nvSpPr>
          <p:cNvPr id="33" name="Freeform 113"/>
          <p:cNvSpPr/>
          <p:nvPr/>
        </p:nvSpPr>
        <p:spPr>
          <a:xfrm>
            <a:off x="4404738" y="3225347"/>
            <a:ext cx="854553" cy="86060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2D283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9000">
              <a:lnSpc>
                <a:spcPct val="90000"/>
              </a:lnSpc>
              <a:spcBef>
                <a:spcPct val="0"/>
              </a:spcBef>
              <a:spcAft>
                <a:spcPct val="35000"/>
              </a:spcAft>
            </a:pPr>
            <a:endParaRPr lang="en-US" dirty="0">
              <a:solidFill>
                <a:schemeClr val="bg1"/>
              </a:solidFill>
              <a:cs typeface="+mn-ea"/>
              <a:sym typeface="+mn-lt"/>
            </a:endParaRPr>
          </a:p>
        </p:txBody>
      </p:sp>
      <p:grpSp>
        <p:nvGrpSpPr>
          <p:cNvPr id="34" name="组合 33"/>
          <p:cNvGrpSpPr/>
          <p:nvPr/>
        </p:nvGrpSpPr>
        <p:grpSpPr>
          <a:xfrm>
            <a:off x="4706682" y="3488329"/>
            <a:ext cx="333126" cy="313896"/>
            <a:chOff x="6661150" y="233363"/>
            <a:chExt cx="320675" cy="300038"/>
          </a:xfrm>
          <a:solidFill>
            <a:schemeClr val="bg1"/>
          </a:solidFill>
        </p:grpSpPr>
        <p:sp>
          <p:nvSpPr>
            <p:cNvPr id="3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grpSp>
      <p:sp>
        <p:nvSpPr>
          <p:cNvPr id="39" name="Freeform 113"/>
          <p:cNvSpPr/>
          <p:nvPr/>
        </p:nvSpPr>
        <p:spPr>
          <a:xfrm>
            <a:off x="4404739" y="2006482"/>
            <a:ext cx="854553" cy="86060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2D283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9000">
              <a:lnSpc>
                <a:spcPct val="90000"/>
              </a:lnSpc>
              <a:spcBef>
                <a:spcPct val="0"/>
              </a:spcBef>
              <a:spcAft>
                <a:spcPct val="35000"/>
              </a:spcAft>
            </a:pPr>
            <a:endParaRPr lang="en-US" dirty="0">
              <a:solidFill>
                <a:schemeClr val="bg1"/>
              </a:solidFill>
              <a:cs typeface="+mn-ea"/>
              <a:sym typeface="+mn-lt"/>
            </a:endParaRPr>
          </a:p>
        </p:txBody>
      </p:sp>
      <p:grpSp>
        <p:nvGrpSpPr>
          <p:cNvPr id="40" name="组合 39"/>
          <p:cNvGrpSpPr/>
          <p:nvPr/>
        </p:nvGrpSpPr>
        <p:grpSpPr>
          <a:xfrm>
            <a:off x="4665453" y="2244685"/>
            <a:ext cx="333126" cy="313896"/>
            <a:chOff x="6661150" y="233363"/>
            <a:chExt cx="320675" cy="300038"/>
          </a:xfrm>
          <a:solidFill>
            <a:schemeClr val="bg1"/>
          </a:solidFill>
        </p:grpSpPr>
        <p:sp>
          <p:nvSpPr>
            <p:cNvPr id="41"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2"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3"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4"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1201041" y="1591371"/>
            <a:ext cx="2952328" cy="104731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00983" y="3112269"/>
            <a:ext cx="9217024" cy="2631490"/>
          </a:xfrm>
          <a:prstGeom prst="rect">
            <a:avLst/>
          </a:prstGeom>
        </p:spPr>
        <p:txBody>
          <a:bodyPr wrap="square">
            <a:spAutoFit/>
          </a:bodyPr>
          <a:lstStyle/>
          <a:p>
            <a:pPr>
              <a:lnSpc>
                <a:spcPct val="150000"/>
              </a:lnSpc>
            </a:pPr>
            <a:r>
              <a:rPr lang="zh-CN" altLang="en-US" sz="2200" dirty="0">
                <a:latin typeface="黑体" panose="02010609060101010101" pitchFamily="49" charset="-122"/>
                <a:ea typeface="黑体" panose="02010609060101010101" pitchFamily="49" charset="-122"/>
              </a:rPr>
              <a:t>自然培养是指不投入接种污泥，利用污水中现有的少量微生物，逐渐繁殖的过程</a:t>
            </a:r>
            <a:endParaRPr lang="zh-CN" altLang="en-US" sz="2200" dirty="0">
              <a:latin typeface="黑体" panose="02010609060101010101" pitchFamily="49" charset="-122"/>
              <a:ea typeface="黑体" panose="02010609060101010101" pitchFamily="49" charset="-122"/>
            </a:endParaRPr>
          </a:p>
          <a:p>
            <a:pPr>
              <a:lnSpc>
                <a:spcPct val="150000"/>
              </a:lnSpc>
            </a:pPr>
            <a:r>
              <a:rPr lang="zh-CN" altLang="en-US" sz="2200" dirty="0">
                <a:latin typeface="黑体" panose="02010609060101010101" pitchFamily="49" charset="-122"/>
                <a:ea typeface="黑体" panose="02010609060101010101" pitchFamily="49" charset="-122"/>
              </a:rPr>
              <a:t>该方法适合于污水浓度较高、有机物浓度较高、气候比较温和的条件下采用</a:t>
            </a:r>
            <a:endParaRPr lang="zh-CN" altLang="en-US" sz="2200" dirty="0">
              <a:latin typeface="黑体" panose="02010609060101010101" pitchFamily="49" charset="-122"/>
              <a:ea typeface="黑体" panose="02010609060101010101" pitchFamily="49" charset="-122"/>
            </a:endParaRPr>
          </a:p>
          <a:p>
            <a:pPr>
              <a:lnSpc>
                <a:spcPct val="150000"/>
              </a:lnSpc>
            </a:pPr>
            <a:r>
              <a:rPr lang="zh-CN" altLang="en-US" sz="2200" dirty="0">
                <a:latin typeface="黑体" panose="02010609060101010101" pitchFamily="49" charset="-122"/>
                <a:ea typeface="黑体" panose="02010609060101010101" pitchFamily="49" charset="-122"/>
              </a:rPr>
              <a:t>它分为</a:t>
            </a:r>
            <a:r>
              <a:rPr lang="zh-CN" altLang="en-US" sz="2200" dirty="0">
                <a:solidFill>
                  <a:srgbClr val="FF0000"/>
                </a:solidFill>
                <a:latin typeface="黑体" panose="02010609060101010101" pitchFamily="49" charset="-122"/>
                <a:ea typeface="黑体" panose="02010609060101010101" pitchFamily="49" charset="-122"/>
              </a:rPr>
              <a:t>间歇培养</a:t>
            </a:r>
            <a:r>
              <a:rPr lang="zh-CN" altLang="en-US" sz="2200" dirty="0">
                <a:latin typeface="黑体" panose="02010609060101010101" pitchFamily="49" charset="-122"/>
                <a:ea typeface="黑体" panose="02010609060101010101" pitchFamily="49" charset="-122"/>
              </a:rPr>
              <a:t>和</a:t>
            </a:r>
            <a:r>
              <a:rPr lang="zh-CN" altLang="en-US" sz="2200" dirty="0">
                <a:solidFill>
                  <a:srgbClr val="FF0000"/>
                </a:solidFill>
                <a:latin typeface="黑体" panose="02010609060101010101" pitchFamily="49" charset="-122"/>
                <a:ea typeface="黑体" panose="02010609060101010101" pitchFamily="49" charset="-122"/>
              </a:rPr>
              <a:t>连续培养</a:t>
            </a:r>
            <a:r>
              <a:rPr lang="zh-CN" altLang="en-US" sz="2200" dirty="0">
                <a:latin typeface="黑体" panose="02010609060101010101" pitchFamily="49" charset="-122"/>
                <a:ea typeface="黑体" panose="02010609060101010101" pitchFamily="49" charset="-122"/>
              </a:rPr>
              <a:t>两个培养方式</a:t>
            </a:r>
            <a:endParaRPr lang="zh-CN" altLang="en-US" sz="2200" dirty="0">
              <a:latin typeface="黑体" panose="02010609060101010101" pitchFamily="49" charset="-122"/>
              <a:ea typeface="黑体" panose="02010609060101010101" pitchFamily="49" charset="-122"/>
            </a:endParaRPr>
          </a:p>
        </p:txBody>
      </p:sp>
      <p:sp>
        <p:nvSpPr>
          <p:cNvPr id="5" name="矩形 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 name="矩形 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文本框 6"/>
          <p:cNvSpPr txBox="1"/>
          <p:nvPr/>
        </p:nvSpPr>
        <p:spPr>
          <a:xfrm>
            <a:off x="1048046" y="482886"/>
            <a:ext cx="2462213"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好氧活性污泥培养</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8" name="矩形 7"/>
          <p:cNvSpPr/>
          <p:nvPr/>
        </p:nvSpPr>
        <p:spPr>
          <a:xfrm>
            <a:off x="1681974" y="1657407"/>
            <a:ext cx="1826141" cy="715581"/>
          </a:xfrm>
          <a:prstGeom prst="rect">
            <a:avLst/>
          </a:prstGeom>
        </p:spPr>
        <p:txBody>
          <a:bodyPr wrap="none">
            <a:spAutoFit/>
          </a:bodyPr>
          <a:lstStyle/>
          <a:p>
            <a:pPr>
              <a:lnSpc>
                <a:spcPct val="150000"/>
              </a:lnSpc>
            </a:pPr>
            <a:r>
              <a:rPr lang="zh-CN" altLang="en-US" sz="3200" dirty="0">
                <a:latin typeface="黑体" panose="02010609060101010101" pitchFamily="49" charset="-122"/>
                <a:ea typeface="黑体" panose="02010609060101010101" pitchFamily="49" charset="-122"/>
              </a:rPr>
              <a:t>自然培养</a:t>
            </a:r>
            <a:endParaRPr lang="zh-CN" altLang="en-US" sz="3200" dirty="0">
              <a:latin typeface="黑体" panose="02010609060101010101" pitchFamily="49" charset="-122"/>
              <a:ea typeface="黑体" panose="02010609060101010101" pitchFamily="49" charset="-122"/>
            </a:endParaRPr>
          </a:p>
        </p:txBody>
      </p:sp>
      <p:sp>
        <p:nvSpPr>
          <p:cNvPr id="13" name="Freeform 67"/>
          <p:cNvSpPr/>
          <p:nvPr/>
        </p:nvSpPr>
        <p:spPr>
          <a:xfrm>
            <a:off x="1172791" y="3616325"/>
            <a:ext cx="1132988" cy="1618764"/>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rgbClr val="F5C13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1" rIns="14606" bIns="439530" numCol="1" spcCol="1270" anchor="ctr" anchorCtr="0">
            <a:noAutofit/>
          </a:bodyPr>
          <a:lstStyle/>
          <a:p>
            <a:pPr algn="ctr" defTabSz="1362710">
              <a:lnSpc>
                <a:spcPct val="90000"/>
              </a:lnSpc>
              <a:spcBef>
                <a:spcPct val="0"/>
              </a:spcBef>
              <a:spcAft>
                <a:spcPct val="35000"/>
              </a:spcAft>
            </a:pPr>
            <a:r>
              <a:rPr lang="zh-CN" altLang="en-US" sz="3200" dirty="0">
                <a:solidFill>
                  <a:schemeClr val="tx1"/>
                </a:solidFill>
                <a:latin typeface="黑体" panose="02010609060101010101" pitchFamily="49" charset="-122"/>
                <a:ea typeface="黑体" panose="02010609060101010101" pitchFamily="49" charset="-122"/>
                <a:cs typeface="+mn-ea"/>
                <a:sym typeface="+mn-lt"/>
              </a:rPr>
              <a:t>定义</a:t>
            </a:r>
            <a:endParaRPr lang="en-US" sz="3200" dirty="0">
              <a:solidFill>
                <a:schemeClr val="tx1"/>
              </a:solidFill>
              <a:latin typeface="黑体" panose="02010609060101010101" pitchFamily="49" charset="-122"/>
              <a:ea typeface="黑体" panose="02010609060101010101" pitchFamily="49" charset="-122"/>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 name="文本框 4"/>
          <p:cNvSpPr txBox="1"/>
          <p:nvPr/>
        </p:nvSpPr>
        <p:spPr>
          <a:xfrm>
            <a:off x="1048046" y="482886"/>
            <a:ext cx="2462213"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黑体" panose="02010609060101010101" pitchFamily="49" charset="-122"/>
                <a:ea typeface="黑体" panose="02010609060101010101" pitchFamily="49" charset="-122"/>
                <a:cs typeface="+mn-ea"/>
                <a:sym typeface="+mn-lt"/>
              </a:rPr>
              <a:t>好氧活性污泥培养</a:t>
            </a:r>
            <a:endParaRPr lang="zh-CN" altLang="en-US" sz="2400" dirty="0">
              <a:solidFill>
                <a:schemeClr val="bg1">
                  <a:lumMod val="65000"/>
                </a:schemeClr>
              </a:solidFill>
              <a:latin typeface="黑体" panose="02010609060101010101" pitchFamily="49" charset="-122"/>
              <a:ea typeface="黑体" panose="02010609060101010101" pitchFamily="49" charset="-122"/>
              <a:cs typeface="+mn-ea"/>
              <a:sym typeface="+mn-lt"/>
            </a:endParaRPr>
          </a:p>
        </p:txBody>
      </p:sp>
      <p:sp>
        <p:nvSpPr>
          <p:cNvPr id="7" name="矩形 6"/>
          <p:cNvSpPr/>
          <p:nvPr/>
        </p:nvSpPr>
        <p:spPr>
          <a:xfrm>
            <a:off x="711943" y="1139924"/>
            <a:ext cx="8813775" cy="4053417"/>
          </a:xfrm>
          <a:prstGeom prst="rect">
            <a:avLst/>
          </a:prstGeom>
        </p:spPr>
        <p:txBody>
          <a:bodyPr wrap="square">
            <a:spAutoFit/>
          </a:bodyPr>
          <a:lstStyle/>
          <a:p>
            <a:pPr algn="just">
              <a:lnSpc>
                <a:spcPct val="130000"/>
              </a:lnSpc>
            </a:pPr>
            <a:r>
              <a:rPr lang="zh-CN" altLang="en-US" sz="2200" dirty="0">
                <a:solidFill>
                  <a:srgbClr val="000000"/>
                </a:solidFill>
                <a:latin typeface="黑体" panose="02010609060101010101" pitchFamily="49" charset="-122"/>
                <a:ea typeface="黑体" panose="02010609060101010101" pitchFamily="49" charset="-122"/>
              </a:rPr>
              <a:t>粪便水（经过滤）或生活污水，调节水质至 </a:t>
            </a:r>
            <a:r>
              <a:rPr lang="en-US" altLang="zh-CN" sz="2200" dirty="0">
                <a:solidFill>
                  <a:srgbClr val="000000"/>
                </a:solidFill>
                <a:latin typeface="黑体" panose="02010609060101010101" pitchFamily="49" charset="-122"/>
                <a:ea typeface="黑体" panose="02010609060101010101" pitchFamily="49" charset="-122"/>
              </a:rPr>
              <a:t>BOD</a:t>
            </a:r>
            <a:r>
              <a:rPr lang="en-US" altLang="zh-CN" sz="2200" baseline="-30000" dirty="0">
                <a:solidFill>
                  <a:srgbClr val="000000"/>
                </a:solidFill>
                <a:latin typeface="黑体" panose="02010609060101010101" pitchFamily="49" charset="-122"/>
                <a:ea typeface="黑体" panose="02010609060101010101" pitchFamily="49" charset="-122"/>
              </a:rPr>
              <a:t>5</a:t>
            </a:r>
            <a:r>
              <a:rPr lang="en-US" altLang="zh-CN" sz="2200" dirty="0">
                <a:solidFill>
                  <a:srgbClr val="000000"/>
                </a:solidFill>
                <a:latin typeface="黑体" panose="02010609060101010101" pitchFamily="49" charset="-122"/>
                <a:ea typeface="黑体" panose="02010609060101010101" pitchFamily="49" charset="-122"/>
              </a:rPr>
              <a:t> 200～300mg/L</a:t>
            </a:r>
            <a:r>
              <a:rPr lang="zh-CN" altLang="en-US" sz="2200" dirty="0">
                <a:solidFill>
                  <a:srgbClr val="000000"/>
                </a:solidFill>
                <a:latin typeface="黑体" panose="02010609060101010101" pitchFamily="49" charset="-122"/>
                <a:ea typeface="黑体" panose="02010609060101010101" pitchFamily="49" charset="-122"/>
              </a:rPr>
              <a:t>范围</a:t>
            </a:r>
            <a:r>
              <a:rPr lang="zh-CN" altLang="en-US" sz="2200" dirty="0">
                <a:solidFill>
                  <a:srgbClr val="CC3300"/>
                </a:solidFill>
                <a:latin typeface="黑体" panose="02010609060101010101" pitchFamily="49" charset="-122"/>
                <a:ea typeface="黑体" panose="02010609060101010101" pitchFamily="49" charset="-122"/>
              </a:rPr>
              <a:t>--→</a:t>
            </a:r>
            <a:r>
              <a:rPr lang="zh-CN" altLang="en-US" sz="2200" dirty="0">
                <a:solidFill>
                  <a:srgbClr val="000000"/>
                </a:solidFill>
                <a:latin typeface="黑体" panose="02010609060101010101" pitchFamily="49" charset="-122"/>
                <a:ea typeface="黑体" panose="02010609060101010101" pitchFamily="49" charset="-122"/>
              </a:rPr>
              <a:t> 进行连续曝气</a:t>
            </a:r>
            <a:r>
              <a:rPr lang="zh-CN" altLang="en-US" sz="2200" dirty="0">
                <a:solidFill>
                  <a:srgbClr val="CC3300"/>
                </a:solidFill>
                <a:latin typeface="黑体" panose="02010609060101010101" pitchFamily="49" charset="-122"/>
                <a:ea typeface="黑体" panose="02010609060101010101" pitchFamily="49" charset="-122"/>
              </a:rPr>
              <a:t>--→</a:t>
            </a:r>
            <a:r>
              <a:rPr lang="zh-CN" altLang="en-US" sz="2200" dirty="0">
                <a:solidFill>
                  <a:srgbClr val="000000"/>
                </a:solidFill>
                <a:latin typeface="黑体" panose="02010609060101010101" pitchFamily="49" charset="-122"/>
                <a:ea typeface="黑体" panose="02010609060101010101" pitchFamily="49" charset="-122"/>
              </a:rPr>
              <a:t>发现活性污泥絮体后，停曝</a:t>
            </a:r>
            <a:r>
              <a:rPr lang="zh-CN" altLang="en-US" sz="2200" dirty="0">
                <a:solidFill>
                  <a:srgbClr val="CC3300"/>
                </a:solidFill>
                <a:latin typeface="黑体" panose="02010609060101010101" pitchFamily="49" charset="-122"/>
                <a:ea typeface="黑体" panose="02010609060101010101" pitchFamily="49" charset="-122"/>
              </a:rPr>
              <a:t>--→</a:t>
            </a:r>
            <a:r>
              <a:rPr lang="zh-CN" altLang="en-US" sz="2200" dirty="0">
                <a:solidFill>
                  <a:srgbClr val="000000"/>
                </a:solidFill>
                <a:latin typeface="黑体" panose="02010609060101010101" pitchFamily="49" charset="-122"/>
                <a:ea typeface="黑体" panose="02010609060101010101" pitchFamily="49" charset="-122"/>
              </a:rPr>
              <a:t>经1-1.5小时静置沉淀后，排放上清液（</a:t>
            </a:r>
            <a:r>
              <a:rPr lang="zh-CN" altLang="en-US" sz="2200" dirty="0">
                <a:solidFill>
                  <a:srgbClr val="FF0000"/>
                </a:solidFill>
                <a:latin typeface="黑体" panose="02010609060101010101" pitchFamily="49" charset="-122"/>
                <a:ea typeface="黑体" panose="02010609060101010101" pitchFamily="49" charset="-122"/>
              </a:rPr>
              <a:t>总体积的60～70%</a:t>
            </a:r>
            <a:r>
              <a:rPr lang="zh-CN" altLang="en-US" sz="2200" dirty="0">
                <a:solidFill>
                  <a:srgbClr val="000000"/>
                </a:solidFill>
                <a:latin typeface="黑体" panose="02010609060101010101" pitchFamily="49" charset="-122"/>
                <a:ea typeface="黑体" panose="02010609060101010101" pitchFamily="49" charset="-122"/>
              </a:rPr>
              <a:t>），--</a:t>
            </a:r>
            <a:r>
              <a:rPr lang="zh-CN" altLang="en-US" sz="2200" dirty="0">
                <a:solidFill>
                  <a:srgbClr val="CC3300"/>
                </a:solidFill>
                <a:latin typeface="黑体" panose="02010609060101010101" pitchFamily="49" charset="-122"/>
                <a:ea typeface="黑体" panose="02010609060101010101" pitchFamily="49" charset="-122"/>
              </a:rPr>
              <a:t>→</a:t>
            </a:r>
            <a:r>
              <a:rPr lang="zh-CN" altLang="en-US" sz="2200" dirty="0">
                <a:solidFill>
                  <a:srgbClr val="000000"/>
                </a:solidFill>
                <a:latin typeface="黑体" panose="02010609060101010101" pitchFamily="49" charset="-122"/>
                <a:ea typeface="黑体" panose="02010609060101010101" pitchFamily="49" charset="-122"/>
              </a:rPr>
              <a:t>添加新鲜粪便水或生活污水以补充营养及排除代谢产物</a:t>
            </a:r>
            <a:r>
              <a:rPr lang="zh-CN" altLang="en-US" sz="2200" dirty="0">
                <a:solidFill>
                  <a:srgbClr val="CC3300"/>
                </a:solidFill>
                <a:latin typeface="黑体" panose="02010609060101010101" pitchFamily="49" charset="-122"/>
                <a:ea typeface="黑体" panose="02010609060101010101" pitchFamily="49" charset="-122"/>
              </a:rPr>
              <a:t>--→</a:t>
            </a:r>
            <a:r>
              <a:rPr lang="zh-CN" altLang="en-US" sz="2200" dirty="0">
                <a:solidFill>
                  <a:srgbClr val="000000"/>
                </a:solidFill>
                <a:latin typeface="黑体" panose="02010609060101010101" pitchFamily="49" charset="-122"/>
                <a:ea typeface="黑体" panose="02010609060101010101" pitchFamily="49" charset="-122"/>
              </a:rPr>
              <a:t>继续曝气，重复上述操作（</a:t>
            </a:r>
            <a:r>
              <a:rPr lang="zh-CN" altLang="en-US" sz="2200" dirty="0">
                <a:solidFill>
                  <a:srgbClr val="FF0000"/>
                </a:solidFill>
                <a:latin typeface="黑体" panose="02010609060101010101" pitchFamily="49" charset="-122"/>
                <a:ea typeface="黑体" panose="02010609060101010101" pitchFamily="49" charset="-122"/>
              </a:rPr>
              <a:t>第一次换水后，应每天换一次水</a:t>
            </a:r>
            <a:r>
              <a:rPr lang="zh-CN" altLang="en-US" sz="2200" dirty="0">
                <a:solidFill>
                  <a:srgbClr val="CC3300"/>
                </a:solidFill>
                <a:latin typeface="黑体" panose="02010609060101010101" pitchFamily="49" charset="-122"/>
                <a:ea typeface="黑体" panose="02010609060101010101" pitchFamily="49" charset="-122"/>
              </a:rPr>
              <a:t>）--→</a:t>
            </a:r>
            <a:r>
              <a:rPr lang="zh-CN" altLang="en-US" sz="2200" dirty="0">
                <a:solidFill>
                  <a:srgbClr val="000000"/>
                </a:solidFill>
                <a:latin typeface="黑体" panose="02010609060101010101" pitchFamily="49" charset="-122"/>
                <a:ea typeface="黑体" panose="02010609060101010101" pitchFamily="49" charset="-122"/>
              </a:rPr>
              <a:t>至</a:t>
            </a:r>
            <a:r>
              <a:rPr lang="en-US" altLang="zh-CN" sz="2200" dirty="0">
                <a:solidFill>
                  <a:srgbClr val="000000"/>
                </a:solidFill>
                <a:latin typeface="黑体" panose="02010609060101010101" pitchFamily="49" charset="-122"/>
                <a:ea typeface="黑体" panose="02010609060101010101" pitchFamily="49" charset="-122"/>
              </a:rPr>
              <a:t>SV&gt;30%</a:t>
            </a:r>
            <a:r>
              <a:rPr lang="zh-CN" altLang="en-US" sz="2200" dirty="0">
                <a:solidFill>
                  <a:srgbClr val="000000"/>
                </a:solidFill>
                <a:latin typeface="黑体" panose="02010609060101010101" pitchFamily="49" charset="-122"/>
                <a:ea typeface="黑体" panose="02010609060101010101" pitchFamily="49" charset="-122"/>
              </a:rPr>
              <a:t>时 ，污泥培养成熟（</a:t>
            </a:r>
            <a:r>
              <a:rPr lang="zh-CN" altLang="en-US" sz="2200" dirty="0">
                <a:solidFill>
                  <a:srgbClr val="FF0000"/>
                </a:solidFill>
                <a:latin typeface="黑体" panose="02010609060101010101" pitchFamily="49" charset="-122"/>
                <a:ea typeface="黑体" panose="02010609060101010101" pitchFamily="49" charset="-122"/>
              </a:rPr>
              <a:t>沉降性能好，含大量菌胶团等微生物</a:t>
            </a:r>
            <a:r>
              <a:rPr lang="zh-CN" altLang="en-US" sz="2200" dirty="0">
                <a:solidFill>
                  <a:srgbClr val="000000"/>
                </a:solidFill>
                <a:latin typeface="黑体" panose="02010609060101010101" pitchFamily="49" charset="-122"/>
                <a:ea typeface="黑体" panose="02010609060101010101" pitchFamily="49" charset="-122"/>
              </a:rPr>
              <a:t>）--</a:t>
            </a:r>
            <a:r>
              <a:rPr lang="zh-CN" altLang="en-US" sz="2200" dirty="0">
                <a:solidFill>
                  <a:srgbClr val="CC3300"/>
                </a:solidFill>
                <a:latin typeface="黑体" panose="02010609060101010101" pitchFamily="49" charset="-122"/>
                <a:ea typeface="黑体" panose="02010609060101010101" pitchFamily="49" charset="-122"/>
              </a:rPr>
              <a:t>→</a:t>
            </a:r>
            <a:r>
              <a:rPr lang="zh-CN" altLang="en-US" sz="2200" dirty="0">
                <a:solidFill>
                  <a:srgbClr val="000000"/>
                </a:solidFill>
                <a:latin typeface="黑体" panose="02010609060101010101" pitchFamily="49" charset="-122"/>
                <a:ea typeface="黑体" panose="02010609060101010101" pitchFamily="49" charset="-122"/>
              </a:rPr>
              <a:t>培养结束（</a:t>
            </a:r>
            <a:r>
              <a:rPr lang="zh-CN" altLang="en-US" sz="2200" dirty="0">
                <a:solidFill>
                  <a:srgbClr val="FF0000"/>
                </a:solidFill>
                <a:latin typeface="黑体" panose="02010609060101010101" pitchFamily="49" charset="-122"/>
                <a:ea typeface="黑体" panose="02010609060101010101" pitchFamily="49" charset="-122"/>
              </a:rPr>
              <a:t>在水温15～20℃时，约需2周，</a:t>
            </a:r>
            <a:r>
              <a:rPr lang="zh-CN" altLang="en-US" sz="2200" spc="-100" dirty="0">
                <a:solidFill>
                  <a:srgbClr val="FF0000"/>
                </a:solidFill>
                <a:latin typeface="黑体" panose="02010609060101010101" pitchFamily="49" charset="-122"/>
                <a:ea typeface="黑体" panose="02010609060101010101" pitchFamily="49" charset="-122"/>
              </a:rPr>
              <a:t>若水温低，所需时间将延长</a:t>
            </a:r>
            <a:r>
              <a:rPr lang="zh-CN" altLang="en-US" sz="2200" spc="-100" dirty="0">
                <a:latin typeface="黑体" panose="02010609060101010101" pitchFamily="49" charset="-122"/>
                <a:ea typeface="黑体" panose="02010609060101010101" pitchFamily="49" charset="-122"/>
              </a:rPr>
              <a:t>）</a:t>
            </a:r>
            <a:endParaRPr lang="en-US" altLang="zh-CN" sz="2200" spc="-100" dirty="0">
              <a:latin typeface="黑体" panose="02010609060101010101" pitchFamily="49" charset="-122"/>
              <a:ea typeface="黑体" panose="02010609060101010101" pitchFamily="49" charset="-122"/>
            </a:endParaRPr>
          </a:p>
          <a:p>
            <a:pPr algn="just">
              <a:lnSpc>
                <a:spcPct val="130000"/>
              </a:lnSpc>
            </a:pPr>
            <a:r>
              <a:rPr lang="zh-CN" altLang="en-US" sz="2200" dirty="0">
                <a:solidFill>
                  <a:srgbClr val="000000"/>
                </a:solidFill>
                <a:latin typeface="黑体" panose="02010609060101010101" pitchFamily="49" charset="-122"/>
                <a:ea typeface="黑体" panose="02010609060101010101" pitchFamily="49" charset="-122"/>
              </a:rPr>
              <a:t>  </a:t>
            </a:r>
            <a:br>
              <a:rPr lang="zh-CN" altLang="en-US" sz="2200" dirty="0">
                <a:solidFill>
                  <a:srgbClr val="000000"/>
                </a:solidFill>
                <a:latin typeface="黑体" panose="02010609060101010101" pitchFamily="49" charset="-122"/>
                <a:ea typeface="黑体" panose="02010609060101010101" pitchFamily="49" charset="-122"/>
              </a:rPr>
            </a:br>
            <a:endParaRPr lang="zh-CN" altLang="en-US" sz="2200" dirty="0">
              <a:solidFill>
                <a:srgbClr val="000000"/>
              </a:solidFill>
              <a:latin typeface="黑体" panose="02010609060101010101" pitchFamily="49" charset="-122"/>
              <a:ea typeface="黑体" panose="02010609060101010101" pitchFamily="49" charset="-122"/>
            </a:endParaRPr>
          </a:p>
        </p:txBody>
      </p:sp>
      <p:sp>
        <p:nvSpPr>
          <p:cNvPr id="8" name="矩形 7"/>
          <p:cNvSpPr/>
          <p:nvPr/>
        </p:nvSpPr>
        <p:spPr>
          <a:xfrm>
            <a:off x="4989215" y="4303697"/>
            <a:ext cx="7272808" cy="2631490"/>
          </a:xfrm>
          <a:prstGeom prst="rect">
            <a:avLst/>
          </a:prstGeom>
        </p:spPr>
        <p:txBody>
          <a:bodyPr wrap="square">
            <a:spAutoFit/>
          </a:bodyPr>
          <a:lstStyle/>
          <a:p>
            <a:pPr algn="just">
              <a:lnSpc>
                <a:spcPct val="150000"/>
              </a:lnSpc>
            </a:pPr>
            <a:r>
              <a:rPr lang="zh-CN" altLang="en-US" sz="2200" dirty="0">
                <a:latin typeface="黑体" panose="02010609060101010101" pitchFamily="49" charset="-122"/>
                <a:ea typeface="黑体" panose="02010609060101010101" pitchFamily="49" charset="-122"/>
              </a:rPr>
              <a:t>当池子容积大，大量澄清水不易在短时间内从曝气池中排出，须连续换水，可以在第一次加料，当池中出现絮体后，就不断地往曝气池中适量投加生活污水等培养液，并连续出水和回流，培养后期逐渐加大水量，</a:t>
            </a:r>
            <a:r>
              <a:rPr lang="zh-CN" altLang="en-US" sz="2200" dirty="0">
                <a:solidFill>
                  <a:srgbClr val="FF0000"/>
                </a:solidFill>
                <a:latin typeface="黑体" panose="02010609060101010101" pitchFamily="49" charset="-122"/>
                <a:ea typeface="黑体" panose="02010609060101010101" pitchFamily="49" charset="-122"/>
              </a:rPr>
              <a:t>每天更换2次水，污泥的回流量可采用进水量的50%，</a:t>
            </a:r>
            <a:r>
              <a:rPr lang="zh-CN" altLang="en-US" sz="2200" dirty="0">
                <a:latin typeface="黑体" panose="02010609060101010101" pitchFamily="49" charset="-122"/>
                <a:ea typeface="黑体" panose="02010609060101010101" pitchFamily="49" charset="-122"/>
              </a:rPr>
              <a:t>培养时间同间歇操作。</a:t>
            </a:r>
            <a:endParaRPr lang="zh-CN" altLang="en-US" sz="2200" dirty="0">
              <a:latin typeface="黑体" panose="02010609060101010101" pitchFamily="49" charset="-122"/>
              <a:ea typeface="黑体" panose="02010609060101010101" pitchFamily="49" charset="-122"/>
            </a:endParaRPr>
          </a:p>
        </p:txBody>
      </p:sp>
      <p:sp>
        <p:nvSpPr>
          <p:cNvPr id="13" name="Freeform 111"/>
          <p:cNvSpPr/>
          <p:nvPr/>
        </p:nvSpPr>
        <p:spPr>
          <a:xfrm>
            <a:off x="9882322" y="1312069"/>
            <a:ext cx="2088231" cy="208800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FFC000"/>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9000">
              <a:lnSpc>
                <a:spcPct val="90000"/>
              </a:lnSpc>
              <a:spcBef>
                <a:spcPct val="0"/>
              </a:spcBef>
              <a:spcAft>
                <a:spcPct val="35000"/>
              </a:spcAft>
            </a:pPr>
            <a:r>
              <a:rPr lang="zh-CN" altLang="en-US" sz="3200" dirty="0">
                <a:solidFill>
                  <a:schemeClr val="tx1"/>
                </a:solidFill>
                <a:latin typeface="黑体" panose="02010609060101010101" pitchFamily="49" charset="-122"/>
                <a:ea typeface="黑体" panose="02010609060101010101" pitchFamily="49" charset="-122"/>
                <a:cs typeface="+mn-ea"/>
                <a:sym typeface="+mn-lt"/>
              </a:rPr>
              <a:t>间歇培养</a:t>
            </a:r>
            <a:endParaRPr lang="en-US" sz="3200" dirty="0">
              <a:solidFill>
                <a:schemeClr val="tx1"/>
              </a:solidFill>
              <a:latin typeface="黑体" panose="02010609060101010101" pitchFamily="49" charset="-122"/>
              <a:ea typeface="黑体" panose="02010609060101010101" pitchFamily="49" charset="-122"/>
              <a:cs typeface="+mn-ea"/>
              <a:sym typeface="+mn-lt"/>
            </a:endParaRPr>
          </a:p>
        </p:txBody>
      </p:sp>
      <p:sp>
        <p:nvSpPr>
          <p:cNvPr id="14" name="Freeform 111"/>
          <p:cNvSpPr/>
          <p:nvPr/>
        </p:nvSpPr>
        <p:spPr>
          <a:xfrm>
            <a:off x="1455119" y="4694251"/>
            <a:ext cx="2088000" cy="208800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FFC000"/>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9000">
              <a:lnSpc>
                <a:spcPct val="90000"/>
              </a:lnSpc>
              <a:spcBef>
                <a:spcPct val="0"/>
              </a:spcBef>
              <a:spcAft>
                <a:spcPct val="35000"/>
              </a:spcAft>
            </a:pPr>
            <a:r>
              <a:rPr lang="zh-CN" altLang="en-US" sz="3200" dirty="0">
                <a:solidFill>
                  <a:schemeClr val="tx1"/>
                </a:solidFill>
                <a:latin typeface="黑体" panose="02010609060101010101" pitchFamily="49" charset="-122"/>
                <a:ea typeface="黑体" panose="02010609060101010101" pitchFamily="49" charset="-122"/>
                <a:cs typeface="+mn-ea"/>
                <a:sym typeface="+mn-lt"/>
              </a:rPr>
              <a:t>连续培养</a:t>
            </a:r>
            <a:endParaRPr lang="en-US" sz="3200" dirty="0">
              <a:solidFill>
                <a:schemeClr val="tx1"/>
              </a:solidFill>
              <a:latin typeface="黑体" panose="02010609060101010101" pitchFamily="49" charset="-122"/>
              <a:ea typeface="黑体" panose="02010609060101010101" pitchFamily="49" charset="-122"/>
              <a:cs typeface="+mn-ea"/>
              <a:sym typeface="+mn-lt"/>
            </a:endParaRPr>
          </a:p>
        </p:txBody>
      </p:sp>
      <p:sp>
        <p:nvSpPr>
          <p:cNvPr id="15" name="矩形 1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8517607" y="482886"/>
            <a:ext cx="2808312" cy="11892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85065" y="1240061"/>
            <a:ext cx="9885454" cy="2462213"/>
          </a:xfrm>
          <a:prstGeom prst="rect">
            <a:avLst/>
          </a:prstGeom>
        </p:spPr>
        <p:txBody>
          <a:bodyPr wrap="square">
            <a:spAutoFit/>
          </a:bodyPr>
          <a:lstStyle/>
          <a:p>
            <a:r>
              <a:rPr lang="en-US" altLang="zh-CN" sz="2200" dirty="0">
                <a:latin typeface="黑体" panose="02010609060101010101" pitchFamily="49" charset="-122"/>
                <a:ea typeface="黑体" panose="02010609060101010101" pitchFamily="49" charset="-122"/>
              </a:rPr>
              <a:t>1. </a:t>
            </a:r>
            <a:r>
              <a:rPr lang="zh-CN" altLang="en-US" sz="2200" dirty="0">
                <a:latin typeface="黑体" panose="02010609060101010101" pitchFamily="49" charset="-122"/>
                <a:ea typeface="黑体" panose="02010609060101010101" pitchFamily="49" charset="-122"/>
              </a:rPr>
              <a:t>营养物：即水中碳、氮、磷之比应保持</a:t>
            </a:r>
            <a:r>
              <a:rPr lang="en-US" altLang="zh-CN" sz="2200" dirty="0">
                <a:latin typeface="黑体" panose="02010609060101010101" pitchFamily="49" charset="-122"/>
                <a:ea typeface="黑体" panose="02010609060101010101" pitchFamily="49" charset="-122"/>
              </a:rPr>
              <a:t>100∶5∶1 </a:t>
            </a:r>
            <a:endParaRPr lang="en-US" altLang="zh-CN" sz="2200" dirty="0">
              <a:latin typeface="黑体" panose="02010609060101010101" pitchFamily="49" charset="-122"/>
              <a:ea typeface="黑体" panose="02010609060101010101" pitchFamily="49" charset="-122"/>
            </a:endParaRPr>
          </a:p>
          <a:p>
            <a:endParaRPr lang="zh-CN" altLang="en-US" sz="2200" dirty="0">
              <a:latin typeface="黑体" panose="02010609060101010101" pitchFamily="49" charset="-122"/>
              <a:ea typeface="黑体" panose="02010609060101010101" pitchFamily="49" charset="-122"/>
            </a:endParaRPr>
          </a:p>
          <a:p>
            <a:r>
              <a:rPr lang="en-US" altLang="zh-CN" sz="2200" dirty="0">
                <a:latin typeface="黑体" panose="02010609060101010101" pitchFamily="49" charset="-122"/>
                <a:ea typeface="黑体" panose="02010609060101010101" pitchFamily="49" charset="-122"/>
              </a:rPr>
              <a:t>2. </a:t>
            </a:r>
            <a:r>
              <a:rPr lang="zh-CN" altLang="en-US" sz="2200" dirty="0">
                <a:latin typeface="黑体" panose="02010609060101010101" pitchFamily="49" charset="-122"/>
                <a:ea typeface="黑体" panose="02010609060101010101" pitchFamily="49" charset="-122"/>
              </a:rPr>
              <a:t>溶解氧：就好氧微生物而言，环境溶解氧</a:t>
            </a:r>
            <a:r>
              <a:rPr lang="zh-CN" altLang="en-US" sz="2200" dirty="0">
                <a:solidFill>
                  <a:srgbClr val="FF0000"/>
                </a:solidFill>
                <a:latin typeface="黑体" panose="02010609060101010101" pitchFamily="49" charset="-122"/>
                <a:ea typeface="黑体" panose="02010609060101010101" pitchFamily="49" charset="-122"/>
              </a:rPr>
              <a:t>大于</a:t>
            </a:r>
            <a:r>
              <a:rPr lang="en-US" altLang="zh-CN" sz="2200" dirty="0">
                <a:solidFill>
                  <a:srgbClr val="FF0000"/>
                </a:solidFill>
                <a:latin typeface="黑体" panose="02010609060101010101" pitchFamily="49" charset="-122"/>
                <a:ea typeface="黑体" panose="02010609060101010101" pitchFamily="49" charset="-122"/>
              </a:rPr>
              <a:t>0.3mg/l</a:t>
            </a:r>
            <a:r>
              <a:rPr lang="zh-CN" altLang="en-US" sz="2200" dirty="0">
                <a:latin typeface="黑体" panose="02010609060101010101" pitchFamily="49" charset="-122"/>
                <a:ea typeface="黑体" panose="02010609060101010101" pitchFamily="49" charset="-122"/>
              </a:rPr>
              <a:t>，正常代谢活动已经足够。但因污泥以絮体形式存在于曝气池中，以直径</a:t>
            </a:r>
            <a:r>
              <a:rPr lang="en-US" altLang="zh-CN" sz="2200" dirty="0">
                <a:latin typeface="黑体" panose="02010609060101010101" pitchFamily="49" charset="-122"/>
                <a:ea typeface="黑体" panose="02010609060101010101" pitchFamily="49" charset="-122"/>
              </a:rPr>
              <a:t>500µm</a:t>
            </a:r>
            <a:r>
              <a:rPr lang="zh-CN" altLang="en-US" sz="2200" dirty="0">
                <a:latin typeface="黑体" panose="02010609060101010101" pitchFamily="49" charset="-122"/>
                <a:ea typeface="黑体" panose="02010609060101010101" pitchFamily="49" charset="-122"/>
              </a:rPr>
              <a:t>活性污泥絮粒而言，周围溶解氧浓度</a:t>
            </a:r>
            <a:r>
              <a:rPr lang="en-US" altLang="zh-CN" sz="2200" dirty="0">
                <a:latin typeface="黑体" panose="02010609060101010101" pitchFamily="49" charset="-122"/>
                <a:ea typeface="黑体" panose="02010609060101010101" pitchFamily="49" charset="-122"/>
              </a:rPr>
              <a:t>2mg/l</a:t>
            </a:r>
            <a:r>
              <a:rPr lang="zh-CN" altLang="en-US" sz="2200" dirty="0">
                <a:latin typeface="黑体" panose="02010609060101010101" pitchFamily="49" charset="-122"/>
                <a:ea typeface="黑体" panose="02010609060101010101" pitchFamily="49" charset="-122"/>
              </a:rPr>
              <a:t>时，絮粒中心已低于</a:t>
            </a:r>
            <a:r>
              <a:rPr lang="en-US" altLang="zh-CN" sz="2200" dirty="0">
                <a:latin typeface="黑体" panose="02010609060101010101" pitchFamily="49" charset="-122"/>
                <a:ea typeface="黑体" panose="02010609060101010101" pitchFamily="49" charset="-122"/>
              </a:rPr>
              <a:t>0.1mg/l</a:t>
            </a:r>
            <a:r>
              <a:rPr lang="zh-CN" altLang="en-US" sz="2200" dirty="0">
                <a:latin typeface="黑体" panose="02010609060101010101" pitchFamily="49" charset="-122"/>
                <a:ea typeface="黑体" panose="02010609060101010101" pitchFamily="49" charset="-122"/>
              </a:rPr>
              <a:t>，抑制了好氧菌生长，所以曝气池溶解氧浓度常需高于</a:t>
            </a:r>
            <a:r>
              <a:rPr lang="en-US" altLang="zh-CN" sz="2200" dirty="0">
                <a:latin typeface="黑体" panose="02010609060101010101" pitchFamily="49" charset="-122"/>
                <a:ea typeface="黑体" panose="02010609060101010101" pitchFamily="49" charset="-122"/>
              </a:rPr>
              <a:t>3</a:t>
            </a:r>
            <a:r>
              <a:rPr lang="zh-CN" altLang="en-US" sz="2200" dirty="0">
                <a:latin typeface="黑体" panose="02010609060101010101" pitchFamily="49" charset="-122"/>
                <a:ea typeface="黑体" panose="02010609060101010101" pitchFamily="49" charset="-122"/>
              </a:rPr>
              <a:t>－</a:t>
            </a:r>
            <a:r>
              <a:rPr lang="en-US" altLang="zh-CN" sz="2200" dirty="0">
                <a:latin typeface="黑体" panose="02010609060101010101" pitchFamily="49" charset="-122"/>
                <a:ea typeface="黑体" panose="02010609060101010101" pitchFamily="49" charset="-122"/>
              </a:rPr>
              <a:t>5mg/l</a:t>
            </a:r>
            <a:r>
              <a:rPr lang="zh-CN" altLang="en-US" sz="2200" dirty="0">
                <a:latin typeface="黑体" panose="02010609060101010101" pitchFamily="49" charset="-122"/>
                <a:ea typeface="黑体" panose="02010609060101010101" pitchFamily="49" charset="-122"/>
              </a:rPr>
              <a:t>，</a:t>
            </a:r>
            <a:r>
              <a:rPr lang="zh-CN" altLang="en-US" sz="2200" dirty="0">
                <a:solidFill>
                  <a:srgbClr val="FF0000"/>
                </a:solidFill>
                <a:latin typeface="黑体" panose="02010609060101010101" pitchFamily="49" charset="-122"/>
                <a:ea typeface="黑体" panose="02010609060101010101" pitchFamily="49" charset="-122"/>
              </a:rPr>
              <a:t>常按</a:t>
            </a:r>
            <a:r>
              <a:rPr lang="en-US" altLang="zh-CN" sz="2200" dirty="0">
                <a:solidFill>
                  <a:srgbClr val="FF0000"/>
                </a:solidFill>
                <a:latin typeface="黑体" panose="02010609060101010101" pitchFamily="49" charset="-122"/>
                <a:ea typeface="黑体" panose="02010609060101010101" pitchFamily="49" charset="-122"/>
              </a:rPr>
              <a:t>5</a:t>
            </a:r>
            <a:r>
              <a:rPr lang="zh-CN" altLang="en-US" sz="2200" dirty="0">
                <a:solidFill>
                  <a:srgbClr val="FF0000"/>
                </a:solidFill>
                <a:latin typeface="黑体" panose="02010609060101010101" pitchFamily="49" charset="-122"/>
                <a:ea typeface="黑体" panose="02010609060101010101" pitchFamily="49" charset="-122"/>
              </a:rPr>
              <a:t>－</a:t>
            </a:r>
            <a:r>
              <a:rPr lang="en-US" altLang="zh-CN" sz="2200" dirty="0">
                <a:solidFill>
                  <a:srgbClr val="FF0000"/>
                </a:solidFill>
                <a:latin typeface="黑体" panose="02010609060101010101" pitchFamily="49" charset="-122"/>
                <a:ea typeface="黑体" panose="02010609060101010101" pitchFamily="49" charset="-122"/>
              </a:rPr>
              <a:t>10mg/l</a:t>
            </a:r>
            <a:r>
              <a:rPr lang="zh-CN" altLang="en-US" sz="2200" dirty="0">
                <a:solidFill>
                  <a:srgbClr val="FF0000"/>
                </a:solidFill>
                <a:latin typeface="黑体" panose="02010609060101010101" pitchFamily="49" charset="-122"/>
                <a:ea typeface="黑体" panose="02010609060101010101" pitchFamily="49" charset="-122"/>
              </a:rPr>
              <a:t>控制</a:t>
            </a:r>
            <a:r>
              <a:rPr lang="zh-CN" altLang="en-US" sz="2200" dirty="0">
                <a:latin typeface="黑体" panose="02010609060101010101" pitchFamily="49" charset="-122"/>
                <a:ea typeface="黑体" panose="02010609060101010101" pitchFamily="49" charset="-122"/>
              </a:rPr>
              <a:t>。调试一般认为，曝气池</a:t>
            </a:r>
            <a:r>
              <a:rPr lang="zh-CN" altLang="en-US" sz="2200" dirty="0">
                <a:solidFill>
                  <a:srgbClr val="FF0000"/>
                </a:solidFill>
                <a:latin typeface="黑体" panose="02010609060101010101" pitchFamily="49" charset="-122"/>
                <a:ea typeface="黑体" panose="02010609060101010101" pitchFamily="49" charset="-122"/>
              </a:rPr>
              <a:t>出口处</a:t>
            </a:r>
            <a:r>
              <a:rPr lang="zh-CN" altLang="en-US" sz="2200" dirty="0">
                <a:latin typeface="黑体" panose="02010609060101010101" pitchFamily="49" charset="-122"/>
                <a:ea typeface="黑体" panose="02010609060101010101" pitchFamily="49" charset="-122"/>
              </a:rPr>
              <a:t>溶解氧控制在</a:t>
            </a:r>
            <a:r>
              <a:rPr lang="en-US" altLang="zh-CN" sz="2200" dirty="0">
                <a:solidFill>
                  <a:srgbClr val="FF0000"/>
                </a:solidFill>
                <a:latin typeface="黑体" panose="02010609060101010101" pitchFamily="49" charset="-122"/>
                <a:ea typeface="黑体" panose="02010609060101010101" pitchFamily="49" charset="-122"/>
              </a:rPr>
              <a:t>2mg/l</a:t>
            </a:r>
            <a:r>
              <a:rPr lang="zh-CN" altLang="en-US" sz="2200" dirty="0">
                <a:latin typeface="黑体" panose="02010609060101010101" pitchFamily="49" charset="-122"/>
                <a:ea typeface="黑体" panose="02010609060101010101" pitchFamily="49" charset="-122"/>
              </a:rPr>
              <a:t>较为适宜</a:t>
            </a:r>
            <a:endParaRPr lang="zh-CN" altLang="en-US" sz="2200" dirty="0">
              <a:latin typeface="黑体" panose="02010609060101010101" pitchFamily="49" charset="-122"/>
              <a:ea typeface="黑体" panose="02010609060101010101" pitchFamily="49" charset="-122"/>
            </a:endParaRPr>
          </a:p>
        </p:txBody>
      </p:sp>
      <p:sp>
        <p:nvSpPr>
          <p:cNvPr id="5" name="矩形 4"/>
          <p:cNvSpPr/>
          <p:nvPr/>
        </p:nvSpPr>
        <p:spPr>
          <a:xfrm>
            <a:off x="885064" y="3702274"/>
            <a:ext cx="9885455" cy="2800767"/>
          </a:xfrm>
          <a:prstGeom prst="rect">
            <a:avLst/>
          </a:prstGeom>
        </p:spPr>
        <p:txBody>
          <a:bodyPr wrap="square">
            <a:spAutoFit/>
          </a:bodyPr>
          <a:lstStyle/>
          <a:p>
            <a:r>
              <a:rPr lang="en-US" altLang="zh-CN" sz="2200" dirty="0">
                <a:latin typeface="黑体" panose="02010609060101010101" pitchFamily="49" charset="-122"/>
                <a:ea typeface="黑体" panose="02010609060101010101" pitchFamily="49" charset="-122"/>
              </a:rPr>
              <a:t>3. </a:t>
            </a:r>
            <a:r>
              <a:rPr lang="zh-CN" altLang="en-US" sz="2200" dirty="0">
                <a:latin typeface="黑体" panose="02010609060101010101" pitchFamily="49" charset="-122"/>
                <a:ea typeface="黑体" panose="02010609060101010101" pitchFamily="49" charset="-122"/>
              </a:rPr>
              <a:t>温度：任何一种细菌都有一个最适生长温度，随温度上升，细菌生长加速，但有一个最低和最高生长温度范围，</a:t>
            </a:r>
            <a:r>
              <a:rPr lang="zh-CN" altLang="en-US" sz="2200" dirty="0">
                <a:solidFill>
                  <a:srgbClr val="FF0000"/>
                </a:solidFill>
                <a:latin typeface="黑体" panose="02010609060101010101" pitchFamily="49" charset="-122"/>
                <a:ea typeface="黑体" panose="02010609060101010101" pitchFamily="49" charset="-122"/>
              </a:rPr>
              <a:t>一般为</a:t>
            </a:r>
            <a:r>
              <a:rPr lang="en-US" altLang="zh-CN" sz="2200" dirty="0">
                <a:solidFill>
                  <a:srgbClr val="FF0000"/>
                </a:solidFill>
                <a:latin typeface="黑体" panose="02010609060101010101" pitchFamily="49" charset="-122"/>
                <a:ea typeface="黑体" panose="02010609060101010101" pitchFamily="49" charset="-122"/>
              </a:rPr>
              <a:t>10</a:t>
            </a:r>
            <a:r>
              <a:rPr lang="zh-CN" altLang="en-US" sz="2200" dirty="0">
                <a:solidFill>
                  <a:srgbClr val="FF0000"/>
                </a:solidFill>
                <a:latin typeface="黑体" panose="02010609060101010101" pitchFamily="49" charset="-122"/>
                <a:ea typeface="黑体" panose="02010609060101010101" pitchFamily="49" charset="-122"/>
              </a:rPr>
              <a:t>－</a:t>
            </a:r>
            <a:r>
              <a:rPr lang="en-US" altLang="zh-CN" sz="2200" dirty="0">
                <a:solidFill>
                  <a:srgbClr val="FF0000"/>
                </a:solidFill>
                <a:latin typeface="黑体" panose="02010609060101010101" pitchFamily="49" charset="-122"/>
                <a:ea typeface="黑体" panose="02010609060101010101" pitchFamily="49" charset="-122"/>
              </a:rPr>
              <a:t>45ºC</a:t>
            </a:r>
            <a:r>
              <a:rPr lang="zh-CN" altLang="en-US" sz="2200" dirty="0">
                <a:solidFill>
                  <a:srgbClr val="FF0000"/>
                </a:solidFill>
                <a:latin typeface="黑体" panose="02010609060101010101" pitchFamily="49" charset="-122"/>
                <a:ea typeface="黑体" panose="02010609060101010101" pitchFamily="49" charset="-122"/>
              </a:rPr>
              <a:t>，适宜温度为</a:t>
            </a:r>
            <a:r>
              <a:rPr lang="en-US" altLang="zh-CN" sz="2200" dirty="0">
                <a:solidFill>
                  <a:srgbClr val="FF0000"/>
                </a:solidFill>
                <a:latin typeface="黑体" panose="02010609060101010101" pitchFamily="49" charset="-122"/>
                <a:ea typeface="黑体" panose="02010609060101010101" pitchFamily="49" charset="-122"/>
              </a:rPr>
              <a:t>15</a:t>
            </a:r>
            <a:r>
              <a:rPr lang="zh-CN" altLang="en-US" sz="2200" dirty="0">
                <a:solidFill>
                  <a:srgbClr val="FF0000"/>
                </a:solidFill>
                <a:latin typeface="黑体" panose="02010609060101010101" pitchFamily="49" charset="-122"/>
                <a:ea typeface="黑体" panose="02010609060101010101" pitchFamily="49" charset="-122"/>
              </a:rPr>
              <a:t>－</a:t>
            </a:r>
            <a:r>
              <a:rPr lang="en-US" altLang="zh-CN" sz="2200" dirty="0">
                <a:solidFill>
                  <a:srgbClr val="FF0000"/>
                </a:solidFill>
                <a:latin typeface="黑体" panose="02010609060101010101" pitchFamily="49" charset="-122"/>
                <a:ea typeface="黑体" panose="02010609060101010101" pitchFamily="49" charset="-122"/>
              </a:rPr>
              <a:t>35ºC</a:t>
            </a:r>
            <a:r>
              <a:rPr lang="zh-CN" altLang="en-US" sz="2200" dirty="0">
                <a:solidFill>
                  <a:srgbClr val="0000FF"/>
                </a:solidFill>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此范围内温度变化对运行影响不大</a:t>
            </a:r>
            <a:endParaRPr lang="en-US" altLang="zh-CN" sz="2200" dirty="0">
              <a:latin typeface="黑体" panose="02010609060101010101" pitchFamily="49" charset="-122"/>
              <a:ea typeface="黑体" panose="02010609060101010101" pitchFamily="49" charset="-122"/>
            </a:endParaRPr>
          </a:p>
          <a:p>
            <a:endParaRPr lang="zh-CN" altLang="en-US" sz="2200" dirty="0">
              <a:latin typeface="黑体" panose="02010609060101010101" pitchFamily="49" charset="-122"/>
              <a:ea typeface="黑体" panose="02010609060101010101" pitchFamily="49" charset="-122"/>
            </a:endParaRPr>
          </a:p>
          <a:p>
            <a:r>
              <a:rPr lang="en-US" altLang="zh-CN" sz="2200" dirty="0">
                <a:latin typeface="黑体" panose="02010609060101010101" pitchFamily="49" charset="-122"/>
                <a:ea typeface="黑体" panose="02010609060101010101" pitchFamily="49" charset="-122"/>
              </a:rPr>
              <a:t>4. </a:t>
            </a:r>
            <a:r>
              <a:rPr lang="zh-CN" altLang="en-US" sz="2200" dirty="0">
                <a:latin typeface="黑体" panose="02010609060101010101" pitchFamily="49" charset="-122"/>
                <a:ea typeface="黑体" panose="02010609060101010101" pitchFamily="49" charset="-122"/>
              </a:rPr>
              <a:t>酸碱度：一般</a:t>
            </a:r>
            <a:r>
              <a:rPr lang="en-US" altLang="zh-CN" sz="2200" dirty="0">
                <a:latin typeface="黑体" panose="02010609060101010101" pitchFamily="49" charset="-122"/>
                <a:ea typeface="黑体" panose="02010609060101010101" pitchFamily="49" charset="-122"/>
              </a:rPr>
              <a:t>pH</a:t>
            </a:r>
            <a:r>
              <a:rPr lang="zh-CN" altLang="en-US" sz="2200" dirty="0">
                <a:latin typeface="黑体" panose="02010609060101010101" pitchFamily="49" charset="-122"/>
                <a:ea typeface="黑体" panose="02010609060101010101" pitchFamily="49" charset="-122"/>
              </a:rPr>
              <a:t>为</a:t>
            </a:r>
            <a:r>
              <a:rPr lang="en-US" altLang="zh-CN" sz="2200" dirty="0">
                <a:latin typeface="黑体" panose="02010609060101010101" pitchFamily="49" charset="-122"/>
                <a:ea typeface="黑体" panose="02010609060101010101" pitchFamily="49" charset="-122"/>
              </a:rPr>
              <a:t>6</a:t>
            </a:r>
            <a:r>
              <a:rPr lang="zh-CN" altLang="en-US" sz="2200" dirty="0">
                <a:latin typeface="黑体" panose="02010609060101010101" pitchFamily="49" charset="-122"/>
                <a:ea typeface="黑体" panose="02010609060101010101" pitchFamily="49" charset="-122"/>
              </a:rPr>
              <a:t>－</a:t>
            </a:r>
            <a:r>
              <a:rPr lang="en-US" altLang="zh-CN" sz="2200" dirty="0">
                <a:latin typeface="黑体" panose="02010609060101010101" pitchFamily="49" charset="-122"/>
                <a:ea typeface="黑体" panose="02010609060101010101" pitchFamily="49" charset="-122"/>
              </a:rPr>
              <a:t>9</a:t>
            </a:r>
            <a:r>
              <a:rPr lang="zh-CN" altLang="en-US" sz="2200" dirty="0">
                <a:latin typeface="黑体" panose="02010609060101010101" pitchFamily="49" charset="-122"/>
                <a:ea typeface="黑体" panose="02010609060101010101" pitchFamily="49" charset="-122"/>
              </a:rPr>
              <a:t>。特殊时，进水最高可为</a:t>
            </a:r>
            <a:r>
              <a:rPr lang="en-US" altLang="zh-CN" sz="2200" dirty="0">
                <a:latin typeface="黑体" panose="02010609060101010101" pitchFamily="49" charset="-122"/>
                <a:ea typeface="黑体" panose="02010609060101010101" pitchFamily="49" charset="-122"/>
              </a:rPr>
              <a:t>pH </a:t>
            </a:r>
            <a:r>
              <a:rPr lang="en-US" altLang="zh-CN" sz="2200" dirty="0">
                <a:solidFill>
                  <a:srgbClr val="FF0000"/>
                </a:solidFill>
                <a:latin typeface="黑体" panose="02010609060101010101" pitchFamily="49" charset="-122"/>
                <a:ea typeface="黑体" panose="02010609060101010101" pitchFamily="49" charset="-122"/>
              </a:rPr>
              <a:t>9</a:t>
            </a:r>
            <a:r>
              <a:rPr lang="zh-CN" altLang="en-US" sz="2200" dirty="0">
                <a:solidFill>
                  <a:srgbClr val="FF0000"/>
                </a:solidFill>
                <a:latin typeface="黑体" panose="02010609060101010101" pitchFamily="49" charset="-122"/>
                <a:ea typeface="黑体" panose="02010609060101010101" pitchFamily="49" charset="-122"/>
              </a:rPr>
              <a:t>－</a:t>
            </a:r>
            <a:r>
              <a:rPr lang="en-US" altLang="zh-CN" sz="2200" dirty="0">
                <a:solidFill>
                  <a:srgbClr val="FF0000"/>
                </a:solidFill>
                <a:latin typeface="黑体" panose="02010609060101010101" pitchFamily="49" charset="-122"/>
                <a:ea typeface="黑体" panose="02010609060101010101" pitchFamily="49" charset="-122"/>
              </a:rPr>
              <a:t>10.5</a:t>
            </a:r>
            <a:r>
              <a:rPr lang="zh-CN" altLang="en-US" sz="2200" dirty="0">
                <a:latin typeface="黑体" panose="02010609060101010101" pitchFamily="49" charset="-122"/>
                <a:ea typeface="黑体" panose="02010609060101010101" pitchFamily="49" charset="-122"/>
              </a:rPr>
              <a:t>，超过上述规定值时，应加酸碱调节</a:t>
            </a:r>
            <a:endParaRPr lang="zh-CN" altLang="en-US" sz="2200" dirty="0">
              <a:latin typeface="黑体" panose="02010609060101010101" pitchFamily="49" charset="-122"/>
              <a:ea typeface="黑体" panose="02010609060101010101" pitchFamily="49" charset="-122"/>
            </a:endParaRPr>
          </a:p>
          <a:p>
            <a:endParaRPr lang="zh-CN" altLang="en-US" sz="2200" dirty="0">
              <a:latin typeface="黑体" panose="02010609060101010101" pitchFamily="49" charset="-122"/>
              <a:ea typeface="黑体" panose="02010609060101010101" pitchFamily="49" charset="-122"/>
            </a:endParaRPr>
          </a:p>
          <a:p>
            <a:r>
              <a:rPr lang="en-US" altLang="zh-CN" sz="2200" dirty="0">
                <a:latin typeface="黑体" panose="02010609060101010101" pitchFamily="49" charset="-122"/>
                <a:ea typeface="黑体" panose="02010609060101010101" pitchFamily="49" charset="-122"/>
              </a:rPr>
              <a:t>5. SV</a:t>
            </a:r>
            <a:r>
              <a:rPr lang="zh-CN" altLang="en-US" sz="2200" dirty="0">
                <a:latin typeface="黑体" panose="02010609060101010101" pitchFamily="49" charset="-122"/>
                <a:ea typeface="黑体" panose="02010609060101010101" pitchFamily="49" charset="-122"/>
              </a:rPr>
              <a:t>、</a:t>
            </a:r>
            <a:r>
              <a:rPr lang="en-US" altLang="zh-CN" sz="2200" dirty="0">
                <a:latin typeface="黑体" panose="02010609060101010101" pitchFamily="49" charset="-122"/>
                <a:ea typeface="黑体" panose="02010609060101010101" pitchFamily="49" charset="-122"/>
              </a:rPr>
              <a:t>MLSS</a:t>
            </a:r>
            <a:r>
              <a:rPr lang="zh-CN" altLang="en-US" sz="2200" dirty="0">
                <a:latin typeface="黑体" panose="02010609060101010101" pitchFamily="49" charset="-122"/>
                <a:ea typeface="黑体" panose="02010609060101010101" pitchFamily="49" charset="-122"/>
              </a:rPr>
              <a:t>以及微生物相</a:t>
            </a:r>
            <a:endParaRPr lang="zh-CN" altLang="en-US" sz="2200" dirty="0">
              <a:latin typeface="黑体" panose="02010609060101010101" pitchFamily="49" charset="-122"/>
              <a:ea typeface="黑体" panose="02010609060101010101" pitchFamily="49" charset="-122"/>
            </a:endParaRPr>
          </a:p>
        </p:txBody>
      </p:sp>
      <p:sp>
        <p:nvSpPr>
          <p:cNvPr id="6" name="矩形 5"/>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矩形 6"/>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 name="文本框 9"/>
          <p:cNvSpPr txBox="1"/>
          <p:nvPr/>
        </p:nvSpPr>
        <p:spPr>
          <a:xfrm>
            <a:off x="1048046" y="482886"/>
            <a:ext cx="2462213"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黑体" panose="02010609060101010101" pitchFamily="49" charset="-122"/>
                <a:ea typeface="黑体" panose="02010609060101010101" pitchFamily="49" charset="-122"/>
                <a:cs typeface="+mn-ea"/>
                <a:sym typeface="+mn-lt"/>
              </a:rPr>
              <a:t>好氧活性污泥培养</a:t>
            </a:r>
            <a:endParaRPr lang="zh-CN" altLang="en-US" sz="2400" dirty="0">
              <a:solidFill>
                <a:schemeClr val="bg1">
                  <a:lumMod val="65000"/>
                </a:schemeClr>
              </a:solidFill>
              <a:latin typeface="黑体" panose="02010609060101010101" pitchFamily="49" charset="-122"/>
              <a:ea typeface="黑体" panose="02010609060101010101" pitchFamily="49" charset="-122"/>
              <a:cs typeface="+mn-ea"/>
              <a:sym typeface="+mn-lt"/>
            </a:endParaRPr>
          </a:p>
        </p:txBody>
      </p:sp>
      <p:sp>
        <p:nvSpPr>
          <p:cNvPr id="2" name="文本框 1"/>
          <p:cNvSpPr txBox="1"/>
          <p:nvPr/>
        </p:nvSpPr>
        <p:spPr>
          <a:xfrm>
            <a:off x="9021663" y="753688"/>
            <a:ext cx="2212977"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注意事项</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459902" y="1676464"/>
            <a:ext cx="2434803" cy="115212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 name="文本框 4"/>
          <p:cNvSpPr txBox="1"/>
          <p:nvPr/>
        </p:nvSpPr>
        <p:spPr>
          <a:xfrm>
            <a:off x="1048046" y="482886"/>
            <a:ext cx="1846659"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活性污泥驯化</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6" name="矩形 5"/>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矩形 6"/>
          <p:cNvSpPr/>
          <p:nvPr/>
        </p:nvSpPr>
        <p:spPr>
          <a:xfrm>
            <a:off x="3558179" y="639097"/>
            <a:ext cx="8635861" cy="6863417"/>
          </a:xfrm>
          <a:prstGeom prst="rect">
            <a:avLst/>
          </a:prstGeom>
        </p:spPr>
        <p:txBody>
          <a:bodyPr wrap="square">
            <a:spAutoFit/>
          </a:bodyPr>
          <a:lstStyle/>
          <a:p>
            <a:pPr algn="just">
              <a:lnSpc>
                <a:spcPct val="125000"/>
              </a:lnSpc>
            </a:pPr>
            <a:r>
              <a:rPr lang="zh-CN" altLang="en-US" sz="2200" noProof="1">
                <a:latin typeface="黑体" panose="02010609060101010101" pitchFamily="49" charset="-122"/>
                <a:ea typeface="黑体" panose="02010609060101010101" pitchFamily="49" charset="-122"/>
              </a:rPr>
              <a:t>为了使培养的活性污泥具有处理特定工业废水的能力，污泥必须经过一个驯化过程。驯化的方法是在混合液中逐渐增加工业废水的比例，直至达到对特定废水所要求的满负荷及很高的处理效率为止。驯化过程中，能分解废水的微生物得到发展，不能适应的微生物被逐渐淘汰</a:t>
            </a:r>
            <a:endParaRPr lang="en-US" altLang="zh-CN" sz="2200" noProof="1">
              <a:latin typeface="黑体" panose="02010609060101010101" pitchFamily="49" charset="-122"/>
              <a:ea typeface="黑体" panose="02010609060101010101" pitchFamily="49" charset="-122"/>
            </a:endParaRPr>
          </a:p>
          <a:p>
            <a:pPr algn="just">
              <a:lnSpc>
                <a:spcPct val="125000"/>
              </a:lnSpc>
            </a:pPr>
            <a:endParaRPr lang="en-US" altLang="zh-CN" sz="2200" noProof="1">
              <a:latin typeface="黑体" panose="02010609060101010101" pitchFamily="49" charset="-122"/>
              <a:ea typeface="黑体" panose="02010609060101010101" pitchFamily="49" charset="-122"/>
            </a:endParaRPr>
          </a:p>
          <a:p>
            <a:pPr algn="just">
              <a:lnSpc>
                <a:spcPct val="125000"/>
              </a:lnSpc>
            </a:pPr>
            <a:r>
              <a:rPr lang="zh-CN" altLang="en-US" sz="2200" noProof="1">
                <a:latin typeface="黑体" panose="02010609060101010101" pitchFamily="49" charset="-122"/>
                <a:ea typeface="黑体" panose="02010609060101010101" pitchFamily="49" charset="-122"/>
              </a:rPr>
              <a:t>主要分为连续培养和间歇培养</a:t>
            </a:r>
            <a:endParaRPr lang="en-US" altLang="zh-CN" sz="2200" noProof="1">
              <a:latin typeface="黑体" panose="02010609060101010101" pitchFamily="49" charset="-122"/>
              <a:ea typeface="黑体" panose="02010609060101010101" pitchFamily="49" charset="-122"/>
            </a:endParaRPr>
          </a:p>
          <a:p>
            <a:pPr algn="just">
              <a:lnSpc>
                <a:spcPct val="125000"/>
              </a:lnSpc>
            </a:pPr>
            <a:endParaRPr lang="en-US" altLang="zh-CN" sz="2200" noProof="1">
              <a:latin typeface="黑体" panose="02010609060101010101" pitchFamily="49" charset="-122"/>
              <a:ea typeface="黑体" panose="02010609060101010101" pitchFamily="49" charset="-122"/>
            </a:endParaRPr>
          </a:p>
          <a:p>
            <a:pPr algn="just">
              <a:lnSpc>
                <a:spcPct val="125000"/>
              </a:lnSpc>
            </a:pPr>
            <a:r>
              <a:rPr lang="zh-CN" altLang="en-US" sz="2200" noProof="1">
                <a:latin typeface="黑体" panose="02010609060101010101" pitchFamily="49" charset="-122"/>
                <a:ea typeface="黑体" panose="02010609060101010101" pitchFamily="49" charset="-122"/>
              </a:rPr>
              <a:t>连续培养：按正常设计运行过程运行，不排剩余污泥。可与工艺系统的正常运行紧密结合</a:t>
            </a:r>
            <a:r>
              <a:rPr lang="en-US" altLang="zh-CN" sz="2200" noProof="1">
                <a:latin typeface="黑体" panose="02010609060101010101" pitchFamily="49" charset="-122"/>
                <a:ea typeface="黑体" panose="02010609060101010101" pitchFamily="49" charset="-122"/>
              </a:rPr>
              <a:t>, </a:t>
            </a:r>
            <a:r>
              <a:rPr lang="zh-CN" altLang="en-US" sz="2200" noProof="1">
                <a:latin typeface="黑体" panose="02010609060101010101" pitchFamily="49" charset="-122"/>
                <a:ea typeface="黑体" panose="02010609060101010101" pitchFamily="49" charset="-122"/>
              </a:rPr>
              <a:t>实现活性污泥培养驯化与启动运行同步，自动化程度高；但活性污泥培养成熟期要可能长一些</a:t>
            </a:r>
            <a:endParaRPr lang="en-US" altLang="zh-CN" sz="2200" noProof="1">
              <a:latin typeface="黑体" panose="02010609060101010101" pitchFamily="49" charset="-122"/>
              <a:ea typeface="黑体" panose="02010609060101010101" pitchFamily="49" charset="-122"/>
            </a:endParaRPr>
          </a:p>
          <a:p>
            <a:pPr algn="just">
              <a:lnSpc>
                <a:spcPct val="125000"/>
              </a:lnSpc>
            </a:pPr>
            <a:endParaRPr lang="en-US" altLang="zh-CN" sz="2200" noProof="1">
              <a:latin typeface="黑体" panose="02010609060101010101" pitchFamily="49" charset="-122"/>
              <a:ea typeface="黑体" panose="02010609060101010101" pitchFamily="49" charset="-122"/>
            </a:endParaRPr>
          </a:p>
          <a:p>
            <a:pPr algn="just">
              <a:lnSpc>
                <a:spcPct val="125000"/>
              </a:lnSpc>
            </a:pPr>
            <a:r>
              <a:rPr lang="zh-CN" altLang="en-US" sz="2200" noProof="1">
                <a:latin typeface="黑体" panose="02010609060101010101" pitchFamily="49" charset="-122"/>
                <a:ea typeface="黑体" panose="02010609060101010101" pitchFamily="49" charset="-122"/>
              </a:rPr>
              <a:t>间歇培养：循环进行闷曝、静沉和进水</a:t>
            </a:r>
            <a:r>
              <a:rPr lang="en-US" altLang="zh-CN" sz="2200" noProof="1">
                <a:latin typeface="黑体" panose="02010609060101010101" pitchFamily="49" charset="-122"/>
                <a:ea typeface="黑体" panose="02010609060101010101" pitchFamily="49" charset="-122"/>
              </a:rPr>
              <a:t>3</a:t>
            </a:r>
            <a:r>
              <a:rPr lang="zh-CN" altLang="en-US" sz="2200" noProof="1">
                <a:latin typeface="黑体" panose="02010609060101010101" pitchFamily="49" charset="-122"/>
                <a:ea typeface="黑体" panose="02010609060101010101" pitchFamily="49" charset="-122"/>
              </a:rPr>
              <a:t>个过程。该方案活性污泥培养成熟期较短，但与正常运行方式结合不紧密，不能有效地利用工艺系统的自控设备与程序</a:t>
            </a:r>
            <a:endParaRPr lang="en-US" altLang="zh-CN" sz="2200" noProof="1">
              <a:latin typeface="黑体" panose="02010609060101010101" pitchFamily="49" charset="-122"/>
              <a:ea typeface="黑体" panose="02010609060101010101" pitchFamily="49" charset="-122"/>
            </a:endParaRPr>
          </a:p>
          <a:p>
            <a:pPr algn="just">
              <a:lnSpc>
                <a:spcPct val="125000"/>
              </a:lnSpc>
            </a:pPr>
            <a:br>
              <a:rPr lang="zh-CN" altLang="en-US" sz="2200" dirty="0">
                <a:latin typeface="黑体" panose="02010609060101010101" pitchFamily="49" charset="-122"/>
                <a:ea typeface="黑体" panose="02010609060101010101" pitchFamily="49" charset="-122"/>
              </a:rPr>
            </a:br>
            <a:r>
              <a:rPr lang="zh-CN" altLang="en-US" sz="2200" noProof="1">
                <a:latin typeface="黑体" panose="02010609060101010101" pitchFamily="49" charset="-122"/>
                <a:ea typeface="黑体" panose="02010609060101010101" pitchFamily="49" charset="-122"/>
              </a:rPr>
              <a:t>   </a:t>
            </a:r>
            <a:endParaRPr lang="zh-CN" altLang="en-US" sz="2200" noProof="1">
              <a:latin typeface="黑体" panose="02010609060101010101" pitchFamily="49" charset="-122"/>
              <a:ea typeface="黑体" panose="02010609060101010101" pitchFamily="49" charset="-122"/>
            </a:endParaRPr>
          </a:p>
        </p:txBody>
      </p:sp>
      <p:sp>
        <p:nvSpPr>
          <p:cNvPr id="8" name="矩形 7"/>
          <p:cNvSpPr/>
          <p:nvPr/>
        </p:nvSpPr>
        <p:spPr>
          <a:xfrm>
            <a:off x="1109177" y="1960141"/>
            <a:ext cx="1005403" cy="584775"/>
          </a:xfrm>
          <a:prstGeom prst="rect">
            <a:avLst/>
          </a:prstGeom>
        </p:spPr>
        <p:txBody>
          <a:bodyPr wrap="none">
            <a:spAutoFit/>
          </a:bodyPr>
          <a:lstStyle/>
          <a:p>
            <a:r>
              <a:rPr lang="zh-CN" altLang="en-US" sz="3200" noProof="1">
                <a:latin typeface="黑体" panose="02010609060101010101" pitchFamily="49" charset="-122"/>
                <a:ea typeface="黑体" panose="02010609060101010101" pitchFamily="49" charset="-122"/>
              </a:rPr>
              <a:t>驯化</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p:nvPr/>
        </p:nvGraphicFramePr>
        <p:xfrm>
          <a:off x="2396927" y="1672109"/>
          <a:ext cx="8424936" cy="50177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矩形 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 name="文本框 9"/>
          <p:cNvSpPr txBox="1"/>
          <p:nvPr/>
        </p:nvSpPr>
        <p:spPr>
          <a:xfrm>
            <a:off x="1048046" y="482886"/>
            <a:ext cx="1846659"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活性污泥驯化</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11" name="矩形 1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48045" y="1208345"/>
            <a:ext cx="2462213" cy="84341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909095" y="794519"/>
            <a:ext cx="8537437" cy="2800767"/>
          </a:xfrm>
          <a:prstGeom prst="rect">
            <a:avLst/>
          </a:prstGeom>
        </p:spPr>
        <p:txBody>
          <a:bodyPr wrap="square">
            <a:spAutoFit/>
          </a:bodyPr>
          <a:lstStyle/>
          <a:p>
            <a:pPr algn="just"/>
            <a:r>
              <a:rPr lang="zh-CN" altLang="en-US" sz="2200" dirty="0">
                <a:latin typeface="黑体" panose="02010609060101010101" pitchFamily="49" charset="-122"/>
                <a:ea typeface="黑体" panose="02010609060101010101" pitchFamily="49" charset="-122"/>
              </a:rPr>
              <a:t>城市污水处理厂污水经好氧活性污泥系统处理后，要排出剩余污泥，这部分的污泥需通过厌氧消化系统的处理，达到稳定化。</a:t>
            </a:r>
            <a:endParaRPr lang="en-US" altLang="zh-CN" sz="2200" dirty="0">
              <a:latin typeface="黑体" panose="02010609060101010101" pitchFamily="49" charset="-122"/>
              <a:ea typeface="黑体" panose="02010609060101010101" pitchFamily="49" charset="-122"/>
            </a:endParaRPr>
          </a:p>
          <a:p>
            <a:pPr algn="just"/>
            <a:endParaRPr lang="zh-CN" altLang="en-US" sz="2200" dirty="0">
              <a:latin typeface="黑体" panose="02010609060101010101" pitchFamily="49" charset="-122"/>
              <a:ea typeface="黑体" panose="02010609060101010101" pitchFamily="49" charset="-122"/>
            </a:endParaRPr>
          </a:p>
          <a:p>
            <a:pPr algn="just"/>
            <a:r>
              <a:rPr lang="zh-CN" altLang="en-US" sz="2200" dirty="0">
                <a:latin typeface="黑体" panose="02010609060101010101" pitchFamily="49" charset="-122"/>
                <a:ea typeface="黑体" panose="02010609060101010101" pitchFamily="49" charset="-122"/>
              </a:rPr>
              <a:t>厌氧消化污泥系统试运行的主要任务即培养厌氧活性污泥，即消化污泥。</a:t>
            </a:r>
            <a:endParaRPr lang="en-US" altLang="zh-CN" sz="2200" dirty="0">
              <a:latin typeface="黑体" panose="02010609060101010101" pitchFamily="49" charset="-122"/>
              <a:ea typeface="黑体" panose="02010609060101010101" pitchFamily="49" charset="-122"/>
            </a:endParaRPr>
          </a:p>
          <a:p>
            <a:pPr algn="just"/>
            <a:endParaRPr lang="zh-CN" altLang="en-US" sz="2200" dirty="0">
              <a:latin typeface="黑体" panose="02010609060101010101" pitchFamily="49" charset="-122"/>
              <a:ea typeface="黑体" panose="02010609060101010101" pitchFamily="49" charset="-122"/>
            </a:endParaRPr>
          </a:p>
          <a:p>
            <a:pPr algn="just"/>
            <a:r>
              <a:rPr lang="zh-CN" altLang="en-US" sz="2200" dirty="0">
                <a:latin typeface="黑体" panose="02010609060101010101" pitchFamily="49" charset="-122"/>
                <a:ea typeface="黑体" panose="02010609060101010101" pitchFamily="49" charset="-122"/>
              </a:rPr>
              <a:t>厌氧消化污泥培养的目标是培养</a:t>
            </a:r>
            <a:r>
              <a:rPr lang="zh-CN" altLang="en-US" sz="2200" dirty="0">
                <a:solidFill>
                  <a:srgbClr val="FF0000"/>
                </a:solidFill>
                <a:latin typeface="黑体" panose="02010609060101010101" pitchFamily="49" charset="-122"/>
                <a:ea typeface="黑体" panose="02010609060101010101" pitchFamily="49" charset="-122"/>
              </a:rPr>
              <a:t>厌氧消化三阶段</a:t>
            </a:r>
            <a:r>
              <a:rPr lang="zh-CN" altLang="en-US" sz="2200" dirty="0">
                <a:latin typeface="黑体" panose="02010609060101010101" pitchFamily="49" charset="-122"/>
                <a:ea typeface="黑体" panose="02010609060101010101" pitchFamily="49" charset="-122"/>
              </a:rPr>
              <a:t>所需的细菌：</a:t>
            </a:r>
            <a:r>
              <a:rPr lang="zh-CN" altLang="en-US" sz="2200" dirty="0">
                <a:solidFill>
                  <a:srgbClr val="FF0000"/>
                </a:solidFill>
                <a:latin typeface="黑体" panose="02010609060101010101" pitchFamily="49" charset="-122"/>
                <a:ea typeface="黑体" panose="02010609060101010101" pitchFamily="49" charset="-122"/>
              </a:rPr>
              <a:t>甲烷细菌、产酸菌、水解酸化菌</a:t>
            </a:r>
            <a:r>
              <a:rPr lang="zh-CN" altLang="en-US" sz="2200" dirty="0">
                <a:latin typeface="黑体" panose="02010609060101010101" pitchFamily="49" charset="-122"/>
                <a:ea typeface="黑体" panose="02010609060101010101" pitchFamily="49" charset="-122"/>
              </a:rPr>
              <a:t>等等。</a:t>
            </a:r>
            <a:endParaRPr lang="zh-CN" altLang="en-US" sz="2200" dirty="0">
              <a:latin typeface="黑体" panose="02010609060101010101" pitchFamily="49" charset="-122"/>
              <a:ea typeface="黑体" panose="02010609060101010101" pitchFamily="49" charset="-122"/>
            </a:endParaRPr>
          </a:p>
        </p:txBody>
      </p:sp>
      <p:sp>
        <p:nvSpPr>
          <p:cNvPr id="10" name="矩形 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 name="文本框 10"/>
          <p:cNvSpPr txBox="1"/>
          <p:nvPr/>
        </p:nvSpPr>
        <p:spPr>
          <a:xfrm>
            <a:off x="1048046" y="482886"/>
            <a:ext cx="2462213"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厌氧活性污泥培养</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12" name="矩形 11"/>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文本框 1"/>
          <p:cNvSpPr txBox="1"/>
          <p:nvPr/>
        </p:nvSpPr>
        <p:spPr>
          <a:xfrm>
            <a:off x="1820863" y="1264681"/>
            <a:ext cx="1503981"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定义</a:t>
            </a:r>
            <a:endParaRPr lang="zh-CN" altLang="en-US" sz="3200" dirty="0">
              <a:latin typeface="黑体" panose="02010609060101010101" pitchFamily="49" charset="-122"/>
              <a:ea typeface="黑体" panose="02010609060101010101" pitchFamily="49" charset="-122"/>
            </a:endParaRPr>
          </a:p>
        </p:txBody>
      </p:sp>
      <p:graphicFrame>
        <p:nvGraphicFramePr>
          <p:cNvPr id="13" name="图示 12"/>
          <p:cNvGraphicFramePr/>
          <p:nvPr/>
        </p:nvGraphicFramePr>
        <p:xfrm>
          <a:off x="812751" y="4302521"/>
          <a:ext cx="8939288" cy="21356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205031" y="251475"/>
            <a:ext cx="3161144" cy="83867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812751" y="1814569"/>
            <a:ext cx="5012229" cy="5296038"/>
          </a:xfrm>
          <a:prstGeom prst="round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45" name="矩形 420894"/>
          <p:cNvSpPr>
            <a:spLocks noChangeArrowheads="1"/>
          </p:cNvSpPr>
          <p:nvPr/>
        </p:nvSpPr>
        <p:spPr bwMode="auto">
          <a:xfrm>
            <a:off x="6799192" y="1008469"/>
            <a:ext cx="2886363" cy="57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1265" b="0" dirty="0">
                <a:latin typeface="黑体" panose="02010609060101010101" pitchFamily="49" charset="-122"/>
                <a:ea typeface="黑体" panose="02010609060101010101" pitchFamily="49" charset="-122"/>
              </a:rPr>
              <a:t>      </a:t>
            </a:r>
            <a:r>
              <a:rPr lang="zh-CN" altLang="en-US" sz="1475" b="0" dirty="0">
                <a:latin typeface="黑体" panose="02010609060101010101" pitchFamily="49" charset="-122"/>
                <a:ea typeface="黑体" panose="02010609060101010101" pitchFamily="49" charset="-122"/>
              </a:rPr>
              <a:t>产甲烷</a:t>
            </a:r>
            <a:br>
              <a:rPr lang="zh-CN" altLang="en-US" sz="1265" b="0" dirty="0">
                <a:latin typeface="Times New Roman" panose="02020603050405020304" pitchFamily="18" charset="0"/>
              </a:rPr>
            </a:br>
            <a:r>
              <a:rPr lang="zh-CN" altLang="en-US" sz="1265" b="0" dirty="0">
                <a:latin typeface="Times New Roman" panose="02020603050405020304" pitchFamily="18" charset="0"/>
              </a:rPr>
              <a:t>                               </a:t>
            </a:r>
            <a:r>
              <a:rPr lang="en-US" altLang="zh-CN" sz="1685" b="0" dirty="0">
                <a:latin typeface="Times New Roman" panose="02020603050405020304" pitchFamily="18" charset="0"/>
              </a:rPr>
              <a:t>CH</a:t>
            </a:r>
            <a:r>
              <a:rPr lang="en-US" altLang="zh-CN" sz="1685" b="0" baseline="-25000" dirty="0">
                <a:latin typeface="Times New Roman" panose="02020603050405020304" pitchFamily="18" charset="0"/>
              </a:rPr>
              <a:t>4</a:t>
            </a:r>
            <a:r>
              <a:rPr lang="en-US" altLang="zh-CN" sz="1685" b="0" dirty="0">
                <a:latin typeface="Times New Roman" panose="02020603050405020304" pitchFamily="18" charset="0"/>
              </a:rPr>
              <a:t>+CO</a:t>
            </a:r>
            <a:r>
              <a:rPr lang="en-US" altLang="zh-CN" sz="1685" b="0" baseline="-25000" dirty="0">
                <a:latin typeface="Times New Roman" panose="02020603050405020304" pitchFamily="18" charset="0"/>
              </a:rPr>
              <a:t>2</a:t>
            </a:r>
            <a:r>
              <a:rPr lang="zh-CN" altLang="en-US" sz="1685" b="0" dirty="0">
                <a:latin typeface="Times New Roman" panose="02020603050405020304" pitchFamily="18" charset="0"/>
              </a:rPr>
              <a:t>  </a:t>
            </a:r>
            <a:r>
              <a:rPr lang="zh-CN" altLang="en-US" sz="1265" b="0" dirty="0">
                <a:latin typeface="Times New Roman" panose="02020603050405020304" pitchFamily="18" charset="0"/>
              </a:rPr>
              <a:t> </a:t>
            </a:r>
            <a:endParaRPr lang="zh-CN" altLang="en-US" b="0" dirty="0">
              <a:ea typeface="宋体" panose="02010600030101010101" pitchFamily="2" charset="-122"/>
            </a:endParaRPr>
          </a:p>
        </p:txBody>
      </p:sp>
      <p:sp>
        <p:nvSpPr>
          <p:cNvPr id="57346" name="矩形 420897"/>
          <p:cNvSpPr>
            <a:spLocks noChangeArrowheads="1"/>
          </p:cNvSpPr>
          <p:nvPr/>
        </p:nvSpPr>
        <p:spPr bwMode="auto">
          <a:xfrm>
            <a:off x="2396927" y="1024941"/>
            <a:ext cx="5956286" cy="59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1475" b="0" dirty="0">
                <a:latin typeface="黑体" panose="02010609060101010101" pitchFamily="49" charset="-122"/>
                <a:ea typeface="黑体" panose="02010609060101010101" pitchFamily="49" charset="-122"/>
              </a:rPr>
              <a:t>水解、发酵                  产乙酸</a:t>
            </a:r>
            <a:endParaRPr lang="zh-CN" altLang="en-US" sz="1475" b="0" dirty="0">
              <a:latin typeface="黑体" panose="02010609060101010101" pitchFamily="49" charset="-122"/>
              <a:ea typeface="黑体" panose="02010609060101010101" pitchFamily="49" charset="-122"/>
            </a:endParaRPr>
          </a:p>
          <a:p>
            <a:pPr eaLnBrk="0" hangingPunct="0"/>
            <a:endParaRPr lang="zh-CN" altLang="en-US" b="0" dirty="0">
              <a:latin typeface="黑体" panose="02010609060101010101" pitchFamily="49" charset="-122"/>
              <a:ea typeface="黑体" panose="02010609060101010101" pitchFamily="49" charset="-122"/>
            </a:endParaRPr>
          </a:p>
        </p:txBody>
      </p:sp>
      <p:sp>
        <p:nvSpPr>
          <p:cNvPr id="57347" name="矩形 420898"/>
          <p:cNvSpPr>
            <a:spLocks noChangeArrowheads="1"/>
          </p:cNvSpPr>
          <p:nvPr/>
        </p:nvSpPr>
        <p:spPr bwMode="auto">
          <a:xfrm>
            <a:off x="1224212" y="1218124"/>
            <a:ext cx="7875398" cy="6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1685" b="0" dirty="0">
                <a:latin typeface="黑体" panose="02010609060101010101" pitchFamily="49" charset="-122"/>
                <a:ea typeface="黑体" panose="02010609060101010101" pitchFamily="49" charset="-122"/>
              </a:rPr>
              <a:t> 复杂有机物           脂肪酸（﹥</a:t>
            </a:r>
            <a:r>
              <a:rPr lang="en-US" altLang="zh-CN" sz="1685" b="0" dirty="0">
                <a:latin typeface="黑体" panose="02010609060101010101" pitchFamily="49" charset="-122"/>
                <a:ea typeface="黑体" panose="02010609060101010101" pitchFamily="49" charset="-122"/>
              </a:rPr>
              <a:t>C2</a:t>
            </a:r>
            <a:r>
              <a:rPr lang="zh-CN" altLang="en-US" sz="1685" b="0" dirty="0">
                <a:latin typeface="黑体" panose="02010609060101010101" pitchFamily="49" charset="-122"/>
                <a:ea typeface="黑体" panose="02010609060101010101" pitchFamily="49" charset="-122"/>
              </a:rPr>
              <a:t>）</a:t>
            </a:r>
            <a:r>
              <a:rPr lang="zh-CN" altLang="en-US" sz="1265" b="0" dirty="0">
                <a:latin typeface="黑体" panose="02010609060101010101" pitchFamily="49" charset="-122"/>
                <a:ea typeface="黑体" panose="02010609060101010101" pitchFamily="49" charset="-122"/>
              </a:rPr>
              <a:t>           </a:t>
            </a:r>
            <a:r>
              <a:rPr lang="en-US" altLang="zh-CN" sz="1685" b="0" dirty="0">
                <a:latin typeface="黑体" panose="02010609060101010101" pitchFamily="49" charset="-122"/>
                <a:ea typeface="黑体" panose="02010609060101010101" pitchFamily="49" charset="-122"/>
              </a:rPr>
              <a:t>H</a:t>
            </a:r>
            <a:r>
              <a:rPr lang="en-US" altLang="zh-CN" sz="1685" b="0" baseline="-25000" dirty="0">
                <a:latin typeface="黑体" panose="02010609060101010101" pitchFamily="49" charset="-122"/>
                <a:ea typeface="黑体" panose="02010609060101010101" pitchFamily="49" charset="-122"/>
              </a:rPr>
              <a:t>2</a:t>
            </a:r>
            <a:r>
              <a:rPr lang="en-US" altLang="zh-CN" sz="1685" b="0" dirty="0">
                <a:latin typeface="黑体" panose="02010609060101010101" pitchFamily="49" charset="-122"/>
                <a:ea typeface="黑体" panose="02010609060101010101" pitchFamily="49" charset="-122"/>
              </a:rPr>
              <a:t>+CO</a:t>
            </a:r>
            <a:r>
              <a:rPr lang="en-US" altLang="zh-CN" sz="1685" b="0" baseline="-25000" dirty="0">
                <a:latin typeface="黑体" panose="02010609060101010101" pitchFamily="49" charset="-122"/>
                <a:ea typeface="黑体" panose="02010609060101010101" pitchFamily="49" charset="-122"/>
              </a:rPr>
              <a:t>2</a:t>
            </a:r>
            <a:r>
              <a:rPr lang="en-US" altLang="zh-CN" sz="1685" b="0" dirty="0">
                <a:latin typeface="黑体" panose="02010609060101010101" pitchFamily="49" charset="-122"/>
                <a:ea typeface="黑体" panose="02010609060101010101" pitchFamily="49" charset="-122"/>
              </a:rPr>
              <a:t> +</a:t>
            </a:r>
            <a:r>
              <a:rPr lang="zh-CN" altLang="en-US" sz="1685" b="0" dirty="0">
                <a:latin typeface="黑体" panose="02010609060101010101" pitchFamily="49" charset="-122"/>
                <a:ea typeface="黑体" panose="02010609060101010101" pitchFamily="49" charset="-122"/>
              </a:rPr>
              <a:t>乙酸</a:t>
            </a:r>
            <a:endParaRPr lang="zh-CN" altLang="en-US" sz="1685" b="0" dirty="0">
              <a:latin typeface="黑体" panose="02010609060101010101" pitchFamily="49" charset="-122"/>
              <a:ea typeface="黑体" panose="02010609060101010101" pitchFamily="49" charset="-122"/>
            </a:endParaRPr>
          </a:p>
          <a:p>
            <a:pPr eaLnBrk="0" hangingPunct="0"/>
            <a:endParaRPr lang="zh-CN" altLang="en-US" b="0" dirty="0">
              <a:latin typeface="黑体" panose="02010609060101010101" pitchFamily="49" charset="-122"/>
              <a:ea typeface="黑体" panose="02010609060101010101" pitchFamily="49" charset="-122"/>
            </a:endParaRPr>
          </a:p>
        </p:txBody>
      </p:sp>
      <p:sp>
        <p:nvSpPr>
          <p:cNvPr id="57348" name="直接连接符 420899"/>
          <p:cNvSpPr>
            <a:spLocks noChangeShapeType="1"/>
          </p:cNvSpPr>
          <p:nvPr/>
        </p:nvSpPr>
        <p:spPr bwMode="auto">
          <a:xfrm>
            <a:off x="2576147" y="1432281"/>
            <a:ext cx="912453"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349" name="直接连接符 420900"/>
          <p:cNvSpPr>
            <a:spLocks noChangeShapeType="1"/>
          </p:cNvSpPr>
          <p:nvPr/>
        </p:nvSpPr>
        <p:spPr bwMode="auto">
          <a:xfrm>
            <a:off x="5081625" y="1375735"/>
            <a:ext cx="758423"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350" name="直接连接符 420901"/>
          <p:cNvSpPr>
            <a:spLocks noChangeShapeType="1"/>
          </p:cNvSpPr>
          <p:nvPr/>
        </p:nvSpPr>
        <p:spPr bwMode="auto">
          <a:xfrm>
            <a:off x="7282349" y="1397847"/>
            <a:ext cx="760098"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57351" name="组合 420903"/>
          <p:cNvGrpSpPr/>
          <p:nvPr/>
        </p:nvGrpSpPr>
        <p:grpSpPr bwMode="auto">
          <a:xfrm>
            <a:off x="1224212" y="2758017"/>
            <a:ext cx="4339590" cy="3797141"/>
            <a:chOff x="3224" y="5812"/>
            <a:chExt cx="6480" cy="4212"/>
          </a:xfrm>
        </p:grpSpPr>
        <p:sp>
          <p:nvSpPr>
            <p:cNvPr id="57352" name="文本框 420904"/>
            <p:cNvSpPr txBox="1">
              <a:spLocks noChangeArrowheads="1"/>
            </p:cNvSpPr>
            <p:nvPr/>
          </p:nvSpPr>
          <p:spPr bwMode="auto">
            <a:xfrm>
              <a:off x="5385" y="5812"/>
              <a:ext cx="1439"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just"/>
              <a:r>
                <a:rPr lang="zh-CN" altLang="en-US" sz="1055" b="0">
                  <a:latin typeface="Times New Roman" panose="02020603050405020304" pitchFamily="18" charset="0"/>
                </a:rPr>
                <a:t>简单有机物</a:t>
              </a:r>
              <a:endParaRPr lang="zh-CN" altLang="en-US">
                <a:ea typeface="宋体" panose="02010600030101010101" pitchFamily="2" charset="-122"/>
              </a:endParaRPr>
            </a:p>
          </p:txBody>
        </p:sp>
        <p:sp>
          <p:nvSpPr>
            <p:cNvPr id="57353" name="直接连接符 420905"/>
            <p:cNvSpPr>
              <a:spLocks noChangeShapeType="1"/>
            </p:cNvSpPr>
            <p:nvPr/>
          </p:nvSpPr>
          <p:spPr bwMode="auto">
            <a:xfrm>
              <a:off x="6104" y="6280"/>
              <a:ext cx="1" cy="624"/>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354" name="文本框 420906"/>
            <p:cNvSpPr txBox="1">
              <a:spLocks noChangeArrowheads="1"/>
            </p:cNvSpPr>
            <p:nvPr/>
          </p:nvSpPr>
          <p:spPr bwMode="auto">
            <a:xfrm>
              <a:off x="5744" y="6280"/>
              <a:ext cx="198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just"/>
              <a:r>
                <a:rPr lang="en-US" altLang="zh-CN" sz="1055" b="0">
                  <a:latin typeface="Times New Roman" panose="02020603050405020304" pitchFamily="18" charset="0"/>
                </a:rPr>
                <a:t>Ⅱ  </a:t>
              </a:r>
              <a:r>
                <a:rPr lang="zh-CN" altLang="en-US" sz="1055" b="0">
                  <a:solidFill>
                    <a:srgbClr val="FF0000"/>
                  </a:solidFill>
                  <a:latin typeface="Times New Roman" panose="02020603050405020304" pitchFamily="18" charset="0"/>
                </a:rPr>
                <a:t>发酵细菌</a:t>
              </a:r>
              <a:endParaRPr lang="zh-CN" altLang="en-US" sz="1055" b="0">
                <a:solidFill>
                  <a:srgbClr val="FF0000"/>
                </a:solidFill>
                <a:latin typeface="Times New Roman" panose="02020603050405020304" pitchFamily="18" charset="0"/>
              </a:endParaRPr>
            </a:p>
          </p:txBody>
        </p:sp>
        <p:sp>
          <p:nvSpPr>
            <p:cNvPr id="57355" name="文本框 420907"/>
            <p:cNvSpPr txBox="1">
              <a:spLocks noChangeArrowheads="1"/>
            </p:cNvSpPr>
            <p:nvPr/>
          </p:nvSpPr>
          <p:spPr bwMode="auto">
            <a:xfrm>
              <a:off x="5204" y="6904"/>
              <a:ext cx="216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just"/>
              <a:r>
                <a:rPr lang="zh-CN" altLang="en-US" sz="1055" b="0" dirty="0">
                  <a:latin typeface="Times New Roman" panose="02020603050405020304" pitchFamily="18" charset="0"/>
                </a:rPr>
                <a:t>脂肪酸、醇类等</a:t>
              </a:r>
              <a:endParaRPr lang="zh-CN" altLang="en-US" dirty="0">
                <a:ea typeface="宋体" panose="02010600030101010101" pitchFamily="2" charset="-122"/>
              </a:endParaRPr>
            </a:p>
          </p:txBody>
        </p:sp>
        <p:sp>
          <p:nvSpPr>
            <p:cNvPr id="57356" name="直接连接符 420908"/>
            <p:cNvSpPr>
              <a:spLocks noChangeShapeType="1"/>
            </p:cNvSpPr>
            <p:nvPr/>
          </p:nvSpPr>
          <p:spPr bwMode="auto">
            <a:xfrm>
              <a:off x="6104" y="7216"/>
              <a:ext cx="1" cy="78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357" name="文本框 420909"/>
            <p:cNvSpPr txBox="1">
              <a:spLocks noChangeArrowheads="1"/>
            </p:cNvSpPr>
            <p:nvPr/>
          </p:nvSpPr>
          <p:spPr bwMode="auto">
            <a:xfrm>
              <a:off x="5744" y="7372"/>
              <a:ext cx="270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just"/>
              <a:r>
                <a:rPr lang="en-US" altLang="zh-CN" sz="1055" b="0">
                  <a:latin typeface="Times New Roman" panose="02020603050405020304" pitchFamily="18" charset="0"/>
                </a:rPr>
                <a:t>Ⅲ </a:t>
              </a:r>
              <a:r>
                <a:rPr lang="zh-CN" altLang="en-US" sz="1055" b="0">
                  <a:solidFill>
                    <a:srgbClr val="FF0000"/>
                  </a:solidFill>
                  <a:latin typeface="Times New Roman" panose="02020603050405020304" pitchFamily="18" charset="0"/>
                </a:rPr>
                <a:t>产氢产乙酸菌</a:t>
              </a:r>
              <a:endParaRPr lang="zh-CN" altLang="en-US" sz="1055" b="0">
                <a:solidFill>
                  <a:srgbClr val="FF0000"/>
                </a:solidFill>
                <a:latin typeface="Times New Roman" panose="02020603050405020304" pitchFamily="18" charset="0"/>
              </a:endParaRPr>
            </a:p>
          </p:txBody>
        </p:sp>
        <p:sp>
          <p:nvSpPr>
            <p:cNvPr id="57358" name="直接连接符 420910"/>
            <p:cNvSpPr>
              <a:spLocks noChangeShapeType="1"/>
            </p:cNvSpPr>
            <p:nvPr/>
          </p:nvSpPr>
          <p:spPr bwMode="auto">
            <a:xfrm flipH="1">
              <a:off x="4124" y="7996"/>
              <a:ext cx="1980" cy="46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359" name="直接连接符 420911"/>
            <p:cNvSpPr>
              <a:spLocks noChangeShapeType="1"/>
            </p:cNvSpPr>
            <p:nvPr/>
          </p:nvSpPr>
          <p:spPr bwMode="auto">
            <a:xfrm>
              <a:off x="6104" y="7996"/>
              <a:ext cx="1980" cy="46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360" name="直接连接符 420912"/>
            <p:cNvSpPr>
              <a:spLocks noChangeShapeType="1"/>
            </p:cNvSpPr>
            <p:nvPr/>
          </p:nvSpPr>
          <p:spPr bwMode="auto">
            <a:xfrm flipH="1">
              <a:off x="4124" y="8620"/>
              <a:ext cx="3960" cy="1"/>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361" name="文本框 420913"/>
            <p:cNvSpPr txBox="1">
              <a:spLocks noChangeArrowheads="1"/>
            </p:cNvSpPr>
            <p:nvPr/>
          </p:nvSpPr>
          <p:spPr bwMode="auto">
            <a:xfrm>
              <a:off x="3224" y="8464"/>
              <a:ext cx="90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just"/>
              <a:r>
                <a:rPr lang="zh-CN" altLang="en-US" sz="1055" b="0">
                  <a:latin typeface="Times New Roman" panose="02020603050405020304" pitchFamily="18" charset="0"/>
                </a:rPr>
                <a:t>乙酸</a:t>
              </a:r>
              <a:endParaRPr lang="zh-CN" altLang="en-US">
                <a:ea typeface="宋体" panose="02010600030101010101" pitchFamily="2" charset="-122"/>
              </a:endParaRPr>
            </a:p>
          </p:txBody>
        </p:sp>
        <p:sp>
          <p:nvSpPr>
            <p:cNvPr id="57362" name="文本框 420914"/>
            <p:cNvSpPr txBox="1">
              <a:spLocks noChangeArrowheads="1"/>
            </p:cNvSpPr>
            <p:nvPr/>
          </p:nvSpPr>
          <p:spPr bwMode="auto">
            <a:xfrm>
              <a:off x="8264" y="8464"/>
              <a:ext cx="144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just"/>
              <a:r>
                <a:rPr lang="en-US" altLang="zh-CN" sz="1055" b="0">
                  <a:latin typeface="Times New Roman" panose="02020603050405020304" pitchFamily="18" charset="0"/>
                </a:rPr>
                <a:t>H</a:t>
              </a:r>
              <a:r>
                <a:rPr lang="en-US" altLang="zh-CN" sz="1055" b="0" baseline="-25000">
                  <a:latin typeface="Times New Roman" panose="02020603050405020304" pitchFamily="18" charset="0"/>
                </a:rPr>
                <a:t>2</a:t>
              </a:r>
              <a:r>
                <a:rPr lang="en-US" altLang="zh-CN" sz="1055" b="0">
                  <a:latin typeface="Times New Roman" panose="02020603050405020304" pitchFamily="18" charset="0"/>
                </a:rPr>
                <a:t>+CO</a:t>
              </a:r>
              <a:r>
                <a:rPr lang="en-US" altLang="zh-CN" sz="1055" b="0" baseline="-25000">
                  <a:latin typeface="Times New Roman" panose="02020603050405020304" pitchFamily="18" charset="0"/>
                </a:rPr>
                <a:t>2</a:t>
              </a:r>
              <a:endParaRPr lang="en-US" altLang="zh-CN">
                <a:ea typeface="宋体" panose="02010600030101010101" pitchFamily="2" charset="-122"/>
              </a:endParaRPr>
            </a:p>
          </p:txBody>
        </p:sp>
        <p:sp>
          <p:nvSpPr>
            <p:cNvPr id="57363" name="直接连接符 420915"/>
            <p:cNvSpPr>
              <a:spLocks noChangeShapeType="1"/>
            </p:cNvSpPr>
            <p:nvPr/>
          </p:nvSpPr>
          <p:spPr bwMode="auto">
            <a:xfrm>
              <a:off x="4124" y="8776"/>
              <a:ext cx="1980" cy="46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4" name="直接连接符 420916"/>
            <p:cNvSpPr>
              <a:spLocks noChangeShapeType="1"/>
            </p:cNvSpPr>
            <p:nvPr/>
          </p:nvSpPr>
          <p:spPr bwMode="auto">
            <a:xfrm flipH="1">
              <a:off x="6104" y="8776"/>
              <a:ext cx="1980" cy="46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5" name="直接连接符 420917"/>
            <p:cNvSpPr>
              <a:spLocks noChangeShapeType="1"/>
            </p:cNvSpPr>
            <p:nvPr/>
          </p:nvSpPr>
          <p:spPr bwMode="auto">
            <a:xfrm>
              <a:off x="6104" y="9244"/>
              <a:ext cx="1" cy="78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366" name="文本框 420918"/>
            <p:cNvSpPr txBox="1">
              <a:spLocks noChangeArrowheads="1"/>
            </p:cNvSpPr>
            <p:nvPr/>
          </p:nvSpPr>
          <p:spPr bwMode="auto">
            <a:xfrm>
              <a:off x="5744" y="9400"/>
              <a:ext cx="198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just"/>
              <a:r>
                <a:rPr lang="en-US" altLang="zh-CN" sz="1055" b="0">
                  <a:latin typeface="Times New Roman" panose="02020603050405020304" pitchFamily="18" charset="0"/>
                </a:rPr>
                <a:t>Ⅳ  </a:t>
              </a:r>
              <a:r>
                <a:rPr lang="zh-CN" altLang="en-US" sz="1055">
                  <a:solidFill>
                    <a:srgbClr val="FF33CC"/>
                  </a:solidFill>
                  <a:latin typeface="Times New Roman" panose="02020603050405020304" pitchFamily="18" charset="0"/>
                </a:rPr>
                <a:t>产甲烷菌</a:t>
              </a:r>
              <a:endParaRPr lang="zh-CN" altLang="en-US" sz="1055">
                <a:solidFill>
                  <a:srgbClr val="FF33CC"/>
                </a:solidFill>
                <a:latin typeface="Times New Roman" panose="02020603050405020304" pitchFamily="18" charset="0"/>
              </a:endParaRPr>
            </a:p>
          </p:txBody>
        </p:sp>
        <p:sp>
          <p:nvSpPr>
            <p:cNvPr id="57367" name="文本框 420919"/>
            <p:cNvSpPr txBox="1">
              <a:spLocks noChangeArrowheads="1"/>
            </p:cNvSpPr>
            <p:nvPr/>
          </p:nvSpPr>
          <p:spPr bwMode="auto">
            <a:xfrm>
              <a:off x="5204" y="8648"/>
              <a:ext cx="198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just"/>
              <a:r>
                <a:rPr lang="zh-CN" altLang="en-US" sz="1055" b="0">
                  <a:latin typeface="Times New Roman" panose="02020603050405020304" pitchFamily="18" charset="0"/>
                </a:rPr>
                <a:t>同型产乙酸菌</a:t>
              </a:r>
              <a:endParaRPr lang="zh-CN" altLang="en-US">
                <a:ea typeface="宋体" panose="02010600030101010101" pitchFamily="2" charset="-122"/>
              </a:endParaRPr>
            </a:p>
          </p:txBody>
        </p:sp>
        <p:sp>
          <p:nvSpPr>
            <p:cNvPr id="57368" name="文本框 420920"/>
            <p:cNvSpPr txBox="1">
              <a:spLocks noChangeArrowheads="1"/>
            </p:cNvSpPr>
            <p:nvPr/>
          </p:nvSpPr>
          <p:spPr bwMode="auto">
            <a:xfrm>
              <a:off x="5924" y="8152"/>
              <a:ext cx="72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just"/>
              <a:endParaRPr lang="en-US" altLang="zh-CN">
                <a:ea typeface="宋体" panose="02010600030101010101" pitchFamily="2" charset="-122"/>
              </a:endParaRPr>
            </a:p>
          </p:txBody>
        </p:sp>
      </p:grpSp>
      <p:sp>
        <p:nvSpPr>
          <p:cNvPr id="57369" name="矩形 420973"/>
          <p:cNvSpPr>
            <a:spLocks noChangeArrowheads="1"/>
          </p:cNvSpPr>
          <p:nvPr/>
        </p:nvSpPr>
        <p:spPr bwMode="auto">
          <a:xfrm>
            <a:off x="6670463" y="2097993"/>
            <a:ext cx="5771053" cy="5012628"/>
          </a:xfrm>
          <a:prstGeom prst="rect">
            <a:avLst/>
          </a:prstGeom>
          <a:solidFill>
            <a:schemeClr val="bg1">
              <a:alpha val="44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57370" name="缺角矩形 420974"/>
          <p:cNvSpPr>
            <a:spLocks noChangeArrowheads="1"/>
          </p:cNvSpPr>
          <p:nvPr/>
        </p:nvSpPr>
        <p:spPr bwMode="auto">
          <a:xfrm>
            <a:off x="6949178" y="2530906"/>
            <a:ext cx="713220" cy="688106"/>
          </a:xfrm>
          <a:prstGeom prst="plaque">
            <a:avLst>
              <a:gd name="adj" fmla="val 16667"/>
            </a:avLst>
          </a:prstGeom>
          <a:solidFill>
            <a:srgbClr val="EAEAEA"/>
          </a:solidFill>
          <a:ln w="9525">
            <a:solidFill>
              <a:schemeClr val="tx1"/>
            </a:solidFill>
            <a:miter lim="800000"/>
          </a:ln>
        </p:spPr>
        <p:txBody>
          <a:bodyPr wrap="none" anchor="ct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a:r>
              <a:rPr lang="en-US" altLang="zh-CN" b="0" dirty="0">
                <a:solidFill>
                  <a:srgbClr val="FF0000"/>
                </a:solidFill>
                <a:latin typeface="黑体" panose="02010609060101010101" pitchFamily="49" charset="-122"/>
                <a:ea typeface="黑体" panose="02010609060101010101" pitchFamily="49" charset="-122"/>
              </a:rPr>
              <a:t>1</a:t>
            </a:r>
            <a:endParaRPr lang="en-US" altLang="zh-CN" b="0" dirty="0">
              <a:solidFill>
                <a:srgbClr val="FF0000"/>
              </a:solidFill>
              <a:latin typeface="黑体" panose="02010609060101010101" pitchFamily="49" charset="-122"/>
              <a:ea typeface="黑体" panose="02010609060101010101" pitchFamily="49" charset="-122"/>
            </a:endParaRPr>
          </a:p>
        </p:txBody>
      </p:sp>
      <p:sp>
        <p:nvSpPr>
          <p:cNvPr id="57371" name="缺角矩形 420975"/>
          <p:cNvSpPr>
            <a:spLocks noChangeArrowheads="1"/>
          </p:cNvSpPr>
          <p:nvPr/>
        </p:nvSpPr>
        <p:spPr bwMode="auto">
          <a:xfrm>
            <a:off x="7020376" y="3700225"/>
            <a:ext cx="713220" cy="688107"/>
          </a:xfrm>
          <a:prstGeom prst="plaque">
            <a:avLst>
              <a:gd name="adj" fmla="val 16667"/>
            </a:avLst>
          </a:prstGeom>
          <a:solidFill>
            <a:srgbClr val="EAEAEA"/>
          </a:solidFill>
          <a:ln w="9525">
            <a:solidFill>
              <a:schemeClr val="tx1"/>
            </a:solidFill>
            <a:miter lim="800000"/>
          </a:ln>
        </p:spPr>
        <p:txBody>
          <a:bodyPr wrap="none" anchor="ct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a:r>
              <a:rPr lang="en-US" altLang="zh-CN" b="0" dirty="0">
                <a:solidFill>
                  <a:srgbClr val="FF0000"/>
                </a:solidFill>
              </a:rPr>
              <a:t>2</a:t>
            </a:r>
            <a:endParaRPr lang="en-US" altLang="zh-CN" b="0" dirty="0">
              <a:solidFill>
                <a:srgbClr val="FF0000"/>
              </a:solidFill>
            </a:endParaRPr>
          </a:p>
        </p:txBody>
      </p:sp>
      <p:sp>
        <p:nvSpPr>
          <p:cNvPr id="57372" name="缺角矩形 420976"/>
          <p:cNvSpPr>
            <a:spLocks noChangeArrowheads="1"/>
          </p:cNvSpPr>
          <p:nvPr/>
        </p:nvSpPr>
        <p:spPr bwMode="auto">
          <a:xfrm>
            <a:off x="7020376" y="4818607"/>
            <a:ext cx="713220" cy="688107"/>
          </a:xfrm>
          <a:prstGeom prst="plaque">
            <a:avLst>
              <a:gd name="adj" fmla="val 16667"/>
            </a:avLst>
          </a:prstGeom>
          <a:solidFill>
            <a:srgbClr val="EAEAEA"/>
          </a:solidFill>
          <a:ln w="9525">
            <a:solidFill>
              <a:schemeClr val="tx1"/>
            </a:solidFill>
            <a:miter lim="800000"/>
          </a:ln>
        </p:spPr>
        <p:txBody>
          <a:bodyPr wrap="none" anchor="ct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a:r>
              <a:rPr lang="en-US" altLang="zh-CN" b="0" dirty="0">
                <a:solidFill>
                  <a:srgbClr val="FF0000"/>
                </a:solidFill>
              </a:rPr>
              <a:t>3</a:t>
            </a:r>
            <a:endParaRPr lang="en-US" altLang="zh-CN" b="0" dirty="0">
              <a:solidFill>
                <a:srgbClr val="FF0000"/>
              </a:solidFill>
            </a:endParaRPr>
          </a:p>
        </p:txBody>
      </p:sp>
      <p:sp>
        <p:nvSpPr>
          <p:cNvPr id="57373" name="缺角矩形 420977"/>
          <p:cNvSpPr>
            <a:spLocks noChangeArrowheads="1"/>
          </p:cNvSpPr>
          <p:nvPr/>
        </p:nvSpPr>
        <p:spPr bwMode="auto">
          <a:xfrm>
            <a:off x="7020376" y="6082646"/>
            <a:ext cx="713220" cy="688106"/>
          </a:xfrm>
          <a:prstGeom prst="plaque">
            <a:avLst>
              <a:gd name="adj" fmla="val 16667"/>
            </a:avLst>
          </a:prstGeom>
          <a:solidFill>
            <a:srgbClr val="EAEAEA"/>
          </a:solidFill>
          <a:ln w="9525">
            <a:solidFill>
              <a:schemeClr val="tx1"/>
            </a:solidFill>
            <a:miter lim="800000"/>
          </a:ln>
        </p:spPr>
        <p:txBody>
          <a:bodyPr wrap="none" anchor="ct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a:r>
              <a:rPr lang="en-US" altLang="zh-CN" b="0" dirty="0">
                <a:solidFill>
                  <a:srgbClr val="FF0000"/>
                </a:solidFill>
              </a:rPr>
              <a:t>4</a:t>
            </a:r>
            <a:endParaRPr lang="en-US" altLang="zh-CN" b="0" dirty="0">
              <a:solidFill>
                <a:srgbClr val="FF0000"/>
              </a:solidFill>
            </a:endParaRPr>
          </a:p>
        </p:txBody>
      </p:sp>
      <p:sp>
        <p:nvSpPr>
          <p:cNvPr id="57374" name="直接连接符 420978"/>
          <p:cNvSpPr>
            <a:spLocks noChangeShapeType="1"/>
          </p:cNvSpPr>
          <p:nvPr/>
        </p:nvSpPr>
        <p:spPr bwMode="auto">
          <a:xfrm flipV="1">
            <a:off x="7604679" y="3161125"/>
            <a:ext cx="4609141" cy="23439"/>
          </a:xfrm>
          <a:prstGeom prst="line">
            <a:avLst/>
          </a:prstGeom>
          <a:noFill/>
          <a:ln w="28575">
            <a:solidFill>
              <a:schemeClr val="tx1"/>
            </a:solidFill>
            <a:prstDash val="sysDot"/>
            <a:round/>
            <a:tailEnd type="diamond" w="med" len="med"/>
          </a:ln>
          <a:extLst>
            <a:ext uri="{909E8E84-426E-40DD-AFC4-6F175D3DCCD1}">
              <a14:hiddenFill xmlns:a14="http://schemas.microsoft.com/office/drawing/2010/main">
                <a:noFill/>
              </a14:hiddenFill>
            </a:ext>
          </a:extLst>
        </p:spPr>
        <p:txBody>
          <a:bodyPr/>
          <a:lstStyle/>
          <a:p>
            <a:endParaRPr lang="zh-CN" altLang="en-US"/>
          </a:p>
        </p:txBody>
      </p:sp>
      <p:sp>
        <p:nvSpPr>
          <p:cNvPr id="57375" name="直接连接符 420979"/>
          <p:cNvSpPr>
            <a:spLocks noChangeShapeType="1"/>
          </p:cNvSpPr>
          <p:nvPr/>
        </p:nvSpPr>
        <p:spPr bwMode="auto">
          <a:xfrm flipV="1">
            <a:off x="7604679" y="4376612"/>
            <a:ext cx="4609141" cy="11720"/>
          </a:xfrm>
          <a:prstGeom prst="line">
            <a:avLst/>
          </a:prstGeom>
          <a:noFill/>
          <a:ln w="28575">
            <a:solidFill>
              <a:schemeClr val="tx1"/>
            </a:solidFill>
            <a:prstDash val="sysDot"/>
            <a:round/>
            <a:tailEnd type="diamond" w="med" len="med"/>
          </a:ln>
          <a:extLst>
            <a:ext uri="{909E8E84-426E-40DD-AFC4-6F175D3DCCD1}">
              <a14:hiddenFill xmlns:a14="http://schemas.microsoft.com/office/drawing/2010/main">
                <a:noFill/>
              </a14:hiddenFill>
            </a:ext>
          </a:extLst>
        </p:spPr>
        <p:txBody>
          <a:bodyPr/>
          <a:lstStyle/>
          <a:p>
            <a:endParaRPr lang="zh-CN" altLang="en-US"/>
          </a:p>
        </p:txBody>
      </p:sp>
      <p:sp>
        <p:nvSpPr>
          <p:cNvPr id="57376" name="直接连接符 420980"/>
          <p:cNvSpPr>
            <a:spLocks noChangeShapeType="1"/>
          </p:cNvSpPr>
          <p:nvPr/>
        </p:nvSpPr>
        <p:spPr bwMode="auto">
          <a:xfrm flipV="1">
            <a:off x="7604679" y="5439744"/>
            <a:ext cx="4609141" cy="66969"/>
          </a:xfrm>
          <a:prstGeom prst="line">
            <a:avLst/>
          </a:prstGeom>
          <a:noFill/>
          <a:ln w="28575">
            <a:solidFill>
              <a:schemeClr val="tx1"/>
            </a:solidFill>
            <a:prstDash val="sysDot"/>
            <a:round/>
            <a:tailEnd type="diamond" w="med" len="med"/>
          </a:ln>
          <a:extLst>
            <a:ext uri="{909E8E84-426E-40DD-AFC4-6F175D3DCCD1}">
              <a14:hiddenFill xmlns:a14="http://schemas.microsoft.com/office/drawing/2010/main">
                <a:noFill/>
              </a14:hiddenFill>
            </a:ext>
          </a:extLst>
        </p:spPr>
        <p:txBody>
          <a:bodyPr/>
          <a:lstStyle/>
          <a:p>
            <a:endParaRPr lang="zh-CN" altLang="en-US"/>
          </a:p>
        </p:txBody>
      </p:sp>
      <p:sp>
        <p:nvSpPr>
          <p:cNvPr id="57377" name="直接连接符 420981"/>
          <p:cNvSpPr>
            <a:spLocks noChangeShapeType="1"/>
          </p:cNvSpPr>
          <p:nvPr/>
        </p:nvSpPr>
        <p:spPr bwMode="auto">
          <a:xfrm flipV="1">
            <a:off x="7604679" y="6730571"/>
            <a:ext cx="4609141" cy="40181"/>
          </a:xfrm>
          <a:prstGeom prst="line">
            <a:avLst/>
          </a:prstGeom>
          <a:noFill/>
          <a:ln w="28575">
            <a:solidFill>
              <a:schemeClr val="tx1"/>
            </a:solidFill>
            <a:prstDash val="sysDot"/>
            <a:round/>
            <a:tailEnd type="diamond" w="med" len="med"/>
          </a:ln>
          <a:extLst>
            <a:ext uri="{909E8E84-426E-40DD-AFC4-6F175D3DCCD1}">
              <a14:hiddenFill xmlns:a14="http://schemas.microsoft.com/office/drawing/2010/main">
                <a:noFill/>
              </a14:hiddenFill>
            </a:ext>
          </a:extLst>
        </p:spPr>
        <p:txBody>
          <a:bodyPr/>
          <a:lstStyle/>
          <a:p>
            <a:endParaRPr lang="zh-CN" altLang="en-US"/>
          </a:p>
        </p:txBody>
      </p:sp>
      <p:sp>
        <p:nvSpPr>
          <p:cNvPr id="57378" name="文本框 420982"/>
          <p:cNvSpPr txBox="1">
            <a:spLocks noChangeArrowheads="1"/>
          </p:cNvSpPr>
          <p:nvPr/>
        </p:nvSpPr>
        <p:spPr bwMode="auto">
          <a:xfrm>
            <a:off x="7808937" y="2384396"/>
            <a:ext cx="4632579" cy="74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just">
              <a:spcBef>
                <a:spcPct val="50000"/>
              </a:spcBef>
            </a:pPr>
            <a:r>
              <a:rPr lang="zh-CN" altLang="en-US" sz="2110" b="0" dirty="0">
                <a:latin typeface="黑体" panose="02010609060101010101" pitchFamily="49" charset="-122"/>
                <a:ea typeface="黑体" panose="02010609060101010101" pitchFamily="49" charset="-122"/>
              </a:rPr>
              <a:t>水解阶段</a:t>
            </a:r>
            <a:r>
              <a:rPr lang="en-US" altLang="zh-CN" sz="2110" b="0" dirty="0">
                <a:latin typeface="黑体" panose="02010609060101010101" pitchFamily="49" charset="-122"/>
                <a:ea typeface="黑体" panose="02010609060101010101" pitchFamily="49" charset="-122"/>
              </a:rPr>
              <a:t>——</a:t>
            </a:r>
            <a:r>
              <a:rPr lang="zh-CN" altLang="en-US" sz="2110" b="0" dirty="0">
                <a:latin typeface="黑体" panose="02010609060101010101" pitchFamily="49" charset="-122"/>
                <a:ea typeface="黑体" panose="02010609060101010101" pitchFamily="49" charset="-122"/>
              </a:rPr>
              <a:t>含有蛋白质水解、碳水化合物水解和脂类水解</a:t>
            </a:r>
            <a:endParaRPr lang="zh-CN" altLang="en-US" sz="2110" b="0" dirty="0">
              <a:latin typeface="黑体" panose="02010609060101010101" pitchFamily="49" charset="-122"/>
              <a:ea typeface="黑体" panose="02010609060101010101" pitchFamily="49" charset="-122"/>
            </a:endParaRPr>
          </a:p>
        </p:txBody>
      </p:sp>
      <p:sp>
        <p:nvSpPr>
          <p:cNvPr id="57379" name="文本框 420983"/>
          <p:cNvSpPr txBox="1">
            <a:spLocks noChangeArrowheads="1"/>
          </p:cNvSpPr>
          <p:nvPr/>
        </p:nvSpPr>
        <p:spPr bwMode="auto">
          <a:xfrm>
            <a:off x="7808936" y="3313479"/>
            <a:ext cx="4557239" cy="106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just">
              <a:spcBef>
                <a:spcPct val="50000"/>
              </a:spcBef>
            </a:pPr>
            <a:r>
              <a:rPr lang="zh-CN" altLang="en-US" sz="2110" b="0" dirty="0">
                <a:latin typeface="黑体" panose="02010609060101010101" pitchFamily="49" charset="-122"/>
                <a:ea typeface="黑体" panose="02010609060101010101" pitchFamily="49" charset="-122"/>
              </a:rPr>
              <a:t>发酵酸化阶段</a:t>
            </a:r>
            <a:r>
              <a:rPr lang="en-US" altLang="zh-CN" sz="2110" b="0" dirty="0">
                <a:latin typeface="黑体" panose="02010609060101010101" pitchFamily="49" charset="-122"/>
                <a:ea typeface="黑体" panose="02010609060101010101" pitchFamily="49" charset="-122"/>
              </a:rPr>
              <a:t>——</a:t>
            </a:r>
            <a:r>
              <a:rPr lang="zh-CN" altLang="en-US" sz="2110" b="0" dirty="0">
                <a:latin typeface="黑体" panose="02010609060101010101" pitchFamily="49" charset="-122"/>
                <a:ea typeface="黑体" panose="02010609060101010101" pitchFamily="49" charset="-122"/>
              </a:rPr>
              <a:t>包括氨基酸和糖类的厌氧氧化，以及较高级脂肪酸与醇类的厌氧氧化</a:t>
            </a:r>
            <a:endParaRPr lang="zh-CN" altLang="en-US" sz="2110" b="0" dirty="0">
              <a:latin typeface="黑体" panose="02010609060101010101" pitchFamily="49" charset="-122"/>
              <a:ea typeface="黑体" panose="02010609060101010101" pitchFamily="49" charset="-122"/>
            </a:endParaRPr>
          </a:p>
        </p:txBody>
      </p:sp>
      <p:sp>
        <p:nvSpPr>
          <p:cNvPr id="57380" name="文本框 420984"/>
          <p:cNvSpPr txBox="1">
            <a:spLocks noChangeArrowheads="1"/>
          </p:cNvSpPr>
          <p:nvPr/>
        </p:nvSpPr>
        <p:spPr bwMode="auto">
          <a:xfrm>
            <a:off x="7428887" y="4376612"/>
            <a:ext cx="5049461" cy="113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just">
              <a:spcBef>
                <a:spcPct val="50000"/>
              </a:spcBef>
            </a:pPr>
            <a:r>
              <a:rPr lang="zh-CN" altLang="en-US" sz="2530" b="0" dirty="0">
                <a:latin typeface="黑体" panose="02010609060101010101" pitchFamily="49" charset="-122"/>
                <a:ea typeface="黑体" panose="02010609060101010101" pitchFamily="49" charset="-122"/>
              </a:rPr>
              <a:t>    </a:t>
            </a:r>
            <a:r>
              <a:rPr lang="zh-CN" altLang="en-US" sz="2110" b="0" dirty="0">
                <a:latin typeface="黑体" panose="02010609060101010101" pitchFamily="49" charset="-122"/>
                <a:ea typeface="黑体" panose="02010609060101010101" pitchFamily="49" charset="-122"/>
              </a:rPr>
              <a:t>产乙酸阶段</a:t>
            </a:r>
            <a:r>
              <a:rPr lang="en-US" altLang="zh-CN" sz="2110" b="0" dirty="0">
                <a:latin typeface="黑体" panose="02010609060101010101" pitchFamily="49" charset="-122"/>
                <a:ea typeface="黑体" panose="02010609060101010101" pitchFamily="49" charset="-122"/>
              </a:rPr>
              <a:t>——</a:t>
            </a:r>
            <a:r>
              <a:rPr lang="zh-CN" altLang="en-US" sz="2110" b="0" dirty="0">
                <a:latin typeface="黑体" panose="02010609060101010101" pitchFamily="49" charset="-122"/>
                <a:ea typeface="黑体" panose="02010609060101010101" pitchFamily="49" charset="-122"/>
              </a:rPr>
              <a:t>含有中间产物中形成乙酸和氧气，以及氢气和二氧化碳形成乙酸</a:t>
            </a:r>
            <a:endParaRPr lang="zh-CN" altLang="en-US" sz="2110" b="0" dirty="0">
              <a:latin typeface="黑体" panose="02010609060101010101" pitchFamily="49" charset="-122"/>
              <a:ea typeface="黑体" panose="02010609060101010101" pitchFamily="49" charset="-122"/>
            </a:endParaRPr>
          </a:p>
        </p:txBody>
      </p:sp>
      <p:sp>
        <p:nvSpPr>
          <p:cNvPr id="57381" name="文本框 420985"/>
          <p:cNvSpPr txBox="1">
            <a:spLocks noChangeArrowheads="1"/>
          </p:cNvSpPr>
          <p:nvPr/>
        </p:nvSpPr>
        <p:spPr bwMode="auto">
          <a:xfrm>
            <a:off x="7391304" y="5879397"/>
            <a:ext cx="4897106"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just">
              <a:spcBef>
                <a:spcPct val="50000"/>
              </a:spcBef>
            </a:pPr>
            <a:r>
              <a:rPr lang="zh-CN" altLang="en-US" sz="2530" b="0" dirty="0">
                <a:latin typeface="黑体" panose="02010609060101010101" pitchFamily="49" charset="-122"/>
                <a:ea typeface="黑体" panose="02010609060101010101" pitchFamily="49" charset="-122"/>
              </a:rPr>
              <a:t>    </a:t>
            </a:r>
            <a:r>
              <a:rPr lang="zh-CN" altLang="en-US" sz="2110" b="0" dirty="0">
                <a:latin typeface="黑体" panose="02010609060101010101" pitchFamily="49" charset="-122"/>
                <a:ea typeface="黑体" panose="02010609060101010101" pitchFamily="49" charset="-122"/>
              </a:rPr>
              <a:t>产甲烷阶段</a:t>
            </a:r>
            <a:r>
              <a:rPr lang="en-US" altLang="zh-CN" sz="2110" b="0" dirty="0">
                <a:latin typeface="黑体" panose="02010609060101010101" pitchFamily="49" charset="-122"/>
                <a:ea typeface="黑体" panose="02010609060101010101" pitchFamily="49" charset="-122"/>
              </a:rPr>
              <a:t>——</a:t>
            </a:r>
            <a:r>
              <a:rPr lang="zh-CN" altLang="en-US" sz="2110" b="0" dirty="0">
                <a:latin typeface="黑体" panose="02010609060101010101" pitchFamily="49" charset="-122"/>
                <a:ea typeface="黑体" panose="02010609060101010101" pitchFamily="49" charset="-122"/>
              </a:rPr>
              <a:t>包括从乙酸形成甲烷，以及从氧、二氧化碳形成甲烷</a:t>
            </a:r>
            <a:endParaRPr lang="zh-CN" altLang="en-US" sz="2530" b="0" dirty="0">
              <a:latin typeface="黑体" panose="02010609060101010101" pitchFamily="49" charset="-122"/>
              <a:ea typeface="黑体" panose="02010609060101010101" pitchFamily="49" charset="-122"/>
            </a:endParaRPr>
          </a:p>
        </p:txBody>
      </p:sp>
      <p:sp>
        <p:nvSpPr>
          <p:cNvPr id="57382" name="矩形 420986"/>
          <p:cNvSpPr>
            <a:spLocks noChangeArrowheads="1"/>
          </p:cNvSpPr>
          <p:nvPr/>
        </p:nvSpPr>
        <p:spPr bwMode="auto">
          <a:xfrm>
            <a:off x="2781241" y="6604046"/>
            <a:ext cx="603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en-US" altLang="zh-CN" b="0">
                <a:ea typeface="宋体" panose="02010600030101010101" pitchFamily="2" charset="-122"/>
              </a:rPr>
              <a:t>CH</a:t>
            </a:r>
            <a:r>
              <a:rPr lang="en-US" altLang="zh-CN" b="0" baseline="-25000">
                <a:ea typeface="宋体" panose="02010600030101010101" pitchFamily="2" charset="-122"/>
              </a:rPr>
              <a:t>4</a:t>
            </a:r>
            <a:endParaRPr lang="en-US" altLang="zh-CN" b="0" baseline="-25000">
              <a:ea typeface="宋体" panose="02010600030101010101" pitchFamily="2" charset="-122"/>
            </a:endParaRPr>
          </a:p>
        </p:txBody>
      </p:sp>
      <p:sp>
        <p:nvSpPr>
          <p:cNvPr id="57383" name="矩形 420989"/>
          <p:cNvSpPr>
            <a:spLocks noChangeArrowheads="1"/>
          </p:cNvSpPr>
          <p:nvPr/>
        </p:nvSpPr>
        <p:spPr bwMode="auto">
          <a:xfrm>
            <a:off x="2781242" y="1922579"/>
            <a:ext cx="857927" cy="25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1055" b="0" dirty="0">
                <a:latin typeface="Times New Roman" panose="02020603050405020304" pitchFamily="18" charset="0"/>
              </a:rPr>
              <a:t>复杂有机物</a:t>
            </a:r>
            <a:endParaRPr lang="zh-CN" altLang="en-US" sz="1055" b="0" dirty="0">
              <a:latin typeface="Times New Roman" panose="02020603050405020304" pitchFamily="18" charset="0"/>
            </a:endParaRPr>
          </a:p>
        </p:txBody>
      </p:sp>
      <p:sp>
        <p:nvSpPr>
          <p:cNvPr id="57384" name="直接连接符 420991"/>
          <p:cNvSpPr>
            <a:spLocks noChangeShapeType="1"/>
          </p:cNvSpPr>
          <p:nvPr/>
        </p:nvSpPr>
        <p:spPr bwMode="auto">
          <a:xfrm>
            <a:off x="3159616" y="2227287"/>
            <a:ext cx="0" cy="53073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385" name="矩形 420993"/>
          <p:cNvSpPr>
            <a:spLocks noChangeArrowheads="1"/>
          </p:cNvSpPr>
          <p:nvPr/>
        </p:nvSpPr>
        <p:spPr bwMode="auto">
          <a:xfrm>
            <a:off x="2856582" y="2377968"/>
            <a:ext cx="992579" cy="25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en-US" altLang="en-US" sz="1055" b="0">
                <a:latin typeface="Times New Roman" panose="02020603050405020304" pitchFamily="18" charset="0"/>
              </a:rPr>
              <a:t>Ⅰ</a:t>
            </a:r>
            <a:r>
              <a:rPr lang="en-US" altLang="zh-CN" sz="1055" b="0">
                <a:latin typeface="Times New Roman" panose="02020603050405020304" pitchFamily="18" charset="0"/>
              </a:rPr>
              <a:t>    </a:t>
            </a:r>
            <a:r>
              <a:rPr lang="zh-CN" altLang="en-US" sz="1055" b="0">
                <a:solidFill>
                  <a:srgbClr val="FF0000"/>
                </a:solidFill>
                <a:latin typeface="Times New Roman" panose="02020603050405020304" pitchFamily="18" charset="0"/>
              </a:rPr>
              <a:t>水解细菌</a:t>
            </a:r>
            <a:endParaRPr lang="zh-CN" altLang="en-US" sz="1055" b="0">
              <a:solidFill>
                <a:srgbClr val="FF0000"/>
              </a:solidFill>
              <a:latin typeface="Times New Roman" panose="02020603050405020304" pitchFamily="18" charset="0"/>
            </a:endParaRPr>
          </a:p>
        </p:txBody>
      </p:sp>
      <p:sp>
        <p:nvSpPr>
          <p:cNvPr id="57386" name="标题 420994"/>
          <p:cNvSpPr>
            <a:spLocks noGrp="1" noChangeArrowheads="1"/>
          </p:cNvSpPr>
          <p:nvPr>
            <p:ph type="title"/>
          </p:nvPr>
        </p:nvSpPr>
        <p:spPr>
          <a:xfrm>
            <a:off x="9454765" y="390945"/>
            <a:ext cx="2663242" cy="553085"/>
          </a:xfrm>
        </p:spPr>
        <p:txBody>
          <a:bodyPr>
            <a:noAutofit/>
          </a:bodyPr>
          <a:lstStyle/>
          <a:p>
            <a:r>
              <a:rPr lang="zh-CN" altLang="en-US" sz="3200" dirty="0">
                <a:latin typeface="黑体" panose="02010609060101010101" pitchFamily="49" charset="-122"/>
                <a:ea typeface="黑体" panose="02010609060101010101" pitchFamily="49" charset="-122"/>
              </a:rPr>
              <a:t>厌氧反应机理</a:t>
            </a:r>
            <a:endParaRPr lang="en-US" altLang="zh-CN" sz="3200" dirty="0">
              <a:latin typeface="黑体" panose="02010609060101010101" pitchFamily="49" charset="-122"/>
              <a:ea typeface="黑体" panose="02010609060101010101" pitchFamily="49" charset="-122"/>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文本框 46"/>
          <p:cNvSpPr txBox="1"/>
          <p:nvPr/>
        </p:nvSpPr>
        <p:spPr>
          <a:xfrm>
            <a:off x="1048046" y="482886"/>
            <a:ext cx="2462213"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厌氧活性污泥培养</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48" name="矩形 4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04156" y="3778643"/>
            <a:ext cx="6429375" cy="2868478"/>
          </a:xfrm>
          <a:prstGeom prst="rect">
            <a:avLst/>
          </a:prstGeom>
        </p:spPr>
        <p:txBody>
          <a:bodyPr>
            <a:spAutoFit/>
          </a:bodyPr>
          <a:lstStyle/>
          <a:p>
            <a:pPr algn="just">
              <a:lnSpc>
                <a:spcPct val="120000"/>
              </a:lnSpc>
            </a:pPr>
            <a:r>
              <a:rPr lang="zh-CN" altLang="en-US" sz="2200" dirty="0">
                <a:latin typeface="黑体" panose="02010609060101010101" pitchFamily="49" charset="-122"/>
                <a:ea typeface="黑体" panose="02010609060101010101" pitchFamily="49" charset="-122"/>
              </a:rPr>
              <a:t>逐步培养法指向</a:t>
            </a:r>
            <a:r>
              <a:rPr lang="zh-CN" altLang="en-US" sz="2200" dirty="0">
                <a:solidFill>
                  <a:srgbClr val="FF0000"/>
                </a:solidFill>
                <a:latin typeface="黑体" panose="02010609060101010101" pitchFamily="49" charset="-122"/>
                <a:ea typeface="黑体" panose="02010609060101010101" pitchFamily="49" charset="-122"/>
              </a:rPr>
              <a:t>厌氧消化池</a:t>
            </a:r>
            <a:r>
              <a:rPr lang="zh-CN" altLang="en-US" sz="2200" dirty="0">
                <a:latin typeface="黑体" panose="02010609060101010101" pitchFamily="49" charset="-122"/>
                <a:ea typeface="黑体" panose="02010609060101010101" pitchFamily="49" charset="-122"/>
              </a:rPr>
              <a:t>内逐步投入</a:t>
            </a:r>
            <a:r>
              <a:rPr lang="zh-CN" altLang="en-US" sz="2200" dirty="0">
                <a:solidFill>
                  <a:srgbClr val="FF0000"/>
                </a:solidFill>
                <a:latin typeface="黑体" panose="02010609060101010101" pitchFamily="49" charset="-122"/>
                <a:ea typeface="黑体" panose="02010609060101010101" pitchFamily="49" charset="-122"/>
              </a:rPr>
              <a:t>生污泥</a:t>
            </a:r>
            <a:r>
              <a:rPr lang="zh-CN" altLang="en-US" sz="2200" dirty="0">
                <a:latin typeface="黑体" panose="02010609060101010101" pitchFamily="49" charset="-122"/>
                <a:ea typeface="黑体" panose="02010609060101010101" pitchFamily="49" charset="-122"/>
              </a:rPr>
              <a:t>，使生污泥自行</a:t>
            </a:r>
            <a:r>
              <a:rPr lang="zh-CN" altLang="en-US" sz="2200" dirty="0">
                <a:solidFill>
                  <a:srgbClr val="FF0000"/>
                </a:solidFill>
                <a:latin typeface="黑体" panose="02010609060101010101" pitchFamily="49" charset="-122"/>
                <a:ea typeface="黑体" panose="02010609060101010101" pitchFamily="49" charset="-122"/>
              </a:rPr>
              <a:t>逐渐转为厌氧</a:t>
            </a:r>
            <a:r>
              <a:rPr lang="zh-CN" altLang="en-US" sz="2200" dirty="0">
                <a:latin typeface="黑体" panose="02010609060101010101" pitchFamily="49" charset="-122"/>
                <a:ea typeface="黑体" panose="02010609060101010101" pitchFamily="49" charset="-122"/>
              </a:rPr>
              <a:t>活性污泥的过程。</a:t>
            </a:r>
            <a:endParaRPr lang="zh-CN" altLang="en-US" sz="2200" dirty="0">
              <a:latin typeface="黑体" panose="02010609060101010101" pitchFamily="49" charset="-122"/>
              <a:ea typeface="黑体" panose="02010609060101010101" pitchFamily="49" charset="-122"/>
            </a:endParaRPr>
          </a:p>
          <a:p>
            <a:pPr algn="just"/>
            <a:endParaRPr lang="zh-CN" altLang="en-US" sz="2200" dirty="0">
              <a:latin typeface="黑体" panose="02010609060101010101" pitchFamily="49" charset="-122"/>
              <a:ea typeface="黑体" panose="02010609060101010101" pitchFamily="49" charset="-122"/>
            </a:endParaRPr>
          </a:p>
          <a:p>
            <a:pPr algn="just">
              <a:lnSpc>
                <a:spcPct val="120000"/>
              </a:lnSpc>
            </a:pPr>
            <a:r>
              <a:rPr lang="zh-CN" altLang="en-US" sz="2200" dirty="0">
                <a:latin typeface="黑体" panose="02010609060101010101" pitchFamily="49" charset="-122"/>
                <a:ea typeface="黑体" panose="02010609060101010101" pitchFamily="49" charset="-122"/>
              </a:rPr>
              <a:t>该方法要使活性污泥经历一个由好氧向厌氧的转变过程，加之厌氧微生物的生长速率比好氧微生物低很多，因此培养过程很慢，一般需要</a:t>
            </a:r>
            <a:r>
              <a:rPr lang="zh-CN" altLang="en-US" sz="2200" dirty="0">
                <a:solidFill>
                  <a:srgbClr val="FF0000"/>
                </a:solidFill>
                <a:latin typeface="黑体" panose="02010609060101010101" pitchFamily="49" charset="-122"/>
                <a:ea typeface="黑体" panose="02010609060101010101" pitchFamily="49" charset="-122"/>
              </a:rPr>
              <a:t>历时</a:t>
            </a:r>
            <a:r>
              <a:rPr lang="en-US" altLang="zh-CN" sz="2200" dirty="0">
                <a:solidFill>
                  <a:srgbClr val="FF0000"/>
                </a:solidFill>
                <a:latin typeface="黑体" panose="02010609060101010101" pitchFamily="49" charset="-122"/>
                <a:ea typeface="黑体" panose="02010609060101010101" pitchFamily="49" charset="-122"/>
              </a:rPr>
              <a:t>6-10</a:t>
            </a:r>
            <a:r>
              <a:rPr lang="zh-CN" altLang="en-US" sz="2200" dirty="0">
                <a:solidFill>
                  <a:srgbClr val="FF0000"/>
                </a:solidFill>
                <a:latin typeface="黑体" panose="02010609060101010101" pitchFamily="49" charset="-122"/>
                <a:ea typeface="黑体" panose="02010609060101010101" pitchFamily="49" charset="-122"/>
              </a:rPr>
              <a:t>月左右</a:t>
            </a:r>
            <a:r>
              <a:rPr lang="zh-CN" altLang="en-US" sz="2200" dirty="0">
                <a:latin typeface="黑体" panose="02010609060101010101" pitchFamily="49" charset="-122"/>
                <a:ea typeface="黑体" panose="02010609060101010101" pitchFamily="49" charset="-122"/>
              </a:rPr>
              <a:t>，才能完成甲烷菌的培养</a:t>
            </a:r>
            <a:endParaRPr lang="zh-CN" altLang="en-US" sz="2200" dirty="0">
              <a:latin typeface="黑体" panose="02010609060101010101" pitchFamily="49" charset="-122"/>
              <a:ea typeface="黑体" panose="02010609060101010101" pitchFamily="49" charset="-122"/>
            </a:endParaRPr>
          </a:p>
        </p:txBody>
      </p:sp>
      <p:sp>
        <p:nvSpPr>
          <p:cNvPr id="7" name="矩形 6"/>
          <p:cNvSpPr/>
          <p:nvPr/>
        </p:nvSpPr>
        <p:spPr>
          <a:xfrm>
            <a:off x="4125119" y="618038"/>
            <a:ext cx="7272808" cy="1446550"/>
          </a:xfrm>
          <a:prstGeom prst="rect">
            <a:avLst/>
          </a:prstGeom>
        </p:spPr>
        <p:txBody>
          <a:bodyPr wrap="square">
            <a:spAutoFit/>
          </a:bodyPr>
          <a:lstStyle/>
          <a:p>
            <a:pPr algn="just"/>
            <a:r>
              <a:rPr lang="zh-CN" altLang="en-US" sz="2200" dirty="0">
                <a:latin typeface="黑体" panose="02010609060101010101" pitchFamily="49" charset="-122"/>
                <a:ea typeface="黑体" panose="02010609060101010101" pitchFamily="49" charset="-122"/>
              </a:rPr>
              <a:t>接种培养法是指向厌氧消化装置中投入容积为</a:t>
            </a:r>
            <a:r>
              <a:rPr lang="zh-CN" altLang="en-US" sz="2200" dirty="0">
                <a:solidFill>
                  <a:srgbClr val="FF0000"/>
                </a:solidFill>
                <a:latin typeface="黑体" panose="02010609060101010101" pitchFamily="49" charset="-122"/>
                <a:ea typeface="黑体" panose="02010609060101010101" pitchFamily="49" charset="-122"/>
              </a:rPr>
              <a:t>总容积的</a:t>
            </a:r>
            <a:r>
              <a:rPr lang="en-US" altLang="zh-CN" sz="2200" dirty="0">
                <a:solidFill>
                  <a:srgbClr val="FF0000"/>
                </a:solidFill>
                <a:latin typeface="黑体" panose="02010609060101010101" pitchFamily="49" charset="-122"/>
                <a:ea typeface="黑体" panose="02010609060101010101" pitchFamily="49" charset="-122"/>
              </a:rPr>
              <a:t>10%-30%</a:t>
            </a:r>
            <a:r>
              <a:rPr lang="zh-CN" altLang="en-US" sz="2200" dirty="0">
                <a:latin typeface="黑体" panose="02010609060101010101" pitchFamily="49" charset="-122"/>
                <a:ea typeface="黑体" panose="02010609060101010101" pitchFamily="49" charset="-122"/>
              </a:rPr>
              <a:t>厌氧菌种污泥，其含固率为</a:t>
            </a:r>
            <a:r>
              <a:rPr lang="en-US" altLang="zh-CN" sz="2200" dirty="0">
                <a:latin typeface="黑体" panose="02010609060101010101" pitchFamily="49" charset="-122"/>
                <a:ea typeface="黑体" panose="02010609060101010101" pitchFamily="49" charset="-122"/>
              </a:rPr>
              <a:t>3%-5%</a:t>
            </a:r>
            <a:r>
              <a:rPr lang="zh-CN" altLang="en-US" sz="2200" dirty="0">
                <a:latin typeface="黑体" panose="02010609060101010101" pitchFamily="49" charset="-122"/>
                <a:ea typeface="黑体" panose="02010609060101010101" pitchFamily="49" charset="-122"/>
              </a:rPr>
              <a:t>。</a:t>
            </a:r>
            <a:endParaRPr lang="zh-CN" altLang="en-US" sz="2200" dirty="0">
              <a:latin typeface="黑体" panose="02010609060101010101" pitchFamily="49" charset="-122"/>
              <a:ea typeface="黑体" panose="02010609060101010101" pitchFamily="49" charset="-122"/>
            </a:endParaRPr>
          </a:p>
          <a:p>
            <a:pPr algn="just"/>
            <a:endParaRPr lang="zh-CN" altLang="en-US" sz="2200" dirty="0">
              <a:latin typeface="黑体" panose="02010609060101010101" pitchFamily="49" charset="-122"/>
              <a:ea typeface="黑体" panose="02010609060101010101" pitchFamily="49" charset="-122"/>
            </a:endParaRPr>
          </a:p>
          <a:p>
            <a:pPr algn="just"/>
            <a:endParaRPr lang="zh-CN" altLang="en-US" sz="2200" dirty="0">
              <a:latin typeface="黑体" panose="02010609060101010101" pitchFamily="49" charset="-122"/>
              <a:ea typeface="黑体" panose="02010609060101010101" pitchFamily="49" charset="-122"/>
            </a:endParaRPr>
          </a:p>
        </p:txBody>
      </p:sp>
      <p:sp>
        <p:nvSpPr>
          <p:cNvPr id="8" name="矩形 7"/>
          <p:cNvSpPr/>
          <p:nvPr/>
        </p:nvSpPr>
        <p:spPr>
          <a:xfrm>
            <a:off x="4125119" y="1626731"/>
            <a:ext cx="7416824" cy="1311128"/>
          </a:xfrm>
          <a:prstGeom prst="rect">
            <a:avLst/>
          </a:prstGeom>
        </p:spPr>
        <p:txBody>
          <a:bodyPr wrap="square">
            <a:spAutoFit/>
          </a:bodyPr>
          <a:lstStyle/>
          <a:p>
            <a:pPr>
              <a:spcBef>
                <a:spcPct val="20000"/>
              </a:spcBef>
              <a:buClr>
                <a:schemeClr val="tx2"/>
              </a:buClr>
              <a:buFont typeface="Wingdings" panose="05000000000000000000" pitchFamily="2" charset="2"/>
              <a:buChar char="v"/>
            </a:pPr>
            <a:r>
              <a:rPr lang="zh-CN" altLang="en-US" dirty="0">
                <a:solidFill>
                  <a:srgbClr val="FF0000"/>
                </a:solidFill>
                <a:latin typeface="黑体" panose="02010609060101010101" pitchFamily="49" charset="-122"/>
                <a:ea typeface="黑体" panose="02010609060101010101" pitchFamily="49" charset="-122"/>
              </a:rPr>
              <a:t>接种污泥的来源</a:t>
            </a:r>
            <a:endParaRPr lang="zh-CN" altLang="en-US" dirty="0">
              <a:solidFill>
                <a:srgbClr val="FF0000"/>
              </a:solidFill>
              <a:latin typeface="黑体" panose="02010609060101010101" pitchFamily="49" charset="-122"/>
              <a:ea typeface="黑体" panose="02010609060101010101" pitchFamily="49" charset="-122"/>
            </a:endParaRPr>
          </a:p>
          <a:p>
            <a:pPr>
              <a:spcBef>
                <a:spcPct val="70000"/>
              </a:spcBef>
              <a:buClr>
                <a:schemeClr val="tx2"/>
              </a:buClr>
              <a:buFont typeface="Wingdings" panose="05000000000000000000" pitchFamily="2" charset="2"/>
              <a:buNone/>
            </a:pPr>
            <a:r>
              <a:rPr lang="zh-CN" altLang="en-US" dirty="0">
                <a:solidFill>
                  <a:srgbClr val="00B050"/>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城市污水处理厂的消化污泥     </a:t>
            </a:r>
            <a:r>
              <a:rPr lang="zh-CN" altLang="en-US" dirty="0">
                <a:solidFill>
                  <a:srgbClr val="3CF3FC"/>
                </a:solidFill>
                <a:latin typeface="黑体" panose="02010609060101010101" pitchFamily="49" charset="-122"/>
                <a:ea typeface="黑体" panose="02010609060101010101" pitchFamily="49" charset="-122"/>
              </a:rPr>
              <a:t> </a:t>
            </a:r>
            <a:r>
              <a:rPr lang="zh-CN" altLang="en-US" dirty="0">
                <a:solidFill>
                  <a:srgbClr val="00B050"/>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废坑塘中的腐化有机污泥</a:t>
            </a:r>
            <a:endParaRPr lang="zh-CN" altLang="en-US" dirty="0">
              <a:latin typeface="黑体" panose="02010609060101010101" pitchFamily="49" charset="-122"/>
              <a:ea typeface="黑体" panose="02010609060101010101" pitchFamily="49" charset="-122"/>
            </a:endParaRPr>
          </a:p>
          <a:p>
            <a:pPr>
              <a:spcBef>
                <a:spcPct val="70000"/>
              </a:spcBef>
              <a:buClr>
                <a:schemeClr val="tx2"/>
              </a:buClr>
            </a:pPr>
            <a:r>
              <a:rPr lang="zh-CN" altLang="en-US" dirty="0">
                <a:solidFill>
                  <a:srgbClr val="00B050"/>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人粪、牛粪、猪粪等            </a:t>
            </a:r>
            <a:r>
              <a:rPr lang="zh-CN" altLang="en-US" dirty="0">
                <a:solidFill>
                  <a:srgbClr val="00B050"/>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污水厂经机械脱水后的干污泥</a:t>
            </a:r>
            <a:endParaRPr lang="zh-CN" altLang="en-US" dirty="0">
              <a:latin typeface="黑体" panose="02010609060101010101" pitchFamily="49" charset="-122"/>
              <a:ea typeface="黑体" panose="02010609060101010101" pitchFamily="49" charset="-122"/>
            </a:endParaRPr>
          </a:p>
        </p:txBody>
      </p:sp>
      <p:sp>
        <p:nvSpPr>
          <p:cNvPr id="9" name="矩形 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 name="文本框 9"/>
          <p:cNvSpPr txBox="1"/>
          <p:nvPr/>
        </p:nvSpPr>
        <p:spPr>
          <a:xfrm>
            <a:off x="1048046" y="482886"/>
            <a:ext cx="2462213"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厌氧活性污泥培养</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11" name="矩形 1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 name="Freeform 67"/>
          <p:cNvSpPr/>
          <p:nvPr/>
        </p:nvSpPr>
        <p:spPr>
          <a:xfrm>
            <a:off x="9309695" y="4294792"/>
            <a:ext cx="1631708" cy="2089803"/>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rgbClr val="F5C13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1" rIns="14606" bIns="439530" numCol="1" spcCol="1270" anchor="ctr" anchorCtr="0">
            <a:noAutofit/>
          </a:bodyPr>
          <a:lstStyle/>
          <a:p>
            <a:pPr algn="ctr" defTabSz="1362710">
              <a:lnSpc>
                <a:spcPct val="90000"/>
              </a:lnSpc>
              <a:spcBef>
                <a:spcPct val="0"/>
              </a:spcBef>
              <a:spcAft>
                <a:spcPct val="35000"/>
              </a:spcAft>
            </a:pPr>
            <a:r>
              <a:rPr lang="zh-CN" altLang="en-US" sz="2400" dirty="0">
                <a:solidFill>
                  <a:schemeClr val="tx1"/>
                </a:solidFill>
                <a:latin typeface="黑体" panose="02010609060101010101" pitchFamily="49" charset="-122"/>
                <a:ea typeface="黑体" panose="02010609060101010101" pitchFamily="49" charset="-122"/>
                <a:cs typeface="+mn-ea"/>
                <a:sym typeface="+mn-lt"/>
              </a:rPr>
              <a:t>逐步培养法</a:t>
            </a:r>
            <a:endParaRPr lang="en-US" sz="2400" dirty="0">
              <a:solidFill>
                <a:schemeClr val="tx1"/>
              </a:solidFill>
              <a:latin typeface="黑体" panose="02010609060101010101" pitchFamily="49" charset="-122"/>
              <a:ea typeface="黑体" panose="02010609060101010101" pitchFamily="49" charset="-122"/>
              <a:cs typeface="+mn-ea"/>
              <a:sym typeface="+mn-lt"/>
            </a:endParaRPr>
          </a:p>
        </p:txBody>
      </p:sp>
      <p:sp>
        <p:nvSpPr>
          <p:cNvPr id="13" name="Freeform 67"/>
          <p:cNvSpPr/>
          <p:nvPr/>
        </p:nvSpPr>
        <p:spPr>
          <a:xfrm>
            <a:off x="1606486" y="1023536"/>
            <a:ext cx="1631708" cy="2089803"/>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rgbClr val="F5C13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1" rIns="14606" bIns="439530" numCol="1" spcCol="1270" anchor="ctr" anchorCtr="0">
            <a:noAutofit/>
          </a:bodyPr>
          <a:lstStyle/>
          <a:p>
            <a:pPr algn="ctr" defTabSz="1362710">
              <a:lnSpc>
                <a:spcPct val="90000"/>
              </a:lnSpc>
              <a:spcBef>
                <a:spcPct val="0"/>
              </a:spcBef>
              <a:spcAft>
                <a:spcPct val="35000"/>
              </a:spcAft>
            </a:pPr>
            <a:r>
              <a:rPr lang="zh-CN" altLang="en-US" sz="2400" dirty="0">
                <a:solidFill>
                  <a:schemeClr val="tx1"/>
                </a:solidFill>
                <a:latin typeface="黑体" panose="02010609060101010101" pitchFamily="49" charset="-122"/>
                <a:ea typeface="黑体" panose="02010609060101010101" pitchFamily="49" charset="-122"/>
                <a:cs typeface="+mn-ea"/>
                <a:sym typeface="+mn-lt"/>
              </a:rPr>
              <a:t>接种培养法</a:t>
            </a:r>
            <a:endParaRPr lang="en-US" sz="2400" dirty="0">
              <a:solidFill>
                <a:schemeClr val="tx1"/>
              </a:solidFill>
              <a:latin typeface="黑体" panose="02010609060101010101" pitchFamily="49" charset="-122"/>
              <a:ea typeface="黑体" panose="02010609060101010101" pitchFamily="49" charset="-122"/>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89015" y="1672109"/>
            <a:ext cx="7477097" cy="430887"/>
          </a:xfrm>
          <a:prstGeom prst="rect">
            <a:avLst/>
          </a:prstGeom>
        </p:spPr>
        <p:txBody>
          <a:bodyPr wrap="square">
            <a:spAutoFit/>
          </a:bodyPr>
          <a:lstStyle/>
          <a:p>
            <a:pPr algn="just" eaLnBrk="0" hangingPunct="0"/>
            <a:r>
              <a:rPr lang="zh-CN" altLang="en-US" sz="2200" dirty="0">
                <a:solidFill>
                  <a:srgbClr val="000000"/>
                </a:solidFill>
                <a:latin typeface="黑体" panose="02010609060101010101" pitchFamily="49" charset="-122"/>
                <a:ea typeface="黑体" panose="02010609060101010101" pitchFamily="49" charset="-122"/>
              </a:rPr>
              <a:t>产甲烷菌对温度敏感，厌氧消化系统启动应</a:t>
            </a:r>
            <a:r>
              <a:rPr lang="zh-CN" altLang="en-US" sz="2200" dirty="0">
                <a:solidFill>
                  <a:srgbClr val="FF0000"/>
                </a:solidFill>
                <a:latin typeface="黑体" panose="02010609060101010101" pitchFamily="49" charset="-122"/>
                <a:ea typeface="黑体" panose="02010609060101010101" pitchFamily="49" charset="-122"/>
              </a:rPr>
              <a:t>注意温度控制</a:t>
            </a:r>
            <a:endParaRPr lang="zh-CN" altLang="en-US" sz="2200" dirty="0">
              <a:solidFill>
                <a:srgbClr val="000000"/>
              </a:solidFill>
              <a:latin typeface="黑体" panose="02010609060101010101" pitchFamily="49" charset="-122"/>
              <a:ea typeface="黑体" panose="02010609060101010101" pitchFamily="49" charset="-122"/>
            </a:endParaRPr>
          </a:p>
        </p:txBody>
      </p:sp>
      <p:sp>
        <p:nvSpPr>
          <p:cNvPr id="5" name="矩形 4"/>
          <p:cNvSpPr/>
          <p:nvPr/>
        </p:nvSpPr>
        <p:spPr>
          <a:xfrm>
            <a:off x="3189015" y="2455529"/>
            <a:ext cx="9361040" cy="769441"/>
          </a:xfrm>
          <a:prstGeom prst="rect">
            <a:avLst/>
          </a:prstGeom>
        </p:spPr>
        <p:txBody>
          <a:bodyPr wrap="square">
            <a:spAutoFit/>
          </a:bodyPr>
          <a:lstStyle/>
          <a:p>
            <a:pPr algn="just" eaLnBrk="0" hangingPunct="0"/>
            <a:r>
              <a:rPr lang="zh-CN" altLang="en-US" sz="2200" dirty="0">
                <a:solidFill>
                  <a:srgbClr val="000000"/>
                </a:solidFill>
                <a:latin typeface="黑体" panose="02010609060101010101" pitchFamily="49" charset="-122"/>
                <a:ea typeface="黑体" panose="02010609060101010101" pitchFamily="49" charset="-122"/>
              </a:rPr>
              <a:t>初期生污泥</a:t>
            </a:r>
            <a:r>
              <a:rPr lang="zh-CN" altLang="en-US" sz="2200" dirty="0">
                <a:solidFill>
                  <a:srgbClr val="FF0000"/>
                </a:solidFill>
                <a:latin typeface="黑体" panose="02010609060101010101" pitchFamily="49" charset="-122"/>
                <a:ea typeface="黑体" panose="02010609060101010101" pitchFamily="49" charset="-122"/>
              </a:rPr>
              <a:t>投加量与接种污泥数量及培养时间有关</a:t>
            </a:r>
            <a:r>
              <a:rPr lang="zh-CN" altLang="en-US" sz="2200" dirty="0">
                <a:solidFill>
                  <a:srgbClr val="000000"/>
                </a:solidFill>
                <a:latin typeface="黑体" panose="02010609060101010101" pitchFamily="49" charset="-122"/>
                <a:ea typeface="黑体" panose="02010609060101010101" pitchFamily="49" charset="-122"/>
              </a:rPr>
              <a:t>，早期</a:t>
            </a:r>
            <a:r>
              <a:rPr lang="en-US" altLang="zh-CN" sz="2200" dirty="0">
                <a:solidFill>
                  <a:srgbClr val="FF0000"/>
                </a:solidFill>
                <a:latin typeface="黑体" panose="02010609060101010101" pitchFamily="49" charset="-122"/>
                <a:ea typeface="黑体" panose="02010609060101010101" pitchFamily="49" charset="-122"/>
              </a:rPr>
              <a:t>30%-50%</a:t>
            </a:r>
            <a:r>
              <a:rPr lang="zh-CN" altLang="en-US" sz="2200" dirty="0">
                <a:solidFill>
                  <a:srgbClr val="000000"/>
                </a:solidFill>
                <a:latin typeface="黑体" panose="02010609060101010101" pitchFamily="49" charset="-122"/>
                <a:ea typeface="黑体" panose="02010609060101010101" pitchFamily="49" charset="-122"/>
              </a:rPr>
              <a:t>投加，历时</a:t>
            </a:r>
            <a:r>
              <a:rPr lang="en-US" altLang="zh-CN" sz="2200" dirty="0">
                <a:solidFill>
                  <a:srgbClr val="000000"/>
                </a:solidFill>
                <a:latin typeface="黑体" panose="02010609060101010101" pitchFamily="49" charset="-122"/>
                <a:ea typeface="黑体" panose="02010609060101010101" pitchFamily="49" charset="-122"/>
              </a:rPr>
              <a:t>2</a:t>
            </a:r>
            <a:r>
              <a:rPr lang="zh-CN" altLang="en-US" sz="2200" dirty="0">
                <a:solidFill>
                  <a:srgbClr val="000000"/>
                </a:solidFill>
                <a:latin typeface="黑体" panose="02010609060101010101" pitchFamily="49" charset="-122"/>
                <a:ea typeface="黑体" panose="02010609060101010101" pitchFamily="49" charset="-122"/>
              </a:rPr>
              <a:t>个月后，可逐渐增加投泥量，若消化不正常，减少投加</a:t>
            </a:r>
            <a:endParaRPr lang="zh-CN" altLang="en-US" sz="2200" dirty="0">
              <a:solidFill>
                <a:srgbClr val="000000"/>
              </a:solidFill>
              <a:latin typeface="黑体" panose="02010609060101010101" pitchFamily="49" charset="-122"/>
              <a:ea typeface="黑体" panose="02010609060101010101" pitchFamily="49" charset="-122"/>
            </a:endParaRPr>
          </a:p>
        </p:txBody>
      </p:sp>
      <p:sp>
        <p:nvSpPr>
          <p:cNvPr id="6" name="矩形 5"/>
          <p:cNvSpPr/>
          <p:nvPr/>
        </p:nvSpPr>
        <p:spPr>
          <a:xfrm>
            <a:off x="3191730" y="3579756"/>
            <a:ext cx="6429375" cy="769441"/>
          </a:xfrm>
          <a:prstGeom prst="rect">
            <a:avLst/>
          </a:prstGeom>
        </p:spPr>
        <p:txBody>
          <a:bodyPr>
            <a:spAutoFit/>
          </a:bodyPr>
          <a:lstStyle/>
          <a:p>
            <a:pPr algn="just" eaLnBrk="0" hangingPunct="0"/>
            <a:r>
              <a:rPr lang="zh-CN" altLang="en-US" sz="2200" dirty="0">
                <a:solidFill>
                  <a:srgbClr val="000000"/>
                </a:solidFill>
                <a:latin typeface="黑体" panose="02010609060101010101" pitchFamily="49" charset="-122"/>
                <a:ea typeface="黑体" panose="02010609060101010101" pitchFamily="49" charset="-122"/>
              </a:rPr>
              <a:t>厌氧消化系统中</a:t>
            </a:r>
            <a:r>
              <a:rPr lang="en-US" altLang="zh-CN" sz="2200" dirty="0">
                <a:solidFill>
                  <a:srgbClr val="000000"/>
                </a:solidFill>
                <a:latin typeface="黑体" panose="02010609060101010101" pitchFamily="49" charset="-122"/>
                <a:ea typeface="黑体" panose="02010609060101010101" pitchFamily="49" charset="-122"/>
              </a:rPr>
              <a:t>C</a:t>
            </a:r>
            <a:r>
              <a:rPr lang="zh-CN" altLang="en-US" sz="2200" dirty="0">
                <a:solidFill>
                  <a:srgbClr val="000000"/>
                </a:solidFill>
                <a:latin typeface="黑体" panose="02010609060101010101" pitchFamily="49" charset="-122"/>
                <a:ea typeface="黑体" panose="02010609060101010101" pitchFamily="49" charset="-122"/>
              </a:rPr>
              <a:t>、</a:t>
            </a:r>
            <a:r>
              <a:rPr lang="en-US" altLang="zh-CN" sz="2200" dirty="0">
                <a:solidFill>
                  <a:srgbClr val="000000"/>
                </a:solidFill>
                <a:latin typeface="黑体" panose="02010609060101010101" pitchFamily="49" charset="-122"/>
                <a:ea typeface="黑体" panose="02010609060101010101" pitchFamily="49" charset="-122"/>
              </a:rPr>
              <a:t>N</a:t>
            </a:r>
            <a:r>
              <a:rPr lang="zh-CN" altLang="en-US" sz="2200" dirty="0">
                <a:solidFill>
                  <a:srgbClr val="000000"/>
                </a:solidFill>
                <a:latin typeface="黑体" panose="02010609060101010101" pitchFamily="49" charset="-122"/>
                <a:ea typeface="黑体" panose="02010609060101010101" pitchFamily="49" charset="-122"/>
              </a:rPr>
              <a:t>、</a:t>
            </a:r>
            <a:r>
              <a:rPr lang="en-US" altLang="zh-CN" sz="2200" dirty="0">
                <a:solidFill>
                  <a:srgbClr val="000000"/>
                </a:solidFill>
                <a:latin typeface="黑体" panose="02010609060101010101" pitchFamily="49" charset="-122"/>
                <a:ea typeface="黑体" panose="02010609060101010101" pitchFamily="49" charset="-122"/>
              </a:rPr>
              <a:t>P</a:t>
            </a:r>
            <a:r>
              <a:rPr lang="zh-CN" altLang="en-US" sz="2200" dirty="0">
                <a:solidFill>
                  <a:srgbClr val="000000"/>
                </a:solidFill>
                <a:latin typeface="黑体" panose="02010609060101010101" pitchFamily="49" charset="-122"/>
                <a:ea typeface="黑体" panose="02010609060101010101" pitchFamily="49" charset="-122"/>
              </a:rPr>
              <a:t>能满足厌氧微生物生长繁殖需要，</a:t>
            </a:r>
            <a:r>
              <a:rPr lang="zh-CN" altLang="en-US" sz="2200" dirty="0">
                <a:solidFill>
                  <a:srgbClr val="FF0000"/>
                </a:solidFill>
                <a:latin typeface="黑体" panose="02010609060101010101" pitchFamily="49" charset="-122"/>
                <a:ea typeface="黑体" panose="02010609060101010101" pitchFamily="49" charset="-122"/>
              </a:rPr>
              <a:t>无需投加营养物质</a:t>
            </a:r>
            <a:endParaRPr lang="zh-CN" altLang="en-US" sz="2200" dirty="0">
              <a:solidFill>
                <a:srgbClr val="FF0000"/>
              </a:solidFill>
              <a:latin typeface="黑体" panose="02010609060101010101" pitchFamily="49" charset="-122"/>
              <a:ea typeface="黑体" panose="02010609060101010101" pitchFamily="49" charset="-122"/>
            </a:endParaRPr>
          </a:p>
        </p:txBody>
      </p:sp>
      <p:sp>
        <p:nvSpPr>
          <p:cNvPr id="7" name="矩形 6"/>
          <p:cNvSpPr/>
          <p:nvPr/>
        </p:nvSpPr>
        <p:spPr>
          <a:xfrm>
            <a:off x="3191730" y="4703983"/>
            <a:ext cx="6768752" cy="769441"/>
          </a:xfrm>
          <a:prstGeom prst="rect">
            <a:avLst/>
          </a:prstGeom>
        </p:spPr>
        <p:txBody>
          <a:bodyPr wrap="square">
            <a:spAutoFit/>
          </a:bodyPr>
          <a:lstStyle/>
          <a:p>
            <a:pPr algn="just" eaLnBrk="0" hangingPunct="0"/>
            <a:r>
              <a:rPr lang="zh-CN" altLang="en-US" sz="2200" dirty="0">
                <a:solidFill>
                  <a:srgbClr val="000000"/>
                </a:solidFill>
                <a:latin typeface="黑体" panose="02010609060101010101" pitchFamily="49" charset="-122"/>
                <a:ea typeface="黑体" panose="02010609060101010101" pitchFamily="49" charset="-122"/>
              </a:rPr>
              <a:t>投泥前，用氮气将系统中的空气驱逐出去，再投泥，产沼气后，再将氮气置换出去</a:t>
            </a:r>
            <a:endParaRPr lang="zh-CN" altLang="en-US" sz="2200" dirty="0">
              <a:solidFill>
                <a:srgbClr val="000000"/>
              </a:solidFill>
              <a:latin typeface="黑体" panose="02010609060101010101" pitchFamily="49" charset="-122"/>
              <a:ea typeface="黑体" panose="02010609060101010101" pitchFamily="49" charset="-122"/>
            </a:endParaRPr>
          </a:p>
        </p:txBody>
      </p:sp>
      <p:sp>
        <p:nvSpPr>
          <p:cNvPr id="8" name="矩形 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 name="文本框 8"/>
          <p:cNvSpPr txBox="1"/>
          <p:nvPr/>
        </p:nvSpPr>
        <p:spPr>
          <a:xfrm>
            <a:off x="1048046" y="482886"/>
            <a:ext cx="2462213"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厌氧活性污泥培养</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10" name="矩形 9"/>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 name="AutoShape 7"/>
          <p:cNvSpPr/>
          <p:nvPr/>
        </p:nvSpPr>
        <p:spPr bwMode="auto">
          <a:xfrm>
            <a:off x="2036887" y="1554727"/>
            <a:ext cx="661107"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tx2"/>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cs typeface="+mn-ea"/>
              <a:sym typeface="+mn-lt"/>
            </a:endParaRPr>
          </a:p>
        </p:txBody>
      </p:sp>
      <p:sp>
        <p:nvSpPr>
          <p:cNvPr id="12" name="AutoShape 10"/>
          <p:cNvSpPr/>
          <p:nvPr/>
        </p:nvSpPr>
        <p:spPr bwMode="auto">
          <a:xfrm>
            <a:off x="2252758" y="1769833"/>
            <a:ext cx="239681" cy="240506"/>
          </a:xfrm>
          <a:custGeom>
            <a:avLst/>
            <a:gdLst>
              <a:gd name="T0" fmla="*/ 239713 w 21600"/>
              <a:gd name="T1" fmla="*/ 240506 h 21600"/>
              <a:gd name="T2" fmla="*/ 239713 w 21600"/>
              <a:gd name="T3" fmla="*/ 240506 h 21600"/>
              <a:gd name="T4" fmla="*/ 239713 w 21600"/>
              <a:gd name="T5" fmla="*/ 240506 h 21600"/>
              <a:gd name="T6" fmla="*/ 239713 w 21600"/>
              <a:gd name="T7" fmla="*/ 240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C000"/>
          </a:solidFill>
          <a:ln>
            <a:noFill/>
          </a:ln>
          <a:effectLst/>
        </p:spPr>
        <p:txBody>
          <a:bodyPr lIns="19046" tIns="19046" rIns="19046" bIns="19046" anchor="ctr"/>
          <a:lstStyle/>
          <a:p>
            <a:endParaRPr lang="zh-CN" altLang="en-US">
              <a:solidFill>
                <a:schemeClr val="tx1">
                  <a:lumMod val="50000"/>
                  <a:lumOff val="50000"/>
                </a:schemeClr>
              </a:solidFill>
              <a:cs typeface="+mn-ea"/>
              <a:sym typeface="+mn-lt"/>
            </a:endParaRPr>
          </a:p>
        </p:txBody>
      </p:sp>
      <p:sp>
        <p:nvSpPr>
          <p:cNvPr id="13" name="AutoShape 7"/>
          <p:cNvSpPr/>
          <p:nvPr/>
        </p:nvSpPr>
        <p:spPr bwMode="auto">
          <a:xfrm>
            <a:off x="2036887" y="2587961"/>
            <a:ext cx="661107"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tx2"/>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cs typeface="+mn-ea"/>
              <a:sym typeface="+mn-lt"/>
            </a:endParaRPr>
          </a:p>
        </p:txBody>
      </p:sp>
      <p:sp>
        <p:nvSpPr>
          <p:cNvPr id="14" name="AutoShape 10"/>
          <p:cNvSpPr/>
          <p:nvPr/>
        </p:nvSpPr>
        <p:spPr bwMode="auto">
          <a:xfrm>
            <a:off x="2252758" y="2803067"/>
            <a:ext cx="239681" cy="240506"/>
          </a:xfrm>
          <a:custGeom>
            <a:avLst/>
            <a:gdLst>
              <a:gd name="T0" fmla="*/ 239713 w 21600"/>
              <a:gd name="T1" fmla="*/ 240506 h 21600"/>
              <a:gd name="T2" fmla="*/ 239713 w 21600"/>
              <a:gd name="T3" fmla="*/ 240506 h 21600"/>
              <a:gd name="T4" fmla="*/ 239713 w 21600"/>
              <a:gd name="T5" fmla="*/ 240506 h 21600"/>
              <a:gd name="T6" fmla="*/ 239713 w 21600"/>
              <a:gd name="T7" fmla="*/ 240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C000"/>
          </a:solidFill>
          <a:ln>
            <a:noFill/>
          </a:ln>
          <a:effectLst/>
        </p:spPr>
        <p:txBody>
          <a:bodyPr lIns="19046" tIns="19046" rIns="19046" bIns="19046" anchor="ctr"/>
          <a:lstStyle/>
          <a:p>
            <a:endParaRPr lang="zh-CN" altLang="en-US">
              <a:solidFill>
                <a:schemeClr val="tx1">
                  <a:lumMod val="50000"/>
                  <a:lumOff val="50000"/>
                </a:schemeClr>
              </a:solidFill>
              <a:cs typeface="+mn-ea"/>
              <a:sym typeface="+mn-lt"/>
            </a:endParaRPr>
          </a:p>
        </p:txBody>
      </p:sp>
      <p:sp>
        <p:nvSpPr>
          <p:cNvPr id="15" name="AutoShape 7"/>
          <p:cNvSpPr/>
          <p:nvPr/>
        </p:nvSpPr>
        <p:spPr bwMode="auto">
          <a:xfrm>
            <a:off x="2036887" y="3633878"/>
            <a:ext cx="661107"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tx2"/>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cs typeface="+mn-ea"/>
              <a:sym typeface="+mn-lt"/>
            </a:endParaRPr>
          </a:p>
        </p:txBody>
      </p:sp>
      <p:sp>
        <p:nvSpPr>
          <p:cNvPr id="16" name="AutoShape 10"/>
          <p:cNvSpPr/>
          <p:nvPr/>
        </p:nvSpPr>
        <p:spPr bwMode="auto">
          <a:xfrm>
            <a:off x="2247599" y="3844222"/>
            <a:ext cx="239681" cy="240506"/>
          </a:xfrm>
          <a:custGeom>
            <a:avLst/>
            <a:gdLst>
              <a:gd name="T0" fmla="*/ 239713 w 21600"/>
              <a:gd name="T1" fmla="*/ 240506 h 21600"/>
              <a:gd name="T2" fmla="*/ 239713 w 21600"/>
              <a:gd name="T3" fmla="*/ 240506 h 21600"/>
              <a:gd name="T4" fmla="*/ 239713 w 21600"/>
              <a:gd name="T5" fmla="*/ 240506 h 21600"/>
              <a:gd name="T6" fmla="*/ 239713 w 21600"/>
              <a:gd name="T7" fmla="*/ 240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C000"/>
          </a:solidFill>
          <a:ln>
            <a:noFill/>
          </a:ln>
          <a:effectLst/>
        </p:spPr>
        <p:txBody>
          <a:bodyPr lIns="19046" tIns="19046" rIns="19046" bIns="19046" anchor="ctr"/>
          <a:lstStyle/>
          <a:p>
            <a:endParaRPr lang="zh-CN" altLang="en-US">
              <a:solidFill>
                <a:schemeClr val="tx1">
                  <a:lumMod val="50000"/>
                  <a:lumOff val="50000"/>
                </a:schemeClr>
              </a:solidFill>
              <a:cs typeface="+mn-ea"/>
              <a:sym typeface="+mn-lt"/>
            </a:endParaRPr>
          </a:p>
        </p:txBody>
      </p:sp>
      <p:sp>
        <p:nvSpPr>
          <p:cNvPr id="17" name="AutoShape 7"/>
          <p:cNvSpPr/>
          <p:nvPr/>
        </p:nvSpPr>
        <p:spPr bwMode="auto">
          <a:xfrm>
            <a:off x="2036887" y="4686131"/>
            <a:ext cx="661107"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tx2"/>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cs typeface="+mn-ea"/>
              <a:sym typeface="+mn-lt"/>
            </a:endParaRPr>
          </a:p>
        </p:txBody>
      </p:sp>
      <p:sp>
        <p:nvSpPr>
          <p:cNvPr id="18" name="AutoShape 10"/>
          <p:cNvSpPr/>
          <p:nvPr/>
        </p:nvSpPr>
        <p:spPr bwMode="auto">
          <a:xfrm>
            <a:off x="2252758" y="4901237"/>
            <a:ext cx="239681" cy="240506"/>
          </a:xfrm>
          <a:custGeom>
            <a:avLst/>
            <a:gdLst>
              <a:gd name="T0" fmla="*/ 239713 w 21600"/>
              <a:gd name="T1" fmla="*/ 240506 h 21600"/>
              <a:gd name="T2" fmla="*/ 239713 w 21600"/>
              <a:gd name="T3" fmla="*/ 240506 h 21600"/>
              <a:gd name="T4" fmla="*/ 239713 w 21600"/>
              <a:gd name="T5" fmla="*/ 240506 h 21600"/>
              <a:gd name="T6" fmla="*/ 239713 w 21600"/>
              <a:gd name="T7" fmla="*/ 240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C000"/>
          </a:solidFill>
          <a:ln>
            <a:noFill/>
          </a:ln>
          <a:effectLst/>
        </p:spPr>
        <p:txBody>
          <a:bodyPr lIns="19046" tIns="19046" rIns="19046" bIns="19046" anchor="ctr"/>
          <a:lstStyle/>
          <a:p>
            <a:endParaRPr lang="zh-CN" altLang="en-US">
              <a:solidFill>
                <a:schemeClr val="tx1">
                  <a:lumMod val="50000"/>
                  <a:lumOff val="50000"/>
                </a:schemeClr>
              </a:solidFill>
              <a:cs typeface="+mn-ea"/>
              <a:sym typeface="+mn-lt"/>
            </a:endParaRPr>
          </a:p>
        </p:txBody>
      </p:sp>
      <p:sp>
        <p:nvSpPr>
          <p:cNvPr id="19" name="椭圆 18"/>
          <p:cNvSpPr/>
          <p:nvPr/>
        </p:nvSpPr>
        <p:spPr>
          <a:xfrm>
            <a:off x="8877647" y="257478"/>
            <a:ext cx="2808312" cy="11892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381703" y="528280"/>
            <a:ext cx="2212977"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注意事项</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822119" y="4580678"/>
            <a:ext cx="7240017" cy="155130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2110" b="1" dirty="0">
                <a:solidFill>
                  <a:schemeClr val="dk1"/>
                </a:solidFill>
                <a:latin typeface="+mn-ea"/>
                <a:cs typeface="宋体" panose="02010600030101010101" pitchFamily="2" charset="-122"/>
                <a:sym typeface="+mn-ea"/>
              </a:rPr>
              <a:t>博富特认为：一个好的培训课程起始于一个好的设计</a:t>
            </a:r>
            <a:r>
              <a:rPr lang="en-US" altLang="zh-CN" sz="2110" b="1" dirty="0">
                <a:solidFill>
                  <a:schemeClr val="dk1"/>
                </a:solidFill>
                <a:latin typeface="+mn-ea"/>
                <a:cs typeface="宋体" panose="02010600030101010101" pitchFamily="2" charset="-122"/>
                <a:sym typeface="+mn-ea"/>
              </a:rPr>
              <a:t>,</a:t>
            </a:r>
            <a:r>
              <a:rPr lang="zh-CN" altLang="en-US" sz="211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11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06036" y="4178864"/>
            <a:ext cx="3969252" cy="2645543"/>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578745" y="1205442"/>
            <a:ext cx="3950500" cy="2633220"/>
          </a:xfrm>
          <a:prstGeom prst="rect">
            <a:avLst/>
          </a:prstGeom>
        </p:spPr>
      </p:pic>
      <p:sp>
        <p:nvSpPr>
          <p:cNvPr id="6" name="标题 3"/>
          <p:cNvSpPr txBox="1"/>
          <p:nvPr/>
        </p:nvSpPr>
        <p:spPr>
          <a:xfrm>
            <a:off x="427615" y="379714"/>
            <a:ext cx="7187781" cy="629508"/>
          </a:xfrm>
          <a:prstGeom prst="rect">
            <a:avLst/>
          </a:prstGeom>
        </p:spPr>
        <p:txBody>
          <a:bodyPr>
            <a:scene3d>
              <a:camera prst="orthographicFront"/>
              <a:lightRig rig="threePt" dir="t"/>
            </a:scene3d>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955"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sym typeface="宋体" panose="02010600030101010101" pitchFamily="2" charset="-122"/>
              </a:rPr>
              <a:t>关于博富特</a:t>
            </a:r>
            <a:endParaRPr lang="zh-CN" altLang="en-US" sz="2955"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
        <p:nvSpPr>
          <p:cNvPr id="7" name="文本框 6"/>
          <p:cNvSpPr txBox="1"/>
          <p:nvPr/>
        </p:nvSpPr>
        <p:spPr>
          <a:xfrm>
            <a:off x="669291" y="1096010"/>
            <a:ext cx="7421880" cy="2749550"/>
          </a:xfrm>
          <a:prstGeom prst="rect">
            <a:avLst/>
          </a:prstGeom>
          <a:noFill/>
        </p:spPr>
        <p:txBody>
          <a:bodyPr wrap="square" rtlCol="0" anchor="t">
            <a:spAutoFit/>
          </a:bodyPr>
          <a:p>
            <a:pPr indent="304800" algn="just">
              <a:lnSpc>
                <a:spcPct val="16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6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04279" y="1600101"/>
            <a:ext cx="8568952" cy="769441"/>
          </a:xfrm>
          <a:prstGeom prst="rect">
            <a:avLst/>
          </a:prstGeom>
          <a:noFill/>
        </p:spPr>
        <p:txBody>
          <a:bodyPr wrap="square" rtlCol="0">
            <a:spAutoFit/>
          </a:bodyPr>
          <a:lstStyle/>
          <a:p>
            <a:r>
              <a:rPr lang="en-US" altLang="zh-CN" sz="2200" dirty="0">
                <a:solidFill>
                  <a:srgbClr val="000000"/>
                </a:solidFill>
                <a:latin typeface="黑体" panose="02010609060101010101" pitchFamily="49" charset="-122"/>
                <a:ea typeface="黑体" panose="02010609060101010101" pitchFamily="49" charset="-122"/>
              </a:rPr>
              <a:t>[1] </a:t>
            </a:r>
            <a:r>
              <a:rPr lang="zh-CN" altLang="en-US" sz="2200" dirty="0">
                <a:solidFill>
                  <a:srgbClr val="000000"/>
                </a:solidFill>
                <a:latin typeface="黑体" panose="02010609060101010101" pitchFamily="49" charset="-122"/>
                <a:ea typeface="黑体" panose="02010609060101010101" pitchFamily="49" charset="-122"/>
              </a:rPr>
              <a:t>叶秋</a:t>
            </a: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低营养条件下的活性污泥培养</a:t>
            </a:r>
            <a:r>
              <a:rPr lang="en-US" altLang="zh-CN" sz="2200" dirty="0">
                <a:solidFill>
                  <a:srgbClr val="000000"/>
                </a:solidFill>
                <a:latin typeface="黑体" panose="02010609060101010101" pitchFamily="49" charset="-122"/>
                <a:ea typeface="黑体" panose="02010609060101010101" pitchFamily="49" charset="-122"/>
              </a:rPr>
              <a:t>[J]. </a:t>
            </a:r>
            <a:r>
              <a:rPr lang="zh-CN" altLang="en-US" sz="2200" dirty="0">
                <a:solidFill>
                  <a:srgbClr val="000000"/>
                </a:solidFill>
                <a:latin typeface="黑体" panose="02010609060101010101" pitchFamily="49" charset="-122"/>
                <a:ea typeface="黑体" panose="02010609060101010101" pitchFamily="49" charset="-122"/>
              </a:rPr>
              <a:t>资源节约与环保</a:t>
            </a:r>
            <a:r>
              <a:rPr lang="en-US" altLang="zh-CN" sz="2200" dirty="0">
                <a:solidFill>
                  <a:srgbClr val="000000"/>
                </a:solidFill>
                <a:latin typeface="黑体" panose="02010609060101010101" pitchFamily="49" charset="-122"/>
                <a:ea typeface="黑体" panose="02010609060101010101" pitchFamily="49" charset="-122"/>
              </a:rPr>
              <a:t>, 2015(8):29-29.</a:t>
            </a:r>
            <a:endParaRPr lang="zh-CN" altLang="en-US" sz="2200" dirty="0">
              <a:solidFill>
                <a:srgbClr val="000000"/>
              </a:solidFill>
              <a:latin typeface="黑体" panose="02010609060101010101" pitchFamily="49" charset="-122"/>
              <a:ea typeface="黑体" panose="02010609060101010101" pitchFamily="49" charset="-122"/>
            </a:endParaRPr>
          </a:p>
        </p:txBody>
      </p:sp>
      <p:sp>
        <p:nvSpPr>
          <p:cNvPr id="6" name="文本框 5"/>
          <p:cNvSpPr txBox="1"/>
          <p:nvPr/>
        </p:nvSpPr>
        <p:spPr>
          <a:xfrm>
            <a:off x="904279" y="2536205"/>
            <a:ext cx="10801200" cy="769441"/>
          </a:xfrm>
          <a:prstGeom prst="rect">
            <a:avLst/>
          </a:prstGeom>
          <a:noFill/>
        </p:spPr>
        <p:txBody>
          <a:bodyPr wrap="square" rtlCol="0">
            <a:spAutoFit/>
          </a:bodyPr>
          <a:lstStyle/>
          <a:p>
            <a:r>
              <a:rPr lang="en-US" altLang="zh-CN" sz="2200" dirty="0">
                <a:solidFill>
                  <a:srgbClr val="000000"/>
                </a:solidFill>
                <a:latin typeface="黑体" panose="02010609060101010101" pitchFamily="49" charset="-122"/>
                <a:ea typeface="黑体" panose="02010609060101010101" pitchFamily="49" charset="-122"/>
              </a:rPr>
              <a:t>[2] </a:t>
            </a:r>
            <a:r>
              <a:rPr lang="zh-CN" altLang="en-US" sz="2200" dirty="0">
                <a:solidFill>
                  <a:srgbClr val="000000"/>
                </a:solidFill>
                <a:latin typeface="黑体" panose="02010609060101010101" pitchFamily="49" charset="-122"/>
                <a:ea typeface="黑体" panose="02010609060101010101" pitchFamily="49" charset="-122"/>
              </a:rPr>
              <a:t>傅金祥</a:t>
            </a: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腾险峰</a:t>
            </a: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李彤岩</a:t>
            </a: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低温下</a:t>
            </a:r>
            <a:r>
              <a:rPr lang="en-US" altLang="zh-CN" sz="2200" dirty="0">
                <a:solidFill>
                  <a:srgbClr val="000000"/>
                </a:solidFill>
                <a:latin typeface="黑体" panose="02010609060101010101" pitchFamily="49" charset="-122"/>
                <a:ea typeface="黑体" panose="02010609060101010101" pitchFamily="49" charset="-122"/>
              </a:rPr>
              <a:t>DAT-IAT </a:t>
            </a:r>
            <a:r>
              <a:rPr lang="zh-CN" altLang="en-US" sz="2200" dirty="0">
                <a:solidFill>
                  <a:srgbClr val="000000"/>
                </a:solidFill>
                <a:latin typeface="黑体" panose="02010609060101010101" pitchFamily="49" charset="-122"/>
                <a:ea typeface="黑体" panose="02010609060101010101" pitchFamily="49" charset="-122"/>
              </a:rPr>
              <a:t>工艺污水处理厂活性污泥培养驯化</a:t>
            </a:r>
            <a:r>
              <a:rPr lang="en-US" altLang="zh-CN" sz="2200" dirty="0">
                <a:solidFill>
                  <a:srgbClr val="000000"/>
                </a:solidFill>
                <a:latin typeface="黑体" panose="02010609060101010101" pitchFamily="49" charset="-122"/>
                <a:ea typeface="黑体" panose="02010609060101010101" pitchFamily="49" charset="-122"/>
              </a:rPr>
              <a:t>[J]. </a:t>
            </a:r>
            <a:r>
              <a:rPr lang="zh-CN" altLang="en-US" sz="2200" dirty="0">
                <a:solidFill>
                  <a:srgbClr val="000000"/>
                </a:solidFill>
                <a:latin typeface="黑体" panose="02010609060101010101" pitchFamily="49" charset="-122"/>
                <a:ea typeface="黑体" panose="02010609060101010101" pitchFamily="49" charset="-122"/>
              </a:rPr>
              <a:t>沈阳建筑大学学报</a:t>
            </a:r>
            <a:r>
              <a:rPr lang="en-US" altLang="zh-CN" sz="2200" dirty="0">
                <a:solidFill>
                  <a:srgbClr val="000000"/>
                </a:solidFill>
                <a:latin typeface="黑体" panose="02010609060101010101" pitchFamily="49" charset="-122"/>
                <a:ea typeface="黑体" panose="02010609060101010101" pitchFamily="49" charset="-122"/>
              </a:rPr>
              <a:t>(</a:t>
            </a:r>
            <a:r>
              <a:rPr lang="zh-CN" altLang="en-US" sz="2200" dirty="0">
                <a:solidFill>
                  <a:srgbClr val="000000"/>
                </a:solidFill>
                <a:latin typeface="黑体" panose="02010609060101010101" pitchFamily="49" charset="-122"/>
                <a:ea typeface="黑体" panose="02010609060101010101" pitchFamily="49" charset="-122"/>
              </a:rPr>
              <a:t>自然科学版</a:t>
            </a:r>
            <a:r>
              <a:rPr lang="en-US" altLang="zh-CN" sz="2200" dirty="0">
                <a:solidFill>
                  <a:srgbClr val="000000"/>
                </a:solidFill>
                <a:latin typeface="黑体" panose="02010609060101010101" pitchFamily="49" charset="-122"/>
                <a:ea typeface="黑体" panose="02010609060101010101" pitchFamily="49" charset="-122"/>
              </a:rPr>
              <a:t>), 2005, 21(1):43-46.</a:t>
            </a:r>
            <a:endParaRPr lang="zh-CN" altLang="en-US" sz="2200" dirty="0">
              <a:solidFill>
                <a:srgbClr val="000000"/>
              </a:solidFill>
              <a:latin typeface="黑体" panose="02010609060101010101" pitchFamily="49" charset="-122"/>
              <a:ea typeface="黑体" panose="02010609060101010101" pitchFamily="49" charset="-122"/>
            </a:endParaRPr>
          </a:p>
        </p:txBody>
      </p:sp>
      <p:sp>
        <p:nvSpPr>
          <p:cNvPr id="8" name="矩形 7"/>
          <p:cNvSpPr/>
          <p:nvPr/>
        </p:nvSpPr>
        <p:spPr>
          <a:xfrm>
            <a:off x="904279" y="3472309"/>
            <a:ext cx="8975328" cy="769441"/>
          </a:xfrm>
          <a:prstGeom prst="rect">
            <a:avLst/>
          </a:prstGeom>
        </p:spPr>
        <p:txBody>
          <a:bodyPr wrap="square">
            <a:spAutoFit/>
          </a:bodyPr>
          <a:lstStyle/>
          <a:p>
            <a:r>
              <a:rPr lang="en-US" altLang="zh-CN" sz="2200" dirty="0">
                <a:solidFill>
                  <a:srgbClr val="000000"/>
                </a:solidFill>
                <a:latin typeface="黑体" panose="02010609060101010101" pitchFamily="49" charset="-122"/>
                <a:ea typeface="黑体" panose="02010609060101010101" pitchFamily="49" charset="-122"/>
              </a:rPr>
              <a:t>[3] </a:t>
            </a:r>
            <a:r>
              <a:rPr lang="zh-CN" altLang="en-US" sz="2200" dirty="0">
                <a:solidFill>
                  <a:srgbClr val="000000"/>
                </a:solidFill>
                <a:latin typeface="黑体" panose="02010609060101010101" pitchFamily="49" charset="-122"/>
                <a:ea typeface="黑体" panose="02010609060101010101" pitchFamily="49" charset="-122"/>
              </a:rPr>
              <a:t>李健</a:t>
            </a: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陈双星</a:t>
            </a: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石凤林</a:t>
            </a:r>
            <a:r>
              <a:rPr lang="en-US" altLang="zh-CN" sz="2200" dirty="0">
                <a:solidFill>
                  <a:srgbClr val="000000"/>
                </a:solidFill>
                <a:latin typeface="黑体" panose="02010609060101010101" pitchFamily="49" charset="-122"/>
                <a:ea typeface="黑体" panose="02010609060101010101" pitchFamily="49" charset="-122"/>
              </a:rPr>
              <a:t>,</a:t>
            </a:r>
            <a:r>
              <a:rPr lang="zh-CN" altLang="en-US" sz="2200" dirty="0">
                <a:solidFill>
                  <a:srgbClr val="000000"/>
                </a:solidFill>
                <a:latin typeface="黑体" panose="02010609060101010101" pitchFamily="49" charset="-122"/>
                <a:ea typeface="黑体" panose="02010609060101010101" pitchFamily="49" charset="-122"/>
              </a:rPr>
              <a:t>等</a:t>
            </a: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大型</a:t>
            </a:r>
            <a:r>
              <a:rPr lang="en-US" altLang="zh-CN" sz="2200" dirty="0">
                <a:solidFill>
                  <a:srgbClr val="000000"/>
                </a:solidFill>
                <a:latin typeface="黑体" panose="02010609060101010101" pitchFamily="49" charset="-122"/>
                <a:ea typeface="黑体" panose="02010609060101010101" pitchFamily="49" charset="-122"/>
              </a:rPr>
              <a:t>SBR</a:t>
            </a:r>
            <a:r>
              <a:rPr lang="zh-CN" altLang="en-US" sz="2200" dirty="0">
                <a:solidFill>
                  <a:srgbClr val="000000"/>
                </a:solidFill>
                <a:latin typeface="黑体" panose="02010609060101010101" pitchFamily="49" charset="-122"/>
                <a:ea typeface="黑体" panose="02010609060101010101" pitchFamily="49" charset="-122"/>
              </a:rPr>
              <a:t>工艺启动特点及活性污泥培养驯化</a:t>
            </a:r>
            <a:r>
              <a:rPr lang="en-US" altLang="zh-CN" sz="2200" dirty="0">
                <a:solidFill>
                  <a:srgbClr val="000000"/>
                </a:solidFill>
                <a:latin typeface="黑体" panose="02010609060101010101" pitchFamily="49" charset="-122"/>
                <a:ea typeface="黑体" panose="02010609060101010101" pitchFamily="49" charset="-122"/>
              </a:rPr>
              <a:t>[J]. </a:t>
            </a:r>
            <a:r>
              <a:rPr lang="zh-CN" altLang="en-US" sz="2200" dirty="0">
                <a:solidFill>
                  <a:srgbClr val="000000"/>
                </a:solidFill>
                <a:latin typeface="黑体" panose="02010609060101010101" pitchFamily="49" charset="-122"/>
                <a:ea typeface="黑体" panose="02010609060101010101" pitchFamily="49" charset="-122"/>
              </a:rPr>
              <a:t>给水排水</a:t>
            </a:r>
            <a:r>
              <a:rPr lang="en-US" altLang="zh-CN" sz="2200" dirty="0">
                <a:solidFill>
                  <a:srgbClr val="000000"/>
                </a:solidFill>
                <a:latin typeface="黑体" panose="02010609060101010101" pitchFamily="49" charset="-122"/>
                <a:ea typeface="黑体" panose="02010609060101010101" pitchFamily="49" charset="-122"/>
              </a:rPr>
              <a:t>, 2001, 27(5):30-32.</a:t>
            </a:r>
            <a:endParaRPr lang="zh-CN" altLang="en-US" sz="2200" dirty="0">
              <a:latin typeface="黑体" panose="02010609060101010101" pitchFamily="49" charset="-122"/>
              <a:ea typeface="黑体" panose="02010609060101010101" pitchFamily="49" charset="-122"/>
            </a:endParaRPr>
          </a:p>
        </p:txBody>
      </p:sp>
      <p:sp>
        <p:nvSpPr>
          <p:cNvPr id="9" name="文本框 8"/>
          <p:cNvSpPr txBox="1"/>
          <p:nvPr/>
        </p:nvSpPr>
        <p:spPr>
          <a:xfrm>
            <a:off x="5133233" y="639607"/>
            <a:ext cx="201622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参考文献</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113281" y="1565852"/>
            <a:ext cx="5573084" cy="1244048"/>
          </a:xfrm>
        </p:spPr>
        <p:txBody>
          <a:bodyPr>
            <a:noAutofit/>
          </a:bodyPr>
          <a:lstStyle/>
          <a:p>
            <a:r>
              <a:rPr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8414336" y="4375743"/>
            <a:ext cx="4000728" cy="1670719"/>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9789209" y="4443381"/>
            <a:ext cx="1252900" cy="1252900"/>
          </a:xfrm>
          <a:prstGeom prst="rect">
            <a:avLst/>
          </a:prstGeom>
        </p:spPr>
      </p:pic>
      <p:sp>
        <p:nvSpPr>
          <p:cNvPr id="2" name="文本框 1"/>
          <p:cNvSpPr txBox="1"/>
          <p:nvPr>
            <p:custDataLst>
              <p:tags r:id="rId4"/>
            </p:custDataLst>
          </p:nvPr>
        </p:nvSpPr>
        <p:spPr>
          <a:xfrm>
            <a:off x="8530712" y="4744343"/>
            <a:ext cx="1326656" cy="91680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75"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75"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75"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75"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1137964" y="4500306"/>
            <a:ext cx="1167189" cy="1139000"/>
          </a:xfrm>
          <a:prstGeom prst="rect">
            <a:avLst/>
          </a:prstGeom>
        </p:spPr>
      </p:pic>
      <p:sp>
        <p:nvSpPr>
          <p:cNvPr id="7" name="文本框 6"/>
          <p:cNvSpPr txBox="1"/>
          <p:nvPr>
            <p:custDataLst>
              <p:tags r:id="rId6"/>
            </p:custDataLst>
          </p:nvPr>
        </p:nvSpPr>
        <p:spPr>
          <a:xfrm>
            <a:off x="1557652" y="4617768"/>
            <a:ext cx="4239663" cy="104902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75" b="1" dirty="0">
              <a:solidFill>
                <a:schemeClr val="accent1">
                  <a:lumMod val="50000"/>
                </a:schemeClr>
              </a:solidFill>
              <a:cs typeface="+mn-ea"/>
              <a:sym typeface="+mn-lt"/>
            </a:endParaRPr>
          </a:p>
          <a:p>
            <a:pPr algn="ctr">
              <a:lnSpc>
                <a:spcPct val="125000"/>
              </a:lnSpc>
            </a:pPr>
            <a:r>
              <a:rPr lang="zh-CN" altLang="en-US" sz="1475" b="1" dirty="0">
                <a:solidFill>
                  <a:schemeClr val="accent5">
                    <a:lumMod val="50000"/>
                  </a:schemeClr>
                </a:solidFill>
                <a:cs typeface="+mn-ea"/>
                <a:sym typeface="+mn-lt"/>
              </a:rPr>
              <a:t>联系我们 </a:t>
            </a:r>
            <a:r>
              <a:rPr lang="en-US" altLang="zh-CN" sz="1475" dirty="0">
                <a:solidFill>
                  <a:schemeClr val="accent5">
                    <a:lumMod val="50000"/>
                  </a:schemeClr>
                </a:solidFill>
                <a:cs typeface="+mn-ea"/>
                <a:sym typeface="+mn-lt"/>
              </a:rPr>
              <a:t>| </a:t>
            </a:r>
            <a:r>
              <a:rPr lang="en-US" altLang="zh-CN" sz="1475" kern="900" dirty="0">
                <a:solidFill>
                  <a:schemeClr val="accent5">
                    <a:lumMod val="50000"/>
                  </a:schemeClr>
                </a:solidFill>
                <a:cs typeface="+mn-ea"/>
                <a:sym typeface="+mn-lt"/>
              </a:rPr>
              <a:t>15250014332 / 0512-68637852</a:t>
            </a:r>
            <a:endParaRPr lang="en-US" altLang="zh-CN" sz="1475" kern="900" dirty="0">
              <a:solidFill>
                <a:schemeClr val="accent5">
                  <a:lumMod val="50000"/>
                </a:schemeClr>
              </a:solidFill>
              <a:cs typeface="+mn-ea"/>
              <a:sym typeface="+mn-lt"/>
            </a:endParaRPr>
          </a:p>
        </p:txBody>
      </p:sp>
      <p:sp>
        <p:nvSpPr>
          <p:cNvPr id="8" name="文本框 7"/>
          <p:cNvSpPr txBox="1"/>
          <p:nvPr/>
        </p:nvSpPr>
        <p:spPr>
          <a:xfrm>
            <a:off x="2241136" y="3160674"/>
            <a:ext cx="3318313" cy="1105658"/>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8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75" b="1" dirty="0">
                <a:solidFill>
                  <a:schemeClr val="accent5">
                    <a:lumMod val="50000"/>
                  </a:schemeClr>
                </a:solidFill>
                <a:cs typeface="+mn-ea"/>
                <a:sym typeface="+mn-lt"/>
              </a:rPr>
              <a:t>公司官网</a:t>
            </a:r>
            <a:r>
              <a:rPr lang="zh-CN" altLang="en-US" sz="1685" b="1"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hlinkClick r:id="rId7"/>
              </a:rPr>
              <a:t>http://www.bofety.com/</a:t>
            </a:r>
            <a:endParaRPr lang="zh-CN" altLang="en-US" sz="1685"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922696" y="5696281"/>
            <a:ext cx="987243" cy="269240"/>
          </a:xfrm>
          <a:prstGeom prst="rect">
            <a:avLst/>
          </a:prstGeom>
          <a:noFill/>
        </p:spPr>
        <p:txBody>
          <a:bodyPr wrap="square" rtlCol="0">
            <a:spAutoFit/>
          </a:bodyPr>
          <a:lstStyle/>
          <a:p>
            <a:pPr algn="ctr"/>
            <a:r>
              <a:rPr lang="zh-CN" altLang="en-US" sz="1160" dirty="0"/>
              <a:t>微信公众号</a:t>
            </a:r>
            <a:endParaRPr lang="zh-CN" altLang="en-US" sz="1160" dirty="0"/>
          </a:p>
        </p:txBody>
      </p:sp>
      <p:sp>
        <p:nvSpPr>
          <p:cNvPr id="9" name="文本框 8"/>
          <p:cNvSpPr txBox="1"/>
          <p:nvPr/>
        </p:nvSpPr>
        <p:spPr>
          <a:xfrm>
            <a:off x="11168880" y="5694958"/>
            <a:ext cx="987243" cy="269240"/>
          </a:xfrm>
          <a:prstGeom prst="rect">
            <a:avLst/>
          </a:prstGeom>
          <a:noFill/>
        </p:spPr>
        <p:txBody>
          <a:bodyPr wrap="square" rtlCol="0">
            <a:spAutoFit/>
          </a:bodyPr>
          <a:lstStyle/>
          <a:p>
            <a:pPr algn="ctr"/>
            <a:r>
              <a:rPr lang="zh-CN" altLang="en-US" sz="1160" dirty="0"/>
              <a:t>抖音</a:t>
            </a:r>
            <a:endParaRPr lang="zh-CN" altLang="en-US" sz="116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1891628"/>
            <a:ext cx="5681516" cy="22786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9"/>
          <p:cNvSpPr>
            <a:spLocks noChangeArrowheads="1"/>
          </p:cNvSpPr>
          <p:nvPr/>
        </p:nvSpPr>
        <p:spPr bwMode="auto">
          <a:xfrm>
            <a:off x="6681403" y="1868335"/>
            <a:ext cx="1647887" cy="807913"/>
          </a:xfrm>
          <a:prstGeom prst="rect">
            <a:avLst/>
          </a:prstGeom>
          <a:solidFill>
            <a:srgbClr val="F0EFF0"/>
          </a:solidFill>
          <a:ln>
            <a:noFill/>
          </a:ln>
        </p:spPr>
        <p:txBody>
          <a:bodyPr wrap="none" lIns="0" tIns="0" rIns="0" bIns="0">
            <a:spAutoFit/>
          </a:bodyPr>
          <a:lstStyle/>
          <a:p>
            <a:pPr>
              <a:lnSpc>
                <a:spcPct val="200000"/>
              </a:lnSpc>
            </a:pPr>
            <a:r>
              <a:rPr lang="zh-CN" altLang="en-US" sz="3200" b="1" dirty="0">
                <a:solidFill>
                  <a:srgbClr val="435F8E"/>
                </a:solidFill>
                <a:latin typeface="黑体" panose="02010609060101010101" pitchFamily="49" charset="-122"/>
                <a:ea typeface="黑体" panose="02010609060101010101" pitchFamily="49" charset="-122"/>
                <a:sym typeface="Arial" panose="020B0604020202020204" pitchFamily="34" charset="0"/>
              </a:rPr>
              <a:t>单机调试</a:t>
            </a:r>
            <a:endParaRPr lang="en-US" altLang="zh-CN" sz="3200" b="1" dirty="0">
              <a:solidFill>
                <a:srgbClr val="435F8E"/>
              </a:solidFill>
              <a:latin typeface="黑体" panose="02010609060101010101" pitchFamily="49" charset="-122"/>
              <a:ea typeface="黑体" panose="02010609060101010101" pitchFamily="49" charset="-122"/>
              <a:sym typeface="Arial" panose="020B0604020202020204" pitchFamily="34" charset="0"/>
            </a:endParaRPr>
          </a:p>
        </p:txBody>
      </p:sp>
      <p:sp>
        <p:nvSpPr>
          <p:cNvPr id="7" name="TextBox 72"/>
          <p:cNvSpPr>
            <a:spLocks noChangeArrowheads="1"/>
          </p:cNvSpPr>
          <p:nvPr/>
        </p:nvSpPr>
        <p:spPr bwMode="auto">
          <a:xfrm>
            <a:off x="2975028" y="3311748"/>
            <a:ext cx="2330766"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48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73"/>
          <p:cNvSpPr>
            <a:spLocks noChangeArrowheads="1"/>
          </p:cNvSpPr>
          <p:nvPr/>
        </p:nvSpPr>
        <p:spPr bwMode="auto">
          <a:xfrm>
            <a:off x="3011897" y="2042570"/>
            <a:ext cx="2257028" cy="135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8800" b="1">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8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直接连接符 74"/>
          <p:cNvSpPr>
            <a:spLocks noChangeShapeType="1"/>
          </p:cNvSpPr>
          <p:nvPr/>
        </p:nvSpPr>
        <p:spPr bwMode="auto">
          <a:xfrm>
            <a:off x="5997327" y="1419710"/>
            <a:ext cx="0" cy="3953897"/>
          </a:xfrm>
          <a:prstGeom prst="line">
            <a:avLst/>
          </a:prstGeom>
          <a:noFill/>
          <a:ln w="12700" cap="flat" cmpd="sng">
            <a:solidFill>
              <a:srgbClr val="7F7F7F"/>
            </a:solidFill>
            <a:round/>
          </a:ln>
          <a:extLst>
            <a:ext uri="{909E8E84-426E-40DD-AFC4-6F175D3DCCD1}">
              <a14:hiddenFill xmlns:a14="http://schemas.microsoft.com/office/drawing/2010/main">
                <a:noFill/>
              </a14:hiddenFill>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69"/>
          <p:cNvSpPr>
            <a:spLocks noChangeArrowheads="1"/>
          </p:cNvSpPr>
          <p:nvPr/>
        </p:nvSpPr>
        <p:spPr bwMode="auto">
          <a:xfrm>
            <a:off x="6681403" y="2934772"/>
            <a:ext cx="1719894"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200000"/>
              </a:lnSpc>
            </a:pPr>
            <a:r>
              <a:rPr lang="zh-CN" altLang="en-US" sz="3200" b="1" dirty="0">
                <a:solidFill>
                  <a:srgbClr val="4BC1DD"/>
                </a:solidFill>
                <a:latin typeface="黑体" panose="02010609060101010101" pitchFamily="49" charset="-122"/>
                <a:ea typeface="黑体" panose="02010609060101010101" pitchFamily="49" charset="-122"/>
                <a:sym typeface="Arial" panose="020B0604020202020204" pitchFamily="34" charset="0"/>
              </a:rPr>
              <a:t>单元调试</a:t>
            </a:r>
            <a:endParaRPr lang="en-US" altLang="zh-CN" sz="3200" b="1" dirty="0">
              <a:solidFill>
                <a:srgbClr val="4BC1DD"/>
              </a:solidFill>
              <a:latin typeface="黑体" panose="02010609060101010101" pitchFamily="49" charset="-122"/>
              <a:ea typeface="黑体" panose="02010609060101010101" pitchFamily="49" charset="-122"/>
              <a:sym typeface="Arial" panose="020B0604020202020204" pitchFamily="34" charset="0"/>
            </a:endParaRPr>
          </a:p>
          <a:p>
            <a:pPr>
              <a:lnSpc>
                <a:spcPct val="200000"/>
              </a:lnSpc>
            </a:pPr>
            <a:endParaRPr lang="zh-CN" altLang="en-US" sz="3200" b="1"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20" name="TextBox 69"/>
          <p:cNvSpPr>
            <a:spLocks noChangeArrowheads="1"/>
          </p:cNvSpPr>
          <p:nvPr/>
        </p:nvSpPr>
        <p:spPr bwMode="auto">
          <a:xfrm>
            <a:off x="6717407" y="3964244"/>
            <a:ext cx="1647887"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200000"/>
              </a:lnSpc>
            </a:pPr>
            <a:r>
              <a:rPr lang="zh-CN" altLang="en-US" sz="3200" b="1" dirty="0">
                <a:solidFill>
                  <a:srgbClr val="435F8E"/>
                </a:solidFill>
                <a:latin typeface="黑体" panose="02010609060101010101" pitchFamily="49" charset="-122"/>
                <a:ea typeface="黑体" panose="02010609060101010101" pitchFamily="49" charset="-122"/>
                <a:sym typeface="Arial" panose="020B0604020202020204" pitchFamily="34" charset="0"/>
              </a:rPr>
              <a:t>联动试车</a:t>
            </a:r>
            <a:endParaRPr lang="en-US" altLang="zh-CN" sz="3200" b="1" dirty="0">
              <a:solidFill>
                <a:srgbClr val="435F8E"/>
              </a:solidFill>
              <a:latin typeface="黑体" panose="02010609060101010101" pitchFamily="49" charset="-122"/>
              <a:ea typeface="黑体" panose="02010609060101010101" pitchFamily="49" charset="-122"/>
              <a:sym typeface="Arial" panose="020B0604020202020204" pitchFamily="34" charset="0"/>
            </a:endParaRPr>
          </a:p>
        </p:txBody>
      </p:sp>
      <p:sp>
        <p:nvSpPr>
          <p:cNvPr id="21" name="TextBox 69"/>
          <p:cNvSpPr>
            <a:spLocks noChangeArrowheads="1"/>
          </p:cNvSpPr>
          <p:nvPr/>
        </p:nvSpPr>
        <p:spPr bwMode="auto">
          <a:xfrm>
            <a:off x="6681403" y="4915115"/>
            <a:ext cx="3707746"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200000"/>
              </a:lnSpc>
            </a:pPr>
            <a:r>
              <a:rPr lang="zh-CN" altLang="en-US" sz="3200" b="1" dirty="0">
                <a:solidFill>
                  <a:srgbClr val="4BC1DD"/>
                </a:solidFill>
                <a:latin typeface="黑体" panose="02010609060101010101" pitchFamily="49" charset="-122"/>
                <a:ea typeface="黑体" panose="02010609060101010101" pitchFamily="49" charset="-122"/>
                <a:sym typeface="Arial" panose="020B0604020202020204" pitchFamily="34" charset="0"/>
              </a:rPr>
              <a:t>活性污泥培养与驯化</a:t>
            </a:r>
            <a:endParaRPr lang="en-US" altLang="zh-CN" sz="3200" b="1" dirty="0">
              <a:solidFill>
                <a:srgbClr val="4BC1DD"/>
              </a:solidFill>
              <a:latin typeface="黑体" panose="02010609060101010101" pitchFamily="49" charset="-122"/>
              <a:ea typeface="黑体" panose="02010609060101010101" pitchFamily="49" charset="-122"/>
              <a:sym typeface="Arial" panose="020B0604020202020204" pitchFamily="34" charset="0"/>
            </a:endParaRPr>
          </a:p>
        </p:txBody>
      </p:sp>
      <p:sp>
        <p:nvSpPr>
          <p:cNvPr id="24" name="TextBox 69"/>
          <p:cNvSpPr>
            <a:spLocks noChangeArrowheads="1"/>
          </p:cNvSpPr>
          <p:nvPr/>
        </p:nvSpPr>
        <p:spPr bwMode="auto">
          <a:xfrm>
            <a:off x="6714485" y="912095"/>
            <a:ext cx="1235916"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200000"/>
              </a:lnSpc>
            </a:pPr>
            <a:r>
              <a:rPr lang="zh-CN" altLang="en-US" sz="3200" b="1" dirty="0">
                <a:solidFill>
                  <a:schemeClr val="accent1"/>
                </a:solidFill>
                <a:latin typeface="黑体" panose="02010609060101010101" pitchFamily="49" charset="-122"/>
                <a:ea typeface="黑体" panose="02010609060101010101" pitchFamily="49" charset="-122"/>
                <a:sym typeface="Arial" panose="020B0604020202020204" pitchFamily="34" charset="0"/>
              </a:rPr>
              <a:t>试通水</a:t>
            </a:r>
            <a:endParaRPr lang="en-US" altLang="zh-CN" sz="3200" b="1" dirty="0">
              <a:solidFill>
                <a:schemeClr val="accent1"/>
              </a:solidFill>
              <a:latin typeface="黑体" panose="02010609060101010101" pitchFamily="49" charset="-122"/>
              <a:ea typeface="黑体" panose="02010609060101010101" pitchFamily="49"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剪去对角 3"/>
          <p:cNvSpPr/>
          <p:nvPr/>
        </p:nvSpPr>
        <p:spPr>
          <a:xfrm>
            <a:off x="1422727" y="1263560"/>
            <a:ext cx="1660368" cy="816506"/>
          </a:xfrm>
          <a:prstGeom prst="snip2Diag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矩形: 圆角 4"/>
          <p:cNvSpPr/>
          <p:nvPr/>
        </p:nvSpPr>
        <p:spPr>
          <a:xfrm>
            <a:off x="7691199" y="6319735"/>
            <a:ext cx="4134465" cy="626657"/>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5419418" y="5531721"/>
            <a:ext cx="4134465" cy="62665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3352186" y="4675779"/>
            <a:ext cx="4134465" cy="62665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833300" y="3900705"/>
            <a:ext cx="4134465" cy="62665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9" name="矩形: 圆角 8"/>
          <p:cNvSpPr/>
          <p:nvPr/>
        </p:nvSpPr>
        <p:spPr>
          <a:xfrm>
            <a:off x="524719" y="3023497"/>
            <a:ext cx="4134465" cy="62665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 name="矩形 10"/>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 name="文本框 11"/>
          <p:cNvSpPr txBox="1"/>
          <p:nvPr/>
        </p:nvSpPr>
        <p:spPr>
          <a:xfrm>
            <a:off x="1048046" y="482886"/>
            <a:ext cx="923330"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试通水</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14" name="文本框 13"/>
          <p:cNvSpPr txBox="1"/>
          <p:nvPr/>
        </p:nvSpPr>
        <p:spPr>
          <a:xfrm>
            <a:off x="1714994" y="1332666"/>
            <a:ext cx="1160331"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目的</a:t>
            </a:r>
            <a:endParaRPr lang="zh-CN" altLang="en-US" sz="3200" dirty="0">
              <a:latin typeface="黑体" panose="02010609060101010101" pitchFamily="49" charset="-122"/>
              <a:ea typeface="黑体" panose="02010609060101010101" pitchFamily="49" charset="-122"/>
            </a:endParaRPr>
          </a:p>
        </p:txBody>
      </p:sp>
      <p:sp>
        <p:nvSpPr>
          <p:cNvPr id="15" name="文本框 14"/>
          <p:cNvSpPr txBox="1"/>
          <p:nvPr/>
        </p:nvSpPr>
        <p:spPr>
          <a:xfrm>
            <a:off x="3705254" y="717143"/>
            <a:ext cx="8412753" cy="1846659"/>
          </a:xfrm>
          <a:prstGeom prst="rect">
            <a:avLst/>
          </a:prstGeom>
          <a:noFill/>
        </p:spPr>
        <p:txBody>
          <a:bodyPr wrap="square" rtlCol="0">
            <a:spAutoFit/>
          </a:bodyPr>
          <a:lstStyle/>
          <a:p>
            <a:pPr algn="just"/>
            <a:r>
              <a:rPr lang="en-US" altLang="zh-CN" sz="2400" dirty="0">
                <a:latin typeface="黑体" panose="02010609060101010101" pitchFamily="49" charset="-122"/>
                <a:ea typeface="黑体" panose="02010609060101010101" pitchFamily="49" charset="-122"/>
              </a:rPr>
              <a:t>1. </a:t>
            </a:r>
            <a:r>
              <a:rPr lang="zh-CN" altLang="en-US" sz="2400" dirty="0">
                <a:latin typeface="黑体" panose="02010609060101010101" pitchFamily="49" charset="-122"/>
                <a:ea typeface="黑体" panose="02010609060101010101" pitchFamily="49" charset="-122"/>
              </a:rPr>
              <a:t>检验处理工艺的构筑物及其设备是否能满足设计要求</a:t>
            </a:r>
            <a:endParaRPr lang="en-US" altLang="zh-CN" sz="2400" dirty="0">
              <a:latin typeface="黑体" panose="02010609060101010101" pitchFamily="49" charset="-122"/>
              <a:ea typeface="黑体" panose="02010609060101010101" pitchFamily="49" charset="-122"/>
            </a:endParaRPr>
          </a:p>
          <a:p>
            <a:pPr algn="just"/>
            <a:endParaRPr lang="en-US" altLang="zh-CN" sz="2400" dirty="0">
              <a:latin typeface="黑体" panose="02010609060101010101" pitchFamily="49" charset="-122"/>
              <a:ea typeface="黑体" panose="02010609060101010101" pitchFamily="49" charset="-122"/>
            </a:endParaRPr>
          </a:p>
          <a:p>
            <a:pPr algn="just" latinLnBrk="0"/>
            <a:r>
              <a:rPr lang="en-US" altLang="zh-CN" sz="2400" dirty="0">
                <a:latin typeface="黑体" panose="02010609060101010101" pitchFamily="49" charset="-122"/>
                <a:ea typeface="黑体" panose="02010609060101010101" pitchFamily="49" charset="-122"/>
              </a:rPr>
              <a:t>2. </a:t>
            </a:r>
            <a:r>
              <a:rPr lang="zh-CN" altLang="en-US" sz="2400" dirty="0">
                <a:latin typeface="黑体" panose="02010609060101010101" pitchFamily="49" charset="-122"/>
                <a:ea typeface="黑体" panose="02010609060101010101" pitchFamily="49" charset="-122"/>
              </a:rPr>
              <a:t>按设计水位高程要求，检查水路是否畅通，保证正常运行后满水量自流和安全超越功能，防止出现冒水和跑水现象</a:t>
            </a:r>
            <a:endParaRPr lang="zh-CN" altLang="en-US" sz="2400" dirty="0">
              <a:latin typeface="黑体" panose="02010609060101010101" pitchFamily="49" charset="-122"/>
              <a:ea typeface="黑体" panose="02010609060101010101" pitchFamily="49" charset="-122"/>
            </a:endParaRPr>
          </a:p>
          <a:p>
            <a:pPr marL="342900" indent="-342900" algn="just">
              <a:buAutoNum type="arabicPeriod"/>
            </a:pPr>
            <a:endParaRPr lang="zh-CN" altLang="en-US" dirty="0">
              <a:latin typeface="黑体" panose="02010609060101010101" pitchFamily="49" charset="-122"/>
              <a:ea typeface="黑体" panose="02010609060101010101" pitchFamily="49" charset="-122"/>
            </a:endParaRPr>
          </a:p>
        </p:txBody>
      </p:sp>
      <p:sp>
        <p:nvSpPr>
          <p:cNvPr id="16" name="矩形 15"/>
          <p:cNvSpPr/>
          <p:nvPr/>
        </p:nvSpPr>
        <p:spPr>
          <a:xfrm>
            <a:off x="703113" y="3095240"/>
            <a:ext cx="3612081" cy="430887"/>
          </a:xfrm>
          <a:prstGeom prst="rect">
            <a:avLst/>
          </a:prstGeom>
        </p:spPr>
        <p:txBody>
          <a:bodyPr wrap="square">
            <a:spAutoFit/>
          </a:bodyPr>
          <a:lstStyle/>
          <a:p>
            <a:pPr algn="ctr"/>
            <a:r>
              <a:rPr lang="zh-CN" altLang="en-US" sz="2200" dirty="0">
                <a:latin typeface="黑体" panose="02010609060101010101" pitchFamily="49" charset="-122"/>
                <a:ea typeface="黑体" panose="02010609060101010101" pitchFamily="49" charset="-122"/>
              </a:rPr>
              <a:t>污水污泥流程的顺畅性</a:t>
            </a:r>
            <a:endParaRPr lang="zh-CN" altLang="en-US" sz="2200" dirty="0">
              <a:latin typeface="黑体" panose="02010609060101010101" pitchFamily="49" charset="-122"/>
              <a:ea typeface="黑体" panose="02010609060101010101" pitchFamily="49" charset="-122"/>
            </a:endParaRPr>
          </a:p>
        </p:txBody>
      </p:sp>
      <p:sp>
        <p:nvSpPr>
          <p:cNvPr id="17" name="矩形 16"/>
          <p:cNvSpPr/>
          <p:nvPr/>
        </p:nvSpPr>
        <p:spPr>
          <a:xfrm>
            <a:off x="2252911" y="4014380"/>
            <a:ext cx="3414932" cy="430887"/>
          </a:xfrm>
          <a:prstGeom prst="rect">
            <a:avLst/>
          </a:prstGeom>
        </p:spPr>
        <p:txBody>
          <a:bodyPr wrap="square">
            <a:spAutoFit/>
          </a:bodyPr>
          <a:lstStyle/>
          <a:p>
            <a:r>
              <a:rPr lang="zh-CN" altLang="en-US" sz="2200" dirty="0">
                <a:latin typeface="黑体" panose="02010609060101010101" pitchFamily="49" charset="-122"/>
                <a:ea typeface="黑体" panose="02010609060101010101" pitchFamily="49" charset="-122"/>
              </a:rPr>
              <a:t>比较实际水位与设计水位 </a:t>
            </a:r>
            <a:endParaRPr lang="zh-CN" altLang="en-US" sz="2200" dirty="0">
              <a:latin typeface="黑体" panose="02010609060101010101" pitchFamily="49" charset="-122"/>
              <a:ea typeface="黑体" panose="02010609060101010101" pitchFamily="49" charset="-122"/>
            </a:endParaRPr>
          </a:p>
        </p:txBody>
      </p:sp>
      <p:sp>
        <p:nvSpPr>
          <p:cNvPr id="18" name="矩形 17"/>
          <p:cNvSpPr/>
          <p:nvPr/>
        </p:nvSpPr>
        <p:spPr>
          <a:xfrm>
            <a:off x="3405039" y="4772351"/>
            <a:ext cx="4134465" cy="430887"/>
          </a:xfrm>
          <a:prstGeom prst="rect">
            <a:avLst/>
          </a:prstGeom>
        </p:spPr>
        <p:txBody>
          <a:bodyPr wrap="square">
            <a:spAutoFit/>
          </a:bodyPr>
          <a:lstStyle/>
          <a:p>
            <a:pPr algn="ctr"/>
            <a:r>
              <a:rPr lang="zh-CN" altLang="en-US" sz="2200" dirty="0">
                <a:latin typeface="黑体" panose="02010609060101010101" pitchFamily="49" charset="-122"/>
                <a:ea typeface="黑体" panose="02010609060101010101" pitchFamily="49" charset="-122"/>
              </a:rPr>
              <a:t>处理单元与连通管渠水流通畅性</a:t>
            </a:r>
            <a:endParaRPr lang="zh-CN" altLang="en-US" sz="2200" dirty="0">
              <a:latin typeface="黑体" panose="02010609060101010101" pitchFamily="49" charset="-122"/>
              <a:ea typeface="黑体" panose="02010609060101010101" pitchFamily="49" charset="-122"/>
            </a:endParaRPr>
          </a:p>
        </p:txBody>
      </p:sp>
      <p:sp>
        <p:nvSpPr>
          <p:cNvPr id="19" name="矩形 18"/>
          <p:cNvSpPr/>
          <p:nvPr/>
        </p:nvSpPr>
        <p:spPr>
          <a:xfrm>
            <a:off x="5997327" y="5585806"/>
            <a:ext cx="3005951" cy="430887"/>
          </a:xfrm>
          <a:prstGeom prst="rect">
            <a:avLst/>
          </a:prstGeom>
        </p:spPr>
        <p:txBody>
          <a:bodyPr wrap="none">
            <a:spAutoFit/>
          </a:bodyPr>
          <a:lstStyle/>
          <a:p>
            <a:pPr algn="ctr"/>
            <a:r>
              <a:rPr lang="zh-CN" altLang="en-US" sz="2200" dirty="0">
                <a:latin typeface="黑体" panose="02010609060101010101" pitchFamily="49" charset="-122"/>
                <a:ea typeface="黑体" panose="02010609060101010101" pitchFamily="49" charset="-122"/>
              </a:rPr>
              <a:t>附属设施是否正常操作</a:t>
            </a:r>
            <a:endParaRPr lang="zh-CN" altLang="en-US" sz="2200" dirty="0">
              <a:latin typeface="黑体" panose="02010609060101010101" pitchFamily="49" charset="-122"/>
              <a:ea typeface="黑体" panose="02010609060101010101" pitchFamily="49" charset="-122"/>
            </a:endParaRPr>
          </a:p>
        </p:txBody>
      </p:sp>
      <p:sp>
        <p:nvSpPr>
          <p:cNvPr id="20" name="矩形 19"/>
          <p:cNvSpPr/>
          <p:nvPr/>
        </p:nvSpPr>
        <p:spPr>
          <a:xfrm>
            <a:off x="7778212" y="6417621"/>
            <a:ext cx="3960440" cy="430887"/>
          </a:xfrm>
          <a:prstGeom prst="rect">
            <a:avLst/>
          </a:prstGeom>
        </p:spPr>
        <p:txBody>
          <a:bodyPr wrap="square">
            <a:spAutoFit/>
          </a:bodyPr>
          <a:lstStyle/>
          <a:p>
            <a:r>
              <a:rPr lang="zh-CN" altLang="en-US" sz="2200" dirty="0">
                <a:latin typeface="黑体" panose="02010609060101010101" pitchFamily="49" charset="-122"/>
                <a:ea typeface="黑体" panose="02010609060101010101" pitchFamily="49" charset="-122"/>
              </a:rPr>
              <a:t>流量与水位控制装置是否有效</a:t>
            </a:r>
            <a:endParaRPr lang="zh-CN" altLang="en-US" sz="2200" dirty="0">
              <a:latin typeface="黑体" panose="02010609060101010101" pitchFamily="49" charset="-122"/>
              <a:ea typeface="黑体" panose="02010609060101010101" pitchFamily="49" charset="-122"/>
            </a:endParaRPr>
          </a:p>
        </p:txBody>
      </p:sp>
      <p:sp>
        <p:nvSpPr>
          <p:cNvPr id="21" name="箭头: 左弧形 20"/>
          <p:cNvSpPr/>
          <p:nvPr/>
        </p:nvSpPr>
        <p:spPr>
          <a:xfrm>
            <a:off x="8733631" y="2987774"/>
            <a:ext cx="2827627" cy="205321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988833" y="3122696"/>
            <a:ext cx="2157898" cy="108012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27"/>
          <p:cNvSpPr/>
          <p:nvPr/>
        </p:nvSpPr>
        <p:spPr>
          <a:xfrm>
            <a:off x="4084973" y="1695179"/>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文本框 46"/>
          <p:cNvSpPr txBox="1"/>
          <p:nvPr/>
        </p:nvSpPr>
        <p:spPr>
          <a:xfrm>
            <a:off x="1048046" y="482886"/>
            <a:ext cx="923330"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试通水</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5" name="文本框 4"/>
          <p:cNvSpPr txBox="1"/>
          <p:nvPr/>
        </p:nvSpPr>
        <p:spPr>
          <a:xfrm>
            <a:off x="1487617" y="3370369"/>
            <a:ext cx="1160331"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步骤</a:t>
            </a:r>
            <a:endParaRPr lang="zh-CN" altLang="en-US" sz="3200" dirty="0">
              <a:latin typeface="黑体" panose="02010609060101010101" pitchFamily="49" charset="-122"/>
              <a:ea typeface="黑体" panose="02010609060101010101" pitchFamily="49" charset="-122"/>
            </a:endParaRPr>
          </a:p>
        </p:txBody>
      </p:sp>
      <p:sp>
        <p:nvSpPr>
          <p:cNvPr id="6" name="文本框 5"/>
          <p:cNvSpPr txBox="1"/>
          <p:nvPr/>
        </p:nvSpPr>
        <p:spPr>
          <a:xfrm>
            <a:off x="5277247" y="3955144"/>
            <a:ext cx="6768752" cy="2123658"/>
          </a:xfrm>
          <a:prstGeom prst="rect">
            <a:avLst/>
          </a:prstGeom>
          <a:noFill/>
        </p:spPr>
        <p:txBody>
          <a:bodyPr wrap="square" rtlCol="0">
            <a:spAutoFit/>
          </a:bodyPr>
          <a:lstStyle/>
          <a:p>
            <a:pPr algn="just" latinLnBrk="0"/>
            <a:r>
              <a:rPr lang="en-US" altLang="zh-CN" sz="2200" dirty="0">
                <a:latin typeface="黑体" panose="02010609060101010101" pitchFamily="49" charset="-122"/>
                <a:ea typeface="黑体" panose="02010609060101010101" pitchFamily="49" charset="-122"/>
              </a:rPr>
              <a:t>2.</a:t>
            </a:r>
            <a:r>
              <a:rPr lang="zh-CN" altLang="en-US" sz="2200" dirty="0">
                <a:latin typeface="黑体" panose="02010609060101010101" pitchFamily="49" charset="-122"/>
                <a:ea typeface="黑体" panose="02010609060101010101" pitchFamily="49" charset="-122"/>
              </a:rPr>
              <a:t> 建构筑物未进行充水试验的，充水按照设计要求一般分三次完成，即每充水</a:t>
            </a:r>
            <a:r>
              <a:rPr lang="en-US" altLang="zh-CN" sz="2200" dirty="0">
                <a:latin typeface="黑体" panose="02010609060101010101" pitchFamily="49" charset="-122"/>
                <a:ea typeface="黑体" panose="02010609060101010101" pitchFamily="49" charset="-122"/>
              </a:rPr>
              <a:t>1/3</a:t>
            </a:r>
            <a:r>
              <a:rPr lang="zh-CN" altLang="en-US" sz="2200" dirty="0">
                <a:latin typeface="黑体" panose="02010609060101010101" pitchFamily="49" charset="-122"/>
                <a:ea typeface="黑体" panose="02010609060101010101" pitchFamily="49" charset="-122"/>
              </a:rPr>
              <a:t>后，暂停</a:t>
            </a:r>
            <a:r>
              <a:rPr lang="en-US" altLang="zh-CN" sz="2200" dirty="0">
                <a:latin typeface="黑体" panose="02010609060101010101" pitchFamily="49" charset="-122"/>
                <a:ea typeface="黑体" panose="02010609060101010101" pitchFamily="49" charset="-122"/>
              </a:rPr>
              <a:t>3-8</a:t>
            </a:r>
            <a:r>
              <a:rPr lang="zh-CN" altLang="en-US" sz="2200" dirty="0">
                <a:latin typeface="黑体" panose="02010609060101010101" pitchFamily="49" charset="-122"/>
                <a:ea typeface="黑体" panose="02010609060101010101" pitchFamily="49" charset="-122"/>
              </a:rPr>
              <a:t>小时，检查液面动静及构筑物池体的渗漏和耐压情况</a:t>
            </a:r>
            <a:endParaRPr lang="en-US" altLang="zh-CN" sz="2200" dirty="0">
              <a:latin typeface="黑体" panose="02010609060101010101" pitchFamily="49" charset="-122"/>
              <a:ea typeface="黑体" panose="02010609060101010101" pitchFamily="49" charset="-122"/>
            </a:endParaRPr>
          </a:p>
          <a:p>
            <a:pPr algn="just" latinLnBrk="0"/>
            <a:endParaRPr lang="zh-CN" altLang="en-US" sz="2200" dirty="0">
              <a:latin typeface="黑体" panose="02010609060101010101" pitchFamily="49" charset="-122"/>
              <a:ea typeface="黑体" panose="02010609060101010101" pitchFamily="49" charset="-122"/>
            </a:endParaRPr>
          </a:p>
          <a:p>
            <a:pPr algn="just" latinLnBrk="0"/>
            <a:r>
              <a:rPr lang="zh-CN" altLang="en-US" sz="2200" dirty="0">
                <a:latin typeface="黑体" panose="02010609060101010101" pitchFamily="49" charset="-122"/>
                <a:ea typeface="黑体" panose="02010609060101010101" pitchFamily="49" charset="-122"/>
              </a:rPr>
              <a:t>注：已进行充水试验的建构筑物可一次充水至满负荷。</a:t>
            </a:r>
            <a:endParaRPr lang="zh-CN" altLang="en-US" sz="2200" dirty="0">
              <a:latin typeface="黑体" panose="02010609060101010101" pitchFamily="49" charset="-122"/>
              <a:ea typeface="黑体" panose="02010609060101010101" pitchFamily="49" charset="-122"/>
            </a:endParaRPr>
          </a:p>
          <a:p>
            <a:pPr algn="just"/>
            <a:endParaRPr lang="zh-CN" altLang="en-US" sz="2200" dirty="0">
              <a:latin typeface="黑体" panose="02010609060101010101" pitchFamily="49" charset="-122"/>
              <a:ea typeface="黑体" panose="02010609060101010101" pitchFamily="49" charset="-122"/>
            </a:endParaRPr>
          </a:p>
        </p:txBody>
      </p:sp>
      <p:pic>
        <p:nvPicPr>
          <p:cNvPr id="15" name="Picture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74388" y="1844802"/>
            <a:ext cx="422895" cy="422895"/>
          </a:xfrm>
          <a:prstGeom prst="rect">
            <a:avLst/>
          </a:prstGeom>
        </p:spPr>
      </p:pic>
      <p:sp>
        <p:nvSpPr>
          <p:cNvPr id="17" name="Oval 27"/>
          <p:cNvSpPr/>
          <p:nvPr/>
        </p:nvSpPr>
        <p:spPr>
          <a:xfrm>
            <a:off x="4084974" y="4685227"/>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74386" y="4859520"/>
            <a:ext cx="422895" cy="422895"/>
          </a:xfrm>
          <a:prstGeom prst="rect">
            <a:avLst/>
          </a:prstGeom>
        </p:spPr>
      </p:pic>
      <p:sp>
        <p:nvSpPr>
          <p:cNvPr id="7" name="矩形 6"/>
          <p:cNvSpPr/>
          <p:nvPr/>
        </p:nvSpPr>
        <p:spPr>
          <a:xfrm>
            <a:off x="5277247" y="1327165"/>
            <a:ext cx="6429375" cy="1785104"/>
          </a:xfrm>
          <a:prstGeom prst="rect">
            <a:avLst/>
          </a:prstGeom>
        </p:spPr>
        <p:txBody>
          <a:bodyPr>
            <a:spAutoFit/>
          </a:bodyPr>
          <a:lstStyle/>
          <a:p>
            <a:pPr algn="just"/>
            <a:r>
              <a:rPr lang="en-US" altLang="zh-CN" sz="2200" dirty="0">
                <a:latin typeface="黑体" panose="02010609060101010101" pitchFamily="49" charset="-122"/>
                <a:ea typeface="黑体" panose="02010609060101010101" pitchFamily="49" charset="-122"/>
              </a:rPr>
              <a:t>1. </a:t>
            </a:r>
            <a:r>
              <a:rPr lang="zh-CN" altLang="en-US" sz="2200" dirty="0">
                <a:latin typeface="黑体" panose="02010609060101010101" pitchFamily="49" charset="-122"/>
                <a:ea typeface="黑体" panose="02010609060101010101" pitchFamily="49" charset="-122"/>
              </a:rPr>
              <a:t>按设计工艺顺序向各单元进行充水试验；中小型工程可完全使用洁净水或轻度污染水（积水、雨水）；大型工程考虑到水资源节约，可用</a:t>
            </a:r>
            <a:r>
              <a:rPr lang="en-US" altLang="zh-CN" sz="2200" dirty="0">
                <a:latin typeface="黑体" panose="02010609060101010101" pitchFamily="49" charset="-122"/>
                <a:ea typeface="黑体" panose="02010609060101010101" pitchFamily="49" charset="-122"/>
              </a:rPr>
              <a:t>50%</a:t>
            </a:r>
            <a:r>
              <a:rPr lang="zh-CN" altLang="en-US" sz="2200" dirty="0">
                <a:latin typeface="黑体" panose="02010609060101010101" pitchFamily="49" charset="-122"/>
                <a:ea typeface="黑体" panose="02010609060101010101" pitchFamily="49" charset="-122"/>
              </a:rPr>
              <a:t>净水或轻污染水或生活污水，一半工业污水（一般按照设计要求进行）</a:t>
            </a:r>
            <a:endParaRPr lang="en-US" altLang="zh-CN" sz="2200" dirty="0">
              <a:latin typeface="黑体" panose="02010609060101010101" pitchFamily="49" charset="-122"/>
              <a:ea typeface="黑体" panose="02010609060101010101" pitchFamily="49" charset="-122"/>
            </a:endParaRPr>
          </a:p>
        </p:txBody>
      </p:sp>
      <p:cxnSp>
        <p:nvCxnSpPr>
          <p:cNvPr id="22" name="直接连接符 21"/>
          <p:cNvCxnSpPr>
            <a:stCxn id="8" idx="6"/>
          </p:cNvCxnSpPr>
          <p:nvPr/>
        </p:nvCxnSpPr>
        <p:spPr>
          <a:xfrm>
            <a:off x="3146731" y="3662756"/>
            <a:ext cx="345178"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7" name="直接连接符 26"/>
          <p:cNvCxnSpPr/>
          <p:nvPr/>
        </p:nvCxnSpPr>
        <p:spPr>
          <a:xfrm flipV="1">
            <a:off x="3491909" y="2080921"/>
            <a:ext cx="0" cy="1581835"/>
          </a:xfrm>
          <a:prstGeom prst="line">
            <a:avLst/>
          </a:prstGeom>
          <a:ln w="25400"/>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a:off x="3491909" y="3662756"/>
            <a:ext cx="0" cy="1408213"/>
          </a:xfrm>
          <a:prstGeom prst="line">
            <a:avLst/>
          </a:prstGeom>
          <a:ln w="25400"/>
        </p:spPr>
        <p:style>
          <a:lnRef idx="1">
            <a:schemeClr val="dk1"/>
          </a:lnRef>
          <a:fillRef idx="0">
            <a:schemeClr val="dk1"/>
          </a:fillRef>
          <a:effectRef idx="0">
            <a:schemeClr val="dk1"/>
          </a:effectRef>
          <a:fontRef idx="minor">
            <a:schemeClr val="tx1"/>
          </a:fontRef>
        </p:style>
      </p:cxnSp>
      <p:cxnSp>
        <p:nvCxnSpPr>
          <p:cNvPr id="35" name="直接箭头连接符 34"/>
          <p:cNvCxnSpPr/>
          <p:nvPr/>
        </p:nvCxnSpPr>
        <p:spPr>
          <a:xfrm>
            <a:off x="3491909" y="5070969"/>
            <a:ext cx="48919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p:cNvCxnSpPr/>
          <p:nvPr/>
        </p:nvCxnSpPr>
        <p:spPr>
          <a:xfrm>
            <a:off x="3491909" y="2080921"/>
            <a:ext cx="48919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文本框 46"/>
          <p:cNvSpPr txBox="1"/>
          <p:nvPr/>
        </p:nvSpPr>
        <p:spPr>
          <a:xfrm>
            <a:off x="1048046" y="482886"/>
            <a:ext cx="1231106"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单机调试</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2" name="矩形 1"/>
          <p:cNvSpPr/>
          <p:nvPr/>
        </p:nvSpPr>
        <p:spPr>
          <a:xfrm>
            <a:off x="4269135" y="1670075"/>
            <a:ext cx="5832648" cy="769441"/>
          </a:xfrm>
          <a:prstGeom prst="rect">
            <a:avLst/>
          </a:prstGeom>
        </p:spPr>
        <p:txBody>
          <a:bodyPr wrap="square">
            <a:spAutoFit/>
          </a:bodyPr>
          <a:lstStyle/>
          <a:p>
            <a:pPr algn="just"/>
            <a:r>
              <a:rPr lang="zh-CN" altLang="en-US" sz="2200" dirty="0">
                <a:latin typeface="黑体" panose="02010609060101010101" pitchFamily="49" charset="-122"/>
                <a:ea typeface="黑体" panose="02010609060101010101" pitchFamily="49" charset="-122"/>
              </a:rPr>
              <a:t>工艺设计中单独工作运行的设备、装置均称为单机。应在</a:t>
            </a:r>
            <a:r>
              <a:rPr lang="zh-CN" altLang="en-US" sz="2200" dirty="0">
                <a:solidFill>
                  <a:srgbClr val="FF0000"/>
                </a:solidFill>
                <a:latin typeface="黑体" panose="02010609060101010101" pitchFamily="49" charset="-122"/>
                <a:ea typeface="黑体" panose="02010609060101010101" pitchFamily="49" charset="-122"/>
              </a:rPr>
              <a:t>充水后</a:t>
            </a:r>
            <a:r>
              <a:rPr lang="zh-CN" altLang="en-US" sz="2200" dirty="0">
                <a:latin typeface="黑体" panose="02010609060101010101" pitchFamily="49" charset="-122"/>
                <a:ea typeface="黑体" panose="02010609060101010101" pitchFamily="49" charset="-122"/>
              </a:rPr>
              <a:t>，进行单机调试</a:t>
            </a:r>
            <a:endParaRPr lang="zh-CN" altLang="en-US" sz="2200" dirty="0">
              <a:latin typeface="黑体" panose="02010609060101010101" pitchFamily="49" charset="-122"/>
              <a:ea typeface="黑体" panose="02010609060101010101" pitchFamily="49" charset="-122"/>
            </a:endParaRPr>
          </a:p>
        </p:txBody>
      </p:sp>
      <p:sp>
        <p:nvSpPr>
          <p:cNvPr id="3" name="矩形 2"/>
          <p:cNvSpPr/>
          <p:nvPr/>
        </p:nvSpPr>
        <p:spPr>
          <a:xfrm>
            <a:off x="4269135" y="3283791"/>
            <a:ext cx="6959104" cy="1514261"/>
          </a:xfrm>
          <a:prstGeom prst="rect">
            <a:avLst/>
          </a:prstGeom>
        </p:spPr>
        <p:txBody>
          <a:bodyPr wrap="square">
            <a:spAutoFit/>
          </a:bodyPr>
          <a:lstStyle/>
          <a:p>
            <a:pPr algn="just">
              <a:lnSpc>
                <a:spcPct val="140000"/>
              </a:lnSpc>
            </a:pPr>
            <a:r>
              <a:rPr lang="zh-CN" altLang="en-US" sz="2200" dirty="0">
                <a:latin typeface="黑体" panose="02010609060101010101" pitchFamily="49" charset="-122"/>
                <a:ea typeface="黑体" panose="02010609060101010101" pitchFamily="49" charset="-122"/>
              </a:rPr>
              <a:t>（</a:t>
            </a:r>
            <a:r>
              <a:rPr lang="en-US" altLang="zh-CN" sz="2200" dirty="0">
                <a:latin typeface="黑体" panose="02010609060101010101" pitchFamily="49" charset="-122"/>
                <a:ea typeface="黑体" panose="02010609060101010101" pitchFamily="49" charset="-122"/>
              </a:rPr>
              <a:t>1</a:t>
            </a:r>
            <a:r>
              <a:rPr lang="zh-CN" altLang="en-US" sz="2200" dirty="0">
                <a:latin typeface="黑体" panose="02010609060101010101" pitchFamily="49" charset="-122"/>
                <a:ea typeface="黑体" panose="02010609060101010101" pitchFamily="49" charset="-122"/>
              </a:rPr>
              <a:t>）单机调试应严格按照说明书的程序进行，单机连续运行</a:t>
            </a:r>
            <a:r>
              <a:rPr lang="zh-CN" altLang="en-US" sz="2200" dirty="0">
                <a:solidFill>
                  <a:srgbClr val="FF0000"/>
                </a:solidFill>
                <a:latin typeface="黑体" panose="02010609060101010101" pitchFamily="49" charset="-122"/>
                <a:ea typeface="黑体" panose="02010609060101010101" pitchFamily="49" charset="-122"/>
              </a:rPr>
              <a:t>不少于</a:t>
            </a:r>
            <a:r>
              <a:rPr lang="en-US" altLang="zh-CN" sz="2200" dirty="0">
                <a:solidFill>
                  <a:srgbClr val="FF0000"/>
                </a:solidFill>
                <a:latin typeface="黑体" panose="02010609060101010101" pitchFamily="49" charset="-122"/>
                <a:ea typeface="黑体" panose="02010609060101010101" pitchFamily="49" charset="-122"/>
              </a:rPr>
              <a:t>2h </a:t>
            </a:r>
            <a:endParaRPr lang="zh-CN" altLang="en-US" sz="2200" dirty="0">
              <a:solidFill>
                <a:srgbClr val="FF0000"/>
              </a:solidFill>
              <a:latin typeface="黑体" panose="02010609060101010101" pitchFamily="49" charset="-122"/>
              <a:ea typeface="黑体" panose="02010609060101010101" pitchFamily="49" charset="-122"/>
            </a:endParaRPr>
          </a:p>
          <a:p>
            <a:pPr algn="just">
              <a:lnSpc>
                <a:spcPct val="140000"/>
              </a:lnSpc>
            </a:pPr>
            <a:r>
              <a:rPr lang="zh-CN" altLang="en-US" sz="2200" dirty="0">
                <a:latin typeface="黑体" panose="02010609060101010101" pitchFamily="49" charset="-122"/>
                <a:ea typeface="黑体" panose="02010609060101010101" pitchFamily="49" charset="-122"/>
              </a:rPr>
              <a:t>（</a:t>
            </a:r>
            <a:r>
              <a:rPr lang="en-US" altLang="zh-CN" sz="2200" dirty="0">
                <a:latin typeface="黑体" panose="02010609060101010101" pitchFamily="49" charset="-122"/>
                <a:ea typeface="黑体" panose="02010609060101010101" pitchFamily="49" charset="-122"/>
              </a:rPr>
              <a:t>2</a:t>
            </a:r>
            <a:r>
              <a:rPr lang="zh-CN" altLang="en-US" sz="2200" dirty="0">
                <a:latin typeface="黑体" panose="02010609060101010101" pitchFamily="49" charset="-122"/>
                <a:ea typeface="黑体" panose="02010609060101010101" pitchFamily="49" charset="-122"/>
              </a:rPr>
              <a:t>）单车运行试验后，应填写运行试车单，签字备查</a:t>
            </a:r>
            <a:endParaRPr lang="zh-CN" altLang="en-US" sz="2200" dirty="0">
              <a:latin typeface="黑体" panose="02010609060101010101" pitchFamily="49" charset="-122"/>
              <a:ea typeface="黑体" panose="02010609060101010101" pitchFamily="49" charset="-122"/>
            </a:endParaRPr>
          </a:p>
        </p:txBody>
      </p:sp>
      <p:sp>
        <p:nvSpPr>
          <p:cNvPr id="4" name="文本框 3"/>
          <p:cNvSpPr txBox="1"/>
          <p:nvPr/>
        </p:nvSpPr>
        <p:spPr>
          <a:xfrm>
            <a:off x="885064" y="1823665"/>
            <a:ext cx="1655877" cy="58477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p:spPr>
        <p:txBody>
          <a:bodyPr wrap="square" rtlCol="0">
            <a:spAutoFit/>
          </a:bodyPr>
          <a:lstStyle/>
          <a:p>
            <a:pPr algn="ctr"/>
            <a:r>
              <a:rPr lang="zh-CN" altLang="en-US" sz="3200" dirty="0">
                <a:latin typeface="黑体" panose="02010609060101010101" pitchFamily="49" charset="-122"/>
                <a:ea typeface="黑体" panose="02010609060101010101" pitchFamily="49" charset="-122"/>
              </a:rPr>
              <a:t>定义</a:t>
            </a:r>
            <a:endParaRPr lang="zh-CN" altLang="en-US" sz="3200" dirty="0">
              <a:latin typeface="黑体" panose="02010609060101010101" pitchFamily="49" charset="-122"/>
              <a:ea typeface="黑体" panose="02010609060101010101" pitchFamily="49" charset="-122"/>
            </a:endParaRPr>
          </a:p>
        </p:txBody>
      </p:sp>
      <p:sp>
        <p:nvSpPr>
          <p:cNvPr id="12" name="文本框 11"/>
          <p:cNvSpPr txBox="1"/>
          <p:nvPr/>
        </p:nvSpPr>
        <p:spPr>
          <a:xfrm>
            <a:off x="885065" y="3693135"/>
            <a:ext cx="1655878" cy="58477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p:spPr>
        <p:txBody>
          <a:bodyPr wrap="square" rtlCol="0">
            <a:spAutoFit/>
          </a:bodyPr>
          <a:lstStyle/>
          <a:p>
            <a:pPr algn="ctr"/>
            <a:r>
              <a:rPr lang="zh-CN" altLang="en-US" sz="3200" dirty="0">
                <a:latin typeface="黑体" panose="02010609060101010101" pitchFamily="49" charset="-122"/>
                <a:ea typeface="黑体" panose="02010609060101010101" pitchFamily="49" charset="-122"/>
              </a:rPr>
              <a:t>注意</a:t>
            </a:r>
            <a:endParaRPr lang="zh-CN" altLang="en-US" sz="3200" dirty="0">
              <a:latin typeface="黑体" panose="02010609060101010101" pitchFamily="49" charset="-122"/>
              <a:ea typeface="黑体" panose="02010609060101010101" pitchFamily="49" charset="-122"/>
            </a:endParaRPr>
          </a:p>
        </p:txBody>
      </p:sp>
      <p:sp>
        <p:nvSpPr>
          <p:cNvPr id="13" name="AutoShape 6"/>
          <p:cNvSpPr/>
          <p:nvPr/>
        </p:nvSpPr>
        <p:spPr bwMode="auto">
          <a:xfrm>
            <a:off x="3261023" y="1785456"/>
            <a:ext cx="66110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D2833"/>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cs typeface="+mn-ea"/>
              <a:sym typeface="+mn-lt"/>
            </a:endParaRPr>
          </a:p>
        </p:txBody>
      </p:sp>
      <p:sp>
        <p:nvSpPr>
          <p:cNvPr id="14" name="AutoShape 12"/>
          <p:cNvSpPr/>
          <p:nvPr/>
        </p:nvSpPr>
        <p:spPr bwMode="auto">
          <a:xfrm>
            <a:off x="3471339" y="1995801"/>
            <a:ext cx="240475" cy="240507"/>
          </a:xfrm>
          <a:custGeom>
            <a:avLst/>
            <a:gdLst>
              <a:gd name="T0" fmla="*/ 240506 w 21376"/>
              <a:gd name="T1" fmla="*/ 240507 h 21600"/>
              <a:gd name="T2" fmla="*/ 240506 w 21376"/>
              <a:gd name="T3" fmla="*/ 240507 h 21600"/>
              <a:gd name="T4" fmla="*/ 240506 w 21376"/>
              <a:gd name="T5" fmla="*/ 240507 h 21600"/>
              <a:gd name="T6" fmla="*/ 240506 w 21376"/>
              <a:gd name="T7" fmla="*/ 2405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cs typeface="+mn-ea"/>
              <a:sym typeface="+mn-lt"/>
            </a:endParaRPr>
          </a:p>
        </p:txBody>
      </p:sp>
      <p:sp>
        <p:nvSpPr>
          <p:cNvPr id="15" name="AutoShape 6"/>
          <p:cNvSpPr/>
          <p:nvPr/>
        </p:nvSpPr>
        <p:spPr bwMode="auto">
          <a:xfrm>
            <a:off x="3261023" y="3693135"/>
            <a:ext cx="66110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D2833"/>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cs typeface="+mn-ea"/>
              <a:sym typeface="+mn-lt"/>
            </a:endParaRPr>
          </a:p>
        </p:txBody>
      </p:sp>
      <p:sp>
        <p:nvSpPr>
          <p:cNvPr id="16" name="AutoShape 12"/>
          <p:cNvSpPr/>
          <p:nvPr/>
        </p:nvSpPr>
        <p:spPr bwMode="auto">
          <a:xfrm>
            <a:off x="3471339" y="3910615"/>
            <a:ext cx="240475" cy="240507"/>
          </a:xfrm>
          <a:custGeom>
            <a:avLst/>
            <a:gdLst>
              <a:gd name="T0" fmla="*/ 240506 w 21376"/>
              <a:gd name="T1" fmla="*/ 240507 h 21600"/>
              <a:gd name="T2" fmla="*/ 240506 w 21376"/>
              <a:gd name="T3" fmla="*/ 240507 h 21600"/>
              <a:gd name="T4" fmla="*/ 240506 w 21376"/>
              <a:gd name="T5" fmla="*/ 240507 h 21600"/>
              <a:gd name="T6" fmla="*/ 240506 w 21376"/>
              <a:gd name="T7" fmla="*/ 2405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6429375" y="606065"/>
            <a:ext cx="4248472" cy="864096"/>
          </a:xfrm>
          <a:prstGeom prst="ellipse">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文本框 46"/>
          <p:cNvSpPr txBox="1"/>
          <p:nvPr/>
        </p:nvSpPr>
        <p:spPr>
          <a:xfrm>
            <a:off x="1048046" y="482886"/>
            <a:ext cx="1231106"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单元调试</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4" name="矩形 3"/>
          <p:cNvSpPr/>
          <p:nvPr/>
        </p:nvSpPr>
        <p:spPr>
          <a:xfrm>
            <a:off x="2108895" y="1816125"/>
            <a:ext cx="8255247" cy="4154984"/>
          </a:xfrm>
          <a:prstGeom prst="rect">
            <a:avLst/>
          </a:prstGeom>
        </p:spPr>
        <p:txBody>
          <a:bodyPr wrap="square">
            <a:spAutoFit/>
          </a:bodyPr>
          <a:lstStyle/>
          <a:p>
            <a:pPr marL="457200" indent="-457200" algn="just">
              <a:buAutoNum type="arabicPeriod"/>
            </a:pPr>
            <a:r>
              <a:rPr lang="zh-CN" altLang="en-US" sz="2200" dirty="0">
                <a:latin typeface="黑体" panose="02010609060101010101" pitchFamily="49" charset="-122"/>
                <a:ea typeface="黑体" panose="02010609060101010101" pitchFamily="49" charset="-122"/>
              </a:rPr>
              <a:t>单元调试是按水处理设计的</a:t>
            </a:r>
            <a:r>
              <a:rPr lang="zh-CN" altLang="en-US" sz="2200" dirty="0">
                <a:solidFill>
                  <a:srgbClr val="FF0000"/>
                </a:solidFill>
                <a:latin typeface="黑体" panose="02010609060101010101" pitchFamily="49" charset="-122"/>
                <a:ea typeface="黑体" panose="02010609060101010101" pitchFamily="49" charset="-122"/>
              </a:rPr>
              <a:t>每个工艺单元</a:t>
            </a:r>
            <a:r>
              <a:rPr lang="zh-CN" altLang="en-US" sz="2200" dirty="0">
                <a:latin typeface="黑体" panose="02010609060101010101" pitchFamily="49" charset="-122"/>
                <a:ea typeface="黑体" panose="02010609060101010101" pitchFamily="49" charset="-122"/>
              </a:rPr>
              <a:t>进行的，如格栅单元、调节池单元等单元的不同要求进行的</a:t>
            </a:r>
            <a:endParaRPr lang="en-US" altLang="zh-CN" sz="2200" dirty="0">
              <a:latin typeface="黑体" panose="02010609060101010101" pitchFamily="49" charset="-122"/>
              <a:ea typeface="黑体" panose="02010609060101010101" pitchFamily="49" charset="-122"/>
            </a:endParaRPr>
          </a:p>
          <a:p>
            <a:pPr algn="just"/>
            <a:endParaRPr lang="zh-CN" altLang="en-US" sz="2200" dirty="0">
              <a:latin typeface="黑体" panose="02010609060101010101" pitchFamily="49" charset="-122"/>
              <a:ea typeface="黑体" panose="02010609060101010101" pitchFamily="49" charset="-122"/>
            </a:endParaRPr>
          </a:p>
          <a:p>
            <a:pPr algn="just"/>
            <a:r>
              <a:rPr lang="en-US" altLang="zh-CN" sz="2200" dirty="0">
                <a:latin typeface="黑体" panose="02010609060101010101" pitchFamily="49" charset="-122"/>
                <a:ea typeface="黑体" panose="02010609060101010101" pitchFamily="49" charset="-122"/>
              </a:rPr>
              <a:t>2. </a:t>
            </a:r>
            <a:r>
              <a:rPr lang="zh-CN" altLang="en-US" sz="2200" dirty="0">
                <a:latin typeface="黑体" panose="02010609060101010101" pitchFamily="49" charset="-122"/>
                <a:ea typeface="黑体" panose="02010609060101010101" pitchFamily="49" charset="-122"/>
              </a:rPr>
              <a:t>单元调试是在单元内单台设备试车基础上进行的，单元试车是检查</a:t>
            </a:r>
            <a:r>
              <a:rPr lang="zh-CN" altLang="en-US" sz="2200" dirty="0">
                <a:solidFill>
                  <a:srgbClr val="FF0000"/>
                </a:solidFill>
                <a:latin typeface="黑体" panose="02010609060101010101" pitchFamily="49" charset="-122"/>
                <a:ea typeface="黑体" panose="02010609060101010101" pitchFamily="49" charset="-122"/>
              </a:rPr>
              <a:t>单元内各设备连动运行</a:t>
            </a:r>
            <a:r>
              <a:rPr lang="zh-CN" altLang="en-US" sz="2200" dirty="0">
                <a:latin typeface="黑体" panose="02010609060101010101" pitchFamily="49" charset="-122"/>
                <a:ea typeface="黑体" panose="02010609060101010101" pitchFamily="49" charset="-122"/>
              </a:rPr>
              <a:t>情况，并应能保证单元正常工作</a:t>
            </a:r>
            <a:endParaRPr lang="en-US" altLang="zh-CN" sz="2200" dirty="0">
              <a:latin typeface="黑体" panose="02010609060101010101" pitchFamily="49" charset="-122"/>
              <a:ea typeface="黑体" panose="02010609060101010101" pitchFamily="49" charset="-122"/>
            </a:endParaRPr>
          </a:p>
          <a:p>
            <a:pPr algn="just"/>
            <a:endParaRPr lang="zh-CN" altLang="en-US" sz="2200" dirty="0">
              <a:latin typeface="黑体" panose="02010609060101010101" pitchFamily="49" charset="-122"/>
              <a:ea typeface="黑体" panose="02010609060101010101" pitchFamily="49" charset="-122"/>
            </a:endParaRPr>
          </a:p>
          <a:p>
            <a:pPr algn="just"/>
            <a:r>
              <a:rPr lang="en-US" altLang="zh-CN" sz="2200" dirty="0">
                <a:latin typeface="黑体" panose="02010609060101010101" pitchFamily="49" charset="-122"/>
                <a:ea typeface="黑体" panose="02010609060101010101" pitchFamily="49" charset="-122"/>
              </a:rPr>
              <a:t>3.</a:t>
            </a:r>
            <a:r>
              <a:rPr lang="zh-CN" altLang="en-US" sz="2200" dirty="0">
                <a:latin typeface="黑体" panose="02010609060101010101" pitchFamily="49" charset="-122"/>
                <a:ea typeface="黑体" panose="02010609060101010101" pitchFamily="49" charset="-122"/>
              </a:rPr>
              <a:t> 单元试车</a:t>
            </a:r>
            <a:r>
              <a:rPr lang="zh-CN" altLang="en-US" sz="2200" dirty="0">
                <a:solidFill>
                  <a:srgbClr val="FF0000"/>
                </a:solidFill>
                <a:latin typeface="黑体" panose="02010609060101010101" pitchFamily="49" charset="-122"/>
                <a:ea typeface="黑体" panose="02010609060101010101" pitchFamily="49" charset="-122"/>
              </a:rPr>
              <a:t>只能解决设备的协调连动，而不能保证单元达到设计去除率的要求</a:t>
            </a:r>
            <a:r>
              <a:rPr lang="zh-CN" altLang="en-US" sz="2200" dirty="0">
                <a:latin typeface="黑体" panose="02010609060101010101" pitchFamily="49" charset="-122"/>
                <a:ea typeface="黑体" panose="02010609060101010101" pitchFamily="49" charset="-122"/>
              </a:rPr>
              <a:t>，因为它涉及到工艺条件、菌种等很多因素，需要</a:t>
            </a:r>
            <a:r>
              <a:rPr lang="zh-CN" altLang="en-US" sz="2200" dirty="0">
                <a:solidFill>
                  <a:srgbClr val="FF0000"/>
                </a:solidFill>
                <a:latin typeface="黑体" panose="02010609060101010101" pitchFamily="49" charset="-122"/>
                <a:ea typeface="黑体" panose="02010609060101010101" pitchFamily="49" charset="-122"/>
              </a:rPr>
              <a:t>在试运行中加以解决</a:t>
            </a:r>
            <a:endParaRPr lang="en-US" altLang="zh-CN" sz="2200" dirty="0">
              <a:solidFill>
                <a:srgbClr val="FF0000"/>
              </a:solidFill>
              <a:latin typeface="黑体" panose="02010609060101010101" pitchFamily="49" charset="-122"/>
              <a:ea typeface="黑体" panose="02010609060101010101" pitchFamily="49" charset="-122"/>
            </a:endParaRPr>
          </a:p>
          <a:p>
            <a:pPr algn="just"/>
            <a:endParaRPr lang="zh-CN" altLang="en-US" sz="2200" dirty="0">
              <a:latin typeface="黑体" panose="02010609060101010101" pitchFamily="49" charset="-122"/>
              <a:ea typeface="黑体" panose="02010609060101010101" pitchFamily="49" charset="-122"/>
            </a:endParaRPr>
          </a:p>
          <a:p>
            <a:pPr algn="just"/>
            <a:r>
              <a:rPr lang="en-US" altLang="zh-CN" sz="2200" dirty="0">
                <a:latin typeface="黑体" panose="02010609060101010101" pitchFamily="49" charset="-122"/>
                <a:ea typeface="黑体" panose="02010609060101010101" pitchFamily="49" charset="-122"/>
              </a:rPr>
              <a:t>4. </a:t>
            </a:r>
            <a:r>
              <a:rPr lang="zh-CN" altLang="en-US" sz="2200" dirty="0">
                <a:latin typeface="黑体" panose="02010609060101010101" pitchFamily="49" charset="-122"/>
                <a:ea typeface="黑体" panose="02010609060101010101" pitchFamily="49" charset="-122"/>
              </a:rPr>
              <a:t>不同工艺单元应有不同的试车方法，应按照设计的详细补充规程执行</a:t>
            </a:r>
            <a:endParaRPr lang="zh-CN" altLang="en-US" sz="2200" dirty="0">
              <a:latin typeface="黑体" panose="02010609060101010101" pitchFamily="49" charset="-122"/>
              <a:ea typeface="黑体" panose="02010609060101010101" pitchFamily="49" charset="-122"/>
            </a:endParaRPr>
          </a:p>
        </p:txBody>
      </p:sp>
      <p:sp>
        <p:nvSpPr>
          <p:cNvPr id="13" name="文本框 12"/>
          <p:cNvSpPr txBox="1"/>
          <p:nvPr/>
        </p:nvSpPr>
        <p:spPr>
          <a:xfrm>
            <a:off x="7725519" y="791892"/>
            <a:ext cx="1641475" cy="492443"/>
          </a:xfrm>
          <a:prstGeom prst="rect">
            <a:avLst/>
          </a:prstGeom>
          <a:noFill/>
        </p:spPr>
        <p:txBody>
          <a:bodyPr wrap="none" lIns="0" tIns="0" rIns="0" bIns="0" rtlCol="0">
            <a:spAutoFit/>
          </a:bodyPr>
          <a:lstStyle/>
          <a:p>
            <a:pPr defTabSz="963930"/>
            <a:r>
              <a:rPr lang="zh-CN" altLang="en-US" sz="3200" dirty="0">
                <a:latin typeface="黑体" panose="02010609060101010101" pitchFamily="49" charset="-122"/>
                <a:ea typeface="黑体" panose="02010609060101010101" pitchFamily="49" charset="-122"/>
                <a:cs typeface="+mn-ea"/>
                <a:sym typeface="+mn-lt"/>
              </a:rPr>
              <a:t>单元调试</a:t>
            </a:r>
            <a:endParaRPr lang="zh-CN" altLang="en-US" sz="3200" dirty="0">
              <a:latin typeface="黑体" panose="02010609060101010101" pitchFamily="49" charset="-122"/>
              <a:ea typeface="黑体" panose="02010609060101010101" pitchFamily="49" charset="-122"/>
              <a:cs typeface="+mn-ea"/>
              <a:sym typeface="+mn-lt"/>
            </a:endParaRPr>
          </a:p>
        </p:txBody>
      </p:sp>
      <p:sp>
        <p:nvSpPr>
          <p:cNvPr id="15" name="AutoShape 7"/>
          <p:cNvSpPr/>
          <p:nvPr/>
        </p:nvSpPr>
        <p:spPr bwMode="auto">
          <a:xfrm>
            <a:off x="1485028" y="1960141"/>
            <a:ext cx="357142" cy="357187"/>
          </a:xfrm>
          <a:custGeom>
            <a:avLst/>
            <a:gdLst>
              <a:gd name="T0" fmla="*/ 357188 w 21600"/>
              <a:gd name="T1" fmla="*/ 357188 h 21600"/>
              <a:gd name="T2" fmla="*/ 357188 w 21600"/>
              <a:gd name="T3" fmla="*/ 357188 h 21600"/>
              <a:gd name="T4" fmla="*/ 357188 w 21600"/>
              <a:gd name="T5" fmla="*/ 357188 h 21600"/>
              <a:gd name="T6" fmla="*/ 357188 w 21600"/>
              <a:gd name="T7" fmla="*/ 357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2D2833"/>
          </a:solidFill>
          <a:ln>
            <a:noFill/>
          </a:ln>
          <a:effectLst/>
        </p:spPr>
        <p:txBody>
          <a:bodyPr lIns="19046" tIns="19046" rIns="19046" bIns="19046" anchor="ctr"/>
          <a:lstStyle/>
          <a:p>
            <a:endParaRPr lang="zh-CN" altLang="en-US">
              <a:solidFill>
                <a:schemeClr val="tx1">
                  <a:lumMod val="50000"/>
                  <a:lumOff val="50000"/>
                </a:schemeClr>
              </a:solidFill>
              <a:cs typeface="+mn-ea"/>
              <a:sym typeface="+mn-lt"/>
            </a:endParaRPr>
          </a:p>
        </p:txBody>
      </p:sp>
      <p:sp>
        <p:nvSpPr>
          <p:cNvPr id="16" name="AutoShape 19"/>
          <p:cNvSpPr/>
          <p:nvPr/>
        </p:nvSpPr>
        <p:spPr bwMode="auto">
          <a:xfrm>
            <a:off x="1474028" y="3101530"/>
            <a:ext cx="323809" cy="323849"/>
          </a:xfrm>
          <a:custGeom>
            <a:avLst/>
            <a:gdLst>
              <a:gd name="T0" fmla="*/ 323850 w 21600"/>
              <a:gd name="T1" fmla="*/ 323850 h 21600"/>
              <a:gd name="T2" fmla="*/ 323850 w 21600"/>
              <a:gd name="T3" fmla="*/ 323850 h 21600"/>
              <a:gd name="T4" fmla="*/ 323850 w 21600"/>
              <a:gd name="T5" fmla="*/ 323850 h 21600"/>
              <a:gd name="T6" fmla="*/ 323850 w 21600"/>
              <a:gd name="T7" fmla="*/ 3238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12" y="13470"/>
                </a:moveTo>
                <a:cubicBezTo>
                  <a:pt x="18612" y="13470"/>
                  <a:pt x="21600" y="12077"/>
                  <a:pt x="21600" y="12077"/>
                </a:cubicBezTo>
                <a:cubicBezTo>
                  <a:pt x="21600" y="9754"/>
                  <a:pt x="21600" y="9754"/>
                  <a:pt x="21600" y="9754"/>
                </a:cubicBezTo>
                <a:cubicBezTo>
                  <a:pt x="21600" y="9522"/>
                  <a:pt x="18612" y="8361"/>
                  <a:pt x="18612" y="8361"/>
                </a:cubicBezTo>
                <a:cubicBezTo>
                  <a:pt x="18153" y="7200"/>
                  <a:pt x="18153" y="7200"/>
                  <a:pt x="18153" y="7200"/>
                </a:cubicBezTo>
                <a:cubicBezTo>
                  <a:pt x="18153" y="7200"/>
                  <a:pt x="19531" y="4180"/>
                  <a:pt x="19302" y="3948"/>
                </a:cubicBezTo>
                <a:cubicBezTo>
                  <a:pt x="17693" y="2322"/>
                  <a:pt x="17693" y="2322"/>
                  <a:pt x="17693" y="2322"/>
                </a:cubicBezTo>
                <a:cubicBezTo>
                  <a:pt x="17463" y="2322"/>
                  <a:pt x="14706" y="3716"/>
                  <a:pt x="14706" y="3716"/>
                </a:cubicBezTo>
                <a:cubicBezTo>
                  <a:pt x="13327" y="3019"/>
                  <a:pt x="13327" y="3019"/>
                  <a:pt x="13327" y="3019"/>
                </a:cubicBezTo>
                <a:cubicBezTo>
                  <a:pt x="13327" y="3019"/>
                  <a:pt x="12178" y="0"/>
                  <a:pt x="11948" y="0"/>
                </a:cubicBezTo>
                <a:cubicBezTo>
                  <a:pt x="9651" y="0"/>
                  <a:pt x="9651" y="0"/>
                  <a:pt x="9651" y="0"/>
                </a:cubicBezTo>
                <a:cubicBezTo>
                  <a:pt x="9421" y="0"/>
                  <a:pt x="8272" y="3019"/>
                  <a:pt x="8272" y="3019"/>
                </a:cubicBezTo>
                <a:cubicBezTo>
                  <a:pt x="6893" y="3716"/>
                  <a:pt x="6893" y="3716"/>
                  <a:pt x="6893" y="3716"/>
                </a:cubicBezTo>
                <a:cubicBezTo>
                  <a:pt x="6893" y="3716"/>
                  <a:pt x="3906" y="2322"/>
                  <a:pt x="3906" y="2554"/>
                </a:cubicBezTo>
                <a:cubicBezTo>
                  <a:pt x="2297" y="4180"/>
                  <a:pt x="2297" y="4180"/>
                  <a:pt x="2297" y="4180"/>
                </a:cubicBezTo>
                <a:cubicBezTo>
                  <a:pt x="2068" y="4180"/>
                  <a:pt x="3446" y="7200"/>
                  <a:pt x="3446" y="7200"/>
                </a:cubicBezTo>
                <a:cubicBezTo>
                  <a:pt x="2987" y="8361"/>
                  <a:pt x="2987" y="8361"/>
                  <a:pt x="2987" y="8361"/>
                </a:cubicBezTo>
                <a:cubicBezTo>
                  <a:pt x="2987" y="8361"/>
                  <a:pt x="0" y="9522"/>
                  <a:pt x="0" y="9754"/>
                </a:cubicBezTo>
                <a:cubicBezTo>
                  <a:pt x="0" y="12077"/>
                  <a:pt x="0" y="12077"/>
                  <a:pt x="0" y="12077"/>
                </a:cubicBezTo>
                <a:cubicBezTo>
                  <a:pt x="0" y="12309"/>
                  <a:pt x="2987" y="13470"/>
                  <a:pt x="2987" y="13470"/>
                </a:cubicBezTo>
                <a:cubicBezTo>
                  <a:pt x="3446" y="14632"/>
                  <a:pt x="3446" y="14632"/>
                  <a:pt x="3446" y="14632"/>
                </a:cubicBezTo>
                <a:cubicBezTo>
                  <a:pt x="3446" y="14632"/>
                  <a:pt x="2068" y="17651"/>
                  <a:pt x="2297" y="17651"/>
                </a:cubicBezTo>
                <a:cubicBezTo>
                  <a:pt x="3906" y="19509"/>
                  <a:pt x="3906" y="19509"/>
                  <a:pt x="3906" y="19509"/>
                </a:cubicBezTo>
                <a:cubicBezTo>
                  <a:pt x="4136" y="19509"/>
                  <a:pt x="6893" y="18116"/>
                  <a:pt x="6893" y="18116"/>
                </a:cubicBezTo>
                <a:cubicBezTo>
                  <a:pt x="8272" y="18812"/>
                  <a:pt x="8272" y="18812"/>
                  <a:pt x="8272" y="18812"/>
                </a:cubicBezTo>
                <a:cubicBezTo>
                  <a:pt x="8272" y="18812"/>
                  <a:pt x="9421" y="21600"/>
                  <a:pt x="9651" y="21600"/>
                </a:cubicBezTo>
                <a:cubicBezTo>
                  <a:pt x="11948" y="21600"/>
                  <a:pt x="11948" y="21600"/>
                  <a:pt x="11948" y="21600"/>
                </a:cubicBezTo>
                <a:cubicBezTo>
                  <a:pt x="12178" y="21600"/>
                  <a:pt x="13327" y="18812"/>
                  <a:pt x="13327" y="18812"/>
                </a:cubicBezTo>
                <a:cubicBezTo>
                  <a:pt x="14706" y="18116"/>
                  <a:pt x="14706" y="18116"/>
                  <a:pt x="14706" y="18116"/>
                </a:cubicBezTo>
                <a:cubicBezTo>
                  <a:pt x="14706" y="18116"/>
                  <a:pt x="17693" y="19509"/>
                  <a:pt x="17693" y="19277"/>
                </a:cubicBezTo>
                <a:cubicBezTo>
                  <a:pt x="19302" y="17651"/>
                  <a:pt x="19302" y="17651"/>
                  <a:pt x="19302" y="17651"/>
                </a:cubicBezTo>
                <a:cubicBezTo>
                  <a:pt x="19531" y="17651"/>
                  <a:pt x="18153" y="14632"/>
                  <a:pt x="18153" y="14632"/>
                </a:cubicBezTo>
                <a:lnTo>
                  <a:pt x="18612" y="13470"/>
                </a:lnTo>
                <a:close/>
                <a:moveTo>
                  <a:pt x="10800" y="14400"/>
                </a:moveTo>
                <a:cubicBezTo>
                  <a:pt x="8961" y="14400"/>
                  <a:pt x="7353" y="12774"/>
                  <a:pt x="7353" y="10916"/>
                </a:cubicBezTo>
                <a:cubicBezTo>
                  <a:pt x="7353" y="9058"/>
                  <a:pt x="8961" y="7432"/>
                  <a:pt x="10800" y="7432"/>
                </a:cubicBezTo>
                <a:cubicBezTo>
                  <a:pt x="12638" y="7432"/>
                  <a:pt x="14246" y="9058"/>
                  <a:pt x="14246" y="10916"/>
                </a:cubicBezTo>
                <a:cubicBezTo>
                  <a:pt x="14246" y="12774"/>
                  <a:pt x="12638" y="14400"/>
                  <a:pt x="10800" y="14400"/>
                </a:cubicBezTo>
                <a:close/>
              </a:path>
            </a:pathLst>
          </a:custGeom>
          <a:solidFill>
            <a:srgbClr val="00B0F0"/>
          </a:solidFill>
          <a:ln>
            <a:noFill/>
          </a:ln>
          <a:effectLst/>
        </p:spPr>
        <p:txBody>
          <a:bodyPr lIns="22854" tIns="22854" rIns="22854" bIns="22854"/>
          <a:lstStyle/>
          <a:p>
            <a:endParaRPr lang="zh-CN" altLang="en-US">
              <a:solidFill>
                <a:schemeClr val="tx1">
                  <a:lumMod val="50000"/>
                  <a:lumOff val="50000"/>
                </a:schemeClr>
              </a:solidFill>
              <a:cs typeface="+mn-ea"/>
              <a:sym typeface="+mn-lt"/>
            </a:endParaRPr>
          </a:p>
        </p:txBody>
      </p:sp>
      <p:grpSp>
        <p:nvGrpSpPr>
          <p:cNvPr id="21" name="Group 10"/>
          <p:cNvGrpSpPr/>
          <p:nvPr/>
        </p:nvGrpSpPr>
        <p:grpSpPr bwMode="auto">
          <a:xfrm>
            <a:off x="1474028" y="5324639"/>
            <a:ext cx="355554" cy="355600"/>
            <a:chOff x="-16934" y="-16934"/>
            <a:chExt cx="711201" cy="711201"/>
          </a:xfrm>
          <a:solidFill>
            <a:srgbClr val="00B0F0"/>
          </a:solidFill>
        </p:grpSpPr>
        <p:sp>
          <p:nvSpPr>
            <p:cNvPr id="22" name="AutoShape 11"/>
            <p:cNvSpPr/>
            <p:nvPr/>
          </p:nvSpPr>
          <p:spPr bwMode="auto">
            <a:xfrm>
              <a:off x="-16934" y="-16934"/>
              <a:ext cx="711201" cy="711201"/>
            </a:xfrm>
            <a:custGeom>
              <a:avLst/>
              <a:gdLst>
                <a:gd name="T0" fmla="*/ 355601 w 21600"/>
                <a:gd name="T1" fmla="*/ 355601 h 21600"/>
                <a:gd name="T2" fmla="*/ 355601 w 21600"/>
                <a:gd name="T3" fmla="*/ 355601 h 21600"/>
                <a:gd name="T4" fmla="*/ 355601 w 21600"/>
                <a:gd name="T5" fmla="*/ 355601 h 21600"/>
                <a:gd name="T6" fmla="*/ 355601 w 21600"/>
                <a:gd name="T7" fmla="*/ 3556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780" y="0"/>
                    <a:pt x="0" y="4780"/>
                    <a:pt x="0" y="10800"/>
                  </a:cubicBezTo>
                  <a:cubicBezTo>
                    <a:pt x="0" y="16819"/>
                    <a:pt x="4780" y="21599"/>
                    <a:pt x="10800" y="21599"/>
                  </a:cubicBezTo>
                  <a:cubicBezTo>
                    <a:pt x="16642" y="21599"/>
                    <a:pt x="21600" y="16819"/>
                    <a:pt x="21600" y="10800"/>
                  </a:cubicBezTo>
                  <a:cubicBezTo>
                    <a:pt x="21600" y="4780"/>
                    <a:pt x="16642" y="0"/>
                    <a:pt x="10800" y="0"/>
                  </a:cubicBezTo>
                  <a:close/>
                  <a:moveTo>
                    <a:pt x="11331" y="19298"/>
                  </a:moveTo>
                  <a:cubicBezTo>
                    <a:pt x="11331" y="18059"/>
                    <a:pt x="11331" y="18059"/>
                    <a:pt x="11331" y="18059"/>
                  </a:cubicBezTo>
                  <a:cubicBezTo>
                    <a:pt x="10091" y="18059"/>
                    <a:pt x="10091" y="18059"/>
                    <a:pt x="10091" y="18059"/>
                  </a:cubicBezTo>
                  <a:cubicBezTo>
                    <a:pt x="10091" y="19298"/>
                    <a:pt x="10091" y="19298"/>
                    <a:pt x="10091" y="19298"/>
                  </a:cubicBezTo>
                  <a:cubicBezTo>
                    <a:pt x="8144" y="19121"/>
                    <a:pt x="6550" y="18413"/>
                    <a:pt x="5134" y="17173"/>
                  </a:cubicBezTo>
                  <a:cubicBezTo>
                    <a:pt x="5134" y="17173"/>
                    <a:pt x="5134" y="17173"/>
                    <a:pt x="4957" y="17173"/>
                  </a:cubicBezTo>
                  <a:cubicBezTo>
                    <a:pt x="4957" y="16996"/>
                    <a:pt x="4780" y="16996"/>
                    <a:pt x="4780" y="16819"/>
                  </a:cubicBezTo>
                  <a:cubicBezTo>
                    <a:pt x="4603" y="16819"/>
                    <a:pt x="4426" y="16642"/>
                    <a:pt x="4426" y="16465"/>
                  </a:cubicBezTo>
                  <a:cubicBezTo>
                    <a:pt x="4426" y="16465"/>
                    <a:pt x="4426" y="16465"/>
                    <a:pt x="4249" y="16465"/>
                  </a:cubicBezTo>
                  <a:cubicBezTo>
                    <a:pt x="3186" y="15049"/>
                    <a:pt x="2301" y="13278"/>
                    <a:pt x="2301" y="11508"/>
                  </a:cubicBezTo>
                  <a:cubicBezTo>
                    <a:pt x="3540" y="11508"/>
                    <a:pt x="3540" y="11508"/>
                    <a:pt x="3540" y="11508"/>
                  </a:cubicBezTo>
                  <a:cubicBezTo>
                    <a:pt x="3540" y="10268"/>
                    <a:pt x="3540" y="10268"/>
                    <a:pt x="3540" y="10268"/>
                  </a:cubicBezTo>
                  <a:cubicBezTo>
                    <a:pt x="2301" y="10268"/>
                    <a:pt x="2301" y="10268"/>
                    <a:pt x="2301" y="10268"/>
                  </a:cubicBezTo>
                  <a:cubicBezTo>
                    <a:pt x="2655" y="6019"/>
                    <a:pt x="5842" y="2655"/>
                    <a:pt x="10091" y="2301"/>
                  </a:cubicBezTo>
                  <a:cubicBezTo>
                    <a:pt x="10091" y="3540"/>
                    <a:pt x="10091" y="3540"/>
                    <a:pt x="10091" y="3540"/>
                  </a:cubicBezTo>
                  <a:cubicBezTo>
                    <a:pt x="11331" y="3540"/>
                    <a:pt x="11331" y="3540"/>
                    <a:pt x="11331" y="3540"/>
                  </a:cubicBezTo>
                  <a:cubicBezTo>
                    <a:pt x="11331" y="2301"/>
                    <a:pt x="11331" y="2301"/>
                    <a:pt x="11331" y="2301"/>
                  </a:cubicBezTo>
                  <a:cubicBezTo>
                    <a:pt x="12570" y="2478"/>
                    <a:pt x="13632" y="2832"/>
                    <a:pt x="14695" y="3186"/>
                  </a:cubicBezTo>
                  <a:cubicBezTo>
                    <a:pt x="14695" y="3363"/>
                    <a:pt x="14695" y="3363"/>
                    <a:pt x="14695" y="3363"/>
                  </a:cubicBezTo>
                  <a:cubicBezTo>
                    <a:pt x="14872" y="3363"/>
                    <a:pt x="15049" y="3540"/>
                    <a:pt x="15226" y="3718"/>
                  </a:cubicBezTo>
                  <a:cubicBezTo>
                    <a:pt x="15403" y="3718"/>
                    <a:pt x="15403" y="3718"/>
                    <a:pt x="15403" y="3718"/>
                  </a:cubicBezTo>
                  <a:cubicBezTo>
                    <a:pt x="15580" y="3895"/>
                    <a:pt x="15757" y="3895"/>
                    <a:pt x="15934" y="4072"/>
                  </a:cubicBezTo>
                  <a:cubicBezTo>
                    <a:pt x="15934" y="4072"/>
                    <a:pt x="16111" y="4249"/>
                    <a:pt x="16111" y="4249"/>
                  </a:cubicBezTo>
                  <a:cubicBezTo>
                    <a:pt x="16288" y="4426"/>
                    <a:pt x="16288" y="4426"/>
                    <a:pt x="16465" y="4603"/>
                  </a:cubicBezTo>
                  <a:cubicBezTo>
                    <a:pt x="16642" y="4603"/>
                    <a:pt x="16642" y="4780"/>
                    <a:pt x="16642" y="4780"/>
                  </a:cubicBezTo>
                  <a:cubicBezTo>
                    <a:pt x="16819" y="4957"/>
                    <a:pt x="16996" y="4957"/>
                    <a:pt x="16996" y="5134"/>
                  </a:cubicBezTo>
                  <a:cubicBezTo>
                    <a:pt x="17173" y="5134"/>
                    <a:pt x="17173" y="5311"/>
                    <a:pt x="17350" y="5488"/>
                  </a:cubicBezTo>
                  <a:cubicBezTo>
                    <a:pt x="17350" y="5488"/>
                    <a:pt x="17350" y="5665"/>
                    <a:pt x="17527" y="5665"/>
                  </a:cubicBezTo>
                  <a:cubicBezTo>
                    <a:pt x="17527" y="5842"/>
                    <a:pt x="17704" y="6019"/>
                    <a:pt x="17881" y="6196"/>
                  </a:cubicBezTo>
                  <a:cubicBezTo>
                    <a:pt x="17881" y="6196"/>
                    <a:pt x="17881" y="6196"/>
                    <a:pt x="17881" y="6373"/>
                  </a:cubicBezTo>
                  <a:cubicBezTo>
                    <a:pt x="18059" y="6550"/>
                    <a:pt x="18236" y="6727"/>
                    <a:pt x="18236" y="6904"/>
                  </a:cubicBezTo>
                  <a:cubicBezTo>
                    <a:pt x="18236" y="6904"/>
                    <a:pt x="18236" y="6904"/>
                    <a:pt x="18236" y="6904"/>
                  </a:cubicBezTo>
                  <a:cubicBezTo>
                    <a:pt x="18767" y="7967"/>
                    <a:pt x="19121" y="9029"/>
                    <a:pt x="19121" y="10268"/>
                  </a:cubicBezTo>
                  <a:cubicBezTo>
                    <a:pt x="18059" y="10268"/>
                    <a:pt x="18059" y="10268"/>
                    <a:pt x="18059" y="10268"/>
                  </a:cubicBezTo>
                  <a:cubicBezTo>
                    <a:pt x="18059" y="11508"/>
                    <a:pt x="18059" y="11508"/>
                    <a:pt x="18059" y="11508"/>
                  </a:cubicBezTo>
                  <a:cubicBezTo>
                    <a:pt x="19121" y="11508"/>
                    <a:pt x="19121" y="11508"/>
                    <a:pt x="19121" y="11508"/>
                  </a:cubicBezTo>
                  <a:cubicBezTo>
                    <a:pt x="18944" y="15580"/>
                    <a:pt x="15580" y="18944"/>
                    <a:pt x="11331" y="1929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cs typeface="+mn-ea"/>
                <a:sym typeface="+mn-lt"/>
              </a:endParaRPr>
            </a:p>
          </p:txBody>
        </p:sp>
        <p:sp>
          <p:nvSpPr>
            <p:cNvPr id="23" name="AutoShape 12"/>
            <p:cNvSpPr/>
            <p:nvPr/>
          </p:nvSpPr>
          <p:spPr bwMode="auto">
            <a:xfrm>
              <a:off x="257703" y="181504"/>
              <a:ext cx="214313" cy="304800"/>
            </a:xfrm>
            <a:custGeom>
              <a:avLst/>
              <a:gdLst>
                <a:gd name="T0" fmla="*/ 107157 w 21600"/>
                <a:gd name="T1" fmla="*/ 152400 h 21600"/>
                <a:gd name="T2" fmla="*/ 107157 w 21600"/>
                <a:gd name="T3" fmla="*/ 152400 h 21600"/>
                <a:gd name="T4" fmla="*/ 107157 w 21600"/>
                <a:gd name="T5" fmla="*/ 152400 h 21600"/>
                <a:gd name="T6" fmla="*/ 107157 w 21600"/>
                <a:gd name="T7" fmla="*/ 152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399" y="12046"/>
                  </a:moveTo>
                  <a:cubicBezTo>
                    <a:pt x="5399" y="12046"/>
                    <a:pt x="5399" y="12046"/>
                    <a:pt x="5399" y="12046"/>
                  </a:cubicBezTo>
                  <a:cubicBezTo>
                    <a:pt x="0" y="21599"/>
                    <a:pt x="0" y="21599"/>
                    <a:pt x="0" y="21599"/>
                  </a:cubicBezTo>
                  <a:cubicBezTo>
                    <a:pt x="12000" y="14953"/>
                    <a:pt x="12000" y="14953"/>
                    <a:pt x="12000" y="14953"/>
                  </a:cubicBezTo>
                  <a:cubicBezTo>
                    <a:pt x="12000" y="14953"/>
                    <a:pt x="12000" y="14953"/>
                    <a:pt x="12000" y="14953"/>
                  </a:cubicBezTo>
                  <a:cubicBezTo>
                    <a:pt x="13200" y="14538"/>
                    <a:pt x="13200" y="13707"/>
                    <a:pt x="13200" y="13292"/>
                  </a:cubicBezTo>
                  <a:cubicBezTo>
                    <a:pt x="21600" y="0"/>
                    <a:pt x="21600" y="0"/>
                    <a:pt x="21600" y="0"/>
                  </a:cubicBezTo>
                  <a:cubicBezTo>
                    <a:pt x="6600" y="10384"/>
                    <a:pt x="6600" y="10384"/>
                    <a:pt x="6600" y="10384"/>
                  </a:cubicBezTo>
                  <a:cubicBezTo>
                    <a:pt x="6000" y="10800"/>
                    <a:pt x="5399" y="11215"/>
                    <a:pt x="5399" y="12046"/>
                  </a:cubicBezTo>
                  <a:close/>
                  <a:moveTo>
                    <a:pt x="9600" y="11215"/>
                  </a:moveTo>
                  <a:cubicBezTo>
                    <a:pt x="10199" y="11215"/>
                    <a:pt x="11400" y="11630"/>
                    <a:pt x="11400" y="12461"/>
                  </a:cubicBezTo>
                  <a:cubicBezTo>
                    <a:pt x="11400" y="13292"/>
                    <a:pt x="10199" y="13707"/>
                    <a:pt x="9600" y="13707"/>
                  </a:cubicBezTo>
                  <a:cubicBezTo>
                    <a:pt x="8400" y="13707"/>
                    <a:pt x="7800" y="13292"/>
                    <a:pt x="7800" y="12461"/>
                  </a:cubicBezTo>
                  <a:cubicBezTo>
                    <a:pt x="7800" y="11630"/>
                    <a:pt x="8400" y="11215"/>
                    <a:pt x="9600" y="1121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cs typeface="+mn-ea"/>
                <a:sym typeface="+mn-lt"/>
              </a:endParaRPr>
            </a:p>
          </p:txBody>
        </p:sp>
        <p:sp>
          <p:nvSpPr>
            <p:cNvPr id="24" name="AutoShape 13"/>
            <p:cNvSpPr/>
            <p:nvPr/>
          </p:nvSpPr>
          <p:spPr bwMode="auto">
            <a:xfrm>
              <a:off x="306916" y="348192"/>
              <a:ext cx="19050" cy="19050"/>
            </a:xfrm>
            <a:custGeom>
              <a:avLst/>
              <a:gdLst>
                <a:gd name="T0" fmla="*/ 9525 w 19679"/>
                <a:gd name="T1" fmla="*/ 10455 h 19679"/>
                <a:gd name="T2" fmla="*/ 9525 w 19679"/>
                <a:gd name="T3" fmla="*/ 10455 h 19679"/>
                <a:gd name="T4" fmla="*/ 9525 w 19679"/>
                <a:gd name="T5" fmla="*/ 10455 h 19679"/>
                <a:gd name="T6" fmla="*/ 9525 w 19679"/>
                <a:gd name="T7" fmla="*/ 1045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cs typeface="+mn-ea"/>
                <a:sym typeface="+mn-lt"/>
              </a:endParaRPr>
            </a:p>
          </p:txBody>
        </p:sp>
      </p:grpSp>
      <p:sp>
        <p:nvSpPr>
          <p:cNvPr id="25" name="AutoShape 6"/>
          <p:cNvSpPr/>
          <p:nvPr/>
        </p:nvSpPr>
        <p:spPr bwMode="auto">
          <a:xfrm>
            <a:off x="1457361" y="4209581"/>
            <a:ext cx="357142" cy="297656"/>
          </a:xfrm>
          <a:custGeom>
            <a:avLst/>
            <a:gdLst>
              <a:gd name="T0" fmla="*/ 357188 w 21600"/>
              <a:gd name="T1" fmla="*/ 297642 h 21579"/>
              <a:gd name="T2" fmla="*/ 357188 w 21600"/>
              <a:gd name="T3" fmla="*/ 297642 h 21579"/>
              <a:gd name="T4" fmla="*/ 357188 w 21600"/>
              <a:gd name="T5" fmla="*/ 297642 h 21579"/>
              <a:gd name="T6" fmla="*/ 357188 w 21600"/>
              <a:gd name="T7" fmla="*/ 297642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2D2833"/>
          </a:solidFill>
          <a:ln>
            <a:noFill/>
          </a:ln>
          <a:effectLst/>
        </p:spPr>
        <p:txBody>
          <a:bodyPr lIns="19046" tIns="19046" rIns="19046" bIns="19046" anchor="ctr"/>
          <a:lstStyle/>
          <a:p>
            <a:endParaRPr lang="zh-CN" altLang="en-US">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65023" y="2793944"/>
            <a:ext cx="3800958" cy="108012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文本框 46"/>
          <p:cNvSpPr txBox="1"/>
          <p:nvPr/>
        </p:nvSpPr>
        <p:spPr>
          <a:xfrm>
            <a:off x="1048046" y="482886"/>
            <a:ext cx="1231106"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联动试车</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2" name="矩形 1"/>
          <p:cNvSpPr/>
          <p:nvPr/>
        </p:nvSpPr>
        <p:spPr>
          <a:xfrm>
            <a:off x="3005592" y="951061"/>
            <a:ext cx="8210295" cy="1514261"/>
          </a:xfrm>
          <a:prstGeom prst="rect">
            <a:avLst/>
          </a:prstGeom>
        </p:spPr>
        <p:txBody>
          <a:bodyPr wrap="square">
            <a:spAutoFit/>
          </a:bodyPr>
          <a:lstStyle/>
          <a:p>
            <a:pPr algn="just">
              <a:lnSpc>
                <a:spcPct val="140000"/>
              </a:lnSpc>
            </a:pPr>
            <a:r>
              <a:rPr lang="zh-CN" altLang="en-US" sz="2200" dirty="0">
                <a:latin typeface="黑体" panose="02010609060101010101" pitchFamily="49" charset="-122"/>
                <a:ea typeface="黑体" panose="02010609060101010101" pitchFamily="49" charset="-122"/>
              </a:rPr>
              <a:t>对整个工艺系统进行</a:t>
            </a:r>
            <a:r>
              <a:rPr lang="zh-CN" altLang="en-US" sz="2200" dirty="0">
                <a:solidFill>
                  <a:srgbClr val="FF0000"/>
                </a:solidFill>
                <a:latin typeface="黑体" panose="02010609060101010101" pitchFamily="49" charset="-122"/>
                <a:ea typeface="黑体" panose="02010609060101010101" pitchFamily="49" charset="-122"/>
              </a:rPr>
              <a:t>设计水量</a:t>
            </a:r>
            <a:r>
              <a:rPr lang="zh-CN" altLang="en-US" sz="2200" dirty="0">
                <a:latin typeface="黑体" panose="02010609060101010101" pitchFamily="49" charset="-122"/>
                <a:ea typeface="黑体" panose="02010609060101010101" pitchFamily="49" charset="-122"/>
              </a:rPr>
              <a:t>的清水联动试车。目的在于</a:t>
            </a:r>
            <a:r>
              <a:rPr lang="zh-CN" altLang="en-US" sz="2200" dirty="0">
                <a:solidFill>
                  <a:srgbClr val="FF0000"/>
                </a:solidFill>
                <a:latin typeface="黑体" panose="02010609060101010101" pitchFamily="49" charset="-122"/>
                <a:ea typeface="黑体" panose="02010609060101010101" pitchFamily="49" charset="-122"/>
              </a:rPr>
              <a:t>考核设备在清水流动条件下，检验自控仪表和连接各工艺单元的管道及阀门是否满足设计和使用要求。</a:t>
            </a:r>
            <a:endParaRPr lang="zh-CN" altLang="en-US" sz="2200" dirty="0">
              <a:solidFill>
                <a:srgbClr val="FF0000"/>
              </a:solidFill>
              <a:latin typeface="黑体" panose="02010609060101010101" pitchFamily="49" charset="-122"/>
              <a:ea typeface="黑体" panose="02010609060101010101" pitchFamily="49" charset="-122"/>
            </a:endParaRPr>
          </a:p>
        </p:txBody>
      </p:sp>
      <p:sp>
        <p:nvSpPr>
          <p:cNvPr id="3" name="矩形 2"/>
          <p:cNvSpPr/>
          <p:nvPr/>
        </p:nvSpPr>
        <p:spPr>
          <a:xfrm>
            <a:off x="3005592" y="4251317"/>
            <a:ext cx="8206812" cy="2123658"/>
          </a:xfrm>
          <a:prstGeom prst="rect">
            <a:avLst/>
          </a:prstGeom>
        </p:spPr>
        <p:txBody>
          <a:bodyPr wrap="square">
            <a:spAutoFit/>
          </a:bodyPr>
          <a:lstStyle/>
          <a:p>
            <a:pPr algn="just">
              <a:lnSpc>
                <a:spcPct val="150000"/>
              </a:lnSpc>
            </a:pPr>
            <a:r>
              <a:rPr lang="zh-CN" altLang="en-US" sz="2200" dirty="0">
                <a:latin typeface="黑体" panose="02010609060101010101" pitchFamily="49" charset="-122"/>
                <a:ea typeface="黑体" panose="02010609060101010101" pitchFamily="49" charset="-122"/>
              </a:rPr>
              <a:t>污水处理厂各处理单元通水成功，并完成机电设备试运转后，为了发挥各种处理设施的功能和污泥处理的作用，必须进行活性污泥的培养与驯化，直至处理</a:t>
            </a:r>
            <a:r>
              <a:rPr lang="zh-CN" altLang="en-US" sz="2200" dirty="0">
                <a:solidFill>
                  <a:srgbClr val="FF0000"/>
                </a:solidFill>
                <a:latin typeface="黑体" panose="02010609060101010101" pitchFamily="49" charset="-122"/>
                <a:ea typeface="黑体" panose="02010609060101010101" pitchFamily="49" charset="-122"/>
              </a:rPr>
              <a:t>出水水质达标</a:t>
            </a:r>
            <a:r>
              <a:rPr lang="zh-CN" altLang="en-US" sz="2200" dirty="0">
                <a:latin typeface="黑体" panose="02010609060101010101" pitchFamily="49" charset="-122"/>
                <a:ea typeface="黑体" panose="02010609060101010101" pitchFamily="49" charset="-122"/>
              </a:rPr>
              <a:t>后，方可进入正常运行阶段。</a:t>
            </a:r>
            <a:endParaRPr lang="en-US" altLang="zh-CN" sz="2200" dirty="0">
              <a:latin typeface="黑体" panose="02010609060101010101" pitchFamily="49" charset="-122"/>
              <a:ea typeface="黑体" panose="02010609060101010101" pitchFamily="49" charset="-122"/>
            </a:endParaRPr>
          </a:p>
        </p:txBody>
      </p:sp>
      <p:sp>
        <p:nvSpPr>
          <p:cNvPr id="6" name="文本框 5"/>
          <p:cNvSpPr txBox="1"/>
          <p:nvPr/>
        </p:nvSpPr>
        <p:spPr>
          <a:xfrm>
            <a:off x="1125412" y="3041616"/>
            <a:ext cx="1880180"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联动试车</a:t>
            </a:r>
            <a:endParaRPr lang="zh-CN" altLang="en-US" sz="32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913272" y="1446734"/>
            <a:ext cx="2160240" cy="72008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362980" y="914223"/>
            <a:ext cx="6429375" cy="1785104"/>
          </a:xfrm>
          <a:prstGeom prst="rect">
            <a:avLst/>
          </a:prstGeom>
        </p:spPr>
        <p:txBody>
          <a:bodyPr>
            <a:spAutoFit/>
          </a:bodyPr>
          <a:lstStyle/>
          <a:p>
            <a:pPr algn="just"/>
            <a:r>
              <a:rPr lang="zh-CN" altLang="en-US" sz="2200" dirty="0">
                <a:latin typeface="黑体" panose="02010609060101010101" pitchFamily="49" charset="-122"/>
                <a:ea typeface="黑体" panose="02010609060101010101" pitchFamily="49" charset="-122"/>
              </a:rPr>
              <a:t>为活性污泥的微生物提供一定的生长繁殖条件，包括营养物质、溶解氧、适宜的温度和酸碱度等等。在此条件下，经过一段时间，就会有活性污泥的形成，并在数量上逐渐增长，直至达到废水处理所需的污泥浓度</a:t>
            </a:r>
            <a:endParaRPr lang="zh-CN" altLang="en-US" sz="2200" dirty="0">
              <a:latin typeface="黑体" panose="02010609060101010101" pitchFamily="49" charset="-122"/>
              <a:ea typeface="黑体" panose="02010609060101010101" pitchFamily="49" charset="-122"/>
            </a:endParaRPr>
          </a:p>
        </p:txBody>
      </p:sp>
      <p:sp>
        <p:nvSpPr>
          <p:cNvPr id="5" name="矩形 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 name="矩形 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文本框 6"/>
          <p:cNvSpPr txBox="1"/>
          <p:nvPr/>
        </p:nvSpPr>
        <p:spPr>
          <a:xfrm>
            <a:off x="1048046" y="482886"/>
            <a:ext cx="1846659" cy="369204"/>
          </a:xfrm>
          <a:prstGeom prst="rect">
            <a:avLst/>
          </a:prstGeom>
          <a:noFill/>
        </p:spPr>
        <p:txBody>
          <a:bodyPr wrap="none" lIns="0" tIns="0" rIns="0" bIns="0" rtlCol="0">
            <a:spAutoFit/>
          </a:bodyPr>
          <a:lstStyle/>
          <a:p>
            <a:pPr defTabSz="963930"/>
            <a:r>
              <a:rPr lang="zh-CN" altLang="en-US" sz="2400" dirty="0">
                <a:latin typeface="黑体" panose="02010609060101010101" pitchFamily="49" charset="-122"/>
                <a:ea typeface="黑体" panose="02010609060101010101" pitchFamily="49" charset="-122"/>
                <a:cs typeface="+mn-ea"/>
                <a:sym typeface="+mn-lt"/>
              </a:rPr>
              <a:t>活性污泥培养</a:t>
            </a:r>
            <a:endParaRPr lang="zh-CN" altLang="en-US" sz="2400" dirty="0">
              <a:latin typeface="黑体" panose="02010609060101010101" pitchFamily="49" charset="-122"/>
              <a:ea typeface="黑体" panose="02010609060101010101" pitchFamily="49" charset="-122"/>
              <a:cs typeface="+mn-ea"/>
              <a:sym typeface="+mn-lt"/>
            </a:endParaRPr>
          </a:p>
        </p:txBody>
      </p:sp>
      <p:sp>
        <p:nvSpPr>
          <p:cNvPr id="8" name="矩形 7"/>
          <p:cNvSpPr/>
          <p:nvPr/>
        </p:nvSpPr>
        <p:spPr>
          <a:xfrm>
            <a:off x="1468673" y="1514387"/>
            <a:ext cx="1005403" cy="584775"/>
          </a:xfrm>
          <a:prstGeom prst="rect">
            <a:avLst/>
          </a:prstGeom>
        </p:spPr>
        <p:txBody>
          <a:bodyPr wrap="none">
            <a:spAutoFit/>
          </a:bodyPr>
          <a:lstStyle/>
          <a:p>
            <a:r>
              <a:rPr lang="zh-CN" altLang="en-US" sz="3200" dirty="0">
                <a:latin typeface="黑体" panose="02010609060101010101" pitchFamily="49" charset="-122"/>
                <a:ea typeface="黑体" panose="02010609060101010101" pitchFamily="49" charset="-122"/>
              </a:rPr>
              <a:t>定义</a:t>
            </a:r>
            <a:endParaRPr lang="zh-CN" altLang="en-US" sz="3200" dirty="0"/>
          </a:p>
        </p:txBody>
      </p:sp>
      <p:graphicFrame>
        <p:nvGraphicFramePr>
          <p:cNvPr id="14" name="图示 13"/>
          <p:cNvGraphicFramePr/>
          <p:nvPr/>
        </p:nvGraphicFramePr>
        <p:xfrm>
          <a:off x="1316807" y="2896245"/>
          <a:ext cx="9784531" cy="399806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1272"/>
  <p:tag name="commondata" val="eyJoZGlkIjoiM2Q4Y2M0MTAxMGRmZTZkMWUzZjg0NGZmZDVmMDc3NjU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第一PPT，www.1ppt.com">
  <a:themeElements>
    <a:clrScheme name="自定义 85">
      <a:dk1>
        <a:sysClr val="windowText" lastClr="000000"/>
      </a:dk1>
      <a:lt1>
        <a:sysClr val="window" lastClr="FFFFFF"/>
      </a:lt1>
      <a:dk2>
        <a:srgbClr val="44546A"/>
      </a:dk2>
      <a:lt2>
        <a:srgbClr val="E7E6E6"/>
      </a:lt2>
      <a:accent1>
        <a:srgbClr val="4BC1DD"/>
      </a:accent1>
      <a:accent2>
        <a:srgbClr val="435F8E"/>
      </a:accent2>
      <a:accent3>
        <a:srgbClr val="4BC1DD"/>
      </a:accent3>
      <a:accent4>
        <a:srgbClr val="435F8E"/>
      </a:accent4>
      <a:accent5>
        <a:srgbClr val="4BC1DD"/>
      </a:accent5>
      <a:accent6>
        <a:srgbClr val="435F8E"/>
      </a:accent6>
      <a:hlink>
        <a:srgbClr val="4BC1DD"/>
      </a:hlink>
      <a:folHlink>
        <a:srgbClr val="435F8E"/>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4258</Words>
  <Application>WPS 演示</Application>
  <PresentationFormat>自定义</PresentationFormat>
  <Paragraphs>285</Paragraphs>
  <Slides>21</Slides>
  <Notes>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Calibri</vt:lpstr>
      <vt:lpstr>Calibri</vt:lpstr>
      <vt:lpstr>微软雅黑</vt:lpstr>
      <vt:lpstr>黑体</vt:lpstr>
      <vt:lpstr>Arial Unicode MS</vt:lpstr>
      <vt:lpstr>Calibri Light</vt:lpstr>
      <vt:lpstr>Times New Roman</vt:lpstr>
      <vt:lpstr>楷体</vt:lpstr>
      <vt:lpstr>汉仪旗黑-85S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厌氧反应机理</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创意铅笔</dc:title>
  <dc:creator/>
  <cp:keywords>www.1ppt.com</cp:keywords>
  <dc:description>www.1ppt.com</dc:description>
  <cp:lastModifiedBy>玲俐</cp:lastModifiedBy>
  <cp:revision>3</cp:revision>
  <dcterms:created xsi:type="dcterms:W3CDTF">2017-03-14T11:17:00Z</dcterms:created>
  <dcterms:modified xsi:type="dcterms:W3CDTF">2024-06-03T07:08:55Z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F883D572E3C8426BB0C689CAA95FDAEC_13</vt:lpwstr>
  </property>
</Properties>
</file>