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56" r:id="rId3"/>
    <p:sldId id="597" r:id="rId4"/>
    <p:sldId id="258" r:id="rId5"/>
    <p:sldId id="259" r:id="rId6"/>
    <p:sldId id="529" r:id="rId7"/>
    <p:sldId id="530" r:id="rId8"/>
    <p:sldId id="531" r:id="rId9"/>
    <p:sldId id="260" r:id="rId10"/>
    <p:sldId id="261" r:id="rId11"/>
    <p:sldId id="305" r:id="rId12"/>
    <p:sldId id="363" r:id="rId13"/>
    <p:sldId id="325" r:id="rId14"/>
    <p:sldId id="381" r:id="rId15"/>
    <p:sldId id="328" r:id="rId16"/>
    <p:sldId id="331" r:id="rId17"/>
    <p:sldId id="362" r:id="rId18"/>
    <p:sldId id="335" r:id="rId19"/>
    <p:sldId id="337" r:id="rId20"/>
    <p:sldId id="473" r:id="rId21"/>
    <p:sldId id="526" r:id="rId22"/>
    <p:sldId id="527" r:id="rId23"/>
    <p:sldId id="372" r:id="rId24"/>
    <p:sldId id="384" r:id="rId25"/>
    <p:sldId id="474" r:id="rId26"/>
    <p:sldId id="524" r:id="rId27"/>
    <p:sldId id="364" r:id="rId29"/>
    <p:sldId id="391" r:id="rId30"/>
    <p:sldId id="378" r:id="rId31"/>
    <p:sldId id="376" r:id="rId32"/>
    <p:sldId id="387" r:id="rId33"/>
    <p:sldId id="339" r:id="rId34"/>
    <p:sldId id="340" r:id="rId35"/>
    <p:sldId id="341" r:id="rId36"/>
    <p:sldId id="374" r:id="rId37"/>
    <p:sldId id="385" r:id="rId38"/>
    <p:sldId id="379" r:id="rId39"/>
    <p:sldId id="442" r:id="rId40"/>
    <p:sldId id="375" r:id="rId41"/>
    <p:sldId id="365" r:id="rId42"/>
    <p:sldId id="528" r:id="rId43"/>
    <p:sldId id="395" r:id="rId44"/>
    <p:sldId id="344" r:id="rId45"/>
    <p:sldId id="345" r:id="rId46"/>
    <p:sldId id="346" r:id="rId47"/>
    <p:sldId id="347" r:id="rId48"/>
    <p:sldId id="348" r:id="rId49"/>
    <p:sldId id="349" r:id="rId50"/>
    <p:sldId id="350" r:id="rId51"/>
    <p:sldId id="351" r:id="rId52"/>
    <p:sldId id="390" r:id="rId53"/>
    <p:sldId id="366" r:id="rId54"/>
    <p:sldId id="382" r:id="rId55"/>
    <p:sldId id="352" r:id="rId56"/>
    <p:sldId id="525" r:id="rId57"/>
    <p:sldId id="353" r:id="rId58"/>
    <p:sldId id="354" r:id="rId59"/>
    <p:sldId id="444" r:id="rId60"/>
    <p:sldId id="475" r:id="rId61"/>
    <p:sldId id="479" r:id="rId62"/>
    <p:sldId id="368" r:id="rId63"/>
    <p:sldId id="357" r:id="rId64"/>
    <p:sldId id="446" r:id="rId65"/>
    <p:sldId id="377" r:id="rId66"/>
    <p:sldId id="476" r:id="rId67"/>
    <p:sldId id="477" r:id="rId68"/>
    <p:sldId id="370" r:id="rId69"/>
    <p:sldId id="523" r:id="rId70"/>
    <p:sldId id="358" r:id="rId71"/>
    <p:sldId id="359" r:id="rId72"/>
    <p:sldId id="383" r:id="rId73"/>
    <p:sldId id="478" r:id="rId74"/>
    <p:sldId id="598" r:id="rId75"/>
  </p:sldIdLst>
  <p:sldSz cx="9144000" cy="6858000" type="screen4x3"/>
  <p:notesSz cx="6760845" cy="9942195"/>
  <p:custDataLst>
    <p:tags r:id="rId80"/>
  </p:custDataLst>
  <p:defaultTextStyle>
    <a:defPPr>
      <a:defRPr lang="zh-CN"/>
    </a:defPPr>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defRPr>
    </a:lvl9pPr>
  </p:defaultTextStyle>
  <p:extLst>
    <p:ext uri="{EFAFB233-063F-42B5-8137-9DF3F51BA10A}">
      <p15:sldGuideLst xmlns:p15="http://schemas.microsoft.com/office/powerpoint/2012/main">
        <p15:guide id="1" orient="horz" pos="2160" userDrawn="1">
          <p15:clr>
            <a:srgbClr val="A4A3A4"/>
          </p15:clr>
        </p15:guide>
        <p15:guide id="2" pos="285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ttie" initials="H" lastIdx="4"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59" d="100"/>
          <a:sy n="59" d="100"/>
        </p:scale>
        <p:origin x="1500" y="52"/>
      </p:cViewPr>
      <p:guideLst>
        <p:guide orient="horz" pos="2160"/>
        <p:guide pos="2857"/>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0" Type="http://schemas.openxmlformats.org/officeDocument/2006/relationships/tags" Target="tags/tag19.xml"/><Relationship Id="rId8" Type="http://schemas.openxmlformats.org/officeDocument/2006/relationships/slide" Target="slides/slide6.xml"/><Relationship Id="rId79" Type="http://schemas.openxmlformats.org/officeDocument/2006/relationships/commentAuthors" Target="commentAuthors.xml"/><Relationship Id="rId78" Type="http://schemas.openxmlformats.org/officeDocument/2006/relationships/tableStyles" Target="tableStyles.xml"/><Relationship Id="rId77" Type="http://schemas.openxmlformats.org/officeDocument/2006/relationships/viewProps" Target="viewProps.xml"/><Relationship Id="rId76" Type="http://schemas.openxmlformats.org/officeDocument/2006/relationships/presProps" Target="presProps.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5.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notesMaster" Target="notesMasters/notesMaster1.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Header Placeholder 1"/>
          <p:cNvSpPr>
            <a:spLocks noGrp="1"/>
          </p:cNvSpPr>
          <p:nvPr>
            <p:ph type="hdr" sz="quarter"/>
          </p:nvPr>
        </p:nvSpPr>
        <p:spPr>
          <a:xfrm>
            <a:off x="0" y="0"/>
            <a:ext cx="2928938" cy="496888"/>
          </a:xfrm>
          <a:prstGeom prst="rect">
            <a:avLst/>
          </a:prstGeom>
          <a:noFill/>
          <a:ln w="9525">
            <a:noFill/>
          </a:ln>
        </p:spPr>
        <p:txBody>
          <a:bodyPr vert="horz"/>
          <a:lstStyle/>
          <a:p>
            <a:pPr lvl="0" algn="l" fontAlgn="base"/>
            <a:endParaRPr sz="1200" strike="noStrike" noProof="1">
              <a:ea typeface="宋体" panose="02010600030101010101" pitchFamily="2" charset="-122"/>
            </a:endParaRPr>
          </a:p>
        </p:txBody>
      </p:sp>
      <p:sp>
        <p:nvSpPr>
          <p:cNvPr id="2051" name="Date Placeholder 2"/>
          <p:cNvSpPr>
            <a:spLocks noGrp="1"/>
          </p:cNvSpPr>
          <p:nvPr>
            <p:ph type="dt" idx="1"/>
          </p:nvPr>
        </p:nvSpPr>
        <p:spPr>
          <a:xfrm>
            <a:off x="3829050" y="0"/>
            <a:ext cx="2930525" cy="496888"/>
          </a:xfrm>
          <a:prstGeom prst="rect">
            <a:avLst/>
          </a:prstGeom>
          <a:noFill/>
          <a:ln w="9525">
            <a:noFill/>
          </a:ln>
        </p:spPr>
        <p:txBody>
          <a:bodyPr vert="horz"/>
          <a:lstStyle/>
          <a:p>
            <a:pPr lvl="0" algn="r" fontAlgn="base"/>
            <a:fld id="{BB962C8B-B14F-4D97-AF65-F5344CB8AC3E}" type="datetime1">
              <a:rPr lang="zh-CN" altLang="en-US" strike="noStrike" noProof="1" dirty="0">
                <a:latin typeface="Arial" panose="020B0604020202020204" pitchFamily="34" charset="0"/>
                <a:ea typeface="宋体" panose="02010600030101010101" pitchFamily="2" charset="-122"/>
                <a:cs typeface="+mn-ea"/>
              </a:rPr>
            </a:fld>
            <a:endParaRPr lang="zh-CN" altLang="en-US" sz="1200" strike="noStrike" noProof="1">
              <a:ea typeface="宋体" panose="02010600030101010101" pitchFamily="2" charset="-122"/>
            </a:endParaRPr>
          </a:p>
        </p:txBody>
      </p:sp>
      <p:sp>
        <p:nvSpPr>
          <p:cNvPr id="2052" name="Slide Image Placeholder 3"/>
          <p:cNvSpPr>
            <a:spLocks noGrp="1" noRot="1" noChangeAspect="1"/>
          </p:cNvSpPr>
          <p:nvPr>
            <p:ph type="sldImg"/>
          </p:nvPr>
        </p:nvSpPr>
        <p:spPr>
          <a:xfrm>
            <a:off x="896938" y="746125"/>
            <a:ext cx="4967287" cy="3727450"/>
          </a:xfrm>
          <a:prstGeom prst="rect">
            <a:avLst/>
          </a:prstGeom>
          <a:noFill/>
          <a:ln w="12700">
            <a:noFill/>
          </a:ln>
        </p:spPr>
      </p:sp>
      <p:sp>
        <p:nvSpPr>
          <p:cNvPr id="2053" name="Notes Placeholder 4"/>
          <p:cNvSpPr>
            <a:spLocks noGrp="1" noRot="1" noChangeAspect="1"/>
          </p:cNvSpPr>
          <p:nvPr/>
        </p:nvSpPr>
        <p:spPr>
          <a:xfrm>
            <a:off x="676275" y="4721225"/>
            <a:ext cx="5408613" cy="4475163"/>
          </a:xfrm>
          <a:prstGeom prst="rect">
            <a:avLst/>
          </a:prstGeom>
          <a:noFill/>
          <a:ln w="12700">
            <a:noFill/>
          </a:ln>
        </p:spPr>
        <p:txBody>
          <a:bodyPr anchor="ctr"/>
          <a:lstStyle/>
          <a:p>
            <a:pPr lvl="0" indent="0"/>
            <a:r>
              <a:rPr lang="en-US" altLang="x-none" dirty="0">
                <a:ea typeface="Arial" panose="020B0604020202020204" pitchFamily="34" charset="0"/>
              </a:rPr>
              <a:t>Click to edit Master text styles</a:t>
            </a:r>
            <a:endParaRPr lang="en-US" altLang="x-none" dirty="0">
              <a:ea typeface="Arial" panose="020B0604020202020204" pitchFamily="34" charset="0"/>
            </a:endParaRPr>
          </a:p>
          <a:p>
            <a:pPr lvl="1" indent="0"/>
            <a:r>
              <a:rPr lang="en-US" altLang="x-none" dirty="0">
                <a:ea typeface="Arial" panose="020B0604020202020204" pitchFamily="34" charset="0"/>
              </a:rPr>
              <a:t>Second level</a:t>
            </a:r>
            <a:endParaRPr lang="en-US" altLang="x-none" dirty="0">
              <a:ea typeface="Arial" panose="020B0604020202020204" pitchFamily="34" charset="0"/>
            </a:endParaRPr>
          </a:p>
          <a:p>
            <a:pPr lvl="2" indent="0"/>
            <a:r>
              <a:rPr lang="en-US" altLang="x-none" dirty="0">
                <a:ea typeface="Arial" panose="020B0604020202020204" pitchFamily="34" charset="0"/>
              </a:rPr>
              <a:t>Third level</a:t>
            </a:r>
            <a:endParaRPr lang="en-US" altLang="x-none" dirty="0">
              <a:ea typeface="Arial" panose="020B0604020202020204" pitchFamily="34" charset="0"/>
            </a:endParaRPr>
          </a:p>
          <a:p>
            <a:pPr lvl="3" indent="0"/>
            <a:r>
              <a:rPr lang="en-US" altLang="x-none" dirty="0">
                <a:ea typeface="Arial" panose="020B0604020202020204" pitchFamily="34" charset="0"/>
              </a:rPr>
              <a:t>Fourth level</a:t>
            </a:r>
            <a:endParaRPr lang="en-US" altLang="x-none" dirty="0">
              <a:ea typeface="Arial" panose="020B0604020202020204" pitchFamily="34" charset="0"/>
            </a:endParaRPr>
          </a:p>
          <a:p>
            <a:pPr lvl="4" indent="0"/>
            <a:r>
              <a:rPr lang="en-US" altLang="x-none" dirty="0">
                <a:ea typeface="Arial" panose="020B0604020202020204" pitchFamily="34" charset="0"/>
              </a:rPr>
              <a:t>Fifth level</a:t>
            </a:r>
            <a:endParaRPr lang="zh-CN" altLang="en-US" dirty="0">
              <a:ea typeface="Arial" panose="020B0604020202020204" pitchFamily="34" charset="0"/>
            </a:endParaRPr>
          </a:p>
        </p:txBody>
      </p:sp>
      <p:sp>
        <p:nvSpPr>
          <p:cNvPr id="2054" name="Footer Placeholder 5"/>
          <p:cNvSpPr>
            <a:spLocks noGrp="1"/>
          </p:cNvSpPr>
          <p:nvPr>
            <p:ph type="ftr" sz="quarter" idx="4"/>
          </p:nvPr>
        </p:nvSpPr>
        <p:spPr>
          <a:xfrm>
            <a:off x="0" y="9442450"/>
            <a:ext cx="2928938" cy="498475"/>
          </a:xfrm>
          <a:prstGeom prst="rect">
            <a:avLst/>
          </a:prstGeom>
          <a:noFill/>
          <a:ln w="9525">
            <a:noFill/>
          </a:ln>
        </p:spPr>
        <p:txBody>
          <a:bodyPr vert="horz" anchor="b"/>
          <a:lstStyle/>
          <a:p>
            <a:pPr lvl="0" algn="l" fontAlgn="base"/>
            <a:endParaRPr sz="1200" strike="noStrike" noProof="1">
              <a:ea typeface="宋体" panose="02010600030101010101" pitchFamily="2" charset="-122"/>
            </a:endParaRPr>
          </a:p>
        </p:txBody>
      </p:sp>
      <p:sp>
        <p:nvSpPr>
          <p:cNvPr id="2055" name="Slide Number Placeholder 6"/>
          <p:cNvSpPr>
            <a:spLocks noGrp="1"/>
          </p:cNvSpPr>
          <p:nvPr>
            <p:ph type="sldNum" sz="quarter" idx="5"/>
          </p:nvPr>
        </p:nvSpPr>
        <p:spPr>
          <a:xfrm>
            <a:off x="3829050" y="9442450"/>
            <a:ext cx="2930525" cy="498475"/>
          </a:xfrm>
          <a:prstGeom prst="rect">
            <a:avLst/>
          </a:prstGeom>
          <a:noFill/>
          <a:ln w="9525">
            <a:noFill/>
          </a:ln>
        </p:spPr>
        <p:txBody>
          <a:bodyPr vert="horz" anchor="b"/>
          <a:lstStyle/>
          <a:p>
            <a:pPr lvl="0" algn="r"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z="1200" strike="noStrike" noProof="1">
              <a:ea typeface="宋体" panose="02010600030101010101" pitchFamily="2" charset="-122"/>
            </a:endParaRPr>
          </a:p>
        </p:txBody>
      </p:sp>
    </p:spTree>
  </p:cSld>
  <p:clrMap bg1="lt1" tx1="dk1" bg2="lt2" tx2="dk2" accent1="accent1" accent2="accent2" accent3="accent3" accent4="accent4" accent5="accent5" accent6="accent6" hlink="hlink" folHlink="folHlink"/>
  <p:hf sldNum="0" hdr="0" ftr="0" dt="0"/>
  <p:notesStyle>
    <a:lvl1pPr lvl="0" defTabSz="0" fontAlgn="base">
      <a:defRPr sz="1200" kern="1200"/>
    </a:lvl1pPr>
    <a:lvl2pPr marL="0" lvl="1" indent="0" defTabSz="0" fontAlgn="base">
      <a:defRPr sz="1200" kern="1200"/>
    </a:lvl2pPr>
    <a:lvl3pPr marL="0" lvl="2" indent="0" defTabSz="0" fontAlgn="base">
      <a:defRPr sz="1200" kern="1200"/>
    </a:lvl3pPr>
    <a:lvl4pPr marL="0" lvl="3" indent="0" defTabSz="0" fontAlgn="base">
      <a:defRPr sz="1200" kern="1200"/>
    </a:lvl4pPr>
    <a:lvl5pPr marL="0" lvl="4" indent="0" defTabSz="0" fontAlgn="base">
      <a:defRPr sz="1200" kern="1200"/>
    </a:lvl5pPr>
    <a:lvl6pPr marL="2286000" lvl="5" indent="0" defTabSz="0" fontAlgn="base">
      <a:defRPr sz="1200" kern="1200"/>
    </a:lvl6pPr>
    <a:lvl7pPr marL="2743200" lvl="6" indent="0" defTabSz="0" fontAlgn="base">
      <a:defRPr sz="1200" kern="1200"/>
    </a:lvl7pPr>
    <a:lvl8pPr marL="3200400" lvl="7" indent="0" defTabSz="0" fontAlgn="base">
      <a:defRPr sz="1200" kern="1200"/>
    </a:lvl8pPr>
    <a:lvl9pPr marL="3657600" lvl="8" indent="0" defTabSz="0" fontAlgn="base">
      <a:defRPr sz="1200" kern="1200"/>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幻灯片图像占位符 89089"/>
          <p:cNvSpPr>
            <a:spLocks noGrp="1" noRot="1" noChangeAspect="1" noTextEdit="1"/>
          </p:cNvSpPr>
          <p:nvPr>
            <p:ph type="sldImg"/>
          </p:nvPr>
        </p:nvSpPr>
        <p:spPr>
          <a:xfrm>
            <a:off x="896938" y="746125"/>
            <a:ext cx="4968875" cy="3727450"/>
          </a:xfrm>
        </p:spPr>
      </p:sp>
      <p:sp>
        <p:nvSpPr>
          <p:cNvPr id="89091" name="文本占位符 89090"/>
          <p:cNvSpPr>
            <a:spLocks noGrp="1"/>
          </p:cNvSpPr>
          <p:nvPr>
            <p:ph type="body" idx="1"/>
          </p:nvPr>
        </p:nvSpPr>
        <p:spPr>
          <a:xfrm>
            <a:off x="676275" y="4722813"/>
            <a:ext cx="5408613" cy="4473575"/>
          </a:xfrm>
          <a:solidFill>
            <a:srgbClr val="FFFFFF"/>
          </a:solidFill>
          <a:ln w="9525" cap="flat" cmpd="sng">
            <a:solidFill>
              <a:srgbClr val="000000"/>
            </a:solidFill>
            <a:prstDash val="solid"/>
            <a:headEnd type="none" w="med" len="med"/>
            <a:tailEnd type="none" w="med" len="med"/>
          </a:ln>
        </p:spPr>
        <p:txBody>
          <a:bodyPr vert="horz" wrap="square" lIns="88112" tIns="44056" rIns="88112" bIns="44056" anchor="t"/>
          <a:lstStyle/>
          <a:p>
            <a:pPr lvl="0"/>
            <a:r>
              <a:rPr lang="en-US" altLang="zh-CN" dirty="0">
                <a:ea typeface="宋体" panose="02010600030101010101" pitchFamily="2" charset="-122"/>
              </a:rPr>
              <a:t>2016.12.08</a:t>
            </a:r>
            <a:r>
              <a:rPr lang="zh-CN" altLang="en-US" dirty="0">
                <a:ea typeface="宋体" panose="02010600030101010101" pitchFamily="2" charset="-122"/>
              </a:rPr>
              <a:t>新增秦皇岛公司图片</a:t>
            </a:r>
            <a:endParaRPr lang="zh-CN" altLang="en-US" dirty="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sz="quarter"/>
          </p:nvPr>
        </p:nvSpPr>
        <p:spPr>
          <a:xfrm>
            <a:off x="652638" y="4274687"/>
            <a:ext cx="5221103" cy="3497472"/>
          </a:xfrm>
          <a:prstGeom prst="rect">
            <a:avLst/>
          </a:prstGeom>
        </p:spPr>
        <p:txBody>
          <a:bodyPr/>
          <a:lstStyle/>
          <a:p>
            <a:r>
              <a:rPr lang="en-US" altLang="zh-CN"/>
              <a:t>2016.</a:t>
            </a:r>
            <a:r>
              <a:rPr lang="en-US" altLang="zh-CN">
                <a:ea typeface="宋体" panose="02010600030101010101" pitchFamily="2" charset="-122"/>
              </a:rPr>
              <a:t>12.08</a:t>
            </a:r>
            <a:r>
              <a:rPr lang="zh-CN" altLang="en-US">
                <a:ea typeface="宋体" panose="02010600030101010101" pitchFamily="2" charset="-122"/>
              </a:rPr>
              <a:t>新增合肥公司图片</a:t>
            </a:r>
            <a:endParaRPr lang="zh-CN" altLang="en-US">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幻灯片图像占位符 125953"/>
          <p:cNvSpPr>
            <a:spLocks noGrp="1" noRot="1" noChangeAspect="1" noTextEdit="1"/>
          </p:cNvSpPr>
          <p:nvPr>
            <p:ph type="sldImg"/>
          </p:nvPr>
        </p:nvSpPr>
        <p:spPr>
          <a:xfrm>
            <a:off x="896938" y="746125"/>
            <a:ext cx="4968875" cy="3727450"/>
          </a:xfrm>
        </p:spPr>
      </p:sp>
      <p:sp>
        <p:nvSpPr>
          <p:cNvPr id="125955" name="文本占位符 125954"/>
          <p:cNvSpPr>
            <a:spLocks noGrp="1"/>
          </p:cNvSpPr>
          <p:nvPr>
            <p:ph type="body" idx="1"/>
          </p:nvPr>
        </p:nvSpPr>
        <p:spPr>
          <a:xfrm>
            <a:off x="676275" y="4722813"/>
            <a:ext cx="5408613" cy="4473575"/>
          </a:xfrm>
          <a:solidFill>
            <a:srgbClr val="FFFFFF"/>
          </a:solidFill>
          <a:ln w="9525" cap="flat" cmpd="sng">
            <a:solidFill>
              <a:srgbClr val="000000"/>
            </a:solidFill>
            <a:prstDash val="solid"/>
            <a:headEnd type="none" w="med" len="med"/>
            <a:tailEnd type="none" w="med" len="med"/>
          </a:ln>
        </p:spPr>
        <p:txBody>
          <a:bodyPr vert="horz" wrap="square" lIns="88112" tIns="44056" rIns="88112" bIns="44056" anchor="t"/>
          <a:lstStyle/>
          <a:p>
            <a:pPr lvl="0"/>
            <a:r>
              <a:rPr lang="en-US" altLang="zh-CN" dirty="0">
                <a:ea typeface="宋体" panose="02010600030101010101" pitchFamily="2" charset="-122"/>
                <a:sym typeface="+mn-ea"/>
              </a:rPr>
              <a:t>2016.12.08</a:t>
            </a:r>
            <a:r>
              <a:rPr lang="zh-CN" altLang="en-US" dirty="0">
                <a:ea typeface="宋体" panose="02010600030101010101" pitchFamily="2" charset="-122"/>
                <a:sym typeface="+mn-ea"/>
              </a:rPr>
              <a:t>新增秦皇岛公司图片</a:t>
            </a:r>
            <a:endParaRPr lang="zh-CN" altLang="en-US" dirty="0">
              <a:ea typeface="宋体" panose="02010600030101010101" pitchFamily="2" charset="-122"/>
            </a:endParaRPr>
          </a:p>
          <a:p>
            <a:pPr lvl="0"/>
            <a:endParaRPr lang="zh-CN" altLang="en-US" dirty="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幻灯片图像占位符 80897"/>
          <p:cNvSpPr>
            <a:spLocks noGrp="1" noRot="1" noChangeAspect="1" noTextEdit="1"/>
          </p:cNvSpPr>
          <p:nvPr>
            <p:ph type="sldImg"/>
          </p:nvPr>
        </p:nvSpPr>
        <p:spPr>
          <a:xfrm>
            <a:off x="896938" y="746125"/>
            <a:ext cx="4968875" cy="3727450"/>
          </a:xfrm>
        </p:spPr>
      </p:sp>
      <p:sp>
        <p:nvSpPr>
          <p:cNvPr id="80899" name="文本占位符 80898"/>
          <p:cNvSpPr>
            <a:spLocks noGrp="1"/>
          </p:cNvSpPr>
          <p:nvPr>
            <p:ph type="body" idx="1"/>
          </p:nvPr>
        </p:nvSpPr>
        <p:spPr>
          <a:xfrm>
            <a:off x="676275" y="4722813"/>
            <a:ext cx="5408613" cy="4473575"/>
          </a:xfrm>
          <a:solidFill>
            <a:srgbClr val="FFFFFF"/>
          </a:solidFill>
          <a:ln w="9525" cap="flat" cmpd="sng">
            <a:solidFill>
              <a:srgbClr val="000000"/>
            </a:solidFill>
            <a:prstDash val="solid"/>
            <a:headEnd type="none" w="med" len="med"/>
            <a:tailEnd type="none" w="med" len="med"/>
          </a:ln>
        </p:spPr>
        <p:txBody>
          <a:bodyPr vert="horz" wrap="square" lIns="88112" tIns="44056" rIns="88112" bIns="44056" anchor="t"/>
          <a:lstStyle/>
          <a:p>
            <a:pPr lvl="0"/>
            <a:r>
              <a:rPr lang="en-US" altLang="zh-CN" dirty="0">
                <a:ea typeface="宋体" panose="02010600030101010101" pitchFamily="2" charset="-122"/>
                <a:sym typeface="+mn-ea"/>
              </a:rPr>
              <a:t>2016.12.08</a:t>
            </a:r>
            <a:r>
              <a:rPr lang="zh-CN" altLang="zh-CN" dirty="0">
                <a:ea typeface="宋体" panose="02010600030101010101" pitchFamily="2" charset="-122"/>
              </a:rPr>
              <a:t>新增（秦皇岛公司）</a:t>
            </a:r>
            <a:endParaRPr lang="en-US" altLang="zh-CN" dirty="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a:prstGeom prst="rect">
            <a:avLst/>
          </a:prstGeom>
        </p:spPr>
        <p:txBody>
          <a:bodyPr anchor="b"/>
          <a:lstStyle>
            <a:lvl1pPr algn="ctr">
              <a:defRPr sz="4500"/>
            </a:lvl1pPr>
          </a:lstStyle>
          <a:p>
            <a:pPr fontAlgn="auto"/>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a:t>单击此处编辑母版副标题样式</a:t>
            </a:r>
            <a:endParaRPr lang="zh-CN" altLang="en-US" strike="noStrike"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auto"/>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a:prstGeom prst="rect">
            <a:avLst/>
          </a:prstGeom>
        </p:spPr>
        <p:txBody>
          <a:bodyPr vert="eaVert"/>
          <a:lstStyle/>
          <a:p>
            <a:pPr fontAlgn="auto"/>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628650" y="365125"/>
            <a:ext cx="5800725" cy="5811838"/>
          </a:xfrm>
          <a:prstGeom prst="rect">
            <a:avLst/>
          </a:prstGeo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804067"/>
            <a:ext cx="4051700"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a:xfrm>
            <a:off x="574840" y="6349833"/>
            <a:ext cx="2025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3087000" y="6349833"/>
            <a:ext cx="2970000" cy="316800"/>
          </a:xfrm>
        </p:spPr>
        <p:txBody>
          <a:bodyPr/>
          <a:lstStyle/>
          <a:p>
            <a:endParaRPr lang="zh-CN" altLang="en-US"/>
          </a:p>
        </p:txBody>
      </p:sp>
      <p:sp>
        <p:nvSpPr>
          <p:cNvPr id="5" name="灯片编号占位符 4"/>
          <p:cNvSpPr>
            <a:spLocks noGrp="1"/>
          </p:cNvSpPr>
          <p:nvPr>
            <p:ph type="sldNum" sz="quarter" idx="12"/>
            <p:custDataLst>
              <p:tags r:id="rId7"/>
            </p:custDataLst>
          </p:nvPr>
        </p:nvSpPr>
        <p:spPr>
          <a:xfrm>
            <a:off x="6457950" y="6349833"/>
            <a:ext cx="2025000" cy="316800"/>
          </a:xfrm>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auto"/>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457200" y="1600200"/>
            <a:ext cx="8229600" cy="4526280"/>
          </a:xfrm>
          <a:prstGeom prst="rect">
            <a:avLst/>
          </a:prstGeo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a:prstGeom prst="rect">
            <a:avLst/>
          </a:prstGeom>
        </p:spPr>
        <p:txBody>
          <a:bodyPr anchor="b"/>
          <a:lstStyle>
            <a:lvl1pPr>
              <a:defRPr sz="4500"/>
            </a:lvl1pPr>
          </a:lstStyle>
          <a:p>
            <a:pPr fontAlgn="auto"/>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a:t>单击此处编辑母版文本样式</a:t>
            </a:r>
            <a:endParaRPr lang="zh-CN" altLang="en-US" strike="noStrike"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auto"/>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628650" y="1825625"/>
            <a:ext cx="3886200" cy="4351338"/>
          </a:xfrm>
          <a:prstGeom prst="rect">
            <a:avLst/>
          </a:prstGeo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4629150" y="1825625"/>
            <a:ext cx="3886200" cy="4351338"/>
          </a:xfrm>
          <a:prstGeom prst="rect">
            <a:avLst/>
          </a:prstGeo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a:prstGeom prst="rect">
            <a:avLst/>
          </a:prstGeom>
        </p:spPr>
        <p:txBody>
          <a:bodyPr/>
          <a:lstStyle/>
          <a:p>
            <a:pPr fontAlgn="auto"/>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890081" y="2665379"/>
            <a:ext cx="3655181" cy="3524284"/>
          </a:xfrm>
          <a:prstGeom prst="rect">
            <a:avLst/>
          </a:prstGeo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4692704" y="2665379"/>
            <a:ext cx="3673182" cy="3524284"/>
          </a:xfrm>
          <a:prstGeom prst="rect">
            <a:avLst/>
          </a:prstGeo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auto"/>
            <a:r>
              <a:rPr lang="zh-CN" altLang="en-US" strike="noStrike" noProof="1"/>
              <a:t>单击此处编辑母版标题样式</a:t>
            </a:r>
            <a:endParaRPr lang="zh-CN" altLang="en-US"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a:prstGeom prst="rect">
            <a:avLst/>
          </a:prstGeom>
        </p:spPr>
        <p:txBody>
          <a:bodyPr anchor="b"/>
          <a:lstStyle>
            <a:lvl1pPr>
              <a:defRPr sz="2400"/>
            </a:lvl1pPr>
          </a:lstStyle>
          <a:p>
            <a:pPr fontAlgn="auto"/>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a:t>单击此处编辑母版文本样式</a:t>
            </a:r>
            <a:endParaRPr lang="zh-CN" altLang="en-US" strike="noStrike"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a:prstGeom prst="rect">
            <a:avLst/>
          </a:prstGeom>
        </p:spPr>
        <p:txBody>
          <a:bodyPr anchor="b"/>
          <a:lstStyle>
            <a:lvl1pPr>
              <a:defRPr sz="2400"/>
            </a:lvl1pPr>
          </a:lstStyle>
          <a:p>
            <a:pPr fontAlgn="auto"/>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a:t>单击此处编辑母版文本样式</a:t>
            </a:r>
            <a:endParaRPr lang="zh-CN" altLang="en-US" strike="noStrike" noProof="1"/>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3.png"/><Relationship Id="rId14" Type="http://schemas.openxmlformats.org/officeDocument/2006/relationships/image" Target="../media/image2.emf"/><Relationship Id="rId13" Type="http://schemas.openxmlformats.org/officeDocument/2006/relationships/image" Target="../media/image1.emf"/><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对象 1"/>
          <p:cNvPicPr>
            <a:picLocks noChangeAspect="1"/>
          </p:cNvPicPr>
          <p:nvPr userDrawn="1"/>
        </p:nvPicPr>
        <p:blipFill>
          <a:blip r:embed="rId13"/>
          <a:stretch>
            <a:fillRect/>
          </a:stretch>
        </p:blipFill>
        <p:spPr>
          <a:xfrm>
            <a:off x="1588" y="1588"/>
            <a:ext cx="1587" cy="1587"/>
          </a:xfrm>
          <a:prstGeom prst="rect">
            <a:avLst/>
          </a:prstGeom>
          <a:noFill/>
          <a:ln w="38100">
            <a:noFill/>
          </a:ln>
        </p:spPr>
      </p:pic>
      <p:pic>
        <p:nvPicPr>
          <p:cNvPr id="1027" name="Picture 2"/>
          <p:cNvPicPr>
            <a:picLocks noChangeAspect="1"/>
          </p:cNvPicPr>
          <p:nvPr userDrawn="1"/>
        </p:nvPicPr>
        <p:blipFill>
          <a:blip r:embed="rId14" cstate="email"/>
          <a:stretch>
            <a:fillRect/>
          </a:stretch>
        </p:blipFill>
        <p:spPr>
          <a:xfrm>
            <a:off x="0" y="9525"/>
            <a:ext cx="9144000" cy="5060950"/>
          </a:xfrm>
          <a:prstGeom prst="rect">
            <a:avLst/>
          </a:prstGeom>
          <a:noFill/>
          <a:ln w="9525">
            <a:noFill/>
          </a:ln>
        </p:spPr>
      </p:pic>
      <p:sp>
        <p:nvSpPr>
          <p:cNvPr id="1029" name="Line 4"/>
          <p:cNvSpPr/>
          <p:nvPr userDrawn="1"/>
        </p:nvSpPr>
        <p:spPr>
          <a:xfrm>
            <a:off x="239713" y="538163"/>
            <a:ext cx="7069137" cy="0"/>
          </a:xfrm>
          <a:prstGeom prst="line">
            <a:avLst/>
          </a:prstGeom>
          <a:ln w="15875" cap="flat" cmpd="sng">
            <a:solidFill>
              <a:srgbClr val="170985"/>
            </a:solidFill>
            <a:prstDash val="sysDot"/>
            <a:bevel/>
            <a:headEnd type="none" w="med" len="med"/>
            <a:tailEnd type="none" w="med" len="med"/>
          </a:ln>
        </p:spPr>
      </p:sp>
      <p:pic>
        <p:nvPicPr>
          <p:cNvPr id="8" name="图片 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884100"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marL="0" lvl="0" indent="0" algn="l" eaLnBrk="0" latinLnBrk="0" hangingPunct="0">
        <a:lnSpc>
          <a:spcPct val="100000"/>
        </a:lnSpc>
        <a:spcBef>
          <a:spcPct val="0"/>
        </a:spcBef>
        <a:spcAft>
          <a:spcPct val="0"/>
        </a:spcAft>
        <a:buClr>
          <a:srgbClr val="000000"/>
        </a:buClr>
        <a:buNone/>
        <a:defRPr sz="3600" kern="1200">
          <a:solidFill>
            <a:schemeClr val="tx1"/>
          </a:solidFill>
          <a:latin typeface="+mj-lt"/>
          <a:ea typeface="+mj-ea"/>
          <a:cs typeface="+mj-cs"/>
          <a:sym typeface="Arial" panose="020B0604020202020204" pitchFamily="34" charset="0"/>
        </a:defRPr>
      </a:lvl1pPr>
    </p:titleStyle>
    <p:bodyStyle>
      <a:lvl1pPr marL="342900" lvl="0" indent="-340995" algn="l" defTabSz="0" eaLnBrk="0" fontAlgn="base" latinLnBrk="0" hangingPunct="0">
        <a:lnSpc>
          <a:spcPct val="100000"/>
        </a:lnSpc>
        <a:spcBef>
          <a:spcPct val="20000"/>
        </a:spcBef>
        <a:spcAft>
          <a:spcPct val="0"/>
        </a:spcAft>
        <a:buChar char="•"/>
        <a:defRPr sz="3200" kern="1200">
          <a:solidFill>
            <a:schemeClr val="tx1"/>
          </a:solidFill>
          <a:latin typeface="+mn-lt"/>
          <a:ea typeface="+mn-ea"/>
          <a:cs typeface="+mn-cs"/>
          <a:sym typeface="Arial" panose="020B0604020202020204" pitchFamily="34" charset="0"/>
        </a:defRPr>
      </a:lvl1pPr>
      <a:lvl2pPr marL="742950" lvl="1" indent="-283845" algn="l" defTabSz="0" eaLnBrk="0" fontAlgn="base" latinLnBrk="0" hangingPunct="0">
        <a:lnSpc>
          <a:spcPct val="100000"/>
        </a:lnSpc>
        <a:spcBef>
          <a:spcPct val="20000"/>
        </a:spcBef>
        <a:spcAft>
          <a:spcPct val="0"/>
        </a:spcAft>
        <a:buChar char="–"/>
        <a:defRPr sz="2800" kern="1200">
          <a:solidFill>
            <a:schemeClr val="tx1"/>
          </a:solidFill>
          <a:latin typeface="+mn-lt"/>
          <a:ea typeface="+mn-ea"/>
          <a:cs typeface="+mn-cs"/>
          <a:sym typeface="Arial" panose="020B0604020202020204" pitchFamily="34" charset="0"/>
        </a:defRPr>
      </a:lvl2pPr>
      <a:lvl3pPr marL="1143000" lvl="2" indent="-226695" algn="l" defTabSz="0" eaLnBrk="0" fontAlgn="base" latinLnBrk="0" hangingPunct="0">
        <a:lnSpc>
          <a:spcPct val="100000"/>
        </a:lnSpc>
        <a:spcBef>
          <a:spcPct val="20000"/>
        </a:spcBef>
        <a:spcAft>
          <a:spcPct val="0"/>
        </a:spcAft>
        <a:buChar char="•"/>
        <a:defRPr sz="2400" kern="1200">
          <a:solidFill>
            <a:schemeClr val="tx1"/>
          </a:solidFill>
          <a:latin typeface="+mn-lt"/>
          <a:ea typeface="+mn-ea"/>
          <a:cs typeface="+mn-cs"/>
          <a:sym typeface="Arial" panose="020B0604020202020204" pitchFamily="34" charset="0"/>
        </a:defRPr>
      </a:lvl3pPr>
      <a:lvl4pPr marL="1600200" lvl="3" indent="-226695" algn="l" defTabSz="0" eaLnBrk="0" fontAlgn="base" latinLnBrk="0" hangingPunct="0">
        <a:lnSpc>
          <a:spcPct val="100000"/>
        </a:lnSpc>
        <a:spcBef>
          <a:spcPct val="20000"/>
        </a:spcBef>
        <a:spcAft>
          <a:spcPct val="0"/>
        </a:spcAft>
        <a:buChar char="–"/>
        <a:defRPr sz="2000" kern="1200">
          <a:solidFill>
            <a:schemeClr val="tx1"/>
          </a:solidFill>
          <a:latin typeface="+mn-lt"/>
          <a:ea typeface="+mn-ea"/>
          <a:cs typeface="+mn-cs"/>
          <a:sym typeface="Arial" panose="020B0604020202020204" pitchFamily="34" charset="0"/>
        </a:defRPr>
      </a:lvl4pPr>
      <a:lvl5pPr marL="2057400" lvl="4" indent="-226695" algn="l" defTabSz="0" eaLnBrk="0" fontAlgn="base" latinLnBrk="0" hangingPunct="0">
        <a:lnSpc>
          <a:spcPct val="100000"/>
        </a:lnSpc>
        <a:spcBef>
          <a:spcPct val="20000"/>
        </a:spcBef>
        <a:spcAft>
          <a:spcPct val="0"/>
        </a:spcAft>
        <a:buChar char="»"/>
        <a:defRPr sz="2000" kern="1200">
          <a:solidFill>
            <a:schemeClr val="tx1"/>
          </a:solidFill>
          <a:latin typeface="+mn-lt"/>
          <a:ea typeface="+mn-ea"/>
          <a:cs typeface="+mn-cs"/>
          <a:sym typeface="Arial" panose="020B0604020202020204" pitchFamily="34" charset="0"/>
        </a:defRPr>
      </a:lvl5pPr>
      <a:lvl6pPr marL="2514600" lvl="5" indent="-228600" algn="l" defTabSz="0" eaLnBrk="0" fontAlgn="base" latinLnBrk="0" hangingPunct="0">
        <a:lnSpc>
          <a:spcPct val="100000"/>
        </a:lnSpc>
        <a:spcBef>
          <a:spcPct val="20000"/>
        </a:spcBef>
        <a:spcAft>
          <a:spcPct val="0"/>
        </a:spcAft>
        <a:buChar char="»"/>
        <a:defRPr sz="2000" kern="1200">
          <a:solidFill>
            <a:schemeClr val="tx1"/>
          </a:solidFill>
          <a:latin typeface="+mn-lt"/>
          <a:ea typeface="+mn-ea"/>
          <a:cs typeface="+mn-cs"/>
          <a:sym typeface="Arial" panose="020B0604020202020204" pitchFamily="34" charset="0"/>
        </a:defRPr>
      </a:lvl6pPr>
      <a:lvl7pPr marL="2971800" lvl="6" indent="-228600" algn="l" defTabSz="0" eaLnBrk="0" fontAlgn="base" latinLnBrk="0" hangingPunct="0">
        <a:lnSpc>
          <a:spcPct val="100000"/>
        </a:lnSpc>
        <a:spcBef>
          <a:spcPct val="20000"/>
        </a:spcBef>
        <a:spcAft>
          <a:spcPct val="0"/>
        </a:spcAft>
        <a:buChar char="»"/>
        <a:defRPr sz="2000" kern="1200">
          <a:solidFill>
            <a:schemeClr val="tx1"/>
          </a:solidFill>
          <a:latin typeface="+mn-lt"/>
          <a:ea typeface="+mn-ea"/>
          <a:cs typeface="+mn-cs"/>
          <a:sym typeface="Arial" panose="020B0604020202020204" pitchFamily="34" charset="0"/>
        </a:defRPr>
      </a:lvl7pPr>
      <a:lvl8pPr marL="3429000" lvl="7" indent="-228600" algn="l" defTabSz="0" eaLnBrk="0" fontAlgn="base" latinLnBrk="0" hangingPunct="0">
        <a:lnSpc>
          <a:spcPct val="100000"/>
        </a:lnSpc>
        <a:spcBef>
          <a:spcPct val="20000"/>
        </a:spcBef>
        <a:spcAft>
          <a:spcPct val="0"/>
        </a:spcAft>
        <a:buChar char="»"/>
        <a:defRPr sz="2000" kern="1200">
          <a:solidFill>
            <a:schemeClr val="tx1"/>
          </a:solidFill>
          <a:latin typeface="+mn-lt"/>
          <a:ea typeface="+mn-ea"/>
          <a:cs typeface="+mn-cs"/>
          <a:sym typeface="Arial" panose="020B0604020202020204" pitchFamily="34" charset="0"/>
        </a:defRPr>
      </a:lvl8pPr>
      <a:lvl9pPr marL="3886200" lvl="8" indent="-228600" algn="l" defTabSz="0" eaLnBrk="0" fontAlgn="base" latinLnBrk="0" hangingPunct="0">
        <a:lnSpc>
          <a:spcPct val="100000"/>
        </a:lnSpc>
        <a:spcBef>
          <a:spcPct val="20000"/>
        </a:spcBef>
        <a:spcAft>
          <a:spcPct val="0"/>
        </a:spcAft>
        <a:buChar char="»"/>
        <a:defRPr sz="2000" kern="1200">
          <a:solidFill>
            <a:schemeClr val="tx1"/>
          </a:solidFill>
          <a:latin typeface="+mn-lt"/>
          <a:ea typeface="+mn-ea"/>
          <a:cs typeface="+mn-cs"/>
          <a:sym typeface="Arial" panose="020B0604020202020204" pitchFamily="34" charset="0"/>
        </a:defRPr>
      </a:lvl9pPr>
    </p:bodyStyle>
    <p:otherStyle>
      <a:lvl1pPr marL="0" lvl="0"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0.jpeg"/><Relationship Id="rId1"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2.jpeg"/><Relationship Id="rId1"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4.jpeg"/><Relationship Id="rId1"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6.jpeg"/><Relationship Id="rId1"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8.jpeg"/><Relationship Id="rId1"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0.jpeg"/><Relationship Id="rId1"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2.jpeg"/><Relationship Id="rId1"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4.jpeg"/><Relationship Id="rId1" Type="http://schemas.openxmlformats.org/officeDocument/2006/relationships/image" Target="../media/image23.jpe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3.xml"/><Relationship Id="rId4" Type="http://schemas.openxmlformats.org/officeDocument/2006/relationships/image" Target="../media/image3.pn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tags" Target="../tags/tag1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6.jpeg"/><Relationship Id="rId1"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8.jpeg"/><Relationship Id="rId1" Type="http://schemas.openxmlformats.org/officeDocument/2006/relationships/image" Target="../media/image2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0.jpeg"/><Relationship Id="rId1"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2.jpeg"/><Relationship Id="rId1" Type="http://schemas.openxmlformats.org/officeDocument/2006/relationships/image" Target="../media/image31.jpe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image" Target="../media/image34.png"/><Relationship Id="rId1" Type="http://schemas.openxmlformats.org/officeDocument/2006/relationships/image" Target="../media/image3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6.jpeg"/><Relationship Id="rId1" Type="http://schemas.openxmlformats.org/officeDocument/2006/relationships/image" Target="../media/image35.jpe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8.jpeg"/><Relationship Id="rId1" Type="http://schemas.openxmlformats.org/officeDocument/2006/relationships/image" Target="../media/image37.jpe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0.jpeg"/><Relationship Id="rId1" Type="http://schemas.openxmlformats.org/officeDocument/2006/relationships/image" Target="../media/image39.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jpeg"/></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image" Target="../media/image41.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5.jpeg"/><Relationship Id="rId1" Type="http://schemas.openxmlformats.org/officeDocument/2006/relationships/image" Target="../media/image44.jpe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7.jpeg"/><Relationship Id="rId1" Type="http://schemas.openxmlformats.org/officeDocument/2006/relationships/image" Target="../media/image46.jpe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9.jpeg"/><Relationship Id="rId1" Type="http://schemas.openxmlformats.org/officeDocument/2006/relationships/image" Target="../media/image48.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image" Target="../media/image50.jpeg"/></Relationships>
</file>

<file path=ppt/slides/_rels/slide3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image" Target="../media/image53.jpe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7.jpeg"/><Relationship Id="rId1" Type="http://schemas.openxmlformats.org/officeDocument/2006/relationships/image" Target="../media/image56.jpe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9.jpeg"/><Relationship Id="rId1" Type="http://schemas.openxmlformats.org/officeDocument/2006/relationships/image" Target="../media/image58.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jpeg"/></Relationships>
</file>

<file path=ppt/slides/_rels/slide40.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61.jpeg"/><Relationship Id="rId1" Type="http://schemas.openxmlformats.org/officeDocument/2006/relationships/image" Target="../media/image60.jpe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3.jpeg"/><Relationship Id="rId1" Type="http://schemas.openxmlformats.org/officeDocument/2006/relationships/image" Target="../media/image62.jpe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5.jpeg"/><Relationship Id="rId1" Type="http://schemas.openxmlformats.org/officeDocument/2006/relationships/image" Target="../media/image64.jpe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7.jpeg"/><Relationship Id="rId1" Type="http://schemas.openxmlformats.org/officeDocument/2006/relationships/image" Target="../media/image66.jpe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9.jpeg"/><Relationship Id="rId1" Type="http://schemas.openxmlformats.org/officeDocument/2006/relationships/image" Target="../media/image68.jpe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1.jpeg"/><Relationship Id="rId1" Type="http://schemas.openxmlformats.org/officeDocument/2006/relationships/image" Target="../media/image70.jpe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3.jpeg"/><Relationship Id="rId1" Type="http://schemas.openxmlformats.org/officeDocument/2006/relationships/image" Target="../media/image72.jpe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5.jpeg"/><Relationship Id="rId1" Type="http://schemas.openxmlformats.org/officeDocument/2006/relationships/image" Target="../media/image74.jpeg"/></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7.jpeg"/><Relationship Id="rId1" Type="http://schemas.openxmlformats.org/officeDocument/2006/relationships/image" Target="../media/image76.jpeg"/></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9.jpeg"/><Relationship Id="rId1" Type="http://schemas.openxmlformats.org/officeDocument/2006/relationships/image" Target="../media/image78.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jpeg"/></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81.jpeg"/><Relationship Id="rId1" Type="http://schemas.openxmlformats.org/officeDocument/2006/relationships/image" Target="../media/image80.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83.jpeg"/><Relationship Id="rId1" Type="http://schemas.openxmlformats.org/officeDocument/2006/relationships/image" Target="../media/image82.jpeg"/></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85.jpeg"/><Relationship Id="rId1" Type="http://schemas.openxmlformats.org/officeDocument/2006/relationships/image" Target="../media/image84.jpeg"/></Relationships>
</file>

<file path=ppt/slides/_rels/slide54.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7.xml"/><Relationship Id="rId2" Type="http://schemas.openxmlformats.org/officeDocument/2006/relationships/image" Target="../media/image87.jpeg"/><Relationship Id="rId1" Type="http://schemas.openxmlformats.org/officeDocument/2006/relationships/image" Target="../media/image86.jpeg"/></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89.jpeg"/><Relationship Id="rId1" Type="http://schemas.openxmlformats.org/officeDocument/2006/relationships/image" Target="../media/image88.jpeg"/></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91.jpeg"/><Relationship Id="rId1" Type="http://schemas.openxmlformats.org/officeDocument/2006/relationships/image" Target="../media/image90.png"/></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93.jpeg"/><Relationship Id="rId1" Type="http://schemas.openxmlformats.org/officeDocument/2006/relationships/image" Target="../media/image92.jpeg"/></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95.jpeg"/><Relationship Id="rId1" Type="http://schemas.openxmlformats.org/officeDocument/2006/relationships/image" Target="../media/image94.jpeg"/></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97.jpeg"/><Relationship Id="rId1" Type="http://schemas.openxmlformats.org/officeDocument/2006/relationships/image" Target="../media/image9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99.jpeg"/><Relationship Id="rId1" Type="http://schemas.openxmlformats.org/officeDocument/2006/relationships/image" Target="../media/image98.jpeg"/></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01.jpeg"/><Relationship Id="rId1" Type="http://schemas.openxmlformats.org/officeDocument/2006/relationships/image" Target="../media/image100.jpeg"/></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03.jpeg"/><Relationship Id="rId1" Type="http://schemas.openxmlformats.org/officeDocument/2006/relationships/image" Target="../media/image102.jpeg"/></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05.jpeg"/><Relationship Id="rId1" Type="http://schemas.openxmlformats.org/officeDocument/2006/relationships/image" Target="../media/image104.jpeg"/></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07.jpeg"/><Relationship Id="rId1" Type="http://schemas.openxmlformats.org/officeDocument/2006/relationships/image" Target="../media/image106.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7.xml"/><Relationship Id="rId2" Type="http://schemas.openxmlformats.org/officeDocument/2006/relationships/image" Target="../media/image109.jpeg"/><Relationship Id="rId1" Type="http://schemas.openxmlformats.org/officeDocument/2006/relationships/image" Target="../media/image108.jpeg"/></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11.jpeg"/><Relationship Id="rId1" Type="http://schemas.openxmlformats.org/officeDocument/2006/relationships/image" Target="../media/image110.jpeg"/></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2.jpeg"/><Relationship Id="rId1" Type="http://schemas.openxmlformats.org/officeDocument/2006/relationships/image" Target="../media/image112.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8.png"/></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14.jpeg"/><Relationship Id="rId1" Type="http://schemas.openxmlformats.org/officeDocument/2006/relationships/image" Target="../media/image113.jpeg"/></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16.jpeg"/><Relationship Id="rId1" Type="http://schemas.openxmlformats.org/officeDocument/2006/relationships/image" Target="../media/image115.jpeg"/></Relationships>
</file>

<file path=ppt/slides/_rels/slide72.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18.xml"/><Relationship Id="rId7" Type="http://schemas.openxmlformats.org/officeDocument/2006/relationships/hyperlink" Target="http://www.bofety.com/" TargetMode="External"/><Relationship Id="rId6" Type="http://schemas.openxmlformats.org/officeDocument/2006/relationships/tags" Target="../tags/tag17.xml"/><Relationship Id="rId5" Type="http://schemas.openxmlformats.org/officeDocument/2006/relationships/image" Target="../media/image118.jpeg"/><Relationship Id="rId4" Type="http://schemas.openxmlformats.org/officeDocument/2006/relationships/tags" Target="../tags/tag16.xml"/><Relationship Id="rId3" Type="http://schemas.openxmlformats.org/officeDocument/2006/relationships/image" Target="../media/image117.jpeg"/><Relationship Id="rId2" Type="http://schemas.openxmlformats.org/officeDocument/2006/relationships/tags" Target="../tags/tag15.xml"/><Relationship Id="rId1" Type="http://schemas.openxmlformats.org/officeDocument/2006/relationships/tags" Target="../tags/tag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itle 1"/>
          <p:cNvSpPr>
            <a:spLocks noGrp="1"/>
          </p:cNvSpPr>
          <p:nvPr>
            <p:ph type="ctrTitle"/>
          </p:nvPr>
        </p:nvSpPr>
        <p:spPr>
          <a:xfrm>
            <a:off x="179512" y="2591775"/>
            <a:ext cx="7929618" cy="1674450"/>
          </a:xfrm>
          <a:noFill/>
          <a:ln>
            <a:noFill/>
          </a:ln>
        </p:spPr>
        <p:txBody>
          <a:bodyPr anchor="t"/>
          <a:lstStyle/>
          <a:p>
            <a:pPr>
              <a:lnSpc>
                <a:spcPct val="150000"/>
              </a:lnSpc>
              <a:buNone/>
            </a:pPr>
            <a:r>
              <a:rPr lang="zh-CN" altLang="en-US" sz="4800" b="1" kern="1200" dirty="0">
                <a:solidFill>
                  <a:srgbClr val="C00000"/>
                </a:solidFill>
                <a:latin typeface="微软雅黑" panose="020B0503020204020204" pitchFamily="2" charset="-122"/>
                <a:ea typeface="微软雅黑" panose="020B0503020204020204" pitchFamily="2" charset="-122"/>
                <a:cs typeface="+mj-cs"/>
                <a:sym typeface="微软雅黑" panose="020B0503020204020204" pitchFamily="2" charset="-122"/>
              </a:rPr>
              <a:t> 隐患排查手册</a:t>
            </a:r>
            <a:endParaRPr lang="zh-CN" altLang="en-US" sz="2800" b="1" kern="1200" dirty="0">
              <a:latin typeface="微软雅黑" panose="020B0503020204020204" pitchFamily="2" charset="-122"/>
              <a:ea typeface="微软雅黑" panose="020B0503020204020204" pitchFamily="2" charset="-122"/>
              <a:cs typeface="+mj-cs"/>
              <a:sym typeface="微软雅黑" panose="020B0503020204020204" pitchFamily="2" charset="-122"/>
            </a:endParaRPr>
          </a:p>
        </p:txBody>
      </p:sp>
      <p:sp>
        <p:nvSpPr>
          <p:cNvPr id="3" name="文本框 2" descr="7b0a2020202022776f7264617274223a20227b5c2269645c223a32353030343531362c5c227469645c223a31333439377d220a7d0a"/>
          <p:cNvSpPr txBox="1"/>
          <p:nvPr>
            <p:custDataLst>
              <p:tags r:id="rId1"/>
            </p:custDataLst>
          </p:nvPr>
        </p:nvSpPr>
        <p:spPr>
          <a:xfrm>
            <a:off x="5868035" y="4364856"/>
            <a:ext cx="2364740" cy="477520"/>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2400" b="1" dirty="0">
                <a:solidFill>
                  <a:schemeClr val="lt1"/>
                </a:solidFill>
                <a:effectLst/>
                <a:latin typeface="微软雅黑" panose="020B0503020204020204" pitchFamily="2" charset="-122"/>
                <a:ea typeface="微软雅黑" panose="020B0503020204020204" pitchFamily="2" charset="-122"/>
              </a:rPr>
              <a:t>博富特咨询</a:t>
            </a:r>
            <a:r>
              <a:rPr lang="en-US" altLang="zh-CN" sz="2400" b="1" dirty="0">
                <a:solidFill>
                  <a:schemeClr val="lt1"/>
                </a:solidFill>
                <a:effectLst/>
                <a:latin typeface="微软雅黑" panose="020B0503020204020204" pitchFamily="2" charset="-122"/>
                <a:ea typeface="微软雅黑" panose="020B0503020204020204" pitchFamily="2" charset="-122"/>
              </a:rPr>
              <a:t> </a:t>
            </a:r>
            <a:endParaRPr lang="en-US" altLang="zh-CN" sz="2400" b="1" dirty="0">
              <a:solidFill>
                <a:schemeClr val="lt1"/>
              </a:solidFill>
              <a:effectLst/>
              <a:latin typeface="微软雅黑" panose="020B0503020204020204" pitchFamily="2" charset="-122"/>
              <a:ea typeface="微软雅黑" panose="020B0503020204020204" pitchFamily="2" charset="-122"/>
            </a:endParaRPr>
          </a:p>
        </p:txBody>
      </p:sp>
      <p:sp>
        <p:nvSpPr>
          <p:cNvPr id="8" name="椭圆 7"/>
          <p:cNvSpPr/>
          <p:nvPr>
            <p:custDataLst>
              <p:tags r:id="rId2"/>
            </p:custDataLst>
          </p:nvPr>
        </p:nvSpPr>
        <p:spPr>
          <a:xfrm>
            <a:off x="5418035" y="5612787"/>
            <a:ext cx="900000" cy="900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全面</a:t>
            </a:r>
            <a:endParaRPr lang="zh-CN" altLang="en-US" b="1">
              <a:solidFill>
                <a:schemeClr val="dk1">
                  <a:lumMod val="85000"/>
                  <a:lumOff val="15000"/>
                </a:schemeClr>
              </a:solidFill>
            </a:endParaRPr>
          </a:p>
        </p:txBody>
      </p:sp>
      <p:sp>
        <p:nvSpPr>
          <p:cNvPr id="9" name="椭圆 8"/>
          <p:cNvSpPr/>
          <p:nvPr>
            <p:custDataLst>
              <p:tags r:id="rId3"/>
            </p:custDataLst>
          </p:nvPr>
        </p:nvSpPr>
        <p:spPr>
          <a:xfrm>
            <a:off x="6661150" y="5613400"/>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10" name="椭圆 9"/>
          <p:cNvSpPr/>
          <p:nvPr>
            <p:custDataLst>
              <p:tags r:id="rId4"/>
            </p:custDataLst>
          </p:nvPr>
        </p:nvSpPr>
        <p:spPr>
          <a:xfrm>
            <a:off x="7904265" y="5612787"/>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实用</a:t>
            </a:r>
            <a:endParaRPr lang="zh-CN" altLang="en-US" b="1">
              <a:solidFill>
                <a:schemeClr val="dk1">
                  <a:lumMod val="85000"/>
                  <a:lumOff val="1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3" name="组合 8193"/>
          <p:cNvGrpSpPr/>
          <p:nvPr/>
        </p:nvGrpSpPr>
        <p:grpSpPr>
          <a:xfrm>
            <a:off x="3000375" y="1500188"/>
            <a:ext cx="3022600" cy="5000625"/>
            <a:chOff x="0" y="0"/>
            <a:chExt cx="3023194" cy="5000660"/>
          </a:xfrm>
        </p:grpSpPr>
        <p:grpSp>
          <p:nvGrpSpPr>
            <p:cNvPr id="8194" name="组合 8194"/>
            <p:cNvGrpSpPr/>
            <p:nvPr/>
          </p:nvGrpSpPr>
          <p:grpSpPr>
            <a:xfrm>
              <a:off x="0" y="0"/>
              <a:ext cx="3023194" cy="5000660"/>
              <a:chOff x="0" y="0"/>
              <a:chExt cx="3423858" cy="5849591"/>
            </a:xfrm>
          </p:grpSpPr>
          <p:sp>
            <p:nvSpPr>
              <p:cNvPr id="8195" name="矩形 3"/>
              <p:cNvSpPr/>
              <p:nvPr/>
            </p:nvSpPr>
            <p:spPr>
              <a:xfrm rot="-5400000" flipV="1">
                <a:off x="-2877027" y="2877027"/>
                <a:ext cx="5849591" cy="95536"/>
              </a:xfrm>
              <a:prstGeom prst="rect">
                <a:avLst/>
              </a:prstGeom>
              <a:solidFill>
                <a:schemeClr val="accent1"/>
              </a:solidFill>
              <a:ln w="12700" cap="flat" cmpd="sng">
                <a:solidFill>
                  <a:srgbClr val="92D050"/>
                </a:solidFill>
                <a:prstDash val="solid"/>
                <a:bevel/>
                <a:headEnd type="none" w="med" len="med"/>
                <a:tailEnd type="none" w="med" len="med"/>
              </a:ln>
            </p:spPr>
            <p:txBody>
              <a:bodyPr anchor="ctr"/>
              <a:lstStyle/>
              <a:p>
                <a:pPr lvl="0" indent="0" algn="ctr"/>
                <a:endParaRPr lang="zh-CN" altLang="en-US" sz="20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8196" name="组合 8196"/>
              <p:cNvGrpSpPr/>
              <p:nvPr/>
            </p:nvGrpSpPr>
            <p:grpSpPr>
              <a:xfrm>
                <a:off x="80905" y="250696"/>
                <a:ext cx="3342952" cy="428628"/>
                <a:chOff x="0" y="0"/>
                <a:chExt cx="3342952" cy="428628"/>
              </a:xfrm>
            </p:grpSpPr>
            <p:sp>
              <p:nvSpPr>
                <p:cNvPr id="8197" name="矩形 4"/>
                <p:cNvSpPr/>
                <p:nvPr/>
              </p:nvSpPr>
              <p:spPr>
                <a:xfrm>
                  <a:off x="985499" y="0"/>
                  <a:ext cx="2357453" cy="428628"/>
                </a:xfrm>
                <a:prstGeom prst="rect">
                  <a:avLst/>
                </a:prstGeom>
                <a:solidFill>
                  <a:srgbClr val="DCE5E5"/>
                </a:solidFill>
                <a:ln w="12700" cap="flat" cmpd="sng">
                  <a:solidFill>
                    <a:srgbClr val="92D050"/>
                  </a:solidFill>
                  <a:prstDash val="solid"/>
                  <a:bevel/>
                  <a:headEnd type="none" w="med" len="med"/>
                  <a:tailEnd type="none" w="med" len="med"/>
                </a:ln>
              </p:spPr>
              <p:txBody>
                <a:bodyPr anchor="ctr"/>
                <a:lstStyle/>
                <a:p>
                  <a:pPr lvl="0" indent="0" algn="ctr"/>
                  <a:endParaRPr lang="zh-CN" altLang="en-US" sz="20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8198" name="矩形 5"/>
                <p:cNvSpPr/>
                <p:nvPr/>
              </p:nvSpPr>
              <p:spPr>
                <a:xfrm>
                  <a:off x="0" y="167131"/>
                  <a:ext cx="957956" cy="71439"/>
                </a:xfrm>
                <a:prstGeom prst="rect">
                  <a:avLst/>
                </a:prstGeom>
                <a:solidFill>
                  <a:schemeClr val="accent1"/>
                </a:solidFill>
                <a:ln w="12700" cap="flat" cmpd="sng">
                  <a:solidFill>
                    <a:srgbClr val="92D050"/>
                  </a:solidFill>
                  <a:prstDash val="solid"/>
                  <a:bevel/>
                  <a:headEnd type="none" w="med" len="med"/>
                  <a:tailEnd type="none" w="med" len="med"/>
                </a:ln>
              </p:spPr>
              <p:txBody>
                <a:bodyPr anchor="ctr"/>
                <a:lstStyle/>
                <a:p>
                  <a:pPr lvl="0" indent="0" algn="ctr"/>
                  <a:endParaRPr lang="zh-CN" altLang="en-US" sz="20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8199" name="组合 8199"/>
              <p:cNvGrpSpPr/>
              <p:nvPr/>
            </p:nvGrpSpPr>
            <p:grpSpPr>
              <a:xfrm>
                <a:off x="80905" y="1002786"/>
                <a:ext cx="3342952" cy="428628"/>
                <a:chOff x="0" y="0"/>
                <a:chExt cx="3342952" cy="428628"/>
              </a:xfrm>
            </p:grpSpPr>
            <p:sp>
              <p:nvSpPr>
                <p:cNvPr id="8200" name="矩形 8"/>
                <p:cNvSpPr/>
                <p:nvPr/>
              </p:nvSpPr>
              <p:spPr>
                <a:xfrm>
                  <a:off x="985499" y="0"/>
                  <a:ext cx="2357453" cy="428628"/>
                </a:xfrm>
                <a:prstGeom prst="rect">
                  <a:avLst/>
                </a:prstGeom>
                <a:solidFill>
                  <a:srgbClr val="DCE5E5"/>
                </a:solidFill>
                <a:ln w="12700" cap="flat" cmpd="sng">
                  <a:solidFill>
                    <a:srgbClr val="92D050"/>
                  </a:solidFill>
                  <a:prstDash val="solid"/>
                  <a:bevel/>
                  <a:headEnd type="none" w="med" len="med"/>
                  <a:tailEnd type="none" w="med" len="med"/>
                </a:ln>
              </p:spPr>
              <p:txBody>
                <a:bodyPr anchor="ctr"/>
                <a:lstStyle/>
                <a:p>
                  <a:pPr lvl="0" indent="0" algn="ctr"/>
                  <a:endParaRPr lang="zh-CN" altLang="en-US" sz="20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8201" name="矩形 9"/>
                <p:cNvSpPr/>
                <p:nvPr/>
              </p:nvSpPr>
              <p:spPr>
                <a:xfrm>
                  <a:off x="0" y="167131"/>
                  <a:ext cx="957955" cy="71439"/>
                </a:xfrm>
                <a:prstGeom prst="rect">
                  <a:avLst/>
                </a:prstGeom>
                <a:solidFill>
                  <a:schemeClr val="accent1"/>
                </a:solidFill>
                <a:ln w="12700" cap="flat" cmpd="sng">
                  <a:solidFill>
                    <a:srgbClr val="92D050"/>
                  </a:solidFill>
                  <a:prstDash val="solid"/>
                  <a:bevel/>
                  <a:headEnd type="none" w="med" len="med"/>
                  <a:tailEnd type="none" w="med" len="med"/>
                </a:ln>
              </p:spPr>
              <p:txBody>
                <a:bodyPr anchor="ctr"/>
                <a:lstStyle/>
                <a:p>
                  <a:pPr lvl="0" indent="0" algn="ctr"/>
                  <a:endParaRPr lang="zh-CN" altLang="en-US" sz="20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8202" name="组合 8202"/>
              <p:cNvGrpSpPr/>
              <p:nvPr/>
            </p:nvGrpSpPr>
            <p:grpSpPr>
              <a:xfrm>
                <a:off x="80905" y="1754876"/>
                <a:ext cx="3342953" cy="428628"/>
                <a:chOff x="0" y="0"/>
                <a:chExt cx="3342953" cy="428628"/>
              </a:xfrm>
            </p:grpSpPr>
            <p:sp>
              <p:nvSpPr>
                <p:cNvPr id="8203" name="矩形 11"/>
                <p:cNvSpPr/>
                <p:nvPr/>
              </p:nvSpPr>
              <p:spPr>
                <a:xfrm>
                  <a:off x="985500" y="0"/>
                  <a:ext cx="2357453" cy="428628"/>
                </a:xfrm>
                <a:prstGeom prst="rect">
                  <a:avLst/>
                </a:prstGeom>
                <a:solidFill>
                  <a:srgbClr val="DCE5E5"/>
                </a:solidFill>
                <a:ln w="12700" cap="flat" cmpd="sng">
                  <a:solidFill>
                    <a:srgbClr val="92D050"/>
                  </a:solidFill>
                  <a:prstDash val="solid"/>
                  <a:bevel/>
                  <a:headEnd type="none" w="med" len="med"/>
                  <a:tailEnd type="none" w="med" len="med"/>
                </a:ln>
              </p:spPr>
              <p:txBody>
                <a:bodyPr anchor="ctr"/>
                <a:lstStyle/>
                <a:p>
                  <a:pPr lvl="0" indent="0" algn="ctr"/>
                  <a:endParaRPr lang="zh-CN" altLang="en-US" sz="20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8204" name="矩形 12"/>
                <p:cNvSpPr/>
                <p:nvPr/>
              </p:nvSpPr>
              <p:spPr>
                <a:xfrm>
                  <a:off x="0" y="167131"/>
                  <a:ext cx="957956" cy="71439"/>
                </a:xfrm>
                <a:prstGeom prst="rect">
                  <a:avLst/>
                </a:prstGeom>
                <a:solidFill>
                  <a:schemeClr val="accent1"/>
                </a:solidFill>
                <a:ln w="12700" cap="flat" cmpd="sng">
                  <a:solidFill>
                    <a:srgbClr val="92D050"/>
                  </a:solidFill>
                  <a:prstDash val="solid"/>
                  <a:bevel/>
                  <a:headEnd type="none" w="med" len="med"/>
                  <a:tailEnd type="none" w="med" len="med"/>
                </a:ln>
              </p:spPr>
              <p:txBody>
                <a:bodyPr anchor="ctr"/>
                <a:lstStyle/>
                <a:p>
                  <a:pPr lvl="0" indent="0" algn="ctr"/>
                  <a:endParaRPr lang="zh-CN" altLang="en-US" sz="20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8205" name="组合 8205"/>
              <p:cNvGrpSpPr/>
              <p:nvPr/>
            </p:nvGrpSpPr>
            <p:grpSpPr>
              <a:xfrm>
                <a:off x="80905" y="2423401"/>
                <a:ext cx="3342952" cy="428628"/>
                <a:chOff x="0" y="0"/>
                <a:chExt cx="3342952" cy="428628"/>
              </a:xfrm>
            </p:grpSpPr>
            <p:sp>
              <p:nvSpPr>
                <p:cNvPr id="8206" name="矩形 14"/>
                <p:cNvSpPr/>
                <p:nvPr/>
              </p:nvSpPr>
              <p:spPr>
                <a:xfrm>
                  <a:off x="985499" y="0"/>
                  <a:ext cx="2357453" cy="428628"/>
                </a:xfrm>
                <a:prstGeom prst="rect">
                  <a:avLst/>
                </a:prstGeom>
                <a:solidFill>
                  <a:srgbClr val="DCE5E5"/>
                </a:solidFill>
                <a:ln w="12700" cap="flat" cmpd="sng">
                  <a:solidFill>
                    <a:srgbClr val="92D050"/>
                  </a:solidFill>
                  <a:prstDash val="solid"/>
                  <a:bevel/>
                  <a:headEnd type="none" w="med" len="med"/>
                  <a:tailEnd type="none" w="med" len="med"/>
                </a:ln>
              </p:spPr>
              <p:txBody>
                <a:bodyPr anchor="ctr"/>
                <a:lstStyle/>
                <a:p>
                  <a:pPr lvl="0" indent="0" algn="ctr"/>
                  <a:endParaRPr lang="zh-CN" altLang="en-US" sz="20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8207" name="矩形 15"/>
                <p:cNvSpPr/>
                <p:nvPr/>
              </p:nvSpPr>
              <p:spPr>
                <a:xfrm>
                  <a:off x="0" y="167131"/>
                  <a:ext cx="957956" cy="71439"/>
                </a:xfrm>
                <a:prstGeom prst="rect">
                  <a:avLst/>
                </a:prstGeom>
                <a:solidFill>
                  <a:schemeClr val="accent1"/>
                </a:solidFill>
                <a:ln w="12700" cap="flat" cmpd="sng">
                  <a:solidFill>
                    <a:srgbClr val="92D050"/>
                  </a:solidFill>
                  <a:prstDash val="solid"/>
                  <a:bevel/>
                  <a:headEnd type="none" w="med" len="med"/>
                  <a:tailEnd type="none" w="med" len="med"/>
                </a:ln>
              </p:spPr>
              <p:txBody>
                <a:bodyPr anchor="ctr"/>
                <a:lstStyle/>
                <a:p>
                  <a:pPr lvl="0" indent="0" algn="ctr"/>
                  <a:endParaRPr lang="zh-CN" altLang="en-US" sz="20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8208" name="组合 8208"/>
              <p:cNvGrpSpPr/>
              <p:nvPr/>
            </p:nvGrpSpPr>
            <p:grpSpPr>
              <a:xfrm>
                <a:off x="80906" y="3175491"/>
                <a:ext cx="3328321" cy="428628"/>
                <a:chOff x="0" y="0"/>
                <a:chExt cx="3328321" cy="428628"/>
              </a:xfrm>
            </p:grpSpPr>
            <p:sp>
              <p:nvSpPr>
                <p:cNvPr id="8209" name="矩形 17"/>
                <p:cNvSpPr/>
                <p:nvPr/>
              </p:nvSpPr>
              <p:spPr>
                <a:xfrm>
                  <a:off x="970868" y="0"/>
                  <a:ext cx="2357453" cy="428628"/>
                </a:xfrm>
                <a:prstGeom prst="rect">
                  <a:avLst/>
                </a:prstGeom>
                <a:solidFill>
                  <a:srgbClr val="DCE5E5"/>
                </a:solidFill>
                <a:ln w="12700" cap="flat" cmpd="sng">
                  <a:solidFill>
                    <a:srgbClr val="92D050"/>
                  </a:solidFill>
                  <a:prstDash val="solid"/>
                  <a:bevel/>
                  <a:headEnd type="none" w="med" len="med"/>
                  <a:tailEnd type="none" w="med" len="med"/>
                </a:ln>
              </p:spPr>
              <p:txBody>
                <a:bodyPr anchor="ctr"/>
                <a:lstStyle/>
                <a:p>
                  <a:pPr lvl="0" indent="0" algn="ctr"/>
                  <a:endParaRPr lang="zh-CN" altLang="en-US" sz="20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8210" name="矩形 18"/>
                <p:cNvSpPr/>
                <p:nvPr/>
              </p:nvSpPr>
              <p:spPr>
                <a:xfrm>
                  <a:off x="0" y="167131"/>
                  <a:ext cx="943326" cy="71439"/>
                </a:xfrm>
                <a:prstGeom prst="rect">
                  <a:avLst/>
                </a:prstGeom>
                <a:solidFill>
                  <a:schemeClr val="accent1"/>
                </a:solidFill>
                <a:ln w="12700" cap="flat" cmpd="sng">
                  <a:solidFill>
                    <a:srgbClr val="92D050"/>
                  </a:solidFill>
                  <a:prstDash val="solid"/>
                  <a:bevel/>
                  <a:headEnd type="none" w="med" len="med"/>
                  <a:tailEnd type="none" w="med" len="med"/>
                </a:ln>
              </p:spPr>
              <p:txBody>
                <a:bodyPr anchor="ctr"/>
                <a:lstStyle/>
                <a:p>
                  <a:pPr lvl="0" indent="0" algn="ctr"/>
                  <a:endParaRPr lang="zh-CN" altLang="en-US" sz="20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8211" name="组合 8211"/>
              <p:cNvGrpSpPr/>
              <p:nvPr/>
            </p:nvGrpSpPr>
            <p:grpSpPr>
              <a:xfrm>
                <a:off x="80905" y="3844016"/>
                <a:ext cx="3328322" cy="428628"/>
                <a:chOff x="0" y="0"/>
                <a:chExt cx="3328322" cy="428628"/>
              </a:xfrm>
            </p:grpSpPr>
            <p:sp>
              <p:nvSpPr>
                <p:cNvPr id="8212" name="矩形 20"/>
                <p:cNvSpPr/>
                <p:nvPr/>
              </p:nvSpPr>
              <p:spPr>
                <a:xfrm>
                  <a:off x="970869" y="0"/>
                  <a:ext cx="2357453" cy="428628"/>
                </a:xfrm>
                <a:prstGeom prst="rect">
                  <a:avLst/>
                </a:prstGeom>
                <a:solidFill>
                  <a:srgbClr val="DCE5E5"/>
                </a:solidFill>
                <a:ln w="12700" cap="flat" cmpd="sng">
                  <a:solidFill>
                    <a:srgbClr val="92D050"/>
                  </a:solidFill>
                  <a:prstDash val="solid"/>
                  <a:bevel/>
                  <a:headEnd type="none" w="med" len="med"/>
                  <a:tailEnd type="none" w="med" len="med"/>
                </a:ln>
              </p:spPr>
              <p:txBody>
                <a:bodyPr anchor="ctr"/>
                <a:lstStyle/>
                <a:p>
                  <a:pPr lvl="0" indent="0" algn="ctr"/>
                  <a:endParaRPr lang="zh-CN" altLang="en-US" sz="20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8213" name="矩形 21"/>
                <p:cNvSpPr/>
                <p:nvPr/>
              </p:nvSpPr>
              <p:spPr>
                <a:xfrm>
                  <a:off x="0" y="167131"/>
                  <a:ext cx="943326" cy="71439"/>
                </a:xfrm>
                <a:prstGeom prst="rect">
                  <a:avLst/>
                </a:prstGeom>
                <a:solidFill>
                  <a:schemeClr val="accent1"/>
                </a:solidFill>
                <a:ln w="12700" cap="flat" cmpd="sng">
                  <a:solidFill>
                    <a:srgbClr val="92D050"/>
                  </a:solidFill>
                  <a:prstDash val="solid"/>
                  <a:bevel/>
                  <a:headEnd type="none" w="med" len="med"/>
                  <a:tailEnd type="none" w="med" len="med"/>
                </a:ln>
              </p:spPr>
              <p:txBody>
                <a:bodyPr anchor="ctr"/>
                <a:lstStyle/>
                <a:p>
                  <a:pPr lvl="0" indent="0" algn="ctr"/>
                  <a:endParaRPr lang="zh-CN" altLang="en-US" sz="20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8214" name="组合 8214"/>
              <p:cNvGrpSpPr/>
              <p:nvPr/>
            </p:nvGrpSpPr>
            <p:grpSpPr>
              <a:xfrm>
                <a:off x="80906" y="4512540"/>
                <a:ext cx="3328321" cy="428628"/>
                <a:chOff x="0" y="0"/>
                <a:chExt cx="3328321" cy="428628"/>
              </a:xfrm>
            </p:grpSpPr>
            <p:sp>
              <p:nvSpPr>
                <p:cNvPr id="8215" name="矩形 23"/>
                <p:cNvSpPr/>
                <p:nvPr/>
              </p:nvSpPr>
              <p:spPr>
                <a:xfrm>
                  <a:off x="970868" y="0"/>
                  <a:ext cx="2357453" cy="428628"/>
                </a:xfrm>
                <a:prstGeom prst="rect">
                  <a:avLst/>
                </a:prstGeom>
                <a:solidFill>
                  <a:srgbClr val="DCE5E5"/>
                </a:solidFill>
                <a:ln w="12700" cap="flat" cmpd="sng">
                  <a:solidFill>
                    <a:srgbClr val="92D050"/>
                  </a:solidFill>
                  <a:prstDash val="solid"/>
                  <a:bevel/>
                  <a:headEnd type="none" w="med" len="med"/>
                  <a:tailEnd type="none" w="med" len="med"/>
                </a:ln>
              </p:spPr>
              <p:txBody>
                <a:bodyPr anchor="ctr"/>
                <a:lstStyle/>
                <a:p>
                  <a:pPr lvl="0" indent="0" algn="ctr"/>
                  <a:endParaRPr lang="zh-CN" altLang="en-US" sz="20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8216" name="矩形 24"/>
                <p:cNvSpPr/>
                <p:nvPr/>
              </p:nvSpPr>
              <p:spPr>
                <a:xfrm>
                  <a:off x="0" y="167132"/>
                  <a:ext cx="970868" cy="83566"/>
                </a:xfrm>
                <a:prstGeom prst="rect">
                  <a:avLst/>
                </a:prstGeom>
                <a:solidFill>
                  <a:schemeClr val="accent1"/>
                </a:solidFill>
                <a:ln w="12700" cap="flat" cmpd="sng">
                  <a:solidFill>
                    <a:srgbClr val="92D050"/>
                  </a:solidFill>
                  <a:prstDash val="solid"/>
                  <a:bevel/>
                  <a:headEnd type="none" w="med" len="med"/>
                  <a:tailEnd type="none" w="med" len="med"/>
                </a:ln>
              </p:spPr>
              <p:txBody>
                <a:bodyPr anchor="ctr"/>
                <a:lstStyle/>
                <a:p>
                  <a:pPr lvl="0" indent="0" algn="ctr"/>
                  <a:endParaRPr lang="zh-CN" altLang="en-US" sz="20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8217" name="TextBox 28"/>
              <p:cNvSpPr/>
              <p:nvPr/>
            </p:nvSpPr>
            <p:spPr>
              <a:xfrm>
                <a:off x="1309121" y="1002786"/>
                <a:ext cx="1760495" cy="450137"/>
              </a:xfrm>
              <a:prstGeom prst="rect">
                <a:avLst/>
              </a:prstGeom>
              <a:noFill/>
              <a:ln w="9525">
                <a:noFill/>
              </a:ln>
            </p:spPr>
            <p:txBody>
              <a:bodyPr wrap="none" anchor="t">
                <a:spAutoFit/>
              </a:bodyPr>
              <a:lstStyle/>
              <a:p>
                <a:pPr lvl="0" indent="0"/>
                <a:r>
                  <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二、特种设备</a:t>
                </a:r>
                <a:endPar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8218" name="TextBox 29"/>
              <p:cNvSpPr/>
              <p:nvPr/>
            </p:nvSpPr>
            <p:spPr>
              <a:xfrm>
                <a:off x="1390027" y="250696"/>
                <a:ext cx="1501599" cy="450137"/>
              </a:xfrm>
              <a:prstGeom prst="rect">
                <a:avLst/>
              </a:prstGeom>
              <a:noFill/>
              <a:ln w="9525">
                <a:noFill/>
              </a:ln>
            </p:spPr>
            <p:txBody>
              <a:bodyPr wrap="none" anchor="t">
                <a:spAutoFit/>
              </a:bodyPr>
              <a:lstStyle/>
              <a:p>
                <a:pPr lvl="0" indent="0"/>
                <a:r>
                  <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一、动设备</a:t>
                </a:r>
                <a:endPar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8219" name="TextBox 30"/>
              <p:cNvSpPr/>
              <p:nvPr/>
            </p:nvSpPr>
            <p:spPr>
              <a:xfrm>
                <a:off x="1375397" y="1754876"/>
                <a:ext cx="1760495" cy="450137"/>
              </a:xfrm>
              <a:prstGeom prst="rect">
                <a:avLst/>
              </a:prstGeom>
              <a:noFill/>
              <a:ln w="9525">
                <a:noFill/>
              </a:ln>
            </p:spPr>
            <p:txBody>
              <a:bodyPr wrap="none" anchor="t">
                <a:spAutoFit/>
              </a:bodyPr>
              <a:lstStyle/>
              <a:p>
                <a:pPr lvl="0" indent="0"/>
                <a:r>
                  <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三、管道设施</a:t>
                </a:r>
                <a:endPar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8220" name="TextBox 31"/>
              <p:cNvSpPr/>
              <p:nvPr/>
            </p:nvSpPr>
            <p:spPr>
              <a:xfrm>
                <a:off x="1390027" y="2423401"/>
                <a:ext cx="1760495" cy="450137"/>
              </a:xfrm>
              <a:prstGeom prst="rect">
                <a:avLst/>
              </a:prstGeom>
              <a:noFill/>
              <a:ln w="9525">
                <a:noFill/>
              </a:ln>
            </p:spPr>
            <p:txBody>
              <a:bodyPr wrap="none" anchor="t">
                <a:spAutoFit/>
              </a:bodyPr>
              <a:lstStyle/>
              <a:p>
                <a:pPr lvl="0" indent="0"/>
                <a:r>
                  <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四、仪表设备</a:t>
                </a:r>
                <a:endPar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8221" name="TextBox 32"/>
              <p:cNvSpPr/>
              <p:nvPr/>
            </p:nvSpPr>
            <p:spPr>
              <a:xfrm>
                <a:off x="1375397" y="3175491"/>
                <a:ext cx="1760495" cy="450137"/>
              </a:xfrm>
              <a:prstGeom prst="rect">
                <a:avLst/>
              </a:prstGeom>
              <a:noFill/>
              <a:ln w="9525">
                <a:noFill/>
              </a:ln>
            </p:spPr>
            <p:txBody>
              <a:bodyPr wrap="none" anchor="t">
                <a:spAutoFit/>
              </a:bodyPr>
              <a:lstStyle/>
              <a:p>
                <a:pPr lvl="0" indent="0"/>
                <a:r>
                  <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五、电气设施</a:t>
                </a:r>
                <a:endPar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8222" name="TextBox 33"/>
              <p:cNvSpPr/>
              <p:nvPr/>
            </p:nvSpPr>
            <p:spPr>
              <a:xfrm>
                <a:off x="1375397" y="3844016"/>
                <a:ext cx="1760495" cy="450137"/>
              </a:xfrm>
              <a:prstGeom prst="rect">
                <a:avLst/>
              </a:prstGeom>
              <a:noFill/>
              <a:ln w="9525">
                <a:noFill/>
              </a:ln>
            </p:spPr>
            <p:txBody>
              <a:bodyPr wrap="none" anchor="t">
                <a:spAutoFit/>
              </a:bodyPr>
              <a:lstStyle/>
              <a:p>
                <a:pPr lvl="0" indent="0"/>
                <a:r>
                  <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六、安全设施</a:t>
                </a:r>
                <a:endPar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8223" name="TextBox 34"/>
              <p:cNvSpPr/>
              <p:nvPr/>
            </p:nvSpPr>
            <p:spPr>
              <a:xfrm>
                <a:off x="1294491" y="4512541"/>
                <a:ext cx="1758980" cy="450137"/>
              </a:xfrm>
              <a:prstGeom prst="rect">
                <a:avLst/>
              </a:prstGeom>
              <a:noFill/>
              <a:ln w="9525">
                <a:noFill/>
              </a:ln>
            </p:spPr>
            <p:txBody>
              <a:bodyPr wrap="square" anchor="t">
                <a:spAutoFit/>
              </a:bodyPr>
              <a:lstStyle/>
              <a:p>
                <a:pPr lvl="0" indent="0"/>
                <a:r>
                  <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七、静设备</a:t>
                </a:r>
                <a:endPar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grpSp>
        <p:grpSp>
          <p:nvGrpSpPr>
            <p:cNvPr id="8224" name="组合 8224"/>
            <p:cNvGrpSpPr/>
            <p:nvPr/>
          </p:nvGrpSpPr>
          <p:grpSpPr>
            <a:xfrm>
              <a:off x="71438" y="4429155"/>
              <a:ext cx="2938837" cy="417830"/>
              <a:chOff x="0" y="0"/>
              <a:chExt cx="2938837" cy="417830"/>
            </a:xfrm>
          </p:grpSpPr>
          <p:sp>
            <p:nvSpPr>
              <p:cNvPr id="8225" name="矩形 41"/>
              <p:cNvSpPr/>
              <p:nvPr/>
            </p:nvSpPr>
            <p:spPr>
              <a:xfrm>
                <a:off x="0" y="142876"/>
                <a:ext cx="832937" cy="61071"/>
              </a:xfrm>
              <a:prstGeom prst="rect">
                <a:avLst/>
              </a:prstGeom>
              <a:solidFill>
                <a:schemeClr val="accent1"/>
              </a:solidFill>
              <a:ln w="12700" cap="flat" cmpd="sng">
                <a:solidFill>
                  <a:srgbClr val="92D050"/>
                </a:solidFill>
                <a:prstDash val="solid"/>
                <a:bevel/>
                <a:headEnd type="none" w="med" len="med"/>
                <a:tailEnd type="none" w="med" len="med"/>
              </a:ln>
            </p:spPr>
            <p:txBody>
              <a:bodyPr anchor="ctr"/>
              <a:lstStyle/>
              <a:p>
                <a:pPr lvl="0" indent="0" algn="ctr"/>
                <a:endParaRPr lang="zh-CN" altLang="en-US" sz="20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8226" name="矩形 42"/>
              <p:cNvSpPr/>
              <p:nvPr/>
            </p:nvSpPr>
            <p:spPr>
              <a:xfrm>
                <a:off x="857256" y="0"/>
                <a:ext cx="2081581" cy="366423"/>
              </a:xfrm>
              <a:prstGeom prst="rect">
                <a:avLst/>
              </a:prstGeom>
              <a:solidFill>
                <a:srgbClr val="DCE5E5"/>
              </a:solidFill>
              <a:ln w="12700" cap="flat" cmpd="sng">
                <a:solidFill>
                  <a:srgbClr val="92D050"/>
                </a:solidFill>
                <a:prstDash val="solid"/>
                <a:bevel/>
                <a:headEnd type="none" w="med" len="med"/>
                <a:tailEnd type="none" w="med" len="med"/>
              </a:ln>
            </p:spPr>
            <p:txBody>
              <a:bodyPr anchor="ctr"/>
              <a:lstStyle/>
              <a:p>
                <a:pPr lvl="0" indent="0" algn="ctr"/>
                <a:endParaRPr lang="zh-CN" altLang="en-US" sz="20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8227" name="TextBox 43"/>
              <p:cNvSpPr/>
              <p:nvPr/>
            </p:nvSpPr>
            <p:spPr>
              <a:xfrm>
                <a:off x="1071570" y="0"/>
                <a:ext cx="1605280" cy="417830"/>
              </a:xfrm>
              <a:prstGeom prst="rect">
                <a:avLst/>
              </a:prstGeom>
              <a:noFill/>
              <a:ln w="9525">
                <a:noFill/>
              </a:ln>
            </p:spPr>
            <p:txBody>
              <a:bodyPr wrap="none" anchor="t">
                <a:spAutoFit/>
              </a:bodyPr>
              <a:lstStyle/>
              <a:p>
                <a:pPr lvl="0" indent="0"/>
                <a:r>
                  <a:rPr lang="zh-CN" altLang="en-US" sz="20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八、</a:t>
                </a:r>
                <a:r>
                  <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跑冒滴漏</a:t>
                </a:r>
                <a:endPar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grpSp>
      </p:grpSp>
      <p:sp>
        <p:nvSpPr>
          <p:cNvPr id="8228" name="TextBox 46"/>
          <p:cNvSpPr/>
          <p:nvPr/>
        </p:nvSpPr>
        <p:spPr>
          <a:xfrm>
            <a:off x="3500438" y="214313"/>
            <a:ext cx="2068512" cy="1108075"/>
          </a:xfrm>
          <a:prstGeom prst="rect">
            <a:avLst/>
          </a:prstGeom>
          <a:noFill/>
          <a:ln w="9525">
            <a:noFill/>
          </a:ln>
        </p:spPr>
        <p:txBody>
          <a:bodyPr wrap="none" anchor="t">
            <a:spAutoFit/>
          </a:bodyPr>
          <a:lstStyle/>
          <a:p>
            <a:pPr lvl="0" indent="0"/>
            <a:r>
              <a:rPr lang="zh-CN" altLang="en-US" sz="6600" dirty="0">
                <a:solidFill>
                  <a:srgbClr val="000000"/>
                </a:solidFill>
                <a:latin typeface="Arial" panose="020B0604020202020204" pitchFamily="34" charset="0"/>
                <a:ea typeface="宋体" panose="02010600030101010101" pitchFamily="2" charset="-122"/>
                <a:sym typeface="Arial" panose="020B0604020202020204" pitchFamily="34" charset="0"/>
              </a:rPr>
              <a:t>目 录</a:t>
            </a:r>
            <a:endParaRPr lang="zh-CN" altLang="en-US" sz="6600" dirty="0">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Box 38"/>
          <p:cNvSpPr/>
          <p:nvPr/>
        </p:nvSpPr>
        <p:spPr>
          <a:xfrm>
            <a:off x="288925" y="2501900"/>
            <a:ext cx="8066088" cy="971550"/>
          </a:xfrm>
          <a:prstGeom prst="rect">
            <a:avLst/>
          </a:prstGeom>
          <a:noFill/>
          <a:ln w="9525">
            <a:noFill/>
          </a:ln>
        </p:spPr>
        <p:txBody>
          <a:bodyPr wrap="square" anchor="t">
            <a:spAutoFit/>
          </a:bodyPr>
          <a:lstStyle/>
          <a:p>
            <a:pPr lvl="0" indent="0" algn="ctr"/>
            <a:r>
              <a:rPr lang="zh-CN" altLang="en-US" sz="5400" dirty="0">
                <a:solidFill>
                  <a:srgbClr val="000000"/>
                </a:solidFill>
                <a:latin typeface="隶书" panose="02010509060101010101" pitchFamily="1" charset="-122"/>
                <a:ea typeface="隶书" panose="02010509060101010101" pitchFamily="1" charset="-122"/>
                <a:sym typeface="隶书" panose="02010509060101010101" pitchFamily="1" charset="-122"/>
              </a:rPr>
              <a:t>一、动设备</a:t>
            </a:r>
            <a:endParaRPr lang="zh-CN" altLang="en-US" sz="5400" dirty="0">
              <a:solidFill>
                <a:srgbClr val="000000"/>
              </a:solidFill>
              <a:latin typeface="隶书" panose="02010509060101010101" pitchFamily="1" charset="-122"/>
              <a:ea typeface="隶书" panose="02010509060101010101" pitchFamily="1" charset="-122"/>
              <a:sym typeface="隶书" panose="02010509060101010101" pitchFamily="1"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4"/>
          <p:cNvSpPr/>
          <p:nvPr/>
        </p:nvSpPr>
        <p:spPr>
          <a:xfrm>
            <a:off x="412115" y="498475"/>
            <a:ext cx="8229600" cy="635000"/>
          </a:xfrm>
          <a:prstGeom prst="rect">
            <a:avLst/>
          </a:prstGeom>
          <a:noFill/>
          <a:ln w="9525">
            <a:noFill/>
          </a:ln>
        </p:spPr>
        <p:txBody>
          <a:bodyPr anchor="ctr"/>
          <a:lstStyle/>
          <a:p>
            <a:pPr lvl="0" indent="0" algn="ctr"/>
            <a:r>
              <a:rPr lang="zh-CN" altLang="en-US" sz="3600" b="1" dirty="0">
                <a:solidFill>
                  <a:srgbClr val="000000"/>
                </a:solidFill>
                <a:latin typeface="宋体" panose="02010600030101010101" pitchFamily="2" charset="-122"/>
                <a:ea typeface="宋体" panose="02010600030101010101" pitchFamily="2" charset="-122"/>
                <a:sym typeface="宋体" panose="02010600030101010101" pitchFamily="2" charset="-122"/>
              </a:rPr>
              <a:t>隐患排查与标准对照</a:t>
            </a:r>
            <a:endParaRPr lang="zh-CN" altLang="en-US" sz="3600" b="1" dirty="0">
              <a:solidFill>
                <a:srgbClr val="000000"/>
              </a:solidFill>
              <a:ea typeface="宋体" panose="02010600030101010101" pitchFamily="2" charset="-122"/>
              <a:sym typeface="Arial" panose="020B0604020202020204" pitchFamily="34" charset="0"/>
            </a:endParaRPr>
          </a:p>
        </p:txBody>
      </p:sp>
      <p:grpSp>
        <p:nvGrpSpPr>
          <p:cNvPr id="10242" name="组合 10242"/>
          <p:cNvGrpSpPr/>
          <p:nvPr/>
        </p:nvGrpSpPr>
        <p:grpSpPr>
          <a:xfrm>
            <a:off x="4537075" y="1478280"/>
            <a:ext cx="142875" cy="4879340"/>
            <a:chOff x="0" y="0"/>
            <a:chExt cx="142876" cy="5857892"/>
          </a:xfrm>
        </p:grpSpPr>
        <p:sp>
          <p:nvSpPr>
            <p:cNvPr id="10243" name="矩形 12"/>
            <p:cNvSpPr/>
            <p:nvPr/>
          </p:nvSpPr>
          <p:spPr>
            <a:xfrm flipH="1">
              <a:off x="0" y="0"/>
              <a:ext cx="71438" cy="5857892"/>
            </a:xfrm>
            <a:prstGeom prst="rect">
              <a:avLst/>
            </a:prstGeom>
            <a:solidFill>
              <a:srgbClr val="FF0000"/>
            </a:solidFill>
            <a:ln w="25400" cap="flat" cmpd="sng">
              <a:solidFill>
                <a:srgbClr val="5A5959"/>
              </a:solidFill>
              <a:prstDash val="solid"/>
              <a:miter/>
              <a:headEnd type="none" w="med" len="med"/>
              <a:tailEnd type="none" w="med" len="med"/>
            </a:ln>
          </p:spPr>
          <p:txBody>
            <a:bodyPr anchor="ctr"/>
            <a:lstStyle/>
            <a:p>
              <a:pPr lvl="0" indent="0" algn="ctr"/>
              <a:endParaRPr lang="zh-CN" altLang="en-US">
                <a:solidFill>
                  <a:srgbClr val="FFFFFF"/>
                </a:solidFill>
                <a:latin typeface="Arial" panose="020B0604020202020204" pitchFamily="34" charset="0"/>
                <a:ea typeface="宋体" panose="02010600030101010101" pitchFamily="2" charset="-122"/>
                <a:sym typeface="Arial" panose="020B0604020202020204" pitchFamily="34" charset="0"/>
              </a:endParaRPr>
            </a:p>
          </p:txBody>
        </p:sp>
        <p:sp>
          <p:nvSpPr>
            <p:cNvPr id="10244" name="矩形 13"/>
            <p:cNvSpPr/>
            <p:nvPr/>
          </p:nvSpPr>
          <p:spPr>
            <a:xfrm flipH="1">
              <a:off x="71438" y="0"/>
              <a:ext cx="71438" cy="5857892"/>
            </a:xfrm>
            <a:prstGeom prst="rect">
              <a:avLst/>
            </a:prstGeom>
            <a:solidFill>
              <a:srgbClr val="00B050"/>
            </a:solidFill>
            <a:ln w="25400" cap="flat" cmpd="sng">
              <a:solidFill>
                <a:srgbClr val="5A5959"/>
              </a:solidFill>
              <a:prstDash val="solid"/>
              <a:miter/>
              <a:headEnd type="none" w="med" len="med"/>
              <a:tailEnd type="none" w="med" len="med"/>
            </a:ln>
          </p:spPr>
          <p:txBody>
            <a:bodyPr anchor="ctr"/>
            <a:lstStyle/>
            <a:p>
              <a:pPr lvl="0" indent="0" algn="ctr"/>
              <a:endParaRPr lang="zh-CN" altLang="en-US">
                <a:solidFill>
                  <a:srgbClr val="00B050"/>
                </a:solidFill>
                <a:latin typeface="Arial" panose="020B0604020202020204" pitchFamily="34" charset="0"/>
                <a:ea typeface="宋体" panose="02010600030101010101" pitchFamily="2" charset="-122"/>
                <a:sym typeface="Arial" panose="020B0604020202020204" pitchFamily="34" charset="0"/>
              </a:endParaRPr>
            </a:p>
          </p:txBody>
        </p:sp>
      </p:grpSp>
      <p:sp>
        <p:nvSpPr>
          <p:cNvPr id="10245" name="TextBox 14"/>
          <p:cNvSpPr/>
          <p:nvPr/>
        </p:nvSpPr>
        <p:spPr>
          <a:xfrm>
            <a:off x="8286750" y="6357938"/>
            <a:ext cx="301625" cy="369887"/>
          </a:xfrm>
          <a:prstGeom prst="rect">
            <a:avLst/>
          </a:prstGeom>
          <a:noFill/>
          <a:ln w="9525">
            <a:noFill/>
          </a:ln>
        </p:spPr>
        <p:txBody>
          <a:bodyPr wrap="none" anchor="t">
            <a:spAutoFit/>
          </a:bodyPr>
          <a:lstStyle/>
          <a:p>
            <a:pPr lvl="0" indent="0"/>
            <a:r>
              <a:rPr lang="en-US" altLang="x-none" dirty="0">
                <a:solidFill>
                  <a:srgbClr val="000000"/>
                </a:solidFill>
                <a:ea typeface="宋体" panose="02010600030101010101" pitchFamily="2" charset="-122"/>
                <a:sym typeface="Arial" panose="020B0604020202020204" pitchFamily="34" charset="0"/>
              </a:rPr>
              <a:t>1</a:t>
            </a:r>
            <a:endParaRPr lang="zh-CN" altLang="en-US" dirty="0">
              <a:solidFill>
                <a:srgbClr val="000000"/>
              </a:solidFill>
              <a:ea typeface="宋体" panose="02010600030101010101" pitchFamily="2" charset="-122"/>
              <a:sym typeface="Arial" panose="020B0604020202020204" pitchFamily="34" charset="0"/>
            </a:endParaRPr>
          </a:p>
        </p:txBody>
      </p:sp>
      <p:sp>
        <p:nvSpPr>
          <p:cNvPr id="10246" name="TextBox 18"/>
          <p:cNvSpPr/>
          <p:nvPr/>
        </p:nvSpPr>
        <p:spPr>
          <a:xfrm>
            <a:off x="211138" y="69850"/>
            <a:ext cx="1785937" cy="461963"/>
          </a:xfrm>
          <a:prstGeom prst="rect">
            <a:avLst/>
          </a:prstGeom>
          <a:solidFill>
            <a:srgbClr val="B7FFFF"/>
          </a:solidFill>
          <a:ln w="9525">
            <a:noFill/>
          </a:ln>
        </p:spPr>
        <p:txBody>
          <a:bodyPr anchor="t">
            <a:spAutoFit/>
          </a:bodyPr>
          <a:lstStyle/>
          <a:p>
            <a:pPr lvl="0" indent="0" algn="ctr"/>
            <a:r>
              <a:rPr lang="zh-CN" altLang="en-US" sz="2400" b="1" dirty="0">
                <a:solidFill>
                  <a:srgbClr val="000000"/>
                </a:solidFill>
                <a:ea typeface="宋体" panose="02010600030101010101" pitchFamily="2" charset="-122"/>
                <a:sym typeface="Arial" panose="020B0604020202020204" pitchFamily="34" charset="0"/>
              </a:rPr>
              <a:t>一、动设备</a:t>
            </a:r>
            <a:endParaRPr lang="zh-CN" altLang="en-US" sz="2400" b="1" dirty="0">
              <a:solidFill>
                <a:srgbClr val="000000"/>
              </a:solidFill>
              <a:ea typeface="宋体" panose="02010600030101010101" pitchFamily="2" charset="-122"/>
              <a:sym typeface="Arial" panose="020B0604020202020204" pitchFamily="34" charset="0"/>
            </a:endParaRPr>
          </a:p>
        </p:txBody>
      </p:sp>
      <p:pic>
        <p:nvPicPr>
          <p:cNvPr id="10247" name="Picture 8" descr="20160501_133707"/>
          <p:cNvPicPr/>
          <p:nvPr/>
        </p:nvPicPr>
        <p:blipFill>
          <a:blip r:embed="rId1" cstate="email"/>
          <a:stretch>
            <a:fillRect/>
          </a:stretch>
        </p:blipFill>
        <p:spPr>
          <a:xfrm>
            <a:off x="259715" y="2439988"/>
            <a:ext cx="4140000" cy="3240000"/>
          </a:xfrm>
          <a:prstGeom prst="rect">
            <a:avLst/>
          </a:prstGeom>
          <a:noFill/>
          <a:ln w="9525">
            <a:noFill/>
          </a:ln>
        </p:spPr>
      </p:pic>
      <p:sp>
        <p:nvSpPr>
          <p:cNvPr id="10248" name="Text Box 9"/>
          <p:cNvSpPr/>
          <p:nvPr/>
        </p:nvSpPr>
        <p:spPr>
          <a:xfrm>
            <a:off x="514985" y="1356043"/>
            <a:ext cx="3154680" cy="777240"/>
          </a:xfrm>
          <a:prstGeom prst="rect">
            <a:avLst/>
          </a:prstGeom>
          <a:noFill/>
          <a:ln w="9525">
            <a:noFill/>
          </a:ln>
        </p:spPr>
        <p:txBody>
          <a:bodyPr wrap="none" anchor="t">
            <a:spAutoFit/>
          </a:bodyPr>
          <a:lstStyle/>
          <a:p>
            <a:pPr lvl="0" indent="0">
              <a:lnSpc>
                <a:spcPct val="125000"/>
              </a:lnSpc>
            </a:pPr>
            <a:r>
              <a:rPr lang="zh-CN" altLang="en-US"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隐患</a:t>
            </a:r>
            <a:r>
              <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：转动设备轴承处漏油。</a:t>
            </a:r>
            <a:endPar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a:p>
            <a:pPr lvl="0" indent="0">
              <a:lnSpc>
                <a:spcPct val="125000"/>
              </a:lnSpc>
            </a:pPr>
            <a:r>
              <a:rPr lang="zh-CN" altLang="en-US"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危害</a:t>
            </a:r>
            <a:r>
              <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：污染设备、损坏设备。</a:t>
            </a:r>
            <a:endPar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pic>
        <p:nvPicPr>
          <p:cNvPr id="10249" name="Picture 10" descr="20160501_133740"/>
          <p:cNvPicPr/>
          <p:nvPr/>
        </p:nvPicPr>
        <p:blipFill>
          <a:blip r:embed="rId2" cstate="email"/>
          <a:stretch>
            <a:fillRect/>
          </a:stretch>
        </p:blipFill>
        <p:spPr>
          <a:xfrm>
            <a:off x="4826318" y="2439988"/>
            <a:ext cx="4140000" cy="3240000"/>
          </a:xfrm>
          <a:prstGeom prst="rect">
            <a:avLst/>
          </a:prstGeom>
          <a:noFill/>
          <a:ln w="9525">
            <a:noFill/>
          </a:ln>
        </p:spPr>
      </p:pic>
      <p:sp>
        <p:nvSpPr>
          <p:cNvPr id="10250" name="Text Box 11"/>
          <p:cNvSpPr/>
          <p:nvPr/>
        </p:nvSpPr>
        <p:spPr>
          <a:xfrm>
            <a:off x="5083175" y="1477328"/>
            <a:ext cx="3382963" cy="384175"/>
          </a:xfrm>
          <a:prstGeom prst="rect">
            <a:avLst/>
          </a:prstGeom>
          <a:noFill/>
          <a:ln w="9525">
            <a:noFill/>
          </a:ln>
        </p:spPr>
        <p:txBody>
          <a:bodyPr wrap="none" anchor="t">
            <a:spAutoFit/>
          </a:bodyPr>
          <a:lstStyle/>
          <a:p>
            <a:pPr lvl="0" indent="0"/>
            <a:r>
              <a:rPr lang="zh-CN" altLang="en-US"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标准：</a:t>
            </a:r>
            <a:r>
              <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转动设备无漏油等现象。</a:t>
            </a:r>
            <a:endPar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0251" name="椭圆 2"/>
          <p:cNvSpPr/>
          <p:nvPr/>
        </p:nvSpPr>
        <p:spPr>
          <a:xfrm>
            <a:off x="1441133" y="3245803"/>
            <a:ext cx="2592387" cy="1223962"/>
          </a:xfrm>
          <a:prstGeom prst="ellipse">
            <a:avLst/>
          </a:prstGeom>
          <a:noFill/>
          <a:ln w="28575" cap="flat" cmpd="sng">
            <a:solidFill>
              <a:srgbClr val="FF0000"/>
            </a:solidFill>
            <a:prstDash val="solid"/>
            <a:bevel/>
            <a:headEnd type="none" w="med" len="med"/>
            <a:tailEnd type="none" w="med" len="med"/>
          </a:ln>
        </p:spPr>
        <p:txBody>
          <a:bodyPr wrap="square" anchor="t"/>
          <a:lstStyle/>
          <a:p>
            <a:pPr lvl="0" indent="0" eaLnBrk="0" hangingPunct="0">
              <a:buNone/>
            </a:pPr>
            <a:endParaRPr lang="zh-CN" altLang="en-US" sz="2600" b="1">
              <a:latin typeface="华文中宋" panose="02010600040101010101" pitchFamily="2" charset="-122"/>
              <a:ea typeface="华文中宋" panose="02010600040101010101" pitchFamily="2" charset="-122"/>
              <a:sym typeface="华文中宋" panose="02010600040101010101" pitchFamily="2" charset="-122"/>
            </a:endParaRPr>
          </a:p>
        </p:txBody>
      </p:sp>
      <p:sp>
        <p:nvSpPr>
          <p:cNvPr id="10252" name="圆角矩形标注 10"/>
          <p:cNvSpPr/>
          <p:nvPr/>
        </p:nvSpPr>
        <p:spPr>
          <a:xfrm>
            <a:off x="1677988" y="5565775"/>
            <a:ext cx="1303337" cy="401638"/>
          </a:xfrm>
          <a:prstGeom prst="wedgeRoundRectCallout">
            <a:avLst>
              <a:gd name="adj1" fmla="val -3343"/>
              <a:gd name="adj2" fmla="val -396199"/>
              <a:gd name="adj3" fmla="val 16667"/>
            </a:avLst>
          </a:prstGeom>
          <a:noFill/>
          <a:ln w="28575" cap="flat" cmpd="sng">
            <a:solidFill>
              <a:srgbClr val="FF0000"/>
            </a:solidFill>
            <a:prstDash val="solid"/>
            <a:bevel/>
            <a:headEnd type="none" w="med" len="med"/>
            <a:tailEnd type="none" w="med" len="med"/>
          </a:ln>
        </p:spPr>
        <p:txBody>
          <a:bodyPr anchor="ctr"/>
          <a:lstStyle/>
          <a:p>
            <a:pPr lvl="0" indent="0" algn="ctr"/>
            <a:r>
              <a:rPr lang="zh-CN" altLang="en-US" sz="1400" b="1" dirty="0">
                <a:solidFill>
                  <a:srgbClr val="000000"/>
                </a:solidFill>
                <a:ea typeface="宋体" panose="02010600030101010101" pitchFamily="2" charset="-122"/>
              </a:rPr>
              <a:t>轴承处漏油</a:t>
            </a:r>
            <a:endParaRPr lang="zh-CN" altLang="en-US" sz="1400" b="1" dirty="0">
              <a:solidFill>
                <a:srgbClr val="000000"/>
              </a:solidFill>
              <a:ea typeface="宋体" panose="02010600030101010101" pitchFamily="2" charset="-122"/>
            </a:endParaRPr>
          </a:p>
        </p:txBody>
      </p:sp>
      <p:sp>
        <p:nvSpPr>
          <p:cNvPr id="10253" name="圆角矩形标注 3"/>
          <p:cNvSpPr/>
          <p:nvPr/>
        </p:nvSpPr>
        <p:spPr>
          <a:xfrm>
            <a:off x="5757863" y="5680075"/>
            <a:ext cx="1301750" cy="401638"/>
          </a:xfrm>
          <a:prstGeom prst="wedgeRoundRectCallout">
            <a:avLst>
              <a:gd name="adj1" fmla="val -3343"/>
              <a:gd name="adj2" fmla="val -396199"/>
              <a:gd name="adj3" fmla="val 16667"/>
            </a:avLst>
          </a:prstGeom>
          <a:solidFill>
            <a:srgbClr val="FFFF00"/>
          </a:solidFill>
          <a:ln w="28575" cap="flat" cmpd="sng">
            <a:solidFill>
              <a:srgbClr val="FFFF00"/>
            </a:solidFill>
            <a:prstDash val="solid"/>
            <a:bevel/>
            <a:headEnd type="none" w="med" len="med"/>
            <a:tailEnd type="none" w="med" len="med"/>
          </a:ln>
        </p:spPr>
        <p:txBody>
          <a:bodyPr anchor="ctr"/>
          <a:lstStyle/>
          <a:p>
            <a:pPr lvl="0" indent="0" algn="ctr"/>
            <a:r>
              <a:rPr lang="zh-CN" altLang="en-US" sz="1400" b="1" dirty="0">
                <a:solidFill>
                  <a:srgbClr val="000000"/>
                </a:solidFill>
                <a:ea typeface="宋体" panose="02010600030101010101" pitchFamily="2" charset="-122"/>
              </a:rPr>
              <a:t>无漏油</a:t>
            </a:r>
            <a:endParaRPr lang="zh-CN" altLang="en-US" sz="1400" b="1" dirty="0">
              <a:solidFill>
                <a:srgbClr val="000000"/>
              </a:solidFill>
              <a:ea typeface="宋体" panose="02010600030101010101" pitchFamily="2"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文本框 2"/>
          <p:cNvSpPr/>
          <p:nvPr/>
        </p:nvSpPr>
        <p:spPr>
          <a:xfrm>
            <a:off x="625475" y="187325"/>
            <a:ext cx="1425575" cy="384175"/>
          </a:xfrm>
          <a:prstGeom prst="rect">
            <a:avLst/>
          </a:prstGeom>
          <a:noFill/>
          <a:ln w="9525">
            <a:noFill/>
          </a:ln>
        </p:spPr>
        <p:txBody>
          <a:bodyPr wrap="none" anchor="t">
            <a:spAutoFit/>
          </a:bodyPr>
          <a:lstStyle/>
          <a:p>
            <a:pPr lvl="0" indent="0"/>
            <a:r>
              <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一、动设备</a:t>
            </a:r>
            <a:r>
              <a:rPr lang="en-US" altLang="x-none"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a:t>
            </a:r>
            <a:endPar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1266" name="文本框 7"/>
          <p:cNvSpPr/>
          <p:nvPr/>
        </p:nvSpPr>
        <p:spPr>
          <a:xfrm>
            <a:off x="426720" y="1265555"/>
            <a:ext cx="3981450" cy="1120140"/>
          </a:xfrm>
          <a:prstGeom prst="rect">
            <a:avLst/>
          </a:prstGeom>
          <a:noFill/>
          <a:ln w="9525">
            <a:noFill/>
          </a:ln>
        </p:spPr>
        <p:txBody>
          <a:bodyPr wrap="square" anchor="t">
            <a:spAutoFit/>
          </a:bodyPr>
          <a:lstStyle/>
          <a:p>
            <a:pPr lvl="0" indent="0">
              <a:lnSpc>
                <a:spcPct val="125000"/>
              </a:lnSpc>
            </a:pPr>
            <a:r>
              <a:rPr lang="zh-CN" altLang="en-US"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隐患：</a:t>
            </a:r>
            <a:r>
              <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油窗缺失。</a:t>
            </a:r>
            <a:endPar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a:p>
            <a:pPr lvl="0" indent="0">
              <a:lnSpc>
                <a:spcPct val="125000"/>
              </a:lnSpc>
            </a:pPr>
            <a:r>
              <a:rPr lang="zh-CN" altLang="en-US"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危害：</a:t>
            </a:r>
            <a:r>
              <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无法判断油位，如缺油造成设备损坏。</a:t>
            </a:r>
            <a:endPar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1267" name="文本框 99"/>
          <p:cNvSpPr/>
          <p:nvPr/>
        </p:nvSpPr>
        <p:spPr>
          <a:xfrm>
            <a:off x="4935855" y="1265555"/>
            <a:ext cx="3929063" cy="384175"/>
          </a:xfrm>
          <a:prstGeom prst="rect">
            <a:avLst/>
          </a:prstGeom>
          <a:noFill/>
          <a:ln w="9525">
            <a:noFill/>
          </a:ln>
        </p:spPr>
        <p:txBody>
          <a:bodyPr anchor="t">
            <a:spAutoFit/>
          </a:bodyPr>
          <a:lstStyle/>
          <a:p>
            <a:pPr lvl="0" indent="0"/>
            <a:r>
              <a:rPr lang="zh-CN" altLang="en-US"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标准：</a:t>
            </a:r>
            <a:r>
              <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油窗干净，油位清晰。</a:t>
            </a:r>
            <a:endPar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pic>
        <p:nvPicPr>
          <p:cNvPr id="11268" name="图片 4" descr="260876320097345970"/>
          <p:cNvPicPr>
            <a:picLocks noChangeAspect="1"/>
          </p:cNvPicPr>
          <p:nvPr/>
        </p:nvPicPr>
        <p:blipFill>
          <a:blip r:embed="rId1" cstate="email"/>
          <a:stretch>
            <a:fillRect/>
          </a:stretch>
        </p:blipFill>
        <p:spPr>
          <a:xfrm>
            <a:off x="426720" y="2383790"/>
            <a:ext cx="3805238" cy="3570288"/>
          </a:xfrm>
          <a:prstGeom prst="rect">
            <a:avLst/>
          </a:prstGeom>
          <a:noFill/>
          <a:ln w="9525">
            <a:noFill/>
          </a:ln>
        </p:spPr>
      </p:pic>
      <p:pic>
        <p:nvPicPr>
          <p:cNvPr id="11269" name="图片 3" descr="549681740991533330"/>
          <p:cNvPicPr/>
          <p:nvPr/>
        </p:nvPicPr>
        <p:blipFill>
          <a:blip r:embed="rId2" cstate="email"/>
          <a:stretch>
            <a:fillRect/>
          </a:stretch>
        </p:blipFill>
        <p:spPr>
          <a:xfrm>
            <a:off x="5052695" y="2383790"/>
            <a:ext cx="3812400" cy="3571200"/>
          </a:xfrm>
          <a:prstGeom prst="rect">
            <a:avLst/>
          </a:prstGeom>
          <a:noFill/>
          <a:ln w="9525">
            <a:noFill/>
          </a:ln>
        </p:spPr>
      </p:pic>
      <p:sp>
        <p:nvSpPr>
          <p:cNvPr id="11270" name="圆角矩形标注 10"/>
          <p:cNvSpPr/>
          <p:nvPr/>
        </p:nvSpPr>
        <p:spPr>
          <a:xfrm>
            <a:off x="1507808" y="5954395"/>
            <a:ext cx="1303337" cy="401638"/>
          </a:xfrm>
          <a:prstGeom prst="wedgeRoundRectCallout">
            <a:avLst>
              <a:gd name="adj1" fmla="val -3343"/>
              <a:gd name="adj2" fmla="val -396199"/>
              <a:gd name="adj3" fmla="val 16667"/>
            </a:avLst>
          </a:prstGeom>
          <a:noFill/>
          <a:ln w="28575" cap="flat" cmpd="sng">
            <a:solidFill>
              <a:srgbClr val="FF0000"/>
            </a:solidFill>
            <a:prstDash val="solid"/>
            <a:bevel/>
            <a:headEnd type="none" w="med" len="med"/>
            <a:tailEnd type="none" w="med" len="med"/>
          </a:ln>
        </p:spPr>
        <p:txBody>
          <a:bodyPr anchor="ctr"/>
          <a:lstStyle/>
          <a:p>
            <a:pPr lvl="0" indent="0" algn="ctr"/>
            <a:r>
              <a:rPr lang="zh-CN" altLang="en-US" sz="1400" b="1" dirty="0">
                <a:solidFill>
                  <a:srgbClr val="000000"/>
                </a:solidFill>
                <a:ea typeface="宋体" panose="02010600030101010101" pitchFamily="2" charset="-122"/>
              </a:rPr>
              <a:t>油窗缺失</a:t>
            </a:r>
            <a:endParaRPr lang="zh-CN" altLang="en-US" sz="1400" b="1" dirty="0">
              <a:solidFill>
                <a:srgbClr val="000000"/>
              </a:solidFill>
              <a:ea typeface="宋体" panose="02010600030101010101" pitchFamily="2" charset="-122"/>
            </a:endParaRPr>
          </a:p>
        </p:txBody>
      </p:sp>
      <p:sp>
        <p:nvSpPr>
          <p:cNvPr id="11271" name="圆角矩形标注 15"/>
          <p:cNvSpPr/>
          <p:nvPr/>
        </p:nvSpPr>
        <p:spPr>
          <a:xfrm>
            <a:off x="6344285" y="5784850"/>
            <a:ext cx="1228725" cy="388938"/>
          </a:xfrm>
          <a:prstGeom prst="wedgeRoundRectCallout">
            <a:avLst>
              <a:gd name="adj1" fmla="val -14824"/>
              <a:gd name="adj2" fmla="val -438903"/>
              <a:gd name="adj3" fmla="val 16667"/>
            </a:avLst>
          </a:prstGeom>
          <a:solidFill>
            <a:srgbClr val="FFFF00"/>
          </a:solidFill>
          <a:ln w="12700" cap="flat" cmpd="sng">
            <a:solidFill>
              <a:srgbClr val="FFFF00"/>
            </a:solidFill>
            <a:prstDash val="solid"/>
            <a:bevel/>
            <a:headEnd type="none" w="med" len="med"/>
            <a:tailEnd type="none" w="med" len="med"/>
          </a:ln>
        </p:spPr>
        <p:txBody>
          <a:bodyPr anchor="ctr"/>
          <a:lstStyle/>
          <a:p>
            <a:pPr lvl="0" indent="0" algn="ctr"/>
            <a:r>
              <a:rPr lang="zh-CN" altLang="en-US" sz="1400" b="1" dirty="0">
                <a:solidFill>
                  <a:srgbClr val="000000"/>
                </a:solidFill>
                <a:ea typeface="宋体" panose="02010600030101010101" pitchFamily="2" charset="-122"/>
              </a:rPr>
              <a:t>油窗清晰</a:t>
            </a:r>
            <a:endParaRPr lang="zh-CN" altLang="en-US" sz="1400" b="1" dirty="0">
              <a:solidFill>
                <a:srgbClr val="000000"/>
              </a:solidFill>
              <a:ea typeface="宋体" panose="02010600030101010101" pitchFamily="2" charset="-122"/>
            </a:endParaRPr>
          </a:p>
        </p:txBody>
      </p:sp>
      <p:sp>
        <p:nvSpPr>
          <p:cNvPr id="11272" name="TextBox 18"/>
          <p:cNvSpPr/>
          <p:nvPr/>
        </p:nvSpPr>
        <p:spPr>
          <a:xfrm>
            <a:off x="265113" y="38100"/>
            <a:ext cx="1870075" cy="457200"/>
          </a:xfrm>
          <a:prstGeom prst="rect">
            <a:avLst/>
          </a:prstGeom>
          <a:solidFill>
            <a:srgbClr val="B7FFFF"/>
          </a:solidFill>
          <a:ln w="9525">
            <a:noFill/>
          </a:ln>
        </p:spPr>
        <p:txBody>
          <a:bodyPr wrap="square" anchor="t">
            <a:spAutoFit/>
          </a:bodyPr>
          <a:lstStyle/>
          <a:p>
            <a:pPr lvl="0" indent="0"/>
            <a:r>
              <a:rPr lang="zh-CN" altLang="en-US" sz="2400" b="1" dirty="0">
                <a:solidFill>
                  <a:srgbClr val="000000"/>
                </a:solidFill>
                <a:ea typeface="宋体" panose="02010600030101010101" pitchFamily="2" charset="-122"/>
                <a:sym typeface="Arial" panose="020B0604020202020204" pitchFamily="34" charset="0"/>
              </a:rPr>
              <a:t>一、</a:t>
            </a:r>
            <a:r>
              <a:rPr lang="zh-CN" altLang="en-US" sz="2400" b="1" dirty="0">
                <a:solidFill>
                  <a:srgbClr val="000000"/>
                </a:solidFill>
                <a:latin typeface="宋体" panose="02010600030101010101" pitchFamily="2" charset="-122"/>
                <a:ea typeface="宋体" panose="02010600030101010101" pitchFamily="2" charset="-122"/>
                <a:sym typeface="宋体" panose="02010600030101010101" pitchFamily="2" charset="-122"/>
              </a:rPr>
              <a:t>动设备</a:t>
            </a:r>
            <a:endParaRPr lang="zh-CN" altLang="en-US" sz="2400" b="1" dirty="0">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11273" name="组合 11273"/>
          <p:cNvGrpSpPr/>
          <p:nvPr/>
        </p:nvGrpSpPr>
        <p:grpSpPr>
          <a:xfrm>
            <a:off x="4572000" y="1264920"/>
            <a:ext cx="142875" cy="5183505"/>
            <a:chOff x="0" y="0"/>
            <a:chExt cx="142876" cy="5857892"/>
          </a:xfrm>
        </p:grpSpPr>
        <p:sp>
          <p:nvSpPr>
            <p:cNvPr id="11274" name="矩形 12"/>
            <p:cNvSpPr/>
            <p:nvPr/>
          </p:nvSpPr>
          <p:spPr>
            <a:xfrm flipH="1">
              <a:off x="0" y="0"/>
              <a:ext cx="71438" cy="5857892"/>
            </a:xfrm>
            <a:prstGeom prst="rect">
              <a:avLst/>
            </a:prstGeom>
            <a:solidFill>
              <a:srgbClr val="FF0000"/>
            </a:solidFill>
            <a:ln w="25400" cap="flat" cmpd="sng">
              <a:solidFill>
                <a:srgbClr val="5A5959"/>
              </a:solidFill>
              <a:prstDash val="solid"/>
              <a:miter/>
              <a:headEnd type="none" w="med" len="med"/>
              <a:tailEnd type="none" w="med" len="med"/>
            </a:ln>
          </p:spPr>
          <p:txBody>
            <a:bodyPr anchor="ctr"/>
            <a:lstStyle/>
            <a:p>
              <a:pPr lvl="0" indent="0" algn="ctr"/>
              <a:endParaRPr lang="zh-CN" altLang="en-US">
                <a:solidFill>
                  <a:srgbClr val="FFFFFF"/>
                </a:solidFill>
                <a:latin typeface="Arial" panose="020B0604020202020204" pitchFamily="34" charset="0"/>
                <a:ea typeface="宋体" panose="02010600030101010101" pitchFamily="2" charset="-122"/>
                <a:sym typeface="Arial" panose="020B0604020202020204" pitchFamily="34" charset="0"/>
              </a:endParaRPr>
            </a:p>
          </p:txBody>
        </p:sp>
        <p:sp>
          <p:nvSpPr>
            <p:cNvPr id="11275" name="矩形 13"/>
            <p:cNvSpPr/>
            <p:nvPr/>
          </p:nvSpPr>
          <p:spPr>
            <a:xfrm flipH="1">
              <a:off x="71438" y="0"/>
              <a:ext cx="71438" cy="5857892"/>
            </a:xfrm>
            <a:prstGeom prst="rect">
              <a:avLst/>
            </a:prstGeom>
            <a:solidFill>
              <a:srgbClr val="00B050"/>
            </a:solidFill>
            <a:ln w="25400" cap="flat" cmpd="sng">
              <a:solidFill>
                <a:srgbClr val="5A5959"/>
              </a:solidFill>
              <a:prstDash val="solid"/>
              <a:miter/>
              <a:headEnd type="none" w="med" len="med"/>
              <a:tailEnd type="none" w="med" len="med"/>
            </a:ln>
          </p:spPr>
          <p:txBody>
            <a:bodyPr anchor="ctr"/>
            <a:lstStyle/>
            <a:p>
              <a:pPr lvl="0" indent="0" algn="ctr"/>
              <a:endParaRPr lang="zh-CN" altLang="en-US">
                <a:solidFill>
                  <a:srgbClr val="00B050"/>
                </a:solidFill>
                <a:latin typeface="Arial" panose="020B0604020202020204" pitchFamily="34" charset="0"/>
                <a:ea typeface="宋体" panose="02010600030101010101" pitchFamily="2" charset="-122"/>
                <a:sym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标题 1"/>
          <p:cNvSpPr>
            <a:spLocks noGrp="1"/>
          </p:cNvSpPr>
          <p:nvPr>
            <p:ph type="ctrTitle"/>
          </p:nvPr>
        </p:nvSpPr>
        <p:spPr>
          <a:xfrm>
            <a:off x="628650" y="366713"/>
            <a:ext cx="7886700" cy="1325562"/>
          </a:xfrm>
          <a:noFill/>
          <a:ln>
            <a:noFill/>
          </a:ln>
        </p:spPr>
        <p:txBody>
          <a:bodyPr wrap="square" anchor="t"/>
          <a:lstStyle/>
          <a:p>
            <a:pPr algn="l">
              <a:buNone/>
            </a:pPr>
            <a:br>
              <a:rPr lang="zh-CN" altLang="en-US" sz="1600" kern="1200" dirty="0">
                <a:latin typeface="+mj-lt"/>
                <a:ea typeface="+mj-ea"/>
                <a:cs typeface="+mj-cs"/>
                <a:sym typeface="Arial" panose="020B0604020202020204" pitchFamily="34" charset="0"/>
              </a:rPr>
            </a:br>
            <a:endParaRPr lang="zh-CN" altLang="en-US" sz="1600" kern="1200" dirty="0">
              <a:latin typeface="+mj-lt"/>
              <a:ea typeface="+mj-ea"/>
              <a:cs typeface="+mj-cs"/>
              <a:sym typeface="Arial" panose="020B0604020202020204" pitchFamily="34" charset="0"/>
            </a:endParaRPr>
          </a:p>
        </p:txBody>
      </p:sp>
      <p:sp>
        <p:nvSpPr>
          <p:cNvPr id="12290" name="内容占位符 2"/>
          <p:cNvSpPr>
            <a:spLocks noGrp="1"/>
          </p:cNvSpPr>
          <p:nvPr>
            <p:ph sz="half"/>
          </p:nvPr>
        </p:nvSpPr>
        <p:spPr>
          <a:xfrm>
            <a:off x="628650" y="1350010"/>
            <a:ext cx="3839845" cy="1151890"/>
          </a:xfrm>
          <a:prstGeom prst="rect">
            <a:avLst/>
          </a:prstGeom>
          <a:noFill/>
          <a:ln w="9525">
            <a:noFill/>
          </a:ln>
        </p:spPr>
        <p:txBody>
          <a:bodyPr anchor="t"/>
          <a:lstStyle>
            <a:lvl1pPr lvl="0">
              <a:defRPr sz="2800" kern="1200"/>
            </a:lvl1pPr>
            <a:lvl2pPr lvl="1">
              <a:defRPr sz="2400" kern="1200"/>
            </a:lvl2pPr>
            <a:lvl3pPr lvl="2">
              <a:defRPr sz="2000" kern="1200"/>
            </a:lvl3pPr>
            <a:lvl4pPr lvl="3">
              <a:defRPr sz="1800" kern="1200"/>
            </a:lvl4pPr>
            <a:lvl5pPr lvl="4">
              <a:defRPr sz="1800" kern="1200"/>
            </a:lvl5pPr>
          </a:lstStyle>
          <a:p>
            <a:pPr marL="1905" lvl="0" indent="0">
              <a:lnSpc>
                <a:spcPct val="125000"/>
              </a:lnSpc>
              <a:spcBef>
                <a:spcPts val="0"/>
              </a:spcBef>
              <a:buNone/>
            </a:pPr>
            <a:r>
              <a:rPr lang="zh-CN" altLang="en-US" sz="1800" b="1" dirty="0">
                <a:latin typeface="微软雅黑" panose="020B0503020204020204" pitchFamily="2" charset="-122"/>
                <a:ea typeface="微软雅黑" panose="020B0503020204020204" pitchFamily="2" charset="-122"/>
                <a:sym typeface="微软雅黑" panose="020B0503020204020204" pitchFamily="2" charset="-122"/>
              </a:rPr>
              <a:t>隐患：</a:t>
            </a:r>
            <a:r>
              <a:rPr lang="zh-CN" altLang="en-US" sz="1800" dirty="0">
                <a:latin typeface="微软雅黑" panose="020B0503020204020204" pitchFamily="2" charset="-122"/>
                <a:ea typeface="微软雅黑" panose="020B0503020204020204" pitchFamily="2" charset="-122"/>
                <a:sym typeface="微软雅黑" panose="020B0503020204020204" pitchFamily="2" charset="-122"/>
              </a:rPr>
              <a:t>一次风机电机暴露在楼梯口下方，雨天可能进水。</a:t>
            </a:r>
            <a:endParaRPr lang="zh-CN" altLang="en-US" sz="1800" dirty="0">
              <a:latin typeface="微软雅黑" panose="020B0503020204020204" pitchFamily="2" charset="-122"/>
              <a:ea typeface="微软雅黑" panose="020B0503020204020204" pitchFamily="2" charset="-122"/>
              <a:sym typeface="微软雅黑" panose="020B0503020204020204" pitchFamily="2" charset="-122"/>
            </a:endParaRPr>
          </a:p>
          <a:p>
            <a:pPr marL="1905" lvl="0" indent="0">
              <a:lnSpc>
                <a:spcPct val="125000"/>
              </a:lnSpc>
              <a:spcBef>
                <a:spcPts val="0"/>
              </a:spcBef>
              <a:buNone/>
            </a:pPr>
            <a:r>
              <a:rPr lang="zh-CN" altLang="en-US" sz="1800" b="1" dirty="0">
                <a:latin typeface="微软雅黑" panose="020B0503020204020204" pitchFamily="2" charset="-122"/>
                <a:ea typeface="微软雅黑" panose="020B0503020204020204" pitchFamily="2" charset="-122"/>
                <a:sym typeface="微软雅黑" panose="020B0503020204020204" pitchFamily="2" charset="-122"/>
              </a:rPr>
              <a:t>危害：</a:t>
            </a:r>
            <a:r>
              <a:rPr lang="zh-CN" altLang="en-US" sz="1800" dirty="0">
                <a:latin typeface="微软雅黑" panose="020B0503020204020204" pitchFamily="2" charset="-122"/>
                <a:ea typeface="微软雅黑" panose="020B0503020204020204" pitchFamily="2" charset="-122"/>
                <a:sym typeface="微软雅黑" panose="020B0503020204020204" pitchFamily="2" charset="-122"/>
              </a:rPr>
              <a:t>易造成设备腐蚀、损坏。</a:t>
            </a:r>
            <a:endParaRPr lang="zh-CN" altLang="en-US" sz="1800" dirty="0">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2294" name="文本框 2"/>
          <p:cNvSpPr/>
          <p:nvPr/>
        </p:nvSpPr>
        <p:spPr>
          <a:xfrm>
            <a:off x="5045075" y="1350010"/>
            <a:ext cx="2697163" cy="384175"/>
          </a:xfrm>
          <a:prstGeom prst="rect">
            <a:avLst/>
          </a:prstGeom>
          <a:noFill/>
          <a:ln w="9525">
            <a:noFill/>
          </a:ln>
        </p:spPr>
        <p:txBody>
          <a:bodyPr wrap="none" anchor="t">
            <a:spAutoFit/>
          </a:bodyPr>
          <a:lstStyle/>
          <a:p>
            <a:pPr lvl="0" indent="0"/>
            <a:r>
              <a:rPr lang="zh-CN" altLang="en-US" b="1" dirty="0">
                <a:solidFill>
                  <a:srgbClr val="000000"/>
                </a:solidFill>
                <a:latin typeface="微软雅黑" panose="020B0503020204020204" pitchFamily="2" charset="-122"/>
                <a:ea typeface="微软雅黑" panose="020B0503020204020204" pitchFamily="2" charset="-122"/>
                <a:sym typeface="宋体" panose="02010600030101010101" pitchFamily="2" charset="-122"/>
              </a:rPr>
              <a:t>标准：</a:t>
            </a:r>
            <a:r>
              <a:rPr lang="zh-CN" altLang="en-US" dirty="0">
                <a:solidFill>
                  <a:srgbClr val="000000"/>
                </a:solidFill>
                <a:latin typeface="微软雅黑" panose="020B0503020204020204" pitchFamily="2" charset="-122"/>
                <a:ea typeface="微软雅黑" panose="020B0503020204020204" pitchFamily="2" charset="-122"/>
                <a:sym typeface="宋体" panose="02010600030101010101" pitchFamily="2" charset="-122"/>
              </a:rPr>
              <a:t>设类似遮雨装置。</a:t>
            </a:r>
            <a:endPar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pic>
        <p:nvPicPr>
          <p:cNvPr id="12295" name="图片 3" descr="IMG_20160910_103623"/>
          <p:cNvPicPr>
            <a:picLocks noChangeAspect="1"/>
          </p:cNvPicPr>
          <p:nvPr/>
        </p:nvPicPr>
        <p:blipFill>
          <a:blip r:embed="rId1" cstate="email"/>
          <a:stretch>
            <a:fillRect/>
          </a:stretch>
        </p:blipFill>
        <p:spPr>
          <a:xfrm>
            <a:off x="5130165" y="2808288"/>
            <a:ext cx="3241675" cy="3159125"/>
          </a:xfrm>
          <a:prstGeom prst="rect">
            <a:avLst/>
          </a:prstGeom>
          <a:noFill/>
          <a:ln w="9525">
            <a:noFill/>
          </a:ln>
        </p:spPr>
      </p:pic>
      <p:pic>
        <p:nvPicPr>
          <p:cNvPr id="12296" name="图片 36" descr="2#炉一次风机进水"/>
          <p:cNvPicPr>
            <a:picLocks noChangeAspect="1"/>
          </p:cNvPicPr>
          <p:nvPr/>
        </p:nvPicPr>
        <p:blipFill>
          <a:blip r:embed="rId2" cstate="email"/>
          <a:stretch>
            <a:fillRect/>
          </a:stretch>
        </p:blipFill>
        <p:spPr>
          <a:xfrm>
            <a:off x="714058" y="2808605"/>
            <a:ext cx="3668712" cy="3160713"/>
          </a:xfrm>
          <a:prstGeom prst="rect">
            <a:avLst/>
          </a:prstGeom>
          <a:noFill/>
          <a:ln w="9525">
            <a:noFill/>
          </a:ln>
        </p:spPr>
      </p:pic>
      <p:sp>
        <p:nvSpPr>
          <p:cNvPr id="12297" name="TextBox 18"/>
          <p:cNvSpPr/>
          <p:nvPr/>
        </p:nvSpPr>
        <p:spPr>
          <a:xfrm>
            <a:off x="341313" y="25400"/>
            <a:ext cx="1858962" cy="457200"/>
          </a:xfrm>
          <a:prstGeom prst="rect">
            <a:avLst/>
          </a:prstGeom>
          <a:solidFill>
            <a:srgbClr val="B7FFFF"/>
          </a:solidFill>
          <a:ln w="9525">
            <a:noFill/>
          </a:ln>
        </p:spPr>
        <p:txBody>
          <a:bodyPr wrap="square" anchor="t">
            <a:spAutoFit/>
          </a:bodyPr>
          <a:lstStyle/>
          <a:p>
            <a:pPr lvl="0" indent="0"/>
            <a:r>
              <a:rPr lang="zh-CN" altLang="en-US" sz="2400" b="1" dirty="0">
                <a:solidFill>
                  <a:srgbClr val="000000"/>
                </a:solidFill>
                <a:ea typeface="宋体" panose="02010600030101010101" pitchFamily="2" charset="-122"/>
                <a:sym typeface="Arial" panose="020B0604020202020204" pitchFamily="34" charset="0"/>
              </a:rPr>
              <a:t>一、</a:t>
            </a:r>
            <a:r>
              <a:rPr lang="zh-CN" altLang="en-US" sz="2400" b="1" dirty="0">
                <a:solidFill>
                  <a:srgbClr val="000000"/>
                </a:solidFill>
                <a:latin typeface="宋体" panose="02010600030101010101" pitchFamily="2" charset="-122"/>
                <a:ea typeface="宋体" panose="02010600030101010101" pitchFamily="2" charset="-122"/>
                <a:sym typeface="宋体" panose="02010600030101010101" pitchFamily="2" charset="-122"/>
              </a:rPr>
              <a:t>动设备</a:t>
            </a:r>
            <a:endParaRPr lang="zh-CN" altLang="en-US" sz="2400" b="1" dirty="0">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sp>
        <p:nvSpPr>
          <p:cNvPr id="12298" name="圆角矩形标注 1"/>
          <p:cNvSpPr/>
          <p:nvPr/>
        </p:nvSpPr>
        <p:spPr>
          <a:xfrm>
            <a:off x="1690688" y="6110288"/>
            <a:ext cx="1303337" cy="401637"/>
          </a:xfrm>
          <a:prstGeom prst="wedgeRoundRectCallout">
            <a:avLst>
              <a:gd name="adj1" fmla="val 22815"/>
              <a:gd name="adj2" fmla="val -226759"/>
              <a:gd name="adj3" fmla="val 16667"/>
            </a:avLst>
          </a:prstGeom>
          <a:noFill/>
          <a:ln w="28575" cap="flat" cmpd="sng">
            <a:solidFill>
              <a:srgbClr val="FF0000"/>
            </a:solidFill>
            <a:prstDash val="solid"/>
            <a:bevel/>
            <a:headEnd type="none" w="med" len="med"/>
            <a:tailEnd type="none" w="med" len="med"/>
          </a:ln>
        </p:spPr>
        <p:txBody>
          <a:bodyPr anchor="ctr"/>
          <a:lstStyle/>
          <a:p>
            <a:pPr lvl="0" indent="0" algn="ctr"/>
            <a:r>
              <a:rPr lang="zh-CN" altLang="en-US" sz="1400" b="1" dirty="0">
                <a:solidFill>
                  <a:srgbClr val="000000"/>
                </a:solidFill>
                <a:ea typeface="宋体" panose="02010600030101010101" pitchFamily="2" charset="-122"/>
              </a:rPr>
              <a:t>电机暴露</a:t>
            </a:r>
            <a:endParaRPr lang="zh-CN" altLang="en-US" sz="1400" b="1" dirty="0">
              <a:solidFill>
                <a:srgbClr val="000000"/>
              </a:solidFill>
              <a:ea typeface="宋体" panose="02010600030101010101" pitchFamily="2" charset="-122"/>
            </a:endParaRPr>
          </a:p>
        </p:txBody>
      </p:sp>
      <p:sp>
        <p:nvSpPr>
          <p:cNvPr id="12299" name="圆角矩形标注 5"/>
          <p:cNvSpPr/>
          <p:nvPr/>
        </p:nvSpPr>
        <p:spPr>
          <a:xfrm>
            <a:off x="6657975" y="5746750"/>
            <a:ext cx="1301750" cy="400050"/>
          </a:xfrm>
          <a:prstGeom prst="wedgeRoundRectCallout">
            <a:avLst>
              <a:gd name="adj1" fmla="val -3343"/>
              <a:gd name="adj2" fmla="val -396199"/>
              <a:gd name="adj3" fmla="val 16667"/>
            </a:avLst>
          </a:prstGeom>
          <a:solidFill>
            <a:srgbClr val="FFFF00"/>
          </a:solidFill>
          <a:ln w="28575" cap="flat" cmpd="sng">
            <a:solidFill>
              <a:srgbClr val="FFFF00"/>
            </a:solidFill>
            <a:prstDash val="solid"/>
            <a:bevel/>
            <a:headEnd type="none" w="med" len="med"/>
            <a:tailEnd type="none" w="med" len="med"/>
          </a:ln>
        </p:spPr>
        <p:txBody>
          <a:bodyPr anchor="ctr"/>
          <a:lstStyle/>
          <a:p>
            <a:pPr lvl="0" indent="0" algn="ctr"/>
            <a:r>
              <a:rPr lang="zh-CN" altLang="en-US" sz="1400" b="1" dirty="0">
                <a:solidFill>
                  <a:srgbClr val="000000"/>
                </a:solidFill>
                <a:ea typeface="宋体" panose="02010600030101010101" pitchFamily="2" charset="-122"/>
              </a:rPr>
              <a:t>设遮雨装置</a:t>
            </a:r>
            <a:endParaRPr lang="zh-CN" altLang="en-US" sz="1400" b="1" dirty="0">
              <a:solidFill>
                <a:srgbClr val="000000"/>
              </a:solidFill>
              <a:ea typeface="宋体" panose="02010600030101010101" pitchFamily="2" charset="-122"/>
            </a:endParaRPr>
          </a:p>
        </p:txBody>
      </p:sp>
      <p:grpSp>
        <p:nvGrpSpPr>
          <p:cNvPr id="11273" name="组合 11273"/>
          <p:cNvGrpSpPr/>
          <p:nvPr/>
        </p:nvGrpSpPr>
        <p:grpSpPr>
          <a:xfrm>
            <a:off x="4649470" y="1350010"/>
            <a:ext cx="142875" cy="5161915"/>
            <a:chOff x="0" y="0"/>
            <a:chExt cx="142876" cy="5857892"/>
          </a:xfrm>
        </p:grpSpPr>
        <p:sp>
          <p:nvSpPr>
            <p:cNvPr id="11274" name="矩形 12"/>
            <p:cNvSpPr/>
            <p:nvPr/>
          </p:nvSpPr>
          <p:spPr>
            <a:xfrm flipH="1">
              <a:off x="0" y="0"/>
              <a:ext cx="71438" cy="5857892"/>
            </a:xfrm>
            <a:prstGeom prst="rect">
              <a:avLst/>
            </a:prstGeom>
            <a:solidFill>
              <a:srgbClr val="FF0000"/>
            </a:solidFill>
            <a:ln w="25400" cap="flat" cmpd="sng">
              <a:solidFill>
                <a:srgbClr val="5A5959"/>
              </a:solidFill>
              <a:prstDash val="solid"/>
              <a:miter/>
              <a:headEnd type="none" w="med" len="med"/>
              <a:tailEnd type="none" w="med" len="med"/>
            </a:ln>
          </p:spPr>
          <p:txBody>
            <a:bodyPr anchor="ctr"/>
            <a:lstStyle/>
            <a:p>
              <a:pPr lvl="0" indent="0" algn="ctr"/>
              <a:endParaRPr lang="zh-CN" altLang="en-US">
                <a:solidFill>
                  <a:srgbClr val="FFFFFF"/>
                </a:solidFill>
                <a:latin typeface="Arial" panose="020B0604020202020204" pitchFamily="34" charset="0"/>
                <a:ea typeface="宋体" panose="02010600030101010101" pitchFamily="2" charset="-122"/>
                <a:sym typeface="Arial" panose="020B0604020202020204" pitchFamily="34" charset="0"/>
              </a:endParaRPr>
            </a:p>
          </p:txBody>
        </p:sp>
        <p:sp>
          <p:nvSpPr>
            <p:cNvPr id="11275" name="矩形 13"/>
            <p:cNvSpPr/>
            <p:nvPr/>
          </p:nvSpPr>
          <p:spPr>
            <a:xfrm flipH="1">
              <a:off x="71438" y="0"/>
              <a:ext cx="71438" cy="5857892"/>
            </a:xfrm>
            <a:prstGeom prst="rect">
              <a:avLst/>
            </a:prstGeom>
            <a:solidFill>
              <a:srgbClr val="00B050"/>
            </a:solidFill>
            <a:ln w="25400" cap="flat" cmpd="sng">
              <a:solidFill>
                <a:srgbClr val="5A5959"/>
              </a:solidFill>
              <a:prstDash val="solid"/>
              <a:miter/>
              <a:headEnd type="none" w="med" len="med"/>
              <a:tailEnd type="none" w="med" len="med"/>
            </a:ln>
          </p:spPr>
          <p:txBody>
            <a:bodyPr anchor="ctr"/>
            <a:lstStyle/>
            <a:p>
              <a:pPr lvl="0" indent="0" algn="ctr"/>
              <a:endParaRPr lang="zh-CN" altLang="en-US">
                <a:solidFill>
                  <a:srgbClr val="00B050"/>
                </a:solidFill>
                <a:latin typeface="Arial" panose="020B0604020202020204" pitchFamily="34" charset="0"/>
                <a:ea typeface="宋体" panose="02010600030101010101" pitchFamily="2" charset="-122"/>
                <a:sym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内容占位符 2"/>
          <p:cNvSpPr>
            <a:spLocks noGrp="1"/>
          </p:cNvSpPr>
          <p:nvPr>
            <p:ph sz="half"/>
          </p:nvPr>
        </p:nvSpPr>
        <p:spPr>
          <a:xfrm>
            <a:off x="337185" y="1470025"/>
            <a:ext cx="3867150" cy="1176020"/>
          </a:xfrm>
          <a:prstGeom prst="rect">
            <a:avLst/>
          </a:prstGeom>
          <a:noFill/>
          <a:ln w="9525">
            <a:noFill/>
          </a:ln>
        </p:spPr>
        <p:txBody>
          <a:bodyPr anchor="t"/>
          <a:lstStyle>
            <a:lvl1pPr lvl="0">
              <a:defRPr sz="2800" kern="1200"/>
            </a:lvl1pPr>
            <a:lvl2pPr lvl="1">
              <a:defRPr sz="2400" kern="1200"/>
            </a:lvl2pPr>
            <a:lvl3pPr lvl="2">
              <a:defRPr sz="2000" kern="1200"/>
            </a:lvl3pPr>
            <a:lvl4pPr lvl="3">
              <a:defRPr sz="1800" kern="1200"/>
            </a:lvl4pPr>
            <a:lvl5pPr lvl="4">
              <a:defRPr sz="1800" kern="1200"/>
            </a:lvl5pPr>
          </a:lstStyle>
          <a:p>
            <a:pPr marL="0" lvl="0" indent="0">
              <a:lnSpc>
                <a:spcPct val="125000"/>
              </a:lnSpc>
              <a:spcBef>
                <a:spcPts val="0"/>
              </a:spcBef>
              <a:buNone/>
            </a:pPr>
            <a:r>
              <a:rPr lang="zh-CN" altLang="en-US" sz="1800" b="1" dirty="0">
                <a:latin typeface="微软雅黑" panose="020B0503020204020204" pitchFamily="2" charset="-122"/>
                <a:ea typeface="微软雅黑" panose="020B0503020204020204" pitchFamily="2" charset="-122"/>
                <a:sym typeface="微软雅黑" panose="020B0503020204020204" pitchFamily="2" charset="-122"/>
              </a:rPr>
              <a:t>隐患：</a:t>
            </a:r>
            <a:r>
              <a:rPr lang="zh-CN" altLang="en-US" sz="1800" dirty="0">
                <a:latin typeface="微软雅黑" panose="020B0503020204020204" pitchFamily="2" charset="-122"/>
                <a:ea typeface="微软雅黑" panose="020B0503020204020204" pitchFamily="2" charset="-122"/>
                <a:sym typeface="微软雅黑" panose="020B0503020204020204" pitchFamily="2" charset="-122"/>
              </a:rPr>
              <a:t>东侧地下料坑拨料器护罩部分脱落。</a:t>
            </a:r>
            <a:endParaRPr lang="zh-CN" altLang="en-US" sz="1800" dirty="0">
              <a:latin typeface="微软雅黑" panose="020B0503020204020204" pitchFamily="2" charset="-122"/>
              <a:ea typeface="微软雅黑" panose="020B0503020204020204" pitchFamily="2" charset="-122"/>
              <a:sym typeface="微软雅黑" panose="020B0503020204020204" pitchFamily="2" charset="-122"/>
            </a:endParaRPr>
          </a:p>
          <a:p>
            <a:pPr marL="0" lvl="0" indent="0">
              <a:lnSpc>
                <a:spcPct val="125000"/>
              </a:lnSpc>
              <a:spcBef>
                <a:spcPts val="0"/>
              </a:spcBef>
              <a:buNone/>
            </a:pPr>
            <a:r>
              <a:rPr lang="zh-CN" altLang="en-US" sz="1800" b="1" dirty="0">
                <a:latin typeface="微软雅黑" panose="020B0503020204020204" pitchFamily="2" charset="-122"/>
                <a:ea typeface="微软雅黑" panose="020B0503020204020204" pitchFamily="2" charset="-122"/>
                <a:sym typeface="微软雅黑" panose="020B0503020204020204" pitchFamily="2" charset="-122"/>
              </a:rPr>
              <a:t>危害：</a:t>
            </a:r>
            <a:r>
              <a:rPr lang="zh-CN" altLang="en-US" sz="1800" dirty="0">
                <a:latin typeface="微软雅黑" panose="020B0503020204020204" pitchFamily="2" charset="-122"/>
                <a:ea typeface="微软雅黑" panose="020B0503020204020204" pitchFamily="2" charset="-122"/>
                <a:sym typeface="微软雅黑" panose="020B0503020204020204" pitchFamily="2" charset="-122"/>
              </a:rPr>
              <a:t>可能造成人员伤害隐患。</a:t>
            </a:r>
            <a:endParaRPr lang="zh-CN" altLang="en-US" sz="1800" dirty="0">
              <a:latin typeface="微软雅黑" panose="020B0503020204020204" pitchFamily="2" charset="-122"/>
              <a:ea typeface="微软雅黑" panose="020B0503020204020204" pitchFamily="2" charset="-122"/>
              <a:sym typeface="微软雅黑" panose="020B0503020204020204" pitchFamily="2" charset="-122"/>
            </a:endParaRPr>
          </a:p>
        </p:txBody>
      </p:sp>
      <p:pic>
        <p:nvPicPr>
          <p:cNvPr id="13314" name="图片 33" descr="东侧地下料坑拨料器护罩不齐全"/>
          <p:cNvPicPr preferRelativeResize="0">
            <a:picLocks noGrp="1"/>
          </p:cNvPicPr>
          <p:nvPr>
            <p:ph sz="half"/>
          </p:nvPr>
        </p:nvPicPr>
        <p:blipFill>
          <a:blip r:embed="rId1" cstate="email"/>
          <a:stretch>
            <a:fillRect/>
          </a:stretch>
        </p:blipFill>
        <p:spPr>
          <a:xfrm>
            <a:off x="470535" y="2729865"/>
            <a:ext cx="3600000" cy="3600000"/>
          </a:xfrm>
          <a:prstGeom prst="rect">
            <a:avLst/>
          </a:prstGeom>
          <a:noFill/>
          <a:ln w="9525">
            <a:noFill/>
          </a:ln>
        </p:spPr>
      </p:pic>
      <p:sp>
        <p:nvSpPr>
          <p:cNvPr id="13315" name="文本框 4"/>
          <p:cNvSpPr/>
          <p:nvPr/>
        </p:nvSpPr>
        <p:spPr>
          <a:xfrm>
            <a:off x="5010785" y="1470025"/>
            <a:ext cx="3671888" cy="384810"/>
          </a:xfrm>
          <a:prstGeom prst="rect">
            <a:avLst/>
          </a:prstGeom>
          <a:noFill/>
          <a:ln w="9525">
            <a:noFill/>
          </a:ln>
        </p:spPr>
        <p:txBody>
          <a:bodyPr anchor="t">
            <a:spAutoFit/>
          </a:bodyPr>
          <a:lstStyle/>
          <a:p>
            <a:pPr lvl="0" indent="0"/>
            <a:r>
              <a:rPr lang="zh-CN" altLang="en-US" b="1" dirty="0">
                <a:solidFill>
                  <a:srgbClr val="000000"/>
                </a:solidFill>
                <a:latin typeface="微软雅黑" panose="020B0503020204020204" pitchFamily="2" charset="-122"/>
                <a:ea typeface="微软雅黑" panose="020B0503020204020204" pitchFamily="2" charset="-122"/>
                <a:sym typeface="宋体" panose="02010600030101010101" pitchFamily="2" charset="-122"/>
              </a:rPr>
              <a:t>标准：</a:t>
            </a:r>
            <a:r>
              <a:rPr lang="zh-CN" altLang="en-US" dirty="0">
                <a:solidFill>
                  <a:srgbClr val="000000"/>
                </a:solidFill>
                <a:latin typeface="微软雅黑" panose="020B0503020204020204" pitchFamily="2" charset="-122"/>
                <a:ea typeface="微软雅黑" panose="020B0503020204020204" pitchFamily="2" charset="-122"/>
                <a:sym typeface="宋体" panose="02010600030101010101" pitchFamily="2" charset="-122"/>
              </a:rPr>
              <a:t>完善全面的护罩。 </a:t>
            </a:r>
            <a:endPar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pic>
        <p:nvPicPr>
          <p:cNvPr id="13316" name="图片 3" descr="IMG_20160910_111522"/>
          <p:cNvPicPr/>
          <p:nvPr/>
        </p:nvPicPr>
        <p:blipFill>
          <a:blip r:embed="rId2" cstate="email"/>
          <a:stretch>
            <a:fillRect/>
          </a:stretch>
        </p:blipFill>
        <p:spPr>
          <a:xfrm>
            <a:off x="5083175" y="2729230"/>
            <a:ext cx="3600000" cy="3601384"/>
          </a:xfrm>
          <a:prstGeom prst="rect">
            <a:avLst/>
          </a:prstGeom>
          <a:noFill/>
          <a:ln w="9525">
            <a:noFill/>
          </a:ln>
        </p:spPr>
      </p:pic>
      <p:sp>
        <p:nvSpPr>
          <p:cNvPr id="13317" name="TextBox 18"/>
          <p:cNvSpPr/>
          <p:nvPr/>
        </p:nvSpPr>
        <p:spPr>
          <a:xfrm>
            <a:off x="265113" y="25400"/>
            <a:ext cx="1781175" cy="457200"/>
          </a:xfrm>
          <a:prstGeom prst="rect">
            <a:avLst/>
          </a:prstGeom>
          <a:solidFill>
            <a:srgbClr val="B7FFFF"/>
          </a:solidFill>
          <a:ln w="9525">
            <a:noFill/>
          </a:ln>
        </p:spPr>
        <p:txBody>
          <a:bodyPr wrap="square" anchor="t">
            <a:spAutoFit/>
          </a:bodyPr>
          <a:lstStyle/>
          <a:p>
            <a:pPr lvl="0" indent="0"/>
            <a:r>
              <a:rPr lang="zh-CN" altLang="en-US" sz="2400" b="1" dirty="0">
                <a:solidFill>
                  <a:srgbClr val="000000"/>
                </a:solidFill>
                <a:ea typeface="宋体" panose="02010600030101010101" pitchFamily="2" charset="-122"/>
                <a:sym typeface="Arial" panose="020B0604020202020204" pitchFamily="34" charset="0"/>
              </a:rPr>
              <a:t>一、</a:t>
            </a:r>
            <a:r>
              <a:rPr lang="zh-CN" altLang="en-US" sz="2400" b="1" dirty="0">
                <a:solidFill>
                  <a:srgbClr val="000000"/>
                </a:solidFill>
                <a:latin typeface="宋体" panose="02010600030101010101" pitchFamily="2" charset="-122"/>
                <a:ea typeface="宋体" panose="02010600030101010101" pitchFamily="2" charset="-122"/>
                <a:sym typeface="宋体" panose="02010600030101010101" pitchFamily="2" charset="-122"/>
              </a:rPr>
              <a:t>动设备</a:t>
            </a:r>
            <a:endParaRPr lang="zh-CN" altLang="en-US" sz="2400" b="1" dirty="0">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13318" name="组合 13318"/>
          <p:cNvGrpSpPr/>
          <p:nvPr/>
        </p:nvGrpSpPr>
        <p:grpSpPr>
          <a:xfrm>
            <a:off x="4464685" y="1470025"/>
            <a:ext cx="142875" cy="5041900"/>
            <a:chOff x="0" y="0"/>
            <a:chExt cx="142876" cy="5857892"/>
          </a:xfrm>
        </p:grpSpPr>
        <p:sp>
          <p:nvSpPr>
            <p:cNvPr id="13319" name="矩形 6"/>
            <p:cNvSpPr/>
            <p:nvPr/>
          </p:nvSpPr>
          <p:spPr>
            <a:xfrm flipH="1">
              <a:off x="0" y="0"/>
              <a:ext cx="71439" cy="5857892"/>
            </a:xfrm>
            <a:prstGeom prst="rect">
              <a:avLst/>
            </a:prstGeom>
            <a:solidFill>
              <a:srgbClr val="FF000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FFFFFF"/>
                </a:solidFill>
                <a:ea typeface="宋体" panose="02010600030101010101" pitchFamily="2" charset="-122"/>
              </a:endParaRPr>
            </a:p>
          </p:txBody>
        </p:sp>
        <p:sp>
          <p:nvSpPr>
            <p:cNvPr id="13320" name="矩形 7"/>
            <p:cNvSpPr/>
            <p:nvPr/>
          </p:nvSpPr>
          <p:spPr>
            <a:xfrm flipH="1">
              <a:off x="71439" y="0"/>
              <a:ext cx="71437" cy="5857892"/>
            </a:xfrm>
            <a:prstGeom prst="rect">
              <a:avLst/>
            </a:prstGeom>
            <a:solidFill>
              <a:srgbClr val="00B05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00B050"/>
                </a:solidFill>
                <a:ea typeface="宋体" panose="02010600030101010101" pitchFamily="2" charset="-122"/>
              </a:endParaRPr>
            </a:p>
          </p:txBody>
        </p:sp>
      </p:grpSp>
      <p:sp>
        <p:nvSpPr>
          <p:cNvPr id="13321" name="圆角矩形标注 10"/>
          <p:cNvSpPr/>
          <p:nvPr/>
        </p:nvSpPr>
        <p:spPr>
          <a:xfrm>
            <a:off x="1851343" y="6219825"/>
            <a:ext cx="1303337" cy="400050"/>
          </a:xfrm>
          <a:prstGeom prst="wedgeRoundRectCallout">
            <a:avLst>
              <a:gd name="adj1" fmla="val -3343"/>
              <a:gd name="adj2" fmla="val -396199"/>
              <a:gd name="adj3" fmla="val 16667"/>
            </a:avLst>
          </a:prstGeom>
          <a:noFill/>
          <a:ln w="28575" cap="flat" cmpd="sng">
            <a:solidFill>
              <a:srgbClr val="FF0000"/>
            </a:solidFill>
            <a:prstDash val="solid"/>
            <a:bevel/>
            <a:headEnd type="none" w="med" len="med"/>
            <a:tailEnd type="none" w="med" len="med"/>
          </a:ln>
        </p:spPr>
        <p:txBody>
          <a:bodyPr anchor="ctr"/>
          <a:lstStyle/>
          <a:p>
            <a:pPr lvl="0" indent="0" algn="ctr"/>
            <a:r>
              <a:rPr lang="zh-CN" altLang="en-US" sz="1400" b="1" dirty="0">
                <a:solidFill>
                  <a:srgbClr val="000000"/>
                </a:solidFill>
                <a:ea typeface="宋体" panose="02010600030101010101" pitchFamily="2" charset="-122"/>
              </a:rPr>
              <a:t>防护罩脱落</a:t>
            </a:r>
            <a:endParaRPr lang="zh-CN" altLang="en-US" sz="1400" b="1" dirty="0">
              <a:solidFill>
                <a:srgbClr val="000000"/>
              </a:solidFill>
              <a:ea typeface="宋体" panose="02010600030101010101" pitchFamily="2" charset="-122"/>
            </a:endParaRPr>
          </a:p>
        </p:txBody>
      </p:sp>
      <p:sp>
        <p:nvSpPr>
          <p:cNvPr id="13322" name="圆角矩形标注 1"/>
          <p:cNvSpPr/>
          <p:nvPr/>
        </p:nvSpPr>
        <p:spPr>
          <a:xfrm>
            <a:off x="5692140" y="6109970"/>
            <a:ext cx="1301750" cy="401638"/>
          </a:xfrm>
          <a:prstGeom prst="wedgeRoundRectCallout">
            <a:avLst>
              <a:gd name="adj1" fmla="val -3343"/>
              <a:gd name="adj2" fmla="val -396199"/>
              <a:gd name="adj3" fmla="val 16667"/>
            </a:avLst>
          </a:prstGeom>
          <a:solidFill>
            <a:srgbClr val="FFFF00"/>
          </a:solidFill>
          <a:ln w="28575" cap="flat" cmpd="sng">
            <a:solidFill>
              <a:srgbClr val="FFFF00"/>
            </a:solidFill>
            <a:prstDash val="solid"/>
            <a:bevel/>
            <a:headEnd type="none" w="med" len="med"/>
            <a:tailEnd type="none" w="med" len="med"/>
          </a:ln>
        </p:spPr>
        <p:txBody>
          <a:bodyPr anchor="ctr"/>
          <a:lstStyle/>
          <a:p>
            <a:pPr lvl="0" indent="0" algn="ctr"/>
            <a:r>
              <a:rPr lang="zh-CN" altLang="en-US" sz="1400" b="1" dirty="0">
                <a:solidFill>
                  <a:srgbClr val="000000"/>
                </a:solidFill>
                <a:ea typeface="宋体" panose="02010600030101010101" pitchFamily="2" charset="-122"/>
              </a:rPr>
              <a:t>防护罩完好</a:t>
            </a:r>
            <a:endParaRPr lang="zh-CN" altLang="en-US" sz="1400" b="1" dirty="0">
              <a:solidFill>
                <a:srgbClr val="000000"/>
              </a:solidFill>
              <a:ea typeface="宋体" panose="02010600030101010101" pitchFamily="2"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图片 9220"/>
          <p:cNvPicPr>
            <a:picLocks noChangeAspect="1"/>
          </p:cNvPicPr>
          <p:nvPr/>
        </p:nvPicPr>
        <p:blipFill>
          <a:blip r:embed="rId1" cstate="email"/>
          <a:stretch>
            <a:fillRect/>
          </a:stretch>
        </p:blipFill>
        <p:spPr>
          <a:xfrm>
            <a:off x="454025" y="2309813"/>
            <a:ext cx="3843338" cy="3411537"/>
          </a:xfrm>
          <a:prstGeom prst="rect">
            <a:avLst/>
          </a:prstGeom>
          <a:noFill/>
          <a:ln w="9525">
            <a:noFill/>
          </a:ln>
        </p:spPr>
      </p:pic>
      <p:sp>
        <p:nvSpPr>
          <p:cNvPr id="14338" name="Rectangle 6"/>
          <p:cNvSpPr/>
          <p:nvPr/>
        </p:nvSpPr>
        <p:spPr>
          <a:xfrm>
            <a:off x="454660" y="1355408"/>
            <a:ext cx="4092575" cy="801687"/>
          </a:xfrm>
          <a:prstGeom prst="rect">
            <a:avLst/>
          </a:prstGeom>
          <a:noFill/>
          <a:ln w="9525">
            <a:noFill/>
          </a:ln>
        </p:spPr>
        <p:txBody>
          <a:bodyPr anchor="t">
            <a:spAutoFit/>
          </a:bodyPr>
          <a:lstStyle/>
          <a:p>
            <a:pPr lvl="0" indent="0">
              <a:spcBef>
                <a:spcPct val="25000"/>
              </a:spcBef>
              <a:spcAft>
                <a:spcPct val="20000"/>
              </a:spcAft>
            </a:pPr>
            <a:r>
              <a:rPr lang="zh-CN" altLang="en-US" b="1" dirty="0">
                <a:latin typeface="微软雅黑" panose="020B0503020204020204" pitchFamily="2" charset="-122"/>
                <a:ea typeface="微软雅黑" panose="020B0503020204020204" pitchFamily="2" charset="-122"/>
                <a:sym typeface="微软雅黑" panose="020B0503020204020204" pitchFamily="2" charset="-122"/>
              </a:rPr>
              <a:t>隐患：</a:t>
            </a:r>
            <a:r>
              <a:rPr lang="zh-CN" altLang="en-US" dirty="0">
                <a:latin typeface="微软雅黑" panose="020B0503020204020204" pitchFamily="2" charset="-122"/>
                <a:ea typeface="微软雅黑" panose="020B0503020204020204" pitchFamily="2" charset="-122"/>
                <a:sym typeface="微软雅黑" panose="020B0503020204020204" pitchFamily="2" charset="-122"/>
              </a:rPr>
              <a:t>转动设备护罩不符合标准。</a:t>
            </a:r>
            <a:endParaRPr lang="zh-CN" altLang="en-US" dirty="0">
              <a:latin typeface="微软雅黑" panose="020B0503020204020204" pitchFamily="2" charset="-122"/>
              <a:ea typeface="微软雅黑" panose="020B0503020204020204" pitchFamily="2" charset="-122"/>
              <a:sym typeface="微软雅黑" panose="020B0503020204020204" pitchFamily="2" charset="-122"/>
            </a:endParaRPr>
          </a:p>
          <a:p>
            <a:pPr lvl="0" indent="0">
              <a:spcBef>
                <a:spcPct val="25000"/>
              </a:spcBef>
              <a:spcAft>
                <a:spcPct val="20000"/>
              </a:spcAft>
            </a:pPr>
            <a:r>
              <a:rPr lang="zh-CN" altLang="en-US" b="1" dirty="0">
                <a:latin typeface="微软雅黑" panose="020B0503020204020204" pitchFamily="2" charset="-122"/>
                <a:ea typeface="微软雅黑" panose="020B0503020204020204" pitchFamily="2" charset="-122"/>
                <a:sym typeface="微软雅黑" panose="020B0503020204020204" pitchFamily="2" charset="-122"/>
              </a:rPr>
              <a:t>危害：</a:t>
            </a:r>
            <a:r>
              <a:rPr lang="zh-CN" altLang="en-US" dirty="0">
                <a:latin typeface="微软雅黑" panose="020B0503020204020204" pitchFamily="2" charset="-122"/>
                <a:ea typeface="微软雅黑" panose="020B0503020204020204" pitchFamily="2" charset="-122"/>
                <a:sym typeface="微软雅黑" panose="020B0503020204020204" pitchFamily="2" charset="-122"/>
              </a:rPr>
              <a:t>可能造成人员伤害隐患。</a:t>
            </a:r>
            <a:endParaRPr lang="zh-CN" altLang="en-US" dirty="0">
              <a:latin typeface="微软雅黑" panose="020B0503020204020204" pitchFamily="2" charset="-122"/>
              <a:ea typeface="微软雅黑" panose="020B0503020204020204" pitchFamily="2" charset="-122"/>
              <a:sym typeface="微软雅黑" panose="020B0503020204020204" pitchFamily="2" charset="-122"/>
            </a:endParaRPr>
          </a:p>
        </p:txBody>
      </p:sp>
      <p:pic>
        <p:nvPicPr>
          <p:cNvPr id="14339" name="图片 1"/>
          <p:cNvPicPr/>
          <p:nvPr/>
        </p:nvPicPr>
        <p:blipFill>
          <a:blip r:embed="rId2" cstate="email"/>
          <a:stretch>
            <a:fillRect/>
          </a:stretch>
        </p:blipFill>
        <p:spPr>
          <a:xfrm>
            <a:off x="4968875" y="2309813"/>
            <a:ext cx="3773488" cy="3413125"/>
          </a:xfrm>
          <a:prstGeom prst="rect">
            <a:avLst/>
          </a:prstGeom>
          <a:noFill/>
          <a:ln w="9525">
            <a:noFill/>
          </a:ln>
        </p:spPr>
      </p:pic>
      <p:sp>
        <p:nvSpPr>
          <p:cNvPr id="14340" name="Rectangle 6"/>
          <p:cNvSpPr/>
          <p:nvPr/>
        </p:nvSpPr>
        <p:spPr>
          <a:xfrm>
            <a:off x="4526915" y="1355725"/>
            <a:ext cx="4094163" cy="384175"/>
          </a:xfrm>
          <a:prstGeom prst="rect">
            <a:avLst/>
          </a:prstGeom>
          <a:noFill/>
          <a:ln w="9525">
            <a:noFill/>
          </a:ln>
        </p:spPr>
        <p:txBody>
          <a:bodyPr anchor="t">
            <a:spAutoFit/>
          </a:bodyPr>
          <a:lstStyle/>
          <a:p>
            <a:pPr lvl="0" indent="0" algn="ctr">
              <a:spcBef>
                <a:spcPct val="25000"/>
              </a:spcBef>
              <a:spcAft>
                <a:spcPct val="20000"/>
              </a:spcAft>
            </a:pPr>
            <a:r>
              <a:rPr lang="zh-CN" altLang="en-US" b="1" dirty="0">
                <a:latin typeface="微软雅黑" panose="020B0503020204020204" pitchFamily="2" charset="-122"/>
                <a:ea typeface="微软雅黑" panose="020B0503020204020204" pitchFamily="2" charset="-122"/>
                <a:sym typeface="微软雅黑" panose="020B0503020204020204" pitchFamily="2" charset="-122"/>
              </a:rPr>
              <a:t>标准：</a:t>
            </a:r>
            <a:r>
              <a:rPr lang="zh-CN" altLang="en-US" dirty="0">
                <a:latin typeface="微软雅黑" panose="020B0503020204020204" pitchFamily="2" charset="-122"/>
                <a:ea typeface="微软雅黑" panose="020B0503020204020204" pitchFamily="2" charset="-122"/>
                <a:sym typeface="微软雅黑" panose="020B0503020204020204" pitchFamily="2" charset="-122"/>
              </a:rPr>
              <a:t>转动设备设置护罩。</a:t>
            </a:r>
            <a:endParaRPr lang="zh-CN" altLang="en-US" dirty="0">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4341" name="TextBox 18"/>
          <p:cNvSpPr/>
          <p:nvPr/>
        </p:nvSpPr>
        <p:spPr>
          <a:xfrm>
            <a:off x="265113" y="38100"/>
            <a:ext cx="1946275" cy="457200"/>
          </a:xfrm>
          <a:prstGeom prst="rect">
            <a:avLst/>
          </a:prstGeom>
          <a:solidFill>
            <a:srgbClr val="B7FFFF"/>
          </a:solidFill>
          <a:ln w="9525">
            <a:noFill/>
          </a:ln>
        </p:spPr>
        <p:txBody>
          <a:bodyPr wrap="square" anchor="t">
            <a:spAutoFit/>
          </a:bodyPr>
          <a:lstStyle/>
          <a:p>
            <a:pPr lvl="0" indent="0"/>
            <a:r>
              <a:rPr lang="zh-CN" altLang="en-US" sz="2400" b="1" dirty="0">
                <a:solidFill>
                  <a:srgbClr val="000000"/>
                </a:solidFill>
                <a:ea typeface="宋体" panose="02010600030101010101" pitchFamily="2" charset="-122"/>
                <a:sym typeface="Arial" panose="020B0604020202020204" pitchFamily="34" charset="0"/>
              </a:rPr>
              <a:t>一、</a:t>
            </a:r>
            <a:r>
              <a:rPr lang="zh-CN" altLang="en-US" sz="2400" b="1" dirty="0">
                <a:solidFill>
                  <a:srgbClr val="000000"/>
                </a:solidFill>
                <a:latin typeface="宋体" panose="02010600030101010101" pitchFamily="2" charset="-122"/>
                <a:ea typeface="宋体" panose="02010600030101010101" pitchFamily="2" charset="-122"/>
                <a:sym typeface="宋体" panose="02010600030101010101" pitchFamily="2" charset="-122"/>
              </a:rPr>
              <a:t>动设备</a:t>
            </a:r>
            <a:endParaRPr lang="zh-CN" altLang="en-US" sz="2400" b="1" dirty="0">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14342" name="组合 14342"/>
          <p:cNvGrpSpPr/>
          <p:nvPr/>
        </p:nvGrpSpPr>
        <p:grpSpPr>
          <a:xfrm>
            <a:off x="4526915" y="1355090"/>
            <a:ext cx="142875" cy="5128895"/>
            <a:chOff x="0" y="0"/>
            <a:chExt cx="142876" cy="5857892"/>
          </a:xfrm>
        </p:grpSpPr>
        <p:sp>
          <p:nvSpPr>
            <p:cNvPr id="14343" name="矩形 6"/>
            <p:cNvSpPr/>
            <p:nvPr/>
          </p:nvSpPr>
          <p:spPr>
            <a:xfrm flipH="1">
              <a:off x="0" y="0"/>
              <a:ext cx="71439" cy="5857892"/>
            </a:xfrm>
            <a:prstGeom prst="rect">
              <a:avLst/>
            </a:prstGeom>
            <a:solidFill>
              <a:srgbClr val="FF000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FFFFFF"/>
                </a:solidFill>
                <a:ea typeface="宋体" panose="02010600030101010101" pitchFamily="2" charset="-122"/>
              </a:endParaRPr>
            </a:p>
          </p:txBody>
        </p:sp>
        <p:sp>
          <p:nvSpPr>
            <p:cNvPr id="14344" name="矩形 7"/>
            <p:cNvSpPr/>
            <p:nvPr/>
          </p:nvSpPr>
          <p:spPr>
            <a:xfrm flipH="1">
              <a:off x="71439" y="0"/>
              <a:ext cx="71437" cy="5857892"/>
            </a:xfrm>
            <a:prstGeom prst="rect">
              <a:avLst/>
            </a:prstGeom>
            <a:solidFill>
              <a:srgbClr val="00B05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00B050"/>
                </a:solidFill>
                <a:ea typeface="宋体" panose="02010600030101010101" pitchFamily="2" charset="-122"/>
              </a:endParaRPr>
            </a:p>
          </p:txBody>
        </p:sp>
      </p:grpSp>
      <p:sp>
        <p:nvSpPr>
          <p:cNvPr id="14345" name="圆角矩形标注 8"/>
          <p:cNvSpPr/>
          <p:nvPr/>
        </p:nvSpPr>
        <p:spPr>
          <a:xfrm>
            <a:off x="1579563" y="5721350"/>
            <a:ext cx="1501775" cy="439738"/>
          </a:xfrm>
          <a:prstGeom prst="wedgeRoundRectCallout">
            <a:avLst>
              <a:gd name="adj1" fmla="val -10398"/>
              <a:gd name="adj2" fmla="val -272139"/>
              <a:gd name="adj3" fmla="val 16667"/>
            </a:avLst>
          </a:prstGeom>
          <a:noFill/>
          <a:ln w="28575" cap="flat" cmpd="sng">
            <a:solidFill>
              <a:srgbClr val="FF0000"/>
            </a:solidFill>
            <a:prstDash val="solid"/>
            <a:bevel/>
            <a:headEnd type="none" w="med" len="med"/>
            <a:tailEnd type="none" w="med" len="med"/>
          </a:ln>
        </p:spPr>
        <p:txBody>
          <a:bodyPr wrap="square" anchor="t"/>
          <a:lstStyle/>
          <a:p>
            <a:pPr lvl="0" indent="0" eaLnBrk="0" hangingPunct="0">
              <a:buNone/>
            </a:pPr>
            <a:r>
              <a:rPr lang="zh-CN" altLang="en-US" sz="1400" b="1" dirty="0">
                <a:latin typeface="华文中宋" panose="02010600040101010101" pitchFamily="2" charset="-122"/>
                <a:ea typeface="华文中宋" panose="02010600040101010101" pitchFamily="2" charset="-122"/>
                <a:sym typeface="华文中宋" panose="02010600040101010101" pitchFamily="2" charset="-122"/>
              </a:rPr>
              <a:t>防护罩不合标准</a:t>
            </a:r>
            <a:endParaRPr lang="zh-CN" altLang="en-US" sz="1400" b="1" dirty="0">
              <a:latin typeface="华文中宋" panose="02010600040101010101" pitchFamily="2" charset="-122"/>
              <a:ea typeface="华文中宋" panose="02010600040101010101" pitchFamily="2" charset="-122"/>
              <a:sym typeface="华文中宋" panose="02010600040101010101" pitchFamily="2" charset="-122"/>
            </a:endParaRPr>
          </a:p>
        </p:txBody>
      </p:sp>
      <p:sp>
        <p:nvSpPr>
          <p:cNvPr id="14346" name="圆角矩形标注 9"/>
          <p:cNvSpPr/>
          <p:nvPr/>
        </p:nvSpPr>
        <p:spPr>
          <a:xfrm>
            <a:off x="7150100" y="5721350"/>
            <a:ext cx="1503363" cy="439738"/>
          </a:xfrm>
          <a:prstGeom prst="wedgeRoundRectCallout">
            <a:avLst>
              <a:gd name="adj1" fmla="val -28194"/>
              <a:gd name="adj2" fmla="val -244352"/>
              <a:gd name="adj3" fmla="val 16667"/>
            </a:avLst>
          </a:prstGeom>
          <a:solidFill>
            <a:srgbClr val="FFFF00"/>
          </a:solidFill>
          <a:ln w="9525" cap="flat" cmpd="sng">
            <a:solidFill>
              <a:schemeClr val="tx1"/>
            </a:solidFill>
            <a:prstDash val="solid"/>
            <a:bevel/>
            <a:headEnd type="none" w="med" len="med"/>
            <a:tailEnd type="none" w="med" len="med"/>
          </a:ln>
        </p:spPr>
        <p:txBody>
          <a:bodyPr wrap="square" anchor="t"/>
          <a:lstStyle/>
          <a:p>
            <a:pPr lvl="0" indent="0" eaLnBrk="0" hangingPunct="0">
              <a:buNone/>
            </a:pPr>
            <a:r>
              <a:rPr lang="zh-CN" altLang="en-US" sz="1400" b="1" dirty="0">
                <a:latin typeface="华文中宋" panose="02010600040101010101" pitchFamily="2" charset="-122"/>
                <a:ea typeface="华文中宋" panose="02010600040101010101" pitchFamily="2" charset="-122"/>
                <a:sym typeface="华文中宋" panose="02010600040101010101" pitchFamily="2" charset="-122"/>
              </a:rPr>
              <a:t>合标准防护罩</a:t>
            </a:r>
            <a:endParaRPr lang="zh-CN" altLang="en-US" sz="1400" b="1" dirty="0">
              <a:latin typeface="华文中宋" panose="02010600040101010101" pitchFamily="2" charset="-122"/>
              <a:ea typeface="华文中宋" panose="02010600040101010101" pitchFamily="2" charset="-122"/>
              <a:sym typeface="华文中宋" panose="02010600040101010101" pitchFamily="2"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标题 1"/>
          <p:cNvSpPr>
            <a:spLocks noGrp="1"/>
          </p:cNvSpPr>
          <p:nvPr>
            <p:ph type="ctrTitle"/>
          </p:nvPr>
        </p:nvSpPr>
        <p:spPr>
          <a:xfrm>
            <a:off x="628650" y="366713"/>
            <a:ext cx="7886700" cy="1325562"/>
          </a:xfrm>
          <a:noFill/>
          <a:ln>
            <a:noFill/>
          </a:ln>
        </p:spPr>
        <p:txBody>
          <a:bodyPr wrap="square" anchor="t"/>
          <a:lstStyle/>
          <a:p>
            <a:pPr algn="l">
              <a:buNone/>
            </a:pPr>
            <a:r>
              <a:rPr lang="en-US" altLang="x-none" sz="3600" kern="1200" dirty="0">
                <a:latin typeface="+mj-lt"/>
                <a:ea typeface="+mj-ea"/>
                <a:cs typeface="+mj-cs"/>
                <a:sym typeface="Arial" panose="020B0604020202020204" pitchFamily="34" charset="0"/>
              </a:rPr>
              <a:t> </a:t>
            </a:r>
            <a:br>
              <a:rPr lang="zh-CN" altLang="en-US" sz="3600" kern="1200" dirty="0">
                <a:latin typeface="+mj-lt"/>
                <a:ea typeface="+mj-ea"/>
                <a:cs typeface="+mj-cs"/>
                <a:sym typeface="Arial" panose="020B0604020202020204" pitchFamily="34" charset="0"/>
              </a:rPr>
            </a:br>
            <a:endParaRPr lang="en-US" altLang="x-none" sz="3600" kern="1200" dirty="0">
              <a:latin typeface="+mj-lt"/>
              <a:ea typeface="+mj-ea"/>
              <a:cs typeface="+mj-cs"/>
              <a:sym typeface="Arial" panose="020B0604020202020204" pitchFamily="34" charset="0"/>
            </a:endParaRPr>
          </a:p>
        </p:txBody>
      </p:sp>
      <p:sp>
        <p:nvSpPr>
          <p:cNvPr id="15362" name="内容占位符 2"/>
          <p:cNvSpPr>
            <a:spLocks noGrp="1"/>
          </p:cNvSpPr>
          <p:nvPr>
            <p:ph sz="half"/>
          </p:nvPr>
        </p:nvSpPr>
        <p:spPr>
          <a:xfrm>
            <a:off x="509905" y="1539875"/>
            <a:ext cx="3867150" cy="1153795"/>
          </a:xfrm>
          <a:prstGeom prst="rect">
            <a:avLst/>
          </a:prstGeom>
          <a:noFill/>
          <a:ln w="9525">
            <a:noFill/>
          </a:ln>
        </p:spPr>
        <p:txBody>
          <a:bodyPr anchor="t"/>
          <a:lstStyle>
            <a:lvl1pPr lvl="0">
              <a:defRPr sz="2800" kern="1200"/>
            </a:lvl1pPr>
            <a:lvl2pPr lvl="1">
              <a:defRPr sz="2400" kern="1200"/>
            </a:lvl2pPr>
            <a:lvl3pPr lvl="2">
              <a:defRPr sz="2000" kern="1200"/>
            </a:lvl3pPr>
            <a:lvl4pPr lvl="3">
              <a:defRPr sz="1800" kern="1200"/>
            </a:lvl4pPr>
            <a:lvl5pPr lvl="4">
              <a:defRPr sz="1800" kern="1200"/>
            </a:lvl5pPr>
          </a:lstStyle>
          <a:p>
            <a:pPr marL="0" lvl="0" indent="0">
              <a:lnSpc>
                <a:spcPct val="125000"/>
              </a:lnSpc>
              <a:spcBef>
                <a:spcPts val="0"/>
              </a:spcBef>
              <a:buNone/>
            </a:pPr>
            <a:r>
              <a:rPr lang="zh-CN" altLang="en-US" sz="1800" b="1" dirty="0">
                <a:latin typeface="微软雅黑" panose="020B0503020204020204" pitchFamily="2" charset="-122"/>
                <a:ea typeface="微软雅黑" panose="020B0503020204020204" pitchFamily="2" charset="-122"/>
                <a:sym typeface="微软雅黑" panose="020B0503020204020204" pitchFamily="2" charset="-122"/>
              </a:rPr>
              <a:t>隐患：</a:t>
            </a:r>
            <a:r>
              <a:rPr lang="zh-CN" altLang="en-US" sz="1800" dirty="0">
                <a:latin typeface="微软雅黑" panose="020B0503020204020204" pitchFamily="2" charset="-122"/>
                <a:ea typeface="微软雅黑" panose="020B0503020204020204" pitchFamily="2" charset="-122"/>
                <a:sym typeface="微软雅黑" panose="020B0503020204020204" pitchFamily="2" charset="-122"/>
              </a:rPr>
              <a:t>汽机三台油泵靠背轮护罩宽度不合格。</a:t>
            </a:r>
            <a:endParaRPr lang="zh-CN" altLang="en-US" sz="1800" dirty="0">
              <a:latin typeface="微软雅黑" panose="020B0503020204020204" pitchFamily="2" charset="-122"/>
              <a:ea typeface="微软雅黑" panose="020B0503020204020204" pitchFamily="2" charset="-122"/>
              <a:sym typeface="微软雅黑" panose="020B0503020204020204" pitchFamily="2" charset="-122"/>
            </a:endParaRPr>
          </a:p>
          <a:p>
            <a:pPr marL="0" lvl="0" indent="0">
              <a:lnSpc>
                <a:spcPct val="125000"/>
              </a:lnSpc>
              <a:spcBef>
                <a:spcPts val="0"/>
              </a:spcBef>
              <a:buNone/>
            </a:pPr>
            <a:r>
              <a:rPr lang="zh-CN" altLang="en-US" sz="1800" b="1" dirty="0">
                <a:latin typeface="微软雅黑" panose="020B0503020204020204" pitchFamily="2" charset="-122"/>
                <a:ea typeface="微软雅黑" panose="020B0503020204020204" pitchFamily="2" charset="-122"/>
                <a:sym typeface="微软雅黑" panose="020B0503020204020204" pitchFamily="2" charset="-122"/>
              </a:rPr>
              <a:t>危害：</a:t>
            </a:r>
            <a:r>
              <a:rPr lang="zh-CN" altLang="en-US" sz="1800" dirty="0">
                <a:latin typeface="微软雅黑" panose="020B0503020204020204" pitchFamily="2" charset="-122"/>
                <a:ea typeface="微软雅黑" panose="020B0503020204020204" pitchFamily="2" charset="-122"/>
                <a:sym typeface="微软雅黑" panose="020B0503020204020204" pitchFamily="2" charset="-122"/>
              </a:rPr>
              <a:t>可能造成人员伤害。</a:t>
            </a:r>
            <a:endParaRPr lang="zh-CN" altLang="en-US" sz="1800" dirty="0">
              <a:latin typeface="微软雅黑" panose="020B0503020204020204" pitchFamily="2" charset="-122"/>
              <a:ea typeface="微软雅黑" panose="020B0503020204020204" pitchFamily="2" charset="-122"/>
              <a:sym typeface="微软雅黑" panose="020B0503020204020204" pitchFamily="2" charset="-122"/>
            </a:endParaRPr>
          </a:p>
          <a:p>
            <a:pPr marL="0" lvl="0" indent="0"/>
            <a:endParaRPr lang="zh-CN" altLang="en-US" sz="1800" dirty="0">
              <a:latin typeface="微软雅黑" panose="020B0503020204020204" pitchFamily="2" charset="-122"/>
              <a:ea typeface="微软雅黑" panose="020B0503020204020204" pitchFamily="2" charset="-122"/>
              <a:sym typeface="微软雅黑" panose="020B0503020204020204" pitchFamily="2" charset="-122"/>
            </a:endParaRPr>
          </a:p>
        </p:txBody>
      </p:sp>
      <p:pic>
        <p:nvPicPr>
          <p:cNvPr id="15363" name="图片 4" descr="截图20160820014342"/>
          <p:cNvPicPr/>
          <p:nvPr/>
        </p:nvPicPr>
        <p:blipFill>
          <a:blip r:embed="rId1" cstate="email"/>
          <a:stretch>
            <a:fillRect/>
          </a:stretch>
        </p:blipFill>
        <p:spPr>
          <a:xfrm>
            <a:off x="628650" y="2742248"/>
            <a:ext cx="3408363" cy="3153600"/>
          </a:xfrm>
          <a:prstGeom prst="rect">
            <a:avLst/>
          </a:prstGeom>
          <a:noFill/>
          <a:ln w="9525">
            <a:noFill/>
          </a:ln>
        </p:spPr>
      </p:pic>
      <p:sp>
        <p:nvSpPr>
          <p:cNvPr id="15364" name="内容占位符 2"/>
          <p:cNvSpPr>
            <a:spLocks noGrp="1"/>
          </p:cNvSpPr>
          <p:nvPr>
            <p:ph sz="half"/>
          </p:nvPr>
        </p:nvSpPr>
        <p:spPr>
          <a:xfrm>
            <a:off x="5058410" y="1539875"/>
            <a:ext cx="3867150" cy="1202690"/>
          </a:xfrm>
          <a:prstGeom prst="rect">
            <a:avLst/>
          </a:prstGeom>
          <a:noFill/>
          <a:ln w="9525">
            <a:noFill/>
          </a:ln>
        </p:spPr>
        <p:txBody>
          <a:bodyPr anchor="t"/>
          <a:lstStyle>
            <a:lvl1pPr lvl="0">
              <a:defRPr sz="2800" kern="1200"/>
            </a:lvl1pPr>
            <a:lvl2pPr lvl="1">
              <a:defRPr sz="2400" kern="1200"/>
            </a:lvl2pPr>
            <a:lvl3pPr lvl="2">
              <a:defRPr sz="2000" kern="1200"/>
            </a:lvl3pPr>
            <a:lvl4pPr lvl="3">
              <a:defRPr sz="1800" kern="1200"/>
            </a:lvl4pPr>
            <a:lvl5pPr lvl="4">
              <a:defRPr sz="1800" kern="1200"/>
            </a:lvl5pPr>
          </a:lstStyle>
          <a:p>
            <a:pPr marL="0" lvl="0" indent="0">
              <a:lnSpc>
                <a:spcPct val="125000"/>
              </a:lnSpc>
              <a:spcBef>
                <a:spcPts val="0"/>
              </a:spcBef>
              <a:buNone/>
            </a:pPr>
            <a:r>
              <a:rPr lang="zh-CN" altLang="en-US" sz="1800" b="1" dirty="0">
                <a:latin typeface="微软雅黑" panose="020B0503020204020204" pitchFamily="2" charset="-122"/>
                <a:ea typeface="微软雅黑" panose="020B0503020204020204" pitchFamily="2" charset="-122"/>
                <a:sym typeface="微软雅黑" panose="020B0503020204020204" pitchFamily="2" charset="-122"/>
              </a:rPr>
              <a:t>标准：</a:t>
            </a:r>
            <a:r>
              <a:rPr lang="zh-CN" altLang="en-US" sz="1800" dirty="0">
                <a:latin typeface="微软雅黑" panose="020B0503020204020204" pitchFamily="2" charset="-122"/>
                <a:ea typeface="微软雅黑" panose="020B0503020204020204" pitchFamily="2" charset="-122"/>
                <a:sym typeface="微软雅黑" panose="020B0503020204020204" pitchFamily="2" charset="-122"/>
              </a:rPr>
              <a:t>有效防止从各个方向接触转动部件，以不超过1cm为标准。</a:t>
            </a:r>
            <a:endParaRPr lang="zh-CN" altLang="en-US" sz="1800" dirty="0">
              <a:latin typeface="微软雅黑" panose="020B0503020204020204" pitchFamily="2" charset="-122"/>
              <a:ea typeface="微软雅黑" panose="020B0503020204020204" pitchFamily="2" charset="-122"/>
              <a:sym typeface="微软雅黑" panose="020B0503020204020204" pitchFamily="2" charset="-122"/>
            </a:endParaRPr>
          </a:p>
        </p:txBody>
      </p:sp>
      <p:pic>
        <p:nvPicPr>
          <p:cNvPr id="15365" name="Picture 2" descr="C:\Users\lenovo\Desktop\QQ截图20150508082418.png"/>
          <p:cNvPicPr>
            <a:picLocks noChangeAspect="1"/>
          </p:cNvPicPr>
          <p:nvPr/>
        </p:nvPicPr>
        <p:blipFill>
          <a:blip r:embed="rId2" cstate="print"/>
          <a:stretch>
            <a:fillRect/>
          </a:stretch>
        </p:blipFill>
        <p:spPr>
          <a:xfrm>
            <a:off x="5163185" y="2736533"/>
            <a:ext cx="3268663" cy="3152775"/>
          </a:xfrm>
          <a:prstGeom prst="rect">
            <a:avLst/>
          </a:prstGeom>
          <a:noFill/>
          <a:ln w="9525">
            <a:noFill/>
          </a:ln>
        </p:spPr>
      </p:pic>
      <p:sp>
        <p:nvSpPr>
          <p:cNvPr id="15366" name="TextBox 18"/>
          <p:cNvSpPr/>
          <p:nvPr/>
        </p:nvSpPr>
        <p:spPr>
          <a:xfrm>
            <a:off x="265113" y="25400"/>
            <a:ext cx="1844675" cy="457200"/>
          </a:xfrm>
          <a:prstGeom prst="rect">
            <a:avLst/>
          </a:prstGeom>
          <a:solidFill>
            <a:srgbClr val="B7FFFF"/>
          </a:solidFill>
          <a:ln w="9525">
            <a:noFill/>
          </a:ln>
        </p:spPr>
        <p:txBody>
          <a:bodyPr wrap="square" anchor="t">
            <a:spAutoFit/>
          </a:bodyPr>
          <a:lstStyle/>
          <a:p>
            <a:pPr lvl="0" indent="0"/>
            <a:r>
              <a:rPr lang="zh-CN" altLang="en-US" sz="2400" b="1" dirty="0">
                <a:solidFill>
                  <a:srgbClr val="000000"/>
                </a:solidFill>
                <a:ea typeface="宋体" panose="02010600030101010101" pitchFamily="2" charset="-122"/>
                <a:sym typeface="Arial" panose="020B0604020202020204" pitchFamily="34" charset="0"/>
              </a:rPr>
              <a:t>一、</a:t>
            </a:r>
            <a:r>
              <a:rPr lang="zh-CN" altLang="en-US" sz="2400" b="1" dirty="0">
                <a:solidFill>
                  <a:srgbClr val="000000"/>
                </a:solidFill>
                <a:latin typeface="宋体" panose="02010600030101010101" pitchFamily="2" charset="-122"/>
                <a:ea typeface="宋体" panose="02010600030101010101" pitchFamily="2" charset="-122"/>
                <a:sym typeface="宋体" panose="02010600030101010101" pitchFamily="2" charset="-122"/>
              </a:rPr>
              <a:t>动设备</a:t>
            </a:r>
            <a:endParaRPr lang="zh-CN" altLang="en-US" sz="2400" b="1" dirty="0">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15367" name="组合 15367"/>
          <p:cNvGrpSpPr/>
          <p:nvPr/>
        </p:nvGrpSpPr>
        <p:grpSpPr>
          <a:xfrm>
            <a:off x="4558030" y="1539875"/>
            <a:ext cx="142875" cy="4942840"/>
            <a:chOff x="0" y="0"/>
            <a:chExt cx="142876" cy="5857892"/>
          </a:xfrm>
        </p:grpSpPr>
        <p:sp>
          <p:nvSpPr>
            <p:cNvPr id="15368" name="矩形 6"/>
            <p:cNvSpPr/>
            <p:nvPr/>
          </p:nvSpPr>
          <p:spPr>
            <a:xfrm flipH="1">
              <a:off x="0" y="0"/>
              <a:ext cx="71439" cy="5857892"/>
            </a:xfrm>
            <a:prstGeom prst="rect">
              <a:avLst/>
            </a:prstGeom>
            <a:solidFill>
              <a:srgbClr val="FF000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FFFFFF"/>
                </a:solidFill>
                <a:ea typeface="宋体" panose="02010600030101010101" pitchFamily="2" charset="-122"/>
              </a:endParaRPr>
            </a:p>
          </p:txBody>
        </p:sp>
        <p:sp>
          <p:nvSpPr>
            <p:cNvPr id="15369" name="矩形 7"/>
            <p:cNvSpPr/>
            <p:nvPr/>
          </p:nvSpPr>
          <p:spPr>
            <a:xfrm flipH="1">
              <a:off x="71439" y="0"/>
              <a:ext cx="71437" cy="5857892"/>
            </a:xfrm>
            <a:prstGeom prst="rect">
              <a:avLst/>
            </a:prstGeom>
            <a:solidFill>
              <a:srgbClr val="00B05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00B050"/>
                </a:solidFill>
                <a:ea typeface="宋体" panose="02010600030101010101" pitchFamily="2" charset="-122"/>
              </a:endParaRPr>
            </a:p>
          </p:txBody>
        </p:sp>
      </p:grpSp>
      <p:sp>
        <p:nvSpPr>
          <p:cNvPr id="15370" name="圆角矩形标注 8"/>
          <p:cNvSpPr/>
          <p:nvPr/>
        </p:nvSpPr>
        <p:spPr>
          <a:xfrm>
            <a:off x="1493520" y="5889625"/>
            <a:ext cx="1503363" cy="439738"/>
          </a:xfrm>
          <a:prstGeom prst="wedgeRoundRectCallout">
            <a:avLst>
              <a:gd name="adj1" fmla="val -10398"/>
              <a:gd name="adj2" fmla="val -272139"/>
              <a:gd name="adj3" fmla="val 16667"/>
            </a:avLst>
          </a:prstGeom>
          <a:noFill/>
          <a:ln w="28575" cap="flat" cmpd="sng">
            <a:solidFill>
              <a:srgbClr val="FF0000"/>
            </a:solidFill>
            <a:prstDash val="solid"/>
            <a:bevel/>
            <a:headEnd type="none" w="med" len="med"/>
            <a:tailEnd type="none" w="med" len="med"/>
          </a:ln>
        </p:spPr>
        <p:txBody>
          <a:bodyPr wrap="square" anchor="t"/>
          <a:lstStyle/>
          <a:p>
            <a:pPr lvl="0" indent="0" eaLnBrk="0" hangingPunct="0">
              <a:buNone/>
            </a:pPr>
            <a:r>
              <a:rPr lang="zh-CN" altLang="en-US" sz="1400" b="1" dirty="0">
                <a:latin typeface="华文中宋" panose="02010600040101010101" pitchFamily="2" charset="-122"/>
                <a:ea typeface="华文中宋" panose="02010600040101010101" pitchFamily="2" charset="-122"/>
                <a:sym typeface="华文中宋" panose="02010600040101010101" pitchFamily="2" charset="-122"/>
              </a:rPr>
              <a:t>防护罩不合标准</a:t>
            </a:r>
            <a:endParaRPr lang="zh-CN" altLang="en-US" sz="1400" b="1" dirty="0">
              <a:latin typeface="华文中宋" panose="02010600040101010101" pitchFamily="2" charset="-122"/>
              <a:ea typeface="华文中宋" panose="02010600040101010101" pitchFamily="2" charset="-122"/>
              <a:sym typeface="华文中宋" panose="02010600040101010101" pitchFamily="2" charset="-122"/>
            </a:endParaRPr>
          </a:p>
        </p:txBody>
      </p:sp>
      <p:sp>
        <p:nvSpPr>
          <p:cNvPr id="15371" name="圆角矩形标注 9"/>
          <p:cNvSpPr/>
          <p:nvPr/>
        </p:nvSpPr>
        <p:spPr>
          <a:xfrm>
            <a:off x="6929438" y="5721350"/>
            <a:ext cx="1501775" cy="439738"/>
          </a:xfrm>
          <a:prstGeom prst="wedgeRoundRectCallout">
            <a:avLst>
              <a:gd name="adj1" fmla="val -45227"/>
              <a:gd name="adj2" fmla="val -366352"/>
              <a:gd name="adj3" fmla="val 16667"/>
            </a:avLst>
          </a:prstGeom>
          <a:solidFill>
            <a:srgbClr val="FFFF00"/>
          </a:solidFill>
          <a:ln w="9525" cap="flat" cmpd="sng">
            <a:solidFill>
              <a:schemeClr val="tx1"/>
            </a:solidFill>
            <a:prstDash val="solid"/>
            <a:bevel/>
            <a:headEnd type="none" w="med" len="med"/>
            <a:tailEnd type="none" w="med" len="med"/>
          </a:ln>
        </p:spPr>
        <p:txBody>
          <a:bodyPr wrap="square" anchor="t"/>
          <a:lstStyle/>
          <a:p>
            <a:pPr lvl="0" indent="0" eaLnBrk="0" hangingPunct="0">
              <a:buNone/>
            </a:pPr>
            <a:r>
              <a:rPr lang="zh-CN" altLang="en-US" sz="1400" b="1" dirty="0">
                <a:latin typeface="华文中宋" panose="02010600040101010101" pitchFamily="2" charset="-122"/>
                <a:ea typeface="华文中宋" panose="02010600040101010101" pitchFamily="2" charset="-122"/>
                <a:sym typeface="华文中宋" panose="02010600040101010101" pitchFamily="2" charset="-122"/>
              </a:rPr>
              <a:t>合标准防护罩</a:t>
            </a:r>
            <a:endParaRPr lang="zh-CN" altLang="en-US" sz="1400" b="1" dirty="0">
              <a:latin typeface="华文中宋" panose="02010600040101010101" pitchFamily="2" charset="-122"/>
              <a:ea typeface="华文中宋" panose="02010600040101010101" pitchFamily="2" charset="-122"/>
              <a:sym typeface="华文中宋" panose="02010600040101010101" pitchFamily="2"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内容占位符 3"/>
          <p:cNvSpPr>
            <a:spLocks noGrp="1"/>
          </p:cNvSpPr>
          <p:nvPr>
            <p:ph sz="half"/>
          </p:nvPr>
        </p:nvSpPr>
        <p:spPr>
          <a:xfrm>
            <a:off x="4935538" y="1646238"/>
            <a:ext cx="3867150" cy="603250"/>
          </a:xfrm>
          <a:prstGeom prst="rect">
            <a:avLst/>
          </a:prstGeom>
          <a:noFill/>
          <a:ln w="9525">
            <a:noFill/>
          </a:ln>
        </p:spPr>
        <p:txBody>
          <a:bodyPr anchor="t"/>
          <a:lstStyle>
            <a:lvl1pPr lvl="0">
              <a:defRPr sz="2800" kern="1200"/>
            </a:lvl1pPr>
            <a:lvl2pPr lvl="1">
              <a:defRPr sz="2400" kern="1200"/>
            </a:lvl2pPr>
            <a:lvl3pPr lvl="2">
              <a:defRPr sz="2000" kern="1200"/>
            </a:lvl3pPr>
            <a:lvl4pPr lvl="3">
              <a:defRPr sz="1800" kern="1200"/>
            </a:lvl4pPr>
            <a:lvl5pPr lvl="4">
              <a:defRPr sz="1800" kern="1200"/>
            </a:lvl5pPr>
          </a:lstStyle>
          <a:p>
            <a:pPr marL="0" lvl="0" indent="0">
              <a:lnSpc>
                <a:spcPct val="125000"/>
              </a:lnSpc>
              <a:spcBef>
                <a:spcPts val="0"/>
              </a:spcBef>
              <a:buNone/>
            </a:pPr>
            <a:r>
              <a:rPr lang="zh-CN" altLang="en-US" sz="1800" b="1" dirty="0">
                <a:latin typeface="微软雅黑" panose="020B0503020204020204" pitchFamily="2" charset="-122"/>
                <a:ea typeface="微软雅黑" panose="020B0503020204020204" pitchFamily="2" charset="-122"/>
                <a:sym typeface="微软雅黑" panose="020B0503020204020204" pitchFamily="2" charset="-122"/>
              </a:rPr>
              <a:t>标准：</a:t>
            </a:r>
            <a:r>
              <a:rPr lang="zh-CN" altLang="en-US" sz="1800" dirty="0">
                <a:solidFill>
                  <a:schemeClr val="tx1"/>
                </a:solidFill>
                <a:latin typeface="微软雅黑" panose="020B0503020204020204" pitchFamily="2" charset="-122"/>
                <a:ea typeface="微软雅黑" panose="020B0503020204020204" pitchFamily="2" charset="-122"/>
                <a:sym typeface="微软雅黑" panose="020B0503020204020204" pitchFamily="2" charset="-122"/>
              </a:rPr>
              <a:t>机封及静环压盖完好，无腐蚀，单端面机封</a:t>
            </a:r>
            <a:r>
              <a:rPr lang="zh-CN" altLang="en-US" sz="1800" dirty="0">
                <a:latin typeface="微软雅黑" panose="020B0503020204020204" pitchFamily="2" charset="-122"/>
                <a:ea typeface="微软雅黑" panose="020B0503020204020204" pitchFamily="2" charset="-122"/>
                <a:sym typeface="微软雅黑" panose="020B0503020204020204" pitchFamily="2" charset="-122"/>
              </a:rPr>
              <a:t>泄漏量符合标准。</a:t>
            </a:r>
            <a:endParaRPr lang="zh-CN" altLang="en-US" sz="1800" dirty="0">
              <a:latin typeface="微软雅黑" panose="020B0503020204020204" pitchFamily="2" charset="-122"/>
              <a:ea typeface="微软雅黑" panose="020B0503020204020204" pitchFamily="2" charset="-122"/>
              <a:sym typeface="微软雅黑" panose="020B0503020204020204" pitchFamily="2" charset="-122"/>
            </a:endParaRPr>
          </a:p>
        </p:txBody>
      </p:sp>
      <p:pic>
        <p:nvPicPr>
          <p:cNvPr id="16386" name="图片 3" descr="截图20160820012744"/>
          <p:cNvPicPr>
            <a:picLocks noGrp="1"/>
          </p:cNvPicPr>
          <p:nvPr>
            <p:ph sz="half"/>
          </p:nvPr>
        </p:nvPicPr>
        <p:blipFill>
          <a:blip r:embed="rId1" cstate="email"/>
          <a:stretch>
            <a:fillRect/>
          </a:stretch>
        </p:blipFill>
        <p:spPr>
          <a:xfrm>
            <a:off x="489903" y="2576513"/>
            <a:ext cx="3600000" cy="3600000"/>
          </a:xfrm>
          <a:prstGeom prst="rect">
            <a:avLst/>
          </a:prstGeom>
          <a:noFill/>
          <a:ln w="9525">
            <a:noFill/>
          </a:ln>
        </p:spPr>
      </p:pic>
      <p:sp>
        <p:nvSpPr>
          <p:cNvPr id="16387" name="文本框 4"/>
          <p:cNvSpPr/>
          <p:nvPr/>
        </p:nvSpPr>
        <p:spPr>
          <a:xfrm>
            <a:off x="377825" y="1636713"/>
            <a:ext cx="4069080" cy="777240"/>
          </a:xfrm>
          <a:prstGeom prst="rect">
            <a:avLst/>
          </a:prstGeom>
          <a:noFill/>
          <a:ln w="9525">
            <a:noFill/>
          </a:ln>
        </p:spPr>
        <p:txBody>
          <a:bodyPr wrap="none" anchor="t">
            <a:spAutoFit/>
          </a:bodyPr>
          <a:lstStyle/>
          <a:p>
            <a:pPr lvl="0" indent="0">
              <a:lnSpc>
                <a:spcPct val="125000"/>
              </a:lnSpc>
            </a:pPr>
            <a:r>
              <a:rPr lang="zh-CN" altLang="en-US" b="1" dirty="0">
                <a:solidFill>
                  <a:srgbClr val="000000"/>
                </a:solidFill>
                <a:latin typeface="微软雅黑" panose="020B0503020204020204" pitchFamily="2" charset="-122"/>
                <a:ea typeface="微软雅黑" panose="020B0503020204020204" pitchFamily="2" charset="-122"/>
                <a:sym typeface="宋体" panose="02010600030101010101" pitchFamily="2" charset="-122"/>
              </a:rPr>
              <a:t>隐患：</a:t>
            </a:r>
            <a:r>
              <a:rPr lang="zh-CN" altLang="en-US" dirty="0">
                <a:solidFill>
                  <a:srgbClr val="000000"/>
                </a:solidFill>
                <a:latin typeface="微软雅黑" panose="020B0503020204020204" pitchFamily="2" charset="-122"/>
                <a:ea typeface="微软雅黑" panose="020B0503020204020204" pitchFamily="2" charset="-122"/>
                <a:sym typeface="宋体" panose="02010600030101010101" pitchFamily="2" charset="-122"/>
              </a:rPr>
              <a:t>凝结水泵机械密封漏水。</a:t>
            </a:r>
            <a:endPar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a:p>
            <a:pPr lvl="0" indent="0">
              <a:lnSpc>
                <a:spcPct val="125000"/>
              </a:lnSpc>
            </a:pPr>
            <a:r>
              <a:rPr lang="zh-CN" altLang="en-US" b="1" dirty="0">
                <a:solidFill>
                  <a:srgbClr val="000000"/>
                </a:solidFill>
                <a:latin typeface="微软雅黑" panose="020B0503020204020204" pitchFamily="2" charset="-122"/>
                <a:ea typeface="微软雅黑" panose="020B0503020204020204" pitchFamily="2" charset="-122"/>
                <a:sym typeface="宋体" panose="02010600030101010101" pitchFamily="2" charset="-122"/>
              </a:rPr>
              <a:t>危害：</a:t>
            </a:r>
            <a:r>
              <a:rPr lang="zh-CN" altLang="en-US" dirty="0">
                <a:solidFill>
                  <a:srgbClr val="000000"/>
                </a:solidFill>
                <a:latin typeface="微软雅黑" panose="020B0503020204020204" pitchFamily="2" charset="-122"/>
                <a:ea typeface="微软雅黑" panose="020B0503020204020204" pitchFamily="2" charset="-122"/>
                <a:sym typeface="宋体" panose="02010600030101010101" pitchFamily="2" charset="-122"/>
              </a:rPr>
              <a:t>易造成浪费或设备腐蚀、损坏。</a:t>
            </a:r>
            <a:endPar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pic>
        <p:nvPicPr>
          <p:cNvPr id="16388" name="图片 16" descr="IMG_20150516_154710.jpg"/>
          <p:cNvPicPr/>
          <p:nvPr/>
        </p:nvPicPr>
        <p:blipFill>
          <a:blip r:embed="rId2" cstate="print"/>
          <a:stretch>
            <a:fillRect/>
          </a:stretch>
        </p:blipFill>
        <p:spPr>
          <a:xfrm>
            <a:off x="5202873" y="2576513"/>
            <a:ext cx="3600000" cy="3600000"/>
          </a:xfrm>
          <a:prstGeom prst="rect">
            <a:avLst/>
          </a:prstGeom>
          <a:noFill/>
          <a:ln w="9525">
            <a:noFill/>
          </a:ln>
        </p:spPr>
      </p:pic>
      <p:sp>
        <p:nvSpPr>
          <p:cNvPr id="16389" name="TextBox 18"/>
          <p:cNvSpPr/>
          <p:nvPr/>
        </p:nvSpPr>
        <p:spPr>
          <a:xfrm>
            <a:off x="265113" y="38100"/>
            <a:ext cx="1920875" cy="457200"/>
          </a:xfrm>
          <a:prstGeom prst="rect">
            <a:avLst/>
          </a:prstGeom>
          <a:solidFill>
            <a:srgbClr val="B7FFFF"/>
          </a:solidFill>
          <a:ln w="9525">
            <a:noFill/>
          </a:ln>
        </p:spPr>
        <p:txBody>
          <a:bodyPr wrap="square" anchor="t">
            <a:spAutoFit/>
          </a:bodyPr>
          <a:lstStyle/>
          <a:p>
            <a:pPr lvl="0" indent="0"/>
            <a:r>
              <a:rPr lang="zh-CN" altLang="en-US" sz="2400" b="1" dirty="0">
                <a:solidFill>
                  <a:srgbClr val="000000"/>
                </a:solidFill>
                <a:ea typeface="宋体" panose="02010600030101010101" pitchFamily="2" charset="-122"/>
                <a:sym typeface="Arial" panose="020B0604020202020204" pitchFamily="34" charset="0"/>
              </a:rPr>
              <a:t>一、</a:t>
            </a:r>
            <a:r>
              <a:rPr lang="zh-CN" altLang="en-US" sz="2400" b="1" dirty="0">
                <a:solidFill>
                  <a:srgbClr val="000000"/>
                </a:solidFill>
                <a:latin typeface="宋体" panose="02010600030101010101" pitchFamily="2" charset="-122"/>
                <a:ea typeface="宋体" panose="02010600030101010101" pitchFamily="2" charset="-122"/>
                <a:sym typeface="宋体" panose="02010600030101010101" pitchFamily="2" charset="-122"/>
              </a:rPr>
              <a:t>动设备</a:t>
            </a:r>
            <a:endParaRPr lang="zh-CN" altLang="en-US" sz="2400" b="1" dirty="0">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16390" name="组合 16390"/>
          <p:cNvGrpSpPr/>
          <p:nvPr/>
        </p:nvGrpSpPr>
        <p:grpSpPr>
          <a:xfrm>
            <a:off x="4584065" y="1637030"/>
            <a:ext cx="142875" cy="4828540"/>
            <a:chOff x="0" y="0"/>
            <a:chExt cx="142876" cy="5857892"/>
          </a:xfrm>
        </p:grpSpPr>
        <p:sp>
          <p:nvSpPr>
            <p:cNvPr id="16391" name="矩形 7"/>
            <p:cNvSpPr/>
            <p:nvPr/>
          </p:nvSpPr>
          <p:spPr>
            <a:xfrm flipH="1">
              <a:off x="0" y="0"/>
              <a:ext cx="71439" cy="5857892"/>
            </a:xfrm>
            <a:prstGeom prst="rect">
              <a:avLst/>
            </a:prstGeom>
            <a:solidFill>
              <a:srgbClr val="FF000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FFFFFF"/>
                </a:solidFill>
                <a:ea typeface="宋体" panose="02010600030101010101" pitchFamily="2" charset="-122"/>
              </a:endParaRPr>
            </a:p>
          </p:txBody>
        </p:sp>
        <p:sp>
          <p:nvSpPr>
            <p:cNvPr id="16392" name="矩形 8"/>
            <p:cNvSpPr/>
            <p:nvPr/>
          </p:nvSpPr>
          <p:spPr>
            <a:xfrm flipH="1">
              <a:off x="71439" y="0"/>
              <a:ext cx="71437" cy="5857892"/>
            </a:xfrm>
            <a:prstGeom prst="rect">
              <a:avLst/>
            </a:prstGeom>
            <a:solidFill>
              <a:srgbClr val="00B05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00B050"/>
                </a:solidFill>
                <a:ea typeface="宋体" panose="02010600030101010101" pitchFamily="2" charset="-122"/>
              </a:endParaRPr>
            </a:p>
          </p:txBody>
        </p:sp>
      </p:grpSp>
      <p:sp>
        <p:nvSpPr>
          <p:cNvPr id="16393" name="圆角矩形标注 1"/>
          <p:cNvSpPr/>
          <p:nvPr/>
        </p:nvSpPr>
        <p:spPr>
          <a:xfrm>
            <a:off x="2420938" y="5372100"/>
            <a:ext cx="1392237" cy="350838"/>
          </a:xfrm>
          <a:prstGeom prst="wedgeRoundRectCallout">
            <a:avLst>
              <a:gd name="adj1" fmla="val -22972"/>
              <a:gd name="adj2" fmla="val -415829"/>
              <a:gd name="adj3" fmla="val 16667"/>
            </a:avLst>
          </a:prstGeom>
          <a:noFill/>
          <a:ln w="28575" cap="flat" cmpd="sng">
            <a:solidFill>
              <a:srgbClr val="FF0000"/>
            </a:solidFill>
            <a:prstDash val="solid"/>
            <a:bevel/>
            <a:headEnd type="none" w="med" len="med"/>
            <a:tailEnd type="none" w="med" len="med"/>
          </a:ln>
        </p:spPr>
        <p:txBody>
          <a:bodyPr wrap="square" anchor="t"/>
          <a:lstStyle/>
          <a:p>
            <a:pPr lvl="0" indent="0" eaLnBrk="0" hangingPunct="0">
              <a:buNone/>
            </a:pPr>
            <a:r>
              <a:rPr lang="zh-CN" altLang="en-US" sz="1400" b="1" dirty="0">
                <a:latin typeface="华文中宋" panose="02010600040101010101" pitchFamily="2" charset="-122"/>
                <a:ea typeface="华文中宋" panose="02010600040101010101" pitchFamily="2" charset="-122"/>
                <a:sym typeface="华文中宋" panose="02010600040101010101" pitchFamily="2" charset="-122"/>
              </a:rPr>
              <a:t>机械密封漏水</a:t>
            </a:r>
            <a:endParaRPr lang="zh-CN" altLang="en-US" sz="1400" b="1" dirty="0">
              <a:latin typeface="华文中宋" panose="02010600040101010101" pitchFamily="2" charset="-122"/>
              <a:ea typeface="华文中宋" panose="02010600040101010101" pitchFamily="2" charset="-122"/>
              <a:sym typeface="华文中宋" panose="02010600040101010101" pitchFamily="2" charset="-122"/>
            </a:endParaRPr>
          </a:p>
        </p:txBody>
      </p:sp>
      <p:sp>
        <p:nvSpPr>
          <p:cNvPr id="16394" name="圆角矩形标注 2"/>
          <p:cNvSpPr/>
          <p:nvPr/>
        </p:nvSpPr>
        <p:spPr>
          <a:xfrm>
            <a:off x="6118225" y="5810250"/>
            <a:ext cx="1501775" cy="439738"/>
          </a:xfrm>
          <a:prstGeom prst="wedgeRoundRectCallout">
            <a:avLst>
              <a:gd name="adj1" fmla="val -41125"/>
              <a:gd name="adj2" fmla="val -418884"/>
              <a:gd name="adj3" fmla="val 16667"/>
            </a:avLst>
          </a:prstGeom>
          <a:solidFill>
            <a:srgbClr val="FFFF00"/>
          </a:solidFill>
          <a:ln w="9525" cap="flat" cmpd="sng">
            <a:solidFill>
              <a:schemeClr val="tx1"/>
            </a:solidFill>
            <a:prstDash val="solid"/>
            <a:bevel/>
            <a:headEnd type="none" w="med" len="med"/>
            <a:tailEnd type="none" w="med" len="med"/>
          </a:ln>
        </p:spPr>
        <p:txBody>
          <a:bodyPr wrap="square" anchor="t"/>
          <a:lstStyle/>
          <a:p>
            <a:pPr lvl="0" indent="0" eaLnBrk="0" hangingPunct="0">
              <a:buNone/>
            </a:pPr>
            <a:r>
              <a:rPr lang="zh-CN" altLang="en-US" sz="1400" b="1" dirty="0">
                <a:latin typeface="华文中宋" panose="02010600040101010101" pitchFamily="2" charset="-122"/>
                <a:ea typeface="华文中宋" panose="02010600040101010101" pitchFamily="2" charset="-122"/>
                <a:sym typeface="华文中宋" panose="02010600040101010101" pitchFamily="2" charset="-122"/>
              </a:rPr>
              <a:t>泄漏量合标准</a:t>
            </a:r>
            <a:endParaRPr lang="zh-CN" altLang="en-US" sz="1400" b="1" dirty="0">
              <a:latin typeface="华文中宋" panose="02010600040101010101" pitchFamily="2" charset="-122"/>
              <a:ea typeface="华文中宋" panose="02010600040101010101" pitchFamily="2" charset="-122"/>
              <a:sym typeface="华文中宋" panose="02010600040101010101" pitchFamily="2"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文本占位符 2"/>
          <p:cNvSpPr/>
          <p:nvPr/>
        </p:nvSpPr>
        <p:spPr>
          <a:xfrm>
            <a:off x="575945" y="1595755"/>
            <a:ext cx="3924935" cy="969645"/>
          </a:xfrm>
          <a:prstGeom prst="rect">
            <a:avLst/>
          </a:prstGeom>
          <a:noFill/>
          <a:ln w="9525">
            <a:noFill/>
          </a:ln>
        </p:spPr>
        <p:txBody>
          <a:bodyPr anchor="b"/>
          <a:lstStyle/>
          <a:p>
            <a:pPr lvl="0" indent="0">
              <a:lnSpc>
                <a:spcPct val="120000"/>
              </a:lnSpc>
              <a:spcBef>
                <a:spcPts val="0"/>
              </a:spcBef>
              <a:buFont typeface="Wingdings" panose="05000000000000000000" pitchFamily="2" charset="2"/>
              <a:buNone/>
            </a:pPr>
            <a:r>
              <a:rPr lang="zh-CN" altLang="en-US" b="1" dirty="0">
                <a:latin typeface="微软雅黑" panose="020B0503020204020204" pitchFamily="2" charset="-122"/>
                <a:ea typeface="微软雅黑" panose="020B0503020204020204" pitchFamily="2" charset="-122"/>
                <a:sym typeface="Arial" panose="020B0604020202020204" pitchFamily="34" charset="0"/>
              </a:rPr>
              <a:t>隐患：</a:t>
            </a:r>
            <a:r>
              <a:rPr lang="zh-CN" altLang="en-US" dirty="0">
                <a:latin typeface="微软雅黑" panose="020B0503020204020204" pitchFamily="2" charset="-122"/>
                <a:ea typeface="微软雅黑" panose="020B0503020204020204" pitchFamily="2" charset="-122"/>
                <a:sym typeface="Arial" panose="020B0604020202020204" pitchFamily="34" charset="0"/>
              </a:rPr>
              <a:t>联轴器间隙过大。</a:t>
            </a:r>
            <a:endParaRPr lang="zh-CN" altLang="en-US" dirty="0">
              <a:latin typeface="微软雅黑" panose="020B0503020204020204" pitchFamily="2" charset="-122"/>
              <a:ea typeface="微软雅黑" panose="020B0503020204020204" pitchFamily="2" charset="-122"/>
              <a:sym typeface="Arial" panose="020B0604020202020204" pitchFamily="34" charset="0"/>
            </a:endParaRPr>
          </a:p>
          <a:p>
            <a:pPr lvl="0" indent="0">
              <a:lnSpc>
                <a:spcPct val="120000"/>
              </a:lnSpc>
              <a:spcBef>
                <a:spcPts val="0"/>
              </a:spcBef>
              <a:buNone/>
            </a:pPr>
            <a:r>
              <a:rPr lang="zh-CN" altLang="en-US"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危害：</a:t>
            </a:r>
            <a:r>
              <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引起设备磨损、噪音、轴偏心、咬合时碰撞，设备使用寿命下降。</a:t>
            </a:r>
            <a:endParaRPr lang="zh-CN" altLang="en-US" dirty="0">
              <a:solidFill>
                <a:srgbClr val="FF0000"/>
              </a:solidFill>
              <a:latin typeface="微软雅黑" panose="020B0503020204020204" pitchFamily="2" charset="-122"/>
              <a:ea typeface="微软雅黑" panose="020B0503020204020204" pitchFamily="2" charset="-122"/>
              <a:sym typeface="Arial" panose="020B0604020202020204" pitchFamily="34" charset="0"/>
            </a:endParaRPr>
          </a:p>
        </p:txBody>
      </p:sp>
      <p:sp>
        <p:nvSpPr>
          <p:cNvPr id="17410" name="文本占位符 4"/>
          <p:cNvSpPr/>
          <p:nvPr/>
        </p:nvSpPr>
        <p:spPr>
          <a:xfrm>
            <a:off x="4936490" y="1595755"/>
            <a:ext cx="3648710" cy="619760"/>
          </a:xfrm>
          <a:prstGeom prst="rect">
            <a:avLst/>
          </a:prstGeom>
          <a:noFill/>
          <a:ln w="9525">
            <a:noFill/>
          </a:ln>
        </p:spPr>
        <p:txBody>
          <a:bodyPr anchor="b"/>
          <a:lstStyle/>
          <a:p>
            <a:pPr lvl="0" indent="0">
              <a:lnSpc>
                <a:spcPct val="125000"/>
              </a:lnSpc>
              <a:spcBef>
                <a:spcPts val="0"/>
              </a:spcBef>
              <a:buFont typeface="Wingdings" panose="05000000000000000000" pitchFamily="2" charset="2"/>
              <a:buNone/>
            </a:pPr>
            <a:r>
              <a:rPr lang="zh-CN" altLang="en-US" b="1" dirty="0">
                <a:latin typeface="微软雅黑" panose="020B0503020204020204" pitchFamily="2" charset="-122"/>
                <a:ea typeface="微软雅黑" panose="020B0503020204020204" pitchFamily="2" charset="-122"/>
                <a:sym typeface="Arial" panose="020B0604020202020204" pitchFamily="34" charset="0"/>
              </a:rPr>
              <a:t>标准：</a:t>
            </a:r>
            <a:r>
              <a:rPr lang="zh-CN" altLang="en-US" dirty="0">
                <a:solidFill>
                  <a:schemeClr val="tx1"/>
                </a:solidFill>
                <a:latin typeface="微软雅黑" panose="020B0503020204020204" pitchFamily="2" charset="-122"/>
                <a:ea typeface="微软雅黑" panose="020B0503020204020204" pitchFamily="2" charset="-122"/>
                <a:sym typeface="Arial" panose="020B0604020202020204" pitchFamily="34" charset="0"/>
              </a:rPr>
              <a:t>安装时按照国家要求，</a:t>
            </a:r>
            <a:r>
              <a:rPr lang="zh-CN" altLang="en-US" dirty="0">
                <a:solidFill>
                  <a:schemeClr val="tx1"/>
                </a:solidFill>
                <a:latin typeface="微软雅黑" panose="020B0503020204020204" pitchFamily="2" charset="-122"/>
                <a:ea typeface="微软雅黑" panose="020B0503020204020204" pitchFamily="2" charset="-122"/>
                <a:sym typeface="微软雅黑" panose="020B0503020204020204" pitchFamily="2" charset="-122"/>
              </a:rPr>
              <a:t>间隙小于</a:t>
            </a:r>
            <a:r>
              <a:rPr lang="en-US" altLang="x-none" dirty="0">
                <a:solidFill>
                  <a:schemeClr val="tx1"/>
                </a:solidFill>
                <a:latin typeface="微软雅黑" panose="020B0503020204020204" pitchFamily="2" charset="-122"/>
                <a:ea typeface="微软雅黑" panose="020B0503020204020204" pitchFamily="2" charset="-122"/>
                <a:sym typeface="Arial" panose="020B0604020202020204" pitchFamily="34" charset="0"/>
              </a:rPr>
              <a:t>2mm</a:t>
            </a:r>
            <a:r>
              <a:rPr lang="zh-CN" altLang="en-US" dirty="0">
                <a:solidFill>
                  <a:schemeClr val="tx1"/>
                </a:solidFill>
                <a:latin typeface="微软雅黑" panose="020B0503020204020204" pitchFamily="2" charset="-122"/>
                <a:ea typeface="微软雅黑" panose="020B0503020204020204" pitchFamily="2" charset="-122"/>
                <a:sym typeface="Arial" panose="020B0604020202020204" pitchFamily="34" charset="0"/>
              </a:rPr>
              <a:t> 。</a:t>
            </a:r>
            <a:endParaRPr lang="zh-CN" altLang="en-US" dirty="0">
              <a:solidFill>
                <a:schemeClr val="tx1"/>
              </a:solidFill>
              <a:latin typeface="微软雅黑" panose="020B0503020204020204" pitchFamily="2" charset="-122"/>
              <a:ea typeface="微软雅黑" panose="020B0503020204020204" pitchFamily="2" charset="-122"/>
              <a:sym typeface="Arial" panose="020B0604020202020204" pitchFamily="34" charset="0"/>
            </a:endParaRPr>
          </a:p>
        </p:txBody>
      </p:sp>
      <p:grpSp>
        <p:nvGrpSpPr>
          <p:cNvPr id="17411" name="组合 17411"/>
          <p:cNvGrpSpPr/>
          <p:nvPr/>
        </p:nvGrpSpPr>
        <p:grpSpPr>
          <a:xfrm>
            <a:off x="4500880" y="1595755"/>
            <a:ext cx="142875" cy="4732020"/>
            <a:chOff x="0" y="0"/>
            <a:chExt cx="142876" cy="5857892"/>
          </a:xfrm>
        </p:grpSpPr>
        <p:sp>
          <p:nvSpPr>
            <p:cNvPr id="17412" name="矩形 15"/>
            <p:cNvSpPr/>
            <p:nvPr/>
          </p:nvSpPr>
          <p:spPr>
            <a:xfrm flipH="1">
              <a:off x="0" y="0"/>
              <a:ext cx="71438" cy="5857892"/>
            </a:xfrm>
            <a:prstGeom prst="rect">
              <a:avLst/>
            </a:prstGeom>
            <a:solidFill>
              <a:srgbClr val="FF000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FFFFFF"/>
                </a:solidFill>
                <a:ea typeface="宋体" panose="02010600030101010101" pitchFamily="2" charset="-122"/>
              </a:endParaRPr>
            </a:p>
          </p:txBody>
        </p:sp>
        <p:sp>
          <p:nvSpPr>
            <p:cNvPr id="17413" name="矩形 16"/>
            <p:cNvSpPr/>
            <p:nvPr/>
          </p:nvSpPr>
          <p:spPr>
            <a:xfrm flipH="1">
              <a:off x="71438" y="0"/>
              <a:ext cx="71438" cy="5857892"/>
            </a:xfrm>
            <a:prstGeom prst="rect">
              <a:avLst/>
            </a:prstGeom>
            <a:solidFill>
              <a:srgbClr val="00B05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00B050"/>
                </a:solidFill>
                <a:ea typeface="宋体" panose="02010600030101010101" pitchFamily="2" charset="-122"/>
              </a:endParaRPr>
            </a:p>
          </p:txBody>
        </p:sp>
      </p:grpSp>
      <p:pic>
        <p:nvPicPr>
          <p:cNvPr id="17414" name="图片 21" descr="IMG_6498_副本.jpg"/>
          <p:cNvPicPr>
            <a:picLocks noChangeAspect="1"/>
          </p:cNvPicPr>
          <p:nvPr/>
        </p:nvPicPr>
        <p:blipFill>
          <a:blip r:embed="rId1" cstate="print"/>
          <a:stretch>
            <a:fillRect/>
          </a:stretch>
        </p:blipFill>
        <p:spPr>
          <a:xfrm>
            <a:off x="5084763" y="2630488"/>
            <a:ext cx="3500437" cy="2963862"/>
          </a:xfrm>
          <a:prstGeom prst="rect">
            <a:avLst/>
          </a:prstGeom>
          <a:noFill/>
          <a:ln w="19050" cap="flat" cmpd="sng">
            <a:solidFill>
              <a:srgbClr val="00B050"/>
            </a:solidFill>
            <a:prstDash val="solid"/>
            <a:bevel/>
            <a:headEnd type="none" w="med" len="med"/>
            <a:tailEnd type="none" w="med" len="med"/>
          </a:ln>
        </p:spPr>
      </p:pic>
      <p:sp>
        <p:nvSpPr>
          <p:cNvPr id="17415" name="圆角矩形标注 23"/>
          <p:cNvSpPr/>
          <p:nvPr/>
        </p:nvSpPr>
        <p:spPr>
          <a:xfrm>
            <a:off x="6215063" y="5786438"/>
            <a:ext cx="1382712" cy="668337"/>
          </a:xfrm>
          <a:prstGeom prst="wedgeRoundRectCallout">
            <a:avLst>
              <a:gd name="adj1" fmla="val -5417"/>
              <a:gd name="adj2" fmla="val -210819"/>
              <a:gd name="adj3" fmla="val 16667"/>
            </a:avLst>
          </a:prstGeom>
          <a:solidFill>
            <a:srgbClr val="FFFF00"/>
          </a:solidFill>
          <a:ln w="19050" cap="flat" cmpd="sng">
            <a:solidFill>
              <a:srgbClr val="FFFF00"/>
            </a:solidFill>
            <a:prstDash val="solid"/>
            <a:bevel/>
            <a:headEnd type="none" w="med" len="med"/>
            <a:tailEnd type="none" w="med" len="med"/>
          </a:ln>
        </p:spPr>
        <p:txBody>
          <a:bodyPr anchor="t"/>
          <a:lstStyle/>
          <a:p>
            <a:pPr lvl="0" indent="0" algn="ctr"/>
            <a:r>
              <a:rPr lang="zh-CN" altLang="en-US" sz="1400" b="1" dirty="0">
                <a:latin typeface="Arial" panose="020B0604020202020204" pitchFamily="34" charset="0"/>
                <a:ea typeface="宋体" panose="02010600030101010101" pitchFamily="2" charset="-122"/>
                <a:sym typeface="Arial" panose="020B0604020202020204" pitchFamily="34" charset="0"/>
              </a:rPr>
              <a:t>联轴器</a:t>
            </a:r>
            <a:r>
              <a:rPr lang="zh-CN" altLang="en-US" sz="1600" b="1" dirty="0">
                <a:latin typeface="Arial" panose="020B0604020202020204" pitchFamily="34" charset="0"/>
                <a:ea typeface="宋体" panose="02010600030101010101" pitchFamily="2" charset="-122"/>
                <a:sym typeface="Arial" panose="020B0604020202020204" pitchFamily="34" charset="0"/>
              </a:rPr>
              <a:t>间隙规范</a:t>
            </a:r>
            <a:endParaRPr lang="zh-CN" altLang="en-US" sz="1600" b="1" dirty="0">
              <a:latin typeface="Arial" panose="020B0604020202020204" pitchFamily="34" charset="0"/>
              <a:ea typeface="宋体" panose="02010600030101010101" pitchFamily="2" charset="-122"/>
              <a:sym typeface="Arial" panose="020B0604020202020204" pitchFamily="34" charset="0"/>
            </a:endParaRPr>
          </a:p>
        </p:txBody>
      </p:sp>
      <p:pic>
        <p:nvPicPr>
          <p:cNvPr id="17416" name="图片 17" descr="QQ图片20160910130715.jpg"/>
          <p:cNvPicPr>
            <a:picLocks noChangeAspect="1"/>
          </p:cNvPicPr>
          <p:nvPr/>
        </p:nvPicPr>
        <p:blipFill>
          <a:blip r:embed="rId2" cstate="email"/>
          <a:stretch>
            <a:fillRect/>
          </a:stretch>
        </p:blipFill>
        <p:spPr>
          <a:xfrm>
            <a:off x="611188" y="2565400"/>
            <a:ext cx="3455987" cy="3095625"/>
          </a:xfrm>
          <a:prstGeom prst="rect">
            <a:avLst/>
          </a:prstGeom>
          <a:noFill/>
          <a:ln w="9525">
            <a:noFill/>
          </a:ln>
        </p:spPr>
      </p:pic>
      <p:sp>
        <p:nvSpPr>
          <p:cNvPr id="17417" name="圆角矩形标注 24"/>
          <p:cNvSpPr/>
          <p:nvPr/>
        </p:nvSpPr>
        <p:spPr>
          <a:xfrm>
            <a:off x="1403350" y="5734050"/>
            <a:ext cx="1450975" cy="593725"/>
          </a:xfrm>
          <a:prstGeom prst="wedgeRoundRectCallout">
            <a:avLst>
              <a:gd name="adj1" fmla="val -2597"/>
              <a:gd name="adj2" fmla="val -324282"/>
              <a:gd name="adj3" fmla="val 16667"/>
            </a:avLst>
          </a:prstGeom>
          <a:noFill/>
          <a:ln w="19050" cap="flat" cmpd="sng">
            <a:solidFill>
              <a:srgbClr val="FF0000"/>
            </a:solidFill>
            <a:prstDash val="solid"/>
            <a:bevel/>
            <a:headEnd type="none" w="med" len="med"/>
            <a:tailEnd type="none" w="med" len="med"/>
          </a:ln>
        </p:spPr>
        <p:txBody>
          <a:bodyPr anchor="t"/>
          <a:lstStyle/>
          <a:p>
            <a:pPr lvl="0" indent="0" algn="ctr"/>
            <a:r>
              <a:rPr lang="zh-CN" altLang="en-US" sz="1400" b="1" dirty="0">
                <a:latin typeface="Arial" panose="020B0604020202020204" pitchFamily="34" charset="0"/>
                <a:ea typeface="宋体" panose="02010600030101010101" pitchFamily="2" charset="-122"/>
                <a:sym typeface="Arial" panose="020B0604020202020204" pitchFamily="34" charset="0"/>
              </a:rPr>
              <a:t>联轴器间隙过大</a:t>
            </a:r>
            <a:endParaRPr lang="zh-CN" altLang="en-US" sz="1400" b="1" dirty="0">
              <a:latin typeface="Arial" panose="020B0604020202020204" pitchFamily="34" charset="0"/>
              <a:ea typeface="宋体" panose="02010600030101010101" pitchFamily="2" charset="-122"/>
              <a:sym typeface="Arial" panose="020B0604020202020204" pitchFamily="34" charset="0"/>
            </a:endParaRPr>
          </a:p>
        </p:txBody>
      </p:sp>
      <p:sp>
        <p:nvSpPr>
          <p:cNvPr id="17418" name="TextBox 18"/>
          <p:cNvSpPr/>
          <p:nvPr/>
        </p:nvSpPr>
        <p:spPr>
          <a:xfrm>
            <a:off x="265113" y="38100"/>
            <a:ext cx="1920875" cy="457200"/>
          </a:xfrm>
          <a:prstGeom prst="rect">
            <a:avLst/>
          </a:prstGeom>
          <a:solidFill>
            <a:srgbClr val="B7FFFF"/>
          </a:solidFill>
          <a:ln w="9525">
            <a:noFill/>
          </a:ln>
        </p:spPr>
        <p:txBody>
          <a:bodyPr wrap="square" anchor="t">
            <a:spAutoFit/>
          </a:bodyPr>
          <a:lstStyle/>
          <a:p>
            <a:pPr lvl="0" indent="0"/>
            <a:r>
              <a:rPr lang="zh-CN" altLang="en-US" sz="2400" b="1" dirty="0">
                <a:solidFill>
                  <a:srgbClr val="000000"/>
                </a:solidFill>
                <a:ea typeface="宋体" panose="02010600030101010101" pitchFamily="2" charset="-122"/>
                <a:sym typeface="Arial" panose="020B0604020202020204" pitchFamily="34" charset="0"/>
              </a:rPr>
              <a:t>一、</a:t>
            </a:r>
            <a:r>
              <a:rPr lang="zh-CN" altLang="en-US" sz="2400" b="1" dirty="0">
                <a:solidFill>
                  <a:srgbClr val="000000"/>
                </a:solidFill>
                <a:latin typeface="宋体" panose="02010600030101010101" pitchFamily="2" charset="-122"/>
                <a:ea typeface="宋体" panose="02010600030101010101" pitchFamily="2" charset="-122"/>
                <a:sym typeface="宋体" panose="02010600030101010101" pitchFamily="2" charset="-122"/>
              </a:rPr>
              <a:t>动设备</a:t>
            </a:r>
            <a:endParaRPr lang="zh-CN" altLang="en-US" sz="2400" b="1" dirty="0">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5268" y="1524953"/>
            <a:ext cx="5566410" cy="2416175"/>
          </a:xfrm>
          <a:prstGeom prst="rect">
            <a:avLst/>
          </a:prstGeom>
          <a:noFill/>
        </p:spPr>
        <p:txBody>
          <a:bodyPr wrap="square" rtlCol="0" anchor="t">
            <a:spAutoFit/>
          </a:bodyPr>
          <a:lstStyle/>
          <a:p>
            <a:pPr indent="304800" algn="just">
              <a:lnSpc>
                <a:spcPct val="160000"/>
              </a:lnSpc>
            </a:pPr>
            <a:r>
              <a:rPr lang="zh-CN" sz="1350" dirty="0">
                <a:solidFill>
                  <a:srgbClr val="000000"/>
                </a:solidFill>
                <a:latin typeface="微软雅黑" panose="020B0503020204020204" pitchFamily="2" charset="-122"/>
                <a:ea typeface="微软雅黑" panose="020B0503020204020204" pitchFamily="2" charset="-122"/>
                <a:cs typeface="宋体" panose="02010600030101010101" pitchFamily="2" charset="-122"/>
                <a:sym typeface="+mn-ea"/>
              </a:rPr>
              <a:t>博富特培训已拥有专业且强大的培训师团队</a:t>
            </a:r>
            <a:r>
              <a:rPr lang="en-US" sz="1350" dirty="0">
                <a:solidFill>
                  <a:srgbClr val="000000"/>
                </a:solidFill>
                <a:latin typeface="微软雅黑" panose="020B0503020204020204" pitchFamily="2" charset="-122"/>
                <a:ea typeface="微软雅黑" panose="020B0503020204020204" pitchFamily="2" charset="-122"/>
                <a:cs typeface="宋体" panose="02010600030101010101" pitchFamily="2" charset="-122"/>
                <a:sym typeface="+mn-ea"/>
              </a:rPr>
              <a:t>-</a:t>
            </a:r>
            <a:r>
              <a:rPr lang="zh-CN" sz="1350" dirty="0">
                <a:solidFill>
                  <a:srgbClr val="000000"/>
                </a:solidFill>
                <a:latin typeface="微软雅黑" panose="020B0503020204020204" pitchFamily="2" charset="-122"/>
                <a:ea typeface="微软雅黑" panose="020B0503020204020204" pitchFamily="2"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350" dirty="0">
              <a:solidFill>
                <a:srgbClr val="000000"/>
              </a:solidFill>
              <a:latin typeface="微软雅黑" panose="020B0503020204020204" pitchFamily="2" charset="-122"/>
              <a:ea typeface="微软雅黑" panose="020B0503020204020204" pitchFamily="2" charset="-122"/>
              <a:cs typeface="宋体" panose="02010600030101010101" pitchFamily="2" charset="-122"/>
            </a:endParaRPr>
          </a:p>
          <a:p>
            <a:pPr indent="304800" algn="just">
              <a:lnSpc>
                <a:spcPct val="160000"/>
              </a:lnSpc>
            </a:pPr>
            <a:r>
              <a:rPr lang="en-US" altLang="zh-CN" sz="1350" dirty="0">
                <a:solidFill>
                  <a:srgbClr val="000000"/>
                </a:solidFill>
                <a:latin typeface="微软雅黑" panose="020B0503020204020204" pitchFamily="2" charset="-122"/>
                <a:ea typeface="微软雅黑" panose="020B0503020204020204" pitchFamily="2" charset="-122"/>
                <a:cs typeface="宋体" panose="02010600030101010101" pitchFamily="2" charset="-122"/>
                <a:sym typeface="+mn-ea"/>
              </a:rPr>
              <a:t> </a:t>
            </a:r>
            <a:r>
              <a:rPr lang="zh-CN" sz="1350" dirty="0">
                <a:solidFill>
                  <a:srgbClr val="000000"/>
                </a:solidFill>
                <a:latin typeface="微软雅黑" panose="020B0503020204020204" pitchFamily="2" charset="-122"/>
                <a:ea typeface="微软雅黑" panose="020B0503020204020204" pitchFamily="2"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350" dirty="0">
              <a:solidFill>
                <a:srgbClr val="000000"/>
              </a:solidFill>
              <a:latin typeface="微软雅黑" panose="020B0503020204020204" pitchFamily="2" charset="-122"/>
              <a:ea typeface="微软雅黑" panose="020B0503020204020204" pitchFamily="2"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129665"/>
          </a:xfrm>
          <a:prstGeom prst="rect">
            <a:avLst/>
          </a:prstGeom>
          <a:noFill/>
        </p:spPr>
        <p:txBody>
          <a:bodyPr wrap="square" rtlCol="0" anchor="t">
            <a:spAutoFit/>
          </a:bodyPr>
          <a:lstStyle/>
          <a:p>
            <a:pPr>
              <a:lnSpc>
                <a:spcPct val="150000"/>
              </a:lnSpc>
            </a:pPr>
            <a:r>
              <a:rPr lang="en-US" altLang="zh-CN" sz="135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2" charset="-122"/>
                <a:cs typeface="+mj-cs"/>
              </a:defRPr>
            </a:lvl1pPr>
          </a:lstStyle>
          <a:p>
            <a:pPr>
              <a:spcAft>
                <a:spcPts val="0"/>
              </a:spcAft>
            </a:pPr>
            <a:r>
              <a:rPr lang="zh-CN" altLang="en-US" sz="2100" dirty="0">
                <a:solidFill>
                  <a:schemeClr val="accent1">
                    <a:lumMod val="75000"/>
                  </a:schemeClr>
                </a:solidFill>
                <a:latin typeface="微软雅黑" panose="020B0503020204020204" pitchFamily="2"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pitchFamily="2"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2396" y="998696"/>
            <a:ext cx="898096" cy="453553"/>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文本占位符 2"/>
          <p:cNvSpPr>
            <a:spLocks noGrp="1"/>
          </p:cNvSpPr>
          <p:nvPr>
            <p:ph type="subTitle" idx="1"/>
          </p:nvPr>
        </p:nvSpPr>
        <p:spPr>
          <a:xfrm>
            <a:off x="271463" y="1782763"/>
            <a:ext cx="3868737" cy="820737"/>
          </a:xfrm>
          <a:noFill/>
          <a:ln>
            <a:noFill/>
          </a:ln>
        </p:spPr>
        <p:txBody>
          <a:bodyPr anchor="b"/>
          <a:lstStyle/>
          <a:p>
            <a:pPr algn="just" defTabSz="0">
              <a:lnSpc>
                <a:spcPct val="130000"/>
              </a:lnSpc>
              <a:spcBef>
                <a:spcPct val="0"/>
              </a:spcBef>
              <a:buClr>
                <a:srgbClr val="FFFFFF"/>
              </a:buClr>
              <a:buFont typeface="Wingdings 2" panose="05020102010507070707" charset="0"/>
              <a:buNone/>
            </a:pPr>
            <a:r>
              <a:rPr lang="zh-CN" altLang="en-US" b="1" kern="1200" dirty="0">
                <a:latin typeface="微软雅黑" panose="020B0503020204020204" pitchFamily="2" charset="-122"/>
                <a:ea typeface="微软雅黑" panose="020B0503020204020204" pitchFamily="2" charset="-122"/>
                <a:cs typeface="+mn-cs"/>
                <a:sym typeface="微软雅黑" panose="020B0503020204020204" pitchFamily="2" charset="-122"/>
              </a:rPr>
              <a:t>隐患：</a:t>
            </a:r>
            <a:r>
              <a:rPr lang="zh-CN" altLang="en-US" kern="1200" dirty="0">
                <a:latin typeface="微软雅黑" panose="020B0503020204020204" pitchFamily="2" charset="-122"/>
                <a:ea typeface="微软雅黑" panose="020B0503020204020204" pitchFamily="2" charset="-122"/>
                <a:cs typeface="+mn-cs"/>
                <a:sym typeface="微软雅黑" panose="020B0503020204020204" pitchFamily="2" charset="-122"/>
              </a:rPr>
              <a:t>室外电机外壳结垢，出厂铭牌无法辨识。</a:t>
            </a:r>
            <a:endParaRPr lang="zh-CN" altLang="en-US" kern="1200" dirty="0">
              <a:latin typeface="微软雅黑" panose="020B0503020204020204" pitchFamily="2" charset="-122"/>
              <a:ea typeface="微软雅黑" panose="020B0503020204020204" pitchFamily="2" charset="-122"/>
              <a:cs typeface="+mn-cs"/>
              <a:sym typeface="微软雅黑" panose="020B0503020204020204" pitchFamily="2" charset="-122"/>
            </a:endParaRPr>
          </a:p>
          <a:p>
            <a:pPr algn="just" defTabSz="0">
              <a:lnSpc>
                <a:spcPct val="130000"/>
              </a:lnSpc>
              <a:spcBef>
                <a:spcPct val="0"/>
              </a:spcBef>
              <a:buClr>
                <a:srgbClr val="FFFFFF"/>
              </a:buClr>
              <a:buFont typeface="Wingdings 2" panose="05020102010507070707" charset="0"/>
              <a:buNone/>
            </a:pPr>
            <a:r>
              <a:rPr lang="zh-CN" altLang="en-US" b="1" kern="1200" dirty="0">
                <a:latin typeface="微软雅黑" panose="020B0503020204020204" pitchFamily="2" charset="-122"/>
                <a:ea typeface="微软雅黑" panose="020B0503020204020204" pitchFamily="2" charset="-122"/>
                <a:cs typeface="+mn-cs"/>
                <a:sym typeface="微软雅黑" panose="020B0503020204020204" pitchFamily="2" charset="-122"/>
              </a:rPr>
              <a:t>危害：</a:t>
            </a:r>
            <a:r>
              <a:rPr lang="zh-CN" altLang="en-US" kern="1200" dirty="0">
                <a:latin typeface="微软雅黑" panose="020B0503020204020204" pitchFamily="2" charset="-122"/>
                <a:ea typeface="微软雅黑" panose="020B0503020204020204" pitchFamily="2" charset="-122"/>
                <a:cs typeface="+mn-cs"/>
                <a:sym typeface="微软雅黑" panose="020B0503020204020204" pitchFamily="2" charset="-122"/>
              </a:rPr>
              <a:t>结垢影响散热，损伤设备。铭牌缺失造成运行、检修、管理问题。</a:t>
            </a:r>
            <a:endParaRPr lang="en-US" altLang="x-none" kern="1200" dirty="0">
              <a:latin typeface="微软雅黑" panose="020B0503020204020204" pitchFamily="2" charset="-122"/>
              <a:ea typeface="微软雅黑" panose="020B0503020204020204" pitchFamily="2" charset="-122"/>
              <a:cs typeface="+mn-cs"/>
              <a:sym typeface="微软雅黑" panose="020B0503020204020204" pitchFamily="2" charset="-122"/>
            </a:endParaRPr>
          </a:p>
        </p:txBody>
      </p:sp>
      <p:sp>
        <p:nvSpPr>
          <p:cNvPr id="37890" name="文本占位符 3"/>
          <p:cNvSpPr>
            <a:spLocks noGrp="1"/>
          </p:cNvSpPr>
          <p:nvPr>
            <p:ph sz="quarter"/>
          </p:nvPr>
        </p:nvSpPr>
        <p:spPr>
          <a:xfrm>
            <a:off x="4857750" y="1114425"/>
            <a:ext cx="3887788" cy="820738"/>
          </a:xfrm>
          <a:prstGeom prst="rect">
            <a:avLst/>
          </a:prstGeom>
          <a:noFill/>
          <a:ln w="9525">
            <a:noFill/>
          </a:ln>
        </p:spPr>
        <p:txBody>
          <a:bodyPr anchor="b"/>
          <a:lstStyle>
            <a:lvl1pPr lvl="0">
              <a:defRPr sz="2400" kern="1200"/>
            </a:lvl1pPr>
            <a:lvl2pPr lvl="1">
              <a:defRPr sz="2000" kern="1200"/>
            </a:lvl2pPr>
            <a:lvl3pPr lvl="2">
              <a:defRPr sz="1800" kern="1200"/>
            </a:lvl3pPr>
            <a:lvl4pPr lvl="3">
              <a:defRPr sz="1600" kern="1200"/>
            </a:lvl4pPr>
            <a:lvl5pPr lvl="4">
              <a:defRPr sz="1600" kern="1200"/>
            </a:lvl5pPr>
          </a:lstStyle>
          <a:p>
            <a:pPr marL="0" lvl="0" indent="0" algn="just">
              <a:lnSpc>
                <a:spcPct val="130000"/>
              </a:lnSpc>
              <a:spcBef>
                <a:spcPct val="0"/>
              </a:spcBef>
              <a:buClr>
                <a:srgbClr val="FFFFFF"/>
              </a:buClr>
              <a:buFont typeface="Wingdings 2" panose="05020102010507070707" charset="0"/>
              <a:buNone/>
            </a:pPr>
            <a:r>
              <a:rPr lang="zh-CN" altLang="en-US" sz="1800" b="1" dirty="0">
                <a:latin typeface="微软雅黑" panose="020B0503020204020204" pitchFamily="2" charset="-122"/>
                <a:ea typeface="微软雅黑" panose="020B0503020204020204" pitchFamily="2" charset="-122"/>
                <a:sym typeface="微软雅黑" panose="020B0503020204020204" pitchFamily="2" charset="-122"/>
              </a:rPr>
              <a:t>标准：</a:t>
            </a:r>
            <a:r>
              <a:rPr lang="zh-CN" altLang="en-US" sz="1800" dirty="0">
                <a:latin typeface="微软雅黑" panose="020B0503020204020204" pitchFamily="2" charset="-122"/>
                <a:ea typeface="微软雅黑" panose="020B0503020204020204" pitchFamily="2" charset="-122"/>
                <a:sym typeface="微软雅黑" panose="020B0503020204020204" pitchFamily="2" charset="-122"/>
              </a:rPr>
              <a:t>电机外壳应清理干净，铭牌完整清晰。</a:t>
            </a:r>
            <a:endParaRPr lang="zh-CN" altLang="en-US" sz="1800" dirty="0">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7891" name="灯片编号占位符 6"/>
          <p:cNvSpPr>
            <a:spLocks noGrp="1"/>
          </p:cNvSpPr>
          <p:nvPr>
            <p:ph type="sldNum" sz="quarter"/>
          </p:nvPr>
        </p:nvSpPr>
        <p:spPr>
          <a:xfrm>
            <a:off x="8382000" y="6143625"/>
            <a:ext cx="762000" cy="365125"/>
          </a:xfrm>
          <a:prstGeom prst="rect">
            <a:avLst/>
          </a:prstGeom>
          <a:noFill/>
          <a:ln w="9525">
            <a:noFill/>
          </a:ln>
        </p:spPr>
        <p:txBody>
          <a:bodyPr wrap="square" anchor="t"/>
          <a:lstStyle/>
          <a:p>
            <a:pPr lvl="0" indent="0"/>
            <a:fld id="{9A0DB2DC-4C9A-4742-B13C-FB6460FD3503}" type="slidenum">
              <a:rPr lang="zh-CN" altLang="en-US" dirty="0">
                <a:ea typeface="宋体" panose="02010600030101010101" pitchFamily="2" charset="-122"/>
              </a:rPr>
            </a:fld>
            <a:endParaRPr lang="zh-CN" altLang="en-US" dirty="0">
              <a:ea typeface="宋体" panose="02010600030101010101" pitchFamily="2" charset="-122"/>
            </a:endParaRPr>
          </a:p>
        </p:txBody>
      </p:sp>
      <p:pic>
        <p:nvPicPr>
          <p:cNvPr id="37892" name="内容占位符 16" descr="P60813-105328.jpg"/>
          <p:cNvPicPr>
            <a:picLocks noGrp="1"/>
          </p:cNvPicPr>
          <p:nvPr>
            <p:ph sz="half"/>
          </p:nvPr>
        </p:nvPicPr>
        <p:blipFill>
          <a:blip r:embed="rId1" cstate="email"/>
          <a:stretch>
            <a:fillRect/>
          </a:stretch>
        </p:blipFill>
        <p:spPr>
          <a:xfrm>
            <a:off x="379730" y="2714625"/>
            <a:ext cx="3960000" cy="2880000"/>
          </a:xfrm>
          <a:prstGeom prst="rect">
            <a:avLst/>
          </a:prstGeom>
          <a:noFill/>
          <a:ln w="9525">
            <a:noFill/>
          </a:ln>
        </p:spPr>
      </p:pic>
      <p:pic>
        <p:nvPicPr>
          <p:cNvPr id="37893" name="内容占位符 15" descr="P60908-173707.jpg"/>
          <p:cNvPicPr/>
          <p:nvPr/>
        </p:nvPicPr>
        <p:blipFill>
          <a:blip r:embed="rId2" cstate="email"/>
          <a:stretch>
            <a:fillRect/>
          </a:stretch>
        </p:blipFill>
        <p:spPr>
          <a:xfrm>
            <a:off x="4857750" y="2714625"/>
            <a:ext cx="3959225" cy="2879725"/>
          </a:xfrm>
          <a:prstGeom prst="rect">
            <a:avLst/>
          </a:prstGeom>
          <a:noFill/>
          <a:ln w="9525">
            <a:noFill/>
          </a:ln>
        </p:spPr>
      </p:pic>
      <p:grpSp>
        <p:nvGrpSpPr>
          <p:cNvPr id="37895" name="组合 37895"/>
          <p:cNvGrpSpPr/>
          <p:nvPr/>
        </p:nvGrpSpPr>
        <p:grpSpPr>
          <a:xfrm>
            <a:off x="4537075" y="1254125"/>
            <a:ext cx="142875" cy="5042535"/>
            <a:chOff x="0" y="0"/>
            <a:chExt cx="142876" cy="5857892"/>
          </a:xfrm>
        </p:grpSpPr>
        <p:sp>
          <p:nvSpPr>
            <p:cNvPr id="37896" name="矩形 18"/>
            <p:cNvSpPr/>
            <p:nvPr/>
          </p:nvSpPr>
          <p:spPr>
            <a:xfrm flipH="1">
              <a:off x="0" y="0"/>
              <a:ext cx="71439" cy="5857892"/>
            </a:xfrm>
            <a:prstGeom prst="rect">
              <a:avLst/>
            </a:prstGeom>
            <a:solidFill>
              <a:srgbClr val="FF000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FFFFFF"/>
                </a:solidFill>
                <a:ea typeface="宋体" panose="02010600030101010101" pitchFamily="2" charset="-122"/>
              </a:endParaRPr>
            </a:p>
          </p:txBody>
        </p:sp>
        <p:sp>
          <p:nvSpPr>
            <p:cNvPr id="37897" name="矩形 10"/>
            <p:cNvSpPr/>
            <p:nvPr/>
          </p:nvSpPr>
          <p:spPr>
            <a:xfrm flipH="1">
              <a:off x="71439" y="0"/>
              <a:ext cx="71437" cy="5857892"/>
            </a:xfrm>
            <a:prstGeom prst="rect">
              <a:avLst/>
            </a:prstGeom>
            <a:solidFill>
              <a:srgbClr val="00B05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00B050"/>
                </a:solidFill>
                <a:ea typeface="宋体" panose="02010600030101010101" pitchFamily="2" charset="-122"/>
              </a:endParaRPr>
            </a:p>
          </p:txBody>
        </p:sp>
      </p:grpSp>
      <p:sp>
        <p:nvSpPr>
          <p:cNvPr id="37898" name="矩形标注 2"/>
          <p:cNvSpPr/>
          <p:nvPr/>
        </p:nvSpPr>
        <p:spPr>
          <a:xfrm>
            <a:off x="1441450" y="5948363"/>
            <a:ext cx="1352550" cy="347662"/>
          </a:xfrm>
          <a:prstGeom prst="wedgeRectCallout">
            <a:avLst>
              <a:gd name="adj1" fmla="val -23227"/>
              <a:gd name="adj2" fmla="val -389894"/>
            </a:avLst>
          </a:prstGeom>
          <a:noFill/>
          <a:ln w="28575" cap="flat" cmpd="sng">
            <a:solidFill>
              <a:srgbClr val="FF0000"/>
            </a:solidFill>
            <a:prstDash val="solid"/>
            <a:bevel/>
            <a:headEnd type="none" w="med" len="med"/>
            <a:tailEnd type="none" w="med" len="med"/>
          </a:ln>
        </p:spPr>
        <p:txBody>
          <a:bodyPr wrap="square" anchor="t"/>
          <a:lstStyle/>
          <a:p>
            <a:pPr lvl="0" indent="0" eaLnBrk="0" hangingPunct="0">
              <a:buNone/>
            </a:pPr>
            <a:r>
              <a:rPr lang="zh-CN" altLang="en-US" sz="1400" b="1" dirty="0">
                <a:latin typeface="+mn-ea"/>
                <a:ea typeface="+mn-ea"/>
                <a:sym typeface="华文中宋" panose="02010600040101010101" pitchFamily="2" charset="-122"/>
              </a:rPr>
              <a:t>无出厂铭牌</a:t>
            </a:r>
            <a:endParaRPr lang="zh-CN" altLang="en-US" sz="1400" b="1" dirty="0">
              <a:latin typeface="+mn-ea"/>
              <a:ea typeface="+mn-ea"/>
              <a:sym typeface="华文中宋" panose="02010600040101010101" pitchFamily="2" charset="-122"/>
            </a:endParaRPr>
          </a:p>
        </p:txBody>
      </p:sp>
      <p:sp>
        <p:nvSpPr>
          <p:cNvPr id="37899" name="矩形标注 3"/>
          <p:cNvSpPr/>
          <p:nvPr/>
        </p:nvSpPr>
        <p:spPr>
          <a:xfrm>
            <a:off x="6238875" y="5711825"/>
            <a:ext cx="1350963" cy="346075"/>
          </a:xfrm>
          <a:prstGeom prst="wedgeRectCallout">
            <a:avLst>
              <a:gd name="adj1" fmla="val -14183"/>
              <a:gd name="adj2" fmla="val -421376"/>
            </a:avLst>
          </a:prstGeom>
          <a:solidFill>
            <a:srgbClr val="FFC000"/>
          </a:solidFill>
          <a:ln w="28575" cap="flat" cmpd="sng">
            <a:solidFill>
              <a:srgbClr val="FFC000"/>
            </a:solidFill>
            <a:prstDash val="solid"/>
            <a:bevel/>
            <a:headEnd type="none" w="med" len="med"/>
            <a:tailEnd type="none" w="med" len="med"/>
          </a:ln>
        </p:spPr>
        <p:txBody>
          <a:bodyPr wrap="square" anchor="t"/>
          <a:lstStyle/>
          <a:p>
            <a:pPr lvl="0" indent="0" eaLnBrk="0" hangingPunct="0">
              <a:buNone/>
            </a:pPr>
            <a:r>
              <a:rPr lang="zh-CN" altLang="en-US" sz="1400" b="1" dirty="0">
                <a:latin typeface="+mn-ea"/>
                <a:ea typeface="+mn-ea"/>
                <a:sym typeface="华文中宋" panose="02010600040101010101" pitchFamily="2" charset="-122"/>
              </a:rPr>
              <a:t>铭牌完整清晰</a:t>
            </a:r>
            <a:endParaRPr lang="zh-CN" altLang="en-US" sz="1400" b="1" dirty="0">
              <a:latin typeface="+mn-ea"/>
              <a:ea typeface="+mn-ea"/>
              <a:sym typeface="华文中宋" panose="02010600040101010101" pitchFamily="2" charset="-122"/>
            </a:endParaRPr>
          </a:p>
        </p:txBody>
      </p:sp>
      <p:sp>
        <p:nvSpPr>
          <p:cNvPr id="17418" name="TextBox 18"/>
          <p:cNvSpPr/>
          <p:nvPr/>
        </p:nvSpPr>
        <p:spPr>
          <a:xfrm>
            <a:off x="265113" y="38100"/>
            <a:ext cx="1920875" cy="457200"/>
          </a:xfrm>
          <a:prstGeom prst="rect">
            <a:avLst/>
          </a:prstGeom>
          <a:solidFill>
            <a:srgbClr val="B7FFFF"/>
          </a:solidFill>
          <a:ln w="9525">
            <a:noFill/>
          </a:ln>
        </p:spPr>
        <p:txBody>
          <a:bodyPr wrap="square" anchor="t">
            <a:spAutoFit/>
          </a:bodyPr>
          <a:lstStyle/>
          <a:p>
            <a:pPr lvl="0" indent="0"/>
            <a:r>
              <a:rPr lang="zh-CN" altLang="en-US" sz="2400" b="1" dirty="0">
                <a:solidFill>
                  <a:srgbClr val="000000"/>
                </a:solidFill>
                <a:ea typeface="宋体" panose="02010600030101010101" pitchFamily="2" charset="-122"/>
                <a:sym typeface="Arial" panose="020B0604020202020204" pitchFamily="34" charset="0"/>
              </a:rPr>
              <a:t>一、</a:t>
            </a:r>
            <a:r>
              <a:rPr lang="zh-CN" altLang="en-US" sz="2400" b="1" dirty="0">
                <a:solidFill>
                  <a:srgbClr val="000000"/>
                </a:solidFill>
                <a:latin typeface="宋体" panose="02010600030101010101" pitchFamily="2" charset="-122"/>
                <a:ea typeface="宋体" panose="02010600030101010101" pitchFamily="2" charset="-122"/>
                <a:sym typeface="宋体" panose="02010600030101010101" pitchFamily="2" charset="-122"/>
              </a:rPr>
              <a:t>动设备</a:t>
            </a:r>
            <a:endParaRPr lang="zh-CN" altLang="en-US" sz="2400" b="1" dirty="0">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文本占位符 2"/>
          <p:cNvSpPr>
            <a:spLocks noGrp="1"/>
          </p:cNvSpPr>
          <p:nvPr>
            <p:ph type="subTitle" idx="1"/>
          </p:nvPr>
        </p:nvSpPr>
        <p:spPr>
          <a:xfrm>
            <a:off x="490538" y="1057275"/>
            <a:ext cx="3957637" cy="1219200"/>
          </a:xfrm>
          <a:noFill/>
          <a:ln>
            <a:noFill/>
          </a:ln>
        </p:spPr>
        <p:txBody>
          <a:bodyPr anchor="b"/>
          <a:lstStyle/>
          <a:p>
            <a:pPr algn="just" defTabSz="0">
              <a:lnSpc>
                <a:spcPct val="120000"/>
              </a:lnSpc>
              <a:spcBef>
                <a:spcPct val="0"/>
              </a:spcBef>
              <a:buClr>
                <a:srgbClr val="FFFFFF"/>
              </a:buClr>
              <a:buFont typeface="Wingdings 2" panose="05020102010507070707" charset="0"/>
              <a:buNone/>
            </a:pPr>
            <a:r>
              <a:rPr lang="zh-CN" altLang="en-US" b="1" kern="1200" dirty="0">
                <a:latin typeface="微软雅黑" panose="020B0503020204020204" pitchFamily="2" charset="-122"/>
                <a:ea typeface="微软雅黑" panose="020B0503020204020204" pitchFamily="2" charset="-122"/>
                <a:cs typeface="+mn-cs"/>
                <a:sym typeface="微软雅黑" panose="020B0503020204020204" pitchFamily="2" charset="-122"/>
              </a:rPr>
              <a:t>隐患：</a:t>
            </a:r>
            <a:r>
              <a:rPr lang="zh-CN" altLang="en-US" kern="1200" dirty="0">
                <a:latin typeface="微软雅黑" panose="020B0503020204020204" pitchFamily="2" charset="-122"/>
                <a:ea typeface="微软雅黑" panose="020B0503020204020204" pitchFamily="2" charset="-122"/>
                <a:cs typeface="+mn-cs"/>
                <a:sym typeface="微软雅黑" panose="020B0503020204020204" pitchFamily="2" charset="-122"/>
              </a:rPr>
              <a:t>循环水泵设备编号缺失。</a:t>
            </a:r>
            <a:endParaRPr lang="en-US" altLang="x-none" kern="1200" dirty="0">
              <a:latin typeface="微软雅黑" panose="020B0503020204020204" pitchFamily="2" charset="-122"/>
              <a:ea typeface="微软雅黑" panose="020B0503020204020204" pitchFamily="2" charset="-122"/>
              <a:cs typeface="+mn-cs"/>
              <a:sym typeface="微软雅黑" panose="020B0503020204020204" pitchFamily="2" charset="-122"/>
            </a:endParaRPr>
          </a:p>
          <a:p>
            <a:pPr algn="just" defTabSz="0">
              <a:lnSpc>
                <a:spcPct val="120000"/>
              </a:lnSpc>
              <a:spcBef>
                <a:spcPct val="0"/>
              </a:spcBef>
              <a:buClr>
                <a:srgbClr val="FFFFFF"/>
              </a:buClr>
              <a:buFont typeface="Wingdings 2" panose="05020102010507070707" charset="0"/>
              <a:buNone/>
            </a:pPr>
            <a:r>
              <a:rPr lang="zh-CN" altLang="en-US" b="1" kern="1200" dirty="0">
                <a:latin typeface="微软雅黑" panose="020B0503020204020204" pitchFamily="2" charset="-122"/>
                <a:ea typeface="微软雅黑" panose="020B0503020204020204" pitchFamily="2" charset="-122"/>
                <a:cs typeface="+mn-cs"/>
                <a:sym typeface="微软雅黑" panose="020B0503020204020204" pitchFamily="2" charset="-122"/>
              </a:rPr>
              <a:t>危害：</a:t>
            </a:r>
            <a:r>
              <a:rPr lang="zh-CN" altLang="en-US" kern="1200" dirty="0">
                <a:latin typeface="微软雅黑" panose="020B0503020204020204" pitchFamily="2" charset="-122"/>
                <a:ea typeface="微软雅黑" panose="020B0503020204020204" pitchFamily="2" charset="-122"/>
                <a:cs typeface="+mn-cs"/>
                <a:sym typeface="微软雅黑" panose="020B0503020204020204" pitchFamily="2" charset="-122"/>
              </a:rPr>
              <a:t>易误操作，开关错设备。</a:t>
            </a:r>
            <a:endParaRPr lang="zh-CN" altLang="en-US" kern="1200" dirty="0">
              <a:latin typeface="微软雅黑" panose="020B0503020204020204" pitchFamily="2" charset="-122"/>
              <a:ea typeface="微软雅黑" panose="020B0503020204020204" pitchFamily="2" charset="-122"/>
              <a:cs typeface="+mn-cs"/>
              <a:sym typeface="微软雅黑" panose="020B0503020204020204" pitchFamily="2" charset="-122"/>
            </a:endParaRPr>
          </a:p>
        </p:txBody>
      </p:sp>
      <p:sp>
        <p:nvSpPr>
          <p:cNvPr id="38914" name="文本占位符 3"/>
          <p:cNvSpPr>
            <a:spLocks noGrp="1"/>
          </p:cNvSpPr>
          <p:nvPr>
            <p:ph sz="quarter"/>
          </p:nvPr>
        </p:nvSpPr>
        <p:spPr>
          <a:xfrm>
            <a:off x="4700905" y="1555115"/>
            <a:ext cx="4146550" cy="405130"/>
          </a:xfrm>
          <a:prstGeom prst="rect">
            <a:avLst/>
          </a:prstGeom>
          <a:noFill/>
          <a:ln w="9525">
            <a:noFill/>
          </a:ln>
        </p:spPr>
        <p:txBody>
          <a:bodyPr anchor="b"/>
          <a:lstStyle>
            <a:lvl1pPr lvl="0">
              <a:defRPr sz="2400" kern="1200"/>
            </a:lvl1pPr>
            <a:lvl2pPr lvl="1">
              <a:defRPr sz="2000" kern="1200"/>
            </a:lvl2pPr>
            <a:lvl3pPr lvl="2">
              <a:defRPr sz="1800" kern="1200"/>
            </a:lvl3pPr>
            <a:lvl4pPr lvl="3">
              <a:defRPr sz="1600" kern="1200"/>
            </a:lvl4pPr>
            <a:lvl5pPr lvl="4">
              <a:defRPr sz="1600" kern="1200"/>
            </a:lvl5pPr>
          </a:lstStyle>
          <a:p>
            <a:pPr marL="0" lvl="0" indent="0" algn="just">
              <a:spcBef>
                <a:spcPct val="0"/>
              </a:spcBef>
              <a:buClr>
                <a:srgbClr val="FFFFFF"/>
              </a:buClr>
              <a:buFont typeface="Wingdings 2" panose="05020102010507070707" charset="0"/>
              <a:buNone/>
            </a:pPr>
            <a:r>
              <a:rPr lang="en-US" altLang="x-none" sz="1800" b="1" dirty="0">
                <a:latin typeface="微软雅黑" panose="020B0503020204020204" pitchFamily="2" charset="-122"/>
                <a:ea typeface="微软雅黑" panose="020B0503020204020204" pitchFamily="2" charset="-122"/>
                <a:sym typeface="微软雅黑" panose="020B0503020204020204" pitchFamily="2" charset="-122"/>
              </a:rPr>
              <a:t>    </a:t>
            </a:r>
            <a:r>
              <a:rPr lang="zh-CN" altLang="en-US" sz="1800" b="1" dirty="0">
                <a:latin typeface="微软雅黑" panose="020B0503020204020204" pitchFamily="2" charset="-122"/>
                <a:ea typeface="微软雅黑" panose="020B0503020204020204" pitchFamily="2" charset="-122"/>
                <a:sym typeface="微软雅黑" panose="020B0503020204020204" pitchFamily="2" charset="-122"/>
              </a:rPr>
              <a:t>标准：</a:t>
            </a:r>
            <a:r>
              <a:rPr lang="zh-CN" altLang="en-US" sz="1800" dirty="0">
                <a:latin typeface="微软雅黑" panose="020B0503020204020204" pitchFamily="2" charset="-122"/>
                <a:ea typeface="微软雅黑" panose="020B0503020204020204" pitchFamily="2" charset="-122"/>
                <a:sym typeface="微软雅黑" panose="020B0503020204020204" pitchFamily="2" charset="-122"/>
              </a:rPr>
              <a:t>刷好底漆重新喷涂设备编号</a:t>
            </a:r>
            <a:r>
              <a:rPr lang="zh-CN" altLang="en-US" sz="1800" b="1" dirty="0">
                <a:latin typeface="微软雅黑" panose="020B0503020204020204" pitchFamily="2" charset="-122"/>
                <a:ea typeface="微软雅黑" panose="020B0503020204020204" pitchFamily="2" charset="-122"/>
                <a:sym typeface="微软雅黑" panose="020B0503020204020204" pitchFamily="2" charset="-122"/>
              </a:rPr>
              <a:t>。</a:t>
            </a:r>
            <a:endParaRPr lang="zh-CN" altLang="en-US" sz="1800" b="1" dirty="0">
              <a:latin typeface="微软雅黑" panose="020B0503020204020204" pitchFamily="2" charset="-122"/>
              <a:ea typeface="微软雅黑" panose="020B0503020204020204" pitchFamily="2" charset="-122"/>
              <a:sym typeface="微软雅黑" panose="020B0503020204020204" pitchFamily="2" charset="-122"/>
            </a:endParaRPr>
          </a:p>
        </p:txBody>
      </p:sp>
      <p:pic>
        <p:nvPicPr>
          <p:cNvPr id="38916" name="内容占位符 16" descr="P60815-181423.jpg"/>
          <p:cNvPicPr>
            <a:picLocks noGrp="1" noChangeAspect="1"/>
          </p:cNvPicPr>
          <p:nvPr>
            <p:ph sz="half"/>
          </p:nvPr>
        </p:nvPicPr>
        <p:blipFill>
          <a:blip r:embed="rId1" cstate="email"/>
          <a:stretch>
            <a:fillRect/>
          </a:stretch>
        </p:blipFill>
        <p:spPr>
          <a:xfrm>
            <a:off x="490538" y="2717165"/>
            <a:ext cx="3868737" cy="2813050"/>
          </a:xfrm>
          <a:prstGeom prst="rect">
            <a:avLst/>
          </a:prstGeom>
          <a:noFill/>
          <a:ln w="9525">
            <a:noFill/>
          </a:ln>
        </p:spPr>
      </p:pic>
      <p:pic>
        <p:nvPicPr>
          <p:cNvPr id="38917" name="内容占位符 10" descr="P60908-173459.jpg"/>
          <p:cNvPicPr>
            <a:picLocks noGrp="1" noChangeAspect="1"/>
          </p:cNvPicPr>
          <p:nvPr>
            <p:ph sz="quarter"/>
          </p:nvPr>
        </p:nvPicPr>
        <p:blipFill>
          <a:blip r:embed="rId2" cstate="email"/>
          <a:stretch>
            <a:fillRect/>
          </a:stretch>
        </p:blipFill>
        <p:spPr>
          <a:xfrm>
            <a:off x="4906010" y="2717165"/>
            <a:ext cx="3889375" cy="2827338"/>
          </a:xfrm>
          <a:prstGeom prst="rect">
            <a:avLst/>
          </a:prstGeom>
          <a:noFill/>
          <a:ln w="9525">
            <a:noFill/>
          </a:ln>
        </p:spPr>
      </p:pic>
      <p:grpSp>
        <p:nvGrpSpPr>
          <p:cNvPr id="38919" name="组合 38919"/>
          <p:cNvGrpSpPr/>
          <p:nvPr/>
        </p:nvGrpSpPr>
        <p:grpSpPr>
          <a:xfrm>
            <a:off x="4558030" y="1374775"/>
            <a:ext cx="142875" cy="4889500"/>
            <a:chOff x="0" y="0"/>
            <a:chExt cx="142876" cy="5857892"/>
          </a:xfrm>
        </p:grpSpPr>
        <p:sp>
          <p:nvSpPr>
            <p:cNvPr id="38920" name="矩形 18"/>
            <p:cNvSpPr/>
            <p:nvPr/>
          </p:nvSpPr>
          <p:spPr>
            <a:xfrm flipH="1">
              <a:off x="0" y="0"/>
              <a:ext cx="71439" cy="5857892"/>
            </a:xfrm>
            <a:prstGeom prst="rect">
              <a:avLst/>
            </a:prstGeom>
            <a:solidFill>
              <a:srgbClr val="FF000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FFFFFF"/>
                </a:solidFill>
                <a:ea typeface="宋体" panose="02010600030101010101" pitchFamily="2" charset="-122"/>
              </a:endParaRPr>
            </a:p>
          </p:txBody>
        </p:sp>
        <p:sp>
          <p:nvSpPr>
            <p:cNvPr id="38921" name="矩形 10"/>
            <p:cNvSpPr/>
            <p:nvPr/>
          </p:nvSpPr>
          <p:spPr>
            <a:xfrm flipH="1">
              <a:off x="71439" y="0"/>
              <a:ext cx="71437" cy="5857892"/>
            </a:xfrm>
            <a:prstGeom prst="rect">
              <a:avLst/>
            </a:prstGeom>
            <a:solidFill>
              <a:srgbClr val="00B05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00B050"/>
                </a:solidFill>
                <a:ea typeface="宋体" panose="02010600030101010101" pitchFamily="2" charset="-122"/>
              </a:endParaRPr>
            </a:p>
          </p:txBody>
        </p:sp>
      </p:grpSp>
      <p:sp>
        <p:nvSpPr>
          <p:cNvPr id="38922" name="矩形标注 2"/>
          <p:cNvSpPr/>
          <p:nvPr/>
        </p:nvSpPr>
        <p:spPr>
          <a:xfrm>
            <a:off x="1441450" y="5948363"/>
            <a:ext cx="1352550" cy="347662"/>
          </a:xfrm>
          <a:prstGeom prst="wedgeRectCallout">
            <a:avLst>
              <a:gd name="adj1" fmla="val -23227"/>
              <a:gd name="adj2" fmla="val -389894"/>
            </a:avLst>
          </a:prstGeom>
          <a:noFill/>
          <a:ln w="28575" cap="flat" cmpd="sng">
            <a:solidFill>
              <a:srgbClr val="FF0000"/>
            </a:solidFill>
            <a:prstDash val="solid"/>
            <a:bevel/>
            <a:headEnd type="none" w="med" len="med"/>
            <a:tailEnd type="none" w="med" len="med"/>
          </a:ln>
        </p:spPr>
        <p:txBody>
          <a:bodyPr wrap="square" anchor="t"/>
          <a:lstStyle/>
          <a:p>
            <a:pPr lvl="0" indent="0" eaLnBrk="0" hangingPunct="0">
              <a:buNone/>
            </a:pPr>
            <a:r>
              <a:rPr lang="zh-CN" altLang="en-US" sz="1400" b="1" dirty="0">
                <a:latin typeface="+mn-ea"/>
                <a:ea typeface="+mn-ea"/>
                <a:sym typeface="华文中宋" panose="02010600040101010101" pitchFamily="2" charset="-122"/>
              </a:rPr>
              <a:t>设备编号缺失</a:t>
            </a:r>
            <a:endParaRPr lang="zh-CN" altLang="en-US" sz="1400" b="1" dirty="0">
              <a:latin typeface="+mn-ea"/>
              <a:ea typeface="+mn-ea"/>
              <a:sym typeface="华文中宋" panose="02010600040101010101" pitchFamily="2" charset="-122"/>
            </a:endParaRPr>
          </a:p>
        </p:txBody>
      </p:sp>
      <p:sp>
        <p:nvSpPr>
          <p:cNvPr id="38923" name="矩形标注 5"/>
          <p:cNvSpPr/>
          <p:nvPr/>
        </p:nvSpPr>
        <p:spPr>
          <a:xfrm>
            <a:off x="6249988" y="5845175"/>
            <a:ext cx="1352550" cy="298450"/>
          </a:xfrm>
          <a:prstGeom prst="wedgeRectCallout">
            <a:avLst>
              <a:gd name="adj1" fmla="val -22338"/>
              <a:gd name="adj2" fmla="val -553194"/>
            </a:avLst>
          </a:prstGeom>
          <a:solidFill>
            <a:srgbClr val="FFC000"/>
          </a:solidFill>
          <a:ln w="28575" cap="flat" cmpd="sng">
            <a:solidFill>
              <a:srgbClr val="FFC000"/>
            </a:solidFill>
            <a:prstDash val="solid"/>
            <a:bevel/>
            <a:headEnd type="none" w="med" len="med"/>
            <a:tailEnd type="none" w="med" len="med"/>
          </a:ln>
        </p:spPr>
        <p:txBody>
          <a:bodyPr wrap="square" anchor="t"/>
          <a:lstStyle/>
          <a:p>
            <a:pPr lvl="0" indent="0" eaLnBrk="0" hangingPunct="0">
              <a:buNone/>
            </a:pPr>
            <a:r>
              <a:rPr lang="zh-CN" altLang="en-US" sz="1400" b="1" dirty="0">
                <a:latin typeface="+mn-ea"/>
                <a:ea typeface="+mn-ea"/>
                <a:sym typeface="华文中宋" panose="02010600040101010101" pitchFamily="2" charset="-122"/>
              </a:rPr>
              <a:t>设备编号完整</a:t>
            </a:r>
            <a:endParaRPr lang="zh-CN" altLang="en-US" sz="1400" b="1" dirty="0">
              <a:latin typeface="+mn-ea"/>
              <a:ea typeface="+mn-ea"/>
              <a:sym typeface="华文中宋" panose="02010600040101010101" pitchFamily="2" charset="-122"/>
            </a:endParaRPr>
          </a:p>
        </p:txBody>
      </p:sp>
      <p:sp>
        <p:nvSpPr>
          <p:cNvPr id="17418" name="TextBox 18"/>
          <p:cNvSpPr/>
          <p:nvPr/>
        </p:nvSpPr>
        <p:spPr>
          <a:xfrm>
            <a:off x="265113" y="38100"/>
            <a:ext cx="1920875" cy="457200"/>
          </a:xfrm>
          <a:prstGeom prst="rect">
            <a:avLst/>
          </a:prstGeom>
          <a:solidFill>
            <a:srgbClr val="B7FFFF"/>
          </a:solidFill>
          <a:ln w="9525">
            <a:noFill/>
          </a:ln>
        </p:spPr>
        <p:txBody>
          <a:bodyPr wrap="square" anchor="t">
            <a:spAutoFit/>
          </a:bodyPr>
          <a:lstStyle/>
          <a:p>
            <a:pPr lvl="0" indent="0"/>
            <a:r>
              <a:rPr lang="zh-CN" altLang="en-US" sz="2400" b="1" dirty="0">
                <a:solidFill>
                  <a:srgbClr val="000000"/>
                </a:solidFill>
                <a:ea typeface="宋体" panose="02010600030101010101" pitchFamily="2" charset="-122"/>
                <a:sym typeface="Arial" panose="020B0604020202020204" pitchFamily="34" charset="0"/>
              </a:rPr>
              <a:t>一、</a:t>
            </a:r>
            <a:r>
              <a:rPr lang="zh-CN" altLang="en-US" sz="2400" b="1" dirty="0">
                <a:solidFill>
                  <a:srgbClr val="000000"/>
                </a:solidFill>
                <a:latin typeface="宋体" panose="02010600030101010101" pitchFamily="2" charset="-122"/>
                <a:ea typeface="宋体" panose="02010600030101010101" pitchFamily="2" charset="-122"/>
                <a:sym typeface="宋体" panose="02010600030101010101" pitchFamily="2" charset="-122"/>
              </a:rPr>
              <a:t>动设备</a:t>
            </a:r>
            <a:endParaRPr lang="zh-CN" altLang="en-US" sz="2400" b="1" dirty="0">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Box 38"/>
          <p:cNvSpPr/>
          <p:nvPr/>
        </p:nvSpPr>
        <p:spPr>
          <a:xfrm>
            <a:off x="0" y="2214563"/>
            <a:ext cx="9144000" cy="973137"/>
          </a:xfrm>
          <a:prstGeom prst="rect">
            <a:avLst/>
          </a:prstGeom>
          <a:noFill/>
          <a:ln w="9525">
            <a:noFill/>
          </a:ln>
        </p:spPr>
        <p:txBody>
          <a:bodyPr wrap="square" anchor="t">
            <a:spAutoFit/>
          </a:bodyPr>
          <a:lstStyle/>
          <a:p>
            <a:pPr lvl="0" indent="0" algn="ctr"/>
            <a:r>
              <a:rPr lang="zh-CN" altLang="en-US" sz="5400" dirty="0">
                <a:solidFill>
                  <a:srgbClr val="000000"/>
                </a:solidFill>
                <a:latin typeface="隶书" panose="02010509060101010101" pitchFamily="1" charset="-122"/>
                <a:ea typeface="隶书" panose="02010509060101010101" pitchFamily="1" charset="-122"/>
                <a:sym typeface="隶书" panose="02010509060101010101" pitchFamily="1" charset="-122"/>
              </a:rPr>
              <a:t>二、特种设备</a:t>
            </a:r>
            <a:endParaRPr lang="zh-CN" altLang="en-US" sz="5400" dirty="0">
              <a:solidFill>
                <a:srgbClr val="000000"/>
              </a:solidFill>
              <a:latin typeface="隶书" panose="02010509060101010101" pitchFamily="1" charset="-122"/>
              <a:ea typeface="隶书" panose="02010509060101010101" pitchFamily="1" charset="-122"/>
              <a:sym typeface="隶书" panose="02010509060101010101" pitchFamily="1"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内容占位符 1" descr="662746224022558056"/>
          <p:cNvPicPr>
            <a:picLocks noGrp="1" noChangeAspect="1"/>
          </p:cNvPicPr>
          <p:nvPr>
            <p:ph sz="half"/>
          </p:nvPr>
        </p:nvPicPr>
        <p:blipFill>
          <a:blip r:embed="rId1" cstate="email"/>
          <a:stretch>
            <a:fillRect/>
          </a:stretch>
        </p:blipFill>
        <p:spPr>
          <a:xfrm>
            <a:off x="5032375" y="2624138"/>
            <a:ext cx="3482975" cy="3302000"/>
          </a:xfrm>
          <a:prstGeom prst="rect">
            <a:avLst/>
          </a:prstGeom>
          <a:noFill/>
          <a:ln w="9525">
            <a:noFill/>
          </a:ln>
        </p:spPr>
      </p:pic>
      <p:pic>
        <p:nvPicPr>
          <p:cNvPr id="19458" name="内容占位符 8" descr="E:\安监文件\安全隐患排查\锅炉检修\王敬磊\2#炉23米观察孔.jpg2#炉23米观察孔"/>
          <p:cNvPicPr>
            <a:picLocks noGrp="1"/>
          </p:cNvPicPr>
          <p:nvPr>
            <p:ph sz="quarter"/>
          </p:nvPr>
        </p:nvPicPr>
        <p:blipFill>
          <a:blip r:embed="rId2" cstate="email"/>
          <a:stretch>
            <a:fillRect/>
          </a:stretch>
        </p:blipFill>
        <p:spPr>
          <a:xfrm>
            <a:off x="977900" y="2625725"/>
            <a:ext cx="3490913" cy="3300413"/>
          </a:xfrm>
          <a:prstGeom prst="rect">
            <a:avLst/>
          </a:prstGeom>
          <a:noFill/>
          <a:ln w="9525">
            <a:noFill/>
          </a:ln>
        </p:spPr>
      </p:pic>
      <p:sp>
        <p:nvSpPr>
          <p:cNvPr id="19459" name="圆角矩形 10"/>
          <p:cNvSpPr/>
          <p:nvPr/>
        </p:nvSpPr>
        <p:spPr>
          <a:xfrm>
            <a:off x="312738" y="47625"/>
            <a:ext cx="2116137" cy="458788"/>
          </a:xfrm>
          <a:prstGeom prst="roundRect">
            <a:avLst>
              <a:gd name="adj" fmla="val 16667"/>
            </a:avLst>
          </a:prstGeom>
          <a:solidFill>
            <a:srgbClr val="FF6600"/>
          </a:solidFill>
          <a:ln w="12700" cap="flat" cmpd="sng">
            <a:solidFill>
              <a:srgbClr val="005D5D"/>
            </a:solidFill>
            <a:prstDash val="solid"/>
            <a:round/>
            <a:headEnd type="none" w="med" len="med"/>
            <a:tailEnd type="none" w="med" len="med"/>
          </a:ln>
        </p:spPr>
        <p:txBody>
          <a:bodyPr anchor="ctr"/>
          <a:lstStyle/>
          <a:p>
            <a:pPr lvl="0" indent="0" algn="ctr"/>
            <a:r>
              <a:rPr lang="zh-CN" altLang="en-US" sz="2400" b="1" dirty="0">
                <a:solidFill>
                  <a:srgbClr val="000000"/>
                </a:solidFill>
                <a:ea typeface="宋体" panose="02010600030101010101" pitchFamily="2" charset="-122"/>
              </a:rPr>
              <a:t>二、特种设备</a:t>
            </a:r>
            <a:endParaRPr lang="zh-CN" altLang="en-US" sz="2400" b="1" dirty="0">
              <a:solidFill>
                <a:srgbClr val="000000"/>
              </a:solidFill>
              <a:ea typeface="宋体" panose="02010600030101010101" pitchFamily="2" charset="-122"/>
            </a:endParaRPr>
          </a:p>
        </p:txBody>
      </p:sp>
      <p:sp>
        <p:nvSpPr>
          <p:cNvPr id="19460" name="灯片编号占位符 5"/>
          <p:cNvSpPr>
            <a:spLocks noGrp="1"/>
          </p:cNvSpPr>
          <p:nvPr>
            <p:ph type="sldNum" sz="quarter"/>
          </p:nvPr>
        </p:nvSpPr>
        <p:spPr>
          <a:xfrm>
            <a:off x="7086600" y="6356350"/>
            <a:ext cx="2057400" cy="365125"/>
          </a:xfrm>
          <a:prstGeom prst="rect">
            <a:avLst/>
          </a:prstGeom>
          <a:noFill/>
          <a:ln w="9525">
            <a:noFill/>
          </a:ln>
        </p:spPr>
        <p:txBody>
          <a:bodyPr anchor="t"/>
          <a:lstStyle/>
          <a:p>
            <a:pPr lvl="0" indent="0"/>
            <a:fld id="{9A0DB2DC-4C9A-4742-B13C-FB6460FD3503}" type="slidenum">
              <a:rPr lang="zh-CN" altLang="en-US" dirty="0">
                <a:ea typeface="宋体" panose="02010600030101010101" pitchFamily="2" charset="-122"/>
              </a:rPr>
            </a:fld>
            <a:endParaRPr lang="zh-CN" altLang="en-US" dirty="0">
              <a:ea typeface="宋体" panose="02010600030101010101" pitchFamily="2" charset="-122"/>
            </a:endParaRPr>
          </a:p>
        </p:txBody>
      </p:sp>
      <p:sp>
        <p:nvSpPr>
          <p:cNvPr id="19461" name="圆角矩形标注 2"/>
          <p:cNvSpPr/>
          <p:nvPr/>
        </p:nvSpPr>
        <p:spPr>
          <a:xfrm>
            <a:off x="977900" y="5045075"/>
            <a:ext cx="1136650" cy="641350"/>
          </a:xfrm>
          <a:prstGeom prst="wedgeRoundRectCallout">
            <a:avLst>
              <a:gd name="adj1" fmla="val 4495"/>
              <a:gd name="adj2" fmla="val -239514"/>
              <a:gd name="adj3" fmla="val 16667"/>
            </a:avLst>
          </a:prstGeom>
          <a:noFill/>
          <a:ln w="28575" cap="flat" cmpd="sng">
            <a:solidFill>
              <a:srgbClr val="FF0000"/>
            </a:solidFill>
            <a:prstDash val="solid"/>
            <a:bevel/>
            <a:headEnd type="none" w="med" len="med"/>
            <a:tailEnd type="none" w="med" len="med"/>
          </a:ln>
        </p:spPr>
        <p:txBody>
          <a:bodyPr anchor="ctr"/>
          <a:lstStyle/>
          <a:p>
            <a:pPr lvl="0" indent="0" algn="ctr"/>
            <a:r>
              <a:rPr lang="zh-CN" altLang="en-US" sz="1400" b="1" dirty="0">
                <a:solidFill>
                  <a:srgbClr val="000000"/>
                </a:solidFill>
                <a:ea typeface="宋体" panose="02010600030101010101" pitchFamily="2" charset="-122"/>
              </a:rPr>
              <a:t>看火孔未关闭</a:t>
            </a:r>
            <a:endParaRPr lang="zh-CN" altLang="en-US" sz="1400" b="1" dirty="0">
              <a:solidFill>
                <a:srgbClr val="000000"/>
              </a:solidFill>
              <a:ea typeface="宋体" panose="02010600030101010101" pitchFamily="2" charset="-122"/>
            </a:endParaRPr>
          </a:p>
        </p:txBody>
      </p:sp>
      <p:sp>
        <p:nvSpPr>
          <p:cNvPr id="19462" name="圆角矩形标注 12"/>
          <p:cNvSpPr/>
          <p:nvPr/>
        </p:nvSpPr>
        <p:spPr>
          <a:xfrm>
            <a:off x="6931025" y="5118100"/>
            <a:ext cx="927123" cy="641350"/>
          </a:xfrm>
          <a:prstGeom prst="wedgeRoundRectCallout">
            <a:avLst>
              <a:gd name="adj1" fmla="val -3273"/>
              <a:gd name="adj2" fmla="val -184120"/>
              <a:gd name="adj3" fmla="val 16667"/>
            </a:avLst>
          </a:prstGeom>
          <a:solidFill>
            <a:srgbClr val="FFC000"/>
          </a:solidFill>
          <a:ln w="12700" cap="flat" cmpd="sng">
            <a:solidFill>
              <a:srgbClr val="FFFF00"/>
            </a:solidFill>
            <a:prstDash val="solid"/>
            <a:bevel/>
            <a:headEnd type="none" w="med" len="med"/>
            <a:tailEnd type="none" w="med" len="med"/>
          </a:ln>
        </p:spPr>
        <p:txBody>
          <a:bodyPr anchor="ctr"/>
          <a:lstStyle/>
          <a:p>
            <a:pPr lvl="0" indent="0" algn="ctr"/>
            <a:r>
              <a:rPr lang="zh-CN" altLang="en-US" sz="1400" b="1" dirty="0">
                <a:solidFill>
                  <a:srgbClr val="000000"/>
                </a:solidFill>
                <a:ea typeface="宋体" panose="02010600030101010101" pitchFamily="2" charset="-122"/>
              </a:rPr>
              <a:t>看火孔关闭</a:t>
            </a:r>
            <a:endParaRPr lang="zh-CN" altLang="en-US" sz="1400" b="1" dirty="0">
              <a:solidFill>
                <a:srgbClr val="000000"/>
              </a:solidFill>
              <a:ea typeface="宋体" panose="02010600030101010101" pitchFamily="2" charset="-122"/>
            </a:endParaRPr>
          </a:p>
        </p:txBody>
      </p:sp>
      <p:sp>
        <p:nvSpPr>
          <p:cNvPr id="19463" name="文本框 16"/>
          <p:cNvSpPr/>
          <p:nvPr/>
        </p:nvSpPr>
        <p:spPr>
          <a:xfrm>
            <a:off x="5126355" y="1333500"/>
            <a:ext cx="2625725" cy="658813"/>
          </a:xfrm>
          <a:prstGeom prst="rect">
            <a:avLst/>
          </a:prstGeom>
          <a:noFill/>
          <a:ln w="9525">
            <a:noFill/>
          </a:ln>
        </p:spPr>
        <p:txBody>
          <a:bodyPr wrap="square" anchor="t">
            <a:spAutoFit/>
          </a:bodyPr>
          <a:lstStyle/>
          <a:p>
            <a:pPr lvl="0" indent="0"/>
            <a:r>
              <a:rPr lang="zh-CN" altLang="en-US"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标准：</a:t>
            </a:r>
            <a:r>
              <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人孔关闭并锁死。</a:t>
            </a:r>
            <a:endPar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a:p>
            <a:pPr lvl="0" indent="0"/>
            <a:endPar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grpSp>
        <p:nvGrpSpPr>
          <p:cNvPr id="19464" name="组合 19464"/>
          <p:cNvGrpSpPr/>
          <p:nvPr/>
        </p:nvGrpSpPr>
        <p:grpSpPr>
          <a:xfrm>
            <a:off x="4702175" y="1254125"/>
            <a:ext cx="142875" cy="5041900"/>
            <a:chOff x="0" y="0"/>
            <a:chExt cx="142876" cy="5857892"/>
          </a:xfrm>
        </p:grpSpPr>
        <p:sp>
          <p:nvSpPr>
            <p:cNvPr id="19465" name="矩形 18"/>
            <p:cNvSpPr/>
            <p:nvPr/>
          </p:nvSpPr>
          <p:spPr>
            <a:xfrm flipH="1">
              <a:off x="0" y="0"/>
              <a:ext cx="71439" cy="5857892"/>
            </a:xfrm>
            <a:prstGeom prst="rect">
              <a:avLst/>
            </a:prstGeom>
            <a:solidFill>
              <a:srgbClr val="FF000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FFFFFF"/>
                </a:solidFill>
                <a:ea typeface="宋体" panose="02010600030101010101" pitchFamily="2" charset="-122"/>
              </a:endParaRPr>
            </a:p>
          </p:txBody>
        </p:sp>
        <p:sp>
          <p:nvSpPr>
            <p:cNvPr id="19466" name="矩形 19"/>
            <p:cNvSpPr/>
            <p:nvPr/>
          </p:nvSpPr>
          <p:spPr>
            <a:xfrm flipH="1">
              <a:off x="71439" y="0"/>
              <a:ext cx="71437" cy="5857892"/>
            </a:xfrm>
            <a:prstGeom prst="rect">
              <a:avLst/>
            </a:prstGeom>
            <a:solidFill>
              <a:srgbClr val="00B05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00B050"/>
                </a:solidFill>
                <a:ea typeface="宋体" panose="02010600030101010101" pitchFamily="2" charset="-122"/>
              </a:endParaRPr>
            </a:p>
          </p:txBody>
        </p:sp>
      </p:grpSp>
      <p:sp>
        <p:nvSpPr>
          <p:cNvPr id="19467" name="文本框 22"/>
          <p:cNvSpPr/>
          <p:nvPr/>
        </p:nvSpPr>
        <p:spPr>
          <a:xfrm>
            <a:off x="868680" y="1333500"/>
            <a:ext cx="3491230" cy="1070610"/>
          </a:xfrm>
          <a:prstGeom prst="rect">
            <a:avLst/>
          </a:prstGeom>
          <a:noFill/>
          <a:ln w="9525">
            <a:noFill/>
          </a:ln>
        </p:spPr>
        <p:txBody>
          <a:bodyPr wrap="square" anchor="t">
            <a:spAutoFit/>
          </a:bodyPr>
          <a:lstStyle/>
          <a:p>
            <a:pPr lvl="0" indent="0"/>
            <a:r>
              <a:rPr lang="zh-CN" altLang="en-US" b="1" dirty="0">
                <a:latin typeface="微软雅黑" panose="020B0503020204020204" pitchFamily="2" charset="-122"/>
                <a:ea typeface="微软雅黑" panose="020B0503020204020204" pitchFamily="2" charset="-122"/>
                <a:sym typeface="微软雅黑" panose="020B0503020204020204" pitchFamily="2" charset="-122"/>
              </a:rPr>
              <a:t>隐患：</a:t>
            </a:r>
            <a:r>
              <a:rPr lang="zh-CN" altLang="en-US" dirty="0">
                <a:latin typeface="微软雅黑" panose="020B0503020204020204" pitchFamily="2" charset="-122"/>
                <a:ea typeface="微软雅黑" panose="020B0503020204020204" pitchFamily="2" charset="-122"/>
                <a:sym typeface="微软雅黑" panose="020B0503020204020204" pitchFamily="2" charset="-122"/>
              </a:rPr>
              <a:t>正压喷火。</a:t>
            </a:r>
            <a:endParaRPr lang="zh-CN" altLang="en-US" b="1" dirty="0">
              <a:latin typeface="微软雅黑" panose="020B0503020204020204" pitchFamily="2" charset="-122"/>
              <a:ea typeface="微软雅黑" panose="020B0503020204020204" pitchFamily="2" charset="-122"/>
              <a:sym typeface="微软雅黑" panose="020B0503020204020204" pitchFamily="2" charset="-122"/>
            </a:endParaRPr>
          </a:p>
          <a:p>
            <a:pPr lvl="0" indent="0">
              <a:lnSpc>
                <a:spcPct val="125000"/>
              </a:lnSpc>
            </a:pPr>
            <a:r>
              <a:rPr lang="zh-CN" altLang="en-US" b="1" dirty="0">
                <a:latin typeface="微软雅黑" panose="020B0503020204020204" pitchFamily="2" charset="-122"/>
                <a:ea typeface="微软雅黑" panose="020B0503020204020204" pitchFamily="2" charset="-122"/>
                <a:sym typeface="微软雅黑" panose="020B0503020204020204" pitchFamily="2" charset="-122"/>
              </a:rPr>
              <a:t>危害：</a:t>
            </a:r>
            <a:r>
              <a:rPr lang="zh-CN" altLang="en-US" dirty="0">
                <a:latin typeface="微软雅黑" panose="020B0503020204020204" pitchFamily="2" charset="-122"/>
                <a:ea typeface="微软雅黑" panose="020B0503020204020204" pitchFamily="2" charset="-122"/>
                <a:sym typeface="微软雅黑" panose="020B0503020204020204" pitchFamily="2" charset="-122"/>
              </a:rPr>
              <a:t>造成人员烫伤，极易发生火灾。</a:t>
            </a:r>
            <a:endParaRPr lang="zh-CN" altLang="en-US" dirty="0">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文本占位符 2"/>
          <p:cNvSpPr>
            <a:spLocks noGrp="1"/>
          </p:cNvSpPr>
          <p:nvPr>
            <p:ph type="subTitle" idx="1"/>
          </p:nvPr>
        </p:nvSpPr>
        <p:spPr>
          <a:xfrm>
            <a:off x="404813" y="1821815"/>
            <a:ext cx="3868737" cy="511175"/>
          </a:xfrm>
          <a:noFill/>
          <a:ln>
            <a:noFill/>
          </a:ln>
        </p:spPr>
        <p:txBody>
          <a:bodyPr wrap="square" lIns="68580" tIns="34290" rIns="68580" bIns="34290" anchor="b"/>
          <a:lstStyle/>
          <a:p>
            <a:pPr algn="l" defTabSz="0">
              <a:buFont typeface="Arial" panose="020B0604020202020204" pitchFamily="34" charset="0"/>
              <a:buNone/>
            </a:pPr>
            <a:r>
              <a:rPr lang="zh-CN" altLang="en-US" b="1" kern="1200" dirty="0">
                <a:latin typeface="微软雅黑" panose="020B0503020204020204" pitchFamily="2" charset="-122"/>
                <a:ea typeface="微软雅黑" panose="020B0503020204020204" pitchFamily="2" charset="-122"/>
                <a:cs typeface="+mn-cs"/>
                <a:sym typeface="Arial" panose="020B0604020202020204" pitchFamily="34" charset="0"/>
              </a:rPr>
              <a:t>隐患：</a:t>
            </a:r>
            <a:r>
              <a:rPr lang="zh-CN" altLang="en-US" kern="1200" dirty="0">
                <a:latin typeface="微软雅黑" panose="020B0503020204020204" pitchFamily="2" charset="-122"/>
                <a:ea typeface="微软雅黑" panose="020B0503020204020204" pitchFamily="2" charset="-122"/>
                <a:cs typeface="+mn-cs"/>
                <a:sym typeface="Arial" panose="020B0604020202020204" pitchFamily="34" charset="0"/>
              </a:rPr>
              <a:t>吊钩无锁闭扣。</a:t>
            </a:r>
            <a:endParaRPr lang="zh-CN" altLang="en-US" kern="1200" dirty="0">
              <a:latin typeface="微软雅黑" panose="020B0503020204020204" pitchFamily="2" charset="-122"/>
              <a:ea typeface="微软雅黑" panose="020B0503020204020204" pitchFamily="2" charset="-122"/>
              <a:cs typeface="+mn-cs"/>
              <a:sym typeface="Arial" panose="020B0604020202020204" pitchFamily="34" charset="0"/>
            </a:endParaRPr>
          </a:p>
          <a:p>
            <a:pPr algn="l" defTabSz="0">
              <a:buFont typeface="Arial" panose="020B0604020202020204" pitchFamily="34" charset="0"/>
              <a:buNone/>
            </a:pPr>
            <a:r>
              <a:rPr lang="zh-CN" altLang="en-US" b="1" kern="1200" dirty="0">
                <a:latin typeface="微软雅黑" panose="020B0503020204020204" pitchFamily="2" charset="-122"/>
                <a:ea typeface="微软雅黑" panose="020B0503020204020204" pitchFamily="2" charset="-122"/>
                <a:cs typeface="+mn-cs"/>
                <a:sym typeface="Arial" panose="020B0604020202020204" pitchFamily="34" charset="0"/>
              </a:rPr>
              <a:t>危害：</a:t>
            </a:r>
            <a:r>
              <a:rPr lang="zh-CN" altLang="en-US" kern="1200" dirty="0">
                <a:latin typeface="微软雅黑" panose="020B0503020204020204" pitchFamily="2" charset="-122"/>
                <a:ea typeface="微软雅黑" panose="020B0503020204020204" pitchFamily="2" charset="-122"/>
                <a:cs typeface="+mn-cs"/>
                <a:sym typeface="Arial" panose="020B0604020202020204" pitchFamily="34" charset="0"/>
              </a:rPr>
              <a:t>吊装过程中易脱落造成伤物伤人事故。</a:t>
            </a:r>
            <a:endParaRPr lang="zh-CN" altLang="en-US" kern="1200" dirty="0">
              <a:latin typeface="微软雅黑" panose="020B0503020204020204" pitchFamily="2" charset="-122"/>
              <a:ea typeface="微软雅黑" panose="020B0503020204020204" pitchFamily="2" charset="-122"/>
              <a:cs typeface="+mn-cs"/>
              <a:sym typeface="Arial" panose="020B0604020202020204" pitchFamily="34" charset="0"/>
            </a:endParaRPr>
          </a:p>
        </p:txBody>
      </p:sp>
      <p:sp>
        <p:nvSpPr>
          <p:cNvPr id="20483" name="文本占位符 4"/>
          <p:cNvSpPr>
            <a:spLocks noGrp="1"/>
          </p:cNvSpPr>
          <p:nvPr>
            <p:ph sz="quarter"/>
          </p:nvPr>
        </p:nvSpPr>
        <p:spPr>
          <a:xfrm>
            <a:off x="4787900" y="1446848"/>
            <a:ext cx="3887788" cy="331787"/>
          </a:xfrm>
          <a:prstGeom prst="rect">
            <a:avLst/>
          </a:prstGeom>
          <a:noFill/>
          <a:ln w="9525">
            <a:noFill/>
          </a:ln>
        </p:spPr>
        <p:txBody>
          <a:bodyPr wrap="square" lIns="68580" tIns="34290" rIns="68580" bIns="34290" anchor="b"/>
          <a:lstStyle>
            <a:lvl1pPr lvl="0">
              <a:defRPr sz="2400" kern="1200"/>
            </a:lvl1pPr>
            <a:lvl2pPr lvl="1">
              <a:defRPr sz="2000" kern="1200"/>
            </a:lvl2pPr>
            <a:lvl3pPr lvl="2">
              <a:defRPr sz="1800" kern="1200"/>
            </a:lvl3pPr>
            <a:lvl4pPr lvl="3">
              <a:defRPr sz="1600" kern="1200"/>
            </a:lvl4pPr>
            <a:lvl5pPr lvl="4">
              <a:defRPr sz="1600" kern="1200"/>
            </a:lvl5pPr>
          </a:lstStyle>
          <a:p>
            <a:pPr marL="0" lvl="0" indent="0">
              <a:buFont typeface="Arial" panose="020B0604020202020204" pitchFamily="34" charset="0"/>
              <a:buNone/>
            </a:pPr>
            <a:r>
              <a:rPr lang="en-US" altLang="x-none" sz="1800" b="1" dirty="0">
                <a:latin typeface="微软雅黑" panose="020B0503020204020204" pitchFamily="2" charset="-122"/>
                <a:ea typeface="微软雅黑" panose="020B0503020204020204" pitchFamily="2" charset="-122"/>
              </a:rPr>
              <a:t>      </a:t>
            </a:r>
            <a:r>
              <a:rPr lang="zh-CN" altLang="en-US" sz="1800" b="1" dirty="0">
                <a:latin typeface="微软雅黑" panose="020B0503020204020204" pitchFamily="2" charset="-122"/>
                <a:ea typeface="微软雅黑" panose="020B0503020204020204" pitchFamily="2" charset="-122"/>
              </a:rPr>
              <a:t>标准：</a:t>
            </a:r>
            <a:r>
              <a:rPr lang="zh-CN" altLang="en-US" sz="1800" dirty="0">
                <a:latin typeface="微软雅黑" panose="020B0503020204020204" pitchFamily="2" charset="-122"/>
                <a:ea typeface="微软雅黑" panose="020B0503020204020204" pitchFamily="2" charset="-122"/>
              </a:rPr>
              <a:t>规范安装吊钩锁闭装置。</a:t>
            </a:r>
            <a:endParaRPr lang="zh-CN" altLang="en-US" sz="1800" dirty="0">
              <a:latin typeface="微软雅黑" panose="020B0503020204020204" pitchFamily="2" charset="-122"/>
              <a:ea typeface="微软雅黑" panose="020B0503020204020204" pitchFamily="2" charset="-122"/>
            </a:endParaRPr>
          </a:p>
        </p:txBody>
      </p:sp>
      <p:pic>
        <p:nvPicPr>
          <p:cNvPr id="20485" name="图片 6" descr="IMG_5627"/>
          <p:cNvPicPr/>
          <p:nvPr/>
        </p:nvPicPr>
        <p:blipFill>
          <a:blip r:embed="rId1" cstate="email"/>
          <a:stretch>
            <a:fillRect/>
          </a:stretch>
        </p:blipFill>
        <p:spPr>
          <a:xfrm>
            <a:off x="312738" y="2620328"/>
            <a:ext cx="3960812" cy="3455987"/>
          </a:xfrm>
          <a:prstGeom prst="rect">
            <a:avLst/>
          </a:prstGeom>
          <a:noFill/>
          <a:ln w="9525">
            <a:noFill/>
          </a:ln>
        </p:spPr>
      </p:pic>
      <p:pic>
        <p:nvPicPr>
          <p:cNvPr id="20486" name="图片 7" descr="IMG_6926"/>
          <p:cNvPicPr>
            <a:picLocks noChangeAspect="1"/>
          </p:cNvPicPr>
          <p:nvPr/>
        </p:nvPicPr>
        <p:blipFill>
          <a:blip r:embed="rId2" cstate="email"/>
          <a:stretch>
            <a:fillRect/>
          </a:stretch>
        </p:blipFill>
        <p:spPr>
          <a:xfrm>
            <a:off x="4916488" y="2620645"/>
            <a:ext cx="3959225" cy="3476625"/>
          </a:xfrm>
          <a:prstGeom prst="rect">
            <a:avLst/>
          </a:prstGeom>
          <a:noFill/>
          <a:ln w="9525">
            <a:noFill/>
          </a:ln>
        </p:spPr>
      </p:pic>
      <p:grpSp>
        <p:nvGrpSpPr>
          <p:cNvPr id="20487" name="组合 20487"/>
          <p:cNvGrpSpPr/>
          <p:nvPr/>
        </p:nvGrpSpPr>
        <p:grpSpPr>
          <a:xfrm>
            <a:off x="4464685" y="1313815"/>
            <a:ext cx="142875" cy="5102225"/>
            <a:chOff x="0" y="0"/>
            <a:chExt cx="142876" cy="5857892"/>
          </a:xfrm>
        </p:grpSpPr>
        <p:sp>
          <p:nvSpPr>
            <p:cNvPr id="20488" name="矩形 18"/>
            <p:cNvSpPr/>
            <p:nvPr/>
          </p:nvSpPr>
          <p:spPr>
            <a:xfrm flipH="1">
              <a:off x="0" y="0"/>
              <a:ext cx="71439" cy="5857892"/>
            </a:xfrm>
            <a:prstGeom prst="rect">
              <a:avLst/>
            </a:prstGeom>
            <a:solidFill>
              <a:srgbClr val="FF000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FFFFFF"/>
                </a:solidFill>
                <a:ea typeface="宋体" panose="02010600030101010101" pitchFamily="2" charset="-122"/>
              </a:endParaRPr>
            </a:p>
          </p:txBody>
        </p:sp>
        <p:sp>
          <p:nvSpPr>
            <p:cNvPr id="20489" name="矩形 19"/>
            <p:cNvSpPr/>
            <p:nvPr/>
          </p:nvSpPr>
          <p:spPr>
            <a:xfrm flipH="1">
              <a:off x="71439" y="0"/>
              <a:ext cx="71437" cy="5857892"/>
            </a:xfrm>
            <a:prstGeom prst="rect">
              <a:avLst/>
            </a:prstGeom>
            <a:solidFill>
              <a:srgbClr val="00B05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00B050"/>
                </a:solidFill>
                <a:ea typeface="宋体" panose="02010600030101010101" pitchFamily="2" charset="-122"/>
              </a:endParaRPr>
            </a:p>
          </p:txBody>
        </p:sp>
      </p:grpSp>
      <p:sp>
        <p:nvSpPr>
          <p:cNvPr id="20490" name="圆角矩形 10"/>
          <p:cNvSpPr/>
          <p:nvPr/>
        </p:nvSpPr>
        <p:spPr>
          <a:xfrm>
            <a:off x="312738" y="47625"/>
            <a:ext cx="2116137" cy="458788"/>
          </a:xfrm>
          <a:prstGeom prst="roundRect">
            <a:avLst>
              <a:gd name="adj" fmla="val 16667"/>
            </a:avLst>
          </a:prstGeom>
          <a:solidFill>
            <a:srgbClr val="FF6600"/>
          </a:solidFill>
          <a:ln w="12700" cap="flat" cmpd="sng">
            <a:solidFill>
              <a:srgbClr val="005D5D"/>
            </a:solidFill>
            <a:prstDash val="solid"/>
            <a:round/>
            <a:headEnd type="none" w="med" len="med"/>
            <a:tailEnd type="none" w="med" len="med"/>
          </a:ln>
        </p:spPr>
        <p:txBody>
          <a:bodyPr anchor="ctr"/>
          <a:lstStyle/>
          <a:p>
            <a:pPr lvl="0" indent="0" algn="ctr"/>
            <a:r>
              <a:rPr lang="zh-CN" altLang="en-US" sz="2400" b="1" dirty="0">
                <a:solidFill>
                  <a:srgbClr val="000000"/>
                </a:solidFill>
                <a:ea typeface="宋体" panose="02010600030101010101" pitchFamily="2" charset="-122"/>
              </a:rPr>
              <a:t>二、特种设备</a:t>
            </a:r>
            <a:endParaRPr lang="zh-CN" altLang="en-US" sz="2400" b="1" dirty="0">
              <a:solidFill>
                <a:srgbClr val="000000"/>
              </a:solidFill>
              <a:ea typeface="宋体" panose="02010600030101010101" pitchFamily="2" charset="-122"/>
            </a:endParaRPr>
          </a:p>
        </p:txBody>
      </p:sp>
      <p:sp>
        <p:nvSpPr>
          <p:cNvPr id="20491" name="圆角矩形标注 11"/>
          <p:cNvSpPr/>
          <p:nvPr/>
        </p:nvSpPr>
        <p:spPr>
          <a:xfrm>
            <a:off x="7423150" y="5680075"/>
            <a:ext cx="1252538" cy="642938"/>
          </a:xfrm>
          <a:prstGeom prst="wedgeRoundRectCallout">
            <a:avLst>
              <a:gd name="adj1" fmla="val -27963"/>
              <a:gd name="adj2" fmla="val -243866"/>
              <a:gd name="adj3" fmla="val 16667"/>
            </a:avLst>
          </a:prstGeom>
          <a:solidFill>
            <a:srgbClr val="FFFF00"/>
          </a:solidFill>
          <a:ln w="12700" cap="flat" cmpd="sng">
            <a:solidFill>
              <a:srgbClr val="FFFF00"/>
            </a:solidFill>
            <a:prstDash val="solid"/>
            <a:bevel/>
            <a:headEnd type="none" w="med" len="med"/>
            <a:tailEnd type="none" w="med" len="med"/>
          </a:ln>
        </p:spPr>
        <p:txBody>
          <a:bodyPr anchor="ctr"/>
          <a:lstStyle/>
          <a:p>
            <a:pPr lvl="0" indent="0" algn="ctr"/>
            <a:r>
              <a:rPr lang="zh-CN" altLang="en-US" sz="1400" b="1" dirty="0">
                <a:solidFill>
                  <a:srgbClr val="000000"/>
                </a:solidFill>
                <a:ea typeface="宋体" panose="02010600030101010101" pitchFamily="2" charset="-122"/>
              </a:rPr>
              <a:t>吊钩锁闭</a:t>
            </a:r>
            <a:endParaRPr lang="zh-CN" altLang="en-US" sz="1400" b="1" dirty="0">
              <a:solidFill>
                <a:srgbClr val="000000"/>
              </a:solidFill>
              <a:ea typeface="宋体" panose="02010600030101010101" pitchFamily="2" charset="-122"/>
            </a:endParaRPr>
          </a:p>
        </p:txBody>
      </p:sp>
      <p:sp>
        <p:nvSpPr>
          <p:cNvPr id="20492" name="圆角矩形标注 2"/>
          <p:cNvSpPr/>
          <p:nvPr/>
        </p:nvSpPr>
        <p:spPr>
          <a:xfrm>
            <a:off x="2187258" y="6004878"/>
            <a:ext cx="1568450" cy="484187"/>
          </a:xfrm>
          <a:prstGeom prst="wedgeRoundRectCallout">
            <a:avLst>
              <a:gd name="adj1" fmla="val -36241"/>
              <a:gd name="adj2" fmla="val -406819"/>
              <a:gd name="adj3" fmla="val 16667"/>
            </a:avLst>
          </a:prstGeom>
          <a:noFill/>
          <a:ln w="28575" cap="flat" cmpd="sng">
            <a:solidFill>
              <a:srgbClr val="FF0000"/>
            </a:solidFill>
            <a:prstDash val="solid"/>
            <a:bevel/>
            <a:headEnd type="none" w="med" len="med"/>
            <a:tailEnd type="none" w="med" len="med"/>
          </a:ln>
        </p:spPr>
        <p:txBody>
          <a:bodyPr anchor="ctr"/>
          <a:lstStyle/>
          <a:p>
            <a:pPr lvl="0" indent="0" algn="ctr"/>
            <a:r>
              <a:rPr lang="zh-CN" altLang="en-US" sz="1400" b="1" dirty="0">
                <a:solidFill>
                  <a:srgbClr val="000000"/>
                </a:solidFill>
                <a:ea typeface="宋体" panose="02010600030101010101" pitchFamily="2" charset="-122"/>
              </a:rPr>
              <a:t>吊钩无锁闭</a:t>
            </a:r>
            <a:endParaRPr lang="zh-CN" altLang="en-US" sz="1400" b="1" dirty="0">
              <a:solidFill>
                <a:srgbClr val="000000"/>
              </a:solidFill>
              <a:ea typeface="宋体" panose="02010600030101010101" pitchFamily="2" charset="-122"/>
            </a:endParaRPr>
          </a:p>
        </p:txBody>
      </p:sp>
    </p:spTree>
  </p:cSld>
  <p:clrMapOvr>
    <a:masterClrMapping/>
  </p:clrMapOvr>
  <p:transition>
    <p:wipe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文本占位符 2"/>
          <p:cNvSpPr>
            <a:spLocks noGrp="1"/>
          </p:cNvSpPr>
          <p:nvPr>
            <p:ph/>
          </p:nvPr>
        </p:nvSpPr>
        <p:spPr>
          <a:xfrm>
            <a:off x="233363" y="1462088"/>
            <a:ext cx="4105275" cy="773112"/>
          </a:xfrm>
          <a:prstGeom prst="rect">
            <a:avLst/>
          </a:prstGeom>
          <a:solidFill>
            <a:srgbClr val="FFFFFF"/>
          </a:solidFill>
          <a:ln w="9525">
            <a:noFill/>
          </a:ln>
        </p:spPr>
        <p:txBody>
          <a:bodyPr vert="horz" wrap="square" lIns="91440" tIns="45720" rIns="91440" bIns="45720" anchor="b"/>
          <a:lstStyle/>
          <a:p>
            <a:pPr marL="0" lvl="0" indent="0" defTabSz="914400">
              <a:lnSpc>
                <a:spcPct val="90000"/>
              </a:lnSpc>
              <a:buFont typeface="Wingdings" panose="05000000000000000000" pitchFamily="2" charset="2"/>
              <a:buNone/>
            </a:pPr>
            <a:endParaRPr lang="en-US" altLang="zh-CN" sz="3000">
              <a:latin typeface="宋体" panose="02010600030101010101" pitchFamily="2" charset="-122"/>
            </a:endParaRPr>
          </a:p>
          <a:p>
            <a:pPr marL="0" lvl="0" indent="0" defTabSz="914400">
              <a:lnSpc>
                <a:spcPct val="90000"/>
              </a:lnSpc>
              <a:buFont typeface="Wingdings" panose="05000000000000000000" pitchFamily="2" charset="2"/>
              <a:buNone/>
            </a:pPr>
            <a:endParaRPr lang="en-US" altLang="zh-CN" sz="3000">
              <a:latin typeface="宋体" panose="02010600030101010101" pitchFamily="2" charset="-122"/>
            </a:endParaRPr>
          </a:p>
          <a:p>
            <a:pPr marL="0" lvl="0" indent="0" defTabSz="914400">
              <a:lnSpc>
                <a:spcPct val="90000"/>
              </a:lnSpc>
              <a:buFont typeface="Wingdings" panose="05000000000000000000" pitchFamily="2" charset="2"/>
              <a:buNone/>
            </a:pPr>
            <a:r>
              <a:rPr lang="zh-CN" altLang="en-US" sz="1600" b="1" dirty="0"/>
              <a:t>隐患：手动葫芦附件损坏，标识不清。</a:t>
            </a:r>
            <a:endParaRPr lang="en-US" altLang="zh-CN" sz="1600" b="1"/>
          </a:p>
          <a:p>
            <a:pPr marL="0" lvl="0" indent="0" defTabSz="914400">
              <a:lnSpc>
                <a:spcPct val="90000"/>
              </a:lnSpc>
              <a:buNone/>
            </a:pPr>
            <a:r>
              <a:rPr lang="zh-CN" altLang="en-US" sz="1600" b="1" dirty="0"/>
              <a:t>危害：起重操作容易造成人员伤害或设备损坏。</a:t>
            </a:r>
            <a:endParaRPr lang="zh-CN" altLang="en-US" sz="1600" b="1" dirty="0"/>
          </a:p>
        </p:txBody>
      </p:sp>
      <p:grpSp>
        <p:nvGrpSpPr>
          <p:cNvPr id="88069" name="组合 8"/>
          <p:cNvGrpSpPr/>
          <p:nvPr/>
        </p:nvGrpSpPr>
        <p:grpSpPr>
          <a:xfrm>
            <a:off x="4429125" y="1214438"/>
            <a:ext cx="214313" cy="5429250"/>
            <a:chOff x="4500562" y="1000108"/>
            <a:chExt cx="142876" cy="5857892"/>
          </a:xfrm>
        </p:grpSpPr>
        <p:sp>
          <p:nvSpPr>
            <p:cNvPr id="10" name="矩形 9"/>
            <p:cNvSpPr/>
            <p:nvPr/>
          </p:nvSpPr>
          <p:spPr>
            <a:xfrm flipH="1">
              <a:off x="4500562" y="1000108"/>
              <a:ext cx="71438" cy="585789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矩形 10"/>
            <p:cNvSpPr/>
            <p:nvPr/>
          </p:nvSpPr>
          <p:spPr>
            <a:xfrm flipH="1">
              <a:off x="4572000" y="1000108"/>
              <a:ext cx="71438" cy="585789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solidFill>
                    <a:srgbClr val="00B050"/>
                  </a:solidFill>
                </a:ln>
                <a:solidFill>
                  <a:srgbClr val="00B050"/>
                </a:solidFill>
                <a:effectLst/>
                <a:uLnTx/>
                <a:uFillTx/>
                <a:latin typeface="+mn-lt"/>
                <a:ea typeface="+mn-ea"/>
                <a:cs typeface="+mn-cs"/>
              </a:endParaRPr>
            </a:p>
          </p:txBody>
        </p:sp>
      </p:grpSp>
      <p:sp>
        <p:nvSpPr>
          <p:cNvPr id="88072" name="文本占位符 4"/>
          <p:cNvSpPr txBox="1"/>
          <p:nvPr/>
        </p:nvSpPr>
        <p:spPr>
          <a:xfrm>
            <a:off x="4881563" y="1452563"/>
            <a:ext cx="4262437" cy="576262"/>
          </a:xfrm>
          <a:prstGeom prst="rect">
            <a:avLst/>
          </a:prstGeom>
          <a:noFill/>
          <a:ln w="9525">
            <a:noFill/>
          </a:ln>
        </p:spPr>
        <p:txBody>
          <a:bodyPr anchor="b"/>
          <a:lstStyle/>
          <a:p>
            <a:pPr lvl="0"/>
            <a:endParaRPr lang="zh-CN" altLang="en-US" b="1" dirty="0">
              <a:latin typeface="宋体" panose="02010600030101010101" pitchFamily="2" charset="-122"/>
              <a:ea typeface="宋体" panose="02010600030101010101" pitchFamily="2" charset="-122"/>
            </a:endParaRPr>
          </a:p>
          <a:p>
            <a:pPr lvl="0"/>
            <a:endParaRPr lang="zh-CN" altLang="en-US" b="1" dirty="0">
              <a:latin typeface="宋体" panose="02010600030101010101" pitchFamily="2" charset="-122"/>
              <a:ea typeface="宋体" panose="02010600030101010101" pitchFamily="2" charset="-122"/>
            </a:endParaRPr>
          </a:p>
          <a:p>
            <a:pPr lvl="0"/>
            <a:endParaRPr lang="zh-CN" altLang="en-US" b="1" dirty="0">
              <a:latin typeface="宋体" panose="02010600030101010101" pitchFamily="2" charset="-122"/>
              <a:ea typeface="宋体" panose="02010600030101010101" pitchFamily="2" charset="-122"/>
            </a:endParaRPr>
          </a:p>
          <a:p>
            <a:pPr lvl="0"/>
            <a:endParaRPr lang="zh-CN" altLang="en-US" b="1" dirty="0">
              <a:latin typeface="宋体" panose="02010600030101010101" pitchFamily="2" charset="-122"/>
              <a:ea typeface="宋体" panose="02010600030101010101" pitchFamily="2" charset="-122"/>
            </a:endParaRPr>
          </a:p>
          <a:p>
            <a:pPr lvl="0"/>
            <a:r>
              <a:rPr lang="zh-CN" altLang="en-US" b="1" dirty="0">
                <a:latin typeface="宋体" panose="02010600030101010101" pitchFamily="2" charset="-122"/>
                <a:ea typeface="宋体" panose="02010600030101010101" pitchFamily="2" charset="-122"/>
              </a:rPr>
              <a:t>标准：附件完好、标示清楚，定期定人检验</a:t>
            </a:r>
            <a:r>
              <a:rPr lang="zh-CN" altLang="en-US" b="1" dirty="0">
                <a:latin typeface="Arial" panose="020B0604020202020204" pitchFamily="34" charset="0"/>
                <a:ea typeface="宋体" panose="02010600030101010101" pitchFamily="2" charset="-122"/>
              </a:rPr>
              <a:t>。</a:t>
            </a:r>
            <a:endParaRPr lang="zh-CN" altLang="en-US" sz="1700" b="1" dirty="0">
              <a:latin typeface="宋体" panose="02010600030101010101" pitchFamily="2" charset="-122"/>
              <a:ea typeface="宋体" panose="02010600030101010101" pitchFamily="2" charset="-122"/>
            </a:endParaRPr>
          </a:p>
        </p:txBody>
      </p:sp>
      <p:sp>
        <p:nvSpPr>
          <p:cNvPr id="88073" name="TextBox 14"/>
          <p:cNvSpPr txBox="1"/>
          <p:nvPr/>
        </p:nvSpPr>
        <p:spPr>
          <a:xfrm>
            <a:off x="8501063" y="6215063"/>
            <a:ext cx="184150" cy="366712"/>
          </a:xfrm>
          <a:prstGeom prst="rect">
            <a:avLst/>
          </a:prstGeom>
          <a:noFill/>
          <a:ln w="9525">
            <a:noFill/>
          </a:ln>
        </p:spPr>
        <p:txBody>
          <a:bodyPr wrap="none">
            <a:spAutoFit/>
          </a:bodyPr>
          <a:lstStyle/>
          <a:p>
            <a:pPr lvl="0"/>
            <a:endParaRPr lang="zh-CN" altLang="en-US" dirty="0">
              <a:latin typeface="Arial" panose="020B0604020202020204" pitchFamily="34" charset="0"/>
              <a:ea typeface="宋体" panose="02010600030101010101" pitchFamily="2" charset="-122"/>
            </a:endParaRPr>
          </a:p>
        </p:txBody>
      </p:sp>
      <p:pic>
        <p:nvPicPr>
          <p:cNvPr id="88074" name="图片 88073"/>
          <p:cNvPicPr>
            <a:picLocks noChangeAspect="1"/>
          </p:cNvPicPr>
          <p:nvPr/>
        </p:nvPicPr>
        <p:blipFill>
          <a:blip r:embed="rId1" cstate="email"/>
          <a:stretch>
            <a:fillRect/>
          </a:stretch>
        </p:blipFill>
        <p:spPr>
          <a:xfrm>
            <a:off x="947738" y="2205038"/>
            <a:ext cx="3036887" cy="3800475"/>
          </a:xfrm>
          <a:prstGeom prst="rect">
            <a:avLst/>
          </a:prstGeom>
          <a:noFill/>
          <a:ln w="9525">
            <a:noFill/>
          </a:ln>
        </p:spPr>
      </p:pic>
      <p:pic>
        <p:nvPicPr>
          <p:cNvPr id="88075" name="图片 88074"/>
          <p:cNvPicPr>
            <a:picLocks noChangeAspect="1"/>
          </p:cNvPicPr>
          <p:nvPr/>
        </p:nvPicPr>
        <p:blipFill>
          <a:blip r:embed="rId2" cstate="print"/>
          <a:stretch>
            <a:fillRect/>
          </a:stretch>
        </p:blipFill>
        <p:spPr>
          <a:xfrm>
            <a:off x="5272088" y="2328863"/>
            <a:ext cx="3178175" cy="3400425"/>
          </a:xfrm>
          <a:prstGeom prst="rect">
            <a:avLst/>
          </a:prstGeom>
          <a:noFill/>
          <a:ln w="9525">
            <a:noFill/>
          </a:ln>
        </p:spPr>
      </p:pic>
      <p:sp>
        <p:nvSpPr>
          <p:cNvPr id="88076" name="Rectangular Callout 1"/>
          <p:cNvSpPr/>
          <p:nvPr/>
        </p:nvSpPr>
        <p:spPr>
          <a:xfrm>
            <a:off x="2052955" y="5981700"/>
            <a:ext cx="1797050" cy="600075"/>
          </a:xfrm>
          <a:prstGeom prst="wedgeRectCallout">
            <a:avLst>
              <a:gd name="adj1" fmla="val -27759"/>
              <a:gd name="adj2" fmla="val -300991"/>
            </a:avLst>
          </a:prstGeom>
          <a:noFill/>
          <a:ln w="28575" cap="flat" cmpd="sng">
            <a:solidFill>
              <a:srgbClr val="FF0000"/>
            </a:solidFill>
            <a:prstDash val="solid"/>
            <a:bevel/>
            <a:headEnd type="none" w="med" len="med"/>
            <a:tailEnd type="none" w="med" len="med"/>
          </a:ln>
        </p:spPr>
        <p:txBody>
          <a:bodyPr anchor="ctr">
            <a:noAutofit/>
          </a:bodyPr>
          <a:lstStyle/>
          <a:p>
            <a:pPr lvl="0" algn="ctr"/>
            <a:r>
              <a:rPr lang="zh-CN" altLang="en-US" sz="1400" b="1" dirty="0">
                <a:solidFill>
                  <a:srgbClr val="000000"/>
                </a:solidFill>
                <a:ea typeface="宋体" panose="02010600030101010101" pitchFamily="2" charset="-122"/>
                <a:cs typeface="+mn-ea"/>
                <a:sym typeface="+mn-ea"/>
              </a:rPr>
              <a:t>防脱钩弹簧挡板损坏、标示不清</a:t>
            </a:r>
            <a:endParaRPr lang="zh-CN" altLang="en-US" sz="1400" b="1" dirty="0">
              <a:solidFill>
                <a:srgbClr val="000000"/>
              </a:solidFill>
              <a:ea typeface="宋体" panose="02010600030101010101" pitchFamily="2" charset="-122"/>
              <a:cs typeface="+mn-ea"/>
              <a:sym typeface="+mn-ea"/>
            </a:endParaRPr>
          </a:p>
        </p:txBody>
      </p:sp>
      <p:sp>
        <p:nvSpPr>
          <p:cNvPr id="88077" name="Rectangular Callout 1"/>
          <p:cNvSpPr/>
          <p:nvPr/>
        </p:nvSpPr>
        <p:spPr>
          <a:xfrm>
            <a:off x="5786438" y="5972175"/>
            <a:ext cx="1984375" cy="641350"/>
          </a:xfrm>
          <a:prstGeom prst="wedgeRectCallout">
            <a:avLst>
              <a:gd name="adj1" fmla="val -27759"/>
              <a:gd name="adj2" fmla="val -300991"/>
            </a:avLst>
          </a:prstGeom>
          <a:solidFill>
            <a:srgbClr val="FFFF00"/>
          </a:solidFill>
          <a:ln w="12700" cap="flat" cmpd="sng">
            <a:solidFill>
              <a:schemeClr val="accent1"/>
            </a:solidFill>
            <a:prstDash val="solid"/>
            <a:bevel/>
            <a:headEnd type="none" w="med" len="med"/>
            <a:tailEnd type="none" w="med" len="med"/>
          </a:ln>
        </p:spPr>
        <p:txBody>
          <a:bodyPr anchor="ctr">
            <a:noAutofit/>
          </a:bodyPr>
          <a:lstStyle/>
          <a:p>
            <a:pPr lvl="0" algn="ctr"/>
            <a:r>
              <a:rPr lang="zh-CN" altLang="en-US" sz="1400" b="1" dirty="0">
                <a:solidFill>
                  <a:srgbClr val="000000"/>
                </a:solidFill>
                <a:ea typeface="宋体" panose="02010600030101010101" pitchFamily="2" charset="-122"/>
                <a:cs typeface="+mn-ea"/>
                <a:sym typeface="+mn-ea"/>
              </a:rPr>
              <a:t>附件完好，标示清楚</a:t>
            </a:r>
            <a:endParaRPr lang="zh-CN" altLang="en-US" sz="1400" b="1" dirty="0">
              <a:solidFill>
                <a:srgbClr val="000000"/>
              </a:solidFill>
              <a:ea typeface="宋体" panose="02010600030101010101" pitchFamily="2" charset="-122"/>
              <a:cs typeface="+mn-ea"/>
              <a:sym typeface="+mn-ea"/>
            </a:endParaRPr>
          </a:p>
        </p:txBody>
      </p:sp>
      <p:sp>
        <p:nvSpPr>
          <p:cNvPr id="88078" name="Rectangular Callout 1"/>
          <p:cNvSpPr/>
          <p:nvPr/>
        </p:nvSpPr>
        <p:spPr>
          <a:xfrm>
            <a:off x="5767388" y="5969000"/>
            <a:ext cx="1984375" cy="641350"/>
          </a:xfrm>
          <a:prstGeom prst="wedgeRectCallout">
            <a:avLst>
              <a:gd name="adj1" fmla="val 33199"/>
              <a:gd name="adj2" fmla="val -260889"/>
            </a:avLst>
          </a:prstGeom>
          <a:solidFill>
            <a:srgbClr val="FFFF00"/>
          </a:solidFill>
          <a:ln w="19050" cap="flat" cmpd="sng">
            <a:solidFill>
              <a:srgbClr val="00B050"/>
            </a:solidFill>
            <a:prstDash val="solid"/>
            <a:round/>
            <a:headEnd type="none" w="med" len="med"/>
            <a:tailEnd type="none" w="med" len="med"/>
          </a:ln>
        </p:spPr>
        <p:txBody>
          <a:bodyPr anchor="t">
            <a:noAutofit/>
          </a:bodyPr>
          <a:lstStyle/>
          <a:p>
            <a:pPr lvl="0" algn="ctr"/>
            <a:r>
              <a:rPr lang="zh-CN" altLang="en-US" sz="1600" b="1" dirty="0">
                <a:solidFill>
                  <a:srgbClr val="00B050"/>
                </a:solidFill>
                <a:ea typeface="宋体" panose="02010600030101010101" pitchFamily="2" charset="-122"/>
                <a:cs typeface="+mn-ea"/>
                <a:sym typeface="+mn-ea"/>
              </a:rPr>
              <a:t>附件完好，标示清楚</a:t>
            </a:r>
            <a:endParaRPr lang="zh-CN" altLang="en-US" sz="1600" b="1" dirty="0">
              <a:solidFill>
                <a:srgbClr val="00B050"/>
              </a:solidFill>
              <a:ea typeface="宋体" panose="02010600030101010101" pitchFamily="2" charset="-122"/>
              <a:cs typeface="+mn-ea"/>
              <a:sym typeface="+mn-ea"/>
            </a:endParaRPr>
          </a:p>
        </p:txBody>
      </p:sp>
      <p:sp>
        <p:nvSpPr>
          <p:cNvPr id="20490" name="圆角矩形 10"/>
          <p:cNvSpPr/>
          <p:nvPr/>
        </p:nvSpPr>
        <p:spPr>
          <a:xfrm>
            <a:off x="141923" y="47625"/>
            <a:ext cx="2116137" cy="458788"/>
          </a:xfrm>
          <a:prstGeom prst="roundRect">
            <a:avLst>
              <a:gd name="adj" fmla="val 16667"/>
            </a:avLst>
          </a:prstGeom>
          <a:solidFill>
            <a:srgbClr val="FF6600"/>
          </a:solidFill>
          <a:ln w="12700" cap="flat" cmpd="sng">
            <a:solidFill>
              <a:srgbClr val="005D5D"/>
            </a:solidFill>
            <a:prstDash val="solid"/>
            <a:round/>
            <a:headEnd type="none" w="med" len="med"/>
            <a:tailEnd type="none" w="med" len="med"/>
          </a:ln>
        </p:spPr>
        <p:txBody>
          <a:bodyPr anchor="ctr"/>
          <a:lstStyle/>
          <a:p>
            <a:pPr lvl="0" indent="0" algn="ctr"/>
            <a:r>
              <a:rPr lang="zh-CN" altLang="en-US" sz="2400" b="1" dirty="0">
                <a:solidFill>
                  <a:srgbClr val="000000"/>
                </a:solidFill>
                <a:ea typeface="宋体" panose="02010600030101010101" pitchFamily="2" charset="-122"/>
              </a:rPr>
              <a:t>二、特种设备</a:t>
            </a:r>
            <a:endParaRPr lang="zh-CN" altLang="en-US" sz="2400" b="1" dirty="0">
              <a:solidFill>
                <a:srgbClr val="000000"/>
              </a:solidFill>
              <a:ea typeface="宋体" panose="02010600030101010101" pitchFamily="2"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Box 38"/>
          <p:cNvSpPr/>
          <p:nvPr/>
        </p:nvSpPr>
        <p:spPr>
          <a:xfrm>
            <a:off x="-108520" y="548680"/>
            <a:ext cx="9144000" cy="973137"/>
          </a:xfrm>
          <a:prstGeom prst="rect">
            <a:avLst/>
          </a:prstGeom>
          <a:noFill/>
          <a:ln w="9525">
            <a:noFill/>
          </a:ln>
        </p:spPr>
        <p:txBody>
          <a:bodyPr wrap="square" anchor="t">
            <a:spAutoFit/>
          </a:bodyPr>
          <a:lstStyle/>
          <a:p>
            <a:pPr lvl="0" indent="0" algn="ctr"/>
            <a:r>
              <a:rPr lang="zh-CN" altLang="en-US" sz="5400" dirty="0">
                <a:solidFill>
                  <a:srgbClr val="000000"/>
                </a:solidFill>
                <a:latin typeface="隶书" panose="02010509060101010101" pitchFamily="1" charset="-122"/>
                <a:ea typeface="隶书" panose="02010509060101010101" pitchFamily="1" charset="-122"/>
                <a:sym typeface="隶书" panose="02010509060101010101" pitchFamily="1" charset="-122"/>
              </a:rPr>
              <a:t>三、管道设备</a:t>
            </a:r>
            <a:endParaRPr lang="zh-CN" altLang="en-US" sz="5400" dirty="0">
              <a:solidFill>
                <a:srgbClr val="000000"/>
              </a:solidFill>
              <a:latin typeface="隶书" panose="02010509060101010101" pitchFamily="1" charset="-122"/>
              <a:ea typeface="隶书" panose="02010509060101010101" pitchFamily="1" charset="-122"/>
              <a:sym typeface="隶书" panose="02010509060101010101" pitchFamily="1"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文本框 4"/>
          <p:cNvSpPr/>
          <p:nvPr/>
        </p:nvSpPr>
        <p:spPr>
          <a:xfrm>
            <a:off x="928688" y="1331913"/>
            <a:ext cx="3629025" cy="777875"/>
          </a:xfrm>
          <a:prstGeom prst="rect">
            <a:avLst/>
          </a:prstGeom>
          <a:noFill/>
          <a:ln w="9525">
            <a:noFill/>
          </a:ln>
        </p:spPr>
        <p:txBody>
          <a:bodyPr anchor="t">
            <a:spAutoFit/>
          </a:bodyPr>
          <a:lstStyle/>
          <a:p>
            <a:pPr lvl="0" indent="0">
              <a:lnSpc>
                <a:spcPct val="125000"/>
              </a:lnSpc>
            </a:pPr>
            <a:r>
              <a:rPr lang="zh-CN" altLang="en-US" b="1" dirty="0">
                <a:latin typeface="微软雅黑" panose="020B0503020204020204" pitchFamily="2" charset="-122"/>
                <a:ea typeface="微软雅黑" panose="020B0503020204020204" pitchFamily="2" charset="-122"/>
                <a:sym typeface="微软雅黑" panose="020B0503020204020204" pitchFamily="2" charset="-122"/>
              </a:rPr>
              <a:t>隐患：</a:t>
            </a:r>
            <a:r>
              <a:rPr lang="zh-CN" altLang="en-US" dirty="0">
                <a:latin typeface="微软雅黑" panose="020B0503020204020204" pitchFamily="2" charset="-122"/>
                <a:ea typeface="微软雅黑" panose="020B0503020204020204" pitchFamily="2" charset="-122"/>
                <a:sym typeface="微软雅黑" panose="020B0503020204020204" pitchFamily="2" charset="-122"/>
              </a:rPr>
              <a:t>设备管道堵住行走通道。</a:t>
            </a:r>
            <a:endParaRPr lang="zh-CN" altLang="en-US" dirty="0">
              <a:latin typeface="微软雅黑" panose="020B0503020204020204" pitchFamily="2" charset="-122"/>
              <a:ea typeface="微软雅黑" panose="020B0503020204020204" pitchFamily="2" charset="-122"/>
              <a:sym typeface="微软雅黑" panose="020B0503020204020204" pitchFamily="2" charset="-122"/>
            </a:endParaRPr>
          </a:p>
          <a:p>
            <a:pPr lvl="0" indent="0">
              <a:lnSpc>
                <a:spcPct val="125000"/>
              </a:lnSpc>
            </a:pPr>
            <a:r>
              <a:rPr lang="zh-CN" altLang="en-US" b="1" dirty="0">
                <a:latin typeface="微软雅黑" panose="020B0503020204020204" pitchFamily="2" charset="-122"/>
                <a:ea typeface="微软雅黑" panose="020B0503020204020204" pitchFamily="2" charset="-122"/>
                <a:sym typeface="微软雅黑" panose="020B0503020204020204" pitchFamily="2" charset="-122"/>
              </a:rPr>
              <a:t>危害：</a:t>
            </a:r>
            <a:r>
              <a:rPr lang="zh-CN" altLang="en-US" dirty="0">
                <a:latin typeface="微软雅黑" panose="020B0503020204020204" pitchFamily="2" charset="-122"/>
                <a:ea typeface="微软雅黑" panose="020B0503020204020204" pitchFamily="2" charset="-122"/>
                <a:sym typeface="微软雅黑" panose="020B0503020204020204" pitchFamily="2" charset="-122"/>
              </a:rPr>
              <a:t>发生事故无法及时逃生。</a:t>
            </a:r>
            <a:endParaRPr lang="zh-CN" altLang="en-US" dirty="0">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2530" name="文本框 5"/>
          <p:cNvSpPr/>
          <p:nvPr/>
        </p:nvSpPr>
        <p:spPr>
          <a:xfrm>
            <a:off x="4949508" y="1403668"/>
            <a:ext cx="3829050" cy="384175"/>
          </a:xfrm>
          <a:prstGeom prst="rect">
            <a:avLst/>
          </a:prstGeom>
          <a:noFill/>
          <a:ln w="9525">
            <a:noFill/>
          </a:ln>
        </p:spPr>
        <p:txBody>
          <a:bodyPr anchor="t">
            <a:spAutoFit/>
          </a:bodyPr>
          <a:lstStyle/>
          <a:p>
            <a:pPr lvl="0" indent="0"/>
            <a:r>
              <a:rPr lang="zh-CN" altLang="en-US"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标准</a:t>
            </a:r>
            <a:r>
              <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：架设行走平台。</a:t>
            </a:r>
            <a:endPar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pic>
        <p:nvPicPr>
          <p:cNvPr id="22531" name="图片 30" descr="IMG_20160128_101546"/>
          <p:cNvPicPr>
            <a:picLocks noChangeAspect="1"/>
          </p:cNvPicPr>
          <p:nvPr/>
        </p:nvPicPr>
        <p:blipFill>
          <a:blip r:embed="rId1" cstate="print"/>
          <a:stretch>
            <a:fillRect/>
          </a:stretch>
        </p:blipFill>
        <p:spPr>
          <a:xfrm>
            <a:off x="541338" y="2519363"/>
            <a:ext cx="3786187" cy="2747962"/>
          </a:xfrm>
          <a:prstGeom prst="rect">
            <a:avLst/>
          </a:prstGeom>
          <a:noFill/>
          <a:ln w="9525">
            <a:noFill/>
          </a:ln>
        </p:spPr>
      </p:pic>
      <p:pic>
        <p:nvPicPr>
          <p:cNvPr id="22532" name="图片 3" descr="IMG_20160801_164741"/>
          <p:cNvPicPr>
            <a:picLocks noChangeAspect="1"/>
          </p:cNvPicPr>
          <p:nvPr/>
        </p:nvPicPr>
        <p:blipFill>
          <a:blip r:embed="rId2" cstate="print"/>
          <a:stretch>
            <a:fillRect/>
          </a:stretch>
        </p:blipFill>
        <p:spPr>
          <a:xfrm>
            <a:off x="4949825" y="2501900"/>
            <a:ext cx="3790950" cy="2747963"/>
          </a:xfrm>
          <a:prstGeom prst="rect">
            <a:avLst/>
          </a:prstGeom>
          <a:noFill/>
          <a:ln w="9525">
            <a:noFill/>
          </a:ln>
        </p:spPr>
      </p:pic>
      <p:grpSp>
        <p:nvGrpSpPr>
          <p:cNvPr id="22533" name="组合 22533"/>
          <p:cNvGrpSpPr/>
          <p:nvPr/>
        </p:nvGrpSpPr>
        <p:grpSpPr>
          <a:xfrm>
            <a:off x="4557713" y="1254125"/>
            <a:ext cx="142875" cy="5041900"/>
            <a:chOff x="0" y="0"/>
            <a:chExt cx="142876" cy="5857892"/>
          </a:xfrm>
        </p:grpSpPr>
        <p:sp>
          <p:nvSpPr>
            <p:cNvPr id="22534" name="矩形 18"/>
            <p:cNvSpPr/>
            <p:nvPr/>
          </p:nvSpPr>
          <p:spPr>
            <a:xfrm flipH="1">
              <a:off x="0" y="0"/>
              <a:ext cx="71439" cy="5857892"/>
            </a:xfrm>
            <a:prstGeom prst="rect">
              <a:avLst/>
            </a:prstGeom>
            <a:solidFill>
              <a:srgbClr val="FF000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FFFFFF"/>
                </a:solidFill>
                <a:ea typeface="宋体" panose="02010600030101010101" pitchFamily="2" charset="-122"/>
              </a:endParaRPr>
            </a:p>
          </p:txBody>
        </p:sp>
        <p:sp>
          <p:nvSpPr>
            <p:cNvPr id="22535" name="矩形 19"/>
            <p:cNvSpPr/>
            <p:nvPr/>
          </p:nvSpPr>
          <p:spPr>
            <a:xfrm flipH="1">
              <a:off x="71439" y="0"/>
              <a:ext cx="71437" cy="5857892"/>
            </a:xfrm>
            <a:prstGeom prst="rect">
              <a:avLst/>
            </a:prstGeom>
            <a:solidFill>
              <a:srgbClr val="00B05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00B050"/>
                </a:solidFill>
                <a:ea typeface="宋体" panose="02010600030101010101" pitchFamily="2" charset="-122"/>
              </a:endParaRPr>
            </a:p>
          </p:txBody>
        </p:sp>
      </p:grpSp>
      <p:sp>
        <p:nvSpPr>
          <p:cNvPr id="22536" name="TextBox 14"/>
          <p:cNvSpPr/>
          <p:nvPr/>
        </p:nvSpPr>
        <p:spPr>
          <a:xfrm>
            <a:off x="284163" y="69850"/>
            <a:ext cx="2093912" cy="457200"/>
          </a:xfrm>
          <a:prstGeom prst="rect">
            <a:avLst/>
          </a:prstGeom>
          <a:solidFill>
            <a:srgbClr val="00B0F0"/>
          </a:solidFill>
          <a:ln w="9525">
            <a:noFill/>
          </a:ln>
        </p:spPr>
        <p:txBody>
          <a:bodyPr wrap="square" anchor="t">
            <a:spAutoFit/>
          </a:bodyPr>
          <a:lstStyle/>
          <a:p>
            <a:pPr lvl="0" indent="0" algn="ctr"/>
            <a:r>
              <a:rPr lang="zh-CN" altLang="en-US" sz="2400" b="1" dirty="0">
                <a:latin typeface="Arial" panose="020B0604020202020204" pitchFamily="34" charset="0"/>
                <a:ea typeface="宋体" panose="02010600030101010101" pitchFamily="2" charset="-122"/>
                <a:sym typeface="Arial" panose="020B0604020202020204" pitchFamily="34" charset="0"/>
              </a:rPr>
              <a:t>三、管道设施</a:t>
            </a:r>
            <a:endParaRPr lang="zh-CN" altLang="en-US" sz="2400" b="1" dirty="0">
              <a:latin typeface="Arial" panose="020B0604020202020204" pitchFamily="34" charset="0"/>
              <a:ea typeface="宋体" panose="02010600030101010101" pitchFamily="2" charset="-122"/>
              <a:sym typeface="Arial" panose="020B0604020202020204" pitchFamily="34" charset="0"/>
            </a:endParaRPr>
          </a:p>
        </p:txBody>
      </p:sp>
      <p:sp>
        <p:nvSpPr>
          <p:cNvPr id="22538" name="圆角矩形标注 11"/>
          <p:cNvSpPr/>
          <p:nvPr/>
        </p:nvSpPr>
        <p:spPr>
          <a:xfrm>
            <a:off x="2554605" y="5383848"/>
            <a:ext cx="1203325" cy="642937"/>
          </a:xfrm>
          <a:prstGeom prst="wedgeRoundRectCallout">
            <a:avLst>
              <a:gd name="adj1" fmla="val -35551"/>
              <a:gd name="adj2" fmla="val -194606"/>
              <a:gd name="adj3" fmla="val 16667"/>
            </a:avLst>
          </a:prstGeom>
          <a:noFill/>
          <a:ln w="28575" cap="flat" cmpd="sng">
            <a:solidFill>
              <a:srgbClr val="FF0000"/>
            </a:solidFill>
            <a:prstDash val="solid"/>
            <a:bevel/>
            <a:headEnd type="none" w="med" len="med"/>
            <a:tailEnd type="none" w="med" len="med"/>
          </a:ln>
        </p:spPr>
        <p:txBody>
          <a:bodyPr anchor="ctr"/>
          <a:lstStyle/>
          <a:p>
            <a:pPr lvl="0" indent="0" algn="ctr"/>
            <a:r>
              <a:rPr lang="zh-CN" altLang="en-US" sz="1400" b="1" dirty="0">
                <a:solidFill>
                  <a:srgbClr val="000000"/>
                </a:solidFill>
                <a:ea typeface="宋体" panose="02010600030101010101" pitchFamily="2" charset="-122"/>
              </a:rPr>
              <a:t>无行走平台</a:t>
            </a:r>
            <a:endParaRPr lang="zh-CN" altLang="en-US" sz="1400" b="1" dirty="0">
              <a:solidFill>
                <a:srgbClr val="000000"/>
              </a:solidFill>
              <a:ea typeface="宋体" panose="02010600030101010101" pitchFamily="2" charset="-122"/>
            </a:endParaRPr>
          </a:p>
        </p:txBody>
      </p:sp>
      <p:sp>
        <p:nvSpPr>
          <p:cNvPr id="22539" name="圆角矩形标注 1"/>
          <p:cNvSpPr/>
          <p:nvPr/>
        </p:nvSpPr>
        <p:spPr>
          <a:xfrm>
            <a:off x="6542088" y="5267325"/>
            <a:ext cx="1387498" cy="590567"/>
          </a:xfrm>
          <a:prstGeom prst="wedgeRoundRectCallout">
            <a:avLst>
              <a:gd name="adj1" fmla="val -42611"/>
              <a:gd name="adj2" fmla="val -164338"/>
              <a:gd name="adj3" fmla="val 16667"/>
            </a:avLst>
          </a:prstGeom>
          <a:solidFill>
            <a:srgbClr val="FFC000"/>
          </a:solidFill>
          <a:ln w="12700" cap="flat" cmpd="sng">
            <a:solidFill>
              <a:srgbClr val="005D5D"/>
            </a:solidFill>
            <a:prstDash val="solid"/>
            <a:miter/>
            <a:headEnd type="none" w="med" len="med"/>
            <a:tailEnd type="none" w="med" len="med"/>
          </a:ln>
        </p:spPr>
        <p:txBody>
          <a:bodyPr anchor="ctr"/>
          <a:lstStyle/>
          <a:p>
            <a:pPr lvl="0" indent="0" algn="ctr"/>
            <a:r>
              <a:rPr lang="zh-CN" altLang="en-US" sz="1400" b="1" dirty="0">
                <a:solidFill>
                  <a:srgbClr val="000000"/>
                </a:solidFill>
                <a:ea typeface="宋体" panose="02010600030101010101" pitchFamily="2" charset="-122"/>
              </a:rPr>
              <a:t>架设行走平台</a:t>
            </a:r>
            <a:endParaRPr lang="zh-CN" altLang="en-US" sz="1400" b="1" dirty="0">
              <a:solidFill>
                <a:srgbClr val="000000"/>
              </a:solidFill>
              <a:ea typeface="宋体" panose="02010600030101010101" pitchFamily="2"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3" name="组合 23553"/>
          <p:cNvGrpSpPr/>
          <p:nvPr/>
        </p:nvGrpSpPr>
        <p:grpSpPr>
          <a:xfrm>
            <a:off x="827088" y="2640013"/>
            <a:ext cx="7459662" cy="3787775"/>
            <a:chOff x="-172766" y="162330"/>
            <a:chExt cx="6660727" cy="4068152"/>
          </a:xfrm>
        </p:grpSpPr>
        <p:grpSp>
          <p:nvGrpSpPr>
            <p:cNvPr id="23554" name="组合 23554"/>
            <p:cNvGrpSpPr>
              <a:grpSpLocks noChangeAspect="1"/>
            </p:cNvGrpSpPr>
            <p:nvPr/>
          </p:nvGrpSpPr>
          <p:grpSpPr>
            <a:xfrm>
              <a:off x="-172766" y="162330"/>
              <a:ext cx="6660727" cy="3361981"/>
              <a:chOff x="-172766" y="165784"/>
              <a:chExt cx="6660727" cy="3433513"/>
            </a:xfrm>
          </p:grpSpPr>
          <p:pic>
            <p:nvPicPr>
              <p:cNvPr id="23555" name="图片 1" descr="C:\Users\2222222\Desktop\12.4\IMG_0736.JPGIMG_0736"/>
              <p:cNvPicPr/>
              <p:nvPr/>
            </p:nvPicPr>
            <p:blipFill>
              <a:blip r:embed="rId1" cstate="email"/>
              <a:stretch>
                <a:fillRect/>
              </a:stretch>
            </p:blipFill>
            <p:spPr>
              <a:xfrm rot="5400000">
                <a:off x="-333223" y="375399"/>
                <a:ext cx="3384355" cy="3063438"/>
              </a:xfrm>
              <a:prstGeom prst="rect">
                <a:avLst/>
              </a:prstGeom>
              <a:noFill/>
              <a:ln w="19050" cap="flat" cmpd="sng">
                <a:solidFill>
                  <a:srgbClr val="FF0000"/>
                </a:solidFill>
                <a:prstDash val="solid"/>
                <a:bevel/>
                <a:headEnd type="none" w="med" len="med"/>
                <a:tailEnd type="none" w="med" len="med"/>
              </a:ln>
            </p:spPr>
          </p:pic>
          <p:pic>
            <p:nvPicPr>
              <p:cNvPr id="23556" name="图片 2" descr="C:\Users\2222222\Desktop\12.4\IMG_0737.JPGIMG_0737"/>
              <p:cNvPicPr>
                <a:picLocks noChangeAspect="1"/>
              </p:cNvPicPr>
              <p:nvPr/>
            </p:nvPicPr>
            <p:blipFill>
              <a:blip r:embed="rId2" cstate="email"/>
              <a:stretch>
                <a:fillRect/>
              </a:stretch>
            </p:blipFill>
            <p:spPr>
              <a:xfrm rot="5400000">
                <a:off x="3343770" y="407624"/>
                <a:ext cx="3386031" cy="2902351"/>
              </a:xfrm>
              <a:prstGeom prst="rect">
                <a:avLst/>
              </a:prstGeom>
              <a:noFill/>
              <a:ln w="19050" cap="flat" cmpd="sng">
                <a:solidFill>
                  <a:srgbClr val="00B050"/>
                </a:solidFill>
                <a:prstDash val="solid"/>
                <a:bevel/>
                <a:headEnd type="none" w="med" len="med"/>
                <a:tailEnd type="none" w="med" len="med"/>
              </a:ln>
            </p:spPr>
          </p:pic>
        </p:grpSp>
        <p:sp>
          <p:nvSpPr>
            <p:cNvPr id="23557" name="圆角矩形标注 6"/>
            <p:cNvSpPr/>
            <p:nvPr/>
          </p:nvSpPr>
          <p:spPr>
            <a:xfrm>
              <a:off x="237214" y="3315546"/>
              <a:ext cx="1500198" cy="705336"/>
            </a:xfrm>
            <a:prstGeom prst="wedgeRoundRectCallout">
              <a:avLst>
                <a:gd name="adj1" fmla="val -12662"/>
                <a:gd name="adj2" fmla="val -187032"/>
                <a:gd name="adj3" fmla="val 16667"/>
              </a:avLst>
            </a:prstGeom>
            <a:solidFill>
              <a:srgbClr val="FFFFFF"/>
            </a:solidFill>
            <a:ln w="19050" cap="flat" cmpd="sng">
              <a:solidFill>
                <a:srgbClr val="FF0000"/>
              </a:solidFill>
              <a:prstDash val="solid"/>
              <a:bevel/>
              <a:headEnd type="none" w="med" len="med"/>
              <a:tailEnd type="none" w="med" len="med"/>
            </a:ln>
          </p:spPr>
          <p:txBody>
            <a:bodyPr anchor="t"/>
            <a:lstStyle/>
            <a:p>
              <a:pPr lvl="0" indent="0"/>
              <a:r>
                <a:rPr lang="zh-CN" altLang="en-US" sz="1400" b="1" dirty="0">
                  <a:latin typeface="Arial" panose="020B0604020202020204" pitchFamily="34" charset="0"/>
                  <a:ea typeface="宋体" panose="02010600030101010101" pitchFamily="2" charset="-122"/>
                  <a:sym typeface="Arial" panose="020B0604020202020204" pitchFamily="34" charset="0"/>
                </a:rPr>
                <a:t>管道无物料标识及走向</a:t>
              </a:r>
              <a:endParaRPr lang="zh-CN" altLang="en-US" sz="1400" b="1" dirty="0">
                <a:latin typeface="Arial" panose="020B0604020202020204" pitchFamily="34" charset="0"/>
                <a:ea typeface="宋体" panose="02010600030101010101" pitchFamily="2" charset="-122"/>
                <a:sym typeface="Arial" panose="020B0604020202020204" pitchFamily="34" charset="0"/>
              </a:endParaRPr>
            </a:p>
          </p:txBody>
        </p:sp>
        <p:sp>
          <p:nvSpPr>
            <p:cNvPr id="23558" name="圆角矩形标注 8"/>
            <p:cNvSpPr/>
            <p:nvPr/>
          </p:nvSpPr>
          <p:spPr>
            <a:xfrm>
              <a:off x="4841079" y="3525146"/>
              <a:ext cx="1500198" cy="705336"/>
            </a:xfrm>
            <a:prstGeom prst="wedgeRoundRectCallout">
              <a:avLst>
                <a:gd name="adj1" fmla="val 18954"/>
                <a:gd name="adj2" fmla="val -316676"/>
                <a:gd name="adj3" fmla="val 16667"/>
              </a:avLst>
            </a:prstGeom>
            <a:solidFill>
              <a:srgbClr val="FFFF00"/>
            </a:solidFill>
            <a:ln w="19050" cap="flat" cmpd="sng">
              <a:solidFill>
                <a:srgbClr val="00B050"/>
              </a:solidFill>
              <a:prstDash val="solid"/>
              <a:bevel/>
              <a:headEnd type="none" w="med" len="med"/>
              <a:tailEnd type="none" w="med" len="med"/>
            </a:ln>
          </p:spPr>
          <p:txBody>
            <a:bodyPr anchor="t"/>
            <a:lstStyle/>
            <a:p>
              <a:pPr lvl="0" indent="0"/>
              <a:r>
                <a:rPr lang="zh-CN" altLang="en-US" sz="1400" b="1" dirty="0">
                  <a:latin typeface="Arial" panose="020B0604020202020204" pitchFamily="34" charset="0"/>
                  <a:ea typeface="宋体" panose="02010600030101010101" pitchFamily="2" charset="-122"/>
                  <a:sym typeface="Arial" panose="020B0604020202020204" pitchFamily="34" charset="0"/>
                </a:rPr>
                <a:t>标识清楚，有物料走向</a:t>
              </a:r>
              <a:endParaRPr lang="zh-CN" altLang="en-US" sz="1400" b="1" dirty="0">
                <a:latin typeface="Arial" panose="020B0604020202020204" pitchFamily="34" charset="0"/>
                <a:ea typeface="宋体" panose="02010600030101010101" pitchFamily="2" charset="-122"/>
                <a:sym typeface="Arial" panose="020B0604020202020204" pitchFamily="34" charset="0"/>
              </a:endParaRPr>
            </a:p>
          </p:txBody>
        </p:sp>
      </p:grpSp>
      <p:sp>
        <p:nvSpPr>
          <p:cNvPr id="23559" name="文本占位符 2"/>
          <p:cNvSpPr/>
          <p:nvPr/>
        </p:nvSpPr>
        <p:spPr>
          <a:xfrm>
            <a:off x="827088" y="1418273"/>
            <a:ext cx="3175000" cy="1006475"/>
          </a:xfrm>
          <a:prstGeom prst="rect">
            <a:avLst/>
          </a:prstGeom>
          <a:noFill/>
          <a:ln w="9525">
            <a:noFill/>
          </a:ln>
        </p:spPr>
        <p:txBody>
          <a:bodyPr anchor="b"/>
          <a:lstStyle/>
          <a:p>
            <a:pPr lvl="0" indent="0"/>
            <a:r>
              <a:rPr lang="zh-CN" altLang="en-US" b="1" dirty="0">
                <a:latin typeface="微软雅黑" panose="020B0503020204020204" pitchFamily="2" charset="-122"/>
                <a:ea typeface="微软雅黑" panose="020B0503020204020204" pitchFamily="2" charset="-122"/>
                <a:sym typeface="Arial" panose="020B0604020202020204" pitchFamily="34" charset="0"/>
              </a:rPr>
              <a:t>隐患：</a:t>
            </a:r>
            <a:r>
              <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管道标识不明晰。</a:t>
            </a:r>
            <a:endParaRPr lang="zh-CN" altLang="en-US"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endParaRPr>
          </a:p>
          <a:p>
            <a:pPr lvl="0" indent="0">
              <a:spcBef>
                <a:spcPct val="20000"/>
              </a:spcBef>
            </a:pPr>
            <a:r>
              <a:rPr lang="zh-CN" altLang="en-US"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危害：</a:t>
            </a:r>
            <a:r>
              <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无法辨别管路内物料情况及流向。</a:t>
            </a:r>
            <a:endParaRPr lang="zh-CN" altLang="en-US" dirty="0">
              <a:solidFill>
                <a:srgbClr val="FF0000"/>
              </a:solidFill>
              <a:latin typeface="微软雅黑" panose="020B0503020204020204" pitchFamily="2" charset="-122"/>
              <a:ea typeface="微软雅黑" panose="020B0503020204020204" pitchFamily="2" charset="-122"/>
              <a:sym typeface="Arial" panose="020B0604020202020204" pitchFamily="34" charset="0"/>
            </a:endParaRPr>
          </a:p>
        </p:txBody>
      </p:sp>
      <p:sp>
        <p:nvSpPr>
          <p:cNvPr id="23560" name="文本占位符 4"/>
          <p:cNvSpPr/>
          <p:nvPr/>
        </p:nvSpPr>
        <p:spPr>
          <a:xfrm>
            <a:off x="5000625" y="1426845"/>
            <a:ext cx="3286125" cy="669925"/>
          </a:xfrm>
          <a:prstGeom prst="rect">
            <a:avLst/>
          </a:prstGeom>
          <a:noFill/>
          <a:ln w="9525">
            <a:noFill/>
          </a:ln>
        </p:spPr>
        <p:txBody>
          <a:bodyPr anchor="b"/>
          <a:lstStyle/>
          <a:p>
            <a:pPr lvl="0" indent="0"/>
            <a:endParaRPr lang="zh-CN" altLang="en-US" sz="1700" b="1" dirty="0">
              <a:latin typeface="宋体" panose="02010600030101010101" pitchFamily="2" charset="-122"/>
              <a:ea typeface="宋体" panose="02010600030101010101" pitchFamily="2" charset="-122"/>
              <a:sym typeface="Arial" panose="020B0604020202020204" pitchFamily="34" charset="0"/>
            </a:endParaRPr>
          </a:p>
          <a:p>
            <a:pPr lvl="0" indent="0"/>
            <a:endParaRPr lang="zh-CN" altLang="en-US" sz="1700" b="1" dirty="0">
              <a:solidFill>
                <a:srgbClr val="000000"/>
              </a:solidFill>
              <a:latin typeface="宋体" panose="02010600030101010101" pitchFamily="2" charset="-122"/>
              <a:ea typeface="宋体" panose="02010600030101010101" pitchFamily="2" charset="-122"/>
              <a:sym typeface="宋体" panose="02010600030101010101" pitchFamily="2" charset="-122"/>
            </a:endParaRPr>
          </a:p>
          <a:p>
            <a:pPr lvl="0" indent="0"/>
            <a:endParaRPr lang="zh-CN" altLang="en-US" sz="1700" b="1" dirty="0">
              <a:latin typeface="宋体" panose="02010600030101010101" pitchFamily="2" charset="-122"/>
              <a:ea typeface="宋体" panose="02010600030101010101" pitchFamily="2" charset="-122"/>
              <a:sym typeface="Arial" panose="020B0604020202020204" pitchFamily="34" charset="0"/>
            </a:endParaRPr>
          </a:p>
          <a:p>
            <a:pPr lvl="0" indent="0"/>
            <a:endParaRPr lang="zh-CN" altLang="en-US" sz="1700" b="1" dirty="0">
              <a:solidFill>
                <a:srgbClr val="000000"/>
              </a:solidFill>
              <a:latin typeface="宋体" panose="02010600030101010101" pitchFamily="2" charset="-122"/>
              <a:ea typeface="宋体" panose="02010600030101010101" pitchFamily="2" charset="-122"/>
              <a:sym typeface="宋体" panose="02010600030101010101" pitchFamily="2" charset="-122"/>
            </a:endParaRPr>
          </a:p>
          <a:p>
            <a:pPr lvl="0" indent="0"/>
            <a:endParaRPr lang="zh-CN" altLang="en-US" sz="1700" b="1" dirty="0">
              <a:latin typeface="宋体" panose="02010600030101010101" pitchFamily="2" charset="-122"/>
              <a:ea typeface="宋体" panose="02010600030101010101" pitchFamily="2" charset="-122"/>
              <a:sym typeface="Arial" panose="020B0604020202020204" pitchFamily="34" charset="0"/>
            </a:endParaRPr>
          </a:p>
          <a:p>
            <a:pPr lvl="0" indent="0"/>
            <a:endParaRPr lang="zh-CN" altLang="en-US" sz="1700" b="1" dirty="0">
              <a:solidFill>
                <a:srgbClr val="000000"/>
              </a:solidFill>
              <a:latin typeface="宋体" panose="02010600030101010101" pitchFamily="2" charset="-122"/>
              <a:ea typeface="宋体" panose="02010600030101010101" pitchFamily="2" charset="-122"/>
              <a:sym typeface="宋体" panose="02010600030101010101" pitchFamily="2" charset="-122"/>
            </a:endParaRPr>
          </a:p>
          <a:p>
            <a:pPr lvl="0" indent="0"/>
            <a:endParaRPr lang="zh-CN" altLang="en-US" sz="1700" b="1" dirty="0">
              <a:latin typeface="宋体" panose="02010600030101010101" pitchFamily="2" charset="-122"/>
              <a:ea typeface="宋体" panose="02010600030101010101" pitchFamily="2" charset="-122"/>
              <a:sym typeface="Arial" panose="020B0604020202020204" pitchFamily="34" charset="0"/>
            </a:endParaRPr>
          </a:p>
          <a:p>
            <a:pPr lvl="0" indent="0"/>
            <a:endParaRPr lang="zh-CN" altLang="en-US" sz="1700" b="1" dirty="0">
              <a:solidFill>
                <a:srgbClr val="000000"/>
              </a:solidFill>
              <a:latin typeface="宋体" panose="02010600030101010101" pitchFamily="2" charset="-122"/>
              <a:ea typeface="宋体" panose="02010600030101010101" pitchFamily="2" charset="-122"/>
              <a:sym typeface="宋体" panose="02010600030101010101" pitchFamily="2" charset="-122"/>
            </a:endParaRPr>
          </a:p>
          <a:p>
            <a:pPr lvl="0" indent="0"/>
            <a:endParaRPr lang="zh-CN" altLang="en-US" sz="1700" b="1" dirty="0">
              <a:latin typeface="宋体" panose="02010600030101010101" pitchFamily="2" charset="-122"/>
              <a:ea typeface="宋体" panose="02010600030101010101" pitchFamily="2" charset="-122"/>
              <a:sym typeface="Arial" panose="020B0604020202020204" pitchFamily="34" charset="0"/>
            </a:endParaRPr>
          </a:p>
          <a:p>
            <a:pPr lvl="0" indent="0"/>
            <a:r>
              <a:rPr lang="zh-CN" altLang="en-US" b="1" dirty="0">
                <a:latin typeface="微软雅黑" panose="020B0503020204020204" pitchFamily="2" charset="-122"/>
                <a:ea typeface="微软雅黑" panose="020B0503020204020204" pitchFamily="2" charset="-122"/>
                <a:sym typeface="Arial" panose="020B0604020202020204" pitchFamily="34" charset="0"/>
              </a:rPr>
              <a:t>标准：</a:t>
            </a:r>
            <a:r>
              <a:rPr lang="zh-CN" altLang="en-US" dirty="0">
                <a:latin typeface="微软雅黑" panose="020B0503020204020204" pitchFamily="2" charset="-122"/>
                <a:ea typeface="微软雅黑" panose="020B0503020204020204" pitchFamily="2" charset="-122"/>
                <a:sym typeface="Arial" panose="020B0604020202020204" pitchFamily="34" charset="0"/>
              </a:rPr>
              <a:t>能清楚的标识管路内物料</a:t>
            </a:r>
            <a:r>
              <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情况。</a:t>
            </a:r>
            <a:endParaRPr lang="en-US" altLang="zh-CN"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3562" name="TextBox 14"/>
          <p:cNvSpPr/>
          <p:nvPr/>
        </p:nvSpPr>
        <p:spPr>
          <a:xfrm>
            <a:off x="284163" y="69850"/>
            <a:ext cx="2093912" cy="457200"/>
          </a:xfrm>
          <a:prstGeom prst="rect">
            <a:avLst/>
          </a:prstGeom>
          <a:solidFill>
            <a:srgbClr val="00B0F0"/>
          </a:solidFill>
          <a:ln w="9525">
            <a:noFill/>
          </a:ln>
        </p:spPr>
        <p:txBody>
          <a:bodyPr wrap="square" anchor="t">
            <a:spAutoFit/>
          </a:bodyPr>
          <a:lstStyle/>
          <a:p>
            <a:pPr lvl="0" indent="0" algn="ctr"/>
            <a:r>
              <a:rPr lang="zh-CN" altLang="en-US" sz="2400" b="1" dirty="0">
                <a:latin typeface="Arial" panose="020B0604020202020204" pitchFamily="34" charset="0"/>
                <a:ea typeface="宋体" panose="02010600030101010101" pitchFamily="2" charset="-122"/>
                <a:sym typeface="Arial" panose="020B0604020202020204" pitchFamily="34" charset="0"/>
              </a:rPr>
              <a:t>三、管道设施</a:t>
            </a:r>
            <a:endParaRPr lang="zh-CN" altLang="en-US" sz="2400" b="1" dirty="0">
              <a:latin typeface="Arial" panose="020B0604020202020204" pitchFamily="34" charset="0"/>
              <a:ea typeface="宋体" panose="02010600030101010101" pitchFamily="2" charset="-122"/>
              <a:sym typeface="Arial" panose="020B0604020202020204" pitchFamily="34" charset="0"/>
            </a:endParaRPr>
          </a:p>
        </p:txBody>
      </p:sp>
      <p:grpSp>
        <p:nvGrpSpPr>
          <p:cNvPr id="23563" name="组合 23563"/>
          <p:cNvGrpSpPr/>
          <p:nvPr/>
        </p:nvGrpSpPr>
        <p:grpSpPr>
          <a:xfrm>
            <a:off x="4558030" y="1419225"/>
            <a:ext cx="142875" cy="5008245"/>
            <a:chOff x="0" y="0"/>
            <a:chExt cx="142876" cy="5857892"/>
          </a:xfrm>
        </p:grpSpPr>
        <p:sp>
          <p:nvSpPr>
            <p:cNvPr id="23564" name="矩形 18"/>
            <p:cNvSpPr/>
            <p:nvPr/>
          </p:nvSpPr>
          <p:spPr>
            <a:xfrm flipH="1">
              <a:off x="0" y="0"/>
              <a:ext cx="71439" cy="5857892"/>
            </a:xfrm>
            <a:prstGeom prst="rect">
              <a:avLst/>
            </a:prstGeom>
            <a:solidFill>
              <a:srgbClr val="FF000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FFFFFF"/>
                </a:solidFill>
                <a:ea typeface="宋体" panose="02010600030101010101" pitchFamily="2" charset="-122"/>
              </a:endParaRPr>
            </a:p>
          </p:txBody>
        </p:sp>
        <p:sp>
          <p:nvSpPr>
            <p:cNvPr id="23565" name="矩形 11"/>
            <p:cNvSpPr/>
            <p:nvPr/>
          </p:nvSpPr>
          <p:spPr>
            <a:xfrm flipH="1">
              <a:off x="71439" y="0"/>
              <a:ext cx="71437" cy="5857892"/>
            </a:xfrm>
            <a:prstGeom prst="rect">
              <a:avLst/>
            </a:prstGeom>
            <a:solidFill>
              <a:srgbClr val="00B05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00B050"/>
                </a:solidFill>
                <a:ea typeface="宋体" panose="02010600030101010101" pitchFamily="2" charset="-122"/>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3"/>
          <p:cNvSpPr/>
          <p:nvPr/>
        </p:nvSpPr>
        <p:spPr>
          <a:xfrm>
            <a:off x="5470525" y="2174875"/>
            <a:ext cx="184150" cy="457200"/>
          </a:xfrm>
          <a:prstGeom prst="rect">
            <a:avLst/>
          </a:prstGeom>
          <a:noFill/>
          <a:ln w="9525">
            <a:noFill/>
          </a:ln>
        </p:spPr>
        <p:txBody>
          <a:bodyPr wrap="none" anchor="t">
            <a:spAutoFit/>
          </a:bodyPr>
          <a:lstStyle/>
          <a:p>
            <a:pPr lvl="0" indent="0" eaLnBrk="0" hangingPunct="0"/>
            <a:endParaRPr lang="zh-CN" altLang="en-US" sz="2400">
              <a:solidFill>
                <a:srgbClr val="000000"/>
              </a:solidFill>
              <a:latin typeface="Verdana" panose="020B0604030504040204" pitchFamily="2" charset="0"/>
              <a:ea typeface="黑体" panose="02010609060101010101" pitchFamily="1" charset="-122"/>
              <a:sym typeface="Verdana" panose="020B0604030504040204" pitchFamily="2" charset="0"/>
            </a:endParaRPr>
          </a:p>
        </p:txBody>
      </p:sp>
      <p:sp>
        <p:nvSpPr>
          <p:cNvPr id="24579" name="Rectangle 7"/>
          <p:cNvSpPr/>
          <p:nvPr/>
        </p:nvSpPr>
        <p:spPr>
          <a:xfrm>
            <a:off x="440690" y="1254125"/>
            <a:ext cx="4117340" cy="1463040"/>
          </a:xfrm>
          <a:prstGeom prst="rect">
            <a:avLst/>
          </a:prstGeom>
          <a:noFill/>
          <a:ln w="9525">
            <a:noFill/>
          </a:ln>
        </p:spPr>
        <p:txBody>
          <a:bodyPr wrap="square" anchor="t">
            <a:spAutoFit/>
          </a:bodyPr>
          <a:lstStyle/>
          <a:p>
            <a:pPr lvl="0" indent="0" algn="l">
              <a:lnSpc>
                <a:spcPct val="125000"/>
              </a:lnSpc>
              <a:spcBef>
                <a:spcPts val="0"/>
              </a:spcBef>
              <a:spcAft>
                <a:spcPts val="0"/>
              </a:spcAft>
            </a:pPr>
            <a:r>
              <a:rPr lang="zh-CN" altLang="en-US" b="1" dirty="0">
                <a:latin typeface="微软雅黑" panose="020B0503020204020204" pitchFamily="2" charset="-122"/>
                <a:ea typeface="微软雅黑" panose="020B0503020204020204" pitchFamily="2" charset="-122"/>
                <a:sym typeface="微软雅黑" panose="020B0503020204020204" pitchFamily="2" charset="-122"/>
              </a:rPr>
              <a:t>隐患</a:t>
            </a:r>
            <a:r>
              <a:rPr lang="en-US" altLang="x-none" b="1" dirty="0">
                <a:latin typeface="微软雅黑" panose="020B0503020204020204" pitchFamily="2" charset="-122"/>
                <a:ea typeface="微软雅黑" panose="020B0503020204020204" pitchFamily="2" charset="-122"/>
                <a:sym typeface="微软雅黑" panose="020B0503020204020204" pitchFamily="2" charset="-122"/>
              </a:rPr>
              <a:t>:</a:t>
            </a:r>
            <a:r>
              <a:rPr lang="zh-CN" altLang="en-US" dirty="0">
                <a:latin typeface="微软雅黑" panose="020B0503020204020204" pitchFamily="2" charset="-122"/>
                <a:ea typeface="微软雅黑" panose="020B0503020204020204" pitchFamily="2" charset="-122"/>
                <a:sym typeface="微软雅黑" panose="020B0503020204020204" pitchFamily="2" charset="-122"/>
              </a:rPr>
              <a:t>管道法兰缺少螺丝。</a:t>
            </a:r>
            <a:endParaRPr lang="zh-CN" altLang="en-US" dirty="0">
              <a:latin typeface="微软雅黑" panose="020B0503020204020204" pitchFamily="2" charset="-122"/>
              <a:ea typeface="微软雅黑" panose="020B0503020204020204" pitchFamily="2" charset="-122"/>
              <a:sym typeface="微软雅黑" panose="020B0503020204020204" pitchFamily="2" charset="-122"/>
            </a:endParaRPr>
          </a:p>
          <a:p>
            <a:pPr lvl="0" indent="0" algn="l">
              <a:lnSpc>
                <a:spcPct val="125000"/>
              </a:lnSpc>
              <a:spcBef>
                <a:spcPts val="0"/>
              </a:spcBef>
              <a:spcAft>
                <a:spcPts val="0"/>
              </a:spcAft>
            </a:pPr>
            <a:r>
              <a:rPr lang="zh-CN" altLang="en-US" b="1" dirty="0">
                <a:latin typeface="微软雅黑" panose="020B0503020204020204" pitchFamily="2" charset="-122"/>
                <a:ea typeface="微软雅黑" panose="020B0503020204020204" pitchFamily="2" charset="-122"/>
                <a:sym typeface="微软雅黑" panose="020B0503020204020204" pitchFamily="2" charset="-122"/>
              </a:rPr>
              <a:t>危害：</a:t>
            </a:r>
            <a:r>
              <a:rPr lang="zh-CN" altLang="en-US" dirty="0">
                <a:latin typeface="微软雅黑" panose="020B0503020204020204" pitchFamily="2" charset="-122"/>
                <a:ea typeface="微软雅黑" panose="020B0503020204020204" pitchFamily="2" charset="-122"/>
                <a:sym typeface="微软雅黑" panose="020B0503020204020204" pitchFamily="2" charset="-122"/>
              </a:rPr>
              <a:t>容易导致螺丝松动，法兰密封不严。导致人员设备伤害。</a:t>
            </a:r>
            <a:endParaRPr lang="zh-CN" altLang="en-US" dirty="0">
              <a:latin typeface="微软雅黑" panose="020B0503020204020204" pitchFamily="2" charset="-122"/>
              <a:ea typeface="微软雅黑" panose="020B0503020204020204" pitchFamily="2" charset="-122"/>
              <a:sym typeface="微软雅黑" panose="020B0503020204020204" pitchFamily="2" charset="-122"/>
            </a:endParaRPr>
          </a:p>
          <a:p>
            <a:pPr lvl="0" indent="0" algn="l">
              <a:spcBef>
                <a:spcPct val="25000"/>
              </a:spcBef>
              <a:spcAft>
                <a:spcPct val="20000"/>
              </a:spcAft>
            </a:pPr>
            <a:endParaRPr lang="zh-CN" altLang="en-US" dirty="0">
              <a:latin typeface="微软雅黑" panose="020B0503020204020204" pitchFamily="2" charset="-122"/>
              <a:ea typeface="微软雅黑" panose="020B0503020204020204" pitchFamily="2" charset="-122"/>
              <a:sym typeface="微软雅黑" panose="020B0503020204020204" pitchFamily="2" charset="-122"/>
            </a:endParaRPr>
          </a:p>
        </p:txBody>
      </p:sp>
      <p:pic>
        <p:nvPicPr>
          <p:cNvPr id="2" name="Picture 2"/>
          <p:cNvPicPr/>
          <p:nvPr/>
        </p:nvPicPr>
        <p:blipFill>
          <a:blip r:embed="rId1" cstate="email"/>
          <a:stretch>
            <a:fillRect/>
          </a:stretch>
        </p:blipFill>
        <p:spPr>
          <a:xfrm>
            <a:off x="552450" y="2385060"/>
            <a:ext cx="3600450" cy="3600450"/>
          </a:xfrm>
          <a:prstGeom prst="rect">
            <a:avLst/>
          </a:prstGeom>
          <a:noFill/>
          <a:ln w="9525">
            <a:noFill/>
          </a:ln>
        </p:spPr>
      </p:pic>
      <p:pic>
        <p:nvPicPr>
          <p:cNvPr id="24580" name="图片 1"/>
          <p:cNvPicPr/>
          <p:nvPr/>
        </p:nvPicPr>
        <p:blipFill>
          <a:blip r:embed="rId2" cstate="email"/>
          <a:stretch>
            <a:fillRect/>
          </a:stretch>
        </p:blipFill>
        <p:spPr>
          <a:xfrm>
            <a:off x="5065395" y="2385060"/>
            <a:ext cx="3600450" cy="3600450"/>
          </a:xfrm>
          <a:prstGeom prst="rect">
            <a:avLst/>
          </a:prstGeom>
          <a:noFill/>
          <a:ln w="9525">
            <a:noFill/>
          </a:ln>
        </p:spPr>
      </p:pic>
      <p:sp>
        <p:nvSpPr>
          <p:cNvPr id="24582" name="Rectangle 7"/>
          <p:cNvSpPr/>
          <p:nvPr/>
        </p:nvSpPr>
        <p:spPr>
          <a:xfrm>
            <a:off x="5065395" y="1254125"/>
            <a:ext cx="3121025" cy="384175"/>
          </a:xfrm>
          <a:prstGeom prst="rect">
            <a:avLst/>
          </a:prstGeom>
          <a:noFill/>
          <a:ln w="9525">
            <a:noFill/>
          </a:ln>
        </p:spPr>
        <p:txBody>
          <a:bodyPr anchor="t">
            <a:spAutoFit/>
          </a:bodyPr>
          <a:lstStyle/>
          <a:p>
            <a:pPr lvl="0" indent="0" algn="ctr">
              <a:spcBef>
                <a:spcPct val="25000"/>
              </a:spcBef>
              <a:spcAft>
                <a:spcPct val="20000"/>
              </a:spcAft>
            </a:pPr>
            <a:r>
              <a:rPr lang="zh-CN" altLang="en-US" b="1" dirty="0">
                <a:latin typeface="微软雅黑" panose="020B0503020204020204" pitchFamily="2" charset="-122"/>
                <a:ea typeface="微软雅黑" panose="020B0503020204020204" pitchFamily="2" charset="-122"/>
                <a:sym typeface="微软雅黑" panose="020B0503020204020204" pitchFamily="2" charset="-122"/>
              </a:rPr>
              <a:t>标准：</a:t>
            </a:r>
            <a:r>
              <a:rPr lang="zh-CN" altLang="en-US" dirty="0">
                <a:latin typeface="微软雅黑" panose="020B0503020204020204" pitchFamily="2" charset="-122"/>
                <a:ea typeface="微软雅黑" panose="020B0503020204020204" pitchFamily="2" charset="-122"/>
                <a:sym typeface="微软雅黑" panose="020B0503020204020204" pitchFamily="2" charset="-122"/>
              </a:rPr>
              <a:t>管道法兰螺丝完好。</a:t>
            </a:r>
            <a:endParaRPr lang="zh-CN" altLang="en-US" dirty="0">
              <a:latin typeface="微软雅黑" panose="020B0503020204020204" pitchFamily="2" charset="-122"/>
              <a:ea typeface="微软雅黑" panose="020B0503020204020204" pitchFamily="2" charset="-122"/>
              <a:sym typeface="微软雅黑" panose="020B0503020204020204" pitchFamily="2" charset="-122"/>
            </a:endParaRPr>
          </a:p>
        </p:txBody>
      </p:sp>
      <p:grpSp>
        <p:nvGrpSpPr>
          <p:cNvPr id="3" name="组合 24582"/>
          <p:cNvGrpSpPr/>
          <p:nvPr/>
        </p:nvGrpSpPr>
        <p:grpSpPr>
          <a:xfrm>
            <a:off x="4558030" y="1254125"/>
            <a:ext cx="142875" cy="5139055"/>
            <a:chOff x="0" y="0"/>
            <a:chExt cx="142876" cy="5857892"/>
          </a:xfrm>
        </p:grpSpPr>
        <p:sp>
          <p:nvSpPr>
            <p:cNvPr id="24583" name="矩形 18"/>
            <p:cNvSpPr/>
            <p:nvPr/>
          </p:nvSpPr>
          <p:spPr>
            <a:xfrm flipH="1">
              <a:off x="0" y="0"/>
              <a:ext cx="71439" cy="5857892"/>
            </a:xfrm>
            <a:prstGeom prst="rect">
              <a:avLst/>
            </a:prstGeom>
            <a:solidFill>
              <a:srgbClr val="FF000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FFFFFF"/>
                </a:solidFill>
                <a:ea typeface="宋体" panose="02010600030101010101" pitchFamily="2" charset="-122"/>
              </a:endParaRPr>
            </a:p>
          </p:txBody>
        </p:sp>
        <p:sp>
          <p:nvSpPr>
            <p:cNvPr id="24584" name="矩形 11"/>
            <p:cNvSpPr/>
            <p:nvPr/>
          </p:nvSpPr>
          <p:spPr>
            <a:xfrm flipH="1">
              <a:off x="71439" y="0"/>
              <a:ext cx="71437" cy="5857892"/>
            </a:xfrm>
            <a:prstGeom prst="rect">
              <a:avLst/>
            </a:prstGeom>
            <a:solidFill>
              <a:srgbClr val="00B05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00B050"/>
                </a:solidFill>
                <a:ea typeface="宋体" panose="02010600030101010101" pitchFamily="2" charset="-122"/>
              </a:endParaRPr>
            </a:p>
          </p:txBody>
        </p:sp>
      </p:grpSp>
      <p:sp>
        <p:nvSpPr>
          <p:cNvPr id="24585" name="TextBox 14"/>
          <p:cNvSpPr/>
          <p:nvPr/>
        </p:nvSpPr>
        <p:spPr>
          <a:xfrm>
            <a:off x="284163" y="69850"/>
            <a:ext cx="2093912" cy="457200"/>
          </a:xfrm>
          <a:prstGeom prst="rect">
            <a:avLst/>
          </a:prstGeom>
          <a:solidFill>
            <a:srgbClr val="00B0F0"/>
          </a:solidFill>
          <a:ln w="9525">
            <a:noFill/>
          </a:ln>
        </p:spPr>
        <p:txBody>
          <a:bodyPr wrap="square" anchor="t">
            <a:spAutoFit/>
          </a:bodyPr>
          <a:lstStyle/>
          <a:p>
            <a:pPr lvl="0" indent="0" algn="ctr"/>
            <a:r>
              <a:rPr lang="zh-CN" altLang="en-US" sz="2400" b="1" dirty="0">
                <a:latin typeface="Arial" panose="020B0604020202020204" pitchFamily="34" charset="0"/>
                <a:ea typeface="宋体" panose="02010600030101010101" pitchFamily="2" charset="-122"/>
                <a:sym typeface="Arial" panose="020B0604020202020204" pitchFamily="34" charset="0"/>
              </a:rPr>
              <a:t>三、管道设施</a:t>
            </a:r>
            <a:endParaRPr lang="zh-CN" altLang="en-US" sz="2400" b="1" dirty="0">
              <a:latin typeface="Arial" panose="020B0604020202020204" pitchFamily="34" charset="0"/>
              <a:ea typeface="宋体" panose="02010600030101010101" pitchFamily="2" charset="-122"/>
              <a:sym typeface="Arial" panose="020B0604020202020204" pitchFamily="34" charset="0"/>
            </a:endParaRPr>
          </a:p>
        </p:txBody>
      </p:sp>
      <p:sp>
        <p:nvSpPr>
          <p:cNvPr id="24586" name="圆角矩形标注 19"/>
          <p:cNvSpPr/>
          <p:nvPr/>
        </p:nvSpPr>
        <p:spPr>
          <a:xfrm>
            <a:off x="6432550" y="5654675"/>
            <a:ext cx="1203325" cy="417531"/>
          </a:xfrm>
          <a:prstGeom prst="wedgeRoundRectCallout">
            <a:avLst>
              <a:gd name="adj1" fmla="val -51231"/>
              <a:gd name="adj2" fmla="val -392750"/>
              <a:gd name="adj3" fmla="val 16667"/>
            </a:avLst>
          </a:prstGeom>
          <a:solidFill>
            <a:srgbClr val="FFFF00"/>
          </a:solidFill>
          <a:ln w="28575" cap="flat" cmpd="sng">
            <a:solidFill>
              <a:srgbClr val="FFFF00"/>
            </a:solidFill>
            <a:prstDash val="solid"/>
            <a:bevel/>
            <a:headEnd type="none" w="med" len="med"/>
            <a:tailEnd type="none" w="med" len="med"/>
          </a:ln>
        </p:spPr>
        <p:txBody>
          <a:bodyPr anchor="ctr"/>
          <a:lstStyle/>
          <a:p>
            <a:pPr lvl="0" indent="0" algn="ctr"/>
            <a:r>
              <a:rPr lang="zh-CN" altLang="en-US" sz="1400" b="1" dirty="0">
                <a:solidFill>
                  <a:srgbClr val="000000"/>
                </a:solidFill>
                <a:ea typeface="宋体" panose="02010600030101010101" pitchFamily="2" charset="-122"/>
              </a:rPr>
              <a:t>螺丝完好</a:t>
            </a:r>
            <a:endParaRPr lang="zh-CN" altLang="en-US" sz="1400" b="1" dirty="0">
              <a:solidFill>
                <a:srgbClr val="000000"/>
              </a:solidFill>
              <a:ea typeface="宋体" panose="02010600030101010101" pitchFamily="2" charset="-122"/>
            </a:endParaRPr>
          </a:p>
        </p:txBody>
      </p:sp>
      <p:sp>
        <p:nvSpPr>
          <p:cNvPr id="24587" name="圆角矩形标注 20"/>
          <p:cNvSpPr/>
          <p:nvPr/>
        </p:nvSpPr>
        <p:spPr>
          <a:xfrm>
            <a:off x="2127250" y="5985510"/>
            <a:ext cx="1204913" cy="642938"/>
          </a:xfrm>
          <a:prstGeom prst="wedgeRoundRectCallout">
            <a:avLst>
              <a:gd name="adj1" fmla="val -46681"/>
              <a:gd name="adj2" fmla="val -205981"/>
              <a:gd name="adj3" fmla="val 16667"/>
            </a:avLst>
          </a:prstGeom>
          <a:noFill/>
          <a:ln w="28575" cap="flat" cmpd="sng">
            <a:solidFill>
              <a:srgbClr val="FF0000"/>
            </a:solidFill>
            <a:prstDash val="solid"/>
            <a:bevel/>
            <a:headEnd type="none" w="med" len="med"/>
            <a:tailEnd type="none" w="med" len="med"/>
          </a:ln>
        </p:spPr>
        <p:txBody>
          <a:bodyPr anchor="ctr"/>
          <a:lstStyle/>
          <a:p>
            <a:pPr lvl="0" indent="0" algn="ctr"/>
            <a:r>
              <a:rPr lang="zh-CN" altLang="en-US" sz="1400" b="1" dirty="0">
                <a:solidFill>
                  <a:srgbClr val="000000"/>
                </a:solidFill>
                <a:ea typeface="宋体" panose="02010600030101010101" pitchFamily="2" charset="-122"/>
              </a:rPr>
              <a:t>缺少螺丝</a:t>
            </a:r>
            <a:endParaRPr lang="zh-CN" altLang="en-US" sz="1400" b="1" dirty="0">
              <a:solidFill>
                <a:srgbClr val="000000"/>
              </a:solidFill>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4579"/>
                                        </p:tgtEl>
                                        <p:attrNameLst>
                                          <p:attrName>style.visibility</p:attrName>
                                        </p:attrNameLst>
                                      </p:cBhvr>
                                      <p:to>
                                        <p:strVal val="visible"/>
                                      </p:to>
                                    </p:set>
                                    <p:anim calcmode="lin" valueType="num">
                                      <p:cBhvr>
                                        <p:cTn id="7" dur="500" fill="hold"/>
                                        <p:tgtEl>
                                          <p:spTgt spid="24579"/>
                                        </p:tgtEl>
                                        <p:attrNameLst>
                                          <p:attrName>ppt_x</p:attrName>
                                        </p:attrNameLst>
                                      </p:cBhvr>
                                      <p:tavLst>
                                        <p:tav tm="0">
                                          <p:val>
                                            <p:strVal val="1+#ppt_w/2"/>
                                          </p:val>
                                        </p:tav>
                                        <p:tav tm="100000">
                                          <p:val>
                                            <p:strVal val="#ppt_x"/>
                                          </p:val>
                                        </p:tav>
                                      </p:tavLst>
                                    </p:anim>
                                    <p:anim calcmode="lin" valueType="num">
                                      <p:cBhvr>
                                        <p:cTn id="8" dur="500" fill="hold"/>
                                        <p:tgtEl>
                                          <p:spTgt spid="2457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24582"/>
                                        </p:tgtEl>
                                        <p:attrNameLst>
                                          <p:attrName>style.visibility</p:attrName>
                                        </p:attrNameLst>
                                      </p:cBhvr>
                                      <p:to>
                                        <p:strVal val="visible"/>
                                      </p:to>
                                    </p:set>
                                    <p:anim calcmode="lin" valueType="num">
                                      <p:cBhvr>
                                        <p:cTn id="13" dur="500" fill="hold"/>
                                        <p:tgtEl>
                                          <p:spTgt spid="24582"/>
                                        </p:tgtEl>
                                        <p:attrNameLst>
                                          <p:attrName>ppt_x</p:attrName>
                                        </p:attrNameLst>
                                      </p:cBhvr>
                                      <p:tavLst>
                                        <p:tav tm="0">
                                          <p:val>
                                            <p:strVal val="1+#ppt_w/2"/>
                                          </p:val>
                                        </p:tav>
                                        <p:tav tm="100000">
                                          <p:val>
                                            <p:strVal val="#ppt_x"/>
                                          </p:val>
                                        </p:tav>
                                      </p:tavLst>
                                    </p:anim>
                                    <p:anim calcmode="lin" valueType="num">
                                      <p:cBhvr>
                                        <p:cTn id="14" dur="500" fill="hold"/>
                                        <p:tgtEl>
                                          <p:spTgt spid="2458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ldLvl="0"/>
      <p:bldP spid="24582" grpId="0" bldLvl="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2"/>
          <p:cNvSpPr>
            <a:spLocks noGrp="1"/>
          </p:cNvSpPr>
          <p:nvPr>
            <p:ph type="ctrTitle"/>
          </p:nvPr>
        </p:nvSpPr>
        <p:spPr>
          <a:xfrm>
            <a:off x="819150" y="1028700"/>
            <a:ext cx="6489700" cy="1325563"/>
          </a:xfrm>
          <a:noFill/>
          <a:ln>
            <a:noFill/>
          </a:ln>
        </p:spPr>
        <p:txBody>
          <a:bodyPr anchor="t"/>
          <a:lstStyle/>
          <a:p>
            <a:pPr algn="l" eaLnBrk="1" hangingPunct="1">
              <a:buNone/>
            </a:pPr>
            <a:r>
              <a:rPr lang="zh-CN" altLang="en-US" sz="3600" b="1" kern="1200" dirty="0">
                <a:latin typeface="+mj-lt"/>
                <a:ea typeface="+mj-ea"/>
                <a:cs typeface="+mj-cs"/>
                <a:sym typeface="Arial" panose="020B0604020202020204" pitchFamily="34" charset="0"/>
              </a:rPr>
              <a:t>                     目的</a:t>
            </a:r>
            <a:endParaRPr lang="zh-CN" altLang="en-US" sz="3600" b="1" kern="1200" dirty="0">
              <a:latin typeface="+mj-lt"/>
              <a:ea typeface="+mj-ea"/>
              <a:cs typeface="+mj-cs"/>
              <a:sym typeface="Arial" panose="020B0604020202020204" pitchFamily="34" charset="0"/>
            </a:endParaRPr>
          </a:p>
        </p:txBody>
      </p:sp>
      <p:pic>
        <p:nvPicPr>
          <p:cNvPr id="4098" name="Picture 9" descr="20085614412340_2"/>
          <p:cNvPicPr>
            <a:picLocks noGrp="1" noChangeAspect="1"/>
          </p:cNvPicPr>
          <p:nvPr>
            <p:ph/>
          </p:nvPr>
        </p:nvPicPr>
        <p:blipFill>
          <a:blip r:embed="rId1" cstate="print"/>
          <a:stretch>
            <a:fillRect/>
          </a:stretch>
        </p:blipFill>
        <p:spPr>
          <a:xfrm>
            <a:off x="5753100" y="3143250"/>
            <a:ext cx="2533650" cy="2657475"/>
          </a:xfrm>
          <a:prstGeom prst="rect">
            <a:avLst/>
          </a:prstGeom>
          <a:noFill/>
          <a:ln w="9525">
            <a:noFill/>
          </a:ln>
        </p:spPr>
      </p:pic>
      <p:sp>
        <p:nvSpPr>
          <p:cNvPr id="4099" name="Text Box 4"/>
          <p:cNvSpPr/>
          <p:nvPr/>
        </p:nvSpPr>
        <p:spPr>
          <a:xfrm>
            <a:off x="1214438" y="2571750"/>
            <a:ext cx="5715000" cy="1922780"/>
          </a:xfrm>
          <a:prstGeom prst="rect">
            <a:avLst/>
          </a:prstGeom>
          <a:noFill/>
          <a:ln w="38100" cap="flat" cmpd="sng">
            <a:solidFill>
              <a:srgbClr val="00FF00"/>
            </a:solidFill>
            <a:prstDash val="dash"/>
            <a:miter/>
            <a:headEnd type="none" w="med" len="med"/>
            <a:tailEnd type="none" w="med" len="med"/>
          </a:ln>
        </p:spPr>
        <p:txBody>
          <a:bodyPr wrap="square" lIns="90170" tIns="46990" rIns="90170" bIns="46990" anchor="t">
            <a:spAutoFit/>
          </a:bodyPr>
          <a:lstStyle/>
          <a:p>
            <a:pPr lvl="0" indent="0">
              <a:buClr>
                <a:srgbClr val="FF0000"/>
              </a:buClr>
              <a:buFont typeface="Wingdings" panose="05000000000000000000" pitchFamily="2" charset="2"/>
              <a:buChar char="Ø"/>
            </a:pPr>
            <a:r>
              <a:rPr lang="zh-CN" altLang="en-US" sz="2400" b="1" dirty="0">
                <a:solidFill>
                  <a:srgbClr val="000000"/>
                </a:solidFill>
                <a:latin typeface="Arial" panose="020B0604020202020204" pitchFamily="34" charset="0"/>
                <a:ea typeface="宋体" panose="02010600030101010101" pitchFamily="2" charset="-122"/>
                <a:sym typeface="Arial" panose="020B0604020202020204" pitchFamily="34" charset="0"/>
              </a:rPr>
              <a:t>提高全体员工对设备隐患的辨别能力。</a:t>
            </a:r>
            <a:endParaRPr lang="en-US" altLang="x-none" sz="2400" b="1" dirty="0">
              <a:solidFill>
                <a:srgbClr val="000000"/>
              </a:solidFill>
              <a:latin typeface="Arial" panose="020B0604020202020204" pitchFamily="34" charset="0"/>
              <a:ea typeface="宋体" panose="02010600030101010101" pitchFamily="2" charset="-122"/>
              <a:sym typeface="Arial" panose="020B0604020202020204" pitchFamily="34" charset="0"/>
            </a:endParaRPr>
          </a:p>
          <a:p>
            <a:pPr lvl="0" indent="0">
              <a:buClr>
                <a:srgbClr val="FF0000"/>
              </a:buClr>
              <a:buFont typeface="Wingdings" panose="05000000000000000000" pitchFamily="2" charset="2"/>
              <a:buChar char="Ø"/>
            </a:pPr>
            <a:endParaRPr lang="zh-CN" altLang="en-US" sz="2400" b="1" dirty="0">
              <a:solidFill>
                <a:srgbClr val="000000"/>
              </a:solidFill>
              <a:latin typeface="Arial" panose="020B0604020202020204" pitchFamily="34" charset="0"/>
              <a:ea typeface="宋体" panose="02010600030101010101" pitchFamily="2" charset="-122"/>
              <a:sym typeface="Arial" panose="020B0604020202020204" pitchFamily="34" charset="0"/>
            </a:endParaRPr>
          </a:p>
          <a:p>
            <a:pPr lvl="0" indent="0">
              <a:buClr>
                <a:srgbClr val="FF0000"/>
              </a:buClr>
              <a:buFont typeface="Wingdings" panose="05000000000000000000" pitchFamily="2" charset="2"/>
              <a:buChar char="Ø"/>
            </a:pPr>
            <a:r>
              <a:rPr lang="zh-CN" altLang="en-US" sz="2400" b="1" dirty="0">
                <a:solidFill>
                  <a:srgbClr val="000000"/>
                </a:solidFill>
                <a:latin typeface="Arial" panose="020B0604020202020204" pitchFamily="34" charset="0"/>
                <a:ea typeface="宋体" panose="02010600030101010101" pitchFamily="2" charset="-122"/>
                <a:sym typeface="Arial" panose="020B0604020202020204" pitchFamily="34" charset="0"/>
              </a:rPr>
              <a:t>及时发现设备故障的前期征兆。</a:t>
            </a:r>
            <a:endParaRPr lang="en-US" altLang="x-none" sz="2400" b="1" dirty="0">
              <a:solidFill>
                <a:srgbClr val="000000"/>
              </a:solidFill>
              <a:latin typeface="Arial" panose="020B0604020202020204" pitchFamily="34" charset="0"/>
              <a:ea typeface="宋体" panose="02010600030101010101" pitchFamily="2" charset="-122"/>
              <a:sym typeface="Arial" panose="020B0604020202020204" pitchFamily="34" charset="0"/>
            </a:endParaRPr>
          </a:p>
          <a:p>
            <a:pPr lvl="0" indent="0">
              <a:buClr>
                <a:srgbClr val="FF0000"/>
              </a:buClr>
              <a:buFont typeface="Wingdings" panose="05000000000000000000" pitchFamily="2" charset="2"/>
              <a:buChar char="Ø"/>
            </a:pPr>
            <a:endParaRPr lang="zh-CN" altLang="en-US" sz="2400" b="1" dirty="0">
              <a:solidFill>
                <a:srgbClr val="000000"/>
              </a:solidFill>
              <a:latin typeface="Arial" panose="020B0604020202020204" pitchFamily="34" charset="0"/>
              <a:ea typeface="宋体" panose="02010600030101010101" pitchFamily="2" charset="-122"/>
              <a:sym typeface="Arial" panose="020B0604020202020204" pitchFamily="34" charset="0"/>
            </a:endParaRPr>
          </a:p>
          <a:p>
            <a:pPr lvl="0" indent="0">
              <a:buClr>
                <a:srgbClr val="FF0000"/>
              </a:buClr>
              <a:buFont typeface="Wingdings" panose="05000000000000000000" pitchFamily="2" charset="2"/>
              <a:buChar char="Ø"/>
            </a:pPr>
            <a:r>
              <a:rPr lang="zh-CN" altLang="en-US" sz="2400" b="1" dirty="0">
                <a:solidFill>
                  <a:srgbClr val="000000"/>
                </a:solidFill>
                <a:latin typeface="Arial" panose="020B0604020202020204" pitchFamily="34" charset="0"/>
                <a:ea typeface="宋体" panose="02010600030101010101" pitchFamily="2" charset="-122"/>
                <a:sym typeface="Arial" panose="020B0604020202020204" pitchFamily="34" charset="0"/>
              </a:rPr>
              <a:t>将设备故障消除在萌芽状态。</a:t>
            </a:r>
            <a:endParaRPr lang="zh-CN" altLang="en-US" sz="2400" b="1" dirty="0">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sp>
        <p:nvSpPr>
          <p:cNvPr id="4100" name="TextBox 4"/>
          <p:cNvSpPr/>
          <p:nvPr/>
        </p:nvSpPr>
        <p:spPr>
          <a:xfrm>
            <a:off x="8286750" y="6357938"/>
            <a:ext cx="301625" cy="369887"/>
          </a:xfrm>
          <a:prstGeom prst="rect">
            <a:avLst/>
          </a:prstGeom>
          <a:noFill/>
          <a:ln w="9525">
            <a:noFill/>
          </a:ln>
        </p:spPr>
        <p:txBody>
          <a:bodyPr wrap="none" anchor="t">
            <a:spAutoFit/>
          </a:bodyPr>
          <a:lstStyle/>
          <a:p>
            <a:pPr lvl="0" indent="0"/>
            <a:r>
              <a:rPr lang="en-US" altLang="x-none" dirty="0">
                <a:solidFill>
                  <a:srgbClr val="000000"/>
                </a:solidFill>
                <a:latin typeface="Arial" panose="020B0604020202020204" pitchFamily="34" charset="0"/>
                <a:ea typeface="宋体" panose="02010600030101010101" pitchFamily="2" charset="-122"/>
                <a:sym typeface="Arial" panose="020B0604020202020204" pitchFamily="34" charset="0"/>
              </a:rPr>
              <a:t>1</a:t>
            </a:r>
            <a:endParaRPr lang="zh-CN" altLang="en-US" dirty="0">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副标题 3074"/>
          <p:cNvSpPr>
            <a:spLocks noGrp="1"/>
          </p:cNvSpPr>
          <p:nvPr>
            <p:ph type="subTitle" idx="1"/>
          </p:nvPr>
        </p:nvSpPr>
        <p:spPr>
          <a:noFill/>
          <a:ln>
            <a:noFill/>
          </a:ln>
        </p:spPr>
        <p:txBody>
          <a:bodyPr anchor="t"/>
          <a:lstStyle/>
          <a:p>
            <a:pPr algn="l" defTabSz="0">
              <a:buNone/>
            </a:pPr>
            <a:r>
              <a:rPr lang="zh-CN" altLang="en-US" sz="2000" b="1" kern="1200" dirty="0">
                <a:latin typeface="宋体" panose="02010600030101010101" pitchFamily="2" charset="-122"/>
                <a:ea typeface="+mn-ea"/>
                <a:cs typeface="+mn-cs"/>
                <a:sym typeface="宋体" panose="02010600030101010101" pitchFamily="2" charset="-122"/>
              </a:rPr>
              <a:t>开封公司</a:t>
            </a:r>
            <a:r>
              <a:rPr lang="en-US" altLang="x-none" sz="2000" b="1" kern="1200" dirty="0">
                <a:latin typeface="宋体" panose="02010600030101010101" pitchFamily="2" charset="-122"/>
                <a:ea typeface="+mn-ea"/>
                <a:cs typeface="+mn-cs"/>
                <a:sym typeface="宋体" panose="02010600030101010101" pitchFamily="2" charset="-122"/>
              </a:rPr>
              <a:t>2016</a:t>
            </a:r>
            <a:r>
              <a:rPr lang="zh-CN" altLang="en-US" sz="2000" b="1" kern="1200" dirty="0">
                <a:latin typeface="宋体" panose="02010600030101010101" pitchFamily="2" charset="-122"/>
                <a:ea typeface="+mn-ea"/>
                <a:cs typeface="+mn-cs"/>
                <a:sym typeface="宋体" panose="02010600030101010101" pitchFamily="2" charset="-122"/>
              </a:rPr>
              <a:t>年</a:t>
            </a:r>
            <a:endParaRPr lang="zh-CN" altLang="en-US" sz="2000" kern="1200" dirty="0">
              <a:latin typeface="+mn-lt"/>
              <a:ea typeface="楷体" panose="02010609060101010101" charset="-122"/>
              <a:cs typeface="+mn-cs"/>
              <a:sym typeface="Arial" panose="020B0604020202020204" pitchFamily="34" charset="0"/>
            </a:endParaRPr>
          </a:p>
        </p:txBody>
      </p:sp>
      <p:sp>
        <p:nvSpPr>
          <p:cNvPr id="25602" name="副标题 3074"/>
          <p:cNvSpPr>
            <a:spLocks noGrp="1"/>
          </p:cNvSpPr>
          <p:nvPr/>
        </p:nvSpPr>
        <p:spPr>
          <a:xfrm>
            <a:off x="6891338" y="5964238"/>
            <a:ext cx="1411287" cy="344487"/>
          </a:xfrm>
          <a:prstGeom prst="rect">
            <a:avLst/>
          </a:prstGeom>
          <a:noFill/>
          <a:ln w="9525">
            <a:noFill/>
          </a:ln>
        </p:spPr>
        <p:txBody>
          <a:bodyPr anchor="t"/>
          <a:lstStyle/>
          <a:p>
            <a:pPr lvl="0" indent="0">
              <a:spcBef>
                <a:spcPct val="20000"/>
              </a:spcBef>
            </a:pPr>
            <a:endParaRPr lang="zh-CN" altLang="en-US" sz="2000">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pic>
        <p:nvPicPr>
          <p:cNvPr id="25603" name="Picture 6" descr="wps_clip_image-3025"/>
          <p:cNvPicPr>
            <a:picLocks noChangeAspect="1"/>
          </p:cNvPicPr>
          <p:nvPr/>
        </p:nvPicPr>
        <p:blipFill>
          <a:blip r:embed="rId1" cstate="email"/>
          <a:stretch>
            <a:fillRect/>
          </a:stretch>
        </p:blipFill>
        <p:spPr>
          <a:xfrm>
            <a:off x="7315200" y="5843588"/>
            <a:ext cx="1404938" cy="465137"/>
          </a:xfrm>
          <a:prstGeom prst="rect">
            <a:avLst/>
          </a:prstGeom>
          <a:noFill/>
          <a:ln w="9525">
            <a:noFill/>
          </a:ln>
        </p:spPr>
      </p:pic>
      <p:sp>
        <p:nvSpPr>
          <p:cNvPr id="25604" name="文本框 8"/>
          <p:cNvSpPr/>
          <p:nvPr/>
        </p:nvSpPr>
        <p:spPr>
          <a:xfrm>
            <a:off x="427038" y="1285875"/>
            <a:ext cx="4973637" cy="933450"/>
          </a:xfrm>
          <a:prstGeom prst="rect">
            <a:avLst/>
          </a:prstGeom>
          <a:noFill/>
          <a:ln w="9525">
            <a:noFill/>
          </a:ln>
        </p:spPr>
        <p:txBody>
          <a:bodyPr anchor="t">
            <a:spAutoFit/>
          </a:bodyPr>
          <a:lstStyle/>
          <a:p>
            <a:pPr lvl="0" indent="0"/>
            <a:endParaRPr lang="zh-CN" altLang="en-US" b="1" dirty="0">
              <a:solidFill>
                <a:srgbClr val="000000"/>
              </a:solidFill>
              <a:latin typeface="微软雅黑" panose="020B0503020204020204" pitchFamily="2" charset="-122"/>
              <a:ea typeface="微软雅黑" panose="020B0503020204020204" pitchFamily="2" charset="-122"/>
              <a:sym typeface="宋体" panose="02010600030101010101" pitchFamily="2" charset="-122"/>
            </a:endParaRPr>
          </a:p>
          <a:p>
            <a:pPr lvl="0" indent="0"/>
            <a:r>
              <a:rPr lang="zh-CN" altLang="en-US" b="1" dirty="0">
                <a:solidFill>
                  <a:srgbClr val="000000"/>
                </a:solidFill>
                <a:latin typeface="微软雅黑" panose="020B0503020204020204" pitchFamily="2" charset="-122"/>
                <a:ea typeface="微软雅黑" panose="020B0503020204020204" pitchFamily="2" charset="-122"/>
                <a:sym typeface="宋体" panose="02010600030101010101" pitchFamily="2" charset="-122"/>
              </a:rPr>
              <a:t>隐患：</a:t>
            </a:r>
            <a:r>
              <a:rPr lang="zh-CN" altLang="en-US" dirty="0">
                <a:solidFill>
                  <a:srgbClr val="000000"/>
                </a:solidFill>
                <a:latin typeface="微软雅黑" panose="020B0503020204020204" pitchFamily="2" charset="-122"/>
                <a:ea typeface="微软雅黑" panose="020B0503020204020204" pitchFamily="2" charset="-122"/>
                <a:sym typeface="宋体" panose="02010600030101010101" pitchFamily="2" charset="-122"/>
              </a:rPr>
              <a:t>无设备标牌。 </a:t>
            </a:r>
            <a:r>
              <a:rPr lang="zh-CN" altLang="en-US" b="1" dirty="0">
                <a:solidFill>
                  <a:srgbClr val="000000"/>
                </a:solidFill>
                <a:latin typeface="微软雅黑" panose="020B0503020204020204" pitchFamily="2" charset="-122"/>
                <a:ea typeface="微软雅黑" panose="020B0503020204020204" pitchFamily="2" charset="-122"/>
                <a:sym typeface="宋体" panose="02010600030101010101" pitchFamily="2" charset="-122"/>
              </a:rPr>
              <a:t>                         </a:t>
            </a:r>
            <a:endParaRPr lang="zh-CN" altLang="en-US" b="1" dirty="0">
              <a:solidFill>
                <a:srgbClr val="000000"/>
              </a:solidFill>
              <a:latin typeface="微软雅黑" panose="020B0503020204020204" pitchFamily="2" charset="-122"/>
              <a:ea typeface="微软雅黑" panose="020B0503020204020204" pitchFamily="2" charset="-122"/>
              <a:sym typeface="宋体" panose="02010600030101010101" pitchFamily="2" charset="-122"/>
            </a:endParaRPr>
          </a:p>
          <a:p>
            <a:pPr lvl="0" indent="0"/>
            <a:r>
              <a:rPr lang="zh-CN" altLang="en-US" b="1" dirty="0">
                <a:solidFill>
                  <a:srgbClr val="000000"/>
                </a:solidFill>
                <a:latin typeface="微软雅黑" panose="020B0503020204020204" pitchFamily="2" charset="-122"/>
                <a:ea typeface="微软雅黑" panose="020B0503020204020204" pitchFamily="2" charset="-122"/>
                <a:sym typeface="宋体" panose="02010600030101010101" pitchFamily="2" charset="-122"/>
              </a:rPr>
              <a:t>危害：</a:t>
            </a:r>
            <a:r>
              <a:rPr lang="zh-CN" altLang="en-US" dirty="0">
                <a:solidFill>
                  <a:srgbClr val="000000"/>
                </a:solidFill>
                <a:latin typeface="微软雅黑" panose="020B0503020204020204" pitchFamily="2" charset="-122"/>
                <a:ea typeface="微软雅黑" panose="020B0503020204020204" pitchFamily="2" charset="-122"/>
                <a:sym typeface="宋体" panose="02010600030101010101" pitchFamily="2" charset="-122"/>
              </a:rPr>
              <a:t>容易发生误操作，造成事故</a:t>
            </a:r>
            <a:r>
              <a:rPr lang="zh-CN" altLang="en-US" b="1" dirty="0">
                <a:solidFill>
                  <a:srgbClr val="000000"/>
                </a:solidFill>
                <a:latin typeface="微软雅黑" panose="020B0503020204020204" pitchFamily="2" charset="-122"/>
                <a:ea typeface="微软雅黑" panose="020B0503020204020204" pitchFamily="2" charset="-122"/>
                <a:sym typeface="宋体" panose="02010600030101010101" pitchFamily="2" charset="-122"/>
              </a:rPr>
              <a:t> 。             </a:t>
            </a:r>
            <a:endParaRPr lang="zh-CN" altLang="en-US" b="1" dirty="0">
              <a:solidFill>
                <a:srgbClr val="000000"/>
              </a:solidFill>
              <a:latin typeface="微软雅黑" panose="020B0503020204020204" pitchFamily="2" charset="-122"/>
              <a:ea typeface="微软雅黑" panose="020B0503020204020204" pitchFamily="2" charset="-122"/>
              <a:sym typeface="宋体" panose="02010600030101010101" pitchFamily="2" charset="-122"/>
            </a:endParaRPr>
          </a:p>
        </p:txBody>
      </p:sp>
      <p:sp>
        <p:nvSpPr>
          <p:cNvPr id="25605" name="文本框 5"/>
          <p:cNvSpPr/>
          <p:nvPr/>
        </p:nvSpPr>
        <p:spPr>
          <a:xfrm>
            <a:off x="5400358" y="1586548"/>
            <a:ext cx="3240087" cy="1664970"/>
          </a:xfrm>
          <a:prstGeom prst="rect">
            <a:avLst/>
          </a:prstGeom>
          <a:noFill/>
          <a:ln w="9525">
            <a:noFill/>
          </a:ln>
        </p:spPr>
        <p:txBody>
          <a:bodyPr anchor="t">
            <a:spAutoFit/>
          </a:bodyPr>
          <a:lstStyle/>
          <a:p>
            <a:pPr lvl="0" indent="0"/>
            <a:r>
              <a:rPr lang="zh-CN" altLang="en-US" b="1" dirty="0">
                <a:solidFill>
                  <a:srgbClr val="000000"/>
                </a:solidFill>
                <a:latin typeface="微软雅黑" panose="020B0503020204020204" pitchFamily="2" charset="-122"/>
                <a:ea typeface="微软雅黑" panose="020B0503020204020204" pitchFamily="2" charset="-122"/>
                <a:sym typeface="宋体" panose="02010600030101010101" pitchFamily="2" charset="-122"/>
              </a:rPr>
              <a:t>标准：</a:t>
            </a:r>
            <a:r>
              <a:rPr lang="zh-CN" altLang="en-US" dirty="0">
                <a:solidFill>
                  <a:srgbClr val="000000"/>
                </a:solidFill>
                <a:latin typeface="微软雅黑" panose="020B0503020204020204" pitchFamily="2" charset="-122"/>
                <a:ea typeface="微软雅黑" panose="020B0503020204020204" pitchFamily="2" charset="-122"/>
                <a:sym typeface="宋体" panose="02010600030101010101" pitchFamily="2" charset="-122"/>
              </a:rPr>
              <a:t>设备标牌悬挂到位。</a:t>
            </a:r>
            <a:endParaRPr lang="zh-CN" altLang="en-US" dirty="0">
              <a:solidFill>
                <a:srgbClr val="000000"/>
              </a:solidFill>
              <a:latin typeface="微软雅黑" panose="020B0503020204020204" pitchFamily="2" charset="-122"/>
              <a:ea typeface="微软雅黑" panose="020B0503020204020204" pitchFamily="2" charset="-122"/>
              <a:sym typeface="宋体" panose="02010600030101010101" pitchFamily="2" charset="-122"/>
            </a:endParaRPr>
          </a:p>
          <a:p>
            <a:pPr lvl="0" indent="0"/>
            <a:r>
              <a:rPr lang="zh-CN" altLang="en-US" sz="2000" b="1" dirty="0">
                <a:solidFill>
                  <a:srgbClr val="000000"/>
                </a:solidFill>
                <a:latin typeface="宋体" panose="02010600030101010101" pitchFamily="2" charset="-122"/>
                <a:ea typeface="宋体" panose="02010600030101010101" pitchFamily="2" charset="-122"/>
                <a:sym typeface="宋体" panose="02010600030101010101" pitchFamily="2" charset="-122"/>
              </a:rPr>
              <a:t>   </a:t>
            </a:r>
            <a:endParaRPr lang="zh-CN" altLang="en-US" sz="2000" b="1" dirty="0">
              <a:solidFill>
                <a:srgbClr val="000000"/>
              </a:solidFill>
              <a:latin typeface="宋体" panose="02010600030101010101" pitchFamily="2" charset="-122"/>
              <a:ea typeface="宋体" panose="02010600030101010101" pitchFamily="2" charset="-122"/>
              <a:sym typeface="宋体" panose="02010600030101010101" pitchFamily="2" charset="-122"/>
            </a:endParaRPr>
          </a:p>
          <a:p>
            <a:pPr lvl="0" indent="0"/>
            <a:endParaRPr lang="zh-CN" altLang="en-US" sz="2000" b="1" dirty="0">
              <a:solidFill>
                <a:srgbClr val="000000"/>
              </a:solidFill>
              <a:latin typeface="宋体" panose="02010600030101010101" pitchFamily="2" charset="-122"/>
              <a:ea typeface="宋体" panose="02010600030101010101" pitchFamily="2" charset="-122"/>
              <a:sym typeface="宋体" panose="02010600030101010101" pitchFamily="2" charset="-122"/>
            </a:endParaRPr>
          </a:p>
          <a:p>
            <a:pPr lvl="0" indent="0"/>
            <a:endParaRPr lang="zh-CN" altLang="en-US" sz="2000" b="1" dirty="0">
              <a:solidFill>
                <a:srgbClr val="000000"/>
              </a:solidFill>
              <a:latin typeface="宋体" panose="02010600030101010101" pitchFamily="2" charset="-122"/>
              <a:ea typeface="宋体" panose="02010600030101010101" pitchFamily="2" charset="-122"/>
              <a:sym typeface="宋体" panose="02010600030101010101" pitchFamily="2" charset="-122"/>
            </a:endParaRPr>
          </a:p>
          <a:p>
            <a:pPr lvl="0" indent="0"/>
            <a:endParaRPr lang="zh-CN" altLang="en-US" sz="2400" dirty="0">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pic>
        <p:nvPicPr>
          <p:cNvPr id="25606" name="图片 90" descr="IMG_20160823_090446"/>
          <p:cNvPicPr/>
          <p:nvPr/>
        </p:nvPicPr>
        <p:blipFill>
          <a:blip r:embed="rId2" cstate="print"/>
          <a:stretch>
            <a:fillRect/>
          </a:stretch>
        </p:blipFill>
        <p:spPr>
          <a:xfrm>
            <a:off x="427355" y="2219325"/>
            <a:ext cx="3209925" cy="3959225"/>
          </a:xfrm>
          <a:prstGeom prst="rect">
            <a:avLst/>
          </a:prstGeom>
          <a:noFill/>
          <a:ln w="9525">
            <a:noFill/>
          </a:ln>
        </p:spPr>
      </p:pic>
      <p:pic>
        <p:nvPicPr>
          <p:cNvPr id="25607" name="图片 91" descr="IMG_20160823_090354"/>
          <p:cNvPicPr>
            <a:picLocks noChangeAspect="1"/>
          </p:cNvPicPr>
          <p:nvPr/>
        </p:nvPicPr>
        <p:blipFill>
          <a:blip r:embed="rId3" cstate="print"/>
          <a:stretch>
            <a:fillRect/>
          </a:stretch>
        </p:blipFill>
        <p:spPr>
          <a:xfrm>
            <a:off x="5542915" y="2219008"/>
            <a:ext cx="2954338" cy="3967162"/>
          </a:xfrm>
          <a:prstGeom prst="rect">
            <a:avLst/>
          </a:prstGeom>
          <a:noFill/>
          <a:ln w="9525">
            <a:noFill/>
          </a:ln>
        </p:spPr>
      </p:pic>
      <p:sp>
        <p:nvSpPr>
          <p:cNvPr id="25608" name="TextBox 14"/>
          <p:cNvSpPr/>
          <p:nvPr/>
        </p:nvSpPr>
        <p:spPr>
          <a:xfrm>
            <a:off x="284163" y="69850"/>
            <a:ext cx="2093912" cy="457200"/>
          </a:xfrm>
          <a:prstGeom prst="rect">
            <a:avLst/>
          </a:prstGeom>
          <a:solidFill>
            <a:srgbClr val="00B0F0"/>
          </a:solidFill>
          <a:ln w="9525">
            <a:noFill/>
          </a:ln>
        </p:spPr>
        <p:txBody>
          <a:bodyPr wrap="square" anchor="t">
            <a:spAutoFit/>
          </a:bodyPr>
          <a:lstStyle/>
          <a:p>
            <a:pPr lvl="0" indent="0" algn="ctr"/>
            <a:r>
              <a:rPr lang="zh-CN" altLang="en-US" sz="2400" b="1" dirty="0">
                <a:latin typeface="Arial" panose="020B0604020202020204" pitchFamily="34" charset="0"/>
                <a:ea typeface="宋体" panose="02010600030101010101" pitchFamily="2" charset="-122"/>
                <a:sym typeface="Arial" panose="020B0604020202020204" pitchFamily="34" charset="0"/>
              </a:rPr>
              <a:t>三、管道设施</a:t>
            </a:r>
            <a:endParaRPr lang="zh-CN" altLang="en-US" sz="2400" b="1" dirty="0">
              <a:latin typeface="Arial" panose="020B0604020202020204" pitchFamily="34" charset="0"/>
              <a:ea typeface="宋体" panose="02010600030101010101" pitchFamily="2" charset="-122"/>
              <a:sym typeface="Arial" panose="020B0604020202020204" pitchFamily="34" charset="0"/>
            </a:endParaRPr>
          </a:p>
        </p:txBody>
      </p:sp>
      <p:grpSp>
        <p:nvGrpSpPr>
          <p:cNvPr id="25609" name="组合 25609"/>
          <p:cNvGrpSpPr/>
          <p:nvPr/>
        </p:nvGrpSpPr>
        <p:grpSpPr>
          <a:xfrm>
            <a:off x="4518025" y="1586865"/>
            <a:ext cx="142875" cy="4721860"/>
            <a:chOff x="0" y="0"/>
            <a:chExt cx="142876" cy="5857892"/>
          </a:xfrm>
        </p:grpSpPr>
        <p:sp>
          <p:nvSpPr>
            <p:cNvPr id="25610" name="矩形 18"/>
            <p:cNvSpPr/>
            <p:nvPr/>
          </p:nvSpPr>
          <p:spPr>
            <a:xfrm flipH="1">
              <a:off x="0" y="0"/>
              <a:ext cx="71439" cy="5857892"/>
            </a:xfrm>
            <a:prstGeom prst="rect">
              <a:avLst/>
            </a:prstGeom>
            <a:solidFill>
              <a:srgbClr val="FF000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FFFFFF"/>
                </a:solidFill>
                <a:ea typeface="宋体" panose="02010600030101010101" pitchFamily="2" charset="-122"/>
              </a:endParaRPr>
            </a:p>
          </p:txBody>
        </p:sp>
        <p:sp>
          <p:nvSpPr>
            <p:cNvPr id="25611" name="矩形 10"/>
            <p:cNvSpPr/>
            <p:nvPr/>
          </p:nvSpPr>
          <p:spPr>
            <a:xfrm flipH="1">
              <a:off x="71439" y="0"/>
              <a:ext cx="71437" cy="5857892"/>
            </a:xfrm>
            <a:prstGeom prst="rect">
              <a:avLst/>
            </a:prstGeom>
            <a:solidFill>
              <a:srgbClr val="00B05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00B050"/>
                </a:solidFill>
                <a:ea typeface="宋体" panose="02010600030101010101" pitchFamily="2" charset="-122"/>
              </a:endParaRPr>
            </a:p>
          </p:txBody>
        </p:sp>
      </p:grpSp>
      <p:sp>
        <p:nvSpPr>
          <p:cNvPr id="25612" name="圆角矩形标注 19"/>
          <p:cNvSpPr/>
          <p:nvPr/>
        </p:nvSpPr>
        <p:spPr>
          <a:xfrm>
            <a:off x="6688138" y="5322888"/>
            <a:ext cx="1203325" cy="641350"/>
          </a:xfrm>
          <a:prstGeom prst="wedgeRoundRectCallout">
            <a:avLst>
              <a:gd name="adj1" fmla="val -35551"/>
              <a:gd name="adj2" fmla="val -194606"/>
              <a:gd name="adj3" fmla="val 16667"/>
            </a:avLst>
          </a:prstGeom>
          <a:solidFill>
            <a:srgbClr val="FFFF00"/>
          </a:solidFill>
          <a:ln w="28575" cap="flat" cmpd="sng">
            <a:solidFill>
              <a:srgbClr val="FFFF00"/>
            </a:solidFill>
            <a:prstDash val="solid"/>
            <a:bevel/>
            <a:headEnd type="none" w="med" len="med"/>
            <a:tailEnd type="none" w="med" len="med"/>
          </a:ln>
        </p:spPr>
        <p:txBody>
          <a:bodyPr anchor="ctr"/>
          <a:lstStyle/>
          <a:p>
            <a:pPr lvl="0" indent="0" algn="ctr"/>
            <a:r>
              <a:rPr lang="zh-CN" altLang="en-US" sz="1400" b="1" dirty="0">
                <a:solidFill>
                  <a:srgbClr val="000000"/>
                </a:solidFill>
                <a:ea typeface="宋体" panose="02010600030101010101" pitchFamily="2" charset="-122"/>
              </a:rPr>
              <a:t>悬挂标牌</a:t>
            </a:r>
            <a:endParaRPr lang="zh-CN" altLang="en-US" sz="1400" b="1" dirty="0">
              <a:solidFill>
                <a:srgbClr val="000000"/>
              </a:solidFill>
              <a:ea typeface="宋体" panose="02010600030101010101" pitchFamily="2" charset="-122"/>
            </a:endParaRPr>
          </a:p>
        </p:txBody>
      </p:sp>
      <p:sp>
        <p:nvSpPr>
          <p:cNvPr id="25613" name="圆角矩形标注 20"/>
          <p:cNvSpPr/>
          <p:nvPr/>
        </p:nvSpPr>
        <p:spPr>
          <a:xfrm>
            <a:off x="2378075" y="5754688"/>
            <a:ext cx="1471613" cy="642937"/>
          </a:xfrm>
          <a:prstGeom prst="wedgeRoundRectCallout">
            <a:avLst>
              <a:gd name="adj1" fmla="val -35551"/>
              <a:gd name="adj2" fmla="val -194606"/>
              <a:gd name="adj3" fmla="val 16667"/>
            </a:avLst>
          </a:prstGeom>
          <a:noFill/>
          <a:ln w="28575" cap="flat" cmpd="sng">
            <a:solidFill>
              <a:srgbClr val="FF0000"/>
            </a:solidFill>
            <a:prstDash val="solid"/>
            <a:bevel/>
            <a:headEnd type="none" w="med" len="med"/>
            <a:tailEnd type="none" w="med" len="med"/>
          </a:ln>
        </p:spPr>
        <p:txBody>
          <a:bodyPr anchor="ctr"/>
          <a:lstStyle/>
          <a:p>
            <a:pPr lvl="0" indent="0" algn="ctr"/>
            <a:r>
              <a:rPr lang="zh-CN" altLang="en-US" sz="1400" b="1" dirty="0">
                <a:solidFill>
                  <a:srgbClr val="000000"/>
                </a:solidFill>
                <a:ea typeface="宋体" panose="02010600030101010101" pitchFamily="2" charset="-122"/>
              </a:rPr>
              <a:t>无设备标牌</a:t>
            </a:r>
            <a:endParaRPr lang="zh-CN" altLang="en-US" sz="1400" b="1" dirty="0">
              <a:solidFill>
                <a:srgbClr val="000000"/>
              </a:solidFill>
              <a:ea typeface="宋体" panose="02010600030101010101" pitchFamily="2"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图片 6"/>
          <p:cNvPicPr>
            <a:picLocks noGrp="1" noChangeAspect="1"/>
          </p:cNvPicPr>
          <p:nvPr>
            <p:ph sz="half"/>
          </p:nvPr>
        </p:nvPicPr>
        <p:blipFill>
          <a:blip r:embed="rId1" cstate="email"/>
          <a:stretch>
            <a:fillRect/>
          </a:stretch>
        </p:blipFill>
        <p:spPr>
          <a:xfrm>
            <a:off x="964565" y="2327275"/>
            <a:ext cx="3232150" cy="3770313"/>
          </a:xfrm>
          <a:prstGeom prst="rect">
            <a:avLst/>
          </a:prstGeom>
          <a:noFill/>
          <a:ln w="9525">
            <a:noFill/>
          </a:ln>
        </p:spPr>
      </p:pic>
      <p:sp>
        <p:nvSpPr>
          <p:cNvPr id="27651" name="文本框 3"/>
          <p:cNvSpPr/>
          <p:nvPr/>
        </p:nvSpPr>
        <p:spPr>
          <a:xfrm>
            <a:off x="5082858" y="1133793"/>
            <a:ext cx="3371850" cy="777240"/>
          </a:xfrm>
          <a:prstGeom prst="rect">
            <a:avLst/>
          </a:prstGeom>
          <a:noFill/>
          <a:ln w="9525">
            <a:noFill/>
          </a:ln>
        </p:spPr>
        <p:txBody>
          <a:bodyPr anchor="t">
            <a:spAutoFit/>
          </a:bodyPr>
          <a:lstStyle/>
          <a:p>
            <a:pPr lvl="0" indent="0">
              <a:lnSpc>
                <a:spcPct val="125000"/>
              </a:lnSpc>
            </a:pPr>
            <a:r>
              <a:rPr lang="zh-CN" altLang="en-US" b="1" dirty="0">
                <a:solidFill>
                  <a:srgbClr val="000000"/>
                </a:solidFill>
                <a:latin typeface="微软雅黑" panose="020B0503020204020204" pitchFamily="2" charset="-122"/>
                <a:ea typeface="微软雅黑" panose="020B0503020204020204" pitchFamily="2" charset="-122"/>
                <a:sym typeface="宋体" panose="02010600030101010101" pitchFamily="2" charset="-122"/>
              </a:rPr>
              <a:t>标准：</a:t>
            </a:r>
            <a:r>
              <a:rPr lang="zh-CN" altLang="en-US" dirty="0">
                <a:solidFill>
                  <a:srgbClr val="000000"/>
                </a:solidFill>
                <a:latin typeface="微软雅黑" panose="020B0503020204020204" pitchFamily="2" charset="-122"/>
                <a:ea typeface="微软雅黑" panose="020B0503020204020204" pitchFamily="2" charset="-122"/>
                <a:sym typeface="宋体" panose="02010600030101010101" pitchFamily="2" charset="-122"/>
              </a:rPr>
              <a:t>土建预留孔洞合适，安    </a:t>
            </a:r>
            <a:endParaRPr lang="zh-CN" altLang="en-US" dirty="0">
              <a:solidFill>
                <a:srgbClr val="000000"/>
              </a:solidFill>
              <a:latin typeface="微软雅黑" panose="020B0503020204020204" pitchFamily="2" charset="-122"/>
              <a:ea typeface="微软雅黑" panose="020B0503020204020204" pitchFamily="2" charset="-122"/>
              <a:sym typeface="宋体" panose="02010600030101010101" pitchFamily="2" charset="-122"/>
            </a:endParaRPr>
          </a:p>
          <a:p>
            <a:pPr lvl="0" indent="0">
              <a:lnSpc>
                <a:spcPct val="125000"/>
              </a:lnSpc>
            </a:pPr>
            <a:r>
              <a:rPr lang="zh-CN" altLang="en-US" dirty="0">
                <a:solidFill>
                  <a:srgbClr val="000000"/>
                </a:solidFill>
                <a:latin typeface="微软雅黑" panose="020B0503020204020204" pitchFamily="2" charset="-122"/>
                <a:ea typeface="微软雅黑" panose="020B0503020204020204" pitchFamily="2" charset="-122"/>
                <a:sym typeface="宋体" panose="02010600030101010101" pitchFamily="2" charset="-122"/>
              </a:rPr>
              <a:t> 装后无形成孔洞。</a:t>
            </a:r>
            <a:endPar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pic>
        <p:nvPicPr>
          <p:cNvPr id="27652" name="内容占位符 5" descr="20160814_140549"/>
          <p:cNvPicPr>
            <a:picLocks noGrp="1"/>
          </p:cNvPicPr>
          <p:nvPr>
            <p:ph sz="half"/>
          </p:nvPr>
        </p:nvPicPr>
        <p:blipFill>
          <a:blip r:embed="rId2" cstate="email"/>
          <a:stretch>
            <a:fillRect/>
          </a:stretch>
        </p:blipFill>
        <p:spPr>
          <a:xfrm>
            <a:off x="5082858" y="2317750"/>
            <a:ext cx="3240087" cy="3779838"/>
          </a:xfrm>
          <a:prstGeom prst="rect">
            <a:avLst/>
          </a:prstGeom>
          <a:noFill/>
          <a:ln w="9525">
            <a:noFill/>
          </a:ln>
        </p:spPr>
      </p:pic>
      <p:sp>
        <p:nvSpPr>
          <p:cNvPr id="27653" name="TextBox 14"/>
          <p:cNvSpPr/>
          <p:nvPr/>
        </p:nvSpPr>
        <p:spPr>
          <a:xfrm>
            <a:off x="284163" y="69850"/>
            <a:ext cx="2093912" cy="457200"/>
          </a:xfrm>
          <a:prstGeom prst="rect">
            <a:avLst/>
          </a:prstGeom>
          <a:solidFill>
            <a:srgbClr val="00B0F0"/>
          </a:solidFill>
          <a:ln w="9525">
            <a:noFill/>
          </a:ln>
        </p:spPr>
        <p:txBody>
          <a:bodyPr wrap="square" anchor="t">
            <a:spAutoFit/>
          </a:bodyPr>
          <a:lstStyle/>
          <a:p>
            <a:pPr lvl="0" indent="0" algn="ctr"/>
            <a:r>
              <a:rPr lang="zh-CN" altLang="en-US" sz="2400" b="1" dirty="0">
                <a:latin typeface="Arial" panose="020B0604020202020204" pitchFamily="34" charset="0"/>
                <a:ea typeface="宋体" panose="02010600030101010101" pitchFamily="2" charset="-122"/>
                <a:sym typeface="Arial" panose="020B0604020202020204" pitchFamily="34" charset="0"/>
              </a:rPr>
              <a:t>三、管道设施</a:t>
            </a:r>
            <a:endParaRPr lang="zh-CN" altLang="en-US" sz="2400" b="1" dirty="0">
              <a:latin typeface="Arial" panose="020B0604020202020204" pitchFamily="34" charset="0"/>
              <a:ea typeface="宋体" panose="02010600030101010101" pitchFamily="2" charset="-122"/>
              <a:sym typeface="Arial" panose="020B0604020202020204" pitchFamily="34" charset="0"/>
            </a:endParaRPr>
          </a:p>
        </p:txBody>
      </p:sp>
      <p:grpSp>
        <p:nvGrpSpPr>
          <p:cNvPr id="27654" name="组合 27654"/>
          <p:cNvGrpSpPr/>
          <p:nvPr/>
        </p:nvGrpSpPr>
        <p:grpSpPr>
          <a:xfrm>
            <a:off x="4557713" y="1254125"/>
            <a:ext cx="142875" cy="5041900"/>
            <a:chOff x="0" y="0"/>
            <a:chExt cx="142876" cy="5857892"/>
          </a:xfrm>
        </p:grpSpPr>
        <p:sp>
          <p:nvSpPr>
            <p:cNvPr id="27655" name="矩形 18"/>
            <p:cNvSpPr/>
            <p:nvPr/>
          </p:nvSpPr>
          <p:spPr>
            <a:xfrm flipH="1">
              <a:off x="0" y="0"/>
              <a:ext cx="71439" cy="5857892"/>
            </a:xfrm>
            <a:prstGeom prst="rect">
              <a:avLst/>
            </a:prstGeom>
            <a:solidFill>
              <a:srgbClr val="FF000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FFFFFF"/>
                </a:solidFill>
                <a:ea typeface="宋体" panose="02010600030101010101" pitchFamily="2" charset="-122"/>
              </a:endParaRPr>
            </a:p>
          </p:txBody>
        </p:sp>
        <p:sp>
          <p:nvSpPr>
            <p:cNvPr id="27656" name="矩形 10"/>
            <p:cNvSpPr/>
            <p:nvPr/>
          </p:nvSpPr>
          <p:spPr>
            <a:xfrm flipH="1">
              <a:off x="71439" y="0"/>
              <a:ext cx="71437" cy="5857892"/>
            </a:xfrm>
            <a:prstGeom prst="rect">
              <a:avLst/>
            </a:prstGeom>
            <a:solidFill>
              <a:srgbClr val="00B05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00B050"/>
                </a:solidFill>
                <a:ea typeface="宋体" panose="02010600030101010101" pitchFamily="2" charset="-122"/>
              </a:endParaRPr>
            </a:p>
          </p:txBody>
        </p:sp>
      </p:grpSp>
      <p:sp>
        <p:nvSpPr>
          <p:cNvPr id="25613" name="圆角矩形标注 20"/>
          <p:cNvSpPr/>
          <p:nvPr/>
        </p:nvSpPr>
        <p:spPr>
          <a:xfrm>
            <a:off x="2378075" y="6097905"/>
            <a:ext cx="1471930" cy="569595"/>
          </a:xfrm>
          <a:prstGeom prst="wedgeRoundRectCallout">
            <a:avLst>
              <a:gd name="adj1" fmla="val -50388"/>
              <a:gd name="adj2" fmla="val -268321"/>
              <a:gd name="adj3" fmla="val 16667"/>
            </a:avLst>
          </a:prstGeom>
          <a:noFill/>
          <a:ln w="28575" cap="flat" cmpd="sng">
            <a:solidFill>
              <a:srgbClr val="FF0000"/>
            </a:solidFill>
            <a:prstDash val="solid"/>
            <a:bevel/>
            <a:headEnd type="none" w="med" len="med"/>
            <a:tailEnd type="none" w="med" len="med"/>
          </a:ln>
        </p:spPr>
        <p:txBody>
          <a:bodyPr anchor="ctr"/>
          <a:lstStyle/>
          <a:p>
            <a:pPr lvl="0" indent="0" algn="ctr"/>
            <a:r>
              <a:rPr lang="zh-CN" altLang="en-US" sz="1400" b="1" dirty="0">
                <a:solidFill>
                  <a:srgbClr val="000000"/>
                </a:solidFill>
                <a:ea typeface="宋体" panose="02010600030101010101" pitchFamily="2" charset="-122"/>
              </a:rPr>
              <a:t>盖板未固定</a:t>
            </a:r>
            <a:endParaRPr lang="zh-CN" altLang="en-US" sz="1400" b="1" dirty="0">
              <a:solidFill>
                <a:srgbClr val="000000"/>
              </a:solidFill>
              <a:ea typeface="宋体" panose="02010600030101010101" pitchFamily="2" charset="-122"/>
            </a:endParaRPr>
          </a:p>
        </p:txBody>
      </p:sp>
      <p:sp>
        <p:nvSpPr>
          <p:cNvPr id="3" name="文本框 2"/>
          <p:cNvSpPr txBox="1"/>
          <p:nvPr/>
        </p:nvSpPr>
        <p:spPr>
          <a:xfrm>
            <a:off x="811530" y="1207135"/>
            <a:ext cx="3538855" cy="1120140"/>
          </a:xfrm>
          <a:prstGeom prst="rect">
            <a:avLst/>
          </a:prstGeom>
          <a:noFill/>
        </p:spPr>
        <p:txBody>
          <a:bodyPr wrap="square" rtlCol="0">
            <a:spAutoFit/>
          </a:bodyPr>
          <a:lstStyle/>
          <a:p>
            <a:pPr>
              <a:lnSpc>
                <a:spcPct val="125000"/>
              </a:lnSpc>
            </a:pPr>
            <a:r>
              <a:rPr lang="zh-CN" altLang="en-US" b="1" dirty="0">
                <a:latin typeface="微软雅黑" panose="020B0503020204020204" pitchFamily="2" charset="-122"/>
                <a:ea typeface="微软雅黑" panose="020B0503020204020204" pitchFamily="2" charset="-122"/>
                <a:cs typeface="+mj-cs"/>
                <a:sym typeface="微软雅黑" panose="020B0503020204020204" pitchFamily="2" charset="-122"/>
              </a:rPr>
              <a:t>隐患：</a:t>
            </a:r>
            <a:r>
              <a:rPr lang="zh-CN" altLang="en-US" dirty="0">
                <a:latin typeface="微软雅黑" panose="020B0503020204020204" pitchFamily="2" charset="-122"/>
                <a:ea typeface="微软雅黑" panose="020B0503020204020204" pitchFamily="2" charset="-122"/>
                <a:cs typeface="+mj-cs"/>
                <a:sym typeface="微软雅黑" panose="020B0503020204020204" pitchFamily="2" charset="-122"/>
              </a:rPr>
              <a:t>盖板未固定且管道外保温损伤。</a:t>
            </a:r>
            <a:br>
              <a:rPr lang="zh-CN" altLang="en-US" dirty="0">
                <a:latin typeface="微软雅黑" panose="020B0503020204020204" pitchFamily="2" charset="-122"/>
                <a:ea typeface="微软雅黑" panose="020B0503020204020204" pitchFamily="2" charset="-122"/>
                <a:cs typeface="+mj-cs"/>
                <a:sym typeface="微软雅黑" panose="020B0503020204020204" pitchFamily="2" charset="-122"/>
              </a:rPr>
            </a:br>
            <a:r>
              <a:rPr lang="zh-CN" altLang="en-US" b="1" dirty="0">
                <a:latin typeface="微软雅黑" panose="020B0503020204020204" pitchFamily="2" charset="-122"/>
                <a:ea typeface="微软雅黑" panose="020B0503020204020204" pitchFamily="2" charset="-122"/>
                <a:cs typeface="+mj-cs"/>
                <a:sym typeface="微软雅黑" panose="020B0503020204020204" pitchFamily="2" charset="-122"/>
              </a:rPr>
              <a:t>危害：</a:t>
            </a:r>
            <a:r>
              <a:rPr lang="zh-CN" altLang="en-US" dirty="0">
                <a:latin typeface="微软雅黑" panose="020B0503020204020204" pitchFamily="2" charset="-122"/>
                <a:ea typeface="微软雅黑" panose="020B0503020204020204" pitchFamily="2" charset="-122"/>
                <a:cs typeface="+mj-cs"/>
                <a:sym typeface="微软雅黑" panose="020B0503020204020204" pitchFamily="2" charset="-122"/>
              </a:rPr>
              <a:t>可能造成人员伤害。</a:t>
            </a:r>
            <a:endParaRPr lang="zh-CN" altLang="en-US"/>
          </a:p>
        </p:txBody>
      </p:sp>
      <p:sp>
        <p:nvSpPr>
          <p:cNvPr id="25612" name="圆角矩形标注 19"/>
          <p:cNvSpPr/>
          <p:nvPr/>
        </p:nvSpPr>
        <p:spPr>
          <a:xfrm>
            <a:off x="6311265" y="5752465"/>
            <a:ext cx="1203325" cy="591185"/>
          </a:xfrm>
          <a:prstGeom prst="wedgeRoundRectCallout">
            <a:avLst>
              <a:gd name="adj1" fmla="val -37651"/>
              <a:gd name="adj2" fmla="val -278356"/>
              <a:gd name="adj3" fmla="val 16667"/>
            </a:avLst>
          </a:prstGeom>
          <a:solidFill>
            <a:srgbClr val="FFFF00"/>
          </a:solidFill>
          <a:ln w="28575" cap="flat" cmpd="sng">
            <a:solidFill>
              <a:srgbClr val="FFFF00"/>
            </a:solidFill>
            <a:prstDash val="solid"/>
            <a:bevel/>
            <a:headEnd type="none" w="med" len="med"/>
            <a:tailEnd type="none" w="med" len="med"/>
          </a:ln>
        </p:spPr>
        <p:txBody>
          <a:bodyPr anchor="ctr"/>
          <a:lstStyle/>
          <a:p>
            <a:pPr lvl="0" indent="0" algn="ctr"/>
            <a:r>
              <a:rPr lang="zh-CN" altLang="en-US" sz="1400" b="1" dirty="0">
                <a:solidFill>
                  <a:srgbClr val="000000"/>
                </a:solidFill>
                <a:ea typeface="宋体" panose="02010600030101010101" pitchFamily="2" charset="-122"/>
              </a:rPr>
              <a:t>规范标准</a:t>
            </a:r>
            <a:endParaRPr lang="zh-CN" altLang="en-US" sz="1400" b="1" dirty="0">
              <a:solidFill>
                <a:srgbClr val="000000"/>
              </a:solidFill>
              <a:ea typeface="宋体" panose="02010600030101010101" pitchFamily="2"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标题 1"/>
          <p:cNvSpPr>
            <a:spLocks noGrp="1"/>
          </p:cNvSpPr>
          <p:nvPr>
            <p:ph type="ctrTitle"/>
          </p:nvPr>
        </p:nvSpPr>
        <p:spPr>
          <a:xfrm>
            <a:off x="915988" y="1437005"/>
            <a:ext cx="3784600" cy="1325563"/>
          </a:xfrm>
          <a:noFill/>
          <a:ln>
            <a:noFill/>
          </a:ln>
        </p:spPr>
        <p:txBody>
          <a:bodyPr wrap="square" anchor="t"/>
          <a:lstStyle/>
          <a:p>
            <a:pPr algn="l" fontAlgn="auto">
              <a:lnSpc>
                <a:spcPct val="125000"/>
              </a:lnSpc>
              <a:buNone/>
            </a:pPr>
            <a:r>
              <a:rPr lang="zh-CN" altLang="en-US" sz="1800" b="1" kern="1200" dirty="0">
                <a:latin typeface="微软雅黑" panose="020B0503020204020204" pitchFamily="2" charset="-122"/>
                <a:ea typeface="微软雅黑" panose="020B0503020204020204" pitchFamily="2" charset="-122"/>
                <a:cs typeface="+mj-cs"/>
                <a:sym typeface="微软雅黑" panose="020B0503020204020204" pitchFamily="2" charset="-122"/>
              </a:rPr>
              <a:t>隐患：</a:t>
            </a:r>
            <a:r>
              <a:rPr lang="zh-CN" altLang="en-US" sz="1800" kern="1200" dirty="0">
                <a:latin typeface="微软雅黑" panose="020B0503020204020204" pitchFamily="2" charset="-122"/>
                <a:ea typeface="微软雅黑" panose="020B0503020204020204" pitchFamily="2" charset="-122"/>
                <a:cs typeface="+mj-cs"/>
                <a:sym typeface="微软雅黑" panose="020B0503020204020204" pitchFamily="2" charset="-122"/>
              </a:rPr>
              <a:t>连排扩容器进汽阀门太高，   </a:t>
            </a:r>
            <a:br>
              <a:rPr lang="zh-CN" altLang="en-US" sz="1800" kern="1200" dirty="0">
                <a:latin typeface="微软雅黑" panose="020B0503020204020204" pitchFamily="2" charset="-122"/>
                <a:ea typeface="微软雅黑" panose="020B0503020204020204" pitchFamily="2" charset="-122"/>
                <a:cs typeface="+mj-cs"/>
                <a:sym typeface="微软雅黑" panose="020B0503020204020204" pitchFamily="2" charset="-122"/>
              </a:rPr>
            </a:br>
            <a:r>
              <a:rPr lang="zh-CN" altLang="en-US" sz="1800" kern="1200" dirty="0">
                <a:latin typeface="微软雅黑" panose="020B0503020204020204" pitchFamily="2" charset="-122"/>
                <a:ea typeface="微软雅黑" panose="020B0503020204020204" pitchFamily="2" charset="-122"/>
                <a:cs typeface="+mj-cs"/>
                <a:sym typeface="微软雅黑" panose="020B0503020204020204" pitchFamily="2" charset="-122"/>
              </a:rPr>
              <a:t>不便操作。</a:t>
            </a:r>
            <a:br>
              <a:rPr lang="zh-CN" altLang="en-US" sz="1800" kern="1200" dirty="0">
                <a:latin typeface="微软雅黑" panose="020B0503020204020204" pitchFamily="2" charset="-122"/>
                <a:ea typeface="微软雅黑" panose="020B0503020204020204" pitchFamily="2" charset="-122"/>
                <a:cs typeface="+mj-cs"/>
                <a:sym typeface="微软雅黑" panose="020B0503020204020204" pitchFamily="2" charset="-122"/>
              </a:rPr>
            </a:br>
            <a:r>
              <a:rPr lang="zh-CN" altLang="en-US" sz="1800" b="1" kern="1200" dirty="0">
                <a:latin typeface="微软雅黑" panose="020B0503020204020204" pitchFamily="2" charset="-122"/>
                <a:ea typeface="微软雅黑" panose="020B0503020204020204" pitchFamily="2" charset="-122"/>
                <a:cs typeface="+mj-cs"/>
                <a:sym typeface="微软雅黑" panose="020B0503020204020204" pitchFamily="2" charset="-122"/>
              </a:rPr>
              <a:t>危害：</a:t>
            </a:r>
            <a:r>
              <a:rPr lang="zh-CN" altLang="en-US" sz="1800" kern="1200" dirty="0">
                <a:latin typeface="微软雅黑" panose="020B0503020204020204" pitchFamily="2" charset="-122"/>
                <a:ea typeface="微软雅黑" panose="020B0503020204020204" pitchFamily="2" charset="-122"/>
                <a:cs typeface="+mj-cs"/>
                <a:sym typeface="微软雅黑" panose="020B0503020204020204" pitchFamily="2" charset="-122"/>
              </a:rPr>
              <a:t>不易操作，诱发事故。</a:t>
            </a:r>
            <a:endParaRPr lang="zh-CN" altLang="en-US" sz="1800" kern="1200" dirty="0">
              <a:latin typeface="微软雅黑" panose="020B0503020204020204" pitchFamily="2" charset="-122"/>
              <a:ea typeface="微软雅黑" panose="020B0503020204020204" pitchFamily="2" charset="-122"/>
              <a:cs typeface="+mj-cs"/>
              <a:sym typeface="微软雅黑" panose="020B0503020204020204" pitchFamily="2" charset="-122"/>
            </a:endParaRPr>
          </a:p>
        </p:txBody>
      </p:sp>
      <p:pic>
        <p:nvPicPr>
          <p:cNvPr id="28674" name="图片 47" descr="连排进气门操作不便"/>
          <p:cNvPicPr>
            <a:picLocks noGrp="1"/>
          </p:cNvPicPr>
          <p:nvPr>
            <p:ph sz="half"/>
          </p:nvPr>
        </p:nvPicPr>
        <p:blipFill>
          <a:blip r:embed="rId1" cstate="email"/>
          <a:stretch>
            <a:fillRect/>
          </a:stretch>
        </p:blipFill>
        <p:spPr>
          <a:xfrm>
            <a:off x="915988" y="2624138"/>
            <a:ext cx="3132137" cy="3589337"/>
          </a:xfrm>
          <a:prstGeom prst="rect">
            <a:avLst/>
          </a:prstGeom>
          <a:noFill/>
          <a:ln w="9525">
            <a:noFill/>
          </a:ln>
        </p:spPr>
      </p:pic>
      <p:sp>
        <p:nvSpPr>
          <p:cNvPr id="28675" name="文本框 2"/>
          <p:cNvSpPr/>
          <p:nvPr/>
        </p:nvSpPr>
        <p:spPr>
          <a:xfrm>
            <a:off x="5107623" y="1510030"/>
            <a:ext cx="3382962" cy="384175"/>
          </a:xfrm>
          <a:prstGeom prst="rect">
            <a:avLst/>
          </a:prstGeom>
          <a:noFill/>
          <a:ln w="9525">
            <a:noFill/>
          </a:ln>
        </p:spPr>
        <p:txBody>
          <a:bodyPr wrap="none" anchor="t">
            <a:spAutoFit/>
          </a:bodyPr>
          <a:lstStyle/>
          <a:p>
            <a:pPr lvl="0" indent="0"/>
            <a:r>
              <a:rPr lang="zh-CN" altLang="en-US" b="1" dirty="0">
                <a:solidFill>
                  <a:srgbClr val="000000"/>
                </a:solidFill>
                <a:latin typeface="微软雅黑" panose="020B0503020204020204" pitchFamily="2" charset="-122"/>
                <a:ea typeface="微软雅黑" panose="020B0503020204020204" pitchFamily="2" charset="-122"/>
                <a:sym typeface="宋体" panose="02010600030101010101" pitchFamily="2" charset="-122"/>
              </a:rPr>
              <a:t>标准</a:t>
            </a:r>
            <a:r>
              <a:rPr lang="zh-CN" altLang="en-US" dirty="0">
                <a:solidFill>
                  <a:srgbClr val="000000"/>
                </a:solidFill>
                <a:latin typeface="微软雅黑" panose="020B0503020204020204" pitchFamily="2" charset="-122"/>
                <a:ea typeface="微软雅黑" panose="020B0503020204020204" pitchFamily="2" charset="-122"/>
                <a:sym typeface="宋体" panose="02010600030101010101" pitchFamily="2" charset="-122"/>
              </a:rPr>
              <a:t>：设置操作平台便于操作。</a:t>
            </a:r>
            <a:endPar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pic>
        <p:nvPicPr>
          <p:cNvPr id="28676" name="图片 1" descr="IMG_20160910_111240"/>
          <p:cNvPicPr>
            <a:picLocks noChangeAspect="1"/>
          </p:cNvPicPr>
          <p:nvPr/>
        </p:nvPicPr>
        <p:blipFill>
          <a:blip r:embed="rId2" cstate="email"/>
          <a:stretch>
            <a:fillRect/>
          </a:stretch>
        </p:blipFill>
        <p:spPr>
          <a:xfrm>
            <a:off x="5235575" y="2624138"/>
            <a:ext cx="3127375" cy="3500437"/>
          </a:xfrm>
          <a:prstGeom prst="rect">
            <a:avLst/>
          </a:prstGeom>
          <a:noFill/>
          <a:ln w="9525">
            <a:noFill/>
          </a:ln>
        </p:spPr>
      </p:pic>
      <p:sp>
        <p:nvSpPr>
          <p:cNvPr id="28677" name="TextBox 14"/>
          <p:cNvSpPr/>
          <p:nvPr/>
        </p:nvSpPr>
        <p:spPr>
          <a:xfrm>
            <a:off x="284163" y="69850"/>
            <a:ext cx="2093912" cy="457200"/>
          </a:xfrm>
          <a:prstGeom prst="rect">
            <a:avLst/>
          </a:prstGeom>
          <a:solidFill>
            <a:srgbClr val="00B0F0"/>
          </a:solidFill>
          <a:ln w="9525">
            <a:noFill/>
          </a:ln>
        </p:spPr>
        <p:txBody>
          <a:bodyPr wrap="square" anchor="t">
            <a:spAutoFit/>
          </a:bodyPr>
          <a:lstStyle/>
          <a:p>
            <a:pPr lvl="0" indent="0" algn="ctr"/>
            <a:r>
              <a:rPr lang="zh-CN" altLang="en-US" sz="2400" b="1" dirty="0">
                <a:latin typeface="Arial" panose="020B0604020202020204" pitchFamily="34" charset="0"/>
                <a:ea typeface="宋体" panose="02010600030101010101" pitchFamily="2" charset="-122"/>
                <a:sym typeface="Arial" panose="020B0604020202020204" pitchFamily="34" charset="0"/>
              </a:rPr>
              <a:t>三、管道设施</a:t>
            </a:r>
            <a:endParaRPr lang="zh-CN" altLang="en-US" sz="2400" b="1" dirty="0">
              <a:latin typeface="Arial" panose="020B0604020202020204" pitchFamily="34" charset="0"/>
              <a:ea typeface="宋体" panose="02010600030101010101" pitchFamily="2" charset="-122"/>
              <a:sym typeface="Arial" panose="020B0604020202020204" pitchFamily="34" charset="0"/>
            </a:endParaRPr>
          </a:p>
        </p:txBody>
      </p:sp>
      <p:grpSp>
        <p:nvGrpSpPr>
          <p:cNvPr id="28678" name="组合 28678"/>
          <p:cNvGrpSpPr/>
          <p:nvPr/>
        </p:nvGrpSpPr>
        <p:grpSpPr>
          <a:xfrm>
            <a:off x="4558348" y="1437005"/>
            <a:ext cx="142875" cy="5041900"/>
            <a:chOff x="0" y="0"/>
            <a:chExt cx="142876" cy="5857892"/>
          </a:xfrm>
        </p:grpSpPr>
        <p:sp>
          <p:nvSpPr>
            <p:cNvPr id="28679" name="矩形 6"/>
            <p:cNvSpPr/>
            <p:nvPr/>
          </p:nvSpPr>
          <p:spPr>
            <a:xfrm flipH="1">
              <a:off x="0" y="0"/>
              <a:ext cx="71439" cy="5857892"/>
            </a:xfrm>
            <a:prstGeom prst="rect">
              <a:avLst/>
            </a:prstGeom>
            <a:solidFill>
              <a:srgbClr val="FF000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FFFFFF"/>
                </a:solidFill>
                <a:ea typeface="宋体" panose="02010600030101010101" pitchFamily="2" charset="-122"/>
              </a:endParaRPr>
            </a:p>
          </p:txBody>
        </p:sp>
        <p:sp>
          <p:nvSpPr>
            <p:cNvPr id="28680" name="矩形 7"/>
            <p:cNvSpPr/>
            <p:nvPr/>
          </p:nvSpPr>
          <p:spPr>
            <a:xfrm flipH="1">
              <a:off x="71439" y="0"/>
              <a:ext cx="71437" cy="5857892"/>
            </a:xfrm>
            <a:prstGeom prst="rect">
              <a:avLst/>
            </a:prstGeom>
            <a:solidFill>
              <a:srgbClr val="00B05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00B050"/>
                </a:solidFill>
                <a:ea typeface="宋体" panose="02010600030101010101" pitchFamily="2" charset="-122"/>
              </a:endParaRPr>
            </a:p>
          </p:txBody>
        </p:sp>
      </p:grpSp>
      <p:sp>
        <p:nvSpPr>
          <p:cNvPr id="28681" name="圆角矩形标注 20"/>
          <p:cNvSpPr/>
          <p:nvPr/>
        </p:nvSpPr>
        <p:spPr>
          <a:xfrm>
            <a:off x="2378075" y="5835333"/>
            <a:ext cx="1471613" cy="773112"/>
          </a:xfrm>
          <a:prstGeom prst="wedgeRoundRectCallout">
            <a:avLst>
              <a:gd name="adj1" fmla="val -39685"/>
              <a:gd name="adj2" fmla="val -278181"/>
              <a:gd name="adj3" fmla="val 16667"/>
            </a:avLst>
          </a:prstGeom>
          <a:noFill/>
          <a:ln w="28575" cap="flat" cmpd="sng">
            <a:solidFill>
              <a:srgbClr val="FF0000"/>
            </a:solidFill>
            <a:prstDash val="solid"/>
            <a:bevel/>
            <a:headEnd type="none" w="med" len="med"/>
            <a:tailEnd type="none" w="med" len="med"/>
          </a:ln>
        </p:spPr>
        <p:txBody>
          <a:bodyPr anchor="ctr"/>
          <a:lstStyle/>
          <a:p>
            <a:pPr lvl="0" indent="0" algn="ctr"/>
            <a:r>
              <a:rPr lang="zh-CN" altLang="en-US" sz="1400" b="1" dirty="0">
                <a:solidFill>
                  <a:srgbClr val="000000"/>
                </a:solidFill>
                <a:ea typeface="宋体" panose="02010600030101010101" pitchFamily="2" charset="-122"/>
              </a:rPr>
              <a:t>阀门太高，无操作平台</a:t>
            </a:r>
            <a:endParaRPr lang="zh-CN" altLang="en-US" sz="1400" b="1" dirty="0">
              <a:solidFill>
                <a:srgbClr val="000000"/>
              </a:solidFill>
              <a:ea typeface="宋体" panose="02010600030101010101" pitchFamily="2" charset="-122"/>
            </a:endParaRPr>
          </a:p>
        </p:txBody>
      </p:sp>
      <p:sp>
        <p:nvSpPr>
          <p:cNvPr id="28682" name="圆角矩形标注 19"/>
          <p:cNvSpPr/>
          <p:nvPr/>
        </p:nvSpPr>
        <p:spPr>
          <a:xfrm>
            <a:off x="6626225" y="5835650"/>
            <a:ext cx="1203325" cy="642938"/>
          </a:xfrm>
          <a:prstGeom prst="wedgeRoundRectCallout">
            <a:avLst>
              <a:gd name="adj1" fmla="val -35551"/>
              <a:gd name="adj2" fmla="val -194606"/>
              <a:gd name="adj3" fmla="val 16667"/>
            </a:avLst>
          </a:prstGeom>
          <a:solidFill>
            <a:srgbClr val="FFFF00"/>
          </a:solidFill>
          <a:ln w="28575" cap="flat" cmpd="sng">
            <a:solidFill>
              <a:srgbClr val="0C0C0C"/>
            </a:solidFill>
            <a:prstDash val="solid"/>
            <a:bevel/>
            <a:headEnd type="none" w="med" len="med"/>
            <a:tailEnd type="none" w="med" len="med"/>
          </a:ln>
        </p:spPr>
        <p:txBody>
          <a:bodyPr anchor="ctr"/>
          <a:lstStyle/>
          <a:p>
            <a:pPr lvl="0" indent="0" algn="ctr"/>
            <a:r>
              <a:rPr lang="zh-CN" altLang="en-US" sz="1400" b="1" dirty="0">
                <a:solidFill>
                  <a:srgbClr val="000000"/>
                </a:solidFill>
                <a:ea typeface="宋体" panose="02010600030101010101" pitchFamily="2" charset="-122"/>
              </a:rPr>
              <a:t>设置操作平台</a:t>
            </a:r>
            <a:endParaRPr lang="zh-CN" altLang="en-US" sz="1400" b="1" dirty="0">
              <a:solidFill>
                <a:srgbClr val="000000"/>
              </a:solidFill>
              <a:ea typeface="宋体" panose="02010600030101010101" pitchFamily="2"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内容占位符 2"/>
          <p:cNvSpPr>
            <a:spLocks noGrp="1"/>
          </p:cNvSpPr>
          <p:nvPr>
            <p:ph sz="half"/>
          </p:nvPr>
        </p:nvSpPr>
        <p:spPr>
          <a:xfrm>
            <a:off x="628650" y="1468438"/>
            <a:ext cx="3867150" cy="1212850"/>
          </a:xfrm>
          <a:prstGeom prst="rect">
            <a:avLst/>
          </a:prstGeom>
          <a:noFill/>
          <a:ln w="9525">
            <a:noFill/>
          </a:ln>
        </p:spPr>
        <p:txBody>
          <a:bodyPr wrap="square" anchor="t"/>
          <a:lstStyle>
            <a:lvl1pPr lvl="0">
              <a:defRPr sz="2800" kern="1200"/>
            </a:lvl1pPr>
            <a:lvl2pPr lvl="1">
              <a:defRPr sz="2400" kern="1200"/>
            </a:lvl2pPr>
            <a:lvl3pPr lvl="2">
              <a:defRPr sz="2000" kern="1200"/>
            </a:lvl3pPr>
            <a:lvl4pPr lvl="3">
              <a:defRPr sz="1800" kern="1200"/>
            </a:lvl4pPr>
            <a:lvl5pPr lvl="4">
              <a:defRPr sz="1800" kern="1200"/>
            </a:lvl5pPr>
          </a:lstStyle>
          <a:p>
            <a:pPr marL="0" lvl="0" indent="0">
              <a:buNone/>
            </a:pPr>
            <a:r>
              <a:rPr lang="zh-CN" altLang="en-US" sz="1800" b="1" dirty="0">
                <a:latin typeface="微软雅黑" panose="020B0503020204020204" pitchFamily="2" charset="-122"/>
                <a:ea typeface="微软雅黑" panose="020B0503020204020204" pitchFamily="2" charset="-122"/>
                <a:sym typeface="微软雅黑" panose="020B0503020204020204" pitchFamily="2" charset="-122"/>
              </a:rPr>
              <a:t>隐患：</a:t>
            </a:r>
            <a:r>
              <a:rPr lang="zh-CN" altLang="en-US" sz="1800" dirty="0">
                <a:latin typeface="微软雅黑" panose="020B0503020204020204" pitchFamily="2" charset="-122"/>
                <a:ea typeface="微软雅黑" panose="020B0503020204020204" pitchFamily="2" charset="-122"/>
                <a:sym typeface="微软雅黑" panose="020B0503020204020204" pitchFamily="2" charset="-122"/>
              </a:rPr>
              <a:t>锅炉疏水母管一二次门操作</a:t>
            </a:r>
            <a:endParaRPr lang="zh-CN" altLang="en-US" sz="1800" dirty="0">
              <a:latin typeface="微软雅黑" panose="020B0503020204020204" pitchFamily="2" charset="-122"/>
              <a:ea typeface="微软雅黑" panose="020B0503020204020204" pitchFamily="2" charset="-122"/>
              <a:sym typeface="微软雅黑" panose="020B0503020204020204" pitchFamily="2" charset="-122"/>
            </a:endParaRPr>
          </a:p>
          <a:p>
            <a:pPr marL="0" lvl="0" indent="0">
              <a:buNone/>
            </a:pPr>
            <a:r>
              <a:rPr lang="zh-CN" altLang="en-US" sz="1800" dirty="0">
                <a:latin typeface="微软雅黑" panose="020B0503020204020204" pitchFamily="2" charset="-122"/>
                <a:ea typeface="微软雅黑" panose="020B0503020204020204" pitchFamily="2" charset="-122"/>
                <a:sym typeface="微软雅黑" panose="020B0503020204020204" pitchFamily="2" charset="-122"/>
              </a:rPr>
              <a:t>不便。</a:t>
            </a:r>
            <a:endParaRPr lang="zh-CN" altLang="en-US" sz="1800" dirty="0">
              <a:latin typeface="微软雅黑" panose="020B0503020204020204" pitchFamily="2" charset="-122"/>
              <a:ea typeface="微软雅黑" panose="020B0503020204020204" pitchFamily="2" charset="-122"/>
              <a:sym typeface="微软雅黑" panose="020B0503020204020204" pitchFamily="2" charset="-122"/>
            </a:endParaRPr>
          </a:p>
          <a:p>
            <a:pPr marL="0" lvl="0" indent="0">
              <a:buNone/>
            </a:pPr>
            <a:r>
              <a:rPr lang="zh-CN" altLang="en-US" sz="1800" b="1" dirty="0">
                <a:latin typeface="微软雅黑" panose="020B0503020204020204" pitchFamily="2" charset="-122"/>
                <a:ea typeface="微软雅黑" panose="020B0503020204020204" pitchFamily="2" charset="-122"/>
                <a:sym typeface="微软雅黑" panose="020B0503020204020204" pitchFamily="2" charset="-122"/>
              </a:rPr>
              <a:t>危害：</a:t>
            </a:r>
            <a:r>
              <a:rPr lang="zh-CN" altLang="en-US" sz="1800" dirty="0">
                <a:latin typeface="微软雅黑" panose="020B0503020204020204" pitchFamily="2" charset="-122"/>
                <a:ea typeface="微软雅黑" panose="020B0503020204020204" pitchFamily="2" charset="-122"/>
                <a:sym typeface="微软雅黑" panose="020B0503020204020204" pitchFamily="2" charset="-122"/>
              </a:rPr>
              <a:t>不易操作，诱发事故。</a:t>
            </a:r>
            <a:endParaRPr lang="zh-CN" altLang="en-US" sz="1800" dirty="0">
              <a:latin typeface="微软雅黑" panose="020B0503020204020204" pitchFamily="2" charset="-122"/>
              <a:ea typeface="微软雅黑" panose="020B0503020204020204" pitchFamily="2" charset="-122"/>
              <a:sym typeface="微软雅黑" panose="020B0503020204020204" pitchFamily="2" charset="-122"/>
            </a:endParaRPr>
          </a:p>
        </p:txBody>
      </p:sp>
      <p:pic>
        <p:nvPicPr>
          <p:cNvPr id="29698" name="图片 32" descr="锅炉疏水母管一二次门操作不便"/>
          <p:cNvPicPr>
            <a:picLocks noGrp="1"/>
          </p:cNvPicPr>
          <p:nvPr>
            <p:ph sz="half"/>
          </p:nvPr>
        </p:nvPicPr>
        <p:blipFill>
          <a:blip r:embed="rId1" cstate="email"/>
          <a:stretch>
            <a:fillRect/>
          </a:stretch>
        </p:blipFill>
        <p:spPr>
          <a:xfrm>
            <a:off x="484188" y="2771775"/>
            <a:ext cx="3529012" cy="2844800"/>
          </a:xfrm>
          <a:prstGeom prst="rect">
            <a:avLst/>
          </a:prstGeom>
          <a:noFill/>
          <a:ln w="9525">
            <a:noFill/>
          </a:ln>
        </p:spPr>
      </p:pic>
      <p:sp>
        <p:nvSpPr>
          <p:cNvPr id="29699" name="文本框 2"/>
          <p:cNvSpPr/>
          <p:nvPr/>
        </p:nvSpPr>
        <p:spPr>
          <a:xfrm>
            <a:off x="5330825" y="1468755"/>
            <a:ext cx="3384550" cy="384175"/>
          </a:xfrm>
          <a:prstGeom prst="rect">
            <a:avLst/>
          </a:prstGeom>
          <a:noFill/>
          <a:ln w="9525">
            <a:noFill/>
          </a:ln>
        </p:spPr>
        <p:txBody>
          <a:bodyPr wrap="none" anchor="t">
            <a:spAutoFit/>
          </a:bodyPr>
          <a:lstStyle/>
          <a:p>
            <a:pPr lvl="0" indent="0"/>
            <a:r>
              <a:rPr lang="zh-CN" altLang="en-US" b="1" dirty="0">
                <a:solidFill>
                  <a:srgbClr val="000000"/>
                </a:solidFill>
                <a:latin typeface="微软雅黑" panose="020B0503020204020204" pitchFamily="2" charset="-122"/>
                <a:ea typeface="微软雅黑" panose="020B0503020204020204" pitchFamily="2" charset="-122"/>
                <a:sym typeface="宋体" panose="02010600030101010101" pitchFamily="2" charset="-122"/>
              </a:rPr>
              <a:t>标准：</a:t>
            </a:r>
            <a:r>
              <a:rPr lang="zh-CN" altLang="en-US" dirty="0">
                <a:solidFill>
                  <a:srgbClr val="000000"/>
                </a:solidFill>
                <a:latin typeface="微软雅黑" panose="020B0503020204020204" pitchFamily="2" charset="-122"/>
                <a:ea typeface="微软雅黑" panose="020B0503020204020204" pitchFamily="2" charset="-122"/>
                <a:sym typeface="宋体" panose="02010600030101010101" pitchFamily="2" charset="-122"/>
              </a:rPr>
              <a:t>设置类似平台便于操作。</a:t>
            </a:r>
            <a:endParaRPr lang="zh-CN" altLang="en-US" dirty="0">
              <a:solidFill>
                <a:srgbClr val="000000"/>
              </a:solidFill>
              <a:latin typeface="微软雅黑" panose="020B0503020204020204" pitchFamily="2" charset="-122"/>
              <a:ea typeface="微软雅黑" panose="020B0503020204020204" pitchFamily="2" charset="-122"/>
              <a:sym typeface="宋体" panose="02010600030101010101" pitchFamily="2" charset="-122"/>
            </a:endParaRPr>
          </a:p>
        </p:txBody>
      </p:sp>
      <p:pic>
        <p:nvPicPr>
          <p:cNvPr id="29700" name="图片 1" descr="IMG_20160910_104449"/>
          <p:cNvPicPr>
            <a:picLocks noChangeAspect="1"/>
          </p:cNvPicPr>
          <p:nvPr/>
        </p:nvPicPr>
        <p:blipFill>
          <a:blip r:embed="rId2" cstate="email"/>
          <a:stretch>
            <a:fillRect/>
          </a:stretch>
        </p:blipFill>
        <p:spPr>
          <a:xfrm>
            <a:off x="5178425" y="2760663"/>
            <a:ext cx="3536950" cy="2855912"/>
          </a:xfrm>
          <a:prstGeom prst="rect">
            <a:avLst/>
          </a:prstGeom>
          <a:noFill/>
          <a:ln w="9525">
            <a:noFill/>
          </a:ln>
        </p:spPr>
      </p:pic>
      <p:sp>
        <p:nvSpPr>
          <p:cNvPr id="29701" name="TextBox 14"/>
          <p:cNvSpPr/>
          <p:nvPr/>
        </p:nvSpPr>
        <p:spPr>
          <a:xfrm>
            <a:off x="284163" y="69850"/>
            <a:ext cx="2093912" cy="457200"/>
          </a:xfrm>
          <a:prstGeom prst="rect">
            <a:avLst/>
          </a:prstGeom>
          <a:solidFill>
            <a:srgbClr val="00B0F0"/>
          </a:solidFill>
          <a:ln w="9525">
            <a:noFill/>
          </a:ln>
        </p:spPr>
        <p:txBody>
          <a:bodyPr wrap="square" anchor="t">
            <a:spAutoFit/>
          </a:bodyPr>
          <a:lstStyle/>
          <a:p>
            <a:pPr lvl="0" indent="0" algn="ctr"/>
            <a:r>
              <a:rPr lang="zh-CN" altLang="en-US" sz="2400" b="1" dirty="0">
                <a:latin typeface="Arial" panose="020B0604020202020204" pitchFamily="34" charset="0"/>
                <a:ea typeface="宋体" panose="02010600030101010101" pitchFamily="2" charset="-122"/>
                <a:sym typeface="Arial" panose="020B0604020202020204" pitchFamily="34" charset="0"/>
              </a:rPr>
              <a:t>三、管道设施</a:t>
            </a:r>
            <a:endParaRPr lang="zh-CN" altLang="en-US" sz="2400" b="1" dirty="0">
              <a:latin typeface="Arial" panose="020B0604020202020204" pitchFamily="34" charset="0"/>
              <a:ea typeface="宋体" panose="02010600030101010101" pitchFamily="2" charset="-122"/>
              <a:sym typeface="Arial" panose="020B0604020202020204" pitchFamily="34" charset="0"/>
            </a:endParaRPr>
          </a:p>
        </p:txBody>
      </p:sp>
      <p:grpSp>
        <p:nvGrpSpPr>
          <p:cNvPr id="29702" name="组合 29702"/>
          <p:cNvGrpSpPr/>
          <p:nvPr/>
        </p:nvGrpSpPr>
        <p:grpSpPr>
          <a:xfrm>
            <a:off x="4558030" y="1468120"/>
            <a:ext cx="142875" cy="4827905"/>
            <a:chOff x="0" y="0"/>
            <a:chExt cx="142876" cy="5857892"/>
          </a:xfrm>
        </p:grpSpPr>
        <p:sp>
          <p:nvSpPr>
            <p:cNvPr id="29703" name="矩形 18"/>
            <p:cNvSpPr/>
            <p:nvPr/>
          </p:nvSpPr>
          <p:spPr>
            <a:xfrm flipH="1">
              <a:off x="0" y="0"/>
              <a:ext cx="71439" cy="5857892"/>
            </a:xfrm>
            <a:prstGeom prst="rect">
              <a:avLst/>
            </a:prstGeom>
            <a:solidFill>
              <a:srgbClr val="FF000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FFFFFF"/>
                </a:solidFill>
                <a:ea typeface="宋体" panose="02010600030101010101" pitchFamily="2" charset="-122"/>
              </a:endParaRPr>
            </a:p>
          </p:txBody>
        </p:sp>
        <p:sp>
          <p:nvSpPr>
            <p:cNvPr id="29704" name="矩形 10"/>
            <p:cNvSpPr/>
            <p:nvPr/>
          </p:nvSpPr>
          <p:spPr>
            <a:xfrm flipH="1">
              <a:off x="71439" y="0"/>
              <a:ext cx="71437" cy="5857892"/>
            </a:xfrm>
            <a:prstGeom prst="rect">
              <a:avLst/>
            </a:prstGeom>
            <a:solidFill>
              <a:srgbClr val="00B05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00B050"/>
                </a:solidFill>
                <a:ea typeface="宋体" panose="02010600030101010101" pitchFamily="2" charset="-122"/>
              </a:endParaRPr>
            </a:p>
          </p:txBody>
        </p:sp>
      </p:grpSp>
      <p:sp>
        <p:nvSpPr>
          <p:cNvPr id="25612" name="圆角矩形标注 19"/>
          <p:cNvSpPr/>
          <p:nvPr/>
        </p:nvSpPr>
        <p:spPr>
          <a:xfrm>
            <a:off x="6992303" y="5481003"/>
            <a:ext cx="1203325" cy="641350"/>
          </a:xfrm>
          <a:prstGeom prst="wedgeRoundRectCallout">
            <a:avLst>
              <a:gd name="adj1" fmla="val -35551"/>
              <a:gd name="adj2" fmla="val -194606"/>
              <a:gd name="adj3" fmla="val 16667"/>
            </a:avLst>
          </a:prstGeom>
          <a:solidFill>
            <a:srgbClr val="FFFF00"/>
          </a:solidFill>
          <a:ln w="28575" cap="flat" cmpd="sng">
            <a:solidFill>
              <a:srgbClr val="FFFF00"/>
            </a:solidFill>
            <a:prstDash val="solid"/>
            <a:bevel/>
            <a:headEnd type="none" w="med" len="med"/>
            <a:tailEnd type="none" w="med" len="med"/>
          </a:ln>
        </p:spPr>
        <p:txBody>
          <a:bodyPr anchor="ctr"/>
          <a:lstStyle/>
          <a:p>
            <a:pPr lvl="0" indent="0" algn="ctr"/>
            <a:r>
              <a:rPr lang="zh-CN" altLang="en-US" sz="1400" b="1" dirty="0">
                <a:solidFill>
                  <a:srgbClr val="000000"/>
                </a:solidFill>
                <a:ea typeface="宋体" panose="02010600030101010101" pitchFamily="2" charset="-122"/>
              </a:rPr>
              <a:t>设置操作平台</a:t>
            </a:r>
            <a:endParaRPr lang="zh-CN" altLang="en-US" sz="1400" b="1" dirty="0">
              <a:solidFill>
                <a:srgbClr val="000000"/>
              </a:solidFill>
              <a:ea typeface="宋体" panose="02010600030101010101" pitchFamily="2" charset="-122"/>
            </a:endParaRPr>
          </a:p>
        </p:txBody>
      </p:sp>
      <p:sp>
        <p:nvSpPr>
          <p:cNvPr id="28681" name="圆角矩形标注 20"/>
          <p:cNvSpPr/>
          <p:nvPr/>
        </p:nvSpPr>
        <p:spPr>
          <a:xfrm>
            <a:off x="2378075" y="5523230"/>
            <a:ext cx="1204595" cy="537210"/>
          </a:xfrm>
          <a:prstGeom prst="wedgeRoundRectCallout">
            <a:avLst>
              <a:gd name="adj1" fmla="val -45469"/>
              <a:gd name="adj2" fmla="val -155503"/>
              <a:gd name="adj3" fmla="val 16667"/>
            </a:avLst>
          </a:prstGeom>
          <a:noFill/>
          <a:ln w="28575" cap="flat" cmpd="sng">
            <a:solidFill>
              <a:srgbClr val="FF0000"/>
            </a:solidFill>
            <a:prstDash val="solid"/>
            <a:bevel/>
            <a:headEnd type="none" w="med" len="med"/>
            <a:tailEnd type="none" w="med" len="med"/>
          </a:ln>
        </p:spPr>
        <p:txBody>
          <a:bodyPr anchor="ctr"/>
          <a:lstStyle/>
          <a:p>
            <a:pPr lvl="0" indent="0" algn="ctr"/>
            <a:r>
              <a:rPr lang="zh-CN" altLang="en-US" sz="1400" b="1" dirty="0">
                <a:solidFill>
                  <a:srgbClr val="000000"/>
                </a:solidFill>
                <a:ea typeface="宋体" panose="02010600030101010101" pitchFamily="2" charset="-122"/>
              </a:rPr>
              <a:t>操作不便</a:t>
            </a:r>
            <a:endParaRPr lang="zh-CN" altLang="en-US" sz="1400" b="1" dirty="0">
              <a:solidFill>
                <a:srgbClr val="000000"/>
              </a:solidFill>
              <a:ea typeface="宋体" panose="02010600030101010101" pitchFamily="2"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Box 38"/>
          <p:cNvSpPr/>
          <p:nvPr/>
        </p:nvSpPr>
        <p:spPr>
          <a:xfrm>
            <a:off x="0" y="2214563"/>
            <a:ext cx="9144000" cy="973137"/>
          </a:xfrm>
          <a:prstGeom prst="rect">
            <a:avLst/>
          </a:prstGeom>
          <a:noFill/>
          <a:ln w="9525">
            <a:noFill/>
          </a:ln>
        </p:spPr>
        <p:txBody>
          <a:bodyPr wrap="square" anchor="t">
            <a:spAutoFit/>
          </a:bodyPr>
          <a:lstStyle/>
          <a:p>
            <a:pPr lvl="0" indent="0" algn="ctr"/>
            <a:r>
              <a:rPr lang="zh-CN" altLang="en-US" sz="5400" dirty="0">
                <a:solidFill>
                  <a:srgbClr val="000000"/>
                </a:solidFill>
                <a:latin typeface="隶书" panose="02010509060101010101" pitchFamily="1" charset="-122"/>
                <a:ea typeface="隶书" panose="02010509060101010101" pitchFamily="1" charset="-122"/>
                <a:sym typeface="隶书" panose="02010509060101010101" pitchFamily="1" charset="-122"/>
              </a:rPr>
              <a:t>四、仪器仪表</a:t>
            </a:r>
            <a:endParaRPr lang="zh-CN" altLang="en-US" sz="5400" dirty="0">
              <a:solidFill>
                <a:srgbClr val="000000"/>
              </a:solidFill>
              <a:latin typeface="隶书" panose="02010509060101010101" pitchFamily="1" charset="-122"/>
              <a:ea typeface="隶书" panose="02010509060101010101" pitchFamily="1" charset="-122"/>
              <a:sym typeface="隶书" panose="02010509060101010101" pitchFamily="1"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文本占位符 4"/>
          <p:cNvSpPr>
            <a:spLocks noGrp="1"/>
          </p:cNvSpPr>
          <p:nvPr>
            <p:ph type="subTitle" idx="1"/>
          </p:nvPr>
        </p:nvSpPr>
        <p:spPr>
          <a:xfrm>
            <a:off x="860743" y="1452563"/>
            <a:ext cx="4033837" cy="825500"/>
          </a:xfrm>
          <a:noFill/>
          <a:ln>
            <a:noFill/>
          </a:ln>
        </p:spPr>
        <p:txBody>
          <a:bodyPr anchor="b"/>
          <a:lstStyle/>
          <a:p>
            <a:pPr algn="l" defTabSz="0">
              <a:buNone/>
            </a:pPr>
            <a:r>
              <a:rPr lang="zh-CN" altLang="en-US" b="1" kern="1200" dirty="0">
                <a:latin typeface="微软雅黑" panose="020B0503020204020204" pitchFamily="2" charset="-122"/>
                <a:ea typeface="微软雅黑" panose="020B0503020204020204" pitchFamily="2" charset="-122"/>
                <a:cs typeface="+mn-cs"/>
                <a:sym typeface="微软雅黑" panose="020B0503020204020204" pitchFamily="2" charset="-122"/>
              </a:rPr>
              <a:t>隐患：</a:t>
            </a:r>
            <a:r>
              <a:rPr lang="zh-CN" altLang="en-US" kern="1200" dirty="0">
                <a:latin typeface="微软雅黑" panose="020B0503020204020204" pitchFamily="2" charset="-122"/>
                <a:ea typeface="微软雅黑" panose="020B0503020204020204" pitchFamily="2" charset="-122"/>
                <a:cs typeface="+mn-cs"/>
                <a:sym typeface="微软雅黑" panose="020B0503020204020204" pitchFamily="2" charset="-122"/>
              </a:rPr>
              <a:t>压力表不规范使用。</a:t>
            </a:r>
            <a:endParaRPr lang="zh-CN" altLang="en-US" kern="1200" dirty="0">
              <a:latin typeface="微软雅黑" panose="020B0503020204020204" pitchFamily="2" charset="-122"/>
              <a:ea typeface="微软雅黑" panose="020B0503020204020204" pitchFamily="2" charset="-122"/>
              <a:cs typeface="+mn-cs"/>
              <a:sym typeface="微软雅黑" panose="020B0503020204020204" pitchFamily="2" charset="-122"/>
            </a:endParaRPr>
          </a:p>
          <a:p>
            <a:pPr algn="l" defTabSz="0">
              <a:buNone/>
            </a:pPr>
            <a:r>
              <a:rPr lang="zh-CN" altLang="en-US" b="1" kern="1200" dirty="0">
                <a:latin typeface="微软雅黑" panose="020B0503020204020204" pitchFamily="2" charset="-122"/>
                <a:ea typeface="微软雅黑" panose="020B0503020204020204" pitchFamily="2" charset="-122"/>
                <a:cs typeface="+mn-cs"/>
                <a:sym typeface="微软雅黑" panose="020B0503020204020204" pitchFamily="2" charset="-122"/>
              </a:rPr>
              <a:t>危害：</a:t>
            </a:r>
            <a:r>
              <a:rPr lang="zh-CN" altLang="en-US" kern="1200" dirty="0">
                <a:latin typeface="微软雅黑" panose="020B0503020204020204" pitchFamily="2" charset="-122"/>
                <a:ea typeface="微软雅黑" panose="020B0503020204020204" pitchFamily="2" charset="-122"/>
                <a:cs typeface="+mn-cs"/>
                <a:sym typeface="微软雅黑" panose="020B0503020204020204" pitchFamily="2" charset="-122"/>
              </a:rPr>
              <a:t>无法指示实际状态。</a:t>
            </a:r>
            <a:endParaRPr lang="zh-CN" altLang="en-US" kern="1200" dirty="0">
              <a:latin typeface="微软雅黑" panose="020B0503020204020204" pitchFamily="2" charset="-122"/>
              <a:ea typeface="微软雅黑" panose="020B0503020204020204" pitchFamily="2" charset="-122"/>
              <a:cs typeface="+mn-cs"/>
              <a:sym typeface="微软雅黑" panose="020B0503020204020204" pitchFamily="2" charset="-122"/>
            </a:endParaRPr>
          </a:p>
        </p:txBody>
      </p:sp>
      <p:sp>
        <p:nvSpPr>
          <p:cNvPr id="32770" name="文本占位符 6"/>
          <p:cNvSpPr>
            <a:spLocks noGrp="1"/>
          </p:cNvSpPr>
          <p:nvPr>
            <p:ph sz="quarter"/>
          </p:nvPr>
        </p:nvSpPr>
        <p:spPr>
          <a:xfrm>
            <a:off x="4805045" y="1479550"/>
            <a:ext cx="4053205" cy="798830"/>
          </a:xfrm>
          <a:prstGeom prst="rect">
            <a:avLst/>
          </a:prstGeom>
          <a:noFill/>
          <a:ln w="9525">
            <a:noFill/>
          </a:ln>
        </p:spPr>
        <p:txBody>
          <a:bodyPr anchor="b"/>
          <a:lstStyle>
            <a:lvl1pPr lvl="0">
              <a:defRPr sz="2400" kern="1200"/>
            </a:lvl1pPr>
            <a:lvl2pPr lvl="1">
              <a:defRPr sz="2000" kern="1200"/>
            </a:lvl2pPr>
            <a:lvl3pPr lvl="2">
              <a:defRPr sz="1800" kern="1200"/>
            </a:lvl3pPr>
            <a:lvl4pPr lvl="3">
              <a:defRPr sz="1600" kern="1200"/>
            </a:lvl4pPr>
            <a:lvl5pPr lvl="4">
              <a:defRPr sz="1600" kern="1200"/>
            </a:lvl5pPr>
          </a:lstStyle>
          <a:p>
            <a:pPr marL="0" lvl="0" indent="0">
              <a:lnSpc>
                <a:spcPct val="125000"/>
              </a:lnSpc>
              <a:spcBef>
                <a:spcPts val="0"/>
              </a:spcBef>
              <a:buNone/>
            </a:pPr>
            <a:r>
              <a:rPr lang="zh-CN" altLang="en-US" sz="1800" b="1" dirty="0">
                <a:latin typeface="微软雅黑" panose="020B0503020204020204" pitchFamily="2" charset="-122"/>
                <a:ea typeface="微软雅黑" panose="020B0503020204020204" pitchFamily="2" charset="-122"/>
                <a:sym typeface="微软雅黑" panose="020B0503020204020204" pitchFamily="2" charset="-122"/>
              </a:rPr>
              <a:t>标准：</a:t>
            </a:r>
            <a:r>
              <a:rPr lang="zh-CN" altLang="en-US" sz="1800" dirty="0">
                <a:latin typeface="微软雅黑" panose="020B0503020204020204" pitchFamily="2" charset="-122"/>
                <a:ea typeface="微软雅黑" panose="020B0503020204020204" pitchFamily="2" charset="-122"/>
                <a:sym typeface="微软雅黑" panose="020B0503020204020204" pitchFamily="2" charset="-122"/>
              </a:rPr>
              <a:t>压力表表面、使用区间清晰；不过期使用，无进水、损坏等现象。</a:t>
            </a:r>
            <a:endParaRPr lang="zh-CN" altLang="en-US" sz="1800" dirty="0">
              <a:latin typeface="微软雅黑" panose="020B0503020204020204" pitchFamily="2" charset="-122"/>
              <a:ea typeface="微软雅黑" panose="020B0503020204020204" pitchFamily="2" charset="-122"/>
              <a:sym typeface="微软雅黑" panose="020B0503020204020204" pitchFamily="2" charset="-122"/>
            </a:endParaRPr>
          </a:p>
        </p:txBody>
      </p:sp>
      <p:pic>
        <p:nvPicPr>
          <p:cNvPr id="32771" name="内容占位符 8" descr="E:\安监文件\安全隐患排查\运行一值\汽包左侧压力表坏.jpg汽包左侧压力表坏"/>
          <p:cNvPicPr>
            <a:picLocks noGrp="1" noChangeAspect="1"/>
          </p:cNvPicPr>
          <p:nvPr>
            <p:ph sz="half"/>
          </p:nvPr>
        </p:nvPicPr>
        <p:blipFill>
          <a:blip r:embed="rId1" cstate="email"/>
          <a:stretch>
            <a:fillRect/>
          </a:stretch>
        </p:blipFill>
        <p:spPr>
          <a:xfrm>
            <a:off x="1187450" y="2420938"/>
            <a:ext cx="1371600" cy="2016125"/>
          </a:xfrm>
          <a:prstGeom prst="rect">
            <a:avLst/>
          </a:prstGeom>
          <a:noFill/>
          <a:ln w="9525">
            <a:noFill/>
          </a:ln>
        </p:spPr>
      </p:pic>
      <p:sp>
        <p:nvSpPr>
          <p:cNvPr id="32772" name="灯片编号占位符 5"/>
          <p:cNvSpPr>
            <a:spLocks noGrp="1"/>
          </p:cNvSpPr>
          <p:nvPr>
            <p:ph type="sldNum" sz="quarter"/>
          </p:nvPr>
        </p:nvSpPr>
        <p:spPr>
          <a:xfrm>
            <a:off x="7086600" y="6356350"/>
            <a:ext cx="2057400" cy="365125"/>
          </a:xfrm>
          <a:prstGeom prst="rect">
            <a:avLst/>
          </a:prstGeom>
          <a:noFill/>
          <a:ln w="9525">
            <a:noFill/>
          </a:ln>
        </p:spPr>
        <p:txBody>
          <a:bodyPr anchor="t"/>
          <a:lstStyle/>
          <a:p>
            <a:pPr lvl="0" indent="0"/>
            <a:fld id="{9A0DB2DC-4C9A-4742-B13C-FB6460FD3503}" type="slidenum">
              <a:rPr lang="zh-CN" altLang="en-US" dirty="0">
                <a:ea typeface="宋体" panose="02010600030101010101" pitchFamily="2" charset="-122"/>
              </a:rPr>
            </a:fld>
            <a:endParaRPr lang="zh-CN" altLang="en-US" dirty="0">
              <a:ea typeface="宋体" panose="02010600030101010101" pitchFamily="2" charset="-122"/>
            </a:endParaRPr>
          </a:p>
        </p:txBody>
      </p:sp>
      <p:sp>
        <p:nvSpPr>
          <p:cNvPr id="32773" name="圆角矩形标注 2"/>
          <p:cNvSpPr/>
          <p:nvPr/>
        </p:nvSpPr>
        <p:spPr>
          <a:xfrm>
            <a:off x="3079750" y="2506663"/>
            <a:ext cx="938213" cy="692150"/>
          </a:xfrm>
          <a:prstGeom prst="wedgeRoundRectCallout">
            <a:avLst>
              <a:gd name="adj1" fmla="val -181194"/>
              <a:gd name="adj2" fmla="val 70528"/>
              <a:gd name="adj3" fmla="val 16667"/>
            </a:avLst>
          </a:prstGeom>
          <a:noFill/>
          <a:ln w="28575" cap="flat" cmpd="sng">
            <a:solidFill>
              <a:srgbClr val="FF0000"/>
            </a:solidFill>
            <a:prstDash val="solid"/>
            <a:bevel/>
            <a:headEnd type="none" w="med" len="med"/>
            <a:tailEnd type="none" w="med" len="med"/>
          </a:ln>
        </p:spPr>
        <p:txBody>
          <a:bodyPr anchor="ctr"/>
          <a:lstStyle/>
          <a:p>
            <a:pPr lvl="0" indent="0" algn="ctr"/>
            <a:r>
              <a:rPr lang="zh-CN" altLang="en-US" sz="1400" b="1" dirty="0">
                <a:solidFill>
                  <a:srgbClr val="000000"/>
                </a:solidFill>
                <a:ea typeface="宋体" panose="02010600030101010101" pitchFamily="2" charset="-122"/>
              </a:rPr>
              <a:t>显示不清楚</a:t>
            </a:r>
            <a:endParaRPr lang="zh-CN" altLang="en-US" sz="1400" b="1" dirty="0">
              <a:solidFill>
                <a:srgbClr val="000000"/>
              </a:solidFill>
              <a:ea typeface="宋体" panose="02010600030101010101" pitchFamily="2" charset="-122"/>
            </a:endParaRPr>
          </a:p>
        </p:txBody>
      </p:sp>
      <p:pic>
        <p:nvPicPr>
          <p:cNvPr id="32774" name="内容占位符 7" descr="180705686833591904"/>
          <p:cNvPicPr>
            <a:picLocks noGrp="1" noChangeAspect="1"/>
          </p:cNvPicPr>
          <p:nvPr>
            <p:ph sz="quarter"/>
          </p:nvPr>
        </p:nvPicPr>
        <p:blipFill>
          <a:blip r:embed="rId2" cstate="email"/>
          <a:stretch>
            <a:fillRect/>
          </a:stretch>
        </p:blipFill>
        <p:spPr>
          <a:xfrm>
            <a:off x="5207000" y="2506663"/>
            <a:ext cx="2732088" cy="3683000"/>
          </a:xfrm>
          <a:prstGeom prst="rect">
            <a:avLst/>
          </a:prstGeom>
          <a:noFill/>
          <a:ln w="9525">
            <a:noFill/>
          </a:ln>
        </p:spPr>
      </p:pic>
      <p:pic>
        <p:nvPicPr>
          <p:cNvPr id="32775" name="内容占位符 8" descr="E:\安监文件\安全隐患排查\运行一值\汽包左侧压力表坏.jpg汽包左侧压力表坏"/>
          <p:cNvPicPr>
            <a:picLocks noChangeAspect="1"/>
          </p:cNvPicPr>
          <p:nvPr/>
        </p:nvPicPr>
        <p:blipFill>
          <a:blip r:embed="rId3" cstate="email"/>
          <a:stretch>
            <a:fillRect/>
          </a:stretch>
        </p:blipFill>
        <p:spPr>
          <a:xfrm>
            <a:off x="2838450" y="3548063"/>
            <a:ext cx="1422400" cy="2413000"/>
          </a:xfrm>
          <a:prstGeom prst="rect">
            <a:avLst/>
          </a:prstGeom>
          <a:noFill/>
          <a:ln w="9525">
            <a:noFill/>
          </a:ln>
        </p:spPr>
      </p:pic>
      <p:sp>
        <p:nvSpPr>
          <p:cNvPr id="32776" name="圆角矩形标注 12"/>
          <p:cNvSpPr/>
          <p:nvPr/>
        </p:nvSpPr>
        <p:spPr>
          <a:xfrm>
            <a:off x="182563" y="5000625"/>
            <a:ext cx="1230312" cy="692150"/>
          </a:xfrm>
          <a:prstGeom prst="wedgeRoundRectCallout">
            <a:avLst>
              <a:gd name="adj1" fmla="val 235005"/>
              <a:gd name="adj2" fmla="val 866"/>
              <a:gd name="adj3" fmla="val 16667"/>
            </a:avLst>
          </a:prstGeom>
          <a:noFill/>
          <a:ln w="38100" cap="flat" cmpd="sng">
            <a:solidFill>
              <a:srgbClr val="FF0000"/>
            </a:solidFill>
            <a:prstDash val="solid"/>
            <a:bevel/>
            <a:headEnd type="none" w="med" len="med"/>
            <a:tailEnd type="none" w="med" len="med"/>
          </a:ln>
        </p:spPr>
        <p:txBody>
          <a:bodyPr anchor="ctr"/>
          <a:lstStyle/>
          <a:p>
            <a:pPr lvl="0" indent="0" algn="ctr"/>
            <a:r>
              <a:rPr lang="zh-CN" altLang="en-US" sz="1400" b="1" dirty="0">
                <a:solidFill>
                  <a:srgbClr val="000000"/>
                </a:solidFill>
                <a:ea typeface="宋体" panose="02010600030101010101" pitchFamily="2" charset="-122"/>
              </a:rPr>
              <a:t>压力表无检测标签</a:t>
            </a:r>
            <a:endParaRPr lang="zh-CN" altLang="en-US" sz="1400" b="1" dirty="0">
              <a:solidFill>
                <a:srgbClr val="000000"/>
              </a:solidFill>
              <a:ea typeface="宋体" panose="02010600030101010101" pitchFamily="2" charset="-122"/>
            </a:endParaRPr>
          </a:p>
        </p:txBody>
      </p:sp>
      <p:sp>
        <p:nvSpPr>
          <p:cNvPr id="32777" name="圆角矩形标注 9"/>
          <p:cNvSpPr/>
          <p:nvPr/>
        </p:nvSpPr>
        <p:spPr>
          <a:xfrm>
            <a:off x="7086600" y="4819650"/>
            <a:ext cx="1771650" cy="504825"/>
          </a:xfrm>
          <a:prstGeom prst="wedgeRoundRectCallout">
            <a:avLst>
              <a:gd name="adj1" fmla="val -55278"/>
              <a:gd name="adj2" fmla="val -151005"/>
              <a:gd name="adj3" fmla="val 16667"/>
            </a:avLst>
          </a:prstGeom>
          <a:solidFill>
            <a:srgbClr val="FFFF00"/>
          </a:solidFill>
          <a:ln w="12700" cap="flat" cmpd="sng">
            <a:solidFill>
              <a:srgbClr val="FFFF00"/>
            </a:solidFill>
            <a:prstDash val="solid"/>
            <a:bevel/>
            <a:headEnd type="none" w="med" len="med"/>
            <a:tailEnd type="none" w="med" len="med"/>
          </a:ln>
        </p:spPr>
        <p:txBody>
          <a:bodyPr anchor="ctr"/>
          <a:lstStyle/>
          <a:p>
            <a:pPr lvl="0" indent="0" algn="ctr"/>
            <a:r>
              <a:rPr lang="zh-CN" altLang="en-US" sz="1400" b="1" dirty="0">
                <a:solidFill>
                  <a:srgbClr val="000000"/>
                </a:solidFill>
                <a:ea typeface="宋体" panose="02010600030101010101" pitchFamily="2" charset="-122"/>
              </a:rPr>
              <a:t>压力表合格</a:t>
            </a:r>
            <a:endParaRPr lang="zh-CN" altLang="en-US" sz="1400" b="1" dirty="0">
              <a:solidFill>
                <a:srgbClr val="000000"/>
              </a:solidFill>
              <a:ea typeface="宋体" panose="02010600030101010101" pitchFamily="2" charset="-122"/>
            </a:endParaRPr>
          </a:p>
        </p:txBody>
      </p:sp>
      <p:sp>
        <p:nvSpPr>
          <p:cNvPr id="32778" name="TextBox 14"/>
          <p:cNvSpPr/>
          <p:nvPr/>
        </p:nvSpPr>
        <p:spPr>
          <a:xfrm>
            <a:off x="271463" y="69850"/>
            <a:ext cx="2093912" cy="457200"/>
          </a:xfrm>
          <a:prstGeom prst="rect">
            <a:avLst/>
          </a:prstGeom>
          <a:solidFill>
            <a:srgbClr val="B7FFFF"/>
          </a:solidFill>
          <a:ln w="9525">
            <a:noFill/>
          </a:ln>
        </p:spPr>
        <p:txBody>
          <a:bodyPr wrap="square" anchor="t">
            <a:spAutoFit/>
          </a:bodyPr>
          <a:lstStyle/>
          <a:p>
            <a:pPr lvl="0" indent="0" algn="ctr"/>
            <a:r>
              <a:rPr lang="zh-CN" altLang="en-US" sz="2400" b="1" dirty="0">
                <a:latin typeface="Arial" panose="020B0604020202020204" pitchFamily="34" charset="0"/>
                <a:ea typeface="宋体" panose="02010600030101010101" pitchFamily="2" charset="-122"/>
                <a:sym typeface="Arial" panose="020B0604020202020204" pitchFamily="34" charset="0"/>
              </a:rPr>
              <a:t>四、仪表设备</a:t>
            </a:r>
            <a:endParaRPr lang="zh-CN" altLang="en-US" sz="2400" b="1" dirty="0">
              <a:latin typeface="Arial" panose="020B0604020202020204" pitchFamily="34" charset="0"/>
              <a:ea typeface="宋体" panose="02010600030101010101" pitchFamily="2" charset="-122"/>
              <a:sym typeface="Arial" panose="020B0604020202020204" pitchFamily="34" charset="0"/>
            </a:endParaRPr>
          </a:p>
        </p:txBody>
      </p:sp>
      <p:grpSp>
        <p:nvGrpSpPr>
          <p:cNvPr id="32779" name="组合 32779"/>
          <p:cNvGrpSpPr/>
          <p:nvPr/>
        </p:nvGrpSpPr>
        <p:grpSpPr>
          <a:xfrm>
            <a:off x="4537075" y="1452880"/>
            <a:ext cx="142875" cy="4843145"/>
            <a:chOff x="0" y="0"/>
            <a:chExt cx="142876" cy="5857892"/>
          </a:xfrm>
        </p:grpSpPr>
        <p:sp>
          <p:nvSpPr>
            <p:cNvPr id="32780" name="矩形 18"/>
            <p:cNvSpPr/>
            <p:nvPr/>
          </p:nvSpPr>
          <p:spPr>
            <a:xfrm flipH="1">
              <a:off x="0" y="0"/>
              <a:ext cx="71439" cy="5857892"/>
            </a:xfrm>
            <a:prstGeom prst="rect">
              <a:avLst/>
            </a:prstGeom>
            <a:solidFill>
              <a:srgbClr val="FF000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FFFFFF"/>
                </a:solidFill>
                <a:ea typeface="宋体" panose="02010600030101010101" pitchFamily="2" charset="-122"/>
              </a:endParaRPr>
            </a:p>
          </p:txBody>
        </p:sp>
        <p:sp>
          <p:nvSpPr>
            <p:cNvPr id="32781" name="矩形 15"/>
            <p:cNvSpPr/>
            <p:nvPr/>
          </p:nvSpPr>
          <p:spPr>
            <a:xfrm flipH="1">
              <a:off x="71439" y="0"/>
              <a:ext cx="71437" cy="5857892"/>
            </a:xfrm>
            <a:prstGeom prst="rect">
              <a:avLst/>
            </a:prstGeom>
            <a:solidFill>
              <a:srgbClr val="00B05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00B050"/>
                </a:solidFill>
                <a:ea typeface="宋体" panose="02010600030101010101" pitchFamily="2" charset="-122"/>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图片 17" descr="C:\Users\Administrator\Desktop\12.4\IMG_0723.JPGIMG_0723"/>
          <p:cNvPicPr>
            <a:picLocks noChangeAspect="1"/>
          </p:cNvPicPr>
          <p:nvPr/>
        </p:nvPicPr>
        <p:blipFill>
          <a:blip r:embed="rId1" cstate="email"/>
          <a:stretch>
            <a:fillRect/>
          </a:stretch>
        </p:blipFill>
        <p:spPr>
          <a:xfrm rot="5400000">
            <a:off x="5337175" y="2787650"/>
            <a:ext cx="2573020" cy="2880360"/>
          </a:xfrm>
          <a:prstGeom prst="rect">
            <a:avLst/>
          </a:prstGeom>
          <a:noFill/>
          <a:ln w="9525" cap="flat" cmpd="sng">
            <a:solidFill>
              <a:srgbClr val="00B050"/>
            </a:solidFill>
            <a:prstDash val="solid"/>
            <a:bevel/>
            <a:headEnd type="none" w="med" len="med"/>
            <a:tailEnd type="none" w="med" len="med"/>
          </a:ln>
        </p:spPr>
      </p:pic>
      <p:sp>
        <p:nvSpPr>
          <p:cNvPr id="33794" name="文本占位符 2"/>
          <p:cNvSpPr>
            <a:spLocks noGrp="1"/>
          </p:cNvSpPr>
          <p:nvPr>
            <p:ph/>
          </p:nvPr>
        </p:nvSpPr>
        <p:spPr>
          <a:xfrm>
            <a:off x="357505" y="1449705"/>
            <a:ext cx="4179570" cy="1382395"/>
          </a:xfrm>
          <a:prstGeom prst="rect">
            <a:avLst/>
          </a:prstGeom>
          <a:noFill/>
          <a:ln w="9525">
            <a:noFill/>
          </a:ln>
        </p:spPr>
        <p:txBody>
          <a:bodyPr anchor="b"/>
          <a:lstStyle/>
          <a:p>
            <a:pPr marL="0" lvl="0" indent="0">
              <a:lnSpc>
                <a:spcPct val="110000"/>
              </a:lnSpc>
              <a:buNone/>
            </a:pPr>
            <a:r>
              <a:rPr lang="zh-CN" altLang="en-US" sz="1800" b="1" baseline="0" dirty="0">
                <a:latin typeface="微软雅黑" panose="020B0503020204020204" pitchFamily="2" charset="-122"/>
                <a:ea typeface="微软雅黑" panose="020B0503020204020204" pitchFamily="2" charset="-122"/>
              </a:rPr>
              <a:t>隐患：</a:t>
            </a:r>
            <a:r>
              <a:rPr lang="zh-CN" altLang="en-US" sz="1800" baseline="0" dirty="0">
                <a:latin typeface="微软雅黑" panose="020B0503020204020204" pitchFamily="2" charset="-122"/>
                <a:ea typeface="微软雅黑" panose="020B0503020204020204" pitchFamily="2" charset="-122"/>
              </a:rPr>
              <a:t>现场检测仪未投用或未正确显示。</a:t>
            </a:r>
            <a:endParaRPr lang="zh-CN" altLang="en-US" sz="1800" dirty="0">
              <a:latin typeface="微软雅黑" panose="020B0503020204020204" pitchFamily="2" charset="-122"/>
              <a:ea typeface="微软雅黑" panose="020B0503020204020204" pitchFamily="2" charset="-122"/>
              <a:sym typeface="微软雅黑" panose="020B0503020204020204" pitchFamily="2" charset="-122"/>
            </a:endParaRPr>
          </a:p>
          <a:p>
            <a:pPr marL="0" lvl="0" indent="0">
              <a:lnSpc>
                <a:spcPct val="110000"/>
              </a:lnSpc>
              <a:buNone/>
            </a:pPr>
            <a:r>
              <a:rPr lang="zh-CN" altLang="en-US" sz="1800" b="1" dirty="0">
                <a:latin typeface="微软雅黑" panose="020B0503020204020204" pitchFamily="2" charset="-122"/>
                <a:ea typeface="微软雅黑" panose="020B0503020204020204" pitchFamily="2" charset="-122"/>
                <a:sym typeface="微软雅黑" panose="020B0503020204020204" pitchFamily="2" charset="-122"/>
              </a:rPr>
              <a:t>危害：</a:t>
            </a:r>
            <a:r>
              <a:rPr lang="zh-CN" altLang="en-US" sz="1800" dirty="0">
                <a:latin typeface="微软雅黑" panose="020B0503020204020204" pitchFamily="2" charset="-122"/>
                <a:ea typeface="微软雅黑" panose="020B0503020204020204" pitchFamily="2" charset="-122"/>
                <a:sym typeface="微软雅黑" panose="020B0503020204020204" pitchFamily="2" charset="-122"/>
              </a:rPr>
              <a:t>探头或控制器有故障无法及时有效的对现场检测报警，造成安全隐患。</a:t>
            </a:r>
            <a:endParaRPr lang="zh-CN" altLang="en-US" sz="1800" baseline="0" dirty="0">
              <a:latin typeface="微软雅黑" panose="020B0503020204020204" pitchFamily="2" charset="-122"/>
              <a:ea typeface="微软雅黑" panose="020B0503020204020204" pitchFamily="2" charset="-122"/>
            </a:endParaRPr>
          </a:p>
        </p:txBody>
      </p:sp>
      <p:sp>
        <p:nvSpPr>
          <p:cNvPr id="33795" name="文本占位符 2"/>
          <p:cNvSpPr/>
          <p:nvPr/>
        </p:nvSpPr>
        <p:spPr>
          <a:xfrm>
            <a:off x="4954905" y="1522730"/>
            <a:ext cx="3925570" cy="712470"/>
          </a:xfrm>
          <a:prstGeom prst="rect">
            <a:avLst/>
          </a:prstGeom>
          <a:noFill/>
          <a:ln w="9525">
            <a:noFill/>
          </a:ln>
        </p:spPr>
        <p:txBody>
          <a:bodyPr anchor="b"/>
          <a:lstStyle/>
          <a:p>
            <a:pPr lvl="0" indent="0">
              <a:spcBef>
                <a:spcPct val="20000"/>
              </a:spcBef>
            </a:pPr>
            <a:r>
              <a:rPr lang="zh-CN" altLang="en-US" b="1" dirty="0">
                <a:latin typeface="微软雅黑" panose="020B0503020204020204" pitchFamily="2" charset="-122"/>
                <a:ea typeface="微软雅黑" panose="020B0503020204020204" pitchFamily="2" charset="-122"/>
                <a:sym typeface="Arial" panose="020B0604020202020204" pitchFamily="34" charset="0"/>
              </a:rPr>
              <a:t>标准：</a:t>
            </a:r>
            <a:r>
              <a:rPr lang="zh-CN" altLang="en-US" dirty="0">
                <a:latin typeface="微软雅黑" panose="020B0503020204020204" pitchFamily="2" charset="-122"/>
                <a:ea typeface="微软雅黑" panose="020B0503020204020204" pitchFamily="2" charset="-122"/>
                <a:sym typeface="Arial" panose="020B0604020202020204" pitchFamily="34" charset="0"/>
              </a:rPr>
              <a:t>可燃气体报警控制器显示正常   </a:t>
            </a:r>
            <a:endParaRPr lang="zh-CN" altLang="en-US" dirty="0">
              <a:latin typeface="微软雅黑" panose="020B0503020204020204" pitchFamily="2" charset="-122"/>
              <a:ea typeface="微软雅黑" panose="020B0503020204020204" pitchFamily="2" charset="-122"/>
              <a:sym typeface="Arial" panose="020B0604020202020204" pitchFamily="34" charset="0"/>
            </a:endParaRPr>
          </a:p>
          <a:p>
            <a:pPr lvl="0" indent="0">
              <a:spcBef>
                <a:spcPct val="20000"/>
              </a:spcBef>
            </a:pPr>
            <a:r>
              <a:rPr lang="zh-CN" altLang="en-US" dirty="0">
                <a:latin typeface="微软雅黑" panose="020B0503020204020204" pitchFamily="2" charset="-122"/>
                <a:ea typeface="微软雅黑" panose="020B0503020204020204" pitchFamily="2" charset="-122"/>
                <a:sym typeface="Arial" panose="020B0604020202020204" pitchFamily="34" charset="0"/>
              </a:rPr>
              <a:t>、无故障报警</a:t>
            </a:r>
            <a:r>
              <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a:t>
            </a:r>
            <a:endParaRPr lang="zh-CN" altLang="en-US" dirty="0">
              <a:latin typeface="微软雅黑" panose="020B0503020204020204" pitchFamily="2" charset="-122"/>
              <a:ea typeface="微软雅黑" panose="020B0503020204020204" pitchFamily="2" charset="-122"/>
              <a:sym typeface="Arial" panose="020B0604020202020204" pitchFamily="34" charset="0"/>
            </a:endParaRPr>
          </a:p>
        </p:txBody>
      </p:sp>
      <p:sp>
        <p:nvSpPr>
          <p:cNvPr id="33796" name="TextBox 14"/>
          <p:cNvSpPr/>
          <p:nvPr/>
        </p:nvSpPr>
        <p:spPr>
          <a:xfrm>
            <a:off x="8689975" y="6443663"/>
            <a:ext cx="419100" cy="369887"/>
          </a:xfrm>
          <a:prstGeom prst="rect">
            <a:avLst/>
          </a:prstGeom>
          <a:noFill/>
          <a:ln w="9525">
            <a:noFill/>
          </a:ln>
        </p:spPr>
        <p:txBody>
          <a:bodyPr wrap="none" anchor="t">
            <a:spAutoFit/>
          </a:bodyPr>
          <a:lstStyle/>
          <a:p>
            <a:pPr lvl="0" indent="0"/>
            <a:r>
              <a:rPr lang="en-US" altLang="x-none" dirty="0">
                <a:solidFill>
                  <a:srgbClr val="000000"/>
                </a:solidFill>
                <a:latin typeface="Arial" panose="020B0604020202020204" pitchFamily="34" charset="0"/>
                <a:ea typeface="宋体" panose="02010600030101010101" pitchFamily="2" charset="-122"/>
                <a:sym typeface="Arial" panose="020B0604020202020204" pitchFamily="34" charset="0"/>
              </a:rPr>
              <a:t>21</a:t>
            </a:r>
            <a:endParaRPr lang="zh-CN" altLang="en-US" dirty="0">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sp>
        <p:nvSpPr>
          <p:cNvPr id="33797" name="圆角矩形标注 12"/>
          <p:cNvSpPr/>
          <p:nvPr/>
        </p:nvSpPr>
        <p:spPr>
          <a:xfrm>
            <a:off x="5913755" y="6140450"/>
            <a:ext cx="1358900" cy="357188"/>
          </a:xfrm>
          <a:prstGeom prst="wedgeRoundRectCallout">
            <a:avLst>
              <a:gd name="adj1" fmla="val -7264"/>
              <a:gd name="adj2" fmla="val -546708"/>
              <a:gd name="adj3" fmla="val 16667"/>
            </a:avLst>
          </a:prstGeom>
          <a:solidFill>
            <a:srgbClr val="FFFF00"/>
          </a:solidFill>
          <a:ln w="19050" cap="flat" cmpd="sng">
            <a:solidFill>
              <a:srgbClr val="FFFF00"/>
            </a:solidFill>
            <a:prstDash val="solid"/>
            <a:bevel/>
            <a:headEnd type="none" w="med" len="med"/>
            <a:tailEnd type="none" w="med" len="med"/>
          </a:ln>
        </p:spPr>
        <p:txBody>
          <a:bodyPr anchor="t"/>
          <a:lstStyle/>
          <a:p>
            <a:pPr lvl="0" indent="0" algn="ctr"/>
            <a:r>
              <a:rPr lang="zh-CN" altLang="en-US" sz="1600" b="1" dirty="0">
                <a:latin typeface="Arial" panose="020B0604020202020204" pitchFamily="34" charset="0"/>
                <a:ea typeface="宋体" panose="02010600030101010101" pitchFamily="2" charset="-122"/>
                <a:sym typeface="Arial" panose="020B0604020202020204" pitchFamily="34" charset="0"/>
              </a:rPr>
              <a:t>显示正常</a:t>
            </a:r>
            <a:endParaRPr lang="zh-CN" altLang="en-US" sz="1600" b="1" dirty="0">
              <a:latin typeface="Arial" panose="020B0604020202020204" pitchFamily="34" charset="0"/>
              <a:ea typeface="宋体" panose="02010600030101010101" pitchFamily="2" charset="-122"/>
              <a:sym typeface="Arial" panose="020B0604020202020204" pitchFamily="34" charset="0"/>
            </a:endParaRPr>
          </a:p>
        </p:txBody>
      </p:sp>
      <p:pic>
        <p:nvPicPr>
          <p:cNvPr id="33798" name="图片 44" descr="C:\Users\Administrator\Desktop\12.4\IMG_0724.JPGIMG_0724"/>
          <p:cNvPicPr>
            <a:picLocks noChangeAspect="1"/>
          </p:cNvPicPr>
          <p:nvPr/>
        </p:nvPicPr>
        <p:blipFill>
          <a:blip r:embed="rId2" cstate="email"/>
          <a:stretch>
            <a:fillRect/>
          </a:stretch>
        </p:blipFill>
        <p:spPr>
          <a:xfrm rot="5400000">
            <a:off x="85725" y="3267075"/>
            <a:ext cx="2619375" cy="1964690"/>
          </a:xfrm>
          <a:prstGeom prst="rect">
            <a:avLst/>
          </a:prstGeom>
          <a:noFill/>
          <a:ln w="9525">
            <a:noFill/>
          </a:ln>
        </p:spPr>
      </p:pic>
      <p:pic>
        <p:nvPicPr>
          <p:cNvPr id="33799" name="图片 2" descr="IMG_0722"/>
          <p:cNvPicPr>
            <a:picLocks noChangeAspect="1"/>
          </p:cNvPicPr>
          <p:nvPr/>
        </p:nvPicPr>
        <p:blipFill>
          <a:blip r:embed="rId3" cstate="email"/>
          <a:stretch>
            <a:fillRect/>
          </a:stretch>
        </p:blipFill>
        <p:spPr>
          <a:xfrm rot="5400000">
            <a:off x="2184400" y="3261360"/>
            <a:ext cx="2559050" cy="1918335"/>
          </a:xfrm>
          <a:prstGeom prst="rect">
            <a:avLst/>
          </a:prstGeom>
          <a:noFill/>
          <a:ln w="9525">
            <a:noFill/>
          </a:ln>
        </p:spPr>
      </p:pic>
      <p:sp>
        <p:nvSpPr>
          <p:cNvPr id="33800" name="圆角矩形标注 12"/>
          <p:cNvSpPr/>
          <p:nvPr/>
        </p:nvSpPr>
        <p:spPr>
          <a:xfrm>
            <a:off x="2505075" y="5487988"/>
            <a:ext cx="1357313" cy="293687"/>
          </a:xfrm>
          <a:prstGeom prst="wedgeRoundRectCallout">
            <a:avLst>
              <a:gd name="adj1" fmla="val 6731"/>
              <a:gd name="adj2" fmla="val -500431"/>
              <a:gd name="adj3" fmla="val 16667"/>
            </a:avLst>
          </a:prstGeom>
          <a:noFill/>
          <a:ln w="28575" cap="flat" cmpd="sng">
            <a:solidFill>
              <a:srgbClr val="FF0000"/>
            </a:solidFill>
            <a:prstDash val="solid"/>
            <a:bevel/>
            <a:headEnd type="none" w="med" len="med"/>
            <a:tailEnd type="none" w="med" len="med"/>
          </a:ln>
        </p:spPr>
        <p:txBody>
          <a:bodyPr anchor="t"/>
          <a:lstStyle/>
          <a:p>
            <a:pPr lvl="0" indent="0" algn="ctr"/>
            <a:r>
              <a:rPr lang="zh-CN" altLang="en-US" sz="1600" b="1" dirty="0">
                <a:latin typeface="Arial" panose="020B0604020202020204" pitchFamily="34" charset="0"/>
                <a:ea typeface="宋体" panose="02010600030101010101" pitchFamily="2" charset="-122"/>
                <a:sym typeface="Arial" panose="020B0604020202020204" pitchFamily="34" charset="0"/>
              </a:rPr>
              <a:t>显示不正常</a:t>
            </a:r>
            <a:endParaRPr lang="zh-CN" altLang="en-US" sz="1600" b="1" dirty="0">
              <a:latin typeface="Arial" panose="020B0604020202020204" pitchFamily="34" charset="0"/>
              <a:ea typeface="宋体" panose="02010600030101010101" pitchFamily="2" charset="-122"/>
              <a:sym typeface="Arial" panose="020B0604020202020204" pitchFamily="34" charset="0"/>
            </a:endParaRPr>
          </a:p>
        </p:txBody>
      </p:sp>
      <p:sp>
        <p:nvSpPr>
          <p:cNvPr id="33801" name="圆角矩形标注 12"/>
          <p:cNvSpPr/>
          <p:nvPr/>
        </p:nvSpPr>
        <p:spPr>
          <a:xfrm>
            <a:off x="652463" y="5781675"/>
            <a:ext cx="1357312" cy="358775"/>
          </a:xfrm>
          <a:prstGeom prst="wedgeRoundRectCallout">
            <a:avLst>
              <a:gd name="adj1" fmla="val -23171"/>
              <a:gd name="adj2" fmla="val -550264"/>
              <a:gd name="adj3" fmla="val 16667"/>
            </a:avLst>
          </a:prstGeom>
          <a:noFill/>
          <a:ln w="28575" cap="flat" cmpd="sng">
            <a:solidFill>
              <a:srgbClr val="FF0000"/>
            </a:solidFill>
            <a:prstDash val="solid"/>
            <a:bevel/>
            <a:headEnd type="none" w="med" len="med"/>
            <a:tailEnd type="none" w="med" len="med"/>
          </a:ln>
        </p:spPr>
        <p:txBody>
          <a:bodyPr anchor="t"/>
          <a:lstStyle/>
          <a:p>
            <a:pPr lvl="0" indent="0" algn="ctr"/>
            <a:r>
              <a:rPr lang="zh-CN" altLang="en-US" sz="1600" b="1" dirty="0">
                <a:latin typeface="Arial" panose="020B0604020202020204" pitchFamily="34" charset="0"/>
                <a:ea typeface="宋体" panose="02010600030101010101" pitchFamily="2" charset="-122"/>
                <a:sym typeface="Arial" panose="020B0604020202020204" pitchFamily="34" charset="0"/>
              </a:rPr>
              <a:t>不显示</a:t>
            </a:r>
            <a:endParaRPr lang="zh-CN" altLang="en-US" sz="1600" b="1" dirty="0">
              <a:latin typeface="Arial" panose="020B0604020202020204" pitchFamily="34" charset="0"/>
              <a:ea typeface="宋体" panose="02010600030101010101" pitchFamily="2" charset="-122"/>
              <a:sym typeface="Arial" panose="020B0604020202020204" pitchFamily="34" charset="0"/>
            </a:endParaRPr>
          </a:p>
        </p:txBody>
      </p:sp>
      <p:sp>
        <p:nvSpPr>
          <p:cNvPr id="33802" name="TextBox 14"/>
          <p:cNvSpPr/>
          <p:nvPr/>
        </p:nvSpPr>
        <p:spPr>
          <a:xfrm>
            <a:off x="284163" y="69850"/>
            <a:ext cx="2093912" cy="457200"/>
          </a:xfrm>
          <a:prstGeom prst="rect">
            <a:avLst/>
          </a:prstGeom>
          <a:solidFill>
            <a:srgbClr val="B7FFFF"/>
          </a:solidFill>
          <a:ln w="9525">
            <a:noFill/>
          </a:ln>
        </p:spPr>
        <p:txBody>
          <a:bodyPr wrap="square" anchor="t">
            <a:spAutoFit/>
          </a:bodyPr>
          <a:lstStyle/>
          <a:p>
            <a:pPr lvl="0" indent="0" algn="ctr"/>
            <a:r>
              <a:rPr lang="zh-CN" altLang="en-US" sz="2400" b="1" dirty="0">
                <a:latin typeface="Arial" panose="020B0604020202020204" pitchFamily="34" charset="0"/>
                <a:ea typeface="宋体" panose="02010600030101010101" pitchFamily="2" charset="-122"/>
                <a:sym typeface="Arial" panose="020B0604020202020204" pitchFamily="34" charset="0"/>
              </a:rPr>
              <a:t>四、仪表设备</a:t>
            </a:r>
            <a:endParaRPr lang="zh-CN" altLang="en-US" sz="2400" b="1" dirty="0">
              <a:latin typeface="Arial" panose="020B0604020202020204" pitchFamily="34" charset="0"/>
              <a:ea typeface="宋体" panose="02010600030101010101" pitchFamily="2" charset="-122"/>
              <a:sym typeface="Arial" panose="020B0604020202020204" pitchFamily="34" charset="0"/>
            </a:endParaRPr>
          </a:p>
        </p:txBody>
      </p:sp>
      <p:grpSp>
        <p:nvGrpSpPr>
          <p:cNvPr id="33803" name="组合 33803"/>
          <p:cNvGrpSpPr/>
          <p:nvPr/>
        </p:nvGrpSpPr>
        <p:grpSpPr>
          <a:xfrm>
            <a:off x="4537075" y="1254125"/>
            <a:ext cx="142875" cy="5041900"/>
            <a:chOff x="0" y="0"/>
            <a:chExt cx="142876" cy="5857892"/>
          </a:xfrm>
        </p:grpSpPr>
        <p:sp>
          <p:nvSpPr>
            <p:cNvPr id="33804" name="矩形 18"/>
            <p:cNvSpPr/>
            <p:nvPr/>
          </p:nvSpPr>
          <p:spPr>
            <a:xfrm flipH="1">
              <a:off x="0" y="0"/>
              <a:ext cx="71439" cy="5857892"/>
            </a:xfrm>
            <a:prstGeom prst="rect">
              <a:avLst/>
            </a:prstGeom>
            <a:solidFill>
              <a:srgbClr val="FF000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FFFFFF"/>
                </a:solidFill>
                <a:ea typeface="宋体" panose="02010600030101010101" pitchFamily="2" charset="-122"/>
              </a:endParaRPr>
            </a:p>
          </p:txBody>
        </p:sp>
        <p:sp>
          <p:nvSpPr>
            <p:cNvPr id="33805" name="矩形 10"/>
            <p:cNvSpPr/>
            <p:nvPr/>
          </p:nvSpPr>
          <p:spPr>
            <a:xfrm flipH="1">
              <a:off x="71439" y="0"/>
              <a:ext cx="71437" cy="5857892"/>
            </a:xfrm>
            <a:prstGeom prst="rect">
              <a:avLst/>
            </a:prstGeom>
            <a:solidFill>
              <a:srgbClr val="00B05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00B050"/>
                </a:solidFill>
                <a:ea typeface="宋体" panose="02010600030101010101" pitchFamily="2" charset="-122"/>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文本占位符 2"/>
          <p:cNvSpPr>
            <a:spLocks noGrp="1"/>
          </p:cNvSpPr>
          <p:nvPr>
            <p:ph type="subTitle" idx="1"/>
          </p:nvPr>
        </p:nvSpPr>
        <p:spPr>
          <a:xfrm>
            <a:off x="284480" y="1447165"/>
            <a:ext cx="3868738" cy="1216025"/>
          </a:xfrm>
          <a:noFill/>
          <a:ln>
            <a:noFill/>
          </a:ln>
        </p:spPr>
        <p:txBody>
          <a:bodyPr anchor="b"/>
          <a:lstStyle/>
          <a:p>
            <a:pPr algn="just" defTabSz="0">
              <a:spcBef>
                <a:spcPct val="0"/>
              </a:spcBef>
              <a:buClr>
                <a:srgbClr val="FFFFFF"/>
              </a:buClr>
              <a:buFont typeface="Wingdings 2" panose="05020102010507070707" charset="0"/>
              <a:buNone/>
            </a:pPr>
            <a:endParaRPr lang="zh-CN" altLang="en-US" b="1" kern="1200" dirty="0">
              <a:latin typeface="微软雅黑" panose="020B0503020204020204" pitchFamily="2" charset="-122"/>
              <a:ea typeface="微软雅黑" panose="020B0503020204020204" pitchFamily="2" charset="-122"/>
              <a:cs typeface="+mn-cs"/>
              <a:sym typeface="微软雅黑" panose="020B0503020204020204" pitchFamily="2" charset="-122"/>
            </a:endParaRPr>
          </a:p>
          <a:p>
            <a:pPr algn="just" defTabSz="0">
              <a:spcBef>
                <a:spcPct val="0"/>
              </a:spcBef>
              <a:buClr>
                <a:srgbClr val="FFFFFF"/>
              </a:buClr>
              <a:buFont typeface="Wingdings 2" panose="05020102010507070707" charset="0"/>
              <a:buNone/>
            </a:pPr>
            <a:endParaRPr lang="zh-CN" altLang="en-US" b="1" kern="1200" dirty="0">
              <a:latin typeface="微软雅黑" panose="020B0503020204020204" pitchFamily="2" charset="-122"/>
              <a:ea typeface="微软雅黑" panose="020B0503020204020204" pitchFamily="2" charset="-122"/>
              <a:cs typeface="+mn-cs"/>
              <a:sym typeface="微软雅黑" panose="020B0503020204020204" pitchFamily="2" charset="-122"/>
            </a:endParaRPr>
          </a:p>
          <a:p>
            <a:pPr algn="just" defTabSz="0">
              <a:spcBef>
                <a:spcPct val="0"/>
              </a:spcBef>
              <a:buClr>
                <a:srgbClr val="FFFFFF"/>
              </a:buClr>
              <a:buFont typeface="Wingdings 2" panose="05020102010507070707" charset="0"/>
              <a:buNone/>
            </a:pPr>
            <a:endParaRPr lang="zh-CN" altLang="en-US" b="1" kern="1200" dirty="0">
              <a:latin typeface="微软雅黑" panose="020B0503020204020204" pitchFamily="2" charset="-122"/>
              <a:ea typeface="微软雅黑" panose="020B0503020204020204" pitchFamily="2" charset="-122"/>
              <a:cs typeface="+mn-cs"/>
              <a:sym typeface="微软雅黑" panose="020B0503020204020204" pitchFamily="2" charset="-122"/>
            </a:endParaRPr>
          </a:p>
          <a:p>
            <a:pPr algn="just" defTabSz="0">
              <a:lnSpc>
                <a:spcPct val="110000"/>
              </a:lnSpc>
              <a:spcBef>
                <a:spcPct val="0"/>
              </a:spcBef>
              <a:buClr>
                <a:srgbClr val="FFFFFF"/>
              </a:buClr>
              <a:buFont typeface="Wingdings 2" panose="05020102010507070707" charset="0"/>
              <a:buNone/>
            </a:pPr>
            <a:endParaRPr lang="zh-CN" altLang="en-US" b="1" kern="1200" dirty="0">
              <a:latin typeface="微软雅黑" panose="020B0503020204020204" pitchFamily="2" charset="-122"/>
              <a:ea typeface="微软雅黑" panose="020B0503020204020204" pitchFamily="2" charset="-122"/>
              <a:cs typeface="+mn-cs"/>
              <a:sym typeface="微软雅黑" panose="020B0503020204020204" pitchFamily="2" charset="-122"/>
            </a:endParaRPr>
          </a:p>
          <a:p>
            <a:pPr algn="just" defTabSz="0">
              <a:lnSpc>
                <a:spcPct val="110000"/>
              </a:lnSpc>
              <a:spcBef>
                <a:spcPct val="0"/>
              </a:spcBef>
              <a:buClr>
                <a:srgbClr val="FFFFFF"/>
              </a:buClr>
              <a:buFont typeface="Wingdings 2" panose="05020102010507070707" charset="0"/>
              <a:buNone/>
            </a:pPr>
            <a:r>
              <a:rPr lang="zh-CN" altLang="en-US" b="1" kern="1200" dirty="0">
                <a:latin typeface="微软雅黑" panose="020B0503020204020204" pitchFamily="2" charset="-122"/>
                <a:ea typeface="微软雅黑" panose="020B0503020204020204" pitchFamily="2" charset="-122"/>
                <a:cs typeface="+mn-cs"/>
                <a:sym typeface="微软雅黑" panose="020B0503020204020204" pitchFamily="2" charset="-122"/>
              </a:rPr>
              <a:t>隐患：</a:t>
            </a:r>
            <a:r>
              <a:rPr lang="zh-CN" altLang="en-US" kern="1200" dirty="0">
                <a:latin typeface="微软雅黑" panose="020B0503020204020204" pitchFamily="2" charset="-122"/>
                <a:ea typeface="微软雅黑" panose="020B0503020204020204" pitchFamily="2" charset="-122"/>
                <a:cs typeface="+mn-cs"/>
                <a:sym typeface="微软雅黑" panose="020B0503020204020204" pitchFamily="2" charset="-122"/>
              </a:rPr>
              <a:t>供热管道室外电动阀运行指示窗口结垢、老化、锈蚀。</a:t>
            </a:r>
            <a:endParaRPr lang="zh-CN" altLang="en-US" kern="1200" dirty="0">
              <a:latin typeface="微软雅黑" panose="020B0503020204020204" pitchFamily="2" charset="-122"/>
              <a:ea typeface="微软雅黑" panose="020B0503020204020204" pitchFamily="2" charset="-122"/>
              <a:cs typeface="+mn-cs"/>
              <a:sym typeface="微软雅黑" panose="020B0503020204020204" pitchFamily="2" charset="-122"/>
            </a:endParaRPr>
          </a:p>
          <a:p>
            <a:pPr algn="just" defTabSz="0">
              <a:lnSpc>
                <a:spcPct val="110000"/>
              </a:lnSpc>
              <a:spcBef>
                <a:spcPct val="0"/>
              </a:spcBef>
              <a:buClr>
                <a:srgbClr val="FFFFFF"/>
              </a:buClr>
              <a:buFont typeface="Wingdings 2" panose="05020102010507070707" charset="0"/>
              <a:buNone/>
            </a:pPr>
            <a:r>
              <a:rPr lang="zh-CN" altLang="en-US" b="1" kern="1200" dirty="0">
                <a:latin typeface="微软雅黑" panose="020B0503020204020204" pitchFamily="2" charset="-122"/>
                <a:ea typeface="微软雅黑" panose="020B0503020204020204" pitchFamily="2" charset="-122"/>
                <a:cs typeface="+mn-cs"/>
                <a:sym typeface="微软雅黑" panose="020B0503020204020204" pitchFamily="2" charset="-122"/>
              </a:rPr>
              <a:t>危害：</a:t>
            </a:r>
            <a:r>
              <a:rPr lang="zh-CN" altLang="en-US" kern="1200" dirty="0">
                <a:latin typeface="微软雅黑" panose="020B0503020204020204" pitchFamily="2" charset="-122"/>
                <a:ea typeface="微软雅黑" panose="020B0503020204020204" pitchFamily="2" charset="-122"/>
                <a:cs typeface="+mn-cs"/>
                <a:sym typeface="微软雅黑" panose="020B0503020204020204" pitchFamily="2" charset="-122"/>
              </a:rPr>
              <a:t>无法判断设备运行情况，设备损坏。</a:t>
            </a:r>
            <a:endParaRPr lang="en-US" altLang="x-none" kern="1200" dirty="0">
              <a:latin typeface="微软雅黑" panose="020B0503020204020204" pitchFamily="2" charset="-122"/>
              <a:ea typeface="微软雅黑" panose="020B0503020204020204" pitchFamily="2" charset="-122"/>
              <a:cs typeface="+mn-cs"/>
              <a:sym typeface="微软雅黑" panose="020B0503020204020204" pitchFamily="2" charset="-122"/>
            </a:endParaRPr>
          </a:p>
        </p:txBody>
      </p:sp>
      <p:sp>
        <p:nvSpPr>
          <p:cNvPr id="34818" name="文本占位符 3"/>
          <p:cNvSpPr>
            <a:spLocks noGrp="1"/>
          </p:cNvSpPr>
          <p:nvPr>
            <p:ph sz="quarter"/>
          </p:nvPr>
        </p:nvSpPr>
        <p:spPr>
          <a:xfrm>
            <a:off x="4822825" y="1042988"/>
            <a:ext cx="3886200" cy="1449387"/>
          </a:xfrm>
          <a:prstGeom prst="rect">
            <a:avLst/>
          </a:prstGeom>
          <a:noFill/>
          <a:ln w="9525">
            <a:noFill/>
          </a:ln>
        </p:spPr>
        <p:txBody>
          <a:bodyPr anchor="b"/>
          <a:lstStyle>
            <a:lvl1pPr lvl="0">
              <a:defRPr sz="2400" kern="1200"/>
            </a:lvl1pPr>
            <a:lvl2pPr lvl="1">
              <a:defRPr sz="2000" kern="1200"/>
            </a:lvl2pPr>
            <a:lvl3pPr lvl="2">
              <a:defRPr sz="1800" kern="1200"/>
            </a:lvl3pPr>
            <a:lvl4pPr lvl="3">
              <a:defRPr sz="1600" kern="1200"/>
            </a:lvl4pPr>
            <a:lvl5pPr lvl="4">
              <a:defRPr sz="1600" kern="1200"/>
            </a:lvl5pPr>
          </a:lstStyle>
          <a:p>
            <a:pPr marL="0" lvl="0" indent="0" algn="just">
              <a:lnSpc>
                <a:spcPct val="130000"/>
              </a:lnSpc>
              <a:spcBef>
                <a:spcPct val="0"/>
              </a:spcBef>
              <a:buClr>
                <a:srgbClr val="FFFFFF"/>
              </a:buClr>
              <a:buFont typeface="Wingdings 2" panose="05020102010507070707" charset="0"/>
              <a:buNone/>
            </a:pPr>
            <a:r>
              <a:rPr lang="zh-CN" altLang="en-US" sz="1800" b="1" dirty="0">
                <a:latin typeface="微软雅黑" panose="020B0503020204020204" pitchFamily="2" charset="-122"/>
                <a:ea typeface="微软雅黑" panose="020B0503020204020204" pitchFamily="2" charset="-122"/>
                <a:sym typeface="微软雅黑" panose="020B0503020204020204" pitchFamily="2" charset="-122"/>
              </a:rPr>
              <a:t>标准：</a:t>
            </a:r>
            <a:r>
              <a:rPr lang="zh-CN" altLang="en-US" sz="1800" dirty="0">
                <a:latin typeface="微软雅黑" panose="020B0503020204020204" pitchFamily="2" charset="-122"/>
                <a:ea typeface="微软雅黑" panose="020B0503020204020204" pitchFamily="2" charset="-122"/>
                <a:sym typeface="微软雅黑" panose="020B0503020204020204" pitchFamily="2" charset="-122"/>
              </a:rPr>
              <a:t>供热管道室外电动阀运行指         示窗口质量完好，能有效保护设备。表面清晰，便于观察运行情况</a:t>
            </a:r>
            <a:r>
              <a:rPr lang="zh-CN" altLang="en-US" sz="1800" b="1" dirty="0">
                <a:latin typeface="微软雅黑" panose="020B0503020204020204" pitchFamily="2" charset="-122"/>
                <a:ea typeface="微软雅黑" panose="020B0503020204020204" pitchFamily="2" charset="-122"/>
                <a:sym typeface="微软雅黑" panose="020B0503020204020204" pitchFamily="2" charset="-122"/>
              </a:rPr>
              <a:t>。</a:t>
            </a:r>
            <a:endParaRPr lang="zh-CN" altLang="en-US" sz="1800" b="1" dirty="0">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4819" name="灯片编号占位符 6"/>
          <p:cNvSpPr>
            <a:spLocks noGrp="1"/>
          </p:cNvSpPr>
          <p:nvPr>
            <p:ph type="sldNum" sz="quarter"/>
          </p:nvPr>
        </p:nvSpPr>
        <p:spPr>
          <a:xfrm>
            <a:off x="8382000" y="6143625"/>
            <a:ext cx="762000" cy="365125"/>
          </a:xfrm>
          <a:prstGeom prst="rect">
            <a:avLst/>
          </a:prstGeom>
          <a:noFill/>
          <a:ln w="9525">
            <a:noFill/>
          </a:ln>
        </p:spPr>
        <p:txBody>
          <a:bodyPr wrap="square" anchor="t"/>
          <a:lstStyle/>
          <a:p>
            <a:pPr lvl="0" indent="0"/>
            <a:fld id="{9A0DB2DC-4C9A-4742-B13C-FB6460FD3503}" type="slidenum">
              <a:rPr lang="zh-CN" altLang="en-US" dirty="0">
                <a:ea typeface="宋体" panose="02010600030101010101" pitchFamily="2" charset="-122"/>
              </a:rPr>
            </a:fld>
            <a:endParaRPr lang="zh-CN" altLang="en-US" dirty="0">
              <a:ea typeface="宋体" panose="02010600030101010101" pitchFamily="2" charset="-122"/>
            </a:endParaRPr>
          </a:p>
        </p:txBody>
      </p:sp>
      <p:pic>
        <p:nvPicPr>
          <p:cNvPr id="34820" name="内容占位符 16" descr="P60813-111339.jpg"/>
          <p:cNvPicPr>
            <a:picLocks noGrp="1"/>
          </p:cNvPicPr>
          <p:nvPr>
            <p:ph sz="half"/>
          </p:nvPr>
        </p:nvPicPr>
        <p:blipFill>
          <a:blip r:embed="rId1" cstate="email"/>
          <a:stretch>
            <a:fillRect/>
          </a:stretch>
        </p:blipFill>
        <p:spPr>
          <a:xfrm>
            <a:off x="263843" y="2952750"/>
            <a:ext cx="3889375" cy="2808288"/>
          </a:xfrm>
          <a:prstGeom prst="rect">
            <a:avLst/>
          </a:prstGeom>
          <a:noFill/>
          <a:ln w="9525">
            <a:noFill/>
          </a:ln>
        </p:spPr>
      </p:pic>
      <p:pic>
        <p:nvPicPr>
          <p:cNvPr id="34821" name="内容占位符 19" descr="P60908-174031.jpg"/>
          <p:cNvPicPr>
            <a:picLocks noGrp="1" noChangeAspect="1"/>
          </p:cNvPicPr>
          <p:nvPr>
            <p:ph sz="quarter"/>
          </p:nvPr>
        </p:nvPicPr>
        <p:blipFill>
          <a:blip r:embed="rId2" cstate="email"/>
          <a:stretch>
            <a:fillRect/>
          </a:stretch>
        </p:blipFill>
        <p:spPr>
          <a:xfrm>
            <a:off x="4945380" y="2933700"/>
            <a:ext cx="3887788" cy="2827338"/>
          </a:xfrm>
          <a:prstGeom prst="rect">
            <a:avLst/>
          </a:prstGeom>
          <a:noFill/>
          <a:ln w="9525">
            <a:noFill/>
          </a:ln>
        </p:spPr>
      </p:pic>
      <p:sp>
        <p:nvSpPr>
          <p:cNvPr id="34822" name="TextBox 14"/>
          <p:cNvSpPr/>
          <p:nvPr/>
        </p:nvSpPr>
        <p:spPr>
          <a:xfrm>
            <a:off x="284163" y="69850"/>
            <a:ext cx="2093912" cy="457200"/>
          </a:xfrm>
          <a:prstGeom prst="rect">
            <a:avLst/>
          </a:prstGeom>
          <a:solidFill>
            <a:srgbClr val="B7FFFF"/>
          </a:solidFill>
          <a:ln w="9525">
            <a:noFill/>
          </a:ln>
        </p:spPr>
        <p:txBody>
          <a:bodyPr wrap="square" anchor="t">
            <a:spAutoFit/>
          </a:bodyPr>
          <a:lstStyle/>
          <a:p>
            <a:pPr lvl="0" indent="0" algn="ctr"/>
            <a:r>
              <a:rPr lang="zh-CN" altLang="en-US" sz="2400" b="1" dirty="0">
                <a:latin typeface="Arial" panose="020B0604020202020204" pitchFamily="34" charset="0"/>
                <a:ea typeface="宋体" panose="02010600030101010101" pitchFamily="2" charset="-122"/>
                <a:sym typeface="Arial" panose="020B0604020202020204" pitchFamily="34" charset="0"/>
              </a:rPr>
              <a:t>四、仪表设备</a:t>
            </a:r>
            <a:endParaRPr lang="zh-CN" altLang="en-US" sz="2400" b="1" dirty="0">
              <a:latin typeface="Arial" panose="020B0604020202020204" pitchFamily="34" charset="0"/>
              <a:ea typeface="宋体" panose="02010600030101010101" pitchFamily="2" charset="-122"/>
              <a:sym typeface="Arial" panose="020B0604020202020204" pitchFamily="34" charset="0"/>
            </a:endParaRPr>
          </a:p>
        </p:txBody>
      </p:sp>
      <p:grpSp>
        <p:nvGrpSpPr>
          <p:cNvPr id="34823" name="组合 34823"/>
          <p:cNvGrpSpPr/>
          <p:nvPr/>
        </p:nvGrpSpPr>
        <p:grpSpPr>
          <a:xfrm>
            <a:off x="4464050" y="1447165"/>
            <a:ext cx="142875" cy="4848860"/>
            <a:chOff x="0" y="0"/>
            <a:chExt cx="142876" cy="5857892"/>
          </a:xfrm>
        </p:grpSpPr>
        <p:sp>
          <p:nvSpPr>
            <p:cNvPr id="34824" name="矩形 18"/>
            <p:cNvSpPr/>
            <p:nvPr/>
          </p:nvSpPr>
          <p:spPr>
            <a:xfrm flipH="1">
              <a:off x="0" y="0"/>
              <a:ext cx="71439" cy="5857892"/>
            </a:xfrm>
            <a:prstGeom prst="rect">
              <a:avLst/>
            </a:prstGeom>
            <a:solidFill>
              <a:srgbClr val="FF000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FFFFFF"/>
                </a:solidFill>
                <a:ea typeface="宋体" panose="02010600030101010101" pitchFamily="2" charset="-122"/>
              </a:endParaRPr>
            </a:p>
          </p:txBody>
        </p:sp>
        <p:sp>
          <p:nvSpPr>
            <p:cNvPr id="34825" name="矩形 10"/>
            <p:cNvSpPr/>
            <p:nvPr/>
          </p:nvSpPr>
          <p:spPr>
            <a:xfrm flipH="1">
              <a:off x="71439" y="0"/>
              <a:ext cx="71437" cy="5857892"/>
            </a:xfrm>
            <a:prstGeom prst="rect">
              <a:avLst/>
            </a:prstGeom>
            <a:solidFill>
              <a:srgbClr val="00B05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00B050"/>
                </a:solidFill>
                <a:ea typeface="宋体" panose="02010600030101010101" pitchFamily="2" charset="-122"/>
              </a:endParaRPr>
            </a:p>
          </p:txBody>
        </p:sp>
      </p:grpSp>
      <p:sp>
        <p:nvSpPr>
          <p:cNvPr id="28681" name="圆角矩形标注 20"/>
          <p:cNvSpPr/>
          <p:nvPr/>
        </p:nvSpPr>
        <p:spPr>
          <a:xfrm>
            <a:off x="2073910" y="5645150"/>
            <a:ext cx="1580515" cy="772795"/>
          </a:xfrm>
          <a:prstGeom prst="wedgeRoundRectCallout">
            <a:avLst>
              <a:gd name="adj1" fmla="val -39685"/>
              <a:gd name="adj2" fmla="val -278181"/>
              <a:gd name="adj3" fmla="val 16667"/>
            </a:avLst>
          </a:prstGeom>
          <a:noFill/>
          <a:ln w="28575" cap="flat" cmpd="sng">
            <a:solidFill>
              <a:srgbClr val="FF0000"/>
            </a:solidFill>
            <a:prstDash val="solid"/>
            <a:bevel/>
            <a:headEnd type="none" w="med" len="med"/>
            <a:tailEnd type="none" w="med" len="med"/>
          </a:ln>
        </p:spPr>
        <p:txBody>
          <a:bodyPr anchor="ctr"/>
          <a:lstStyle/>
          <a:p>
            <a:pPr lvl="0" indent="0" algn="ctr"/>
            <a:r>
              <a:rPr lang="zh-CN" altLang="zh-CN" b="1" dirty="0">
                <a:solidFill>
                  <a:srgbClr val="000000"/>
                </a:solidFill>
                <a:ea typeface="宋体" panose="02010600030101010101" pitchFamily="2" charset="-122"/>
              </a:rPr>
              <a:t>结垢、老化、锈蚀</a:t>
            </a:r>
            <a:endParaRPr lang="zh-CN" altLang="zh-CN" b="1" dirty="0">
              <a:solidFill>
                <a:srgbClr val="000000"/>
              </a:solidFill>
              <a:ea typeface="宋体" panose="02010600030101010101" pitchFamily="2" charset="-122"/>
            </a:endParaRPr>
          </a:p>
        </p:txBody>
      </p:sp>
      <p:sp>
        <p:nvSpPr>
          <p:cNvPr id="33797" name="圆角矩形标注 12"/>
          <p:cNvSpPr/>
          <p:nvPr/>
        </p:nvSpPr>
        <p:spPr>
          <a:xfrm>
            <a:off x="7023100" y="6060440"/>
            <a:ext cx="1358900" cy="357188"/>
          </a:xfrm>
          <a:prstGeom prst="wedgeRoundRectCallout">
            <a:avLst>
              <a:gd name="adj1" fmla="val 17803"/>
              <a:gd name="adj2" fmla="val -468310"/>
              <a:gd name="adj3" fmla="val 16667"/>
            </a:avLst>
          </a:prstGeom>
          <a:solidFill>
            <a:srgbClr val="FFFF00"/>
          </a:solidFill>
          <a:ln w="19050" cap="flat" cmpd="sng">
            <a:solidFill>
              <a:srgbClr val="FFFF00"/>
            </a:solidFill>
            <a:prstDash val="solid"/>
            <a:bevel/>
            <a:headEnd type="none" w="med" len="med"/>
            <a:tailEnd type="none" w="med" len="med"/>
          </a:ln>
        </p:spPr>
        <p:txBody>
          <a:bodyPr anchor="t"/>
          <a:lstStyle/>
          <a:p>
            <a:pPr lvl="0" indent="0" algn="ctr"/>
            <a:r>
              <a:rPr lang="zh-CN" altLang="en-US" sz="1600" b="1" dirty="0">
                <a:latin typeface="Arial" panose="020B0604020202020204" pitchFamily="34" charset="0"/>
                <a:ea typeface="宋体" panose="02010600030101010101" pitchFamily="2" charset="-122"/>
                <a:sym typeface="Arial" panose="020B0604020202020204" pitchFamily="34" charset="0"/>
              </a:rPr>
              <a:t>窗口完好</a:t>
            </a:r>
            <a:endParaRPr lang="zh-CN" altLang="en-US" sz="1600" b="1" dirty="0">
              <a:latin typeface="Arial" panose="020B0604020202020204" pitchFamily="34" charset="0"/>
              <a:ea typeface="宋体" panose="02010600030101010101" pitchFamily="2" charset="-122"/>
              <a:sym typeface="Arial" panose="020B060402020202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内容占位符 2"/>
          <p:cNvSpPr>
            <a:spLocks noGrp="1"/>
          </p:cNvSpPr>
          <p:nvPr>
            <p:ph sz="half"/>
          </p:nvPr>
        </p:nvSpPr>
        <p:spPr>
          <a:xfrm>
            <a:off x="508000" y="1497330"/>
            <a:ext cx="4171950" cy="844550"/>
          </a:xfrm>
          <a:prstGeom prst="rect">
            <a:avLst/>
          </a:prstGeom>
          <a:noFill/>
          <a:ln w="9525">
            <a:noFill/>
          </a:ln>
        </p:spPr>
        <p:txBody>
          <a:bodyPr wrap="square" anchor="t"/>
          <a:lstStyle>
            <a:lvl1pPr lvl="0">
              <a:defRPr sz="2800" kern="1200"/>
            </a:lvl1pPr>
            <a:lvl2pPr lvl="1">
              <a:defRPr sz="2400" kern="1200"/>
            </a:lvl2pPr>
            <a:lvl3pPr lvl="2">
              <a:defRPr sz="2000" kern="1200"/>
            </a:lvl3pPr>
            <a:lvl4pPr lvl="3">
              <a:defRPr sz="1800" kern="1200"/>
            </a:lvl4pPr>
            <a:lvl5pPr lvl="4">
              <a:defRPr sz="1800" kern="1200"/>
            </a:lvl5pPr>
          </a:lstStyle>
          <a:p>
            <a:pPr marL="0" lvl="0" indent="0">
              <a:buNone/>
            </a:pPr>
            <a:r>
              <a:rPr lang="zh-CN" altLang="en-US" sz="1800" b="1" dirty="0">
                <a:latin typeface="微软雅黑" panose="020B0503020204020204" pitchFamily="2" charset="-122"/>
                <a:ea typeface="微软雅黑" panose="020B0503020204020204" pitchFamily="2" charset="-122"/>
                <a:sym typeface="微软雅黑" panose="020B0503020204020204" pitchFamily="2" charset="-122"/>
              </a:rPr>
              <a:t>隐患：</a:t>
            </a:r>
            <a:r>
              <a:rPr lang="zh-CN" altLang="en-US" sz="1800" dirty="0">
                <a:latin typeface="微软雅黑" panose="020B0503020204020204" pitchFamily="2" charset="-122"/>
                <a:ea typeface="微软雅黑" panose="020B0503020204020204" pitchFamily="2" charset="-122"/>
                <a:sym typeface="微软雅黑" panose="020B0503020204020204" pitchFamily="2" charset="-122"/>
              </a:rPr>
              <a:t>给水泵推力盘压力表超量程。</a:t>
            </a:r>
            <a:endParaRPr lang="zh-CN" altLang="en-US" sz="1800" dirty="0">
              <a:latin typeface="微软雅黑" panose="020B0503020204020204" pitchFamily="2" charset="-122"/>
              <a:ea typeface="微软雅黑" panose="020B0503020204020204" pitchFamily="2" charset="-122"/>
              <a:sym typeface="微软雅黑" panose="020B0503020204020204" pitchFamily="2" charset="-122"/>
            </a:endParaRPr>
          </a:p>
          <a:p>
            <a:pPr marL="0" lvl="0" indent="0">
              <a:buNone/>
            </a:pPr>
            <a:r>
              <a:rPr lang="zh-CN" altLang="en-US" sz="1800" b="1" dirty="0">
                <a:latin typeface="微软雅黑" panose="020B0503020204020204" pitchFamily="2" charset="-122"/>
                <a:ea typeface="微软雅黑" panose="020B0503020204020204" pitchFamily="2" charset="-122"/>
                <a:sym typeface="微软雅黑" panose="020B0503020204020204" pitchFamily="2" charset="-122"/>
              </a:rPr>
              <a:t>危害：</a:t>
            </a:r>
            <a:r>
              <a:rPr lang="zh-CN" altLang="en-US" sz="1800" dirty="0">
                <a:latin typeface="微软雅黑" panose="020B0503020204020204" pitchFamily="2" charset="-122"/>
                <a:ea typeface="微软雅黑" panose="020B0503020204020204" pitchFamily="2" charset="-122"/>
                <a:sym typeface="微软雅黑" panose="020B0503020204020204" pitchFamily="2" charset="-122"/>
              </a:rPr>
              <a:t>指示不准确，诱发事故。</a:t>
            </a:r>
            <a:endParaRPr lang="zh-CN" altLang="en-US" sz="1800" dirty="0">
              <a:latin typeface="微软雅黑" panose="020B0503020204020204" pitchFamily="2" charset="-122"/>
              <a:ea typeface="微软雅黑" panose="020B0503020204020204" pitchFamily="2" charset="-122"/>
              <a:sym typeface="微软雅黑" panose="020B0503020204020204" pitchFamily="2" charset="-122"/>
            </a:endParaRPr>
          </a:p>
        </p:txBody>
      </p:sp>
      <p:pic>
        <p:nvPicPr>
          <p:cNvPr id="35842" name="图片 3" descr="截图20160820014806"/>
          <p:cNvPicPr/>
          <p:nvPr/>
        </p:nvPicPr>
        <p:blipFill>
          <a:blip r:embed="rId1" cstate="email"/>
          <a:stretch>
            <a:fillRect/>
          </a:stretch>
        </p:blipFill>
        <p:spPr>
          <a:xfrm>
            <a:off x="595630" y="2484438"/>
            <a:ext cx="3492000" cy="3430587"/>
          </a:xfrm>
          <a:prstGeom prst="rect">
            <a:avLst/>
          </a:prstGeom>
          <a:noFill/>
          <a:ln w="9525">
            <a:noFill/>
          </a:ln>
        </p:spPr>
      </p:pic>
      <p:sp>
        <p:nvSpPr>
          <p:cNvPr id="35843" name="文本框 2"/>
          <p:cNvSpPr/>
          <p:nvPr/>
        </p:nvSpPr>
        <p:spPr>
          <a:xfrm>
            <a:off x="4874895" y="1497330"/>
            <a:ext cx="4297363" cy="384175"/>
          </a:xfrm>
          <a:prstGeom prst="rect">
            <a:avLst/>
          </a:prstGeom>
          <a:noFill/>
          <a:ln w="9525">
            <a:noFill/>
          </a:ln>
        </p:spPr>
        <p:txBody>
          <a:bodyPr wrap="none" anchor="t">
            <a:spAutoFit/>
          </a:bodyPr>
          <a:lstStyle/>
          <a:p>
            <a:pPr lvl="0" indent="0"/>
            <a:r>
              <a:rPr lang="zh-CN" altLang="en-US" b="1" dirty="0">
                <a:solidFill>
                  <a:srgbClr val="000000"/>
                </a:solidFill>
                <a:latin typeface="微软雅黑" panose="020B0503020204020204" pitchFamily="2" charset="-122"/>
                <a:ea typeface="微软雅黑" panose="020B0503020204020204" pitchFamily="2" charset="-122"/>
                <a:sym typeface="宋体" panose="02010600030101010101" pitchFamily="2" charset="-122"/>
              </a:rPr>
              <a:t>标准：</a:t>
            </a:r>
            <a:r>
              <a:rPr lang="zh-CN" altLang="en-US" dirty="0">
                <a:solidFill>
                  <a:srgbClr val="000000"/>
                </a:solidFill>
                <a:latin typeface="微软雅黑" panose="020B0503020204020204" pitchFamily="2" charset="-122"/>
                <a:ea typeface="微软雅黑" panose="020B0503020204020204" pitchFamily="2" charset="-122"/>
                <a:sym typeface="宋体" panose="02010600030101010101" pitchFamily="2" charset="-122"/>
              </a:rPr>
              <a:t>更换量程符合使用工况的压力表。</a:t>
            </a:r>
            <a:endPar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pic>
        <p:nvPicPr>
          <p:cNvPr id="35844" name="图片 1" descr="IMG_20160910_153451"/>
          <p:cNvPicPr>
            <a:picLocks noChangeAspect="1"/>
          </p:cNvPicPr>
          <p:nvPr/>
        </p:nvPicPr>
        <p:blipFill>
          <a:blip r:embed="rId2" cstate="email"/>
          <a:stretch>
            <a:fillRect/>
          </a:stretch>
        </p:blipFill>
        <p:spPr>
          <a:xfrm>
            <a:off x="5159375" y="2390775"/>
            <a:ext cx="3521075" cy="3524250"/>
          </a:xfrm>
          <a:prstGeom prst="rect">
            <a:avLst/>
          </a:prstGeom>
          <a:noFill/>
          <a:ln w="9525">
            <a:noFill/>
          </a:ln>
        </p:spPr>
      </p:pic>
      <p:sp>
        <p:nvSpPr>
          <p:cNvPr id="35845" name="TextBox 14"/>
          <p:cNvSpPr/>
          <p:nvPr/>
        </p:nvSpPr>
        <p:spPr>
          <a:xfrm>
            <a:off x="284163" y="69850"/>
            <a:ext cx="2093912" cy="457200"/>
          </a:xfrm>
          <a:prstGeom prst="rect">
            <a:avLst/>
          </a:prstGeom>
          <a:solidFill>
            <a:srgbClr val="B7FFFF"/>
          </a:solidFill>
          <a:ln w="9525">
            <a:noFill/>
          </a:ln>
        </p:spPr>
        <p:txBody>
          <a:bodyPr wrap="square" anchor="t">
            <a:spAutoFit/>
          </a:bodyPr>
          <a:lstStyle/>
          <a:p>
            <a:pPr lvl="0" indent="0" algn="ctr"/>
            <a:r>
              <a:rPr lang="zh-CN" altLang="en-US" sz="2400" b="1" dirty="0">
                <a:latin typeface="Arial" panose="020B0604020202020204" pitchFamily="34" charset="0"/>
                <a:ea typeface="宋体" panose="02010600030101010101" pitchFamily="2" charset="-122"/>
                <a:sym typeface="Arial" panose="020B0604020202020204" pitchFamily="34" charset="0"/>
              </a:rPr>
              <a:t>四、仪表设备</a:t>
            </a:r>
            <a:endParaRPr lang="zh-CN" altLang="en-US" sz="2400" b="1" dirty="0">
              <a:latin typeface="Arial" panose="020B0604020202020204" pitchFamily="34" charset="0"/>
              <a:ea typeface="宋体" panose="02010600030101010101" pitchFamily="2" charset="-122"/>
              <a:sym typeface="Arial" panose="020B0604020202020204" pitchFamily="34" charset="0"/>
            </a:endParaRPr>
          </a:p>
        </p:txBody>
      </p:sp>
      <p:grpSp>
        <p:nvGrpSpPr>
          <p:cNvPr id="35846" name="组合 35846"/>
          <p:cNvGrpSpPr/>
          <p:nvPr/>
        </p:nvGrpSpPr>
        <p:grpSpPr>
          <a:xfrm>
            <a:off x="4537075" y="1424940"/>
            <a:ext cx="142875" cy="4928235"/>
            <a:chOff x="0" y="0"/>
            <a:chExt cx="142876" cy="5857892"/>
          </a:xfrm>
        </p:grpSpPr>
        <p:sp>
          <p:nvSpPr>
            <p:cNvPr id="35847" name="矩形 18"/>
            <p:cNvSpPr/>
            <p:nvPr/>
          </p:nvSpPr>
          <p:spPr>
            <a:xfrm flipH="1">
              <a:off x="0" y="0"/>
              <a:ext cx="71439" cy="5857892"/>
            </a:xfrm>
            <a:prstGeom prst="rect">
              <a:avLst/>
            </a:prstGeom>
            <a:solidFill>
              <a:srgbClr val="FF000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FFFFFF"/>
                </a:solidFill>
                <a:ea typeface="宋体" panose="02010600030101010101" pitchFamily="2" charset="-122"/>
              </a:endParaRPr>
            </a:p>
          </p:txBody>
        </p:sp>
        <p:sp>
          <p:nvSpPr>
            <p:cNvPr id="35848" name="矩形 10"/>
            <p:cNvSpPr/>
            <p:nvPr/>
          </p:nvSpPr>
          <p:spPr>
            <a:xfrm flipH="1">
              <a:off x="71439" y="0"/>
              <a:ext cx="71437" cy="5857892"/>
            </a:xfrm>
            <a:prstGeom prst="rect">
              <a:avLst/>
            </a:prstGeom>
            <a:solidFill>
              <a:srgbClr val="00B05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00B050"/>
                </a:solidFill>
                <a:ea typeface="宋体" panose="02010600030101010101" pitchFamily="2" charset="-122"/>
              </a:endParaRPr>
            </a:p>
          </p:txBody>
        </p:sp>
      </p:grpSp>
      <p:sp>
        <p:nvSpPr>
          <p:cNvPr id="35849" name="圆角矩形标注 3"/>
          <p:cNvSpPr/>
          <p:nvPr/>
        </p:nvSpPr>
        <p:spPr>
          <a:xfrm>
            <a:off x="5821363" y="5915025"/>
            <a:ext cx="1501775" cy="438150"/>
          </a:xfrm>
          <a:prstGeom prst="wedgeRoundRectCallout">
            <a:avLst>
              <a:gd name="adj1" fmla="val -44380"/>
              <a:gd name="adj2" fmla="val -460417"/>
              <a:gd name="adj3" fmla="val 16667"/>
            </a:avLst>
          </a:prstGeom>
          <a:solidFill>
            <a:srgbClr val="FFFF00"/>
          </a:solidFill>
          <a:ln w="9525" cap="flat" cmpd="sng">
            <a:solidFill>
              <a:srgbClr val="FFFF00"/>
            </a:solidFill>
            <a:prstDash val="solid"/>
            <a:bevel/>
            <a:headEnd type="none" w="med" len="med"/>
            <a:tailEnd type="none" w="med" len="med"/>
          </a:ln>
        </p:spPr>
        <p:txBody>
          <a:bodyPr wrap="square" anchor="t"/>
          <a:lstStyle/>
          <a:p>
            <a:pPr lvl="0" indent="0" eaLnBrk="0" hangingPunct="0">
              <a:buNone/>
            </a:pPr>
            <a:r>
              <a:rPr lang="zh-CN" altLang="en-US" sz="1400" b="1" dirty="0">
                <a:latin typeface="+mn-ea"/>
                <a:ea typeface="+mn-ea"/>
                <a:sym typeface="华文中宋" panose="02010600040101010101" pitchFamily="2" charset="-122"/>
              </a:rPr>
              <a:t>合量程压力表</a:t>
            </a:r>
            <a:endParaRPr lang="zh-CN" altLang="en-US" sz="1400" b="1" dirty="0">
              <a:latin typeface="+mn-ea"/>
              <a:ea typeface="+mn-ea"/>
              <a:sym typeface="华文中宋" panose="02010600040101010101" pitchFamily="2" charset="-122"/>
            </a:endParaRPr>
          </a:p>
        </p:txBody>
      </p:sp>
      <p:sp>
        <p:nvSpPr>
          <p:cNvPr id="35850" name="圆角矩形标注 4"/>
          <p:cNvSpPr/>
          <p:nvPr/>
        </p:nvSpPr>
        <p:spPr>
          <a:xfrm>
            <a:off x="2068195" y="6042025"/>
            <a:ext cx="1331913" cy="311150"/>
          </a:xfrm>
          <a:prstGeom prst="wedgeRoundRectCallout">
            <a:avLst>
              <a:gd name="adj1" fmla="val -23310"/>
              <a:gd name="adj2" fmla="val -853866"/>
              <a:gd name="adj3" fmla="val 16667"/>
            </a:avLst>
          </a:prstGeom>
          <a:noFill/>
          <a:ln w="28575" cap="flat" cmpd="sng">
            <a:solidFill>
              <a:srgbClr val="FF0000"/>
            </a:solidFill>
            <a:prstDash val="solid"/>
            <a:bevel/>
            <a:headEnd type="none" w="med" len="med"/>
            <a:tailEnd type="none" w="med" len="med"/>
          </a:ln>
        </p:spPr>
        <p:txBody>
          <a:bodyPr wrap="square" anchor="t"/>
          <a:lstStyle/>
          <a:p>
            <a:pPr lvl="0" indent="0" eaLnBrk="0" hangingPunct="0">
              <a:buNone/>
            </a:pPr>
            <a:r>
              <a:rPr lang="zh-CN" altLang="en-US" sz="1400" b="1" dirty="0">
                <a:latin typeface="+mn-ea"/>
                <a:ea typeface="+mn-ea"/>
                <a:sym typeface="华文中宋" panose="02010600040101010101" pitchFamily="2" charset="-122"/>
              </a:rPr>
              <a:t>压力表超量程</a:t>
            </a:r>
            <a:endParaRPr lang="zh-CN" altLang="en-US" sz="1400" b="1" dirty="0">
              <a:latin typeface="+mn-ea"/>
              <a:ea typeface="+mn-ea"/>
              <a:sym typeface="华文中宋" panose="02010600040101010101" pitchFamily="2"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Box 38"/>
          <p:cNvSpPr/>
          <p:nvPr/>
        </p:nvSpPr>
        <p:spPr>
          <a:xfrm>
            <a:off x="0" y="2214563"/>
            <a:ext cx="9144000" cy="973137"/>
          </a:xfrm>
          <a:prstGeom prst="rect">
            <a:avLst/>
          </a:prstGeom>
          <a:noFill/>
          <a:ln w="9525">
            <a:noFill/>
          </a:ln>
        </p:spPr>
        <p:txBody>
          <a:bodyPr wrap="square" anchor="t">
            <a:spAutoFit/>
          </a:bodyPr>
          <a:lstStyle/>
          <a:p>
            <a:pPr lvl="0" indent="0" algn="ctr"/>
            <a:r>
              <a:rPr lang="zh-CN" altLang="en-US" sz="5400" dirty="0">
                <a:solidFill>
                  <a:srgbClr val="000000"/>
                </a:solidFill>
                <a:latin typeface="隶书" panose="02010509060101010101" pitchFamily="1" charset="-122"/>
                <a:ea typeface="隶书" panose="02010509060101010101" pitchFamily="1" charset="-122"/>
                <a:sym typeface="隶书" panose="02010509060101010101" pitchFamily="1" charset="-122"/>
              </a:rPr>
              <a:t>五、电气设施</a:t>
            </a:r>
            <a:endParaRPr lang="zh-CN" altLang="en-US" sz="5400" dirty="0">
              <a:solidFill>
                <a:srgbClr val="000000"/>
              </a:solidFill>
              <a:latin typeface="隶书" panose="02010509060101010101" pitchFamily="1" charset="-122"/>
              <a:ea typeface="隶书" panose="02010509060101010101" pitchFamily="1" charset="-122"/>
              <a:sym typeface="隶书" panose="02010509060101010101" pitchFamily="1"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p:cNvSpPr>
          <p:nvPr>
            <p:ph type="ctrTitle"/>
          </p:nvPr>
        </p:nvSpPr>
        <p:spPr>
          <a:xfrm>
            <a:off x="674688" y="957263"/>
            <a:ext cx="7886700" cy="1325562"/>
          </a:xfrm>
          <a:noFill/>
          <a:ln>
            <a:noFill/>
          </a:ln>
        </p:spPr>
        <p:txBody>
          <a:bodyPr anchor="t"/>
          <a:lstStyle/>
          <a:p>
            <a:pPr algn="l" eaLnBrk="1" hangingPunct="1">
              <a:buNone/>
            </a:pPr>
            <a:r>
              <a:rPr lang="zh-CN" altLang="en-US" sz="3600" b="1" kern="1200" dirty="0">
                <a:latin typeface="微软雅黑" panose="020B0503020204020204" pitchFamily="2" charset="-122"/>
                <a:ea typeface="微软雅黑" panose="020B0503020204020204" pitchFamily="2" charset="-122"/>
                <a:cs typeface="+mj-cs"/>
                <a:sym typeface="微软雅黑" panose="020B0503020204020204" pitchFamily="2" charset="-122"/>
              </a:rPr>
              <a:t>术语</a:t>
            </a:r>
            <a:endParaRPr lang="zh-CN" altLang="en-US" sz="3600" b="1" kern="1200" dirty="0">
              <a:latin typeface="微软雅黑" panose="020B0503020204020204" pitchFamily="2" charset="-122"/>
              <a:ea typeface="微软雅黑" panose="020B0503020204020204" pitchFamily="2" charset="-122"/>
              <a:cs typeface="+mj-cs"/>
              <a:sym typeface="微软雅黑" panose="020B0503020204020204" pitchFamily="2" charset="-122"/>
            </a:endParaRPr>
          </a:p>
        </p:txBody>
      </p:sp>
      <p:pic>
        <p:nvPicPr>
          <p:cNvPr id="5122" name="Picture 3" descr="t011513b3251b887249"/>
          <p:cNvPicPr>
            <a:picLocks noChangeAspect="1"/>
          </p:cNvPicPr>
          <p:nvPr/>
        </p:nvPicPr>
        <p:blipFill>
          <a:blip r:embed="rId1" cstate="print"/>
          <a:stretch>
            <a:fillRect/>
          </a:stretch>
        </p:blipFill>
        <p:spPr>
          <a:xfrm>
            <a:off x="6948488" y="1412875"/>
            <a:ext cx="2011362" cy="2011363"/>
          </a:xfrm>
          <a:prstGeom prst="rect">
            <a:avLst/>
          </a:prstGeom>
          <a:noFill/>
          <a:ln w="9525">
            <a:noFill/>
          </a:ln>
        </p:spPr>
      </p:pic>
      <p:sp>
        <p:nvSpPr>
          <p:cNvPr id="5123" name="Text Box 5"/>
          <p:cNvSpPr/>
          <p:nvPr/>
        </p:nvSpPr>
        <p:spPr>
          <a:xfrm>
            <a:off x="628650" y="1789113"/>
            <a:ext cx="6408738" cy="1541780"/>
          </a:xfrm>
          <a:prstGeom prst="rect">
            <a:avLst/>
          </a:prstGeom>
          <a:noFill/>
          <a:ln w="38100" cap="flat" cmpd="sng">
            <a:solidFill>
              <a:srgbClr val="00FFFF"/>
            </a:solidFill>
            <a:prstDash val="solid"/>
            <a:miter/>
            <a:headEnd type="none" w="med" len="med"/>
            <a:tailEnd type="none" w="med" len="med"/>
          </a:ln>
        </p:spPr>
        <p:txBody>
          <a:bodyPr wrap="square" lIns="90170" tIns="46990" rIns="90170" bIns="46990" anchor="t">
            <a:spAutoFit/>
          </a:bodyPr>
          <a:lstStyle/>
          <a:p>
            <a:pPr lvl="0" indent="0">
              <a:lnSpc>
                <a:spcPct val="125000"/>
              </a:lnSpc>
              <a:buNone/>
            </a:pPr>
            <a:r>
              <a:rPr lang="zh-CN" altLang="en-US" sz="2800"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设备定义：</a:t>
            </a:r>
            <a:r>
              <a:rPr lang="zh-CN" altLang="en-US" sz="2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用于生产的机器、工艺设备、管道、管道组成件、电器、仪器仪表、机修设备、起重运输设备、工业建筑物和构筑物等。</a:t>
            </a:r>
            <a:endParaRPr lang="zh-CN" altLang="en-US" sz="2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124" name="Text Box 6"/>
          <p:cNvSpPr/>
          <p:nvPr/>
        </p:nvSpPr>
        <p:spPr>
          <a:xfrm>
            <a:off x="1071563" y="3427413"/>
            <a:ext cx="7535862" cy="1998980"/>
          </a:xfrm>
          <a:prstGeom prst="rect">
            <a:avLst/>
          </a:prstGeom>
          <a:noFill/>
          <a:ln w="38100" cap="flat" cmpd="sng">
            <a:solidFill>
              <a:srgbClr val="00FFFF"/>
            </a:solidFill>
            <a:prstDash val="solid"/>
            <a:miter/>
            <a:headEnd type="none" w="med" len="med"/>
            <a:tailEnd type="none" w="med" len="med"/>
          </a:ln>
        </p:spPr>
        <p:txBody>
          <a:bodyPr wrap="square" lIns="90170" tIns="46990" rIns="90170" bIns="46990" anchor="t">
            <a:spAutoFit/>
          </a:bodyPr>
          <a:lstStyle/>
          <a:p>
            <a:pPr lvl="0" indent="0">
              <a:lnSpc>
                <a:spcPct val="125000"/>
              </a:lnSpc>
              <a:buNone/>
            </a:pPr>
            <a:r>
              <a:rPr lang="zh-CN" altLang="en-US" sz="2800"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隐患定义：</a:t>
            </a:r>
            <a:r>
              <a:rPr lang="zh-CN" altLang="en-US" sz="2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指不符合安全生产法律、法规、标准、规程和安全生产管理制度的规定，或者因其它因素在生产经营活动中存在可能导致事故发生或导致事故后果扩大的危险状态、人的不安全行为和管理缺陷。</a:t>
            </a:r>
            <a:endParaRPr lang="zh-CN" altLang="en-US" sz="2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125" name="TextBox 5"/>
          <p:cNvSpPr/>
          <p:nvPr/>
        </p:nvSpPr>
        <p:spPr>
          <a:xfrm>
            <a:off x="8286750" y="6357938"/>
            <a:ext cx="319088" cy="369887"/>
          </a:xfrm>
          <a:prstGeom prst="rect">
            <a:avLst/>
          </a:prstGeom>
          <a:noFill/>
          <a:ln w="9525">
            <a:noFill/>
          </a:ln>
        </p:spPr>
        <p:txBody>
          <a:bodyPr wrap="none" anchor="t">
            <a:spAutoFit/>
          </a:bodyPr>
          <a:lstStyle/>
          <a:p>
            <a:pPr lvl="0" indent="0"/>
            <a:r>
              <a:rPr lang="en-US" altLang="x-none"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2</a:t>
            </a:r>
            <a:endPar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spTree>
  </p:cSld>
  <p:clrMapOvr>
    <a:masterClrMapping/>
  </p:clrMapOvr>
  <p:transition>
    <p:comb/>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731631" y="946858"/>
            <a:ext cx="7503570" cy="5478072"/>
            <a:chOff x="1560" y="407"/>
            <a:chExt cx="15775" cy="9048"/>
          </a:xfrm>
        </p:grpSpPr>
        <p:pic>
          <p:nvPicPr>
            <p:cNvPr id="9217" name="图片 3" descr="854DE92BD082F2A0C7EFA110AA9E53DC"/>
            <p:cNvPicPr>
              <a:picLocks noChangeAspect="1"/>
            </p:cNvPicPr>
            <p:nvPr/>
          </p:nvPicPr>
          <p:blipFill>
            <a:blip r:embed="rId1" cstate="email"/>
            <a:stretch>
              <a:fillRect/>
            </a:stretch>
          </p:blipFill>
          <p:spPr>
            <a:xfrm>
              <a:off x="10463" y="2615"/>
              <a:ext cx="6872" cy="5340"/>
            </a:xfrm>
            <a:prstGeom prst="rect">
              <a:avLst/>
            </a:prstGeom>
            <a:noFill/>
            <a:ln w="9525">
              <a:noFill/>
            </a:ln>
          </p:spPr>
        </p:pic>
        <p:pic>
          <p:nvPicPr>
            <p:cNvPr id="9218" name="图片 4" descr="52011FCC61047FA920352289958214B4"/>
            <p:cNvPicPr>
              <a:picLocks noChangeAspect="1"/>
            </p:cNvPicPr>
            <p:nvPr/>
          </p:nvPicPr>
          <p:blipFill>
            <a:blip r:embed="rId2" cstate="email"/>
            <a:stretch>
              <a:fillRect/>
            </a:stretch>
          </p:blipFill>
          <p:spPr>
            <a:xfrm>
              <a:off x="1995" y="2615"/>
              <a:ext cx="7133" cy="5340"/>
            </a:xfrm>
            <a:prstGeom prst="rect">
              <a:avLst/>
            </a:prstGeom>
            <a:noFill/>
            <a:ln w="9525">
              <a:noFill/>
            </a:ln>
          </p:spPr>
        </p:pic>
        <p:sp>
          <p:nvSpPr>
            <p:cNvPr id="9219" name="圆角矩形标注 10"/>
            <p:cNvSpPr/>
            <p:nvPr/>
          </p:nvSpPr>
          <p:spPr>
            <a:xfrm>
              <a:off x="4230" y="8823"/>
              <a:ext cx="2660" cy="632"/>
            </a:xfrm>
            <a:prstGeom prst="wedgeRoundRectCallout">
              <a:avLst>
                <a:gd name="adj1" fmla="val -3343"/>
                <a:gd name="adj2" fmla="val -396199"/>
                <a:gd name="adj3" fmla="val 16667"/>
              </a:avLst>
            </a:prstGeom>
            <a:noFill/>
            <a:ln w="28575" cap="flat" cmpd="sng">
              <a:solidFill>
                <a:srgbClr val="FF0000"/>
              </a:solidFill>
              <a:prstDash val="solid"/>
              <a:bevel/>
              <a:headEnd type="none" w="med" len="med"/>
              <a:tailEnd type="none" w="med" len="med"/>
            </a:ln>
          </p:spPr>
          <p:txBody>
            <a:bodyPr anchor="ctr"/>
            <a:lstStyle/>
            <a:p>
              <a:pPr lvl="0" indent="0" algn="ctr"/>
              <a:r>
                <a:rPr lang="zh-CN" altLang="en-US" sz="1400" b="1" dirty="0">
                  <a:solidFill>
                    <a:srgbClr val="000000"/>
                  </a:solidFill>
                  <a:latin typeface="Calibri" panose="020F0502020204030204" pitchFamily="34" charset="0"/>
                  <a:ea typeface="宋体" panose="02010600030101010101" pitchFamily="2" charset="-122"/>
                </a:rPr>
                <a:t>非防爆照明</a:t>
              </a:r>
              <a:endParaRPr lang="zh-CN" altLang="en-US" sz="1400" b="1" dirty="0">
                <a:solidFill>
                  <a:srgbClr val="000000"/>
                </a:solidFill>
                <a:latin typeface="Calibri" panose="020F0502020204030204" pitchFamily="34" charset="0"/>
                <a:ea typeface="宋体" panose="02010600030101010101" pitchFamily="2" charset="-122"/>
              </a:endParaRPr>
            </a:p>
          </p:txBody>
        </p:sp>
        <p:sp>
          <p:nvSpPr>
            <p:cNvPr id="9220" name="圆角矩形标注 3"/>
            <p:cNvSpPr/>
            <p:nvPr/>
          </p:nvSpPr>
          <p:spPr>
            <a:xfrm>
              <a:off x="13013" y="8695"/>
              <a:ext cx="2767" cy="635"/>
            </a:xfrm>
            <a:prstGeom prst="wedgeRoundRectCallout">
              <a:avLst>
                <a:gd name="adj1" fmla="val -3343"/>
                <a:gd name="adj2" fmla="val -396199"/>
                <a:gd name="adj3" fmla="val 16667"/>
              </a:avLst>
            </a:prstGeom>
            <a:solidFill>
              <a:srgbClr val="FFFF00"/>
            </a:solidFill>
            <a:ln w="28575" cap="flat" cmpd="sng">
              <a:solidFill>
                <a:srgbClr val="FFFF00"/>
              </a:solidFill>
              <a:prstDash val="solid"/>
              <a:bevel/>
              <a:headEnd type="none" w="med" len="med"/>
              <a:tailEnd type="none" w="med" len="med"/>
            </a:ln>
          </p:spPr>
          <p:txBody>
            <a:bodyPr anchor="ctr"/>
            <a:lstStyle/>
            <a:p>
              <a:pPr lvl="0" indent="0" algn="ctr"/>
              <a:r>
                <a:rPr lang="zh-CN" altLang="en-US" sz="1400" b="1" dirty="0">
                  <a:solidFill>
                    <a:srgbClr val="000000"/>
                  </a:solidFill>
                  <a:latin typeface="Calibri" panose="020F0502020204030204" pitchFamily="34" charset="0"/>
                  <a:ea typeface="宋体" panose="02010600030101010101" pitchFamily="2" charset="-122"/>
                </a:rPr>
                <a:t>相应等级的防爆照明</a:t>
              </a:r>
              <a:endParaRPr lang="zh-CN" altLang="en-US" sz="1400" b="1" dirty="0">
                <a:solidFill>
                  <a:srgbClr val="000000"/>
                </a:solidFill>
                <a:latin typeface="Calibri" panose="020F0502020204030204" pitchFamily="34" charset="0"/>
                <a:ea typeface="宋体" panose="02010600030101010101" pitchFamily="2" charset="-122"/>
              </a:endParaRPr>
            </a:p>
          </p:txBody>
        </p:sp>
        <p:sp>
          <p:nvSpPr>
            <p:cNvPr id="9222" name="文本框 1"/>
            <p:cNvSpPr txBox="1"/>
            <p:nvPr/>
          </p:nvSpPr>
          <p:spPr>
            <a:xfrm>
              <a:off x="1560" y="407"/>
              <a:ext cx="8000" cy="2416"/>
            </a:xfrm>
            <a:prstGeom prst="rect">
              <a:avLst/>
            </a:prstGeom>
            <a:noFill/>
            <a:ln w="9525">
              <a:noFill/>
            </a:ln>
          </p:spPr>
          <p:txBody>
            <a:bodyPr wrap="square" anchor="t">
              <a:spAutoFit/>
            </a:bodyPr>
            <a:lstStyle/>
            <a:p>
              <a:pPr lvl="0" indent="0">
                <a:lnSpc>
                  <a:spcPct val="125000"/>
                </a:lnSpc>
              </a:pPr>
              <a:r>
                <a:rPr lang="zh-CN" altLang="en-US" b="1" dirty="0">
                  <a:solidFill>
                    <a:srgbClr val="000000"/>
                  </a:solidFill>
                  <a:latin typeface="微软雅黑" panose="020B0503020204020204" pitchFamily="2" charset="-122"/>
                  <a:ea typeface="微软雅黑" panose="020B0503020204020204" pitchFamily="2" charset="-122"/>
                  <a:sym typeface="宋体" panose="02010600030101010101" pitchFamily="2" charset="-122"/>
                </a:rPr>
                <a:t>隐患：</a:t>
              </a:r>
              <a:r>
                <a:rPr lang="zh-CN" altLang="en-US" dirty="0">
                  <a:solidFill>
                    <a:srgbClr val="000000"/>
                  </a:solidFill>
                  <a:latin typeface="微软雅黑" panose="020B0503020204020204" pitchFamily="2" charset="-122"/>
                  <a:ea typeface="微软雅黑" panose="020B0503020204020204" pitchFamily="2" charset="-122"/>
                  <a:sym typeface="宋体" panose="02010600030101010101" pitchFamily="2" charset="-122"/>
                </a:rPr>
                <a:t>易燃易爆场所使用非防爆照明。</a:t>
              </a:r>
              <a:endParaRPr lang="zh-CN" altLang="en-US" dirty="0">
                <a:solidFill>
                  <a:srgbClr val="000000"/>
                </a:solidFill>
                <a:latin typeface="微软雅黑" panose="020B0503020204020204" pitchFamily="2" charset="-122"/>
                <a:ea typeface="微软雅黑" panose="020B0503020204020204" pitchFamily="2" charset="-122"/>
                <a:sym typeface="宋体" panose="02010600030101010101" pitchFamily="2" charset="-122"/>
              </a:endParaRPr>
            </a:p>
            <a:p>
              <a:pPr lvl="0" indent="0">
                <a:lnSpc>
                  <a:spcPct val="125000"/>
                </a:lnSpc>
              </a:pPr>
              <a:r>
                <a:rPr lang="zh-CN" altLang="en-US" b="1" dirty="0">
                  <a:solidFill>
                    <a:srgbClr val="000000"/>
                  </a:solidFill>
                  <a:latin typeface="微软雅黑" panose="020B0503020204020204" pitchFamily="2" charset="-122"/>
                  <a:ea typeface="微软雅黑" panose="020B0503020204020204" pitchFamily="2" charset="-122"/>
                  <a:sym typeface="宋体" panose="02010600030101010101" pitchFamily="2" charset="-122"/>
                </a:rPr>
                <a:t>危害：</a:t>
              </a:r>
              <a:r>
                <a:rPr lang="zh-CN" altLang="en-US" dirty="0">
                  <a:solidFill>
                    <a:srgbClr val="000000"/>
                  </a:solidFill>
                  <a:latin typeface="微软雅黑" panose="020B0503020204020204" pitchFamily="2" charset="-122"/>
                  <a:ea typeface="微软雅黑" panose="020B0503020204020204" pitchFamily="2" charset="-122"/>
                  <a:sym typeface="宋体" panose="02010600030101010101" pitchFamily="2" charset="-122"/>
                </a:rPr>
                <a:t>照明故障时可能引发火灾爆炸事故。</a:t>
              </a:r>
              <a:endParaRPr lang="zh-CN" altLang="en-US" dirty="0">
                <a:solidFill>
                  <a:srgbClr val="000000"/>
                </a:solidFill>
                <a:latin typeface="微软雅黑" panose="020B0503020204020204" pitchFamily="2" charset="-122"/>
                <a:ea typeface="微软雅黑" panose="020B0503020204020204" pitchFamily="2" charset="-122"/>
                <a:sym typeface="宋体" panose="02010600030101010101" pitchFamily="2" charset="-122"/>
              </a:endParaRPr>
            </a:p>
          </p:txBody>
        </p:sp>
        <p:sp>
          <p:nvSpPr>
            <p:cNvPr id="9223" name="内容占位符 3"/>
            <p:cNvSpPr>
              <a:spLocks noGrp="1"/>
            </p:cNvSpPr>
            <p:nvPr/>
          </p:nvSpPr>
          <p:spPr>
            <a:xfrm>
              <a:off x="10395" y="462"/>
              <a:ext cx="6940" cy="950"/>
            </a:xfrm>
            <a:prstGeom prst="rect">
              <a:avLst/>
            </a:prstGeom>
            <a:noFill/>
            <a:ln w="9525">
              <a:noFill/>
            </a:ln>
          </p:spPr>
          <p:txBody>
            <a:bodyPr anchor="t"/>
            <a:lstStyle/>
            <a:p>
              <a:pPr lvl="0" indent="0">
                <a:lnSpc>
                  <a:spcPct val="125000"/>
                </a:lnSpc>
                <a:spcBef>
                  <a:spcPct val="0"/>
                </a:spcBef>
                <a:buNone/>
              </a:pPr>
              <a:r>
                <a:rPr lang="zh-CN" altLang="en-US" b="1" dirty="0">
                  <a:latin typeface="微软雅黑" panose="020B0503020204020204" pitchFamily="2" charset="-122"/>
                  <a:ea typeface="微软雅黑" panose="020B0503020204020204" pitchFamily="2" charset="-122"/>
                  <a:sym typeface="微软雅黑" panose="020B0503020204020204" pitchFamily="2" charset="-122"/>
                </a:rPr>
                <a:t>标准：</a:t>
              </a:r>
              <a:r>
                <a:rPr lang="zh-CN" altLang="en-US" dirty="0">
                  <a:latin typeface="微软雅黑" panose="020B0503020204020204" pitchFamily="2" charset="-122"/>
                  <a:ea typeface="微软雅黑" panose="020B0503020204020204" pitchFamily="2" charset="-122"/>
                  <a:sym typeface="微软雅黑" panose="020B0503020204020204" pitchFamily="2" charset="-122"/>
                </a:rPr>
                <a:t>易燃易爆场所必须设置相应防爆等级的照明设施。</a:t>
              </a:r>
              <a:endParaRPr lang="zh-CN" altLang="en-US" dirty="0">
                <a:latin typeface="微软雅黑" panose="020B0503020204020204" pitchFamily="2" charset="-122"/>
                <a:ea typeface="微软雅黑" panose="020B0503020204020204" pitchFamily="2" charset="-122"/>
                <a:sym typeface="微软雅黑" panose="020B0503020204020204" pitchFamily="2" charset="-122"/>
              </a:endParaRPr>
            </a:p>
          </p:txBody>
        </p:sp>
        <p:grpSp>
          <p:nvGrpSpPr>
            <p:cNvPr id="9224" name="组合 16390"/>
            <p:cNvGrpSpPr/>
            <p:nvPr/>
          </p:nvGrpSpPr>
          <p:grpSpPr>
            <a:xfrm>
              <a:off x="9748" y="1413"/>
              <a:ext cx="225" cy="7602"/>
              <a:chOff x="0" y="0"/>
              <a:chExt cx="142876" cy="5857892"/>
            </a:xfrm>
          </p:grpSpPr>
          <p:sp>
            <p:nvSpPr>
              <p:cNvPr id="9225" name="矩形 7"/>
              <p:cNvSpPr/>
              <p:nvPr/>
            </p:nvSpPr>
            <p:spPr>
              <a:xfrm flipH="1">
                <a:off x="0" y="0"/>
                <a:ext cx="71439" cy="5857892"/>
              </a:xfrm>
              <a:prstGeom prst="rect">
                <a:avLst/>
              </a:prstGeom>
              <a:solidFill>
                <a:srgbClr val="FF000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FFFFFF"/>
                  </a:solidFill>
                  <a:latin typeface="Calibri" panose="020F0502020204030204" pitchFamily="34" charset="0"/>
                  <a:ea typeface="宋体" panose="02010600030101010101" pitchFamily="2" charset="-122"/>
                </a:endParaRPr>
              </a:p>
            </p:txBody>
          </p:sp>
          <p:sp>
            <p:nvSpPr>
              <p:cNvPr id="9226" name="矩形 8"/>
              <p:cNvSpPr/>
              <p:nvPr/>
            </p:nvSpPr>
            <p:spPr>
              <a:xfrm flipH="1">
                <a:off x="71439" y="0"/>
                <a:ext cx="71437" cy="5857892"/>
              </a:xfrm>
              <a:prstGeom prst="rect">
                <a:avLst/>
              </a:prstGeom>
              <a:solidFill>
                <a:srgbClr val="00B05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00B050"/>
                  </a:solidFill>
                  <a:latin typeface="Calibri" panose="020F0502020204030204" pitchFamily="34" charset="0"/>
                  <a:ea typeface="宋体" panose="02010600030101010101" pitchFamily="2" charset="-122"/>
                </a:endParaRPr>
              </a:p>
            </p:txBody>
          </p:sp>
        </p:grpSp>
      </p:grpSp>
      <p:sp>
        <p:nvSpPr>
          <p:cNvPr id="39943" name="TextBox 14"/>
          <p:cNvSpPr/>
          <p:nvPr/>
        </p:nvSpPr>
        <p:spPr>
          <a:xfrm>
            <a:off x="271463" y="69850"/>
            <a:ext cx="2093912" cy="457200"/>
          </a:xfrm>
          <a:prstGeom prst="rect">
            <a:avLst/>
          </a:prstGeom>
          <a:solidFill>
            <a:srgbClr val="D8D8D8"/>
          </a:solidFill>
          <a:ln w="9525">
            <a:noFill/>
          </a:ln>
        </p:spPr>
        <p:txBody>
          <a:bodyPr wrap="square" anchor="t">
            <a:spAutoFit/>
          </a:bodyPr>
          <a:lstStyle/>
          <a:p>
            <a:pPr lvl="0" indent="0" algn="ctr"/>
            <a:r>
              <a:rPr lang="zh-CN" altLang="en-US" sz="2400" b="1" dirty="0">
                <a:latin typeface="Arial" panose="020B0604020202020204" pitchFamily="34" charset="0"/>
                <a:ea typeface="宋体" panose="02010600030101010101" pitchFamily="2" charset="-122"/>
                <a:sym typeface="Arial" panose="020B0604020202020204" pitchFamily="34" charset="0"/>
              </a:rPr>
              <a:t>五、电气设施</a:t>
            </a:r>
            <a:endParaRPr lang="zh-CN" altLang="en-US" sz="2400" b="1" dirty="0">
              <a:latin typeface="Arial" panose="020B0604020202020204" pitchFamily="34" charset="0"/>
              <a:ea typeface="宋体" panose="02010600030101010101" pitchFamily="2" charset="-122"/>
              <a:sym typeface="Arial" panose="020B060402020202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文本占位符 20"/>
          <p:cNvSpPr>
            <a:spLocks noGrp="1"/>
          </p:cNvSpPr>
          <p:nvPr>
            <p:ph type="subTitle" idx="1"/>
          </p:nvPr>
        </p:nvSpPr>
        <p:spPr>
          <a:xfrm>
            <a:off x="393700" y="1392238"/>
            <a:ext cx="4105275" cy="1152525"/>
          </a:xfrm>
          <a:noFill/>
          <a:ln>
            <a:noFill/>
          </a:ln>
        </p:spPr>
        <p:txBody>
          <a:bodyPr anchor="ctr"/>
          <a:lstStyle/>
          <a:p>
            <a:pPr algn="l" defTabSz="0">
              <a:buNone/>
            </a:pPr>
            <a:r>
              <a:rPr lang="zh-CN" altLang="en-US" b="1" kern="1200" dirty="0">
                <a:latin typeface="微软雅黑" panose="020B0503020204020204" pitchFamily="2" charset="-122"/>
                <a:ea typeface="微软雅黑" panose="020B0503020204020204" pitchFamily="2" charset="-122"/>
                <a:cs typeface="+mn-cs"/>
                <a:sym typeface="微软雅黑" panose="020B0503020204020204" pitchFamily="2" charset="-122"/>
              </a:rPr>
              <a:t>隐患：</a:t>
            </a:r>
            <a:r>
              <a:rPr lang="en-US" altLang="x-none" kern="1200" dirty="0">
                <a:latin typeface="微软雅黑" panose="020B0503020204020204" pitchFamily="2" charset="-122"/>
                <a:ea typeface="微软雅黑" panose="020B0503020204020204" pitchFamily="2" charset="-122"/>
                <a:cs typeface="+mn-cs"/>
                <a:sym typeface="微软雅黑" panose="020B0503020204020204" pitchFamily="2" charset="-122"/>
              </a:rPr>
              <a:t>10KV</a:t>
            </a:r>
            <a:r>
              <a:rPr lang="zh-CN" altLang="en-US" kern="1200" dirty="0">
                <a:latin typeface="微软雅黑" panose="020B0503020204020204" pitchFamily="2" charset="-122"/>
                <a:ea typeface="微软雅黑" panose="020B0503020204020204" pitchFamily="2" charset="-122"/>
                <a:cs typeface="+mn-cs"/>
                <a:sym typeface="微软雅黑" panose="020B0503020204020204" pitchFamily="2" charset="-122"/>
              </a:rPr>
              <a:t>高压配电室缺少绝缘垫。</a:t>
            </a:r>
            <a:endParaRPr lang="en-US" altLang="x-none" kern="1200" dirty="0">
              <a:latin typeface="微软雅黑" panose="020B0503020204020204" pitchFamily="2" charset="-122"/>
              <a:ea typeface="微软雅黑" panose="020B0503020204020204" pitchFamily="2" charset="-122"/>
              <a:cs typeface="+mn-cs"/>
              <a:sym typeface="微软雅黑" panose="020B0503020204020204" pitchFamily="2" charset="-122"/>
            </a:endParaRPr>
          </a:p>
          <a:p>
            <a:pPr algn="l" defTabSz="0">
              <a:buNone/>
            </a:pPr>
            <a:r>
              <a:rPr lang="zh-CN" altLang="en-US" b="1" kern="1200" dirty="0">
                <a:latin typeface="微软雅黑" panose="020B0503020204020204" pitchFamily="2" charset="-122"/>
                <a:ea typeface="微软雅黑" panose="020B0503020204020204" pitchFamily="2" charset="-122"/>
                <a:cs typeface="+mn-cs"/>
                <a:sym typeface="微软雅黑" panose="020B0503020204020204" pitchFamily="2" charset="-122"/>
              </a:rPr>
              <a:t>危害：</a:t>
            </a:r>
            <a:r>
              <a:rPr lang="zh-CN" altLang="en-US" kern="1200" dirty="0">
                <a:latin typeface="微软雅黑" panose="020B0503020204020204" pitchFamily="2" charset="-122"/>
                <a:ea typeface="微软雅黑" panose="020B0503020204020204" pitchFamily="2" charset="-122"/>
                <a:cs typeface="+mn-cs"/>
                <a:sym typeface="微软雅黑" panose="020B0503020204020204" pitchFamily="2" charset="-122"/>
              </a:rPr>
              <a:t> 无法防范触电风险。</a:t>
            </a:r>
            <a:endParaRPr lang="zh-CN" altLang="en-US" kern="1200" dirty="0">
              <a:latin typeface="微软雅黑" panose="020B0503020204020204" pitchFamily="2" charset="-122"/>
              <a:ea typeface="微软雅黑" panose="020B0503020204020204" pitchFamily="2" charset="-122"/>
              <a:cs typeface="+mn-cs"/>
              <a:sym typeface="微软雅黑" panose="020B0503020204020204" pitchFamily="2" charset="-122"/>
            </a:endParaRPr>
          </a:p>
          <a:p>
            <a:pPr algn="l" defTabSz="0">
              <a:buNone/>
            </a:pPr>
            <a:endParaRPr lang="zh-CN" altLang="en-US" sz="2400" b="1" kern="1200" dirty="0">
              <a:latin typeface="+mn-lt"/>
              <a:ea typeface="+mn-ea"/>
              <a:cs typeface="+mn-cs"/>
              <a:sym typeface="Arial" panose="020B0604020202020204" pitchFamily="34" charset="0"/>
            </a:endParaRPr>
          </a:p>
        </p:txBody>
      </p:sp>
      <p:sp>
        <p:nvSpPr>
          <p:cNvPr id="39938" name="文本占位符 22"/>
          <p:cNvSpPr>
            <a:spLocks noGrp="1"/>
          </p:cNvSpPr>
          <p:nvPr>
            <p:ph sz="quarter"/>
          </p:nvPr>
        </p:nvSpPr>
        <p:spPr>
          <a:xfrm>
            <a:off x="4758055" y="1392238"/>
            <a:ext cx="4281488" cy="825500"/>
          </a:xfrm>
          <a:prstGeom prst="rect">
            <a:avLst/>
          </a:prstGeom>
          <a:noFill/>
          <a:ln w="9525">
            <a:noFill/>
          </a:ln>
        </p:spPr>
        <p:txBody>
          <a:bodyPr anchor="t"/>
          <a:lstStyle>
            <a:lvl1pPr lvl="0">
              <a:defRPr sz="2400" kern="1200"/>
            </a:lvl1pPr>
            <a:lvl2pPr lvl="1">
              <a:defRPr sz="2000" kern="1200"/>
            </a:lvl2pPr>
            <a:lvl3pPr lvl="2">
              <a:defRPr sz="1800" kern="1200"/>
            </a:lvl3pPr>
            <a:lvl4pPr lvl="3">
              <a:defRPr sz="1600" kern="1200"/>
            </a:lvl4pPr>
            <a:lvl5pPr lvl="4">
              <a:defRPr sz="1600" kern="1200"/>
            </a:lvl5pPr>
          </a:lstStyle>
          <a:p>
            <a:pPr marL="0" lvl="0" indent="0">
              <a:buNone/>
            </a:pPr>
            <a:r>
              <a:rPr lang="en-US" altLang="x-none" sz="1600" b="1" dirty="0"/>
              <a:t>  </a:t>
            </a:r>
            <a:r>
              <a:rPr lang="en-US" altLang="x-none" sz="1800" b="1" dirty="0">
                <a:latin typeface="微软雅黑" panose="020B0503020204020204" pitchFamily="2" charset="-122"/>
                <a:ea typeface="微软雅黑" panose="020B0503020204020204" pitchFamily="2" charset="-122"/>
                <a:sym typeface="微软雅黑" panose="020B0503020204020204" pitchFamily="2" charset="-122"/>
              </a:rPr>
              <a:t>   </a:t>
            </a:r>
            <a:r>
              <a:rPr lang="zh-CN" altLang="en-US" sz="1800" b="1" dirty="0">
                <a:latin typeface="微软雅黑" panose="020B0503020204020204" pitchFamily="2" charset="-122"/>
                <a:ea typeface="微软雅黑" panose="020B0503020204020204" pitchFamily="2" charset="-122"/>
                <a:sym typeface="微软雅黑" panose="020B0503020204020204" pitchFamily="2" charset="-122"/>
              </a:rPr>
              <a:t>标准：</a:t>
            </a:r>
            <a:r>
              <a:rPr lang="zh-CN" altLang="en-US" sz="1800" dirty="0">
                <a:latin typeface="微软雅黑" panose="020B0503020204020204" pitchFamily="2" charset="-122"/>
                <a:ea typeface="微软雅黑" panose="020B0503020204020204" pitchFamily="2" charset="-122"/>
                <a:sym typeface="微软雅黑" panose="020B0503020204020204" pitchFamily="2" charset="-122"/>
              </a:rPr>
              <a:t>绝缘垫合格、整齐、无缺失。</a:t>
            </a:r>
            <a:endParaRPr lang="zh-CN" altLang="en-US" sz="1800" dirty="0">
              <a:latin typeface="微软雅黑" panose="020B0503020204020204" pitchFamily="2" charset="-122"/>
              <a:ea typeface="微软雅黑" panose="020B0503020204020204" pitchFamily="2" charset="-122"/>
              <a:sym typeface="微软雅黑" panose="020B0503020204020204" pitchFamily="2" charset="-122"/>
            </a:endParaRPr>
          </a:p>
        </p:txBody>
      </p:sp>
      <p:pic>
        <p:nvPicPr>
          <p:cNvPr id="39939" name="内容占位符 14" descr="IMG_20150430_100445.jpg"/>
          <p:cNvPicPr>
            <a:picLocks noGrp="1"/>
          </p:cNvPicPr>
          <p:nvPr>
            <p:ph sz="half"/>
          </p:nvPr>
        </p:nvPicPr>
        <p:blipFill>
          <a:blip r:embed="rId1" cstate="email"/>
          <a:stretch>
            <a:fillRect/>
          </a:stretch>
        </p:blipFill>
        <p:spPr>
          <a:xfrm>
            <a:off x="431800" y="2450783"/>
            <a:ext cx="3600000" cy="3695700"/>
          </a:xfrm>
          <a:prstGeom prst="rect">
            <a:avLst/>
          </a:prstGeom>
          <a:noFill/>
          <a:ln w="9525">
            <a:noFill/>
          </a:ln>
        </p:spPr>
      </p:pic>
      <p:pic>
        <p:nvPicPr>
          <p:cNvPr id="39940" name="内容占位符 13" descr="FF443C306DBCAC09BE71F5128570C9D9.jpg"/>
          <p:cNvPicPr>
            <a:picLocks noGrp="1"/>
          </p:cNvPicPr>
          <p:nvPr>
            <p:ph sz="quarter"/>
          </p:nvPr>
        </p:nvPicPr>
        <p:blipFill>
          <a:blip r:embed="rId2" cstate="email"/>
          <a:stretch>
            <a:fillRect/>
          </a:stretch>
        </p:blipFill>
        <p:spPr>
          <a:xfrm>
            <a:off x="5258435" y="2498408"/>
            <a:ext cx="3600000" cy="3600000"/>
          </a:xfrm>
          <a:prstGeom prst="rect">
            <a:avLst/>
          </a:prstGeom>
          <a:noFill/>
          <a:ln w="9525">
            <a:noFill/>
          </a:ln>
        </p:spPr>
      </p:pic>
      <p:sp>
        <p:nvSpPr>
          <p:cNvPr id="39941" name="圆角矩形标注 16"/>
          <p:cNvSpPr/>
          <p:nvPr/>
        </p:nvSpPr>
        <p:spPr>
          <a:xfrm>
            <a:off x="1659573" y="6125210"/>
            <a:ext cx="1143000" cy="384175"/>
          </a:xfrm>
          <a:prstGeom prst="wedgeRoundRectCallout">
            <a:avLst>
              <a:gd name="adj1" fmla="val 43375"/>
              <a:gd name="adj2" fmla="val -196931"/>
              <a:gd name="adj3" fmla="val 16667"/>
            </a:avLst>
          </a:prstGeom>
          <a:noFill/>
          <a:ln w="28575" cap="flat" cmpd="sng">
            <a:solidFill>
              <a:srgbClr val="FF0000"/>
            </a:solidFill>
            <a:prstDash val="solid"/>
            <a:bevel/>
            <a:headEnd type="none" w="med" len="med"/>
            <a:tailEnd type="none" w="med" len="med"/>
          </a:ln>
        </p:spPr>
        <p:txBody>
          <a:bodyPr anchor="t"/>
          <a:lstStyle/>
          <a:p>
            <a:pPr lvl="0" indent="0" algn="ctr"/>
            <a:r>
              <a:rPr lang="zh-CN" altLang="en-US" sz="1400" b="1" dirty="0">
                <a:latin typeface="Arial" panose="020B0604020202020204" pitchFamily="34" charset="0"/>
                <a:ea typeface="宋体" panose="02010600030101010101" pitchFamily="2" charset="-122"/>
                <a:sym typeface="Arial" panose="020B0604020202020204" pitchFamily="34" charset="0"/>
              </a:rPr>
              <a:t>无绝缘垫</a:t>
            </a:r>
            <a:endParaRPr lang="en-US" altLang="x-none" sz="1400" b="1" dirty="0">
              <a:latin typeface="Arial" panose="020B0604020202020204" pitchFamily="34" charset="0"/>
              <a:ea typeface="宋体" panose="02010600030101010101" pitchFamily="2" charset="-122"/>
              <a:sym typeface="Arial" panose="020B0604020202020204" pitchFamily="34" charset="0"/>
            </a:endParaRPr>
          </a:p>
        </p:txBody>
      </p:sp>
      <p:sp>
        <p:nvSpPr>
          <p:cNvPr id="39942" name="圆角矩形标注 17"/>
          <p:cNvSpPr/>
          <p:nvPr/>
        </p:nvSpPr>
        <p:spPr>
          <a:xfrm>
            <a:off x="5258118" y="5907723"/>
            <a:ext cx="1357312" cy="601662"/>
          </a:xfrm>
          <a:prstGeom prst="wedgeRoundRectCallout">
            <a:avLst>
              <a:gd name="adj1" fmla="val 62144"/>
              <a:gd name="adj2" fmla="val -173736"/>
              <a:gd name="adj3" fmla="val 16667"/>
            </a:avLst>
          </a:prstGeom>
          <a:solidFill>
            <a:srgbClr val="FFC000"/>
          </a:solidFill>
          <a:ln w="19050" cap="flat" cmpd="sng">
            <a:solidFill>
              <a:srgbClr val="FFFF00"/>
            </a:solidFill>
            <a:prstDash val="solid"/>
            <a:bevel/>
            <a:headEnd type="none" w="med" len="med"/>
            <a:tailEnd type="none" w="med" len="med"/>
          </a:ln>
        </p:spPr>
        <p:txBody>
          <a:bodyPr anchor="t"/>
          <a:lstStyle/>
          <a:p>
            <a:pPr lvl="0" indent="0" algn="ctr"/>
            <a:r>
              <a:rPr lang="zh-CN" altLang="en-US" sz="1400" b="1" dirty="0">
                <a:latin typeface="Arial" panose="020B0604020202020204" pitchFamily="34" charset="0"/>
                <a:ea typeface="宋体" panose="02010600030101010101" pitchFamily="2" charset="-122"/>
                <a:sym typeface="Arial" panose="020B0604020202020204" pitchFamily="34" charset="0"/>
              </a:rPr>
              <a:t>更换全新合格绝缘垫</a:t>
            </a:r>
            <a:endParaRPr lang="zh-CN" altLang="en-US" sz="1400" b="1" dirty="0">
              <a:latin typeface="Arial" panose="020B0604020202020204" pitchFamily="34" charset="0"/>
              <a:ea typeface="宋体" panose="02010600030101010101" pitchFamily="2" charset="-122"/>
              <a:sym typeface="Arial" panose="020B0604020202020204" pitchFamily="34" charset="0"/>
            </a:endParaRPr>
          </a:p>
        </p:txBody>
      </p:sp>
      <p:sp>
        <p:nvSpPr>
          <p:cNvPr id="39943" name="TextBox 14"/>
          <p:cNvSpPr/>
          <p:nvPr/>
        </p:nvSpPr>
        <p:spPr>
          <a:xfrm>
            <a:off x="271463" y="69850"/>
            <a:ext cx="2093912" cy="457200"/>
          </a:xfrm>
          <a:prstGeom prst="rect">
            <a:avLst/>
          </a:prstGeom>
          <a:solidFill>
            <a:srgbClr val="D8D8D8"/>
          </a:solidFill>
          <a:ln w="9525">
            <a:noFill/>
          </a:ln>
        </p:spPr>
        <p:txBody>
          <a:bodyPr wrap="square" anchor="t">
            <a:spAutoFit/>
          </a:bodyPr>
          <a:lstStyle/>
          <a:p>
            <a:pPr lvl="0" indent="0" algn="ctr"/>
            <a:r>
              <a:rPr lang="zh-CN" altLang="en-US" sz="2400" b="1" dirty="0">
                <a:latin typeface="Arial" panose="020B0604020202020204" pitchFamily="34" charset="0"/>
                <a:ea typeface="宋体" panose="02010600030101010101" pitchFamily="2" charset="-122"/>
                <a:sym typeface="Arial" panose="020B0604020202020204" pitchFamily="34" charset="0"/>
              </a:rPr>
              <a:t>五、电气设施</a:t>
            </a:r>
            <a:endParaRPr lang="zh-CN" altLang="en-US" sz="2400" b="1" dirty="0">
              <a:latin typeface="Arial" panose="020B0604020202020204" pitchFamily="34" charset="0"/>
              <a:ea typeface="宋体" panose="02010600030101010101" pitchFamily="2" charset="-122"/>
              <a:sym typeface="Arial" panose="020B0604020202020204" pitchFamily="34" charset="0"/>
            </a:endParaRPr>
          </a:p>
        </p:txBody>
      </p:sp>
      <p:grpSp>
        <p:nvGrpSpPr>
          <p:cNvPr id="39944" name="组合 39944"/>
          <p:cNvGrpSpPr/>
          <p:nvPr/>
        </p:nvGrpSpPr>
        <p:grpSpPr>
          <a:xfrm>
            <a:off x="4537075" y="1392555"/>
            <a:ext cx="142875" cy="4903470"/>
            <a:chOff x="0" y="0"/>
            <a:chExt cx="142876" cy="5857892"/>
          </a:xfrm>
        </p:grpSpPr>
        <p:sp>
          <p:nvSpPr>
            <p:cNvPr id="39945" name="矩形 18"/>
            <p:cNvSpPr/>
            <p:nvPr/>
          </p:nvSpPr>
          <p:spPr>
            <a:xfrm flipH="1">
              <a:off x="0" y="0"/>
              <a:ext cx="71439" cy="5857892"/>
            </a:xfrm>
            <a:prstGeom prst="rect">
              <a:avLst/>
            </a:prstGeom>
            <a:solidFill>
              <a:srgbClr val="FF000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FFFFFF"/>
                </a:solidFill>
                <a:ea typeface="宋体" panose="02010600030101010101" pitchFamily="2" charset="-122"/>
              </a:endParaRPr>
            </a:p>
          </p:txBody>
        </p:sp>
        <p:sp>
          <p:nvSpPr>
            <p:cNvPr id="39946" name="矩形 10"/>
            <p:cNvSpPr/>
            <p:nvPr/>
          </p:nvSpPr>
          <p:spPr>
            <a:xfrm flipH="1">
              <a:off x="71439" y="0"/>
              <a:ext cx="71437" cy="5857892"/>
            </a:xfrm>
            <a:prstGeom prst="rect">
              <a:avLst/>
            </a:prstGeom>
            <a:solidFill>
              <a:srgbClr val="00B05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00B050"/>
                </a:solidFill>
                <a:ea typeface="宋体" panose="02010600030101010101" pitchFamily="2" charset="-122"/>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内容占位符 2"/>
          <p:cNvSpPr>
            <a:spLocks noGrp="1"/>
          </p:cNvSpPr>
          <p:nvPr>
            <p:ph sz="half"/>
          </p:nvPr>
        </p:nvSpPr>
        <p:spPr>
          <a:xfrm>
            <a:off x="396875" y="1539875"/>
            <a:ext cx="4140200" cy="869950"/>
          </a:xfrm>
          <a:prstGeom prst="rect">
            <a:avLst/>
          </a:prstGeom>
          <a:noFill/>
          <a:ln w="9525">
            <a:noFill/>
          </a:ln>
        </p:spPr>
        <p:txBody>
          <a:bodyPr anchor="t"/>
          <a:lstStyle>
            <a:lvl1pPr lvl="0">
              <a:defRPr sz="2800" kern="1200"/>
            </a:lvl1pPr>
            <a:lvl2pPr lvl="1">
              <a:defRPr sz="2400" kern="1200"/>
            </a:lvl2pPr>
            <a:lvl3pPr lvl="2">
              <a:defRPr sz="2000" kern="1200"/>
            </a:lvl3pPr>
            <a:lvl4pPr lvl="3">
              <a:defRPr sz="1800" kern="1200"/>
            </a:lvl4pPr>
            <a:lvl5pPr lvl="4">
              <a:defRPr sz="1800" kern="1200"/>
            </a:lvl5pPr>
          </a:lstStyle>
          <a:p>
            <a:pPr marL="0" lvl="0" indent="0">
              <a:lnSpc>
                <a:spcPct val="120000"/>
              </a:lnSpc>
              <a:buNone/>
            </a:pPr>
            <a:r>
              <a:rPr lang="zh-CN" altLang="en-US" sz="1800" b="1" dirty="0">
                <a:latin typeface="微软雅黑" panose="020B0503020204020204" pitchFamily="2" charset="-122"/>
                <a:ea typeface="微软雅黑" panose="020B0503020204020204" pitchFamily="2" charset="-122"/>
                <a:sym typeface="微软雅黑" panose="020B0503020204020204" pitchFamily="2" charset="-122"/>
              </a:rPr>
              <a:t>隐患：</a:t>
            </a:r>
            <a:r>
              <a:rPr lang="zh-CN" altLang="en-US" sz="1800" dirty="0">
                <a:latin typeface="微软雅黑" panose="020B0503020204020204" pitchFamily="2" charset="-122"/>
                <a:ea typeface="微软雅黑" panose="020B0503020204020204" pitchFamily="2" charset="-122"/>
                <a:sym typeface="微软雅黑" panose="020B0503020204020204" pitchFamily="2" charset="-122"/>
              </a:rPr>
              <a:t>电缆竖井门未关。</a:t>
            </a:r>
            <a:endParaRPr lang="zh-CN" altLang="en-US" sz="1800" dirty="0">
              <a:latin typeface="微软雅黑" panose="020B0503020204020204" pitchFamily="2" charset="-122"/>
              <a:ea typeface="微软雅黑" panose="020B0503020204020204" pitchFamily="2" charset="-122"/>
              <a:sym typeface="微软雅黑" panose="020B0503020204020204" pitchFamily="2" charset="-122"/>
            </a:endParaRPr>
          </a:p>
          <a:p>
            <a:pPr marL="0" lvl="0" indent="0">
              <a:lnSpc>
                <a:spcPct val="120000"/>
              </a:lnSpc>
              <a:buNone/>
            </a:pPr>
            <a:r>
              <a:rPr lang="zh-CN" altLang="en-US" sz="1800" b="1" dirty="0">
                <a:latin typeface="微软雅黑" panose="020B0503020204020204" pitchFamily="2" charset="-122"/>
                <a:ea typeface="微软雅黑" panose="020B0503020204020204" pitchFamily="2" charset="-122"/>
                <a:sym typeface="微软雅黑" panose="020B0503020204020204" pitchFamily="2" charset="-122"/>
              </a:rPr>
              <a:t>危害：</a:t>
            </a:r>
            <a:r>
              <a:rPr lang="zh-CN" altLang="en-US" sz="1800" dirty="0">
                <a:latin typeface="微软雅黑" panose="020B0503020204020204" pitchFamily="2" charset="-122"/>
                <a:ea typeface="微软雅黑" panose="020B0503020204020204" pitchFamily="2" charset="-122"/>
                <a:sym typeface="微软雅黑" panose="020B0503020204020204" pitchFamily="2" charset="-122"/>
              </a:rPr>
              <a:t>易造成电缆损伤、触电事故。</a:t>
            </a:r>
            <a:endParaRPr lang="zh-CN" altLang="en-US" sz="1800" dirty="0">
              <a:latin typeface="微软雅黑" panose="020B0503020204020204" pitchFamily="2" charset="-122"/>
              <a:ea typeface="微软雅黑" panose="020B0503020204020204" pitchFamily="2" charset="-122"/>
              <a:sym typeface="微软雅黑" panose="020B0503020204020204" pitchFamily="2" charset="-122"/>
            </a:endParaRPr>
          </a:p>
          <a:p>
            <a:pPr marL="0" lvl="0" indent="0"/>
            <a:endParaRPr lang="zh-CN" altLang="en-US" sz="1600" dirty="0"/>
          </a:p>
          <a:p>
            <a:pPr marL="0" lvl="0" indent="0"/>
            <a:endParaRPr lang="zh-CN" altLang="en-US" sz="3200" dirty="0"/>
          </a:p>
        </p:txBody>
      </p:sp>
      <p:pic>
        <p:nvPicPr>
          <p:cNvPr id="40962" name="图片 1" descr="截图20160824172358"/>
          <p:cNvPicPr>
            <a:picLocks noGrp="1" noChangeAspect="1"/>
          </p:cNvPicPr>
          <p:nvPr>
            <p:ph sz="half"/>
          </p:nvPr>
        </p:nvPicPr>
        <p:blipFill>
          <a:blip r:embed="rId1" cstate="email"/>
          <a:stretch>
            <a:fillRect/>
          </a:stretch>
        </p:blipFill>
        <p:spPr>
          <a:xfrm>
            <a:off x="628650" y="2438400"/>
            <a:ext cx="3224213" cy="3273425"/>
          </a:xfrm>
          <a:prstGeom prst="rect">
            <a:avLst/>
          </a:prstGeom>
          <a:noFill/>
          <a:ln w="9525">
            <a:noFill/>
          </a:ln>
        </p:spPr>
      </p:pic>
      <p:sp>
        <p:nvSpPr>
          <p:cNvPr id="40963" name="文本框 4"/>
          <p:cNvSpPr/>
          <p:nvPr/>
        </p:nvSpPr>
        <p:spPr>
          <a:xfrm>
            <a:off x="5229225" y="1601788"/>
            <a:ext cx="2925763" cy="385762"/>
          </a:xfrm>
          <a:prstGeom prst="rect">
            <a:avLst/>
          </a:prstGeom>
          <a:noFill/>
          <a:ln w="9525">
            <a:noFill/>
          </a:ln>
        </p:spPr>
        <p:txBody>
          <a:bodyPr wrap="none" anchor="t">
            <a:spAutoFit/>
          </a:bodyPr>
          <a:lstStyle/>
          <a:p>
            <a:pPr lvl="0" indent="0"/>
            <a:r>
              <a:rPr lang="zh-CN" altLang="en-US" b="1" dirty="0">
                <a:solidFill>
                  <a:srgbClr val="000000"/>
                </a:solidFill>
                <a:latin typeface="微软雅黑" panose="020B0503020204020204" pitchFamily="2" charset="-122"/>
                <a:ea typeface="微软雅黑" panose="020B0503020204020204" pitchFamily="2" charset="-122"/>
                <a:sym typeface="宋体" panose="02010600030101010101" pitchFamily="2" charset="-122"/>
              </a:rPr>
              <a:t>标准：</a:t>
            </a:r>
            <a:r>
              <a:rPr lang="zh-CN" altLang="en-US" dirty="0">
                <a:solidFill>
                  <a:srgbClr val="000000"/>
                </a:solidFill>
                <a:latin typeface="微软雅黑" panose="020B0503020204020204" pitchFamily="2" charset="-122"/>
                <a:ea typeface="微软雅黑" panose="020B0503020204020204" pitchFamily="2" charset="-122"/>
                <a:sym typeface="宋体" panose="02010600030101010101" pitchFamily="2" charset="-122"/>
              </a:rPr>
              <a:t>电缆竖井门关闭良好</a:t>
            </a:r>
            <a:endParaRPr lang="zh-CN" altLang="en-US" dirty="0">
              <a:solidFill>
                <a:srgbClr val="000000"/>
              </a:solidFill>
              <a:latin typeface="微软雅黑" panose="020B0503020204020204" pitchFamily="2" charset="-122"/>
              <a:ea typeface="微软雅黑" panose="020B0503020204020204" pitchFamily="2" charset="-122"/>
              <a:sym typeface="宋体" panose="02010600030101010101" pitchFamily="2" charset="-122"/>
            </a:endParaRPr>
          </a:p>
        </p:txBody>
      </p:sp>
      <p:pic>
        <p:nvPicPr>
          <p:cNvPr id="40964" name="图片 1" descr="IMG_20160910_105700"/>
          <p:cNvPicPr/>
          <p:nvPr/>
        </p:nvPicPr>
        <p:blipFill>
          <a:blip r:embed="rId2" cstate="email"/>
          <a:stretch>
            <a:fillRect/>
          </a:stretch>
        </p:blipFill>
        <p:spPr>
          <a:xfrm>
            <a:off x="5229225" y="2438400"/>
            <a:ext cx="3240088" cy="3240088"/>
          </a:xfrm>
          <a:prstGeom prst="rect">
            <a:avLst/>
          </a:prstGeom>
          <a:noFill/>
          <a:ln w="9525">
            <a:noFill/>
          </a:ln>
        </p:spPr>
      </p:pic>
      <p:sp>
        <p:nvSpPr>
          <p:cNvPr id="40965" name="TextBox 14"/>
          <p:cNvSpPr/>
          <p:nvPr/>
        </p:nvSpPr>
        <p:spPr>
          <a:xfrm>
            <a:off x="271463" y="69850"/>
            <a:ext cx="2093912" cy="457200"/>
          </a:xfrm>
          <a:prstGeom prst="rect">
            <a:avLst/>
          </a:prstGeom>
          <a:solidFill>
            <a:srgbClr val="D8D8D8"/>
          </a:solidFill>
          <a:ln w="9525">
            <a:noFill/>
          </a:ln>
        </p:spPr>
        <p:txBody>
          <a:bodyPr wrap="square" anchor="t">
            <a:spAutoFit/>
          </a:bodyPr>
          <a:lstStyle/>
          <a:p>
            <a:pPr lvl="0" indent="0" algn="ctr"/>
            <a:r>
              <a:rPr lang="zh-CN" altLang="en-US" sz="2400" b="1" dirty="0">
                <a:latin typeface="Arial" panose="020B0604020202020204" pitchFamily="34" charset="0"/>
                <a:ea typeface="宋体" panose="02010600030101010101" pitchFamily="2" charset="-122"/>
                <a:sym typeface="Arial" panose="020B0604020202020204" pitchFamily="34" charset="0"/>
              </a:rPr>
              <a:t>五、电气设施</a:t>
            </a:r>
            <a:endParaRPr lang="zh-CN" altLang="en-US" sz="2400" b="1" dirty="0">
              <a:latin typeface="Arial" panose="020B0604020202020204" pitchFamily="34" charset="0"/>
              <a:ea typeface="宋体" panose="02010600030101010101" pitchFamily="2" charset="-122"/>
              <a:sym typeface="Arial" panose="020B0604020202020204" pitchFamily="34" charset="0"/>
            </a:endParaRPr>
          </a:p>
        </p:txBody>
      </p:sp>
      <p:grpSp>
        <p:nvGrpSpPr>
          <p:cNvPr id="40966" name="组合 40966"/>
          <p:cNvGrpSpPr/>
          <p:nvPr/>
        </p:nvGrpSpPr>
        <p:grpSpPr>
          <a:xfrm>
            <a:off x="4537075" y="1254125"/>
            <a:ext cx="142875" cy="5041900"/>
            <a:chOff x="0" y="0"/>
            <a:chExt cx="142876" cy="5857892"/>
          </a:xfrm>
        </p:grpSpPr>
        <p:sp>
          <p:nvSpPr>
            <p:cNvPr id="40967" name="矩形 18"/>
            <p:cNvSpPr/>
            <p:nvPr/>
          </p:nvSpPr>
          <p:spPr>
            <a:xfrm flipH="1">
              <a:off x="0" y="0"/>
              <a:ext cx="71439" cy="5857892"/>
            </a:xfrm>
            <a:prstGeom prst="rect">
              <a:avLst/>
            </a:prstGeom>
            <a:solidFill>
              <a:srgbClr val="FF000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FFFFFF"/>
                </a:solidFill>
                <a:ea typeface="宋体" panose="02010600030101010101" pitchFamily="2" charset="-122"/>
              </a:endParaRPr>
            </a:p>
          </p:txBody>
        </p:sp>
        <p:sp>
          <p:nvSpPr>
            <p:cNvPr id="40968" name="矩形 10"/>
            <p:cNvSpPr/>
            <p:nvPr/>
          </p:nvSpPr>
          <p:spPr>
            <a:xfrm flipH="1">
              <a:off x="71439" y="0"/>
              <a:ext cx="71437" cy="5857892"/>
            </a:xfrm>
            <a:prstGeom prst="rect">
              <a:avLst/>
            </a:prstGeom>
            <a:solidFill>
              <a:srgbClr val="00B05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00B050"/>
                </a:solidFill>
                <a:ea typeface="宋体" panose="02010600030101010101" pitchFamily="2" charset="-122"/>
              </a:endParaRPr>
            </a:p>
          </p:txBody>
        </p:sp>
      </p:grpSp>
      <p:sp>
        <p:nvSpPr>
          <p:cNvPr id="39941" name="圆角矩形标注 16"/>
          <p:cNvSpPr/>
          <p:nvPr/>
        </p:nvSpPr>
        <p:spPr>
          <a:xfrm>
            <a:off x="396875" y="4532630"/>
            <a:ext cx="1350010" cy="384175"/>
          </a:xfrm>
          <a:prstGeom prst="wedgeRoundRectCallout">
            <a:avLst>
              <a:gd name="adj1" fmla="val 43375"/>
              <a:gd name="adj2" fmla="val -196931"/>
              <a:gd name="adj3" fmla="val 16667"/>
            </a:avLst>
          </a:prstGeom>
          <a:noFill/>
          <a:ln w="28575" cap="flat" cmpd="sng">
            <a:solidFill>
              <a:srgbClr val="FF0000"/>
            </a:solidFill>
            <a:prstDash val="solid"/>
            <a:bevel/>
            <a:headEnd type="none" w="med" len="med"/>
            <a:tailEnd type="none" w="med" len="med"/>
          </a:ln>
        </p:spPr>
        <p:txBody>
          <a:bodyPr anchor="t"/>
          <a:lstStyle/>
          <a:p>
            <a:pPr lvl="0" indent="0" algn="ctr"/>
            <a:r>
              <a:rPr lang="zh-CN" altLang="en-US" sz="1400" b="1" dirty="0">
                <a:latin typeface="Arial" panose="020B0604020202020204" pitchFamily="34" charset="0"/>
                <a:ea typeface="宋体" panose="02010600030101010101" pitchFamily="2" charset="-122"/>
                <a:sym typeface="Arial" panose="020B0604020202020204" pitchFamily="34" charset="0"/>
              </a:rPr>
              <a:t>竖井门未关</a:t>
            </a:r>
            <a:endParaRPr lang="zh-CN" altLang="en-US" sz="1400" b="1" dirty="0">
              <a:latin typeface="Arial" panose="020B0604020202020204" pitchFamily="34" charset="0"/>
              <a:ea typeface="宋体" panose="02010600030101010101" pitchFamily="2" charset="-122"/>
              <a:sym typeface="Arial" panose="020B0604020202020204" pitchFamily="34" charset="0"/>
            </a:endParaRPr>
          </a:p>
        </p:txBody>
      </p:sp>
      <p:sp>
        <p:nvSpPr>
          <p:cNvPr id="39942" name="圆角矩形标注 17"/>
          <p:cNvSpPr/>
          <p:nvPr/>
        </p:nvSpPr>
        <p:spPr>
          <a:xfrm>
            <a:off x="5501323" y="5518468"/>
            <a:ext cx="1357312" cy="601662"/>
          </a:xfrm>
          <a:prstGeom prst="wedgeRoundRectCallout">
            <a:avLst>
              <a:gd name="adj1" fmla="val 62144"/>
              <a:gd name="adj2" fmla="val -173736"/>
              <a:gd name="adj3" fmla="val 16667"/>
            </a:avLst>
          </a:prstGeom>
          <a:solidFill>
            <a:srgbClr val="FFC000"/>
          </a:solidFill>
          <a:ln w="19050" cap="flat" cmpd="sng">
            <a:solidFill>
              <a:srgbClr val="FFFF00"/>
            </a:solidFill>
            <a:prstDash val="solid"/>
            <a:bevel/>
            <a:headEnd type="none" w="med" len="med"/>
            <a:tailEnd type="none" w="med" len="med"/>
          </a:ln>
        </p:spPr>
        <p:txBody>
          <a:bodyPr anchor="t"/>
          <a:lstStyle/>
          <a:p>
            <a:pPr lvl="0" indent="0" algn="ctr"/>
            <a:r>
              <a:rPr lang="zh-CN" altLang="en-US" sz="1400" b="1" dirty="0">
                <a:latin typeface="Arial" panose="020B0604020202020204" pitchFamily="34" charset="0"/>
                <a:ea typeface="宋体" panose="02010600030101010101" pitchFamily="2" charset="-122"/>
                <a:sym typeface="Arial" panose="020B0604020202020204" pitchFamily="34" charset="0"/>
              </a:rPr>
              <a:t>竖井门关闭良好</a:t>
            </a:r>
            <a:endParaRPr lang="zh-CN" altLang="en-US" sz="1400" b="1" dirty="0">
              <a:latin typeface="Arial" panose="020B0604020202020204" pitchFamily="34" charset="0"/>
              <a:ea typeface="宋体" panose="02010600030101010101" pitchFamily="2" charset="-122"/>
              <a:sym typeface="Arial" panose="020B060402020202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内容占位符 3"/>
          <p:cNvSpPr>
            <a:spLocks noGrp="1"/>
          </p:cNvSpPr>
          <p:nvPr>
            <p:ph sz="half"/>
          </p:nvPr>
        </p:nvSpPr>
        <p:spPr>
          <a:xfrm>
            <a:off x="4944428" y="1553210"/>
            <a:ext cx="4108450" cy="628650"/>
          </a:xfrm>
          <a:prstGeom prst="rect">
            <a:avLst/>
          </a:prstGeom>
          <a:noFill/>
          <a:ln w="9525">
            <a:noFill/>
          </a:ln>
        </p:spPr>
        <p:txBody>
          <a:bodyPr anchor="t"/>
          <a:lstStyle>
            <a:lvl1pPr lvl="0">
              <a:defRPr sz="2800" kern="1200"/>
            </a:lvl1pPr>
            <a:lvl2pPr lvl="1">
              <a:defRPr sz="2400" kern="1200"/>
            </a:lvl2pPr>
            <a:lvl3pPr lvl="2">
              <a:defRPr sz="2000" kern="1200"/>
            </a:lvl3pPr>
            <a:lvl4pPr lvl="3">
              <a:defRPr sz="1800" kern="1200"/>
            </a:lvl4pPr>
            <a:lvl5pPr lvl="4">
              <a:defRPr sz="1800" kern="1200"/>
            </a:lvl5pPr>
          </a:lstStyle>
          <a:p>
            <a:pPr marL="0" lvl="0" indent="0">
              <a:buNone/>
            </a:pPr>
            <a:r>
              <a:rPr lang="zh-CN" altLang="en-US" sz="1800" b="1" dirty="0">
                <a:latin typeface="微软雅黑" panose="020B0503020204020204" pitchFamily="2" charset="-122"/>
                <a:ea typeface="微软雅黑" panose="020B0503020204020204" pitchFamily="2" charset="-122"/>
                <a:sym typeface="宋体" panose="02010600030101010101" pitchFamily="2" charset="-122"/>
              </a:rPr>
              <a:t>标准：</a:t>
            </a:r>
            <a:r>
              <a:rPr lang="zh-CN" altLang="en-US" sz="1800" dirty="0">
                <a:latin typeface="微软雅黑" panose="020B0503020204020204" pitchFamily="2" charset="-122"/>
                <a:ea typeface="微软雅黑" panose="020B0503020204020204" pitchFamily="2" charset="-122"/>
                <a:sym typeface="微软雅黑" panose="020B0503020204020204" pitchFamily="2" charset="-122"/>
              </a:rPr>
              <a:t>控制箱固定牢靠，符合规范要求。</a:t>
            </a:r>
            <a:endParaRPr lang="zh-CN" altLang="en-US" sz="1800" dirty="0">
              <a:latin typeface="微软雅黑" panose="020B0503020204020204" pitchFamily="2" charset="-122"/>
              <a:ea typeface="微软雅黑" panose="020B0503020204020204" pitchFamily="2" charset="-122"/>
              <a:sym typeface="微软雅黑" panose="020B0503020204020204" pitchFamily="2" charset="-122"/>
            </a:endParaRPr>
          </a:p>
        </p:txBody>
      </p:sp>
      <p:pic>
        <p:nvPicPr>
          <p:cNvPr id="41986" name="内容占位符 4" descr="20160813_090255"/>
          <p:cNvPicPr>
            <a:picLocks noGrp="1"/>
          </p:cNvPicPr>
          <p:nvPr>
            <p:ph sz="half"/>
          </p:nvPr>
        </p:nvPicPr>
        <p:blipFill>
          <a:blip r:embed="rId1" cstate="email"/>
          <a:stretch>
            <a:fillRect/>
          </a:stretch>
        </p:blipFill>
        <p:spPr>
          <a:xfrm>
            <a:off x="709613" y="2855913"/>
            <a:ext cx="3278187" cy="3279775"/>
          </a:xfrm>
          <a:prstGeom prst="rect">
            <a:avLst/>
          </a:prstGeom>
          <a:noFill/>
          <a:ln w="9525">
            <a:noFill/>
          </a:ln>
        </p:spPr>
      </p:pic>
      <p:sp>
        <p:nvSpPr>
          <p:cNvPr id="41987" name="文本框 5"/>
          <p:cNvSpPr/>
          <p:nvPr/>
        </p:nvSpPr>
        <p:spPr>
          <a:xfrm>
            <a:off x="524193" y="1553210"/>
            <a:ext cx="3648075" cy="1077913"/>
          </a:xfrm>
          <a:prstGeom prst="rect">
            <a:avLst/>
          </a:prstGeom>
          <a:noFill/>
          <a:ln w="9525">
            <a:noFill/>
          </a:ln>
        </p:spPr>
        <p:txBody>
          <a:bodyPr anchor="t">
            <a:spAutoFit/>
          </a:bodyPr>
          <a:lstStyle/>
          <a:p>
            <a:pPr lvl="0" indent="0">
              <a:lnSpc>
                <a:spcPct val="120000"/>
              </a:lnSpc>
            </a:pPr>
            <a:r>
              <a:rPr lang="zh-CN" altLang="en-US"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隐患：</a:t>
            </a:r>
            <a:r>
              <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路灯控制箱固定不牢。</a:t>
            </a:r>
            <a:endPar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a:p>
            <a:pPr lvl="0" indent="0">
              <a:lnSpc>
                <a:spcPct val="120000"/>
              </a:lnSpc>
            </a:pPr>
            <a:r>
              <a:rPr lang="zh-CN" altLang="en-US"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危害：</a:t>
            </a:r>
            <a:r>
              <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易造成线路受力、损坏、短     路等事故。</a:t>
            </a:r>
            <a:endPar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pic>
        <p:nvPicPr>
          <p:cNvPr id="41988" name="图片 1" descr="IMG_20160910_110936"/>
          <p:cNvPicPr>
            <a:picLocks noChangeAspect="1"/>
          </p:cNvPicPr>
          <p:nvPr/>
        </p:nvPicPr>
        <p:blipFill>
          <a:blip r:embed="rId2" cstate="email"/>
          <a:stretch>
            <a:fillRect/>
          </a:stretch>
        </p:blipFill>
        <p:spPr>
          <a:xfrm>
            <a:off x="5170488" y="2855913"/>
            <a:ext cx="3278187" cy="3278187"/>
          </a:xfrm>
          <a:prstGeom prst="rect">
            <a:avLst/>
          </a:prstGeom>
          <a:noFill/>
          <a:ln w="9525">
            <a:noFill/>
          </a:ln>
        </p:spPr>
      </p:pic>
      <p:sp>
        <p:nvSpPr>
          <p:cNvPr id="41989" name="TextBox 14"/>
          <p:cNvSpPr/>
          <p:nvPr/>
        </p:nvSpPr>
        <p:spPr>
          <a:xfrm>
            <a:off x="271463" y="69850"/>
            <a:ext cx="2093912" cy="457200"/>
          </a:xfrm>
          <a:prstGeom prst="rect">
            <a:avLst/>
          </a:prstGeom>
          <a:solidFill>
            <a:srgbClr val="D8D8D8"/>
          </a:solidFill>
          <a:ln w="9525">
            <a:noFill/>
          </a:ln>
        </p:spPr>
        <p:txBody>
          <a:bodyPr wrap="square" anchor="t">
            <a:spAutoFit/>
          </a:bodyPr>
          <a:lstStyle/>
          <a:p>
            <a:pPr lvl="0" indent="0" algn="ctr"/>
            <a:r>
              <a:rPr lang="zh-CN" altLang="en-US" sz="2400" b="1" dirty="0">
                <a:latin typeface="Arial" panose="020B0604020202020204" pitchFamily="34" charset="0"/>
                <a:ea typeface="宋体" panose="02010600030101010101" pitchFamily="2" charset="-122"/>
                <a:sym typeface="Arial" panose="020B0604020202020204" pitchFamily="34" charset="0"/>
              </a:rPr>
              <a:t>五、电气设施</a:t>
            </a:r>
            <a:endParaRPr lang="zh-CN" altLang="en-US" sz="2400" b="1" dirty="0">
              <a:latin typeface="Arial" panose="020B0604020202020204" pitchFamily="34" charset="0"/>
              <a:ea typeface="宋体" panose="02010600030101010101" pitchFamily="2" charset="-122"/>
              <a:sym typeface="Arial" panose="020B0604020202020204" pitchFamily="34" charset="0"/>
            </a:endParaRPr>
          </a:p>
        </p:txBody>
      </p:sp>
      <p:grpSp>
        <p:nvGrpSpPr>
          <p:cNvPr id="41990" name="组合 41990"/>
          <p:cNvGrpSpPr/>
          <p:nvPr/>
        </p:nvGrpSpPr>
        <p:grpSpPr>
          <a:xfrm>
            <a:off x="4464685" y="1317625"/>
            <a:ext cx="142875" cy="5041900"/>
            <a:chOff x="0" y="0"/>
            <a:chExt cx="142876" cy="5857892"/>
          </a:xfrm>
        </p:grpSpPr>
        <p:sp>
          <p:nvSpPr>
            <p:cNvPr id="41991" name="矩形 18"/>
            <p:cNvSpPr/>
            <p:nvPr/>
          </p:nvSpPr>
          <p:spPr>
            <a:xfrm flipH="1">
              <a:off x="0" y="0"/>
              <a:ext cx="71439" cy="5857892"/>
            </a:xfrm>
            <a:prstGeom prst="rect">
              <a:avLst/>
            </a:prstGeom>
            <a:solidFill>
              <a:srgbClr val="FF000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FFFFFF"/>
                </a:solidFill>
                <a:ea typeface="宋体" panose="02010600030101010101" pitchFamily="2" charset="-122"/>
              </a:endParaRPr>
            </a:p>
          </p:txBody>
        </p:sp>
        <p:sp>
          <p:nvSpPr>
            <p:cNvPr id="41992" name="矩形 10"/>
            <p:cNvSpPr/>
            <p:nvPr/>
          </p:nvSpPr>
          <p:spPr>
            <a:xfrm flipH="1">
              <a:off x="71439" y="0"/>
              <a:ext cx="71437" cy="5857892"/>
            </a:xfrm>
            <a:prstGeom prst="rect">
              <a:avLst/>
            </a:prstGeom>
            <a:solidFill>
              <a:srgbClr val="00B05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00B050"/>
                </a:solidFill>
                <a:ea typeface="宋体" panose="02010600030101010101" pitchFamily="2" charset="-122"/>
              </a:endParaRPr>
            </a:p>
          </p:txBody>
        </p:sp>
      </p:grpSp>
      <p:sp>
        <p:nvSpPr>
          <p:cNvPr id="41993" name="圆角矩形标注 16"/>
          <p:cNvSpPr/>
          <p:nvPr/>
        </p:nvSpPr>
        <p:spPr>
          <a:xfrm>
            <a:off x="1001395" y="5395913"/>
            <a:ext cx="1143000" cy="492125"/>
          </a:xfrm>
          <a:prstGeom prst="wedgeRoundRectCallout">
            <a:avLst>
              <a:gd name="adj1" fmla="val 43375"/>
              <a:gd name="adj2" fmla="val -196931"/>
              <a:gd name="adj3" fmla="val 16667"/>
            </a:avLst>
          </a:prstGeom>
          <a:noFill/>
          <a:ln w="28575" cap="flat" cmpd="sng">
            <a:solidFill>
              <a:srgbClr val="FF0000"/>
            </a:solidFill>
            <a:prstDash val="solid"/>
            <a:bevel/>
            <a:headEnd type="none" w="med" len="med"/>
            <a:tailEnd type="none" w="med" len="med"/>
          </a:ln>
        </p:spPr>
        <p:txBody>
          <a:bodyPr anchor="t"/>
          <a:lstStyle/>
          <a:p>
            <a:pPr lvl="0" indent="0" algn="ctr"/>
            <a:r>
              <a:rPr lang="zh-CN" altLang="en-US" sz="1400" b="1" dirty="0">
                <a:latin typeface="Arial" panose="020B0604020202020204" pitchFamily="34" charset="0"/>
                <a:ea typeface="宋体" panose="02010600030101010101" pitchFamily="2" charset="-122"/>
                <a:sym typeface="Arial" panose="020B0604020202020204" pitchFamily="34" charset="0"/>
              </a:rPr>
              <a:t>固定不牢</a:t>
            </a:r>
            <a:endParaRPr lang="zh-CN" altLang="en-US" sz="1400" b="1" dirty="0">
              <a:latin typeface="Arial" panose="020B0604020202020204" pitchFamily="34" charset="0"/>
              <a:ea typeface="宋体" panose="02010600030101010101" pitchFamily="2" charset="-122"/>
              <a:sym typeface="Arial" panose="020B0604020202020204" pitchFamily="34" charset="0"/>
            </a:endParaRPr>
          </a:p>
        </p:txBody>
      </p:sp>
      <p:sp>
        <p:nvSpPr>
          <p:cNvPr id="41994" name="圆角矩形标注 1"/>
          <p:cNvSpPr/>
          <p:nvPr/>
        </p:nvSpPr>
        <p:spPr>
          <a:xfrm>
            <a:off x="5518150" y="5280025"/>
            <a:ext cx="1143000" cy="492125"/>
          </a:xfrm>
          <a:prstGeom prst="wedgeRoundRectCallout">
            <a:avLst>
              <a:gd name="adj1" fmla="val 43375"/>
              <a:gd name="adj2" fmla="val -196931"/>
              <a:gd name="adj3" fmla="val 16667"/>
            </a:avLst>
          </a:prstGeom>
          <a:solidFill>
            <a:srgbClr val="FFFF00"/>
          </a:solidFill>
          <a:ln w="28575" cap="flat" cmpd="sng">
            <a:solidFill>
              <a:srgbClr val="FFFF00"/>
            </a:solidFill>
            <a:prstDash val="solid"/>
            <a:bevel/>
            <a:headEnd type="none" w="med" len="med"/>
            <a:tailEnd type="none" w="med" len="med"/>
          </a:ln>
        </p:spPr>
        <p:txBody>
          <a:bodyPr anchor="t"/>
          <a:lstStyle/>
          <a:p>
            <a:pPr lvl="0" indent="0" algn="ctr"/>
            <a:r>
              <a:rPr lang="zh-CN" altLang="en-US" sz="1400" b="1" dirty="0">
                <a:latin typeface="Arial" panose="020B0604020202020204" pitchFamily="34" charset="0"/>
                <a:ea typeface="宋体" panose="02010600030101010101" pitchFamily="2" charset="-122"/>
                <a:sym typeface="Arial" panose="020B0604020202020204" pitchFamily="34" charset="0"/>
              </a:rPr>
              <a:t>固定牢固</a:t>
            </a:r>
            <a:endParaRPr lang="zh-CN" altLang="en-US" sz="1400" b="1" dirty="0">
              <a:latin typeface="Arial" panose="020B0604020202020204" pitchFamily="34" charset="0"/>
              <a:ea typeface="宋体" panose="02010600030101010101" pitchFamily="2" charset="-122"/>
              <a:sym typeface="Arial" panose="020B0604020202020204"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内容占位符 2"/>
          <p:cNvSpPr>
            <a:spLocks noGrp="1"/>
          </p:cNvSpPr>
          <p:nvPr>
            <p:ph sz="half"/>
          </p:nvPr>
        </p:nvSpPr>
        <p:spPr>
          <a:xfrm>
            <a:off x="303213" y="1631950"/>
            <a:ext cx="4305300" cy="1455738"/>
          </a:xfrm>
          <a:prstGeom prst="rect">
            <a:avLst/>
          </a:prstGeom>
          <a:noFill/>
          <a:ln w="9525">
            <a:noFill/>
          </a:ln>
        </p:spPr>
        <p:txBody>
          <a:bodyPr wrap="square" anchor="t"/>
          <a:lstStyle>
            <a:lvl1pPr lvl="0">
              <a:defRPr sz="2800" kern="1200"/>
            </a:lvl1pPr>
            <a:lvl2pPr lvl="1">
              <a:defRPr sz="2400" kern="1200"/>
            </a:lvl2pPr>
            <a:lvl3pPr lvl="2">
              <a:defRPr sz="2000" kern="1200"/>
            </a:lvl3pPr>
            <a:lvl4pPr lvl="3">
              <a:defRPr sz="1800" kern="1200"/>
            </a:lvl4pPr>
            <a:lvl5pPr lvl="4">
              <a:defRPr sz="1800" kern="1200"/>
            </a:lvl5pPr>
          </a:lstStyle>
          <a:p>
            <a:pPr marL="0" lvl="0" indent="0">
              <a:lnSpc>
                <a:spcPct val="120000"/>
              </a:lnSpc>
              <a:buNone/>
            </a:pPr>
            <a:r>
              <a:rPr lang="zh-CN" altLang="en-US" sz="1800" b="1" dirty="0">
                <a:latin typeface="微软雅黑" panose="020B0503020204020204" pitchFamily="2" charset="-122"/>
                <a:ea typeface="微软雅黑" panose="020B0503020204020204" pitchFamily="2" charset="-122"/>
                <a:sym typeface="微软雅黑" panose="020B0503020204020204" pitchFamily="2" charset="-122"/>
              </a:rPr>
              <a:t>隐患：</a:t>
            </a:r>
            <a:r>
              <a:rPr lang="zh-CN" altLang="en-US" sz="1800" dirty="0">
                <a:latin typeface="微软雅黑" panose="020B0503020204020204" pitchFamily="2" charset="-122"/>
                <a:ea typeface="微软雅黑" panose="020B0503020204020204" pitchFamily="2" charset="-122"/>
                <a:sym typeface="微软雅黑" panose="020B0503020204020204" pitchFamily="2" charset="-122"/>
              </a:rPr>
              <a:t>给料电缆桥架盖板未盖好。</a:t>
            </a:r>
            <a:endParaRPr lang="zh-CN" altLang="en-US" sz="1800" dirty="0">
              <a:latin typeface="微软雅黑" panose="020B0503020204020204" pitchFamily="2" charset="-122"/>
              <a:ea typeface="微软雅黑" panose="020B0503020204020204" pitchFamily="2" charset="-122"/>
              <a:sym typeface="微软雅黑" panose="020B0503020204020204" pitchFamily="2" charset="-122"/>
            </a:endParaRPr>
          </a:p>
          <a:p>
            <a:pPr marL="0" lvl="0" indent="0">
              <a:lnSpc>
                <a:spcPct val="120000"/>
              </a:lnSpc>
              <a:buNone/>
            </a:pPr>
            <a:r>
              <a:rPr lang="zh-CN" altLang="en-US" sz="1800" b="1" dirty="0">
                <a:latin typeface="微软雅黑" panose="020B0503020204020204" pitchFamily="2" charset="-122"/>
                <a:ea typeface="微软雅黑" panose="020B0503020204020204" pitchFamily="2" charset="-122"/>
                <a:sym typeface="微软雅黑" panose="020B0503020204020204" pitchFamily="2" charset="-122"/>
              </a:rPr>
              <a:t>危害：</a:t>
            </a:r>
            <a:r>
              <a:rPr lang="zh-CN" altLang="en-US" sz="1800" dirty="0">
                <a:latin typeface="微软雅黑" panose="020B0503020204020204" pitchFamily="2" charset="-122"/>
                <a:ea typeface="微软雅黑" panose="020B0503020204020204" pitchFamily="2" charset="-122"/>
                <a:sym typeface="微软雅黑" panose="020B0503020204020204" pitchFamily="2" charset="-122"/>
              </a:rPr>
              <a:t>易造成电缆损伤诱发触电事故。</a:t>
            </a:r>
            <a:endParaRPr lang="zh-CN" altLang="en-US" sz="1800" dirty="0">
              <a:latin typeface="微软雅黑" panose="020B0503020204020204" pitchFamily="2" charset="-122"/>
              <a:ea typeface="微软雅黑" panose="020B0503020204020204" pitchFamily="2" charset="-122"/>
              <a:sym typeface="微软雅黑" panose="020B0503020204020204" pitchFamily="2" charset="-122"/>
            </a:endParaRPr>
          </a:p>
          <a:p>
            <a:pPr marL="0" lvl="0" indent="0">
              <a:buNone/>
            </a:pPr>
            <a:endParaRPr lang="zh-CN" altLang="en-US" sz="1600" dirty="0"/>
          </a:p>
        </p:txBody>
      </p:sp>
      <p:pic>
        <p:nvPicPr>
          <p:cNvPr id="43010" name="图片 4" descr="截图20160824165120"/>
          <p:cNvPicPr/>
          <p:nvPr/>
        </p:nvPicPr>
        <p:blipFill>
          <a:blip r:embed="rId1" cstate="email"/>
          <a:stretch>
            <a:fillRect/>
          </a:stretch>
        </p:blipFill>
        <p:spPr>
          <a:xfrm>
            <a:off x="633413" y="2708275"/>
            <a:ext cx="3328987" cy="3311525"/>
          </a:xfrm>
          <a:prstGeom prst="rect">
            <a:avLst/>
          </a:prstGeom>
          <a:noFill/>
          <a:ln w="9525">
            <a:noFill/>
          </a:ln>
        </p:spPr>
      </p:pic>
      <p:sp>
        <p:nvSpPr>
          <p:cNvPr id="43011" name="文本框 3"/>
          <p:cNvSpPr/>
          <p:nvPr/>
        </p:nvSpPr>
        <p:spPr>
          <a:xfrm>
            <a:off x="5072063" y="1631950"/>
            <a:ext cx="3154362" cy="384175"/>
          </a:xfrm>
          <a:prstGeom prst="rect">
            <a:avLst/>
          </a:prstGeom>
          <a:noFill/>
          <a:ln w="9525">
            <a:noFill/>
          </a:ln>
        </p:spPr>
        <p:txBody>
          <a:bodyPr wrap="none" anchor="t">
            <a:spAutoFit/>
          </a:bodyPr>
          <a:lstStyle/>
          <a:p>
            <a:pPr lvl="0" indent="0"/>
            <a:r>
              <a:rPr lang="zh-CN" altLang="en-US" b="1" dirty="0">
                <a:solidFill>
                  <a:srgbClr val="000000"/>
                </a:solidFill>
                <a:latin typeface="微软雅黑" panose="020B0503020204020204" pitchFamily="2" charset="-122"/>
                <a:ea typeface="微软雅黑" panose="020B0503020204020204" pitchFamily="2" charset="-122"/>
                <a:sym typeface="宋体" panose="02010600030101010101" pitchFamily="2" charset="-122"/>
              </a:rPr>
              <a:t>标准：</a:t>
            </a:r>
            <a:r>
              <a:rPr lang="zh-CN" altLang="en-US" dirty="0">
                <a:solidFill>
                  <a:srgbClr val="000000"/>
                </a:solidFill>
                <a:latin typeface="微软雅黑" panose="020B0503020204020204" pitchFamily="2" charset="-122"/>
                <a:ea typeface="微软雅黑" panose="020B0503020204020204" pitchFamily="2" charset="-122"/>
                <a:sym typeface="宋体" panose="02010600030101010101" pitchFamily="2" charset="-122"/>
              </a:rPr>
              <a:t>电缆桥架盖板封盖完好</a:t>
            </a:r>
            <a:endParaRPr lang="zh-CN" altLang="en-US" dirty="0">
              <a:solidFill>
                <a:srgbClr val="000000"/>
              </a:solidFill>
              <a:latin typeface="微软雅黑" panose="020B0503020204020204" pitchFamily="2" charset="-122"/>
              <a:ea typeface="微软雅黑" panose="020B0503020204020204" pitchFamily="2" charset="-122"/>
              <a:sym typeface="宋体" panose="02010600030101010101" pitchFamily="2" charset="-122"/>
            </a:endParaRPr>
          </a:p>
        </p:txBody>
      </p:sp>
      <p:pic>
        <p:nvPicPr>
          <p:cNvPr id="43012" name="图片 1" descr="IMG_20160910_110624"/>
          <p:cNvPicPr>
            <a:picLocks noChangeAspect="1"/>
          </p:cNvPicPr>
          <p:nvPr/>
        </p:nvPicPr>
        <p:blipFill>
          <a:blip r:embed="rId2" cstate="email"/>
          <a:stretch>
            <a:fillRect/>
          </a:stretch>
        </p:blipFill>
        <p:spPr>
          <a:xfrm>
            <a:off x="5285105" y="2699385"/>
            <a:ext cx="3330575" cy="3328988"/>
          </a:xfrm>
          <a:prstGeom prst="rect">
            <a:avLst/>
          </a:prstGeom>
          <a:noFill/>
          <a:ln w="9525">
            <a:noFill/>
          </a:ln>
        </p:spPr>
      </p:pic>
      <p:sp>
        <p:nvSpPr>
          <p:cNvPr id="43013" name="TextBox 14"/>
          <p:cNvSpPr/>
          <p:nvPr/>
        </p:nvSpPr>
        <p:spPr>
          <a:xfrm>
            <a:off x="271463" y="69850"/>
            <a:ext cx="2093912" cy="457200"/>
          </a:xfrm>
          <a:prstGeom prst="rect">
            <a:avLst/>
          </a:prstGeom>
          <a:solidFill>
            <a:srgbClr val="D8D8D8"/>
          </a:solidFill>
          <a:ln w="9525">
            <a:noFill/>
          </a:ln>
        </p:spPr>
        <p:txBody>
          <a:bodyPr wrap="square" anchor="t">
            <a:spAutoFit/>
          </a:bodyPr>
          <a:lstStyle/>
          <a:p>
            <a:pPr lvl="0" indent="0" algn="ctr"/>
            <a:r>
              <a:rPr lang="zh-CN" altLang="en-US" sz="2400" b="1" dirty="0">
                <a:latin typeface="Arial" panose="020B0604020202020204" pitchFamily="34" charset="0"/>
                <a:ea typeface="宋体" panose="02010600030101010101" pitchFamily="2" charset="-122"/>
                <a:sym typeface="Arial" panose="020B0604020202020204" pitchFamily="34" charset="0"/>
              </a:rPr>
              <a:t>五、电气设施</a:t>
            </a:r>
            <a:endParaRPr lang="zh-CN" altLang="en-US" sz="2400" b="1" dirty="0">
              <a:latin typeface="Arial" panose="020B0604020202020204" pitchFamily="34" charset="0"/>
              <a:ea typeface="宋体" panose="02010600030101010101" pitchFamily="2" charset="-122"/>
              <a:sym typeface="Arial" panose="020B0604020202020204" pitchFamily="34" charset="0"/>
            </a:endParaRPr>
          </a:p>
        </p:txBody>
      </p:sp>
      <p:grpSp>
        <p:nvGrpSpPr>
          <p:cNvPr id="43014" name="组合 43014"/>
          <p:cNvGrpSpPr/>
          <p:nvPr/>
        </p:nvGrpSpPr>
        <p:grpSpPr>
          <a:xfrm>
            <a:off x="4537075" y="1632585"/>
            <a:ext cx="142875" cy="4790440"/>
            <a:chOff x="0" y="0"/>
            <a:chExt cx="142876" cy="5857892"/>
          </a:xfrm>
        </p:grpSpPr>
        <p:sp>
          <p:nvSpPr>
            <p:cNvPr id="43015" name="矩形 18"/>
            <p:cNvSpPr/>
            <p:nvPr/>
          </p:nvSpPr>
          <p:spPr>
            <a:xfrm flipH="1">
              <a:off x="0" y="0"/>
              <a:ext cx="71439" cy="5857892"/>
            </a:xfrm>
            <a:prstGeom prst="rect">
              <a:avLst/>
            </a:prstGeom>
            <a:solidFill>
              <a:srgbClr val="FF000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FFFFFF"/>
                </a:solidFill>
                <a:ea typeface="宋体" panose="02010600030101010101" pitchFamily="2" charset="-122"/>
              </a:endParaRPr>
            </a:p>
          </p:txBody>
        </p:sp>
        <p:sp>
          <p:nvSpPr>
            <p:cNvPr id="43016" name="矩形 2"/>
            <p:cNvSpPr/>
            <p:nvPr/>
          </p:nvSpPr>
          <p:spPr>
            <a:xfrm flipH="1">
              <a:off x="71439" y="0"/>
              <a:ext cx="71437" cy="5857892"/>
            </a:xfrm>
            <a:prstGeom prst="rect">
              <a:avLst/>
            </a:prstGeom>
            <a:solidFill>
              <a:srgbClr val="00B05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00B050"/>
                </a:solidFill>
                <a:ea typeface="宋体" panose="02010600030101010101" pitchFamily="2" charset="-122"/>
              </a:endParaRPr>
            </a:p>
          </p:txBody>
        </p:sp>
      </p:grpSp>
      <p:sp>
        <p:nvSpPr>
          <p:cNvPr id="39942" name="圆角矩形标注 17"/>
          <p:cNvSpPr/>
          <p:nvPr/>
        </p:nvSpPr>
        <p:spPr>
          <a:xfrm>
            <a:off x="810260" y="4643755"/>
            <a:ext cx="1356995" cy="394335"/>
          </a:xfrm>
          <a:prstGeom prst="wedgeRoundRectCallout">
            <a:avLst>
              <a:gd name="adj1" fmla="val 50514"/>
              <a:gd name="adj2" fmla="val -183011"/>
              <a:gd name="adj3" fmla="val 16667"/>
            </a:avLst>
          </a:prstGeom>
          <a:noFill/>
          <a:ln w="19050" cap="flat" cmpd="sng">
            <a:solidFill>
              <a:srgbClr val="FF0000"/>
            </a:solidFill>
            <a:prstDash val="solid"/>
            <a:bevel/>
            <a:headEnd type="none" w="med" len="med"/>
            <a:tailEnd type="none" w="med" len="med"/>
          </a:ln>
          <a:extLst>
            <a:ext uri="{909E8E84-426E-40DD-AFC4-6F175D3DCCD1}">
              <a14:hiddenFill xmlns:a14="http://schemas.microsoft.com/office/drawing/2010/main">
                <a:solidFill>
                  <a:srgbClr val="FFC000"/>
                </a:solidFill>
              </a14:hiddenFill>
            </a:ext>
          </a:extLst>
        </p:spPr>
        <p:txBody>
          <a:bodyPr anchor="t"/>
          <a:lstStyle/>
          <a:p>
            <a:pPr lvl="0" indent="0" algn="ctr"/>
            <a:r>
              <a:rPr lang="zh-CN" altLang="en-US" sz="1400" b="1" dirty="0">
                <a:latin typeface="Arial" panose="020B0604020202020204" pitchFamily="34" charset="0"/>
                <a:ea typeface="宋体" panose="02010600030101010101" pitchFamily="2" charset="-122"/>
                <a:sym typeface="Arial" panose="020B0604020202020204" pitchFamily="34" charset="0"/>
              </a:rPr>
              <a:t>盖板未盖好</a:t>
            </a:r>
            <a:endParaRPr lang="zh-CN" altLang="en-US" sz="1400" b="1" dirty="0">
              <a:latin typeface="Arial" panose="020B0604020202020204" pitchFamily="34" charset="0"/>
              <a:ea typeface="宋体" panose="02010600030101010101" pitchFamily="2" charset="-122"/>
              <a:sym typeface="Arial" panose="020B0604020202020204" pitchFamily="34" charset="0"/>
            </a:endParaRPr>
          </a:p>
        </p:txBody>
      </p:sp>
      <p:sp>
        <p:nvSpPr>
          <p:cNvPr id="11" name="圆角矩形标注 1"/>
          <p:cNvSpPr/>
          <p:nvPr/>
        </p:nvSpPr>
        <p:spPr>
          <a:xfrm>
            <a:off x="7500958" y="5500702"/>
            <a:ext cx="1143000" cy="492125"/>
          </a:xfrm>
          <a:prstGeom prst="wedgeRoundRectCallout">
            <a:avLst>
              <a:gd name="adj1" fmla="val -117895"/>
              <a:gd name="adj2" fmla="val -450572"/>
              <a:gd name="adj3" fmla="val 16667"/>
            </a:avLst>
          </a:prstGeom>
          <a:solidFill>
            <a:srgbClr val="FFFF00"/>
          </a:solidFill>
          <a:ln w="28575" cap="flat" cmpd="sng">
            <a:solidFill>
              <a:srgbClr val="FFFF00"/>
            </a:solidFill>
            <a:prstDash val="solid"/>
            <a:bevel/>
            <a:headEnd type="none" w="med" len="med"/>
            <a:tailEnd type="none" w="med" len="med"/>
          </a:ln>
        </p:spPr>
        <p:txBody>
          <a:bodyPr anchor="t"/>
          <a:lstStyle/>
          <a:p>
            <a:pPr lvl="0" indent="0" algn="ctr"/>
            <a:r>
              <a:rPr lang="zh-CN" altLang="en-US" sz="1400" b="1" dirty="0">
                <a:latin typeface="Arial" panose="020B0604020202020204" pitchFamily="34" charset="0"/>
                <a:ea typeface="宋体" panose="02010600030101010101" pitchFamily="2" charset="-122"/>
                <a:sym typeface="Arial" panose="020B0604020202020204" pitchFamily="34" charset="0"/>
              </a:rPr>
              <a:t>盖板完整</a:t>
            </a:r>
            <a:endParaRPr lang="zh-CN" altLang="en-US" sz="1400" b="1" dirty="0">
              <a:latin typeface="Arial" panose="020B0604020202020204" pitchFamily="34" charset="0"/>
              <a:ea typeface="宋体" panose="02010600030101010101" pitchFamily="2" charset="-122"/>
              <a:sym typeface="Arial" panose="020B0604020202020204"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内容占位符 2"/>
          <p:cNvSpPr>
            <a:spLocks noGrp="1"/>
          </p:cNvSpPr>
          <p:nvPr>
            <p:ph sz="half"/>
          </p:nvPr>
        </p:nvSpPr>
        <p:spPr>
          <a:xfrm>
            <a:off x="346075" y="1254125"/>
            <a:ext cx="4189413" cy="1225550"/>
          </a:xfrm>
          <a:prstGeom prst="rect">
            <a:avLst/>
          </a:prstGeom>
          <a:noFill/>
          <a:ln w="9525">
            <a:noFill/>
          </a:ln>
        </p:spPr>
        <p:txBody>
          <a:bodyPr anchor="t"/>
          <a:lstStyle>
            <a:lvl1pPr lvl="0">
              <a:defRPr sz="2800" kern="1200"/>
            </a:lvl1pPr>
            <a:lvl2pPr lvl="1">
              <a:defRPr sz="2400" kern="1200"/>
            </a:lvl2pPr>
            <a:lvl3pPr lvl="2">
              <a:defRPr sz="2000" kern="1200"/>
            </a:lvl3pPr>
            <a:lvl4pPr lvl="3">
              <a:defRPr sz="1800" kern="1200"/>
            </a:lvl4pPr>
            <a:lvl5pPr lvl="4">
              <a:defRPr sz="1800" kern="1200"/>
            </a:lvl5pPr>
          </a:lstStyle>
          <a:p>
            <a:pPr marL="0" lvl="0" indent="0">
              <a:lnSpc>
                <a:spcPct val="120000"/>
              </a:lnSpc>
              <a:buNone/>
            </a:pPr>
            <a:r>
              <a:rPr lang="zh-CN" altLang="en-US" sz="1800" b="1" dirty="0">
                <a:latin typeface="微软雅黑" panose="020B0503020204020204" pitchFamily="2" charset="-122"/>
                <a:ea typeface="微软雅黑" panose="020B0503020204020204" pitchFamily="2" charset="-122"/>
                <a:sym typeface="微软雅黑" panose="020B0503020204020204" pitchFamily="2" charset="-122"/>
              </a:rPr>
              <a:t>隐患：</a:t>
            </a:r>
            <a:r>
              <a:rPr lang="zh-CN" altLang="en-US" sz="1800" dirty="0">
                <a:latin typeface="微软雅黑" panose="020B0503020204020204" pitchFamily="2" charset="-122"/>
                <a:ea typeface="微软雅黑" panose="020B0503020204020204" pitchFamily="2" charset="-122"/>
                <a:sym typeface="微软雅黑" panose="020B0503020204020204" pitchFamily="2" charset="-122"/>
              </a:rPr>
              <a:t>炉前给料配电箱电缆用铁丝固定，不规范。</a:t>
            </a:r>
            <a:endParaRPr lang="zh-CN" altLang="en-US" sz="1800" dirty="0">
              <a:latin typeface="微软雅黑" panose="020B0503020204020204" pitchFamily="2" charset="-122"/>
              <a:ea typeface="微软雅黑" panose="020B0503020204020204" pitchFamily="2" charset="-122"/>
              <a:sym typeface="微软雅黑" panose="020B0503020204020204" pitchFamily="2" charset="-122"/>
            </a:endParaRPr>
          </a:p>
          <a:p>
            <a:pPr marL="0" lvl="0" indent="0">
              <a:lnSpc>
                <a:spcPct val="120000"/>
              </a:lnSpc>
              <a:buNone/>
            </a:pPr>
            <a:r>
              <a:rPr lang="zh-CN" altLang="en-US" sz="1800" b="1" dirty="0">
                <a:latin typeface="微软雅黑" panose="020B0503020204020204" pitchFamily="2" charset="-122"/>
                <a:ea typeface="微软雅黑" panose="020B0503020204020204" pitchFamily="2" charset="-122"/>
                <a:sym typeface="微软雅黑" panose="020B0503020204020204" pitchFamily="2" charset="-122"/>
              </a:rPr>
              <a:t>危害：</a:t>
            </a:r>
            <a:r>
              <a:rPr lang="zh-CN" altLang="en-US" sz="1800" dirty="0">
                <a:latin typeface="微软雅黑" panose="020B0503020204020204" pitchFamily="2" charset="-122"/>
                <a:ea typeface="微软雅黑" panose="020B0503020204020204" pitchFamily="2" charset="-122"/>
                <a:sym typeface="微软雅黑" panose="020B0503020204020204" pitchFamily="2" charset="-122"/>
              </a:rPr>
              <a:t>易造成电缆损伤诱发触电事故。</a:t>
            </a:r>
            <a:endParaRPr lang="zh-CN" altLang="en-US" sz="1800" dirty="0">
              <a:latin typeface="微软雅黑" panose="020B0503020204020204" pitchFamily="2" charset="-122"/>
              <a:ea typeface="微软雅黑" panose="020B0503020204020204" pitchFamily="2" charset="-122"/>
              <a:sym typeface="微软雅黑" panose="020B0503020204020204" pitchFamily="2" charset="-122"/>
            </a:endParaRPr>
          </a:p>
          <a:p>
            <a:pPr marL="0" lvl="0" indent="0">
              <a:buNone/>
            </a:pPr>
            <a:endParaRPr lang="zh-CN" altLang="en-US" sz="1600" dirty="0"/>
          </a:p>
          <a:p>
            <a:pPr marL="0" lvl="0" indent="0"/>
            <a:endParaRPr lang="zh-CN" altLang="en-US" sz="3200" dirty="0"/>
          </a:p>
        </p:txBody>
      </p:sp>
      <p:pic>
        <p:nvPicPr>
          <p:cNvPr id="44034" name="图片 5" descr="截图20160824165023"/>
          <p:cNvPicPr>
            <a:picLocks noGrp="1"/>
          </p:cNvPicPr>
          <p:nvPr>
            <p:ph sz="half"/>
          </p:nvPr>
        </p:nvPicPr>
        <p:blipFill>
          <a:blip r:embed="rId1" cstate="email"/>
          <a:stretch>
            <a:fillRect/>
          </a:stretch>
        </p:blipFill>
        <p:spPr>
          <a:xfrm>
            <a:off x="595313" y="2479675"/>
            <a:ext cx="3348037" cy="3717925"/>
          </a:xfrm>
          <a:prstGeom prst="rect">
            <a:avLst/>
          </a:prstGeom>
          <a:noFill/>
          <a:ln w="9525">
            <a:noFill/>
          </a:ln>
        </p:spPr>
      </p:pic>
      <p:sp>
        <p:nvSpPr>
          <p:cNvPr id="44035" name="文本框 4"/>
          <p:cNvSpPr/>
          <p:nvPr/>
        </p:nvSpPr>
        <p:spPr>
          <a:xfrm>
            <a:off x="5019675" y="1393825"/>
            <a:ext cx="2697163" cy="384175"/>
          </a:xfrm>
          <a:prstGeom prst="rect">
            <a:avLst/>
          </a:prstGeom>
          <a:noFill/>
          <a:ln w="9525">
            <a:noFill/>
          </a:ln>
        </p:spPr>
        <p:txBody>
          <a:bodyPr wrap="none" anchor="t">
            <a:spAutoFit/>
          </a:bodyPr>
          <a:lstStyle/>
          <a:p>
            <a:pPr lvl="0" indent="0"/>
            <a:r>
              <a:rPr lang="zh-CN" altLang="en-US" b="1" dirty="0">
                <a:solidFill>
                  <a:srgbClr val="000000"/>
                </a:solidFill>
                <a:latin typeface="微软雅黑" panose="020B0503020204020204" pitchFamily="2" charset="-122"/>
                <a:ea typeface="微软雅黑" panose="020B0503020204020204" pitchFamily="2" charset="-122"/>
                <a:sym typeface="宋体" panose="02010600030101010101" pitchFamily="2" charset="-122"/>
              </a:rPr>
              <a:t>标准：</a:t>
            </a:r>
            <a:r>
              <a:rPr lang="zh-CN" altLang="en-US" dirty="0">
                <a:solidFill>
                  <a:srgbClr val="000000"/>
                </a:solidFill>
                <a:latin typeface="微软雅黑" panose="020B0503020204020204" pitchFamily="2" charset="-122"/>
                <a:ea typeface="微软雅黑" panose="020B0503020204020204" pitchFamily="2" charset="-122"/>
                <a:sym typeface="宋体" panose="02010600030101010101" pitchFamily="2" charset="-122"/>
              </a:rPr>
              <a:t>电缆按规定固定。</a:t>
            </a:r>
            <a:endParaRPr lang="zh-CN" altLang="en-US" dirty="0">
              <a:solidFill>
                <a:srgbClr val="000000"/>
              </a:solidFill>
              <a:latin typeface="微软雅黑" panose="020B0503020204020204" pitchFamily="2" charset="-122"/>
              <a:ea typeface="微软雅黑" panose="020B0503020204020204" pitchFamily="2" charset="-122"/>
              <a:sym typeface="宋体" panose="02010600030101010101" pitchFamily="2" charset="-122"/>
            </a:endParaRPr>
          </a:p>
        </p:txBody>
      </p:sp>
      <p:sp>
        <p:nvSpPr>
          <p:cNvPr id="44036" name="TextBox 14"/>
          <p:cNvSpPr/>
          <p:nvPr/>
        </p:nvSpPr>
        <p:spPr>
          <a:xfrm>
            <a:off x="271463" y="69850"/>
            <a:ext cx="2093912" cy="457200"/>
          </a:xfrm>
          <a:prstGeom prst="rect">
            <a:avLst/>
          </a:prstGeom>
          <a:solidFill>
            <a:srgbClr val="D8D8D8"/>
          </a:solidFill>
          <a:ln w="9525">
            <a:noFill/>
          </a:ln>
        </p:spPr>
        <p:txBody>
          <a:bodyPr wrap="square" anchor="t">
            <a:spAutoFit/>
          </a:bodyPr>
          <a:lstStyle/>
          <a:p>
            <a:pPr lvl="0" indent="0" algn="ctr"/>
            <a:r>
              <a:rPr lang="zh-CN" altLang="en-US" sz="2400" b="1" dirty="0">
                <a:latin typeface="Arial" panose="020B0604020202020204" pitchFamily="34" charset="0"/>
                <a:ea typeface="宋体" panose="02010600030101010101" pitchFamily="2" charset="-122"/>
                <a:sym typeface="Arial" panose="020B0604020202020204" pitchFamily="34" charset="0"/>
              </a:rPr>
              <a:t>五、电气设施</a:t>
            </a:r>
            <a:endParaRPr lang="zh-CN" altLang="en-US" sz="2400" b="1" dirty="0">
              <a:latin typeface="Arial" panose="020B0604020202020204" pitchFamily="34" charset="0"/>
              <a:ea typeface="宋体" panose="02010600030101010101" pitchFamily="2" charset="-122"/>
              <a:sym typeface="Arial" panose="020B0604020202020204" pitchFamily="34" charset="0"/>
            </a:endParaRPr>
          </a:p>
        </p:txBody>
      </p:sp>
      <p:grpSp>
        <p:nvGrpSpPr>
          <p:cNvPr id="44037" name="组合 44037"/>
          <p:cNvGrpSpPr/>
          <p:nvPr/>
        </p:nvGrpSpPr>
        <p:grpSpPr>
          <a:xfrm>
            <a:off x="4464685" y="1393825"/>
            <a:ext cx="142875" cy="5041900"/>
            <a:chOff x="0" y="0"/>
            <a:chExt cx="142876" cy="5857892"/>
          </a:xfrm>
        </p:grpSpPr>
        <p:sp>
          <p:nvSpPr>
            <p:cNvPr id="44038" name="矩形 18"/>
            <p:cNvSpPr/>
            <p:nvPr/>
          </p:nvSpPr>
          <p:spPr>
            <a:xfrm flipH="1">
              <a:off x="0" y="0"/>
              <a:ext cx="71439" cy="5857892"/>
            </a:xfrm>
            <a:prstGeom prst="rect">
              <a:avLst/>
            </a:prstGeom>
            <a:solidFill>
              <a:srgbClr val="FF000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FFFFFF"/>
                </a:solidFill>
                <a:ea typeface="宋体" panose="02010600030101010101" pitchFamily="2" charset="-122"/>
              </a:endParaRPr>
            </a:p>
          </p:txBody>
        </p:sp>
        <p:sp>
          <p:nvSpPr>
            <p:cNvPr id="44039" name="矩形 10"/>
            <p:cNvSpPr/>
            <p:nvPr/>
          </p:nvSpPr>
          <p:spPr>
            <a:xfrm flipH="1">
              <a:off x="71439" y="0"/>
              <a:ext cx="71437" cy="5857892"/>
            </a:xfrm>
            <a:prstGeom prst="rect">
              <a:avLst/>
            </a:prstGeom>
            <a:solidFill>
              <a:srgbClr val="00B05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00B050"/>
                </a:solidFill>
                <a:ea typeface="宋体" panose="02010600030101010101" pitchFamily="2" charset="-122"/>
              </a:endParaRPr>
            </a:p>
          </p:txBody>
        </p:sp>
      </p:grpSp>
      <p:pic>
        <p:nvPicPr>
          <p:cNvPr id="44040" name="图片 44040" descr="641_看图王"/>
          <p:cNvPicPr>
            <a:picLocks noChangeAspect="1"/>
          </p:cNvPicPr>
          <p:nvPr/>
        </p:nvPicPr>
        <p:blipFill>
          <a:blip r:embed="rId2" cstate="print"/>
          <a:stretch>
            <a:fillRect/>
          </a:stretch>
        </p:blipFill>
        <p:spPr>
          <a:xfrm>
            <a:off x="5165725" y="2479675"/>
            <a:ext cx="3346450" cy="3770313"/>
          </a:xfrm>
          <a:prstGeom prst="rect">
            <a:avLst/>
          </a:prstGeom>
          <a:noFill/>
          <a:ln w="9525">
            <a:noFill/>
          </a:ln>
        </p:spPr>
      </p:pic>
      <p:sp>
        <p:nvSpPr>
          <p:cNvPr id="11" name="圆角矩形标注 16"/>
          <p:cNvSpPr/>
          <p:nvPr/>
        </p:nvSpPr>
        <p:spPr>
          <a:xfrm>
            <a:off x="571472" y="5572140"/>
            <a:ext cx="1143000" cy="492125"/>
          </a:xfrm>
          <a:prstGeom prst="wedgeRoundRectCallout">
            <a:avLst>
              <a:gd name="adj1" fmla="val 43375"/>
              <a:gd name="adj2" fmla="val -196931"/>
              <a:gd name="adj3" fmla="val 16667"/>
            </a:avLst>
          </a:prstGeom>
          <a:noFill/>
          <a:ln w="28575" cap="flat" cmpd="sng">
            <a:solidFill>
              <a:srgbClr val="FF0000"/>
            </a:solidFill>
            <a:prstDash val="solid"/>
            <a:bevel/>
            <a:headEnd type="none" w="med" len="med"/>
            <a:tailEnd type="none" w="med" len="med"/>
          </a:ln>
        </p:spPr>
        <p:txBody>
          <a:bodyPr anchor="t"/>
          <a:lstStyle/>
          <a:p>
            <a:pPr lvl="0" indent="0" algn="ctr"/>
            <a:r>
              <a:rPr lang="zh-CN" altLang="en-US" sz="1400" b="1" dirty="0">
                <a:latin typeface="Arial" panose="020B0604020202020204" pitchFamily="34" charset="0"/>
                <a:ea typeface="宋体" panose="02010600030101010101" pitchFamily="2" charset="-122"/>
                <a:sym typeface="Arial" panose="020B0604020202020204" pitchFamily="34" charset="0"/>
              </a:rPr>
              <a:t>固定不规范</a:t>
            </a:r>
            <a:endParaRPr lang="zh-CN" altLang="en-US" sz="1400" b="1" dirty="0">
              <a:latin typeface="Arial" panose="020B0604020202020204" pitchFamily="34" charset="0"/>
              <a:ea typeface="宋体" panose="02010600030101010101" pitchFamily="2" charset="-122"/>
              <a:sym typeface="Arial" panose="020B0604020202020204" pitchFamily="34" charset="0"/>
            </a:endParaRPr>
          </a:p>
        </p:txBody>
      </p:sp>
      <p:sp>
        <p:nvSpPr>
          <p:cNvPr id="12" name="圆角矩形标注 1"/>
          <p:cNvSpPr/>
          <p:nvPr/>
        </p:nvSpPr>
        <p:spPr>
          <a:xfrm>
            <a:off x="8001000" y="5929330"/>
            <a:ext cx="1143000" cy="492125"/>
          </a:xfrm>
          <a:prstGeom prst="wedgeRoundRectCallout">
            <a:avLst>
              <a:gd name="adj1" fmla="val -82339"/>
              <a:gd name="adj2" fmla="val -267715"/>
              <a:gd name="adj3" fmla="val 16667"/>
            </a:avLst>
          </a:prstGeom>
          <a:solidFill>
            <a:srgbClr val="FFFF00"/>
          </a:solidFill>
          <a:ln w="28575" cap="flat" cmpd="sng">
            <a:solidFill>
              <a:srgbClr val="FFFF00"/>
            </a:solidFill>
            <a:prstDash val="solid"/>
            <a:bevel/>
            <a:headEnd type="none" w="med" len="med"/>
            <a:tailEnd type="none" w="med" len="med"/>
          </a:ln>
        </p:spPr>
        <p:txBody>
          <a:bodyPr anchor="t"/>
          <a:lstStyle/>
          <a:p>
            <a:pPr lvl="0" indent="0" algn="ctr"/>
            <a:r>
              <a:rPr lang="zh-CN" altLang="en-US" sz="1400" b="1" dirty="0">
                <a:latin typeface="Arial" panose="020B0604020202020204" pitchFamily="34" charset="0"/>
                <a:ea typeface="宋体" panose="02010600030101010101" pitchFamily="2" charset="-122"/>
                <a:sym typeface="Arial" panose="020B0604020202020204" pitchFamily="34" charset="0"/>
              </a:rPr>
              <a:t>绑扎规范</a:t>
            </a:r>
            <a:endParaRPr lang="zh-CN" altLang="en-US" sz="1400" b="1" dirty="0">
              <a:latin typeface="Arial" panose="020B0604020202020204" pitchFamily="34" charset="0"/>
              <a:ea typeface="宋体" panose="02010600030101010101" pitchFamily="2" charset="-122"/>
              <a:sym typeface="Arial" panose="020B0604020202020204"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标题 1"/>
          <p:cNvSpPr>
            <a:spLocks noGrp="1"/>
          </p:cNvSpPr>
          <p:nvPr>
            <p:ph type="ctrTitle"/>
          </p:nvPr>
        </p:nvSpPr>
        <p:spPr>
          <a:xfrm>
            <a:off x="628650" y="366713"/>
            <a:ext cx="7886700" cy="1325562"/>
          </a:xfrm>
          <a:noFill/>
          <a:ln>
            <a:noFill/>
          </a:ln>
        </p:spPr>
        <p:txBody>
          <a:bodyPr wrap="square" anchor="t"/>
          <a:lstStyle/>
          <a:p>
            <a:pPr algn="l">
              <a:buNone/>
            </a:pPr>
            <a:r>
              <a:rPr lang="en-US" altLang="x-none" sz="3600" kern="1200" dirty="0">
                <a:latin typeface="+mj-lt"/>
                <a:ea typeface="+mj-ea"/>
                <a:cs typeface="+mj-cs"/>
                <a:sym typeface="Arial" panose="020B0604020202020204" pitchFamily="34" charset="0"/>
              </a:rPr>
              <a:t> </a:t>
            </a:r>
            <a:br>
              <a:rPr lang="zh-CN" altLang="en-US" sz="3600" kern="1200" dirty="0">
                <a:latin typeface="+mj-lt"/>
                <a:ea typeface="+mj-ea"/>
                <a:cs typeface="+mj-cs"/>
                <a:sym typeface="Arial" panose="020B0604020202020204" pitchFamily="34" charset="0"/>
              </a:rPr>
            </a:br>
            <a:endParaRPr lang="en-US" altLang="x-none" sz="3600" kern="1200" dirty="0">
              <a:latin typeface="+mj-lt"/>
              <a:ea typeface="+mj-ea"/>
              <a:cs typeface="+mj-cs"/>
              <a:sym typeface="Arial" panose="020B0604020202020204" pitchFamily="34" charset="0"/>
            </a:endParaRPr>
          </a:p>
        </p:txBody>
      </p:sp>
      <p:sp>
        <p:nvSpPr>
          <p:cNvPr id="45058" name="内容占位符 2"/>
          <p:cNvSpPr>
            <a:spLocks noGrp="1"/>
          </p:cNvSpPr>
          <p:nvPr>
            <p:ph sz="half"/>
          </p:nvPr>
        </p:nvSpPr>
        <p:spPr>
          <a:xfrm>
            <a:off x="519430" y="1564958"/>
            <a:ext cx="4222750" cy="781050"/>
          </a:xfrm>
          <a:prstGeom prst="rect">
            <a:avLst/>
          </a:prstGeom>
          <a:noFill/>
          <a:ln w="9525">
            <a:noFill/>
          </a:ln>
        </p:spPr>
        <p:txBody>
          <a:bodyPr wrap="square" anchor="t"/>
          <a:lstStyle>
            <a:lvl1pPr lvl="0">
              <a:defRPr sz="2800" kern="1200"/>
            </a:lvl1pPr>
            <a:lvl2pPr lvl="1">
              <a:defRPr sz="2400" kern="1200"/>
            </a:lvl2pPr>
            <a:lvl3pPr lvl="2">
              <a:defRPr sz="2000" kern="1200"/>
            </a:lvl3pPr>
            <a:lvl4pPr lvl="3">
              <a:defRPr sz="1800" kern="1200"/>
            </a:lvl4pPr>
            <a:lvl5pPr lvl="4">
              <a:defRPr sz="1800" kern="1200"/>
            </a:lvl5pPr>
          </a:lstStyle>
          <a:p>
            <a:pPr marL="0" lvl="0" indent="0">
              <a:lnSpc>
                <a:spcPct val="120000"/>
              </a:lnSpc>
              <a:buNone/>
            </a:pPr>
            <a:r>
              <a:rPr lang="zh-CN" altLang="en-US" sz="1800" b="1" dirty="0">
                <a:latin typeface="微软雅黑" panose="020B0503020204020204" pitchFamily="2" charset="-122"/>
                <a:ea typeface="微软雅黑" panose="020B0503020204020204" pitchFamily="2" charset="-122"/>
                <a:sym typeface="微软雅黑" panose="020B0503020204020204" pitchFamily="2" charset="-122"/>
              </a:rPr>
              <a:t>隐患：</a:t>
            </a:r>
            <a:r>
              <a:rPr lang="zh-CN" altLang="en-US" sz="1800" dirty="0">
                <a:latin typeface="微软雅黑" panose="020B0503020204020204" pitchFamily="2" charset="-122"/>
                <a:ea typeface="微软雅黑" panose="020B0503020204020204" pitchFamily="2" charset="-122"/>
                <a:sym typeface="微软雅黑" panose="020B0503020204020204" pitchFamily="2" charset="-122"/>
              </a:rPr>
              <a:t>检修箱电缆孔未封堵。</a:t>
            </a:r>
            <a:endParaRPr lang="zh-CN" altLang="en-US" sz="1800" dirty="0">
              <a:latin typeface="微软雅黑" panose="020B0503020204020204" pitchFamily="2" charset="-122"/>
              <a:ea typeface="微软雅黑" panose="020B0503020204020204" pitchFamily="2" charset="-122"/>
              <a:sym typeface="微软雅黑" panose="020B0503020204020204" pitchFamily="2" charset="-122"/>
            </a:endParaRPr>
          </a:p>
          <a:p>
            <a:pPr marL="0" lvl="0" indent="0">
              <a:lnSpc>
                <a:spcPct val="120000"/>
              </a:lnSpc>
              <a:buNone/>
            </a:pPr>
            <a:r>
              <a:rPr lang="zh-CN" altLang="en-US" sz="1800" b="1" dirty="0">
                <a:latin typeface="微软雅黑" panose="020B0503020204020204" pitchFamily="2" charset="-122"/>
                <a:ea typeface="微软雅黑" panose="020B0503020204020204" pitchFamily="2" charset="-122"/>
                <a:sym typeface="微软雅黑" panose="020B0503020204020204" pitchFamily="2" charset="-122"/>
              </a:rPr>
              <a:t>危害：</a:t>
            </a:r>
            <a:r>
              <a:rPr lang="zh-CN" altLang="en-US" sz="1800" dirty="0">
                <a:latin typeface="微软雅黑" panose="020B0503020204020204" pitchFamily="2" charset="-122"/>
                <a:ea typeface="微软雅黑" panose="020B0503020204020204" pitchFamily="2" charset="-122"/>
                <a:sym typeface="微软雅黑" panose="020B0503020204020204" pitchFamily="2" charset="-122"/>
              </a:rPr>
              <a:t>易造成积灰，诱发短路事故。</a:t>
            </a:r>
            <a:endParaRPr lang="zh-CN" altLang="en-US" sz="1800" dirty="0">
              <a:latin typeface="微软雅黑" panose="020B0503020204020204" pitchFamily="2" charset="-122"/>
              <a:ea typeface="微软雅黑" panose="020B0503020204020204" pitchFamily="2" charset="-122"/>
              <a:sym typeface="微软雅黑" panose="020B0503020204020204" pitchFamily="2" charset="-122"/>
            </a:endParaRPr>
          </a:p>
          <a:p>
            <a:pPr marL="0" lvl="0" indent="0">
              <a:buNone/>
            </a:pPr>
            <a:endParaRPr lang="zh-CN" altLang="en-US" sz="1600" dirty="0"/>
          </a:p>
        </p:txBody>
      </p:sp>
      <p:pic>
        <p:nvPicPr>
          <p:cNvPr id="45059" name="图片 4" descr="截图20160824170305"/>
          <p:cNvPicPr/>
          <p:nvPr/>
        </p:nvPicPr>
        <p:blipFill>
          <a:blip r:embed="rId1" cstate="email"/>
          <a:stretch>
            <a:fillRect/>
          </a:stretch>
        </p:blipFill>
        <p:spPr>
          <a:xfrm>
            <a:off x="519113" y="2482850"/>
            <a:ext cx="3563937" cy="3563938"/>
          </a:xfrm>
          <a:prstGeom prst="rect">
            <a:avLst/>
          </a:prstGeom>
          <a:noFill/>
          <a:ln w="9525">
            <a:noFill/>
          </a:ln>
        </p:spPr>
      </p:pic>
      <p:sp>
        <p:nvSpPr>
          <p:cNvPr id="45060" name="文本框 3"/>
          <p:cNvSpPr/>
          <p:nvPr/>
        </p:nvSpPr>
        <p:spPr>
          <a:xfrm>
            <a:off x="5040313" y="1564958"/>
            <a:ext cx="3611562" cy="658812"/>
          </a:xfrm>
          <a:prstGeom prst="rect">
            <a:avLst/>
          </a:prstGeom>
          <a:noFill/>
          <a:ln w="9525">
            <a:noFill/>
          </a:ln>
        </p:spPr>
        <p:txBody>
          <a:bodyPr wrap="none" anchor="t">
            <a:spAutoFit/>
          </a:bodyPr>
          <a:lstStyle/>
          <a:p>
            <a:pPr lvl="0" indent="0"/>
            <a:r>
              <a:rPr lang="zh-CN" altLang="en-US" b="1" dirty="0">
                <a:solidFill>
                  <a:srgbClr val="000000"/>
                </a:solidFill>
                <a:latin typeface="微软雅黑" panose="020B0503020204020204" pitchFamily="2" charset="-122"/>
                <a:ea typeface="微软雅黑" panose="020B0503020204020204" pitchFamily="2" charset="-122"/>
                <a:sym typeface="宋体" panose="02010600030101010101" pitchFamily="2" charset="-122"/>
              </a:rPr>
              <a:t>标准：</a:t>
            </a:r>
            <a:r>
              <a:rPr lang="zh-CN" altLang="en-US" dirty="0">
                <a:solidFill>
                  <a:srgbClr val="000000"/>
                </a:solidFill>
                <a:latin typeface="微软雅黑" panose="020B0503020204020204" pitchFamily="2" charset="-122"/>
                <a:ea typeface="微软雅黑" panose="020B0503020204020204" pitchFamily="2" charset="-122"/>
                <a:sym typeface="宋体" panose="02010600030101010101" pitchFamily="2" charset="-122"/>
              </a:rPr>
              <a:t>配电箱电缆孔按规范封堵。</a:t>
            </a:r>
            <a:endPar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a:p>
            <a:pPr lvl="0" indent="0"/>
            <a:endParaRPr lang="zh-CN" altLang="en-US" dirty="0">
              <a:solidFill>
                <a:srgbClr val="000000"/>
              </a:solidFill>
              <a:latin typeface="微软雅黑" panose="020B0503020204020204" pitchFamily="2" charset="-122"/>
              <a:ea typeface="微软雅黑" panose="020B0503020204020204" pitchFamily="2" charset="-122"/>
              <a:sym typeface="宋体" panose="02010600030101010101" pitchFamily="2" charset="-122"/>
            </a:endParaRPr>
          </a:p>
        </p:txBody>
      </p:sp>
      <p:pic>
        <p:nvPicPr>
          <p:cNvPr id="45061" name="图片 1" descr="IMG_20160910_110009"/>
          <p:cNvPicPr>
            <a:picLocks noChangeAspect="1"/>
          </p:cNvPicPr>
          <p:nvPr/>
        </p:nvPicPr>
        <p:blipFill>
          <a:blip r:embed="rId2" cstate="email"/>
          <a:stretch>
            <a:fillRect/>
          </a:stretch>
        </p:blipFill>
        <p:spPr>
          <a:xfrm>
            <a:off x="5084763" y="2482850"/>
            <a:ext cx="3567112" cy="3568700"/>
          </a:xfrm>
          <a:prstGeom prst="rect">
            <a:avLst/>
          </a:prstGeom>
          <a:noFill/>
          <a:ln w="9525">
            <a:noFill/>
          </a:ln>
        </p:spPr>
      </p:pic>
      <p:sp>
        <p:nvSpPr>
          <p:cNvPr id="45062" name="TextBox 14"/>
          <p:cNvSpPr/>
          <p:nvPr/>
        </p:nvSpPr>
        <p:spPr>
          <a:xfrm>
            <a:off x="271463" y="69850"/>
            <a:ext cx="2093912" cy="457200"/>
          </a:xfrm>
          <a:prstGeom prst="rect">
            <a:avLst/>
          </a:prstGeom>
          <a:solidFill>
            <a:srgbClr val="D8D8D8"/>
          </a:solidFill>
          <a:ln w="9525">
            <a:noFill/>
          </a:ln>
        </p:spPr>
        <p:txBody>
          <a:bodyPr wrap="square" anchor="t">
            <a:spAutoFit/>
          </a:bodyPr>
          <a:lstStyle/>
          <a:p>
            <a:pPr lvl="0" indent="0" algn="ctr"/>
            <a:r>
              <a:rPr lang="zh-CN" altLang="en-US" sz="2400" b="1" dirty="0">
                <a:latin typeface="Arial" panose="020B0604020202020204" pitchFamily="34" charset="0"/>
                <a:ea typeface="宋体" panose="02010600030101010101" pitchFamily="2" charset="-122"/>
                <a:sym typeface="Arial" panose="020B0604020202020204" pitchFamily="34" charset="0"/>
              </a:rPr>
              <a:t>五、电气设施</a:t>
            </a:r>
            <a:endParaRPr lang="zh-CN" altLang="en-US" sz="2400" b="1" dirty="0">
              <a:latin typeface="Arial" panose="020B0604020202020204" pitchFamily="34" charset="0"/>
              <a:ea typeface="宋体" panose="02010600030101010101" pitchFamily="2" charset="-122"/>
              <a:sym typeface="Arial" panose="020B0604020202020204" pitchFamily="34" charset="0"/>
            </a:endParaRPr>
          </a:p>
        </p:txBody>
      </p:sp>
      <p:grpSp>
        <p:nvGrpSpPr>
          <p:cNvPr id="45063" name="组合 45063"/>
          <p:cNvGrpSpPr/>
          <p:nvPr/>
        </p:nvGrpSpPr>
        <p:grpSpPr>
          <a:xfrm>
            <a:off x="4464685" y="1564640"/>
            <a:ext cx="142875" cy="4840605"/>
            <a:chOff x="0" y="0"/>
            <a:chExt cx="142876" cy="5857892"/>
          </a:xfrm>
        </p:grpSpPr>
        <p:sp>
          <p:nvSpPr>
            <p:cNvPr id="45064" name="矩形 18"/>
            <p:cNvSpPr/>
            <p:nvPr/>
          </p:nvSpPr>
          <p:spPr>
            <a:xfrm flipH="1">
              <a:off x="0" y="0"/>
              <a:ext cx="71439" cy="5857892"/>
            </a:xfrm>
            <a:prstGeom prst="rect">
              <a:avLst/>
            </a:prstGeom>
            <a:solidFill>
              <a:srgbClr val="FF000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FFFFFF"/>
                </a:solidFill>
                <a:ea typeface="宋体" panose="02010600030101010101" pitchFamily="2" charset="-122"/>
              </a:endParaRPr>
            </a:p>
          </p:txBody>
        </p:sp>
        <p:sp>
          <p:nvSpPr>
            <p:cNvPr id="45065" name="矩形 2"/>
            <p:cNvSpPr/>
            <p:nvPr/>
          </p:nvSpPr>
          <p:spPr>
            <a:xfrm flipH="1">
              <a:off x="71439" y="0"/>
              <a:ext cx="71437" cy="5857892"/>
            </a:xfrm>
            <a:prstGeom prst="rect">
              <a:avLst/>
            </a:prstGeom>
            <a:solidFill>
              <a:srgbClr val="00B05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00B050"/>
                </a:solidFill>
                <a:ea typeface="宋体" panose="02010600030101010101" pitchFamily="2" charset="-122"/>
              </a:endParaRPr>
            </a:p>
          </p:txBody>
        </p:sp>
      </p:grpSp>
      <p:sp>
        <p:nvSpPr>
          <p:cNvPr id="45066" name="圆角矩形标注 16"/>
          <p:cNvSpPr/>
          <p:nvPr/>
        </p:nvSpPr>
        <p:spPr>
          <a:xfrm>
            <a:off x="1403350" y="6047105"/>
            <a:ext cx="1143000" cy="358140"/>
          </a:xfrm>
          <a:prstGeom prst="wedgeRoundRectCallout">
            <a:avLst>
              <a:gd name="adj1" fmla="val 43375"/>
              <a:gd name="adj2" fmla="val -196931"/>
              <a:gd name="adj3" fmla="val 16667"/>
            </a:avLst>
          </a:prstGeom>
          <a:noFill/>
          <a:ln w="28575" cap="flat" cmpd="sng">
            <a:solidFill>
              <a:srgbClr val="FF0000"/>
            </a:solidFill>
            <a:prstDash val="solid"/>
            <a:bevel/>
            <a:headEnd type="none" w="med" len="med"/>
            <a:tailEnd type="none" w="med" len="med"/>
          </a:ln>
        </p:spPr>
        <p:txBody>
          <a:bodyPr anchor="t"/>
          <a:lstStyle/>
          <a:p>
            <a:pPr lvl="0" indent="0" algn="ctr"/>
            <a:r>
              <a:rPr lang="zh-CN" altLang="en-US" sz="1400" b="1" dirty="0">
                <a:latin typeface="Arial" panose="020B0604020202020204" pitchFamily="34" charset="0"/>
                <a:ea typeface="宋体" panose="02010600030101010101" pitchFamily="2" charset="-122"/>
                <a:sym typeface="Arial" panose="020B0604020202020204" pitchFamily="34" charset="0"/>
              </a:rPr>
              <a:t>未封堵</a:t>
            </a:r>
            <a:endParaRPr lang="zh-CN" altLang="en-US" sz="1400" b="1" dirty="0">
              <a:latin typeface="Arial" panose="020B0604020202020204" pitchFamily="34" charset="0"/>
              <a:ea typeface="宋体" panose="02010600030101010101" pitchFamily="2" charset="-122"/>
              <a:sym typeface="Arial" panose="020B0604020202020204" pitchFamily="34" charset="0"/>
            </a:endParaRPr>
          </a:p>
        </p:txBody>
      </p:sp>
      <p:sp>
        <p:nvSpPr>
          <p:cNvPr id="45067" name="圆角矩形标注 5"/>
          <p:cNvSpPr/>
          <p:nvPr/>
        </p:nvSpPr>
        <p:spPr>
          <a:xfrm>
            <a:off x="5584825" y="5160963"/>
            <a:ext cx="1276350" cy="492125"/>
          </a:xfrm>
          <a:prstGeom prst="wedgeRoundRectCallout">
            <a:avLst>
              <a:gd name="adj1" fmla="val 43375"/>
              <a:gd name="adj2" fmla="val -196931"/>
              <a:gd name="adj3" fmla="val 16667"/>
            </a:avLst>
          </a:prstGeom>
          <a:solidFill>
            <a:srgbClr val="FFFF00"/>
          </a:solidFill>
          <a:ln w="28575" cap="flat" cmpd="sng">
            <a:solidFill>
              <a:srgbClr val="FFFF00"/>
            </a:solidFill>
            <a:prstDash val="solid"/>
            <a:bevel/>
            <a:headEnd type="none" w="med" len="med"/>
            <a:tailEnd type="none" w="med" len="med"/>
          </a:ln>
        </p:spPr>
        <p:txBody>
          <a:bodyPr anchor="t"/>
          <a:lstStyle/>
          <a:p>
            <a:pPr lvl="0" indent="0" algn="ctr"/>
            <a:r>
              <a:rPr lang="zh-CN" altLang="en-US" sz="1400" b="1" dirty="0">
                <a:latin typeface="Arial" panose="020B0604020202020204" pitchFamily="34" charset="0"/>
                <a:ea typeface="宋体" panose="02010600030101010101" pitchFamily="2" charset="-122"/>
                <a:sym typeface="Arial" panose="020B0604020202020204" pitchFamily="34" charset="0"/>
              </a:rPr>
              <a:t>按规范封堵</a:t>
            </a:r>
            <a:endParaRPr lang="zh-CN" altLang="en-US" sz="1400" b="1" dirty="0">
              <a:latin typeface="Arial" panose="020B0604020202020204" pitchFamily="34" charset="0"/>
              <a:ea typeface="宋体" panose="02010600030101010101" pitchFamily="2" charset="-122"/>
              <a:sym typeface="Arial" panose="020B0604020202020204"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内容占位符 2"/>
          <p:cNvSpPr>
            <a:spLocks noGrp="1"/>
          </p:cNvSpPr>
          <p:nvPr>
            <p:ph sz="half"/>
          </p:nvPr>
        </p:nvSpPr>
        <p:spPr>
          <a:xfrm>
            <a:off x="493713" y="1421130"/>
            <a:ext cx="4114800" cy="1212850"/>
          </a:xfrm>
          <a:prstGeom prst="rect">
            <a:avLst/>
          </a:prstGeom>
          <a:noFill/>
          <a:ln w="9525">
            <a:noFill/>
          </a:ln>
        </p:spPr>
        <p:txBody>
          <a:bodyPr anchor="t"/>
          <a:lstStyle>
            <a:lvl1pPr lvl="0">
              <a:defRPr sz="2800" kern="1200"/>
            </a:lvl1pPr>
            <a:lvl2pPr lvl="1">
              <a:defRPr sz="2400" kern="1200"/>
            </a:lvl2pPr>
            <a:lvl3pPr lvl="2">
              <a:defRPr sz="2000" kern="1200"/>
            </a:lvl3pPr>
            <a:lvl4pPr lvl="3">
              <a:defRPr sz="1800" kern="1200"/>
            </a:lvl4pPr>
            <a:lvl5pPr lvl="4">
              <a:defRPr sz="1800" kern="1200"/>
            </a:lvl5pPr>
          </a:lstStyle>
          <a:p>
            <a:pPr marL="0" lvl="0" indent="0">
              <a:lnSpc>
                <a:spcPct val="120000"/>
              </a:lnSpc>
              <a:buNone/>
            </a:pPr>
            <a:r>
              <a:rPr lang="zh-CN" altLang="en-US" sz="1800" b="1" dirty="0">
                <a:latin typeface="微软雅黑" panose="020B0503020204020204" pitchFamily="2" charset="-122"/>
                <a:ea typeface="微软雅黑" panose="020B0503020204020204" pitchFamily="2" charset="-122"/>
                <a:sym typeface="微软雅黑" panose="020B0503020204020204" pitchFamily="2" charset="-122"/>
              </a:rPr>
              <a:t>隐患：</a:t>
            </a:r>
            <a:r>
              <a:rPr lang="en-US" altLang="x-none" sz="1800" dirty="0">
                <a:latin typeface="微软雅黑" panose="020B0503020204020204" pitchFamily="2" charset="-122"/>
                <a:ea typeface="微软雅黑" panose="020B0503020204020204" pitchFamily="2" charset="-122"/>
                <a:sym typeface="微软雅黑" panose="020B0503020204020204" pitchFamily="2" charset="-122"/>
              </a:rPr>
              <a:t>35kv</a:t>
            </a:r>
            <a:r>
              <a:rPr lang="zh-CN" altLang="en-US" sz="1800" dirty="0">
                <a:latin typeface="微软雅黑" panose="020B0503020204020204" pitchFamily="2" charset="-122"/>
                <a:ea typeface="微软雅黑" panose="020B0503020204020204" pitchFamily="2" charset="-122"/>
                <a:sym typeface="微软雅黑" panose="020B0503020204020204" pitchFamily="2" charset="-122"/>
              </a:rPr>
              <a:t>安全出口标志牌接线乱，金属软管不规范。</a:t>
            </a:r>
            <a:endParaRPr lang="zh-CN" altLang="en-US" sz="1800" dirty="0">
              <a:latin typeface="微软雅黑" panose="020B0503020204020204" pitchFamily="2" charset="-122"/>
              <a:ea typeface="微软雅黑" panose="020B0503020204020204" pitchFamily="2" charset="-122"/>
              <a:sym typeface="微软雅黑" panose="020B0503020204020204" pitchFamily="2" charset="-122"/>
            </a:endParaRPr>
          </a:p>
          <a:p>
            <a:pPr marL="0" lvl="0" indent="0">
              <a:lnSpc>
                <a:spcPct val="120000"/>
              </a:lnSpc>
              <a:buNone/>
            </a:pPr>
            <a:r>
              <a:rPr lang="zh-CN" altLang="en-US" sz="1800" b="1" dirty="0">
                <a:latin typeface="微软雅黑" panose="020B0503020204020204" pitchFamily="2" charset="-122"/>
                <a:ea typeface="微软雅黑" panose="020B0503020204020204" pitchFamily="2" charset="-122"/>
                <a:sym typeface="微软雅黑" panose="020B0503020204020204" pitchFamily="2" charset="-122"/>
              </a:rPr>
              <a:t>危害：</a:t>
            </a:r>
            <a:r>
              <a:rPr lang="zh-CN" altLang="en-US" sz="1800" dirty="0">
                <a:latin typeface="微软雅黑" panose="020B0503020204020204" pitchFamily="2" charset="-122"/>
                <a:ea typeface="微软雅黑" panose="020B0503020204020204" pitchFamily="2" charset="-122"/>
                <a:sym typeface="微软雅黑" panose="020B0503020204020204" pitchFamily="2" charset="-122"/>
              </a:rPr>
              <a:t>易造成电缆损伤诱发触电事故。</a:t>
            </a:r>
            <a:endParaRPr lang="zh-CN" altLang="en-US" sz="1800" dirty="0">
              <a:latin typeface="微软雅黑" panose="020B0503020204020204" pitchFamily="2" charset="-122"/>
              <a:ea typeface="微软雅黑" panose="020B0503020204020204" pitchFamily="2" charset="-122"/>
              <a:sym typeface="微软雅黑" panose="020B0503020204020204" pitchFamily="2" charset="-122"/>
            </a:endParaRPr>
          </a:p>
          <a:p>
            <a:pPr marL="0" lvl="0" indent="0"/>
            <a:endParaRPr lang="zh-CN" altLang="en-US" sz="1600" dirty="0"/>
          </a:p>
        </p:txBody>
      </p:sp>
      <p:pic>
        <p:nvPicPr>
          <p:cNvPr id="46082" name="图片 5" descr="截图20160824171814"/>
          <p:cNvPicPr>
            <a:picLocks noGrp="1"/>
          </p:cNvPicPr>
          <p:nvPr>
            <p:ph sz="half"/>
          </p:nvPr>
        </p:nvPicPr>
        <p:blipFill>
          <a:blip r:embed="rId1" cstate="email"/>
          <a:stretch>
            <a:fillRect/>
          </a:stretch>
        </p:blipFill>
        <p:spPr>
          <a:xfrm>
            <a:off x="549275" y="2743200"/>
            <a:ext cx="3560400" cy="3200400"/>
          </a:xfrm>
          <a:prstGeom prst="rect">
            <a:avLst/>
          </a:prstGeom>
          <a:noFill/>
          <a:ln w="9525">
            <a:noFill/>
          </a:ln>
        </p:spPr>
      </p:pic>
      <p:sp>
        <p:nvSpPr>
          <p:cNvPr id="46083" name="文本框 4"/>
          <p:cNvSpPr/>
          <p:nvPr/>
        </p:nvSpPr>
        <p:spPr>
          <a:xfrm>
            <a:off x="5200650" y="1421130"/>
            <a:ext cx="2468563" cy="384175"/>
          </a:xfrm>
          <a:prstGeom prst="rect">
            <a:avLst/>
          </a:prstGeom>
          <a:noFill/>
          <a:ln w="9525">
            <a:noFill/>
          </a:ln>
        </p:spPr>
        <p:txBody>
          <a:bodyPr wrap="none" anchor="t">
            <a:spAutoFit/>
          </a:bodyPr>
          <a:lstStyle/>
          <a:p>
            <a:pPr lvl="0" indent="0"/>
            <a:r>
              <a:rPr lang="zh-CN" altLang="en-US" b="1" dirty="0">
                <a:solidFill>
                  <a:srgbClr val="000000"/>
                </a:solidFill>
                <a:latin typeface="微软雅黑" panose="020B0503020204020204" pitchFamily="2" charset="-122"/>
                <a:ea typeface="微软雅黑" panose="020B0503020204020204" pitchFamily="2" charset="-122"/>
                <a:sym typeface="宋体" panose="02010600030101010101" pitchFamily="2" charset="-122"/>
              </a:rPr>
              <a:t>标准：</a:t>
            </a:r>
            <a:r>
              <a:rPr lang="zh-CN" altLang="en-US" dirty="0">
                <a:solidFill>
                  <a:srgbClr val="000000"/>
                </a:solidFill>
                <a:latin typeface="微软雅黑" panose="020B0503020204020204" pitchFamily="2" charset="-122"/>
                <a:ea typeface="微软雅黑" panose="020B0503020204020204" pitchFamily="2" charset="-122"/>
                <a:sym typeface="宋体" panose="02010600030101010101" pitchFamily="2" charset="-122"/>
              </a:rPr>
              <a:t>接线符合规范。</a:t>
            </a:r>
            <a:endParaRPr lang="zh-CN" altLang="en-US" dirty="0">
              <a:solidFill>
                <a:srgbClr val="000000"/>
              </a:solidFill>
              <a:latin typeface="微软雅黑" panose="020B0503020204020204" pitchFamily="2" charset="-122"/>
              <a:ea typeface="微软雅黑" panose="020B0503020204020204" pitchFamily="2" charset="-122"/>
              <a:sym typeface="宋体" panose="02010600030101010101" pitchFamily="2" charset="-122"/>
            </a:endParaRPr>
          </a:p>
        </p:txBody>
      </p:sp>
      <p:pic>
        <p:nvPicPr>
          <p:cNvPr id="46084" name="图片 1" descr="IMG_20160910_110912"/>
          <p:cNvPicPr>
            <a:picLocks noChangeAspect="1"/>
          </p:cNvPicPr>
          <p:nvPr/>
        </p:nvPicPr>
        <p:blipFill>
          <a:blip r:embed="rId2" cstate="email"/>
          <a:stretch>
            <a:fillRect/>
          </a:stretch>
        </p:blipFill>
        <p:spPr>
          <a:xfrm>
            <a:off x="5081588" y="2742883"/>
            <a:ext cx="3559175" cy="3201987"/>
          </a:xfrm>
          <a:prstGeom prst="rect">
            <a:avLst/>
          </a:prstGeom>
          <a:noFill/>
          <a:ln w="9525">
            <a:noFill/>
          </a:ln>
        </p:spPr>
      </p:pic>
      <p:sp>
        <p:nvSpPr>
          <p:cNvPr id="46085" name="TextBox 14"/>
          <p:cNvSpPr/>
          <p:nvPr/>
        </p:nvSpPr>
        <p:spPr>
          <a:xfrm>
            <a:off x="271463" y="69850"/>
            <a:ext cx="2093912" cy="457200"/>
          </a:xfrm>
          <a:prstGeom prst="rect">
            <a:avLst/>
          </a:prstGeom>
          <a:solidFill>
            <a:srgbClr val="D8D8D8"/>
          </a:solidFill>
          <a:ln w="9525">
            <a:noFill/>
          </a:ln>
        </p:spPr>
        <p:txBody>
          <a:bodyPr wrap="square" anchor="t">
            <a:spAutoFit/>
          </a:bodyPr>
          <a:lstStyle/>
          <a:p>
            <a:pPr lvl="0" indent="0" algn="ctr"/>
            <a:r>
              <a:rPr lang="zh-CN" altLang="en-US" sz="2400" b="1" dirty="0">
                <a:latin typeface="Arial" panose="020B0604020202020204" pitchFamily="34" charset="0"/>
                <a:ea typeface="宋体" panose="02010600030101010101" pitchFamily="2" charset="-122"/>
                <a:sym typeface="Arial" panose="020B0604020202020204" pitchFamily="34" charset="0"/>
              </a:rPr>
              <a:t>五、电气设施</a:t>
            </a:r>
            <a:endParaRPr lang="zh-CN" altLang="en-US" sz="2400" b="1" dirty="0">
              <a:latin typeface="Arial" panose="020B0604020202020204" pitchFamily="34" charset="0"/>
              <a:ea typeface="宋体" panose="02010600030101010101" pitchFamily="2" charset="-122"/>
              <a:sym typeface="Arial" panose="020B0604020202020204" pitchFamily="34" charset="0"/>
            </a:endParaRPr>
          </a:p>
        </p:txBody>
      </p:sp>
      <p:grpSp>
        <p:nvGrpSpPr>
          <p:cNvPr id="46086" name="组合 46086"/>
          <p:cNvGrpSpPr/>
          <p:nvPr/>
        </p:nvGrpSpPr>
        <p:grpSpPr>
          <a:xfrm>
            <a:off x="4537075" y="1330325"/>
            <a:ext cx="142875" cy="5041900"/>
            <a:chOff x="0" y="0"/>
            <a:chExt cx="142876" cy="5857892"/>
          </a:xfrm>
        </p:grpSpPr>
        <p:sp>
          <p:nvSpPr>
            <p:cNvPr id="46087" name="矩形 18"/>
            <p:cNvSpPr/>
            <p:nvPr/>
          </p:nvSpPr>
          <p:spPr>
            <a:xfrm flipH="1">
              <a:off x="0" y="0"/>
              <a:ext cx="71439" cy="5857892"/>
            </a:xfrm>
            <a:prstGeom prst="rect">
              <a:avLst/>
            </a:prstGeom>
            <a:solidFill>
              <a:srgbClr val="FF000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FFFFFF"/>
                </a:solidFill>
                <a:ea typeface="宋体" panose="02010600030101010101" pitchFamily="2" charset="-122"/>
              </a:endParaRPr>
            </a:p>
          </p:txBody>
        </p:sp>
        <p:sp>
          <p:nvSpPr>
            <p:cNvPr id="46088" name="矩形 10"/>
            <p:cNvSpPr/>
            <p:nvPr/>
          </p:nvSpPr>
          <p:spPr>
            <a:xfrm flipH="1">
              <a:off x="71439" y="0"/>
              <a:ext cx="71437" cy="5857892"/>
            </a:xfrm>
            <a:prstGeom prst="rect">
              <a:avLst/>
            </a:prstGeom>
            <a:solidFill>
              <a:srgbClr val="00B05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00B050"/>
                </a:solidFill>
                <a:ea typeface="宋体" panose="02010600030101010101" pitchFamily="2" charset="-122"/>
              </a:endParaRPr>
            </a:p>
          </p:txBody>
        </p:sp>
      </p:grpSp>
      <p:sp>
        <p:nvSpPr>
          <p:cNvPr id="39942" name="圆角矩形标注 17"/>
          <p:cNvSpPr/>
          <p:nvPr/>
        </p:nvSpPr>
        <p:spPr>
          <a:xfrm>
            <a:off x="1650683" y="5694363"/>
            <a:ext cx="1357312" cy="601662"/>
          </a:xfrm>
          <a:prstGeom prst="wedgeRoundRectCallout">
            <a:avLst>
              <a:gd name="adj1" fmla="val 62144"/>
              <a:gd name="adj2" fmla="val -173736"/>
              <a:gd name="adj3" fmla="val 16667"/>
            </a:avLst>
          </a:prstGeom>
          <a:noFill/>
          <a:ln w="38100" cap="flat" cmpd="sng">
            <a:solidFill>
              <a:srgbClr val="FF0000"/>
            </a:solidFill>
            <a:prstDash val="solid"/>
            <a:bevel/>
            <a:headEnd type="none" w="med" len="med"/>
            <a:tailEnd type="none" w="med" len="med"/>
          </a:ln>
          <a:extLst>
            <a:ext uri="{909E8E84-426E-40DD-AFC4-6F175D3DCCD1}">
              <a14:hiddenFill xmlns:a14="http://schemas.microsoft.com/office/drawing/2010/main">
                <a:solidFill>
                  <a:srgbClr val="FFC000"/>
                </a:solidFill>
              </a14:hiddenFill>
            </a:ext>
          </a:extLst>
        </p:spPr>
        <p:txBody>
          <a:bodyPr anchor="t"/>
          <a:lstStyle/>
          <a:p>
            <a:pPr lvl="0" indent="0" algn="ctr"/>
            <a:r>
              <a:rPr lang="zh-CN" altLang="en-US" sz="1600" b="1" dirty="0">
                <a:latin typeface="Arial" panose="020B0604020202020204" pitchFamily="34" charset="0"/>
                <a:ea typeface="宋体" panose="02010600030101010101" pitchFamily="2" charset="-122"/>
                <a:sym typeface="Arial" panose="020B0604020202020204" pitchFamily="34" charset="0"/>
              </a:rPr>
              <a:t>安全出口标示牌不规范</a:t>
            </a:r>
            <a:endParaRPr lang="zh-CN" altLang="en-US" sz="1600" b="1" dirty="0">
              <a:latin typeface="Arial" panose="020B0604020202020204" pitchFamily="34" charset="0"/>
              <a:ea typeface="宋体" panose="02010600030101010101" pitchFamily="2" charset="-122"/>
              <a:sym typeface="Arial" panose="020B0604020202020204" pitchFamily="34" charset="0"/>
            </a:endParaRPr>
          </a:p>
        </p:txBody>
      </p:sp>
      <p:sp>
        <p:nvSpPr>
          <p:cNvPr id="2" name="圆角矩形标注 17"/>
          <p:cNvSpPr/>
          <p:nvPr/>
        </p:nvSpPr>
        <p:spPr>
          <a:xfrm>
            <a:off x="5294630" y="4242435"/>
            <a:ext cx="1040130" cy="601345"/>
          </a:xfrm>
          <a:prstGeom prst="wedgeRoundRectCallout">
            <a:avLst>
              <a:gd name="adj1" fmla="val 62144"/>
              <a:gd name="adj2" fmla="val -173736"/>
              <a:gd name="adj3" fmla="val 16667"/>
            </a:avLst>
          </a:prstGeom>
          <a:solidFill>
            <a:srgbClr val="FFC000"/>
          </a:solidFill>
          <a:ln w="19050" cap="flat" cmpd="sng">
            <a:solidFill>
              <a:srgbClr val="FFFF00"/>
            </a:solidFill>
            <a:prstDash val="solid"/>
            <a:bevel/>
            <a:headEnd type="none" w="med" len="med"/>
            <a:tailEnd type="none" w="med" len="med"/>
          </a:ln>
        </p:spPr>
        <p:txBody>
          <a:bodyPr anchor="t"/>
          <a:lstStyle/>
          <a:p>
            <a:pPr lvl="0" indent="0" algn="ctr"/>
            <a:r>
              <a:rPr lang="zh-CN" altLang="en-US" sz="1600" b="1" dirty="0">
                <a:latin typeface="Arial" panose="020B0604020202020204" pitchFamily="34" charset="0"/>
                <a:ea typeface="宋体" panose="02010600030101010101" pitchFamily="2" charset="-122"/>
                <a:sym typeface="Arial" panose="020B0604020202020204" pitchFamily="34" charset="0"/>
              </a:rPr>
              <a:t>接线符合规范</a:t>
            </a:r>
            <a:endParaRPr lang="zh-CN" altLang="en-US" sz="1600" b="1" dirty="0">
              <a:latin typeface="Arial" panose="020B0604020202020204" pitchFamily="34" charset="0"/>
              <a:ea typeface="宋体" panose="02010600030101010101" pitchFamily="2" charset="-122"/>
              <a:sym typeface="Arial" panose="020B0604020202020204"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标题 1"/>
          <p:cNvSpPr>
            <a:spLocks noGrp="1"/>
          </p:cNvSpPr>
          <p:nvPr>
            <p:ph type="ctrTitle"/>
          </p:nvPr>
        </p:nvSpPr>
        <p:spPr>
          <a:xfrm>
            <a:off x="628650" y="366713"/>
            <a:ext cx="7886700" cy="1325562"/>
          </a:xfrm>
          <a:noFill/>
          <a:ln>
            <a:noFill/>
          </a:ln>
        </p:spPr>
        <p:txBody>
          <a:bodyPr wrap="square" anchor="t"/>
          <a:lstStyle/>
          <a:p>
            <a:pPr algn="l">
              <a:buNone/>
            </a:pPr>
            <a:r>
              <a:rPr lang="en-US" altLang="x-none" sz="3600" kern="1200" dirty="0">
                <a:latin typeface="+mj-lt"/>
                <a:ea typeface="+mj-ea"/>
                <a:cs typeface="+mj-cs"/>
                <a:sym typeface="Arial" panose="020B0604020202020204" pitchFamily="34" charset="0"/>
              </a:rPr>
              <a:t> </a:t>
            </a:r>
            <a:endParaRPr lang="en-US" altLang="x-none" sz="3600" kern="1200" dirty="0">
              <a:latin typeface="+mj-lt"/>
              <a:ea typeface="+mj-ea"/>
              <a:cs typeface="+mj-cs"/>
              <a:sym typeface="Arial" panose="020B0604020202020204" pitchFamily="34" charset="0"/>
            </a:endParaRPr>
          </a:p>
        </p:txBody>
      </p:sp>
      <p:sp>
        <p:nvSpPr>
          <p:cNvPr id="47106" name="内容占位符 2"/>
          <p:cNvSpPr>
            <a:spLocks noGrp="1"/>
          </p:cNvSpPr>
          <p:nvPr>
            <p:ph sz="half"/>
          </p:nvPr>
        </p:nvSpPr>
        <p:spPr>
          <a:xfrm>
            <a:off x="569913" y="1413193"/>
            <a:ext cx="4110037" cy="950912"/>
          </a:xfrm>
          <a:prstGeom prst="rect">
            <a:avLst/>
          </a:prstGeom>
          <a:noFill/>
          <a:ln w="9525">
            <a:noFill/>
          </a:ln>
        </p:spPr>
        <p:txBody>
          <a:bodyPr wrap="square" anchor="t"/>
          <a:lstStyle>
            <a:lvl1pPr lvl="0">
              <a:defRPr sz="2800" kern="1200"/>
            </a:lvl1pPr>
            <a:lvl2pPr lvl="1">
              <a:defRPr sz="2400" kern="1200"/>
            </a:lvl2pPr>
            <a:lvl3pPr lvl="2">
              <a:defRPr sz="2000" kern="1200"/>
            </a:lvl3pPr>
            <a:lvl4pPr lvl="3">
              <a:defRPr sz="1800" kern="1200"/>
            </a:lvl4pPr>
            <a:lvl5pPr lvl="4">
              <a:defRPr sz="1800" kern="1200"/>
            </a:lvl5pPr>
          </a:lstStyle>
          <a:p>
            <a:pPr marL="0" lvl="0" indent="0">
              <a:lnSpc>
                <a:spcPct val="120000"/>
              </a:lnSpc>
              <a:buNone/>
            </a:pPr>
            <a:r>
              <a:rPr lang="zh-CN" altLang="en-US" sz="1800" b="1" dirty="0">
                <a:latin typeface="微软雅黑" panose="020B0503020204020204" pitchFamily="2" charset="-122"/>
                <a:ea typeface="微软雅黑" panose="020B0503020204020204" pitchFamily="2" charset="-122"/>
                <a:sym typeface="微软雅黑" panose="020B0503020204020204" pitchFamily="2" charset="-122"/>
              </a:rPr>
              <a:t>隐患：</a:t>
            </a:r>
            <a:r>
              <a:rPr lang="zh-CN" altLang="en-US" sz="1800" dirty="0">
                <a:latin typeface="微软雅黑" panose="020B0503020204020204" pitchFamily="2" charset="-122"/>
                <a:ea typeface="微软雅黑" panose="020B0503020204020204" pitchFamily="2" charset="-122"/>
                <a:sym typeface="微软雅黑" panose="020B0503020204020204" pitchFamily="2" charset="-122"/>
              </a:rPr>
              <a:t>监控电源接线不规范。</a:t>
            </a:r>
            <a:endParaRPr lang="zh-CN" altLang="en-US" sz="1800" dirty="0">
              <a:latin typeface="微软雅黑" panose="020B0503020204020204" pitchFamily="2" charset="-122"/>
              <a:ea typeface="微软雅黑" panose="020B0503020204020204" pitchFamily="2" charset="-122"/>
              <a:sym typeface="微软雅黑" panose="020B0503020204020204" pitchFamily="2" charset="-122"/>
            </a:endParaRPr>
          </a:p>
          <a:p>
            <a:pPr marL="0" lvl="0" indent="0">
              <a:lnSpc>
                <a:spcPct val="120000"/>
              </a:lnSpc>
              <a:buNone/>
            </a:pPr>
            <a:r>
              <a:rPr lang="zh-CN" altLang="en-US" sz="1800" b="1" dirty="0">
                <a:latin typeface="微软雅黑" panose="020B0503020204020204" pitchFamily="2" charset="-122"/>
                <a:ea typeface="微软雅黑" panose="020B0503020204020204" pitchFamily="2" charset="-122"/>
                <a:sym typeface="微软雅黑" panose="020B0503020204020204" pitchFamily="2" charset="-122"/>
              </a:rPr>
              <a:t>危害：</a:t>
            </a:r>
            <a:r>
              <a:rPr lang="zh-CN" altLang="en-US" sz="1800" dirty="0">
                <a:latin typeface="微软雅黑" panose="020B0503020204020204" pitchFamily="2" charset="-122"/>
                <a:ea typeface="微软雅黑" panose="020B0503020204020204" pitchFamily="2" charset="-122"/>
                <a:sym typeface="微软雅黑" panose="020B0503020204020204" pitchFamily="2" charset="-122"/>
              </a:rPr>
              <a:t>易造成电缆损伤诱发触电事故。</a:t>
            </a:r>
            <a:endParaRPr lang="zh-CN" altLang="en-US" sz="1800" dirty="0">
              <a:latin typeface="微软雅黑" panose="020B0503020204020204" pitchFamily="2" charset="-122"/>
              <a:ea typeface="微软雅黑" panose="020B0503020204020204" pitchFamily="2" charset="-122"/>
              <a:sym typeface="微软雅黑" panose="020B0503020204020204" pitchFamily="2" charset="-122"/>
            </a:endParaRPr>
          </a:p>
        </p:txBody>
      </p:sp>
      <p:pic>
        <p:nvPicPr>
          <p:cNvPr id="47107" name="图片 4" descr="截图20160824164620"/>
          <p:cNvPicPr>
            <a:picLocks noChangeAspect="1"/>
          </p:cNvPicPr>
          <p:nvPr/>
        </p:nvPicPr>
        <p:blipFill>
          <a:blip r:embed="rId1" cstate="email"/>
          <a:stretch>
            <a:fillRect/>
          </a:stretch>
        </p:blipFill>
        <p:spPr>
          <a:xfrm>
            <a:off x="768668" y="2481263"/>
            <a:ext cx="3392487" cy="3543300"/>
          </a:xfrm>
          <a:prstGeom prst="rect">
            <a:avLst/>
          </a:prstGeom>
          <a:noFill/>
          <a:ln w="9525">
            <a:noFill/>
          </a:ln>
        </p:spPr>
      </p:pic>
      <p:sp>
        <p:nvSpPr>
          <p:cNvPr id="47108" name="文本框 3"/>
          <p:cNvSpPr/>
          <p:nvPr/>
        </p:nvSpPr>
        <p:spPr>
          <a:xfrm>
            <a:off x="5128578" y="1413510"/>
            <a:ext cx="3154362" cy="392113"/>
          </a:xfrm>
          <a:prstGeom prst="rect">
            <a:avLst/>
          </a:prstGeom>
          <a:noFill/>
          <a:ln w="9525">
            <a:noFill/>
          </a:ln>
        </p:spPr>
        <p:txBody>
          <a:bodyPr wrap="none" anchor="t">
            <a:spAutoFit/>
          </a:bodyPr>
          <a:lstStyle/>
          <a:p>
            <a:pPr lvl="0" indent="0">
              <a:lnSpc>
                <a:spcPct val="110000"/>
              </a:lnSpc>
            </a:pPr>
            <a:r>
              <a:rPr lang="zh-CN" altLang="en-US" b="1" dirty="0">
                <a:solidFill>
                  <a:srgbClr val="000000"/>
                </a:solidFill>
                <a:latin typeface="微软雅黑" panose="020B0503020204020204" pitchFamily="2" charset="-122"/>
                <a:ea typeface="微软雅黑" panose="020B0503020204020204" pitchFamily="2" charset="-122"/>
                <a:sym typeface="宋体" panose="02010600030101010101" pitchFamily="2" charset="-122"/>
              </a:rPr>
              <a:t>标准：</a:t>
            </a:r>
            <a:r>
              <a:rPr lang="zh-CN" altLang="en-US" dirty="0">
                <a:solidFill>
                  <a:srgbClr val="000000"/>
                </a:solidFill>
                <a:latin typeface="微软雅黑" panose="020B0503020204020204" pitchFamily="2" charset="-122"/>
                <a:ea typeface="微软雅黑" panose="020B0503020204020204" pitchFamily="2" charset="-122"/>
                <a:sym typeface="宋体" panose="02010600030101010101" pitchFamily="2" charset="-122"/>
              </a:rPr>
              <a:t>电源箱接线符合规范。</a:t>
            </a:r>
            <a:endParaRPr lang="zh-CN" altLang="en-US" dirty="0">
              <a:solidFill>
                <a:srgbClr val="000000"/>
              </a:solidFill>
              <a:latin typeface="微软雅黑" panose="020B0503020204020204" pitchFamily="2" charset="-122"/>
              <a:ea typeface="微软雅黑" panose="020B0503020204020204" pitchFamily="2" charset="-122"/>
              <a:sym typeface="宋体" panose="02010600030101010101" pitchFamily="2" charset="-122"/>
            </a:endParaRPr>
          </a:p>
        </p:txBody>
      </p:sp>
      <p:pic>
        <p:nvPicPr>
          <p:cNvPr id="47109" name="图片 1" descr="IMG_20160910_110936"/>
          <p:cNvPicPr>
            <a:picLocks noChangeAspect="1"/>
          </p:cNvPicPr>
          <p:nvPr/>
        </p:nvPicPr>
        <p:blipFill>
          <a:blip r:embed="rId2" cstate="email"/>
          <a:stretch>
            <a:fillRect/>
          </a:stretch>
        </p:blipFill>
        <p:spPr>
          <a:xfrm>
            <a:off x="5128578" y="2481263"/>
            <a:ext cx="3544887" cy="3543300"/>
          </a:xfrm>
          <a:prstGeom prst="rect">
            <a:avLst/>
          </a:prstGeom>
          <a:noFill/>
          <a:ln w="9525">
            <a:noFill/>
          </a:ln>
        </p:spPr>
      </p:pic>
      <p:sp>
        <p:nvSpPr>
          <p:cNvPr id="47110" name="TextBox 14"/>
          <p:cNvSpPr/>
          <p:nvPr/>
        </p:nvSpPr>
        <p:spPr>
          <a:xfrm>
            <a:off x="271463" y="69850"/>
            <a:ext cx="2093912" cy="457200"/>
          </a:xfrm>
          <a:prstGeom prst="rect">
            <a:avLst/>
          </a:prstGeom>
          <a:solidFill>
            <a:srgbClr val="D8D8D8"/>
          </a:solidFill>
          <a:ln w="9525">
            <a:noFill/>
          </a:ln>
        </p:spPr>
        <p:txBody>
          <a:bodyPr wrap="square" anchor="t">
            <a:spAutoFit/>
          </a:bodyPr>
          <a:lstStyle/>
          <a:p>
            <a:pPr lvl="0" indent="0" algn="ctr"/>
            <a:r>
              <a:rPr lang="zh-CN" altLang="en-US" sz="2400" b="1" dirty="0">
                <a:latin typeface="Arial" panose="020B0604020202020204" pitchFamily="34" charset="0"/>
                <a:ea typeface="宋体" panose="02010600030101010101" pitchFamily="2" charset="-122"/>
                <a:sym typeface="Arial" panose="020B0604020202020204" pitchFamily="34" charset="0"/>
              </a:rPr>
              <a:t>五、电气设施</a:t>
            </a:r>
            <a:endParaRPr lang="zh-CN" altLang="en-US" sz="2400" b="1" dirty="0">
              <a:latin typeface="Arial" panose="020B0604020202020204" pitchFamily="34" charset="0"/>
              <a:ea typeface="宋体" panose="02010600030101010101" pitchFamily="2" charset="-122"/>
              <a:sym typeface="Arial" panose="020B0604020202020204" pitchFamily="34" charset="0"/>
            </a:endParaRPr>
          </a:p>
        </p:txBody>
      </p:sp>
      <p:grpSp>
        <p:nvGrpSpPr>
          <p:cNvPr id="47111" name="组合 47111"/>
          <p:cNvGrpSpPr/>
          <p:nvPr/>
        </p:nvGrpSpPr>
        <p:grpSpPr>
          <a:xfrm>
            <a:off x="4537075" y="1413510"/>
            <a:ext cx="142875" cy="5041900"/>
            <a:chOff x="0" y="0"/>
            <a:chExt cx="142876" cy="5857892"/>
          </a:xfrm>
        </p:grpSpPr>
        <p:sp>
          <p:nvSpPr>
            <p:cNvPr id="47112" name="矩形 18"/>
            <p:cNvSpPr/>
            <p:nvPr/>
          </p:nvSpPr>
          <p:spPr>
            <a:xfrm flipH="1">
              <a:off x="0" y="0"/>
              <a:ext cx="71439" cy="5857892"/>
            </a:xfrm>
            <a:prstGeom prst="rect">
              <a:avLst/>
            </a:prstGeom>
            <a:solidFill>
              <a:srgbClr val="FF000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FFFFFF"/>
                </a:solidFill>
                <a:ea typeface="宋体" panose="02010600030101010101" pitchFamily="2" charset="-122"/>
              </a:endParaRPr>
            </a:p>
          </p:txBody>
        </p:sp>
        <p:sp>
          <p:nvSpPr>
            <p:cNvPr id="47113" name="矩形 2"/>
            <p:cNvSpPr/>
            <p:nvPr/>
          </p:nvSpPr>
          <p:spPr>
            <a:xfrm flipH="1">
              <a:off x="71439" y="0"/>
              <a:ext cx="71437" cy="5857892"/>
            </a:xfrm>
            <a:prstGeom prst="rect">
              <a:avLst/>
            </a:prstGeom>
            <a:solidFill>
              <a:srgbClr val="00B05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00B050"/>
                </a:solidFill>
                <a:ea typeface="宋体" panose="02010600030101010101" pitchFamily="2" charset="-122"/>
              </a:endParaRPr>
            </a:p>
          </p:txBody>
        </p:sp>
      </p:grpSp>
      <p:sp>
        <p:nvSpPr>
          <p:cNvPr id="2" name="圆角矩形标注 17"/>
          <p:cNvSpPr/>
          <p:nvPr/>
        </p:nvSpPr>
        <p:spPr>
          <a:xfrm>
            <a:off x="7475220" y="5423535"/>
            <a:ext cx="1040130" cy="601345"/>
          </a:xfrm>
          <a:prstGeom prst="wedgeRoundRectCallout">
            <a:avLst>
              <a:gd name="adj1" fmla="val -96825"/>
              <a:gd name="adj2" fmla="val -143453"/>
              <a:gd name="adj3" fmla="val 16667"/>
            </a:avLst>
          </a:prstGeom>
          <a:solidFill>
            <a:srgbClr val="FFC000"/>
          </a:solidFill>
          <a:ln w="19050" cap="flat" cmpd="sng">
            <a:solidFill>
              <a:srgbClr val="FFFF00"/>
            </a:solidFill>
            <a:prstDash val="solid"/>
            <a:bevel/>
            <a:headEnd type="none" w="med" len="med"/>
            <a:tailEnd type="none" w="med" len="med"/>
          </a:ln>
        </p:spPr>
        <p:txBody>
          <a:bodyPr anchor="t"/>
          <a:lstStyle/>
          <a:p>
            <a:pPr lvl="0" indent="0" algn="ctr"/>
            <a:r>
              <a:rPr lang="zh-CN" altLang="en-US" sz="1600" b="1" dirty="0">
                <a:latin typeface="Arial" panose="020B0604020202020204" pitchFamily="34" charset="0"/>
                <a:ea typeface="宋体" panose="02010600030101010101" pitchFamily="2" charset="-122"/>
                <a:sym typeface="Arial" panose="020B0604020202020204" pitchFamily="34" charset="0"/>
              </a:rPr>
              <a:t>接线符合规范</a:t>
            </a:r>
            <a:endParaRPr lang="zh-CN" altLang="en-US" sz="1600" b="1" dirty="0">
              <a:latin typeface="Arial" panose="020B0604020202020204" pitchFamily="34" charset="0"/>
              <a:ea typeface="宋体" panose="02010600030101010101" pitchFamily="2" charset="-122"/>
              <a:sym typeface="Arial" panose="020B0604020202020204" pitchFamily="34" charset="0"/>
            </a:endParaRPr>
          </a:p>
        </p:txBody>
      </p:sp>
      <p:sp>
        <p:nvSpPr>
          <p:cNvPr id="48139" name="圆角矩形标注 1"/>
          <p:cNvSpPr/>
          <p:nvPr/>
        </p:nvSpPr>
        <p:spPr>
          <a:xfrm>
            <a:off x="628650" y="5659755"/>
            <a:ext cx="1136650" cy="365125"/>
          </a:xfrm>
          <a:prstGeom prst="wedgeRoundRectCallout">
            <a:avLst>
              <a:gd name="adj1" fmla="val 27486"/>
              <a:gd name="adj2" fmla="val -283565"/>
              <a:gd name="adj3" fmla="val 16667"/>
            </a:avLst>
          </a:prstGeom>
          <a:noFill/>
          <a:ln w="28575" cap="flat" cmpd="sng">
            <a:solidFill>
              <a:srgbClr val="FF0000"/>
            </a:solidFill>
            <a:prstDash val="solid"/>
            <a:bevel/>
            <a:headEnd type="none" w="med" len="med"/>
            <a:tailEnd type="none" w="med" len="med"/>
          </a:ln>
        </p:spPr>
        <p:txBody>
          <a:bodyPr wrap="square" anchor="t"/>
          <a:lstStyle/>
          <a:p>
            <a:pPr lvl="0" indent="0" eaLnBrk="0" hangingPunct="0">
              <a:buNone/>
            </a:pPr>
            <a:r>
              <a:rPr lang="zh-CN" altLang="en-US" sz="1400" b="1" dirty="0">
                <a:latin typeface="华文中宋" panose="02010600040101010101" pitchFamily="2" charset="-122"/>
                <a:ea typeface="华文中宋" panose="02010600040101010101" pitchFamily="2" charset="-122"/>
                <a:sym typeface="华文中宋" panose="02010600040101010101" pitchFamily="2" charset="-122"/>
              </a:rPr>
              <a:t>接线不规范</a:t>
            </a:r>
            <a:endParaRPr lang="en-US" altLang="zh-CN" sz="1400" b="1" dirty="0">
              <a:latin typeface="华文中宋" panose="02010600040101010101" pitchFamily="2" charset="-122"/>
              <a:ea typeface="华文中宋" panose="02010600040101010101" pitchFamily="2" charset="-122"/>
              <a:sym typeface="华文中宋" panose="02010600040101010101" pitchFamily="2" charset="-122"/>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标题 1"/>
          <p:cNvSpPr>
            <a:spLocks noGrp="1"/>
          </p:cNvSpPr>
          <p:nvPr>
            <p:ph type="ctrTitle"/>
          </p:nvPr>
        </p:nvSpPr>
        <p:spPr>
          <a:xfrm>
            <a:off x="628650" y="366713"/>
            <a:ext cx="7886700" cy="1325562"/>
          </a:xfrm>
          <a:noFill/>
          <a:ln>
            <a:noFill/>
          </a:ln>
        </p:spPr>
        <p:txBody>
          <a:bodyPr wrap="square" anchor="t"/>
          <a:lstStyle/>
          <a:p>
            <a:pPr algn="l">
              <a:buNone/>
            </a:pPr>
            <a:r>
              <a:rPr lang="en-US" altLang="x-none" sz="3600" kern="1200" dirty="0">
                <a:latin typeface="+mj-lt"/>
                <a:ea typeface="+mj-ea"/>
                <a:cs typeface="+mj-cs"/>
                <a:sym typeface="Arial" panose="020B0604020202020204" pitchFamily="34" charset="0"/>
              </a:rPr>
              <a:t>  </a:t>
            </a:r>
            <a:endParaRPr lang="en-US" altLang="x-none" sz="3600" kern="1200" dirty="0">
              <a:latin typeface="+mj-lt"/>
              <a:ea typeface="+mj-ea"/>
              <a:cs typeface="+mj-cs"/>
              <a:sym typeface="Arial" panose="020B0604020202020204" pitchFamily="34" charset="0"/>
            </a:endParaRPr>
          </a:p>
        </p:txBody>
      </p:sp>
      <p:sp>
        <p:nvSpPr>
          <p:cNvPr id="48130" name="内容占位符 2"/>
          <p:cNvSpPr>
            <a:spLocks noGrp="1"/>
          </p:cNvSpPr>
          <p:nvPr>
            <p:ph sz="half"/>
          </p:nvPr>
        </p:nvSpPr>
        <p:spPr>
          <a:xfrm>
            <a:off x="373063" y="1457325"/>
            <a:ext cx="3867150" cy="1085850"/>
          </a:xfrm>
          <a:prstGeom prst="rect">
            <a:avLst/>
          </a:prstGeom>
          <a:noFill/>
          <a:ln w="9525">
            <a:noFill/>
          </a:ln>
        </p:spPr>
        <p:txBody>
          <a:bodyPr wrap="square" anchor="t"/>
          <a:lstStyle>
            <a:lvl1pPr lvl="0">
              <a:defRPr sz="2800" kern="1200"/>
            </a:lvl1pPr>
            <a:lvl2pPr lvl="1">
              <a:defRPr sz="2400" kern="1200"/>
            </a:lvl2pPr>
            <a:lvl3pPr lvl="2">
              <a:defRPr sz="2000" kern="1200"/>
            </a:lvl3pPr>
            <a:lvl4pPr lvl="3">
              <a:defRPr sz="1800" kern="1200"/>
            </a:lvl4pPr>
            <a:lvl5pPr lvl="4">
              <a:defRPr sz="1800" kern="1200"/>
            </a:lvl5pPr>
          </a:lstStyle>
          <a:p>
            <a:pPr marL="0" lvl="0" indent="0">
              <a:lnSpc>
                <a:spcPct val="120000"/>
              </a:lnSpc>
              <a:buNone/>
            </a:pPr>
            <a:r>
              <a:rPr lang="zh-CN" altLang="en-US" sz="1800" b="1" dirty="0">
                <a:latin typeface="微软雅黑" panose="020B0503020204020204" pitchFamily="2" charset="-122"/>
                <a:ea typeface="微软雅黑" panose="020B0503020204020204" pitchFamily="2" charset="-122"/>
                <a:sym typeface="微软雅黑" panose="020B0503020204020204" pitchFamily="2" charset="-122"/>
              </a:rPr>
              <a:t>隐患：</a:t>
            </a:r>
            <a:r>
              <a:rPr lang="zh-CN" altLang="en-US" sz="1800" dirty="0">
                <a:latin typeface="微软雅黑" panose="020B0503020204020204" pitchFamily="2" charset="-122"/>
                <a:ea typeface="微软雅黑" panose="020B0503020204020204" pitchFamily="2" charset="-122"/>
                <a:sym typeface="微软雅黑" panose="020B0503020204020204" pitchFamily="2" charset="-122"/>
              </a:rPr>
              <a:t>化水照明箱接线凌乱，绝缘线   色接反。</a:t>
            </a:r>
            <a:endParaRPr lang="zh-CN" altLang="en-US" sz="1800" dirty="0">
              <a:latin typeface="微软雅黑" panose="020B0503020204020204" pitchFamily="2" charset="-122"/>
              <a:ea typeface="微软雅黑" panose="020B0503020204020204" pitchFamily="2" charset="-122"/>
              <a:sym typeface="微软雅黑" panose="020B0503020204020204" pitchFamily="2" charset="-122"/>
            </a:endParaRPr>
          </a:p>
          <a:p>
            <a:pPr marL="0" lvl="0" indent="0">
              <a:lnSpc>
                <a:spcPct val="120000"/>
              </a:lnSpc>
              <a:buNone/>
            </a:pPr>
            <a:r>
              <a:rPr lang="zh-CN" altLang="en-US" sz="1800" b="1" dirty="0">
                <a:latin typeface="微软雅黑" panose="020B0503020204020204" pitchFamily="2" charset="-122"/>
                <a:ea typeface="微软雅黑" panose="020B0503020204020204" pitchFamily="2" charset="-122"/>
                <a:sym typeface="微软雅黑" panose="020B0503020204020204" pitchFamily="2" charset="-122"/>
              </a:rPr>
              <a:t>危害：</a:t>
            </a:r>
            <a:r>
              <a:rPr lang="zh-CN" altLang="en-US" sz="1800" dirty="0">
                <a:latin typeface="微软雅黑" panose="020B0503020204020204" pitchFamily="2" charset="-122"/>
                <a:ea typeface="微软雅黑" panose="020B0503020204020204" pitchFamily="2" charset="-122"/>
                <a:sym typeface="微软雅黑" panose="020B0503020204020204" pitchFamily="2" charset="-122"/>
              </a:rPr>
              <a:t>诱发触电事故。</a:t>
            </a:r>
            <a:endParaRPr lang="zh-CN" altLang="en-US" sz="1800" dirty="0">
              <a:latin typeface="微软雅黑" panose="020B0503020204020204" pitchFamily="2" charset="-122"/>
              <a:ea typeface="微软雅黑" panose="020B0503020204020204" pitchFamily="2" charset="-122"/>
              <a:sym typeface="微软雅黑" panose="020B0503020204020204" pitchFamily="2" charset="-122"/>
            </a:endParaRPr>
          </a:p>
          <a:p>
            <a:pPr marL="0" lvl="0" indent="0">
              <a:buNone/>
            </a:pPr>
            <a:endParaRPr lang="zh-CN" altLang="en-US" sz="1600" dirty="0"/>
          </a:p>
          <a:p>
            <a:pPr marL="0" lvl="0" indent="0">
              <a:buNone/>
            </a:pPr>
            <a:endParaRPr lang="zh-CN" altLang="en-US" sz="1600" dirty="0"/>
          </a:p>
        </p:txBody>
      </p:sp>
      <p:pic>
        <p:nvPicPr>
          <p:cNvPr id="48131" name="图片 4" descr="截图20160824171322"/>
          <p:cNvPicPr>
            <a:picLocks noChangeAspect="1"/>
          </p:cNvPicPr>
          <p:nvPr/>
        </p:nvPicPr>
        <p:blipFill>
          <a:blip r:embed="rId1" cstate="email"/>
          <a:stretch>
            <a:fillRect/>
          </a:stretch>
        </p:blipFill>
        <p:spPr>
          <a:xfrm>
            <a:off x="631508" y="2698433"/>
            <a:ext cx="3351212" cy="3276600"/>
          </a:xfrm>
          <a:prstGeom prst="rect">
            <a:avLst/>
          </a:prstGeom>
          <a:noFill/>
          <a:ln w="9525">
            <a:noFill/>
          </a:ln>
        </p:spPr>
      </p:pic>
      <p:sp>
        <p:nvSpPr>
          <p:cNvPr id="48132" name="文本框 3"/>
          <p:cNvSpPr/>
          <p:nvPr/>
        </p:nvSpPr>
        <p:spPr>
          <a:xfrm>
            <a:off x="5156200" y="1457008"/>
            <a:ext cx="3154680" cy="384810"/>
          </a:xfrm>
          <a:prstGeom prst="rect">
            <a:avLst/>
          </a:prstGeom>
          <a:noFill/>
          <a:ln w="9525">
            <a:noFill/>
          </a:ln>
        </p:spPr>
        <p:txBody>
          <a:bodyPr wrap="none" anchor="t">
            <a:spAutoFit/>
          </a:bodyPr>
          <a:lstStyle/>
          <a:p>
            <a:pPr lvl="0" indent="0"/>
            <a:r>
              <a:rPr lang="zh-CN" altLang="en-US" b="1" dirty="0">
                <a:solidFill>
                  <a:srgbClr val="000000"/>
                </a:solidFill>
                <a:latin typeface="微软雅黑" panose="020B0503020204020204" pitchFamily="2" charset="-122"/>
                <a:ea typeface="微软雅黑" panose="020B0503020204020204" pitchFamily="2" charset="-122"/>
                <a:sym typeface="宋体" panose="02010600030101010101" pitchFamily="2" charset="-122"/>
              </a:rPr>
              <a:t>标准：</a:t>
            </a:r>
            <a:r>
              <a:rPr lang="zh-CN" altLang="en-US" dirty="0">
                <a:solidFill>
                  <a:srgbClr val="000000"/>
                </a:solidFill>
                <a:latin typeface="微软雅黑" panose="020B0503020204020204" pitchFamily="2" charset="-122"/>
                <a:ea typeface="微软雅黑" panose="020B0503020204020204" pitchFamily="2" charset="-122"/>
                <a:sym typeface="宋体" panose="02010600030101010101" pitchFamily="2" charset="-122"/>
              </a:rPr>
              <a:t>照明箱接线标准完好。</a:t>
            </a:r>
            <a:endParaRPr lang="zh-CN" altLang="en-US" dirty="0">
              <a:solidFill>
                <a:srgbClr val="000000"/>
              </a:solidFill>
              <a:latin typeface="微软雅黑" panose="020B0503020204020204" pitchFamily="2" charset="-122"/>
              <a:ea typeface="微软雅黑" panose="020B0503020204020204" pitchFamily="2" charset="-122"/>
              <a:sym typeface="宋体" panose="02010600030101010101" pitchFamily="2" charset="-122"/>
            </a:endParaRPr>
          </a:p>
        </p:txBody>
      </p:sp>
      <p:pic>
        <p:nvPicPr>
          <p:cNvPr id="48133" name="图片 1" descr="IMG_20160910_111004"/>
          <p:cNvPicPr>
            <a:picLocks noChangeAspect="1"/>
          </p:cNvPicPr>
          <p:nvPr/>
        </p:nvPicPr>
        <p:blipFill>
          <a:blip r:embed="rId2" cstate="email"/>
          <a:stretch>
            <a:fillRect/>
          </a:stretch>
        </p:blipFill>
        <p:spPr>
          <a:xfrm>
            <a:off x="5156200" y="2686050"/>
            <a:ext cx="3302000" cy="3302000"/>
          </a:xfrm>
          <a:prstGeom prst="rect">
            <a:avLst/>
          </a:prstGeom>
          <a:noFill/>
          <a:ln w="9525">
            <a:noFill/>
          </a:ln>
        </p:spPr>
      </p:pic>
      <p:sp>
        <p:nvSpPr>
          <p:cNvPr id="48134" name="TextBox 14"/>
          <p:cNvSpPr/>
          <p:nvPr/>
        </p:nvSpPr>
        <p:spPr>
          <a:xfrm>
            <a:off x="271463" y="69850"/>
            <a:ext cx="2093912" cy="457200"/>
          </a:xfrm>
          <a:prstGeom prst="rect">
            <a:avLst/>
          </a:prstGeom>
          <a:solidFill>
            <a:srgbClr val="D8D8D8"/>
          </a:solidFill>
          <a:ln w="9525">
            <a:noFill/>
          </a:ln>
        </p:spPr>
        <p:txBody>
          <a:bodyPr wrap="square" anchor="t">
            <a:spAutoFit/>
          </a:bodyPr>
          <a:lstStyle/>
          <a:p>
            <a:pPr lvl="0" indent="0" algn="ctr"/>
            <a:r>
              <a:rPr lang="zh-CN" altLang="en-US" sz="2400" b="1" dirty="0">
                <a:latin typeface="Arial" panose="020B0604020202020204" pitchFamily="34" charset="0"/>
                <a:ea typeface="宋体" panose="02010600030101010101" pitchFamily="2" charset="-122"/>
                <a:sym typeface="Arial" panose="020B0604020202020204" pitchFamily="34" charset="0"/>
              </a:rPr>
              <a:t>五、电气设施</a:t>
            </a:r>
            <a:endParaRPr lang="zh-CN" altLang="en-US" sz="2400" b="1" dirty="0">
              <a:latin typeface="Arial" panose="020B0604020202020204" pitchFamily="34" charset="0"/>
              <a:ea typeface="宋体" panose="02010600030101010101" pitchFamily="2" charset="-122"/>
              <a:sym typeface="Arial" panose="020B0604020202020204" pitchFamily="34" charset="0"/>
            </a:endParaRPr>
          </a:p>
        </p:txBody>
      </p:sp>
      <p:grpSp>
        <p:nvGrpSpPr>
          <p:cNvPr id="48135" name="组合 48135"/>
          <p:cNvGrpSpPr/>
          <p:nvPr/>
        </p:nvGrpSpPr>
        <p:grpSpPr>
          <a:xfrm>
            <a:off x="4537075" y="1254125"/>
            <a:ext cx="142875" cy="5041900"/>
            <a:chOff x="0" y="0"/>
            <a:chExt cx="142876" cy="5857892"/>
          </a:xfrm>
        </p:grpSpPr>
        <p:sp>
          <p:nvSpPr>
            <p:cNvPr id="48136" name="矩形 18"/>
            <p:cNvSpPr/>
            <p:nvPr/>
          </p:nvSpPr>
          <p:spPr>
            <a:xfrm flipH="1">
              <a:off x="0" y="0"/>
              <a:ext cx="71439" cy="5857892"/>
            </a:xfrm>
            <a:prstGeom prst="rect">
              <a:avLst/>
            </a:prstGeom>
            <a:solidFill>
              <a:srgbClr val="FF000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FFFFFF"/>
                </a:solidFill>
                <a:ea typeface="宋体" panose="02010600030101010101" pitchFamily="2" charset="-122"/>
              </a:endParaRPr>
            </a:p>
          </p:txBody>
        </p:sp>
        <p:sp>
          <p:nvSpPr>
            <p:cNvPr id="48137" name="矩形 2"/>
            <p:cNvSpPr/>
            <p:nvPr/>
          </p:nvSpPr>
          <p:spPr>
            <a:xfrm flipH="1">
              <a:off x="71439" y="0"/>
              <a:ext cx="71437" cy="5857892"/>
            </a:xfrm>
            <a:prstGeom prst="rect">
              <a:avLst/>
            </a:prstGeom>
            <a:solidFill>
              <a:srgbClr val="00B05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00B050"/>
                </a:solidFill>
                <a:ea typeface="宋体" panose="02010600030101010101" pitchFamily="2" charset="-122"/>
              </a:endParaRPr>
            </a:p>
          </p:txBody>
        </p:sp>
      </p:grpSp>
      <p:sp>
        <p:nvSpPr>
          <p:cNvPr id="48138" name="圆角矩形标注 9"/>
          <p:cNvSpPr/>
          <p:nvPr/>
        </p:nvSpPr>
        <p:spPr>
          <a:xfrm>
            <a:off x="6469063" y="5857875"/>
            <a:ext cx="1503362" cy="365125"/>
          </a:xfrm>
          <a:prstGeom prst="wedgeRoundRectCallout">
            <a:avLst>
              <a:gd name="adj1" fmla="val -28194"/>
              <a:gd name="adj2" fmla="val -244352"/>
              <a:gd name="adj3" fmla="val 16667"/>
            </a:avLst>
          </a:prstGeom>
          <a:solidFill>
            <a:srgbClr val="FFFF00"/>
          </a:solidFill>
          <a:ln w="9525" cap="flat" cmpd="sng">
            <a:solidFill>
              <a:srgbClr val="FFFF00"/>
            </a:solidFill>
            <a:prstDash val="solid"/>
            <a:bevel/>
            <a:headEnd type="none" w="med" len="med"/>
            <a:tailEnd type="none" w="med" len="med"/>
          </a:ln>
        </p:spPr>
        <p:txBody>
          <a:bodyPr wrap="square" anchor="t"/>
          <a:lstStyle/>
          <a:p>
            <a:pPr lvl="0" indent="0" eaLnBrk="0" hangingPunct="0">
              <a:buNone/>
            </a:pPr>
            <a:r>
              <a:rPr lang="zh-CN" altLang="en-US" sz="1400" b="1" dirty="0">
                <a:latin typeface="华文中宋" panose="02010600040101010101" pitchFamily="2" charset="-122"/>
                <a:ea typeface="华文中宋" panose="02010600040101010101" pitchFamily="2" charset="-122"/>
                <a:sym typeface="华文中宋" panose="02010600040101010101" pitchFamily="2" charset="-122"/>
              </a:rPr>
              <a:t>接线标准完好</a:t>
            </a:r>
            <a:endParaRPr lang="zh-CN" altLang="en-US" sz="1400" b="1" dirty="0">
              <a:latin typeface="华文中宋" panose="02010600040101010101" pitchFamily="2" charset="-122"/>
              <a:ea typeface="华文中宋" panose="02010600040101010101" pitchFamily="2" charset="-122"/>
              <a:sym typeface="华文中宋" panose="02010600040101010101" pitchFamily="2" charset="-122"/>
            </a:endParaRPr>
          </a:p>
        </p:txBody>
      </p:sp>
      <p:sp>
        <p:nvSpPr>
          <p:cNvPr id="48139" name="圆角矩形标注 1"/>
          <p:cNvSpPr/>
          <p:nvPr/>
        </p:nvSpPr>
        <p:spPr>
          <a:xfrm>
            <a:off x="1971675" y="5857875"/>
            <a:ext cx="1136650" cy="365125"/>
          </a:xfrm>
          <a:prstGeom prst="wedgeRoundRectCallout">
            <a:avLst>
              <a:gd name="adj1" fmla="val -27120"/>
              <a:gd name="adj2" fmla="val -383620"/>
              <a:gd name="adj3" fmla="val 16667"/>
            </a:avLst>
          </a:prstGeom>
          <a:noFill/>
          <a:ln w="28575" cap="flat" cmpd="sng">
            <a:solidFill>
              <a:srgbClr val="FF0000"/>
            </a:solidFill>
            <a:prstDash val="solid"/>
            <a:bevel/>
            <a:headEnd type="none" w="med" len="med"/>
            <a:tailEnd type="none" w="med" len="med"/>
          </a:ln>
        </p:spPr>
        <p:txBody>
          <a:bodyPr wrap="square" anchor="t"/>
          <a:lstStyle/>
          <a:p>
            <a:pPr lvl="0" indent="0" eaLnBrk="0" hangingPunct="0">
              <a:buNone/>
            </a:pPr>
            <a:r>
              <a:rPr lang="zh-CN" altLang="en-US" sz="1400" b="1" dirty="0">
                <a:latin typeface="华文中宋" panose="02010600040101010101" pitchFamily="2" charset="-122"/>
                <a:ea typeface="华文中宋" panose="02010600040101010101" pitchFamily="2" charset="-122"/>
                <a:sym typeface="华文中宋" panose="02010600040101010101" pitchFamily="2" charset="-122"/>
              </a:rPr>
              <a:t>接线凌乱</a:t>
            </a:r>
            <a:endParaRPr lang="zh-CN" altLang="en-US" sz="1400" b="1" dirty="0">
              <a:latin typeface="华文中宋" panose="02010600040101010101" pitchFamily="2" charset="-122"/>
              <a:ea typeface="华文中宋" panose="02010600040101010101" pitchFamily="2" charset="-122"/>
              <a:sym typeface="华文中宋" panose="02010600040101010101" pitchFamily="2"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t011513b3251b887249"/>
          <p:cNvPicPr>
            <a:picLocks noChangeAspect="1"/>
          </p:cNvPicPr>
          <p:nvPr/>
        </p:nvPicPr>
        <p:blipFill>
          <a:blip r:embed="rId1" cstate="print"/>
          <a:stretch>
            <a:fillRect/>
          </a:stretch>
        </p:blipFill>
        <p:spPr>
          <a:xfrm>
            <a:off x="7020272" y="908720"/>
            <a:ext cx="2011362" cy="2011363"/>
          </a:xfrm>
          <a:prstGeom prst="rect">
            <a:avLst/>
          </a:prstGeom>
          <a:noFill/>
          <a:ln w="9525">
            <a:noFill/>
          </a:ln>
        </p:spPr>
      </p:pic>
      <p:sp>
        <p:nvSpPr>
          <p:cNvPr id="5125" name="TextBox 5"/>
          <p:cNvSpPr/>
          <p:nvPr/>
        </p:nvSpPr>
        <p:spPr>
          <a:xfrm>
            <a:off x="8286750" y="6357938"/>
            <a:ext cx="319088" cy="369887"/>
          </a:xfrm>
          <a:prstGeom prst="rect">
            <a:avLst/>
          </a:prstGeom>
          <a:noFill/>
          <a:ln w="9525">
            <a:noFill/>
          </a:ln>
        </p:spPr>
        <p:txBody>
          <a:bodyPr wrap="none" anchor="t">
            <a:spAutoFit/>
          </a:bodyPr>
          <a:lstStyle/>
          <a:p>
            <a:pPr lvl="0" indent="0"/>
            <a:r>
              <a:rPr lang="en-US" altLang="x-none"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2</a:t>
            </a:r>
            <a:endPar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graphicFrame>
        <p:nvGraphicFramePr>
          <p:cNvPr id="8" name="表格 7"/>
          <p:cNvGraphicFramePr/>
          <p:nvPr/>
        </p:nvGraphicFramePr>
        <p:xfrm>
          <a:off x="246064" y="662179"/>
          <a:ext cx="8651873" cy="5700709"/>
        </p:xfrm>
        <a:graphic>
          <a:graphicData uri="http://schemas.openxmlformats.org/drawingml/2006/table">
            <a:tbl>
              <a:tblPr/>
              <a:tblGrid>
                <a:gridCol w="1293812"/>
                <a:gridCol w="1963737"/>
                <a:gridCol w="1736725"/>
                <a:gridCol w="1846262"/>
                <a:gridCol w="1811337"/>
              </a:tblGrid>
              <a:tr h="561974">
                <a:tc>
                  <a:txBody>
                    <a:bodyPr/>
                    <a:lstStyle/>
                    <a:p>
                      <a:pPr lvl="0" algn="ctr" eaLnBrk="1" latinLnBrk="1" hangingPunct="1"/>
                      <a:r>
                        <a:rPr lang="zh-CN" altLang="zh-CN" sz="1600" b="1">
                          <a:solidFill>
                            <a:srgbClr val="FFFFFF"/>
                          </a:solidFill>
                          <a:ea typeface="宋体" panose="02010600030101010101" pitchFamily="2" charset="-122"/>
                        </a:rPr>
                        <a:t>事故的影响</a:t>
                      </a:r>
                      <a:endParaRPr lang="zh-CN" altLang="zh-CN" sz="1600" b="1">
                        <a:solidFill>
                          <a:srgbClr val="FFFFFF"/>
                        </a:solidFill>
                        <a:ea typeface="宋体" panose="02010600030101010101" pitchFamily="2" charset="-122"/>
                      </a:endParaRPr>
                    </a:p>
                  </a:txBody>
                  <a:tcPr marL="68574" marR="68574" marT="0" marB="0">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38100" cap="flat" cmpd="sng">
                      <a:solidFill>
                        <a:schemeClr val="lt1">
                          <a:alpha val="100000"/>
                        </a:schemeClr>
                      </a:solidFill>
                      <a:prstDash val="solid"/>
                      <a:round/>
                    </a:lnB>
                    <a:solidFill>
                      <a:schemeClr val="accent1"/>
                    </a:solidFill>
                  </a:tcPr>
                </a:tc>
                <a:tc>
                  <a:txBody>
                    <a:bodyPr/>
                    <a:lstStyle/>
                    <a:p>
                      <a:pPr lvl="0" algn="ctr" eaLnBrk="1" latinLnBrk="1" hangingPunct="1"/>
                      <a:r>
                        <a:rPr lang="zh-CN" altLang="zh-CN" sz="1600" b="1">
                          <a:solidFill>
                            <a:srgbClr val="FFFFFF"/>
                          </a:solidFill>
                          <a:ea typeface="宋体" panose="02010600030101010101" pitchFamily="2" charset="-122"/>
                        </a:rPr>
                        <a:t>后果</a:t>
                      </a:r>
                      <a:r>
                        <a:rPr lang="en-US" altLang="zh-CN" sz="1600" b="1">
                          <a:solidFill>
                            <a:srgbClr val="FFFFFF"/>
                          </a:solidFill>
                          <a:ea typeface="宋体" panose="02010600030101010101" pitchFamily="2" charset="-122"/>
                        </a:rPr>
                        <a:t>C-1</a:t>
                      </a:r>
                      <a:r>
                        <a:rPr lang="zh-CN" altLang="zh-CN" sz="1600" b="1">
                          <a:solidFill>
                            <a:srgbClr val="FFFFFF"/>
                          </a:solidFill>
                          <a:ea typeface="宋体" panose="02010600030101010101" pitchFamily="2" charset="-122"/>
                        </a:rPr>
                        <a:t>：较小的</a:t>
                      </a:r>
                      <a:endParaRPr lang="zh-CN" altLang="zh-CN" sz="1600" b="1">
                        <a:solidFill>
                          <a:srgbClr val="FFFFFF"/>
                        </a:solidFill>
                        <a:ea typeface="宋体" panose="02010600030101010101" pitchFamily="2" charset="-122"/>
                      </a:endParaRPr>
                    </a:p>
                  </a:txBody>
                  <a:tcPr marL="68574" marR="68574" marT="0" marB="0">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38100" cap="flat" cmpd="sng">
                      <a:solidFill>
                        <a:schemeClr val="lt1">
                          <a:alpha val="100000"/>
                        </a:schemeClr>
                      </a:solidFill>
                      <a:prstDash val="solid"/>
                      <a:round/>
                    </a:lnB>
                    <a:solidFill>
                      <a:schemeClr val="accent1"/>
                    </a:solidFill>
                  </a:tcPr>
                </a:tc>
                <a:tc>
                  <a:txBody>
                    <a:bodyPr/>
                    <a:lstStyle/>
                    <a:p>
                      <a:pPr lvl="0" algn="ctr" eaLnBrk="1" latinLnBrk="1" hangingPunct="1"/>
                      <a:r>
                        <a:rPr lang="zh-CN" altLang="zh-CN" sz="1600" b="1">
                          <a:solidFill>
                            <a:srgbClr val="FFFFFF"/>
                          </a:solidFill>
                          <a:ea typeface="宋体" panose="02010600030101010101" pitchFamily="2" charset="-122"/>
                        </a:rPr>
                        <a:t>后果</a:t>
                      </a:r>
                      <a:r>
                        <a:rPr lang="en-US" altLang="zh-CN" sz="1600" b="1">
                          <a:solidFill>
                            <a:srgbClr val="FFFFFF"/>
                          </a:solidFill>
                          <a:ea typeface="宋体" panose="02010600030101010101" pitchFamily="2" charset="-122"/>
                        </a:rPr>
                        <a:t>C-2</a:t>
                      </a:r>
                      <a:r>
                        <a:rPr lang="zh-CN" altLang="zh-CN" sz="1600" b="1">
                          <a:solidFill>
                            <a:srgbClr val="FFFFFF"/>
                          </a:solidFill>
                          <a:ea typeface="宋体" panose="02010600030101010101" pitchFamily="2" charset="-122"/>
                        </a:rPr>
                        <a:t>：一般的</a:t>
                      </a:r>
                      <a:endParaRPr lang="zh-CN" altLang="zh-CN" sz="1600" b="1">
                        <a:solidFill>
                          <a:srgbClr val="FFFFFF"/>
                        </a:solidFill>
                        <a:ea typeface="宋体" panose="02010600030101010101" pitchFamily="2" charset="-122"/>
                      </a:endParaRPr>
                    </a:p>
                  </a:txBody>
                  <a:tcPr marL="68574" marR="68574" marT="0" marB="0">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38100" cap="flat" cmpd="sng">
                      <a:solidFill>
                        <a:schemeClr val="lt1">
                          <a:alpha val="100000"/>
                        </a:schemeClr>
                      </a:solidFill>
                      <a:prstDash val="solid"/>
                      <a:round/>
                    </a:lnB>
                    <a:solidFill>
                      <a:schemeClr val="accent1"/>
                    </a:solidFill>
                  </a:tcPr>
                </a:tc>
                <a:tc>
                  <a:txBody>
                    <a:bodyPr/>
                    <a:lstStyle/>
                    <a:p>
                      <a:pPr lvl="0" algn="ctr" eaLnBrk="1" latinLnBrk="1" hangingPunct="1"/>
                      <a:r>
                        <a:rPr lang="zh-CN" altLang="zh-CN" sz="1600" b="1">
                          <a:solidFill>
                            <a:srgbClr val="FFFFFF"/>
                          </a:solidFill>
                          <a:ea typeface="宋体" panose="02010600030101010101" pitchFamily="2" charset="-122"/>
                        </a:rPr>
                        <a:t>后果</a:t>
                      </a:r>
                      <a:r>
                        <a:rPr lang="en-US" altLang="zh-CN" sz="1600" b="1">
                          <a:solidFill>
                            <a:srgbClr val="FFFFFF"/>
                          </a:solidFill>
                          <a:ea typeface="宋体" panose="02010600030101010101" pitchFamily="2" charset="-122"/>
                        </a:rPr>
                        <a:t>C-3</a:t>
                      </a:r>
                      <a:r>
                        <a:rPr lang="zh-CN" altLang="zh-CN" sz="1600" b="1">
                          <a:solidFill>
                            <a:srgbClr val="FFFFFF"/>
                          </a:solidFill>
                          <a:ea typeface="宋体" panose="02010600030101010101" pitchFamily="2" charset="-122"/>
                        </a:rPr>
                        <a:t>：较大的</a:t>
                      </a:r>
                      <a:endParaRPr lang="zh-CN" altLang="zh-CN" sz="1600" b="1">
                        <a:solidFill>
                          <a:srgbClr val="FFFFFF"/>
                        </a:solidFill>
                        <a:ea typeface="宋体" panose="02010600030101010101" pitchFamily="2" charset="-122"/>
                      </a:endParaRPr>
                    </a:p>
                  </a:txBody>
                  <a:tcPr marL="68574" marR="68574" marT="0" marB="0">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38100" cap="flat" cmpd="sng">
                      <a:solidFill>
                        <a:schemeClr val="lt1">
                          <a:alpha val="100000"/>
                        </a:schemeClr>
                      </a:solidFill>
                      <a:prstDash val="solid"/>
                      <a:round/>
                    </a:lnB>
                    <a:solidFill>
                      <a:schemeClr val="accent1"/>
                    </a:solidFill>
                  </a:tcPr>
                </a:tc>
                <a:tc>
                  <a:txBody>
                    <a:bodyPr/>
                    <a:lstStyle/>
                    <a:p>
                      <a:pPr lvl="0" algn="ctr" eaLnBrk="1" latinLnBrk="1" hangingPunct="1"/>
                      <a:r>
                        <a:rPr lang="zh-CN" altLang="zh-CN" sz="1600" b="1">
                          <a:solidFill>
                            <a:srgbClr val="FFFFFF"/>
                          </a:solidFill>
                          <a:ea typeface="宋体" panose="02010600030101010101" pitchFamily="2" charset="-122"/>
                        </a:rPr>
                        <a:t>后果</a:t>
                      </a:r>
                      <a:r>
                        <a:rPr lang="en-US" altLang="zh-CN" sz="1600" b="1">
                          <a:solidFill>
                            <a:srgbClr val="FFFFFF"/>
                          </a:solidFill>
                          <a:ea typeface="宋体" panose="02010600030101010101" pitchFamily="2" charset="-122"/>
                        </a:rPr>
                        <a:t>C-4</a:t>
                      </a:r>
                      <a:r>
                        <a:rPr lang="zh-CN" altLang="zh-CN" sz="1600" b="1">
                          <a:solidFill>
                            <a:srgbClr val="FFFFFF"/>
                          </a:solidFill>
                          <a:ea typeface="宋体" panose="02010600030101010101" pitchFamily="2" charset="-122"/>
                        </a:rPr>
                        <a:t>：严重的</a:t>
                      </a:r>
                      <a:endParaRPr lang="zh-CN" altLang="zh-CN" sz="1600" b="1">
                        <a:solidFill>
                          <a:srgbClr val="FFFFFF"/>
                        </a:solidFill>
                        <a:ea typeface="宋体" panose="02010600030101010101" pitchFamily="2" charset="-122"/>
                      </a:endParaRPr>
                    </a:p>
                  </a:txBody>
                  <a:tcPr marL="68574" marR="68574" marT="0" marB="0">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38100" cap="flat" cmpd="sng">
                      <a:solidFill>
                        <a:schemeClr val="lt1">
                          <a:alpha val="100000"/>
                        </a:schemeClr>
                      </a:solidFill>
                      <a:prstDash val="solid"/>
                      <a:round/>
                    </a:lnB>
                    <a:solidFill>
                      <a:schemeClr val="accent1"/>
                    </a:solidFill>
                  </a:tcPr>
                </a:tc>
              </a:tr>
              <a:tr h="1462087">
                <a:tc>
                  <a:txBody>
                    <a:bodyPr/>
                    <a:lstStyle/>
                    <a:p>
                      <a:pPr lvl="0" algn="ctr" eaLnBrk="1" latinLnBrk="1" hangingPunct="1"/>
                      <a:r>
                        <a:rPr lang="zh-CN" altLang="zh-CN" sz="1600" b="1">
                          <a:solidFill>
                            <a:srgbClr val="FFFFFF"/>
                          </a:solidFill>
                          <a:ea typeface="宋体" panose="02010600030101010101" pitchFamily="2" charset="-122"/>
                        </a:rPr>
                        <a:t>人员安全与健康的影响</a:t>
                      </a:r>
                      <a:endParaRPr lang="zh-CN" altLang="zh-CN" sz="1600" b="1">
                        <a:solidFill>
                          <a:srgbClr val="FFFFFF"/>
                        </a:solidFill>
                        <a:ea typeface="宋体" panose="02010600030101010101" pitchFamily="2" charset="-122"/>
                      </a:endParaRPr>
                    </a:p>
                  </a:txBody>
                  <a:tcPr marL="68574" marR="68574" marT="0" marB="0">
                    <a:lnL w="12700" cap="flat" cmpd="sng">
                      <a:solidFill>
                        <a:schemeClr val="lt1">
                          <a:alpha val="100000"/>
                        </a:schemeClr>
                      </a:solidFill>
                      <a:prstDash val="solid"/>
                      <a:round/>
                    </a:lnL>
                    <a:lnR w="12700" cap="flat" cmpd="sng">
                      <a:solidFill>
                        <a:schemeClr val="lt1">
                          <a:alpha val="100000"/>
                        </a:schemeClr>
                      </a:solidFill>
                      <a:prstDash val="solid"/>
                      <a:round/>
                    </a:lnR>
                    <a:lnT w="38100" cap="flat" cmpd="sng">
                      <a:solidFill>
                        <a:schemeClr val="lt1">
                          <a:alpha val="100000"/>
                        </a:schemeClr>
                      </a:solidFill>
                      <a:prstDash val="solid"/>
                      <a:round/>
                    </a:lnT>
                    <a:lnB w="12700" cap="flat" cmpd="sng">
                      <a:solidFill>
                        <a:schemeClr val="lt1">
                          <a:alpha val="100000"/>
                        </a:schemeClr>
                      </a:solidFill>
                      <a:prstDash val="solid"/>
                      <a:round/>
                    </a:lnB>
                    <a:solidFill>
                      <a:schemeClr val="accent1"/>
                    </a:solidFill>
                  </a:tcPr>
                </a:tc>
                <a:tc>
                  <a:txBody>
                    <a:bodyPr/>
                    <a:lstStyle/>
                    <a:p>
                      <a:pPr lvl="0" algn="ctr" eaLnBrk="1" latinLnBrk="1" hangingPunct="1"/>
                      <a:r>
                        <a:rPr lang="zh-CN" altLang="zh-CN" sz="1600" b="1">
                          <a:solidFill>
                            <a:srgbClr val="000000"/>
                          </a:solidFill>
                          <a:ea typeface="宋体" panose="02010600030101010101" pitchFamily="2" charset="-122"/>
                        </a:rPr>
                        <a:t>没有人员伤害和健康影响</a:t>
                      </a:r>
                      <a:endParaRPr lang="zh-CN" altLang="zh-CN" sz="1600" b="1">
                        <a:solidFill>
                          <a:srgbClr val="000000"/>
                        </a:solidFill>
                        <a:ea typeface="宋体" panose="02010600030101010101" pitchFamily="2" charset="-122"/>
                      </a:endParaRPr>
                    </a:p>
                  </a:txBody>
                  <a:tcPr marL="68574" marR="68574" marT="0" marB="0">
                    <a:lnL w="12700" cap="flat" cmpd="sng">
                      <a:solidFill>
                        <a:schemeClr val="lt1">
                          <a:alpha val="100000"/>
                        </a:schemeClr>
                      </a:solidFill>
                      <a:prstDash val="solid"/>
                      <a:round/>
                    </a:lnL>
                    <a:lnR w="12700" cap="flat" cmpd="sng">
                      <a:solidFill>
                        <a:schemeClr val="lt1">
                          <a:alpha val="100000"/>
                        </a:schemeClr>
                      </a:solidFill>
                      <a:prstDash val="solid"/>
                      <a:round/>
                    </a:lnR>
                    <a:lnT w="38100" cap="flat" cmpd="sng">
                      <a:solidFill>
                        <a:schemeClr val="lt1">
                          <a:alpha val="100000"/>
                        </a:schemeClr>
                      </a:solidFill>
                      <a:prstDash val="solid"/>
                      <a:round/>
                    </a:lnT>
                    <a:lnB w="12700" cap="flat" cmpd="sng">
                      <a:solidFill>
                        <a:schemeClr val="lt1">
                          <a:alpha val="100000"/>
                        </a:schemeClr>
                      </a:solidFill>
                      <a:prstDash val="solid"/>
                      <a:round/>
                    </a:lnB>
                    <a:solidFill>
                      <a:srgbClr val="DBDEE9"/>
                    </a:solidFill>
                  </a:tcPr>
                </a:tc>
                <a:tc>
                  <a:txBody>
                    <a:bodyPr/>
                    <a:lstStyle/>
                    <a:p>
                      <a:pPr lvl="0" algn="ctr" eaLnBrk="1" latinLnBrk="1" hangingPunct="1"/>
                      <a:r>
                        <a:rPr lang="zh-CN" altLang="zh-CN" sz="1600" b="1">
                          <a:solidFill>
                            <a:srgbClr val="000000"/>
                          </a:solidFill>
                          <a:ea typeface="宋体" panose="02010600030101010101" pitchFamily="2" charset="-122"/>
                        </a:rPr>
                        <a:t>限工（因伤影响正常工作）、</a:t>
                      </a:r>
                      <a:r>
                        <a:rPr lang="en-US" altLang="zh-CN" sz="1600" b="1">
                          <a:solidFill>
                            <a:srgbClr val="000000"/>
                          </a:solidFill>
                          <a:ea typeface="宋体" panose="02010600030101010101" pitchFamily="2" charset="-122"/>
                        </a:rPr>
                        <a:t>1</a:t>
                      </a:r>
                      <a:r>
                        <a:rPr lang="zh-CN" altLang="en-US" sz="1600" b="1">
                          <a:solidFill>
                            <a:srgbClr val="000000"/>
                          </a:solidFill>
                          <a:ea typeface="宋体" panose="02010600030101010101" pitchFamily="2" charset="-122"/>
                        </a:rPr>
                        <a:t>人轻伤</a:t>
                      </a:r>
                      <a:r>
                        <a:rPr lang="zh-CN" altLang="zh-CN" sz="1600" b="1">
                          <a:solidFill>
                            <a:srgbClr val="000000"/>
                          </a:solidFill>
                          <a:ea typeface="宋体" panose="02010600030101010101" pitchFamily="2" charset="-122"/>
                        </a:rPr>
                        <a:t>（因伤请假）</a:t>
                      </a:r>
                      <a:endParaRPr lang="zh-CN" altLang="zh-CN" sz="1600" b="1">
                        <a:solidFill>
                          <a:srgbClr val="000000"/>
                        </a:solidFill>
                        <a:ea typeface="宋体" panose="02010600030101010101" pitchFamily="2" charset="-122"/>
                      </a:endParaRPr>
                    </a:p>
                  </a:txBody>
                  <a:tcPr marL="68574" marR="68574" marT="0" marB="0">
                    <a:lnL w="12700" cap="flat" cmpd="sng">
                      <a:solidFill>
                        <a:schemeClr val="lt1">
                          <a:alpha val="100000"/>
                        </a:schemeClr>
                      </a:solidFill>
                      <a:prstDash val="solid"/>
                      <a:round/>
                    </a:lnL>
                    <a:lnR w="12700" cap="flat" cmpd="sng">
                      <a:solidFill>
                        <a:schemeClr val="lt1">
                          <a:alpha val="100000"/>
                        </a:schemeClr>
                      </a:solidFill>
                      <a:prstDash val="solid"/>
                      <a:round/>
                    </a:lnR>
                    <a:lnT w="38100" cap="flat" cmpd="sng">
                      <a:solidFill>
                        <a:schemeClr val="lt1">
                          <a:alpha val="100000"/>
                        </a:schemeClr>
                      </a:solidFill>
                      <a:prstDash val="solid"/>
                      <a:round/>
                    </a:lnT>
                    <a:lnB w="12700" cap="flat" cmpd="sng">
                      <a:solidFill>
                        <a:schemeClr val="lt1">
                          <a:alpha val="100000"/>
                        </a:schemeClr>
                      </a:solidFill>
                      <a:prstDash val="solid"/>
                      <a:round/>
                    </a:lnB>
                    <a:solidFill>
                      <a:srgbClr val="DBDEE9"/>
                    </a:solidFill>
                  </a:tcPr>
                </a:tc>
                <a:tc>
                  <a:txBody>
                    <a:bodyPr/>
                    <a:lstStyle/>
                    <a:p>
                      <a:pPr lvl="0" algn="ctr" eaLnBrk="1" latinLnBrk="1" hangingPunct="1"/>
                      <a:r>
                        <a:rPr lang="en-US" altLang="zh-CN" sz="1600" b="1">
                          <a:solidFill>
                            <a:srgbClr val="000000"/>
                          </a:solidFill>
                          <a:ea typeface="宋体" panose="02010600030101010101" pitchFamily="2" charset="-122"/>
                        </a:rPr>
                        <a:t>1</a:t>
                      </a:r>
                      <a:r>
                        <a:rPr lang="zh-CN" altLang="en-US" sz="1600" b="1">
                          <a:solidFill>
                            <a:srgbClr val="000000"/>
                          </a:solidFill>
                          <a:ea typeface="宋体" panose="02010600030101010101" pitchFamily="2" charset="-122"/>
                        </a:rPr>
                        <a:t>人重伤或</a:t>
                      </a:r>
                      <a:r>
                        <a:rPr lang="en-US" altLang="zh-CN" sz="1600" b="1">
                          <a:solidFill>
                            <a:srgbClr val="000000"/>
                          </a:solidFill>
                          <a:ea typeface="宋体" panose="02010600030101010101" pitchFamily="2" charset="-122"/>
                        </a:rPr>
                        <a:t>2</a:t>
                      </a:r>
                      <a:r>
                        <a:rPr lang="zh-CN" altLang="en-US" sz="1600" b="1">
                          <a:solidFill>
                            <a:srgbClr val="000000"/>
                          </a:solidFill>
                          <a:ea typeface="宋体" panose="02010600030101010101" pitchFamily="2" charset="-122"/>
                        </a:rPr>
                        <a:t>人以上轻伤</a:t>
                      </a:r>
                      <a:endParaRPr lang="zh-CN" altLang="en-US" sz="1600" b="1">
                        <a:solidFill>
                          <a:srgbClr val="000000"/>
                        </a:solidFill>
                        <a:ea typeface="宋体" panose="02010600030101010101" pitchFamily="2" charset="-122"/>
                      </a:endParaRPr>
                    </a:p>
                  </a:txBody>
                  <a:tcPr marL="68574" marR="68574" marT="0" marB="0">
                    <a:lnL w="12700" cap="flat" cmpd="sng">
                      <a:solidFill>
                        <a:schemeClr val="lt1">
                          <a:alpha val="100000"/>
                        </a:schemeClr>
                      </a:solidFill>
                      <a:prstDash val="solid"/>
                      <a:round/>
                    </a:lnL>
                    <a:lnR w="12700" cap="flat" cmpd="sng">
                      <a:solidFill>
                        <a:schemeClr val="lt1">
                          <a:alpha val="100000"/>
                        </a:schemeClr>
                      </a:solidFill>
                      <a:prstDash val="solid"/>
                      <a:round/>
                    </a:lnR>
                    <a:lnT w="38100" cap="flat" cmpd="sng">
                      <a:solidFill>
                        <a:schemeClr val="lt1">
                          <a:alpha val="100000"/>
                        </a:schemeClr>
                      </a:solidFill>
                      <a:prstDash val="solid"/>
                      <a:round/>
                    </a:lnT>
                    <a:lnB w="12700" cap="flat" cmpd="sng">
                      <a:solidFill>
                        <a:schemeClr val="lt1">
                          <a:alpha val="100000"/>
                        </a:schemeClr>
                      </a:solidFill>
                      <a:prstDash val="solid"/>
                      <a:round/>
                    </a:lnB>
                    <a:solidFill>
                      <a:srgbClr val="DBDEE9"/>
                    </a:solidFill>
                  </a:tcPr>
                </a:tc>
                <a:tc>
                  <a:txBody>
                    <a:bodyPr/>
                    <a:lstStyle/>
                    <a:p>
                      <a:pPr lvl="0" algn="ctr" eaLnBrk="1" latinLnBrk="1" hangingPunct="1"/>
                      <a:r>
                        <a:rPr lang="en-US" altLang="zh-CN" sz="1600" b="1">
                          <a:solidFill>
                            <a:srgbClr val="000000"/>
                          </a:solidFill>
                          <a:ea typeface="宋体" panose="02010600030101010101" pitchFamily="2" charset="-122"/>
                        </a:rPr>
                        <a:t>2</a:t>
                      </a:r>
                      <a:r>
                        <a:rPr lang="zh-CN" altLang="zh-CN" sz="1600" b="1">
                          <a:solidFill>
                            <a:srgbClr val="000000"/>
                          </a:solidFill>
                          <a:ea typeface="宋体" panose="02010600030101010101" pitchFamily="2" charset="-122"/>
                        </a:rPr>
                        <a:t>人以上重伤或不可恢复的健康影响；</a:t>
                      </a:r>
                      <a:endParaRPr lang="zh-CN" altLang="zh-CN" sz="1600" b="1">
                        <a:solidFill>
                          <a:srgbClr val="000000"/>
                        </a:solidFill>
                        <a:ea typeface="宋体" panose="02010600030101010101" pitchFamily="2" charset="-122"/>
                      </a:endParaRPr>
                    </a:p>
                  </a:txBody>
                  <a:tcPr marL="68574" marR="68574" marT="0" marB="0">
                    <a:lnL w="12700" cap="flat" cmpd="sng">
                      <a:solidFill>
                        <a:schemeClr val="lt1">
                          <a:alpha val="100000"/>
                        </a:schemeClr>
                      </a:solidFill>
                      <a:prstDash val="solid"/>
                      <a:round/>
                    </a:lnL>
                    <a:lnR w="12700" cap="flat" cmpd="sng">
                      <a:solidFill>
                        <a:schemeClr val="lt1">
                          <a:alpha val="100000"/>
                        </a:schemeClr>
                      </a:solidFill>
                      <a:prstDash val="solid"/>
                      <a:round/>
                    </a:lnR>
                    <a:lnT w="38100" cap="flat" cmpd="sng">
                      <a:solidFill>
                        <a:schemeClr val="lt1">
                          <a:alpha val="100000"/>
                        </a:schemeClr>
                      </a:solidFill>
                      <a:prstDash val="solid"/>
                      <a:round/>
                    </a:lnT>
                    <a:lnB w="12700" cap="flat" cmpd="sng">
                      <a:solidFill>
                        <a:schemeClr val="lt1">
                          <a:alpha val="100000"/>
                        </a:schemeClr>
                      </a:solidFill>
                      <a:prstDash val="solid"/>
                      <a:round/>
                    </a:lnB>
                    <a:solidFill>
                      <a:srgbClr val="DBDEE9"/>
                    </a:solidFill>
                  </a:tcPr>
                </a:tc>
              </a:tr>
              <a:tr h="1955799">
                <a:tc>
                  <a:txBody>
                    <a:bodyPr/>
                    <a:lstStyle/>
                    <a:p>
                      <a:pPr lvl="0" algn="ctr" eaLnBrk="1" latinLnBrk="1" hangingPunct="1"/>
                      <a:r>
                        <a:rPr lang="zh-CN" altLang="zh-CN" sz="1600" b="1">
                          <a:solidFill>
                            <a:srgbClr val="FFFFFF"/>
                          </a:solidFill>
                          <a:ea typeface="宋体" panose="02010600030101010101" pitchFamily="2" charset="-122"/>
                        </a:rPr>
                        <a:t>环境影响</a:t>
                      </a:r>
                      <a:endParaRPr lang="zh-CN" altLang="zh-CN" sz="1600" b="1">
                        <a:solidFill>
                          <a:srgbClr val="FFFFFF"/>
                        </a:solidFill>
                        <a:ea typeface="宋体" panose="02010600030101010101" pitchFamily="2" charset="-122"/>
                      </a:endParaRPr>
                    </a:p>
                  </a:txBody>
                  <a:tcPr marL="68574" marR="68574" marT="0" marB="0">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chemeClr val="accent1"/>
                    </a:solidFill>
                  </a:tcPr>
                </a:tc>
                <a:tc>
                  <a:txBody>
                    <a:bodyPr/>
                    <a:lstStyle/>
                    <a:p>
                      <a:pPr lvl="0" algn="ctr" eaLnBrk="1" latinLnBrk="1" hangingPunct="1"/>
                      <a:r>
                        <a:rPr lang="zh-CN" altLang="en-US" sz="1600" b="1">
                          <a:solidFill>
                            <a:srgbClr val="000000"/>
                          </a:solidFill>
                          <a:ea typeface="宋体" panose="02010600030101010101" pitchFamily="2" charset="-122"/>
                        </a:rPr>
                        <a:t>环保设施或系统短时间停运或功能受限，系统</a:t>
                      </a:r>
                      <a:r>
                        <a:rPr lang="zh-CN" altLang="zh-CN" sz="1600" b="1">
                          <a:solidFill>
                            <a:srgbClr val="000000"/>
                          </a:solidFill>
                          <a:ea typeface="宋体" panose="02010600030101010101" pitchFamily="2" charset="-122"/>
                        </a:rPr>
                        <a:t>内有少量排放，</a:t>
                      </a:r>
                      <a:r>
                        <a:rPr lang="en-US" altLang="zh-CN" sz="1600" b="1">
                          <a:solidFill>
                            <a:srgbClr val="000000"/>
                          </a:solidFill>
                          <a:ea typeface="宋体" panose="02010600030101010101" pitchFamily="2" charset="-122"/>
                        </a:rPr>
                        <a:t>8</a:t>
                      </a:r>
                      <a:r>
                        <a:rPr lang="zh-CN" altLang="en-US" sz="1600" b="1">
                          <a:solidFill>
                            <a:srgbClr val="000000"/>
                          </a:solidFill>
                          <a:ea typeface="宋体" panose="02010600030101010101" pitchFamily="2" charset="-122"/>
                        </a:rPr>
                        <a:t>小时</a:t>
                      </a:r>
                      <a:r>
                        <a:rPr lang="zh-CN" altLang="zh-CN" sz="1600" b="1">
                          <a:solidFill>
                            <a:srgbClr val="000000"/>
                          </a:solidFill>
                          <a:ea typeface="宋体" panose="02010600030101010101" pitchFamily="2" charset="-122"/>
                        </a:rPr>
                        <a:t>内可以消除</a:t>
                      </a:r>
                      <a:endParaRPr lang="zh-CN" altLang="zh-CN" sz="1600" b="1">
                        <a:solidFill>
                          <a:srgbClr val="000000"/>
                        </a:solidFill>
                        <a:ea typeface="宋体" panose="02010600030101010101" pitchFamily="2" charset="-122"/>
                      </a:endParaRPr>
                    </a:p>
                  </a:txBody>
                  <a:tcPr marL="68574" marR="68574" marT="0" marB="0">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EEEFF5"/>
                    </a:solidFill>
                  </a:tcPr>
                </a:tc>
                <a:tc>
                  <a:txBody>
                    <a:bodyPr/>
                    <a:lstStyle/>
                    <a:p>
                      <a:pPr lvl="0" algn="ctr" eaLnBrk="1" latinLnBrk="1" hangingPunct="1"/>
                      <a:r>
                        <a:rPr lang="zh-CN" altLang="en-US" sz="1600" b="1">
                          <a:solidFill>
                            <a:srgbClr val="000000"/>
                          </a:solidFill>
                          <a:ea typeface="宋体" panose="02010600030101010101" pitchFamily="2" charset="-122"/>
                        </a:rPr>
                        <a:t>环保设施或系统短时间停运或功能受限，系统</a:t>
                      </a:r>
                      <a:r>
                        <a:rPr lang="zh-CN" altLang="zh-CN" sz="1600" b="1">
                          <a:solidFill>
                            <a:srgbClr val="000000"/>
                          </a:solidFill>
                          <a:ea typeface="宋体" panose="02010600030101010101" pitchFamily="2" charset="-122"/>
                        </a:rPr>
                        <a:t>内有少量排放，</a:t>
                      </a:r>
                      <a:r>
                        <a:rPr lang="en-US" altLang="zh-CN" sz="1600" b="1">
                          <a:solidFill>
                            <a:srgbClr val="000000"/>
                          </a:solidFill>
                          <a:ea typeface="宋体" panose="02010600030101010101" pitchFamily="2" charset="-122"/>
                        </a:rPr>
                        <a:t>24</a:t>
                      </a:r>
                      <a:r>
                        <a:rPr lang="zh-CN" altLang="en-US" sz="1600" b="1">
                          <a:solidFill>
                            <a:srgbClr val="000000"/>
                          </a:solidFill>
                          <a:ea typeface="宋体" panose="02010600030101010101" pitchFamily="2" charset="-122"/>
                        </a:rPr>
                        <a:t>小时</a:t>
                      </a:r>
                      <a:r>
                        <a:rPr lang="zh-CN" altLang="zh-CN" sz="1600" b="1">
                          <a:solidFill>
                            <a:srgbClr val="000000"/>
                          </a:solidFill>
                          <a:ea typeface="宋体" panose="02010600030101010101" pitchFamily="2" charset="-122"/>
                        </a:rPr>
                        <a:t>内可以消除</a:t>
                      </a:r>
                      <a:endParaRPr lang="zh-CN" altLang="zh-CN" sz="1600" b="1">
                        <a:solidFill>
                          <a:srgbClr val="000000"/>
                        </a:solidFill>
                        <a:ea typeface="宋体" panose="02010600030101010101" pitchFamily="2" charset="-122"/>
                      </a:endParaRPr>
                    </a:p>
                  </a:txBody>
                  <a:tcPr marL="68574" marR="68574" marT="0" marB="0">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EEEFF5"/>
                    </a:solidFill>
                  </a:tcPr>
                </a:tc>
                <a:tc>
                  <a:txBody>
                    <a:bodyPr/>
                    <a:lstStyle/>
                    <a:p>
                      <a:pPr lvl="0" algn="ctr" eaLnBrk="1" latinLnBrk="1" hangingPunct="1"/>
                      <a:r>
                        <a:rPr lang="zh-CN" altLang="en-US" sz="1600" b="1">
                          <a:solidFill>
                            <a:srgbClr val="000000"/>
                          </a:solidFill>
                          <a:ea typeface="宋体" panose="02010600030101010101" pitchFamily="2" charset="-122"/>
                        </a:rPr>
                        <a:t>环保设施或系统短时间停运或功能受限，对外排放指标日均值未超标</a:t>
                      </a:r>
                      <a:endParaRPr lang="zh-CN" altLang="en-US" sz="1600" b="1">
                        <a:solidFill>
                          <a:srgbClr val="000000"/>
                        </a:solidFill>
                        <a:ea typeface="宋体" panose="02010600030101010101" pitchFamily="2" charset="-122"/>
                      </a:endParaRPr>
                    </a:p>
                    <a:p>
                      <a:pPr lvl="0" algn="ctr" eaLnBrk="1" latinLnBrk="1" hangingPunct="1"/>
                      <a:endParaRPr lang="zh-CN" altLang="zh-CN" sz="1600" b="1">
                        <a:solidFill>
                          <a:srgbClr val="000000"/>
                        </a:solidFill>
                        <a:latin typeface="Calibri" panose="020F0502020204030204" pitchFamily="34" charset="0"/>
                        <a:ea typeface="宋体" panose="02010600030101010101" pitchFamily="2" charset="-122"/>
                      </a:endParaRPr>
                    </a:p>
                  </a:txBody>
                  <a:tcPr marL="68574" marR="68574" marT="0" marB="0">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EEEFF5"/>
                    </a:solidFill>
                  </a:tcPr>
                </a:tc>
                <a:tc>
                  <a:txBody>
                    <a:bodyPr/>
                    <a:lstStyle/>
                    <a:p>
                      <a:pPr lvl="0" algn="ctr" eaLnBrk="1" latinLnBrk="1" hangingPunct="1"/>
                      <a:r>
                        <a:rPr lang="zh-CN" altLang="zh-CN" sz="1600" b="1">
                          <a:solidFill>
                            <a:srgbClr val="000000"/>
                          </a:solidFill>
                          <a:ea typeface="宋体" panose="02010600030101010101" pitchFamily="2" charset="-122"/>
                        </a:rPr>
                        <a:t>对外</a:t>
                      </a:r>
                      <a:r>
                        <a:rPr lang="zh-CN" altLang="en-US" sz="1600" b="1">
                          <a:solidFill>
                            <a:srgbClr val="000000"/>
                          </a:solidFill>
                          <a:ea typeface="宋体" panose="02010600030101010101" pitchFamily="2" charset="-122"/>
                        </a:rPr>
                        <a:t>排放指标日均值超标排放或因为环保设备缺陷被迫停产</a:t>
                      </a:r>
                      <a:endParaRPr lang="zh-CN" altLang="en-US" sz="1600" b="1">
                        <a:solidFill>
                          <a:srgbClr val="000000"/>
                        </a:solidFill>
                        <a:ea typeface="宋体" panose="02010600030101010101" pitchFamily="2" charset="-122"/>
                      </a:endParaRPr>
                    </a:p>
                  </a:txBody>
                  <a:tcPr marL="68574" marR="68574" marT="0" marB="0">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EEEFF5"/>
                    </a:solidFill>
                  </a:tcPr>
                </a:tc>
              </a:tr>
              <a:tr h="1720849">
                <a:tc>
                  <a:txBody>
                    <a:bodyPr/>
                    <a:lstStyle/>
                    <a:p>
                      <a:pPr lvl="0" algn="ctr" eaLnBrk="1" latinLnBrk="1" hangingPunct="1"/>
                      <a:r>
                        <a:rPr lang="zh-CN" altLang="zh-CN" sz="1600" b="1">
                          <a:solidFill>
                            <a:srgbClr val="FFFFFF"/>
                          </a:solidFill>
                          <a:ea typeface="宋体" panose="02010600030101010101" pitchFamily="2" charset="-122"/>
                        </a:rPr>
                        <a:t>财产或生产停工的损失</a:t>
                      </a:r>
                      <a:endParaRPr lang="zh-CN" altLang="zh-CN" sz="1600" b="1">
                        <a:solidFill>
                          <a:srgbClr val="FFFFFF"/>
                        </a:solidFill>
                        <a:ea typeface="宋体" panose="02010600030101010101" pitchFamily="2" charset="-122"/>
                      </a:endParaRPr>
                    </a:p>
                  </a:txBody>
                  <a:tcPr marL="68574" marR="68574" marT="0" marB="0">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chemeClr val="accent1"/>
                    </a:solidFill>
                  </a:tcPr>
                </a:tc>
                <a:tc>
                  <a:txBody>
                    <a:bodyPr/>
                    <a:lstStyle/>
                    <a:p>
                      <a:pPr lvl="0" algn="ctr" eaLnBrk="1" latinLnBrk="1" hangingPunct="1"/>
                      <a:r>
                        <a:rPr lang="zh-CN" altLang="zh-CN" sz="1600" b="1">
                          <a:solidFill>
                            <a:srgbClr val="000000"/>
                          </a:solidFill>
                          <a:ea typeface="宋体" panose="02010600030101010101" pitchFamily="2" charset="-122"/>
                        </a:rPr>
                        <a:t>单台设备没有严重损坏，不影响装置运行，</a:t>
                      </a:r>
                      <a:r>
                        <a:rPr lang="zh-CN" altLang="en-US" sz="1600" b="1">
                          <a:solidFill>
                            <a:srgbClr val="000000"/>
                          </a:solidFill>
                          <a:ea typeface="宋体" panose="02010600030101010101" pitchFamily="2" charset="-122"/>
                        </a:rPr>
                        <a:t>或直接经济</a:t>
                      </a:r>
                      <a:r>
                        <a:rPr lang="zh-CN" altLang="zh-CN" sz="1600" b="1">
                          <a:solidFill>
                            <a:srgbClr val="000000"/>
                          </a:solidFill>
                          <a:ea typeface="宋体" panose="02010600030101010101" pitchFamily="2" charset="-122"/>
                        </a:rPr>
                        <a:t>损失不超过</a:t>
                      </a:r>
                      <a:r>
                        <a:rPr lang="en-US" altLang="zh-CN" sz="1600" b="1">
                          <a:solidFill>
                            <a:srgbClr val="000000"/>
                          </a:solidFill>
                          <a:ea typeface="宋体" panose="02010600030101010101" pitchFamily="2" charset="-122"/>
                        </a:rPr>
                        <a:t>1</a:t>
                      </a:r>
                      <a:r>
                        <a:rPr lang="zh-CN" altLang="en-US" sz="1600" b="1">
                          <a:solidFill>
                            <a:srgbClr val="000000"/>
                          </a:solidFill>
                          <a:ea typeface="宋体" panose="02010600030101010101" pitchFamily="2" charset="-122"/>
                        </a:rPr>
                        <a:t>千</a:t>
                      </a:r>
                      <a:r>
                        <a:rPr lang="zh-CN" altLang="zh-CN" sz="1600" b="1">
                          <a:solidFill>
                            <a:srgbClr val="000000"/>
                          </a:solidFill>
                          <a:ea typeface="宋体" panose="02010600030101010101" pitchFamily="2" charset="-122"/>
                        </a:rPr>
                        <a:t>元</a:t>
                      </a:r>
                      <a:endParaRPr lang="zh-CN" altLang="zh-CN" sz="1600" b="1">
                        <a:solidFill>
                          <a:srgbClr val="000000"/>
                        </a:solidFill>
                        <a:ea typeface="宋体" panose="02010600030101010101" pitchFamily="2" charset="-122"/>
                      </a:endParaRPr>
                    </a:p>
                  </a:txBody>
                  <a:tcPr marL="68574" marR="68574" marT="0" marB="0">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DBDEE9"/>
                    </a:solidFill>
                  </a:tcPr>
                </a:tc>
                <a:tc>
                  <a:txBody>
                    <a:bodyPr/>
                    <a:lstStyle/>
                    <a:p>
                      <a:pPr lvl="0" algn="ctr" eaLnBrk="1" latinLnBrk="1" hangingPunct="1"/>
                      <a:r>
                        <a:rPr lang="zh-CN" altLang="zh-CN" sz="1600" b="1">
                          <a:solidFill>
                            <a:srgbClr val="000000"/>
                          </a:solidFill>
                          <a:ea typeface="宋体" panose="02010600030101010101" pitchFamily="2" charset="-122"/>
                        </a:rPr>
                        <a:t>单台设备大修，对生产装置带来短时间的影响</a:t>
                      </a:r>
                      <a:r>
                        <a:rPr lang="zh-CN" altLang="en-US" sz="1600" b="1">
                          <a:solidFill>
                            <a:srgbClr val="000000"/>
                          </a:solidFill>
                          <a:ea typeface="宋体" panose="02010600030101010101" pitchFamily="2" charset="-122"/>
                        </a:rPr>
                        <a:t>但未造成机组被迫停运</a:t>
                      </a:r>
                      <a:r>
                        <a:rPr lang="zh-CN" altLang="zh-CN" sz="1600" b="1">
                          <a:solidFill>
                            <a:srgbClr val="000000"/>
                          </a:solidFill>
                          <a:ea typeface="宋体" panose="02010600030101010101" pitchFamily="2" charset="-122"/>
                        </a:rPr>
                        <a:t>；</a:t>
                      </a:r>
                      <a:r>
                        <a:rPr lang="zh-CN" altLang="en-US" sz="1600" b="1">
                          <a:solidFill>
                            <a:srgbClr val="000000"/>
                          </a:solidFill>
                          <a:ea typeface="宋体" panose="02010600030101010101" pitchFamily="2" charset="-122"/>
                        </a:rPr>
                        <a:t>或直接经济</a:t>
                      </a:r>
                      <a:r>
                        <a:rPr lang="zh-CN" altLang="zh-CN" sz="1600" b="1">
                          <a:solidFill>
                            <a:srgbClr val="000000"/>
                          </a:solidFill>
                          <a:ea typeface="宋体" panose="02010600030101010101" pitchFamily="2" charset="-122"/>
                        </a:rPr>
                        <a:t>损失</a:t>
                      </a:r>
                      <a:r>
                        <a:rPr lang="en-US" altLang="zh-CN" sz="1600" b="1">
                          <a:solidFill>
                            <a:srgbClr val="000000"/>
                          </a:solidFill>
                          <a:ea typeface="宋体" panose="02010600030101010101" pitchFamily="2" charset="-122"/>
                        </a:rPr>
                        <a:t>3</a:t>
                      </a:r>
                      <a:r>
                        <a:rPr lang="zh-CN" altLang="en-US" sz="1600" b="1">
                          <a:solidFill>
                            <a:srgbClr val="000000"/>
                          </a:solidFill>
                          <a:ea typeface="宋体" panose="02010600030101010101" pitchFamily="2" charset="-122"/>
                        </a:rPr>
                        <a:t>万以下（含</a:t>
                      </a:r>
                      <a:r>
                        <a:rPr lang="en-US" altLang="zh-CN" sz="1600" b="1">
                          <a:solidFill>
                            <a:srgbClr val="000000"/>
                          </a:solidFill>
                          <a:ea typeface="宋体" panose="02010600030101010101" pitchFamily="2" charset="-122"/>
                        </a:rPr>
                        <a:t>3</a:t>
                      </a:r>
                      <a:r>
                        <a:rPr lang="zh-CN" altLang="en-US" sz="1600" b="1">
                          <a:solidFill>
                            <a:srgbClr val="000000"/>
                          </a:solidFill>
                          <a:ea typeface="宋体" panose="02010600030101010101" pitchFamily="2" charset="-122"/>
                        </a:rPr>
                        <a:t>万）</a:t>
                      </a:r>
                      <a:endParaRPr lang="zh-CN" altLang="en-US" sz="1600" b="1">
                        <a:solidFill>
                          <a:srgbClr val="000000"/>
                        </a:solidFill>
                        <a:ea typeface="宋体" panose="02010600030101010101" pitchFamily="2" charset="-122"/>
                      </a:endParaRPr>
                    </a:p>
                  </a:txBody>
                  <a:tcPr marL="68574" marR="68574" marT="0" marB="0">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DBDEE9"/>
                    </a:solidFill>
                  </a:tcPr>
                </a:tc>
                <a:tc>
                  <a:txBody>
                    <a:bodyPr/>
                    <a:lstStyle/>
                    <a:p>
                      <a:pPr lvl="0" algn="ctr" eaLnBrk="1" latinLnBrk="1" hangingPunct="1"/>
                      <a:r>
                        <a:rPr lang="zh-CN" altLang="zh-CN" sz="1600" b="1">
                          <a:solidFill>
                            <a:srgbClr val="000000"/>
                          </a:solidFill>
                          <a:ea typeface="宋体" panose="02010600030101010101" pitchFamily="2" charset="-122"/>
                        </a:rPr>
                        <a:t>设备损坏，</a:t>
                      </a:r>
                      <a:r>
                        <a:rPr lang="zh-CN" altLang="en-US" sz="1600" b="1">
                          <a:solidFill>
                            <a:srgbClr val="000000"/>
                          </a:solidFill>
                          <a:ea typeface="宋体" panose="02010600030101010101" pitchFamily="2" charset="-122"/>
                        </a:rPr>
                        <a:t>单台机组被迫停运</a:t>
                      </a:r>
                      <a:r>
                        <a:rPr lang="zh-CN" altLang="zh-CN" sz="1600" b="1">
                          <a:solidFill>
                            <a:srgbClr val="000000"/>
                          </a:solidFill>
                          <a:ea typeface="宋体" panose="02010600030101010101" pitchFamily="2" charset="-122"/>
                        </a:rPr>
                        <a:t>小于</a:t>
                      </a:r>
                      <a:r>
                        <a:rPr lang="en-US" altLang="zh-CN" sz="1600" b="1">
                          <a:solidFill>
                            <a:srgbClr val="000000"/>
                          </a:solidFill>
                          <a:ea typeface="宋体" panose="02010600030101010101" pitchFamily="2" charset="-122"/>
                        </a:rPr>
                        <a:t>24</a:t>
                      </a:r>
                      <a:r>
                        <a:rPr lang="zh-CN" altLang="en-US" sz="1600" b="1">
                          <a:solidFill>
                            <a:srgbClr val="000000"/>
                          </a:solidFill>
                          <a:ea typeface="宋体" panose="02010600030101010101" pitchFamily="2" charset="-122"/>
                        </a:rPr>
                        <a:t>小时</a:t>
                      </a:r>
                      <a:r>
                        <a:rPr lang="zh-CN" altLang="zh-CN" sz="1600" b="1">
                          <a:solidFill>
                            <a:srgbClr val="000000"/>
                          </a:solidFill>
                          <a:ea typeface="宋体" panose="02010600030101010101" pitchFamily="2" charset="-122"/>
                        </a:rPr>
                        <a:t>；</a:t>
                      </a:r>
                      <a:r>
                        <a:rPr lang="zh-CN" altLang="en-US" sz="1600" b="1">
                          <a:solidFill>
                            <a:srgbClr val="000000"/>
                          </a:solidFill>
                          <a:ea typeface="宋体" panose="02010600030101010101" pitchFamily="2" charset="-122"/>
                        </a:rPr>
                        <a:t>或直接经济</a:t>
                      </a:r>
                      <a:r>
                        <a:rPr lang="zh-CN" altLang="zh-CN" sz="1600" b="1">
                          <a:solidFill>
                            <a:srgbClr val="000000"/>
                          </a:solidFill>
                          <a:ea typeface="宋体" panose="02010600030101010101" pitchFamily="2" charset="-122"/>
                        </a:rPr>
                        <a:t>损失</a:t>
                      </a:r>
                      <a:r>
                        <a:rPr lang="en-US" altLang="zh-CN" sz="1600" b="1">
                          <a:solidFill>
                            <a:srgbClr val="000000"/>
                          </a:solidFill>
                          <a:ea typeface="宋体" panose="02010600030101010101" pitchFamily="2" charset="-122"/>
                        </a:rPr>
                        <a:t>10</a:t>
                      </a:r>
                      <a:r>
                        <a:rPr lang="zh-CN" altLang="en-US" sz="1600" b="1">
                          <a:solidFill>
                            <a:srgbClr val="000000"/>
                          </a:solidFill>
                          <a:ea typeface="宋体" panose="02010600030101010101" pitchFamily="2" charset="-122"/>
                        </a:rPr>
                        <a:t>万以下（含</a:t>
                      </a:r>
                      <a:r>
                        <a:rPr lang="en-US" altLang="zh-CN" sz="1600" b="1">
                          <a:solidFill>
                            <a:srgbClr val="000000"/>
                          </a:solidFill>
                          <a:ea typeface="宋体" panose="02010600030101010101" pitchFamily="2" charset="-122"/>
                        </a:rPr>
                        <a:t>10</a:t>
                      </a:r>
                      <a:r>
                        <a:rPr lang="zh-CN" altLang="en-US" sz="1600" b="1">
                          <a:solidFill>
                            <a:srgbClr val="000000"/>
                          </a:solidFill>
                          <a:ea typeface="宋体" panose="02010600030101010101" pitchFamily="2" charset="-122"/>
                        </a:rPr>
                        <a:t>万）</a:t>
                      </a:r>
                      <a:endParaRPr lang="zh-CN" altLang="en-US" sz="1600" b="1">
                        <a:solidFill>
                          <a:srgbClr val="000000"/>
                        </a:solidFill>
                        <a:ea typeface="宋体" panose="02010600030101010101" pitchFamily="2" charset="-122"/>
                      </a:endParaRPr>
                    </a:p>
                  </a:txBody>
                  <a:tcPr marL="68574" marR="68574" marT="0" marB="0">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DBDEE9"/>
                    </a:solidFill>
                  </a:tcPr>
                </a:tc>
                <a:tc>
                  <a:txBody>
                    <a:bodyPr/>
                    <a:lstStyle/>
                    <a:p>
                      <a:pPr lvl="0" algn="ctr" eaLnBrk="1" latinLnBrk="1" hangingPunct="1"/>
                      <a:r>
                        <a:rPr lang="zh-CN" altLang="zh-CN" sz="1600" b="1" dirty="0">
                          <a:solidFill>
                            <a:srgbClr val="000000"/>
                          </a:solidFill>
                          <a:ea typeface="宋体" panose="02010600030101010101" pitchFamily="2" charset="-122"/>
                        </a:rPr>
                        <a:t>设备损坏，</a:t>
                      </a:r>
                      <a:r>
                        <a:rPr lang="zh-CN" altLang="en-US" sz="1600" b="1" dirty="0">
                          <a:solidFill>
                            <a:srgbClr val="000000"/>
                          </a:solidFill>
                          <a:ea typeface="宋体" panose="02010600030101010101" pitchFamily="2" charset="-122"/>
                        </a:rPr>
                        <a:t>单台机组被迫停运超</a:t>
                      </a:r>
                      <a:r>
                        <a:rPr lang="zh-CN" altLang="zh-CN" sz="1600" b="1" dirty="0">
                          <a:solidFill>
                            <a:srgbClr val="000000"/>
                          </a:solidFill>
                          <a:ea typeface="宋体" panose="02010600030101010101" pitchFamily="2" charset="-122"/>
                        </a:rPr>
                        <a:t>过</a:t>
                      </a:r>
                      <a:r>
                        <a:rPr lang="en-US" altLang="zh-CN" sz="1600" b="1" dirty="0">
                          <a:solidFill>
                            <a:srgbClr val="000000"/>
                          </a:solidFill>
                          <a:ea typeface="宋体" panose="02010600030101010101" pitchFamily="2" charset="-122"/>
                        </a:rPr>
                        <a:t>24</a:t>
                      </a:r>
                      <a:r>
                        <a:rPr lang="zh-CN" altLang="en-US" sz="1600" b="1" dirty="0">
                          <a:solidFill>
                            <a:srgbClr val="000000"/>
                          </a:solidFill>
                          <a:ea typeface="宋体" panose="02010600030101010101" pitchFamily="2" charset="-122"/>
                        </a:rPr>
                        <a:t>小时</a:t>
                      </a:r>
                      <a:r>
                        <a:rPr lang="zh-CN" altLang="zh-CN" sz="1600" b="1" dirty="0">
                          <a:solidFill>
                            <a:srgbClr val="000000"/>
                          </a:solidFill>
                          <a:ea typeface="宋体" panose="02010600030101010101" pitchFamily="2" charset="-122"/>
                        </a:rPr>
                        <a:t>，</a:t>
                      </a:r>
                      <a:r>
                        <a:rPr lang="zh-CN" altLang="en-US" sz="1600" b="1" dirty="0">
                          <a:solidFill>
                            <a:srgbClr val="000000"/>
                          </a:solidFill>
                          <a:ea typeface="宋体" panose="02010600030101010101" pitchFamily="2" charset="-122"/>
                        </a:rPr>
                        <a:t>或直接经济</a:t>
                      </a:r>
                      <a:r>
                        <a:rPr lang="zh-CN" altLang="zh-CN" sz="1600" b="1" dirty="0">
                          <a:solidFill>
                            <a:srgbClr val="000000"/>
                          </a:solidFill>
                          <a:ea typeface="宋体" panose="02010600030101010101" pitchFamily="2" charset="-122"/>
                        </a:rPr>
                        <a:t>损失超过</a:t>
                      </a:r>
                      <a:r>
                        <a:rPr lang="en-US" altLang="zh-CN" sz="1600" b="1" dirty="0">
                          <a:solidFill>
                            <a:srgbClr val="000000"/>
                          </a:solidFill>
                          <a:ea typeface="宋体" panose="02010600030101010101" pitchFamily="2" charset="-122"/>
                        </a:rPr>
                        <a:t>10</a:t>
                      </a:r>
                      <a:r>
                        <a:rPr lang="zh-CN" altLang="zh-CN" sz="1600" b="1" dirty="0">
                          <a:solidFill>
                            <a:srgbClr val="000000"/>
                          </a:solidFill>
                          <a:ea typeface="宋体" panose="02010600030101010101" pitchFamily="2" charset="-122"/>
                        </a:rPr>
                        <a:t>万元</a:t>
                      </a:r>
                      <a:endParaRPr lang="zh-CN" altLang="zh-CN" sz="1600" b="1" dirty="0">
                        <a:solidFill>
                          <a:srgbClr val="000000"/>
                        </a:solidFill>
                        <a:ea typeface="宋体" panose="02010600030101010101" pitchFamily="2" charset="-122"/>
                      </a:endParaRPr>
                    </a:p>
                  </a:txBody>
                  <a:tcPr marL="68574" marR="68574" marT="0" marB="0">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DBDEE9"/>
                    </a:solidFill>
                  </a:tcPr>
                </a:tc>
              </a:tr>
            </a:tbl>
          </a:graphicData>
        </a:graphic>
      </p:graphicFrame>
      <p:sp>
        <p:nvSpPr>
          <p:cNvPr id="3" name="文本框 2"/>
          <p:cNvSpPr txBox="1"/>
          <p:nvPr/>
        </p:nvSpPr>
        <p:spPr>
          <a:xfrm>
            <a:off x="179512" y="112576"/>
            <a:ext cx="2880320" cy="369332"/>
          </a:xfrm>
          <a:prstGeom prst="rect">
            <a:avLst/>
          </a:prstGeom>
          <a:noFill/>
        </p:spPr>
        <p:txBody>
          <a:bodyPr wrap="square" rtlCol="0">
            <a:spAutoFit/>
          </a:bodyPr>
          <a:lstStyle/>
          <a:p>
            <a:r>
              <a:rPr lang="zh-CN" altLang="en-US" dirty="0"/>
              <a:t>后果等级</a:t>
            </a:r>
            <a:endParaRPr lang="zh-CN" altLang="en-US" dirty="0"/>
          </a:p>
        </p:txBody>
      </p:sp>
    </p:spTree>
  </p:cSld>
  <p:clrMapOvr>
    <a:masterClrMapping/>
  </p:clrMapOvr>
  <p:transition>
    <p:comb/>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内容占位符 5" descr="20160626_135221"/>
          <p:cNvPicPr>
            <a:picLocks noGrp="1" noChangeAspect="1"/>
          </p:cNvPicPr>
          <p:nvPr>
            <p:ph sz="half"/>
          </p:nvPr>
        </p:nvPicPr>
        <p:blipFill>
          <a:blip r:embed="rId1" cstate="email"/>
          <a:stretch>
            <a:fillRect/>
          </a:stretch>
        </p:blipFill>
        <p:spPr>
          <a:xfrm>
            <a:off x="368618" y="2603183"/>
            <a:ext cx="3921125" cy="3097212"/>
          </a:xfrm>
          <a:prstGeom prst="rect">
            <a:avLst/>
          </a:prstGeom>
          <a:noFill/>
          <a:ln w="9525">
            <a:noFill/>
          </a:ln>
        </p:spPr>
      </p:pic>
      <p:pic>
        <p:nvPicPr>
          <p:cNvPr id="49154" name="内容占位符 6" descr="20160814_083449"/>
          <p:cNvPicPr>
            <a:picLocks noGrp="1"/>
          </p:cNvPicPr>
          <p:nvPr>
            <p:ph sz="half"/>
          </p:nvPr>
        </p:nvPicPr>
        <p:blipFill>
          <a:blip r:embed="rId2" cstate="email"/>
          <a:stretch>
            <a:fillRect/>
          </a:stretch>
        </p:blipFill>
        <p:spPr>
          <a:xfrm>
            <a:off x="4887913" y="2603500"/>
            <a:ext cx="3920400" cy="3096000"/>
          </a:xfrm>
          <a:prstGeom prst="rect">
            <a:avLst/>
          </a:prstGeom>
          <a:noFill/>
          <a:ln w="9525">
            <a:noFill/>
          </a:ln>
        </p:spPr>
      </p:pic>
      <p:sp>
        <p:nvSpPr>
          <p:cNvPr id="49155" name="文本框 7"/>
          <p:cNvSpPr/>
          <p:nvPr/>
        </p:nvSpPr>
        <p:spPr>
          <a:xfrm>
            <a:off x="368935" y="1343343"/>
            <a:ext cx="3922713" cy="1078230"/>
          </a:xfrm>
          <a:prstGeom prst="rect">
            <a:avLst/>
          </a:prstGeom>
          <a:noFill/>
          <a:ln w="9525">
            <a:noFill/>
          </a:ln>
        </p:spPr>
        <p:txBody>
          <a:bodyPr anchor="t">
            <a:spAutoFit/>
          </a:bodyPr>
          <a:lstStyle/>
          <a:p>
            <a:pPr lvl="0" indent="0">
              <a:lnSpc>
                <a:spcPct val="120000"/>
              </a:lnSpc>
            </a:pPr>
            <a:r>
              <a:rPr lang="en-US" altLang="x-none"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 </a:t>
            </a:r>
            <a:r>
              <a:rPr lang="zh-CN" altLang="en-US"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隐患：</a:t>
            </a:r>
            <a:r>
              <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急停按钮缺失防护罩和标牌。</a:t>
            </a:r>
            <a:endPar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a:p>
            <a:pPr lvl="0" indent="0">
              <a:lnSpc>
                <a:spcPct val="120000"/>
              </a:lnSpc>
            </a:pPr>
            <a:r>
              <a:rPr lang="zh-CN" altLang="en-US"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 危害：</a:t>
            </a:r>
            <a:r>
              <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易造成人员误碰或误操作，引 </a:t>
            </a:r>
            <a:endPar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a:p>
            <a:pPr lvl="0" indent="0">
              <a:lnSpc>
                <a:spcPct val="120000"/>
              </a:lnSpc>
            </a:pPr>
            <a:r>
              <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 起设备停运事故。</a:t>
            </a:r>
            <a:endPar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9156" name="文本框 8"/>
          <p:cNvSpPr/>
          <p:nvPr/>
        </p:nvSpPr>
        <p:spPr>
          <a:xfrm>
            <a:off x="4973003" y="1254125"/>
            <a:ext cx="3835400" cy="804863"/>
          </a:xfrm>
          <a:prstGeom prst="rect">
            <a:avLst/>
          </a:prstGeom>
          <a:noFill/>
          <a:ln w="9525">
            <a:noFill/>
          </a:ln>
        </p:spPr>
        <p:txBody>
          <a:bodyPr anchor="t">
            <a:spAutoFit/>
          </a:bodyPr>
          <a:lstStyle/>
          <a:p>
            <a:pPr lvl="0" indent="0">
              <a:lnSpc>
                <a:spcPct val="130000"/>
              </a:lnSpc>
            </a:pPr>
            <a:r>
              <a:rPr lang="zh-CN" altLang="en-US" b="1" dirty="0">
                <a:solidFill>
                  <a:srgbClr val="000000"/>
                </a:solidFill>
                <a:latin typeface="微软雅黑" panose="020B0503020204020204" pitchFamily="2" charset="-122"/>
                <a:ea typeface="微软雅黑" panose="020B0503020204020204" pitchFamily="2" charset="-122"/>
                <a:sym typeface="宋体" panose="02010600030101010101" pitchFamily="2" charset="-122"/>
              </a:rPr>
              <a:t>标准：</a:t>
            </a:r>
            <a:r>
              <a:rPr lang="zh-CN" altLang="en-US" dirty="0">
                <a:solidFill>
                  <a:srgbClr val="000000"/>
                </a:solidFill>
                <a:latin typeface="微软雅黑" panose="020B0503020204020204" pitchFamily="2" charset="-122"/>
                <a:ea typeface="微软雅黑" panose="020B0503020204020204" pitchFamily="2" charset="-122"/>
                <a:sym typeface="宋体" panose="02010600030101010101" pitchFamily="2" charset="-122"/>
              </a:rPr>
              <a:t>急停按钮防护罩和标牌齐全，防护管理到位。</a:t>
            </a:r>
            <a:endPar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9157" name="TextBox 14"/>
          <p:cNvSpPr/>
          <p:nvPr/>
        </p:nvSpPr>
        <p:spPr>
          <a:xfrm>
            <a:off x="271463" y="69850"/>
            <a:ext cx="2093912" cy="457200"/>
          </a:xfrm>
          <a:prstGeom prst="rect">
            <a:avLst/>
          </a:prstGeom>
          <a:solidFill>
            <a:srgbClr val="D8D8D8"/>
          </a:solidFill>
          <a:ln w="9525">
            <a:noFill/>
          </a:ln>
        </p:spPr>
        <p:txBody>
          <a:bodyPr wrap="square" anchor="t">
            <a:spAutoFit/>
          </a:bodyPr>
          <a:lstStyle/>
          <a:p>
            <a:pPr lvl="0" indent="0" algn="ctr"/>
            <a:r>
              <a:rPr lang="zh-CN" altLang="en-US" sz="2400" b="1" dirty="0">
                <a:latin typeface="Arial" panose="020B0604020202020204" pitchFamily="34" charset="0"/>
                <a:ea typeface="宋体" panose="02010600030101010101" pitchFamily="2" charset="-122"/>
                <a:sym typeface="Arial" panose="020B0604020202020204" pitchFamily="34" charset="0"/>
              </a:rPr>
              <a:t>五、电气设施</a:t>
            </a:r>
            <a:endParaRPr lang="zh-CN" altLang="en-US" sz="2400" b="1" dirty="0">
              <a:latin typeface="Arial" panose="020B0604020202020204" pitchFamily="34" charset="0"/>
              <a:ea typeface="宋体" panose="02010600030101010101" pitchFamily="2" charset="-122"/>
              <a:sym typeface="Arial" panose="020B0604020202020204" pitchFamily="34" charset="0"/>
            </a:endParaRPr>
          </a:p>
        </p:txBody>
      </p:sp>
      <p:grpSp>
        <p:nvGrpSpPr>
          <p:cNvPr id="49158" name="组合 49158"/>
          <p:cNvGrpSpPr/>
          <p:nvPr/>
        </p:nvGrpSpPr>
        <p:grpSpPr>
          <a:xfrm>
            <a:off x="4537075" y="1254125"/>
            <a:ext cx="142875" cy="5041900"/>
            <a:chOff x="0" y="0"/>
            <a:chExt cx="142876" cy="5857892"/>
          </a:xfrm>
        </p:grpSpPr>
        <p:sp>
          <p:nvSpPr>
            <p:cNvPr id="49159" name="矩形 18"/>
            <p:cNvSpPr/>
            <p:nvPr/>
          </p:nvSpPr>
          <p:spPr>
            <a:xfrm flipH="1">
              <a:off x="0" y="0"/>
              <a:ext cx="71439" cy="5857892"/>
            </a:xfrm>
            <a:prstGeom prst="rect">
              <a:avLst/>
            </a:prstGeom>
            <a:solidFill>
              <a:srgbClr val="FF000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FFFFFF"/>
                </a:solidFill>
                <a:ea typeface="宋体" panose="02010600030101010101" pitchFamily="2" charset="-122"/>
              </a:endParaRPr>
            </a:p>
          </p:txBody>
        </p:sp>
        <p:sp>
          <p:nvSpPr>
            <p:cNvPr id="49160" name="矩形 3"/>
            <p:cNvSpPr/>
            <p:nvPr/>
          </p:nvSpPr>
          <p:spPr>
            <a:xfrm flipH="1">
              <a:off x="71439" y="0"/>
              <a:ext cx="71437" cy="5857892"/>
            </a:xfrm>
            <a:prstGeom prst="rect">
              <a:avLst/>
            </a:prstGeom>
            <a:solidFill>
              <a:srgbClr val="00B05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00B050"/>
                </a:solidFill>
                <a:ea typeface="宋体" panose="02010600030101010101" pitchFamily="2" charset="-122"/>
              </a:endParaRPr>
            </a:p>
          </p:txBody>
        </p:sp>
      </p:grpSp>
      <p:sp>
        <p:nvSpPr>
          <p:cNvPr id="49161" name="圆角矩形标注 16"/>
          <p:cNvSpPr/>
          <p:nvPr/>
        </p:nvSpPr>
        <p:spPr>
          <a:xfrm>
            <a:off x="1222375" y="4787265"/>
            <a:ext cx="1143000" cy="633413"/>
          </a:xfrm>
          <a:prstGeom prst="wedgeRoundRectCallout">
            <a:avLst>
              <a:gd name="adj1" fmla="val 43375"/>
              <a:gd name="adj2" fmla="val -196931"/>
              <a:gd name="adj3" fmla="val 16667"/>
            </a:avLst>
          </a:prstGeom>
          <a:noFill/>
          <a:ln w="28575" cap="flat" cmpd="sng">
            <a:solidFill>
              <a:srgbClr val="FF0000"/>
            </a:solidFill>
            <a:prstDash val="solid"/>
            <a:bevel/>
            <a:headEnd type="none" w="med" len="med"/>
            <a:tailEnd type="none" w="med" len="med"/>
          </a:ln>
        </p:spPr>
        <p:txBody>
          <a:bodyPr anchor="t"/>
          <a:lstStyle/>
          <a:p>
            <a:pPr lvl="0" indent="0" algn="ctr"/>
            <a:r>
              <a:rPr lang="zh-CN" altLang="en-US" sz="1600" b="1" dirty="0">
                <a:latin typeface="Arial" panose="020B0604020202020204" pitchFamily="34" charset="0"/>
                <a:ea typeface="宋体" panose="02010600030101010101" pitchFamily="2" charset="-122"/>
                <a:sym typeface="Arial" panose="020B0604020202020204" pitchFamily="34" charset="0"/>
              </a:rPr>
              <a:t>无防护罩和标牌</a:t>
            </a:r>
            <a:endParaRPr lang="zh-CN" altLang="en-US" sz="1600" b="1" dirty="0">
              <a:latin typeface="Arial" panose="020B0604020202020204" pitchFamily="34" charset="0"/>
              <a:ea typeface="宋体" panose="02010600030101010101" pitchFamily="2" charset="-122"/>
              <a:sym typeface="Arial" panose="020B0604020202020204" pitchFamily="34" charset="0"/>
            </a:endParaRPr>
          </a:p>
        </p:txBody>
      </p:sp>
      <p:sp>
        <p:nvSpPr>
          <p:cNvPr id="49162" name="圆角矩形标注 1"/>
          <p:cNvSpPr/>
          <p:nvPr/>
        </p:nvSpPr>
        <p:spPr>
          <a:xfrm>
            <a:off x="6557963" y="5335588"/>
            <a:ext cx="1143000" cy="625475"/>
          </a:xfrm>
          <a:prstGeom prst="wedgeRoundRectCallout">
            <a:avLst>
              <a:gd name="adj1" fmla="val 43375"/>
              <a:gd name="adj2" fmla="val -196931"/>
              <a:gd name="adj3" fmla="val 16667"/>
            </a:avLst>
          </a:prstGeom>
          <a:solidFill>
            <a:srgbClr val="FFFF00"/>
          </a:solidFill>
          <a:ln w="28575" cap="flat" cmpd="sng">
            <a:solidFill>
              <a:srgbClr val="FFFF00"/>
            </a:solidFill>
            <a:prstDash val="solid"/>
            <a:bevel/>
            <a:headEnd type="none" w="med" len="med"/>
            <a:tailEnd type="none" w="med" len="med"/>
          </a:ln>
        </p:spPr>
        <p:txBody>
          <a:bodyPr anchor="t"/>
          <a:lstStyle/>
          <a:p>
            <a:pPr lvl="0" indent="0" algn="ctr"/>
            <a:r>
              <a:rPr lang="zh-CN" altLang="en-US" sz="1600" b="1" dirty="0">
                <a:latin typeface="Arial" panose="020B0604020202020204" pitchFamily="34" charset="0"/>
                <a:ea typeface="宋体" panose="02010600030101010101" pitchFamily="2" charset="-122"/>
                <a:sym typeface="Arial" panose="020B0604020202020204" pitchFamily="34" charset="0"/>
              </a:rPr>
              <a:t>防护罩和标牌齐全</a:t>
            </a:r>
            <a:endParaRPr lang="zh-CN" altLang="en-US" sz="1600" b="1" dirty="0">
              <a:latin typeface="Arial" panose="020B0604020202020204" pitchFamily="34" charset="0"/>
              <a:ea typeface="宋体" panose="02010600030101010101" pitchFamily="2" charset="-122"/>
              <a:sym typeface="Arial" panose="020B0604020202020204"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Box 38"/>
          <p:cNvSpPr/>
          <p:nvPr/>
        </p:nvSpPr>
        <p:spPr>
          <a:xfrm>
            <a:off x="0" y="2214563"/>
            <a:ext cx="9144000" cy="973137"/>
          </a:xfrm>
          <a:prstGeom prst="rect">
            <a:avLst/>
          </a:prstGeom>
          <a:noFill/>
          <a:ln w="9525">
            <a:noFill/>
          </a:ln>
        </p:spPr>
        <p:txBody>
          <a:bodyPr wrap="square" anchor="t">
            <a:spAutoFit/>
          </a:bodyPr>
          <a:lstStyle/>
          <a:p>
            <a:pPr lvl="0" indent="0" algn="ctr"/>
            <a:r>
              <a:rPr lang="zh-CN" altLang="en-US" sz="5400" dirty="0">
                <a:solidFill>
                  <a:srgbClr val="000000"/>
                </a:solidFill>
                <a:latin typeface="隶书" panose="02010509060101010101" pitchFamily="1" charset="-122"/>
                <a:ea typeface="隶书" panose="02010509060101010101" pitchFamily="1" charset="-122"/>
                <a:sym typeface="隶书" panose="02010509060101010101" pitchFamily="1" charset="-122"/>
              </a:rPr>
              <a:t>六、安全设备</a:t>
            </a:r>
            <a:endParaRPr lang="zh-CN" altLang="en-US" sz="5400" dirty="0">
              <a:solidFill>
                <a:srgbClr val="000000"/>
              </a:solidFill>
              <a:latin typeface="隶书" panose="02010509060101010101" pitchFamily="1" charset="-122"/>
              <a:ea typeface="隶书" panose="02010509060101010101" pitchFamily="1" charset="-122"/>
              <a:sym typeface="隶书" panose="02010509060101010101" pitchFamily="1" charset="-122"/>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文本框 2"/>
          <p:cNvSpPr/>
          <p:nvPr/>
        </p:nvSpPr>
        <p:spPr>
          <a:xfrm>
            <a:off x="436563" y="38100"/>
            <a:ext cx="2019300" cy="457200"/>
          </a:xfrm>
          <a:prstGeom prst="rect">
            <a:avLst/>
          </a:prstGeom>
          <a:solidFill>
            <a:srgbClr val="EFE1B6"/>
          </a:solidFill>
          <a:ln w="9525">
            <a:noFill/>
          </a:ln>
        </p:spPr>
        <p:txBody>
          <a:bodyPr wrap="none" anchor="t">
            <a:spAutoFit/>
          </a:bodyPr>
          <a:lstStyle/>
          <a:p>
            <a:pPr lvl="0" indent="0"/>
            <a:r>
              <a:rPr lang="zh-CN" altLang="en-US" sz="2400" b="1" dirty="0">
                <a:solidFill>
                  <a:srgbClr val="000000"/>
                </a:solidFill>
                <a:latin typeface="宋体" panose="02010600030101010101" pitchFamily="2" charset="-122"/>
                <a:ea typeface="宋体" panose="02010600030101010101" pitchFamily="2" charset="-122"/>
                <a:sym typeface="宋体" panose="02010600030101010101" pitchFamily="2" charset="-122"/>
              </a:rPr>
              <a:t>六、安全设施</a:t>
            </a:r>
            <a:endParaRPr lang="zh-CN" altLang="en-US" sz="2400" b="1" dirty="0">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pic>
        <p:nvPicPr>
          <p:cNvPr id="51202" name="图片 1"/>
          <p:cNvPicPr>
            <a:picLocks noChangeAspect="1"/>
          </p:cNvPicPr>
          <p:nvPr/>
        </p:nvPicPr>
        <p:blipFill>
          <a:blip r:embed="rId1" cstate="email"/>
          <a:srcRect/>
          <a:stretch>
            <a:fillRect/>
          </a:stretch>
        </p:blipFill>
        <p:spPr>
          <a:xfrm>
            <a:off x="727075" y="2020888"/>
            <a:ext cx="3038475" cy="3730625"/>
          </a:xfrm>
          <a:prstGeom prst="rect">
            <a:avLst/>
          </a:prstGeom>
          <a:noFill/>
          <a:ln w="9525">
            <a:noFill/>
          </a:ln>
        </p:spPr>
      </p:pic>
      <p:sp>
        <p:nvSpPr>
          <p:cNvPr id="51203" name="文本框 7"/>
          <p:cNvSpPr/>
          <p:nvPr/>
        </p:nvSpPr>
        <p:spPr>
          <a:xfrm>
            <a:off x="519113" y="1219200"/>
            <a:ext cx="4160837" cy="749300"/>
          </a:xfrm>
          <a:prstGeom prst="rect">
            <a:avLst/>
          </a:prstGeom>
          <a:noFill/>
          <a:ln w="9525">
            <a:noFill/>
          </a:ln>
        </p:spPr>
        <p:txBody>
          <a:bodyPr anchor="t">
            <a:spAutoFit/>
          </a:bodyPr>
          <a:lstStyle/>
          <a:p>
            <a:pPr lvl="0" indent="0">
              <a:lnSpc>
                <a:spcPct val="120000"/>
              </a:lnSpc>
            </a:pPr>
            <a:r>
              <a:rPr lang="zh-CN" altLang="en-US"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隐患：</a:t>
            </a:r>
            <a:r>
              <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爬梯离小屋距离太近。</a:t>
            </a:r>
            <a:endPar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a:p>
            <a:pPr lvl="0" indent="0">
              <a:lnSpc>
                <a:spcPct val="120000"/>
              </a:lnSpc>
            </a:pPr>
            <a:r>
              <a:rPr lang="zh-CN" altLang="en-US"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危害：</a:t>
            </a:r>
            <a:r>
              <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易打滑，造成人员伤害。</a:t>
            </a:r>
            <a:endPar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1204" name="文本框 99"/>
          <p:cNvSpPr/>
          <p:nvPr/>
        </p:nvSpPr>
        <p:spPr>
          <a:xfrm>
            <a:off x="5289550" y="1364615"/>
            <a:ext cx="3515995" cy="384810"/>
          </a:xfrm>
          <a:prstGeom prst="rect">
            <a:avLst/>
          </a:prstGeom>
          <a:noFill/>
          <a:ln w="9525">
            <a:noFill/>
          </a:ln>
        </p:spPr>
        <p:txBody>
          <a:bodyPr wrap="square" anchor="t">
            <a:spAutoFit/>
          </a:bodyPr>
          <a:lstStyle/>
          <a:p>
            <a:pPr lvl="0" indent="0"/>
            <a:r>
              <a:rPr lang="zh-CN" altLang="en-US"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标准：</a:t>
            </a:r>
            <a:r>
              <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爬梯离墙面</a:t>
            </a:r>
            <a:r>
              <a:rPr lang="en-US" altLang="x-none"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15cm</a:t>
            </a:r>
            <a:r>
              <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以上。</a:t>
            </a:r>
            <a:endPar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1205" name="圆角矩形标注 10"/>
          <p:cNvSpPr/>
          <p:nvPr/>
        </p:nvSpPr>
        <p:spPr>
          <a:xfrm>
            <a:off x="1792288" y="5894388"/>
            <a:ext cx="1181100" cy="401637"/>
          </a:xfrm>
          <a:prstGeom prst="wedgeRoundRectCallout">
            <a:avLst>
              <a:gd name="adj1" fmla="val -546"/>
              <a:gd name="adj2" fmla="val -511264"/>
              <a:gd name="adj3" fmla="val 16667"/>
            </a:avLst>
          </a:prstGeom>
          <a:noFill/>
          <a:ln w="28575" cap="flat" cmpd="sng">
            <a:solidFill>
              <a:srgbClr val="FF0000"/>
            </a:solidFill>
            <a:prstDash val="solid"/>
            <a:bevel/>
            <a:headEnd type="none" w="med" len="med"/>
            <a:tailEnd type="none" w="med" len="med"/>
          </a:ln>
        </p:spPr>
        <p:txBody>
          <a:bodyPr anchor="ctr"/>
          <a:lstStyle/>
          <a:p>
            <a:pPr lvl="0" indent="0" algn="ctr"/>
            <a:r>
              <a:rPr lang="zh-CN" altLang="en-US" sz="1400" b="1" dirty="0">
                <a:solidFill>
                  <a:srgbClr val="000000"/>
                </a:solidFill>
                <a:ea typeface="宋体" panose="02010600030101010101" pitchFamily="2" charset="-122"/>
              </a:rPr>
              <a:t>距离太近</a:t>
            </a:r>
            <a:endParaRPr lang="zh-CN" altLang="en-US" sz="1400" b="1" dirty="0">
              <a:solidFill>
                <a:srgbClr val="000000"/>
              </a:solidFill>
              <a:ea typeface="宋体" panose="02010600030101010101" pitchFamily="2" charset="-122"/>
            </a:endParaRPr>
          </a:p>
        </p:txBody>
      </p:sp>
      <p:pic>
        <p:nvPicPr>
          <p:cNvPr id="51206" name="图片 2"/>
          <p:cNvPicPr/>
          <p:nvPr/>
        </p:nvPicPr>
        <p:blipFill>
          <a:blip r:embed="rId2" cstate="email"/>
          <a:srcRect/>
          <a:stretch>
            <a:fillRect/>
          </a:stretch>
        </p:blipFill>
        <p:spPr>
          <a:xfrm>
            <a:off x="5289550" y="2021205"/>
            <a:ext cx="3038400" cy="3729600"/>
          </a:xfrm>
          <a:prstGeom prst="rect">
            <a:avLst/>
          </a:prstGeom>
          <a:noFill/>
          <a:ln w="9525">
            <a:noFill/>
          </a:ln>
        </p:spPr>
      </p:pic>
      <p:sp>
        <p:nvSpPr>
          <p:cNvPr id="51207" name="圆角矩形标注 3"/>
          <p:cNvSpPr/>
          <p:nvPr/>
        </p:nvSpPr>
        <p:spPr>
          <a:xfrm>
            <a:off x="5759450" y="5895975"/>
            <a:ext cx="1581150" cy="400050"/>
          </a:xfrm>
          <a:prstGeom prst="wedgeRoundRectCallout">
            <a:avLst>
              <a:gd name="adj1" fmla="val -3153"/>
              <a:gd name="adj2" fmla="val -335454"/>
              <a:gd name="adj3" fmla="val 16667"/>
            </a:avLst>
          </a:prstGeom>
          <a:solidFill>
            <a:srgbClr val="FFFF00"/>
          </a:solidFill>
          <a:ln w="12700" cap="flat" cmpd="sng">
            <a:solidFill>
              <a:srgbClr val="FFFF00"/>
            </a:solidFill>
            <a:prstDash val="solid"/>
            <a:bevel/>
            <a:headEnd type="none" w="med" len="med"/>
            <a:tailEnd type="none" w="med" len="med"/>
          </a:ln>
        </p:spPr>
        <p:txBody>
          <a:bodyPr anchor="ctr"/>
          <a:lstStyle/>
          <a:p>
            <a:pPr lvl="0" indent="0" algn="ctr"/>
            <a:r>
              <a:rPr lang="zh-CN" altLang="en-US" sz="1400" b="1" dirty="0">
                <a:solidFill>
                  <a:srgbClr val="000000"/>
                </a:solidFill>
                <a:ea typeface="宋体" panose="02010600030101010101" pitchFamily="2" charset="-122"/>
              </a:rPr>
              <a:t>距离大于</a:t>
            </a:r>
            <a:r>
              <a:rPr lang="en-US" altLang="x-none" sz="1400" b="1" dirty="0">
                <a:solidFill>
                  <a:srgbClr val="000000"/>
                </a:solidFill>
                <a:latin typeface="Arial" panose="020B0604020202020204" pitchFamily="34" charset="0"/>
                <a:ea typeface="Arial" panose="020B0604020202020204" pitchFamily="34" charset="0"/>
                <a:sym typeface="Arial" panose="020B0604020202020204" pitchFamily="34" charset="0"/>
              </a:rPr>
              <a:t>15cm</a:t>
            </a:r>
            <a:endParaRPr lang="en-US" altLang="x-none" sz="1400" b="1" dirty="0">
              <a:solidFill>
                <a:srgbClr val="000000"/>
              </a:solidFill>
              <a:latin typeface="Arial" panose="020B0604020202020204" pitchFamily="34" charset="0"/>
              <a:ea typeface="Arial" panose="020B0604020202020204" pitchFamily="34" charset="0"/>
              <a:sym typeface="Arial" panose="020B0604020202020204" pitchFamily="34" charset="0"/>
            </a:endParaRPr>
          </a:p>
        </p:txBody>
      </p:sp>
      <p:grpSp>
        <p:nvGrpSpPr>
          <p:cNvPr id="51208" name="组合 51208"/>
          <p:cNvGrpSpPr/>
          <p:nvPr/>
        </p:nvGrpSpPr>
        <p:grpSpPr>
          <a:xfrm>
            <a:off x="4537075" y="1364615"/>
            <a:ext cx="142875" cy="5041900"/>
            <a:chOff x="0" y="0"/>
            <a:chExt cx="142876" cy="5857892"/>
          </a:xfrm>
        </p:grpSpPr>
        <p:sp>
          <p:nvSpPr>
            <p:cNvPr id="51209" name="矩形 18"/>
            <p:cNvSpPr/>
            <p:nvPr/>
          </p:nvSpPr>
          <p:spPr>
            <a:xfrm flipH="1">
              <a:off x="0" y="0"/>
              <a:ext cx="71439" cy="5857892"/>
            </a:xfrm>
            <a:prstGeom prst="rect">
              <a:avLst/>
            </a:prstGeom>
            <a:solidFill>
              <a:srgbClr val="FF000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FFFFFF"/>
                </a:solidFill>
                <a:ea typeface="宋体" panose="02010600030101010101" pitchFamily="2" charset="-122"/>
              </a:endParaRPr>
            </a:p>
          </p:txBody>
        </p:sp>
        <p:sp>
          <p:nvSpPr>
            <p:cNvPr id="51210" name="矩形 2"/>
            <p:cNvSpPr/>
            <p:nvPr/>
          </p:nvSpPr>
          <p:spPr>
            <a:xfrm flipH="1">
              <a:off x="71439" y="0"/>
              <a:ext cx="71437" cy="5857892"/>
            </a:xfrm>
            <a:prstGeom prst="rect">
              <a:avLst/>
            </a:prstGeom>
            <a:solidFill>
              <a:srgbClr val="00B05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00B050"/>
                </a:solidFill>
                <a:ea typeface="宋体" panose="02010600030101010101" pitchFamily="2" charset="-122"/>
              </a:endParaRPr>
            </a:p>
          </p:txBody>
        </p:sp>
      </p:gr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文本占位符 2"/>
          <p:cNvSpPr/>
          <p:nvPr/>
        </p:nvSpPr>
        <p:spPr>
          <a:xfrm>
            <a:off x="436880" y="1458595"/>
            <a:ext cx="3781425" cy="1080135"/>
          </a:xfrm>
          <a:prstGeom prst="rect">
            <a:avLst/>
          </a:prstGeom>
          <a:noFill/>
          <a:ln w="9525">
            <a:noFill/>
          </a:ln>
        </p:spPr>
        <p:txBody>
          <a:bodyPr anchor="b"/>
          <a:lstStyle/>
          <a:p>
            <a:pPr lvl="0" indent="0">
              <a:lnSpc>
                <a:spcPct val="120000"/>
              </a:lnSpc>
              <a:spcBef>
                <a:spcPct val="20000"/>
              </a:spcBef>
              <a:buFont typeface="Wingdings" panose="05000000000000000000" pitchFamily="2" charset="2"/>
              <a:buNone/>
            </a:pPr>
            <a:r>
              <a:rPr lang="zh-CN" altLang="en-US"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隐患：</a:t>
            </a:r>
            <a:r>
              <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消防设施摆放、连接不合规。</a:t>
            </a:r>
            <a:endPar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a:p>
            <a:pPr lvl="0" indent="0">
              <a:lnSpc>
                <a:spcPct val="120000"/>
              </a:lnSpc>
              <a:spcBef>
                <a:spcPct val="20000"/>
              </a:spcBef>
              <a:buNone/>
            </a:pPr>
            <a:r>
              <a:rPr lang="zh-CN" altLang="en-US"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危害：</a:t>
            </a:r>
            <a:r>
              <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火灾情况下不能正常使用，耽误救援。</a:t>
            </a:r>
            <a:endParaRPr lang="zh-CN" altLang="en-US"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2226" name="文本占位符 4"/>
          <p:cNvSpPr/>
          <p:nvPr/>
        </p:nvSpPr>
        <p:spPr>
          <a:xfrm>
            <a:off x="5083175" y="1336675"/>
            <a:ext cx="3317875" cy="493713"/>
          </a:xfrm>
          <a:prstGeom prst="rect">
            <a:avLst/>
          </a:prstGeom>
          <a:noFill/>
          <a:ln w="9525">
            <a:noFill/>
          </a:ln>
        </p:spPr>
        <p:txBody>
          <a:bodyPr anchor="b"/>
          <a:lstStyle/>
          <a:p>
            <a:pPr lvl="0" indent="0">
              <a:lnSpc>
                <a:spcPct val="90000"/>
              </a:lnSpc>
              <a:spcBef>
                <a:spcPct val="20000"/>
              </a:spcBef>
              <a:buFont typeface="Wingdings" panose="05000000000000000000" pitchFamily="2" charset="2"/>
              <a:buNone/>
            </a:pPr>
            <a:r>
              <a:rPr lang="zh-CN" altLang="en-US"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标准：</a:t>
            </a:r>
            <a:r>
              <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部件齐全、按规定摆设。</a:t>
            </a:r>
            <a:endPar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pic>
        <p:nvPicPr>
          <p:cNvPr id="52227" name="Picture 19" descr="DSCN1270"/>
          <p:cNvPicPr/>
          <p:nvPr/>
        </p:nvPicPr>
        <p:blipFill>
          <a:blip r:embed="rId1" cstate="email"/>
          <a:stretch>
            <a:fillRect/>
          </a:stretch>
        </p:blipFill>
        <p:spPr>
          <a:xfrm>
            <a:off x="5082858" y="2764155"/>
            <a:ext cx="3600000" cy="3060000"/>
          </a:xfrm>
          <a:prstGeom prst="rect">
            <a:avLst/>
          </a:prstGeom>
          <a:noFill/>
          <a:ln w="9525">
            <a:noFill/>
          </a:ln>
        </p:spPr>
      </p:pic>
      <p:pic>
        <p:nvPicPr>
          <p:cNvPr id="52228" name="Picture 20" descr="DSCN1253"/>
          <p:cNvPicPr/>
          <p:nvPr/>
        </p:nvPicPr>
        <p:blipFill>
          <a:blip r:embed="rId2" cstate="email"/>
          <a:stretch>
            <a:fillRect/>
          </a:stretch>
        </p:blipFill>
        <p:spPr>
          <a:xfrm>
            <a:off x="527685" y="2764155"/>
            <a:ext cx="3600000" cy="3067200"/>
          </a:xfrm>
          <a:prstGeom prst="rect">
            <a:avLst/>
          </a:prstGeom>
          <a:noFill/>
          <a:ln w="9525">
            <a:noFill/>
          </a:ln>
        </p:spPr>
      </p:pic>
      <p:grpSp>
        <p:nvGrpSpPr>
          <p:cNvPr id="52229" name="组合 52229"/>
          <p:cNvGrpSpPr/>
          <p:nvPr/>
        </p:nvGrpSpPr>
        <p:grpSpPr>
          <a:xfrm>
            <a:off x="4537075" y="1457960"/>
            <a:ext cx="142875" cy="4838065"/>
            <a:chOff x="0" y="0"/>
            <a:chExt cx="142876" cy="5857892"/>
          </a:xfrm>
        </p:grpSpPr>
        <p:sp>
          <p:nvSpPr>
            <p:cNvPr id="52230" name="矩形 18"/>
            <p:cNvSpPr/>
            <p:nvPr/>
          </p:nvSpPr>
          <p:spPr>
            <a:xfrm flipH="1">
              <a:off x="0" y="0"/>
              <a:ext cx="71439" cy="5857892"/>
            </a:xfrm>
            <a:prstGeom prst="rect">
              <a:avLst/>
            </a:prstGeom>
            <a:solidFill>
              <a:srgbClr val="FF000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FFFFFF"/>
                </a:solidFill>
                <a:ea typeface="宋体" panose="02010600030101010101" pitchFamily="2" charset="-122"/>
              </a:endParaRPr>
            </a:p>
          </p:txBody>
        </p:sp>
        <p:sp>
          <p:nvSpPr>
            <p:cNvPr id="52231" name="矩形 4"/>
            <p:cNvSpPr/>
            <p:nvPr/>
          </p:nvSpPr>
          <p:spPr>
            <a:xfrm flipH="1">
              <a:off x="71439" y="0"/>
              <a:ext cx="71437" cy="5857892"/>
            </a:xfrm>
            <a:prstGeom prst="rect">
              <a:avLst/>
            </a:prstGeom>
            <a:solidFill>
              <a:srgbClr val="00B05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00B050"/>
                </a:solidFill>
                <a:ea typeface="宋体" panose="02010600030101010101" pitchFamily="2" charset="-122"/>
              </a:endParaRPr>
            </a:p>
          </p:txBody>
        </p:sp>
      </p:grpSp>
      <p:sp>
        <p:nvSpPr>
          <p:cNvPr id="52232" name="文本框 2"/>
          <p:cNvSpPr/>
          <p:nvPr/>
        </p:nvSpPr>
        <p:spPr>
          <a:xfrm>
            <a:off x="436563" y="38100"/>
            <a:ext cx="2019300" cy="457200"/>
          </a:xfrm>
          <a:prstGeom prst="rect">
            <a:avLst/>
          </a:prstGeom>
          <a:solidFill>
            <a:srgbClr val="EFE1B6"/>
          </a:solidFill>
          <a:ln w="9525">
            <a:noFill/>
          </a:ln>
        </p:spPr>
        <p:txBody>
          <a:bodyPr wrap="none" anchor="t">
            <a:spAutoFit/>
          </a:bodyPr>
          <a:lstStyle/>
          <a:p>
            <a:pPr lvl="0" indent="0"/>
            <a:r>
              <a:rPr lang="zh-CN" altLang="en-US" sz="2400" b="1" dirty="0">
                <a:solidFill>
                  <a:srgbClr val="000000"/>
                </a:solidFill>
                <a:latin typeface="宋体" panose="02010600030101010101" pitchFamily="2" charset="-122"/>
                <a:ea typeface="宋体" panose="02010600030101010101" pitchFamily="2" charset="-122"/>
                <a:sym typeface="宋体" panose="02010600030101010101" pitchFamily="2" charset="-122"/>
              </a:rPr>
              <a:t>六、安全设施</a:t>
            </a:r>
            <a:endParaRPr lang="zh-CN" altLang="en-US" sz="2400" b="1" dirty="0">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sp>
        <p:nvSpPr>
          <p:cNvPr id="52233" name="圆角矩形标注 10"/>
          <p:cNvSpPr/>
          <p:nvPr/>
        </p:nvSpPr>
        <p:spPr>
          <a:xfrm>
            <a:off x="1736725" y="5894705"/>
            <a:ext cx="1071245" cy="401320"/>
          </a:xfrm>
          <a:prstGeom prst="wedgeRoundRectCallout">
            <a:avLst>
              <a:gd name="adj1" fmla="val -10861"/>
              <a:gd name="adj2" fmla="val -254106"/>
              <a:gd name="adj3" fmla="val 16667"/>
            </a:avLst>
          </a:prstGeom>
          <a:noFill/>
          <a:ln w="28575" cap="flat" cmpd="sng">
            <a:solidFill>
              <a:srgbClr val="FF0000"/>
            </a:solidFill>
            <a:prstDash val="solid"/>
            <a:bevel/>
            <a:headEnd type="none" w="med" len="med"/>
            <a:tailEnd type="none" w="med" len="med"/>
          </a:ln>
        </p:spPr>
        <p:txBody>
          <a:bodyPr anchor="ctr"/>
          <a:lstStyle/>
          <a:p>
            <a:pPr lvl="0" indent="0" algn="ctr"/>
            <a:r>
              <a:rPr lang="zh-CN" altLang="en-US" sz="1400" dirty="0">
                <a:solidFill>
                  <a:srgbClr val="000000"/>
                </a:solidFill>
                <a:ea typeface="宋体" panose="02010600030101010101" pitchFamily="2" charset="-122"/>
              </a:rPr>
              <a:t>消防设施不合规</a:t>
            </a:r>
            <a:endParaRPr lang="zh-CN" altLang="en-US" sz="1400" dirty="0">
              <a:solidFill>
                <a:srgbClr val="000000"/>
              </a:solidFill>
              <a:ea typeface="宋体" panose="02010600030101010101" pitchFamily="2" charset="-122"/>
            </a:endParaRPr>
          </a:p>
        </p:txBody>
      </p:sp>
      <p:sp>
        <p:nvSpPr>
          <p:cNvPr id="52234" name="圆角矩形标注 1"/>
          <p:cNvSpPr/>
          <p:nvPr/>
        </p:nvSpPr>
        <p:spPr>
          <a:xfrm>
            <a:off x="6151563" y="5905500"/>
            <a:ext cx="1181100" cy="401638"/>
          </a:xfrm>
          <a:prstGeom prst="wedgeRoundRectCallout">
            <a:avLst>
              <a:gd name="adj1" fmla="val 8708"/>
              <a:gd name="adj2" fmla="val -184593"/>
              <a:gd name="adj3" fmla="val 16667"/>
            </a:avLst>
          </a:prstGeom>
          <a:solidFill>
            <a:srgbClr val="FFFF00"/>
          </a:solidFill>
          <a:ln w="28575" cap="flat" cmpd="sng">
            <a:solidFill>
              <a:srgbClr val="FFFF00"/>
            </a:solidFill>
            <a:prstDash val="solid"/>
            <a:bevel/>
            <a:headEnd type="none" w="med" len="med"/>
            <a:tailEnd type="none" w="med" len="med"/>
          </a:ln>
        </p:spPr>
        <p:txBody>
          <a:bodyPr anchor="ctr"/>
          <a:lstStyle/>
          <a:p>
            <a:pPr lvl="0" indent="0" algn="ctr"/>
            <a:r>
              <a:rPr lang="zh-CN" altLang="en-US" sz="1400" dirty="0">
                <a:solidFill>
                  <a:srgbClr val="000000"/>
                </a:solidFill>
                <a:ea typeface="宋体" panose="02010600030101010101" pitchFamily="2" charset="-122"/>
              </a:rPr>
              <a:t>按规定摆设</a:t>
            </a:r>
            <a:endParaRPr lang="zh-CN" altLang="en-US" sz="1400" dirty="0">
              <a:solidFill>
                <a:srgbClr val="000000"/>
              </a:solidFill>
              <a:ea typeface="宋体" panose="02010600030101010101" pitchFamily="2" charset="-122"/>
            </a:endParaRPr>
          </a:p>
        </p:txBody>
      </p:sp>
      <p:sp>
        <p:nvSpPr>
          <p:cNvPr id="2" name="圆角矩形标注 10"/>
          <p:cNvSpPr/>
          <p:nvPr/>
        </p:nvSpPr>
        <p:spPr>
          <a:xfrm>
            <a:off x="1736725" y="5883275"/>
            <a:ext cx="1071245" cy="401320"/>
          </a:xfrm>
          <a:prstGeom prst="wedgeRoundRectCallout">
            <a:avLst>
              <a:gd name="adj1" fmla="val -10861"/>
              <a:gd name="adj2" fmla="val -254106"/>
              <a:gd name="adj3" fmla="val 16667"/>
            </a:avLst>
          </a:prstGeom>
          <a:noFill/>
          <a:ln w="28575" cap="flat" cmpd="sng">
            <a:solidFill>
              <a:srgbClr val="FF0000"/>
            </a:solidFill>
            <a:prstDash val="solid"/>
            <a:bevel/>
            <a:headEnd type="none" w="med" len="med"/>
            <a:tailEnd type="none" w="med" len="med"/>
          </a:ln>
        </p:spPr>
        <p:txBody>
          <a:bodyPr anchor="ctr"/>
          <a:lstStyle/>
          <a:p>
            <a:pPr lvl="0" indent="0" algn="ctr"/>
            <a:r>
              <a:rPr lang="zh-CN" altLang="en-US" sz="1400" dirty="0">
                <a:solidFill>
                  <a:srgbClr val="000000"/>
                </a:solidFill>
                <a:ea typeface="宋体" panose="02010600030101010101" pitchFamily="2" charset="-122"/>
              </a:rPr>
              <a:t>消防设施不合规</a:t>
            </a:r>
            <a:endParaRPr lang="zh-CN" altLang="en-US" sz="1400" dirty="0">
              <a:solidFill>
                <a:srgbClr val="000000"/>
              </a:solidFill>
              <a:ea typeface="宋体" panose="02010600030101010101" pitchFamily="2" charset="-122"/>
            </a:endParaRPr>
          </a:p>
        </p:txBody>
      </p:sp>
      <p:sp>
        <p:nvSpPr>
          <p:cNvPr id="3" name="圆角矩形标注 1"/>
          <p:cNvSpPr/>
          <p:nvPr/>
        </p:nvSpPr>
        <p:spPr>
          <a:xfrm>
            <a:off x="6151563" y="5894070"/>
            <a:ext cx="1181100" cy="401638"/>
          </a:xfrm>
          <a:prstGeom prst="wedgeRoundRectCallout">
            <a:avLst>
              <a:gd name="adj1" fmla="val 8708"/>
              <a:gd name="adj2" fmla="val -184593"/>
              <a:gd name="adj3" fmla="val 16667"/>
            </a:avLst>
          </a:prstGeom>
          <a:solidFill>
            <a:srgbClr val="FFFF00"/>
          </a:solidFill>
          <a:ln w="28575" cap="flat" cmpd="sng">
            <a:solidFill>
              <a:srgbClr val="FFFF00"/>
            </a:solidFill>
            <a:prstDash val="solid"/>
            <a:bevel/>
            <a:headEnd type="none" w="med" len="med"/>
            <a:tailEnd type="none" w="med" len="med"/>
          </a:ln>
        </p:spPr>
        <p:txBody>
          <a:bodyPr anchor="ctr"/>
          <a:lstStyle/>
          <a:p>
            <a:pPr lvl="0" indent="0" algn="ctr"/>
            <a:r>
              <a:rPr lang="zh-CN" altLang="en-US" sz="1400" dirty="0">
                <a:solidFill>
                  <a:srgbClr val="000000"/>
                </a:solidFill>
                <a:ea typeface="宋体" panose="02010600030101010101" pitchFamily="2" charset="-122"/>
              </a:rPr>
              <a:t>按规定摆设</a:t>
            </a:r>
            <a:endParaRPr lang="zh-CN" altLang="en-US" sz="1400" dirty="0">
              <a:solidFill>
                <a:srgbClr val="000000"/>
              </a:solidFill>
              <a:ea typeface="宋体" panose="02010600030101010101" pitchFamily="2" charset="-122"/>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文本占位符 2"/>
          <p:cNvSpPr txBox="1"/>
          <p:nvPr/>
        </p:nvSpPr>
        <p:spPr>
          <a:xfrm>
            <a:off x="366713" y="1133475"/>
            <a:ext cx="3887787" cy="844550"/>
          </a:xfrm>
          <a:prstGeom prst="rect">
            <a:avLst/>
          </a:prstGeom>
          <a:noFill/>
          <a:ln w="9525">
            <a:noFill/>
          </a:ln>
        </p:spPr>
        <p:txBody>
          <a:bodyPr anchor="b"/>
          <a:lstStyle/>
          <a:p>
            <a:pPr lvl="0">
              <a:lnSpc>
                <a:spcPct val="90000"/>
              </a:lnSpc>
              <a:spcBef>
                <a:spcPct val="20000"/>
              </a:spcBef>
            </a:pPr>
            <a:r>
              <a:rPr lang="zh-CN" altLang="en-US" sz="1700" b="1" dirty="0">
                <a:latin typeface="宋体" panose="02010600030101010101" pitchFamily="2" charset="-122"/>
                <a:ea typeface="宋体" panose="02010600030101010101" pitchFamily="2" charset="-122"/>
              </a:rPr>
              <a:t>隐患：消防设施存在缺失、损坏、压力不合格等情况。</a:t>
            </a:r>
            <a:endParaRPr lang="zh-CN" altLang="en-US" sz="1700" b="1" dirty="0">
              <a:latin typeface="宋体" panose="02010600030101010101" pitchFamily="2" charset="-122"/>
              <a:ea typeface="宋体" panose="02010600030101010101" pitchFamily="2" charset="-122"/>
            </a:endParaRPr>
          </a:p>
          <a:p>
            <a:pPr lvl="0">
              <a:lnSpc>
                <a:spcPct val="90000"/>
              </a:lnSpc>
              <a:spcBef>
                <a:spcPct val="20000"/>
              </a:spcBef>
            </a:pPr>
            <a:r>
              <a:rPr lang="zh-CN" altLang="en-US" sz="1700" b="1" dirty="0">
                <a:latin typeface="宋体" panose="02010600030101010101" pitchFamily="2" charset="-122"/>
                <a:ea typeface="宋体" panose="02010600030101010101" pitchFamily="2" charset="-122"/>
              </a:rPr>
              <a:t>危害：发生火情不能及时灭火。</a:t>
            </a:r>
            <a:endParaRPr lang="zh-CN" altLang="en-US" sz="1700" b="1" dirty="0">
              <a:solidFill>
                <a:srgbClr val="FF0000"/>
              </a:solidFill>
              <a:latin typeface="Arial" panose="020B0604020202020204" pitchFamily="34" charset="0"/>
              <a:ea typeface="宋体" panose="02010600030101010101" pitchFamily="2" charset="-122"/>
            </a:endParaRPr>
          </a:p>
        </p:txBody>
      </p:sp>
      <p:sp>
        <p:nvSpPr>
          <p:cNvPr id="124931" name="文本占位符 4"/>
          <p:cNvSpPr txBox="1"/>
          <p:nvPr/>
        </p:nvSpPr>
        <p:spPr>
          <a:xfrm>
            <a:off x="5029200" y="1133475"/>
            <a:ext cx="3516313" cy="523875"/>
          </a:xfrm>
          <a:prstGeom prst="rect">
            <a:avLst/>
          </a:prstGeom>
          <a:noFill/>
          <a:ln w="9525">
            <a:noFill/>
          </a:ln>
        </p:spPr>
        <p:txBody>
          <a:bodyPr anchor="b"/>
          <a:lstStyle/>
          <a:p>
            <a:pPr lvl="0">
              <a:lnSpc>
                <a:spcPct val="90000"/>
              </a:lnSpc>
              <a:spcBef>
                <a:spcPct val="20000"/>
              </a:spcBef>
            </a:pPr>
            <a:r>
              <a:rPr lang="zh-CN" altLang="en-US" sz="1700" b="1" dirty="0">
                <a:latin typeface="宋体" panose="02010600030101010101" pitchFamily="2" charset="-122"/>
                <a:ea typeface="宋体" panose="02010600030101010101" pitchFamily="2" charset="-122"/>
              </a:rPr>
              <a:t>标准：标识规范，定期定人检查，确保设施齐全、合格有效。</a:t>
            </a:r>
            <a:endParaRPr lang="zh-CN" altLang="en-US" sz="1700" b="1" dirty="0">
              <a:latin typeface="宋体" panose="02010600030101010101" pitchFamily="2" charset="-122"/>
              <a:ea typeface="宋体" panose="02010600030101010101" pitchFamily="2" charset="-122"/>
            </a:endParaRPr>
          </a:p>
        </p:txBody>
      </p:sp>
      <p:grpSp>
        <p:nvGrpSpPr>
          <p:cNvPr id="124932" name="组合 12"/>
          <p:cNvGrpSpPr/>
          <p:nvPr/>
        </p:nvGrpSpPr>
        <p:grpSpPr>
          <a:xfrm>
            <a:off x="4500563" y="1000125"/>
            <a:ext cx="142875" cy="5857875"/>
            <a:chOff x="4500562" y="1000108"/>
            <a:chExt cx="142876" cy="5857892"/>
          </a:xfrm>
        </p:grpSpPr>
        <p:sp>
          <p:nvSpPr>
            <p:cNvPr id="17" name="矩形 16"/>
            <p:cNvSpPr/>
            <p:nvPr/>
          </p:nvSpPr>
          <p:spPr>
            <a:xfrm flipH="1">
              <a:off x="4500562" y="1000108"/>
              <a:ext cx="71438" cy="585789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8" name="矩形 17"/>
            <p:cNvSpPr/>
            <p:nvPr/>
          </p:nvSpPr>
          <p:spPr>
            <a:xfrm flipH="1">
              <a:off x="4572000" y="1000108"/>
              <a:ext cx="71438" cy="585789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solidFill>
                    <a:srgbClr val="00B050"/>
                  </a:solidFill>
                </a:ln>
                <a:solidFill>
                  <a:srgbClr val="00B050"/>
                </a:solidFill>
                <a:effectLst/>
                <a:uLnTx/>
                <a:uFillTx/>
                <a:latin typeface="+mn-lt"/>
                <a:ea typeface="+mn-ea"/>
                <a:cs typeface="+mn-cs"/>
              </a:endParaRPr>
            </a:p>
          </p:txBody>
        </p:sp>
      </p:grpSp>
      <p:sp>
        <p:nvSpPr>
          <p:cNvPr id="124936" name="TextBox 15"/>
          <p:cNvSpPr txBox="1"/>
          <p:nvPr/>
        </p:nvSpPr>
        <p:spPr>
          <a:xfrm>
            <a:off x="8286750" y="6357938"/>
            <a:ext cx="184150" cy="366712"/>
          </a:xfrm>
          <a:prstGeom prst="rect">
            <a:avLst/>
          </a:prstGeom>
          <a:noFill/>
          <a:ln w="9525">
            <a:noFill/>
          </a:ln>
        </p:spPr>
        <p:txBody>
          <a:bodyPr wrap="none">
            <a:spAutoFit/>
          </a:bodyPr>
          <a:lstStyle/>
          <a:p>
            <a:pPr lvl="0"/>
            <a:endParaRPr lang="zh-CN" altLang="en-US" dirty="0">
              <a:latin typeface="Arial" panose="020B0604020202020204" pitchFamily="34" charset="0"/>
              <a:ea typeface="宋体" panose="02010600030101010101" pitchFamily="2" charset="-122"/>
            </a:endParaRPr>
          </a:p>
        </p:txBody>
      </p:sp>
      <p:pic>
        <p:nvPicPr>
          <p:cNvPr id="124938" name="图片 124937"/>
          <p:cNvPicPr>
            <a:picLocks noChangeAspect="1"/>
          </p:cNvPicPr>
          <p:nvPr/>
        </p:nvPicPr>
        <p:blipFill>
          <a:blip r:embed="rId1" cstate="email"/>
          <a:stretch>
            <a:fillRect/>
          </a:stretch>
        </p:blipFill>
        <p:spPr>
          <a:xfrm>
            <a:off x="590550" y="2076450"/>
            <a:ext cx="3709988" cy="4244975"/>
          </a:xfrm>
          <a:prstGeom prst="rect">
            <a:avLst/>
          </a:prstGeom>
          <a:noFill/>
          <a:ln w="9525">
            <a:noFill/>
          </a:ln>
        </p:spPr>
      </p:pic>
      <p:pic>
        <p:nvPicPr>
          <p:cNvPr id="124939" name="图片 124938"/>
          <p:cNvPicPr>
            <a:picLocks noChangeAspect="1"/>
          </p:cNvPicPr>
          <p:nvPr/>
        </p:nvPicPr>
        <p:blipFill>
          <a:blip r:embed="rId2" cstate="email"/>
          <a:stretch>
            <a:fillRect/>
          </a:stretch>
        </p:blipFill>
        <p:spPr>
          <a:xfrm>
            <a:off x="4939348" y="1757363"/>
            <a:ext cx="3695700" cy="4364037"/>
          </a:xfrm>
          <a:prstGeom prst="rect">
            <a:avLst/>
          </a:prstGeom>
          <a:noFill/>
          <a:ln w="9525">
            <a:noFill/>
          </a:ln>
        </p:spPr>
      </p:pic>
      <p:sp>
        <p:nvSpPr>
          <p:cNvPr id="52232" name="文本框 2"/>
          <p:cNvSpPr/>
          <p:nvPr/>
        </p:nvSpPr>
        <p:spPr>
          <a:xfrm>
            <a:off x="436563" y="38100"/>
            <a:ext cx="2019300" cy="457200"/>
          </a:xfrm>
          <a:prstGeom prst="rect">
            <a:avLst/>
          </a:prstGeom>
          <a:solidFill>
            <a:srgbClr val="EFE1B6"/>
          </a:solidFill>
          <a:ln w="9525">
            <a:noFill/>
          </a:ln>
        </p:spPr>
        <p:txBody>
          <a:bodyPr wrap="none" anchor="t">
            <a:spAutoFit/>
          </a:bodyPr>
          <a:lstStyle/>
          <a:p>
            <a:pPr lvl="0" indent="0"/>
            <a:r>
              <a:rPr lang="zh-CN" altLang="en-US" sz="2400" b="1" dirty="0">
                <a:solidFill>
                  <a:srgbClr val="000000"/>
                </a:solidFill>
                <a:latin typeface="宋体" panose="02010600030101010101" pitchFamily="2" charset="-122"/>
                <a:ea typeface="宋体" panose="02010600030101010101" pitchFamily="2" charset="-122"/>
                <a:sym typeface="宋体" panose="02010600030101010101" pitchFamily="2" charset="-122"/>
              </a:rPr>
              <a:t>六、安全设施</a:t>
            </a:r>
            <a:endParaRPr lang="zh-CN" altLang="en-US" sz="2400" b="1" dirty="0">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sp>
        <p:nvSpPr>
          <p:cNvPr id="2" name="圆角矩形标注 10"/>
          <p:cNvSpPr/>
          <p:nvPr/>
        </p:nvSpPr>
        <p:spPr>
          <a:xfrm>
            <a:off x="1656080" y="6341110"/>
            <a:ext cx="1071245" cy="401320"/>
          </a:xfrm>
          <a:prstGeom prst="wedgeRoundRectCallout">
            <a:avLst>
              <a:gd name="adj1" fmla="val -50948"/>
              <a:gd name="adj2" fmla="val -377848"/>
              <a:gd name="adj3" fmla="val 16667"/>
            </a:avLst>
          </a:prstGeom>
          <a:noFill/>
          <a:ln w="28575" cap="flat" cmpd="sng">
            <a:solidFill>
              <a:srgbClr val="FF0000"/>
            </a:solidFill>
            <a:prstDash val="solid"/>
            <a:bevel/>
            <a:headEnd type="none" w="med" len="med"/>
            <a:tailEnd type="none" w="med" len="med"/>
          </a:ln>
        </p:spPr>
        <p:txBody>
          <a:bodyPr anchor="ctr"/>
          <a:lstStyle/>
          <a:p>
            <a:pPr lvl="0" indent="0" algn="ctr"/>
            <a:r>
              <a:rPr lang="zh-CN" altLang="en-US" sz="1400" b="1" dirty="0">
                <a:solidFill>
                  <a:srgbClr val="000000"/>
                </a:solidFill>
                <a:ea typeface="宋体" panose="02010600030101010101" pitchFamily="2" charset="-122"/>
              </a:rPr>
              <a:t>消防</a:t>
            </a:r>
            <a:r>
              <a:rPr lang="zh-CN" altLang="en-US" sz="1400" b="1" dirty="0">
                <a:solidFill>
                  <a:srgbClr val="000000"/>
                </a:solidFill>
                <a:ea typeface="宋体" panose="02010600030101010101" pitchFamily="2" charset="-122"/>
                <a:cs typeface="+mn-ea"/>
              </a:rPr>
              <a:t>设施</a:t>
            </a:r>
            <a:r>
              <a:rPr lang="zh-CN" altLang="en-US" sz="1400" b="1" dirty="0">
                <a:solidFill>
                  <a:srgbClr val="000000"/>
                </a:solidFill>
                <a:ea typeface="宋体" panose="02010600030101010101" pitchFamily="2" charset="-122"/>
              </a:rPr>
              <a:t>不合规</a:t>
            </a:r>
            <a:endParaRPr lang="zh-CN" altLang="en-US" sz="1400" b="1" dirty="0">
              <a:solidFill>
                <a:srgbClr val="000000"/>
              </a:solidFill>
              <a:ea typeface="宋体" panose="02010600030101010101" pitchFamily="2" charset="-122"/>
            </a:endParaRPr>
          </a:p>
        </p:txBody>
      </p:sp>
      <p:sp>
        <p:nvSpPr>
          <p:cNvPr id="3" name="圆角矩形标注 1"/>
          <p:cNvSpPr/>
          <p:nvPr/>
        </p:nvSpPr>
        <p:spPr>
          <a:xfrm>
            <a:off x="5548313" y="6121400"/>
            <a:ext cx="1181100" cy="401638"/>
          </a:xfrm>
          <a:prstGeom prst="wedgeRoundRectCallout">
            <a:avLst>
              <a:gd name="adj1" fmla="val 8708"/>
              <a:gd name="adj2" fmla="val -184593"/>
              <a:gd name="adj3" fmla="val 16667"/>
            </a:avLst>
          </a:prstGeom>
          <a:solidFill>
            <a:srgbClr val="FFFF00"/>
          </a:solidFill>
          <a:ln w="28575" cap="flat" cmpd="sng">
            <a:solidFill>
              <a:srgbClr val="FFFF00"/>
            </a:solidFill>
            <a:prstDash val="solid"/>
            <a:bevel/>
            <a:headEnd type="none" w="med" len="med"/>
            <a:tailEnd type="none" w="med" len="med"/>
          </a:ln>
        </p:spPr>
        <p:txBody>
          <a:bodyPr anchor="ctr"/>
          <a:lstStyle/>
          <a:p>
            <a:pPr lvl="0" indent="0" algn="ctr"/>
            <a:r>
              <a:rPr lang="zh-CN" altLang="en-US" sz="1400" b="1" dirty="0">
                <a:solidFill>
                  <a:srgbClr val="000000"/>
                </a:solidFill>
                <a:ea typeface="宋体" panose="02010600030101010101" pitchFamily="2" charset="-122"/>
              </a:rPr>
              <a:t>按规定摆设</a:t>
            </a:r>
            <a:endParaRPr lang="zh-CN" altLang="en-US" sz="1400" b="1" dirty="0">
              <a:solidFill>
                <a:srgbClr val="000000"/>
              </a:solidFill>
              <a:ea typeface="宋体" panose="02010600030101010101" pitchFamily="2" charset="-122"/>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内容占位符 4" descr="20160630_085445"/>
          <p:cNvPicPr>
            <a:picLocks noGrp="1" noChangeAspect="1"/>
          </p:cNvPicPr>
          <p:nvPr>
            <p:ph sz="half"/>
          </p:nvPr>
        </p:nvPicPr>
        <p:blipFill>
          <a:blip r:embed="rId1" cstate="email"/>
          <a:stretch>
            <a:fillRect/>
          </a:stretch>
        </p:blipFill>
        <p:spPr>
          <a:xfrm>
            <a:off x="436880" y="3019425"/>
            <a:ext cx="3896995" cy="2708275"/>
          </a:xfrm>
          <a:prstGeom prst="rect">
            <a:avLst/>
          </a:prstGeom>
          <a:noFill/>
          <a:ln w="9525">
            <a:noFill/>
          </a:ln>
        </p:spPr>
      </p:pic>
      <p:pic>
        <p:nvPicPr>
          <p:cNvPr id="53250" name="内容占位符 5" descr="20160814_140549"/>
          <p:cNvPicPr>
            <a:picLocks noGrp="1" noChangeAspect="1"/>
          </p:cNvPicPr>
          <p:nvPr>
            <p:ph sz="half"/>
          </p:nvPr>
        </p:nvPicPr>
        <p:blipFill>
          <a:blip r:embed="rId2" cstate="email"/>
          <a:stretch>
            <a:fillRect/>
          </a:stretch>
        </p:blipFill>
        <p:spPr>
          <a:xfrm>
            <a:off x="4829175" y="3019425"/>
            <a:ext cx="3943350" cy="2708275"/>
          </a:xfrm>
          <a:prstGeom prst="rect">
            <a:avLst/>
          </a:prstGeom>
          <a:noFill/>
          <a:ln w="9525">
            <a:noFill/>
          </a:ln>
        </p:spPr>
      </p:pic>
      <p:sp>
        <p:nvSpPr>
          <p:cNvPr id="53251" name="文本框 6"/>
          <p:cNvSpPr/>
          <p:nvPr/>
        </p:nvSpPr>
        <p:spPr>
          <a:xfrm>
            <a:off x="436563" y="1551623"/>
            <a:ext cx="3897312" cy="1160462"/>
          </a:xfrm>
          <a:prstGeom prst="rect">
            <a:avLst/>
          </a:prstGeom>
          <a:noFill/>
          <a:ln w="9525">
            <a:noFill/>
          </a:ln>
        </p:spPr>
        <p:txBody>
          <a:bodyPr anchor="t">
            <a:spAutoFit/>
          </a:bodyPr>
          <a:lstStyle/>
          <a:p>
            <a:pPr lvl="0" indent="0">
              <a:lnSpc>
                <a:spcPct val="130000"/>
              </a:lnSpc>
            </a:pPr>
            <a:r>
              <a:rPr lang="zh-CN" altLang="en-US"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隐患：</a:t>
            </a:r>
            <a:r>
              <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土建预留孔洞不合适，应进行封堵。</a:t>
            </a:r>
            <a:endPar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a:p>
            <a:pPr lvl="0" indent="0">
              <a:lnSpc>
                <a:spcPct val="130000"/>
              </a:lnSpc>
            </a:pPr>
            <a:r>
              <a:rPr lang="zh-CN" altLang="en-US"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危害：</a:t>
            </a:r>
            <a:r>
              <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易造成人员跌落、摔伤事故。</a:t>
            </a:r>
            <a:endPar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3252" name="文本框 7"/>
          <p:cNvSpPr/>
          <p:nvPr/>
        </p:nvSpPr>
        <p:spPr>
          <a:xfrm>
            <a:off x="4829175" y="1551940"/>
            <a:ext cx="3813175" cy="803910"/>
          </a:xfrm>
          <a:prstGeom prst="rect">
            <a:avLst/>
          </a:prstGeom>
          <a:noFill/>
          <a:ln w="9525">
            <a:noFill/>
          </a:ln>
        </p:spPr>
        <p:txBody>
          <a:bodyPr wrap="square" anchor="t">
            <a:spAutoFit/>
          </a:bodyPr>
          <a:lstStyle/>
          <a:p>
            <a:pPr lvl="0" indent="0">
              <a:lnSpc>
                <a:spcPct val="130000"/>
              </a:lnSpc>
            </a:pPr>
            <a:r>
              <a:rPr lang="zh-CN" altLang="en-US" b="1" dirty="0">
                <a:solidFill>
                  <a:srgbClr val="000000"/>
                </a:solidFill>
                <a:latin typeface="微软雅黑" panose="020B0503020204020204" pitchFamily="2" charset="-122"/>
                <a:ea typeface="微软雅黑" panose="020B0503020204020204" pitchFamily="2" charset="-122"/>
                <a:sym typeface="宋体" panose="02010600030101010101" pitchFamily="2" charset="-122"/>
              </a:rPr>
              <a:t>标准：</a:t>
            </a:r>
            <a:r>
              <a:rPr lang="zh-CN" altLang="en-US" dirty="0">
                <a:solidFill>
                  <a:srgbClr val="000000"/>
                </a:solidFill>
                <a:latin typeface="微软雅黑" panose="020B0503020204020204" pitchFamily="2" charset="-122"/>
                <a:ea typeface="微软雅黑" panose="020B0503020204020204" pitchFamily="2" charset="-122"/>
                <a:sym typeface="宋体" panose="02010600030101010101" pitchFamily="2" charset="-122"/>
              </a:rPr>
              <a:t>土建预留孔洞合适，安装后无形成孔洞。</a:t>
            </a:r>
            <a:endPar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grpSp>
        <p:nvGrpSpPr>
          <p:cNvPr id="53253" name="组合 53253"/>
          <p:cNvGrpSpPr/>
          <p:nvPr/>
        </p:nvGrpSpPr>
        <p:grpSpPr>
          <a:xfrm>
            <a:off x="4464685" y="1473200"/>
            <a:ext cx="142875" cy="5042535"/>
            <a:chOff x="0" y="0"/>
            <a:chExt cx="142876" cy="5857892"/>
          </a:xfrm>
        </p:grpSpPr>
        <p:sp>
          <p:nvSpPr>
            <p:cNvPr id="53254" name="矩形 18"/>
            <p:cNvSpPr/>
            <p:nvPr/>
          </p:nvSpPr>
          <p:spPr>
            <a:xfrm flipH="1">
              <a:off x="0" y="0"/>
              <a:ext cx="71439" cy="5857892"/>
            </a:xfrm>
            <a:prstGeom prst="rect">
              <a:avLst/>
            </a:prstGeom>
            <a:solidFill>
              <a:srgbClr val="FF000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FFFFFF"/>
                </a:solidFill>
                <a:ea typeface="宋体" panose="02010600030101010101" pitchFamily="2" charset="-122"/>
              </a:endParaRPr>
            </a:p>
          </p:txBody>
        </p:sp>
        <p:sp>
          <p:nvSpPr>
            <p:cNvPr id="53255" name="矩形 4"/>
            <p:cNvSpPr/>
            <p:nvPr/>
          </p:nvSpPr>
          <p:spPr>
            <a:xfrm flipH="1">
              <a:off x="71439" y="0"/>
              <a:ext cx="71437" cy="5857892"/>
            </a:xfrm>
            <a:prstGeom prst="rect">
              <a:avLst/>
            </a:prstGeom>
            <a:solidFill>
              <a:srgbClr val="00B05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00B050"/>
                </a:solidFill>
                <a:ea typeface="宋体" panose="02010600030101010101" pitchFamily="2" charset="-122"/>
              </a:endParaRPr>
            </a:p>
          </p:txBody>
        </p:sp>
      </p:grpSp>
      <p:sp>
        <p:nvSpPr>
          <p:cNvPr id="53256" name="文本框 2"/>
          <p:cNvSpPr/>
          <p:nvPr/>
        </p:nvSpPr>
        <p:spPr>
          <a:xfrm>
            <a:off x="436563" y="38100"/>
            <a:ext cx="2019300" cy="457200"/>
          </a:xfrm>
          <a:prstGeom prst="rect">
            <a:avLst/>
          </a:prstGeom>
          <a:solidFill>
            <a:srgbClr val="EFE1B6"/>
          </a:solidFill>
          <a:ln w="9525">
            <a:noFill/>
          </a:ln>
        </p:spPr>
        <p:txBody>
          <a:bodyPr wrap="none" anchor="t">
            <a:spAutoFit/>
          </a:bodyPr>
          <a:lstStyle/>
          <a:p>
            <a:pPr lvl="0" indent="0"/>
            <a:r>
              <a:rPr lang="zh-CN" altLang="en-US" sz="2400" b="1" dirty="0">
                <a:solidFill>
                  <a:srgbClr val="000000"/>
                </a:solidFill>
                <a:latin typeface="宋体" panose="02010600030101010101" pitchFamily="2" charset="-122"/>
                <a:ea typeface="宋体" panose="02010600030101010101" pitchFamily="2" charset="-122"/>
                <a:sym typeface="宋体" panose="02010600030101010101" pitchFamily="2" charset="-122"/>
              </a:rPr>
              <a:t>六、安全设施</a:t>
            </a:r>
            <a:endParaRPr lang="zh-CN" altLang="en-US" sz="2400" b="1" dirty="0">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sp>
        <p:nvSpPr>
          <p:cNvPr id="53257" name="圆角矩形标注 10"/>
          <p:cNvSpPr/>
          <p:nvPr/>
        </p:nvSpPr>
        <p:spPr>
          <a:xfrm>
            <a:off x="1792288" y="5894388"/>
            <a:ext cx="1181100" cy="401637"/>
          </a:xfrm>
          <a:prstGeom prst="wedgeRoundRectCallout">
            <a:avLst>
              <a:gd name="adj1" fmla="val -546"/>
              <a:gd name="adj2" fmla="val -511264"/>
              <a:gd name="adj3" fmla="val 16667"/>
            </a:avLst>
          </a:prstGeom>
          <a:noFill/>
          <a:ln w="28575" cap="flat" cmpd="sng">
            <a:solidFill>
              <a:srgbClr val="FF0000"/>
            </a:solidFill>
            <a:prstDash val="solid"/>
            <a:bevel/>
            <a:headEnd type="none" w="med" len="med"/>
            <a:tailEnd type="none" w="med" len="med"/>
          </a:ln>
        </p:spPr>
        <p:txBody>
          <a:bodyPr anchor="ctr"/>
          <a:lstStyle/>
          <a:p>
            <a:pPr lvl="0" indent="0" algn="ctr"/>
            <a:r>
              <a:rPr lang="zh-CN" altLang="en-US" sz="1400" dirty="0">
                <a:solidFill>
                  <a:srgbClr val="000000"/>
                </a:solidFill>
                <a:ea typeface="宋体" panose="02010600030101010101" pitchFamily="2" charset="-122"/>
              </a:rPr>
              <a:t>孔洞未封堵</a:t>
            </a:r>
            <a:endParaRPr lang="zh-CN" altLang="en-US" sz="1400" dirty="0">
              <a:solidFill>
                <a:srgbClr val="000000"/>
              </a:solidFill>
              <a:ea typeface="宋体" panose="02010600030101010101" pitchFamily="2" charset="-122"/>
            </a:endParaRPr>
          </a:p>
        </p:txBody>
      </p:sp>
      <p:sp>
        <p:nvSpPr>
          <p:cNvPr id="53258" name="圆角矩形标注 1"/>
          <p:cNvSpPr/>
          <p:nvPr/>
        </p:nvSpPr>
        <p:spPr>
          <a:xfrm>
            <a:off x="6042343" y="5727700"/>
            <a:ext cx="1181100" cy="403225"/>
          </a:xfrm>
          <a:prstGeom prst="wedgeRoundRectCallout">
            <a:avLst>
              <a:gd name="adj1" fmla="val 20051"/>
              <a:gd name="adj2" fmla="val -372116"/>
              <a:gd name="adj3" fmla="val 16667"/>
            </a:avLst>
          </a:prstGeom>
          <a:solidFill>
            <a:srgbClr val="FFFF00"/>
          </a:solidFill>
          <a:ln w="28575" cap="flat" cmpd="sng">
            <a:solidFill>
              <a:srgbClr val="FFFF00"/>
            </a:solidFill>
            <a:prstDash val="solid"/>
            <a:bevel/>
            <a:headEnd type="none" w="med" len="med"/>
            <a:tailEnd type="none" w="med" len="med"/>
          </a:ln>
        </p:spPr>
        <p:txBody>
          <a:bodyPr anchor="ctr"/>
          <a:lstStyle/>
          <a:p>
            <a:pPr lvl="0" indent="0" algn="ctr"/>
            <a:r>
              <a:rPr lang="zh-CN" altLang="en-US" sz="1400" dirty="0">
                <a:solidFill>
                  <a:srgbClr val="000000"/>
                </a:solidFill>
                <a:ea typeface="宋体" panose="02010600030101010101" pitchFamily="2" charset="-122"/>
              </a:rPr>
              <a:t>孔洞封堵</a:t>
            </a:r>
            <a:endParaRPr lang="zh-CN" altLang="en-US" sz="1400" dirty="0">
              <a:solidFill>
                <a:srgbClr val="000000"/>
              </a:solidFill>
              <a:ea typeface="宋体" panose="02010600030101010101" pitchFamily="2" charset="-122"/>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内容占位符 2"/>
          <p:cNvSpPr>
            <a:spLocks noGrp="1"/>
          </p:cNvSpPr>
          <p:nvPr>
            <p:ph sz="half"/>
          </p:nvPr>
        </p:nvSpPr>
        <p:spPr>
          <a:xfrm>
            <a:off x="436880" y="1437323"/>
            <a:ext cx="3867150" cy="808037"/>
          </a:xfrm>
          <a:prstGeom prst="rect">
            <a:avLst/>
          </a:prstGeom>
          <a:noFill/>
          <a:ln w="9525">
            <a:noFill/>
          </a:ln>
        </p:spPr>
        <p:txBody>
          <a:bodyPr anchor="t"/>
          <a:lstStyle>
            <a:lvl1pPr lvl="0">
              <a:defRPr sz="2800" kern="1200"/>
            </a:lvl1pPr>
            <a:lvl2pPr lvl="1">
              <a:defRPr sz="2400" kern="1200"/>
            </a:lvl2pPr>
            <a:lvl3pPr lvl="2">
              <a:defRPr sz="2000" kern="1200"/>
            </a:lvl3pPr>
            <a:lvl4pPr lvl="3">
              <a:defRPr sz="1800" kern="1200"/>
            </a:lvl4pPr>
            <a:lvl5pPr lvl="4">
              <a:defRPr sz="1800" kern="1200"/>
            </a:lvl5pPr>
          </a:lstStyle>
          <a:p>
            <a:pPr marL="0" lvl="0" indent="0">
              <a:lnSpc>
                <a:spcPct val="130000"/>
              </a:lnSpc>
              <a:buNone/>
            </a:pPr>
            <a:r>
              <a:rPr lang="zh-CN" altLang="en-US" sz="1800" b="1" dirty="0">
                <a:latin typeface="微软雅黑" panose="020B0503020204020204" pitchFamily="2" charset="-122"/>
                <a:ea typeface="微软雅黑" panose="020B0503020204020204" pitchFamily="2" charset="-122"/>
                <a:sym typeface="微软雅黑" panose="020B0503020204020204" pitchFamily="2" charset="-122"/>
              </a:rPr>
              <a:t>隐患：</a:t>
            </a:r>
            <a:r>
              <a:rPr lang="zh-CN" altLang="en-US" sz="1800" dirty="0">
                <a:latin typeface="微软雅黑" panose="020B0503020204020204" pitchFamily="2" charset="-122"/>
                <a:ea typeface="微软雅黑" panose="020B0503020204020204" pitchFamily="2" charset="-122"/>
                <a:sym typeface="微软雅黑" panose="020B0503020204020204" pitchFamily="2" charset="-122"/>
              </a:rPr>
              <a:t>循环水池内缺少行走平台。</a:t>
            </a:r>
            <a:endParaRPr lang="zh-CN" altLang="en-US" sz="1800" dirty="0">
              <a:latin typeface="微软雅黑" panose="020B0503020204020204" pitchFamily="2" charset="-122"/>
              <a:ea typeface="微软雅黑" panose="020B0503020204020204" pitchFamily="2" charset="-122"/>
              <a:sym typeface="微软雅黑" panose="020B0503020204020204" pitchFamily="2" charset="-122"/>
            </a:endParaRPr>
          </a:p>
          <a:p>
            <a:pPr marL="0" lvl="0" indent="0">
              <a:lnSpc>
                <a:spcPct val="130000"/>
              </a:lnSpc>
              <a:buNone/>
            </a:pPr>
            <a:r>
              <a:rPr lang="zh-CN" altLang="en-US" sz="1800" b="1" dirty="0">
                <a:latin typeface="微软雅黑" panose="020B0503020204020204" pitchFamily="2" charset="-122"/>
                <a:ea typeface="微软雅黑" panose="020B0503020204020204" pitchFamily="2" charset="-122"/>
                <a:sym typeface="微软雅黑" panose="020B0503020204020204" pitchFamily="2" charset="-122"/>
              </a:rPr>
              <a:t>危害：</a:t>
            </a:r>
            <a:r>
              <a:rPr lang="zh-CN" altLang="en-US" sz="1800" dirty="0">
                <a:latin typeface="微软雅黑" panose="020B0503020204020204" pitchFamily="2" charset="-122"/>
                <a:ea typeface="微软雅黑" panose="020B0503020204020204" pitchFamily="2" charset="-122"/>
                <a:sym typeface="微软雅黑" panose="020B0503020204020204" pitchFamily="2" charset="-122"/>
              </a:rPr>
              <a:t>不便于巡检和处理突发事件。</a:t>
            </a:r>
            <a:endParaRPr lang="zh-CN" altLang="en-US" sz="1800" dirty="0">
              <a:latin typeface="微软雅黑" panose="020B0503020204020204" pitchFamily="2" charset="-122"/>
              <a:ea typeface="微软雅黑" panose="020B0503020204020204" pitchFamily="2" charset="-122"/>
              <a:sym typeface="微软雅黑" panose="020B0503020204020204" pitchFamily="2" charset="-122"/>
            </a:endParaRPr>
          </a:p>
          <a:p>
            <a:pPr marL="0" lvl="0" indent="0"/>
            <a:endParaRPr lang="zh-CN" altLang="en-US" sz="3200" dirty="0"/>
          </a:p>
        </p:txBody>
      </p:sp>
      <p:pic>
        <p:nvPicPr>
          <p:cNvPr id="54274" name="图片 5" descr="截图20160820012845"/>
          <p:cNvPicPr>
            <a:picLocks noGrp="1"/>
          </p:cNvPicPr>
          <p:nvPr>
            <p:ph sz="half"/>
          </p:nvPr>
        </p:nvPicPr>
        <p:blipFill>
          <a:blip r:embed="rId1" cstate="print"/>
          <a:stretch>
            <a:fillRect/>
          </a:stretch>
        </p:blipFill>
        <p:spPr>
          <a:xfrm>
            <a:off x="436563" y="2539365"/>
            <a:ext cx="3600000" cy="3600000"/>
          </a:xfrm>
          <a:prstGeom prst="rect">
            <a:avLst/>
          </a:prstGeom>
          <a:noFill/>
          <a:ln w="9525">
            <a:noFill/>
          </a:ln>
        </p:spPr>
      </p:pic>
      <p:sp>
        <p:nvSpPr>
          <p:cNvPr id="54275" name="文本框 1"/>
          <p:cNvSpPr/>
          <p:nvPr/>
        </p:nvSpPr>
        <p:spPr>
          <a:xfrm>
            <a:off x="5100638" y="1437640"/>
            <a:ext cx="3259137" cy="1101725"/>
          </a:xfrm>
          <a:prstGeom prst="rect">
            <a:avLst/>
          </a:prstGeom>
          <a:noFill/>
          <a:ln w="9525">
            <a:noFill/>
          </a:ln>
        </p:spPr>
        <p:txBody>
          <a:bodyPr wrap="square" anchor="t">
            <a:spAutoFit/>
          </a:bodyPr>
          <a:lstStyle/>
          <a:p>
            <a:pPr lvl="0" indent="0">
              <a:lnSpc>
                <a:spcPct val="140000"/>
              </a:lnSpc>
            </a:pPr>
            <a:r>
              <a:rPr lang="zh-CN" altLang="en-US" b="1" dirty="0">
                <a:solidFill>
                  <a:srgbClr val="000000"/>
                </a:solidFill>
                <a:latin typeface="微软雅黑" panose="020B0503020204020204" pitchFamily="2" charset="-122"/>
                <a:ea typeface="微软雅黑" panose="020B0503020204020204" pitchFamily="2" charset="-122"/>
                <a:sym typeface="宋体" panose="02010600030101010101" pitchFamily="2" charset="-122"/>
              </a:rPr>
              <a:t>标准：</a:t>
            </a:r>
            <a:r>
              <a:rPr lang="zh-CN" altLang="en-US" dirty="0">
                <a:solidFill>
                  <a:srgbClr val="000000"/>
                </a:solidFill>
                <a:latin typeface="微软雅黑" panose="020B0503020204020204" pitchFamily="2" charset="-122"/>
                <a:ea typeface="微软雅黑" panose="020B0503020204020204" pitchFamily="2" charset="-122"/>
                <a:sym typeface="宋体" panose="02010600030101010101" pitchFamily="2" charset="-122"/>
              </a:rPr>
              <a:t>增设类似工作平台便于巡检和处理突发事件。</a:t>
            </a:r>
            <a:endPar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a:p>
            <a:pPr lvl="0" indent="0"/>
            <a:endParaRPr lang="zh-CN" altLang="en-US" sz="1600" dirty="0">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pic>
        <p:nvPicPr>
          <p:cNvPr id="54276" name="图片 2" descr="IMG_20160910_104449"/>
          <p:cNvPicPr/>
          <p:nvPr/>
        </p:nvPicPr>
        <p:blipFill>
          <a:blip r:embed="rId2" cstate="email"/>
          <a:stretch>
            <a:fillRect/>
          </a:stretch>
        </p:blipFill>
        <p:spPr>
          <a:xfrm>
            <a:off x="5100955" y="2539365"/>
            <a:ext cx="3600000" cy="3600000"/>
          </a:xfrm>
          <a:prstGeom prst="rect">
            <a:avLst/>
          </a:prstGeom>
          <a:noFill/>
          <a:ln w="9525">
            <a:noFill/>
          </a:ln>
        </p:spPr>
      </p:pic>
      <p:grpSp>
        <p:nvGrpSpPr>
          <p:cNvPr id="54277" name="组合 54277"/>
          <p:cNvGrpSpPr/>
          <p:nvPr/>
        </p:nvGrpSpPr>
        <p:grpSpPr>
          <a:xfrm>
            <a:off x="4537075" y="1438275"/>
            <a:ext cx="142875" cy="4857750"/>
            <a:chOff x="0" y="0"/>
            <a:chExt cx="142876" cy="5857892"/>
          </a:xfrm>
        </p:grpSpPr>
        <p:sp>
          <p:nvSpPr>
            <p:cNvPr id="54278" name="矩形 18"/>
            <p:cNvSpPr/>
            <p:nvPr/>
          </p:nvSpPr>
          <p:spPr>
            <a:xfrm flipH="1">
              <a:off x="0" y="0"/>
              <a:ext cx="71439" cy="5857892"/>
            </a:xfrm>
            <a:prstGeom prst="rect">
              <a:avLst/>
            </a:prstGeom>
            <a:solidFill>
              <a:srgbClr val="FF000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FFFFFF"/>
                </a:solidFill>
                <a:ea typeface="宋体" panose="02010600030101010101" pitchFamily="2" charset="-122"/>
              </a:endParaRPr>
            </a:p>
          </p:txBody>
        </p:sp>
        <p:sp>
          <p:nvSpPr>
            <p:cNvPr id="54279" name="矩形 5"/>
            <p:cNvSpPr/>
            <p:nvPr/>
          </p:nvSpPr>
          <p:spPr>
            <a:xfrm flipH="1">
              <a:off x="71439" y="0"/>
              <a:ext cx="71437" cy="5857892"/>
            </a:xfrm>
            <a:prstGeom prst="rect">
              <a:avLst/>
            </a:prstGeom>
            <a:solidFill>
              <a:srgbClr val="00B05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00B050"/>
                </a:solidFill>
                <a:ea typeface="宋体" panose="02010600030101010101" pitchFamily="2" charset="-122"/>
              </a:endParaRPr>
            </a:p>
          </p:txBody>
        </p:sp>
      </p:grpSp>
      <p:sp>
        <p:nvSpPr>
          <p:cNvPr id="54280" name="文本框 2"/>
          <p:cNvSpPr/>
          <p:nvPr/>
        </p:nvSpPr>
        <p:spPr>
          <a:xfrm>
            <a:off x="436563" y="38100"/>
            <a:ext cx="2019300" cy="457200"/>
          </a:xfrm>
          <a:prstGeom prst="rect">
            <a:avLst/>
          </a:prstGeom>
          <a:solidFill>
            <a:srgbClr val="EFE1B6"/>
          </a:solidFill>
          <a:ln w="9525">
            <a:noFill/>
          </a:ln>
        </p:spPr>
        <p:txBody>
          <a:bodyPr wrap="none" anchor="t">
            <a:spAutoFit/>
          </a:bodyPr>
          <a:lstStyle/>
          <a:p>
            <a:pPr lvl="0" indent="0"/>
            <a:r>
              <a:rPr lang="zh-CN" altLang="en-US" sz="2400" b="1" dirty="0">
                <a:solidFill>
                  <a:srgbClr val="000000"/>
                </a:solidFill>
                <a:latin typeface="宋体" panose="02010600030101010101" pitchFamily="2" charset="-122"/>
                <a:ea typeface="宋体" panose="02010600030101010101" pitchFamily="2" charset="-122"/>
                <a:sym typeface="宋体" panose="02010600030101010101" pitchFamily="2" charset="-122"/>
              </a:rPr>
              <a:t>六、安全设施</a:t>
            </a:r>
            <a:endParaRPr lang="zh-CN" altLang="en-US" sz="2400" b="1" dirty="0">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sp>
        <p:nvSpPr>
          <p:cNvPr id="54281" name="圆角矩形标注 10"/>
          <p:cNvSpPr/>
          <p:nvPr/>
        </p:nvSpPr>
        <p:spPr>
          <a:xfrm>
            <a:off x="2428860" y="6143644"/>
            <a:ext cx="1181100" cy="401637"/>
          </a:xfrm>
          <a:prstGeom prst="wedgeRoundRectCallout">
            <a:avLst>
              <a:gd name="adj1" fmla="val -46014"/>
              <a:gd name="adj2" fmla="val -561857"/>
              <a:gd name="adj3" fmla="val 16667"/>
            </a:avLst>
          </a:prstGeom>
          <a:noFill/>
          <a:ln w="28575" cap="flat" cmpd="sng">
            <a:solidFill>
              <a:srgbClr val="FF0000"/>
            </a:solidFill>
            <a:prstDash val="solid"/>
            <a:bevel/>
            <a:headEnd type="none" w="med" len="med"/>
            <a:tailEnd type="none" w="med" len="med"/>
          </a:ln>
        </p:spPr>
        <p:txBody>
          <a:bodyPr anchor="ctr"/>
          <a:lstStyle/>
          <a:p>
            <a:pPr lvl="0" indent="0" algn="ctr"/>
            <a:r>
              <a:rPr lang="zh-CN" altLang="en-US" sz="1400" b="1" dirty="0">
                <a:solidFill>
                  <a:srgbClr val="000000"/>
                </a:solidFill>
                <a:ea typeface="宋体" panose="02010600030101010101" pitchFamily="2" charset="-122"/>
              </a:rPr>
              <a:t>缺少行走平台</a:t>
            </a:r>
            <a:endParaRPr lang="zh-CN" altLang="en-US" sz="1400" b="1" dirty="0">
              <a:solidFill>
                <a:srgbClr val="000000"/>
              </a:solidFill>
              <a:ea typeface="宋体" panose="02010600030101010101" pitchFamily="2" charset="-122"/>
            </a:endParaRPr>
          </a:p>
        </p:txBody>
      </p:sp>
      <p:sp>
        <p:nvSpPr>
          <p:cNvPr id="54282" name="圆角矩形标注 2"/>
          <p:cNvSpPr/>
          <p:nvPr/>
        </p:nvSpPr>
        <p:spPr>
          <a:xfrm>
            <a:off x="6310313" y="6010275"/>
            <a:ext cx="1181100" cy="401638"/>
          </a:xfrm>
          <a:prstGeom prst="wedgeRoundRectCallout">
            <a:avLst>
              <a:gd name="adj1" fmla="val 20051"/>
              <a:gd name="adj2" fmla="val -372116"/>
              <a:gd name="adj3" fmla="val 16667"/>
            </a:avLst>
          </a:prstGeom>
          <a:solidFill>
            <a:srgbClr val="FFFF00"/>
          </a:solidFill>
          <a:ln w="28575" cap="flat" cmpd="sng">
            <a:solidFill>
              <a:srgbClr val="FFFF00"/>
            </a:solidFill>
            <a:prstDash val="solid"/>
            <a:bevel/>
            <a:headEnd type="none" w="med" len="med"/>
            <a:tailEnd type="none" w="med" len="med"/>
          </a:ln>
        </p:spPr>
        <p:txBody>
          <a:bodyPr anchor="ctr"/>
          <a:lstStyle/>
          <a:p>
            <a:pPr lvl="0" indent="0" algn="ctr"/>
            <a:r>
              <a:rPr lang="zh-CN" altLang="en-US" sz="1400" b="1" dirty="0">
                <a:solidFill>
                  <a:srgbClr val="000000"/>
                </a:solidFill>
                <a:ea typeface="宋体" panose="02010600030101010101" pitchFamily="2" charset="-122"/>
              </a:rPr>
              <a:t>增设类似工作平台</a:t>
            </a:r>
            <a:endParaRPr lang="zh-CN" altLang="en-US" sz="1400" b="1" dirty="0">
              <a:solidFill>
                <a:srgbClr val="000000"/>
              </a:solidFill>
              <a:ea typeface="宋体" panose="02010600030101010101" pitchFamily="2" charset="-122"/>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内容占位符 8" descr="E:\安监文件\安全隐患排查\锅炉检修\李志成\锅炉0米南墙.jpg锅炉0米南墙"/>
          <p:cNvPicPr>
            <a:picLocks noGrp="1"/>
          </p:cNvPicPr>
          <p:nvPr>
            <p:ph sz="half"/>
          </p:nvPr>
        </p:nvPicPr>
        <p:blipFill>
          <a:blip r:embed="rId1" cstate="email"/>
          <a:stretch>
            <a:fillRect/>
          </a:stretch>
        </p:blipFill>
        <p:spPr>
          <a:xfrm>
            <a:off x="436563" y="2506663"/>
            <a:ext cx="3600000" cy="3600000"/>
          </a:xfrm>
          <a:prstGeom prst="rect">
            <a:avLst/>
          </a:prstGeom>
          <a:noFill/>
          <a:ln w="9525">
            <a:noFill/>
          </a:ln>
        </p:spPr>
      </p:pic>
      <p:sp>
        <p:nvSpPr>
          <p:cNvPr id="55298" name="灯片编号占位符 5"/>
          <p:cNvSpPr>
            <a:spLocks noGrp="1"/>
          </p:cNvSpPr>
          <p:nvPr>
            <p:ph type="sldNum" sz="quarter"/>
          </p:nvPr>
        </p:nvSpPr>
        <p:spPr>
          <a:xfrm>
            <a:off x="7086600" y="6356350"/>
            <a:ext cx="2057400" cy="365125"/>
          </a:xfrm>
          <a:prstGeom prst="rect">
            <a:avLst/>
          </a:prstGeom>
          <a:noFill/>
          <a:ln w="9525">
            <a:noFill/>
          </a:ln>
        </p:spPr>
        <p:txBody>
          <a:bodyPr anchor="t"/>
          <a:lstStyle/>
          <a:p>
            <a:pPr lvl="0" indent="0"/>
            <a:fld id="{9A0DB2DC-4C9A-4742-B13C-FB6460FD3503}" type="slidenum">
              <a:rPr lang="zh-CN" altLang="en-US" dirty="0">
                <a:ea typeface="宋体" panose="02010600030101010101" pitchFamily="2" charset="-122"/>
              </a:rPr>
            </a:fld>
            <a:endParaRPr lang="zh-CN" altLang="en-US" dirty="0">
              <a:ea typeface="宋体" panose="02010600030101010101" pitchFamily="2" charset="-122"/>
            </a:endParaRPr>
          </a:p>
        </p:txBody>
      </p:sp>
      <p:sp>
        <p:nvSpPr>
          <p:cNvPr id="55299" name="圆角矩形标注 2"/>
          <p:cNvSpPr/>
          <p:nvPr/>
        </p:nvSpPr>
        <p:spPr>
          <a:xfrm>
            <a:off x="902335" y="6028055"/>
            <a:ext cx="1088390" cy="693420"/>
          </a:xfrm>
          <a:prstGeom prst="wedgeRoundRectCallout">
            <a:avLst>
              <a:gd name="adj1" fmla="val 114546"/>
              <a:gd name="adj2" fmla="val -189778"/>
              <a:gd name="adj3" fmla="val 16667"/>
            </a:avLst>
          </a:prstGeom>
          <a:noFill/>
          <a:ln w="28575" cap="flat" cmpd="sng">
            <a:solidFill>
              <a:srgbClr val="FF0000"/>
            </a:solidFill>
            <a:prstDash val="solid"/>
            <a:bevel/>
            <a:headEnd type="none" w="med" len="med"/>
            <a:tailEnd type="none" w="med" len="med"/>
          </a:ln>
        </p:spPr>
        <p:txBody>
          <a:bodyPr anchor="ctr"/>
          <a:lstStyle/>
          <a:p>
            <a:pPr lvl="0" indent="0" algn="ctr"/>
            <a:r>
              <a:rPr lang="zh-CN" altLang="en-US" dirty="0">
                <a:solidFill>
                  <a:srgbClr val="000000"/>
                </a:solidFill>
                <a:ea typeface="宋体" panose="02010600030101010101" pitchFamily="2" charset="-122"/>
              </a:rPr>
              <a:t>无防护措施</a:t>
            </a:r>
            <a:endParaRPr lang="zh-CN" altLang="en-US" dirty="0">
              <a:solidFill>
                <a:srgbClr val="000000"/>
              </a:solidFill>
              <a:ea typeface="宋体" panose="02010600030101010101" pitchFamily="2" charset="-122"/>
            </a:endParaRPr>
          </a:p>
        </p:txBody>
      </p:sp>
      <p:pic>
        <p:nvPicPr>
          <p:cNvPr id="55300" name="内容占位符 1" descr="915852831878414689"/>
          <p:cNvPicPr>
            <a:picLocks noGrp="1"/>
          </p:cNvPicPr>
          <p:nvPr>
            <p:ph sz="quarter"/>
          </p:nvPr>
        </p:nvPicPr>
        <p:blipFill>
          <a:blip r:embed="rId2" cstate="email"/>
          <a:stretch>
            <a:fillRect/>
          </a:stretch>
        </p:blipFill>
        <p:spPr>
          <a:xfrm>
            <a:off x="5133975" y="2506663"/>
            <a:ext cx="3600000" cy="3600000"/>
          </a:xfrm>
          <a:prstGeom prst="rect">
            <a:avLst/>
          </a:prstGeom>
          <a:noFill/>
          <a:ln w="9525">
            <a:noFill/>
          </a:ln>
        </p:spPr>
      </p:pic>
      <p:sp>
        <p:nvSpPr>
          <p:cNvPr id="55301" name="圆角矩形标注 7"/>
          <p:cNvSpPr/>
          <p:nvPr/>
        </p:nvSpPr>
        <p:spPr>
          <a:xfrm>
            <a:off x="7077075" y="6029325"/>
            <a:ext cx="820738" cy="692150"/>
          </a:xfrm>
          <a:prstGeom prst="wedgeRoundRectCallout">
            <a:avLst>
              <a:gd name="adj1" fmla="val -95009"/>
              <a:gd name="adj2" fmla="val -204259"/>
              <a:gd name="adj3" fmla="val 16667"/>
            </a:avLst>
          </a:prstGeom>
          <a:solidFill>
            <a:srgbClr val="FFC000"/>
          </a:solidFill>
          <a:ln w="12700" cap="flat" cmpd="sng">
            <a:solidFill>
              <a:srgbClr val="005D5D"/>
            </a:solidFill>
            <a:prstDash val="solid"/>
            <a:miter/>
            <a:headEnd type="none" w="med" len="med"/>
            <a:tailEnd type="none" w="med" len="med"/>
          </a:ln>
        </p:spPr>
        <p:txBody>
          <a:bodyPr anchor="ctr"/>
          <a:lstStyle/>
          <a:p>
            <a:pPr lvl="0" indent="0" algn="ctr"/>
            <a:r>
              <a:rPr lang="zh-CN" altLang="en-US" dirty="0">
                <a:solidFill>
                  <a:srgbClr val="000000"/>
                </a:solidFill>
                <a:ea typeface="宋体" panose="02010600030101010101" pitchFamily="2" charset="-122"/>
              </a:rPr>
              <a:t>盖板完整</a:t>
            </a:r>
            <a:endParaRPr lang="zh-CN" altLang="en-US" dirty="0">
              <a:solidFill>
                <a:srgbClr val="000000"/>
              </a:solidFill>
              <a:ea typeface="宋体" panose="02010600030101010101" pitchFamily="2" charset="-122"/>
            </a:endParaRPr>
          </a:p>
        </p:txBody>
      </p:sp>
      <p:sp>
        <p:nvSpPr>
          <p:cNvPr id="55302" name="文本框 11"/>
          <p:cNvSpPr/>
          <p:nvPr/>
        </p:nvSpPr>
        <p:spPr>
          <a:xfrm>
            <a:off x="436563" y="1373505"/>
            <a:ext cx="3486150" cy="1133475"/>
          </a:xfrm>
          <a:prstGeom prst="rect">
            <a:avLst/>
          </a:prstGeom>
          <a:noFill/>
          <a:ln w="9525">
            <a:noFill/>
          </a:ln>
        </p:spPr>
        <p:txBody>
          <a:bodyPr wrap="square" anchor="t">
            <a:spAutoFit/>
          </a:bodyPr>
          <a:lstStyle/>
          <a:p>
            <a:pPr lvl="0" indent="0">
              <a:lnSpc>
                <a:spcPct val="140000"/>
              </a:lnSpc>
            </a:pPr>
            <a:r>
              <a:rPr lang="zh-CN" altLang="en-US"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隐患：</a:t>
            </a:r>
            <a:r>
              <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地沟盖板丢失未及时恢复。</a:t>
            </a:r>
            <a:endParaRPr lang="zh-CN" altLang="en-US" dirty="0">
              <a:solidFill>
                <a:srgbClr val="006060"/>
              </a:solidFill>
              <a:latin typeface="微软雅黑" panose="020B0503020204020204" pitchFamily="2" charset="-122"/>
              <a:ea typeface="微软雅黑" panose="020B0503020204020204" pitchFamily="2" charset="-122"/>
              <a:sym typeface="微软雅黑" panose="020B0503020204020204" pitchFamily="2" charset="-122"/>
            </a:endParaRPr>
          </a:p>
          <a:p>
            <a:pPr lvl="0" indent="0">
              <a:lnSpc>
                <a:spcPct val="140000"/>
              </a:lnSpc>
            </a:pPr>
            <a:r>
              <a:rPr lang="zh-CN" altLang="en-US"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危害：</a:t>
            </a:r>
            <a:r>
              <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人员掉落造成人员伤害。</a:t>
            </a:r>
            <a:endParaRPr lang="zh-CN" altLang="en-US" dirty="0">
              <a:solidFill>
                <a:srgbClr val="006060"/>
              </a:solidFill>
              <a:latin typeface="微软雅黑" panose="020B0503020204020204" pitchFamily="2" charset="-122"/>
              <a:ea typeface="微软雅黑" panose="020B0503020204020204" pitchFamily="2" charset="-122"/>
              <a:sym typeface="微软雅黑" panose="020B0503020204020204" pitchFamily="2" charset="-122"/>
            </a:endParaRPr>
          </a:p>
          <a:p>
            <a:pPr lvl="0" indent="0"/>
            <a:endParaRPr lang="zh-CN" altLang="en-US" dirty="0">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sp>
        <p:nvSpPr>
          <p:cNvPr id="55303" name="文本框 12"/>
          <p:cNvSpPr/>
          <p:nvPr/>
        </p:nvSpPr>
        <p:spPr>
          <a:xfrm>
            <a:off x="5015865" y="1373505"/>
            <a:ext cx="3557270" cy="858520"/>
          </a:xfrm>
          <a:prstGeom prst="rect">
            <a:avLst/>
          </a:prstGeom>
          <a:noFill/>
          <a:ln w="9525">
            <a:noFill/>
          </a:ln>
        </p:spPr>
        <p:txBody>
          <a:bodyPr wrap="square" anchor="t">
            <a:spAutoFit/>
          </a:bodyPr>
          <a:lstStyle/>
          <a:p>
            <a:pPr lvl="0" indent="0">
              <a:lnSpc>
                <a:spcPct val="140000"/>
              </a:lnSpc>
            </a:pPr>
            <a:r>
              <a:rPr lang="zh-CN" altLang="en-US"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标准：</a:t>
            </a:r>
            <a:r>
              <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地面、平台在开孔之后要有暂时的防护措施。</a:t>
            </a:r>
            <a:endPar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grpSp>
        <p:nvGrpSpPr>
          <p:cNvPr id="55304" name="组合 55304"/>
          <p:cNvGrpSpPr/>
          <p:nvPr/>
        </p:nvGrpSpPr>
        <p:grpSpPr>
          <a:xfrm>
            <a:off x="4464050" y="1374140"/>
            <a:ext cx="142875" cy="4921885"/>
            <a:chOff x="0" y="0"/>
            <a:chExt cx="142876" cy="5857892"/>
          </a:xfrm>
        </p:grpSpPr>
        <p:sp>
          <p:nvSpPr>
            <p:cNvPr id="55305" name="矩形 18"/>
            <p:cNvSpPr/>
            <p:nvPr/>
          </p:nvSpPr>
          <p:spPr>
            <a:xfrm flipH="1">
              <a:off x="0" y="0"/>
              <a:ext cx="71439" cy="5857892"/>
            </a:xfrm>
            <a:prstGeom prst="rect">
              <a:avLst/>
            </a:prstGeom>
            <a:solidFill>
              <a:srgbClr val="FF000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FFFFFF"/>
                </a:solidFill>
                <a:ea typeface="宋体" panose="02010600030101010101" pitchFamily="2" charset="-122"/>
              </a:endParaRPr>
            </a:p>
          </p:txBody>
        </p:sp>
        <p:sp>
          <p:nvSpPr>
            <p:cNvPr id="55306" name="矩形 14"/>
            <p:cNvSpPr/>
            <p:nvPr/>
          </p:nvSpPr>
          <p:spPr>
            <a:xfrm flipH="1">
              <a:off x="71439" y="0"/>
              <a:ext cx="71437" cy="5857892"/>
            </a:xfrm>
            <a:prstGeom prst="rect">
              <a:avLst/>
            </a:prstGeom>
            <a:solidFill>
              <a:srgbClr val="00B05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00B050"/>
                </a:solidFill>
                <a:ea typeface="宋体" panose="02010600030101010101" pitchFamily="2" charset="-122"/>
              </a:endParaRPr>
            </a:p>
          </p:txBody>
        </p:sp>
      </p:grpSp>
      <p:sp>
        <p:nvSpPr>
          <p:cNvPr id="55307" name="文本框 2"/>
          <p:cNvSpPr/>
          <p:nvPr/>
        </p:nvSpPr>
        <p:spPr>
          <a:xfrm>
            <a:off x="436563" y="38100"/>
            <a:ext cx="2019300" cy="457200"/>
          </a:xfrm>
          <a:prstGeom prst="rect">
            <a:avLst/>
          </a:prstGeom>
          <a:solidFill>
            <a:srgbClr val="EFE1B6"/>
          </a:solidFill>
          <a:ln w="9525">
            <a:noFill/>
          </a:ln>
        </p:spPr>
        <p:txBody>
          <a:bodyPr wrap="none" anchor="t">
            <a:spAutoFit/>
          </a:bodyPr>
          <a:lstStyle/>
          <a:p>
            <a:pPr lvl="0" indent="0"/>
            <a:r>
              <a:rPr lang="zh-CN" altLang="en-US" sz="2400" b="1" dirty="0">
                <a:solidFill>
                  <a:srgbClr val="000000"/>
                </a:solidFill>
                <a:latin typeface="宋体" panose="02010600030101010101" pitchFamily="2" charset="-122"/>
                <a:ea typeface="宋体" panose="02010600030101010101" pitchFamily="2" charset="-122"/>
                <a:sym typeface="宋体" panose="02010600030101010101" pitchFamily="2" charset="-122"/>
              </a:rPr>
              <a:t>六、安全设施</a:t>
            </a:r>
            <a:endParaRPr lang="zh-CN" altLang="en-US" sz="2400" b="1" dirty="0">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文本占位符 2"/>
          <p:cNvSpPr>
            <a:spLocks noGrp="1"/>
          </p:cNvSpPr>
          <p:nvPr>
            <p:ph type="subTitle" idx="1"/>
          </p:nvPr>
        </p:nvSpPr>
        <p:spPr>
          <a:xfrm>
            <a:off x="356553" y="1441450"/>
            <a:ext cx="3868737" cy="692150"/>
          </a:xfrm>
          <a:noFill/>
          <a:ln>
            <a:noFill/>
          </a:ln>
        </p:spPr>
        <p:txBody>
          <a:bodyPr wrap="square" lIns="68580" tIns="34290" rIns="68580" bIns="34290" anchor="b"/>
          <a:lstStyle/>
          <a:p>
            <a:pPr algn="l" defTabSz="0">
              <a:lnSpc>
                <a:spcPct val="110000"/>
              </a:lnSpc>
              <a:buFont typeface="Arial" panose="020B0604020202020204" pitchFamily="34" charset="0"/>
              <a:buNone/>
            </a:pPr>
            <a:r>
              <a:rPr lang="zh-CN" altLang="en-US" b="1" kern="1200" dirty="0">
                <a:latin typeface="微软雅黑" panose="020B0503020204020204" pitchFamily="2" charset="-122"/>
                <a:ea typeface="微软雅黑" panose="020B0503020204020204" pitchFamily="2" charset="-122"/>
                <a:cs typeface="+mn-cs"/>
                <a:sym typeface="Arial" panose="020B0604020202020204" pitchFamily="34" charset="0"/>
              </a:rPr>
              <a:t>隐患：</a:t>
            </a:r>
            <a:r>
              <a:rPr lang="zh-CN" altLang="en-US" kern="1200" dirty="0">
                <a:latin typeface="微软雅黑" panose="020B0503020204020204" pitchFamily="2" charset="-122"/>
                <a:ea typeface="微软雅黑" panose="020B0503020204020204" pitchFamily="2" charset="-122"/>
                <a:cs typeface="+mn-cs"/>
                <a:sym typeface="Arial" panose="020B0604020202020204" pitchFamily="34" charset="0"/>
              </a:rPr>
              <a:t>除静电装置未安装接地线。</a:t>
            </a:r>
            <a:endParaRPr lang="zh-CN" altLang="en-US" kern="1200" dirty="0">
              <a:latin typeface="微软雅黑" panose="020B0503020204020204" pitchFamily="2" charset="-122"/>
              <a:ea typeface="微软雅黑" panose="020B0503020204020204" pitchFamily="2" charset="-122"/>
              <a:cs typeface="+mn-cs"/>
              <a:sym typeface="Arial" panose="020B0604020202020204" pitchFamily="34" charset="0"/>
            </a:endParaRPr>
          </a:p>
          <a:p>
            <a:pPr algn="l" defTabSz="0">
              <a:lnSpc>
                <a:spcPct val="110000"/>
              </a:lnSpc>
              <a:buFont typeface="Arial" panose="020B0604020202020204" pitchFamily="34" charset="0"/>
              <a:buNone/>
            </a:pPr>
            <a:r>
              <a:rPr lang="zh-CN" altLang="en-US" b="1" kern="1200" dirty="0">
                <a:latin typeface="微软雅黑" panose="020B0503020204020204" pitchFamily="2" charset="-122"/>
                <a:ea typeface="微软雅黑" panose="020B0503020204020204" pitchFamily="2" charset="-122"/>
                <a:cs typeface="+mn-cs"/>
                <a:sym typeface="Arial" panose="020B0604020202020204" pitchFamily="34" charset="0"/>
              </a:rPr>
              <a:t>危害：</a:t>
            </a:r>
            <a:r>
              <a:rPr lang="zh-CN" altLang="en-US" kern="1200" dirty="0">
                <a:latin typeface="微软雅黑" panose="020B0503020204020204" pitchFamily="2" charset="-122"/>
                <a:ea typeface="微软雅黑" panose="020B0503020204020204" pitchFamily="2" charset="-122"/>
                <a:cs typeface="+mn-cs"/>
                <a:sym typeface="Arial" panose="020B0604020202020204" pitchFamily="34" charset="0"/>
              </a:rPr>
              <a:t>易造成人身伤害事故。</a:t>
            </a:r>
            <a:endParaRPr lang="zh-CN" altLang="en-US" kern="1200" dirty="0">
              <a:latin typeface="微软雅黑" panose="020B0503020204020204" pitchFamily="2" charset="-122"/>
              <a:ea typeface="微软雅黑" panose="020B0503020204020204" pitchFamily="2" charset="-122"/>
              <a:cs typeface="+mn-cs"/>
              <a:sym typeface="Arial" panose="020B0604020202020204" pitchFamily="34" charset="0"/>
            </a:endParaRPr>
          </a:p>
        </p:txBody>
      </p:sp>
      <p:sp>
        <p:nvSpPr>
          <p:cNvPr id="56322" name="文本占位符 4"/>
          <p:cNvSpPr>
            <a:spLocks noGrp="1"/>
          </p:cNvSpPr>
          <p:nvPr>
            <p:ph sz="quarter"/>
          </p:nvPr>
        </p:nvSpPr>
        <p:spPr>
          <a:xfrm>
            <a:off x="5061903" y="1441133"/>
            <a:ext cx="3887787" cy="309562"/>
          </a:xfrm>
          <a:prstGeom prst="rect">
            <a:avLst/>
          </a:prstGeom>
          <a:noFill/>
          <a:ln w="9525">
            <a:noFill/>
          </a:ln>
        </p:spPr>
        <p:txBody>
          <a:bodyPr wrap="square" lIns="68580" tIns="34290" rIns="68580" bIns="34290" anchor="b"/>
          <a:lstStyle>
            <a:lvl1pPr lvl="0">
              <a:defRPr sz="2400" kern="1200"/>
            </a:lvl1pPr>
            <a:lvl2pPr lvl="1">
              <a:defRPr sz="2000" kern="1200"/>
            </a:lvl2pPr>
            <a:lvl3pPr lvl="2">
              <a:defRPr sz="1800" kern="1200"/>
            </a:lvl3pPr>
            <a:lvl4pPr lvl="3">
              <a:defRPr sz="1600" kern="1200"/>
            </a:lvl4pPr>
            <a:lvl5pPr lvl="4">
              <a:defRPr sz="1600" kern="1200"/>
            </a:lvl5pPr>
          </a:lstStyle>
          <a:p>
            <a:pPr marL="0" lvl="0" indent="0">
              <a:buFont typeface="Arial" panose="020B0604020202020204" pitchFamily="34" charset="0"/>
              <a:buNone/>
            </a:pPr>
            <a:r>
              <a:rPr lang="zh-CN" altLang="en-US" sz="1800" b="1" dirty="0">
                <a:latin typeface="微软雅黑" panose="020B0503020204020204" pitchFamily="2" charset="-122"/>
                <a:ea typeface="微软雅黑" panose="020B0503020204020204" pitchFamily="2" charset="-122"/>
              </a:rPr>
              <a:t>标准：</a:t>
            </a:r>
            <a:r>
              <a:rPr lang="zh-CN" altLang="en-US" sz="1800" dirty="0">
                <a:latin typeface="微软雅黑" panose="020B0503020204020204" pitchFamily="2" charset="-122"/>
                <a:ea typeface="微软雅黑" panose="020B0503020204020204" pitchFamily="2" charset="-122"/>
              </a:rPr>
              <a:t>按照规范安装。</a:t>
            </a:r>
            <a:endParaRPr lang="zh-CN" altLang="en-US" sz="1800" dirty="0">
              <a:latin typeface="微软雅黑" panose="020B0503020204020204" pitchFamily="2" charset="-122"/>
              <a:ea typeface="微软雅黑" panose="020B0503020204020204" pitchFamily="2" charset="-122"/>
            </a:endParaRPr>
          </a:p>
        </p:txBody>
      </p:sp>
      <p:pic>
        <p:nvPicPr>
          <p:cNvPr id="56323" name="内容占位符 -2147482615"/>
          <p:cNvPicPr>
            <a:picLocks noGrp="1"/>
          </p:cNvPicPr>
          <p:nvPr>
            <p:ph sz="half"/>
          </p:nvPr>
        </p:nvPicPr>
        <p:blipFill>
          <a:blip r:embed="rId1" cstate="email"/>
          <a:stretch>
            <a:fillRect/>
          </a:stretch>
        </p:blipFill>
        <p:spPr>
          <a:xfrm>
            <a:off x="356553" y="2405380"/>
            <a:ext cx="3600000" cy="3600000"/>
          </a:xfrm>
          <a:prstGeom prst="rect">
            <a:avLst/>
          </a:prstGeom>
          <a:noFill/>
          <a:ln w="9525">
            <a:noFill/>
          </a:ln>
        </p:spPr>
      </p:pic>
      <p:pic>
        <p:nvPicPr>
          <p:cNvPr id="56324" name="内容占位符 -2147482593"/>
          <p:cNvPicPr>
            <a:picLocks noGrp="1"/>
          </p:cNvPicPr>
          <p:nvPr>
            <p:ph sz="quarter"/>
          </p:nvPr>
        </p:nvPicPr>
        <p:blipFill>
          <a:blip r:embed="rId2" cstate="email"/>
          <a:stretch>
            <a:fillRect/>
          </a:stretch>
        </p:blipFill>
        <p:spPr>
          <a:xfrm>
            <a:off x="5061903" y="2405063"/>
            <a:ext cx="3600000" cy="3600000"/>
          </a:xfrm>
          <a:prstGeom prst="rect">
            <a:avLst/>
          </a:prstGeom>
          <a:noFill/>
          <a:ln w="9525">
            <a:noFill/>
          </a:ln>
        </p:spPr>
      </p:pic>
      <p:sp>
        <p:nvSpPr>
          <p:cNvPr id="56325" name="文本框 2"/>
          <p:cNvSpPr/>
          <p:nvPr/>
        </p:nvSpPr>
        <p:spPr>
          <a:xfrm>
            <a:off x="436563" y="38100"/>
            <a:ext cx="2019300" cy="457200"/>
          </a:xfrm>
          <a:prstGeom prst="rect">
            <a:avLst/>
          </a:prstGeom>
          <a:solidFill>
            <a:srgbClr val="EFE1B6"/>
          </a:solidFill>
          <a:ln w="9525">
            <a:noFill/>
          </a:ln>
        </p:spPr>
        <p:txBody>
          <a:bodyPr wrap="none" anchor="t">
            <a:spAutoFit/>
          </a:bodyPr>
          <a:lstStyle/>
          <a:p>
            <a:pPr lvl="0" indent="0"/>
            <a:r>
              <a:rPr lang="zh-CN" altLang="en-US" sz="2400" b="1" dirty="0">
                <a:solidFill>
                  <a:srgbClr val="000000"/>
                </a:solidFill>
                <a:latin typeface="宋体" panose="02010600030101010101" pitchFamily="2" charset="-122"/>
                <a:ea typeface="宋体" panose="02010600030101010101" pitchFamily="2" charset="-122"/>
                <a:sym typeface="宋体" panose="02010600030101010101" pitchFamily="2" charset="-122"/>
              </a:rPr>
              <a:t>六、安全设施</a:t>
            </a:r>
            <a:endParaRPr lang="zh-CN" altLang="en-US" sz="2400" b="1" dirty="0">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56326" name="组合 56326"/>
          <p:cNvGrpSpPr/>
          <p:nvPr/>
        </p:nvGrpSpPr>
        <p:grpSpPr>
          <a:xfrm>
            <a:off x="4464050" y="1441450"/>
            <a:ext cx="142875" cy="4854575"/>
            <a:chOff x="0" y="0"/>
            <a:chExt cx="142876" cy="5857892"/>
          </a:xfrm>
        </p:grpSpPr>
        <p:sp>
          <p:nvSpPr>
            <p:cNvPr id="56327" name="矩形 18"/>
            <p:cNvSpPr/>
            <p:nvPr/>
          </p:nvSpPr>
          <p:spPr>
            <a:xfrm flipH="1">
              <a:off x="0" y="0"/>
              <a:ext cx="71439" cy="5857892"/>
            </a:xfrm>
            <a:prstGeom prst="rect">
              <a:avLst/>
            </a:prstGeom>
            <a:solidFill>
              <a:srgbClr val="FF000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FFFFFF"/>
                </a:solidFill>
                <a:ea typeface="宋体" panose="02010600030101010101" pitchFamily="2" charset="-122"/>
              </a:endParaRPr>
            </a:p>
          </p:txBody>
        </p:sp>
        <p:sp>
          <p:nvSpPr>
            <p:cNvPr id="56328" name="矩形 14"/>
            <p:cNvSpPr/>
            <p:nvPr/>
          </p:nvSpPr>
          <p:spPr>
            <a:xfrm flipH="1">
              <a:off x="71439" y="0"/>
              <a:ext cx="71437" cy="5857892"/>
            </a:xfrm>
            <a:prstGeom prst="rect">
              <a:avLst/>
            </a:prstGeom>
            <a:solidFill>
              <a:srgbClr val="00B05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00B050"/>
                </a:solidFill>
                <a:ea typeface="宋体" panose="02010600030101010101" pitchFamily="2" charset="-122"/>
              </a:endParaRPr>
            </a:p>
          </p:txBody>
        </p:sp>
      </p:grpSp>
      <p:sp>
        <p:nvSpPr>
          <p:cNvPr id="56329" name="圆角矩形标注 10"/>
          <p:cNvSpPr/>
          <p:nvPr/>
        </p:nvSpPr>
        <p:spPr>
          <a:xfrm>
            <a:off x="2006600" y="6211888"/>
            <a:ext cx="889000" cy="354012"/>
          </a:xfrm>
          <a:prstGeom prst="wedgeRoundRectCallout">
            <a:avLst>
              <a:gd name="adj1" fmla="val 2579"/>
              <a:gd name="adj2" fmla="val -254106"/>
              <a:gd name="adj3" fmla="val 16667"/>
            </a:avLst>
          </a:prstGeom>
          <a:noFill/>
          <a:ln w="28575" cap="flat" cmpd="sng">
            <a:solidFill>
              <a:srgbClr val="FF0000"/>
            </a:solidFill>
            <a:prstDash val="solid"/>
            <a:bevel/>
            <a:headEnd type="none" w="med" len="med"/>
            <a:tailEnd type="none" w="med" len="med"/>
          </a:ln>
        </p:spPr>
        <p:txBody>
          <a:bodyPr anchor="ctr"/>
          <a:lstStyle/>
          <a:p>
            <a:pPr lvl="0" indent="0" algn="ctr"/>
            <a:r>
              <a:rPr lang="zh-CN" altLang="en-US" sz="1400" dirty="0">
                <a:solidFill>
                  <a:srgbClr val="000000"/>
                </a:solidFill>
                <a:ea typeface="宋体" panose="02010600030101010101" pitchFamily="2" charset="-122"/>
              </a:rPr>
              <a:t>未接地</a:t>
            </a:r>
            <a:endParaRPr lang="zh-CN" altLang="en-US" sz="1400" dirty="0">
              <a:solidFill>
                <a:srgbClr val="000000"/>
              </a:solidFill>
              <a:ea typeface="宋体" panose="02010600030101010101" pitchFamily="2" charset="-122"/>
            </a:endParaRPr>
          </a:p>
        </p:txBody>
      </p:sp>
      <p:sp>
        <p:nvSpPr>
          <p:cNvPr id="56330" name="圆角矩形标注 1"/>
          <p:cNvSpPr/>
          <p:nvPr/>
        </p:nvSpPr>
        <p:spPr>
          <a:xfrm>
            <a:off x="6338888" y="5894388"/>
            <a:ext cx="731837" cy="401637"/>
          </a:xfrm>
          <a:prstGeom prst="wedgeRoundRectCallout">
            <a:avLst>
              <a:gd name="adj1" fmla="val 6718"/>
              <a:gd name="adj2" fmla="val -314611"/>
              <a:gd name="adj3" fmla="val 16667"/>
            </a:avLst>
          </a:prstGeom>
          <a:solidFill>
            <a:srgbClr val="FFFF00"/>
          </a:solidFill>
          <a:ln w="28575" cap="flat" cmpd="sng">
            <a:solidFill>
              <a:srgbClr val="FFFF00"/>
            </a:solidFill>
            <a:prstDash val="solid"/>
            <a:bevel/>
            <a:headEnd type="none" w="med" len="med"/>
            <a:tailEnd type="none" w="med" len="med"/>
          </a:ln>
        </p:spPr>
        <p:txBody>
          <a:bodyPr anchor="ctr"/>
          <a:lstStyle/>
          <a:p>
            <a:pPr lvl="0" indent="0" algn="ctr"/>
            <a:r>
              <a:rPr lang="zh-CN" altLang="en-US" sz="1400" dirty="0">
                <a:solidFill>
                  <a:srgbClr val="000000"/>
                </a:solidFill>
                <a:ea typeface="宋体" panose="02010600030101010101" pitchFamily="2" charset="-122"/>
              </a:rPr>
              <a:t>接地</a:t>
            </a:r>
            <a:endParaRPr lang="zh-CN" altLang="en-US" sz="1400" dirty="0">
              <a:solidFill>
                <a:srgbClr val="000000"/>
              </a:solidFill>
              <a:ea typeface="宋体" panose="02010600030101010101" pitchFamily="2" charset="-122"/>
            </a:endParaRPr>
          </a:p>
        </p:txBody>
      </p:sp>
    </p:spTree>
  </p:cSld>
  <p:clrMapOvr>
    <a:masterClrMapping/>
  </p:clrMapOvr>
  <p:transition>
    <p:wipe dir="u"/>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文本占位符 2"/>
          <p:cNvSpPr>
            <a:spLocks noGrp="1"/>
          </p:cNvSpPr>
          <p:nvPr>
            <p:ph type="subTitle" idx="1"/>
          </p:nvPr>
        </p:nvSpPr>
        <p:spPr>
          <a:xfrm>
            <a:off x="436880" y="1308735"/>
            <a:ext cx="3959225" cy="1235075"/>
          </a:xfrm>
          <a:noFill/>
          <a:ln>
            <a:noFill/>
          </a:ln>
        </p:spPr>
        <p:txBody>
          <a:bodyPr lIns="45720" tIns="0" rIns="45720" bIns="0" anchor="ctr"/>
          <a:lstStyle/>
          <a:p>
            <a:pPr algn="just" defTabSz="0" eaLnBrk="1" hangingPunct="1">
              <a:lnSpc>
                <a:spcPct val="130000"/>
              </a:lnSpc>
              <a:spcBef>
                <a:spcPct val="0"/>
              </a:spcBef>
              <a:buClr>
                <a:srgbClr val="FFFFFF"/>
              </a:buClr>
              <a:buSzPct val="95000"/>
              <a:buFont typeface="Wingdings 2" panose="05020102010507070707" charset="0"/>
              <a:buNone/>
            </a:pPr>
            <a:r>
              <a:rPr lang="zh-CN" altLang="en-US" b="1" kern="1200" baseline="0" dirty="0">
                <a:latin typeface="微软雅黑" panose="020B0503020204020204" pitchFamily="2" charset="-122"/>
                <a:ea typeface="微软雅黑" panose="020B0503020204020204" pitchFamily="2" charset="-122"/>
                <a:cs typeface="+mn-cs"/>
                <a:sym typeface="Arial" panose="020B0604020202020204" pitchFamily="34" charset="0"/>
              </a:rPr>
              <a:t>隐患：</a:t>
            </a:r>
            <a:r>
              <a:rPr lang="zh-CN" altLang="en-US" kern="1200" baseline="0" dirty="0">
                <a:latin typeface="微软雅黑" panose="020B0503020204020204" pitchFamily="2" charset="-122"/>
                <a:ea typeface="微软雅黑" panose="020B0503020204020204" pitchFamily="2" charset="-122"/>
                <a:cs typeface="+mn-cs"/>
                <a:sym typeface="Arial" panose="020B0604020202020204" pitchFamily="34" charset="0"/>
              </a:rPr>
              <a:t>灭火沙箱缺少消防铲、消防桶。</a:t>
            </a:r>
            <a:endParaRPr lang="en-US" altLang="x-none" kern="1200" baseline="0" dirty="0">
              <a:latin typeface="微软雅黑" panose="020B0503020204020204" pitchFamily="2" charset="-122"/>
              <a:ea typeface="微软雅黑" panose="020B0503020204020204" pitchFamily="2" charset="-122"/>
              <a:cs typeface="+mn-cs"/>
              <a:sym typeface="Arial" panose="020B0604020202020204" pitchFamily="34" charset="0"/>
            </a:endParaRPr>
          </a:p>
          <a:p>
            <a:pPr algn="just" defTabSz="0" eaLnBrk="1" hangingPunct="1">
              <a:lnSpc>
                <a:spcPct val="130000"/>
              </a:lnSpc>
              <a:spcBef>
                <a:spcPct val="0"/>
              </a:spcBef>
              <a:buClr>
                <a:srgbClr val="FFFFFF"/>
              </a:buClr>
              <a:buSzPct val="95000"/>
              <a:buFont typeface="Wingdings 2" panose="05020102010507070707" charset="0"/>
              <a:buNone/>
            </a:pPr>
            <a:r>
              <a:rPr lang="zh-CN" altLang="en-US" b="1" kern="1200" baseline="0" dirty="0">
                <a:latin typeface="微软雅黑" panose="020B0503020204020204" pitchFamily="2" charset="-122"/>
                <a:ea typeface="微软雅黑" panose="020B0503020204020204" pitchFamily="2" charset="-122"/>
                <a:cs typeface="+mn-cs"/>
                <a:sym typeface="Arial" panose="020B0604020202020204" pitchFamily="34" charset="0"/>
              </a:rPr>
              <a:t>危害：</a:t>
            </a:r>
            <a:r>
              <a:rPr lang="zh-CN" altLang="en-US" kern="1200" baseline="0" dirty="0">
                <a:latin typeface="微软雅黑" panose="020B0503020204020204" pitchFamily="2" charset="-122"/>
                <a:ea typeface="微软雅黑" panose="020B0503020204020204" pitchFamily="2" charset="-122"/>
                <a:cs typeface="+mn-cs"/>
                <a:sym typeface="Arial" panose="020B0604020202020204" pitchFamily="34" charset="0"/>
              </a:rPr>
              <a:t>遇到火情时，无法快速、大量掘取沙土灭火。</a:t>
            </a:r>
            <a:endParaRPr lang="en-US" altLang="x-none" kern="1200" baseline="0" dirty="0">
              <a:latin typeface="微软雅黑" panose="020B0503020204020204" pitchFamily="2" charset="-122"/>
              <a:ea typeface="微软雅黑" panose="020B0503020204020204" pitchFamily="2" charset="-122"/>
              <a:cs typeface="+mn-cs"/>
              <a:sym typeface="Arial" panose="020B0604020202020204" pitchFamily="34" charset="0"/>
            </a:endParaRPr>
          </a:p>
        </p:txBody>
      </p:sp>
      <p:sp>
        <p:nvSpPr>
          <p:cNvPr id="57346" name="文本占位符 3"/>
          <p:cNvSpPr>
            <a:spLocks noGrp="1"/>
          </p:cNvSpPr>
          <p:nvPr>
            <p:ph sz="half"/>
          </p:nvPr>
        </p:nvSpPr>
        <p:spPr>
          <a:xfrm>
            <a:off x="4836160" y="1308735"/>
            <a:ext cx="3959225" cy="833120"/>
          </a:xfrm>
          <a:prstGeom prst="rect">
            <a:avLst/>
          </a:prstGeom>
          <a:noFill/>
          <a:ln w="9525">
            <a:noFill/>
          </a:ln>
        </p:spPr>
        <p:txBody>
          <a:bodyPr lIns="45720" tIns="0" rIns="45720" bIns="0" anchor="ctr"/>
          <a:lstStyle>
            <a:lvl1pPr lvl="0">
              <a:defRPr sz="2800" kern="1200"/>
            </a:lvl1pPr>
            <a:lvl2pPr lvl="1">
              <a:defRPr sz="2400" kern="1200"/>
            </a:lvl2pPr>
            <a:lvl3pPr lvl="2">
              <a:defRPr sz="2000" kern="1200"/>
            </a:lvl3pPr>
            <a:lvl4pPr lvl="3">
              <a:defRPr sz="1800" kern="1200"/>
            </a:lvl4pPr>
            <a:lvl5pPr lvl="4">
              <a:defRPr sz="1800" kern="1200"/>
            </a:lvl5pPr>
          </a:lstStyle>
          <a:p>
            <a:pPr marL="0" lvl="0" indent="0" algn="just" eaLnBrk="1" hangingPunct="1">
              <a:lnSpc>
                <a:spcPct val="130000"/>
              </a:lnSpc>
              <a:spcBef>
                <a:spcPct val="0"/>
              </a:spcBef>
              <a:buClr>
                <a:srgbClr val="FFFFFF"/>
              </a:buClr>
              <a:buSzPct val="95000"/>
              <a:buFont typeface="Wingdings 2" panose="05020102010507070707" charset="0"/>
              <a:buNone/>
            </a:pPr>
            <a:r>
              <a:rPr lang="zh-CN" altLang="en-US" sz="1800" b="1" baseline="0" dirty="0">
                <a:latin typeface="微软雅黑" panose="020B0503020204020204" pitchFamily="2" charset="-122"/>
                <a:ea typeface="微软雅黑" panose="020B0503020204020204" pitchFamily="2" charset="-122"/>
              </a:rPr>
              <a:t>标准：</a:t>
            </a:r>
            <a:r>
              <a:rPr lang="zh-CN" altLang="en-US" sz="1800" baseline="0" dirty="0">
                <a:latin typeface="微软雅黑" panose="020B0503020204020204" pitchFamily="2" charset="-122"/>
                <a:ea typeface="微软雅黑" panose="020B0503020204020204" pitchFamily="2" charset="-122"/>
              </a:rPr>
              <a:t>灭火沙箱内沙土松软，至少配备两组消防铲、消防桶。</a:t>
            </a:r>
            <a:endParaRPr lang="zh-CN" altLang="en-US" sz="1800" baseline="0" dirty="0">
              <a:latin typeface="微软雅黑" panose="020B0503020204020204" pitchFamily="2" charset="-122"/>
              <a:ea typeface="微软雅黑" panose="020B0503020204020204" pitchFamily="2" charset="-122"/>
            </a:endParaRPr>
          </a:p>
        </p:txBody>
      </p:sp>
      <p:sp>
        <p:nvSpPr>
          <p:cNvPr id="57347" name="灯片编号占位符 6"/>
          <p:cNvSpPr>
            <a:spLocks noGrp="1"/>
          </p:cNvSpPr>
          <p:nvPr>
            <p:ph type="sldNum" sz="quarter"/>
          </p:nvPr>
        </p:nvSpPr>
        <p:spPr>
          <a:xfrm>
            <a:off x="8072438" y="6143625"/>
            <a:ext cx="762000" cy="365125"/>
          </a:xfrm>
          <a:prstGeom prst="rect">
            <a:avLst/>
          </a:prstGeom>
          <a:noFill/>
          <a:ln w="9525">
            <a:noFill/>
          </a:ln>
        </p:spPr>
        <p:txBody>
          <a:bodyPr lIns="0" tIns="0" rIns="0" bIns="0" anchor="b"/>
          <a:lstStyle/>
          <a:p>
            <a:pPr lvl="0" indent="0" algn="r"/>
            <a:fld id="{9A0DB2DC-4C9A-4742-B13C-FB6460FD3503}" type="slidenum">
              <a:rPr lang="zh-CN" altLang="en-US" sz="2000" b="1" i="1" dirty="0">
                <a:latin typeface="微软雅黑" panose="020B0503020204020204" pitchFamily="2" charset="-122"/>
                <a:ea typeface="微软雅黑" panose="020B0503020204020204" pitchFamily="2" charset="-122"/>
                <a:sym typeface="微软雅黑" panose="020B0503020204020204" pitchFamily="2" charset="-122"/>
              </a:rPr>
            </a:fld>
            <a:endParaRPr lang="zh-CN" altLang="en-US" sz="2000" b="1" i="1" dirty="0">
              <a:latin typeface="微软雅黑" panose="020B0503020204020204" pitchFamily="2" charset="-122"/>
              <a:ea typeface="微软雅黑" panose="020B0503020204020204" pitchFamily="2" charset="-122"/>
              <a:sym typeface="微软雅黑" panose="020B0503020204020204" pitchFamily="2" charset="-122"/>
            </a:endParaRPr>
          </a:p>
        </p:txBody>
      </p:sp>
      <p:pic>
        <p:nvPicPr>
          <p:cNvPr id="57348" name="内容占位符 16" descr="P60813-112025.jpg"/>
          <p:cNvPicPr>
            <a:picLocks noGrp="1"/>
          </p:cNvPicPr>
          <p:nvPr>
            <p:ph sz="quarter"/>
          </p:nvPr>
        </p:nvPicPr>
        <p:blipFill>
          <a:blip r:embed="rId1" cstate="email"/>
          <a:stretch>
            <a:fillRect/>
          </a:stretch>
        </p:blipFill>
        <p:spPr>
          <a:xfrm>
            <a:off x="492760" y="2543810"/>
            <a:ext cx="3600000" cy="3600000"/>
          </a:xfrm>
          <a:prstGeom prst="rect">
            <a:avLst/>
          </a:prstGeom>
          <a:noFill/>
          <a:ln w="9525">
            <a:noFill/>
          </a:ln>
        </p:spPr>
      </p:pic>
      <p:sp>
        <p:nvSpPr>
          <p:cNvPr id="57349" name="文本框 2"/>
          <p:cNvSpPr/>
          <p:nvPr/>
        </p:nvSpPr>
        <p:spPr>
          <a:xfrm>
            <a:off x="436563" y="38100"/>
            <a:ext cx="2019300" cy="457200"/>
          </a:xfrm>
          <a:prstGeom prst="rect">
            <a:avLst/>
          </a:prstGeom>
          <a:solidFill>
            <a:srgbClr val="EFE1B6"/>
          </a:solidFill>
          <a:ln w="9525">
            <a:noFill/>
          </a:ln>
        </p:spPr>
        <p:txBody>
          <a:bodyPr wrap="none" anchor="t">
            <a:spAutoFit/>
          </a:bodyPr>
          <a:lstStyle/>
          <a:p>
            <a:pPr lvl="0" indent="0"/>
            <a:r>
              <a:rPr lang="zh-CN" altLang="en-US" sz="2400" b="1" dirty="0">
                <a:solidFill>
                  <a:srgbClr val="000000"/>
                </a:solidFill>
                <a:latin typeface="宋体" panose="02010600030101010101" pitchFamily="2" charset="-122"/>
                <a:ea typeface="宋体" panose="02010600030101010101" pitchFamily="2" charset="-122"/>
                <a:sym typeface="宋体" panose="02010600030101010101" pitchFamily="2" charset="-122"/>
              </a:rPr>
              <a:t>六、安全设施</a:t>
            </a:r>
            <a:endParaRPr lang="zh-CN" altLang="en-US" sz="2400" b="1" dirty="0">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57350" name="组合 57350"/>
          <p:cNvGrpSpPr/>
          <p:nvPr/>
        </p:nvGrpSpPr>
        <p:grpSpPr>
          <a:xfrm>
            <a:off x="4464050" y="1346835"/>
            <a:ext cx="142875" cy="4949190"/>
            <a:chOff x="0" y="0"/>
            <a:chExt cx="142876" cy="5857892"/>
          </a:xfrm>
        </p:grpSpPr>
        <p:sp>
          <p:nvSpPr>
            <p:cNvPr id="57351" name="矩形 18"/>
            <p:cNvSpPr/>
            <p:nvPr/>
          </p:nvSpPr>
          <p:spPr>
            <a:xfrm flipH="1">
              <a:off x="0" y="0"/>
              <a:ext cx="71439" cy="5857892"/>
            </a:xfrm>
            <a:prstGeom prst="rect">
              <a:avLst/>
            </a:prstGeom>
            <a:solidFill>
              <a:srgbClr val="FF000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FFFFFF"/>
                </a:solidFill>
                <a:ea typeface="宋体" panose="02010600030101010101" pitchFamily="2" charset="-122"/>
              </a:endParaRPr>
            </a:p>
          </p:txBody>
        </p:sp>
        <p:sp>
          <p:nvSpPr>
            <p:cNvPr id="57352" name="矩形 4"/>
            <p:cNvSpPr/>
            <p:nvPr/>
          </p:nvSpPr>
          <p:spPr>
            <a:xfrm flipH="1">
              <a:off x="71439" y="0"/>
              <a:ext cx="71437" cy="5857892"/>
            </a:xfrm>
            <a:prstGeom prst="rect">
              <a:avLst/>
            </a:prstGeom>
            <a:solidFill>
              <a:srgbClr val="00B05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00B050"/>
                </a:solidFill>
                <a:ea typeface="宋体" panose="02010600030101010101" pitchFamily="2" charset="-122"/>
              </a:endParaRPr>
            </a:p>
          </p:txBody>
        </p:sp>
      </p:grpSp>
      <p:sp>
        <p:nvSpPr>
          <p:cNvPr id="57353" name="圆角矩形标注 10"/>
          <p:cNvSpPr/>
          <p:nvPr/>
        </p:nvSpPr>
        <p:spPr>
          <a:xfrm>
            <a:off x="1738313" y="5942013"/>
            <a:ext cx="1108075" cy="354012"/>
          </a:xfrm>
          <a:prstGeom prst="wedgeRoundRectCallout">
            <a:avLst>
              <a:gd name="adj1" fmla="val 2579"/>
              <a:gd name="adj2" fmla="val -254106"/>
              <a:gd name="adj3" fmla="val 16667"/>
            </a:avLst>
          </a:prstGeom>
          <a:noFill/>
          <a:ln w="28575" cap="flat" cmpd="sng">
            <a:solidFill>
              <a:srgbClr val="FF0000"/>
            </a:solidFill>
            <a:prstDash val="solid"/>
            <a:bevel/>
            <a:headEnd type="none" w="med" len="med"/>
            <a:tailEnd type="none" w="med" len="med"/>
          </a:ln>
        </p:spPr>
        <p:txBody>
          <a:bodyPr anchor="ctr"/>
          <a:lstStyle/>
          <a:p>
            <a:pPr lvl="0" indent="0" algn="ctr"/>
            <a:r>
              <a:rPr lang="zh-CN" altLang="en-US" sz="1400" b="1" dirty="0">
                <a:solidFill>
                  <a:srgbClr val="000000"/>
                </a:solidFill>
                <a:ea typeface="宋体" panose="02010600030101010101" pitchFamily="2" charset="-122"/>
              </a:rPr>
              <a:t>无消防铲</a:t>
            </a:r>
            <a:endParaRPr lang="zh-CN" altLang="en-US" sz="1400" b="1" dirty="0">
              <a:solidFill>
                <a:srgbClr val="000000"/>
              </a:solidFill>
              <a:ea typeface="宋体" panose="02010600030101010101" pitchFamily="2" charset="-122"/>
            </a:endParaRPr>
          </a:p>
        </p:txBody>
      </p:sp>
      <p:sp>
        <p:nvSpPr>
          <p:cNvPr id="57354" name="文本框 57354"/>
          <p:cNvSpPr txBox="1"/>
          <p:nvPr/>
        </p:nvSpPr>
        <p:spPr>
          <a:xfrm>
            <a:off x="6661150" y="981075"/>
            <a:ext cx="309563" cy="365125"/>
          </a:xfrm>
          <a:prstGeom prst="rect">
            <a:avLst/>
          </a:prstGeom>
          <a:noFill/>
          <a:ln w="9525">
            <a:noFill/>
          </a:ln>
        </p:spPr>
        <p:txBody>
          <a:bodyPr wrap="none" anchor="t">
            <a:spAutoFit/>
          </a:bodyPr>
          <a:lstStyle/>
          <a:p>
            <a:pPr lvl="0" indent="0"/>
            <a:endParaRPr lang="zh-CN" altLang="en-US">
              <a:ea typeface="宋体" panose="02010600030101010101" pitchFamily="2" charset="-122"/>
            </a:endParaRPr>
          </a:p>
        </p:txBody>
      </p:sp>
      <p:pic>
        <p:nvPicPr>
          <p:cNvPr id="57355" name="图片 57355" descr="QQ图片20161012172615"/>
          <p:cNvPicPr/>
          <p:nvPr/>
        </p:nvPicPr>
        <p:blipFill>
          <a:blip r:embed="rId2" cstate="email"/>
          <a:stretch>
            <a:fillRect/>
          </a:stretch>
        </p:blipFill>
        <p:spPr>
          <a:xfrm>
            <a:off x="4966335" y="2543493"/>
            <a:ext cx="3600000" cy="3600000"/>
          </a:xfrm>
          <a:prstGeom prst="rect">
            <a:avLst/>
          </a:prstGeom>
          <a:noFill/>
          <a:ln w="9525">
            <a:noFill/>
          </a:ln>
        </p:spPr>
      </p:pic>
      <p:sp>
        <p:nvSpPr>
          <p:cNvPr id="57356" name="圆角矩形标注 1"/>
          <p:cNvSpPr/>
          <p:nvPr/>
        </p:nvSpPr>
        <p:spPr>
          <a:xfrm>
            <a:off x="6211888" y="5862638"/>
            <a:ext cx="1108075" cy="354012"/>
          </a:xfrm>
          <a:prstGeom prst="wedgeRoundRectCallout">
            <a:avLst>
              <a:gd name="adj1" fmla="val 2579"/>
              <a:gd name="adj2" fmla="val -254106"/>
              <a:gd name="adj3" fmla="val 16667"/>
            </a:avLst>
          </a:prstGeom>
          <a:solidFill>
            <a:srgbClr val="FFFF00"/>
          </a:solidFill>
          <a:ln w="28575" cap="flat" cmpd="sng">
            <a:solidFill>
              <a:srgbClr val="FFFF00"/>
            </a:solidFill>
            <a:prstDash val="solid"/>
            <a:bevel/>
            <a:headEnd type="none" w="med" len="med"/>
            <a:tailEnd type="none" w="med" len="med"/>
          </a:ln>
        </p:spPr>
        <p:txBody>
          <a:bodyPr anchor="ctr"/>
          <a:lstStyle/>
          <a:p>
            <a:pPr lvl="0" indent="0" algn="ctr"/>
            <a:r>
              <a:rPr lang="zh-CN" altLang="en-US" sz="1400" b="1" dirty="0">
                <a:solidFill>
                  <a:srgbClr val="000000"/>
                </a:solidFill>
                <a:ea typeface="宋体" panose="02010600030101010101" pitchFamily="2" charset="-122"/>
              </a:rPr>
              <a:t>配备消防铲</a:t>
            </a:r>
            <a:endParaRPr lang="zh-CN" altLang="en-US" sz="1400" b="1" dirty="0">
              <a:solidFill>
                <a:srgbClr val="000000"/>
              </a:solidFill>
              <a:ea typeface="宋体" panose="02010600030101010101"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TextBox 5"/>
          <p:cNvSpPr/>
          <p:nvPr/>
        </p:nvSpPr>
        <p:spPr>
          <a:xfrm>
            <a:off x="8286750" y="6357938"/>
            <a:ext cx="319088" cy="369887"/>
          </a:xfrm>
          <a:prstGeom prst="rect">
            <a:avLst/>
          </a:prstGeom>
          <a:noFill/>
          <a:ln w="9525">
            <a:noFill/>
          </a:ln>
        </p:spPr>
        <p:txBody>
          <a:bodyPr wrap="none" anchor="t">
            <a:spAutoFit/>
          </a:bodyPr>
          <a:lstStyle/>
          <a:p>
            <a:pPr lvl="0" indent="0"/>
            <a:r>
              <a:rPr lang="en-US" altLang="x-none"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2</a:t>
            </a:r>
            <a:endPar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 name="文本框 2"/>
          <p:cNvSpPr txBox="1"/>
          <p:nvPr/>
        </p:nvSpPr>
        <p:spPr>
          <a:xfrm>
            <a:off x="179512" y="112576"/>
            <a:ext cx="2880320" cy="369332"/>
          </a:xfrm>
          <a:prstGeom prst="rect">
            <a:avLst/>
          </a:prstGeom>
          <a:noFill/>
        </p:spPr>
        <p:txBody>
          <a:bodyPr wrap="square" rtlCol="0">
            <a:spAutoFit/>
          </a:bodyPr>
          <a:lstStyle/>
          <a:p>
            <a:r>
              <a:rPr lang="zh-CN" altLang="en-US" dirty="0"/>
              <a:t>事件频次</a:t>
            </a:r>
            <a:endParaRPr lang="zh-CN" altLang="en-US" dirty="0"/>
          </a:p>
        </p:txBody>
      </p:sp>
      <p:graphicFrame>
        <p:nvGraphicFramePr>
          <p:cNvPr id="6" name="表格 5"/>
          <p:cNvGraphicFramePr/>
          <p:nvPr/>
        </p:nvGraphicFramePr>
        <p:xfrm>
          <a:off x="467544" y="1196752"/>
          <a:ext cx="8404224" cy="4688490"/>
        </p:xfrm>
        <a:graphic>
          <a:graphicData uri="http://schemas.openxmlformats.org/drawingml/2006/table">
            <a:tbl>
              <a:tblPr/>
              <a:tblGrid>
                <a:gridCol w="1643062"/>
                <a:gridCol w="4830762"/>
                <a:gridCol w="1930400"/>
              </a:tblGrid>
              <a:tr h="822324">
                <a:tc>
                  <a:txBody>
                    <a:bodyPr/>
                    <a:lstStyle/>
                    <a:p>
                      <a:pPr lvl="0" algn="ctr" eaLnBrk="1" latinLnBrk="1" hangingPunct="1"/>
                      <a:r>
                        <a:rPr lang="zh-CN" altLang="zh-CN" sz="1800" b="1" dirty="0">
                          <a:solidFill>
                            <a:srgbClr val="000000"/>
                          </a:solidFill>
                          <a:latin typeface="微软雅黑" panose="020B0503020204020204" pitchFamily="2" charset="-122"/>
                          <a:ea typeface="微软雅黑" panose="020B0503020204020204" pitchFamily="2" charset="-122"/>
                        </a:rPr>
                        <a:t>典型描述</a:t>
                      </a:r>
                      <a:endParaRPr lang="zh-CN" altLang="zh-CN" sz="1800" b="1" dirty="0">
                        <a:solidFill>
                          <a:srgbClr val="000000"/>
                        </a:solidFill>
                        <a:latin typeface="微软雅黑" panose="020B0503020204020204" pitchFamily="2" charset="-122"/>
                        <a:ea typeface="微软雅黑" panose="020B0503020204020204" pitchFamily="2" charset="-122"/>
                      </a:endParaRPr>
                    </a:p>
                  </a:txBody>
                  <a:tcPr marL="91442" marR="91442" marT="45705" marB="45705">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38100" cap="flat" cmpd="sng">
                      <a:solidFill>
                        <a:schemeClr val="lt1">
                          <a:alpha val="100000"/>
                        </a:schemeClr>
                      </a:solidFill>
                      <a:prstDash val="solid"/>
                      <a:round/>
                    </a:lnB>
                    <a:solidFill>
                      <a:schemeClr val="accent1"/>
                    </a:solidFill>
                  </a:tcPr>
                </a:tc>
                <a:tc>
                  <a:txBody>
                    <a:bodyPr/>
                    <a:lstStyle/>
                    <a:p>
                      <a:pPr lvl="0" algn="ctr" eaLnBrk="1" latinLnBrk="1" hangingPunct="1"/>
                      <a:r>
                        <a:rPr lang="zh-CN" altLang="en-US" sz="1800" b="1" dirty="0">
                          <a:solidFill>
                            <a:srgbClr val="000000"/>
                          </a:solidFill>
                          <a:latin typeface="微软雅黑" panose="020B0503020204020204" pitchFamily="2" charset="-122"/>
                          <a:ea typeface="微软雅黑" panose="020B0503020204020204" pitchFamily="2" charset="-122"/>
                        </a:rPr>
                        <a:t>释义</a:t>
                      </a:r>
                      <a:endParaRPr lang="zh-CN" altLang="en-US" sz="1800" b="1" dirty="0">
                        <a:solidFill>
                          <a:srgbClr val="000000"/>
                        </a:solidFill>
                        <a:latin typeface="微软雅黑" panose="020B0503020204020204" pitchFamily="2" charset="-122"/>
                        <a:ea typeface="微软雅黑" panose="020B0503020204020204" pitchFamily="2" charset="-122"/>
                      </a:endParaRPr>
                    </a:p>
                  </a:txBody>
                  <a:tcPr marL="91442" marR="91442" marT="45705" marB="45705">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38100" cap="flat" cmpd="sng">
                      <a:solidFill>
                        <a:schemeClr val="lt1">
                          <a:alpha val="100000"/>
                        </a:schemeClr>
                      </a:solidFill>
                      <a:prstDash val="solid"/>
                      <a:round/>
                    </a:lnB>
                    <a:solidFill>
                      <a:schemeClr val="accent1"/>
                    </a:solidFill>
                  </a:tcPr>
                </a:tc>
                <a:tc>
                  <a:txBody>
                    <a:bodyPr/>
                    <a:lstStyle/>
                    <a:p>
                      <a:pPr lvl="0" algn="ctr" eaLnBrk="1" latinLnBrk="1" hangingPunct="1"/>
                      <a:r>
                        <a:rPr lang="zh-CN" altLang="zh-CN" sz="1800" b="1">
                          <a:solidFill>
                            <a:srgbClr val="000000"/>
                          </a:solidFill>
                          <a:latin typeface="微软雅黑" panose="020B0503020204020204" pitchFamily="2" charset="-122"/>
                          <a:ea typeface="微软雅黑" panose="020B0503020204020204" pitchFamily="2" charset="-122"/>
                        </a:rPr>
                        <a:t>近似对应定量频次（每年）</a:t>
                      </a:r>
                      <a:endParaRPr lang="zh-CN" altLang="zh-CN" sz="1800" b="1">
                        <a:solidFill>
                          <a:srgbClr val="000000"/>
                        </a:solidFill>
                        <a:latin typeface="微软雅黑" panose="020B0503020204020204" pitchFamily="2" charset="-122"/>
                        <a:ea typeface="微软雅黑" panose="020B0503020204020204" pitchFamily="2" charset="-122"/>
                      </a:endParaRPr>
                    </a:p>
                    <a:p>
                      <a:pPr lvl="0" algn="l" eaLnBrk="1" latinLnBrk="1" hangingPunct="1"/>
                      <a:endParaRPr lang="zh-CN" altLang="en-US" sz="1200" b="1">
                        <a:solidFill>
                          <a:srgbClr val="FFFFFF"/>
                        </a:solidFill>
                        <a:ea typeface="宋体" panose="02010600030101010101" pitchFamily="2" charset="-122"/>
                      </a:endParaRPr>
                    </a:p>
                  </a:txBody>
                  <a:tcPr marL="91442" marR="91442" marT="45705" marB="45705">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38100" cap="flat" cmpd="sng">
                      <a:solidFill>
                        <a:schemeClr val="lt1">
                          <a:alpha val="100000"/>
                        </a:schemeClr>
                      </a:solidFill>
                      <a:prstDash val="solid"/>
                      <a:round/>
                    </a:lnB>
                    <a:solidFill>
                      <a:schemeClr val="accent1"/>
                    </a:solidFill>
                  </a:tcPr>
                </a:tc>
              </a:tr>
              <a:tr h="865187">
                <a:tc>
                  <a:txBody>
                    <a:bodyPr/>
                    <a:lstStyle/>
                    <a:p>
                      <a:pPr lvl="0" algn="just" eaLnBrk="1" latinLnBrk="1" hangingPunct="1">
                        <a:lnSpc>
                          <a:spcPct val="150000"/>
                        </a:lnSpc>
                        <a:spcBef>
                          <a:spcPts val="600"/>
                        </a:spcBef>
                      </a:pPr>
                      <a:r>
                        <a:rPr lang="en-US" altLang="zh-CN" sz="1600" b="1">
                          <a:solidFill>
                            <a:srgbClr val="000000"/>
                          </a:solidFill>
                          <a:latin typeface="微软雅黑" panose="020B0503020204020204" pitchFamily="2" charset="-122"/>
                          <a:ea typeface="微软雅黑" panose="020B0503020204020204" pitchFamily="2" charset="-122"/>
                        </a:rPr>
                        <a:t>F-1 </a:t>
                      </a:r>
                      <a:r>
                        <a:rPr lang="zh-CN" altLang="en-US" sz="1600" b="1">
                          <a:solidFill>
                            <a:srgbClr val="000000"/>
                          </a:solidFill>
                          <a:latin typeface="微软雅黑" panose="020B0503020204020204" pitchFamily="2" charset="-122"/>
                          <a:ea typeface="微软雅黑" panose="020B0503020204020204" pitchFamily="2" charset="-122"/>
                        </a:rPr>
                        <a:t>基本</a:t>
                      </a:r>
                      <a:r>
                        <a:rPr lang="zh-CN" altLang="zh-CN" sz="1600" b="1">
                          <a:solidFill>
                            <a:srgbClr val="000000"/>
                          </a:solidFill>
                          <a:latin typeface="微软雅黑" panose="020B0503020204020204" pitchFamily="2" charset="-122"/>
                          <a:ea typeface="微软雅黑" panose="020B0503020204020204" pitchFamily="2" charset="-122"/>
                        </a:rPr>
                        <a:t>不可能</a:t>
                      </a:r>
                      <a:endParaRPr lang="zh-CN" altLang="zh-CN" sz="1600" b="1">
                        <a:solidFill>
                          <a:srgbClr val="000000"/>
                        </a:solidFill>
                        <a:latin typeface="微软雅黑" panose="020B0503020204020204" pitchFamily="2" charset="-122"/>
                        <a:ea typeface="微软雅黑" panose="020B0503020204020204" pitchFamily="2" charset="-122"/>
                      </a:endParaRPr>
                    </a:p>
                  </a:txBody>
                  <a:tcPr marL="91442" marR="91442" marT="45705" marB="45705">
                    <a:lnL w="12700" cap="flat" cmpd="sng">
                      <a:solidFill>
                        <a:schemeClr val="lt1">
                          <a:alpha val="100000"/>
                        </a:schemeClr>
                      </a:solidFill>
                      <a:prstDash val="solid"/>
                      <a:round/>
                    </a:lnL>
                    <a:lnR w="12700" cap="flat" cmpd="sng">
                      <a:solidFill>
                        <a:schemeClr val="lt1">
                          <a:alpha val="100000"/>
                        </a:schemeClr>
                      </a:solidFill>
                      <a:prstDash val="solid"/>
                      <a:round/>
                    </a:lnR>
                    <a:lnT w="38100" cap="flat" cmpd="sng">
                      <a:solidFill>
                        <a:schemeClr val="lt1">
                          <a:alpha val="100000"/>
                        </a:schemeClr>
                      </a:solidFill>
                      <a:prstDash val="solid"/>
                      <a:round/>
                    </a:lnT>
                    <a:lnB w="12700" cap="flat" cmpd="sng">
                      <a:solidFill>
                        <a:schemeClr val="lt1">
                          <a:alpha val="100000"/>
                        </a:schemeClr>
                      </a:solidFill>
                      <a:prstDash val="solid"/>
                      <a:round/>
                    </a:lnB>
                    <a:solidFill>
                      <a:srgbClr val="DBDEE9"/>
                    </a:solidFill>
                  </a:tcPr>
                </a:tc>
                <a:tc>
                  <a:txBody>
                    <a:bodyPr/>
                    <a:lstStyle/>
                    <a:p>
                      <a:pPr lvl="0" algn="just" eaLnBrk="1" latinLnBrk="1" hangingPunct="1">
                        <a:lnSpc>
                          <a:spcPct val="150000"/>
                        </a:lnSpc>
                        <a:spcBef>
                          <a:spcPts val="600"/>
                        </a:spcBef>
                      </a:pPr>
                      <a:r>
                        <a:rPr lang="zh-CN" altLang="en-US" sz="1600" b="1" dirty="0">
                          <a:solidFill>
                            <a:srgbClr val="000000"/>
                          </a:solidFill>
                          <a:latin typeface="微软雅黑" panose="020B0503020204020204" pitchFamily="2" charset="-122"/>
                          <a:ea typeface="微软雅黑" panose="020B0503020204020204" pitchFamily="2" charset="-122"/>
                        </a:rPr>
                        <a:t>类似的事件还没有在</a:t>
                      </a:r>
                      <a:r>
                        <a:rPr lang="zh-CN" altLang="en-US" sz="1600" b="1" dirty="0">
                          <a:solidFill>
                            <a:srgbClr val="FF0000"/>
                          </a:solidFill>
                          <a:latin typeface="微软雅黑" panose="020B0503020204020204" pitchFamily="2" charset="-122"/>
                          <a:ea typeface="微软雅黑" panose="020B0503020204020204" pitchFamily="2" charset="-122"/>
                        </a:rPr>
                        <a:t>工业界</a:t>
                      </a:r>
                      <a:r>
                        <a:rPr lang="zh-CN" altLang="en-US" sz="1600" b="1" dirty="0">
                          <a:solidFill>
                            <a:srgbClr val="000000"/>
                          </a:solidFill>
                          <a:latin typeface="微软雅黑" panose="020B0503020204020204" pitchFamily="2" charset="-122"/>
                          <a:ea typeface="微软雅黑" panose="020B0503020204020204" pitchFamily="2" charset="-122"/>
                        </a:rPr>
                        <a:t>中发生并且发生的可能性极小</a:t>
                      </a:r>
                      <a:endParaRPr lang="zh-CN" altLang="en-US" sz="1600" b="1" dirty="0">
                        <a:solidFill>
                          <a:srgbClr val="000000"/>
                        </a:solidFill>
                        <a:latin typeface="微软雅黑" panose="020B0503020204020204" pitchFamily="2" charset="-122"/>
                        <a:ea typeface="微软雅黑" panose="020B0503020204020204" pitchFamily="2" charset="-122"/>
                      </a:endParaRPr>
                    </a:p>
                  </a:txBody>
                  <a:tcPr marL="91442" marR="91442" marT="45705" marB="45705">
                    <a:lnL w="12700" cap="flat" cmpd="sng">
                      <a:solidFill>
                        <a:schemeClr val="lt1">
                          <a:alpha val="100000"/>
                        </a:schemeClr>
                      </a:solidFill>
                      <a:prstDash val="solid"/>
                      <a:round/>
                    </a:lnL>
                    <a:lnR w="12700" cap="flat" cmpd="sng">
                      <a:solidFill>
                        <a:schemeClr val="lt1">
                          <a:alpha val="100000"/>
                        </a:schemeClr>
                      </a:solidFill>
                      <a:prstDash val="solid"/>
                      <a:round/>
                    </a:lnR>
                    <a:lnT w="38100" cap="flat" cmpd="sng">
                      <a:solidFill>
                        <a:schemeClr val="lt1">
                          <a:alpha val="100000"/>
                        </a:schemeClr>
                      </a:solidFill>
                      <a:prstDash val="solid"/>
                      <a:round/>
                    </a:lnT>
                    <a:lnB w="12700" cap="flat" cmpd="sng">
                      <a:solidFill>
                        <a:schemeClr val="lt1">
                          <a:alpha val="100000"/>
                        </a:schemeClr>
                      </a:solidFill>
                      <a:prstDash val="solid"/>
                      <a:round/>
                    </a:lnB>
                    <a:solidFill>
                      <a:srgbClr val="DBDEE9"/>
                    </a:solidFill>
                  </a:tcPr>
                </a:tc>
                <a:tc>
                  <a:txBody>
                    <a:bodyPr/>
                    <a:lstStyle/>
                    <a:p>
                      <a:pPr lvl="0" algn="ctr" eaLnBrk="1" latinLnBrk="1" hangingPunct="1">
                        <a:lnSpc>
                          <a:spcPct val="150000"/>
                        </a:lnSpc>
                        <a:spcBef>
                          <a:spcPts val="600"/>
                        </a:spcBef>
                      </a:pPr>
                      <a:r>
                        <a:rPr lang="en-US" altLang="zh-CN" sz="1800" b="1">
                          <a:solidFill>
                            <a:srgbClr val="000000"/>
                          </a:solidFill>
                          <a:latin typeface="微软雅黑" panose="020B0503020204020204" pitchFamily="2" charset="-122"/>
                          <a:ea typeface="微软雅黑" panose="020B0503020204020204" pitchFamily="2" charset="-122"/>
                        </a:rPr>
                        <a:t>&lt;10</a:t>
                      </a:r>
                      <a:r>
                        <a:rPr lang="en-US" altLang="zh-CN" sz="1800" b="1" baseline="30000">
                          <a:solidFill>
                            <a:srgbClr val="000000"/>
                          </a:solidFill>
                          <a:latin typeface="微软雅黑" panose="020B0503020204020204" pitchFamily="2" charset="-122"/>
                          <a:ea typeface="微软雅黑" panose="020B0503020204020204" pitchFamily="2" charset="-122"/>
                        </a:rPr>
                        <a:t>-4</a:t>
                      </a:r>
                      <a:endParaRPr lang="en-US" altLang="zh-CN" sz="1800" b="1" baseline="30000">
                        <a:solidFill>
                          <a:srgbClr val="000000"/>
                        </a:solidFill>
                        <a:latin typeface="微软雅黑" panose="020B0503020204020204" pitchFamily="2" charset="-122"/>
                        <a:ea typeface="微软雅黑" panose="020B0503020204020204" pitchFamily="2" charset="-122"/>
                      </a:endParaRPr>
                    </a:p>
                  </a:txBody>
                  <a:tcPr marL="68582" marR="68582" marT="0" marB="0">
                    <a:lnL w="12700" cap="flat" cmpd="sng">
                      <a:solidFill>
                        <a:schemeClr val="lt1">
                          <a:alpha val="100000"/>
                        </a:schemeClr>
                      </a:solidFill>
                      <a:prstDash val="solid"/>
                      <a:round/>
                    </a:lnL>
                    <a:lnR w="12700" cap="flat" cmpd="sng">
                      <a:solidFill>
                        <a:schemeClr val="lt1">
                          <a:alpha val="100000"/>
                        </a:schemeClr>
                      </a:solidFill>
                      <a:prstDash val="solid"/>
                      <a:round/>
                    </a:lnR>
                    <a:lnT w="38100" cap="flat" cmpd="sng">
                      <a:solidFill>
                        <a:schemeClr val="lt1">
                          <a:alpha val="100000"/>
                        </a:schemeClr>
                      </a:solidFill>
                      <a:prstDash val="solid"/>
                      <a:round/>
                    </a:lnT>
                    <a:lnB w="12700" cap="flat" cmpd="sng">
                      <a:solidFill>
                        <a:schemeClr val="lt1">
                          <a:alpha val="100000"/>
                        </a:schemeClr>
                      </a:solidFill>
                      <a:prstDash val="solid"/>
                      <a:round/>
                    </a:lnB>
                    <a:solidFill>
                      <a:srgbClr val="DBDEE9"/>
                    </a:solidFill>
                  </a:tcPr>
                </a:tc>
              </a:tr>
              <a:tr h="971549">
                <a:tc>
                  <a:txBody>
                    <a:bodyPr/>
                    <a:lstStyle/>
                    <a:p>
                      <a:pPr lvl="0" algn="just" eaLnBrk="1" latinLnBrk="1" hangingPunct="1">
                        <a:lnSpc>
                          <a:spcPct val="150000"/>
                        </a:lnSpc>
                        <a:spcBef>
                          <a:spcPts val="600"/>
                        </a:spcBef>
                      </a:pPr>
                      <a:r>
                        <a:rPr lang="en-US" altLang="zh-CN" sz="1600" b="1">
                          <a:solidFill>
                            <a:srgbClr val="000000"/>
                          </a:solidFill>
                          <a:latin typeface="微软雅黑" panose="020B0503020204020204" pitchFamily="2" charset="-122"/>
                          <a:ea typeface="微软雅黑" panose="020B0503020204020204" pitchFamily="2" charset="-122"/>
                        </a:rPr>
                        <a:t>F-2 </a:t>
                      </a:r>
                      <a:r>
                        <a:rPr lang="zh-CN" altLang="zh-CN" sz="1600" b="1">
                          <a:solidFill>
                            <a:srgbClr val="000000"/>
                          </a:solidFill>
                          <a:latin typeface="微软雅黑" panose="020B0503020204020204" pitchFamily="2" charset="-122"/>
                          <a:ea typeface="微软雅黑" panose="020B0503020204020204" pitchFamily="2" charset="-122"/>
                        </a:rPr>
                        <a:t>不</a:t>
                      </a:r>
                      <a:r>
                        <a:rPr lang="zh-CN" altLang="en-US" sz="1600" b="1">
                          <a:solidFill>
                            <a:srgbClr val="000000"/>
                          </a:solidFill>
                          <a:latin typeface="微软雅黑" panose="020B0503020204020204" pitchFamily="2" charset="-122"/>
                          <a:ea typeface="微软雅黑" panose="020B0503020204020204" pitchFamily="2" charset="-122"/>
                        </a:rPr>
                        <a:t>太</a:t>
                      </a:r>
                      <a:r>
                        <a:rPr lang="zh-CN" altLang="zh-CN" sz="1600" b="1">
                          <a:solidFill>
                            <a:srgbClr val="000000"/>
                          </a:solidFill>
                          <a:latin typeface="微软雅黑" panose="020B0503020204020204" pitchFamily="2" charset="-122"/>
                          <a:ea typeface="微软雅黑" panose="020B0503020204020204" pitchFamily="2" charset="-122"/>
                        </a:rPr>
                        <a:t>可能的</a:t>
                      </a:r>
                      <a:endParaRPr lang="zh-CN" altLang="zh-CN" sz="1600" b="1">
                        <a:solidFill>
                          <a:srgbClr val="000000"/>
                        </a:solidFill>
                        <a:latin typeface="微软雅黑" panose="020B0503020204020204" pitchFamily="2" charset="-122"/>
                        <a:ea typeface="微软雅黑" panose="020B0503020204020204" pitchFamily="2" charset="-122"/>
                      </a:endParaRPr>
                    </a:p>
                    <a:p>
                      <a:pPr lvl="0" algn="l" eaLnBrk="1" latinLnBrk="1" hangingPunct="1"/>
                      <a:endParaRPr lang="zh-CN" altLang="en-US" sz="1600" b="1">
                        <a:solidFill>
                          <a:srgbClr val="000000"/>
                        </a:solidFill>
                        <a:ea typeface="宋体" panose="02010600030101010101" pitchFamily="2" charset="-122"/>
                      </a:endParaRPr>
                    </a:p>
                  </a:txBody>
                  <a:tcPr marL="91442" marR="91442" marT="45705" marB="45705">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EEEFF5"/>
                    </a:solidFill>
                  </a:tcPr>
                </a:tc>
                <a:tc>
                  <a:txBody>
                    <a:bodyPr/>
                    <a:lstStyle/>
                    <a:p>
                      <a:pPr lvl="0" algn="just" eaLnBrk="1" latinLnBrk="1" hangingPunct="1">
                        <a:lnSpc>
                          <a:spcPct val="150000"/>
                        </a:lnSpc>
                        <a:spcBef>
                          <a:spcPts val="600"/>
                        </a:spcBef>
                      </a:pPr>
                      <a:r>
                        <a:rPr lang="zh-CN" altLang="en-US" sz="1600" b="1">
                          <a:solidFill>
                            <a:srgbClr val="000000"/>
                          </a:solidFill>
                          <a:latin typeface="微软雅黑" panose="020B0503020204020204" pitchFamily="2" charset="-122"/>
                          <a:ea typeface="微软雅黑" panose="020B0503020204020204" pitchFamily="2" charset="-122"/>
                        </a:rPr>
                        <a:t>在</a:t>
                      </a:r>
                      <a:r>
                        <a:rPr lang="zh-CN" altLang="en-US" sz="1600" b="1">
                          <a:solidFill>
                            <a:srgbClr val="FF0000"/>
                          </a:solidFill>
                          <a:latin typeface="微软雅黑" panose="020B0503020204020204" pitchFamily="2" charset="-122"/>
                          <a:ea typeface="微软雅黑" panose="020B0503020204020204" pitchFamily="2" charset="-122"/>
                        </a:rPr>
                        <a:t>同行业</a:t>
                      </a:r>
                      <a:r>
                        <a:rPr lang="zh-CN" altLang="en-US" sz="1600" b="1">
                          <a:solidFill>
                            <a:srgbClr val="000000"/>
                          </a:solidFill>
                          <a:latin typeface="微软雅黑" panose="020B0503020204020204" pitchFamily="2" charset="-122"/>
                          <a:ea typeface="微软雅黑" panose="020B0503020204020204" pitchFamily="2" charset="-122"/>
                        </a:rPr>
                        <a:t>内的某些地方曾经发生的类似事件</a:t>
                      </a:r>
                      <a:endParaRPr lang="zh-CN" altLang="en-US" sz="1600" b="1">
                        <a:solidFill>
                          <a:srgbClr val="000000"/>
                        </a:solidFill>
                        <a:latin typeface="微软雅黑" panose="020B0503020204020204" pitchFamily="2" charset="-122"/>
                        <a:ea typeface="微软雅黑" panose="020B0503020204020204" pitchFamily="2" charset="-122"/>
                      </a:endParaRPr>
                    </a:p>
                    <a:p>
                      <a:pPr lvl="0" algn="just" eaLnBrk="1" latinLnBrk="1" hangingPunct="1">
                        <a:lnSpc>
                          <a:spcPct val="150000"/>
                        </a:lnSpc>
                        <a:spcBef>
                          <a:spcPts val="600"/>
                        </a:spcBef>
                      </a:pPr>
                      <a:endParaRPr lang="zh-CN" altLang="en-US" sz="1600" b="1">
                        <a:solidFill>
                          <a:srgbClr val="000000"/>
                        </a:solidFill>
                        <a:latin typeface="微软雅黑" panose="020B0503020204020204" pitchFamily="2" charset="-122"/>
                        <a:ea typeface="微软雅黑" panose="020B0503020204020204" pitchFamily="2" charset="-122"/>
                      </a:endParaRPr>
                    </a:p>
                  </a:txBody>
                  <a:tcPr marL="91442" marR="91442" marT="45705" marB="45705">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EEEFF5"/>
                    </a:solidFill>
                  </a:tcPr>
                </a:tc>
                <a:tc>
                  <a:txBody>
                    <a:bodyPr/>
                    <a:lstStyle/>
                    <a:p>
                      <a:pPr lvl="0" algn="ctr" eaLnBrk="1" latinLnBrk="1" hangingPunct="1">
                        <a:lnSpc>
                          <a:spcPct val="150000"/>
                        </a:lnSpc>
                        <a:spcBef>
                          <a:spcPts val="600"/>
                        </a:spcBef>
                      </a:pPr>
                      <a:r>
                        <a:rPr lang="en-US" altLang="zh-CN" sz="1800" b="1">
                          <a:solidFill>
                            <a:srgbClr val="000000"/>
                          </a:solidFill>
                          <a:latin typeface="微软雅黑" panose="020B0503020204020204" pitchFamily="2" charset="-122"/>
                          <a:ea typeface="微软雅黑" panose="020B0503020204020204" pitchFamily="2" charset="-122"/>
                        </a:rPr>
                        <a:t>10</a:t>
                      </a:r>
                      <a:r>
                        <a:rPr lang="en-US" altLang="zh-CN" sz="1800" b="1" baseline="30000">
                          <a:solidFill>
                            <a:srgbClr val="000000"/>
                          </a:solidFill>
                          <a:latin typeface="微软雅黑" panose="020B0503020204020204" pitchFamily="2" charset="-122"/>
                          <a:ea typeface="微软雅黑" panose="020B0503020204020204" pitchFamily="2" charset="-122"/>
                        </a:rPr>
                        <a:t>-3</a:t>
                      </a:r>
                      <a:r>
                        <a:rPr lang="zh-CN" altLang="zh-CN" sz="1800" b="1">
                          <a:solidFill>
                            <a:srgbClr val="000000"/>
                          </a:solidFill>
                          <a:latin typeface="微软雅黑" panose="020B0503020204020204" pitchFamily="2" charset="-122"/>
                          <a:ea typeface="微软雅黑" panose="020B0503020204020204" pitchFamily="2" charset="-122"/>
                        </a:rPr>
                        <a:t>至</a:t>
                      </a:r>
                      <a:r>
                        <a:rPr lang="en-US" altLang="zh-CN" sz="1800" b="1">
                          <a:solidFill>
                            <a:srgbClr val="000000"/>
                          </a:solidFill>
                          <a:latin typeface="微软雅黑" panose="020B0503020204020204" pitchFamily="2" charset="-122"/>
                          <a:ea typeface="微软雅黑" panose="020B0503020204020204" pitchFamily="2" charset="-122"/>
                        </a:rPr>
                        <a:t>10</a:t>
                      </a:r>
                      <a:r>
                        <a:rPr lang="en-US" altLang="zh-CN" sz="1800" b="1" baseline="30000">
                          <a:solidFill>
                            <a:srgbClr val="000000"/>
                          </a:solidFill>
                          <a:latin typeface="微软雅黑" panose="020B0503020204020204" pitchFamily="2" charset="-122"/>
                          <a:ea typeface="微软雅黑" panose="020B0503020204020204" pitchFamily="2" charset="-122"/>
                        </a:rPr>
                        <a:t>-4</a:t>
                      </a:r>
                      <a:endParaRPr lang="en-US" altLang="zh-CN" sz="1800" b="1" baseline="30000">
                        <a:solidFill>
                          <a:srgbClr val="000000"/>
                        </a:solidFill>
                        <a:latin typeface="微软雅黑" panose="020B0503020204020204" pitchFamily="2" charset="-122"/>
                        <a:ea typeface="微软雅黑" panose="020B0503020204020204" pitchFamily="2" charset="-122"/>
                      </a:endParaRPr>
                    </a:p>
                  </a:txBody>
                  <a:tcPr marL="68582" marR="68582" marT="0" marB="0">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EEEFF5"/>
                    </a:solidFill>
                  </a:tcPr>
                </a:tc>
              </a:tr>
              <a:tr h="998537">
                <a:tc>
                  <a:txBody>
                    <a:bodyPr/>
                    <a:lstStyle/>
                    <a:p>
                      <a:pPr lvl="0" algn="just" eaLnBrk="1" latinLnBrk="1" hangingPunct="1">
                        <a:lnSpc>
                          <a:spcPct val="150000"/>
                        </a:lnSpc>
                        <a:spcBef>
                          <a:spcPts val="600"/>
                        </a:spcBef>
                      </a:pPr>
                      <a:r>
                        <a:rPr lang="en-US" altLang="zh-CN" sz="1600" b="1">
                          <a:solidFill>
                            <a:srgbClr val="000000"/>
                          </a:solidFill>
                          <a:latin typeface="微软雅黑" panose="020B0503020204020204" pitchFamily="2" charset="-122"/>
                          <a:ea typeface="微软雅黑" panose="020B0503020204020204" pitchFamily="2" charset="-122"/>
                        </a:rPr>
                        <a:t>F-3 </a:t>
                      </a:r>
                      <a:r>
                        <a:rPr lang="zh-CN" altLang="zh-CN" sz="1600" b="1">
                          <a:solidFill>
                            <a:srgbClr val="000000"/>
                          </a:solidFill>
                          <a:latin typeface="微软雅黑" panose="020B0503020204020204" pitchFamily="2" charset="-122"/>
                          <a:ea typeface="微软雅黑" panose="020B0503020204020204" pitchFamily="2" charset="-122"/>
                        </a:rPr>
                        <a:t>可能的</a:t>
                      </a:r>
                      <a:endParaRPr lang="zh-CN" altLang="zh-CN" sz="1600" b="1">
                        <a:solidFill>
                          <a:srgbClr val="000000"/>
                        </a:solidFill>
                        <a:latin typeface="微软雅黑" panose="020B0503020204020204" pitchFamily="2" charset="-122"/>
                        <a:ea typeface="微软雅黑" panose="020B0503020204020204" pitchFamily="2" charset="-122"/>
                      </a:endParaRPr>
                    </a:p>
                  </a:txBody>
                  <a:tcPr marL="91442" marR="91442" marT="45705" marB="45705">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DBDEE9"/>
                    </a:solidFill>
                  </a:tcPr>
                </a:tc>
                <a:tc>
                  <a:txBody>
                    <a:bodyPr/>
                    <a:lstStyle/>
                    <a:p>
                      <a:pPr lvl="0" algn="just" eaLnBrk="1" latinLnBrk="1" hangingPunct="1">
                        <a:lnSpc>
                          <a:spcPct val="150000"/>
                        </a:lnSpc>
                        <a:spcBef>
                          <a:spcPts val="600"/>
                        </a:spcBef>
                      </a:pPr>
                      <a:r>
                        <a:rPr lang="zh-CN" altLang="en-US" sz="1600" b="1">
                          <a:solidFill>
                            <a:srgbClr val="000000"/>
                          </a:solidFill>
                          <a:latin typeface="微软雅黑" panose="020B0503020204020204" pitchFamily="2" charset="-122"/>
                          <a:ea typeface="微软雅黑" panose="020B0503020204020204" pitchFamily="2" charset="-122"/>
                        </a:rPr>
                        <a:t>同行业类似装置的使用寿命</a:t>
                      </a:r>
                      <a:r>
                        <a:rPr lang="en-US" altLang="zh-CN" sz="1600" b="1">
                          <a:solidFill>
                            <a:srgbClr val="000000"/>
                          </a:solidFill>
                          <a:latin typeface="微软雅黑" panose="020B0503020204020204" pitchFamily="2" charset="-122"/>
                          <a:ea typeface="微软雅黑" panose="020B0503020204020204" pitchFamily="2" charset="-122"/>
                        </a:rPr>
                        <a:t>(25</a:t>
                      </a:r>
                      <a:r>
                        <a:rPr lang="zh-CN" altLang="en-US" sz="1600" b="1">
                          <a:solidFill>
                            <a:srgbClr val="000000"/>
                          </a:solidFill>
                          <a:latin typeface="微软雅黑" panose="020B0503020204020204" pitchFamily="2" charset="-122"/>
                          <a:ea typeface="微软雅黑" panose="020B0503020204020204" pitchFamily="2" charset="-122"/>
                        </a:rPr>
                        <a:t>年</a:t>
                      </a:r>
                      <a:r>
                        <a:rPr lang="en-US" altLang="zh-CN" sz="1600" b="1">
                          <a:solidFill>
                            <a:srgbClr val="000000"/>
                          </a:solidFill>
                          <a:latin typeface="微软雅黑" panose="020B0503020204020204" pitchFamily="2" charset="-122"/>
                          <a:ea typeface="微软雅黑" panose="020B0503020204020204" pitchFamily="2" charset="-122"/>
                        </a:rPr>
                        <a:t>)</a:t>
                      </a:r>
                      <a:r>
                        <a:rPr lang="zh-CN" altLang="en-US" sz="1600" b="1">
                          <a:solidFill>
                            <a:srgbClr val="000000"/>
                          </a:solidFill>
                          <a:latin typeface="微软雅黑" panose="020B0503020204020204" pitchFamily="2" charset="-122"/>
                          <a:ea typeface="微软雅黑" panose="020B0503020204020204" pitchFamily="2" charset="-122"/>
                        </a:rPr>
                        <a:t>中发生过</a:t>
                      </a:r>
                      <a:endParaRPr lang="zh-CN" altLang="en-US" sz="1600" b="1">
                        <a:solidFill>
                          <a:srgbClr val="000000"/>
                        </a:solidFill>
                        <a:latin typeface="微软雅黑" panose="020B0503020204020204" pitchFamily="2" charset="-122"/>
                        <a:ea typeface="微软雅黑" panose="020B0503020204020204" pitchFamily="2" charset="-122"/>
                      </a:endParaRPr>
                    </a:p>
                  </a:txBody>
                  <a:tcPr marL="91442" marR="91442" marT="45705" marB="45705">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DBDEE9"/>
                    </a:solidFill>
                  </a:tcPr>
                </a:tc>
                <a:tc>
                  <a:txBody>
                    <a:bodyPr/>
                    <a:lstStyle/>
                    <a:p>
                      <a:pPr lvl="0" algn="ctr" eaLnBrk="1" latinLnBrk="1" hangingPunct="1">
                        <a:lnSpc>
                          <a:spcPct val="150000"/>
                        </a:lnSpc>
                        <a:spcBef>
                          <a:spcPts val="600"/>
                        </a:spcBef>
                      </a:pPr>
                      <a:r>
                        <a:rPr lang="en-US" altLang="zh-CN" sz="1800" b="1">
                          <a:solidFill>
                            <a:srgbClr val="000000"/>
                          </a:solidFill>
                          <a:latin typeface="微软雅黑" panose="020B0503020204020204" pitchFamily="2" charset="-122"/>
                          <a:ea typeface="微软雅黑" panose="020B0503020204020204" pitchFamily="2" charset="-122"/>
                        </a:rPr>
                        <a:t>10</a:t>
                      </a:r>
                      <a:r>
                        <a:rPr lang="en-US" altLang="zh-CN" sz="1800" b="1" baseline="30000">
                          <a:solidFill>
                            <a:srgbClr val="000000"/>
                          </a:solidFill>
                          <a:latin typeface="微软雅黑" panose="020B0503020204020204" pitchFamily="2" charset="-122"/>
                          <a:ea typeface="微软雅黑" panose="020B0503020204020204" pitchFamily="2" charset="-122"/>
                        </a:rPr>
                        <a:t>-2</a:t>
                      </a:r>
                      <a:r>
                        <a:rPr lang="zh-CN" altLang="zh-CN" sz="1800" b="1">
                          <a:solidFill>
                            <a:srgbClr val="000000"/>
                          </a:solidFill>
                          <a:latin typeface="微软雅黑" panose="020B0503020204020204" pitchFamily="2" charset="-122"/>
                          <a:ea typeface="微软雅黑" panose="020B0503020204020204" pitchFamily="2" charset="-122"/>
                        </a:rPr>
                        <a:t>至</a:t>
                      </a:r>
                      <a:r>
                        <a:rPr lang="en-US" altLang="zh-CN" sz="1800" b="1">
                          <a:solidFill>
                            <a:srgbClr val="000000"/>
                          </a:solidFill>
                          <a:latin typeface="微软雅黑" panose="020B0503020204020204" pitchFamily="2" charset="-122"/>
                          <a:ea typeface="微软雅黑" panose="020B0503020204020204" pitchFamily="2" charset="-122"/>
                        </a:rPr>
                        <a:t>10</a:t>
                      </a:r>
                      <a:r>
                        <a:rPr lang="en-US" altLang="zh-CN" sz="1800" b="1" baseline="30000">
                          <a:solidFill>
                            <a:srgbClr val="000000"/>
                          </a:solidFill>
                          <a:latin typeface="微软雅黑" panose="020B0503020204020204" pitchFamily="2" charset="-122"/>
                          <a:ea typeface="微软雅黑" panose="020B0503020204020204" pitchFamily="2" charset="-122"/>
                        </a:rPr>
                        <a:t>-3</a:t>
                      </a:r>
                      <a:endParaRPr lang="en-US" altLang="zh-CN" sz="1800" b="1" baseline="30000">
                        <a:solidFill>
                          <a:srgbClr val="000000"/>
                        </a:solidFill>
                        <a:latin typeface="微软雅黑" panose="020B0503020204020204" pitchFamily="2" charset="-122"/>
                        <a:ea typeface="微软雅黑" panose="020B0503020204020204" pitchFamily="2" charset="-122"/>
                      </a:endParaRPr>
                    </a:p>
                  </a:txBody>
                  <a:tcPr marL="68582" marR="68582" marT="0" marB="0">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DBDEE9"/>
                    </a:solidFill>
                  </a:tcPr>
                </a:tc>
              </a:tr>
              <a:tr h="1030287">
                <a:tc>
                  <a:txBody>
                    <a:bodyPr/>
                    <a:lstStyle/>
                    <a:p>
                      <a:pPr lvl="0" algn="l" eaLnBrk="1" latinLnBrk="1" hangingPunct="1"/>
                      <a:r>
                        <a:rPr lang="en-US" altLang="zh-CN" sz="1600" b="1">
                          <a:solidFill>
                            <a:srgbClr val="000000"/>
                          </a:solidFill>
                          <a:latin typeface="微软雅黑" panose="020B0503020204020204" pitchFamily="2" charset="-122"/>
                          <a:ea typeface="微软雅黑" panose="020B0503020204020204" pitchFamily="2" charset="-122"/>
                        </a:rPr>
                        <a:t>F-4 </a:t>
                      </a:r>
                      <a:r>
                        <a:rPr lang="zh-CN" altLang="en-US" sz="1600" b="1">
                          <a:solidFill>
                            <a:srgbClr val="000000"/>
                          </a:solidFill>
                          <a:latin typeface="微软雅黑" panose="020B0503020204020204" pitchFamily="2" charset="-122"/>
                          <a:ea typeface="微软雅黑" panose="020B0503020204020204" pitchFamily="2" charset="-122"/>
                        </a:rPr>
                        <a:t>很可能</a:t>
                      </a:r>
                      <a:endParaRPr lang="zh-CN" altLang="en-US" sz="1600" b="1">
                        <a:solidFill>
                          <a:srgbClr val="000000"/>
                        </a:solidFill>
                        <a:latin typeface="微软雅黑" panose="020B0503020204020204" pitchFamily="2" charset="-122"/>
                        <a:ea typeface="微软雅黑" panose="020B0503020204020204" pitchFamily="2" charset="-122"/>
                      </a:endParaRPr>
                    </a:p>
                    <a:p>
                      <a:pPr lvl="0" algn="l" eaLnBrk="1" latinLnBrk="1" hangingPunct="1"/>
                      <a:endParaRPr lang="zh-CN" altLang="en-US" sz="1600" b="1">
                        <a:solidFill>
                          <a:srgbClr val="000000"/>
                        </a:solidFill>
                        <a:ea typeface="宋体" panose="02010600030101010101" pitchFamily="2" charset="-122"/>
                      </a:endParaRPr>
                    </a:p>
                  </a:txBody>
                  <a:tcPr marL="91442" marR="91442" marT="45705" marB="45705">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EEEFF5"/>
                    </a:solidFill>
                  </a:tcPr>
                </a:tc>
                <a:tc>
                  <a:txBody>
                    <a:bodyPr/>
                    <a:lstStyle/>
                    <a:p>
                      <a:pPr lvl="0" algn="just" eaLnBrk="1" latinLnBrk="1" hangingPunct="1">
                        <a:lnSpc>
                          <a:spcPct val="150000"/>
                        </a:lnSpc>
                        <a:spcBef>
                          <a:spcPts val="600"/>
                        </a:spcBef>
                      </a:pPr>
                      <a:r>
                        <a:rPr lang="zh-CN" altLang="en-US" sz="1600" b="1">
                          <a:solidFill>
                            <a:srgbClr val="000000"/>
                          </a:solidFill>
                          <a:latin typeface="微软雅黑" panose="020B0503020204020204" pitchFamily="2" charset="-122"/>
                          <a:ea typeface="微软雅黑" panose="020B0503020204020204" pitchFamily="2" charset="-122"/>
                        </a:rPr>
                        <a:t>在本集团、公司内部装置的使用寿命中发生过</a:t>
                      </a:r>
                      <a:endParaRPr lang="zh-CN" altLang="en-US" sz="1600" b="1">
                        <a:solidFill>
                          <a:srgbClr val="000000"/>
                        </a:solidFill>
                        <a:latin typeface="微软雅黑" panose="020B0503020204020204" pitchFamily="2" charset="-122"/>
                        <a:ea typeface="微软雅黑" panose="020B0503020204020204" pitchFamily="2" charset="-122"/>
                      </a:endParaRPr>
                    </a:p>
                  </a:txBody>
                  <a:tcPr marL="91442" marR="91442" marT="45705" marB="45705">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EEEFF5"/>
                    </a:solidFill>
                  </a:tcPr>
                </a:tc>
                <a:tc>
                  <a:txBody>
                    <a:bodyPr/>
                    <a:lstStyle/>
                    <a:p>
                      <a:pPr lvl="0" algn="ctr" eaLnBrk="1" latinLnBrk="1" hangingPunct="1">
                        <a:lnSpc>
                          <a:spcPct val="150000"/>
                        </a:lnSpc>
                        <a:spcBef>
                          <a:spcPts val="600"/>
                        </a:spcBef>
                      </a:pPr>
                      <a:r>
                        <a:rPr lang="en-US" altLang="zh-CN" sz="1800" b="1" dirty="0">
                          <a:solidFill>
                            <a:srgbClr val="000000"/>
                          </a:solidFill>
                          <a:latin typeface="微软雅黑" panose="020B0503020204020204" pitchFamily="2" charset="-122"/>
                          <a:ea typeface="微软雅黑" panose="020B0503020204020204" pitchFamily="2" charset="-122"/>
                        </a:rPr>
                        <a:t>&gt;=10</a:t>
                      </a:r>
                      <a:r>
                        <a:rPr lang="en-US" altLang="zh-CN" sz="1800" b="1" baseline="30000" dirty="0">
                          <a:solidFill>
                            <a:srgbClr val="000000"/>
                          </a:solidFill>
                          <a:latin typeface="微软雅黑" panose="020B0503020204020204" pitchFamily="2" charset="-122"/>
                          <a:ea typeface="微软雅黑" panose="020B0503020204020204" pitchFamily="2" charset="-122"/>
                        </a:rPr>
                        <a:t>-1</a:t>
                      </a:r>
                      <a:endParaRPr lang="en-US" altLang="zh-CN" sz="1800" b="1" baseline="30000" dirty="0">
                        <a:solidFill>
                          <a:srgbClr val="000000"/>
                        </a:solidFill>
                        <a:latin typeface="微软雅黑" panose="020B0503020204020204" pitchFamily="2" charset="-122"/>
                        <a:ea typeface="微软雅黑" panose="020B0503020204020204" pitchFamily="2" charset="-122"/>
                      </a:endParaRPr>
                    </a:p>
                  </a:txBody>
                  <a:tcPr marL="68582" marR="68582" marT="0" marB="0">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EEEFF5"/>
                    </a:solidFill>
                  </a:tcPr>
                </a:tc>
              </a:tr>
            </a:tbl>
          </a:graphicData>
        </a:graphic>
      </p:graphicFrame>
    </p:spTree>
  </p:cSld>
  <p:clrMapOvr>
    <a:masterClrMapping/>
  </p:clrMapOvr>
  <p:transition>
    <p:comb/>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extBox 38"/>
          <p:cNvSpPr/>
          <p:nvPr/>
        </p:nvSpPr>
        <p:spPr>
          <a:xfrm>
            <a:off x="-36512" y="548680"/>
            <a:ext cx="9142413" cy="973137"/>
          </a:xfrm>
          <a:prstGeom prst="rect">
            <a:avLst/>
          </a:prstGeom>
          <a:noFill/>
          <a:ln w="9525">
            <a:noFill/>
          </a:ln>
        </p:spPr>
        <p:txBody>
          <a:bodyPr wrap="square" anchor="t">
            <a:spAutoFit/>
          </a:bodyPr>
          <a:lstStyle/>
          <a:p>
            <a:pPr lvl="0" indent="0" algn="ctr"/>
            <a:r>
              <a:rPr lang="zh-CN" altLang="en-US" sz="5400" dirty="0">
                <a:solidFill>
                  <a:srgbClr val="000000"/>
                </a:solidFill>
                <a:latin typeface="隶书" panose="02010509060101010101" pitchFamily="1" charset="-122"/>
                <a:ea typeface="隶书" panose="02010509060101010101" pitchFamily="1" charset="-122"/>
                <a:sym typeface="隶书" panose="02010509060101010101" pitchFamily="1" charset="-122"/>
              </a:rPr>
              <a:t>七、静设备</a:t>
            </a:r>
            <a:endParaRPr lang="zh-CN" altLang="en-US" sz="5400" dirty="0">
              <a:solidFill>
                <a:srgbClr val="000000"/>
              </a:solidFill>
              <a:latin typeface="隶书" panose="02010509060101010101" pitchFamily="1" charset="-122"/>
              <a:ea typeface="隶书" panose="02010509060101010101" pitchFamily="1" charset="-122"/>
              <a:sym typeface="隶书" panose="02010509060101010101" pitchFamily="1" charset="-122"/>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标题 1"/>
          <p:cNvSpPr>
            <a:spLocks noGrp="1"/>
          </p:cNvSpPr>
          <p:nvPr>
            <p:ph type="ctrTitle"/>
          </p:nvPr>
        </p:nvSpPr>
        <p:spPr>
          <a:xfrm>
            <a:off x="628650" y="366713"/>
            <a:ext cx="7886700" cy="1325562"/>
          </a:xfrm>
          <a:noFill/>
          <a:ln>
            <a:noFill/>
          </a:ln>
        </p:spPr>
        <p:txBody>
          <a:bodyPr wrap="square" anchor="t"/>
          <a:lstStyle/>
          <a:p>
            <a:pPr algn="l">
              <a:buNone/>
            </a:pPr>
            <a:r>
              <a:rPr lang="en-US" altLang="x-none" sz="3600" kern="1200" dirty="0">
                <a:latin typeface="+mj-lt"/>
                <a:ea typeface="+mj-ea"/>
                <a:cs typeface="+mj-cs"/>
                <a:sym typeface="Arial" panose="020B0604020202020204" pitchFamily="34" charset="0"/>
              </a:rPr>
              <a:t>  </a:t>
            </a:r>
            <a:br>
              <a:rPr lang="zh-CN" altLang="en-US" sz="3600" kern="1200" dirty="0">
                <a:latin typeface="+mj-lt"/>
                <a:ea typeface="+mj-ea"/>
                <a:cs typeface="+mj-cs"/>
                <a:sym typeface="Arial" panose="020B0604020202020204" pitchFamily="34" charset="0"/>
              </a:rPr>
            </a:br>
            <a:endParaRPr lang="en-US" altLang="x-none" sz="3600" kern="1200" dirty="0">
              <a:latin typeface="+mj-lt"/>
              <a:ea typeface="+mj-ea"/>
              <a:cs typeface="+mj-cs"/>
              <a:sym typeface="Arial" panose="020B0604020202020204" pitchFamily="34" charset="0"/>
            </a:endParaRPr>
          </a:p>
        </p:txBody>
      </p:sp>
      <p:sp>
        <p:nvSpPr>
          <p:cNvPr id="59394" name="内容占位符 3"/>
          <p:cNvSpPr>
            <a:spLocks noGrp="1"/>
          </p:cNvSpPr>
          <p:nvPr/>
        </p:nvSpPr>
        <p:spPr>
          <a:xfrm>
            <a:off x="425450" y="1469390"/>
            <a:ext cx="3933825" cy="850900"/>
          </a:xfrm>
          <a:prstGeom prst="rect">
            <a:avLst/>
          </a:prstGeom>
          <a:noFill/>
          <a:ln w="9525">
            <a:noFill/>
          </a:ln>
        </p:spPr>
        <p:txBody>
          <a:bodyPr anchor="t"/>
          <a:lstStyle/>
          <a:p>
            <a:pPr lvl="0" indent="0" eaLnBrk="0" hangingPunct="0">
              <a:lnSpc>
                <a:spcPct val="125000"/>
              </a:lnSpc>
              <a:spcBef>
                <a:spcPts val="0"/>
              </a:spcBef>
            </a:pPr>
            <a:r>
              <a:rPr lang="zh-CN" altLang="en-US"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隐患：</a:t>
            </a:r>
            <a:r>
              <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凉水塔排污井缺少盖板。</a:t>
            </a:r>
            <a:endPar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a:p>
            <a:pPr lvl="0" indent="0" eaLnBrk="0" hangingPunct="0">
              <a:lnSpc>
                <a:spcPct val="125000"/>
              </a:lnSpc>
              <a:spcBef>
                <a:spcPts val="0"/>
              </a:spcBef>
            </a:pPr>
            <a:r>
              <a:rPr lang="zh-CN" altLang="en-US"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危害：</a:t>
            </a:r>
            <a:r>
              <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易造成人员跌落、摔伤事故。</a:t>
            </a:r>
            <a:endPar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pic>
        <p:nvPicPr>
          <p:cNvPr id="59395" name="图片 4" descr="截图20160820011609"/>
          <p:cNvPicPr/>
          <p:nvPr/>
        </p:nvPicPr>
        <p:blipFill>
          <a:blip r:embed="rId1" cstate="email"/>
          <a:stretch>
            <a:fillRect/>
          </a:stretch>
        </p:blipFill>
        <p:spPr>
          <a:xfrm>
            <a:off x="507365" y="2440623"/>
            <a:ext cx="3600000" cy="3600000"/>
          </a:xfrm>
          <a:prstGeom prst="rect">
            <a:avLst/>
          </a:prstGeom>
          <a:noFill/>
          <a:ln w="9525">
            <a:noFill/>
          </a:ln>
        </p:spPr>
      </p:pic>
      <p:sp>
        <p:nvSpPr>
          <p:cNvPr id="59396" name="文本框 4"/>
          <p:cNvSpPr/>
          <p:nvPr/>
        </p:nvSpPr>
        <p:spPr>
          <a:xfrm>
            <a:off x="4915535" y="1391920"/>
            <a:ext cx="3890645" cy="803910"/>
          </a:xfrm>
          <a:prstGeom prst="rect">
            <a:avLst/>
          </a:prstGeom>
          <a:noFill/>
          <a:ln w="9525">
            <a:noFill/>
          </a:ln>
        </p:spPr>
        <p:txBody>
          <a:bodyPr wrap="square" anchor="t">
            <a:spAutoFit/>
          </a:bodyPr>
          <a:lstStyle/>
          <a:p>
            <a:pPr lvl="0" indent="0">
              <a:lnSpc>
                <a:spcPct val="130000"/>
              </a:lnSpc>
            </a:pPr>
            <a:r>
              <a:rPr lang="zh-CN" altLang="en-US" b="1" dirty="0">
                <a:solidFill>
                  <a:srgbClr val="000000"/>
                </a:solidFill>
                <a:latin typeface="微软雅黑" panose="020B0503020204020204" pitchFamily="2" charset="-122"/>
                <a:ea typeface="微软雅黑" panose="020B0503020204020204" pitchFamily="2" charset="-122"/>
                <a:sym typeface="宋体" panose="02010600030101010101" pitchFamily="2" charset="-122"/>
              </a:rPr>
              <a:t>标准：</a:t>
            </a:r>
            <a:r>
              <a:rPr lang="zh-CN" altLang="en-US" dirty="0">
                <a:solidFill>
                  <a:srgbClr val="000000"/>
                </a:solidFill>
                <a:latin typeface="微软雅黑" panose="020B0503020204020204" pitchFamily="2" charset="-122"/>
                <a:ea typeface="微软雅黑" panose="020B0503020204020204" pitchFamily="2" charset="-122"/>
                <a:sym typeface="宋体" panose="02010600030101010101" pitchFamily="2" charset="-122"/>
              </a:rPr>
              <a:t>排污雨水井安装井盖，四周平齐完好。</a:t>
            </a:r>
            <a:endParaRPr lang="zh-CN" altLang="en-US" dirty="0">
              <a:solidFill>
                <a:srgbClr val="000000"/>
              </a:solidFill>
              <a:latin typeface="微软雅黑" panose="020B0503020204020204" pitchFamily="2" charset="-122"/>
              <a:ea typeface="微软雅黑" panose="020B0503020204020204" pitchFamily="2" charset="-122"/>
              <a:sym typeface="宋体" panose="02010600030101010101" pitchFamily="2" charset="-122"/>
            </a:endParaRPr>
          </a:p>
        </p:txBody>
      </p:sp>
      <p:pic>
        <p:nvPicPr>
          <p:cNvPr id="59397" name="图片 1" descr="IMG_20160910_104015"/>
          <p:cNvPicPr/>
          <p:nvPr/>
        </p:nvPicPr>
        <p:blipFill>
          <a:blip r:embed="rId2" cstate="email"/>
          <a:stretch>
            <a:fillRect/>
          </a:stretch>
        </p:blipFill>
        <p:spPr>
          <a:xfrm>
            <a:off x="4915218" y="2440623"/>
            <a:ext cx="3600000" cy="3600000"/>
          </a:xfrm>
          <a:prstGeom prst="rect">
            <a:avLst/>
          </a:prstGeom>
          <a:noFill/>
          <a:ln w="9525">
            <a:noFill/>
          </a:ln>
        </p:spPr>
      </p:pic>
      <p:sp>
        <p:nvSpPr>
          <p:cNvPr id="59398" name="文本框 2"/>
          <p:cNvSpPr/>
          <p:nvPr/>
        </p:nvSpPr>
        <p:spPr>
          <a:xfrm>
            <a:off x="425450" y="41275"/>
            <a:ext cx="1712913" cy="457200"/>
          </a:xfrm>
          <a:prstGeom prst="rect">
            <a:avLst/>
          </a:prstGeom>
          <a:solidFill>
            <a:srgbClr val="C4D7E1"/>
          </a:solidFill>
          <a:ln w="9525">
            <a:noFill/>
          </a:ln>
        </p:spPr>
        <p:txBody>
          <a:bodyPr wrap="none" anchor="t">
            <a:spAutoFit/>
          </a:bodyPr>
          <a:lstStyle/>
          <a:p>
            <a:pPr lvl="0" indent="0"/>
            <a:r>
              <a:rPr lang="zh-CN" altLang="en-US" sz="2400" b="1" dirty="0">
                <a:solidFill>
                  <a:srgbClr val="000000"/>
                </a:solidFill>
                <a:latin typeface="宋体" panose="02010600030101010101" pitchFamily="2" charset="-122"/>
                <a:ea typeface="宋体" panose="02010600030101010101" pitchFamily="2" charset="-122"/>
                <a:sym typeface="宋体" panose="02010600030101010101" pitchFamily="2" charset="-122"/>
              </a:rPr>
              <a:t>七、静设备</a:t>
            </a:r>
            <a:endParaRPr lang="zh-CN" altLang="en-US" sz="2400" b="1" dirty="0">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59399" name="组合 59399"/>
          <p:cNvGrpSpPr/>
          <p:nvPr/>
        </p:nvGrpSpPr>
        <p:grpSpPr>
          <a:xfrm>
            <a:off x="4464685" y="1486535"/>
            <a:ext cx="142875" cy="4836160"/>
            <a:chOff x="0" y="0"/>
            <a:chExt cx="142876" cy="5857892"/>
          </a:xfrm>
        </p:grpSpPr>
        <p:sp>
          <p:nvSpPr>
            <p:cNvPr id="59400" name="矩形 5"/>
            <p:cNvSpPr/>
            <p:nvPr/>
          </p:nvSpPr>
          <p:spPr>
            <a:xfrm flipH="1">
              <a:off x="0" y="0"/>
              <a:ext cx="71439" cy="5857892"/>
            </a:xfrm>
            <a:prstGeom prst="rect">
              <a:avLst/>
            </a:prstGeom>
            <a:solidFill>
              <a:srgbClr val="FF000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FFFFFF"/>
                </a:solidFill>
                <a:ea typeface="宋体" panose="02010600030101010101" pitchFamily="2" charset="-122"/>
              </a:endParaRPr>
            </a:p>
          </p:txBody>
        </p:sp>
        <p:sp>
          <p:nvSpPr>
            <p:cNvPr id="59401" name="矩形 6"/>
            <p:cNvSpPr/>
            <p:nvPr/>
          </p:nvSpPr>
          <p:spPr>
            <a:xfrm flipH="1">
              <a:off x="71439" y="0"/>
              <a:ext cx="71437" cy="5857892"/>
            </a:xfrm>
            <a:prstGeom prst="rect">
              <a:avLst/>
            </a:prstGeom>
            <a:solidFill>
              <a:srgbClr val="00B05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00B050"/>
                </a:solidFill>
                <a:ea typeface="宋体" panose="02010600030101010101" pitchFamily="2" charset="-122"/>
              </a:endParaRPr>
            </a:p>
          </p:txBody>
        </p:sp>
      </p:grpSp>
      <p:sp>
        <p:nvSpPr>
          <p:cNvPr id="59402" name="圆角矩形标注 1"/>
          <p:cNvSpPr/>
          <p:nvPr/>
        </p:nvSpPr>
        <p:spPr>
          <a:xfrm>
            <a:off x="922338" y="6040755"/>
            <a:ext cx="1108075" cy="354013"/>
          </a:xfrm>
          <a:prstGeom prst="wedgeRoundRectCallout">
            <a:avLst>
              <a:gd name="adj1" fmla="val 2579"/>
              <a:gd name="adj2" fmla="val -254106"/>
              <a:gd name="adj3" fmla="val 16667"/>
            </a:avLst>
          </a:prstGeom>
          <a:noFill/>
          <a:ln w="28575" cap="flat" cmpd="sng">
            <a:solidFill>
              <a:srgbClr val="FF0000"/>
            </a:solidFill>
            <a:prstDash val="solid"/>
            <a:bevel/>
            <a:headEnd type="none" w="med" len="med"/>
            <a:tailEnd type="none" w="med" len="med"/>
          </a:ln>
        </p:spPr>
        <p:txBody>
          <a:bodyPr anchor="ctr"/>
          <a:lstStyle/>
          <a:p>
            <a:pPr lvl="0" indent="0" algn="ctr"/>
            <a:r>
              <a:rPr lang="zh-CN" altLang="en-US" sz="1400" b="1" dirty="0">
                <a:solidFill>
                  <a:srgbClr val="000000"/>
                </a:solidFill>
                <a:ea typeface="宋体" panose="02010600030101010101" pitchFamily="2" charset="-122"/>
              </a:rPr>
              <a:t>缺少盖板</a:t>
            </a:r>
            <a:endParaRPr lang="zh-CN" altLang="en-US" sz="1400" b="1" dirty="0">
              <a:solidFill>
                <a:srgbClr val="000000"/>
              </a:solidFill>
              <a:ea typeface="宋体" panose="02010600030101010101" pitchFamily="2" charset="-122"/>
            </a:endParaRPr>
          </a:p>
        </p:txBody>
      </p:sp>
      <p:sp>
        <p:nvSpPr>
          <p:cNvPr id="59403" name="圆角矩形标注 2"/>
          <p:cNvSpPr/>
          <p:nvPr/>
        </p:nvSpPr>
        <p:spPr>
          <a:xfrm>
            <a:off x="6505575" y="5686425"/>
            <a:ext cx="1108075" cy="354013"/>
          </a:xfrm>
          <a:prstGeom prst="wedgeRoundRectCallout">
            <a:avLst>
              <a:gd name="adj1" fmla="val 2579"/>
              <a:gd name="adj2" fmla="val -254106"/>
              <a:gd name="adj3" fmla="val 16667"/>
            </a:avLst>
          </a:prstGeom>
          <a:solidFill>
            <a:srgbClr val="FFFF00"/>
          </a:solidFill>
          <a:ln w="28575" cap="flat" cmpd="sng">
            <a:solidFill>
              <a:srgbClr val="FFFF00"/>
            </a:solidFill>
            <a:prstDash val="solid"/>
            <a:bevel/>
            <a:headEnd type="none" w="med" len="med"/>
            <a:tailEnd type="none" w="med" len="med"/>
          </a:ln>
        </p:spPr>
        <p:txBody>
          <a:bodyPr anchor="ctr"/>
          <a:lstStyle/>
          <a:p>
            <a:pPr lvl="0" indent="0" algn="ctr"/>
            <a:r>
              <a:rPr lang="zh-CN" altLang="en-US" sz="1400" b="1" dirty="0">
                <a:solidFill>
                  <a:srgbClr val="000000"/>
                </a:solidFill>
                <a:ea typeface="宋体" panose="02010600030101010101" pitchFamily="2" charset="-122"/>
              </a:rPr>
              <a:t>安装井盖</a:t>
            </a:r>
            <a:endParaRPr lang="zh-CN" altLang="en-US" sz="1400" b="1" dirty="0">
              <a:solidFill>
                <a:srgbClr val="000000"/>
              </a:solidFill>
              <a:ea typeface="宋体" panose="02010600030101010101" pitchFamily="2" charset="-122"/>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图片 24" descr="C:\Users\Administrator\Desktop\12.4\IMG_0712.JPGIMG_0712"/>
          <p:cNvPicPr/>
          <p:nvPr/>
        </p:nvPicPr>
        <p:blipFill>
          <a:blip r:embed="rId1" cstate="email"/>
          <a:stretch>
            <a:fillRect/>
          </a:stretch>
        </p:blipFill>
        <p:spPr>
          <a:xfrm rot="5400000">
            <a:off x="4942020" y="2516823"/>
            <a:ext cx="3600000" cy="3600000"/>
          </a:xfrm>
          <a:prstGeom prst="rect">
            <a:avLst/>
          </a:prstGeom>
          <a:noFill/>
          <a:ln w="9525">
            <a:noFill/>
          </a:ln>
        </p:spPr>
      </p:pic>
      <p:sp>
        <p:nvSpPr>
          <p:cNvPr id="60418" name="文本占位符 2"/>
          <p:cNvSpPr/>
          <p:nvPr/>
        </p:nvSpPr>
        <p:spPr>
          <a:xfrm>
            <a:off x="508635" y="1458595"/>
            <a:ext cx="4064000" cy="972185"/>
          </a:xfrm>
          <a:prstGeom prst="rect">
            <a:avLst/>
          </a:prstGeom>
          <a:noFill/>
          <a:ln w="9525">
            <a:noFill/>
          </a:ln>
        </p:spPr>
        <p:txBody>
          <a:bodyPr anchor="b"/>
          <a:lstStyle/>
          <a:p>
            <a:pPr lvl="0" indent="0">
              <a:lnSpc>
                <a:spcPct val="90000"/>
              </a:lnSpc>
              <a:spcBef>
                <a:spcPct val="20000"/>
              </a:spcBef>
            </a:pPr>
            <a:endParaRPr lang="zh-CN" altLang="en-US" b="1" dirty="0">
              <a:latin typeface="宋体" panose="02010600030101010101" pitchFamily="2" charset="-122"/>
              <a:ea typeface="宋体" panose="02010600030101010101" pitchFamily="2" charset="-122"/>
              <a:sym typeface="Arial" panose="020B0604020202020204" pitchFamily="34" charset="0"/>
            </a:endParaRPr>
          </a:p>
          <a:p>
            <a:pPr lvl="0" indent="0">
              <a:lnSpc>
                <a:spcPct val="140000"/>
              </a:lnSpc>
              <a:spcBef>
                <a:spcPct val="20000"/>
              </a:spcBef>
            </a:pPr>
            <a:endParaRPr lang="zh-CN" altLang="en-US" b="1" dirty="0">
              <a:latin typeface="宋体" panose="02010600030101010101" pitchFamily="2" charset="-122"/>
              <a:ea typeface="宋体" panose="02010600030101010101" pitchFamily="2" charset="-122"/>
              <a:sym typeface="Arial" panose="020B0604020202020204" pitchFamily="34" charset="0"/>
            </a:endParaRPr>
          </a:p>
          <a:p>
            <a:pPr lvl="0" indent="0">
              <a:lnSpc>
                <a:spcPct val="125000"/>
              </a:lnSpc>
              <a:spcBef>
                <a:spcPts val="0"/>
              </a:spcBef>
            </a:pPr>
            <a:r>
              <a:rPr lang="zh-CN" altLang="en-US" b="1" dirty="0">
                <a:latin typeface="微软雅黑" panose="020B0503020204020204" pitchFamily="2" charset="-122"/>
                <a:ea typeface="微软雅黑" panose="020B0503020204020204" pitchFamily="2" charset="-122"/>
                <a:sym typeface="Arial" panose="020B0604020202020204" pitchFamily="34" charset="0"/>
              </a:rPr>
              <a:t>隐患：</a:t>
            </a:r>
            <a:r>
              <a:rPr lang="zh-CN" altLang="en-US" dirty="0">
                <a:latin typeface="微软雅黑" panose="020B0503020204020204" pitchFamily="2" charset="-122"/>
                <a:ea typeface="微软雅黑" panose="020B0503020204020204" pitchFamily="2" charset="-122"/>
                <a:sym typeface="Arial" panose="020B0604020202020204" pitchFamily="34" charset="0"/>
              </a:rPr>
              <a:t>除渣机工艺水补水管道外壳腐蚀严重</a:t>
            </a:r>
            <a:r>
              <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a:t>
            </a:r>
            <a:endPar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a:p>
            <a:pPr lvl="0" indent="0">
              <a:lnSpc>
                <a:spcPct val="125000"/>
              </a:lnSpc>
              <a:spcBef>
                <a:spcPts val="0"/>
              </a:spcBef>
            </a:pPr>
            <a:r>
              <a:rPr lang="zh-CN" altLang="en-US" b="1" dirty="0">
                <a:latin typeface="微软雅黑" panose="020B0503020204020204" pitchFamily="2" charset="-122"/>
                <a:ea typeface="微软雅黑" panose="020B0503020204020204" pitchFamily="2" charset="-122"/>
                <a:sym typeface="Arial" panose="020B0604020202020204" pitchFamily="34" charset="0"/>
              </a:rPr>
              <a:t>危害：</a:t>
            </a:r>
            <a:r>
              <a:rPr lang="zh-CN" altLang="en-US" dirty="0">
                <a:latin typeface="微软雅黑" panose="020B0503020204020204" pitchFamily="2" charset="-122"/>
                <a:ea typeface="微软雅黑" panose="020B0503020204020204" pitchFamily="2" charset="-122"/>
                <a:sym typeface="Arial" panose="020B0604020202020204" pitchFamily="34" charset="0"/>
              </a:rPr>
              <a:t>易造成泄露及危害巡检人员。</a:t>
            </a:r>
            <a:endParaRPr lang="zh-CN" altLang="en-US" dirty="0">
              <a:latin typeface="微软雅黑" panose="020B0503020204020204" pitchFamily="2" charset="-122"/>
              <a:ea typeface="微软雅黑" panose="020B0503020204020204" pitchFamily="2" charset="-122"/>
              <a:sym typeface="Arial" panose="020B0604020202020204" pitchFamily="34" charset="0"/>
            </a:endParaRPr>
          </a:p>
        </p:txBody>
      </p:sp>
      <p:sp>
        <p:nvSpPr>
          <p:cNvPr id="60419" name="文本占位符 4"/>
          <p:cNvSpPr/>
          <p:nvPr/>
        </p:nvSpPr>
        <p:spPr>
          <a:xfrm>
            <a:off x="5134610" y="1286510"/>
            <a:ext cx="3214370" cy="498475"/>
          </a:xfrm>
          <a:prstGeom prst="rect">
            <a:avLst/>
          </a:prstGeom>
          <a:noFill/>
          <a:ln w="9525">
            <a:noFill/>
          </a:ln>
        </p:spPr>
        <p:txBody>
          <a:bodyPr anchor="b"/>
          <a:lstStyle/>
          <a:p>
            <a:pPr lvl="0" indent="0">
              <a:lnSpc>
                <a:spcPct val="90000"/>
              </a:lnSpc>
              <a:spcBef>
                <a:spcPct val="20000"/>
              </a:spcBef>
              <a:buFont typeface="Wingdings" panose="05000000000000000000" pitchFamily="2" charset="2"/>
              <a:buNone/>
            </a:pPr>
            <a:r>
              <a:rPr lang="zh-CN" altLang="en-US" b="1" dirty="0">
                <a:latin typeface="微软雅黑" panose="020B0503020204020204" pitchFamily="2" charset="-122"/>
                <a:ea typeface="微软雅黑" panose="020B0503020204020204" pitchFamily="2" charset="-122"/>
                <a:sym typeface="Arial" panose="020B0604020202020204" pitchFamily="34" charset="0"/>
              </a:rPr>
              <a:t>标准：</a:t>
            </a:r>
            <a:r>
              <a:rPr lang="zh-CN" altLang="en-US" dirty="0">
                <a:latin typeface="微软雅黑" panose="020B0503020204020204" pitchFamily="2" charset="-122"/>
                <a:ea typeface="微软雅黑" panose="020B0503020204020204" pitchFamily="2" charset="-122"/>
                <a:sym typeface="Arial" panose="020B0604020202020204" pitchFamily="34" charset="0"/>
              </a:rPr>
              <a:t>管道外壳完好。</a:t>
            </a:r>
            <a:endParaRPr lang="zh-CN" altLang="en-US" dirty="0">
              <a:latin typeface="微软雅黑" panose="020B0503020204020204" pitchFamily="2" charset="-122"/>
              <a:ea typeface="微软雅黑" panose="020B0503020204020204" pitchFamily="2" charset="-122"/>
              <a:sym typeface="Arial" panose="020B0604020202020204" pitchFamily="34" charset="0"/>
            </a:endParaRPr>
          </a:p>
        </p:txBody>
      </p:sp>
      <p:grpSp>
        <p:nvGrpSpPr>
          <p:cNvPr id="60420" name="组合 60420"/>
          <p:cNvGrpSpPr/>
          <p:nvPr/>
        </p:nvGrpSpPr>
        <p:grpSpPr>
          <a:xfrm>
            <a:off x="4500880" y="1286510"/>
            <a:ext cx="142875" cy="5043805"/>
            <a:chOff x="0" y="0"/>
            <a:chExt cx="142876" cy="5857892"/>
          </a:xfrm>
        </p:grpSpPr>
        <p:sp>
          <p:nvSpPr>
            <p:cNvPr id="60421" name="矩形 17"/>
            <p:cNvSpPr/>
            <p:nvPr/>
          </p:nvSpPr>
          <p:spPr>
            <a:xfrm flipH="1">
              <a:off x="0" y="0"/>
              <a:ext cx="71438" cy="5857892"/>
            </a:xfrm>
            <a:prstGeom prst="rect">
              <a:avLst/>
            </a:prstGeom>
            <a:solidFill>
              <a:srgbClr val="FF000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FFFFFF"/>
                </a:solidFill>
                <a:ea typeface="宋体" panose="02010600030101010101" pitchFamily="2" charset="-122"/>
              </a:endParaRPr>
            </a:p>
          </p:txBody>
        </p:sp>
        <p:sp>
          <p:nvSpPr>
            <p:cNvPr id="60422" name="矩形 18"/>
            <p:cNvSpPr/>
            <p:nvPr/>
          </p:nvSpPr>
          <p:spPr>
            <a:xfrm flipH="1">
              <a:off x="71438" y="0"/>
              <a:ext cx="71438" cy="5857892"/>
            </a:xfrm>
            <a:prstGeom prst="rect">
              <a:avLst/>
            </a:prstGeom>
            <a:solidFill>
              <a:srgbClr val="00B05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00B050"/>
                </a:solidFill>
                <a:ea typeface="宋体" panose="02010600030101010101" pitchFamily="2" charset="-122"/>
              </a:endParaRPr>
            </a:p>
          </p:txBody>
        </p:sp>
      </p:grpSp>
      <p:sp>
        <p:nvSpPr>
          <p:cNvPr id="60423" name="TextBox 21"/>
          <p:cNvSpPr/>
          <p:nvPr/>
        </p:nvSpPr>
        <p:spPr>
          <a:xfrm>
            <a:off x="8501063" y="6215063"/>
            <a:ext cx="419100" cy="369887"/>
          </a:xfrm>
          <a:prstGeom prst="rect">
            <a:avLst/>
          </a:prstGeom>
          <a:noFill/>
          <a:ln w="9525">
            <a:noFill/>
          </a:ln>
        </p:spPr>
        <p:txBody>
          <a:bodyPr wrap="none" anchor="t">
            <a:spAutoFit/>
          </a:bodyPr>
          <a:lstStyle/>
          <a:p>
            <a:pPr lvl="0" indent="0"/>
            <a:r>
              <a:rPr lang="en-US" altLang="x-none" dirty="0">
                <a:solidFill>
                  <a:srgbClr val="000000"/>
                </a:solidFill>
                <a:latin typeface="Arial" panose="020B0604020202020204" pitchFamily="34" charset="0"/>
                <a:ea typeface="宋体" panose="02010600030101010101" pitchFamily="2" charset="-122"/>
                <a:sym typeface="Arial" panose="020B0604020202020204" pitchFamily="34" charset="0"/>
              </a:rPr>
              <a:t>10</a:t>
            </a:r>
            <a:endParaRPr lang="zh-CN" altLang="en-US" dirty="0">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sp>
        <p:nvSpPr>
          <p:cNvPr id="60424" name="圆角矩形标注 19"/>
          <p:cNvSpPr/>
          <p:nvPr/>
        </p:nvSpPr>
        <p:spPr>
          <a:xfrm>
            <a:off x="6424613" y="6116638"/>
            <a:ext cx="1643062" cy="454025"/>
          </a:xfrm>
          <a:prstGeom prst="wedgeRoundRectCallout">
            <a:avLst>
              <a:gd name="adj1" fmla="val -30259"/>
              <a:gd name="adj2" fmla="val -250921"/>
              <a:gd name="adj3" fmla="val 16667"/>
            </a:avLst>
          </a:prstGeom>
          <a:solidFill>
            <a:srgbClr val="FFFF00"/>
          </a:solidFill>
          <a:ln w="19050" cap="flat" cmpd="sng">
            <a:solidFill>
              <a:srgbClr val="FFFF00"/>
            </a:solidFill>
            <a:prstDash val="solid"/>
            <a:bevel/>
            <a:headEnd type="none" w="med" len="med"/>
            <a:tailEnd type="none" w="med" len="med"/>
          </a:ln>
        </p:spPr>
        <p:txBody>
          <a:bodyPr anchor="t"/>
          <a:lstStyle/>
          <a:p>
            <a:pPr lvl="0" indent="0" algn="ctr"/>
            <a:r>
              <a:rPr lang="zh-CN" altLang="en-US" sz="1600" b="1" dirty="0">
                <a:latin typeface="Arial" panose="020B0604020202020204" pitchFamily="34" charset="0"/>
                <a:ea typeface="宋体" panose="02010600030101010101" pitchFamily="2" charset="-122"/>
                <a:sym typeface="Arial" panose="020B0604020202020204" pitchFamily="34" charset="0"/>
              </a:rPr>
              <a:t>外漆完好</a:t>
            </a:r>
            <a:endParaRPr lang="zh-CN" altLang="en-US" sz="1600" b="1" dirty="0">
              <a:latin typeface="Arial" panose="020B0604020202020204" pitchFamily="34" charset="0"/>
              <a:ea typeface="宋体" panose="02010600030101010101" pitchFamily="2" charset="-122"/>
              <a:sym typeface="Arial" panose="020B0604020202020204" pitchFamily="34" charset="0"/>
            </a:endParaRPr>
          </a:p>
        </p:txBody>
      </p:sp>
      <p:pic>
        <p:nvPicPr>
          <p:cNvPr id="60425" name="图片 3" descr="#1#2炉捞渣机工艺水补水管道（#1炉空预器旁）"/>
          <p:cNvPicPr/>
          <p:nvPr/>
        </p:nvPicPr>
        <p:blipFill>
          <a:blip r:embed="rId2" cstate="email"/>
          <a:stretch>
            <a:fillRect/>
          </a:stretch>
        </p:blipFill>
        <p:spPr>
          <a:xfrm>
            <a:off x="581660" y="2516823"/>
            <a:ext cx="3600000" cy="3600000"/>
          </a:xfrm>
          <a:prstGeom prst="rect">
            <a:avLst/>
          </a:prstGeom>
          <a:noFill/>
          <a:ln w="9525">
            <a:noFill/>
          </a:ln>
        </p:spPr>
      </p:pic>
      <p:sp>
        <p:nvSpPr>
          <p:cNvPr id="60426" name="文本框 2"/>
          <p:cNvSpPr/>
          <p:nvPr/>
        </p:nvSpPr>
        <p:spPr>
          <a:xfrm>
            <a:off x="425450" y="41275"/>
            <a:ext cx="1712913" cy="457200"/>
          </a:xfrm>
          <a:prstGeom prst="rect">
            <a:avLst/>
          </a:prstGeom>
          <a:solidFill>
            <a:srgbClr val="C4D7E1"/>
          </a:solidFill>
          <a:ln w="9525">
            <a:noFill/>
          </a:ln>
        </p:spPr>
        <p:txBody>
          <a:bodyPr wrap="none" anchor="t">
            <a:spAutoFit/>
          </a:bodyPr>
          <a:lstStyle/>
          <a:p>
            <a:pPr lvl="0" indent="0"/>
            <a:r>
              <a:rPr lang="zh-CN" altLang="en-US" sz="2400" b="1" dirty="0">
                <a:solidFill>
                  <a:srgbClr val="000000"/>
                </a:solidFill>
                <a:latin typeface="宋体" panose="02010600030101010101" pitchFamily="2" charset="-122"/>
                <a:ea typeface="宋体" panose="02010600030101010101" pitchFamily="2" charset="-122"/>
                <a:sym typeface="宋体" panose="02010600030101010101" pitchFamily="2" charset="-122"/>
              </a:rPr>
              <a:t>七、静设备</a:t>
            </a:r>
            <a:endParaRPr lang="zh-CN" altLang="en-US" sz="2400" b="1" dirty="0">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sp>
        <p:nvSpPr>
          <p:cNvPr id="13" name="椭圆 12"/>
          <p:cNvSpPr/>
          <p:nvPr/>
        </p:nvSpPr>
        <p:spPr>
          <a:xfrm>
            <a:off x="2071670" y="2857496"/>
            <a:ext cx="642942" cy="2357454"/>
          </a:xfrm>
          <a:prstGeom prst="ellipse">
            <a:avLst/>
          </a:prstGeom>
          <a:noFill/>
          <a:ln w="28575">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16" name="圆角矩形标注 1"/>
          <p:cNvSpPr/>
          <p:nvPr/>
        </p:nvSpPr>
        <p:spPr>
          <a:xfrm>
            <a:off x="922338" y="6040755"/>
            <a:ext cx="1108075" cy="354013"/>
          </a:xfrm>
          <a:prstGeom prst="wedgeRoundRectCallout">
            <a:avLst>
              <a:gd name="adj1" fmla="val 85101"/>
              <a:gd name="adj2" fmla="val -360704"/>
              <a:gd name="adj3" fmla="val 16667"/>
            </a:avLst>
          </a:prstGeom>
          <a:noFill/>
          <a:ln w="28575" cap="flat" cmpd="sng">
            <a:solidFill>
              <a:srgbClr val="FF0000"/>
            </a:solidFill>
            <a:prstDash val="solid"/>
            <a:bevel/>
            <a:headEnd type="none" w="med" len="med"/>
            <a:tailEnd type="none" w="med" len="med"/>
          </a:ln>
        </p:spPr>
        <p:txBody>
          <a:bodyPr anchor="ctr"/>
          <a:lstStyle/>
          <a:p>
            <a:pPr lvl="0" indent="0" algn="ctr"/>
            <a:r>
              <a:rPr lang="zh-CN" altLang="en-US" sz="1400" b="1" dirty="0">
                <a:solidFill>
                  <a:srgbClr val="000000"/>
                </a:solidFill>
                <a:ea typeface="宋体" panose="02010600030101010101" pitchFamily="2" charset="-122"/>
              </a:rPr>
              <a:t>管道腐蚀</a:t>
            </a:r>
            <a:endParaRPr lang="zh-CN" altLang="en-US" sz="1400" b="1" dirty="0">
              <a:solidFill>
                <a:srgbClr val="000000"/>
              </a:solidFill>
              <a:ea typeface="宋体" panose="02010600030101010101" pitchFamily="2" charset="-122"/>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p:nvPr/>
        </p:nvSpPr>
        <p:spPr>
          <a:xfrm>
            <a:off x="425450" y="1397635"/>
            <a:ext cx="3151505" cy="777240"/>
          </a:xfrm>
          <a:prstGeom prst="rect">
            <a:avLst/>
          </a:prstGeom>
          <a:noFill/>
          <a:ln w="9525">
            <a:noFill/>
          </a:ln>
        </p:spPr>
        <p:txBody>
          <a:bodyPr wrap="square" anchor="t">
            <a:spAutoFit/>
          </a:bodyPr>
          <a:lstStyle/>
          <a:p>
            <a:pPr lvl="0" indent="0" algn="l">
              <a:lnSpc>
                <a:spcPct val="125000"/>
              </a:lnSpc>
              <a:spcBef>
                <a:spcPts val="0"/>
              </a:spcBef>
              <a:spcAft>
                <a:spcPts val="0"/>
              </a:spcAft>
            </a:pPr>
            <a:r>
              <a:rPr lang="zh-CN" altLang="en-US" b="1" dirty="0">
                <a:latin typeface="微软雅黑" panose="020B0503020204020204" pitchFamily="2" charset="-122"/>
                <a:ea typeface="微软雅黑" panose="020B0503020204020204" pitchFamily="2" charset="-122"/>
                <a:sym typeface="微软雅黑" panose="020B0503020204020204" pitchFamily="2" charset="-122"/>
              </a:rPr>
              <a:t>隐患：</a:t>
            </a:r>
            <a:r>
              <a:rPr lang="zh-CN" altLang="en-US" dirty="0">
                <a:latin typeface="微软雅黑" panose="020B0503020204020204" pitchFamily="2" charset="-122"/>
                <a:ea typeface="微软雅黑" panose="020B0503020204020204" pitchFamily="2" charset="-122"/>
                <a:sym typeface="微软雅黑" panose="020B0503020204020204" pitchFamily="2" charset="-122"/>
              </a:rPr>
              <a:t>地磅侧护栏脱焊。</a:t>
            </a:r>
            <a:endParaRPr lang="zh-CN" altLang="en-US" dirty="0">
              <a:latin typeface="微软雅黑" panose="020B0503020204020204" pitchFamily="2" charset="-122"/>
              <a:ea typeface="微软雅黑" panose="020B0503020204020204" pitchFamily="2" charset="-122"/>
              <a:sym typeface="微软雅黑" panose="020B0503020204020204" pitchFamily="2" charset="-122"/>
            </a:endParaRPr>
          </a:p>
          <a:p>
            <a:pPr lvl="0" indent="0" algn="l">
              <a:lnSpc>
                <a:spcPct val="125000"/>
              </a:lnSpc>
              <a:spcBef>
                <a:spcPts val="0"/>
              </a:spcBef>
              <a:spcAft>
                <a:spcPts val="0"/>
              </a:spcAft>
            </a:pPr>
            <a:r>
              <a:rPr lang="zh-CN" altLang="en-US" b="1" dirty="0">
                <a:latin typeface="微软雅黑" panose="020B0503020204020204" pitchFamily="2" charset="-122"/>
                <a:ea typeface="微软雅黑" panose="020B0503020204020204" pitchFamily="2" charset="-122"/>
                <a:sym typeface="微软雅黑" panose="020B0503020204020204" pitchFamily="2" charset="-122"/>
              </a:rPr>
              <a:t>危害：</a:t>
            </a:r>
            <a:r>
              <a:rPr lang="zh-CN" altLang="en-US" dirty="0">
                <a:latin typeface="微软雅黑" panose="020B0503020204020204" pitchFamily="2" charset="-122"/>
                <a:ea typeface="微软雅黑" panose="020B0503020204020204" pitchFamily="2" charset="-122"/>
                <a:sym typeface="微软雅黑" panose="020B0503020204020204" pitchFamily="2" charset="-122"/>
              </a:rPr>
              <a:t>容易造成人员伤害。</a:t>
            </a:r>
            <a:endParaRPr lang="zh-CN" altLang="en-US" dirty="0">
              <a:latin typeface="微软雅黑" panose="020B0503020204020204" pitchFamily="2" charset="-122"/>
              <a:ea typeface="微软雅黑" panose="020B0503020204020204" pitchFamily="2" charset="-122"/>
              <a:sym typeface="微软雅黑" panose="020B0503020204020204" pitchFamily="2" charset="-122"/>
            </a:endParaRPr>
          </a:p>
        </p:txBody>
      </p:sp>
      <p:pic>
        <p:nvPicPr>
          <p:cNvPr id="2" name="Picture 2"/>
          <p:cNvPicPr/>
          <p:nvPr/>
        </p:nvPicPr>
        <p:blipFill>
          <a:blip r:embed="rId1" cstate="email"/>
          <a:stretch>
            <a:fillRect/>
          </a:stretch>
        </p:blipFill>
        <p:spPr>
          <a:xfrm>
            <a:off x="425450" y="2389188"/>
            <a:ext cx="3600000" cy="3600000"/>
          </a:xfrm>
          <a:prstGeom prst="rect">
            <a:avLst/>
          </a:prstGeom>
          <a:noFill/>
          <a:ln w="9525">
            <a:noFill/>
          </a:ln>
        </p:spPr>
      </p:pic>
      <p:pic>
        <p:nvPicPr>
          <p:cNvPr id="61443" name="图片 1"/>
          <p:cNvPicPr/>
          <p:nvPr/>
        </p:nvPicPr>
        <p:blipFill>
          <a:blip r:embed="rId2" cstate="email"/>
          <a:stretch>
            <a:fillRect/>
          </a:stretch>
        </p:blipFill>
        <p:spPr>
          <a:xfrm>
            <a:off x="5050473" y="2389188"/>
            <a:ext cx="3600000" cy="3600000"/>
          </a:xfrm>
          <a:prstGeom prst="rect">
            <a:avLst/>
          </a:prstGeom>
          <a:noFill/>
          <a:ln w="9525">
            <a:noFill/>
          </a:ln>
        </p:spPr>
      </p:pic>
      <p:sp>
        <p:nvSpPr>
          <p:cNvPr id="61445" name="Rectangle 7"/>
          <p:cNvSpPr/>
          <p:nvPr/>
        </p:nvSpPr>
        <p:spPr>
          <a:xfrm>
            <a:off x="5050790" y="1483360"/>
            <a:ext cx="3109913" cy="384175"/>
          </a:xfrm>
          <a:prstGeom prst="rect">
            <a:avLst/>
          </a:prstGeom>
          <a:noFill/>
          <a:ln w="9525">
            <a:noFill/>
          </a:ln>
        </p:spPr>
        <p:txBody>
          <a:bodyPr anchor="t">
            <a:spAutoFit/>
          </a:bodyPr>
          <a:lstStyle/>
          <a:p>
            <a:pPr lvl="0" indent="0" algn="ctr">
              <a:spcBef>
                <a:spcPct val="25000"/>
              </a:spcBef>
              <a:spcAft>
                <a:spcPct val="20000"/>
              </a:spcAft>
            </a:pPr>
            <a:r>
              <a:rPr lang="zh-CN" altLang="en-US" b="1" dirty="0">
                <a:latin typeface="微软雅黑" panose="020B0503020204020204" pitchFamily="2" charset="-122"/>
                <a:ea typeface="微软雅黑" panose="020B0503020204020204" pitchFamily="2" charset="-122"/>
                <a:sym typeface="微软雅黑" panose="020B0503020204020204" pitchFamily="2" charset="-122"/>
              </a:rPr>
              <a:t>标准：</a:t>
            </a:r>
            <a:r>
              <a:rPr lang="zh-CN" altLang="en-US" dirty="0">
                <a:latin typeface="微软雅黑" panose="020B0503020204020204" pitchFamily="2" charset="-122"/>
                <a:ea typeface="微软雅黑" panose="020B0503020204020204" pitchFamily="2" charset="-122"/>
                <a:sym typeface="微软雅黑" panose="020B0503020204020204" pitchFamily="2" charset="-122"/>
              </a:rPr>
              <a:t>地磅侧护栏完好。</a:t>
            </a:r>
            <a:endParaRPr lang="zh-CN" altLang="en-US" dirty="0">
              <a:latin typeface="微软雅黑" panose="020B0503020204020204" pitchFamily="2" charset="-122"/>
              <a:ea typeface="微软雅黑" panose="020B0503020204020204" pitchFamily="2" charset="-122"/>
              <a:sym typeface="微软雅黑" panose="020B0503020204020204" pitchFamily="2" charset="-122"/>
            </a:endParaRPr>
          </a:p>
        </p:txBody>
      </p:sp>
      <p:grpSp>
        <p:nvGrpSpPr>
          <p:cNvPr id="3" name="组合 61445"/>
          <p:cNvGrpSpPr/>
          <p:nvPr/>
        </p:nvGrpSpPr>
        <p:grpSpPr>
          <a:xfrm>
            <a:off x="4464050" y="1397635"/>
            <a:ext cx="142875" cy="5041900"/>
            <a:chOff x="0" y="0"/>
            <a:chExt cx="142876" cy="5857892"/>
          </a:xfrm>
        </p:grpSpPr>
        <p:sp>
          <p:nvSpPr>
            <p:cNvPr id="61446" name="矩形 5"/>
            <p:cNvSpPr/>
            <p:nvPr/>
          </p:nvSpPr>
          <p:spPr>
            <a:xfrm flipH="1">
              <a:off x="0" y="0"/>
              <a:ext cx="71439" cy="5857892"/>
            </a:xfrm>
            <a:prstGeom prst="rect">
              <a:avLst/>
            </a:prstGeom>
            <a:solidFill>
              <a:srgbClr val="FF000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FFFFFF"/>
                </a:solidFill>
                <a:ea typeface="宋体" panose="02010600030101010101" pitchFamily="2" charset="-122"/>
              </a:endParaRPr>
            </a:p>
          </p:txBody>
        </p:sp>
        <p:sp>
          <p:nvSpPr>
            <p:cNvPr id="61447" name="矩形 6"/>
            <p:cNvSpPr/>
            <p:nvPr/>
          </p:nvSpPr>
          <p:spPr>
            <a:xfrm flipH="1">
              <a:off x="71439" y="0"/>
              <a:ext cx="71437" cy="5857892"/>
            </a:xfrm>
            <a:prstGeom prst="rect">
              <a:avLst/>
            </a:prstGeom>
            <a:solidFill>
              <a:srgbClr val="00B05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00B050"/>
                </a:solidFill>
                <a:ea typeface="宋体" panose="02010600030101010101" pitchFamily="2" charset="-122"/>
              </a:endParaRPr>
            </a:p>
          </p:txBody>
        </p:sp>
      </p:grpSp>
      <p:sp>
        <p:nvSpPr>
          <p:cNvPr id="61448" name="文本框 2"/>
          <p:cNvSpPr/>
          <p:nvPr/>
        </p:nvSpPr>
        <p:spPr>
          <a:xfrm>
            <a:off x="425450" y="41275"/>
            <a:ext cx="1712913" cy="457200"/>
          </a:xfrm>
          <a:prstGeom prst="rect">
            <a:avLst/>
          </a:prstGeom>
          <a:solidFill>
            <a:srgbClr val="C4D7E1"/>
          </a:solidFill>
          <a:ln w="9525">
            <a:noFill/>
          </a:ln>
        </p:spPr>
        <p:txBody>
          <a:bodyPr wrap="none" anchor="t">
            <a:spAutoFit/>
          </a:bodyPr>
          <a:lstStyle/>
          <a:p>
            <a:pPr lvl="0" indent="0"/>
            <a:r>
              <a:rPr lang="zh-CN" altLang="en-US" sz="2400" b="1" dirty="0">
                <a:solidFill>
                  <a:srgbClr val="000000"/>
                </a:solidFill>
                <a:latin typeface="宋体" panose="02010600030101010101" pitchFamily="2" charset="-122"/>
                <a:ea typeface="宋体" panose="02010600030101010101" pitchFamily="2" charset="-122"/>
                <a:sym typeface="宋体" panose="02010600030101010101" pitchFamily="2" charset="-122"/>
              </a:rPr>
              <a:t>七、静设备</a:t>
            </a:r>
            <a:endParaRPr lang="zh-CN" altLang="en-US" sz="2400" b="1" dirty="0">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sp>
        <p:nvSpPr>
          <p:cNvPr id="61449" name="圆角矩形标注 4"/>
          <p:cNvSpPr/>
          <p:nvPr/>
        </p:nvSpPr>
        <p:spPr>
          <a:xfrm>
            <a:off x="2247900" y="6193155"/>
            <a:ext cx="1108075" cy="354013"/>
          </a:xfrm>
          <a:prstGeom prst="wedgeRoundRectCallout">
            <a:avLst>
              <a:gd name="adj1" fmla="val 2579"/>
              <a:gd name="adj2" fmla="val -254106"/>
              <a:gd name="adj3" fmla="val 16667"/>
            </a:avLst>
          </a:prstGeom>
          <a:noFill/>
          <a:ln w="28575" cap="flat" cmpd="sng">
            <a:solidFill>
              <a:srgbClr val="FF0000"/>
            </a:solidFill>
            <a:prstDash val="solid"/>
            <a:bevel/>
            <a:headEnd type="none" w="med" len="med"/>
            <a:tailEnd type="none" w="med" len="med"/>
          </a:ln>
        </p:spPr>
        <p:txBody>
          <a:bodyPr anchor="ctr"/>
          <a:lstStyle/>
          <a:p>
            <a:pPr lvl="0" indent="0" algn="ctr"/>
            <a:r>
              <a:rPr lang="zh-CN" altLang="en-US" sz="1400" b="1" dirty="0">
                <a:solidFill>
                  <a:srgbClr val="000000"/>
                </a:solidFill>
                <a:ea typeface="宋体" panose="02010600030101010101" pitchFamily="2" charset="-122"/>
              </a:rPr>
              <a:t>护栏脱焊</a:t>
            </a:r>
            <a:endParaRPr lang="zh-CN" altLang="en-US" sz="1400" b="1" dirty="0">
              <a:solidFill>
                <a:srgbClr val="000000"/>
              </a:solidFill>
              <a:ea typeface="宋体" panose="02010600030101010101" pitchFamily="2" charset="-122"/>
            </a:endParaRPr>
          </a:p>
        </p:txBody>
      </p:sp>
      <p:sp>
        <p:nvSpPr>
          <p:cNvPr id="61450" name="圆角矩形标注 8"/>
          <p:cNvSpPr/>
          <p:nvPr/>
        </p:nvSpPr>
        <p:spPr>
          <a:xfrm>
            <a:off x="7051675" y="6192838"/>
            <a:ext cx="1108075" cy="354012"/>
          </a:xfrm>
          <a:prstGeom prst="wedgeRoundRectCallout">
            <a:avLst>
              <a:gd name="adj1" fmla="val 2579"/>
              <a:gd name="adj2" fmla="val -254106"/>
              <a:gd name="adj3" fmla="val 16667"/>
            </a:avLst>
          </a:prstGeom>
          <a:solidFill>
            <a:srgbClr val="FFFF00"/>
          </a:solidFill>
          <a:ln w="28575" cap="flat" cmpd="sng">
            <a:solidFill>
              <a:srgbClr val="FFFF00"/>
            </a:solidFill>
            <a:prstDash val="solid"/>
            <a:bevel/>
            <a:headEnd type="none" w="med" len="med"/>
            <a:tailEnd type="none" w="med" len="med"/>
          </a:ln>
        </p:spPr>
        <p:txBody>
          <a:bodyPr anchor="ctr"/>
          <a:lstStyle/>
          <a:p>
            <a:pPr lvl="0" indent="0" algn="ctr"/>
            <a:r>
              <a:rPr lang="zh-CN" altLang="en-US" sz="1400" b="1" dirty="0">
                <a:solidFill>
                  <a:srgbClr val="000000"/>
                </a:solidFill>
                <a:ea typeface="宋体" panose="02010600030101010101" pitchFamily="2" charset="-122"/>
              </a:rPr>
              <a:t>护栏完好</a:t>
            </a:r>
            <a:endParaRPr lang="zh-CN" altLang="en-US" sz="1400" b="1" dirty="0">
              <a:solidFill>
                <a:srgbClr val="000000"/>
              </a:solidFill>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61442"/>
                                        </p:tgtEl>
                                        <p:attrNameLst>
                                          <p:attrName>style.visibility</p:attrName>
                                        </p:attrNameLst>
                                      </p:cBhvr>
                                      <p:to>
                                        <p:strVal val="visible"/>
                                      </p:to>
                                    </p:set>
                                    <p:anim calcmode="lin" valueType="num">
                                      <p:cBhvr>
                                        <p:cTn id="7" dur="500" fill="hold"/>
                                        <p:tgtEl>
                                          <p:spTgt spid="61442"/>
                                        </p:tgtEl>
                                        <p:attrNameLst>
                                          <p:attrName>ppt_x</p:attrName>
                                        </p:attrNameLst>
                                      </p:cBhvr>
                                      <p:tavLst>
                                        <p:tav tm="0">
                                          <p:val>
                                            <p:strVal val="0-#ppt_w/2"/>
                                          </p:val>
                                        </p:tav>
                                        <p:tav tm="100000">
                                          <p:val>
                                            <p:strVal val="#ppt_x"/>
                                          </p:val>
                                        </p:tav>
                                      </p:tavLst>
                                    </p:anim>
                                    <p:anim calcmode="lin" valueType="num">
                                      <p:cBhvr>
                                        <p:cTn id="8" dur="500" fill="hold"/>
                                        <p:tgtEl>
                                          <p:spTgt spid="6144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61445"/>
                                        </p:tgtEl>
                                        <p:attrNameLst>
                                          <p:attrName>style.visibility</p:attrName>
                                        </p:attrNameLst>
                                      </p:cBhvr>
                                      <p:to>
                                        <p:strVal val="visible"/>
                                      </p:to>
                                    </p:set>
                                    <p:anim calcmode="lin" valueType="num">
                                      <p:cBhvr>
                                        <p:cTn id="13" dur="500" fill="hold"/>
                                        <p:tgtEl>
                                          <p:spTgt spid="61445"/>
                                        </p:tgtEl>
                                        <p:attrNameLst>
                                          <p:attrName>ppt_x</p:attrName>
                                        </p:attrNameLst>
                                      </p:cBhvr>
                                      <p:tavLst>
                                        <p:tav tm="0">
                                          <p:val>
                                            <p:strVal val="0-#ppt_w/2"/>
                                          </p:val>
                                        </p:tav>
                                        <p:tav tm="100000">
                                          <p:val>
                                            <p:strVal val="#ppt_x"/>
                                          </p:val>
                                        </p:tav>
                                      </p:tavLst>
                                    </p:anim>
                                    <p:anim calcmode="lin" valueType="num">
                                      <p:cBhvr>
                                        <p:cTn id="14" dur="500" fill="hold"/>
                                        <p:tgtEl>
                                          <p:spTgt spid="6144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bldLvl="0"/>
      <p:bldP spid="61445" grpId="0" bldLvl="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文本占位符 2"/>
          <p:cNvSpPr>
            <a:spLocks noGrp="1"/>
          </p:cNvSpPr>
          <p:nvPr>
            <p:ph type="subTitle" idx="1"/>
          </p:nvPr>
        </p:nvSpPr>
        <p:spPr>
          <a:xfrm>
            <a:off x="462280" y="1290955"/>
            <a:ext cx="4230370" cy="956945"/>
          </a:xfrm>
          <a:noFill/>
          <a:ln>
            <a:noFill/>
          </a:ln>
        </p:spPr>
        <p:txBody>
          <a:bodyPr wrap="square" lIns="68580" tIns="34290" rIns="68580" bIns="34290" anchor="b"/>
          <a:lstStyle/>
          <a:p>
            <a:pPr algn="l" defTabSz="0">
              <a:lnSpc>
                <a:spcPct val="120000"/>
              </a:lnSpc>
              <a:buFont typeface="Arial" panose="020B0604020202020204" pitchFamily="34" charset="0"/>
              <a:buNone/>
            </a:pPr>
            <a:r>
              <a:rPr lang="zh-CN" altLang="en-US" b="1" kern="1200" dirty="0">
                <a:latin typeface="微软雅黑" panose="020B0503020204020204" pitchFamily="2" charset="-122"/>
                <a:ea typeface="微软雅黑" panose="020B0503020204020204" pitchFamily="2" charset="-122"/>
                <a:cs typeface="+mn-cs"/>
                <a:sym typeface="Arial" panose="020B0604020202020204" pitchFamily="34" charset="0"/>
              </a:rPr>
              <a:t>隐患：</a:t>
            </a:r>
            <a:r>
              <a:rPr lang="zh-CN" altLang="en-US" kern="1200" dirty="0">
                <a:latin typeface="微软雅黑" panose="020B0503020204020204" pitchFamily="2" charset="-122"/>
                <a:ea typeface="微软雅黑" panose="020B0503020204020204" pitchFamily="2" charset="-122"/>
                <a:cs typeface="+mn-cs"/>
                <a:sym typeface="Arial" panose="020B0604020202020204" pitchFamily="34" charset="0"/>
              </a:rPr>
              <a:t>天花板破损缺失。</a:t>
            </a:r>
            <a:endParaRPr lang="zh-CN" altLang="en-US" kern="1200" dirty="0">
              <a:latin typeface="微软雅黑" panose="020B0503020204020204" pitchFamily="2" charset="-122"/>
              <a:ea typeface="微软雅黑" panose="020B0503020204020204" pitchFamily="2" charset="-122"/>
              <a:cs typeface="+mn-cs"/>
              <a:sym typeface="Arial" panose="020B0604020202020204" pitchFamily="34" charset="0"/>
            </a:endParaRPr>
          </a:p>
          <a:p>
            <a:pPr algn="l" defTabSz="0">
              <a:lnSpc>
                <a:spcPct val="120000"/>
              </a:lnSpc>
              <a:buFont typeface="Arial" panose="020B0604020202020204" pitchFamily="34" charset="0"/>
              <a:buNone/>
            </a:pPr>
            <a:r>
              <a:rPr lang="zh-CN" altLang="en-US" b="1" kern="1200" dirty="0">
                <a:latin typeface="微软雅黑" panose="020B0503020204020204" pitchFamily="2" charset="-122"/>
                <a:ea typeface="微软雅黑" panose="020B0503020204020204" pitchFamily="2" charset="-122"/>
                <a:cs typeface="+mn-cs"/>
                <a:sym typeface="Arial" panose="020B0604020202020204" pitchFamily="34" charset="0"/>
              </a:rPr>
              <a:t>危害：</a:t>
            </a:r>
            <a:r>
              <a:rPr lang="zh-CN" altLang="en-US" kern="1200" dirty="0">
                <a:latin typeface="微软雅黑" panose="020B0503020204020204" pitchFamily="2" charset="-122"/>
                <a:ea typeface="微软雅黑" panose="020B0503020204020204" pitchFamily="2" charset="-122"/>
                <a:cs typeface="+mn-cs"/>
                <a:sym typeface="Arial" panose="020B0604020202020204" pitchFamily="34" charset="0"/>
              </a:rPr>
              <a:t>高空落伍伤人、灰尘落下迷眼。</a:t>
            </a:r>
            <a:endParaRPr lang="zh-CN" altLang="en-US" kern="1200" dirty="0">
              <a:latin typeface="微软雅黑" panose="020B0503020204020204" pitchFamily="2" charset="-122"/>
              <a:ea typeface="微软雅黑" panose="020B0503020204020204" pitchFamily="2" charset="-122"/>
              <a:cs typeface="+mn-cs"/>
              <a:sym typeface="Arial" panose="020B0604020202020204" pitchFamily="34" charset="0"/>
            </a:endParaRPr>
          </a:p>
        </p:txBody>
      </p:sp>
      <p:sp>
        <p:nvSpPr>
          <p:cNvPr id="62466" name="文本占位符 4"/>
          <p:cNvSpPr>
            <a:spLocks noGrp="1"/>
          </p:cNvSpPr>
          <p:nvPr>
            <p:ph sz="quarter"/>
          </p:nvPr>
        </p:nvSpPr>
        <p:spPr>
          <a:xfrm>
            <a:off x="4918075" y="1493520"/>
            <a:ext cx="3970655" cy="404495"/>
          </a:xfrm>
          <a:prstGeom prst="rect">
            <a:avLst/>
          </a:prstGeom>
          <a:noFill/>
          <a:ln w="9525">
            <a:noFill/>
          </a:ln>
        </p:spPr>
        <p:txBody>
          <a:bodyPr wrap="square" lIns="68580" tIns="34290" rIns="68580" bIns="34290" anchor="b"/>
          <a:lstStyle>
            <a:lvl1pPr lvl="0">
              <a:defRPr sz="2400" kern="1200"/>
            </a:lvl1pPr>
            <a:lvl2pPr lvl="1">
              <a:defRPr sz="2000" kern="1200"/>
            </a:lvl2pPr>
            <a:lvl3pPr lvl="2">
              <a:defRPr sz="1800" kern="1200"/>
            </a:lvl3pPr>
            <a:lvl4pPr lvl="3">
              <a:defRPr sz="1600" kern="1200"/>
            </a:lvl4pPr>
            <a:lvl5pPr lvl="4">
              <a:defRPr sz="1600" kern="1200"/>
            </a:lvl5pPr>
          </a:lstStyle>
          <a:p>
            <a:pPr marL="0" lvl="0" indent="0">
              <a:buFont typeface="Arial" panose="020B0604020202020204" pitchFamily="34" charset="0"/>
              <a:buNone/>
            </a:pPr>
            <a:r>
              <a:rPr lang="zh-CN" altLang="en-US" sz="1800" b="1" dirty="0">
                <a:latin typeface="微软雅黑" panose="020B0503020204020204" pitchFamily="2" charset="-122"/>
                <a:ea typeface="微软雅黑" panose="020B0503020204020204" pitchFamily="2" charset="-122"/>
              </a:rPr>
              <a:t>标准：</a:t>
            </a:r>
            <a:r>
              <a:rPr lang="zh-CN" altLang="en-US" sz="1800" dirty="0">
                <a:latin typeface="微软雅黑" panose="020B0503020204020204" pitchFamily="2" charset="-122"/>
                <a:ea typeface="微软雅黑" panose="020B0503020204020204" pitchFamily="2" charset="-122"/>
              </a:rPr>
              <a:t>天花板铺盖完整。</a:t>
            </a:r>
            <a:endParaRPr lang="zh-CN" altLang="en-US" sz="1800" dirty="0">
              <a:latin typeface="微软雅黑" panose="020B0503020204020204" pitchFamily="2" charset="-122"/>
              <a:ea typeface="微软雅黑" panose="020B0503020204020204" pitchFamily="2" charset="-122"/>
            </a:endParaRPr>
          </a:p>
        </p:txBody>
      </p:sp>
      <p:pic>
        <p:nvPicPr>
          <p:cNvPr id="62467" name="Picture 2" descr="F:\李春国\隐患排查照片\IMG_20160905_104508.jpg"/>
          <p:cNvPicPr>
            <a:picLocks noGrp="1"/>
          </p:cNvPicPr>
          <p:nvPr>
            <p:ph sz="half"/>
          </p:nvPr>
        </p:nvPicPr>
        <p:blipFill>
          <a:blip r:embed="rId1" cstate="email"/>
          <a:stretch>
            <a:fillRect/>
          </a:stretch>
        </p:blipFill>
        <p:spPr>
          <a:xfrm>
            <a:off x="495618" y="2593975"/>
            <a:ext cx="3600000" cy="3600000"/>
          </a:xfrm>
          <a:prstGeom prst="rect">
            <a:avLst/>
          </a:prstGeom>
          <a:noFill/>
          <a:ln w="9525">
            <a:noFill/>
          </a:ln>
        </p:spPr>
      </p:pic>
      <p:pic>
        <p:nvPicPr>
          <p:cNvPr id="62468" name="Picture 3" descr="F:\李春国\隐患排查照片\IMG_20160905_104515.jpg"/>
          <p:cNvPicPr>
            <a:picLocks noGrp="1"/>
          </p:cNvPicPr>
          <p:nvPr>
            <p:ph sz="quarter"/>
          </p:nvPr>
        </p:nvPicPr>
        <p:blipFill>
          <a:blip r:embed="rId2" cstate="email"/>
          <a:stretch>
            <a:fillRect/>
          </a:stretch>
        </p:blipFill>
        <p:spPr>
          <a:xfrm>
            <a:off x="4918075" y="2593975"/>
            <a:ext cx="3600000" cy="3600000"/>
          </a:xfrm>
          <a:prstGeom prst="rect">
            <a:avLst/>
          </a:prstGeom>
          <a:noFill/>
          <a:ln w="9525">
            <a:noFill/>
          </a:ln>
        </p:spPr>
      </p:pic>
      <p:sp>
        <p:nvSpPr>
          <p:cNvPr id="62469" name="文本框 2"/>
          <p:cNvSpPr/>
          <p:nvPr/>
        </p:nvSpPr>
        <p:spPr>
          <a:xfrm>
            <a:off x="425450" y="41275"/>
            <a:ext cx="1712913" cy="457200"/>
          </a:xfrm>
          <a:prstGeom prst="rect">
            <a:avLst/>
          </a:prstGeom>
          <a:solidFill>
            <a:srgbClr val="C4D7E1"/>
          </a:solidFill>
          <a:ln w="9525">
            <a:noFill/>
          </a:ln>
        </p:spPr>
        <p:txBody>
          <a:bodyPr wrap="none" anchor="t">
            <a:spAutoFit/>
          </a:bodyPr>
          <a:lstStyle/>
          <a:p>
            <a:pPr lvl="0" indent="0"/>
            <a:r>
              <a:rPr lang="zh-CN" altLang="en-US" sz="2400" b="1" dirty="0">
                <a:solidFill>
                  <a:srgbClr val="000000"/>
                </a:solidFill>
                <a:latin typeface="宋体" panose="02010600030101010101" pitchFamily="2" charset="-122"/>
                <a:ea typeface="宋体" panose="02010600030101010101" pitchFamily="2" charset="-122"/>
                <a:sym typeface="宋体" panose="02010600030101010101" pitchFamily="2" charset="-122"/>
              </a:rPr>
              <a:t>七、静设备</a:t>
            </a:r>
            <a:endParaRPr lang="zh-CN" altLang="en-US" sz="2400" b="1" dirty="0">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62470" name="组合 62470"/>
          <p:cNvGrpSpPr/>
          <p:nvPr/>
        </p:nvGrpSpPr>
        <p:grpSpPr>
          <a:xfrm>
            <a:off x="4464685" y="1493520"/>
            <a:ext cx="142875" cy="5029200"/>
            <a:chOff x="0" y="0"/>
            <a:chExt cx="142876" cy="5857892"/>
          </a:xfrm>
        </p:grpSpPr>
        <p:sp>
          <p:nvSpPr>
            <p:cNvPr id="62471" name="矩形 5"/>
            <p:cNvSpPr/>
            <p:nvPr/>
          </p:nvSpPr>
          <p:spPr>
            <a:xfrm flipH="1">
              <a:off x="0" y="0"/>
              <a:ext cx="71439" cy="5857892"/>
            </a:xfrm>
            <a:prstGeom prst="rect">
              <a:avLst/>
            </a:prstGeom>
            <a:solidFill>
              <a:srgbClr val="FF000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FFFFFF"/>
                </a:solidFill>
                <a:ea typeface="宋体" panose="02010600030101010101" pitchFamily="2" charset="-122"/>
              </a:endParaRPr>
            </a:p>
          </p:txBody>
        </p:sp>
        <p:sp>
          <p:nvSpPr>
            <p:cNvPr id="62472" name="矩形 6"/>
            <p:cNvSpPr/>
            <p:nvPr/>
          </p:nvSpPr>
          <p:spPr>
            <a:xfrm flipH="1">
              <a:off x="71439" y="0"/>
              <a:ext cx="71437" cy="5857892"/>
            </a:xfrm>
            <a:prstGeom prst="rect">
              <a:avLst/>
            </a:prstGeom>
            <a:solidFill>
              <a:srgbClr val="00B05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00B050"/>
                </a:solidFill>
                <a:ea typeface="宋体" panose="02010600030101010101" pitchFamily="2" charset="-122"/>
              </a:endParaRPr>
            </a:p>
          </p:txBody>
        </p:sp>
      </p:grpSp>
      <p:sp>
        <p:nvSpPr>
          <p:cNvPr id="62473" name="圆角矩形标注 4"/>
          <p:cNvSpPr/>
          <p:nvPr/>
        </p:nvSpPr>
        <p:spPr>
          <a:xfrm>
            <a:off x="2987675" y="5810250"/>
            <a:ext cx="1108075" cy="352425"/>
          </a:xfrm>
          <a:prstGeom prst="wedgeRoundRectCallout">
            <a:avLst>
              <a:gd name="adj1" fmla="val 2579"/>
              <a:gd name="adj2" fmla="val -254106"/>
              <a:gd name="adj3" fmla="val 16667"/>
            </a:avLst>
          </a:prstGeom>
          <a:noFill/>
          <a:ln w="28575" cap="flat" cmpd="sng">
            <a:solidFill>
              <a:srgbClr val="FF0000"/>
            </a:solidFill>
            <a:prstDash val="solid"/>
            <a:bevel/>
            <a:headEnd type="none" w="med" len="med"/>
            <a:tailEnd type="none" w="med" len="med"/>
          </a:ln>
        </p:spPr>
        <p:txBody>
          <a:bodyPr anchor="ctr"/>
          <a:lstStyle/>
          <a:p>
            <a:pPr lvl="0" indent="0" algn="ctr"/>
            <a:r>
              <a:rPr lang="zh-CN" altLang="en-US" sz="1400" b="1" dirty="0">
                <a:solidFill>
                  <a:srgbClr val="000000"/>
                </a:solidFill>
                <a:ea typeface="宋体" panose="02010600030101010101" pitchFamily="2" charset="-122"/>
              </a:rPr>
              <a:t>天花板缺失</a:t>
            </a:r>
            <a:endParaRPr lang="zh-CN" altLang="en-US" sz="1400" b="1" dirty="0">
              <a:solidFill>
                <a:srgbClr val="000000"/>
              </a:solidFill>
              <a:ea typeface="宋体" panose="02010600030101010101" pitchFamily="2" charset="-122"/>
            </a:endParaRPr>
          </a:p>
        </p:txBody>
      </p:sp>
      <p:sp>
        <p:nvSpPr>
          <p:cNvPr id="62474" name="圆角矩形标注 1"/>
          <p:cNvSpPr/>
          <p:nvPr/>
        </p:nvSpPr>
        <p:spPr>
          <a:xfrm>
            <a:off x="6259513" y="5737225"/>
            <a:ext cx="1108075" cy="352425"/>
          </a:xfrm>
          <a:prstGeom prst="wedgeRoundRectCallout">
            <a:avLst>
              <a:gd name="adj1" fmla="val 2579"/>
              <a:gd name="adj2" fmla="val -254106"/>
              <a:gd name="adj3" fmla="val 16667"/>
            </a:avLst>
          </a:prstGeom>
          <a:solidFill>
            <a:srgbClr val="FFFF00"/>
          </a:solidFill>
          <a:ln w="28575" cap="flat" cmpd="sng">
            <a:solidFill>
              <a:srgbClr val="FFFF00"/>
            </a:solidFill>
            <a:prstDash val="solid"/>
            <a:bevel/>
            <a:headEnd type="none" w="med" len="med"/>
            <a:tailEnd type="none" w="med" len="med"/>
          </a:ln>
        </p:spPr>
        <p:txBody>
          <a:bodyPr anchor="ctr"/>
          <a:lstStyle/>
          <a:p>
            <a:pPr lvl="0" indent="0" algn="ctr"/>
            <a:r>
              <a:rPr lang="zh-CN" altLang="en-US" sz="1400" b="1" dirty="0">
                <a:solidFill>
                  <a:srgbClr val="000000"/>
                </a:solidFill>
                <a:ea typeface="宋体" panose="02010600030101010101" pitchFamily="2" charset="-122"/>
              </a:rPr>
              <a:t>天花板完好</a:t>
            </a:r>
            <a:endParaRPr lang="zh-CN" altLang="en-US" sz="1400" b="1" dirty="0">
              <a:solidFill>
                <a:srgbClr val="000000"/>
              </a:solidFill>
              <a:ea typeface="宋体" panose="02010600030101010101" pitchFamily="2" charset="-122"/>
            </a:endParaRPr>
          </a:p>
        </p:txBody>
      </p:sp>
    </p:spTree>
  </p:cSld>
  <p:clrMapOvr>
    <a:masterClrMapping/>
  </p:clrMapOvr>
  <p:transition>
    <p:wipe dir="u"/>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文本占位符 2"/>
          <p:cNvSpPr>
            <a:spLocks noGrp="1"/>
          </p:cNvSpPr>
          <p:nvPr>
            <p:ph type="subTitle" idx="1"/>
          </p:nvPr>
        </p:nvSpPr>
        <p:spPr>
          <a:xfrm>
            <a:off x="497840" y="1372870"/>
            <a:ext cx="3868420" cy="875030"/>
          </a:xfrm>
          <a:noFill/>
          <a:ln>
            <a:noFill/>
          </a:ln>
        </p:spPr>
        <p:txBody>
          <a:bodyPr wrap="square" lIns="68580" tIns="34290" rIns="68580" bIns="34290" anchor="b"/>
          <a:lstStyle/>
          <a:p>
            <a:pPr algn="l" defTabSz="0">
              <a:lnSpc>
                <a:spcPct val="110000"/>
              </a:lnSpc>
              <a:buFont typeface="Arial" panose="020B0604020202020204" pitchFamily="34" charset="0"/>
              <a:buNone/>
            </a:pPr>
            <a:r>
              <a:rPr lang="zh-CN" altLang="en-US" b="1" kern="1200" dirty="0">
                <a:latin typeface="微软雅黑" panose="020B0503020204020204" pitchFamily="2" charset="-122"/>
                <a:ea typeface="微软雅黑" panose="020B0503020204020204" pitchFamily="2" charset="-122"/>
                <a:cs typeface="+mn-cs"/>
                <a:sym typeface="Arial" panose="020B0604020202020204" pitchFamily="34" charset="0"/>
              </a:rPr>
              <a:t>隐患：</a:t>
            </a:r>
            <a:r>
              <a:rPr lang="zh-CN" altLang="en-US" kern="1200" dirty="0">
                <a:latin typeface="微软雅黑" panose="020B0503020204020204" pitchFamily="2" charset="-122"/>
                <a:ea typeface="微软雅黑" panose="020B0503020204020204" pitchFamily="2" charset="-122"/>
                <a:cs typeface="+mn-cs"/>
                <a:sym typeface="Arial" panose="020B0604020202020204" pitchFamily="34" charset="0"/>
              </a:rPr>
              <a:t>厂房墙体防护膏破损脱落。</a:t>
            </a:r>
            <a:endParaRPr lang="zh-CN" altLang="en-US" kern="1200" dirty="0">
              <a:latin typeface="微软雅黑" panose="020B0503020204020204" pitchFamily="2" charset="-122"/>
              <a:ea typeface="微软雅黑" panose="020B0503020204020204" pitchFamily="2" charset="-122"/>
              <a:cs typeface="+mn-cs"/>
              <a:sym typeface="Arial" panose="020B0604020202020204" pitchFamily="34" charset="0"/>
            </a:endParaRPr>
          </a:p>
          <a:p>
            <a:pPr algn="l" defTabSz="0">
              <a:lnSpc>
                <a:spcPct val="110000"/>
              </a:lnSpc>
              <a:buFont typeface="Arial" panose="020B0604020202020204" pitchFamily="34" charset="0"/>
              <a:buNone/>
            </a:pPr>
            <a:r>
              <a:rPr lang="zh-CN" altLang="en-US" b="1" kern="1200" dirty="0">
                <a:latin typeface="微软雅黑" panose="020B0503020204020204" pitchFamily="2" charset="-122"/>
                <a:ea typeface="微软雅黑" panose="020B0503020204020204" pitchFamily="2" charset="-122"/>
                <a:cs typeface="+mn-cs"/>
                <a:sym typeface="Arial" panose="020B0604020202020204" pitchFamily="34" charset="0"/>
              </a:rPr>
              <a:t>危害：</a:t>
            </a:r>
            <a:r>
              <a:rPr lang="zh-CN" altLang="en-US" kern="1200" dirty="0">
                <a:latin typeface="微软雅黑" panose="020B0503020204020204" pitchFamily="2" charset="-122"/>
                <a:ea typeface="微软雅黑" panose="020B0503020204020204" pitchFamily="2" charset="-122"/>
                <a:cs typeface="+mn-cs"/>
                <a:sym typeface="Arial" panose="020B0604020202020204" pitchFamily="34" charset="0"/>
              </a:rPr>
              <a:t>掉落伤人。</a:t>
            </a:r>
            <a:endParaRPr lang="zh-CN" altLang="en-US" kern="1200" dirty="0">
              <a:latin typeface="微软雅黑" panose="020B0503020204020204" pitchFamily="2" charset="-122"/>
              <a:ea typeface="微软雅黑" panose="020B0503020204020204" pitchFamily="2" charset="-122"/>
              <a:cs typeface="+mn-cs"/>
              <a:sym typeface="Arial" panose="020B0604020202020204" pitchFamily="34" charset="0"/>
            </a:endParaRPr>
          </a:p>
        </p:txBody>
      </p:sp>
      <p:sp>
        <p:nvSpPr>
          <p:cNvPr id="63490" name="文本占位符 4"/>
          <p:cNvSpPr>
            <a:spLocks noGrp="1"/>
          </p:cNvSpPr>
          <p:nvPr>
            <p:ph sz="quarter"/>
          </p:nvPr>
        </p:nvSpPr>
        <p:spPr>
          <a:xfrm>
            <a:off x="4606608" y="1518285"/>
            <a:ext cx="3887787" cy="331788"/>
          </a:xfrm>
          <a:prstGeom prst="rect">
            <a:avLst/>
          </a:prstGeom>
          <a:noFill/>
          <a:ln w="9525">
            <a:noFill/>
          </a:ln>
        </p:spPr>
        <p:txBody>
          <a:bodyPr wrap="square" lIns="68580" tIns="34290" rIns="68580" bIns="34290" anchor="b"/>
          <a:lstStyle>
            <a:lvl1pPr lvl="0">
              <a:defRPr sz="2400" kern="1200"/>
            </a:lvl1pPr>
            <a:lvl2pPr lvl="1">
              <a:defRPr sz="2000" kern="1200"/>
            </a:lvl2pPr>
            <a:lvl3pPr lvl="2">
              <a:defRPr sz="1800" kern="1200"/>
            </a:lvl3pPr>
            <a:lvl4pPr lvl="3">
              <a:defRPr sz="1600" kern="1200"/>
            </a:lvl4pPr>
            <a:lvl5pPr lvl="4">
              <a:defRPr sz="1600" kern="1200"/>
            </a:lvl5pPr>
          </a:lstStyle>
          <a:p>
            <a:pPr marL="0" lvl="0" indent="0">
              <a:buFont typeface="Arial" panose="020B0604020202020204" pitchFamily="34" charset="0"/>
              <a:buNone/>
            </a:pPr>
            <a:r>
              <a:rPr lang="en-US" altLang="x-none" sz="1800" b="1" dirty="0">
                <a:latin typeface="微软雅黑" panose="020B0503020204020204" pitchFamily="2" charset="-122"/>
                <a:ea typeface="微软雅黑" panose="020B0503020204020204" pitchFamily="2" charset="-122"/>
              </a:rPr>
              <a:t>     </a:t>
            </a:r>
            <a:r>
              <a:rPr lang="zh-CN" altLang="en-US" sz="1800" b="1" dirty="0">
                <a:latin typeface="微软雅黑" panose="020B0503020204020204" pitchFamily="2" charset="-122"/>
                <a:ea typeface="微软雅黑" panose="020B0503020204020204" pitchFamily="2" charset="-122"/>
              </a:rPr>
              <a:t>标准：</a:t>
            </a:r>
            <a:r>
              <a:rPr lang="zh-CN" altLang="en-US" sz="1800" dirty="0">
                <a:latin typeface="微软雅黑" panose="020B0503020204020204" pitchFamily="2" charset="-122"/>
                <a:ea typeface="微软雅黑" panose="020B0503020204020204" pitchFamily="2" charset="-122"/>
              </a:rPr>
              <a:t>墙体完整、牢固。</a:t>
            </a:r>
            <a:endParaRPr lang="zh-CN" altLang="en-US" sz="1800" dirty="0">
              <a:latin typeface="微软雅黑" panose="020B0503020204020204" pitchFamily="2" charset="-122"/>
              <a:ea typeface="微软雅黑" panose="020B0503020204020204" pitchFamily="2" charset="-122"/>
            </a:endParaRPr>
          </a:p>
        </p:txBody>
      </p:sp>
      <p:pic>
        <p:nvPicPr>
          <p:cNvPr id="63491" name="Picture 2" descr="H:\DCIM\Camera\IMG_20160302_084751.jpg"/>
          <p:cNvPicPr>
            <a:picLocks noGrp="1"/>
          </p:cNvPicPr>
          <p:nvPr>
            <p:ph sz="half"/>
          </p:nvPr>
        </p:nvPicPr>
        <p:blipFill>
          <a:blip r:embed="rId1" cstate="email"/>
          <a:stretch>
            <a:fillRect/>
          </a:stretch>
        </p:blipFill>
        <p:spPr>
          <a:xfrm>
            <a:off x="497840" y="2334895"/>
            <a:ext cx="3600000" cy="3600000"/>
          </a:xfrm>
          <a:prstGeom prst="rect">
            <a:avLst/>
          </a:prstGeom>
          <a:noFill/>
          <a:ln w="9525">
            <a:noFill/>
          </a:ln>
        </p:spPr>
      </p:pic>
      <p:pic>
        <p:nvPicPr>
          <p:cNvPr id="63492" name="Picture 7" descr="F:\李春国\隐患排查照片\IMG_20160907_151812.jpg"/>
          <p:cNvPicPr>
            <a:picLocks noGrp="1"/>
          </p:cNvPicPr>
          <p:nvPr>
            <p:ph sz="quarter"/>
          </p:nvPr>
        </p:nvPicPr>
        <p:blipFill>
          <a:blip r:embed="rId2" cstate="email"/>
          <a:stretch>
            <a:fillRect/>
          </a:stretch>
        </p:blipFill>
        <p:spPr>
          <a:xfrm>
            <a:off x="4995863" y="2334895"/>
            <a:ext cx="3600000" cy="3600000"/>
          </a:xfrm>
          <a:prstGeom prst="rect">
            <a:avLst/>
          </a:prstGeom>
          <a:noFill/>
          <a:ln w="9525">
            <a:noFill/>
          </a:ln>
        </p:spPr>
      </p:pic>
      <p:sp>
        <p:nvSpPr>
          <p:cNvPr id="63493" name="文本框 2"/>
          <p:cNvSpPr/>
          <p:nvPr/>
        </p:nvSpPr>
        <p:spPr>
          <a:xfrm>
            <a:off x="425450" y="41275"/>
            <a:ext cx="1712913" cy="457200"/>
          </a:xfrm>
          <a:prstGeom prst="rect">
            <a:avLst/>
          </a:prstGeom>
          <a:solidFill>
            <a:srgbClr val="C4D7E1"/>
          </a:solidFill>
          <a:ln w="9525">
            <a:noFill/>
          </a:ln>
        </p:spPr>
        <p:txBody>
          <a:bodyPr wrap="none" anchor="t">
            <a:spAutoFit/>
          </a:bodyPr>
          <a:lstStyle/>
          <a:p>
            <a:pPr lvl="0" indent="0"/>
            <a:r>
              <a:rPr lang="zh-CN" altLang="en-US" sz="2400" b="1" dirty="0">
                <a:solidFill>
                  <a:srgbClr val="000000"/>
                </a:solidFill>
                <a:latin typeface="宋体" panose="02010600030101010101" pitchFamily="2" charset="-122"/>
                <a:ea typeface="宋体" panose="02010600030101010101" pitchFamily="2" charset="-122"/>
                <a:sym typeface="宋体" panose="02010600030101010101" pitchFamily="2" charset="-122"/>
              </a:rPr>
              <a:t>七、静设备</a:t>
            </a:r>
            <a:endParaRPr lang="zh-CN" altLang="en-US" sz="2400" b="1" dirty="0">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63494" name="组合 63494"/>
          <p:cNvGrpSpPr/>
          <p:nvPr/>
        </p:nvGrpSpPr>
        <p:grpSpPr>
          <a:xfrm>
            <a:off x="4464050" y="1373505"/>
            <a:ext cx="142875" cy="5041265"/>
            <a:chOff x="0" y="0"/>
            <a:chExt cx="142876" cy="5857892"/>
          </a:xfrm>
        </p:grpSpPr>
        <p:sp>
          <p:nvSpPr>
            <p:cNvPr id="63495" name="矩形 5"/>
            <p:cNvSpPr/>
            <p:nvPr/>
          </p:nvSpPr>
          <p:spPr>
            <a:xfrm flipH="1">
              <a:off x="0" y="0"/>
              <a:ext cx="71439" cy="5857892"/>
            </a:xfrm>
            <a:prstGeom prst="rect">
              <a:avLst/>
            </a:prstGeom>
            <a:solidFill>
              <a:srgbClr val="FF000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FFFFFF"/>
                </a:solidFill>
                <a:ea typeface="宋体" panose="02010600030101010101" pitchFamily="2" charset="-122"/>
              </a:endParaRPr>
            </a:p>
          </p:txBody>
        </p:sp>
        <p:sp>
          <p:nvSpPr>
            <p:cNvPr id="63496" name="矩形 6"/>
            <p:cNvSpPr/>
            <p:nvPr/>
          </p:nvSpPr>
          <p:spPr>
            <a:xfrm flipH="1">
              <a:off x="71439" y="0"/>
              <a:ext cx="71437" cy="5857892"/>
            </a:xfrm>
            <a:prstGeom prst="rect">
              <a:avLst/>
            </a:prstGeom>
            <a:solidFill>
              <a:srgbClr val="00B05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00B050"/>
                </a:solidFill>
                <a:ea typeface="宋体" panose="02010600030101010101" pitchFamily="2" charset="-122"/>
              </a:endParaRPr>
            </a:p>
          </p:txBody>
        </p:sp>
      </p:grpSp>
      <p:sp>
        <p:nvSpPr>
          <p:cNvPr id="63497" name="圆角矩形标注 4"/>
          <p:cNvSpPr/>
          <p:nvPr/>
        </p:nvSpPr>
        <p:spPr>
          <a:xfrm>
            <a:off x="1201738" y="4156075"/>
            <a:ext cx="1108075" cy="438150"/>
          </a:xfrm>
          <a:prstGeom prst="wedgeRoundRectCallout">
            <a:avLst>
              <a:gd name="adj1" fmla="val 46500"/>
              <a:gd name="adj2" fmla="val -236894"/>
              <a:gd name="adj3" fmla="val 16667"/>
            </a:avLst>
          </a:prstGeom>
          <a:noFill/>
          <a:ln w="28575" cap="flat" cmpd="sng">
            <a:solidFill>
              <a:srgbClr val="FF0000"/>
            </a:solidFill>
            <a:prstDash val="solid"/>
            <a:bevel/>
            <a:headEnd type="none" w="med" len="med"/>
            <a:tailEnd type="none" w="med" len="med"/>
          </a:ln>
        </p:spPr>
        <p:txBody>
          <a:bodyPr anchor="ctr"/>
          <a:lstStyle/>
          <a:p>
            <a:pPr lvl="0" indent="0" algn="ctr"/>
            <a:r>
              <a:rPr lang="zh-CN" altLang="en-US" sz="1400" dirty="0">
                <a:solidFill>
                  <a:srgbClr val="000000"/>
                </a:solidFill>
                <a:ea typeface="宋体" panose="02010600030101010101" pitchFamily="2" charset="-122"/>
              </a:rPr>
              <a:t>墙体防护膏脱损</a:t>
            </a:r>
            <a:endParaRPr lang="zh-CN" altLang="en-US" sz="1400" dirty="0">
              <a:solidFill>
                <a:srgbClr val="000000"/>
              </a:solidFill>
              <a:ea typeface="宋体" panose="02010600030101010101" pitchFamily="2" charset="-122"/>
            </a:endParaRPr>
          </a:p>
        </p:txBody>
      </p:sp>
      <p:sp>
        <p:nvSpPr>
          <p:cNvPr id="63498" name="圆角矩形标注 1"/>
          <p:cNvSpPr/>
          <p:nvPr/>
        </p:nvSpPr>
        <p:spPr>
          <a:xfrm>
            <a:off x="6442075" y="3897313"/>
            <a:ext cx="1385888" cy="474662"/>
          </a:xfrm>
          <a:prstGeom prst="wedgeRoundRectCallout">
            <a:avLst>
              <a:gd name="adj1" fmla="val -80722"/>
              <a:gd name="adj2" fmla="val -210560"/>
              <a:gd name="adj3" fmla="val 16667"/>
            </a:avLst>
          </a:prstGeom>
          <a:solidFill>
            <a:srgbClr val="FFFF00"/>
          </a:solidFill>
          <a:ln w="28575" cap="flat" cmpd="sng">
            <a:solidFill>
              <a:srgbClr val="FFFF00"/>
            </a:solidFill>
            <a:prstDash val="solid"/>
            <a:bevel/>
            <a:headEnd type="none" w="med" len="med"/>
            <a:tailEnd type="none" w="med" len="med"/>
          </a:ln>
        </p:spPr>
        <p:txBody>
          <a:bodyPr anchor="ctr"/>
          <a:lstStyle/>
          <a:p>
            <a:pPr lvl="0" indent="0" algn="ctr"/>
            <a:r>
              <a:rPr lang="zh-CN" altLang="en-US" sz="1400" dirty="0">
                <a:solidFill>
                  <a:srgbClr val="000000"/>
                </a:solidFill>
                <a:ea typeface="宋体" panose="02010600030101010101" pitchFamily="2" charset="-122"/>
              </a:rPr>
              <a:t>墙体完整牢固</a:t>
            </a:r>
            <a:endParaRPr lang="zh-CN" altLang="en-US" sz="1400" dirty="0">
              <a:solidFill>
                <a:srgbClr val="000000"/>
              </a:solidFill>
              <a:ea typeface="宋体" panose="02010600030101010101" pitchFamily="2" charset="-122"/>
            </a:endParaRPr>
          </a:p>
        </p:txBody>
      </p:sp>
    </p:spTree>
  </p:cSld>
  <p:clrMapOvr>
    <a:masterClrMapping/>
  </p:clrMapOvr>
  <p:transition>
    <p:wipe dir="u"/>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extBox 38"/>
          <p:cNvSpPr/>
          <p:nvPr/>
        </p:nvSpPr>
        <p:spPr>
          <a:xfrm>
            <a:off x="0" y="2214563"/>
            <a:ext cx="9144000" cy="973137"/>
          </a:xfrm>
          <a:prstGeom prst="rect">
            <a:avLst/>
          </a:prstGeom>
          <a:noFill/>
          <a:ln w="9525">
            <a:noFill/>
          </a:ln>
        </p:spPr>
        <p:txBody>
          <a:bodyPr wrap="square" anchor="t">
            <a:spAutoFit/>
          </a:bodyPr>
          <a:lstStyle/>
          <a:p>
            <a:pPr lvl="0" indent="0" algn="ctr"/>
            <a:r>
              <a:rPr lang="zh-CN" altLang="en-US" sz="5400" dirty="0">
                <a:solidFill>
                  <a:srgbClr val="000000"/>
                </a:solidFill>
                <a:latin typeface="隶书" panose="02010509060101010101" pitchFamily="1" charset="-122"/>
                <a:ea typeface="隶书" panose="02010509060101010101" pitchFamily="1" charset="-122"/>
                <a:sym typeface="隶书" panose="02010509060101010101" pitchFamily="1" charset="-122"/>
              </a:rPr>
              <a:t>八、跑冒滴漏</a:t>
            </a:r>
            <a:endParaRPr lang="zh-CN" altLang="en-US" sz="5400" dirty="0">
              <a:solidFill>
                <a:srgbClr val="000000"/>
              </a:solidFill>
              <a:latin typeface="隶书" panose="02010509060101010101" pitchFamily="1" charset="-122"/>
              <a:ea typeface="隶书" panose="02010509060101010101" pitchFamily="1" charset="-122"/>
              <a:sym typeface="隶书" panose="02010509060101010101" pitchFamily="1" charset="-122"/>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877" name="组合 4"/>
          <p:cNvGrpSpPr/>
          <p:nvPr/>
        </p:nvGrpSpPr>
        <p:grpSpPr>
          <a:xfrm>
            <a:off x="4500563" y="1000125"/>
            <a:ext cx="142875" cy="5857875"/>
            <a:chOff x="4500562" y="1000108"/>
            <a:chExt cx="142876" cy="5857892"/>
          </a:xfrm>
        </p:grpSpPr>
        <p:sp>
          <p:nvSpPr>
            <p:cNvPr id="6" name="矩形 5"/>
            <p:cNvSpPr/>
            <p:nvPr/>
          </p:nvSpPr>
          <p:spPr>
            <a:xfrm flipH="1">
              <a:off x="4500562" y="1000108"/>
              <a:ext cx="71438" cy="585789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 name="矩形 6"/>
            <p:cNvSpPr/>
            <p:nvPr/>
          </p:nvSpPr>
          <p:spPr>
            <a:xfrm flipH="1">
              <a:off x="4572000" y="1000108"/>
              <a:ext cx="71438" cy="585789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solidFill>
                    <a:srgbClr val="00B050"/>
                  </a:solidFill>
                </a:ln>
                <a:solidFill>
                  <a:srgbClr val="00B050"/>
                </a:solidFill>
                <a:effectLst/>
                <a:uLnTx/>
                <a:uFillTx/>
                <a:latin typeface="+mn-lt"/>
                <a:ea typeface="+mn-ea"/>
                <a:cs typeface="+mn-cs"/>
              </a:endParaRPr>
            </a:p>
          </p:txBody>
        </p:sp>
      </p:grpSp>
      <p:sp>
        <p:nvSpPr>
          <p:cNvPr id="79880" name="文本占位符 2"/>
          <p:cNvSpPr txBox="1"/>
          <p:nvPr/>
        </p:nvSpPr>
        <p:spPr>
          <a:xfrm>
            <a:off x="642938" y="1357313"/>
            <a:ext cx="3730625" cy="882650"/>
          </a:xfrm>
          <a:prstGeom prst="rect">
            <a:avLst/>
          </a:prstGeom>
          <a:noFill/>
          <a:ln w="9525">
            <a:noFill/>
          </a:ln>
        </p:spPr>
        <p:txBody>
          <a:bodyPr anchor="b"/>
          <a:lstStyle/>
          <a:p>
            <a:pPr lvl="0">
              <a:lnSpc>
                <a:spcPct val="90000"/>
              </a:lnSpc>
              <a:spcBef>
                <a:spcPct val="20000"/>
              </a:spcBef>
            </a:pPr>
            <a:r>
              <a:rPr lang="zh-CN" altLang="en-US" b="1" dirty="0">
                <a:latin typeface="宋体" panose="02010600030101010101" pitchFamily="2" charset="-122"/>
                <a:ea typeface="宋体" panose="02010600030101010101" pitchFamily="2" charset="-122"/>
              </a:rPr>
              <a:t>隐患：压缩机内部灰尘油迹过大</a:t>
            </a:r>
            <a:r>
              <a:rPr lang="zh-CN" altLang="en-US" b="1" dirty="0">
                <a:latin typeface="Arial" panose="020B0604020202020204" pitchFamily="34" charset="0"/>
                <a:ea typeface="宋体" panose="02010600030101010101" pitchFamily="2" charset="-122"/>
              </a:rPr>
              <a:t>。</a:t>
            </a:r>
            <a:endParaRPr lang="zh-CN" altLang="en-US" b="1" dirty="0">
              <a:latin typeface="宋体" panose="02010600030101010101" pitchFamily="2" charset="-122"/>
              <a:ea typeface="宋体" panose="02010600030101010101" pitchFamily="2" charset="-122"/>
            </a:endParaRPr>
          </a:p>
          <a:p>
            <a:pPr lvl="0">
              <a:lnSpc>
                <a:spcPct val="90000"/>
              </a:lnSpc>
              <a:spcBef>
                <a:spcPct val="20000"/>
              </a:spcBef>
            </a:pPr>
            <a:r>
              <a:rPr lang="zh-CN" altLang="en-US" b="1" dirty="0">
                <a:latin typeface="宋体" panose="02010600030101010101" pitchFamily="2" charset="-122"/>
                <a:ea typeface="宋体" panose="02010600030101010101" pitchFamily="2" charset="-122"/>
              </a:rPr>
              <a:t>危害：灰尘过大影响散热，影响设备正常使用且容易发生火灾。</a:t>
            </a:r>
            <a:endParaRPr lang="zh-CN" altLang="en-US" b="1" dirty="0">
              <a:latin typeface="Arial" panose="020B0604020202020204" pitchFamily="34" charset="0"/>
              <a:ea typeface="宋体" panose="02010600030101010101" pitchFamily="2" charset="-122"/>
            </a:endParaRPr>
          </a:p>
        </p:txBody>
      </p:sp>
      <p:sp>
        <p:nvSpPr>
          <p:cNvPr id="9" name="文本占位符 4"/>
          <p:cNvSpPr txBox="1"/>
          <p:nvPr/>
        </p:nvSpPr>
        <p:spPr>
          <a:xfrm>
            <a:off x="4916488" y="1212850"/>
            <a:ext cx="3455988" cy="663575"/>
          </a:xfrm>
          <a:prstGeom prst="rect">
            <a:avLst/>
          </a:prstGeom>
        </p:spPr>
        <p:txBody>
          <a:bodyPr vert="horz" lIns="91440" tIns="45720" rIns="91440" bIns="45720" rtlCol="0" anchor="b">
            <a:noAutofit/>
          </a:bodyPr>
          <a:lstStyle/>
          <a:p>
            <a:pPr lvl="0"/>
            <a:r>
              <a:rPr lang="zh-CN" altLang="en-US" b="1" dirty="0"/>
              <a:t>标准：设备干净，无灰尘和油渍。</a:t>
            </a:r>
            <a:endParaRPr lang="en-US" altLang="en-US" b="1"/>
          </a:p>
        </p:txBody>
      </p:sp>
      <p:pic>
        <p:nvPicPr>
          <p:cNvPr id="79882" name="图片 79881"/>
          <p:cNvPicPr>
            <a:picLocks noChangeAspect="1"/>
          </p:cNvPicPr>
          <p:nvPr/>
        </p:nvPicPr>
        <p:blipFill>
          <a:blip r:embed="rId1" cstate="email"/>
          <a:stretch>
            <a:fillRect/>
          </a:stretch>
        </p:blipFill>
        <p:spPr>
          <a:xfrm>
            <a:off x="590550" y="2314575"/>
            <a:ext cx="3543300" cy="4125913"/>
          </a:xfrm>
          <a:prstGeom prst="rect">
            <a:avLst/>
          </a:prstGeom>
          <a:noFill/>
          <a:ln w="9525">
            <a:noFill/>
          </a:ln>
        </p:spPr>
      </p:pic>
      <p:pic>
        <p:nvPicPr>
          <p:cNvPr id="79883" name="图片 79882"/>
          <p:cNvPicPr>
            <a:picLocks noChangeAspect="1"/>
          </p:cNvPicPr>
          <p:nvPr/>
        </p:nvPicPr>
        <p:blipFill>
          <a:blip r:embed="rId2" cstate="email"/>
          <a:stretch>
            <a:fillRect/>
          </a:stretch>
        </p:blipFill>
        <p:spPr>
          <a:xfrm>
            <a:off x="4895850" y="2300288"/>
            <a:ext cx="3476625" cy="4068762"/>
          </a:xfrm>
          <a:prstGeom prst="rect">
            <a:avLst/>
          </a:prstGeom>
          <a:noFill/>
          <a:ln w="9525">
            <a:noFill/>
          </a:ln>
        </p:spPr>
      </p:pic>
      <p:sp>
        <p:nvSpPr>
          <p:cNvPr id="65541" name="TextBox 22"/>
          <p:cNvSpPr/>
          <p:nvPr/>
        </p:nvSpPr>
        <p:spPr>
          <a:xfrm>
            <a:off x="350838" y="80963"/>
            <a:ext cx="2093912" cy="457200"/>
          </a:xfrm>
          <a:prstGeom prst="rect">
            <a:avLst/>
          </a:prstGeom>
          <a:solidFill>
            <a:srgbClr val="E9EAE9"/>
          </a:solidFill>
          <a:ln w="9525">
            <a:noFill/>
          </a:ln>
        </p:spPr>
        <p:txBody>
          <a:bodyPr anchor="t">
            <a:spAutoFit/>
          </a:bodyPr>
          <a:lstStyle/>
          <a:p>
            <a:pPr lvl="0" indent="0" algn="ctr"/>
            <a:r>
              <a:rPr lang="zh-CN" altLang="en-US" sz="2400" b="1" dirty="0">
                <a:solidFill>
                  <a:srgbClr val="000000"/>
                </a:solidFill>
                <a:ea typeface="宋体" panose="02010600030101010101" pitchFamily="2" charset="-122"/>
                <a:sym typeface="Arial" panose="020B0604020202020204" pitchFamily="34" charset="0"/>
              </a:rPr>
              <a:t>八、跑冒滴漏</a:t>
            </a:r>
            <a:endParaRPr lang="zh-CN" altLang="en-US" sz="2400" b="1" dirty="0">
              <a:solidFill>
                <a:srgbClr val="000000"/>
              </a:solidFill>
              <a:ea typeface="宋体" panose="02010600030101010101" pitchFamily="2" charset="-122"/>
              <a:sym typeface="Arial" panose="020B0604020202020204" pitchFamily="34"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文本占位符 2"/>
          <p:cNvSpPr/>
          <p:nvPr/>
        </p:nvSpPr>
        <p:spPr>
          <a:xfrm>
            <a:off x="350838" y="1253808"/>
            <a:ext cx="4184650" cy="1006475"/>
          </a:xfrm>
          <a:prstGeom prst="rect">
            <a:avLst/>
          </a:prstGeom>
          <a:noFill/>
          <a:ln w="9525">
            <a:noFill/>
          </a:ln>
        </p:spPr>
        <p:txBody>
          <a:bodyPr anchor="b"/>
          <a:lstStyle/>
          <a:p>
            <a:pPr lvl="0" indent="0">
              <a:lnSpc>
                <a:spcPct val="110000"/>
              </a:lnSpc>
              <a:spcBef>
                <a:spcPct val="20000"/>
              </a:spcBef>
              <a:buFont typeface="Wingdings" panose="05000000000000000000" pitchFamily="2" charset="2"/>
              <a:buNone/>
            </a:pPr>
            <a:r>
              <a:rPr lang="zh-CN" altLang="en-US"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隐患：</a:t>
            </a:r>
            <a:r>
              <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滴料、漏料。</a:t>
            </a:r>
            <a:endParaRPr lang="en-US" altLang="x-none"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a:p>
            <a:pPr lvl="0" indent="0">
              <a:lnSpc>
                <a:spcPct val="110000"/>
              </a:lnSpc>
              <a:spcBef>
                <a:spcPct val="20000"/>
              </a:spcBef>
              <a:buNone/>
            </a:pPr>
            <a:r>
              <a:rPr lang="zh-CN" altLang="en-US"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危害：</a:t>
            </a:r>
            <a:r>
              <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污染环境、危害工人健康、资源浪费。</a:t>
            </a:r>
            <a:endParaRPr lang="zh-CN" altLang="en-US"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65538" name="文本占位符 2"/>
          <p:cNvSpPr/>
          <p:nvPr/>
        </p:nvSpPr>
        <p:spPr>
          <a:xfrm>
            <a:off x="5003800" y="1254125"/>
            <a:ext cx="3816350" cy="431165"/>
          </a:xfrm>
          <a:prstGeom prst="rect">
            <a:avLst/>
          </a:prstGeom>
          <a:noFill/>
          <a:ln w="9525">
            <a:noFill/>
          </a:ln>
        </p:spPr>
        <p:txBody>
          <a:bodyPr anchor="b"/>
          <a:lstStyle/>
          <a:p>
            <a:pPr lvl="0" indent="0">
              <a:lnSpc>
                <a:spcPct val="90000"/>
              </a:lnSpc>
              <a:spcBef>
                <a:spcPct val="20000"/>
              </a:spcBef>
            </a:pPr>
            <a:r>
              <a:rPr lang="zh-CN" altLang="en-US"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标准：</a:t>
            </a:r>
            <a:r>
              <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无泄漏。</a:t>
            </a:r>
            <a:endParaRPr lang="zh-CN" altLang="en-US"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endParaRPr>
          </a:p>
        </p:txBody>
      </p:sp>
      <p:pic>
        <p:nvPicPr>
          <p:cNvPr id="65539" name="Picture 10" descr="DSCN0438"/>
          <p:cNvPicPr/>
          <p:nvPr/>
        </p:nvPicPr>
        <p:blipFill>
          <a:blip r:embed="rId1" cstate="email"/>
          <a:stretch>
            <a:fillRect/>
          </a:stretch>
        </p:blipFill>
        <p:spPr>
          <a:xfrm>
            <a:off x="484505" y="2342198"/>
            <a:ext cx="3600000" cy="3600000"/>
          </a:xfrm>
          <a:prstGeom prst="rect">
            <a:avLst/>
          </a:prstGeom>
          <a:noFill/>
          <a:ln w="9525">
            <a:noFill/>
          </a:ln>
        </p:spPr>
      </p:pic>
      <p:pic>
        <p:nvPicPr>
          <p:cNvPr id="65540" name="Picture 11" descr="DSCN0437"/>
          <p:cNvPicPr/>
          <p:nvPr/>
        </p:nvPicPr>
        <p:blipFill>
          <a:blip r:embed="rId2" cstate="email"/>
          <a:stretch>
            <a:fillRect/>
          </a:stretch>
        </p:blipFill>
        <p:spPr>
          <a:xfrm>
            <a:off x="5003800" y="2342198"/>
            <a:ext cx="3600000" cy="3600000"/>
          </a:xfrm>
          <a:prstGeom prst="rect">
            <a:avLst/>
          </a:prstGeom>
          <a:noFill/>
          <a:ln w="9525">
            <a:noFill/>
          </a:ln>
        </p:spPr>
      </p:pic>
      <p:sp>
        <p:nvSpPr>
          <p:cNvPr id="65541" name="TextBox 22"/>
          <p:cNvSpPr/>
          <p:nvPr/>
        </p:nvSpPr>
        <p:spPr>
          <a:xfrm>
            <a:off x="350838" y="80963"/>
            <a:ext cx="2093912" cy="457200"/>
          </a:xfrm>
          <a:prstGeom prst="rect">
            <a:avLst/>
          </a:prstGeom>
          <a:solidFill>
            <a:srgbClr val="E9EAE9"/>
          </a:solidFill>
          <a:ln w="9525">
            <a:noFill/>
          </a:ln>
        </p:spPr>
        <p:txBody>
          <a:bodyPr anchor="t">
            <a:spAutoFit/>
          </a:bodyPr>
          <a:lstStyle/>
          <a:p>
            <a:pPr lvl="0" indent="0" algn="ctr"/>
            <a:r>
              <a:rPr lang="zh-CN" altLang="en-US" sz="2400" b="1" dirty="0">
                <a:solidFill>
                  <a:srgbClr val="000000"/>
                </a:solidFill>
                <a:ea typeface="宋体" panose="02010600030101010101" pitchFamily="2" charset="-122"/>
                <a:sym typeface="Arial" panose="020B0604020202020204" pitchFamily="34" charset="0"/>
              </a:rPr>
              <a:t>八、跑冒滴漏</a:t>
            </a:r>
            <a:endParaRPr lang="zh-CN" altLang="en-US" sz="2400" b="1" dirty="0">
              <a:solidFill>
                <a:srgbClr val="000000"/>
              </a:solidFill>
              <a:ea typeface="宋体" panose="02010600030101010101" pitchFamily="2" charset="-122"/>
              <a:sym typeface="Arial" panose="020B0604020202020204" pitchFamily="34" charset="0"/>
            </a:endParaRPr>
          </a:p>
        </p:txBody>
      </p:sp>
      <p:grpSp>
        <p:nvGrpSpPr>
          <p:cNvPr id="65542" name="组合 65542"/>
          <p:cNvGrpSpPr/>
          <p:nvPr/>
        </p:nvGrpSpPr>
        <p:grpSpPr>
          <a:xfrm>
            <a:off x="4464050" y="1254125"/>
            <a:ext cx="142875" cy="5041900"/>
            <a:chOff x="0" y="0"/>
            <a:chExt cx="142876" cy="5857892"/>
          </a:xfrm>
        </p:grpSpPr>
        <p:sp>
          <p:nvSpPr>
            <p:cNvPr id="65543" name="矩形 6"/>
            <p:cNvSpPr/>
            <p:nvPr/>
          </p:nvSpPr>
          <p:spPr>
            <a:xfrm flipH="1">
              <a:off x="0" y="0"/>
              <a:ext cx="71439" cy="5857892"/>
            </a:xfrm>
            <a:prstGeom prst="rect">
              <a:avLst/>
            </a:prstGeom>
            <a:solidFill>
              <a:srgbClr val="FF000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FFFFFF"/>
                </a:solidFill>
                <a:ea typeface="宋体" panose="02010600030101010101" pitchFamily="2" charset="-122"/>
              </a:endParaRPr>
            </a:p>
          </p:txBody>
        </p:sp>
        <p:sp>
          <p:nvSpPr>
            <p:cNvPr id="65544" name="矩形 9"/>
            <p:cNvSpPr/>
            <p:nvPr/>
          </p:nvSpPr>
          <p:spPr>
            <a:xfrm flipH="1">
              <a:off x="71439" y="0"/>
              <a:ext cx="71437" cy="5857892"/>
            </a:xfrm>
            <a:prstGeom prst="rect">
              <a:avLst/>
            </a:prstGeom>
            <a:solidFill>
              <a:srgbClr val="00B05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00B050"/>
                </a:solidFill>
                <a:ea typeface="宋体" panose="02010600030101010101" pitchFamily="2" charset="-122"/>
              </a:endParaRPr>
            </a:p>
          </p:txBody>
        </p:sp>
      </p:grpSp>
      <p:sp>
        <p:nvSpPr>
          <p:cNvPr id="65545" name="圆角矩形标注 4"/>
          <p:cNvSpPr/>
          <p:nvPr/>
        </p:nvSpPr>
        <p:spPr>
          <a:xfrm>
            <a:off x="1455738" y="6038850"/>
            <a:ext cx="1108075" cy="354013"/>
          </a:xfrm>
          <a:prstGeom prst="wedgeRoundRectCallout">
            <a:avLst>
              <a:gd name="adj1" fmla="val 2579"/>
              <a:gd name="adj2" fmla="val -254106"/>
              <a:gd name="adj3" fmla="val 16667"/>
            </a:avLst>
          </a:prstGeom>
          <a:noFill/>
          <a:ln w="28575" cap="flat" cmpd="sng">
            <a:solidFill>
              <a:srgbClr val="FF0000"/>
            </a:solidFill>
            <a:prstDash val="solid"/>
            <a:bevel/>
            <a:headEnd type="none" w="med" len="med"/>
            <a:tailEnd type="none" w="med" len="med"/>
          </a:ln>
        </p:spPr>
        <p:txBody>
          <a:bodyPr anchor="ctr"/>
          <a:lstStyle/>
          <a:p>
            <a:pPr lvl="0" indent="0" algn="ctr"/>
            <a:r>
              <a:rPr lang="zh-CN" altLang="en-US" sz="1400" b="1" dirty="0">
                <a:solidFill>
                  <a:srgbClr val="000000"/>
                </a:solidFill>
                <a:ea typeface="宋体" panose="02010600030101010101" pitchFamily="2" charset="-122"/>
              </a:rPr>
              <a:t>滴料、漏油</a:t>
            </a:r>
            <a:endParaRPr lang="zh-CN" altLang="en-US" sz="1400" b="1" dirty="0">
              <a:solidFill>
                <a:srgbClr val="000000"/>
              </a:solidFill>
              <a:ea typeface="宋体" panose="02010600030101010101" pitchFamily="2" charset="-122"/>
            </a:endParaRPr>
          </a:p>
        </p:txBody>
      </p:sp>
      <p:sp>
        <p:nvSpPr>
          <p:cNvPr id="65546" name="圆角矩形标注 1"/>
          <p:cNvSpPr/>
          <p:nvPr/>
        </p:nvSpPr>
        <p:spPr>
          <a:xfrm>
            <a:off x="6259513" y="6038850"/>
            <a:ext cx="1108075" cy="354013"/>
          </a:xfrm>
          <a:prstGeom prst="wedgeRoundRectCallout">
            <a:avLst>
              <a:gd name="adj1" fmla="val 2579"/>
              <a:gd name="adj2" fmla="val -254106"/>
              <a:gd name="adj3" fmla="val 16667"/>
            </a:avLst>
          </a:prstGeom>
          <a:solidFill>
            <a:srgbClr val="FFFF00"/>
          </a:solidFill>
          <a:ln w="28575" cap="flat" cmpd="sng">
            <a:solidFill>
              <a:srgbClr val="FFFF00"/>
            </a:solidFill>
            <a:prstDash val="solid"/>
            <a:bevel/>
            <a:headEnd type="none" w="med" len="med"/>
            <a:tailEnd type="none" w="med" len="med"/>
          </a:ln>
        </p:spPr>
        <p:txBody>
          <a:bodyPr anchor="ctr"/>
          <a:lstStyle/>
          <a:p>
            <a:pPr lvl="0" indent="0" algn="ctr"/>
            <a:r>
              <a:rPr lang="zh-CN" altLang="en-US" sz="1400" b="1" dirty="0">
                <a:solidFill>
                  <a:srgbClr val="000000"/>
                </a:solidFill>
                <a:ea typeface="宋体" panose="02010600030101010101" pitchFamily="2" charset="-122"/>
              </a:rPr>
              <a:t>无泄漏</a:t>
            </a:r>
            <a:endParaRPr lang="zh-CN" altLang="en-US" sz="1400" b="1" dirty="0">
              <a:solidFill>
                <a:srgbClr val="000000"/>
              </a:solidFill>
              <a:ea typeface="宋体" panose="02010600030101010101" pitchFamily="2" charset="-122"/>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内容占位符 2"/>
          <p:cNvSpPr>
            <a:spLocks noGrp="1"/>
          </p:cNvSpPr>
          <p:nvPr>
            <p:ph sz="half"/>
          </p:nvPr>
        </p:nvSpPr>
        <p:spPr>
          <a:xfrm>
            <a:off x="350838" y="1587500"/>
            <a:ext cx="4065587" cy="731838"/>
          </a:xfrm>
          <a:prstGeom prst="rect">
            <a:avLst/>
          </a:prstGeom>
          <a:noFill/>
          <a:ln w="9525">
            <a:noFill/>
          </a:ln>
        </p:spPr>
        <p:txBody>
          <a:bodyPr wrap="square" anchor="t"/>
          <a:lstStyle>
            <a:lvl1pPr lvl="0">
              <a:defRPr sz="2800" kern="1200"/>
            </a:lvl1pPr>
            <a:lvl2pPr lvl="1">
              <a:defRPr sz="2400" kern="1200"/>
            </a:lvl2pPr>
            <a:lvl3pPr lvl="2">
              <a:defRPr sz="2000" kern="1200"/>
            </a:lvl3pPr>
            <a:lvl4pPr lvl="3">
              <a:defRPr sz="1800" kern="1200"/>
            </a:lvl4pPr>
            <a:lvl5pPr lvl="4">
              <a:defRPr sz="1800" kern="1200"/>
            </a:lvl5pPr>
          </a:lstStyle>
          <a:p>
            <a:pPr marL="0" lvl="0" indent="0">
              <a:lnSpc>
                <a:spcPct val="125000"/>
              </a:lnSpc>
              <a:spcBef>
                <a:spcPts val="0"/>
              </a:spcBef>
              <a:buNone/>
            </a:pPr>
            <a:r>
              <a:rPr lang="zh-CN" altLang="en-US" sz="1800" b="1" dirty="0">
                <a:latin typeface="微软雅黑" panose="020B0503020204020204" pitchFamily="2" charset="-122"/>
                <a:ea typeface="微软雅黑" panose="020B0503020204020204" pitchFamily="2" charset="-122"/>
                <a:sym typeface="微软雅黑" panose="020B0503020204020204" pitchFamily="2" charset="-122"/>
              </a:rPr>
              <a:t>隐患：</a:t>
            </a:r>
            <a:r>
              <a:rPr lang="zh-CN" altLang="en-US" sz="1800" dirty="0">
                <a:latin typeface="微软雅黑" panose="020B0503020204020204" pitchFamily="2" charset="-122"/>
                <a:ea typeface="微软雅黑" panose="020B0503020204020204" pitchFamily="2" charset="-122"/>
                <a:sym typeface="微软雅黑" panose="020B0503020204020204" pitchFamily="2" charset="-122"/>
              </a:rPr>
              <a:t>给水泵入口机械密封漏水。</a:t>
            </a:r>
            <a:endParaRPr lang="zh-CN" altLang="en-US" sz="1800" dirty="0">
              <a:latin typeface="微软雅黑" panose="020B0503020204020204" pitchFamily="2" charset="-122"/>
              <a:ea typeface="微软雅黑" panose="020B0503020204020204" pitchFamily="2" charset="-122"/>
              <a:sym typeface="微软雅黑" panose="020B0503020204020204" pitchFamily="2" charset="-122"/>
            </a:endParaRPr>
          </a:p>
          <a:p>
            <a:pPr marL="0" lvl="0" indent="0">
              <a:lnSpc>
                <a:spcPct val="125000"/>
              </a:lnSpc>
              <a:spcBef>
                <a:spcPts val="0"/>
              </a:spcBef>
              <a:buNone/>
            </a:pPr>
            <a:r>
              <a:rPr lang="zh-CN" altLang="en-US" sz="1800" b="1" dirty="0">
                <a:latin typeface="微软雅黑" panose="020B0503020204020204" pitchFamily="2" charset="-122"/>
                <a:ea typeface="微软雅黑" panose="020B0503020204020204" pitchFamily="2" charset="-122"/>
                <a:sym typeface="微软雅黑" panose="020B0503020204020204" pitchFamily="2" charset="-122"/>
              </a:rPr>
              <a:t>危害：</a:t>
            </a:r>
            <a:r>
              <a:rPr lang="zh-CN" altLang="en-US" sz="1800" dirty="0">
                <a:latin typeface="微软雅黑" panose="020B0503020204020204" pitchFamily="2" charset="-122"/>
                <a:ea typeface="微软雅黑" panose="020B0503020204020204" pitchFamily="2" charset="-122"/>
                <a:sym typeface="微软雅黑" panose="020B0503020204020204" pitchFamily="2" charset="-122"/>
              </a:rPr>
              <a:t>造成资源流失降低效率。</a:t>
            </a:r>
            <a:endParaRPr lang="zh-CN" altLang="en-US" sz="1800" dirty="0">
              <a:latin typeface="微软雅黑" panose="020B0503020204020204" pitchFamily="2" charset="-122"/>
              <a:ea typeface="微软雅黑" panose="020B0503020204020204" pitchFamily="2" charset="-122"/>
              <a:sym typeface="微软雅黑" panose="020B0503020204020204" pitchFamily="2" charset="-122"/>
            </a:endParaRPr>
          </a:p>
        </p:txBody>
      </p:sp>
      <p:pic>
        <p:nvPicPr>
          <p:cNvPr id="66562" name="图片 4" descr="截图20160820013115"/>
          <p:cNvPicPr/>
          <p:nvPr/>
        </p:nvPicPr>
        <p:blipFill>
          <a:blip r:embed="rId1" cstate="email"/>
          <a:stretch>
            <a:fillRect/>
          </a:stretch>
        </p:blipFill>
        <p:spPr>
          <a:xfrm>
            <a:off x="437198" y="2463165"/>
            <a:ext cx="3600000" cy="3600000"/>
          </a:xfrm>
          <a:prstGeom prst="rect">
            <a:avLst/>
          </a:prstGeom>
          <a:noFill/>
          <a:ln w="9525">
            <a:noFill/>
          </a:ln>
        </p:spPr>
      </p:pic>
      <p:sp>
        <p:nvSpPr>
          <p:cNvPr id="66566" name="文本框 2"/>
          <p:cNvSpPr/>
          <p:nvPr/>
        </p:nvSpPr>
        <p:spPr>
          <a:xfrm>
            <a:off x="5039360" y="1477010"/>
            <a:ext cx="3853180" cy="1071880"/>
          </a:xfrm>
          <a:prstGeom prst="rect">
            <a:avLst/>
          </a:prstGeom>
          <a:noFill/>
          <a:ln w="9525">
            <a:noFill/>
          </a:ln>
        </p:spPr>
        <p:txBody>
          <a:bodyPr wrap="square" anchor="t">
            <a:spAutoFit/>
          </a:bodyPr>
          <a:lstStyle/>
          <a:p>
            <a:pPr lvl="0" indent="0">
              <a:lnSpc>
                <a:spcPct val="140000"/>
              </a:lnSpc>
            </a:pPr>
            <a:r>
              <a:rPr lang="zh-CN" altLang="en-US" b="1" dirty="0">
                <a:solidFill>
                  <a:srgbClr val="000000"/>
                </a:solidFill>
                <a:latin typeface="微软雅黑" panose="020B0503020204020204" pitchFamily="2" charset="-122"/>
                <a:ea typeface="微软雅黑" panose="020B0503020204020204" pitchFamily="2" charset="-122"/>
                <a:sym typeface="宋体" panose="02010600030101010101" pitchFamily="2" charset="-122"/>
              </a:rPr>
              <a:t>标准：</a:t>
            </a:r>
            <a:r>
              <a:rPr lang="zh-CN" altLang="en-US" dirty="0">
                <a:solidFill>
                  <a:srgbClr val="000000"/>
                </a:solidFill>
                <a:latin typeface="微软雅黑" panose="020B0503020204020204" pitchFamily="2" charset="-122"/>
                <a:ea typeface="微软雅黑" panose="020B0503020204020204" pitchFamily="2" charset="-122"/>
                <a:sym typeface="宋体" panose="02010600030101010101" pitchFamily="2" charset="-122"/>
              </a:rPr>
              <a:t>标准机封及静环压盖完好，无腐蚀，</a:t>
            </a:r>
            <a:r>
              <a:rPr lang="zh-CN" altLang="en-US" dirty="0">
                <a:solidFill>
                  <a:schemeClr val="tx1"/>
                </a:solidFill>
                <a:latin typeface="微软雅黑" panose="020B0503020204020204" pitchFamily="2" charset="-122"/>
                <a:ea typeface="微软雅黑" panose="020B0503020204020204" pitchFamily="2" charset="-122"/>
                <a:sym typeface="宋体" panose="02010600030101010101" pitchFamily="2" charset="-122"/>
              </a:rPr>
              <a:t>单端面机封泄漏</a:t>
            </a:r>
            <a:r>
              <a:rPr lang="zh-CN" altLang="en-US" dirty="0">
                <a:solidFill>
                  <a:srgbClr val="000000"/>
                </a:solidFill>
                <a:latin typeface="微软雅黑" panose="020B0503020204020204" pitchFamily="2" charset="-122"/>
                <a:ea typeface="微软雅黑" panose="020B0503020204020204" pitchFamily="2" charset="-122"/>
                <a:sym typeface="宋体" panose="02010600030101010101" pitchFamily="2" charset="-122"/>
              </a:rPr>
              <a:t>量符合标准。</a:t>
            </a:r>
            <a:endPar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a:p>
            <a:pPr lvl="0" indent="0"/>
            <a:endParaRPr lang="zh-CN" altLang="en-US" sz="1400" dirty="0">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pic>
        <p:nvPicPr>
          <p:cNvPr id="66567" name="图片 16" descr="IMG_20150516_154710.jpg"/>
          <p:cNvPicPr/>
          <p:nvPr/>
        </p:nvPicPr>
        <p:blipFill>
          <a:blip r:embed="rId2" cstate="print"/>
          <a:stretch>
            <a:fillRect/>
          </a:stretch>
        </p:blipFill>
        <p:spPr>
          <a:xfrm>
            <a:off x="5166043" y="2524125"/>
            <a:ext cx="3600000" cy="3600000"/>
          </a:xfrm>
          <a:prstGeom prst="rect">
            <a:avLst/>
          </a:prstGeom>
          <a:noFill/>
          <a:ln w="9525">
            <a:noFill/>
          </a:ln>
        </p:spPr>
      </p:pic>
      <p:sp>
        <p:nvSpPr>
          <p:cNvPr id="66568" name="TextBox 22"/>
          <p:cNvSpPr/>
          <p:nvPr/>
        </p:nvSpPr>
        <p:spPr>
          <a:xfrm>
            <a:off x="350838" y="93663"/>
            <a:ext cx="2093912" cy="457200"/>
          </a:xfrm>
          <a:prstGeom prst="rect">
            <a:avLst/>
          </a:prstGeom>
          <a:solidFill>
            <a:srgbClr val="E9EAE9"/>
          </a:solidFill>
          <a:ln w="9525">
            <a:noFill/>
          </a:ln>
        </p:spPr>
        <p:txBody>
          <a:bodyPr anchor="t">
            <a:spAutoFit/>
          </a:bodyPr>
          <a:lstStyle/>
          <a:p>
            <a:pPr lvl="0" indent="0" algn="ctr"/>
            <a:r>
              <a:rPr lang="zh-CN" altLang="en-US" sz="2400" b="1" dirty="0">
                <a:solidFill>
                  <a:srgbClr val="000000"/>
                </a:solidFill>
                <a:ea typeface="宋体" panose="02010600030101010101" pitchFamily="2" charset="-122"/>
                <a:sym typeface="Arial" panose="020B0604020202020204" pitchFamily="34" charset="0"/>
              </a:rPr>
              <a:t>八、跑冒滴漏</a:t>
            </a:r>
            <a:endParaRPr lang="zh-CN" altLang="en-US" sz="2400" b="1" dirty="0">
              <a:solidFill>
                <a:srgbClr val="000000"/>
              </a:solidFill>
              <a:ea typeface="宋体" panose="02010600030101010101" pitchFamily="2" charset="-122"/>
              <a:sym typeface="Arial" panose="020B0604020202020204" pitchFamily="34" charset="0"/>
            </a:endParaRPr>
          </a:p>
        </p:txBody>
      </p:sp>
      <p:sp>
        <p:nvSpPr>
          <p:cNvPr id="66569" name="圆角矩形标注 4"/>
          <p:cNvSpPr/>
          <p:nvPr/>
        </p:nvSpPr>
        <p:spPr>
          <a:xfrm>
            <a:off x="966788" y="3665538"/>
            <a:ext cx="984250" cy="354012"/>
          </a:xfrm>
          <a:prstGeom prst="wedgeRoundRectCallout">
            <a:avLst>
              <a:gd name="adj1" fmla="val 61861"/>
              <a:gd name="adj2" fmla="val -120014"/>
              <a:gd name="adj3" fmla="val 16667"/>
            </a:avLst>
          </a:prstGeom>
          <a:noFill/>
          <a:ln w="28575" cap="flat" cmpd="sng">
            <a:solidFill>
              <a:srgbClr val="FF0000"/>
            </a:solidFill>
            <a:prstDash val="solid"/>
            <a:bevel/>
            <a:headEnd type="none" w="med" len="med"/>
            <a:tailEnd type="none" w="med" len="med"/>
          </a:ln>
        </p:spPr>
        <p:txBody>
          <a:bodyPr anchor="ctr"/>
          <a:lstStyle/>
          <a:p>
            <a:pPr lvl="0" indent="0" algn="ctr"/>
            <a:r>
              <a:rPr lang="zh-CN" altLang="en-US" sz="1400" dirty="0">
                <a:solidFill>
                  <a:srgbClr val="000000"/>
                </a:solidFill>
                <a:ea typeface="宋体" panose="02010600030101010101" pitchFamily="2" charset="-122"/>
              </a:rPr>
              <a:t>机封漏水</a:t>
            </a:r>
            <a:endParaRPr lang="zh-CN" altLang="en-US" sz="1400" dirty="0">
              <a:solidFill>
                <a:srgbClr val="000000"/>
              </a:solidFill>
              <a:ea typeface="宋体" panose="02010600030101010101" pitchFamily="2" charset="-122"/>
            </a:endParaRPr>
          </a:p>
        </p:txBody>
      </p:sp>
      <p:sp>
        <p:nvSpPr>
          <p:cNvPr id="66570" name="圆角矩形标注 3"/>
          <p:cNvSpPr/>
          <p:nvPr/>
        </p:nvSpPr>
        <p:spPr>
          <a:xfrm>
            <a:off x="5407343" y="4845685"/>
            <a:ext cx="1108075" cy="354013"/>
          </a:xfrm>
          <a:prstGeom prst="wedgeRoundRectCallout">
            <a:avLst>
              <a:gd name="adj1" fmla="val 2579"/>
              <a:gd name="adj2" fmla="val -254106"/>
              <a:gd name="adj3" fmla="val 16667"/>
            </a:avLst>
          </a:prstGeom>
          <a:solidFill>
            <a:srgbClr val="FFFF00"/>
          </a:solidFill>
          <a:ln w="28575" cap="flat" cmpd="sng">
            <a:solidFill>
              <a:srgbClr val="FFFF00"/>
            </a:solidFill>
            <a:prstDash val="solid"/>
            <a:bevel/>
            <a:headEnd type="none" w="med" len="med"/>
            <a:tailEnd type="none" w="med" len="med"/>
          </a:ln>
        </p:spPr>
        <p:txBody>
          <a:bodyPr anchor="ctr"/>
          <a:lstStyle/>
          <a:p>
            <a:pPr lvl="0" indent="0" algn="ctr"/>
            <a:r>
              <a:rPr lang="zh-CN" altLang="en-US" sz="1400" dirty="0">
                <a:solidFill>
                  <a:srgbClr val="000000"/>
                </a:solidFill>
                <a:ea typeface="宋体" panose="02010600030101010101" pitchFamily="2" charset="-122"/>
              </a:rPr>
              <a:t>符合标准</a:t>
            </a:r>
            <a:endParaRPr lang="zh-CN" altLang="en-US" sz="1400" dirty="0">
              <a:solidFill>
                <a:srgbClr val="000000"/>
              </a:solidFill>
              <a:ea typeface="宋体" panose="02010600030101010101" pitchFamily="2" charset="-122"/>
            </a:endParaRPr>
          </a:p>
        </p:txBody>
      </p:sp>
      <p:grpSp>
        <p:nvGrpSpPr>
          <p:cNvPr id="16390" name="组合 16390"/>
          <p:cNvGrpSpPr/>
          <p:nvPr/>
        </p:nvGrpSpPr>
        <p:grpSpPr>
          <a:xfrm>
            <a:off x="4512310" y="1637030"/>
            <a:ext cx="142875" cy="4828540"/>
            <a:chOff x="0" y="0"/>
            <a:chExt cx="142876" cy="5857892"/>
          </a:xfrm>
        </p:grpSpPr>
        <p:sp>
          <p:nvSpPr>
            <p:cNvPr id="16391" name="矩形 7"/>
            <p:cNvSpPr/>
            <p:nvPr/>
          </p:nvSpPr>
          <p:spPr>
            <a:xfrm flipH="1">
              <a:off x="0" y="0"/>
              <a:ext cx="71439" cy="5857892"/>
            </a:xfrm>
            <a:prstGeom prst="rect">
              <a:avLst/>
            </a:prstGeom>
            <a:solidFill>
              <a:srgbClr val="FF000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FFFFFF"/>
                </a:solidFill>
                <a:ea typeface="宋体" panose="02010600030101010101" pitchFamily="2" charset="-122"/>
              </a:endParaRPr>
            </a:p>
          </p:txBody>
        </p:sp>
        <p:sp>
          <p:nvSpPr>
            <p:cNvPr id="16392" name="矩形 8"/>
            <p:cNvSpPr/>
            <p:nvPr/>
          </p:nvSpPr>
          <p:spPr>
            <a:xfrm flipH="1">
              <a:off x="71439" y="0"/>
              <a:ext cx="71437" cy="5857892"/>
            </a:xfrm>
            <a:prstGeom prst="rect">
              <a:avLst/>
            </a:prstGeom>
            <a:solidFill>
              <a:srgbClr val="00B05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00B050"/>
                </a:solidFill>
                <a:ea typeface="宋体" panose="02010600030101010101" pitchFamily="2" charset="-122"/>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TextBox 5"/>
          <p:cNvSpPr/>
          <p:nvPr/>
        </p:nvSpPr>
        <p:spPr>
          <a:xfrm>
            <a:off x="8286750" y="6357938"/>
            <a:ext cx="319088" cy="369887"/>
          </a:xfrm>
          <a:prstGeom prst="rect">
            <a:avLst/>
          </a:prstGeom>
          <a:noFill/>
          <a:ln w="9525">
            <a:noFill/>
          </a:ln>
        </p:spPr>
        <p:txBody>
          <a:bodyPr wrap="none" anchor="t">
            <a:spAutoFit/>
          </a:bodyPr>
          <a:lstStyle/>
          <a:p>
            <a:pPr lvl="0" indent="0"/>
            <a:r>
              <a:rPr lang="en-US" altLang="x-none"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2</a:t>
            </a:r>
            <a:endPar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 name="文本框 2"/>
          <p:cNvSpPr txBox="1"/>
          <p:nvPr/>
        </p:nvSpPr>
        <p:spPr>
          <a:xfrm>
            <a:off x="179512" y="112576"/>
            <a:ext cx="2880320" cy="369332"/>
          </a:xfrm>
          <a:prstGeom prst="rect">
            <a:avLst/>
          </a:prstGeom>
          <a:noFill/>
        </p:spPr>
        <p:txBody>
          <a:bodyPr wrap="square" rtlCol="0">
            <a:spAutoFit/>
          </a:bodyPr>
          <a:lstStyle/>
          <a:p>
            <a:r>
              <a:rPr lang="zh-CN" altLang="en-US" dirty="0"/>
              <a:t>风险矩阵</a:t>
            </a:r>
            <a:endParaRPr lang="zh-CN" altLang="en-US" dirty="0"/>
          </a:p>
        </p:txBody>
      </p:sp>
      <p:pic>
        <p:nvPicPr>
          <p:cNvPr id="7" name="图片 6"/>
          <p:cNvPicPr>
            <a:picLocks noChangeAspect="1"/>
          </p:cNvPicPr>
          <p:nvPr/>
        </p:nvPicPr>
        <p:blipFill>
          <a:blip r:embed="rId1" cstate="print">
            <a:clrChange>
              <a:clrFrom>
                <a:srgbClr val="FFFFFF">
                  <a:alpha val="100000"/>
                </a:srgbClr>
              </a:clrFrom>
              <a:clrTo>
                <a:srgbClr val="FFFFFF">
                  <a:alpha val="100000"/>
                  <a:alpha val="0"/>
                </a:srgbClr>
              </a:clrTo>
            </a:clrChange>
          </a:blip>
          <a:stretch>
            <a:fillRect/>
          </a:stretch>
        </p:blipFill>
        <p:spPr>
          <a:xfrm>
            <a:off x="1623406" y="1052736"/>
            <a:ext cx="5888789" cy="4972851"/>
          </a:xfrm>
          <a:prstGeom prst="rect">
            <a:avLst/>
          </a:prstGeom>
          <a:noFill/>
          <a:ln w="9525">
            <a:noFill/>
          </a:ln>
        </p:spPr>
      </p:pic>
    </p:spTree>
  </p:cSld>
  <p:clrMapOvr>
    <a:masterClrMapping/>
  </p:clrMapOvr>
  <p:transition>
    <p:comb/>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图片 3" descr="917819488091203968"/>
          <p:cNvPicPr/>
          <p:nvPr/>
        </p:nvPicPr>
        <p:blipFill>
          <a:blip r:embed="rId1" cstate="email"/>
          <a:srcRect/>
          <a:stretch>
            <a:fillRect/>
          </a:stretch>
        </p:blipFill>
        <p:spPr>
          <a:xfrm>
            <a:off x="521970" y="2471103"/>
            <a:ext cx="3600000" cy="3600000"/>
          </a:xfrm>
          <a:prstGeom prst="rect">
            <a:avLst/>
          </a:prstGeom>
          <a:noFill/>
          <a:ln w="9525">
            <a:noFill/>
          </a:ln>
        </p:spPr>
      </p:pic>
      <p:pic>
        <p:nvPicPr>
          <p:cNvPr id="67586" name="图片 4" descr="583370286130017392"/>
          <p:cNvPicPr/>
          <p:nvPr/>
        </p:nvPicPr>
        <p:blipFill>
          <a:blip r:embed="rId2" cstate="email"/>
          <a:srcRect/>
          <a:stretch>
            <a:fillRect/>
          </a:stretch>
        </p:blipFill>
        <p:spPr>
          <a:xfrm>
            <a:off x="5073015" y="2471420"/>
            <a:ext cx="3600000" cy="3600000"/>
          </a:xfrm>
          <a:prstGeom prst="rect">
            <a:avLst/>
          </a:prstGeom>
          <a:noFill/>
          <a:ln w="9525">
            <a:noFill/>
          </a:ln>
        </p:spPr>
      </p:pic>
      <p:sp>
        <p:nvSpPr>
          <p:cNvPr id="67587" name="文本框 7"/>
          <p:cNvSpPr/>
          <p:nvPr/>
        </p:nvSpPr>
        <p:spPr>
          <a:xfrm>
            <a:off x="521653" y="1426210"/>
            <a:ext cx="4160837" cy="658813"/>
          </a:xfrm>
          <a:prstGeom prst="rect">
            <a:avLst/>
          </a:prstGeom>
          <a:noFill/>
          <a:ln w="9525">
            <a:noFill/>
          </a:ln>
        </p:spPr>
        <p:txBody>
          <a:bodyPr anchor="t">
            <a:spAutoFit/>
          </a:bodyPr>
          <a:lstStyle/>
          <a:p>
            <a:pPr lvl="0" indent="0"/>
            <a:r>
              <a:rPr lang="zh-CN" altLang="en-US"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隐患：</a:t>
            </a:r>
            <a:r>
              <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法兰漏油。</a:t>
            </a:r>
            <a:endPar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a:p>
            <a:pPr lvl="0" indent="0"/>
            <a:r>
              <a:rPr lang="zh-CN" altLang="en-US"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危害：</a:t>
            </a:r>
            <a:r>
              <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发生火险。</a:t>
            </a:r>
            <a:endPar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67588" name="文本框 99"/>
          <p:cNvSpPr/>
          <p:nvPr/>
        </p:nvSpPr>
        <p:spPr>
          <a:xfrm>
            <a:off x="4907915" y="1426210"/>
            <a:ext cx="3929063" cy="658813"/>
          </a:xfrm>
          <a:prstGeom prst="rect">
            <a:avLst/>
          </a:prstGeom>
          <a:noFill/>
          <a:ln w="9525">
            <a:noFill/>
          </a:ln>
        </p:spPr>
        <p:txBody>
          <a:bodyPr anchor="t">
            <a:spAutoFit/>
          </a:bodyPr>
          <a:lstStyle/>
          <a:p>
            <a:pPr lvl="0" indent="0"/>
            <a:r>
              <a:rPr lang="zh-CN" altLang="en-US"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标准：</a:t>
            </a:r>
            <a:r>
              <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无漏油</a:t>
            </a:r>
            <a:endPar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a:p>
            <a:pPr lvl="0" indent="0"/>
            <a:endParaRPr lang="zh-CN" altLang="en-US" dirty="0">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sp>
        <p:nvSpPr>
          <p:cNvPr id="67589" name="TextBox 22"/>
          <p:cNvSpPr/>
          <p:nvPr/>
        </p:nvSpPr>
        <p:spPr>
          <a:xfrm>
            <a:off x="350838" y="93663"/>
            <a:ext cx="2093912" cy="457200"/>
          </a:xfrm>
          <a:prstGeom prst="rect">
            <a:avLst/>
          </a:prstGeom>
          <a:solidFill>
            <a:srgbClr val="E9EAE9"/>
          </a:solidFill>
          <a:ln w="9525">
            <a:noFill/>
          </a:ln>
        </p:spPr>
        <p:txBody>
          <a:bodyPr anchor="t">
            <a:spAutoFit/>
          </a:bodyPr>
          <a:lstStyle/>
          <a:p>
            <a:pPr lvl="0" indent="0" algn="ctr"/>
            <a:r>
              <a:rPr lang="zh-CN" altLang="en-US" sz="2400" b="1" dirty="0">
                <a:solidFill>
                  <a:srgbClr val="000000"/>
                </a:solidFill>
                <a:ea typeface="宋体" panose="02010600030101010101" pitchFamily="2" charset="-122"/>
                <a:sym typeface="Arial" panose="020B0604020202020204" pitchFamily="34" charset="0"/>
              </a:rPr>
              <a:t>八、跑冒滴漏</a:t>
            </a:r>
            <a:endParaRPr lang="zh-CN" altLang="en-US" sz="2400" b="1" dirty="0">
              <a:solidFill>
                <a:srgbClr val="000000"/>
              </a:solidFill>
              <a:ea typeface="宋体" panose="02010600030101010101" pitchFamily="2" charset="-122"/>
              <a:sym typeface="Arial" panose="020B0604020202020204" pitchFamily="34" charset="0"/>
            </a:endParaRPr>
          </a:p>
        </p:txBody>
      </p:sp>
      <p:grpSp>
        <p:nvGrpSpPr>
          <p:cNvPr id="67590" name="组合 67590"/>
          <p:cNvGrpSpPr/>
          <p:nvPr/>
        </p:nvGrpSpPr>
        <p:grpSpPr>
          <a:xfrm>
            <a:off x="4464685" y="1337310"/>
            <a:ext cx="142875" cy="5041900"/>
            <a:chOff x="0" y="0"/>
            <a:chExt cx="142876" cy="5857892"/>
          </a:xfrm>
        </p:grpSpPr>
        <p:sp>
          <p:nvSpPr>
            <p:cNvPr id="67591" name="矩形 6"/>
            <p:cNvSpPr/>
            <p:nvPr/>
          </p:nvSpPr>
          <p:spPr>
            <a:xfrm flipH="1">
              <a:off x="0" y="0"/>
              <a:ext cx="71439" cy="5857892"/>
            </a:xfrm>
            <a:prstGeom prst="rect">
              <a:avLst/>
            </a:prstGeom>
            <a:solidFill>
              <a:srgbClr val="FF000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FFFFFF"/>
                </a:solidFill>
                <a:ea typeface="宋体" panose="02010600030101010101" pitchFamily="2" charset="-122"/>
              </a:endParaRPr>
            </a:p>
          </p:txBody>
        </p:sp>
        <p:sp>
          <p:nvSpPr>
            <p:cNvPr id="67592" name="矩形 9"/>
            <p:cNvSpPr/>
            <p:nvPr/>
          </p:nvSpPr>
          <p:spPr>
            <a:xfrm flipH="1">
              <a:off x="71439" y="0"/>
              <a:ext cx="71437" cy="5857892"/>
            </a:xfrm>
            <a:prstGeom prst="rect">
              <a:avLst/>
            </a:prstGeom>
            <a:solidFill>
              <a:srgbClr val="00B05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00B050"/>
                </a:solidFill>
                <a:ea typeface="宋体" panose="02010600030101010101" pitchFamily="2" charset="-122"/>
              </a:endParaRPr>
            </a:p>
          </p:txBody>
        </p:sp>
      </p:grpSp>
      <p:sp>
        <p:nvSpPr>
          <p:cNvPr id="67593" name="圆角矩形标注 4"/>
          <p:cNvSpPr/>
          <p:nvPr/>
        </p:nvSpPr>
        <p:spPr>
          <a:xfrm>
            <a:off x="2867025" y="4932363"/>
            <a:ext cx="1108075" cy="354012"/>
          </a:xfrm>
          <a:prstGeom prst="wedgeRoundRectCallout">
            <a:avLst>
              <a:gd name="adj1" fmla="val 2579"/>
              <a:gd name="adj2" fmla="val -254106"/>
              <a:gd name="adj3" fmla="val 16667"/>
            </a:avLst>
          </a:prstGeom>
          <a:noFill/>
          <a:ln w="28575" cap="flat" cmpd="sng">
            <a:solidFill>
              <a:srgbClr val="FF0000"/>
            </a:solidFill>
            <a:prstDash val="solid"/>
            <a:bevel/>
            <a:headEnd type="none" w="med" len="med"/>
            <a:tailEnd type="none" w="med" len="med"/>
          </a:ln>
        </p:spPr>
        <p:txBody>
          <a:bodyPr anchor="ctr"/>
          <a:lstStyle/>
          <a:p>
            <a:pPr lvl="0" indent="0" algn="ctr"/>
            <a:r>
              <a:rPr lang="zh-CN" altLang="en-US" sz="1400" dirty="0">
                <a:solidFill>
                  <a:srgbClr val="000000"/>
                </a:solidFill>
                <a:ea typeface="宋体" panose="02010600030101010101" pitchFamily="2" charset="-122"/>
              </a:rPr>
              <a:t>法兰漏油</a:t>
            </a:r>
            <a:endParaRPr lang="zh-CN" altLang="en-US" sz="1400" dirty="0">
              <a:solidFill>
                <a:srgbClr val="000000"/>
              </a:solidFill>
              <a:ea typeface="宋体" panose="02010600030101010101" pitchFamily="2" charset="-122"/>
            </a:endParaRPr>
          </a:p>
        </p:txBody>
      </p:sp>
      <p:sp>
        <p:nvSpPr>
          <p:cNvPr id="67594" name="圆角矩形标注 2"/>
          <p:cNvSpPr/>
          <p:nvPr/>
        </p:nvSpPr>
        <p:spPr>
          <a:xfrm>
            <a:off x="5468938" y="4702175"/>
            <a:ext cx="1108075" cy="352425"/>
          </a:xfrm>
          <a:prstGeom prst="wedgeRoundRectCallout">
            <a:avLst>
              <a:gd name="adj1" fmla="val 2579"/>
              <a:gd name="adj2" fmla="val -254106"/>
              <a:gd name="adj3" fmla="val 16667"/>
            </a:avLst>
          </a:prstGeom>
          <a:solidFill>
            <a:srgbClr val="FFFF00"/>
          </a:solidFill>
          <a:ln w="28575" cap="flat" cmpd="sng">
            <a:solidFill>
              <a:srgbClr val="FFFF00"/>
            </a:solidFill>
            <a:prstDash val="solid"/>
            <a:bevel/>
            <a:headEnd type="none" w="med" len="med"/>
            <a:tailEnd type="none" w="med" len="med"/>
          </a:ln>
        </p:spPr>
        <p:txBody>
          <a:bodyPr anchor="ctr"/>
          <a:lstStyle/>
          <a:p>
            <a:pPr lvl="0" indent="0" algn="ctr"/>
            <a:r>
              <a:rPr lang="zh-CN" altLang="en-US" sz="1400" dirty="0">
                <a:solidFill>
                  <a:srgbClr val="000000"/>
                </a:solidFill>
                <a:ea typeface="宋体" panose="02010600030101010101" pitchFamily="2" charset="-122"/>
              </a:rPr>
              <a:t>无漏油</a:t>
            </a:r>
            <a:endParaRPr lang="zh-CN" altLang="en-US" sz="1400" dirty="0">
              <a:solidFill>
                <a:srgbClr val="000000"/>
              </a:solidFill>
              <a:ea typeface="宋体" panose="02010600030101010101" pitchFamily="2" charset="-122"/>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文本占位符 2"/>
          <p:cNvSpPr/>
          <p:nvPr/>
        </p:nvSpPr>
        <p:spPr>
          <a:xfrm>
            <a:off x="563880" y="953135"/>
            <a:ext cx="3816350" cy="1186815"/>
          </a:xfrm>
          <a:prstGeom prst="rect">
            <a:avLst/>
          </a:prstGeom>
          <a:noFill/>
          <a:ln w="9525">
            <a:noFill/>
          </a:ln>
        </p:spPr>
        <p:txBody>
          <a:bodyPr anchor="b"/>
          <a:lstStyle/>
          <a:p>
            <a:pPr lvl="0" indent="0">
              <a:lnSpc>
                <a:spcPct val="125000"/>
              </a:lnSpc>
              <a:spcBef>
                <a:spcPts val="0"/>
              </a:spcBef>
              <a:buFont typeface="Wingdings" panose="05000000000000000000" pitchFamily="2" charset="2"/>
              <a:buNone/>
            </a:pPr>
            <a:r>
              <a:rPr lang="zh-CN" altLang="en-US" b="1" dirty="0">
                <a:latin typeface="微软雅黑" panose="020B0503020204020204" pitchFamily="2" charset="-122"/>
                <a:ea typeface="微软雅黑" panose="020B0503020204020204" pitchFamily="2" charset="-122"/>
                <a:sym typeface="Arial" panose="020B0604020202020204" pitchFamily="34" charset="0"/>
              </a:rPr>
              <a:t>隐患：</a:t>
            </a:r>
            <a:r>
              <a:rPr lang="zh-CN" altLang="en-US" dirty="0">
                <a:latin typeface="微软雅黑" panose="020B0503020204020204" pitchFamily="2" charset="-122"/>
                <a:ea typeface="微软雅黑" panose="020B0503020204020204" pitchFamily="2" charset="-122"/>
                <a:sym typeface="Arial" panose="020B0604020202020204" pitchFamily="34" charset="0"/>
              </a:rPr>
              <a:t>漏水、漏料、渗油。</a:t>
            </a:r>
            <a:endParaRPr lang="en-US" altLang="x-none" dirty="0">
              <a:latin typeface="微软雅黑" panose="020B0503020204020204" pitchFamily="2" charset="-122"/>
              <a:ea typeface="微软雅黑" panose="020B0503020204020204" pitchFamily="2" charset="-122"/>
              <a:sym typeface="Arial" panose="020B0604020202020204" pitchFamily="34" charset="0"/>
            </a:endParaRPr>
          </a:p>
          <a:p>
            <a:pPr lvl="0" indent="0">
              <a:lnSpc>
                <a:spcPct val="125000"/>
              </a:lnSpc>
              <a:spcBef>
                <a:spcPts val="0"/>
              </a:spcBef>
              <a:buFont typeface="Wingdings" panose="05000000000000000000" pitchFamily="2" charset="2"/>
              <a:buNone/>
            </a:pPr>
            <a:r>
              <a:rPr lang="zh-CN" altLang="en-US" b="1" dirty="0">
                <a:latin typeface="微软雅黑" panose="020B0503020204020204" pitchFamily="2" charset="-122"/>
                <a:ea typeface="微软雅黑" panose="020B0503020204020204" pitchFamily="2" charset="-122"/>
                <a:sym typeface="Arial" panose="020B0604020202020204" pitchFamily="34" charset="0"/>
              </a:rPr>
              <a:t>危害：</a:t>
            </a:r>
            <a:r>
              <a:rPr lang="zh-CN" altLang="en-US" dirty="0">
                <a:latin typeface="微软雅黑" panose="020B0503020204020204" pitchFamily="2" charset="-122"/>
                <a:ea typeface="微软雅黑" panose="020B0503020204020204" pitchFamily="2" charset="-122"/>
                <a:sym typeface="Arial" panose="020B0604020202020204" pitchFamily="34" charset="0"/>
              </a:rPr>
              <a:t>污染环境、易燃物料泄漏易导致安全事故发生。</a:t>
            </a:r>
            <a:endParaRPr lang="zh-CN" altLang="en-US" dirty="0">
              <a:solidFill>
                <a:srgbClr val="FF0000"/>
              </a:solidFill>
              <a:latin typeface="微软雅黑" panose="020B0503020204020204" pitchFamily="2" charset="-122"/>
              <a:ea typeface="微软雅黑" panose="020B0503020204020204" pitchFamily="2" charset="-122"/>
              <a:sym typeface="Arial" panose="020B0604020202020204" pitchFamily="34" charset="0"/>
            </a:endParaRPr>
          </a:p>
        </p:txBody>
      </p:sp>
      <p:sp>
        <p:nvSpPr>
          <p:cNvPr id="68610" name="文本占位符 2"/>
          <p:cNvSpPr/>
          <p:nvPr/>
        </p:nvSpPr>
        <p:spPr>
          <a:xfrm>
            <a:off x="5111750" y="1073150"/>
            <a:ext cx="3816350" cy="702310"/>
          </a:xfrm>
          <a:prstGeom prst="rect">
            <a:avLst/>
          </a:prstGeom>
          <a:noFill/>
          <a:ln w="9525">
            <a:noFill/>
          </a:ln>
        </p:spPr>
        <p:txBody>
          <a:bodyPr anchor="b"/>
          <a:lstStyle/>
          <a:p>
            <a:pPr lvl="0" indent="0">
              <a:lnSpc>
                <a:spcPct val="140000"/>
              </a:lnSpc>
              <a:spcBef>
                <a:spcPct val="20000"/>
              </a:spcBef>
              <a:buFont typeface="Wingdings" panose="05000000000000000000" pitchFamily="2" charset="2"/>
              <a:buNone/>
            </a:pPr>
            <a:r>
              <a:rPr lang="zh-CN" altLang="en-US" b="1" dirty="0">
                <a:latin typeface="微软雅黑" panose="020B0503020204020204" pitchFamily="2" charset="-122"/>
                <a:ea typeface="微软雅黑" panose="020B0503020204020204" pitchFamily="2" charset="-122"/>
                <a:sym typeface="Arial" panose="020B0604020202020204" pitchFamily="34" charset="0"/>
              </a:rPr>
              <a:t>标准：</a:t>
            </a:r>
            <a:r>
              <a:rPr lang="zh-CN" altLang="en-US" dirty="0">
                <a:latin typeface="微软雅黑" panose="020B0503020204020204" pitchFamily="2" charset="-122"/>
                <a:ea typeface="微软雅黑" panose="020B0503020204020204" pitchFamily="2" charset="-122"/>
                <a:sym typeface="Arial" panose="020B0604020202020204" pitchFamily="34" charset="0"/>
              </a:rPr>
              <a:t>管道焊口、法兰等连接件无泄漏。</a:t>
            </a:r>
            <a:endParaRPr lang="zh-CN" altLang="en-US" dirty="0">
              <a:solidFill>
                <a:srgbClr val="FF0000"/>
              </a:solidFill>
              <a:latin typeface="微软雅黑" panose="020B0503020204020204" pitchFamily="2" charset="-122"/>
              <a:ea typeface="微软雅黑" panose="020B0503020204020204" pitchFamily="2" charset="-122"/>
              <a:sym typeface="Arial" panose="020B0604020202020204" pitchFamily="34" charset="0"/>
            </a:endParaRPr>
          </a:p>
        </p:txBody>
      </p:sp>
      <p:grpSp>
        <p:nvGrpSpPr>
          <p:cNvPr id="68611" name="组合 68611"/>
          <p:cNvGrpSpPr/>
          <p:nvPr/>
        </p:nvGrpSpPr>
        <p:grpSpPr>
          <a:xfrm>
            <a:off x="4530090" y="1073150"/>
            <a:ext cx="142875" cy="5362575"/>
            <a:chOff x="0" y="0"/>
            <a:chExt cx="142876" cy="5857892"/>
          </a:xfrm>
        </p:grpSpPr>
        <p:sp>
          <p:nvSpPr>
            <p:cNvPr id="68612" name="矩形 17"/>
            <p:cNvSpPr/>
            <p:nvPr/>
          </p:nvSpPr>
          <p:spPr>
            <a:xfrm flipH="1">
              <a:off x="0" y="0"/>
              <a:ext cx="71438" cy="5857892"/>
            </a:xfrm>
            <a:prstGeom prst="rect">
              <a:avLst/>
            </a:prstGeom>
            <a:solidFill>
              <a:srgbClr val="FF000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FFFFFF"/>
                </a:solidFill>
                <a:ea typeface="宋体" panose="02010600030101010101" pitchFamily="2" charset="-122"/>
              </a:endParaRPr>
            </a:p>
          </p:txBody>
        </p:sp>
        <p:sp>
          <p:nvSpPr>
            <p:cNvPr id="68613" name="矩形 18"/>
            <p:cNvSpPr/>
            <p:nvPr/>
          </p:nvSpPr>
          <p:spPr>
            <a:xfrm flipH="1">
              <a:off x="71438" y="0"/>
              <a:ext cx="71438" cy="5857892"/>
            </a:xfrm>
            <a:prstGeom prst="rect">
              <a:avLst/>
            </a:prstGeom>
            <a:solidFill>
              <a:srgbClr val="00B050"/>
            </a:solidFill>
            <a:ln w="12700" cap="flat" cmpd="sng">
              <a:solidFill>
                <a:srgbClr val="005D5D"/>
              </a:solidFill>
              <a:prstDash val="solid"/>
              <a:miter/>
              <a:headEnd type="none" w="med" len="med"/>
              <a:tailEnd type="none" w="med" len="med"/>
            </a:ln>
          </p:spPr>
          <p:txBody>
            <a:bodyPr anchor="ctr"/>
            <a:lstStyle/>
            <a:p>
              <a:pPr lvl="0" indent="0" algn="ctr"/>
              <a:endParaRPr lang="zh-CN" altLang="en-US">
                <a:solidFill>
                  <a:srgbClr val="00B050"/>
                </a:solidFill>
                <a:ea typeface="宋体" panose="02010600030101010101" pitchFamily="2" charset="-122"/>
              </a:endParaRPr>
            </a:p>
          </p:txBody>
        </p:sp>
      </p:grpSp>
      <p:pic>
        <p:nvPicPr>
          <p:cNvPr id="68614" name="图片 20" descr="QQ图片20110910140810.jpg"/>
          <p:cNvPicPr/>
          <p:nvPr/>
        </p:nvPicPr>
        <p:blipFill>
          <a:blip r:embed="rId1" cstate="email"/>
          <a:stretch>
            <a:fillRect/>
          </a:stretch>
        </p:blipFill>
        <p:spPr>
          <a:xfrm>
            <a:off x="563563" y="2376488"/>
            <a:ext cx="3600000" cy="3600000"/>
          </a:xfrm>
          <a:prstGeom prst="rect">
            <a:avLst/>
          </a:prstGeom>
          <a:noFill/>
          <a:ln w="9525">
            <a:noFill/>
          </a:ln>
        </p:spPr>
      </p:pic>
      <p:sp>
        <p:nvSpPr>
          <p:cNvPr id="68615" name="圆角矩形标注 13"/>
          <p:cNvSpPr/>
          <p:nvPr/>
        </p:nvSpPr>
        <p:spPr>
          <a:xfrm>
            <a:off x="142875" y="3429000"/>
            <a:ext cx="571500" cy="2879725"/>
          </a:xfrm>
          <a:prstGeom prst="wedgeRoundRectCallout">
            <a:avLst>
              <a:gd name="adj1" fmla="val 310134"/>
              <a:gd name="adj2" fmla="val -33097"/>
              <a:gd name="adj3" fmla="val 16667"/>
            </a:avLst>
          </a:prstGeom>
          <a:noFill/>
          <a:ln w="38100" cap="flat" cmpd="sng">
            <a:solidFill>
              <a:srgbClr val="FF0000"/>
            </a:solidFill>
            <a:prstDash val="solid"/>
            <a:bevel/>
            <a:headEnd type="none" w="med" len="med"/>
            <a:tailEnd type="none" w="med" len="med"/>
          </a:ln>
        </p:spPr>
        <p:txBody>
          <a:bodyPr anchor="ctr"/>
          <a:lstStyle/>
          <a:p>
            <a:pPr lvl="0" indent="0" algn="ctr"/>
            <a:r>
              <a:rPr lang="zh-CN" altLang="en-US" b="1" dirty="0">
                <a:ea typeface="宋体" panose="02010600030101010101" pitchFamily="2" charset="-122"/>
              </a:rPr>
              <a:t>机封冷却器法兰连接处</a:t>
            </a:r>
            <a:endParaRPr lang="zh-CN" altLang="en-US" b="1" dirty="0">
              <a:ea typeface="宋体" panose="02010600030101010101" pitchFamily="2" charset="-122"/>
            </a:endParaRPr>
          </a:p>
        </p:txBody>
      </p:sp>
      <p:pic>
        <p:nvPicPr>
          <p:cNvPr id="68616" name="图片 22" descr="QQ图片20110910140816.jpg"/>
          <p:cNvPicPr/>
          <p:nvPr/>
        </p:nvPicPr>
        <p:blipFill>
          <a:blip r:embed="rId2" cstate="email"/>
          <a:stretch>
            <a:fillRect/>
          </a:stretch>
        </p:blipFill>
        <p:spPr>
          <a:xfrm>
            <a:off x="5111433" y="2376805"/>
            <a:ext cx="3600000" cy="3600000"/>
          </a:xfrm>
          <a:prstGeom prst="rect">
            <a:avLst/>
          </a:prstGeom>
          <a:noFill/>
          <a:ln w="9525">
            <a:noFill/>
          </a:ln>
        </p:spPr>
      </p:pic>
      <p:sp>
        <p:nvSpPr>
          <p:cNvPr id="68617" name="圆角矩形标注 19"/>
          <p:cNvSpPr/>
          <p:nvPr/>
        </p:nvSpPr>
        <p:spPr>
          <a:xfrm>
            <a:off x="5003800" y="5803900"/>
            <a:ext cx="1857375" cy="504825"/>
          </a:xfrm>
          <a:prstGeom prst="wedgeRoundRectCallout">
            <a:avLst>
              <a:gd name="adj1" fmla="val 38130"/>
              <a:gd name="adj2" fmla="val -290681"/>
              <a:gd name="adj3" fmla="val 16667"/>
            </a:avLst>
          </a:prstGeom>
          <a:solidFill>
            <a:srgbClr val="FFFF00"/>
          </a:solidFill>
          <a:ln w="12700" cap="flat" cmpd="sng">
            <a:solidFill>
              <a:srgbClr val="005D5D"/>
            </a:solidFill>
            <a:prstDash val="solid"/>
            <a:miter/>
            <a:headEnd type="none" w="med" len="med"/>
            <a:tailEnd type="none" w="med" len="med"/>
          </a:ln>
        </p:spPr>
        <p:txBody>
          <a:bodyPr anchor="ctr"/>
          <a:lstStyle/>
          <a:p>
            <a:pPr lvl="0" indent="0" algn="ctr"/>
            <a:r>
              <a:rPr lang="zh-CN" altLang="en-US" b="1" dirty="0">
                <a:ea typeface="宋体" panose="02010600030101010101" pitchFamily="2" charset="-122"/>
              </a:rPr>
              <a:t>无漏料现象</a:t>
            </a:r>
            <a:endParaRPr lang="zh-CN" altLang="en-US" b="1" dirty="0">
              <a:ea typeface="宋体" panose="02010600030101010101" pitchFamily="2" charset="-122"/>
            </a:endParaRPr>
          </a:p>
        </p:txBody>
      </p:sp>
      <p:sp>
        <p:nvSpPr>
          <p:cNvPr id="68618" name="TextBox 22"/>
          <p:cNvSpPr/>
          <p:nvPr/>
        </p:nvSpPr>
        <p:spPr>
          <a:xfrm>
            <a:off x="350838" y="93663"/>
            <a:ext cx="2093912" cy="457200"/>
          </a:xfrm>
          <a:prstGeom prst="rect">
            <a:avLst/>
          </a:prstGeom>
          <a:solidFill>
            <a:srgbClr val="E9EAE9"/>
          </a:solidFill>
          <a:ln w="9525">
            <a:noFill/>
          </a:ln>
        </p:spPr>
        <p:txBody>
          <a:bodyPr anchor="t">
            <a:spAutoFit/>
          </a:bodyPr>
          <a:lstStyle/>
          <a:p>
            <a:pPr lvl="0" indent="0" algn="ctr"/>
            <a:r>
              <a:rPr lang="zh-CN" altLang="en-US" sz="2400" b="1" dirty="0">
                <a:solidFill>
                  <a:srgbClr val="000000"/>
                </a:solidFill>
                <a:ea typeface="宋体" panose="02010600030101010101" pitchFamily="2" charset="-122"/>
                <a:sym typeface="Arial" panose="020B0604020202020204" pitchFamily="34" charset="0"/>
              </a:rPr>
              <a:t>八、跑冒滴漏</a:t>
            </a:r>
            <a:endParaRPr lang="zh-CN" altLang="en-US" sz="2400" b="1" dirty="0">
              <a:solidFill>
                <a:srgbClr val="000000"/>
              </a:solidFill>
              <a:ea typeface="宋体" panose="02010600030101010101" pitchFamily="2" charset="-122"/>
              <a:sym typeface="Arial" panose="020B0604020202020204" pitchFamily="34"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970806"/>
            <a:ext cx="3963299" cy="884705"/>
          </a:xfrm>
        </p:spPr>
        <p:txBody>
          <a:bodyPr>
            <a:noAutofit/>
          </a:bodyPr>
          <a:lstStyle/>
          <a:p>
            <a:r>
              <a:rPr sz="4950" spc="180" dirty="0">
                <a:solidFill>
                  <a:schemeClr val="tx1">
                    <a:lumMod val="75000"/>
                    <a:lumOff val="25000"/>
                  </a:schemeClr>
                </a:solidFill>
                <a:latin typeface="微软雅黑" panose="020B0503020204020204" pitchFamily="2" charset="-122"/>
                <a:ea typeface="微软雅黑" panose="020B0503020204020204" pitchFamily="2" charset="-122"/>
                <a:cs typeface="微软雅黑" panose="020B0503020204020204" pitchFamily="2" charset="-122"/>
                <a:sym typeface="+mn-ea"/>
              </a:rPr>
              <a:t>感谢聆听</a:t>
            </a:r>
            <a:endParaRPr lang="zh-CN" altLang="en-US" sz="4950" spc="180" dirty="0">
              <a:solidFill>
                <a:schemeClr val="tx1">
                  <a:lumMod val="75000"/>
                  <a:lumOff val="25000"/>
                </a:schemeClr>
              </a:solidFill>
              <a:latin typeface="微软雅黑" panose="020B0503020204020204" pitchFamily="2" charset="-122"/>
              <a:ea typeface="微软雅黑" panose="020B0503020204020204" pitchFamily="2" charset="-122"/>
              <a:cs typeface="微软雅黑" panose="020B0503020204020204" pitchFamily="2" charset="-122"/>
              <a:sym typeface="+mn-ea"/>
            </a:endParaRPr>
          </a:p>
        </p:txBody>
      </p:sp>
      <p:sp>
        <p:nvSpPr>
          <p:cNvPr id="13" name="矩形 12"/>
          <p:cNvSpPr/>
          <p:nvPr>
            <p:custDataLst>
              <p:tags r:id="rId2"/>
            </p:custDataLst>
          </p:nvPr>
        </p:nvSpPr>
        <p:spPr>
          <a:xfrm>
            <a:off x="5983605" y="3969060"/>
            <a:ext cx="2845118" cy="1188132"/>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6066366" y="4231190"/>
            <a:ext cx="943451" cy="651986"/>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pitchFamily="2" charset="-122"/>
                <a:ea typeface="微软雅黑" panose="020B0503020204020204" pitchFamily="2" charset="-122"/>
              </a:rPr>
              <a:t>获取第一手安全资讯</a:t>
            </a:r>
            <a:endParaRPr lang="zh-CN" altLang="en-US" sz="1050" b="1" dirty="0">
              <a:solidFill>
                <a:schemeClr val="accent5">
                  <a:lumMod val="50000"/>
                </a:schemeClr>
              </a:solidFill>
              <a:latin typeface="微软雅黑" panose="020B0503020204020204" pitchFamily="2" charset="-122"/>
              <a:ea typeface="微软雅黑" panose="020B0503020204020204" pitchFamily="2"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277971" y="407688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310496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7056276" y="4908161"/>
            <a:ext cx="702078" cy="346075"/>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p:cNvSpPr>
          <p:nvPr>
            <p:ph type="ctrTitle"/>
          </p:nvPr>
        </p:nvSpPr>
        <p:spPr>
          <a:xfrm>
            <a:off x="674688" y="957263"/>
            <a:ext cx="7886700" cy="1325562"/>
          </a:xfrm>
          <a:noFill/>
          <a:ln>
            <a:noFill/>
          </a:ln>
        </p:spPr>
        <p:txBody>
          <a:bodyPr anchor="t"/>
          <a:lstStyle/>
          <a:p>
            <a:pPr algn="l" eaLnBrk="1" hangingPunct="1">
              <a:buNone/>
            </a:pPr>
            <a:r>
              <a:rPr lang="zh-CN" altLang="en-US" sz="3600" b="1" kern="1200" dirty="0">
                <a:latin typeface="+mj-lt"/>
                <a:ea typeface="+mj-ea"/>
                <a:cs typeface="+mj-cs"/>
                <a:sym typeface="Arial" panose="020B0604020202020204" pitchFamily="34" charset="0"/>
              </a:rPr>
              <a:t>职责</a:t>
            </a:r>
            <a:endParaRPr lang="zh-CN" altLang="en-US" sz="3600" b="1" kern="1200" dirty="0">
              <a:latin typeface="+mj-lt"/>
              <a:ea typeface="+mj-ea"/>
              <a:cs typeface="+mj-cs"/>
              <a:sym typeface="Arial" panose="020B0604020202020204" pitchFamily="34" charset="0"/>
            </a:endParaRPr>
          </a:p>
        </p:txBody>
      </p:sp>
      <p:sp>
        <p:nvSpPr>
          <p:cNvPr id="6146" name="Text Box 3"/>
          <p:cNvSpPr/>
          <p:nvPr/>
        </p:nvSpPr>
        <p:spPr>
          <a:xfrm>
            <a:off x="1116013" y="2282825"/>
            <a:ext cx="2960687" cy="581025"/>
          </a:xfrm>
          <a:prstGeom prst="rect">
            <a:avLst/>
          </a:prstGeom>
          <a:solidFill>
            <a:srgbClr val="FFFF00"/>
          </a:solidFill>
          <a:ln w="38100" cap="flat" cmpd="sng">
            <a:solidFill>
              <a:srgbClr val="0000FF"/>
            </a:solidFill>
            <a:prstDash val="solid"/>
            <a:miter/>
            <a:headEnd type="none" w="med" len="med"/>
            <a:tailEnd type="none" w="med" len="med"/>
          </a:ln>
        </p:spPr>
        <p:txBody>
          <a:bodyPr wrap="square" lIns="90170" tIns="46990" rIns="90170" bIns="46990" anchor="t">
            <a:spAutoFit/>
          </a:bodyPr>
          <a:lstStyle/>
          <a:p>
            <a:pPr lvl="0" indent="0">
              <a:buNone/>
            </a:pPr>
            <a:r>
              <a:rPr lang="zh-CN" altLang="en-US" sz="3200" b="1" dirty="0">
                <a:solidFill>
                  <a:srgbClr val="000000"/>
                </a:solidFill>
                <a:latin typeface="Arial" panose="020B0604020202020204" pitchFamily="34" charset="0"/>
                <a:ea typeface="宋体" panose="02010600030101010101" pitchFamily="2" charset="-122"/>
                <a:sym typeface="Arial" panose="020B0604020202020204" pitchFamily="34" charset="0"/>
              </a:rPr>
              <a:t>员工的职责</a:t>
            </a:r>
            <a:endParaRPr lang="zh-CN" altLang="en-US" sz="3200" b="1" dirty="0">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sp>
        <p:nvSpPr>
          <p:cNvPr id="6147" name="Text Box 4"/>
          <p:cNvSpPr/>
          <p:nvPr/>
        </p:nvSpPr>
        <p:spPr>
          <a:xfrm>
            <a:off x="1116013" y="3286125"/>
            <a:ext cx="6985000" cy="1828800"/>
          </a:xfrm>
          <a:prstGeom prst="rect">
            <a:avLst/>
          </a:prstGeom>
          <a:noFill/>
          <a:ln w="9525">
            <a:noFill/>
          </a:ln>
        </p:spPr>
        <p:txBody>
          <a:bodyPr anchor="t">
            <a:spAutoFit/>
          </a:bodyPr>
          <a:lstStyle/>
          <a:p>
            <a:pPr lvl="0" indent="0">
              <a:lnSpc>
                <a:spcPct val="150000"/>
              </a:lnSpc>
            </a:pPr>
            <a:r>
              <a:rPr lang="zh-CN" altLang="en-US" sz="2800" b="1" dirty="0">
                <a:solidFill>
                  <a:srgbClr val="000000"/>
                </a:solidFill>
                <a:latin typeface="Arial" panose="020B0604020202020204" pitchFamily="34" charset="0"/>
                <a:ea typeface="宋体" panose="02010600030101010101" pitchFamily="2" charset="-122"/>
                <a:sym typeface="Arial" panose="020B0604020202020204" pitchFamily="34" charset="0"/>
              </a:rPr>
              <a:t>     </a:t>
            </a:r>
            <a:r>
              <a:rPr lang="zh-CN" altLang="en-US" sz="2400"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全体员工作为属地的责任人有义务，更有责任地去发现和识别隐患、处理隐患、上报隐患，让设备的故障消失在萌芽状态。</a:t>
            </a:r>
            <a:endParaRPr lang="zh-CN" altLang="en-US" sz="2400"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6148" name="TextBox 4"/>
          <p:cNvSpPr/>
          <p:nvPr/>
        </p:nvSpPr>
        <p:spPr>
          <a:xfrm>
            <a:off x="8286750" y="6357938"/>
            <a:ext cx="301625" cy="369887"/>
          </a:xfrm>
          <a:prstGeom prst="rect">
            <a:avLst/>
          </a:prstGeom>
          <a:noFill/>
          <a:ln w="9525">
            <a:noFill/>
          </a:ln>
        </p:spPr>
        <p:txBody>
          <a:bodyPr wrap="none" anchor="t">
            <a:spAutoFit/>
          </a:bodyPr>
          <a:lstStyle/>
          <a:p>
            <a:pPr lvl="0" indent="0"/>
            <a:r>
              <a:rPr lang="en-US" altLang="x-none" dirty="0">
                <a:solidFill>
                  <a:srgbClr val="000000"/>
                </a:solidFill>
                <a:latin typeface="Arial" panose="020B0604020202020204" pitchFamily="34" charset="0"/>
                <a:ea typeface="宋体" panose="02010600030101010101" pitchFamily="2" charset="-122"/>
                <a:sym typeface="Arial" panose="020B0604020202020204" pitchFamily="34" charset="0"/>
              </a:rPr>
              <a:t>3</a:t>
            </a:r>
            <a:endParaRPr lang="zh-CN" altLang="en-US" dirty="0">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p:cNvSpPr>
          <p:nvPr>
            <p:ph type="ctrTitle"/>
          </p:nvPr>
        </p:nvSpPr>
        <p:spPr>
          <a:xfrm>
            <a:off x="674688" y="957263"/>
            <a:ext cx="7886700" cy="1325562"/>
          </a:xfrm>
          <a:noFill/>
          <a:ln>
            <a:noFill/>
          </a:ln>
        </p:spPr>
        <p:txBody>
          <a:bodyPr anchor="t"/>
          <a:lstStyle/>
          <a:p>
            <a:pPr algn="l" eaLnBrk="1" hangingPunct="1">
              <a:buNone/>
            </a:pPr>
            <a:r>
              <a:rPr lang="zh-CN" altLang="en-US" sz="3600" b="1" kern="1200" dirty="0">
                <a:latin typeface="+mj-lt"/>
                <a:ea typeface="+mj-ea"/>
                <a:cs typeface="+mj-cs"/>
                <a:sym typeface="Arial" panose="020B0604020202020204" pitchFamily="34" charset="0"/>
              </a:rPr>
              <a:t>管理要求</a:t>
            </a:r>
            <a:endParaRPr lang="zh-CN" altLang="en-US" sz="3600" b="1" kern="1200" dirty="0">
              <a:latin typeface="+mj-lt"/>
              <a:ea typeface="+mj-ea"/>
              <a:cs typeface="+mj-cs"/>
              <a:sym typeface="Arial" panose="020B0604020202020204" pitchFamily="34" charset="0"/>
            </a:endParaRPr>
          </a:p>
        </p:txBody>
      </p:sp>
      <p:sp>
        <p:nvSpPr>
          <p:cNvPr id="7170" name="Text Box 4"/>
          <p:cNvSpPr/>
          <p:nvPr/>
        </p:nvSpPr>
        <p:spPr>
          <a:xfrm>
            <a:off x="755650" y="2492375"/>
            <a:ext cx="7777163" cy="1948815"/>
          </a:xfrm>
          <a:prstGeom prst="rect">
            <a:avLst/>
          </a:prstGeom>
          <a:noFill/>
          <a:ln w="38100" cap="flat" cmpd="sng">
            <a:solidFill>
              <a:srgbClr val="00FF00"/>
            </a:solidFill>
            <a:prstDash val="solid"/>
            <a:miter/>
            <a:headEnd type="none" w="med" len="med"/>
            <a:tailEnd type="none" w="med" len="med"/>
          </a:ln>
        </p:spPr>
        <p:txBody>
          <a:bodyPr lIns="90170" tIns="46990" rIns="90170" bIns="46990" anchor="t">
            <a:spAutoFit/>
          </a:bodyPr>
          <a:lstStyle/>
          <a:p>
            <a:pPr lvl="0" indent="0">
              <a:buClr>
                <a:srgbClr val="FF0000"/>
              </a:buClr>
              <a:buFont typeface="Wingdings" panose="05000000000000000000" pitchFamily="2" charset="2"/>
              <a:buChar char="Ø"/>
            </a:pPr>
            <a:r>
              <a:rPr lang="zh-CN" altLang="en-US" sz="2400"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安全注意事项   （检查前穿戴好劳护用品）</a:t>
            </a:r>
            <a:endParaRPr lang="zh-CN" altLang="en-US" sz="2400"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a:p>
            <a:pPr lvl="0" indent="0">
              <a:buClr>
                <a:srgbClr val="FF0000"/>
              </a:buClr>
              <a:buFont typeface="Wingdings" panose="05000000000000000000" pitchFamily="2" charset="2"/>
              <a:buChar char="Ø"/>
            </a:pPr>
            <a:endParaRPr lang="zh-CN" altLang="en-US" sz="2400"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a:p>
            <a:pPr lvl="0" indent="0">
              <a:buClr>
                <a:srgbClr val="FF0000"/>
              </a:buClr>
              <a:buFont typeface="Wingdings" panose="05000000000000000000" pitchFamily="2" charset="2"/>
              <a:buChar char="Ø"/>
            </a:pPr>
            <a:r>
              <a:rPr lang="zh-CN" altLang="en-US" sz="2400"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隐患排查的方法（看、听、摸、闻、测）</a:t>
            </a:r>
            <a:endParaRPr lang="zh-CN" altLang="en-US" sz="2400"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a:p>
            <a:pPr lvl="0" indent="0">
              <a:buClr>
                <a:srgbClr val="FF0000"/>
              </a:buClr>
              <a:buFont typeface="Wingdings" panose="05000000000000000000" pitchFamily="2" charset="2"/>
              <a:buChar char="Ø"/>
            </a:pPr>
            <a:endParaRPr lang="zh-CN" altLang="en-US" sz="2400"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a:p>
            <a:pPr lvl="0" indent="0">
              <a:buClr>
                <a:srgbClr val="FF0000"/>
              </a:buClr>
              <a:buFont typeface="Wingdings" panose="05000000000000000000" pitchFamily="2" charset="2"/>
              <a:buChar char="Ø"/>
            </a:pPr>
            <a:r>
              <a:rPr lang="zh-CN" altLang="en-US" sz="2400"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隐患排查的工具（测温枪等）</a:t>
            </a:r>
            <a:endParaRPr lang="zh-CN" altLang="en-US" sz="2400"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7171" name="TextBox 3"/>
          <p:cNvSpPr/>
          <p:nvPr/>
        </p:nvSpPr>
        <p:spPr>
          <a:xfrm>
            <a:off x="8286750" y="6357938"/>
            <a:ext cx="301625" cy="369887"/>
          </a:xfrm>
          <a:prstGeom prst="rect">
            <a:avLst/>
          </a:prstGeom>
          <a:noFill/>
          <a:ln w="9525">
            <a:noFill/>
          </a:ln>
        </p:spPr>
        <p:txBody>
          <a:bodyPr wrap="none" anchor="t">
            <a:spAutoFit/>
          </a:bodyPr>
          <a:lstStyle/>
          <a:p>
            <a:pPr lvl="0" indent="0"/>
            <a:r>
              <a:rPr lang="en-US" altLang="x-none" dirty="0">
                <a:solidFill>
                  <a:srgbClr val="000000"/>
                </a:solidFill>
                <a:latin typeface="Arial" panose="020B0604020202020204" pitchFamily="34" charset="0"/>
                <a:ea typeface="宋体" panose="02010600030101010101" pitchFamily="2" charset="-122"/>
                <a:sym typeface="Arial" panose="020B0604020202020204" pitchFamily="34" charset="0"/>
              </a:rPr>
              <a:t>4</a:t>
            </a:r>
            <a:endParaRPr lang="zh-CN" altLang="en-US" dirty="0">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xml><?xml version="1.0" encoding="utf-8"?>
<p:tagLst xmlns:p="http://schemas.openxmlformats.org/presentationml/2006/main">
  <p:tag name="KSO_WM_SPECIAL_SOURCE" val="bdnull"/>
</p:tagLst>
</file>

<file path=ppt/tags/tag14.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7.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8.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9.xml><?xml version="1.0" encoding="utf-8"?>
<p:tagLst xmlns:p="http://schemas.openxmlformats.org/presentationml/2006/main">
  <p:tag name="commondata" val="eyJoZGlkIjoiM2Q4Y2M0MTAxMGRmZTZkMWUzZjg0NGZmZDVmMDc3NjUifQ=="/>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heme/theme1.xml><?xml version="1.0" encoding="utf-8"?>
<a:theme xmlns:a="http://schemas.openxmlformats.org/drawingml/2006/main" name="自定义设计方案_2">
  <a:themeElements>
    <a:clrScheme name="">
      <a:dk1>
        <a:srgbClr val="000000"/>
      </a:dk1>
      <a:lt1>
        <a:srgbClr val="FFFFFF"/>
      </a:lt1>
      <a:dk2>
        <a:srgbClr val="000000"/>
      </a:dk2>
      <a:lt2>
        <a:srgbClr val="969696"/>
      </a:lt2>
      <a:accent1>
        <a:srgbClr val="008080"/>
      </a:accent1>
      <a:accent2>
        <a:srgbClr val="009999"/>
      </a:accent2>
      <a:accent3>
        <a:srgbClr val="FFFFFF"/>
      </a:accent3>
      <a:accent4>
        <a:srgbClr val="000000"/>
      </a:accent4>
      <a:accent5>
        <a:srgbClr val="AAC1C1"/>
      </a:accent5>
      <a:accent6>
        <a:srgbClr val="008989"/>
      </a:accent6>
      <a:hlink>
        <a:srgbClr val="CC3300"/>
      </a:hlink>
      <a:folHlink>
        <a:srgbClr val="9966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969696"/>
      </a:lt2>
      <a:accent1>
        <a:srgbClr val="008080"/>
      </a:accent1>
      <a:accent2>
        <a:srgbClr val="009999"/>
      </a:accent2>
      <a:accent3>
        <a:srgbClr val="FFFFFF"/>
      </a:accent3>
      <a:accent4>
        <a:srgbClr val="000000"/>
      </a:accent4>
      <a:accent5>
        <a:srgbClr val="AAC1C1"/>
      </a:accent5>
      <a:accent6>
        <a:srgbClr val="008989"/>
      </a:accent6>
      <a:hlink>
        <a:srgbClr val="CC3300"/>
      </a:hlink>
      <a:folHlink>
        <a:srgbClr val="9966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5086</Words>
  <Application>WPS 演示</Application>
  <PresentationFormat>全屏显示(4:3)</PresentationFormat>
  <Paragraphs>857</Paragraphs>
  <Slides>72</Slides>
  <Notes>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72</vt:i4>
      </vt:variant>
    </vt:vector>
  </HeadingPairs>
  <TitlesOfParts>
    <vt:vector size="87" baseType="lpstr">
      <vt:lpstr>Arial</vt:lpstr>
      <vt:lpstr>宋体</vt:lpstr>
      <vt:lpstr>Wingdings</vt:lpstr>
      <vt:lpstr>微软雅黑</vt:lpstr>
      <vt:lpstr>Calibri</vt:lpstr>
      <vt:lpstr>隶书</vt:lpstr>
      <vt:lpstr>Arial Unicode MS</vt:lpstr>
      <vt:lpstr>华文中宋</vt:lpstr>
      <vt:lpstr>Wingdings 2</vt:lpstr>
      <vt:lpstr>Wingdings</vt:lpstr>
      <vt:lpstr>Verdana</vt:lpstr>
      <vt:lpstr>黑体</vt:lpstr>
      <vt:lpstr>楷体</vt:lpstr>
      <vt:lpstr>汉仪旗黑-85S</vt:lpstr>
      <vt:lpstr>自定义设计方案_2</vt:lpstr>
      <vt:lpstr> 隐患排查手册</vt:lpstr>
      <vt:lpstr>PowerPoint 演示文稿</vt:lpstr>
      <vt:lpstr>                     目的</vt:lpstr>
      <vt:lpstr>术语</vt:lpstr>
      <vt:lpstr>PowerPoint 演示文稿</vt:lpstr>
      <vt:lpstr>PowerPoint 演示文稿</vt:lpstr>
      <vt:lpstr>PowerPoint 演示文稿</vt:lpstr>
      <vt:lpstr>职责</vt:lpstr>
      <vt:lpstr>管理要求</vt:lpstr>
      <vt:lpstr>PowerPoint 演示文稿</vt:lpstr>
      <vt:lpstr>PowerPoint 演示文稿</vt:lpstr>
      <vt:lpstr>PowerPoint 演示文稿</vt:lpstr>
      <vt:lpstr>PowerPoint 演示文稿</vt:lpstr>
      <vt:lpstr> </vt:lpstr>
      <vt:lpstr>PowerPoint 演示文稿</vt:lpstr>
      <vt:lpstr>PowerPoint 演示文稿</vt:lpstr>
      <vt:lpstr>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隐患：连排扩容器进汽阀门太高，    不便操作。 危害：不易操作，诱发事故。</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vt:lpstr>
      <vt:lpstr>PowerPoint 演示文稿</vt:lpstr>
      <vt:lpstr> </vt:lpstr>
      <vt:lpstr>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隐患排查手册</dc:title>
  <dc:creator>Admin</dc:creator>
  <cp:lastModifiedBy>玲俐</cp:lastModifiedBy>
  <cp:revision>9</cp:revision>
  <dcterms:created xsi:type="dcterms:W3CDTF">1900-01-01T00:00:00Z</dcterms:created>
  <dcterms:modified xsi:type="dcterms:W3CDTF">2024-06-03T01:51:29Z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2052-12.1.0.16929</vt:lpwstr>
  </property>
  <property fmtid="{D5CDD505-2E9C-101B-9397-08002B2CF9AE}" pid="3" name="ICV">
    <vt:lpwstr>165979ECA86E424D91CA3C7C448AFB90_13</vt:lpwstr>
  </property>
</Properties>
</file>