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6" r:id="rId3"/>
  </p:sldMasterIdLst>
  <p:notesMasterIdLst>
    <p:notesMasterId r:id="rId7"/>
  </p:notesMasterIdLst>
  <p:handoutMasterIdLst>
    <p:handoutMasterId r:id="rId67"/>
  </p:handoutMasterIdLst>
  <p:sldIdLst>
    <p:sldId id="389" r:id="rId4"/>
    <p:sldId id="390" r:id="rId5"/>
    <p:sldId id="322" r:id="rId6"/>
    <p:sldId id="321" r:id="rId8"/>
    <p:sldId id="324"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29" r:id="rId25"/>
    <p:sldId id="348" r:id="rId26"/>
    <p:sldId id="347"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30" r:id="rId42"/>
    <p:sldId id="363" r:id="rId43"/>
    <p:sldId id="364" r:id="rId44"/>
    <p:sldId id="365" r:id="rId45"/>
    <p:sldId id="366" r:id="rId46"/>
    <p:sldId id="367" r:id="rId47"/>
    <p:sldId id="370" r:id="rId48"/>
    <p:sldId id="368" r:id="rId49"/>
    <p:sldId id="369" r:id="rId50"/>
    <p:sldId id="371" r:id="rId51"/>
    <p:sldId id="372" r:id="rId52"/>
    <p:sldId id="373" r:id="rId53"/>
    <p:sldId id="331" r:id="rId54"/>
    <p:sldId id="374" r:id="rId55"/>
    <p:sldId id="375" r:id="rId56"/>
    <p:sldId id="376" r:id="rId57"/>
    <p:sldId id="377" r:id="rId58"/>
    <p:sldId id="378" r:id="rId59"/>
    <p:sldId id="379" r:id="rId60"/>
    <p:sldId id="380" r:id="rId61"/>
    <p:sldId id="381" r:id="rId62"/>
    <p:sldId id="382" r:id="rId63"/>
    <p:sldId id="383" r:id="rId64"/>
    <p:sldId id="384" r:id="rId65"/>
    <p:sldId id="391" r:id="rId66"/>
  </p:sldIdLst>
  <p:sldSz cx="12192000" cy="6858000"/>
  <p:notesSz cx="6858000" cy="9144000"/>
  <p:custDataLst>
    <p:tags r:id="rId72"/>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0000"/>
    <a:srgbClr val="A7A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p:restoredTop sz="94651" autoAdjust="0"/>
  </p:normalViewPr>
  <p:slideViewPr>
    <p:cSldViewPr snapToGrid="0" showGuides="1">
      <p:cViewPr varScale="1">
        <p:scale>
          <a:sx n="78" d="100"/>
          <a:sy n="78" d="100"/>
        </p:scale>
        <p:origin x="86" y="408"/>
      </p:cViewPr>
      <p:guideLst>
        <p:guide orient="horz" pos="2130"/>
        <p:guide pos="3864"/>
      </p:guideLst>
    </p:cSldViewPr>
  </p:slideViewPr>
  <p:notesTextViewPr>
    <p:cViewPr>
      <p:scale>
        <a:sx n="1" d="1"/>
        <a:sy n="1" d="1"/>
      </p:scale>
      <p:origin x="0" y="0"/>
    </p:cViewPr>
  </p:notesTextViewPr>
  <p:sorterViewPr>
    <p:cViewPr varScale="1">
      <p:scale>
        <a:sx n="1" d="1"/>
        <a:sy n="1" d="1"/>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2" Type="http://schemas.openxmlformats.org/officeDocument/2006/relationships/tags" Target="tags/tag106.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notesMaster" Target="notesMasters/notesMaster1.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9CC0BA0A-78E1-4749-8DD1-EADD6AA86592}" type="datetimeFigureOut">
              <a:rPr lang="zh-CN" altLang="en-US" strike="noStrike" noProof="1" smtClean="0">
                <a:latin typeface="+mn-lt"/>
                <a:ea typeface="+mn-ea"/>
                <a:cs typeface="+mn-cs"/>
              </a:rPr>
            </a:fld>
            <a:endParaRPr lang="zh-CN" altLang="en-US" strike="noStrike" noProof="1"/>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3BD6188-5D87-4B4F-808E-86BD32DC1548}"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海量安全资料加入知识星球:安全精品资料库</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fontAlgn="auto"/>
            <a:fld id="{8A87C1DA-C199-41D4-85CA-A884118CAE53}"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fontAlgn="auto"/>
            <a:fld id="{EDA793E7-F030-42E0-BD1A-CF83102B3713}"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圆角矩形 1"/>
          <p:cNvSpPr/>
          <p:nvPr userDrawn="1"/>
        </p:nvSpPr>
        <p:spPr>
          <a:xfrm>
            <a:off x="253450" y="937136"/>
            <a:ext cx="11716674" cy="5252143"/>
          </a:xfrm>
          <a:prstGeom prst="roundRect">
            <a:avLst>
              <a:gd name="adj" fmla="val 2842"/>
            </a:avLst>
          </a:prstGeom>
          <a:solidFill>
            <a:schemeClr val="bg1">
              <a:alpha val="80000"/>
            </a:schemeClr>
          </a:solidFill>
          <a:ln>
            <a:solidFill>
              <a:srgbClr val="C00000">
                <a:alpha val="3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9641180" y="0"/>
            <a:ext cx="2563519" cy="13208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433" y="255682"/>
            <a:ext cx="579030" cy="590905"/>
          </a:xfrm>
          <a:prstGeom prst="rect">
            <a:avLst/>
          </a:prstGeom>
        </p:spPr>
      </p:pic>
    </p:spTree>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6" Type="http://schemas.openxmlformats.org/officeDocument/2006/relationships/theme" Target="../theme/theme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12296" y="26717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0">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69.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6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9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9" Type="http://schemas.openxmlformats.org/officeDocument/2006/relationships/slide" Target="slide29.xml"/><Relationship Id="rId8" Type="http://schemas.openxmlformats.org/officeDocument/2006/relationships/slide" Target="slide28.xml"/><Relationship Id="rId7" Type="http://schemas.openxmlformats.org/officeDocument/2006/relationships/slide" Target="slide27.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 Id="rId3" Type="http://schemas.openxmlformats.org/officeDocument/2006/relationships/slide" Target="slide23.xml"/><Relationship Id="rId24" Type="http://schemas.openxmlformats.org/officeDocument/2006/relationships/notesSlide" Target="../notesSlides/notesSlide20.xml"/><Relationship Id="rId23" Type="http://schemas.openxmlformats.org/officeDocument/2006/relationships/slideLayout" Target="../slideLayouts/slideLayout3.xml"/><Relationship Id="rId22" Type="http://schemas.openxmlformats.org/officeDocument/2006/relationships/tags" Target="../tags/tag95.xml"/><Relationship Id="rId21" Type="http://schemas.openxmlformats.org/officeDocument/2006/relationships/slide" Target="slide1.xml"/><Relationship Id="rId20" Type="http://schemas.openxmlformats.org/officeDocument/2006/relationships/slide" Target="slide50.xml"/><Relationship Id="rId2" Type="http://schemas.openxmlformats.org/officeDocument/2006/relationships/slide" Target="slide4.xml"/><Relationship Id="rId19" Type="http://schemas.openxmlformats.org/officeDocument/2006/relationships/slide" Target="slide38.xml"/><Relationship Id="rId18" Type="http://schemas.openxmlformats.org/officeDocument/2006/relationships/slide" Target="slide21.xml"/><Relationship Id="rId17" Type="http://schemas.openxmlformats.org/officeDocument/2006/relationships/slide" Target="slide37.xml"/><Relationship Id="rId16" Type="http://schemas.openxmlformats.org/officeDocument/2006/relationships/slide" Target="slide36.xml"/><Relationship Id="rId15" Type="http://schemas.openxmlformats.org/officeDocument/2006/relationships/slide" Target="slide35.xml"/><Relationship Id="rId14" Type="http://schemas.openxmlformats.org/officeDocument/2006/relationships/slide" Target="slide34.xml"/><Relationship Id="rId13" Type="http://schemas.openxmlformats.org/officeDocument/2006/relationships/slide" Target="slide33.xml"/><Relationship Id="rId12" Type="http://schemas.openxmlformats.org/officeDocument/2006/relationships/slide" Target="slide32.xml"/><Relationship Id="rId11" Type="http://schemas.openxmlformats.org/officeDocument/2006/relationships/slide" Target="slide31.xml"/><Relationship Id="rId10" Type="http://schemas.openxmlformats.org/officeDocument/2006/relationships/slide" Target="slide30.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1.png"/><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7" Type="http://schemas.openxmlformats.org/officeDocument/2006/relationships/notesSlide" Target="../notesSlides/notesSlide1.xml"/><Relationship Id="rId26" Type="http://schemas.openxmlformats.org/officeDocument/2006/relationships/slideLayout" Target="../slideLayouts/slideLayout3.xml"/><Relationship Id="rId25" Type="http://schemas.openxmlformats.org/officeDocument/2006/relationships/tags" Target="../tags/tag91.xml"/><Relationship Id="rId24" Type="http://schemas.openxmlformats.org/officeDocument/2006/relationships/tags" Target="../tags/tag90.xml"/><Relationship Id="rId23" Type="http://schemas.openxmlformats.org/officeDocument/2006/relationships/tags" Target="../tags/tag89.xml"/><Relationship Id="rId22" Type="http://schemas.openxmlformats.org/officeDocument/2006/relationships/tags" Target="../tags/tag88.xml"/><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image" Target="../media/image8.png"/><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7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3.xml"/><Relationship Id="rId6" Type="http://schemas.openxmlformats.org/officeDocument/2006/relationships/tags" Target="../tags/tag97.xml"/><Relationship Id="rId5" Type="http://schemas.openxmlformats.org/officeDocument/2006/relationships/image" Target="../media/image13.png"/><Relationship Id="rId4" Type="http://schemas.openxmlformats.org/officeDocument/2006/relationships/tags" Target="../tags/tag9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slide" Target="slide45.xml"/><Relationship Id="rId7" Type="http://schemas.openxmlformats.org/officeDocument/2006/relationships/slide" Target="slide44.xml"/><Relationship Id="rId6" Type="http://schemas.openxmlformats.org/officeDocument/2006/relationships/slide" Target="slide43.xml"/><Relationship Id="rId5" Type="http://schemas.openxmlformats.org/officeDocument/2006/relationships/slide" Target="slide42.xml"/><Relationship Id="rId4" Type="http://schemas.openxmlformats.org/officeDocument/2006/relationships/slide" Target="slide41.xml"/><Relationship Id="rId3" Type="http://schemas.openxmlformats.org/officeDocument/2006/relationships/slide" Target="slide40.xml"/><Relationship Id="rId2" Type="http://schemas.openxmlformats.org/officeDocument/2006/relationships/slide" Target="slide4.xml"/><Relationship Id="rId19" Type="http://schemas.openxmlformats.org/officeDocument/2006/relationships/notesSlide" Target="../notesSlides/notesSlide37.xml"/><Relationship Id="rId18" Type="http://schemas.openxmlformats.org/officeDocument/2006/relationships/slideLayout" Target="../slideLayouts/slideLayout3.xml"/><Relationship Id="rId17" Type="http://schemas.openxmlformats.org/officeDocument/2006/relationships/tags" Target="../tags/tag98.xml"/><Relationship Id="rId16" Type="http://schemas.openxmlformats.org/officeDocument/2006/relationships/slide" Target="slide1.xml"/><Relationship Id="rId15" Type="http://schemas.openxmlformats.org/officeDocument/2006/relationships/slide" Target="slide50.xml"/><Relationship Id="rId14" Type="http://schemas.openxmlformats.org/officeDocument/2006/relationships/slide" Target="slide38.xml"/><Relationship Id="rId13" Type="http://schemas.openxmlformats.org/officeDocument/2006/relationships/slide" Target="slide2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9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5.xml.rels><?xml version="1.0" encoding="UTF-8" standalone="yes"?>
<Relationships xmlns="http://schemas.openxmlformats.org/package/2006/relationships"><Relationship Id="rId9" Type="http://schemas.openxmlformats.org/officeDocument/2006/relationships/slide" Target="slide12.xml"/><Relationship Id="rId8" Type="http://schemas.openxmlformats.org/officeDocument/2006/relationships/slide" Target="slide11.xml"/><Relationship Id="rId7" Type="http://schemas.openxmlformats.org/officeDocument/2006/relationships/slide" Target="slide10.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 Id="rId3" Type="http://schemas.openxmlformats.org/officeDocument/2006/relationships/slide" Target="slide6.xml"/><Relationship Id="rId24" Type="http://schemas.openxmlformats.org/officeDocument/2006/relationships/notesSlide" Target="../notesSlides/notesSlide3.xml"/><Relationship Id="rId23" Type="http://schemas.openxmlformats.org/officeDocument/2006/relationships/slideLayout" Target="../slideLayouts/slideLayout3.xml"/><Relationship Id="rId22" Type="http://schemas.openxmlformats.org/officeDocument/2006/relationships/tags" Target="../tags/tag93.xml"/><Relationship Id="rId21" Type="http://schemas.openxmlformats.org/officeDocument/2006/relationships/slide" Target="slide1.xml"/><Relationship Id="rId20" Type="http://schemas.openxmlformats.org/officeDocument/2006/relationships/slide" Target="slide50.xml"/><Relationship Id="rId2" Type="http://schemas.openxmlformats.org/officeDocument/2006/relationships/slide" Target="slide4.xml"/><Relationship Id="rId19" Type="http://schemas.openxmlformats.org/officeDocument/2006/relationships/slide" Target="slide38.xml"/><Relationship Id="rId18" Type="http://schemas.openxmlformats.org/officeDocument/2006/relationships/slide" Target="slide21.xml"/><Relationship Id="rId17" Type="http://schemas.openxmlformats.org/officeDocument/2006/relationships/slide" Target="slide20.xml"/><Relationship Id="rId16" Type="http://schemas.openxmlformats.org/officeDocument/2006/relationships/slide" Target="slide19.xml"/><Relationship Id="rId15" Type="http://schemas.openxmlformats.org/officeDocument/2006/relationships/slide" Target="slide18.xml"/><Relationship Id="rId14" Type="http://schemas.openxmlformats.org/officeDocument/2006/relationships/slide" Target="slide17.xml"/><Relationship Id="rId13" Type="http://schemas.openxmlformats.org/officeDocument/2006/relationships/slide" Target="slide16.xml"/><Relationship Id="rId12" Type="http://schemas.openxmlformats.org/officeDocument/2006/relationships/slide" Target="slide15.xml"/><Relationship Id="rId11" Type="http://schemas.openxmlformats.org/officeDocument/2006/relationships/slide" Target="slide14.xml"/><Relationship Id="rId10" Type="http://schemas.openxmlformats.org/officeDocument/2006/relationships/slide" Target="slide13.xml"/><Relationship Id="rId1" Type="http://schemas.openxmlformats.org/officeDocument/2006/relationships/image" Target="../media/image10.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3.xml"/><Relationship Id="rId4" Type="http://schemas.openxmlformats.org/officeDocument/2006/relationships/tags" Target="../tags/tag99.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5.xml"/><Relationship Id="rId5" Type="http://schemas.openxmlformats.org/officeDocument/2006/relationships/slide" Target="slide54.xml"/><Relationship Id="rId4" Type="http://schemas.openxmlformats.org/officeDocument/2006/relationships/slide" Target="slide53.xml"/><Relationship Id="rId3" Type="http://schemas.openxmlformats.org/officeDocument/2006/relationships/slide" Target="slide52.xml"/><Relationship Id="rId2" Type="http://schemas.openxmlformats.org/officeDocument/2006/relationships/slide" Target="slide4.xml"/><Relationship Id="rId19" Type="http://schemas.openxmlformats.org/officeDocument/2006/relationships/notesSlide" Target="../notesSlides/notesSlide49.xml"/><Relationship Id="rId18" Type="http://schemas.openxmlformats.org/officeDocument/2006/relationships/slideLayout" Target="../slideLayouts/slideLayout3.xml"/><Relationship Id="rId17" Type="http://schemas.openxmlformats.org/officeDocument/2006/relationships/tags" Target="../tags/tag100.xml"/><Relationship Id="rId16" Type="http://schemas.openxmlformats.org/officeDocument/2006/relationships/slide" Target="slide1.xml"/><Relationship Id="rId15" Type="http://schemas.openxmlformats.org/officeDocument/2006/relationships/slide" Target="slide50.xml"/><Relationship Id="rId14" Type="http://schemas.openxmlformats.org/officeDocument/2006/relationships/slide" Target="slide38.xml"/><Relationship Id="rId13" Type="http://schemas.openxmlformats.org/officeDocument/2006/relationships/slide" Target="slide21.xml"/><Relationship Id="rId12" Type="http://schemas.openxmlformats.org/officeDocument/2006/relationships/slide" Target="slide61.xml"/><Relationship Id="rId11" Type="http://schemas.openxmlformats.org/officeDocument/2006/relationships/slide" Target="slide60.xml"/><Relationship Id="rId10" Type="http://schemas.openxmlformats.org/officeDocument/2006/relationships/slide" Target="slide59.xml"/><Relationship Id="rId1"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5.xml"/><Relationship Id="rId7" Type="http://schemas.openxmlformats.org/officeDocument/2006/relationships/hyperlink" Target="http://www.bofety.com/" TargetMode="External"/><Relationship Id="rId6" Type="http://schemas.openxmlformats.org/officeDocument/2006/relationships/tags" Target="../tags/tag104.xml"/><Relationship Id="rId5" Type="http://schemas.openxmlformats.org/officeDocument/2006/relationships/image" Target="../media/image15.jpeg"/><Relationship Id="rId4" Type="http://schemas.openxmlformats.org/officeDocument/2006/relationships/tags" Target="../tags/tag103.xml"/><Relationship Id="rId3" Type="http://schemas.openxmlformats.org/officeDocument/2006/relationships/image" Target="../media/image14.jpeg"/><Relationship Id="rId2" Type="http://schemas.openxmlformats.org/officeDocument/2006/relationships/tags" Target="../tags/tag102.xml"/><Relationship Id="rId1" Type="http://schemas.openxmlformats.org/officeDocument/2006/relationships/tags" Target="../tags/tag10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84885" y="1256665"/>
            <a:ext cx="6002020" cy="1758950"/>
          </a:xfrm>
        </p:spPr>
        <p:txBody>
          <a:bodyPr>
            <a:noAutofit/>
          </a:bodyPr>
          <a:lstStyle/>
          <a:p>
            <a:pPr marL="0" indent="0" algn="ctr">
              <a:lnSpc>
                <a:spcPct val="110000"/>
              </a:lnSpc>
              <a:spcBef>
                <a:spcPts val="0"/>
              </a:spcBef>
              <a:spcAft>
                <a:spcPts val="0"/>
              </a:spcAft>
              <a:buSzPct val="100000"/>
              <a:buNone/>
            </a:pPr>
            <a:br>
              <a:rPr lang="zh-CN" altLang="en-US" sz="5120" b="1">
                <a:ln w="9525">
                  <a:solidFill>
                    <a:schemeClr val="bg1"/>
                  </a:solidFill>
                  <a:prstDash val="solid"/>
                </a:ln>
                <a:solidFill>
                  <a:srgbClr val="D5121A"/>
                </a:solidFill>
                <a:effectLst>
                  <a:outerShdw blurRad="12700" dist="38100" dir="2700000" algn="tl" rotWithShape="0">
                    <a:schemeClr val="bg1">
                      <a:lumMod val="50000"/>
                    </a:schemeClr>
                  </a:outerShdw>
                </a:effectLst>
                <a:latin typeface="汉仪元隆黑-105简" panose="00020600040101010101" charset="-122"/>
                <a:ea typeface="汉仪元隆黑-105简" panose="00020600040101010101" charset="-122"/>
                <a:sym typeface="+mn-ea"/>
              </a:rPr>
            </a:br>
            <a:r>
              <a:rPr lang="zh-CN" altLang="en-US" sz="5120" b="1">
                <a:ln w="9525">
                  <a:solidFill>
                    <a:schemeClr val="bg1"/>
                  </a:solidFill>
                  <a:prstDash val="solid"/>
                </a:ln>
                <a:solidFill>
                  <a:srgbClr val="D5121A"/>
                </a:solidFill>
                <a:effectLst>
                  <a:outerShdw blurRad="12700" dist="38100" dir="2700000" algn="tl" rotWithShape="0">
                    <a:schemeClr val="bg1">
                      <a:lumMod val="50000"/>
                    </a:schemeClr>
                  </a:outerShdw>
                </a:effectLst>
                <a:latin typeface="汉仪元隆黑-105简" panose="00020600040101010101" charset="-122"/>
                <a:ea typeface="汉仪元隆黑-105简" panose="00020600040101010101" charset="-122"/>
                <a:sym typeface="+mn-ea"/>
              </a:rPr>
              <a:t>消防知识竞赛</a:t>
            </a:r>
            <a:endParaRPr lang="zh-CN" altLang="en-US" sz="5120" smtClean="0">
              <a:solidFill>
                <a:srgbClr val="1E6FAD"/>
              </a:solidFill>
              <a:latin typeface="微软雅黑" panose="020B0503020204020204" pitchFamily="34" charset="-122"/>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火灾使人致命的最主要的原因是</a:t>
            </a:r>
            <a:r>
              <a:rPr lang="en-US" altLang="zh-CN" dirty="0"/>
              <a:t>（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A、被人践踏</a:t>
            </a:r>
            <a:r>
              <a:rPr lang="en-US" altLang="zh-CN" dirty="0"/>
              <a:t>       </a:t>
            </a:r>
            <a:endParaRPr lang="en-US" altLang="zh-CN" dirty="0"/>
          </a:p>
          <a:p>
            <a:r>
              <a:rPr lang="en-US" altLang="zh-CN" dirty="0" err="1"/>
              <a:t>B、窒息</a:t>
            </a:r>
            <a:r>
              <a:rPr lang="en-US" altLang="zh-CN" dirty="0"/>
              <a:t>       </a:t>
            </a:r>
            <a:endParaRPr lang="en-US" altLang="zh-CN" dirty="0"/>
          </a:p>
          <a:p>
            <a:r>
              <a:rPr lang="en-US" altLang="zh-CN" dirty="0" err="1"/>
              <a:t>C、烧伤</a:t>
            </a:r>
            <a:r>
              <a:rPr lang="en-US" altLang="zh-CN" dirty="0"/>
              <a:t>        </a:t>
            </a:r>
            <a:endParaRPr lang="en-US" altLang="zh-CN" dirty="0"/>
          </a:p>
          <a:p>
            <a:r>
              <a:rPr lang="en-US" altLang="zh-CN" dirty="0" err="1"/>
              <a:t>D、烫伤</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06</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下列</a:t>
            </a:r>
            <a:r>
              <a:rPr lang="en-US" altLang="zh-CN" dirty="0"/>
              <a:t>(       )</a:t>
            </a:r>
            <a:r>
              <a:rPr lang="en-US" altLang="zh-CN" dirty="0" err="1"/>
              <a:t>是扑救精密仪器火灾的最佳选择</a:t>
            </a:r>
            <a:r>
              <a:rPr lang="en-US" altLang="zh-CN" dirty="0"/>
              <a:t>。</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A、二氧化碳灭火器</a:t>
            </a:r>
            <a:r>
              <a:rPr lang="en-US" altLang="zh-CN" dirty="0"/>
              <a:t>           </a:t>
            </a:r>
            <a:endParaRPr lang="en-US" altLang="zh-CN" dirty="0"/>
          </a:p>
          <a:p>
            <a:r>
              <a:rPr lang="en-US" altLang="zh-CN" dirty="0" err="1"/>
              <a:t>B、干粉灭火器</a:t>
            </a:r>
            <a:endParaRPr lang="en-US" altLang="zh-CN" dirty="0"/>
          </a:p>
          <a:p>
            <a:r>
              <a:rPr lang="en-US" altLang="zh-CN" dirty="0" err="1"/>
              <a:t>C、泡沫灭火器</a:t>
            </a:r>
            <a:r>
              <a:rPr lang="en-US" altLang="zh-CN" dirty="0"/>
              <a:t>               </a:t>
            </a:r>
            <a:endParaRPr lang="en-US" altLang="zh-CN" dirty="0"/>
          </a:p>
          <a:p>
            <a:r>
              <a:rPr lang="en-US" altLang="zh-CN" dirty="0" err="1"/>
              <a:t>D、水</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使用然气灶具时</a:t>
            </a:r>
            <a:r>
              <a:rPr lang="en-US" altLang="zh-CN" dirty="0"/>
              <a:t>，(       )。 </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A、应先开气阀后点火，即“气等火</a:t>
            </a:r>
            <a:r>
              <a:rPr lang="en-US" altLang="zh-CN" dirty="0"/>
              <a:t>”</a:t>
            </a:r>
            <a:endParaRPr lang="en-US" altLang="zh-CN" dirty="0"/>
          </a:p>
          <a:p>
            <a:r>
              <a:rPr lang="en-US" altLang="zh-CN" dirty="0" err="1"/>
              <a:t>B、应先点火后再开气，即“火等气</a:t>
            </a:r>
            <a:r>
              <a:rPr lang="en-US" altLang="zh-CN" dirty="0"/>
              <a:t>”</a:t>
            </a:r>
            <a:endParaRPr lang="en-US" altLang="zh-CN" dirty="0"/>
          </a:p>
          <a:p>
            <a:r>
              <a:rPr lang="en-US" altLang="zh-CN" dirty="0" err="1"/>
              <a:t>C、先点火还是先开气阀都无所谓，二者都是正确的</a:t>
            </a:r>
            <a:endParaRPr lang="en-US" altLang="zh-CN" dirty="0"/>
          </a:p>
          <a:p>
            <a:r>
              <a:rPr lang="en-US" altLang="zh-CN" dirty="0" err="1"/>
              <a:t>D、手动点火</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用灭火器灭火时，灭火器的喷射口应该对准火焰的</a:t>
            </a:r>
            <a:r>
              <a:rPr lang="en-US" altLang="zh-CN" dirty="0"/>
              <a:t>(       )。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a:t>A</a:t>
            </a:r>
            <a:r>
              <a:rPr lang="en-US" altLang="zh-CN">
                <a:sym typeface="+mn-ea"/>
              </a:rPr>
              <a:t>、</a:t>
            </a:r>
            <a:r>
              <a:rPr lang="en-US" altLang="zh-CN"/>
              <a:t>上部</a:t>
            </a:r>
            <a:r>
              <a:rPr lang="en-US" altLang="zh-CN" dirty="0"/>
              <a:t>      </a:t>
            </a:r>
            <a:endParaRPr lang="en-US" altLang="zh-CN" dirty="0"/>
          </a:p>
          <a:p>
            <a:r>
              <a:rPr lang="en-US" altLang="zh-CN"/>
              <a:t>B</a:t>
            </a:r>
            <a:r>
              <a:rPr lang="en-US" altLang="zh-CN">
                <a:sym typeface="+mn-ea"/>
              </a:rPr>
              <a:t>、</a:t>
            </a:r>
            <a:r>
              <a:rPr lang="en-US" altLang="zh-CN"/>
              <a:t>中部</a:t>
            </a:r>
            <a:r>
              <a:rPr lang="en-US" altLang="zh-CN" dirty="0"/>
              <a:t>      </a:t>
            </a:r>
            <a:endParaRPr lang="en-US" altLang="zh-CN" dirty="0"/>
          </a:p>
          <a:p>
            <a:r>
              <a:rPr lang="en-US" altLang="zh-CN"/>
              <a:t>C</a:t>
            </a:r>
            <a:r>
              <a:rPr lang="en-US" altLang="zh-CN">
                <a:sym typeface="+mn-ea"/>
              </a:rPr>
              <a:t>、</a:t>
            </a:r>
            <a:r>
              <a:rPr lang="en-US" altLang="zh-CN"/>
              <a:t>根部</a:t>
            </a:r>
            <a:r>
              <a:rPr lang="en-US" altLang="zh-CN" dirty="0"/>
              <a:t>      </a:t>
            </a:r>
            <a:endParaRPr lang="en-US" altLang="zh-CN" dirty="0"/>
          </a:p>
          <a:p>
            <a:r>
              <a:rPr lang="en-US" altLang="zh-CN" dirty="0" err="1"/>
              <a:t>D</a:t>
            </a:r>
            <a:r>
              <a:rPr lang="en-US" altLang="zh-CN" err="1"/>
              <a:t>、</a:t>
            </a:r>
            <a:r>
              <a:rPr lang="en-US" altLang="zh-CN"/>
              <a:t>火苗的外围</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如果电器着火，哪一种灭火器不能用</a:t>
            </a:r>
            <a:r>
              <a:rPr lang="en-US" altLang="zh-CN" dirty="0"/>
              <a:t>（      ）</a:t>
            </a:r>
            <a:r>
              <a:rPr lang="zh-CN" altLang="en-US"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A、干粉</a:t>
            </a:r>
            <a:r>
              <a:rPr lang="zh-CN" altLang="en-US" dirty="0"/>
              <a:t>灭火器</a:t>
            </a:r>
            <a:r>
              <a:rPr lang="en-US" altLang="zh-CN" dirty="0"/>
              <a:t>     </a:t>
            </a:r>
            <a:endParaRPr lang="en-US" altLang="zh-CN" dirty="0"/>
          </a:p>
          <a:p>
            <a:r>
              <a:rPr lang="en-US" altLang="zh-CN" dirty="0"/>
              <a:t>B、</a:t>
            </a:r>
            <a:r>
              <a:rPr lang="zh-CN" altLang="en-US" dirty="0"/>
              <a:t>清水灭火器</a:t>
            </a:r>
            <a:r>
              <a:rPr lang="en-US" altLang="zh-CN" dirty="0"/>
              <a:t>  </a:t>
            </a:r>
            <a:endParaRPr lang="en-US" altLang="zh-CN" dirty="0"/>
          </a:p>
          <a:p>
            <a:r>
              <a:rPr lang="en-US" altLang="zh-CN" dirty="0" err="1"/>
              <a:t>C、二氧化碳</a:t>
            </a:r>
            <a:r>
              <a:rPr lang="zh-CN" altLang="en-US" dirty="0"/>
              <a:t>灭火器</a:t>
            </a:r>
            <a:endParaRPr lang="en-US" altLang="zh-CN" dirty="0"/>
          </a:p>
          <a:p>
            <a:r>
              <a:rPr lang="en-US" altLang="zh-CN" dirty="0" err="1"/>
              <a:t>D、泡沫灭火器</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灭火器的压力表指针指在</a:t>
            </a:r>
            <a:r>
              <a:rPr lang="en-US" altLang="zh-CN" dirty="0"/>
              <a:t>（      ）</a:t>
            </a:r>
            <a:r>
              <a:rPr lang="en-US" altLang="zh-CN" dirty="0" err="1"/>
              <a:t>位置时，压力为正常</a:t>
            </a:r>
            <a:r>
              <a:rPr lang="en-US" altLang="zh-CN" dirty="0"/>
              <a:t> ？</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A、红区</a:t>
            </a:r>
            <a:r>
              <a:rPr lang="en-US" altLang="zh-CN" dirty="0"/>
              <a:t>      </a:t>
            </a:r>
            <a:endParaRPr lang="en-US" altLang="zh-CN" dirty="0"/>
          </a:p>
          <a:p>
            <a:r>
              <a:rPr lang="en-US" altLang="zh-CN" dirty="0" err="1"/>
              <a:t>B、黄区</a:t>
            </a:r>
            <a:r>
              <a:rPr lang="en-US" altLang="zh-CN" dirty="0"/>
              <a:t>        </a:t>
            </a:r>
            <a:endParaRPr lang="en-US" altLang="zh-CN" dirty="0"/>
          </a:p>
          <a:p>
            <a:r>
              <a:rPr lang="en-US" altLang="zh-CN" dirty="0" err="1"/>
              <a:t>C、绿区</a:t>
            </a:r>
            <a:r>
              <a:rPr lang="en-US" altLang="zh-CN" dirty="0"/>
              <a:t>      </a:t>
            </a:r>
            <a:endParaRPr lang="en-US" altLang="zh-CN" dirty="0"/>
          </a:p>
          <a:p>
            <a:r>
              <a:rPr lang="en-US" altLang="zh-CN" dirty="0" err="1"/>
              <a:t>D、蓝区</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所居住的高层建筑发生火灾时，可通过</a:t>
            </a:r>
            <a:r>
              <a:rPr lang="en-US" altLang="zh-CN" dirty="0"/>
              <a:t> （      ）</a:t>
            </a:r>
            <a:r>
              <a:rPr lang="en-US" altLang="zh-CN" dirty="0" err="1"/>
              <a:t>方法逃生</a:t>
            </a:r>
            <a:r>
              <a:rPr lang="en-US" altLang="zh-CN"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A、乘坐电梯</a:t>
            </a:r>
            <a:r>
              <a:rPr lang="en-US" altLang="zh-CN" dirty="0"/>
              <a:t>     </a:t>
            </a:r>
            <a:endParaRPr lang="en-US" altLang="zh-CN" dirty="0"/>
          </a:p>
          <a:p>
            <a:r>
              <a:rPr lang="en-US" altLang="zh-CN" dirty="0" err="1"/>
              <a:t>B、向楼顶奔跑</a:t>
            </a:r>
            <a:r>
              <a:rPr lang="en-US" altLang="zh-CN" dirty="0"/>
              <a:t>     </a:t>
            </a:r>
            <a:endParaRPr lang="en-US" altLang="zh-CN" dirty="0"/>
          </a:p>
          <a:p>
            <a:r>
              <a:rPr lang="en-US" altLang="zh-CN" dirty="0" err="1"/>
              <a:t>C、从窗口跳出</a:t>
            </a:r>
            <a:r>
              <a:rPr lang="en-US" altLang="zh-CN" dirty="0"/>
              <a:t>   </a:t>
            </a:r>
            <a:endParaRPr lang="en-US" altLang="zh-CN" dirty="0"/>
          </a:p>
          <a:p>
            <a:r>
              <a:rPr lang="en-US" altLang="zh-CN" dirty="0" err="1"/>
              <a:t>D、从安全通道有秩序下楼</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带电物体火灾时，不能选用下列哪种灭火器</a:t>
            </a:r>
            <a:r>
              <a:rPr lang="en-US" altLang="zh-CN" dirty="0"/>
              <a:t>（     ）</a:t>
            </a:r>
            <a:r>
              <a:rPr lang="zh-CN" altLang="en-US"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A、二氧化碳灭火器</a:t>
            </a:r>
            <a:r>
              <a:rPr lang="en-US" altLang="zh-CN" dirty="0"/>
              <a:t>     </a:t>
            </a:r>
            <a:endParaRPr lang="en-US" altLang="zh-CN" dirty="0"/>
          </a:p>
          <a:p>
            <a:r>
              <a:rPr lang="en-US" altLang="zh-CN" dirty="0" err="1"/>
              <a:t>B、清水泡沫灭火器</a:t>
            </a:r>
            <a:r>
              <a:rPr lang="en-US" altLang="zh-CN" dirty="0"/>
              <a:t>      </a:t>
            </a:r>
            <a:endParaRPr lang="en-US" altLang="zh-CN" dirty="0"/>
          </a:p>
          <a:p>
            <a:r>
              <a:rPr lang="en-US" altLang="zh-CN" dirty="0" err="1"/>
              <a:t>C、干粉灭火器</a:t>
            </a:r>
            <a:r>
              <a:rPr lang="en-US" altLang="zh-CN" dirty="0"/>
              <a:t>       </a:t>
            </a:r>
            <a:endParaRPr lang="en-US" altLang="zh-CN" dirty="0"/>
          </a:p>
          <a:p>
            <a:r>
              <a:rPr lang="en-US" altLang="zh-CN" dirty="0"/>
              <a:t>D、</a:t>
            </a:r>
            <a:r>
              <a:rPr lang="zh-CN" altLang="en-US" dirty="0"/>
              <a:t>泡沫</a:t>
            </a:r>
            <a:r>
              <a:rPr lang="en-US" altLang="zh-CN" dirty="0" err="1"/>
              <a:t>灭火器</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凡是在易燃易爆场所的动火必须办理</a:t>
            </a:r>
            <a:r>
              <a:rPr lang="en-US" altLang="zh-CN" dirty="0"/>
              <a:t>（     ）。</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A、相关手续</a:t>
            </a:r>
            <a:r>
              <a:rPr lang="en-US" altLang="zh-CN" dirty="0"/>
              <a:t>      </a:t>
            </a:r>
            <a:endParaRPr lang="en-US" altLang="zh-CN" dirty="0"/>
          </a:p>
          <a:p>
            <a:r>
              <a:rPr lang="en-US" altLang="zh-CN" dirty="0" err="1"/>
              <a:t>B、许可证</a:t>
            </a:r>
            <a:r>
              <a:rPr lang="en-US" altLang="zh-CN" dirty="0"/>
              <a:t>       </a:t>
            </a:r>
            <a:endParaRPr lang="en-US" altLang="zh-CN" dirty="0"/>
          </a:p>
          <a:p>
            <a:r>
              <a:rPr lang="en-US" altLang="zh-CN" dirty="0" err="1"/>
              <a:t>C、特级动火证</a:t>
            </a:r>
            <a:r>
              <a:rPr lang="en-US" altLang="zh-CN" dirty="0"/>
              <a:t>      </a:t>
            </a:r>
            <a:endParaRPr lang="en-US" altLang="zh-CN" dirty="0"/>
          </a:p>
          <a:p>
            <a:r>
              <a:rPr lang="en-US" altLang="zh-CN" dirty="0" err="1"/>
              <a:t>D、动火证</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以下对报警电话描述不正确的是</a:t>
            </a:r>
            <a:r>
              <a:rPr lang="en-US" altLang="zh-CN" dirty="0"/>
              <a:t>(       )。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A、119报警电话是免费的</a:t>
            </a:r>
            <a:endParaRPr lang="en-US" altLang="zh-CN" dirty="0"/>
          </a:p>
          <a:p>
            <a:r>
              <a:rPr lang="en-US" altLang="zh-CN" dirty="0"/>
              <a:t>B、发生火灾时任何人都可以无偿拨打119</a:t>
            </a:r>
            <a:endParaRPr lang="en-US" altLang="zh-CN" dirty="0"/>
          </a:p>
          <a:p>
            <a:r>
              <a:rPr lang="en-US" altLang="zh-CN" dirty="0"/>
              <a:t>C、为了演练，平时可以拨打119</a:t>
            </a:r>
            <a:endParaRPr lang="en-US" altLang="zh-CN" dirty="0"/>
          </a:p>
          <a:p>
            <a:r>
              <a:rPr lang="en-US" altLang="zh-CN" dirty="0" err="1"/>
              <a:t>D、以上都正确</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880745"/>
            <a:ext cx="7421880" cy="2915285"/>
          </a:xfrm>
          <a:prstGeom prst="rect">
            <a:avLst/>
          </a:prstGeom>
          <a:noFill/>
        </p:spPr>
        <p:txBody>
          <a:bodyPr wrap="square" rtlCol="0" anchor="t">
            <a:spAutoFit/>
          </a:bodyPr>
          <a:lstStyle/>
          <a:p>
            <a:pPr indent="304800" algn="just">
              <a:lnSpc>
                <a:spcPct val="17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7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对加工爆炸危险物品车间的厂房房顶描述正确的是</a:t>
            </a:r>
            <a:r>
              <a:rPr lang="en-US" altLang="zh-CN" dirty="0"/>
              <a:t>(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A、为泄爆，安装轻质房顶</a:t>
            </a:r>
            <a:r>
              <a:rPr lang="en-US" altLang="zh-CN" dirty="0"/>
              <a:t>                          </a:t>
            </a:r>
            <a:endParaRPr lang="en-US" altLang="zh-CN" dirty="0"/>
          </a:p>
          <a:p>
            <a:r>
              <a:rPr lang="en-US" altLang="zh-CN" dirty="0" err="1"/>
              <a:t>B、为坚固，应采用重型房顶</a:t>
            </a:r>
            <a:endParaRPr lang="en-US" altLang="zh-CN" dirty="0"/>
          </a:p>
          <a:p>
            <a:r>
              <a:rPr lang="en-US" altLang="zh-CN" dirty="0" err="1"/>
              <a:t>C、为了泄爆，应采用重型与轻型相结合的房顶</a:t>
            </a:r>
            <a:r>
              <a:rPr lang="en-US" altLang="zh-CN" dirty="0"/>
              <a:t>        </a:t>
            </a:r>
            <a:endParaRPr lang="en-US" altLang="zh-CN" dirty="0"/>
          </a:p>
          <a:p>
            <a:r>
              <a:rPr lang="en-US" altLang="zh-CN" dirty="0" err="1"/>
              <a:t>D、以上都不对</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209227" y="129782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en-US" altLang="zh-CN" dirty="0" err="1">
                <a:sym typeface="+mn-lt"/>
              </a:rPr>
              <a:t>抢答题部分</a:t>
            </a:r>
            <a:endParaRPr lang="zh-CN" altLang="en-US" dirty="0"/>
          </a:p>
        </p:txBody>
      </p:sp>
      <p:sp>
        <p:nvSpPr>
          <p:cNvPr id="25" name="文本框 24"/>
          <p:cNvSpPr txBox="1"/>
          <p:nvPr/>
        </p:nvSpPr>
        <p:spPr>
          <a:xfrm>
            <a:off x="3525163" y="2315890"/>
            <a:ext cx="5015352" cy="2536400"/>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r>
              <a:rPr lang="zh-CN" altLang="en-US" dirty="0"/>
              <a:t>内容有判断题、选择题、问答题。由主持人从抢答题部分中抽题由各参赛队自由抢答。答题时其他选手不可补充。参赛选手须在主持人读完题目后主持人说“开始抢答”</a:t>
            </a:r>
            <a:r>
              <a:rPr lang="en-US" altLang="zh-CN" dirty="0"/>
              <a:t>,</a:t>
            </a:r>
            <a:r>
              <a:rPr lang="zh-CN" altLang="en-US" dirty="0"/>
              <a:t>方可站立进行抢答</a:t>
            </a:r>
            <a:r>
              <a:rPr lang="en-US" altLang="zh-CN" dirty="0"/>
              <a:t>;</a:t>
            </a:r>
            <a:r>
              <a:rPr lang="zh-CN" altLang="en-US" dirty="0"/>
              <a:t>若提前抢答</a:t>
            </a:r>
            <a:r>
              <a:rPr lang="en-US" altLang="zh-CN" dirty="0"/>
              <a:t>,</a:t>
            </a:r>
            <a:r>
              <a:rPr lang="zh-CN" altLang="en-US" dirty="0"/>
              <a:t>视为违规</a:t>
            </a:r>
            <a:r>
              <a:rPr lang="en-US" altLang="zh-CN" dirty="0"/>
              <a:t>,</a:t>
            </a:r>
            <a:r>
              <a:rPr lang="zh-CN" altLang="en-US" dirty="0"/>
              <a:t>从总分中扣</a:t>
            </a:r>
            <a:r>
              <a:rPr lang="en-US" altLang="zh-CN" dirty="0"/>
              <a:t>10</a:t>
            </a:r>
            <a:r>
              <a:rPr lang="zh-CN" altLang="en-US" dirty="0"/>
              <a:t>分。答题时间为</a:t>
            </a:r>
            <a:r>
              <a:rPr lang="en-US" altLang="zh-CN" dirty="0"/>
              <a:t>10</a:t>
            </a:r>
            <a:r>
              <a:rPr lang="zh-CN" altLang="en-US" dirty="0"/>
              <a:t>秒</a:t>
            </a:r>
            <a:r>
              <a:rPr lang="en-US" altLang="zh-CN" dirty="0"/>
              <a:t>,</a:t>
            </a:r>
            <a:r>
              <a:rPr lang="zh-CN" altLang="en-US" dirty="0"/>
              <a:t>超时按违规处理扣</a:t>
            </a:r>
            <a:r>
              <a:rPr lang="en-US" altLang="zh-CN" dirty="0"/>
              <a:t>10</a:t>
            </a:r>
            <a:r>
              <a:rPr lang="zh-CN" altLang="en-US" dirty="0"/>
              <a:t>分、答错扣</a:t>
            </a:r>
            <a:r>
              <a:rPr lang="en-US" altLang="zh-CN" dirty="0"/>
              <a:t>10</a:t>
            </a:r>
            <a:r>
              <a:rPr lang="zh-CN" altLang="en-US" dirty="0"/>
              <a:t>分</a:t>
            </a:r>
            <a:endParaRPr lang="zh-CN" altLang="en-US" dirty="0"/>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414021"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5697417"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6980813"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264209"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547604"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414021"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5697417"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6980813"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264209"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547604"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2" name="矩形: 圆角 21">
            <a:hlinkClick r:id="rId13" action="ppaction://hlinksldjump"/>
          </p:cNvPr>
          <p:cNvSpPr/>
          <p:nvPr/>
        </p:nvSpPr>
        <p:spPr>
          <a:xfrm>
            <a:off x="4414021"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3" name="矩形: 圆角 22">
            <a:hlinkClick r:id="rId14" action="ppaction://hlinksldjump"/>
          </p:cNvPr>
          <p:cNvSpPr/>
          <p:nvPr/>
        </p:nvSpPr>
        <p:spPr>
          <a:xfrm>
            <a:off x="5697417"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4" name="矩形: 圆角 23">
            <a:hlinkClick r:id="rId15" action="ppaction://hlinksldjump"/>
          </p:cNvPr>
          <p:cNvSpPr/>
          <p:nvPr/>
        </p:nvSpPr>
        <p:spPr>
          <a:xfrm>
            <a:off x="6980813"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5" name="矩形: 圆角 24">
            <a:hlinkClick r:id="rId16" action="ppaction://hlinksldjump"/>
          </p:cNvPr>
          <p:cNvSpPr/>
          <p:nvPr/>
        </p:nvSpPr>
        <p:spPr>
          <a:xfrm>
            <a:off x="8264209"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6" name="矩形: 圆角 25">
            <a:hlinkClick r:id="rId17" action="ppaction://hlinksldjump"/>
          </p:cNvPr>
          <p:cNvSpPr/>
          <p:nvPr/>
        </p:nvSpPr>
        <p:spPr>
          <a:xfrm>
            <a:off x="9547604"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8"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9"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20"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21"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4999527"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高层楼上发生火灾时，我们不应该做（     ）。</a:t>
            </a:r>
            <a:r>
              <a:rPr lang="zh-CN" altLang="en-US" dirty="0">
                <a:sym typeface="+mn-ea"/>
              </a:rPr>
              <a:t> 【多选题】</a:t>
            </a:r>
            <a:r>
              <a:rPr lang="en-US" altLang="zh-CN" dirty="0">
                <a:sym typeface="+mn-ea"/>
              </a:rPr>
              <a:t> </a:t>
            </a:r>
            <a:r>
              <a:rPr lang="en-US" altLang="zh-CN" dirty="0"/>
              <a:t>  </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、乘坐电梯     </a:t>
            </a:r>
            <a:endParaRPr lang="zh-CN" altLang="en-US" dirty="0"/>
          </a:p>
          <a:p>
            <a:r>
              <a:rPr lang="en-US" altLang="zh-CN" dirty="0"/>
              <a:t>B</a:t>
            </a:r>
            <a:r>
              <a:rPr lang="zh-CN" altLang="en-US" dirty="0"/>
              <a:t>、从楼梯逃生     </a:t>
            </a:r>
            <a:endParaRPr lang="zh-CN" altLang="en-US" dirty="0"/>
          </a:p>
          <a:p>
            <a:r>
              <a:rPr lang="en-US" altLang="zh-CN" dirty="0"/>
              <a:t>C</a:t>
            </a:r>
            <a:r>
              <a:rPr lang="zh-CN" altLang="en-US" dirty="0"/>
              <a:t>、跳楼     </a:t>
            </a:r>
            <a:endParaRPr lang="zh-CN" altLang="en-US" dirty="0"/>
          </a:p>
          <a:p>
            <a:r>
              <a:rPr lang="en-US" altLang="zh-CN" dirty="0"/>
              <a:t>D</a:t>
            </a:r>
            <a:r>
              <a:rPr lang="zh-CN" altLang="en-US" dirty="0"/>
              <a:t>、到窗户呼救</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546120" y="2940654"/>
            <a:ext cx="2345592"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发生火灾时可以使用</a:t>
            </a:r>
            <a:r>
              <a:rPr lang="en-US" altLang="zh-CN" dirty="0"/>
              <a:t>(     </a:t>
            </a:r>
            <a:r>
              <a:rPr lang="zh-CN" altLang="en-US" dirty="0"/>
              <a:t>  </a:t>
            </a:r>
            <a:r>
              <a:rPr lang="en-US" altLang="zh-CN" dirty="0"/>
              <a:t>)</a:t>
            </a:r>
            <a:r>
              <a:rPr lang="zh-CN" altLang="en-US" dirty="0"/>
              <a:t>灭火方法灭火？</a:t>
            </a:r>
            <a:r>
              <a:rPr lang="zh-CN" altLang="en-US" dirty="0">
                <a:sym typeface="+mn-ea"/>
              </a:rPr>
              <a:t> 【多选题】</a:t>
            </a:r>
            <a:r>
              <a:rPr lang="en-US" altLang="zh-CN" dirty="0">
                <a:sym typeface="+mn-ea"/>
              </a:rPr>
              <a:t> </a:t>
            </a:r>
            <a:r>
              <a:rPr lang="en-US" altLang="zh-CN" dirty="0"/>
              <a:t>  </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、隔离   </a:t>
            </a:r>
            <a:endParaRPr lang="zh-CN" altLang="en-US" dirty="0"/>
          </a:p>
          <a:p>
            <a:r>
              <a:rPr lang="en-US" altLang="zh-CN" dirty="0"/>
              <a:t>B</a:t>
            </a:r>
            <a:r>
              <a:rPr lang="zh-CN" altLang="en-US" dirty="0"/>
              <a:t>、窒息     </a:t>
            </a:r>
            <a:endParaRPr lang="zh-CN" altLang="en-US" dirty="0"/>
          </a:p>
          <a:p>
            <a:r>
              <a:rPr lang="en-US" altLang="zh-CN" dirty="0"/>
              <a:t>C</a:t>
            </a:r>
            <a:r>
              <a:rPr lang="zh-CN" altLang="en-US" dirty="0"/>
              <a:t>、冷却      </a:t>
            </a:r>
            <a:endParaRPr lang="zh-CN" altLang="en-US" dirty="0"/>
          </a:p>
          <a:p>
            <a:r>
              <a:rPr lang="en-US" altLang="zh-CN" dirty="0"/>
              <a:t>D</a:t>
            </a:r>
            <a:r>
              <a:rPr lang="zh-CN" altLang="en-US" dirty="0"/>
              <a:t>、化学抑制</a:t>
            </a:r>
            <a:endParaRPr lang="en-US" altLang="zh-CN"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报火警时，应注意以下（ </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、讲清着火的单位或地点</a:t>
            </a:r>
            <a:endParaRPr lang="zh-CN" altLang="en-US" dirty="0"/>
          </a:p>
          <a:p>
            <a:r>
              <a:rPr lang="en-US" altLang="zh-CN" dirty="0"/>
              <a:t>B</a:t>
            </a:r>
            <a:r>
              <a:rPr lang="zh-CN" altLang="en-US" dirty="0"/>
              <a:t>、讲清火险所处的楼号、楼层</a:t>
            </a:r>
            <a:endParaRPr lang="zh-CN" altLang="en-US" dirty="0"/>
          </a:p>
          <a:p>
            <a:r>
              <a:rPr lang="en-US" altLang="zh-CN" dirty="0"/>
              <a:t>C</a:t>
            </a:r>
            <a:r>
              <a:rPr lang="zh-CN" altLang="en-US" dirty="0"/>
              <a:t>、尽可能讲清着火物质</a:t>
            </a:r>
            <a:endParaRPr lang="zh-CN" altLang="en-US" dirty="0"/>
          </a:p>
          <a:p>
            <a:r>
              <a:rPr lang="en-US" altLang="zh-CN" dirty="0"/>
              <a:t>D</a:t>
            </a:r>
            <a:r>
              <a:rPr lang="zh-CN" altLang="en-US" dirty="0"/>
              <a:t>、讲清报警人的姓名和电话</a:t>
            </a:r>
            <a:endParaRPr lang="en-US" altLang="zh-CN"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遭遇火险正确脱险方法有下面的（ </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、用湿毛巾掩住口鼻，从安全通道匍匐前进</a:t>
            </a:r>
            <a:endParaRPr lang="zh-CN" altLang="en-US" dirty="0"/>
          </a:p>
          <a:p>
            <a:r>
              <a:rPr lang="en-US" altLang="zh-CN" dirty="0"/>
              <a:t>B</a:t>
            </a:r>
            <a:r>
              <a:rPr lang="zh-CN" altLang="en-US" dirty="0"/>
              <a:t>、披上浸湿的衣物，向安全出口方向逃生</a:t>
            </a:r>
            <a:endParaRPr lang="zh-CN" altLang="en-US" dirty="0"/>
          </a:p>
          <a:p>
            <a:r>
              <a:rPr lang="en-US" altLang="zh-CN" dirty="0"/>
              <a:t>C</a:t>
            </a:r>
            <a:r>
              <a:rPr lang="zh-CN" altLang="en-US" dirty="0"/>
              <a:t>、用床单、衣服等自制简易救生绳从楼上小心滑下</a:t>
            </a:r>
            <a:endParaRPr lang="zh-CN" altLang="en-US" dirty="0"/>
          </a:p>
          <a:p>
            <a:r>
              <a:rPr lang="en-US" altLang="zh-CN" dirty="0"/>
              <a:t>D</a:t>
            </a:r>
            <a:r>
              <a:rPr lang="zh-CN" altLang="en-US" dirty="0"/>
              <a:t>、身上着火，可就地打滚或用厚重的衣物压灭火苗</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使用灭火器时，应注意以下（  ）。</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、站在上风方向灭火</a:t>
            </a:r>
            <a:endParaRPr lang="zh-CN" altLang="en-US" dirty="0"/>
          </a:p>
          <a:p>
            <a:r>
              <a:rPr lang="en-US" altLang="zh-CN" dirty="0"/>
              <a:t>B</a:t>
            </a:r>
            <a:r>
              <a:rPr lang="zh-CN" altLang="en-US" dirty="0"/>
              <a:t>、站在下风方向灭火</a:t>
            </a:r>
            <a:endParaRPr lang="zh-CN" altLang="en-US" dirty="0"/>
          </a:p>
          <a:p>
            <a:r>
              <a:rPr lang="en-US" altLang="zh-CN" dirty="0"/>
              <a:t>C</a:t>
            </a:r>
            <a:r>
              <a:rPr lang="zh-CN" altLang="en-US" dirty="0"/>
              <a:t>、对准燃烧点根部喷射</a:t>
            </a:r>
            <a:endParaRPr lang="zh-CN" altLang="en-US" dirty="0"/>
          </a:p>
          <a:p>
            <a:r>
              <a:rPr lang="en-US" altLang="zh-CN" dirty="0"/>
              <a:t>D</a:t>
            </a:r>
            <a:r>
              <a:rPr lang="zh-CN" altLang="en-US" dirty="0"/>
              <a:t>、对准燃烧点上部喷射</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使用</a:t>
            </a:r>
            <a:r>
              <a:rPr lang="en-US" altLang="zh-CN" dirty="0"/>
              <a:t>ABC</a:t>
            </a:r>
            <a:r>
              <a:rPr lang="zh-CN" altLang="en-US" dirty="0"/>
              <a:t>类干粉灭火器可以扑灭（ </a:t>
            </a:r>
            <a:r>
              <a:rPr lang="en-US" altLang="zh-CN" dirty="0"/>
              <a:t>    </a:t>
            </a:r>
            <a:r>
              <a:rPr lang="zh-CN" altLang="en-US" dirty="0"/>
              <a:t>）火灾？</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、含碳固体火灾</a:t>
            </a:r>
            <a:endParaRPr lang="zh-CN" altLang="en-US" dirty="0"/>
          </a:p>
          <a:p>
            <a:r>
              <a:rPr lang="en-US" altLang="zh-CN" dirty="0"/>
              <a:t>B</a:t>
            </a:r>
            <a:r>
              <a:rPr lang="zh-CN" altLang="en-US" dirty="0"/>
              <a:t>、可燃液体火灾</a:t>
            </a:r>
            <a:endParaRPr lang="zh-CN" altLang="en-US" dirty="0"/>
          </a:p>
          <a:p>
            <a:r>
              <a:rPr lang="en-US" altLang="zh-CN" dirty="0"/>
              <a:t>C</a:t>
            </a:r>
            <a:r>
              <a:rPr lang="zh-CN" altLang="en-US" dirty="0"/>
              <a:t>、可燃气体火灾</a:t>
            </a:r>
            <a:endParaRPr lang="zh-CN" altLang="en-US" dirty="0"/>
          </a:p>
          <a:p>
            <a:r>
              <a:rPr lang="en-US" altLang="zh-CN" dirty="0"/>
              <a:t>D</a:t>
            </a:r>
            <a:r>
              <a:rPr lang="zh-CN" altLang="en-US" dirty="0"/>
              <a:t>、金属火灾</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灭火的基本原理有（     ）方面？</a:t>
            </a:r>
            <a:r>
              <a:rPr lang="zh-CN" altLang="en-US" dirty="0">
                <a:sym typeface="+mn-ea"/>
              </a:rPr>
              <a:t> 【多选题】</a:t>
            </a:r>
            <a:r>
              <a:rPr lang="zh-CN" altLang="en-US" dirty="0"/>
              <a:t> </a:t>
            </a:r>
            <a:endParaRPr lang="zh-CN" altLang="en-US" dirty="0"/>
          </a:p>
        </p:txBody>
      </p:sp>
      <p:sp>
        <p:nvSpPr>
          <p:cNvPr id="31" name="文本框 30"/>
          <p:cNvSpPr txBox="1"/>
          <p:nvPr/>
        </p:nvSpPr>
        <p:spPr>
          <a:xfrm>
            <a:off x="1248872" y="2475192"/>
            <a:ext cx="5890481"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、冷却     </a:t>
            </a:r>
            <a:endParaRPr lang="zh-CN" altLang="en-US" dirty="0"/>
          </a:p>
          <a:p>
            <a:r>
              <a:rPr lang="en-US" altLang="zh-CN" dirty="0"/>
              <a:t>B</a:t>
            </a:r>
            <a:r>
              <a:rPr lang="zh-CN" altLang="en-US" dirty="0"/>
              <a:t>、窒息     </a:t>
            </a:r>
            <a:endParaRPr lang="zh-CN" altLang="en-US" dirty="0"/>
          </a:p>
          <a:p>
            <a:r>
              <a:rPr lang="en-US" altLang="zh-CN" dirty="0"/>
              <a:t>C</a:t>
            </a:r>
            <a:r>
              <a:rPr lang="zh-CN" altLang="en-US" dirty="0"/>
              <a:t>、隔离     </a:t>
            </a:r>
            <a:endParaRPr lang="zh-CN" altLang="en-US" dirty="0"/>
          </a:p>
          <a:p>
            <a:r>
              <a:rPr lang="en-US" altLang="zh-CN" dirty="0"/>
              <a:t>D</a:t>
            </a:r>
            <a:r>
              <a:rPr lang="zh-CN" altLang="en-US" dirty="0"/>
              <a:t>、化学抑制   </a:t>
            </a:r>
            <a:endParaRPr lang="zh-CN" altLang="en-US" dirty="0"/>
          </a:p>
          <a:p>
            <a:r>
              <a:rPr lang="en-US" altLang="zh-CN" dirty="0"/>
              <a:t>E</a:t>
            </a:r>
            <a:r>
              <a:rPr lang="zh-CN" altLang="en-US" dirty="0"/>
              <a:t>、连锁</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_图片 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grpSp>
        <p:nvGrpSpPr>
          <p:cNvPr id="73" name="组合 72"/>
          <p:cNvGrpSpPr/>
          <p:nvPr>
            <p:custDataLst>
              <p:tags r:id="rId3"/>
            </p:custDataLst>
          </p:nvPr>
        </p:nvGrpSpPr>
        <p:grpSpPr>
          <a:xfrm>
            <a:off x="4452737" y="1928212"/>
            <a:ext cx="6747598" cy="652612"/>
            <a:chOff x="5514037" y="2138439"/>
            <a:chExt cx="6747598" cy="652612"/>
          </a:xfrm>
        </p:grpSpPr>
        <p:grpSp>
          <p:nvGrpSpPr>
            <p:cNvPr id="47" name="组合 46"/>
            <p:cNvGrpSpPr/>
            <p:nvPr/>
          </p:nvGrpSpPr>
          <p:grpSpPr>
            <a:xfrm>
              <a:off x="5514037" y="2138439"/>
              <a:ext cx="6747598" cy="652612"/>
              <a:chOff x="3779913" y="971746"/>
              <a:chExt cx="5060068" cy="489222"/>
            </a:xfrm>
          </p:grpSpPr>
          <p:sp>
            <p:nvSpPr>
              <p:cNvPr id="48" name="矩形 47"/>
              <p:cNvSpPr/>
              <p:nvPr>
                <p:custDataLst>
                  <p:tags r:id="rId4"/>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49" name="等腰三角形 219"/>
              <p:cNvSpPr/>
              <p:nvPr>
                <p:custDataLst>
                  <p:tags r:id="rId5"/>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0" name="标题 4"/>
              <p:cNvSpPr txBox="1"/>
              <p:nvPr>
                <p:custDataLst>
                  <p:tags r:id="rId6"/>
                </p:custDataLst>
              </p:nvPr>
            </p:nvSpPr>
            <p:spPr>
              <a:xfrm>
                <a:off x="3913641" y="1089591"/>
                <a:ext cx="4809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01</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38" name="标题 4"/>
            <p:cNvSpPr txBox="1"/>
            <p:nvPr>
              <p:custDataLst>
                <p:tags r:id="rId7"/>
              </p:custDataLst>
            </p:nvPr>
          </p:nvSpPr>
          <p:spPr>
            <a:xfrm>
              <a:off x="6761462" y="2164636"/>
              <a:ext cx="3408046"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必答题部分</a:t>
              </a:r>
              <a:endParaRPr lang="zh-CN" altLang="en-US" dirty="0"/>
            </a:p>
          </p:txBody>
        </p:sp>
      </p:grpSp>
      <p:grpSp>
        <p:nvGrpSpPr>
          <p:cNvPr id="66" name="组合 65"/>
          <p:cNvGrpSpPr/>
          <p:nvPr/>
        </p:nvGrpSpPr>
        <p:grpSpPr>
          <a:xfrm>
            <a:off x="1150636" y="2198282"/>
            <a:ext cx="2046460" cy="2023895"/>
            <a:chOff x="3350089" y="419073"/>
            <a:chExt cx="2873636" cy="2841951"/>
          </a:xfrm>
          <a:effectLst>
            <a:outerShdw blurRad="50800" dist="38100" dir="2700000" algn="tl" rotWithShape="0">
              <a:prstClr val="black">
                <a:alpha val="23000"/>
              </a:prstClr>
            </a:outerShdw>
          </a:effectLst>
        </p:grpSpPr>
        <p:sp>
          <p:nvSpPr>
            <p:cNvPr id="67" name="椭圆 6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nvGrpSpPr>
            <p:cNvPr id="68" name="组合 67"/>
            <p:cNvGrpSpPr/>
            <p:nvPr/>
          </p:nvGrpSpPr>
          <p:grpSpPr>
            <a:xfrm>
              <a:off x="3553584" y="1172244"/>
              <a:ext cx="2670141" cy="1474710"/>
              <a:chOff x="511586" y="664224"/>
              <a:chExt cx="2002355" cy="1105495"/>
            </a:xfrm>
          </p:grpSpPr>
          <p:sp>
            <p:nvSpPr>
              <p:cNvPr id="70" name="TextBox 119"/>
              <p:cNvSpPr txBox="1"/>
              <p:nvPr/>
            </p:nvSpPr>
            <p:spPr>
              <a:xfrm>
                <a:off x="511586" y="1352261"/>
                <a:ext cx="1853746" cy="417458"/>
              </a:xfrm>
              <a:prstGeom prst="rect">
                <a:avLst/>
              </a:prstGeom>
              <a:noFill/>
              <a:effectLst/>
            </p:spPr>
            <p:txBody>
              <a:bodyPr wrap="square" rtlCol="0">
                <a:spAutoFit/>
              </a:bodyPr>
              <a:lstStyle/>
              <a:p>
                <a:pPr algn="ctr">
                  <a:lnSpc>
                    <a:spcPct val="120000"/>
                  </a:lnSpc>
                  <a:spcBef>
                    <a:spcPct val="0"/>
                  </a:spcBef>
                </a:pP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TextBox 120"/>
              <p:cNvSpPr txBox="1"/>
              <p:nvPr/>
            </p:nvSpPr>
            <p:spPr>
              <a:xfrm>
                <a:off x="671171" y="664224"/>
                <a:ext cx="1842770" cy="862252"/>
              </a:xfrm>
              <a:prstGeom prst="rect">
                <a:avLst/>
              </a:prstGeom>
              <a:noFill/>
              <a:effectLst/>
            </p:spPr>
            <p:txBody>
              <a:bodyPr wrap="square" rtlCol="0">
                <a:spAutoFit/>
              </a:bodyPr>
              <a:lstStyle/>
              <a:p>
                <a:pPr>
                  <a:lnSpc>
                    <a:spcPct val="120000"/>
                  </a:lnSpc>
                  <a:spcBef>
                    <a:spcPct val="0"/>
                  </a:spcBef>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endPar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9" name="椭圆 6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7803972" y="-9774"/>
            <a:ext cx="4388027" cy="2260840"/>
          </a:xfrm>
          <a:prstGeom prst="rect">
            <a:avLst/>
          </a:prstGeom>
        </p:spPr>
      </p:pic>
      <p:pic>
        <p:nvPicPr>
          <p:cNvPr id="84" name="Picture 4" descr="C:\Users\Administrator\Desktop\线稿长城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3960" y="449676"/>
            <a:ext cx="1300959" cy="1135656"/>
          </a:xfrm>
          <a:prstGeom prst="rect">
            <a:avLst/>
          </a:prstGeom>
          <a:noFill/>
          <a:extLst>
            <a:ext uri="{909E8E84-426E-40DD-AFC4-6F175D3DCCD1}">
              <a14:hiddenFill xmlns:a14="http://schemas.microsoft.com/office/drawing/2010/main">
                <a:solidFill>
                  <a:srgbClr val="FFFFFF"/>
                </a:solidFill>
              </a14:hiddenFill>
            </a:ext>
          </a:extLst>
        </p:spPr>
      </p:pic>
      <p:grpSp>
        <p:nvGrpSpPr>
          <p:cNvPr id="134" name="组合 133"/>
          <p:cNvGrpSpPr/>
          <p:nvPr>
            <p:custDataLst>
              <p:tags r:id="rId10"/>
            </p:custDataLst>
          </p:nvPr>
        </p:nvGrpSpPr>
        <p:grpSpPr>
          <a:xfrm>
            <a:off x="4452737" y="2692867"/>
            <a:ext cx="6747599" cy="652612"/>
            <a:chOff x="5514037" y="2138439"/>
            <a:chExt cx="6747599" cy="652612"/>
          </a:xfrm>
        </p:grpSpPr>
        <p:grpSp>
          <p:nvGrpSpPr>
            <p:cNvPr id="136" name="组合 135"/>
            <p:cNvGrpSpPr/>
            <p:nvPr/>
          </p:nvGrpSpPr>
          <p:grpSpPr>
            <a:xfrm>
              <a:off x="5514037" y="2138439"/>
              <a:ext cx="6747598" cy="652612"/>
              <a:chOff x="3779913" y="971746"/>
              <a:chExt cx="5060068" cy="489222"/>
            </a:xfrm>
          </p:grpSpPr>
          <p:sp>
            <p:nvSpPr>
              <p:cNvPr id="138" name="矩形 137"/>
              <p:cNvSpPr/>
              <p:nvPr>
                <p:custDataLst>
                  <p:tags r:id="rId11"/>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139" name="等腰三角形 219"/>
              <p:cNvSpPr/>
              <p:nvPr>
                <p:custDataLst>
                  <p:tags r:id="rId12"/>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40" name="标题 4"/>
              <p:cNvSpPr txBox="1"/>
              <p:nvPr>
                <p:custDataLst>
                  <p:tags r:id="rId13"/>
                </p:custDataLst>
              </p:nvPr>
            </p:nvSpPr>
            <p:spPr>
              <a:xfrm>
                <a:off x="3853514" y="1089591"/>
                <a:ext cx="601178"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02</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137" name="标题 4"/>
            <p:cNvSpPr txBox="1"/>
            <p:nvPr>
              <p:custDataLst>
                <p:tags r:id="rId14"/>
              </p:custDataLst>
            </p:nvPr>
          </p:nvSpPr>
          <p:spPr>
            <a:xfrm>
              <a:off x="6761461" y="2164636"/>
              <a:ext cx="5500175"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抢答题部分</a:t>
              </a:r>
              <a:endParaRPr lang="en-US" altLang="zh-CN" dirty="0">
                <a:sym typeface="+mn-lt"/>
              </a:endParaRPr>
            </a:p>
          </p:txBody>
        </p:sp>
      </p:grpSp>
      <p:grpSp>
        <p:nvGrpSpPr>
          <p:cNvPr id="142" name="组合 141"/>
          <p:cNvGrpSpPr/>
          <p:nvPr>
            <p:custDataLst>
              <p:tags r:id="rId15"/>
            </p:custDataLst>
          </p:nvPr>
        </p:nvGrpSpPr>
        <p:grpSpPr>
          <a:xfrm>
            <a:off x="4452737" y="3457522"/>
            <a:ext cx="7156863" cy="652612"/>
            <a:chOff x="5514037" y="2138439"/>
            <a:chExt cx="7156863" cy="652612"/>
          </a:xfrm>
        </p:grpSpPr>
        <p:grpSp>
          <p:nvGrpSpPr>
            <p:cNvPr id="144" name="组合 143"/>
            <p:cNvGrpSpPr/>
            <p:nvPr/>
          </p:nvGrpSpPr>
          <p:grpSpPr>
            <a:xfrm>
              <a:off x="5514037" y="2138439"/>
              <a:ext cx="6747598" cy="652612"/>
              <a:chOff x="3779913" y="971746"/>
              <a:chExt cx="5060068" cy="489222"/>
            </a:xfrm>
          </p:grpSpPr>
          <p:sp>
            <p:nvSpPr>
              <p:cNvPr id="146" name="矩形 145"/>
              <p:cNvSpPr/>
              <p:nvPr>
                <p:custDataLst>
                  <p:tags r:id="rId16"/>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147" name="等腰三角形 219"/>
              <p:cNvSpPr/>
              <p:nvPr>
                <p:custDataLst>
                  <p:tags r:id="rId17"/>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48" name="标题 4"/>
              <p:cNvSpPr txBox="1"/>
              <p:nvPr>
                <p:custDataLst>
                  <p:tags r:id="rId18"/>
                </p:custDataLst>
              </p:nvPr>
            </p:nvSpPr>
            <p:spPr>
              <a:xfrm>
                <a:off x="3826446" y="1089591"/>
                <a:ext cx="65531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03</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145" name="标题 4"/>
            <p:cNvSpPr txBox="1"/>
            <p:nvPr>
              <p:custDataLst>
                <p:tags r:id="rId19"/>
              </p:custDataLst>
            </p:nvPr>
          </p:nvSpPr>
          <p:spPr>
            <a:xfrm>
              <a:off x="6761461" y="2164636"/>
              <a:ext cx="5909439"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加赛题部分</a:t>
              </a:r>
              <a:endParaRPr lang="zh-CN" altLang="en-US" dirty="0"/>
            </a:p>
          </p:txBody>
        </p:sp>
      </p:grpSp>
      <p:grpSp>
        <p:nvGrpSpPr>
          <p:cNvPr id="150" name="组合 149"/>
          <p:cNvGrpSpPr/>
          <p:nvPr>
            <p:custDataLst>
              <p:tags r:id="rId20"/>
            </p:custDataLst>
          </p:nvPr>
        </p:nvGrpSpPr>
        <p:grpSpPr>
          <a:xfrm>
            <a:off x="4452737" y="4222177"/>
            <a:ext cx="6747598" cy="652612"/>
            <a:chOff x="5514037" y="2138439"/>
            <a:chExt cx="6747598" cy="652612"/>
          </a:xfrm>
        </p:grpSpPr>
        <p:grpSp>
          <p:nvGrpSpPr>
            <p:cNvPr id="152" name="组合 151"/>
            <p:cNvGrpSpPr/>
            <p:nvPr/>
          </p:nvGrpSpPr>
          <p:grpSpPr>
            <a:xfrm>
              <a:off x="5514037" y="2138439"/>
              <a:ext cx="6747598" cy="652612"/>
              <a:chOff x="3779913" y="971746"/>
              <a:chExt cx="5060068" cy="489222"/>
            </a:xfrm>
          </p:grpSpPr>
          <p:sp>
            <p:nvSpPr>
              <p:cNvPr id="154" name="矩形 153"/>
              <p:cNvSpPr/>
              <p:nvPr>
                <p:custDataLst>
                  <p:tags r:id="rId21"/>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155" name="等腰三角形 219"/>
              <p:cNvSpPr/>
              <p:nvPr>
                <p:custDataLst>
                  <p:tags r:id="rId22"/>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56" name="标题 4"/>
              <p:cNvSpPr txBox="1"/>
              <p:nvPr>
                <p:custDataLst>
                  <p:tags r:id="rId23"/>
                </p:custDataLst>
              </p:nvPr>
            </p:nvSpPr>
            <p:spPr>
              <a:xfrm>
                <a:off x="3844491" y="1089591"/>
                <a:ext cx="6192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04</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153" name="标题 4"/>
            <p:cNvSpPr txBox="1"/>
            <p:nvPr>
              <p:custDataLst>
                <p:tags r:id="rId24"/>
              </p:custDataLst>
            </p:nvPr>
          </p:nvSpPr>
          <p:spPr>
            <a:xfrm>
              <a:off x="6761462" y="2164636"/>
              <a:ext cx="3408046"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观众答题</a:t>
              </a:r>
              <a:endParaRPr lang="zh-CN" altLang="en-US" dirty="0"/>
            </a:p>
          </p:txBody>
        </p:sp>
      </p:grpSp>
    </p:spTree>
    <p:custDataLst>
      <p:tags r:id="rId2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airplan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为了自身安全，进入陌生场所应该先了解（ </a:t>
            </a:r>
            <a:r>
              <a:rPr lang="en-US" altLang="zh-CN" dirty="0"/>
              <a:t>     </a:t>
            </a:r>
            <a:r>
              <a:rPr lang="zh-CN" altLang="en-US" dirty="0"/>
              <a:t>）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、避难逃生方向</a:t>
            </a:r>
            <a:endParaRPr lang="zh-CN" altLang="en-US" dirty="0"/>
          </a:p>
          <a:p>
            <a:r>
              <a:rPr lang="en-US" altLang="zh-CN" dirty="0"/>
              <a:t>B</a:t>
            </a:r>
            <a:r>
              <a:rPr lang="zh-CN" altLang="en-US" dirty="0"/>
              <a:t>、安全门、梯位置，及是否未关闭、是否上锁</a:t>
            </a:r>
            <a:endParaRPr lang="zh-CN" altLang="en-US" dirty="0"/>
          </a:p>
          <a:p>
            <a:r>
              <a:rPr lang="en-US" altLang="zh-CN" dirty="0"/>
              <a:t>C</a:t>
            </a:r>
            <a:r>
              <a:rPr lang="zh-CN" altLang="en-US" dirty="0"/>
              <a:t>、查看消防栓、缓降机、救助袋等各项灭火、避难器具位置</a:t>
            </a:r>
            <a:endParaRPr lang="zh-CN" altLang="en-US" dirty="0"/>
          </a:p>
          <a:p>
            <a:r>
              <a:rPr lang="en-US" altLang="zh-CN" dirty="0"/>
              <a:t>D</a:t>
            </a:r>
            <a:r>
              <a:rPr lang="zh-CN" altLang="en-US" dirty="0"/>
              <a:t>、报警电话及紧急情况下的联系方式</a:t>
            </a:r>
            <a:endParaRPr lang="zh-CN" altLang="en-US" dirty="0"/>
          </a:p>
          <a:p>
            <a:r>
              <a:rPr lang="en-US" altLang="zh-CN" dirty="0"/>
              <a:t>E</a:t>
            </a:r>
            <a:r>
              <a:rPr lang="zh-CN" altLang="en-US" dirty="0"/>
              <a:t>、场所的建筑设计图</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何种公共场所尽可能不要前往消费？ </a:t>
            </a:r>
            <a:r>
              <a:rPr lang="en-US" altLang="zh-CN" dirty="0"/>
              <a:t>(       )</a:t>
            </a:r>
            <a:r>
              <a:rPr lang="zh-CN" altLang="en-US" dirty="0">
                <a:sym typeface="+mn-ea"/>
              </a:rPr>
              <a:t> 【多选题】</a:t>
            </a:r>
            <a:endParaRPr lang="en-US" altLang="zh-CN"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、只有单一出入口之场所</a:t>
            </a:r>
            <a:endParaRPr lang="zh-CN" altLang="en-US" dirty="0"/>
          </a:p>
          <a:p>
            <a:r>
              <a:rPr lang="en-US" altLang="zh-CN" dirty="0"/>
              <a:t>B</a:t>
            </a:r>
            <a:r>
              <a:rPr lang="zh-CN" altLang="en-US" dirty="0"/>
              <a:t>、位于地下层之场所 </a:t>
            </a:r>
            <a:endParaRPr lang="zh-CN" altLang="en-US" dirty="0"/>
          </a:p>
          <a:p>
            <a:r>
              <a:rPr lang="en-US" altLang="zh-CN" dirty="0"/>
              <a:t>C</a:t>
            </a:r>
            <a:r>
              <a:rPr lang="zh-CN" altLang="en-US" dirty="0"/>
              <a:t>、用易燃物装修之场所 </a:t>
            </a:r>
            <a:endParaRPr lang="zh-CN" altLang="en-US" dirty="0"/>
          </a:p>
          <a:p>
            <a:r>
              <a:rPr lang="en-US" altLang="zh-CN" dirty="0"/>
              <a:t>D</a:t>
            </a:r>
            <a:r>
              <a:rPr lang="zh-CN" altLang="en-US" dirty="0"/>
              <a:t>、消防安全设备不合格之场所 </a:t>
            </a:r>
            <a:endParaRPr lang="zh-CN" altLang="en-US" dirty="0"/>
          </a:p>
          <a:p>
            <a:r>
              <a:rPr lang="en-US" altLang="zh-CN" dirty="0"/>
              <a:t>E</a:t>
            </a:r>
            <a:r>
              <a:rPr lang="zh-CN" altLang="en-US" dirty="0"/>
              <a:t>、防火区域受破坏之场所</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火灾发生后应如何报案（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、应保持镇定     </a:t>
            </a:r>
            <a:endParaRPr lang="zh-CN" altLang="en-US" dirty="0"/>
          </a:p>
          <a:p>
            <a:r>
              <a:rPr lang="en-US" altLang="zh-CN" dirty="0"/>
              <a:t>B</a:t>
            </a:r>
            <a:r>
              <a:rPr lang="zh-CN" altLang="en-US" dirty="0"/>
              <a:t>、拨打</a:t>
            </a:r>
            <a:r>
              <a:rPr lang="en-US" altLang="zh-CN" dirty="0"/>
              <a:t>911</a:t>
            </a:r>
            <a:r>
              <a:rPr lang="zh-CN" altLang="en-US" dirty="0"/>
              <a:t>电话  </a:t>
            </a:r>
            <a:endParaRPr lang="zh-CN" altLang="en-US" dirty="0"/>
          </a:p>
          <a:p>
            <a:r>
              <a:rPr lang="en-US" altLang="zh-CN" dirty="0"/>
              <a:t>C</a:t>
            </a:r>
            <a:r>
              <a:rPr lang="zh-CN" altLang="en-US" dirty="0"/>
              <a:t>、详细述明灾害地点或附近目标</a:t>
            </a:r>
            <a:endParaRPr lang="zh-CN" altLang="en-US" dirty="0"/>
          </a:p>
          <a:p>
            <a:r>
              <a:rPr lang="en-US" altLang="zh-CN" dirty="0"/>
              <a:t>D</a:t>
            </a:r>
            <a:r>
              <a:rPr lang="zh-CN" altLang="en-US" dirty="0"/>
              <a:t>、简述灾情状况</a:t>
            </a:r>
            <a:endParaRPr lang="zh-CN" altLang="en-US" dirty="0"/>
          </a:p>
          <a:p>
            <a:r>
              <a:rPr lang="en-US" altLang="zh-CN" dirty="0"/>
              <a:t>E</a:t>
            </a:r>
            <a:r>
              <a:rPr lang="zh-CN" altLang="en-US" dirty="0"/>
              <a:t>、留下电话及地址以便进一步联系</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公共娱乐场所安全出口处的疏散用门不得采用（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、卷帘门  	   </a:t>
            </a:r>
            <a:endParaRPr lang="zh-CN" altLang="en-US" dirty="0"/>
          </a:p>
          <a:p>
            <a:r>
              <a:rPr lang="en-US" altLang="zh-CN" dirty="0"/>
              <a:t>B</a:t>
            </a:r>
            <a:r>
              <a:rPr lang="zh-CN" altLang="en-US" dirty="0"/>
              <a:t>、外开门     </a:t>
            </a:r>
            <a:endParaRPr lang="zh-CN" altLang="en-US" dirty="0"/>
          </a:p>
          <a:p>
            <a:r>
              <a:rPr lang="en-US" altLang="zh-CN" dirty="0"/>
              <a:t>C</a:t>
            </a:r>
            <a:r>
              <a:rPr lang="zh-CN" altLang="en-US" dirty="0"/>
              <a:t>、转门 	  </a:t>
            </a:r>
            <a:endParaRPr lang="zh-CN" altLang="en-US" dirty="0"/>
          </a:p>
          <a:p>
            <a:r>
              <a:rPr lang="en-US" altLang="zh-CN" dirty="0"/>
              <a:t>D</a:t>
            </a:r>
            <a:r>
              <a:rPr lang="zh-CN" altLang="en-US" dirty="0"/>
              <a:t>、侧拉门      </a:t>
            </a:r>
            <a:endParaRPr lang="zh-CN" altLang="en-US" dirty="0"/>
          </a:p>
          <a:p>
            <a:r>
              <a:rPr lang="en-US" altLang="zh-CN" dirty="0"/>
              <a:t>E</a:t>
            </a:r>
            <a:r>
              <a:rPr lang="zh-CN" altLang="en-US" dirty="0"/>
              <a:t>、吊门</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根据有关消防管理规定，下列场所属于公共娱乐场所的有（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、影剧院 	</a:t>
            </a:r>
            <a:endParaRPr lang="zh-CN" altLang="en-US" dirty="0"/>
          </a:p>
          <a:p>
            <a:r>
              <a:rPr lang="en-US" altLang="zh-CN" dirty="0"/>
              <a:t>B</a:t>
            </a:r>
            <a:r>
              <a:rPr lang="zh-CN" altLang="en-US" dirty="0"/>
              <a:t>、室外旱冰场   </a:t>
            </a:r>
            <a:endParaRPr lang="zh-CN" altLang="en-US" dirty="0"/>
          </a:p>
          <a:p>
            <a:r>
              <a:rPr lang="en-US" altLang="zh-CN" dirty="0"/>
              <a:t>C</a:t>
            </a:r>
            <a:r>
              <a:rPr lang="zh-CN" altLang="en-US" dirty="0"/>
              <a:t>、保龄球馆 	</a:t>
            </a:r>
            <a:endParaRPr lang="zh-CN" altLang="en-US" dirty="0"/>
          </a:p>
          <a:p>
            <a:r>
              <a:rPr lang="en-US" altLang="zh-CN" dirty="0"/>
              <a:t>D</a:t>
            </a:r>
            <a:r>
              <a:rPr lang="zh-CN" altLang="en-US" dirty="0"/>
              <a:t>、桑拿浴室   </a:t>
            </a:r>
            <a:endParaRPr lang="zh-CN" altLang="en-US" dirty="0"/>
          </a:p>
          <a:p>
            <a:r>
              <a:rPr lang="en-US" altLang="zh-CN" dirty="0"/>
              <a:t>E </a:t>
            </a:r>
            <a:r>
              <a:rPr lang="zh-CN" altLang="en-US" dirty="0"/>
              <a:t>、室外网球场</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64215"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居民楼内堆放杂物具有的危险性有（ </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、容易引起火灾，并使火灾扩大蔓延</a:t>
            </a:r>
            <a:endParaRPr lang="zh-CN" altLang="en-US" dirty="0"/>
          </a:p>
          <a:p>
            <a:r>
              <a:rPr lang="en-US" altLang="zh-CN" dirty="0"/>
              <a:t>B</a:t>
            </a:r>
            <a:r>
              <a:rPr lang="zh-CN" altLang="en-US" dirty="0"/>
              <a:t>、发生火灾后，通道堵塞，人员、物资不易疏散</a:t>
            </a:r>
            <a:endParaRPr lang="zh-CN" altLang="en-US" dirty="0"/>
          </a:p>
          <a:p>
            <a:r>
              <a:rPr lang="en-US" altLang="zh-CN" dirty="0"/>
              <a:t>C</a:t>
            </a:r>
            <a:r>
              <a:rPr lang="zh-CN" altLang="en-US" dirty="0"/>
              <a:t>、不利于火灾的扑救</a:t>
            </a:r>
            <a:endParaRPr lang="zh-CN" altLang="en-US" dirty="0"/>
          </a:p>
          <a:p>
            <a:r>
              <a:rPr lang="en-US" altLang="zh-CN" dirty="0"/>
              <a:t>D</a:t>
            </a:r>
            <a:r>
              <a:rPr lang="zh-CN" altLang="en-US" dirty="0"/>
              <a:t>、使空气流通不畅</a:t>
            </a:r>
            <a:endParaRPr lang="zh-CN" altLang="en-US" dirty="0"/>
          </a:p>
          <a:p>
            <a:r>
              <a:rPr lang="en-US" altLang="zh-CN" dirty="0"/>
              <a:t>E</a:t>
            </a:r>
            <a:r>
              <a:rPr lang="zh-CN" altLang="en-US" dirty="0"/>
              <a:t>、无危险性</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64215"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火灾中逃生的基本原则是（    ）</a:t>
            </a:r>
            <a:r>
              <a:rPr lang="zh-CN" altLang="en-US" dirty="0">
                <a:sym typeface="+mn-ea"/>
              </a:rPr>
              <a:t> 【多选题】</a:t>
            </a:r>
            <a:r>
              <a:rPr lang="zh-CN" altLang="en-US" dirty="0"/>
              <a:t> </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、熟悉逃生路线</a:t>
            </a:r>
            <a:endParaRPr lang="zh-CN" altLang="en-US" dirty="0"/>
          </a:p>
          <a:p>
            <a:r>
              <a:rPr lang="en-US" altLang="zh-CN" dirty="0"/>
              <a:t>B</a:t>
            </a:r>
            <a:r>
              <a:rPr lang="zh-CN" altLang="en-US" dirty="0"/>
              <a:t>、不滞留没有消防设施的场所，充分利用楼内各种消防设施</a:t>
            </a:r>
            <a:endParaRPr lang="zh-CN" altLang="en-US" dirty="0"/>
          </a:p>
          <a:p>
            <a:r>
              <a:rPr lang="en-US" altLang="zh-CN" dirty="0"/>
              <a:t>C</a:t>
            </a:r>
            <a:r>
              <a:rPr lang="zh-CN" altLang="en-US" dirty="0"/>
              <a:t>、发扬团结友爱，舍己救人的精神。</a:t>
            </a:r>
            <a:endParaRPr lang="zh-CN" altLang="en-US" dirty="0"/>
          </a:p>
          <a:p>
            <a:r>
              <a:rPr lang="en-US" altLang="zh-CN" dirty="0"/>
              <a:t>D</a:t>
            </a:r>
            <a:r>
              <a:rPr lang="zh-CN" altLang="en-US" dirty="0"/>
              <a:t>、避免聚集，拥挤和践踏</a:t>
            </a:r>
            <a:endParaRPr lang="zh-CN" altLang="en-US" dirty="0"/>
          </a:p>
          <a:p>
            <a:r>
              <a:rPr lang="en-US" altLang="zh-CN" dirty="0"/>
              <a:t>E</a:t>
            </a:r>
            <a:r>
              <a:rPr lang="zh-CN" altLang="en-US" dirty="0"/>
              <a:t>、第一时间向门口跑</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下列属于公司重点消防部位的是（ </a:t>
            </a:r>
            <a:r>
              <a:rPr lang="en-US" altLang="zh-CN" dirty="0"/>
              <a:t>     </a:t>
            </a:r>
            <a:r>
              <a:rPr lang="zh-CN" altLang="en-US" dirty="0"/>
              <a:t> ）</a:t>
            </a:r>
            <a:r>
              <a:rPr lang="zh-CN" altLang="en-US" dirty="0">
                <a:sym typeface="+mn-ea"/>
              </a:rPr>
              <a:t> 【多选题】</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、成品库、化工库</a:t>
            </a:r>
            <a:endParaRPr lang="zh-CN" altLang="en-US" dirty="0"/>
          </a:p>
          <a:p>
            <a:r>
              <a:rPr lang="en-US" altLang="zh-CN" dirty="0"/>
              <a:t>B</a:t>
            </a:r>
            <a:r>
              <a:rPr lang="zh-CN" altLang="en-US" dirty="0"/>
              <a:t>、配电间、燃烧房</a:t>
            </a:r>
            <a:endParaRPr lang="zh-CN" altLang="en-US" dirty="0"/>
          </a:p>
          <a:p>
            <a:r>
              <a:rPr lang="en-US" altLang="zh-CN" dirty="0"/>
              <a:t>C</a:t>
            </a:r>
            <a:r>
              <a:rPr lang="zh-CN" altLang="en-US" dirty="0"/>
              <a:t>、木模车间</a:t>
            </a:r>
            <a:endParaRPr lang="zh-CN" altLang="en-US" dirty="0"/>
          </a:p>
          <a:p>
            <a:r>
              <a:rPr lang="en-US" altLang="zh-CN" dirty="0"/>
              <a:t>D</a:t>
            </a:r>
            <a:r>
              <a:rPr lang="zh-CN" altLang="en-US" dirty="0"/>
              <a:t>、存漆点、调漆间</a:t>
            </a:r>
            <a:endParaRPr lang="zh-CN" altLang="en-US" dirty="0"/>
          </a:p>
          <a:p>
            <a:r>
              <a:rPr lang="en-US" altLang="zh-CN" dirty="0"/>
              <a:t>E</a:t>
            </a:r>
            <a:r>
              <a:rPr lang="zh-CN" altLang="en-US" dirty="0"/>
              <a:t>、机加车间</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209227" y="129782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zh-CN" altLang="en-US" dirty="0">
                <a:sym typeface="+mn-ea"/>
              </a:rPr>
              <a:t>加赛题</a:t>
            </a:r>
            <a:r>
              <a:rPr lang="zh-CN" altLang="en-US" dirty="0">
                <a:sym typeface="+mn-lt"/>
              </a:rPr>
              <a:t>部分</a:t>
            </a:r>
            <a:endParaRPr lang="zh-CN" altLang="en-US" dirty="0"/>
          </a:p>
        </p:txBody>
      </p:sp>
      <p:sp>
        <p:nvSpPr>
          <p:cNvPr id="25" name="文本框 24"/>
          <p:cNvSpPr txBox="1"/>
          <p:nvPr/>
        </p:nvSpPr>
        <p:spPr>
          <a:xfrm>
            <a:off x="3524885" y="2315845"/>
            <a:ext cx="5046345" cy="2999740"/>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pPr lvl="0" algn="l">
              <a:lnSpc>
                <a:spcPct val="150000"/>
              </a:lnSpc>
            </a:pPr>
            <a:r>
              <a:rPr lang="zh-CN" altLang="en-US" sz="1800" dirty="0"/>
              <a:t>前</a:t>
            </a:r>
            <a:r>
              <a:rPr lang="en-US" altLang="zh-CN" sz="1800" dirty="0"/>
              <a:t>2</a:t>
            </a:r>
            <a:r>
              <a:rPr lang="zh-CN" altLang="en-US" sz="1800" dirty="0"/>
              <a:t>轮答题完毕后</a:t>
            </a:r>
            <a:r>
              <a:rPr lang="en-US" altLang="zh-CN" sz="1800" dirty="0"/>
              <a:t>,</a:t>
            </a:r>
            <a:r>
              <a:rPr lang="zh-CN" altLang="en-US" sz="1800" dirty="0"/>
              <a:t>如果参赛队出现比分相同的情况</a:t>
            </a:r>
            <a:r>
              <a:rPr lang="en-US" altLang="zh-CN" sz="1800" dirty="0"/>
              <a:t>,</a:t>
            </a:r>
            <a:r>
              <a:rPr lang="zh-CN" altLang="en-US" sz="1800" dirty="0"/>
              <a:t>由主持人按照比分相同的队数从加赛题中抽出与队数相同的题数</a:t>
            </a:r>
            <a:r>
              <a:rPr lang="en-US" altLang="zh-CN" sz="1800" dirty="0"/>
              <a:t>,</a:t>
            </a:r>
            <a:r>
              <a:rPr lang="zh-CN" altLang="en-US" sz="1800" dirty="0"/>
              <a:t>通过比分相同的参赛队抢答加赛题来決出名次。加赛题答对得</a:t>
            </a:r>
            <a:r>
              <a:rPr lang="en-US" altLang="zh-CN" sz="1800" dirty="0"/>
              <a:t>20</a:t>
            </a:r>
            <a:r>
              <a:rPr lang="zh-CN" altLang="en-US" sz="1800" dirty="0"/>
              <a:t>分</a:t>
            </a:r>
            <a:r>
              <a:rPr lang="en-US" altLang="zh-CN" sz="1800" dirty="0"/>
              <a:t>,</a:t>
            </a:r>
            <a:r>
              <a:rPr lang="zh-CN" altLang="en-US" sz="1800" dirty="0"/>
              <a:t>答错扣</a:t>
            </a:r>
            <a:r>
              <a:rPr lang="en-US" altLang="zh-CN" sz="1800" dirty="0"/>
              <a:t>20</a:t>
            </a:r>
            <a:r>
              <a:rPr lang="zh-CN" altLang="en-US" sz="1800" dirty="0"/>
              <a:t>分。</a:t>
            </a:r>
            <a:r>
              <a:rPr lang="en-US" altLang="zh-CN" sz="1800" dirty="0"/>
              <a:t>(</a:t>
            </a:r>
            <a:r>
              <a:rPr lang="zh-CN" altLang="en-US" sz="1800" dirty="0"/>
              <a:t>当只有两个队出现平分进行加赛时</a:t>
            </a:r>
            <a:r>
              <a:rPr lang="en-US" altLang="zh-CN" sz="1800" dirty="0"/>
              <a:t>,</a:t>
            </a:r>
            <a:r>
              <a:rPr lang="zh-CN" altLang="en-US" sz="1800" dirty="0"/>
              <a:t>如经两轮加赛仍是平分</a:t>
            </a:r>
            <a:r>
              <a:rPr lang="en-US" altLang="zh-CN" sz="1800" dirty="0"/>
              <a:t>,</a:t>
            </a:r>
            <a:r>
              <a:rPr lang="zh-CN" altLang="en-US" sz="1800" dirty="0"/>
              <a:t>那么主持人就抽一道题出来抢答决出名次</a:t>
            </a:r>
            <a:r>
              <a:rPr lang="en-US" altLang="zh-CN" sz="1800" dirty="0"/>
              <a:t>)</a:t>
            </a:r>
            <a:r>
              <a:rPr lang="zh-CN" altLang="en-US" sz="1800" dirty="0"/>
              <a:t>。</a:t>
            </a:r>
            <a:endParaRPr lang="zh-CN" altLang="en-US" sz="1800" dirty="0"/>
          </a:p>
        </p:txBody>
      </p:sp>
      <p:pic>
        <p:nvPicPr>
          <p:cNvPr id="3" name="图片 2" descr="1"/>
          <p:cNvPicPr>
            <a:picLocks noChangeAspect="1"/>
          </p:cNvPicPr>
          <p:nvPr>
            <p:custDataLst>
              <p:tags r:id="rId4"/>
            </p:custDataLst>
          </p:nvPr>
        </p:nvPicPr>
        <p:blipFill>
          <a:blip r:embed="rId5"/>
          <a:stretch>
            <a:fillRect/>
          </a:stretch>
        </p:blipFill>
        <p:spPr>
          <a:xfrm>
            <a:off x="4625975" y="4879340"/>
            <a:ext cx="3818255" cy="398780"/>
          </a:xfrm>
          <a:prstGeom prst="rect">
            <a:avLst/>
          </a:prstGeom>
        </p:spPr>
      </p:pic>
    </p:spTree>
    <p:custDataLst>
      <p:tags r:id="rId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414021"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5697417"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6980813"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264209"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547604"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414021"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5697417"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6980813"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264209"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547604"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3"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4"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15"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16"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135413" y="1745283"/>
            <a:ext cx="3454869" cy="707886"/>
          </a:xfrm>
          <a:prstGeom prst="rect">
            <a:avLst/>
          </a:prstGeom>
          <a:noFill/>
        </p:spPr>
        <p:txBody>
          <a:bodyPr wrap="square">
            <a:spAutoFit/>
          </a:bodyPr>
          <a:lstStyle/>
          <a:p>
            <a:pPr algn="ctr"/>
            <a:r>
              <a:rPr lang="en-US" altLang="zh-CN" sz="4000" b="1" dirty="0" err="1">
                <a:latin typeface="微软雅黑" panose="020B0503020204020204" pitchFamily="34" charset="-122"/>
                <a:ea typeface="微软雅黑" panose="020B0503020204020204" pitchFamily="34" charset="-122"/>
                <a:sym typeface="+mn-lt"/>
              </a:rPr>
              <a:t>必答题部分</a:t>
            </a:r>
            <a:endParaRPr lang="zh-CN" altLang="en-US" sz="40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3858193" y="2674352"/>
            <a:ext cx="4361191" cy="2120902"/>
          </a:xfrm>
          <a:prstGeom prst="rect">
            <a:avLst/>
          </a:prstGeom>
          <a:noFill/>
        </p:spPr>
        <p:txBody>
          <a:bodyPr wrap="square">
            <a:spAutoFit/>
          </a:bodyPr>
          <a:lstStyle/>
          <a:p>
            <a:pPr lvl="0" algn="just">
              <a:lnSpc>
                <a:spcPct val="150000"/>
              </a:lnSpc>
            </a:pPr>
            <a:r>
              <a:rPr lang="en-US" altLang="zh-CN" sz="1800" dirty="0" err="1">
                <a:latin typeface="微软雅黑" panose="020B0503020204020204" pitchFamily="34" charset="-122"/>
                <a:ea typeface="微软雅黑" panose="020B0503020204020204" pitchFamily="34" charset="-122"/>
              </a:rPr>
              <a:t>必答题</a:t>
            </a:r>
            <a:r>
              <a:rPr lang="en-US" altLang="zh-CN" sz="1800" dirty="0">
                <a:latin typeface="微软雅黑" panose="020B0503020204020204" pitchFamily="34" charset="-122"/>
                <a:ea typeface="微软雅黑" panose="020B0503020204020204" pitchFamily="34" charset="-122"/>
              </a:rPr>
              <a:t>(</a:t>
            </a:r>
            <a:r>
              <a:rPr lang="en-US" altLang="zh-CN" sz="1800" dirty="0" err="1">
                <a:latin typeface="微软雅黑" panose="020B0503020204020204" pitchFamily="34" charset="-122"/>
                <a:ea typeface="微软雅黑" panose="020B0503020204020204" pitchFamily="34" charset="-122"/>
              </a:rPr>
              <a:t>不定项选择题</a:t>
            </a:r>
            <a:r>
              <a:rPr lang="en-US" altLang="zh-CN" sz="1800" dirty="0">
                <a:latin typeface="微软雅黑" panose="020B0503020204020204" pitchFamily="34" charset="-122"/>
                <a:ea typeface="微软雅黑" panose="020B0503020204020204" pitchFamily="34" charset="-122"/>
              </a:rPr>
              <a:t>)共计1轮</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逐一分别由各参赛队1、2、3号选手按座位顺序分别回答。其他选手不能替代或补充</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答题时间为30秒。每题20分</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答错从基础分100分中扣去20分</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回答正确加20分</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4237527"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住宿与生产储存经营合用场所不应设置在（ </a:t>
            </a:r>
            <a:r>
              <a:rPr lang="en-US" altLang="zh-CN" dirty="0"/>
              <a:t>    </a:t>
            </a:r>
            <a:r>
              <a:rPr lang="zh-CN" altLang="en-US" dirty="0"/>
              <a:t>）：</a:t>
            </a:r>
            <a:r>
              <a:rPr lang="zh-CN" altLang="en-US" dirty="0">
                <a:sym typeface="+mn-ea"/>
              </a:rPr>
              <a:t> 【多选题】</a:t>
            </a:r>
            <a:r>
              <a:rPr lang="zh-CN" altLang="en-US" dirty="0"/>
              <a:t> </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、有甲、乙类火灾危险性的生产、储存、经营的建筑 </a:t>
            </a:r>
            <a:endParaRPr lang="zh-CN" altLang="en-US" dirty="0"/>
          </a:p>
          <a:p>
            <a:r>
              <a:rPr lang="en-US" altLang="zh-CN" dirty="0"/>
              <a:t>B</a:t>
            </a:r>
            <a:r>
              <a:rPr lang="zh-CN" altLang="en-US" dirty="0"/>
              <a:t>、建筑耐火等级为三级及三级以下的建筑</a:t>
            </a:r>
            <a:endParaRPr lang="zh-CN" altLang="en-US" dirty="0"/>
          </a:p>
          <a:p>
            <a:r>
              <a:rPr lang="en-US" altLang="zh-CN" dirty="0"/>
              <a:t>C</a:t>
            </a:r>
            <a:r>
              <a:rPr lang="zh-CN" altLang="en-US" dirty="0"/>
              <a:t>、厂房和仓库 </a:t>
            </a:r>
            <a:endParaRPr lang="zh-CN" altLang="en-US" dirty="0"/>
          </a:p>
          <a:p>
            <a:r>
              <a:rPr lang="en-US" altLang="zh-CN" dirty="0"/>
              <a:t>D</a:t>
            </a:r>
            <a:r>
              <a:rPr lang="zh-CN" altLang="en-US" dirty="0"/>
              <a:t>、建筑面积大于</a:t>
            </a:r>
            <a:r>
              <a:rPr lang="en-US" altLang="zh-CN" dirty="0"/>
              <a:t>2500m2</a:t>
            </a:r>
            <a:r>
              <a:rPr lang="zh-CN" altLang="en-US" dirty="0"/>
              <a:t>的商场市场等公共建筑</a:t>
            </a:r>
            <a:endParaRPr lang="zh-CN" altLang="en-US" dirty="0"/>
          </a:p>
          <a:p>
            <a:r>
              <a:rPr lang="en-US" altLang="zh-CN" dirty="0"/>
              <a:t>E</a:t>
            </a:r>
            <a:r>
              <a:rPr lang="zh-CN" altLang="en-US" dirty="0"/>
              <a:t>、地下建筑</a:t>
            </a:r>
            <a:endParaRPr lang="zh-CN" altLang="en-US"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员工岗位防火检查应包括</a:t>
            </a:r>
            <a:r>
              <a:rPr lang="en-US" altLang="zh-CN" dirty="0"/>
              <a:t>(     ): </a:t>
            </a:r>
            <a:r>
              <a:rPr lang="zh-CN" altLang="en-US" dirty="0">
                <a:sym typeface="+mn-ea"/>
              </a:rPr>
              <a:t>【多选题】</a:t>
            </a:r>
            <a:endParaRPr lang="en-US" altLang="zh-CN"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、用火、用电有无违章</a:t>
            </a:r>
            <a:endParaRPr lang="zh-CN" altLang="en-US" dirty="0"/>
          </a:p>
          <a:p>
            <a:r>
              <a:rPr lang="en-US" altLang="zh-CN" dirty="0"/>
              <a:t>B</a:t>
            </a:r>
            <a:r>
              <a:rPr lang="zh-CN" altLang="en-US" dirty="0"/>
              <a:t>、疏散通道、安全出口是否畅通</a:t>
            </a:r>
            <a:endParaRPr lang="zh-CN" altLang="en-US" dirty="0"/>
          </a:p>
          <a:p>
            <a:r>
              <a:rPr lang="en-US" altLang="zh-CN" dirty="0"/>
              <a:t>C</a:t>
            </a:r>
            <a:r>
              <a:rPr lang="zh-CN" altLang="en-US" dirty="0"/>
              <a:t>、消防器材、消防安全标志完好情况</a:t>
            </a:r>
            <a:endParaRPr lang="zh-CN" altLang="en-US" dirty="0"/>
          </a:p>
          <a:p>
            <a:r>
              <a:rPr lang="en-US" altLang="zh-CN" dirty="0"/>
              <a:t>D</a:t>
            </a:r>
            <a:r>
              <a:rPr lang="zh-CN" altLang="en-US" dirty="0"/>
              <a:t>、场所有无遗留火种</a:t>
            </a:r>
            <a:endParaRPr lang="zh-CN" altLang="en-US" dirty="0"/>
          </a:p>
          <a:p>
            <a:r>
              <a:rPr lang="en-US" altLang="zh-CN" dirty="0"/>
              <a:t>E</a:t>
            </a:r>
            <a:r>
              <a:rPr lang="zh-CN" altLang="en-US" dirty="0"/>
              <a:t>、其他消防安全情况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a:t>
            </a:r>
            <a:r>
              <a:rPr lang="en-US" altLang="zh-CN" dirty="0"/>
              <a:t>    </a:t>
            </a:r>
            <a:r>
              <a:rPr lang="zh-CN" altLang="en-US" dirty="0"/>
              <a:t>）应当接受消防安全专门培训：</a:t>
            </a:r>
            <a:r>
              <a:rPr lang="zh-CN" altLang="en-US" dirty="0">
                <a:sym typeface="+mn-ea"/>
              </a:rPr>
              <a:t> 【多选题】</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、单位的消防安全责任人、消防安全管理人         </a:t>
            </a:r>
            <a:endParaRPr lang="zh-CN" altLang="en-US" dirty="0"/>
          </a:p>
          <a:p>
            <a:r>
              <a:rPr lang="en-US" altLang="zh-CN" dirty="0"/>
              <a:t>B</a:t>
            </a:r>
            <a:r>
              <a:rPr lang="zh-CN" altLang="en-US" dirty="0"/>
              <a:t>、专、兼职消防管理人员</a:t>
            </a:r>
            <a:endParaRPr lang="zh-CN" altLang="en-US" dirty="0"/>
          </a:p>
          <a:p>
            <a:r>
              <a:rPr lang="en-US" altLang="zh-CN" dirty="0"/>
              <a:t>C</a:t>
            </a:r>
            <a:r>
              <a:rPr lang="zh-CN" altLang="en-US" dirty="0"/>
              <a:t>、消防控制室的值班、操作人员</a:t>
            </a:r>
            <a:endParaRPr lang="zh-CN" altLang="en-US" dirty="0"/>
          </a:p>
          <a:p>
            <a:r>
              <a:rPr lang="en-US" altLang="zh-CN" dirty="0"/>
              <a:t>D</a:t>
            </a:r>
            <a:r>
              <a:rPr lang="zh-CN" altLang="en-US" dirty="0"/>
              <a:t>、其他依照规定应当接受消防安全专门培训的人员</a:t>
            </a:r>
            <a:endParaRPr lang="zh-CN" altLang="en-US" dirty="0"/>
          </a:p>
          <a:p>
            <a:r>
              <a:rPr lang="en-US" altLang="zh-CN" dirty="0"/>
              <a:t>E</a:t>
            </a:r>
            <a:r>
              <a:rPr lang="zh-CN" altLang="en-US" dirty="0"/>
              <a:t>、全体员工</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下列设施中，（ </a:t>
            </a:r>
            <a:r>
              <a:rPr lang="en-US" altLang="zh-CN" dirty="0"/>
              <a:t>    </a:t>
            </a:r>
            <a:r>
              <a:rPr lang="zh-CN" altLang="en-US" dirty="0"/>
              <a:t>） 属于防火分隔设施。</a:t>
            </a:r>
            <a:r>
              <a:rPr lang="zh-CN" altLang="en-US" dirty="0">
                <a:sym typeface="+mn-ea"/>
              </a:rPr>
              <a:t> 【多选题】</a:t>
            </a:r>
            <a:endParaRPr lang="zh-CN" altLang="en-US" dirty="0"/>
          </a:p>
        </p:txBody>
      </p:sp>
      <p:sp>
        <p:nvSpPr>
          <p:cNvPr id="31" name="文本框 30"/>
          <p:cNvSpPr txBox="1"/>
          <p:nvPr/>
        </p:nvSpPr>
        <p:spPr>
          <a:xfrm>
            <a:off x="1248873" y="2261246"/>
            <a:ext cx="5738080"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、防火墙    </a:t>
            </a:r>
            <a:endParaRPr lang="zh-CN" altLang="en-US" dirty="0"/>
          </a:p>
          <a:p>
            <a:r>
              <a:rPr lang="en-US" altLang="zh-CN" dirty="0"/>
              <a:t>B</a:t>
            </a:r>
            <a:r>
              <a:rPr lang="zh-CN" altLang="en-US" dirty="0"/>
              <a:t>、挡烟垂壁     </a:t>
            </a:r>
            <a:endParaRPr lang="zh-CN" altLang="en-US" dirty="0"/>
          </a:p>
          <a:p>
            <a:r>
              <a:rPr lang="en-US" altLang="zh-CN" dirty="0"/>
              <a:t>C</a:t>
            </a:r>
            <a:r>
              <a:rPr lang="zh-CN" altLang="en-US" dirty="0"/>
              <a:t>、防火阀    </a:t>
            </a:r>
            <a:endParaRPr lang="zh-CN" altLang="en-US" dirty="0"/>
          </a:p>
          <a:p>
            <a:r>
              <a:rPr lang="en-US" altLang="zh-CN" dirty="0"/>
              <a:t>D</a:t>
            </a:r>
            <a:r>
              <a:rPr lang="zh-CN" altLang="en-US" dirty="0"/>
              <a:t>、防火门     </a:t>
            </a:r>
            <a:endParaRPr lang="zh-CN" altLang="en-US" dirty="0"/>
          </a:p>
          <a:p>
            <a:r>
              <a:rPr lang="en-US" altLang="zh-CN" dirty="0"/>
              <a:t>E</a:t>
            </a:r>
            <a:r>
              <a:rPr lang="zh-CN" altLang="en-US" dirty="0"/>
              <a:t>、喷淋系统</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可燃粉尘发生爆炸应具备的条件是（</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3" y="2261246"/>
            <a:ext cx="5738080"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、粉尘本身必须是可燃性的</a:t>
            </a:r>
            <a:endParaRPr lang="zh-CN" altLang="en-US" dirty="0"/>
          </a:p>
          <a:p>
            <a:r>
              <a:rPr lang="en-US" altLang="zh-CN" dirty="0"/>
              <a:t>B</a:t>
            </a:r>
            <a:r>
              <a:rPr lang="zh-CN" altLang="en-US" dirty="0"/>
              <a:t>、粉尘必须具有相当大的相对表面积</a:t>
            </a:r>
            <a:endParaRPr lang="zh-CN" altLang="en-US" dirty="0"/>
          </a:p>
          <a:p>
            <a:r>
              <a:rPr lang="en-US" altLang="zh-CN" dirty="0"/>
              <a:t>C</a:t>
            </a:r>
            <a:r>
              <a:rPr lang="zh-CN" altLang="en-US" dirty="0"/>
              <a:t>、粉尘必须悬浮在空气中与空气形成爆炸极限范围以内的混合物</a:t>
            </a:r>
            <a:endParaRPr lang="zh-CN" altLang="en-US" dirty="0"/>
          </a:p>
          <a:p>
            <a:r>
              <a:rPr lang="en-US" altLang="zh-CN" dirty="0"/>
              <a:t>D</a:t>
            </a:r>
            <a:r>
              <a:rPr lang="zh-CN" altLang="en-US" dirty="0"/>
              <a:t>、有足够的点火能量</a:t>
            </a:r>
            <a:endParaRPr lang="zh-CN" altLang="en-US" dirty="0"/>
          </a:p>
          <a:p>
            <a:r>
              <a:rPr lang="en-US" altLang="zh-CN" dirty="0"/>
              <a:t>E</a:t>
            </a:r>
            <a:r>
              <a:rPr lang="zh-CN" altLang="en-US" dirty="0"/>
              <a:t>、粉尘的湿度</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06</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配电室、配电柜、配电箱和电缆井等部位的消防要求和规定是什么？</a:t>
            </a:r>
            <a:endParaRPr lang="zh-CN" altLang="en-US" dirty="0"/>
          </a:p>
        </p:txBody>
      </p:sp>
      <p:sp>
        <p:nvSpPr>
          <p:cNvPr id="31" name="文本框 30"/>
          <p:cNvSpPr txBox="1"/>
          <p:nvPr/>
        </p:nvSpPr>
        <p:spPr>
          <a:xfrm>
            <a:off x="1248873" y="2261246"/>
            <a:ext cx="5738080"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pPr marL="342900" indent="-342900">
              <a:buFont typeface="+mj-lt"/>
              <a:buAutoNum type="arabicPeriod"/>
            </a:pPr>
            <a:r>
              <a:rPr lang="zh-CN" altLang="en-US" dirty="0">
                <a:sym typeface="+mn-ea"/>
              </a:rPr>
              <a:t>清理其中的杂物；</a:t>
            </a:r>
            <a:endParaRPr lang="zh-CN" altLang="en-US" dirty="0">
              <a:sym typeface="+mn-ea"/>
            </a:endParaRPr>
          </a:p>
          <a:p>
            <a:pPr marL="342900" indent="-342900">
              <a:buFont typeface="+mj-lt"/>
              <a:buAutoNum type="arabicPeriod"/>
            </a:pPr>
            <a:r>
              <a:rPr lang="zh-CN" altLang="en-US" dirty="0">
                <a:sym typeface="+mn-ea"/>
              </a:rPr>
              <a:t>严禁在配电室内住人；</a:t>
            </a:r>
            <a:endParaRPr lang="zh-CN" altLang="en-US" dirty="0">
              <a:sym typeface="+mn-ea"/>
            </a:endParaRPr>
          </a:p>
          <a:p>
            <a:pPr marL="342900" indent="-342900">
              <a:buFont typeface="+mj-lt"/>
              <a:buAutoNum type="arabicPeriod"/>
            </a:pPr>
            <a:r>
              <a:rPr lang="zh-CN" altLang="en-US" dirty="0">
                <a:sym typeface="+mn-ea"/>
              </a:rPr>
              <a:t>严禁遮挡配电室、配电柜、配电箱的门；</a:t>
            </a:r>
            <a:endParaRPr lang="zh-CN" altLang="en-US" dirty="0">
              <a:sym typeface="+mn-ea"/>
            </a:endParaRPr>
          </a:p>
          <a:p>
            <a:pPr marL="342900" indent="-342900">
              <a:buFont typeface="+mj-lt"/>
              <a:buAutoNum type="arabicPeriod"/>
            </a:pPr>
            <a:r>
              <a:rPr lang="zh-CN" altLang="en-US" dirty="0">
                <a:sym typeface="+mn-ea"/>
              </a:rPr>
              <a:t>严禁在电缆井内堆放任何物品和其它杂物。</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报警时应注意的事项有哪些？</a:t>
            </a:r>
            <a:endParaRPr lang="zh-CN" altLang="en-US" dirty="0"/>
          </a:p>
        </p:txBody>
      </p:sp>
      <p:sp>
        <p:nvSpPr>
          <p:cNvPr id="31" name="文本框 30"/>
          <p:cNvSpPr txBox="1"/>
          <p:nvPr/>
        </p:nvSpPr>
        <p:spPr>
          <a:xfrm>
            <a:off x="1248872" y="2261246"/>
            <a:ext cx="8034827"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zh-CN" altLang="en-US" dirty="0">
                <a:latin typeface="+mj-ea"/>
                <a:sym typeface="+mn-ea"/>
              </a:rPr>
              <a:t>（</a:t>
            </a:r>
            <a:r>
              <a:rPr lang="en-US" altLang="zh-CN" dirty="0">
                <a:latin typeface="+mj-ea"/>
                <a:sym typeface="+mn-ea"/>
              </a:rPr>
              <a:t>1</a:t>
            </a:r>
            <a:r>
              <a:rPr lang="zh-CN" altLang="en-US" dirty="0">
                <a:latin typeface="+mj-ea"/>
                <a:sym typeface="+mn-ea"/>
              </a:rPr>
              <a:t>）报警时要沉着冷静，及时准确，要说清楚起火的部门和部位，燃烧的物质，火势大小；</a:t>
            </a:r>
            <a:endParaRPr lang="zh-CN" altLang="en-US" dirty="0">
              <a:latin typeface="+mj-ea"/>
            </a:endParaRPr>
          </a:p>
          <a:p>
            <a:r>
              <a:rPr lang="zh-CN" altLang="en-US" dirty="0">
                <a:latin typeface="+mj-ea"/>
                <a:sym typeface="+mn-ea"/>
              </a:rPr>
              <a:t>（</a:t>
            </a:r>
            <a:r>
              <a:rPr lang="en-US" altLang="zh-CN" dirty="0">
                <a:latin typeface="+mj-ea"/>
                <a:sym typeface="+mn-ea"/>
              </a:rPr>
              <a:t>2</a:t>
            </a:r>
            <a:r>
              <a:rPr lang="zh-CN" altLang="en-US" dirty="0">
                <a:latin typeface="+mj-ea"/>
                <a:sym typeface="+mn-ea"/>
              </a:rPr>
              <a:t>）讲清楚起火单位名称、详细地址、报警电话号码 ；</a:t>
            </a:r>
            <a:endParaRPr lang="zh-CN" altLang="en-US" dirty="0">
              <a:latin typeface="+mj-ea"/>
            </a:endParaRPr>
          </a:p>
          <a:p>
            <a:r>
              <a:rPr lang="zh-CN" altLang="en-US" dirty="0">
                <a:latin typeface="+mj-ea"/>
                <a:sym typeface="+mn-ea"/>
              </a:rPr>
              <a:t>（</a:t>
            </a:r>
            <a:r>
              <a:rPr lang="en-US" altLang="zh-CN" dirty="0">
                <a:latin typeface="+mj-ea"/>
                <a:sym typeface="+mn-ea"/>
              </a:rPr>
              <a:t>3</a:t>
            </a:r>
            <a:r>
              <a:rPr lang="zh-CN" altLang="en-US" dirty="0">
                <a:latin typeface="+mj-ea"/>
                <a:sym typeface="+mn-ea"/>
              </a:rPr>
              <a:t>）指派人员到消防车可能来到的路口接应；</a:t>
            </a:r>
            <a:endParaRPr lang="zh-CN" altLang="en-US" dirty="0">
              <a:latin typeface="+mj-ea"/>
            </a:endParaRPr>
          </a:p>
          <a:p>
            <a:r>
              <a:rPr lang="zh-CN" altLang="en-US" dirty="0">
                <a:latin typeface="+mj-ea"/>
                <a:sym typeface="+mn-ea"/>
              </a:rPr>
              <a:t>（</a:t>
            </a:r>
            <a:r>
              <a:rPr lang="en-US" altLang="zh-CN" dirty="0">
                <a:latin typeface="+mj-ea"/>
                <a:sym typeface="+mn-ea"/>
              </a:rPr>
              <a:t>4</a:t>
            </a:r>
            <a:r>
              <a:rPr lang="zh-CN" altLang="en-US" dirty="0">
                <a:latin typeface="+mj-ea"/>
                <a:sym typeface="+mn-ea"/>
              </a:rPr>
              <a:t>）主动及时地介绍燃烧的性质和火场内部情况，以便迅速组织扑救</a:t>
            </a:r>
            <a:endParaRPr lang="zh-CN" altLang="en-US" dirty="0">
              <a:latin typeface="+mj-ea"/>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30000"/>
                            </p:stCondLst>
                            <p:childTnLst>
                              <p:par>
                                <p:cTn id="12" presetID="1" presetClass="entr" presetSubtype="0" fill="hold" grpId="1"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穿过浓烟逃生时，为什么要尽量使身体贴近地面，并用湿毛巾捂住口鼻</a:t>
            </a:r>
            <a:r>
              <a:rPr lang="en-US" altLang="zh-CN" dirty="0"/>
              <a:t>?</a:t>
            </a:r>
            <a:r>
              <a:rPr lang="zh-CN" altLang="en-US" dirty="0">
                <a:sym typeface="+mn-ea"/>
              </a:rPr>
              <a:t> </a:t>
            </a:r>
            <a:endParaRPr lang="en-US" altLang="zh-CN" dirty="0"/>
          </a:p>
        </p:txBody>
      </p:sp>
      <p:sp>
        <p:nvSpPr>
          <p:cNvPr id="31" name="文本框 30"/>
          <p:cNvSpPr txBox="1"/>
          <p:nvPr/>
        </p:nvSpPr>
        <p:spPr>
          <a:xfrm>
            <a:off x="1248872" y="2261246"/>
            <a:ext cx="8034827" cy="1286891"/>
          </a:xfrm>
          <a:prstGeom prst="rect">
            <a:avLst/>
          </a:prstGeom>
          <a:noFill/>
        </p:spPr>
        <p:txBody>
          <a:bodyPr wrap="square">
            <a:spAutoFit/>
          </a:bodyPr>
          <a:lstStyle>
            <a:defPPr>
              <a:defRPr lang="zh-CN"/>
            </a:defPPr>
            <a:lvl1pPr>
              <a:lnSpc>
                <a:spcPct val="150000"/>
              </a:lnSpc>
              <a:defRPr sz="1800">
                <a:latin typeface="+mj-ea"/>
                <a:ea typeface="微软雅黑" panose="020B0503020204020204" pitchFamily="34" charset="-122"/>
              </a:defRPr>
            </a:lvl1pPr>
          </a:lstStyle>
          <a:p>
            <a:r>
              <a:rPr lang="zh-CN" altLang="en-US" dirty="0">
                <a:sym typeface="+mn-ea"/>
              </a:rPr>
              <a:t>火场中大多数死亡的人都是因烟气中毒而死。因此在遇到烟时，一定要用湿毛  巾捂住口鼻，并使毛巾过滤烟的面积尽量大。同时由于烟热气体是向上弥漫的，所以要尽量使身体贴近地面。</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30000"/>
                            </p:stCondLst>
                            <p:childTnLst>
                              <p:par>
                                <p:cTn id="12" presetID="1" presetClass="entr" presetSubtype="0" fill="hold" grpId="1"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可燃粉尘发生爆炸应具备的条件是（     ）</a:t>
            </a:r>
            <a:r>
              <a:rPr lang="zh-CN" altLang="en-US" dirty="0">
                <a:sym typeface="+mn-ea"/>
              </a:rPr>
              <a:t> 【多选题】</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8" name="文本框 7"/>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4" name="文本框 3"/>
          <p:cNvSpPr txBox="1"/>
          <p:nvPr/>
        </p:nvSpPr>
        <p:spPr>
          <a:xfrm>
            <a:off x="1248873" y="2261246"/>
            <a:ext cx="5738080"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、粉尘本身必须是可燃性的</a:t>
            </a:r>
            <a:endParaRPr lang="zh-CN" altLang="en-US" dirty="0"/>
          </a:p>
          <a:p>
            <a:r>
              <a:rPr lang="en-US" altLang="zh-CN" dirty="0"/>
              <a:t>B</a:t>
            </a:r>
            <a:r>
              <a:rPr lang="zh-CN" altLang="en-US" dirty="0"/>
              <a:t>、粉尘必须具有相当大的相对表面积</a:t>
            </a:r>
            <a:endParaRPr lang="zh-CN" altLang="en-US" dirty="0"/>
          </a:p>
          <a:p>
            <a:r>
              <a:rPr lang="en-US" altLang="zh-CN" dirty="0"/>
              <a:t>C</a:t>
            </a:r>
            <a:r>
              <a:rPr lang="zh-CN" altLang="en-US" dirty="0"/>
              <a:t>、粉尘必须悬浮在空气中与空气形成爆炸极限范围以内的混合物</a:t>
            </a:r>
            <a:endParaRPr lang="zh-CN" altLang="en-US" dirty="0"/>
          </a:p>
          <a:p>
            <a:r>
              <a:rPr lang="en-US" altLang="zh-CN" dirty="0"/>
              <a:t>D</a:t>
            </a:r>
            <a:r>
              <a:rPr lang="zh-CN" altLang="en-US" dirty="0"/>
              <a:t>、有足够的点火能量</a:t>
            </a:r>
            <a:endParaRPr lang="zh-CN" altLang="en-US" dirty="0"/>
          </a:p>
          <a:p>
            <a:r>
              <a:rPr lang="en-US" altLang="zh-CN" dirty="0"/>
              <a:t>E</a:t>
            </a:r>
            <a:r>
              <a:rPr lang="zh-CN" altLang="en-US" dirty="0"/>
              <a:t>、粉尘的湿度</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我国将火灾分为哪几类</a:t>
            </a:r>
            <a:r>
              <a:rPr lang="en-US" altLang="zh-CN" dirty="0"/>
              <a:t>?</a:t>
            </a:r>
            <a:endParaRPr lang="en-US" altLang="zh-CN"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4" name="文本框 3"/>
          <p:cNvSpPr txBox="1"/>
          <p:nvPr/>
        </p:nvSpPr>
        <p:spPr>
          <a:xfrm>
            <a:off x="1248872" y="2261246"/>
            <a:ext cx="9854557" cy="2676525"/>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sz="1600" dirty="0"/>
              <a:t>A</a:t>
            </a:r>
            <a:r>
              <a:rPr lang="zh-CN" altLang="en-US" sz="1600" dirty="0"/>
              <a:t>类火灾：指固体物质火灾。这种物质通常具有有机物质性质，一般在燃烧时能产生灼热的余烬。如木材、干草、煤炭、棉、毛、麻、纸张、塑料</a:t>
            </a:r>
            <a:r>
              <a:rPr lang="en-US" altLang="zh-CN" sz="1600" dirty="0"/>
              <a:t>(</a:t>
            </a:r>
            <a:r>
              <a:rPr lang="zh-CN" altLang="en-US" sz="1600" dirty="0"/>
              <a:t>燃烧后有灰烬）等火灾。海量安全资料加入知识星球:安全精品资料库。</a:t>
            </a:r>
            <a:endParaRPr lang="zh-CN" altLang="en-US" sz="1600" dirty="0"/>
          </a:p>
          <a:p>
            <a:r>
              <a:rPr lang="en-US" altLang="zh-CN" sz="1600" dirty="0"/>
              <a:t>B</a:t>
            </a:r>
            <a:r>
              <a:rPr lang="zh-CN" altLang="en-US" sz="1600" dirty="0"/>
              <a:t>类火灾：指液体或可熔化的固体物质火灾。如煤油、柴油、原油、甲醇、乙醇、沥青、石蜡等火灾。</a:t>
            </a:r>
            <a:endParaRPr lang="zh-CN" altLang="en-US" sz="1600" dirty="0"/>
          </a:p>
          <a:p>
            <a:r>
              <a:rPr lang="en-US" altLang="zh-CN" sz="1600" dirty="0"/>
              <a:t>C</a:t>
            </a:r>
            <a:r>
              <a:rPr lang="zh-CN" altLang="en-US" sz="1600" dirty="0"/>
              <a:t>类火灾：指气体火灾。如煤气、天然气、甲烷、乙烷、丙烷、氢气等火灾。</a:t>
            </a:r>
            <a:endParaRPr lang="zh-CN" altLang="en-US" sz="1600" dirty="0"/>
          </a:p>
          <a:p>
            <a:r>
              <a:rPr lang="en-US" altLang="zh-CN" sz="1600" dirty="0"/>
              <a:t>D</a:t>
            </a:r>
            <a:r>
              <a:rPr lang="zh-CN" altLang="en-US" sz="1600" dirty="0"/>
              <a:t>类火灾：指金属火灾。如钾、钠、镁、钛、锆、锂、铝镁合金等火灾。</a:t>
            </a:r>
            <a:endParaRPr lang="zh-CN" altLang="en-US" sz="1600" dirty="0"/>
          </a:p>
          <a:p>
            <a:r>
              <a:rPr lang="en-US" altLang="zh-CN" sz="1600" dirty="0"/>
              <a:t>E</a:t>
            </a:r>
            <a:r>
              <a:rPr lang="zh-CN" altLang="en-US" sz="1600" dirty="0"/>
              <a:t>类火灾：指带电火灾。物体带电燃烧的火灾。</a:t>
            </a:r>
            <a:endParaRPr lang="zh-CN" altLang="en-US" sz="1600" dirty="0"/>
          </a:p>
          <a:p>
            <a:r>
              <a:rPr lang="en-US" altLang="zh-CN" sz="1600" dirty="0"/>
              <a:t>F</a:t>
            </a:r>
            <a:r>
              <a:rPr lang="zh-CN" altLang="en-US" sz="1600" dirty="0"/>
              <a:t>类火灾：指烹饪器具内的烹饪物（如动植物油脂）火灾。</a:t>
            </a:r>
            <a:endParaRPr lang="zh-CN" altLang="en-US" sz="1600"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812604"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6096000"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7379396"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662792"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946187"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812604"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6096000"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7379396"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662792"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946187"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2" name="矩形: 圆角 21">
            <a:hlinkClick r:id="rId13" action="ppaction://hlinksldjump"/>
          </p:cNvPr>
          <p:cNvSpPr/>
          <p:nvPr/>
        </p:nvSpPr>
        <p:spPr>
          <a:xfrm>
            <a:off x="4812604"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3" name="矩形: 圆角 22">
            <a:hlinkClick r:id="rId14" action="ppaction://hlinksldjump"/>
          </p:cNvPr>
          <p:cNvSpPr/>
          <p:nvPr/>
        </p:nvSpPr>
        <p:spPr>
          <a:xfrm>
            <a:off x="6096000"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4" name="矩形: 圆角 23">
            <a:hlinkClick r:id="rId15" action="ppaction://hlinksldjump"/>
          </p:cNvPr>
          <p:cNvSpPr/>
          <p:nvPr/>
        </p:nvSpPr>
        <p:spPr>
          <a:xfrm>
            <a:off x="7379396"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5" name="矩形: 圆角 24">
            <a:hlinkClick r:id="rId16" action="ppaction://hlinksldjump"/>
          </p:cNvPr>
          <p:cNvSpPr/>
          <p:nvPr/>
        </p:nvSpPr>
        <p:spPr>
          <a:xfrm>
            <a:off x="8662792"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6" name="矩形: 圆角 25">
            <a:hlinkClick r:id="rId17" action="ppaction://hlinksldjump"/>
          </p:cNvPr>
          <p:cNvSpPr/>
          <p:nvPr/>
        </p:nvSpPr>
        <p:spPr>
          <a:xfrm>
            <a:off x="9946187"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6" name="文本框 5"/>
          <p:cNvSpPr txBox="1"/>
          <p:nvPr/>
        </p:nvSpPr>
        <p:spPr>
          <a:xfrm>
            <a:off x="2249987" y="1645950"/>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第一组</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249987" y="3136612"/>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第二组</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249987" y="4627274"/>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第三组</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圆角 48">
            <a:hlinkClick r:id="rId18"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9"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20"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21"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209227" y="206767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zh-CN" altLang="en-US" sz="4000" dirty="0">
                <a:sym typeface="+mn-ea"/>
              </a:rPr>
              <a:t>观众抢答部分</a:t>
            </a:r>
            <a:endParaRPr lang="zh-CN" altLang="en-US" dirty="0"/>
          </a:p>
        </p:txBody>
      </p:sp>
      <p:sp>
        <p:nvSpPr>
          <p:cNvPr id="25" name="文本框 24"/>
          <p:cNvSpPr txBox="1"/>
          <p:nvPr/>
        </p:nvSpPr>
        <p:spPr>
          <a:xfrm>
            <a:off x="3862763" y="3155972"/>
            <a:ext cx="4466474" cy="1289905"/>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pPr algn="l"/>
            <a:r>
              <a:rPr lang="zh-CN" altLang="en-US" sz="1800" dirty="0"/>
              <a:t>所有观众回答题目只有一次机会不可补充答和超时答题由现场观众回答</a:t>
            </a:r>
            <a:r>
              <a:rPr lang="en-US" altLang="zh-CN" sz="1800" dirty="0"/>
              <a:t>,</a:t>
            </a:r>
            <a:r>
              <a:rPr lang="zh-CN" altLang="en-US" sz="1800" dirty="0"/>
              <a:t>回答正确者派送精美礼品一份。</a:t>
            </a:r>
            <a:endParaRPr lang="zh-CN" altLang="en-US" sz="1800" dirty="0"/>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414021"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5697417"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6980813"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264209"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547604"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414021"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5697417"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6980813"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264209"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547604"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3"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4"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15"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16"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818427"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身上着火后，下列哪种灭火方法是错误的</a:t>
            </a:r>
            <a:r>
              <a:rPr lang="en-US" altLang="zh-CN" dirty="0"/>
              <a:t>(    </a:t>
            </a:r>
            <a:r>
              <a:rPr lang="zh-CN" altLang="en-US" dirty="0"/>
              <a:t> </a:t>
            </a:r>
            <a:r>
              <a:rPr lang="en-US" altLang="zh-CN" dirty="0"/>
              <a:t>)</a:t>
            </a:r>
            <a:r>
              <a:rPr lang="zh-CN" altLang="en-US" dirty="0"/>
              <a:t>。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、就地打滚           </a:t>
            </a:r>
            <a:endParaRPr lang="zh-CN" altLang="en-US" dirty="0"/>
          </a:p>
          <a:p>
            <a:r>
              <a:rPr lang="en-US" altLang="zh-CN" dirty="0"/>
              <a:t>B</a:t>
            </a:r>
            <a:r>
              <a:rPr lang="zh-CN" altLang="en-US" dirty="0"/>
              <a:t>、用厚重衣物覆盖压灭火苗</a:t>
            </a:r>
            <a:endParaRPr lang="zh-CN" altLang="en-US" dirty="0"/>
          </a:p>
          <a:p>
            <a:r>
              <a:rPr lang="en-US" altLang="zh-CN" dirty="0"/>
              <a:t>C</a:t>
            </a:r>
            <a:r>
              <a:rPr lang="zh-CN" altLang="en-US" dirty="0"/>
              <a:t>、迎风快跑           </a:t>
            </a:r>
            <a:endParaRPr lang="zh-CN" altLang="en-US" dirty="0"/>
          </a:p>
          <a:p>
            <a:r>
              <a:rPr lang="en-US" altLang="zh-CN" dirty="0"/>
              <a:t>D</a:t>
            </a:r>
            <a:r>
              <a:rPr lang="zh-CN" altLang="en-US" dirty="0"/>
              <a:t>、跳入水中</a:t>
            </a:r>
            <a:endParaRPr lang="zh-CN" altLang="en-US"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a:t>(    </a:t>
            </a:r>
            <a:r>
              <a:rPr lang="zh-CN" altLang="en-US" dirty="0"/>
              <a:t> </a:t>
            </a:r>
            <a:r>
              <a:rPr lang="en-US" altLang="zh-CN" dirty="0"/>
              <a:t>)</a:t>
            </a:r>
            <a:r>
              <a:rPr lang="zh-CN" altLang="en-US" dirty="0"/>
              <a:t>必须分间、分库储存。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、灭火方法相同的物品</a:t>
            </a:r>
            <a:endParaRPr lang="zh-CN" altLang="en-US" dirty="0"/>
          </a:p>
          <a:p>
            <a:r>
              <a:rPr lang="en-US" altLang="zh-CN" dirty="0"/>
              <a:t>B</a:t>
            </a:r>
            <a:r>
              <a:rPr lang="zh-CN" altLang="en-US" dirty="0"/>
              <a:t>、容易相互发生化学反应的物品</a:t>
            </a:r>
            <a:endParaRPr lang="zh-CN" altLang="en-US" dirty="0"/>
          </a:p>
          <a:p>
            <a:r>
              <a:rPr lang="en-US" altLang="zh-CN" dirty="0"/>
              <a:t>C</a:t>
            </a:r>
            <a:r>
              <a:rPr lang="zh-CN" altLang="en-US" dirty="0"/>
              <a:t>、理化性质相同的物质</a:t>
            </a:r>
            <a:endParaRPr lang="zh-CN" altLang="en-US" dirty="0"/>
          </a:p>
          <a:p>
            <a:r>
              <a:rPr lang="en-US" altLang="zh-CN" dirty="0"/>
              <a:t>D</a:t>
            </a:r>
            <a:r>
              <a:rPr lang="zh-CN" altLang="en-US" dirty="0"/>
              <a:t>、以上都正确</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架空线路的下方</a:t>
            </a:r>
            <a:r>
              <a:rPr lang="en-US" altLang="zh-CN" dirty="0"/>
              <a:t>(   </a:t>
            </a:r>
            <a:r>
              <a:rPr lang="zh-CN" altLang="en-US" dirty="0"/>
              <a:t> </a:t>
            </a:r>
            <a:r>
              <a:rPr lang="en-US" altLang="zh-CN" dirty="0"/>
              <a:t>)</a:t>
            </a:r>
            <a:r>
              <a:rPr lang="zh-CN" altLang="en-US" dirty="0"/>
              <a:t>堆放物品。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、可以                 </a:t>
            </a:r>
            <a:endParaRPr lang="zh-CN" altLang="en-US" dirty="0"/>
          </a:p>
          <a:p>
            <a:r>
              <a:rPr lang="en-US" altLang="zh-CN" dirty="0"/>
              <a:t>B</a:t>
            </a:r>
            <a:r>
              <a:rPr lang="zh-CN" altLang="en-US" dirty="0"/>
              <a:t>、不可以</a:t>
            </a:r>
            <a:endParaRPr lang="zh-CN" altLang="en-US" dirty="0"/>
          </a:p>
          <a:p>
            <a:r>
              <a:rPr lang="en-US" altLang="zh-CN" dirty="0"/>
              <a:t>C</a:t>
            </a:r>
            <a:r>
              <a:rPr lang="zh-CN" altLang="en-US" dirty="0"/>
              <a:t>、经批准后可以         </a:t>
            </a:r>
            <a:endParaRPr lang="zh-CN" altLang="en-US" dirty="0"/>
          </a:p>
          <a:p>
            <a:r>
              <a:rPr lang="en-US" altLang="zh-CN" dirty="0"/>
              <a:t>D</a:t>
            </a:r>
            <a:r>
              <a:rPr lang="zh-CN" altLang="en-US" dirty="0"/>
              <a:t>、以上都不正确</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依据</a:t>
            </a:r>
            <a:r>
              <a:rPr lang="en-US" altLang="zh-CN" dirty="0"/>
              <a:t>《</a:t>
            </a:r>
            <a:r>
              <a:rPr lang="zh-CN" altLang="en-US" dirty="0"/>
              <a:t>仓库防火安全管理规则</a:t>
            </a:r>
            <a:r>
              <a:rPr lang="en-US" altLang="zh-CN" dirty="0"/>
              <a:t>》</a:t>
            </a:r>
            <a:r>
              <a:rPr lang="zh-CN" altLang="en-US" dirty="0"/>
              <a:t>，进入甲，乙类物品库区的人员，必须</a:t>
            </a:r>
            <a:r>
              <a:rPr lang="en-US" altLang="zh-CN" dirty="0"/>
              <a:t>(    )</a:t>
            </a:r>
            <a:r>
              <a:rPr lang="zh-CN" altLang="en-US" dirty="0"/>
              <a:t>，并交出携带的火种。</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、检查身体              </a:t>
            </a:r>
            <a:endParaRPr lang="zh-CN" altLang="en-US" dirty="0"/>
          </a:p>
          <a:p>
            <a:r>
              <a:rPr lang="en-US" altLang="zh-CN" dirty="0"/>
              <a:t>B</a:t>
            </a:r>
            <a:r>
              <a:rPr lang="zh-CN" altLang="en-US" dirty="0"/>
              <a:t>、戴安全帽</a:t>
            </a:r>
            <a:endParaRPr lang="zh-CN" altLang="en-US" dirty="0"/>
          </a:p>
          <a:p>
            <a:r>
              <a:rPr lang="en-US" altLang="zh-CN" dirty="0"/>
              <a:t>C</a:t>
            </a:r>
            <a:r>
              <a:rPr lang="zh-CN" altLang="en-US" dirty="0"/>
              <a:t>、登记                  </a:t>
            </a:r>
            <a:endParaRPr lang="zh-CN" altLang="en-US" dirty="0"/>
          </a:p>
          <a:p>
            <a:r>
              <a:rPr lang="en-US" altLang="zh-CN" dirty="0"/>
              <a:t>D</a:t>
            </a:r>
            <a:r>
              <a:rPr lang="zh-CN" altLang="en-US" dirty="0"/>
              <a:t>、出示身份证</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依据</a:t>
            </a:r>
            <a:r>
              <a:rPr lang="en-US" altLang="zh-CN" dirty="0"/>
              <a:t>《</a:t>
            </a:r>
            <a:r>
              <a:rPr lang="zh-CN" altLang="en-US" dirty="0"/>
              <a:t>仓库防火安全管理规则</a:t>
            </a:r>
            <a:r>
              <a:rPr lang="en-US" altLang="zh-CN" dirty="0"/>
              <a:t>》,</a:t>
            </a:r>
            <a:r>
              <a:rPr lang="zh-CN" altLang="en-US" dirty="0"/>
              <a:t>库区以及周围</a:t>
            </a:r>
            <a:r>
              <a:rPr lang="en-US" altLang="zh-CN" dirty="0"/>
              <a:t>(</a:t>
            </a:r>
            <a:r>
              <a:rPr lang="zh-CN" altLang="en-US" dirty="0"/>
              <a:t> </a:t>
            </a:r>
            <a:r>
              <a:rPr lang="en-US" altLang="zh-CN" dirty="0"/>
              <a:t>   )</a:t>
            </a:r>
            <a:r>
              <a:rPr lang="zh-CN" altLang="en-US" dirty="0"/>
              <a:t>米内</a:t>
            </a:r>
            <a:r>
              <a:rPr lang="en-US" altLang="zh-CN" dirty="0"/>
              <a:t>,</a:t>
            </a:r>
            <a:r>
              <a:rPr lang="zh-CN" altLang="en-US" dirty="0"/>
              <a:t>不得燃放烟花爆竹。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a:t>
            </a:r>
            <a:r>
              <a:rPr lang="en-US" altLang="zh-CN" dirty="0"/>
              <a:t>25     </a:t>
            </a:r>
            <a:endParaRPr lang="en-US" altLang="zh-CN" dirty="0"/>
          </a:p>
          <a:p>
            <a:r>
              <a:rPr lang="en-US" altLang="zh-CN" dirty="0"/>
              <a:t>B</a:t>
            </a:r>
            <a:r>
              <a:rPr lang="zh-CN" altLang="en-US" dirty="0"/>
              <a:t>、</a:t>
            </a:r>
            <a:r>
              <a:rPr lang="en-US" altLang="zh-CN" dirty="0"/>
              <a:t>50        </a:t>
            </a:r>
            <a:endParaRPr lang="en-US" altLang="zh-CN" dirty="0"/>
          </a:p>
          <a:p>
            <a:r>
              <a:rPr lang="en-US" altLang="zh-CN" dirty="0"/>
              <a:t>C</a:t>
            </a:r>
            <a:r>
              <a:rPr lang="zh-CN" altLang="en-US" dirty="0"/>
              <a:t>、</a:t>
            </a:r>
            <a:r>
              <a:rPr lang="en-US" altLang="zh-CN" dirty="0"/>
              <a:t>75       </a:t>
            </a:r>
            <a:endParaRPr lang="en-US" altLang="zh-CN" dirty="0"/>
          </a:p>
          <a:p>
            <a:r>
              <a:rPr lang="en-US" altLang="zh-CN" dirty="0"/>
              <a:t>D</a:t>
            </a:r>
            <a:r>
              <a:rPr lang="zh-CN" altLang="en-US" dirty="0"/>
              <a:t>、</a:t>
            </a:r>
            <a:r>
              <a:rPr lang="en-US" altLang="zh-CN" dirty="0"/>
              <a:t>100</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06</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发现液化石油气灶上的导气管有裂纹，用 </a:t>
            </a:r>
            <a:r>
              <a:rPr lang="en-US" altLang="zh-CN" dirty="0"/>
              <a:t>(    </a:t>
            </a:r>
            <a:r>
              <a:rPr lang="zh-CN" altLang="en-US" dirty="0"/>
              <a:t> </a:t>
            </a:r>
            <a:r>
              <a:rPr lang="en-US" altLang="zh-CN" dirty="0"/>
              <a:t>)</a:t>
            </a:r>
            <a:r>
              <a:rPr lang="zh-CN" altLang="en-US" dirty="0"/>
              <a:t>。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、用燃着的打火机查找漏气地方</a:t>
            </a:r>
            <a:endParaRPr lang="zh-CN" altLang="en-US" dirty="0"/>
          </a:p>
          <a:p>
            <a:r>
              <a:rPr lang="en-US" altLang="zh-CN" dirty="0"/>
              <a:t>B</a:t>
            </a:r>
            <a:r>
              <a:rPr lang="zh-CN" altLang="en-US" dirty="0"/>
              <a:t>、用着的火柴查找漏气地方</a:t>
            </a:r>
            <a:endParaRPr lang="zh-CN" altLang="en-US" dirty="0"/>
          </a:p>
          <a:p>
            <a:r>
              <a:rPr lang="en-US" altLang="zh-CN" dirty="0"/>
              <a:t>C</a:t>
            </a:r>
            <a:r>
              <a:rPr lang="zh-CN" altLang="en-US" dirty="0"/>
              <a:t>、把肥皂水涂在裂纹处</a:t>
            </a:r>
            <a:r>
              <a:rPr lang="en-US" altLang="zh-CN" dirty="0"/>
              <a:t>,</a:t>
            </a:r>
            <a:r>
              <a:rPr lang="zh-CN" altLang="en-US" dirty="0"/>
              <a:t>起泡处就是漏气的</a:t>
            </a:r>
            <a:endParaRPr lang="zh-CN" altLang="en-US" dirty="0"/>
          </a:p>
          <a:p>
            <a:r>
              <a:rPr lang="en-US" altLang="zh-CN" dirty="0"/>
              <a:t>D</a:t>
            </a:r>
            <a:r>
              <a:rPr lang="zh-CN" altLang="en-US" dirty="0"/>
              <a:t>、鼻子嗅的方法找漏气的地方应</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据统计，火灾中死亡的人有</a:t>
            </a:r>
            <a:r>
              <a:rPr lang="en-US" altLang="zh-CN" dirty="0"/>
              <a:t>80%</a:t>
            </a:r>
            <a:r>
              <a:rPr lang="zh-CN" altLang="en-US" dirty="0"/>
              <a:t>以上属于</a:t>
            </a:r>
            <a:r>
              <a:rPr lang="en-US" altLang="zh-CN" dirty="0"/>
              <a:t>(    </a:t>
            </a:r>
            <a:r>
              <a:rPr lang="zh-CN" altLang="en-US" dirty="0"/>
              <a:t> </a:t>
            </a:r>
            <a:r>
              <a:rPr lang="en-US" altLang="zh-CN" dirty="0"/>
              <a:t>)     </a:t>
            </a:r>
            <a:endParaRPr lang="en-US" altLang="zh-CN"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、被火直接烧死         </a:t>
            </a:r>
            <a:endParaRPr lang="zh-CN" altLang="en-US" dirty="0"/>
          </a:p>
          <a:p>
            <a:r>
              <a:rPr lang="en-US" altLang="zh-CN" dirty="0"/>
              <a:t>B</a:t>
            </a:r>
            <a:r>
              <a:rPr lang="zh-CN" altLang="en-US" dirty="0"/>
              <a:t>、烟气窒息致死         </a:t>
            </a:r>
            <a:endParaRPr lang="zh-CN" altLang="en-US" dirty="0"/>
          </a:p>
          <a:p>
            <a:r>
              <a:rPr lang="en-US" altLang="zh-CN" dirty="0"/>
              <a:t>C</a:t>
            </a:r>
            <a:r>
              <a:rPr lang="zh-CN" altLang="en-US" dirty="0"/>
              <a:t>、跳楼或惊吓致死     </a:t>
            </a:r>
            <a:endParaRPr lang="zh-CN" altLang="en-US" dirty="0"/>
          </a:p>
          <a:p>
            <a:r>
              <a:rPr lang="en-US" altLang="zh-CN" dirty="0"/>
              <a:t>D</a:t>
            </a:r>
            <a:r>
              <a:rPr lang="zh-CN" altLang="en-US" dirty="0"/>
              <a:t>、被踩死</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发现室外着火，触摸门把已发烫时，应</a:t>
            </a:r>
            <a:r>
              <a:rPr lang="en-US" altLang="zh-CN" dirty="0"/>
              <a:t>(</a:t>
            </a:r>
            <a:r>
              <a:rPr lang="zh-CN" altLang="en-US" dirty="0"/>
              <a:t> </a:t>
            </a:r>
            <a:r>
              <a:rPr lang="en-US" altLang="zh-CN" dirty="0"/>
              <a:t>   </a:t>
            </a:r>
            <a:r>
              <a:rPr lang="zh-CN" altLang="en-US" dirty="0"/>
              <a:t>  </a:t>
            </a:r>
            <a:r>
              <a:rPr lang="en-US" altLang="zh-CN" dirty="0"/>
              <a:t>)</a:t>
            </a:r>
            <a:r>
              <a:rPr lang="zh-CN" altLang="en-US" dirty="0"/>
              <a:t>。</a:t>
            </a:r>
            <a:endParaRPr lang="zh-CN" altLang="en-US" dirty="0"/>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、迅速开门冲出去    </a:t>
            </a:r>
            <a:endParaRPr lang="zh-CN" altLang="en-US" dirty="0"/>
          </a:p>
          <a:p>
            <a:r>
              <a:rPr lang="en-US" altLang="zh-CN" dirty="0"/>
              <a:t>B</a:t>
            </a:r>
            <a:r>
              <a:rPr lang="zh-CN" altLang="en-US" dirty="0"/>
              <a:t>、用湿物垫在门把上开门撤离，以防烫伤</a:t>
            </a:r>
            <a:endParaRPr lang="zh-CN" altLang="en-US" dirty="0"/>
          </a:p>
          <a:p>
            <a:r>
              <a:rPr lang="en-US" altLang="zh-CN" dirty="0"/>
              <a:t>C</a:t>
            </a:r>
            <a:r>
              <a:rPr lang="zh-CN" altLang="en-US" dirty="0"/>
              <a:t>、用湿物堵塞门缝，向门泼水降温，等待火势熄灭或消防队救援</a:t>
            </a:r>
            <a:endParaRPr lang="zh-CN" altLang="en-US" dirty="0"/>
          </a:p>
          <a:p>
            <a:r>
              <a:rPr lang="en-US" altLang="zh-CN" dirty="0"/>
              <a:t>D</a:t>
            </a:r>
            <a:r>
              <a:rPr lang="zh-CN" altLang="en-US" dirty="0"/>
              <a:t>、立即从窗户跳出去逃生</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77234"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61289"/>
          </a:xfrm>
          <a:prstGeom prst="rect">
            <a:avLst/>
          </a:prstGeom>
          <a:noFill/>
        </p:spPr>
        <p:txBody>
          <a:bodyPr wrap="square">
            <a:spAutoFit/>
          </a:bodyPr>
          <a:lstStyle/>
          <a:p>
            <a:pPr algn="just">
              <a:lnSpc>
                <a:spcPct val="150000"/>
              </a:lnSpc>
            </a:pPr>
            <a:r>
              <a:rPr lang="en-US" altLang="zh-CN" sz="2000" b="1" dirty="0" err="1">
                <a:latin typeface="微软雅黑" panose="020B0503020204020204" pitchFamily="34" charset="-122"/>
                <a:ea typeface="微软雅黑" panose="020B0503020204020204" pitchFamily="34" charset="-122"/>
              </a:rPr>
              <a:t>楼失火时，当通道被火封住，欲逃无路时，可靠近窗户或</a:t>
            </a:r>
            <a:r>
              <a:rPr lang="en-US" altLang="zh-CN" sz="2000" b="1" dirty="0">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A</a:t>
            </a:r>
            <a:r>
              <a:rPr lang="en-US" altLang="zh-CN" sz="2000" b="1" dirty="0">
                <a:latin typeface="微软雅黑" panose="020B0503020204020204" pitchFamily="34" charset="-122"/>
                <a:ea typeface="微软雅黑" panose="020B0503020204020204" pitchFamily="34" charset="-122"/>
              </a:rPr>
              <a:t> ）</a:t>
            </a:r>
            <a:r>
              <a:rPr lang="en-US" altLang="zh-CN" sz="2000" b="1" dirty="0" err="1">
                <a:latin typeface="微软雅黑" panose="020B0503020204020204" pitchFamily="34" charset="-122"/>
                <a:ea typeface="微软雅黑" panose="020B0503020204020204" pitchFamily="34" charset="-122"/>
              </a:rPr>
              <a:t>呼救，同时关紧门窗，用湿手巾、湿布堵塞门缝，用水淋透房门，防止烟火侵入</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sym typeface="+mn-ea"/>
              </a:rPr>
              <a:t>【单选题】</a:t>
            </a:r>
            <a:r>
              <a:rPr lang="en-US" altLang="zh-CN" sz="2000" b="1" dirty="0">
                <a:latin typeface="微软雅黑" panose="020B0503020204020204" pitchFamily="34" charset="-122"/>
                <a:ea typeface="微软雅黑" panose="020B0503020204020204" pitchFamily="34" charset="-122"/>
                <a:sym typeface="+mn-ea"/>
              </a:rPr>
              <a:t> </a:t>
            </a:r>
            <a:endParaRPr lang="en-US" altLang="zh-CN" sz="2000" b="1"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1248873" y="2803436"/>
            <a:ext cx="4186727" cy="1706878"/>
          </a:xfrm>
          <a:prstGeom prst="rect">
            <a:avLst/>
          </a:prstGeom>
          <a:noFill/>
        </p:spPr>
        <p:txBody>
          <a:bodyPr wrap="square">
            <a:spAutoFit/>
          </a:bodyPr>
          <a:lstStyle/>
          <a:p>
            <a:pPr>
              <a:lnSpc>
                <a:spcPct val="150000"/>
              </a:lnSpc>
            </a:pPr>
            <a:r>
              <a:rPr lang="en-US" altLang="zh-CN" sz="1800" dirty="0" err="1">
                <a:latin typeface="微软雅黑" panose="020B0503020204020204" pitchFamily="34" charset="-122"/>
                <a:ea typeface="微软雅黑" panose="020B0503020204020204" pitchFamily="34" charset="-122"/>
              </a:rPr>
              <a:t>A、阳台</a:t>
            </a:r>
            <a:r>
              <a:rPr lang="en-US" altLang="zh-CN"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err="1">
                <a:latin typeface="微软雅黑" panose="020B0503020204020204" pitchFamily="34" charset="-122"/>
                <a:ea typeface="微软雅黑" panose="020B0503020204020204" pitchFamily="34" charset="-122"/>
              </a:rPr>
              <a:t>B、房间</a:t>
            </a:r>
            <a:r>
              <a:rPr lang="en-US" altLang="zh-CN"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err="1">
                <a:latin typeface="微软雅黑" panose="020B0503020204020204" pitchFamily="34" charset="-122"/>
                <a:ea typeface="微软雅黑" panose="020B0503020204020204" pitchFamily="34" charset="-122"/>
              </a:rPr>
              <a:t>C、卫生间</a:t>
            </a:r>
            <a:r>
              <a:rPr lang="en-US" altLang="zh-CN"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err="1">
                <a:latin typeface="微软雅黑" panose="020B0503020204020204" pitchFamily="34" charset="-122"/>
                <a:ea typeface="微软雅黑" panose="020B0503020204020204" pitchFamily="34" charset="-122"/>
              </a:rPr>
              <a:t>D、房门</a:t>
            </a:r>
            <a:endParaRPr lang="zh-CN" altLang="en-US" dirty="0">
              <a:latin typeface="微软雅黑" panose="020B0503020204020204" pitchFamily="34" charset="-122"/>
              <a:ea typeface="微软雅黑" panose="020B0503020204020204" pitchFamily="34" charset="-122"/>
            </a:endParaRPr>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A</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事故火花是电器或线路故障时产生的火花，下列（ </a:t>
            </a:r>
            <a:r>
              <a:rPr lang="en-US" altLang="zh-CN" dirty="0"/>
              <a:t>   </a:t>
            </a:r>
            <a:r>
              <a:rPr lang="zh-CN" altLang="en-US" dirty="0"/>
              <a:t>）不是事故火花。</a:t>
            </a:r>
            <a:endParaRPr lang="zh-CN" altLang="en-US" dirty="0"/>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、雷电火花                 </a:t>
            </a:r>
            <a:endParaRPr lang="zh-CN" altLang="en-US" dirty="0"/>
          </a:p>
          <a:p>
            <a:r>
              <a:rPr lang="en-US" altLang="zh-CN" dirty="0"/>
              <a:t>B</a:t>
            </a:r>
            <a:r>
              <a:rPr lang="zh-CN" altLang="en-US" dirty="0"/>
              <a:t>、静电火花  </a:t>
            </a:r>
            <a:endParaRPr lang="zh-CN" altLang="en-US" dirty="0"/>
          </a:p>
          <a:p>
            <a:r>
              <a:rPr lang="en-US" altLang="zh-CN" dirty="0"/>
              <a:t>C</a:t>
            </a:r>
            <a:r>
              <a:rPr lang="zh-CN" altLang="en-US" dirty="0"/>
              <a:t>、开关分合时产生有火花     </a:t>
            </a:r>
            <a:endParaRPr lang="zh-CN" altLang="en-US" dirty="0"/>
          </a:p>
          <a:p>
            <a:r>
              <a:rPr lang="en-US" altLang="zh-CN" dirty="0"/>
              <a:t>D</a:t>
            </a:r>
            <a:r>
              <a:rPr lang="zh-CN" altLang="en-US" dirty="0"/>
              <a:t>、发生短路时产生的火花</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下列场所不属于公司消防重点部位的是（ </a:t>
            </a:r>
            <a:r>
              <a:rPr lang="en-US" altLang="zh-CN" dirty="0"/>
              <a:t>    </a:t>
            </a:r>
            <a:r>
              <a:rPr lang="zh-CN" altLang="en-US" dirty="0"/>
              <a:t>）</a:t>
            </a:r>
            <a:endParaRPr lang="zh-CN" altLang="en-US" dirty="0"/>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、空压机房     </a:t>
            </a:r>
            <a:endParaRPr lang="zh-CN" altLang="en-US" dirty="0"/>
          </a:p>
          <a:p>
            <a:r>
              <a:rPr lang="en-US" altLang="zh-CN" dirty="0"/>
              <a:t>B</a:t>
            </a:r>
            <a:r>
              <a:rPr lang="zh-CN" altLang="en-US" dirty="0"/>
              <a:t>、危险化学品库    </a:t>
            </a:r>
            <a:endParaRPr lang="zh-CN" altLang="en-US" dirty="0"/>
          </a:p>
          <a:p>
            <a:r>
              <a:rPr lang="en-US" altLang="zh-CN" dirty="0"/>
              <a:t>C</a:t>
            </a:r>
            <a:r>
              <a:rPr lang="zh-CN" altLang="en-US" dirty="0"/>
              <a:t>、油库      </a:t>
            </a:r>
            <a:endParaRPr lang="zh-CN" altLang="en-US" dirty="0"/>
          </a:p>
          <a:p>
            <a:r>
              <a:rPr lang="en-US" altLang="zh-CN" dirty="0"/>
              <a:t>D</a:t>
            </a:r>
            <a:r>
              <a:rPr lang="zh-CN" altLang="en-US" dirty="0"/>
              <a:t>、试验场</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以下几种逃生方法中</a:t>
            </a:r>
            <a:r>
              <a:rPr lang="en-US" altLang="zh-CN" dirty="0"/>
              <a:t>，( C )</a:t>
            </a:r>
            <a:r>
              <a:rPr lang="en-US" altLang="zh-CN" dirty="0" err="1"/>
              <a:t>是不正确的</a:t>
            </a:r>
            <a:r>
              <a:rPr lang="en-US" altLang="zh-CN" dirty="0"/>
              <a:t>。</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A、用湿毛巾捂着嘴巴和鼻子</a:t>
            </a:r>
            <a:r>
              <a:rPr lang="en-US" altLang="zh-CN" dirty="0"/>
              <a:t> </a:t>
            </a:r>
            <a:endParaRPr lang="en-US" altLang="zh-CN" dirty="0"/>
          </a:p>
          <a:p>
            <a:r>
              <a:rPr lang="en-US" altLang="zh-CN" dirty="0" err="1"/>
              <a:t>B、弯着身子快速跑到安全地点</a:t>
            </a:r>
            <a:r>
              <a:rPr lang="en-US" altLang="zh-CN" dirty="0"/>
              <a:t> </a:t>
            </a:r>
            <a:endParaRPr lang="en-US" altLang="zh-CN" dirty="0"/>
          </a:p>
          <a:p>
            <a:r>
              <a:rPr lang="en-US" altLang="zh-CN" dirty="0" err="1"/>
              <a:t>C、躲在床底下，等待消防人员救援</a:t>
            </a:r>
            <a:r>
              <a:rPr lang="en-US" altLang="zh-CN" dirty="0"/>
              <a:t> </a:t>
            </a:r>
            <a:endParaRPr lang="en-US" altLang="zh-CN" dirty="0"/>
          </a:p>
          <a:p>
            <a:r>
              <a:rPr lang="en-US" altLang="zh-CN" dirty="0" err="1"/>
              <a:t>D、向木质家具及门窗泼水防止火势蔓延</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C</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大型活动现场发生突发事件，需要紧急疏散时在场人员要</a:t>
            </a:r>
            <a:r>
              <a:rPr lang="en-US" altLang="zh-CN" dirty="0"/>
              <a:t>(      )。</a:t>
            </a:r>
            <a:r>
              <a:rPr lang="zh-CN" altLang="en-US" dirty="0">
                <a:sym typeface="+mn-ea"/>
              </a:rPr>
              <a:t>【单选题】</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A、按顺序迅速撤离现场</a:t>
            </a:r>
            <a:r>
              <a:rPr lang="en-US" altLang="zh-CN" dirty="0"/>
              <a:t>  </a:t>
            </a:r>
            <a:endParaRPr lang="en-US" altLang="zh-CN" dirty="0"/>
          </a:p>
          <a:p>
            <a:r>
              <a:rPr lang="en-US" altLang="zh-CN" dirty="0" err="1"/>
              <a:t>B、争先恐后逃跑</a:t>
            </a:r>
            <a:r>
              <a:rPr lang="en-US" altLang="zh-CN" dirty="0"/>
              <a:t>    </a:t>
            </a:r>
            <a:endParaRPr lang="en-US" altLang="zh-CN" dirty="0"/>
          </a:p>
          <a:p>
            <a:r>
              <a:rPr lang="en-US" altLang="zh-CN" dirty="0" err="1"/>
              <a:t>C、围观看热闹</a:t>
            </a:r>
            <a:r>
              <a:rPr lang="en-US" altLang="zh-CN" dirty="0"/>
              <a:t>    </a:t>
            </a:r>
            <a:endParaRPr lang="en-US" altLang="zh-CN" dirty="0"/>
          </a:p>
          <a:p>
            <a:r>
              <a:rPr lang="en-US" altLang="zh-CN" dirty="0" err="1"/>
              <a:t>D、边跑边喊叫</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A</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火灾中对人员威胁最大的是</a:t>
            </a:r>
            <a:r>
              <a:rPr lang="en-US" altLang="zh-CN" dirty="0"/>
              <a:t>(     )，</a:t>
            </a:r>
            <a:r>
              <a:rPr lang="en-US" altLang="zh-CN" dirty="0" err="1"/>
              <a:t>因此，首先应该做好防护再逃生</a:t>
            </a:r>
            <a:r>
              <a:rPr lang="en-US" altLang="zh-CN"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A、火</a:t>
            </a:r>
            <a:r>
              <a:rPr lang="en-US" altLang="zh-CN" dirty="0"/>
              <a:t>       </a:t>
            </a:r>
            <a:endParaRPr lang="en-US" altLang="zh-CN" dirty="0"/>
          </a:p>
          <a:p>
            <a:r>
              <a:rPr lang="en-US" altLang="zh-CN" dirty="0" err="1"/>
              <a:t>B、烟气</a:t>
            </a:r>
            <a:r>
              <a:rPr lang="en-US" altLang="zh-CN" dirty="0"/>
              <a:t>      </a:t>
            </a:r>
            <a:endParaRPr lang="en-US" altLang="zh-CN" dirty="0"/>
          </a:p>
          <a:p>
            <a:r>
              <a:rPr lang="en-US" altLang="zh-CN" dirty="0" err="1"/>
              <a:t>C、可燃物</a:t>
            </a:r>
            <a:r>
              <a:rPr lang="en-US" altLang="zh-CN" dirty="0"/>
              <a:t>      </a:t>
            </a:r>
            <a:endParaRPr lang="en-US" altLang="zh-CN" dirty="0"/>
          </a:p>
          <a:p>
            <a:r>
              <a:rPr lang="en-US" altLang="zh-CN" dirty="0" err="1"/>
              <a:t>D、温度</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TIMING" val="|1.5"/>
</p:tagLst>
</file>

<file path=ppt/tags/tag10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0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0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0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06.xml><?xml version="1.0" encoding="utf-8"?>
<p:tagLst xmlns:p="http://schemas.openxmlformats.org/presentationml/2006/main">
  <p:tag name="ISPRING_PRESENTATION_TITLE" val="PowerPoint 演示文稿"/>
  <p:tag name="KSO_WPP_MARK_KEY" val="d6ace2b0-299e-4c82-9f6c-a500eb3c336d"/>
  <p:tag name="COMMONDATA" val="eyJoZGlkIjoiZDYyZWEzMGEyOTgzNjMyODIwYmE0OTZmMjRkNDUyMDEifQ=="/>
  <p:tag name="commondata" val="eyJoZGlkIjoiM2Q4Y2M0MTAxMGRmZTZkMWUzZjg0NGZmZDVmMDc3NjU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2.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6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7.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2.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3.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4.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5.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6.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7.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8.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9.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1.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2.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3.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4.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5.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6.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7.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8.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9.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91.xml><?xml version="1.0" encoding="utf-8"?>
<p:tagLst xmlns:p="http://schemas.openxmlformats.org/presentationml/2006/main">
  <p:tag name="TIMING" val="|2.9|1.2|1|0.9"/>
</p:tagLst>
</file>

<file path=ppt/tags/tag92.xml><?xml version="1.0" encoding="utf-8"?>
<p:tagLst xmlns:p="http://schemas.openxmlformats.org/presentationml/2006/main">
  <p:tag name="TIMING" val="|1.5"/>
</p:tagLst>
</file>

<file path=ppt/tags/tag93.xml><?xml version="1.0" encoding="utf-8"?>
<p:tagLst xmlns:p="http://schemas.openxmlformats.org/presentationml/2006/main">
  <p:tag name="TIMING" val="|1.5"/>
</p:tagLst>
</file>

<file path=ppt/tags/tag94.xml><?xml version="1.0" encoding="utf-8"?>
<p:tagLst xmlns:p="http://schemas.openxmlformats.org/presentationml/2006/main">
  <p:tag name="TIMING" val="|1.5"/>
</p:tagLst>
</file>

<file path=ppt/tags/tag95.xml><?xml version="1.0" encoding="utf-8"?>
<p:tagLst xmlns:p="http://schemas.openxmlformats.org/presentationml/2006/main">
  <p:tag name="TIMING" val="|1.5"/>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TIMING" val="|1.5"/>
</p:tagLst>
</file>

<file path=ppt/tags/tag98.xml><?xml version="1.0" encoding="utf-8"?>
<p:tagLst xmlns:p="http://schemas.openxmlformats.org/presentationml/2006/main">
  <p:tag name="TIMING" val="|1.5"/>
</p:tagLst>
</file>

<file path=ppt/tags/tag99.xml><?xml version="1.0" encoding="utf-8"?>
<p:tagLst xmlns:p="http://schemas.openxmlformats.org/presentationml/2006/main">
  <p:tag name="TIMING" val="|1.5"/>
</p:tagLst>
</file>

<file path=ppt/theme/theme1.xml><?xml version="1.0" encoding="utf-8"?>
<a:theme xmlns:a="http://schemas.openxmlformats.org/drawingml/2006/main" name="5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6914</Words>
  <Application>WPS 演示</Application>
  <PresentationFormat>宽屏</PresentationFormat>
  <Paragraphs>1084</Paragraphs>
  <Slides>62</Slides>
  <Notes>60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62</vt:i4>
      </vt:variant>
    </vt:vector>
  </HeadingPairs>
  <TitlesOfParts>
    <vt:vector size="81" baseType="lpstr">
      <vt:lpstr>Arial</vt:lpstr>
      <vt:lpstr>宋体</vt:lpstr>
      <vt:lpstr>Wingdings</vt:lpstr>
      <vt:lpstr>Calibri</vt:lpstr>
      <vt:lpstr>微软雅黑</vt:lpstr>
      <vt:lpstr>Wingdings</vt:lpstr>
      <vt:lpstr>汉仪力量黑简</vt:lpstr>
      <vt:lpstr>黑体</vt:lpstr>
      <vt:lpstr>汉仪元隆黑-105简</vt:lpstr>
      <vt:lpstr>DIN Mittelschrift Std</vt:lpstr>
      <vt:lpstr>Impact</vt:lpstr>
      <vt:lpstr>Arial Unicode MS</vt:lpstr>
      <vt:lpstr>方正黑体_GBK</vt:lpstr>
      <vt:lpstr>Calibri Light</vt:lpstr>
      <vt:lpstr>Segoe Print</vt:lpstr>
      <vt:lpstr>楷体</vt:lpstr>
      <vt:lpstr>汉仪旗黑-85S</vt:lpstr>
      <vt:lpstr>56</vt:lpstr>
      <vt:lpstr>免费资料关注公众号:安全生产管理 </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2</cp:revision>
  <dcterms:created xsi:type="dcterms:W3CDTF">2024-05-16T22:58:00Z</dcterms:created>
  <dcterms:modified xsi:type="dcterms:W3CDTF">2024-06-01T01:48:11Z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78579DA0CBC4426995CF3FC5D2AAE739_13</vt:lpwstr>
  </property>
</Properties>
</file>