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33"/>
  </p:handoutMasterIdLst>
  <p:sldIdLst>
    <p:sldId id="380" r:id="rId4"/>
    <p:sldId id="407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8" r:id="rId32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0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70C0"/>
    <a:srgbClr val="ECB200"/>
    <a:srgbClr val="BAB800"/>
    <a:srgbClr val="C00000"/>
    <a:srgbClr val="2272AB"/>
    <a:srgbClr val="203864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78" d="100"/>
          <a:sy n="78" d="100"/>
        </p:scale>
        <p:origin x="940" y="64"/>
      </p:cViewPr>
      <p:guideLst>
        <p:guide orient="horz" pos="1600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gs" Target="tags/tag338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7AD1ED5F-AB97-47B5-9F7B-ACDF41A6E0FD}" type="datetimeFigureOut">
              <a:rPr lang="zh-CN" altLang="en-US"/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2C92D475-3D99-4A14-A382-ED92881F3A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9AC57C5D-A7E6-4368-B5C6-A8AC6F56BA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8BA13D6D-07B0-4C0E-8E60-B5C8A792C3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905E2B70-F15F-4CFA-8F35-F76B7F10C6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0EA0539-5F0C-42D7-88D0-74075B8984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0EA0539-5F0C-42D7-88D0-74075B8984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59959F10-5B8B-4832-8A2D-F6A83A68D2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0EA0539-5F0C-42D7-88D0-74075B8984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EFD9C12C-D9BF-495A-858C-67AFBF893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798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0419" name="灯片编号占位符 3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77FD8817-3E61-466F-9FEC-D6C465E484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60437A3-5E75-4495-94B6-D986275EFB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60437A3-5E75-4495-94B6-D986275EFB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060437A3-5E75-4495-94B6-D986275EFB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获取资料咨询微信：ansyingsj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166099" y="249555"/>
            <a:ext cx="6811328" cy="4536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1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166099" y="249555"/>
            <a:ext cx="6811328" cy="4536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1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34975" y="666750"/>
            <a:ext cx="8280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20669" y="4266248"/>
            <a:ext cx="5297903" cy="3557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D8338A4-A964-4845-8823-9E87D3B412B9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05" y="51435"/>
            <a:ext cx="1400810" cy="708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Tm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8" Type="http://schemas.openxmlformats.org/officeDocument/2006/relationships/notesSlide" Target="../notesSlides/notesSlide10.xml"/><Relationship Id="rId77" Type="http://schemas.openxmlformats.org/officeDocument/2006/relationships/slideLayout" Target="../slideLayouts/slideLayout2.xml"/><Relationship Id="rId76" Type="http://schemas.openxmlformats.org/officeDocument/2006/relationships/tags" Target="../tags/tag182.xml"/><Relationship Id="rId75" Type="http://schemas.openxmlformats.org/officeDocument/2006/relationships/tags" Target="../tags/tag181.xml"/><Relationship Id="rId74" Type="http://schemas.openxmlformats.org/officeDocument/2006/relationships/tags" Target="../tags/tag180.xml"/><Relationship Id="rId73" Type="http://schemas.openxmlformats.org/officeDocument/2006/relationships/tags" Target="../tags/tag179.xml"/><Relationship Id="rId72" Type="http://schemas.openxmlformats.org/officeDocument/2006/relationships/tags" Target="../tags/tag178.xml"/><Relationship Id="rId71" Type="http://schemas.openxmlformats.org/officeDocument/2006/relationships/tags" Target="../tags/tag177.xml"/><Relationship Id="rId70" Type="http://schemas.openxmlformats.org/officeDocument/2006/relationships/tags" Target="../tags/tag176.xml"/><Relationship Id="rId7" Type="http://schemas.openxmlformats.org/officeDocument/2006/relationships/tags" Target="../tags/tag113.xml"/><Relationship Id="rId69" Type="http://schemas.openxmlformats.org/officeDocument/2006/relationships/tags" Target="../tags/tag175.xml"/><Relationship Id="rId68" Type="http://schemas.openxmlformats.org/officeDocument/2006/relationships/tags" Target="../tags/tag174.xml"/><Relationship Id="rId67" Type="http://schemas.openxmlformats.org/officeDocument/2006/relationships/tags" Target="../tags/tag173.xml"/><Relationship Id="rId66" Type="http://schemas.openxmlformats.org/officeDocument/2006/relationships/tags" Target="../tags/tag172.xml"/><Relationship Id="rId65" Type="http://schemas.openxmlformats.org/officeDocument/2006/relationships/tags" Target="../tags/tag171.xml"/><Relationship Id="rId64" Type="http://schemas.openxmlformats.org/officeDocument/2006/relationships/tags" Target="../tags/tag170.xml"/><Relationship Id="rId63" Type="http://schemas.openxmlformats.org/officeDocument/2006/relationships/tags" Target="../tags/tag169.xml"/><Relationship Id="rId62" Type="http://schemas.openxmlformats.org/officeDocument/2006/relationships/tags" Target="../tags/tag168.xml"/><Relationship Id="rId61" Type="http://schemas.openxmlformats.org/officeDocument/2006/relationships/tags" Target="../tags/tag167.xml"/><Relationship Id="rId60" Type="http://schemas.openxmlformats.org/officeDocument/2006/relationships/tags" Target="../tags/tag166.xml"/><Relationship Id="rId6" Type="http://schemas.openxmlformats.org/officeDocument/2006/relationships/tags" Target="../tags/tag112.xml"/><Relationship Id="rId59" Type="http://schemas.openxmlformats.org/officeDocument/2006/relationships/tags" Target="../tags/tag165.xml"/><Relationship Id="rId58" Type="http://schemas.openxmlformats.org/officeDocument/2006/relationships/tags" Target="../tags/tag164.xml"/><Relationship Id="rId57" Type="http://schemas.openxmlformats.org/officeDocument/2006/relationships/tags" Target="../tags/tag163.xml"/><Relationship Id="rId56" Type="http://schemas.openxmlformats.org/officeDocument/2006/relationships/tags" Target="../tags/tag162.xml"/><Relationship Id="rId55" Type="http://schemas.openxmlformats.org/officeDocument/2006/relationships/tags" Target="../tags/tag161.xml"/><Relationship Id="rId54" Type="http://schemas.openxmlformats.org/officeDocument/2006/relationships/tags" Target="../tags/tag160.xml"/><Relationship Id="rId53" Type="http://schemas.openxmlformats.org/officeDocument/2006/relationships/tags" Target="../tags/tag159.xml"/><Relationship Id="rId52" Type="http://schemas.openxmlformats.org/officeDocument/2006/relationships/tags" Target="../tags/tag158.xml"/><Relationship Id="rId51" Type="http://schemas.openxmlformats.org/officeDocument/2006/relationships/tags" Target="../tags/tag157.xml"/><Relationship Id="rId50" Type="http://schemas.openxmlformats.org/officeDocument/2006/relationships/tags" Target="../tags/tag156.xml"/><Relationship Id="rId5" Type="http://schemas.openxmlformats.org/officeDocument/2006/relationships/tags" Target="../tags/tag111.xml"/><Relationship Id="rId49" Type="http://schemas.openxmlformats.org/officeDocument/2006/relationships/tags" Target="../tags/tag155.xml"/><Relationship Id="rId48" Type="http://schemas.openxmlformats.org/officeDocument/2006/relationships/tags" Target="../tags/tag154.xml"/><Relationship Id="rId47" Type="http://schemas.openxmlformats.org/officeDocument/2006/relationships/tags" Target="../tags/tag153.xml"/><Relationship Id="rId46" Type="http://schemas.openxmlformats.org/officeDocument/2006/relationships/tags" Target="../tags/tag152.xml"/><Relationship Id="rId45" Type="http://schemas.openxmlformats.org/officeDocument/2006/relationships/tags" Target="../tags/tag151.xml"/><Relationship Id="rId44" Type="http://schemas.openxmlformats.org/officeDocument/2006/relationships/tags" Target="../tags/tag150.xml"/><Relationship Id="rId43" Type="http://schemas.openxmlformats.org/officeDocument/2006/relationships/tags" Target="../tags/tag149.xml"/><Relationship Id="rId42" Type="http://schemas.openxmlformats.org/officeDocument/2006/relationships/tags" Target="../tags/tag148.xml"/><Relationship Id="rId41" Type="http://schemas.openxmlformats.org/officeDocument/2006/relationships/tags" Target="../tags/tag147.xml"/><Relationship Id="rId40" Type="http://schemas.openxmlformats.org/officeDocument/2006/relationships/tags" Target="../tags/tag146.xml"/><Relationship Id="rId4" Type="http://schemas.openxmlformats.org/officeDocument/2006/relationships/tags" Target="../tags/tag110.xml"/><Relationship Id="rId39" Type="http://schemas.openxmlformats.org/officeDocument/2006/relationships/tags" Target="../tags/tag145.xml"/><Relationship Id="rId38" Type="http://schemas.openxmlformats.org/officeDocument/2006/relationships/tags" Target="../tags/tag144.xml"/><Relationship Id="rId37" Type="http://schemas.openxmlformats.org/officeDocument/2006/relationships/tags" Target="../tags/tag143.xml"/><Relationship Id="rId36" Type="http://schemas.openxmlformats.org/officeDocument/2006/relationships/tags" Target="../tags/tag142.xml"/><Relationship Id="rId35" Type="http://schemas.openxmlformats.org/officeDocument/2006/relationships/tags" Target="../tags/tag141.xml"/><Relationship Id="rId34" Type="http://schemas.openxmlformats.org/officeDocument/2006/relationships/tags" Target="../tags/tag140.xml"/><Relationship Id="rId33" Type="http://schemas.openxmlformats.org/officeDocument/2006/relationships/tags" Target="../tags/tag139.xml"/><Relationship Id="rId32" Type="http://schemas.openxmlformats.org/officeDocument/2006/relationships/tags" Target="../tags/tag138.xml"/><Relationship Id="rId31" Type="http://schemas.openxmlformats.org/officeDocument/2006/relationships/tags" Target="../tags/tag137.xml"/><Relationship Id="rId30" Type="http://schemas.openxmlformats.org/officeDocument/2006/relationships/tags" Target="../tags/tag136.xml"/><Relationship Id="rId3" Type="http://schemas.openxmlformats.org/officeDocument/2006/relationships/tags" Target="../tags/tag109.xml"/><Relationship Id="rId29" Type="http://schemas.openxmlformats.org/officeDocument/2006/relationships/tags" Target="../tags/tag135.xml"/><Relationship Id="rId28" Type="http://schemas.openxmlformats.org/officeDocument/2006/relationships/tags" Target="../tags/tag134.xml"/><Relationship Id="rId27" Type="http://schemas.openxmlformats.org/officeDocument/2006/relationships/tags" Target="../tags/tag133.xml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08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1" Type="http://schemas.openxmlformats.org/officeDocument/2006/relationships/notesSlide" Target="../notesSlides/notesSlide13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9" Type="http://schemas.openxmlformats.org/officeDocument/2006/relationships/tags" Target="../tags/tag219.xml"/><Relationship Id="rId18" Type="http://schemas.openxmlformats.org/officeDocument/2006/relationships/tags" Target="../tags/tag218.xml"/><Relationship Id="rId17" Type="http://schemas.openxmlformats.org/officeDocument/2006/relationships/tags" Target="../tags/tag217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2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1" Type="http://schemas.openxmlformats.org/officeDocument/2006/relationships/notesSlide" Target="../notesSlides/notesSlide17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40.xml"/><Relationship Id="rId19" Type="http://schemas.openxmlformats.org/officeDocument/2006/relationships/tags" Target="../tags/tag257.xml"/><Relationship Id="rId18" Type="http://schemas.openxmlformats.org/officeDocument/2006/relationships/tags" Target="../tags/tag256.xml"/><Relationship Id="rId17" Type="http://schemas.openxmlformats.org/officeDocument/2006/relationships/tags" Target="../tags/tag255.xml"/><Relationship Id="rId16" Type="http://schemas.openxmlformats.org/officeDocument/2006/relationships/tags" Target="../tags/tag254.xml"/><Relationship Id="rId15" Type="http://schemas.openxmlformats.org/officeDocument/2006/relationships/tags" Target="../tags/tag253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3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1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1" Type="http://schemas.openxmlformats.org/officeDocument/2006/relationships/notesSlide" Target="../notesSlides/notesSlide21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77.xml"/><Relationship Id="rId19" Type="http://schemas.openxmlformats.org/officeDocument/2006/relationships/tags" Target="../tags/tag294.xml"/><Relationship Id="rId18" Type="http://schemas.openxmlformats.org/officeDocument/2006/relationships/tags" Target="../tags/tag293.xml"/><Relationship Id="rId17" Type="http://schemas.openxmlformats.org/officeDocument/2006/relationships/tags" Target="../tags/tag292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tags" Target="../tags/tag27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5" Type="http://schemas.openxmlformats.org/officeDocument/2006/relationships/notesSlide" Target="../notesSlides/notesSlide2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33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336.xml"/><Relationship Id="rId5" Type="http://schemas.openxmlformats.org/officeDocument/2006/relationships/image" Target="../media/image9.jpeg"/><Relationship Id="rId4" Type="http://schemas.openxmlformats.org/officeDocument/2006/relationships/tags" Target="../tags/tag335.xml"/><Relationship Id="rId3" Type="http://schemas.openxmlformats.org/officeDocument/2006/relationships/image" Target="../media/image8.jpeg"/><Relationship Id="rId2" Type="http://schemas.openxmlformats.org/officeDocument/2006/relationships/tags" Target="../tags/tag334.xml"/><Relationship Id="rId1" Type="http://schemas.openxmlformats.org/officeDocument/2006/relationships/tags" Target="../tags/tag33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0560" y="1441871"/>
            <a:ext cx="780288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</a:rPr>
              <a:t>现代安全生产管理理论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115060" y="271512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665060" y="396305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全面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1908175" y="396367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专业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151290" y="396305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实用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</a:pPr>
            <a:endParaRPr lang="zh-CN" altLang="en-US" sz="1600" noProof="1">
              <a:solidFill>
                <a:schemeClr val="lt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1924050"/>
            <a:ext cx="4857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kern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3600" b="1" kern="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83768" y="2554595"/>
            <a:ext cx="622173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sz="1400" dirty="0" err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安全生产管理原理</a:t>
            </a:r>
            <a:r>
              <a:rPr lang="zh-CN"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：</a:t>
            </a:r>
            <a:r>
              <a:rPr sz="1400" dirty="0" err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从生产管理的共性出发，对生产管理中安全工作的内容实质进行科学分析、综合、抽象与概括所得出的安全生产管理规律</a:t>
            </a:r>
            <a:r>
              <a:rPr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。 </a:t>
            </a:r>
            <a:r>
              <a:rPr sz="1400" dirty="0" err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安全生产原则是指在生产管理原理的基础上，指导安全生产活动的通用规则</a:t>
            </a:r>
            <a:r>
              <a:rPr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。</a:t>
            </a:r>
            <a:endParaRPr sz="140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699" y="1773238"/>
            <a:ext cx="160528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</a:t>
            </a:r>
            <a:r>
              <a:rPr lang="en-US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88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1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2"/>
          <p:cNvGrpSpPr/>
          <p:nvPr/>
        </p:nvGrpSpPr>
        <p:grpSpPr bwMode="auto">
          <a:xfrm rot="-1142007">
            <a:off x="1264073" y="1831372"/>
            <a:ext cx="1556078" cy="1558119"/>
            <a:chOff x="0" y="0"/>
            <a:chExt cx="1200" cy="1200"/>
          </a:xfrm>
          <a:solidFill>
            <a:schemeClr val="accent1"/>
          </a:solidFill>
        </p:grpSpPr>
        <p:sp>
          <p:nvSpPr>
            <p:cNvPr id="125" name="AutoShape 32"/>
            <p:cNvSpPr/>
            <p:nvPr>
              <p:custDataLst>
                <p:tags r:id="rId1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6" name="AutoShape 3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AutoShape 35"/>
              <p:cNvSpPr/>
              <p:nvPr>
                <p:custDataLst>
                  <p:tags r:id="rId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4" name="AutoShape 3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AutoShape 38"/>
              <p:cNvSpPr/>
              <p:nvPr>
                <p:custDataLst>
                  <p:tags r:id="rId5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8" name="Group 1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2" name="AutoShape 4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AutoShape 41"/>
              <p:cNvSpPr/>
              <p:nvPr>
                <p:custDataLst>
                  <p:tags r:id="rId7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9" name="Group 1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30" name="AutoShape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AutoShape 44"/>
              <p:cNvSpPr/>
              <p:nvPr>
                <p:custDataLst>
                  <p:tags r:id="rId9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8" name="Group 16"/>
          <p:cNvGrpSpPr/>
          <p:nvPr/>
        </p:nvGrpSpPr>
        <p:grpSpPr bwMode="auto">
          <a:xfrm rot="-1142007">
            <a:off x="1264073" y="1830971"/>
            <a:ext cx="1556078" cy="1558119"/>
            <a:chOff x="0" y="0"/>
            <a:chExt cx="1200" cy="1200"/>
          </a:xfrm>
          <a:solidFill>
            <a:schemeClr val="accent1"/>
          </a:solidFill>
        </p:grpSpPr>
        <p:sp>
          <p:nvSpPr>
            <p:cNvPr id="139" name="AutoShape 46"/>
            <p:cNvSpPr/>
            <p:nvPr>
              <p:custDataLst>
                <p:tags r:id="rId10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0" name="Group 1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50" name="AutoShape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AutoShape 49"/>
              <p:cNvSpPr/>
              <p:nvPr>
                <p:custDataLst>
                  <p:tags r:id="rId1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1" name="Group 2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8" name="AutoShape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AutoShape 52"/>
              <p:cNvSpPr/>
              <p:nvPr>
                <p:custDataLst>
                  <p:tags r:id="rId14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2" name="Group 2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46" name="AutoShape 5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AutoShape 55"/>
              <p:cNvSpPr/>
              <p:nvPr>
                <p:custDataLst>
                  <p:tags r:id="rId16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3" name="Group 2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44" name="AutoShape 5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AutoShape 58"/>
              <p:cNvSpPr/>
              <p:nvPr>
                <p:custDataLst>
                  <p:tags r:id="rId18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2" name="Group 30"/>
          <p:cNvGrpSpPr/>
          <p:nvPr/>
        </p:nvGrpSpPr>
        <p:grpSpPr bwMode="auto">
          <a:xfrm>
            <a:off x="2569066" y="2229537"/>
            <a:ext cx="2136912" cy="2139715"/>
            <a:chOff x="0" y="0"/>
            <a:chExt cx="1200" cy="1200"/>
          </a:xfrm>
          <a:solidFill>
            <a:schemeClr val="accent2"/>
          </a:solidFill>
        </p:grpSpPr>
        <p:sp>
          <p:nvSpPr>
            <p:cNvPr id="153" name="AutoShape 60"/>
            <p:cNvSpPr/>
            <p:nvPr>
              <p:custDataLst>
                <p:tags r:id="rId19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4" name="Group 3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4" name="AutoShape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AutoShape 63"/>
              <p:cNvSpPr/>
              <p:nvPr>
                <p:custDataLst>
                  <p:tags r:id="rId21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3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2" name="AutoShape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AutoShape 66"/>
              <p:cNvSpPr/>
              <p:nvPr>
                <p:custDataLst>
                  <p:tags r:id="rId2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6" name="Group 3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0" name="AutoShape 68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AutoShape 69"/>
              <p:cNvSpPr/>
              <p:nvPr>
                <p:custDataLst>
                  <p:tags r:id="rId25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7" name="Group 4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58" name="AutoShape 7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AutoShape 72"/>
              <p:cNvSpPr/>
              <p:nvPr>
                <p:custDataLst>
                  <p:tags r:id="rId27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6" name="Group 44"/>
          <p:cNvGrpSpPr/>
          <p:nvPr/>
        </p:nvGrpSpPr>
        <p:grpSpPr bwMode="auto">
          <a:xfrm>
            <a:off x="2564756" y="2226838"/>
            <a:ext cx="2142300" cy="2145112"/>
            <a:chOff x="0" y="0"/>
            <a:chExt cx="1200" cy="1200"/>
          </a:xfrm>
          <a:solidFill>
            <a:schemeClr val="accent2"/>
          </a:solidFill>
        </p:grpSpPr>
        <p:sp>
          <p:nvSpPr>
            <p:cNvPr id="167" name="AutoShape 74"/>
            <p:cNvSpPr/>
            <p:nvPr>
              <p:custDataLst>
                <p:tags r:id="rId28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8" name="Group 46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8" name="AutoShape 76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AutoShape 77"/>
              <p:cNvSpPr/>
              <p:nvPr>
                <p:custDataLst>
                  <p:tags r:id="rId30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9" name="Group 49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6" name="AutoShape 79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AutoShape 80"/>
              <p:cNvSpPr/>
              <p:nvPr>
                <p:custDataLst>
                  <p:tags r:id="rId3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0" name="Group 52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74" name="AutoShape 8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AutoShape 83"/>
              <p:cNvSpPr/>
              <p:nvPr>
                <p:custDataLst>
                  <p:tags r:id="rId34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1" name="Group 55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72" name="AutoShape 85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AutoShape 86"/>
              <p:cNvSpPr/>
              <p:nvPr>
                <p:custDataLst>
                  <p:tags r:id="rId36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0" name="Group 58"/>
          <p:cNvGrpSpPr/>
          <p:nvPr/>
        </p:nvGrpSpPr>
        <p:grpSpPr bwMode="auto">
          <a:xfrm rot="1282349">
            <a:off x="4440883" y="1597225"/>
            <a:ext cx="1901993" cy="1904487"/>
            <a:chOff x="0" y="0"/>
            <a:chExt cx="1200" cy="1200"/>
          </a:xfrm>
          <a:solidFill>
            <a:schemeClr val="accent3"/>
          </a:solidFill>
        </p:grpSpPr>
        <p:sp>
          <p:nvSpPr>
            <p:cNvPr id="181" name="AutoShape 88"/>
            <p:cNvSpPr/>
            <p:nvPr>
              <p:custDataLst>
                <p:tags r:id="rId37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2" name="Group 60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92" name="AutoShape 9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AutoShape 91"/>
              <p:cNvSpPr/>
              <p:nvPr>
                <p:custDataLst>
                  <p:tags r:id="rId39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3" name="Group 63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90" name="AutoShape 93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AutoShape 94"/>
              <p:cNvSpPr/>
              <p:nvPr>
                <p:custDataLst>
                  <p:tags r:id="rId41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Group 66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8" name="AutoShape 96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AutoShape 97"/>
              <p:cNvSpPr/>
              <p:nvPr>
                <p:custDataLst>
                  <p:tags r:id="rId4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5" name="Group 69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86" name="AutoShape 9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AutoShape 100"/>
              <p:cNvSpPr/>
              <p:nvPr>
                <p:custDataLst>
                  <p:tags r:id="rId45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4" name="Group 72"/>
          <p:cNvGrpSpPr/>
          <p:nvPr/>
        </p:nvGrpSpPr>
        <p:grpSpPr bwMode="auto">
          <a:xfrm rot="1283135">
            <a:off x="4443197" y="1596242"/>
            <a:ext cx="1906303" cy="1908804"/>
            <a:chOff x="0" y="0"/>
            <a:chExt cx="1200" cy="1200"/>
          </a:xfrm>
          <a:solidFill>
            <a:schemeClr val="accent1"/>
          </a:solidFill>
        </p:grpSpPr>
        <p:sp>
          <p:nvSpPr>
            <p:cNvPr id="195" name="AutoShape 102"/>
            <p:cNvSpPr/>
            <p:nvPr>
              <p:custDataLst>
                <p:tags r:id="rId46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rgbClr val="BAB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6" name="Group 7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6" name="AutoShape 104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AutoShape 105"/>
              <p:cNvSpPr/>
              <p:nvPr>
                <p:custDataLst>
                  <p:tags r:id="rId48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7" name="Group 7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4" name="AutoShape 107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AutoShape 108"/>
              <p:cNvSpPr/>
              <p:nvPr>
                <p:custDataLst>
                  <p:tags r:id="rId50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8" name="Group 8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2" name="AutoShape 110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AutoShape 111"/>
              <p:cNvSpPr/>
              <p:nvPr>
                <p:custDataLst>
                  <p:tags r:id="rId5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9" name="Group 8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00" name="AutoShape 113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AutoShape 114"/>
              <p:cNvSpPr/>
              <p:nvPr>
                <p:custDataLst>
                  <p:tags r:id="rId54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8" name="Group 86"/>
          <p:cNvGrpSpPr/>
          <p:nvPr/>
        </p:nvGrpSpPr>
        <p:grpSpPr bwMode="auto">
          <a:xfrm>
            <a:off x="6156447" y="2417286"/>
            <a:ext cx="1511896" cy="1513879"/>
            <a:chOff x="0" y="0"/>
            <a:chExt cx="1200" cy="1200"/>
          </a:xfrm>
          <a:solidFill>
            <a:schemeClr val="accent4"/>
          </a:solidFill>
        </p:grpSpPr>
        <p:sp>
          <p:nvSpPr>
            <p:cNvPr id="209" name="AutoShape 116"/>
            <p:cNvSpPr/>
            <p:nvPr>
              <p:custDataLst>
                <p:tags r:id="rId55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0" name="Group 8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20" name="AutoShape 118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AutoShape 119"/>
              <p:cNvSpPr/>
              <p:nvPr>
                <p:custDataLst>
                  <p:tags r:id="rId57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1" name="Group 9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18" name="AutoShape 121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AutoShape 122"/>
              <p:cNvSpPr/>
              <p:nvPr>
                <p:custDataLst>
                  <p:tags r:id="rId59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2" name="Group 9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16" name="AutoShape 124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AutoShape 125"/>
              <p:cNvSpPr/>
              <p:nvPr>
                <p:custDataLst>
                  <p:tags r:id="rId61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3" name="Group 9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14" name="AutoShape 127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AutoShape 128"/>
              <p:cNvSpPr/>
              <p:nvPr>
                <p:custDataLst>
                  <p:tags r:id="rId63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2" name="Group 100"/>
          <p:cNvGrpSpPr/>
          <p:nvPr/>
        </p:nvGrpSpPr>
        <p:grpSpPr bwMode="auto">
          <a:xfrm>
            <a:off x="6152139" y="2424666"/>
            <a:ext cx="1516205" cy="1518195"/>
            <a:chOff x="0" y="0"/>
            <a:chExt cx="1200" cy="1200"/>
          </a:xfrm>
          <a:solidFill>
            <a:schemeClr val="accent2"/>
          </a:solidFill>
        </p:grpSpPr>
        <p:sp>
          <p:nvSpPr>
            <p:cNvPr id="223" name="AutoShape 130"/>
            <p:cNvSpPr/>
            <p:nvPr>
              <p:custDataLst>
                <p:tags r:id="rId64"/>
              </p:custDataLst>
            </p:nvPr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/>
              <a:endParaRPr lang="zh-CN" altLang="en-US" sz="18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4" name="Group 10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34" name="AutoShape 132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AutoShape 133"/>
              <p:cNvSpPr/>
              <p:nvPr>
                <p:custDataLst>
                  <p:tags r:id="rId66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5" name="Group 10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32" name="AutoShape 135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AutoShape 136"/>
              <p:cNvSpPr/>
              <p:nvPr>
                <p:custDataLst>
                  <p:tags r:id="rId68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6" name="Group 10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30" name="AutoShape 138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AutoShape 139"/>
              <p:cNvSpPr/>
              <p:nvPr>
                <p:custDataLst>
                  <p:tags r:id="rId70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7" name="Group 11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28" name="AutoShape 141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AutoShape 142"/>
              <p:cNvSpPr/>
              <p:nvPr>
                <p:custDataLst>
                  <p:tags r:id="rId72"/>
                </p:custDataLst>
              </p:nvPr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/>
                <a:endParaRPr lang="zh-CN" altLang="en-US" sz="1800" noProof="1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6" name="AutoShape 143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411288" y="1450975"/>
            <a:ext cx="1395412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AutoShape 144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947988" y="1762125"/>
            <a:ext cx="1395412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AutoShape 145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718050" y="3621088"/>
            <a:ext cx="1397000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" name="AutoShape 146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194425" y="1854200"/>
            <a:ext cx="1397000" cy="39052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 eaLnBrk="0" hangingPunct="0"/>
            <a:r>
              <a:rPr lang="en-US" altLang="zh-CN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32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Rectangle 147"/>
          <p:cNvSpPr>
            <a:spLocks noChangeArrowheads="1"/>
          </p:cNvSpPr>
          <p:nvPr/>
        </p:nvSpPr>
        <p:spPr bwMode="auto">
          <a:xfrm>
            <a:off x="1535113" y="2217738"/>
            <a:ext cx="9890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系统原理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41" name="Rectangle 148"/>
          <p:cNvSpPr>
            <a:spLocks noChangeArrowheads="1"/>
          </p:cNvSpPr>
          <p:nvPr/>
        </p:nvSpPr>
        <p:spPr bwMode="auto">
          <a:xfrm>
            <a:off x="3121025" y="2919413"/>
            <a:ext cx="9890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人本原理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2" name="Rectangle 149"/>
          <p:cNvSpPr>
            <a:spLocks noChangeArrowheads="1"/>
          </p:cNvSpPr>
          <p:nvPr/>
        </p:nvSpPr>
        <p:spPr bwMode="auto">
          <a:xfrm>
            <a:off x="4875213" y="2157413"/>
            <a:ext cx="9890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43" name="Rectangle 150"/>
          <p:cNvSpPr>
            <a:spLocks noChangeArrowheads="1"/>
          </p:cNvSpPr>
          <p:nvPr/>
        </p:nvSpPr>
        <p:spPr bwMode="auto">
          <a:xfrm>
            <a:off x="6407150" y="2782888"/>
            <a:ext cx="9890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84" tIns="31042" rIns="62084" bIns="31042" anchor="ctr"/>
          <a:lstStyle/>
          <a:p>
            <a:pPr algn="ctr"/>
            <a:r>
              <a:rPr lang="zh-CN" altLang="en-US" sz="2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强制原理</a:t>
            </a:r>
            <a:endParaRPr lang="zh-CN" altLang="en-US" sz="2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5553" name="TextBox 121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5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0">
                                      <p:cBhvr>
                                        <p:cTn id="6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1843088" y="1131888"/>
            <a:ext cx="4384675" cy="3697287"/>
          </a:xfrm>
          <a:custGeom>
            <a:avLst/>
            <a:gdLst>
              <a:gd name="T0" fmla="*/ 0 w 3668"/>
              <a:gd name="T1" fmla="*/ 2742 h 3785"/>
              <a:gd name="T2" fmla="*/ 253 w 3668"/>
              <a:gd name="T3" fmla="*/ 2556 h 3785"/>
              <a:gd name="T4" fmla="*/ 515 w 3668"/>
              <a:gd name="T5" fmla="*/ 2395 h 3785"/>
              <a:gd name="T6" fmla="*/ 798 w 3668"/>
              <a:gd name="T7" fmla="*/ 2223 h 3785"/>
              <a:gd name="T8" fmla="*/ 1152 w 3668"/>
              <a:gd name="T9" fmla="*/ 2000 h 3785"/>
              <a:gd name="T10" fmla="*/ 1587 w 3668"/>
              <a:gd name="T11" fmla="*/ 1728 h 3785"/>
              <a:gd name="T12" fmla="*/ 1869 w 3668"/>
              <a:gd name="T13" fmla="*/ 1525 h 3785"/>
              <a:gd name="T14" fmla="*/ 2061 w 3668"/>
              <a:gd name="T15" fmla="*/ 1394 h 3785"/>
              <a:gd name="T16" fmla="*/ 2324 w 3668"/>
              <a:gd name="T17" fmla="*/ 1182 h 3785"/>
              <a:gd name="T18" fmla="*/ 2557 w 3668"/>
              <a:gd name="T19" fmla="*/ 980 h 3785"/>
              <a:gd name="T20" fmla="*/ 2769 w 3668"/>
              <a:gd name="T21" fmla="*/ 768 h 3785"/>
              <a:gd name="T22" fmla="*/ 2941 w 3668"/>
              <a:gd name="T23" fmla="*/ 606 h 3785"/>
              <a:gd name="T24" fmla="*/ 3193 w 3668"/>
              <a:gd name="T25" fmla="*/ 353 h 3785"/>
              <a:gd name="T26" fmla="*/ 3011 w 3668"/>
              <a:gd name="T27" fmla="*/ 252 h 3785"/>
              <a:gd name="T28" fmla="*/ 3648 w 3668"/>
              <a:gd name="T29" fmla="*/ 0 h 3785"/>
              <a:gd name="T30" fmla="*/ 3668 w 3668"/>
              <a:gd name="T31" fmla="*/ 687 h 3785"/>
              <a:gd name="T32" fmla="*/ 3466 w 3668"/>
              <a:gd name="T33" fmla="*/ 525 h 3785"/>
              <a:gd name="T34" fmla="*/ 3213 w 3668"/>
              <a:gd name="T35" fmla="*/ 828 h 3785"/>
              <a:gd name="T36" fmla="*/ 2910 w 3668"/>
              <a:gd name="T37" fmla="*/ 1202 h 3785"/>
              <a:gd name="T38" fmla="*/ 2698 w 3668"/>
              <a:gd name="T39" fmla="*/ 1515 h 3785"/>
              <a:gd name="T40" fmla="*/ 2597 w 3668"/>
              <a:gd name="T41" fmla="*/ 1738 h 3785"/>
              <a:gd name="T42" fmla="*/ 2496 w 3668"/>
              <a:gd name="T43" fmla="*/ 1970 h 3785"/>
              <a:gd name="T44" fmla="*/ 2435 w 3668"/>
              <a:gd name="T45" fmla="*/ 2182 h 3785"/>
              <a:gd name="T46" fmla="*/ 2375 w 3668"/>
              <a:gd name="T47" fmla="*/ 2384 h 3785"/>
              <a:gd name="T48" fmla="*/ 2264 w 3668"/>
              <a:gd name="T49" fmla="*/ 2779 h 3785"/>
              <a:gd name="T50" fmla="*/ 2183 w 3668"/>
              <a:gd name="T51" fmla="*/ 3152 h 3785"/>
              <a:gd name="T52" fmla="*/ 2122 w 3668"/>
              <a:gd name="T53" fmla="*/ 3445 h 3785"/>
              <a:gd name="T54" fmla="*/ 2042 w 3668"/>
              <a:gd name="T55" fmla="*/ 3785 h 3785"/>
              <a:gd name="T56" fmla="*/ 0 w 3668"/>
              <a:gd name="T57" fmla="*/ 3785 h 3785"/>
              <a:gd name="T58" fmla="*/ 0 w 3668"/>
              <a:gd name="T59" fmla="*/ 2742 h 3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rgbClr val="0070C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873" tIns="31437" rIns="62873" bIns="31437" anchor="ctr"/>
          <a:lstStyle/>
          <a:p>
            <a:pPr algn="ctr"/>
            <a:endParaRPr lang="zh-CN" altLang="en-US" sz="13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1"/>
            </p:custDataLst>
          </p:nvPr>
        </p:nvSpPr>
        <p:spPr>
          <a:xfrm>
            <a:off x="2990850" y="3478213"/>
            <a:ext cx="1590675" cy="29368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封闭原则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657600" y="2843213"/>
            <a:ext cx="1592263" cy="2936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反馈原则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4154488" y="2230438"/>
            <a:ext cx="1592262" cy="2952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整合分原则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4713288" y="1652588"/>
            <a:ext cx="1590675" cy="2936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动态相关性原则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2359025" y="4059238"/>
            <a:ext cx="1590675" cy="2952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sz="1300" noProof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安全第一原则</a:t>
            </a:r>
            <a:endParaRPr sz="1300" noProof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3288" y="4040188"/>
            <a:ext cx="1577975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监督检查原则</a:t>
            </a:r>
            <a:endParaRPr lang="zh-CN" altLang="en-US" sz="12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33975" y="3416300"/>
            <a:ext cx="1577975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行为原则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41963" y="2792413"/>
            <a:ext cx="1577975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激励原则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2963" y="2168525"/>
            <a:ext cx="1579562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能级原则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21450" y="1601788"/>
            <a:ext cx="1579563" cy="246380"/>
          </a:xfrm>
          <a:prstGeom prst="rect">
            <a:avLst/>
          </a:prstGeom>
          <a:gradFill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2873" tIns="31437" rIns="62873" bIns="31437">
            <a:spAutoFit/>
          </a:bodyPr>
          <a:lstStyle/>
          <a:p>
            <a:pPr algn="ctr"/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动力原则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6" name="Title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86255" y="1344930"/>
            <a:ext cx="1329055" cy="307340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偶然损失原则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itle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07160" y="1848485"/>
            <a:ext cx="1346835" cy="320040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因果关系原则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8" name="Title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5600" y="2976245"/>
            <a:ext cx="1401445" cy="320675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本质安全化原则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7" name="Title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71550" y="2414905"/>
            <a:ext cx="1318260" cy="314960"/>
          </a:xfrm>
          <a:prstGeom prst="rect">
            <a:avLst/>
          </a:prstGeom>
          <a:gradFill>
            <a:lin ang="16200000" scaled="0"/>
          </a:gra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en-US" altLang="zh-CN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3E</a:t>
            </a:r>
            <a:r>
              <a:rPr lang="zh-CN" altLang="en-US" sz="14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原则</a:t>
            </a:r>
            <a:endParaRPr lang="zh-CN" altLang="en-US" sz="14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2" grpId="0" bldLvl="0" animBg="1"/>
      <p:bldP spid="8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3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3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系统原理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41388" y="2419350"/>
            <a:ext cx="1957387" cy="13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zh-CN" altLang="en-US" sz="12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是现代管理学的一个最基本原理。是指人们在从事管理工作时，运用系统理论、观点和方法，对管理活动进行充分的系统分析，以达到管理的优化目标</a:t>
            </a:r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64389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系统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25763" y="3219450"/>
            <a:ext cx="1400175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zh-CN" altLang="en-US" sz="12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是由相互作用相互依赖的若干部分组成的有机整体。</a:t>
            </a:r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任何管理对象都可以作为一个系统。系统可分为若干个子系统，子系统可分为若干个要素，即系统是由要素组成的。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7900" y="2947988"/>
            <a:ext cx="360045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管理系统6个特征：集合性、相关性、目的性、整体性、层次性和适应性。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1020763" y="1525588"/>
            <a:ext cx="1674812" cy="2630487"/>
            <a:chOff x="778084" y="1038958"/>
            <a:chExt cx="1850186" cy="2900945"/>
          </a:xfrm>
        </p:grpSpPr>
        <p:sp>
          <p:nvSpPr>
            <p:cNvPr id="33" name="圆角矩形 32"/>
            <p:cNvSpPr/>
            <p:nvPr>
              <p:custDataLst>
                <p:tags r:id="rId1"/>
              </p:custDataLst>
            </p:nvPr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"/>
              </p:custDataLst>
            </p:nvPr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"/>
              </p:custDataLst>
            </p:nvPr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17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4926" y="1222952"/>
              <a:ext cx="839367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01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18" name="文本框 64"/>
            <p:cNvSpPr txBox="1">
              <a:spLocks noChangeArrowheads="1"/>
            </p:cNvSpPr>
            <p:nvPr/>
          </p:nvSpPr>
          <p:spPr bwMode="auto">
            <a:xfrm>
              <a:off x="1148007" y="2434566"/>
              <a:ext cx="1110344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ECB2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动态相关性原则</a:t>
              </a:r>
              <a:endParaRPr lang="zh-CN" altLang="en-US" sz="1600" b="1">
                <a:solidFill>
                  <a:srgbClr val="ECB20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2824163" y="1525588"/>
            <a:ext cx="1676400" cy="2630487"/>
            <a:chOff x="2690633" y="1038958"/>
            <a:chExt cx="1850186" cy="2900945"/>
          </a:xfrm>
        </p:grpSpPr>
        <p:sp>
          <p:nvSpPr>
            <p:cNvPr id="40" name="圆角矩形 39"/>
            <p:cNvSpPr/>
            <p:nvPr>
              <p:custDataLst>
                <p:tags r:id="rId5"/>
              </p:custDataLst>
            </p:nvPr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2690633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7"/>
              </p:custDataLst>
            </p:nvPr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24" name="文本框 4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5327" y="1222952"/>
              <a:ext cx="89494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02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25" name="文本框 6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3444" y="2434633"/>
              <a:ext cx="1316856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整合分原则</a:t>
              </a:r>
              <a:endParaRPr lang="zh-CN" altLang="en-US" sz="16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621213" y="1525588"/>
            <a:ext cx="1674812" cy="2630487"/>
            <a:chOff x="4603182" y="1038958"/>
            <a:chExt cx="1850186" cy="2900945"/>
          </a:xfrm>
        </p:grpSpPr>
        <p:sp>
          <p:nvSpPr>
            <p:cNvPr id="47" name="圆角矩形 46"/>
            <p:cNvSpPr/>
            <p:nvPr>
              <p:custDataLst>
                <p:tags r:id="rId10"/>
              </p:custDataLst>
            </p:nvPr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11"/>
              </p:custDataLst>
            </p:nvPr>
          </p:nvSpPr>
          <p:spPr>
            <a:xfrm>
              <a:off x="4603182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12"/>
              </p:custDataLst>
            </p:nvPr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1" name="文本框 5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44295" y="1222952"/>
              <a:ext cx="97858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03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2" name="文本框 68"/>
            <p:cNvSpPr txBox="1">
              <a:spLocks noChangeArrowheads="1"/>
            </p:cNvSpPr>
            <p:nvPr/>
          </p:nvSpPr>
          <p:spPr bwMode="auto">
            <a:xfrm>
              <a:off x="4973104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反馈原则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424613" y="1525588"/>
            <a:ext cx="1676400" cy="2630487"/>
            <a:chOff x="6515731" y="1038958"/>
            <a:chExt cx="1850186" cy="2900945"/>
          </a:xfrm>
        </p:grpSpPr>
        <p:sp>
          <p:nvSpPr>
            <p:cNvPr id="54" name="圆角矩形 53"/>
            <p:cNvSpPr/>
            <p:nvPr>
              <p:custDataLst>
                <p:tags r:id="rId14"/>
              </p:custDataLst>
            </p:nvPr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5"/>
              </p:custDataLst>
            </p:nvPr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16"/>
              </p:custDataLst>
            </p:nvPr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8" name="文本框 6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88992" y="1222952"/>
              <a:ext cx="87627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04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9" name="文本框 7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85653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B05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封闭原则</a:t>
              </a:r>
              <a:endParaRPr lang="zh-CN" altLang="en-US" sz="16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941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0365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942" name="Text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81913" y="195263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系统原理</a:t>
            </a:r>
            <a:endParaRPr lang="zh-CN" altLang="en-US" sz="20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动态相关性原则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整合分原则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构成管理系统的各要素是运动和发展的，它们相互联系又相互制约。显然，如果管理系统的各要素都处于静止状态，就不会发生事故。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10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高效的现代安全生产管理必须在整体规划下明确分工，在分工基础上有效综合。运用该原则，要求企业管理者在制定整体目标和进行宏观决策时，必须将安全纳入其中，在考虑资金、人员和体系时，都必须将安全生产作为一项重要内容考虑。</a:t>
            </a:r>
            <a:endParaRPr lang="zh-CN" altLang="en-US" sz="1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42106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系统原理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424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反馈原则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封闭原则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反馈是控制过程中对控制机构的反作用。成功、高效的管理，离不开灵活、准确、快速的反馈。企业生产的外部条件和内部条件不断变化，所以必须及时反馈安全信息，以便及时采取行动。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10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在任何一个管理系统内部，管理手段、管理过程等必须构成一个连续封闭的回路，才能形成有效的管理活动。封闭原则告诉我们，在企业的安全生产中，各管理机构之间、各管理制度和方法之间，必须有紧密的联系，开成相互制约的回路，才能有效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330575"/>
            <a:ext cx="6432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系统原理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35230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5" name="图片 24" descr="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3300" y="4225290"/>
            <a:ext cx="2658110" cy="288290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人本原理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41388" y="2419350"/>
            <a:ext cx="1957387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pPr algn="ctr"/>
            <a:r>
              <a:rPr lang="zh-CN" altLang="en-US" sz="12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在管理中必须把人的因素放在首位，体现以人为本的指导思想。</a:t>
            </a:r>
            <a:endParaRPr lang="zh-CN" altLang="en-US" sz="12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64389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人本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一切管理活动都是以人为本展开的，人既是管理的主体，又是管理的客体，每个人都处在一定的管理层面上，离开人就无所谓管理。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7900" y="2947988"/>
            <a:ext cx="360045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管理活动中，作为管理对象的要素和管理系统各环节，都要人掌管、运作、推动和实施。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1020763" y="1525588"/>
            <a:ext cx="1674812" cy="2630487"/>
            <a:chOff x="778084" y="1038958"/>
            <a:chExt cx="1850186" cy="2900945"/>
          </a:xfrm>
        </p:grpSpPr>
        <p:sp>
          <p:nvSpPr>
            <p:cNvPr id="33" name="圆角矩形 32"/>
            <p:cNvSpPr/>
            <p:nvPr>
              <p:custDataLst>
                <p:tags r:id="rId1"/>
              </p:custDataLst>
            </p:nvPr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"/>
              </p:custDataLst>
            </p:nvPr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"/>
              </p:custDataLst>
            </p:nvPr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17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4926" y="1222952"/>
              <a:ext cx="839367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01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18" name="文本框 64"/>
            <p:cNvSpPr txBox="1">
              <a:spLocks noChangeArrowheads="1"/>
            </p:cNvSpPr>
            <p:nvPr/>
          </p:nvSpPr>
          <p:spPr bwMode="auto">
            <a:xfrm>
              <a:off x="1148007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ECB2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动力原则</a:t>
              </a:r>
              <a:endParaRPr lang="zh-CN" altLang="en-US" sz="1600" b="1">
                <a:solidFill>
                  <a:srgbClr val="ECB20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2824163" y="1525588"/>
            <a:ext cx="1676400" cy="2630487"/>
            <a:chOff x="2690633" y="1038958"/>
            <a:chExt cx="1850186" cy="2900945"/>
          </a:xfrm>
        </p:grpSpPr>
        <p:sp>
          <p:nvSpPr>
            <p:cNvPr id="40" name="圆角矩形 39"/>
            <p:cNvSpPr/>
            <p:nvPr>
              <p:custDataLst>
                <p:tags r:id="rId5"/>
              </p:custDataLst>
            </p:nvPr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2690633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7"/>
              </p:custDataLst>
            </p:nvPr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24" name="文本框 4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5327" y="1222952"/>
              <a:ext cx="89494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02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25" name="文本框 6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3444" y="2434633"/>
              <a:ext cx="1316856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能级原则</a:t>
              </a:r>
              <a:endParaRPr lang="zh-CN" altLang="en-US" sz="16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621213" y="1525588"/>
            <a:ext cx="1674812" cy="2630487"/>
            <a:chOff x="4603182" y="1038958"/>
            <a:chExt cx="1850186" cy="2900945"/>
          </a:xfrm>
        </p:grpSpPr>
        <p:sp>
          <p:nvSpPr>
            <p:cNvPr id="47" name="圆角矩形 46"/>
            <p:cNvSpPr/>
            <p:nvPr>
              <p:custDataLst>
                <p:tags r:id="rId10"/>
              </p:custDataLst>
            </p:nvPr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11"/>
              </p:custDataLst>
            </p:nvPr>
          </p:nvSpPr>
          <p:spPr>
            <a:xfrm>
              <a:off x="4603182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12"/>
              </p:custDataLst>
            </p:nvPr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1" name="文本框 5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44295" y="1222952"/>
              <a:ext cx="97858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03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2" name="文本框 68"/>
            <p:cNvSpPr txBox="1">
              <a:spLocks noChangeArrowheads="1"/>
            </p:cNvSpPr>
            <p:nvPr/>
          </p:nvSpPr>
          <p:spPr bwMode="auto">
            <a:xfrm>
              <a:off x="4973104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激励原则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424613" y="1525588"/>
            <a:ext cx="1676400" cy="2630487"/>
            <a:chOff x="6515731" y="1038958"/>
            <a:chExt cx="1850186" cy="2900945"/>
          </a:xfrm>
        </p:grpSpPr>
        <p:sp>
          <p:nvSpPr>
            <p:cNvPr id="54" name="圆角矩形 53"/>
            <p:cNvSpPr/>
            <p:nvPr>
              <p:custDataLst>
                <p:tags r:id="rId14"/>
              </p:custDataLst>
            </p:nvPr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5"/>
              </p:custDataLst>
            </p:nvPr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16"/>
              </p:custDataLst>
            </p:nvPr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8" name="文本框 6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88992" y="1222952"/>
              <a:ext cx="87627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04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9" name="文本框 7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85653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B05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行为原则</a:t>
              </a:r>
              <a:endParaRPr lang="zh-CN" altLang="en-US" sz="16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941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424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942" name="Text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81913" y="195263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人本原理</a:t>
            </a:r>
            <a:endParaRPr lang="zh-CN" altLang="en-US" sz="20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动力原则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能级原则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865" y="17970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推动管理活动的基本力量是人，管理必须有激发人的工作能力的动力。对于管理系统，有3种动力：物质动力、精神动力和信息动力。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102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现代管理认为，单位和个人都具有一定的能量，并且可以按照能量大小顺序排列，形成管理的能级，就像原子中电子的能级一样。在管理系统中，建立一套合理的能级，根据单位和个人能量的大小安排工作，发挥不同能级的能量，保证结构的稳定性和管理的有效性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19885" y="3531235"/>
            <a:ext cx="64325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人本原理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28029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714750" y="3086100"/>
            <a:ext cx="3861554" cy="871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12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12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125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125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70803" y="3111818"/>
            <a:ext cx="2117051" cy="141103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06488" y="843439"/>
            <a:ext cx="2107049" cy="1404461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370410" y="141566"/>
            <a:ext cx="3833693" cy="335756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1575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1575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85" y="212288"/>
            <a:ext cx="673572" cy="340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7779" y="681514"/>
            <a:ext cx="4232910" cy="2155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60000"/>
              </a:lnSpc>
            </a:pP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spd="med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激励原则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行为原则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利用某种外部诱因的刺激，调动人的积极性和创造性。以科学的手段，激发人的内在潜力，使其充分发挥积极性、创造性和主动性。人的工作动力来源于内在动人、外部压力和工作吸引力。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需要与动机是人的行为的基础，人类的行为规律：需要决定动机，动机产生行为，行为指向目标，目标完成需要得到满足，于是又产生新的需要、动机、行为，以实现新的目标。安全生产工作重点是防治人的不安全行为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330575"/>
            <a:ext cx="6432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0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20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人本原理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424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64389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产管理应该做到预防为主，通过有效的管理和技术手段，减少和防止人的不安全行为和物的不安全状态，从而使事故发生的概率降到最低。在可能发生人身伤害、设备或设施损坏以及环境破坏的场合，事先采取措施，防止事故的发生。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1020763" y="1525588"/>
            <a:ext cx="1674812" cy="2630487"/>
            <a:chOff x="778084" y="1038958"/>
            <a:chExt cx="1850186" cy="2900945"/>
          </a:xfrm>
        </p:grpSpPr>
        <p:sp>
          <p:nvSpPr>
            <p:cNvPr id="33" name="圆角矩形 32"/>
            <p:cNvSpPr/>
            <p:nvPr>
              <p:custDataLst>
                <p:tags r:id="rId1"/>
              </p:custDataLst>
            </p:nvPr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rgbClr val="FFC000"/>
                </a:solidFill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"/>
              </p:custDataLst>
            </p:nvPr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"/>
              </p:custDataLst>
            </p:nvPr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17" name="文本框 1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4926" y="1222952"/>
              <a:ext cx="839367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01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18" name="文本框 64"/>
            <p:cNvSpPr txBox="1">
              <a:spLocks noChangeArrowheads="1"/>
            </p:cNvSpPr>
            <p:nvPr/>
          </p:nvSpPr>
          <p:spPr bwMode="auto">
            <a:xfrm>
              <a:off x="1148007" y="2434566"/>
              <a:ext cx="1110344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FFC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偶然损失原则</a:t>
              </a:r>
              <a:endParaRPr lang="zh-CN" altLang="en-US" sz="1600" b="1">
                <a:solidFill>
                  <a:srgbClr val="FFC00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2824163" y="1525588"/>
            <a:ext cx="1676400" cy="2630487"/>
            <a:chOff x="2690633" y="1038958"/>
            <a:chExt cx="1850186" cy="2900945"/>
          </a:xfrm>
        </p:grpSpPr>
        <p:sp>
          <p:nvSpPr>
            <p:cNvPr id="40" name="圆角矩形 39"/>
            <p:cNvSpPr/>
            <p:nvPr>
              <p:custDataLst>
                <p:tags r:id="rId5"/>
              </p:custDataLst>
            </p:nvPr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2690633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7"/>
              </p:custDataLst>
            </p:nvPr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24" name="文本框 4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5327" y="1222952"/>
              <a:ext cx="89494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02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25" name="文本框 6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3444" y="2434633"/>
              <a:ext cx="1316856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因果关系原则</a:t>
              </a:r>
              <a:endParaRPr lang="zh-CN" altLang="en-US" sz="16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621213" y="1525588"/>
            <a:ext cx="1674812" cy="2630487"/>
            <a:chOff x="4603182" y="1038958"/>
            <a:chExt cx="1850186" cy="2900945"/>
          </a:xfrm>
        </p:grpSpPr>
        <p:sp>
          <p:nvSpPr>
            <p:cNvPr id="47" name="圆角矩形 46"/>
            <p:cNvSpPr/>
            <p:nvPr>
              <p:custDataLst>
                <p:tags r:id="rId10"/>
              </p:custDataLst>
            </p:nvPr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11"/>
              </p:custDataLst>
            </p:nvPr>
          </p:nvSpPr>
          <p:spPr>
            <a:xfrm>
              <a:off x="4603182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12"/>
              </p:custDataLst>
            </p:nvPr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1" name="文本框 5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44295" y="1222952"/>
              <a:ext cx="97858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03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2" name="文本框 68"/>
            <p:cNvSpPr txBox="1">
              <a:spLocks noChangeArrowheads="1"/>
            </p:cNvSpPr>
            <p:nvPr/>
          </p:nvSpPr>
          <p:spPr bwMode="auto">
            <a:xfrm>
              <a:off x="4973104" y="2434566"/>
              <a:ext cx="1110344" cy="34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3E</a:t>
              </a:r>
              <a:r>
                <a:rPr lang="zh-CN" altLang="en-US" sz="1600" b="1">
                  <a:solidFill>
                    <a:srgbClr val="0070C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原则</a:t>
              </a:r>
              <a:endParaRPr lang="zh-CN" altLang="en-US" sz="1600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424613" y="1525588"/>
            <a:ext cx="1676400" cy="2630487"/>
            <a:chOff x="6515731" y="1038958"/>
            <a:chExt cx="1850186" cy="2900945"/>
          </a:xfrm>
        </p:grpSpPr>
        <p:sp>
          <p:nvSpPr>
            <p:cNvPr id="54" name="圆角矩形 53"/>
            <p:cNvSpPr/>
            <p:nvPr>
              <p:custDataLst>
                <p:tags r:id="rId14"/>
              </p:custDataLst>
            </p:nvPr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5"/>
              </p:custDataLst>
            </p:nvPr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16"/>
              </p:custDataLst>
            </p:nvPr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sz="1800" noProof="1">
                <a:solidFill>
                  <a:schemeClr val="l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938" name="文本框 6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88992" y="1222952"/>
              <a:ext cx="876274" cy="6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>
                  <a:solidFill>
                    <a:schemeClr val="lt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04</a:t>
              </a:r>
              <a:endParaRPr lang="en-US" altLang="zh-HK" sz="3300">
                <a:solidFill>
                  <a:schemeClr val="lt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9" name="文本框 7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85653" y="2434566"/>
              <a:ext cx="1110344" cy="61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B05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本质安全化原则</a:t>
              </a:r>
              <a:endParaRPr lang="zh-CN" altLang="en-US" sz="1600" b="1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941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28029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942" name="Text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81913" y="195263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预防原理</a:t>
            </a:r>
            <a:endParaRPr lang="zh-CN" altLang="en-US" sz="20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偶然损失原则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因果关系原则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865" y="179705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事故的后果及后果的严重程度，都是随机的、难以预测的。反复发生的同类事故，并不一定产生完全相同的后果，这就是事故损失的偶然性。其告诉我们，无论事故损失的大小，都必须做好预防工作。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事故的发生是由许多因素互为因果连续发生的最终结果，只要诱发事故的因素存在，发生事故是必然的，只是时间迟早而已。 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35760" y="3665538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预防原理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35230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3E</a:t>
              </a:r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本质安全化原则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00" y="181610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造成人的不安全行为和物的不安全状态原因：技术原因、教育原因、身体和态度原因及管理原因。采取3种防止对策：工程技术对策(Engineering)、教育对策(Education)和法制对策(Enforcement)。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从一开始和从本质上实现安全化，从根本上消除事故发生的可能性，达到预防事故的目的。可用在设备、设施、建设项目。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1790" y="3623945"/>
            <a:ext cx="6432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预防原理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1362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490" y="1418908"/>
            <a:ext cx="2349500" cy="2803525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0513" y="2474913"/>
            <a:ext cx="1495425" cy="1782762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5225" y="1419225"/>
            <a:ext cx="701675" cy="703263"/>
          </a:xfrm>
          <a:prstGeom prst="ellipse">
            <a:avLst/>
          </a:prstGeom>
          <a:solidFill>
            <a:srgbClr val="7F7F7F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2250" y="2638425"/>
            <a:ext cx="585788" cy="5857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F8F8F8"/>
            </a:solidFill>
            <a:round/>
          </a:ln>
        </p:spPr>
        <p:txBody>
          <a:bodyPr lIns="68562" tIns="34281" rIns="68562" bIns="34281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2695" y="1848485"/>
            <a:ext cx="1355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4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强制原理</a:t>
            </a:r>
            <a:endParaRPr lang="zh-CN" altLang="en-US" sz="24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1838" y="2789238"/>
            <a:ext cx="72453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200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 </a:t>
            </a:r>
            <a:endParaRPr lang="zh-CN" altLang="en-US" sz="200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62338" y="1476375"/>
            <a:ext cx="429895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采取强制管理的手段控制人的意愿和行为，使个人的活动、行为受到安全生产管理要求的约束，从而实现有效的安全生产管理。绝对服从，不必经被管理者同意便可采取控制行动。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30822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366628" y="1131590"/>
            <a:ext cx="1442867" cy="845091"/>
            <a:chOff x="0" y="0"/>
            <a:chExt cx="9801" cy="6692"/>
          </a:xfrm>
          <a:solidFill>
            <a:schemeClr val="accent1"/>
          </a:solidFill>
        </p:grpSpPr>
        <p:sp>
          <p:nvSpPr>
            <p:cNvPr id="22" name="曲线 948"/>
            <p:cNvSpPr/>
            <p:nvPr>
              <p:custDataLst>
                <p:tags r:id="rId1"/>
              </p:custDataLst>
            </p:nvPr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曲线 948"/>
            <p:cNvSpPr/>
            <p:nvPr>
              <p:custDataLst>
                <p:tags r:id="rId2"/>
              </p:custDataLst>
            </p:nvPr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曲线 950"/>
            <p:cNvSpPr/>
            <p:nvPr>
              <p:custDataLst>
                <p:tags r:id="rId3"/>
              </p:custDataLst>
            </p:nvPr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solidFill>
              <a:schemeClr val="accent1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5120293" y="1131590"/>
            <a:ext cx="1442867" cy="845091"/>
            <a:chOff x="0" y="0"/>
            <a:chExt cx="9801" cy="6692"/>
          </a:xfrm>
          <a:solidFill>
            <a:srgbClr val="0070C0"/>
          </a:solidFill>
        </p:grpSpPr>
        <p:sp>
          <p:nvSpPr>
            <p:cNvPr id="45" name="曲线 948"/>
            <p:cNvSpPr/>
            <p:nvPr>
              <p:custDataLst>
                <p:tags r:id="rId4"/>
              </p:custDataLst>
            </p:nvPr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solidFill>
              <a:srgbClr val="0070C0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曲线 948"/>
            <p:cNvSpPr/>
            <p:nvPr>
              <p:custDataLst>
                <p:tags r:id="rId5"/>
              </p:custDataLst>
            </p:nvPr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solidFill>
              <a:srgbClr val="0070C0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曲线 950"/>
            <p:cNvSpPr/>
            <p:nvPr>
              <p:custDataLst>
                <p:tags r:id="rId6"/>
              </p:custDataLst>
            </p:nvPr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solidFill>
              <a:srgbClr val="0070C0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8" name="Text Box 16"/>
          <p:cNvSpPr txBox="1"/>
          <p:nvPr>
            <p:custDataLst>
              <p:tags r:id="rId7"/>
            </p:custDataLst>
          </p:nvPr>
        </p:nvSpPr>
        <p:spPr>
          <a:xfrm>
            <a:off x="2366963" y="2090738"/>
            <a:ext cx="1611312" cy="2508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62118" tIns="31058" rIns="62118" bIns="31058" anchor="ctr"/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17"/>
          <p:cNvSpPr/>
          <p:nvPr>
            <p:custDataLst>
              <p:tags r:id="rId8"/>
            </p:custDataLst>
          </p:nvPr>
        </p:nvSpPr>
        <p:spPr>
          <a:xfrm>
            <a:off x="2366963" y="2384425"/>
            <a:ext cx="1612900" cy="14620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62118" tIns="31058" rIns="62118" bIns="31058" anchor="ctr"/>
          <a:lstStyle/>
          <a:p>
            <a:pPr>
              <a:lnSpc>
                <a:spcPct val="130000"/>
              </a:lnSpc>
            </a:pPr>
            <a:endParaRPr lang="zh-CN" altLang="en-US" sz="1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Box 18"/>
          <p:cNvSpPr txBox="1"/>
          <p:nvPr>
            <p:custDataLst>
              <p:tags r:id="rId9"/>
            </p:custDataLst>
          </p:nvPr>
        </p:nvSpPr>
        <p:spPr>
          <a:xfrm>
            <a:off x="5119688" y="2090738"/>
            <a:ext cx="1612900" cy="27305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2118" tIns="31058" rIns="62118" bIns="31058" anchor="ctr"/>
          <a:lstStyle/>
          <a:p>
            <a:pPr algn="ctr">
              <a:lnSpc>
                <a:spcPct val="130000"/>
              </a:lnSpc>
            </a:pPr>
            <a:r>
              <a:rPr lang="en-US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19"/>
          <p:cNvSpPr/>
          <p:nvPr>
            <p:custDataLst>
              <p:tags r:id="rId10"/>
            </p:custDataLst>
          </p:nvPr>
        </p:nvSpPr>
        <p:spPr>
          <a:xfrm>
            <a:off x="5119688" y="2384425"/>
            <a:ext cx="1612900" cy="1462088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2118" tIns="31058" rIns="62118" bIns="31058" anchor="ctr"/>
          <a:lstStyle/>
          <a:p>
            <a:pPr>
              <a:lnSpc>
                <a:spcPct val="130000"/>
              </a:lnSpc>
            </a:pPr>
            <a:endParaRPr lang="zh-CN" altLang="en-US" sz="1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20"/>
          <p:cNvSpPr txBox="1"/>
          <p:nvPr/>
        </p:nvSpPr>
        <p:spPr>
          <a:xfrm>
            <a:off x="2486025" y="2481263"/>
            <a:ext cx="1401763" cy="1180465"/>
          </a:xfrm>
          <a:prstGeom prst="rect">
            <a:avLst/>
          </a:prstGeom>
          <a:noFill/>
          <a:ln w="9525">
            <a:noFill/>
          </a:ln>
        </p:spPr>
        <p:txBody>
          <a:bodyPr lIns="62118" tIns="31058" rIns="62118" bIns="3105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安全第一原则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53" name="Text Box 21"/>
          <p:cNvSpPr txBox="1"/>
          <p:nvPr/>
        </p:nvSpPr>
        <p:spPr>
          <a:xfrm>
            <a:off x="5240338" y="2481263"/>
            <a:ext cx="1401762" cy="1180465"/>
          </a:xfrm>
          <a:prstGeom prst="rect">
            <a:avLst/>
          </a:prstGeom>
          <a:noFill/>
          <a:ln w="9525">
            <a:noFill/>
          </a:ln>
        </p:spPr>
        <p:txBody>
          <a:bodyPr lIns="62118" tIns="31058" rIns="62118" bIns="3105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监督检查原则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grpSp>
        <p:nvGrpSpPr>
          <p:cNvPr id="4" name="Group 22"/>
          <p:cNvGrpSpPr/>
          <p:nvPr/>
        </p:nvGrpSpPr>
        <p:grpSpPr bwMode="auto">
          <a:xfrm>
            <a:off x="4242369" y="1994350"/>
            <a:ext cx="733160" cy="733910"/>
            <a:chOff x="99" y="-25"/>
            <a:chExt cx="1700" cy="1700"/>
          </a:xfrm>
          <a:solidFill>
            <a:schemeClr val="accent5">
              <a:lumMod val="65000"/>
            </a:schemeClr>
          </a:solidFill>
        </p:grpSpPr>
        <p:sp>
          <p:nvSpPr>
            <p:cNvPr id="55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" y="-25"/>
              <a:ext cx="1700" cy="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WordArt 24"/>
            <p:cNvSpPr>
              <a:spLocks noChangeArrowheads="1" noChangeShapeType="1"/>
            </p:cNvSpPr>
            <p:nvPr/>
          </p:nvSpPr>
          <p:spPr bwMode="auto">
            <a:xfrm>
              <a:off x="215" y="350"/>
              <a:ext cx="1245" cy="950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pitchFamily="34" charset="-122"/>
                  <a:cs typeface="+mn-cs"/>
                </a:rPr>
                <a:t>VS</a:t>
              </a:r>
              <a:endParaRPr kumimoji="0" lang="en-US" altLang="zh-CN" sz="10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7" name="Rectangle 269"/>
          <p:cNvSpPr/>
          <p:nvPr>
            <p:custDataLst>
              <p:tags r:id="rId12"/>
            </p:custDataLst>
          </p:nvPr>
        </p:nvSpPr>
        <p:spPr>
          <a:xfrm>
            <a:off x="1116013" y="4062413"/>
            <a:ext cx="6985000" cy="59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8" tIns="31058" rIns="62118" bIns="3105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7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Text Box 7"/>
          <p:cNvSpPr txBox="1"/>
          <p:nvPr>
            <p:custDataLst>
              <p:tags r:id="rId13"/>
            </p:custDataLst>
          </p:nvPr>
        </p:nvSpPr>
        <p:spPr>
          <a:xfrm>
            <a:off x="1547813" y="4128929"/>
            <a:ext cx="5986462" cy="430530"/>
          </a:xfrm>
          <a:prstGeom prst="rect">
            <a:avLst/>
          </a:prstGeom>
          <a:noFill/>
          <a:ln w="9525">
            <a:noFill/>
          </a:ln>
        </p:spPr>
        <p:txBody>
          <a:bodyPr lIns="31058" tIns="15530" rIns="31058" bIns="15530" anchor="ctr">
            <a:spAutoFit/>
          </a:bodyPr>
          <a:lstStyle/>
          <a:p>
            <a:pPr algn="ctr" defTabSz="739775">
              <a:lnSpc>
                <a:spcPct val="130000"/>
              </a:lnSpc>
            </a:pPr>
            <a:r>
              <a:rPr lang="zh-CN" altLang="en-US" sz="20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强制原理</a:t>
            </a:r>
            <a:endParaRPr lang="zh-CN" altLang="en-US" sz="200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45069" name="TextBox 25"/>
          <p:cNvSpPr txBox="1"/>
          <p:nvPr/>
        </p:nvSpPr>
        <p:spPr>
          <a:xfrm>
            <a:off x="355600" y="206375"/>
            <a:ext cx="308229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2" grpId="0" bldLvl="0"/>
      <p:bldP spid="53" grpId="0"/>
      <p:bldP spid="57" grpId="0" bldLvl="0" animBg="1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0854" y="1283610"/>
            <a:ext cx="5153514" cy="348839"/>
            <a:chOff x="3002037" y="1465798"/>
            <a:chExt cx="7067433" cy="369332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74123"/>
              <a:ext cx="5688632" cy="356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安全第一原则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30854" y="2981927"/>
            <a:ext cx="5153514" cy="353480"/>
            <a:chOff x="3002037" y="3922395"/>
            <a:chExt cx="7067433" cy="374246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939647"/>
              <a:ext cx="4085844" cy="356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zh-CN" altLang="en-US" sz="1600" noProof="1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监督检查原则</a:t>
              </a:r>
              <a:endParaRPr lang="zh-CN" altLang="en-US" sz="1600" noProof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9865" y="1797050"/>
            <a:ext cx="515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要求在进行生产和其他工作时把安全工作放在一切工作的首要位置。当生产或其他工作与安全发生矛盾时，要以安全为主，生产和其他工作要服从安全。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3486150"/>
            <a:ext cx="5154613" cy="5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在安全工作中，为了使安全生产法律法规得到落实，必须明确安全生产监督职责，对企业生产中的守法和执法情况进行监督。</a:t>
            </a:r>
            <a:endParaRPr lang="zh-CN" altLang="en-US" sz="12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28775" y="168275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28775" y="3651568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algn="ctr"/>
            <a:endParaRPr lang="en-US" altLang="zh-CN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2538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913" y="195263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强制原理</a:t>
            </a:r>
            <a:endParaRPr lang="zh-CN" altLang="en-US" sz="2400">
              <a:solidFill>
                <a:schemeClr val="accent2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29"/>
          <p:cNvSpPr txBox="1">
            <a:spLocks noChangeArrowheads="1"/>
          </p:cNvSpPr>
          <p:nvPr/>
        </p:nvSpPr>
        <p:spPr bwMode="auto">
          <a:xfrm>
            <a:off x="355600" y="206375"/>
            <a:ext cx="3208288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2000" b="1" kern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kern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11181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337394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07473" y="3283926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05091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958975"/>
            <a:ext cx="3629025" cy="1284288"/>
          </a:xfrm>
          <a:custGeom>
            <a:avLst/>
            <a:gdLst>
              <a:gd name="T0" fmla="*/ 1089668 w 4310745"/>
              <a:gd name="T1" fmla="*/ 0 h 1283968"/>
              <a:gd name="T2" fmla="*/ 3526973 w 4310745"/>
              <a:gd name="T3" fmla="*/ 0 h 1283968"/>
              <a:gd name="T4" fmla="*/ 4310745 w 4310745"/>
              <a:gd name="T5" fmla="*/ 1269454 h 1283968"/>
              <a:gd name="T6" fmla="*/ 1089668 w 4310745"/>
              <a:gd name="T7" fmla="*/ 1283968 h 1283968"/>
              <a:gd name="T8" fmla="*/ 0 w 4310745"/>
              <a:gd name="T9" fmla="*/ 0 h 1283968"/>
              <a:gd name="T10" fmla="*/ 1089667 w 4310745"/>
              <a:gd name="T11" fmla="*/ 0 h 1283968"/>
              <a:gd name="T12" fmla="*/ 1089667 w 4310745"/>
              <a:gd name="T13" fmla="*/ 1283968 h 1283968"/>
              <a:gd name="T14" fmla="*/ 0 w 4310745"/>
              <a:gd name="T15" fmla="*/ 1283968 h 128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47763" y="2101850"/>
            <a:ext cx="11607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kern="0" spc="-150" noProof="1">
                <a:ln w="1905">
                  <a:noFill/>
                </a:ln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目录</a:t>
            </a:r>
            <a:endParaRPr lang="zh-CN" altLang="en-US" sz="4000" kern="0" spc="-150" noProof="1">
              <a:ln w="1905">
                <a:noFill/>
              </a:ln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3449" y="2674938"/>
            <a:ext cx="171386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CONTENTS</a:t>
            </a:r>
            <a:endParaRPr lang="en-US" altLang="zh-CN" sz="2000" b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 bwMode="auto">
          <a:xfrm>
            <a:off x="3459798" y="993378"/>
            <a:ext cx="205359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0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安全生管理方针 </a:t>
            </a:r>
            <a:endParaRPr lang="zh-CN" altLang="en-US" sz="2000" b="1" kern="0" dirty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448811" y="2833290"/>
            <a:ext cx="272923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现代安全生产管理理论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74148" y="1937940"/>
            <a:ext cx="171069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安全发展理念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788024" y="3723878"/>
            <a:ext cx="2983865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安全生产管理原理与原则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94000" y="915988"/>
            <a:ext cx="655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11525" y="1854200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28708" y="2721928"/>
            <a:ext cx="72453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</a:t>
            </a:r>
            <a:r>
              <a:rPr lang="en-US" sz="4000">
                <a:solidFill>
                  <a:schemeClr val="accent1"/>
                </a:solidFill>
                <a:latin typeface="Impact" panose="020B0806030902050204" pitchFamily="34" charset="0"/>
              </a:rPr>
              <a:t>3</a:t>
            </a:r>
            <a:endParaRPr lang="en-US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52240" y="3610928"/>
            <a:ext cx="70929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矩形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6588" y="1954213"/>
            <a:ext cx="2171700" cy="1289050"/>
          </a:xfrm>
          <a:custGeom>
            <a:avLst/>
            <a:gdLst>
              <a:gd name="T0" fmla="*/ 0 w 1843227"/>
              <a:gd name="T1" fmla="*/ 3587 h 1287555"/>
              <a:gd name="T2" fmla="*/ 1843227 w 1843227"/>
              <a:gd name="T3" fmla="*/ 0 h 1287555"/>
              <a:gd name="T4" fmla="*/ 1833140 w 1843227"/>
              <a:gd name="T5" fmla="*/ 1287555 h 1287555"/>
              <a:gd name="T6" fmla="*/ 551543 w 1843227"/>
              <a:gd name="T7" fmla="*/ 1287555 h 1287555"/>
              <a:gd name="T8" fmla="*/ 0 w 1843227"/>
              <a:gd name="T9" fmla="*/ 3587 h 1287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</a:pPr>
            <a:endParaRPr lang="zh-CN" altLang="en-US" sz="1600" noProof="1">
              <a:solidFill>
                <a:schemeClr val="lt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1924050"/>
            <a:ext cx="4857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kern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安全生产管理方针</a:t>
            </a:r>
            <a:endParaRPr lang="zh-CN" altLang="en-US" sz="3600" b="1" kern="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9550" y="2643188"/>
            <a:ext cx="480853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安全第一，预防为主，综合治理</a:t>
            </a:r>
            <a:endParaRPr lang="zh-CN" altLang="en-US" sz="14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698" y="1773238"/>
            <a:ext cx="160528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01</a:t>
            </a:r>
            <a:endParaRPr lang="en-US" altLang="zh-CN" sz="88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6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安全管理方针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200" y="1352550"/>
            <a:ext cx="4434205" cy="249428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</a:t>
            </a:r>
            <a:r>
              <a:rPr lang="zh-CN" altLang="en-US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在生产经营活动中，在处理保证安全与生产经营活动的关系上，始终要把安全放在首要位置，优先考虑从业人员和其他人员的人身安全，实行“安全优先”的原则。</a:t>
            </a:r>
            <a:endParaRPr lang="zh-CN" altLang="en-US" sz="16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1705" y="1348105"/>
            <a:ext cx="2436495" cy="249872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安全第一</a:t>
            </a:r>
            <a:endParaRPr lang="zh-CN" alt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安全管理方针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200" y="1352550"/>
            <a:ext cx="4434205" cy="249428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</a:t>
            </a:r>
            <a:r>
              <a:rPr lang="zh-CN" altLang="en-US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按照系统化、科学化的管理思想，按照事故发生的规律和特点，千方百计预防事故的发生，做到防患于未然，将事故消灭在萌芽状态。</a:t>
            </a:r>
            <a:endParaRPr lang="zh-CN" altLang="en-US" sz="16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1705" y="1348105"/>
            <a:ext cx="2436495" cy="249872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预防为主</a:t>
            </a:r>
            <a:endParaRPr lang="zh-CN" alt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安全管理方针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200" y="1022985"/>
            <a:ext cx="4736465" cy="348488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</a:t>
            </a:r>
            <a:r>
              <a:rPr lang="zh-CN" altLang="en-US" sz="16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标本兼治，重在治本，在采取断然措施遏制重特大事故，实现治标的同时，积极探索和实施治本之策，综合运行科技手段、经济手段、法律手段和必要的行政手段，从发展规划、行业管理、安全投入、科技进步、经济政策、教育培训、安全立法、激励约束、企业管理、监管体制、社会监督及追究事故责任、查处违法违纪等方面着手，解决影响制约我国安全生产的历史性、深层次问题，做到思想认识上警钟长鸣，制度保证上严密有效，技术支撑上坚强有力，监督检查上严格细致，事故处理上严肃认真。</a:t>
            </a:r>
            <a:endParaRPr lang="zh-CN" altLang="en-US" sz="16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785" y="1022985"/>
            <a:ext cx="2812415" cy="335597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综合治理</a:t>
            </a:r>
            <a:endParaRPr lang="zh-CN" altLang="en-US" sz="3200" b="1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dk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</a:pPr>
            <a:endParaRPr lang="zh-CN" altLang="en-US" sz="1600" noProof="1">
              <a:solidFill>
                <a:schemeClr val="lt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700338" y="1924050"/>
            <a:ext cx="4857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kern="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安全发展理念</a:t>
            </a:r>
            <a:endParaRPr lang="zh-CN" altLang="en-US" sz="3600" b="1" kern="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9550" y="2643188"/>
            <a:ext cx="480853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以人为本、安全发展</a:t>
            </a:r>
            <a:endParaRPr lang="zh-CN" altLang="en-US" sz="14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699" y="1773238"/>
            <a:ext cx="1605280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</a:t>
            </a:r>
            <a:r>
              <a:rPr lang="en-US" sz="880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sz="880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/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3"/>
          <p:cNvSpPr txBox="1">
            <a:spLocks noChangeArrowheads="1"/>
          </p:cNvSpPr>
          <p:nvPr/>
        </p:nvSpPr>
        <p:spPr bwMode="auto">
          <a:xfrm>
            <a:off x="355600" y="206375"/>
            <a:ext cx="1710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安全发展理念</a:t>
            </a:r>
            <a:endParaRPr lang="zh-CN" altLang="en-US" sz="2000" b="1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7" name="箭头3"/>
          <p:cNvSpPr>
            <a:spLocks noChangeArrowheads="1"/>
          </p:cNvSpPr>
          <p:nvPr/>
        </p:nvSpPr>
        <p:spPr bwMode="auto">
          <a:xfrm flipV="1">
            <a:off x="1605598" y="3550285"/>
            <a:ext cx="819150" cy="114141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118" tIns="31058" rIns="62118" bIns="31058" anchor="ctr"/>
          <a:lstStyle/>
          <a:p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28" name="箭头2"/>
          <p:cNvSpPr>
            <a:spLocks noChangeArrowheads="1"/>
          </p:cNvSpPr>
          <p:nvPr/>
        </p:nvSpPr>
        <p:spPr bwMode="auto">
          <a:xfrm rot="-5400000">
            <a:off x="1821498" y="3075623"/>
            <a:ext cx="244475" cy="97472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118" tIns="31058" rIns="62118" bIns="31058" anchor="ctr"/>
          <a:lstStyle/>
          <a:p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29" name="箭头1"/>
          <p:cNvSpPr>
            <a:spLocks noChangeArrowheads="1"/>
          </p:cNvSpPr>
          <p:nvPr/>
        </p:nvSpPr>
        <p:spPr bwMode="auto">
          <a:xfrm>
            <a:off x="1600835" y="2304098"/>
            <a:ext cx="819150" cy="1322387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118" tIns="31058" rIns="62118" bIns="31058" anchor="ctr"/>
          <a:lstStyle/>
          <a:p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30" name="文本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1860" y="2013585"/>
            <a:ext cx="4433888" cy="896938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“以人为本”，必须要以人的生命为本。人的生命最宝贵，生命安全权益是最大的权益。发展不能以牺牲人的生命为代价，不能损害劳动者的安全和健康权益。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9998" y="2008823"/>
            <a:ext cx="931862" cy="9017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51860" y="3102610"/>
            <a:ext cx="4433888" cy="89535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经济社会的发展必须以安全为基础、前提和保障。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3" name="标题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9998" y="3115310"/>
            <a:ext cx="931862" cy="89535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51860" y="4183698"/>
            <a:ext cx="4433888" cy="885825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构建和谐社会必须解决安全生产问题。</a:t>
            </a:r>
            <a:endParaRPr lang="zh-CN" altLang="en-US" sz="12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5" name="标题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9998" y="4183698"/>
            <a:ext cx="931862" cy="88582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860" y="2799715"/>
            <a:ext cx="1604645" cy="14636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1900" b="1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以人为本安全发展</a:t>
            </a:r>
            <a:endParaRPr lang="zh-CN" altLang="en-US" sz="1900" b="1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27355" y="771525"/>
            <a:ext cx="8289290" cy="845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            </a:t>
            </a:r>
            <a:endParaRPr lang="zh-CN" altLang="en-US" sz="160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r>
              <a:rPr lang="zh-CN" altLang="en-US" sz="16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　</a:t>
            </a:r>
            <a:r>
              <a:rPr lang="zh-CN" altLang="en-US" sz="20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　</a:t>
            </a:r>
            <a:r>
              <a:rPr lang="en-US" altLang="zh-CN" sz="20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习近平总书记指出</a:t>
            </a:r>
            <a:r>
              <a:rPr lang="zh-CN" altLang="en-US" sz="200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人命关天，发展决不能以牺牲人的生命为代价。这必须作为一条不可逾越的红线。</a:t>
            </a:r>
            <a:endParaRPr lang="zh-CN" altLang="en-US" sz="20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0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8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8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9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1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</p:tagLst>
</file>

<file path=ppt/tags/tag193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5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270"/>
  <p:tag name="KSO_WM_UNIT_FILL_GRADIENT_DIRECTION" val="6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0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0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0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4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4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4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9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3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5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6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71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7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1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8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8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93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94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01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30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0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08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3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2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-0.25"/>
  <p:tag name="KSO_WM_UNIT_TEXT_FILL_FORE_SCHEMECOLOR_INDEX" val="5"/>
  <p:tag name="KSO_WM_UNIT_TEXT_FILL_TYPE" val="1"/>
</p:tagLst>
</file>

<file path=ppt/tags/tag3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33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332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3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33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33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38.xml><?xml version="1.0" encoding="utf-8"?>
<p:tagLst xmlns:p="http://schemas.openxmlformats.org/presentationml/2006/main">
  <p:tag name="KSO_WPP_MARK_KEY" val="d01f9806-9112-49a1-baa5-d5ab5a0fea11"/>
  <p:tag name="COMMONDATA" val="eyJoZGlkIjoiMGNjNDIyYzlmZDhiMzQyMTEyY2ZkZmVmOWUzN2E5NmMifQ=="/>
  <p:tag name="commondata" val="eyJoZGlkIjoiM2Q4Y2M0MTAxMGRmZTZkMWUzZjg0NGZmZDVmMDc3NjUifQ=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8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8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8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9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heme/theme1.xml><?xml version="1.0" encoding="utf-8"?>
<a:theme xmlns:a="http://schemas.openxmlformats.org/drawingml/2006/main" name="免费资料关注公众号:安全生产管理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C30000"/>
      </a:accent1>
      <a:accent2>
        <a:srgbClr val="3B3E4D"/>
      </a:accent2>
      <a:accent3>
        <a:srgbClr val="C30000"/>
      </a:accent3>
      <a:accent4>
        <a:srgbClr val="3B3E4D"/>
      </a:accent4>
      <a:accent5>
        <a:srgbClr val="C30000"/>
      </a:accent5>
      <a:accent6>
        <a:srgbClr val="3B3E4D"/>
      </a:accent6>
      <a:hlink>
        <a:srgbClr val="5FCBFB"/>
      </a:hlink>
      <a:folHlink>
        <a:srgbClr val="B759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3346</Words>
  <Application>WPS 演示</Application>
  <PresentationFormat>全屏显示(16:9)</PresentationFormat>
  <Paragraphs>405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Wingdings</vt:lpstr>
      <vt:lpstr>Times New Roman</vt:lpstr>
      <vt:lpstr>Impact</vt:lpstr>
      <vt:lpstr>Arial Unicode MS</vt:lpstr>
      <vt:lpstr>张海山锐谐体2.0-授权联系：Samtype@QQ.com</vt:lpstr>
      <vt:lpstr>PMingLiU</vt:lpstr>
      <vt:lpstr>楷体</vt:lpstr>
      <vt:lpstr>汉仪旗黑-85S</vt:lpstr>
      <vt:lpstr>黑体</vt:lpstr>
      <vt:lpstr>免费资料关注公众号:安全生产管理</vt:lpstr>
      <vt:lpstr>免费资料关注公众号: 安全生产管理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知识星球:安全精品资料库</dc:title>
  <dc:creator>微信公众号:安全生产管理</dc:creator>
  <cp:keywords>免费资料关注公众号:安全生产管理</cp:keywords>
  <dc:description>免费资料关注公众号:安全生产管理</dc:description>
  <dc:subject>免费资料关注公众号:安全生产管理</dc:subject>
  <cp:category>海量安全资料加入知识星球:安全精品资料库</cp:category>
  <cp:lastModifiedBy>玲俐</cp:lastModifiedBy>
  <cp:revision>9</cp:revision>
  <dcterms:created xsi:type="dcterms:W3CDTF">2023-02-20T02:27:00Z</dcterms:created>
  <dcterms:modified xsi:type="dcterms:W3CDTF">2024-06-03T07:32:55Z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70DA48A2EDEB48289F67A96DE2061A8F_13</vt:lpwstr>
  </property>
</Properties>
</file>