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851" r:id="rId3"/>
    <p:sldId id="852" r:id="rId4"/>
    <p:sldId id="949" r:id="rId5"/>
    <p:sldId id="950" r:id="rId6"/>
    <p:sldId id="853" r:id="rId7"/>
    <p:sldId id="924" r:id="rId8"/>
    <p:sldId id="870" r:id="rId9"/>
    <p:sldId id="871" r:id="rId10"/>
    <p:sldId id="872" r:id="rId11"/>
    <p:sldId id="925" r:id="rId12"/>
    <p:sldId id="926" r:id="rId13"/>
    <p:sldId id="875" r:id="rId14"/>
    <p:sldId id="927" r:id="rId15"/>
    <p:sldId id="945" r:id="rId16"/>
    <p:sldId id="929" r:id="rId18"/>
    <p:sldId id="946" r:id="rId19"/>
    <p:sldId id="932" r:id="rId20"/>
    <p:sldId id="931" r:id="rId21"/>
    <p:sldId id="933" r:id="rId22"/>
    <p:sldId id="935" r:id="rId23"/>
    <p:sldId id="934" r:id="rId24"/>
    <p:sldId id="936" r:id="rId25"/>
    <p:sldId id="938" r:id="rId26"/>
    <p:sldId id="939" r:id="rId27"/>
    <p:sldId id="941" r:id="rId28"/>
    <p:sldId id="942" r:id="rId29"/>
    <p:sldId id="943" r:id="rId30"/>
    <p:sldId id="944" r:id="rId31"/>
    <p:sldId id="940" r:id="rId32"/>
    <p:sldId id="947" r:id="rId33"/>
    <p:sldId id="978" r:id="rId34"/>
  </p:sldIdLst>
  <p:sldSz cx="9144000" cy="6858000" type="screen4x3"/>
  <p:notesSz cx="6858000" cy="9144000"/>
  <p:custDataLst>
    <p:tags r:id="rId39"/>
  </p:custDataLst>
  <p:defaultTextStyle>
    <a:defPPr>
      <a:defRPr lang="zh-CN"/>
    </a:defPPr>
    <a:lvl1pPr marL="0" lvl="0"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rgbClr val="000066"/>
        </a:solidFill>
        <a:latin typeface="黑体" panose="0201060906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115"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光启" initials="光" lastIdx="1" clrIdx="0"/>
  <p:cmAuthor id="2" name="微软用户" initials="微" lastIdx="1" clrIdx="0"/>
  <p:cmAuthor id="3" name="幸全" initials="幸" lastIdx="1" clrIdx="0"/>
  <p:cmAuthor id="4" name="CHEN Yanni" initials="CY"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FFFF"/>
    <a:srgbClr val="FFFF99"/>
    <a:srgbClr val="CCECFF"/>
    <a:srgbClr val="FF0000"/>
    <a:srgbClr val="000066"/>
    <a:srgbClr val="FF7C80"/>
    <a:srgbClr val="FFFF00"/>
    <a:srgbClr val="66CC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559"/>
    <p:restoredTop sz="96733"/>
  </p:normalViewPr>
  <p:slideViewPr>
    <p:cSldViewPr showGuides="1">
      <p:cViewPr>
        <p:scale>
          <a:sx n="70" d="100"/>
          <a:sy n="70" d="100"/>
        </p:scale>
        <p:origin x="-612" y="-72"/>
      </p:cViewPr>
      <p:guideLst>
        <p:guide orient="horz" pos="2115"/>
        <p:guide pos="2880"/>
      </p:guideLst>
    </p:cSldViewPr>
  </p:slideViewPr>
  <p:notesTextViewPr>
    <p:cViewPr>
      <p:scale>
        <a:sx n="100" d="100"/>
        <a:sy n="100" d="100"/>
      </p:scale>
      <p:origin x="0" y="0"/>
    </p:cViewPr>
  </p:notesTextViewPr>
  <p:sorterViewPr showFormatting="0">
    <p:cViewPr>
      <p:scale>
        <a:sx n="66" d="100"/>
        <a:sy n="66" d="100"/>
      </p:scale>
      <p:origin x="0" y="937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9" Type="http://schemas.openxmlformats.org/officeDocument/2006/relationships/tags" Target="tags/tag17.xml"/><Relationship Id="rId38" Type="http://schemas.openxmlformats.org/officeDocument/2006/relationships/commentAuthors" Target="commentAuthors.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黑体" panose="02010609060101010101" pitchFamily="2" charset="-122"/>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rgbClr val="000066"/>
              </a:solidFill>
              <a:effectLst/>
              <a:uLnTx/>
              <a:uFillTx/>
              <a:latin typeface="黑体" panose="02010609060101010101" pitchFamily="2" charset="-122"/>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黑体" panose="02010609060101010101" pitchFamily="2" charset="-122"/>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7904C078-DCF8-4D9C-A234-D5E61C93C59B}" type="datetimeFigureOut">
              <a:rPr kumimoji="1" lang="zh-CN" altLang="en-US" sz="1200" b="0" i="0" u="none" strike="noStrike" kern="1200" cap="none" spc="0" normalizeH="0" baseline="0" noProof="0">
                <a:ln>
                  <a:noFill/>
                </a:ln>
                <a:solidFill>
                  <a:srgbClr val="000066"/>
                </a:solidFill>
                <a:effectLst/>
                <a:uLnTx/>
                <a:uFillTx/>
                <a:latin typeface="黑体" panose="02010609060101010101" pitchFamily="2" charset="-122"/>
                <a:ea typeface="宋体" panose="02010600030101010101" pitchFamily="2" charset="-122"/>
                <a:cs typeface="+mn-cs"/>
              </a:rPr>
            </a:fld>
            <a:endParaRPr kumimoji="1" lang="zh-CN" altLang="en-US" sz="1200" b="0" i="0" u="none" strike="noStrike" kern="1200" cap="none" spc="0" normalizeH="0" baseline="0" noProof="0">
              <a:ln>
                <a:noFill/>
              </a:ln>
              <a:solidFill>
                <a:srgbClr val="000066"/>
              </a:solidFill>
              <a:effectLst/>
              <a:uLnTx/>
              <a:uFillTx/>
              <a:latin typeface="黑体" panose="02010609060101010101" pitchFamily="2" charset="-122"/>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黑体" panose="02010609060101010101" pitchFamily="2" charset="-122"/>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rgbClr val="000066"/>
              </a:solidFill>
              <a:effectLst/>
              <a:uLnTx/>
              <a:uFillTx/>
              <a:latin typeface="黑体" panose="02010609060101010101" pitchFamily="2" charset="-122"/>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幻灯片图像占位符 1"/>
          <p:cNvSpPr>
            <a:spLocks noGrp="1" noRot="1" noChangeAspect="1" noTextEdit="1"/>
          </p:cNvSpPr>
          <p:nvPr>
            <p:ph type="sldImg"/>
          </p:nvPr>
        </p:nvSpPr>
        <p:spPr>
          <a:ln>
            <a:solidFill>
              <a:srgbClr val="000000">
                <a:alpha val="100000"/>
              </a:srgbClr>
            </a:solidFill>
            <a:miter lim="800000"/>
          </a:ln>
        </p:spPr>
      </p:sp>
      <p:sp>
        <p:nvSpPr>
          <p:cNvPr id="35843" name="备注占位符 2"/>
          <p:cNvSpPr>
            <a:spLocks noGrp="1"/>
          </p:cNvSpPr>
          <p:nvPr>
            <p:ph type="body" idx="1"/>
          </p:nvPr>
        </p:nvSpPr>
        <p:spPr>
          <a:noFill/>
          <a:ln>
            <a:noFill/>
          </a:ln>
        </p:spPr>
        <p:txBody>
          <a:bodyPr wrap="square" lIns="91440" tIns="45720" rIns="91440" bIns="45720" anchor="t" anchorCtr="0"/>
          <a:p>
            <a:pPr lvl="0"/>
            <a:endParaRPr lang="en-US" altLang="zh-CN" dirty="0"/>
          </a:p>
          <a:p>
            <a:pPr lvl="0"/>
            <a:endParaRPr lang="zh-CN" altLang="en-US" dirty="0"/>
          </a:p>
        </p:txBody>
      </p:sp>
      <p:sp>
        <p:nvSpPr>
          <p:cNvPr id="35844"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幻灯片图像占位符 1"/>
          <p:cNvSpPr>
            <a:spLocks noGrp="1" noRot="1" noChangeAspect="1" noTextEdit="1"/>
          </p:cNvSpPr>
          <p:nvPr>
            <p:ph type="sldImg"/>
          </p:nvPr>
        </p:nvSpPr>
        <p:spPr>
          <a:ln>
            <a:solidFill>
              <a:srgbClr val="000000">
                <a:alpha val="100000"/>
              </a:srgbClr>
            </a:solidFill>
            <a:miter lim="800000"/>
          </a:ln>
        </p:spPr>
      </p:sp>
      <p:sp>
        <p:nvSpPr>
          <p:cNvPr id="36867" name="备注占位符 2"/>
          <p:cNvSpPr>
            <a:spLocks noGrp="1"/>
          </p:cNvSpPr>
          <p:nvPr>
            <p:ph type="body" idx="1"/>
          </p:nvPr>
        </p:nvSpPr>
        <p:spPr>
          <a:noFill/>
          <a:ln>
            <a:noFill/>
          </a:ln>
        </p:spPr>
        <p:txBody>
          <a:bodyPr wrap="square" lIns="91440" tIns="45720" rIns="91440" bIns="45720" anchor="t" anchorCtr="0"/>
          <a:p>
            <a:pPr lvl="0"/>
            <a:endParaRPr lang="zh-CN" altLang="en-US" dirty="0"/>
          </a:p>
        </p:txBody>
      </p:sp>
      <p:sp>
        <p:nvSpPr>
          <p:cNvPr id="36868"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zh-CN" altLang="en-US" sz="1200" dirty="0"/>
            </a:fld>
            <a:endParaRPr lang="zh-CN"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8"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sp>
        <p:nvSpPr>
          <p:cNvPr id="9" name="Line 8"/>
          <p:cNvSpPr>
            <a:spLocks noChangeShapeType="1"/>
          </p:cNvSpPr>
          <p:nvPr/>
        </p:nvSpPr>
        <p:spPr bwMode="auto">
          <a:xfrm>
            <a:off x="1981200" y="3962400"/>
            <a:ext cx="6511925" cy="0"/>
          </a:xfrm>
          <a:prstGeom prst="line">
            <a:avLst/>
          </a:prstGeom>
          <a:noFill/>
          <a:ln w="19050">
            <a:solidFill>
              <a:schemeClr val="accent1"/>
            </a:solidFill>
            <a:roun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sp>
        <p:nvSpPr>
          <p:cNvPr id="5122" name="Rectangle 2"/>
          <p:cNvSpPr>
            <a:spLocks noGrp="1" noChangeArrowheads="1"/>
          </p:cNvSpPr>
          <p:nvPr>
            <p:ph type="ctrTitle"/>
          </p:nvPr>
        </p:nvSpPr>
        <p:spPr>
          <a:xfrm>
            <a:off x="914400" y="1524000"/>
            <a:ext cx="7623175" cy="1752600"/>
          </a:xfrm>
        </p:spPr>
        <p:txBody>
          <a:bodyPr/>
          <a:lstStyle>
            <a:lvl1pPr>
              <a:defRPr/>
            </a:lvl1pPr>
          </a:lstStyle>
          <a:p>
            <a:r>
              <a:rPr lang="zh-CN" altLang="en-US"/>
              <a:t>单击此处编辑母版标题样式</a:t>
            </a:r>
            <a:endParaRPr lang="zh-CN" altLang="en-US"/>
          </a:p>
        </p:txBody>
      </p:sp>
      <p:sp>
        <p:nvSpPr>
          <p:cNvPr id="5123" name="Rectangle 3"/>
          <p:cNvSpPr>
            <a:spLocks noGrp="1" noChangeArrowheads="1"/>
          </p:cNvSpPr>
          <p:nvPr>
            <p:ph type="subTitle" idx="1"/>
          </p:nvPr>
        </p:nvSpPr>
        <p:spPr>
          <a:xfrm>
            <a:off x="1981200" y="3962400"/>
            <a:ext cx="6553200" cy="1752600"/>
          </a:xfrm>
        </p:spPr>
        <p:txBody>
          <a:bodyPr/>
          <a:lstStyle>
            <a:lvl1pPr marL="0" indent="0" algn="ctr">
              <a:buFont typeface="Wingdings" panose="05000000000000000000" pitchFamily="2" charset="2"/>
              <a:buNone/>
              <a:defRPr/>
            </a:lvl1pPr>
          </a:lstStyle>
          <a:p>
            <a:r>
              <a:rPr lang="zh-CN" altLang="en-US"/>
              <a:t>单击此处编辑母版副标题样式</a:t>
            </a:r>
            <a:endParaRPr lang="zh-CN" altLang="en-US"/>
          </a:p>
        </p:txBody>
      </p:sp>
      <p:sp>
        <p:nvSpPr>
          <p:cNvPr id="10" name="Rectangle 4"/>
          <p:cNvSpPr>
            <a:spLocks noGrp="1" noChangeArrowheads="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5"/>
          <p:cNvSpPr>
            <a:spLocks noGrp="1" noChangeArrowheads="1"/>
          </p:cNvSpPr>
          <p:nvPr>
            <p:ph type="ftr" sz="quarter" idx="3"/>
          </p:nvPr>
        </p:nvSpPr>
        <p:spPr bwMode="auto">
          <a:xfrm>
            <a:off x="3124200" y="6243638"/>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2" name="Rectangle 6"/>
          <p:cNvSpPr>
            <a:spLocks noGrp="1" noChangeArrowheads="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a:buNone/>
            </a:pPr>
            <a:fld id="{9A0DB2DC-4C9A-4742-B13C-FB6460FD3503}" type="slidenum">
              <a:rPr lang="en-US" altLang="zh-CN" dirty="0">
                <a:latin typeface="Garamond" pitchFamily="18" charset="0"/>
              </a:rPr>
            </a:fld>
            <a:endParaRPr lang="en-US" altLang="zh-CN" dirty="0">
              <a:latin typeface="Garamond" pitchFamily="18" charset="0"/>
            </a:endParaRP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3072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7813"/>
            <a:ext cx="8229600" cy="58531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91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4648200" y="3941763"/>
            <a:ext cx="4038600" cy="21891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8" name="灯片编号占位符 7"/>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6" name="椭圆 5"/>
          <p:cNvSpPr/>
          <p:nvPr userDrawn="1">
            <p:custDataLst>
              <p:tags r:id="rId2"/>
            </p:custDataLst>
          </p:nvPr>
        </p:nvSpPr>
        <p:spPr>
          <a:xfrm>
            <a:off x="714965" y="804067"/>
            <a:ext cx="4051700" cy="54022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tx1"/>
              </a:solidFill>
            </a:endParaRPr>
          </a:p>
        </p:txBody>
      </p:sp>
      <p:sp>
        <p:nvSpPr>
          <p:cNvPr id="10" name="弧形 9"/>
          <p:cNvSpPr/>
          <p:nvPr userDrawn="1">
            <p:custDataLst>
              <p:tags r:id="rId3"/>
            </p:custDataLst>
          </p:nvPr>
        </p:nvSpPr>
        <p:spPr>
          <a:xfrm>
            <a:off x="3150455" y="1800369"/>
            <a:ext cx="2683069" cy="3577425"/>
          </a:xfrm>
          <a:prstGeom prst="arc">
            <a:avLst>
              <a:gd name="adj1" fmla="val 16386768"/>
              <a:gd name="adj2" fmla="val 16114273"/>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800"/>
          </a:p>
        </p:txBody>
      </p:sp>
      <p:sp>
        <p:nvSpPr>
          <p:cNvPr id="2" name="标题 1"/>
          <p:cNvSpPr>
            <a:spLocks noGrp="1"/>
          </p:cNvSpPr>
          <p:nvPr>
            <p:ph type="title" hasCustomPrompt="1"/>
            <p:custDataLst>
              <p:tags r:id="rId4"/>
            </p:custDataLst>
          </p:nvPr>
        </p:nvSpPr>
        <p:spPr>
          <a:xfrm>
            <a:off x="803366" y="2662659"/>
            <a:ext cx="3963299" cy="1179607"/>
          </a:xfrm>
        </p:spPr>
        <p:txBody>
          <a:bodyPr vert="horz" lIns="90000" tIns="46800" rIns="90000" bIns="0" rtlCol="0" anchor="b" anchorCtr="0">
            <a:norm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dirty="0">
                <a:solidFill>
                  <a:schemeClr val="accent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
        <p:nvSpPr>
          <p:cNvPr id="12" name="文本占位符 11"/>
          <p:cNvSpPr>
            <a:spLocks noGrp="1"/>
          </p:cNvSpPr>
          <p:nvPr>
            <p:ph type="body" sz="quarter" idx="16" hasCustomPrompt="1"/>
            <p:custDataLst>
              <p:tags r:id="rId8"/>
            </p:custDataLst>
          </p:nvPr>
        </p:nvSpPr>
        <p:spPr>
          <a:xfrm>
            <a:off x="803366" y="3950373"/>
            <a:ext cx="3963299" cy="819151"/>
          </a:xfrm>
        </p:spPr>
        <p:txBody>
          <a:bodyPr lIns="90000" tIns="46800" rIns="90000" bIns="46800"/>
          <a:lstStyle>
            <a:lvl1pPr marL="0" indent="0" algn="ctr">
              <a:buNone/>
              <a:defRPr baseline="0"/>
            </a:lvl1pPr>
            <a:lvl2pPr marL="342900" indent="0">
              <a:buNone/>
              <a:defRPr/>
            </a:lvl2pPr>
          </a:lstStyle>
          <a:p>
            <a:pPr lvl="0"/>
            <a:r>
              <a:rPr lang="zh-CN" altLang="en-US" dirty="0"/>
              <a:t>单击此处编辑文本</a:t>
            </a:r>
            <a:endParaRPr lang="zh-CN" alt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灯片编号占位符 5"/>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9" name="灯片编号占位符 8"/>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5" name="灯片编号占位符 4"/>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4" name="灯片编号占位符 3"/>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7" name="灯片编号占位符 6"/>
          <p:cNvSpPr>
            <a:spLocks noGrp="1"/>
          </p:cNvSpPr>
          <p:nvPr>
            <p:ph type="sldNum" sz="quarter" idx="12"/>
          </p:nvPr>
        </p:nvSpPr>
        <p:spPr/>
        <p:txBody>
          <a:bodyPr/>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2.png"/><Relationship Id="rId17" Type="http://schemas.openxmlformats.org/officeDocument/2006/relationships/image" Target="../media/image1.pn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blipFill dpi="0" rotWithShape="1">
          <a:blip r:embed="rId17" cstate="print">
            <a:alphaModFix amt="30000"/>
            <a:lum bright="70000" contrast="-70000"/>
          </a:blip>
          <a:srcRect/>
          <a:stretch>
            <a:fillRect t="-5000" b="-5000"/>
          </a:stretch>
        </a:blipFill>
        <a:effectLst/>
      </p:bgPr>
    </p:bg>
    <p:spTree>
      <p:nvGrpSpPr>
        <p:cNvPr id="1" name=""/>
        <p:cNvGrpSpPr/>
        <p:nvPr/>
      </p:nvGrpSpPr>
      <p:grpSpPr/>
      <p:sp>
        <p:nvSpPr>
          <p:cNvPr id="1026" name="Rectangle 2"/>
          <p:cNvSpPr>
            <a:spLocks noGrp="1"/>
          </p:cNvSpPr>
          <p:nvPr>
            <p:ph type="title"/>
          </p:nvPr>
        </p:nvSpPr>
        <p:spPr>
          <a:xfrm>
            <a:off x="457200" y="277813"/>
            <a:ext cx="8229600" cy="1139825"/>
          </a:xfrm>
          <a:prstGeom prst="rect">
            <a:avLst/>
          </a:prstGeom>
          <a:noFill/>
          <a:ln w="9525">
            <a:noFill/>
          </a:ln>
        </p:spPr>
        <p:txBody>
          <a:bodyPr/>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kumimoji="0" sz="1200">
                <a:solidFill>
                  <a:schemeClr val="tx1"/>
                </a:solidFill>
                <a:latin typeface="+mj-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kumimoji="0" sz="1200">
                <a:solidFill>
                  <a:schemeClr val="tx1"/>
                </a:solidFill>
                <a:latin typeface="+mj-lt"/>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solidFill>
                  <a:schemeClr val="tx1"/>
                </a:solidFill>
                <a:latin typeface="Garamond" pitchFamily="18" charset="0"/>
              </a:defRPr>
            </a:lvl1pPr>
          </a:lstStyle>
          <a:p>
            <a:pPr lvl="0" eaLnBrk="1" hangingPunct="1">
              <a:buNone/>
            </a:pPr>
            <a:fld id="{9A0DB2DC-4C9A-4742-B13C-FB6460FD3503}" type="slidenum">
              <a:rPr lang="en-US" altLang="zh-CN" dirty="0"/>
            </a:fld>
            <a:endParaRPr lang="en-US" altLang="zh-CN" dirty="0">
              <a:latin typeface="黑体" panose="02010609060101010101" pitchFamily="2" charset="-122"/>
            </a:endParaRPr>
          </a:p>
        </p:txBody>
      </p:sp>
      <p:sp>
        <p:nvSpPr>
          <p:cNvPr id="4103" name="Freeform 7"/>
          <p:cNvSpPr>
            <a:spLocks noChangeArrowheads="1"/>
          </p:cNvSpPr>
          <p:nvPr userDrawn="1"/>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ln>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pic>
        <p:nvPicPr>
          <p:cNvPr id="8" name="图片 7"/>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955855" y="332740"/>
            <a:ext cx="1197461" cy="6047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p:timing>
    <p:tnLst>
      <p:par>
        <p:cTn id="1" dur="indefinite" restart="never" nodeType="tmRoot"/>
      </p:par>
    </p:tnLst>
  </p:timing>
  <p:hf sldNum="0"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ea typeface="宋体" panose="02010600030101010101" pitchFamily="2" charset="-122"/>
        </a:defRPr>
      </a:lvl2pPr>
      <a:lvl3pPr algn="l" rtl="0" eaLnBrk="0" fontAlgn="base" hangingPunct="0">
        <a:spcBef>
          <a:spcPct val="0"/>
        </a:spcBef>
        <a:spcAft>
          <a:spcPct val="0"/>
        </a:spcAft>
        <a:defRPr sz="4200">
          <a:solidFill>
            <a:schemeClr val="tx2"/>
          </a:solidFill>
          <a:latin typeface="Garamond" pitchFamily="18" charset="0"/>
          <a:ea typeface="宋体" panose="02010600030101010101" pitchFamily="2" charset="-122"/>
        </a:defRPr>
      </a:lvl3pPr>
      <a:lvl4pPr algn="l" rtl="0" eaLnBrk="0" fontAlgn="base" hangingPunct="0">
        <a:spcBef>
          <a:spcPct val="0"/>
        </a:spcBef>
        <a:spcAft>
          <a:spcPct val="0"/>
        </a:spcAft>
        <a:defRPr sz="4200">
          <a:solidFill>
            <a:schemeClr val="tx2"/>
          </a:solidFill>
          <a:latin typeface="Garamond" pitchFamily="18" charset="0"/>
          <a:ea typeface="宋体" panose="02010600030101010101" pitchFamily="2" charset="-122"/>
        </a:defRPr>
      </a:lvl4pPr>
      <a:lvl5pPr algn="l" rtl="0" eaLnBrk="0" fontAlgn="base" hangingPunct="0">
        <a:spcBef>
          <a:spcPct val="0"/>
        </a:spcBef>
        <a:spcAft>
          <a:spcPct val="0"/>
        </a:spcAft>
        <a:defRPr sz="4200">
          <a:solidFill>
            <a:schemeClr val="tx2"/>
          </a:solidFill>
          <a:latin typeface="Garamond"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9" Type="http://schemas.openxmlformats.org/officeDocument/2006/relationships/slideLayout" Target="../slideLayouts/slideLayout16.xml"/><Relationship Id="rId8" Type="http://schemas.openxmlformats.org/officeDocument/2006/relationships/tags" Target="../tags/tag16.xml"/><Relationship Id="rId7" Type="http://schemas.openxmlformats.org/officeDocument/2006/relationships/hyperlink" Target="http://www.bofety.com/" TargetMode="External"/><Relationship Id="rId6" Type="http://schemas.openxmlformats.org/officeDocument/2006/relationships/tags" Target="../tags/tag15.xml"/><Relationship Id="rId5" Type="http://schemas.openxmlformats.org/officeDocument/2006/relationships/image" Target="../media/image5.jpeg"/><Relationship Id="rId4" Type="http://schemas.openxmlformats.org/officeDocument/2006/relationships/tags" Target="../tags/tag14.xml"/><Relationship Id="rId3" Type="http://schemas.openxmlformats.org/officeDocument/2006/relationships/image" Target="../media/image4.jpeg"/><Relationship Id="rId2" Type="http://schemas.openxmlformats.org/officeDocument/2006/relationships/tags" Target="../tags/tag13.xml"/><Relationship Id="rId1" Type="http://schemas.openxmlformats.org/officeDocument/2006/relationships/tags" Target="../tags/tag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noChangeArrowheads="1"/>
          </p:cNvSpPr>
          <p:nvPr>
            <p:ph type="ctrTitle"/>
          </p:nvPr>
        </p:nvSpPr>
        <p:spPr>
          <a:xfrm>
            <a:off x="971550" y="1403350"/>
            <a:ext cx="7500938" cy="1739900"/>
          </a:xfrm>
        </p:spPr>
        <p:txBody>
          <a:bodyPr vert="horz" wrap="square" lIns="91440" tIns="45720" rIns="91440" bIns="45720" numCol="1" anchor="t" anchorCtr="0" compatLnSpc="1"/>
          <a:lstStyle/>
          <a:p>
            <a:pPr marL="0" marR="0" lvl="0" indent="0" algn="ctr" defTabSz="914400" rtl="0" eaLnBrk="0" fontAlgn="base" latinLnBrk="0" hangingPunct="0">
              <a:lnSpc>
                <a:spcPct val="150000"/>
              </a:lnSpc>
              <a:spcBef>
                <a:spcPct val="0"/>
              </a:spcBef>
              <a:spcAft>
                <a:spcPct val="0"/>
              </a:spcAft>
              <a:buClrTx/>
              <a:buSzTx/>
              <a:buFontTx/>
              <a:buNone/>
              <a:defRPr/>
            </a:pPr>
            <a:r>
              <a:rPr kumimoji="0" lang="zh-CN" altLang="en-US" sz="4000" b="1" i="0" u="none" strike="noStrike" kern="1200" cap="none" spc="100" normalizeH="0" baseline="0" noProof="0" dirty="0" smtClean="0">
                <a:ln>
                  <a:noFill/>
                </a:ln>
                <a:solidFill>
                  <a:schemeClr val="tx2"/>
                </a:solidFill>
                <a:effectLst/>
                <a:uLnTx/>
                <a:uFillTx/>
                <a:latin typeface="黑体" panose="02010609060101010101" pitchFamily="2" charset="-122"/>
                <a:ea typeface="黑体" panose="02010609060101010101" pitchFamily="2" charset="-122"/>
                <a:cs typeface="+mn-cs"/>
              </a:rPr>
              <a:t>工业固体废物处理处置</a:t>
            </a:r>
            <a:br>
              <a:rPr kumimoji="0" lang="en-US" altLang="zh-CN" sz="4000" b="1" i="0" u="none" strike="noStrike" kern="1200" cap="none" spc="100" normalizeH="0" baseline="0" noProof="0" dirty="0" smtClean="0">
                <a:ln>
                  <a:noFill/>
                </a:ln>
                <a:solidFill>
                  <a:schemeClr val="tx2"/>
                </a:solidFill>
                <a:effectLst/>
                <a:uLnTx/>
                <a:uFillTx/>
                <a:latin typeface="黑体" panose="02010609060101010101" pitchFamily="2" charset="-122"/>
                <a:ea typeface="黑体" panose="02010609060101010101" pitchFamily="2" charset="-122"/>
                <a:cs typeface="+mn-cs"/>
              </a:rPr>
            </a:br>
            <a:r>
              <a:rPr kumimoji="0" lang="zh-CN" altLang="en-US" sz="4000" b="1" i="0" u="none" strike="noStrike" kern="1200" cap="none" spc="100" normalizeH="0" baseline="0" noProof="0" dirty="0" smtClean="0">
                <a:ln>
                  <a:noFill/>
                </a:ln>
                <a:solidFill>
                  <a:schemeClr val="tx2"/>
                </a:solidFill>
                <a:effectLst/>
                <a:uLnTx/>
                <a:uFillTx/>
                <a:latin typeface="黑体" panose="02010609060101010101" pitchFamily="2" charset="-122"/>
                <a:ea typeface="黑体" panose="02010609060101010101" pitchFamily="2" charset="-122"/>
                <a:cs typeface="+mn-cs"/>
              </a:rPr>
              <a:t>环保核查要点</a:t>
            </a:r>
            <a:br>
              <a:rPr kumimoji="0" lang="zh-CN" altLang="zh-CN" sz="3200" b="1" i="0" u="none" strike="noStrike" kern="1200" cap="none" spc="0" normalizeH="0" baseline="0" noProof="0" dirty="0" smtClean="0">
                <a:ln>
                  <a:noFill/>
                </a:ln>
                <a:solidFill>
                  <a:schemeClr val="tx2"/>
                </a:solidFill>
                <a:effectLst/>
                <a:uLnTx/>
                <a:uFillTx/>
                <a:latin typeface="黑体" panose="02010609060101010101" pitchFamily="2" charset="-122"/>
                <a:ea typeface="黑体" panose="02010609060101010101" pitchFamily="2" charset="-122"/>
                <a:cs typeface="+mn-cs"/>
              </a:rPr>
            </a:br>
            <a:endParaRPr kumimoji="0" lang="zh-CN" altLang="en-US" sz="3200" b="1" i="0" u="none" strike="noStrike" kern="0" cap="none" spc="0" normalizeH="0" baseline="0" noProof="0" dirty="0" smtClean="0">
              <a:ln>
                <a:noFill/>
              </a:ln>
              <a:solidFill>
                <a:schemeClr val="tx2"/>
              </a:solidFill>
              <a:effectLst/>
              <a:uLnTx/>
              <a:uFillTx/>
              <a:latin typeface="黑体" panose="02010609060101010101" pitchFamily="2" charset="-122"/>
              <a:ea typeface="黑体" panose="02010609060101010101" pitchFamily="2" charset="-122"/>
              <a:cs typeface="+mj-cs"/>
            </a:endParaRPr>
          </a:p>
        </p:txBody>
      </p:sp>
      <p:sp>
        <p:nvSpPr>
          <p:cNvPr id="3076" name="Text Box 6"/>
          <p:cNvSpPr txBox="1"/>
          <p:nvPr/>
        </p:nvSpPr>
        <p:spPr>
          <a:xfrm>
            <a:off x="1692275" y="6119813"/>
            <a:ext cx="549275" cy="92075"/>
          </a:xfrm>
          <a:prstGeom prst="rect">
            <a:avLst/>
          </a:prstGeom>
          <a:noFill/>
          <a:ln w="9525">
            <a:noFill/>
          </a:ln>
        </p:spPr>
        <p:txBody>
          <a:bodyPr vert="eaVert" wrap="none">
            <a:spAutoFit/>
          </a:bodyPr>
          <a:p>
            <a:pPr eaLnBrk="0" hangingPunct="0"/>
            <a:endParaRPr lang="zh-CN" altLang="zh-CN" dirty="0">
              <a:latin typeface="黑体" panose="02010609060101010101" pitchFamily="2" charset="-122"/>
              <a:ea typeface="黑体" panose="02010609060101010101" pitchFamily="2" charset="-122"/>
            </a:endParaRPr>
          </a:p>
        </p:txBody>
      </p:sp>
      <p:sp>
        <p:nvSpPr>
          <p:cNvPr id="3" name="文本框 2" descr="7b0a2020202022776f7264617274223a20227b5c2269645c223a32353030343531362c5c227469645c223a31333439377d220a7d0a"/>
          <p:cNvSpPr txBox="1"/>
          <p:nvPr>
            <p:custDataLst>
              <p:tags r:id="rId1"/>
            </p:custDataLst>
          </p:nvPr>
        </p:nvSpPr>
        <p:spPr>
          <a:xfrm>
            <a:off x="755650" y="4165466"/>
            <a:ext cx="2364740" cy="477520"/>
          </a:xfrm>
          <a:prstGeom prst="rect">
            <a:avLst/>
          </a:prstGeom>
          <a:solidFill>
            <a:schemeClr val="accent3">
              <a:lumMod val="75000"/>
            </a:schemeClr>
          </a:solidFill>
        </p:spPr>
        <p:txBody>
          <a:bodyPr wrap="square" rtlCol="0">
            <a:noAutofit/>
            <a:scene3d>
              <a:camera prst="orthographicFront"/>
              <a:lightRig rig="threePt" dir="t"/>
            </a:scene3d>
          </a:bodyPr>
          <a:lstStyle/>
          <a:p>
            <a:pPr algn="dist"/>
            <a:r>
              <a:rPr lang="zh-CN" altLang="en-US" sz="2400" b="1" dirty="0">
                <a:solidFill>
                  <a:schemeClr val="lt1"/>
                </a:solidFill>
                <a:effectLst/>
                <a:latin typeface="微软雅黑" panose="020B0503020204020204" charset="-122"/>
                <a:ea typeface="微软雅黑" panose="020B0503020204020204" charset="-122"/>
              </a:rPr>
              <a:t>博富特咨询</a:t>
            </a:r>
            <a:r>
              <a:rPr lang="en-US" altLang="zh-CN" sz="2400" b="1" dirty="0">
                <a:solidFill>
                  <a:schemeClr val="lt1"/>
                </a:solidFill>
                <a:effectLst/>
                <a:latin typeface="微软雅黑" panose="020B0503020204020204" charset="-122"/>
                <a:ea typeface="微软雅黑" panose="020B0503020204020204" charset="-122"/>
              </a:rPr>
              <a:t> </a:t>
            </a:r>
            <a:endParaRPr lang="en-US" altLang="zh-CN" sz="2400" b="1" dirty="0">
              <a:solidFill>
                <a:schemeClr val="lt1"/>
              </a:solidFill>
              <a:effectLst/>
              <a:latin typeface="微软雅黑" panose="020B0503020204020204" charset="-122"/>
              <a:ea typeface="微软雅黑" panose="020B0503020204020204" charset="-122"/>
            </a:endParaRPr>
          </a:p>
        </p:txBody>
      </p:sp>
      <p:sp>
        <p:nvSpPr>
          <p:cNvPr id="8" name="椭圆 7"/>
          <p:cNvSpPr/>
          <p:nvPr>
            <p:custDataLst>
              <p:tags r:id="rId2"/>
            </p:custDataLst>
          </p:nvPr>
        </p:nvSpPr>
        <p:spPr>
          <a:xfrm>
            <a:off x="305650" y="5413397"/>
            <a:ext cx="900000" cy="900000"/>
          </a:xfrm>
          <a:prstGeom prst="ellipse">
            <a:avLst/>
          </a:prstGeom>
          <a:solidFill>
            <a:schemeClr val="accent4"/>
          </a:solidFill>
          <a:ln>
            <a:solidFill>
              <a:schemeClr val="lt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zh-CN" altLang="en-US" b="1">
                <a:solidFill>
                  <a:schemeClr val="bg1"/>
                </a:solidFill>
              </a:rPr>
              <a:t>全面</a:t>
            </a:r>
            <a:endParaRPr lang="zh-CN" altLang="en-US" b="1">
              <a:solidFill>
                <a:schemeClr val="bg1"/>
              </a:solidFill>
            </a:endParaRPr>
          </a:p>
        </p:txBody>
      </p:sp>
      <p:sp>
        <p:nvSpPr>
          <p:cNvPr id="9" name="椭圆 8"/>
          <p:cNvSpPr/>
          <p:nvPr>
            <p:custDataLst>
              <p:tags r:id="rId3"/>
            </p:custDataLst>
          </p:nvPr>
        </p:nvSpPr>
        <p:spPr>
          <a:xfrm>
            <a:off x="1548765" y="5414010"/>
            <a:ext cx="900000" cy="900000"/>
          </a:xfrm>
          <a:prstGeom prst="ellipse">
            <a:avLst/>
          </a:prstGeom>
          <a:solidFill>
            <a:schemeClr val="accent5"/>
          </a:solidFill>
          <a:ln>
            <a:solidFill>
              <a:schemeClr val="lt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zh-CN" altLang="en-US" b="1">
                <a:solidFill>
                  <a:schemeClr val="dk1">
                    <a:lumMod val="85000"/>
                    <a:lumOff val="15000"/>
                  </a:schemeClr>
                </a:solidFill>
              </a:rPr>
              <a:t>专业</a:t>
            </a:r>
            <a:endParaRPr lang="zh-CN" altLang="en-US" b="1">
              <a:solidFill>
                <a:schemeClr val="dk1">
                  <a:lumMod val="85000"/>
                  <a:lumOff val="15000"/>
                </a:schemeClr>
              </a:solidFill>
            </a:endParaRPr>
          </a:p>
        </p:txBody>
      </p:sp>
      <p:sp>
        <p:nvSpPr>
          <p:cNvPr id="10" name="椭圆 9"/>
          <p:cNvSpPr/>
          <p:nvPr>
            <p:custDataLst>
              <p:tags r:id="rId4"/>
            </p:custDataLst>
          </p:nvPr>
        </p:nvSpPr>
        <p:spPr>
          <a:xfrm>
            <a:off x="2791880" y="5413397"/>
            <a:ext cx="900000" cy="900000"/>
          </a:xfrm>
          <a:prstGeom prst="ellipse">
            <a:avLst/>
          </a:prstGeom>
          <a:solidFill>
            <a:schemeClr val="accent2"/>
          </a:solidFill>
          <a:ln>
            <a:solidFill>
              <a:schemeClr val="lt1"/>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zh-CN" altLang="en-US" b="1">
                <a:solidFill>
                  <a:schemeClr val="dk1">
                    <a:lumMod val="85000"/>
                    <a:lumOff val="15000"/>
                  </a:schemeClr>
                </a:solidFill>
              </a:rPr>
              <a:t>实用</a:t>
            </a:r>
            <a:endParaRPr lang="zh-CN" altLang="en-US" b="1">
              <a:solidFill>
                <a:schemeClr val="dk1">
                  <a:lumMod val="85000"/>
                  <a:lumOff val="15000"/>
                </a:schemeClr>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AutoShape 24"/>
          <p:cNvSpPr/>
          <p:nvPr/>
        </p:nvSpPr>
        <p:spPr>
          <a:xfrm>
            <a:off x="539750" y="1403350"/>
            <a:ext cx="682625" cy="4791075"/>
          </a:xfrm>
          <a:prstGeom prst="can">
            <a:avLst>
              <a:gd name="adj" fmla="val 39120"/>
            </a:avLst>
          </a:prstGeom>
          <a:gradFill rotWithShape="1">
            <a:gsLst>
              <a:gs pos="0">
                <a:srgbClr val="2F5E76"/>
              </a:gs>
              <a:gs pos="50000">
                <a:srgbClr val="66CCFF"/>
              </a:gs>
              <a:gs pos="100000">
                <a:srgbClr val="2F5E76"/>
              </a:gs>
            </a:gsLst>
            <a:lin ang="0" scaled="1"/>
            <a:tileRect/>
          </a:gradFill>
          <a:ln w="9525">
            <a:noFill/>
          </a:ln>
        </p:spPr>
        <p:txBody>
          <a:bodyPr vert="eaVert" wrap="none" anchor="ctr" anchorCtr="0"/>
          <a:p>
            <a:r>
              <a:rPr lang="zh-CN" altLang="en-US" dirty="0">
                <a:solidFill>
                  <a:schemeClr val="bg1"/>
                </a:solidFill>
                <a:latin typeface="宋体" panose="02010600030101010101" pitchFamily="2" charset="-122"/>
              </a:rPr>
              <a:t>      </a:t>
            </a:r>
            <a:r>
              <a:rPr lang="zh-CN" altLang="en-US" dirty="0">
                <a:solidFill>
                  <a:srgbClr val="FF0000"/>
                </a:solidFill>
                <a:latin typeface="宋体" panose="02010600030101010101" pitchFamily="2" charset="-122"/>
              </a:rPr>
              <a:t>资料收集</a:t>
            </a:r>
            <a:endParaRPr lang="en-US" altLang="zh-CN" dirty="0">
              <a:solidFill>
                <a:srgbClr val="FF0000"/>
              </a:solidFill>
              <a:latin typeface="宋体" panose="02010600030101010101" pitchFamily="2" charset="-122"/>
            </a:endParaRPr>
          </a:p>
        </p:txBody>
      </p:sp>
      <p:sp>
        <p:nvSpPr>
          <p:cNvPr id="14" name="Line 25"/>
          <p:cNvSpPr/>
          <p:nvPr/>
        </p:nvSpPr>
        <p:spPr>
          <a:xfrm>
            <a:off x="1179513" y="3384550"/>
            <a:ext cx="215900" cy="0"/>
          </a:xfrm>
          <a:prstGeom prst="line">
            <a:avLst/>
          </a:prstGeom>
          <a:ln w="9525" cap="flat" cmpd="sng">
            <a:solidFill>
              <a:srgbClr val="808080"/>
            </a:solidFill>
            <a:prstDash val="solid"/>
            <a:headEnd type="none" w="med" len="med"/>
            <a:tailEnd type="none" w="med" len="med"/>
          </a:ln>
        </p:spPr>
      </p:sp>
      <p:sp>
        <p:nvSpPr>
          <p:cNvPr id="12292" name="Rectangle 28"/>
          <p:cNvSpPr/>
          <p:nvPr/>
        </p:nvSpPr>
        <p:spPr>
          <a:xfrm>
            <a:off x="1397000" y="1389063"/>
            <a:ext cx="7278688" cy="4897437"/>
          </a:xfrm>
          <a:prstGeom prst="rect">
            <a:avLst/>
          </a:prstGeom>
          <a:gradFill rotWithShape="0">
            <a:gsLst>
              <a:gs pos="0">
                <a:srgbClr val="FFFFFF">
                  <a:alpha val="89998"/>
                </a:srgbClr>
              </a:gs>
              <a:gs pos="100000">
                <a:srgbClr val="33CCFF">
                  <a:alpha val="60001"/>
                </a:srgbClr>
              </a:gs>
            </a:gsLst>
            <a:lin ang="2700000" scaled="1"/>
            <a:tileRect/>
          </a:gradFill>
          <a:ln w="9525" cap="flat" cmpd="sng">
            <a:prstDash val="solid"/>
            <a:miter/>
            <a:headEnd type="none" w="med" len="med"/>
            <a:tailEnd type="none" w="med" len="med"/>
          </a:ln>
          <a:scene3d>
            <a:camera prst="legacyObliqueTopRight">
              <a:rot lat="0" lon="0" rev="0"/>
            </a:camera>
            <a:lightRig rig="legacyFlat4" dir="b"/>
          </a:scene3d>
          <a:sp3d extrusionH="100000" prstMaterial="legacyMatte">
            <a:bevelT w="13500" h="13500" prst="angle"/>
            <a:bevelB w="13500" h="13500" prst="angle"/>
            <a:extrusionClr>
              <a:srgbClr val="66CCFF"/>
            </a:extrusionClr>
          </a:sp3d>
        </p:spPr>
        <p:txBody>
          <a:bodyPr wrap="none" anchor="ctr" anchorCtr="0">
            <a:flatTx/>
          </a:bodyPr>
          <a:p>
            <a:endParaRPr lang="zh-CN" altLang="en-US" dirty="0">
              <a:solidFill>
                <a:srgbClr val="FFFF00"/>
              </a:solidFill>
              <a:latin typeface="黑体" panose="02010609060101010101" pitchFamily="2" charset="-122"/>
            </a:endParaRPr>
          </a:p>
        </p:txBody>
      </p:sp>
      <p:sp>
        <p:nvSpPr>
          <p:cNvPr id="12293" name="Text Box 59"/>
          <p:cNvSpPr txBox="1"/>
          <p:nvPr/>
        </p:nvSpPr>
        <p:spPr>
          <a:xfrm>
            <a:off x="4286250" y="1436688"/>
            <a:ext cx="4429125" cy="396875"/>
          </a:xfrm>
          <a:prstGeom prst="rect">
            <a:avLst/>
          </a:prstGeom>
          <a:noFill/>
          <a:ln w="9525">
            <a:noFill/>
          </a:ln>
        </p:spPr>
        <p:txBody>
          <a:bodyPr>
            <a:spAutoFit/>
          </a:bodyPr>
          <a:p>
            <a:r>
              <a:rPr lang="zh-CN" altLang="en-US" sz="2000" b="1" dirty="0">
                <a:latin typeface="黑体" panose="02010609060101010101" pitchFamily="2" charset="-122"/>
              </a:rPr>
              <a:t>    </a:t>
            </a:r>
            <a:endParaRPr lang="en-US" altLang="zh-CN" sz="2000" b="1" dirty="0">
              <a:latin typeface="黑体" panose="02010609060101010101" pitchFamily="2" charset="-122"/>
            </a:endParaRPr>
          </a:p>
        </p:txBody>
      </p:sp>
      <p:sp>
        <p:nvSpPr>
          <p:cNvPr id="10246" name="Text Box 5"/>
          <p:cNvSpPr txBox="1">
            <a:spLocks noChangeArrowheads="1"/>
          </p:cNvSpPr>
          <p:nvPr/>
        </p:nvSpPr>
        <p:spPr bwMode="auto">
          <a:xfrm>
            <a:off x="468313" y="404813"/>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2.1</a:t>
            </a:r>
            <a:r>
              <a:rPr kumimoji="0" lang="en-US" altLang="zh-CN"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资料收集</a:t>
            </a:r>
            <a:endParaRPr kumimoji="0" lang="zh-CN" altLang="en-US"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10247" name="Rectangle 13"/>
          <p:cNvSpPr>
            <a:spLocks noChangeArrowheads="1"/>
          </p:cNvSpPr>
          <p:nvPr/>
        </p:nvSpPr>
        <p:spPr bwMode="auto">
          <a:xfrm>
            <a:off x="1528763" y="1390650"/>
            <a:ext cx="6948488" cy="4914900"/>
          </a:xfrm>
          <a:prstGeom prst="rect">
            <a:avLst/>
          </a:prstGeom>
          <a:noFill/>
          <a:ln w="9525">
            <a:noFill/>
            <a:miter lim="800000"/>
          </a:ln>
        </p:spPr>
        <p:txBody>
          <a:bodyPr>
            <a:spAutoFit/>
          </a:bodyPr>
          <a:lstStyle/>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通过官方、企业相关媒体，收集企业固废产生、处理处置方面的信息披露信息，了解遵守环保法律法规的情况;</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行业与当地对工业固废产生、收集、运输、处理处置相关的最新法规、标准和规范</a:t>
            </a:r>
            <a:r>
              <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endPar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企业各条生产线工艺流程及固体废物产生环节、性质、产生量、综合利用量、处理处置量等;</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一般工业固体废物及危险废物处理处置方法、处理设施情况等</a:t>
            </a:r>
            <a:r>
              <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一般工业固体废物及危险废物处理处置设施在相关标准设定范围内的最大距离的环境敏感点分布情况</a:t>
            </a:r>
            <a:r>
              <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000000"/>
                                          </p:val>
                                        </p:tav>
                                        <p:tav tm="100000">
                                          <p:val>
                                            <p:strVal val="#ppt_w"/>
                                          </p:val>
                                        </p:tav>
                                      </p:tavLst>
                                    </p:anim>
                                    <p:anim calcmode="lin" valueType="num">
                                      <p:cBhvr>
                                        <p:cTn id="8" dur="500" fill="hold"/>
                                        <p:tgtEl>
                                          <p:spTgt spid="13"/>
                                        </p:tgtEl>
                                        <p:attrNameLst>
                                          <p:attrName>ppt_h</p:attrName>
                                        </p:attrNameLst>
                                      </p:cBhvr>
                                      <p:tavLst>
                                        <p:tav tm="0">
                                          <p:val>
                                            <p:fltVal val="0.000000"/>
                                          </p:val>
                                        </p:tav>
                                        <p:tav tm="100000">
                                          <p:val>
                                            <p:strVal val="#ppt_h"/>
                                          </p:val>
                                        </p:tav>
                                      </p:tavLst>
                                    </p:anim>
                                    <p:anim calcmode="lin" valueType="num">
                                      <p:cBhvr>
                                        <p:cTn id="9" dur="500" fill="hold"/>
                                        <p:tgtEl>
                                          <p:spTgt spid="13"/>
                                        </p:tgtEl>
                                        <p:attrNameLst>
                                          <p:attrName>style.rotation</p:attrName>
                                        </p:attrNameLst>
                                      </p:cBhvr>
                                      <p:tavLst>
                                        <p:tav tm="0">
                                          <p:val>
                                            <p:fltVal val="360.000000"/>
                                          </p:val>
                                        </p:tav>
                                        <p:tav tm="100000">
                                          <p:val>
                                            <p:fltVal val="0.000000"/>
                                          </p:val>
                                        </p:tav>
                                      </p:tavLst>
                                    </p:anim>
                                    <p:animEffect transition="in" filter="fade">
                                      <p:cBhvr>
                                        <p:cTn id="10" dur="500"/>
                                        <p:tgtEl>
                                          <p:spTgt spid="13"/>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000000"/>
                                          </p:val>
                                        </p:tav>
                                        <p:tav tm="100000">
                                          <p:val>
                                            <p:strVal val="#ppt_w"/>
                                          </p:val>
                                        </p:tav>
                                      </p:tavLst>
                                    </p:anim>
                                    <p:anim calcmode="lin" valueType="num">
                                      <p:cBhvr>
                                        <p:cTn id="14" dur="500" fill="hold"/>
                                        <p:tgtEl>
                                          <p:spTgt spid="14"/>
                                        </p:tgtEl>
                                        <p:attrNameLst>
                                          <p:attrName>ppt_h</p:attrName>
                                        </p:attrNameLst>
                                      </p:cBhvr>
                                      <p:tavLst>
                                        <p:tav tm="0">
                                          <p:val>
                                            <p:fltVal val="0.000000"/>
                                          </p:val>
                                        </p:tav>
                                        <p:tav tm="100000">
                                          <p:val>
                                            <p:strVal val="#ppt_h"/>
                                          </p:val>
                                        </p:tav>
                                      </p:tavLst>
                                    </p:anim>
                                    <p:anim calcmode="lin" valueType="num">
                                      <p:cBhvr>
                                        <p:cTn id="15" dur="500" fill="hold"/>
                                        <p:tgtEl>
                                          <p:spTgt spid="14"/>
                                        </p:tgtEl>
                                        <p:attrNameLst>
                                          <p:attrName>style.rotation</p:attrName>
                                        </p:attrNameLst>
                                      </p:cBhvr>
                                      <p:tavLst>
                                        <p:tav tm="0">
                                          <p:val>
                                            <p:fltVal val="360.000000"/>
                                          </p:val>
                                        </p:tav>
                                        <p:tav tm="100000">
                                          <p:val>
                                            <p:fltVal val="0.000000"/>
                                          </p:val>
                                        </p:tav>
                                      </p:tavLst>
                                    </p:anim>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AutoShape 24"/>
          <p:cNvSpPr/>
          <p:nvPr/>
        </p:nvSpPr>
        <p:spPr>
          <a:xfrm>
            <a:off x="539750" y="1260475"/>
            <a:ext cx="682625" cy="4791075"/>
          </a:xfrm>
          <a:prstGeom prst="can">
            <a:avLst>
              <a:gd name="adj" fmla="val 39120"/>
            </a:avLst>
          </a:prstGeom>
          <a:gradFill rotWithShape="1">
            <a:gsLst>
              <a:gs pos="0">
                <a:srgbClr val="2F5E76"/>
              </a:gs>
              <a:gs pos="50000">
                <a:srgbClr val="66CCFF"/>
              </a:gs>
              <a:gs pos="100000">
                <a:srgbClr val="2F5E76"/>
              </a:gs>
            </a:gsLst>
            <a:lin ang="0" scaled="1"/>
            <a:tileRect/>
          </a:gradFill>
          <a:ln w="9525">
            <a:noFill/>
          </a:ln>
        </p:spPr>
        <p:txBody>
          <a:bodyPr vert="eaVert" wrap="none" anchor="ctr" anchorCtr="0"/>
          <a:p>
            <a:r>
              <a:rPr lang="zh-CN" altLang="en-US" dirty="0">
                <a:solidFill>
                  <a:schemeClr val="bg1"/>
                </a:solidFill>
                <a:latin typeface="宋体" panose="02010600030101010101" pitchFamily="2" charset="-122"/>
              </a:rPr>
              <a:t>      </a:t>
            </a:r>
            <a:r>
              <a:rPr lang="zh-CN" altLang="en-US" dirty="0">
                <a:solidFill>
                  <a:srgbClr val="FF0000"/>
                </a:solidFill>
                <a:latin typeface="宋体" panose="02010600030101010101" pitchFamily="2" charset="-122"/>
              </a:rPr>
              <a:t>资料收集</a:t>
            </a:r>
            <a:endParaRPr lang="en-US" altLang="zh-CN" dirty="0">
              <a:solidFill>
                <a:srgbClr val="FF0000"/>
              </a:solidFill>
              <a:latin typeface="宋体" panose="02010600030101010101" pitchFamily="2" charset="-122"/>
            </a:endParaRPr>
          </a:p>
        </p:txBody>
      </p:sp>
      <p:sp>
        <p:nvSpPr>
          <p:cNvPr id="14" name="Line 25"/>
          <p:cNvSpPr/>
          <p:nvPr/>
        </p:nvSpPr>
        <p:spPr>
          <a:xfrm>
            <a:off x="1179513" y="3241675"/>
            <a:ext cx="215900" cy="0"/>
          </a:xfrm>
          <a:prstGeom prst="line">
            <a:avLst/>
          </a:prstGeom>
          <a:ln w="9525" cap="flat" cmpd="sng">
            <a:solidFill>
              <a:srgbClr val="808080"/>
            </a:solidFill>
            <a:prstDash val="solid"/>
            <a:headEnd type="none" w="med" len="med"/>
            <a:tailEnd type="none" w="med" len="med"/>
          </a:ln>
        </p:spPr>
      </p:sp>
      <p:sp>
        <p:nvSpPr>
          <p:cNvPr id="13316" name="Rectangle 28"/>
          <p:cNvSpPr/>
          <p:nvPr/>
        </p:nvSpPr>
        <p:spPr>
          <a:xfrm>
            <a:off x="1397000" y="1052513"/>
            <a:ext cx="7135813" cy="5329237"/>
          </a:xfrm>
          <a:prstGeom prst="rect">
            <a:avLst/>
          </a:prstGeom>
          <a:gradFill rotWithShape="0">
            <a:gsLst>
              <a:gs pos="0">
                <a:srgbClr val="FFFFFF">
                  <a:alpha val="89998"/>
                </a:srgbClr>
              </a:gs>
              <a:gs pos="100000">
                <a:srgbClr val="33CCFF">
                  <a:alpha val="60001"/>
                </a:srgbClr>
              </a:gs>
            </a:gsLst>
            <a:lin ang="2700000" scaled="1"/>
            <a:tileRect/>
          </a:gradFill>
          <a:ln w="9525" cap="flat" cmpd="sng">
            <a:prstDash val="solid"/>
            <a:miter/>
            <a:headEnd type="none" w="med" len="med"/>
            <a:tailEnd type="none" w="med" len="med"/>
          </a:ln>
          <a:scene3d>
            <a:camera prst="legacyObliqueTopRight">
              <a:rot lat="0" lon="0" rev="0"/>
            </a:camera>
            <a:lightRig rig="legacyFlat4" dir="b"/>
          </a:scene3d>
          <a:sp3d extrusionH="100000" prstMaterial="legacyMatte">
            <a:bevelT w="13500" h="13500" prst="angle"/>
            <a:bevelB w="13500" h="13500" prst="angle"/>
            <a:extrusionClr>
              <a:srgbClr val="66CCFF"/>
            </a:extrusionClr>
          </a:sp3d>
        </p:spPr>
        <p:txBody>
          <a:bodyPr wrap="none" anchor="ctr" anchorCtr="0">
            <a:flatTx/>
          </a:bodyPr>
          <a:p>
            <a:endParaRPr lang="zh-CN" altLang="en-US" dirty="0">
              <a:solidFill>
                <a:srgbClr val="FFFF00"/>
              </a:solidFill>
              <a:latin typeface="黑体" panose="02010609060101010101" pitchFamily="2" charset="-122"/>
            </a:endParaRPr>
          </a:p>
        </p:txBody>
      </p:sp>
      <p:sp>
        <p:nvSpPr>
          <p:cNvPr id="13317" name="Text Box 59"/>
          <p:cNvSpPr txBox="1"/>
          <p:nvPr/>
        </p:nvSpPr>
        <p:spPr>
          <a:xfrm>
            <a:off x="4286250" y="1100138"/>
            <a:ext cx="4429125" cy="396875"/>
          </a:xfrm>
          <a:prstGeom prst="rect">
            <a:avLst/>
          </a:prstGeom>
          <a:noFill/>
          <a:ln w="9525">
            <a:noFill/>
          </a:ln>
        </p:spPr>
        <p:txBody>
          <a:bodyPr>
            <a:spAutoFit/>
          </a:bodyPr>
          <a:p>
            <a:r>
              <a:rPr lang="zh-CN" altLang="en-US" sz="2000" b="1" dirty="0">
                <a:latin typeface="黑体" panose="02010609060101010101" pitchFamily="2" charset="-122"/>
              </a:rPr>
              <a:t>    </a:t>
            </a:r>
            <a:endParaRPr lang="en-US" altLang="zh-CN" sz="2000" b="1" dirty="0">
              <a:latin typeface="黑体" panose="02010609060101010101" pitchFamily="2" charset="-122"/>
            </a:endParaRPr>
          </a:p>
        </p:txBody>
      </p:sp>
      <p:sp>
        <p:nvSpPr>
          <p:cNvPr id="11270" name="Rectangle 13"/>
          <p:cNvSpPr>
            <a:spLocks noChangeArrowheads="1"/>
          </p:cNvSpPr>
          <p:nvPr/>
        </p:nvSpPr>
        <p:spPr bwMode="auto">
          <a:xfrm>
            <a:off x="1511300" y="1030288"/>
            <a:ext cx="6948488" cy="5354638"/>
          </a:xfrm>
          <a:prstGeom prst="rect">
            <a:avLst/>
          </a:prstGeom>
          <a:noFill/>
          <a:ln w="9525">
            <a:noFill/>
            <a:miter lim="800000"/>
          </a:ln>
        </p:spPr>
        <p:txBody>
          <a:bodyPr>
            <a:spAutoFit/>
          </a:bodyPr>
          <a:lstStyle/>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排污申报、排污许可证和缴费情况;</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工业固体废物的鉴别鉴定报告；</a:t>
            </a:r>
            <a:endPar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如企业配套一般工业固体废物和危险废物填埋场、焚烧场，需提供相关（渗滤液、废气、地下水、噪声等）监测报告;</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一般工业固体废物和危险废物综合利用和处理处置合同（协议）、危险废物综合利用和处理处置企业的资质证书、历次危险废物转移联单；</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一般工业固体废物和危险废物管理相关的环境管理制度和环境风险预案；</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可研、环评（包括批复）、竣工环保验收（包括批复）中关于固废处理处置相关章节。</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000000"/>
                                          </p:val>
                                        </p:tav>
                                        <p:tav tm="100000">
                                          <p:val>
                                            <p:strVal val="#ppt_w"/>
                                          </p:val>
                                        </p:tav>
                                      </p:tavLst>
                                    </p:anim>
                                    <p:anim calcmode="lin" valueType="num">
                                      <p:cBhvr>
                                        <p:cTn id="8" dur="500" fill="hold"/>
                                        <p:tgtEl>
                                          <p:spTgt spid="13"/>
                                        </p:tgtEl>
                                        <p:attrNameLst>
                                          <p:attrName>ppt_h</p:attrName>
                                        </p:attrNameLst>
                                      </p:cBhvr>
                                      <p:tavLst>
                                        <p:tav tm="0">
                                          <p:val>
                                            <p:fltVal val="0.000000"/>
                                          </p:val>
                                        </p:tav>
                                        <p:tav tm="100000">
                                          <p:val>
                                            <p:strVal val="#ppt_h"/>
                                          </p:val>
                                        </p:tav>
                                      </p:tavLst>
                                    </p:anim>
                                    <p:anim calcmode="lin" valueType="num">
                                      <p:cBhvr>
                                        <p:cTn id="9" dur="500" fill="hold"/>
                                        <p:tgtEl>
                                          <p:spTgt spid="13"/>
                                        </p:tgtEl>
                                        <p:attrNameLst>
                                          <p:attrName>style.rotation</p:attrName>
                                        </p:attrNameLst>
                                      </p:cBhvr>
                                      <p:tavLst>
                                        <p:tav tm="0">
                                          <p:val>
                                            <p:fltVal val="360.000000"/>
                                          </p:val>
                                        </p:tav>
                                        <p:tav tm="100000">
                                          <p:val>
                                            <p:fltVal val="0.000000"/>
                                          </p:val>
                                        </p:tav>
                                      </p:tavLst>
                                    </p:anim>
                                    <p:animEffect transition="in" filter="fade">
                                      <p:cBhvr>
                                        <p:cTn id="10" dur="500"/>
                                        <p:tgtEl>
                                          <p:spTgt spid="13"/>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000000"/>
                                          </p:val>
                                        </p:tav>
                                        <p:tav tm="100000">
                                          <p:val>
                                            <p:strVal val="#ppt_w"/>
                                          </p:val>
                                        </p:tav>
                                      </p:tavLst>
                                    </p:anim>
                                    <p:anim calcmode="lin" valueType="num">
                                      <p:cBhvr>
                                        <p:cTn id="14" dur="500" fill="hold"/>
                                        <p:tgtEl>
                                          <p:spTgt spid="14"/>
                                        </p:tgtEl>
                                        <p:attrNameLst>
                                          <p:attrName>ppt_h</p:attrName>
                                        </p:attrNameLst>
                                      </p:cBhvr>
                                      <p:tavLst>
                                        <p:tav tm="0">
                                          <p:val>
                                            <p:fltVal val="0.000000"/>
                                          </p:val>
                                        </p:tav>
                                        <p:tav tm="100000">
                                          <p:val>
                                            <p:strVal val="#ppt_h"/>
                                          </p:val>
                                        </p:tav>
                                      </p:tavLst>
                                    </p:anim>
                                    <p:anim calcmode="lin" valueType="num">
                                      <p:cBhvr>
                                        <p:cTn id="15" dur="500" fill="hold"/>
                                        <p:tgtEl>
                                          <p:spTgt spid="14"/>
                                        </p:tgtEl>
                                        <p:attrNameLst>
                                          <p:attrName>style.rotation</p:attrName>
                                        </p:attrNameLst>
                                      </p:cBhvr>
                                      <p:tavLst>
                                        <p:tav tm="0">
                                          <p:val>
                                            <p:fltVal val="360.000000"/>
                                          </p:val>
                                        </p:tav>
                                        <p:tav tm="100000">
                                          <p:val>
                                            <p:fltVal val="0.000000"/>
                                          </p:val>
                                        </p:tav>
                                      </p:tavLst>
                                    </p:anim>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Rectangle 31"/>
          <p:cNvSpPr/>
          <p:nvPr/>
        </p:nvSpPr>
        <p:spPr>
          <a:xfrm>
            <a:off x="468313" y="995363"/>
            <a:ext cx="8107362" cy="1938337"/>
          </a:xfrm>
          <a:prstGeom prst="rect">
            <a:avLst/>
          </a:prstGeom>
          <a:noFill/>
          <a:ln w="9525">
            <a:noFill/>
          </a:ln>
        </p:spPr>
        <p:txBody>
          <a:bodyPr>
            <a:spAutoFit/>
          </a:bodyPr>
          <a:p>
            <a:pPr>
              <a:lnSpc>
                <a:spcPct val="150000"/>
              </a:lnSpc>
              <a:buNone/>
            </a:pPr>
            <a:r>
              <a:rPr lang="zh-CN" altLang="en-US" sz="2000" dirty="0">
                <a:solidFill>
                  <a:schemeClr val="tx1"/>
                </a:solidFill>
                <a:latin typeface="黑体" panose="02010609060101010101" pitchFamily="2" charset="-122"/>
                <a:ea typeface="黑体" panose="02010609060101010101" pitchFamily="2" charset="-122"/>
              </a:rPr>
              <a:t>  （</a:t>
            </a:r>
            <a:r>
              <a:rPr lang="en-US" altLang="zh-CN" sz="2000" dirty="0">
                <a:solidFill>
                  <a:schemeClr val="tx1"/>
                </a:solidFill>
                <a:latin typeface="黑体" panose="02010609060101010101" pitchFamily="2" charset="-122"/>
                <a:ea typeface="黑体" panose="02010609060101010101" pitchFamily="2" charset="-122"/>
              </a:rPr>
              <a:t>1</a:t>
            </a:r>
            <a:r>
              <a:rPr lang="zh-CN" altLang="en-US" sz="2000" dirty="0">
                <a:solidFill>
                  <a:schemeClr val="tx1"/>
                </a:solidFill>
                <a:latin typeface="黑体" panose="02010609060101010101" pitchFamily="2" charset="-122"/>
                <a:ea typeface="黑体" panose="02010609060101010101" pitchFamily="2" charset="-122"/>
              </a:rPr>
              <a:t>）固体废物性质的判定</a:t>
            </a:r>
            <a:endParaRPr lang="zh-CN" altLang="en-US" sz="2000" dirty="0">
              <a:solidFill>
                <a:schemeClr val="tx1"/>
              </a:solidFill>
              <a:latin typeface="黑体" panose="02010609060101010101" pitchFamily="2" charset="-122"/>
              <a:ea typeface="黑体" panose="02010609060101010101" pitchFamily="2" charset="-122"/>
            </a:endParaRPr>
          </a:p>
          <a:p>
            <a:pPr>
              <a:lnSpc>
                <a:spcPct val="150000"/>
              </a:lnSpc>
              <a:buNone/>
            </a:pPr>
            <a:r>
              <a:rPr lang="zh-CN" altLang="en-US" sz="2000" dirty="0">
                <a:solidFill>
                  <a:schemeClr val="tx1"/>
                </a:solidFill>
                <a:latin typeface="黑体" panose="02010609060101010101" pitchFamily="2" charset="-122"/>
                <a:ea typeface="黑体" panose="02010609060101010101" pitchFamily="2" charset="-122"/>
              </a:rPr>
              <a:t>    依据国家危废名录、项目环评文件和行业规范判定各种固体废物的性质（含放射性的固体，需测定其放射性等级）；无法判定的固体废物，需要求企业委托有资质的单位进行鉴定，确定其性质。</a:t>
            </a:r>
            <a:endParaRPr lang="zh-CN" altLang="en-US" sz="2000" dirty="0">
              <a:solidFill>
                <a:schemeClr val="tx1"/>
              </a:solidFill>
              <a:latin typeface="黑体" panose="02010609060101010101" pitchFamily="2" charset="-122"/>
              <a:ea typeface="黑体" panose="02010609060101010101" pitchFamily="2" charset="-122"/>
            </a:endParaRPr>
          </a:p>
        </p:txBody>
      </p:sp>
      <p:sp>
        <p:nvSpPr>
          <p:cNvPr id="14339" name="Rectangle 483"/>
          <p:cNvSpPr/>
          <p:nvPr/>
        </p:nvSpPr>
        <p:spPr>
          <a:xfrm>
            <a:off x="395288" y="1052513"/>
            <a:ext cx="8358187" cy="1828800"/>
          </a:xfrm>
          <a:prstGeom prst="rect">
            <a:avLst/>
          </a:prstGeom>
          <a:noFill/>
          <a:ln w="19050">
            <a:noFill/>
          </a:ln>
        </p:spPr>
        <p:txBody>
          <a:bodyPr>
            <a:spAutoFit/>
          </a:bodyPr>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en-US" altLang="zh-CN" sz="25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None/>
            </a:pPr>
            <a:endParaRPr lang="zh-CN" altLang="en-US" sz="2500" dirty="0">
              <a:solidFill>
                <a:schemeClr val="tx1"/>
              </a:solidFill>
              <a:latin typeface="黑体" panose="02010609060101010101" pitchFamily="2" charset="-122"/>
              <a:ea typeface="黑体" panose="02010609060101010101" pitchFamily="2" charset="-122"/>
            </a:endParaRPr>
          </a:p>
        </p:txBody>
      </p:sp>
      <p:sp>
        <p:nvSpPr>
          <p:cNvPr id="12292" name="Text Box 5"/>
          <p:cNvSpPr txBox="1">
            <a:spLocks noChangeArrowheads="1"/>
          </p:cNvSpPr>
          <p:nvPr/>
        </p:nvSpPr>
        <p:spPr bwMode="auto">
          <a:xfrm>
            <a:off x="395288" y="333375"/>
            <a:ext cx="24622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2.2</a:t>
            </a:r>
            <a:r>
              <a:rPr kumimoji="0" lang="en-US" altLang="zh-CN"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初步分析</a:t>
            </a:r>
            <a:endParaRPr kumimoji="0" lang="zh-CN" altLang="en-US" sz="28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graphicFrame>
        <p:nvGraphicFramePr>
          <p:cNvPr id="7" name="表格 6"/>
          <p:cNvGraphicFramePr>
            <a:graphicFrameLocks noGrp="1"/>
          </p:cNvGraphicFramePr>
          <p:nvPr/>
        </p:nvGraphicFramePr>
        <p:xfrm>
          <a:off x="971550" y="3440113"/>
          <a:ext cx="7345363" cy="1463675"/>
        </p:xfrm>
        <a:graphic>
          <a:graphicData uri="http://schemas.openxmlformats.org/drawingml/2006/table">
            <a:tbl>
              <a:tblPr/>
              <a:tblGrid>
                <a:gridCol w="720081"/>
                <a:gridCol w="720080"/>
                <a:gridCol w="1440160"/>
                <a:gridCol w="1440160"/>
                <a:gridCol w="1369948"/>
                <a:gridCol w="969683"/>
                <a:gridCol w="684705"/>
              </a:tblGrid>
              <a:tr h="353208">
                <a:tc rowSpan="2">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序号</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固</a:t>
                      </a:r>
                      <a:r>
                        <a:rPr lang="zh-CN" sz="1500" b="1" kern="100" dirty="0" smtClean="0">
                          <a:latin typeface="Times New Roman" panose="02020603050405020304"/>
                          <a:ea typeface="宋体" panose="02010600030101010101" pitchFamily="2" charset="-122"/>
                          <a:cs typeface="Times New Roman" panose="02020603050405020304"/>
                        </a:rPr>
                        <a:t>废</a:t>
                      </a:r>
                      <a:endParaRPr lang="en-US" altLang="zh-CN" sz="1500" b="1"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500" b="1" kern="100" dirty="0" smtClean="0">
                          <a:latin typeface="Times New Roman" panose="02020603050405020304"/>
                          <a:ea typeface="宋体" panose="02010600030101010101" pitchFamily="2" charset="-122"/>
                          <a:cs typeface="Times New Roman" panose="02020603050405020304"/>
                        </a:rPr>
                        <a:t>名称</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4">
                  <a:txBody>
                    <a:bodyPr/>
                    <a:lstStyle/>
                    <a:p>
                      <a:pPr algn="ctr">
                        <a:lnSpc>
                          <a:spcPct val="150000"/>
                        </a:lnSpc>
                        <a:spcAft>
                          <a:spcPts val="0"/>
                        </a:spcAft>
                      </a:pPr>
                      <a:r>
                        <a:rPr lang="zh-CN" sz="1600" b="1" kern="100">
                          <a:latin typeface="Times New Roman" panose="02020603050405020304"/>
                          <a:ea typeface="宋体" panose="02010600030101010101" pitchFamily="2" charset="-122"/>
                          <a:cs typeface="Times New Roman" panose="02020603050405020304"/>
                        </a:rPr>
                        <a:t>固废性质判定</a:t>
                      </a:r>
                      <a:endParaRPr lang="zh-CN" sz="1600" b="1" kern="10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hMerge="1">
                  <a:tcPr/>
                </a:tc>
                <a:tc rowSpan="2">
                  <a:txBody>
                    <a:bodyPr/>
                    <a:lstStyle/>
                    <a:p>
                      <a:pPr algn="ctr">
                        <a:lnSpc>
                          <a:spcPct val="150000"/>
                        </a:lnSpc>
                        <a:spcAft>
                          <a:spcPts val="0"/>
                        </a:spcAft>
                      </a:pPr>
                      <a:r>
                        <a:rPr lang="zh-CN" sz="1600" b="1" kern="100">
                          <a:latin typeface="Times New Roman" panose="02020603050405020304"/>
                          <a:ea typeface="宋体" panose="02010600030101010101" pitchFamily="2" charset="-122"/>
                          <a:cs typeface="Times New Roman" panose="02020603050405020304"/>
                        </a:rPr>
                        <a:t>判定结果</a:t>
                      </a:r>
                      <a:endParaRPr lang="zh-CN" sz="1600" b="1" kern="100">
                        <a:latin typeface="Calibri" panose="020F0502020204030204"/>
                        <a:ea typeface="宋体" panose="02010600030101010101" pitchFamily="2" charset="-122"/>
                        <a:cs typeface="Times New Roman" panose="02020603050405020304"/>
                      </a:endParaRPr>
                    </a:p>
                  </a:txBody>
                  <a:tcPr marL="68119" marR="68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53208">
                <a:tc vMerge="1">
                  <a:tcPr/>
                </a:tc>
                <a:tc vMerge="1">
                  <a:tcPr/>
                </a:tc>
                <a:tc>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国家危废名录</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项目环评文件</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行业常识判定</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b="1" kern="100" dirty="0">
                          <a:latin typeface="Times New Roman" panose="02020603050405020304"/>
                          <a:ea typeface="宋体" panose="02010600030101010101" pitchFamily="2" charset="-122"/>
                          <a:cs typeface="Times New Roman" panose="02020603050405020304"/>
                        </a:rPr>
                        <a:t>实验鉴定</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r>
              <a:tr h="272475">
                <a:tc>
                  <a:txBody>
                    <a:bodyPr/>
                    <a:lstStyle/>
                    <a:p>
                      <a:pPr algn="ctr">
                        <a:lnSpc>
                          <a:spcPct val="150000"/>
                        </a:lnSpc>
                        <a:spcAft>
                          <a:spcPts val="0"/>
                        </a:spcAft>
                      </a:pPr>
                      <a:r>
                        <a:rPr lang="en-US" sz="1500" b="1" kern="100" dirty="0">
                          <a:latin typeface="Times New Roman" panose="02020603050405020304"/>
                          <a:ea typeface="宋体" panose="02010600030101010101" pitchFamily="2" charset="-122"/>
                          <a:cs typeface="Times New Roman" panose="02020603050405020304"/>
                        </a:rPr>
                        <a:t>1</a:t>
                      </a:r>
                      <a:endParaRPr lang="zh-CN" sz="15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b="1" kern="100" dirty="0">
                        <a:latin typeface="Times New Roman" panose="020206030504050203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b="1" kern="100" dirty="0">
                        <a:latin typeface="Times New Roman" panose="020206030504050203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b="1" kern="100" dirty="0">
                        <a:latin typeface="Times New Roman" panose="020206030504050203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b="1" kern="100" dirty="0">
                        <a:latin typeface="Times New Roman" panose="020206030504050203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b="1" kern="100" dirty="0">
                        <a:latin typeface="Times New Roman" panose="020206030504050203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b="1" kern="100" dirty="0">
                        <a:latin typeface="Times New Roman" panose="02020603050405020304"/>
                        <a:ea typeface="宋体" panose="02010600030101010101" pitchFamily="2" charset="-122"/>
                        <a:cs typeface="Times New Roman" panose="02020603050405020304"/>
                      </a:endParaRPr>
                    </a:p>
                  </a:txBody>
                  <a:tcPr marL="68119" marR="68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72475">
                <a:tc>
                  <a:txBody>
                    <a:bodyPr/>
                    <a:lstStyle/>
                    <a:p>
                      <a:pPr algn="ctr">
                        <a:lnSpc>
                          <a:spcPct val="150000"/>
                        </a:lnSpc>
                        <a:spcAft>
                          <a:spcPts val="0"/>
                        </a:spcAft>
                      </a:pPr>
                      <a:r>
                        <a:rPr lang="en-US" sz="1600" b="1" kern="100">
                          <a:latin typeface="Times New Roman" panose="02020603050405020304"/>
                          <a:ea typeface="宋体" panose="02010600030101010101" pitchFamily="2" charset="-122"/>
                          <a:cs typeface="Times New Roman" panose="02020603050405020304"/>
                        </a:rPr>
                        <a:t>2</a:t>
                      </a:r>
                      <a:endParaRPr lang="zh-CN" sz="1600" b="1" kern="10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a:latin typeface="Times New Roman" panose="02020603050405020304"/>
                          <a:ea typeface="宋体" panose="02010600030101010101" pitchFamily="2" charset="-122"/>
                          <a:cs typeface="Times New Roman" panose="02020603050405020304"/>
                        </a:rPr>
                        <a:t>…</a:t>
                      </a:r>
                      <a:endParaRPr lang="zh-CN" sz="1600" b="1" kern="10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a:latin typeface="Times New Roman" panose="02020603050405020304"/>
                          <a:ea typeface="宋体" panose="02010600030101010101" pitchFamily="2" charset="-122"/>
                          <a:cs typeface="Times New Roman" panose="02020603050405020304"/>
                        </a:rPr>
                        <a:t>…</a:t>
                      </a:r>
                      <a:endParaRPr lang="zh-CN" sz="1600" b="1" kern="10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dirty="0">
                          <a:latin typeface="Times New Roman" panose="02020603050405020304"/>
                          <a:ea typeface="宋体" panose="02010600030101010101" pitchFamily="2" charset="-122"/>
                          <a:cs typeface="Times New Roman" panose="02020603050405020304"/>
                        </a:rPr>
                        <a:t>…</a:t>
                      </a:r>
                      <a:endParaRPr lang="zh-CN" sz="16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dirty="0">
                          <a:latin typeface="Times New Roman" panose="02020603050405020304"/>
                          <a:ea typeface="宋体" panose="02010600030101010101" pitchFamily="2" charset="-122"/>
                          <a:cs typeface="Times New Roman" panose="02020603050405020304"/>
                        </a:rPr>
                        <a:t>…</a:t>
                      </a:r>
                      <a:endParaRPr lang="zh-CN" sz="16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dirty="0">
                          <a:latin typeface="Times New Roman" panose="02020603050405020304"/>
                          <a:ea typeface="宋体" panose="02010600030101010101" pitchFamily="2" charset="-122"/>
                          <a:cs typeface="Times New Roman" panose="02020603050405020304"/>
                        </a:rPr>
                        <a:t>…</a:t>
                      </a:r>
                      <a:endParaRPr lang="zh-CN" sz="1600" b="1" kern="100" dirty="0">
                        <a:latin typeface="Calibri" panose="020F0502020204030204"/>
                        <a:ea typeface="宋体" panose="02010600030101010101" pitchFamily="2" charset="-122"/>
                        <a:cs typeface="Times New Roman" panose="02020603050405020304"/>
                      </a:endParaRPr>
                    </a:p>
                  </a:txBody>
                  <a:tcPr marL="68119" marR="681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b="1" kern="100" dirty="0">
                          <a:latin typeface="Times New Roman" panose="02020603050405020304"/>
                          <a:ea typeface="宋体" panose="02010600030101010101" pitchFamily="2" charset="-122"/>
                          <a:cs typeface="Times New Roman" panose="02020603050405020304"/>
                        </a:rPr>
                        <a:t>…</a:t>
                      </a:r>
                      <a:endParaRPr lang="zh-CN" sz="1600" b="1" kern="100" dirty="0">
                        <a:latin typeface="Calibri" panose="020F0502020204030204"/>
                        <a:ea typeface="宋体" panose="02010600030101010101" pitchFamily="2" charset="-122"/>
                        <a:cs typeface="Times New Roman" panose="02020603050405020304"/>
                      </a:endParaRPr>
                    </a:p>
                  </a:txBody>
                  <a:tcPr marL="68119" marR="681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14377" name="Rectangle 6"/>
          <p:cNvSpPr/>
          <p:nvPr/>
        </p:nvSpPr>
        <p:spPr>
          <a:xfrm>
            <a:off x="3070225" y="3068638"/>
            <a:ext cx="3417888"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Times New Roman" panose="02020603050405020304" pitchFamily="18" charset="0"/>
                <a:cs typeface="Times New Roman" panose="02020603050405020304" pitchFamily="18" charset="0"/>
              </a:rPr>
              <a:t>表</a:t>
            </a:r>
            <a:r>
              <a:rPr lang="en-US" altLang="zh-CN" sz="1600" b="1" dirty="0">
                <a:latin typeface="Times New Roman" panose="02020603050405020304" pitchFamily="18" charset="0"/>
                <a:cs typeface="Times New Roman" panose="02020603050405020304" pitchFamily="18" charset="0"/>
              </a:rPr>
              <a:t>1    </a:t>
            </a:r>
            <a:r>
              <a:rPr lang="zh-CN" altLang="en-US" sz="1600" b="1" dirty="0">
                <a:latin typeface="Times New Roman" panose="02020603050405020304" pitchFamily="18" charset="0"/>
                <a:cs typeface="Times New Roman" panose="02020603050405020304" pitchFamily="18" charset="0"/>
              </a:rPr>
              <a:t>固体废物性质判定</a:t>
            </a:r>
            <a:endParaRPr lang="zh-CN" altLang="en-US" dirty="0">
              <a:latin typeface="黑体" panose="02010609060101010101" pitchFamily="2" charset="-122"/>
            </a:endParaRPr>
          </a:p>
        </p:txBody>
      </p:sp>
      <p:sp>
        <p:nvSpPr>
          <p:cNvPr id="14378" name="Rectangle 483"/>
          <p:cNvSpPr/>
          <p:nvPr/>
        </p:nvSpPr>
        <p:spPr>
          <a:xfrm>
            <a:off x="949325" y="4940300"/>
            <a:ext cx="6696075" cy="1338263"/>
          </a:xfrm>
          <a:prstGeom prst="rect">
            <a:avLst/>
          </a:prstGeom>
          <a:noFill/>
          <a:ln w="19050">
            <a:noFill/>
          </a:ln>
        </p:spPr>
        <p:txBody>
          <a:bodyPr>
            <a:spAutoFit/>
          </a:bodyPr>
          <a:p>
            <a:pPr marL="179705" algn="just">
              <a:spcBef>
                <a:spcPts val="500"/>
              </a:spcBef>
              <a:spcAft>
                <a:spcPts val="500"/>
              </a:spcAft>
              <a:buClr>
                <a:srgbClr val="FF0000"/>
              </a:buClr>
              <a:buFont typeface="Wingdings" panose="05000000000000000000" pitchFamily="2" charset="2"/>
              <a:buChar char="Ø"/>
            </a:pPr>
            <a:r>
              <a:rPr lang="zh-CN" altLang="en-US" sz="1400" dirty="0">
                <a:solidFill>
                  <a:schemeClr val="tx1"/>
                </a:solidFill>
                <a:latin typeface="Times New Roman" panose="02020603050405020304" pitchFamily="18" charset="0"/>
                <a:ea typeface="黑体" panose="02010609060101010101" pitchFamily="2" charset="-122"/>
              </a:rPr>
              <a:t>属于国家危废名录的，须注明编号，并加以说明；</a:t>
            </a:r>
            <a:endParaRPr lang="en-US" altLang="zh-CN" sz="1400" dirty="0">
              <a:solidFill>
                <a:schemeClr val="tx1"/>
              </a:solidFill>
              <a:latin typeface="Times New Roman" panose="02020603050405020304" pitchFamily="18" charset="0"/>
              <a:ea typeface="黑体" panose="02010609060101010101" pitchFamily="2" charset="-122"/>
            </a:endParaRPr>
          </a:p>
          <a:p>
            <a:pPr marL="179705" algn="just">
              <a:spcBef>
                <a:spcPts val="500"/>
              </a:spcBef>
              <a:spcAft>
                <a:spcPts val="500"/>
              </a:spcAft>
              <a:buClr>
                <a:srgbClr val="FF0000"/>
              </a:buClr>
              <a:buFont typeface="Wingdings" panose="05000000000000000000" pitchFamily="2" charset="2"/>
              <a:buChar char="Ø"/>
            </a:pPr>
            <a:r>
              <a:rPr lang="zh-CN" altLang="en-US" sz="1400" dirty="0">
                <a:solidFill>
                  <a:schemeClr val="tx1"/>
                </a:solidFill>
                <a:latin typeface="Times New Roman" panose="02020603050405020304" pitchFamily="18" charset="0"/>
                <a:ea typeface="黑体" panose="02010609060101010101" pitchFamily="2" charset="-122"/>
              </a:rPr>
              <a:t>属于项目环评文件的，相关部分作为附件，并加以说明；</a:t>
            </a:r>
            <a:endParaRPr lang="en-US" altLang="zh-CN" sz="1400" dirty="0">
              <a:solidFill>
                <a:schemeClr val="tx1"/>
              </a:solidFill>
              <a:latin typeface="Times New Roman" panose="02020603050405020304" pitchFamily="18" charset="0"/>
              <a:ea typeface="黑体" panose="02010609060101010101" pitchFamily="2" charset="-122"/>
            </a:endParaRPr>
          </a:p>
          <a:p>
            <a:pPr marL="179705" algn="just">
              <a:spcBef>
                <a:spcPts val="500"/>
              </a:spcBef>
              <a:spcAft>
                <a:spcPts val="500"/>
              </a:spcAft>
              <a:buClr>
                <a:srgbClr val="FF0000"/>
              </a:buClr>
              <a:buFont typeface="Wingdings" panose="05000000000000000000" pitchFamily="2" charset="2"/>
              <a:buChar char="Ø"/>
            </a:pPr>
            <a:r>
              <a:rPr lang="zh-CN" altLang="en-US" sz="1400" dirty="0">
                <a:solidFill>
                  <a:schemeClr val="tx1"/>
                </a:solidFill>
                <a:latin typeface="Times New Roman" panose="02020603050405020304" pitchFamily="18" charset="0"/>
                <a:ea typeface="黑体" panose="02010609060101010101" pitchFamily="2" charset="-122"/>
              </a:rPr>
              <a:t>属于行业常识判定的，须说明理由。</a:t>
            </a:r>
            <a:endParaRPr lang="en-US" altLang="zh-CN" sz="1400" dirty="0">
              <a:solidFill>
                <a:schemeClr val="tx1"/>
              </a:solidFill>
              <a:latin typeface="Times New Roman" panose="02020603050405020304" pitchFamily="18" charset="0"/>
              <a:ea typeface="黑体" panose="02010609060101010101" pitchFamily="2" charset="-122"/>
            </a:endParaRPr>
          </a:p>
          <a:p>
            <a:pPr marL="179705" algn="just">
              <a:spcBef>
                <a:spcPts val="500"/>
              </a:spcBef>
              <a:spcAft>
                <a:spcPts val="500"/>
              </a:spcAft>
              <a:buClr>
                <a:srgbClr val="FF0000"/>
              </a:buClr>
              <a:buFont typeface="Wingdings" panose="05000000000000000000" pitchFamily="2" charset="2"/>
              <a:buChar char="Ø"/>
            </a:pPr>
            <a:r>
              <a:rPr lang="zh-CN" altLang="en-US" sz="1400" dirty="0">
                <a:solidFill>
                  <a:schemeClr val="tx1"/>
                </a:solidFill>
                <a:latin typeface="Times New Roman" panose="02020603050405020304" pitchFamily="18" charset="0"/>
                <a:ea typeface="黑体" panose="02010609060101010101" pitchFamily="2" charset="-122"/>
              </a:rPr>
              <a:t>属于实验鉴定的，须提供鉴定材料，并作为附件。</a:t>
            </a:r>
            <a:endParaRPr lang="en-US" altLang="zh-CN" sz="1400" dirty="0">
              <a:solidFill>
                <a:schemeClr val="tx1"/>
              </a:solidFill>
              <a:latin typeface="Times New Roman" panose="02020603050405020304" pitchFamily="18" charset="0"/>
              <a:ea typeface="黑体" panose="02010609060101010101" pitchFamily="2" charset="-122"/>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31"/>
          <p:cNvSpPr/>
          <p:nvPr/>
        </p:nvSpPr>
        <p:spPr>
          <a:xfrm>
            <a:off x="468313" y="466725"/>
            <a:ext cx="8107362" cy="1533525"/>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2</a:t>
            </a:r>
            <a:r>
              <a:rPr lang="zh-CN" altLang="en-US" sz="2000" b="1" dirty="0">
                <a:solidFill>
                  <a:schemeClr val="tx1"/>
                </a:solidFill>
                <a:latin typeface="黑体" panose="02010609060101010101" pitchFamily="2" charset="-122"/>
              </a:rPr>
              <a:t>）固体废物处理处置设施合规性初步分析</a:t>
            </a:r>
            <a:endParaRPr lang="en-US" altLang="zh-CN" sz="2000" b="1" dirty="0">
              <a:solidFill>
                <a:schemeClr val="tx1"/>
              </a:solidFill>
              <a:latin typeface="黑体" panose="02010609060101010101" pitchFamily="2" charset="-122"/>
            </a:endParaRPr>
          </a:p>
          <a:p>
            <a:pPr>
              <a:lnSpc>
                <a:spcPct val="150000"/>
              </a:lnSpc>
              <a:spcBef>
                <a:spcPts val="500"/>
              </a:spcBef>
              <a:spcAft>
                <a:spcPts val="500"/>
              </a:spcAft>
            </a:pPr>
            <a:r>
              <a:rPr lang="en-US" altLang="en-US" sz="2000" b="1" dirty="0">
                <a:solidFill>
                  <a:schemeClr val="tx1"/>
                </a:solidFill>
                <a:latin typeface="黑体" panose="02010609060101010101" pitchFamily="2" charset="-122"/>
              </a:rPr>
              <a:t>    </a:t>
            </a:r>
            <a:r>
              <a:rPr lang="en-US" altLang="en-US" sz="2000" dirty="0">
                <a:solidFill>
                  <a:schemeClr val="tx1"/>
                </a:solidFill>
                <a:latin typeface="黑体" panose="02010609060101010101" pitchFamily="2" charset="-122"/>
                <a:ea typeface="黑体" panose="02010609060101010101" pitchFamily="2" charset="-122"/>
              </a:rPr>
              <a:t>1</a:t>
            </a:r>
            <a:r>
              <a:rPr lang="zh-CN" altLang="en-US" sz="2000" dirty="0">
                <a:solidFill>
                  <a:schemeClr val="tx1"/>
                </a:solidFill>
                <a:latin typeface="黑体" panose="02010609060101010101" pitchFamily="2" charset="-122"/>
                <a:ea typeface="黑体" panose="02010609060101010101" pitchFamily="2" charset="-122"/>
              </a:rPr>
              <a:t>）依据项目环评、环评批复、竣工环保验收批复，确定项目建设合规性。</a:t>
            </a:r>
            <a:endParaRPr lang="zh-CN" altLang="en-US" sz="2000" dirty="0">
              <a:solidFill>
                <a:schemeClr val="tx1"/>
              </a:solidFill>
              <a:latin typeface="黑体" panose="02010609060101010101" pitchFamily="2" charset="-122"/>
              <a:ea typeface="黑体" panose="02010609060101010101" pitchFamily="2" charset="-122"/>
            </a:endParaRPr>
          </a:p>
        </p:txBody>
      </p:sp>
      <p:sp>
        <p:nvSpPr>
          <p:cNvPr id="15363" name="Rectangle 6"/>
          <p:cNvSpPr/>
          <p:nvPr/>
        </p:nvSpPr>
        <p:spPr>
          <a:xfrm>
            <a:off x="2500313" y="2305050"/>
            <a:ext cx="5214937" cy="338138"/>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2  </a:t>
            </a:r>
            <a:r>
              <a:rPr lang="zh-CN" altLang="en-US" sz="1600" b="1" dirty="0">
                <a:latin typeface="黑体" panose="02010609060101010101" pitchFamily="2" charset="-122"/>
              </a:rPr>
              <a:t>固体废物处理处置设施合规性初步分析</a:t>
            </a:r>
            <a:endParaRPr lang="zh-CN" altLang="en-US" dirty="0">
              <a:latin typeface="黑体" panose="02010609060101010101" pitchFamily="2" charset="-122"/>
            </a:endParaRPr>
          </a:p>
        </p:txBody>
      </p:sp>
      <p:sp>
        <p:nvSpPr>
          <p:cNvPr id="15364" name="Rectangle 483"/>
          <p:cNvSpPr/>
          <p:nvPr/>
        </p:nvSpPr>
        <p:spPr>
          <a:xfrm>
            <a:off x="966788" y="4346575"/>
            <a:ext cx="7319962" cy="1296988"/>
          </a:xfrm>
          <a:prstGeom prst="rect">
            <a:avLst/>
          </a:prstGeom>
          <a:noFill/>
          <a:ln w="19050">
            <a:noFill/>
          </a:ln>
        </p:spPr>
        <p:txBody>
          <a:bodyPr>
            <a:spAutoFit/>
          </a:bodyPr>
          <a:p>
            <a:pPr marL="179705" algn="just">
              <a:spcAft>
                <a:spcPts val="500"/>
              </a:spcAft>
              <a:buClr>
                <a:srgbClr val="FF0000"/>
              </a:buClr>
              <a:buFont typeface="Wingdings" panose="05000000000000000000" pitchFamily="2" charset="2"/>
              <a:buChar char="n"/>
            </a:pPr>
            <a:r>
              <a:rPr lang="zh-CN" altLang="en-US" sz="1400" dirty="0">
                <a:solidFill>
                  <a:schemeClr val="tx1"/>
                </a:solidFill>
                <a:latin typeface="黑体" panose="02010609060101010101" pitchFamily="2" charset="-122"/>
                <a:ea typeface="黑体" panose="02010609060101010101" pitchFamily="2" charset="-122"/>
              </a:rPr>
              <a:t>环评报告中的相关内容，包括处理方法、占地、最大储量、防护措施等信息；</a:t>
            </a:r>
            <a:endParaRPr lang="en-US" altLang="zh-CN" sz="1400" dirty="0">
              <a:solidFill>
                <a:schemeClr val="tx1"/>
              </a:solidFill>
              <a:latin typeface="黑体" panose="02010609060101010101" pitchFamily="2" charset="-122"/>
              <a:ea typeface="黑体" panose="02010609060101010101" pitchFamily="2" charset="-122"/>
            </a:endParaRPr>
          </a:p>
          <a:p>
            <a:pPr marL="179705" algn="just">
              <a:spcAft>
                <a:spcPts val="500"/>
              </a:spcAft>
              <a:buClr>
                <a:srgbClr val="FF0000"/>
              </a:buClr>
              <a:buFont typeface="Wingdings" panose="05000000000000000000" pitchFamily="2" charset="2"/>
              <a:buChar char="n"/>
            </a:pPr>
            <a:r>
              <a:rPr lang="zh-CN" altLang="en-US" sz="1400" dirty="0">
                <a:solidFill>
                  <a:schemeClr val="tx1"/>
                </a:solidFill>
                <a:latin typeface="黑体" panose="02010609060101010101" pitchFamily="2" charset="-122"/>
                <a:ea typeface="黑体" panose="02010609060101010101" pitchFamily="2" charset="-122"/>
              </a:rPr>
              <a:t>环评、竣工环保验收批复中的相关内容，须填写相关要求整改的要求；</a:t>
            </a:r>
            <a:endParaRPr lang="en-US" altLang="zh-CN" sz="1400" dirty="0">
              <a:solidFill>
                <a:schemeClr val="tx1"/>
              </a:solidFill>
              <a:latin typeface="黑体" panose="02010609060101010101" pitchFamily="2" charset="-122"/>
              <a:ea typeface="黑体" panose="02010609060101010101" pitchFamily="2" charset="-122"/>
            </a:endParaRPr>
          </a:p>
          <a:p>
            <a:pPr marL="179705" algn="just">
              <a:spcAft>
                <a:spcPts val="500"/>
              </a:spcAft>
              <a:buClr>
                <a:srgbClr val="FF0000"/>
              </a:buClr>
              <a:buFont typeface="Wingdings" panose="05000000000000000000" pitchFamily="2" charset="2"/>
              <a:buChar char="n"/>
            </a:pPr>
            <a:r>
              <a:rPr lang="zh-CN" altLang="en-US" sz="1400" dirty="0">
                <a:solidFill>
                  <a:schemeClr val="tx1"/>
                </a:solidFill>
                <a:latin typeface="黑体" panose="02010609060101010101" pitchFamily="2" charset="-122"/>
                <a:ea typeface="黑体" panose="02010609060101010101" pitchFamily="2" charset="-122"/>
              </a:rPr>
              <a:t>合规性分析需说明企业的实际建设情况及与环评（含批复）、竣工环保验收（含批复）的相符性，并通过现场核查进行核实和进一步分析判断其与相关法律法规、技术标准、规范、导则的相符性。</a:t>
            </a:r>
            <a:endParaRPr lang="en-US" altLang="zh-CN" sz="1400" dirty="0">
              <a:solidFill>
                <a:schemeClr val="tx1"/>
              </a:solidFill>
              <a:latin typeface="黑体" panose="02010609060101010101" pitchFamily="2" charset="-122"/>
              <a:ea typeface="黑体" panose="02010609060101010101" pitchFamily="2" charset="-122"/>
            </a:endParaRPr>
          </a:p>
        </p:txBody>
      </p:sp>
      <p:graphicFrame>
        <p:nvGraphicFramePr>
          <p:cNvPr id="8" name="表格 7"/>
          <p:cNvGraphicFramePr>
            <a:graphicFrameLocks noGrp="1"/>
          </p:cNvGraphicFramePr>
          <p:nvPr/>
        </p:nvGraphicFramePr>
        <p:xfrm>
          <a:off x="814388" y="2786063"/>
          <a:ext cx="7715250" cy="1371600"/>
        </p:xfrm>
        <a:graphic>
          <a:graphicData uri="http://schemas.openxmlformats.org/drawingml/2006/table">
            <a:tbl>
              <a:tblPr/>
              <a:tblGrid>
                <a:gridCol w="653655"/>
                <a:gridCol w="1625990"/>
                <a:gridCol w="1411425"/>
                <a:gridCol w="1283771"/>
                <a:gridCol w="1796194"/>
                <a:gridCol w="944269"/>
              </a:tblGrid>
              <a:tr h="0">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序号</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固体废物处理处置措施</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环评报告中的相关内容</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环评批复中的相关内容</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竣工环保验收批复中的相关内容</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合规</a:t>
                      </a:r>
                      <a:r>
                        <a:rPr lang="zh-CN" sz="1500" kern="100" dirty="0" smtClean="0">
                          <a:latin typeface="Times New Roman" panose="02020603050405020304"/>
                          <a:ea typeface="宋体" panose="02010600030101010101" pitchFamily="2" charset="-122"/>
                          <a:cs typeface="Times New Roman" panose="02020603050405020304"/>
                        </a:rPr>
                        <a:t>性</a:t>
                      </a:r>
                      <a:endParaRPr lang="en-US" altLang="zh-CN" sz="15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500" kern="100" dirty="0" smtClean="0">
                          <a:latin typeface="Times New Roman" panose="02020603050405020304"/>
                          <a:ea typeface="宋体" panose="02010600030101010101" pitchFamily="2" charset="-122"/>
                          <a:cs typeface="Times New Roman" panose="02020603050405020304"/>
                        </a:rPr>
                        <a:t>分</a:t>
                      </a:r>
                      <a:r>
                        <a:rPr lang="zh-CN" sz="1500" kern="100" dirty="0">
                          <a:latin typeface="Times New Roman" panose="02020603050405020304"/>
                          <a:ea typeface="宋体" panose="02010600030101010101" pitchFamily="2" charset="-122"/>
                          <a:cs typeface="Times New Roman" panose="02020603050405020304"/>
                        </a:rPr>
                        <a:t>析</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0">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1</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0">
                <a:tc>
                  <a:txBody>
                    <a:bodyPr/>
                    <a:lstStyle/>
                    <a:p>
                      <a:pPr algn="ctr">
                        <a:lnSpc>
                          <a:spcPct val="150000"/>
                        </a:lnSpc>
                        <a:spcAft>
                          <a:spcPts val="0"/>
                        </a:spcAft>
                      </a:pPr>
                      <a:r>
                        <a:rPr lang="en-US" sz="1500" kern="100">
                          <a:latin typeface="Times New Roman" panose="02020603050405020304"/>
                          <a:ea typeface="宋体" panose="02010600030101010101" pitchFamily="2" charset="-122"/>
                          <a:cs typeface="Times New Roman" panose="02020603050405020304"/>
                        </a:rPr>
                        <a:t>2</a:t>
                      </a:r>
                      <a:endParaRPr lang="zh-CN" sz="15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矩形 6"/>
          <p:cNvSpPr/>
          <p:nvPr/>
        </p:nvSpPr>
        <p:spPr>
          <a:xfrm>
            <a:off x="865188" y="571500"/>
            <a:ext cx="7500937" cy="1035050"/>
          </a:xfrm>
          <a:prstGeom prst="rect">
            <a:avLst/>
          </a:prstGeom>
          <a:noFill/>
          <a:ln w="9525">
            <a:noFill/>
          </a:ln>
        </p:spPr>
        <p:txBody>
          <a:bodyPr>
            <a:spAutoFit/>
          </a:bodyPr>
          <a:p>
            <a:pPr>
              <a:lnSpc>
                <a:spcPct val="150000"/>
              </a:lnSpc>
            </a:pPr>
            <a:r>
              <a:rPr lang="en-US" altLang="en-US" b="1" dirty="0">
                <a:solidFill>
                  <a:schemeClr val="tx1"/>
                </a:solidFill>
                <a:latin typeface="黑体" panose="02010609060101010101" pitchFamily="2" charset="-122"/>
              </a:rPr>
              <a:t> </a:t>
            </a:r>
            <a:r>
              <a:rPr lang="en-US" altLang="en-US" sz="2000" dirty="0">
                <a:solidFill>
                  <a:schemeClr val="tx1"/>
                </a:solidFill>
                <a:latin typeface="黑体" panose="02010609060101010101" pitchFamily="2" charset="-122"/>
                <a:ea typeface="黑体" panose="02010609060101010101" pitchFamily="2" charset="-122"/>
              </a:rPr>
              <a:t>2</a:t>
            </a:r>
            <a:r>
              <a:rPr lang="zh-CN" altLang="en-US" sz="2000" dirty="0">
                <a:solidFill>
                  <a:schemeClr val="tx1"/>
                </a:solidFill>
                <a:latin typeface="黑体" panose="02010609060101010101" pitchFamily="2" charset="-122"/>
                <a:ea typeface="黑体" panose="02010609060101010101" pitchFamily="2" charset="-122"/>
              </a:rPr>
              <a:t>）对配套一般工业固体废物和危险废物填埋场、焚烧场，分析监测报告，分析达标排放情况。</a:t>
            </a:r>
            <a:endParaRPr lang="zh-CN" altLang="en-US" sz="2000" dirty="0">
              <a:latin typeface="黑体" panose="02010609060101010101" pitchFamily="2" charset="-122"/>
              <a:ea typeface="黑体" panose="02010609060101010101" pitchFamily="2" charset="-122"/>
            </a:endParaRPr>
          </a:p>
        </p:txBody>
      </p:sp>
      <p:sp>
        <p:nvSpPr>
          <p:cNvPr id="16387" name="Rectangle 6"/>
          <p:cNvSpPr/>
          <p:nvPr/>
        </p:nvSpPr>
        <p:spPr>
          <a:xfrm>
            <a:off x="1428750" y="1857375"/>
            <a:ext cx="6624638" cy="354013"/>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700" b="1" dirty="0">
                <a:latin typeface="黑体" panose="02010609060101010101" pitchFamily="2" charset="-122"/>
              </a:rPr>
              <a:t>表</a:t>
            </a:r>
            <a:r>
              <a:rPr lang="en-US" altLang="zh-CN" sz="1700" b="1" dirty="0">
                <a:latin typeface="黑体" panose="02010609060101010101" pitchFamily="2" charset="-122"/>
              </a:rPr>
              <a:t>3 </a:t>
            </a:r>
            <a:r>
              <a:rPr lang="zh-CN" altLang="en-US" sz="1700" b="1" dirty="0">
                <a:latin typeface="黑体" panose="02010609060101010101" pitchFamily="2" charset="-122"/>
              </a:rPr>
              <a:t> 一般工业固体废物和危险废物填埋场、焚烧场达标排放情况</a:t>
            </a:r>
            <a:endParaRPr lang="zh-CN" altLang="en-US" sz="1700" b="1" dirty="0">
              <a:latin typeface="黑体" panose="02010609060101010101" pitchFamily="2" charset="-122"/>
            </a:endParaRPr>
          </a:p>
        </p:txBody>
      </p:sp>
      <p:graphicFrame>
        <p:nvGraphicFramePr>
          <p:cNvPr id="9" name="表格 8"/>
          <p:cNvGraphicFramePr>
            <a:graphicFrameLocks noGrp="1"/>
          </p:cNvGraphicFramePr>
          <p:nvPr/>
        </p:nvGraphicFramePr>
        <p:xfrm>
          <a:off x="785813" y="2286000"/>
          <a:ext cx="7786688" cy="1463675"/>
        </p:xfrm>
        <a:graphic>
          <a:graphicData uri="http://schemas.openxmlformats.org/drawingml/2006/table">
            <a:tbl>
              <a:tblPr/>
              <a:tblGrid>
                <a:gridCol w="620304"/>
                <a:gridCol w="1155938"/>
                <a:gridCol w="645258"/>
                <a:gridCol w="645258"/>
                <a:gridCol w="631890"/>
                <a:gridCol w="631890"/>
                <a:gridCol w="631890"/>
                <a:gridCol w="631890"/>
                <a:gridCol w="631890"/>
                <a:gridCol w="630998"/>
                <a:gridCol w="929563"/>
              </a:tblGrid>
              <a:tr h="0">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固体废物处理处置措施</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a:lnSpc>
                          <a:spcPct val="150000"/>
                        </a:lnSpc>
                        <a:spcAft>
                          <a:spcPts val="0"/>
                        </a:spcAft>
                      </a:pPr>
                      <a:r>
                        <a:rPr lang="zh-CN" sz="1600" kern="100">
                          <a:latin typeface="Times New Roman" panose="02020603050405020304"/>
                          <a:ea typeface="宋体" panose="02010600030101010101" pitchFamily="2" charset="-122"/>
                          <a:cs typeface="Times New Roman" panose="02020603050405020304"/>
                        </a:rPr>
                        <a:t>渗滤液</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50000"/>
                        </a:lnSpc>
                        <a:spcAft>
                          <a:spcPts val="0"/>
                        </a:spcAft>
                      </a:pPr>
                      <a:r>
                        <a:rPr lang="zh-CN" sz="1600" kern="100">
                          <a:latin typeface="Times New Roman" panose="02020603050405020304"/>
                          <a:ea typeface="宋体" panose="02010600030101010101" pitchFamily="2" charset="-122"/>
                          <a:cs typeface="Times New Roman" panose="02020603050405020304"/>
                        </a:rPr>
                        <a:t>地下水</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50000"/>
                        </a:lnSpc>
                        <a:spcAft>
                          <a:spcPts val="0"/>
                        </a:spcAft>
                      </a:pPr>
                      <a:r>
                        <a:rPr lang="zh-CN" sz="1600" kern="100">
                          <a:latin typeface="Times New Roman" panose="02020603050405020304"/>
                          <a:ea typeface="宋体" panose="02010600030101010101" pitchFamily="2" charset="-122"/>
                          <a:cs typeface="Times New Roman" panose="02020603050405020304"/>
                        </a:rPr>
                        <a:t>废气</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50000"/>
                        </a:lnSpc>
                        <a:spcAft>
                          <a:spcPts val="0"/>
                        </a:spcAft>
                      </a:pPr>
                      <a:r>
                        <a:rPr lang="zh-CN" sz="1600" kern="100">
                          <a:latin typeface="Times New Roman" panose="02020603050405020304"/>
                          <a:ea typeface="宋体" panose="02010600030101010101" pitchFamily="2" charset="-122"/>
                          <a:cs typeface="Times New Roman" panose="02020603050405020304"/>
                        </a:rPr>
                        <a:t>噪声</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达标排放情况</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0">
                <a:tc vMerge="1">
                  <a:tcPr/>
                </a:tc>
                <a:tc vMerge="1">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限值</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指标</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限值</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指标</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限值</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指标</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限值</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指标</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r>
              <a:tr h="0">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1</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0">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2</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16443" name="矩形 6"/>
          <p:cNvSpPr/>
          <p:nvPr/>
        </p:nvSpPr>
        <p:spPr>
          <a:xfrm>
            <a:off x="1071563" y="3786188"/>
            <a:ext cx="7500937" cy="2032000"/>
          </a:xfrm>
          <a:prstGeom prst="rect">
            <a:avLst/>
          </a:prstGeom>
          <a:noFill/>
          <a:ln w="9525">
            <a:noFill/>
          </a:ln>
        </p:spPr>
        <p:txBody>
          <a:bodyPr>
            <a:spAutoFit/>
          </a:bodyPr>
          <a:p>
            <a:pPr>
              <a:lnSpc>
                <a:spcPct val="150000"/>
              </a:lnSpc>
              <a:buClr>
                <a:srgbClr val="FF0000"/>
              </a:buClr>
              <a:buFont typeface="Wingdings" panose="05000000000000000000" pitchFamily="2" charset="2"/>
              <a:buChar char="l"/>
            </a:pPr>
            <a:r>
              <a:rPr lang="zh-CN" altLang="en-US" sz="1400" dirty="0">
                <a:solidFill>
                  <a:schemeClr val="tx1"/>
                </a:solidFill>
                <a:latin typeface="黑体" panose="02010609060101010101" pitchFamily="2" charset="-122"/>
                <a:ea typeface="黑体" panose="02010609060101010101" pitchFamily="2" charset="-122"/>
              </a:rPr>
              <a:t>一般固废填埋场对渗滤液和处理后的排放水、地下水、大气等进行监测。</a:t>
            </a:r>
            <a:endParaRPr lang="en-US" altLang="zh-CN" sz="14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Font typeface="Wingdings" panose="05000000000000000000" pitchFamily="2" charset="2"/>
              <a:buChar char="l"/>
            </a:pPr>
            <a:r>
              <a:rPr lang="zh-CN" altLang="en-US" sz="1400" dirty="0">
                <a:solidFill>
                  <a:schemeClr val="tx1"/>
                </a:solidFill>
                <a:latin typeface="黑体" panose="02010609060101010101" pitchFamily="2" charset="-122"/>
                <a:ea typeface="黑体" panose="02010609060101010101" pitchFamily="2" charset="-122"/>
              </a:rPr>
              <a:t>危险废物填埋场对渗滤液、地下水、大气等进行监测。对渗滤液处理达到污水综合排放标准（</a:t>
            </a:r>
            <a:r>
              <a:rPr lang="en-US" altLang="zh-CN" sz="1400" dirty="0">
                <a:solidFill>
                  <a:schemeClr val="tx1"/>
                </a:solidFill>
                <a:latin typeface="黑体" panose="02010609060101010101" pitchFamily="2" charset="-122"/>
                <a:ea typeface="黑体" panose="02010609060101010101" pitchFamily="2" charset="-122"/>
              </a:rPr>
              <a:t>GB8978</a:t>
            </a:r>
            <a:r>
              <a:rPr lang="zh-CN" altLang="en-US" sz="1400" dirty="0">
                <a:solidFill>
                  <a:schemeClr val="tx1"/>
                </a:solidFill>
                <a:latin typeface="黑体" panose="02010609060101010101" pitchFamily="2" charset="-122"/>
                <a:ea typeface="黑体" panose="02010609060101010101" pitchFamily="2" charset="-122"/>
              </a:rPr>
              <a:t>）第一类和第二类污染物最高允许排放浓度标准方可排放。地下水污染评价指标及其排放限值按照</a:t>
            </a:r>
            <a:r>
              <a:rPr lang="en-US" altLang="zh-CN" sz="1400" dirty="0">
                <a:solidFill>
                  <a:schemeClr val="tx1"/>
                </a:solidFill>
                <a:latin typeface="黑体" panose="02010609060101010101" pitchFamily="2" charset="-122"/>
                <a:ea typeface="黑体" panose="02010609060101010101" pitchFamily="2" charset="-122"/>
              </a:rPr>
              <a:t>GB/T14848</a:t>
            </a:r>
            <a:r>
              <a:rPr lang="zh-CN" altLang="en-US" sz="1400" dirty="0">
                <a:solidFill>
                  <a:schemeClr val="tx1"/>
                </a:solidFill>
                <a:latin typeface="黑体" panose="02010609060101010101" pitchFamily="2" charset="-122"/>
                <a:ea typeface="黑体" panose="02010609060101010101" pitchFamily="2" charset="-122"/>
              </a:rPr>
              <a:t>执行。排出的气体按照</a:t>
            </a:r>
            <a:r>
              <a:rPr lang="en-US" altLang="zh-CN" sz="1400" dirty="0">
                <a:solidFill>
                  <a:schemeClr val="tx1"/>
                </a:solidFill>
                <a:latin typeface="黑体" panose="02010609060101010101" pitchFamily="2" charset="-122"/>
                <a:ea typeface="黑体" panose="02010609060101010101" pitchFamily="2" charset="-122"/>
              </a:rPr>
              <a:t>GBQ6297</a:t>
            </a:r>
            <a:r>
              <a:rPr lang="zh-CN" altLang="en-US" sz="1400" dirty="0">
                <a:solidFill>
                  <a:schemeClr val="tx1"/>
                </a:solidFill>
                <a:latin typeface="黑体" panose="02010609060101010101" pitchFamily="2" charset="-122"/>
                <a:ea typeface="黑体" panose="02010609060101010101" pitchFamily="2" charset="-122"/>
              </a:rPr>
              <a:t>中无组织排放的规定执行。</a:t>
            </a:r>
            <a:endParaRPr lang="en-US" altLang="zh-CN" sz="1400" dirty="0">
              <a:solidFill>
                <a:schemeClr val="tx1"/>
              </a:solidFill>
              <a:latin typeface="黑体" panose="02010609060101010101" pitchFamily="2" charset="-122"/>
              <a:ea typeface="黑体" panose="02010609060101010101" pitchFamily="2" charset="-122"/>
            </a:endParaRPr>
          </a:p>
          <a:p>
            <a:pPr>
              <a:lnSpc>
                <a:spcPct val="150000"/>
              </a:lnSpc>
              <a:buClr>
                <a:srgbClr val="FF0000"/>
              </a:buClr>
              <a:buFont typeface="Wingdings" panose="05000000000000000000" pitchFamily="2" charset="2"/>
              <a:buChar char="l"/>
            </a:pPr>
            <a:r>
              <a:rPr lang="zh-CN" altLang="en-US" sz="1400" dirty="0">
                <a:solidFill>
                  <a:schemeClr val="tx1"/>
                </a:solidFill>
                <a:latin typeface="黑体" panose="02010609060101010101" pitchFamily="2" charset="-122"/>
                <a:ea typeface="黑体" panose="02010609060101010101" pitchFamily="2" charset="-122"/>
              </a:rPr>
              <a:t>焚烧炉大气污染物排放限值执行</a:t>
            </a:r>
            <a:r>
              <a:rPr lang="en-US" altLang="zh-CN" sz="1400" dirty="0">
                <a:solidFill>
                  <a:schemeClr val="tx1"/>
                </a:solidFill>
                <a:latin typeface="黑体" panose="02010609060101010101" pitchFamily="2" charset="-122"/>
                <a:ea typeface="黑体" panose="02010609060101010101" pitchFamily="2" charset="-122"/>
              </a:rPr>
              <a:t>《</a:t>
            </a:r>
            <a:r>
              <a:rPr lang="zh-CN" altLang="en-US" sz="1400" dirty="0">
                <a:solidFill>
                  <a:schemeClr val="tx1"/>
                </a:solidFill>
                <a:latin typeface="黑体" panose="02010609060101010101" pitchFamily="2" charset="-122"/>
                <a:ea typeface="黑体" panose="02010609060101010101" pitchFamily="2" charset="-122"/>
              </a:rPr>
              <a:t>危险废物焚烧污染控制标准</a:t>
            </a:r>
            <a:r>
              <a:rPr lang="en-US" altLang="zh-CN" sz="1400" dirty="0">
                <a:solidFill>
                  <a:schemeClr val="tx1"/>
                </a:solidFill>
                <a:latin typeface="黑体" panose="02010609060101010101" pitchFamily="2" charset="-122"/>
                <a:ea typeface="黑体" panose="02010609060101010101" pitchFamily="2" charset="-122"/>
              </a:rPr>
              <a:t>》</a:t>
            </a:r>
            <a:r>
              <a:rPr lang="zh-CN" altLang="en-US" sz="1400" dirty="0">
                <a:solidFill>
                  <a:schemeClr val="tx1"/>
                </a:solidFill>
                <a:latin typeface="黑体" panose="02010609060101010101" pitchFamily="2" charset="-122"/>
                <a:ea typeface="黑体" panose="02010609060101010101" pitchFamily="2" charset="-122"/>
              </a:rPr>
              <a:t>（</a:t>
            </a:r>
            <a:r>
              <a:rPr lang="en-US" altLang="en-US" sz="1400" dirty="0">
                <a:solidFill>
                  <a:schemeClr val="tx1"/>
                </a:solidFill>
                <a:latin typeface="黑体" panose="02010609060101010101" pitchFamily="2" charset="-122"/>
                <a:ea typeface="黑体" panose="02010609060101010101" pitchFamily="2" charset="-122"/>
              </a:rPr>
              <a:t>GB18484-2001</a:t>
            </a:r>
            <a:r>
              <a:rPr lang="zh-CN" altLang="en-US" sz="1400" dirty="0">
                <a:solidFill>
                  <a:schemeClr val="tx1"/>
                </a:solidFill>
                <a:latin typeface="黑体" panose="02010609060101010101" pitchFamily="2" charset="-122"/>
                <a:ea typeface="黑体" panose="02010609060101010101" pitchFamily="2" charset="-122"/>
              </a:rPr>
              <a:t>）中规定要求。</a:t>
            </a:r>
            <a:endParaRPr lang="zh-CN" altLang="en-US" sz="1400" dirty="0">
              <a:solidFill>
                <a:schemeClr val="tx1"/>
              </a:solidFill>
              <a:latin typeface="黑体" panose="02010609060101010101" pitchFamily="2" charset="-122"/>
              <a:ea typeface="黑体" panose="02010609060101010101" pitchFamily="2" charset="-122"/>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31"/>
          <p:cNvSpPr>
            <a:spLocks noChangeArrowheads="1"/>
          </p:cNvSpPr>
          <p:nvPr/>
        </p:nvSpPr>
        <p:spPr bwMode="auto">
          <a:xfrm>
            <a:off x="468313" y="681038"/>
            <a:ext cx="8107363" cy="1604963"/>
          </a:xfrm>
          <a:prstGeom prst="rect">
            <a:avLst/>
          </a:prstGeom>
          <a:noFill/>
          <a:ln w="9525">
            <a:noFill/>
            <a:miter lim="800000"/>
          </a:ln>
        </p:spPr>
        <p:txBody>
          <a:bodyPr>
            <a:spAutoFit/>
          </a:bodyPr>
          <a:lstStyle/>
          <a:p>
            <a:pPr marL="0" marR="0" lvl="0" indent="0" algn="l" defTabSz="914400" rtl="0" eaLnBrk="1" fontAlgn="base" latinLnBrk="0" hangingPunct="1">
              <a:lnSpc>
                <a:spcPct val="150000"/>
              </a:lnSpc>
              <a:spcBef>
                <a:spcPts val="500"/>
              </a:spcBef>
              <a:spcAft>
                <a:spcPts val="500"/>
              </a:spcAft>
              <a:buClrTx/>
              <a:buSzTx/>
              <a:buFontTx/>
              <a:buNone/>
              <a:defRPr/>
            </a:pPr>
            <a:r>
              <a:rPr kumimoji="1" lang="zh-CN" altLang="en-US" sz="2000" b="1" i="0" u="none" strike="noStrike" kern="1200" cap="none" spc="0" normalizeH="0" baseline="0" noProof="0" dirty="0">
                <a:ln>
                  <a:noFill/>
                </a:ln>
                <a:solidFill>
                  <a:schemeClr val="tx1"/>
                </a:solidFill>
                <a:effectLst/>
                <a:uLnTx/>
                <a:uFillTx/>
                <a:latin typeface="黑体" panose="02010609060101010101" pitchFamily="2" charset="-122"/>
                <a:ea typeface="宋体" panose="02010600030101010101" pitchFamily="2" charset="-122"/>
                <a:cs typeface="+mn-cs"/>
              </a:rPr>
              <a:t> </a:t>
            </a: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r>
              <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3</a:t>
            </a: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）固体废物外委处理处置与环保制度执行情况规范性分析</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500"/>
              </a:spcBef>
              <a:spcAft>
                <a:spcPts val="500"/>
              </a:spcAft>
              <a:buClrTx/>
              <a:buSzTx/>
              <a:buFontTx/>
              <a:buNone/>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   分析排污申报和缴费情况、固体废物处理处置委托合同或协议，危废经营资质及历次危险废物的转移联单，确定其规范性。</a:t>
            </a:r>
            <a:endPar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p:txBody>
      </p:sp>
      <p:sp>
        <p:nvSpPr>
          <p:cNvPr id="17411" name="Rectangle 6"/>
          <p:cNvSpPr/>
          <p:nvPr/>
        </p:nvSpPr>
        <p:spPr>
          <a:xfrm>
            <a:off x="2214563" y="2452688"/>
            <a:ext cx="5214937"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4   </a:t>
            </a:r>
            <a:r>
              <a:rPr lang="zh-CN" altLang="en-US" sz="1600" b="1" dirty="0">
                <a:latin typeface="黑体" panose="02010609060101010101" pitchFamily="2" charset="-122"/>
              </a:rPr>
              <a:t>固体废物处理处置设施合规性初步分析</a:t>
            </a:r>
            <a:endParaRPr lang="zh-CN" altLang="en-US" dirty="0">
              <a:latin typeface="黑体" panose="02010609060101010101" pitchFamily="2" charset="-122"/>
            </a:endParaRPr>
          </a:p>
        </p:txBody>
      </p:sp>
      <p:graphicFrame>
        <p:nvGraphicFramePr>
          <p:cNvPr id="7" name="表格 6"/>
          <p:cNvGraphicFramePr>
            <a:graphicFrameLocks noGrp="1"/>
          </p:cNvGraphicFramePr>
          <p:nvPr/>
        </p:nvGraphicFramePr>
        <p:xfrm>
          <a:off x="714375" y="2881313"/>
          <a:ext cx="7643813" cy="2403475"/>
        </p:xfrm>
        <a:graphic>
          <a:graphicData uri="http://schemas.openxmlformats.org/drawingml/2006/table">
            <a:tbl>
              <a:tblPr/>
              <a:tblGrid>
                <a:gridCol w="603062"/>
                <a:gridCol w="572547"/>
                <a:gridCol w="289084"/>
                <a:gridCol w="433626"/>
                <a:gridCol w="697817"/>
                <a:gridCol w="697817"/>
                <a:gridCol w="578168"/>
                <a:gridCol w="1062384"/>
                <a:gridCol w="1062384"/>
                <a:gridCol w="441657"/>
                <a:gridCol w="441657"/>
                <a:gridCol w="763664"/>
              </a:tblGrid>
              <a:tr h="649948">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序号</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固废种类</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属性</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产生量</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固废处理处置合同</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3">
                  <a:txBody>
                    <a:bodyPr/>
                    <a:lstStyle/>
                    <a:p>
                      <a:pPr algn="ctr">
                        <a:lnSpc>
                          <a:spcPct val="150000"/>
                        </a:lnSpc>
                        <a:spcAft>
                          <a:spcPts val="0"/>
                        </a:spcAft>
                      </a:pPr>
                      <a:r>
                        <a:rPr lang="zh-CN" sz="1500" kern="100">
                          <a:latin typeface="Times New Roman" panose="02020603050405020304"/>
                          <a:ea typeface="宋体" panose="02010600030101010101" pitchFamily="2" charset="-122"/>
                          <a:cs typeface="Times New Roman" panose="02020603050405020304"/>
                        </a:rPr>
                        <a:t>危废经营资质</a:t>
                      </a:r>
                      <a:endParaRPr lang="zh-CN" sz="15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rowSpan="2">
                  <a:txBody>
                    <a:bodyPr/>
                    <a:lstStyle/>
                    <a:p>
                      <a:pPr algn="ctr">
                        <a:lnSpc>
                          <a:spcPct val="150000"/>
                        </a:lnSpc>
                        <a:spcAft>
                          <a:spcPts val="0"/>
                        </a:spcAft>
                      </a:pPr>
                      <a:r>
                        <a:rPr lang="zh-CN" sz="1500" kern="100">
                          <a:latin typeface="Times New Roman" panose="02020603050405020304"/>
                          <a:ea typeface="宋体" panose="02010600030101010101" pitchFamily="2" charset="-122"/>
                          <a:cs typeface="Times New Roman" panose="02020603050405020304"/>
                        </a:rPr>
                        <a:t>排污申报</a:t>
                      </a:r>
                      <a:endParaRPr lang="zh-CN" sz="15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排污缴费</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规范性分析</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994609">
                <a:tc vMerge="1">
                  <a:tcPr/>
                </a:tc>
                <a:tc vMerge="1">
                  <a:tcPr/>
                </a:tc>
                <a:tc vMerge="1">
                  <a:tcPr/>
                </a:tc>
                <a:tc vMerge="1">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委托单位</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有效时限</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经营范围</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有效期</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Times New Roman" panose="02020603050405020304"/>
                          <a:ea typeface="宋体" panose="02010600030101010101" pitchFamily="2" charset="-122"/>
                          <a:cs typeface="Times New Roman" panose="02020603050405020304"/>
                        </a:rPr>
                        <a:t>危废转移联单编号</a:t>
                      </a:r>
                      <a:r>
                        <a:rPr lang="en-US" sz="1500" kern="100" dirty="0">
                          <a:latin typeface="Times New Roman" panose="02020603050405020304"/>
                          <a:ea typeface="宋体" panose="02010600030101010101" pitchFamily="2" charset="-122"/>
                          <a:cs typeface="Times New Roman" panose="02020603050405020304"/>
                        </a:rPr>
                        <a:t>/</a:t>
                      </a:r>
                      <a:r>
                        <a:rPr lang="zh-CN" sz="1500" kern="100" dirty="0">
                          <a:latin typeface="Times New Roman" panose="02020603050405020304"/>
                          <a:ea typeface="宋体" panose="02010600030101010101" pitchFamily="2" charset="-122"/>
                          <a:cs typeface="Times New Roman" panose="02020603050405020304"/>
                        </a:rPr>
                        <a:t>转移量</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c vMerge="1">
                  <a:tcPr/>
                </a:tc>
                <a:tc vMerge="1">
                  <a:tcPr/>
                </a:tc>
              </a:tr>
              <a:tr h="344660">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1</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344660">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2</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Times New Roman" panose="02020603050405020304"/>
                          <a:ea typeface="宋体" panose="02010600030101010101" pitchFamily="2" charset="-122"/>
                          <a:cs typeface="Times New Roman" panose="02020603050405020304"/>
                        </a:rPr>
                        <a:t>…</a:t>
                      </a:r>
                      <a:endParaRPr lang="zh-CN" sz="15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17469" name="矩形 5"/>
          <p:cNvSpPr/>
          <p:nvPr/>
        </p:nvSpPr>
        <p:spPr>
          <a:xfrm>
            <a:off x="1071563" y="5462588"/>
            <a:ext cx="4286250" cy="323850"/>
          </a:xfrm>
          <a:prstGeom prst="rect">
            <a:avLst/>
          </a:prstGeom>
          <a:noFill/>
          <a:ln w="9525">
            <a:noFill/>
          </a:ln>
        </p:spPr>
        <p:txBody>
          <a:bodyPr>
            <a:spAutoFit/>
          </a:bodyPr>
          <a:p>
            <a:pPr marL="179705" algn="just">
              <a:spcBef>
                <a:spcPts val="500"/>
              </a:spcBef>
              <a:spcAft>
                <a:spcPts val="500"/>
              </a:spcAft>
              <a:buClr>
                <a:srgbClr val="FF0000"/>
              </a:buClr>
              <a:buFont typeface="Wingdings" panose="05000000000000000000" pitchFamily="2" charset="2"/>
              <a:buChar char="Ø"/>
            </a:pPr>
            <a:r>
              <a:rPr lang="zh-CN" altLang="en-US" sz="1500" dirty="0">
                <a:solidFill>
                  <a:schemeClr val="tx1"/>
                </a:solidFill>
                <a:latin typeface="Times New Roman" panose="02020603050405020304" pitchFamily="18" charset="0"/>
                <a:ea typeface="黑体" panose="02010609060101010101" pitchFamily="2" charset="-122"/>
              </a:rPr>
              <a:t>一般工业固体废物不填危废经营资质栏。</a:t>
            </a:r>
            <a:endParaRPr lang="en-US" altLang="zh-CN" sz="1500" dirty="0">
              <a:solidFill>
                <a:schemeClr val="tx1"/>
              </a:solidFill>
              <a:latin typeface="Times New Roman" panose="02020603050405020304" pitchFamily="18" charset="0"/>
              <a:ea typeface="黑体" panose="02010609060101010101" pitchFamily="2" charset="-122"/>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矩形 8"/>
          <p:cNvSpPr/>
          <p:nvPr/>
        </p:nvSpPr>
        <p:spPr>
          <a:xfrm>
            <a:off x="500063" y="571500"/>
            <a:ext cx="8429625" cy="1404938"/>
          </a:xfrm>
          <a:prstGeom prst="rect">
            <a:avLst/>
          </a:prstGeom>
          <a:noFill/>
          <a:ln w="9525">
            <a:noFill/>
          </a:ln>
        </p:spPr>
        <p:txBody>
          <a:bodyPr>
            <a:spAutoFit/>
          </a:bodyPr>
          <a:p>
            <a:pPr>
              <a:lnSpc>
                <a:spcPct val="150000"/>
              </a:lnSpc>
            </a:pPr>
            <a:r>
              <a:rPr lang="zh-CN" altLang="en-US" sz="2000" b="1" dirty="0">
                <a:solidFill>
                  <a:schemeClr val="tx1"/>
                </a:solidFill>
                <a:latin typeface="黑体" panose="02010609060101010101" pitchFamily="2" charset="-122"/>
              </a:rPr>
              <a:t>（</a:t>
            </a:r>
            <a:r>
              <a:rPr lang="en-US" altLang="zh-CN" sz="2000" b="1" dirty="0">
                <a:solidFill>
                  <a:schemeClr val="tx1"/>
                </a:solidFill>
                <a:latin typeface="黑体" panose="02010609060101010101" pitchFamily="2" charset="-122"/>
              </a:rPr>
              <a:t>4</a:t>
            </a:r>
            <a:r>
              <a:rPr lang="zh-CN" altLang="en-US" sz="2000" b="1" dirty="0">
                <a:solidFill>
                  <a:schemeClr val="tx1"/>
                </a:solidFill>
                <a:latin typeface="黑体" panose="02010609060101010101" pitchFamily="2" charset="-122"/>
              </a:rPr>
              <a:t>）了解环境事故和纠纷情况</a:t>
            </a:r>
            <a:endParaRPr lang="en-US" altLang="zh-CN" sz="2000" b="1" dirty="0">
              <a:solidFill>
                <a:schemeClr val="tx1"/>
              </a:solidFill>
              <a:latin typeface="黑体" panose="02010609060101010101" pitchFamily="2" charset="-122"/>
            </a:endParaRPr>
          </a:p>
          <a:p>
            <a:pPr>
              <a:lnSpc>
                <a:spcPct val="150000"/>
              </a:lnSpc>
            </a:pPr>
            <a:r>
              <a:rPr lang="zh-CN" altLang="en-US" sz="2000" b="1" dirty="0">
                <a:solidFill>
                  <a:schemeClr val="tx1"/>
                </a:solidFill>
                <a:latin typeface="黑体" panose="02010609060101010101" pitchFamily="2" charset="-122"/>
              </a:rPr>
              <a:t>   通过官方、企业相关媒体调查，了解企业是否存在环境事故和纠纷情况。</a:t>
            </a:r>
            <a:endParaRPr lang="zh-CN" altLang="en-US" sz="2000" b="1" dirty="0">
              <a:solidFill>
                <a:schemeClr val="tx1"/>
              </a:solidFill>
              <a:latin typeface="黑体" panose="02010609060101010101" pitchFamily="2" charset="-122"/>
            </a:endParaRPr>
          </a:p>
        </p:txBody>
      </p:sp>
      <p:sp>
        <p:nvSpPr>
          <p:cNvPr id="18435" name="Rectangle 6"/>
          <p:cNvSpPr/>
          <p:nvPr/>
        </p:nvSpPr>
        <p:spPr>
          <a:xfrm>
            <a:off x="3071813" y="1928813"/>
            <a:ext cx="2643187"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5 </a:t>
            </a:r>
            <a:r>
              <a:rPr lang="zh-CN" altLang="en-US" sz="1600" b="1" dirty="0">
                <a:latin typeface="黑体" panose="02010609060101010101" pitchFamily="2" charset="-122"/>
              </a:rPr>
              <a:t>环境事故和纠纷情况</a:t>
            </a:r>
            <a:endParaRPr lang="zh-CN" altLang="en-US" dirty="0">
              <a:latin typeface="黑体" panose="02010609060101010101" pitchFamily="2" charset="-122"/>
            </a:endParaRPr>
          </a:p>
        </p:txBody>
      </p:sp>
      <p:graphicFrame>
        <p:nvGraphicFramePr>
          <p:cNvPr id="8" name="表格 7"/>
          <p:cNvGraphicFramePr>
            <a:graphicFrameLocks noGrp="1"/>
          </p:cNvGraphicFramePr>
          <p:nvPr/>
        </p:nvGraphicFramePr>
        <p:xfrm>
          <a:off x="642938" y="2286000"/>
          <a:ext cx="7715250" cy="1541463"/>
        </p:xfrm>
        <a:graphic>
          <a:graphicData uri="http://schemas.openxmlformats.org/drawingml/2006/table">
            <a:tbl>
              <a:tblPr/>
              <a:tblGrid>
                <a:gridCol w="654579"/>
                <a:gridCol w="1628291"/>
                <a:gridCol w="1536723"/>
                <a:gridCol w="1536723"/>
                <a:gridCol w="1413423"/>
                <a:gridCol w="945605"/>
              </a:tblGrid>
              <a:tr h="0">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环境事故和纠纷发生时间</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环境事故和纠纷具体内容</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处罚单位</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处罚</a:t>
                      </a:r>
                      <a:r>
                        <a:rPr lang="zh-CN" sz="1600" kern="100" dirty="0" smtClean="0">
                          <a:latin typeface="Times New Roman" panose="02020603050405020304"/>
                          <a:ea typeface="宋体" panose="02010600030101010101" pitchFamily="2" charset="-122"/>
                          <a:cs typeface="Times New Roman" panose="02020603050405020304"/>
                        </a:rPr>
                        <a:t>方式</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600" kern="100" dirty="0" smtClean="0">
                          <a:latin typeface="Times New Roman" panose="02020603050405020304"/>
                          <a:ea typeface="宋体" panose="02010600030101010101" pitchFamily="2" charset="-122"/>
                          <a:cs typeface="Times New Roman" panose="02020603050405020304"/>
                        </a:rPr>
                        <a:t>及</a:t>
                      </a:r>
                      <a:r>
                        <a:rPr lang="zh-CN" sz="1600" kern="100" dirty="0">
                          <a:latin typeface="Times New Roman" panose="02020603050405020304"/>
                          <a:ea typeface="宋体" panose="02010600030101010101" pitchFamily="2" charset="-122"/>
                          <a:cs typeface="Times New Roman" panose="02020603050405020304"/>
                        </a:rPr>
                        <a:t>金额</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企业整改情况</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0">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1</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444705">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2</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9" name="Rectangle 1028"/>
          <p:cNvSpPr txBox="1">
            <a:spLocks noChangeArrowheads="1"/>
          </p:cNvSpPr>
          <p:nvPr/>
        </p:nvSpPr>
        <p:spPr bwMode="auto">
          <a:xfrm>
            <a:off x="714375" y="3929063"/>
            <a:ext cx="8001000" cy="266700"/>
          </a:xfrm>
          <a:prstGeom prst="rect">
            <a:avLst/>
          </a:prstGeom>
          <a:noFill/>
          <a:ln w="9525">
            <a:noFill/>
            <a:miter lim="800000"/>
          </a:ln>
        </p:spPr>
        <p:txBody>
          <a:bodyPr/>
          <a:lstStyle/>
          <a:p>
            <a:pPr marL="342900" marR="0" indent="-342900" defTabSz="914400">
              <a:lnSpc>
                <a:spcPct val="120000"/>
              </a:lnSpc>
              <a:spcBef>
                <a:spcPct val="20000"/>
              </a:spcBef>
              <a:buClr>
                <a:schemeClr val="accent1"/>
              </a:buClr>
              <a:buSzPct val="65000"/>
              <a:buFontTx/>
              <a:buNone/>
              <a:defRPr/>
            </a:pPr>
            <a:r>
              <a:rPr kumimoji="1" lang="zh-CN" altLang="en-US" sz="1400" kern="1200" cap="none" spc="0" normalizeH="0" baseline="0" noProof="0" dirty="0">
                <a:solidFill>
                  <a:schemeClr val="tx1"/>
                </a:solidFill>
                <a:latin typeface="黑体" panose="02010609060101010101" pitchFamily="2" charset="-122"/>
                <a:ea typeface="黑体" panose="02010609060101010101" pitchFamily="2" charset="-122"/>
                <a:cs typeface="+mn-cs"/>
              </a:rPr>
              <a:t>按照</a:t>
            </a:r>
            <a:r>
              <a:rPr kumimoji="1" lang="zh-CN" altLang="zh-CN" sz="1400" kern="1200" cap="none" spc="0" normalizeH="0" baseline="0" noProof="0" dirty="0">
                <a:solidFill>
                  <a:schemeClr val="tx1"/>
                </a:solidFill>
                <a:latin typeface="黑体" panose="02010609060101010101" pitchFamily="2" charset="-122"/>
                <a:ea typeface="黑体" panose="02010609060101010101" pitchFamily="2" charset="-122"/>
                <a:cs typeface="+mn-cs"/>
              </a:rPr>
              <a:t>环办[2011]14号</a:t>
            </a:r>
            <a:r>
              <a:rPr kumimoji="1" lang="zh-CN" altLang="en-US" sz="1400" kern="1200" cap="none" spc="0" normalizeH="0" baseline="0" noProof="0" dirty="0">
                <a:solidFill>
                  <a:schemeClr val="tx1"/>
                </a:solidFill>
                <a:latin typeface="黑体" panose="02010609060101010101" pitchFamily="2" charset="-122"/>
                <a:ea typeface="黑体" panose="02010609060101010101" pitchFamily="2" charset="-122"/>
                <a:cs typeface="+mn-cs"/>
              </a:rPr>
              <a:t>，</a:t>
            </a: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核查前一年内发生过严重环境违法行为的企业，不予受理其核查申请。</a:t>
            </a:r>
            <a:endPar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p:txBody>
      </p:sp>
      <p:sp>
        <p:nvSpPr>
          <p:cNvPr id="10" name="Rectangle 1028"/>
          <p:cNvSpPr txBox="1">
            <a:spLocks noChangeArrowheads="1"/>
          </p:cNvSpPr>
          <p:nvPr/>
        </p:nvSpPr>
        <p:spPr bwMode="auto">
          <a:xfrm>
            <a:off x="571500" y="4214813"/>
            <a:ext cx="3929063" cy="1000125"/>
          </a:xfrm>
          <a:prstGeom prst="rect">
            <a:avLst/>
          </a:prstGeom>
          <a:noFill/>
          <a:ln w="9525">
            <a:noFill/>
            <a:miter lim="800000"/>
          </a:ln>
        </p:spPr>
        <p:txBody>
          <a:bodyPr lIns="0" rIns="0"/>
          <a:lstStyle/>
          <a:p>
            <a:pPr marL="828040" marR="0" indent="-342900" defTabSz="914400">
              <a:lnSpc>
                <a:spcPct val="120000"/>
              </a:lnSpc>
              <a:spcBef>
                <a:spcPct val="20000"/>
              </a:spcBef>
              <a:buClr>
                <a:schemeClr val="accent1"/>
              </a:buClr>
              <a:buSzPct val="65000"/>
              <a:buFont typeface="Wingdings" panose="05000000000000000000" pitchFamily="2" charset="2"/>
              <a:buChar char="n"/>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发生过重大或特大突发环境事件；    </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828040" marR="0" indent="-342900" defTabSz="914400">
              <a:lnSpc>
                <a:spcPct val="120000"/>
              </a:lnSpc>
              <a:spcBef>
                <a:spcPct val="20000"/>
              </a:spcBef>
              <a:buClr>
                <a:schemeClr val="accent1"/>
              </a:buClr>
              <a:buSzPct val="65000"/>
              <a:buFont typeface="Wingdings" panose="05000000000000000000" pitchFamily="2" charset="2"/>
              <a:buChar char="n"/>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未完成主要污染物总量减排任务；</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828040" marR="0" indent="-342900" defTabSz="914400">
              <a:lnSpc>
                <a:spcPct val="120000"/>
              </a:lnSpc>
              <a:spcBef>
                <a:spcPct val="20000"/>
              </a:spcBef>
              <a:buClr>
                <a:schemeClr val="accent1"/>
              </a:buClr>
              <a:buSzPct val="65000"/>
              <a:buFont typeface="Wingdings" panose="05000000000000000000" pitchFamily="2" charset="2"/>
              <a:buChar char="n"/>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被责令限期治理、限产限排或停产整治。</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p:txBody>
      </p:sp>
      <p:sp>
        <p:nvSpPr>
          <p:cNvPr id="11" name="Rectangle 1028"/>
          <p:cNvSpPr txBox="1">
            <a:spLocks noChangeArrowheads="1"/>
          </p:cNvSpPr>
          <p:nvPr/>
        </p:nvSpPr>
        <p:spPr bwMode="auto">
          <a:xfrm>
            <a:off x="4071938" y="4214813"/>
            <a:ext cx="3929063" cy="695325"/>
          </a:xfrm>
          <a:prstGeom prst="rect">
            <a:avLst/>
          </a:prstGeom>
          <a:noFill/>
          <a:ln w="9525">
            <a:noFill/>
            <a:miter lim="800000"/>
          </a:ln>
        </p:spPr>
        <p:txBody>
          <a:bodyPr lIns="0" rIns="0"/>
          <a:lstStyle/>
          <a:p>
            <a:pPr marL="828040" marR="0" indent="-342900" defTabSz="914400">
              <a:lnSpc>
                <a:spcPct val="120000"/>
              </a:lnSpc>
              <a:spcBef>
                <a:spcPct val="20000"/>
              </a:spcBef>
              <a:buClr>
                <a:schemeClr val="accent1"/>
              </a:buClr>
              <a:buSzPct val="65000"/>
              <a:buFont typeface="Wingdings" panose="05000000000000000000" pitchFamily="2" charset="2"/>
              <a:buChar char="n"/>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受到环境保护部或省级环保部门处罚；</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828040" marR="0" indent="-342900" defTabSz="914400">
              <a:lnSpc>
                <a:spcPct val="120000"/>
              </a:lnSpc>
              <a:spcBef>
                <a:spcPct val="20000"/>
              </a:spcBef>
              <a:buClr>
                <a:schemeClr val="accent1"/>
              </a:buClr>
              <a:buSzPct val="65000"/>
              <a:buFont typeface="Wingdings" panose="05000000000000000000" pitchFamily="2" charset="2"/>
              <a:buChar char="n"/>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受到环保部门</a:t>
            </a:r>
            <a:r>
              <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rPr>
              <a:t>10</a:t>
            </a: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万元以上罚款等。 </a:t>
            </a:r>
            <a:endPar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p:txBody>
      </p:sp>
      <p:sp>
        <p:nvSpPr>
          <p:cNvPr id="12" name="Rectangle 1028"/>
          <p:cNvSpPr txBox="1">
            <a:spLocks noChangeArrowheads="1"/>
          </p:cNvSpPr>
          <p:nvPr/>
        </p:nvSpPr>
        <p:spPr bwMode="auto">
          <a:xfrm>
            <a:off x="785813" y="5072063"/>
            <a:ext cx="7858125" cy="928688"/>
          </a:xfrm>
          <a:prstGeom prst="rect">
            <a:avLst/>
          </a:prstGeom>
          <a:noFill/>
          <a:ln w="9525">
            <a:noFill/>
            <a:miter lim="800000"/>
          </a:ln>
        </p:spPr>
        <p:txBody>
          <a:bodyPr lIns="0"/>
          <a:lstStyle/>
          <a:p>
            <a:pPr marL="342900" marR="0" indent="-342900" defTabSz="914400">
              <a:lnSpc>
                <a:spcPct val="120000"/>
              </a:lnSpc>
              <a:spcBef>
                <a:spcPct val="20000"/>
              </a:spcBef>
              <a:buClr>
                <a:schemeClr val="accent1"/>
              </a:buClr>
              <a:buSzPct val="65000"/>
              <a:buFont typeface="Wingdings" panose="05000000000000000000" pitchFamily="2" charset="2"/>
              <a:buNone/>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在核查过程中，公司仍存在以下违法情形尚未得到改正的，环保部门应退回其核查申请材料，</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342900" marR="0" indent="-342900" defTabSz="914400">
              <a:lnSpc>
                <a:spcPct val="120000"/>
              </a:lnSpc>
              <a:spcBef>
                <a:spcPct val="20000"/>
              </a:spcBef>
              <a:buClr>
                <a:schemeClr val="accent1"/>
              </a:buClr>
              <a:buSzPct val="65000"/>
              <a:buFont typeface="Wingdings" panose="05000000000000000000" pitchFamily="2" charset="2"/>
              <a:buNone/>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并在</a:t>
            </a:r>
            <a:r>
              <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rPr>
              <a:t>6</a:t>
            </a: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个月内不再受</a:t>
            </a:r>
            <a:r>
              <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rPr>
              <a:t> </a:t>
            </a: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理其上市环保核查申请：</a:t>
            </a:r>
            <a:endParaRPr kumimoji="0" lang="en-US" altLang="zh-CN"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342900" marR="0" indent="-342900" defTabSz="914400">
              <a:lnSpc>
                <a:spcPct val="120000"/>
              </a:lnSpc>
              <a:spcBef>
                <a:spcPct val="20000"/>
              </a:spcBef>
              <a:buClr>
                <a:schemeClr val="accent1"/>
              </a:buClr>
              <a:buSzPct val="65000"/>
              <a:buFontTx/>
              <a:buNone/>
              <a:defRPr/>
            </a:pP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   未完成因重金属、危险化学品、</a:t>
            </a:r>
            <a:r>
              <a:rPr kumimoji="0" lang="zh-CN" altLang="en-US" sz="1400" kern="0" cap="none" spc="0" normalizeH="0" baseline="0" noProof="0" dirty="0">
                <a:solidFill>
                  <a:srgbClr val="FF0000"/>
                </a:solidFill>
                <a:latin typeface="黑体" panose="02010609060101010101" pitchFamily="2" charset="-122"/>
                <a:ea typeface="黑体" panose="02010609060101010101" pitchFamily="2" charset="-122"/>
                <a:cs typeface="+mn-cs"/>
              </a:rPr>
              <a:t>危险废物污染</a:t>
            </a:r>
            <a:r>
              <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rPr>
              <a:t>或因引发群体性环境事件而必须实施的搬迁任务。</a:t>
            </a:r>
            <a:endParaRPr kumimoji="0" lang="zh-CN" altLang="en-US" sz="1400" kern="0" cap="none" spc="0" normalizeH="0" baseline="0" noProof="0" dirty="0">
              <a:solidFill>
                <a:schemeClr val="tx1"/>
              </a:solidFill>
              <a:latin typeface="黑体" panose="02010609060101010101" pitchFamily="2" charset="-122"/>
              <a:ea typeface="黑体" panose="02010609060101010101" pitchFamily="2" charset="-122"/>
              <a:cs typeface="+mn-cs"/>
            </a:endParaRPr>
          </a:p>
          <a:p>
            <a:pPr marL="342900" marR="0" indent="-342900" defTabSz="914400">
              <a:lnSpc>
                <a:spcPct val="120000"/>
              </a:lnSpc>
              <a:spcBef>
                <a:spcPct val="20000"/>
              </a:spcBef>
              <a:buClr>
                <a:schemeClr val="accent1"/>
              </a:buClr>
              <a:buSzPct val="65000"/>
              <a:buFont typeface="Wingdings" panose="05000000000000000000" pitchFamily="2" charset="2"/>
              <a:buNone/>
              <a:defRPr/>
            </a:pPr>
            <a:endParaRPr kumimoji="0" lang="zh-CN" altLang="en-US" sz="2500" kern="0" cap="none" spc="0" normalizeH="0" baseline="0" noProof="0" dirty="0">
              <a:solidFill>
                <a:schemeClr val="tx1"/>
              </a:solidFill>
              <a:latin typeface="黑体" panose="02010609060101010101" pitchFamily="2" charset="-122"/>
              <a:ea typeface="黑体" panose="02010609060101010101" pitchFamily="2" charset="-122"/>
              <a:cs typeface="+mn-cs"/>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Line 25"/>
          <p:cNvSpPr/>
          <p:nvPr/>
        </p:nvSpPr>
        <p:spPr>
          <a:xfrm>
            <a:off x="1179513" y="3500438"/>
            <a:ext cx="215900" cy="0"/>
          </a:xfrm>
          <a:prstGeom prst="line">
            <a:avLst/>
          </a:prstGeom>
          <a:ln w="9525" cap="flat" cmpd="sng">
            <a:solidFill>
              <a:srgbClr val="808080"/>
            </a:solidFill>
            <a:prstDash val="solid"/>
            <a:headEnd type="none" w="med" len="med"/>
            <a:tailEnd type="none" w="med" len="med"/>
          </a:ln>
        </p:spPr>
      </p:sp>
      <p:sp>
        <p:nvSpPr>
          <p:cNvPr id="17413" name="Rectangle 13"/>
          <p:cNvSpPr>
            <a:spLocks noChangeArrowheads="1"/>
          </p:cNvSpPr>
          <p:nvPr/>
        </p:nvSpPr>
        <p:spPr bwMode="auto">
          <a:xfrm>
            <a:off x="642938" y="1714500"/>
            <a:ext cx="7888288" cy="4308475"/>
          </a:xfrm>
          <a:prstGeom prst="rect">
            <a:avLst/>
          </a:prstGeom>
          <a:noFill/>
          <a:ln w="9525">
            <a:noFill/>
            <a:miter lim="800000"/>
          </a:ln>
        </p:spPr>
        <p:txBody>
          <a:bodyPr>
            <a:spAutoFit/>
          </a:bodyPr>
          <a:lstStyle/>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了解当地环保部门对一般工业固体废物和危险废物的相关管理规定；</a:t>
            </a:r>
            <a:endParaRPr kumimoji="1" lang="en-US" altLang="zh-CN"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了解固体废物处理处置</a:t>
            </a:r>
            <a:r>
              <a:rPr kumimoji="1" lang="en-US"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三同时</a:t>
            </a:r>
            <a:r>
              <a:rPr kumimoji="1" lang="en-US"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a:t>
            </a: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执行情况;</a:t>
            </a:r>
            <a:endParaRPr kumimoji="1" lang="en-US" altLang="zh-CN"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了解企业危险废物转移及处理处置情况；</a:t>
            </a:r>
            <a:endPar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85000"/>
              <a:buFont typeface="Wingdings" panose="05000000000000000000" pitchFamily="2" charset="2"/>
              <a:buChar char="l"/>
              <a:defRPr/>
            </a:pPr>
            <a:r>
              <a:rPr kumimoji="1" lang="zh-CN" altLang="en-US"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进一步核实企业固废处理处置不当引起的环境污染事故、环保诉求、信访、上访事件的情况、以及受到的环保行政处罚的情况（包括限期治理、挂牌督办、限批、处罚金额），进一步确定环境事故和纠纷情况。</a:t>
            </a:r>
            <a:endParaRPr kumimoji="1" lang="en-US" altLang="zh-CN" sz="22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p:txBody>
      </p:sp>
      <p:sp>
        <p:nvSpPr>
          <p:cNvPr id="17414" name="Text Box 5"/>
          <p:cNvSpPr txBox="1">
            <a:spLocks noChangeArrowheads="1"/>
          </p:cNvSpPr>
          <p:nvPr/>
        </p:nvSpPr>
        <p:spPr bwMode="auto">
          <a:xfrm>
            <a:off x="395288" y="411163"/>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3</a:t>
            </a:r>
            <a:r>
              <a:rPr kumimoji="0" lang="en-US" altLang="zh-CN"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17415" name="Rectangle 7"/>
          <p:cNvSpPr>
            <a:spLocks noChangeArrowheads="1"/>
          </p:cNvSpPr>
          <p:nvPr/>
        </p:nvSpPr>
        <p:spPr bwMode="auto">
          <a:xfrm>
            <a:off x="642938" y="1071563"/>
            <a:ext cx="3857625" cy="1133475"/>
          </a:xfrm>
          <a:prstGeom prst="rect">
            <a:avLst/>
          </a:prstGeom>
          <a:noFill/>
          <a:ln w="9525">
            <a:noFill/>
            <a:miter lim="800000"/>
          </a:ln>
          <a:effectLst>
            <a:prstShdw prst="shdw12">
              <a:schemeClr val="bg2">
                <a:alpha val="50000"/>
              </a:schemeClr>
            </a:prstShdw>
          </a:effectLst>
        </p:spPr>
        <p:txBody>
          <a:bodyPr tIns="165048" bIns="165048"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en-US" altLang="zh-CN" sz="2800" b="1" i="0" u="none" strike="noStrike" kern="1200" cap="none" spc="0" normalizeH="0" baseline="0" noProof="0" dirty="0">
                <a:ln>
                  <a:noFill/>
                </a:ln>
                <a:solidFill>
                  <a:schemeClr val="accent4">
                    <a:lumMod val="85000"/>
                    <a:lumOff val="15000"/>
                  </a:schemeClr>
                </a:solidFill>
                <a:effectLst/>
                <a:uLnTx/>
                <a:uFillTx/>
                <a:latin typeface="+mn-lt"/>
                <a:ea typeface="黑体" panose="02010609060101010101" pitchFamily="2" charset="-122"/>
                <a:cs typeface="Times New Roman" panose="02020603050405020304" pitchFamily="18" charset="0"/>
              </a:rPr>
              <a:t>3.1 </a:t>
            </a:r>
            <a:r>
              <a:rPr kumimoji="1" lang="zh-CN" altLang="en-US" sz="2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走访当地环保部门</a:t>
            </a:r>
            <a:endParaRPr kumimoji="1" lang="zh-CN" altLang="en-US" sz="2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1" lang="zh-CN" altLang="en-US" sz="2400" b="0" i="0" u="none" strike="noStrike" kern="1200" cap="none" spc="0" normalizeH="0" baseline="0" noProof="0" dirty="0">
              <a:ln>
                <a:noFill/>
              </a:ln>
              <a:solidFill>
                <a:srgbClr val="000066"/>
              </a:solidFill>
              <a:effectLst/>
              <a:uLnTx/>
              <a:uFillTx/>
              <a:latin typeface="黑体" panose="02010609060101010101" pitchFamily="2" charset="-122"/>
              <a:ea typeface="宋体" panose="0201060003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1"/>
          <p:cNvSpPr/>
          <p:nvPr/>
        </p:nvSpPr>
        <p:spPr>
          <a:xfrm>
            <a:off x="468313" y="1198563"/>
            <a:ext cx="8107362" cy="1016000"/>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1</a:t>
            </a:r>
            <a:r>
              <a:rPr lang="zh-CN" altLang="en-US" sz="2000" b="1" dirty="0">
                <a:solidFill>
                  <a:schemeClr val="tx1"/>
                </a:solidFill>
                <a:latin typeface="黑体" panose="02010609060101010101" pitchFamily="2" charset="-122"/>
              </a:rPr>
              <a:t>）核实企业配套工业固体废物（含危险废物）处理处置设施相关标准最大控制距离范围内环境敏感点分布情况，确定其合规性。</a:t>
            </a:r>
            <a:endParaRPr lang="zh-CN" altLang="en-US" sz="2000" b="1" dirty="0">
              <a:solidFill>
                <a:schemeClr val="tx1"/>
              </a:solidFill>
              <a:latin typeface="黑体" panose="02010609060101010101" pitchFamily="2" charset="-122"/>
            </a:endParaRPr>
          </a:p>
        </p:txBody>
      </p:sp>
      <p:sp>
        <p:nvSpPr>
          <p:cNvPr id="20483" name="Rectangle 6"/>
          <p:cNvSpPr/>
          <p:nvPr/>
        </p:nvSpPr>
        <p:spPr>
          <a:xfrm>
            <a:off x="2643188" y="2376488"/>
            <a:ext cx="5214937"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6  </a:t>
            </a:r>
            <a:r>
              <a:rPr lang="zh-CN" altLang="en-US" sz="1600" b="1" dirty="0">
                <a:latin typeface="黑体" panose="02010609060101010101" pitchFamily="2" charset="-122"/>
              </a:rPr>
              <a:t>设施周边环境敏感点分布情况</a:t>
            </a:r>
            <a:endParaRPr lang="zh-CN" altLang="en-US" dirty="0">
              <a:latin typeface="黑体" panose="02010609060101010101" pitchFamily="2" charset="-122"/>
            </a:endParaRPr>
          </a:p>
        </p:txBody>
      </p:sp>
      <p:sp>
        <p:nvSpPr>
          <p:cNvPr id="18437" name="Text Box 5"/>
          <p:cNvSpPr txBox="1">
            <a:spLocks noChangeArrowheads="1"/>
          </p:cNvSpPr>
          <p:nvPr/>
        </p:nvSpPr>
        <p:spPr bwMode="auto">
          <a:xfrm>
            <a:off x="642938" y="500063"/>
            <a:ext cx="3500438"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chemeClr val="accent4">
                    <a:lumMod val="85000"/>
                    <a:lumOff val="15000"/>
                  </a:schemeClr>
                </a:solidFill>
                <a:latin typeface="+mn-lt"/>
                <a:ea typeface="黑体" panose="02010609060101010101" pitchFamily="2" charset="-122"/>
                <a:cs typeface="Times New Roman" panose="02020603050405020304" pitchFamily="18" charset="0"/>
              </a:rPr>
              <a:t>3.2</a:t>
            </a:r>
            <a:r>
              <a:rPr kumimoji="0" lang="en-US" altLang="zh-CN"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endParaRPr>
          </a:p>
        </p:txBody>
      </p:sp>
      <p:graphicFrame>
        <p:nvGraphicFramePr>
          <p:cNvPr id="9" name="表格 8"/>
          <p:cNvGraphicFramePr>
            <a:graphicFrameLocks noGrp="1"/>
          </p:cNvGraphicFramePr>
          <p:nvPr/>
        </p:nvGraphicFramePr>
        <p:xfrm>
          <a:off x="714375" y="2786063"/>
          <a:ext cx="7786688" cy="3086100"/>
        </p:xfrm>
        <a:graphic>
          <a:graphicData uri="http://schemas.openxmlformats.org/drawingml/2006/table">
            <a:tbl>
              <a:tblPr/>
              <a:tblGrid>
                <a:gridCol w="703921"/>
                <a:gridCol w="2439351"/>
                <a:gridCol w="1785950"/>
                <a:gridCol w="1000132"/>
                <a:gridCol w="857256"/>
                <a:gridCol w="1000133"/>
              </a:tblGrid>
              <a:tr h="0">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编号</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保护目标</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与固废处理处置设施的相关方位</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当地主导风向</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距离</a:t>
                      </a:r>
                      <a:endParaRPr lang="zh-CN" sz="1500" kern="100" dirty="0">
                        <a:latin typeface="黑体" panose="02010609060101010101" pitchFamily="2" charset="-122"/>
                        <a:ea typeface="黑体" panose="02010609060101010101" pitchFamily="2" charset="-122"/>
                        <a:cs typeface="Times New Roman" panose="02020603050405020304"/>
                      </a:endParaRPr>
                    </a:p>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a:t>
                      </a:r>
                      <a:r>
                        <a:rPr lang="en-US" sz="1500" kern="100" dirty="0">
                          <a:latin typeface="黑体" panose="02010609060101010101" pitchFamily="2" charset="-122"/>
                          <a:ea typeface="黑体" panose="02010609060101010101" pitchFamily="2" charset="-122"/>
                          <a:cs typeface="Times New Roman" panose="02020603050405020304"/>
                        </a:rPr>
                        <a:t>m</a:t>
                      </a:r>
                      <a:r>
                        <a:rPr lang="zh-CN" sz="1500" kern="100" dirty="0">
                          <a:latin typeface="黑体" panose="02010609060101010101" pitchFamily="2" charset="-122"/>
                          <a:ea typeface="黑体" panose="02010609060101010101" pitchFamily="2" charset="-122"/>
                          <a:cs typeface="Times New Roman" panose="02020603050405020304"/>
                        </a:rPr>
                        <a:t>）</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indent="76200"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合规性分析</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14332">
                <a:tc>
                  <a:txBody>
                    <a:bodyPr/>
                    <a:lstStyle/>
                    <a:p>
                      <a:pPr algn="ctr">
                        <a:lnSpc>
                          <a:spcPct val="150000"/>
                        </a:lnSpc>
                        <a:spcAft>
                          <a:spcPts val="0"/>
                        </a:spcAft>
                      </a:pPr>
                      <a:r>
                        <a:rPr lang="en-US" sz="1500" kern="100" dirty="0">
                          <a:latin typeface="黑体" panose="02010609060101010101" pitchFamily="2" charset="-122"/>
                          <a:ea typeface="黑体" panose="02010609060101010101" pitchFamily="2" charset="-122"/>
                          <a:cs typeface="Times New Roman" panose="02020603050405020304"/>
                        </a:rPr>
                        <a:t>1</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居民区</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57184">
                <a:tc>
                  <a:txBody>
                    <a:bodyPr/>
                    <a:lstStyle/>
                    <a:p>
                      <a:pPr algn="ctr">
                        <a:lnSpc>
                          <a:spcPct val="150000"/>
                        </a:lnSpc>
                        <a:spcAft>
                          <a:spcPts val="0"/>
                        </a:spcAft>
                      </a:pPr>
                      <a:r>
                        <a:rPr lang="en-US" sz="1500" kern="100">
                          <a:latin typeface="黑体" panose="02010609060101010101" pitchFamily="2" charset="-122"/>
                          <a:ea typeface="黑体" panose="02010609060101010101" pitchFamily="2" charset="-122"/>
                          <a:cs typeface="Times New Roman" panose="02020603050405020304"/>
                        </a:rPr>
                        <a:t>2</a:t>
                      </a:r>
                      <a:endParaRPr lang="zh-CN"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地表水域</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271606">
                <a:tc>
                  <a:txBody>
                    <a:bodyPr/>
                    <a:lstStyle/>
                    <a:p>
                      <a:pPr algn="ctr">
                        <a:lnSpc>
                          <a:spcPct val="150000"/>
                        </a:lnSpc>
                        <a:spcAft>
                          <a:spcPts val="0"/>
                        </a:spcAft>
                      </a:pPr>
                      <a:r>
                        <a:rPr lang="en-US" sz="1500" kern="100">
                          <a:latin typeface="黑体" panose="02010609060101010101" pitchFamily="2" charset="-122"/>
                          <a:ea typeface="黑体" panose="02010609060101010101" pitchFamily="2" charset="-122"/>
                          <a:cs typeface="Times New Roman" panose="02020603050405020304"/>
                        </a:rPr>
                        <a:t>3</a:t>
                      </a:r>
                      <a:endParaRPr lang="zh-CN"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zh-CN" sz="1500" kern="100" dirty="0">
                          <a:latin typeface="黑体" panose="02010609060101010101" pitchFamily="2" charset="-122"/>
                          <a:ea typeface="黑体" panose="02010609060101010101" pitchFamily="2" charset="-122"/>
                          <a:cs typeface="Times New Roman" panose="02020603050405020304"/>
                        </a:rPr>
                        <a:t>其他（包括水源保护区、易燃、易爆等危险品库和高压输电线路和飞机场和军事基地等）</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325068">
                <a:tc>
                  <a:txBody>
                    <a:bodyPr/>
                    <a:lstStyle/>
                    <a:p>
                      <a:pPr algn="ctr">
                        <a:lnSpc>
                          <a:spcPct val="150000"/>
                        </a:lnSpc>
                        <a:spcAft>
                          <a:spcPts val="0"/>
                        </a:spcAft>
                      </a:pPr>
                      <a:r>
                        <a:rPr lang="en-US" sz="1500" kern="100" dirty="0">
                          <a:latin typeface="黑体" panose="02010609060101010101" pitchFamily="2" charset="-122"/>
                          <a:ea typeface="黑体" panose="02010609060101010101" pitchFamily="2" charset="-122"/>
                          <a:cs typeface="Times New Roman" panose="02020603050405020304"/>
                        </a:rPr>
                        <a:t>4</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黑体" panose="02010609060101010101" pitchFamily="2" charset="-122"/>
                          <a:ea typeface="黑体" panose="02010609060101010101" pitchFamily="2" charset="-122"/>
                          <a:cs typeface="Times New Roman" panose="02020603050405020304"/>
                        </a:rPr>
                        <a:t>…</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a:latin typeface="黑体" panose="02010609060101010101" pitchFamily="2" charset="-122"/>
                          <a:ea typeface="黑体" panose="02010609060101010101" pitchFamily="2" charset="-122"/>
                          <a:cs typeface="Times New Roman" panose="02020603050405020304"/>
                        </a:rPr>
                        <a:t>…</a:t>
                      </a:r>
                      <a:endParaRPr lang="zh-CN"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a:latin typeface="黑体" panose="02010609060101010101" pitchFamily="2" charset="-122"/>
                          <a:ea typeface="黑体" panose="02010609060101010101" pitchFamily="2" charset="-122"/>
                          <a:cs typeface="Times New Roman" panose="02020603050405020304"/>
                        </a:rPr>
                        <a:t>…</a:t>
                      </a:r>
                      <a:endParaRPr lang="zh-CN"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a:latin typeface="黑体" panose="02010609060101010101" pitchFamily="2" charset="-122"/>
                          <a:ea typeface="黑体" panose="02010609060101010101" pitchFamily="2" charset="-122"/>
                          <a:cs typeface="Times New Roman" panose="02020603050405020304"/>
                        </a:rPr>
                        <a:t>…</a:t>
                      </a:r>
                      <a:endParaRPr lang="zh-CN" sz="1500" kern="10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500" kern="100" dirty="0">
                          <a:latin typeface="黑体" panose="02010609060101010101" pitchFamily="2" charset="-122"/>
                          <a:ea typeface="黑体" panose="02010609060101010101" pitchFamily="2" charset="-122"/>
                          <a:cs typeface="Times New Roman" panose="02020603050405020304"/>
                        </a:rPr>
                        <a:t>…</a:t>
                      </a:r>
                      <a:endParaRPr lang="zh-CN" sz="1500" kern="100" dirty="0">
                        <a:latin typeface="黑体" panose="02010609060101010101" pitchFamily="2" charset="-122"/>
                        <a:ea typeface="黑体" panose="0201060906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31"/>
          <p:cNvSpPr/>
          <p:nvPr/>
        </p:nvSpPr>
        <p:spPr>
          <a:xfrm>
            <a:off x="465138" y="1679575"/>
            <a:ext cx="8107362" cy="1476375"/>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2</a:t>
            </a:r>
            <a:r>
              <a:rPr lang="zh-CN" altLang="en-US" sz="2000" b="1" dirty="0">
                <a:solidFill>
                  <a:schemeClr val="tx1"/>
                </a:solidFill>
                <a:latin typeface="黑体" panose="02010609060101010101" pitchFamily="2" charset="-122"/>
              </a:rPr>
              <a:t>）核实一般工业固体废物和危险废物（中间物料）种类、产生环节、处理处置方式（处理处置、厂内（外）综合利用、贮存）、处理处置量，进一步分析确定固体废物处理处置设施的合规性。</a:t>
            </a:r>
            <a:endParaRPr lang="zh-CN" altLang="en-US" sz="2000" b="1" dirty="0">
              <a:solidFill>
                <a:schemeClr val="tx1"/>
              </a:solidFill>
              <a:latin typeface="黑体" panose="02010609060101010101" pitchFamily="2" charset="-122"/>
            </a:endParaRPr>
          </a:p>
        </p:txBody>
      </p:sp>
      <p:sp>
        <p:nvSpPr>
          <p:cNvPr id="21507" name="Rectangle 6"/>
          <p:cNvSpPr/>
          <p:nvPr/>
        </p:nvSpPr>
        <p:spPr>
          <a:xfrm>
            <a:off x="2786063" y="3322638"/>
            <a:ext cx="3429000"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7  </a:t>
            </a:r>
            <a:r>
              <a:rPr lang="zh-CN" altLang="en-US" sz="1600" b="1" dirty="0">
                <a:latin typeface="黑体" panose="02010609060101010101" pitchFamily="2" charset="-122"/>
              </a:rPr>
              <a:t>固体废物产生及处置情况</a:t>
            </a:r>
            <a:endParaRPr lang="zh-CN" altLang="en-US" dirty="0">
              <a:latin typeface="黑体" panose="02010609060101010101" pitchFamily="2" charset="-122"/>
            </a:endParaRPr>
          </a:p>
        </p:txBody>
      </p:sp>
      <p:graphicFrame>
        <p:nvGraphicFramePr>
          <p:cNvPr id="7" name="表格 6"/>
          <p:cNvGraphicFramePr>
            <a:graphicFrameLocks noGrp="1"/>
          </p:cNvGraphicFramePr>
          <p:nvPr/>
        </p:nvGraphicFramePr>
        <p:xfrm>
          <a:off x="785813" y="3751263"/>
          <a:ext cx="7429500" cy="1463675"/>
        </p:xfrm>
        <a:graphic>
          <a:graphicData uri="http://schemas.openxmlformats.org/drawingml/2006/table">
            <a:tbl>
              <a:tblPr/>
              <a:tblGrid>
                <a:gridCol w="654316"/>
                <a:gridCol w="649729"/>
                <a:gridCol w="802606"/>
                <a:gridCol w="801077"/>
                <a:gridCol w="1131292"/>
                <a:gridCol w="1016634"/>
                <a:gridCol w="1255123"/>
                <a:gridCol w="1118748"/>
              </a:tblGrid>
              <a:tr h="0">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固废种类</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a:t>
                      </a:r>
                      <a:r>
                        <a:rPr lang="zh-CN" sz="1600" kern="100" dirty="0" smtClean="0">
                          <a:latin typeface="Times New Roman" panose="02020603050405020304"/>
                          <a:ea typeface="宋体" panose="02010600030101010101" pitchFamily="2" charset="-122"/>
                          <a:cs typeface="Times New Roman" panose="02020603050405020304"/>
                        </a:rPr>
                        <a:t>废</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600" kern="100" dirty="0" smtClean="0">
                          <a:latin typeface="Times New Roman" panose="02020603050405020304"/>
                          <a:ea typeface="宋体" panose="02010600030101010101" pitchFamily="2" charset="-122"/>
                          <a:cs typeface="Times New Roman" panose="02020603050405020304"/>
                        </a:rPr>
                        <a:t>来源</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a:t>
                      </a:r>
                      <a:r>
                        <a:rPr lang="zh-CN" sz="1600" kern="100" dirty="0" smtClean="0">
                          <a:latin typeface="Times New Roman" panose="02020603050405020304"/>
                          <a:ea typeface="宋体" panose="02010600030101010101" pitchFamily="2" charset="-122"/>
                          <a:cs typeface="Times New Roman" panose="02020603050405020304"/>
                        </a:rPr>
                        <a:t>废</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600" kern="100" dirty="0" smtClean="0">
                          <a:latin typeface="Times New Roman" panose="02020603050405020304"/>
                          <a:ea typeface="宋体" panose="02010600030101010101" pitchFamily="2" charset="-122"/>
                          <a:cs typeface="Times New Roman" panose="02020603050405020304"/>
                        </a:rPr>
                        <a:t>性质</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产生量</a:t>
                      </a:r>
                      <a:endParaRPr lang="zh-CN" sz="1600" kern="100" dirty="0">
                        <a:latin typeface="Calibri" panose="020F0502020204030204"/>
                        <a:ea typeface="宋体" panose="02010600030101010101" pitchFamily="2" charset="-122"/>
                        <a:cs typeface="Times New Roman" panose="02020603050405020304"/>
                      </a:endParaRPr>
                    </a:p>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（吨</a:t>
                      </a:r>
                      <a:r>
                        <a:rPr lang="en-US" sz="1600" kern="100" dirty="0">
                          <a:latin typeface="Times New Roman" panose="02020603050405020304"/>
                          <a:ea typeface="宋体" panose="02010600030101010101" pitchFamily="2" charset="-122"/>
                          <a:cs typeface="Times New Roman" panose="02020603050405020304"/>
                        </a:rPr>
                        <a:t>/</a:t>
                      </a:r>
                      <a:r>
                        <a:rPr lang="zh-CN" sz="1600" kern="100" dirty="0">
                          <a:latin typeface="Times New Roman" panose="02020603050405020304"/>
                          <a:ea typeface="宋体" panose="02010600030101010101" pitchFamily="2" charset="-122"/>
                          <a:cs typeface="Times New Roman" panose="02020603050405020304"/>
                        </a:rPr>
                        <a:t>年）</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综合</a:t>
                      </a:r>
                      <a:r>
                        <a:rPr lang="zh-CN" sz="1600" kern="100" dirty="0" smtClean="0">
                          <a:latin typeface="Times New Roman" panose="02020603050405020304"/>
                          <a:ea typeface="宋体" panose="02010600030101010101" pitchFamily="2" charset="-122"/>
                          <a:cs typeface="Times New Roman" panose="02020603050405020304"/>
                        </a:rPr>
                        <a:t>利</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600" kern="100" dirty="0" smtClean="0">
                          <a:latin typeface="Times New Roman" panose="02020603050405020304"/>
                          <a:ea typeface="宋体" panose="02010600030101010101" pitchFamily="2" charset="-122"/>
                          <a:cs typeface="Times New Roman" panose="02020603050405020304"/>
                        </a:rPr>
                        <a:t>用量</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处理处置量（吨</a:t>
                      </a:r>
                      <a:r>
                        <a:rPr lang="en-US" sz="1600" kern="100" dirty="0">
                          <a:latin typeface="Times New Roman" panose="02020603050405020304"/>
                          <a:ea typeface="宋体" panose="02010600030101010101" pitchFamily="2" charset="-122"/>
                          <a:cs typeface="Times New Roman" panose="02020603050405020304"/>
                        </a:rPr>
                        <a:t>/</a:t>
                      </a:r>
                      <a:r>
                        <a:rPr lang="zh-CN" sz="1600" kern="100" dirty="0">
                          <a:latin typeface="Times New Roman" panose="02020603050405020304"/>
                          <a:ea typeface="宋体" panose="02010600030101010101" pitchFamily="2" charset="-122"/>
                          <a:cs typeface="Times New Roman" panose="02020603050405020304"/>
                        </a:rPr>
                        <a:t>年）</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处置去向</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0">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1</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0">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2</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a:t>
                      </a:r>
                      <a:endParaRPr lang="zh-CN" sz="1600" kern="10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8" name="Text Box 5"/>
          <p:cNvSpPr txBox="1">
            <a:spLocks noChangeArrowheads="1"/>
          </p:cNvSpPr>
          <p:nvPr/>
        </p:nvSpPr>
        <p:spPr bwMode="auto">
          <a:xfrm>
            <a:off x="571500" y="638175"/>
            <a:ext cx="3857625"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chemeClr val="accent4">
                    <a:lumMod val="85000"/>
                    <a:lumOff val="15000"/>
                  </a:schemeClr>
                </a:solidFill>
                <a:latin typeface="+mn-lt"/>
                <a:ea typeface="黑体" panose="02010609060101010101" pitchFamily="2" charset="-122"/>
                <a:cs typeface="Times New Roman" panose="02020603050405020304" pitchFamily="18" charset="0"/>
              </a:rPr>
              <a:t>3.2</a:t>
            </a:r>
            <a:r>
              <a:rPr kumimoji="0" lang="en-US" altLang="zh-CN"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title"/>
          </p:nvPr>
        </p:nvSpPr>
        <p:spPr>
          <a:xfrm>
            <a:off x="3184525" y="550863"/>
            <a:ext cx="3959225" cy="1139825"/>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4000" b="0" i="0" u="none" strike="noStrike" kern="0" cap="none" spc="0" normalizeH="0" baseline="0" noProof="0" dirty="0" smtClean="0">
                <a:ln>
                  <a:noFill/>
                </a:ln>
                <a:solidFill>
                  <a:schemeClr val="tx2">
                    <a:lumMod val="75000"/>
                  </a:schemeClr>
                </a:solidFill>
                <a:effectLst/>
                <a:uLnTx/>
                <a:uFillTx/>
                <a:latin typeface="黑体" panose="02010609060101010101" pitchFamily="2" charset="-122"/>
                <a:ea typeface="黑体" panose="02010609060101010101" pitchFamily="2" charset="-122"/>
                <a:cs typeface="+mj-cs"/>
              </a:rPr>
              <a:t>提    纲</a:t>
            </a:r>
            <a:endParaRPr kumimoji="0" lang="zh-CN" altLang="en-US" sz="4000" b="0" i="0" u="none" strike="noStrike" kern="0" cap="none" spc="0" normalizeH="0" baseline="0" noProof="0" dirty="0" smtClean="0">
              <a:ln>
                <a:noFill/>
              </a:ln>
              <a:solidFill>
                <a:schemeClr val="tx2">
                  <a:lumMod val="75000"/>
                </a:schemeClr>
              </a:solidFill>
              <a:effectLst/>
              <a:uLnTx/>
              <a:uFillTx/>
              <a:latin typeface="黑体" panose="02010609060101010101" pitchFamily="2" charset="-122"/>
              <a:ea typeface="黑体" panose="02010609060101010101" pitchFamily="2" charset="-122"/>
              <a:cs typeface="+mj-cs"/>
            </a:endParaRPr>
          </a:p>
        </p:txBody>
      </p:sp>
      <p:sp>
        <p:nvSpPr>
          <p:cNvPr id="16" name="AutoShape 4"/>
          <p:cNvSpPr>
            <a:spLocks noChangeArrowheads="1"/>
          </p:cNvSpPr>
          <p:nvPr/>
        </p:nvSpPr>
        <p:spPr bwMode="gray">
          <a:xfrm>
            <a:off x="1357313" y="1577975"/>
            <a:ext cx="6457950" cy="815975"/>
          </a:xfrm>
          <a:prstGeom prst="roundRect">
            <a:avLst>
              <a:gd name="adj" fmla="val 16667"/>
            </a:avLst>
          </a:prstGeom>
          <a:gradFill rotWithShape="1">
            <a:gsLst>
              <a:gs pos="0">
                <a:schemeClr val="tx2">
                  <a:lumMod val="40000"/>
                  <a:lumOff val="60000"/>
                </a:schemeClr>
              </a:gs>
              <a:gs pos="53000">
                <a:srgbClr val="D4DEFF"/>
              </a:gs>
              <a:gs pos="83000">
                <a:srgbClr val="D4DEFF"/>
              </a:gs>
              <a:gs pos="100000">
                <a:srgbClr val="96AB94"/>
              </a:gs>
            </a:gsLst>
            <a:lin ang="5400000" scaled="0"/>
          </a:gradFill>
          <a:ln w="38100">
            <a:solidFill>
              <a:schemeClr val="bg1"/>
            </a:solidFill>
            <a:round/>
          </a:ln>
          <a:effectLst>
            <a:outerShdw dist="107763" dir="2700000" algn="ctr" rotWithShape="0">
              <a:srgbClr val="808080">
                <a:alpha val="50000"/>
              </a:srgbClr>
            </a:outerShdw>
          </a:effectLst>
        </p:spPr>
        <p:txBody>
          <a:bodyPr wrap="none" anchor="ctr"/>
          <a:lstStyle/>
          <a:p>
            <a:pPr marL="0" marR="0" lvl="0" indent="0" algn="l" defTabSz="914400" rtl="0" eaLnBrk="1" fontAlgn="base" latinLnBrk="1" hangingPunct="1">
              <a:lnSpc>
                <a:spcPct val="100000"/>
              </a:lnSpc>
              <a:spcBef>
                <a:spcPct val="0"/>
              </a:spcBef>
              <a:spcAft>
                <a:spcPct val="0"/>
              </a:spcAft>
              <a:buClrTx/>
              <a:buSzTx/>
              <a:buFontTx/>
              <a:buNone/>
              <a:defRPr/>
            </a:pPr>
            <a:r>
              <a:rPr kumimoji="0" lang="en-US" altLang="ko-KR"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1 </a:t>
            </a:r>
            <a:r>
              <a:rPr kumimoji="0"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mn-cs"/>
              </a:rPr>
              <a:t>核查依据</a:t>
            </a:r>
            <a:endParaRPr kumimoji="0" lang="en-US" altLang="ko-KR"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mn-cs"/>
            </a:endParaRPr>
          </a:p>
        </p:txBody>
      </p:sp>
      <p:sp>
        <p:nvSpPr>
          <p:cNvPr id="17" name="AutoShape 4"/>
          <p:cNvSpPr>
            <a:spLocks noChangeArrowheads="1"/>
          </p:cNvSpPr>
          <p:nvPr/>
        </p:nvSpPr>
        <p:spPr bwMode="gray">
          <a:xfrm>
            <a:off x="1357313" y="2544763"/>
            <a:ext cx="6457950" cy="796925"/>
          </a:xfrm>
          <a:prstGeom prst="roundRect">
            <a:avLst>
              <a:gd name="adj" fmla="val 16667"/>
            </a:avLst>
          </a:prstGeom>
          <a:gradFill rotWithShape="1">
            <a:gsLst>
              <a:gs pos="0">
                <a:srgbClr val="00B050"/>
              </a:gs>
              <a:gs pos="53000">
                <a:srgbClr val="D4DEFF"/>
              </a:gs>
              <a:gs pos="83000">
                <a:srgbClr val="D4DEFF"/>
              </a:gs>
              <a:gs pos="100000">
                <a:srgbClr val="96AB94"/>
              </a:gs>
            </a:gsLst>
            <a:lin ang="5400000" scaled="0"/>
          </a:gradFill>
          <a:ln w="38100">
            <a:solidFill>
              <a:schemeClr val="bg1"/>
            </a:solidFill>
            <a:round/>
          </a:ln>
          <a:effectLst>
            <a:outerShdw dist="107763" dir="2700000" algn="ctr" rotWithShape="0">
              <a:srgbClr val="808080">
                <a:alpha val="50000"/>
              </a:srgbClr>
            </a:outerShdw>
          </a:effectLst>
        </p:spPr>
        <p:txBody>
          <a:bodyPr wrap="none" anchor="ct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zh-CN"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2 </a:t>
            </a:r>
            <a:r>
              <a:rPr kumimoji="0"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核查程序</a:t>
            </a:r>
            <a:endParaRPr kumimoji="0"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endParaRPr>
          </a:p>
        </p:txBody>
      </p:sp>
      <p:sp>
        <p:nvSpPr>
          <p:cNvPr id="18" name="AutoShape 4"/>
          <p:cNvSpPr>
            <a:spLocks noChangeArrowheads="1"/>
          </p:cNvSpPr>
          <p:nvPr/>
        </p:nvSpPr>
        <p:spPr bwMode="gray">
          <a:xfrm>
            <a:off x="1357313" y="3513138"/>
            <a:ext cx="6457950" cy="723900"/>
          </a:xfrm>
          <a:prstGeom prst="roundRect">
            <a:avLst>
              <a:gd name="adj" fmla="val 16667"/>
            </a:avLst>
          </a:prstGeom>
          <a:gradFill rotWithShape="1">
            <a:gsLst>
              <a:gs pos="0">
                <a:srgbClr val="FF0000"/>
              </a:gs>
              <a:gs pos="53000">
                <a:srgbClr val="D4DEFF"/>
              </a:gs>
              <a:gs pos="83000">
                <a:srgbClr val="D4DEFF"/>
              </a:gs>
              <a:gs pos="100000">
                <a:srgbClr val="96AB94"/>
              </a:gs>
            </a:gsLst>
            <a:lin ang="5400000" scaled="0"/>
          </a:gradFill>
          <a:ln w="38100">
            <a:solidFill>
              <a:schemeClr val="bg1"/>
            </a:solidFill>
            <a:round/>
          </a:ln>
          <a:effectLst>
            <a:outerShdw dist="107763" dir="2700000" algn="ctr" rotWithShape="0">
              <a:srgbClr val="808080">
                <a:alpha val="50000"/>
              </a:srgbClr>
            </a:outerShdw>
          </a:effec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defRPr/>
            </a:pPr>
            <a:r>
              <a:rPr kumimoji="1" lang="en-US" altLang="zh-CN"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3 </a:t>
            </a:r>
            <a:r>
              <a:rPr kumimoji="1"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现场核查及分析</a:t>
            </a:r>
            <a:endParaRPr kumimoji="1"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endParaRPr>
          </a:p>
        </p:txBody>
      </p:sp>
      <p:sp>
        <p:nvSpPr>
          <p:cNvPr id="6" name="AutoShape 4"/>
          <p:cNvSpPr>
            <a:spLocks noChangeArrowheads="1"/>
          </p:cNvSpPr>
          <p:nvPr/>
        </p:nvSpPr>
        <p:spPr bwMode="gray">
          <a:xfrm>
            <a:off x="1357313" y="4386263"/>
            <a:ext cx="6457950" cy="790575"/>
          </a:xfrm>
          <a:prstGeom prst="roundRect">
            <a:avLst>
              <a:gd name="adj" fmla="val 16667"/>
            </a:avLst>
          </a:prstGeom>
          <a:gradFill rotWithShape="1">
            <a:gsLst>
              <a:gs pos="0">
                <a:srgbClr val="FFC000"/>
              </a:gs>
              <a:gs pos="53000">
                <a:srgbClr val="D4DEFF"/>
              </a:gs>
              <a:gs pos="83000">
                <a:srgbClr val="D4DEFF"/>
              </a:gs>
              <a:gs pos="100000">
                <a:srgbClr val="96AB94"/>
              </a:gs>
            </a:gsLst>
            <a:lin ang="5400000" scaled="0"/>
          </a:gradFill>
          <a:ln w="38100">
            <a:solidFill>
              <a:schemeClr val="bg1"/>
            </a:solidFill>
            <a:round/>
          </a:ln>
          <a:effectLst>
            <a:outerShdw dist="107763" dir="2700000" algn="ctr" rotWithShape="0">
              <a:srgbClr val="808080">
                <a:alpha val="50000"/>
              </a:srgbClr>
            </a:outerShdw>
          </a:effectLst>
        </p:spPr>
        <p:txBody>
          <a:bodyPr wrap="none" anchor="ctr"/>
          <a:lstStyle/>
          <a:p>
            <a:pPr marL="0" marR="0" lvl="0" indent="0" algn="l" defTabSz="914400" rtl="0" eaLnBrk="1" fontAlgn="base" latinLnBrk="1" hangingPunct="1">
              <a:lnSpc>
                <a:spcPct val="100000"/>
              </a:lnSpc>
              <a:spcBef>
                <a:spcPct val="0"/>
              </a:spcBef>
              <a:spcAft>
                <a:spcPct val="0"/>
              </a:spcAft>
              <a:buClrTx/>
              <a:buSzTx/>
              <a:buFontTx/>
              <a:buNone/>
              <a:defRPr/>
            </a:pPr>
            <a:r>
              <a:rPr kumimoji="1" lang="en-US" altLang="zh-CN"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4 </a:t>
            </a:r>
            <a:r>
              <a:rPr kumimoji="1"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存在问题及整改建议</a:t>
            </a:r>
            <a:endParaRPr kumimoji="1" lang="en-US" altLang="ko-KR"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endParaRPr>
          </a:p>
        </p:txBody>
      </p:sp>
      <p:sp>
        <p:nvSpPr>
          <p:cNvPr id="8" name="AutoShape 4"/>
          <p:cNvSpPr>
            <a:spLocks noChangeArrowheads="1"/>
          </p:cNvSpPr>
          <p:nvPr/>
        </p:nvSpPr>
        <p:spPr bwMode="gray">
          <a:xfrm>
            <a:off x="1343025" y="5214938"/>
            <a:ext cx="6473825" cy="857250"/>
          </a:xfrm>
          <a:prstGeom prst="roundRect">
            <a:avLst>
              <a:gd name="adj" fmla="val 16667"/>
            </a:avLst>
          </a:prstGeom>
          <a:gradFill rotWithShape="1">
            <a:gsLst>
              <a:gs pos="0">
                <a:srgbClr val="7030A0"/>
              </a:gs>
              <a:gs pos="53000">
                <a:srgbClr val="D4DEFF"/>
              </a:gs>
              <a:gs pos="83000">
                <a:srgbClr val="D4DEFF"/>
              </a:gs>
              <a:gs pos="100000">
                <a:srgbClr val="96AB94"/>
              </a:gs>
            </a:gsLst>
            <a:lin ang="5400000" scaled="0"/>
          </a:gradFill>
          <a:ln w="38100">
            <a:solidFill>
              <a:schemeClr val="bg1"/>
            </a:solidFill>
            <a:round/>
          </a:ln>
          <a:effectLst>
            <a:outerShdw dist="107763" dir="2700000" algn="ctr" rotWithShape="0">
              <a:srgbClr val="808080">
                <a:alpha val="50000"/>
              </a:srgbClr>
            </a:outerShdw>
          </a:effectLst>
        </p:spPr>
        <p:txBody>
          <a:bodyPr wrap="none" anchor="ctr"/>
          <a:lstStyle/>
          <a:p>
            <a:pPr marL="0" marR="0" lvl="0" indent="0" algn="l" defTabSz="914400" rtl="0" eaLnBrk="1" fontAlgn="base" latinLnBrk="0" hangingPunct="1">
              <a:lnSpc>
                <a:spcPct val="100000"/>
              </a:lnSpc>
              <a:spcBef>
                <a:spcPct val="5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5 </a:t>
            </a:r>
            <a:r>
              <a:rPr kumimoji="1"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rPr>
              <a:t>报告编制</a:t>
            </a:r>
            <a:endParaRPr kumimoji="1" lang="zh-CN" altLang="en-US" sz="2800" b="1" i="0" u="none" strike="noStrike" kern="1200" cap="none" spc="0" normalizeH="0" baseline="0" noProof="0" dirty="0">
              <a:ln>
                <a:noFill/>
              </a:ln>
              <a:solidFill>
                <a:schemeClr val="tx1"/>
              </a:solidFill>
              <a:effectLst/>
              <a:uLnTx/>
              <a:uFillTx/>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31"/>
          <p:cNvSpPr/>
          <p:nvPr/>
        </p:nvSpPr>
        <p:spPr>
          <a:xfrm>
            <a:off x="468313" y="1143000"/>
            <a:ext cx="8107362" cy="942975"/>
          </a:xfrm>
          <a:prstGeom prst="rect">
            <a:avLst/>
          </a:prstGeom>
          <a:noFill/>
          <a:ln w="9525">
            <a:noFill/>
          </a:ln>
        </p:spPr>
        <p:txBody>
          <a:bodyPr>
            <a:spAutoFit/>
          </a:bodyPr>
          <a:p>
            <a:pPr>
              <a:lnSpc>
                <a:spcPct val="150000"/>
              </a:lnSpc>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3</a:t>
            </a:r>
            <a:r>
              <a:rPr lang="zh-CN" altLang="en-US" sz="2000" b="1" dirty="0">
                <a:solidFill>
                  <a:schemeClr val="tx1"/>
                </a:solidFill>
                <a:latin typeface="黑体" panose="02010609060101010101" pitchFamily="2" charset="-122"/>
              </a:rPr>
              <a:t>）核实一般工业固体废物和危险废物处理处置及综合利用措施，包括处理工艺、处理能力及运行状态等。</a:t>
            </a:r>
            <a:endParaRPr lang="zh-CN" altLang="en-US" sz="2000" b="1" dirty="0">
              <a:solidFill>
                <a:schemeClr val="tx1"/>
              </a:solidFill>
              <a:latin typeface="黑体" panose="02010609060101010101" pitchFamily="2" charset="-122"/>
            </a:endParaRPr>
          </a:p>
        </p:txBody>
      </p:sp>
      <p:sp>
        <p:nvSpPr>
          <p:cNvPr id="22531" name="Rectangle 6"/>
          <p:cNvSpPr/>
          <p:nvPr/>
        </p:nvSpPr>
        <p:spPr>
          <a:xfrm>
            <a:off x="2500313" y="2643188"/>
            <a:ext cx="4071937"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8  </a:t>
            </a:r>
            <a:r>
              <a:rPr lang="zh-CN" altLang="en-US" sz="1600" b="1" dirty="0">
                <a:latin typeface="黑体" panose="02010609060101010101" pitchFamily="2" charset="-122"/>
              </a:rPr>
              <a:t>固体废物处理处置场运行情况分析</a:t>
            </a:r>
            <a:endParaRPr lang="zh-CN" altLang="en-US" dirty="0">
              <a:latin typeface="黑体" panose="02010609060101010101" pitchFamily="2" charset="-122"/>
            </a:endParaRPr>
          </a:p>
        </p:txBody>
      </p:sp>
      <p:graphicFrame>
        <p:nvGraphicFramePr>
          <p:cNvPr id="9" name="表格 8"/>
          <p:cNvGraphicFramePr>
            <a:graphicFrameLocks noGrp="1"/>
          </p:cNvGraphicFramePr>
          <p:nvPr/>
        </p:nvGraphicFramePr>
        <p:xfrm>
          <a:off x="428625" y="3041650"/>
          <a:ext cx="8286750" cy="2673350"/>
        </p:xfrm>
        <a:graphic>
          <a:graphicData uri="http://schemas.openxmlformats.org/drawingml/2006/table">
            <a:tbl>
              <a:tblPr/>
              <a:tblGrid>
                <a:gridCol w="552454"/>
                <a:gridCol w="552454"/>
                <a:gridCol w="552454"/>
                <a:gridCol w="1200156"/>
                <a:gridCol w="428628"/>
                <a:gridCol w="714380"/>
                <a:gridCol w="571504"/>
                <a:gridCol w="1071570"/>
                <a:gridCol w="357190"/>
                <a:gridCol w="285752"/>
                <a:gridCol w="285752"/>
                <a:gridCol w="357190"/>
                <a:gridCol w="252418"/>
                <a:gridCol w="552454"/>
                <a:gridCol w="552454"/>
              </a:tblGrid>
              <a:tr h="478118">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处理处置场名称</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4">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固废性质</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hMerge="1">
                  <a:tcPr/>
                </a:tc>
                <a:tc gridSpan="2">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固废处置场情况</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rowSpan="2">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堆存方式</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5">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防护措施</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hMerge="1">
                  <a:tcPr/>
                </a:tc>
                <a:tc hMerge="1">
                  <a:tcPr/>
                </a:tc>
                <a:tc rowSpan="2">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环保标识情况</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950642">
                <a:tc vMerge="1">
                  <a:tcPr/>
                </a:tc>
                <a:tc vMerge="1">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浸出实验结果</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固废类型及与衬层的相容性</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含水率</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放射性及等级</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固废处置量</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固废处理设计储量</a:t>
                      </a:r>
                      <a:r>
                        <a:rPr lang="en-US" sz="1600" kern="100" dirty="0">
                          <a:latin typeface="Times New Roman" panose="02020603050405020304"/>
                          <a:ea typeface="宋体" panose="02010600030101010101" pitchFamily="2" charset="-122"/>
                          <a:cs typeface="Times New Roman" panose="02020603050405020304"/>
                        </a:rPr>
                        <a:t>/</a:t>
                      </a:r>
                      <a:r>
                        <a:rPr lang="zh-CN" sz="1600" kern="100" dirty="0">
                          <a:solidFill>
                            <a:srgbClr val="FF0000"/>
                          </a:solidFill>
                          <a:latin typeface="Times New Roman" panose="02020603050405020304"/>
                          <a:ea typeface="宋体" panose="02010600030101010101" pitchFamily="2" charset="-122"/>
                          <a:cs typeface="Times New Roman" panose="02020603050405020304"/>
                        </a:rPr>
                        <a:t>剩余储量</a:t>
                      </a:r>
                      <a:endParaRPr lang="zh-CN" sz="1600" kern="100" dirty="0">
                        <a:solidFill>
                          <a:srgbClr val="FF0000"/>
                        </a:solidFill>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防雨</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防渗</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防风</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防晒</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配套环保设施</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r>
              <a:tr h="239059">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1</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9059">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2</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39059">
                <a:tc gridSpan="2">
                  <a:txBody>
                    <a:bodyPr/>
                    <a:lstStyle/>
                    <a:p>
                      <a:pPr algn="ctr">
                        <a:lnSpc>
                          <a:spcPct val="150000"/>
                        </a:lnSpc>
                        <a:spcAft>
                          <a:spcPts val="0"/>
                        </a:spcAft>
                      </a:pPr>
                      <a:r>
                        <a:rPr lang="zh-CN" sz="1600" kern="100">
                          <a:latin typeface="Times New Roman" panose="02020603050405020304"/>
                          <a:ea typeface="宋体" panose="02010600030101010101" pitchFamily="2" charset="-122"/>
                          <a:cs typeface="Times New Roman" panose="02020603050405020304"/>
                        </a:rPr>
                        <a:t>评价结果</a:t>
                      </a:r>
                      <a:endParaRPr lang="zh-CN" sz="1600" kern="100">
                        <a:latin typeface="Calibri" panose="020F05020202040302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cPr/>
                </a:tc>
                <a:tc gridSpan="4">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cPr/>
                </a:tc>
                <a:tc hMerge="1">
                  <a:tcPr/>
                </a:tc>
                <a:tc hMerge="1">
                  <a:tcPr/>
                </a:tc>
                <a:tc gridSpan="2">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cPr/>
                </a:tc>
                <a:tc>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gridSpan="5">
                  <a:txBody>
                    <a:bodyPr/>
                    <a:lstStyle/>
                    <a:p>
                      <a:pPr algn="ctr">
                        <a:lnSpc>
                          <a:spcPct val="150000"/>
                        </a:lnSpc>
                        <a:spcAft>
                          <a:spcPts val="0"/>
                        </a:spcAft>
                      </a:pPr>
                      <a:endParaRPr lang="en-US" sz="1600" kern="10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cPr/>
                </a:tc>
                <a:tc hMerge="1">
                  <a:tcPr/>
                </a:tc>
                <a:tc hMerge="1">
                  <a:tcPr/>
                </a:tc>
                <a:tc hMerge="1">
                  <a:tcPr/>
                </a:tc>
                <a:tc>
                  <a:txBody>
                    <a:bodyPr/>
                    <a:lstStyle/>
                    <a:p>
                      <a:pPr algn="ctr">
                        <a:lnSpc>
                          <a:spcPct val="150000"/>
                        </a:lnSpc>
                        <a:spcAft>
                          <a:spcPts val="0"/>
                        </a:spcAft>
                      </a:pPr>
                      <a:endParaRPr lang="en-US" sz="1600" kern="100" dirty="0">
                        <a:latin typeface="Times New Roman" panose="02020603050405020304"/>
                        <a:ea typeface="宋体" panose="02010600030101010101" pitchFamily="2" charset="-122"/>
                        <a:cs typeface="Times New Roman" panose="02020603050405020304"/>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7" name="Text Box 5"/>
          <p:cNvSpPr txBox="1">
            <a:spLocks noChangeArrowheads="1"/>
          </p:cNvSpPr>
          <p:nvPr/>
        </p:nvSpPr>
        <p:spPr bwMode="auto">
          <a:xfrm>
            <a:off x="642938" y="500063"/>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chemeClr val="accent4">
                    <a:lumMod val="85000"/>
                    <a:lumOff val="15000"/>
                  </a:schemeClr>
                </a:solidFill>
                <a:latin typeface="+mn-lt"/>
                <a:ea typeface="黑体" panose="02010609060101010101" pitchFamily="2" charset="-122"/>
                <a:cs typeface="Times New Roman" panose="02020603050405020304" pitchFamily="18" charset="0"/>
              </a:rPr>
              <a:t>3.2</a:t>
            </a:r>
            <a:r>
              <a:rPr kumimoji="0" lang="en-US" altLang="zh-CN"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31"/>
          <p:cNvSpPr/>
          <p:nvPr/>
        </p:nvSpPr>
        <p:spPr>
          <a:xfrm>
            <a:off x="468313" y="1000125"/>
            <a:ext cx="8107362" cy="1016000"/>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4</a:t>
            </a:r>
            <a:r>
              <a:rPr lang="zh-CN" altLang="en-US" sz="2000" b="1" dirty="0">
                <a:solidFill>
                  <a:schemeClr val="tx1"/>
                </a:solidFill>
                <a:latin typeface="黑体" panose="02010609060101010101" pitchFamily="2" charset="-122"/>
              </a:rPr>
              <a:t>）核算企业固废产排量，分析与排污申报、许可证许可排放量的符合性，进一步分析环保制度执行情况规范性。</a:t>
            </a:r>
            <a:endParaRPr lang="zh-CN" altLang="en-US" sz="2000" b="1" dirty="0">
              <a:solidFill>
                <a:schemeClr val="tx1"/>
              </a:solidFill>
              <a:latin typeface="黑体" panose="02010609060101010101" pitchFamily="2" charset="-122"/>
            </a:endParaRPr>
          </a:p>
        </p:txBody>
      </p:sp>
      <p:sp>
        <p:nvSpPr>
          <p:cNvPr id="23555" name="Rectangle 6"/>
          <p:cNvSpPr/>
          <p:nvPr/>
        </p:nvSpPr>
        <p:spPr>
          <a:xfrm>
            <a:off x="1714500" y="2076450"/>
            <a:ext cx="5929313" cy="338138"/>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9  </a:t>
            </a:r>
            <a:r>
              <a:rPr lang="zh-CN" altLang="en-US" sz="1600" b="1" dirty="0">
                <a:latin typeface="黑体" panose="02010609060101010101" pitchFamily="2" charset="-122"/>
              </a:rPr>
              <a:t>固体废物核算与排污申报、许可证许可排放量符合性分析</a:t>
            </a:r>
            <a:endParaRPr lang="zh-CN" altLang="en-US" dirty="0">
              <a:latin typeface="黑体" panose="02010609060101010101" pitchFamily="2" charset="-122"/>
            </a:endParaRPr>
          </a:p>
        </p:txBody>
      </p:sp>
      <p:graphicFrame>
        <p:nvGraphicFramePr>
          <p:cNvPr id="10" name="表格 9"/>
          <p:cNvGraphicFramePr>
            <a:graphicFrameLocks noGrp="1"/>
          </p:cNvGraphicFramePr>
          <p:nvPr/>
        </p:nvGraphicFramePr>
        <p:xfrm>
          <a:off x="785813" y="2486025"/>
          <a:ext cx="7500938" cy="2560638"/>
        </p:xfrm>
        <a:graphic>
          <a:graphicData uri="http://schemas.openxmlformats.org/drawingml/2006/table">
            <a:tbl>
              <a:tblPr/>
              <a:tblGrid>
                <a:gridCol w="999132"/>
                <a:gridCol w="900119"/>
                <a:gridCol w="999132"/>
                <a:gridCol w="874615"/>
                <a:gridCol w="876116"/>
                <a:gridCol w="876116"/>
                <a:gridCol w="748599"/>
                <a:gridCol w="876116"/>
                <a:gridCol w="351046"/>
              </a:tblGrid>
              <a:tr h="274320">
                <a:tc rowSpan="3">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3">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固</a:t>
                      </a:r>
                      <a:r>
                        <a:rPr lang="zh-CN" sz="1600" kern="100" dirty="0" smtClean="0">
                          <a:latin typeface="Times New Roman" panose="02020603050405020304"/>
                          <a:ea typeface="宋体" panose="02010600030101010101" pitchFamily="2" charset="-122"/>
                          <a:cs typeface="Times New Roman" panose="02020603050405020304"/>
                        </a:rPr>
                        <a:t>废</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ctr">
                        <a:lnSpc>
                          <a:spcPct val="150000"/>
                        </a:lnSpc>
                        <a:spcAft>
                          <a:spcPts val="0"/>
                        </a:spcAft>
                      </a:pPr>
                      <a:r>
                        <a:rPr lang="zh-CN" sz="1600" kern="100" dirty="0" smtClean="0">
                          <a:latin typeface="Times New Roman" panose="02020603050405020304"/>
                          <a:ea typeface="宋体" panose="02010600030101010101" pitchFamily="2" charset="-122"/>
                          <a:cs typeface="Times New Roman" panose="02020603050405020304"/>
                        </a:rPr>
                        <a:t>种类</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4">
                  <a:txBody>
                    <a:bodyPr/>
                    <a:lstStyle/>
                    <a:p>
                      <a:pPr algn="ctr">
                        <a:lnSpc>
                          <a:spcPct val="150000"/>
                        </a:lnSpc>
                        <a:spcAft>
                          <a:spcPts val="0"/>
                        </a:spcAft>
                      </a:pPr>
                      <a:r>
                        <a:rPr lang="zh-CN" sz="1600" kern="100">
                          <a:solidFill>
                            <a:schemeClr val="tx1"/>
                          </a:solidFill>
                          <a:latin typeface="Times New Roman" panose="02020603050405020304"/>
                          <a:ea typeface="宋体" panose="02010600030101010101" pitchFamily="2" charset="-122"/>
                          <a:cs typeface="Times New Roman" panose="02020603050405020304"/>
                        </a:rPr>
                        <a:t>固废产排量核算</a:t>
                      </a:r>
                      <a:endParaRPr lang="zh-CN" sz="1600" kern="10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hMerge="1">
                  <a:tcPr/>
                </a:tc>
                <a:tc rowSpan="3">
                  <a:txBody>
                    <a:bodyPr/>
                    <a:lstStyle/>
                    <a:p>
                      <a:pPr algn="ctr">
                        <a:lnSpc>
                          <a:spcPct val="150000"/>
                        </a:lnSpc>
                        <a:spcAft>
                          <a:spcPts val="0"/>
                        </a:spcAft>
                      </a:pPr>
                      <a:r>
                        <a:rPr lang="zh-CN" sz="1600" kern="100" dirty="0">
                          <a:solidFill>
                            <a:srgbClr val="FF0000"/>
                          </a:solidFill>
                          <a:latin typeface="Times New Roman" panose="02020603050405020304"/>
                          <a:ea typeface="宋体" panose="02010600030101010101" pitchFamily="2" charset="-122"/>
                          <a:cs typeface="Times New Roman" panose="02020603050405020304"/>
                        </a:rPr>
                        <a:t>排污申报量</a:t>
                      </a:r>
                      <a:endParaRPr lang="zh-CN" sz="1600" kern="100" dirty="0">
                        <a:solidFill>
                          <a:srgbClr val="FF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3">
                  <a:txBody>
                    <a:bodyPr/>
                    <a:lstStyle/>
                    <a:p>
                      <a:pPr algn="ctr">
                        <a:lnSpc>
                          <a:spcPct val="150000"/>
                        </a:lnSpc>
                        <a:spcAft>
                          <a:spcPts val="0"/>
                        </a:spcAft>
                      </a:pPr>
                      <a:r>
                        <a:rPr lang="zh-CN" sz="1600" kern="100" dirty="0">
                          <a:solidFill>
                            <a:srgbClr val="FF0000"/>
                          </a:solidFill>
                          <a:latin typeface="Times New Roman" panose="02020603050405020304"/>
                          <a:ea typeface="宋体" panose="02010600030101010101" pitchFamily="2" charset="-122"/>
                          <a:cs typeface="Times New Roman" panose="02020603050405020304"/>
                        </a:rPr>
                        <a:t>许可证许可排放量</a:t>
                      </a:r>
                      <a:endParaRPr lang="zh-CN" sz="1600" kern="100" dirty="0">
                        <a:solidFill>
                          <a:srgbClr val="FF0000"/>
                        </a:solidFill>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rowSpan="3">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相符性分析</a:t>
                      </a:r>
                      <a:endParaRPr lang="zh-CN" sz="1600" kern="100" dirty="0">
                        <a:latin typeface="Calibri" panose="020F05020202040302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74320">
                <a:tc vMerge="1">
                  <a:tcPr/>
                </a:tc>
                <a:tc vMerge="1">
                  <a:tcPr/>
                </a:tc>
                <a:tc gridSpan="2">
                  <a:txBody>
                    <a:bodyPr/>
                    <a:lstStyle/>
                    <a:p>
                      <a:pPr algn="ctr">
                        <a:lnSpc>
                          <a:spcPct val="150000"/>
                        </a:lnSpc>
                        <a:spcAft>
                          <a:spcPts val="0"/>
                        </a:spcAft>
                      </a:pPr>
                      <a:r>
                        <a:rPr lang="zh-CN" sz="1600" kern="100" dirty="0">
                          <a:solidFill>
                            <a:srgbClr val="FF0000"/>
                          </a:solidFill>
                          <a:latin typeface="Times New Roman" panose="02020603050405020304"/>
                          <a:ea typeface="宋体" panose="02010600030101010101" pitchFamily="2" charset="-122"/>
                          <a:cs typeface="Times New Roman" panose="02020603050405020304"/>
                        </a:rPr>
                        <a:t>物料衡算</a:t>
                      </a:r>
                      <a:endParaRPr lang="zh-CN" sz="1600" kern="100" dirty="0">
                        <a:solidFill>
                          <a:srgbClr val="FF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50000"/>
                        </a:lnSpc>
                        <a:spcAft>
                          <a:spcPts val="0"/>
                        </a:spcAft>
                      </a:pPr>
                      <a:r>
                        <a:rPr lang="zh-CN" sz="1600" kern="100" dirty="0">
                          <a:solidFill>
                            <a:srgbClr val="FF0000"/>
                          </a:solidFill>
                          <a:latin typeface="Times New Roman" panose="02020603050405020304"/>
                          <a:ea typeface="宋体" panose="02010600030101010101" pitchFamily="2" charset="-122"/>
                          <a:cs typeface="Times New Roman" panose="02020603050405020304"/>
                        </a:rPr>
                        <a:t>产排系数</a:t>
                      </a:r>
                      <a:endParaRPr lang="zh-CN" sz="1600" kern="100" dirty="0">
                        <a:solidFill>
                          <a:srgbClr val="FF0000"/>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vMerge="1">
                  <a:tcPr/>
                </a:tc>
                <a:tc vMerge="1">
                  <a:tcPr/>
                </a:tc>
                <a:tc vMerge="1">
                  <a:tcPr/>
                </a:tc>
              </a:tr>
              <a:tr h="822960">
                <a:tc vMerge="1">
                  <a:tcPr/>
                </a:tc>
                <a:tc vMerge="1">
                  <a:tcPr/>
                </a:tc>
                <a:tc>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产生量</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吨</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年</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排放量</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吨</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年</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产生量</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吨</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年</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solidFill>
                            <a:schemeClr val="tx1"/>
                          </a:solidFill>
                          <a:latin typeface="Times New Roman" panose="02020603050405020304"/>
                          <a:ea typeface="宋体" panose="02010600030101010101" pitchFamily="2" charset="-122"/>
                          <a:cs typeface="Times New Roman" panose="02020603050405020304"/>
                        </a:rPr>
                        <a:t>排放量</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吨</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r>
                        <a:rPr lang="zh-CN" sz="1600" kern="100" dirty="0">
                          <a:solidFill>
                            <a:schemeClr val="tx1"/>
                          </a:solidFill>
                          <a:latin typeface="Times New Roman" panose="02020603050405020304"/>
                          <a:ea typeface="宋体" panose="02010600030101010101" pitchFamily="2" charset="-122"/>
                          <a:cs typeface="Times New Roman" panose="02020603050405020304"/>
                        </a:rPr>
                        <a:t>年</a:t>
                      </a: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c vMerge="1">
                  <a:tcPr/>
                </a:tc>
                <a:tc vMerge="1">
                  <a:tcPr/>
                </a:tc>
              </a:tr>
              <a:tr h="274320">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1</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274320">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2</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endParaRPr lang="en-US"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solidFill>
                            <a:schemeClr val="tx1"/>
                          </a:solidFill>
                          <a:latin typeface="Times New Roman" panose="02020603050405020304"/>
                          <a:ea typeface="宋体" panose="02010600030101010101" pitchFamily="2" charset="-122"/>
                          <a:cs typeface="Times New Roman" panose="02020603050405020304"/>
                        </a:rPr>
                        <a:t>…</a:t>
                      </a:r>
                      <a:endParaRPr lang="zh-CN" sz="1600" kern="100" dirty="0">
                        <a:solidFill>
                          <a:schemeClr val="tx1"/>
                        </a:solidFill>
                        <a:latin typeface="Times New Roman" panose="02020603050405020304"/>
                        <a:ea typeface="宋体" panose="02010600030101010101" pitchFamily="2" charset="-122"/>
                        <a:cs typeface="Times New Roman" panose="020206030504050203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9" name="Text Box 5"/>
          <p:cNvSpPr txBox="1">
            <a:spLocks noChangeArrowheads="1"/>
          </p:cNvSpPr>
          <p:nvPr/>
        </p:nvSpPr>
        <p:spPr bwMode="auto">
          <a:xfrm>
            <a:off x="642938" y="428625"/>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chemeClr val="accent4">
                    <a:lumMod val="85000"/>
                    <a:lumOff val="15000"/>
                  </a:schemeClr>
                </a:solidFill>
                <a:latin typeface="+mn-lt"/>
                <a:ea typeface="黑体" panose="02010609060101010101" pitchFamily="2" charset="-122"/>
                <a:cs typeface="Times New Roman" panose="02020603050405020304" pitchFamily="18" charset="0"/>
              </a:rPr>
              <a:t>3.2</a:t>
            </a:r>
            <a:r>
              <a:rPr kumimoji="0" lang="en-US" altLang="zh-CN"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endParaRPr>
          </a:p>
        </p:txBody>
      </p:sp>
      <p:graphicFrame>
        <p:nvGraphicFramePr>
          <p:cNvPr id="6" name="表格 5"/>
          <p:cNvGraphicFramePr>
            <a:graphicFrameLocks noGrp="1"/>
          </p:cNvGraphicFramePr>
          <p:nvPr/>
        </p:nvGraphicFramePr>
        <p:xfrm>
          <a:off x="571500" y="5214938"/>
          <a:ext cx="8001000" cy="1357313"/>
        </p:xfrm>
        <a:graphic>
          <a:graphicData uri="http://schemas.openxmlformats.org/drawingml/2006/table">
            <a:tbl>
              <a:tblPr/>
              <a:tblGrid>
                <a:gridCol w="1071570"/>
                <a:gridCol w="1000132"/>
                <a:gridCol w="966924"/>
                <a:gridCol w="819026"/>
                <a:gridCol w="1214446"/>
                <a:gridCol w="1344455"/>
                <a:gridCol w="1584502"/>
              </a:tblGrid>
              <a:tr h="271464">
                <a:tc>
                  <a:txBody>
                    <a:bodyPr/>
                    <a:lstStyle/>
                    <a:p>
                      <a:pPr algn="ctr">
                        <a:spcAft>
                          <a:spcPts val="0"/>
                        </a:spcAft>
                      </a:pPr>
                      <a:r>
                        <a:rPr lang="zh-CN" sz="1400" b="1" kern="0" dirty="0">
                          <a:latin typeface="Times New Roman" panose="02020603050405020304"/>
                          <a:ea typeface="宋体" panose="02010600030101010101" pitchFamily="2" charset="-122"/>
                        </a:rPr>
                        <a:t>产品名称</a:t>
                      </a:r>
                      <a:endParaRPr lang="zh-CN" sz="1400" kern="100" dirty="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dirty="0">
                          <a:latin typeface="Times New Roman" panose="02020603050405020304"/>
                          <a:ea typeface="宋体" panose="02010600030101010101" pitchFamily="2" charset="-122"/>
                        </a:rPr>
                        <a:t>原料名称</a:t>
                      </a:r>
                      <a:endParaRPr lang="zh-CN" sz="1400" kern="100" dirty="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dirty="0">
                          <a:latin typeface="Times New Roman" panose="02020603050405020304"/>
                          <a:ea typeface="宋体" panose="02010600030101010101" pitchFamily="2" charset="-122"/>
                        </a:rPr>
                        <a:t>工艺名称</a:t>
                      </a:r>
                      <a:endParaRPr lang="zh-CN" sz="1400" kern="100" dirty="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dirty="0">
                          <a:latin typeface="Times New Roman" panose="02020603050405020304"/>
                          <a:ea typeface="宋体" panose="02010600030101010101" pitchFamily="2" charset="-122"/>
                        </a:rPr>
                        <a:t>规模等级</a:t>
                      </a:r>
                      <a:endParaRPr lang="zh-CN" sz="1400" kern="100" dirty="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a:latin typeface="Times New Roman" panose="02020603050405020304"/>
                          <a:ea typeface="宋体" panose="02010600030101010101" pitchFamily="2" charset="-122"/>
                        </a:rPr>
                        <a:t>污染物指标</a:t>
                      </a:r>
                      <a:endParaRPr lang="zh-CN" sz="1400" kern="10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a:latin typeface="Times New Roman" panose="02020603050405020304"/>
                          <a:ea typeface="宋体" panose="02010600030101010101" pitchFamily="2" charset="-122"/>
                        </a:rPr>
                        <a:t>单位</a:t>
                      </a:r>
                      <a:endParaRPr lang="zh-CN" sz="1400" kern="10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b="1" kern="0">
                          <a:latin typeface="Times New Roman" panose="02020603050405020304"/>
                          <a:ea typeface="宋体" panose="02010600030101010101" pitchFamily="2" charset="-122"/>
                        </a:rPr>
                        <a:t>产污系数</a:t>
                      </a:r>
                      <a:endParaRPr lang="zh-CN" sz="1400" kern="100">
                        <a:latin typeface="Times New Roman" panose="02020603050405020304"/>
                        <a:ea typeface="宋体" panose="02010600030101010101" pitchFamily="2" charset="-122"/>
                      </a:endParaRPr>
                    </a:p>
                  </a:txBody>
                  <a:tcPr marL="14760" marR="147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636">
                <a:tc rowSpan="2">
                  <a:txBody>
                    <a:bodyPr/>
                    <a:lstStyle/>
                    <a:p>
                      <a:pPr algn="ctr">
                        <a:spcAft>
                          <a:spcPts val="0"/>
                        </a:spcAft>
                      </a:pPr>
                      <a:r>
                        <a:rPr lang="zh-CN" sz="1400" kern="0" dirty="0">
                          <a:latin typeface="Times New Roman" panose="02020603050405020304"/>
                          <a:ea typeface="宋体" panose="02010600030101010101" pitchFamily="2" charset="-122"/>
                        </a:rPr>
                        <a:t>电解铅</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400" kern="0">
                          <a:latin typeface="Times New Roman" panose="02020603050405020304"/>
                          <a:ea typeface="宋体" panose="02010600030101010101" pitchFamily="2" charset="-122"/>
                        </a:rPr>
                        <a:t>铅精矿</a:t>
                      </a:r>
                      <a:endParaRPr lang="zh-CN" sz="1400" kern="10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400" kern="0" dirty="0">
                          <a:latin typeface="Times New Roman" panose="02020603050405020304"/>
                          <a:ea typeface="宋体" panose="02010600030101010101" pitchFamily="2" charset="-122"/>
                        </a:rPr>
                        <a:t>水口山法炼铅</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zh-CN" sz="1400" kern="0" dirty="0">
                          <a:latin typeface="Times New Roman" panose="02020603050405020304"/>
                          <a:ea typeface="宋体" panose="02010600030101010101" pitchFamily="2" charset="-122"/>
                        </a:rPr>
                        <a:t>各种规模</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Times New Roman" panose="02020603050405020304"/>
                          <a:ea typeface="宋体" panose="02010600030101010101" pitchFamily="2" charset="-122"/>
                        </a:rPr>
                        <a:t>一般固废(冶炼渣)</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Times New Roman" panose="02020603050405020304"/>
                          <a:ea typeface="宋体" panose="02010600030101010101" pitchFamily="2" charset="-122"/>
                        </a:rPr>
                        <a:t>吨/吨-</a:t>
                      </a:r>
                      <a:r>
                        <a:rPr lang="zh-CN" sz="1400" kern="0" dirty="0">
                          <a:latin typeface="Times New Roman" panose="02020603050405020304"/>
                          <a:ea typeface="宋体" panose="02010600030101010101" pitchFamily="2" charset="-122"/>
                        </a:rPr>
                        <a:t>电解铅</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smtClean="0">
                          <a:latin typeface="Times New Roman" panose="02020603050405020304"/>
                          <a:ea typeface="宋体" panose="02010600030101010101" pitchFamily="2" charset="-122"/>
                        </a:rPr>
                        <a:t>0.5972</a:t>
                      </a:r>
                      <a:r>
                        <a:rPr lang="zh-CN" altLang="en-US" sz="1400" kern="0" dirty="0" smtClean="0">
                          <a:solidFill>
                            <a:srgbClr val="FF0000"/>
                          </a:solidFill>
                          <a:latin typeface="Times New Roman" panose="02020603050405020304"/>
                          <a:ea typeface="宋体" panose="02010600030101010101" pitchFamily="2" charset="-122"/>
                        </a:rPr>
                        <a:t>（核查</a:t>
                      </a:r>
                      <a:r>
                        <a:rPr lang="en-US" altLang="zh-CN" sz="1400" kern="0" dirty="0" smtClean="0">
                          <a:solidFill>
                            <a:srgbClr val="FF0000"/>
                          </a:solidFill>
                          <a:latin typeface="Times New Roman" panose="02020603050405020304"/>
                          <a:ea typeface="宋体" panose="02010600030101010101" pitchFamily="2" charset="-122"/>
                        </a:rPr>
                        <a:t>0.12</a:t>
                      </a:r>
                      <a:r>
                        <a:rPr lang="zh-CN" altLang="en-US" sz="1400" kern="0" dirty="0" smtClean="0">
                          <a:solidFill>
                            <a:srgbClr val="FF0000"/>
                          </a:solidFill>
                          <a:latin typeface="Times New Roman" panose="02020603050405020304"/>
                          <a:ea typeface="宋体" panose="02010600030101010101" pitchFamily="2" charset="-122"/>
                        </a:rPr>
                        <a:t>）</a:t>
                      </a:r>
                      <a:endParaRPr lang="zh-CN" sz="1400" kern="100" dirty="0">
                        <a:solidFill>
                          <a:srgbClr val="FF0000"/>
                        </a:solidFill>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7222">
                <a:tc vMerge="1">
                  <a:tcPr/>
                </a:tc>
                <a:tc vMerge="1">
                  <a:tcPr/>
                </a:tc>
                <a:tc vMerge="1">
                  <a:tcPr/>
                </a:tc>
                <a:tc vMerge="1">
                  <a:tcPr/>
                </a:tc>
                <a:tc>
                  <a:txBody>
                    <a:bodyPr/>
                    <a:lstStyle/>
                    <a:p>
                      <a:pPr algn="ctr">
                        <a:spcAft>
                          <a:spcPts val="0"/>
                        </a:spcAft>
                      </a:pPr>
                      <a:r>
                        <a:rPr lang="zh-CN" sz="1400" kern="0">
                          <a:latin typeface="Times New Roman" panose="02020603050405020304"/>
                          <a:ea typeface="宋体" panose="02010600030101010101" pitchFamily="2" charset="-122"/>
                        </a:rPr>
                        <a:t>危险固废</a:t>
                      </a:r>
                      <a:r>
                        <a:rPr lang="en-US" sz="1400" kern="0">
                          <a:latin typeface="Times New Roman" panose="02020603050405020304"/>
                          <a:ea typeface="宋体" panose="02010600030101010101" pitchFamily="2" charset="-122"/>
                        </a:rPr>
                        <a:t>(</a:t>
                      </a:r>
                      <a:r>
                        <a:rPr lang="zh-CN" sz="1400" kern="0">
                          <a:latin typeface="Times New Roman" panose="02020603050405020304"/>
                          <a:ea typeface="宋体" panose="02010600030101010101" pitchFamily="2" charset="-122"/>
                        </a:rPr>
                        <a:t>污水处理渣等</a:t>
                      </a:r>
                      <a:r>
                        <a:rPr lang="en-US" sz="1400" kern="0">
                          <a:latin typeface="Times New Roman" panose="02020603050405020304"/>
                          <a:ea typeface="宋体" panose="02010600030101010101" pitchFamily="2" charset="-122"/>
                        </a:rPr>
                        <a:t>)</a:t>
                      </a:r>
                      <a:endParaRPr lang="zh-CN" sz="1400" kern="10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1400" kern="100" dirty="0">
                          <a:latin typeface="Times New Roman" panose="02020603050405020304"/>
                          <a:ea typeface="宋体" panose="02010600030101010101" pitchFamily="2" charset="-122"/>
                        </a:rPr>
                        <a:t>吨/吨-</a:t>
                      </a:r>
                      <a:r>
                        <a:rPr lang="zh-CN" sz="1400" kern="0" dirty="0">
                          <a:latin typeface="Times New Roman" panose="02020603050405020304"/>
                          <a:ea typeface="宋体" panose="02010600030101010101" pitchFamily="2" charset="-122"/>
                        </a:rPr>
                        <a:t>电解铅</a:t>
                      </a:r>
                      <a:endParaRPr lang="zh-CN" sz="1400" kern="100" dirty="0">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kern="0" dirty="0" smtClean="0">
                          <a:latin typeface="Times New Roman" panose="02020603050405020304"/>
                          <a:ea typeface="宋体" panose="02010600030101010101" pitchFamily="2" charset="-122"/>
                        </a:rPr>
                        <a:t>0.1508</a:t>
                      </a:r>
                      <a:r>
                        <a:rPr lang="zh-CN" altLang="en-US" sz="1400" kern="0" dirty="0" smtClean="0">
                          <a:solidFill>
                            <a:srgbClr val="FF0000"/>
                          </a:solidFill>
                          <a:latin typeface="Times New Roman" panose="02020603050405020304"/>
                          <a:ea typeface="宋体" panose="02010600030101010101" pitchFamily="2" charset="-122"/>
                        </a:rPr>
                        <a:t>（核查</a:t>
                      </a:r>
                      <a:r>
                        <a:rPr lang="en-US" altLang="zh-CN" sz="1400" kern="0" dirty="0" smtClean="0">
                          <a:solidFill>
                            <a:srgbClr val="FF0000"/>
                          </a:solidFill>
                          <a:latin typeface="Times New Roman" panose="02020603050405020304"/>
                          <a:ea typeface="宋体" panose="02010600030101010101" pitchFamily="2" charset="-122"/>
                        </a:rPr>
                        <a:t>0.1)</a:t>
                      </a:r>
                      <a:endParaRPr lang="zh-CN" sz="1400" kern="100" dirty="0">
                        <a:solidFill>
                          <a:srgbClr val="FF0000"/>
                        </a:solidFill>
                        <a:latin typeface="Times New Roman" panose="02020603050405020304"/>
                        <a:ea typeface="宋体" panose="02010600030101010101" pitchFamily="2" charset="-122"/>
                      </a:endParaRPr>
                    </a:p>
                  </a:txBody>
                  <a:tcPr marL="14760" marR="14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31"/>
          <p:cNvSpPr/>
          <p:nvPr/>
        </p:nvSpPr>
        <p:spPr>
          <a:xfrm>
            <a:off x="468313" y="1000125"/>
            <a:ext cx="8107362" cy="942975"/>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5</a:t>
            </a:r>
            <a:r>
              <a:rPr lang="zh-CN" altLang="en-US" sz="2000" b="1" dirty="0">
                <a:solidFill>
                  <a:schemeClr val="tx1"/>
                </a:solidFill>
                <a:latin typeface="黑体" panose="02010609060101010101" pitchFamily="2" charset="-122"/>
              </a:rPr>
              <a:t>）核实</a:t>
            </a:r>
            <a:r>
              <a:rPr lang="en-US" altLang="zh-CN" sz="2000" b="1" dirty="0">
                <a:solidFill>
                  <a:schemeClr val="tx1"/>
                </a:solidFill>
                <a:latin typeface="黑体" panose="02010609060101010101" pitchFamily="2" charset="-122"/>
              </a:rPr>
              <a:t>“</a:t>
            </a:r>
            <a:r>
              <a:rPr lang="zh-CN" altLang="en-US" sz="2000" b="1" dirty="0">
                <a:solidFill>
                  <a:schemeClr val="tx1"/>
                </a:solidFill>
                <a:latin typeface="黑体" panose="02010609060101010101" pitchFamily="2" charset="-122"/>
              </a:rPr>
              <a:t>三同时</a:t>
            </a:r>
            <a:r>
              <a:rPr lang="en-US" altLang="zh-CN" sz="2000" b="1" dirty="0">
                <a:solidFill>
                  <a:schemeClr val="tx1"/>
                </a:solidFill>
                <a:latin typeface="黑体" panose="02010609060101010101" pitchFamily="2" charset="-122"/>
              </a:rPr>
              <a:t>“</a:t>
            </a:r>
            <a:r>
              <a:rPr lang="zh-CN" altLang="en-US" sz="2000" b="1" dirty="0">
                <a:solidFill>
                  <a:schemeClr val="tx1"/>
                </a:solidFill>
                <a:latin typeface="黑体" panose="02010609060101010101" pitchFamily="2" charset="-122"/>
              </a:rPr>
              <a:t>提出的关于固废处理处置方面整改意见的落实情况。</a:t>
            </a:r>
            <a:endParaRPr lang="zh-CN" altLang="en-US" sz="2000" b="1" dirty="0">
              <a:solidFill>
                <a:schemeClr val="tx1"/>
              </a:solidFill>
              <a:latin typeface="黑体" panose="02010609060101010101" pitchFamily="2" charset="-122"/>
            </a:endParaRPr>
          </a:p>
        </p:txBody>
      </p:sp>
      <p:sp>
        <p:nvSpPr>
          <p:cNvPr id="24579" name="Rectangle 6"/>
          <p:cNvSpPr/>
          <p:nvPr/>
        </p:nvSpPr>
        <p:spPr>
          <a:xfrm>
            <a:off x="2454275" y="1857375"/>
            <a:ext cx="3975100" cy="338138"/>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10  “</a:t>
            </a:r>
            <a:r>
              <a:rPr lang="zh-CN" altLang="en-US" sz="1600" b="1" dirty="0">
                <a:latin typeface="黑体" panose="02010609060101010101" pitchFamily="2" charset="-122"/>
              </a:rPr>
              <a:t>三同时</a:t>
            </a:r>
            <a:r>
              <a:rPr lang="en-US" altLang="zh-CN" sz="1600" b="1" dirty="0">
                <a:latin typeface="黑体" panose="02010609060101010101" pitchFamily="2" charset="-122"/>
              </a:rPr>
              <a:t>”</a:t>
            </a:r>
            <a:r>
              <a:rPr lang="zh-CN" altLang="en-US" sz="1600" b="1" dirty="0">
                <a:latin typeface="黑体" panose="02010609060101010101" pitchFamily="2" charset="-122"/>
              </a:rPr>
              <a:t>整改意见落实情况</a:t>
            </a:r>
            <a:endParaRPr lang="zh-CN" altLang="en-US" dirty="0">
              <a:latin typeface="黑体" panose="02010609060101010101" pitchFamily="2" charset="-122"/>
            </a:endParaRPr>
          </a:p>
        </p:txBody>
      </p:sp>
      <p:graphicFrame>
        <p:nvGraphicFramePr>
          <p:cNvPr id="7" name="表格 6"/>
          <p:cNvGraphicFramePr>
            <a:graphicFrameLocks noGrp="1"/>
          </p:cNvGraphicFramePr>
          <p:nvPr/>
        </p:nvGraphicFramePr>
        <p:xfrm>
          <a:off x="928688" y="2286000"/>
          <a:ext cx="7215188" cy="1755775"/>
        </p:xfrm>
        <a:graphic>
          <a:graphicData uri="http://schemas.openxmlformats.org/drawingml/2006/table">
            <a:tbl>
              <a:tblPr/>
              <a:tblGrid>
                <a:gridCol w="801693"/>
                <a:gridCol w="801693"/>
                <a:gridCol w="801693"/>
                <a:gridCol w="801693"/>
                <a:gridCol w="801693"/>
                <a:gridCol w="801693"/>
                <a:gridCol w="801693"/>
                <a:gridCol w="801693"/>
                <a:gridCol w="801693"/>
              </a:tblGrid>
              <a:tr h="339090">
                <a:tc rowSpan="2">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项目名称</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3">
                  <a:txBody>
                    <a:bodyPr/>
                    <a:lstStyle/>
                    <a:p>
                      <a:pPr algn="ctr">
                        <a:lnSpc>
                          <a:spcPct val="125000"/>
                        </a:lnSpc>
                        <a:spcBef>
                          <a:spcPts val="300"/>
                        </a:spcBef>
                        <a:spcAft>
                          <a:spcPts val="300"/>
                        </a:spcAft>
                      </a:pPr>
                      <a:r>
                        <a:rPr lang="zh-CN" sz="1600" kern="100">
                          <a:solidFill>
                            <a:srgbClr val="000000"/>
                          </a:solidFill>
                          <a:latin typeface="Times New Roman" panose="02020603050405020304"/>
                          <a:ea typeface="宋体" panose="02010600030101010101" pitchFamily="2" charset="-122"/>
                          <a:cs typeface="Times New Roman" panose="02020603050405020304"/>
                        </a:rPr>
                        <a:t>环评批复</a:t>
                      </a:r>
                      <a:endParaRPr lang="zh-CN"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rowSpan="2">
                  <a:txBody>
                    <a:bodyPr/>
                    <a:lstStyle/>
                    <a:p>
                      <a:pPr algn="ctr">
                        <a:lnSpc>
                          <a:spcPct val="125000"/>
                        </a:lnSpc>
                        <a:spcBef>
                          <a:spcPts val="300"/>
                        </a:spcBef>
                        <a:spcAft>
                          <a:spcPts val="300"/>
                        </a:spcAft>
                      </a:pPr>
                      <a:r>
                        <a:rPr lang="zh-CN" sz="1600" kern="100">
                          <a:solidFill>
                            <a:srgbClr val="000000"/>
                          </a:solidFill>
                          <a:latin typeface="Times New Roman" panose="02020603050405020304"/>
                          <a:ea typeface="宋体" panose="02010600030101010101" pitchFamily="2" charset="-122"/>
                          <a:cs typeface="Times New Roman" panose="02020603050405020304"/>
                        </a:rPr>
                        <a:t>实际落实情况</a:t>
                      </a:r>
                      <a:endParaRPr lang="zh-CN"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3">
                  <a:txBody>
                    <a:bodyPr/>
                    <a:lstStyle/>
                    <a:p>
                      <a:pPr algn="ctr">
                        <a:lnSpc>
                          <a:spcPct val="125000"/>
                        </a:lnSpc>
                        <a:spcBef>
                          <a:spcPts val="300"/>
                        </a:spcBef>
                        <a:spcAft>
                          <a:spcPts val="300"/>
                        </a:spcAft>
                      </a:pPr>
                      <a:r>
                        <a:rPr lang="zh-CN" sz="1600" kern="100">
                          <a:solidFill>
                            <a:srgbClr val="000000"/>
                          </a:solidFill>
                          <a:latin typeface="Times New Roman" panose="02020603050405020304"/>
                          <a:ea typeface="宋体" panose="02010600030101010101" pitchFamily="2" charset="-122"/>
                          <a:cs typeface="Times New Roman" panose="02020603050405020304"/>
                        </a:rPr>
                        <a:t>竣工环保验收</a:t>
                      </a:r>
                      <a:endParaRPr lang="zh-CN"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hMerge="1">
                  <a:tcPr/>
                </a:tc>
                <a:tc rowSpan="2">
                  <a:txBody>
                    <a:bodyPr/>
                    <a:lstStyle/>
                    <a:p>
                      <a:pPr algn="ctr">
                        <a:lnSpc>
                          <a:spcPct val="125000"/>
                        </a:lnSpc>
                        <a:spcBef>
                          <a:spcPts val="300"/>
                        </a:spcBef>
                        <a:spcAft>
                          <a:spcPts val="300"/>
                        </a:spcAft>
                      </a:pPr>
                      <a:r>
                        <a:rPr lang="zh-CN" sz="1600" kern="100">
                          <a:solidFill>
                            <a:srgbClr val="000000"/>
                          </a:solidFill>
                          <a:latin typeface="Times New Roman" panose="02020603050405020304"/>
                          <a:ea typeface="宋体" panose="02010600030101010101" pitchFamily="2" charset="-122"/>
                          <a:cs typeface="Times New Roman" panose="02020603050405020304"/>
                        </a:rPr>
                        <a:t>实际落实情况</a:t>
                      </a:r>
                      <a:endParaRPr lang="zh-CN"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39090">
                <a:tc vMerge="1">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批</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复</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单</a:t>
                      </a:r>
                      <a:r>
                        <a:rPr lang="zh-CN" sz="1600" kern="100" dirty="0">
                          <a:solidFill>
                            <a:srgbClr val="000000"/>
                          </a:solidFill>
                          <a:latin typeface="Times New Roman" panose="02020603050405020304"/>
                          <a:ea typeface="宋体" panose="02010600030101010101" pitchFamily="2" charset="-122"/>
                          <a:cs typeface="Times New Roman" panose="02020603050405020304"/>
                        </a:rPr>
                        <a:t>位</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批</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复</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文</a:t>
                      </a:r>
                      <a:r>
                        <a:rPr lang="zh-CN" sz="1600" kern="100" dirty="0">
                          <a:solidFill>
                            <a:srgbClr val="000000"/>
                          </a:solidFill>
                          <a:latin typeface="Times New Roman" panose="02020603050405020304"/>
                          <a:ea typeface="宋体" panose="02010600030101010101" pitchFamily="2" charset="-122"/>
                          <a:cs typeface="Times New Roman" panose="02020603050405020304"/>
                        </a:rPr>
                        <a:t>号</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环</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保</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要</a:t>
                      </a:r>
                      <a:r>
                        <a:rPr lang="zh-CN" sz="1600" kern="100" dirty="0">
                          <a:solidFill>
                            <a:srgbClr val="000000"/>
                          </a:solidFill>
                          <a:latin typeface="Times New Roman" panose="02020603050405020304"/>
                          <a:ea typeface="宋体" panose="02010600030101010101" pitchFamily="2" charset="-122"/>
                          <a:cs typeface="Times New Roman" panose="02020603050405020304"/>
                        </a:rPr>
                        <a:t>求</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批</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复</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单</a:t>
                      </a:r>
                      <a:r>
                        <a:rPr lang="zh-CN" sz="1600" kern="100" dirty="0">
                          <a:solidFill>
                            <a:srgbClr val="000000"/>
                          </a:solidFill>
                          <a:latin typeface="Times New Roman" panose="02020603050405020304"/>
                          <a:ea typeface="宋体" panose="02010600030101010101" pitchFamily="2" charset="-122"/>
                          <a:cs typeface="Times New Roman" panose="02020603050405020304"/>
                        </a:rPr>
                        <a:t>位</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批</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复</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文</a:t>
                      </a:r>
                      <a:r>
                        <a:rPr lang="zh-CN" sz="1600" kern="100" dirty="0">
                          <a:solidFill>
                            <a:srgbClr val="000000"/>
                          </a:solidFill>
                          <a:latin typeface="Times New Roman" panose="02020603050405020304"/>
                          <a:ea typeface="宋体" panose="02010600030101010101" pitchFamily="2" charset="-122"/>
                          <a:cs typeface="Times New Roman" panose="02020603050405020304"/>
                        </a:rPr>
                        <a:t>号</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环</a:t>
                      </a: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保</a:t>
                      </a:r>
                      <a:endParaRPr lang="en-US" alt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要</a:t>
                      </a:r>
                      <a:r>
                        <a:rPr lang="zh-CN" sz="1600" kern="100" dirty="0">
                          <a:solidFill>
                            <a:srgbClr val="000000"/>
                          </a:solidFill>
                          <a:latin typeface="Times New Roman" panose="02020603050405020304"/>
                          <a:ea typeface="宋体" panose="02010600030101010101" pitchFamily="2" charset="-122"/>
                          <a:cs typeface="Times New Roman" panose="02020603050405020304"/>
                        </a:rPr>
                        <a:t>求</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r>
              <a:tr h="339090">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1</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339090">
                <a:tc>
                  <a:txBody>
                    <a:bodyPr/>
                    <a:lstStyle/>
                    <a:p>
                      <a:pPr algn="ctr">
                        <a:lnSpc>
                          <a:spcPct val="150000"/>
                        </a:lnSpc>
                        <a:spcAft>
                          <a:spcPts val="0"/>
                        </a:spcAft>
                      </a:pPr>
                      <a:r>
                        <a:rPr lang="en-US" sz="1600" kern="100">
                          <a:latin typeface="Times New Roman" panose="02020603050405020304"/>
                          <a:ea typeface="宋体" panose="02010600030101010101" pitchFamily="2" charset="-122"/>
                          <a:cs typeface="Times New Roman" panose="02020603050405020304"/>
                        </a:rPr>
                        <a:t>2</a:t>
                      </a:r>
                      <a:endParaRPr lang="zh-CN" sz="1600" kern="10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a:latin typeface="Times New Roman" panose="02020603050405020304"/>
                          <a:ea typeface="宋体" panose="02010600030101010101" pitchFamily="2" charset="-122"/>
                          <a:cs typeface="Times New Roman" panose="02020603050405020304"/>
                        </a:rPr>
                        <a:t>…</a:t>
                      </a:r>
                      <a:endParaRPr lang="zh-CN" sz="1600" kern="100" dirty="0">
                        <a:latin typeface="Calibri" panose="020F05020202040302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8" name="Text Box 5"/>
          <p:cNvSpPr txBox="1">
            <a:spLocks noChangeArrowheads="1"/>
          </p:cNvSpPr>
          <p:nvPr/>
        </p:nvSpPr>
        <p:spPr bwMode="auto">
          <a:xfrm>
            <a:off x="642938" y="428625"/>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2800" b="1" kern="1200" cap="none" spc="0" normalizeH="0" baseline="0" noProof="0" dirty="0">
                <a:solidFill>
                  <a:schemeClr val="accent4">
                    <a:lumMod val="85000"/>
                    <a:lumOff val="15000"/>
                  </a:schemeClr>
                </a:solidFill>
                <a:latin typeface="+mn-lt"/>
                <a:ea typeface="黑体" panose="02010609060101010101" pitchFamily="2" charset="-122"/>
                <a:cs typeface="Times New Roman" panose="02020603050405020304" pitchFamily="18" charset="0"/>
              </a:rPr>
              <a:t>3.2</a:t>
            </a:r>
            <a:r>
              <a:rPr kumimoji="0" lang="en-US" altLang="zh-CN"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rPr>
              <a:t>现场核查及分析</a:t>
            </a:r>
            <a:endParaRPr kumimoji="0" lang="zh-CN" altLang="en-US" sz="2800" b="1" kern="1200" cap="none" spc="0" normalizeH="0" baseline="0" noProof="0" dirty="0">
              <a:solidFill>
                <a:schemeClr val="accent4">
                  <a:lumMod val="85000"/>
                  <a:lumOff val="15000"/>
                </a:schemeClr>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24627" name="Rectangle 31"/>
          <p:cNvSpPr/>
          <p:nvPr/>
        </p:nvSpPr>
        <p:spPr>
          <a:xfrm>
            <a:off x="500063" y="4143375"/>
            <a:ext cx="8107362" cy="482600"/>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a:t>
            </a:r>
            <a:r>
              <a:rPr lang="en-US" altLang="zh-CN" sz="2000" b="1" dirty="0">
                <a:solidFill>
                  <a:schemeClr val="tx1"/>
                </a:solidFill>
                <a:latin typeface="黑体" panose="02010609060101010101" pitchFamily="2" charset="-122"/>
              </a:rPr>
              <a:t>6</a:t>
            </a:r>
            <a:r>
              <a:rPr lang="zh-CN" altLang="en-US" sz="2000" b="1" dirty="0">
                <a:solidFill>
                  <a:schemeClr val="tx1"/>
                </a:solidFill>
                <a:latin typeface="黑体" panose="02010609060101010101" pitchFamily="2" charset="-122"/>
              </a:rPr>
              <a:t>）查看固废和危险废物环境管理制度和环境风险预案的完备性。</a:t>
            </a:r>
            <a:endParaRPr lang="zh-CN" altLang="en-US" sz="2000" b="1" dirty="0">
              <a:solidFill>
                <a:schemeClr val="tx1"/>
              </a:solidFill>
              <a:latin typeface="黑体" panose="02010609060101010101" pitchFamily="2" charset="-122"/>
            </a:endParaRPr>
          </a:p>
        </p:txBody>
      </p:sp>
      <p:sp>
        <p:nvSpPr>
          <p:cNvPr id="24628" name="Rectangle 6"/>
          <p:cNvSpPr/>
          <p:nvPr/>
        </p:nvSpPr>
        <p:spPr>
          <a:xfrm>
            <a:off x="2889250" y="4643438"/>
            <a:ext cx="3111500" cy="338137"/>
          </a:xfrm>
          <a:prstGeom prst="rect">
            <a:avLst/>
          </a:prstGeom>
          <a:noFill/>
          <a:ln w="9525">
            <a:noFill/>
          </a:ln>
          <a:effectLst>
            <a:prstShdw prst="shdw12" dir="16200000">
              <a:schemeClr val="bg2">
                <a:alpha val="50000"/>
              </a:schemeClr>
            </a:prstShdw>
          </a:effectLst>
        </p:spPr>
        <p:txBody>
          <a:bodyPr anchor="ctr" anchorCtr="0">
            <a:spAutoFit/>
          </a:bodyPr>
          <a:p>
            <a:pPr eaLnBrk="0" hangingPunct="0"/>
            <a:r>
              <a:rPr lang="zh-CN" altLang="en-US" sz="1600" b="1" dirty="0">
                <a:latin typeface="黑体" panose="02010609060101010101" pitchFamily="2" charset="-122"/>
              </a:rPr>
              <a:t>表</a:t>
            </a:r>
            <a:r>
              <a:rPr lang="en-US" altLang="zh-CN" sz="1600" b="1" dirty="0">
                <a:latin typeface="黑体" panose="02010609060101010101" pitchFamily="2" charset="-122"/>
              </a:rPr>
              <a:t>11  </a:t>
            </a:r>
            <a:r>
              <a:rPr lang="zh-CN" altLang="en-US" sz="1600" b="1" dirty="0">
                <a:latin typeface="黑体" panose="02010609060101010101" pitchFamily="2" charset="-122"/>
              </a:rPr>
              <a:t>环境管理制度落实情况</a:t>
            </a:r>
            <a:endParaRPr lang="zh-CN" altLang="en-US" dirty="0">
              <a:latin typeface="黑体" panose="02010609060101010101" pitchFamily="2" charset="-122"/>
            </a:endParaRPr>
          </a:p>
        </p:txBody>
      </p:sp>
      <p:graphicFrame>
        <p:nvGraphicFramePr>
          <p:cNvPr id="11" name="表格 10"/>
          <p:cNvGraphicFramePr>
            <a:graphicFrameLocks noGrp="1"/>
          </p:cNvGraphicFramePr>
          <p:nvPr/>
        </p:nvGraphicFramePr>
        <p:xfrm>
          <a:off x="839788" y="5000625"/>
          <a:ext cx="7643813" cy="1409700"/>
        </p:xfrm>
        <a:graphic>
          <a:graphicData uri="http://schemas.openxmlformats.org/drawingml/2006/table">
            <a:tbl>
              <a:tblPr/>
              <a:tblGrid>
                <a:gridCol w="857256"/>
                <a:gridCol w="1071570"/>
                <a:gridCol w="928694"/>
                <a:gridCol w="928694"/>
                <a:gridCol w="1000132"/>
                <a:gridCol w="1214446"/>
                <a:gridCol w="1000132"/>
                <a:gridCol w="642941"/>
              </a:tblGrid>
              <a:tr h="339090">
                <a:tc rowSpan="2">
                  <a:txBody>
                    <a:bodyPr/>
                    <a:lstStyle/>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序号</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gridSpan="2">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环境管理制度</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25000"/>
                        </a:lnSpc>
                        <a:spcBef>
                          <a:spcPts val="300"/>
                        </a:spcBef>
                        <a:spcAft>
                          <a:spcPts val="300"/>
                        </a:spcAft>
                      </a:pPr>
                      <a:r>
                        <a:rPr lang="zh-CN" sz="1600" kern="100" dirty="0" smtClean="0">
                          <a:solidFill>
                            <a:srgbClr val="000000"/>
                          </a:solidFill>
                          <a:latin typeface="Times New Roman" panose="02020603050405020304"/>
                          <a:ea typeface="宋体" panose="02010600030101010101" pitchFamily="2" charset="-122"/>
                          <a:cs typeface="Times New Roman" panose="02020603050405020304"/>
                        </a:rPr>
                        <a:t>环境风险预案</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gridSpan="2">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废物入、出场记录</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hMerge="1">
                  <a:tcPr/>
                </a:tc>
                <a:tc rowSpan="2">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评价结论</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339090">
                <a:tc vMerge="1">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是否制定</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完备性</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是否制定</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完备性</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是否制定</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25000"/>
                        </a:lnSpc>
                        <a:spcBef>
                          <a:spcPts val="300"/>
                        </a:spcBef>
                        <a:spcAft>
                          <a:spcPts val="300"/>
                        </a:spcAft>
                      </a:pPr>
                      <a:r>
                        <a:rPr lang="zh-CN" sz="1600" kern="100" dirty="0">
                          <a:solidFill>
                            <a:srgbClr val="000000"/>
                          </a:solidFill>
                          <a:latin typeface="Times New Roman" panose="02020603050405020304"/>
                          <a:ea typeface="宋体" panose="02010600030101010101" pitchFamily="2" charset="-122"/>
                          <a:cs typeface="Times New Roman" panose="02020603050405020304"/>
                        </a:rPr>
                        <a:t>完备性</a:t>
                      </a:r>
                      <a:endParaRPr lang="zh-CN" sz="1600" kern="100" dirty="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vMerge="1">
                  <a:tcPr/>
                </a:tc>
              </a:tr>
              <a:tr h="339090">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1</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25000"/>
                        </a:lnSpc>
                        <a:spcBef>
                          <a:spcPts val="300"/>
                        </a:spcBef>
                        <a:spcAft>
                          <a:spcPts val="300"/>
                        </a:spcAft>
                      </a:pPr>
                      <a:endParaRPr lang="en-US"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339090">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2</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lnSpc>
                          <a:spcPct val="150000"/>
                        </a:lnSpc>
                        <a:spcAft>
                          <a:spcPts val="0"/>
                        </a:spcAft>
                      </a:pPr>
                      <a:r>
                        <a:rPr lang="en-US" sz="1600" kern="100" dirty="0" smtClean="0">
                          <a:solidFill>
                            <a:srgbClr val="000000"/>
                          </a:solidFill>
                          <a:latin typeface="Times New Roman" panose="02020603050405020304"/>
                          <a:ea typeface="宋体" panose="02010600030101010101" pitchFamily="2" charset="-122"/>
                          <a:cs typeface="Times New Roman" panose="02020603050405020304"/>
                        </a:rPr>
                        <a:t>…</a:t>
                      </a:r>
                      <a:endParaRPr lang="zh-CN" sz="1600" kern="100" dirty="0" smtClean="0">
                        <a:solidFill>
                          <a:srgbClr val="000000"/>
                        </a:solidFill>
                        <a:latin typeface="Times New Roman" panose="02020603050405020304"/>
                        <a:ea typeface="宋体" panose="02010600030101010101" pitchFamily="2" charset="-122"/>
                        <a:cs typeface="Times New Roman" panose="02020603050405020304"/>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31"/>
          <p:cNvSpPr/>
          <p:nvPr/>
        </p:nvSpPr>
        <p:spPr>
          <a:xfrm>
            <a:off x="500063" y="1071563"/>
            <a:ext cx="8107362" cy="1404937"/>
          </a:xfrm>
          <a:prstGeom prst="rect">
            <a:avLst/>
          </a:prstGeom>
          <a:noFill/>
          <a:ln w="9525">
            <a:noFill/>
          </a:ln>
        </p:spPr>
        <p:txBody>
          <a:bodyPr>
            <a:spAutoFit/>
          </a:bodyPr>
          <a:p>
            <a:pPr>
              <a:lnSpc>
                <a:spcPct val="150000"/>
              </a:lnSpc>
              <a:spcBef>
                <a:spcPts val="500"/>
              </a:spcBef>
              <a:spcAft>
                <a:spcPts val="500"/>
              </a:spcAft>
            </a:pPr>
            <a:r>
              <a:rPr lang="zh-CN" altLang="en-US" sz="2000" b="1" dirty="0">
                <a:solidFill>
                  <a:schemeClr val="tx1"/>
                </a:solidFill>
                <a:latin typeface="黑体" panose="02010609060101010101" pitchFamily="2" charset="-122"/>
              </a:rPr>
              <a:t>    针对一般工业固体废物和危险废物贮存、处理处置不能满足相关法律法规、技术规范、环境标准、导则等要求的问题，提出整改建议，常见的问题及整改建议如下： </a:t>
            </a:r>
            <a:endParaRPr lang="zh-CN" altLang="en-US" sz="2000" b="1" dirty="0">
              <a:solidFill>
                <a:schemeClr val="tx1"/>
              </a:solidFill>
              <a:latin typeface="黑体" panose="02010609060101010101" pitchFamily="2" charset="-122"/>
            </a:endParaRPr>
          </a:p>
        </p:txBody>
      </p:sp>
      <p:sp>
        <p:nvSpPr>
          <p:cNvPr id="24579" name="Rectangle 6"/>
          <p:cNvSpPr>
            <a:spLocks noChangeArrowheads="1"/>
          </p:cNvSpPr>
          <p:nvPr/>
        </p:nvSpPr>
        <p:spPr bwMode="auto">
          <a:xfrm>
            <a:off x="2857500" y="2643188"/>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sp>
        <p:nvSpPr>
          <p:cNvPr id="24581" name="Text Box 5"/>
          <p:cNvSpPr txBox="1">
            <a:spLocks noChangeArrowheads="1"/>
          </p:cNvSpPr>
          <p:nvPr/>
        </p:nvSpPr>
        <p:spPr bwMode="auto">
          <a:xfrm>
            <a:off x="395288" y="328613"/>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4</a:t>
            </a:r>
            <a:r>
              <a:rPr kumimoji="0" lang="en-US" altLang="zh-CN" sz="3200" b="1" kern="1200" cap="none" spc="0" normalizeH="0" baseline="0" noProof="0" dirty="0">
                <a:solidFill>
                  <a:srgbClr val="000066"/>
                </a:solidFill>
                <a:latin typeface="Times New Roman" panose="02020603050405020304" pitchFamily="18" charset="0"/>
                <a:ea typeface="黑体" panose="02010609060101010101" pitchFamily="2" charset="-122"/>
                <a:cs typeface="Times New Roman" panose="02020603050405020304" pitchFamily="18" charset="0"/>
              </a:rPr>
              <a:t> </a:t>
            </a:r>
            <a:r>
              <a:rPr kumimoji="0" lang="zh-CN" altLang="en-US" sz="3200" b="1" kern="1200" cap="none" spc="0" normalizeH="0" baseline="0" noProof="0" dirty="0">
                <a:solidFill>
                  <a:srgbClr val="000066"/>
                </a:solidFill>
                <a:latin typeface="Times New Roman" panose="02020603050405020304" pitchFamily="18" charset="0"/>
                <a:ea typeface="黑体" panose="02010609060101010101" pitchFamily="2" charset="-122"/>
                <a:cs typeface="Times New Roman" panose="02020603050405020304" pitchFamily="18" charset="0"/>
              </a:rPr>
              <a:t>存在的问题及整改建议</a:t>
            </a:r>
            <a:endParaRPr kumimoji="0" lang="zh-CN" altLang="en-US" sz="3200" b="1" kern="1200" cap="none" spc="0" normalizeH="0" baseline="0" noProof="0" dirty="0">
              <a:solidFill>
                <a:srgbClr val="000066"/>
              </a:solidFill>
              <a:latin typeface="Times New Roman" panose="02020603050405020304" pitchFamily="18" charset="0"/>
              <a:ea typeface="黑体" panose="02010609060101010101" pitchFamily="2" charset="-122"/>
              <a:cs typeface="Times New Roman" panose="02020603050405020304" pitchFamily="18" charset="0"/>
            </a:endParaRPr>
          </a:p>
        </p:txBody>
      </p:sp>
      <p:graphicFrame>
        <p:nvGraphicFramePr>
          <p:cNvPr id="8" name="表格 7"/>
          <p:cNvGraphicFramePr>
            <a:graphicFrameLocks noGrp="1"/>
          </p:cNvGraphicFramePr>
          <p:nvPr/>
        </p:nvGraphicFramePr>
        <p:xfrm>
          <a:off x="468313" y="3143250"/>
          <a:ext cx="8050213" cy="3000375"/>
        </p:xfrm>
        <a:graphic>
          <a:graphicData uri="http://schemas.openxmlformats.org/drawingml/2006/table">
            <a:tbl>
              <a:tblPr/>
              <a:tblGrid>
                <a:gridCol w="489430"/>
                <a:gridCol w="2736304"/>
                <a:gridCol w="4824536"/>
              </a:tblGrid>
              <a:tr h="0">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34636">
                <a:tc>
                  <a:txBody>
                    <a:bodyPr/>
                    <a:lstStyle/>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1</a:t>
                      </a:r>
                      <a:endParaRPr lang="en-US" altLang="zh-CN" sz="1600" kern="100" dirty="0" smtClean="0">
                        <a:latin typeface="Times New Roman" panose="020206030504050203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800" b="0" kern="100" dirty="0">
                          <a:latin typeface="黑体" panose="02010609060101010101" pitchFamily="2" charset="-122"/>
                          <a:ea typeface="黑体" panose="02010609060101010101" pitchFamily="2" charset="-122"/>
                          <a:cs typeface="Times New Roman" panose="02020603050405020304"/>
                        </a:rPr>
                        <a:t>核算的固废产排量与排污申报中的数值相差过</a:t>
                      </a:r>
                      <a:r>
                        <a:rPr lang="zh-CN" sz="1800" b="0" kern="100" dirty="0" smtClean="0">
                          <a:latin typeface="黑体" panose="02010609060101010101" pitchFamily="2" charset="-122"/>
                          <a:ea typeface="黑体" panose="02010609060101010101" pitchFamily="2" charset="-122"/>
                          <a:cs typeface="Times New Roman" panose="02020603050405020304"/>
                        </a:rPr>
                        <a:t>大</a:t>
                      </a:r>
                      <a:endParaRPr lang="en-US" altLang="zh-CN" sz="18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）通过核查核算出某企业的尾矿产排量比排污申报中的数值大了三倍，超过排污许可证的许可</a:t>
                      </a:r>
                      <a:r>
                        <a:rPr lang="zh-CN" sz="1400" b="0" kern="100" dirty="0" smtClean="0">
                          <a:latin typeface="黑体" panose="02010609060101010101" pitchFamily="2" charset="-122"/>
                          <a:ea typeface="黑体" panose="02010609060101010101" pitchFamily="2" charset="-122"/>
                          <a:cs typeface="Times New Roman" panose="02020603050405020304"/>
                        </a:rPr>
                        <a:t>量</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800" b="0" kern="100" dirty="0">
                          <a:latin typeface="黑体" panose="02010609060101010101" pitchFamily="2" charset="-122"/>
                          <a:ea typeface="黑体" panose="02010609060101010101" pitchFamily="2" charset="-122"/>
                          <a:cs typeface="Times New Roman" panose="02020603050405020304"/>
                        </a:rPr>
                        <a:t>企业进行解释，分析原因，如核算正确，要求如实上报，并提出整改措施</a:t>
                      </a:r>
                      <a:endParaRPr lang="zh-CN" sz="18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）企业做</a:t>
                      </a:r>
                      <a:r>
                        <a:rPr lang="zh-CN" sz="1400" b="0" kern="100" dirty="0" smtClean="0">
                          <a:latin typeface="黑体" panose="02010609060101010101" pitchFamily="2" charset="-122"/>
                          <a:ea typeface="黑体" panose="02010609060101010101" pitchFamily="2" charset="-122"/>
                          <a:cs typeface="Times New Roman" panose="02020603050405020304"/>
                        </a:rPr>
                        <a:t>出解</a:t>
                      </a:r>
                      <a:r>
                        <a:rPr lang="zh-CN" sz="1400" b="0" kern="100" dirty="0">
                          <a:latin typeface="黑体" panose="02010609060101010101" pitchFamily="2" charset="-122"/>
                          <a:ea typeface="黑体" panose="02010609060101010101" pitchFamily="2" charset="-122"/>
                          <a:cs typeface="Times New Roman" panose="02020603050405020304"/>
                        </a:rPr>
                        <a:t>释，原因是由于近年</a:t>
                      </a:r>
                      <a:r>
                        <a:rPr lang="zh-CN" sz="1400" b="0" kern="100" dirty="0" smtClean="0">
                          <a:latin typeface="黑体" panose="02010609060101010101" pitchFamily="2" charset="-122"/>
                          <a:ea typeface="黑体" panose="02010609060101010101" pitchFamily="2" charset="-122"/>
                          <a:cs typeface="Times New Roman" panose="02020603050405020304"/>
                        </a:rPr>
                        <a:t>来</a:t>
                      </a:r>
                      <a:r>
                        <a:rPr lang="zh-CN" altLang="zh-CN" sz="1400" b="0" kern="100" dirty="0" smtClean="0">
                          <a:latin typeface="黑体" panose="02010609060101010101" pitchFamily="2" charset="-122"/>
                          <a:ea typeface="黑体" panose="02010609060101010101" pitchFamily="2" charset="-122"/>
                          <a:cs typeface="Times New Roman" panose="02020603050405020304"/>
                        </a:rPr>
                        <a:t>产能</a:t>
                      </a:r>
                      <a:r>
                        <a:rPr lang="zh-CN" sz="1400" b="0" kern="100" dirty="0" smtClean="0">
                          <a:latin typeface="黑体" panose="02010609060101010101" pitchFamily="2" charset="-122"/>
                          <a:ea typeface="黑体" panose="02010609060101010101" pitchFamily="2" charset="-122"/>
                          <a:cs typeface="Times New Roman" panose="02020603050405020304"/>
                        </a:rPr>
                        <a:t>扩大，</a:t>
                      </a:r>
                      <a:r>
                        <a:rPr lang="zh-CN" sz="1400" b="0" kern="100" dirty="0">
                          <a:latin typeface="黑体" panose="02010609060101010101" pitchFamily="2" charset="-122"/>
                          <a:ea typeface="黑体" panose="02010609060101010101" pitchFamily="2" charset="-122"/>
                          <a:cs typeface="Times New Roman" panose="02020603050405020304"/>
                        </a:rPr>
                        <a:t>而排污申报仍按照原来的产能申报，企业重新核实产排量，重新准确上报，同时建设尾矿综合利用设施或安全处置设施，减少尾矿排放量，使其符合排污许可证的要求（此种情况需着重对环评、“三同时”执行情况进行核查，确定其合规性）</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571500" y="968375"/>
          <a:ext cx="8072438" cy="5287963"/>
        </p:xfrm>
        <a:graphic>
          <a:graphicData uri="http://schemas.openxmlformats.org/drawingml/2006/table">
            <a:tbl>
              <a:tblPr/>
              <a:tblGrid>
                <a:gridCol w="580809"/>
                <a:gridCol w="3577112"/>
                <a:gridCol w="3914573"/>
              </a:tblGrid>
              <a:tr h="401147">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1395172">
                <a:tc rowSpan="3">
                  <a:txBody>
                    <a:bodyPr/>
                    <a:lstStyle/>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2</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800" b="0" kern="100" dirty="0">
                          <a:latin typeface="黑体" panose="02010609060101010101" pitchFamily="2" charset="-122"/>
                          <a:ea typeface="黑体" panose="02010609060101010101" pitchFamily="2" charset="-122"/>
                          <a:cs typeface="Times New Roman" panose="02020603050405020304"/>
                        </a:rPr>
                        <a:t>固废处置设施不符合相关标</a:t>
                      </a:r>
                      <a:r>
                        <a:rPr lang="zh-CN" sz="1800" b="0" kern="100" dirty="0" smtClean="0">
                          <a:latin typeface="黑体" panose="02010609060101010101" pitchFamily="2" charset="-122"/>
                          <a:ea typeface="黑体" panose="02010609060101010101" pitchFamily="2" charset="-122"/>
                          <a:cs typeface="Times New Roman" panose="02020603050405020304"/>
                        </a:rPr>
                        <a:t>准的要求</a:t>
                      </a:r>
                      <a:r>
                        <a:rPr lang="zh-CN" altLang="en-US" sz="1800" b="0" kern="100" dirty="0" smtClean="0">
                          <a:latin typeface="黑体" panose="02010609060101010101" pitchFamily="2" charset="-122"/>
                          <a:ea typeface="黑体" panose="02010609060101010101" pitchFamily="2" charset="-122"/>
                          <a:cs typeface="Times New Roman" panose="02020603050405020304"/>
                        </a:rPr>
                        <a:t>：</a:t>
                      </a:r>
                      <a:endParaRPr lang="zh-CN" sz="18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）某企业危废贮存场是个简易设施，没有防渗、防雨设施，不符合相关标准的要</a:t>
                      </a:r>
                      <a:r>
                        <a:rPr lang="zh-CN" sz="1400" b="0" kern="100" dirty="0" smtClean="0">
                          <a:latin typeface="黑体" panose="02010609060101010101" pitchFamily="2" charset="-122"/>
                          <a:ea typeface="黑体" panose="02010609060101010101" pitchFamily="2" charset="-122"/>
                          <a:cs typeface="Times New Roman" panose="02020603050405020304"/>
                        </a:rPr>
                        <a:t>求</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just">
                        <a:lnSpc>
                          <a:spcPct val="150000"/>
                        </a:lnSpc>
                        <a:spcAft>
                          <a:spcPts val="0"/>
                        </a:spcAft>
                      </a:pPr>
                      <a:r>
                        <a:rPr lang="zh-CN" sz="1800" b="0" kern="100" dirty="0">
                          <a:latin typeface="黑体" panose="02010609060101010101" pitchFamily="2" charset="-122"/>
                          <a:ea typeface="黑体" panose="02010609060101010101" pitchFamily="2" charset="-122"/>
                          <a:cs typeface="Times New Roman" panose="02020603050405020304"/>
                        </a:rPr>
                        <a:t>企业进行整改，严格按照相关规范进行</a:t>
                      </a:r>
                      <a:r>
                        <a:rPr lang="zh-CN" sz="1800" b="0" kern="100" dirty="0" smtClean="0">
                          <a:latin typeface="黑体" panose="02010609060101010101" pitchFamily="2" charset="-122"/>
                          <a:ea typeface="黑体" panose="02010609060101010101" pitchFamily="2" charset="-122"/>
                          <a:cs typeface="Times New Roman" panose="02020603050405020304"/>
                        </a:rPr>
                        <a:t>整改</a:t>
                      </a:r>
                      <a:r>
                        <a:rPr lang="zh-CN" altLang="en-US" sz="1800" b="0" kern="100" dirty="0" smtClean="0">
                          <a:latin typeface="黑体" panose="02010609060101010101" pitchFamily="2" charset="-122"/>
                          <a:ea typeface="黑体" panose="02010609060101010101" pitchFamily="2" charset="-122"/>
                          <a:cs typeface="Times New Roman" panose="02020603050405020304"/>
                        </a:rPr>
                        <a:t>。</a:t>
                      </a:r>
                      <a:endParaRPr lang="zh-CN" sz="18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）企业进行整改（新建危废贮存场），委托有资质的单位进行设计和施工，并进</a:t>
                      </a:r>
                      <a:r>
                        <a:rPr lang="zh-CN" sz="1400" b="0" kern="100" dirty="0" smtClean="0">
                          <a:latin typeface="黑体" panose="02010609060101010101" pitchFamily="2" charset="-122"/>
                          <a:ea typeface="黑体" panose="02010609060101010101" pitchFamily="2" charset="-122"/>
                          <a:cs typeface="Times New Roman" panose="02020603050405020304"/>
                        </a:rPr>
                        <a:t>行验</a:t>
                      </a:r>
                      <a:r>
                        <a:rPr lang="zh-CN" sz="1400" b="0" kern="100" dirty="0">
                          <a:latin typeface="黑体" panose="02010609060101010101" pitchFamily="2" charset="-122"/>
                          <a:ea typeface="黑体" panose="02010609060101010101" pitchFamily="2" charset="-122"/>
                          <a:cs typeface="Times New Roman" panose="02020603050405020304"/>
                        </a:rPr>
                        <a:t>收。</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r>
              <a:tr h="1203826">
                <a:tc vMerge="1">
                  <a:tcPr/>
                </a:tc>
                <a:tc>
                  <a:txBody>
                    <a:bodyPr/>
                    <a:lstStyle/>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2</a:t>
                      </a:r>
                      <a:r>
                        <a:rPr lang="zh-CN" sz="1400" b="0" kern="100" dirty="0">
                          <a:latin typeface="黑体" panose="02010609060101010101" pitchFamily="2" charset="-122"/>
                          <a:ea typeface="黑体" panose="02010609060101010101" pitchFamily="2" charset="-122"/>
                          <a:cs typeface="Times New Roman" panose="02020603050405020304"/>
                        </a:rPr>
                        <a:t>）某企业拟将产生危废交由当地拟建的危废处理中心处置，但该中心建设一直延期，导致危废贮存时间超过</a:t>
                      </a:r>
                      <a:r>
                        <a:rPr lang="en-US" sz="1400" b="0" kern="100" dirty="0">
                          <a:latin typeface="黑体" panose="02010609060101010101" pitchFamily="2" charset="-122"/>
                          <a:ea typeface="黑体" panose="02010609060101010101" pitchFamily="2" charset="-122"/>
                          <a:cs typeface="Times New Roman" panose="02020603050405020304"/>
                        </a:rPr>
                        <a:t>2</a:t>
                      </a:r>
                      <a:r>
                        <a:rPr lang="zh-CN" sz="1400" b="0" kern="100" dirty="0">
                          <a:latin typeface="黑体" panose="02010609060101010101" pitchFamily="2" charset="-122"/>
                          <a:ea typeface="黑体" panose="02010609060101010101" pitchFamily="2" charset="-122"/>
                          <a:cs typeface="Times New Roman" panose="02020603050405020304"/>
                        </a:rPr>
                        <a:t>年，且没</a:t>
                      </a:r>
                      <a:r>
                        <a:rPr lang="zh-CN" sz="1400" b="0" kern="100" dirty="0" smtClean="0">
                          <a:latin typeface="黑体" panose="02010609060101010101" pitchFamily="2" charset="-122"/>
                          <a:ea typeface="黑体" panose="02010609060101010101" pitchFamily="2" charset="-122"/>
                          <a:cs typeface="Times New Roman" panose="02020603050405020304"/>
                        </a:rPr>
                        <a:t>有原</a:t>
                      </a:r>
                      <a:r>
                        <a:rPr lang="zh-CN" sz="1400" b="0" kern="100" dirty="0">
                          <a:latin typeface="黑体" panose="02010609060101010101" pitchFamily="2" charset="-122"/>
                          <a:ea typeface="黑体" panose="02010609060101010101" pitchFamily="2" charset="-122"/>
                          <a:cs typeface="Times New Roman" panose="02020603050405020304"/>
                        </a:rPr>
                        <a:t>审批环保部门的延期贮存批准文件。</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2</a:t>
                      </a:r>
                      <a:r>
                        <a:rPr lang="zh-CN" sz="1400" b="0" kern="100" dirty="0">
                          <a:latin typeface="黑体" panose="02010609060101010101" pitchFamily="2" charset="-122"/>
                          <a:ea typeface="黑体" panose="02010609060101010101" pitchFamily="2" charset="-122"/>
                          <a:cs typeface="Times New Roman" panose="02020603050405020304"/>
                        </a:rPr>
                        <a:t>）企业提交了情况说明和申请，获得了原审批环保部门的延期贮存批准文件。</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r h="2143373">
                <a:tc vMerge="1">
                  <a:tcPr/>
                </a:tc>
                <a:tc>
                  <a:txBody>
                    <a:bodyPr/>
                    <a:lstStyle/>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3</a:t>
                      </a:r>
                      <a:r>
                        <a:rPr lang="zh-CN" sz="1400" b="0" kern="100" dirty="0">
                          <a:latin typeface="黑体" panose="02010609060101010101" pitchFamily="2" charset="-122"/>
                          <a:ea typeface="黑体" panose="02010609060101010101" pitchFamily="2" charset="-122"/>
                          <a:cs typeface="Times New Roman" panose="02020603050405020304"/>
                        </a:rPr>
                        <a:t>）某企业自建危废填埋场，将含水率为</a:t>
                      </a:r>
                      <a:r>
                        <a:rPr lang="en-US" sz="1400" b="0" kern="100" dirty="0">
                          <a:latin typeface="黑体" panose="02010609060101010101" pitchFamily="2" charset="-122"/>
                          <a:ea typeface="黑体" panose="02010609060101010101" pitchFamily="2" charset="-122"/>
                          <a:cs typeface="Times New Roman" panose="02020603050405020304"/>
                        </a:rPr>
                        <a:t>88%</a:t>
                      </a:r>
                      <a:r>
                        <a:rPr lang="zh-CN" sz="1400" b="0" kern="100" dirty="0">
                          <a:latin typeface="黑体" panose="02010609060101010101" pitchFamily="2" charset="-122"/>
                          <a:ea typeface="黑体" panose="02010609060101010101" pitchFamily="2" charset="-122"/>
                          <a:cs typeface="Times New Roman" panose="02020603050405020304"/>
                        </a:rPr>
                        <a:t>的污泥直接进场填</a:t>
                      </a:r>
                      <a:r>
                        <a:rPr lang="zh-CN" sz="1400" b="0" kern="100" dirty="0" smtClean="0">
                          <a:latin typeface="黑体" panose="02010609060101010101" pitchFamily="2" charset="-122"/>
                          <a:ea typeface="黑体" panose="02010609060101010101" pitchFamily="2" charset="-122"/>
                          <a:cs typeface="Times New Roman" panose="02020603050405020304"/>
                        </a:rPr>
                        <a:t>埋</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4</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）某企业有两种性质不相容危废，该企业进行混合堆放。</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c>
                  <a:txBody>
                    <a:bodyPr/>
                    <a:lstStyle/>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3</a:t>
                      </a:r>
                      <a:r>
                        <a:rPr lang="zh-CN" sz="1400" b="0" kern="100" dirty="0">
                          <a:latin typeface="黑体" panose="02010609060101010101" pitchFamily="2" charset="-122"/>
                          <a:ea typeface="黑体" panose="02010609060101010101" pitchFamily="2" charset="-122"/>
                          <a:cs typeface="Times New Roman" panose="02020603050405020304"/>
                        </a:rPr>
                        <a:t>）企业增设压滤系统，使污泥脱水到</a:t>
                      </a:r>
                      <a:r>
                        <a:rPr lang="en-US" sz="1400" b="0" kern="100" dirty="0">
                          <a:latin typeface="黑体" panose="02010609060101010101" pitchFamily="2" charset="-122"/>
                          <a:ea typeface="黑体" panose="02010609060101010101" pitchFamily="2" charset="-122"/>
                          <a:cs typeface="Times New Roman" panose="02020603050405020304"/>
                        </a:rPr>
                        <a:t>85%</a:t>
                      </a:r>
                      <a:r>
                        <a:rPr lang="zh-CN" sz="1400" b="0" kern="100" dirty="0">
                          <a:latin typeface="黑体" panose="02010609060101010101" pitchFamily="2" charset="-122"/>
                          <a:ea typeface="黑体" panose="02010609060101010101" pitchFamily="2" charset="-122"/>
                          <a:cs typeface="Times New Roman" panose="02020603050405020304"/>
                        </a:rPr>
                        <a:t>以下进场填埋（其它类似的入场要求较多，达不到进场要求，需进行预处理达到入场要求方能入场</a:t>
                      </a:r>
                      <a:r>
                        <a:rPr lang="zh-CN" sz="1400" b="0" kern="100" dirty="0" smtClean="0">
                          <a:latin typeface="黑体" panose="02010609060101010101" pitchFamily="2" charset="-122"/>
                          <a:ea typeface="黑体" panose="02010609060101010101" pitchFamily="2" charset="-122"/>
                          <a:cs typeface="Times New Roman" panose="02020603050405020304"/>
                        </a:rPr>
                        <a:t>）</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4</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）企业重新对危废贮存场进行了分区，分别进行堆放</a:t>
                      </a:r>
                      <a:r>
                        <a:rPr lang="zh-CN" altLang="en-US" sz="1400" b="0" kern="100" dirty="0" smtClean="0">
                          <a:solidFill>
                            <a:schemeClr val="tx1"/>
                          </a:solidFill>
                          <a:latin typeface="黑体" panose="02010609060101010101" pitchFamily="2" charset="-122"/>
                          <a:ea typeface="黑体" panose="02010609060101010101" pitchFamily="2" charset="-122"/>
                          <a:cs typeface="Times New Roman" panose="02020603050405020304"/>
                        </a:rPr>
                        <a:t>（常温常压下水解、挥发的危险废物必须用符合标准的容器贮存）。</a:t>
                      </a:r>
                      <a:endParaRPr lang="zh-CN" altLang="en-US" sz="1400" b="0" kern="100" dirty="0" smtClean="0">
                        <a:solidFill>
                          <a:schemeClr val="tx1"/>
                        </a:solidFill>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99"/>
                    </a:solidFill>
                  </a:tcPr>
                </a:tc>
              </a:tr>
            </a:tbl>
          </a:graphicData>
        </a:graphic>
      </p:graphicFrame>
      <p:sp>
        <p:nvSpPr>
          <p:cNvPr id="5" name="Rectangle 6"/>
          <p:cNvSpPr>
            <a:spLocks noChangeArrowheads="1"/>
          </p:cNvSpPr>
          <p:nvPr/>
        </p:nvSpPr>
        <p:spPr bwMode="auto">
          <a:xfrm>
            <a:off x="2857500" y="500063"/>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cxnSp>
        <p:nvCxnSpPr>
          <p:cNvPr id="26645" name="直接连接符 6"/>
          <p:cNvCxnSpPr/>
          <p:nvPr/>
        </p:nvCxnSpPr>
        <p:spPr>
          <a:xfrm>
            <a:off x="571500" y="6183313"/>
            <a:ext cx="8072438" cy="0"/>
          </a:xfrm>
          <a:prstGeom prst="line">
            <a:avLst/>
          </a:prstGeom>
          <a:ln w="9525">
            <a:noFill/>
          </a:ln>
        </p:spPr>
      </p:cxnSp>
      <p:cxnSp>
        <p:nvCxnSpPr>
          <p:cNvPr id="26646" name="直接连接符 10"/>
          <p:cNvCxnSpPr/>
          <p:nvPr/>
        </p:nvCxnSpPr>
        <p:spPr>
          <a:xfrm>
            <a:off x="1143000" y="6262688"/>
            <a:ext cx="7500938" cy="0"/>
          </a:xfrm>
          <a:prstGeom prst="line">
            <a:avLst/>
          </a:prstGeom>
          <a:ln w="9525" cap="flat" cmpd="sng">
            <a:solidFill>
              <a:schemeClr val="tx1"/>
            </a:solidFill>
            <a:prstDash val="solid"/>
            <a:headEnd type="none" w="med" len="med"/>
            <a:tailEnd type="none" w="med" len="med"/>
          </a:ln>
        </p:spPr>
      </p:cxn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表格 4"/>
          <p:cNvGraphicFramePr>
            <a:graphicFrameLocks noGrp="1"/>
          </p:cNvGraphicFramePr>
          <p:nvPr/>
        </p:nvGraphicFramePr>
        <p:xfrm>
          <a:off x="642938" y="828675"/>
          <a:ext cx="8143875" cy="5683250"/>
        </p:xfrm>
        <a:graphic>
          <a:graphicData uri="http://schemas.openxmlformats.org/drawingml/2006/table">
            <a:tbl>
              <a:tblPr/>
              <a:tblGrid>
                <a:gridCol w="484907"/>
                <a:gridCol w="3625115"/>
                <a:gridCol w="4033910"/>
              </a:tblGrid>
              <a:tr h="562043">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273566">
                <a:tc>
                  <a:txBody>
                    <a:bodyPr/>
                    <a:lstStyle/>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r>
                        <a:rPr lang="en-US" altLang="zh-CN" sz="1600" kern="100" baseline="0" dirty="0" smtClean="0">
                          <a:latin typeface="Calibri" panose="020F0502020204030204"/>
                          <a:ea typeface="宋体" panose="02010600030101010101" pitchFamily="2" charset="-122"/>
                          <a:cs typeface="Times New Roman" panose="02020603050405020304"/>
                        </a:rPr>
                        <a:t> </a:t>
                      </a:r>
                      <a:r>
                        <a:rPr lang="en-US" altLang="zh-CN" sz="1600" kern="100" dirty="0" smtClean="0">
                          <a:latin typeface="Calibri" panose="020F0502020204030204"/>
                          <a:ea typeface="宋体" panose="02010600030101010101" pitchFamily="2" charset="-122"/>
                          <a:cs typeface="Times New Roman" panose="02020603050405020304"/>
                        </a:rPr>
                        <a:t> 2</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5</a:t>
                      </a:r>
                      <a:r>
                        <a:rPr lang="zh-CN" sz="1400" b="0" kern="100" dirty="0">
                          <a:latin typeface="黑体" panose="02010609060101010101" pitchFamily="2" charset="-122"/>
                          <a:ea typeface="黑体" panose="02010609060101010101" pitchFamily="2" charset="-122"/>
                          <a:cs typeface="Times New Roman" panose="02020603050405020304"/>
                        </a:rPr>
                        <a:t>）某企业危废贮存场没有相关的环保标识，同时最近三年的危废联单不</a:t>
                      </a:r>
                      <a:r>
                        <a:rPr lang="zh-CN" sz="1400" b="0" kern="100" dirty="0" smtClean="0">
                          <a:latin typeface="黑体" panose="02010609060101010101" pitchFamily="2" charset="-122"/>
                          <a:ea typeface="黑体" panose="02010609060101010101" pitchFamily="2" charset="-122"/>
                          <a:cs typeface="Times New Roman" panose="02020603050405020304"/>
                        </a:rPr>
                        <a:t>齐备</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6</a:t>
                      </a:r>
                      <a:r>
                        <a:rPr lang="zh-CN" sz="1400" b="0" kern="100" dirty="0">
                          <a:latin typeface="黑体" panose="02010609060101010101" pitchFamily="2" charset="-122"/>
                          <a:ea typeface="黑体" panose="02010609060101010101" pitchFamily="2" charset="-122"/>
                          <a:cs typeface="Times New Roman" panose="02020603050405020304"/>
                        </a:rPr>
                        <a:t>）某企业将生活垃圾填入一般固废填埋场（危废填埋场），不符合相关</a:t>
                      </a:r>
                      <a:r>
                        <a:rPr lang="zh-CN" sz="1400" b="0" kern="100" dirty="0" smtClean="0">
                          <a:latin typeface="黑体" panose="02010609060101010101" pitchFamily="2" charset="-122"/>
                          <a:ea typeface="黑体" panose="02010609060101010101" pitchFamily="2" charset="-122"/>
                          <a:cs typeface="Times New Roman" panose="02020603050405020304"/>
                        </a:rPr>
                        <a:t>规定</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7</a:t>
                      </a:r>
                      <a:r>
                        <a:rPr lang="zh-CN" sz="1400" b="0" kern="100" dirty="0">
                          <a:latin typeface="黑体" panose="02010609060101010101" pitchFamily="2" charset="-122"/>
                          <a:ea typeface="黑体" panose="02010609060101010101" pitchFamily="2" charset="-122"/>
                          <a:cs typeface="Times New Roman" panose="02020603050405020304"/>
                        </a:rPr>
                        <a:t>）某企业有一危废填埋场，周边</a:t>
                      </a:r>
                      <a:r>
                        <a:rPr lang="en-US" sz="1400" b="0" kern="100" dirty="0">
                          <a:latin typeface="黑体" panose="02010609060101010101" pitchFamily="2" charset="-122"/>
                          <a:ea typeface="黑体" panose="02010609060101010101" pitchFamily="2" charset="-122"/>
                          <a:cs typeface="Times New Roman" panose="02020603050405020304"/>
                        </a:rPr>
                        <a:t>800m</a:t>
                      </a:r>
                      <a:r>
                        <a:rPr lang="zh-CN" sz="1400" b="0" kern="100" dirty="0">
                          <a:latin typeface="黑体" panose="02010609060101010101" pitchFamily="2" charset="-122"/>
                          <a:ea typeface="黑体" panose="02010609060101010101" pitchFamily="2" charset="-122"/>
                          <a:cs typeface="Times New Roman" panose="02020603050405020304"/>
                        </a:rPr>
                        <a:t>内有</a:t>
                      </a:r>
                      <a:r>
                        <a:rPr lang="en-US" sz="1400" b="0" kern="100" dirty="0">
                          <a:latin typeface="黑体" panose="02010609060101010101" pitchFamily="2" charset="-122"/>
                          <a:ea typeface="黑体" panose="02010609060101010101" pitchFamily="2" charset="-122"/>
                          <a:cs typeface="Times New Roman" panose="02020603050405020304"/>
                        </a:rPr>
                        <a:t>10</a:t>
                      </a:r>
                      <a:r>
                        <a:rPr lang="zh-CN" sz="1400" b="0" kern="100" dirty="0">
                          <a:latin typeface="黑体" panose="02010609060101010101" pitchFamily="2" charset="-122"/>
                          <a:ea typeface="黑体" panose="02010609060101010101" pitchFamily="2" charset="-122"/>
                          <a:cs typeface="Times New Roman" panose="02020603050405020304"/>
                        </a:rPr>
                        <a:t>多户</a:t>
                      </a:r>
                      <a:r>
                        <a:rPr lang="zh-CN" sz="1400" b="0" kern="100" dirty="0" smtClean="0">
                          <a:latin typeface="黑体" panose="02010609060101010101" pitchFamily="2" charset="-122"/>
                          <a:ea typeface="黑体" panose="02010609060101010101" pitchFamily="2" charset="-122"/>
                          <a:cs typeface="Times New Roman" panose="02020603050405020304"/>
                        </a:rPr>
                        <a:t>居民</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8</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）某企业自建危废填埋场，排放的渗滤液不达标。</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9</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）某企业的危废贮存场没有入库、出库和数量、性质、设备运行维护等的相关运行记录。</a:t>
                      </a:r>
                      <a:endParaRPr lang="zh-CN" altLang="en-US"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10</a:t>
                      </a:r>
                      <a:r>
                        <a:rPr lang="zh-CN" altLang="en-US" sz="1400" b="0" kern="100" dirty="0" smtClean="0">
                          <a:latin typeface="黑体" panose="02010609060101010101" pitchFamily="2" charset="-122"/>
                          <a:ea typeface="黑体" panose="02010609060101010101" pitchFamily="2" charset="-122"/>
                          <a:cs typeface="Times New Roman" panose="02020603050405020304"/>
                        </a:rPr>
                        <a:t>）某稀土分离企业酸溶渣按危险废物处理，但检测报告显示酸溶渣属中（低）放废物。</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FF99"/>
                    </a:solidFill>
                  </a:tcPr>
                </a:tc>
                <a:tc>
                  <a:txBody>
                    <a:bodyPr/>
                    <a:lstStyle/>
                    <a:p>
                      <a:pPr marL="0" marR="0" indent="0" algn="just" defTabSz="914400" rtl="0" eaLnBrk="1" fontAlgn="auto" latinLnBrk="0" hangingPunct="1">
                        <a:lnSpc>
                          <a:spcPct val="150000"/>
                        </a:lnSpc>
                        <a:spcBef>
                          <a:spcPts val="0"/>
                        </a:spcBef>
                        <a:spcAft>
                          <a:spcPts val="0"/>
                        </a:spcAft>
                        <a:buClrTx/>
                        <a:buSzTx/>
                        <a:buFontTx/>
                        <a:buNone/>
                        <a:defRPr/>
                      </a:pPr>
                      <a:r>
                        <a:rPr lang="zh-CN"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5</a:t>
                      </a:r>
                      <a:r>
                        <a:rPr lang="zh-CN" sz="1400" b="0" kern="100" dirty="0">
                          <a:latin typeface="黑体" panose="02010609060101010101" pitchFamily="2" charset="-122"/>
                          <a:ea typeface="黑体" panose="02010609060101010101" pitchFamily="2" charset="-122"/>
                          <a:cs typeface="Times New Roman" panose="02020603050405020304"/>
                        </a:rPr>
                        <a:t>）企业进行整改，设置规范化标识牌，同时</a:t>
                      </a:r>
                      <a:r>
                        <a:rPr lang="zh-CN" sz="1400" b="0" kern="100" dirty="0" smtClean="0">
                          <a:latin typeface="黑体" panose="02010609060101010101" pitchFamily="2" charset="-122"/>
                          <a:ea typeface="黑体" panose="02010609060101010101" pitchFamily="2" charset="-122"/>
                          <a:cs typeface="Times New Roman" panose="02020603050405020304"/>
                        </a:rPr>
                        <a:t>配专人</a:t>
                      </a:r>
                      <a:r>
                        <a:rPr lang="zh-CN" sz="1400" b="0" kern="100" dirty="0">
                          <a:latin typeface="黑体" panose="02010609060101010101" pitchFamily="2" charset="-122"/>
                          <a:ea typeface="黑体" panose="02010609060101010101" pitchFamily="2" charset="-122"/>
                          <a:cs typeface="Times New Roman" panose="02020603050405020304"/>
                        </a:rPr>
                        <a:t>对固废的相关文件进行</a:t>
                      </a:r>
                      <a:r>
                        <a:rPr lang="zh-CN" altLang="en-US" sz="1400" b="0" kern="100" dirty="0" smtClean="0">
                          <a:latin typeface="黑体" panose="02010609060101010101" pitchFamily="2" charset="-122"/>
                          <a:ea typeface="黑体" panose="02010609060101010101" pitchFamily="2" charset="-122"/>
                          <a:cs typeface="Times New Roman" panose="02020603050405020304"/>
                        </a:rPr>
                        <a:t>管理。</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6</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）企业进行整改，将生活垃圾运至附近的生活垃圾填埋场处理。</a:t>
                      </a:r>
                      <a:endParaRPr lang="zh-CN" sz="14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7</a:t>
                      </a:r>
                      <a:r>
                        <a:rPr lang="zh-CN" sz="1400" b="0" kern="100" dirty="0">
                          <a:latin typeface="黑体" panose="02010609060101010101" pitchFamily="2" charset="-122"/>
                          <a:ea typeface="黑体" panose="02010609060101010101" pitchFamily="2" charset="-122"/>
                          <a:cs typeface="Times New Roman" panose="02020603050405020304"/>
                        </a:rPr>
                        <a:t>）企业需重新选址或建造填埋场，或与当地政府进行了协商，对相关居民进行了</a:t>
                      </a:r>
                      <a:r>
                        <a:rPr lang="zh-CN" sz="1400" b="0" kern="100" dirty="0" smtClean="0">
                          <a:latin typeface="黑体" panose="02010609060101010101" pitchFamily="2" charset="-122"/>
                          <a:ea typeface="黑体" panose="02010609060101010101" pitchFamily="2" charset="-122"/>
                          <a:cs typeface="Times New Roman" panose="02020603050405020304"/>
                        </a:rPr>
                        <a:t>搬迁</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8</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）企业重新委托有资质的单位进行设计，改进现有工艺，同时进行施工建设，项目建成后，渗滤液达标排放。</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9</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）企业进行整改，加强管理，派专人进行管理。</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10</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）企业进行整改，按照放射性废物管理规定采用合适的包装进行贮存、运输、处置，委托进行处置的单位需有国家授权的专营资质；放射性废物的免管须经审管部门的书面确认文件。</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rgbClr val="FFFF99"/>
                    </a:solidFill>
                  </a:tcPr>
                </a:tc>
              </a:tr>
            </a:tbl>
          </a:graphicData>
        </a:graphic>
      </p:graphicFrame>
      <p:sp>
        <p:nvSpPr>
          <p:cNvPr id="4" name="Rectangle 6"/>
          <p:cNvSpPr>
            <a:spLocks noChangeArrowheads="1"/>
          </p:cNvSpPr>
          <p:nvPr/>
        </p:nvSpPr>
        <p:spPr bwMode="auto">
          <a:xfrm>
            <a:off x="2857500" y="357188"/>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cxnSp>
        <p:nvCxnSpPr>
          <p:cNvPr id="27665" name="直接连接符 8"/>
          <p:cNvCxnSpPr/>
          <p:nvPr/>
        </p:nvCxnSpPr>
        <p:spPr>
          <a:xfrm>
            <a:off x="1082675" y="6516688"/>
            <a:ext cx="7705725" cy="1587"/>
          </a:xfrm>
          <a:prstGeom prst="line">
            <a:avLst/>
          </a:prstGeom>
          <a:ln w="9525" cap="flat" cmpd="sng">
            <a:solidFill>
              <a:schemeClr val="tx1"/>
            </a:solidFill>
            <a:prstDash val="solid"/>
            <a:headEnd type="none" w="med" len="med"/>
            <a:tailEnd type="none" w="med" len="med"/>
          </a:ln>
        </p:spPr>
      </p:cxn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a:graphicFrameLocks noGrp="1"/>
          </p:cNvGraphicFramePr>
          <p:nvPr/>
        </p:nvGraphicFramePr>
        <p:xfrm>
          <a:off x="527050" y="915988"/>
          <a:ext cx="8072438" cy="5486400"/>
        </p:xfrm>
        <a:graphic>
          <a:graphicData uri="http://schemas.openxmlformats.org/drawingml/2006/table">
            <a:tbl>
              <a:tblPr/>
              <a:tblGrid>
                <a:gridCol w="488433"/>
                <a:gridCol w="2965172"/>
                <a:gridCol w="4618890"/>
              </a:tblGrid>
              <a:tr h="333659">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4952752">
                <a:tc>
                  <a:txBody>
                    <a:bodyPr/>
                    <a:lstStyle/>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3</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中间物料（危险废物）处置状况不符合相关标准的</a:t>
                      </a:r>
                      <a:r>
                        <a:rPr lang="zh-CN" sz="1600" b="0" kern="100" dirty="0" smtClean="0">
                          <a:latin typeface="黑体" panose="02010609060101010101" pitchFamily="2" charset="-122"/>
                          <a:ea typeface="黑体" panose="02010609060101010101" pitchFamily="2" charset="-122"/>
                          <a:cs typeface="Times New Roman" panose="02020603050405020304"/>
                        </a:rPr>
                        <a:t>要求</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altLang="zh-CN" sz="1400" b="0" kern="100" dirty="0" smtClean="0">
                          <a:latin typeface="黑体" panose="02010609060101010101" pitchFamily="2" charset="-122"/>
                          <a:ea typeface="黑体" panose="02010609060101010101" pitchFamily="2" charset="-122"/>
                          <a:cs typeface="Times New Roman" panose="02020603050405020304"/>
                        </a:rPr>
                        <a:t>1</a:t>
                      </a:r>
                      <a:r>
                        <a:rPr lang="zh-CN" altLang="en-US" sz="1400" b="0" kern="100" dirty="0" smtClean="0">
                          <a:latin typeface="黑体" panose="02010609060101010101" pitchFamily="2" charset="-122"/>
                          <a:ea typeface="黑体" panose="02010609060101010101" pitchFamily="2" charset="-122"/>
                          <a:cs typeface="Times New Roman" panose="02020603050405020304"/>
                        </a:rPr>
                        <a:t>）某铅锌冶炼企业冶炼渣在厂内进行综合利用，但临时堆存场地不符合危废贮存污染控制标准要求。</a:t>
                      </a:r>
                      <a:endParaRPr lang="zh-CN" altLang="en-US"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2</a:t>
                      </a:r>
                      <a:r>
                        <a:rPr lang="zh-CN" altLang="en-US" sz="1400" b="0" kern="100" dirty="0" smtClean="0">
                          <a:latin typeface="黑体" panose="02010609060101010101" pitchFamily="2" charset="-122"/>
                          <a:ea typeface="黑体" panose="02010609060101010101" pitchFamily="2" charset="-122"/>
                          <a:cs typeface="Times New Roman" panose="02020603050405020304"/>
                        </a:rPr>
                        <a:t>）某铅锌冶炼企业产生的阳极泥（危废）进行外售，临时堆存场地没有防渗。</a:t>
                      </a:r>
                      <a:endParaRPr lang="zh-CN" altLang="en-US"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3</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）某企业的废触媒交给生产厂家进行回收，但其没有相关的处置资质。</a:t>
                      </a:r>
                      <a:endParaRPr lang="zh-CN" altLang="en-US"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zh-CN" sz="16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针对不同的情况采用不同的整改方案：</a:t>
                      </a:r>
                      <a:endParaRPr lang="zh-CN" sz="16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①厂内已经有回收系统，要审核渣场</a:t>
                      </a:r>
                      <a:r>
                        <a:rPr lang="zh-CN" sz="1600" b="0" kern="100" dirty="0" smtClean="0">
                          <a:latin typeface="黑体" panose="02010609060101010101" pitchFamily="2" charset="-122"/>
                          <a:ea typeface="黑体" panose="02010609060101010101" pitchFamily="2" charset="-122"/>
                          <a:cs typeface="Times New Roman" panose="02020603050405020304"/>
                        </a:rPr>
                        <a:t>规范性</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zh-CN" sz="16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②目前没有回收，拟厂内综合利用的，建设相应的回收系统（需重新做环评，并通过验收</a:t>
                      </a:r>
                      <a:r>
                        <a:rPr lang="zh-CN" sz="1600" b="0" kern="100" dirty="0" smtClean="0">
                          <a:latin typeface="黑体" panose="02010609060101010101" pitchFamily="2" charset="-122"/>
                          <a:ea typeface="黑体" panose="02010609060101010101" pitchFamily="2" charset="-122"/>
                          <a:cs typeface="Times New Roman" panose="02020603050405020304"/>
                        </a:rPr>
                        <a:t>）</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600" b="0" kern="100" dirty="0" smtClean="0">
                          <a:latin typeface="黑体" panose="02010609060101010101" pitchFamily="2" charset="-122"/>
                          <a:ea typeface="黑体" panose="02010609060101010101" pitchFamily="2" charset="-122"/>
                          <a:cs typeface="Times New Roman" panose="02020603050405020304"/>
                        </a:rPr>
                        <a:t>②</a:t>
                      </a:r>
                      <a:r>
                        <a:rPr lang="zh-CN" sz="1600" b="0" kern="100" dirty="0">
                          <a:latin typeface="黑体" panose="02010609060101010101" pitchFamily="2" charset="-122"/>
                          <a:ea typeface="黑体" panose="02010609060101010101" pitchFamily="2" charset="-122"/>
                          <a:cs typeface="Times New Roman" panose="02020603050405020304"/>
                        </a:rPr>
                        <a:t>厂外回收利用的，必须交给有该种固废回</a:t>
                      </a:r>
                      <a:r>
                        <a:rPr lang="zh-CN" sz="1600" b="0" kern="100" dirty="0" smtClean="0">
                          <a:latin typeface="黑体" panose="02010609060101010101" pitchFamily="2" charset="-122"/>
                          <a:ea typeface="黑体" panose="02010609060101010101" pitchFamily="2" charset="-122"/>
                          <a:cs typeface="Times New Roman" panose="02020603050405020304"/>
                        </a:rPr>
                        <a:t>收相</a:t>
                      </a:r>
                      <a:r>
                        <a:rPr lang="zh-CN" sz="1600" b="0" kern="100" dirty="0">
                          <a:latin typeface="黑体" panose="02010609060101010101" pitchFamily="2" charset="-122"/>
                          <a:ea typeface="黑体" panose="02010609060101010101" pitchFamily="2" charset="-122"/>
                          <a:cs typeface="Times New Roman" panose="02020603050405020304"/>
                        </a:rPr>
                        <a:t>应资质的公司</a:t>
                      </a:r>
                      <a:r>
                        <a:rPr lang="zh-CN" sz="1600" b="0" kern="100" dirty="0" smtClean="0">
                          <a:latin typeface="黑体" panose="02010609060101010101" pitchFamily="2" charset="-122"/>
                          <a:ea typeface="黑体" panose="02010609060101010101" pitchFamily="2" charset="-122"/>
                          <a:cs typeface="Times New Roman" panose="02020603050405020304"/>
                        </a:rPr>
                        <a:t>处置</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1</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）企业进行整改，新建危废临时堆场，使其符合防雨、防渗、防扬散、防流失等要求。</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2</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）企业改进临时储存场，进行防渗，同时建设阳极泥回收系统，提取有价金属，对回收过程中产生的污染进行了有效的治理。</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3</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）企业进行整改，与有处理资质的单位进行联系，委托处置。</a:t>
                      </a:r>
                      <a:endParaRPr lang="zh-CN" sz="16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r>
            </a:tbl>
          </a:graphicData>
        </a:graphic>
      </p:graphicFrame>
      <p:sp>
        <p:nvSpPr>
          <p:cNvPr id="5" name="Rectangle 6"/>
          <p:cNvSpPr>
            <a:spLocks noChangeArrowheads="1"/>
          </p:cNvSpPr>
          <p:nvPr/>
        </p:nvSpPr>
        <p:spPr bwMode="auto">
          <a:xfrm>
            <a:off x="2857500" y="415925"/>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cxnSp>
        <p:nvCxnSpPr>
          <p:cNvPr id="28689" name="直接连接符 7"/>
          <p:cNvCxnSpPr/>
          <p:nvPr/>
        </p:nvCxnSpPr>
        <p:spPr>
          <a:xfrm>
            <a:off x="892175" y="6400800"/>
            <a:ext cx="7705725" cy="1588"/>
          </a:xfrm>
          <a:prstGeom prst="line">
            <a:avLst/>
          </a:prstGeom>
          <a:ln w="9525" cap="flat" cmpd="sng">
            <a:solidFill>
              <a:schemeClr val="tx1"/>
            </a:solidFill>
            <a:prstDash val="solid"/>
            <a:headEnd type="none" w="med" len="med"/>
            <a:tailEnd type="none" w="med" len="med"/>
          </a:ln>
        </p:spPr>
      </p:cxn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表格 4"/>
          <p:cNvGraphicFramePr>
            <a:graphicFrameLocks noGrp="1"/>
          </p:cNvGraphicFramePr>
          <p:nvPr/>
        </p:nvGraphicFramePr>
        <p:xfrm>
          <a:off x="755650" y="1249363"/>
          <a:ext cx="7707313" cy="4754563"/>
        </p:xfrm>
        <a:graphic>
          <a:graphicData uri="http://schemas.openxmlformats.org/drawingml/2006/table">
            <a:tbl>
              <a:tblPr/>
              <a:tblGrid>
                <a:gridCol w="489430"/>
                <a:gridCol w="3469796"/>
                <a:gridCol w="3748758"/>
              </a:tblGrid>
              <a:tr h="263496">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61217">
                <a:tc rowSpan="2">
                  <a:txBody>
                    <a:bodyPr/>
                    <a:lstStyle/>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r>
                        <a:rPr lang="en-US" altLang="zh-CN" sz="1600" kern="100" baseline="0" dirty="0" smtClean="0">
                          <a:latin typeface="Calibri" panose="020F0502020204030204"/>
                          <a:ea typeface="宋体" panose="02010600030101010101" pitchFamily="2" charset="-122"/>
                          <a:cs typeface="Times New Roman" panose="02020603050405020304"/>
                        </a:rPr>
                        <a:t>4</a:t>
                      </a:r>
                      <a:endParaRPr lang="en-US" altLang="zh-CN" sz="1600" kern="100" dirty="0" smtClean="0">
                        <a:latin typeface="Calibri" panose="020F05020202040302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Calibri" panose="020F0502020204030204"/>
                          <a:ea typeface="宋体" panose="02010600030101010101" pitchFamily="2" charset="-122"/>
                          <a:cs typeface="Times New Roman" panose="02020603050405020304"/>
                        </a:rPr>
                        <a:t>  </a:t>
                      </a:r>
                      <a:endParaRPr lang="zh-CN" sz="1600" kern="100" dirty="0">
                        <a:latin typeface="Calibri" panose="020F0502020204030204"/>
                        <a:ea typeface="宋体" panose="0201060003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尾矿贮存不符合相关标准的</a:t>
                      </a:r>
                      <a:r>
                        <a:rPr lang="zh-CN" sz="1600" b="0" kern="100" dirty="0" smtClean="0">
                          <a:latin typeface="黑体" panose="02010609060101010101" pitchFamily="2" charset="-122"/>
                          <a:ea typeface="黑体" panose="02010609060101010101" pitchFamily="2" charset="-122"/>
                          <a:cs typeface="Times New Roman" panose="02020603050405020304"/>
                        </a:rPr>
                        <a:t>要求</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zh-CN" sz="1600" b="0" kern="100" dirty="0">
                        <a:latin typeface="黑体" panose="02010609060101010101" pitchFamily="2" charset="-122"/>
                        <a:ea typeface="黑体" panose="0201060906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just">
                        <a:lnSpc>
                          <a:spcPct val="150000"/>
                        </a:lnSpc>
                        <a:spcAft>
                          <a:spcPts val="0"/>
                        </a:spcAft>
                      </a:pPr>
                      <a:r>
                        <a:rPr lang="zh-CN" sz="1600" b="0" kern="100" dirty="0">
                          <a:latin typeface="黑体" panose="02010609060101010101" pitchFamily="2" charset="-122"/>
                          <a:ea typeface="黑体" panose="02010609060101010101" pitchFamily="2" charset="-122"/>
                          <a:cs typeface="Times New Roman" panose="02020603050405020304"/>
                        </a:rPr>
                        <a:t>企业严格按照相关规范进行</a:t>
                      </a:r>
                      <a:r>
                        <a:rPr lang="zh-CN" sz="1600" b="0" kern="100" dirty="0" smtClean="0">
                          <a:latin typeface="黑体" panose="02010609060101010101" pitchFamily="2" charset="-122"/>
                          <a:ea typeface="黑体" panose="02010609060101010101" pitchFamily="2" charset="-122"/>
                          <a:cs typeface="Times New Roman" panose="02020603050405020304"/>
                        </a:rPr>
                        <a:t>整改</a:t>
                      </a:r>
                      <a:r>
                        <a:rPr lang="zh-CN" altLang="en-US" sz="1600" b="0" kern="100" dirty="0" smtClean="0">
                          <a:latin typeface="黑体" panose="02010609060101010101" pitchFamily="2" charset="-122"/>
                          <a:ea typeface="黑体" panose="02010609060101010101" pitchFamily="2" charset="-122"/>
                          <a:cs typeface="Times New Roman" panose="02020603050405020304"/>
                        </a:rPr>
                        <a:t>。</a:t>
                      </a:r>
                      <a:endParaRPr lang="zh-CN" sz="1600" b="0" kern="100" dirty="0">
                        <a:latin typeface="黑体" panose="02010609060101010101" pitchFamily="2" charset="-122"/>
                        <a:ea typeface="黑体" panose="0201060906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r>
              <a:tr h="1781415">
                <a:tc vMerge="1">
                  <a:tcPr/>
                </a:tc>
                <a:tc>
                  <a:txBody>
                    <a:bodyPr/>
                    <a:lstStyle/>
                    <a:p>
                      <a:pPr marL="0" marR="0" indent="0" algn="just" defTabSz="914400" rtl="0" eaLnBrk="1" fontAlgn="auto" latinLnBrk="0" hangingPunct="1">
                        <a:lnSpc>
                          <a:spcPct val="150000"/>
                        </a:lnSpc>
                        <a:spcBef>
                          <a:spcPts val="0"/>
                        </a:spcBef>
                        <a:spcAft>
                          <a:spcPts val="0"/>
                        </a:spcAft>
                        <a:buClrTx/>
                        <a:buSzTx/>
                        <a:buFontTx/>
                        <a:buNone/>
                        <a:defRPr/>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）某企业没有正规的尾矿库，尾矿储存不</a:t>
                      </a:r>
                      <a:r>
                        <a:rPr lang="zh-CN" altLang="en-US" sz="1400" b="0" kern="100" dirty="0" smtClean="0">
                          <a:latin typeface="黑体" panose="02010609060101010101" pitchFamily="2" charset="-122"/>
                          <a:ea typeface="黑体" panose="02010609060101010101" pitchFamily="2" charset="-122"/>
                          <a:cs typeface="Times New Roman" panose="02020603050405020304"/>
                        </a:rPr>
                        <a:t>规范。</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2</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）某企业将水处理污泥（或其他非尾矿物质）打入尾矿库，不符合尾矿库安全监督管理规定。</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3</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）某企业部分老尾矿库运营期已满，被废弃，但没有进行相关的闭库设计和复垦措施。</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marL="0" marR="0" indent="0" algn="just" defTabSz="914400" rtl="0" eaLnBrk="1" fontAlgn="auto" latinLnBrk="0" hangingPunct="1">
                        <a:lnSpc>
                          <a:spcPct val="150000"/>
                        </a:lnSpc>
                        <a:spcBef>
                          <a:spcPts val="0"/>
                        </a:spcBef>
                        <a:spcAft>
                          <a:spcPts val="0"/>
                        </a:spcAft>
                        <a:buClrTx/>
                        <a:buSzTx/>
                        <a:buFontTx/>
                        <a:buNone/>
                        <a:defRPr/>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）企业进行整改，建设尾矿库、充填、综合利用</a:t>
                      </a:r>
                      <a:r>
                        <a:rPr lang="zh-CN" sz="1400" b="0" kern="100" dirty="0" smtClean="0">
                          <a:latin typeface="黑体" panose="02010609060101010101" pitchFamily="2" charset="-122"/>
                          <a:ea typeface="黑体" panose="02010609060101010101" pitchFamily="2" charset="-122"/>
                          <a:cs typeface="Times New Roman" panose="02020603050405020304"/>
                        </a:rPr>
                        <a:t>，对</a:t>
                      </a:r>
                      <a:r>
                        <a:rPr lang="zh-CN" sz="1400" b="0" kern="100" dirty="0">
                          <a:latin typeface="黑体" panose="02010609060101010101" pitchFamily="2" charset="-122"/>
                          <a:ea typeface="黑体" panose="02010609060101010101" pitchFamily="2" charset="-122"/>
                          <a:cs typeface="Times New Roman" panose="02020603050405020304"/>
                        </a:rPr>
                        <a:t>尾矿进行了完全消</a:t>
                      </a:r>
                      <a:r>
                        <a:rPr lang="zh-CN" sz="1400" b="0" kern="100" dirty="0" smtClean="0">
                          <a:latin typeface="黑体" panose="02010609060101010101" pitchFamily="2" charset="-122"/>
                          <a:ea typeface="黑体" panose="02010609060101010101" pitchFamily="2" charset="-122"/>
                          <a:cs typeface="Times New Roman" panose="02020603050405020304"/>
                        </a:rPr>
                        <a:t>纳</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2</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）企业进行整改，建设水处理污泥的渣场进行贮存，与有处理资质的单位进行联系委托处置。</a:t>
                      </a:r>
                      <a:endParaRPr lang="en-US" altLang="zh-CN" sz="1400" b="0" kern="100" dirty="0" smtClean="0">
                        <a:latin typeface="黑体" panose="02010609060101010101" pitchFamily="2" charset="-122"/>
                        <a:ea typeface="黑体" panose="02010609060101010101" pitchFamily="2" charset="-122"/>
                        <a:cs typeface="Times New Roman" panose="02020603050405020304"/>
                      </a:endParaRPr>
                    </a:p>
                    <a:p>
                      <a:pPr marL="0" marR="0" indent="0" algn="just" defTabSz="914400" rtl="0" eaLnBrk="1" fontAlgn="auto" latinLnBrk="0" hangingPunct="1">
                        <a:lnSpc>
                          <a:spcPct val="150000"/>
                        </a:lnSpc>
                        <a:spcBef>
                          <a:spcPts val="0"/>
                        </a:spcBef>
                        <a:spcAft>
                          <a:spcPts val="0"/>
                        </a:spcAft>
                        <a:buClrTx/>
                        <a:buSzTx/>
                        <a:buFontTx/>
                        <a:buNone/>
                        <a:defRPr/>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3</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）企业进行整改，履行相关的闭库手续，进行了土地复垦。</a:t>
                      </a:r>
                      <a:endParaRPr lang="zh-CN" altLang="en-US" sz="14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zh-CN" sz="1400" b="0" kern="100" dirty="0">
                        <a:latin typeface="黑体" panose="02010609060101010101" pitchFamily="2" charset="-122"/>
                        <a:ea typeface="黑体" panose="0201060906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99"/>
                    </a:solidFill>
                  </a:tcPr>
                </a:tc>
              </a:tr>
              <a:tr h="1081822">
                <a:tc>
                  <a:txBody>
                    <a:bodyPr/>
                    <a:lstStyle/>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5</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a:t>
                      </a:r>
                      <a:endParaRPr lang="en-US" altLang="zh-CN" sz="1600" kern="100" dirty="0" smtClean="0">
                        <a:latin typeface="Times New Roman" panose="02020603050405020304"/>
                        <a:ea typeface="宋体" panose="02010600030101010101" pitchFamily="2" charset="-122"/>
                        <a:cs typeface="Times New Roman" panose="02020603050405020304"/>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altLang="en-US" sz="1600" b="0" kern="100" dirty="0" smtClean="0">
                          <a:latin typeface="黑体" panose="02010609060101010101" pitchFamily="2" charset="-122"/>
                          <a:ea typeface="黑体" panose="02010609060101010101" pitchFamily="2" charset="-122"/>
                          <a:cs typeface="Times New Roman" panose="02020603050405020304"/>
                        </a:rPr>
                        <a:t>排污申报、缴费、销售合同和监测报告有缺失情况：</a:t>
                      </a:r>
                      <a:endParaRPr lang="en-US" altLang="zh-CN" sz="1600" b="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1</a:t>
                      </a:r>
                      <a:r>
                        <a:rPr lang="zh-CN" altLang="en-US" sz="1400" b="0" kern="100" dirty="0" smtClean="0">
                          <a:latin typeface="黑体" panose="02010609060101010101" pitchFamily="2" charset="-122"/>
                          <a:ea typeface="黑体" panose="02010609060101010101" pitchFamily="2" charset="-122"/>
                          <a:cs typeface="Times New Roman" panose="02020603050405020304"/>
                        </a:rPr>
                        <a:t>）某企业填埋场、焚烧场二次污染物监测报告不齐全，仅有</a:t>
                      </a:r>
                      <a:r>
                        <a:rPr lang="en-US" sz="1400" b="0" kern="100" dirty="0" smtClean="0">
                          <a:latin typeface="黑体" panose="02010609060101010101" pitchFamily="2" charset="-122"/>
                          <a:ea typeface="黑体" panose="02010609060101010101" pitchFamily="2" charset="-122"/>
                          <a:cs typeface="Times New Roman" panose="02020603050405020304"/>
                        </a:rPr>
                        <a:t>1</a:t>
                      </a:r>
                      <a:r>
                        <a:rPr lang="zh-CN" altLang="en-US" sz="1400" b="0" kern="100" dirty="0" smtClean="0">
                          <a:latin typeface="黑体" panose="02010609060101010101" pitchFamily="2" charset="-122"/>
                          <a:ea typeface="黑体" panose="02010609060101010101" pitchFamily="2" charset="-122"/>
                          <a:cs typeface="Times New Roman" panose="02020603050405020304"/>
                        </a:rPr>
                        <a:t>年的监测报告。</a:t>
                      </a:r>
                      <a:endParaRPr lang="zh-CN" altLang="en-US" dirty="0"/>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just">
                        <a:lnSpc>
                          <a:spcPct val="100000"/>
                        </a:lnSpc>
                        <a:spcAft>
                          <a:spcPts val="0"/>
                        </a:spcAft>
                      </a:pPr>
                      <a:r>
                        <a:rPr lang="zh-CN" altLang="en-US" sz="1600" kern="100" dirty="0" smtClean="0">
                          <a:latin typeface="黑体" panose="02010609060101010101" pitchFamily="2" charset="-122"/>
                          <a:ea typeface="黑体" panose="02010609060101010101" pitchFamily="2" charset="-122"/>
                          <a:cs typeface="Times New Roman" panose="02020603050405020304"/>
                        </a:rPr>
                        <a:t>企业进行整改，以后要定期进行申报和缴费，签订销售合同、同时制定监测计划，严格执行国家监测制度。</a:t>
                      </a:r>
                      <a:endParaRPr lang="zh-CN" altLang="en-US" sz="1600" kern="100" dirty="0" smtClean="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altLang="en-US" sz="1400" b="0" kern="100" dirty="0" smtClean="0">
                          <a:latin typeface="黑体" panose="02010609060101010101" pitchFamily="2" charset="-122"/>
                          <a:ea typeface="黑体" panose="02010609060101010101" pitchFamily="2" charset="-122"/>
                          <a:cs typeface="Times New Roman" panose="02020603050405020304"/>
                        </a:rPr>
                        <a:t>（</a:t>
                      </a:r>
                      <a:r>
                        <a:rPr lang="en-US" sz="1400" b="0" kern="100" dirty="0" smtClean="0">
                          <a:latin typeface="黑体" panose="02010609060101010101" pitchFamily="2" charset="-122"/>
                          <a:ea typeface="黑体" panose="02010609060101010101" pitchFamily="2" charset="-122"/>
                          <a:cs typeface="Times New Roman" panose="02020603050405020304"/>
                        </a:rPr>
                        <a:t>1</a:t>
                      </a:r>
                      <a:r>
                        <a:rPr lang="zh-CN" altLang="en-US" sz="1400" b="0" kern="100" dirty="0" smtClean="0">
                          <a:latin typeface="黑体" panose="02010609060101010101" pitchFamily="2" charset="-122"/>
                          <a:ea typeface="黑体" panose="02010609060101010101" pitchFamily="2" charset="-122"/>
                          <a:cs typeface="Times New Roman" panose="02020603050405020304"/>
                        </a:rPr>
                        <a:t>）企业制定监测计划，</a:t>
                      </a:r>
                      <a:r>
                        <a:rPr lang="zh-CN" altLang="en-US" sz="1400" b="0" kern="100" dirty="0" smtClean="0">
                          <a:solidFill>
                            <a:schemeClr val="tx1"/>
                          </a:solidFill>
                          <a:latin typeface="黑体" panose="02010609060101010101" pitchFamily="2" charset="-122"/>
                          <a:ea typeface="黑体" panose="02010609060101010101" pitchFamily="2" charset="-122"/>
                          <a:cs typeface="Times New Roman" panose="02020603050405020304"/>
                        </a:rPr>
                        <a:t>委托当地监测机构按照国家监测制度的要求进行监测。</a:t>
                      </a:r>
                      <a:endParaRPr lang="en-US" altLang="zh-CN" sz="1400" b="0" kern="100" dirty="0" smtClean="0">
                        <a:solidFill>
                          <a:schemeClr val="tx1"/>
                        </a:solidFill>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endParaRPr lang="zh-CN" altLang="en-US" dirty="0">
                        <a:solidFill>
                          <a:srgbClr val="FF0000"/>
                        </a:solidFill>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4" name="Rectangle 6"/>
          <p:cNvSpPr>
            <a:spLocks noChangeArrowheads="1"/>
          </p:cNvSpPr>
          <p:nvPr/>
        </p:nvSpPr>
        <p:spPr bwMode="auto">
          <a:xfrm>
            <a:off x="2857500" y="701675"/>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cxnSp>
        <p:nvCxnSpPr>
          <p:cNvPr id="29720" name="直接连接符 6"/>
          <p:cNvCxnSpPr/>
          <p:nvPr/>
        </p:nvCxnSpPr>
        <p:spPr>
          <a:xfrm>
            <a:off x="750888" y="5999163"/>
            <a:ext cx="7705725" cy="1587"/>
          </a:xfrm>
          <a:prstGeom prst="line">
            <a:avLst/>
          </a:prstGeom>
          <a:ln w="9525" cap="flat" cmpd="sng">
            <a:solidFill>
              <a:schemeClr val="tx1"/>
            </a:solidFill>
            <a:prstDash val="solid"/>
            <a:headEnd type="none" w="med" len="med"/>
            <a:tailEnd type="none" w="med" len="med"/>
          </a:ln>
        </p:spPr>
      </p:cxn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a:graphicFrameLocks noGrp="1"/>
          </p:cNvGraphicFramePr>
          <p:nvPr/>
        </p:nvGraphicFramePr>
        <p:xfrm>
          <a:off x="500063" y="1071563"/>
          <a:ext cx="8250238" cy="5165725"/>
        </p:xfrm>
        <a:graphic>
          <a:graphicData uri="http://schemas.openxmlformats.org/drawingml/2006/table">
            <a:tbl>
              <a:tblPr/>
              <a:tblGrid>
                <a:gridCol w="465659"/>
                <a:gridCol w="3532811"/>
                <a:gridCol w="4251795"/>
              </a:tblGrid>
              <a:tr h="0">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序号</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常见的问题</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lnSpc>
                          <a:spcPct val="150000"/>
                        </a:lnSpc>
                        <a:spcAft>
                          <a:spcPts val="0"/>
                        </a:spcAft>
                      </a:pPr>
                      <a:r>
                        <a:rPr lang="zh-CN" sz="1600" kern="100" dirty="0">
                          <a:latin typeface="Times New Roman" panose="02020603050405020304"/>
                          <a:ea typeface="宋体" panose="02010600030101010101" pitchFamily="2" charset="-122"/>
                          <a:cs typeface="Times New Roman" panose="02020603050405020304"/>
                        </a:rPr>
                        <a:t>整改建议</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r>
              <a:tr h="277441">
                <a:tc>
                  <a:txBody>
                    <a:bodyPr/>
                    <a:lstStyle/>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6</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企业将危废销售给无危废经营资质单位或无危废转移联单</a:t>
                      </a:r>
                      <a:endParaRPr lang="zh-CN" sz="160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）某企业将废乳化液当做一般固废进行销售</a:t>
                      </a:r>
                      <a:endParaRPr lang="zh-CN" sz="14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2</a:t>
                      </a:r>
                      <a:r>
                        <a:rPr lang="zh-CN" sz="1400" b="0" kern="100" dirty="0">
                          <a:latin typeface="黑体" panose="02010609060101010101" pitchFamily="2" charset="-122"/>
                          <a:ea typeface="黑体" panose="02010609060101010101" pitchFamily="2" charset="-122"/>
                          <a:cs typeface="Times New Roman" panose="02020603050405020304"/>
                        </a:rPr>
                        <a:t>）某冶炼厂将浸出渣外售给有危废经营资质单位回收，但该单位危废经营资质</a:t>
                      </a:r>
                      <a:r>
                        <a:rPr lang="zh-CN" sz="1400" b="0" kern="100" dirty="0" smtClean="0">
                          <a:latin typeface="黑体" panose="02010609060101010101" pitchFamily="2" charset="-122"/>
                          <a:ea typeface="黑体" panose="02010609060101010101" pitchFamily="2" charset="-122"/>
                          <a:cs typeface="Times New Roman" panose="02020603050405020304"/>
                        </a:rPr>
                        <a:t>过期</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0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企业进行整改，先在符合相关标准的暂存场暂存，同时尽快联系进行处理，转移过程需办理危废转移联单</a:t>
                      </a:r>
                      <a:endParaRPr lang="zh-CN" sz="160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smtClean="0">
                          <a:latin typeface="黑体" panose="02010609060101010101" pitchFamily="2" charset="-122"/>
                          <a:ea typeface="黑体" panose="02010609060101010101" pitchFamily="2" charset="-122"/>
                          <a:cs typeface="Times New Roman" panose="02020603050405020304"/>
                        </a:rPr>
                        <a:t>）与</a:t>
                      </a:r>
                      <a:r>
                        <a:rPr lang="zh-CN" sz="1400" b="0" kern="100" dirty="0">
                          <a:latin typeface="黑体" panose="02010609060101010101" pitchFamily="2" charset="-122"/>
                          <a:ea typeface="黑体" panose="02010609060101010101" pitchFamily="2" charset="-122"/>
                          <a:cs typeface="Times New Roman" panose="02020603050405020304"/>
                        </a:rPr>
                        <a:t>有处理资质的单位进行联系，委托处置</a:t>
                      </a:r>
                      <a:endParaRPr lang="zh-CN" sz="1400" b="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2</a:t>
                      </a:r>
                      <a:r>
                        <a:rPr lang="zh-CN" sz="1400" b="0" kern="100" dirty="0" smtClean="0">
                          <a:latin typeface="黑体" panose="02010609060101010101" pitchFamily="2" charset="-122"/>
                          <a:ea typeface="黑体" panose="02010609060101010101" pitchFamily="2" charset="-122"/>
                          <a:cs typeface="Times New Roman" panose="02020603050405020304"/>
                        </a:rPr>
                        <a:t>）要求该</a:t>
                      </a:r>
                      <a:r>
                        <a:rPr lang="zh-CN" sz="1400" b="0" kern="100" dirty="0">
                          <a:latin typeface="黑体" panose="02010609060101010101" pitchFamily="2" charset="-122"/>
                          <a:ea typeface="黑体" panose="02010609060101010101" pitchFamily="2" charset="-122"/>
                          <a:cs typeface="Times New Roman" panose="02020603050405020304"/>
                        </a:rPr>
                        <a:t>单位重新申请危</a:t>
                      </a:r>
                      <a:r>
                        <a:rPr lang="zh-CN" sz="1400" b="0" kern="100" dirty="0" smtClean="0">
                          <a:latin typeface="黑体" panose="02010609060101010101" pitchFamily="2" charset="-122"/>
                          <a:ea typeface="黑体" panose="02010609060101010101" pitchFamily="2" charset="-122"/>
                          <a:cs typeface="Times New Roman" panose="02020603050405020304"/>
                        </a:rPr>
                        <a:t>废经营资质或另委托</a:t>
                      </a:r>
                      <a:r>
                        <a:rPr lang="zh-CN" sz="1400" b="0" kern="100" dirty="0">
                          <a:latin typeface="黑体" panose="02010609060101010101" pitchFamily="2" charset="-122"/>
                          <a:ea typeface="黑体" panose="02010609060101010101" pitchFamily="2" charset="-122"/>
                          <a:cs typeface="Times New Roman" panose="02020603050405020304"/>
                        </a:rPr>
                        <a:t>其它有资质单位回</a:t>
                      </a:r>
                      <a:r>
                        <a:rPr lang="zh-CN" sz="1400" b="0" kern="100" dirty="0" smtClean="0">
                          <a:latin typeface="黑体" panose="02010609060101010101" pitchFamily="2" charset="-122"/>
                          <a:ea typeface="黑体" panose="02010609060101010101" pitchFamily="2" charset="-122"/>
                          <a:cs typeface="Times New Roman" panose="02020603050405020304"/>
                        </a:rPr>
                        <a:t>收</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138721">
                <a:tc>
                  <a:txBody>
                    <a:bodyPr/>
                    <a:lstStyle/>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dirty="0" smtClean="0">
                          <a:latin typeface="Times New Roman" panose="02020603050405020304"/>
                          <a:ea typeface="宋体" panose="02010600030101010101" pitchFamily="2" charset="-122"/>
                          <a:cs typeface="Times New Roman" panose="02020603050405020304"/>
                        </a:rPr>
                        <a:t>   7</a:t>
                      </a:r>
                      <a:endParaRPr lang="en-US" altLang="zh-CN" sz="1600" kern="10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环境管理制度和风险预案不完善</a:t>
                      </a:r>
                      <a:endParaRPr lang="zh-CN" sz="160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latin typeface="黑体" panose="02010609060101010101" pitchFamily="2" charset="-122"/>
                          <a:ea typeface="黑体" panose="02010609060101010101" pitchFamily="2" charset="-122"/>
                          <a:cs typeface="Times New Roman" panose="02020603050405020304"/>
                        </a:rPr>
                        <a:t>（</a:t>
                      </a:r>
                      <a:r>
                        <a:rPr lang="en-US" sz="1400" b="0" kern="100" dirty="0">
                          <a:latin typeface="黑体" panose="02010609060101010101" pitchFamily="2" charset="-122"/>
                          <a:ea typeface="黑体" panose="02010609060101010101" pitchFamily="2" charset="-122"/>
                          <a:cs typeface="Times New Roman" panose="02020603050405020304"/>
                        </a:rPr>
                        <a:t>1</a:t>
                      </a:r>
                      <a:r>
                        <a:rPr lang="zh-CN" sz="1400" b="0" kern="100" dirty="0">
                          <a:latin typeface="黑体" panose="02010609060101010101" pitchFamily="2" charset="-122"/>
                          <a:ea typeface="黑体" panose="02010609060101010101" pitchFamily="2" charset="-122"/>
                          <a:cs typeface="Times New Roman" panose="02020603050405020304"/>
                        </a:rPr>
                        <a:t>）某企业有风险源，但</a:t>
                      </a:r>
                      <a:r>
                        <a:rPr lang="zh-CN" sz="1400" b="0" kern="100" dirty="0" smtClean="0">
                          <a:latin typeface="黑体" panose="02010609060101010101" pitchFamily="2" charset="-122"/>
                          <a:ea typeface="黑体" panose="02010609060101010101" pitchFamily="2" charset="-122"/>
                          <a:cs typeface="Times New Roman" panose="02020603050405020304"/>
                        </a:rPr>
                        <a:t>没有相关</a:t>
                      </a:r>
                      <a:r>
                        <a:rPr lang="zh-CN" sz="1400" b="0" kern="100" dirty="0">
                          <a:latin typeface="黑体" panose="02010609060101010101" pitchFamily="2" charset="-122"/>
                          <a:ea typeface="黑体" panose="02010609060101010101" pitchFamily="2" charset="-122"/>
                          <a:cs typeface="Times New Roman" panose="02020603050405020304"/>
                        </a:rPr>
                        <a:t>的风险预</a:t>
                      </a:r>
                      <a:r>
                        <a:rPr lang="zh-CN" sz="1400" b="0" kern="100" dirty="0" smtClean="0">
                          <a:latin typeface="黑体" panose="02010609060101010101" pitchFamily="2" charset="-122"/>
                          <a:ea typeface="黑体" panose="02010609060101010101" pitchFamily="2" charset="-122"/>
                          <a:cs typeface="Times New Roman" panose="02020603050405020304"/>
                        </a:rPr>
                        <a:t>案</a:t>
                      </a:r>
                      <a:r>
                        <a:rPr lang="zh-CN" altLang="en-US" sz="1400" b="0" kern="100" dirty="0" smtClean="0">
                          <a:latin typeface="黑体" panose="02010609060101010101" pitchFamily="2" charset="-122"/>
                          <a:ea typeface="黑体" panose="02010609060101010101" pitchFamily="2" charset="-122"/>
                          <a:cs typeface="Times New Roman" panose="02020603050405020304"/>
                        </a:rPr>
                        <a:t>。</a:t>
                      </a:r>
                      <a:endParaRPr lang="zh-CN" sz="1400" b="0" kern="100" dirty="0">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企业进行整改，补充和完善</a:t>
                      </a:r>
                      <a:endParaRPr lang="zh-CN" sz="1600" kern="100" dirty="0">
                        <a:latin typeface="黑体" panose="02010609060101010101" pitchFamily="2" charset="-122"/>
                        <a:ea typeface="黑体" panose="02010609060101010101" pitchFamily="2" charset="-122"/>
                        <a:cs typeface="Times New Roman" panose="02020603050405020304"/>
                      </a:endParaRPr>
                    </a:p>
                    <a:p>
                      <a:pPr marL="0" algn="just" defTabSz="914400" rtl="0" eaLnBrk="1" latinLnBrk="0" hangingPunct="1">
                        <a:lnSpc>
                          <a:spcPct val="150000"/>
                        </a:lnSpc>
                        <a:spcAft>
                          <a:spcPts val="0"/>
                        </a:spcAft>
                      </a:pP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a:t>
                      </a:r>
                      <a:r>
                        <a:rPr lang="en-US" sz="1400" b="0" kern="100" dirty="0">
                          <a:solidFill>
                            <a:schemeClr val="tx1"/>
                          </a:solidFill>
                          <a:latin typeface="黑体" panose="02010609060101010101" pitchFamily="2" charset="-122"/>
                          <a:ea typeface="黑体" panose="02010609060101010101" pitchFamily="2" charset="-122"/>
                          <a:cs typeface="Times New Roman" panose="02020603050405020304"/>
                        </a:rPr>
                        <a:t>1</a:t>
                      </a: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）企业进行整改，编制了相关的风险预</a:t>
                      </a:r>
                      <a:r>
                        <a:rPr lang="zh-CN" sz="1400" b="0" kern="100" dirty="0" smtClean="0">
                          <a:solidFill>
                            <a:schemeClr val="tx1"/>
                          </a:solidFill>
                          <a:latin typeface="黑体" panose="02010609060101010101" pitchFamily="2" charset="-122"/>
                          <a:ea typeface="黑体" panose="02010609060101010101" pitchFamily="2" charset="-122"/>
                          <a:cs typeface="Times New Roman" panose="02020603050405020304"/>
                        </a:rPr>
                        <a:t>案</a:t>
                      </a:r>
                      <a:r>
                        <a:rPr lang="zh-CN" altLang="en-US" sz="1400" b="0" kern="100" dirty="0" smtClean="0">
                          <a:solidFill>
                            <a:schemeClr val="tx1"/>
                          </a:solidFill>
                          <a:latin typeface="黑体" panose="02010609060101010101" pitchFamily="2" charset="-122"/>
                          <a:ea typeface="黑体" panose="02010609060101010101" pitchFamily="2" charset="-122"/>
                          <a:cs typeface="Times New Roman" panose="02020603050405020304"/>
                        </a:rPr>
                        <a:t>。</a:t>
                      </a:r>
                      <a:endParaRPr lang="zh-CN" sz="1400" b="0" kern="100" dirty="0">
                        <a:solidFill>
                          <a:schemeClr val="tx1"/>
                        </a:solidFill>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r h="984522">
                <a:tc>
                  <a:txBody>
                    <a:bodyPr/>
                    <a:lstStyle/>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a:t>
                      </a:r>
                      <a:endParaRPr lang="en-US" altLang="zh-CN" sz="1600" kern="100" baseline="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a:t>
                      </a:r>
                      <a:endParaRPr lang="en-US" altLang="zh-CN" sz="1600" kern="100" baseline="0" dirty="0" smtClean="0">
                        <a:latin typeface="Times New Roman" panose="02020603050405020304"/>
                        <a:ea typeface="宋体" panose="02010600030101010101" pitchFamily="2" charset="-122"/>
                        <a:cs typeface="Times New Roman" panose="02020603050405020304"/>
                      </a:endParaRPr>
                    </a:p>
                    <a:p>
                      <a:pPr algn="just">
                        <a:lnSpc>
                          <a:spcPct val="150000"/>
                        </a:lnSpc>
                        <a:spcAft>
                          <a:spcPts val="0"/>
                        </a:spcAft>
                      </a:pPr>
                      <a:r>
                        <a:rPr lang="en-US" altLang="zh-CN" sz="1600" kern="100" baseline="0" dirty="0" smtClean="0">
                          <a:latin typeface="Times New Roman" panose="02020603050405020304"/>
                          <a:ea typeface="宋体" panose="02010600030101010101" pitchFamily="2" charset="-122"/>
                          <a:cs typeface="Times New Roman" panose="02020603050405020304"/>
                        </a:rPr>
                        <a:t>    8</a:t>
                      </a:r>
                      <a:endParaRPr lang="zh-CN" sz="1600" kern="100" dirty="0">
                        <a:latin typeface="Calibri" panose="020F05020202040302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环境纠纷和</a:t>
                      </a:r>
                      <a:r>
                        <a:rPr lang="zh-CN" sz="1600" kern="100" dirty="0" smtClean="0">
                          <a:latin typeface="黑体" panose="02010609060101010101" pitchFamily="2" charset="-122"/>
                          <a:ea typeface="黑体" panose="02010609060101010101" pitchFamily="2" charset="-122"/>
                          <a:cs typeface="Times New Roman" panose="02020603050405020304"/>
                        </a:rPr>
                        <a:t>“三同时”环保</a:t>
                      </a:r>
                      <a:r>
                        <a:rPr lang="zh-CN" sz="1600" kern="100" dirty="0">
                          <a:latin typeface="黑体" panose="02010609060101010101" pitchFamily="2" charset="-122"/>
                          <a:ea typeface="黑体" panose="02010609060101010101" pitchFamily="2" charset="-122"/>
                          <a:cs typeface="Times New Roman" panose="02020603050405020304"/>
                        </a:rPr>
                        <a:t>要求没有落实</a:t>
                      </a:r>
                      <a:endParaRPr lang="zh-CN" sz="1600" kern="100" dirty="0">
                        <a:latin typeface="黑体" panose="02010609060101010101" pitchFamily="2" charset="-122"/>
                        <a:ea typeface="黑体" panose="02010609060101010101" pitchFamily="2" charset="-122"/>
                        <a:cs typeface="Times New Roman" panose="02020603050405020304"/>
                      </a:endParaRPr>
                    </a:p>
                    <a:p>
                      <a:pPr algn="just">
                        <a:lnSpc>
                          <a:spcPct val="150000"/>
                        </a:lnSpc>
                        <a:spcAft>
                          <a:spcPts val="0"/>
                        </a:spcAft>
                      </a:pP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a:t>
                      </a:r>
                      <a:r>
                        <a:rPr lang="en-US" sz="1400" b="0" kern="100" dirty="0">
                          <a:solidFill>
                            <a:schemeClr val="tx1"/>
                          </a:solidFill>
                          <a:latin typeface="黑体" panose="02010609060101010101" pitchFamily="2" charset="-122"/>
                          <a:ea typeface="黑体" panose="02010609060101010101" pitchFamily="2" charset="-122"/>
                          <a:cs typeface="Times New Roman" panose="02020603050405020304"/>
                        </a:rPr>
                        <a:t>1</a:t>
                      </a: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）某企业产生氰化尾渣，环评批复要求建设危险废物填埋场进行填埋，企业一直没有落实</a:t>
                      </a:r>
                      <a:r>
                        <a:rPr lang="zh-CN" sz="1400" b="1" kern="100" dirty="0">
                          <a:solidFill>
                            <a:schemeClr val="tx1"/>
                          </a:solidFill>
                          <a:latin typeface="Times New Roman" panose="02020603050405020304"/>
                          <a:ea typeface="宋体" panose="02010600030101010101" pitchFamily="2" charset="-122"/>
                          <a:cs typeface="Times New Roman" panose="02020603050405020304"/>
                        </a:rPr>
                        <a:t>。</a:t>
                      </a:r>
                      <a:endParaRPr lang="zh-CN" sz="1400" b="1" kern="100" dirty="0">
                        <a:solidFill>
                          <a:schemeClr val="tx1"/>
                        </a:solidFill>
                        <a:latin typeface="Times New Roman" panose="02020603050405020304"/>
                        <a:ea typeface="宋体" panose="0201060003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lnSpc>
                          <a:spcPct val="150000"/>
                        </a:lnSpc>
                        <a:spcAft>
                          <a:spcPts val="0"/>
                        </a:spcAft>
                      </a:pPr>
                      <a:r>
                        <a:rPr lang="zh-CN" sz="1600" kern="100" dirty="0">
                          <a:latin typeface="黑体" panose="02010609060101010101" pitchFamily="2" charset="-122"/>
                          <a:ea typeface="黑体" panose="02010609060101010101" pitchFamily="2" charset="-122"/>
                          <a:cs typeface="Times New Roman" panose="02020603050405020304"/>
                        </a:rPr>
                        <a:t>企业进行整改，严格按照批复要求整改</a:t>
                      </a:r>
                      <a:endParaRPr lang="zh-CN" sz="1600" kern="100" dirty="0">
                        <a:latin typeface="黑体" panose="02010609060101010101" pitchFamily="2" charset="-122"/>
                        <a:ea typeface="黑体" panose="02010609060101010101" pitchFamily="2" charset="-122"/>
                        <a:cs typeface="Times New Roman" panose="02020603050405020304"/>
                      </a:endParaRPr>
                    </a:p>
                    <a:p>
                      <a:pPr marL="0" algn="just" defTabSz="914400" rtl="0" eaLnBrk="1" latinLnBrk="0" hangingPunct="1">
                        <a:lnSpc>
                          <a:spcPct val="150000"/>
                        </a:lnSpc>
                        <a:spcAft>
                          <a:spcPts val="0"/>
                        </a:spcAft>
                      </a:pP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a:t>
                      </a:r>
                      <a:r>
                        <a:rPr lang="en-US" sz="1400" b="0" kern="100" dirty="0">
                          <a:solidFill>
                            <a:schemeClr val="tx1"/>
                          </a:solidFill>
                          <a:latin typeface="黑体" panose="02010609060101010101" pitchFamily="2" charset="-122"/>
                          <a:ea typeface="黑体" panose="02010609060101010101" pitchFamily="2" charset="-122"/>
                          <a:cs typeface="Times New Roman" panose="02020603050405020304"/>
                        </a:rPr>
                        <a:t>1</a:t>
                      </a:r>
                      <a:r>
                        <a:rPr lang="zh-CN" sz="1400" b="0" kern="100" dirty="0">
                          <a:solidFill>
                            <a:schemeClr val="tx1"/>
                          </a:solidFill>
                          <a:latin typeface="黑体" panose="02010609060101010101" pitchFamily="2" charset="-122"/>
                          <a:ea typeface="黑体" panose="02010609060101010101" pitchFamily="2" charset="-122"/>
                          <a:cs typeface="Times New Roman" panose="02020603050405020304"/>
                        </a:rPr>
                        <a:t>）企业进行了整改，委托有资质的单位进行设计、施工，并通过了验收。</a:t>
                      </a:r>
                      <a:endParaRPr lang="zh-CN" sz="1400" b="0" kern="100" dirty="0">
                        <a:solidFill>
                          <a:schemeClr val="tx1"/>
                        </a:solidFill>
                        <a:latin typeface="黑体" panose="02010609060101010101" pitchFamily="2" charset="-122"/>
                        <a:ea typeface="黑体" panose="02010609060101010101" pitchFamily="2" charset="-122"/>
                        <a:cs typeface="Times New Roman" panose="02020603050405020304"/>
                      </a:endParaRPr>
                    </a:p>
                  </a:txBody>
                  <a:tcPr marL="18496" marR="18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r>
            </a:tbl>
          </a:graphicData>
        </a:graphic>
      </p:graphicFrame>
      <p:sp>
        <p:nvSpPr>
          <p:cNvPr id="4" name="Rectangle 6"/>
          <p:cNvSpPr>
            <a:spLocks noChangeArrowheads="1"/>
          </p:cNvSpPr>
          <p:nvPr/>
        </p:nvSpPr>
        <p:spPr bwMode="auto">
          <a:xfrm>
            <a:off x="2928938" y="571500"/>
            <a:ext cx="3286125" cy="369888"/>
          </a:xfrm>
          <a:prstGeom prst="rect">
            <a:avLst/>
          </a:prstGeom>
          <a:noFill/>
          <a:ln w="9525">
            <a:noFill/>
            <a:miter lim="800000"/>
          </a:ln>
          <a:effectLst>
            <a:prstShdw prst="shdw12">
              <a:schemeClr val="bg2">
                <a:alpha val="50000"/>
              </a:schemeClr>
            </a:prstShdw>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表</a:t>
            </a:r>
            <a:r>
              <a:rPr kumimoji="1" lang="en-US" altLang="zh-CN"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12  </a:t>
            </a:r>
            <a:r>
              <a:rPr kumimoji="1" lang="zh-CN" altLang="en-US" sz="1800" b="1"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rPr>
              <a:t>常见的问题和整改建议</a:t>
            </a:r>
            <a:endParaRPr kumimoji="1" lang="zh-CN" altLang="en-US" sz="18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宋体" panose="02010600030101010101" pitchFamily="2" charset="-122"/>
              <a:cs typeface="+mn-cs"/>
            </a:endParaRP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AutoShape 24"/>
          <p:cNvSpPr/>
          <p:nvPr/>
        </p:nvSpPr>
        <p:spPr>
          <a:xfrm>
            <a:off x="539750" y="1403350"/>
            <a:ext cx="682625" cy="4791075"/>
          </a:xfrm>
          <a:prstGeom prst="can">
            <a:avLst>
              <a:gd name="adj" fmla="val 39120"/>
            </a:avLst>
          </a:prstGeom>
          <a:gradFill rotWithShape="1">
            <a:gsLst>
              <a:gs pos="0">
                <a:srgbClr val="2F5E76"/>
              </a:gs>
              <a:gs pos="50000">
                <a:srgbClr val="66CCFF"/>
              </a:gs>
              <a:gs pos="100000">
                <a:srgbClr val="2F5E76"/>
              </a:gs>
            </a:gsLst>
            <a:lin ang="0" scaled="1"/>
            <a:tileRect/>
          </a:gradFill>
          <a:ln w="9525">
            <a:noFill/>
          </a:ln>
        </p:spPr>
        <p:txBody>
          <a:bodyPr vert="eaVert" wrap="none" anchor="ctr" anchorCtr="0"/>
          <a:p>
            <a:r>
              <a:rPr lang="zh-CN" altLang="en-US" dirty="0">
                <a:solidFill>
                  <a:schemeClr val="bg1"/>
                </a:solidFill>
                <a:latin typeface="宋体" panose="02010600030101010101" pitchFamily="2" charset="-122"/>
              </a:rPr>
              <a:t>      </a:t>
            </a:r>
            <a:r>
              <a:rPr lang="zh-CN" altLang="en-US" dirty="0">
                <a:solidFill>
                  <a:srgbClr val="FF0000"/>
                </a:solidFill>
                <a:latin typeface="宋体" panose="02010600030101010101" pitchFamily="2" charset="-122"/>
              </a:rPr>
              <a:t>报告编制</a:t>
            </a:r>
            <a:endParaRPr lang="en-US" altLang="zh-CN" dirty="0">
              <a:solidFill>
                <a:srgbClr val="FF0000"/>
              </a:solidFill>
              <a:latin typeface="宋体" panose="02010600030101010101" pitchFamily="2" charset="-122"/>
            </a:endParaRPr>
          </a:p>
        </p:txBody>
      </p:sp>
      <p:sp>
        <p:nvSpPr>
          <p:cNvPr id="14" name="Line 25"/>
          <p:cNvSpPr/>
          <p:nvPr/>
        </p:nvSpPr>
        <p:spPr>
          <a:xfrm>
            <a:off x="1179513" y="3384550"/>
            <a:ext cx="215900" cy="0"/>
          </a:xfrm>
          <a:prstGeom prst="line">
            <a:avLst/>
          </a:prstGeom>
          <a:ln w="9525" cap="flat" cmpd="sng">
            <a:solidFill>
              <a:srgbClr val="808080"/>
            </a:solidFill>
            <a:prstDash val="solid"/>
            <a:headEnd type="none" w="med" len="med"/>
            <a:tailEnd type="none" w="med" len="med"/>
          </a:ln>
        </p:spPr>
      </p:sp>
      <p:sp>
        <p:nvSpPr>
          <p:cNvPr id="31748" name="Rectangle 28"/>
          <p:cNvSpPr/>
          <p:nvPr/>
        </p:nvSpPr>
        <p:spPr>
          <a:xfrm>
            <a:off x="1357313" y="1071563"/>
            <a:ext cx="7278687" cy="5357812"/>
          </a:xfrm>
          <a:prstGeom prst="rect">
            <a:avLst/>
          </a:prstGeom>
          <a:gradFill rotWithShape="0">
            <a:gsLst>
              <a:gs pos="0">
                <a:srgbClr val="FFFFFF">
                  <a:alpha val="89998"/>
                </a:srgbClr>
              </a:gs>
              <a:gs pos="100000">
                <a:srgbClr val="33CCFF">
                  <a:alpha val="60001"/>
                </a:srgbClr>
              </a:gs>
            </a:gsLst>
            <a:lin ang="2700000" scaled="1"/>
            <a:tileRect/>
          </a:gradFill>
          <a:ln w="9525" cap="flat" cmpd="sng">
            <a:prstDash val="solid"/>
            <a:miter/>
            <a:headEnd type="none" w="med" len="med"/>
            <a:tailEnd type="none" w="med" len="med"/>
          </a:ln>
          <a:scene3d>
            <a:camera prst="legacyObliqueTopRight">
              <a:rot lat="0" lon="0" rev="0"/>
            </a:camera>
            <a:lightRig rig="legacyFlat4" dir="b"/>
          </a:scene3d>
          <a:sp3d extrusionH="100000" prstMaterial="legacyMatte">
            <a:bevelT w="13500" h="13500" prst="angle"/>
            <a:bevelB w="13500" h="13500" prst="angle"/>
            <a:extrusionClr>
              <a:srgbClr val="66CCFF"/>
            </a:extrusionClr>
          </a:sp3d>
        </p:spPr>
        <p:txBody>
          <a:bodyPr wrap="none" anchor="ctr" anchorCtr="0">
            <a:flatTx/>
          </a:bodyPr>
          <a:p>
            <a:endParaRPr lang="zh-CN" altLang="en-US" dirty="0">
              <a:solidFill>
                <a:srgbClr val="FFFF00"/>
              </a:solidFill>
              <a:latin typeface="黑体" panose="02010609060101010101" pitchFamily="2" charset="-122"/>
            </a:endParaRPr>
          </a:p>
        </p:txBody>
      </p:sp>
      <p:sp>
        <p:nvSpPr>
          <p:cNvPr id="30725" name="Text Box 5"/>
          <p:cNvSpPr txBox="1">
            <a:spLocks noChangeArrowheads="1"/>
          </p:cNvSpPr>
          <p:nvPr/>
        </p:nvSpPr>
        <p:spPr bwMode="auto">
          <a:xfrm>
            <a:off x="468313" y="285750"/>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5</a:t>
            </a:r>
            <a:r>
              <a:rPr kumimoji="0" lang="en-US" altLang="zh-CN"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报告编制</a:t>
            </a:r>
            <a:endPar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30726" name="Rectangle 13"/>
          <p:cNvSpPr>
            <a:spLocks noChangeArrowheads="1"/>
          </p:cNvSpPr>
          <p:nvPr/>
        </p:nvSpPr>
        <p:spPr bwMode="auto">
          <a:xfrm>
            <a:off x="1511300" y="1117600"/>
            <a:ext cx="6948488" cy="5324475"/>
          </a:xfrm>
          <a:prstGeom prst="rect">
            <a:avLst/>
          </a:prstGeom>
          <a:noFill/>
          <a:ln w="9525">
            <a:noFill/>
            <a:miter lim="800000"/>
          </a:ln>
        </p:spPr>
        <p:txBody>
          <a:bodyPr>
            <a:spAutoFit/>
          </a:bodyPr>
          <a:lstStyle/>
          <a:p>
            <a:pPr marL="0" marR="0" lvl="0" indent="0" algn="l" defTabSz="914400" rtl="0" eaLnBrk="1" fontAlgn="base" latinLnBrk="0" hangingPunct="1">
              <a:lnSpc>
                <a:spcPct val="150000"/>
              </a:lnSpc>
              <a:spcBef>
                <a:spcPts val="200"/>
              </a:spcBef>
              <a:spcAft>
                <a:spcPts val="200"/>
              </a:spcAft>
              <a:buClr>
                <a:srgbClr val="FF0000"/>
              </a:buClr>
              <a:buSzPct val="9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准确的判定固体废物的性质;</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9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核实、确定一般工业固体废物和危险废物来源、种类、数量、处理处置方式、处置量；</a:t>
            </a:r>
            <a:endPar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9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分析一般工业固体废物及危险废物贮存场、填埋场、焚烧场处理处置能力（或储量）与产生量的相符性、废物入场准入条件的符合性、堆存方式合理性、防护措施合规性（如防渗、防雨、防尘、防流失及渗滤液收集处理等环保设施等）、环保标识的规范性;</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a:p>
            <a:pPr marL="0" marR="0" lvl="0" indent="0" algn="l" defTabSz="914400" rtl="0" eaLnBrk="1" fontAlgn="base" latinLnBrk="0" hangingPunct="1">
              <a:lnSpc>
                <a:spcPct val="150000"/>
              </a:lnSpc>
              <a:spcBef>
                <a:spcPts val="200"/>
              </a:spcBef>
              <a:spcAft>
                <a:spcPts val="200"/>
              </a:spcAft>
              <a:buClr>
                <a:srgbClr val="FF0000"/>
              </a:buClr>
              <a:buSzPct val="95000"/>
              <a:buFont typeface="Wingdings" panose="05000000000000000000" pitchFamily="2" charset="2"/>
              <a:buChar char="l"/>
              <a:defRPr/>
            </a:pPr>
            <a:r>
              <a:rPr kumimoji="1" lang="zh-CN" altLang="en-US"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rPr>
              <a:t>核实一般工业固体废物和危险废物综合利用和处理处置合同（协议）、危险废物综合利用和处理处置企业的资质证书、历次危险废物转移联单。</a:t>
            </a:r>
            <a:endParaRPr kumimoji="1" lang="en-US" altLang="zh-CN" sz="2000" b="0" i="0" u="none" strike="noStrike" kern="1200" cap="none" spc="0" normalizeH="0" baseline="0" noProof="0" dirty="0">
              <a:ln>
                <a:noFill/>
              </a:ln>
              <a:solidFill>
                <a:schemeClr val="accent4">
                  <a:lumMod val="85000"/>
                  <a:lumOff val="15000"/>
                </a:schemeClr>
              </a:solidFill>
              <a:effectLst/>
              <a:uLnTx/>
              <a:uFillTx/>
              <a:latin typeface="黑体" panose="02010609060101010101" pitchFamily="2" charset="-122"/>
              <a:ea typeface="黑体" panose="0201060906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000000"/>
                                          </p:val>
                                        </p:tav>
                                        <p:tav tm="100000">
                                          <p:val>
                                            <p:strVal val="#ppt_w"/>
                                          </p:val>
                                        </p:tav>
                                      </p:tavLst>
                                    </p:anim>
                                    <p:anim calcmode="lin" valueType="num">
                                      <p:cBhvr>
                                        <p:cTn id="8" dur="500" fill="hold"/>
                                        <p:tgtEl>
                                          <p:spTgt spid="13"/>
                                        </p:tgtEl>
                                        <p:attrNameLst>
                                          <p:attrName>ppt_h</p:attrName>
                                        </p:attrNameLst>
                                      </p:cBhvr>
                                      <p:tavLst>
                                        <p:tav tm="0">
                                          <p:val>
                                            <p:fltVal val="0.000000"/>
                                          </p:val>
                                        </p:tav>
                                        <p:tav tm="100000">
                                          <p:val>
                                            <p:strVal val="#ppt_h"/>
                                          </p:val>
                                        </p:tav>
                                      </p:tavLst>
                                    </p:anim>
                                    <p:anim calcmode="lin" valueType="num">
                                      <p:cBhvr>
                                        <p:cTn id="9" dur="500" fill="hold"/>
                                        <p:tgtEl>
                                          <p:spTgt spid="13"/>
                                        </p:tgtEl>
                                        <p:attrNameLst>
                                          <p:attrName>style.rotation</p:attrName>
                                        </p:attrNameLst>
                                      </p:cBhvr>
                                      <p:tavLst>
                                        <p:tav tm="0">
                                          <p:val>
                                            <p:fltVal val="360.000000"/>
                                          </p:val>
                                        </p:tav>
                                        <p:tav tm="100000">
                                          <p:val>
                                            <p:fltVal val="0.000000"/>
                                          </p:val>
                                        </p:tav>
                                      </p:tavLst>
                                    </p:anim>
                                    <p:animEffect transition="in" filter="fade">
                                      <p:cBhvr>
                                        <p:cTn id="10" dur="500"/>
                                        <p:tgtEl>
                                          <p:spTgt spid="13"/>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000000"/>
                                          </p:val>
                                        </p:tav>
                                        <p:tav tm="100000">
                                          <p:val>
                                            <p:strVal val="#ppt_w"/>
                                          </p:val>
                                        </p:tav>
                                      </p:tavLst>
                                    </p:anim>
                                    <p:anim calcmode="lin" valueType="num">
                                      <p:cBhvr>
                                        <p:cTn id="14" dur="500" fill="hold"/>
                                        <p:tgtEl>
                                          <p:spTgt spid="14"/>
                                        </p:tgtEl>
                                        <p:attrNameLst>
                                          <p:attrName>ppt_h</p:attrName>
                                        </p:attrNameLst>
                                      </p:cBhvr>
                                      <p:tavLst>
                                        <p:tav tm="0">
                                          <p:val>
                                            <p:fltVal val="0.000000"/>
                                          </p:val>
                                        </p:tav>
                                        <p:tav tm="100000">
                                          <p:val>
                                            <p:strVal val="#ppt_h"/>
                                          </p:val>
                                        </p:tav>
                                      </p:tavLst>
                                    </p:anim>
                                    <p:anim calcmode="lin" valueType="num">
                                      <p:cBhvr>
                                        <p:cTn id="15" dur="500" fill="hold"/>
                                        <p:tgtEl>
                                          <p:spTgt spid="14"/>
                                        </p:tgtEl>
                                        <p:attrNameLst>
                                          <p:attrName>style.rotation</p:attrName>
                                        </p:attrNameLst>
                                      </p:cBhvr>
                                      <p:tavLst>
                                        <p:tav tm="0">
                                          <p:val>
                                            <p:fltVal val="360.000000"/>
                                          </p:val>
                                        </p:tav>
                                        <p:tav tm="100000">
                                          <p:val>
                                            <p:fltVal val="0.000000"/>
                                          </p:val>
                                        </p:tav>
                                      </p:tavLst>
                                    </p:anim>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矩形 3"/>
          <p:cNvSpPr/>
          <p:nvPr/>
        </p:nvSpPr>
        <p:spPr>
          <a:xfrm>
            <a:off x="631825" y="342900"/>
            <a:ext cx="7524750" cy="554038"/>
          </a:xfrm>
          <a:prstGeom prst="rect">
            <a:avLst/>
          </a:prstGeom>
          <a:noFill/>
          <a:ln w="9525">
            <a:noFill/>
          </a:ln>
        </p:spPr>
        <p:txBody>
          <a:bodyPr wrap="none">
            <a:spAutoFit/>
          </a:bodyPr>
          <a:p>
            <a:r>
              <a:rPr lang="zh-CN" altLang="en-US" sz="3000" b="1" dirty="0">
                <a:latin typeface="黑体" panose="02010609060101010101" pitchFamily="2" charset="-122"/>
              </a:rPr>
              <a:t>上市环保核查中关于固体废物处理处置要求</a:t>
            </a:r>
            <a:endParaRPr lang="zh-CN" altLang="en-US" sz="3000" b="1" dirty="0">
              <a:latin typeface="黑体" panose="02010609060101010101" pitchFamily="2" charset="-122"/>
            </a:endParaRPr>
          </a:p>
        </p:txBody>
      </p:sp>
      <p:sp>
        <p:nvSpPr>
          <p:cNvPr id="5" name="Rectangle 483"/>
          <p:cNvSpPr>
            <a:spLocks noChangeArrowheads="1"/>
          </p:cNvSpPr>
          <p:nvPr/>
        </p:nvSpPr>
        <p:spPr bwMode="auto">
          <a:xfrm>
            <a:off x="428625" y="1071563"/>
            <a:ext cx="8320088" cy="5378450"/>
          </a:xfrm>
          <a:prstGeom prst="rect">
            <a:avLst/>
          </a:prstGeom>
          <a:noFill/>
          <a:ln w="19050" algn="ctr">
            <a:noFill/>
            <a:prstDash val="dash"/>
            <a:miter lim="800000"/>
          </a:ln>
        </p:spPr>
        <p:txBody>
          <a:bodyPr>
            <a:spAutoFit/>
          </a:bodyPr>
          <a:lstStyle/>
          <a:p>
            <a:pPr marL="360045"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Ø"/>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申请者应达到下列要求：工业固体废物和危险废物依法无害化处置达到</a:t>
            </a:r>
            <a:r>
              <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100%</a:t>
            </a: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a:t>
            </a:r>
            <a:endPar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360045"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Ø"/>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按不同类别废物进行核查，包括现场核查临时和永久贮存设施是否符合有关标准的要求、应配套的环保设施是否完备及运行，查阅有关废物综合利用和转移的记载；准确地说明废物的最终去向。</a:t>
            </a:r>
            <a:endPar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核查一般工业固体废物和危险废物的编号、类别、数量、贮存、运输和处理处置方法。属于综合利用的，应说明综合利用的方式。</a:t>
            </a:r>
            <a:endPar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配备填埋场的，应说明填埋场配套环保设施完备情况和使用情况</a:t>
            </a:r>
            <a:endPar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有焚烧处理装置的，应说明焚烧处理装置的合法性（并附相关证明材料）和尾气处理设施运行情况。</a:t>
            </a:r>
            <a:endPar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对于有控制距离要求的固废处置设施，应说明周边的环境条件，并确认是否符合相关环保标准的要求。</a:t>
            </a:r>
            <a:endPar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场内使用临时贮存设施的，确认是否符合相关标准的要求。</a:t>
            </a:r>
            <a:endPar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产生危险废物而又不具备自行处置能力的企业，附接收危险废物单位的相关资质证明、处置合同或协议、危险废物转移联单。</a:t>
            </a:r>
            <a:endPar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a:p>
            <a:pPr marL="720090" marR="0" lvl="0" indent="0" algn="l" defTabSz="914400" rtl="0" eaLnBrk="1" fontAlgn="base" latinLnBrk="0" hangingPunct="1">
              <a:lnSpc>
                <a:spcPct val="120000"/>
              </a:lnSpc>
              <a:spcBef>
                <a:spcPct val="0"/>
              </a:spcBef>
              <a:spcAft>
                <a:spcPct val="0"/>
              </a:spcAft>
              <a:buClr>
                <a:srgbClr val="FF0000"/>
              </a:buClr>
              <a:buSzTx/>
              <a:buFont typeface="Wingdings" panose="05000000000000000000" pitchFamily="2" charset="2"/>
              <a:buChar char="l"/>
              <a:defRPr/>
            </a:pPr>
            <a:r>
              <a:rPr kumimoji="1" lang="zh-CN" altLang="en-US"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rPr>
              <a:t>对不符合环境保护要求的处置方式，立即整改，并附整改措施或方案。</a:t>
            </a:r>
            <a:endParaRPr kumimoji="1" lang="en-US" altLang="zh-CN" sz="1800" b="0" i="0" u="none" strike="noStrike" kern="1200" cap="none" spc="0" normalizeH="0" baseline="0" noProof="0" dirty="0">
              <a:ln>
                <a:noFill/>
              </a:ln>
              <a:solidFill>
                <a:schemeClr val="tx1"/>
              </a:solidFill>
              <a:effectLst/>
              <a:uLnTx/>
              <a:uFillTx/>
              <a:latin typeface="Times New Roman" panose="02020603050405020304" pitchFamily="18" charset="0"/>
              <a:ea typeface="黑体" panose="02010609060101010101" pitchFamily="2" charset="-122"/>
              <a:cs typeface="Times New Roman" panose="02020603050405020304" pitchFamily="18" charset="0"/>
            </a:endParaRP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AutoShape 24"/>
          <p:cNvSpPr/>
          <p:nvPr/>
        </p:nvSpPr>
        <p:spPr>
          <a:xfrm>
            <a:off x="539750" y="1403350"/>
            <a:ext cx="682625" cy="4791075"/>
          </a:xfrm>
          <a:prstGeom prst="can">
            <a:avLst>
              <a:gd name="adj" fmla="val 39120"/>
            </a:avLst>
          </a:prstGeom>
          <a:gradFill rotWithShape="1">
            <a:gsLst>
              <a:gs pos="0">
                <a:srgbClr val="2F5E76"/>
              </a:gs>
              <a:gs pos="50000">
                <a:srgbClr val="66CCFF"/>
              </a:gs>
              <a:gs pos="100000">
                <a:srgbClr val="2F5E76"/>
              </a:gs>
            </a:gsLst>
            <a:lin ang="0" scaled="1"/>
            <a:tileRect/>
          </a:gradFill>
          <a:ln w="9525">
            <a:noFill/>
          </a:ln>
        </p:spPr>
        <p:txBody>
          <a:bodyPr vert="eaVert" wrap="none" anchor="ctr" anchorCtr="0"/>
          <a:p>
            <a:r>
              <a:rPr lang="zh-CN" altLang="en-US" dirty="0">
                <a:solidFill>
                  <a:schemeClr val="bg1"/>
                </a:solidFill>
                <a:latin typeface="宋体" panose="02010600030101010101" pitchFamily="2" charset="-122"/>
              </a:rPr>
              <a:t>      </a:t>
            </a:r>
            <a:r>
              <a:rPr lang="zh-CN" altLang="en-US" dirty="0">
                <a:solidFill>
                  <a:srgbClr val="FF0000"/>
                </a:solidFill>
                <a:latin typeface="宋体" panose="02010600030101010101" pitchFamily="2" charset="-122"/>
              </a:rPr>
              <a:t>报告编制</a:t>
            </a:r>
            <a:endParaRPr lang="en-US" altLang="zh-CN" dirty="0">
              <a:solidFill>
                <a:srgbClr val="FF0000"/>
              </a:solidFill>
              <a:latin typeface="宋体" panose="02010600030101010101" pitchFamily="2" charset="-122"/>
            </a:endParaRPr>
          </a:p>
        </p:txBody>
      </p:sp>
      <p:sp>
        <p:nvSpPr>
          <p:cNvPr id="14" name="Line 25"/>
          <p:cNvSpPr/>
          <p:nvPr/>
        </p:nvSpPr>
        <p:spPr>
          <a:xfrm>
            <a:off x="1179513" y="3384550"/>
            <a:ext cx="215900" cy="0"/>
          </a:xfrm>
          <a:prstGeom prst="line">
            <a:avLst/>
          </a:prstGeom>
          <a:ln w="9525" cap="flat" cmpd="sng">
            <a:solidFill>
              <a:srgbClr val="808080"/>
            </a:solidFill>
            <a:prstDash val="solid"/>
            <a:headEnd type="none" w="med" len="med"/>
            <a:tailEnd type="none" w="med" len="med"/>
          </a:ln>
        </p:spPr>
      </p:sp>
      <p:sp>
        <p:nvSpPr>
          <p:cNvPr id="32772" name="Rectangle 28"/>
          <p:cNvSpPr/>
          <p:nvPr/>
        </p:nvSpPr>
        <p:spPr>
          <a:xfrm>
            <a:off x="1357313" y="1071563"/>
            <a:ext cx="7278687" cy="5357812"/>
          </a:xfrm>
          <a:prstGeom prst="rect">
            <a:avLst/>
          </a:prstGeom>
          <a:gradFill rotWithShape="0">
            <a:gsLst>
              <a:gs pos="0">
                <a:srgbClr val="FFFFFF">
                  <a:alpha val="89998"/>
                </a:srgbClr>
              </a:gs>
              <a:gs pos="100000">
                <a:srgbClr val="33CCFF">
                  <a:alpha val="60001"/>
                </a:srgbClr>
              </a:gs>
            </a:gsLst>
            <a:lin ang="2700000" scaled="1"/>
            <a:tileRect/>
          </a:gradFill>
          <a:ln w="9525" cap="flat" cmpd="sng">
            <a:prstDash val="solid"/>
            <a:miter/>
            <a:headEnd type="none" w="med" len="med"/>
            <a:tailEnd type="none" w="med" len="med"/>
          </a:ln>
          <a:scene3d>
            <a:camera prst="legacyObliqueTopRight">
              <a:rot lat="0" lon="0" rev="0"/>
            </a:camera>
            <a:lightRig rig="legacyFlat4" dir="b"/>
          </a:scene3d>
          <a:sp3d extrusionH="100000" prstMaterial="legacyMatte">
            <a:bevelT w="13500" h="13500" prst="angle"/>
            <a:bevelB w="13500" h="13500" prst="angle"/>
            <a:extrusionClr>
              <a:srgbClr val="66CCFF"/>
            </a:extrusionClr>
          </a:sp3d>
        </p:spPr>
        <p:txBody>
          <a:bodyPr wrap="none" anchor="ctr" anchorCtr="0">
            <a:flatTx/>
          </a:bodyPr>
          <a:p>
            <a:endParaRPr lang="zh-CN" altLang="en-US" dirty="0">
              <a:solidFill>
                <a:srgbClr val="FFFF00"/>
              </a:solidFill>
              <a:latin typeface="黑体" panose="02010609060101010101" pitchFamily="2" charset="-122"/>
            </a:endParaRPr>
          </a:p>
        </p:txBody>
      </p:sp>
      <p:sp>
        <p:nvSpPr>
          <p:cNvPr id="30725" name="Text Box 5"/>
          <p:cNvSpPr txBox="1">
            <a:spLocks noChangeArrowheads="1"/>
          </p:cNvSpPr>
          <p:nvPr/>
        </p:nvSpPr>
        <p:spPr bwMode="auto">
          <a:xfrm>
            <a:off x="468313" y="285750"/>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5</a:t>
            </a:r>
            <a:r>
              <a:rPr kumimoji="0" lang="en-US" altLang="zh-CN"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 </a:t>
            </a:r>
            <a:r>
              <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报告编制</a:t>
            </a:r>
            <a:endPar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7" name="Rectangle 5"/>
          <p:cNvSpPr/>
          <p:nvPr/>
        </p:nvSpPr>
        <p:spPr>
          <a:xfrm>
            <a:off x="1562100" y="1214438"/>
            <a:ext cx="6724650" cy="3324225"/>
          </a:xfrm>
          <a:prstGeom prst="rect">
            <a:avLst/>
          </a:prstGeom>
          <a:noFill/>
          <a:ln w="9525">
            <a:noFill/>
          </a:ln>
        </p:spPr>
        <p:txBody>
          <a:bodyPr anchor="ctr" anchorCtr="0">
            <a:spAutoFit/>
          </a:bodyPr>
          <a:p>
            <a:pPr indent="304800">
              <a:lnSpc>
                <a:spcPct val="150000"/>
              </a:lnSpc>
              <a:buClr>
                <a:srgbClr val="FF0000"/>
              </a:buClr>
              <a:buFont typeface="Wingdings" panose="05000000000000000000" pitchFamily="2" charset="2"/>
              <a:buChar char="n"/>
            </a:pPr>
            <a:r>
              <a:rPr lang="zh-CN" altLang="en-US" sz="2000" dirty="0">
                <a:solidFill>
                  <a:schemeClr val="tx1"/>
                </a:solidFill>
                <a:latin typeface="黑体" panose="02010609060101010101" pitchFamily="2" charset="-122"/>
                <a:ea typeface="黑体" panose="02010609060101010101" pitchFamily="2" charset="-122"/>
              </a:rPr>
              <a:t>上市公司上市和再融资的环保核查报告可包括总报告和分报告。分报告对每个核查企业的总体工程、环境概况和逐条核查内容进行较为详尽地叙述，总报告应逐条对每个企业的环保核查结果进行汇总说明，要具有高度的总结性，便于审查部门进行决策。</a:t>
            </a:r>
            <a:endParaRPr lang="en-US" altLang="zh-CN" sz="2000" dirty="0">
              <a:solidFill>
                <a:schemeClr val="tx1"/>
              </a:solidFill>
              <a:latin typeface="黑体" panose="02010609060101010101" pitchFamily="2" charset="-122"/>
              <a:ea typeface="黑体" panose="02010609060101010101" pitchFamily="2" charset="-122"/>
            </a:endParaRPr>
          </a:p>
          <a:p>
            <a:pPr indent="304800">
              <a:lnSpc>
                <a:spcPct val="150000"/>
              </a:lnSpc>
              <a:buClr>
                <a:srgbClr val="FF0000"/>
              </a:buClr>
              <a:buFont typeface="Wingdings" panose="05000000000000000000" pitchFamily="2" charset="2"/>
              <a:buChar char="n"/>
            </a:pPr>
            <a:r>
              <a:rPr lang="zh-CN" altLang="en-US" sz="2000" dirty="0">
                <a:solidFill>
                  <a:schemeClr val="tx1"/>
                </a:solidFill>
                <a:latin typeface="黑体" panose="02010609060101010101" pitchFamily="2" charset="-122"/>
                <a:ea typeface="黑体" panose="02010609060101010101" pitchFamily="2" charset="-122"/>
              </a:rPr>
              <a:t>总报告和每份分报告思路和格式统一、内容全面而简洁、条理清晰、核查的问题及整改措施合理、结论明确。</a:t>
            </a:r>
            <a:endParaRPr lang="zh-CN" altLang="en-US" sz="2000" dirty="0">
              <a:solidFill>
                <a:schemeClr val="tx1"/>
              </a:solidFill>
              <a:latin typeface="黑体" panose="02010609060101010101" pitchFamily="2" charset="-122"/>
              <a:ea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000000"/>
                                          </p:val>
                                        </p:tav>
                                        <p:tav tm="100000">
                                          <p:val>
                                            <p:strVal val="#ppt_w"/>
                                          </p:val>
                                        </p:tav>
                                      </p:tavLst>
                                    </p:anim>
                                    <p:anim calcmode="lin" valueType="num">
                                      <p:cBhvr>
                                        <p:cTn id="8" dur="500" fill="hold"/>
                                        <p:tgtEl>
                                          <p:spTgt spid="13"/>
                                        </p:tgtEl>
                                        <p:attrNameLst>
                                          <p:attrName>ppt_h</p:attrName>
                                        </p:attrNameLst>
                                      </p:cBhvr>
                                      <p:tavLst>
                                        <p:tav tm="0">
                                          <p:val>
                                            <p:fltVal val="0.000000"/>
                                          </p:val>
                                        </p:tav>
                                        <p:tav tm="100000">
                                          <p:val>
                                            <p:strVal val="#ppt_h"/>
                                          </p:val>
                                        </p:tav>
                                      </p:tavLst>
                                    </p:anim>
                                    <p:anim calcmode="lin" valueType="num">
                                      <p:cBhvr>
                                        <p:cTn id="9" dur="500" fill="hold"/>
                                        <p:tgtEl>
                                          <p:spTgt spid="13"/>
                                        </p:tgtEl>
                                        <p:attrNameLst>
                                          <p:attrName>style.rotation</p:attrName>
                                        </p:attrNameLst>
                                      </p:cBhvr>
                                      <p:tavLst>
                                        <p:tav tm="0">
                                          <p:val>
                                            <p:fltVal val="360.000000"/>
                                          </p:val>
                                        </p:tav>
                                        <p:tav tm="100000">
                                          <p:val>
                                            <p:fltVal val="0.000000"/>
                                          </p:val>
                                        </p:tav>
                                      </p:tavLst>
                                    </p:anim>
                                    <p:animEffect transition="in" filter="fade">
                                      <p:cBhvr>
                                        <p:cTn id="10" dur="500"/>
                                        <p:tgtEl>
                                          <p:spTgt spid="13"/>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500" fill="hold"/>
                                        <p:tgtEl>
                                          <p:spTgt spid="14"/>
                                        </p:tgtEl>
                                        <p:attrNameLst>
                                          <p:attrName>ppt_w</p:attrName>
                                        </p:attrNameLst>
                                      </p:cBhvr>
                                      <p:tavLst>
                                        <p:tav tm="0">
                                          <p:val>
                                            <p:fltVal val="0.000000"/>
                                          </p:val>
                                        </p:tav>
                                        <p:tav tm="100000">
                                          <p:val>
                                            <p:strVal val="#ppt_w"/>
                                          </p:val>
                                        </p:tav>
                                      </p:tavLst>
                                    </p:anim>
                                    <p:anim calcmode="lin" valueType="num">
                                      <p:cBhvr>
                                        <p:cTn id="14" dur="500" fill="hold"/>
                                        <p:tgtEl>
                                          <p:spTgt spid="14"/>
                                        </p:tgtEl>
                                        <p:attrNameLst>
                                          <p:attrName>ppt_h</p:attrName>
                                        </p:attrNameLst>
                                      </p:cBhvr>
                                      <p:tavLst>
                                        <p:tav tm="0">
                                          <p:val>
                                            <p:fltVal val="0.000000"/>
                                          </p:val>
                                        </p:tav>
                                        <p:tav tm="100000">
                                          <p:val>
                                            <p:strVal val="#ppt_h"/>
                                          </p:val>
                                        </p:tav>
                                      </p:tavLst>
                                    </p:anim>
                                    <p:anim calcmode="lin" valueType="num">
                                      <p:cBhvr>
                                        <p:cTn id="15" dur="500" fill="hold"/>
                                        <p:tgtEl>
                                          <p:spTgt spid="14"/>
                                        </p:tgtEl>
                                        <p:attrNameLst>
                                          <p:attrName>style.rotation</p:attrName>
                                        </p:attrNameLst>
                                      </p:cBhvr>
                                      <p:tavLst>
                                        <p:tav tm="0">
                                          <p:val>
                                            <p:fltVal val="360.000000"/>
                                          </p:val>
                                        </p:tav>
                                        <p:tav tm="100000">
                                          <p:val>
                                            <p:fltVal val="0.000000"/>
                                          </p:val>
                                        </p:tav>
                                      </p:tavLst>
                                    </p:anim>
                                    <p:animEffect transition="in" filter="fade">
                                      <p:cBhvr>
                                        <p:cTn id="16" dur="500"/>
                                        <p:tgtEl>
                                          <p:spTgt spid="1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custDataLst>
              <p:tags r:id="rId1"/>
            </p:custDataLst>
          </p:nvPr>
        </p:nvSpPr>
        <p:spPr>
          <a:xfrm>
            <a:off x="791459" y="1970806"/>
            <a:ext cx="3963299" cy="884705"/>
          </a:xfrm>
        </p:spPr>
        <p:txBody>
          <a:bodyPr>
            <a:noAutofit/>
          </a:bodyPr>
          <a:lstStyle/>
          <a:p>
            <a:r>
              <a:rPr sz="4950" spc="18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ea"/>
              </a:rPr>
              <a:t>感谢聆听</a:t>
            </a:r>
            <a:endParaRPr lang="zh-CN" altLang="en-US" sz="4950" spc="180" dirty="0">
              <a:solidFill>
                <a:schemeClr val="tx1">
                  <a:lumMod val="75000"/>
                  <a:lumOff val="25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13" name="矩形 12"/>
          <p:cNvSpPr/>
          <p:nvPr>
            <p:custDataLst>
              <p:tags r:id="rId2"/>
            </p:custDataLst>
          </p:nvPr>
        </p:nvSpPr>
        <p:spPr>
          <a:xfrm>
            <a:off x="5983605" y="3969060"/>
            <a:ext cx="2845118" cy="1188132"/>
          </a:xfrm>
          <a:prstGeom prst="rect">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schemeClr val="lt1"/>
              </a:solidFill>
            </a:endParaRPr>
          </a:p>
        </p:txBody>
      </p:sp>
      <p:pic>
        <p:nvPicPr>
          <p:cNvPr id="5" name="图片 4" descr="公众号二维码"/>
          <p:cNvPicPr>
            <a:picLocks noChangeAspect="1"/>
          </p:cNvPicPr>
          <p:nvPr/>
        </p:nvPicPr>
        <p:blipFill>
          <a:blip r:embed="rId3"/>
          <a:stretch>
            <a:fillRect/>
          </a:stretch>
        </p:blipFill>
        <p:spPr>
          <a:xfrm>
            <a:off x="6961346" y="4017161"/>
            <a:ext cx="891000" cy="891000"/>
          </a:xfrm>
          <a:prstGeom prst="rect">
            <a:avLst/>
          </a:prstGeom>
        </p:spPr>
      </p:pic>
      <p:sp>
        <p:nvSpPr>
          <p:cNvPr id="2" name="文本框 1"/>
          <p:cNvSpPr txBox="1"/>
          <p:nvPr>
            <p:custDataLst>
              <p:tags r:id="rId4"/>
            </p:custDataLst>
          </p:nvPr>
        </p:nvSpPr>
        <p:spPr>
          <a:xfrm>
            <a:off x="6066366" y="4231190"/>
            <a:ext cx="943451" cy="651986"/>
          </a:xfrm>
          <a:prstGeom prst="rect">
            <a:avLst/>
          </a:prstGeom>
          <a:solidFill>
            <a:schemeClr val="lt2"/>
          </a:solidFill>
        </p:spPr>
        <p:txBody>
          <a:bodyPr wrap="square" rtlCol="0">
            <a:noAutofit/>
          </a:bodyPr>
          <a:lstStyle/>
          <a:p>
            <a:pPr algn="ctr" latinLnBrk="0">
              <a:lnSpc>
                <a:spcPct val="100000"/>
              </a:lnSpc>
              <a:spcAft>
                <a:spcPts val="1200"/>
              </a:spcAft>
            </a:pPr>
            <a:r>
              <a:rPr lang="zh-CN" altLang="en-US" sz="1050" dirty="0">
                <a:solidFill>
                  <a:schemeClr val="accent5">
                    <a:lumMod val="50000"/>
                  </a:schemeClr>
                </a:solidFill>
                <a:latin typeface="宋体" panose="02010600030101010101" pitchFamily="2" charset="-122"/>
                <a:ea typeface="宋体" panose="02010600030101010101" pitchFamily="2" charset="-122"/>
              </a:rPr>
              <a:t>扫码关注我们</a:t>
            </a:r>
            <a:endParaRPr lang="zh-CN" altLang="en-US" sz="1050" dirty="0">
              <a:solidFill>
                <a:schemeClr val="accent5">
                  <a:lumMod val="50000"/>
                </a:schemeClr>
              </a:solidFill>
              <a:latin typeface="宋体" panose="02010600030101010101" pitchFamily="2" charset="-122"/>
              <a:ea typeface="宋体" panose="02010600030101010101" pitchFamily="2" charset="-122"/>
            </a:endParaRPr>
          </a:p>
          <a:p>
            <a:pPr algn="ctr" latinLnBrk="0">
              <a:lnSpc>
                <a:spcPct val="100000"/>
              </a:lnSpc>
              <a:spcAft>
                <a:spcPts val="1200"/>
              </a:spcAft>
            </a:pPr>
            <a:r>
              <a:rPr lang="zh-CN" altLang="en-US" sz="1050" b="1" dirty="0">
                <a:solidFill>
                  <a:schemeClr val="accent5">
                    <a:lumMod val="50000"/>
                  </a:schemeClr>
                </a:solidFill>
                <a:latin typeface="微软雅黑" panose="020B0503020204020204" charset="-122"/>
                <a:ea typeface="微软雅黑" panose="020B0503020204020204" charset="-122"/>
              </a:rPr>
              <a:t>获取第一手安全资讯</a:t>
            </a:r>
            <a:endParaRPr lang="zh-CN" altLang="en-US" sz="1050" b="1" dirty="0">
              <a:solidFill>
                <a:schemeClr val="accent5">
                  <a:lumMod val="50000"/>
                </a:schemeClr>
              </a:solidFill>
              <a:latin typeface="微软雅黑" panose="020B0503020204020204" charset="-122"/>
              <a:ea typeface="微软雅黑" panose="020B0503020204020204" charset="-122"/>
            </a:endParaRPr>
          </a:p>
        </p:txBody>
      </p:sp>
      <p:pic>
        <p:nvPicPr>
          <p:cNvPr id="4" name="图片 3"/>
          <p:cNvPicPr>
            <a:picLocks noChangeAspect="1"/>
          </p:cNvPicPr>
          <p:nvPr/>
        </p:nvPicPr>
        <p:blipFill rotWithShape="1">
          <a:blip r:embed="rId5" cstate="print">
            <a:extLst>
              <a:ext uri="{28A0092B-C50C-407E-A947-70E740481C1C}">
                <a14:useLocalDpi xmlns:a14="http://schemas.microsoft.com/office/drawing/2010/main" val="0"/>
              </a:ext>
            </a:extLst>
          </a:blip>
          <a:srcRect l="17072" t="14301" r="17073" b="42649"/>
          <a:stretch>
            <a:fillRect/>
          </a:stretch>
        </p:blipFill>
        <p:spPr>
          <a:xfrm>
            <a:off x="7920514" y="4057643"/>
            <a:ext cx="830047" cy="810000"/>
          </a:xfrm>
          <a:prstGeom prst="rect">
            <a:avLst/>
          </a:prstGeom>
        </p:spPr>
      </p:pic>
      <p:sp>
        <p:nvSpPr>
          <p:cNvPr id="7" name="文本框 6"/>
          <p:cNvSpPr txBox="1"/>
          <p:nvPr>
            <p:custDataLst>
              <p:tags r:id="rId6"/>
            </p:custDataLst>
          </p:nvPr>
        </p:nvSpPr>
        <p:spPr>
          <a:xfrm>
            <a:off x="1107473" y="4141176"/>
            <a:ext cx="3015037" cy="816610"/>
          </a:xfrm>
          <a:prstGeom prst="rect">
            <a:avLst/>
          </a:prstGeom>
          <a:noFill/>
        </p:spPr>
        <p:txBody>
          <a:bodyPr wrap="square" rtlCol="0">
            <a:spAutoFit/>
            <a:scene3d>
              <a:camera prst="orthographicFront"/>
              <a:lightRig rig="threePt" dir="t"/>
            </a:scene3d>
            <a:sp3d contourW="12700"/>
          </a:bodyPr>
          <a:lstStyle/>
          <a:p>
            <a:pPr algn="ctr">
              <a:lnSpc>
                <a:spcPct val="100000"/>
              </a:lnSpc>
              <a:spcAft>
                <a:spcPts val="600"/>
              </a:spcAft>
              <a:buClrTx/>
              <a:buSzTx/>
              <a:buNone/>
            </a:pPr>
            <a:r>
              <a:rPr lang="zh-CN" altLang="en-US" sz="1200" b="1" dirty="0">
                <a:solidFill>
                  <a:schemeClr val="accent1">
                    <a:lumMod val="50000"/>
                  </a:schemeClr>
                </a:solidFill>
                <a:effectLst>
                  <a:outerShdw blurRad="38100" dist="19050" dir="2700000" algn="tl" rotWithShape="0">
                    <a:schemeClr val="dk1">
                      <a:alpha val="40000"/>
                    </a:schemeClr>
                  </a:outerShdw>
                </a:effectLst>
                <a:cs typeface="+mn-ea"/>
                <a:sym typeface="+mn-lt"/>
              </a:rPr>
              <a:t>如需进一步沟通</a:t>
            </a:r>
            <a:endParaRPr lang="zh-CN" altLang="en-US" sz="1200" b="1" dirty="0">
              <a:solidFill>
                <a:schemeClr val="accent1">
                  <a:lumMod val="50000"/>
                </a:schemeClr>
              </a:solidFill>
              <a:effectLst>
                <a:outerShdw blurRad="38100" dist="19050" dir="2700000" algn="tl" rotWithShape="0">
                  <a:schemeClr val="dk1">
                    <a:alpha val="40000"/>
                  </a:schemeClr>
                </a:outerShdw>
              </a:effectLst>
              <a:cs typeface="+mn-ea"/>
              <a:sym typeface="+mn-lt"/>
            </a:endParaRPr>
          </a:p>
          <a:p>
            <a:pPr algn="ctr">
              <a:lnSpc>
                <a:spcPct val="100000"/>
              </a:lnSpc>
              <a:spcAft>
                <a:spcPts val="600"/>
              </a:spcAft>
              <a:buClrTx/>
              <a:buSzTx/>
              <a:buNone/>
            </a:pPr>
            <a:r>
              <a:rPr lang="zh-CN" altLang="en-US" sz="1200" b="1" dirty="0">
                <a:solidFill>
                  <a:schemeClr val="accent1">
                    <a:lumMod val="50000"/>
                  </a:schemeClr>
                </a:solidFill>
                <a:effectLst>
                  <a:outerShdw blurRad="38100" dist="19050" dir="2700000" algn="tl" rotWithShape="0">
                    <a:schemeClr val="dk1">
                      <a:alpha val="40000"/>
                    </a:schemeClr>
                  </a:outerShdw>
                </a:effectLst>
                <a:cs typeface="+mn-ea"/>
                <a:sym typeface="+mn-ea"/>
              </a:rPr>
              <a:t>↓↓↓</a:t>
            </a:r>
            <a:endParaRPr lang="zh-CN" altLang="en-US" sz="1050" b="1" dirty="0">
              <a:solidFill>
                <a:schemeClr val="accent1">
                  <a:lumMod val="50000"/>
                </a:schemeClr>
              </a:solidFill>
              <a:cs typeface="+mn-ea"/>
              <a:sym typeface="+mn-lt"/>
            </a:endParaRPr>
          </a:p>
          <a:p>
            <a:pPr algn="ctr">
              <a:lnSpc>
                <a:spcPct val="125000"/>
              </a:lnSpc>
            </a:pPr>
            <a:r>
              <a:rPr lang="zh-CN" altLang="en-US" sz="1050" b="1" dirty="0">
                <a:solidFill>
                  <a:schemeClr val="accent5">
                    <a:lumMod val="50000"/>
                  </a:schemeClr>
                </a:solidFill>
                <a:cs typeface="+mn-ea"/>
                <a:sym typeface="+mn-lt"/>
              </a:rPr>
              <a:t>联系我们 </a:t>
            </a:r>
            <a:r>
              <a:rPr lang="en-US" altLang="zh-CN" sz="1050" dirty="0">
                <a:solidFill>
                  <a:schemeClr val="accent5">
                    <a:lumMod val="50000"/>
                  </a:schemeClr>
                </a:solidFill>
                <a:cs typeface="+mn-ea"/>
                <a:sym typeface="+mn-lt"/>
              </a:rPr>
              <a:t>| </a:t>
            </a:r>
            <a:r>
              <a:rPr lang="en-US" altLang="zh-CN" sz="1050" kern="900" dirty="0">
                <a:solidFill>
                  <a:schemeClr val="accent5">
                    <a:lumMod val="50000"/>
                  </a:schemeClr>
                </a:solidFill>
                <a:cs typeface="+mn-ea"/>
                <a:sym typeface="+mn-lt"/>
              </a:rPr>
              <a:t>15250014332 / 0512-68637852</a:t>
            </a:r>
            <a:endParaRPr lang="en-US" altLang="zh-CN" sz="1050" kern="900" dirty="0">
              <a:solidFill>
                <a:schemeClr val="accent5">
                  <a:lumMod val="50000"/>
                </a:schemeClr>
              </a:solidFill>
              <a:cs typeface="+mn-ea"/>
              <a:sym typeface="+mn-lt"/>
            </a:endParaRPr>
          </a:p>
        </p:txBody>
      </p:sp>
      <p:sp>
        <p:nvSpPr>
          <p:cNvPr id="8" name="文本框 7"/>
          <p:cNvSpPr txBox="1"/>
          <p:nvPr/>
        </p:nvSpPr>
        <p:spPr>
          <a:xfrm>
            <a:off x="1593533" y="3104964"/>
            <a:ext cx="2359819" cy="786289"/>
          </a:xfrm>
          <a:prstGeom prst="rect">
            <a:avLst/>
          </a:prstGeom>
          <a:noFill/>
        </p:spPr>
        <p:txBody>
          <a:bodyPr wrap="square" rtlCol="0">
            <a:noAutofit/>
            <a:scene3d>
              <a:camera prst="orthographicFront"/>
              <a:lightRig rig="threePt" dir="t"/>
            </a:scene3d>
          </a:bodyPr>
          <a:lstStyle/>
          <a:p>
            <a:pPr algn="ctr" latinLnBrk="0">
              <a:spcAft>
                <a:spcPts val="600"/>
              </a:spcAft>
            </a:pPr>
            <a:r>
              <a:rPr lang="zh-CN" altLang="en-US" sz="1200" b="1" dirty="0">
                <a:solidFill>
                  <a:schemeClr val="accent1">
                    <a:lumMod val="50000"/>
                  </a:schemeClr>
                </a:solidFill>
                <a:effectLst>
                  <a:outerShdw blurRad="38100" dist="19050" dir="2700000" algn="tl" rotWithShape="0">
                    <a:schemeClr val="dk1">
                      <a:alpha val="40000"/>
                    </a:schemeClr>
                  </a:outerShdw>
                </a:effectLst>
                <a:cs typeface="+mn-ea"/>
              </a:rPr>
              <a:t>资源整合，产品服务</a:t>
            </a:r>
            <a:endParaRPr lang="zh-CN" altLang="en-US" sz="1200" b="1" dirty="0">
              <a:solidFill>
                <a:schemeClr val="accent1">
                  <a:lumMod val="50000"/>
                </a:schemeClr>
              </a:solidFill>
              <a:effectLst>
                <a:outerShdw blurRad="38100" dist="19050" dir="2700000" algn="tl" rotWithShape="0">
                  <a:schemeClr val="dk1">
                    <a:alpha val="40000"/>
                  </a:schemeClr>
                </a:outerShdw>
              </a:effectLst>
              <a:cs typeface="+mn-ea"/>
            </a:endParaRPr>
          </a:p>
          <a:p>
            <a:pPr algn="ctr" latinLnBrk="0">
              <a:spcAft>
                <a:spcPts val="600"/>
              </a:spcAft>
            </a:pPr>
            <a:r>
              <a:rPr lang="en-US" altLang="zh-CN" sz="1200" b="1" dirty="0">
                <a:solidFill>
                  <a:schemeClr val="accent1">
                    <a:lumMod val="50000"/>
                  </a:schemeClr>
                </a:solidFill>
                <a:effectLst>
                  <a:outerShdw blurRad="38100" dist="19050" dir="2700000" algn="tl" rotWithShape="0">
                    <a:schemeClr val="dk1">
                      <a:alpha val="40000"/>
                    </a:schemeClr>
                  </a:outerShdw>
                </a:effectLst>
                <a:cs typeface="+mn-ea"/>
              </a:rPr>
              <a:t>↓↓↓</a:t>
            </a:r>
            <a:endParaRPr lang="zh-CN" altLang="en-US" sz="1200" b="1" dirty="0">
              <a:solidFill>
                <a:schemeClr val="accent1">
                  <a:lumMod val="50000"/>
                </a:schemeClr>
              </a:solidFill>
              <a:effectLst>
                <a:outerShdw blurRad="38100" dist="19050" dir="2700000" algn="tl" rotWithShape="0">
                  <a:schemeClr val="dk1">
                    <a:alpha val="40000"/>
                  </a:schemeClr>
                </a:outerShdw>
              </a:effectLst>
              <a:cs typeface="+mn-ea"/>
            </a:endParaRPr>
          </a:p>
          <a:p>
            <a:pPr algn="ctr"/>
            <a:r>
              <a:rPr lang="zh-CN" altLang="en-US" sz="1050" b="1" dirty="0">
                <a:solidFill>
                  <a:schemeClr val="accent5">
                    <a:lumMod val="50000"/>
                  </a:schemeClr>
                </a:solidFill>
                <a:cs typeface="+mn-ea"/>
                <a:sym typeface="+mn-lt"/>
              </a:rPr>
              <a:t>公司官网</a:t>
            </a:r>
            <a:r>
              <a:rPr lang="zh-CN" altLang="en-US" sz="1200" b="1" dirty="0">
                <a:solidFill>
                  <a:schemeClr val="accent5">
                    <a:lumMod val="50000"/>
                  </a:schemeClr>
                </a:solidFill>
                <a:cs typeface="+mn-ea"/>
                <a:sym typeface="+mn-lt"/>
              </a:rPr>
              <a:t> </a:t>
            </a:r>
            <a:r>
              <a:rPr lang="en-US" altLang="zh-CN" sz="1200" dirty="0">
                <a:solidFill>
                  <a:schemeClr val="accent5">
                    <a:lumMod val="50000"/>
                  </a:schemeClr>
                </a:solidFill>
                <a:cs typeface="+mn-ea"/>
                <a:sym typeface="+mn-lt"/>
              </a:rPr>
              <a:t>| </a:t>
            </a:r>
            <a:r>
              <a:rPr lang="en-US" altLang="zh-CN" sz="1200" dirty="0">
                <a:solidFill>
                  <a:schemeClr val="accent5">
                    <a:lumMod val="50000"/>
                  </a:schemeClr>
                </a:solidFill>
                <a:cs typeface="+mn-ea"/>
                <a:sym typeface="+mn-lt"/>
                <a:hlinkClick r:id="rId7"/>
              </a:rPr>
              <a:t>http://www.bofety.com/</a:t>
            </a:r>
            <a:endParaRPr lang="zh-CN" altLang="en-US" sz="1200" b="1" dirty="0">
              <a:solidFill>
                <a:schemeClr val="tx1"/>
              </a:solidFill>
              <a:effectLst>
                <a:outerShdw blurRad="38100" dist="19050" dir="2700000" algn="tl" rotWithShape="0">
                  <a:schemeClr val="dk1">
                    <a:alpha val="40000"/>
                  </a:schemeClr>
                </a:outerShdw>
              </a:effectLst>
              <a:cs typeface="+mn-ea"/>
            </a:endParaRPr>
          </a:p>
        </p:txBody>
      </p:sp>
      <p:sp>
        <p:nvSpPr>
          <p:cNvPr id="3" name="文本框 2"/>
          <p:cNvSpPr txBox="1"/>
          <p:nvPr/>
        </p:nvSpPr>
        <p:spPr>
          <a:xfrm>
            <a:off x="7056276" y="4908161"/>
            <a:ext cx="702078" cy="346075"/>
          </a:xfrm>
          <a:prstGeom prst="rect">
            <a:avLst/>
          </a:prstGeom>
          <a:noFill/>
        </p:spPr>
        <p:txBody>
          <a:bodyPr wrap="square" rtlCol="0">
            <a:spAutoFit/>
          </a:bodyPr>
          <a:lstStyle/>
          <a:p>
            <a:pPr algn="ctr"/>
            <a:r>
              <a:rPr lang="zh-CN" altLang="en-US" sz="825" dirty="0"/>
              <a:t>微信公众号</a:t>
            </a:r>
            <a:endParaRPr lang="zh-CN" altLang="en-US" sz="825" dirty="0"/>
          </a:p>
        </p:txBody>
      </p:sp>
      <p:sp>
        <p:nvSpPr>
          <p:cNvPr id="9" name="文本框 8"/>
          <p:cNvSpPr txBox="1"/>
          <p:nvPr/>
        </p:nvSpPr>
        <p:spPr>
          <a:xfrm>
            <a:off x="7942499" y="4907220"/>
            <a:ext cx="702078" cy="218440"/>
          </a:xfrm>
          <a:prstGeom prst="rect">
            <a:avLst/>
          </a:prstGeom>
          <a:noFill/>
        </p:spPr>
        <p:txBody>
          <a:bodyPr wrap="square" rtlCol="0">
            <a:spAutoFit/>
          </a:bodyPr>
          <a:lstStyle/>
          <a:p>
            <a:pPr algn="ctr"/>
            <a:r>
              <a:rPr lang="zh-CN" altLang="en-US" sz="825" dirty="0"/>
              <a:t>抖音</a:t>
            </a:r>
            <a:endParaRPr lang="zh-CN" altLang="en-US" sz="825" dirty="0"/>
          </a:p>
        </p:txBody>
      </p:sp>
    </p:spTree>
    <p:custDataLst>
      <p:tags r:id="rId8"/>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矩形 3"/>
          <p:cNvSpPr/>
          <p:nvPr/>
        </p:nvSpPr>
        <p:spPr>
          <a:xfrm>
            <a:off x="582613" y="428625"/>
            <a:ext cx="6775450" cy="584200"/>
          </a:xfrm>
          <a:prstGeom prst="rect">
            <a:avLst/>
          </a:prstGeom>
          <a:noFill/>
          <a:ln w="9525">
            <a:noFill/>
          </a:ln>
        </p:spPr>
        <p:txBody>
          <a:bodyPr wrap="none">
            <a:spAutoFit/>
          </a:bodyPr>
          <a:p>
            <a:r>
              <a:rPr lang="zh-CN" altLang="en-US" sz="3200" b="1" dirty="0">
                <a:latin typeface="黑体" panose="02010609060101010101" pitchFamily="2" charset="-122"/>
              </a:rPr>
              <a:t>固废环保核查需要进一步严格和完善</a:t>
            </a:r>
            <a:endParaRPr lang="zh-CN" altLang="en-US" sz="3200" b="1" dirty="0">
              <a:latin typeface="黑体" panose="02010609060101010101" pitchFamily="2" charset="-122"/>
            </a:endParaRPr>
          </a:p>
        </p:txBody>
      </p:sp>
      <p:sp>
        <p:nvSpPr>
          <p:cNvPr id="6147" name="Rectangle 483"/>
          <p:cNvSpPr/>
          <p:nvPr/>
        </p:nvSpPr>
        <p:spPr>
          <a:xfrm>
            <a:off x="428625" y="1187450"/>
            <a:ext cx="8072438" cy="5170488"/>
          </a:xfrm>
          <a:prstGeom prst="rect">
            <a:avLst/>
          </a:prstGeom>
          <a:noFill/>
          <a:ln w="19050">
            <a:noFill/>
          </a:ln>
        </p:spPr>
        <p:txBody>
          <a:bodyPr>
            <a:spAutoFit/>
          </a:bodyPr>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目前对危废</a:t>
            </a:r>
            <a:r>
              <a:rPr lang="zh-CN" altLang="en-US" sz="1800" dirty="0">
                <a:solidFill>
                  <a:schemeClr val="tx1"/>
                </a:solidFill>
                <a:latin typeface="Times New Roman" panose="02020603050405020304" pitchFamily="18" charset="0"/>
                <a:ea typeface="黑体" panose="02010609060101010101" pitchFamily="2" charset="-122"/>
              </a:rPr>
              <a:t>名录以外的工业</a:t>
            </a:r>
            <a:r>
              <a:rPr lang="zh-CN" altLang="en-US" sz="2000" dirty="0">
                <a:solidFill>
                  <a:schemeClr val="tx1"/>
                </a:solidFill>
                <a:latin typeface="Times New Roman" panose="02020603050405020304" pitchFamily="18" charset="0"/>
                <a:ea typeface="黑体" panose="02010609060101010101" pitchFamily="2" charset="-122"/>
              </a:rPr>
              <a:t>固废性质的判定随意性较强，应严格按照相关要求鉴定。</a:t>
            </a:r>
            <a:endParaRPr lang="en-US" altLang="zh-CN" sz="2000" dirty="0">
              <a:solidFill>
                <a:schemeClr val="tx1"/>
              </a:solidFill>
              <a:latin typeface="Times New Roman" panose="02020603050405020304" pitchFamily="18" charset="0"/>
              <a:ea typeface="黑体" panose="02010609060101010101" pitchFamily="2" charset="-122"/>
            </a:endParaRPr>
          </a:p>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含放射性的工业固废不属于一般固废和危险废物的范畴，目前没有针对于含放射性的工业固废核查的具体指导意见和要求。</a:t>
            </a:r>
            <a:endParaRPr lang="en-US" altLang="zh-CN" sz="2000" dirty="0">
              <a:solidFill>
                <a:schemeClr val="tx1"/>
              </a:solidFill>
              <a:latin typeface="Times New Roman" panose="02020603050405020304" pitchFamily="18" charset="0"/>
              <a:ea typeface="黑体" panose="02010609060101010101" pitchFamily="2" charset="-122"/>
            </a:endParaRPr>
          </a:p>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没有对工业固废产排量核算提出具体要求，工业固废的产排量的测算缺乏依据。</a:t>
            </a:r>
            <a:endParaRPr lang="en-US" altLang="zh-CN" sz="2000" dirty="0">
              <a:solidFill>
                <a:schemeClr val="tx1"/>
              </a:solidFill>
              <a:latin typeface="Times New Roman" panose="02020603050405020304" pitchFamily="18" charset="0"/>
              <a:ea typeface="黑体" panose="02010609060101010101" pitchFamily="2" charset="-122"/>
            </a:endParaRPr>
          </a:p>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应注重中间物料的产生环节、临时储存设施、利用方式。</a:t>
            </a:r>
            <a:endParaRPr lang="en-US" altLang="zh-CN" sz="2000" dirty="0">
              <a:solidFill>
                <a:schemeClr val="tx1"/>
              </a:solidFill>
              <a:latin typeface="Times New Roman" panose="02020603050405020304" pitchFamily="18" charset="0"/>
              <a:ea typeface="黑体" panose="02010609060101010101" pitchFamily="2" charset="-122"/>
            </a:endParaRPr>
          </a:p>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应关注固体废物的编号、类别、数量、贮存、运输和处理处置方法。属于综合利用的，应说明综合利用的方式。</a:t>
            </a:r>
            <a:endParaRPr lang="en-US" altLang="zh-CN" sz="2000" dirty="0">
              <a:solidFill>
                <a:schemeClr val="tx1"/>
              </a:solidFill>
              <a:latin typeface="Times New Roman" panose="02020603050405020304" pitchFamily="18" charset="0"/>
              <a:ea typeface="黑体" panose="02010609060101010101" pitchFamily="2" charset="-122"/>
            </a:endParaRPr>
          </a:p>
          <a:p>
            <a:pPr marL="358775">
              <a:lnSpc>
                <a:spcPct val="150000"/>
              </a:lnSpc>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对于一些问题（不符合法规的渣场、中间物料的堆存、特定危废的返厂等），其处理处置方法有待于进一步明确。</a:t>
            </a:r>
            <a:endParaRPr lang="en-US" altLang="zh-CN" sz="2000" dirty="0">
              <a:solidFill>
                <a:schemeClr val="tx1"/>
              </a:solidFill>
              <a:latin typeface="Times New Roman" panose="02020603050405020304" pitchFamily="18" charset="0"/>
              <a:ea typeface="黑体" panose="02010609060101010101" pitchFamily="2" charset="-122"/>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ext Box 5"/>
          <p:cNvSpPr txBox="1">
            <a:spLocks noChangeArrowheads="1"/>
          </p:cNvSpPr>
          <p:nvPr/>
        </p:nvSpPr>
        <p:spPr bwMode="auto">
          <a:xfrm>
            <a:off x="395288" y="411163"/>
            <a:ext cx="5675313"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1 </a:t>
            </a:r>
            <a:r>
              <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核查依据</a:t>
            </a:r>
            <a:endPar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7171" name="Rectangle 483"/>
          <p:cNvSpPr/>
          <p:nvPr/>
        </p:nvSpPr>
        <p:spPr>
          <a:xfrm>
            <a:off x="541338" y="1857375"/>
            <a:ext cx="3959225" cy="4632325"/>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一般工业固废贮存、处置场污染控制标准</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GB18599-2001</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危险废物贮存污染控制标准</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GB18597-2001</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危险废物填埋污染控制标准</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GB18598-2001</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危险废物焚烧污染控制标准</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GB18484-2001</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p:txBody>
      </p:sp>
      <p:sp>
        <p:nvSpPr>
          <p:cNvPr id="7172" name="Rectangle 483"/>
          <p:cNvSpPr/>
          <p:nvPr/>
        </p:nvSpPr>
        <p:spPr>
          <a:xfrm>
            <a:off x="4608513" y="1857375"/>
            <a:ext cx="3960812" cy="4632325"/>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国家危险废物名录</a:t>
            </a:r>
            <a:r>
              <a:rPr lang="en-US" altLang="zh-CN"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环境保护部、国家发展和改革委员会令第</a:t>
            </a:r>
            <a:r>
              <a:rPr lang="en-US" altLang="en-US" sz="2000" dirty="0">
                <a:solidFill>
                  <a:schemeClr val="tx1"/>
                </a:solidFill>
                <a:latin typeface="Times New Roman" panose="02020603050405020304" pitchFamily="18" charset="0"/>
                <a:ea typeface="黑体" panose="02010609060101010101" pitchFamily="2" charset="-122"/>
              </a:rPr>
              <a:t>1</a:t>
            </a:r>
            <a:r>
              <a:rPr lang="zh-CN" altLang="en-US" sz="2000" dirty="0">
                <a:solidFill>
                  <a:schemeClr val="tx1"/>
                </a:solidFill>
                <a:latin typeface="Times New Roman" panose="02020603050405020304" pitchFamily="18" charset="0"/>
                <a:ea typeface="黑体" panose="02010609060101010101" pitchFamily="2" charset="-122"/>
              </a:rPr>
              <a:t>号</a:t>
            </a:r>
            <a:r>
              <a:rPr lang="en-US" altLang="en-US"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en-US"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危险废物鉴别标准</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GB5085.1</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7-2007</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危险废物鉴别技术规范</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HJ/T298</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环境保护图形标志</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GB1556-2.1</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2.2</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p:txBody>
      </p:sp>
      <p:sp>
        <p:nvSpPr>
          <p:cNvPr id="7173" name="Rectangle 483"/>
          <p:cNvSpPr/>
          <p:nvPr/>
        </p:nvSpPr>
        <p:spPr>
          <a:xfrm>
            <a:off x="1763713" y="1143000"/>
            <a:ext cx="5256212" cy="554038"/>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中华人民共和国固体废物污染环境防治法</a:t>
            </a:r>
            <a:endParaRPr lang="en-US" altLang="en-US" sz="2000" dirty="0">
              <a:solidFill>
                <a:schemeClr val="tx1"/>
              </a:solidFill>
              <a:latin typeface="Times New Roman" panose="02020603050405020304" pitchFamily="18" charset="0"/>
              <a:ea typeface="黑体" panose="02010609060101010101" pitchFamily="2" charset="-122"/>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Text Box 5"/>
          <p:cNvSpPr txBox="1">
            <a:spLocks noChangeArrowheads="1"/>
          </p:cNvSpPr>
          <p:nvPr/>
        </p:nvSpPr>
        <p:spPr bwMode="auto">
          <a:xfrm>
            <a:off x="395288" y="409575"/>
            <a:ext cx="2605088" cy="576263"/>
          </a:xfrm>
          <a:prstGeom prst="rect">
            <a:avLst/>
          </a:prstGeom>
          <a:noFill/>
          <a:ln w="9525">
            <a:noFill/>
            <a:miter lim="800000"/>
          </a:ln>
        </p:spPr>
        <p:txBody>
          <a:bodyPr/>
          <a:lstStyle/>
          <a:p>
            <a:pPr marR="0" defTabSz="914400">
              <a:spcBef>
                <a:spcPct val="50000"/>
              </a:spcBef>
              <a:buClrTx/>
              <a:buSzTx/>
              <a:buFontTx/>
              <a:buNone/>
              <a:defRPr/>
            </a:pPr>
            <a:r>
              <a:rPr kumimoji="0" lang="en-US" altLang="zh-CN" sz="3200" b="1" kern="1200" cap="none" spc="0" normalizeH="0" baseline="0" noProof="0" dirty="0">
                <a:solidFill>
                  <a:srgbClr val="000066"/>
                </a:solidFill>
                <a:latin typeface="+mn-lt"/>
                <a:ea typeface="黑体" panose="02010609060101010101" pitchFamily="2" charset="-122"/>
                <a:cs typeface="Times New Roman" panose="02020603050405020304" pitchFamily="18" charset="0"/>
              </a:rPr>
              <a:t>1 </a:t>
            </a:r>
            <a:r>
              <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rPr>
              <a:t>核查依据</a:t>
            </a:r>
            <a:endParaRPr kumimoji="0" lang="zh-CN" altLang="en-US" sz="3200" b="1" kern="1200" cap="none" spc="0" normalizeH="0" baseline="0" noProof="0" dirty="0">
              <a:solidFill>
                <a:srgbClr val="000066"/>
              </a:solidFill>
              <a:latin typeface="黑体" panose="02010609060101010101" pitchFamily="2" charset="-122"/>
              <a:ea typeface="黑体" panose="02010609060101010101" pitchFamily="2" charset="-122"/>
              <a:cs typeface="Times New Roman" panose="02020603050405020304" pitchFamily="18" charset="0"/>
            </a:endParaRPr>
          </a:p>
        </p:txBody>
      </p:sp>
      <p:sp>
        <p:nvSpPr>
          <p:cNvPr id="8195" name="Rectangle 483"/>
          <p:cNvSpPr/>
          <p:nvPr/>
        </p:nvSpPr>
        <p:spPr>
          <a:xfrm>
            <a:off x="611188" y="1287463"/>
            <a:ext cx="3889375" cy="3521075"/>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放射性废物的分类</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GB9133</a:t>
            </a:r>
            <a:r>
              <a:rPr lang="en-US" altLang="zh-CN"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1995</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低中水平放射性固体废物的岩洞处置规定</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 13600-92</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放射性废物管理规定</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 14500-93</a:t>
            </a:r>
            <a:r>
              <a:rPr lang="zh-CN" altLang="en-US" sz="2000" dirty="0">
                <a:solidFill>
                  <a:schemeClr val="tx1"/>
                </a:solidFill>
                <a:latin typeface="Times New Roman" panose="02020603050405020304" pitchFamily="18" charset="0"/>
                <a:ea typeface="黑体" panose="02010609060101010101" pitchFamily="2" charset="-122"/>
              </a:rPr>
              <a:t>） ；</a:t>
            </a:r>
            <a:endParaRPr lang="en-US" altLang="zh-CN" sz="2000" dirty="0">
              <a:solidFill>
                <a:schemeClr val="tx1"/>
              </a:solidFill>
              <a:latin typeface="Times New Roman" panose="02020603050405020304" pitchFamily="18" charset="0"/>
              <a:ea typeface="黑体" panose="02010609060101010101" pitchFamily="2" charset="-122"/>
            </a:endParaRPr>
          </a:p>
        </p:txBody>
      </p:sp>
      <p:sp>
        <p:nvSpPr>
          <p:cNvPr id="8196" name="Rectangle 483"/>
          <p:cNvSpPr/>
          <p:nvPr/>
        </p:nvSpPr>
        <p:spPr>
          <a:xfrm>
            <a:off x="1855788" y="5024438"/>
            <a:ext cx="5543550" cy="1547812"/>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相关行业准入条件及产业政策；</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zh-CN" altLang="en-US" sz="2000" dirty="0">
                <a:solidFill>
                  <a:schemeClr val="tx1"/>
                </a:solidFill>
                <a:latin typeface="Times New Roman" panose="02020603050405020304" pitchFamily="18" charset="0"/>
                <a:ea typeface="黑体" panose="02010609060101010101" pitchFamily="2" charset="-122"/>
              </a:rPr>
              <a:t>企业所在地区环境功能区划、发展规划及固废相关管理政策法规。</a:t>
            </a:r>
            <a:endParaRPr lang="en-US" altLang="zh-CN" sz="2000" dirty="0">
              <a:solidFill>
                <a:schemeClr val="tx1"/>
              </a:solidFill>
              <a:latin typeface="Times New Roman" panose="02020603050405020304" pitchFamily="18" charset="0"/>
              <a:ea typeface="黑体" panose="02010609060101010101" pitchFamily="2" charset="-122"/>
            </a:endParaRPr>
          </a:p>
        </p:txBody>
      </p:sp>
      <p:sp>
        <p:nvSpPr>
          <p:cNvPr id="8197" name="Rectangle 483"/>
          <p:cNvSpPr/>
          <p:nvPr/>
        </p:nvSpPr>
        <p:spPr>
          <a:xfrm>
            <a:off x="4716463" y="1287463"/>
            <a:ext cx="4025900" cy="3484562"/>
          </a:xfrm>
          <a:prstGeom prst="rect">
            <a:avLst/>
          </a:prstGeom>
          <a:noFill/>
          <a:ln w="19050" cap="flat" cmpd="sng">
            <a:solidFill>
              <a:srgbClr val="FF0000"/>
            </a:solidFill>
            <a:prstDash val="dash"/>
            <a:miter/>
            <a:headEnd type="none" w="med" len="med"/>
            <a:tailEnd type="none" w="med" len="med"/>
          </a:ln>
        </p:spPr>
        <p:txBody>
          <a:bodyPr>
            <a:spAutoFit/>
          </a:bodyPr>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低、中水平放射性废物近地表处置设施的选址</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HJ/T 23-1998</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Font typeface="Wingdings" panose="05000000000000000000" pitchFamily="2" charset="2"/>
              <a:buChar char="Ø"/>
            </a:pP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低、中水平放射性废物固化性能要求</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水泥固化体</a:t>
            </a:r>
            <a:r>
              <a:rPr lang="en-US" altLang="zh-CN" sz="2000" dirty="0">
                <a:solidFill>
                  <a:schemeClr val="tx1"/>
                </a:solidFill>
                <a:latin typeface="Times New Roman" panose="02020603050405020304" pitchFamily="18" charset="0"/>
                <a:ea typeface="黑体" panose="02010609060101010101" pitchFamily="2" charset="-122"/>
              </a:rPr>
              <a:t>》</a:t>
            </a:r>
            <a:r>
              <a:rPr lang="zh-CN" altLang="en-US" sz="2000" dirty="0">
                <a:solidFill>
                  <a:schemeClr val="tx1"/>
                </a:solidFill>
                <a:latin typeface="Times New Roman" panose="02020603050405020304" pitchFamily="18" charset="0"/>
                <a:ea typeface="黑体" panose="02010609060101010101" pitchFamily="2" charset="-122"/>
              </a:rPr>
              <a:t>（</a:t>
            </a:r>
            <a:r>
              <a:rPr lang="en-US" altLang="en-US" sz="2000" dirty="0">
                <a:solidFill>
                  <a:schemeClr val="tx1"/>
                </a:solidFill>
                <a:latin typeface="Times New Roman" panose="02020603050405020304" pitchFamily="18" charset="0"/>
                <a:ea typeface="黑体" panose="02010609060101010101" pitchFamily="2" charset="-122"/>
              </a:rPr>
              <a:t>GB 14569.1-2011</a:t>
            </a:r>
            <a:r>
              <a:rPr lang="zh-CN" altLang="en-US" sz="2000" dirty="0">
                <a:solidFill>
                  <a:schemeClr val="tx1"/>
                </a:solidFill>
                <a:latin typeface="Times New Roman" panose="02020603050405020304" pitchFamily="18" charset="0"/>
                <a:ea typeface="黑体" panose="02010609060101010101" pitchFamily="2" charset="-122"/>
              </a:rPr>
              <a:t>）</a:t>
            </a:r>
            <a:endParaRPr lang="en-US" altLang="zh-CN" sz="2000" dirty="0">
              <a:solidFill>
                <a:schemeClr val="tx1"/>
              </a:solidFill>
              <a:latin typeface="Times New Roman" panose="02020603050405020304" pitchFamily="18" charset="0"/>
              <a:ea typeface="黑体" panose="02010609060101010101" pitchFamily="2" charset="-122"/>
            </a:endParaRPr>
          </a:p>
          <a:p>
            <a:pPr marL="179705" algn="just">
              <a:lnSpc>
                <a:spcPct val="150000"/>
              </a:lnSpc>
              <a:spcBef>
                <a:spcPts val="500"/>
              </a:spcBef>
              <a:spcAft>
                <a:spcPts val="500"/>
              </a:spcAft>
              <a:buClr>
                <a:srgbClr val="FF0000"/>
              </a:buClr>
              <a:buNone/>
            </a:pPr>
            <a:endParaRPr lang="en-US" altLang="zh-CN" sz="1800" dirty="0">
              <a:solidFill>
                <a:schemeClr val="tx1"/>
              </a:solidFill>
              <a:latin typeface="Times New Roman" panose="02020603050405020304" pitchFamily="18" charset="0"/>
              <a:ea typeface="黑体" panose="02010609060101010101" pitchFamily="2" charset="-122"/>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5" name="Rectangle 6"/>
          <p:cNvSpPr>
            <a:spLocks noChangeArrowheads="1"/>
          </p:cNvSpPr>
          <p:nvPr/>
        </p:nvSpPr>
        <p:spPr bwMode="auto">
          <a:xfrm>
            <a:off x="285750" y="214313"/>
            <a:ext cx="6677025" cy="584200"/>
          </a:xfrm>
          <a:prstGeom prst="rect">
            <a:avLst/>
          </a:prstGeom>
          <a:noFill/>
          <a:ln w="9525">
            <a:noFill/>
            <a:miter lim="800000"/>
          </a:ln>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1" lang="en-US" altLang="zh-CN" sz="3200" b="1" i="0" u="none" strike="noStrike" kern="1200" cap="none" spc="0" normalizeH="0" baseline="0" noProof="0" dirty="0">
                <a:ln>
                  <a:noFill/>
                </a:ln>
                <a:solidFill>
                  <a:srgbClr val="000066"/>
                </a:solidFill>
                <a:effectLst/>
                <a:uLnTx/>
                <a:uFillTx/>
                <a:latin typeface="+mn-lt"/>
                <a:ea typeface="黑体" panose="02010609060101010101" pitchFamily="2" charset="-122"/>
                <a:cs typeface="Times New Roman" panose="02020603050405020304" pitchFamily="18" charset="0"/>
              </a:rPr>
              <a:t>2 </a:t>
            </a:r>
            <a:r>
              <a:rPr kumimoji="1" lang="zh-CN" altLang="en-US" sz="3200" b="1" i="0" u="none" strike="noStrike" kern="1200" cap="none" spc="0" normalizeH="0" baseline="0" noProof="0" dirty="0">
                <a:ln>
                  <a:noFill/>
                </a:ln>
                <a:solidFill>
                  <a:srgbClr val="000066"/>
                </a:solidFill>
                <a:effectLst/>
                <a:uLnTx/>
                <a:uFillTx/>
                <a:latin typeface="+mn-lt"/>
                <a:ea typeface="黑体" panose="02010609060101010101" pitchFamily="2" charset="-122"/>
                <a:cs typeface="Times New Roman" panose="02020603050405020304" pitchFamily="18" charset="0"/>
              </a:rPr>
              <a:t>核查程序</a:t>
            </a:r>
            <a:endParaRPr kumimoji="1" lang="zh-CN" altLang="en-US" sz="3200" b="1" i="0" u="none" strike="noStrike" kern="1200" cap="none" spc="0" normalizeH="0" baseline="0" noProof="0" dirty="0">
              <a:ln>
                <a:noFill/>
              </a:ln>
              <a:solidFill>
                <a:srgbClr val="000066"/>
              </a:solidFill>
              <a:effectLst/>
              <a:uLnTx/>
              <a:uFillTx/>
              <a:latin typeface="+mn-lt"/>
              <a:ea typeface="黑体" panose="02010609060101010101" pitchFamily="2" charset="-122"/>
              <a:cs typeface="Times New Roman" panose="02020603050405020304" pitchFamily="18" charset="0"/>
            </a:endParaRPr>
          </a:p>
        </p:txBody>
      </p:sp>
      <p:grpSp>
        <p:nvGrpSpPr>
          <p:cNvPr id="9219" name="组合 29"/>
          <p:cNvGrpSpPr/>
          <p:nvPr/>
        </p:nvGrpSpPr>
        <p:grpSpPr>
          <a:xfrm>
            <a:off x="1019175" y="785813"/>
            <a:ext cx="6767513" cy="6016625"/>
            <a:chOff x="684213" y="728663"/>
            <a:chExt cx="6767512" cy="6016625"/>
          </a:xfrm>
        </p:grpSpPr>
        <p:sp>
          <p:nvSpPr>
            <p:cNvPr id="9220" name="Rectangle 96"/>
            <p:cNvSpPr/>
            <p:nvPr/>
          </p:nvSpPr>
          <p:spPr>
            <a:xfrm>
              <a:off x="2254250" y="2944813"/>
              <a:ext cx="4648200" cy="2735262"/>
            </a:xfrm>
            <a:prstGeom prst="rect">
              <a:avLst/>
            </a:prstGeom>
            <a:solidFill>
              <a:srgbClr val="FFFFFF"/>
            </a:solidFill>
            <a:ln w="15875" cap="flat" cmpd="sng">
              <a:solidFill>
                <a:srgbClr val="000000"/>
              </a:solidFill>
              <a:prstDash val="sysDot"/>
              <a:miter/>
              <a:headEnd type="none" w="med" len="med"/>
              <a:tailEnd type="none" w="med" len="med"/>
            </a:ln>
          </p:spPr>
          <p:txBody>
            <a:bodyPr/>
            <a:p>
              <a:endParaRPr lang="zh-CN" altLang="en-US" dirty="0">
                <a:solidFill>
                  <a:schemeClr val="tx1"/>
                </a:solidFill>
                <a:latin typeface="黑体" panose="02010609060101010101" pitchFamily="2" charset="-122"/>
              </a:endParaRPr>
            </a:p>
          </p:txBody>
        </p:sp>
        <p:sp>
          <p:nvSpPr>
            <p:cNvPr id="9221" name="Rectangle 95"/>
            <p:cNvSpPr/>
            <p:nvPr/>
          </p:nvSpPr>
          <p:spPr>
            <a:xfrm>
              <a:off x="1619250" y="2136775"/>
              <a:ext cx="5832475" cy="592138"/>
            </a:xfrm>
            <a:prstGeom prst="rect">
              <a:avLst/>
            </a:prstGeom>
            <a:solidFill>
              <a:srgbClr val="FFFFFF"/>
            </a:solidFill>
            <a:ln w="15875" cap="flat" cmpd="sng">
              <a:solidFill>
                <a:srgbClr val="000000"/>
              </a:solidFill>
              <a:prstDash val="sysDot"/>
              <a:miter/>
              <a:headEnd type="none" w="med" len="med"/>
              <a:tailEnd type="none" w="med" len="med"/>
            </a:ln>
          </p:spPr>
          <p:txBody>
            <a:bodyPr/>
            <a:p>
              <a:endParaRPr lang="zh-CN" altLang="en-US" dirty="0">
                <a:solidFill>
                  <a:schemeClr val="tx1"/>
                </a:solidFill>
                <a:latin typeface="黑体" panose="02010609060101010101" pitchFamily="2" charset="-122"/>
              </a:endParaRPr>
            </a:p>
          </p:txBody>
        </p:sp>
        <p:sp>
          <p:nvSpPr>
            <p:cNvPr id="9222" name="Rectangle 94"/>
            <p:cNvSpPr/>
            <p:nvPr/>
          </p:nvSpPr>
          <p:spPr>
            <a:xfrm>
              <a:off x="971550" y="855663"/>
              <a:ext cx="323850" cy="1152525"/>
            </a:xfrm>
            <a:prstGeom prst="rect">
              <a:avLst/>
            </a:prstGeom>
            <a:solidFill>
              <a:srgbClr val="FFFFFF"/>
            </a:solidFill>
            <a:ln w="9525" cap="flat" cmpd="sng">
              <a:solidFill>
                <a:srgbClr val="FFFFFF"/>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资料收集</a:t>
              </a:r>
              <a:endParaRPr lang="zh-CN" altLang="en-US" b="1" dirty="0">
                <a:solidFill>
                  <a:schemeClr val="tx1"/>
                </a:solidFill>
                <a:latin typeface="黑体" panose="02010609060101010101" pitchFamily="2" charset="-122"/>
              </a:endParaRPr>
            </a:p>
          </p:txBody>
        </p:sp>
        <p:sp>
          <p:nvSpPr>
            <p:cNvPr id="9223" name="Rectangle 93"/>
            <p:cNvSpPr/>
            <p:nvPr/>
          </p:nvSpPr>
          <p:spPr>
            <a:xfrm>
              <a:off x="1979613" y="728663"/>
              <a:ext cx="5113337" cy="1208087"/>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企业固废情况资料收集： </a:t>
              </a:r>
              <a:endParaRPr lang="zh-CN" altLang="en-US" sz="800" b="1" dirty="0">
                <a:solidFill>
                  <a:schemeClr val="tx1"/>
                </a:solidFill>
                <a:latin typeface="黑体" panose="02010609060101010101" pitchFamily="2" charset="-122"/>
              </a:endParaRPr>
            </a:p>
            <a:p>
              <a:pPr eaLnBrk="0" hangingPunct="0">
                <a:buChar char="•"/>
              </a:pPr>
              <a:r>
                <a:rPr lang="zh-CN" altLang="en-US" sz="1200" b="1" dirty="0">
                  <a:solidFill>
                    <a:schemeClr val="tx1"/>
                  </a:solidFill>
                  <a:latin typeface="Calibri" panose="020F0502020204030204" pitchFamily="34" charset="0"/>
                  <a:cs typeface="Times New Roman" panose="02020603050405020304" pitchFamily="18" charset="0"/>
                </a:rPr>
                <a:t>行业与当地相关的最新法规、标准和规范</a:t>
              </a:r>
              <a:endParaRPr lang="zh-CN" altLang="en-US" sz="800" b="1" dirty="0">
                <a:solidFill>
                  <a:schemeClr val="tx1"/>
                </a:solidFill>
                <a:latin typeface="黑体" panose="02010609060101010101" pitchFamily="2" charset="-122"/>
              </a:endParaRPr>
            </a:p>
            <a:p>
              <a:pPr eaLnBrk="0" hangingPunct="0">
                <a:buChar char="•"/>
              </a:pPr>
              <a:r>
                <a:rPr lang="zh-CN" altLang="en-US" sz="1200" b="1" dirty="0">
                  <a:solidFill>
                    <a:schemeClr val="tx1"/>
                  </a:solidFill>
                  <a:latin typeface="Calibri" panose="020F0502020204030204" pitchFamily="34" charset="0"/>
                  <a:cs typeface="Times New Roman" panose="02020603050405020304" pitchFamily="18" charset="0"/>
                </a:rPr>
                <a:t>企业固废（含中间物料）：来源、种类、数量、去向、处理处置设施：处理方法；</a:t>
              </a:r>
              <a:endParaRPr lang="zh-CN" altLang="en-US" sz="800" b="1" dirty="0">
                <a:solidFill>
                  <a:schemeClr val="tx1"/>
                </a:solidFill>
                <a:latin typeface="黑体" panose="02010609060101010101" pitchFamily="2" charset="-122"/>
              </a:endParaRPr>
            </a:p>
            <a:p>
              <a:pPr eaLnBrk="0" hangingPunct="0">
                <a:buChar char="•"/>
              </a:pPr>
              <a:r>
                <a:rPr lang="zh-CN" altLang="en-US" sz="1200" b="1" dirty="0">
                  <a:solidFill>
                    <a:schemeClr val="tx1"/>
                  </a:solidFill>
                  <a:latin typeface="Calibri" panose="020F0502020204030204" pitchFamily="34" charset="0"/>
                  <a:cs typeface="Times New Roman" panose="02020603050405020304" pitchFamily="18" charset="0"/>
                </a:rPr>
                <a:t>相关附件材料：排污申报、缴费、监测报告、相关协议、环评、环评批复、竣工环保验收批复中关于废渣处理处置设施的相关内容；</a:t>
              </a:r>
              <a:endParaRPr lang="zh-CN" altLang="en-US" b="1" dirty="0">
                <a:solidFill>
                  <a:schemeClr val="tx1"/>
                </a:solidFill>
                <a:latin typeface="黑体" panose="02010609060101010101" pitchFamily="2" charset="-122"/>
              </a:endParaRPr>
            </a:p>
          </p:txBody>
        </p:sp>
        <p:cxnSp>
          <p:nvCxnSpPr>
            <p:cNvPr id="9224" name="AutoShape 92"/>
            <p:cNvCxnSpPr/>
            <p:nvPr/>
          </p:nvCxnSpPr>
          <p:spPr>
            <a:xfrm>
              <a:off x="4549775" y="1936750"/>
              <a:ext cx="0" cy="219075"/>
            </a:xfrm>
            <a:prstGeom prst="straightConnector1">
              <a:avLst/>
            </a:prstGeom>
            <a:ln w="9525" cap="flat" cmpd="sng">
              <a:solidFill>
                <a:srgbClr val="000000"/>
              </a:solidFill>
              <a:prstDash val="solid"/>
              <a:headEnd type="none" w="med" len="med"/>
              <a:tailEnd type="triangle" w="med" len="med"/>
            </a:ln>
          </p:spPr>
        </p:cxnSp>
        <p:sp>
          <p:nvSpPr>
            <p:cNvPr id="9225" name="Rectangle 91"/>
            <p:cNvSpPr/>
            <p:nvPr/>
          </p:nvSpPr>
          <p:spPr>
            <a:xfrm>
              <a:off x="1692275" y="2224088"/>
              <a:ext cx="1008063" cy="431800"/>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固体废物性质的判定</a:t>
              </a:r>
              <a:endParaRPr lang="zh-CN" altLang="en-US" b="1" dirty="0">
                <a:solidFill>
                  <a:schemeClr val="tx1"/>
                </a:solidFill>
                <a:latin typeface="黑体" panose="02010609060101010101" pitchFamily="2" charset="-122"/>
              </a:endParaRPr>
            </a:p>
          </p:txBody>
        </p:sp>
        <p:sp>
          <p:nvSpPr>
            <p:cNvPr id="9226" name="Rectangle 90"/>
            <p:cNvSpPr/>
            <p:nvPr/>
          </p:nvSpPr>
          <p:spPr>
            <a:xfrm>
              <a:off x="2771775" y="2232025"/>
              <a:ext cx="1584325" cy="423863"/>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固体废物处理处置设施合规性初步分析</a:t>
              </a:r>
              <a:endParaRPr lang="zh-CN" altLang="en-US" b="1" dirty="0">
                <a:solidFill>
                  <a:schemeClr val="tx1"/>
                </a:solidFill>
                <a:latin typeface="黑体" panose="02010609060101010101" pitchFamily="2" charset="-122"/>
              </a:endParaRPr>
            </a:p>
          </p:txBody>
        </p:sp>
        <p:sp>
          <p:nvSpPr>
            <p:cNvPr id="9227" name="Rectangle 89"/>
            <p:cNvSpPr/>
            <p:nvPr/>
          </p:nvSpPr>
          <p:spPr>
            <a:xfrm>
              <a:off x="4427538" y="2224088"/>
              <a:ext cx="1728787" cy="423862"/>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固体废物处理处置运行管理规范性初步分析</a:t>
              </a:r>
              <a:endParaRPr lang="zh-CN" altLang="en-US" b="1" dirty="0">
                <a:solidFill>
                  <a:schemeClr val="tx1"/>
                </a:solidFill>
                <a:latin typeface="黑体" panose="02010609060101010101" pitchFamily="2" charset="-122"/>
              </a:endParaRPr>
            </a:p>
          </p:txBody>
        </p:sp>
        <p:sp>
          <p:nvSpPr>
            <p:cNvPr id="9228" name="Rectangle 88"/>
            <p:cNvSpPr/>
            <p:nvPr/>
          </p:nvSpPr>
          <p:spPr>
            <a:xfrm>
              <a:off x="6227763" y="2224088"/>
              <a:ext cx="1152525" cy="431800"/>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环境事故和纠纷情况的了解</a:t>
              </a:r>
              <a:endParaRPr lang="zh-CN" altLang="en-US" b="1" dirty="0">
                <a:solidFill>
                  <a:schemeClr val="tx1"/>
                </a:solidFill>
                <a:latin typeface="黑体" panose="02010609060101010101" pitchFamily="2" charset="-122"/>
              </a:endParaRPr>
            </a:p>
          </p:txBody>
        </p:sp>
        <p:sp>
          <p:nvSpPr>
            <p:cNvPr id="9229" name="Rectangle 87"/>
            <p:cNvSpPr/>
            <p:nvPr/>
          </p:nvSpPr>
          <p:spPr>
            <a:xfrm>
              <a:off x="990600" y="1992313"/>
              <a:ext cx="323850" cy="1152525"/>
            </a:xfrm>
            <a:prstGeom prst="rect">
              <a:avLst/>
            </a:prstGeom>
            <a:solidFill>
              <a:srgbClr val="FFFFFF"/>
            </a:solidFill>
            <a:ln w="9525" cap="flat" cmpd="sng">
              <a:solidFill>
                <a:srgbClr val="FFFFFF"/>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初步分析</a:t>
              </a:r>
              <a:endParaRPr lang="zh-CN" altLang="en-US" b="1" dirty="0">
                <a:solidFill>
                  <a:schemeClr val="tx1"/>
                </a:solidFill>
                <a:latin typeface="黑体" panose="02010609060101010101" pitchFamily="2" charset="-122"/>
              </a:endParaRPr>
            </a:p>
          </p:txBody>
        </p:sp>
        <p:cxnSp>
          <p:nvCxnSpPr>
            <p:cNvPr id="9230" name="AutoShape 86"/>
            <p:cNvCxnSpPr/>
            <p:nvPr/>
          </p:nvCxnSpPr>
          <p:spPr>
            <a:xfrm>
              <a:off x="4572000" y="2728913"/>
              <a:ext cx="0" cy="219075"/>
            </a:xfrm>
            <a:prstGeom prst="straightConnector1">
              <a:avLst/>
            </a:prstGeom>
            <a:ln w="9525" cap="flat" cmpd="sng">
              <a:solidFill>
                <a:srgbClr val="000000"/>
              </a:solidFill>
              <a:prstDash val="solid"/>
              <a:headEnd type="none" w="med" len="med"/>
              <a:tailEnd type="triangle" w="med" len="med"/>
            </a:ln>
          </p:spPr>
        </p:cxnSp>
        <p:sp>
          <p:nvSpPr>
            <p:cNvPr id="9231" name="Rectangle 85"/>
            <p:cNvSpPr/>
            <p:nvPr/>
          </p:nvSpPr>
          <p:spPr>
            <a:xfrm>
              <a:off x="1057275" y="3560763"/>
              <a:ext cx="323850" cy="1581150"/>
            </a:xfrm>
            <a:prstGeom prst="rect">
              <a:avLst/>
            </a:prstGeom>
            <a:solidFill>
              <a:srgbClr val="FFFFFF"/>
            </a:solidFill>
            <a:ln w="9525" cap="flat" cmpd="sng">
              <a:solidFill>
                <a:srgbClr val="FFFFFF"/>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现场核查及分析</a:t>
              </a:r>
              <a:endParaRPr lang="zh-CN" altLang="en-US" b="1" dirty="0">
                <a:solidFill>
                  <a:schemeClr val="tx1"/>
                </a:solidFill>
                <a:latin typeface="黑体" panose="02010609060101010101" pitchFamily="2" charset="-122"/>
              </a:endParaRPr>
            </a:p>
          </p:txBody>
        </p:sp>
        <p:sp>
          <p:nvSpPr>
            <p:cNvPr id="9232" name="Rectangle 84"/>
            <p:cNvSpPr/>
            <p:nvPr/>
          </p:nvSpPr>
          <p:spPr>
            <a:xfrm>
              <a:off x="2333625" y="3003550"/>
              <a:ext cx="2114550" cy="804863"/>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核实企业配套工业固体废物（含危险废物）处理处置设施相关标准最大控制距离范围内环境敏感点分布情况</a:t>
              </a:r>
              <a:endParaRPr lang="zh-CN" altLang="en-US" b="1" dirty="0">
                <a:solidFill>
                  <a:schemeClr val="tx1"/>
                </a:solidFill>
                <a:latin typeface="黑体" panose="02010609060101010101" pitchFamily="2" charset="-122"/>
              </a:endParaRPr>
            </a:p>
          </p:txBody>
        </p:sp>
        <p:sp>
          <p:nvSpPr>
            <p:cNvPr id="9233" name="Rectangle 83"/>
            <p:cNvSpPr/>
            <p:nvPr/>
          </p:nvSpPr>
          <p:spPr>
            <a:xfrm>
              <a:off x="4643438" y="3016250"/>
              <a:ext cx="2114550" cy="792163"/>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核实一般工业固体废物和危险废物种类、产生环节、处理处置方式、处理处置量</a:t>
              </a:r>
              <a:endParaRPr lang="zh-CN" altLang="en-US" b="1" dirty="0">
                <a:solidFill>
                  <a:schemeClr val="tx1"/>
                </a:solidFill>
                <a:latin typeface="黑体" panose="02010609060101010101" pitchFamily="2" charset="-122"/>
              </a:endParaRPr>
            </a:p>
          </p:txBody>
        </p:sp>
        <p:sp>
          <p:nvSpPr>
            <p:cNvPr id="9234" name="Rectangle 82"/>
            <p:cNvSpPr/>
            <p:nvPr/>
          </p:nvSpPr>
          <p:spPr>
            <a:xfrm>
              <a:off x="2333625" y="3890963"/>
              <a:ext cx="2114550" cy="892175"/>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核实一般工业固体废物和危险废物处理处置及综合利用措施，包括处理工艺、处理能力及运行状态等</a:t>
              </a:r>
              <a:endParaRPr lang="zh-CN" altLang="en-US" b="1" dirty="0">
                <a:solidFill>
                  <a:schemeClr val="tx1"/>
                </a:solidFill>
                <a:latin typeface="黑体" panose="02010609060101010101" pitchFamily="2" charset="-122"/>
              </a:endParaRPr>
            </a:p>
          </p:txBody>
        </p:sp>
        <p:sp>
          <p:nvSpPr>
            <p:cNvPr id="9235" name="Rectangle 81"/>
            <p:cNvSpPr/>
            <p:nvPr/>
          </p:nvSpPr>
          <p:spPr>
            <a:xfrm>
              <a:off x="4667250" y="3890963"/>
              <a:ext cx="2114550" cy="892175"/>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核算企业固废产排量，分析与排污申报、许可证许可排放量的符合性</a:t>
              </a:r>
              <a:endParaRPr lang="zh-CN" altLang="en-US" b="1" dirty="0">
                <a:solidFill>
                  <a:schemeClr val="tx1"/>
                </a:solidFill>
                <a:latin typeface="黑体" panose="02010609060101010101" pitchFamily="2" charset="-122"/>
              </a:endParaRPr>
            </a:p>
          </p:txBody>
        </p:sp>
        <p:sp>
          <p:nvSpPr>
            <p:cNvPr id="9236" name="Rectangle 80"/>
            <p:cNvSpPr/>
            <p:nvPr/>
          </p:nvSpPr>
          <p:spPr>
            <a:xfrm>
              <a:off x="2339975" y="4864100"/>
              <a:ext cx="2114550" cy="7207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核实</a:t>
              </a:r>
              <a:r>
                <a:rPr lang="zh-CN" altLang="en-US" sz="1200" b="1" dirty="0">
                  <a:solidFill>
                    <a:schemeClr val="tx1"/>
                  </a:solidFill>
                  <a:latin typeface="黑体" panose="02010609060101010101" pitchFamily="2" charset="-122"/>
                  <a:cs typeface="Times New Roman" panose="02020603050405020304" pitchFamily="18" charset="0"/>
                </a:rPr>
                <a:t>“</a:t>
              </a:r>
              <a:r>
                <a:rPr lang="zh-CN" altLang="en-US" sz="1200" b="1" dirty="0">
                  <a:solidFill>
                    <a:schemeClr val="tx1"/>
                  </a:solidFill>
                  <a:latin typeface="Calibri" panose="020F0502020204030204" pitchFamily="34" charset="0"/>
                  <a:cs typeface="Times New Roman" panose="02020603050405020304" pitchFamily="18" charset="0"/>
                </a:rPr>
                <a:t>三同时</a:t>
              </a:r>
              <a:r>
                <a:rPr lang="zh-CN" altLang="en-US" sz="1200" b="1" dirty="0">
                  <a:solidFill>
                    <a:schemeClr val="tx1"/>
                  </a:solidFill>
                  <a:latin typeface="黑体" panose="02010609060101010101" pitchFamily="2" charset="-122"/>
                  <a:cs typeface="Times New Roman" panose="02020603050405020304" pitchFamily="18" charset="0"/>
                </a:rPr>
                <a:t>“</a:t>
              </a:r>
              <a:r>
                <a:rPr lang="zh-CN" altLang="en-US" sz="1200" b="1" dirty="0">
                  <a:solidFill>
                    <a:schemeClr val="tx1"/>
                  </a:solidFill>
                  <a:latin typeface="Calibri" panose="020F0502020204030204" pitchFamily="34" charset="0"/>
                  <a:cs typeface="Times New Roman" panose="02020603050405020304" pitchFamily="18" charset="0"/>
                </a:rPr>
                <a:t>提出的关于固废处理处置方面整改意见的落实情况</a:t>
              </a:r>
              <a:endParaRPr lang="zh-CN" altLang="en-US" b="1" dirty="0">
                <a:solidFill>
                  <a:schemeClr val="tx1"/>
                </a:solidFill>
                <a:latin typeface="黑体" panose="02010609060101010101" pitchFamily="2" charset="-122"/>
              </a:endParaRPr>
            </a:p>
          </p:txBody>
        </p:sp>
        <p:sp>
          <p:nvSpPr>
            <p:cNvPr id="9237" name="Rectangle 79"/>
            <p:cNvSpPr/>
            <p:nvPr/>
          </p:nvSpPr>
          <p:spPr>
            <a:xfrm>
              <a:off x="4667250" y="4879975"/>
              <a:ext cx="2114550" cy="657225"/>
            </a:xfrm>
            <a:prstGeom prst="rect">
              <a:avLst/>
            </a:prstGeom>
            <a:solidFill>
              <a:srgbClr val="FFFFFF"/>
            </a:solidFill>
            <a:ln w="9525" cap="flat" cmpd="sng">
              <a:solidFill>
                <a:srgbClr val="000000"/>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查看固废和危险废物管理制定的环境管理制度和环境风险预案的完备性</a:t>
              </a:r>
              <a:endParaRPr lang="zh-CN" altLang="en-US" b="1" dirty="0">
                <a:solidFill>
                  <a:schemeClr val="tx1"/>
                </a:solidFill>
                <a:latin typeface="黑体" panose="02010609060101010101" pitchFamily="2" charset="-122"/>
              </a:endParaRPr>
            </a:p>
          </p:txBody>
        </p:sp>
        <p:sp>
          <p:nvSpPr>
            <p:cNvPr id="9238" name="Rectangle 77"/>
            <p:cNvSpPr/>
            <p:nvPr/>
          </p:nvSpPr>
          <p:spPr>
            <a:xfrm>
              <a:off x="2339975" y="5895975"/>
              <a:ext cx="1981200" cy="304800"/>
            </a:xfrm>
            <a:prstGeom prst="rect">
              <a:avLst/>
            </a:prstGeom>
            <a:solidFill>
              <a:srgbClr val="FFFFFF"/>
            </a:solidFill>
            <a:ln w="9525" cap="flat" cmpd="sng">
              <a:solidFill>
                <a:srgbClr val="000000"/>
              </a:solidFill>
              <a:prstDash val="solid"/>
              <a:miter/>
              <a:headEnd type="none" w="med" len="med"/>
              <a:tailEnd type="none" w="med" len="med"/>
            </a:ln>
          </p:spPr>
          <p:txBody>
            <a:bodyPr/>
            <a:p>
              <a:pPr algn="ctr" eaLnBrk="0" hangingPunct="0"/>
              <a:r>
                <a:rPr lang="zh-CN" altLang="en-US" sz="1200" b="1" dirty="0">
                  <a:solidFill>
                    <a:schemeClr val="tx1"/>
                  </a:solidFill>
                  <a:latin typeface="Calibri" panose="020F0502020204030204" pitchFamily="34" charset="0"/>
                  <a:cs typeface="Times New Roman" panose="02020603050405020304" pitchFamily="18" charset="0"/>
                </a:rPr>
                <a:t>存在的问题与整改建议</a:t>
              </a:r>
              <a:endParaRPr lang="zh-CN" altLang="en-US" b="1" dirty="0">
                <a:solidFill>
                  <a:schemeClr val="tx1"/>
                </a:solidFill>
                <a:latin typeface="黑体" panose="02010609060101010101" pitchFamily="2" charset="-122"/>
              </a:endParaRPr>
            </a:p>
          </p:txBody>
        </p:sp>
        <p:sp>
          <p:nvSpPr>
            <p:cNvPr id="9239" name="Rectangle 76"/>
            <p:cNvSpPr/>
            <p:nvPr/>
          </p:nvSpPr>
          <p:spPr>
            <a:xfrm>
              <a:off x="684213" y="5797550"/>
              <a:ext cx="1079500" cy="487363"/>
            </a:xfrm>
            <a:prstGeom prst="rect">
              <a:avLst/>
            </a:prstGeom>
            <a:solidFill>
              <a:srgbClr val="FFFFFF"/>
            </a:solidFill>
            <a:ln w="9525" cap="flat" cmpd="sng">
              <a:solidFill>
                <a:srgbClr val="FFFFFF"/>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存在的问题与整改建议</a:t>
              </a:r>
              <a:endParaRPr lang="zh-CN" altLang="en-US" b="1" dirty="0">
                <a:solidFill>
                  <a:schemeClr val="tx1"/>
                </a:solidFill>
                <a:latin typeface="黑体" panose="02010609060101010101" pitchFamily="2" charset="-122"/>
              </a:endParaRPr>
            </a:p>
          </p:txBody>
        </p:sp>
        <p:sp>
          <p:nvSpPr>
            <p:cNvPr id="9240" name="Rectangle 74"/>
            <p:cNvSpPr/>
            <p:nvPr/>
          </p:nvSpPr>
          <p:spPr>
            <a:xfrm>
              <a:off x="3132138" y="6440488"/>
              <a:ext cx="2735262" cy="304800"/>
            </a:xfrm>
            <a:prstGeom prst="rect">
              <a:avLst/>
            </a:prstGeom>
            <a:solidFill>
              <a:srgbClr val="FFFFFF"/>
            </a:solidFill>
            <a:ln w="9525" cap="flat" cmpd="sng">
              <a:solidFill>
                <a:srgbClr val="000000"/>
              </a:solidFill>
              <a:prstDash val="solid"/>
              <a:miter/>
              <a:headEnd type="none" w="med" len="med"/>
              <a:tailEnd type="none" w="med" len="med"/>
            </a:ln>
          </p:spPr>
          <p:txBody>
            <a:bodyPr/>
            <a:p>
              <a:pPr indent="266700" algn="ctr" eaLnBrk="0" hangingPunct="0"/>
              <a:r>
                <a:rPr lang="zh-CN" altLang="en-US" sz="1200" b="1" dirty="0">
                  <a:solidFill>
                    <a:schemeClr val="tx1"/>
                  </a:solidFill>
                  <a:latin typeface="Calibri" panose="020F0502020204030204" pitchFamily="34" charset="0"/>
                  <a:cs typeface="Times New Roman" panose="02020603050405020304" pitchFamily="18" charset="0"/>
                </a:rPr>
                <a:t>报告编制</a:t>
              </a:r>
              <a:endParaRPr lang="zh-CN" altLang="en-US" b="1" dirty="0">
                <a:solidFill>
                  <a:schemeClr val="tx1"/>
                </a:solidFill>
                <a:latin typeface="黑体" panose="02010609060101010101" pitchFamily="2" charset="-122"/>
              </a:endParaRPr>
            </a:p>
          </p:txBody>
        </p:sp>
        <p:sp>
          <p:nvSpPr>
            <p:cNvPr id="9241" name="Rectangle 73"/>
            <p:cNvSpPr/>
            <p:nvPr/>
          </p:nvSpPr>
          <p:spPr>
            <a:xfrm>
              <a:off x="684213" y="6454775"/>
              <a:ext cx="935037" cy="233363"/>
            </a:xfrm>
            <a:prstGeom prst="rect">
              <a:avLst/>
            </a:prstGeom>
            <a:solidFill>
              <a:srgbClr val="FFFFFF"/>
            </a:solidFill>
            <a:ln w="9525" cap="flat" cmpd="sng">
              <a:solidFill>
                <a:srgbClr val="FFFFFF"/>
              </a:solidFill>
              <a:prstDash val="solid"/>
              <a:miter/>
              <a:headEnd type="none" w="med" len="med"/>
              <a:tailEnd type="none" w="med" len="med"/>
            </a:ln>
          </p:spPr>
          <p:txBody>
            <a:bodyPr/>
            <a:p>
              <a:pPr eaLnBrk="0" hangingPunct="0"/>
              <a:r>
                <a:rPr lang="zh-CN" altLang="en-US" sz="1200" b="1" dirty="0">
                  <a:solidFill>
                    <a:schemeClr val="tx1"/>
                  </a:solidFill>
                  <a:latin typeface="Calibri" panose="020F0502020204030204" pitchFamily="34" charset="0"/>
                  <a:cs typeface="Times New Roman" panose="02020603050405020304" pitchFamily="18" charset="0"/>
                </a:rPr>
                <a:t>报告编制</a:t>
              </a:r>
              <a:endParaRPr lang="zh-CN" altLang="en-US" b="1" dirty="0">
                <a:solidFill>
                  <a:schemeClr val="tx1"/>
                </a:solidFill>
                <a:latin typeface="黑体" panose="02010609060101010101" pitchFamily="2" charset="-122"/>
              </a:endParaRPr>
            </a:p>
          </p:txBody>
        </p:sp>
        <p:sp>
          <p:nvSpPr>
            <p:cNvPr id="9242" name="Rectangle 72"/>
            <p:cNvSpPr/>
            <p:nvPr/>
          </p:nvSpPr>
          <p:spPr>
            <a:xfrm>
              <a:off x="4643438" y="5895975"/>
              <a:ext cx="1981200" cy="304800"/>
            </a:xfrm>
            <a:prstGeom prst="rect">
              <a:avLst/>
            </a:prstGeom>
            <a:solidFill>
              <a:srgbClr val="FFFFFF"/>
            </a:solidFill>
            <a:ln w="9525" cap="flat" cmpd="sng">
              <a:solidFill>
                <a:srgbClr val="000000"/>
              </a:solidFill>
              <a:prstDash val="solid"/>
              <a:miter/>
              <a:headEnd type="none" w="med" len="med"/>
              <a:tailEnd type="none" w="med" len="med"/>
            </a:ln>
          </p:spPr>
          <p:txBody>
            <a:bodyPr/>
            <a:p>
              <a:pPr algn="ctr" eaLnBrk="0" hangingPunct="0"/>
              <a:r>
                <a:rPr lang="zh-CN" altLang="en-US" sz="1200" b="1" dirty="0">
                  <a:solidFill>
                    <a:schemeClr val="tx1"/>
                  </a:solidFill>
                  <a:latin typeface="Calibri" panose="020F0502020204030204" pitchFamily="34" charset="0"/>
                  <a:cs typeface="Times New Roman" panose="02020603050405020304" pitchFamily="18" charset="0"/>
                </a:rPr>
                <a:t>企业的整改情况及承诺</a:t>
              </a:r>
              <a:endParaRPr lang="zh-CN" altLang="en-US" b="1" dirty="0">
                <a:solidFill>
                  <a:schemeClr val="tx1"/>
                </a:solidFill>
                <a:latin typeface="黑体" panose="02010609060101010101" pitchFamily="2" charset="-122"/>
              </a:endParaRPr>
            </a:p>
          </p:txBody>
        </p:sp>
        <p:sp>
          <p:nvSpPr>
            <p:cNvPr id="9243" name="Line 71"/>
            <p:cNvSpPr/>
            <p:nvPr/>
          </p:nvSpPr>
          <p:spPr>
            <a:xfrm flipV="1">
              <a:off x="4305300" y="6037263"/>
              <a:ext cx="304800" cy="4762"/>
            </a:xfrm>
            <a:prstGeom prst="line">
              <a:avLst/>
            </a:prstGeom>
            <a:ln w="9525" cap="flat" cmpd="sng">
              <a:solidFill>
                <a:srgbClr val="000000"/>
              </a:solidFill>
              <a:prstDash val="solid"/>
              <a:headEnd type="none" w="med" len="med"/>
              <a:tailEnd type="triangle" w="med" len="med"/>
            </a:ln>
          </p:spPr>
        </p:sp>
        <p:cxnSp>
          <p:nvCxnSpPr>
            <p:cNvPr id="9244" name="AutoShape 92"/>
            <p:cNvCxnSpPr/>
            <p:nvPr/>
          </p:nvCxnSpPr>
          <p:spPr>
            <a:xfrm>
              <a:off x="3348038" y="5680075"/>
              <a:ext cx="0" cy="219075"/>
            </a:xfrm>
            <a:prstGeom prst="straightConnector1">
              <a:avLst/>
            </a:prstGeom>
            <a:ln w="9525" cap="flat" cmpd="sng">
              <a:solidFill>
                <a:srgbClr val="000000"/>
              </a:solidFill>
              <a:prstDash val="solid"/>
              <a:headEnd type="none" w="med" len="med"/>
              <a:tailEnd type="triangle" w="med" len="med"/>
            </a:ln>
          </p:spPr>
        </p:cxnSp>
        <p:cxnSp>
          <p:nvCxnSpPr>
            <p:cNvPr id="9245" name="AutoShape 92"/>
            <p:cNvCxnSpPr/>
            <p:nvPr/>
          </p:nvCxnSpPr>
          <p:spPr>
            <a:xfrm>
              <a:off x="3348038" y="6216650"/>
              <a:ext cx="0" cy="219075"/>
            </a:xfrm>
            <a:prstGeom prst="straightConnector1">
              <a:avLst/>
            </a:prstGeom>
            <a:ln w="9525" cap="flat" cmpd="sng">
              <a:solidFill>
                <a:srgbClr val="000000"/>
              </a:solidFill>
              <a:prstDash val="solid"/>
              <a:headEnd type="none" w="med" len="med"/>
              <a:tailEnd type="triangle" w="med" len="med"/>
            </a:ln>
          </p:spPr>
        </p:cxnSp>
        <p:cxnSp>
          <p:nvCxnSpPr>
            <p:cNvPr id="9246" name="AutoShape 92"/>
            <p:cNvCxnSpPr/>
            <p:nvPr/>
          </p:nvCxnSpPr>
          <p:spPr>
            <a:xfrm>
              <a:off x="5651500" y="6207125"/>
              <a:ext cx="0" cy="219075"/>
            </a:xfrm>
            <a:prstGeom prst="straightConnector1">
              <a:avLst/>
            </a:prstGeom>
            <a:ln w="9525" cap="flat" cmpd="sng">
              <a:solidFill>
                <a:srgbClr val="000000"/>
              </a:solidFill>
              <a:prstDash val="solid"/>
              <a:headEnd type="none" w="med" len="med"/>
              <a:tailEnd type="triangle" w="med" len="med"/>
            </a:ln>
          </p:spPr>
        </p:cxn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 name="Text Box 20"/>
          <p:cNvSpPr txBox="1"/>
          <p:nvPr/>
        </p:nvSpPr>
        <p:spPr>
          <a:xfrm>
            <a:off x="1187450" y="785813"/>
            <a:ext cx="6624638" cy="2857500"/>
          </a:xfrm>
          <a:prstGeom prst="rect">
            <a:avLst/>
          </a:prstGeom>
          <a:solidFill>
            <a:srgbClr val="FFFFFF"/>
          </a:solidFill>
          <a:ln w="38100" cap="flat" cmpd="sng">
            <a:solidFill>
              <a:srgbClr val="FF0000"/>
            </a:solidFill>
            <a:prstDash val="solid"/>
            <a:miter/>
            <a:headEnd type="none" w="med" len="med"/>
            <a:tailEnd type="none" w="med" len="med"/>
          </a:ln>
        </p:spPr>
        <p:txBody>
          <a:bodyPr/>
          <a:p>
            <a:endParaRPr lang="zh-CN" altLang="en-US" dirty="0">
              <a:latin typeface="黑体" panose="02010609060101010101" pitchFamily="2" charset="-122"/>
            </a:endParaRPr>
          </a:p>
        </p:txBody>
      </p:sp>
      <p:sp>
        <p:nvSpPr>
          <p:cNvPr id="10243" name="Text Box 16"/>
          <p:cNvSpPr txBox="1"/>
          <p:nvPr/>
        </p:nvSpPr>
        <p:spPr>
          <a:xfrm>
            <a:off x="1333500" y="890588"/>
            <a:ext cx="6337300" cy="2643187"/>
          </a:xfrm>
          <a:prstGeom prst="rect">
            <a:avLst/>
          </a:prstGeom>
          <a:solidFill>
            <a:srgbClr val="0000FF"/>
          </a:solidFill>
          <a:ln w="22225" cap="flat" cmpd="sng">
            <a:solidFill>
              <a:srgbClr val="FF6600"/>
            </a:solidFill>
            <a:prstDash val="solid"/>
            <a:miter/>
            <a:headEnd type="none" w="med" len="med"/>
            <a:tailEnd type="none" w="med" len="med"/>
          </a:ln>
        </p:spPr>
        <p:txBody>
          <a:bodyPr/>
          <a:p>
            <a:pPr>
              <a:lnSpc>
                <a:spcPct val="150000"/>
              </a:lnSpc>
            </a:pPr>
            <a:r>
              <a:rPr lang="zh-CN" altLang="en-US" sz="1600" b="1" dirty="0">
                <a:solidFill>
                  <a:schemeClr val="bg1"/>
                </a:solidFill>
                <a:latin typeface="黑体" panose="02010609060101010101" pitchFamily="2" charset="-122"/>
              </a:rPr>
              <a:t>企业资料收集：</a:t>
            </a:r>
            <a:endParaRPr lang="en-US" altLang="zh-CN" sz="1600" b="1" dirty="0">
              <a:solidFill>
                <a:schemeClr val="bg1"/>
              </a:solidFill>
              <a:latin typeface="黑体" panose="02010609060101010101" pitchFamily="2" charset="-122"/>
            </a:endParaRPr>
          </a:p>
          <a:p>
            <a:pPr>
              <a:lnSpc>
                <a:spcPct val="150000"/>
              </a:lnSpc>
              <a:buFont typeface="Wingdings" panose="05000000000000000000" pitchFamily="2" charset="2"/>
              <a:buChar char="Ø"/>
            </a:pPr>
            <a:r>
              <a:rPr lang="zh-CN" altLang="en-US" sz="1600" b="1" dirty="0">
                <a:solidFill>
                  <a:schemeClr val="bg1"/>
                </a:solidFill>
                <a:latin typeface="黑体" panose="02010609060101010101" pitchFamily="2" charset="-122"/>
              </a:rPr>
              <a:t>企业固废情况资料收集 </a:t>
            </a:r>
            <a:endParaRPr lang="zh-CN" altLang="en-US" sz="1600" b="1" dirty="0">
              <a:solidFill>
                <a:schemeClr val="bg1"/>
              </a:solidFill>
              <a:latin typeface="黑体" panose="02010609060101010101" pitchFamily="2" charset="-122"/>
            </a:endParaRPr>
          </a:p>
          <a:p>
            <a:pPr>
              <a:lnSpc>
                <a:spcPct val="150000"/>
              </a:lnSpc>
              <a:buFont typeface="Wingdings" panose="05000000000000000000" pitchFamily="2" charset="2"/>
              <a:buChar char="Ø"/>
            </a:pPr>
            <a:r>
              <a:rPr lang="zh-CN" altLang="en-US" sz="1600" b="1" dirty="0">
                <a:solidFill>
                  <a:schemeClr val="bg1"/>
                </a:solidFill>
                <a:latin typeface="黑体" panose="02010609060101010101" pitchFamily="2" charset="-122"/>
              </a:rPr>
              <a:t>行业与当地相关的最新法规、标准和规范</a:t>
            </a:r>
            <a:endParaRPr lang="zh-CN" altLang="en-US" sz="1600" b="1" dirty="0">
              <a:solidFill>
                <a:schemeClr val="bg1"/>
              </a:solidFill>
              <a:latin typeface="黑体" panose="02010609060101010101" pitchFamily="2" charset="-122"/>
            </a:endParaRPr>
          </a:p>
          <a:p>
            <a:pPr>
              <a:lnSpc>
                <a:spcPct val="150000"/>
              </a:lnSpc>
              <a:buFont typeface="Wingdings" panose="05000000000000000000" pitchFamily="2" charset="2"/>
              <a:buChar char="Ø"/>
            </a:pPr>
            <a:r>
              <a:rPr lang="zh-CN" altLang="en-US" sz="1600" b="1" dirty="0">
                <a:solidFill>
                  <a:schemeClr val="bg1"/>
                </a:solidFill>
                <a:latin typeface="黑体" panose="02010609060101010101" pitchFamily="2" charset="-122"/>
              </a:rPr>
              <a:t>企业固废（含中间物料）：来源、种类、数量、去向、处理处置设施：处理方法</a:t>
            </a:r>
            <a:endParaRPr lang="zh-CN" altLang="en-US" sz="1600" b="1" dirty="0">
              <a:solidFill>
                <a:schemeClr val="bg1"/>
              </a:solidFill>
              <a:latin typeface="黑体" panose="02010609060101010101" pitchFamily="2" charset="-122"/>
            </a:endParaRPr>
          </a:p>
          <a:p>
            <a:pPr>
              <a:lnSpc>
                <a:spcPct val="150000"/>
              </a:lnSpc>
              <a:buFont typeface="Wingdings" panose="05000000000000000000" pitchFamily="2" charset="2"/>
              <a:buChar char="Ø"/>
            </a:pPr>
            <a:r>
              <a:rPr lang="zh-CN" altLang="en-US" sz="1600" b="1" dirty="0">
                <a:solidFill>
                  <a:schemeClr val="bg1"/>
                </a:solidFill>
                <a:latin typeface="黑体" panose="02010609060101010101" pitchFamily="2" charset="-122"/>
              </a:rPr>
              <a:t>相关附件：排污申报、缴费、监测报告、相关协议、环评、环评批复、竣工环保验收批复中关于废渣处理处置设施的相关内容。</a:t>
            </a:r>
            <a:endParaRPr lang="zh-CN" altLang="en-US" sz="1600" b="1" dirty="0">
              <a:solidFill>
                <a:schemeClr val="bg1"/>
              </a:solidFill>
              <a:latin typeface="黑体" panose="02010609060101010101" pitchFamily="2" charset="-122"/>
            </a:endParaRPr>
          </a:p>
          <a:p>
            <a:pPr algn="ctr"/>
            <a:endParaRPr lang="en-US" altLang="zh-CN" sz="1600" dirty="0">
              <a:solidFill>
                <a:schemeClr val="bg1"/>
              </a:solidFill>
              <a:latin typeface="黑体" panose="02010609060101010101" pitchFamily="2" charset="-122"/>
            </a:endParaRPr>
          </a:p>
          <a:p>
            <a:pPr algn="ctr"/>
            <a:endParaRPr lang="en-US" altLang="zh-CN" sz="1600" dirty="0">
              <a:solidFill>
                <a:schemeClr val="bg1"/>
              </a:solidFill>
              <a:latin typeface="黑体" panose="02010609060101010101" pitchFamily="2" charset="-122"/>
            </a:endParaRPr>
          </a:p>
          <a:p>
            <a:pPr algn="ctr"/>
            <a:endParaRPr lang="en-US" altLang="zh-CN" sz="2000" dirty="0">
              <a:solidFill>
                <a:schemeClr val="bg1"/>
              </a:solidFill>
              <a:latin typeface="黑体" panose="02010609060101010101" pitchFamily="2" charset="-122"/>
            </a:endParaRPr>
          </a:p>
          <a:p>
            <a:pPr algn="ctr"/>
            <a:endParaRPr lang="zh-CN" altLang="en-US" sz="2000" dirty="0">
              <a:solidFill>
                <a:schemeClr val="bg1"/>
              </a:solidFill>
              <a:latin typeface="黑体" panose="02010609060101010101" pitchFamily="2" charset="-122"/>
            </a:endParaRPr>
          </a:p>
        </p:txBody>
      </p:sp>
      <p:sp>
        <p:nvSpPr>
          <p:cNvPr id="23" name="AutoShape 28"/>
          <p:cNvSpPr>
            <a:spLocks noChangeArrowheads="1"/>
          </p:cNvSpPr>
          <p:nvPr/>
        </p:nvSpPr>
        <p:spPr bwMode="auto">
          <a:xfrm>
            <a:off x="4283968" y="3665603"/>
            <a:ext cx="287337" cy="465934"/>
          </a:xfrm>
          <a:prstGeom prst="downArrow">
            <a:avLst>
              <a:gd name="adj1" fmla="val 50278"/>
              <a:gd name="adj2" fmla="val 39587"/>
            </a:avLst>
          </a:prstGeom>
          <a:gradFill rotWithShape="1">
            <a:gsLst>
              <a:gs pos="0">
                <a:srgbClr val="FF99CC">
                  <a:gamma/>
                  <a:shade val="46275"/>
                  <a:invGamma/>
                </a:srgbClr>
              </a:gs>
              <a:gs pos="50000">
                <a:srgbClr val="FF99CC">
                  <a:alpha val="86000"/>
                </a:srgbClr>
              </a:gs>
              <a:gs pos="100000">
                <a:srgbClr val="FF99CC">
                  <a:gamma/>
                  <a:shade val="46275"/>
                  <a:invGamma/>
                </a:srgbClr>
              </a:gs>
            </a:gsLst>
            <a:lin ang="5400000" scaled="1"/>
          </a:gradFill>
          <a:ln w="9525" algn="ctr">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sp>
        <p:nvSpPr>
          <p:cNvPr id="10247" name="Rectangle 22"/>
          <p:cNvSpPr/>
          <p:nvPr/>
        </p:nvSpPr>
        <p:spPr>
          <a:xfrm>
            <a:off x="3276600" y="6000750"/>
            <a:ext cx="4446588" cy="400050"/>
          </a:xfrm>
          <a:prstGeom prst="rect">
            <a:avLst/>
          </a:prstGeom>
          <a:noFill/>
          <a:ln w="9525">
            <a:noFill/>
          </a:ln>
        </p:spPr>
        <p:txBody>
          <a:bodyPr anchor="ctr" anchorCtr="0">
            <a:spAutoFit/>
          </a:bodyPr>
          <a:p>
            <a:pPr eaLnBrk="0" hangingPunct="0"/>
            <a:r>
              <a:rPr lang="zh-CN" altLang="en-US" sz="2000" b="1" dirty="0">
                <a:solidFill>
                  <a:schemeClr val="tx1"/>
                </a:solidFill>
                <a:latin typeface="黑体" panose="02010609060101010101" pitchFamily="2" charset="-122"/>
              </a:rPr>
              <a:t>资料收集与初步分析</a:t>
            </a:r>
            <a:endParaRPr lang="en-US" altLang="zh-CN" dirty="0">
              <a:latin typeface="黑体" panose="02010609060101010101" pitchFamily="2" charset="-122"/>
            </a:endParaRPr>
          </a:p>
        </p:txBody>
      </p:sp>
      <p:sp>
        <p:nvSpPr>
          <p:cNvPr id="10248" name="Text Box 20"/>
          <p:cNvSpPr txBox="1"/>
          <p:nvPr/>
        </p:nvSpPr>
        <p:spPr>
          <a:xfrm>
            <a:off x="827088" y="4141788"/>
            <a:ext cx="7416800" cy="1347787"/>
          </a:xfrm>
          <a:prstGeom prst="rect">
            <a:avLst/>
          </a:prstGeom>
          <a:solidFill>
            <a:srgbClr val="FFFFFF"/>
          </a:solidFill>
          <a:ln w="38100" cap="flat" cmpd="sng">
            <a:solidFill>
              <a:srgbClr val="FF0000"/>
            </a:solidFill>
            <a:prstDash val="solid"/>
            <a:miter/>
            <a:headEnd type="none" w="med" len="med"/>
            <a:tailEnd type="none" w="med" len="med"/>
          </a:ln>
        </p:spPr>
        <p:txBody>
          <a:bodyPr/>
          <a:p>
            <a:endParaRPr lang="zh-CN" altLang="en-US" dirty="0">
              <a:latin typeface="黑体" panose="02010609060101010101" pitchFamily="2" charset="-122"/>
            </a:endParaRPr>
          </a:p>
        </p:txBody>
      </p:sp>
      <p:sp>
        <p:nvSpPr>
          <p:cNvPr id="10249" name="Text Box 21"/>
          <p:cNvSpPr txBox="1"/>
          <p:nvPr/>
        </p:nvSpPr>
        <p:spPr>
          <a:xfrm>
            <a:off x="974725" y="4297363"/>
            <a:ext cx="1527175" cy="976312"/>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1800" b="1" dirty="0">
                <a:latin typeface="黑体" panose="02010609060101010101" pitchFamily="2" charset="-122"/>
              </a:rPr>
              <a:t>固体废物性质的判定</a:t>
            </a:r>
            <a:endParaRPr lang="zh-CN" altLang="en-US" sz="1800" b="1" dirty="0">
              <a:latin typeface="黑体" panose="02010609060101010101" pitchFamily="2" charset="-122"/>
            </a:endParaRPr>
          </a:p>
        </p:txBody>
      </p:sp>
      <p:sp>
        <p:nvSpPr>
          <p:cNvPr id="10250" name="Text Box 23"/>
          <p:cNvSpPr txBox="1"/>
          <p:nvPr/>
        </p:nvSpPr>
        <p:spPr>
          <a:xfrm>
            <a:off x="4611688" y="4276725"/>
            <a:ext cx="1800225" cy="1008063"/>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1800" b="1" dirty="0">
                <a:latin typeface="黑体" panose="02010609060101010101" pitchFamily="2" charset="-122"/>
              </a:rPr>
              <a:t>固体废物处理处置运行管理规范性初步分析</a:t>
            </a:r>
            <a:endParaRPr lang="zh-CN" altLang="en-US" sz="1800" b="1" dirty="0">
              <a:latin typeface="黑体" panose="02010609060101010101" pitchFamily="2" charset="-122"/>
            </a:endParaRPr>
          </a:p>
        </p:txBody>
      </p:sp>
      <p:sp>
        <p:nvSpPr>
          <p:cNvPr id="10251" name="Text Box 21"/>
          <p:cNvSpPr txBox="1"/>
          <p:nvPr/>
        </p:nvSpPr>
        <p:spPr>
          <a:xfrm>
            <a:off x="2646363" y="4284663"/>
            <a:ext cx="1646237" cy="989012"/>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1800" b="1" dirty="0">
                <a:latin typeface="黑体" panose="02010609060101010101" pitchFamily="2" charset="-122"/>
              </a:rPr>
              <a:t>固体废物处理处置设施合规性初步分析</a:t>
            </a:r>
            <a:endParaRPr lang="zh-CN" altLang="en-US" sz="1800" b="1" dirty="0">
              <a:latin typeface="黑体" panose="02010609060101010101" pitchFamily="2" charset="-122"/>
            </a:endParaRPr>
          </a:p>
        </p:txBody>
      </p:sp>
      <p:sp>
        <p:nvSpPr>
          <p:cNvPr id="10252" name="Text Box 23"/>
          <p:cNvSpPr txBox="1"/>
          <p:nvPr/>
        </p:nvSpPr>
        <p:spPr>
          <a:xfrm>
            <a:off x="6516688" y="4276725"/>
            <a:ext cx="1584325" cy="1008063"/>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1800" b="1" dirty="0">
                <a:latin typeface="黑体" panose="02010609060101010101" pitchFamily="2" charset="-122"/>
              </a:rPr>
              <a:t>了解环境事故和纠纷情况</a:t>
            </a:r>
            <a:endParaRPr lang="zh-CN" altLang="en-US" sz="1800" b="1" dirty="0">
              <a:latin typeface="黑体" panose="0201060906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slide(fromTop)">
                                      <p:cBhvr>
                                        <p:cTn id="7" dur="500"/>
                                        <p:tgtEl>
                                          <p:spTgt spid="23"/>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slide(fromTop)">
                                      <p:cBhvr>
                                        <p:cTn id="10"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1266" name="Group 25"/>
          <p:cNvGrpSpPr/>
          <p:nvPr/>
        </p:nvGrpSpPr>
        <p:grpSpPr>
          <a:xfrm>
            <a:off x="755650" y="468313"/>
            <a:ext cx="7200900" cy="4824412"/>
            <a:chOff x="483" y="765"/>
            <a:chExt cx="4536" cy="3039"/>
          </a:xfrm>
        </p:grpSpPr>
        <p:sp>
          <p:nvSpPr>
            <p:cNvPr id="11276" name="Text Box 20"/>
            <p:cNvSpPr txBox="1"/>
            <p:nvPr/>
          </p:nvSpPr>
          <p:spPr>
            <a:xfrm>
              <a:off x="483" y="765"/>
              <a:ext cx="4400" cy="2386"/>
            </a:xfrm>
            <a:prstGeom prst="rect">
              <a:avLst/>
            </a:prstGeom>
            <a:solidFill>
              <a:srgbClr val="FFFFFF"/>
            </a:solidFill>
            <a:ln w="38100" cap="flat" cmpd="sng">
              <a:solidFill>
                <a:srgbClr val="FF0000"/>
              </a:solidFill>
              <a:prstDash val="solid"/>
              <a:miter/>
              <a:headEnd type="none" w="med" len="med"/>
              <a:tailEnd type="none" w="med" len="med"/>
            </a:ln>
          </p:spPr>
          <p:txBody>
            <a:bodyPr/>
            <a:p>
              <a:endParaRPr lang="zh-CN" altLang="en-US" dirty="0">
                <a:latin typeface="黑体" panose="02010609060101010101" pitchFamily="2" charset="-122"/>
              </a:endParaRPr>
            </a:p>
          </p:txBody>
        </p:sp>
        <p:sp>
          <p:nvSpPr>
            <p:cNvPr id="11277" name="Text Box 21"/>
            <p:cNvSpPr txBox="1"/>
            <p:nvPr/>
          </p:nvSpPr>
          <p:spPr>
            <a:xfrm>
              <a:off x="558" y="785"/>
              <a:ext cx="2132" cy="828"/>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核实企业配套工业固体废物（含危险废物）处理处置设施相关标准最大控制距离范围内环境敏感点分布情况</a:t>
              </a:r>
              <a:endParaRPr lang="zh-CN" altLang="en-US" sz="2000" b="1" dirty="0">
                <a:latin typeface="黑体" panose="02010609060101010101" pitchFamily="2" charset="-122"/>
              </a:endParaRPr>
            </a:p>
          </p:txBody>
        </p:sp>
        <p:sp>
          <p:nvSpPr>
            <p:cNvPr id="11278" name="Text Box 23"/>
            <p:cNvSpPr txBox="1"/>
            <p:nvPr/>
          </p:nvSpPr>
          <p:spPr>
            <a:xfrm>
              <a:off x="560" y="2443"/>
              <a:ext cx="2100" cy="635"/>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核实</a:t>
              </a:r>
              <a:r>
                <a:rPr lang="en-US" altLang="en-US" sz="2000" b="1" dirty="0">
                  <a:latin typeface="黑体" panose="02010609060101010101" pitchFamily="2" charset="-122"/>
                </a:rPr>
                <a:t>“</a:t>
              </a:r>
              <a:r>
                <a:rPr lang="zh-CN" altLang="en-US" sz="2000" b="1" dirty="0">
                  <a:latin typeface="黑体" panose="02010609060101010101" pitchFamily="2" charset="-122"/>
                </a:rPr>
                <a:t>三同时</a:t>
              </a:r>
              <a:r>
                <a:rPr lang="en-US" altLang="en-US" sz="2000" b="1" dirty="0">
                  <a:latin typeface="黑体" panose="02010609060101010101" pitchFamily="2" charset="-122"/>
                </a:rPr>
                <a:t>“</a:t>
              </a:r>
              <a:r>
                <a:rPr lang="zh-CN" altLang="en-US" sz="2000" b="1" dirty="0">
                  <a:latin typeface="黑体" panose="02010609060101010101" pitchFamily="2" charset="-122"/>
                </a:rPr>
                <a:t>提出的关于固废处理处置方面整改意见的落实情况</a:t>
              </a:r>
              <a:endParaRPr lang="zh-CN" altLang="en-US" sz="2000" b="1" dirty="0">
                <a:latin typeface="黑体" panose="02010609060101010101" pitchFamily="2" charset="-122"/>
              </a:endParaRPr>
            </a:p>
          </p:txBody>
        </p:sp>
        <p:sp>
          <p:nvSpPr>
            <p:cNvPr id="11279" name="Text Box 22"/>
            <p:cNvSpPr txBox="1"/>
            <p:nvPr/>
          </p:nvSpPr>
          <p:spPr>
            <a:xfrm>
              <a:off x="2763" y="785"/>
              <a:ext cx="2104" cy="810"/>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核实一般工业固体废物和危险废物种类、产生环节、处理处置方式、处理处置量</a:t>
              </a:r>
              <a:endParaRPr lang="zh-CN" altLang="en-US" sz="2000" b="1" dirty="0">
                <a:latin typeface="黑体" panose="02010609060101010101" pitchFamily="2" charset="-122"/>
              </a:endParaRPr>
            </a:p>
          </p:txBody>
        </p:sp>
        <p:sp>
          <p:nvSpPr>
            <p:cNvPr id="11280" name="Text Box 21"/>
            <p:cNvSpPr txBox="1"/>
            <p:nvPr/>
          </p:nvSpPr>
          <p:spPr>
            <a:xfrm>
              <a:off x="564" y="1685"/>
              <a:ext cx="2115" cy="681"/>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核实一般工业固体废物和危险废物处理处置及综合利用措施</a:t>
              </a:r>
              <a:endParaRPr lang="zh-CN" altLang="en-US" sz="2000" b="1" dirty="0">
                <a:latin typeface="黑体" panose="02010609060101010101" pitchFamily="2" charset="-122"/>
              </a:endParaRPr>
            </a:p>
          </p:txBody>
        </p:sp>
        <p:sp>
          <p:nvSpPr>
            <p:cNvPr id="11281" name="Text Box 21"/>
            <p:cNvSpPr txBox="1"/>
            <p:nvPr/>
          </p:nvSpPr>
          <p:spPr>
            <a:xfrm>
              <a:off x="2763" y="1685"/>
              <a:ext cx="2104" cy="675"/>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核算企业固废产排量，分析与排污申报、许可证许可排放量的符合性</a:t>
              </a:r>
              <a:endParaRPr lang="zh-CN" altLang="en-US" sz="2000" b="1" dirty="0">
                <a:latin typeface="黑体" panose="02010609060101010101" pitchFamily="2" charset="-122"/>
              </a:endParaRPr>
            </a:p>
            <a:p>
              <a:endParaRPr lang="zh-CN" altLang="en-US" sz="2000" b="1" dirty="0">
                <a:latin typeface="黑体" panose="02010609060101010101" pitchFamily="2" charset="-122"/>
              </a:endParaRPr>
            </a:p>
          </p:txBody>
        </p:sp>
        <p:sp>
          <p:nvSpPr>
            <p:cNvPr id="11282" name="Text Box 23"/>
            <p:cNvSpPr txBox="1"/>
            <p:nvPr/>
          </p:nvSpPr>
          <p:spPr>
            <a:xfrm>
              <a:off x="2761" y="2443"/>
              <a:ext cx="2085" cy="635"/>
            </a:xfrm>
            <a:prstGeom prst="rect">
              <a:avLst/>
            </a:prstGeom>
            <a:solidFill>
              <a:srgbClr val="CC99FF"/>
            </a:solidFill>
            <a:ln w="22225" cap="rnd" cmpd="sng">
              <a:solidFill>
                <a:srgbClr val="000000"/>
              </a:solidFill>
              <a:prstDash val="sysDot"/>
              <a:miter/>
              <a:headEnd type="none" w="med" len="med"/>
              <a:tailEnd type="none" w="med" len="med"/>
            </a:ln>
          </p:spPr>
          <p:txBody>
            <a:bodyPr/>
            <a:p>
              <a:r>
                <a:rPr lang="zh-CN" altLang="en-US" sz="2000" b="1" dirty="0">
                  <a:latin typeface="黑体" panose="02010609060101010101" pitchFamily="2" charset="-122"/>
                </a:rPr>
                <a:t>查看固废和危险废物管理制定的环境管理制度和环境风险预案的完备性</a:t>
              </a:r>
              <a:endParaRPr lang="zh-CN" altLang="en-US" sz="2000" b="1" dirty="0">
                <a:latin typeface="黑体" panose="02010609060101010101" pitchFamily="2" charset="-122"/>
              </a:endParaRPr>
            </a:p>
          </p:txBody>
        </p:sp>
        <p:sp>
          <p:nvSpPr>
            <p:cNvPr id="33" name="AutoShape 28"/>
            <p:cNvSpPr>
              <a:spLocks noChangeArrowheads="1"/>
            </p:cNvSpPr>
            <p:nvPr/>
          </p:nvSpPr>
          <p:spPr bwMode="auto">
            <a:xfrm>
              <a:off x="1390" y="3162"/>
              <a:ext cx="181" cy="303"/>
            </a:xfrm>
            <a:prstGeom prst="downArrow">
              <a:avLst>
                <a:gd name="adj1" fmla="val 50278"/>
                <a:gd name="adj2" fmla="val 39587"/>
              </a:avLst>
            </a:prstGeom>
            <a:gradFill rotWithShape="1">
              <a:gsLst>
                <a:gs pos="0">
                  <a:srgbClr val="FF99CC">
                    <a:gamma/>
                    <a:shade val="46275"/>
                    <a:invGamma/>
                  </a:srgbClr>
                </a:gs>
                <a:gs pos="50000">
                  <a:srgbClr val="FF99CC">
                    <a:alpha val="86000"/>
                  </a:srgbClr>
                </a:gs>
                <a:gs pos="100000">
                  <a:srgbClr val="FF99CC">
                    <a:gamma/>
                    <a:shade val="46275"/>
                    <a:invGamma/>
                  </a:srgbClr>
                </a:gs>
              </a:gsLst>
              <a:lin ang="5400000" scaled="1"/>
            </a:gradFill>
            <a:ln w="9525" algn="ctr">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grpSp>
          <p:nvGrpSpPr>
            <p:cNvPr id="11286" name="AutoShape 28"/>
            <p:cNvGrpSpPr/>
            <p:nvPr/>
          </p:nvGrpSpPr>
          <p:grpSpPr>
            <a:xfrm>
              <a:off x="3089" y="3252"/>
              <a:ext cx="300" cy="476"/>
              <a:chOff x="3089" y="3252"/>
              <a:chExt cx="300" cy="476"/>
            </a:xfrm>
          </p:grpSpPr>
          <p:pic>
            <p:nvPicPr>
              <p:cNvPr id="11288" name="AutoShape 28"/>
              <p:cNvPicPr/>
              <p:nvPr/>
            </p:nvPicPr>
            <p:blipFill>
              <a:blip r:embed="rId1"/>
              <a:stretch>
                <a:fillRect/>
              </a:stretch>
            </p:blipFill>
            <p:spPr>
              <a:xfrm rot="5400000">
                <a:off x="3135" y="3494"/>
                <a:ext cx="188" cy="280"/>
              </a:xfrm>
              <a:prstGeom prst="rect">
                <a:avLst/>
              </a:prstGeom>
              <a:noFill/>
              <a:ln w="9525">
                <a:noFill/>
              </a:ln>
            </p:spPr>
          </p:pic>
          <p:sp>
            <p:nvSpPr>
              <p:cNvPr id="11289" name="Text Box 18"/>
              <p:cNvSpPr txBox="1"/>
              <p:nvPr/>
            </p:nvSpPr>
            <p:spPr>
              <a:xfrm rot="10800000">
                <a:off x="3273" y="3252"/>
                <a:ext cx="116" cy="288"/>
              </a:xfrm>
              <a:prstGeom prst="rect">
                <a:avLst/>
              </a:prstGeom>
              <a:noFill/>
              <a:ln w="9525">
                <a:noFill/>
              </a:ln>
            </p:spPr>
            <p:txBody>
              <a:bodyPr rot="10800000" anchor="ctr" anchorCtr="0">
                <a:spAutoFit/>
              </a:bodyPr>
              <a:p>
                <a:endParaRPr lang="zh-CN" altLang="en-US" dirty="0">
                  <a:latin typeface="黑体" panose="02010609060101010101" pitchFamily="2" charset="-122"/>
                  <a:ea typeface="黑体" panose="02010609060101010101" pitchFamily="2" charset="-122"/>
                </a:endParaRPr>
              </a:p>
            </p:txBody>
          </p:sp>
        </p:grpSp>
        <p:sp>
          <p:nvSpPr>
            <p:cNvPr id="11287" name="Text Box 16"/>
            <p:cNvSpPr txBox="1"/>
            <p:nvPr/>
          </p:nvSpPr>
          <p:spPr>
            <a:xfrm>
              <a:off x="3386" y="3488"/>
              <a:ext cx="1633" cy="316"/>
            </a:xfrm>
            <a:prstGeom prst="rect">
              <a:avLst/>
            </a:prstGeom>
            <a:solidFill>
              <a:srgbClr val="0000FF"/>
            </a:solidFill>
            <a:ln w="22225" cap="flat" cmpd="sng">
              <a:solidFill>
                <a:srgbClr val="FF6600"/>
              </a:solidFill>
              <a:prstDash val="solid"/>
              <a:miter/>
              <a:headEnd type="none" w="med" len="med"/>
              <a:tailEnd type="none" w="med" len="med"/>
            </a:ln>
          </p:spPr>
          <p:txBody>
            <a:bodyPr/>
            <a:p>
              <a:pPr algn="ctr"/>
              <a:r>
                <a:rPr lang="zh-CN" altLang="en-US" sz="2000" b="1" dirty="0">
                  <a:solidFill>
                    <a:schemeClr val="bg1"/>
                  </a:solidFill>
                  <a:latin typeface="黑体" panose="02010609060101010101" pitchFamily="2" charset="-122"/>
                </a:rPr>
                <a:t>企业整改情况及承诺</a:t>
              </a:r>
              <a:endParaRPr lang="zh-CN" altLang="en-US" sz="2000" b="1" dirty="0">
                <a:solidFill>
                  <a:schemeClr val="bg1"/>
                </a:solidFill>
                <a:latin typeface="黑体" panose="02010609060101010101" pitchFamily="2" charset="-122"/>
              </a:endParaRPr>
            </a:p>
          </p:txBody>
        </p:sp>
      </p:grpSp>
      <p:sp>
        <p:nvSpPr>
          <p:cNvPr id="11267" name="Rectangle 24"/>
          <p:cNvSpPr/>
          <p:nvPr/>
        </p:nvSpPr>
        <p:spPr>
          <a:xfrm>
            <a:off x="3348038" y="6308725"/>
            <a:ext cx="2506662" cy="400050"/>
          </a:xfrm>
          <a:prstGeom prst="rect">
            <a:avLst/>
          </a:prstGeom>
          <a:noFill/>
          <a:ln w="9525">
            <a:noFill/>
          </a:ln>
        </p:spPr>
        <p:txBody>
          <a:bodyPr wrap="none" anchor="ctr" anchorCtr="0">
            <a:spAutoFit/>
          </a:bodyPr>
          <a:p>
            <a:pPr algn="ctr" eaLnBrk="0" hangingPunct="0"/>
            <a:r>
              <a:rPr lang="zh-CN" altLang="en-US" sz="2000" b="1" dirty="0">
                <a:solidFill>
                  <a:schemeClr val="tx1"/>
                </a:solidFill>
                <a:latin typeface="黑体" panose="02010609060101010101" pitchFamily="2" charset="-122"/>
              </a:rPr>
              <a:t>现场核查及报告编制</a:t>
            </a:r>
            <a:endParaRPr lang="zh-CN" altLang="en-US" sz="2000" b="1" dirty="0">
              <a:solidFill>
                <a:schemeClr val="tx1"/>
              </a:solidFill>
              <a:latin typeface="黑体" panose="02010609060101010101" pitchFamily="2" charset="-122"/>
            </a:endParaRPr>
          </a:p>
        </p:txBody>
      </p:sp>
      <p:sp>
        <p:nvSpPr>
          <p:cNvPr id="11268" name="Oval 25"/>
          <p:cNvSpPr/>
          <p:nvPr/>
        </p:nvSpPr>
        <p:spPr>
          <a:xfrm>
            <a:off x="755650" y="4773613"/>
            <a:ext cx="4103688" cy="541337"/>
          </a:xfrm>
          <a:prstGeom prst="ellipse">
            <a:avLst/>
          </a:prstGeom>
          <a:solidFill>
            <a:srgbClr val="CCFFFF"/>
          </a:solidFill>
          <a:ln w="22225" cap="flat" cmpd="sng">
            <a:solidFill>
              <a:srgbClr val="000000"/>
            </a:solidFill>
            <a:prstDash val="solid"/>
            <a:headEnd type="none" w="med" len="med"/>
            <a:tailEnd type="none" w="med" len="med"/>
          </a:ln>
        </p:spPr>
        <p:txBody>
          <a:bodyPr/>
          <a:p>
            <a:pPr algn="ctr"/>
            <a:r>
              <a:rPr lang="zh-CN" altLang="en-US" sz="2000" dirty="0">
                <a:latin typeface="黑体" panose="02010609060101010101" pitchFamily="2" charset="-122"/>
              </a:rPr>
              <a:t>存在问题与整改建议</a:t>
            </a:r>
            <a:endParaRPr lang="zh-CN" altLang="en-US" sz="2000" dirty="0">
              <a:latin typeface="黑体" panose="02010609060101010101" pitchFamily="2" charset="-122"/>
            </a:endParaRPr>
          </a:p>
        </p:txBody>
      </p:sp>
      <p:sp>
        <p:nvSpPr>
          <p:cNvPr id="21" name="AutoShape 28"/>
          <p:cNvSpPr>
            <a:spLocks noChangeArrowheads="1"/>
          </p:cNvSpPr>
          <p:nvPr/>
        </p:nvSpPr>
        <p:spPr bwMode="auto">
          <a:xfrm>
            <a:off x="2587654" y="5292820"/>
            <a:ext cx="287338" cy="481013"/>
          </a:xfrm>
          <a:prstGeom prst="downArrow">
            <a:avLst>
              <a:gd name="adj1" fmla="val 50278"/>
              <a:gd name="adj2" fmla="val 39587"/>
            </a:avLst>
          </a:prstGeom>
          <a:gradFill rotWithShape="1">
            <a:gsLst>
              <a:gs pos="0">
                <a:srgbClr val="FF99CC">
                  <a:gamma/>
                  <a:shade val="46275"/>
                  <a:invGamma/>
                </a:srgbClr>
              </a:gs>
              <a:gs pos="50000">
                <a:srgbClr val="FF99CC">
                  <a:alpha val="86000"/>
                </a:srgbClr>
              </a:gs>
              <a:gs pos="100000">
                <a:srgbClr val="FF99CC">
                  <a:gamma/>
                  <a:shade val="46275"/>
                  <a:invGamma/>
                </a:srgbClr>
              </a:gs>
            </a:gsLst>
            <a:lin ang="5400000" scaled="1"/>
          </a:gradFill>
          <a:ln w="9525" algn="ctr">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sp>
        <p:nvSpPr>
          <p:cNvPr id="22" name="AutoShape 28"/>
          <p:cNvSpPr>
            <a:spLocks noChangeArrowheads="1"/>
          </p:cNvSpPr>
          <p:nvPr/>
        </p:nvSpPr>
        <p:spPr bwMode="auto">
          <a:xfrm>
            <a:off x="6510216" y="5292820"/>
            <a:ext cx="287338" cy="481013"/>
          </a:xfrm>
          <a:prstGeom prst="downArrow">
            <a:avLst>
              <a:gd name="adj1" fmla="val 50278"/>
              <a:gd name="adj2" fmla="val 39587"/>
            </a:avLst>
          </a:prstGeom>
          <a:gradFill rotWithShape="1">
            <a:gsLst>
              <a:gs pos="0">
                <a:srgbClr val="FF99CC">
                  <a:gamma/>
                  <a:shade val="46275"/>
                  <a:invGamma/>
                </a:srgbClr>
              </a:gs>
              <a:gs pos="50000">
                <a:srgbClr val="FF99CC">
                  <a:alpha val="86000"/>
                </a:srgbClr>
              </a:gs>
              <a:gs pos="100000">
                <a:srgbClr val="FF99CC">
                  <a:gamma/>
                  <a:shade val="46275"/>
                  <a:invGamma/>
                </a:srgbClr>
              </a:gs>
            </a:gsLst>
            <a:lin ang="5400000" scaled="1"/>
          </a:gradFill>
          <a:ln w="9525" algn="ctr">
            <a:noFill/>
            <a:miter lim="800000"/>
          </a:ln>
          <a:effec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2400" b="0" i="0" u="none" strike="noStrike" kern="1200" cap="none" spc="0" normalizeH="0" baseline="0" noProof="0">
              <a:ln>
                <a:noFill/>
              </a:ln>
              <a:solidFill>
                <a:srgbClr val="000066"/>
              </a:solidFill>
              <a:effectLst/>
              <a:uLnTx/>
              <a:uFillTx/>
              <a:latin typeface="黑体" panose="02010609060101010101" pitchFamily="2" charset="-122"/>
              <a:ea typeface="黑体" panose="02010609060101010101" pitchFamily="2" charset="-122"/>
              <a:cs typeface="+mn-cs"/>
            </a:endParaRPr>
          </a:p>
        </p:txBody>
      </p:sp>
      <p:sp>
        <p:nvSpPr>
          <p:cNvPr id="11275" name="Text Box 16"/>
          <p:cNvSpPr txBox="1"/>
          <p:nvPr/>
        </p:nvSpPr>
        <p:spPr>
          <a:xfrm>
            <a:off x="2555875" y="5780088"/>
            <a:ext cx="4248150" cy="385762"/>
          </a:xfrm>
          <a:prstGeom prst="rect">
            <a:avLst/>
          </a:prstGeom>
          <a:solidFill>
            <a:srgbClr val="0000FF"/>
          </a:solidFill>
          <a:ln w="22225" cap="flat" cmpd="sng">
            <a:solidFill>
              <a:srgbClr val="FF6600"/>
            </a:solidFill>
            <a:prstDash val="solid"/>
            <a:miter/>
            <a:headEnd type="none" w="med" len="med"/>
            <a:tailEnd type="none" w="med" len="med"/>
          </a:ln>
        </p:spPr>
        <p:txBody>
          <a:bodyPr/>
          <a:p>
            <a:pPr algn="ctr"/>
            <a:r>
              <a:rPr lang="zh-CN" altLang="en-US" sz="2000" b="1" dirty="0">
                <a:solidFill>
                  <a:schemeClr val="bg1"/>
                </a:solidFill>
                <a:latin typeface="黑体" panose="02010609060101010101" pitchFamily="2" charset="-122"/>
              </a:rPr>
              <a:t>报告编制</a:t>
            </a:r>
            <a:endParaRPr lang="zh-CN" altLang="en-US" sz="2000" b="1" dirty="0">
              <a:solidFill>
                <a:schemeClr val="bg1"/>
              </a:solidFill>
              <a:latin typeface="黑体" panose="02010609060101010101" pitchFamily="2" charset="-122"/>
            </a:endParaRPr>
          </a:p>
        </p:txBody>
      </p:sp>
    </p:spTree>
  </p:cSld>
  <p:clrMapOvr>
    <a:masterClrMapping/>
  </p:clrMapOvr>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0.xml><?xml version="1.0" encoding="utf-8"?>
<p:tagLst xmlns:p="http://schemas.openxmlformats.org/presentationml/2006/main">
  <p:tag name="KSO_WM_UNIT_FILL_FORE_SCHEMECOLOR_INDEX_BRIGHTNESS" val="0"/>
  <p:tag name="KSO_WM_UNIT_FILL_FORE_SCHEMECOLOR_INDEX" val="9"/>
  <p:tag name="KSO_WM_UNIT_FILL_TYPE" val="1"/>
  <p:tag name="KSO_WM_UNIT_LINE_FORE_SCHEMECOLOR_INDEX_BRIGHTNESS" val="0"/>
  <p:tag name="KSO_WM_UNIT_LINE_FORE_SCHEMECOLOR_INDEX" val="2"/>
  <p:tag name="KSO_WM_UNIT_LINE_FILL_TYPE" val="2"/>
  <p:tag name="KSO_WM_UNIT_TEXT_FILL_FORE_SCHEMECOLOR_INDEX_BRIGHTNESS" val="0"/>
  <p:tag name="KSO_WM_UNIT_TEXT_FILL_FORE_SCHEMECOLOR_INDEX" val="14"/>
  <p:tag name="KSO_WM_UNIT_TEXT_FILL_TYPE" val="1"/>
</p:tagLst>
</file>

<file path=ppt/tags/tag11.xml><?xml version="1.0" encoding="utf-8"?>
<p:tagLst xmlns:p="http://schemas.openxmlformats.org/presentationml/2006/main">
  <p:tag name="KSO_WM_UNIT_FILL_FORE_SCHEMECOLOR_INDEX_BRIGHTNESS" val="0"/>
  <p:tag name="KSO_WM_UNIT_FILL_FORE_SCHEMECOLOR_INDEX" val="6"/>
  <p:tag name="KSO_WM_UNIT_FILL_TYPE" val="1"/>
  <p:tag name="KSO_WM_UNIT_LINE_FORE_SCHEMECOLOR_INDEX_BRIGHTNESS" val="0"/>
  <p:tag name="KSO_WM_UNIT_LINE_FORE_SCHEMECOLOR_INDEX" val="2"/>
  <p:tag name="KSO_WM_UNIT_LINE_FILL_TYPE" val="2"/>
  <p:tag name="KSO_WM_UNIT_TEXT_FILL_FORE_SCHEMECOLOR_INDEX_BRIGHTNESS" val="0"/>
  <p:tag name="KSO_WM_UNIT_TEXT_FILL_FORE_SCHEMECOLOR_INDEX" val="14"/>
  <p:tag name="KSO_WM_UNIT_TEXT_FILL_TYPE" val="1"/>
</p:tagLst>
</file>

<file path=ppt/tags/tag12.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3621_34*a*1"/>
  <p:tag name="KSO_WM_TEMPLATE_CATEGORY" val="custom"/>
  <p:tag name="KSO_WM_TEMPLATE_INDEX" val="20203621"/>
  <p:tag name="KSO_WM_UNIT_LAYERLEVEL" val="1"/>
  <p:tag name="KSO_WM_TAG_VERSION" val="1.0"/>
  <p:tag name="KSO_WM_BEAUTIFY_FLAG" val="#wm#"/>
  <p:tag name="KSO_WM_UNIT_PRESET_TEXT" val="感谢观看"/>
</p:tagLst>
</file>

<file path=ppt/tags/tag13.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25"/>
  <p:tag name="KSO_WM_UNIT_TEXT_FILL_FORE_SCHEMECOLOR_INDEX" val="9"/>
  <p:tag name="KSO_WM_UNIT_TEXT_FILL_TYPE" val="1"/>
</p:tagLst>
</file>

<file path=ppt/tags/tag15.xml><?xml version="1.0" encoding="utf-8"?>
<p:tagLst xmlns:p="http://schemas.openxmlformats.org/presentationml/2006/main">
  <p:tag name="KSO_WM_UNIT_TEXT_FILL_FORE_SCHEMECOLOR_INDEX_BRIGHTNESS" val="-0.25"/>
  <p:tag name="KSO_WM_UNIT_TEXT_FILL_FORE_SCHEMECOLOR_INDEX" val="9"/>
  <p:tag name="KSO_WM_UNIT_TEXT_FILL_TYPE" val="1"/>
</p:tagLst>
</file>

<file path=ppt/tags/tag16.xml><?xml version="1.0" encoding="utf-8"?>
<p:tagLst xmlns:p="http://schemas.openxmlformats.org/presentationml/2006/main">
  <p:tag name="KSO_WM_SLIDE_ID" val="custom20203621_34"/>
  <p:tag name="KSO_WM_TEMPLATE_SUBCATEGORY" val="0"/>
  <p:tag name="KSO_WM_TEMPLATE_MASTER_TYPE" val="1"/>
  <p:tag name="KSO_WM_TEMPLATE_COLOR_TYPE" val="1"/>
  <p:tag name="KSO_WM_SLIDE_TYPE" val="endPage"/>
  <p:tag name="KSO_WM_SLIDE_SUBTYPE" val="pureTxt"/>
  <p:tag name="KSO_WM_SLIDE_ITEM_CNT" val="0"/>
  <p:tag name="KSO_WM_SLIDE_INDEX" val="34"/>
  <p:tag name="KSO_WM_TAG_VERSION" val="1.0"/>
  <p:tag name="KSO_WM_BEAUTIFY_FLAG" val="#wm#"/>
  <p:tag name="KSO_WM_TEMPLATE_CATEGORY" val="custom"/>
  <p:tag name="KSO_WM_TEMPLATE_INDEX" val="20203621"/>
  <p:tag name="KSO_WM_SLIDE_LAYOUT" val="a_b"/>
  <p:tag name="KSO_WM_SLIDE_LAYOUT_CNT" val="1_1"/>
  <p:tag name="KSO_WM_SPECIAL_SOURCE" val="bdnull"/>
</p:tagLst>
</file>

<file path=ppt/tags/tag17.xml><?xml version="1.0" encoding="utf-8"?>
<p:tagLst xmlns:p="http://schemas.openxmlformats.org/presentationml/2006/main">
  <p:tag name="commondata" val="eyJoZGlkIjoiM2Q4Y2M0MTAxMGRmZTZkMWUzZjg0NGZmZDVmMDc3NjUifQ=="/>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UNIT_FILL_FORE_SCHEMECOLOR_INDEX_BRIGHTNESS" val="-0.25"/>
  <p:tag name="KSO_WM_UNIT_FILL_FORE_SCHEMECOLOR_INDEX" val="7"/>
  <p:tag name="KSO_WM_UNIT_FILL_TYPE" val="1"/>
  <p:tag name="KSO_WM_UNIT_TEXT_FILL_FORE_SCHEMECOLOR_INDEX_BRIGHTNESS" val="-0.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
  <p:tag name="KSO_WM_UNIT_FILL_FORE_SCHEMECOLOR_INDEX" val="8"/>
  <p:tag name="KSO_WM_UNIT_FILL_TYPE" val="1"/>
  <p:tag name="KSO_WM_UNIT_LINE_FORE_SCHEMECOLOR_INDEX_BRIGHTNESS" val="0"/>
  <p:tag name="KSO_WM_UNIT_LINE_FORE_SCHEMECOLOR_INDEX" val="2"/>
  <p:tag name="KSO_WM_UNIT_LINE_FILL_TYPE" val="2"/>
  <p:tag name="KSO_WM_UNIT_TEXT_FILL_FORE_SCHEMECOLOR_INDEX_BRIGHTNESS" val="0"/>
  <p:tag name="KSO_WM_UNIT_TEXT_FILL_FORE_SCHEMECOLOR_INDEX" val="14"/>
  <p:tag name="KSO_WM_UNIT_TEXT_FILL_TYPE" val="1"/>
</p:tagLst>
</file>

<file path=ppt/theme/theme1.xml><?xml version="1.0" encoding="utf-8"?>
<a:theme xmlns:a="http://schemas.openxmlformats.org/drawingml/2006/main" name="Edge">
  <a:themeElements>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spPr>
      <a:bodyPr vert="horz" wrap="square" lIns="91440" tIns="45720" rIns="91440" bIns="45720" numCol="1" anchor="t" anchorCtr="0" compatLnSpc="1">
        <a:spAutoFit/>
      </a:bodyPr>
      <a:lstStyle>
        <a:defPPr marL="0" marR="0" indent="0" algn="l" defTabSz="914400" rtl="0" eaLnBrk="0" fontAlgn="base" latinLnBrk="0" hangingPunct="0">
          <a:lnSpc>
            <a:spcPct val="100000"/>
          </a:lnSpc>
          <a:spcBef>
            <a:spcPct val="0"/>
          </a:spcBef>
          <a:spcAft>
            <a:spcPct val="0"/>
          </a:spcAft>
          <a:buClrTx/>
          <a:buSzTx/>
          <a:buFontTx/>
          <a:buNone/>
          <a:defRPr kumimoji="1" lang="zh-CN" altLang="en-US" sz="2400" b="0" i="0" u="none" strike="noStrike" cap="none" normalizeH="0" baseline="0" smtClean="0">
            <a:ln>
              <a:noFill/>
            </a:ln>
            <a:solidFill>
              <a:srgbClr val="000066"/>
            </a:solidFill>
            <a:effectLst/>
            <a:latin typeface="黑体" panose="02010609060101010101" pitchFamily="2" charset="-122"/>
            <a:ea typeface="黑体" panose="02010609060101010101" pitchFamily="2" charset="-122"/>
          </a:defRPr>
        </a:defPPr>
      </a:lstStyle>
    </a:spDef>
    <a:lnDef>
      <a:spPr bwMode="auto">
        <a:noFill/>
        <a:ln w="9525" cap="flat" cmpd="sng" algn="ctr">
          <a:noFill/>
          <a:prstDash val="solid"/>
          <a:round/>
          <a:headEnd type="none" w="med" len="med"/>
          <a:tailEnd type="arrow"/>
        </a:ln>
      </a:spPr>
      <a:body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8642</Words>
  <Application>WPS 演示</Application>
  <PresentationFormat>全屏显示(4:3)</PresentationFormat>
  <Paragraphs>1175</Paragraphs>
  <Slides>31</Slides>
  <Notes>2</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31</vt:i4>
      </vt:variant>
    </vt:vector>
  </HeadingPairs>
  <TitlesOfParts>
    <vt:vector size="48" baseType="lpstr">
      <vt:lpstr>Arial</vt:lpstr>
      <vt:lpstr>宋体</vt:lpstr>
      <vt:lpstr>Wingdings</vt:lpstr>
      <vt:lpstr>黑体</vt:lpstr>
      <vt:lpstr>Garamond</vt:lpstr>
      <vt:lpstr>Calibri</vt:lpstr>
      <vt:lpstr>楷体_GB2312</vt:lpstr>
      <vt:lpstr>新宋体</vt:lpstr>
      <vt:lpstr>Times New Roman</vt:lpstr>
      <vt:lpstr>华文中宋</vt:lpstr>
      <vt:lpstr>楷体</vt:lpstr>
      <vt:lpstr>微软雅黑</vt:lpstr>
      <vt:lpstr>Arial Unicode MS</vt:lpstr>
      <vt:lpstr>Times New Roman</vt:lpstr>
      <vt:lpstr>Calibri</vt:lpstr>
      <vt:lpstr>汉仪旗黑-85S</vt:lpstr>
      <vt:lpstr>Edge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感谢聆听</vt:lpstr>
    </vt:vector>
  </TitlesOfParts>
  <Company>nsfc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高浊高铁高锰矿井水中污染物 去除机理与处理工艺研究</dc:title>
  <dc:creator>nsfc</dc:creator>
  <cp:lastModifiedBy>玲俐</cp:lastModifiedBy>
  <cp:revision>1104</cp:revision>
  <dcterms:created xsi:type="dcterms:W3CDTF">2007-12-16T11:14:51Z</dcterms:created>
  <dcterms:modified xsi:type="dcterms:W3CDTF">2024-06-03T02:49:20Z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ED4B529B05054F7CA4E1C42704A6D68C_13</vt:lpwstr>
  </property>
  <property fmtid="{D5CDD505-2E9C-101B-9397-08002B2CF9AE}" pid="3" name="KSOProductBuildVer">
    <vt:lpwstr>2052-12.1.0.16929</vt:lpwstr>
  </property>
</Properties>
</file>