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sldIdLst>
    <p:sldId id="318" r:id="rId5"/>
    <p:sldId id="350"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51" r:id="rId37"/>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9" d="100"/>
          <a:sy n="59" d="100"/>
        </p:scale>
        <p:origin x="940"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2" Type="http://schemas.openxmlformats.org/officeDocument/2006/relationships/tags" Target="tags/tag524.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27311" y="5"/>
            <a:ext cx="12429370"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等腰三角形 11"/>
          <p:cNvSpPr/>
          <p:nvPr userDrawn="1">
            <p:custDataLst>
              <p:tags r:id="rId7"/>
            </p:custDataLst>
          </p:nvPr>
        </p:nvSpPr>
        <p:spPr>
          <a:xfrm rot="16200000">
            <a:off x="7826138" y="2492134"/>
            <a:ext cx="997432" cy="773430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001597" y="5613400"/>
            <a:ext cx="8190403"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nvGrpSpPr>
          <p:cNvPr id="10" name="组合 9"/>
          <p:cNvGrpSpPr/>
          <p:nvPr userDrawn="1">
            <p:custDataLst>
              <p:tags r:id="rId5"/>
            </p:custDataLst>
          </p:nvPr>
        </p:nvGrpSpPr>
        <p:grpSpPr>
          <a:xfrm>
            <a:off x="5187002" y="2377388"/>
            <a:ext cx="570170" cy="707886"/>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grpSp>
        <p:nvGrpSpPr>
          <p:cNvPr id="14" name="组合 13"/>
          <p:cNvGrpSpPr/>
          <p:nvPr userDrawn="1">
            <p:custDataLst>
              <p:tags r:id="rId8"/>
            </p:custDataLst>
          </p:nvPr>
        </p:nvGrpSpPr>
        <p:grpSpPr>
          <a:xfrm rot="10800000">
            <a:off x="-1" y="0"/>
            <a:ext cx="12192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sp>
        <p:nvSpPr>
          <p:cNvPr id="2" name="标题 1"/>
          <p:cNvSpPr>
            <a:spLocks noGrp="1"/>
          </p:cNvSpPr>
          <p:nvPr>
            <p:ph type="title" hasCustomPrompt="1"/>
            <p:custDataLst>
              <p:tags r:id="rId11"/>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p:txBody>
          <a:bodyPr>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608342" y="5053054"/>
            <a:ext cx="1583658"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4823460"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a typeface="微软雅黑" panose="020B0503020204020204" charset="-122"/>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5921829" y="0"/>
            <a:ext cx="6270171"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5921829" y="0"/>
            <a:ext cx="6270171"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13" name="矩形 12"/>
          <p:cNvSpPr/>
          <p:nvPr userDrawn="1">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4001597" y="6045200"/>
            <a:ext cx="8190403"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5457825"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18" name="组合 17"/>
          <p:cNvGrpSpPr/>
          <p:nvPr userDrawn="1">
            <p:custDataLst>
              <p:tags r:id="rId6"/>
            </p:custDataLst>
          </p:nvPr>
        </p:nvGrpSpPr>
        <p:grpSpPr>
          <a:xfrm>
            <a:off x="6734175" y="5323840"/>
            <a:ext cx="5457825"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2.png"/><Relationship Id="rId25" Type="http://schemas.openxmlformats.org/officeDocument/2006/relationships/tags" Target="../tags/tag160.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slideLayout" Target="../slideLayouts/slideLayout13.xml"/><Relationship Id="rId19" Type="http://schemas.openxmlformats.org/officeDocument/2006/relationships/image" Target="../media/image1.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image" Target="../media/image2.png"/><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3.jpeg"/><Relationship Id="rId2" Type="http://schemas.openxmlformats.org/officeDocument/2006/relationships/tags" Target="../tags/tag169.xml"/><Relationship Id="rId1" Type="http://schemas.openxmlformats.org/officeDocument/2006/relationships/tags" Target="../tags/tag168.xml"/></Relationships>
</file>

<file path=ppt/slides/_rels/slide10.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3" Type="http://schemas.openxmlformats.org/officeDocument/2006/relationships/slideLayout" Target="../slideLayouts/slideLayout18.xml"/><Relationship Id="rId22" Type="http://schemas.openxmlformats.org/officeDocument/2006/relationships/tags" Target="../tags/tag291.xml"/><Relationship Id="rId21" Type="http://schemas.openxmlformats.org/officeDocument/2006/relationships/tags" Target="../tags/tag290.xml"/><Relationship Id="rId20" Type="http://schemas.openxmlformats.org/officeDocument/2006/relationships/tags" Target="../tags/tag289.xml"/><Relationship Id="rId2" Type="http://schemas.openxmlformats.org/officeDocument/2006/relationships/tags" Target="../tags/tag272.xml"/><Relationship Id="rId19" Type="http://schemas.openxmlformats.org/officeDocument/2006/relationships/tags" Target="../tags/tag288.xml"/><Relationship Id="rId18" Type="http://schemas.openxmlformats.org/officeDocument/2006/relationships/tags" Target="../tags/tag287.xml"/><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image" Target="../media/image13.jpeg"/><Relationship Id="rId1" Type="http://schemas.openxmlformats.org/officeDocument/2006/relationships/tags" Target="../tags/tag27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2.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tags" Target="../tags/tag301.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2" Type="http://schemas.openxmlformats.org/officeDocument/2006/relationships/slideLayout" Target="../slideLayouts/slideLayout18.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6.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10.xml"/><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image" Target="../media/image17.jpeg"/><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5.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2" Type="http://schemas.openxmlformats.org/officeDocument/2006/relationships/slideLayout" Target="../slideLayouts/slideLayout18.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5.xml"/></Relationships>
</file>

<file path=ppt/slides/_rels/slide16.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2" Type="http://schemas.openxmlformats.org/officeDocument/2006/relationships/slideLayout" Target="../slideLayouts/slideLayout18.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3.xml"/></Relationships>
</file>

<file path=ppt/slides/_rels/slide17.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5" Type="http://schemas.openxmlformats.org/officeDocument/2006/relationships/slideLayout" Target="../slideLayouts/slideLayout18.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image" Target="../media/image26.jpeg"/><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tags" Target="../tags/tag331.xml"/></Relationships>
</file>

<file path=ppt/slides/_rels/slide18.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image" Target="../media/image27.jpeg"/><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6" Type="http://schemas.openxmlformats.org/officeDocument/2006/relationships/slideLayout" Target="../slideLayouts/slideLayout18.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image" Target="../media/image29.jpeg"/><Relationship Id="rId1" Type="http://schemas.openxmlformats.org/officeDocument/2006/relationships/tags" Target="../tags/tag342.xml"/></Relationships>
</file>

<file path=ppt/slides/_rels/slide19.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5" Type="http://schemas.openxmlformats.org/officeDocument/2006/relationships/slideLayout" Target="../slideLayouts/slideLayout18.xml"/><Relationship Id="rId14" Type="http://schemas.openxmlformats.org/officeDocument/2006/relationships/tags" Target="../tags/tag364.xml"/><Relationship Id="rId13" Type="http://schemas.openxmlformats.org/officeDocument/2006/relationships/tags" Target="../tags/tag363.xml"/><Relationship Id="rId12" Type="http://schemas.openxmlformats.org/officeDocument/2006/relationships/image" Target="../media/image32.jpeg"/><Relationship Id="rId11" Type="http://schemas.openxmlformats.org/officeDocument/2006/relationships/image" Target="../media/image31.jpeg"/><Relationship Id="rId10" Type="http://schemas.openxmlformats.org/officeDocument/2006/relationships/image" Target="../media/image30.jpeg"/><Relationship Id="rId1" Type="http://schemas.openxmlformats.org/officeDocument/2006/relationships/tags" Target="../tags/tag35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17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7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s>
</file>

<file path=ppt/slides/_rels/slide21.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6" Type="http://schemas.openxmlformats.org/officeDocument/2006/relationships/slideLayout" Target="../slideLayouts/slideLayout18.xml"/><Relationship Id="rId15" Type="http://schemas.openxmlformats.org/officeDocument/2006/relationships/tags" Target="../tags/tag381.xml"/><Relationship Id="rId14" Type="http://schemas.openxmlformats.org/officeDocument/2006/relationships/tags" Target="../tags/tag380.xml"/><Relationship Id="rId13" Type="http://schemas.openxmlformats.org/officeDocument/2006/relationships/image" Target="../media/image35.jpeg"/><Relationship Id="rId12" Type="http://schemas.openxmlformats.org/officeDocument/2006/relationships/image" Target="../media/image34.jpeg"/><Relationship Id="rId11" Type="http://schemas.openxmlformats.org/officeDocument/2006/relationships/image" Target="../media/image33.jpeg"/><Relationship Id="rId10" Type="http://schemas.openxmlformats.org/officeDocument/2006/relationships/tags" Target="../tags/tag379.xml"/><Relationship Id="rId1" Type="http://schemas.openxmlformats.org/officeDocument/2006/relationships/tags" Target="../tags/tag370.xml"/></Relationships>
</file>

<file path=ppt/slides/_rels/slide22.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2" Type="http://schemas.openxmlformats.org/officeDocument/2006/relationships/slideLayout" Target="../slideLayouts/slideLayout18.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tags" Target="../tags/tag38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24.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6" Type="http://schemas.openxmlformats.org/officeDocument/2006/relationships/slideLayout" Target="../slideLayouts/slideLayout18.xml"/><Relationship Id="rId55" Type="http://schemas.openxmlformats.org/officeDocument/2006/relationships/tags" Target="../tags/tag448.xml"/><Relationship Id="rId54" Type="http://schemas.openxmlformats.org/officeDocument/2006/relationships/tags" Target="../tags/tag447.xml"/><Relationship Id="rId53" Type="http://schemas.openxmlformats.org/officeDocument/2006/relationships/tags" Target="../tags/tag446.xml"/><Relationship Id="rId52" Type="http://schemas.openxmlformats.org/officeDocument/2006/relationships/tags" Target="../tags/tag445.xml"/><Relationship Id="rId51" Type="http://schemas.openxmlformats.org/officeDocument/2006/relationships/tags" Target="../tags/tag444.xml"/><Relationship Id="rId50" Type="http://schemas.openxmlformats.org/officeDocument/2006/relationships/tags" Target="../tags/tag443.xml"/><Relationship Id="rId5" Type="http://schemas.openxmlformats.org/officeDocument/2006/relationships/tags" Target="../tags/tag398.xml"/><Relationship Id="rId49" Type="http://schemas.openxmlformats.org/officeDocument/2006/relationships/tags" Target="../tags/tag442.xml"/><Relationship Id="rId48" Type="http://schemas.openxmlformats.org/officeDocument/2006/relationships/tags" Target="../tags/tag441.xml"/><Relationship Id="rId47" Type="http://schemas.openxmlformats.org/officeDocument/2006/relationships/tags" Target="../tags/tag440.xml"/><Relationship Id="rId46" Type="http://schemas.openxmlformats.org/officeDocument/2006/relationships/tags" Target="../tags/tag439.xml"/><Relationship Id="rId45" Type="http://schemas.openxmlformats.org/officeDocument/2006/relationships/tags" Target="../tags/tag438.xml"/><Relationship Id="rId44" Type="http://schemas.openxmlformats.org/officeDocument/2006/relationships/tags" Target="../tags/tag437.xml"/><Relationship Id="rId43" Type="http://schemas.openxmlformats.org/officeDocument/2006/relationships/tags" Target="../tags/tag436.xml"/><Relationship Id="rId42" Type="http://schemas.openxmlformats.org/officeDocument/2006/relationships/tags" Target="../tags/tag435.xml"/><Relationship Id="rId41" Type="http://schemas.openxmlformats.org/officeDocument/2006/relationships/tags" Target="../tags/tag434.xml"/><Relationship Id="rId40" Type="http://schemas.openxmlformats.org/officeDocument/2006/relationships/tags" Target="../tags/tag433.xml"/><Relationship Id="rId4" Type="http://schemas.openxmlformats.org/officeDocument/2006/relationships/tags" Target="../tags/tag397.xml"/><Relationship Id="rId39" Type="http://schemas.openxmlformats.org/officeDocument/2006/relationships/tags" Target="../tags/tag432.xml"/><Relationship Id="rId38" Type="http://schemas.openxmlformats.org/officeDocument/2006/relationships/tags" Target="../tags/tag431.xml"/><Relationship Id="rId37" Type="http://schemas.openxmlformats.org/officeDocument/2006/relationships/tags" Target="../tags/tag430.xml"/><Relationship Id="rId36" Type="http://schemas.openxmlformats.org/officeDocument/2006/relationships/tags" Target="../tags/tag429.xml"/><Relationship Id="rId35" Type="http://schemas.openxmlformats.org/officeDocument/2006/relationships/tags" Target="../tags/tag428.xml"/><Relationship Id="rId34" Type="http://schemas.openxmlformats.org/officeDocument/2006/relationships/tags" Target="../tags/tag427.xml"/><Relationship Id="rId33" Type="http://schemas.openxmlformats.org/officeDocument/2006/relationships/tags" Target="../tags/tag426.xml"/><Relationship Id="rId32" Type="http://schemas.openxmlformats.org/officeDocument/2006/relationships/tags" Target="../tags/tag425.xml"/><Relationship Id="rId31" Type="http://schemas.openxmlformats.org/officeDocument/2006/relationships/tags" Target="../tags/tag424.xml"/><Relationship Id="rId30" Type="http://schemas.openxmlformats.org/officeDocument/2006/relationships/tags" Target="../tags/tag423.xml"/><Relationship Id="rId3" Type="http://schemas.openxmlformats.org/officeDocument/2006/relationships/tags" Target="../tags/tag396.xml"/><Relationship Id="rId29" Type="http://schemas.openxmlformats.org/officeDocument/2006/relationships/tags" Target="../tags/tag422.xml"/><Relationship Id="rId28" Type="http://schemas.openxmlformats.org/officeDocument/2006/relationships/tags" Target="../tags/tag421.xml"/><Relationship Id="rId27" Type="http://schemas.openxmlformats.org/officeDocument/2006/relationships/tags" Target="../tags/tag420.xml"/><Relationship Id="rId26" Type="http://schemas.openxmlformats.org/officeDocument/2006/relationships/tags" Target="../tags/tag419.xml"/><Relationship Id="rId25" Type="http://schemas.openxmlformats.org/officeDocument/2006/relationships/tags" Target="../tags/tag418.xml"/><Relationship Id="rId24" Type="http://schemas.openxmlformats.org/officeDocument/2006/relationships/tags" Target="../tags/tag417.xml"/><Relationship Id="rId23" Type="http://schemas.openxmlformats.org/officeDocument/2006/relationships/tags" Target="../tags/tag416.xml"/><Relationship Id="rId22" Type="http://schemas.openxmlformats.org/officeDocument/2006/relationships/tags" Target="../tags/tag415.xml"/><Relationship Id="rId21" Type="http://schemas.openxmlformats.org/officeDocument/2006/relationships/tags" Target="../tags/tag414.xml"/><Relationship Id="rId20" Type="http://schemas.openxmlformats.org/officeDocument/2006/relationships/tags" Target="../tags/tag413.xml"/><Relationship Id="rId2" Type="http://schemas.openxmlformats.org/officeDocument/2006/relationships/tags" Target="../tags/tag395.xml"/><Relationship Id="rId19" Type="http://schemas.openxmlformats.org/officeDocument/2006/relationships/tags" Target="../tags/tag412.xml"/><Relationship Id="rId18" Type="http://schemas.openxmlformats.org/officeDocument/2006/relationships/tags" Target="../tags/tag411.xml"/><Relationship Id="rId17" Type="http://schemas.openxmlformats.org/officeDocument/2006/relationships/tags" Target="../tags/tag410.xml"/><Relationship Id="rId16" Type="http://schemas.openxmlformats.org/officeDocument/2006/relationships/tags" Target="../tags/tag409.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tags" Target="../tags/tag394.xml"/></Relationships>
</file>

<file path=ppt/slides/_rels/slide25.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image" Target="../media/image39.jpeg"/><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3" Type="http://schemas.openxmlformats.org/officeDocument/2006/relationships/slideLayout" Target="../slideLayouts/slideLayout18.xml"/><Relationship Id="rId12" Type="http://schemas.openxmlformats.org/officeDocument/2006/relationships/tags" Target="../tags/tag459.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9.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27.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0" Type="http://schemas.openxmlformats.org/officeDocument/2006/relationships/slideLayout" Target="../slideLayouts/slideLayout18.xml"/><Relationship Id="rId2" Type="http://schemas.openxmlformats.org/officeDocument/2006/relationships/tags" Target="../tags/tag466.xml"/><Relationship Id="rId19" Type="http://schemas.openxmlformats.org/officeDocument/2006/relationships/tags" Target="../tags/tag483.xml"/><Relationship Id="rId18" Type="http://schemas.openxmlformats.org/officeDocument/2006/relationships/tags" Target="../tags/tag482.xml"/><Relationship Id="rId17" Type="http://schemas.openxmlformats.org/officeDocument/2006/relationships/tags" Target="../tags/tag481.xml"/><Relationship Id="rId16" Type="http://schemas.openxmlformats.org/officeDocument/2006/relationships/tags" Target="../tags/tag480.xml"/><Relationship Id="rId15" Type="http://schemas.openxmlformats.org/officeDocument/2006/relationships/tags" Target="../tags/tag479.xml"/><Relationship Id="rId14" Type="http://schemas.openxmlformats.org/officeDocument/2006/relationships/tags" Target="../tags/tag478.xml"/><Relationship Id="rId13" Type="http://schemas.openxmlformats.org/officeDocument/2006/relationships/tags" Target="../tags/tag477.xml"/><Relationship Id="rId12" Type="http://schemas.openxmlformats.org/officeDocument/2006/relationships/tags" Target="../tags/tag476.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65.xml"/></Relationships>
</file>

<file path=ppt/slides/_rels/slide28.xml.rels><?xml version="1.0" encoding="UTF-8" standalone="yes"?>
<Relationships xmlns="http://schemas.openxmlformats.org/package/2006/relationships"><Relationship Id="rId9" Type="http://schemas.openxmlformats.org/officeDocument/2006/relationships/tags" Target="../tags/tag489.xml"/><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tags" Target="../tags/tag486.xml"/><Relationship Id="rId2" Type="http://schemas.openxmlformats.org/officeDocument/2006/relationships/tags" Target="../tags/tag485.xml"/><Relationship Id="rId13" Type="http://schemas.openxmlformats.org/officeDocument/2006/relationships/slideLayout" Target="../slideLayouts/slideLayout18.xml"/><Relationship Id="rId12" Type="http://schemas.openxmlformats.org/officeDocument/2006/relationships/tags" Target="../tags/tag492.xml"/><Relationship Id="rId11" Type="http://schemas.openxmlformats.org/officeDocument/2006/relationships/tags" Target="../tags/tag491.xml"/><Relationship Id="rId10" Type="http://schemas.openxmlformats.org/officeDocument/2006/relationships/tags" Target="../tags/tag490.xml"/><Relationship Id="rId1" Type="http://schemas.openxmlformats.org/officeDocument/2006/relationships/tags" Target="../tags/tag48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3.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1" Type="http://schemas.openxmlformats.org/officeDocument/2006/relationships/slideLayout" Target="../slideLayouts/slideLayout17.xml"/><Relationship Id="rId30" Type="http://schemas.openxmlformats.org/officeDocument/2006/relationships/tags" Target="../tags/tag205.xml"/><Relationship Id="rId3" Type="http://schemas.openxmlformats.org/officeDocument/2006/relationships/tags" Target="../tags/tag178.xml"/><Relationship Id="rId29" Type="http://schemas.openxmlformats.org/officeDocument/2006/relationships/tags" Target="../tags/tag204.xml"/><Relationship Id="rId28" Type="http://schemas.openxmlformats.org/officeDocument/2006/relationships/tags" Target="../tags/tag203.xml"/><Relationship Id="rId27" Type="http://schemas.openxmlformats.org/officeDocument/2006/relationships/tags" Target="../tags/tag202.xml"/><Relationship Id="rId26" Type="http://schemas.openxmlformats.org/officeDocument/2006/relationships/tags" Target="../tags/tag201.xml"/><Relationship Id="rId25" Type="http://schemas.openxmlformats.org/officeDocument/2006/relationships/tags" Target="../tags/tag200.xml"/><Relationship Id="rId24" Type="http://schemas.openxmlformats.org/officeDocument/2006/relationships/tags" Target="../tags/tag199.xml"/><Relationship Id="rId23" Type="http://schemas.openxmlformats.org/officeDocument/2006/relationships/tags" Target="../tags/tag198.xml"/><Relationship Id="rId22" Type="http://schemas.openxmlformats.org/officeDocument/2006/relationships/tags" Target="../tags/tag197.xml"/><Relationship Id="rId21" Type="http://schemas.openxmlformats.org/officeDocument/2006/relationships/tags" Target="../tags/tag196.xml"/><Relationship Id="rId20" Type="http://schemas.openxmlformats.org/officeDocument/2006/relationships/tags" Target="../tags/tag195.xml"/><Relationship Id="rId2" Type="http://schemas.openxmlformats.org/officeDocument/2006/relationships/tags" Target="../tags/tag177.xml"/><Relationship Id="rId19" Type="http://schemas.openxmlformats.org/officeDocument/2006/relationships/tags" Target="../tags/tag194.xml"/><Relationship Id="rId18" Type="http://schemas.openxmlformats.org/officeDocument/2006/relationships/tags" Target="../tags/tag193.xml"/><Relationship Id="rId17" Type="http://schemas.openxmlformats.org/officeDocument/2006/relationships/tags" Target="../tags/tag192.xml"/><Relationship Id="rId16" Type="http://schemas.openxmlformats.org/officeDocument/2006/relationships/tags" Target="../tags/tag191.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s>
</file>

<file path=ppt/slides/_rels/slide31.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6" Type="http://schemas.openxmlformats.org/officeDocument/2006/relationships/slideLayout" Target="../slideLayouts/slideLayout18.xml"/><Relationship Id="rId15" Type="http://schemas.openxmlformats.org/officeDocument/2006/relationships/tags" Target="../tags/tag516.xml"/><Relationship Id="rId14" Type="http://schemas.openxmlformats.org/officeDocument/2006/relationships/image" Target="../media/image2.png"/><Relationship Id="rId13" Type="http://schemas.openxmlformats.org/officeDocument/2006/relationships/tags" Target="../tags/tag515.xml"/><Relationship Id="rId12" Type="http://schemas.openxmlformats.org/officeDocument/2006/relationships/image" Target="../media/image43.jpeg"/><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tags" Target="../tags/tag504.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518.xml"/><Relationship Id="rId2" Type="http://schemas.openxmlformats.org/officeDocument/2006/relationships/image" Target="../media/image2.png"/><Relationship Id="rId1" Type="http://schemas.openxmlformats.org/officeDocument/2006/relationships/tags" Target="../tags/tag517.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tags" Target="../tags/tag523.xml"/><Relationship Id="rId7" Type="http://schemas.openxmlformats.org/officeDocument/2006/relationships/hyperlink" Target="http://www.bofety.com/" TargetMode="External"/><Relationship Id="rId6" Type="http://schemas.openxmlformats.org/officeDocument/2006/relationships/tags" Target="../tags/tag522.xml"/><Relationship Id="rId5" Type="http://schemas.openxmlformats.org/officeDocument/2006/relationships/image" Target="../media/image45.jpeg"/><Relationship Id="rId4" Type="http://schemas.openxmlformats.org/officeDocument/2006/relationships/tags" Target="../tags/tag521.xml"/><Relationship Id="rId3" Type="http://schemas.openxmlformats.org/officeDocument/2006/relationships/image" Target="../media/image44.jpeg"/><Relationship Id="rId2" Type="http://schemas.openxmlformats.org/officeDocument/2006/relationships/tags" Target="../tags/tag520.xml"/><Relationship Id="rId1" Type="http://schemas.openxmlformats.org/officeDocument/2006/relationships/tags" Target="../tags/tag51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image" Target="../media/image3.jpeg"/><Relationship Id="rId3" Type="http://schemas.openxmlformats.org/officeDocument/2006/relationships/tags" Target="../tags/tag212.xml"/><Relationship Id="rId2" Type="http://schemas.openxmlformats.org/officeDocument/2006/relationships/tags" Target="../tags/tag211.xml"/><Relationship Id="rId16" Type="http://schemas.openxmlformats.org/officeDocument/2006/relationships/slideLayout" Target="../slideLayouts/slideLayout18.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10.xml"/></Relationships>
</file>

<file path=ppt/slides/_rels/slide6.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image" Target="../media/image7.jpeg"/><Relationship Id="rId7" Type="http://schemas.openxmlformats.org/officeDocument/2006/relationships/image" Target="../media/image6.jpeg"/><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2" Type="http://schemas.openxmlformats.org/officeDocument/2006/relationships/slideLayout" Target="../slideLayouts/slideLayout18.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4.xml"/></Relationships>
</file>

<file path=ppt/slides/_rels/slide7.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image" Target="../media/image9.jpeg"/><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8" Type="http://schemas.openxmlformats.org/officeDocument/2006/relationships/slideLayout" Target="../slideLayouts/slideLayout18.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image" Target="../media/image11.jpeg"/><Relationship Id="rId12" Type="http://schemas.openxmlformats.org/officeDocument/2006/relationships/image" Target="../media/image10.jpeg"/><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9.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12.jpeg"/><Relationship Id="rId4" Type="http://schemas.openxmlformats.org/officeDocument/2006/relationships/tags" Target="../tags/tag253.xml"/><Relationship Id="rId3" Type="http://schemas.openxmlformats.org/officeDocument/2006/relationships/tags" Target="../tags/tag252.xml"/><Relationship Id="rId23" Type="http://schemas.openxmlformats.org/officeDocument/2006/relationships/slideLayout" Target="../slideLayouts/slideLayout18.xml"/><Relationship Id="rId22" Type="http://schemas.openxmlformats.org/officeDocument/2006/relationships/tags" Target="../tags/tag270.xml"/><Relationship Id="rId21" Type="http://schemas.openxmlformats.org/officeDocument/2006/relationships/tags" Target="../tags/tag269.xml"/><Relationship Id="rId20" Type="http://schemas.openxmlformats.org/officeDocument/2006/relationships/tags" Target="../tags/tag268.xml"/><Relationship Id="rId2" Type="http://schemas.openxmlformats.org/officeDocument/2006/relationships/tags" Target="../tags/tag251.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5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2730319" y="2702794"/>
            <a:ext cx="7117545" cy="1118535"/>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6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5900">
                <a:solidFill>
                  <a:schemeClr val="accent1"/>
                </a:solidFill>
              </a:rPr>
              <a:t>水污染防治法</a:t>
            </a:r>
            <a:endParaRPr lang="en-US" sz="5900">
              <a:solidFill>
                <a:schemeClr val="accent1"/>
              </a:solidFill>
            </a:endParaRPr>
          </a:p>
        </p:txBody>
      </p:sp>
      <p:pic>
        <p:nvPicPr>
          <p:cNvPr id="7" name="Picture 2"/>
          <p:cNvPicPr>
            <a:picLocks noChangeAspect="1"/>
          </p:cNvPicPr>
          <p:nvPr>
            <p:custDataLst>
              <p:tags r:id="rId2"/>
            </p:custDataLst>
          </p:nvPr>
        </p:nvPicPr>
        <p:blipFill>
          <a:blip r:embed="rId3">
            <a:alphaModFix amt="20000"/>
          </a:blip>
          <a:srcRect l="16750" r="16750"/>
          <a:stretch>
            <a:fillRect/>
          </a:stretch>
        </p:blipFill>
        <p:spPr>
          <a:xfrm>
            <a:off x="2835910" y="168910"/>
            <a:ext cx="6520180" cy="6520180"/>
          </a:xfrm>
          <a:prstGeom prst="roundRect">
            <a:avLst/>
          </a:prstGeom>
        </p:spPr>
      </p:pic>
      <p:sp>
        <p:nvSpPr>
          <p:cNvPr id="3" name="文本框 2" descr="7b0a2020202022776f7264617274223a20227b5c2269645c223a32353030343531362c5c227469645c223a31333439377d220a7d0a"/>
          <p:cNvSpPr txBox="1"/>
          <p:nvPr>
            <p:custDataLst>
              <p:tags r:id="rId4"/>
            </p:custDataLst>
          </p:nvPr>
        </p:nvSpPr>
        <p:spPr>
          <a:xfrm>
            <a:off x="8610600" y="403846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5"/>
            </p:custDataLst>
          </p:nvPr>
        </p:nvSpPr>
        <p:spPr>
          <a:xfrm>
            <a:off x="8160600" y="52863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9403715" y="52870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10646830" y="52863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组合 40"/>
          <p:cNvGrpSpPr/>
          <p:nvPr userDrawn="1">
            <p:custDataLst>
              <p:tags r:id="rId1"/>
            </p:custDataLst>
          </p:nvPr>
        </p:nvGrpSpPr>
        <p:grpSpPr>
          <a:xfrm>
            <a:off x="4001597" y="6045200"/>
            <a:ext cx="8190403" cy="812800"/>
            <a:chOff x="4001597" y="5613400"/>
            <a:chExt cx="8190403" cy="1244600"/>
          </a:xfrm>
        </p:grpSpPr>
        <p:sp>
          <p:nvSpPr>
            <p:cNvPr id="42"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3" name="等腰三角形 42"/>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3629637" y="1434871"/>
            <a:ext cx="638131" cy="638131"/>
          </a:xfrm>
          <a:prstGeom prst="ellipse">
            <a:avLst/>
          </a:prstGeom>
          <a:solidFill>
            <a:schemeClr val="accent1">
              <a:alpha val="20000"/>
            </a:schemeClr>
          </a:solidFill>
        </p:spPr>
      </p:sp>
      <p:sp>
        <p:nvSpPr>
          <p:cNvPr id="3" name="AutoShape 3"/>
          <p:cNvSpPr/>
          <p:nvPr>
            <p:custDataLst>
              <p:tags r:id="rId5"/>
            </p:custDataLst>
          </p:nvPr>
        </p:nvSpPr>
        <p:spPr>
          <a:xfrm>
            <a:off x="3764381" y="1569615"/>
            <a:ext cx="368642" cy="368642"/>
          </a:xfrm>
          <a:prstGeom prst="ellipse">
            <a:avLst/>
          </a:prstGeom>
          <a:solidFill>
            <a:schemeClr val="accent1">
              <a:alpha val="100000"/>
            </a:schemeClr>
          </a:solidFill>
        </p:spPr>
      </p:sp>
      <p:cxnSp>
        <p:nvCxnSpPr>
          <p:cNvPr id="4" name="Connector 4"/>
          <p:cNvCxnSpPr/>
          <p:nvPr>
            <p:custDataLst>
              <p:tags r:id="rId6"/>
            </p:custDataLst>
          </p:nvPr>
        </p:nvCxnSpPr>
        <p:spPr>
          <a:xfrm>
            <a:off x="3948703" y="2073002"/>
            <a:ext cx="0" cy="872548"/>
          </a:xfrm>
          <a:prstGeom prst="line">
            <a:avLst/>
          </a:prstGeom>
          <a:solidFill>
            <a:schemeClr val="accent1"/>
          </a:solidFill>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TextBox 5"/>
          <p:cNvSpPr txBox="1"/>
          <p:nvPr>
            <p:custDataLst>
              <p:tags r:id="rId7"/>
            </p:custDataLst>
          </p:nvPr>
        </p:nvSpPr>
        <p:spPr>
          <a:xfrm>
            <a:off x="4406789" y="1220516"/>
            <a:ext cx="6891292"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地方规划</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8"/>
            </p:custDataLst>
          </p:nvPr>
        </p:nvSpPr>
        <p:spPr>
          <a:xfrm>
            <a:off x="4406789" y="1769156"/>
            <a:ext cx="6891292" cy="118237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solidFill>
                <a:latin typeface="微软雅黑" panose="020B0503020204020204" charset="-122"/>
                <a:ea typeface="微软雅黑" panose="020B0503020204020204" charset="-122"/>
                <a:cs typeface="微软雅黑" panose="020B0503020204020204" charset="-122"/>
              </a:rPr>
              <a:t>县级以上地方人民政府应当组织制定水污染防治规划。该规划应当根据国家水污染防治法律法规的要求，结合本地的实际情况，科学合理地制定。市县级政府应当根据地方规划制定限期达标规划并按期达标，每年向人大报告。</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9"/>
            </p:custDataLst>
          </p:nvPr>
        </p:nvSpPr>
        <p:spPr>
          <a:xfrm>
            <a:off x="-545608" y="2453663"/>
            <a:ext cx="3870955" cy="3870955"/>
          </a:xfrm>
          <a:prstGeom prst="ellipse">
            <a:avLst/>
          </a:prstGeom>
          <a:solidFill>
            <a:schemeClr val="accent2">
              <a:alpha val="100000"/>
            </a:schemeClr>
          </a:solidFill>
        </p:spPr>
      </p:sp>
      <p:pic>
        <p:nvPicPr>
          <p:cNvPr id="8" name="Picture 8"/>
          <p:cNvPicPr>
            <a:picLocks noChangeAspect="1"/>
          </p:cNvPicPr>
          <p:nvPr/>
        </p:nvPicPr>
        <p:blipFill>
          <a:blip r:embed="rId10"/>
          <a:srcRect t="12500" b="12500"/>
          <a:stretch>
            <a:fillRect/>
          </a:stretch>
        </p:blipFill>
        <p:spPr>
          <a:xfrm>
            <a:off x="-344549" y="2654723"/>
            <a:ext cx="3468836" cy="3468836"/>
          </a:xfrm>
          <a:prstGeom prst="ellipse">
            <a:avLst/>
          </a:prstGeom>
        </p:spPr>
      </p:pic>
      <p:sp>
        <p:nvSpPr>
          <p:cNvPr id="9" name="AutoShape 9"/>
          <p:cNvSpPr/>
          <p:nvPr>
            <p:custDataLst>
              <p:tags r:id="rId11"/>
            </p:custDataLst>
          </p:nvPr>
        </p:nvSpPr>
        <p:spPr>
          <a:xfrm>
            <a:off x="3629637" y="3155196"/>
            <a:ext cx="638131" cy="638131"/>
          </a:xfrm>
          <a:prstGeom prst="ellipse">
            <a:avLst/>
          </a:prstGeom>
          <a:solidFill>
            <a:schemeClr val="accent1">
              <a:alpha val="20000"/>
            </a:schemeClr>
          </a:solidFill>
        </p:spPr>
      </p:sp>
      <p:sp>
        <p:nvSpPr>
          <p:cNvPr id="10" name="AutoShape 10"/>
          <p:cNvSpPr/>
          <p:nvPr>
            <p:custDataLst>
              <p:tags r:id="rId12"/>
            </p:custDataLst>
          </p:nvPr>
        </p:nvSpPr>
        <p:spPr>
          <a:xfrm>
            <a:off x="3764381" y="3289940"/>
            <a:ext cx="368642" cy="368642"/>
          </a:xfrm>
          <a:prstGeom prst="ellipse">
            <a:avLst/>
          </a:prstGeom>
          <a:solidFill>
            <a:schemeClr val="accent1">
              <a:alpha val="100000"/>
            </a:schemeClr>
          </a:solidFill>
        </p:spPr>
      </p:sp>
      <p:cxnSp>
        <p:nvCxnSpPr>
          <p:cNvPr id="11" name="Connector 11"/>
          <p:cNvCxnSpPr/>
          <p:nvPr>
            <p:custDataLst>
              <p:tags r:id="rId13"/>
            </p:custDataLst>
          </p:nvPr>
        </p:nvCxnSpPr>
        <p:spPr>
          <a:xfrm>
            <a:off x="3948703" y="3793327"/>
            <a:ext cx="0" cy="872548"/>
          </a:xfrm>
          <a:prstGeom prst="line">
            <a:avLst/>
          </a:prstGeom>
          <a:solidFill>
            <a:schemeClr val="accent1"/>
          </a:solidFill>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TextBox 12"/>
          <p:cNvSpPr txBox="1"/>
          <p:nvPr>
            <p:custDataLst>
              <p:tags r:id="rId14"/>
            </p:custDataLst>
          </p:nvPr>
        </p:nvSpPr>
        <p:spPr>
          <a:xfrm>
            <a:off x="4406789" y="2940841"/>
            <a:ext cx="6891292"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部门规划</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5"/>
            </p:custDataLst>
          </p:nvPr>
        </p:nvSpPr>
        <p:spPr>
          <a:xfrm>
            <a:off x="4406789" y="3489481"/>
            <a:ext cx="6891292" cy="87058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solidFill>
                <a:latin typeface="微软雅黑" panose="020B0503020204020204" charset="-122"/>
                <a:ea typeface="微软雅黑" panose="020B0503020204020204" charset="-122"/>
                <a:cs typeface="微软雅黑" panose="020B0503020204020204" charset="-122"/>
              </a:rPr>
              <a:t>环保部门应当根据地方规划制定相应的部门规划。部门规划应当包括水污染防治的目标、任务、措施和时间节点等内容，并报送地方人民政府和上一级环保部门备案。</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custDataLst>
              <p:tags r:id="rId16"/>
            </p:custDataLst>
          </p:nvPr>
        </p:nvSpPr>
        <p:spPr>
          <a:xfrm>
            <a:off x="3629637" y="4875521"/>
            <a:ext cx="638131" cy="638131"/>
          </a:xfrm>
          <a:prstGeom prst="ellipse">
            <a:avLst/>
          </a:prstGeom>
          <a:solidFill>
            <a:schemeClr val="accent1">
              <a:alpha val="20000"/>
            </a:schemeClr>
          </a:solidFill>
        </p:spPr>
      </p:sp>
      <p:sp>
        <p:nvSpPr>
          <p:cNvPr id="15" name="AutoShape 15"/>
          <p:cNvSpPr/>
          <p:nvPr>
            <p:custDataLst>
              <p:tags r:id="rId17"/>
            </p:custDataLst>
          </p:nvPr>
        </p:nvSpPr>
        <p:spPr>
          <a:xfrm>
            <a:off x="3764381" y="5010265"/>
            <a:ext cx="368642" cy="368642"/>
          </a:xfrm>
          <a:prstGeom prst="ellipse">
            <a:avLst/>
          </a:prstGeom>
          <a:solidFill>
            <a:schemeClr val="accent1">
              <a:alpha val="100000"/>
            </a:schemeClr>
          </a:solidFill>
        </p:spPr>
      </p:sp>
      <p:cxnSp>
        <p:nvCxnSpPr>
          <p:cNvPr id="16" name="Connector 16"/>
          <p:cNvCxnSpPr/>
          <p:nvPr>
            <p:custDataLst>
              <p:tags r:id="rId18"/>
            </p:custDataLst>
          </p:nvPr>
        </p:nvCxnSpPr>
        <p:spPr>
          <a:xfrm>
            <a:off x="3948703" y="5513651"/>
            <a:ext cx="0" cy="872548"/>
          </a:xfrm>
          <a:prstGeom prst="line">
            <a:avLst/>
          </a:prstGeom>
          <a:solidFill>
            <a:schemeClr val="accent1"/>
          </a:solidFill>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7" name="TextBox 17"/>
          <p:cNvSpPr txBox="1"/>
          <p:nvPr>
            <p:custDataLst>
              <p:tags r:id="rId19"/>
            </p:custDataLst>
          </p:nvPr>
        </p:nvSpPr>
        <p:spPr>
          <a:xfrm>
            <a:off x="4406789" y="4661166"/>
            <a:ext cx="6891292"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规划实施</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20"/>
            </p:custDataLst>
          </p:nvPr>
        </p:nvSpPr>
        <p:spPr>
          <a:xfrm>
            <a:off x="4406789" y="5209806"/>
            <a:ext cx="6891292" cy="87058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solidFill>
                <a:latin typeface="微软雅黑" panose="020B0503020204020204" charset="-122"/>
                <a:ea typeface="微软雅黑" panose="020B0503020204020204" charset="-122"/>
                <a:cs typeface="微软雅黑" panose="020B0503020204020204" charset="-122"/>
              </a:rPr>
              <a:t>为了保障水污染防治规划的有效实施，地方人民政府、环保部门和其他有关部门应当采取有效措施，确保水污染防治规划的顺利实施。</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0" name="TextBox 40"/>
          <p:cNvSpPr txBox="1"/>
          <p:nvPr>
            <p:custDataLst>
              <p:tags r:id="rId21"/>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水污染防治规划</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2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3</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fontScale="90000"/>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水污染防治的监督管理</a:t>
            </a:r>
            <a:endParaRPr lang="en-US" sz="4000">
              <a:solidFill>
                <a:schemeClr val="accent1"/>
              </a:solidFill>
            </a:endParaRPr>
          </a:p>
        </p:txBody>
      </p:sp>
      <p:sp>
        <p:nvSpPr>
          <p:cNvPr id="5" name="文本框 4"/>
          <p:cNvSpPr txBox="1"/>
          <p:nvPr>
            <p:custDataLst>
              <p:tags r:id="rId3"/>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2789747" y="1388509"/>
            <a:ext cx="8008040" cy="1267968"/>
          </a:xfrm>
          <a:prstGeom prst="rect">
            <a:avLst/>
          </a:prstGeom>
          <a:solidFill>
            <a:schemeClr val="accent1">
              <a:alpha val="100000"/>
            </a:schemeClr>
          </a:solidFill>
        </p:spPr>
      </p:sp>
      <p:sp>
        <p:nvSpPr>
          <p:cNvPr id="3" name="TextBox 3"/>
          <p:cNvSpPr txBox="1"/>
          <p:nvPr/>
        </p:nvSpPr>
        <p:spPr>
          <a:xfrm>
            <a:off x="3467252" y="1671934"/>
            <a:ext cx="7220692" cy="66802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全国人大通过水污染防治法修正案，经过多次修正，旨在保护饮用水安全，防治水污染，推进生态文明建设。</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5"/>
            </p:custDataLst>
          </p:nvPr>
        </p:nvSpPr>
        <p:spPr>
          <a:xfrm>
            <a:off x="1491031" y="3030193"/>
            <a:ext cx="8008040" cy="1267968"/>
          </a:xfrm>
          <a:prstGeom prst="rect">
            <a:avLst/>
          </a:prstGeom>
          <a:solidFill>
            <a:schemeClr val="accent2">
              <a:alpha val="100000"/>
            </a:schemeClr>
          </a:solidFill>
        </p:spPr>
      </p:sp>
      <p:sp>
        <p:nvSpPr>
          <p:cNvPr id="5" name="TextBox 5"/>
          <p:cNvSpPr txBox="1"/>
          <p:nvPr/>
        </p:nvSpPr>
        <p:spPr>
          <a:xfrm>
            <a:off x="1643863" y="3325809"/>
            <a:ext cx="7220692" cy="66802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法律要求县级以上地方人民政府组织制定水污染防治规划，企业应自行监测并保存记录，环保部门有权对排污单位进行现场检查。</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6"/>
          <a:srcRect t="20677" b="20677"/>
          <a:stretch>
            <a:fillRect/>
          </a:stretch>
        </p:blipFill>
        <p:spPr>
          <a:xfrm>
            <a:off x="539110" y="1388509"/>
            <a:ext cx="2256056" cy="1267968"/>
          </a:xfrm>
          <a:prstGeom prst="rect">
            <a:avLst/>
          </a:prstGeom>
        </p:spPr>
      </p:pic>
      <p:pic>
        <p:nvPicPr>
          <p:cNvPr id="7" name="Picture 7"/>
          <p:cNvPicPr>
            <a:picLocks noChangeAspect="1"/>
          </p:cNvPicPr>
          <p:nvPr/>
        </p:nvPicPr>
        <p:blipFill>
          <a:blip r:embed="rId7"/>
          <a:srcRect t="18187" b="18187"/>
          <a:stretch>
            <a:fillRect/>
          </a:stretch>
        </p:blipFill>
        <p:spPr>
          <a:xfrm>
            <a:off x="9486879" y="3030193"/>
            <a:ext cx="2256056" cy="1267968"/>
          </a:xfrm>
          <a:prstGeom prst="rect">
            <a:avLst/>
          </a:prstGeom>
        </p:spPr>
      </p:pic>
      <p:sp>
        <p:nvSpPr>
          <p:cNvPr id="8" name="AutoShape 8"/>
          <p:cNvSpPr/>
          <p:nvPr>
            <p:custDataLst>
              <p:tags r:id="rId8"/>
            </p:custDataLst>
          </p:nvPr>
        </p:nvSpPr>
        <p:spPr>
          <a:xfrm>
            <a:off x="2795409" y="4664094"/>
            <a:ext cx="8008040" cy="1267968"/>
          </a:xfrm>
          <a:prstGeom prst="rect">
            <a:avLst/>
          </a:prstGeom>
          <a:solidFill>
            <a:schemeClr val="accent1">
              <a:alpha val="100000"/>
            </a:schemeClr>
          </a:solidFill>
        </p:spPr>
      </p:sp>
      <p:sp>
        <p:nvSpPr>
          <p:cNvPr id="9" name="TextBox 9"/>
          <p:cNvSpPr txBox="1"/>
          <p:nvPr/>
        </p:nvSpPr>
        <p:spPr>
          <a:xfrm>
            <a:off x="3472914" y="4947518"/>
            <a:ext cx="7220692" cy="66802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具体办法由环保部门规定，名录由地方环保部门确定。县级以上地方人民政府需开展江河湖泊湿地保护与修复，整治黑臭水体，严守生态保护红线。</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9"/>
          <a:srcRect t="20753" b="20753"/>
          <a:stretch>
            <a:fillRect/>
          </a:stretch>
        </p:blipFill>
        <p:spPr>
          <a:xfrm>
            <a:off x="544772" y="4664094"/>
            <a:ext cx="2256056" cy="1267968"/>
          </a:xfrm>
          <a:prstGeom prst="rect">
            <a:avLst/>
          </a:prstGeom>
        </p:spPr>
      </p:pic>
      <p:sp>
        <p:nvSpPr>
          <p:cNvPr id="32" name="TextBox 32"/>
          <p:cNvSpPr txBox="1"/>
          <p:nvPr>
            <p:custDataLst>
              <p:tags r:id="rId10"/>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监督管理体制</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 name="组合 27"/>
          <p:cNvGrpSpPr/>
          <p:nvPr userDrawn="1">
            <p:custDataLst>
              <p:tags r:id="rId1"/>
            </p:custDataLst>
          </p:nvPr>
        </p:nvGrpSpPr>
        <p:grpSpPr>
          <a:xfrm>
            <a:off x="4001597" y="6045200"/>
            <a:ext cx="8190403" cy="812800"/>
            <a:chOff x="4001597" y="5613400"/>
            <a:chExt cx="8190403" cy="1244600"/>
          </a:xfrm>
        </p:grpSpPr>
        <p:sp>
          <p:nvSpPr>
            <p:cNvPr id="2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0" name="等腰三角形 2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pic>
        <p:nvPicPr>
          <p:cNvPr id="2" name="Picture 2"/>
          <p:cNvPicPr>
            <a:picLocks noChangeAspect="1"/>
          </p:cNvPicPr>
          <p:nvPr/>
        </p:nvPicPr>
        <p:blipFill>
          <a:blip r:embed="rId4"/>
          <a:srcRect t="9309" b="9309"/>
          <a:stretch>
            <a:fillRect/>
          </a:stretch>
        </p:blipFill>
        <p:spPr>
          <a:xfrm>
            <a:off x="3909691" y="1250241"/>
            <a:ext cx="7848600" cy="5248275"/>
          </a:xfrm>
          <a:prstGeom prst="rect">
            <a:avLst/>
          </a:prstGeom>
        </p:spPr>
      </p:pic>
      <p:sp>
        <p:nvSpPr>
          <p:cNvPr id="24" name="TextBox 24"/>
          <p:cNvSpPr txBox="1"/>
          <p:nvPr>
            <p:custDataLst>
              <p:tags r:id="rId5"/>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监督管理措施</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5" name="AutoShape 25"/>
          <p:cNvSpPr/>
          <p:nvPr>
            <p:custDataLst>
              <p:tags r:id="rId6"/>
            </p:custDataLst>
          </p:nvPr>
        </p:nvSpPr>
        <p:spPr>
          <a:xfrm>
            <a:off x="454963" y="3878730"/>
            <a:ext cx="3974251" cy="2162291"/>
          </a:xfrm>
          <a:prstGeom prst="rect">
            <a:avLst/>
          </a:prstGeom>
          <a:solidFill>
            <a:schemeClr val="accent6">
              <a:lumMod val="75000"/>
              <a:alpha val="76862"/>
            </a:schemeClr>
          </a:solidFill>
        </p:spPr>
      </p:sp>
      <p:sp>
        <p:nvSpPr>
          <p:cNvPr id="26" name="AutoShape 26"/>
          <p:cNvSpPr/>
          <p:nvPr>
            <p:custDataLst>
              <p:tags r:id="rId7"/>
            </p:custDataLst>
          </p:nvPr>
        </p:nvSpPr>
        <p:spPr>
          <a:xfrm>
            <a:off x="563624" y="1510084"/>
            <a:ext cx="2936423" cy="1604591"/>
          </a:xfrm>
          <a:prstGeom prst="rect">
            <a:avLst/>
          </a:prstGeom>
          <a:noFill/>
        </p:spPr>
        <p:txBody>
          <a:bodyPr vert="horz" wrap="square" lIns="91440" tIns="45720" rIns="91440" bIns="45720" rtlCol="0" anchor="t" anchorCtr="0">
            <a:noAutofit/>
          </a:bodyPr>
          <a:lstStyle/>
          <a:p>
            <a:pPr algn="l">
              <a:lnSpc>
                <a:spcPct val="150000"/>
              </a:lnSpc>
              <a:spcBef>
                <a:spcPts val="270"/>
              </a:spcBef>
            </a:pPr>
            <a:r>
              <a:rPr lang="en-US" sz="1350">
                <a:solidFill>
                  <a:schemeClr val="dk1"/>
                </a:solidFill>
                <a:latin typeface="微软雅黑" panose="020B0503020204020204" charset="-122"/>
                <a:ea typeface="微软雅黑" panose="020B0503020204020204" charset="-122"/>
                <a:cs typeface="微软雅黑" panose="020B0503020204020204" charset="-122"/>
              </a:rPr>
              <a:t>企业应自行监测并保存记录，重点单位需安装自动监测设备联网。具体办法由环保部门规定。名录由地方环保部门确定。</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 name="AutoShape 27"/>
          <p:cNvSpPr/>
          <p:nvPr/>
        </p:nvSpPr>
        <p:spPr>
          <a:xfrm>
            <a:off x="590191" y="4157580"/>
            <a:ext cx="3052052" cy="1604591"/>
          </a:xfrm>
          <a:prstGeom prst="rect">
            <a:avLst/>
          </a:prstGeom>
          <a:noFill/>
        </p:spPr>
        <p:txBody>
          <a:bodyPr vert="horz" wrap="square" lIns="91440" tIns="45720" rIns="91440" bIns="45720" rtlCol="0" anchor="t" anchorCtr="0">
            <a:noAutofit/>
          </a:bodyPr>
          <a:lstStyle/>
          <a:p>
            <a:pPr algn="l">
              <a:lnSpc>
                <a:spcPct val="150000"/>
              </a:lnSpc>
              <a:spcBef>
                <a:spcPts val="270"/>
              </a:spcBef>
            </a:pPr>
            <a:r>
              <a:rPr lang="en-US" sz="1350">
                <a:solidFill>
                  <a:srgbClr val="FFFFFF"/>
                </a:solidFill>
                <a:latin typeface="微软雅黑" panose="020B0503020204020204" charset="-122"/>
                <a:ea typeface="微软雅黑" panose="020B0503020204020204" charset="-122"/>
                <a:cs typeface="微软雅黑" panose="020B0503020204020204" charset="-122"/>
              </a:rPr>
              <a:t>县级以上地方人民政府组织开展江河湖泊湿地保护与修复，整治黑臭水体，严守生态保护红线。环保部门有权对排污单位进行现场检查。</a:t>
            </a:r>
            <a:endParaRPr lang="en-US" sz="1350">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4</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水污染防治措施</a:t>
            </a:r>
            <a:endParaRPr lang="en-US" sz="4000">
              <a:solidFill>
                <a:schemeClr val="accent1"/>
              </a:solidFill>
            </a:endParaRPr>
          </a:p>
        </p:txBody>
      </p:sp>
      <p:sp>
        <p:nvSpPr>
          <p:cNvPr id="5" name="文本框 4"/>
          <p:cNvSpPr txBox="1"/>
          <p:nvPr>
            <p:custDataLst>
              <p:tags r:id="rId3"/>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8429970" y="1598804"/>
            <a:ext cx="3048265" cy="4557583"/>
          </a:xfrm>
          <a:prstGeom prst="roundRect">
            <a:avLst>
              <a:gd name="adj" fmla="val 12098"/>
            </a:avLst>
          </a:prstGeom>
          <a:solidFill>
            <a:schemeClr val="accent2">
              <a:alpha val="100000"/>
            </a:schemeClr>
          </a:solidFill>
        </p:spPr>
      </p:sp>
      <p:sp>
        <p:nvSpPr>
          <p:cNvPr id="3" name="AutoShape 3"/>
          <p:cNvSpPr/>
          <p:nvPr>
            <p:custDataLst>
              <p:tags r:id="rId5"/>
            </p:custDataLst>
          </p:nvPr>
        </p:nvSpPr>
        <p:spPr>
          <a:xfrm>
            <a:off x="4533906" y="1447444"/>
            <a:ext cx="3048265" cy="4708942"/>
          </a:xfrm>
          <a:prstGeom prst="roundRect">
            <a:avLst>
              <a:gd name="adj" fmla="val 11601"/>
            </a:avLst>
          </a:prstGeom>
          <a:solidFill>
            <a:schemeClr val="accent1">
              <a:alpha val="100000"/>
            </a:schemeClr>
          </a:solidFill>
        </p:spPr>
      </p:sp>
      <p:sp>
        <p:nvSpPr>
          <p:cNvPr id="4" name="AutoShape 4"/>
          <p:cNvSpPr/>
          <p:nvPr>
            <p:custDataLst>
              <p:tags r:id="rId6"/>
            </p:custDataLst>
          </p:nvPr>
        </p:nvSpPr>
        <p:spPr>
          <a:xfrm>
            <a:off x="653186" y="1689619"/>
            <a:ext cx="3048265" cy="4466767"/>
          </a:xfrm>
          <a:prstGeom prst="roundRect">
            <a:avLst>
              <a:gd name="adj" fmla="val 12098"/>
            </a:avLst>
          </a:prstGeom>
          <a:solidFill>
            <a:schemeClr val="accent2">
              <a:alpha val="100000"/>
            </a:schemeClr>
          </a:solidFill>
        </p:spPr>
      </p:sp>
      <p:pic>
        <p:nvPicPr>
          <p:cNvPr id="5" name="Picture 5"/>
          <p:cNvPicPr>
            <a:picLocks noChangeAspect="1"/>
          </p:cNvPicPr>
          <p:nvPr/>
        </p:nvPicPr>
        <p:blipFill>
          <a:blip r:embed="rId7"/>
          <a:srcRect t="667" b="667"/>
          <a:stretch>
            <a:fillRect/>
          </a:stretch>
        </p:blipFill>
        <p:spPr>
          <a:xfrm>
            <a:off x="652455" y="1326357"/>
            <a:ext cx="3050440" cy="3050440"/>
          </a:xfrm>
          <a:prstGeom prst="roundRect">
            <a:avLst/>
          </a:prstGeom>
        </p:spPr>
      </p:pic>
      <p:pic>
        <p:nvPicPr>
          <p:cNvPr id="6" name="Picture 6"/>
          <p:cNvPicPr>
            <a:picLocks noChangeAspect="1"/>
          </p:cNvPicPr>
          <p:nvPr/>
        </p:nvPicPr>
        <p:blipFill>
          <a:blip r:embed="rId8"/>
          <a:srcRect l="16625" r="16625"/>
          <a:stretch>
            <a:fillRect/>
          </a:stretch>
        </p:blipFill>
        <p:spPr>
          <a:xfrm>
            <a:off x="4533906" y="1327357"/>
            <a:ext cx="3079664" cy="3079664"/>
          </a:xfrm>
          <a:prstGeom prst="roundRect">
            <a:avLst/>
          </a:prstGeom>
        </p:spPr>
      </p:pic>
      <p:pic>
        <p:nvPicPr>
          <p:cNvPr id="7" name="Picture 7"/>
          <p:cNvPicPr>
            <a:picLocks noChangeAspect="1"/>
          </p:cNvPicPr>
          <p:nvPr/>
        </p:nvPicPr>
        <p:blipFill>
          <a:blip r:embed="rId9"/>
          <a:srcRect/>
          <a:stretch>
            <a:fillRect/>
          </a:stretch>
        </p:blipFill>
        <p:spPr>
          <a:xfrm>
            <a:off x="8429970" y="1327357"/>
            <a:ext cx="3079664" cy="3079664"/>
          </a:xfrm>
          <a:prstGeom prst="roundRect">
            <a:avLst/>
          </a:prstGeom>
        </p:spPr>
      </p:pic>
      <p:sp>
        <p:nvSpPr>
          <p:cNvPr id="8" name="TextBox 8"/>
          <p:cNvSpPr txBox="1"/>
          <p:nvPr/>
        </p:nvSpPr>
        <p:spPr>
          <a:xfrm>
            <a:off x="769054" y="4543292"/>
            <a:ext cx="2822670" cy="122174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水污染防治应当以控制污染源为主，实行全面规划与分期治理，兼顾当前与长远利益，维持生态平衡。</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695472" y="4543292"/>
            <a:ext cx="2822670" cy="94488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水污染防治规划应当根据地域、流域、自然条件、经济状况及历史情况，结合本法制定。</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618990" y="4543292"/>
            <a:ext cx="2822670" cy="122174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水污染防治规划应当纳入国民经济和社会发展计划，并由县级以上地方人民政府组织制定实施。</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custDataLst>
              <p:tags r:id="rId10"/>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一般规定</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981837" y="1604867"/>
            <a:ext cx="3394996" cy="2116741"/>
          </a:xfrm>
          <a:prstGeom prst="rect">
            <a:avLst/>
          </a:prstGeom>
          <a:solidFill>
            <a:schemeClr val="accent1">
              <a:alpha val="100000"/>
            </a:schemeClr>
          </a:solidFill>
        </p:spPr>
        <p:txBody>
          <a:bodyPr vert="horz" wrap="square" lIns="91440" tIns="45720" rIns="91440" bIns="45720" rtlCol="0" anchor="ctr" anchorCtr="0">
            <a:noAutofit/>
          </a:bodyPr>
          <a:lstStyle/>
          <a:p>
            <a:pPr algn="ctr"/>
            <a:r>
              <a:rPr lang="en-US" sz="2940">
                <a:solidFill>
                  <a:srgbClr val="FFFFFF"/>
                </a:solidFill>
                <a:latin typeface="微软雅黑" panose="020B0503020204020204" charset="-122"/>
                <a:ea typeface="微软雅黑" panose="020B0503020204020204" charset="-122"/>
                <a:cs typeface="Calibri" panose="020F0502020204030204"/>
              </a:rPr>
              <a:t>    </a:t>
            </a:r>
            <a:endParaRPr lang="en-US" sz="2940">
              <a:solidFill>
                <a:srgbClr val="FFFFFF"/>
              </a:solidFill>
              <a:latin typeface="微软雅黑" panose="020B0503020204020204" charset="-122"/>
              <a:ea typeface="微软雅黑" panose="020B0503020204020204" charset="-122"/>
              <a:cs typeface="Calibri" panose="020F0502020204030204"/>
            </a:endParaRPr>
          </a:p>
        </p:txBody>
      </p:sp>
      <p:sp>
        <p:nvSpPr>
          <p:cNvPr id="3" name="AutoShape 3"/>
          <p:cNvSpPr/>
          <p:nvPr>
            <p:custDataLst>
              <p:tags r:id="rId5"/>
            </p:custDataLst>
          </p:nvPr>
        </p:nvSpPr>
        <p:spPr>
          <a:xfrm>
            <a:off x="4376738" y="3721608"/>
            <a:ext cx="3394996" cy="2116741"/>
          </a:xfrm>
          <a:prstGeom prst="rect">
            <a:avLst/>
          </a:prstGeom>
          <a:solidFill>
            <a:schemeClr val="accent1">
              <a:alpha val="100000"/>
            </a:schemeClr>
          </a:solidFill>
        </p:spPr>
      </p:sp>
      <p:sp>
        <p:nvSpPr>
          <p:cNvPr id="4" name="AutoShape 4"/>
          <p:cNvSpPr/>
          <p:nvPr>
            <p:custDataLst>
              <p:tags r:id="rId6"/>
            </p:custDataLst>
          </p:nvPr>
        </p:nvSpPr>
        <p:spPr>
          <a:xfrm>
            <a:off x="7771733" y="1604867"/>
            <a:ext cx="3394996" cy="2116741"/>
          </a:xfrm>
          <a:prstGeom prst="rect">
            <a:avLst/>
          </a:prstGeom>
          <a:solidFill>
            <a:schemeClr val="accent1">
              <a:alpha val="100000"/>
            </a:schemeClr>
          </a:solidFill>
        </p:spPr>
      </p:sp>
      <p:pic>
        <p:nvPicPr>
          <p:cNvPr id="5" name="Picture 5"/>
          <p:cNvPicPr>
            <a:picLocks noChangeAspect="1"/>
          </p:cNvPicPr>
          <p:nvPr/>
        </p:nvPicPr>
        <p:blipFill>
          <a:blip r:embed="rId7"/>
          <a:srcRect t="21267" b="21267"/>
          <a:stretch>
            <a:fillRect/>
          </a:stretch>
        </p:blipFill>
        <p:spPr>
          <a:xfrm>
            <a:off x="981837" y="3694465"/>
            <a:ext cx="3394942" cy="2143864"/>
          </a:xfrm>
          <a:prstGeom prst="rect">
            <a:avLst/>
          </a:prstGeom>
        </p:spPr>
      </p:pic>
      <p:pic>
        <p:nvPicPr>
          <p:cNvPr id="6" name="Picture 6"/>
          <p:cNvPicPr>
            <a:picLocks noChangeAspect="1"/>
          </p:cNvPicPr>
          <p:nvPr/>
        </p:nvPicPr>
        <p:blipFill>
          <a:blip r:embed="rId8"/>
          <a:srcRect t="8681" b="8681"/>
          <a:stretch>
            <a:fillRect/>
          </a:stretch>
        </p:blipFill>
        <p:spPr>
          <a:xfrm>
            <a:off x="4376812" y="1577730"/>
            <a:ext cx="3394942" cy="2143864"/>
          </a:xfrm>
          <a:prstGeom prst="rect">
            <a:avLst/>
          </a:prstGeom>
        </p:spPr>
      </p:pic>
      <p:pic>
        <p:nvPicPr>
          <p:cNvPr id="7" name="Picture 7"/>
          <p:cNvPicPr>
            <a:picLocks noChangeAspect="1"/>
          </p:cNvPicPr>
          <p:nvPr/>
        </p:nvPicPr>
        <p:blipFill>
          <a:blip r:embed="rId9"/>
          <a:srcRect t="18426" b="18426"/>
          <a:stretch>
            <a:fillRect/>
          </a:stretch>
        </p:blipFill>
        <p:spPr>
          <a:xfrm>
            <a:off x="7771733" y="3721608"/>
            <a:ext cx="3394942" cy="2143864"/>
          </a:xfrm>
          <a:prstGeom prst="rect">
            <a:avLst/>
          </a:prstGeom>
        </p:spPr>
      </p:pic>
      <p:sp>
        <p:nvSpPr>
          <p:cNvPr id="29" name="TextBox 29"/>
          <p:cNvSpPr txBox="1"/>
          <p:nvPr>
            <p:custDataLst>
              <p:tags r:id="rId10"/>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工业水污染防治</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0" name="TextBox 30"/>
          <p:cNvSpPr txBox="1"/>
          <p:nvPr/>
        </p:nvSpPr>
        <p:spPr>
          <a:xfrm>
            <a:off x="1057922" y="1822244"/>
            <a:ext cx="3286271" cy="1654845"/>
          </a:xfrm>
          <a:prstGeom prst="rect">
            <a:avLst/>
          </a:prstGeom>
        </p:spPr>
        <p:txBody>
          <a:bodyPr vert="horz" wrap="square" lIns="66008" tIns="33052" rIns="66008" bIns="33052" rtlCol="0" anchor="ctr" anchorCtr="1">
            <a:normAutofit/>
          </a:bodyPr>
          <a:lstStyle/>
          <a:p>
            <a:pPr algn="l">
              <a:lnSpc>
                <a:spcPct val="187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产生水污染的工业企业的废水治理应当符合国家有关标准，并实行分类管理。</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4452917" y="3966127"/>
            <a:ext cx="3286271" cy="1654845"/>
          </a:xfrm>
          <a:prstGeom prst="rect">
            <a:avLst/>
          </a:prstGeom>
        </p:spPr>
        <p:txBody>
          <a:bodyPr vert="horz" wrap="square" lIns="66008" tIns="33052" rIns="66008" bIns="33052" rtlCol="0" anchor="ctr" anchorCtr="1">
            <a:normAutofit/>
          </a:bodyPr>
          <a:lstStyle/>
          <a:p>
            <a:pPr algn="l">
              <a:lnSpc>
                <a:spcPct val="187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企业应当加强水环境保护和管理，采取有效措施，减少对水环境的污染。</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7847818" y="1822244"/>
            <a:ext cx="3286271" cy="1654845"/>
          </a:xfrm>
          <a:prstGeom prst="rect">
            <a:avLst/>
          </a:prstGeom>
        </p:spPr>
        <p:txBody>
          <a:bodyPr vert="horz" wrap="square" lIns="66008" tIns="33052" rIns="66008" bIns="33052" rtlCol="0" anchor="ctr" anchorCtr="1">
            <a:normAutofit/>
          </a:bodyPr>
          <a:lstStyle/>
          <a:p>
            <a:pPr algn="l">
              <a:lnSpc>
                <a:spcPct val="187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企业应当自行监测其生产过程中的水环境影响，并保存记录。</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组合 35"/>
          <p:cNvGrpSpPr/>
          <p:nvPr userDrawn="1">
            <p:custDataLst>
              <p:tags r:id="rId1"/>
            </p:custDataLst>
          </p:nvPr>
        </p:nvGrpSpPr>
        <p:grpSpPr>
          <a:xfrm>
            <a:off x="4001597" y="6045200"/>
            <a:ext cx="8190403" cy="812800"/>
            <a:chOff x="4001597" y="5613400"/>
            <a:chExt cx="8190403" cy="1244600"/>
          </a:xfrm>
        </p:grpSpPr>
        <p:sp>
          <p:nvSpPr>
            <p:cNvPr id="3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8" name="等腰三角形 37"/>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flipV="1">
            <a:off x="8281295" y="2800971"/>
            <a:ext cx="3317450" cy="3466130"/>
          </a:xfrm>
          <a:prstGeom prst="round2SameRect">
            <a:avLst/>
          </a:prstGeom>
          <a:solidFill>
            <a:schemeClr val="accent2">
              <a:alpha val="100000"/>
            </a:schemeClr>
          </a:solidFill>
        </p:spPr>
      </p:sp>
      <p:sp>
        <p:nvSpPr>
          <p:cNvPr id="3" name="AutoShape 3"/>
          <p:cNvSpPr/>
          <p:nvPr>
            <p:custDataLst>
              <p:tags r:id="rId5"/>
            </p:custDataLst>
          </p:nvPr>
        </p:nvSpPr>
        <p:spPr>
          <a:xfrm flipV="1">
            <a:off x="4438401" y="2800971"/>
            <a:ext cx="3317450" cy="3466130"/>
          </a:xfrm>
          <a:prstGeom prst="round2SameRect">
            <a:avLst/>
          </a:prstGeom>
          <a:solidFill>
            <a:schemeClr val="accent2">
              <a:alpha val="100000"/>
            </a:schemeClr>
          </a:solidFill>
        </p:spPr>
      </p:sp>
      <p:sp>
        <p:nvSpPr>
          <p:cNvPr id="4" name="AutoShape 4"/>
          <p:cNvSpPr/>
          <p:nvPr>
            <p:custDataLst>
              <p:tags r:id="rId6"/>
            </p:custDataLst>
          </p:nvPr>
        </p:nvSpPr>
        <p:spPr>
          <a:xfrm flipV="1">
            <a:off x="539110" y="2800971"/>
            <a:ext cx="3317450" cy="3466130"/>
          </a:xfrm>
          <a:prstGeom prst="round2SameRect">
            <a:avLst/>
          </a:prstGeom>
          <a:solidFill>
            <a:schemeClr val="accent2">
              <a:alpha val="100000"/>
            </a:schemeClr>
          </a:solidFill>
        </p:spPr>
      </p:sp>
      <p:sp>
        <p:nvSpPr>
          <p:cNvPr id="5" name="AutoShape 5"/>
          <p:cNvSpPr/>
          <p:nvPr>
            <p:custDataLst>
              <p:tags r:id="rId7"/>
            </p:custDataLst>
          </p:nvPr>
        </p:nvSpPr>
        <p:spPr>
          <a:xfrm>
            <a:off x="8281295" y="1227848"/>
            <a:ext cx="3317450" cy="3317450"/>
          </a:xfrm>
          <a:prstGeom prst="ellipse">
            <a:avLst/>
          </a:prstGeom>
          <a:solidFill>
            <a:schemeClr val="accent2">
              <a:alpha val="100000"/>
              <a:lumMod val="60000"/>
              <a:lumOff val="40000"/>
            </a:schemeClr>
          </a:solidFill>
        </p:spPr>
      </p:sp>
      <p:sp>
        <p:nvSpPr>
          <p:cNvPr id="6" name="AutoShape 6"/>
          <p:cNvSpPr/>
          <p:nvPr>
            <p:custDataLst>
              <p:tags r:id="rId8"/>
            </p:custDataLst>
          </p:nvPr>
        </p:nvSpPr>
        <p:spPr>
          <a:xfrm>
            <a:off x="4438401" y="1227848"/>
            <a:ext cx="3317450" cy="3317450"/>
          </a:xfrm>
          <a:prstGeom prst="ellipse">
            <a:avLst/>
          </a:prstGeom>
          <a:solidFill>
            <a:schemeClr val="accent2">
              <a:alpha val="100000"/>
              <a:lumMod val="60000"/>
              <a:lumOff val="40000"/>
            </a:schemeClr>
          </a:solidFill>
        </p:spPr>
      </p:sp>
      <p:sp>
        <p:nvSpPr>
          <p:cNvPr id="7" name="AutoShape 7"/>
          <p:cNvSpPr/>
          <p:nvPr>
            <p:custDataLst>
              <p:tags r:id="rId9"/>
            </p:custDataLst>
          </p:nvPr>
        </p:nvSpPr>
        <p:spPr>
          <a:xfrm>
            <a:off x="539110" y="1227848"/>
            <a:ext cx="3317450" cy="3317450"/>
          </a:xfrm>
          <a:prstGeom prst="ellipse">
            <a:avLst/>
          </a:prstGeom>
          <a:solidFill>
            <a:schemeClr val="accent2">
              <a:alpha val="100000"/>
              <a:lumMod val="60000"/>
              <a:lumOff val="40000"/>
            </a:schemeClr>
          </a:solidFill>
        </p:spPr>
      </p:sp>
      <p:sp>
        <p:nvSpPr>
          <p:cNvPr id="8" name="TextBox 8"/>
          <p:cNvSpPr txBox="1"/>
          <p:nvPr/>
        </p:nvSpPr>
        <p:spPr>
          <a:xfrm>
            <a:off x="760778" y="4533107"/>
            <a:ext cx="2968423" cy="66802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城镇污水应当实行集中处理和分散处理相结合的方式进行治理。</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601267" y="4533107"/>
            <a:ext cx="2979820" cy="66802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城镇污水治理应当按照国家有关标准进行，并逐步提高治理水平。</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450110" y="4533107"/>
            <a:ext cx="2979820" cy="94488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城镇污水治理应当根据不同情况实行分类管理，并逐步推行污水排放的分类管理。</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nvPicPr>
        <p:blipFill>
          <a:blip r:embed="rId10"/>
          <a:srcRect l="9708" r="9708"/>
          <a:stretch>
            <a:fillRect/>
          </a:stretch>
        </p:blipFill>
        <p:spPr>
          <a:xfrm>
            <a:off x="880299" y="1569037"/>
            <a:ext cx="2635073" cy="2635073"/>
          </a:xfrm>
          <a:prstGeom prst="ellipse">
            <a:avLst/>
          </a:prstGeom>
        </p:spPr>
      </p:pic>
      <p:pic>
        <p:nvPicPr>
          <p:cNvPr id="12" name="Picture 12"/>
          <p:cNvPicPr>
            <a:picLocks noChangeAspect="1"/>
          </p:cNvPicPr>
          <p:nvPr/>
        </p:nvPicPr>
        <p:blipFill>
          <a:blip r:embed="rId11"/>
          <a:srcRect l="16667" r="16667"/>
          <a:stretch>
            <a:fillRect/>
          </a:stretch>
        </p:blipFill>
        <p:spPr>
          <a:xfrm>
            <a:off x="4779590" y="1569037"/>
            <a:ext cx="2635073" cy="2635073"/>
          </a:xfrm>
          <a:prstGeom prst="ellipse">
            <a:avLst/>
          </a:prstGeom>
        </p:spPr>
      </p:pic>
      <p:pic>
        <p:nvPicPr>
          <p:cNvPr id="13" name="Picture 13"/>
          <p:cNvPicPr>
            <a:picLocks noChangeAspect="1"/>
          </p:cNvPicPr>
          <p:nvPr/>
        </p:nvPicPr>
        <p:blipFill>
          <a:blip r:embed="rId12"/>
          <a:srcRect/>
          <a:stretch>
            <a:fillRect/>
          </a:stretch>
        </p:blipFill>
        <p:spPr>
          <a:xfrm>
            <a:off x="8622484" y="1569037"/>
            <a:ext cx="2635073" cy="2635073"/>
          </a:xfrm>
          <a:prstGeom prst="ellipse">
            <a:avLst/>
          </a:prstGeom>
        </p:spPr>
      </p:pic>
      <p:sp>
        <p:nvSpPr>
          <p:cNvPr id="35" name="TextBox 35"/>
          <p:cNvSpPr txBox="1"/>
          <p:nvPr>
            <p:custDataLst>
              <p:tags r:id="rId13"/>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城镇水污染防治</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 name="组合 46"/>
          <p:cNvGrpSpPr/>
          <p:nvPr userDrawn="1">
            <p:custDataLst>
              <p:tags r:id="rId1"/>
            </p:custDataLst>
          </p:nvPr>
        </p:nvGrpSpPr>
        <p:grpSpPr>
          <a:xfrm>
            <a:off x="4001597" y="6045200"/>
            <a:ext cx="8190403" cy="812800"/>
            <a:chOff x="4001597" y="5613400"/>
            <a:chExt cx="8190403" cy="1244600"/>
          </a:xfrm>
        </p:grpSpPr>
        <p:sp>
          <p:nvSpPr>
            <p:cNvPr id="48"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9" name="等腰三角形 48"/>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2" name="Connector 2"/>
          <p:cNvCxnSpPr/>
          <p:nvPr>
            <p:custDataLst>
              <p:tags r:id="rId4"/>
            </p:custDataLst>
          </p:nvPr>
        </p:nvCxnSpPr>
        <p:spPr>
          <a:xfrm>
            <a:off x="1585540" y="4130989"/>
            <a:ext cx="9388340" cy="0"/>
          </a:xfrm>
          <a:prstGeom prst="line">
            <a:avLst/>
          </a:prstGeom>
          <a:solidFill>
            <a:schemeClr val="dk1"/>
          </a:solidFill>
          <a:ln w="28575">
            <a:solidFill>
              <a:schemeClr val="dk1">
                <a:lumMod val="75000"/>
                <a:lumOff val="25000"/>
              </a:schemeClr>
            </a:solidFill>
            <a:prstDash val="dash"/>
            <a:headEnd type="none"/>
            <a:tailEnd type="none"/>
          </a:ln>
        </p:spPr>
        <p:style>
          <a:lnRef idx="0">
            <a:schemeClr val="dk1"/>
          </a:lnRef>
          <a:fillRef idx="1">
            <a:schemeClr val="dk1"/>
          </a:fillRef>
          <a:effectRef idx="0">
            <a:schemeClr val="dk1"/>
          </a:effectRef>
          <a:fontRef idx="minor">
            <a:schemeClr val="lt1"/>
          </a:fontRef>
        </p:style>
      </p:cxnSp>
      <p:sp>
        <p:nvSpPr>
          <p:cNvPr id="3" name="AutoShape 3"/>
          <p:cNvSpPr/>
          <p:nvPr>
            <p:custDataLst>
              <p:tags r:id="rId5"/>
            </p:custDataLst>
          </p:nvPr>
        </p:nvSpPr>
        <p:spPr>
          <a:xfrm>
            <a:off x="994886" y="3540384"/>
            <a:ext cx="1181195" cy="1181195"/>
          </a:xfrm>
          <a:prstGeom prst="ellipse">
            <a:avLst/>
          </a:prstGeom>
          <a:solidFill>
            <a:schemeClr val="accent1">
              <a:alpha val="100000"/>
            </a:schemeClr>
          </a:solidFill>
        </p:spPr>
      </p:sp>
      <p:sp>
        <p:nvSpPr>
          <p:cNvPr id="5" name="Freeform 5"/>
          <p:cNvSpPr/>
          <p:nvPr/>
        </p:nvSpPr>
        <p:spPr>
          <a:xfrm>
            <a:off x="1675130" y="4088765"/>
            <a:ext cx="18415" cy="19050"/>
          </a:xfrm>
          <a:custGeom>
            <a:avLst/>
            <a:gdLst/>
            <a:ahLst/>
            <a:cxnLst/>
            <a:rect l="l" t="t" r="r" b="b"/>
            <a:pathLst>
              <a:path w="11" h="19050">
                <a:moveTo>
                  <a:pt x="11" y="0"/>
                </a:moveTo>
                <a:cubicBezTo>
                  <a:pt x="8" y="0"/>
                  <a:pt x="4" y="0"/>
                  <a:pt x="0" y="0"/>
                </a:cubicBezTo>
                <a:cubicBezTo>
                  <a:pt x="3" y="0"/>
                  <a:pt x="7" y="0"/>
                  <a:pt x="11" y="0"/>
                </a:cubicBezTo>
                <a:close/>
              </a:path>
            </a:pathLst>
          </a:custGeom>
          <a:solidFill>
            <a:srgbClr val="FFFFFF">
              <a:alpha val="100000"/>
            </a:srgbClr>
          </a:solidFill>
        </p:spPr>
      </p:sp>
      <p:sp>
        <p:nvSpPr>
          <p:cNvPr id="6" name="Freeform 6"/>
          <p:cNvSpPr/>
          <p:nvPr/>
        </p:nvSpPr>
        <p:spPr>
          <a:xfrm>
            <a:off x="1320800" y="3876675"/>
            <a:ext cx="529590" cy="508635"/>
          </a:xfrm>
          <a:custGeom>
            <a:avLst/>
            <a:gdLst/>
            <a:ahLst/>
            <a:cxnLst/>
            <a:rect l="l" t="t"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solidFill>
            <a:srgbClr val="FFFFFF">
              <a:alpha val="100000"/>
            </a:srgbClr>
          </a:solidFill>
        </p:spPr>
      </p:sp>
      <p:sp>
        <p:nvSpPr>
          <p:cNvPr id="7" name="AutoShape 7"/>
          <p:cNvSpPr/>
          <p:nvPr>
            <p:custDataLst>
              <p:tags r:id="rId6"/>
            </p:custDataLst>
          </p:nvPr>
        </p:nvSpPr>
        <p:spPr>
          <a:xfrm>
            <a:off x="5506450" y="3540384"/>
            <a:ext cx="1179100" cy="1181195"/>
          </a:xfrm>
          <a:prstGeom prst="ellipse">
            <a:avLst/>
          </a:prstGeom>
          <a:solidFill>
            <a:schemeClr val="accent2">
              <a:alpha val="100000"/>
            </a:schemeClr>
          </a:solidFill>
        </p:spPr>
      </p:sp>
      <p:sp>
        <p:nvSpPr>
          <p:cNvPr id="9" name="Freeform 9"/>
          <p:cNvSpPr/>
          <p:nvPr/>
        </p:nvSpPr>
        <p:spPr>
          <a:xfrm>
            <a:off x="5935345" y="4109720"/>
            <a:ext cx="149860" cy="234950"/>
          </a:xfrm>
          <a:custGeom>
            <a:avLst/>
            <a:gdLst/>
            <a:ahLst/>
            <a:cxnLst/>
            <a:rect l="l" t="t" r="r" b="b"/>
            <a:pathLst>
              <a:path w="57" h="89">
                <a:moveTo>
                  <a:pt x="0" y="9"/>
                </a:moveTo>
                <a:lnTo>
                  <a:pt x="0" y="9"/>
                </a:lnTo>
                <a:lnTo>
                  <a:pt x="0" y="73"/>
                </a:lnTo>
                <a:lnTo>
                  <a:pt x="57" y="89"/>
                </a:lnTo>
                <a:lnTo>
                  <a:pt x="57" y="25"/>
                </a:lnTo>
                <a:lnTo>
                  <a:pt x="16" y="14"/>
                </a:lnTo>
                <a:lnTo>
                  <a:pt x="41" y="7"/>
                </a:lnTo>
                <a:lnTo>
                  <a:pt x="36" y="0"/>
                </a:lnTo>
                <a:lnTo>
                  <a:pt x="0" y="9"/>
                </a:lnTo>
                <a:close/>
              </a:path>
            </a:pathLst>
          </a:custGeom>
          <a:solidFill>
            <a:srgbClr val="FFFFFF">
              <a:alpha val="100000"/>
            </a:srgbClr>
          </a:solidFill>
        </p:spPr>
      </p:sp>
      <p:sp>
        <p:nvSpPr>
          <p:cNvPr id="10" name="Freeform 10"/>
          <p:cNvSpPr/>
          <p:nvPr/>
        </p:nvSpPr>
        <p:spPr>
          <a:xfrm>
            <a:off x="6109335" y="4109720"/>
            <a:ext cx="147320" cy="234950"/>
          </a:xfrm>
          <a:custGeom>
            <a:avLst/>
            <a:gdLst/>
            <a:ahLst/>
            <a:cxnLst/>
            <a:rect l="l" t="t"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solidFill>
            <a:srgbClr val="FFFFFF">
              <a:alpha val="100000"/>
            </a:srgbClr>
          </a:solidFill>
        </p:spPr>
      </p:sp>
      <p:sp>
        <p:nvSpPr>
          <p:cNvPr id="11" name="Freeform 11"/>
          <p:cNvSpPr/>
          <p:nvPr/>
        </p:nvSpPr>
        <p:spPr>
          <a:xfrm>
            <a:off x="5995670" y="3917315"/>
            <a:ext cx="202565" cy="229235"/>
          </a:xfrm>
          <a:custGeom>
            <a:avLst/>
            <a:gdLst/>
            <a:ahLst/>
            <a:cxnLst/>
            <a:rect l="l" t="t" r="r" b="b"/>
            <a:pathLst>
              <a:path w="77" h="87">
                <a:moveTo>
                  <a:pt x="38" y="87"/>
                </a:moveTo>
                <a:lnTo>
                  <a:pt x="77" y="42"/>
                </a:lnTo>
                <a:lnTo>
                  <a:pt x="48" y="42"/>
                </a:lnTo>
                <a:lnTo>
                  <a:pt x="48" y="0"/>
                </a:lnTo>
                <a:lnTo>
                  <a:pt x="29" y="0"/>
                </a:lnTo>
                <a:lnTo>
                  <a:pt x="29" y="42"/>
                </a:lnTo>
                <a:lnTo>
                  <a:pt x="0" y="42"/>
                </a:lnTo>
                <a:lnTo>
                  <a:pt x="38" y="87"/>
                </a:lnTo>
                <a:close/>
              </a:path>
            </a:pathLst>
          </a:custGeom>
          <a:solidFill>
            <a:srgbClr val="FFFFFF">
              <a:alpha val="100000"/>
            </a:srgbClr>
          </a:solidFill>
        </p:spPr>
      </p:sp>
      <p:sp>
        <p:nvSpPr>
          <p:cNvPr id="12" name="AutoShape 12"/>
          <p:cNvSpPr/>
          <p:nvPr>
            <p:custDataLst>
              <p:tags r:id="rId7"/>
            </p:custDataLst>
          </p:nvPr>
        </p:nvSpPr>
        <p:spPr>
          <a:xfrm>
            <a:off x="9978243" y="3540384"/>
            <a:ext cx="1179100" cy="1181195"/>
          </a:xfrm>
          <a:prstGeom prst="ellipse">
            <a:avLst/>
          </a:prstGeom>
          <a:solidFill>
            <a:schemeClr val="accent4">
              <a:alpha val="100000"/>
            </a:schemeClr>
          </a:solidFill>
        </p:spPr>
      </p:sp>
      <p:sp>
        <p:nvSpPr>
          <p:cNvPr id="14" name="Freeform 14"/>
          <p:cNvSpPr/>
          <p:nvPr/>
        </p:nvSpPr>
        <p:spPr>
          <a:xfrm>
            <a:off x="10351135" y="3876675"/>
            <a:ext cx="424180" cy="325755"/>
          </a:xfrm>
          <a:custGeom>
            <a:avLst/>
            <a:gdLst/>
            <a:ahLst/>
            <a:cxnLst/>
            <a:rect l="l" t="t" r="r" b="b"/>
            <a:pathLst>
              <a:path w="150" h="115">
                <a:moveTo>
                  <a:pt x="139" y="42"/>
                </a:moveTo>
                <a:lnTo>
                  <a:pt x="150" y="0"/>
                </a:lnTo>
                <a:lnTo>
                  <a:pt x="107" y="10"/>
                </a:lnTo>
                <a:lnTo>
                  <a:pt x="118" y="21"/>
                </a:lnTo>
                <a:lnTo>
                  <a:pt x="77" y="61"/>
                </a:lnTo>
                <a:lnTo>
                  <a:pt x="59" y="44"/>
                </a:lnTo>
                <a:lnTo>
                  <a:pt x="0" y="104"/>
                </a:lnTo>
                <a:lnTo>
                  <a:pt x="11" y="115"/>
                </a:lnTo>
                <a:lnTo>
                  <a:pt x="11" y="115"/>
                </a:lnTo>
                <a:lnTo>
                  <a:pt x="59" y="67"/>
                </a:lnTo>
                <a:lnTo>
                  <a:pt x="77" y="84"/>
                </a:lnTo>
                <a:lnTo>
                  <a:pt x="129" y="32"/>
                </a:lnTo>
                <a:lnTo>
                  <a:pt x="139" y="42"/>
                </a:lnTo>
                <a:close/>
              </a:path>
            </a:pathLst>
          </a:custGeom>
          <a:solidFill>
            <a:srgbClr val="FFFFFF">
              <a:alpha val="100000"/>
            </a:srgbClr>
          </a:solidFill>
        </p:spPr>
      </p:sp>
      <p:sp>
        <p:nvSpPr>
          <p:cNvPr id="15" name="AutoShape 15"/>
          <p:cNvSpPr/>
          <p:nvPr/>
        </p:nvSpPr>
        <p:spPr>
          <a:xfrm>
            <a:off x="10391140" y="4227830"/>
            <a:ext cx="56515" cy="113030"/>
          </a:xfrm>
          <a:prstGeom prst="rect">
            <a:avLst/>
          </a:prstGeom>
          <a:solidFill>
            <a:srgbClr val="FFFFFF">
              <a:alpha val="100000"/>
            </a:srgbClr>
          </a:solidFill>
        </p:spPr>
      </p:sp>
      <p:sp>
        <p:nvSpPr>
          <p:cNvPr id="16" name="AutoShape 16"/>
          <p:cNvSpPr/>
          <p:nvPr/>
        </p:nvSpPr>
        <p:spPr>
          <a:xfrm>
            <a:off x="10490200" y="4174490"/>
            <a:ext cx="59690" cy="167005"/>
          </a:xfrm>
          <a:prstGeom prst="rect">
            <a:avLst/>
          </a:prstGeom>
          <a:solidFill>
            <a:srgbClr val="FFFFFF">
              <a:alpha val="100000"/>
            </a:srgbClr>
          </a:solidFill>
        </p:spPr>
      </p:sp>
      <p:sp>
        <p:nvSpPr>
          <p:cNvPr id="17" name="AutoShape 17"/>
          <p:cNvSpPr/>
          <p:nvPr/>
        </p:nvSpPr>
        <p:spPr>
          <a:xfrm>
            <a:off x="10594340" y="4117340"/>
            <a:ext cx="59690" cy="224155"/>
          </a:xfrm>
          <a:prstGeom prst="rect">
            <a:avLst/>
          </a:prstGeom>
          <a:solidFill>
            <a:srgbClr val="FFFFFF">
              <a:alpha val="100000"/>
            </a:srgbClr>
          </a:solidFill>
        </p:spPr>
      </p:sp>
      <p:sp>
        <p:nvSpPr>
          <p:cNvPr id="18" name="AutoShape 18"/>
          <p:cNvSpPr/>
          <p:nvPr/>
        </p:nvSpPr>
        <p:spPr>
          <a:xfrm>
            <a:off x="10693400" y="4064000"/>
            <a:ext cx="62230" cy="277495"/>
          </a:xfrm>
          <a:prstGeom prst="rect">
            <a:avLst/>
          </a:prstGeom>
          <a:solidFill>
            <a:srgbClr val="FFFFFF">
              <a:alpha val="100000"/>
            </a:srgbClr>
          </a:solidFill>
        </p:spPr>
      </p:sp>
      <p:pic>
        <p:nvPicPr>
          <p:cNvPr id="19" name="Picture 19"/>
          <p:cNvPicPr>
            <a:picLocks noChangeAspect="1"/>
          </p:cNvPicPr>
          <p:nvPr/>
        </p:nvPicPr>
        <p:blipFill>
          <a:blip r:embed="rId8"/>
          <a:srcRect t="31279" b="31279"/>
          <a:stretch>
            <a:fillRect/>
          </a:stretch>
        </p:blipFill>
        <p:spPr>
          <a:xfrm>
            <a:off x="387332" y="1711401"/>
            <a:ext cx="2396303" cy="1604591"/>
          </a:xfrm>
          <a:prstGeom prst="rect">
            <a:avLst/>
          </a:prstGeom>
        </p:spPr>
      </p:pic>
      <p:pic>
        <p:nvPicPr>
          <p:cNvPr id="20" name="Picture 20"/>
          <p:cNvPicPr>
            <a:picLocks noChangeAspect="1"/>
          </p:cNvPicPr>
          <p:nvPr/>
        </p:nvPicPr>
        <p:blipFill>
          <a:blip r:embed="rId9"/>
          <a:srcRect t="21684" b="21684"/>
          <a:stretch>
            <a:fillRect/>
          </a:stretch>
        </p:blipFill>
        <p:spPr>
          <a:xfrm>
            <a:off x="4897849" y="4920583"/>
            <a:ext cx="2396303" cy="1574955"/>
          </a:xfrm>
          <a:prstGeom prst="rect">
            <a:avLst/>
          </a:prstGeom>
        </p:spPr>
      </p:pic>
      <p:pic>
        <p:nvPicPr>
          <p:cNvPr id="21" name="Picture 21"/>
          <p:cNvPicPr>
            <a:picLocks noChangeAspect="1"/>
          </p:cNvPicPr>
          <p:nvPr/>
        </p:nvPicPr>
        <p:blipFill>
          <a:blip r:embed="rId10"/>
          <a:srcRect l="4576" r="4576"/>
          <a:stretch>
            <a:fillRect/>
          </a:stretch>
        </p:blipFill>
        <p:spPr>
          <a:xfrm>
            <a:off x="9369642" y="1711400"/>
            <a:ext cx="2396303" cy="1604591"/>
          </a:xfrm>
          <a:prstGeom prst="rect">
            <a:avLst/>
          </a:prstGeom>
        </p:spPr>
      </p:pic>
      <p:sp>
        <p:nvSpPr>
          <p:cNvPr id="22" name="TextBox 22"/>
          <p:cNvSpPr txBox="1"/>
          <p:nvPr>
            <p:custDataLst>
              <p:tags r:id="rId11"/>
            </p:custDataLst>
          </p:nvPr>
        </p:nvSpPr>
        <p:spPr>
          <a:xfrm>
            <a:off x="381368" y="5057263"/>
            <a:ext cx="4114800" cy="1438275"/>
          </a:xfrm>
          <a:prstGeom prst="rect">
            <a:avLst/>
          </a:prstGeom>
        </p:spPr>
        <p:txBody>
          <a:bodyPr vert="horz" wrap="square" lIns="95250" tIns="95250" rIns="47625" bIns="95250" rtlCol="0" anchor="t" anchorCtr="0">
            <a:noAutofit/>
          </a:bodyPr>
          <a:lstStyle/>
          <a:p>
            <a:pPr>
              <a:lnSpc>
                <a:spcPct val="140000"/>
              </a:lnSpc>
              <a:spcBef>
                <a:spcPts val="375"/>
              </a:spcBef>
            </a:pPr>
            <a:r>
              <a:rPr lang="en-US" sz="1350">
                <a:solidFill>
                  <a:schemeClr val="dk1"/>
                </a:solidFill>
                <a:latin typeface="微软雅黑" panose="020B0503020204020204" charset="-122"/>
                <a:ea typeface="微软雅黑" panose="020B0503020204020204" charset="-122"/>
                <a:cs typeface="微软雅黑" panose="020B0503020204020204" charset="-122"/>
              </a:rPr>
              <a:t>农业和水产养殖应当合理利用水资源，防止对水环境的污染。</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 name="TextBox 23"/>
          <p:cNvSpPr txBox="1"/>
          <p:nvPr>
            <p:custDataLst>
              <p:tags r:id="rId12"/>
            </p:custDataLst>
          </p:nvPr>
        </p:nvSpPr>
        <p:spPr>
          <a:xfrm>
            <a:off x="7752954" y="5104888"/>
            <a:ext cx="4114800" cy="1390650"/>
          </a:xfrm>
          <a:prstGeom prst="rect">
            <a:avLst/>
          </a:prstGeom>
        </p:spPr>
        <p:txBody>
          <a:bodyPr vert="horz" wrap="square" lIns="95250" tIns="95250" rIns="47625" bIns="95250" rtlCol="0" anchor="t" anchorCtr="0">
            <a:noAutofit/>
          </a:bodyPr>
          <a:lstStyle/>
          <a:p>
            <a:pPr>
              <a:lnSpc>
                <a:spcPct val="140000"/>
              </a:lnSpc>
              <a:spcBef>
                <a:spcPct val="0"/>
              </a:spcBef>
            </a:pPr>
            <a:r>
              <a:rPr lang="en-US" sz="1350">
                <a:solidFill>
                  <a:schemeClr val="dk1"/>
                </a:solidFill>
                <a:latin typeface="微软雅黑" panose="020B0503020204020204" charset="-122"/>
                <a:ea typeface="微软雅黑" panose="020B0503020204020204" charset="-122"/>
                <a:cs typeface="微软雅黑" panose="020B0503020204020204" charset="-122"/>
              </a:rPr>
              <a:t>农业和水产养殖应当合理使用农药、化肥等化学物质，减少对水环境的污染。</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custDataLst>
              <p:tags r:id="rId13"/>
            </p:custDataLst>
          </p:nvPr>
        </p:nvSpPr>
        <p:spPr>
          <a:xfrm>
            <a:off x="4036093" y="1905000"/>
            <a:ext cx="4119815" cy="1476375"/>
          </a:xfrm>
          <a:prstGeom prst="rect">
            <a:avLst/>
          </a:prstGeom>
        </p:spPr>
        <p:txBody>
          <a:bodyPr vert="horz" wrap="square" lIns="95250" tIns="95250" rIns="47625" bIns="95250" rtlCol="0" anchor="t" anchorCtr="0">
            <a:noAutofit/>
          </a:bodyPr>
          <a:lstStyle/>
          <a:p>
            <a:pPr>
              <a:lnSpc>
                <a:spcPct val="150000"/>
              </a:lnSpc>
              <a:spcBef>
                <a:spcPct val="0"/>
              </a:spcBef>
            </a:pPr>
            <a:r>
              <a:rPr lang="en-US" sz="1350">
                <a:solidFill>
                  <a:schemeClr val="dk1"/>
                </a:solidFill>
                <a:latin typeface="微软雅黑" panose="020B0503020204020204" charset="-122"/>
                <a:ea typeface="微软雅黑" panose="020B0503020204020204" charset="-122"/>
                <a:cs typeface="微软雅黑" panose="020B0503020204020204" charset="-122"/>
              </a:rPr>
              <a:t>农村应当加强对农业残留物的管理和处置，防止对水环境的污染。</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6" name="TextBox 46"/>
          <p:cNvSpPr txBox="1"/>
          <p:nvPr>
            <p:custDataLst>
              <p:tags r:id="rId14"/>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农业和农村水污染防治</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组合 35"/>
          <p:cNvGrpSpPr/>
          <p:nvPr userDrawn="1">
            <p:custDataLst>
              <p:tags r:id="rId1"/>
            </p:custDataLst>
          </p:nvPr>
        </p:nvGrpSpPr>
        <p:grpSpPr>
          <a:xfrm>
            <a:off x="4001597" y="6045200"/>
            <a:ext cx="8190403" cy="812800"/>
            <a:chOff x="4001597" y="5613400"/>
            <a:chExt cx="8190403" cy="1244600"/>
          </a:xfrm>
        </p:grpSpPr>
        <p:sp>
          <p:nvSpPr>
            <p:cNvPr id="3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8" name="等腰三角形 37"/>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2480108" y="1287672"/>
            <a:ext cx="7377949" cy="1356301"/>
          </a:xfrm>
          <a:prstGeom prst="roundRect">
            <a:avLst>
              <a:gd name="adj" fmla="val 16667"/>
            </a:avLst>
          </a:prstGeom>
          <a:solidFill>
            <a:schemeClr val="accent1">
              <a:alpha val="100000"/>
            </a:schemeClr>
          </a:solidFill>
        </p:spPr>
      </p:sp>
      <p:sp>
        <p:nvSpPr>
          <p:cNvPr id="3" name="TextBox 3"/>
          <p:cNvSpPr txBox="1"/>
          <p:nvPr/>
        </p:nvSpPr>
        <p:spPr>
          <a:xfrm>
            <a:off x="3025751" y="1468427"/>
            <a:ext cx="6286664" cy="994791"/>
          </a:xfrm>
          <a:prstGeom prst="rect">
            <a:avLst/>
          </a:prstGeom>
        </p:spPr>
        <p:txBody>
          <a:bodyPr vert="horz" wrap="square" lIns="114300" tIns="57150" rIns="114300" bIns="57150" rtlCol="0" anchor="ctr" anchorCtr="0">
            <a:norm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船舶应当采取有效措施，防止废水对水环境的污染。</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5"/>
            </p:custDataLst>
          </p:nvPr>
        </p:nvSpPr>
        <p:spPr>
          <a:xfrm>
            <a:off x="999470" y="1050728"/>
            <a:ext cx="2132497" cy="1830189"/>
          </a:xfrm>
          <a:prstGeom prst="hexagon">
            <a:avLst>
              <a:gd name="adj" fmla="val 25000"/>
              <a:gd name="vf" fmla="val 115470"/>
            </a:avLst>
          </a:prstGeom>
          <a:solidFill>
            <a:schemeClr val="accent1">
              <a:alpha val="100000"/>
            </a:schemeClr>
          </a:solidFill>
        </p:spPr>
      </p:sp>
      <p:sp>
        <p:nvSpPr>
          <p:cNvPr id="5" name="AutoShape 5"/>
          <p:cNvSpPr/>
          <p:nvPr>
            <p:custDataLst>
              <p:tags r:id="rId6"/>
            </p:custDataLst>
          </p:nvPr>
        </p:nvSpPr>
        <p:spPr>
          <a:xfrm>
            <a:off x="2480108" y="3069093"/>
            <a:ext cx="7377949" cy="1356301"/>
          </a:xfrm>
          <a:prstGeom prst="roundRect">
            <a:avLst>
              <a:gd name="adj" fmla="val 16667"/>
            </a:avLst>
          </a:prstGeom>
          <a:solidFill>
            <a:schemeClr val="accent1">
              <a:alpha val="100000"/>
            </a:schemeClr>
          </a:solidFill>
        </p:spPr>
      </p:sp>
      <p:sp>
        <p:nvSpPr>
          <p:cNvPr id="6" name="TextBox 6"/>
          <p:cNvSpPr txBox="1"/>
          <p:nvPr/>
        </p:nvSpPr>
        <p:spPr>
          <a:xfrm>
            <a:off x="2773369" y="3249848"/>
            <a:ext cx="6286500" cy="971550"/>
          </a:xfrm>
          <a:prstGeom prst="rect">
            <a:avLst/>
          </a:prstGeom>
        </p:spPr>
        <p:txBody>
          <a:bodyPr vert="horz" wrap="square" lIns="114300" tIns="57150" rIns="114300" bIns="57150" rtlCol="0" anchor="ctr" anchorCtr="0">
            <a:normAutofit/>
          </a:bodyPr>
          <a:lstStyle/>
          <a:p>
            <a:pPr algn="l">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船舶应当按照国家有关规定缴纳船舶污水处理费，并逐步推行船舶污水排放的分类管理。</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7"/>
            </p:custDataLst>
          </p:nvPr>
        </p:nvSpPr>
        <p:spPr>
          <a:xfrm>
            <a:off x="9060033" y="2832149"/>
            <a:ext cx="2132497" cy="1830189"/>
          </a:xfrm>
          <a:prstGeom prst="hexagon">
            <a:avLst>
              <a:gd name="adj" fmla="val 25000"/>
              <a:gd name="vf" fmla="val 115470"/>
            </a:avLst>
          </a:prstGeom>
          <a:solidFill>
            <a:schemeClr val="accent1">
              <a:alpha val="100000"/>
            </a:schemeClr>
          </a:solidFill>
        </p:spPr>
      </p:sp>
      <p:sp>
        <p:nvSpPr>
          <p:cNvPr id="8" name="AutoShape 8"/>
          <p:cNvSpPr/>
          <p:nvPr>
            <p:custDataLst>
              <p:tags r:id="rId8"/>
            </p:custDataLst>
          </p:nvPr>
        </p:nvSpPr>
        <p:spPr>
          <a:xfrm>
            <a:off x="2480108" y="4850514"/>
            <a:ext cx="7377949" cy="1356301"/>
          </a:xfrm>
          <a:prstGeom prst="roundRect">
            <a:avLst>
              <a:gd name="adj" fmla="val 16667"/>
            </a:avLst>
          </a:prstGeom>
          <a:solidFill>
            <a:schemeClr val="accent1">
              <a:alpha val="100000"/>
            </a:schemeClr>
          </a:solidFill>
        </p:spPr>
      </p:sp>
      <p:sp>
        <p:nvSpPr>
          <p:cNvPr id="9" name="TextBox 9"/>
          <p:cNvSpPr txBox="1"/>
          <p:nvPr/>
        </p:nvSpPr>
        <p:spPr>
          <a:xfrm>
            <a:off x="3025751" y="5031268"/>
            <a:ext cx="6286664" cy="994791"/>
          </a:xfrm>
          <a:prstGeom prst="rect">
            <a:avLst/>
          </a:prstGeom>
        </p:spPr>
        <p:txBody>
          <a:bodyPr vert="horz" wrap="square" lIns="114300" tIns="57150" rIns="114300" bIns="57150" rtlCol="0" anchor="ctr" anchorCtr="0">
            <a:norm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船舶应当安装污水排放装置和其他必要设备，并确保其正常运行和使用。</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9"/>
            </p:custDataLst>
          </p:nvPr>
        </p:nvSpPr>
        <p:spPr>
          <a:xfrm>
            <a:off x="999470" y="4613570"/>
            <a:ext cx="2132497" cy="1830189"/>
          </a:xfrm>
          <a:prstGeom prst="hexagon">
            <a:avLst>
              <a:gd name="adj" fmla="val 25000"/>
              <a:gd name="vf" fmla="val 115470"/>
            </a:avLst>
          </a:prstGeom>
          <a:solidFill>
            <a:schemeClr val="accent1">
              <a:alpha val="100000"/>
            </a:schemeClr>
          </a:solidFill>
        </p:spPr>
      </p:sp>
      <p:pic>
        <p:nvPicPr>
          <p:cNvPr id="11" name="Picture 11"/>
          <p:cNvPicPr>
            <a:picLocks noChangeAspect="1"/>
          </p:cNvPicPr>
          <p:nvPr/>
        </p:nvPicPr>
        <p:blipFill>
          <a:blip r:embed="rId10"/>
          <a:srcRect l="11883" r="11883"/>
          <a:stretch>
            <a:fillRect/>
          </a:stretch>
        </p:blipFill>
        <p:spPr>
          <a:xfrm>
            <a:off x="1099415" y="1124574"/>
            <a:ext cx="1926336" cy="1682496"/>
          </a:xfrm>
          <a:prstGeom prst="hexagon">
            <a:avLst/>
          </a:prstGeom>
        </p:spPr>
      </p:pic>
      <p:pic>
        <p:nvPicPr>
          <p:cNvPr id="12" name="Picture 12"/>
          <p:cNvPicPr>
            <a:picLocks noChangeAspect="1"/>
          </p:cNvPicPr>
          <p:nvPr/>
        </p:nvPicPr>
        <p:blipFill>
          <a:blip r:embed="rId11"/>
          <a:srcRect l="11883" r="11883"/>
          <a:stretch>
            <a:fillRect/>
          </a:stretch>
        </p:blipFill>
        <p:spPr>
          <a:xfrm>
            <a:off x="9163113" y="2905301"/>
            <a:ext cx="1926336" cy="1682496"/>
          </a:xfrm>
          <a:prstGeom prst="hexagon">
            <a:avLst/>
          </a:prstGeom>
        </p:spPr>
      </p:pic>
      <p:pic>
        <p:nvPicPr>
          <p:cNvPr id="13" name="Picture 13"/>
          <p:cNvPicPr>
            <a:picLocks noChangeAspect="1"/>
          </p:cNvPicPr>
          <p:nvPr/>
        </p:nvPicPr>
        <p:blipFill>
          <a:blip r:embed="rId12"/>
          <a:srcRect l="11979" r="11979"/>
          <a:stretch>
            <a:fillRect/>
          </a:stretch>
        </p:blipFill>
        <p:spPr>
          <a:xfrm>
            <a:off x="1099415" y="4686721"/>
            <a:ext cx="1926336" cy="1682496"/>
          </a:xfrm>
          <a:prstGeom prst="hexagon">
            <a:avLst/>
          </a:prstGeom>
        </p:spPr>
      </p:pic>
      <p:sp>
        <p:nvSpPr>
          <p:cNvPr id="35" name="TextBox 35"/>
          <p:cNvSpPr txBox="1"/>
          <p:nvPr>
            <p:custDataLst>
              <p:tags r:id="rId13"/>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船舶水污染防治</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405130" y="36004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5</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05</a:t>
            </a:r>
            <a:endParaRPr lang="en-US" sz="4000">
              <a:solidFill>
                <a:schemeClr val="accent1"/>
              </a:solidFill>
            </a:endParaRPr>
          </a:p>
        </p:txBody>
      </p:sp>
      <p:sp>
        <p:nvSpPr>
          <p:cNvPr id="6" name="文本占位符 2"/>
          <p:cNvSpPr>
            <a:spLocks noGrp="1"/>
          </p:cNvSpPr>
          <p:nvPr>
            <p:custDataLst>
              <p:tags r:id="rId3"/>
            </p:custDataLst>
          </p:nvPr>
        </p:nvSpPr>
        <p:spPr>
          <a:xfrm>
            <a:off x="3500907" y="3883113"/>
            <a:ext cx="5190185" cy="1477027"/>
          </a:xfrm>
          <a:prstGeom prst="rect">
            <a:avLst/>
          </a:prstGeom>
        </p:spPr>
        <p:txBody>
          <a:bodyPr vert="horz" lIns="90170" tIns="0" rIns="90170" bIns="46990" rtlCol="0">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sz="2000">
                <a:solidFill>
                  <a:schemeClr val="dk1">
                    <a:lumMod val="85000"/>
                    <a:lumOff val="15000"/>
                  </a:schemeClr>
                </a:solidFill>
              </a:rPr>
              <a:t>饮用水水源和其他特殊水体保护</a:t>
            </a:r>
            <a:endParaRPr lang="en-US" sz="2000">
              <a:solidFill>
                <a:schemeClr val="dk1">
                  <a:lumMod val="85000"/>
                  <a:lumOff val="15000"/>
                </a:schemeClr>
              </a:solidFill>
            </a:endParaRPr>
          </a:p>
        </p:txBody>
      </p:sp>
      <p:sp>
        <p:nvSpPr>
          <p:cNvPr id="5" name="文本框 4"/>
          <p:cNvSpPr txBox="1"/>
          <p:nvPr>
            <p:custDataLst>
              <p:tags r:id="rId4"/>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组合 36"/>
          <p:cNvGrpSpPr/>
          <p:nvPr userDrawn="1">
            <p:custDataLst>
              <p:tags r:id="rId1"/>
            </p:custDataLst>
          </p:nvPr>
        </p:nvGrpSpPr>
        <p:grpSpPr>
          <a:xfrm>
            <a:off x="4001597" y="6045200"/>
            <a:ext cx="8190403" cy="812800"/>
            <a:chOff x="4001597" y="5613400"/>
            <a:chExt cx="8190403" cy="1244600"/>
          </a:xfrm>
        </p:grpSpPr>
        <p:sp>
          <p:nvSpPr>
            <p:cNvPr id="38"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9" name="等腰三角形 38"/>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2" name="Connector 2"/>
          <p:cNvCxnSpPr/>
          <p:nvPr>
            <p:custDataLst>
              <p:tags r:id="rId4"/>
            </p:custDataLst>
          </p:nvPr>
        </p:nvCxnSpPr>
        <p:spPr>
          <a:xfrm>
            <a:off x="916780" y="4201877"/>
            <a:ext cx="10213108" cy="0"/>
          </a:xfrm>
          <a:prstGeom prst="line">
            <a:avLst/>
          </a:prstGeom>
          <a:solidFill>
            <a:schemeClr val="accent1"/>
          </a:solidFill>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3" name="AutoShape 3"/>
          <p:cNvSpPr/>
          <p:nvPr>
            <p:custDataLst>
              <p:tags r:id="rId5"/>
            </p:custDataLst>
          </p:nvPr>
        </p:nvSpPr>
        <p:spPr>
          <a:xfrm>
            <a:off x="2187305" y="3956762"/>
            <a:ext cx="490229" cy="490229"/>
          </a:xfrm>
          <a:prstGeom prst="ellipse">
            <a:avLst/>
          </a:prstGeom>
          <a:solidFill>
            <a:schemeClr val="accent1">
              <a:alpha val="100000"/>
            </a:schemeClr>
          </a:solidFill>
        </p:spPr>
      </p:sp>
      <p:sp>
        <p:nvSpPr>
          <p:cNvPr id="4" name="Freeform 4"/>
          <p:cNvSpPr/>
          <p:nvPr/>
        </p:nvSpPr>
        <p:spPr>
          <a:xfrm>
            <a:off x="2285351" y="4054808"/>
            <a:ext cx="294138" cy="294138"/>
          </a:xfrm>
          <a:custGeom>
            <a:avLst/>
            <a:gdLst/>
            <a:ahLst/>
            <a:cxnLst/>
            <a:rect l="l" t="t" r="r" b="b"/>
            <a:pathLst>
              <a:path w="304800" h="304800">
                <a:moveTo>
                  <a:pt x="152400" y="0"/>
                </a:moveTo>
                <a:cubicBezTo>
                  <a:pt x="68237" y="0"/>
                  <a:pt x="0" y="68237"/>
                  <a:pt x="0" y="152400"/>
                </a:cubicBezTo>
                <a:cubicBezTo>
                  <a:pt x="0" y="236563"/>
                  <a:pt x="68237" y="304800"/>
                  <a:pt x="152400" y="304800"/>
                </a:cubicBezTo>
                <a:cubicBezTo>
                  <a:pt x="236563" y="304800"/>
                  <a:pt x="304800" y="236563"/>
                  <a:pt x="304800" y="152400"/>
                </a:cubicBezTo>
                <a:cubicBezTo>
                  <a:pt x="304800" y="68237"/>
                  <a:pt x="236563" y="0"/>
                  <a:pt x="152400" y="0"/>
                </a:cubicBezTo>
                <a:close/>
                <a:moveTo>
                  <a:pt x="128778" y="222723"/>
                </a:moveTo>
                <a:lnTo>
                  <a:pt x="58655" y="152591"/>
                </a:lnTo>
                <a:lnTo>
                  <a:pt x="85592" y="125654"/>
                </a:lnTo>
                <a:lnTo>
                  <a:pt x="128768" y="168850"/>
                </a:lnTo>
                <a:lnTo>
                  <a:pt x="220370" y="77248"/>
                </a:lnTo>
                <a:lnTo>
                  <a:pt x="247307" y="104184"/>
                </a:lnTo>
                <a:lnTo>
                  <a:pt x="128778" y="222723"/>
                </a:lnTo>
                <a:close/>
              </a:path>
            </a:pathLst>
          </a:custGeom>
          <a:solidFill>
            <a:srgbClr val="FFFFFF">
              <a:alpha val="100000"/>
            </a:srgbClr>
          </a:solidFill>
        </p:spPr>
      </p:sp>
      <p:sp>
        <p:nvSpPr>
          <p:cNvPr id="5" name="AutoShape 5"/>
          <p:cNvSpPr/>
          <p:nvPr>
            <p:custDataLst>
              <p:tags r:id="rId6"/>
            </p:custDataLst>
          </p:nvPr>
        </p:nvSpPr>
        <p:spPr>
          <a:xfrm>
            <a:off x="5778219" y="3956762"/>
            <a:ext cx="490229" cy="490229"/>
          </a:xfrm>
          <a:prstGeom prst="ellipse">
            <a:avLst/>
          </a:prstGeom>
          <a:solidFill>
            <a:schemeClr val="accent1">
              <a:alpha val="100000"/>
            </a:schemeClr>
          </a:solidFill>
        </p:spPr>
      </p:sp>
      <p:sp>
        <p:nvSpPr>
          <p:cNvPr id="6" name="TextBox 6"/>
          <p:cNvSpPr txBox="1"/>
          <p:nvPr>
            <p:custDataLst>
              <p:tags r:id="rId7"/>
            </p:custDataLst>
          </p:nvPr>
        </p:nvSpPr>
        <p:spPr>
          <a:xfrm>
            <a:off x="7888549" y="4690831"/>
            <a:ext cx="3486590" cy="668020"/>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饮用水水源的水质应当符合国家规定标准，不得含有不利于人体健康的物质。</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8"/>
            </p:custDataLst>
          </p:nvPr>
        </p:nvSpPr>
        <p:spPr>
          <a:xfrm>
            <a:off x="9371589" y="3956762"/>
            <a:ext cx="490229" cy="490229"/>
          </a:xfrm>
          <a:prstGeom prst="ellipse">
            <a:avLst/>
          </a:prstGeom>
          <a:solidFill>
            <a:schemeClr val="accent1">
              <a:alpha val="100000"/>
            </a:schemeClr>
          </a:solidFill>
        </p:spPr>
      </p:sp>
      <p:sp>
        <p:nvSpPr>
          <p:cNvPr id="8" name="Freeform 8"/>
          <p:cNvSpPr/>
          <p:nvPr/>
        </p:nvSpPr>
        <p:spPr>
          <a:xfrm>
            <a:off x="5847668" y="4026211"/>
            <a:ext cx="351331" cy="351331"/>
          </a:xfrm>
          <a:custGeom>
            <a:avLst/>
            <a:gdLst/>
            <a:ahLst/>
            <a:cxnLst/>
            <a:rect l="l" t="t" r="r" b="b"/>
            <a:pathLst>
              <a:path w="304800" h="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rgbClr val="FFFFFF">
              <a:alpha val="100000"/>
            </a:srgbClr>
          </a:solidFill>
        </p:spPr>
      </p:sp>
      <p:sp>
        <p:nvSpPr>
          <p:cNvPr id="9" name="Freeform 9"/>
          <p:cNvSpPr/>
          <p:nvPr/>
        </p:nvSpPr>
        <p:spPr>
          <a:xfrm>
            <a:off x="9469635" y="4054808"/>
            <a:ext cx="294138" cy="294138"/>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sp>
        <p:nvSpPr>
          <p:cNvPr id="10" name="TextBox 10"/>
          <p:cNvSpPr txBox="1"/>
          <p:nvPr>
            <p:custDataLst>
              <p:tags r:id="rId9"/>
            </p:custDataLst>
          </p:nvPr>
        </p:nvSpPr>
        <p:spPr>
          <a:xfrm>
            <a:off x="689125" y="4690831"/>
            <a:ext cx="3486590" cy="668020"/>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饮用水水源的保护区域应当实行严格的保护措施，非经法定程序不得改变。</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4401959" y="4690831"/>
            <a:ext cx="3486590" cy="944880"/>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饮用水水源周边一定范围内禁止排放污染物，特别是禁止建设工业企业和城镇生活污水排放设施。</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12" name="Picture 12"/>
          <p:cNvPicPr>
            <a:picLocks noChangeAspect="1"/>
          </p:cNvPicPr>
          <p:nvPr/>
        </p:nvPicPr>
        <p:blipFill>
          <a:blip r:embed="rId11"/>
          <a:srcRect t="8874" b="8874"/>
          <a:stretch>
            <a:fillRect/>
          </a:stretch>
        </p:blipFill>
        <p:spPr>
          <a:xfrm>
            <a:off x="734949" y="1334615"/>
            <a:ext cx="3413760" cy="2316480"/>
          </a:xfrm>
          <a:prstGeom prst="rect">
            <a:avLst/>
          </a:prstGeom>
        </p:spPr>
      </p:pic>
      <p:pic>
        <p:nvPicPr>
          <p:cNvPr id="13" name="Picture 13"/>
          <p:cNvPicPr>
            <a:picLocks noChangeAspect="1"/>
          </p:cNvPicPr>
          <p:nvPr/>
        </p:nvPicPr>
        <p:blipFill>
          <a:blip r:embed="rId12"/>
          <a:srcRect t="4762" b="4762"/>
          <a:stretch>
            <a:fillRect/>
          </a:stretch>
        </p:blipFill>
        <p:spPr>
          <a:xfrm>
            <a:off x="4316454" y="1334615"/>
            <a:ext cx="3413760" cy="2316480"/>
          </a:xfrm>
          <a:prstGeom prst="rect">
            <a:avLst/>
          </a:prstGeom>
        </p:spPr>
      </p:pic>
      <p:pic>
        <p:nvPicPr>
          <p:cNvPr id="14" name="Picture 14"/>
          <p:cNvPicPr>
            <a:picLocks noChangeAspect="1"/>
          </p:cNvPicPr>
          <p:nvPr/>
        </p:nvPicPr>
        <p:blipFill>
          <a:blip r:embed="rId13"/>
          <a:srcRect l="877" r="877"/>
          <a:stretch>
            <a:fillRect/>
          </a:stretch>
        </p:blipFill>
        <p:spPr>
          <a:xfrm>
            <a:off x="7897958" y="1334615"/>
            <a:ext cx="3413760" cy="2316480"/>
          </a:xfrm>
          <a:prstGeom prst="rect">
            <a:avLst/>
          </a:prstGeom>
        </p:spPr>
      </p:pic>
      <p:sp>
        <p:nvSpPr>
          <p:cNvPr id="36" name="TextBox 36"/>
          <p:cNvSpPr txBox="1"/>
          <p:nvPr>
            <p:custDataLst>
              <p:tags r:id="rId14"/>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饮用水水源保护</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0" y="1185774"/>
            <a:ext cx="9112336" cy="1732311"/>
          </a:xfrm>
          <a:prstGeom prst="rect">
            <a:avLst/>
          </a:prstGeom>
          <a:solidFill>
            <a:schemeClr val="accent2">
              <a:alpha val="100000"/>
            </a:schemeClr>
          </a:solidFill>
        </p:spPr>
      </p:sp>
      <p:sp>
        <p:nvSpPr>
          <p:cNvPr id="3" name="TextBox 3"/>
          <p:cNvSpPr txBox="1"/>
          <p:nvPr/>
        </p:nvSpPr>
        <p:spPr>
          <a:xfrm>
            <a:off x="454963" y="1536246"/>
            <a:ext cx="7876972" cy="39116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其他特殊水体应当实行严格的保护措施，防止污染和破坏。</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5"/>
            </p:custDataLst>
          </p:nvPr>
        </p:nvSpPr>
        <p:spPr>
          <a:xfrm>
            <a:off x="3079664" y="2918085"/>
            <a:ext cx="9112336" cy="1732311"/>
          </a:xfrm>
          <a:prstGeom prst="rect">
            <a:avLst/>
          </a:prstGeom>
          <a:solidFill>
            <a:schemeClr val="accent5">
              <a:lumMod val="50000"/>
              <a:alpha val="100000"/>
            </a:schemeClr>
          </a:solidFill>
        </p:spPr>
      </p:sp>
      <p:sp>
        <p:nvSpPr>
          <p:cNvPr id="5" name="AutoShape 5"/>
          <p:cNvSpPr/>
          <p:nvPr>
            <p:custDataLst>
              <p:tags r:id="rId6"/>
            </p:custDataLst>
          </p:nvPr>
        </p:nvSpPr>
        <p:spPr>
          <a:xfrm>
            <a:off x="0" y="4650396"/>
            <a:ext cx="9112336" cy="1732311"/>
          </a:xfrm>
          <a:prstGeom prst="rect">
            <a:avLst/>
          </a:prstGeom>
          <a:solidFill>
            <a:schemeClr val="accent2">
              <a:alpha val="100000"/>
            </a:schemeClr>
          </a:solidFill>
        </p:spPr>
      </p:sp>
      <p:sp>
        <p:nvSpPr>
          <p:cNvPr id="6" name="TextBox 6"/>
          <p:cNvSpPr txBox="1"/>
          <p:nvPr/>
        </p:nvSpPr>
        <p:spPr>
          <a:xfrm>
            <a:off x="3798378" y="3268557"/>
            <a:ext cx="7876972" cy="39116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对其他特殊水体应当进行调查评估，制定保护方案，并报请有关部门批准。</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75049" y="5000868"/>
            <a:ext cx="7876972" cy="391160"/>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其他特殊水体的水质应当符合国家规定标准，不得含有不利于人体健康的物质。</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7"/>
          <a:srcRect t="21875" b="21875"/>
          <a:stretch>
            <a:fillRect/>
          </a:stretch>
        </p:blipFill>
        <p:spPr>
          <a:xfrm>
            <a:off x="9112336" y="1185774"/>
            <a:ext cx="3079664" cy="1732311"/>
          </a:xfrm>
          <a:prstGeom prst="rect">
            <a:avLst/>
          </a:prstGeom>
        </p:spPr>
      </p:pic>
      <p:pic>
        <p:nvPicPr>
          <p:cNvPr id="9" name="Picture 9"/>
          <p:cNvPicPr>
            <a:picLocks noChangeAspect="1"/>
          </p:cNvPicPr>
          <p:nvPr/>
        </p:nvPicPr>
        <p:blipFill>
          <a:blip r:embed="rId8"/>
          <a:srcRect t="21875" b="21875"/>
          <a:stretch>
            <a:fillRect/>
          </a:stretch>
        </p:blipFill>
        <p:spPr>
          <a:xfrm>
            <a:off x="0" y="2918085"/>
            <a:ext cx="3079664" cy="1732311"/>
          </a:xfrm>
          <a:prstGeom prst="rect">
            <a:avLst/>
          </a:prstGeom>
        </p:spPr>
      </p:pic>
      <p:pic>
        <p:nvPicPr>
          <p:cNvPr id="10" name="Picture 10"/>
          <p:cNvPicPr>
            <a:picLocks noChangeAspect="1"/>
          </p:cNvPicPr>
          <p:nvPr/>
        </p:nvPicPr>
        <p:blipFill>
          <a:blip r:embed="rId9"/>
          <a:srcRect t="21875" b="21875"/>
          <a:stretch>
            <a:fillRect/>
          </a:stretch>
        </p:blipFill>
        <p:spPr>
          <a:xfrm>
            <a:off x="9112336" y="4650396"/>
            <a:ext cx="3079664" cy="1732311"/>
          </a:xfrm>
          <a:prstGeom prst="rect">
            <a:avLst/>
          </a:prstGeom>
        </p:spPr>
      </p:pic>
      <p:sp>
        <p:nvSpPr>
          <p:cNvPr id="32" name="TextBox 32"/>
          <p:cNvSpPr txBox="1"/>
          <p:nvPr>
            <p:custDataLst>
              <p:tags r:id="rId10"/>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其他特殊水体保护</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6</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水污染事故处置</a:t>
            </a:r>
            <a:endParaRPr lang="en-US" sz="4000">
              <a:solidFill>
                <a:schemeClr val="accent1"/>
              </a:solidFill>
            </a:endParaRPr>
          </a:p>
        </p:txBody>
      </p:sp>
      <p:sp>
        <p:nvSpPr>
          <p:cNvPr id="5" name="文本框 4"/>
          <p:cNvSpPr txBox="1"/>
          <p:nvPr>
            <p:custDataLst>
              <p:tags r:id="rId3"/>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 name="组合 73"/>
          <p:cNvGrpSpPr/>
          <p:nvPr userDrawn="1">
            <p:custDataLst>
              <p:tags r:id="rId1"/>
            </p:custDataLst>
          </p:nvPr>
        </p:nvGrpSpPr>
        <p:grpSpPr>
          <a:xfrm>
            <a:off x="4001597" y="6045200"/>
            <a:ext cx="8190403" cy="812800"/>
            <a:chOff x="4001597" y="5613400"/>
            <a:chExt cx="8190403" cy="1244600"/>
          </a:xfrm>
        </p:grpSpPr>
        <p:sp>
          <p:nvSpPr>
            <p:cNvPr id="7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6" name="等腰三角形 7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TextBox 2"/>
          <p:cNvSpPr txBox="1"/>
          <p:nvPr>
            <p:custDataLst>
              <p:tags r:id="rId4"/>
            </p:custDataLst>
          </p:nvPr>
        </p:nvSpPr>
        <p:spPr>
          <a:xfrm>
            <a:off x="8883977" y="4209792"/>
            <a:ext cx="2895600" cy="67754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水环境保护宣传教育</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5"/>
            </p:custDataLst>
          </p:nvPr>
        </p:nvSpPr>
        <p:spPr>
          <a:xfrm>
            <a:off x="8883977" y="4727993"/>
            <a:ext cx="2733843" cy="801370"/>
          </a:xfrm>
          <a:prstGeom prst="rect">
            <a:avLst/>
          </a:prstGeom>
        </p:spPr>
        <p:txBody>
          <a:bodyPr vert="horz" wrap="square" lIns="123825" tIns="123825" rIns="57150" bIns="123825"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加强水环境保护宣传教育，提高公众水环境保护意识。</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custDataLst>
              <p:tags r:id="rId6"/>
            </p:custDataLst>
          </p:nvPr>
        </p:nvSpPr>
        <p:spPr>
          <a:xfrm>
            <a:off x="909579"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5" name="Freeform 5"/>
          <p:cNvSpPr/>
          <p:nvPr>
            <p:custDataLst>
              <p:tags r:id="rId7"/>
            </p:custDataLst>
          </p:nvPr>
        </p:nvSpPr>
        <p:spPr>
          <a:xfrm>
            <a:off x="1383312"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lumMod val="60000"/>
              <a:lumOff val="40000"/>
            </a:schemeClr>
          </a:solidFill>
        </p:spPr>
      </p:sp>
      <p:sp>
        <p:nvSpPr>
          <p:cNvPr id="6" name="Freeform 6"/>
          <p:cNvSpPr/>
          <p:nvPr>
            <p:custDataLst>
              <p:tags r:id="rId8"/>
            </p:custDataLst>
          </p:nvPr>
        </p:nvSpPr>
        <p:spPr>
          <a:xfrm>
            <a:off x="1841106"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7" name="Freeform 7"/>
          <p:cNvSpPr/>
          <p:nvPr>
            <p:custDataLst>
              <p:tags r:id="rId9"/>
            </p:custDataLst>
          </p:nvPr>
        </p:nvSpPr>
        <p:spPr>
          <a:xfrm>
            <a:off x="3020614"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schemeClr>
          </a:solidFill>
        </p:spPr>
      </p:sp>
      <p:sp>
        <p:nvSpPr>
          <p:cNvPr id="8" name="Freeform 8"/>
          <p:cNvSpPr/>
          <p:nvPr>
            <p:custDataLst>
              <p:tags r:id="rId10"/>
            </p:custDataLst>
          </p:nvPr>
        </p:nvSpPr>
        <p:spPr>
          <a:xfrm>
            <a:off x="3494346"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lumMod val="60000"/>
              <a:lumOff val="40000"/>
            </a:schemeClr>
          </a:solidFill>
        </p:spPr>
      </p:sp>
      <p:sp>
        <p:nvSpPr>
          <p:cNvPr id="9" name="Freeform 9"/>
          <p:cNvSpPr/>
          <p:nvPr>
            <p:custDataLst>
              <p:tags r:id="rId11"/>
            </p:custDataLst>
          </p:nvPr>
        </p:nvSpPr>
        <p:spPr>
          <a:xfrm>
            <a:off x="3952140"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schemeClr>
          </a:solidFill>
        </p:spPr>
      </p:sp>
      <p:sp>
        <p:nvSpPr>
          <p:cNvPr id="10" name="Freeform 10"/>
          <p:cNvSpPr/>
          <p:nvPr>
            <p:custDataLst>
              <p:tags r:id="rId12"/>
            </p:custDataLst>
          </p:nvPr>
        </p:nvSpPr>
        <p:spPr>
          <a:xfrm>
            <a:off x="5131648"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11" name="Freeform 11"/>
          <p:cNvSpPr/>
          <p:nvPr>
            <p:custDataLst>
              <p:tags r:id="rId13"/>
            </p:custDataLst>
          </p:nvPr>
        </p:nvSpPr>
        <p:spPr>
          <a:xfrm>
            <a:off x="5605381"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lumMod val="60000"/>
              <a:lumOff val="40000"/>
            </a:schemeClr>
          </a:solidFill>
        </p:spPr>
      </p:sp>
      <p:sp>
        <p:nvSpPr>
          <p:cNvPr id="12" name="Freeform 12"/>
          <p:cNvSpPr/>
          <p:nvPr>
            <p:custDataLst>
              <p:tags r:id="rId14"/>
            </p:custDataLst>
          </p:nvPr>
        </p:nvSpPr>
        <p:spPr>
          <a:xfrm>
            <a:off x="6063174"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13" name="Freeform 13"/>
          <p:cNvSpPr/>
          <p:nvPr>
            <p:custDataLst>
              <p:tags r:id="rId15"/>
            </p:custDataLst>
          </p:nvPr>
        </p:nvSpPr>
        <p:spPr>
          <a:xfrm>
            <a:off x="7242682"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schemeClr>
          </a:solidFill>
        </p:spPr>
      </p:sp>
      <p:sp>
        <p:nvSpPr>
          <p:cNvPr id="14" name="Freeform 14"/>
          <p:cNvSpPr/>
          <p:nvPr>
            <p:custDataLst>
              <p:tags r:id="rId16"/>
            </p:custDataLst>
          </p:nvPr>
        </p:nvSpPr>
        <p:spPr>
          <a:xfrm>
            <a:off x="7716414"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lumMod val="60000"/>
              <a:lumOff val="40000"/>
            </a:schemeClr>
          </a:solidFill>
        </p:spPr>
      </p:sp>
      <p:sp>
        <p:nvSpPr>
          <p:cNvPr id="15" name="Freeform 15"/>
          <p:cNvSpPr/>
          <p:nvPr>
            <p:custDataLst>
              <p:tags r:id="rId17"/>
            </p:custDataLst>
          </p:nvPr>
        </p:nvSpPr>
        <p:spPr>
          <a:xfrm>
            <a:off x="8174209"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2">
              <a:alpha val="100000"/>
            </a:schemeClr>
          </a:solidFill>
        </p:spPr>
      </p:sp>
      <p:sp>
        <p:nvSpPr>
          <p:cNvPr id="16" name="Freeform 16"/>
          <p:cNvSpPr/>
          <p:nvPr>
            <p:custDataLst>
              <p:tags r:id="rId18"/>
            </p:custDataLst>
          </p:nvPr>
        </p:nvSpPr>
        <p:spPr>
          <a:xfrm>
            <a:off x="9353716"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17" name="Freeform 17"/>
          <p:cNvSpPr/>
          <p:nvPr>
            <p:custDataLst>
              <p:tags r:id="rId19"/>
            </p:custDataLst>
          </p:nvPr>
        </p:nvSpPr>
        <p:spPr>
          <a:xfrm>
            <a:off x="9827449"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lumMod val="60000"/>
              <a:lumOff val="40000"/>
            </a:schemeClr>
          </a:solidFill>
        </p:spPr>
      </p:sp>
      <p:sp>
        <p:nvSpPr>
          <p:cNvPr id="18" name="Freeform 18"/>
          <p:cNvSpPr/>
          <p:nvPr>
            <p:custDataLst>
              <p:tags r:id="rId20"/>
            </p:custDataLst>
          </p:nvPr>
        </p:nvSpPr>
        <p:spPr>
          <a:xfrm>
            <a:off x="10285243" y="3581229"/>
            <a:ext cx="947465" cy="433493"/>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close/>
              </a:path>
            </a:pathLst>
          </a:custGeom>
          <a:solidFill>
            <a:schemeClr val="accent1">
              <a:alpha val="100000"/>
            </a:schemeClr>
          </a:solidFill>
        </p:spPr>
      </p:sp>
      <p:sp>
        <p:nvSpPr>
          <p:cNvPr id="19" name="TextBox 19"/>
          <p:cNvSpPr txBox="1"/>
          <p:nvPr>
            <p:custDataLst>
              <p:tags r:id="rId21"/>
            </p:custDataLst>
          </p:nvPr>
        </p:nvSpPr>
        <p:spPr>
          <a:xfrm>
            <a:off x="6755784" y="1326066"/>
            <a:ext cx="2895600" cy="67754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农业水污染防治</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custDataLst>
              <p:tags r:id="rId22"/>
            </p:custDataLst>
          </p:nvPr>
        </p:nvSpPr>
        <p:spPr>
          <a:xfrm>
            <a:off x="6755784" y="1852616"/>
            <a:ext cx="2733843" cy="1078230"/>
          </a:xfrm>
          <a:prstGeom prst="rect">
            <a:avLst/>
          </a:prstGeom>
        </p:spPr>
        <p:txBody>
          <a:bodyPr vert="horz" wrap="square" lIns="123825" tIns="123825" rIns="57150" bIns="123825"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加强农业水污染防治，推广科学施肥、合理使用农药和严格控制养殖废物的排放。</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23"/>
            </p:custDataLst>
          </p:nvPr>
        </p:nvSpPr>
        <p:spPr>
          <a:xfrm>
            <a:off x="4585608" y="4209792"/>
            <a:ext cx="2895600" cy="67754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城镇生活污水治理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custDataLst>
              <p:tags r:id="rId24"/>
            </p:custDataLst>
          </p:nvPr>
        </p:nvSpPr>
        <p:spPr>
          <a:xfrm>
            <a:off x="4585608" y="4753712"/>
            <a:ext cx="2733843" cy="801370"/>
          </a:xfrm>
          <a:prstGeom prst="rect">
            <a:avLst/>
          </a:prstGeom>
        </p:spPr>
        <p:txBody>
          <a:bodyPr vert="horz" wrap="square" lIns="123825" tIns="123825" rIns="57150" bIns="123825"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加强城镇生活污水治理，推行生活垃圾分类和资源回收利用。</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 name="TextBox 23"/>
          <p:cNvSpPr txBox="1"/>
          <p:nvPr>
            <p:custDataLst>
              <p:tags r:id="rId25"/>
            </p:custDataLst>
          </p:nvPr>
        </p:nvSpPr>
        <p:spPr>
          <a:xfrm>
            <a:off x="413234" y="4209792"/>
            <a:ext cx="2895600" cy="67754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预防措施</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custDataLst>
              <p:tags r:id="rId26"/>
            </p:custDataLst>
          </p:nvPr>
        </p:nvSpPr>
        <p:spPr>
          <a:xfrm>
            <a:off x="413234" y="4753712"/>
            <a:ext cx="2733843" cy="1078230"/>
          </a:xfrm>
          <a:prstGeom prst="rect">
            <a:avLst/>
          </a:prstGeom>
        </p:spPr>
        <p:txBody>
          <a:bodyPr vert="horz" wrap="square" lIns="123825" tIns="123825" rIns="57150" bIns="123825"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加强水源地保护，实行饮用水水源保护区制度，加强供水设施建设，保障供水水质达标。</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 name="TextBox 25"/>
          <p:cNvSpPr txBox="1"/>
          <p:nvPr>
            <p:custDataLst>
              <p:tags r:id="rId27"/>
            </p:custDataLst>
          </p:nvPr>
        </p:nvSpPr>
        <p:spPr>
          <a:xfrm>
            <a:off x="2488463" y="1338258"/>
            <a:ext cx="2895600" cy="67754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工业废水处理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6" name="TextBox 26"/>
          <p:cNvSpPr txBox="1"/>
          <p:nvPr>
            <p:custDataLst>
              <p:tags r:id="rId28"/>
            </p:custDataLst>
          </p:nvPr>
        </p:nvSpPr>
        <p:spPr>
          <a:xfrm>
            <a:off x="2488463" y="1852616"/>
            <a:ext cx="2733675" cy="1078230"/>
          </a:xfrm>
          <a:prstGeom prst="rect">
            <a:avLst/>
          </a:prstGeom>
        </p:spPr>
        <p:txBody>
          <a:bodyPr vert="horz" wrap="square" lIns="123825" tIns="123825" rIns="57150" bIns="123825"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加强工业废水处理和排放管理，推行清洁生产技术，减少工业废水排放。</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cxnSp>
        <p:nvCxnSpPr>
          <p:cNvPr id="27" name="Connector 27"/>
          <p:cNvCxnSpPr/>
          <p:nvPr>
            <p:custDataLst>
              <p:tags r:id="rId29"/>
            </p:custDataLst>
          </p:nvPr>
        </p:nvCxnSpPr>
        <p:spPr>
          <a:xfrm flipV="1">
            <a:off x="1820468" y="2574173"/>
            <a:ext cx="0" cy="970187"/>
          </a:xfrm>
          <a:prstGeom prst="line">
            <a:avLst/>
          </a:prstGeom>
          <a:solidFill>
            <a:schemeClr val="accent2"/>
          </a:solidFill>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28" name="AutoShape 28"/>
          <p:cNvSpPr/>
          <p:nvPr>
            <p:custDataLst>
              <p:tags r:id="rId30"/>
            </p:custDataLst>
          </p:nvPr>
        </p:nvSpPr>
        <p:spPr>
          <a:xfrm>
            <a:off x="1716131" y="3695836"/>
            <a:ext cx="219484" cy="219484"/>
          </a:xfrm>
          <a:prstGeom prst="ellipse">
            <a:avLst/>
          </a:prstGeom>
          <a:solidFill>
            <a:schemeClr val="accent3">
              <a:alpha val="100000"/>
            </a:schemeClr>
          </a:solidFill>
        </p:spPr>
      </p:sp>
      <p:sp>
        <p:nvSpPr>
          <p:cNvPr id="29" name="AutoShape 29"/>
          <p:cNvSpPr/>
          <p:nvPr>
            <p:custDataLst>
              <p:tags r:id="rId31"/>
            </p:custDataLst>
          </p:nvPr>
        </p:nvSpPr>
        <p:spPr>
          <a:xfrm>
            <a:off x="1777091" y="3756797"/>
            <a:ext cx="97564" cy="97564"/>
          </a:xfrm>
          <a:prstGeom prst="ellipse">
            <a:avLst/>
          </a:prstGeom>
          <a:solidFill>
            <a:schemeClr val="accent1">
              <a:alpha val="100000"/>
              <a:lumMod val="60000"/>
              <a:lumOff val="40000"/>
            </a:schemeClr>
          </a:solidFill>
        </p:spPr>
      </p:sp>
      <p:sp>
        <p:nvSpPr>
          <p:cNvPr id="30" name="AutoShape 30"/>
          <p:cNvSpPr/>
          <p:nvPr>
            <p:custDataLst>
              <p:tags r:id="rId32"/>
            </p:custDataLst>
          </p:nvPr>
        </p:nvSpPr>
        <p:spPr>
          <a:xfrm>
            <a:off x="1449074" y="1852616"/>
            <a:ext cx="742789" cy="742789"/>
          </a:xfrm>
          <a:prstGeom prst="ellipse">
            <a:avLst/>
          </a:prstGeom>
          <a:solidFill>
            <a:schemeClr val="accent2">
              <a:alpha val="100000"/>
            </a:schemeClr>
          </a:solidFill>
        </p:spPr>
      </p:sp>
      <p:sp>
        <p:nvSpPr>
          <p:cNvPr id="31" name="Freeform 31"/>
          <p:cNvSpPr/>
          <p:nvPr>
            <p:custDataLst>
              <p:tags r:id="rId33"/>
            </p:custDataLst>
          </p:nvPr>
        </p:nvSpPr>
        <p:spPr>
          <a:xfrm>
            <a:off x="1640033" y="2043387"/>
            <a:ext cx="356542" cy="356542"/>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chemeClr val="accent3">
              <a:alpha val="100000"/>
              <a:lumMod val="60000"/>
              <a:lumOff val="40000"/>
            </a:schemeClr>
          </a:solidFill>
        </p:spPr>
      </p:sp>
      <p:cxnSp>
        <p:nvCxnSpPr>
          <p:cNvPr id="32" name="Connector 32"/>
          <p:cNvCxnSpPr/>
          <p:nvPr>
            <p:custDataLst>
              <p:tags r:id="rId34"/>
            </p:custDataLst>
          </p:nvPr>
        </p:nvCxnSpPr>
        <p:spPr>
          <a:xfrm flipV="1">
            <a:off x="6061516" y="2590940"/>
            <a:ext cx="0" cy="961926"/>
          </a:xfrm>
          <a:prstGeom prst="line">
            <a:avLst/>
          </a:prstGeom>
          <a:solidFill>
            <a:schemeClr val="accent2"/>
          </a:solidFill>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33" name="AutoShape 33"/>
          <p:cNvSpPr/>
          <p:nvPr>
            <p:custDataLst>
              <p:tags r:id="rId35"/>
            </p:custDataLst>
          </p:nvPr>
        </p:nvSpPr>
        <p:spPr>
          <a:xfrm>
            <a:off x="5957179" y="3676027"/>
            <a:ext cx="219484" cy="219484"/>
          </a:xfrm>
          <a:prstGeom prst="ellipse">
            <a:avLst/>
          </a:prstGeom>
          <a:solidFill>
            <a:schemeClr val="accent3">
              <a:alpha val="100000"/>
              <a:lumMod val="60000"/>
              <a:lumOff val="40000"/>
            </a:schemeClr>
          </a:solidFill>
        </p:spPr>
      </p:sp>
      <p:sp>
        <p:nvSpPr>
          <p:cNvPr id="34" name="AutoShape 34"/>
          <p:cNvSpPr/>
          <p:nvPr>
            <p:custDataLst>
              <p:tags r:id="rId36"/>
            </p:custDataLst>
          </p:nvPr>
        </p:nvSpPr>
        <p:spPr>
          <a:xfrm>
            <a:off x="6018139" y="3736987"/>
            <a:ext cx="97564" cy="97564"/>
          </a:xfrm>
          <a:prstGeom prst="ellipse">
            <a:avLst/>
          </a:prstGeom>
          <a:solidFill>
            <a:schemeClr val="accent1">
              <a:alpha val="100000"/>
            </a:schemeClr>
          </a:solidFill>
        </p:spPr>
      </p:sp>
      <p:cxnSp>
        <p:nvCxnSpPr>
          <p:cNvPr id="35" name="Connector 35"/>
          <p:cNvCxnSpPr/>
          <p:nvPr>
            <p:custDataLst>
              <p:tags r:id="rId37"/>
            </p:custDataLst>
          </p:nvPr>
        </p:nvCxnSpPr>
        <p:spPr>
          <a:xfrm flipV="1">
            <a:off x="10265608" y="2571732"/>
            <a:ext cx="0" cy="961926"/>
          </a:xfrm>
          <a:prstGeom prst="line">
            <a:avLst/>
          </a:prstGeom>
          <a:solidFill>
            <a:schemeClr val="accent2"/>
          </a:solidFill>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36" name="AutoShape 36"/>
          <p:cNvSpPr/>
          <p:nvPr>
            <p:custDataLst>
              <p:tags r:id="rId38"/>
            </p:custDataLst>
          </p:nvPr>
        </p:nvSpPr>
        <p:spPr>
          <a:xfrm>
            <a:off x="10161272" y="3681204"/>
            <a:ext cx="219484" cy="219484"/>
          </a:xfrm>
          <a:prstGeom prst="ellipse">
            <a:avLst/>
          </a:prstGeom>
          <a:solidFill>
            <a:schemeClr val="accent3">
              <a:alpha val="100000"/>
            </a:schemeClr>
          </a:solidFill>
        </p:spPr>
      </p:sp>
      <p:sp>
        <p:nvSpPr>
          <p:cNvPr id="37" name="AutoShape 37"/>
          <p:cNvSpPr/>
          <p:nvPr>
            <p:custDataLst>
              <p:tags r:id="rId39"/>
            </p:custDataLst>
          </p:nvPr>
        </p:nvSpPr>
        <p:spPr>
          <a:xfrm>
            <a:off x="10222231" y="3742164"/>
            <a:ext cx="97564" cy="97564"/>
          </a:xfrm>
          <a:prstGeom prst="ellipse">
            <a:avLst/>
          </a:prstGeom>
          <a:solidFill>
            <a:schemeClr val="accent1">
              <a:alpha val="100000"/>
              <a:lumMod val="60000"/>
              <a:lumOff val="40000"/>
            </a:schemeClr>
          </a:solidFill>
        </p:spPr>
      </p:sp>
      <p:sp>
        <p:nvSpPr>
          <p:cNvPr id="38" name="AutoShape 38"/>
          <p:cNvSpPr/>
          <p:nvPr>
            <p:custDataLst>
              <p:tags r:id="rId40"/>
            </p:custDataLst>
          </p:nvPr>
        </p:nvSpPr>
        <p:spPr>
          <a:xfrm>
            <a:off x="5707718" y="1852616"/>
            <a:ext cx="742789" cy="742789"/>
          </a:xfrm>
          <a:prstGeom prst="ellipse">
            <a:avLst/>
          </a:prstGeom>
          <a:solidFill>
            <a:schemeClr val="accent2">
              <a:alpha val="100000"/>
            </a:schemeClr>
          </a:solidFill>
        </p:spPr>
      </p:sp>
      <p:cxnSp>
        <p:nvCxnSpPr>
          <p:cNvPr id="39" name="Connector 39"/>
          <p:cNvCxnSpPr/>
          <p:nvPr>
            <p:custDataLst>
              <p:tags r:id="rId41"/>
            </p:custDataLst>
          </p:nvPr>
        </p:nvCxnSpPr>
        <p:spPr>
          <a:xfrm flipV="1">
            <a:off x="3943694" y="3835635"/>
            <a:ext cx="0" cy="1284763"/>
          </a:xfrm>
          <a:prstGeom prst="line">
            <a:avLst/>
          </a:prstGeom>
          <a:solidFill>
            <a:schemeClr val="accent2"/>
          </a:solidFill>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40" name="AutoShape 40"/>
          <p:cNvSpPr/>
          <p:nvPr>
            <p:custDataLst>
              <p:tags r:id="rId42"/>
            </p:custDataLst>
          </p:nvPr>
        </p:nvSpPr>
        <p:spPr>
          <a:xfrm>
            <a:off x="3833953" y="3688233"/>
            <a:ext cx="219484" cy="219484"/>
          </a:xfrm>
          <a:prstGeom prst="ellipse">
            <a:avLst/>
          </a:prstGeom>
          <a:solidFill>
            <a:schemeClr val="accent3">
              <a:alpha val="100000"/>
            </a:schemeClr>
          </a:solidFill>
        </p:spPr>
      </p:sp>
      <p:sp>
        <p:nvSpPr>
          <p:cNvPr id="41" name="AutoShape 41"/>
          <p:cNvSpPr/>
          <p:nvPr>
            <p:custDataLst>
              <p:tags r:id="rId43"/>
            </p:custDataLst>
          </p:nvPr>
        </p:nvSpPr>
        <p:spPr>
          <a:xfrm>
            <a:off x="3894913" y="3749193"/>
            <a:ext cx="97564" cy="97564"/>
          </a:xfrm>
          <a:prstGeom prst="ellipse">
            <a:avLst/>
          </a:prstGeom>
          <a:solidFill>
            <a:schemeClr val="accent1">
              <a:alpha val="100000"/>
              <a:lumMod val="60000"/>
              <a:lumOff val="40000"/>
            </a:schemeClr>
          </a:solidFill>
        </p:spPr>
      </p:sp>
      <p:cxnSp>
        <p:nvCxnSpPr>
          <p:cNvPr id="42" name="Connector 42"/>
          <p:cNvCxnSpPr/>
          <p:nvPr>
            <p:custDataLst>
              <p:tags r:id="rId44"/>
            </p:custDataLst>
          </p:nvPr>
        </p:nvCxnSpPr>
        <p:spPr>
          <a:xfrm flipV="1">
            <a:off x="8191601" y="3822284"/>
            <a:ext cx="0" cy="1284763"/>
          </a:xfrm>
          <a:prstGeom prst="line">
            <a:avLst/>
          </a:prstGeom>
          <a:solidFill>
            <a:schemeClr val="accent2"/>
          </a:solidFill>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43" name="AutoShape 43"/>
          <p:cNvSpPr/>
          <p:nvPr>
            <p:custDataLst>
              <p:tags r:id="rId45"/>
            </p:custDataLst>
          </p:nvPr>
        </p:nvSpPr>
        <p:spPr>
          <a:xfrm>
            <a:off x="8081859" y="3688233"/>
            <a:ext cx="219484" cy="219484"/>
          </a:xfrm>
          <a:prstGeom prst="ellipse">
            <a:avLst/>
          </a:prstGeom>
          <a:solidFill>
            <a:schemeClr val="accent3">
              <a:alpha val="100000"/>
              <a:lumMod val="60000"/>
              <a:lumOff val="40000"/>
            </a:schemeClr>
          </a:solidFill>
        </p:spPr>
      </p:sp>
      <p:sp>
        <p:nvSpPr>
          <p:cNvPr id="44" name="AutoShape 44"/>
          <p:cNvSpPr/>
          <p:nvPr>
            <p:custDataLst>
              <p:tags r:id="rId46"/>
            </p:custDataLst>
          </p:nvPr>
        </p:nvSpPr>
        <p:spPr>
          <a:xfrm>
            <a:off x="8142819" y="3749193"/>
            <a:ext cx="97564" cy="97564"/>
          </a:xfrm>
          <a:prstGeom prst="ellipse">
            <a:avLst/>
          </a:prstGeom>
          <a:solidFill>
            <a:schemeClr val="accent1">
              <a:alpha val="100000"/>
            </a:schemeClr>
          </a:solidFill>
        </p:spPr>
      </p:sp>
      <p:sp>
        <p:nvSpPr>
          <p:cNvPr id="45" name="AutoShape 45"/>
          <p:cNvSpPr/>
          <p:nvPr>
            <p:custDataLst>
              <p:tags r:id="rId47"/>
            </p:custDataLst>
          </p:nvPr>
        </p:nvSpPr>
        <p:spPr>
          <a:xfrm>
            <a:off x="3560108" y="5063734"/>
            <a:ext cx="742789" cy="742789"/>
          </a:xfrm>
          <a:prstGeom prst="ellipse">
            <a:avLst/>
          </a:prstGeom>
          <a:solidFill>
            <a:schemeClr val="accent2">
              <a:alpha val="100000"/>
            </a:schemeClr>
          </a:solidFill>
        </p:spPr>
      </p:sp>
      <p:sp>
        <p:nvSpPr>
          <p:cNvPr id="46" name="AutoShape 46"/>
          <p:cNvSpPr/>
          <p:nvPr>
            <p:custDataLst>
              <p:tags r:id="rId48"/>
            </p:custDataLst>
          </p:nvPr>
        </p:nvSpPr>
        <p:spPr>
          <a:xfrm>
            <a:off x="7820207" y="5063734"/>
            <a:ext cx="742789" cy="742789"/>
          </a:xfrm>
          <a:prstGeom prst="ellipse">
            <a:avLst/>
          </a:prstGeom>
          <a:solidFill>
            <a:schemeClr val="accent2">
              <a:alpha val="100000"/>
            </a:schemeClr>
          </a:solidFill>
        </p:spPr>
      </p:sp>
      <p:sp>
        <p:nvSpPr>
          <p:cNvPr id="47" name="Freeform 47"/>
          <p:cNvSpPr/>
          <p:nvPr>
            <p:custDataLst>
              <p:tags r:id="rId49"/>
            </p:custDataLst>
          </p:nvPr>
        </p:nvSpPr>
        <p:spPr>
          <a:xfrm>
            <a:off x="5856595" y="2003865"/>
            <a:ext cx="452190" cy="452190"/>
          </a:xfrm>
          <a:custGeom>
            <a:avLst/>
            <a:gdLst/>
            <a:ahLst/>
            <a:cxnLst/>
            <a:rect l="l" t="t" r="r" b="b"/>
            <a:pathLst>
              <a:path w="304800" h="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chemeClr val="accent3">
              <a:alpha val="100000"/>
              <a:lumMod val="60000"/>
              <a:lumOff val="40000"/>
            </a:schemeClr>
          </a:solidFill>
        </p:spPr>
      </p:sp>
      <p:sp>
        <p:nvSpPr>
          <p:cNvPr id="48" name="AutoShape 48"/>
          <p:cNvSpPr/>
          <p:nvPr>
            <p:custDataLst>
              <p:tags r:id="rId50"/>
            </p:custDataLst>
          </p:nvPr>
        </p:nvSpPr>
        <p:spPr>
          <a:xfrm>
            <a:off x="9900600" y="1852616"/>
            <a:ext cx="742789" cy="742789"/>
          </a:xfrm>
          <a:prstGeom prst="ellipse">
            <a:avLst/>
          </a:prstGeom>
          <a:solidFill>
            <a:schemeClr val="accent2">
              <a:alpha val="100000"/>
            </a:schemeClr>
          </a:solidFill>
        </p:spPr>
      </p:sp>
      <p:sp>
        <p:nvSpPr>
          <p:cNvPr id="49" name="Freeform 49"/>
          <p:cNvSpPr/>
          <p:nvPr>
            <p:custDataLst>
              <p:tags r:id="rId51"/>
            </p:custDataLst>
          </p:nvPr>
        </p:nvSpPr>
        <p:spPr>
          <a:xfrm>
            <a:off x="10075821" y="2040441"/>
            <a:ext cx="383872" cy="383872"/>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3">
              <a:alpha val="100000"/>
              <a:lumMod val="60000"/>
              <a:lumOff val="40000"/>
            </a:schemeClr>
          </a:solidFill>
        </p:spPr>
      </p:sp>
      <p:sp>
        <p:nvSpPr>
          <p:cNvPr id="50" name="Freeform 50"/>
          <p:cNvSpPr/>
          <p:nvPr>
            <p:custDataLst>
              <p:tags r:id="rId52"/>
            </p:custDataLst>
          </p:nvPr>
        </p:nvSpPr>
        <p:spPr>
          <a:xfrm>
            <a:off x="3785185" y="5283154"/>
            <a:ext cx="355388" cy="355388"/>
          </a:xfrm>
          <a:custGeom>
            <a:avLst/>
            <a:gdLst/>
            <a:ahLst/>
            <a:cxnLst/>
            <a:rect l="l" t="t" r="r" b="b"/>
            <a:pathLst>
              <a:path w="304800" h="304800">
                <a:moveTo>
                  <a:pt x="116843" y="182880"/>
                </a:moveTo>
                <a:lnTo>
                  <a:pt x="30480" y="182880"/>
                </a:lnTo>
                <a:lnTo>
                  <a:pt x="30480" y="304800"/>
                </a:lnTo>
                <a:lnTo>
                  <a:pt x="0" y="304800"/>
                </a:lnTo>
                <a:lnTo>
                  <a:pt x="0" y="0"/>
                </a:lnTo>
                <a:lnTo>
                  <a:pt x="182880" y="0"/>
                </a:lnTo>
                <a:lnTo>
                  <a:pt x="187957" y="30480"/>
                </a:lnTo>
                <a:lnTo>
                  <a:pt x="304800" y="30480"/>
                </a:lnTo>
                <a:lnTo>
                  <a:pt x="259080" y="121920"/>
                </a:lnTo>
                <a:lnTo>
                  <a:pt x="304800" y="213360"/>
                </a:lnTo>
                <a:lnTo>
                  <a:pt x="121920" y="213360"/>
                </a:lnTo>
                <a:lnTo>
                  <a:pt x="116843" y="182880"/>
                </a:lnTo>
                <a:close/>
              </a:path>
            </a:pathLst>
          </a:custGeom>
          <a:solidFill>
            <a:schemeClr val="accent3">
              <a:alpha val="100000"/>
              <a:lumMod val="60000"/>
              <a:lumOff val="40000"/>
            </a:schemeClr>
          </a:solidFill>
        </p:spPr>
      </p:sp>
      <p:sp>
        <p:nvSpPr>
          <p:cNvPr id="51" name="Freeform 51"/>
          <p:cNvSpPr/>
          <p:nvPr>
            <p:custDataLst>
              <p:tags r:id="rId53"/>
            </p:custDataLst>
          </p:nvPr>
        </p:nvSpPr>
        <p:spPr>
          <a:xfrm>
            <a:off x="7917111" y="5228967"/>
            <a:ext cx="409575" cy="409575"/>
          </a:xfrm>
          <a:custGeom>
            <a:avLst/>
            <a:gdLst/>
            <a:ahLst/>
            <a:cxnLst/>
            <a:rect l="l" t="t" r="r" b="b"/>
            <a:pathLst>
              <a:path w="304800" h="304800">
                <a:moveTo>
                  <a:pt x="310886" y="167269"/>
                </a:moveTo>
                <a:cubicBezTo>
                  <a:pt x="310886" y="167269"/>
                  <a:pt x="267148" y="122672"/>
                  <a:pt x="206873" y="122672"/>
                </a:cubicBezTo>
                <a:cubicBezTo>
                  <a:pt x="147980" y="122672"/>
                  <a:pt x="89764" y="167269"/>
                  <a:pt x="89764" y="167269"/>
                </a:cubicBezTo>
                <a:lnTo>
                  <a:pt x="57064" y="153619"/>
                </a:lnTo>
                <a:lnTo>
                  <a:pt x="57064" y="193662"/>
                </a:lnTo>
                <a:cubicBezTo>
                  <a:pt x="62217" y="195415"/>
                  <a:pt x="65989" y="200158"/>
                  <a:pt x="65989" y="205902"/>
                </a:cubicBezTo>
                <a:cubicBezTo>
                  <a:pt x="65989" y="211703"/>
                  <a:pt x="62141" y="216456"/>
                  <a:pt x="56912" y="218170"/>
                </a:cubicBezTo>
                <a:lnTo>
                  <a:pt x="66580" y="245135"/>
                </a:lnTo>
                <a:lnTo>
                  <a:pt x="38043" y="245135"/>
                </a:lnTo>
                <a:lnTo>
                  <a:pt x="47796" y="217942"/>
                </a:lnTo>
                <a:cubicBezTo>
                  <a:pt x="43110" y="215951"/>
                  <a:pt x="39834" y="211322"/>
                  <a:pt x="39834" y="205902"/>
                </a:cubicBezTo>
                <a:cubicBezTo>
                  <a:pt x="39834" y="200597"/>
                  <a:pt x="43015" y="196082"/>
                  <a:pt x="47558" y="194024"/>
                </a:cubicBezTo>
                <a:lnTo>
                  <a:pt x="47558" y="149647"/>
                </a:lnTo>
                <a:lnTo>
                  <a:pt x="0" y="129816"/>
                </a:lnTo>
                <a:lnTo>
                  <a:pt x="209255" y="35890"/>
                </a:lnTo>
                <a:lnTo>
                  <a:pt x="401241" y="130997"/>
                </a:lnTo>
                <a:lnTo>
                  <a:pt x="310886" y="167269"/>
                </a:lnTo>
                <a:close/>
                <a:moveTo>
                  <a:pt x="204492" y="145266"/>
                </a:moveTo>
                <a:cubicBezTo>
                  <a:pt x="265128" y="145266"/>
                  <a:pt x="294846" y="177365"/>
                  <a:pt x="294846" y="177365"/>
                </a:cubicBezTo>
                <a:lnTo>
                  <a:pt x="294846" y="243945"/>
                </a:lnTo>
                <a:cubicBezTo>
                  <a:pt x="294846" y="243945"/>
                  <a:pt x="263938" y="268910"/>
                  <a:pt x="199739" y="268910"/>
                </a:cubicBezTo>
                <a:cubicBezTo>
                  <a:pt x="135541" y="268910"/>
                  <a:pt x="114138" y="243945"/>
                  <a:pt x="114138" y="243945"/>
                </a:cubicBezTo>
                <a:lnTo>
                  <a:pt x="114138" y="177365"/>
                </a:lnTo>
                <a:cubicBezTo>
                  <a:pt x="114138" y="177365"/>
                  <a:pt x="143856" y="145266"/>
                  <a:pt x="204492" y="145266"/>
                </a:cubicBezTo>
                <a:close/>
                <a:moveTo>
                  <a:pt x="203302" y="254641"/>
                </a:moveTo>
                <a:cubicBezTo>
                  <a:pt x="245326" y="254641"/>
                  <a:pt x="279397" y="246116"/>
                  <a:pt x="279397" y="235620"/>
                </a:cubicBezTo>
                <a:cubicBezTo>
                  <a:pt x="279397" y="225123"/>
                  <a:pt x="245326" y="216599"/>
                  <a:pt x="203302" y="216599"/>
                </a:cubicBezTo>
                <a:cubicBezTo>
                  <a:pt x="161277" y="216599"/>
                  <a:pt x="127216" y="225123"/>
                  <a:pt x="127216" y="235620"/>
                </a:cubicBezTo>
                <a:cubicBezTo>
                  <a:pt x="127216" y="246116"/>
                  <a:pt x="161277" y="254641"/>
                  <a:pt x="203302" y="254641"/>
                </a:cubicBezTo>
                <a:close/>
              </a:path>
            </a:pathLst>
          </a:custGeom>
          <a:solidFill>
            <a:schemeClr val="accent3">
              <a:alpha val="100000"/>
              <a:lumMod val="60000"/>
              <a:lumOff val="40000"/>
            </a:schemeClr>
          </a:solidFill>
        </p:spPr>
      </p:sp>
      <p:sp>
        <p:nvSpPr>
          <p:cNvPr id="73" name="TextBox 73"/>
          <p:cNvSpPr txBox="1"/>
          <p:nvPr>
            <p:custDataLst>
              <p:tags r:id="rId54"/>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水污染事故预防</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5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 name="组合 34"/>
          <p:cNvGrpSpPr/>
          <p:nvPr userDrawn="1">
            <p:custDataLst>
              <p:tags r:id="rId1"/>
            </p:custDataLst>
          </p:nvPr>
        </p:nvGrpSpPr>
        <p:grpSpPr>
          <a:xfrm>
            <a:off x="4001597" y="6045200"/>
            <a:ext cx="8190403" cy="812800"/>
            <a:chOff x="4001597" y="5613400"/>
            <a:chExt cx="8190403" cy="1244600"/>
          </a:xfrm>
        </p:grpSpPr>
        <p:sp>
          <p:nvSpPr>
            <p:cNvPr id="3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7" name="等腰三角形 3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TextBox 2"/>
          <p:cNvSpPr txBox="1"/>
          <p:nvPr>
            <p:custDataLst>
              <p:tags r:id="rId4"/>
            </p:custDataLst>
          </p:nvPr>
        </p:nvSpPr>
        <p:spPr>
          <a:xfrm>
            <a:off x="539110" y="3232606"/>
            <a:ext cx="4714229" cy="391160"/>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应建立应急处置专家组，提供技术支持和指导。</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5"/>
            </p:custDataLst>
          </p:nvPr>
        </p:nvSpPr>
        <p:spPr>
          <a:xfrm>
            <a:off x="539110" y="4962429"/>
            <a:ext cx="4714229" cy="668020"/>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及时通报可能受影响地区，并积极配合有关部门进行调查处理。</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4" name="Picture 4"/>
          <p:cNvPicPr>
            <a:picLocks noChangeAspect="1"/>
          </p:cNvPicPr>
          <p:nvPr/>
        </p:nvPicPr>
        <p:blipFill>
          <a:blip r:embed="rId6"/>
          <a:srcRect l="14333" r="14333"/>
          <a:stretch>
            <a:fillRect/>
          </a:stretch>
        </p:blipFill>
        <p:spPr>
          <a:xfrm>
            <a:off x="6927890" y="1290438"/>
            <a:ext cx="4828525" cy="4828525"/>
          </a:xfrm>
          <a:prstGeom prst="ellipse">
            <a:avLst/>
          </a:prstGeom>
        </p:spPr>
      </p:pic>
      <p:sp>
        <p:nvSpPr>
          <p:cNvPr id="6" name="AutoShape 6"/>
          <p:cNvSpPr/>
          <p:nvPr>
            <p:custDataLst>
              <p:tags r:id="rId7"/>
            </p:custDataLst>
          </p:nvPr>
        </p:nvSpPr>
        <p:spPr>
          <a:xfrm>
            <a:off x="5396230" y="4914265"/>
            <a:ext cx="1091565" cy="1091565"/>
          </a:xfrm>
          <a:prstGeom prst="ellipse">
            <a:avLst/>
          </a:prstGeom>
          <a:solidFill>
            <a:schemeClr val="accent1">
              <a:alpha val="100000"/>
            </a:schemeClr>
          </a:solidFill>
        </p:spPr>
      </p:sp>
      <p:sp>
        <p:nvSpPr>
          <p:cNvPr id="7" name="Freeform 7"/>
          <p:cNvSpPr/>
          <p:nvPr/>
        </p:nvSpPr>
        <p:spPr>
          <a:xfrm>
            <a:off x="5539740" y="5154930"/>
            <a:ext cx="610235" cy="610235"/>
          </a:xfrm>
          <a:custGeom>
            <a:avLst/>
            <a:gdLst/>
            <a:ahLst/>
            <a:cxnLst/>
            <a:rect l="l" t="t" r="r" b="b"/>
            <a:pathLst>
              <a:path w="304800" h="304800">
                <a:moveTo>
                  <a:pt x="310886" y="167269"/>
                </a:moveTo>
                <a:cubicBezTo>
                  <a:pt x="310886" y="167269"/>
                  <a:pt x="267148" y="122672"/>
                  <a:pt x="206873" y="122672"/>
                </a:cubicBezTo>
                <a:cubicBezTo>
                  <a:pt x="147980" y="122672"/>
                  <a:pt x="89764" y="167269"/>
                  <a:pt x="89764" y="167269"/>
                </a:cubicBezTo>
                <a:lnTo>
                  <a:pt x="57064" y="153619"/>
                </a:lnTo>
                <a:lnTo>
                  <a:pt x="57064" y="193662"/>
                </a:lnTo>
                <a:cubicBezTo>
                  <a:pt x="62217" y="195415"/>
                  <a:pt x="65989" y="200158"/>
                  <a:pt x="65989" y="205902"/>
                </a:cubicBezTo>
                <a:cubicBezTo>
                  <a:pt x="65989" y="211703"/>
                  <a:pt x="62141" y="216456"/>
                  <a:pt x="56912" y="218170"/>
                </a:cubicBezTo>
                <a:lnTo>
                  <a:pt x="66580" y="245135"/>
                </a:lnTo>
                <a:lnTo>
                  <a:pt x="38043" y="245135"/>
                </a:lnTo>
                <a:lnTo>
                  <a:pt x="47796" y="217942"/>
                </a:lnTo>
                <a:cubicBezTo>
                  <a:pt x="43110" y="215951"/>
                  <a:pt x="39834" y="211322"/>
                  <a:pt x="39834" y="205902"/>
                </a:cubicBezTo>
                <a:cubicBezTo>
                  <a:pt x="39834" y="200597"/>
                  <a:pt x="43015" y="196082"/>
                  <a:pt x="47558" y="194024"/>
                </a:cubicBezTo>
                <a:lnTo>
                  <a:pt x="47558" y="149647"/>
                </a:lnTo>
                <a:lnTo>
                  <a:pt x="0" y="129816"/>
                </a:lnTo>
                <a:lnTo>
                  <a:pt x="209255" y="35890"/>
                </a:lnTo>
                <a:lnTo>
                  <a:pt x="401241" y="130997"/>
                </a:lnTo>
                <a:lnTo>
                  <a:pt x="310886" y="167269"/>
                </a:lnTo>
                <a:close/>
                <a:moveTo>
                  <a:pt x="204492" y="145266"/>
                </a:moveTo>
                <a:cubicBezTo>
                  <a:pt x="265128" y="145266"/>
                  <a:pt x="294846" y="177365"/>
                  <a:pt x="294846" y="177365"/>
                </a:cubicBezTo>
                <a:lnTo>
                  <a:pt x="294846" y="243945"/>
                </a:lnTo>
                <a:cubicBezTo>
                  <a:pt x="294846" y="243945"/>
                  <a:pt x="263938" y="268910"/>
                  <a:pt x="199739" y="268910"/>
                </a:cubicBezTo>
                <a:cubicBezTo>
                  <a:pt x="135541" y="268910"/>
                  <a:pt x="114138" y="243945"/>
                  <a:pt x="114138" y="243945"/>
                </a:cubicBezTo>
                <a:lnTo>
                  <a:pt x="114138" y="177365"/>
                </a:lnTo>
                <a:cubicBezTo>
                  <a:pt x="114138" y="177365"/>
                  <a:pt x="143856" y="145266"/>
                  <a:pt x="204492" y="145266"/>
                </a:cubicBezTo>
                <a:close/>
                <a:moveTo>
                  <a:pt x="203302" y="254641"/>
                </a:moveTo>
                <a:cubicBezTo>
                  <a:pt x="245326" y="254641"/>
                  <a:pt x="279397" y="246116"/>
                  <a:pt x="279397" y="235620"/>
                </a:cubicBezTo>
                <a:cubicBezTo>
                  <a:pt x="279397" y="225123"/>
                  <a:pt x="245326" y="216599"/>
                  <a:pt x="203302" y="216599"/>
                </a:cubicBezTo>
                <a:cubicBezTo>
                  <a:pt x="161277" y="216599"/>
                  <a:pt x="127216" y="225123"/>
                  <a:pt x="127216" y="235620"/>
                </a:cubicBezTo>
                <a:cubicBezTo>
                  <a:pt x="127216" y="246116"/>
                  <a:pt x="161277" y="254641"/>
                  <a:pt x="203302" y="254641"/>
                </a:cubicBezTo>
                <a:close/>
              </a:path>
            </a:pathLst>
          </a:custGeom>
          <a:solidFill>
            <a:srgbClr val="FFFFFF">
              <a:alpha val="100000"/>
            </a:srgbClr>
          </a:solidFill>
        </p:spPr>
      </p:sp>
      <p:sp>
        <p:nvSpPr>
          <p:cNvPr id="8" name="AutoShape 8"/>
          <p:cNvSpPr/>
          <p:nvPr>
            <p:custDataLst>
              <p:tags r:id="rId8"/>
            </p:custDataLst>
          </p:nvPr>
        </p:nvSpPr>
        <p:spPr>
          <a:xfrm>
            <a:off x="5396305" y="3160304"/>
            <a:ext cx="1091477" cy="1091477"/>
          </a:xfrm>
          <a:prstGeom prst="ellipse">
            <a:avLst/>
          </a:prstGeom>
          <a:solidFill>
            <a:schemeClr val="accent1">
              <a:alpha val="100000"/>
            </a:schemeClr>
          </a:solidFill>
        </p:spPr>
      </p:sp>
      <p:sp>
        <p:nvSpPr>
          <p:cNvPr id="9" name="AutoShape 9"/>
          <p:cNvSpPr/>
          <p:nvPr>
            <p:custDataLst>
              <p:tags r:id="rId9"/>
            </p:custDataLst>
          </p:nvPr>
        </p:nvSpPr>
        <p:spPr>
          <a:xfrm>
            <a:off x="5396305" y="1478824"/>
            <a:ext cx="1091477" cy="1091477"/>
          </a:xfrm>
          <a:prstGeom prst="ellipse">
            <a:avLst/>
          </a:prstGeom>
          <a:solidFill>
            <a:schemeClr val="accent1">
              <a:alpha val="100000"/>
            </a:schemeClr>
          </a:solidFill>
        </p:spPr>
      </p:sp>
      <p:sp>
        <p:nvSpPr>
          <p:cNvPr id="10" name="Freeform 10"/>
          <p:cNvSpPr/>
          <p:nvPr/>
        </p:nvSpPr>
        <p:spPr>
          <a:xfrm>
            <a:off x="5628547" y="3392546"/>
            <a:ext cx="626995" cy="626995"/>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sp>
        <p:nvSpPr>
          <p:cNvPr id="11" name="Freeform 11"/>
          <p:cNvSpPr/>
          <p:nvPr/>
        </p:nvSpPr>
        <p:spPr>
          <a:xfrm>
            <a:off x="5668096" y="1750615"/>
            <a:ext cx="547896" cy="547896"/>
          </a:xfrm>
          <a:custGeom>
            <a:avLst/>
            <a:gdLst/>
            <a:ahLst/>
            <a:cxnLst/>
            <a:rect l="l" t="t" r="r" b="b"/>
            <a:pathLst>
              <a:path w="304800" h="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close/>
              </a:path>
            </a:pathLst>
          </a:custGeom>
          <a:solidFill>
            <a:srgbClr val="FFFFFF">
              <a:alpha val="100000"/>
            </a:srgbClr>
          </a:solidFill>
        </p:spPr>
      </p:sp>
      <p:sp>
        <p:nvSpPr>
          <p:cNvPr id="12" name="TextBox 12"/>
          <p:cNvSpPr txBox="1"/>
          <p:nvPr>
            <p:custDataLst>
              <p:tags r:id="rId10"/>
            </p:custDataLst>
          </p:nvPr>
        </p:nvSpPr>
        <p:spPr>
          <a:xfrm>
            <a:off x="539110" y="1502783"/>
            <a:ext cx="4714229" cy="944880"/>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当发生水污染事故时，应立即采取应急处置措施，包括启动应急预案、采取措施防止事故扩大、及时消除污染源、进行人员疏散和救援等工作。</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4" name="TextBox 34"/>
          <p:cNvSpPr txBox="1"/>
          <p:nvPr>
            <p:custDataLst>
              <p:tags r:id="rId11"/>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水污染事故应急处置</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1</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07</a:t>
            </a:r>
            <a:endParaRPr lang="en-US" sz="4000">
              <a:solidFill>
                <a:schemeClr val="accent1"/>
              </a:solidFill>
            </a:endParaRPr>
          </a:p>
        </p:txBody>
      </p:sp>
      <p:sp>
        <p:nvSpPr>
          <p:cNvPr id="6" name="文本占位符 2"/>
          <p:cNvSpPr>
            <a:spLocks noGrp="1"/>
          </p:cNvSpPr>
          <p:nvPr>
            <p:custDataLst>
              <p:tags r:id="rId3"/>
            </p:custDataLst>
          </p:nvPr>
        </p:nvSpPr>
        <p:spPr>
          <a:xfrm>
            <a:off x="3500907" y="3883113"/>
            <a:ext cx="5190185" cy="1477027"/>
          </a:xfrm>
          <a:prstGeom prst="rect">
            <a:avLst/>
          </a:prstGeom>
        </p:spPr>
        <p:txBody>
          <a:bodyPr vert="horz" lIns="90170" tIns="0" rIns="90170" bIns="46990" rtlCol="0">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sz="2000">
                <a:solidFill>
                  <a:schemeClr val="dk1">
                    <a:lumMod val="85000"/>
                    <a:lumOff val="15000"/>
                  </a:schemeClr>
                </a:solidFill>
              </a:rPr>
              <a:t>法律责任</a:t>
            </a:r>
            <a:endParaRPr lang="en-US" sz="2000">
              <a:solidFill>
                <a:schemeClr val="dk1">
                  <a:lumMod val="85000"/>
                  <a:lumOff val="15000"/>
                </a:schemeClr>
              </a:solidFill>
            </a:endParaRPr>
          </a:p>
        </p:txBody>
      </p:sp>
      <p:sp>
        <p:nvSpPr>
          <p:cNvPr id="5" name="文本框 4"/>
          <p:cNvSpPr txBox="1"/>
          <p:nvPr>
            <p:custDataLst>
              <p:tags r:id="rId4"/>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组合 40"/>
          <p:cNvGrpSpPr/>
          <p:nvPr userDrawn="1">
            <p:custDataLst>
              <p:tags r:id="rId1"/>
            </p:custDataLst>
          </p:nvPr>
        </p:nvGrpSpPr>
        <p:grpSpPr>
          <a:xfrm>
            <a:off x="4001597" y="6045200"/>
            <a:ext cx="8190403" cy="812800"/>
            <a:chOff x="4001597" y="5613400"/>
            <a:chExt cx="8190403" cy="1244600"/>
          </a:xfrm>
        </p:grpSpPr>
        <p:sp>
          <p:nvSpPr>
            <p:cNvPr id="42"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3" name="等腰三角形 42"/>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3" name="TextBox 23"/>
          <p:cNvSpPr txBox="1"/>
          <p:nvPr>
            <p:custDataLst>
              <p:tags r:id="rId4"/>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违法行为及处罚</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4" name="AutoShape 24"/>
          <p:cNvSpPr/>
          <p:nvPr>
            <p:custDataLst>
              <p:tags r:id="rId5"/>
            </p:custDataLst>
          </p:nvPr>
        </p:nvSpPr>
        <p:spPr>
          <a:xfrm>
            <a:off x="5091113" y="1349255"/>
            <a:ext cx="1102900" cy="1102900"/>
          </a:xfrm>
          <a:prstGeom prst="ellipse">
            <a:avLst/>
          </a:prstGeom>
          <a:solidFill>
            <a:schemeClr val="accent1">
              <a:alpha val="100000"/>
            </a:schemeClr>
          </a:solidFill>
        </p:spPr>
      </p:sp>
      <p:sp>
        <p:nvSpPr>
          <p:cNvPr id="25" name="AutoShape 25"/>
          <p:cNvSpPr/>
          <p:nvPr>
            <p:custDataLst>
              <p:tags r:id="rId6"/>
            </p:custDataLst>
          </p:nvPr>
        </p:nvSpPr>
        <p:spPr>
          <a:xfrm>
            <a:off x="5846826" y="1336491"/>
            <a:ext cx="347186" cy="349282"/>
          </a:xfrm>
          <a:prstGeom prst="ellipse">
            <a:avLst/>
          </a:prstGeom>
          <a:solidFill>
            <a:schemeClr val="accent1">
              <a:lumMod val="60000"/>
              <a:lumOff val="40000"/>
              <a:alpha val="100000"/>
            </a:schemeClr>
          </a:solidFill>
        </p:spPr>
      </p:sp>
      <p:sp>
        <p:nvSpPr>
          <p:cNvPr id="26" name="AutoShape 26"/>
          <p:cNvSpPr/>
          <p:nvPr>
            <p:custDataLst>
              <p:tags r:id="rId7"/>
            </p:custDataLst>
          </p:nvPr>
        </p:nvSpPr>
        <p:spPr>
          <a:xfrm>
            <a:off x="6115621" y="1171423"/>
            <a:ext cx="158782" cy="158782"/>
          </a:xfrm>
          <a:prstGeom prst="ellipse">
            <a:avLst/>
          </a:prstGeom>
          <a:solidFill>
            <a:schemeClr val="accent1">
              <a:alpha val="100000"/>
            </a:schemeClr>
          </a:solidFill>
        </p:spPr>
      </p:sp>
      <p:sp>
        <p:nvSpPr>
          <p:cNvPr id="27" name="TextBox 27"/>
          <p:cNvSpPr txBox="1"/>
          <p:nvPr/>
        </p:nvSpPr>
        <p:spPr>
          <a:xfrm>
            <a:off x="5257991" y="1574521"/>
            <a:ext cx="859155" cy="645160"/>
          </a:xfrm>
          <a:prstGeom prst="rect">
            <a:avLst/>
          </a:prstGeom>
        </p:spPr>
        <p:txBody>
          <a:bodyPr vert="horz" wrap="square" lIns="91440" tIns="45720" rIns="91440" bIns="45720" rtlCol="0" anchor="t" anchorCtr="0">
            <a:spAutoFit/>
          </a:bodyPr>
          <a:lstStyle/>
          <a:p>
            <a:pPr>
              <a:lnSpc>
                <a:spcPct val="100000"/>
              </a:lnSpc>
            </a:pPr>
            <a:r>
              <a:rPr lang="en-US" sz="3600" b="1">
                <a:solidFill>
                  <a:srgbClr val="FFFFFF"/>
                </a:solidFill>
                <a:latin typeface="微软雅黑" panose="020B0503020204020204" charset="-122"/>
                <a:ea typeface="微软雅黑" panose="020B0503020204020204" charset="-122"/>
                <a:cs typeface="微软雅黑" panose="020B0503020204020204" charset="-122"/>
              </a:rPr>
              <a:t>01</a:t>
            </a:r>
            <a:endParaRPr lang="en-US" sz="36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8" name="AutoShape 28"/>
          <p:cNvSpPr/>
          <p:nvPr>
            <p:custDataLst>
              <p:tags r:id="rId8"/>
            </p:custDataLst>
          </p:nvPr>
        </p:nvSpPr>
        <p:spPr>
          <a:xfrm>
            <a:off x="5091113" y="3060668"/>
            <a:ext cx="1102900" cy="1104995"/>
          </a:xfrm>
          <a:prstGeom prst="ellipse">
            <a:avLst/>
          </a:prstGeom>
          <a:solidFill>
            <a:schemeClr val="accent2">
              <a:alpha val="100000"/>
            </a:schemeClr>
          </a:solidFill>
        </p:spPr>
      </p:sp>
      <p:sp>
        <p:nvSpPr>
          <p:cNvPr id="29" name="AutoShape 29"/>
          <p:cNvSpPr/>
          <p:nvPr>
            <p:custDataLst>
              <p:tags r:id="rId9"/>
            </p:custDataLst>
          </p:nvPr>
        </p:nvSpPr>
        <p:spPr>
          <a:xfrm>
            <a:off x="5846826" y="3048000"/>
            <a:ext cx="347186" cy="349282"/>
          </a:xfrm>
          <a:prstGeom prst="ellipse">
            <a:avLst/>
          </a:prstGeom>
          <a:solidFill>
            <a:schemeClr val="accent2">
              <a:lumMod val="60000"/>
              <a:lumOff val="40000"/>
              <a:alpha val="100000"/>
            </a:schemeClr>
          </a:solidFill>
        </p:spPr>
      </p:sp>
      <p:sp>
        <p:nvSpPr>
          <p:cNvPr id="30" name="AutoShape 30"/>
          <p:cNvSpPr/>
          <p:nvPr>
            <p:custDataLst>
              <p:tags r:id="rId10"/>
            </p:custDataLst>
          </p:nvPr>
        </p:nvSpPr>
        <p:spPr>
          <a:xfrm>
            <a:off x="6115621" y="2882837"/>
            <a:ext cx="158782" cy="160877"/>
          </a:xfrm>
          <a:prstGeom prst="ellipse">
            <a:avLst/>
          </a:prstGeom>
          <a:solidFill>
            <a:schemeClr val="accent2">
              <a:alpha val="100000"/>
            </a:schemeClr>
          </a:solidFill>
        </p:spPr>
      </p:sp>
      <p:sp>
        <p:nvSpPr>
          <p:cNvPr id="31" name="TextBox 31"/>
          <p:cNvSpPr txBox="1"/>
          <p:nvPr/>
        </p:nvSpPr>
        <p:spPr>
          <a:xfrm>
            <a:off x="5257991" y="3286601"/>
            <a:ext cx="935355" cy="645160"/>
          </a:xfrm>
          <a:prstGeom prst="rect">
            <a:avLst/>
          </a:prstGeom>
        </p:spPr>
        <p:txBody>
          <a:bodyPr vert="horz" wrap="square" lIns="91440" tIns="45720" rIns="91440" bIns="45720" rtlCol="0" anchor="t" anchorCtr="0">
            <a:spAutoFit/>
          </a:bodyPr>
          <a:lstStyle/>
          <a:p>
            <a:pPr>
              <a:lnSpc>
                <a:spcPct val="100000"/>
              </a:lnSpc>
            </a:pPr>
            <a:r>
              <a:rPr lang="en-US" sz="3600" b="1">
                <a:solidFill>
                  <a:srgbClr val="FFFFFF"/>
                </a:solidFill>
                <a:latin typeface="微软雅黑" panose="020B0503020204020204" charset="-122"/>
                <a:ea typeface="微软雅黑" panose="020B0503020204020204" charset="-122"/>
                <a:cs typeface="微软雅黑" panose="020B0503020204020204" charset="-122"/>
              </a:rPr>
              <a:t>02</a:t>
            </a:r>
            <a:endParaRPr lang="en-US" sz="36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 name="AutoShape 32"/>
          <p:cNvSpPr/>
          <p:nvPr>
            <p:custDataLst>
              <p:tags r:id="rId11"/>
            </p:custDataLst>
          </p:nvPr>
        </p:nvSpPr>
        <p:spPr>
          <a:xfrm>
            <a:off x="5091113" y="4780407"/>
            <a:ext cx="1102900" cy="1102900"/>
          </a:xfrm>
          <a:prstGeom prst="ellipse">
            <a:avLst/>
          </a:prstGeom>
          <a:solidFill>
            <a:schemeClr val="accent4">
              <a:alpha val="100000"/>
            </a:schemeClr>
          </a:solidFill>
        </p:spPr>
      </p:sp>
      <p:sp>
        <p:nvSpPr>
          <p:cNvPr id="33" name="AutoShape 33"/>
          <p:cNvSpPr/>
          <p:nvPr>
            <p:custDataLst>
              <p:tags r:id="rId12"/>
            </p:custDataLst>
          </p:nvPr>
        </p:nvSpPr>
        <p:spPr>
          <a:xfrm>
            <a:off x="5846826" y="4767644"/>
            <a:ext cx="347186" cy="349282"/>
          </a:xfrm>
          <a:prstGeom prst="ellipse">
            <a:avLst/>
          </a:prstGeom>
          <a:solidFill>
            <a:schemeClr val="accent3">
              <a:lumMod val="60000"/>
              <a:lumOff val="40000"/>
              <a:alpha val="100000"/>
            </a:schemeClr>
          </a:solidFill>
        </p:spPr>
      </p:sp>
      <p:sp>
        <p:nvSpPr>
          <p:cNvPr id="34" name="AutoShape 34"/>
          <p:cNvSpPr/>
          <p:nvPr>
            <p:custDataLst>
              <p:tags r:id="rId13"/>
            </p:custDataLst>
          </p:nvPr>
        </p:nvSpPr>
        <p:spPr>
          <a:xfrm>
            <a:off x="6115621" y="4602575"/>
            <a:ext cx="158782" cy="158782"/>
          </a:xfrm>
          <a:prstGeom prst="ellipse">
            <a:avLst/>
          </a:prstGeom>
          <a:solidFill>
            <a:schemeClr val="accent4">
              <a:alpha val="100000"/>
            </a:schemeClr>
          </a:solidFill>
        </p:spPr>
      </p:sp>
      <p:sp>
        <p:nvSpPr>
          <p:cNvPr id="35" name="TextBox 35"/>
          <p:cNvSpPr txBox="1"/>
          <p:nvPr/>
        </p:nvSpPr>
        <p:spPr>
          <a:xfrm>
            <a:off x="5257991" y="5005674"/>
            <a:ext cx="935355" cy="645160"/>
          </a:xfrm>
          <a:prstGeom prst="rect">
            <a:avLst/>
          </a:prstGeom>
        </p:spPr>
        <p:txBody>
          <a:bodyPr vert="horz" wrap="square" lIns="91440" tIns="45720" rIns="91440" bIns="45720" rtlCol="0" anchor="t" anchorCtr="0">
            <a:spAutoFit/>
          </a:bodyPr>
          <a:lstStyle/>
          <a:p>
            <a:pPr>
              <a:lnSpc>
                <a:spcPct val="100000"/>
              </a:lnSpc>
            </a:pPr>
            <a:r>
              <a:rPr lang="en-US" sz="3600" b="1">
                <a:solidFill>
                  <a:srgbClr val="FFFFFF"/>
                </a:solidFill>
                <a:latin typeface="微软雅黑" panose="020B0503020204020204" charset="-122"/>
                <a:ea typeface="微软雅黑" panose="020B0503020204020204" charset="-122"/>
                <a:cs typeface="微软雅黑" panose="020B0503020204020204" charset="-122"/>
              </a:rPr>
              <a:t>03</a:t>
            </a:r>
            <a:endParaRPr lang="en-US" sz="36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6" name="TextBox 36"/>
          <p:cNvSpPr txBox="1"/>
          <p:nvPr>
            <p:custDataLst>
              <p:tags r:id="rId14"/>
            </p:custDataLst>
          </p:nvPr>
        </p:nvSpPr>
        <p:spPr>
          <a:xfrm>
            <a:off x="6542983" y="1318593"/>
            <a:ext cx="4495800" cy="1104900"/>
          </a:xfrm>
          <a:prstGeom prst="rect">
            <a:avLst/>
          </a:prstGeom>
        </p:spPr>
        <p:txBody>
          <a:bodyPr vert="horz" wrap="square" lIns="95250" tIns="95250" rIns="47625" bIns="95250" rtlCol="0" anchor="t" anchorCtr="0">
            <a:normAutofit/>
          </a:bodyPr>
          <a:lstStyle/>
          <a:p>
            <a:pPr>
              <a:lnSpc>
                <a:spcPct val="120000"/>
              </a:lnSpc>
              <a:spcBef>
                <a:spcPct val="0"/>
              </a:spcBef>
            </a:pPr>
            <a:r>
              <a:rPr lang="en-US" sz="1200">
                <a:solidFill>
                  <a:schemeClr val="dk1"/>
                </a:solidFill>
                <a:latin typeface="微软雅黑" panose="020B0503020204020204" charset="-122"/>
                <a:ea typeface="微软雅黑" panose="020B0503020204020204" charset="-122"/>
                <a:cs typeface="微软雅黑" panose="020B0503020204020204" charset="-122"/>
              </a:rPr>
              <a:t>未经处理排放工业废水的，由县级以上地方人民政府环境保护主管部门责令停止违法行为，限期改正，处以罚款，对个人处以1万元以上10万元以下的罚款，对单位处以2万元以上20万元以下的罚款。</a:t>
            </a:r>
            <a:endParaRPr lang="en-US"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7" name="TextBox 37"/>
          <p:cNvSpPr txBox="1"/>
          <p:nvPr>
            <p:custDataLst>
              <p:tags r:id="rId15"/>
            </p:custDataLst>
          </p:nvPr>
        </p:nvSpPr>
        <p:spPr>
          <a:xfrm>
            <a:off x="6542983" y="3081419"/>
            <a:ext cx="4495800" cy="1381125"/>
          </a:xfrm>
          <a:prstGeom prst="rect">
            <a:avLst/>
          </a:prstGeom>
        </p:spPr>
        <p:txBody>
          <a:bodyPr vert="horz" wrap="square" lIns="95250" tIns="95250" rIns="47625" bIns="95250" rtlCol="0" anchor="t" anchorCtr="0">
            <a:normAutofit/>
          </a:bodyPr>
          <a:lstStyle/>
          <a:p>
            <a:pPr>
              <a:lnSpc>
                <a:spcPct val="120000"/>
              </a:lnSpc>
              <a:spcBef>
                <a:spcPct val="0"/>
              </a:spcBef>
            </a:pPr>
            <a:r>
              <a:rPr lang="en-US" sz="1275">
                <a:solidFill>
                  <a:schemeClr val="dk1"/>
                </a:solidFill>
                <a:latin typeface="微软雅黑" panose="020B0503020204020204" charset="-122"/>
                <a:ea typeface="微软雅黑" panose="020B0503020204020204" charset="-122"/>
                <a:cs typeface="微软雅黑" panose="020B0503020204020204" charset="-122"/>
              </a:rPr>
              <a:t>未按照规定进行水污染物排放自动监测或者未按照规定保存水污染物排放数据的，由县级以上地方人民政府环境保护主管部门责令限期改正，处以罚款，对个人处以5000元以上5万元以下的罚款，对单位处以1万元以上10万元以下的罚款。</a:t>
            </a:r>
            <a:endParaRPr lang="en-US" sz="1275">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8" name="TextBox 38"/>
          <p:cNvSpPr txBox="1"/>
          <p:nvPr>
            <p:custDataLst>
              <p:tags r:id="rId16"/>
            </p:custDataLst>
          </p:nvPr>
        </p:nvSpPr>
        <p:spPr>
          <a:xfrm>
            <a:off x="6542983" y="4773978"/>
            <a:ext cx="4499225" cy="1381125"/>
          </a:xfrm>
          <a:prstGeom prst="rect">
            <a:avLst/>
          </a:prstGeom>
        </p:spPr>
        <p:txBody>
          <a:bodyPr vert="horz" wrap="square" lIns="95250" tIns="95250" rIns="47625" bIns="95250" rtlCol="0" anchor="t" anchorCtr="0">
            <a:normAutofit/>
          </a:bodyPr>
          <a:lstStyle/>
          <a:p>
            <a:pPr>
              <a:lnSpc>
                <a:spcPct val="120000"/>
              </a:lnSpc>
              <a:spcBef>
                <a:spcPct val="0"/>
              </a:spcBef>
            </a:pPr>
            <a:r>
              <a:rPr lang="en-US" sz="1350">
                <a:solidFill>
                  <a:schemeClr val="dk1"/>
                </a:solidFill>
                <a:latin typeface="微软雅黑" panose="020B0503020204020204" charset="-122"/>
                <a:ea typeface="微软雅黑" panose="020B0503020204020204" charset="-122"/>
                <a:cs typeface="微软雅黑" panose="020B0503020204020204" charset="-122"/>
              </a:rPr>
              <a:t>拒绝环保部门现场检查的，由县级以上地方人民政府环境保护主管部门责令停止违法行为，限期改正，处以罚款，对个人处以5万元以上10万元以下的罚款，对单位处以10万元以上20万元以下的罚款。</a:t>
            </a:r>
            <a:endParaRPr 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9" name="AutoShape 39"/>
          <p:cNvSpPr/>
          <p:nvPr>
            <p:custDataLst>
              <p:tags r:id="rId17"/>
            </p:custDataLst>
          </p:nvPr>
        </p:nvSpPr>
        <p:spPr>
          <a:xfrm>
            <a:off x="1199617" y="2591922"/>
            <a:ext cx="2395784" cy="2042488"/>
          </a:xfrm>
          <a:prstGeom prst="hexagon">
            <a:avLst>
              <a:gd name="adj" fmla="val 25000"/>
              <a:gd name="vf" fmla="val 115470"/>
            </a:avLst>
          </a:prstGeom>
          <a:noFill/>
          <a:ln w="76200">
            <a:solidFill>
              <a:schemeClr val="accent1">
                <a:alpha val="100000"/>
              </a:schemeClr>
            </a:solidFill>
            <a:prstDash val="solid"/>
          </a:ln>
        </p:spPr>
      </p:sp>
      <p:sp>
        <p:nvSpPr>
          <p:cNvPr id="40" name="Freeform 40"/>
          <p:cNvSpPr/>
          <p:nvPr>
            <p:custDataLst>
              <p:tags r:id="rId18"/>
            </p:custDataLst>
          </p:nvPr>
        </p:nvSpPr>
        <p:spPr>
          <a:xfrm>
            <a:off x="1961410" y="3129442"/>
            <a:ext cx="872198" cy="872198"/>
          </a:xfrm>
          <a:custGeom>
            <a:avLst/>
            <a:gdLst/>
            <a:ahLst/>
            <a:cxnLst/>
            <a:rect l="l" t="t" r="r" b="b"/>
            <a:pathLst>
              <a:path w="304800" h="304800">
                <a:moveTo>
                  <a:pt x="304800" y="180975"/>
                </a:moveTo>
                <a:lnTo>
                  <a:pt x="247650" y="123825"/>
                </a:lnTo>
                <a:lnTo>
                  <a:pt x="247650" y="38100"/>
                </a:lnTo>
                <a:lnTo>
                  <a:pt x="209550" y="38100"/>
                </a:lnTo>
                <a:lnTo>
                  <a:pt x="209550" y="85725"/>
                </a:lnTo>
                <a:lnTo>
                  <a:pt x="152400" y="28575"/>
                </a:lnTo>
                <a:lnTo>
                  <a:pt x="0" y="180975"/>
                </a:lnTo>
                <a:lnTo>
                  <a:pt x="0" y="190500"/>
                </a:lnTo>
                <a:lnTo>
                  <a:pt x="38100" y="190500"/>
                </a:lnTo>
                <a:lnTo>
                  <a:pt x="38100" y="285750"/>
                </a:lnTo>
                <a:lnTo>
                  <a:pt x="133350" y="285750"/>
                </a:lnTo>
                <a:lnTo>
                  <a:pt x="133350" y="228600"/>
                </a:lnTo>
                <a:lnTo>
                  <a:pt x="171450" y="228600"/>
                </a:lnTo>
                <a:lnTo>
                  <a:pt x="171450" y="285750"/>
                </a:lnTo>
                <a:lnTo>
                  <a:pt x="266700" y="285750"/>
                </a:lnTo>
                <a:lnTo>
                  <a:pt x="266700" y="190500"/>
                </a:lnTo>
                <a:lnTo>
                  <a:pt x="304800" y="190500"/>
                </a:lnTo>
                <a:close/>
              </a:path>
            </a:pathLst>
          </a:custGeom>
          <a:solidFill>
            <a:schemeClr val="accent1">
              <a:alpha val="100000"/>
            </a:schemeClr>
          </a:solidFill>
        </p:spPr>
      </p:sp>
    </p:spTree>
    <p:custDataLst>
      <p:tags r:id="rId19"/>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4001597" y="6045200"/>
            <a:ext cx="8190403" cy="812800"/>
            <a:chOff x="4001597" y="5613400"/>
            <a:chExt cx="8190403" cy="1244600"/>
          </a:xfrm>
        </p:grpSpPr>
        <p:sp>
          <p:nvSpPr>
            <p:cNvPr id="33"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4" name="等腰三角形 33"/>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pic>
        <p:nvPicPr>
          <p:cNvPr id="3" name="Picture 3"/>
          <p:cNvPicPr>
            <a:picLocks noChangeAspect="1"/>
          </p:cNvPicPr>
          <p:nvPr/>
        </p:nvPicPr>
        <p:blipFill>
          <a:blip r:embed="rId4"/>
          <a:srcRect l="15500" r="15500"/>
          <a:stretch>
            <a:fillRect/>
          </a:stretch>
        </p:blipFill>
        <p:spPr>
          <a:xfrm>
            <a:off x="9032875" y="3787140"/>
            <a:ext cx="2760345" cy="2760345"/>
          </a:xfrm>
          <a:prstGeom prst="parallelogram">
            <a:avLst/>
          </a:prstGeom>
        </p:spPr>
      </p:pic>
      <p:pic>
        <p:nvPicPr>
          <p:cNvPr id="4" name="Picture 4"/>
          <p:cNvPicPr>
            <a:picLocks noChangeAspect="1"/>
          </p:cNvPicPr>
          <p:nvPr/>
        </p:nvPicPr>
        <p:blipFill>
          <a:blip r:embed="rId5"/>
          <a:srcRect l="12583" r="12583"/>
          <a:stretch>
            <a:fillRect/>
          </a:stretch>
        </p:blipFill>
        <p:spPr>
          <a:xfrm>
            <a:off x="6824345" y="3787140"/>
            <a:ext cx="2760345" cy="2760345"/>
          </a:xfrm>
          <a:prstGeom prst="parallelogram">
            <a:avLst/>
          </a:prstGeom>
        </p:spPr>
      </p:pic>
      <p:pic>
        <p:nvPicPr>
          <p:cNvPr id="5" name="Picture 5"/>
          <p:cNvPicPr>
            <a:picLocks noChangeAspect="1"/>
          </p:cNvPicPr>
          <p:nvPr/>
        </p:nvPicPr>
        <p:blipFill>
          <a:blip r:embed="rId6"/>
          <a:srcRect l="9542" r="9542"/>
          <a:stretch>
            <a:fillRect/>
          </a:stretch>
        </p:blipFill>
        <p:spPr>
          <a:xfrm>
            <a:off x="8544560" y="841375"/>
            <a:ext cx="2760345" cy="2760345"/>
          </a:xfrm>
          <a:prstGeom prst="parallelogram">
            <a:avLst/>
          </a:prstGeom>
        </p:spPr>
      </p:pic>
      <p:sp>
        <p:nvSpPr>
          <p:cNvPr id="6" name="Freeform 6"/>
          <p:cNvSpPr/>
          <p:nvPr>
            <p:custDataLst>
              <p:tags r:id="rId7"/>
            </p:custDataLst>
          </p:nvPr>
        </p:nvSpPr>
        <p:spPr>
          <a:xfrm>
            <a:off x="1017623"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alpha val="100000"/>
            </a:schemeClr>
          </a:solidFill>
        </p:spPr>
      </p:sp>
      <p:sp>
        <p:nvSpPr>
          <p:cNvPr id="7" name="Freeform 7"/>
          <p:cNvSpPr/>
          <p:nvPr>
            <p:custDataLst>
              <p:tags r:id="rId8"/>
            </p:custDataLst>
          </p:nvPr>
        </p:nvSpPr>
        <p:spPr>
          <a:xfrm>
            <a:off x="1397964"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lumMod val="60000"/>
              <a:lumOff val="40000"/>
              <a:alpha val="100000"/>
            </a:schemeClr>
          </a:solidFill>
        </p:spPr>
      </p:sp>
      <p:sp>
        <p:nvSpPr>
          <p:cNvPr id="8" name="Freeform 8"/>
          <p:cNvSpPr/>
          <p:nvPr>
            <p:custDataLst>
              <p:tags r:id="rId9"/>
            </p:custDataLst>
          </p:nvPr>
        </p:nvSpPr>
        <p:spPr>
          <a:xfrm>
            <a:off x="1778306"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lumMod val="40000"/>
              <a:lumOff val="60000"/>
              <a:alpha val="100000"/>
            </a:schemeClr>
          </a:solidFill>
        </p:spPr>
      </p:sp>
      <p:sp>
        <p:nvSpPr>
          <p:cNvPr id="9" name="TextBox 9"/>
          <p:cNvSpPr txBox="1"/>
          <p:nvPr>
            <p:custDataLst>
              <p:tags r:id="rId10"/>
            </p:custDataLst>
          </p:nvPr>
        </p:nvSpPr>
        <p:spPr>
          <a:xfrm>
            <a:off x="763201" y="1453600"/>
            <a:ext cx="5647282" cy="1534160"/>
          </a:xfrm>
          <a:prstGeom prst="rect">
            <a:avLst/>
          </a:prstGeom>
        </p:spPr>
        <p:txBody>
          <a:bodyPr vert="horz" wrap="square" lIns="123825" tIns="123825" rIns="57150" bIns="123825" rtlCol="0" anchor="t" anchorCtr="0">
            <a:spAutoFit/>
          </a:bodyPr>
          <a:lstStyle/>
          <a:p>
            <a:pPr marL="203200" lvl="0" indent="-203200">
              <a:lnSpc>
                <a:spcPct val="186000"/>
              </a:lnSpc>
              <a:buFont typeface="Arial" panose="020B0604020202020204"/>
              <a:buChar char="•"/>
            </a:pPr>
            <a:r>
              <a:rPr lang="en-US" sz="1500">
                <a:solidFill>
                  <a:schemeClr val="dk1"/>
                </a:solidFill>
                <a:latin typeface="微软雅黑" panose="020B0503020204020204" charset="-122"/>
                <a:ea typeface="微软雅黑" panose="020B0503020204020204" charset="-122"/>
                <a:cs typeface="微软雅黑" panose="020B0503020204020204" charset="-122"/>
              </a:rPr>
              <a:t>县级以上地方人民政府未按照规定组织制定水污染防治规划或者未按照规定制定限期达标规划的，由上一级人民政府责令改正，对直接负责的主管人员和其他直接责任人员依法给予处分。</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custDataLst>
              <p:tags r:id="rId11"/>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法律责任豁免情形</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2</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08</a:t>
            </a:r>
            <a:endParaRPr lang="en-US" sz="4000">
              <a:solidFill>
                <a:schemeClr val="accent1"/>
              </a:solidFill>
            </a:endParaRPr>
          </a:p>
        </p:txBody>
      </p:sp>
      <p:sp>
        <p:nvSpPr>
          <p:cNvPr id="6" name="文本占位符 2"/>
          <p:cNvSpPr>
            <a:spLocks noGrp="1"/>
          </p:cNvSpPr>
          <p:nvPr>
            <p:custDataLst>
              <p:tags r:id="rId3"/>
            </p:custDataLst>
          </p:nvPr>
        </p:nvSpPr>
        <p:spPr>
          <a:xfrm>
            <a:off x="3500907" y="3883113"/>
            <a:ext cx="5190185" cy="1477027"/>
          </a:xfrm>
          <a:prstGeom prst="rect">
            <a:avLst/>
          </a:prstGeom>
        </p:spPr>
        <p:txBody>
          <a:bodyPr vert="horz" lIns="90170" tIns="0" rIns="90170" bIns="46990" rtlCol="0">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ctr">
              <a:lnSpc>
                <a:spcPct val="130000"/>
              </a:lnSpc>
              <a:spcBef>
                <a:spcPts val="0"/>
              </a:spcBef>
              <a:spcAft>
                <a:spcPts val="1000"/>
              </a:spcAft>
              <a:buSzPct val="100000"/>
              <a:buNone/>
            </a:pPr>
            <a:r>
              <a:rPr lang="en-US" sz="2000">
                <a:solidFill>
                  <a:schemeClr val="dk1">
                    <a:lumMod val="85000"/>
                    <a:lumOff val="15000"/>
                  </a:schemeClr>
                </a:solidFill>
              </a:rPr>
              <a:t>附则</a:t>
            </a:r>
            <a:endParaRPr lang="en-US" sz="2000">
              <a:solidFill>
                <a:schemeClr val="dk1">
                  <a:lumMod val="85000"/>
                  <a:lumOff val="15000"/>
                </a:schemeClr>
              </a:solidFill>
            </a:endParaRPr>
          </a:p>
        </p:txBody>
      </p:sp>
      <p:sp>
        <p:nvSpPr>
          <p:cNvPr id="5" name="文本框 4"/>
          <p:cNvSpPr txBox="1"/>
          <p:nvPr>
            <p:custDataLst>
              <p:tags r:id="rId4"/>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任意多边形: 形状 5"/>
          <p:cNvSpPr/>
          <p:nvPr userDrawn="1">
            <p:custDataLst>
              <p:tags r:id="rId1"/>
            </p:custDataLst>
          </p:nvPr>
        </p:nvSpPr>
        <p:spPr>
          <a:xfrm rot="10800000" flipH="1">
            <a:off x="-1" y="-1"/>
            <a:ext cx="3309257" cy="6858001"/>
          </a:xfrm>
          <a:custGeom>
            <a:avLst/>
            <a:gdLst>
              <a:gd name="connsiteX0" fmla="*/ 0 w 3309257"/>
              <a:gd name="connsiteY0" fmla="*/ 6858001 h 6858001"/>
              <a:gd name="connsiteX1" fmla="*/ 3309257 w 3309257"/>
              <a:gd name="connsiteY1" fmla="*/ 6858001 h 6858001"/>
              <a:gd name="connsiteX2" fmla="*/ 1718889 w 3309257"/>
              <a:gd name="connsiteY2" fmla="*/ 0 h 6858001"/>
              <a:gd name="connsiteX3" fmla="*/ 0 w 3309257"/>
              <a:gd name="connsiteY3" fmla="*/ 0 h 6858001"/>
            </a:gdLst>
            <a:ahLst/>
            <a:cxnLst>
              <a:cxn ang="0">
                <a:pos x="connsiteX0" y="connsiteY0"/>
              </a:cxn>
              <a:cxn ang="0">
                <a:pos x="connsiteX1" y="connsiteY1"/>
              </a:cxn>
              <a:cxn ang="0">
                <a:pos x="connsiteX2" y="connsiteY2"/>
              </a:cxn>
              <a:cxn ang="0">
                <a:pos x="connsiteX3" y="connsiteY3"/>
              </a:cxn>
            </a:cxnLst>
            <a:rect l="l" t="t" r="r" b="b"/>
            <a:pathLst>
              <a:path w="3309257" h="6858001">
                <a:moveTo>
                  <a:pt x="0" y="6858001"/>
                </a:moveTo>
                <a:lnTo>
                  <a:pt x="3309257" y="6858001"/>
                </a:lnTo>
                <a:lnTo>
                  <a:pt x="1718889"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chemeClr val="lt1"/>
              </a:solidFill>
            </a:endParaRPr>
          </a:p>
        </p:txBody>
      </p:sp>
      <p:sp>
        <p:nvSpPr>
          <p:cNvPr id="17" name="任意多边形: 形状 6"/>
          <p:cNvSpPr/>
          <p:nvPr userDrawn="1">
            <p:custDataLst>
              <p:tags r:id="rId2"/>
            </p:custDataLst>
          </p:nvPr>
        </p:nvSpPr>
        <p:spPr>
          <a:xfrm rot="11574254">
            <a:off x="2509618" y="-200140"/>
            <a:ext cx="971535" cy="7258276"/>
          </a:xfrm>
          <a:custGeom>
            <a:avLst/>
            <a:gdLst>
              <a:gd name="connsiteX0" fmla="*/ 0 w 971535"/>
              <a:gd name="connsiteY0" fmla="*/ 7258276 h 7258276"/>
              <a:gd name="connsiteX1" fmla="*/ 932891 w 971535"/>
              <a:gd name="connsiteY1" fmla="*/ 8853 h 7258276"/>
              <a:gd name="connsiteX2" fmla="*/ 971535 w 971535"/>
              <a:gd name="connsiteY2" fmla="*/ 0 h 7258276"/>
              <a:gd name="connsiteX3" fmla="*/ 971535 w 971535"/>
              <a:gd name="connsiteY3" fmla="*/ 7035689 h 7258276"/>
            </a:gdLst>
            <a:ahLst/>
            <a:cxnLst>
              <a:cxn ang="0">
                <a:pos x="connsiteX0" y="connsiteY0"/>
              </a:cxn>
              <a:cxn ang="0">
                <a:pos x="connsiteX1" y="connsiteY1"/>
              </a:cxn>
              <a:cxn ang="0">
                <a:pos x="connsiteX2" y="connsiteY2"/>
              </a:cxn>
              <a:cxn ang="0">
                <a:pos x="connsiteX3" y="connsiteY3"/>
              </a:cxn>
            </a:cxnLst>
            <a:rect l="l" t="t" r="r" b="b"/>
            <a:pathLst>
              <a:path w="971535" h="7258276">
                <a:moveTo>
                  <a:pt x="0" y="7258276"/>
                </a:moveTo>
                <a:lnTo>
                  <a:pt x="932891" y="8853"/>
                </a:lnTo>
                <a:lnTo>
                  <a:pt x="971535" y="0"/>
                </a:lnTo>
                <a:lnTo>
                  <a:pt x="971535" y="7035689"/>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8" name="任意多边形: 形状 7"/>
          <p:cNvSpPr/>
          <p:nvPr userDrawn="1">
            <p:custDataLst>
              <p:tags r:id="rId3"/>
            </p:custDataLst>
          </p:nvPr>
        </p:nvSpPr>
        <p:spPr>
          <a:xfrm>
            <a:off x="1743317" y="3937000"/>
            <a:ext cx="1393003" cy="2921000"/>
          </a:xfrm>
          <a:custGeom>
            <a:avLst/>
            <a:gdLst>
              <a:gd name="connsiteX0" fmla="*/ 1089482 w 1393003"/>
              <a:gd name="connsiteY0" fmla="*/ 0 h 2921000"/>
              <a:gd name="connsiteX1" fmla="*/ 1393003 w 1393003"/>
              <a:gd name="connsiteY1" fmla="*/ 2921000 h 2921000"/>
              <a:gd name="connsiteX2" fmla="*/ 0 w 1393003"/>
              <a:gd name="connsiteY2" fmla="*/ 2921000 h 2921000"/>
            </a:gdLst>
            <a:ahLst/>
            <a:cxnLst>
              <a:cxn ang="0">
                <a:pos x="connsiteX0" y="connsiteY0"/>
              </a:cxn>
              <a:cxn ang="0">
                <a:pos x="connsiteX1" y="connsiteY1"/>
              </a:cxn>
              <a:cxn ang="0">
                <a:pos x="connsiteX2" y="connsiteY2"/>
              </a:cxn>
            </a:cxnLst>
            <a:rect l="l" t="t" r="r" b="b"/>
            <a:pathLst>
              <a:path w="1393003" h="2921000">
                <a:moveTo>
                  <a:pt x="1089482" y="0"/>
                </a:moveTo>
                <a:lnTo>
                  <a:pt x="1393003" y="2921000"/>
                </a:lnTo>
                <a:lnTo>
                  <a:pt x="0" y="29210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9" name="文本框 18"/>
          <p:cNvSpPr txBox="1"/>
          <p:nvPr>
            <p:custDataLst>
              <p:tags r:id="rId4"/>
            </p:custDataLst>
          </p:nvPr>
        </p:nvSpPr>
        <p:spPr>
          <a:xfrm>
            <a:off x="582295" y="457200"/>
            <a:ext cx="1402080" cy="829945"/>
          </a:xfrm>
          <a:prstGeom prst="rect">
            <a:avLst/>
          </a:prstGeom>
          <a:noFill/>
        </p:spPr>
        <p:txBody>
          <a:bodyPr wrap="square" rtlCol="0">
            <a:normAutofit/>
          </a:bodyPr>
          <a:lstStyle/>
          <a:p>
            <a:pPr marL="0" indent="0" algn="l">
              <a:lnSpc>
                <a:spcPct val="100000"/>
              </a:lnSpc>
              <a:spcBef>
                <a:spcPts val="0"/>
              </a:spcBef>
              <a:spcAft>
                <a:spcPts val="0"/>
              </a:spcAft>
              <a:buSzPct val="100000"/>
              <a:buNone/>
            </a:pPr>
            <a:r>
              <a:rPr lang="en-US" sz="4800">
                <a:solidFill>
                  <a:schemeClr val="lt1"/>
                </a:solidFill>
                <a:uFillTx/>
                <a:latin typeface="Arial" panose="020B0604020202020204" pitchFamily="34" charset="0"/>
                <a:ea typeface="汉仪旗黑-85S" panose="00020600040101010101" pitchFamily="18" charset="-122"/>
              </a:rPr>
              <a:t>目录</a:t>
            </a:r>
            <a:endParaRPr lang="en-US" sz="4800">
              <a:solidFill>
                <a:schemeClr val="lt1"/>
              </a:solidFill>
              <a:uFillTx/>
              <a:latin typeface="Arial" panose="020B0604020202020204" pitchFamily="34" charset="0"/>
              <a:ea typeface="汉仪旗黑-85S" panose="00020600040101010101" pitchFamily="18" charset="-122"/>
            </a:endParaRPr>
          </a:p>
        </p:txBody>
      </p:sp>
      <p:sp>
        <p:nvSpPr>
          <p:cNvPr id="20" name="文本框 19"/>
          <p:cNvSpPr txBox="1"/>
          <p:nvPr>
            <p:custDataLst>
              <p:tags r:id="rId5"/>
            </p:custDataLst>
          </p:nvPr>
        </p:nvSpPr>
        <p:spPr>
          <a:xfrm>
            <a:off x="645795" y="1224915"/>
            <a:ext cx="1598295" cy="400050"/>
          </a:xfrm>
          <a:prstGeom prst="rect">
            <a:avLst/>
          </a:prstGeom>
          <a:noFill/>
        </p:spPr>
        <p:txBody>
          <a:bodyPr wrap="square" rtlCol="0">
            <a:normAutofit/>
          </a:bodyPr>
          <a:lstStyle/>
          <a:p>
            <a:pPr marL="0" indent="0" algn="l">
              <a:lnSpc>
                <a:spcPct val="100000"/>
              </a:lnSpc>
              <a:spcBef>
                <a:spcPts val="0"/>
              </a:spcBef>
              <a:spcAft>
                <a:spcPts val="0"/>
              </a:spcAft>
              <a:buSzPct val="100000"/>
              <a:buNone/>
            </a:pPr>
            <a:r>
              <a:rPr lang="en-US" sz="2000">
                <a:solidFill>
                  <a:schemeClr val="lt1"/>
                </a:solidFill>
                <a:latin typeface="Arial" panose="020B0604020202020204" pitchFamily="34" charset="0"/>
                <a:ea typeface="微软雅黑" panose="020B0503020204020204" charset="-122"/>
                <a:cs typeface="Arial" panose="020B0604020202020204" pitchFamily="34" charset="0"/>
              </a:rPr>
              <a:t>contents</a:t>
            </a:r>
            <a:endParaRPr lang="en-US" sz="2000">
              <a:solidFill>
                <a:schemeClr val="lt1"/>
              </a:solidFill>
              <a:latin typeface="Arial" panose="020B0604020202020204" pitchFamily="34" charset="0"/>
              <a:ea typeface="微软雅黑" panose="020B0503020204020204" charset="-122"/>
              <a:cs typeface="Arial" panose="020B0604020202020204" pitchFamily="34" charset="0"/>
            </a:endParaRPr>
          </a:p>
        </p:txBody>
      </p:sp>
      <p:sp>
        <p:nvSpPr>
          <p:cNvPr id="28" name="文本框 27"/>
          <p:cNvSpPr txBox="1"/>
          <p:nvPr>
            <p:custDataLst>
              <p:tags r:id="rId6"/>
            </p:custDataLst>
          </p:nvPr>
        </p:nvSpPr>
        <p:spPr>
          <a:xfrm>
            <a:off x="6268085" y="46673"/>
            <a:ext cx="527685" cy="831215"/>
          </a:xfrm>
          <a:prstGeom prst="rect">
            <a:avLst/>
          </a:prstGeom>
          <a:noFill/>
        </p:spPr>
        <p:txBody>
          <a:bodyPr wrap="square" rtlCol="0">
            <a:normAutofit fontScale="97500"/>
          </a:bodyPr>
          <a:lstStyle/>
          <a:p>
            <a:r>
              <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rPr>
              <a:t>1</a:t>
            </a:r>
            <a:endPar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endParaRPr>
          </a:p>
        </p:txBody>
      </p:sp>
      <p:sp>
        <p:nvSpPr>
          <p:cNvPr id="34" name="任意多边形: 形状 33"/>
          <p:cNvSpPr/>
          <p:nvPr>
            <p:custDataLst>
              <p:tags r:id="rId7"/>
            </p:custDataLst>
          </p:nvPr>
        </p:nvSpPr>
        <p:spPr>
          <a:xfrm rot="697528">
            <a:off x="5760720" y="25336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a:solidFill>
                <a:schemeClr val="dk1">
                  <a:lumMod val="85000"/>
                  <a:lumOff val="15000"/>
                </a:schemeClr>
              </a:solidFill>
            </a:endParaRPr>
          </a:p>
        </p:txBody>
      </p:sp>
      <p:sp>
        <p:nvSpPr>
          <p:cNvPr id="35" name="等腰三角形 34"/>
          <p:cNvSpPr/>
          <p:nvPr>
            <p:custDataLst>
              <p:tags r:id="rId8"/>
            </p:custDataLst>
          </p:nvPr>
        </p:nvSpPr>
        <p:spPr>
          <a:xfrm>
            <a:off x="5822950" y="28067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dirty="0">
              <a:solidFill>
                <a:schemeClr val="dk1">
                  <a:lumMod val="85000"/>
                  <a:lumOff val="15000"/>
                </a:schemeClr>
              </a:solidFill>
            </a:endParaRPr>
          </a:p>
        </p:txBody>
      </p:sp>
      <p:sp>
        <p:nvSpPr>
          <p:cNvPr id="29" name="文本框 28"/>
          <p:cNvSpPr txBox="1"/>
          <p:nvPr>
            <p:custDataLst>
              <p:tags r:id="rId9"/>
            </p:custDataLst>
          </p:nvPr>
        </p:nvSpPr>
        <p:spPr>
          <a:xfrm>
            <a:off x="6268085" y="1227773"/>
            <a:ext cx="527685" cy="831215"/>
          </a:xfrm>
          <a:prstGeom prst="rect">
            <a:avLst/>
          </a:prstGeom>
          <a:noFill/>
        </p:spPr>
        <p:txBody>
          <a:bodyPr wrap="square" rtlCol="0">
            <a:normAutofit fontScale="97500"/>
          </a:bodyPr>
          <a:lstStyle/>
          <a:p>
            <a:r>
              <a:rPr lang="en-US" altLang="zh-CN" sz="480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2</a:t>
            </a:r>
            <a:endParaRPr lang="en-US" altLang="zh-CN" sz="480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37" name="任意多边形: 形状 36"/>
          <p:cNvSpPr/>
          <p:nvPr>
            <p:custDataLst>
              <p:tags r:id="rId10"/>
            </p:custDataLst>
          </p:nvPr>
        </p:nvSpPr>
        <p:spPr>
          <a:xfrm rot="697528">
            <a:off x="5760720" y="147002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dirty="0">
              <a:solidFill>
                <a:schemeClr val="dk1">
                  <a:lumMod val="85000"/>
                  <a:lumOff val="15000"/>
                </a:schemeClr>
              </a:solidFill>
            </a:endParaRPr>
          </a:p>
        </p:txBody>
      </p:sp>
      <p:sp>
        <p:nvSpPr>
          <p:cNvPr id="38" name="等腰三角形 37"/>
          <p:cNvSpPr/>
          <p:nvPr>
            <p:custDataLst>
              <p:tags r:id="rId11"/>
            </p:custDataLst>
          </p:nvPr>
        </p:nvSpPr>
        <p:spPr>
          <a:xfrm>
            <a:off x="5822950" y="149733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dk1">
                  <a:lumMod val="85000"/>
                  <a:lumOff val="15000"/>
                </a:schemeClr>
              </a:solidFill>
            </a:endParaRPr>
          </a:p>
        </p:txBody>
      </p:sp>
      <p:sp>
        <p:nvSpPr>
          <p:cNvPr id="30" name="文本框 29"/>
          <p:cNvSpPr txBox="1"/>
          <p:nvPr>
            <p:custDataLst>
              <p:tags r:id="rId12"/>
            </p:custDataLst>
          </p:nvPr>
        </p:nvSpPr>
        <p:spPr>
          <a:xfrm>
            <a:off x="6268085" y="2408238"/>
            <a:ext cx="527685" cy="831215"/>
          </a:xfrm>
          <a:prstGeom prst="rect">
            <a:avLst/>
          </a:prstGeom>
          <a:noFill/>
        </p:spPr>
        <p:txBody>
          <a:bodyPr wrap="square" rtlCol="0">
            <a:normAutofit fontScale="97500"/>
          </a:bodyPr>
          <a:lstStyle/>
          <a:p>
            <a:r>
              <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rPr>
              <a:t>3</a:t>
            </a:r>
            <a:endPar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endParaRPr>
          </a:p>
        </p:txBody>
      </p:sp>
      <p:sp>
        <p:nvSpPr>
          <p:cNvPr id="40" name="任意多边形: 形状 39"/>
          <p:cNvSpPr/>
          <p:nvPr>
            <p:custDataLst>
              <p:tags r:id="rId13"/>
            </p:custDataLst>
          </p:nvPr>
        </p:nvSpPr>
        <p:spPr>
          <a:xfrm rot="697528">
            <a:off x="5760720" y="265049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dirty="0">
              <a:solidFill>
                <a:schemeClr val="dk1">
                  <a:lumMod val="85000"/>
                  <a:lumOff val="15000"/>
                </a:schemeClr>
              </a:solidFill>
            </a:endParaRPr>
          </a:p>
        </p:txBody>
      </p:sp>
      <p:sp>
        <p:nvSpPr>
          <p:cNvPr id="41" name="等腰三角形 40"/>
          <p:cNvSpPr/>
          <p:nvPr>
            <p:custDataLst>
              <p:tags r:id="rId14"/>
            </p:custDataLst>
          </p:nvPr>
        </p:nvSpPr>
        <p:spPr>
          <a:xfrm>
            <a:off x="5822950" y="267779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dk1">
                  <a:lumMod val="85000"/>
                  <a:lumOff val="15000"/>
                </a:schemeClr>
              </a:solidFill>
            </a:endParaRPr>
          </a:p>
        </p:txBody>
      </p:sp>
      <p:sp>
        <p:nvSpPr>
          <p:cNvPr id="31" name="文本框 30"/>
          <p:cNvSpPr txBox="1"/>
          <p:nvPr>
            <p:custDataLst>
              <p:tags r:id="rId15"/>
            </p:custDataLst>
          </p:nvPr>
        </p:nvSpPr>
        <p:spPr>
          <a:xfrm>
            <a:off x="6268085" y="3588703"/>
            <a:ext cx="527685" cy="831215"/>
          </a:xfrm>
          <a:prstGeom prst="rect">
            <a:avLst/>
          </a:prstGeom>
          <a:noFill/>
        </p:spPr>
        <p:txBody>
          <a:bodyPr wrap="square" rtlCol="0">
            <a:normAutofit fontScale="97500"/>
          </a:bodyPr>
          <a:lstStyle/>
          <a:p>
            <a:r>
              <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rPr>
              <a:t>4</a:t>
            </a:r>
            <a:endParaRPr lang="en-US" altLang="zh-CN" sz="480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endParaRPr>
          </a:p>
        </p:txBody>
      </p:sp>
      <p:sp>
        <p:nvSpPr>
          <p:cNvPr id="43" name="任意多边形: 形状 42"/>
          <p:cNvSpPr/>
          <p:nvPr>
            <p:custDataLst>
              <p:tags r:id="rId16"/>
            </p:custDataLst>
          </p:nvPr>
        </p:nvSpPr>
        <p:spPr>
          <a:xfrm rot="697528">
            <a:off x="5760720" y="383095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dirty="0">
              <a:solidFill>
                <a:schemeClr val="dk1">
                  <a:lumMod val="85000"/>
                  <a:lumOff val="15000"/>
                </a:schemeClr>
              </a:solidFill>
            </a:endParaRPr>
          </a:p>
        </p:txBody>
      </p:sp>
      <p:sp>
        <p:nvSpPr>
          <p:cNvPr id="44" name="等腰三角形 43"/>
          <p:cNvSpPr/>
          <p:nvPr>
            <p:custDataLst>
              <p:tags r:id="rId17"/>
            </p:custDataLst>
          </p:nvPr>
        </p:nvSpPr>
        <p:spPr>
          <a:xfrm>
            <a:off x="5822950" y="385826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dk1">
                  <a:lumMod val="85000"/>
                  <a:lumOff val="15000"/>
                </a:schemeClr>
              </a:solidFill>
            </a:endParaRPr>
          </a:p>
        </p:txBody>
      </p:sp>
      <p:sp>
        <p:nvSpPr>
          <p:cNvPr id="58" name="文本框 57"/>
          <p:cNvSpPr txBox="1"/>
          <p:nvPr>
            <p:custDataLst>
              <p:tags r:id="rId18"/>
            </p:custDataLst>
          </p:nvPr>
        </p:nvSpPr>
        <p:spPr>
          <a:xfrm>
            <a:off x="6266815" y="4769168"/>
            <a:ext cx="527685" cy="831215"/>
          </a:xfrm>
          <a:prstGeom prst="rect">
            <a:avLst/>
          </a:prstGeom>
          <a:noFill/>
        </p:spPr>
        <p:txBody>
          <a:bodyPr wrap="square" rtlCol="0">
            <a:normAutofit fontScale="97500"/>
          </a:bodyPr>
          <a:lstStyle/>
          <a:p>
            <a:r>
              <a:rPr lang="en-US" altLang="zh-CN" sz="4800" dirty="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rPr>
              <a:t>5</a:t>
            </a:r>
            <a:endParaRPr lang="en-US" altLang="zh-CN" sz="4800" dirty="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endParaRPr>
          </a:p>
        </p:txBody>
      </p:sp>
      <p:sp>
        <p:nvSpPr>
          <p:cNvPr id="63" name="任意多边形: 形状 62"/>
          <p:cNvSpPr/>
          <p:nvPr>
            <p:custDataLst>
              <p:tags r:id="rId19"/>
            </p:custDataLst>
          </p:nvPr>
        </p:nvSpPr>
        <p:spPr>
          <a:xfrm rot="697528">
            <a:off x="5759450" y="501142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a:solidFill>
                <a:schemeClr val="dk1">
                  <a:lumMod val="85000"/>
                  <a:lumOff val="15000"/>
                </a:schemeClr>
              </a:solidFill>
            </a:endParaRPr>
          </a:p>
        </p:txBody>
      </p:sp>
      <p:sp>
        <p:nvSpPr>
          <p:cNvPr id="64" name="等腰三角形 63"/>
          <p:cNvSpPr/>
          <p:nvPr>
            <p:custDataLst>
              <p:tags r:id="rId20"/>
            </p:custDataLst>
          </p:nvPr>
        </p:nvSpPr>
        <p:spPr>
          <a:xfrm>
            <a:off x="5821680" y="503872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dk1">
                  <a:lumMod val="85000"/>
                  <a:lumOff val="15000"/>
                </a:schemeClr>
              </a:solidFill>
            </a:endParaRPr>
          </a:p>
        </p:txBody>
      </p:sp>
      <p:sp>
        <p:nvSpPr>
          <p:cNvPr id="21" name="文本框 20"/>
          <p:cNvSpPr txBox="1"/>
          <p:nvPr>
            <p:custDataLst>
              <p:tags r:id="rId21"/>
            </p:custDataLst>
          </p:nvPr>
        </p:nvSpPr>
        <p:spPr>
          <a:xfrm>
            <a:off x="7037070" y="76518"/>
            <a:ext cx="2879725"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总则</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66" name="文本框 65"/>
          <p:cNvSpPr txBox="1"/>
          <p:nvPr>
            <p:custDataLst>
              <p:tags r:id="rId22"/>
            </p:custDataLst>
          </p:nvPr>
        </p:nvSpPr>
        <p:spPr>
          <a:xfrm>
            <a:off x="7037070" y="1257935"/>
            <a:ext cx="3698875"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水污染防治的标准和规划</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68" name="文本框 67"/>
          <p:cNvSpPr txBox="1"/>
          <p:nvPr>
            <p:custDataLst>
              <p:tags r:id="rId23"/>
            </p:custDataLst>
          </p:nvPr>
        </p:nvSpPr>
        <p:spPr>
          <a:xfrm>
            <a:off x="7037070" y="2439035"/>
            <a:ext cx="3888740"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水污染防治的监督管理</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70" name="文本框 69"/>
          <p:cNvSpPr txBox="1"/>
          <p:nvPr>
            <p:custDataLst>
              <p:tags r:id="rId24"/>
            </p:custDataLst>
          </p:nvPr>
        </p:nvSpPr>
        <p:spPr>
          <a:xfrm>
            <a:off x="7037070" y="3619818"/>
            <a:ext cx="2879725"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水污染防治措施</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72" name="文本框 71"/>
          <p:cNvSpPr txBox="1"/>
          <p:nvPr>
            <p:custDataLst>
              <p:tags r:id="rId25"/>
            </p:custDataLst>
          </p:nvPr>
        </p:nvSpPr>
        <p:spPr>
          <a:xfrm>
            <a:off x="7037070" y="4801235"/>
            <a:ext cx="4283075"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饮用水水源和其他特殊水体保护</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32" name="文本框 31"/>
          <p:cNvSpPr txBox="1"/>
          <p:nvPr>
            <p:custDataLst>
              <p:tags r:id="rId26"/>
            </p:custDataLst>
          </p:nvPr>
        </p:nvSpPr>
        <p:spPr>
          <a:xfrm>
            <a:off x="6234293" y="5948363"/>
            <a:ext cx="527685" cy="831215"/>
          </a:xfrm>
          <a:prstGeom prst="rect">
            <a:avLst/>
          </a:prstGeom>
          <a:noFill/>
        </p:spPr>
        <p:txBody>
          <a:bodyPr wrap="square" rtlCol="0">
            <a:normAutofit fontScale="97500"/>
          </a:bodyPr>
          <a:lstStyle/>
          <a:p>
            <a:r>
              <a:rPr lang="en-US" altLang="zh-CN" sz="48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6</a:t>
            </a:r>
            <a:endParaRPr lang="en-US" altLang="zh-CN" sz="4800" dirty="0">
              <a:solidFill>
                <a:schemeClr val="dk1">
                  <a:lumMod val="85000"/>
                  <a:lumOff val="15000"/>
                </a:schemeClr>
              </a:solidFill>
              <a:uFillTx/>
              <a:latin typeface="Arial" panose="020B0604020202020204" pitchFamily="34" charset="0"/>
              <a:ea typeface="微软雅黑" panose="020B0503020204020204" charset="-122"/>
              <a:cs typeface="Arial" panose="020B0604020202020204" pitchFamily="34" charset="0"/>
            </a:endParaRPr>
          </a:p>
        </p:txBody>
      </p:sp>
      <p:sp>
        <p:nvSpPr>
          <p:cNvPr id="36" name="任意多边形: 形状 35"/>
          <p:cNvSpPr/>
          <p:nvPr>
            <p:custDataLst>
              <p:tags r:id="rId27"/>
            </p:custDataLst>
          </p:nvPr>
        </p:nvSpPr>
        <p:spPr>
          <a:xfrm rot="697528">
            <a:off x="5727065" y="619061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lnSpcReduction="10000"/>
          </a:bodyPr>
          <a:lstStyle/>
          <a:p>
            <a:pPr algn="ctr"/>
            <a:endParaRPr lang="zh-CN" altLang="en-US">
              <a:solidFill>
                <a:schemeClr val="dk1">
                  <a:lumMod val="85000"/>
                  <a:lumOff val="15000"/>
                </a:schemeClr>
              </a:solidFill>
            </a:endParaRPr>
          </a:p>
        </p:txBody>
      </p:sp>
      <p:sp>
        <p:nvSpPr>
          <p:cNvPr id="39" name="等腰三角形 38"/>
          <p:cNvSpPr/>
          <p:nvPr>
            <p:custDataLst>
              <p:tags r:id="rId28"/>
            </p:custDataLst>
          </p:nvPr>
        </p:nvSpPr>
        <p:spPr>
          <a:xfrm>
            <a:off x="5789295" y="621792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dk1">
                  <a:lumMod val="85000"/>
                  <a:lumOff val="15000"/>
                </a:schemeClr>
              </a:solidFill>
            </a:endParaRPr>
          </a:p>
        </p:txBody>
      </p:sp>
      <p:sp>
        <p:nvSpPr>
          <p:cNvPr id="42" name="文本框 41"/>
          <p:cNvSpPr txBox="1"/>
          <p:nvPr>
            <p:custDataLst>
              <p:tags r:id="rId29"/>
            </p:custDataLst>
          </p:nvPr>
        </p:nvSpPr>
        <p:spPr>
          <a:xfrm>
            <a:off x="7004548" y="5980113"/>
            <a:ext cx="2879725" cy="831215"/>
          </a:xfrm>
          <a:prstGeom prst="rect">
            <a:avLst/>
          </a:prstGeom>
          <a:noFill/>
        </p:spPr>
        <p:txBody>
          <a:bodyPr wrap="square" rtlCol="0" anchor="ctr">
            <a:normAutofit/>
          </a:bodyPr>
          <a:lstStyle/>
          <a:p>
            <a:pPr marL="0" lvl="0" indent="0" algn="l">
              <a:lnSpc>
                <a:spcPct val="100000"/>
              </a:lnSpc>
              <a:spcBef>
                <a:spcPts val="0"/>
              </a:spcBef>
              <a:spcAft>
                <a:spcPts val="0"/>
              </a:spcAft>
              <a:buSzPct val="100000"/>
            </a:pPr>
            <a:r>
              <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rPr>
              <a:t>水污染事故处置</a:t>
            </a:r>
            <a:endParaRPr lang="en-US" sz="2000" spc="150">
              <a:solidFill>
                <a:schemeClr val="dk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Tree>
    <p:custDataLst>
      <p:tags r:id="rId3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a:off x="4001597" y="6045200"/>
            <a:ext cx="8190403" cy="812800"/>
            <a:chOff x="4001597" y="5613400"/>
            <a:chExt cx="8190403" cy="1244600"/>
          </a:xfrm>
        </p:grpSpPr>
        <p:sp>
          <p:nvSpPr>
            <p:cNvPr id="2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7" name="等腰三角形 2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TextBox 2"/>
          <p:cNvSpPr txBox="1"/>
          <p:nvPr>
            <p:custDataLst>
              <p:tags r:id="rId4"/>
            </p:custDataLst>
          </p:nvPr>
        </p:nvSpPr>
        <p:spPr>
          <a:xfrm>
            <a:off x="1073079" y="2001700"/>
            <a:ext cx="9603903" cy="3679190"/>
          </a:xfrm>
          <a:prstGeom prst="rect">
            <a:avLst/>
          </a:prstGeom>
        </p:spPr>
        <p:txBody>
          <a:bodyPr vert="horz" wrap="square" lIns="123825" tIns="123825" rIns="57150" bIns="123825" rtlCol="0" anchor="t" anchorCtr="0">
            <a:spAutoFit/>
          </a:bodyPr>
          <a:lstStyle/>
          <a:p>
            <a:pPr marL="203200" lvl="0" indent="-203200">
              <a:lnSpc>
                <a:spcPct val="186000"/>
              </a:lnSpc>
              <a:buFont typeface="Arial" panose="020B0604020202020204"/>
              <a:buChar char="•"/>
            </a:pPr>
            <a:r>
              <a:rPr lang="en-US" sz="1500">
                <a:solidFill>
                  <a:schemeClr val="dk1"/>
                </a:solidFill>
                <a:latin typeface="微软雅黑" panose="020B0503020204020204" charset="-122"/>
                <a:ea typeface="微软雅黑" panose="020B0503020204020204" charset="-122"/>
                <a:cs typeface="微软雅黑" panose="020B0503020204020204" charset="-122"/>
              </a:rPr>
              <a:t>水污染防治法：是指为了防治水污染，保护环境，保障人体健康和公共利益，促进经济发展和社会进步，制定和实施的一项法律。</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a:p>
            <a:pPr marL="203200" lvl="0" indent="-203200">
              <a:lnSpc>
                <a:spcPct val="186000"/>
              </a:lnSpc>
              <a:buFont typeface="Arial" panose="020B0604020202020204"/>
              <a:buChar char="•"/>
            </a:pPr>
            <a:r>
              <a:rPr lang="en-US" sz="1500">
                <a:solidFill>
                  <a:schemeClr val="dk1"/>
                </a:solidFill>
                <a:latin typeface="微软雅黑" panose="020B0503020204020204" charset="-122"/>
                <a:ea typeface="微软雅黑" panose="020B0503020204020204" charset="-122"/>
                <a:cs typeface="微软雅黑" panose="020B0503020204020204" charset="-122"/>
              </a:rPr>
              <a:t>预防为主、防治结合、综合治理：是指在水污染防治工作中要以预防为主，注重源头治理，标本兼治，既要注重治污又要注重生态保护。在防治措施上，应当注重科学治污，采用综合手段，包括科学规划、合理布局、优化产业结构、推广清洁生产技术、严格环境监管执法等。</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a:p>
            <a:pPr marL="203200" lvl="0" indent="-203200">
              <a:lnSpc>
                <a:spcPct val="186000"/>
              </a:lnSpc>
              <a:buFont typeface="Arial" panose="020B0604020202020204"/>
              <a:buChar char="•"/>
            </a:pPr>
            <a:r>
              <a:rPr lang="en-US" sz="1500">
                <a:solidFill>
                  <a:schemeClr val="dk1"/>
                </a:solidFill>
                <a:latin typeface="微软雅黑" panose="020B0503020204020204" charset="-122"/>
                <a:ea typeface="微软雅黑" panose="020B0503020204020204" charset="-122"/>
                <a:cs typeface="微软雅黑" panose="020B0503020204020204" charset="-122"/>
              </a:rPr>
              <a:t>地表水和地下水体的污染防治：是指对地表水和地下水体中的污染物质进行控制、削减和消除，以防止水体污染。</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a:p>
            <a:pPr marL="203200" lvl="0" indent="-203200">
              <a:lnSpc>
                <a:spcPct val="186000"/>
              </a:lnSpc>
              <a:buFont typeface="Arial" panose="020B0604020202020204"/>
              <a:buChar char="•"/>
            </a:pPr>
            <a:r>
              <a:rPr lang="en-US" sz="1500">
                <a:solidFill>
                  <a:schemeClr val="dk1"/>
                </a:solidFill>
                <a:latin typeface="微软雅黑" panose="020B0503020204020204" charset="-122"/>
                <a:ea typeface="微软雅黑" panose="020B0503020204020204" charset="-122"/>
                <a:cs typeface="微软雅黑" panose="020B0503020204020204" charset="-122"/>
              </a:rPr>
              <a:t>饮用水水源和其他特殊水体保护：是指保护饮用水水源和其他重要水体免受污染，维护水生态平衡和人类健康。</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custDataLst>
              <p:tags r:id="rId5"/>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名词解释</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rot="-2700000" flipV="1">
            <a:off x="8223978" y="1744645"/>
            <a:ext cx="2833772" cy="7304932"/>
          </a:xfrm>
          <a:prstGeom prst="roundRect">
            <a:avLst>
              <a:gd name="adj" fmla="val 16667"/>
            </a:avLst>
          </a:prstGeom>
          <a:solidFill>
            <a:schemeClr val="accent1">
              <a:lumMod val="40000"/>
              <a:lumOff val="60000"/>
              <a:alpha val="100000"/>
            </a:schemeClr>
          </a:solidFill>
        </p:spPr>
      </p:sp>
      <p:sp>
        <p:nvSpPr>
          <p:cNvPr id="3" name="AutoShape 3"/>
          <p:cNvSpPr/>
          <p:nvPr>
            <p:custDataLst>
              <p:tags r:id="rId5"/>
            </p:custDataLst>
          </p:nvPr>
        </p:nvSpPr>
        <p:spPr>
          <a:xfrm rot="-2700000">
            <a:off x="10515259" y="-2241425"/>
            <a:ext cx="2982918" cy="4296683"/>
          </a:xfrm>
          <a:prstGeom prst="roundRect">
            <a:avLst>
              <a:gd name="adj" fmla="val 16667"/>
            </a:avLst>
          </a:prstGeom>
          <a:solidFill>
            <a:schemeClr val="accent1">
              <a:lumMod val="40000"/>
              <a:lumOff val="60000"/>
              <a:alpha val="100000"/>
            </a:schemeClr>
          </a:solidFill>
        </p:spPr>
      </p:sp>
      <p:sp>
        <p:nvSpPr>
          <p:cNvPr id="4" name="TextBox 4"/>
          <p:cNvSpPr txBox="1"/>
          <p:nvPr>
            <p:custDataLst>
              <p:tags r:id="rId6"/>
            </p:custDataLst>
          </p:nvPr>
        </p:nvSpPr>
        <p:spPr>
          <a:xfrm>
            <a:off x="580034" y="1812537"/>
            <a:ext cx="5095875" cy="39116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本文规定了水污染防治法的实施日期和相关内容。</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7"/>
            </p:custDataLst>
          </p:nvPr>
        </p:nvSpPr>
        <p:spPr>
          <a:xfrm>
            <a:off x="580034" y="3100507"/>
            <a:ext cx="5095875" cy="66802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根据文本内容，可以推断出水污染防治法修正案自公布之日起开始实施。</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8"/>
            </p:custDataLst>
          </p:nvPr>
        </p:nvSpPr>
        <p:spPr>
          <a:xfrm>
            <a:off x="615973" y="4402320"/>
            <a:ext cx="5095875" cy="94488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文本中提到修正案的第一次修正时间为1984年，第二次修正时间为2017年，可能意味着在这两个时间点上对该法进行了部分修订或新增了一些内容。</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9"/>
            </p:custDataLst>
          </p:nvPr>
        </p:nvSpPr>
        <p:spPr>
          <a:xfrm>
            <a:off x="454963" y="1952597"/>
            <a:ext cx="138821" cy="138821"/>
          </a:xfrm>
          <a:prstGeom prst="ellipse">
            <a:avLst/>
          </a:prstGeom>
          <a:solidFill>
            <a:schemeClr val="accent1">
              <a:alpha val="100000"/>
            </a:schemeClr>
          </a:solidFill>
        </p:spPr>
      </p:sp>
      <p:sp>
        <p:nvSpPr>
          <p:cNvPr id="8" name="AutoShape 8"/>
          <p:cNvSpPr/>
          <p:nvPr>
            <p:custDataLst>
              <p:tags r:id="rId10"/>
            </p:custDataLst>
          </p:nvPr>
        </p:nvSpPr>
        <p:spPr>
          <a:xfrm>
            <a:off x="465958" y="3238557"/>
            <a:ext cx="138821" cy="138821"/>
          </a:xfrm>
          <a:prstGeom prst="ellipse">
            <a:avLst/>
          </a:prstGeom>
          <a:solidFill>
            <a:schemeClr val="accent1">
              <a:alpha val="100000"/>
            </a:schemeClr>
          </a:solidFill>
        </p:spPr>
      </p:sp>
      <p:sp>
        <p:nvSpPr>
          <p:cNvPr id="9" name="AutoShape 9"/>
          <p:cNvSpPr/>
          <p:nvPr>
            <p:custDataLst>
              <p:tags r:id="rId11"/>
            </p:custDataLst>
          </p:nvPr>
        </p:nvSpPr>
        <p:spPr>
          <a:xfrm>
            <a:off x="465958" y="4541391"/>
            <a:ext cx="138821" cy="138821"/>
          </a:xfrm>
          <a:prstGeom prst="ellipse">
            <a:avLst/>
          </a:prstGeom>
          <a:solidFill>
            <a:schemeClr val="accent1">
              <a:alpha val="100000"/>
            </a:schemeClr>
          </a:solidFill>
        </p:spPr>
      </p:sp>
      <p:pic>
        <p:nvPicPr>
          <p:cNvPr id="10" name="Picture 10"/>
          <p:cNvPicPr>
            <a:picLocks noChangeAspect="1"/>
          </p:cNvPicPr>
          <p:nvPr/>
        </p:nvPicPr>
        <p:blipFill>
          <a:blip r:embed="rId12"/>
          <a:srcRect l="1061" r="1061"/>
          <a:stretch>
            <a:fillRect/>
          </a:stretch>
        </p:blipFill>
        <p:spPr>
          <a:xfrm>
            <a:off x="6774259" y="1242134"/>
            <a:ext cx="5232459" cy="5087504"/>
          </a:xfrm>
          <a:prstGeom prst="diamond">
            <a:avLst/>
          </a:prstGeom>
        </p:spPr>
      </p:pic>
      <p:sp>
        <p:nvSpPr>
          <p:cNvPr id="32" name="TextBox 32"/>
          <p:cNvSpPr txBox="1"/>
          <p:nvPr>
            <p:custDataLst>
              <p:tags r:id="rId13"/>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实施日期</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3581400" y="2133600"/>
            <a:ext cx="5304790" cy="1110615"/>
          </a:xfrm>
          <a:prstGeom prst="rect">
            <a:avLst/>
          </a:prstGeom>
        </p:spPr>
        <p:txBody>
          <a:bodyPr vert="horz" wrap="square" lIns="114300" tIns="57150" rIns="114300" bIns="57150" rtlCol="0" anchor="t" anchorCtr="0">
            <a:spAutoFit/>
          </a:bodyPr>
          <a:lstStyle/>
          <a:p>
            <a:pPr>
              <a:lnSpc>
                <a:spcPct val="120000"/>
              </a:lnSpc>
            </a:pPr>
            <a:r>
              <a:rPr lang="zh-CN" altLang="en-US" sz="27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总有人因为你的资料而收获知识</a:t>
            </a:r>
            <a:endParaRPr lang="zh-CN" altLang="en-US" sz="27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27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476631" y="437856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1</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en-US" sz="4000">
                <a:solidFill>
                  <a:schemeClr val="accent1"/>
                </a:solidFill>
              </a:rPr>
              <a:t>总则</a:t>
            </a:r>
            <a:endParaRPr lang="en-US" sz="4000">
              <a:solidFill>
                <a:schemeClr val="accent1"/>
              </a:solidFill>
            </a:endParaRPr>
          </a:p>
        </p:txBody>
      </p:sp>
      <p:sp>
        <p:nvSpPr>
          <p:cNvPr id="5" name="文本框 4"/>
          <p:cNvSpPr txBox="1"/>
          <p:nvPr>
            <p:custDataLst>
              <p:tags r:id="rId3"/>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组合 36"/>
          <p:cNvGrpSpPr/>
          <p:nvPr userDrawn="1">
            <p:custDataLst>
              <p:tags r:id="rId1"/>
            </p:custDataLst>
          </p:nvPr>
        </p:nvGrpSpPr>
        <p:grpSpPr>
          <a:xfrm>
            <a:off x="4001597" y="6045200"/>
            <a:ext cx="8190403" cy="812800"/>
            <a:chOff x="4001597" y="5613400"/>
            <a:chExt cx="8190403" cy="1244600"/>
          </a:xfrm>
        </p:grpSpPr>
        <p:sp>
          <p:nvSpPr>
            <p:cNvPr id="38"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9" name="等腰三角形 38"/>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pic>
        <p:nvPicPr>
          <p:cNvPr id="2" name="Picture 2"/>
          <p:cNvPicPr>
            <a:picLocks noChangeAspect="1"/>
          </p:cNvPicPr>
          <p:nvPr/>
        </p:nvPicPr>
        <p:blipFill>
          <a:blip r:embed="rId4"/>
          <a:srcRect l="16750" r="16750"/>
          <a:stretch>
            <a:fillRect/>
          </a:stretch>
        </p:blipFill>
        <p:spPr>
          <a:xfrm>
            <a:off x="7092556" y="1559288"/>
            <a:ext cx="4492828" cy="4492828"/>
          </a:xfrm>
          <a:prstGeom prst="roundRect">
            <a:avLst/>
          </a:prstGeom>
        </p:spPr>
      </p:pic>
      <p:sp>
        <p:nvSpPr>
          <p:cNvPr id="3" name="Freeform 3"/>
          <p:cNvSpPr/>
          <p:nvPr>
            <p:custDataLst>
              <p:tags r:id="rId5"/>
            </p:custDataLst>
          </p:nvPr>
        </p:nvSpPr>
        <p:spPr>
          <a:xfrm>
            <a:off x="539110" y="148837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4" name="TextBox 4"/>
          <p:cNvSpPr txBox="1"/>
          <p:nvPr/>
        </p:nvSpPr>
        <p:spPr>
          <a:xfrm>
            <a:off x="739477" y="1370655"/>
            <a:ext cx="1111026" cy="158115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solidFill>
                <a:latin typeface="微软雅黑" panose="020B0503020204020204" charset="-122"/>
                <a:ea typeface="微软雅黑" panose="020B0503020204020204" charset="-122"/>
                <a:cs typeface="微软雅黑" panose="020B0503020204020204" charset="-122"/>
              </a:rPr>
              <a:t>1</a:t>
            </a:r>
            <a:endParaRPr lang="en-US" sz="5775"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Freeform 5"/>
          <p:cNvSpPr/>
          <p:nvPr>
            <p:custDataLst>
              <p:tags r:id="rId6"/>
            </p:custDataLst>
          </p:nvPr>
        </p:nvSpPr>
        <p:spPr>
          <a:xfrm>
            <a:off x="539110" y="320584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6" name="TextBox 6"/>
          <p:cNvSpPr txBox="1"/>
          <p:nvPr/>
        </p:nvSpPr>
        <p:spPr>
          <a:xfrm>
            <a:off x="739477" y="3088125"/>
            <a:ext cx="1111026" cy="158115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solidFill>
                <a:latin typeface="微软雅黑" panose="020B0503020204020204" charset="-122"/>
                <a:ea typeface="微软雅黑" panose="020B0503020204020204" charset="-122"/>
                <a:cs typeface="微软雅黑" panose="020B0503020204020204" charset="-122"/>
              </a:rPr>
              <a:t>2</a:t>
            </a:r>
            <a:endParaRPr lang="en-US" sz="5775"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 name="Freeform 7"/>
          <p:cNvSpPr/>
          <p:nvPr>
            <p:custDataLst>
              <p:tags r:id="rId7"/>
            </p:custDataLst>
          </p:nvPr>
        </p:nvSpPr>
        <p:spPr>
          <a:xfrm>
            <a:off x="539110" y="4984278"/>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8" name="TextBox 8"/>
          <p:cNvSpPr txBox="1"/>
          <p:nvPr/>
        </p:nvSpPr>
        <p:spPr>
          <a:xfrm>
            <a:off x="739477" y="4866556"/>
            <a:ext cx="1111026" cy="158115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solidFill>
                <a:latin typeface="微软雅黑" panose="020B0503020204020204" charset="-122"/>
                <a:ea typeface="微软雅黑" panose="020B0503020204020204" charset="-122"/>
                <a:cs typeface="微软雅黑" panose="020B0503020204020204" charset="-122"/>
              </a:rPr>
              <a:t>3</a:t>
            </a:r>
            <a:endParaRPr lang="en-US" sz="5775"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2248535" y="1715158"/>
            <a:ext cx="4235703" cy="93980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通过防治水污染，减少对人类健康和环境安全的威胁，保障人民生活质量和幸福感。</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2248535" y="1250513"/>
            <a:ext cx="4219575"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保护人民健康和环境安全</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2248535" y="3368732"/>
            <a:ext cx="4235703" cy="93980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通过防治水污染，促进自然生态系统的恢复和改善，保护生物多样性，实现可持续发展。</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2248535" y="2928472"/>
            <a:ext cx="4219575"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推进生态文明建设</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2"/>
            </p:custDataLst>
          </p:nvPr>
        </p:nvSpPr>
        <p:spPr>
          <a:xfrm>
            <a:off x="2248535" y="5134585"/>
            <a:ext cx="4235703" cy="93980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通过防治水污染，保护水资源，防止水资源的浪费和短缺，保障社会经济的可持续发展。</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2248535" y="4694325"/>
            <a:ext cx="4219575" cy="61849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solidFill>
                <a:latin typeface="微软雅黑" panose="020B0503020204020204" charset="-122"/>
                <a:ea typeface="微软雅黑" panose="020B0503020204020204" charset="-122"/>
                <a:cs typeface="微软雅黑" panose="020B0503020204020204" charset="-122"/>
              </a:rPr>
              <a:t>促进水资源的保护和合理利用</a:t>
            </a:r>
            <a:endParaRPr lang="en-US" sz="160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6" name="TextBox 36"/>
          <p:cNvSpPr txBox="1"/>
          <p:nvPr>
            <p:custDataLst>
              <p:tags r:id="rId14"/>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立法目的</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组合 32"/>
          <p:cNvGrpSpPr/>
          <p:nvPr userDrawn="1">
            <p:custDataLst>
              <p:tags r:id="rId1"/>
            </p:custDataLst>
          </p:nvPr>
        </p:nvGrpSpPr>
        <p:grpSpPr>
          <a:xfrm>
            <a:off x="4001597" y="6045200"/>
            <a:ext cx="8190403" cy="812800"/>
            <a:chOff x="4001597" y="5613400"/>
            <a:chExt cx="8190403" cy="1244600"/>
          </a:xfrm>
        </p:grpSpPr>
        <p:sp>
          <p:nvSpPr>
            <p:cNvPr id="3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604606" y="1508032"/>
            <a:ext cx="3311882" cy="4326814"/>
          </a:xfrm>
          <a:prstGeom prst="roundRect">
            <a:avLst>
              <a:gd name="adj" fmla="val 9570"/>
            </a:avLst>
          </a:prstGeom>
          <a:solidFill>
            <a:schemeClr val="accent1">
              <a:alpha val="100000"/>
            </a:schemeClr>
          </a:solidFill>
        </p:spPr>
      </p:sp>
      <p:sp>
        <p:nvSpPr>
          <p:cNvPr id="3" name="AutoShape 3"/>
          <p:cNvSpPr/>
          <p:nvPr>
            <p:custDataLst>
              <p:tags r:id="rId5"/>
            </p:custDataLst>
          </p:nvPr>
        </p:nvSpPr>
        <p:spPr>
          <a:xfrm>
            <a:off x="4391478" y="1508032"/>
            <a:ext cx="3311882" cy="4326814"/>
          </a:xfrm>
          <a:prstGeom prst="roundRect">
            <a:avLst>
              <a:gd name="adj" fmla="val 10537"/>
            </a:avLst>
          </a:prstGeom>
          <a:solidFill>
            <a:schemeClr val="accent2">
              <a:alpha val="100000"/>
            </a:schemeClr>
          </a:solidFill>
        </p:spPr>
      </p:sp>
      <p:sp>
        <p:nvSpPr>
          <p:cNvPr id="4" name="AutoShape 4"/>
          <p:cNvSpPr/>
          <p:nvPr>
            <p:custDataLst>
              <p:tags r:id="rId6"/>
            </p:custDataLst>
          </p:nvPr>
        </p:nvSpPr>
        <p:spPr>
          <a:xfrm>
            <a:off x="8167153" y="1508032"/>
            <a:ext cx="3311882" cy="4326814"/>
          </a:xfrm>
          <a:prstGeom prst="roundRect">
            <a:avLst>
              <a:gd name="adj" fmla="val 9247"/>
            </a:avLst>
          </a:prstGeom>
          <a:solidFill>
            <a:schemeClr val="accent1">
              <a:alpha val="100000"/>
            </a:schemeClr>
          </a:solidFill>
        </p:spPr>
      </p:sp>
      <p:sp>
        <p:nvSpPr>
          <p:cNvPr id="5" name="TextBox 5"/>
          <p:cNvSpPr txBox="1"/>
          <p:nvPr/>
        </p:nvSpPr>
        <p:spPr>
          <a:xfrm>
            <a:off x="4588266" y="4240389"/>
            <a:ext cx="2918307" cy="122174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本法适用于饮用水水源和其他特殊水体的保护，包括水资源保护、水生生物保护、水质监测和检测等。</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363940" y="4240389"/>
            <a:ext cx="2918307" cy="94488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本法适用于水污染事故的处置，包括应急响应、调查分析、事后恢复等。</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7"/>
          <a:srcRect l="1490" r="1490"/>
          <a:stretch>
            <a:fillRect/>
          </a:stretch>
        </p:blipFill>
        <p:spPr>
          <a:xfrm>
            <a:off x="921958" y="1771933"/>
            <a:ext cx="2672865" cy="2203993"/>
          </a:xfrm>
          <a:prstGeom prst="roundRect">
            <a:avLst/>
          </a:prstGeom>
        </p:spPr>
      </p:pic>
      <p:pic>
        <p:nvPicPr>
          <p:cNvPr id="8" name="Picture 8"/>
          <p:cNvPicPr>
            <a:picLocks noChangeAspect="1"/>
          </p:cNvPicPr>
          <p:nvPr/>
        </p:nvPicPr>
        <p:blipFill>
          <a:blip r:embed="rId8"/>
          <a:srcRect t="4982" b="4982"/>
          <a:stretch>
            <a:fillRect/>
          </a:stretch>
        </p:blipFill>
        <p:spPr>
          <a:xfrm>
            <a:off x="4710987" y="1771933"/>
            <a:ext cx="2672865" cy="2203993"/>
          </a:xfrm>
          <a:prstGeom prst="roundRect">
            <a:avLst/>
          </a:prstGeom>
        </p:spPr>
      </p:pic>
      <p:pic>
        <p:nvPicPr>
          <p:cNvPr id="9" name="Picture 9"/>
          <p:cNvPicPr>
            <a:picLocks noChangeAspect="1"/>
          </p:cNvPicPr>
          <p:nvPr/>
        </p:nvPicPr>
        <p:blipFill>
          <a:blip r:embed="rId9"/>
          <a:srcRect l="6341" r="6341"/>
          <a:stretch>
            <a:fillRect/>
          </a:stretch>
        </p:blipFill>
        <p:spPr>
          <a:xfrm>
            <a:off x="8486661" y="1771933"/>
            <a:ext cx="2672865" cy="2203993"/>
          </a:xfrm>
          <a:prstGeom prst="roundRect">
            <a:avLst/>
          </a:prstGeom>
        </p:spPr>
      </p:pic>
      <p:sp>
        <p:nvSpPr>
          <p:cNvPr id="10" name="TextBox 10"/>
          <p:cNvSpPr txBox="1"/>
          <p:nvPr/>
        </p:nvSpPr>
        <p:spPr>
          <a:xfrm>
            <a:off x="763829" y="4240389"/>
            <a:ext cx="2916151" cy="1221740"/>
          </a:xfrm>
          <a:prstGeom prst="rect">
            <a:avLst/>
          </a:prstGeom>
        </p:spPr>
        <p:txBody>
          <a:bodyPr vert="horz" wrap="square" lIns="114300" tIns="57150" rIns="114300" bIns="57150" rtlCol="0" anchor="t" anchorCtr="0">
            <a:spAutoFit/>
          </a:bodyPr>
          <a:lstStyle/>
          <a:p>
            <a:pPr algn="ctr">
              <a:lnSpc>
                <a:spcPct val="120000"/>
              </a:lnSpc>
            </a:pPr>
            <a:r>
              <a:rPr lang="en-US" sz="1500">
                <a:solidFill>
                  <a:srgbClr val="FFFFFF"/>
                </a:solidFill>
                <a:latin typeface="微软雅黑" panose="020B0503020204020204" charset="-122"/>
                <a:ea typeface="微软雅黑" panose="020B0503020204020204" charset="-122"/>
                <a:cs typeface="微软雅黑" panose="020B0503020204020204" charset="-122"/>
              </a:rPr>
              <a:t>本法适用于境内地表水体和地下水体的污染防治，包括工业废水、城镇污水、农业污水、船舶污水等水污染的防治。</a:t>
            </a:r>
            <a:endParaRPr lang="en-US" sz="150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custDataLst>
              <p:tags r:id="rId10"/>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适用范围</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组合 35"/>
          <p:cNvGrpSpPr/>
          <p:nvPr userDrawn="1">
            <p:custDataLst>
              <p:tags r:id="rId1"/>
            </p:custDataLst>
          </p:nvPr>
        </p:nvGrpSpPr>
        <p:grpSpPr>
          <a:xfrm>
            <a:off x="4001597" y="6045200"/>
            <a:ext cx="8190403" cy="812800"/>
            <a:chOff x="4001597" y="5613400"/>
            <a:chExt cx="8190403" cy="1244600"/>
          </a:xfrm>
        </p:grpSpPr>
        <p:sp>
          <p:nvSpPr>
            <p:cNvPr id="3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8" name="等腰三角形 37"/>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3485416" y="3075841"/>
            <a:ext cx="1954703" cy="1969616"/>
          </a:xfrm>
          <a:prstGeom prst="ellipse">
            <a:avLst/>
          </a:prstGeom>
          <a:solidFill>
            <a:schemeClr val="accent2">
              <a:alpha val="100000"/>
            </a:schemeClr>
          </a:solidFill>
        </p:spPr>
      </p:sp>
      <p:sp>
        <p:nvSpPr>
          <p:cNvPr id="3" name="AutoShape 3"/>
          <p:cNvSpPr/>
          <p:nvPr>
            <p:custDataLst>
              <p:tags r:id="rId5"/>
            </p:custDataLst>
          </p:nvPr>
        </p:nvSpPr>
        <p:spPr>
          <a:xfrm>
            <a:off x="5660673" y="3426081"/>
            <a:ext cx="2699191" cy="2719784"/>
          </a:xfrm>
          <a:prstGeom prst="ellipse">
            <a:avLst/>
          </a:prstGeom>
          <a:solidFill>
            <a:schemeClr val="accent2">
              <a:alpha val="100000"/>
            </a:schemeClr>
          </a:solidFill>
        </p:spPr>
      </p:sp>
      <p:sp>
        <p:nvSpPr>
          <p:cNvPr id="4" name="AutoShape 4"/>
          <p:cNvSpPr/>
          <p:nvPr>
            <p:custDataLst>
              <p:tags r:id="rId6"/>
            </p:custDataLst>
          </p:nvPr>
        </p:nvSpPr>
        <p:spPr>
          <a:xfrm>
            <a:off x="5288494" y="1513149"/>
            <a:ext cx="1721774" cy="1721774"/>
          </a:xfrm>
          <a:prstGeom prst="ellipse">
            <a:avLst/>
          </a:prstGeom>
          <a:solidFill>
            <a:schemeClr val="accent2">
              <a:alpha val="100000"/>
            </a:schemeClr>
          </a:solidFill>
        </p:spPr>
      </p:sp>
      <p:sp>
        <p:nvSpPr>
          <p:cNvPr id="5" name="TextBox 5"/>
          <p:cNvSpPr txBox="1"/>
          <p:nvPr>
            <p:custDataLst>
              <p:tags r:id="rId7"/>
            </p:custDataLst>
          </p:nvPr>
        </p:nvSpPr>
        <p:spPr>
          <a:xfrm>
            <a:off x="280421" y="2711491"/>
            <a:ext cx="3039989" cy="944880"/>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以预防为主，注重源头治理，强化规划引导，严格准入标准，实施分类管理，减少水污染的发生。</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8"/>
          <a:srcRect l="18375" r="18375"/>
          <a:stretch>
            <a:fillRect/>
          </a:stretch>
        </p:blipFill>
        <p:spPr>
          <a:xfrm>
            <a:off x="5399254" y="1623909"/>
            <a:ext cx="1500254" cy="1500254"/>
          </a:xfrm>
          <a:prstGeom prst="ellipse">
            <a:avLst/>
          </a:prstGeom>
        </p:spPr>
      </p:pic>
      <p:sp>
        <p:nvSpPr>
          <p:cNvPr id="7" name="TextBox 7"/>
          <p:cNvSpPr txBox="1"/>
          <p:nvPr>
            <p:custDataLst>
              <p:tags r:id="rId9"/>
            </p:custDataLst>
          </p:nvPr>
        </p:nvSpPr>
        <p:spPr>
          <a:xfrm>
            <a:off x="613814" y="2226284"/>
            <a:ext cx="2703493" cy="389890"/>
          </a:xfrm>
          <a:prstGeom prst="rect">
            <a:avLst/>
          </a:prstGeom>
        </p:spPr>
        <p:txBody>
          <a:bodyPr vert="horz" wrap="square" lIns="114300" tIns="57150" rIns="114300" bIns="57150" rtlCol="0" anchor="t" anchorCtr="0">
            <a:spAutoFit/>
          </a:bodyPr>
          <a:lstStyle/>
          <a:p>
            <a:pPr algn="r">
              <a:lnSpc>
                <a:spcPct val="77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预防为主</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10"/>
            </p:custDataLst>
          </p:nvPr>
        </p:nvSpPr>
        <p:spPr>
          <a:xfrm>
            <a:off x="7300757" y="1971492"/>
            <a:ext cx="3121877" cy="94488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注重治污与管护相结合，合理规划布局，优化产业结构，强化末端治理，提高水环境治理的整体效果。</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11"/>
            </p:custDataLst>
          </p:nvPr>
        </p:nvSpPr>
        <p:spPr>
          <a:xfrm>
            <a:off x="7300757" y="1513149"/>
            <a:ext cx="2703493" cy="389890"/>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防治结合</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12"/>
          <a:srcRect l="8917" r="8917"/>
          <a:stretch>
            <a:fillRect/>
          </a:stretch>
        </p:blipFill>
        <p:spPr>
          <a:xfrm>
            <a:off x="5820153" y="3595858"/>
            <a:ext cx="2380229" cy="2380229"/>
          </a:xfrm>
          <a:prstGeom prst="ellipse">
            <a:avLst/>
          </a:prstGeom>
        </p:spPr>
      </p:pic>
      <p:pic>
        <p:nvPicPr>
          <p:cNvPr id="11" name="Picture 11"/>
          <p:cNvPicPr>
            <a:picLocks noChangeAspect="1"/>
          </p:cNvPicPr>
          <p:nvPr/>
        </p:nvPicPr>
        <p:blipFill>
          <a:blip r:embed="rId13"/>
          <a:srcRect l="16125" r="16125"/>
          <a:stretch>
            <a:fillRect/>
          </a:stretch>
        </p:blipFill>
        <p:spPr>
          <a:xfrm>
            <a:off x="3637042" y="3234923"/>
            <a:ext cx="1651452" cy="1651452"/>
          </a:xfrm>
          <a:prstGeom prst="ellipse">
            <a:avLst/>
          </a:prstGeom>
        </p:spPr>
      </p:pic>
      <p:sp>
        <p:nvSpPr>
          <p:cNvPr id="12" name="TextBox 12"/>
          <p:cNvSpPr txBox="1"/>
          <p:nvPr>
            <p:custDataLst>
              <p:tags r:id="rId14"/>
            </p:custDataLst>
          </p:nvPr>
        </p:nvSpPr>
        <p:spPr>
          <a:xfrm>
            <a:off x="8621512" y="4777233"/>
            <a:ext cx="3219450" cy="122174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注重系统性、综合性和协同性，多种措施并用，严格执法监管，形成政府、企业、社会共同参与的水环境保护格局。</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5"/>
            </p:custDataLst>
          </p:nvPr>
        </p:nvSpPr>
        <p:spPr>
          <a:xfrm>
            <a:off x="8621512" y="4318890"/>
            <a:ext cx="2703493" cy="389890"/>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综合治理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5" name="TextBox 35"/>
          <p:cNvSpPr txBox="1"/>
          <p:nvPr>
            <p:custDataLst>
              <p:tags r:id="rId16"/>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防治原则</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848733" y="2181976"/>
            <a:ext cx="655949" cy="1107996"/>
          </a:xfrm>
          <a:prstGeom prst="rect">
            <a:avLst/>
          </a:prstGeom>
          <a:noFill/>
        </p:spPr>
        <p:txBody>
          <a:bodyPr wrap="square" rtlCol="0">
            <a:normAutofit fontScale="97500"/>
          </a:bodyPr>
          <a:lstStyle/>
          <a:p>
            <a:r>
              <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rPr>
              <a:t>2</a:t>
            </a:r>
            <a:endParaRPr lang="en-US" altLang="zh-CN" sz="6600" dirty="0">
              <a:solidFill>
                <a:schemeClr val="dk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 name="标题 1"/>
          <p:cNvSpPr>
            <a:spLocks noGrp="1"/>
          </p:cNvSpPr>
          <p:nvPr>
            <p:custDataLst>
              <p:tags r:id="rId2"/>
            </p:custDataLst>
          </p:nvPr>
        </p:nvSpPr>
        <p:spPr>
          <a:xfrm>
            <a:off x="3500907" y="3090044"/>
            <a:ext cx="5190185" cy="740727"/>
          </a:xfrm>
          <a:prstGeom prst="rect">
            <a:avLst/>
          </a:prstGeom>
        </p:spPr>
        <p:txBody>
          <a:bodyPr vert="horz" lIns="90170" tIns="46990" rIns="90170" bIns="0" rtlCol="0" anchor="b" anchorCtr="0">
            <a:normAutofit fontScale="87500" lnSpcReduction="20000"/>
          </a:bodyPr>
          <a:lstStyle>
            <a:lvl1pPr algn="ctr" defTabSz="914400" rtl="0" eaLnBrk="1" fontAlgn="auto" latinLnBrk="0" hangingPunct="1">
              <a:lnSpc>
                <a:spcPct val="100000"/>
              </a:lnSpc>
              <a:spcBef>
                <a:spcPct val="0"/>
              </a:spcBef>
              <a:buNone/>
              <a:defRPr sz="4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lvl="0" indent="0" algn="ctr">
              <a:lnSpc>
                <a:spcPct val="100000"/>
              </a:lnSpc>
              <a:spcBef>
                <a:spcPts val="0"/>
              </a:spcBef>
              <a:spcAft>
                <a:spcPts val="0"/>
              </a:spcAft>
              <a:buSzPct val="100000"/>
              <a:buNone/>
            </a:pPr>
            <a:r>
              <a:rPr lang="en-US" sz="4000">
                <a:solidFill>
                  <a:schemeClr val="accent1"/>
                </a:solidFill>
              </a:rPr>
              <a:t>水污染防治的标准和规划</a:t>
            </a:r>
            <a:endParaRPr lang="en-US" sz="4000">
              <a:solidFill>
                <a:schemeClr val="accent1"/>
              </a:solidFill>
            </a:endParaRPr>
          </a:p>
        </p:txBody>
      </p:sp>
      <p:sp>
        <p:nvSpPr>
          <p:cNvPr id="5" name="文本框 4"/>
          <p:cNvSpPr txBox="1"/>
          <p:nvPr>
            <p:custDataLst>
              <p:tags r:id="rId3"/>
            </p:custDataLst>
          </p:nvPr>
        </p:nvSpPr>
        <p:spPr>
          <a:xfrm>
            <a:off x="5577367" y="1958149"/>
            <a:ext cx="1427629" cy="306705"/>
          </a:xfrm>
          <a:prstGeom prst="rect">
            <a:avLst/>
          </a:prstGeom>
          <a:noFill/>
        </p:spPr>
        <p:txBody>
          <a:bodyPr wrap="square" rtlCol="0">
            <a:normAutofit/>
          </a:bodyPr>
          <a:lstStyle/>
          <a:p>
            <a:pPr algn="ctr"/>
            <a:r>
              <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rPr>
              <a:t>ONE</a:t>
            </a:r>
            <a:endParaRPr lang="en-US" altLang="zh-CN" sz="1400" kern="2600" spc="2000">
              <a:solidFill>
                <a:schemeClr val="dk1"/>
              </a:solidFill>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组合 43"/>
          <p:cNvGrpSpPr/>
          <p:nvPr userDrawn="1">
            <p:custDataLst>
              <p:tags r:id="rId1"/>
            </p:custDataLst>
          </p:nvPr>
        </p:nvGrpSpPr>
        <p:grpSpPr>
          <a:xfrm>
            <a:off x="4001597" y="6045200"/>
            <a:ext cx="8190403" cy="812800"/>
            <a:chOff x="4001597" y="5613400"/>
            <a:chExt cx="8190403" cy="1244600"/>
          </a:xfrm>
        </p:grpSpPr>
        <p:sp>
          <p:nvSpPr>
            <p:cNvPr id="4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6" name="等腰三角形 4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AutoShape 2"/>
          <p:cNvSpPr/>
          <p:nvPr>
            <p:custDataLst>
              <p:tags r:id="rId4"/>
            </p:custDataLst>
          </p:nvPr>
        </p:nvSpPr>
        <p:spPr>
          <a:xfrm>
            <a:off x="-3574882" y="1165346"/>
            <a:ext cx="5016408" cy="5733525"/>
          </a:xfrm>
          <a:prstGeom prst="parallelogram">
            <a:avLst/>
          </a:prstGeom>
          <a:solidFill>
            <a:schemeClr val="accent2">
              <a:alpha val="100000"/>
            </a:schemeClr>
          </a:solidFill>
        </p:spPr>
      </p:sp>
      <p:pic>
        <p:nvPicPr>
          <p:cNvPr id="3" name="Picture 3"/>
          <p:cNvPicPr>
            <a:picLocks noChangeAspect="1"/>
          </p:cNvPicPr>
          <p:nvPr/>
        </p:nvPicPr>
        <p:blipFill>
          <a:blip r:embed="rId5">
            <a:alphaModFix amt="70000"/>
          </a:blip>
          <a:srcRect l="19656" r="19656"/>
          <a:stretch>
            <a:fillRect/>
          </a:stretch>
        </p:blipFill>
        <p:spPr>
          <a:xfrm>
            <a:off x="161995" y="1165346"/>
            <a:ext cx="4300144" cy="5733525"/>
          </a:xfrm>
          <a:prstGeom prst="parallelogram">
            <a:avLst/>
          </a:prstGeom>
        </p:spPr>
      </p:pic>
      <p:sp>
        <p:nvSpPr>
          <p:cNvPr id="4" name="TextBox 4"/>
          <p:cNvSpPr txBox="1"/>
          <p:nvPr>
            <p:custDataLst>
              <p:tags r:id="rId6"/>
            </p:custDataLst>
          </p:nvPr>
        </p:nvSpPr>
        <p:spPr>
          <a:xfrm>
            <a:off x="5272221" y="1165346"/>
            <a:ext cx="6288526" cy="748665"/>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水质标准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7"/>
            </p:custDataLst>
          </p:nvPr>
        </p:nvSpPr>
        <p:spPr>
          <a:xfrm>
            <a:off x="3908867" y="1360418"/>
            <a:ext cx="701468" cy="550104"/>
          </a:xfrm>
          <a:prstGeom prst="rect">
            <a:avLst/>
          </a:prstGeom>
          <a:solidFill>
            <a:schemeClr val="accent2">
              <a:alpha val="100000"/>
              <a:lumMod val="40000"/>
              <a:lumOff val="60000"/>
            </a:schemeClr>
          </a:solidFill>
        </p:spPr>
      </p:sp>
      <p:sp>
        <p:nvSpPr>
          <p:cNvPr id="6" name="AutoShape 6"/>
          <p:cNvSpPr/>
          <p:nvPr>
            <p:custDataLst>
              <p:tags r:id="rId8"/>
            </p:custDataLst>
          </p:nvPr>
        </p:nvSpPr>
        <p:spPr>
          <a:xfrm>
            <a:off x="4351619" y="1360418"/>
            <a:ext cx="550104" cy="550104"/>
          </a:xfrm>
          <a:prstGeom prst="ellipse">
            <a:avLst/>
          </a:prstGeom>
          <a:solidFill>
            <a:schemeClr val="accent2">
              <a:alpha val="100000"/>
            </a:schemeClr>
          </a:solidFill>
        </p:spPr>
      </p:sp>
      <p:sp>
        <p:nvSpPr>
          <p:cNvPr id="7" name="AutoShape 7"/>
          <p:cNvSpPr/>
          <p:nvPr>
            <p:custDataLst>
              <p:tags r:id="rId9"/>
            </p:custDataLst>
          </p:nvPr>
        </p:nvSpPr>
        <p:spPr>
          <a:xfrm>
            <a:off x="3633815" y="1360418"/>
            <a:ext cx="550104" cy="550104"/>
          </a:xfrm>
          <a:prstGeom prst="ellipse">
            <a:avLst/>
          </a:prstGeom>
          <a:solidFill>
            <a:schemeClr val="accent2">
              <a:alpha val="100000"/>
            </a:schemeClr>
          </a:solidFill>
        </p:spPr>
      </p:sp>
      <p:sp>
        <p:nvSpPr>
          <p:cNvPr id="8" name="TextBox 8"/>
          <p:cNvSpPr txBox="1"/>
          <p:nvPr/>
        </p:nvSpPr>
        <p:spPr>
          <a:xfrm>
            <a:off x="3810637" y="1233134"/>
            <a:ext cx="799698" cy="78486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000000"/>
                </a:solidFill>
                <a:latin typeface="微软雅黑" panose="020B0503020204020204" charset="-122"/>
                <a:ea typeface="微软雅黑" panose="020B0503020204020204" charset="-122"/>
                <a:cs typeface="微软雅黑" panose="020B0503020204020204" charset="-122"/>
              </a:rPr>
              <a:t>01</a:t>
            </a:r>
            <a:endParaRPr lang="en-US" sz="232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10"/>
            </p:custDataLst>
          </p:nvPr>
        </p:nvSpPr>
        <p:spPr>
          <a:xfrm>
            <a:off x="5272221" y="1692114"/>
            <a:ext cx="6124237" cy="93980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水污染防治法规定，工业用水、城镇污水、农业排水等都应当符合相应的水质标准。水质标准应当根据不同水体的特点以及不同用途进行规定。</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1"/>
            </p:custDataLst>
          </p:nvPr>
        </p:nvSpPr>
        <p:spPr>
          <a:xfrm>
            <a:off x="4832636" y="2904135"/>
            <a:ext cx="6288526" cy="748665"/>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排放标准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2"/>
            </p:custDataLst>
          </p:nvPr>
        </p:nvSpPr>
        <p:spPr>
          <a:xfrm>
            <a:off x="3469283" y="3099207"/>
            <a:ext cx="701468" cy="550104"/>
          </a:xfrm>
          <a:prstGeom prst="rect">
            <a:avLst/>
          </a:prstGeom>
          <a:solidFill>
            <a:schemeClr val="accent2">
              <a:alpha val="100000"/>
              <a:lumMod val="40000"/>
              <a:lumOff val="60000"/>
            </a:schemeClr>
          </a:solidFill>
        </p:spPr>
      </p:sp>
      <p:sp>
        <p:nvSpPr>
          <p:cNvPr id="12" name="AutoShape 12"/>
          <p:cNvSpPr/>
          <p:nvPr>
            <p:custDataLst>
              <p:tags r:id="rId13"/>
            </p:custDataLst>
          </p:nvPr>
        </p:nvSpPr>
        <p:spPr>
          <a:xfrm>
            <a:off x="3912035" y="3099207"/>
            <a:ext cx="550104" cy="550104"/>
          </a:xfrm>
          <a:prstGeom prst="ellipse">
            <a:avLst/>
          </a:prstGeom>
          <a:solidFill>
            <a:schemeClr val="accent2">
              <a:alpha val="100000"/>
              <a:lumMod val="40000"/>
              <a:lumOff val="60000"/>
            </a:schemeClr>
          </a:solidFill>
        </p:spPr>
      </p:sp>
      <p:sp>
        <p:nvSpPr>
          <p:cNvPr id="13" name="AutoShape 13"/>
          <p:cNvSpPr/>
          <p:nvPr>
            <p:custDataLst>
              <p:tags r:id="rId14"/>
            </p:custDataLst>
          </p:nvPr>
        </p:nvSpPr>
        <p:spPr>
          <a:xfrm>
            <a:off x="3194231" y="3099207"/>
            <a:ext cx="550104" cy="550104"/>
          </a:xfrm>
          <a:prstGeom prst="ellipse">
            <a:avLst/>
          </a:prstGeom>
          <a:solidFill>
            <a:schemeClr val="accent2">
              <a:alpha val="100000"/>
              <a:lumMod val="40000"/>
              <a:lumOff val="60000"/>
            </a:schemeClr>
          </a:solidFill>
        </p:spPr>
      </p:sp>
      <p:sp>
        <p:nvSpPr>
          <p:cNvPr id="14" name="TextBox 14"/>
          <p:cNvSpPr txBox="1"/>
          <p:nvPr/>
        </p:nvSpPr>
        <p:spPr>
          <a:xfrm>
            <a:off x="3249042" y="2971923"/>
            <a:ext cx="1102577" cy="78486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000000"/>
                </a:solidFill>
                <a:latin typeface="微软雅黑" panose="020B0503020204020204" charset="-122"/>
                <a:ea typeface="微软雅黑" panose="020B0503020204020204" charset="-122"/>
                <a:cs typeface="微软雅黑" panose="020B0503020204020204" charset="-122"/>
              </a:rPr>
              <a:t>02</a:t>
            </a:r>
            <a:endParaRPr lang="en-US" sz="232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5"/>
            </p:custDataLst>
          </p:nvPr>
        </p:nvSpPr>
        <p:spPr>
          <a:xfrm>
            <a:off x="4832636" y="3430903"/>
            <a:ext cx="6124237" cy="12858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水污染防治法还规定了工业、城镇污水、农业排水等排放的标准。这些标准应当根据水质标准和环境要求进行制定，并且应当符合国家有关环境保护法律法规的规定。</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6"/>
            </p:custDataLst>
          </p:nvPr>
        </p:nvSpPr>
        <p:spPr>
          <a:xfrm>
            <a:off x="4431562" y="4642924"/>
            <a:ext cx="6288526" cy="748665"/>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solidFill>
                <a:latin typeface="微软雅黑" panose="020B0503020204020204" charset="-122"/>
                <a:ea typeface="微软雅黑" panose="020B0503020204020204" charset="-122"/>
                <a:cs typeface="微软雅黑" panose="020B0503020204020204" charset="-122"/>
              </a:rPr>
              <a:t>监测标准</a:t>
            </a:r>
            <a:endParaRPr lang="en-US" sz="2325"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17"/>
            </p:custDataLst>
          </p:nvPr>
        </p:nvSpPr>
        <p:spPr>
          <a:xfrm>
            <a:off x="3068208" y="4837996"/>
            <a:ext cx="701468" cy="550104"/>
          </a:xfrm>
          <a:prstGeom prst="rect">
            <a:avLst/>
          </a:prstGeom>
          <a:solidFill>
            <a:schemeClr val="accent2">
              <a:alpha val="100000"/>
              <a:lumMod val="40000"/>
              <a:lumOff val="60000"/>
            </a:schemeClr>
          </a:solidFill>
        </p:spPr>
      </p:sp>
      <p:sp>
        <p:nvSpPr>
          <p:cNvPr id="18" name="AutoShape 18"/>
          <p:cNvSpPr/>
          <p:nvPr>
            <p:custDataLst>
              <p:tags r:id="rId18"/>
            </p:custDataLst>
          </p:nvPr>
        </p:nvSpPr>
        <p:spPr>
          <a:xfrm>
            <a:off x="3510960" y="4837996"/>
            <a:ext cx="550104" cy="550104"/>
          </a:xfrm>
          <a:prstGeom prst="ellipse">
            <a:avLst/>
          </a:prstGeom>
          <a:solidFill>
            <a:schemeClr val="accent2">
              <a:alpha val="100000"/>
              <a:lumMod val="40000"/>
              <a:lumOff val="60000"/>
            </a:schemeClr>
          </a:solidFill>
        </p:spPr>
      </p:sp>
      <p:sp>
        <p:nvSpPr>
          <p:cNvPr id="19" name="AutoShape 19"/>
          <p:cNvSpPr/>
          <p:nvPr>
            <p:custDataLst>
              <p:tags r:id="rId19"/>
            </p:custDataLst>
          </p:nvPr>
        </p:nvSpPr>
        <p:spPr>
          <a:xfrm>
            <a:off x="2793156" y="4837996"/>
            <a:ext cx="550104" cy="550104"/>
          </a:xfrm>
          <a:prstGeom prst="ellipse">
            <a:avLst/>
          </a:prstGeom>
          <a:solidFill>
            <a:schemeClr val="accent2">
              <a:alpha val="100000"/>
            </a:schemeClr>
          </a:solidFill>
        </p:spPr>
      </p:sp>
      <p:sp>
        <p:nvSpPr>
          <p:cNvPr id="20" name="TextBox 20"/>
          <p:cNvSpPr txBox="1"/>
          <p:nvPr/>
        </p:nvSpPr>
        <p:spPr>
          <a:xfrm>
            <a:off x="2878500" y="4710712"/>
            <a:ext cx="1115711" cy="78486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000000"/>
                </a:solidFill>
                <a:latin typeface="微软雅黑" panose="020B0503020204020204" charset="-122"/>
                <a:ea typeface="微软雅黑" panose="020B0503020204020204" charset="-122"/>
                <a:cs typeface="微软雅黑" panose="020B0503020204020204" charset="-122"/>
              </a:rPr>
              <a:t>03</a:t>
            </a:r>
            <a:endParaRPr lang="en-US" sz="232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20"/>
            </p:custDataLst>
          </p:nvPr>
        </p:nvSpPr>
        <p:spPr>
          <a:xfrm>
            <a:off x="4431562" y="5169692"/>
            <a:ext cx="6124237" cy="12858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solidFill>
                <a:latin typeface="微软雅黑" panose="020B0503020204020204" charset="-122"/>
                <a:ea typeface="微软雅黑" panose="020B0503020204020204" charset="-122"/>
                <a:cs typeface="微软雅黑" panose="020B0503020204020204" charset="-122"/>
              </a:rPr>
              <a:t>为了加强水污染防治的监督管理，水污染防治法还规定了相应的监测标准。这些标准应当包括水污染物的监测、水环境的监测以及水污染事故的监测等。</a:t>
            </a:r>
            <a:endParaRPr lang="en-US" sz="15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3" name="TextBox 43"/>
          <p:cNvSpPr txBox="1"/>
          <p:nvPr>
            <p:custDataLst>
              <p:tags r:id="rId21"/>
            </p:custDataLst>
          </p:nvPr>
        </p:nvSpPr>
        <p:spPr>
          <a:xfrm>
            <a:off x="1094740"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solidFill>
                <a:latin typeface="微软雅黑" panose="020B0503020204020204" charset="-122"/>
                <a:ea typeface="微软雅黑" panose="020B0503020204020204" charset="-122"/>
                <a:cs typeface="微软雅黑" panose="020B0503020204020204" charset="-122"/>
              </a:rPr>
              <a:t>水污染防治标准</a:t>
            </a:r>
            <a:endParaRPr lang="en-US" sz="3000" b="1">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22"/>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
  <p:tag name="KSO_WM_UNIT_TEXT_FILL_FORE_SCHEMECOLOR_INDEX_BRIGHTNESS" val="0.15"/>
  <p:tag name="KSO_WM_UNIT_TEXT_FILL_FORE_SCHEMECOLOR_INDEX" val="13"/>
  <p:tag name="KSO_WM_UNIT_TEXT_FILL_TYPE" val="1"/>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PECIAL_SOURCE" val="bdnull"/>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545_6*i*1"/>
  <p:tag name="KSO_WM_TEMPLATE_CATEGORY" val="custom"/>
  <p:tag name="KSO_WM_TEMPLATE_INDEX" val="2020254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545_6*i*2"/>
  <p:tag name="KSO_WM_TEMPLATE_CATEGORY" val="custom"/>
  <p:tag name="KSO_WM_TEMPLATE_INDEX" val="2020254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545_6*i*3"/>
  <p:tag name="KSO_WM_TEMPLATE_CATEGORY" val="custom"/>
  <p:tag name="KSO_WM_TEMPLATE_INDEX" val="2020254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45_6*a*1"/>
  <p:tag name="KSO_WM_TEMPLATE_CATEGORY" val="custom"/>
  <p:tag name="KSO_WM_TEMPLATE_INDEX" val="2020254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545_6*b*1"/>
  <p:tag name="KSO_WM_TEMPLATE_CATEGORY" val="custom"/>
  <p:tag name="KSO_WM_TEMPLATE_INDEX" val="2020254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45_6*l_h_i*1_1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545_6*l_h_i*1_1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2545_6*l_h_i*1_1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45_6*l_h_i*1_2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545_6*l_h_i*1_2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2545_6*l_h_i*1_2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02545_6*l_h_i*1_3_3"/>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545_6*l_h_i*1_4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545_6*l_h_i*1_4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02545_6*l_h_i*1_4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545_6*l_h_i*1_5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545_6*l_h_i*1_5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custom20202545_6*l_h_i*1_5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45_6*l_h_f*1_2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19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545_6*l_h_f*1_4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545_6*l_h_f*1_5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2545_6*l_h_i*1_6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2545_6*l_h_i*1_6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custom20202545_6*l_h_i*1_6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0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2545_6*l_h_f*1_6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2.65,&quot;left&quot;:448.38928145005787,&quot;top&quot;:3.67503937007874,&quot;width&quot;:442.96071854994216}"/>
</p:tagLst>
</file>

<file path=ppt/tags/tag205.xml><?xml version="1.0" encoding="utf-8"?>
<p:tagLst xmlns:p="http://schemas.openxmlformats.org/presentationml/2006/main">
  <p:tag name="KSO_WM_SLIDE_ID" val="custom20202545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2545"/>
  <p:tag name="KSO_WM_SLIDE_LAYOUT" val="a_b_l"/>
  <p:tag name="KSO_WM_SLIDE_LAYOUT_CNT" val="1_1_1"/>
</p:tagLst>
</file>

<file path=ppt/tags/tag206.xml><?xml version="1.0" encoding="utf-8"?>
<p:tagLst xmlns:p="http://schemas.openxmlformats.org/presentationml/2006/main">
  <p:tag name="KSO_WM_UNIT_PRESET_TEXT" val="1"/>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0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209.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1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1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1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23.xml><?xml version="1.0" encoding="utf-8"?>
<p:tagLst xmlns:p="http://schemas.openxmlformats.org/presentationml/2006/main">
  <p:tag name="KSO_WM_SLIDE_BK_DARK_LIGHT" val="2"/>
  <p:tag name="KSO_WM_SLIDE_BACKGROUND_TYPE" val="general"/>
</p:tagLst>
</file>

<file path=ppt/tags/tag2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2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2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1.xml><?xml version="1.0" encoding="utf-8"?>
<p:tagLst xmlns:p="http://schemas.openxmlformats.org/presentationml/2006/main">
  <p:tag name="KSO_WM_SLIDE_BK_DARK_LIGHT" val="2"/>
  <p:tag name="KSO_WM_SLIDE_BACKGROUND_TYPE" val="general"/>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3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3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3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45.xml><?xml version="1.0" encoding="utf-8"?>
<p:tagLst xmlns:p="http://schemas.openxmlformats.org/presentationml/2006/main">
  <p:tag name="KSO_WM_SLIDE_BK_DARK_LIGHT" val="2"/>
  <p:tag name="KSO_WM_SLIDE_BACKGROUND_TYPE" val="general"/>
</p:tagLst>
</file>

<file path=ppt/tags/tag246.xml><?xml version="1.0" encoding="utf-8"?>
<p:tagLst xmlns:p="http://schemas.openxmlformats.org/presentationml/2006/main">
  <p:tag name="KSO_WM_UNIT_PRESET_TEXT" val="2"/>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4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249.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K_DARK_LIGHT" val="2"/>
  <p:tag name="KSO_WM_SLIDE_BACKGROUND_TYPE" val="general"/>
</p:tagLst>
</file>

<file path=ppt/tags/tag2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7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8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8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91.xml><?xml version="1.0" encoding="utf-8"?>
<p:tagLst xmlns:p="http://schemas.openxmlformats.org/presentationml/2006/main">
  <p:tag name="KSO_WM_SLIDE_BK_DARK_LIGHT" val="2"/>
  <p:tag name="KSO_WM_SLIDE_BACKGROUND_TYPE" val="general"/>
</p:tagLst>
</file>

<file path=ppt/tags/tag292.xml><?xml version="1.0" encoding="utf-8"?>
<p:tagLst xmlns:p="http://schemas.openxmlformats.org/presentationml/2006/main">
  <p:tag name="KSO_WM_UNIT_PRESET_TEXT" val="3"/>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9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295.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0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03.xml><?xml version="1.0" encoding="utf-8"?>
<p:tagLst xmlns:p="http://schemas.openxmlformats.org/presentationml/2006/main">
  <p:tag name="KSO_WM_SLIDE_BK_DARK_LIGHT" val="2"/>
  <p:tag name="KSO_WM_SLIDE_BACKGROUND_TYPE" val="general"/>
</p:tagLst>
</file>

<file path=ppt/tags/tag3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08.xml><?xml version="1.0" encoding="utf-8"?>
<p:tagLst xmlns:p="http://schemas.openxmlformats.org/presentationml/2006/main">
  <p:tag name="KSO_WM_UNIT_FILL_FORE_SCHEMECOLOR_INDEX_BRIGHTNESS" val="-0.25"/>
  <p:tag name="KSO_WM_UNIT_FILL_FORE_SCHEMECOLOR_INDEX" val="10"/>
  <p:tag name="KSO_WM_UNIT_FILL_TYPE" val="1"/>
</p:tagLst>
</file>

<file path=ppt/tags/tag30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K_DARK_LIGHT" val="2"/>
  <p:tag name="KSO_WM_SLIDE_BACKGROUND_TYPE" val="general"/>
</p:tagLst>
</file>

<file path=ppt/tags/tag311.xml><?xml version="1.0" encoding="utf-8"?>
<p:tagLst xmlns:p="http://schemas.openxmlformats.org/presentationml/2006/main">
  <p:tag name="KSO_WM_UNIT_PRESET_TEXT" val="4"/>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1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314.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22.xml><?xml version="1.0" encoding="utf-8"?>
<p:tagLst xmlns:p="http://schemas.openxmlformats.org/presentationml/2006/main">
  <p:tag name="KSO_WM_SLIDE_BK_DARK_LIGHT" val="2"/>
  <p:tag name="KSO_WM_SLIDE_BACKGROUND_TYPE" val="general"/>
</p:tagLst>
</file>

<file path=ppt/tags/tag3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K_DARK_LIGHT" val="2"/>
  <p:tag name="KSO_WM_SLIDE_BACKGROUND_TYPE" val="general"/>
</p:tagLst>
</file>

<file path=ppt/tags/tag3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41.xml><?xml version="1.0" encoding="utf-8"?>
<p:tagLst xmlns:p="http://schemas.openxmlformats.org/presentationml/2006/main">
  <p:tag name="KSO_WM_SLIDE_BK_DARK_LIGHT" val="2"/>
  <p:tag name="KSO_WM_SLIDE_BACKGROUND_TYPE" val="general"/>
</p:tagLst>
</file>

<file path=ppt/tags/tag3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FILL_FORE_SCHEMECOLOR_INDEX_BRIGHTNESS" val="0"/>
  <p:tag name="KSO_WM_UNIT_FILL_FORE_SCHEMECOLOR_INDEX" val="1"/>
  <p:tag name="KSO_WM_UNIT_FILL_TYPE" val="1"/>
  <p:tag name="KSO_WM_UNIT_LINE_FORE_SCHEMECOLOR_INDEX_BRIGHTNESS" val="0.25"/>
  <p:tag name="KSO_WM_UNIT_LINE_FORE_SCHEMECOLOR_INDEX" val="1"/>
  <p:tag name="KSO_WM_UNIT_LINE_FILL_TYPE" val="2"/>
</p:tagLst>
</file>

<file path=ppt/tags/tag34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4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4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53.xml><?xml version="1.0" encoding="utf-8"?>
<p:tagLst xmlns:p="http://schemas.openxmlformats.org/presentationml/2006/main">
  <p:tag name="KSO_WM_SLIDE_BK_DARK_LIGHT" val="2"/>
  <p:tag name="KSO_WM_SLIDE_BACKGROUND_TYPE" val="general"/>
</p:tagLst>
</file>

<file path=ppt/tags/tag3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5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64.xml><?xml version="1.0" encoding="utf-8"?>
<p:tagLst xmlns:p="http://schemas.openxmlformats.org/presentationml/2006/main">
  <p:tag name="KSO_WM_SLIDE_BK_DARK_LIGHT" val="2"/>
  <p:tag name="KSO_WM_SLIDE_BACKGROUND_TYPE" val="general"/>
</p:tagLst>
</file>

<file path=ppt/tags/tag365.xml><?xml version="1.0" encoding="utf-8"?>
<p:tagLst xmlns:p="http://schemas.openxmlformats.org/presentationml/2006/main">
  <p:tag name="KSO_WM_UNIT_PRESET_TEXT" val="5"/>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6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67.xml><?xml version="1.0" encoding="utf-8"?>
<p:tagLst xmlns:p="http://schemas.openxmlformats.org/presentationml/2006/main">
  <p:tag name="KSO_WM_UNIT_ISCONTENTSTITLE" val="0"/>
  <p:tag name="KSO_WM_UNIT_ISNUMDGMTITLE" val="0"/>
  <p:tag name="KSO_WM_UNIT_PRESET_TEXT" val="单击此处添加文本具体内容"/>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02545_7*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369.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7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7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7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81.xml><?xml version="1.0" encoding="utf-8"?>
<p:tagLst xmlns:p="http://schemas.openxmlformats.org/presentationml/2006/main">
  <p:tag name="KSO_WM_SLIDE_BK_DARK_LIGHT" val="2"/>
  <p:tag name="KSO_WM_SLIDE_BACKGROUND_TYPE" val="general"/>
</p:tagLst>
</file>

<file path=ppt/tags/tag3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86.xml><?xml version="1.0" encoding="utf-8"?>
<p:tagLst xmlns:p="http://schemas.openxmlformats.org/presentationml/2006/main">
  <p:tag name="KSO_WM_UNIT_FILL_FORE_SCHEMECOLOR_INDEX_BRIGHTNESS" val="-0.5"/>
  <p:tag name="KSO_WM_UNIT_FILL_FORE_SCHEMECOLOR_INDEX" val="9"/>
  <p:tag name="KSO_WM_UNIT_FILL_TYPE" val="1"/>
</p:tagLst>
</file>

<file path=ppt/tags/tag38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8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89.xml><?xml version="1.0" encoding="utf-8"?>
<p:tagLst xmlns:p="http://schemas.openxmlformats.org/presentationml/2006/main">
  <p:tag name="KSO_WM_SLIDE_BK_DARK_LIGHT" val="2"/>
  <p:tag name="KSO_WM_SLIDE_BACKGROUND_TYPE" val="gener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PRESET_TEXT" val="6"/>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1.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393.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3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9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0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0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0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0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1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15.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1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1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1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1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423.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2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2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2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2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428.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2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431.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3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3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435.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3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3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438.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3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4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4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4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44.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45.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4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4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48.xml><?xml version="1.0" encoding="utf-8"?>
<p:tagLst xmlns:p="http://schemas.openxmlformats.org/presentationml/2006/main">
  <p:tag name="KSO_WM_SLIDE_BK_DARK_LIGHT" val="2"/>
  <p:tag name="KSO_WM_SLIDE_BACKGROUND_TYPE" val="general"/>
</p:tagLst>
</file>

<file path=ppt/tags/tag4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5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5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5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59.xml><?xml version="1.0" encoding="utf-8"?>
<p:tagLst xmlns:p="http://schemas.openxmlformats.org/presentationml/2006/main">
  <p:tag name="KSO_WM_SLIDE_BK_DARK_LIGHT" val="2"/>
  <p:tag name="KSO_WM_SLIDE_BACKGROUND_TYPE" val="gener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PRESET_TEXT" val="1"/>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61.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62.xml><?xml version="1.0" encoding="utf-8"?>
<p:tagLst xmlns:p="http://schemas.openxmlformats.org/presentationml/2006/main">
  <p:tag name="KSO_WM_UNIT_ISCONTENTSTITLE" val="0"/>
  <p:tag name="KSO_WM_UNIT_ISNUMDGMTITLE" val="0"/>
  <p:tag name="KSO_WM_UNIT_PRESET_TEXT" val="单击此处添加文本具体内容"/>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02545_7*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464.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4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6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70.xml><?xml version="1.0" encoding="utf-8"?>
<p:tagLst xmlns:p="http://schemas.openxmlformats.org/presentationml/2006/main">
  <p:tag name="KSO_WM_UNIT_FILL_FORE_SCHEMECOLOR_INDEX_BRIGHTNESS" val="0.4"/>
  <p:tag name="KSO_WM_UNIT_FILL_FORE_SCHEMECOLOR_INDEX" val="5"/>
  <p:tag name="KSO_WM_UNIT_FILL_TYPE" val="1"/>
</p:tagLst>
</file>

<file path=ppt/tags/tag47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7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73.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47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75.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476.xml><?xml version="1.0" encoding="utf-8"?>
<p:tagLst xmlns:p="http://schemas.openxmlformats.org/presentationml/2006/main">
  <p:tag name="KSO_WM_UNIT_FILL_FORE_SCHEMECOLOR_INDEX_BRIGHTNESS" val="0.4"/>
  <p:tag name="KSO_WM_UNIT_FILL_FORE_SCHEMECOLOR_INDEX" val="7"/>
  <p:tag name="KSO_WM_UNIT_FILL_TYPE" val="1"/>
</p:tagLst>
</file>

<file path=ppt/tags/tag47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47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8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8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83.xml><?xml version="1.0" encoding="utf-8"?>
<p:tagLst xmlns:p="http://schemas.openxmlformats.org/presentationml/2006/main">
  <p:tag name="KSO_WM_SLIDE_BK_DARK_LIGHT" val="2"/>
  <p:tag name="KSO_WM_SLIDE_BACKGROUND_TYPE" val="general"/>
</p:tagLst>
</file>

<file path=ppt/tags/tag4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88.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489.xml><?xml version="1.0" encoding="utf-8"?>
<p:tagLst xmlns:p="http://schemas.openxmlformats.org/presentationml/2006/main">
  <p:tag name="KSO_WM_UNIT_FILL_FORE_SCHEMECOLOR_INDEX_BRIGHTNESS" val="0.6"/>
  <p:tag name="KSO_WM_UNIT_FILL_FORE_SCHEMECOLOR_INDEX" val="6"/>
  <p:tag name="KSO_WM_UNI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92.xml><?xml version="1.0" encoding="utf-8"?>
<p:tagLst xmlns:p="http://schemas.openxmlformats.org/presentationml/2006/main">
  <p:tag name="KSO_WM_SLIDE_BK_DARK_LIGHT" val="2"/>
  <p:tag name="KSO_WM_SLIDE_BACKGROUND_TYPE" val="general"/>
</p:tagLst>
</file>

<file path=ppt/tags/tag493.xml><?xml version="1.0" encoding="utf-8"?>
<p:tagLst xmlns:p="http://schemas.openxmlformats.org/presentationml/2006/main">
  <p:tag name="KSO_WM_UNIT_PRESET_TEXT" val="2"/>
  <p:tag name="KSO_WM_UNIT_NOCLEAR" val="0"/>
  <p:tag name="KSO_WM_UNIT_VALUE" val="0"/>
  <p:tag name="KSO_WM_UNIT_HIGHLIGHT" val="0"/>
  <p:tag name="KSO_WM_UNIT_COMPATIBLE" val="0"/>
  <p:tag name="KSO_WM_UNIT_DIAGRAM_ISNUMVISUAL" val="0"/>
  <p:tag name="KSO_WM_UNIT_DIAGRAM_ISREFERUNIT" val="0"/>
  <p:tag name="KSO_WM_UNIT_TYPE" val="e"/>
  <p:tag name="KSO_WM_UNIT_INDEX" val="1"/>
  <p:tag name="KSO_WM_UNIT_ID" val="custom20202545_7*e*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9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45_7*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95.xml><?xml version="1.0" encoding="utf-8"?>
<p:tagLst xmlns:p="http://schemas.openxmlformats.org/presentationml/2006/main">
  <p:tag name="KSO_WM_UNIT_ISCONTENTSTITLE" val="0"/>
  <p:tag name="KSO_WM_UNIT_ISNUMDGMTITLE" val="0"/>
  <p:tag name="KSO_WM_UNIT_PRESET_TEXT" val="单击此处添加文本具体内容"/>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02545_7*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5_7*i*1"/>
  <p:tag name="KSO_WM_TEMPLATE_CATEGORY" val="custom"/>
  <p:tag name="KSO_WM_TEMPLATE_INDEX" val="2020254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497.xml><?xml version="1.0" encoding="utf-8"?>
<p:tagLst xmlns:p="http://schemas.openxmlformats.org/presentationml/2006/main">
  <p:tag name="KSO_WM_SLIDE_ID" val="custom2020254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545"/>
  <p:tag name="KSO_WM_SLIDE_LAYOUT" val="a_b_e"/>
  <p:tag name="KSO_WM_SLIDE_LAYOUT_CNT" val="1_1_1"/>
</p:tagLst>
</file>

<file path=ppt/tags/tag4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03.xml><?xml version="1.0" encoding="utf-8"?>
<p:tagLst xmlns:p="http://schemas.openxmlformats.org/presentationml/2006/main">
  <p:tag name="KSO_WM_SLIDE_BK_DARK_LIGHT" val="2"/>
  <p:tag name="KSO_WM_SLIDE_BACKGROUND_TYPE" val="general"/>
</p:tagLst>
</file>

<file path=ppt/tags/tag5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7.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508.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50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1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1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1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15.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16.xml><?xml version="1.0" encoding="utf-8"?>
<p:tagLst xmlns:p="http://schemas.openxmlformats.org/presentationml/2006/main">
  <p:tag name="KSO_WM_SLIDE_BK_DARK_LIGHT" val="2"/>
  <p:tag name="KSO_WM_SLIDE_BACKGROUND_TYPE" val="general"/>
</p:tagLst>
</file>

<file path=ppt/tags/tag517.xml><?xml version="1.0" encoding="utf-8"?>
<p:tagLst xmlns:p="http://schemas.openxmlformats.org/presentationml/2006/main">
  <p:tag name="KSO_WM_UNIT_TEXT_FILL_FORE_SCHEMECOLOR_INDEX_BRIGHTNESS" val="0"/>
  <p:tag name="KSO_WM_UNIT_TEXT_FILL_FORE_SCHEMECOLOR_INDEX" val="3"/>
  <p:tag name="KSO_WM_UNIT_TEXT_FILL_TYPE" val="1"/>
</p:tagLst>
</file>

<file path=ppt/tags/tag518.xml><?xml version="1.0" encoding="utf-8"?>
<p:tagLst xmlns:p="http://schemas.openxmlformats.org/presentationml/2006/main">
  <p:tag name="KSO_WM_SLIDE_ID" val="custom20202545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545"/>
  <p:tag name="KSO_WM_SLIDE_LAYOUT" val="a"/>
  <p:tag name="KSO_WM_SLIDE_LAYOUT_CNT" val="1"/>
</p:tagLst>
</file>

<file path=ppt/tags/tag5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24.xml><?xml version="1.0" encoding="utf-8"?>
<p:tagLst xmlns:p="http://schemas.openxmlformats.org/presentationml/2006/main">
  <p:tag name="COMMONDATA" val="eyJoZGlkIjoiMjZlMzU0YjEwNWJkYjY1Y2E1ZGIyNzdmMjYwODJjMTMifQ=="/>
  <p:tag name="commondata" val="eyJoZGlkIjoiM2Q4Y2M0MTAxMGRmZTZkMWUzZjg0NGZmZDVmMDc3NjUifQ=="/>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rgbClr val="000000"/>
      </a:dk1>
      <a:lt1>
        <a:srgbClr val="F6FFF4"/>
      </a:lt1>
      <a:dk2>
        <a:srgbClr val="083800"/>
      </a:dk2>
      <a:lt2>
        <a:srgbClr val="FFFFFF"/>
      </a:lt2>
      <a:accent1>
        <a:srgbClr val="59AE93"/>
      </a:accent1>
      <a:accent2>
        <a:srgbClr val="83BB7A"/>
      </a:accent2>
      <a:accent3>
        <a:srgbClr val="2D7A61"/>
      </a:accent3>
      <a:accent4>
        <a:srgbClr val="87D295"/>
      </a:accent4>
      <a:accent5>
        <a:srgbClr val="BEEA8F"/>
      </a:accent5>
      <a:accent6>
        <a:srgbClr val="90DEC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3630</Words>
  <Application>WPS 演示</Application>
  <PresentationFormat>宽屏</PresentationFormat>
  <Paragraphs>330</Paragraphs>
  <Slides>33</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33</vt:i4>
      </vt:variant>
    </vt:vector>
  </HeadingPairs>
  <TitlesOfParts>
    <vt:vector size="50" baseType="lpstr">
      <vt:lpstr>Arial</vt:lpstr>
      <vt:lpstr>宋体</vt:lpstr>
      <vt:lpstr>Wingdings</vt:lpstr>
      <vt:lpstr>微软雅黑</vt:lpstr>
      <vt:lpstr>汉仪旗黑-85S</vt:lpstr>
      <vt:lpstr>黑体</vt:lpstr>
      <vt:lpstr>Viner Hand ITC</vt:lpstr>
      <vt:lpstr>Arial Unicode MS</vt:lpstr>
      <vt:lpstr>Calibri</vt:lpstr>
      <vt:lpstr>Calibri</vt:lpstr>
      <vt:lpstr>Arial</vt:lpstr>
      <vt:lpstr>Mongolian Baiti</vt:lpstr>
      <vt:lpstr>Calibri Light</vt:lpstr>
      <vt:lpstr>楷体</vt:lpstr>
      <vt:lpstr>Office Theme</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玲俐</cp:lastModifiedBy>
  <cp:revision>5</cp:revision>
  <dcterms:created xsi:type="dcterms:W3CDTF">2006-08-16T00:00:00Z</dcterms:created>
  <dcterms:modified xsi:type="dcterms:W3CDTF">2024-06-03T06:30:17Z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B78327BA7D0948FBBC65B3C1787C3981_13</vt:lpwstr>
  </property>
  <property fmtid="{D5CDD505-2E9C-101B-9397-08002B2CF9AE}" pid="3" name="KSOProductBuildVer">
    <vt:lpwstr>2052-12.1.0.16929</vt:lpwstr>
  </property>
</Properties>
</file>